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14"/>
  </p:notesMasterIdLst>
  <p:sldIdLst>
    <p:sldId id="256" r:id="rId5"/>
    <p:sldId id="257" r:id="rId6"/>
    <p:sldId id="258" r:id="rId7"/>
    <p:sldId id="270" r:id="rId8"/>
    <p:sldId id="263" r:id="rId9"/>
    <p:sldId id="264" r:id="rId10"/>
    <p:sldId id="265" r:id="rId11"/>
    <p:sldId id="266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86" autoAdjust="0"/>
    <p:restoredTop sz="94719" autoAdjust="0"/>
  </p:normalViewPr>
  <p:slideViewPr>
    <p:cSldViewPr>
      <p:cViewPr varScale="1">
        <p:scale>
          <a:sx n="92" d="100"/>
          <a:sy n="92" d="100"/>
        </p:scale>
        <p:origin x="-88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71236E-BC4F-45DE-BA0F-2B9D4A115C34}" type="datetimeFigureOut">
              <a:rPr lang="en-US" smtClean="0"/>
              <a:pPr/>
              <a:t>10/2/2017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856E9-E08A-43B0-A3E9-5800BD3CEE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017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l" rtl="1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r" rtl="1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r" rtl="1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r" rtl="1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r" rtl="1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fac.ksu.edu.sa/nalmunyif" TargetMode="External"/><Relationship Id="rId2" Type="http://schemas.openxmlformats.org/officeDocument/2006/relationships/hyperlink" Target="mailto:nalmunyif@yaho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667192" cy="2380246"/>
          </a:xfrm>
        </p:spPr>
        <p:txBody>
          <a:bodyPr>
            <a:noAutofit/>
          </a:bodyPr>
          <a:lstStyle/>
          <a:p>
            <a:pPr algn="ctr" rtl="0"/>
            <a:r>
              <a:rPr lang="en-US" sz="4800" dirty="0" smtClean="0">
                <a:effectLst/>
              </a:rPr>
              <a:t>ORACLE Systems</a:t>
            </a:r>
            <a:endParaRPr lang="ar-SA" sz="4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2769504" cy="914400"/>
          </a:xfrm>
        </p:spPr>
        <p:txBody>
          <a:bodyPr>
            <a:normAutofit/>
          </a:bodyPr>
          <a:lstStyle/>
          <a:p>
            <a:pPr algn="l" rtl="0"/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CT 1512</a:t>
            </a:r>
            <a:endParaRPr lang="en-US" sz="540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755576" y="5949280"/>
            <a:ext cx="3962400" cy="457200"/>
          </a:xfrm>
        </p:spPr>
        <p:txBody>
          <a:bodyPr/>
          <a:lstStyle/>
          <a:p>
            <a:r>
              <a:rPr lang="en-US" sz="1200" dirty="0" smtClean="0"/>
              <a:t>2017-2018</a:t>
            </a:r>
            <a:endParaRPr lang="en-US" sz="1200" dirty="0"/>
          </a:p>
        </p:txBody>
      </p:sp>
      <p:sp>
        <p:nvSpPr>
          <p:cNvPr id="7" name="Rectangle 6"/>
          <p:cNvSpPr/>
          <p:nvPr/>
        </p:nvSpPr>
        <p:spPr>
          <a:xfrm>
            <a:off x="539552" y="4725144"/>
            <a:ext cx="554461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Credit Hours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 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(3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Lecture,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2 lab)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  <p:pic>
        <p:nvPicPr>
          <p:cNvPr id="1026" name="Picture 2" descr="نتيجة بحث الصور عن ‪oracle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789040"/>
            <a:ext cx="24482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/>
          <a:lstStyle/>
          <a:p>
            <a:pPr rtl="0"/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Lecturer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8183880" cy="4187952"/>
          </a:xfrm>
        </p:spPr>
        <p:txBody>
          <a:bodyPr/>
          <a:lstStyle/>
          <a:p>
            <a:pPr algn="ctr" rtl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Nouf M. Almunyif</a:t>
            </a:r>
            <a:endParaRPr lang="ar-SA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>
              <a:buNone/>
            </a:pPr>
            <a:r>
              <a:rPr lang="en-US" dirty="0" smtClean="0">
                <a:latin typeface="Comic Sans MS" pitchFamily="66" charset="0"/>
              </a:rPr>
              <a:t>E-mail:  </a:t>
            </a:r>
            <a:r>
              <a:rPr lang="en-US" dirty="0" smtClean="0">
                <a:latin typeface="Comic Sans MS" pitchFamily="66" charset="0"/>
                <a:hlinkClick r:id="rId2"/>
              </a:rPr>
              <a:t>nalmunyif@yahoo.com</a:t>
            </a:r>
            <a:endParaRPr lang="en-US" dirty="0" smtClean="0">
              <a:latin typeface="Comic Sans MS" pitchFamily="66" charset="0"/>
            </a:endParaRPr>
          </a:p>
          <a:p>
            <a:pPr algn="ctr" rtl="0">
              <a:buNone/>
            </a:pPr>
            <a:r>
              <a:rPr lang="en-US" dirty="0" smtClean="0">
                <a:latin typeface="Comic Sans MS" pitchFamily="66" charset="0"/>
              </a:rPr>
              <a:t>Website: </a:t>
            </a:r>
            <a:r>
              <a:rPr lang="en-US" dirty="0" smtClean="0">
                <a:latin typeface="Comic Sans MS" pitchFamily="66" charset="0"/>
                <a:hlinkClick r:id="rId3"/>
              </a:rPr>
              <a:t>http://fac.ksu.edu.sa/nalmunyif</a:t>
            </a:r>
            <a:endParaRPr lang="en-US" dirty="0" smtClean="0">
              <a:latin typeface="Comic Sans MS" pitchFamily="66" charset="0"/>
            </a:endParaRPr>
          </a:p>
          <a:p>
            <a:pPr algn="ctr" rtl="0">
              <a:buNone/>
            </a:pPr>
            <a:endParaRPr lang="en-US" dirty="0" smtClean="0">
              <a:latin typeface="Comic Sans MS" pitchFamily="66" charset="0"/>
            </a:endParaRPr>
          </a:p>
          <a:p>
            <a:pPr algn="ctr" rtl="0">
              <a:buNone/>
            </a:pPr>
            <a:r>
              <a:rPr lang="en-US" dirty="0" smtClean="0"/>
              <a:t>Don’t forget to update your phone number in </a:t>
            </a:r>
            <a:r>
              <a:rPr lang="en-US" sz="3200" dirty="0" err="1" smtClean="0">
                <a:solidFill>
                  <a:srgbClr val="FF0000"/>
                </a:solidFill>
              </a:rPr>
              <a:t>edugate</a:t>
            </a:r>
            <a:r>
              <a:rPr lang="en-US" sz="3200" dirty="0" smtClean="0"/>
              <a:t> </a:t>
            </a:r>
            <a:r>
              <a:rPr lang="en-US" dirty="0" smtClean="0"/>
              <a:t>!and your academic email</a:t>
            </a:r>
            <a:endParaRPr lang="ar-SA" dirty="0" smtClean="0"/>
          </a:p>
          <a:p>
            <a:pPr algn="ctr" rtl="0">
              <a:buNone/>
            </a:pPr>
            <a:endParaRPr lang="ar-SA" dirty="0" smtClean="0">
              <a:latin typeface="Comic Sans MS" pitchFamily="66" charset="0"/>
            </a:endParaRPr>
          </a:p>
          <a:p>
            <a:pPr algn="l" rtl="0"/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2017-2018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8183880" cy="1051560"/>
          </a:xfrm>
        </p:spPr>
        <p:txBody>
          <a:bodyPr/>
          <a:lstStyle/>
          <a:p>
            <a:pPr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Text book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2017-2018</a:t>
            </a:r>
            <a:endParaRPr lang="en-US"/>
          </a:p>
        </p:txBody>
      </p:sp>
      <p:pic>
        <p:nvPicPr>
          <p:cNvPr id="3074" name="Picture 2" descr="نتيجة بحث الصور عن ‪Oracle Developer Advanced Forms and Reports by Peter Koletzke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764704"/>
            <a:ext cx="40671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Topics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2017-2018</a:t>
            </a:r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700193"/>
              </p:ext>
            </p:extLst>
          </p:nvPr>
        </p:nvGraphicFramePr>
        <p:xfrm>
          <a:off x="683568" y="1052736"/>
          <a:ext cx="7848872" cy="45365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48872"/>
              </a:tblGrid>
              <a:tr h="648072">
                <a:tc>
                  <a:txBody>
                    <a:bodyPr/>
                    <a:lstStyle/>
                    <a:p>
                      <a:pPr marL="285750" marR="0" indent="-285750" algn="l"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effectLst/>
                        </a:rPr>
                        <a:t>Introduction to Oracle Forms Developer and Oracle Forms Services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8072">
                <a:tc>
                  <a:txBody>
                    <a:bodyPr/>
                    <a:lstStyle/>
                    <a:p>
                      <a:pPr marL="285750" marR="0" indent="-285750" algn="l"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effectLst/>
                        </a:rPr>
                        <a:t>Running a Forms</a:t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</a:rPr>
                        <a:t>Developer Application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48072">
                <a:tc>
                  <a:txBody>
                    <a:bodyPr/>
                    <a:lstStyle/>
                    <a:p>
                      <a:pPr marL="285750" marR="0" indent="-285750" algn="l"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effectLst/>
                        </a:rPr>
                        <a:t>Working in the Forms</a:t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</a:rPr>
                        <a:t>Developer Environment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4036">
                <a:tc>
                  <a:txBody>
                    <a:bodyPr/>
                    <a:lstStyle/>
                    <a:p>
                      <a:pPr marL="285750" marR="0" indent="-285750" algn="l"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effectLst/>
                        </a:rPr>
                        <a:t>Creating a Basic Form Module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4036">
                <a:tc>
                  <a:txBody>
                    <a:bodyPr/>
                    <a:lstStyle/>
                    <a:p>
                      <a:pPr marL="285750" marR="0" indent="-285750" algn="l"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effectLst/>
                        </a:rPr>
                        <a:t>Creating a Master-Detail Form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4036">
                <a:tc>
                  <a:txBody>
                    <a:bodyPr/>
                    <a:lstStyle/>
                    <a:p>
                      <a:pPr marL="285750" marR="0" indent="-285750" algn="l"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effectLst/>
                        </a:rPr>
                        <a:t>Working with Data Blocks and Frames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4036">
                <a:tc>
                  <a:txBody>
                    <a:bodyPr/>
                    <a:lstStyle/>
                    <a:p>
                      <a:pPr marL="285750" marR="0" indent="-285750" algn="l"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effectLst/>
                        </a:rPr>
                        <a:t>Creating LOVs and Editors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4036">
                <a:tc>
                  <a:txBody>
                    <a:bodyPr/>
                    <a:lstStyle/>
                    <a:p>
                      <a:pPr marL="285750" marR="0" indent="-285750" algn="l"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effectLst/>
                        </a:rPr>
                        <a:t>Creating Additional Input Items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4036">
                <a:tc>
                  <a:txBody>
                    <a:bodyPr/>
                    <a:lstStyle/>
                    <a:p>
                      <a:pPr marL="285750" marR="0" indent="-285750" algn="l"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effectLst/>
                        </a:rPr>
                        <a:t>Introduction to Triggers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4036">
                <a:tc>
                  <a:txBody>
                    <a:bodyPr/>
                    <a:lstStyle/>
                    <a:p>
                      <a:pPr marL="285750" marR="0" indent="-285750" algn="l"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effectLst/>
                        </a:rPr>
                        <a:t>Producing Triggers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4036">
                <a:tc>
                  <a:txBody>
                    <a:bodyPr/>
                    <a:lstStyle/>
                    <a:p>
                      <a:pPr marL="285750" marR="0" indent="-285750" algn="l"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effectLst/>
                        </a:rPr>
                        <a:t>Run Time Messages and Alerts + Query Triggers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1051560"/>
          </a:xfrm>
        </p:spPr>
        <p:txBody>
          <a:bodyPr>
            <a:normAutofit/>
          </a:bodyPr>
          <a:lstStyle/>
          <a:p>
            <a:pPr rtl="0"/>
            <a:r>
              <a:rPr lang="en-US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Assessment Plan for the Course:</a:t>
            </a:r>
            <a:endParaRPr lang="ar-SA" sz="4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28800"/>
            <a:ext cx="8183880" cy="418795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/>
              <a:t>         	 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2017-2018</a:t>
            </a:r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897694"/>
              </p:ext>
            </p:extLst>
          </p:nvPr>
        </p:nvGraphicFramePr>
        <p:xfrm>
          <a:off x="1475656" y="2060848"/>
          <a:ext cx="4752528" cy="28803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71928"/>
                <a:gridCol w="1780600"/>
              </a:tblGrid>
              <a:tr h="466535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Project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10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66535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sheets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10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66535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 dirty="0">
                          <a:effectLst/>
                        </a:rPr>
                        <a:t>Med1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AU" sz="2400" dirty="0">
                          <a:effectLst/>
                        </a:rPr>
                        <a:t>20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28029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AU" sz="2400" dirty="0">
                          <a:effectLst/>
                        </a:rPr>
                        <a:t>Med 2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AU" sz="2400" dirty="0">
                          <a:effectLst/>
                        </a:rPr>
                        <a:t>20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52684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AU" sz="2400">
                          <a:effectLst/>
                        </a:rPr>
                        <a:t>Final Examination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AU" sz="2400" dirty="0">
                          <a:effectLst/>
                        </a:rPr>
                        <a:t>40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83880" cy="691520"/>
          </a:xfrm>
        </p:spPr>
        <p:txBody>
          <a:bodyPr>
            <a:normAutofit fontScale="90000"/>
          </a:bodyPr>
          <a:lstStyle/>
          <a:p>
            <a:r>
              <a:rPr lang="en-US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Warnings</a:t>
            </a:r>
            <a:endParaRPr lang="ar-SA" sz="4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5536" y="1268760"/>
            <a:ext cx="8229600" cy="4896544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Attendance is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very important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!! You are allowed to miss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25%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your lectures only or you will not be allowed to enter the final</a:t>
            </a:r>
          </a:p>
          <a:p>
            <a:pPr marL="265176" marR="0" lvl="0" indent="-265176" algn="l" defTabSz="91440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Late attendance is not considered</a:t>
            </a:r>
          </a:p>
          <a:p>
            <a:pPr marL="265176" marR="0" lvl="0" indent="-265176" algn="l" defTabSz="91440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600" b="0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ar-SA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221088"/>
            <a:ext cx="681899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83880" cy="691520"/>
          </a:xfrm>
        </p:spPr>
        <p:txBody>
          <a:bodyPr>
            <a:normAutofit fontScale="90000"/>
          </a:bodyPr>
          <a:lstStyle/>
          <a:p>
            <a:r>
              <a:rPr lang="en-US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Warnings</a:t>
            </a:r>
            <a:endParaRPr lang="ar-SA" sz="4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2017-2018</a:t>
            </a:r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24744"/>
            <a:ext cx="7438231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83880" cy="691520"/>
          </a:xfrm>
        </p:spPr>
        <p:txBody>
          <a:bodyPr>
            <a:normAutofit fontScale="90000"/>
          </a:bodyPr>
          <a:lstStyle/>
          <a:p>
            <a:r>
              <a:rPr lang="en-US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Warnings</a:t>
            </a:r>
            <a:endParaRPr lang="ar-SA" sz="4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2017-2018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55576" y="1268760"/>
            <a:ext cx="74168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Home works is </a:t>
            </a:r>
            <a:r>
              <a:rPr lang="en-US" sz="2800" u="sng" dirty="0" smtClean="0">
                <a:solidFill>
                  <a:srgbClr val="FF0000"/>
                </a:solidFill>
              </a:rPr>
              <a:t>not</a:t>
            </a:r>
            <a:r>
              <a:rPr lang="en-US" sz="2800" dirty="0" smtClean="0"/>
              <a:t> group work !!</a:t>
            </a:r>
          </a:p>
          <a:p>
            <a:r>
              <a:rPr lang="en-US" sz="2800" dirty="0" smtClean="0"/>
              <a:t> </a:t>
            </a:r>
          </a:p>
          <a:p>
            <a:endParaRPr lang="en-US" sz="2800" dirty="0" smtClean="0"/>
          </a:p>
          <a:p>
            <a:r>
              <a:rPr lang="en-US" sz="2800" dirty="0" smtClean="0"/>
              <a:t>You must submit </a:t>
            </a:r>
            <a:r>
              <a:rPr lang="en-US" sz="2800" dirty="0" smtClean="0">
                <a:solidFill>
                  <a:srgbClr val="FF0000"/>
                </a:solidFill>
              </a:rPr>
              <a:t>soft </a:t>
            </a:r>
            <a:r>
              <a:rPr lang="en-US" sz="2800" dirty="0" smtClean="0"/>
              <a:t>copy </a:t>
            </a:r>
            <a:r>
              <a:rPr lang="en-US" sz="2800" dirty="0" smtClean="0"/>
              <a:t>of your work named as: </a:t>
            </a:r>
          </a:p>
          <a:p>
            <a:pPr lvl="4"/>
            <a:r>
              <a:rPr lang="en-US" sz="2800" b="1" dirty="0" err="1" smtClean="0"/>
              <a:t>YourName_YourID</a:t>
            </a:r>
            <a:endParaRPr lang="en-US" sz="2800" b="1" dirty="0" smtClean="0"/>
          </a:p>
          <a:p>
            <a:r>
              <a:rPr lang="en-US" sz="2800" dirty="0" smtClean="0"/>
              <a:t>The subject should be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b="1" dirty="0" smtClean="0"/>
              <a:t>“Home work #”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/>
          <a:lstStyle/>
          <a:p>
            <a:pPr algn="ctr" rtl="0"/>
            <a:r>
              <a:rPr lang="en-US" sz="5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Cheating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84784"/>
            <a:ext cx="8183880" cy="4980040"/>
          </a:xfrm>
        </p:spPr>
        <p:txBody>
          <a:bodyPr/>
          <a:lstStyle/>
          <a:p>
            <a:pPr algn="l" rtl="0"/>
            <a:r>
              <a:rPr lang="en-US" dirty="0" smtClean="0"/>
              <a:t>If two or more assignments are found to be copied, then each student will get </a:t>
            </a:r>
            <a:r>
              <a:rPr lang="en-US" b="1" dirty="0" smtClean="0"/>
              <a:t>zero mark</a:t>
            </a:r>
            <a:r>
              <a:rPr lang="en-US" dirty="0" smtClean="0"/>
              <a:t> irrespective of whether she copied or did herself and allowed to copy.</a:t>
            </a:r>
          </a:p>
          <a:p>
            <a:pPr algn="l" rtl="0"/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the Cheating repeated for the second time I will start using the minus !</a:t>
            </a:r>
          </a:p>
          <a:p>
            <a:pPr algn="l" rtl="0"/>
            <a:r>
              <a:rPr lang="en-US" dirty="0" smtClean="0"/>
              <a:t>You are not allowed to copy from a former student or the internet.</a:t>
            </a:r>
          </a:p>
          <a:p>
            <a:pPr algn="l" rtl="0">
              <a:buNone/>
            </a:pPr>
            <a:r>
              <a:rPr lang="en-US" dirty="0" smtClean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2017-2018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437039927A543A00F97AA22B90B52" ma:contentTypeVersion="0" ma:contentTypeDescription="Create a new document." ma:contentTypeScope="" ma:versionID="1f7d00f109cc7e0775e1d385045004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4F6B8B-F352-415B-8C4A-EEAA6C0BEE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C041510-5F66-4BC3-8AD0-FFB77BAE09F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1FF9ABF-4777-494A-8D69-9674C331437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387</TotalTime>
  <Words>241</Words>
  <Application>Microsoft Office PowerPoint</Application>
  <PresentationFormat>On-screen Show (4:3)</PresentationFormat>
  <Paragraphs>62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Aspect</vt:lpstr>
      <vt:lpstr>ORACLE Systems</vt:lpstr>
      <vt:lpstr>Lecturer</vt:lpstr>
      <vt:lpstr>Text book</vt:lpstr>
      <vt:lpstr>Topics </vt:lpstr>
      <vt:lpstr>Assessment Plan for the Course:</vt:lpstr>
      <vt:lpstr>Warnings</vt:lpstr>
      <vt:lpstr>Warnings</vt:lpstr>
      <vt:lpstr>Warnings</vt:lpstr>
      <vt:lpstr>Cheating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CT1513</dc:title>
  <dc:creator>user</dc:creator>
  <cp:lastModifiedBy>Nouf</cp:lastModifiedBy>
  <cp:revision>27</cp:revision>
  <dcterms:created xsi:type="dcterms:W3CDTF">2012-09-02T21:31:42Z</dcterms:created>
  <dcterms:modified xsi:type="dcterms:W3CDTF">2017-10-02T08:25:49Z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0x010100D4F437039927A543A00F97AA22B90B52</vt:lpwstr>
  </property>
</Properties>
</file>