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9" r:id="rId1"/>
  </p:sldMasterIdLst>
  <p:notesMasterIdLst>
    <p:notesMasterId r:id="rId21"/>
  </p:notesMasterIdLst>
  <p:handoutMasterIdLst>
    <p:handoutMasterId r:id="rId22"/>
  </p:handoutMasterIdLst>
  <p:sldIdLst>
    <p:sldId id="287" r:id="rId2"/>
    <p:sldId id="311" r:id="rId3"/>
    <p:sldId id="312" r:id="rId4"/>
    <p:sldId id="318" r:id="rId5"/>
    <p:sldId id="313" r:id="rId6"/>
    <p:sldId id="314" r:id="rId7"/>
    <p:sldId id="315" r:id="rId8"/>
    <p:sldId id="316" r:id="rId9"/>
    <p:sldId id="317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10" r:id="rId20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9789" autoAdjust="0"/>
    <p:restoredTop sz="94689" autoAdjust="0"/>
  </p:normalViewPr>
  <p:slideViewPr>
    <p:cSldViewPr>
      <p:cViewPr varScale="1">
        <p:scale>
          <a:sx n="79" d="100"/>
          <a:sy n="79" d="100"/>
        </p:scale>
        <p:origin x="-120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23B2BDD0-B20C-4776-A456-CB69CC07ED28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3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D3D75BA-C063-4C41-BC2A-F2A728BF14BE}" type="slidenum">
              <a:rPr 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4A8C5-3D6E-43C4-9AFC-43B0AA372824}" type="slidenum">
              <a:rPr lang="x-none"/>
              <a:pPr/>
              <a:t>1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817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7818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818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8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819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7819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819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BB97B-98D3-4C25-B24D-B0406E2A47F5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1781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81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70A993-83BD-4CEA-8D3C-A154FEA3A9C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7947-1508-43F5-BBCB-EED8887EDA3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39DC73-0E0D-48A9-8AD5-2E508D6FE891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AA803E-AC3C-4D83-BF5A-5E5E78D33B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EB85D7-B950-4517-A213-1E7D0697493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E9795-1F7A-4EB3-8012-21318F5602E7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2681CC8-D7BB-4A79-BF2D-D2C1FB42158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F0ACE76-6E69-41CF-BB34-2A76B851A5AD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4C770-56F3-437C-8B1D-11FA3C568893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8C0C5-F932-4E5F-83AB-FAA9E77223C4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2BEB3-F1DB-4A91-90AD-0BA110CC40B6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E0996-8A22-4323-829D-23C2D76969EF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30DBC2-C49C-45F4-A6A4-555AE8B6145A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D1FEA-C49D-468D-AB01-8AE430A35019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1AC4E2-FC2F-4B05-AF72-326CB8D9870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3BC1-027E-478F-9EA6-67FF2CA91898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/>
            </a:lvl1pPr>
          </a:lstStyle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 Black" pitchFamily="34" charset="0"/>
              </a:defRPr>
            </a:lvl1pPr>
          </a:lstStyle>
          <a:p>
            <a:fld id="{BCD08AC8-96E6-42B2-8F5C-308A6E285F9F}" type="slidenum">
              <a:rPr lang="x-none"/>
              <a:pPr/>
              <a:t>‹#›</a:t>
            </a:fld>
            <a:endParaRPr lang="en-US"/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71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71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71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981700"/>
            <a:ext cx="6019800" cy="1752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Alhanouf </a:t>
            </a:r>
            <a:r>
              <a:rPr lang="en-US" sz="2000" b="1" dirty="0" err="1" smtClean="0">
                <a:latin typeface="Times New Roman"/>
                <a:cs typeface="Times New Roman"/>
              </a:rPr>
              <a:t>Alshedi</a:t>
            </a:r>
            <a:endParaRPr lang="en-US" sz="2000" b="1" dirty="0">
              <a:latin typeface="Times New Roman"/>
              <a:cs typeface="Times New Roman"/>
            </a:endParaRPr>
          </a:p>
          <a:p>
            <a:pPr algn="l">
              <a:lnSpc>
                <a:spcPct val="80000"/>
              </a:lnSpc>
            </a:pPr>
            <a:r>
              <a:rPr lang="en-US" sz="2000" dirty="0" smtClean="0">
                <a:latin typeface="Times New Roman"/>
                <a:cs typeface="Times New Roman"/>
              </a:rPr>
              <a:t>Email: </a:t>
            </a:r>
            <a:r>
              <a:rPr lang="en-US" sz="2000" dirty="0" err="1" smtClean="0">
                <a:latin typeface="Times New Roman"/>
                <a:cs typeface="Times New Roman"/>
              </a:rPr>
              <a:t>aalshedi@ksu.edu.sa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332112" y="2204864"/>
            <a:ext cx="6811888" cy="2209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CT </a:t>
            </a:r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Instrumentation and X-ray system 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915816" y="4293096"/>
            <a:ext cx="601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>
                <a:latin typeface="Times New Roman"/>
                <a:cs typeface="Times New Roman"/>
              </a:rPr>
              <a:t>2</a:t>
            </a:r>
            <a:r>
              <a:rPr lang="en-US" baseline="30000" dirty="0" smtClean="0">
                <a:latin typeface="Times New Roman"/>
                <a:cs typeface="Times New Roman"/>
              </a:rPr>
              <a:t>ed</a:t>
            </a:r>
            <a:r>
              <a:rPr lang="en-US" dirty="0" smtClean="0">
                <a:latin typeface="Times New Roman"/>
                <a:cs typeface="Times New Roman"/>
              </a:rPr>
              <a:t> Lecture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7544" y="3933056"/>
            <a:ext cx="7992888" cy="2311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lnSpc>
                <a:spcPct val="130000"/>
              </a:lnSpc>
              <a:buClr>
                <a:srgbClr val="CC0099"/>
              </a:buClr>
              <a:buFont typeface="Wingdings" charset="2"/>
              <a:buChar char="§"/>
            </a:pPr>
            <a:r>
              <a:rPr lang="en-US" sz="2800" dirty="0">
                <a:latin typeface="Times New Roman"/>
                <a:cs typeface="Times New Roman"/>
              </a:rPr>
              <a:t>Constrains size of beam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457200" indent="-457200" algn="l">
              <a:lnSpc>
                <a:spcPct val="130000"/>
              </a:lnSpc>
              <a:buClr>
                <a:srgbClr val="CC0099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/>
                <a:cs typeface="Times New Roman"/>
              </a:rPr>
              <a:t>Reduces </a:t>
            </a:r>
            <a:r>
              <a:rPr lang="en-US" sz="2800" dirty="0">
                <a:latin typeface="Times New Roman"/>
                <a:cs typeface="Times New Roman"/>
              </a:rPr>
              <a:t>amount of scatter produced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457200" indent="-457200" algn="l">
              <a:lnSpc>
                <a:spcPct val="130000"/>
              </a:lnSpc>
              <a:buClr>
                <a:srgbClr val="CC0099"/>
              </a:buClr>
              <a:buFont typeface="Wingdings" charset="2"/>
              <a:buChar char="§"/>
            </a:pPr>
            <a:r>
              <a:rPr lang="en-US" sz="2800" dirty="0">
                <a:latin typeface="Times New Roman"/>
                <a:cs typeface="Times New Roman"/>
              </a:rPr>
              <a:t>Designed to minimize beam divergence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457200" indent="-457200" algn="l">
              <a:lnSpc>
                <a:spcPct val="130000"/>
              </a:lnSpc>
              <a:buClr>
                <a:srgbClr val="CC0099"/>
              </a:buClr>
              <a:buFont typeface="Wingdings" charset="2"/>
              <a:buChar char="§"/>
            </a:pPr>
            <a:r>
              <a:rPr lang="en-US" sz="2800" dirty="0">
                <a:latin typeface="Times New Roman"/>
                <a:cs typeface="Times New Roman"/>
              </a:rPr>
              <a:t>Often consists of several stages or sets of jaws.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72008" y="476672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Pre-Collimation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grpSp>
        <p:nvGrpSpPr>
          <p:cNvPr id="9" name="Group 19"/>
          <p:cNvGrpSpPr>
            <a:grpSpLocks/>
          </p:cNvGrpSpPr>
          <p:nvPr/>
        </p:nvGrpSpPr>
        <p:grpSpPr bwMode="auto">
          <a:xfrm>
            <a:off x="5148064" y="1700808"/>
            <a:ext cx="1901825" cy="2652712"/>
            <a:chOff x="3288" y="1517"/>
            <a:chExt cx="1198" cy="1671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3864" y="1940"/>
              <a:ext cx="32" cy="164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1" name="Rectangle 21" descr="Narrow horizontal"/>
            <p:cNvSpPr>
              <a:spLocks noChangeArrowheads="1"/>
            </p:cNvSpPr>
            <p:nvPr/>
          </p:nvSpPr>
          <p:spPr bwMode="auto">
            <a:xfrm>
              <a:off x="3864" y="2828"/>
              <a:ext cx="32" cy="164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1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3641" y="1517"/>
              <a:ext cx="44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>
                  <a:latin typeface="Arial" pitchFamily="34" charset="0"/>
                </a:rPr>
                <a:t>Tube</a:t>
              </a:r>
            </a:p>
          </p:txBody>
        </p:sp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3570" y="2974"/>
              <a:ext cx="660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>
                  <a:latin typeface="Arial" pitchFamily="34" charset="0"/>
                </a:rPr>
                <a:t>Detector</a:t>
              </a: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3688" y="21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3915" y="21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3687" y="27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3909" y="27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8" name="Oval 28" descr="Wide upward diagonal"/>
            <p:cNvSpPr>
              <a:spLocks noChangeArrowheads="1"/>
            </p:cNvSpPr>
            <p:nvPr/>
          </p:nvSpPr>
          <p:spPr bwMode="auto">
            <a:xfrm>
              <a:off x="3733" y="1685"/>
              <a:ext cx="285" cy="285"/>
            </a:xfrm>
            <a:prstGeom prst="ellipse">
              <a:avLst/>
            </a:prstGeom>
            <a:pattFill prst="wdUpDiag">
              <a:fgClr>
                <a:schemeClr val="bg2"/>
              </a:fgClr>
              <a:bgClr>
                <a:schemeClr val="folHlink"/>
              </a:bgClr>
            </a:patt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grpSp>
          <p:nvGrpSpPr>
            <p:cNvPr id="19" name="Group 29"/>
            <p:cNvGrpSpPr>
              <a:grpSpLocks/>
            </p:cNvGrpSpPr>
            <p:nvPr/>
          </p:nvGrpSpPr>
          <p:grpSpPr bwMode="auto">
            <a:xfrm rot="5400000">
              <a:off x="3714" y="1843"/>
              <a:ext cx="346" cy="1198"/>
              <a:chOff x="3329" y="1458"/>
              <a:chExt cx="457" cy="1852"/>
            </a:xfrm>
          </p:grpSpPr>
          <p:sp>
            <p:nvSpPr>
              <p:cNvPr id="20" name="Oval 30"/>
              <p:cNvSpPr>
                <a:spLocks noChangeArrowheads="1"/>
              </p:cNvSpPr>
              <p:nvPr/>
            </p:nvSpPr>
            <p:spPr bwMode="auto">
              <a:xfrm>
                <a:off x="3329" y="1766"/>
                <a:ext cx="457" cy="1146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rot="10800000" vert="eaVert" wrap="none" anchor="ctr"/>
              <a:lstStyle/>
              <a:p>
                <a:pPr algn="ctr"/>
                <a:endParaRPr lang="x-none" sz="1800" b="1">
                  <a:latin typeface="Arial" pitchFamily="34" charset="0"/>
                  <a:ea typeface="Majalla UI"/>
                </a:endParaRPr>
              </a:p>
            </p:txBody>
          </p:sp>
          <p:sp>
            <p:nvSpPr>
              <p:cNvPr id="21" name="Oval 31"/>
              <p:cNvSpPr>
                <a:spLocks noChangeArrowheads="1"/>
              </p:cNvSpPr>
              <p:nvPr/>
            </p:nvSpPr>
            <p:spPr bwMode="auto">
              <a:xfrm>
                <a:off x="3465" y="1458"/>
                <a:ext cx="165" cy="31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2" name="AutoShape 32"/>
              <p:cNvSpPr>
                <a:spLocks noChangeArrowheads="1"/>
              </p:cNvSpPr>
              <p:nvPr/>
            </p:nvSpPr>
            <p:spPr bwMode="auto">
              <a:xfrm flipH="1">
                <a:off x="3382" y="1563"/>
                <a:ext cx="94" cy="134"/>
              </a:xfrm>
              <a:prstGeom prst="rtTriangl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3" name="Oval 33"/>
              <p:cNvSpPr>
                <a:spLocks noChangeArrowheads="1"/>
              </p:cNvSpPr>
              <p:nvPr/>
            </p:nvSpPr>
            <p:spPr bwMode="auto">
              <a:xfrm>
                <a:off x="3517" y="2906"/>
                <a:ext cx="93" cy="35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4" name="Rectangle 34"/>
              <p:cNvSpPr>
                <a:spLocks noChangeArrowheads="1"/>
              </p:cNvSpPr>
              <p:nvPr/>
            </p:nvSpPr>
            <p:spPr bwMode="auto">
              <a:xfrm>
                <a:off x="3517" y="3248"/>
                <a:ext cx="62" cy="62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5" name="Oval 35"/>
              <p:cNvSpPr>
                <a:spLocks noChangeArrowheads="1"/>
              </p:cNvSpPr>
              <p:nvPr/>
            </p:nvSpPr>
            <p:spPr bwMode="auto">
              <a:xfrm>
                <a:off x="3351" y="3257"/>
                <a:ext cx="166" cy="47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6" name="Oval 36"/>
              <p:cNvSpPr>
                <a:spLocks noChangeArrowheads="1"/>
              </p:cNvSpPr>
              <p:nvPr/>
            </p:nvSpPr>
            <p:spPr bwMode="auto">
              <a:xfrm>
                <a:off x="3485" y="1510"/>
                <a:ext cx="104" cy="47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7" name="Arc 37"/>
              <p:cNvSpPr>
                <a:spLocks/>
              </p:cNvSpPr>
              <p:nvPr/>
            </p:nvSpPr>
            <p:spPr bwMode="auto">
              <a:xfrm flipV="1">
                <a:off x="3496" y="1655"/>
                <a:ext cx="93" cy="5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8" name="AutoShape 38"/>
              <p:cNvSpPr>
                <a:spLocks noChangeArrowheads="1"/>
              </p:cNvSpPr>
              <p:nvPr/>
            </p:nvSpPr>
            <p:spPr bwMode="auto">
              <a:xfrm>
                <a:off x="3352" y="2048"/>
                <a:ext cx="217" cy="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76 w 21600"/>
                  <a:gd name="T13" fmla="*/ 2323 h 21600"/>
                  <a:gd name="T14" fmla="*/ 16524 w 21600"/>
                  <a:gd name="T15" fmla="*/ 1370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</p:grpSp>
      </p:grpSp>
      <p:sp>
        <p:nvSpPr>
          <p:cNvPr id="30" name="AutoShape 39"/>
          <p:cNvSpPr>
            <a:spLocks noChangeArrowheads="1"/>
          </p:cNvSpPr>
          <p:nvPr/>
        </p:nvSpPr>
        <p:spPr bwMode="auto">
          <a:xfrm>
            <a:off x="2123728" y="1700808"/>
            <a:ext cx="1882453" cy="360040"/>
          </a:xfrm>
          <a:prstGeom prst="wedgeRectCallout">
            <a:avLst>
              <a:gd name="adj1" fmla="val 147917"/>
              <a:gd name="adj2" fmla="val 228852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sz="1800" dirty="0"/>
              <a:t>Pre-collimator</a:t>
            </a:r>
          </a:p>
        </p:txBody>
      </p:sp>
    </p:spTree>
    <p:extLst>
      <p:ext uri="{BB962C8B-B14F-4D97-AF65-F5344CB8AC3E}">
        <p14:creationId xmlns:p14="http://schemas.microsoft.com/office/powerpoint/2010/main" val="2108665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Post-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Collimation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6372200" y="2276872"/>
            <a:ext cx="1901825" cy="2652712"/>
            <a:chOff x="3288" y="1517"/>
            <a:chExt cx="1198" cy="1671"/>
          </a:xfrm>
        </p:grpSpPr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3864" y="1940"/>
              <a:ext cx="32" cy="164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9" name="Rectangle 21" descr="Narrow horizontal"/>
            <p:cNvSpPr>
              <a:spLocks noChangeArrowheads="1"/>
            </p:cNvSpPr>
            <p:nvPr/>
          </p:nvSpPr>
          <p:spPr bwMode="auto">
            <a:xfrm>
              <a:off x="3864" y="2828"/>
              <a:ext cx="32" cy="164"/>
            </a:xfrm>
            <a:prstGeom prst="rect">
              <a:avLst/>
            </a:prstGeom>
            <a:pattFill prst="narHorz">
              <a:fgClr>
                <a:srgbClr val="000000"/>
              </a:fgClr>
              <a:bgClr>
                <a:schemeClr val="bg1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0" name="Rectangle 22"/>
            <p:cNvSpPr>
              <a:spLocks noChangeArrowheads="1"/>
            </p:cNvSpPr>
            <p:nvPr/>
          </p:nvSpPr>
          <p:spPr bwMode="auto">
            <a:xfrm>
              <a:off x="3641" y="1517"/>
              <a:ext cx="44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>
                  <a:latin typeface="Arial" pitchFamily="34" charset="0"/>
                </a:rPr>
                <a:t>Tube</a:t>
              </a:r>
            </a:p>
          </p:txBody>
        </p:sp>
        <p:sp>
          <p:nvSpPr>
            <p:cNvPr id="11" name="Rectangle 23"/>
            <p:cNvSpPr>
              <a:spLocks noChangeArrowheads="1"/>
            </p:cNvSpPr>
            <p:nvPr/>
          </p:nvSpPr>
          <p:spPr bwMode="auto">
            <a:xfrm>
              <a:off x="3570" y="2974"/>
              <a:ext cx="660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800">
                  <a:latin typeface="Arial" pitchFamily="34" charset="0"/>
                </a:rPr>
                <a:t>Detector</a:t>
              </a: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3688" y="21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>
              <a:off x="3915" y="21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3687" y="27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3909" y="2741"/>
              <a:ext cx="164" cy="32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sp>
          <p:nvSpPr>
            <p:cNvPr id="16" name="Oval 28" descr="Wide upward diagonal"/>
            <p:cNvSpPr>
              <a:spLocks noChangeArrowheads="1"/>
            </p:cNvSpPr>
            <p:nvPr/>
          </p:nvSpPr>
          <p:spPr bwMode="auto">
            <a:xfrm>
              <a:off x="3733" y="1685"/>
              <a:ext cx="285" cy="285"/>
            </a:xfrm>
            <a:prstGeom prst="ellipse">
              <a:avLst/>
            </a:prstGeom>
            <a:pattFill prst="wdUpDiag">
              <a:fgClr>
                <a:schemeClr val="bg2"/>
              </a:fgClr>
              <a:bgClr>
                <a:schemeClr val="folHlink"/>
              </a:bgClr>
            </a:patt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x-none">
                <a:ea typeface="Majalla UI"/>
              </a:endParaRP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 rot="5400000">
              <a:off x="3714" y="1843"/>
              <a:ext cx="346" cy="1198"/>
              <a:chOff x="3329" y="1458"/>
              <a:chExt cx="457" cy="1852"/>
            </a:xfrm>
          </p:grpSpPr>
          <p:sp>
            <p:nvSpPr>
              <p:cNvPr id="18" name="Oval 30"/>
              <p:cNvSpPr>
                <a:spLocks noChangeArrowheads="1"/>
              </p:cNvSpPr>
              <p:nvPr/>
            </p:nvSpPr>
            <p:spPr bwMode="auto">
              <a:xfrm>
                <a:off x="3329" y="1766"/>
                <a:ext cx="457" cy="1146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rot="10800000" vert="eaVert" wrap="none" anchor="ctr"/>
              <a:lstStyle/>
              <a:p>
                <a:pPr algn="ctr"/>
                <a:endParaRPr lang="x-none" sz="1800" b="1">
                  <a:latin typeface="Arial" pitchFamily="34" charset="0"/>
                  <a:ea typeface="Majalla UI"/>
                </a:endParaRPr>
              </a:p>
            </p:txBody>
          </p:sp>
          <p:sp>
            <p:nvSpPr>
              <p:cNvPr id="19" name="Oval 31"/>
              <p:cNvSpPr>
                <a:spLocks noChangeArrowheads="1"/>
              </p:cNvSpPr>
              <p:nvPr/>
            </p:nvSpPr>
            <p:spPr bwMode="auto">
              <a:xfrm>
                <a:off x="3465" y="1458"/>
                <a:ext cx="165" cy="31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0" name="AutoShape 32"/>
              <p:cNvSpPr>
                <a:spLocks noChangeArrowheads="1"/>
              </p:cNvSpPr>
              <p:nvPr/>
            </p:nvSpPr>
            <p:spPr bwMode="auto">
              <a:xfrm flipH="1">
                <a:off x="3382" y="1563"/>
                <a:ext cx="94" cy="134"/>
              </a:xfrm>
              <a:prstGeom prst="rtTriangl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1" name="Oval 33"/>
              <p:cNvSpPr>
                <a:spLocks noChangeArrowheads="1"/>
              </p:cNvSpPr>
              <p:nvPr/>
            </p:nvSpPr>
            <p:spPr bwMode="auto">
              <a:xfrm>
                <a:off x="3517" y="2906"/>
                <a:ext cx="93" cy="35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2" name="Rectangle 34"/>
              <p:cNvSpPr>
                <a:spLocks noChangeArrowheads="1"/>
              </p:cNvSpPr>
              <p:nvPr/>
            </p:nvSpPr>
            <p:spPr bwMode="auto">
              <a:xfrm>
                <a:off x="3517" y="3248"/>
                <a:ext cx="62" cy="62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3" name="Oval 35"/>
              <p:cNvSpPr>
                <a:spLocks noChangeArrowheads="1"/>
              </p:cNvSpPr>
              <p:nvPr/>
            </p:nvSpPr>
            <p:spPr bwMode="auto">
              <a:xfrm>
                <a:off x="3351" y="3257"/>
                <a:ext cx="166" cy="47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4" name="Oval 36"/>
              <p:cNvSpPr>
                <a:spLocks noChangeArrowheads="1"/>
              </p:cNvSpPr>
              <p:nvPr/>
            </p:nvSpPr>
            <p:spPr bwMode="auto">
              <a:xfrm>
                <a:off x="3485" y="1510"/>
                <a:ext cx="104" cy="47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5" name="Arc 37"/>
              <p:cNvSpPr>
                <a:spLocks/>
              </p:cNvSpPr>
              <p:nvPr/>
            </p:nvSpPr>
            <p:spPr bwMode="auto">
              <a:xfrm flipV="1">
                <a:off x="3496" y="1655"/>
                <a:ext cx="93" cy="5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  <p:sp>
            <p:nvSpPr>
              <p:cNvPr id="26" name="AutoShape 38"/>
              <p:cNvSpPr>
                <a:spLocks noChangeArrowheads="1"/>
              </p:cNvSpPr>
              <p:nvPr/>
            </p:nvSpPr>
            <p:spPr bwMode="auto">
              <a:xfrm>
                <a:off x="3352" y="2048"/>
                <a:ext cx="217" cy="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76 w 21600"/>
                  <a:gd name="T13" fmla="*/ 2323 h 21600"/>
                  <a:gd name="T14" fmla="*/ 16524 w 21600"/>
                  <a:gd name="T15" fmla="*/ 1370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>
                  <a:ea typeface="Majalla UI"/>
                </a:endParaRPr>
              </a:p>
            </p:txBody>
          </p:sp>
        </p:grpSp>
      </p:grpSp>
      <p:sp>
        <p:nvSpPr>
          <p:cNvPr id="27" name="AutoShape 39"/>
          <p:cNvSpPr>
            <a:spLocks noChangeArrowheads="1"/>
          </p:cNvSpPr>
          <p:nvPr/>
        </p:nvSpPr>
        <p:spPr bwMode="auto">
          <a:xfrm>
            <a:off x="3635896" y="4797152"/>
            <a:ext cx="1882453" cy="360040"/>
          </a:xfrm>
          <a:prstGeom prst="wedgeRectCallout">
            <a:avLst>
              <a:gd name="adj1" fmla="val 120587"/>
              <a:gd name="adj2" fmla="val -186373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sz="1800" dirty="0" smtClean="0"/>
              <a:t>Post-</a:t>
            </a:r>
            <a:r>
              <a:rPr lang="en-US" sz="1800" dirty="0"/>
              <a:t>collimator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2297614"/>
            <a:ext cx="5400600" cy="4572000"/>
          </a:xfrm>
        </p:spPr>
        <p:txBody>
          <a:bodyPr/>
          <a:lstStyle/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Helps define slice (beam) thickness.</a:t>
            </a:r>
          </a:p>
          <a:p>
            <a:pPr algn="l">
              <a:buNone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Reduces scatter radiation reaching detector</a:t>
            </a:r>
          </a:p>
          <a:p>
            <a:pPr algn="l"/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3831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GANTRY CHARACTERISTICS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820472" cy="5112568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Has two important features:</a:t>
            </a:r>
          </a:p>
          <a:p>
            <a:pPr algn="just">
              <a:buNone/>
              <a:defRPr/>
            </a:pPr>
            <a:r>
              <a:rPr lang="en-US" sz="2800" b="1" dirty="0" smtClean="0">
                <a:solidFill>
                  <a:srgbClr val="FFC000"/>
                </a:solidFill>
                <a:latin typeface="Times New Roman"/>
                <a:cs typeface="Times New Roman"/>
              </a:rPr>
              <a:t>1)APERTURE:</a:t>
            </a:r>
          </a:p>
          <a:p>
            <a:pPr marL="0" indent="0" algn="just">
              <a:buNone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It is the opening in which the pt moves through during scanning. Most of the scanners have 70cm aperture, which facilitates pt positioning and provides access to pt in emergency situations.</a:t>
            </a:r>
          </a:p>
          <a:p>
            <a:pPr algn="just"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just">
              <a:buNone/>
              <a:defRPr/>
            </a:pPr>
            <a:r>
              <a:rPr lang="en-US" sz="2800" b="1" dirty="0" smtClean="0">
                <a:solidFill>
                  <a:srgbClr val="FFC000"/>
                </a:solidFill>
                <a:latin typeface="Times New Roman"/>
                <a:cs typeface="Times New Roman"/>
              </a:rPr>
              <a:t>2)TILTING RANGE:</a:t>
            </a:r>
          </a:p>
          <a:p>
            <a:pPr marL="0" indent="0" algn="just">
              <a:buNone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To accommodate all patients and different clinical exams. Tilting range of most scanners  +30 to -30 degrees.</a:t>
            </a:r>
          </a:p>
          <a:p>
            <a:pPr algn="just">
              <a:buNone/>
            </a:pP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9428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7" descr="http://www.capitalhealth.ca/NR/rdonlyres/efafoyf2urpsggq2megpvgk6keetjbox2h44lgaxr6sxfmhpyn4ntwc7jjm3qajuhc2ofnpicnjynfnhxhwkxcwnlmb/CT-15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242590"/>
            <a:ext cx="7943850" cy="635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166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COORDINATE SYSTEM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4" descr="http://www.capitalhealth.ca/NR/rdonlyres/efafoyf2urpsggq2megpvgk6keetjbox2h44lgaxr6sxfmhpyn4ntwc7jjm3qajuhc2ofnpicnjynfnhxhwkxcwnlmb/CT-15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257925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124200" y="4267200"/>
            <a:ext cx="24384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715000" y="3962400"/>
            <a:ext cx="533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428115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capitalhealth.ca/NR/rdonlyres/efafoyf2urpsggq2megpvgk6keetjbox2h44lgaxr6sxfmhpyn4ntwc7jjm3qajuhc2ofnpicnjynfnhxhwkxcwnlmb/CT-15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257925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4572000" y="3284984"/>
            <a:ext cx="0" cy="16764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563888" y="2743200"/>
            <a:ext cx="533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902717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jnch.nic.in/CT-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62967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 flipV="1">
            <a:off x="2339752" y="3356992"/>
            <a:ext cx="3240360" cy="1287016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868144" y="2924944"/>
            <a:ext cx="381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50312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2196752" y="54868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ISOCENTRE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1026" descr="http://www.capitalhealth.ca/NR/rdonlyres/efafoyf2urpsggq2megpvgk6keetjbox2h44lgaxr6sxfmhpyn4ntwc7jjm3qajuhc2ofnpicnjynfnhxhwkxcwnlmb/CT-15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257925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030"/>
          <p:cNvSpPr>
            <a:spLocks noChangeShapeType="1"/>
          </p:cNvSpPr>
          <p:nvPr/>
        </p:nvSpPr>
        <p:spPr bwMode="auto">
          <a:xfrm flipV="1">
            <a:off x="4067944" y="3429000"/>
            <a:ext cx="936104" cy="287612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Line 1028"/>
          <p:cNvSpPr>
            <a:spLocks noChangeShapeType="1"/>
          </p:cNvSpPr>
          <p:nvPr/>
        </p:nvSpPr>
        <p:spPr bwMode="auto">
          <a:xfrm>
            <a:off x="3275856" y="4293096"/>
            <a:ext cx="24384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1029"/>
          <p:cNvSpPr>
            <a:spLocks noChangeShapeType="1"/>
          </p:cNvSpPr>
          <p:nvPr/>
        </p:nvSpPr>
        <p:spPr bwMode="auto">
          <a:xfrm flipH="1" flipV="1">
            <a:off x="4716016" y="3429000"/>
            <a:ext cx="0" cy="16764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6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836712" y="332656"/>
            <a:ext cx="8229600" cy="13716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/>
            </a:r>
            <a:b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</a:b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PATIENT COUCH </a:t>
            </a:r>
            <a:b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</a:b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1027" descr="http://www.whidbeygen.org/images/diagnostic/Copy%20of%20CT%20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8"/>
            <a:ext cx="3888432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4824536" cy="554461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Should be strong and rigid to support weight .</a:t>
            </a:r>
          </a:p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Usually made of carbon fibers due to their low absorption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450 lbs (204 kg) distributed weight limit.</a:t>
            </a:r>
          </a:p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Provides vertical and </a:t>
            </a:r>
            <a:r>
              <a:rPr lang="en-GB" sz="2800" dirty="0" smtClean="0">
                <a:latin typeface="Times New Roman"/>
                <a:cs typeface="Times New Roman"/>
              </a:rPr>
              <a:t>horizontal</a:t>
            </a:r>
            <a:r>
              <a:rPr lang="en-US" sz="2800" dirty="0" smtClean="0">
                <a:latin typeface="Times New Roman"/>
                <a:cs typeface="Times New Roman"/>
              </a:rPr>
              <a:t> movement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r>
              <a:rPr lang="en-US" sz="2800" dirty="0" err="1" smtClean="0">
                <a:latin typeface="Times New Roman"/>
                <a:cs typeface="Times New Roman"/>
              </a:rPr>
              <a:t>Scannable</a:t>
            </a:r>
            <a:r>
              <a:rPr lang="en-US" sz="2800" dirty="0" smtClean="0">
                <a:latin typeface="Times New Roman"/>
                <a:cs typeface="Times New Roman"/>
              </a:rPr>
              <a:t> range:</a:t>
            </a:r>
            <a:br>
              <a:rPr lang="en-US" sz="2800" dirty="0" smtClean="0">
                <a:latin typeface="Times New Roman"/>
                <a:cs typeface="Times New Roman"/>
              </a:rPr>
            </a:br>
            <a:r>
              <a:rPr lang="en-US" sz="2800" dirty="0" smtClean="0">
                <a:latin typeface="Times New Roman"/>
                <a:cs typeface="Times New Roman"/>
              </a:rPr>
              <a:t>coverage from head to thigh (162cm) </a:t>
            </a:r>
          </a:p>
          <a:p>
            <a:pPr algn="l">
              <a:buNone/>
            </a:pPr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endParaRPr lang="en-US" sz="2800" dirty="0" smtClean="0">
              <a:latin typeface="Times New Roman"/>
              <a:cs typeface="Times New Roman"/>
            </a:endParaRPr>
          </a:p>
          <a:p>
            <a:pPr algn="l"/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4400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Any Question?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55776" y="270892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7200" dirty="0" smtClean="0">
                <a:latin typeface="Times New Roman"/>
                <a:cs typeface="Times New Roman"/>
              </a:rPr>
              <a:t>Thank You</a:t>
            </a:r>
            <a:endParaRPr lang="en-US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209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Scanner</a:t>
            </a:r>
            <a:endParaRPr lang="en-US" sz="40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http://www.uchospitals.edu/images/cms/uch_00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6151563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1548680" y="2348880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                                   </a:t>
            </a:r>
            <a:r>
              <a:rPr lang="en-US" dirty="0" smtClean="0">
                <a:latin typeface="Times New Roman"/>
                <a:cs typeface="Times New Roman"/>
              </a:rPr>
              <a:t>             </a:t>
            </a:r>
            <a:r>
              <a:rPr lang="en-US" sz="2800" dirty="0" smtClean="0">
                <a:latin typeface="Times New Roman"/>
                <a:cs typeface="Times New Roman"/>
              </a:rPr>
              <a:t>GANTRY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sz="2800" dirty="0">
              <a:latin typeface="Times New Roman"/>
              <a:cs typeface="Times New Roman"/>
            </a:endParaRPr>
          </a:p>
          <a:p>
            <a:pPr algn="l"/>
            <a:r>
              <a:rPr lang="en-US" sz="2800" dirty="0" smtClean="0">
                <a:latin typeface="Times New Roman"/>
                <a:cs typeface="Times New Roman"/>
              </a:rPr>
              <a:t>                        PATIENT COUCH 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754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2696"/>
            <a:ext cx="3168352" cy="286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1"/>
          <a:stretch>
            <a:fillRect/>
          </a:stretch>
        </p:blipFill>
        <p:spPr bwMode="auto">
          <a:xfrm>
            <a:off x="5508104" y="3645024"/>
            <a:ext cx="3240360" cy="280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Gantry </a:t>
            </a:r>
            <a:r>
              <a:rPr lang="en-US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: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844824"/>
            <a:ext cx="4536504" cy="4572000"/>
          </a:xfrm>
        </p:spPr>
        <p:txBody>
          <a:bodyPr>
            <a:normAutofit/>
          </a:bodyPr>
          <a:lstStyle/>
          <a:p>
            <a:pPr marL="90488" indent="-90488" algn="l">
              <a:buNone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 Is a mounted framework that surrounds the patient that houses these components: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X-ray tube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Generator 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Collimators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Detectors</a:t>
            </a:r>
          </a:p>
          <a:p>
            <a:pPr algn="l"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Filters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z="28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7083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7910023" cy="56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5079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820472" cy="5328592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GB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X-ray tube: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Uses high frequency generator.</a:t>
            </a:r>
          </a:p>
          <a:p>
            <a:pPr algn="l">
              <a:buFont typeface="Wingdings" pitchFamily="2" charset="2"/>
              <a:buChar char="§"/>
            </a:pPr>
            <a:r>
              <a:rPr lang="en-US" sz="2800" dirty="0" smtClean="0">
                <a:latin typeface="Times New Roman"/>
                <a:cs typeface="Times New Roman"/>
              </a:rPr>
              <a:t> To maximize x-ray tube heat capacity:</a:t>
            </a:r>
            <a:endParaRPr lang="en-GB" sz="2800" b="1" u="sng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  <a:p>
            <a:pPr algn="l">
              <a:buFont typeface="Wingdings" pitchFamily="2" charset="2"/>
              <a:buChar char="Ø"/>
            </a:pPr>
            <a:r>
              <a:rPr lang="en-GB" sz="2800" dirty="0" smtClean="0">
                <a:latin typeface="Times New Roman"/>
                <a:cs typeface="Times New Roman"/>
              </a:rPr>
              <a:t>Uses rotating anode x-ray tube</a:t>
            </a:r>
            <a:r>
              <a:rPr lang="en-GB" sz="2800" dirty="0" smtClean="0">
                <a:latin typeface="Times New Roman"/>
                <a:cs typeface="Times New Roman"/>
              </a:rPr>
              <a:t>.</a:t>
            </a:r>
            <a:endParaRPr lang="en-GB" sz="2800" dirty="0" smtClean="0">
              <a:latin typeface="Times New Roman"/>
              <a:cs typeface="Times New Roman"/>
            </a:endParaRPr>
          </a:p>
          <a:p>
            <a:pPr algn="l">
              <a:lnSpc>
                <a:spcPct val="85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cs typeface="Times New Roman"/>
              </a:rPr>
              <a:t>small target angle.</a:t>
            </a:r>
          </a:p>
          <a:p>
            <a:pPr algn="l">
              <a:lnSpc>
                <a:spcPct val="85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cs typeface="Times New Roman"/>
              </a:rPr>
              <a:t>large anode diameter</a:t>
            </a:r>
          </a:p>
          <a:p>
            <a:pPr algn="l">
              <a:lnSpc>
                <a:spcPct val="85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/>
                <a:cs typeface="Times New Roman"/>
              </a:rPr>
              <a:t>focal spot size appropriate to geometry</a:t>
            </a:r>
          </a:p>
          <a:p>
            <a:pPr algn="l">
              <a:buFont typeface="Wingdings" pitchFamily="2" charset="2"/>
              <a:buChar char="Ø"/>
            </a:pPr>
            <a:r>
              <a:rPr lang="en-GB" sz="2800" dirty="0" smtClean="0">
                <a:latin typeface="Times New Roman"/>
                <a:cs typeface="Times New Roman"/>
              </a:rPr>
              <a:t>Some use a metal envelope, which have larger anode disks. This allows the tech. To use higher tube current and heat capacity is also increased.</a:t>
            </a:r>
          </a:p>
          <a:p>
            <a:pPr algn="l">
              <a:buNone/>
            </a:pPr>
            <a:endParaRPr lang="en-GB" sz="2800" dirty="0" smtClean="0">
              <a:latin typeface="Times New Roman"/>
              <a:cs typeface="Times New Roman"/>
            </a:endParaRPr>
          </a:p>
          <a:p>
            <a:pPr algn="l">
              <a:buFont typeface="Wingdings" pitchFamily="2" charset="2"/>
              <a:buChar char="q"/>
            </a:pPr>
            <a:r>
              <a:rPr lang="en-GB" sz="2800" dirty="0" smtClean="0">
                <a:latin typeface="Times New Roman"/>
                <a:cs typeface="Times New Roman"/>
              </a:rPr>
              <a:t>Cathode consists of one or multiple filaments.</a:t>
            </a:r>
          </a:p>
          <a:p>
            <a:pPr algn="l">
              <a:buNone/>
            </a:pP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0589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20688"/>
            <a:ext cx="5616624" cy="321531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888432"/>
            <a:ext cx="8352929" cy="278092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>
                <a:solidFill>
                  <a:srgbClr val="00007D"/>
                </a:solidFill>
                <a:latin typeface="Times New Roman"/>
                <a:cs typeface="Times New Roman"/>
              </a:rPr>
              <a:t>mA – tube 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current: </a:t>
            </a:r>
            <a:r>
              <a:rPr lang="en-US" sz="2600" dirty="0" smtClean="0">
                <a:latin typeface="Times New Roman"/>
                <a:cs typeface="Times New Roman"/>
              </a:rPr>
              <a:t>The </a:t>
            </a:r>
            <a:r>
              <a:rPr lang="en-US" sz="2600" dirty="0" smtClean="0">
                <a:latin typeface="Times New Roman"/>
                <a:cs typeface="Times New Roman"/>
              </a:rPr>
              <a:t>number of electrons flowing from cathode to </a:t>
            </a:r>
            <a:r>
              <a:rPr lang="en-US" sz="2600" dirty="0" smtClean="0">
                <a:latin typeface="Times New Roman"/>
                <a:cs typeface="Times New Roman"/>
              </a:rPr>
              <a:t>anode.</a:t>
            </a:r>
            <a:endParaRPr lang="en-GB" sz="2600" dirty="0" smtClean="0"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en-US" sz="2800" dirty="0" err="1" smtClean="0">
                <a:solidFill>
                  <a:srgbClr val="00007D"/>
                </a:solidFill>
                <a:latin typeface="Times New Roman"/>
                <a:cs typeface="Times New Roman"/>
              </a:rPr>
              <a:t>kVp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: </a:t>
            </a:r>
            <a:r>
              <a:rPr lang="en-US" sz="2600" dirty="0" smtClean="0">
                <a:latin typeface="Times New Roman"/>
                <a:cs typeface="Times New Roman"/>
              </a:rPr>
              <a:t>Potential </a:t>
            </a:r>
            <a:r>
              <a:rPr lang="en-US" sz="2600" dirty="0" smtClean="0">
                <a:latin typeface="Times New Roman"/>
                <a:cs typeface="Times New Roman"/>
              </a:rPr>
              <a:t>difference between cathode and anode (Volts) kilo means 1,000 x</a:t>
            </a:r>
            <a:r>
              <a:rPr lang="en-US" sz="2600" dirty="0" smtClean="0">
                <a:latin typeface="Times New Roman"/>
                <a:cs typeface="Times New Roman"/>
              </a:rPr>
              <a:t>.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S –time of 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exposure:</a:t>
            </a:r>
            <a:r>
              <a:rPr lang="en-US" sz="28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 </a:t>
            </a:r>
            <a:r>
              <a:rPr lang="en-US" sz="2600" dirty="0" err="1" smtClean="0">
                <a:latin typeface="Times New Roman"/>
                <a:cs typeface="Times New Roman"/>
              </a:rPr>
              <a:t>mAs</a:t>
            </a:r>
            <a:r>
              <a:rPr lang="en-US" sz="2600" dirty="0" smtClean="0">
                <a:latin typeface="Times New Roman"/>
                <a:cs typeface="Times New Roman"/>
              </a:rPr>
              <a:t> </a:t>
            </a:r>
            <a:r>
              <a:rPr lang="en-US" sz="2600" dirty="0" smtClean="0">
                <a:latin typeface="Times New Roman"/>
                <a:cs typeface="Times New Roman"/>
              </a:rPr>
              <a:t>tube current for certain length of </a:t>
            </a:r>
            <a:r>
              <a:rPr lang="en-US" sz="2600" dirty="0" smtClean="0">
                <a:latin typeface="Times New Roman"/>
                <a:cs typeface="Times New Roman"/>
              </a:rPr>
              <a:t>time.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algn="just">
              <a:buNone/>
            </a:pPr>
            <a:endParaRPr lang="en-GB" sz="2800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7429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980728"/>
            <a:ext cx="7772400" cy="45720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Generator</a:t>
            </a:r>
            <a:endParaRPr lang="en-GB" sz="3600" dirty="0">
              <a:solidFill>
                <a:srgbClr val="00007D"/>
              </a:solidFill>
              <a:latin typeface="Times New Roman"/>
              <a:cs typeface="Times New Roman"/>
            </a:endParaRPr>
          </a:p>
          <a:p>
            <a:pPr algn="l">
              <a:buNone/>
            </a:pPr>
            <a:endParaRPr lang="en-GB" sz="2800" b="1" u="sng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  <a:p>
            <a:pPr algn="l">
              <a:buNone/>
            </a:pPr>
            <a:r>
              <a:rPr lang="en-GB" sz="2800" dirty="0" smtClean="0">
                <a:latin typeface="Times New Roman"/>
                <a:cs typeface="Times New Roman"/>
              </a:rPr>
              <a:t>High –frequency generator which is :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Small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Compact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More efficient than conventional generators.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Is located inside the gantry.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Provides power ranging 20-100 kilowatts</a:t>
            </a:r>
            <a:endParaRPr lang="en-GB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584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5256584" cy="54006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Filters</a:t>
            </a: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:</a:t>
            </a:r>
          </a:p>
          <a:p>
            <a:pPr algn="l">
              <a:buNone/>
            </a:pPr>
            <a:endParaRPr lang="en-GB" sz="2800" b="1" u="sng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  <a:p>
            <a:pPr algn="l">
              <a:buNone/>
            </a:pPr>
            <a:r>
              <a:rPr lang="en-GB" sz="2800" u="sng" dirty="0" smtClean="0">
                <a:latin typeface="Times New Roman"/>
                <a:cs typeface="Times New Roman"/>
              </a:rPr>
              <a:t>They serve a dual purpose:</a:t>
            </a: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Filtration removes long-wavelength x-rays as do not play a role in C.T image formation and add to patient dose</a:t>
            </a:r>
            <a:r>
              <a:rPr lang="en-GB" sz="2800" dirty="0" smtClean="0">
                <a:latin typeface="Times New Roman"/>
                <a:cs typeface="Times New Roman"/>
              </a:rPr>
              <a:t>.</a:t>
            </a:r>
          </a:p>
          <a:p>
            <a:pPr marL="0" indent="0" algn="l">
              <a:buNone/>
            </a:pPr>
            <a:endParaRPr lang="en-GB" sz="1000" dirty="0" smtClean="0">
              <a:latin typeface="Times New Roman"/>
              <a:cs typeface="Times New Roman"/>
            </a:endParaRP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latin typeface="Times New Roman"/>
                <a:cs typeface="Times New Roman"/>
              </a:rPr>
              <a:t>Filtration shapes the energy distribution across the beam to produce a uniform beam.</a:t>
            </a:r>
          </a:p>
          <a:p>
            <a:pPr algn="l">
              <a:buFont typeface="Wingdings" pitchFamily="2" charset="2"/>
              <a:buChar char="§"/>
            </a:pPr>
            <a:endParaRPr lang="en-GB" sz="2800" dirty="0">
              <a:latin typeface="Times New Roman"/>
              <a:cs typeface="Times New Roman"/>
            </a:endParaRPr>
          </a:p>
        </p:txBody>
      </p:sp>
      <p:pic>
        <p:nvPicPr>
          <p:cNvPr id="5" name="Picture 4" descr="Screen Shot 2014-02-11 at 05.54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2777"/>
            <a:ext cx="343550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666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8280920" cy="4752528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GB" sz="3600" dirty="0" smtClean="0">
                <a:solidFill>
                  <a:srgbClr val="00007D"/>
                </a:solidFill>
                <a:latin typeface="Times New Roman"/>
                <a:cs typeface="Times New Roman"/>
              </a:rPr>
              <a:t>Collimation:</a:t>
            </a:r>
          </a:p>
          <a:p>
            <a:pPr algn="l">
              <a:buFont typeface="Wingdings" pitchFamily="2" charset="2"/>
              <a:buChar char="Ø"/>
            </a:pPr>
            <a:r>
              <a:rPr lang="en-GB" sz="2800" dirty="0" smtClean="0">
                <a:latin typeface="Times New Roman"/>
                <a:cs typeface="Times New Roman"/>
              </a:rPr>
              <a:t>It protects the pt by restricting the beam to area of interest.</a:t>
            </a:r>
          </a:p>
          <a:p>
            <a:pPr algn="l">
              <a:buFont typeface="Wingdings" pitchFamily="2" charset="2"/>
              <a:buChar char="Ø"/>
            </a:pPr>
            <a:r>
              <a:rPr lang="en-GB" sz="2800" dirty="0" smtClean="0">
                <a:latin typeface="Times New Roman"/>
                <a:cs typeface="Times New Roman"/>
              </a:rPr>
              <a:t>Shape the beam and removes scatter radiation which improves axial resolution</a:t>
            </a:r>
            <a:r>
              <a:rPr lang="en-GB" sz="2800" dirty="0" smtClean="0">
                <a:latin typeface="Times New Roman"/>
                <a:cs typeface="Times New Roman"/>
              </a:rPr>
              <a:t>.</a:t>
            </a:r>
            <a:endParaRPr lang="en-GB" sz="2800" dirty="0" smtClean="0">
              <a:latin typeface="Times New Roman"/>
              <a:cs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212976"/>
            <a:ext cx="3624064" cy="32403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7544" y="3501008"/>
            <a:ext cx="4572000" cy="29674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spcBef>
                <a:spcPts val="580"/>
              </a:spcBef>
              <a:buClr>
                <a:schemeClr val="accent1"/>
              </a:buClr>
            </a:pPr>
            <a:r>
              <a:rPr lang="en-GB" sz="2600" dirty="0" smtClean="0">
                <a:latin typeface="Times New Roman"/>
                <a:cs typeface="Times New Roman"/>
              </a:rPr>
              <a:t>- Adjustable </a:t>
            </a:r>
            <a:r>
              <a:rPr lang="en-GB" sz="2600" u="sng" dirty="0">
                <a:latin typeface="Times New Roman"/>
                <a:cs typeface="Times New Roman"/>
              </a:rPr>
              <a:t>pre-patient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GB" sz="2600" dirty="0">
                <a:latin typeface="Times New Roman"/>
                <a:cs typeface="Times New Roman"/>
              </a:rPr>
              <a:t> (</a:t>
            </a:r>
            <a:r>
              <a:rPr lang="en-US" sz="2600" dirty="0">
                <a:latin typeface="Times New Roman"/>
                <a:cs typeface="Times New Roman"/>
              </a:rPr>
              <a:t>between tube &amp; patient) </a:t>
            </a:r>
            <a:r>
              <a:rPr lang="en-GB" sz="2600" dirty="0" smtClean="0">
                <a:latin typeface="Times New Roman"/>
                <a:cs typeface="Times New Roman"/>
              </a:rPr>
              <a:t>and </a:t>
            </a:r>
            <a:r>
              <a:rPr lang="en-GB" sz="2600" u="sng" dirty="0">
                <a:latin typeface="Times New Roman"/>
                <a:cs typeface="Times New Roman"/>
              </a:rPr>
              <a:t>pre-detector collimators</a:t>
            </a:r>
            <a:r>
              <a:rPr lang="en-GB" sz="2600" dirty="0">
                <a:latin typeface="Times New Roman"/>
                <a:cs typeface="Times New Roman"/>
              </a:rPr>
              <a:t>: </a:t>
            </a:r>
            <a:r>
              <a:rPr lang="en-US" sz="2600" dirty="0">
                <a:latin typeface="Times New Roman"/>
                <a:cs typeface="Times New Roman"/>
              </a:rPr>
              <a:t>(between patient and detector</a:t>
            </a:r>
            <a:r>
              <a:rPr lang="en-US" sz="2600" dirty="0" smtClean="0">
                <a:latin typeface="Times New Roman"/>
                <a:cs typeface="Times New Roman"/>
              </a:rPr>
              <a:t>)</a:t>
            </a:r>
          </a:p>
          <a:p>
            <a:pPr algn="just">
              <a:buNone/>
            </a:pPr>
            <a:endParaRPr lang="en-GB" sz="2600" dirty="0">
              <a:latin typeface="Times New Roman"/>
              <a:cs typeface="Times New Roman"/>
            </a:endParaRPr>
          </a:p>
          <a:p>
            <a:pPr algn="just"/>
            <a:r>
              <a:rPr lang="en-GB" sz="2600" dirty="0" smtClean="0">
                <a:latin typeface="Times New Roman"/>
                <a:cs typeface="Times New Roman"/>
              </a:rPr>
              <a:t>- Must </a:t>
            </a:r>
            <a:r>
              <a:rPr lang="en-GB" sz="2600" dirty="0">
                <a:latin typeface="Times New Roman"/>
                <a:cs typeface="Times New Roman"/>
              </a:rPr>
              <a:t>be perfectly aligned to optimise imaging process.</a:t>
            </a:r>
          </a:p>
        </p:txBody>
      </p:sp>
    </p:spTree>
    <p:extLst>
      <p:ext uri="{BB962C8B-B14F-4D97-AF65-F5344CB8AC3E}">
        <p14:creationId xmlns:p14="http://schemas.microsoft.com/office/powerpoint/2010/main" val="296701287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2097</TotalTime>
  <Words>484</Words>
  <Application>Microsoft Macintosh PowerPoint</Application>
  <PresentationFormat>On-screen Show (4:3)</PresentationFormat>
  <Paragraphs>92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Pixel</vt:lpstr>
      <vt:lpstr>CT Instrumentation and X-ray system  </vt:lpstr>
      <vt:lpstr>Scanner</vt:lpstr>
      <vt:lpstr>Gantry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Pre-Collimation</vt:lpstr>
      <vt:lpstr>Post-Collimation</vt:lpstr>
      <vt:lpstr>GANTRY CHARACTERISTICS</vt:lpstr>
      <vt:lpstr>PowerPoint Presentation</vt:lpstr>
      <vt:lpstr>COORDINATE SYSTEM</vt:lpstr>
      <vt:lpstr>PowerPoint Presentation</vt:lpstr>
      <vt:lpstr>PowerPoint Presentation</vt:lpstr>
      <vt:lpstr>ISOCENTRE</vt:lpstr>
      <vt:lpstr>  PATIENT COUCH  </vt:lpstr>
      <vt:lpstr>Any Question?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</dc:title>
  <dc:creator>Customer</dc:creator>
  <cp:lastModifiedBy>Alhanouf Fahad</cp:lastModifiedBy>
  <cp:revision>48</cp:revision>
  <dcterms:created xsi:type="dcterms:W3CDTF">2012-01-31T13:48:23Z</dcterms:created>
  <dcterms:modified xsi:type="dcterms:W3CDTF">2014-02-11T06:24:06Z</dcterms:modified>
</cp:coreProperties>
</file>