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76" r:id="rId6"/>
    <p:sldId id="277" r:id="rId7"/>
    <p:sldId id="278" r:id="rId8"/>
    <p:sldId id="279" r:id="rId9"/>
    <p:sldId id="262" r:id="rId10"/>
    <p:sldId id="263" r:id="rId11"/>
    <p:sldId id="260" r:id="rId12"/>
    <p:sldId id="261" r:id="rId13"/>
    <p:sldId id="265" r:id="rId14"/>
    <p:sldId id="266" r:id="rId15"/>
    <p:sldId id="267" r:id="rId16"/>
    <p:sldId id="268" r:id="rId17"/>
    <p:sldId id="280" r:id="rId18"/>
    <p:sldId id="269" r:id="rId19"/>
    <p:sldId id="270" r:id="rId20"/>
    <p:sldId id="271" r:id="rId21"/>
    <p:sldId id="272" r:id="rId22"/>
    <p:sldId id="273" r:id="rId23"/>
    <p:sldId id="274" r:id="rId24"/>
    <p:sldId id="275" r:id="rId25"/>
    <p:sldId id="281"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varScale="1">
        <p:scale>
          <a:sx n="39" d="100"/>
          <a:sy n="39" d="100"/>
        </p:scale>
        <p:origin x="-1656"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E197DD85-F204-474D-A733-12D9FA3CCFC1}" type="datetimeFigureOut">
              <a:rPr lang="en-US" smtClean="0"/>
              <a:t>10/14/2014</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8FB17E40-6016-47ED-9463-97D45697F16F}" type="slidenum">
              <a:rPr lang="en-US" smtClean="0"/>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197DD85-F204-474D-A733-12D9FA3CCFC1}" type="datetimeFigureOut">
              <a:rPr lang="en-US" smtClean="0"/>
              <a:t>10/14/2014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FB17E40-6016-47ED-9463-97D45697F16F}"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197DD85-F204-474D-A733-12D9FA3CCFC1}" type="datetimeFigureOut">
              <a:rPr lang="en-US" smtClean="0"/>
              <a:t>10/14/2014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FB17E40-6016-47ED-9463-97D45697F16F}"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197DD85-F204-474D-A733-12D9FA3CCFC1}" type="datetimeFigureOut">
              <a:rPr lang="en-US" smtClean="0"/>
              <a:t>10/14/2014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FB17E40-6016-47ED-9463-97D45697F16F}"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E197DD85-F204-474D-A733-12D9FA3CCFC1}" type="datetimeFigureOut">
              <a:rPr lang="en-US" smtClean="0"/>
              <a:t>10/14/2014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FB17E40-6016-47ED-9463-97D45697F16F}" type="slidenum">
              <a:rPr lang="en-US" smtClean="0"/>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E197DD85-F204-474D-A733-12D9FA3CCFC1}" type="datetimeFigureOut">
              <a:rPr lang="en-US" smtClean="0"/>
              <a:t>10/14/2014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8FB17E40-6016-47ED-9463-97D45697F16F}"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E197DD85-F204-474D-A733-12D9FA3CCFC1}" type="datetimeFigureOut">
              <a:rPr lang="en-US" smtClean="0"/>
              <a:t>10/14/2014</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8FB17E40-6016-47ED-9463-97D45697F16F}"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E197DD85-F204-474D-A733-12D9FA3CCFC1}" type="datetimeFigureOut">
              <a:rPr lang="en-US" smtClean="0"/>
              <a:t>10/14/2014</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8FB17E40-6016-47ED-9463-97D45697F16F}"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E197DD85-F204-474D-A733-12D9FA3CCFC1}" type="datetimeFigureOut">
              <a:rPr lang="en-US" smtClean="0"/>
              <a:t>10/14/2014</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8FB17E40-6016-47ED-9463-97D45697F16F}" type="slidenum">
              <a:rPr lang="en-US" smtClean="0"/>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E197DD85-F204-474D-A733-12D9FA3CCFC1}" type="datetimeFigureOut">
              <a:rPr lang="en-US" smtClean="0"/>
              <a:t>10/14/2014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8FB17E40-6016-47ED-9463-97D45697F16F}"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E197DD85-F204-474D-A733-12D9FA3CCFC1}" type="datetimeFigureOut">
              <a:rPr lang="en-US" smtClean="0"/>
              <a:t>10/14/2014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8FB17E40-6016-47ED-9463-97D45697F16F}" type="slidenum">
              <a:rPr lang="en-US" smtClean="0"/>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E197DD85-F204-474D-A733-12D9FA3CCFC1}" type="datetimeFigureOut">
              <a:rPr lang="en-US" smtClean="0"/>
              <a:t>10/14/2014</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8FB17E40-6016-47ED-9463-97D45697F16F}" type="slidenum">
              <a:rPr lang="en-US" smtClean="0"/>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hyperlink" Target="http://www.youtube.com/watch?v=gynCMpxswHI"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Cultural Diversity</a:t>
            </a:r>
            <a:endParaRPr lang="en-US" dirty="0"/>
          </a:p>
        </p:txBody>
      </p:sp>
      <p:sp>
        <p:nvSpPr>
          <p:cNvPr id="3" name="Subtitle 2"/>
          <p:cNvSpPr>
            <a:spLocks noGrp="1"/>
          </p:cNvSpPr>
          <p:nvPr>
            <p:ph type="subTitle" idx="1"/>
          </p:nvPr>
        </p:nvSpPr>
        <p:spPr/>
        <p:txBody>
          <a:bodyPr/>
          <a:lstStyle/>
          <a:p>
            <a:r>
              <a:rPr lang="en-US" dirty="0" smtClean="0"/>
              <a:t>232 Najd</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Subculture</a:t>
            </a:r>
            <a:endParaRPr lang="en-US" dirty="0"/>
          </a:p>
        </p:txBody>
      </p:sp>
      <p:sp>
        <p:nvSpPr>
          <p:cNvPr id="3" name="Content Placeholder 2"/>
          <p:cNvSpPr>
            <a:spLocks noGrp="1"/>
          </p:cNvSpPr>
          <p:nvPr>
            <p:ph idx="1"/>
          </p:nvPr>
        </p:nvSpPr>
        <p:spPr/>
        <p:txBody>
          <a:bodyPr/>
          <a:lstStyle/>
          <a:p>
            <a:r>
              <a:rPr lang="en-US" dirty="0"/>
              <a:t>Mexican farm workers in Michigan and </a:t>
            </a:r>
            <a:r>
              <a:rPr lang="en-US" dirty="0" err="1"/>
              <a:t>Francophones</a:t>
            </a:r>
            <a:r>
              <a:rPr lang="en-US" dirty="0"/>
              <a:t> (French speakers) in Canada participate in such subcultures. While maintaining some cultural distinctions from those around them, the farm workers and </a:t>
            </a:r>
            <a:r>
              <a:rPr lang="en-US" dirty="0" err="1"/>
              <a:t>Francophones</a:t>
            </a:r>
            <a:r>
              <a:rPr lang="en-US" dirty="0"/>
              <a:t> are also sharing some features of the wider culture.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Subculture</a:t>
            </a:r>
            <a:endParaRPr lang="en-US" dirty="0"/>
          </a:p>
        </p:txBody>
      </p:sp>
      <p:sp>
        <p:nvSpPr>
          <p:cNvPr id="3" name="Content Placeholder 2"/>
          <p:cNvSpPr>
            <a:spLocks noGrp="1"/>
          </p:cNvSpPr>
          <p:nvPr>
            <p:ph idx="1"/>
          </p:nvPr>
        </p:nvSpPr>
        <p:spPr/>
        <p:txBody>
          <a:bodyPr>
            <a:normAutofit/>
          </a:bodyPr>
          <a:lstStyle/>
          <a:p>
            <a:r>
              <a:rPr lang="en-US" dirty="0"/>
              <a:t>Ethnicity is perhaps the most recognized dimension with which to identify cultural diversity. </a:t>
            </a:r>
            <a:endParaRPr lang="en-US" dirty="0" smtClean="0"/>
          </a:p>
          <a:p>
            <a:endParaRPr lang="en-US" dirty="0"/>
          </a:p>
          <a:p>
            <a:r>
              <a:rPr lang="en-US" dirty="0"/>
              <a:t>While ethnicity is often a source of pleasing diversity, the conflict which has erupted in the former Yugoslavia at the end of the cold war illustrates the sources of tension and outright violence.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t>Counterculture</a:t>
            </a:r>
            <a:r>
              <a:rPr lang="en-US" dirty="0"/>
              <a:t> </a:t>
            </a:r>
          </a:p>
        </p:txBody>
      </p:sp>
      <p:sp>
        <p:nvSpPr>
          <p:cNvPr id="3" name="Content Placeholder 2"/>
          <p:cNvSpPr>
            <a:spLocks noGrp="1"/>
          </p:cNvSpPr>
          <p:nvPr>
            <p:ph idx="1"/>
          </p:nvPr>
        </p:nvSpPr>
        <p:spPr/>
        <p:txBody>
          <a:bodyPr/>
          <a:lstStyle/>
          <a:p>
            <a:r>
              <a:rPr lang="en-US" dirty="0"/>
              <a:t>A </a:t>
            </a:r>
            <a:r>
              <a:rPr lang="en-US" b="1" i="1" dirty="0"/>
              <a:t>counterculture</a:t>
            </a:r>
            <a:r>
              <a:rPr lang="en-US" dirty="0"/>
              <a:t> is defined as a cultural pattern that strongly opposes those which are widely accepted in a society. </a:t>
            </a:r>
            <a:endParaRPr lang="en-US" dirty="0" smtClean="0"/>
          </a:p>
          <a:p>
            <a:endParaRPr lang="en-US" dirty="0"/>
          </a:p>
          <a:p>
            <a:r>
              <a:rPr lang="en-US" dirty="0"/>
              <a:t>Members of countercultures are likely to question the morality of the majority group and engage in some form of protest activities.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t>Counterculture</a:t>
            </a:r>
            <a:r>
              <a:rPr lang="en-US" dirty="0" smtClean="0"/>
              <a:t> </a:t>
            </a:r>
            <a:endParaRPr lang="en-US" dirty="0"/>
          </a:p>
        </p:txBody>
      </p:sp>
      <p:sp>
        <p:nvSpPr>
          <p:cNvPr id="3" name="Content Placeholder 2"/>
          <p:cNvSpPr>
            <a:spLocks noGrp="1"/>
          </p:cNvSpPr>
          <p:nvPr>
            <p:ph idx="1"/>
          </p:nvPr>
        </p:nvSpPr>
        <p:spPr/>
        <p:txBody>
          <a:bodyPr/>
          <a:lstStyle/>
          <a:p>
            <a:r>
              <a:rPr lang="en-US" dirty="0"/>
              <a:t>Although countercultures are not as predominant now as in the 1960s, we currently experience militaristic groups who reject the legitimacy of the political system and sometimes engage in extreme violence such as the bombing of the California Hummer dealerships by the "Earth Liberation Front" in 2003.</a:t>
            </a:r>
          </a:p>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t>Counterculture</a:t>
            </a:r>
            <a:r>
              <a:rPr lang="en-US" dirty="0" smtClean="0"/>
              <a:t> </a:t>
            </a:r>
            <a:endParaRPr lang="en-US" dirty="0"/>
          </a:p>
        </p:txBody>
      </p:sp>
      <p:sp>
        <p:nvSpPr>
          <p:cNvPr id="3" name="Content Placeholder 2"/>
          <p:cNvSpPr>
            <a:spLocks noGrp="1"/>
          </p:cNvSpPr>
          <p:nvPr>
            <p:ph idx="1"/>
          </p:nvPr>
        </p:nvSpPr>
        <p:spPr/>
        <p:txBody>
          <a:bodyPr/>
          <a:lstStyle/>
          <a:p>
            <a:r>
              <a:rPr lang="en-US" dirty="0"/>
              <a:t>The heart of the 1960s Counterculture was not accepting the status quo, but rather, questioning authority figures and the political norm such as the federal government, in order to find greater truth and meaning in life. </a:t>
            </a:r>
            <a:endParaRPr lang="en-US" dirty="0" smtClean="0"/>
          </a:p>
          <a:p>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t>Counterculture</a:t>
            </a:r>
            <a:r>
              <a:rPr lang="en-US" dirty="0" smtClean="0"/>
              <a:t> </a:t>
            </a:r>
            <a:endParaRPr lang="en-US" dirty="0"/>
          </a:p>
        </p:txBody>
      </p:sp>
      <p:sp>
        <p:nvSpPr>
          <p:cNvPr id="3" name="Content Placeholder 2"/>
          <p:cNvSpPr>
            <a:spLocks noGrp="1"/>
          </p:cNvSpPr>
          <p:nvPr>
            <p:ph idx="1"/>
          </p:nvPr>
        </p:nvSpPr>
        <p:spPr/>
        <p:txBody>
          <a:bodyPr>
            <a:normAutofit fontScale="92500"/>
          </a:bodyPr>
          <a:lstStyle/>
          <a:p>
            <a:r>
              <a:rPr lang="en-US" dirty="0"/>
              <a:t>This questioning attitude spawned the Anti-Vietnam War protest movement, as well as </a:t>
            </a:r>
            <a:r>
              <a:rPr lang="en-US" dirty="0" smtClean="0"/>
              <a:t>dovetailed </a:t>
            </a:r>
            <a:r>
              <a:rPr lang="en-US" dirty="0"/>
              <a:t>with the Civil Rights Movement. </a:t>
            </a:r>
            <a:endParaRPr lang="en-US" dirty="0" smtClean="0"/>
          </a:p>
          <a:p>
            <a:endParaRPr lang="en-US" dirty="0"/>
          </a:p>
          <a:p>
            <a:r>
              <a:rPr lang="en-US" dirty="0"/>
              <a:t>The political goal of the counterculture movement was respect for all life and peoples, not the power, dominance and subjugation of one nation over another, which had motivated previous generations.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t>Counterculture</a:t>
            </a:r>
            <a:r>
              <a:rPr lang="en-US" dirty="0" smtClean="0"/>
              <a:t> </a:t>
            </a:r>
            <a:endParaRPr lang="en-US" dirty="0"/>
          </a:p>
        </p:txBody>
      </p:sp>
      <p:sp>
        <p:nvSpPr>
          <p:cNvPr id="3" name="Content Placeholder 2"/>
          <p:cNvSpPr>
            <a:spLocks noGrp="1"/>
          </p:cNvSpPr>
          <p:nvPr>
            <p:ph idx="1"/>
          </p:nvPr>
        </p:nvSpPr>
        <p:spPr/>
        <p:txBody>
          <a:bodyPr/>
          <a:lstStyle/>
          <a:p>
            <a:r>
              <a:rPr lang="en-US" dirty="0"/>
              <a:t>Following the principles of Mahatma Gandhi to protest the Vietnam War non-violently, many were nonetheless victims of police brutality as they took part in Peace marches against the War. Many were badly beaten by police at the Chicago National Convention. Other students died from National Guard bullets at Kent State University.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Subculture and Counterculture</a:t>
            </a:r>
            <a:endParaRPr lang="en-US" dirty="0"/>
          </a:p>
        </p:txBody>
      </p:sp>
      <p:sp>
        <p:nvSpPr>
          <p:cNvPr id="3" name="Content Placeholder 2"/>
          <p:cNvSpPr>
            <a:spLocks noGrp="1"/>
          </p:cNvSpPr>
          <p:nvPr>
            <p:ph idx="1"/>
          </p:nvPr>
        </p:nvSpPr>
        <p:spPr/>
        <p:txBody>
          <a:bodyPr/>
          <a:lstStyle/>
          <a:p>
            <a:r>
              <a:rPr lang="en-US" dirty="0" smtClean="0"/>
              <a:t>Difference Between Subculture and Counterculture:</a:t>
            </a:r>
          </a:p>
          <a:p>
            <a:r>
              <a:rPr lang="en-US" dirty="0" smtClean="0"/>
              <a:t>http://www.youtube.com/watch?v=H_5fVbTOshQ</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Multiculturalism</a:t>
            </a:r>
            <a:endParaRPr lang="en-US" dirty="0"/>
          </a:p>
        </p:txBody>
      </p:sp>
      <p:sp>
        <p:nvSpPr>
          <p:cNvPr id="3" name="Content Placeholder 2"/>
          <p:cNvSpPr>
            <a:spLocks noGrp="1"/>
          </p:cNvSpPr>
          <p:nvPr>
            <p:ph idx="1"/>
          </p:nvPr>
        </p:nvSpPr>
        <p:spPr/>
        <p:txBody>
          <a:bodyPr/>
          <a:lstStyle/>
          <a:p>
            <a:r>
              <a:rPr lang="en-US" b="1" dirty="0"/>
              <a:t>Multiculturalism</a:t>
            </a:r>
            <a:r>
              <a:rPr lang="en-US" dirty="0"/>
              <a:t> is an ideology that promotes the institutionalization of communities containing multiple cultures.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Multiculturalism</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Example: </a:t>
            </a:r>
            <a:r>
              <a:rPr lang="en-US" dirty="0"/>
              <a:t>Canadian society is officially multicultural, a society that encourages ethnic or cultural heterogeneity. Historically a European (primarily English) style of life was identified as ideal, but with massive immigration from non-European societies, Canada moved away from </a:t>
            </a:r>
            <a:r>
              <a:rPr lang="en-US" dirty="0" err="1"/>
              <a:t>Eurocentrism</a:t>
            </a:r>
            <a:r>
              <a:rPr lang="en-US" dirty="0"/>
              <a:t> (the practice of judging another culture by the standards of one’s own culture. It creates a biased evaluation of unfamiliar practices) to multiculturalism.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Subculture</a:t>
            </a:r>
            <a:endParaRPr lang="en-US" dirty="0"/>
          </a:p>
        </p:txBody>
      </p:sp>
      <p:sp>
        <p:nvSpPr>
          <p:cNvPr id="3" name="Content Placeholder 2"/>
          <p:cNvSpPr>
            <a:spLocks noGrp="1"/>
          </p:cNvSpPr>
          <p:nvPr>
            <p:ph idx="1"/>
          </p:nvPr>
        </p:nvSpPr>
        <p:spPr/>
        <p:txBody>
          <a:bodyPr>
            <a:normAutofit lnSpcReduction="10000"/>
          </a:bodyPr>
          <a:lstStyle/>
          <a:p>
            <a:r>
              <a:rPr lang="en-US" dirty="0"/>
              <a:t>When societies are very small, such as small villages in traditional societies, then all people may share a common culture or way of life. </a:t>
            </a:r>
            <a:endParaRPr lang="en-US" dirty="0" smtClean="0"/>
          </a:p>
          <a:p>
            <a:endParaRPr lang="en-US" dirty="0"/>
          </a:p>
          <a:p>
            <a:r>
              <a:rPr lang="en-US" dirty="0"/>
              <a:t>However, as societies become larger and more complicated, a number of smaller groups may emerge within the larger society, with some differences in their beliefs and way of life.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Multiculturalism</a:t>
            </a:r>
            <a:endParaRPr lang="en-US" dirty="0"/>
          </a:p>
        </p:txBody>
      </p:sp>
      <p:sp>
        <p:nvSpPr>
          <p:cNvPr id="3" name="Content Placeholder 2"/>
          <p:cNvSpPr>
            <a:spLocks noGrp="1"/>
          </p:cNvSpPr>
          <p:nvPr>
            <p:ph idx="1"/>
          </p:nvPr>
        </p:nvSpPr>
        <p:spPr/>
        <p:txBody>
          <a:bodyPr/>
          <a:lstStyle/>
          <a:p>
            <a:r>
              <a:rPr lang="en-US" dirty="0"/>
              <a:t>A debate rages on, however, about the usefulness of this concept for Canadian society. </a:t>
            </a:r>
            <a:endParaRPr lang="en-US" dirty="0" smtClean="0"/>
          </a:p>
          <a:p>
            <a:endParaRPr lang="en-US" dirty="0"/>
          </a:p>
          <a:p>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Multiculturalism</a:t>
            </a:r>
            <a:endParaRPr lang="en-US" dirty="0"/>
          </a:p>
        </p:txBody>
      </p:sp>
      <p:sp>
        <p:nvSpPr>
          <p:cNvPr id="3" name="Content Placeholder 2"/>
          <p:cNvSpPr>
            <a:spLocks noGrp="1"/>
          </p:cNvSpPr>
          <p:nvPr>
            <p:ph idx="1"/>
          </p:nvPr>
        </p:nvSpPr>
        <p:spPr/>
        <p:txBody>
          <a:bodyPr/>
          <a:lstStyle/>
          <a:p>
            <a:r>
              <a:rPr lang="en-US" dirty="0"/>
              <a:t>Proponents suggest a multicultural perspective will help us develop a more meaningful understanding of our past, present, and global interdependence while strengthening academic achievement of all our children.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Multiculturalism</a:t>
            </a:r>
            <a:endParaRPr lang="en-US" dirty="0"/>
          </a:p>
        </p:txBody>
      </p:sp>
      <p:sp>
        <p:nvSpPr>
          <p:cNvPr id="3" name="Content Placeholder 2"/>
          <p:cNvSpPr>
            <a:spLocks noGrp="1"/>
          </p:cNvSpPr>
          <p:nvPr>
            <p:ph idx="1"/>
          </p:nvPr>
        </p:nvSpPr>
        <p:spPr/>
        <p:txBody>
          <a:bodyPr/>
          <a:lstStyle/>
          <a:p>
            <a:r>
              <a:rPr lang="en-US" dirty="0"/>
              <a:t>Those opposed suggest that multiculturalism promotes divisiveness rather than cohesiveness and denies children access to the knowledge that will enable them to compete.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Multiculturalism</a:t>
            </a:r>
            <a:endParaRPr lang="en-US" dirty="0"/>
          </a:p>
        </p:txBody>
      </p:sp>
      <p:sp>
        <p:nvSpPr>
          <p:cNvPr id="3" name="Content Placeholder 2"/>
          <p:cNvSpPr>
            <a:spLocks noGrp="1"/>
          </p:cNvSpPr>
          <p:nvPr>
            <p:ph idx="1"/>
          </p:nvPr>
        </p:nvSpPr>
        <p:spPr/>
        <p:txBody>
          <a:bodyPr>
            <a:normAutofit/>
          </a:bodyPr>
          <a:lstStyle/>
          <a:p>
            <a:r>
              <a:rPr lang="en-US" dirty="0"/>
              <a:t>Multiculturalism is a highly disputed topic in the United States. </a:t>
            </a:r>
            <a:endParaRPr lang="en-US" dirty="0" smtClean="0"/>
          </a:p>
          <a:p>
            <a:endParaRPr lang="en-US" dirty="0"/>
          </a:p>
          <a:p>
            <a:r>
              <a:rPr lang="en-US" dirty="0" smtClean="0"/>
              <a:t>For </a:t>
            </a:r>
            <a:r>
              <a:rPr lang="en-US" dirty="0"/>
              <a:t>example, in 2009 and 2010, controversy erupted in Texas as the state’s </a:t>
            </a:r>
            <a:r>
              <a:rPr lang="en-US" dirty="0" smtClean="0">
                <a:solidFill>
                  <a:schemeClr val="tx1">
                    <a:lumMod val="95000"/>
                    <a:lumOff val="5000"/>
                  </a:schemeClr>
                </a:solidFill>
              </a:rPr>
              <a:t>curriculum</a:t>
            </a:r>
            <a:r>
              <a:rPr lang="en-US" dirty="0">
                <a:solidFill>
                  <a:schemeClr val="tx1">
                    <a:lumMod val="95000"/>
                    <a:lumOff val="5000"/>
                  </a:schemeClr>
                </a:solidFill>
              </a:rPr>
              <a:t> committee made several changes to the state’s school curriculum </a:t>
            </a:r>
            <a:r>
              <a:rPr lang="en-US" dirty="0"/>
              <a:t>requirements, often at the expense of minorities</a:t>
            </a:r>
            <a:r>
              <a:rPr lang="en-US" dirty="0" smtClean="0"/>
              <a:t>:</a:t>
            </a:r>
            <a:endParaRPr lang="en-US" dirty="0"/>
          </a:p>
          <a:p>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Multiculturalism</a:t>
            </a:r>
            <a:endParaRPr lang="en-US" dirty="0"/>
          </a:p>
        </p:txBody>
      </p:sp>
      <p:sp>
        <p:nvSpPr>
          <p:cNvPr id="3" name="Content Placeholder 2"/>
          <p:cNvSpPr>
            <a:spLocks noGrp="1"/>
          </p:cNvSpPr>
          <p:nvPr>
            <p:ph idx="1"/>
          </p:nvPr>
        </p:nvSpPr>
        <p:spPr/>
        <p:txBody>
          <a:bodyPr/>
          <a:lstStyle/>
          <a:p>
            <a:r>
              <a:rPr lang="en-US" dirty="0" smtClean="0"/>
              <a:t>juxtaposing Abraham Lincoln’s inaugural address with that of Confederate president Jefferson Davis; debating removing Supreme Court Justice </a:t>
            </a:r>
            <a:r>
              <a:rPr lang="en-US" dirty="0" err="1" smtClean="0"/>
              <a:t>Thurgood</a:t>
            </a:r>
            <a:r>
              <a:rPr lang="en-US" dirty="0" smtClean="0"/>
              <a:t> Marshall and labor-leader César </a:t>
            </a:r>
            <a:r>
              <a:rPr lang="en-US" dirty="0" err="1" smtClean="0"/>
              <a:t>Chávez</a:t>
            </a:r>
            <a:r>
              <a:rPr lang="en-US" dirty="0" smtClean="0"/>
              <a:t>; and rejecting calls to include more Hispanic figures, in spite of the high Hispanic population in the state.</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smtClean="0"/>
              <a:t>Multiculturalism</a:t>
            </a:r>
            <a:endParaRPr lang="en-US"/>
          </a:p>
        </p:txBody>
      </p:sp>
      <p:sp>
        <p:nvSpPr>
          <p:cNvPr id="3" name="Content Placeholder 2"/>
          <p:cNvSpPr>
            <a:spLocks noGrp="1"/>
          </p:cNvSpPr>
          <p:nvPr>
            <p:ph idx="1"/>
          </p:nvPr>
        </p:nvSpPr>
        <p:spPr/>
        <p:txBody>
          <a:bodyPr/>
          <a:lstStyle/>
          <a:p>
            <a:r>
              <a:rPr lang="en-US" dirty="0" smtClean="0"/>
              <a:t>Multiculturalism in Canada:</a:t>
            </a:r>
          </a:p>
          <a:p>
            <a:r>
              <a:rPr lang="en-US" dirty="0" smtClean="0"/>
              <a:t>For:</a:t>
            </a:r>
          </a:p>
          <a:p>
            <a:pPr>
              <a:buNone/>
            </a:pPr>
            <a:r>
              <a:rPr lang="en-US" dirty="0" smtClean="0">
                <a:hlinkClick r:id="rId2"/>
              </a:rPr>
              <a:t>http://www.youtube.com/watch?v=gynCMpxswHI</a:t>
            </a:r>
            <a:endParaRPr lang="en-US" dirty="0" smtClean="0"/>
          </a:p>
          <a:p>
            <a:pPr>
              <a:buNone/>
            </a:pPr>
            <a:endParaRPr lang="en-US" dirty="0" smtClean="0"/>
          </a:p>
          <a:p>
            <a:pPr>
              <a:buNone/>
            </a:pPr>
            <a:r>
              <a:rPr lang="en-US" dirty="0" smtClean="0"/>
              <a:t>Against: http://www.youtube.com/watch?v=EL6S2rOS0D0</a:t>
            </a:r>
          </a:p>
          <a:p>
            <a:endParaRPr lang="en-US" dirty="0" smtClean="0"/>
          </a:p>
          <a:p>
            <a:endParaRPr lang="en-US" dirty="0" smtClean="0"/>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Subculture</a:t>
            </a:r>
            <a:endParaRPr lang="en-US" dirty="0"/>
          </a:p>
        </p:txBody>
      </p:sp>
      <p:sp>
        <p:nvSpPr>
          <p:cNvPr id="3" name="Content Placeholder 2"/>
          <p:cNvSpPr>
            <a:spLocks noGrp="1"/>
          </p:cNvSpPr>
          <p:nvPr>
            <p:ph idx="1"/>
          </p:nvPr>
        </p:nvSpPr>
        <p:spPr/>
        <p:txBody>
          <a:bodyPr>
            <a:normAutofit/>
          </a:bodyPr>
          <a:lstStyle/>
          <a:p>
            <a:r>
              <a:rPr lang="en-US" dirty="0"/>
              <a:t>Each group having these differences is referred to as a subculture</a:t>
            </a:r>
            <a:r>
              <a:rPr lang="en-US" dirty="0" smtClean="0"/>
              <a:t>.</a:t>
            </a:r>
          </a:p>
          <a:p>
            <a:endParaRPr lang="en-US" dirty="0" smtClean="0"/>
          </a:p>
          <a:p>
            <a:r>
              <a:rPr lang="en-US" i="1" dirty="0" smtClean="0"/>
              <a:t>So subcultures </a:t>
            </a:r>
            <a:r>
              <a:rPr lang="en-US" i="1" dirty="0"/>
              <a:t>are those groups that have values and norms that are distinct from those held by the majority. </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Subculture</a:t>
            </a:r>
            <a:endParaRPr lang="en-US" dirty="0"/>
          </a:p>
        </p:txBody>
      </p:sp>
      <p:sp>
        <p:nvSpPr>
          <p:cNvPr id="3" name="Content Placeholder 2"/>
          <p:cNvSpPr>
            <a:spLocks noGrp="1"/>
          </p:cNvSpPr>
          <p:nvPr>
            <p:ph idx="1"/>
          </p:nvPr>
        </p:nvSpPr>
        <p:spPr/>
        <p:txBody>
          <a:bodyPr/>
          <a:lstStyle/>
          <a:p>
            <a:r>
              <a:rPr lang="en-US" dirty="0" smtClean="0"/>
              <a:t>In the United States, subcultures might include hippies, Goths, fans of hip hop or heavy metal and even bikers - the examples are endless. </a:t>
            </a:r>
          </a:p>
          <a:p>
            <a:endParaRPr lang="en-US" dirty="0"/>
          </a:p>
          <a:p>
            <a:r>
              <a:rPr lang="en-US" dirty="0" smtClean="0"/>
              <a:t>Subcultures can be based upon age, ethnicity, residence, occupation, and many other factors. </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Subculture</a:t>
            </a:r>
            <a:endParaRPr lang="en-US" dirty="0"/>
          </a:p>
        </p:txBody>
      </p:sp>
      <p:sp>
        <p:nvSpPr>
          <p:cNvPr id="3" name="Content Placeholder 2"/>
          <p:cNvSpPr>
            <a:spLocks noGrp="1"/>
          </p:cNvSpPr>
          <p:nvPr>
            <p:ph idx="1"/>
          </p:nvPr>
        </p:nvSpPr>
        <p:spPr/>
        <p:txBody>
          <a:bodyPr/>
          <a:lstStyle/>
          <a:p>
            <a:r>
              <a:rPr lang="en-US" dirty="0" smtClean="0"/>
              <a:t>The Hippies</a:t>
            </a:r>
          </a:p>
          <a:p>
            <a:endParaRPr lang="en-US" dirty="0"/>
          </a:p>
        </p:txBody>
      </p:sp>
      <p:pic>
        <p:nvPicPr>
          <p:cNvPr id="5" name="Picture 4" descr="images.jpg"/>
          <p:cNvPicPr>
            <a:picLocks noChangeAspect="1"/>
          </p:cNvPicPr>
          <p:nvPr/>
        </p:nvPicPr>
        <p:blipFill>
          <a:blip r:embed="rId2"/>
          <a:stretch>
            <a:fillRect/>
          </a:stretch>
        </p:blipFill>
        <p:spPr>
          <a:xfrm>
            <a:off x="2971800" y="2271712"/>
            <a:ext cx="4495800" cy="3671888"/>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Subculture</a:t>
            </a:r>
            <a:endParaRPr lang="en-US" dirty="0"/>
          </a:p>
        </p:txBody>
      </p:sp>
      <p:sp>
        <p:nvSpPr>
          <p:cNvPr id="3" name="Content Placeholder 2"/>
          <p:cNvSpPr>
            <a:spLocks noGrp="1"/>
          </p:cNvSpPr>
          <p:nvPr>
            <p:ph idx="1"/>
          </p:nvPr>
        </p:nvSpPr>
        <p:spPr/>
        <p:txBody>
          <a:bodyPr/>
          <a:lstStyle/>
          <a:p>
            <a:r>
              <a:rPr lang="en-US" dirty="0" smtClean="0"/>
              <a:t>Goths</a:t>
            </a:r>
          </a:p>
          <a:p>
            <a:endParaRPr lang="en-US" dirty="0" smtClean="0"/>
          </a:p>
          <a:p>
            <a:endParaRPr lang="en-US" dirty="0"/>
          </a:p>
        </p:txBody>
      </p:sp>
      <p:pic>
        <p:nvPicPr>
          <p:cNvPr id="5" name="Picture 4" descr="turning_goth_guy_lg1.jpg"/>
          <p:cNvPicPr>
            <a:picLocks noChangeAspect="1"/>
          </p:cNvPicPr>
          <p:nvPr/>
        </p:nvPicPr>
        <p:blipFill>
          <a:blip r:embed="rId2"/>
          <a:stretch>
            <a:fillRect/>
          </a:stretch>
        </p:blipFill>
        <p:spPr>
          <a:xfrm>
            <a:off x="1219200" y="2057400"/>
            <a:ext cx="7620000" cy="480060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Subculture</a:t>
            </a:r>
            <a:endParaRPr lang="en-US" dirty="0"/>
          </a:p>
        </p:txBody>
      </p:sp>
      <p:sp>
        <p:nvSpPr>
          <p:cNvPr id="3" name="Content Placeholder 2"/>
          <p:cNvSpPr>
            <a:spLocks noGrp="1"/>
          </p:cNvSpPr>
          <p:nvPr>
            <p:ph idx="1"/>
          </p:nvPr>
        </p:nvSpPr>
        <p:spPr/>
        <p:txBody>
          <a:bodyPr/>
          <a:lstStyle/>
          <a:p>
            <a:r>
              <a:rPr lang="en-US" dirty="0" smtClean="0"/>
              <a:t>Hip Hop</a:t>
            </a:r>
          </a:p>
          <a:p>
            <a:endParaRPr lang="en-US" dirty="0"/>
          </a:p>
        </p:txBody>
      </p:sp>
      <p:pic>
        <p:nvPicPr>
          <p:cNvPr id="4" name="Picture 3" descr="10-hip-hop-albums-were-looking-forward-to-in-2013-4.jpg"/>
          <p:cNvPicPr>
            <a:picLocks noChangeAspect="1"/>
          </p:cNvPicPr>
          <p:nvPr/>
        </p:nvPicPr>
        <p:blipFill>
          <a:blip r:embed="rId2"/>
          <a:stretch>
            <a:fillRect/>
          </a:stretch>
        </p:blipFill>
        <p:spPr>
          <a:xfrm>
            <a:off x="1571624" y="2209800"/>
            <a:ext cx="7191375" cy="403860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Subculture</a:t>
            </a:r>
            <a:endParaRPr lang="en-US" dirty="0"/>
          </a:p>
        </p:txBody>
      </p:sp>
      <p:sp>
        <p:nvSpPr>
          <p:cNvPr id="3" name="Content Placeholder 2"/>
          <p:cNvSpPr>
            <a:spLocks noGrp="1"/>
          </p:cNvSpPr>
          <p:nvPr>
            <p:ph idx="1"/>
          </p:nvPr>
        </p:nvSpPr>
        <p:spPr/>
        <p:txBody>
          <a:bodyPr/>
          <a:lstStyle/>
          <a:p>
            <a:r>
              <a:rPr lang="en-US" dirty="0" smtClean="0"/>
              <a:t>Bikers</a:t>
            </a:r>
          </a:p>
          <a:p>
            <a:endParaRPr lang="en-US" dirty="0" smtClean="0"/>
          </a:p>
          <a:p>
            <a:endParaRPr lang="en-US" dirty="0"/>
          </a:p>
        </p:txBody>
      </p:sp>
      <p:pic>
        <p:nvPicPr>
          <p:cNvPr id="4" name="Picture 3" descr="download.jpg"/>
          <p:cNvPicPr>
            <a:picLocks noChangeAspect="1"/>
          </p:cNvPicPr>
          <p:nvPr/>
        </p:nvPicPr>
        <p:blipFill>
          <a:blip r:embed="rId2"/>
          <a:stretch>
            <a:fillRect/>
          </a:stretch>
        </p:blipFill>
        <p:spPr>
          <a:xfrm>
            <a:off x="2133600" y="2209801"/>
            <a:ext cx="6096000" cy="350520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Subculture</a:t>
            </a:r>
            <a:endParaRPr lang="en-US" dirty="0"/>
          </a:p>
        </p:txBody>
      </p:sp>
      <p:sp>
        <p:nvSpPr>
          <p:cNvPr id="3" name="Content Placeholder 2"/>
          <p:cNvSpPr>
            <a:spLocks noGrp="1"/>
          </p:cNvSpPr>
          <p:nvPr>
            <p:ph idx="1"/>
          </p:nvPr>
        </p:nvSpPr>
        <p:spPr/>
        <p:txBody>
          <a:bodyPr/>
          <a:lstStyle/>
          <a:p>
            <a:r>
              <a:rPr lang="en-US" dirty="0"/>
              <a:t>What distinguishes the subculture from other subcultures in the society might be language, dress, religion, habits of work, food preferences, and child-raising practices, to mention just a few topics. </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151</TotalTime>
  <Words>736</Words>
  <Application>Microsoft Office PowerPoint</Application>
  <PresentationFormat>On-screen Show (4:3)</PresentationFormat>
  <Paragraphs>70</Paragraphs>
  <Slides>25</Slides>
  <Notes>0</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Solstice</vt:lpstr>
      <vt:lpstr>Cultural Diversity</vt:lpstr>
      <vt:lpstr>Subculture</vt:lpstr>
      <vt:lpstr>Subculture</vt:lpstr>
      <vt:lpstr>Subculture</vt:lpstr>
      <vt:lpstr>Subculture</vt:lpstr>
      <vt:lpstr>Subculture</vt:lpstr>
      <vt:lpstr>Subculture</vt:lpstr>
      <vt:lpstr>Subculture</vt:lpstr>
      <vt:lpstr>Subculture</vt:lpstr>
      <vt:lpstr>Subculture</vt:lpstr>
      <vt:lpstr>Subculture</vt:lpstr>
      <vt:lpstr>Counterculture </vt:lpstr>
      <vt:lpstr>Counterculture </vt:lpstr>
      <vt:lpstr>Counterculture </vt:lpstr>
      <vt:lpstr>Counterculture </vt:lpstr>
      <vt:lpstr>Counterculture </vt:lpstr>
      <vt:lpstr>Subculture and Counterculture</vt:lpstr>
      <vt:lpstr>Multiculturalism</vt:lpstr>
      <vt:lpstr>Multiculturalism</vt:lpstr>
      <vt:lpstr>Multiculturalism</vt:lpstr>
      <vt:lpstr>Multiculturalism</vt:lpstr>
      <vt:lpstr>Multiculturalism</vt:lpstr>
      <vt:lpstr>Multiculturalism</vt:lpstr>
      <vt:lpstr>Multiculturalism</vt:lpstr>
      <vt:lpstr>Multiculturalism</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Cultural Diversity</dc:title>
  <dc:creator>Talha khan</dc:creator>
  <cp:lastModifiedBy>Shabina Khan</cp:lastModifiedBy>
  <cp:revision>16</cp:revision>
  <dcterms:created xsi:type="dcterms:W3CDTF">2014-09-20T09:22:05Z</dcterms:created>
  <dcterms:modified xsi:type="dcterms:W3CDTF">2014-10-14T06:21:38Z</dcterms:modified>
</cp:coreProperties>
</file>