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2" r:id="rId15"/>
    <p:sldId id="273" r:id="rId16"/>
    <p:sldId id="274" r:id="rId17"/>
    <p:sldId id="275" r:id="rId18"/>
    <p:sldId id="276" r:id="rId19"/>
    <p:sldId id="277" r:id="rId20"/>
    <p:sldId id="278" r:id="rId21"/>
    <p:sldId id="279" r:id="rId22"/>
    <p:sldId id="291" r:id="rId23"/>
    <p:sldId id="280" r:id="rId24"/>
    <p:sldId id="281" r:id="rId25"/>
    <p:sldId id="282" r:id="rId26"/>
    <p:sldId id="285" r:id="rId27"/>
    <p:sldId id="292" r:id="rId28"/>
    <p:sldId id="286" r:id="rId29"/>
    <p:sldId id="287" r:id="rId30"/>
    <p:sldId id="288" r:id="rId31"/>
    <p:sldId id="290" r:id="rId32"/>
    <p:sldId id="293" r:id="rId33"/>
    <p:sldId id="295" r:id="rId34"/>
    <p:sldId id="296" r:id="rId35"/>
    <p:sldId id="297" r:id="rId36"/>
    <p:sldId id="29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51257ADA-1CBD-43DF-B1BA-DFD2B7CA94A7}" type="datetimeFigureOut">
              <a:rPr lang="en-US" smtClean="0"/>
              <a:pPr/>
              <a:t>10/25/2014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0875BD2A-BCBD-40AB-A8D1-74C3BC4BEC8D}"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5BD2A-BCBD-40AB-A8D1-74C3BC4BEC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5BD2A-BCBD-40AB-A8D1-74C3BC4BEC8D}"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5BD2A-BCBD-40AB-A8D1-74C3BC4BEC8D}"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51257ADA-1CBD-43DF-B1BA-DFD2B7CA94A7}" type="datetimeFigureOut">
              <a:rPr lang="en-US" smtClean="0"/>
              <a:pPr/>
              <a:t>10/25/2014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0875BD2A-BCBD-40AB-A8D1-74C3BC4BEC8D}"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5BD2A-BCBD-40AB-A8D1-74C3BC4BEC8D}"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75BD2A-BCBD-40AB-A8D1-74C3BC4BEC8D}"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75BD2A-BCBD-40AB-A8D1-74C3BC4BEC8D}"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75BD2A-BCBD-40AB-A8D1-74C3BC4BEC8D}"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5BD2A-BCBD-40AB-A8D1-74C3BC4BEC8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257ADA-1CBD-43DF-B1BA-DFD2B7CA94A7}"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5BD2A-BCBD-40AB-A8D1-74C3BC4BEC8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1257ADA-1CBD-43DF-B1BA-DFD2B7CA94A7}" type="datetimeFigureOut">
              <a:rPr lang="en-US" smtClean="0"/>
              <a:pPr/>
              <a:t>10/25/2014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875BD2A-BCBD-40AB-A8D1-74C3BC4BEC8D}"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Cultural Studies</a:t>
            </a:r>
            <a:endParaRPr lang="en-US" dirty="0"/>
          </a:p>
        </p:txBody>
      </p:sp>
      <p:sp>
        <p:nvSpPr>
          <p:cNvPr id="3" name="Subtitle 2"/>
          <p:cNvSpPr>
            <a:spLocks noGrp="1"/>
          </p:cNvSpPr>
          <p:nvPr>
            <p:ph type="subTitle" idx="1"/>
          </p:nvPr>
        </p:nvSpPr>
        <p:spPr/>
        <p:txBody>
          <a:bodyPr/>
          <a:lstStyle/>
          <a:p>
            <a:r>
              <a:rPr lang="en-US" dirty="0" smtClean="0"/>
              <a:t>232 Najd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lstStyle/>
          <a:p>
            <a:r>
              <a:rPr lang="en-US" dirty="0" smtClean="0"/>
              <a:t>At the core of many Postmodern literary writer's imaginations is a belief that the world has already fallen apart and that actual, singular meaning is impossible to locate (if it can be said to exist at all), and that literature, instead, should serve to reveal the world's absurdities, countless paradoxes and ironies.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normAutofit/>
          </a:bodyPr>
          <a:lstStyle/>
          <a:p>
            <a:pPr fontAlgn="base"/>
            <a:r>
              <a:rPr lang="en-US" dirty="0" smtClean="0"/>
              <a:t>Postmodern literary writers come from all across the world. Postmodern literature is not specific to writers from any particular region or culture. There are thousands of writers and literary works from all over the world which are considered 'postmodern' by critics and scholars. Among the most famous and critically respected works of postmodern literature include the following:</a:t>
            </a:r>
          </a:p>
          <a:p>
            <a:pPr fontAlgn="base"/>
            <a:r>
              <a:rPr lang="en-US" b="1" dirty="0" smtClean="0"/>
              <a:t>1. </a:t>
            </a:r>
            <a:r>
              <a:rPr lang="en-US" b="1" dirty="0" err="1" smtClean="0"/>
              <a:t>Italo</a:t>
            </a:r>
            <a:r>
              <a:rPr lang="en-US" b="1" dirty="0" smtClean="0"/>
              <a:t> Calvino's </a:t>
            </a:r>
            <a:r>
              <a:rPr lang="en-US" b="1" i="1" dirty="0" smtClean="0"/>
              <a:t>Invisible Cities                                                    </a:t>
            </a:r>
            <a:r>
              <a:rPr lang="en-US" b="1" dirty="0" smtClean="0"/>
              <a:t> 2. Vladimir Nabokov's </a:t>
            </a:r>
            <a:r>
              <a:rPr lang="en-US" b="1" i="1" dirty="0" smtClean="0"/>
              <a:t>Pale Fire</a:t>
            </a:r>
            <a:r>
              <a:rPr lang="en-US" b="1" dirty="0" smtClean="0"/>
              <a:t>                                                 3. Samuel Beckett's </a:t>
            </a:r>
            <a:r>
              <a:rPr lang="en-US" b="1" i="1" dirty="0" smtClean="0"/>
              <a:t>Waiting for </a:t>
            </a:r>
            <a:r>
              <a:rPr lang="en-US" b="1" i="1" dirty="0" err="1" smtClean="0"/>
              <a:t>Godot</a:t>
            </a: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Popular Culture</a:t>
            </a:r>
            <a:r>
              <a:rPr lang="en-US" dirty="0" smtClean="0"/>
              <a:t/>
            </a:r>
            <a:br>
              <a:rPr lang="en-US" dirty="0" smtClean="0"/>
            </a:br>
            <a:endParaRPr lang="en-US" dirty="0"/>
          </a:p>
        </p:txBody>
      </p:sp>
      <p:pic>
        <p:nvPicPr>
          <p:cNvPr id="4" name="Content Placeholder 3" descr="http://publish.uwo.ca/~dmann/simpsons_watchtv.jpg"/>
          <p:cNvPicPr>
            <a:picLocks noGrp="1"/>
          </p:cNvPicPr>
          <p:nvPr>
            <p:ph sz="quarter" idx="1"/>
          </p:nvPr>
        </p:nvPicPr>
        <p:blipFill>
          <a:blip r:embed="rId2" cstate="print"/>
          <a:srcRect/>
          <a:stretch>
            <a:fillRect/>
          </a:stretch>
        </p:blipFill>
        <p:spPr bwMode="auto">
          <a:xfrm>
            <a:off x="533400" y="1447800"/>
            <a:ext cx="7620000" cy="44958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Popular Culture:</a:t>
            </a:r>
            <a:endParaRPr lang="en-US" dirty="0"/>
          </a:p>
        </p:txBody>
      </p:sp>
      <p:sp>
        <p:nvSpPr>
          <p:cNvPr id="3" name="Content Placeholder 2"/>
          <p:cNvSpPr>
            <a:spLocks noGrp="1"/>
          </p:cNvSpPr>
          <p:nvPr>
            <p:ph sz="quarter" idx="1"/>
          </p:nvPr>
        </p:nvSpPr>
        <p:spPr/>
        <p:txBody>
          <a:bodyPr>
            <a:normAutofit/>
          </a:bodyPr>
          <a:lstStyle/>
          <a:p>
            <a:r>
              <a:rPr lang="en-US" sz="3600" b="1" dirty="0" smtClean="0"/>
              <a:t>Definition: </a:t>
            </a:r>
            <a:r>
              <a:rPr lang="en-US" sz="3600" dirty="0" smtClean="0"/>
              <a:t>Popular culture is the accumulated store of cultural products such as music, art, literature, fashion, dance, film, television, and radio that are consumed primarily by non-elite groups such as the working, lower, and middle class.</a:t>
            </a:r>
            <a:endParaRPr lang="en-US"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Popular Culture:</a:t>
            </a:r>
            <a:endParaRPr lang="en-US" dirty="0"/>
          </a:p>
        </p:txBody>
      </p:sp>
      <p:sp>
        <p:nvSpPr>
          <p:cNvPr id="3" name="Content Placeholder 2"/>
          <p:cNvSpPr>
            <a:spLocks noGrp="1"/>
          </p:cNvSpPr>
          <p:nvPr>
            <p:ph sz="quarter" idx="1"/>
          </p:nvPr>
        </p:nvSpPr>
        <p:spPr/>
        <p:txBody>
          <a:bodyPr/>
          <a:lstStyle/>
          <a:p>
            <a:r>
              <a:rPr lang="en-US" dirty="0" smtClean="0"/>
              <a:t>There are two opposing sociological arguments in relation to popular culture. </a:t>
            </a:r>
          </a:p>
          <a:p>
            <a:r>
              <a:rPr lang="en-US" dirty="0" smtClean="0"/>
              <a:t>One argument is that popular culture is used by the elites (who tend to control the mass media and popular culture outlets) to control those below them because it dulls people’s minds, making them passive and easy to control. </a:t>
            </a:r>
          </a:p>
          <a:p>
            <a:endParaRPr lang="en-US" dirty="0" smtClean="0"/>
          </a:p>
          <a:p>
            <a:r>
              <a:rPr lang="en-US" dirty="0" smtClean="0"/>
              <a:t>A second argument is just the opposite, that popular culture is a vehicle for rebellion against the culture of dominant groups.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Popular Culture: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600" dirty="0" smtClean="0"/>
              <a:t>Examples of popular culture come from a wide array of genres, including popular music, print, cyber culture, sports, entertainment, leisure, fads, advertising and television. </a:t>
            </a:r>
          </a:p>
          <a:p>
            <a:endParaRPr lang="en-US" sz="3600" dirty="0" smtClean="0"/>
          </a:p>
          <a:p>
            <a:r>
              <a:rPr lang="en-US" sz="3600" dirty="0" smtClean="0"/>
              <a:t>Sports and television are arguably two of the most widely consumed examples of popular culture, and they also represent two examples of popular culture with great staying power.</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Popular Culture:</a:t>
            </a:r>
            <a:endParaRPr lang="en-US" dirty="0"/>
          </a:p>
        </p:txBody>
      </p:sp>
      <p:sp>
        <p:nvSpPr>
          <p:cNvPr id="3" name="Content Placeholder 2"/>
          <p:cNvSpPr>
            <a:spLocks noGrp="1"/>
          </p:cNvSpPr>
          <p:nvPr>
            <p:ph sz="quarter" idx="1"/>
          </p:nvPr>
        </p:nvSpPr>
        <p:spPr/>
        <p:txBody>
          <a:bodyPr>
            <a:normAutofit/>
          </a:bodyPr>
          <a:lstStyle/>
          <a:p>
            <a:r>
              <a:rPr lang="en-US" sz="3200" dirty="0" smtClean="0"/>
              <a:t>Sports are played and watched by members of all social classes, but the masses are responsible for the huge popularity of sports. </a:t>
            </a:r>
          </a:p>
          <a:p>
            <a:endParaRPr lang="en-US" sz="3200" dirty="0" smtClean="0"/>
          </a:p>
          <a:p>
            <a:r>
              <a:rPr lang="en-US" sz="3200" dirty="0" smtClean="0"/>
              <a:t>Some sporting events, such as the World Cup and the Olympics, are consumed by a world community. Sports are pervasive in most societies and represent a major part of many people’s lives.</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Popular Culture:</a:t>
            </a:r>
            <a:endParaRPr lang="en-US" dirty="0"/>
          </a:p>
        </p:txBody>
      </p:sp>
      <p:sp>
        <p:nvSpPr>
          <p:cNvPr id="3" name="Content Placeholder 2"/>
          <p:cNvSpPr>
            <a:spLocks noGrp="1"/>
          </p:cNvSpPr>
          <p:nvPr>
            <p:ph sz="quarter" idx="1"/>
          </p:nvPr>
        </p:nvSpPr>
        <p:spPr/>
        <p:txBody>
          <a:bodyPr>
            <a:noAutofit/>
          </a:bodyPr>
          <a:lstStyle/>
          <a:p>
            <a:r>
              <a:rPr lang="en-US" sz="3200" dirty="0" smtClean="0"/>
              <a:t>Many people watch numerous hours of television every day. It is such a prevalent aspect of contemporary culture it is difficult to imagine life without it. </a:t>
            </a:r>
          </a:p>
          <a:p>
            <a:endParaRPr lang="en-US" sz="3200" dirty="0" smtClean="0"/>
          </a:p>
          <a:p>
            <a:r>
              <a:rPr lang="en-US" sz="3200" dirty="0" smtClean="0"/>
              <a:t>There are those who believe TV is responsible for the </a:t>
            </a:r>
            <a:r>
              <a:rPr lang="en-US" sz="3200" dirty="0" err="1" smtClean="0"/>
              <a:t>dumbing</a:t>
            </a:r>
            <a:r>
              <a:rPr lang="en-US" sz="3200" dirty="0" smtClean="0"/>
              <a:t> down of society; that children watch too much television; and that the couch potato syndrome has contributed to the epidemic of childhood obesity.</a:t>
            </a: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New Historicism and Cultural Materialism</a:t>
            </a:r>
            <a:endParaRPr lang="en-US" dirty="0"/>
          </a:p>
        </p:txBody>
      </p:sp>
      <p:sp>
        <p:nvSpPr>
          <p:cNvPr id="3" name="Content Placeholder 2"/>
          <p:cNvSpPr>
            <a:spLocks noGrp="1"/>
          </p:cNvSpPr>
          <p:nvPr>
            <p:ph sz="quarter" idx="1"/>
          </p:nvPr>
        </p:nvSpPr>
        <p:spPr/>
        <p:txBody>
          <a:bodyPr/>
          <a:lstStyle/>
          <a:p>
            <a:r>
              <a:rPr lang="en-US" b="1" dirty="0" smtClean="0"/>
              <a:t>Simple Definition of New Historicism</a:t>
            </a:r>
            <a:r>
              <a:rPr lang="en-US" dirty="0" smtClean="0"/>
              <a:t>: a method based on the parallel reading of literary and non-literary  texts, usually of the same time period. It refuses to privilege literary text.</a:t>
            </a:r>
            <a:br>
              <a:rPr lang="en-US" dirty="0" smtClean="0"/>
            </a:br>
            <a:r>
              <a:rPr lang="en-US" dirty="0" smtClean="0"/>
              <a:t/>
            </a:r>
            <a:br>
              <a:rPr lang="en-US" dirty="0" smtClean="0"/>
            </a:br>
            <a:r>
              <a:rPr lang="en-US" dirty="0" smtClean="0"/>
              <a:t>It is no longer a matter of literature maintaining the foreground and history the background, instead it is a matter of literature and history occupying the same area and given the same weight. Reading all of the textual traces of the past, fiction or non.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Historicism:</a:t>
            </a:r>
            <a:endParaRPr lang="en-US" dirty="0"/>
          </a:p>
        </p:txBody>
      </p:sp>
      <p:sp>
        <p:nvSpPr>
          <p:cNvPr id="3" name="Content Placeholder 2"/>
          <p:cNvSpPr>
            <a:spLocks noGrp="1"/>
          </p:cNvSpPr>
          <p:nvPr>
            <p:ph sz="quarter" idx="1"/>
          </p:nvPr>
        </p:nvSpPr>
        <p:spPr/>
        <p:txBody>
          <a:bodyPr>
            <a:normAutofit/>
          </a:bodyPr>
          <a:lstStyle/>
          <a:p>
            <a:r>
              <a:rPr lang="en-US" sz="4000" dirty="0" smtClean="0"/>
              <a:t>New Historicism is a literary theory based on the idea that literature should be studied and </a:t>
            </a:r>
            <a:r>
              <a:rPr lang="en-US" sz="4000" dirty="0" err="1" smtClean="0"/>
              <a:t>intrepreted</a:t>
            </a:r>
            <a:r>
              <a:rPr lang="en-US" sz="4000" dirty="0" smtClean="0"/>
              <a:t> within the context of both the history of the author and the history of the critic.</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Studies</a:t>
            </a:r>
            <a:endParaRPr lang="en-US" dirty="0"/>
          </a:p>
        </p:txBody>
      </p:sp>
      <p:sp>
        <p:nvSpPr>
          <p:cNvPr id="3" name="Content Placeholder 2"/>
          <p:cNvSpPr>
            <a:spLocks noGrp="1"/>
          </p:cNvSpPr>
          <p:nvPr>
            <p:ph sz="quarter" idx="1"/>
          </p:nvPr>
        </p:nvSpPr>
        <p:spPr/>
        <p:txBody>
          <a:bodyPr>
            <a:normAutofit lnSpcReduction="10000"/>
          </a:bodyPr>
          <a:lstStyle/>
          <a:p>
            <a:r>
              <a:rPr lang="en-US" sz="3600" dirty="0" smtClean="0"/>
              <a:t>Cultural Studies is a field of research and teaching that investigates the ways in which "culture" creates and transforms individual experiences, everyday life, social relations and power. </a:t>
            </a:r>
          </a:p>
          <a:p>
            <a:pPr>
              <a:buNone/>
            </a:pPr>
            <a:endParaRPr lang="en-US" sz="3600" dirty="0" smtClean="0"/>
          </a:p>
          <a:p>
            <a:r>
              <a:rPr lang="en-US" sz="3600" dirty="0" smtClean="0"/>
              <a:t>It is not a unified movement with a fixed agenda but combination of different elements and movements.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Historicism:</a:t>
            </a:r>
            <a:endParaRPr lang="en-US" dirty="0"/>
          </a:p>
        </p:txBody>
      </p:sp>
      <p:sp>
        <p:nvSpPr>
          <p:cNvPr id="3" name="Content Placeholder 2"/>
          <p:cNvSpPr>
            <a:spLocks noGrp="1"/>
          </p:cNvSpPr>
          <p:nvPr>
            <p:ph sz="quarter" idx="1"/>
          </p:nvPr>
        </p:nvSpPr>
        <p:spPr/>
        <p:txBody>
          <a:bodyPr/>
          <a:lstStyle/>
          <a:p>
            <a:r>
              <a:rPr lang="en-US" sz="4000" dirty="0" smtClean="0"/>
              <a:t>New Historicism acknowledges not only that a work of literature is influenced by its author's times and circumstances, but that the critic's response to that work is also influenced by his environment, beliefs, and prejudices.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Historicism:</a:t>
            </a:r>
            <a:endParaRPr lang="en-US" dirty="0"/>
          </a:p>
        </p:txBody>
      </p:sp>
      <p:sp>
        <p:nvSpPr>
          <p:cNvPr id="3" name="Content Placeholder 2"/>
          <p:cNvSpPr>
            <a:spLocks noGrp="1"/>
          </p:cNvSpPr>
          <p:nvPr>
            <p:ph sz="quarter" idx="1"/>
          </p:nvPr>
        </p:nvSpPr>
        <p:spPr/>
        <p:txBody>
          <a:bodyPr>
            <a:normAutofit lnSpcReduction="10000"/>
          </a:bodyPr>
          <a:lstStyle/>
          <a:p>
            <a:r>
              <a:rPr lang="en-US" sz="3600" dirty="0" smtClean="0"/>
              <a:t>For example, when studying Shakespeare's </a:t>
            </a:r>
            <a:r>
              <a:rPr lang="en-US" sz="3600" i="1" dirty="0" smtClean="0"/>
              <a:t>Merchant of Venice, </a:t>
            </a:r>
            <a:r>
              <a:rPr lang="en-US" sz="3600" dirty="0" smtClean="0"/>
              <a:t>one always comes to the question of whether the play shows Shakespeare to be anti-Semitic. </a:t>
            </a:r>
          </a:p>
          <a:p>
            <a:pPr>
              <a:buNone/>
            </a:pPr>
            <a:endParaRPr lang="en-US" sz="3600" dirty="0" smtClean="0"/>
          </a:p>
          <a:p>
            <a:r>
              <a:rPr lang="en-US" sz="3600" dirty="0" smtClean="0"/>
              <a:t>The New Historicist recognizes that this isn't a simple yes-or-no answer that can be teased out by studying the text. </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Historicism:</a:t>
            </a:r>
            <a:endParaRPr lang="en-US" dirty="0"/>
          </a:p>
        </p:txBody>
      </p:sp>
      <p:sp>
        <p:nvSpPr>
          <p:cNvPr id="3" name="Content Placeholder 2"/>
          <p:cNvSpPr>
            <a:spLocks noGrp="1"/>
          </p:cNvSpPr>
          <p:nvPr>
            <p:ph sz="quarter" idx="1"/>
          </p:nvPr>
        </p:nvSpPr>
        <p:spPr/>
        <p:txBody>
          <a:bodyPr>
            <a:noAutofit/>
          </a:bodyPr>
          <a:lstStyle/>
          <a:p>
            <a:r>
              <a:rPr lang="en-US" sz="4000" dirty="0" smtClean="0"/>
              <a:t>This work must be judged in the context in which it was written; in turn, cultural history can be revealed by studying the work. </a:t>
            </a:r>
          </a:p>
          <a:p>
            <a:endParaRPr lang="en-US" sz="4000" dirty="0" smtClean="0"/>
          </a:p>
          <a:p>
            <a:r>
              <a:rPr lang="en-US" sz="4000" dirty="0" smtClean="0"/>
              <a:t>Studying the history reveals more about the text; studying the text reveals more about the history.</a:t>
            </a:r>
            <a:endParaRPr lang="en-US"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Historicism:</a:t>
            </a:r>
            <a:endParaRPr lang="en-US" dirty="0"/>
          </a:p>
        </p:txBody>
      </p:sp>
      <p:sp>
        <p:nvSpPr>
          <p:cNvPr id="3" name="Content Placeholder 2"/>
          <p:cNvSpPr>
            <a:spLocks noGrp="1"/>
          </p:cNvSpPr>
          <p:nvPr>
            <p:ph sz="quarter" idx="1"/>
          </p:nvPr>
        </p:nvSpPr>
        <p:spPr/>
        <p:txBody>
          <a:bodyPr>
            <a:normAutofit lnSpcReduction="10000"/>
          </a:bodyPr>
          <a:lstStyle/>
          <a:p>
            <a:r>
              <a:rPr lang="en-US" sz="3600" dirty="0" smtClean="0"/>
              <a:t>The New Historicist also acknowledges that his examination of literature is "tainted" by his own culture and environment. The very fact that we ask whether Shakespeare was anti-Semitic — a question that wouldn't have been considered important a century ago — reveals how our study of Shakespeare is affected by our civilization.</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Cultural Materialism:</a:t>
            </a:r>
            <a:br>
              <a:rPr lang="en-US" b="1" dirty="0" smtClean="0"/>
            </a:br>
            <a:endParaRPr lang="en-US" dirty="0"/>
          </a:p>
        </p:txBody>
      </p:sp>
      <p:sp>
        <p:nvSpPr>
          <p:cNvPr id="3" name="Content Placeholder 2"/>
          <p:cNvSpPr>
            <a:spLocks noGrp="1"/>
          </p:cNvSpPr>
          <p:nvPr>
            <p:ph sz="quarter" idx="1"/>
          </p:nvPr>
        </p:nvSpPr>
        <p:spPr/>
        <p:txBody>
          <a:bodyPr/>
          <a:lstStyle/>
          <a:p>
            <a:r>
              <a:rPr lang="en-US" dirty="0" smtClean="0"/>
              <a:t>It is a theory that states that material things influence change: environment, resources, technology, and other material things are the major influences on cultural change.</a:t>
            </a:r>
          </a:p>
          <a:p>
            <a:endParaRPr lang="en-US" dirty="0" smtClean="0"/>
          </a:p>
          <a:p>
            <a:r>
              <a:rPr lang="en-US" dirty="0" smtClean="0"/>
              <a:t>This theory is based on the simple belief that human social life comes as a response to the practical problems existing in the earth and that practical, material and economical factors can explain some or all cultural phenomena.</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Cultural Materialism:</a:t>
            </a:r>
            <a:endParaRPr lang="en-US" dirty="0"/>
          </a:p>
        </p:txBody>
      </p:sp>
      <p:sp>
        <p:nvSpPr>
          <p:cNvPr id="3" name="Content Placeholder 2"/>
          <p:cNvSpPr>
            <a:spLocks noGrp="1"/>
          </p:cNvSpPr>
          <p:nvPr>
            <p:ph sz="quarter" idx="1"/>
          </p:nvPr>
        </p:nvSpPr>
        <p:spPr/>
        <p:txBody>
          <a:bodyPr>
            <a:normAutofit fontScale="92500"/>
          </a:bodyPr>
          <a:lstStyle/>
          <a:p>
            <a:r>
              <a:rPr lang="en-US" sz="4400" dirty="0" smtClean="0"/>
              <a:t>Materialism is at odds with idealism. </a:t>
            </a:r>
          </a:p>
          <a:p>
            <a:endParaRPr lang="en-US" sz="4400" dirty="0" smtClean="0"/>
          </a:p>
          <a:p>
            <a:r>
              <a:rPr lang="en-US" sz="4400" dirty="0" smtClean="0"/>
              <a:t>Idealists believe in the transcendent ability of ideas while materialist believe that culture cannot transcend its material trappings.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Post-colonialism:</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a:bodyPr>
          <a:lstStyle/>
          <a:p>
            <a:r>
              <a:rPr lang="en-US" sz="4000" b="1" dirty="0" smtClean="0"/>
              <a:t>Post-colonialism</a:t>
            </a:r>
            <a:r>
              <a:rPr lang="en-US" sz="4000" dirty="0" smtClean="0"/>
              <a:t> is an intellectual direction (sometimes also called an “era” or the “post-colonial theory”) that exists since around the middle of the 20</a:t>
            </a:r>
            <a:r>
              <a:rPr lang="en-US" sz="4000" baseline="30000" dirty="0" smtClean="0"/>
              <a:t>th</a:t>
            </a:r>
            <a:r>
              <a:rPr lang="en-US" sz="4000" dirty="0" smtClean="0"/>
              <a:t> century. It developed from and mainly refers to the time after colonialism.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a:bodyPr>
          <a:lstStyle/>
          <a:p>
            <a:r>
              <a:rPr lang="en-US" sz="2800" dirty="0" smtClean="0"/>
              <a:t>The post-colonial direction was created as colonial countries became independent. Nowadays, aspects of post-colonialism can be found not only in sciences concerning history, literature and politics, but also in approach to culture and identity of both the countries that were colonized and the former colonial powers. </a:t>
            </a:r>
          </a:p>
          <a:p>
            <a:endParaRPr lang="en-US" sz="2800" dirty="0" smtClean="0"/>
          </a:p>
          <a:p>
            <a:r>
              <a:rPr lang="en-US" sz="2800" dirty="0" smtClean="0"/>
              <a:t>However, post-colonialism can take the colonial time as well as the time after colonialism into consideration.</a:t>
            </a:r>
            <a:endParaRPr lang="en-U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lnSpcReduction="10000"/>
          </a:bodyPr>
          <a:lstStyle/>
          <a:p>
            <a:r>
              <a:rPr lang="en-US" sz="3200" b="1" dirty="0" smtClean="0"/>
              <a:t>Postcolonial literature</a:t>
            </a:r>
            <a:r>
              <a:rPr lang="en-US" sz="3200" dirty="0" smtClean="0"/>
              <a:t> is a body of literary writing that responds to the intellectual discourse of European colonization in Asia, Africa, Middle East, the Pacific and elsewhere. Postcolonial literature addresses the problems and consequences of the decolonization of a country and of a nation, especially the political and cultural independence of formerly subjugated colonial people.</a:t>
            </a:r>
          </a:p>
          <a:p>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lnSpcReduction="10000"/>
          </a:bodyPr>
          <a:lstStyle/>
          <a:p>
            <a:r>
              <a:rPr lang="en-US" sz="4400" b="1" dirty="0" smtClean="0"/>
              <a:t>Post-colonialism in literature</a:t>
            </a:r>
            <a:r>
              <a:rPr lang="en-US" sz="4400" dirty="0" smtClean="0"/>
              <a:t> includes the study of theory and literature as it relates to the colonizer-colonized experience. Edward Said is the leading theorist in this field, with Chinua Achebe being one its the leading authors.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Studies</a:t>
            </a:r>
            <a:endParaRPr lang="en-US" dirty="0"/>
          </a:p>
        </p:txBody>
      </p:sp>
      <p:sp>
        <p:nvSpPr>
          <p:cNvPr id="3" name="Content Placeholder 2"/>
          <p:cNvSpPr>
            <a:spLocks noGrp="1"/>
          </p:cNvSpPr>
          <p:nvPr>
            <p:ph sz="quarter" idx="1"/>
          </p:nvPr>
        </p:nvSpPr>
        <p:spPr>
          <a:solidFill>
            <a:srgbClr val="FFC000"/>
          </a:solidFill>
        </p:spPr>
        <p:txBody>
          <a:bodyPr>
            <a:normAutofit fontScale="25000" lnSpcReduction="20000"/>
          </a:bodyPr>
          <a:lstStyle/>
          <a:p>
            <a:r>
              <a:rPr lang="en-US" sz="14400" b="1" dirty="0" smtClean="0"/>
              <a:t>Some Types of Cultural Studies</a:t>
            </a:r>
          </a:p>
          <a:p>
            <a:endParaRPr lang="en-US" sz="11200" b="1" dirty="0" smtClean="0"/>
          </a:p>
          <a:p>
            <a:r>
              <a:rPr lang="en-US" sz="11200" b="1" dirty="0" smtClean="0"/>
              <a:t>Postmodernism</a:t>
            </a:r>
          </a:p>
          <a:p>
            <a:r>
              <a:rPr lang="en-US" sz="11200" b="1" dirty="0" smtClean="0"/>
              <a:t> </a:t>
            </a:r>
          </a:p>
          <a:p>
            <a:r>
              <a:rPr lang="en-US" sz="11200" b="1" dirty="0" smtClean="0"/>
              <a:t>Popular Culture</a:t>
            </a:r>
          </a:p>
          <a:p>
            <a:r>
              <a:rPr lang="en-US" sz="11200" b="1" dirty="0" smtClean="0"/>
              <a:t> </a:t>
            </a:r>
          </a:p>
          <a:p>
            <a:r>
              <a:rPr lang="en-US" sz="11200" b="1" dirty="0" smtClean="0"/>
              <a:t>New Historicism</a:t>
            </a:r>
          </a:p>
          <a:p>
            <a:r>
              <a:rPr lang="en-US" sz="11200" b="1" dirty="0" smtClean="0"/>
              <a:t> </a:t>
            </a:r>
          </a:p>
          <a:p>
            <a:r>
              <a:rPr lang="en-US" sz="11200" b="1" dirty="0" smtClean="0"/>
              <a:t>Cultural Materialism</a:t>
            </a:r>
          </a:p>
          <a:p>
            <a:endParaRPr lang="en-US" sz="11200" b="1" dirty="0" smtClean="0"/>
          </a:p>
          <a:p>
            <a:r>
              <a:rPr lang="en-US" sz="11200" b="1" dirty="0" err="1" smtClean="0"/>
              <a:t>Postcolonialism</a:t>
            </a:r>
            <a:endParaRPr lang="en-US" sz="11200" b="1" dirty="0" smtClean="0"/>
          </a:p>
          <a:p>
            <a:r>
              <a:rPr lang="en-US" dirty="0" smtClean="0"/>
              <a:t> </a:t>
            </a:r>
          </a:p>
          <a:p>
            <a:r>
              <a:rPr lang="en-US" dirty="0" smtClean="0"/>
              <a:t>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lnSpcReduction="10000"/>
          </a:bodyPr>
          <a:lstStyle/>
          <a:p>
            <a:pPr fontAlgn="base"/>
            <a:r>
              <a:rPr lang="en-US" b="1" dirty="0" smtClean="0"/>
              <a:t>Edward Said</a:t>
            </a:r>
            <a:endParaRPr lang="en-US" dirty="0" smtClean="0"/>
          </a:p>
          <a:p>
            <a:pPr fontAlgn="base"/>
            <a:r>
              <a:rPr lang="en-US" sz="2800" dirty="0" err="1" smtClean="0"/>
              <a:t>Said's</a:t>
            </a:r>
            <a:r>
              <a:rPr lang="en-US" sz="2800" dirty="0" smtClean="0"/>
              <a:t> book '</a:t>
            </a:r>
            <a:r>
              <a:rPr lang="en-US" sz="2800" dirty="0" err="1" smtClean="0"/>
              <a:t>Orientalism</a:t>
            </a:r>
            <a:r>
              <a:rPr lang="en-US" sz="2800" dirty="0" smtClean="0"/>
              <a:t>' (1978) is considered the foundational work on which post-colonial theory developed. Said, then, could be considered the 'father' of post-colonialism. </a:t>
            </a:r>
          </a:p>
          <a:p>
            <a:pPr fontAlgn="base"/>
            <a:endParaRPr lang="en-US" sz="2800" dirty="0" smtClean="0"/>
          </a:p>
          <a:p>
            <a:pPr fontAlgn="base"/>
            <a:r>
              <a:rPr lang="en-US" sz="2800" dirty="0" smtClean="0"/>
              <a:t>His work, including '</a:t>
            </a:r>
            <a:r>
              <a:rPr lang="en-US" sz="2800" dirty="0" err="1" smtClean="0"/>
              <a:t>Orientalism</a:t>
            </a:r>
            <a:r>
              <a:rPr lang="en-US" sz="2800" dirty="0" smtClean="0"/>
              <a:t>', focused on exploring and questioning the </a:t>
            </a:r>
            <a:r>
              <a:rPr lang="en-US" sz="2800" b="1" dirty="0" smtClean="0"/>
              <a:t>artificial boundaries</a:t>
            </a:r>
            <a:r>
              <a:rPr lang="en-US" sz="2800" dirty="0" smtClean="0"/>
              <a:t>, or the stereotypical boundaries, that have been drawn between the East and West, specifically as they relate to the Middle East.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r>
              <a:rPr lang="en-US" sz="2800" dirty="0" smtClean="0"/>
              <a:t>In doing this, Said focused specifically on our stereotypes of Middle-Easterners; however, these same ideas can be extended to include how we view all 'others.'</a:t>
            </a:r>
          </a:p>
          <a:p>
            <a:endParaRPr lang="en-US" sz="2800" dirty="0" smtClean="0"/>
          </a:p>
          <a:p>
            <a:r>
              <a:rPr lang="en-US" sz="2800" dirty="0" smtClean="0"/>
              <a:t>This is the '</a:t>
            </a:r>
            <a:r>
              <a:rPr lang="en-US" sz="2800" dirty="0" err="1" smtClean="0"/>
              <a:t>us'-'other</a:t>
            </a:r>
            <a:r>
              <a:rPr lang="en-US" sz="2800" dirty="0" smtClean="0"/>
              <a:t>' mentality that many colonizers take with them into a new country. Such simple generalizations lead to misconceptions and miscommunications, which are often the basis of post-colonial analysis.</a:t>
            </a:r>
            <a:endParaRPr lang="en-US"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lstStyle/>
          <a:p>
            <a:r>
              <a:rPr lang="en-US" b="1" i="1" dirty="0" smtClean="0"/>
              <a:t>Things Fall Apart</a:t>
            </a:r>
            <a:r>
              <a:rPr lang="en-US" dirty="0" smtClean="0"/>
              <a:t> is a novel written by Nigerian author Chinua Achebe in 1958.</a:t>
            </a:r>
          </a:p>
          <a:p>
            <a:r>
              <a:rPr lang="en-US" dirty="0" smtClean="0"/>
              <a:t>The novel shows the life of </a:t>
            </a:r>
            <a:r>
              <a:rPr lang="en-US" dirty="0" err="1" smtClean="0"/>
              <a:t>Okonkwo</a:t>
            </a:r>
            <a:r>
              <a:rPr lang="en-US" dirty="0" smtClean="0"/>
              <a:t>, a leader and local wrestling champion in </a:t>
            </a:r>
            <a:r>
              <a:rPr lang="en-US" dirty="0" err="1" smtClean="0"/>
              <a:t>Umuofia</a:t>
            </a:r>
            <a:r>
              <a:rPr lang="en-US" dirty="0" smtClean="0"/>
              <a:t>, one of a fictional group of nine villages in Nigeria, which is inhabited by the Igbo people (in the novel, "Ibo"). It describes his family and personal history, the customs and society of the Igbo, and the influence of British colonialism and Christian missionaries on the Igbo community during the late nineteenth century.</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lstStyle/>
          <a:p>
            <a:r>
              <a:rPr lang="en-GB" dirty="0" smtClean="0"/>
              <a:t>Post-colonial Theory</a:t>
            </a:r>
            <a:endParaRPr lang="en-US" dirty="0" smtClean="0"/>
          </a:p>
          <a:p>
            <a:r>
              <a:rPr lang="en-GB" dirty="0" smtClean="0"/>
              <a:t> </a:t>
            </a:r>
            <a:endParaRPr lang="en-US" dirty="0" smtClean="0"/>
          </a:p>
          <a:p>
            <a:r>
              <a:rPr lang="en-GB" dirty="0" smtClean="0"/>
              <a:t>What it is:</a:t>
            </a:r>
            <a:endParaRPr lang="en-US" dirty="0" smtClean="0"/>
          </a:p>
          <a:p>
            <a:r>
              <a:rPr lang="en-GB" dirty="0" smtClean="0"/>
              <a:t> </a:t>
            </a:r>
            <a:endParaRPr lang="en-US" dirty="0" smtClean="0"/>
          </a:p>
          <a:p>
            <a:pPr lvl="0"/>
            <a:r>
              <a:rPr lang="en-GB" dirty="0" smtClean="0"/>
              <a:t>the study of interactions between European nations and the  societies they colonized;</a:t>
            </a:r>
            <a:endParaRPr lang="en-US" dirty="0" smtClean="0"/>
          </a:p>
          <a:p>
            <a:pPr lvl="0"/>
            <a:r>
              <a:rPr lang="en-GB" dirty="0" smtClean="0"/>
              <a:t>an examination of the impact of the European conquest, colonisation and domination of non-European lands, peoples, and cultures;</a:t>
            </a:r>
            <a:endParaRPr lang="en-US" dirty="0" smtClean="0"/>
          </a:p>
          <a:p>
            <a:pPr lvl="0"/>
            <a:r>
              <a:rPr lang="en-GB" dirty="0" smtClean="0"/>
              <a:t>an analysis of the inherent ideas of European superiority over non-European peoples and cultures;</a:t>
            </a:r>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lstStyle/>
          <a:p>
            <a:r>
              <a:rPr lang="en-GB" dirty="0" smtClean="0"/>
              <a:t>From the point of view of colonised peoples, Western traditions of thought and literature have dominated world culture, marginalising or even excluding non-Western traditions and forms of cultural life and expression.</a:t>
            </a:r>
            <a:endParaRPr lang="en-US" dirty="0" smtClean="0"/>
          </a:p>
          <a:p>
            <a:r>
              <a:rPr lang="en-GB" dirty="0" smtClean="0"/>
              <a:t> </a:t>
            </a:r>
            <a:endParaRPr lang="en-US" dirty="0" smtClean="0"/>
          </a:p>
          <a:p>
            <a:r>
              <a:rPr lang="en-GB" dirty="0" smtClean="0"/>
              <a:t>Key concepts in post-colonial theory therefore include:</a:t>
            </a:r>
            <a:endParaRPr lang="en-US" dirty="0" smtClean="0"/>
          </a:p>
          <a:p>
            <a:r>
              <a:rPr lang="en-GB" dirty="0" smtClean="0"/>
              <a:t> </a:t>
            </a:r>
            <a:endParaRPr lang="en-US" dirty="0" smtClean="0"/>
          </a:p>
          <a:p>
            <a:r>
              <a:rPr lang="en-GB" dirty="0" smtClean="0"/>
              <a:t>Representation </a:t>
            </a:r>
            <a:endParaRPr lang="en-US" dirty="0" smtClean="0"/>
          </a:p>
          <a:p>
            <a:r>
              <a:rPr lang="en-GB" dirty="0" smtClean="0"/>
              <a:t>Identity</a:t>
            </a:r>
            <a:endParaRPr lang="en-US" dirty="0" smtClean="0"/>
          </a:p>
          <a:p>
            <a:r>
              <a:rPr lang="en-GB" dirty="0" smtClean="0"/>
              <a:t>History</a:t>
            </a: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normAutofit lnSpcReduction="10000"/>
          </a:bodyPr>
          <a:lstStyle/>
          <a:p>
            <a:r>
              <a:rPr lang="en-GB" b="1" dirty="0" smtClean="0"/>
              <a:t>Edward Said (1935-2003)</a:t>
            </a:r>
            <a:endParaRPr lang="en-US" dirty="0" smtClean="0"/>
          </a:p>
          <a:p>
            <a:r>
              <a:rPr lang="en-GB" dirty="0" smtClean="0"/>
              <a:t> </a:t>
            </a:r>
            <a:endParaRPr lang="en-US" dirty="0" smtClean="0"/>
          </a:p>
          <a:p>
            <a:r>
              <a:rPr lang="en-GB" dirty="0" smtClean="0"/>
              <a:t>A Palestinian literary critic best known for his work </a:t>
            </a:r>
            <a:r>
              <a:rPr lang="en-GB" i="1" dirty="0" err="1" smtClean="0"/>
              <a:t>Orientalism</a:t>
            </a:r>
            <a:r>
              <a:rPr lang="en-GB" dirty="0" smtClean="0"/>
              <a:t> pub. 1978.  Said use the term Orient to refer to North African Arab and Middle Eastern peoples and cultures who are represented as the binary opposite of Western or occidental cultures.</a:t>
            </a:r>
            <a:endParaRPr lang="en-US" dirty="0" smtClean="0"/>
          </a:p>
          <a:p>
            <a:r>
              <a:rPr lang="en-GB" dirty="0" smtClean="0"/>
              <a:t>For Said representations of the orient serve to </a:t>
            </a:r>
            <a:r>
              <a:rPr lang="en-GB" dirty="0" err="1" smtClean="0"/>
              <a:t>reimpose</a:t>
            </a:r>
            <a:r>
              <a:rPr lang="en-GB" dirty="0" smtClean="0"/>
              <a:t> colonial domination by suggesting that oriental culture is inferior/negative in relation to Western culture.  This can be summarised as follows:</a:t>
            </a:r>
            <a:endParaRPr lang="en-US" dirty="0" smtClean="0"/>
          </a:p>
          <a:p>
            <a:r>
              <a:rPr lang="en-GB" dirty="0" smtClean="0"/>
              <a:t> </a:t>
            </a:r>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Post-colonialism:</a:t>
            </a:r>
            <a:endParaRPr lang="en-US" dirty="0"/>
          </a:p>
        </p:txBody>
      </p:sp>
      <p:sp>
        <p:nvSpPr>
          <p:cNvPr id="3" name="Content Placeholder 2"/>
          <p:cNvSpPr>
            <a:spLocks noGrp="1"/>
          </p:cNvSpPr>
          <p:nvPr>
            <p:ph sz="quarter" idx="1"/>
          </p:nvPr>
        </p:nvSpPr>
        <p:spPr/>
        <p:txBody>
          <a:bodyPr/>
          <a:lstStyle/>
          <a:p>
            <a:r>
              <a:rPr lang="en-GB" b="1" dirty="0" smtClean="0"/>
              <a:t>Western culture</a:t>
            </a:r>
            <a:r>
              <a:rPr lang="en-US" b="1" dirty="0" smtClean="0"/>
              <a:t>                        </a:t>
            </a:r>
            <a:r>
              <a:rPr lang="en-GB" b="1" dirty="0" smtClean="0"/>
              <a:t>Oriental culture</a:t>
            </a:r>
            <a:endParaRPr lang="en-US" dirty="0" smtClean="0"/>
          </a:p>
          <a:p>
            <a:r>
              <a:rPr lang="en-GB" dirty="0" smtClean="0"/>
              <a:t>Has its own history</a:t>
            </a:r>
            <a:r>
              <a:rPr lang="en-US" dirty="0" smtClean="0"/>
              <a:t>                  </a:t>
            </a:r>
            <a:r>
              <a:rPr lang="en-GB" dirty="0" smtClean="0"/>
              <a:t>Has history imposed on it</a:t>
            </a:r>
            <a:endParaRPr lang="en-US" dirty="0" smtClean="0"/>
          </a:p>
          <a:p>
            <a:r>
              <a:rPr lang="en-GB" dirty="0" smtClean="0"/>
              <a:t>Rational, normal</a:t>
            </a:r>
            <a:r>
              <a:rPr lang="en-US" dirty="0" smtClean="0"/>
              <a:t>                      </a:t>
            </a:r>
            <a:r>
              <a:rPr lang="en-GB" dirty="0" smtClean="0"/>
              <a:t>Strange, bizarre, irrational</a:t>
            </a:r>
            <a:endParaRPr lang="en-US" dirty="0" smtClean="0"/>
          </a:p>
          <a:p>
            <a:r>
              <a:rPr lang="en-GB" dirty="0" smtClean="0"/>
              <a:t>Morally superior, virtuous</a:t>
            </a:r>
            <a:r>
              <a:rPr lang="en-US" dirty="0" smtClean="0"/>
              <a:t>        </a:t>
            </a:r>
            <a:r>
              <a:rPr lang="en-GB" dirty="0" smtClean="0"/>
              <a:t>Lazy, weak, immoral</a:t>
            </a:r>
            <a:endParaRPr lang="en-US" dirty="0" smtClean="0"/>
          </a:p>
          <a:p>
            <a:endParaRPr lang="en-US" dirty="0" smtClean="0"/>
          </a:p>
          <a:p>
            <a:r>
              <a:rPr lang="en-US" b="1" dirty="0" smtClean="0"/>
              <a:t>Western Culture</a:t>
            </a:r>
            <a:r>
              <a:rPr lang="en-US" dirty="0" smtClean="0"/>
              <a:t>: </a:t>
            </a:r>
            <a:r>
              <a:rPr lang="en-GB" dirty="0" smtClean="0"/>
              <a:t>Masculine features of activity and domination</a:t>
            </a:r>
          </a:p>
          <a:p>
            <a:r>
              <a:rPr lang="en-GB" b="1" dirty="0" smtClean="0"/>
              <a:t>Oriental culture: </a:t>
            </a:r>
            <a:r>
              <a:rPr lang="en-GB" dirty="0" smtClean="0"/>
              <a:t>Feminine features of possessiveness and submission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Premodernism</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lnSpcReduction="10000"/>
          </a:bodyPr>
          <a:lstStyle/>
          <a:p>
            <a:r>
              <a:rPr lang="en-US" u="sng" dirty="0" smtClean="0"/>
              <a:t>Epistemology:</a:t>
            </a:r>
            <a:r>
              <a:rPr lang="en-US" dirty="0" smtClean="0"/>
              <a:t> The primary epistemology of the pre-modern period was based upon revealed knowledge from authoritative sources. In pre-modern times, it was believed that the ultimate truth could be known and the way to this knowledge is through direct revelation. This direct revelation was generally assumed to come from God or a god.</a:t>
            </a:r>
          </a:p>
          <a:p>
            <a:r>
              <a:rPr lang="en-US" u="sng" dirty="0" smtClean="0"/>
              <a:t>Sources of Authority</a:t>
            </a:r>
            <a:r>
              <a:rPr lang="en-US" dirty="0" smtClean="0"/>
              <a:t>: The church, being the holders and interpreters of revealed knowledge, were the primary authority source in pre-modern times.</a:t>
            </a:r>
          </a:p>
          <a:p>
            <a:r>
              <a:rPr lang="en-US" b="1" i="1" dirty="0" smtClean="0"/>
              <a:t>epistemology: a branch of philosophy that investigates the origin, nature, methods and limits of human knowledge</a:t>
            </a:r>
            <a:endParaRPr lang="en-US" b="1"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Modernism</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lnSpcReduction="10000"/>
          </a:bodyPr>
          <a:lstStyle/>
          <a:p>
            <a:r>
              <a:rPr lang="en-US" u="sng" dirty="0" smtClean="0"/>
              <a:t>Epistemology:</a:t>
            </a:r>
            <a:r>
              <a:rPr lang="en-US" b="1" dirty="0" smtClean="0"/>
              <a:t> </a:t>
            </a:r>
            <a:r>
              <a:rPr lang="en-US" dirty="0" smtClean="0"/>
              <a:t>Two new approaches to knowing became dominant in the modern times. The first was empiricism (knowing through the senses) which gradually evolved into scientific empiricism or modern science. The second epistemological approach of this period was reason or logic. </a:t>
            </a:r>
          </a:p>
          <a:p>
            <a:r>
              <a:rPr lang="en-US" dirty="0" smtClean="0"/>
              <a:t>Sources of Authority: As the shift in power moved away from the church, politics (e.g. governments) and universities (scholars, professors) took over as the primary sources of authority. Often, a religious perspective was integrated into these modern authority sources, but the church no longer enjoyed the privileged power position.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normAutofit lnSpcReduction="10000"/>
          </a:bodyPr>
          <a:lstStyle/>
          <a:p>
            <a:r>
              <a:rPr lang="en-US" u="sng" dirty="0" smtClean="0"/>
              <a:t>Epistemology: </a:t>
            </a:r>
            <a:r>
              <a:rPr lang="en-US" dirty="0" smtClean="0"/>
              <a:t>Postmodernism brought with it a questioning of the previous approaches to knowing. Instead of relying on one approach to knowing, they advocate for an epistemological pluralism which utilizes multiple ways of knowing. This can include the pre-modern ways (revelation) and modern ways (science, and reason), along with many other ways of knowing such as intuition, relational, and spiritual.</a:t>
            </a:r>
          </a:p>
          <a:p>
            <a:r>
              <a:rPr lang="en-US" u="sng" dirty="0" smtClean="0"/>
              <a:t>Sources of Authority: </a:t>
            </a:r>
            <a:r>
              <a:rPr lang="en-US" dirty="0" smtClean="0"/>
              <a:t>Postmodern approaches seek to deconstruct previous authority sources and power. Because power is distrusted, they attempt to set up a less hierarchical approach in which authority sources are more diffused.</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lstStyle/>
          <a:p>
            <a:r>
              <a:rPr lang="en-US" b="1" dirty="0" smtClean="0"/>
              <a:t>Postmodernism includes skeptical interpretations of culture, literature, art, philosophy, history,  economics, architecture, fiction, and literary criticism.</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lstStyle/>
          <a:p>
            <a:r>
              <a:rPr lang="en-US" b="1" u="sng" dirty="0" smtClean="0"/>
              <a:t>Example: postmodernism in literature: </a:t>
            </a:r>
            <a:endParaRPr lang="en-US" dirty="0" smtClean="0"/>
          </a:p>
          <a:p>
            <a:r>
              <a:rPr lang="en-US" dirty="0" smtClean="0"/>
              <a:t>Postmodern authors tend to reject outright meaning in their novels, stories and poems, and instead highlight and celebrate the possibility of multiple meanings, or a complete lack of meaning, within a single literary work.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Postmodernism: </a:t>
            </a:r>
            <a:endParaRPr lang="en-US" dirty="0"/>
          </a:p>
        </p:txBody>
      </p:sp>
      <p:sp>
        <p:nvSpPr>
          <p:cNvPr id="3" name="Content Placeholder 2"/>
          <p:cNvSpPr>
            <a:spLocks noGrp="1"/>
          </p:cNvSpPr>
          <p:nvPr>
            <p:ph sz="quarter" idx="1"/>
          </p:nvPr>
        </p:nvSpPr>
        <p:spPr/>
        <p:txBody>
          <a:bodyPr/>
          <a:lstStyle/>
          <a:p>
            <a:r>
              <a:rPr lang="en-US" dirty="0" smtClean="0"/>
              <a:t>While Modernist literary writers often depicted the world as fragmented, troubled and on the edge of disaster - which is best displayed in the stories and novels of such Modernist authors as </a:t>
            </a:r>
            <a:r>
              <a:rPr lang="en-US" i="1" dirty="0" smtClean="0"/>
              <a:t>Ernest Hemingway, F. Scott Fitzgerald, Gertrude Stein, Albert Camus, Virginia Woolf, and Thomas Mann</a:t>
            </a:r>
            <a:r>
              <a:rPr lang="en-US" dirty="0" smtClean="0"/>
              <a:t> - Postmodern authors tend to depict the world as having already undergone countless disasters and being </a:t>
            </a:r>
            <a:r>
              <a:rPr lang="en-US" i="1" dirty="0" smtClean="0"/>
              <a:t>beyond redemption or understanding</a:t>
            </a:r>
            <a:r>
              <a:rPr lang="en-US" dirty="0" smtClean="0"/>
              <a:t>.</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397</TotalTime>
  <Words>1668</Words>
  <Application>Microsoft Office PowerPoint</Application>
  <PresentationFormat>On-screen Show (4:3)</PresentationFormat>
  <Paragraphs>139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Origin</vt:lpstr>
      <vt:lpstr>Cultural Studies</vt:lpstr>
      <vt:lpstr>Cultural Studies</vt:lpstr>
      <vt:lpstr>Cultural Studies</vt:lpstr>
      <vt:lpstr>Premodernism </vt:lpstr>
      <vt:lpstr>Modernism </vt:lpstr>
      <vt:lpstr>Postmodernism: </vt:lpstr>
      <vt:lpstr>Postmodernism: </vt:lpstr>
      <vt:lpstr>Postmodernism: </vt:lpstr>
      <vt:lpstr>Postmodernism: </vt:lpstr>
      <vt:lpstr>Postmodernism: </vt:lpstr>
      <vt:lpstr>Postmodernism: </vt:lpstr>
      <vt:lpstr>Popular Culture </vt:lpstr>
      <vt:lpstr>Popular Culture:</vt:lpstr>
      <vt:lpstr>Popular Culture:</vt:lpstr>
      <vt:lpstr>Popular Culture:</vt:lpstr>
      <vt:lpstr>Popular Culture:</vt:lpstr>
      <vt:lpstr>Popular Culture:</vt:lpstr>
      <vt:lpstr>New Historicism and Cultural Materialism</vt:lpstr>
      <vt:lpstr>New Historicism:</vt:lpstr>
      <vt:lpstr>New Historicism:</vt:lpstr>
      <vt:lpstr>New Historicism:</vt:lpstr>
      <vt:lpstr>New Historicism:</vt:lpstr>
      <vt:lpstr>New Historicism:</vt:lpstr>
      <vt:lpstr>  Cultural Materialism: </vt:lpstr>
      <vt:lpstr>Cultural Materialism:</vt:lpstr>
      <vt:lpstr>Post-colonialism: </vt:lpstr>
      <vt:lpstr>Post-colonialism:</vt:lpstr>
      <vt:lpstr>Post-colonialism:</vt:lpstr>
      <vt:lpstr>Post-colonialism:</vt:lpstr>
      <vt:lpstr>Post-colonialism:</vt:lpstr>
      <vt:lpstr>Post-colonialism:</vt:lpstr>
      <vt:lpstr>Post-colonialism:</vt:lpstr>
      <vt:lpstr>Post-colonialism:</vt:lpstr>
      <vt:lpstr>Post-colonialism:</vt:lpstr>
      <vt:lpstr>Post-colonialism:</vt:lpstr>
      <vt:lpstr>Post-colonialism: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Studies</dc:title>
  <dc:creator>Talha khan</dc:creator>
  <cp:lastModifiedBy>Talha khan</cp:lastModifiedBy>
  <cp:revision>33</cp:revision>
  <dcterms:created xsi:type="dcterms:W3CDTF">2014-10-04T16:19:22Z</dcterms:created>
  <dcterms:modified xsi:type="dcterms:W3CDTF">2014-10-25T07:33:44Z</dcterms:modified>
</cp:coreProperties>
</file>