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04" r:id="rId1"/>
  </p:sldMasterIdLst>
  <p:notesMasterIdLst>
    <p:notesMasterId r:id="rId20"/>
  </p:notesMasterIdLst>
  <p:sldIdLst>
    <p:sldId id="256" r:id="rId2"/>
    <p:sldId id="257" r:id="rId3"/>
    <p:sldId id="258" r:id="rId4"/>
    <p:sldId id="276" r:id="rId5"/>
    <p:sldId id="259" r:id="rId6"/>
    <p:sldId id="260" r:id="rId7"/>
    <p:sldId id="273" r:id="rId8"/>
    <p:sldId id="274" r:id="rId9"/>
    <p:sldId id="265" r:id="rId10"/>
    <p:sldId id="275" r:id="rId11"/>
    <p:sldId id="263" r:id="rId12"/>
    <p:sldId id="264" r:id="rId13"/>
    <p:sldId id="266" r:id="rId14"/>
    <p:sldId id="268" r:id="rId15"/>
    <p:sldId id="267" r:id="rId16"/>
    <p:sldId id="271" r:id="rId17"/>
    <p:sldId id="272" r:id="rId18"/>
    <p:sldId id="270" r:id="rId1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2B200"/>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397" autoAdjust="0"/>
    <p:restoredTop sz="94660"/>
  </p:normalViewPr>
  <p:slideViewPr>
    <p:cSldViewPr>
      <p:cViewPr varScale="1">
        <p:scale>
          <a:sx n="84" d="100"/>
          <a:sy n="84" d="100"/>
        </p:scale>
        <p:origin x="-1116" y="-84"/>
      </p:cViewPr>
      <p:guideLst>
        <p:guide orient="horz" pos="2160"/>
        <p:guide pos="288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4EBA5B7-DF38-4BF2-A3C1-01A3052C5FCD}" type="datetimeFigureOut">
              <a:rPr lang="en-US" smtClean="0"/>
              <a:pPr/>
              <a:t>10/26/2016</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7032487-A918-4CD7-8246-E4C34D037185}" type="slidenum">
              <a:rPr lang="en-US" smtClean="0"/>
              <a:pPr/>
              <a:t>‹#›</a:t>
            </a:fld>
            <a:endParaRPr lang="en-US"/>
          </a:p>
        </p:txBody>
      </p:sp>
    </p:spTree>
    <p:extLst>
      <p:ext uri="{BB962C8B-B14F-4D97-AF65-F5344CB8AC3E}">
        <p14:creationId xmlns:p14="http://schemas.microsoft.com/office/powerpoint/2010/main" xmlns="" val="309986769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endParaRPr lang="ar-SA" dirty="0"/>
          </a:p>
        </p:txBody>
      </p:sp>
      <p:sp>
        <p:nvSpPr>
          <p:cNvPr id="4" name="عنصر نائب لرقم الشريحة 3"/>
          <p:cNvSpPr>
            <a:spLocks noGrp="1"/>
          </p:cNvSpPr>
          <p:nvPr>
            <p:ph type="sldNum" sz="quarter" idx="10"/>
          </p:nvPr>
        </p:nvSpPr>
        <p:spPr/>
        <p:txBody>
          <a:bodyPr/>
          <a:lstStyle/>
          <a:p>
            <a:fld id="{27032487-A918-4CD7-8246-E4C34D037185}" type="slidenum">
              <a:rPr lang="en-US" smtClean="0"/>
              <a:pPr/>
              <a:t>5</a:t>
            </a:fld>
            <a:endParaRPr lang="en-US"/>
          </a:p>
        </p:txBody>
      </p:sp>
    </p:spTree>
    <p:extLst>
      <p:ext uri="{BB962C8B-B14F-4D97-AF65-F5344CB8AC3E}">
        <p14:creationId xmlns:p14="http://schemas.microsoft.com/office/powerpoint/2010/main" xmlns="" val="7584097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7032487-A918-4CD7-8246-E4C34D037185}" type="slidenum">
              <a:rPr lang="en-US" smtClean="0"/>
              <a:pPr/>
              <a:t>6</a:t>
            </a:fld>
            <a:endParaRPr lang="en-US"/>
          </a:p>
        </p:txBody>
      </p:sp>
    </p:spTree>
    <p:extLst>
      <p:ext uri="{BB962C8B-B14F-4D97-AF65-F5344CB8AC3E}">
        <p14:creationId xmlns:p14="http://schemas.microsoft.com/office/powerpoint/2010/main" xmlns="" val="105450752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endParaRPr lang="ar-SA" dirty="0"/>
          </a:p>
        </p:txBody>
      </p:sp>
      <p:sp>
        <p:nvSpPr>
          <p:cNvPr id="4" name="عنصر نائب لرقم الشريحة 3"/>
          <p:cNvSpPr>
            <a:spLocks noGrp="1"/>
          </p:cNvSpPr>
          <p:nvPr>
            <p:ph type="sldNum" sz="quarter" idx="10"/>
          </p:nvPr>
        </p:nvSpPr>
        <p:spPr/>
        <p:txBody>
          <a:bodyPr/>
          <a:lstStyle/>
          <a:p>
            <a:fld id="{27032487-A918-4CD7-8246-E4C34D037185}" type="slidenum">
              <a:rPr lang="en-US" smtClean="0"/>
              <a:pPr/>
              <a:t>12</a:t>
            </a:fld>
            <a:endParaRPr lang="en-US"/>
          </a:p>
        </p:txBody>
      </p:sp>
    </p:spTree>
    <p:extLst>
      <p:ext uri="{BB962C8B-B14F-4D97-AF65-F5344CB8AC3E}">
        <p14:creationId xmlns:p14="http://schemas.microsoft.com/office/powerpoint/2010/main" xmlns="" val="267821592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3">
        <a:schemeClr val="bg1"/>
      </p:bgRef>
    </p:bg>
    <p:spTree>
      <p:nvGrpSpPr>
        <p:cNvPr id="1" name=""/>
        <p:cNvGrpSpPr/>
        <p:nvPr/>
      </p:nvGrpSpPr>
      <p:grpSpPr>
        <a:xfrm>
          <a:off x="0" y="0"/>
          <a:ext cx="0" cy="0"/>
          <a:chOff x="0" y="0"/>
          <a:chExt cx="0" cy="0"/>
        </a:xfrm>
      </p:grpSpPr>
      <p:sp>
        <p:nvSpPr>
          <p:cNvPr id="12" name="Rectangle 11"/>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3" name="Rounded Rectangle 12"/>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9" name="Subtitle 8"/>
          <p:cNvSpPr>
            <a:spLocks noGrp="1"/>
          </p:cNvSpPr>
          <p:nvPr>
            <p:ph type="subTitle" idx="1"/>
          </p:nvPr>
        </p:nvSpPr>
        <p:spPr>
          <a:xfrm>
            <a:off x="1295400" y="3200400"/>
            <a:ext cx="6400800" cy="1600200"/>
          </a:xfrm>
        </p:spPr>
        <p:txBody>
          <a:bodyPr/>
          <a:lstStyle>
            <a:lvl1pPr marL="0" indent="0" algn="ctr">
              <a:buNone/>
              <a:defRPr sz="26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a:t>Click to edit Master subtitle style</a:t>
            </a:r>
          </a:p>
        </p:txBody>
      </p:sp>
      <p:sp>
        <p:nvSpPr>
          <p:cNvPr id="28" name="Date Placeholder 27"/>
          <p:cNvSpPr>
            <a:spLocks noGrp="1"/>
          </p:cNvSpPr>
          <p:nvPr>
            <p:ph type="dt" sz="half" idx="10"/>
          </p:nvPr>
        </p:nvSpPr>
        <p:spPr/>
        <p:txBody>
          <a:bodyPr/>
          <a:lstStyle/>
          <a:p>
            <a:fld id="{AB6E563D-9D55-4367-99E8-084F17DBC9E8}" type="datetimeFigureOut">
              <a:rPr lang="en-US" smtClean="0"/>
              <a:pPr/>
              <a:t>10/26/2016</a:t>
            </a:fld>
            <a:endParaRPr lang="en-US"/>
          </a:p>
        </p:txBody>
      </p:sp>
      <p:sp>
        <p:nvSpPr>
          <p:cNvPr id="17" name="Footer Placeholder 16"/>
          <p:cNvSpPr>
            <a:spLocks noGrp="1"/>
          </p:cNvSpPr>
          <p:nvPr>
            <p:ph type="ftr" sz="quarter" idx="11"/>
          </p:nvPr>
        </p:nvSpPr>
        <p:spPr/>
        <p:txBody>
          <a:bodyPr/>
          <a:lstStyle/>
          <a:p>
            <a:endParaRPr lang="en-US"/>
          </a:p>
        </p:txBody>
      </p:sp>
      <p:sp>
        <p:nvSpPr>
          <p:cNvPr id="29" name="Slide Number Placeholder 28"/>
          <p:cNvSpPr>
            <a:spLocks noGrp="1"/>
          </p:cNvSpPr>
          <p:nvPr>
            <p:ph type="sldNum" sz="quarter" idx="12"/>
          </p:nvPr>
        </p:nvSpPr>
        <p:spPr/>
        <p:txBody>
          <a:bodyPr lIns="0" tIns="0" rIns="0" bIns="0">
            <a:noAutofit/>
          </a:bodyPr>
          <a:lstStyle>
            <a:lvl1pPr>
              <a:defRPr sz="1400">
                <a:solidFill>
                  <a:srgbClr val="FFFFFF"/>
                </a:solidFill>
              </a:defRPr>
            </a:lvl1pPr>
          </a:lstStyle>
          <a:p>
            <a:fld id="{A0B20A36-B02C-457E-844B-56F637BE7F0C}" type="slidenum">
              <a:rPr lang="en-US" smtClean="0"/>
              <a:pPr/>
              <a:t>‹#›</a:t>
            </a:fld>
            <a:endParaRPr lang="en-US"/>
          </a:p>
        </p:txBody>
      </p:sp>
      <p:sp>
        <p:nvSpPr>
          <p:cNvPr id="7" name="Rectangle 6"/>
          <p:cNvSpPr/>
          <p:nvPr/>
        </p:nvSpPr>
        <p:spPr>
          <a:xfrm>
            <a:off x="62931" y="1449303"/>
            <a:ext cx="9021537" cy="1527349"/>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62931" y="1396720"/>
            <a:ext cx="9021537" cy="120580"/>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a:off x="62931" y="2976649"/>
            <a:ext cx="9021537" cy="110532"/>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457200" y="1505930"/>
            <a:ext cx="8229600" cy="1470025"/>
          </a:xfrm>
        </p:spPr>
        <p:txBody>
          <a:bodyPr anchor="ctr"/>
          <a:lstStyle>
            <a:lvl1pPr algn="ctr">
              <a:defRPr lang="en-US" dirty="0">
                <a:solidFill>
                  <a:srgbClr val="FFFFFF"/>
                </a:solidFill>
              </a:defRPr>
            </a:lvl1pPr>
          </a:lstStyle>
          <a:p>
            <a:r>
              <a:rPr kumimoji="0" lang="en-US"/>
              <a:t>Click to edit Master title style</a:t>
            </a:r>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Vertical Text Placeholder 2"/>
          <p:cNvSpPr>
            <a:spLocks noGrp="1"/>
          </p:cNvSpPr>
          <p:nvPr>
            <p:ph type="body" orient="vert" idx="1"/>
          </p:nvPr>
        </p:nvSpPr>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AB6E563D-9D55-4367-99E8-084F17DBC9E8}" type="datetimeFigureOut">
              <a:rPr lang="en-US" smtClean="0"/>
              <a:pPr/>
              <a:t>10/26/2016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0B20A36-B02C-457E-844B-56F637BE7F0C}"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41"/>
            <a:ext cx="2011680" cy="5851525"/>
          </a:xfrm>
        </p:spPr>
        <p:txBody>
          <a:bodyPr vert="eaVert"/>
          <a:lstStyle/>
          <a:p>
            <a:r>
              <a:rPr kumimoji="0" lang="en-US"/>
              <a:t>Click to edit Master title style</a:t>
            </a:r>
          </a:p>
        </p:txBody>
      </p:sp>
      <p:sp>
        <p:nvSpPr>
          <p:cNvPr id="3" name="Vertical Text Placeholder 2"/>
          <p:cNvSpPr>
            <a:spLocks noGrp="1"/>
          </p:cNvSpPr>
          <p:nvPr>
            <p:ph type="body" orient="vert" idx="1"/>
          </p:nvPr>
        </p:nvSpPr>
        <p:spPr>
          <a:xfrm>
            <a:off x="914400" y="274640"/>
            <a:ext cx="5562600" cy="5851525"/>
          </a:xfrm>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AB6E563D-9D55-4367-99E8-084F17DBC9E8}" type="datetimeFigureOut">
              <a:rPr lang="en-US" smtClean="0"/>
              <a:pPr/>
              <a:t>10/26/2016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0B20A36-B02C-457E-844B-56F637BE7F0C}"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4" name="Date Placeholder 3"/>
          <p:cNvSpPr>
            <a:spLocks noGrp="1"/>
          </p:cNvSpPr>
          <p:nvPr>
            <p:ph type="dt" sz="half" idx="10"/>
          </p:nvPr>
        </p:nvSpPr>
        <p:spPr/>
        <p:txBody>
          <a:bodyPr/>
          <a:lstStyle/>
          <a:p>
            <a:fld id="{AB6E563D-9D55-4367-99E8-084F17DBC9E8}" type="datetimeFigureOut">
              <a:rPr lang="en-US" smtClean="0"/>
              <a:pPr/>
              <a:t>10/26/2016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0B20A36-B02C-457E-844B-56F637BE7F0C}" type="slidenum">
              <a:rPr lang="en-US" smtClean="0"/>
              <a:pPr/>
              <a:t>‹#›</a:t>
            </a:fld>
            <a:endParaRPr lang="en-US"/>
          </a:p>
        </p:txBody>
      </p:sp>
      <p:sp>
        <p:nvSpPr>
          <p:cNvPr id="8" name="Content Placeholder 7"/>
          <p:cNvSpPr>
            <a:spLocks noGrp="1"/>
          </p:cNvSpPr>
          <p:nvPr>
            <p:ph sz="quarter" idx="1"/>
          </p:nvPr>
        </p:nvSpPr>
        <p:spPr>
          <a:xfrm>
            <a:off x="914400" y="1447800"/>
            <a:ext cx="7772400" cy="4572000"/>
          </a:xfrm>
        </p:spPr>
        <p:txBody>
          <a:bodyPr vert="horz"/>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sp>
        <p:nvSpPr>
          <p:cNvPr id="11" name="Rectangle 10"/>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0" name="Rounded Rectangle 9"/>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3">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722313" y="952500"/>
            <a:ext cx="7772400" cy="1362075"/>
          </a:xfrm>
        </p:spPr>
        <p:txBody>
          <a:bodyPr anchor="b" anchorCtr="0"/>
          <a:lstStyle>
            <a:lvl1pPr algn="l">
              <a:buNone/>
              <a:defRPr sz="4000" b="0" cap="none"/>
            </a:lvl1pPr>
          </a:lstStyle>
          <a:p>
            <a:r>
              <a:rPr kumimoji="0" lang="en-US"/>
              <a:t>Click to edit Master title style</a:t>
            </a:r>
          </a:p>
        </p:txBody>
      </p:sp>
      <p:sp>
        <p:nvSpPr>
          <p:cNvPr id="3" name="Text Placeholder 2"/>
          <p:cNvSpPr>
            <a:spLocks noGrp="1"/>
          </p:cNvSpPr>
          <p:nvPr>
            <p:ph type="body" idx="1"/>
          </p:nvPr>
        </p:nvSpPr>
        <p:spPr>
          <a:xfrm>
            <a:off x="722313" y="2547938"/>
            <a:ext cx="7772400" cy="1338262"/>
          </a:xfrm>
        </p:spPr>
        <p:txBody>
          <a:bodyPr anchor="t" anchorCtr="0"/>
          <a:lstStyle>
            <a:lvl1pPr marL="0" indent="0">
              <a:buNone/>
              <a:defRPr sz="24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a:t>Click to edit Master text styles</a:t>
            </a:r>
          </a:p>
        </p:txBody>
      </p:sp>
      <p:sp>
        <p:nvSpPr>
          <p:cNvPr id="4" name="Date Placeholder 3"/>
          <p:cNvSpPr>
            <a:spLocks noGrp="1"/>
          </p:cNvSpPr>
          <p:nvPr>
            <p:ph type="dt" sz="half" idx="10"/>
          </p:nvPr>
        </p:nvSpPr>
        <p:spPr/>
        <p:txBody>
          <a:bodyPr/>
          <a:lstStyle/>
          <a:p>
            <a:fld id="{AB6E563D-9D55-4367-99E8-084F17DBC9E8}" type="datetimeFigureOut">
              <a:rPr lang="en-US" smtClean="0"/>
              <a:pPr/>
              <a:t>10/26/2016</a:t>
            </a:fld>
            <a:endParaRPr lang="en-US"/>
          </a:p>
        </p:txBody>
      </p:sp>
      <p:sp>
        <p:nvSpPr>
          <p:cNvPr id="5" name="Footer Placeholder 4"/>
          <p:cNvSpPr>
            <a:spLocks noGrp="1"/>
          </p:cNvSpPr>
          <p:nvPr>
            <p:ph type="ftr" sz="quarter" idx="11"/>
          </p:nvPr>
        </p:nvSpPr>
        <p:spPr>
          <a:xfrm>
            <a:off x="800100" y="6172200"/>
            <a:ext cx="4000500" cy="457200"/>
          </a:xfrm>
        </p:spPr>
        <p:txBody>
          <a:bodyPr/>
          <a:lstStyle/>
          <a:p>
            <a:endParaRPr lang="en-US"/>
          </a:p>
        </p:txBody>
      </p:sp>
      <p:sp>
        <p:nvSpPr>
          <p:cNvPr id="7" name="Rectangle 6"/>
          <p:cNvSpPr/>
          <p:nvPr/>
        </p:nvSpPr>
        <p:spPr>
          <a:xfrm flipV="1">
            <a:off x="69412" y="2376830"/>
            <a:ext cx="9013515"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69146" y="2341475"/>
            <a:ext cx="9013781"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68306" y="2468880"/>
            <a:ext cx="9014621" cy="45720"/>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146304" y="6208776"/>
            <a:ext cx="457200" cy="457200"/>
          </a:xfrm>
        </p:spPr>
        <p:txBody>
          <a:bodyPr/>
          <a:lstStyle/>
          <a:p>
            <a:fld id="{A0B20A36-B02C-457E-844B-56F637BE7F0C}"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5" name="Date Placeholder 4"/>
          <p:cNvSpPr>
            <a:spLocks noGrp="1"/>
          </p:cNvSpPr>
          <p:nvPr>
            <p:ph type="dt" sz="half" idx="10"/>
          </p:nvPr>
        </p:nvSpPr>
        <p:spPr/>
        <p:txBody>
          <a:bodyPr/>
          <a:lstStyle/>
          <a:p>
            <a:fld id="{AB6E563D-9D55-4367-99E8-084F17DBC9E8}" type="datetimeFigureOut">
              <a:rPr lang="en-US" smtClean="0"/>
              <a:pPr/>
              <a:t>10/26/2016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0B20A36-B02C-457E-844B-56F637BE7F0C}" type="slidenum">
              <a:rPr lang="en-US" smtClean="0"/>
              <a:pPr/>
              <a:t>‹#›</a:t>
            </a:fld>
            <a:endParaRPr lang="en-US"/>
          </a:p>
        </p:txBody>
      </p:sp>
      <p:sp>
        <p:nvSpPr>
          <p:cNvPr id="9" name="Content Placeholder 8"/>
          <p:cNvSpPr>
            <a:spLocks noGrp="1"/>
          </p:cNvSpPr>
          <p:nvPr>
            <p:ph sz="quarter" idx="1"/>
          </p:nvPr>
        </p:nvSpPr>
        <p:spPr>
          <a:xfrm>
            <a:off x="914400" y="1447800"/>
            <a:ext cx="3749040" cy="4572000"/>
          </a:xfrm>
        </p:spPr>
        <p:txBody>
          <a:bodyPr vert="horz"/>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11" name="Content Placeholder 10"/>
          <p:cNvSpPr>
            <a:spLocks noGrp="1"/>
          </p:cNvSpPr>
          <p:nvPr>
            <p:ph sz="quarter" idx="2"/>
          </p:nvPr>
        </p:nvSpPr>
        <p:spPr>
          <a:xfrm>
            <a:off x="4933950" y="1447800"/>
            <a:ext cx="3749040" cy="4572000"/>
          </a:xfrm>
        </p:spPr>
        <p:txBody>
          <a:bodyPr vert="horz"/>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914400" y="273050"/>
            <a:ext cx="7772400" cy="1143000"/>
          </a:xfrm>
        </p:spPr>
        <p:txBody>
          <a:bodyPr anchor="b" anchorCtr="0"/>
          <a:lstStyle>
            <a:lvl1pPr>
              <a:defRPr/>
            </a:lvl1pPr>
          </a:lstStyle>
          <a:p>
            <a:r>
              <a:rPr kumimoji="0" lang="en-US"/>
              <a:t>Click to edit Master title style</a:t>
            </a:r>
          </a:p>
        </p:txBody>
      </p:sp>
      <p:sp>
        <p:nvSpPr>
          <p:cNvPr id="3" name="Text Placeholder 2"/>
          <p:cNvSpPr>
            <a:spLocks noGrp="1"/>
          </p:cNvSpPr>
          <p:nvPr>
            <p:ph type="body" idx="1"/>
          </p:nvPr>
        </p:nvSpPr>
        <p:spPr>
          <a:xfrm>
            <a:off x="9144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a:t>Click to edit Master text styles</a:t>
            </a:r>
          </a:p>
        </p:txBody>
      </p:sp>
      <p:sp>
        <p:nvSpPr>
          <p:cNvPr id="4" name="Text Placeholder 3"/>
          <p:cNvSpPr>
            <a:spLocks noGrp="1"/>
          </p:cNvSpPr>
          <p:nvPr>
            <p:ph type="body" sz="half" idx="3"/>
          </p:nvPr>
        </p:nvSpPr>
        <p:spPr>
          <a:xfrm>
            <a:off x="49530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a:t>Click to edit Master text styles</a:t>
            </a:r>
          </a:p>
        </p:txBody>
      </p:sp>
      <p:sp>
        <p:nvSpPr>
          <p:cNvPr id="7" name="Date Placeholder 6"/>
          <p:cNvSpPr>
            <a:spLocks noGrp="1"/>
          </p:cNvSpPr>
          <p:nvPr>
            <p:ph type="dt" sz="half" idx="10"/>
          </p:nvPr>
        </p:nvSpPr>
        <p:spPr/>
        <p:txBody>
          <a:bodyPr/>
          <a:lstStyle/>
          <a:p>
            <a:fld id="{AB6E563D-9D55-4367-99E8-084F17DBC9E8}" type="datetimeFigureOut">
              <a:rPr lang="en-US" smtClean="0"/>
              <a:pPr/>
              <a:t>10/26/2016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0B20A36-B02C-457E-844B-56F637BE7F0C}" type="slidenum">
              <a:rPr lang="en-US" smtClean="0"/>
              <a:pPr/>
              <a:t>‹#›</a:t>
            </a:fld>
            <a:endParaRPr lang="en-US"/>
          </a:p>
        </p:txBody>
      </p:sp>
      <p:sp>
        <p:nvSpPr>
          <p:cNvPr id="11" name="Content Placeholder 10"/>
          <p:cNvSpPr>
            <a:spLocks noGrp="1"/>
          </p:cNvSpPr>
          <p:nvPr>
            <p:ph sz="half" idx="2"/>
          </p:nvPr>
        </p:nvSpPr>
        <p:spPr>
          <a:xfrm>
            <a:off x="914400" y="2247900"/>
            <a:ext cx="3733800" cy="3886200"/>
          </a:xfrm>
        </p:spPr>
        <p:txBody>
          <a:bodyPr vert="horz"/>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13" name="Content Placeholder 12"/>
          <p:cNvSpPr>
            <a:spLocks noGrp="1"/>
          </p:cNvSpPr>
          <p:nvPr>
            <p:ph sz="half" idx="4"/>
          </p:nvPr>
        </p:nvSpPr>
        <p:spPr>
          <a:xfrm>
            <a:off x="4953000" y="2247900"/>
            <a:ext cx="3733800" cy="3886200"/>
          </a:xfrm>
        </p:spPr>
        <p:txBody>
          <a:bodyPr vert="horz"/>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Date Placeholder 2"/>
          <p:cNvSpPr>
            <a:spLocks noGrp="1"/>
          </p:cNvSpPr>
          <p:nvPr>
            <p:ph type="dt" sz="half" idx="10"/>
          </p:nvPr>
        </p:nvSpPr>
        <p:spPr/>
        <p:txBody>
          <a:bodyPr/>
          <a:lstStyle/>
          <a:p>
            <a:fld id="{AB6E563D-9D55-4367-99E8-084F17DBC9E8}" type="datetimeFigureOut">
              <a:rPr lang="en-US" smtClean="0"/>
              <a:pPr/>
              <a:t>10/26/2016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0B20A36-B02C-457E-844B-56F637BE7F0C}"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B6E563D-9D55-4367-99E8-084F17DBC9E8}" type="datetimeFigureOut">
              <a:rPr lang="en-US" smtClean="0"/>
              <a:pPr/>
              <a:t>10/26/2016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0B20A36-B02C-457E-844B-56F637BE7F0C}"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9" name="Rounded Rectangle 8"/>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914400" y="273050"/>
            <a:ext cx="7772400" cy="1143000"/>
          </a:xfrm>
        </p:spPr>
        <p:txBody>
          <a:bodyPr anchor="b" anchorCtr="0"/>
          <a:lstStyle>
            <a:lvl1pPr algn="l">
              <a:buNone/>
              <a:defRPr sz="4000" b="0"/>
            </a:lvl1pPr>
          </a:lstStyle>
          <a:p>
            <a:r>
              <a:rPr kumimoji="0" lang="en-US"/>
              <a:t>Click to edit Master title style</a:t>
            </a:r>
          </a:p>
        </p:txBody>
      </p:sp>
      <p:sp>
        <p:nvSpPr>
          <p:cNvPr id="3" name="Text Placeholder 2"/>
          <p:cNvSpPr>
            <a:spLocks noGrp="1"/>
          </p:cNvSpPr>
          <p:nvPr>
            <p:ph type="body" idx="2"/>
          </p:nvPr>
        </p:nvSpPr>
        <p:spPr>
          <a:xfrm>
            <a:off x="914400" y="1600200"/>
            <a:ext cx="1905000" cy="4495800"/>
          </a:xfrm>
        </p:spPr>
        <p:txBody>
          <a:bodyPr/>
          <a:lstStyle>
            <a:lvl1pPr marL="0" indent="0">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a:t>Click to edit Master text styles</a:t>
            </a:r>
          </a:p>
        </p:txBody>
      </p:sp>
      <p:sp>
        <p:nvSpPr>
          <p:cNvPr id="5" name="Date Placeholder 4"/>
          <p:cNvSpPr>
            <a:spLocks noGrp="1"/>
          </p:cNvSpPr>
          <p:nvPr>
            <p:ph type="dt" sz="half" idx="10"/>
          </p:nvPr>
        </p:nvSpPr>
        <p:spPr/>
        <p:txBody>
          <a:bodyPr/>
          <a:lstStyle/>
          <a:p>
            <a:fld id="{AB6E563D-9D55-4367-99E8-084F17DBC9E8}" type="datetimeFigureOut">
              <a:rPr lang="en-US" smtClean="0"/>
              <a:pPr/>
              <a:t>10/26/2016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0B20A36-B02C-457E-844B-56F637BE7F0C}" type="slidenum">
              <a:rPr lang="en-US" smtClean="0"/>
              <a:pPr/>
              <a:t>‹#›</a:t>
            </a:fld>
            <a:endParaRPr lang="en-US"/>
          </a:p>
        </p:txBody>
      </p:sp>
      <p:sp>
        <p:nvSpPr>
          <p:cNvPr id="11" name="Content Placeholder 10"/>
          <p:cNvSpPr>
            <a:spLocks noGrp="1"/>
          </p:cNvSpPr>
          <p:nvPr>
            <p:ph sz="quarter" idx="1"/>
          </p:nvPr>
        </p:nvSpPr>
        <p:spPr>
          <a:xfrm>
            <a:off x="2971800" y="1600200"/>
            <a:ext cx="5715000" cy="4495800"/>
          </a:xfrm>
        </p:spPr>
        <p:txBody>
          <a:bodyPr vert="horz"/>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4900550"/>
            <a:ext cx="7315200" cy="522288"/>
          </a:xfrm>
        </p:spPr>
        <p:txBody>
          <a:bodyPr anchor="ctr">
            <a:noAutofit/>
          </a:bodyPr>
          <a:lstStyle>
            <a:lvl1pPr algn="l">
              <a:buNone/>
              <a:defRPr sz="2800" b="0"/>
            </a:lvl1pPr>
          </a:lstStyle>
          <a:p>
            <a:r>
              <a:rPr kumimoji="0" lang="en-US"/>
              <a:t>Click to edit Master title style</a:t>
            </a:r>
          </a:p>
        </p:txBody>
      </p:sp>
      <p:sp>
        <p:nvSpPr>
          <p:cNvPr id="4" name="Text Placeholder 3"/>
          <p:cNvSpPr>
            <a:spLocks noGrp="1"/>
          </p:cNvSpPr>
          <p:nvPr>
            <p:ph type="body" sz="half" idx="2"/>
          </p:nvPr>
        </p:nvSpPr>
        <p:spPr>
          <a:xfrm>
            <a:off x="914400" y="5445825"/>
            <a:ext cx="7315200" cy="685800"/>
          </a:xfrm>
        </p:spPr>
        <p:txBody>
          <a:bodyPr/>
          <a:lstStyle>
            <a:lvl1pPr marL="0" indent="0">
              <a:buFontTx/>
              <a:buNone/>
              <a:defRPr sz="1600"/>
            </a:lvl1pPr>
            <a:lvl2pPr>
              <a:defRPr sz="1200"/>
            </a:lvl2pPr>
            <a:lvl3pPr>
              <a:defRPr sz="1000"/>
            </a:lvl3pPr>
            <a:lvl4pPr>
              <a:defRPr sz="900"/>
            </a:lvl4pPr>
            <a:lvl5pPr>
              <a:defRPr sz="900"/>
            </a:lvl5pPr>
          </a:lstStyle>
          <a:p>
            <a:pPr lvl="0" eaLnBrk="1" latinLnBrk="0" hangingPunct="1"/>
            <a:r>
              <a:rPr kumimoji="0" lang="en-US"/>
              <a:t>Click to edit Master text styles</a:t>
            </a:r>
          </a:p>
        </p:txBody>
      </p:sp>
      <p:sp>
        <p:nvSpPr>
          <p:cNvPr id="5" name="Date Placeholder 4"/>
          <p:cNvSpPr>
            <a:spLocks noGrp="1"/>
          </p:cNvSpPr>
          <p:nvPr>
            <p:ph type="dt" sz="half" idx="10"/>
          </p:nvPr>
        </p:nvSpPr>
        <p:spPr/>
        <p:txBody>
          <a:bodyPr/>
          <a:lstStyle/>
          <a:p>
            <a:fld id="{AB6E563D-9D55-4367-99E8-084F17DBC9E8}" type="datetimeFigureOut">
              <a:rPr lang="en-US" smtClean="0"/>
              <a:pPr/>
              <a:t>10/26/2016</a:t>
            </a:fld>
            <a:endParaRPr lang="en-US"/>
          </a:p>
        </p:txBody>
      </p:sp>
      <p:sp>
        <p:nvSpPr>
          <p:cNvPr id="6" name="Footer Placeholder 5"/>
          <p:cNvSpPr>
            <a:spLocks noGrp="1"/>
          </p:cNvSpPr>
          <p:nvPr>
            <p:ph type="ftr" sz="quarter" idx="11"/>
          </p:nvPr>
        </p:nvSpPr>
        <p:spPr>
          <a:xfrm>
            <a:off x="914400" y="6172200"/>
            <a:ext cx="3886200" cy="457200"/>
          </a:xfrm>
        </p:spPr>
        <p:txBody>
          <a:bodyPr/>
          <a:lstStyle/>
          <a:p>
            <a:endParaRPr lang="en-US"/>
          </a:p>
        </p:txBody>
      </p:sp>
      <p:sp>
        <p:nvSpPr>
          <p:cNvPr id="7" name="Slide Number Placeholder 6"/>
          <p:cNvSpPr>
            <a:spLocks noGrp="1"/>
          </p:cNvSpPr>
          <p:nvPr>
            <p:ph type="sldNum" sz="quarter" idx="12"/>
          </p:nvPr>
        </p:nvSpPr>
        <p:spPr>
          <a:xfrm>
            <a:off x="146304" y="6208776"/>
            <a:ext cx="457200" cy="457200"/>
          </a:xfrm>
        </p:spPr>
        <p:txBody>
          <a:bodyPr/>
          <a:lstStyle/>
          <a:p>
            <a:fld id="{A0B20A36-B02C-457E-844B-56F637BE7F0C}" type="slidenum">
              <a:rPr lang="en-US" smtClean="0"/>
              <a:pPr/>
              <a:t>‹#›</a:t>
            </a:fld>
            <a:endParaRPr lang="en-US"/>
          </a:p>
        </p:txBody>
      </p:sp>
      <p:sp>
        <p:nvSpPr>
          <p:cNvPr id="11" name="Rectangle 10"/>
          <p:cNvSpPr/>
          <p:nvPr/>
        </p:nvSpPr>
        <p:spPr>
          <a:xfrm flipV="1">
            <a:off x="68307" y="4683555"/>
            <a:ext cx="9006840"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a:xfrm>
            <a:off x="68508" y="4650474"/>
            <a:ext cx="9006639"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tangle 12"/>
          <p:cNvSpPr/>
          <p:nvPr/>
        </p:nvSpPr>
        <p:spPr>
          <a:xfrm>
            <a:off x="68510" y="4773224"/>
            <a:ext cx="9006637" cy="48807"/>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 name="Picture Placeholder 2"/>
          <p:cNvSpPr>
            <a:spLocks noGrp="1"/>
          </p:cNvSpPr>
          <p:nvPr>
            <p:ph type="pic" idx="1"/>
          </p:nvPr>
        </p:nvSpPr>
        <p:spPr>
          <a:xfrm>
            <a:off x="68308" y="66675"/>
            <a:ext cx="9001873" cy="4581525"/>
          </a:xfrm>
          <a:prstGeom prst="round2SameRect">
            <a:avLst>
              <a:gd name="adj1" fmla="val 7101"/>
              <a:gd name="adj2" fmla="val 0"/>
            </a:avLst>
          </a:prstGeom>
          <a:solidFill>
            <a:schemeClr val="bg2"/>
          </a:solidFill>
          <a:ln w="6350">
            <a:solidFill>
              <a:schemeClr val="tx1"/>
            </a:solidFill>
          </a:ln>
        </p:spPr>
        <p:txBody>
          <a:bodyPr/>
          <a:lstStyle>
            <a:lvl1pPr marL="0" indent="0">
              <a:buNone/>
              <a:defRPr sz="3200"/>
            </a:lvl1pPr>
          </a:lstStyle>
          <a:p>
            <a:r>
              <a:rPr kumimoji="0" lang="en-US"/>
              <a:t>Click icon to add picture</a:t>
            </a:r>
            <a:endParaRPr kumimoji="0"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8" name="Rounded Rectangle 7"/>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2" name="Title Placeholder 21"/>
          <p:cNvSpPr>
            <a:spLocks noGrp="1"/>
          </p:cNvSpPr>
          <p:nvPr>
            <p:ph type="title"/>
          </p:nvPr>
        </p:nvSpPr>
        <p:spPr>
          <a:xfrm>
            <a:off x="914400" y="274638"/>
            <a:ext cx="7772400" cy="1143000"/>
          </a:xfrm>
          <a:prstGeom prst="rect">
            <a:avLst/>
          </a:prstGeom>
        </p:spPr>
        <p:txBody>
          <a:bodyPr bIns="91440" anchor="b" anchorCtr="0">
            <a:normAutofit/>
          </a:bodyPr>
          <a:lstStyle/>
          <a:p>
            <a:r>
              <a:rPr kumimoji="0" lang="en-US"/>
              <a:t>Click to edit Master title style</a:t>
            </a:r>
          </a:p>
        </p:txBody>
      </p:sp>
      <p:sp>
        <p:nvSpPr>
          <p:cNvPr id="13" name="Text Placeholder 12"/>
          <p:cNvSpPr>
            <a:spLocks noGrp="1"/>
          </p:cNvSpPr>
          <p:nvPr>
            <p:ph type="body" idx="1"/>
          </p:nvPr>
        </p:nvSpPr>
        <p:spPr>
          <a:xfrm>
            <a:off x="914400" y="1447800"/>
            <a:ext cx="7772400" cy="4572000"/>
          </a:xfrm>
          <a:prstGeom prst="rect">
            <a:avLst/>
          </a:prstGeom>
        </p:spPr>
        <p:txBody>
          <a:bodyPr>
            <a:normAutofit/>
          </a:bodyPr>
          <a:lstStyle/>
          <a:p>
            <a:pPr lvl="0" eaLnBrk="1" latinLnBrk="0" hangingPunct="1"/>
            <a:r>
              <a:rPr kumimoji="0" lang="en-US"/>
              <a:t>Click to edit Master text styles</a:t>
            </a:r>
          </a:p>
          <a:p>
            <a:pPr lvl="1" eaLnBrk="1" latinLnBrk="0" hangingPunct="1"/>
            <a:r>
              <a:rPr kumimoji="0" lang="en-US"/>
              <a:t>Second level</a:t>
            </a:r>
          </a:p>
          <a:p>
            <a:pPr lvl="2" eaLnBrk="1" latinLnBrk="0" hangingPunct="1"/>
            <a:r>
              <a:rPr kumimoji="0" lang="en-US"/>
              <a:t>Third level</a:t>
            </a:r>
          </a:p>
          <a:p>
            <a:pPr lvl="3" eaLnBrk="1" latinLnBrk="0" hangingPunct="1"/>
            <a:r>
              <a:rPr kumimoji="0" lang="en-US"/>
              <a:t>Fourth level</a:t>
            </a:r>
          </a:p>
          <a:p>
            <a:pPr lvl="4" eaLnBrk="1" latinLnBrk="0" hangingPunct="1"/>
            <a:r>
              <a:rPr kumimoji="0" lang="en-US"/>
              <a:t>Fifth level</a:t>
            </a:r>
          </a:p>
        </p:txBody>
      </p:sp>
      <p:sp>
        <p:nvSpPr>
          <p:cNvPr id="14" name="Date Placeholder 13"/>
          <p:cNvSpPr>
            <a:spLocks noGrp="1"/>
          </p:cNvSpPr>
          <p:nvPr>
            <p:ph type="dt" sz="half" idx="2"/>
          </p:nvPr>
        </p:nvSpPr>
        <p:spPr>
          <a:xfrm>
            <a:off x="6172200" y="6191250"/>
            <a:ext cx="2476500" cy="476250"/>
          </a:xfrm>
          <a:prstGeom prst="rect">
            <a:avLst/>
          </a:prstGeom>
        </p:spPr>
        <p:txBody>
          <a:bodyPr anchor="ctr" anchorCtr="0"/>
          <a:lstStyle>
            <a:lvl1pPr algn="r" eaLnBrk="1" latinLnBrk="0" hangingPunct="1">
              <a:defRPr kumimoji="0" sz="1400">
                <a:solidFill>
                  <a:schemeClr val="tx2"/>
                </a:solidFill>
              </a:defRPr>
            </a:lvl1pPr>
          </a:lstStyle>
          <a:p>
            <a:fld id="{AB6E563D-9D55-4367-99E8-084F17DBC9E8}" type="datetimeFigureOut">
              <a:rPr lang="en-US" smtClean="0"/>
              <a:pPr/>
              <a:t>10/26/2016</a:t>
            </a:fld>
            <a:endParaRPr lang="en-US"/>
          </a:p>
        </p:txBody>
      </p:sp>
      <p:sp>
        <p:nvSpPr>
          <p:cNvPr id="3" name="Footer Placeholder 2"/>
          <p:cNvSpPr>
            <a:spLocks noGrp="1"/>
          </p:cNvSpPr>
          <p:nvPr>
            <p:ph type="ftr" sz="quarter" idx="3"/>
          </p:nvPr>
        </p:nvSpPr>
        <p:spPr>
          <a:xfrm>
            <a:off x="914400" y="6172200"/>
            <a:ext cx="3962400" cy="457200"/>
          </a:xfrm>
          <a:prstGeom prst="rect">
            <a:avLst/>
          </a:prstGeom>
        </p:spPr>
        <p:txBody>
          <a:bodyPr anchor="ctr" anchorCtr="0"/>
          <a:lstStyle>
            <a:lvl1pPr eaLnBrk="1" latinLnBrk="0" hangingPunct="1">
              <a:defRPr kumimoji="0" sz="1400">
                <a:solidFill>
                  <a:schemeClr val="tx2"/>
                </a:solidFill>
              </a:defRPr>
            </a:lvl1pPr>
          </a:lstStyle>
          <a:p>
            <a:endParaRPr lang="en-US"/>
          </a:p>
        </p:txBody>
      </p:sp>
      <p:sp>
        <p:nvSpPr>
          <p:cNvPr id="23" name="Slide Number Placeholder 22"/>
          <p:cNvSpPr>
            <a:spLocks noGrp="1"/>
          </p:cNvSpPr>
          <p:nvPr>
            <p:ph type="sldNum" sz="quarter" idx="4"/>
          </p:nvPr>
        </p:nvSpPr>
        <p:spPr>
          <a:xfrm>
            <a:off x="146304" y="6210300"/>
            <a:ext cx="457200" cy="457200"/>
          </a:xfrm>
          <a:prstGeom prst="ellipse">
            <a:avLst/>
          </a:prstGeom>
          <a:solidFill>
            <a:schemeClr val="accent1"/>
          </a:solidFill>
        </p:spPr>
        <p:txBody>
          <a:bodyPr wrap="none" lIns="0" tIns="0" rIns="0" bIns="0" anchor="ctr" anchorCtr="1">
            <a:noAutofit/>
          </a:bodyPr>
          <a:lstStyle>
            <a:lvl1pPr algn="ctr" eaLnBrk="1" latinLnBrk="0" hangingPunct="1">
              <a:defRPr kumimoji="0" sz="1400">
                <a:solidFill>
                  <a:srgbClr val="FFFFFF"/>
                </a:solidFill>
                <a:latin typeface="+mj-lt"/>
                <a:ea typeface="+mj-ea"/>
                <a:cs typeface="+mj-cs"/>
              </a:defRPr>
            </a:lvl1pPr>
          </a:lstStyle>
          <a:p>
            <a:fld id="{A0B20A36-B02C-457E-844B-56F637BE7F0C}"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805" r:id="rId1"/>
    <p:sldLayoutId id="2147483806" r:id="rId2"/>
    <p:sldLayoutId id="2147483807" r:id="rId3"/>
    <p:sldLayoutId id="2147483808" r:id="rId4"/>
    <p:sldLayoutId id="2147483809" r:id="rId5"/>
    <p:sldLayoutId id="2147483810" r:id="rId6"/>
    <p:sldLayoutId id="2147483811" r:id="rId7"/>
    <p:sldLayoutId id="2147483812" r:id="rId8"/>
    <p:sldLayoutId id="2147483813" r:id="rId9"/>
    <p:sldLayoutId id="2147483814" r:id="rId10"/>
    <p:sldLayoutId id="2147483815" r:id="rId11"/>
  </p:sldLayoutIdLst>
  <p:txStyles>
    <p:titleStyle>
      <a:lvl1pPr algn="l" rtl="0" eaLnBrk="1" latinLnBrk="0" hangingPunct="1">
        <a:spcBef>
          <a:spcPct val="0"/>
        </a:spcBef>
        <a:buNone/>
        <a:defRPr kumimoji="0" sz="4000" kern="1200">
          <a:solidFill>
            <a:schemeClr val="tx2"/>
          </a:solidFill>
          <a:latin typeface="+mj-lt"/>
          <a:ea typeface="+mj-ea"/>
          <a:cs typeface="+mj-cs"/>
        </a:defRPr>
      </a:lvl1pPr>
    </p:titleStyle>
    <p:bodyStyle>
      <a:lvl1pPr marL="274320" indent="-274320" algn="l" rtl="0" eaLnBrk="1" latinLnBrk="0" hangingPunct="1">
        <a:spcBef>
          <a:spcPts val="580"/>
        </a:spcBef>
        <a:buClr>
          <a:schemeClr val="accent1"/>
        </a:buClr>
        <a:buSzPct val="85000"/>
        <a:buFont typeface="Wingdings 2"/>
        <a:buChar char=""/>
        <a:defRPr kumimoji="0" sz="2600" kern="1200">
          <a:solidFill>
            <a:schemeClr val="tx1"/>
          </a:solidFill>
          <a:latin typeface="+mn-lt"/>
          <a:ea typeface="+mn-ea"/>
          <a:cs typeface="+mn-cs"/>
        </a:defRPr>
      </a:lvl1pPr>
      <a:lvl2pPr marL="548640" indent="-228600" algn="l" rtl="0" eaLnBrk="1" latinLnBrk="0" hangingPunct="1">
        <a:spcBef>
          <a:spcPts val="370"/>
        </a:spcBef>
        <a:buClr>
          <a:schemeClr val="accent2"/>
        </a:buClr>
        <a:buSzPct val="85000"/>
        <a:buFont typeface="Wingdings 2"/>
        <a:buChar char=""/>
        <a:defRPr kumimoji="0" sz="2400" kern="1200">
          <a:solidFill>
            <a:schemeClr val="tx1"/>
          </a:solidFill>
          <a:latin typeface="+mn-lt"/>
          <a:ea typeface="+mn-ea"/>
          <a:cs typeface="+mn-cs"/>
        </a:defRPr>
      </a:lvl2pPr>
      <a:lvl3pPr marL="822960" indent="-228600" algn="l" rtl="0" eaLnBrk="1" latinLnBrk="0" hangingPunct="1">
        <a:spcBef>
          <a:spcPts val="370"/>
        </a:spcBef>
        <a:buClr>
          <a:schemeClr val="accent1">
            <a:tint val="60000"/>
          </a:schemeClr>
        </a:buClr>
        <a:buSzPct val="8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ts val="370"/>
        </a:spcBef>
        <a:buClr>
          <a:schemeClr val="accent3"/>
        </a:buClr>
        <a:buSzPct val="80000"/>
        <a:buFont typeface="Wingdings 2"/>
        <a:buChar char=""/>
        <a:defRPr kumimoji="0" sz="2000" kern="1200">
          <a:solidFill>
            <a:schemeClr val="tx1"/>
          </a:solidFill>
          <a:latin typeface="+mn-lt"/>
          <a:ea typeface="+mn-ea"/>
          <a:cs typeface="+mn-cs"/>
        </a:defRPr>
      </a:lvl4pPr>
      <a:lvl5pPr marL="1371600" indent="-228600" algn="l" rtl="0" eaLnBrk="1" latinLnBrk="0" hangingPunct="1">
        <a:spcBef>
          <a:spcPts val="370"/>
        </a:spcBef>
        <a:buClr>
          <a:schemeClr val="accent3"/>
        </a:buClr>
        <a:buFontTx/>
        <a:buChar char="o"/>
        <a:defRPr kumimoji="0" sz="2000" kern="1200">
          <a:solidFill>
            <a:schemeClr val="tx1"/>
          </a:solidFill>
          <a:latin typeface="+mn-lt"/>
          <a:ea typeface="+mn-ea"/>
          <a:cs typeface="+mn-cs"/>
        </a:defRPr>
      </a:lvl5pPr>
      <a:lvl6pPr marL="1645920" indent="-228600" algn="l" rtl="0" eaLnBrk="1" latinLnBrk="0" hangingPunct="1">
        <a:spcBef>
          <a:spcPts val="370"/>
        </a:spcBef>
        <a:buClr>
          <a:schemeClr val="accent3"/>
        </a:buClr>
        <a:buChar char="•"/>
        <a:defRPr kumimoji="0" sz="1800" kern="1200" baseline="0">
          <a:solidFill>
            <a:schemeClr val="tx1"/>
          </a:solidFill>
          <a:latin typeface="+mn-lt"/>
          <a:ea typeface="+mn-ea"/>
          <a:cs typeface="+mn-cs"/>
        </a:defRPr>
      </a:lvl6pPr>
      <a:lvl7pPr marL="1920240" indent="-228600" algn="l" rtl="0" eaLnBrk="1" latinLnBrk="0" hangingPunct="1">
        <a:spcBef>
          <a:spcPts val="370"/>
        </a:spcBef>
        <a:buClr>
          <a:schemeClr val="accent2"/>
        </a:buClr>
        <a:buChar char="•"/>
        <a:defRPr kumimoji="0" sz="1800" kern="1200">
          <a:solidFill>
            <a:schemeClr val="tx1"/>
          </a:solidFill>
          <a:latin typeface="+mn-lt"/>
          <a:ea typeface="+mn-ea"/>
          <a:cs typeface="+mn-cs"/>
        </a:defRPr>
      </a:lvl7pPr>
      <a:lvl8pPr marL="2194560" indent="-228600" algn="l" rtl="0" eaLnBrk="1" latinLnBrk="0" hangingPunct="1">
        <a:spcBef>
          <a:spcPts val="370"/>
        </a:spcBef>
        <a:buClr>
          <a:schemeClr val="accent1">
            <a:tint val="60000"/>
          </a:schemeClr>
        </a:buClr>
        <a:buChar char="•"/>
        <a:defRPr kumimoji="0" sz="1800" kern="1200">
          <a:solidFill>
            <a:schemeClr val="tx1"/>
          </a:solidFill>
          <a:latin typeface="+mn-lt"/>
          <a:ea typeface="+mn-ea"/>
          <a:cs typeface="+mn-cs"/>
        </a:defRPr>
      </a:lvl8pPr>
      <a:lvl9pPr marL="2468880" indent="-228600" algn="l" rtl="0" eaLnBrk="1" latinLnBrk="0" hangingPunct="1">
        <a:spcBef>
          <a:spcPts val="370"/>
        </a:spcBef>
        <a:buClr>
          <a:schemeClr val="accent2">
            <a:tint val="60000"/>
          </a:schemeClr>
        </a:buClr>
        <a:buChar char="•"/>
        <a:defRPr kumimoji="0" sz="18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55576" y="1844824"/>
            <a:ext cx="7772400" cy="1470025"/>
          </a:xfrm>
        </p:spPr>
        <p:txBody>
          <a:bodyPr>
            <a:normAutofit/>
          </a:bodyPr>
          <a:lstStyle/>
          <a:p>
            <a:r>
              <a:rPr lang="en-US" b="1" dirty="0">
                <a:latin typeface="Calibri" pitchFamily="34" charset="0"/>
              </a:rPr>
              <a:t>D- Xylose Absorption Test</a:t>
            </a:r>
            <a:br>
              <a:rPr lang="en-US" b="1" dirty="0">
                <a:latin typeface="Calibri" pitchFamily="34" charset="0"/>
              </a:rPr>
            </a:br>
            <a:endParaRPr lang="en-US" dirty="0">
              <a:latin typeface="Calibri" pitchFamily="34" charset="0"/>
            </a:endParaRPr>
          </a:p>
        </p:txBody>
      </p:sp>
    </p:spTree>
    <p:extLst>
      <p:ext uri="{BB962C8B-B14F-4D97-AF65-F5344CB8AC3E}">
        <p14:creationId xmlns:p14="http://schemas.microsoft.com/office/powerpoint/2010/main" xmlns="" val="410955753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p:cNvSpPr>
            <a:spLocks noGrp="1"/>
          </p:cNvSpPr>
          <p:nvPr>
            <p:ph sz="quarter" idx="1"/>
          </p:nvPr>
        </p:nvSpPr>
        <p:spPr>
          <a:xfrm>
            <a:off x="107504" y="1268760"/>
            <a:ext cx="9036496" cy="4800600"/>
          </a:xfrm>
        </p:spPr>
        <p:txBody>
          <a:bodyPr>
            <a:normAutofit fontScale="92500" lnSpcReduction="20000"/>
          </a:bodyPr>
          <a:lstStyle/>
          <a:p>
            <a:pPr marL="0" indent="0">
              <a:lnSpc>
                <a:spcPct val="150000"/>
              </a:lnSpc>
              <a:buNone/>
            </a:pPr>
            <a:r>
              <a:rPr lang="en-US" altLang="ar-SA" sz="2400" dirty="0">
                <a:latin typeface="Calibri" panose="020F0502020204030204" pitchFamily="34" charset="0"/>
                <a:cs typeface="Calibri" panose="020F0502020204030204" pitchFamily="34" charset="0"/>
              </a:rPr>
              <a:t>- When D- xylose is given orally </a:t>
            </a:r>
            <a:r>
              <a:rPr lang="en-GB" altLang="ar-SA" sz="2400" dirty="0">
                <a:latin typeface="Calibri" panose="020F0502020204030204" pitchFamily="34" charset="0"/>
                <a:cs typeface="Calibri" panose="020F0502020204030204" pitchFamily="34" charset="0"/>
              </a:rPr>
              <a:t>most of D-xylose will be absorbed in the small intestine </a:t>
            </a:r>
            <a:r>
              <a:rPr lang="en-US" altLang="ar-SA" sz="2400" dirty="0">
                <a:latin typeface="Calibri" panose="020F0502020204030204" pitchFamily="34" charset="0"/>
                <a:cs typeface="Calibri" panose="020F0502020204030204" pitchFamily="34" charset="0"/>
              </a:rPr>
              <a:t>(duodenum and jejunum).</a:t>
            </a:r>
          </a:p>
          <a:p>
            <a:pPr marL="0" indent="0">
              <a:lnSpc>
                <a:spcPct val="150000"/>
              </a:lnSpc>
              <a:buNone/>
            </a:pPr>
            <a:r>
              <a:rPr lang="en-GB" altLang="ar-SA" sz="2400" dirty="0">
                <a:latin typeface="Calibri" panose="020F0502020204030204" pitchFamily="34" charset="0"/>
                <a:cs typeface="Calibri" panose="020F0502020204030204" pitchFamily="34" charset="0"/>
              </a:rPr>
              <a:t>- The rest will be subsequently excreted  by </a:t>
            </a:r>
            <a:r>
              <a:rPr lang="en-GB" altLang="ar-SA" sz="2400" b="1" dirty="0">
                <a:solidFill>
                  <a:srgbClr val="C00000"/>
                </a:solidFill>
                <a:latin typeface="Calibri" panose="020F0502020204030204" pitchFamily="34" charset="0"/>
                <a:cs typeface="Calibri" panose="020F0502020204030204" pitchFamily="34" charset="0"/>
              </a:rPr>
              <a:t>the kidneys.</a:t>
            </a:r>
          </a:p>
          <a:p>
            <a:pPr marL="0" indent="0">
              <a:lnSpc>
                <a:spcPct val="150000"/>
              </a:lnSpc>
              <a:buNone/>
            </a:pPr>
            <a:r>
              <a:rPr lang="en-GB" altLang="ar-SA" sz="2400" dirty="0">
                <a:latin typeface="Calibri" panose="020F0502020204030204" pitchFamily="34" charset="0"/>
                <a:cs typeface="Calibri" panose="020F0502020204030204" pitchFamily="34" charset="0"/>
              </a:rPr>
              <a:t>- The amount of D-xylose detected in urine or blood in a specified time interval </a:t>
            </a:r>
            <a:r>
              <a:rPr lang="en-US" altLang="ar-SA" sz="2400" dirty="0">
                <a:latin typeface="Calibri" panose="020F0502020204030204" pitchFamily="34" charset="0"/>
                <a:cs typeface="Calibri" panose="020F0502020204030204" pitchFamily="34" charset="0"/>
              </a:rPr>
              <a:t>after administration of </a:t>
            </a:r>
            <a:r>
              <a:rPr lang="en-GB" altLang="ar-SA" sz="2400" dirty="0">
                <a:latin typeface="Calibri" panose="020F0502020204030204" pitchFamily="34" charset="0"/>
                <a:cs typeface="Calibri" panose="020F0502020204030204" pitchFamily="34" charset="0"/>
              </a:rPr>
              <a:t>a measured dose of D-xylose, </a:t>
            </a:r>
            <a:r>
              <a:rPr lang="en-US" altLang="ar-SA" sz="2400" dirty="0">
                <a:latin typeface="Calibri" panose="020F0502020204030204" pitchFamily="34" charset="0"/>
                <a:cs typeface="Calibri" panose="020F0502020204030204" pitchFamily="34" charset="0"/>
              </a:rPr>
              <a:t>is used to evaluate Intestinal Absorption Ability.</a:t>
            </a:r>
          </a:p>
          <a:p>
            <a:pPr marL="0" indent="0">
              <a:lnSpc>
                <a:spcPct val="150000"/>
              </a:lnSpc>
              <a:buNone/>
            </a:pPr>
            <a:r>
              <a:rPr lang="en-GB" altLang="ar-SA" sz="2400" b="1" dirty="0">
                <a:latin typeface="Calibri" panose="020F0502020204030204" pitchFamily="34" charset="0"/>
                <a:cs typeface="Calibri" panose="020F0502020204030204" pitchFamily="34" charset="0"/>
              </a:rPr>
              <a:t>- Low Absorption of D-Xylose </a:t>
            </a:r>
            <a:r>
              <a:rPr lang="en-GB" altLang="ar-SA" sz="2400" dirty="0">
                <a:latin typeface="Calibri" panose="020F0502020204030204" pitchFamily="34" charset="0"/>
                <a:cs typeface="Calibri" panose="020F0502020204030204" pitchFamily="34" charset="0"/>
              </a:rPr>
              <a:t>is observed in </a:t>
            </a:r>
            <a:r>
              <a:rPr lang="en-US" altLang="ar-SA" sz="2400" u="sng" dirty="0">
                <a:solidFill>
                  <a:srgbClr val="0070C0"/>
                </a:solidFill>
                <a:latin typeface="Calibri" panose="020F0502020204030204" pitchFamily="34" charset="0"/>
                <a:cs typeface="Calibri" panose="020F0502020204030204" pitchFamily="34" charset="0"/>
              </a:rPr>
              <a:t>Intestinal </a:t>
            </a:r>
            <a:r>
              <a:rPr lang="en-US" altLang="ar-SA" sz="2400" u="sng" dirty="0" err="1" smtClean="0">
                <a:solidFill>
                  <a:srgbClr val="0070C0"/>
                </a:solidFill>
                <a:latin typeface="Calibri" panose="020F0502020204030204" pitchFamily="34" charset="0"/>
                <a:cs typeface="Calibri" panose="020F0502020204030204" pitchFamily="34" charset="0"/>
              </a:rPr>
              <a:t>Malabsorption</a:t>
            </a:r>
            <a:r>
              <a:rPr lang="en-US" altLang="ar-SA" sz="2400" dirty="0">
                <a:latin typeface="Calibri" panose="020F0502020204030204" pitchFamily="34" charset="0"/>
                <a:cs typeface="Calibri" panose="020F0502020204030204" pitchFamily="34" charset="0"/>
              </a:rPr>
              <a:t>.</a:t>
            </a:r>
            <a:r>
              <a:rPr lang="en-GB" altLang="ar-SA" sz="2400" dirty="0">
                <a:latin typeface="Calibri" panose="020F0502020204030204" pitchFamily="34" charset="0"/>
                <a:cs typeface="Calibri" panose="020F0502020204030204" pitchFamily="34" charset="0"/>
              </a:rPr>
              <a:t> </a:t>
            </a:r>
          </a:p>
          <a:p>
            <a:pPr marL="0" indent="0">
              <a:lnSpc>
                <a:spcPct val="150000"/>
              </a:lnSpc>
              <a:buNone/>
            </a:pPr>
            <a:r>
              <a:rPr lang="en-GB" altLang="ar-SA" sz="2400" dirty="0">
                <a:latin typeface="Calibri" panose="020F0502020204030204" pitchFamily="34" charset="0"/>
                <a:cs typeface="Calibri" panose="020F0502020204030204" pitchFamily="34" charset="0"/>
              </a:rPr>
              <a:t>- When there is a problem in the small intestine that prevent absorption, D-xylose ( </a:t>
            </a:r>
            <a:r>
              <a:rPr lang="en-GB" altLang="ar-SA" sz="2400" u="sng" dirty="0">
                <a:latin typeface="Calibri" panose="020F0502020204030204" pitchFamily="34" charset="0"/>
                <a:cs typeface="Calibri" panose="020F0502020204030204" pitchFamily="34" charset="0"/>
              </a:rPr>
              <a:t>ingested orally</a:t>
            </a:r>
            <a:r>
              <a:rPr lang="en-GB" altLang="ar-SA" sz="2400" dirty="0">
                <a:latin typeface="Calibri" panose="020F0502020204030204" pitchFamily="34" charset="0"/>
                <a:cs typeface="Calibri" panose="020F0502020204030204" pitchFamily="34" charset="0"/>
              </a:rPr>
              <a:t>) is not absorbed by the intestine, and </a:t>
            </a:r>
            <a:r>
              <a:rPr lang="en-GB" altLang="ar-SA" sz="2400" b="1" dirty="0">
                <a:solidFill>
                  <a:schemeClr val="accent1">
                    <a:lumMod val="75000"/>
                  </a:schemeClr>
                </a:solidFill>
                <a:latin typeface="Calibri" panose="020F0502020204030204" pitchFamily="34" charset="0"/>
                <a:cs typeface="Calibri" panose="020F0502020204030204" pitchFamily="34" charset="0"/>
              </a:rPr>
              <a:t>its level in blood and urine will be </a:t>
            </a:r>
            <a:r>
              <a:rPr lang="en-US" altLang="ar-SA" sz="2400" b="1" dirty="0">
                <a:solidFill>
                  <a:schemeClr val="accent1">
                    <a:lumMod val="75000"/>
                  </a:schemeClr>
                </a:solidFill>
                <a:latin typeface="Calibri" panose="020F0502020204030204" pitchFamily="34" charset="0"/>
                <a:cs typeface="Calibri" panose="020F0502020204030204" pitchFamily="34" charset="0"/>
              </a:rPr>
              <a:t>low.</a:t>
            </a:r>
          </a:p>
          <a:p>
            <a:pPr marL="0" indent="0">
              <a:lnSpc>
                <a:spcPct val="150000"/>
              </a:lnSpc>
              <a:buNone/>
            </a:pPr>
            <a:endParaRPr lang="en-US" altLang="ar-SA" sz="2400" dirty="0">
              <a:latin typeface="Calibri" panose="020F0502020204030204" pitchFamily="34" charset="0"/>
              <a:cs typeface="Calibri" panose="020F0502020204030204" pitchFamily="34" charset="0"/>
            </a:endParaRPr>
          </a:p>
        </p:txBody>
      </p:sp>
      <p:sp>
        <p:nvSpPr>
          <p:cNvPr id="5" name="Title 1"/>
          <p:cNvSpPr>
            <a:spLocks noGrp="1"/>
          </p:cNvSpPr>
          <p:nvPr>
            <p:ph type="title"/>
          </p:nvPr>
        </p:nvSpPr>
        <p:spPr>
          <a:xfrm>
            <a:off x="107504" y="332656"/>
            <a:ext cx="8534400" cy="758825"/>
          </a:xfrm>
        </p:spPr>
        <p:txBody>
          <a:bodyPr>
            <a:normAutofit/>
          </a:bodyPr>
          <a:lstStyle/>
          <a:p>
            <a:r>
              <a:rPr lang="en-US" altLang="ar-SA" sz="2800" b="1" dirty="0">
                <a:solidFill>
                  <a:srgbClr val="E2B200"/>
                </a:solidFill>
              </a:rPr>
              <a:t>- What happens to the D-xylose?</a:t>
            </a:r>
          </a:p>
        </p:txBody>
      </p:sp>
    </p:spTree>
    <p:extLst>
      <p:ext uri="{BB962C8B-B14F-4D97-AF65-F5344CB8AC3E}">
        <p14:creationId xmlns:p14="http://schemas.microsoft.com/office/powerpoint/2010/main" xmlns="" val="90976478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9512" y="-27384"/>
            <a:ext cx="7772400" cy="1143000"/>
          </a:xfrm>
        </p:spPr>
        <p:txBody>
          <a:bodyPr>
            <a:normAutofit/>
          </a:bodyPr>
          <a:lstStyle/>
          <a:p>
            <a:r>
              <a:rPr lang="en-US" sz="3200" b="1" dirty="0">
                <a:latin typeface="Calibri" pitchFamily="34" charset="0"/>
                <a:cs typeface="Calibri" pitchFamily="34" charset="0"/>
              </a:rPr>
              <a:t>- Principle</a:t>
            </a:r>
            <a:endParaRPr lang="en-US" sz="3200" dirty="0">
              <a:latin typeface="Calibri" pitchFamily="34" charset="0"/>
              <a:cs typeface="Calibri" pitchFamily="34" charset="0"/>
            </a:endParaRPr>
          </a:p>
        </p:txBody>
      </p:sp>
      <p:sp>
        <p:nvSpPr>
          <p:cNvPr id="3" name="Content Placeholder 2"/>
          <p:cNvSpPr>
            <a:spLocks noGrp="1"/>
          </p:cNvSpPr>
          <p:nvPr>
            <p:ph sz="quarter" idx="1"/>
          </p:nvPr>
        </p:nvSpPr>
        <p:spPr>
          <a:xfrm>
            <a:off x="0" y="1196752"/>
            <a:ext cx="9144000" cy="4104456"/>
          </a:xfrm>
        </p:spPr>
        <p:txBody>
          <a:bodyPr>
            <a:noAutofit/>
          </a:bodyPr>
          <a:lstStyle/>
          <a:p>
            <a:pPr>
              <a:lnSpc>
                <a:spcPct val="170000"/>
              </a:lnSpc>
              <a:buFont typeface="Wingdings" pitchFamily="2" charset="2"/>
              <a:buChar char="v"/>
            </a:pPr>
            <a:r>
              <a:rPr lang="en-US" sz="2400" dirty="0">
                <a:latin typeface="Calibri" pitchFamily="34" charset="0"/>
                <a:cs typeface="Calibri" pitchFamily="34" charset="0"/>
              </a:rPr>
              <a:t> </a:t>
            </a:r>
            <a:r>
              <a:rPr lang="en-US" sz="2400" b="1" dirty="0">
                <a:latin typeface="Calibri" pitchFamily="34" charset="0"/>
                <a:cs typeface="Calibri" pitchFamily="34" charset="0"/>
              </a:rPr>
              <a:t>D- xylose is a pentose </a:t>
            </a:r>
            <a:r>
              <a:rPr lang="en-US" sz="2400" dirty="0">
                <a:latin typeface="Calibri" pitchFamily="34" charset="0"/>
                <a:cs typeface="Calibri" pitchFamily="34" charset="0"/>
              </a:rPr>
              <a:t>which produces a </a:t>
            </a:r>
            <a:r>
              <a:rPr lang="en-US" sz="2400" b="1" dirty="0">
                <a:solidFill>
                  <a:schemeClr val="accent2">
                    <a:lumMod val="75000"/>
                  </a:schemeClr>
                </a:solidFill>
                <a:latin typeface="Calibri" pitchFamily="34" charset="0"/>
                <a:cs typeface="Calibri" pitchFamily="34" charset="0"/>
              </a:rPr>
              <a:t>brown color </a:t>
            </a:r>
            <a:r>
              <a:rPr lang="en-US" sz="2400" dirty="0">
                <a:latin typeface="Calibri" pitchFamily="34" charset="0"/>
                <a:cs typeface="Calibri" pitchFamily="34" charset="0"/>
              </a:rPr>
              <a:t>with </a:t>
            </a:r>
            <a:r>
              <a:rPr lang="en-US" sz="2400" u="sng" dirty="0">
                <a:latin typeface="Calibri" pitchFamily="34" charset="0"/>
                <a:cs typeface="Calibri" pitchFamily="34" charset="0"/>
              </a:rPr>
              <a:t>o- toluidine</a:t>
            </a:r>
            <a:r>
              <a:rPr lang="en-US" sz="2400" dirty="0">
                <a:latin typeface="Calibri" pitchFamily="34" charset="0"/>
                <a:cs typeface="Calibri" pitchFamily="34" charset="0"/>
              </a:rPr>
              <a:t> in the presence of </a:t>
            </a:r>
            <a:r>
              <a:rPr lang="en-US" sz="2400" u="sng" dirty="0">
                <a:latin typeface="Calibri" pitchFamily="34" charset="0"/>
                <a:cs typeface="Calibri" pitchFamily="34" charset="0"/>
              </a:rPr>
              <a:t>acetic acid and heat.</a:t>
            </a:r>
            <a:r>
              <a:rPr lang="en-US" sz="2400" dirty="0">
                <a:latin typeface="Calibri" pitchFamily="34" charset="0"/>
                <a:cs typeface="Calibri" pitchFamily="34" charset="0"/>
              </a:rPr>
              <a:t> </a:t>
            </a:r>
          </a:p>
          <a:p>
            <a:pPr>
              <a:lnSpc>
                <a:spcPct val="170000"/>
              </a:lnSpc>
              <a:buFont typeface="Wingdings" pitchFamily="2" charset="2"/>
              <a:buChar char="v"/>
            </a:pPr>
            <a:r>
              <a:rPr lang="en-US" sz="2400" u="sng" dirty="0">
                <a:latin typeface="Calibri" pitchFamily="34" charset="0"/>
                <a:cs typeface="Calibri" pitchFamily="34" charset="0"/>
              </a:rPr>
              <a:t> A brown complex will be formed with </a:t>
            </a:r>
            <a:r>
              <a:rPr lang="en-US" sz="2400" u="sng" dirty="0">
                <a:solidFill>
                  <a:srgbClr val="FFC000"/>
                </a:solidFill>
                <a:latin typeface="Calibri" pitchFamily="34" charset="0"/>
                <a:cs typeface="Calibri" pitchFamily="34" charset="0"/>
              </a:rPr>
              <a:t>a maximum absorption at 475 nm</a:t>
            </a:r>
            <a:r>
              <a:rPr lang="en-US" sz="2400" dirty="0">
                <a:latin typeface="Calibri" pitchFamily="34" charset="0"/>
                <a:cs typeface="Calibri" pitchFamily="34" charset="0"/>
              </a:rPr>
              <a:t> which is used for the </a:t>
            </a:r>
            <a:r>
              <a:rPr lang="en-US" sz="2400" b="1" dirty="0">
                <a:latin typeface="Calibri" pitchFamily="34" charset="0"/>
                <a:cs typeface="Calibri" pitchFamily="34" charset="0"/>
              </a:rPr>
              <a:t>estimation of xylose.</a:t>
            </a:r>
            <a:r>
              <a:rPr lang="en-US" sz="2400" dirty="0">
                <a:latin typeface="Calibri" pitchFamily="34" charset="0"/>
                <a:cs typeface="Calibri" pitchFamily="34" charset="0"/>
              </a:rPr>
              <a:t> </a:t>
            </a:r>
          </a:p>
        </p:txBody>
      </p:sp>
    </p:spTree>
    <p:extLst>
      <p:ext uri="{BB962C8B-B14F-4D97-AF65-F5344CB8AC3E}">
        <p14:creationId xmlns:p14="http://schemas.microsoft.com/office/powerpoint/2010/main" xmlns="" val="311392616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520" y="-19748"/>
            <a:ext cx="7772400" cy="1143000"/>
          </a:xfrm>
        </p:spPr>
        <p:txBody>
          <a:bodyPr>
            <a:normAutofit/>
          </a:bodyPr>
          <a:lstStyle/>
          <a:p>
            <a:r>
              <a:rPr lang="en-US" sz="2800" b="1" dirty="0">
                <a:solidFill>
                  <a:schemeClr val="accent1">
                    <a:lumMod val="75000"/>
                  </a:schemeClr>
                </a:solidFill>
                <a:latin typeface="Calibri" pitchFamily="34" charset="0"/>
                <a:cs typeface="Calibri" pitchFamily="34" charset="0"/>
              </a:rPr>
              <a:t>- METHOD:</a:t>
            </a:r>
          </a:p>
        </p:txBody>
      </p:sp>
      <p:sp>
        <p:nvSpPr>
          <p:cNvPr id="4" name="Rectangle 3"/>
          <p:cNvSpPr/>
          <p:nvPr/>
        </p:nvSpPr>
        <p:spPr>
          <a:xfrm>
            <a:off x="35496" y="1340768"/>
            <a:ext cx="8928992" cy="5078313"/>
          </a:xfrm>
          <a:prstGeom prst="rect">
            <a:avLst/>
          </a:prstGeom>
        </p:spPr>
        <p:txBody>
          <a:bodyPr wrap="square">
            <a:spAutoFit/>
          </a:bodyPr>
          <a:lstStyle/>
          <a:p>
            <a:pPr marL="457200" indent="-457200">
              <a:lnSpc>
                <a:spcPct val="150000"/>
              </a:lnSpc>
              <a:buFont typeface="Wingdings" pitchFamily="2" charset="2"/>
              <a:buChar char="Ø"/>
            </a:pPr>
            <a:r>
              <a:rPr lang="en-US" sz="2400" dirty="0">
                <a:latin typeface="Calibri" pitchFamily="34" charset="0"/>
                <a:cs typeface="Calibri" pitchFamily="34" charset="0"/>
              </a:rPr>
              <a:t>The patient/volunteer should keep </a:t>
            </a:r>
            <a:r>
              <a:rPr lang="en-US" sz="2400" b="1" dirty="0">
                <a:latin typeface="Calibri" pitchFamily="34" charset="0"/>
                <a:cs typeface="Calibri" pitchFamily="34" charset="0"/>
              </a:rPr>
              <a:t>an over night fast</a:t>
            </a:r>
            <a:r>
              <a:rPr lang="en-US" sz="2400" dirty="0">
                <a:latin typeface="Calibri" pitchFamily="34" charset="0"/>
                <a:cs typeface="Calibri" pitchFamily="34" charset="0"/>
              </a:rPr>
              <a:t>, </a:t>
            </a:r>
            <a:r>
              <a:rPr lang="en-US" sz="2400" u="sng" dirty="0">
                <a:latin typeface="Calibri" pitchFamily="34" charset="0"/>
                <a:cs typeface="Calibri" pitchFamily="34" charset="0"/>
              </a:rPr>
              <a:t>in the morning empties the bladder and discards the urine</a:t>
            </a:r>
            <a:r>
              <a:rPr lang="en-US" sz="2400" dirty="0">
                <a:latin typeface="Calibri" pitchFamily="34" charset="0"/>
                <a:cs typeface="Calibri" pitchFamily="34" charset="0"/>
              </a:rPr>
              <a:t>. </a:t>
            </a:r>
          </a:p>
          <a:p>
            <a:pPr marL="457200" indent="-457200">
              <a:lnSpc>
                <a:spcPct val="150000"/>
              </a:lnSpc>
              <a:buFont typeface="Wingdings" pitchFamily="2" charset="2"/>
              <a:buChar char="Ø"/>
            </a:pPr>
            <a:r>
              <a:rPr lang="en-US" sz="2400" b="1" dirty="0">
                <a:latin typeface="Calibri" pitchFamily="34" charset="0"/>
                <a:cs typeface="Calibri" pitchFamily="34" charset="0"/>
              </a:rPr>
              <a:t>Before breaking the fast,</a:t>
            </a:r>
            <a:r>
              <a:rPr lang="en-US" sz="2400" dirty="0">
                <a:latin typeface="Calibri" pitchFamily="34" charset="0"/>
                <a:cs typeface="Calibri" pitchFamily="34" charset="0"/>
              </a:rPr>
              <a:t> </a:t>
            </a:r>
            <a:r>
              <a:rPr lang="en-US" sz="2400" b="1" dirty="0">
                <a:latin typeface="Calibri" pitchFamily="34" charset="0"/>
                <a:cs typeface="Calibri" pitchFamily="34" charset="0"/>
              </a:rPr>
              <a:t>25g of D-xylose in 250ml water is taken by mouth. </a:t>
            </a:r>
          </a:p>
          <a:p>
            <a:pPr marL="457200" indent="-457200">
              <a:lnSpc>
                <a:spcPct val="150000"/>
              </a:lnSpc>
              <a:buFont typeface="Wingdings" pitchFamily="2" charset="2"/>
              <a:buChar char="Ø"/>
            </a:pPr>
            <a:r>
              <a:rPr lang="en-US" sz="2400" dirty="0">
                <a:latin typeface="Calibri" pitchFamily="34" charset="0"/>
                <a:cs typeface="Calibri" pitchFamily="34" charset="0"/>
              </a:rPr>
              <a:t>The patient /volunteer should </a:t>
            </a:r>
            <a:r>
              <a:rPr lang="en-US" sz="2400" u="sng" dirty="0">
                <a:latin typeface="Calibri" pitchFamily="34" charset="0"/>
                <a:cs typeface="Calibri" pitchFamily="34" charset="0"/>
              </a:rPr>
              <a:t>then drink water at one and two hours after drinking the D-xylose solution </a:t>
            </a:r>
            <a:r>
              <a:rPr lang="en-US" sz="2400" dirty="0">
                <a:latin typeface="Calibri" pitchFamily="34" charset="0"/>
                <a:cs typeface="Calibri" pitchFamily="34" charset="0"/>
              </a:rPr>
              <a:t>.</a:t>
            </a:r>
          </a:p>
          <a:p>
            <a:pPr marL="457200" indent="-457200">
              <a:lnSpc>
                <a:spcPct val="150000"/>
              </a:lnSpc>
              <a:buFont typeface="Wingdings" pitchFamily="2" charset="2"/>
              <a:buChar char="Ø"/>
            </a:pPr>
            <a:r>
              <a:rPr lang="en-US" sz="2400" u="sng" dirty="0">
                <a:latin typeface="Calibri" pitchFamily="34" charset="0"/>
                <a:cs typeface="Calibri" pitchFamily="34" charset="0"/>
              </a:rPr>
              <a:t>All urine passed during the next five hours is collected </a:t>
            </a:r>
            <a:r>
              <a:rPr lang="en-US" sz="2400" dirty="0">
                <a:latin typeface="Calibri" pitchFamily="34" charset="0"/>
                <a:cs typeface="Calibri" pitchFamily="34" charset="0"/>
              </a:rPr>
              <a:t>.</a:t>
            </a:r>
          </a:p>
          <a:p>
            <a:pPr marL="457200" indent="-457200">
              <a:lnSpc>
                <a:spcPct val="150000"/>
              </a:lnSpc>
              <a:buFont typeface="Wingdings" pitchFamily="2" charset="2"/>
              <a:buChar char="Ø"/>
            </a:pPr>
            <a:r>
              <a:rPr lang="en-US" sz="2400" b="1" dirty="0">
                <a:solidFill>
                  <a:srgbClr val="C00000"/>
                </a:solidFill>
                <a:latin typeface="Calibri" pitchFamily="34" charset="0"/>
                <a:cs typeface="Calibri" pitchFamily="34" charset="0"/>
              </a:rPr>
              <a:t>Normal value: </a:t>
            </a:r>
            <a:r>
              <a:rPr lang="en-US" sz="2400" dirty="0">
                <a:latin typeface="Calibri" pitchFamily="34" charset="0"/>
                <a:cs typeface="Calibri" pitchFamily="34" charset="0"/>
              </a:rPr>
              <a:t>5.8-10 gm</a:t>
            </a:r>
          </a:p>
          <a:p>
            <a:pPr marL="457200" indent="-457200">
              <a:lnSpc>
                <a:spcPct val="150000"/>
              </a:lnSpc>
              <a:buFont typeface="Wingdings" pitchFamily="2" charset="2"/>
              <a:buChar char="Ø"/>
            </a:pPr>
            <a:r>
              <a:rPr lang="en-US" sz="2400" b="1" dirty="0">
                <a:solidFill>
                  <a:srgbClr val="C00000"/>
                </a:solidFill>
                <a:latin typeface="Calibri" pitchFamily="34" charset="0"/>
                <a:cs typeface="Calibri" pitchFamily="34" charset="0"/>
              </a:rPr>
              <a:t>Abnormal value: </a:t>
            </a:r>
            <a:r>
              <a:rPr lang="en-US" sz="2400" dirty="0">
                <a:latin typeface="Calibri" pitchFamily="34" charset="0"/>
                <a:cs typeface="Calibri" pitchFamily="34" charset="0"/>
              </a:rPr>
              <a:t>less than 2.5 gm</a:t>
            </a:r>
          </a:p>
        </p:txBody>
      </p:sp>
    </p:spTree>
    <p:extLst>
      <p:ext uri="{BB962C8B-B14F-4D97-AF65-F5344CB8AC3E}">
        <p14:creationId xmlns:p14="http://schemas.microsoft.com/office/powerpoint/2010/main" xmlns="" val="71258045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5984" y="-315416"/>
            <a:ext cx="7772400" cy="1143000"/>
          </a:xfrm>
        </p:spPr>
        <p:txBody>
          <a:bodyPr>
            <a:normAutofit/>
          </a:bodyPr>
          <a:lstStyle/>
          <a:p>
            <a:r>
              <a:rPr lang="en-US" sz="3200" b="1" dirty="0">
                <a:latin typeface="Calibri" pitchFamily="34" charset="0"/>
                <a:cs typeface="Calibri" pitchFamily="34" charset="0"/>
              </a:rPr>
              <a:t>- Estimation of D-xylose in urine</a:t>
            </a:r>
            <a:r>
              <a:rPr lang="en-US" sz="3200" dirty="0">
                <a:latin typeface="Calibri" pitchFamily="34" charset="0"/>
                <a:cs typeface="Calibri" pitchFamily="34" charset="0"/>
              </a:rPr>
              <a:t>:</a:t>
            </a:r>
          </a:p>
        </p:txBody>
      </p:sp>
      <p:graphicFrame>
        <p:nvGraphicFramePr>
          <p:cNvPr id="4" name="Table 3"/>
          <p:cNvGraphicFramePr>
            <a:graphicFrameLocks noGrp="1"/>
          </p:cNvGraphicFramePr>
          <p:nvPr>
            <p:extLst>
              <p:ext uri="{D42A27DB-BD31-4B8C-83A1-F6EECF244321}">
                <p14:modId xmlns:p14="http://schemas.microsoft.com/office/powerpoint/2010/main" xmlns="" val="3433865151"/>
              </p:ext>
            </p:extLst>
          </p:nvPr>
        </p:nvGraphicFramePr>
        <p:xfrm>
          <a:off x="683568" y="1051952"/>
          <a:ext cx="7488416" cy="3076312"/>
        </p:xfrm>
        <a:graphic>
          <a:graphicData uri="http://schemas.openxmlformats.org/drawingml/2006/table">
            <a:tbl>
              <a:tblPr firstRow="1" bandRow="1">
                <a:tableStyleId>{5C22544A-7EE6-4342-B048-85BDC9FD1C3A}</a:tableStyleId>
              </a:tblPr>
              <a:tblGrid>
                <a:gridCol w="2015808">
                  <a:extLst>
                    <a:ext uri="{9D8B030D-6E8A-4147-A177-3AD203B41FA5}">
                      <a16:colId xmlns:a16="http://schemas.microsoft.com/office/drawing/2014/main" xmlns="" val="20000"/>
                    </a:ext>
                  </a:extLst>
                </a:gridCol>
                <a:gridCol w="1152128">
                  <a:extLst>
                    <a:ext uri="{9D8B030D-6E8A-4147-A177-3AD203B41FA5}">
                      <a16:colId xmlns:a16="http://schemas.microsoft.com/office/drawing/2014/main" xmlns="" val="20001"/>
                    </a:ext>
                  </a:extLst>
                </a:gridCol>
                <a:gridCol w="1152128">
                  <a:extLst>
                    <a:ext uri="{9D8B030D-6E8A-4147-A177-3AD203B41FA5}">
                      <a16:colId xmlns:a16="http://schemas.microsoft.com/office/drawing/2014/main" xmlns="" val="20002"/>
                    </a:ext>
                  </a:extLst>
                </a:gridCol>
                <a:gridCol w="1080120">
                  <a:extLst>
                    <a:ext uri="{9D8B030D-6E8A-4147-A177-3AD203B41FA5}">
                      <a16:colId xmlns:a16="http://schemas.microsoft.com/office/drawing/2014/main" xmlns="" val="20003"/>
                    </a:ext>
                  </a:extLst>
                </a:gridCol>
                <a:gridCol w="2088232">
                  <a:extLst>
                    <a:ext uri="{9D8B030D-6E8A-4147-A177-3AD203B41FA5}">
                      <a16:colId xmlns:a16="http://schemas.microsoft.com/office/drawing/2014/main" xmlns="" val="20004"/>
                    </a:ext>
                  </a:extLst>
                </a:gridCol>
              </a:tblGrid>
              <a:tr h="370840">
                <a:tc>
                  <a:txBody>
                    <a:bodyPr/>
                    <a:lstStyle/>
                    <a:p>
                      <a:pPr algn="ctr"/>
                      <a:endParaRPr lang="en-US" b="1" dirty="0">
                        <a:latin typeface="Calibri" panose="020F0502020204030204" pitchFamily="34" charset="0"/>
                        <a:cs typeface="Calibri" panose="020F0502020204030204" pitchFamily="34" charset="0"/>
                      </a:endParaRPr>
                    </a:p>
                  </a:txBody>
                  <a:tcPr/>
                </a:tc>
                <a:tc>
                  <a:txBody>
                    <a:bodyPr/>
                    <a:lstStyle/>
                    <a:p>
                      <a:pPr algn="ctr"/>
                      <a:r>
                        <a:rPr lang="en-US" dirty="0">
                          <a:latin typeface="Calibri" panose="020F0502020204030204" pitchFamily="34" charset="0"/>
                          <a:cs typeface="Calibri" panose="020F0502020204030204" pitchFamily="34" charset="0"/>
                        </a:rPr>
                        <a:t>Urine</a:t>
                      </a:r>
                    </a:p>
                  </a:txBody>
                  <a:tcPr/>
                </a:tc>
                <a:tc>
                  <a:txBody>
                    <a:bodyPr/>
                    <a:lstStyle/>
                    <a:p>
                      <a:pPr algn="ctr"/>
                      <a:r>
                        <a:rPr lang="en-US" dirty="0">
                          <a:latin typeface="Calibri" panose="020F0502020204030204" pitchFamily="34" charset="0"/>
                          <a:cs typeface="Calibri" panose="020F0502020204030204" pitchFamily="34" charset="0"/>
                        </a:rPr>
                        <a:t>Standard</a:t>
                      </a:r>
                    </a:p>
                  </a:txBody>
                  <a:tcPr/>
                </a:tc>
                <a:tc>
                  <a:txBody>
                    <a:bodyPr/>
                    <a:lstStyle/>
                    <a:p>
                      <a:pPr algn="ctr"/>
                      <a:r>
                        <a:rPr lang="en-US" dirty="0">
                          <a:latin typeface="Calibri" panose="020F0502020204030204" pitchFamily="34" charset="0"/>
                          <a:cs typeface="Calibri" panose="020F0502020204030204" pitchFamily="34" charset="0"/>
                        </a:rPr>
                        <a:t>dH2O</a:t>
                      </a:r>
                    </a:p>
                  </a:txBody>
                  <a:tcPr/>
                </a:tc>
                <a:tc>
                  <a:txBody>
                    <a:bodyPr/>
                    <a:lstStyle/>
                    <a:p>
                      <a:pPr algn="ctr"/>
                      <a:r>
                        <a:rPr kumimoji="0" lang="en-US" sz="1800" b="0" i="0" u="none" strike="noStrike" kern="1200" baseline="0" dirty="0">
                          <a:solidFill>
                            <a:schemeClr val="lt1"/>
                          </a:solidFill>
                          <a:latin typeface="Calibri" panose="020F0502020204030204" pitchFamily="34" charset="0"/>
                          <a:ea typeface="+mn-ea"/>
                          <a:cs typeface="Calibri" panose="020F0502020204030204" pitchFamily="34" charset="0"/>
                        </a:rPr>
                        <a:t>O-toluidine reagent</a:t>
                      </a:r>
                      <a:endParaRPr lang="en-US" dirty="0">
                        <a:latin typeface="Calibri" panose="020F0502020204030204" pitchFamily="34" charset="0"/>
                        <a:cs typeface="Calibri" panose="020F0502020204030204" pitchFamily="34" charset="0"/>
                      </a:endParaRPr>
                    </a:p>
                  </a:txBody>
                  <a:tcPr/>
                </a:tc>
                <a:extLst>
                  <a:ext uri="{0D108BD9-81ED-4DB2-BD59-A6C34878D82A}">
                    <a16:rowId xmlns:a16="http://schemas.microsoft.com/office/drawing/2014/main" xmlns="" val="10000"/>
                  </a:ext>
                </a:extLst>
              </a:tr>
              <a:tr h="422032">
                <a:tc>
                  <a:txBody>
                    <a:bodyPr/>
                    <a:lstStyle/>
                    <a:p>
                      <a:pPr algn="l"/>
                      <a:r>
                        <a:rPr lang="en-US" b="1" dirty="0">
                          <a:latin typeface="Calibri" panose="020F0502020204030204" pitchFamily="34" charset="0"/>
                          <a:cs typeface="Calibri" panose="020F0502020204030204" pitchFamily="34" charset="0"/>
                        </a:rPr>
                        <a:t>Sample (A)Test</a:t>
                      </a:r>
                      <a:r>
                        <a:rPr lang="en-US" b="1" baseline="0" dirty="0">
                          <a:latin typeface="Calibri" panose="020F0502020204030204" pitchFamily="34" charset="0"/>
                          <a:cs typeface="Calibri" panose="020F0502020204030204" pitchFamily="34" charset="0"/>
                        </a:rPr>
                        <a:t> (1)</a:t>
                      </a:r>
                      <a:endParaRPr lang="en-US" b="1" dirty="0">
                        <a:latin typeface="Calibri" panose="020F0502020204030204" pitchFamily="34" charset="0"/>
                        <a:cs typeface="Calibri" panose="020F0502020204030204" pitchFamily="34" charset="0"/>
                      </a:endParaRPr>
                    </a:p>
                  </a:txBody>
                  <a:tcPr/>
                </a:tc>
                <a:tc>
                  <a:txBody>
                    <a:bodyPr/>
                    <a:lstStyle/>
                    <a:p>
                      <a:pPr algn="ctr"/>
                      <a:r>
                        <a:rPr kumimoji="0" lang="en-US" sz="1800" b="0" i="0" u="none" strike="noStrike" kern="1200" baseline="0" dirty="0">
                          <a:solidFill>
                            <a:schemeClr val="dk1"/>
                          </a:solidFill>
                          <a:latin typeface="Calibri" panose="020F0502020204030204" pitchFamily="34" charset="0"/>
                          <a:ea typeface="+mn-ea"/>
                          <a:cs typeface="Calibri" panose="020F0502020204030204" pitchFamily="34" charset="0"/>
                        </a:rPr>
                        <a:t>0.1</a:t>
                      </a:r>
                      <a:endParaRPr lang="en-US" dirty="0">
                        <a:latin typeface="Calibri" panose="020F0502020204030204" pitchFamily="34" charset="0"/>
                        <a:cs typeface="Calibri" panose="020F0502020204030204" pitchFamily="34" charset="0"/>
                      </a:endParaRPr>
                    </a:p>
                  </a:txBody>
                  <a:tcPr/>
                </a:tc>
                <a:tc>
                  <a:txBody>
                    <a:bodyPr/>
                    <a:lstStyle/>
                    <a:p>
                      <a:pPr algn="ctr"/>
                      <a:r>
                        <a:rPr lang="ar-SA">
                          <a:latin typeface="Calibri" panose="020F0502020204030204" pitchFamily="34" charset="0"/>
                          <a:cs typeface="Calibri" panose="020F0502020204030204" pitchFamily="34" charset="0"/>
                        </a:rPr>
                        <a:t>ـــــ</a:t>
                      </a:r>
                      <a:endParaRPr lang="en-US" dirty="0">
                        <a:latin typeface="Calibri" panose="020F0502020204030204" pitchFamily="34" charset="0"/>
                        <a:cs typeface="Calibri" panose="020F0502020204030204" pitchFamily="34" charset="0"/>
                      </a:endParaRPr>
                    </a:p>
                  </a:txBody>
                  <a:tcPr/>
                </a:tc>
                <a:tc>
                  <a:txBody>
                    <a:bodyPr/>
                    <a:lstStyle/>
                    <a:p>
                      <a:pPr algn="ctr"/>
                      <a:r>
                        <a:rPr lang="ar-SA">
                          <a:latin typeface="Calibri" panose="020F0502020204030204" pitchFamily="34" charset="0"/>
                          <a:cs typeface="Calibri" panose="020F0502020204030204" pitchFamily="34" charset="0"/>
                        </a:rPr>
                        <a:t>ـــــ</a:t>
                      </a:r>
                      <a:endParaRPr lang="en-US" dirty="0">
                        <a:latin typeface="Calibri" panose="020F0502020204030204" pitchFamily="34" charset="0"/>
                        <a:cs typeface="Calibri" panose="020F0502020204030204" pitchFamily="34" charset="0"/>
                      </a:endParaRPr>
                    </a:p>
                  </a:txBody>
                  <a:tcPr/>
                </a:tc>
                <a:tc>
                  <a:txBody>
                    <a:bodyPr/>
                    <a:lstStyle/>
                    <a:p>
                      <a:pPr algn="ctr"/>
                      <a:r>
                        <a:rPr lang="en-US" dirty="0">
                          <a:latin typeface="Calibri" panose="020F0502020204030204" pitchFamily="34" charset="0"/>
                          <a:cs typeface="Calibri" panose="020F0502020204030204" pitchFamily="34" charset="0"/>
                        </a:rPr>
                        <a:t>7 ml</a:t>
                      </a:r>
                    </a:p>
                  </a:txBody>
                  <a:tcPr/>
                </a:tc>
                <a:extLst>
                  <a:ext uri="{0D108BD9-81ED-4DB2-BD59-A6C34878D82A}">
                    <a16:rowId xmlns:a16="http://schemas.microsoft.com/office/drawing/2014/main" xmlns="" val="10001"/>
                  </a:ext>
                </a:extLst>
              </a:tr>
              <a:tr h="429240">
                <a:tc>
                  <a:txBody>
                    <a:bodyPr/>
                    <a:lstStyle/>
                    <a:p>
                      <a:pPr algn="l"/>
                      <a:r>
                        <a:rPr lang="en-US" b="1" dirty="0">
                          <a:latin typeface="Calibri" panose="020F0502020204030204" pitchFamily="34" charset="0"/>
                          <a:cs typeface="Calibri" panose="020F0502020204030204" pitchFamily="34" charset="0"/>
                        </a:rPr>
                        <a:t>Sample (A</a:t>
                      </a:r>
                      <a:r>
                        <a:rPr lang="en-US" sz="1979" b="1" dirty="0">
                          <a:latin typeface="Calibri" panose="020F0502020204030204" pitchFamily="34" charset="0"/>
                          <a:cs typeface="Calibri" panose="020F0502020204030204" pitchFamily="34" charset="0"/>
                        </a:rPr>
                        <a:t>)</a:t>
                      </a:r>
                      <a:r>
                        <a:rPr lang="en-US" b="1" dirty="0">
                          <a:latin typeface="Calibri" panose="020F0502020204030204" pitchFamily="34" charset="0"/>
                          <a:cs typeface="Calibri" panose="020F0502020204030204" pitchFamily="34" charset="0"/>
                        </a:rPr>
                        <a:t>Test </a:t>
                      </a:r>
                      <a:r>
                        <a:rPr lang="en-US" b="1" baseline="0" dirty="0">
                          <a:latin typeface="Calibri" panose="020F0502020204030204" pitchFamily="34" charset="0"/>
                          <a:cs typeface="Calibri" panose="020F0502020204030204" pitchFamily="34" charset="0"/>
                        </a:rPr>
                        <a:t>(2)</a:t>
                      </a:r>
                      <a:endParaRPr lang="en-US" b="1" dirty="0">
                        <a:latin typeface="Calibri" panose="020F0502020204030204" pitchFamily="34" charset="0"/>
                        <a:cs typeface="Calibri" panose="020F0502020204030204" pitchFamily="34" charset="0"/>
                      </a:endParaRPr>
                    </a:p>
                  </a:txBody>
                  <a:tcPr/>
                </a:tc>
                <a:tc>
                  <a:txBody>
                    <a:bodyPr/>
                    <a:lstStyle/>
                    <a:p>
                      <a:pPr algn="ctr"/>
                      <a:r>
                        <a:rPr kumimoji="0" lang="en-US" sz="1800" b="0" i="0" u="none" strike="noStrike" kern="1200" baseline="0">
                          <a:solidFill>
                            <a:schemeClr val="dk1"/>
                          </a:solidFill>
                          <a:latin typeface="Calibri" panose="020F0502020204030204" pitchFamily="34" charset="0"/>
                          <a:ea typeface="+mn-ea"/>
                          <a:cs typeface="Calibri" panose="020F0502020204030204" pitchFamily="34" charset="0"/>
                        </a:rPr>
                        <a:t>0.1</a:t>
                      </a:r>
                      <a:endParaRPr lang="en-US" dirty="0">
                        <a:latin typeface="Calibri" panose="020F0502020204030204" pitchFamily="34" charset="0"/>
                        <a:cs typeface="Calibri" panose="020F0502020204030204" pitchFamily="34" charset="0"/>
                      </a:endParaRPr>
                    </a:p>
                  </a:txBody>
                  <a:tcPr/>
                </a:tc>
                <a:tc>
                  <a:txBody>
                    <a:bodyPr/>
                    <a:lstStyle/>
                    <a:p>
                      <a:pPr algn="ctr"/>
                      <a:r>
                        <a:rPr lang="ar-SA" dirty="0">
                          <a:latin typeface="Calibri" panose="020F0502020204030204" pitchFamily="34" charset="0"/>
                          <a:cs typeface="Calibri" panose="020F0502020204030204" pitchFamily="34" charset="0"/>
                        </a:rPr>
                        <a:t>ـــــ</a:t>
                      </a:r>
                      <a:endParaRPr lang="en-US" dirty="0">
                        <a:latin typeface="Calibri" panose="020F0502020204030204" pitchFamily="34" charset="0"/>
                        <a:cs typeface="Calibri" panose="020F0502020204030204" pitchFamily="34" charset="0"/>
                      </a:endParaRPr>
                    </a:p>
                  </a:txBody>
                  <a:tcPr/>
                </a:tc>
                <a:tc>
                  <a:txBody>
                    <a:bodyPr/>
                    <a:lstStyle/>
                    <a:p>
                      <a:pPr algn="ctr"/>
                      <a:r>
                        <a:rPr lang="ar-SA">
                          <a:latin typeface="Calibri" panose="020F0502020204030204" pitchFamily="34" charset="0"/>
                          <a:cs typeface="Calibri" panose="020F0502020204030204" pitchFamily="34" charset="0"/>
                        </a:rPr>
                        <a:t>ـــــ</a:t>
                      </a:r>
                      <a:endParaRPr lang="en-US" dirty="0">
                        <a:latin typeface="Calibri" panose="020F0502020204030204" pitchFamily="34" charset="0"/>
                        <a:cs typeface="Calibri" panose="020F0502020204030204" pitchFamily="34" charset="0"/>
                      </a:endParaRPr>
                    </a:p>
                  </a:txBody>
                  <a:tcPr/>
                </a:tc>
                <a:tc>
                  <a:txBody>
                    <a:bodyPr/>
                    <a:lstStyle/>
                    <a:p>
                      <a:pPr algn="ctr"/>
                      <a:r>
                        <a:rPr lang="en-US">
                          <a:latin typeface="Calibri" panose="020F0502020204030204" pitchFamily="34" charset="0"/>
                          <a:cs typeface="Calibri" panose="020F0502020204030204" pitchFamily="34" charset="0"/>
                        </a:rPr>
                        <a:t>7 ml</a:t>
                      </a:r>
                      <a:endParaRPr lang="en-US" dirty="0">
                        <a:latin typeface="Calibri" panose="020F0502020204030204" pitchFamily="34" charset="0"/>
                        <a:cs typeface="Calibri" panose="020F0502020204030204" pitchFamily="34" charset="0"/>
                      </a:endParaRPr>
                    </a:p>
                  </a:txBody>
                  <a:tcPr/>
                </a:tc>
                <a:extLst>
                  <a:ext uri="{0D108BD9-81ED-4DB2-BD59-A6C34878D82A}">
                    <a16:rowId xmlns:a16="http://schemas.microsoft.com/office/drawing/2014/main" xmlns="" val="10002"/>
                  </a:ext>
                </a:extLst>
              </a:tr>
              <a:tr h="370840">
                <a:tc>
                  <a:txBody>
                    <a:bodyPr/>
                    <a:lstStyle/>
                    <a:p>
                      <a:pPr algn="l"/>
                      <a:r>
                        <a:rPr lang="en-US" b="1" dirty="0">
                          <a:latin typeface="Calibri" panose="020F0502020204030204" pitchFamily="34" charset="0"/>
                          <a:cs typeface="Calibri" panose="020F0502020204030204" pitchFamily="34" charset="0"/>
                        </a:rPr>
                        <a:t>Sample (B) Test</a:t>
                      </a:r>
                      <a:r>
                        <a:rPr lang="en-US" b="1" baseline="0" dirty="0">
                          <a:latin typeface="Calibri" panose="020F0502020204030204" pitchFamily="34" charset="0"/>
                          <a:cs typeface="Calibri" panose="020F0502020204030204" pitchFamily="34" charset="0"/>
                        </a:rPr>
                        <a:t>  (3)</a:t>
                      </a:r>
                      <a:endParaRPr lang="en-US" b="1" dirty="0">
                        <a:latin typeface="Calibri" panose="020F0502020204030204" pitchFamily="34" charset="0"/>
                        <a:cs typeface="Calibri" panose="020F0502020204030204" pitchFamily="34" charset="0"/>
                      </a:endParaRPr>
                    </a:p>
                  </a:txBody>
                  <a:tcPr/>
                </a:tc>
                <a:tc>
                  <a:txBody>
                    <a:bodyPr/>
                    <a:lstStyle/>
                    <a:p>
                      <a:pPr algn="ctr"/>
                      <a:r>
                        <a:rPr kumimoji="0" lang="en-US" sz="1800" b="0" i="0" u="none" strike="noStrike" kern="1200" baseline="0">
                          <a:solidFill>
                            <a:schemeClr val="dk1"/>
                          </a:solidFill>
                          <a:latin typeface="Calibri" panose="020F0502020204030204" pitchFamily="34" charset="0"/>
                          <a:ea typeface="+mn-ea"/>
                          <a:cs typeface="Calibri" panose="020F0502020204030204" pitchFamily="34" charset="0"/>
                        </a:rPr>
                        <a:t>0.1</a:t>
                      </a:r>
                      <a:endParaRPr lang="en-US" dirty="0">
                        <a:latin typeface="Calibri" panose="020F0502020204030204" pitchFamily="34" charset="0"/>
                        <a:cs typeface="Calibri" panose="020F0502020204030204" pitchFamily="34" charset="0"/>
                      </a:endParaRPr>
                    </a:p>
                  </a:txBody>
                  <a:tcPr/>
                </a:tc>
                <a:tc>
                  <a:txBody>
                    <a:bodyPr/>
                    <a:lstStyle/>
                    <a:p>
                      <a:pPr algn="ctr"/>
                      <a:r>
                        <a:rPr lang="ar-SA" dirty="0">
                          <a:latin typeface="Calibri" panose="020F0502020204030204" pitchFamily="34" charset="0"/>
                          <a:cs typeface="Calibri" panose="020F0502020204030204" pitchFamily="34" charset="0"/>
                        </a:rPr>
                        <a:t>ـــــ</a:t>
                      </a:r>
                      <a:endParaRPr lang="en-US" b="1" dirty="0">
                        <a:latin typeface="Calibri" panose="020F0502020204030204" pitchFamily="34" charset="0"/>
                        <a:cs typeface="Calibri" panose="020F0502020204030204" pitchFamily="34" charset="0"/>
                      </a:endParaRPr>
                    </a:p>
                  </a:txBody>
                  <a:tcPr/>
                </a:tc>
                <a:tc>
                  <a:txBody>
                    <a:bodyPr/>
                    <a:lstStyle/>
                    <a:p>
                      <a:pPr algn="ctr"/>
                      <a:r>
                        <a:rPr lang="ar-SA">
                          <a:latin typeface="Calibri" panose="020F0502020204030204" pitchFamily="34" charset="0"/>
                          <a:cs typeface="Calibri" panose="020F0502020204030204" pitchFamily="34" charset="0"/>
                        </a:rPr>
                        <a:t>ـــــ</a:t>
                      </a:r>
                      <a:endParaRPr lang="en-US" dirty="0">
                        <a:latin typeface="Calibri" panose="020F0502020204030204" pitchFamily="34" charset="0"/>
                        <a:cs typeface="Calibri" panose="020F0502020204030204" pitchFamily="34" charset="0"/>
                      </a:endParaRPr>
                    </a:p>
                  </a:txBody>
                  <a:tcPr/>
                </a:tc>
                <a:tc>
                  <a:txBody>
                    <a:bodyPr/>
                    <a:lstStyle/>
                    <a:p>
                      <a:pPr algn="ctr"/>
                      <a:r>
                        <a:rPr lang="en-US" dirty="0">
                          <a:latin typeface="Calibri" panose="020F0502020204030204" pitchFamily="34" charset="0"/>
                          <a:cs typeface="Calibri" panose="020F0502020204030204" pitchFamily="34" charset="0"/>
                        </a:rPr>
                        <a:t>7 ml</a:t>
                      </a:r>
                    </a:p>
                  </a:txBody>
                  <a:tcPr/>
                </a:tc>
                <a:extLst>
                  <a:ext uri="{0D108BD9-81ED-4DB2-BD59-A6C34878D82A}">
                    <a16:rowId xmlns:a16="http://schemas.microsoft.com/office/drawing/2014/main" xmlns="" val="10003"/>
                  </a:ext>
                </a:extLst>
              </a:tr>
              <a:tr h="370840">
                <a:tc>
                  <a:txBody>
                    <a:bodyPr/>
                    <a:lstStyle/>
                    <a:p>
                      <a:pPr algn="l"/>
                      <a:r>
                        <a:rPr lang="en-US" b="1" dirty="0">
                          <a:latin typeface="Calibri" panose="020F0502020204030204" pitchFamily="34" charset="0"/>
                          <a:cs typeface="Calibri" panose="020F0502020204030204" pitchFamily="34" charset="0"/>
                        </a:rPr>
                        <a:t>Sample (B) Test</a:t>
                      </a:r>
                      <a:r>
                        <a:rPr lang="en-US" b="1" baseline="0" dirty="0">
                          <a:latin typeface="Calibri" panose="020F0502020204030204" pitchFamily="34" charset="0"/>
                          <a:cs typeface="Calibri" panose="020F0502020204030204" pitchFamily="34" charset="0"/>
                        </a:rPr>
                        <a:t> (4)</a:t>
                      </a:r>
                      <a:endParaRPr lang="en-US" b="1" dirty="0">
                        <a:latin typeface="Calibri" panose="020F0502020204030204" pitchFamily="34" charset="0"/>
                        <a:cs typeface="Calibri" panose="020F0502020204030204" pitchFamily="34" charset="0"/>
                      </a:endParaRPr>
                    </a:p>
                  </a:txBody>
                  <a:tcPr/>
                </a:tc>
                <a:tc>
                  <a:txBody>
                    <a:bodyPr/>
                    <a:lstStyle/>
                    <a:p>
                      <a:pPr algn="ctr"/>
                      <a:r>
                        <a:rPr kumimoji="0" lang="en-US" sz="1800" b="0" i="0" u="none" strike="noStrike" kern="1200" baseline="0" dirty="0">
                          <a:solidFill>
                            <a:schemeClr val="dk1"/>
                          </a:solidFill>
                          <a:latin typeface="Calibri" panose="020F0502020204030204" pitchFamily="34" charset="0"/>
                          <a:ea typeface="+mn-ea"/>
                          <a:cs typeface="Calibri" panose="020F0502020204030204" pitchFamily="34" charset="0"/>
                        </a:rPr>
                        <a:t>0.1</a:t>
                      </a:r>
                      <a:endParaRPr lang="en-US" dirty="0">
                        <a:latin typeface="Calibri" panose="020F0502020204030204" pitchFamily="34" charset="0"/>
                        <a:cs typeface="Calibri" panose="020F0502020204030204" pitchFamily="34" charset="0"/>
                      </a:endParaRPr>
                    </a:p>
                  </a:txBody>
                  <a:tcPr/>
                </a:tc>
                <a:tc>
                  <a:txBody>
                    <a:bodyPr/>
                    <a:lstStyle/>
                    <a:p>
                      <a:pPr algn="ctr"/>
                      <a:r>
                        <a:rPr lang="ar-SA" dirty="0">
                          <a:latin typeface="Calibri" panose="020F0502020204030204" pitchFamily="34" charset="0"/>
                          <a:cs typeface="Calibri" panose="020F0502020204030204" pitchFamily="34" charset="0"/>
                        </a:rPr>
                        <a:t>ـــــ</a:t>
                      </a:r>
                      <a:endParaRPr lang="en-US" dirty="0">
                        <a:latin typeface="Calibri" panose="020F0502020204030204" pitchFamily="34" charset="0"/>
                        <a:cs typeface="Calibri" panose="020F0502020204030204" pitchFamily="34" charset="0"/>
                      </a:endParaRPr>
                    </a:p>
                  </a:txBody>
                  <a:tcPr/>
                </a:tc>
                <a:tc>
                  <a:txBody>
                    <a:bodyPr/>
                    <a:lstStyle/>
                    <a:p>
                      <a:pPr algn="ctr"/>
                      <a:r>
                        <a:rPr lang="ar-SA" dirty="0">
                          <a:latin typeface="Calibri" panose="020F0502020204030204" pitchFamily="34" charset="0"/>
                          <a:cs typeface="Calibri" panose="020F0502020204030204" pitchFamily="34" charset="0"/>
                        </a:rPr>
                        <a:t>ـــــ</a:t>
                      </a:r>
                      <a:endParaRPr lang="en-US" dirty="0">
                        <a:latin typeface="Calibri" panose="020F0502020204030204" pitchFamily="34" charset="0"/>
                        <a:cs typeface="Calibri" panose="020F0502020204030204" pitchFamily="34" charset="0"/>
                      </a:endParaRPr>
                    </a:p>
                  </a:txBody>
                  <a:tcPr/>
                </a:tc>
                <a:tc>
                  <a:txBody>
                    <a:bodyPr/>
                    <a:lstStyle/>
                    <a:p>
                      <a:pPr algn="ctr"/>
                      <a:r>
                        <a:rPr lang="en-US" dirty="0">
                          <a:latin typeface="Calibri" panose="020F0502020204030204" pitchFamily="34" charset="0"/>
                          <a:cs typeface="Calibri" panose="020F0502020204030204" pitchFamily="34" charset="0"/>
                        </a:rPr>
                        <a:t>7 ml</a:t>
                      </a:r>
                    </a:p>
                  </a:txBody>
                  <a:tcPr/>
                </a:tc>
                <a:extLst>
                  <a:ext uri="{0D108BD9-81ED-4DB2-BD59-A6C34878D82A}">
                    <a16:rowId xmlns:a16="http://schemas.microsoft.com/office/drawing/2014/main" xmlns="" val="10004"/>
                  </a:ext>
                </a:extLst>
              </a:tr>
              <a:tr h="370840">
                <a:tc>
                  <a:txBody>
                    <a:bodyPr/>
                    <a:lstStyle/>
                    <a:p>
                      <a:pPr algn="l"/>
                      <a:r>
                        <a:rPr lang="en-US" b="1" dirty="0">
                          <a:latin typeface="Calibri" panose="020F0502020204030204" pitchFamily="34" charset="0"/>
                          <a:cs typeface="Calibri" panose="020F0502020204030204" pitchFamily="34" charset="0"/>
                        </a:rPr>
                        <a:t>Standard (1)</a:t>
                      </a:r>
                    </a:p>
                  </a:txBody>
                  <a:tcPr/>
                </a:tc>
                <a:tc>
                  <a:txBody>
                    <a:bodyPr/>
                    <a:lstStyle/>
                    <a:p>
                      <a:pPr algn="ctr"/>
                      <a:r>
                        <a:rPr lang="ar-SA" dirty="0">
                          <a:latin typeface="Calibri" panose="020F0502020204030204" pitchFamily="34" charset="0"/>
                          <a:cs typeface="Calibri" panose="020F0502020204030204" pitchFamily="34" charset="0"/>
                        </a:rPr>
                        <a:t>ـــــ</a:t>
                      </a:r>
                      <a:endParaRPr lang="en-US" dirty="0">
                        <a:latin typeface="Calibri" panose="020F0502020204030204" pitchFamily="34" charset="0"/>
                        <a:cs typeface="Calibri" panose="020F0502020204030204" pitchFamily="34" charset="0"/>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baseline="0" dirty="0">
                          <a:solidFill>
                            <a:schemeClr val="dk1"/>
                          </a:solidFill>
                          <a:latin typeface="Calibri" panose="020F0502020204030204" pitchFamily="34" charset="0"/>
                          <a:ea typeface="+mn-ea"/>
                          <a:cs typeface="Calibri" panose="020F0502020204030204" pitchFamily="34" charset="0"/>
                        </a:rPr>
                        <a:t>0.1</a:t>
                      </a:r>
                      <a:endParaRPr lang="en-US" dirty="0">
                        <a:latin typeface="Calibri" panose="020F0502020204030204" pitchFamily="34" charset="0"/>
                        <a:cs typeface="Calibri" panose="020F0502020204030204" pitchFamily="34" charset="0"/>
                      </a:endParaRPr>
                    </a:p>
                  </a:txBody>
                  <a:tcPr/>
                </a:tc>
                <a:tc>
                  <a:txBody>
                    <a:bodyPr/>
                    <a:lstStyle/>
                    <a:p>
                      <a:pPr algn="ctr"/>
                      <a:r>
                        <a:rPr lang="ar-SA" dirty="0">
                          <a:latin typeface="Calibri" panose="020F0502020204030204" pitchFamily="34" charset="0"/>
                          <a:cs typeface="Calibri" panose="020F0502020204030204" pitchFamily="34" charset="0"/>
                        </a:rPr>
                        <a:t>ـــــ</a:t>
                      </a:r>
                      <a:endParaRPr lang="en-US" dirty="0">
                        <a:latin typeface="Calibri" panose="020F0502020204030204" pitchFamily="34" charset="0"/>
                        <a:cs typeface="Calibri" panose="020F0502020204030204" pitchFamily="34" charset="0"/>
                      </a:endParaRPr>
                    </a:p>
                  </a:txBody>
                  <a:tcPr/>
                </a:tc>
                <a:tc>
                  <a:txBody>
                    <a:bodyPr/>
                    <a:lstStyle/>
                    <a:p>
                      <a:pPr algn="ctr"/>
                      <a:r>
                        <a:rPr lang="en-US" dirty="0">
                          <a:latin typeface="Calibri" panose="020F0502020204030204" pitchFamily="34" charset="0"/>
                          <a:cs typeface="Calibri" panose="020F0502020204030204" pitchFamily="34" charset="0"/>
                        </a:rPr>
                        <a:t>7 ml</a:t>
                      </a:r>
                    </a:p>
                  </a:txBody>
                  <a:tcPr/>
                </a:tc>
                <a:extLst>
                  <a:ext uri="{0D108BD9-81ED-4DB2-BD59-A6C34878D82A}">
                    <a16:rowId xmlns:a16="http://schemas.microsoft.com/office/drawing/2014/main" xmlns="" val="10005"/>
                  </a:ext>
                </a:extLst>
              </a:tr>
              <a:tr h="370840">
                <a:tc>
                  <a:txBody>
                    <a:bodyPr/>
                    <a:lstStyle/>
                    <a:p>
                      <a:pPr algn="l"/>
                      <a:r>
                        <a:rPr lang="en-US" b="1" dirty="0">
                          <a:latin typeface="Calibri" panose="020F0502020204030204" pitchFamily="34" charset="0"/>
                          <a:cs typeface="Calibri" panose="020F0502020204030204" pitchFamily="34" charset="0"/>
                        </a:rPr>
                        <a:t>Standard (2)</a:t>
                      </a:r>
                    </a:p>
                  </a:txBody>
                  <a:tcPr/>
                </a:tc>
                <a:tc>
                  <a:txBody>
                    <a:bodyPr/>
                    <a:lstStyle/>
                    <a:p>
                      <a:pPr algn="ctr"/>
                      <a:r>
                        <a:rPr lang="ar-SA" dirty="0">
                          <a:latin typeface="Calibri" panose="020F0502020204030204" pitchFamily="34" charset="0"/>
                          <a:cs typeface="Calibri" panose="020F0502020204030204" pitchFamily="34" charset="0"/>
                        </a:rPr>
                        <a:t>ـــــ</a:t>
                      </a:r>
                      <a:endParaRPr lang="en-US" dirty="0">
                        <a:latin typeface="Calibri" panose="020F0502020204030204" pitchFamily="34" charset="0"/>
                        <a:cs typeface="Calibri" panose="020F0502020204030204" pitchFamily="34" charset="0"/>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baseline="0" dirty="0">
                          <a:solidFill>
                            <a:schemeClr val="dk1"/>
                          </a:solidFill>
                          <a:latin typeface="Calibri" panose="020F0502020204030204" pitchFamily="34" charset="0"/>
                          <a:ea typeface="+mn-ea"/>
                          <a:cs typeface="Calibri" panose="020F0502020204030204" pitchFamily="34" charset="0"/>
                        </a:rPr>
                        <a:t>0.1</a:t>
                      </a:r>
                      <a:endParaRPr lang="en-US" dirty="0">
                        <a:latin typeface="Calibri" panose="020F0502020204030204" pitchFamily="34" charset="0"/>
                        <a:cs typeface="Calibri" panose="020F0502020204030204" pitchFamily="34" charset="0"/>
                      </a:endParaRPr>
                    </a:p>
                  </a:txBody>
                  <a:tcPr/>
                </a:tc>
                <a:tc>
                  <a:txBody>
                    <a:bodyPr/>
                    <a:lstStyle/>
                    <a:p>
                      <a:pPr algn="ctr"/>
                      <a:r>
                        <a:rPr lang="ar-SA" dirty="0">
                          <a:latin typeface="Calibri" panose="020F0502020204030204" pitchFamily="34" charset="0"/>
                          <a:cs typeface="Calibri" panose="020F0502020204030204" pitchFamily="34" charset="0"/>
                        </a:rPr>
                        <a:t>ـــــ</a:t>
                      </a:r>
                      <a:endParaRPr lang="en-US" dirty="0">
                        <a:latin typeface="Calibri" panose="020F0502020204030204" pitchFamily="34" charset="0"/>
                        <a:cs typeface="Calibri" panose="020F0502020204030204" pitchFamily="34" charset="0"/>
                      </a:endParaRPr>
                    </a:p>
                  </a:txBody>
                  <a:tcPr/>
                </a:tc>
                <a:tc>
                  <a:txBody>
                    <a:bodyPr/>
                    <a:lstStyle/>
                    <a:p>
                      <a:pPr algn="ctr"/>
                      <a:r>
                        <a:rPr lang="en-US" dirty="0">
                          <a:latin typeface="Calibri" panose="020F0502020204030204" pitchFamily="34" charset="0"/>
                          <a:cs typeface="Calibri" panose="020F0502020204030204" pitchFamily="34" charset="0"/>
                        </a:rPr>
                        <a:t>7 ml</a:t>
                      </a:r>
                    </a:p>
                  </a:txBody>
                  <a:tcPr/>
                </a:tc>
                <a:extLst>
                  <a:ext uri="{0D108BD9-81ED-4DB2-BD59-A6C34878D82A}">
                    <a16:rowId xmlns:a16="http://schemas.microsoft.com/office/drawing/2014/main" xmlns="" val="10006"/>
                  </a:ext>
                </a:extLst>
              </a:tr>
              <a:tr h="370840">
                <a:tc>
                  <a:txBody>
                    <a:bodyPr/>
                    <a:lstStyle/>
                    <a:p>
                      <a:pPr algn="l"/>
                      <a:r>
                        <a:rPr lang="en-US" b="1" dirty="0">
                          <a:latin typeface="Calibri" panose="020F0502020204030204" pitchFamily="34" charset="0"/>
                          <a:cs typeface="Calibri" panose="020F0502020204030204" pitchFamily="34" charset="0"/>
                        </a:rPr>
                        <a:t>Blank</a:t>
                      </a:r>
                    </a:p>
                  </a:txBody>
                  <a:tcPr/>
                </a:tc>
                <a:tc>
                  <a:txBody>
                    <a:bodyPr/>
                    <a:lstStyle/>
                    <a:p>
                      <a:pPr algn="ctr"/>
                      <a:r>
                        <a:rPr lang="ar-SA" dirty="0">
                          <a:latin typeface="Calibri" panose="020F0502020204030204" pitchFamily="34" charset="0"/>
                          <a:cs typeface="Calibri" panose="020F0502020204030204" pitchFamily="34" charset="0"/>
                        </a:rPr>
                        <a:t>ـــــ</a:t>
                      </a:r>
                      <a:endParaRPr lang="en-US" dirty="0">
                        <a:latin typeface="Calibri" panose="020F0502020204030204" pitchFamily="34" charset="0"/>
                        <a:cs typeface="Calibri" panose="020F0502020204030204" pitchFamily="34" charset="0"/>
                      </a:endParaRPr>
                    </a:p>
                  </a:txBody>
                  <a:tcPr/>
                </a:tc>
                <a:tc>
                  <a:txBody>
                    <a:bodyPr/>
                    <a:lstStyle/>
                    <a:p>
                      <a:pPr algn="ctr"/>
                      <a:r>
                        <a:rPr lang="ar-SA" dirty="0">
                          <a:latin typeface="Calibri" panose="020F0502020204030204" pitchFamily="34" charset="0"/>
                          <a:cs typeface="Calibri" panose="020F0502020204030204" pitchFamily="34" charset="0"/>
                        </a:rPr>
                        <a:t>ـــــ</a:t>
                      </a:r>
                      <a:endParaRPr lang="en-US" dirty="0">
                        <a:latin typeface="Calibri" panose="020F0502020204030204" pitchFamily="34" charset="0"/>
                        <a:cs typeface="Calibri" panose="020F0502020204030204" pitchFamily="34" charset="0"/>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baseline="0" dirty="0">
                          <a:solidFill>
                            <a:schemeClr val="dk1"/>
                          </a:solidFill>
                          <a:latin typeface="Calibri" panose="020F0502020204030204" pitchFamily="34" charset="0"/>
                          <a:ea typeface="+mn-ea"/>
                          <a:cs typeface="Calibri" panose="020F0502020204030204" pitchFamily="34" charset="0"/>
                        </a:rPr>
                        <a:t>0.1</a:t>
                      </a:r>
                      <a:endParaRPr lang="en-US" dirty="0">
                        <a:latin typeface="Calibri" panose="020F0502020204030204" pitchFamily="34" charset="0"/>
                        <a:cs typeface="Calibri" panose="020F0502020204030204" pitchFamily="34" charset="0"/>
                      </a:endParaRPr>
                    </a:p>
                  </a:txBody>
                  <a:tcPr/>
                </a:tc>
                <a:tc>
                  <a:txBody>
                    <a:bodyPr/>
                    <a:lstStyle/>
                    <a:p>
                      <a:pPr algn="ctr"/>
                      <a:r>
                        <a:rPr lang="en-US" dirty="0">
                          <a:latin typeface="Calibri" panose="020F0502020204030204" pitchFamily="34" charset="0"/>
                          <a:cs typeface="Calibri" panose="020F0502020204030204" pitchFamily="34" charset="0"/>
                        </a:rPr>
                        <a:t>7 ml</a:t>
                      </a:r>
                    </a:p>
                  </a:txBody>
                  <a:tcPr/>
                </a:tc>
                <a:extLst>
                  <a:ext uri="{0D108BD9-81ED-4DB2-BD59-A6C34878D82A}">
                    <a16:rowId xmlns:a16="http://schemas.microsoft.com/office/drawing/2014/main" xmlns="" val="10007"/>
                  </a:ext>
                </a:extLst>
              </a:tr>
            </a:tbl>
          </a:graphicData>
        </a:graphic>
      </p:graphicFrame>
      <p:sp>
        <p:nvSpPr>
          <p:cNvPr id="5" name="Rectangle 4"/>
          <p:cNvSpPr/>
          <p:nvPr/>
        </p:nvSpPr>
        <p:spPr>
          <a:xfrm>
            <a:off x="251520" y="4314291"/>
            <a:ext cx="8301953" cy="461665"/>
          </a:xfrm>
          <a:prstGeom prst="rect">
            <a:avLst/>
          </a:prstGeom>
        </p:spPr>
        <p:txBody>
          <a:bodyPr wrap="none">
            <a:spAutoFit/>
          </a:bodyPr>
          <a:lstStyle/>
          <a:p>
            <a:r>
              <a:rPr lang="en-US" sz="2400" b="1" dirty="0">
                <a:latin typeface="Calibri" pitchFamily="34" charset="0"/>
                <a:cs typeface="Calibri" pitchFamily="34" charset="0"/>
              </a:rPr>
              <a:t>Cover tubes by aluminum foil         Mix the contents of each tube</a:t>
            </a:r>
          </a:p>
        </p:txBody>
      </p:sp>
      <p:sp>
        <p:nvSpPr>
          <p:cNvPr id="6" name="Rectangle 5"/>
          <p:cNvSpPr/>
          <p:nvPr/>
        </p:nvSpPr>
        <p:spPr>
          <a:xfrm>
            <a:off x="1979712" y="4941168"/>
            <a:ext cx="6084168" cy="461665"/>
          </a:xfrm>
          <a:prstGeom prst="rect">
            <a:avLst/>
          </a:prstGeom>
        </p:spPr>
        <p:txBody>
          <a:bodyPr wrap="square">
            <a:spAutoFit/>
          </a:bodyPr>
          <a:lstStyle/>
          <a:p>
            <a:r>
              <a:rPr lang="en-US" sz="2400" b="1" dirty="0">
                <a:latin typeface="Calibri" pitchFamily="34" charset="0"/>
                <a:cs typeface="Calibri" pitchFamily="34" charset="0"/>
              </a:rPr>
              <a:t>Boiling water bath for 5 minutes</a:t>
            </a:r>
          </a:p>
        </p:txBody>
      </p:sp>
      <p:sp>
        <p:nvSpPr>
          <p:cNvPr id="7" name="Rectangle 6"/>
          <p:cNvSpPr/>
          <p:nvPr/>
        </p:nvSpPr>
        <p:spPr>
          <a:xfrm>
            <a:off x="2483768" y="5500389"/>
            <a:ext cx="6336704" cy="1143070"/>
          </a:xfrm>
          <a:prstGeom prst="rect">
            <a:avLst/>
          </a:prstGeom>
        </p:spPr>
        <p:txBody>
          <a:bodyPr wrap="square">
            <a:spAutoFit/>
          </a:bodyPr>
          <a:lstStyle/>
          <a:p>
            <a:pPr>
              <a:lnSpc>
                <a:spcPct val="150000"/>
              </a:lnSpc>
            </a:pPr>
            <a:r>
              <a:rPr lang="en-US" sz="2400" b="1" dirty="0">
                <a:latin typeface="Calibri" pitchFamily="34" charset="0"/>
                <a:cs typeface="Calibri" pitchFamily="34" charset="0"/>
              </a:rPr>
              <a:t>  cool the tubes for 1-3 min</a:t>
            </a:r>
          </a:p>
          <a:p>
            <a:pPr>
              <a:lnSpc>
                <a:spcPct val="150000"/>
              </a:lnSpc>
            </a:pPr>
            <a:r>
              <a:rPr lang="en-US" sz="2400" b="1" dirty="0">
                <a:latin typeface="Calibri" pitchFamily="34" charset="0"/>
                <a:cs typeface="Calibri" pitchFamily="34" charset="0"/>
              </a:rPr>
              <a:t>Read absorbance at 475 nm</a:t>
            </a:r>
          </a:p>
        </p:txBody>
      </p:sp>
      <p:cxnSp>
        <p:nvCxnSpPr>
          <p:cNvPr id="10" name="Straight Arrow Connector 9"/>
          <p:cNvCxnSpPr/>
          <p:nvPr/>
        </p:nvCxnSpPr>
        <p:spPr>
          <a:xfrm>
            <a:off x="4283968" y="4113076"/>
            <a:ext cx="0" cy="324036"/>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p:nvPr/>
        </p:nvCxnSpPr>
        <p:spPr>
          <a:xfrm>
            <a:off x="4283968" y="5373216"/>
            <a:ext cx="0" cy="324036"/>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9" name="Straight Arrow Connector 18"/>
          <p:cNvCxnSpPr/>
          <p:nvPr/>
        </p:nvCxnSpPr>
        <p:spPr>
          <a:xfrm>
            <a:off x="4283968" y="4653136"/>
            <a:ext cx="0" cy="324036"/>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0" name="Straight Arrow Connector 19"/>
          <p:cNvCxnSpPr/>
          <p:nvPr/>
        </p:nvCxnSpPr>
        <p:spPr>
          <a:xfrm>
            <a:off x="4283968" y="5985284"/>
            <a:ext cx="0" cy="324036"/>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1" name="Straight Arrow Connector 9"/>
          <p:cNvCxnSpPr/>
          <p:nvPr/>
        </p:nvCxnSpPr>
        <p:spPr>
          <a:xfrm flipV="1">
            <a:off x="4109782" y="4545123"/>
            <a:ext cx="534226" cy="573"/>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xmlns="" val="227208000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274638"/>
            <a:ext cx="2001416" cy="1143000"/>
          </a:xfrm>
        </p:spPr>
        <p:txBody>
          <a:bodyPr>
            <a:normAutofit/>
          </a:bodyPr>
          <a:lstStyle/>
          <a:p>
            <a:r>
              <a:rPr lang="en-US" sz="3200" b="1" dirty="0">
                <a:latin typeface="Calibri" pitchFamily="34" charset="0"/>
                <a:cs typeface="Calibri" pitchFamily="34" charset="0"/>
              </a:rPr>
              <a:t>- Result:</a:t>
            </a:r>
          </a:p>
        </p:txBody>
      </p:sp>
      <p:graphicFrame>
        <p:nvGraphicFramePr>
          <p:cNvPr id="4" name="Table 3"/>
          <p:cNvGraphicFramePr>
            <a:graphicFrameLocks noGrp="1"/>
          </p:cNvGraphicFramePr>
          <p:nvPr>
            <p:extLst>
              <p:ext uri="{D42A27DB-BD31-4B8C-83A1-F6EECF244321}">
                <p14:modId xmlns:p14="http://schemas.microsoft.com/office/powerpoint/2010/main" xmlns="" val="3180673189"/>
              </p:ext>
            </p:extLst>
          </p:nvPr>
        </p:nvGraphicFramePr>
        <p:xfrm>
          <a:off x="1259632" y="1844824"/>
          <a:ext cx="6336704" cy="3320875"/>
        </p:xfrm>
        <a:graphic>
          <a:graphicData uri="http://schemas.openxmlformats.org/drawingml/2006/table">
            <a:tbl>
              <a:tblPr firstRow="1" bandRow="1">
                <a:tableStyleId>{5C22544A-7EE6-4342-B048-85BDC9FD1C3A}</a:tableStyleId>
              </a:tblPr>
              <a:tblGrid>
                <a:gridCol w="1944216">
                  <a:extLst>
                    <a:ext uri="{9D8B030D-6E8A-4147-A177-3AD203B41FA5}">
                      <a16:colId xmlns:a16="http://schemas.microsoft.com/office/drawing/2014/main" xmlns="" val="20000"/>
                    </a:ext>
                  </a:extLst>
                </a:gridCol>
                <a:gridCol w="4392488">
                  <a:extLst>
                    <a:ext uri="{9D8B030D-6E8A-4147-A177-3AD203B41FA5}">
                      <a16:colId xmlns:a16="http://schemas.microsoft.com/office/drawing/2014/main" xmlns="" val="20001"/>
                    </a:ext>
                  </a:extLst>
                </a:gridCol>
              </a:tblGrid>
              <a:tr h="330100">
                <a:tc>
                  <a:txBody>
                    <a:bodyPr/>
                    <a:lstStyle/>
                    <a:p>
                      <a:pPr algn="ctr"/>
                      <a:r>
                        <a:rPr lang="en-US" sz="2400" dirty="0">
                          <a:latin typeface="Calibri" pitchFamily="34" charset="0"/>
                        </a:rPr>
                        <a:t>Tubes</a:t>
                      </a:r>
                    </a:p>
                  </a:txBody>
                  <a:tcPr/>
                </a:tc>
                <a:tc>
                  <a:txBody>
                    <a:bodyPr/>
                    <a:lstStyle/>
                    <a:p>
                      <a:pPr algn="ctr"/>
                      <a:r>
                        <a:rPr kumimoji="0" lang="en-US" sz="2400" b="0" i="0" u="none" strike="noStrike" kern="1200" baseline="0" dirty="0">
                          <a:solidFill>
                            <a:schemeClr val="lt1"/>
                          </a:solidFill>
                          <a:latin typeface="Calibri" pitchFamily="34" charset="0"/>
                          <a:ea typeface="+mn-ea"/>
                          <a:cs typeface="+mn-cs"/>
                        </a:rPr>
                        <a:t>Absorbance at 475</a:t>
                      </a:r>
                      <a:endParaRPr lang="en-US" sz="2400" dirty="0">
                        <a:latin typeface="Calibri" pitchFamily="34" charset="0"/>
                      </a:endParaRPr>
                    </a:p>
                  </a:txBody>
                  <a:tcPr/>
                </a:tc>
                <a:extLst>
                  <a:ext uri="{0D108BD9-81ED-4DB2-BD59-A6C34878D82A}">
                    <a16:rowId xmlns:a16="http://schemas.microsoft.com/office/drawing/2014/main" xmlns="" val="10000"/>
                  </a:ext>
                </a:extLst>
              </a:tr>
              <a:tr h="330100">
                <a:tc>
                  <a:txBody>
                    <a:bodyPr/>
                    <a:lstStyle/>
                    <a:p>
                      <a:pPr algn="l"/>
                      <a:r>
                        <a:rPr lang="en-US" sz="2400" dirty="0">
                          <a:latin typeface="Calibri" pitchFamily="34" charset="0"/>
                        </a:rPr>
                        <a:t>Test</a:t>
                      </a:r>
                      <a:r>
                        <a:rPr lang="en-US" sz="2400" baseline="0" dirty="0">
                          <a:latin typeface="Calibri" pitchFamily="34" charset="0"/>
                        </a:rPr>
                        <a:t> (1)</a:t>
                      </a:r>
                      <a:endParaRPr lang="en-US" sz="2400" dirty="0">
                        <a:latin typeface="Calibri" pitchFamily="34" charset="0"/>
                      </a:endParaRPr>
                    </a:p>
                  </a:txBody>
                  <a:tcPr/>
                </a:tc>
                <a:tc>
                  <a:txBody>
                    <a:bodyPr/>
                    <a:lstStyle/>
                    <a:p>
                      <a:pPr algn="ctr"/>
                      <a:endParaRPr lang="en-US" sz="2400" dirty="0">
                        <a:latin typeface="Calibri" pitchFamily="34" charset="0"/>
                      </a:endParaRPr>
                    </a:p>
                  </a:txBody>
                  <a:tcPr/>
                </a:tc>
                <a:extLst>
                  <a:ext uri="{0D108BD9-81ED-4DB2-BD59-A6C34878D82A}">
                    <a16:rowId xmlns:a16="http://schemas.microsoft.com/office/drawing/2014/main" xmlns="" val="10001"/>
                  </a:ext>
                </a:extLst>
              </a:tr>
              <a:tr h="344348">
                <a:tc>
                  <a:txBody>
                    <a:bodyPr/>
                    <a:lstStyle/>
                    <a:p>
                      <a:pPr algn="l"/>
                      <a:r>
                        <a:rPr lang="en-US" sz="2400" dirty="0">
                          <a:latin typeface="Calibri" pitchFamily="34" charset="0"/>
                        </a:rPr>
                        <a:t>Test</a:t>
                      </a:r>
                      <a:r>
                        <a:rPr lang="en-US" sz="2400" baseline="0" dirty="0">
                          <a:latin typeface="Calibri" pitchFamily="34" charset="0"/>
                        </a:rPr>
                        <a:t> (2)</a:t>
                      </a:r>
                      <a:endParaRPr lang="en-US" sz="2400" dirty="0">
                        <a:latin typeface="Calibri" pitchFamily="34" charset="0"/>
                      </a:endParaRPr>
                    </a:p>
                  </a:txBody>
                  <a:tcPr/>
                </a:tc>
                <a:tc>
                  <a:txBody>
                    <a:bodyPr/>
                    <a:lstStyle/>
                    <a:p>
                      <a:pPr algn="ctr"/>
                      <a:endParaRPr lang="en-US" sz="2400" dirty="0">
                        <a:latin typeface="Calibri" pitchFamily="34" charset="0"/>
                      </a:endParaRPr>
                    </a:p>
                  </a:txBody>
                  <a:tcPr/>
                </a:tc>
                <a:extLst>
                  <a:ext uri="{0D108BD9-81ED-4DB2-BD59-A6C34878D82A}">
                    <a16:rowId xmlns:a16="http://schemas.microsoft.com/office/drawing/2014/main" xmlns="" val="10002"/>
                  </a:ext>
                </a:extLst>
              </a:tr>
              <a:tr h="330100">
                <a:tc>
                  <a:txBody>
                    <a:bodyPr/>
                    <a:lstStyle/>
                    <a:p>
                      <a:pPr algn="l"/>
                      <a:r>
                        <a:rPr lang="en-US" sz="2400" dirty="0">
                          <a:latin typeface="Calibri" pitchFamily="34" charset="0"/>
                        </a:rPr>
                        <a:t>Test</a:t>
                      </a:r>
                      <a:r>
                        <a:rPr lang="en-US" sz="2400" baseline="0" dirty="0">
                          <a:latin typeface="Calibri" pitchFamily="34" charset="0"/>
                        </a:rPr>
                        <a:t> (3)</a:t>
                      </a:r>
                      <a:endParaRPr lang="en-US" sz="2400" dirty="0">
                        <a:latin typeface="Calibri" pitchFamily="34" charset="0"/>
                      </a:endParaRPr>
                    </a:p>
                  </a:txBody>
                  <a:tcPr/>
                </a:tc>
                <a:tc>
                  <a:txBody>
                    <a:bodyPr/>
                    <a:lstStyle/>
                    <a:p>
                      <a:pPr algn="ctr"/>
                      <a:endParaRPr lang="en-US" sz="2400" dirty="0">
                        <a:latin typeface="Calibri" pitchFamily="34" charset="0"/>
                      </a:endParaRPr>
                    </a:p>
                  </a:txBody>
                  <a:tcPr/>
                </a:tc>
                <a:extLst>
                  <a:ext uri="{0D108BD9-81ED-4DB2-BD59-A6C34878D82A}">
                    <a16:rowId xmlns:a16="http://schemas.microsoft.com/office/drawing/2014/main" xmlns="" val="10003"/>
                  </a:ext>
                </a:extLst>
              </a:tr>
              <a:tr h="330100">
                <a:tc>
                  <a:txBody>
                    <a:bodyPr/>
                    <a:lstStyle/>
                    <a:p>
                      <a:pPr algn="l"/>
                      <a:r>
                        <a:rPr lang="en-US" sz="2400" dirty="0">
                          <a:latin typeface="Calibri" pitchFamily="34" charset="0"/>
                        </a:rPr>
                        <a:t>Test</a:t>
                      </a:r>
                      <a:r>
                        <a:rPr lang="en-US" sz="2400" baseline="0" dirty="0">
                          <a:latin typeface="Calibri" pitchFamily="34" charset="0"/>
                        </a:rPr>
                        <a:t> (4)</a:t>
                      </a:r>
                      <a:endParaRPr lang="en-US" sz="2400" dirty="0">
                        <a:latin typeface="Calibri" pitchFamily="34" charset="0"/>
                      </a:endParaRPr>
                    </a:p>
                  </a:txBody>
                  <a:tcPr/>
                </a:tc>
                <a:tc>
                  <a:txBody>
                    <a:bodyPr/>
                    <a:lstStyle/>
                    <a:p>
                      <a:pPr algn="ctr"/>
                      <a:endParaRPr lang="en-US" sz="2400" dirty="0">
                        <a:latin typeface="Calibri" pitchFamily="34" charset="0"/>
                      </a:endParaRPr>
                    </a:p>
                  </a:txBody>
                  <a:tcPr/>
                </a:tc>
                <a:extLst>
                  <a:ext uri="{0D108BD9-81ED-4DB2-BD59-A6C34878D82A}">
                    <a16:rowId xmlns:a16="http://schemas.microsoft.com/office/drawing/2014/main" xmlns="" val="10004"/>
                  </a:ext>
                </a:extLst>
              </a:tr>
              <a:tr h="349866">
                <a:tc>
                  <a:txBody>
                    <a:bodyPr/>
                    <a:lstStyle/>
                    <a:p>
                      <a:pPr algn="l"/>
                      <a:r>
                        <a:rPr lang="en-US" sz="2400" dirty="0">
                          <a:latin typeface="Calibri" pitchFamily="34" charset="0"/>
                        </a:rPr>
                        <a:t>Standard (1)</a:t>
                      </a:r>
                    </a:p>
                  </a:txBody>
                  <a:tcPr/>
                </a:tc>
                <a:tc>
                  <a:txBody>
                    <a:bodyPr/>
                    <a:lstStyle/>
                    <a:p>
                      <a:pPr algn="ctr"/>
                      <a:endParaRPr lang="en-US" sz="2400" dirty="0">
                        <a:latin typeface="Calibri" pitchFamily="34" charset="0"/>
                      </a:endParaRPr>
                    </a:p>
                  </a:txBody>
                  <a:tcPr/>
                </a:tc>
                <a:extLst>
                  <a:ext uri="{0D108BD9-81ED-4DB2-BD59-A6C34878D82A}">
                    <a16:rowId xmlns:a16="http://schemas.microsoft.com/office/drawing/2014/main" xmlns="" val="10005"/>
                  </a:ext>
                </a:extLst>
              </a:tr>
              <a:tr h="577675">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400" dirty="0">
                          <a:latin typeface="Calibri" pitchFamily="34" charset="0"/>
                        </a:rPr>
                        <a:t>Standard (2)</a:t>
                      </a:r>
                    </a:p>
                  </a:txBody>
                  <a:tcPr/>
                </a:tc>
                <a:tc>
                  <a:txBody>
                    <a:bodyPr/>
                    <a:lstStyle/>
                    <a:p>
                      <a:pPr algn="ctr"/>
                      <a:endParaRPr lang="en-US" sz="2400" dirty="0">
                        <a:latin typeface="Calibri" pitchFamily="34" charset="0"/>
                      </a:endParaRPr>
                    </a:p>
                  </a:txBody>
                  <a:tcPr/>
                </a:tc>
                <a:extLst>
                  <a:ext uri="{0D108BD9-81ED-4DB2-BD59-A6C34878D82A}">
                    <a16:rowId xmlns:a16="http://schemas.microsoft.com/office/drawing/2014/main" xmlns="" val="10006"/>
                  </a:ext>
                </a:extLst>
              </a:tr>
            </a:tbl>
          </a:graphicData>
        </a:graphic>
      </p:graphicFrame>
    </p:spTree>
    <p:extLst>
      <p:ext uri="{BB962C8B-B14F-4D97-AF65-F5344CB8AC3E}">
        <p14:creationId xmlns:p14="http://schemas.microsoft.com/office/powerpoint/2010/main" xmlns="" val="42709950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35496" y="1124744"/>
            <a:ext cx="9144000" cy="5078313"/>
          </a:xfrm>
          <a:prstGeom prst="rect">
            <a:avLst/>
          </a:prstGeom>
        </p:spPr>
        <p:txBody>
          <a:bodyPr wrap="square">
            <a:spAutoFit/>
          </a:bodyPr>
          <a:lstStyle/>
          <a:p>
            <a:pPr>
              <a:lnSpc>
                <a:spcPct val="150000"/>
              </a:lnSpc>
            </a:pPr>
            <a:r>
              <a:rPr lang="en-US" sz="2400" b="1" dirty="0">
                <a:latin typeface="Calibri" pitchFamily="34" charset="0"/>
                <a:cs typeface="Calibri" pitchFamily="34" charset="0"/>
              </a:rPr>
              <a:t>- Conc. Of Std.= </a:t>
            </a:r>
            <a:r>
              <a:rPr lang="en-US" sz="2400" dirty="0">
                <a:latin typeface="Calibri" pitchFamily="34" charset="0"/>
                <a:cs typeface="Calibri" pitchFamily="34" charset="0"/>
              </a:rPr>
              <a:t>0.01 g/ml                             </a:t>
            </a:r>
            <a:r>
              <a:rPr lang="en-US" sz="2400" b="1" dirty="0">
                <a:latin typeface="Calibri" pitchFamily="34" charset="0"/>
                <a:cs typeface="Calibri" pitchFamily="34" charset="0"/>
              </a:rPr>
              <a:t>Dilution factor= </a:t>
            </a:r>
            <a:r>
              <a:rPr lang="en-US" sz="2400" dirty="0">
                <a:latin typeface="Calibri" pitchFamily="34" charset="0"/>
                <a:cs typeface="Calibri" pitchFamily="34" charset="0"/>
              </a:rPr>
              <a:t>10</a:t>
            </a:r>
          </a:p>
          <a:p>
            <a:pPr>
              <a:lnSpc>
                <a:spcPct val="150000"/>
              </a:lnSpc>
            </a:pPr>
            <a:r>
              <a:rPr lang="en-US" sz="2400" b="1" dirty="0">
                <a:latin typeface="Calibri" pitchFamily="34" charset="0"/>
                <a:cs typeface="Calibri" pitchFamily="34" charset="0"/>
              </a:rPr>
              <a:t>- Total volume sample 1= </a:t>
            </a:r>
            <a:r>
              <a:rPr lang="en-US" sz="2400" dirty="0">
                <a:latin typeface="Calibri" pitchFamily="34" charset="0"/>
                <a:cs typeface="Calibri" pitchFamily="34" charset="0"/>
              </a:rPr>
              <a:t>5 ml                                     </a:t>
            </a:r>
          </a:p>
          <a:p>
            <a:pPr>
              <a:lnSpc>
                <a:spcPct val="150000"/>
              </a:lnSpc>
            </a:pPr>
            <a:r>
              <a:rPr lang="en-US" sz="2400" b="1" dirty="0">
                <a:latin typeface="Calibri" pitchFamily="34" charset="0"/>
                <a:cs typeface="Calibri" pitchFamily="34" charset="0"/>
              </a:rPr>
              <a:t>- Total volume sample 2= </a:t>
            </a:r>
            <a:r>
              <a:rPr lang="en-US" sz="2400" dirty="0">
                <a:latin typeface="Calibri" pitchFamily="34" charset="0"/>
                <a:cs typeface="Calibri" pitchFamily="34" charset="0"/>
              </a:rPr>
              <a:t>5 ml                           </a:t>
            </a:r>
          </a:p>
          <a:p>
            <a:endParaRPr lang="en-US" sz="2400" dirty="0">
              <a:latin typeface="Calibri" pitchFamily="34" charset="0"/>
              <a:cs typeface="Calibri" pitchFamily="34" charset="0"/>
            </a:endParaRPr>
          </a:p>
          <a:p>
            <a:r>
              <a:rPr lang="en-US" sz="2400" dirty="0">
                <a:latin typeface="Calibri" pitchFamily="34" charset="0"/>
                <a:cs typeface="Calibri" pitchFamily="34" charset="0"/>
              </a:rPr>
              <a:t>- Conc. Of urine D-xylose (Sample 1)=  </a:t>
            </a:r>
            <a:r>
              <a:rPr lang="en-US" sz="2400" u="sng" dirty="0">
                <a:latin typeface="Calibri" pitchFamily="34" charset="0"/>
                <a:cs typeface="Calibri" pitchFamily="34" charset="0"/>
              </a:rPr>
              <a:t>Mean abs of test 1</a:t>
            </a:r>
            <a:r>
              <a:rPr lang="en-US" sz="2400" dirty="0">
                <a:latin typeface="Calibri" pitchFamily="34" charset="0"/>
                <a:cs typeface="Calibri" pitchFamily="34" charset="0"/>
              </a:rPr>
              <a:t>  x  0.01 =  g/ml</a:t>
            </a:r>
          </a:p>
          <a:p>
            <a:r>
              <a:rPr lang="en-US" sz="2400" dirty="0">
                <a:latin typeface="Calibri" pitchFamily="34" charset="0"/>
                <a:cs typeface="Calibri" pitchFamily="34" charset="0"/>
              </a:rPr>
              <a:t>                                                                        Mean abs of std.</a:t>
            </a:r>
          </a:p>
          <a:p>
            <a:endParaRPr lang="en-US" sz="2400" dirty="0">
              <a:latin typeface="Calibri" pitchFamily="34" charset="0"/>
              <a:cs typeface="Calibri" pitchFamily="34" charset="0"/>
            </a:endParaRPr>
          </a:p>
          <a:p>
            <a:r>
              <a:rPr lang="en-US" sz="2400" dirty="0">
                <a:latin typeface="Calibri" pitchFamily="34" charset="0"/>
                <a:cs typeface="Calibri" pitchFamily="34" charset="0"/>
              </a:rPr>
              <a:t>- Conc. Of urine D-xylose (Sample 2)=  </a:t>
            </a:r>
            <a:r>
              <a:rPr lang="en-US" sz="2400" u="sng" dirty="0">
                <a:latin typeface="Calibri" pitchFamily="34" charset="0"/>
                <a:cs typeface="Calibri" pitchFamily="34" charset="0"/>
              </a:rPr>
              <a:t>Mean abs of test 2</a:t>
            </a:r>
            <a:r>
              <a:rPr lang="en-US" sz="2400" dirty="0">
                <a:latin typeface="Calibri" pitchFamily="34" charset="0"/>
                <a:cs typeface="Calibri" pitchFamily="34" charset="0"/>
              </a:rPr>
              <a:t>  x  0.01 =  g/ml</a:t>
            </a:r>
          </a:p>
          <a:p>
            <a:r>
              <a:rPr lang="en-US" sz="2400" dirty="0">
                <a:latin typeface="Calibri" pitchFamily="34" charset="0"/>
                <a:cs typeface="Calibri" pitchFamily="34" charset="0"/>
              </a:rPr>
              <a:t>                                                                       Mean abs of std.</a:t>
            </a:r>
          </a:p>
          <a:p>
            <a:pPr>
              <a:lnSpc>
                <a:spcPct val="150000"/>
              </a:lnSpc>
            </a:pPr>
            <a:endParaRPr lang="en-US" sz="2400" dirty="0">
              <a:latin typeface="Calibri" pitchFamily="34" charset="0"/>
              <a:cs typeface="Calibri" pitchFamily="34" charset="0"/>
            </a:endParaRPr>
          </a:p>
          <a:p>
            <a:pPr>
              <a:lnSpc>
                <a:spcPct val="150000"/>
              </a:lnSpc>
            </a:pPr>
            <a:endParaRPr lang="en-US" sz="2400" dirty="0">
              <a:latin typeface="Calibri" pitchFamily="34" charset="0"/>
              <a:cs typeface="Calibri" pitchFamily="34" charset="0"/>
            </a:endParaRPr>
          </a:p>
        </p:txBody>
      </p:sp>
      <p:sp>
        <p:nvSpPr>
          <p:cNvPr id="2" name="Rectangle 1"/>
          <p:cNvSpPr/>
          <p:nvPr/>
        </p:nvSpPr>
        <p:spPr>
          <a:xfrm>
            <a:off x="467544" y="293747"/>
            <a:ext cx="2952328" cy="830997"/>
          </a:xfrm>
          <a:prstGeom prst="rect">
            <a:avLst/>
          </a:prstGeom>
        </p:spPr>
        <p:txBody>
          <a:bodyPr wrap="square">
            <a:spAutoFit/>
          </a:bodyPr>
          <a:lstStyle/>
          <a:p>
            <a:pPr lvl="0">
              <a:lnSpc>
                <a:spcPct val="150000"/>
              </a:lnSpc>
            </a:pPr>
            <a:r>
              <a:rPr lang="en-US" sz="3200" b="1" dirty="0">
                <a:solidFill>
                  <a:srgbClr val="0070C0"/>
                </a:solidFill>
                <a:latin typeface="Calibri" pitchFamily="34" charset="0"/>
                <a:cs typeface="Calibri" pitchFamily="34" charset="0"/>
              </a:rPr>
              <a:t>- Calculations:</a:t>
            </a:r>
          </a:p>
        </p:txBody>
      </p:sp>
    </p:spTree>
    <p:extLst>
      <p:ext uri="{BB962C8B-B14F-4D97-AF65-F5344CB8AC3E}">
        <p14:creationId xmlns:p14="http://schemas.microsoft.com/office/powerpoint/2010/main" xmlns="" val="392134654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3528" y="-243408"/>
            <a:ext cx="7772400" cy="1143000"/>
          </a:xfrm>
        </p:spPr>
        <p:txBody>
          <a:bodyPr>
            <a:normAutofit/>
          </a:bodyPr>
          <a:lstStyle/>
          <a:p>
            <a:r>
              <a:rPr lang="en-US" sz="3200" b="1" dirty="0"/>
              <a:t>- Example:</a:t>
            </a:r>
          </a:p>
        </p:txBody>
      </p:sp>
      <p:sp>
        <p:nvSpPr>
          <p:cNvPr id="3" name="Content Placeholder 2"/>
          <p:cNvSpPr>
            <a:spLocks noGrp="1"/>
          </p:cNvSpPr>
          <p:nvPr>
            <p:ph sz="quarter" idx="1"/>
          </p:nvPr>
        </p:nvSpPr>
        <p:spPr>
          <a:xfrm>
            <a:off x="183505" y="1196752"/>
            <a:ext cx="8928992" cy="5040560"/>
          </a:xfrm>
        </p:spPr>
        <p:txBody>
          <a:bodyPr>
            <a:noAutofit/>
          </a:bodyPr>
          <a:lstStyle/>
          <a:p>
            <a:r>
              <a:rPr lang="en-US" sz="2200" b="1" dirty="0">
                <a:latin typeface="Calibri" panose="020F0502020204030204" pitchFamily="34" charset="0"/>
                <a:cs typeface="Calibri" panose="020F0502020204030204" pitchFamily="34" charset="0"/>
              </a:rPr>
              <a:t>Abs. sample 1= </a:t>
            </a:r>
            <a:r>
              <a:rPr lang="en-US" sz="2200" dirty="0">
                <a:latin typeface="Calibri" panose="020F0502020204030204" pitchFamily="34" charset="0"/>
                <a:cs typeface="Calibri" panose="020F0502020204030204" pitchFamily="34" charset="0"/>
              </a:rPr>
              <a:t>0.843                 </a:t>
            </a:r>
            <a:r>
              <a:rPr lang="en-US" sz="2200" b="1" dirty="0">
                <a:latin typeface="Calibri" panose="020F0502020204030204" pitchFamily="34" charset="0"/>
                <a:cs typeface="Calibri" panose="020F0502020204030204" pitchFamily="34" charset="0"/>
              </a:rPr>
              <a:t>Abs. std.= </a:t>
            </a:r>
            <a:r>
              <a:rPr lang="en-US" sz="2200" dirty="0">
                <a:latin typeface="Calibri" panose="020F0502020204030204" pitchFamily="34" charset="0"/>
                <a:cs typeface="Calibri" panose="020F0502020204030204" pitchFamily="34" charset="0"/>
              </a:rPr>
              <a:t>0.558</a:t>
            </a:r>
          </a:p>
          <a:p>
            <a:r>
              <a:rPr lang="en-US" sz="2200" b="1" dirty="0">
                <a:latin typeface="Calibri" panose="020F0502020204030204" pitchFamily="34" charset="0"/>
                <a:cs typeface="Calibri" panose="020F0502020204030204" pitchFamily="34" charset="0"/>
              </a:rPr>
              <a:t>Abs. sample 2= </a:t>
            </a:r>
            <a:r>
              <a:rPr lang="en-US" sz="2200" dirty="0">
                <a:latin typeface="Calibri" panose="020F0502020204030204" pitchFamily="34" charset="0"/>
                <a:cs typeface="Calibri" panose="020F0502020204030204" pitchFamily="34" charset="0"/>
              </a:rPr>
              <a:t>0.234                   Dilution factor= 10</a:t>
            </a:r>
          </a:p>
          <a:p>
            <a:pPr marL="0" indent="0">
              <a:buNone/>
            </a:pPr>
            <a:endParaRPr lang="en-US" sz="2200" dirty="0">
              <a:latin typeface="Calibri" panose="020F0502020204030204" pitchFamily="34" charset="0"/>
              <a:cs typeface="Calibri" panose="020F0502020204030204" pitchFamily="34" charset="0"/>
            </a:endParaRPr>
          </a:p>
          <a:p>
            <a:pPr marL="0" indent="0">
              <a:buNone/>
            </a:pPr>
            <a:r>
              <a:rPr lang="en-US" sz="2200" b="1" dirty="0">
                <a:latin typeface="Calibri" pitchFamily="34" charset="0"/>
                <a:cs typeface="Calibri" pitchFamily="34" charset="0"/>
              </a:rPr>
              <a:t>- Conc. Of urine D-xylose (Sample 1)= </a:t>
            </a:r>
            <a:r>
              <a:rPr lang="en-US" sz="2200" u="sng" dirty="0">
                <a:latin typeface="Calibri" panose="020F0502020204030204" pitchFamily="34" charset="0"/>
                <a:cs typeface="Calibri" panose="020F0502020204030204" pitchFamily="34" charset="0"/>
              </a:rPr>
              <a:t>0.843  </a:t>
            </a:r>
            <a:r>
              <a:rPr lang="en-US" sz="2200" dirty="0">
                <a:latin typeface="Calibri" pitchFamily="34" charset="0"/>
                <a:cs typeface="Calibri" pitchFamily="34" charset="0"/>
              </a:rPr>
              <a:t>x  0.01 x 10 = </a:t>
            </a:r>
            <a:r>
              <a:rPr lang="en-GB" sz="2200" dirty="0">
                <a:latin typeface="Calibri" panose="020F0502020204030204" pitchFamily="34" charset="0"/>
                <a:cs typeface="Calibri" panose="020F0502020204030204" pitchFamily="34" charset="0"/>
              </a:rPr>
              <a:t>0.151 g/0.1 ml</a:t>
            </a:r>
            <a:endParaRPr lang="en-US" sz="2200" dirty="0">
              <a:latin typeface="Calibri" panose="020F0502020204030204" pitchFamily="34" charset="0"/>
              <a:cs typeface="Calibri" panose="020F0502020204030204" pitchFamily="34" charset="0"/>
            </a:endParaRPr>
          </a:p>
          <a:p>
            <a:pPr marL="0" indent="0">
              <a:buNone/>
            </a:pPr>
            <a:r>
              <a:rPr lang="en-US" sz="2200" dirty="0">
                <a:latin typeface="Calibri" panose="020F0502020204030204" pitchFamily="34" charset="0"/>
                <a:cs typeface="Calibri" panose="020F0502020204030204" pitchFamily="34" charset="0"/>
              </a:rPr>
              <a:t>                                                                      0.558</a:t>
            </a:r>
          </a:p>
          <a:p>
            <a:pPr marL="0" indent="0">
              <a:buNone/>
            </a:pPr>
            <a:r>
              <a:rPr lang="en-US" sz="2200" b="1" dirty="0">
                <a:latin typeface="Calibri" pitchFamily="34" charset="0"/>
                <a:cs typeface="Calibri" pitchFamily="34" charset="0"/>
              </a:rPr>
              <a:t>- Conc. Of urine D-xylose (Sample 1)=</a:t>
            </a:r>
            <a:r>
              <a:rPr lang="en-US" sz="2200" dirty="0">
                <a:latin typeface="Calibri" pitchFamily="34" charset="0"/>
                <a:cs typeface="Calibri" pitchFamily="34" charset="0"/>
              </a:rPr>
              <a:t> </a:t>
            </a:r>
            <a:r>
              <a:rPr lang="en-GB" sz="2200" dirty="0">
                <a:latin typeface="Calibri" panose="020F0502020204030204" pitchFamily="34" charset="0"/>
                <a:cs typeface="Calibri" panose="020F0502020204030204" pitchFamily="34" charset="0"/>
              </a:rPr>
              <a:t>0.151 g               0.1 ml</a:t>
            </a:r>
            <a:endParaRPr lang="en-US" sz="2200" dirty="0">
              <a:latin typeface="Calibri" panose="020F0502020204030204" pitchFamily="34" charset="0"/>
              <a:cs typeface="Calibri" panose="020F0502020204030204" pitchFamily="34" charset="0"/>
            </a:endParaRPr>
          </a:p>
          <a:p>
            <a:pPr marL="0" indent="0">
              <a:buNone/>
            </a:pPr>
            <a:r>
              <a:rPr lang="en-US" sz="2200" dirty="0">
                <a:latin typeface="Calibri" panose="020F0502020204030204" pitchFamily="34" charset="0"/>
                <a:cs typeface="Calibri" panose="020F0502020204030204" pitchFamily="34" charset="0"/>
              </a:rPr>
              <a:t>                                                                           ?                     1 ml</a:t>
            </a:r>
          </a:p>
          <a:p>
            <a:pPr marL="0" indent="0">
              <a:buNone/>
            </a:pPr>
            <a:r>
              <a:rPr lang="en-US" sz="2200" dirty="0">
                <a:latin typeface="Calibri" panose="020F0502020204030204" pitchFamily="34" charset="0"/>
                <a:cs typeface="Calibri" panose="020F0502020204030204" pitchFamily="34" charset="0"/>
              </a:rPr>
              <a:t>                                                                          = </a:t>
            </a:r>
            <a:r>
              <a:rPr lang="en-GB" sz="2200" dirty="0">
                <a:latin typeface="Calibri" panose="020F0502020204030204" pitchFamily="34" charset="0"/>
                <a:cs typeface="Calibri" panose="020F0502020204030204" pitchFamily="34" charset="0"/>
              </a:rPr>
              <a:t>1.51 g/ml</a:t>
            </a:r>
            <a:endParaRPr lang="en-US" sz="2200" dirty="0">
              <a:latin typeface="Calibri" panose="020F0502020204030204" pitchFamily="34" charset="0"/>
              <a:cs typeface="Calibri" panose="020F0502020204030204" pitchFamily="34" charset="0"/>
            </a:endParaRPr>
          </a:p>
          <a:p>
            <a:pPr marL="0" indent="0">
              <a:buNone/>
            </a:pPr>
            <a:r>
              <a:rPr lang="en-GB" sz="2200" dirty="0">
                <a:latin typeface="Calibri" panose="020F0502020204030204" pitchFamily="34" charset="0"/>
                <a:cs typeface="Calibri" panose="020F0502020204030204" pitchFamily="34" charset="0"/>
              </a:rPr>
              <a:t>                                                                        1.51 g              </a:t>
            </a:r>
            <a:r>
              <a:rPr lang="en-US" sz="2200" dirty="0">
                <a:latin typeface="Calibri" panose="020F0502020204030204" pitchFamily="34" charset="0"/>
                <a:cs typeface="Calibri" panose="020F0502020204030204" pitchFamily="34" charset="0"/>
              </a:rPr>
              <a:t>1 ml</a:t>
            </a:r>
          </a:p>
          <a:p>
            <a:pPr marL="0" indent="0">
              <a:buNone/>
            </a:pPr>
            <a:r>
              <a:rPr lang="en-US" sz="2200" dirty="0">
                <a:latin typeface="Calibri" panose="020F0502020204030204" pitchFamily="34" charset="0"/>
                <a:cs typeface="Calibri" panose="020F0502020204030204" pitchFamily="34" charset="0"/>
              </a:rPr>
              <a:t>                                                                              ?                  5 ml</a:t>
            </a:r>
          </a:p>
          <a:p>
            <a:pPr marL="0" indent="0">
              <a:buNone/>
            </a:pPr>
            <a:endParaRPr lang="en-US" sz="2200" b="1" dirty="0">
              <a:latin typeface="Calibri" pitchFamily="34" charset="0"/>
              <a:cs typeface="Calibri" pitchFamily="34" charset="0"/>
            </a:endParaRPr>
          </a:p>
          <a:p>
            <a:pPr marL="0" indent="0">
              <a:buNone/>
            </a:pPr>
            <a:r>
              <a:rPr lang="en-US" sz="2200" b="1" dirty="0">
                <a:solidFill>
                  <a:schemeClr val="accent1">
                    <a:lumMod val="75000"/>
                  </a:schemeClr>
                </a:solidFill>
                <a:latin typeface="Calibri" pitchFamily="34" charset="0"/>
                <a:cs typeface="Calibri" pitchFamily="34" charset="0"/>
              </a:rPr>
              <a:t>- Conc. Of urine D-xylose (Sample 1)= </a:t>
            </a:r>
            <a:r>
              <a:rPr lang="en-US" sz="2200" b="1" dirty="0">
                <a:latin typeface="Calibri" pitchFamily="34" charset="0"/>
                <a:cs typeface="Calibri" pitchFamily="34" charset="0"/>
              </a:rPr>
              <a:t>7.6 gm/5 ml                      Normal</a:t>
            </a:r>
          </a:p>
        </p:txBody>
      </p:sp>
      <p:cxnSp>
        <p:nvCxnSpPr>
          <p:cNvPr id="5" name="Straight Arrow Connector 4"/>
          <p:cNvCxnSpPr/>
          <p:nvPr/>
        </p:nvCxnSpPr>
        <p:spPr>
          <a:xfrm>
            <a:off x="5508104" y="3501008"/>
            <a:ext cx="792088" cy="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6" name="Straight Arrow Connector 5"/>
          <p:cNvCxnSpPr/>
          <p:nvPr/>
        </p:nvCxnSpPr>
        <p:spPr>
          <a:xfrm>
            <a:off x="5508104" y="3933056"/>
            <a:ext cx="792088" cy="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5" name="Straight Arrow Connector 5"/>
          <p:cNvCxnSpPr/>
          <p:nvPr/>
        </p:nvCxnSpPr>
        <p:spPr>
          <a:xfrm>
            <a:off x="5580112" y="4725144"/>
            <a:ext cx="792088" cy="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6" name="Straight Arrow Connector 5"/>
          <p:cNvCxnSpPr/>
          <p:nvPr/>
        </p:nvCxnSpPr>
        <p:spPr>
          <a:xfrm>
            <a:off x="5580112" y="5157192"/>
            <a:ext cx="792088" cy="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xmlns="" val="299131219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2"/>
          <p:cNvSpPr txBox="1">
            <a:spLocks/>
          </p:cNvSpPr>
          <p:nvPr/>
        </p:nvSpPr>
        <p:spPr>
          <a:xfrm>
            <a:off x="215008" y="836712"/>
            <a:ext cx="8928992" cy="5040560"/>
          </a:xfrm>
          <a:prstGeom prst="rect">
            <a:avLst/>
          </a:prstGeom>
        </p:spPr>
        <p:txBody>
          <a:bodyPr vert="horz">
            <a:noAutofit/>
          </a:bodyPr>
          <a:lstStyle>
            <a:lvl1pPr marL="274320" indent="-274320" algn="l" rtl="0" eaLnBrk="1" latinLnBrk="0" hangingPunct="1">
              <a:spcBef>
                <a:spcPts val="580"/>
              </a:spcBef>
              <a:buClr>
                <a:schemeClr val="accent1"/>
              </a:buClr>
              <a:buSzPct val="85000"/>
              <a:buFont typeface="Wingdings 2"/>
              <a:buChar char=""/>
              <a:defRPr kumimoji="0" sz="2600" kern="1200">
                <a:solidFill>
                  <a:schemeClr val="tx1"/>
                </a:solidFill>
                <a:latin typeface="+mn-lt"/>
                <a:ea typeface="+mn-ea"/>
                <a:cs typeface="+mn-cs"/>
              </a:defRPr>
            </a:lvl1pPr>
            <a:lvl2pPr marL="548640" indent="-228600" algn="l" rtl="0" eaLnBrk="1" latinLnBrk="0" hangingPunct="1">
              <a:spcBef>
                <a:spcPts val="370"/>
              </a:spcBef>
              <a:buClr>
                <a:schemeClr val="accent2"/>
              </a:buClr>
              <a:buSzPct val="85000"/>
              <a:buFont typeface="Wingdings 2"/>
              <a:buChar char=""/>
              <a:defRPr kumimoji="0" sz="2400" kern="1200">
                <a:solidFill>
                  <a:schemeClr val="tx1"/>
                </a:solidFill>
                <a:latin typeface="+mn-lt"/>
                <a:ea typeface="+mn-ea"/>
                <a:cs typeface="+mn-cs"/>
              </a:defRPr>
            </a:lvl2pPr>
            <a:lvl3pPr marL="822960" indent="-228600" algn="l" rtl="0" eaLnBrk="1" latinLnBrk="0" hangingPunct="1">
              <a:spcBef>
                <a:spcPts val="370"/>
              </a:spcBef>
              <a:buClr>
                <a:schemeClr val="accent1">
                  <a:tint val="60000"/>
                </a:schemeClr>
              </a:buClr>
              <a:buSzPct val="8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ts val="370"/>
              </a:spcBef>
              <a:buClr>
                <a:schemeClr val="accent3"/>
              </a:buClr>
              <a:buSzPct val="80000"/>
              <a:buFont typeface="Wingdings 2"/>
              <a:buChar char=""/>
              <a:defRPr kumimoji="0" sz="2000" kern="1200">
                <a:solidFill>
                  <a:schemeClr val="tx1"/>
                </a:solidFill>
                <a:latin typeface="+mn-lt"/>
                <a:ea typeface="+mn-ea"/>
                <a:cs typeface="+mn-cs"/>
              </a:defRPr>
            </a:lvl4pPr>
            <a:lvl5pPr marL="1371600" indent="-228600" algn="l" rtl="0" eaLnBrk="1" latinLnBrk="0" hangingPunct="1">
              <a:spcBef>
                <a:spcPts val="370"/>
              </a:spcBef>
              <a:buClr>
                <a:schemeClr val="accent3"/>
              </a:buClr>
              <a:buFontTx/>
              <a:buChar char="o"/>
              <a:defRPr kumimoji="0" sz="2000" kern="1200">
                <a:solidFill>
                  <a:schemeClr val="tx1"/>
                </a:solidFill>
                <a:latin typeface="+mn-lt"/>
                <a:ea typeface="+mn-ea"/>
                <a:cs typeface="+mn-cs"/>
              </a:defRPr>
            </a:lvl5pPr>
            <a:lvl6pPr marL="1645920" indent="-228600" algn="l" rtl="0" eaLnBrk="1" latinLnBrk="0" hangingPunct="1">
              <a:spcBef>
                <a:spcPts val="370"/>
              </a:spcBef>
              <a:buClr>
                <a:schemeClr val="accent3"/>
              </a:buClr>
              <a:buChar char="•"/>
              <a:defRPr kumimoji="0" sz="1800" kern="1200" baseline="0">
                <a:solidFill>
                  <a:schemeClr val="tx1"/>
                </a:solidFill>
                <a:latin typeface="+mn-lt"/>
                <a:ea typeface="+mn-ea"/>
                <a:cs typeface="+mn-cs"/>
              </a:defRPr>
            </a:lvl6pPr>
            <a:lvl7pPr marL="1920240" indent="-228600" algn="l" rtl="0" eaLnBrk="1" latinLnBrk="0" hangingPunct="1">
              <a:spcBef>
                <a:spcPts val="370"/>
              </a:spcBef>
              <a:buClr>
                <a:schemeClr val="accent2"/>
              </a:buClr>
              <a:buChar char="•"/>
              <a:defRPr kumimoji="0" sz="1800" kern="1200">
                <a:solidFill>
                  <a:schemeClr val="tx1"/>
                </a:solidFill>
                <a:latin typeface="+mn-lt"/>
                <a:ea typeface="+mn-ea"/>
                <a:cs typeface="+mn-cs"/>
              </a:defRPr>
            </a:lvl7pPr>
            <a:lvl8pPr marL="2194560" indent="-228600" algn="l" rtl="0" eaLnBrk="1" latinLnBrk="0" hangingPunct="1">
              <a:spcBef>
                <a:spcPts val="370"/>
              </a:spcBef>
              <a:buClr>
                <a:schemeClr val="accent1">
                  <a:tint val="60000"/>
                </a:schemeClr>
              </a:buClr>
              <a:buChar char="•"/>
              <a:defRPr kumimoji="0" sz="1800" kern="1200">
                <a:solidFill>
                  <a:schemeClr val="tx1"/>
                </a:solidFill>
                <a:latin typeface="+mn-lt"/>
                <a:ea typeface="+mn-ea"/>
                <a:cs typeface="+mn-cs"/>
              </a:defRPr>
            </a:lvl8pPr>
            <a:lvl9pPr marL="2468880" indent="-228600" algn="l" rtl="0" eaLnBrk="1" latinLnBrk="0" hangingPunct="1">
              <a:spcBef>
                <a:spcPts val="370"/>
              </a:spcBef>
              <a:buClr>
                <a:schemeClr val="accent2">
                  <a:tint val="60000"/>
                </a:schemeClr>
              </a:buClr>
              <a:buChar char="•"/>
              <a:defRPr kumimoji="0" sz="1800" kern="1200">
                <a:solidFill>
                  <a:schemeClr val="tx1"/>
                </a:solidFill>
                <a:latin typeface="+mn-lt"/>
                <a:ea typeface="+mn-ea"/>
                <a:cs typeface="+mn-cs"/>
              </a:defRPr>
            </a:lvl9pPr>
          </a:lstStyle>
          <a:p>
            <a:pPr marL="0" indent="0">
              <a:buFont typeface="Wingdings 2"/>
              <a:buNone/>
            </a:pPr>
            <a:endParaRPr lang="en-US" sz="2200" dirty="0">
              <a:latin typeface="Calibri" panose="020F0502020204030204" pitchFamily="34" charset="0"/>
              <a:cs typeface="Calibri" panose="020F0502020204030204" pitchFamily="34" charset="0"/>
            </a:endParaRPr>
          </a:p>
          <a:p>
            <a:pPr marL="0" indent="0">
              <a:buNone/>
            </a:pPr>
            <a:r>
              <a:rPr lang="en-US" sz="2200" b="1" dirty="0">
                <a:latin typeface="Calibri" pitchFamily="34" charset="0"/>
                <a:cs typeface="Calibri" pitchFamily="34" charset="0"/>
              </a:rPr>
              <a:t>- Conc. Of urine D-xylose (Sample 2)= </a:t>
            </a:r>
            <a:r>
              <a:rPr lang="en-GB" sz="2200" u="sng" dirty="0">
                <a:latin typeface="Calibri" panose="020F0502020204030204" pitchFamily="34" charset="0"/>
                <a:cs typeface="Calibri" panose="020F0502020204030204" pitchFamily="34" charset="0"/>
              </a:rPr>
              <a:t>0.235 </a:t>
            </a:r>
            <a:r>
              <a:rPr lang="en-US" sz="2200" dirty="0">
                <a:latin typeface="Calibri" pitchFamily="34" charset="0"/>
                <a:cs typeface="Calibri" pitchFamily="34" charset="0"/>
              </a:rPr>
              <a:t>  x  0.01 x 10 = </a:t>
            </a:r>
            <a:r>
              <a:rPr lang="en-GB" sz="2200" b="1" dirty="0">
                <a:latin typeface="Calibri" panose="020F0502020204030204" pitchFamily="34" charset="0"/>
                <a:cs typeface="Calibri" panose="020F0502020204030204" pitchFamily="34" charset="0"/>
              </a:rPr>
              <a:t>0.04 </a:t>
            </a:r>
            <a:r>
              <a:rPr lang="en-GB" sz="2200" dirty="0">
                <a:latin typeface="Calibri" panose="020F0502020204030204" pitchFamily="34" charset="0"/>
                <a:cs typeface="Calibri" panose="020F0502020204030204" pitchFamily="34" charset="0"/>
              </a:rPr>
              <a:t>g/0.1 ml</a:t>
            </a:r>
            <a:endParaRPr lang="en-US" sz="2200" dirty="0">
              <a:latin typeface="Calibri" panose="020F0502020204030204" pitchFamily="34" charset="0"/>
              <a:cs typeface="Calibri" panose="020F0502020204030204" pitchFamily="34" charset="0"/>
            </a:endParaRPr>
          </a:p>
          <a:p>
            <a:pPr marL="0" indent="0">
              <a:buFont typeface="Wingdings 2"/>
              <a:buNone/>
            </a:pPr>
            <a:r>
              <a:rPr lang="en-US" sz="2200" dirty="0">
                <a:latin typeface="Calibri" panose="020F0502020204030204" pitchFamily="34" charset="0"/>
                <a:cs typeface="Calibri" panose="020F0502020204030204" pitchFamily="34" charset="0"/>
              </a:rPr>
              <a:t>                                                                     0.558</a:t>
            </a:r>
          </a:p>
          <a:p>
            <a:pPr marL="0" indent="0">
              <a:buNone/>
            </a:pPr>
            <a:r>
              <a:rPr lang="en-US" sz="2200" b="1" dirty="0">
                <a:latin typeface="Calibri" pitchFamily="34" charset="0"/>
                <a:cs typeface="Calibri" pitchFamily="34" charset="0"/>
              </a:rPr>
              <a:t>- Conc. Of urine D-xylose (Sample 2)=</a:t>
            </a:r>
            <a:r>
              <a:rPr lang="en-US" sz="2200" dirty="0">
                <a:latin typeface="Calibri" pitchFamily="34" charset="0"/>
                <a:cs typeface="Calibri" pitchFamily="34" charset="0"/>
              </a:rPr>
              <a:t>  </a:t>
            </a:r>
            <a:r>
              <a:rPr lang="en-GB" sz="2200" dirty="0">
                <a:latin typeface="Calibri" panose="020F0502020204030204" pitchFamily="34" charset="0"/>
                <a:cs typeface="Calibri" panose="020F0502020204030204" pitchFamily="34" charset="0"/>
              </a:rPr>
              <a:t>0.04 g                 0.1 ml</a:t>
            </a:r>
            <a:endParaRPr lang="en-US" sz="2200" dirty="0">
              <a:latin typeface="Calibri" panose="020F0502020204030204" pitchFamily="34" charset="0"/>
              <a:cs typeface="Calibri" panose="020F0502020204030204" pitchFamily="34" charset="0"/>
            </a:endParaRPr>
          </a:p>
          <a:p>
            <a:pPr marL="0" indent="0">
              <a:buFont typeface="Wingdings 2"/>
              <a:buNone/>
            </a:pPr>
            <a:r>
              <a:rPr lang="en-US" sz="2200" dirty="0">
                <a:latin typeface="Calibri" panose="020F0502020204030204" pitchFamily="34" charset="0"/>
                <a:cs typeface="Calibri" panose="020F0502020204030204" pitchFamily="34" charset="0"/>
              </a:rPr>
              <a:t>                                                                           ?                     1 ml</a:t>
            </a:r>
          </a:p>
          <a:p>
            <a:pPr marL="0" indent="0">
              <a:buFont typeface="Wingdings 2"/>
              <a:buNone/>
            </a:pPr>
            <a:r>
              <a:rPr lang="en-US" sz="2200" dirty="0">
                <a:latin typeface="Calibri" panose="020F0502020204030204" pitchFamily="34" charset="0"/>
                <a:cs typeface="Calibri" panose="020F0502020204030204" pitchFamily="34" charset="0"/>
              </a:rPr>
              <a:t>                                                                          = </a:t>
            </a:r>
            <a:r>
              <a:rPr lang="en-GB" sz="2200" b="1" dirty="0">
                <a:latin typeface="Calibri" panose="020F0502020204030204" pitchFamily="34" charset="0"/>
                <a:cs typeface="Calibri" panose="020F0502020204030204" pitchFamily="34" charset="0"/>
              </a:rPr>
              <a:t>0.42g/ml</a:t>
            </a:r>
            <a:endParaRPr lang="en-US" sz="2200" b="1" dirty="0">
              <a:latin typeface="Calibri" panose="020F0502020204030204" pitchFamily="34" charset="0"/>
              <a:cs typeface="Calibri" panose="020F0502020204030204" pitchFamily="34" charset="0"/>
            </a:endParaRPr>
          </a:p>
          <a:p>
            <a:pPr marL="0" indent="0">
              <a:buFont typeface="Wingdings 2"/>
              <a:buNone/>
            </a:pPr>
            <a:r>
              <a:rPr lang="en-GB" sz="2200" dirty="0">
                <a:latin typeface="Calibri" panose="020F0502020204030204" pitchFamily="34" charset="0"/>
                <a:cs typeface="Calibri" panose="020F0502020204030204" pitchFamily="34" charset="0"/>
              </a:rPr>
              <a:t>                                                                        </a:t>
            </a:r>
          </a:p>
          <a:p>
            <a:pPr marL="0" indent="0">
              <a:buFont typeface="Wingdings 2"/>
              <a:buNone/>
            </a:pPr>
            <a:r>
              <a:rPr lang="en-GB" sz="2200" dirty="0">
                <a:latin typeface="Calibri" panose="020F0502020204030204" pitchFamily="34" charset="0"/>
                <a:cs typeface="Calibri" panose="020F0502020204030204" pitchFamily="34" charset="0"/>
              </a:rPr>
              <a:t>                                                                        0.42 g              </a:t>
            </a:r>
            <a:r>
              <a:rPr lang="en-US" sz="2200" dirty="0">
                <a:latin typeface="Calibri" panose="020F0502020204030204" pitchFamily="34" charset="0"/>
                <a:cs typeface="Calibri" panose="020F0502020204030204" pitchFamily="34" charset="0"/>
              </a:rPr>
              <a:t>1 ml</a:t>
            </a:r>
          </a:p>
          <a:p>
            <a:pPr marL="0" indent="0">
              <a:buFont typeface="Wingdings 2"/>
              <a:buNone/>
            </a:pPr>
            <a:r>
              <a:rPr lang="en-US" sz="2200" dirty="0">
                <a:latin typeface="Calibri" panose="020F0502020204030204" pitchFamily="34" charset="0"/>
                <a:cs typeface="Calibri" panose="020F0502020204030204" pitchFamily="34" charset="0"/>
              </a:rPr>
              <a:t>                                                                              ?                  5 ml</a:t>
            </a:r>
          </a:p>
          <a:p>
            <a:pPr marL="0" indent="0">
              <a:buFont typeface="Wingdings 2"/>
              <a:buNone/>
            </a:pPr>
            <a:endParaRPr lang="en-US" sz="2200" b="1" dirty="0">
              <a:latin typeface="Calibri" pitchFamily="34" charset="0"/>
              <a:cs typeface="Calibri" pitchFamily="34" charset="0"/>
            </a:endParaRPr>
          </a:p>
          <a:p>
            <a:pPr marL="0" indent="0">
              <a:buFont typeface="Wingdings 2"/>
              <a:buNone/>
            </a:pPr>
            <a:r>
              <a:rPr lang="en-US" sz="2200" b="1" dirty="0">
                <a:solidFill>
                  <a:schemeClr val="accent1">
                    <a:lumMod val="75000"/>
                  </a:schemeClr>
                </a:solidFill>
                <a:latin typeface="Calibri" pitchFamily="34" charset="0"/>
                <a:cs typeface="Calibri" pitchFamily="34" charset="0"/>
              </a:rPr>
              <a:t>- Conc. Of urine D-xylose (Sample 2)= </a:t>
            </a:r>
            <a:r>
              <a:rPr lang="en-US" sz="2200" b="1" dirty="0">
                <a:latin typeface="Calibri" pitchFamily="34" charset="0"/>
                <a:cs typeface="Calibri" pitchFamily="34" charset="0"/>
              </a:rPr>
              <a:t>2.1 gm/5ml                Abnormal</a:t>
            </a:r>
          </a:p>
        </p:txBody>
      </p:sp>
      <p:cxnSp>
        <p:nvCxnSpPr>
          <p:cNvPr id="7" name="Straight Arrow Connector 3"/>
          <p:cNvCxnSpPr/>
          <p:nvPr/>
        </p:nvCxnSpPr>
        <p:spPr>
          <a:xfrm>
            <a:off x="5597150" y="2348880"/>
            <a:ext cx="792088" cy="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8" name="Straight Arrow Connector 4"/>
          <p:cNvCxnSpPr/>
          <p:nvPr/>
        </p:nvCxnSpPr>
        <p:spPr>
          <a:xfrm>
            <a:off x="5624635" y="2780928"/>
            <a:ext cx="792088" cy="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9" name="Straight Arrow Connector 3"/>
          <p:cNvCxnSpPr/>
          <p:nvPr/>
        </p:nvCxnSpPr>
        <p:spPr>
          <a:xfrm>
            <a:off x="5624635" y="4365104"/>
            <a:ext cx="792088" cy="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0" name="Straight Arrow Connector 4"/>
          <p:cNvCxnSpPr/>
          <p:nvPr/>
        </p:nvCxnSpPr>
        <p:spPr>
          <a:xfrm>
            <a:off x="5597150" y="4005064"/>
            <a:ext cx="792088" cy="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xmlns="" val="275961834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03648" y="2790056"/>
            <a:ext cx="6912768" cy="1143000"/>
          </a:xfrm>
        </p:spPr>
        <p:txBody>
          <a:bodyPr>
            <a:noAutofit/>
          </a:bodyPr>
          <a:lstStyle/>
          <a:p>
            <a:r>
              <a:rPr lang="en-US" sz="9600" dirty="0">
                <a:solidFill>
                  <a:srgbClr val="7030A0"/>
                </a:solidFill>
                <a:latin typeface="Jokerman" pitchFamily="82" charset="0"/>
              </a:rPr>
              <a:t>Thank you</a:t>
            </a:r>
          </a:p>
        </p:txBody>
      </p:sp>
    </p:spTree>
    <p:extLst>
      <p:ext uri="{BB962C8B-B14F-4D97-AF65-F5344CB8AC3E}">
        <p14:creationId xmlns:p14="http://schemas.microsoft.com/office/powerpoint/2010/main" xmlns="" val="362145838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9512" y="701824"/>
            <a:ext cx="4546848" cy="1143000"/>
          </a:xfrm>
        </p:spPr>
        <p:txBody>
          <a:bodyPr>
            <a:normAutofit/>
          </a:bodyPr>
          <a:lstStyle/>
          <a:p>
            <a:pPr algn="l"/>
            <a:r>
              <a:rPr lang="en-US" sz="3200" b="1" dirty="0">
                <a:solidFill>
                  <a:srgbClr val="E2B200"/>
                </a:solidFill>
              </a:rPr>
              <a:t>- Objectives</a:t>
            </a:r>
            <a:br>
              <a:rPr lang="en-US" sz="3200" b="1" dirty="0">
                <a:solidFill>
                  <a:srgbClr val="E2B200"/>
                </a:solidFill>
              </a:rPr>
            </a:br>
            <a:endParaRPr lang="en-US" sz="3200" dirty="0">
              <a:solidFill>
                <a:srgbClr val="E2B200"/>
              </a:solidFill>
            </a:endParaRPr>
          </a:p>
        </p:txBody>
      </p:sp>
      <p:sp>
        <p:nvSpPr>
          <p:cNvPr id="3" name="Content Placeholder 2"/>
          <p:cNvSpPr>
            <a:spLocks noGrp="1"/>
          </p:cNvSpPr>
          <p:nvPr>
            <p:ph sz="quarter" idx="1"/>
          </p:nvPr>
        </p:nvSpPr>
        <p:spPr>
          <a:xfrm>
            <a:off x="97160" y="1600200"/>
            <a:ext cx="9083352" cy="4525963"/>
          </a:xfrm>
        </p:spPr>
        <p:txBody>
          <a:bodyPr>
            <a:normAutofit/>
          </a:bodyPr>
          <a:lstStyle/>
          <a:p>
            <a:pPr marL="0" indent="0">
              <a:lnSpc>
                <a:spcPct val="150000"/>
              </a:lnSpc>
              <a:buNone/>
            </a:pPr>
            <a:r>
              <a:rPr lang="en-US" sz="2800" dirty="0">
                <a:latin typeface="Calibri" pitchFamily="34" charset="0"/>
                <a:cs typeface="Calibri" pitchFamily="34" charset="0"/>
              </a:rPr>
              <a:t>a) To test the function of the upper small intestine.</a:t>
            </a:r>
          </a:p>
          <a:p>
            <a:pPr marL="0" indent="0">
              <a:lnSpc>
                <a:spcPct val="150000"/>
              </a:lnSpc>
              <a:buNone/>
            </a:pPr>
            <a:r>
              <a:rPr lang="en-US" sz="2800" dirty="0">
                <a:latin typeface="Calibri" pitchFamily="34" charset="0"/>
                <a:cs typeface="Calibri" pitchFamily="34" charset="0"/>
              </a:rPr>
              <a:t>b) To learn the technique of D-xylose estimation</a:t>
            </a:r>
          </a:p>
          <a:p>
            <a:pPr marL="0" indent="0">
              <a:lnSpc>
                <a:spcPct val="150000"/>
              </a:lnSpc>
              <a:buNone/>
            </a:pPr>
            <a:endParaRPr lang="en-US" sz="2800" dirty="0">
              <a:latin typeface="Calibri" pitchFamily="34" charset="0"/>
              <a:cs typeface="Calibri" pitchFamily="34" charset="0"/>
            </a:endParaRPr>
          </a:p>
        </p:txBody>
      </p:sp>
    </p:spTree>
    <p:extLst>
      <p:ext uri="{BB962C8B-B14F-4D97-AF65-F5344CB8AC3E}">
        <p14:creationId xmlns:p14="http://schemas.microsoft.com/office/powerpoint/2010/main" xmlns="" val="388333940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3528" y="413792"/>
            <a:ext cx="3528392" cy="1143000"/>
          </a:xfrm>
        </p:spPr>
        <p:txBody>
          <a:bodyPr>
            <a:normAutofit/>
          </a:bodyPr>
          <a:lstStyle/>
          <a:p>
            <a:r>
              <a:rPr lang="en-US" sz="3200" b="1" dirty="0">
                <a:solidFill>
                  <a:schemeClr val="accent1">
                    <a:lumMod val="75000"/>
                  </a:schemeClr>
                </a:solidFill>
                <a:latin typeface="Calibri" pitchFamily="34" charset="0"/>
                <a:cs typeface="Calibri" pitchFamily="34" charset="0"/>
              </a:rPr>
              <a:t>- Introduction:</a:t>
            </a:r>
            <a:endParaRPr lang="en-US" sz="3200" dirty="0">
              <a:solidFill>
                <a:schemeClr val="accent1">
                  <a:lumMod val="75000"/>
                </a:schemeClr>
              </a:solidFill>
              <a:latin typeface="Calibri" pitchFamily="34" charset="0"/>
              <a:cs typeface="Calibri" pitchFamily="34" charset="0"/>
            </a:endParaRPr>
          </a:p>
        </p:txBody>
      </p:sp>
      <p:sp>
        <p:nvSpPr>
          <p:cNvPr id="4" name="Content Placeholder 3"/>
          <p:cNvSpPr>
            <a:spLocks noGrp="1"/>
          </p:cNvSpPr>
          <p:nvPr>
            <p:ph sz="quarter" idx="1"/>
          </p:nvPr>
        </p:nvSpPr>
        <p:spPr>
          <a:xfrm>
            <a:off x="169168" y="1700808"/>
            <a:ext cx="8867328" cy="3400931"/>
          </a:xfrm>
          <a:prstGeom prst="rect">
            <a:avLst/>
          </a:prstGeom>
        </p:spPr>
        <p:txBody>
          <a:bodyPr wrap="square">
            <a:spAutoFit/>
          </a:bodyPr>
          <a:lstStyle/>
          <a:p>
            <a:pPr>
              <a:lnSpc>
                <a:spcPct val="150000"/>
              </a:lnSpc>
              <a:buFont typeface="Wingdings" pitchFamily="2" charset="2"/>
              <a:buChar char="Ø"/>
            </a:pPr>
            <a:r>
              <a:rPr lang="en-US" sz="2800" dirty="0">
                <a:latin typeface="Calibri" pitchFamily="34" charset="0"/>
                <a:cs typeface="Calibri" pitchFamily="34" charset="0"/>
              </a:rPr>
              <a:t>The small intestine can be studied in </a:t>
            </a:r>
            <a:r>
              <a:rPr lang="en-US" sz="2800" b="1" dirty="0">
                <a:latin typeface="Calibri" pitchFamily="34" charset="0"/>
                <a:cs typeface="Calibri" pitchFamily="34" charset="0"/>
              </a:rPr>
              <a:t>two parts</a:t>
            </a:r>
            <a:r>
              <a:rPr lang="en-US" sz="2800" dirty="0">
                <a:latin typeface="Calibri" pitchFamily="34" charset="0"/>
                <a:cs typeface="Calibri" pitchFamily="34" charset="0"/>
              </a:rPr>
              <a:t> </a:t>
            </a:r>
            <a:r>
              <a:rPr lang="en-US" sz="2800" u="sng" dirty="0">
                <a:latin typeface="Calibri" pitchFamily="34" charset="0"/>
                <a:cs typeface="Calibri" pitchFamily="34" charset="0"/>
              </a:rPr>
              <a:t>,the upper small intestine and the lower small intestine</a:t>
            </a:r>
            <a:r>
              <a:rPr lang="en-US" sz="2800" dirty="0">
                <a:latin typeface="Calibri" pitchFamily="34" charset="0"/>
                <a:cs typeface="Calibri" pitchFamily="34" charset="0"/>
              </a:rPr>
              <a:t>.</a:t>
            </a:r>
          </a:p>
          <a:p>
            <a:pPr>
              <a:lnSpc>
                <a:spcPct val="150000"/>
              </a:lnSpc>
              <a:buFont typeface="Wingdings" pitchFamily="2" charset="2"/>
              <a:buChar char="Ø"/>
            </a:pPr>
            <a:r>
              <a:rPr lang="en-US" sz="2800" b="1" dirty="0">
                <a:solidFill>
                  <a:srgbClr val="FFC000"/>
                </a:solidFill>
                <a:latin typeface="Calibri" pitchFamily="34" charset="0"/>
                <a:cs typeface="Calibri" pitchFamily="34" charset="0"/>
              </a:rPr>
              <a:t>Vitamin B12 absorption</a:t>
            </a:r>
            <a:r>
              <a:rPr lang="en-US" sz="2800" dirty="0">
                <a:latin typeface="Calibri" pitchFamily="34" charset="0"/>
                <a:cs typeface="Calibri" pitchFamily="34" charset="0"/>
              </a:rPr>
              <a:t> is the best test for </a:t>
            </a:r>
            <a:r>
              <a:rPr lang="en-US" sz="2800" u="sng" dirty="0">
                <a:latin typeface="Calibri" pitchFamily="34" charset="0"/>
                <a:cs typeface="Calibri" pitchFamily="34" charset="0"/>
              </a:rPr>
              <a:t>the lower small bowl</a:t>
            </a:r>
            <a:r>
              <a:rPr lang="en-US" sz="2800" dirty="0">
                <a:latin typeface="Calibri" pitchFamily="34" charset="0"/>
                <a:cs typeface="Calibri" pitchFamily="34" charset="0"/>
              </a:rPr>
              <a:t>, while </a:t>
            </a:r>
            <a:r>
              <a:rPr lang="en-US" sz="2800" b="1" dirty="0">
                <a:solidFill>
                  <a:srgbClr val="00B050"/>
                </a:solidFill>
                <a:latin typeface="Calibri" pitchFamily="34" charset="0"/>
                <a:cs typeface="Calibri" pitchFamily="34" charset="0"/>
              </a:rPr>
              <a:t>D- xylose absorption test</a:t>
            </a:r>
            <a:r>
              <a:rPr lang="en-US" sz="2800" dirty="0">
                <a:latin typeface="Calibri" pitchFamily="34" charset="0"/>
                <a:cs typeface="Calibri" pitchFamily="34" charset="0"/>
              </a:rPr>
              <a:t> is considered the best test for </a:t>
            </a:r>
            <a:r>
              <a:rPr lang="en-US" sz="2800" u="sng" dirty="0">
                <a:latin typeface="Calibri" pitchFamily="34" charset="0"/>
                <a:cs typeface="Calibri" pitchFamily="34" charset="0"/>
              </a:rPr>
              <a:t>the upper small intestinal function</a:t>
            </a:r>
            <a:r>
              <a:rPr lang="en-US" sz="2800" dirty="0">
                <a:latin typeface="Calibri" pitchFamily="34" charset="0"/>
                <a:cs typeface="Calibri" pitchFamily="34" charset="0"/>
              </a:rPr>
              <a:t>.</a:t>
            </a:r>
          </a:p>
        </p:txBody>
      </p:sp>
    </p:spTree>
    <p:extLst>
      <p:ext uri="{BB962C8B-B14F-4D97-AF65-F5344CB8AC3E}">
        <p14:creationId xmlns:p14="http://schemas.microsoft.com/office/powerpoint/2010/main" xmlns="" val="60313924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2550833" y="476672"/>
            <a:ext cx="3801616" cy="1143000"/>
          </a:xfrm>
        </p:spPr>
        <p:txBody>
          <a:bodyPr/>
          <a:lstStyle/>
          <a:p>
            <a:r>
              <a:rPr lang="en-US" b="1" dirty="0">
                <a:solidFill>
                  <a:schemeClr val="accent1">
                    <a:lumMod val="75000"/>
                  </a:schemeClr>
                </a:solidFill>
                <a:latin typeface="Calibri" panose="020F0502020204030204" pitchFamily="34" charset="0"/>
                <a:cs typeface="Calibri" panose="020F0502020204030204" pitchFamily="34" charset="0"/>
              </a:rPr>
              <a:t>Small intestine</a:t>
            </a:r>
            <a:endParaRPr lang="ar-SA" b="1" dirty="0">
              <a:solidFill>
                <a:schemeClr val="accent1">
                  <a:lumMod val="75000"/>
                </a:schemeClr>
              </a:solidFill>
              <a:latin typeface="Calibri" panose="020F0502020204030204" pitchFamily="34" charset="0"/>
              <a:cs typeface="Calibri" panose="020F0502020204030204" pitchFamily="34" charset="0"/>
            </a:endParaRPr>
          </a:p>
        </p:txBody>
      </p:sp>
      <p:pic>
        <p:nvPicPr>
          <p:cNvPr id="1026" name="Picture 2" descr="نتيجة بحث الصور عن ‪small intestine duodenum jejunum ileum‬‏"/>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1619672" y="1988840"/>
            <a:ext cx="5663938" cy="4034929"/>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111087796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0" y="836712"/>
            <a:ext cx="9036496" cy="4752528"/>
          </a:xfrm>
        </p:spPr>
        <p:txBody>
          <a:bodyPr>
            <a:noAutofit/>
          </a:bodyPr>
          <a:lstStyle/>
          <a:p>
            <a:pPr>
              <a:lnSpc>
                <a:spcPct val="150000"/>
              </a:lnSpc>
              <a:buFont typeface="Wingdings" pitchFamily="2" charset="2"/>
              <a:buChar char="Ø"/>
            </a:pPr>
            <a:r>
              <a:rPr lang="en-US" sz="2400" dirty="0">
                <a:latin typeface="Calibri" pitchFamily="34" charset="0"/>
                <a:cs typeface="Calibri" pitchFamily="34" charset="0"/>
              </a:rPr>
              <a:t> </a:t>
            </a:r>
            <a:r>
              <a:rPr lang="en-US" sz="2400" b="1" dirty="0">
                <a:latin typeface="Calibri" pitchFamily="34" charset="0"/>
                <a:cs typeface="Calibri" pitchFamily="34" charset="0"/>
              </a:rPr>
              <a:t>Impaired absorption of D- xylose</a:t>
            </a:r>
            <a:r>
              <a:rPr lang="en-US" sz="2400" dirty="0">
                <a:latin typeface="Calibri" pitchFamily="34" charset="0"/>
                <a:cs typeface="Calibri" pitchFamily="34" charset="0"/>
              </a:rPr>
              <a:t> occurs </a:t>
            </a:r>
            <a:r>
              <a:rPr lang="en-US" sz="2400" u="sng" dirty="0">
                <a:latin typeface="Calibri" pitchFamily="34" charset="0"/>
                <a:cs typeface="Calibri" pitchFamily="34" charset="0"/>
              </a:rPr>
              <a:t>in conditions where there </a:t>
            </a:r>
            <a:r>
              <a:rPr lang="en-US" sz="2400" u="sng" dirty="0">
                <a:solidFill>
                  <a:srgbClr val="E2B200"/>
                </a:solidFill>
                <a:latin typeface="Calibri" pitchFamily="34" charset="0"/>
                <a:cs typeface="Calibri" pitchFamily="34" charset="0"/>
              </a:rPr>
              <a:t>is flattening of the intestinal villi</a:t>
            </a:r>
            <a:r>
              <a:rPr lang="en-US" sz="2400" dirty="0">
                <a:solidFill>
                  <a:srgbClr val="E2B200"/>
                </a:solidFill>
                <a:latin typeface="Calibri" pitchFamily="34" charset="0"/>
                <a:cs typeface="Calibri" pitchFamily="34" charset="0"/>
              </a:rPr>
              <a:t> </a:t>
            </a:r>
            <a:r>
              <a:rPr lang="en-US" sz="2400" dirty="0">
                <a:latin typeface="Calibri" pitchFamily="34" charset="0"/>
                <a:cs typeface="Calibri" pitchFamily="34" charset="0"/>
              </a:rPr>
              <a:t>and </a:t>
            </a:r>
            <a:r>
              <a:rPr lang="en-US" sz="2400" dirty="0">
                <a:solidFill>
                  <a:schemeClr val="accent2">
                    <a:lumMod val="60000"/>
                    <a:lumOff val="40000"/>
                  </a:schemeClr>
                </a:solidFill>
                <a:latin typeface="Calibri" pitchFamily="34" charset="0"/>
                <a:cs typeface="Calibri" pitchFamily="34" charset="0"/>
              </a:rPr>
              <a:t>this results in abnormally low urinary excretion of the test does of D-xylose.</a:t>
            </a:r>
          </a:p>
          <a:p>
            <a:pPr>
              <a:lnSpc>
                <a:spcPct val="150000"/>
              </a:lnSpc>
              <a:buFont typeface="Wingdings" pitchFamily="2" charset="2"/>
              <a:buChar char="Ø"/>
            </a:pPr>
            <a:r>
              <a:rPr lang="en-US" sz="2400" dirty="0">
                <a:latin typeface="Calibri" pitchFamily="34" charset="0"/>
                <a:cs typeface="Calibri" pitchFamily="34" charset="0"/>
              </a:rPr>
              <a:t> </a:t>
            </a:r>
            <a:r>
              <a:rPr lang="en-US" sz="2400" b="1" dirty="0">
                <a:solidFill>
                  <a:srgbClr val="7030A0"/>
                </a:solidFill>
                <a:latin typeface="Calibri" pitchFamily="34" charset="0"/>
                <a:cs typeface="Calibri" pitchFamily="34" charset="0"/>
              </a:rPr>
              <a:t>In adults , </a:t>
            </a:r>
            <a:r>
              <a:rPr lang="en-US" sz="2400" dirty="0">
                <a:latin typeface="Calibri" pitchFamily="34" charset="0"/>
                <a:cs typeface="Calibri" pitchFamily="34" charset="0"/>
              </a:rPr>
              <a:t>the standard oral dose is </a:t>
            </a:r>
            <a:r>
              <a:rPr lang="en-US" sz="2400" b="1" dirty="0">
                <a:latin typeface="Calibri" pitchFamily="34" charset="0"/>
                <a:cs typeface="Calibri" pitchFamily="34" charset="0"/>
              </a:rPr>
              <a:t>25 g</a:t>
            </a:r>
            <a:r>
              <a:rPr lang="en-US" sz="2400" dirty="0">
                <a:latin typeface="Calibri" pitchFamily="34" charset="0"/>
                <a:cs typeface="Calibri" pitchFamily="34" charset="0"/>
              </a:rPr>
              <a:t> after which </a:t>
            </a:r>
            <a:r>
              <a:rPr lang="en-US" sz="2400" i="1" u="sng" dirty="0">
                <a:latin typeface="Calibri" pitchFamily="34" charset="0"/>
                <a:cs typeface="Calibri" pitchFamily="34" charset="0"/>
              </a:rPr>
              <a:t>the urinary output during the next five hours is </a:t>
            </a:r>
            <a:r>
              <a:rPr lang="en-US" sz="2400" b="1" i="1" u="sng" dirty="0">
                <a:latin typeface="Calibri" pitchFamily="34" charset="0"/>
                <a:cs typeface="Calibri" pitchFamily="34" charset="0"/>
              </a:rPr>
              <a:t>5.8 g</a:t>
            </a:r>
            <a:r>
              <a:rPr lang="en-US" sz="2400" i="1" dirty="0">
                <a:latin typeface="Calibri" pitchFamily="34" charset="0"/>
                <a:cs typeface="Calibri" pitchFamily="34" charset="0"/>
              </a:rPr>
              <a:t> </a:t>
            </a:r>
            <a:r>
              <a:rPr lang="en-US" sz="2400" dirty="0">
                <a:latin typeface="Calibri" pitchFamily="34" charset="0"/>
                <a:cs typeface="Calibri" pitchFamily="34" charset="0"/>
              </a:rPr>
              <a:t>( about </a:t>
            </a:r>
            <a:r>
              <a:rPr lang="en-US" sz="2400" b="1" dirty="0">
                <a:latin typeface="Calibri" pitchFamily="34" charset="0"/>
                <a:cs typeface="Calibri" pitchFamily="34" charset="0"/>
              </a:rPr>
              <a:t>25%</a:t>
            </a:r>
            <a:r>
              <a:rPr lang="en-US" sz="2400" dirty="0">
                <a:latin typeface="Calibri" pitchFamily="34" charset="0"/>
                <a:cs typeface="Calibri" pitchFamily="34" charset="0"/>
              </a:rPr>
              <a:t> of the dose) </a:t>
            </a:r>
            <a:r>
              <a:rPr lang="en-US" sz="2400" b="1" dirty="0">
                <a:latin typeface="Calibri" pitchFamily="34" charset="0"/>
                <a:cs typeface="Calibri" pitchFamily="34" charset="0"/>
              </a:rPr>
              <a:t>in normal subjects.</a:t>
            </a:r>
          </a:p>
          <a:p>
            <a:pPr>
              <a:lnSpc>
                <a:spcPct val="150000"/>
              </a:lnSpc>
              <a:buFont typeface="Wingdings" pitchFamily="2" charset="2"/>
              <a:buChar char="Ø"/>
            </a:pPr>
            <a:r>
              <a:rPr lang="en-US" sz="2400" b="1" dirty="0">
                <a:solidFill>
                  <a:schemeClr val="accent2">
                    <a:lumMod val="60000"/>
                    <a:lumOff val="40000"/>
                  </a:schemeClr>
                </a:solidFill>
                <a:latin typeface="Calibri" pitchFamily="34" charset="0"/>
                <a:cs typeface="Calibri" pitchFamily="34" charset="0"/>
              </a:rPr>
              <a:t>In children, </a:t>
            </a:r>
            <a:r>
              <a:rPr lang="en-US" sz="2400" dirty="0">
                <a:latin typeface="Calibri" pitchFamily="34" charset="0"/>
                <a:cs typeface="Calibri" pitchFamily="34" charset="0"/>
              </a:rPr>
              <a:t>a </a:t>
            </a:r>
            <a:r>
              <a:rPr lang="en-US" sz="2400" b="1" dirty="0">
                <a:latin typeface="Calibri" pitchFamily="34" charset="0"/>
                <a:cs typeface="Calibri" pitchFamily="34" charset="0"/>
              </a:rPr>
              <a:t>5g dose of D- xylose</a:t>
            </a:r>
            <a:r>
              <a:rPr lang="en-US" sz="2400" dirty="0">
                <a:latin typeface="Calibri" pitchFamily="34" charset="0"/>
                <a:cs typeface="Calibri" pitchFamily="34" charset="0"/>
              </a:rPr>
              <a:t>, and the normal output in the urine is 25 % of the dose. </a:t>
            </a:r>
          </a:p>
          <a:p>
            <a:pPr>
              <a:lnSpc>
                <a:spcPct val="150000"/>
              </a:lnSpc>
              <a:buFont typeface="Wingdings" pitchFamily="2" charset="2"/>
              <a:buChar char="Ø"/>
            </a:pPr>
            <a:endParaRPr lang="en-US" sz="2400" b="1" dirty="0">
              <a:latin typeface="Calibri" pitchFamily="34" charset="0"/>
              <a:cs typeface="Calibri" pitchFamily="34" charset="0"/>
            </a:endParaRPr>
          </a:p>
        </p:txBody>
      </p:sp>
    </p:spTree>
    <p:extLst>
      <p:ext uri="{BB962C8B-B14F-4D97-AF65-F5344CB8AC3E}">
        <p14:creationId xmlns:p14="http://schemas.microsoft.com/office/powerpoint/2010/main" xmlns="" val="65650077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199626" y="476672"/>
            <a:ext cx="8939336" cy="4464496"/>
          </a:xfrm>
        </p:spPr>
        <p:txBody>
          <a:bodyPr>
            <a:noAutofit/>
          </a:bodyPr>
          <a:lstStyle/>
          <a:p>
            <a:pPr>
              <a:lnSpc>
                <a:spcPct val="150000"/>
              </a:lnSpc>
              <a:buFont typeface="Wingdings" pitchFamily="2" charset="2"/>
              <a:buChar char="Ø"/>
            </a:pPr>
            <a:r>
              <a:rPr lang="en-US" sz="2400" b="1" dirty="0">
                <a:latin typeface="Calibri" pitchFamily="34" charset="0"/>
                <a:cs typeface="Calibri" pitchFamily="34" charset="0"/>
              </a:rPr>
              <a:t>Using the 25g dose </a:t>
            </a:r>
            <a:r>
              <a:rPr lang="en-US" sz="2400" dirty="0">
                <a:latin typeface="Calibri" pitchFamily="34" charset="0"/>
                <a:cs typeface="Calibri" pitchFamily="34" charset="0"/>
              </a:rPr>
              <a:t>, </a:t>
            </a:r>
            <a:r>
              <a:rPr lang="en-US" sz="2400" u="sng" dirty="0">
                <a:solidFill>
                  <a:schemeClr val="accent1">
                    <a:lumMod val="75000"/>
                  </a:schemeClr>
                </a:solidFill>
                <a:latin typeface="Calibri" pitchFamily="34" charset="0"/>
                <a:cs typeface="Calibri" pitchFamily="34" charset="0"/>
              </a:rPr>
              <a:t>5 hours excretion of less than 2.5g</a:t>
            </a:r>
            <a:r>
              <a:rPr lang="en-US" sz="2400" dirty="0">
                <a:latin typeface="Calibri" pitchFamily="34" charset="0"/>
                <a:cs typeface="Calibri" pitchFamily="34" charset="0"/>
              </a:rPr>
              <a:t> </a:t>
            </a:r>
            <a:r>
              <a:rPr lang="en-US" sz="2400" u="sng" dirty="0">
                <a:solidFill>
                  <a:schemeClr val="accent2">
                    <a:lumMod val="75000"/>
                  </a:schemeClr>
                </a:solidFill>
                <a:latin typeface="Calibri" pitchFamily="34" charset="0"/>
                <a:cs typeface="Calibri" pitchFamily="34" charset="0"/>
              </a:rPr>
              <a:t>occurs in patients with:</a:t>
            </a:r>
          </a:p>
          <a:p>
            <a:pPr marL="0" indent="0">
              <a:lnSpc>
                <a:spcPct val="150000"/>
              </a:lnSpc>
              <a:buNone/>
            </a:pPr>
            <a:r>
              <a:rPr lang="en-US" sz="2400" b="1" dirty="0">
                <a:latin typeface="Calibri" pitchFamily="34" charset="0"/>
                <a:cs typeface="Calibri" pitchFamily="34" charset="0"/>
              </a:rPr>
              <a:t> 1- Gluten sensitive enteropathy</a:t>
            </a:r>
            <a:r>
              <a:rPr lang="en-US" sz="2400" dirty="0">
                <a:latin typeface="Calibri" pitchFamily="34" charset="0"/>
                <a:cs typeface="Calibri" pitchFamily="34" charset="0"/>
              </a:rPr>
              <a:t> (</a:t>
            </a:r>
            <a:r>
              <a:rPr lang="en-US" sz="2400" b="1" dirty="0">
                <a:latin typeface="Calibri" pitchFamily="34" charset="0"/>
                <a:cs typeface="Calibri" pitchFamily="34" charset="0"/>
              </a:rPr>
              <a:t>coeliac or celiac disease</a:t>
            </a:r>
            <a:r>
              <a:rPr lang="en-US" sz="2400" dirty="0">
                <a:latin typeface="Calibri" pitchFamily="34" charset="0"/>
                <a:cs typeface="Calibri" pitchFamily="34" charset="0"/>
              </a:rPr>
              <a:t>).</a:t>
            </a:r>
            <a:endParaRPr lang="ar-SA" sz="2400" dirty="0">
              <a:latin typeface="Calibri" pitchFamily="34" charset="0"/>
              <a:cs typeface="Calibri" pitchFamily="34" charset="0"/>
            </a:endParaRPr>
          </a:p>
          <a:p>
            <a:pPr marL="0" indent="0">
              <a:lnSpc>
                <a:spcPct val="150000"/>
              </a:lnSpc>
              <a:buNone/>
            </a:pPr>
            <a:r>
              <a:rPr lang="en-US" sz="2400" dirty="0">
                <a:latin typeface="Calibri" pitchFamily="34" charset="0"/>
                <a:cs typeface="Calibri" pitchFamily="34" charset="0"/>
              </a:rPr>
              <a:t>2-</a:t>
            </a:r>
            <a:r>
              <a:rPr lang="en-US" sz="2400" b="1" u="sng" dirty="0">
                <a:latin typeface="Calibri" pitchFamily="34" charset="0"/>
                <a:cs typeface="Calibri" pitchFamily="34" charset="0"/>
              </a:rPr>
              <a:t> Non-gluten sensitive enteropathies</a:t>
            </a:r>
            <a:r>
              <a:rPr lang="en-US" sz="2400" b="1" dirty="0">
                <a:latin typeface="Calibri" pitchFamily="34" charset="0"/>
                <a:cs typeface="Calibri" pitchFamily="34" charset="0"/>
              </a:rPr>
              <a:t> </a:t>
            </a:r>
            <a:r>
              <a:rPr lang="en-US" sz="2400" dirty="0">
                <a:latin typeface="Calibri" pitchFamily="34" charset="0"/>
                <a:cs typeface="Calibri" pitchFamily="34" charset="0"/>
              </a:rPr>
              <a:t>(</a:t>
            </a:r>
            <a:r>
              <a:rPr lang="en-US" sz="2400" b="1" dirty="0">
                <a:latin typeface="Calibri" pitchFamily="34" charset="0"/>
                <a:cs typeface="Calibri" pitchFamily="34" charset="0"/>
              </a:rPr>
              <a:t>idiopathic steatorrhea</a:t>
            </a:r>
            <a:r>
              <a:rPr lang="en-US" sz="2400" dirty="0">
                <a:latin typeface="Calibri" pitchFamily="34" charset="0"/>
                <a:cs typeface="Calibri" pitchFamily="34" charset="0"/>
              </a:rPr>
              <a:t>) </a:t>
            </a:r>
          </a:p>
          <a:p>
            <a:pPr marL="0" indent="0">
              <a:lnSpc>
                <a:spcPct val="150000"/>
              </a:lnSpc>
              <a:buNone/>
            </a:pPr>
            <a:r>
              <a:rPr lang="en-US" sz="2400" dirty="0">
                <a:latin typeface="Calibri" pitchFamily="34" charset="0"/>
                <a:cs typeface="Calibri" pitchFamily="34" charset="0"/>
              </a:rPr>
              <a:t>3-</a:t>
            </a:r>
            <a:r>
              <a:rPr lang="en-US" sz="2400" b="1" dirty="0">
                <a:latin typeface="Calibri" pitchFamily="34" charset="0"/>
                <a:cs typeface="Calibri" pitchFamily="34" charset="0"/>
              </a:rPr>
              <a:t> Tropical </a:t>
            </a:r>
            <a:r>
              <a:rPr lang="en-US" sz="2400" b="1" dirty="0" err="1">
                <a:latin typeface="Calibri" pitchFamily="34" charset="0"/>
                <a:cs typeface="Calibri" pitchFamily="34" charset="0"/>
              </a:rPr>
              <a:t>sprue</a:t>
            </a:r>
            <a:r>
              <a:rPr lang="en-US" sz="2400" b="1" dirty="0">
                <a:latin typeface="Calibri" pitchFamily="34" charset="0"/>
                <a:cs typeface="Calibri" pitchFamily="34" charset="0"/>
              </a:rPr>
              <a:t> .</a:t>
            </a:r>
          </a:p>
          <a:p>
            <a:pPr marL="0" indent="0">
              <a:lnSpc>
                <a:spcPct val="150000"/>
              </a:lnSpc>
              <a:buNone/>
            </a:pPr>
            <a:endParaRPr lang="en-US" sz="2400" dirty="0">
              <a:latin typeface="Calibri" pitchFamily="34" charset="0"/>
              <a:cs typeface="Calibri" pitchFamily="34" charset="0"/>
            </a:endParaRPr>
          </a:p>
        </p:txBody>
      </p:sp>
    </p:spTree>
    <p:extLst>
      <p:ext uri="{BB962C8B-B14F-4D97-AF65-F5344CB8AC3E}">
        <p14:creationId xmlns:p14="http://schemas.microsoft.com/office/powerpoint/2010/main" xmlns="" val="358154090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8" name="Picture 2" descr="https://celiac2051.files.wordpress.com/2012/11/celiac-villi-before-and-after.jpg?w=480&amp;h=224"/>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914400" y="2362200"/>
            <a:ext cx="7021513" cy="32766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9459" name="TextBox 2"/>
          <p:cNvSpPr txBox="1">
            <a:spLocks noChangeArrowheads="1"/>
          </p:cNvSpPr>
          <p:nvPr/>
        </p:nvSpPr>
        <p:spPr bwMode="auto">
          <a:xfrm>
            <a:off x="3276600" y="1066800"/>
            <a:ext cx="2224088" cy="5238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US" altLang="ar-SA" sz="2800" i="1"/>
              <a:t>Intestinal villi</a:t>
            </a:r>
          </a:p>
        </p:txBody>
      </p:sp>
    </p:spTree>
    <p:extLst>
      <p:ext uri="{BB962C8B-B14F-4D97-AF65-F5344CB8AC3E}">
        <p14:creationId xmlns:p14="http://schemas.microsoft.com/office/powerpoint/2010/main" xmlns="" val="112029715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107504" y="1537975"/>
            <a:ext cx="8856984" cy="2251065"/>
          </a:xfrm>
          <a:prstGeom prst="rect">
            <a:avLst/>
          </a:prstGeom>
        </p:spPr>
        <p:txBody>
          <a:bodyPr wrap="square">
            <a:spAutoFit/>
          </a:bodyPr>
          <a:lstStyle/>
          <a:p>
            <a:pPr>
              <a:lnSpc>
                <a:spcPct val="150000"/>
              </a:lnSpc>
              <a:buFont typeface="Arial" panose="020B0604020202020204" pitchFamily="34" charset="0"/>
              <a:buNone/>
            </a:pPr>
            <a:r>
              <a:rPr lang="en-GB" altLang="ar-SA" sz="2400" dirty="0">
                <a:latin typeface="Calibri" panose="020F0502020204030204" pitchFamily="34" charset="0"/>
                <a:cs typeface="Calibri" panose="020F0502020204030204" pitchFamily="34" charset="0"/>
              </a:rPr>
              <a:t>- Tropical sprue is a disorder of unknown cause (infection..) affecting people living in tropical areas who develop abnormalities of the small intestine structure (destruction of the villi), leading to malabsorption and deficiencies of many nutrients.</a:t>
            </a:r>
            <a:endParaRPr lang="en-US" altLang="ar-SA" sz="2400" dirty="0">
              <a:latin typeface="Calibri" panose="020F0502020204030204" pitchFamily="34" charset="0"/>
              <a:cs typeface="Calibri" panose="020F0502020204030204" pitchFamily="34" charset="0"/>
            </a:endParaRPr>
          </a:p>
        </p:txBody>
      </p:sp>
      <p:sp>
        <p:nvSpPr>
          <p:cNvPr id="3" name="مستطيل 2"/>
          <p:cNvSpPr/>
          <p:nvPr/>
        </p:nvSpPr>
        <p:spPr>
          <a:xfrm>
            <a:off x="2915816" y="764704"/>
            <a:ext cx="2977162" cy="646331"/>
          </a:xfrm>
          <a:prstGeom prst="rect">
            <a:avLst/>
          </a:prstGeom>
        </p:spPr>
        <p:txBody>
          <a:bodyPr wrap="none">
            <a:spAutoFit/>
          </a:bodyPr>
          <a:lstStyle/>
          <a:p>
            <a:r>
              <a:rPr lang="en-US" sz="3600" b="1" dirty="0">
                <a:solidFill>
                  <a:srgbClr val="FF0000"/>
                </a:solidFill>
                <a:latin typeface="Calibri" pitchFamily="34" charset="0"/>
                <a:cs typeface="Calibri" pitchFamily="34" charset="0"/>
              </a:rPr>
              <a:t>Tropical sprue </a:t>
            </a:r>
            <a:endParaRPr lang="ar-SA" sz="3600" dirty="0">
              <a:solidFill>
                <a:srgbClr val="FF0000"/>
              </a:solidFill>
            </a:endParaRPr>
          </a:p>
        </p:txBody>
      </p:sp>
    </p:spTree>
    <p:extLst>
      <p:ext uri="{BB962C8B-B14F-4D97-AF65-F5344CB8AC3E}">
        <p14:creationId xmlns:p14="http://schemas.microsoft.com/office/powerpoint/2010/main" xmlns="" val="363622600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35496" y="908720"/>
            <a:ext cx="9108504" cy="4176464"/>
          </a:xfrm>
        </p:spPr>
        <p:txBody>
          <a:bodyPr>
            <a:noAutofit/>
          </a:bodyPr>
          <a:lstStyle/>
          <a:p>
            <a:pPr>
              <a:lnSpc>
                <a:spcPct val="150000"/>
              </a:lnSpc>
              <a:buFont typeface="Wingdings" pitchFamily="2" charset="2"/>
              <a:buChar char="Ø"/>
            </a:pPr>
            <a:r>
              <a:rPr lang="en-US" sz="2400" dirty="0">
                <a:latin typeface="Calibri" pitchFamily="34" charset="0"/>
                <a:cs typeface="Calibri" pitchFamily="34" charset="0"/>
              </a:rPr>
              <a:t>The test is a </a:t>
            </a:r>
            <a:r>
              <a:rPr lang="en-US" sz="2400" b="1" u="sng" dirty="0">
                <a:latin typeface="Calibri" pitchFamily="34" charset="0"/>
                <a:cs typeface="Calibri" pitchFamily="34" charset="0"/>
              </a:rPr>
              <a:t>diagnostic value</a:t>
            </a:r>
            <a:r>
              <a:rPr lang="en-US" sz="2400" dirty="0">
                <a:latin typeface="Calibri" pitchFamily="34" charset="0"/>
                <a:cs typeface="Calibri" pitchFamily="34" charset="0"/>
              </a:rPr>
              <a:t> since </a:t>
            </a:r>
            <a:r>
              <a:rPr lang="en-US" sz="2400" dirty="0">
                <a:solidFill>
                  <a:srgbClr val="00B050"/>
                </a:solidFill>
                <a:latin typeface="Calibri" pitchFamily="34" charset="0"/>
                <a:cs typeface="Calibri" pitchFamily="34" charset="0"/>
              </a:rPr>
              <a:t>i</a:t>
            </a:r>
            <a:r>
              <a:rPr lang="en-US" sz="2400" b="1" dirty="0">
                <a:solidFill>
                  <a:srgbClr val="00B050"/>
                </a:solidFill>
                <a:latin typeface="Calibri" pitchFamily="34" charset="0"/>
                <a:cs typeface="Calibri" pitchFamily="34" charset="0"/>
              </a:rPr>
              <a:t>n children </a:t>
            </a:r>
            <a:r>
              <a:rPr lang="en-US" sz="2400" dirty="0">
                <a:latin typeface="Calibri" pitchFamily="34" charset="0"/>
                <a:cs typeface="Calibri" pitchFamily="34" charset="0"/>
              </a:rPr>
              <a:t>the test is most useful </a:t>
            </a:r>
            <a:r>
              <a:rPr lang="en-US" sz="2400" u="sng" dirty="0">
                <a:latin typeface="Calibri" pitchFamily="34" charset="0"/>
                <a:cs typeface="Calibri" pitchFamily="34" charset="0"/>
              </a:rPr>
              <a:t>in the differential diagnosis</a:t>
            </a:r>
            <a:r>
              <a:rPr lang="en-US" sz="2400" dirty="0">
                <a:latin typeface="Calibri" pitchFamily="34" charset="0"/>
                <a:cs typeface="Calibri" pitchFamily="34" charset="0"/>
              </a:rPr>
              <a:t> of </a:t>
            </a:r>
            <a:r>
              <a:rPr lang="en-US" sz="2400" b="1" dirty="0">
                <a:solidFill>
                  <a:schemeClr val="accent2">
                    <a:lumMod val="75000"/>
                  </a:schemeClr>
                </a:solidFill>
                <a:latin typeface="Calibri" pitchFamily="34" charset="0"/>
                <a:cs typeface="Calibri" pitchFamily="34" charset="0"/>
              </a:rPr>
              <a:t>coeliac disease and cystic fibrosis. </a:t>
            </a:r>
          </a:p>
          <a:p>
            <a:pPr>
              <a:lnSpc>
                <a:spcPct val="150000"/>
              </a:lnSpc>
              <a:buFont typeface="Wingdings" pitchFamily="2" charset="2"/>
              <a:buChar char="Ø"/>
            </a:pPr>
            <a:r>
              <a:rPr lang="en-US" sz="2400" dirty="0">
                <a:latin typeface="Calibri" pitchFamily="34" charset="0"/>
                <a:cs typeface="Calibri" pitchFamily="34" charset="0"/>
              </a:rPr>
              <a:t>Treatment of coeliac disease with </a:t>
            </a:r>
            <a:r>
              <a:rPr lang="en-US" sz="2400" b="1" dirty="0">
                <a:latin typeface="Calibri" pitchFamily="34" charset="0"/>
                <a:cs typeface="Calibri" pitchFamily="34" charset="0"/>
              </a:rPr>
              <a:t>a gluten free diet improves D-xylose absorption</a:t>
            </a:r>
            <a:r>
              <a:rPr lang="en-US" sz="2400" dirty="0">
                <a:latin typeface="Calibri" pitchFamily="34" charset="0"/>
                <a:cs typeface="Calibri" pitchFamily="34" charset="0"/>
              </a:rPr>
              <a:t> </a:t>
            </a:r>
            <a:r>
              <a:rPr lang="en-US" sz="2400" u="sng" dirty="0">
                <a:solidFill>
                  <a:schemeClr val="accent2">
                    <a:lumMod val="75000"/>
                  </a:schemeClr>
                </a:solidFill>
                <a:latin typeface="Calibri" pitchFamily="34" charset="0"/>
                <a:cs typeface="Calibri" pitchFamily="34" charset="0"/>
              </a:rPr>
              <a:t>but it remains low normal</a:t>
            </a:r>
            <a:r>
              <a:rPr lang="en-US" sz="2400" dirty="0">
                <a:latin typeface="Calibri" pitchFamily="34" charset="0"/>
                <a:cs typeface="Calibri" pitchFamily="34" charset="0"/>
              </a:rPr>
              <a:t>.</a:t>
            </a:r>
          </a:p>
          <a:p>
            <a:pPr>
              <a:lnSpc>
                <a:spcPct val="150000"/>
              </a:lnSpc>
              <a:buFont typeface="Wingdings" pitchFamily="2" charset="2"/>
              <a:buChar char="Ø"/>
            </a:pPr>
            <a:r>
              <a:rPr lang="en-US" sz="2400" u="sng" dirty="0">
                <a:solidFill>
                  <a:srgbClr val="00B050"/>
                </a:solidFill>
                <a:latin typeface="Calibri" pitchFamily="34" charset="0"/>
                <a:cs typeface="Calibri" pitchFamily="34" charset="0"/>
              </a:rPr>
              <a:t>In case of impaired </a:t>
            </a:r>
            <a:r>
              <a:rPr lang="en-US" sz="2400" b="1" u="sng" dirty="0">
                <a:solidFill>
                  <a:srgbClr val="00B050"/>
                </a:solidFill>
                <a:latin typeface="Calibri" pitchFamily="34" charset="0"/>
                <a:cs typeface="Calibri" pitchFamily="34" charset="0"/>
              </a:rPr>
              <a:t>renal </a:t>
            </a:r>
            <a:r>
              <a:rPr lang="en-US" sz="2400" b="1" u="sng" dirty="0" smtClean="0">
                <a:solidFill>
                  <a:srgbClr val="00B050"/>
                </a:solidFill>
                <a:latin typeface="Calibri" pitchFamily="34" charset="0"/>
                <a:cs typeface="Calibri" pitchFamily="34" charset="0"/>
              </a:rPr>
              <a:t>function,</a:t>
            </a:r>
            <a:r>
              <a:rPr lang="en-US" sz="2400" b="1" dirty="0" smtClean="0">
                <a:latin typeface="Calibri" pitchFamily="34" charset="0"/>
                <a:cs typeface="Calibri" pitchFamily="34" charset="0"/>
              </a:rPr>
              <a:t> </a:t>
            </a:r>
            <a:r>
              <a:rPr lang="en-US" sz="2400" dirty="0">
                <a:latin typeface="Calibri" pitchFamily="34" charset="0"/>
                <a:cs typeface="Calibri" pitchFamily="34" charset="0"/>
              </a:rPr>
              <a:t>the D-xylose level in a 5- hours urine sample </a:t>
            </a:r>
            <a:r>
              <a:rPr lang="en-US" sz="2400" b="1" dirty="0">
                <a:latin typeface="Calibri" pitchFamily="34" charset="0"/>
                <a:cs typeface="Calibri" pitchFamily="34" charset="0"/>
              </a:rPr>
              <a:t>is low </a:t>
            </a:r>
            <a:r>
              <a:rPr lang="en-US" sz="2400" dirty="0">
                <a:latin typeface="Calibri" pitchFamily="34" charset="0"/>
                <a:cs typeface="Calibri" pitchFamily="34" charset="0"/>
              </a:rPr>
              <a:t>,which can lead to </a:t>
            </a:r>
            <a:r>
              <a:rPr lang="en-US" sz="2400" b="1" dirty="0">
                <a:latin typeface="Calibri" pitchFamily="34" charset="0"/>
                <a:cs typeface="Calibri" pitchFamily="34" charset="0"/>
              </a:rPr>
              <a:t>false diagnosis of coeliac disease.</a:t>
            </a:r>
          </a:p>
          <a:p>
            <a:pPr>
              <a:lnSpc>
                <a:spcPct val="150000"/>
              </a:lnSpc>
              <a:buFont typeface="Wingdings" pitchFamily="2" charset="2"/>
              <a:buChar char="Ø"/>
            </a:pPr>
            <a:endParaRPr lang="en-US" sz="2400" dirty="0">
              <a:latin typeface="Calibri" pitchFamily="34" charset="0"/>
              <a:cs typeface="Calibri" pitchFamily="34" charset="0"/>
            </a:endParaRPr>
          </a:p>
        </p:txBody>
      </p:sp>
    </p:spTree>
    <p:extLst>
      <p:ext uri="{BB962C8B-B14F-4D97-AF65-F5344CB8AC3E}">
        <p14:creationId xmlns:p14="http://schemas.microsoft.com/office/powerpoint/2010/main" xmlns="" val="343154765"/>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quity">
  <a:themeElements>
    <a:clrScheme name="Equity">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Equity">
      <a:majorFont>
        <a:latin typeface="Franklin Gothic Book"/>
        <a:ea typeface=""/>
        <a:cs typeface=""/>
        <a:font script="Grek" typeface="Calibri"/>
        <a:font script="Cyrl" typeface="Calibri"/>
        <a:font script="Jpan" typeface="HGｺﾞｼｯｸM"/>
        <a:font script="Hang" typeface="바탕"/>
        <a:font script="Hans" typeface="幼圆"/>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Perpetua"/>
        <a:ea typeface=""/>
        <a:cs typeface=""/>
        <a:font script="Grek" typeface="Cambria"/>
        <a:font script="Cyrl" typeface="Cambria"/>
        <a:font script="Jpan" typeface="HG創英ﾌﾟﾚｾﾞﾝｽEB"/>
        <a:font script="Hang" typeface="맑은 고딕"/>
        <a:font script="Hans" typeface="宋体"/>
        <a:font script="Hant" typeface="新細明體"/>
        <a:font script="Arab" typeface="Times New Roman"/>
        <a:font script="Hebr" typeface="Aharoni"/>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Equity">
      <a:fillStyleLst>
        <a:solidFill>
          <a:schemeClr val="phClr"/>
        </a:solidFill>
        <a:blipFill>
          <a:blip xmlns:r="http://schemas.openxmlformats.org/officeDocument/2006/relationships" r:embed="rId1">
            <a:duotone>
              <a:schemeClr val="phClr">
                <a:tint val="30000"/>
                <a:satMod val="300000"/>
              </a:schemeClr>
              <a:schemeClr val="phClr">
                <a:tint val="40000"/>
                <a:satMod val="200000"/>
              </a:schemeClr>
            </a:duotone>
          </a:blip>
          <a:tile tx="0" ty="0" sx="70000" sy="70000" flip="none" algn="ctr"/>
        </a:blipFill>
        <a:blipFill>
          <a:blip xmlns:r="http://schemas.openxmlformats.org/officeDocument/2006/relationships" r:embed="rId1">
            <a:duotone>
              <a:schemeClr val="phClr">
                <a:shade val="22000"/>
                <a:satMod val="160000"/>
              </a:schemeClr>
              <a:schemeClr val="phClr">
                <a:shade val="45000"/>
                <a:satMod val="100000"/>
              </a:schemeClr>
            </a:duotone>
          </a:blip>
          <a:tile tx="0" ty="0" sx="65000" sy="65000" flip="none" algn="ctr"/>
        </a:blipFill>
      </a:fillStyleLst>
      <a:lnStyleLst>
        <a:ln w="9525" cap="flat" cmpd="sng" algn="ctr">
          <a:solidFill>
            <a:schemeClr val="phClr">
              <a:shade val="60000"/>
              <a:satMod val="110000"/>
            </a:schemeClr>
          </a:solidFill>
          <a:prstDash val="solid"/>
        </a:ln>
        <a:ln w="127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algn="t" rotWithShape="0">
              <a:srgbClr val="000000">
                <a:alpha val="50000"/>
              </a:srgbClr>
            </a:outerShdw>
          </a:effectLst>
        </a:effectStyle>
        <a:effectStyle>
          <a:effectLst>
            <a:outerShdw blurRad="38100" dist="25400" dir="5400000" algn="t" rotWithShape="0">
              <a:srgbClr val="000000">
                <a:alpha val="50000"/>
              </a:srgbClr>
            </a:outerShdw>
          </a:effectLst>
        </a:effectStyle>
        <a:effectStyle>
          <a:effectLst>
            <a:outerShdw blurRad="50800" dist="50800" dir="5400000" algn="t" rotWithShape="0">
              <a:srgbClr val="000000">
                <a:alpha val="60000"/>
              </a:srgbClr>
            </a:outerShdw>
          </a:effectLst>
          <a:scene3d>
            <a:camera prst="isometricBottomUp" fov="0">
              <a:rot lat="0" lon="0" rev="0"/>
            </a:camera>
            <a:lightRig rig="soft" dir="b">
              <a:rot lat="0" lon="0" rev="9000000"/>
            </a:lightRig>
          </a:scene3d>
          <a:sp3d contourW="35000" prstMaterial="matte">
            <a:bevelT w="45000" h="38100" prst="convex"/>
            <a:contourClr>
              <a:schemeClr val="phClr">
                <a:tint val="10000"/>
                <a:satMod val="130000"/>
              </a:schemeClr>
            </a:contourClr>
          </a:sp3d>
        </a:effectStyle>
      </a:effectStyleLst>
      <a:bgFillStyleLst>
        <a:solidFill>
          <a:schemeClr val="phClr"/>
        </a:solidFill>
        <a:gradFill rotWithShape="1">
          <a:gsLst>
            <a:gs pos="0">
              <a:schemeClr val="phClr">
                <a:shade val="40000"/>
                <a:satMod val="165000"/>
              </a:schemeClr>
            </a:gs>
            <a:gs pos="50000">
              <a:schemeClr val="phClr">
                <a:shade val="80000"/>
                <a:satMod val="155000"/>
              </a:schemeClr>
            </a:gs>
            <a:gs pos="100000">
              <a:schemeClr val="phClr">
                <a:tint val="95000"/>
                <a:satMod val="200000"/>
              </a:schemeClr>
            </a:gs>
          </a:gsLst>
          <a:lin ang="16200000" scaled="1"/>
        </a:gradFill>
        <a:blipFill>
          <a:blip xmlns:r="http://schemas.openxmlformats.org/officeDocument/2006/relationships" r:embed="rId1">
            <a:duotone>
              <a:schemeClr val="phClr">
                <a:tint val="95000"/>
                <a:satMod val="200000"/>
              </a:schemeClr>
              <a:schemeClr val="phClr">
                <a:shade val="80000"/>
                <a:satMod val="100000"/>
              </a:schemeClr>
            </a:duotone>
          </a:blip>
          <a:tile tx="0" ty="0" sx="55000" sy="5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Equity</Template>
  <TotalTime>1597</TotalTime>
  <Words>965</Words>
  <Application>Microsoft Office PowerPoint</Application>
  <PresentationFormat>On-screen Show (4:3)</PresentationFormat>
  <Paragraphs>128</Paragraphs>
  <Slides>18</Slides>
  <Notes>3</Notes>
  <HiddenSlides>0</HiddenSlides>
  <MMClips>0</MMClips>
  <ScaleCrop>false</ScaleCrop>
  <HeadingPairs>
    <vt:vector size="4" baseType="variant">
      <vt:variant>
        <vt:lpstr>Theme</vt:lpstr>
      </vt:variant>
      <vt:variant>
        <vt:i4>1</vt:i4>
      </vt:variant>
      <vt:variant>
        <vt:lpstr>Slide Titles</vt:lpstr>
      </vt:variant>
      <vt:variant>
        <vt:i4>18</vt:i4>
      </vt:variant>
    </vt:vector>
  </HeadingPairs>
  <TitlesOfParts>
    <vt:vector size="19" baseType="lpstr">
      <vt:lpstr>Equity</vt:lpstr>
      <vt:lpstr>D- Xylose Absorption Test </vt:lpstr>
      <vt:lpstr>- Objectives </vt:lpstr>
      <vt:lpstr>- Introduction:</vt:lpstr>
      <vt:lpstr>Small intestine</vt:lpstr>
      <vt:lpstr>Slide 5</vt:lpstr>
      <vt:lpstr>Slide 6</vt:lpstr>
      <vt:lpstr>Slide 7</vt:lpstr>
      <vt:lpstr>Slide 8</vt:lpstr>
      <vt:lpstr>Slide 9</vt:lpstr>
      <vt:lpstr>- What happens to the D-xylose?</vt:lpstr>
      <vt:lpstr>- Principle</vt:lpstr>
      <vt:lpstr>- METHOD:</vt:lpstr>
      <vt:lpstr>- Estimation of D-xylose in urine:</vt:lpstr>
      <vt:lpstr>- Result:</vt:lpstr>
      <vt:lpstr>Slide 15</vt:lpstr>
      <vt:lpstr>- Example:</vt:lpstr>
      <vt:lpstr>Slide 17</vt:lpstr>
      <vt:lpstr>Thank you</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 Xylose Absorption Test</dc:title>
  <dc:creator>Sony</dc:creator>
  <cp:lastModifiedBy>aalbity</cp:lastModifiedBy>
  <cp:revision>69</cp:revision>
  <dcterms:created xsi:type="dcterms:W3CDTF">2012-10-11T12:26:57Z</dcterms:created>
  <dcterms:modified xsi:type="dcterms:W3CDTF">2016-10-26T06:53:49Z</dcterms:modified>
</cp:coreProperties>
</file>