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955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27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6628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0477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0948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8293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7481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009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551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15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42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479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773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234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655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332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2AD4-D854-473F-B3E1-6FB0E0499E02}" type="datetimeFigureOut">
              <a:rPr lang="ar-SA" smtClean="0"/>
              <a:t>25/02/1441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FF3DCF-CC23-4079-B347-FF29DA87C5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358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8729EF-7A31-44C8-B0D2-3BAD6897B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85950"/>
            <a:ext cx="8188153" cy="674982"/>
          </a:xfrm>
        </p:spPr>
        <p:txBody>
          <a:bodyPr/>
          <a:lstStyle/>
          <a:p>
            <a:r>
              <a:rPr lang="ar-SA" sz="2800" b="1" dirty="0"/>
              <a:t>ما هية الشركات في النظام السعودي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01518B-40CD-4FAF-80E9-821C41DF9E7D}"/>
              </a:ext>
            </a:extLst>
          </p:cNvPr>
          <p:cNvSpPr txBox="1"/>
          <p:nvPr/>
        </p:nvSpPr>
        <p:spPr>
          <a:xfrm>
            <a:off x="2266950" y="4457105"/>
            <a:ext cx="3600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فيصل الخضيري</a:t>
            </a:r>
            <a:br>
              <a:rPr lang="ar-SA" sz="2400" dirty="0"/>
            </a:br>
            <a:r>
              <a:rPr lang="ar-SA" sz="2400" dirty="0"/>
              <a:t>محمد البراك </a:t>
            </a:r>
            <a:br>
              <a:rPr lang="ar-SA" sz="2400" dirty="0"/>
            </a:br>
            <a:r>
              <a:rPr lang="ar-SA" sz="2400" dirty="0"/>
              <a:t>بدر الزهراني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8572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66B588-18D4-4CD2-8060-85AFC6FF4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8125" y="219075"/>
            <a:ext cx="9220200" cy="781050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/>
              <a:t>انقضاء الشركة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26B3EA4-6E19-417A-87BF-F99CFE554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91" y="1193800"/>
            <a:ext cx="8596668" cy="5083637"/>
          </a:xfrm>
        </p:spPr>
        <p:txBody>
          <a:bodyPr>
            <a:noAutofit/>
          </a:bodyPr>
          <a:lstStyle/>
          <a:p>
            <a:pPr marL="0" indent="0" rtl="0">
              <a:buNone/>
            </a:pPr>
            <a:r>
              <a:rPr lang="ar-SA" b="1" dirty="0"/>
              <a:t>1- انقضاء المدة المحددة لها </a:t>
            </a:r>
            <a:br>
              <a:rPr lang="ar-SA" dirty="0"/>
            </a:br>
            <a:br>
              <a:rPr lang="ar-SA" dirty="0"/>
            </a:br>
            <a:r>
              <a:rPr lang="ar-SA" dirty="0"/>
              <a:t>تقتضي الشركة بانقضاء الاجل المحدد في عقدها مالم يتفق الشركاء على تمديد مدة الشركة لمدة أو مدد اخرى وفقاً لأحكام النظام </a:t>
            </a:r>
            <a:br>
              <a:rPr lang="ar-SA" dirty="0"/>
            </a:br>
            <a:br>
              <a:rPr lang="ar-SA" dirty="0"/>
            </a:br>
            <a:r>
              <a:rPr lang="ar-SA" b="1" dirty="0"/>
              <a:t>2- تحقق أو استحالة تحقيق غرض الشركة</a:t>
            </a:r>
            <a:br>
              <a:rPr lang="ar-SA" b="1" dirty="0"/>
            </a:br>
            <a:br>
              <a:rPr lang="ar-SA" b="1" dirty="0"/>
            </a:br>
            <a:r>
              <a:rPr lang="ar-SA" dirty="0"/>
              <a:t>اذا ثبت استحالة تحقيق العمل الذي قامت الشركة من أجله</a:t>
            </a:r>
            <a:br>
              <a:rPr lang="ar-SA" dirty="0"/>
            </a:br>
            <a:r>
              <a:rPr lang="ar-SA" dirty="0"/>
              <a:t> فإنها تنقضي لفوات شرط امكانية المحل فالمحل صار مستحيلاً</a:t>
            </a:r>
            <a:br>
              <a:rPr lang="ar-SA" dirty="0"/>
            </a:br>
            <a:br>
              <a:rPr lang="ar-SA" b="1" dirty="0"/>
            </a:br>
            <a:r>
              <a:rPr lang="ar-SA" b="1" dirty="0"/>
              <a:t>3- انتقال جميع الحصص أو جميع الأسهم إلى شريك واحد </a:t>
            </a:r>
            <a:br>
              <a:rPr lang="ar-SA" b="1" dirty="0"/>
            </a:br>
            <a:br>
              <a:rPr lang="ar-SA" dirty="0"/>
            </a:br>
            <a:r>
              <a:rPr lang="ar-SA" dirty="0"/>
              <a:t>تعدد الشركاء ركن اساسي بعقد الشركة ، </a:t>
            </a:r>
            <a:br>
              <a:rPr lang="ar-SA" dirty="0"/>
            </a:br>
            <a:r>
              <a:rPr lang="ar-SA" dirty="0"/>
              <a:t>لايجوز بحسب الاصل للشخص الواحد ان ينشئ شركة </a:t>
            </a:r>
            <a:br>
              <a:rPr lang="ar-SA" dirty="0"/>
            </a:br>
            <a:br>
              <a:rPr lang="ar-SA" dirty="0"/>
            </a:br>
            <a:r>
              <a:rPr lang="ar-SA" b="1" dirty="0"/>
              <a:t>4- اتفاق الشركاء على حلها قبل انقضاء مدتها </a:t>
            </a:r>
            <a:br>
              <a:rPr lang="ar-SA" dirty="0"/>
            </a:br>
            <a:br>
              <a:rPr lang="ar-SA" dirty="0"/>
            </a:br>
            <a:r>
              <a:rPr lang="ar-SA" b="1" dirty="0"/>
              <a:t>5- اندماج الشركة في شركة أخرى </a:t>
            </a:r>
          </a:p>
        </p:txBody>
      </p:sp>
    </p:spTree>
    <p:extLst>
      <p:ext uri="{BB962C8B-B14F-4D97-AF65-F5344CB8AC3E}">
        <p14:creationId xmlns:p14="http://schemas.microsoft.com/office/powerpoint/2010/main" val="333149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86B8D5-CA1E-47C1-8D15-C5021382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2174" y="839789"/>
            <a:ext cx="2882727" cy="836611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/>
              <a:t>مقدمة</a:t>
            </a:r>
            <a:r>
              <a:rPr lang="ar-SA" sz="2800" dirty="0"/>
              <a:t>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567E3E7-23B5-452B-9BA9-24D73563F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3113"/>
            <a:ext cx="9601200" cy="2396461"/>
          </a:xfrm>
        </p:spPr>
        <p:txBody>
          <a:bodyPr>
            <a:noAutofit/>
          </a:bodyPr>
          <a:lstStyle/>
          <a:p>
            <a:pPr marL="0" indent="0" rtl="0">
              <a:buNone/>
            </a:pPr>
            <a:r>
              <a:rPr lang="ar-SA" dirty="0"/>
              <a:t>الشركة بوجه عام هي عقد يلتزم بمقتصاه شخصان أو اكثر </a:t>
            </a:r>
            <a:br>
              <a:rPr lang="ar-SA" dirty="0"/>
            </a:br>
            <a:r>
              <a:rPr lang="ar-SA" dirty="0"/>
              <a:t> يسهم كل منهم في مشروع مالي بتقديم حصته من مال أو من عمل</a:t>
            </a:r>
            <a:br>
              <a:rPr lang="ar-SA" dirty="0"/>
            </a:br>
            <a:r>
              <a:rPr lang="ar-SA" dirty="0"/>
              <a:t> لاسثمار ذلك المشروع واقتسام ماقد ينشأ عنه من ريح أو خسارة .</a:t>
            </a:r>
            <a:br>
              <a:rPr lang="ar-SA" dirty="0"/>
            </a:br>
            <a:br>
              <a:rPr lang="ar-SA" dirty="0"/>
            </a:br>
            <a:r>
              <a:rPr lang="ar-SA" dirty="0"/>
              <a:t>ينشأ من هذا العقد شخص اعتباري مستقل عن الشركاء الذي تراضوا عليه </a:t>
            </a:r>
            <a:br>
              <a:rPr lang="ar-SA" dirty="0"/>
            </a:br>
            <a:r>
              <a:rPr lang="ar-SA" dirty="0"/>
              <a:t>وهذه الاستقلالية تتيح للشخص الاعتباري الجديد أن يتمتع بالخصائص</a:t>
            </a:r>
            <a:br>
              <a:rPr lang="ar-SA" dirty="0"/>
            </a:br>
            <a:r>
              <a:rPr lang="ar-SA" dirty="0"/>
              <a:t> التي أوجبها له القانون </a:t>
            </a:r>
          </a:p>
        </p:txBody>
      </p:sp>
    </p:spTree>
    <p:extLst>
      <p:ext uri="{BB962C8B-B14F-4D97-AF65-F5344CB8AC3E}">
        <p14:creationId xmlns:p14="http://schemas.microsoft.com/office/powerpoint/2010/main" val="351388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6FCE8C-9EDD-47EF-8F59-6D3073811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209" y="499943"/>
            <a:ext cx="8596668" cy="942975"/>
          </a:xfrm>
        </p:spPr>
        <p:txBody>
          <a:bodyPr>
            <a:normAutofit/>
          </a:bodyPr>
          <a:lstStyle/>
          <a:p>
            <a:pPr algn="r" rtl="0"/>
            <a:r>
              <a:rPr lang="ar-SA" sz="2800" b="1" dirty="0"/>
              <a:t>الطبيعة القانونية للشركة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6F989B-21F0-416B-A1B7-F3C6373940BF}"/>
              </a:ext>
            </a:extLst>
          </p:cNvPr>
          <p:cNvSpPr txBox="1"/>
          <p:nvPr/>
        </p:nvSpPr>
        <p:spPr>
          <a:xfrm>
            <a:off x="1295400" y="1444764"/>
            <a:ext cx="77404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/>
              <a:t>هناك ثلاث إتجاهات </a:t>
            </a:r>
            <a:br>
              <a:rPr lang="ar-SA" dirty="0"/>
            </a:br>
            <a:br>
              <a:rPr lang="ar-SA" dirty="0"/>
            </a:br>
            <a:r>
              <a:rPr lang="ar-SA" dirty="0"/>
              <a:t> </a:t>
            </a:r>
            <a:r>
              <a:rPr lang="ar-SA" b="1" dirty="0"/>
              <a:t>الاتجاه الاول </a:t>
            </a:r>
            <a:r>
              <a:rPr lang="ar-SA" dirty="0"/>
              <a:t>: ينظر إلى الشركة نظرة تقليدية أساسها ان الشركة وليدة التقاء إرادة الشركاء فالشركة عقد ينشأ عن توافق إرادة الشركاء .</a:t>
            </a:r>
            <a:br>
              <a:rPr lang="ar-SA" dirty="0"/>
            </a:br>
            <a:br>
              <a:rPr lang="ar-SA" dirty="0"/>
            </a:br>
            <a:r>
              <a:rPr lang="ar-SA" b="1" dirty="0"/>
              <a:t>الاتجاه الثاني </a:t>
            </a:r>
            <a:r>
              <a:rPr lang="ar-SA" dirty="0"/>
              <a:t>: ينظر للشركة على انها نتاج التنظيم القانوني لا العقد المتولد من إرادات الشركاء فهي بمثابة نظام يتولى المشّرع تنظيمه ويتدخل في تسييره وإدارته </a:t>
            </a:r>
            <a:br>
              <a:rPr lang="ar-SA" dirty="0"/>
            </a:br>
            <a:br>
              <a:rPr lang="ar-SA" dirty="0"/>
            </a:br>
            <a:r>
              <a:rPr lang="ar-SA" b="1" dirty="0"/>
              <a:t>الاتجاه الثالث </a:t>
            </a:r>
            <a:r>
              <a:rPr lang="ar-SA" dirty="0"/>
              <a:t>:  يتعذر الأخذ بإحدى النظريتين السابقتين لتحديد الطبيعة القانونية للشركة بوجه عام</a:t>
            </a:r>
            <a:br>
              <a:rPr lang="ar-SA" dirty="0"/>
            </a:br>
            <a:r>
              <a:rPr lang="ar-SA" dirty="0"/>
              <a:t> لأن الطبيعة العقدية أكثر ملائمة لشركات الأشخاص </a:t>
            </a:r>
            <a:br>
              <a:rPr lang="ar-SA" dirty="0"/>
            </a:br>
            <a:r>
              <a:rPr lang="ar-SA" dirty="0"/>
              <a:t>في حين تبدو  الطبيعة النظامية أكثر فعالية لشركات الاموال ،</a:t>
            </a:r>
            <a:br>
              <a:rPr lang="ar-SA" dirty="0"/>
            </a:br>
            <a:r>
              <a:rPr lang="ar-SA" dirty="0"/>
              <a:t> بناء عليه فهي جماع بين العقد والنظام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4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1F5BB1-0C46-41BC-8805-BA83E68F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dirty="0"/>
              <a:t>نوعا الشركات ومعيار التمييز بينهما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5904BC5-EC32-47C5-8251-5960D66F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409" y="1855789"/>
            <a:ext cx="8596668" cy="3880773"/>
          </a:xfrm>
        </p:spPr>
        <p:txBody>
          <a:bodyPr>
            <a:normAutofit/>
          </a:bodyPr>
          <a:lstStyle/>
          <a:p>
            <a:pPr marL="0" indent="0" rtl="0">
              <a:buNone/>
            </a:pPr>
            <a:r>
              <a:rPr lang="ar-SA" sz="2400" b="1" dirty="0"/>
              <a:t>الشركة المدنية </a:t>
            </a:r>
            <a:br>
              <a:rPr lang="ar-SA" sz="2400" b="1" dirty="0"/>
            </a:br>
            <a:br>
              <a:rPr lang="ar-SA" sz="2400" b="1" dirty="0"/>
            </a:br>
            <a:r>
              <a:rPr lang="ar-SA" sz="2400" b="1" dirty="0"/>
              <a:t>الشركة التجارية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9561AB-BCEC-4916-9F6B-ADBD9E55E0BB}"/>
              </a:ext>
            </a:extLst>
          </p:cNvPr>
          <p:cNvSpPr txBox="1"/>
          <p:nvPr/>
        </p:nvSpPr>
        <p:spPr>
          <a:xfrm>
            <a:off x="872067" y="3429000"/>
            <a:ext cx="82072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/>
              <a:t>تقسم الشركات بالنظر إلى طبيعة الأعمال التي تقوم بها ، </a:t>
            </a:r>
            <a:br>
              <a:rPr lang="ar-SA" dirty="0"/>
            </a:br>
            <a:r>
              <a:rPr lang="ar-SA" dirty="0"/>
              <a:t>فإذا كان غرض الشركة القيام بنشاط مدني كالمهن الحرة ،</a:t>
            </a:r>
            <a:br>
              <a:rPr lang="ar-SA" dirty="0"/>
            </a:br>
            <a:r>
              <a:rPr lang="ar-SA" dirty="0"/>
              <a:t> مثل : شركات المحاماة شركات الطب وغيرها فإنها تعد شركة مدنية ،</a:t>
            </a:r>
            <a:br>
              <a:rPr lang="ar-SA" dirty="0"/>
            </a:br>
            <a:r>
              <a:rPr lang="ar-SA" dirty="0"/>
              <a:t> اما إذا كان غرضها الرئيس هو احتراف الاعمال التجارية المنصوص عليها</a:t>
            </a:r>
            <a:br>
              <a:rPr lang="ar-SA" dirty="0"/>
            </a:br>
            <a:r>
              <a:rPr lang="ar-SA" dirty="0"/>
              <a:t> في المادة (2) من نظام المحكمة فإنها تعد شركة تجارية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5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16A1F09-EF76-43A2-92CD-A37C79212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34" y="1693864"/>
            <a:ext cx="8596668" cy="4554536"/>
          </a:xfrm>
        </p:spPr>
        <p:txBody>
          <a:bodyPr>
            <a:noAutofit/>
          </a:bodyPr>
          <a:lstStyle/>
          <a:p>
            <a:pPr marL="0" indent="0" rtl="0">
              <a:buNone/>
            </a:pPr>
            <a:r>
              <a:rPr lang="ar-SA" b="1" dirty="0"/>
              <a:t>1- من حيث النظام القانوني الذي تخضع له الشركات</a:t>
            </a:r>
            <a:br>
              <a:rPr lang="ar-SA" sz="1600" dirty="0"/>
            </a:br>
            <a:r>
              <a:rPr lang="ar-SA" sz="1600" dirty="0"/>
              <a:t> </a:t>
            </a:r>
            <a:br>
              <a:rPr lang="ar-SA" sz="1600" dirty="0"/>
            </a:br>
            <a:r>
              <a:rPr lang="ar-SA" sz="1600" dirty="0"/>
              <a:t> الشركات المدنية تخضع للأحكام الشركات المقررة في الشريعة العامة ، </a:t>
            </a:r>
            <a:br>
              <a:rPr lang="ar-SA" sz="1600" dirty="0"/>
            </a:br>
            <a:r>
              <a:rPr lang="ar-SA" sz="1600" dirty="0"/>
              <a:t>وهي في المملكة الشريعة الإسلامية ، فلا يطبق عليها نظام الشركات </a:t>
            </a:r>
            <a:br>
              <a:rPr lang="ar-SA" sz="1600" dirty="0"/>
            </a:br>
            <a:br>
              <a:rPr lang="ar-SA" sz="1600" dirty="0"/>
            </a:br>
            <a:r>
              <a:rPr lang="ar-SA" sz="1600" dirty="0"/>
              <a:t>الشركات التجارية تخضع للتشريعات التجارية وأهمها نظام الشركات</a:t>
            </a:r>
            <a:br>
              <a:rPr lang="ar-SA" sz="1600" dirty="0"/>
            </a:br>
            <a:r>
              <a:rPr lang="ar-SA" sz="1600" dirty="0"/>
              <a:t> ويترتب على ذلك فإن الشركة التجارية تكتسب صفة التاجر </a:t>
            </a:r>
            <a:br>
              <a:rPr lang="ar-SA" sz="1600" dirty="0"/>
            </a:br>
            <a:br>
              <a:rPr lang="ar-SA" sz="1600" dirty="0"/>
            </a:br>
            <a:r>
              <a:rPr lang="ar-SA" b="1" dirty="0"/>
              <a:t>2- من حيث مسؤولية الشركاء في الشركة </a:t>
            </a:r>
            <a:br>
              <a:rPr lang="ar-SA" sz="1600" dirty="0"/>
            </a:br>
            <a:br>
              <a:rPr lang="ar-SA" sz="1600" dirty="0"/>
            </a:br>
            <a:r>
              <a:rPr lang="ar-SA" sz="1600" dirty="0"/>
              <a:t>الشريك في الشركة المدنية يسأل عن ديون الشركة في أمواله الخاصة</a:t>
            </a:r>
            <a:br>
              <a:rPr lang="ar-SA" sz="1600" dirty="0"/>
            </a:br>
            <a:r>
              <a:rPr lang="ar-SA" sz="1600" dirty="0"/>
              <a:t>مسؤولية بنسبة حصته مالم يتفق على نسبة اخرى ، </a:t>
            </a:r>
            <a:br>
              <a:rPr lang="ar-SA" sz="1600" dirty="0"/>
            </a:br>
            <a:r>
              <a:rPr lang="ar-SA" sz="1600" dirty="0"/>
              <a:t>يصح اتفاقهم على تعديل نسب تحمل الخسائر أو جعل مسؤوليتهم تضامنية خلافاً للاصل العام </a:t>
            </a:r>
            <a:br>
              <a:rPr lang="ar-SA" sz="1600" dirty="0"/>
            </a:br>
            <a:br>
              <a:rPr lang="ar-SA" sz="1600" dirty="0"/>
            </a:br>
            <a:r>
              <a:rPr lang="ar-SA" sz="1600" dirty="0"/>
              <a:t>الشريك في الشركة التجارية تتوقف على صفته فإذا كان الشريك متضامناً كانت مسؤوليته شخصية وتضامنية ومطلقة حيث يسأل في أموال الخاصة عن كل ديون الشركة </a:t>
            </a:r>
            <a:br>
              <a:rPr lang="ar-SA" sz="1600" dirty="0"/>
            </a:br>
            <a:r>
              <a:rPr lang="ar-SA" sz="1600" dirty="0"/>
              <a:t>اما اذا كان غير متضامن فتكون مسؤوليته محددة حيث تقتصر على حصة الشريك </a:t>
            </a:r>
            <a:br>
              <a:rPr lang="ar-SA" sz="1600" dirty="0"/>
            </a:br>
            <a:br>
              <a:rPr lang="ar-SA" sz="1600" dirty="0"/>
            </a:br>
            <a:endParaRPr lang="ar-SA" sz="1600" dirty="0"/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id="{4F3AA323-1AD1-4AA0-9CE8-FACD6E2FF6A8}"/>
              </a:ext>
            </a:extLst>
          </p:cNvPr>
          <p:cNvSpPr txBox="1">
            <a:spLocks/>
          </p:cNvSpPr>
          <p:nvPr/>
        </p:nvSpPr>
        <p:spPr>
          <a:xfrm>
            <a:off x="677334" y="609600"/>
            <a:ext cx="8596668" cy="9048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SA" sz="2800" b="1" dirty="0"/>
              <a:t>نوعا الشركات ومعيار التمييز بينهما </a:t>
            </a:r>
          </a:p>
        </p:txBody>
      </p:sp>
    </p:spTree>
    <p:extLst>
      <p:ext uri="{BB962C8B-B14F-4D97-AF65-F5344CB8AC3E}">
        <p14:creationId xmlns:p14="http://schemas.microsoft.com/office/powerpoint/2010/main" val="419771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>
            <a:extLst>
              <a:ext uri="{FF2B5EF4-FFF2-40B4-BE49-F238E27FC236}">
                <a16:creationId xmlns:a16="http://schemas.microsoft.com/office/drawing/2014/main" id="{B6B87939-3A28-4DAC-9C11-085050A48AA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4" y="657225"/>
            <a:ext cx="859631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SA" sz="2800" b="1" dirty="0"/>
              <a:t>نوعا الشركات ومعيار التمييز بينهما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6A0711-953E-4BB0-ADCD-582849ED5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78" y="179705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/>
              <a:t>3- من حيث وقت نشوء الشخصية المعنوية للشركة </a:t>
            </a:r>
            <a:br>
              <a:rPr lang="ar-SA" b="1" dirty="0"/>
            </a:br>
            <a:br>
              <a:rPr lang="ar-SA" dirty="0"/>
            </a:br>
            <a:r>
              <a:rPr lang="ar-SA" sz="1600" dirty="0"/>
              <a:t>الشركة المدنية تكتسب الشخصية الاعتبارية بمجرد الاتفاق عليها </a:t>
            </a:r>
            <a:br>
              <a:rPr lang="ar-SA" sz="1600" dirty="0"/>
            </a:br>
            <a:br>
              <a:rPr lang="ar-SA" sz="1600" dirty="0"/>
            </a:br>
            <a:r>
              <a:rPr lang="ar-SA" sz="1600" dirty="0"/>
              <a:t>الشركة التجارية يلزمها قيدها في السجل التجاري </a:t>
            </a:r>
            <a:br>
              <a:rPr lang="ar-SA" dirty="0"/>
            </a:br>
            <a:br>
              <a:rPr lang="ar-SA" dirty="0"/>
            </a:br>
            <a:br>
              <a:rPr lang="ar-SA" dirty="0"/>
            </a:br>
            <a:r>
              <a:rPr lang="ar-SA" dirty="0"/>
              <a:t>4- </a:t>
            </a:r>
            <a:r>
              <a:rPr lang="ar-SA" b="1" dirty="0"/>
              <a:t>حصر الشركات في أشكال محددة </a:t>
            </a:r>
            <a:br>
              <a:rPr lang="ar-SA" b="1" dirty="0"/>
            </a:br>
            <a:br>
              <a:rPr lang="ar-SA" b="1" dirty="0"/>
            </a:br>
            <a:r>
              <a:rPr lang="ar-SA" sz="1600" dirty="0"/>
              <a:t>الشركات المدنية لم يتم حصرها في أشكال محددة </a:t>
            </a:r>
            <a:br>
              <a:rPr lang="ar-SA" sz="1600" dirty="0"/>
            </a:br>
            <a:r>
              <a:rPr lang="ar-SA" sz="1600" dirty="0"/>
              <a:t>بل أجاز المنظم ان تتخذ احد الاشكال المنصوص عليها في نظام الشركات </a:t>
            </a:r>
            <a:br>
              <a:rPr lang="ar-SA" sz="1600" dirty="0"/>
            </a:br>
            <a:br>
              <a:rPr lang="ar-SA" sz="1600" dirty="0"/>
            </a:br>
            <a:r>
              <a:rPr lang="ar-SA" sz="1600" dirty="0"/>
              <a:t>الشركات التجارية تم حصرها في أشكال محددة وعددت انواعها وبينت احكامها </a:t>
            </a:r>
            <a:br>
              <a:rPr lang="ar-SA" sz="1600" dirty="0"/>
            </a:br>
            <a:r>
              <a:rPr lang="ar-SA" sz="1600" dirty="0"/>
              <a:t>شركات أشخاص ، شركات أموال ، شركات مختلطة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1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FA547B-989C-48FA-8529-87327490F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714375"/>
            <a:ext cx="9010650" cy="981075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/>
              <a:t>أركان الشركة وشروطها ( الأركان الموضوعية العامة )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6EC55E5-F233-4684-8E79-6511E2BBD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59" y="1865314"/>
            <a:ext cx="8596668" cy="4125912"/>
          </a:xfrm>
        </p:spPr>
        <p:txBody>
          <a:bodyPr>
            <a:noAutofit/>
          </a:bodyPr>
          <a:lstStyle/>
          <a:p>
            <a:pPr marL="0" indent="0" rtl="0">
              <a:buNone/>
            </a:pPr>
            <a:r>
              <a:rPr lang="ar-SA" sz="1600" b="1" dirty="0"/>
              <a:t>1- الصيغة </a:t>
            </a:r>
            <a:br>
              <a:rPr lang="ar-SA" sz="1600" b="1" dirty="0"/>
            </a:br>
            <a:br>
              <a:rPr lang="ar-SA" sz="1600" b="1" dirty="0"/>
            </a:br>
            <a:r>
              <a:rPr lang="ar-SA" sz="1600" dirty="0"/>
              <a:t>يقصد بها تحقق الرضا بين المتعاقدين عن طريق تطابق ضيغتي الإيجاب والقبول </a:t>
            </a:r>
            <a:br>
              <a:rPr lang="ar-SA" sz="1600" b="1" dirty="0"/>
            </a:br>
            <a:br>
              <a:rPr lang="ar-SA" sz="1600" b="1" dirty="0"/>
            </a:br>
            <a:br>
              <a:rPr lang="ar-SA" sz="1600" b="1" dirty="0"/>
            </a:br>
            <a:r>
              <a:rPr lang="ar-SA" sz="1600" b="1" dirty="0"/>
              <a:t>2- العاقدان </a:t>
            </a:r>
            <a:br>
              <a:rPr lang="ar-SA" sz="1600" b="1" dirty="0"/>
            </a:br>
            <a:br>
              <a:rPr lang="ar-SA" sz="1600" b="1" dirty="0"/>
            </a:br>
            <a:r>
              <a:rPr lang="ar-SA" sz="1600" dirty="0"/>
              <a:t>طرفا العقد اللذان لا يقوم الا بهما ومثلهما في ذلك المتعاقدين حال كونهم أكثر من إثنين </a:t>
            </a:r>
            <a:br>
              <a:rPr lang="ar-SA" sz="1600" b="1" dirty="0"/>
            </a:br>
            <a:br>
              <a:rPr lang="ar-SA" sz="1600" b="1" dirty="0"/>
            </a:br>
            <a:br>
              <a:rPr lang="ar-SA" sz="1600" b="1" dirty="0"/>
            </a:br>
            <a:r>
              <a:rPr lang="ar-SA" sz="1600" b="1" dirty="0"/>
              <a:t>3- المعقود عليه </a:t>
            </a:r>
            <a:br>
              <a:rPr lang="ar-SA" sz="1600" b="1" dirty="0"/>
            </a:br>
            <a:br>
              <a:rPr lang="ar-SA" sz="1600" b="1" dirty="0"/>
            </a:br>
            <a:br>
              <a:rPr lang="ar-SA" sz="1600" b="1" dirty="0"/>
            </a:br>
            <a:r>
              <a:rPr lang="ar-SA" sz="1600" b="1" dirty="0"/>
              <a:t>أ- </a:t>
            </a:r>
            <a:r>
              <a:rPr lang="ar-SA" sz="1600" dirty="0"/>
              <a:t>أن يكون محل الشركة محدداً ، فلا يجوز أن يكون النشاط الذي تزاوله غير معين اصلاً</a:t>
            </a:r>
            <a:br>
              <a:rPr lang="ar-SA" sz="1600" dirty="0"/>
            </a:br>
            <a:br>
              <a:rPr lang="ar-SA" sz="1600" dirty="0"/>
            </a:br>
            <a:r>
              <a:rPr lang="ar-SA" sz="1600" b="1" dirty="0"/>
              <a:t>ب-</a:t>
            </a:r>
            <a:r>
              <a:rPr lang="ar-SA" sz="1600" dirty="0"/>
              <a:t> أن يكون محل الشركة ممكناً ، أي قابل للتحقيق ووجوده متصور عملاً </a:t>
            </a:r>
            <a:br>
              <a:rPr lang="ar-SA" sz="1600" b="1" dirty="0"/>
            </a:br>
            <a:br>
              <a:rPr lang="ar-SA" sz="1600" b="1" dirty="0"/>
            </a:br>
            <a:br>
              <a:rPr lang="ar-SA" sz="1600" b="1" dirty="0"/>
            </a:br>
            <a:endParaRPr lang="ar-SA" sz="1600" b="1" dirty="0"/>
          </a:p>
        </p:txBody>
      </p:sp>
    </p:spTree>
    <p:extLst>
      <p:ext uri="{BB962C8B-B14F-4D97-AF65-F5344CB8AC3E}">
        <p14:creationId xmlns:p14="http://schemas.microsoft.com/office/powerpoint/2010/main" val="191744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66B588-18D4-4CD2-8060-85AFC6FF4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609600"/>
            <a:ext cx="9220200" cy="1320800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/>
              <a:t>أركان الشركة وشروطها ( الأركان الموضوعية الخاصة )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26B3EA4-6E19-417A-87BF-F99CFE554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16" y="2084389"/>
            <a:ext cx="8596668" cy="3880773"/>
          </a:xfrm>
        </p:spPr>
        <p:txBody>
          <a:bodyPr>
            <a:noAutofit/>
          </a:bodyPr>
          <a:lstStyle/>
          <a:p>
            <a:pPr marL="0" indent="0" rtl="0">
              <a:buNone/>
            </a:pPr>
            <a:r>
              <a:rPr lang="ar-SA" b="1" dirty="0"/>
              <a:t>1- تعدد الشركاء </a:t>
            </a:r>
            <a:br>
              <a:rPr lang="ar-SA" dirty="0"/>
            </a:br>
            <a:br>
              <a:rPr lang="ar-SA" dirty="0"/>
            </a:br>
            <a:r>
              <a:rPr lang="ar-SA" dirty="0"/>
              <a:t>الشركة : عقد يلتزم بمقتضاه شخصان أو أكثر...</a:t>
            </a:r>
            <a:br>
              <a:rPr lang="ar-SA" dirty="0"/>
            </a:br>
            <a:br>
              <a:rPr lang="ar-SA" dirty="0"/>
            </a:br>
            <a:r>
              <a:rPr lang="ar-SA" b="1" dirty="0"/>
              <a:t>2- نية المشاركة </a:t>
            </a:r>
            <a:br>
              <a:rPr lang="ar-SA" b="1" dirty="0"/>
            </a:br>
            <a:br>
              <a:rPr lang="ar-SA" b="1" dirty="0"/>
            </a:br>
            <a:r>
              <a:rPr lang="ar-SA" dirty="0"/>
              <a:t>ارادة كل شريك إلى التعاون الإيجابي مع باقي الشركاء لتحقيق الغرض من تكوين الشركة </a:t>
            </a:r>
            <a:br>
              <a:rPr lang="ar-SA" dirty="0"/>
            </a:br>
            <a:br>
              <a:rPr lang="ar-SA" b="1" dirty="0"/>
            </a:br>
            <a:r>
              <a:rPr lang="ar-SA" b="1" dirty="0"/>
              <a:t>3- تقديم الحصص </a:t>
            </a:r>
            <a:br>
              <a:rPr lang="ar-SA" b="1" dirty="0"/>
            </a:br>
            <a:br>
              <a:rPr lang="ar-SA" b="1" dirty="0"/>
            </a:br>
            <a:r>
              <a:rPr lang="ar-SA" dirty="0"/>
              <a:t>النصيب الذي يقدمه كل واحد من الشركاء إسهاماً منه في هذا المشروع المشترك</a:t>
            </a:r>
          </a:p>
        </p:txBody>
      </p:sp>
    </p:spTree>
    <p:extLst>
      <p:ext uri="{BB962C8B-B14F-4D97-AF65-F5344CB8AC3E}">
        <p14:creationId xmlns:p14="http://schemas.microsoft.com/office/powerpoint/2010/main" val="2254554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66B588-18D4-4CD2-8060-85AFC6FF4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349913"/>
            <a:ext cx="9220200" cy="821662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/>
              <a:t>الشخصية المعنوية للشركة ونتائجها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26B3EA4-6E19-417A-87BF-F99CFE554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16" y="2084389"/>
            <a:ext cx="8596668" cy="3880773"/>
          </a:xfrm>
        </p:spPr>
        <p:txBody>
          <a:bodyPr>
            <a:noAutofit/>
          </a:bodyPr>
          <a:lstStyle/>
          <a:p>
            <a:pPr marL="0" indent="0" rtl="0">
              <a:buNone/>
            </a:pPr>
            <a:r>
              <a:rPr lang="ar-SA" b="1" dirty="0"/>
              <a:t>1- بدء الشخصية الاعتبارية للشركه وانقضاؤها </a:t>
            </a:r>
            <a:br>
              <a:rPr lang="ar-SA" dirty="0"/>
            </a:br>
            <a:br>
              <a:rPr lang="ar-SA" dirty="0"/>
            </a:br>
            <a:r>
              <a:rPr lang="ar-SA" dirty="0"/>
              <a:t>المادة (13) من نظام الشركات تنص على أن الشركة من وقت تأسيسها تعد شخصأ اعتبارياً</a:t>
            </a:r>
            <a:br>
              <a:rPr lang="ar-SA" dirty="0"/>
            </a:br>
            <a:br>
              <a:rPr lang="ar-SA" dirty="0"/>
            </a:br>
            <a:r>
              <a:rPr lang="ar-SA" b="1" dirty="0"/>
              <a:t>2- الآثار المرتبة على اكتساب الشركة الشخصية الاعتبارية</a:t>
            </a:r>
            <a:br>
              <a:rPr lang="ar-SA" b="1" dirty="0"/>
            </a:br>
            <a:br>
              <a:rPr lang="ar-SA" b="1" dirty="0"/>
            </a:br>
            <a:r>
              <a:rPr lang="ar-SA" dirty="0"/>
              <a:t>التمتع بمحموعة من الخصائص بدءا من وجود اسم لها ومقر تخاطب فيه ،</a:t>
            </a:r>
            <a:br>
              <a:rPr lang="ar-SA" dirty="0"/>
            </a:br>
            <a:r>
              <a:rPr lang="ar-SA" dirty="0"/>
              <a:t> مروراً بجنسية غير مرتبطة بجنسية المكونين لها وذمة مالية مستقلة وغيرها </a:t>
            </a:r>
            <a:br>
              <a:rPr lang="ar-SA" dirty="0"/>
            </a:br>
            <a:br>
              <a:rPr lang="ar-SA" b="1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47058955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107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واجهة</vt:lpstr>
      <vt:lpstr>ما هية الشركات في النظام السعودي </vt:lpstr>
      <vt:lpstr>مقدمة </vt:lpstr>
      <vt:lpstr>الطبيعة القانونية للشركة</vt:lpstr>
      <vt:lpstr>نوعا الشركات ومعيار التمييز بينهما </vt:lpstr>
      <vt:lpstr>PowerPoint Presentation</vt:lpstr>
      <vt:lpstr>نوعا الشركات ومعيار التمييز بينهما </vt:lpstr>
      <vt:lpstr>أركان الشركة وشروطها ( الأركان الموضوعية العامة ) </vt:lpstr>
      <vt:lpstr>أركان الشركة وشروطها ( الأركان الموضوعية الخاصة ) </vt:lpstr>
      <vt:lpstr>الشخصية المعنوية للشركة ونتائجها </vt:lpstr>
      <vt:lpstr>انقضاء الشركة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Intelligence</dc:title>
  <dc:creator>سعد</dc:creator>
  <cp:lastModifiedBy>LENOVO i7</cp:lastModifiedBy>
  <cp:revision>19</cp:revision>
  <dcterms:created xsi:type="dcterms:W3CDTF">2019-10-18T12:45:50Z</dcterms:created>
  <dcterms:modified xsi:type="dcterms:W3CDTF">2019-10-24T16:02:25Z</dcterms:modified>
</cp:coreProperties>
</file>