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41"/>
  </p:notesMasterIdLst>
  <p:sldIdLst>
    <p:sldId id="257" r:id="rId2"/>
    <p:sldId id="258" r:id="rId3"/>
    <p:sldId id="259" r:id="rId4"/>
    <p:sldId id="260" r:id="rId5"/>
    <p:sldId id="292" r:id="rId6"/>
    <p:sldId id="261" r:id="rId7"/>
    <p:sldId id="262" r:id="rId8"/>
    <p:sldId id="263" r:id="rId9"/>
    <p:sldId id="290" r:id="rId10"/>
    <p:sldId id="291" r:id="rId11"/>
    <p:sldId id="264" r:id="rId12"/>
    <p:sldId id="265" r:id="rId13"/>
    <p:sldId id="293" r:id="rId14"/>
    <p:sldId id="294" r:id="rId15"/>
    <p:sldId id="266" r:id="rId16"/>
    <p:sldId id="268" r:id="rId17"/>
    <p:sldId id="267" r:id="rId18"/>
    <p:sldId id="272" r:id="rId19"/>
    <p:sldId id="274" r:id="rId20"/>
    <p:sldId id="269" r:id="rId21"/>
    <p:sldId id="270" r:id="rId22"/>
    <p:sldId id="279" r:id="rId23"/>
    <p:sldId id="280" r:id="rId24"/>
    <p:sldId id="271" r:id="rId25"/>
    <p:sldId id="275" r:id="rId26"/>
    <p:sldId id="276" r:id="rId27"/>
    <p:sldId id="289" r:id="rId28"/>
    <p:sldId id="277" r:id="rId29"/>
    <p:sldId id="278" r:id="rId30"/>
    <p:sldId id="281" r:id="rId31"/>
    <p:sldId id="282" r:id="rId32"/>
    <p:sldId id="295" r:id="rId33"/>
    <p:sldId id="283" r:id="rId34"/>
    <p:sldId id="284" r:id="rId35"/>
    <p:sldId id="285" r:id="rId36"/>
    <p:sldId id="286" r:id="rId37"/>
    <p:sldId id="287" r:id="rId38"/>
    <p:sldId id="296" r:id="rId39"/>
    <p:sldId id="297"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111111"/>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B01B52-27AA-4877-9894-CC7EABB3A40A}" type="datetimeFigureOut">
              <a:rPr lang="en-US" smtClean="0"/>
              <a:t>10/25/2016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7CD74F-1642-44FD-B1D0-B08C62CBAF89}" type="slidenum">
              <a:rPr lang="en-US" smtClean="0"/>
              <a:t>‹#›</a:t>
            </a:fld>
            <a:endParaRPr lang="en-US"/>
          </a:p>
        </p:txBody>
      </p:sp>
    </p:spTree>
    <p:extLst>
      <p:ext uri="{BB962C8B-B14F-4D97-AF65-F5344CB8AC3E}">
        <p14:creationId xmlns:p14="http://schemas.microsoft.com/office/powerpoint/2010/main" val="3306415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Ro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Ro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Rot="1" noChangeArrowheads="1" noTextEdit="1"/>
          </p:cNvSpPr>
          <p:nvPr>
            <p:ph type="sldImg"/>
          </p:nvPr>
        </p:nvSpPr>
        <p:spPr bwMode="auto">
          <a:xfrm>
            <a:off x="1144588" y="685800"/>
            <a:ext cx="4568825" cy="3427413"/>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299" name="Rectangle 3"/>
          <p:cNvSpPr>
            <a:spLocks noGrp="1" noChangeArrowheads="1"/>
          </p:cNvSpPr>
          <p:nvPr>
            <p:ph type="body" idx="1"/>
          </p:nvPr>
        </p:nvSpPr>
        <p:spPr bwMode="auto">
          <a:xfrm>
            <a:off x="686720" y="4343613"/>
            <a:ext cx="5484561" cy="411380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0" tIns="45610" rIns="91220" bIns="45610"/>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D8B956-FF9D-4F2B-BE1F-49FCA83BA5F4}" type="datetime1">
              <a:rPr lang="ar-SA" smtClean="0"/>
              <a:t>24/01/1438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EEEECDCC-63C2-4492-ADC6-A6890B1EB79E}" type="slidenum">
              <a:rPr lang="en-US" smtClean="0"/>
              <a:t>‹#›</a:t>
            </a:fld>
            <a:endParaRPr lang="en-US"/>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1D37E6-FCDB-4233-9326-71CA3ED46870}" type="datetime1">
              <a:rPr lang="ar-SA" smtClean="0"/>
              <a:t>24/01/1438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F02BB3-98E1-4891-A4F0-01A108C22887}" type="datetime1">
              <a:rPr lang="ar-SA" smtClean="0"/>
              <a:t>24/01/1438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FEFCB39-9147-4781-812F-4DF6D4BAC716}" type="datetime1">
              <a:rPr lang="ar-SA" smtClean="0"/>
              <a:t>24/01/1438</a:t>
            </a:fld>
            <a:endParaRPr lang="en-US"/>
          </a:p>
        </p:txBody>
      </p:sp>
      <p:sp>
        <p:nvSpPr>
          <p:cNvPr id="10" name="Slide Number Placeholder 9"/>
          <p:cNvSpPr>
            <a:spLocks noGrp="1"/>
          </p:cNvSpPr>
          <p:nvPr>
            <p:ph type="sldNum" sz="quarter" idx="11"/>
          </p:nvPr>
        </p:nvSpPr>
        <p:spPr/>
        <p:txBody>
          <a:bodyPr/>
          <a:lstStyle/>
          <a:p>
            <a:fld id="{EEEECDCC-63C2-4492-ADC6-A6890B1EB79E}" type="slidenum">
              <a:rPr lang="en-US" smtClean="0"/>
              <a:t>‹#›</a:t>
            </a:fld>
            <a:endParaRPr lang="en-US"/>
          </a:p>
        </p:txBody>
      </p:sp>
      <p:sp>
        <p:nvSpPr>
          <p:cNvPr id="12" name="Footer Placeholder 11"/>
          <p:cNvSpPr>
            <a:spLocks noGrp="1"/>
          </p:cNvSpPr>
          <p:nvPr>
            <p:ph type="ftr" sz="quarter" idx="12"/>
          </p:nvPr>
        </p:nvSpPr>
        <p:spPr/>
        <p:txBody>
          <a:bodyPr/>
          <a:lstStyle/>
          <a:p>
            <a:r>
              <a:rPr lang="en-US" smtClean="0"/>
              <a:t>Dr. Mohammed Alnaif</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2491A2BD-C041-45B1-A02A-919D0A496F52}" type="datetime1">
              <a:rPr lang="ar-SA" smtClean="0"/>
              <a:t>24/01/1438</a:t>
            </a:fld>
            <a:endParaRPr lang="en-US"/>
          </a:p>
        </p:txBody>
      </p:sp>
      <p:sp>
        <p:nvSpPr>
          <p:cNvPr id="20" name="Slide Number Placeholder 19"/>
          <p:cNvSpPr>
            <a:spLocks noGrp="1"/>
          </p:cNvSpPr>
          <p:nvPr>
            <p:ph type="sldNum" sz="quarter" idx="11"/>
          </p:nvPr>
        </p:nvSpPr>
        <p:spPr/>
        <p:txBody>
          <a:bodyPr/>
          <a:lstStyle/>
          <a:p>
            <a:fld id="{EEEECDCC-63C2-4492-ADC6-A6890B1EB79E}" type="slidenum">
              <a:rPr lang="en-US" smtClean="0"/>
              <a:t>‹#›</a:t>
            </a:fld>
            <a:endParaRPr lang="en-US"/>
          </a:p>
        </p:txBody>
      </p:sp>
      <p:sp>
        <p:nvSpPr>
          <p:cNvPr id="21" name="Footer Placeholder 20"/>
          <p:cNvSpPr>
            <a:spLocks noGrp="1"/>
          </p:cNvSpPr>
          <p:nvPr>
            <p:ph type="ftr" sz="quarter" idx="12"/>
          </p:nvPr>
        </p:nvSpPr>
        <p:spPr/>
        <p:txBody>
          <a:bodyPr/>
          <a:lstStyle/>
          <a:p>
            <a:r>
              <a:rPr lang="en-US" smtClean="0"/>
              <a:t>Dr. Mohammed Alnaif</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6FE40FD6-D039-480B-A8C8-558017C15B40}" type="datetime1">
              <a:rPr lang="ar-SA" smtClean="0"/>
              <a:t>24/01/1438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ABCA426-AA85-4F88-ACA7-BEF810B49C72}" type="datetime1">
              <a:rPr lang="ar-SA" smtClean="0"/>
              <a:t>24/01/1438</a:t>
            </a:fld>
            <a:endParaRPr lang="en-US"/>
          </a:p>
        </p:txBody>
      </p:sp>
      <p:sp>
        <p:nvSpPr>
          <p:cNvPr id="8" name="Footer Placeholder 7"/>
          <p:cNvSpPr>
            <a:spLocks noGrp="1"/>
          </p:cNvSpPr>
          <p:nvPr>
            <p:ph type="ftr" sz="quarter" idx="11"/>
          </p:nvPr>
        </p:nvSpPr>
        <p:spPr/>
        <p:txBody>
          <a:bodyPr/>
          <a:lstStyle/>
          <a:p>
            <a:r>
              <a:rPr lang="en-US" smtClean="0"/>
              <a:t>Dr. Mohammed Alnaif</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982B4D8-F656-4F8D-B5BA-CA03AC701212}" type="datetime1">
              <a:rPr lang="ar-SA" smtClean="0"/>
              <a:t>24/01/1438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808F846-21EC-48E3-AF6F-B5B158719DF0}" type="datetime1">
              <a:rPr lang="ar-SA" smtClean="0"/>
              <a:t>24/01/1438</a:t>
            </a:fld>
            <a:endParaRPr lang="en-US"/>
          </a:p>
        </p:txBody>
      </p:sp>
      <p:sp>
        <p:nvSpPr>
          <p:cNvPr id="6" name="Slide Number Placeholder 5"/>
          <p:cNvSpPr>
            <a:spLocks noGrp="1"/>
          </p:cNvSpPr>
          <p:nvPr>
            <p:ph type="sldNum" sz="quarter" idx="11"/>
          </p:nvPr>
        </p:nvSpPr>
        <p:spPr/>
        <p:txBody>
          <a:bodyPr/>
          <a:lstStyle/>
          <a:p>
            <a:fld id="{EEEECDCC-63C2-4492-ADC6-A6890B1EB79E}" type="slidenum">
              <a:rPr lang="en-US" smtClean="0"/>
              <a:t>‹#›</a:t>
            </a:fld>
            <a:endParaRPr lang="en-US"/>
          </a:p>
        </p:txBody>
      </p:sp>
      <p:sp>
        <p:nvSpPr>
          <p:cNvPr id="7" name="Footer Placeholder 6"/>
          <p:cNvSpPr>
            <a:spLocks noGrp="1"/>
          </p:cNvSpPr>
          <p:nvPr>
            <p:ph type="ftr" sz="quarter" idx="12"/>
          </p:nvPr>
        </p:nvSpPr>
        <p:spPr/>
        <p:txBody>
          <a:bodyPr/>
          <a:lstStyle/>
          <a:p>
            <a:r>
              <a:rPr lang="en-US" smtClean="0"/>
              <a:t>Dr. Mohammed Alnaif</a:t>
            </a:r>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5CA6FBE1-1C00-4173-8CCA-7ABE76273E89}" type="datetime1">
              <a:rPr lang="ar-SA" smtClean="0"/>
              <a:t>24/01/1438</a:t>
            </a:fld>
            <a:endParaRPr lang="en-US"/>
          </a:p>
        </p:txBody>
      </p:sp>
      <p:sp>
        <p:nvSpPr>
          <p:cNvPr id="10" name="Slide Number Placeholder 9"/>
          <p:cNvSpPr>
            <a:spLocks noGrp="1"/>
          </p:cNvSpPr>
          <p:nvPr>
            <p:ph type="sldNum" sz="quarter" idx="15"/>
          </p:nvPr>
        </p:nvSpPr>
        <p:spPr/>
        <p:txBody>
          <a:bodyPr/>
          <a:lstStyle/>
          <a:p>
            <a:fld id="{EEEECDCC-63C2-4492-ADC6-A6890B1EB79E}" type="slidenum">
              <a:rPr lang="en-US" smtClean="0"/>
              <a:t>‹#›</a:t>
            </a:fld>
            <a:endParaRPr lang="en-US"/>
          </a:p>
        </p:txBody>
      </p:sp>
      <p:sp>
        <p:nvSpPr>
          <p:cNvPr id="13" name="Footer Placeholder 12"/>
          <p:cNvSpPr>
            <a:spLocks noGrp="1"/>
          </p:cNvSpPr>
          <p:nvPr>
            <p:ph type="ftr" sz="quarter" idx="16"/>
          </p:nvPr>
        </p:nvSpPr>
        <p:spPr/>
        <p:txBody>
          <a:bodyPr/>
          <a:lstStyle/>
          <a:p>
            <a:r>
              <a:rPr lang="en-US" smtClean="0"/>
              <a:t>Dr. Mohammed Alnaif</a:t>
            </a:r>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171F8E-96CF-408F-86D6-FA7261C7F66D}" type="datetime1">
              <a:rPr lang="ar-SA" smtClean="0"/>
              <a:t>24/01/1438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r>
              <a:rPr lang="en-US" smtClean="0"/>
              <a:t>Dr. Mohammed Alnaif</a:t>
            </a:r>
            <a:endParaRPr lang="en-US"/>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EEEECDCC-63C2-4492-ADC6-A6890B1EB79E}" type="slidenum">
              <a:rPr lang="en-US" smtClean="0"/>
              <a:t>‹#›</a:t>
            </a:fld>
            <a:endParaRPr lang="en-US"/>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E4065541-AB01-4EDC-90AC-2EA1D609578B}" type="datetime1">
              <a:rPr lang="ar-SA" smtClean="0"/>
              <a:t>24/01/1438</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hf hdr="0"/>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652736"/>
          </a:xfrm>
        </p:spPr>
        <p:txBody>
          <a:bodyPr>
            <a:noAutofit/>
          </a:bodyPr>
          <a:lstStyle/>
          <a:p>
            <a:pPr marL="182880" indent="0" algn="ctr" rtl="0">
              <a:buNone/>
            </a:pPr>
            <a:r>
              <a:rPr lang="en-US" sz="2400" dirty="0" smtClean="0">
                <a:solidFill>
                  <a:schemeClr val="tx1"/>
                </a:solidFill>
                <a:effectLst/>
                <a:latin typeface="Times New Roman" panose="02020603050405020304" pitchFamily="18" charset="0"/>
                <a:cs typeface="Times New Roman" panose="02020603050405020304" pitchFamily="18" charset="0"/>
              </a:rPr>
              <a:t>King Saud University</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College of Business Administration</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Department of Health Administration </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Masters` Program</a:t>
            </a:r>
            <a:endParaRPr lang="ar-SA" sz="2400"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2514600"/>
            <a:ext cx="7330008" cy="31242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507 –</a:t>
            </a:r>
            <a:r>
              <a:rPr lang="en-US" sz="2400" b="1" u="sng" dirty="0">
                <a:solidFill>
                  <a:schemeClr val="tx1"/>
                </a:solidFill>
                <a:latin typeface="Times New Roman" panose="02020603050405020304" pitchFamily="18" charset="0"/>
                <a:cs typeface="Times New Roman" panose="02020603050405020304" pitchFamily="18" charset="0"/>
              </a:rPr>
              <a:t> </a:t>
            </a:r>
            <a:r>
              <a:rPr lang="en-US" sz="2400" b="1" i="1" u="sng" dirty="0">
                <a:solidFill>
                  <a:schemeClr val="tx1"/>
                </a:solidFill>
                <a:latin typeface="Times New Roman" panose="02020603050405020304" pitchFamily="18" charset="0"/>
                <a:cs typeface="Times New Roman" panose="02020603050405020304" pitchFamily="18" charset="0"/>
              </a:rPr>
              <a:t>Introduction to Public Health</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First Semester 1437/ </a:t>
            </a:r>
            <a:r>
              <a:rPr lang="en-US" sz="2400" b="1" i="1" u="sng" dirty="0" smtClean="0">
                <a:solidFill>
                  <a:schemeClr val="tx1"/>
                </a:solidFill>
                <a:latin typeface="Times New Roman" panose="02020603050405020304" pitchFamily="18" charset="0"/>
                <a:cs typeface="Times New Roman" panose="02020603050405020304" pitchFamily="18" charset="0"/>
              </a:rPr>
              <a:t>1438</a:t>
            </a:r>
          </a:p>
          <a:p>
            <a:pPr algn="ctr"/>
            <a:endParaRPr lang="en-US" sz="2400" b="1" dirty="0" smtClean="0">
              <a:solidFill>
                <a:schemeClr val="tx1"/>
              </a:solidFill>
              <a:effectLst/>
              <a:latin typeface="Times New Roman" panose="02020603050405020304" pitchFamily="18" charset="0"/>
              <a:cs typeface="Times New Roman" panose="02020603050405020304" pitchFamily="18" charset="0"/>
            </a:endParaRPr>
          </a:p>
          <a:p>
            <a:pPr algn="ctr"/>
            <a:r>
              <a:rPr lang="en-US" sz="2400" b="1" dirty="0" smtClean="0">
                <a:solidFill>
                  <a:schemeClr val="tx1"/>
                </a:solidFill>
                <a:effectLst/>
                <a:latin typeface="Times New Roman" panose="02020603050405020304" pitchFamily="18" charset="0"/>
                <a:cs typeface="Times New Roman" panose="02020603050405020304" pitchFamily="18" charset="0"/>
              </a:rPr>
              <a:t>Mohammed S. Alnaif, Ph D.</a:t>
            </a: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hlinkClick r:id="rId2"/>
              </a:rPr>
              <a:t>alnaif@ksu.edu.sa</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E45DD22-0852-47A3-A9E6-25F353E90648}"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a:t>
            </a:fld>
            <a:endParaRPr lang="ar-SA"/>
          </a:p>
        </p:txBody>
      </p:sp>
    </p:spTree>
    <p:extLst>
      <p:ext uri="{BB962C8B-B14F-4D97-AF65-F5344CB8AC3E}">
        <p14:creationId xmlns:p14="http://schemas.microsoft.com/office/powerpoint/2010/main" val="11645505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pPr>
              <a:spcBef>
                <a:spcPct val="0"/>
              </a:spcBef>
            </a:pPr>
            <a:endParaRPr lang="en-US" altLang="en-US" sz="4400" b="1" dirty="0">
              <a:solidFill>
                <a:schemeClr val="tx1"/>
              </a:solidFill>
              <a:latin typeface="Times New Roman" pitchFamily="18" charset="0"/>
            </a:endParaRPr>
          </a:p>
        </p:txBody>
      </p:sp>
      <p:sp>
        <p:nvSpPr>
          <p:cNvPr id="75779" name="Rectangle 3"/>
          <p:cNvSpPr>
            <a:spLocks noChangeArrowheads="1"/>
          </p:cNvSpPr>
          <p:nvPr/>
        </p:nvSpPr>
        <p:spPr bwMode="auto">
          <a:xfrm>
            <a:off x="685800" y="1143000"/>
            <a:ext cx="8001000" cy="491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4000">
                <a:solidFill>
                  <a:srgbClr val="000000"/>
                </a:solidFill>
                <a:latin typeface="CaslonOpnface BT" pitchFamily="82" charset="0"/>
              </a:defRPr>
            </a:lvl1pPr>
            <a:lvl2pPr marL="742950" indent="-285750">
              <a:defRPr sz="4000">
                <a:solidFill>
                  <a:srgbClr val="000000"/>
                </a:solidFill>
                <a:latin typeface="CaslonOpnface BT" pitchFamily="82" charset="0"/>
              </a:defRPr>
            </a:lvl2pPr>
            <a:lvl3pPr marL="1143000" indent="-228600">
              <a:defRPr sz="4000">
                <a:solidFill>
                  <a:srgbClr val="000000"/>
                </a:solidFill>
                <a:latin typeface="CaslonOpnface BT" pitchFamily="82" charset="0"/>
              </a:defRPr>
            </a:lvl3pPr>
            <a:lvl4pPr marL="1600200" indent="-228600">
              <a:defRPr sz="4000">
                <a:solidFill>
                  <a:srgbClr val="000000"/>
                </a:solidFill>
                <a:latin typeface="CaslonOpnface BT" pitchFamily="82" charset="0"/>
              </a:defRPr>
            </a:lvl4pPr>
            <a:lvl5pPr marL="2057400" indent="-228600">
              <a:defRPr sz="4000">
                <a:solidFill>
                  <a:srgbClr val="000000"/>
                </a:solidFill>
                <a:latin typeface="CaslonOpnface BT" pitchFamily="82" charset="0"/>
              </a:defRPr>
            </a:lvl5pPr>
            <a:lvl6pPr marL="2514600" indent="-228600" algn="ctr" eaLnBrk="0" fontAlgn="base" hangingPunct="0">
              <a:spcBef>
                <a:spcPct val="50000"/>
              </a:spcBef>
              <a:spcAft>
                <a:spcPct val="0"/>
              </a:spcAft>
              <a:defRPr sz="4000">
                <a:solidFill>
                  <a:srgbClr val="000000"/>
                </a:solidFill>
                <a:latin typeface="CaslonOpnface BT" pitchFamily="82" charset="0"/>
              </a:defRPr>
            </a:lvl6pPr>
            <a:lvl7pPr marL="2971800" indent="-228600" algn="ctr" eaLnBrk="0" fontAlgn="base" hangingPunct="0">
              <a:spcBef>
                <a:spcPct val="50000"/>
              </a:spcBef>
              <a:spcAft>
                <a:spcPct val="0"/>
              </a:spcAft>
              <a:defRPr sz="4000">
                <a:solidFill>
                  <a:srgbClr val="000000"/>
                </a:solidFill>
                <a:latin typeface="CaslonOpnface BT" pitchFamily="82" charset="0"/>
              </a:defRPr>
            </a:lvl7pPr>
            <a:lvl8pPr marL="3429000" indent="-228600" algn="ctr" eaLnBrk="0" fontAlgn="base" hangingPunct="0">
              <a:spcBef>
                <a:spcPct val="50000"/>
              </a:spcBef>
              <a:spcAft>
                <a:spcPct val="0"/>
              </a:spcAft>
              <a:defRPr sz="4000">
                <a:solidFill>
                  <a:srgbClr val="000000"/>
                </a:solidFill>
                <a:latin typeface="CaslonOpnface BT" pitchFamily="82" charset="0"/>
              </a:defRPr>
            </a:lvl8pPr>
            <a:lvl9pPr marL="3886200" indent="-228600" algn="ctr" eaLnBrk="0" fontAlgn="base" hangingPunct="0">
              <a:spcBef>
                <a:spcPct val="50000"/>
              </a:spcBef>
              <a:spcAft>
                <a:spcPct val="0"/>
              </a:spcAft>
              <a:defRPr sz="4000">
                <a:solidFill>
                  <a:srgbClr val="000000"/>
                </a:solidFill>
                <a:latin typeface="CaslonOpnface BT" pitchFamily="82" charset="0"/>
              </a:defRPr>
            </a:lvl9pPr>
          </a:lstStyle>
          <a:p>
            <a:pPr marL="0" indent="0">
              <a:lnSpc>
                <a:spcPct val="90000"/>
              </a:lnSpc>
              <a:spcBef>
                <a:spcPct val="20000"/>
              </a:spcBef>
            </a:pPr>
            <a:r>
              <a:rPr lang="en-US" altLang="en-US" sz="3200" b="1" dirty="0" smtClean="0">
                <a:solidFill>
                  <a:srgbClr val="0000FF"/>
                </a:solidFill>
                <a:latin typeface="Times New Roman" pitchFamily="18" charset="0"/>
              </a:rPr>
              <a:t>Syndromes</a:t>
            </a:r>
          </a:p>
          <a:p>
            <a:pPr marL="457200" indent="-457200" algn="l">
              <a:lnSpc>
                <a:spcPct val="90000"/>
              </a:lnSpc>
              <a:spcBef>
                <a:spcPct val="20000"/>
              </a:spcBef>
              <a:buFont typeface="Arial" panose="020B0604020202020204" pitchFamily="34" charset="0"/>
              <a:buChar char="•"/>
            </a:pPr>
            <a:r>
              <a:rPr lang="en-US" altLang="en-US" sz="2800" b="1" dirty="0" smtClean="0">
                <a:solidFill>
                  <a:schemeClr val="tx1"/>
                </a:solidFill>
                <a:latin typeface="Times New Roman" pitchFamily="18" charset="0"/>
              </a:rPr>
              <a:t>Complaints </a:t>
            </a:r>
            <a:r>
              <a:rPr lang="en-US" altLang="en-US" sz="2800" b="1" dirty="0">
                <a:solidFill>
                  <a:schemeClr val="tx1"/>
                </a:solidFill>
                <a:latin typeface="Times New Roman" pitchFamily="18" charset="0"/>
              </a:rPr>
              <a:t>tallied into syndrome categories </a:t>
            </a:r>
          </a:p>
          <a:p>
            <a:pPr marL="914400" lvl="1" indent="-457200" algn="l">
              <a:lnSpc>
                <a:spcPct val="90000"/>
              </a:lnSpc>
              <a:spcBef>
                <a:spcPct val="20000"/>
              </a:spcBef>
              <a:buFont typeface="Arial" panose="020B0604020202020204" pitchFamily="34" charset="0"/>
              <a:buChar char="•"/>
            </a:pPr>
            <a:r>
              <a:rPr lang="en-US" altLang="en-US" sz="2800" b="1" dirty="0">
                <a:solidFill>
                  <a:schemeClr val="tx1"/>
                </a:solidFill>
                <a:latin typeface="Times New Roman" pitchFamily="18" charset="0"/>
              </a:rPr>
              <a:t>Death</a:t>
            </a:r>
          </a:p>
          <a:p>
            <a:pPr marL="914400" lvl="1" indent="-457200" algn="l">
              <a:lnSpc>
                <a:spcPct val="90000"/>
              </a:lnSpc>
              <a:spcBef>
                <a:spcPct val="20000"/>
              </a:spcBef>
              <a:buFont typeface="Arial" panose="020B0604020202020204" pitchFamily="34" charset="0"/>
              <a:buChar char="•"/>
            </a:pPr>
            <a:r>
              <a:rPr lang="en-US" altLang="en-US" sz="2800" b="1" dirty="0">
                <a:solidFill>
                  <a:schemeClr val="tx1"/>
                </a:solidFill>
                <a:latin typeface="Times New Roman" pitchFamily="18" charset="0"/>
              </a:rPr>
              <a:t>Sepsis (</a:t>
            </a:r>
            <a:r>
              <a:rPr lang="en-US" altLang="en-US" sz="2800" b="1" dirty="0">
                <a:solidFill>
                  <a:srgbClr val="008000"/>
                </a:solidFill>
                <a:latin typeface="Times New Roman" pitchFamily="18" charset="0"/>
              </a:rPr>
              <a:t>serious infection</a:t>
            </a:r>
            <a:r>
              <a:rPr lang="en-US" altLang="en-US" sz="2800" b="1" dirty="0">
                <a:solidFill>
                  <a:schemeClr val="tx1"/>
                </a:solidFill>
                <a:latin typeface="Times New Roman" pitchFamily="18" charset="0"/>
              </a:rPr>
              <a:t>)</a:t>
            </a:r>
          </a:p>
          <a:p>
            <a:pPr marL="914400" lvl="1" indent="-457200" algn="l">
              <a:lnSpc>
                <a:spcPct val="90000"/>
              </a:lnSpc>
              <a:spcBef>
                <a:spcPct val="20000"/>
              </a:spcBef>
              <a:buFont typeface="Arial" panose="020B0604020202020204" pitchFamily="34" charset="0"/>
              <a:buChar char="•"/>
            </a:pPr>
            <a:r>
              <a:rPr lang="en-US" altLang="en-US" sz="2800" b="1" dirty="0">
                <a:solidFill>
                  <a:schemeClr val="tx1"/>
                </a:solidFill>
                <a:latin typeface="Times New Roman" pitchFamily="18" charset="0"/>
              </a:rPr>
              <a:t>Rash</a:t>
            </a:r>
          </a:p>
          <a:p>
            <a:pPr marL="914400" lvl="1" indent="-457200" algn="l">
              <a:lnSpc>
                <a:spcPct val="90000"/>
              </a:lnSpc>
              <a:spcBef>
                <a:spcPct val="20000"/>
              </a:spcBef>
              <a:buFont typeface="Arial" panose="020B0604020202020204" pitchFamily="34" charset="0"/>
              <a:buChar char="•"/>
            </a:pPr>
            <a:r>
              <a:rPr lang="en-US" altLang="en-US" sz="2800" b="1" dirty="0">
                <a:solidFill>
                  <a:schemeClr val="tx1"/>
                </a:solidFill>
                <a:latin typeface="Times New Roman" pitchFamily="18" charset="0"/>
              </a:rPr>
              <a:t>Respiratory (</a:t>
            </a:r>
            <a:r>
              <a:rPr lang="en-US" altLang="en-US" sz="2800" b="1" dirty="0">
                <a:solidFill>
                  <a:srgbClr val="008000"/>
                </a:solidFill>
                <a:latin typeface="Times New Roman" pitchFamily="18" charset="0"/>
              </a:rPr>
              <a:t>e.g., cough</a:t>
            </a:r>
            <a:r>
              <a:rPr lang="en-US" altLang="en-US" sz="2800" b="1" dirty="0">
                <a:solidFill>
                  <a:schemeClr val="tx1"/>
                </a:solidFill>
                <a:latin typeface="Times New Roman" pitchFamily="18" charset="0"/>
              </a:rPr>
              <a:t>)</a:t>
            </a:r>
          </a:p>
          <a:p>
            <a:pPr marL="914400" lvl="1" indent="-457200" algn="l">
              <a:lnSpc>
                <a:spcPct val="90000"/>
              </a:lnSpc>
              <a:spcBef>
                <a:spcPct val="20000"/>
              </a:spcBef>
              <a:buFont typeface="Arial" panose="020B0604020202020204" pitchFamily="34" charset="0"/>
              <a:buChar char="•"/>
            </a:pPr>
            <a:r>
              <a:rPr lang="en-US" altLang="en-US" sz="2800" b="1" dirty="0">
                <a:solidFill>
                  <a:schemeClr val="tx1"/>
                </a:solidFill>
                <a:latin typeface="Times New Roman" pitchFamily="18" charset="0"/>
              </a:rPr>
              <a:t>Gastrointestinal (</a:t>
            </a:r>
            <a:r>
              <a:rPr lang="en-US" altLang="en-US" sz="2800" b="1" dirty="0">
                <a:solidFill>
                  <a:srgbClr val="008000"/>
                </a:solidFill>
                <a:latin typeface="Times New Roman" pitchFamily="18" charset="0"/>
              </a:rPr>
              <a:t>e.g., diarrhea</a:t>
            </a:r>
            <a:r>
              <a:rPr lang="en-US" altLang="en-US" sz="2800" b="1" dirty="0">
                <a:solidFill>
                  <a:schemeClr val="tx1"/>
                </a:solidFill>
                <a:latin typeface="Times New Roman" pitchFamily="18" charset="0"/>
              </a:rPr>
              <a:t>)</a:t>
            </a:r>
          </a:p>
          <a:p>
            <a:pPr marL="914400" lvl="1" indent="-457200" algn="l">
              <a:lnSpc>
                <a:spcPct val="90000"/>
              </a:lnSpc>
              <a:spcBef>
                <a:spcPct val="20000"/>
              </a:spcBef>
              <a:buFont typeface="Arial" panose="020B0604020202020204" pitchFamily="34" charset="0"/>
              <a:buChar char="•"/>
            </a:pPr>
            <a:r>
              <a:rPr lang="en-US" altLang="en-US" sz="2800" b="1" dirty="0">
                <a:solidFill>
                  <a:schemeClr val="tx1"/>
                </a:solidFill>
                <a:latin typeface="Times New Roman" pitchFamily="18" charset="0"/>
              </a:rPr>
              <a:t>Unspecified Infection (</a:t>
            </a:r>
            <a:r>
              <a:rPr lang="en-US" altLang="en-US" sz="2800" b="1" dirty="0">
                <a:solidFill>
                  <a:srgbClr val="008000"/>
                </a:solidFill>
                <a:latin typeface="Times New Roman" pitchFamily="18" charset="0"/>
              </a:rPr>
              <a:t>fever</a:t>
            </a:r>
            <a:r>
              <a:rPr lang="en-US" altLang="en-US" sz="2800" b="1" dirty="0">
                <a:solidFill>
                  <a:schemeClr val="tx1"/>
                </a:solidFill>
                <a:latin typeface="Times New Roman" pitchFamily="18" charset="0"/>
              </a:rPr>
              <a:t>)</a:t>
            </a:r>
          </a:p>
          <a:p>
            <a:pPr marL="914400" lvl="1" indent="-457200" algn="l">
              <a:lnSpc>
                <a:spcPct val="90000"/>
              </a:lnSpc>
              <a:spcBef>
                <a:spcPct val="20000"/>
              </a:spcBef>
              <a:buFont typeface="Arial" panose="020B0604020202020204" pitchFamily="34" charset="0"/>
              <a:buChar char="•"/>
            </a:pPr>
            <a:r>
              <a:rPr lang="en-US" altLang="en-US" sz="2800" b="1" dirty="0">
                <a:solidFill>
                  <a:schemeClr val="tx1"/>
                </a:solidFill>
                <a:latin typeface="Times New Roman" pitchFamily="18" charset="0"/>
              </a:rPr>
              <a:t>Neurological (</a:t>
            </a:r>
            <a:r>
              <a:rPr lang="en-US" altLang="en-US" sz="2800" b="1" dirty="0">
                <a:solidFill>
                  <a:srgbClr val="008000"/>
                </a:solidFill>
                <a:latin typeface="Times New Roman" pitchFamily="18" charset="0"/>
              </a:rPr>
              <a:t>e.g., dizziness</a:t>
            </a:r>
            <a:r>
              <a:rPr lang="en-US" altLang="en-US" sz="2800" b="1" dirty="0">
                <a:solidFill>
                  <a:schemeClr val="tx1"/>
                </a:solidFill>
                <a:latin typeface="Times New Roman" pitchFamily="18" charset="0"/>
              </a:rPr>
              <a:t>)</a:t>
            </a:r>
          </a:p>
          <a:p>
            <a:pPr marL="914400" lvl="1" indent="-457200" algn="l">
              <a:lnSpc>
                <a:spcPct val="90000"/>
              </a:lnSpc>
              <a:spcBef>
                <a:spcPct val="20000"/>
              </a:spcBef>
              <a:buFont typeface="Arial" panose="020B0604020202020204" pitchFamily="34" charset="0"/>
              <a:buChar char="•"/>
            </a:pPr>
            <a:r>
              <a:rPr lang="en-US" altLang="en-US" sz="2800" b="1" dirty="0">
                <a:solidFill>
                  <a:schemeClr val="tx1"/>
                </a:solidFill>
                <a:latin typeface="Times New Roman" pitchFamily="18" charset="0"/>
              </a:rPr>
              <a:t>Other</a:t>
            </a:r>
          </a:p>
        </p:txBody>
      </p:sp>
      <p:sp>
        <p:nvSpPr>
          <p:cNvPr id="4" name="Rectangle 2"/>
          <p:cNvSpPr txBox="1">
            <a:spLocks noChangeArrowheads="1"/>
          </p:cNvSpPr>
          <p:nvPr/>
        </p:nvSpPr>
        <p:spPr>
          <a:xfrm>
            <a:off x="1143000" y="457200"/>
            <a:ext cx="6781800" cy="685800"/>
          </a:xfrm>
          <a:prstGeom prst="rect">
            <a:avLst/>
          </a:prstGeom>
          <a:noFill/>
        </p:spPr>
        <p:txBody>
          <a:bodyPr/>
          <a:lst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a:lstStyle>
          <a:p>
            <a:r>
              <a:rPr lang="en-US" sz="3600" smtClean="0">
                <a:solidFill>
                  <a:schemeClr val="tx1"/>
                </a:solidFill>
                <a:effectLst/>
                <a:latin typeface="Times New Roman" panose="02020603050405020304" pitchFamily="18" charset="0"/>
                <a:cs typeface="Times New Roman" panose="02020603050405020304" pitchFamily="18" charset="0"/>
              </a:rPr>
              <a:t>DATA FOR PUBLIC HEALTH</a:t>
            </a:r>
            <a:endParaRPr lang="en-US" altLang="en-US" sz="3600" dirty="0" smtClean="0">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fld id="{5A9874F4-CE09-4410-BDD6-82325E99CA68}" type="datetime1">
              <a:rPr lang="ar-SA" smtClean="0"/>
              <a:t>24/01/1438</a:t>
            </a:fld>
            <a:endParaRPr lang="en-US"/>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5" name="Slide Number Placeholder 4"/>
          <p:cNvSpPr>
            <a:spLocks noGrp="1"/>
          </p:cNvSpPr>
          <p:nvPr>
            <p:ph type="sldNum" sz="quarter" idx="11"/>
          </p:nvPr>
        </p:nvSpPr>
        <p:spPr/>
        <p:txBody>
          <a:bodyPr/>
          <a:lstStyle/>
          <a:p>
            <a:fld id="{EEEECDCC-63C2-4492-ADC6-A6890B1EB79E}" type="slidenum">
              <a:rPr lang="en-US" smtClean="0"/>
              <a:t>10</a:t>
            </a:fld>
            <a:endParaRPr lang="en-US"/>
          </a:p>
        </p:txBody>
      </p:sp>
    </p:spTree>
    <p:extLst>
      <p:ext uri="{BB962C8B-B14F-4D97-AF65-F5344CB8AC3E}">
        <p14:creationId xmlns:p14="http://schemas.microsoft.com/office/powerpoint/2010/main" val="5895578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72E1658-4D10-477A-BA66-DDE2F73EBD51}"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11</a:t>
            </a:fld>
            <a:endParaRPr lang="ar-SA"/>
          </a:p>
        </p:txBody>
      </p:sp>
      <p:sp>
        <p:nvSpPr>
          <p:cNvPr id="7" name="Subtitle 6"/>
          <p:cNvSpPr>
            <a:spLocks noGrp="1"/>
          </p:cNvSpPr>
          <p:nvPr>
            <p:ph type="subTitle" idx="1"/>
          </p:nvPr>
        </p:nvSpPr>
        <p:spPr>
          <a:xfrm>
            <a:off x="685800" y="1143000"/>
            <a:ext cx="8229600" cy="5181600"/>
          </a:xfrm>
        </p:spPr>
        <p:txBody>
          <a:bodyPr>
            <a:no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Public health surveillance </a:t>
            </a:r>
            <a:r>
              <a:rPr lang="en-US" sz="2800" b="1" i="1" u="sng" dirty="0">
                <a:solidFill>
                  <a:srgbClr val="0000FF"/>
                </a:solidFill>
                <a:latin typeface="Times New Roman" panose="02020603050405020304" pitchFamily="18" charset="0"/>
                <a:cs typeface="Times New Roman" panose="02020603050405020304" pitchFamily="18" charset="0"/>
              </a:rPr>
              <a:t>public cost </a:t>
            </a:r>
            <a:endParaRPr lang="en-US" sz="2800" b="1" u="sng" dirty="0" smtClean="0">
              <a:solidFill>
                <a:srgbClr val="0000FF"/>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The issue of </a:t>
            </a:r>
            <a:r>
              <a:rPr lang="en-US" b="1" dirty="0">
                <a:solidFill>
                  <a:srgbClr val="0000FF"/>
                </a:solidFill>
                <a:latin typeface="Times New Roman" panose="02020603050405020304" pitchFamily="18" charset="0"/>
                <a:cs typeface="Times New Roman" panose="02020603050405020304" pitchFamily="18" charset="0"/>
              </a:rPr>
              <a:t>communicability</a:t>
            </a:r>
            <a:r>
              <a:rPr lang="en-US" b="1" dirty="0">
                <a:solidFill>
                  <a:schemeClr val="tx1"/>
                </a:solidFill>
                <a:latin typeface="Times New Roman" panose="02020603050405020304" pitchFamily="18" charset="0"/>
                <a:cs typeface="Times New Roman" panose="02020603050405020304" pitchFamily="18" charset="0"/>
              </a:rPr>
              <a:t> (the disease passes from one person, object, or animal to another) is important in </a:t>
            </a:r>
            <a:r>
              <a:rPr lang="en-US" b="1" dirty="0">
                <a:solidFill>
                  <a:srgbClr val="0000FF"/>
                </a:solidFill>
                <a:latin typeface="Times New Roman" panose="02020603050405020304" pitchFamily="18" charset="0"/>
                <a:cs typeface="Times New Roman" panose="02020603050405020304" pitchFamily="18" charset="0"/>
              </a:rPr>
              <a:t>surveillance</a:t>
            </a:r>
            <a:r>
              <a:rPr lang="en-US" b="1" dirty="0">
                <a:solidFill>
                  <a:schemeClr val="tx1"/>
                </a:solidFill>
                <a:latin typeface="Times New Roman" panose="02020603050405020304" pitchFamily="18" charset="0"/>
                <a:cs typeface="Times New Roman" panose="02020603050405020304" pitchFamily="18" charset="0"/>
              </a:rPr>
              <a:t> because by consistently collecting data about a communicable disease, we may be able to stop its spread.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Think </a:t>
            </a:r>
            <a:r>
              <a:rPr lang="en-US" b="1" dirty="0">
                <a:solidFill>
                  <a:schemeClr val="tx1"/>
                </a:solidFill>
                <a:latin typeface="Times New Roman" panose="02020603050405020304" pitchFamily="18" charset="0"/>
                <a:cs typeface="Times New Roman" panose="02020603050405020304" pitchFamily="18" charset="0"/>
              </a:rPr>
              <a:t>about the kinds of public announcements you may have heard on the news. In recent years, </a:t>
            </a:r>
            <a:r>
              <a:rPr lang="en-US" b="1" dirty="0">
                <a:solidFill>
                  <a:srgbClr val="0000FF"/>
                </a:solidFill>
                <a:latin typeface="Times New Roman" panose="02020603050405020304" pitchFamily="18" charset="0"/>
                <a:cs typeface="Times New Roman" panose="02020603050405020304" pitchFamily="18" charset="0"/>
              </a:rPr>
              <a:t>new strains of influenza virus </a:t>
            </a:r>
            <a:r>
              <a:rPr lang="en-US" b="1" dirty="0">
                <a:solidFill>
                  <a:schemeClr val="tx1"/>
                </a:solidFill>
                <a:latin typeface="Times New Roman" panose="02020603050405020304" pitchFamily="18" charset="0"/>
                <a:cs typeface="Times New Roman" panose="02020603050405020304" pitchFamily="18" charset="0"/>
              </a:rPr>
              <a:t>have been identified and have spread rapidly around the globe.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rgbClr val="0000FF"/>
                </a:solidFill>
                <a:latin typeface="Times New Roman" panose="02020603050405020304" pitchFamily="18" charset="0"/>
                <a:cs typeface="Times New Roman" panose="02020603050405020304" pitchFamily="18" charset="0"/>
              </a:rPr>
              <a:t>Influenza </a:t>
            </a:r>
            <a:r>
              <a:rPr lang="en-US" b="1" dirty="0">
                <a:solidFill>
                  <a:srgbClr val="0000FF"/>
                </a:solidFill>
                <a:latin typeface="Times New Roman" panose="02020603050405020304" pitchFamily="18" charset="0"/>
                <a:cs typeface="Times New Roman" panose="02020603050405020304" pitchFamily="18" charset="0"/>
              </a:rPr>
              <a:t>surveillance </a:t>
            </a:r>
            <a:r>
              <a:rPr lang="en-US" b="1" dirty="0">
                <a:solidFill>
                  <a:schemeClr val="tx1"/>
                </a:solidFill>
                <a:latin typeface="Times New Roman" panose="02020603050405020304" pitchFamily="18" charset="0"/>
                <a:cs typeface="Times New Roman" panose="02020603050405020304" pitchFamily="18" charset="0"/>
              </a:rPr>
              <a:t>activities have allowed these new strains to be identified quickly and have detected how rapidly and to what areas the virus has spread</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930383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DBB5BB8-D9C1-4EDB-91CA-1605395A4C5B}"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12</a:t>
            </a:fld>
            <a:endParaRPr lang="ar-SA"/>
          </a:p>
        </p:txBody>
      </p:sp>
      <p:sp>
        <p:nvSpPr>
          <p:cNvPr id="7" name="Subtitle 6"/>
          <p:cNvSpPr>
            <a:spLocks noGrp="1"/>
          </p:cNvSpPr>
          <p:nvPr>
            <p:ph type="subTitle" idx="1"/>
          </p:nvPr>
        </p:nvSpPr>
        <p:spPr>
          <a:xfrm>
            <a:off x="685800" y="1447800"/>
            <a:ext cx="8229600" cy="4876800"/>
          </a:xfrm>
        </p:spPr>
        <p:txBody>
          <a:bodyPr>
            <a:no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Public health surveillance </a:t>
            </a:r>
            <a:r>
              <a:rPr lang="en-US" sz="2800" b="1" i="1" u="sng" dirty="0">
                <a:solidFill>
                  <a:srgbClr val="0000FF"/>
                </a:solidFill>
                <a:latin typeface="Times New Roman" panose="02020603050405020304" pitchFamily="18" charset="0"/>
                <a:cs typeface="Times New Roman" panose="02020603050405020304" pitchFamily="18" charset="0"/>
              </a:rPr>
              <a:t>public cost </a:t>
            </a:r>
            <a:endParaRPr lang="en-US" sz="2800" b="1" u="sng" dirty="0" smtClean="0">
              <a:solidFill>
                <a:srgbClr val="0000FF"/>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This information allows public health officials to alert the public to be vigilant about hand washing and other </a:t>
            </a:r>
            <a:r>
              <a:rPr lang="en-US" sz="2800" b="1" dirty="0">
                <a:solidFill>
                  <a:srgbClr val="0000FF"/>
                </a:solidFill>
                <a:latin typeface="Times New Roman" panose="02020603050405020304" pitchFamily="18" charset="0"/>
                <a:cs typeface="Times New Roman" panose="02020603050405020304" pitchFamily="18" charset="0"/>
              </a:rPr>
              <a:t>preventive precautions </a:t>
            </a:r>
            <a:r>
              <a:rPr lang="en-US" sz="2800" b="1" dirty="0">
                <a:solidFill>
                  <a:schemeClr val="tx1"/>
                </a:solidFill>
                <a:latin typeface="Times New Roman" panose="02020603050405020304" pitchFamily="18" charset="0"/>
                <a:cs typeface="Times New Roman" panose="02020603050405020304" pitchFamily="18" charset="0"/>
              </a:rPr>
              <a:t>and also to be alert if traveling to or living in certain areas or participating in specific activities.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800" b="1" dirty="0" smtClean="0">
                <a:solidFill>
                  <a:srgbClr val="0000FF"/>
                </a:solidFill>
                <a:latin typeface="Times New Roman" panose="02020603050405020304" pitchFamily="18" charset="0"/>
                <a:cs typeface="Times New Roman" panose="02020603050405020304" pitchFamily="18" charset="0"/>
              </a:rPr>
              <a:t>Public </a:t>
            </a:r>
            <a:r>
              <a:rPr lang="en-US" sz="2800" b="1" dirty="0">
                <a:solidFill>
                  <a:srgbClr val="0000FF"/>
                </a:solidFill>
                <a:latin typeface="Times New Roman" panose="02020603050405020304" pitchFamily="18" charset="0"/>
                <a:cs typeface="Times New Roman" panose="02020603050405020304" pitchFamily="18" charset="0"/>
              </a:rPr>
              <a:t>health surveillance </a:t>
            </a:r>
            <a:r>
              <a:rPr lang="en-US" sz="2800" b="1" dirty="0">
                <a:solidFill>
                  <a:schemeClr val="tx1"/>
                </a:solidFill>
                <a:latin typeface="Times New Roman" panose="02020603050405020304" pitchFamily="18" charset="0"/>
                <a:cs typeface="Times New Roman" panose="02020603050405020304" pitchFamily="18" charset="0"/>
              </a:rPr>
              <a:t>activities are the likely reason that these events are detected.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As </a:t>
            </a:r>
            <a:r>
              <a:rPr lang="en-US" sz="2800" b="1" dirty="0">
                <a:solidFill>
                  <a:schemeClr val="tx1"/>
                </a:solidFill>
                <a:latin typeface="Times New Roman" panose="02020603050405020304" pitchFamily="18" charset="0"/>
                <a:cs typeface="Times New Roman" panose="02020603050405020304" pitchFamily="18" charset="0"/>
              </a:rPr>
              <a:t>a result, warnings can be publicized, keeping more people from contracting an illness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610627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143000" y="533400"/>
            <a:ext cx="6705600" cy="762000"/>
          </a:xfrm>
          <a:noFill/>
        </p:spPr>
        <p:txBody>
          <a:bodyPr/>
          <a:lstStyle/>
          <a:p>
            <a:pPr algn="ctr"/>
            <a:r>
              <a:rPr lang="en-US" sz="3600" dirty="0">
                <a:solidFill>
                  <a:schemeClr val="tx1"/>
                </a:solidFill>
                <a:effectLst/>
                <a:latin typeface="Times New Roman" panose="02020603050405020304" pitchFamily="18" charset="0"/>
                <a:cs typeface="Times New Roman" panose="02020603050405020304" pitchFamily="18" charset="0"/>
              </a:rPr>
              <a:t>DATA FOR PUBLIC HEALTH</a:t>
            </a:r>
            <a:endParaRPr lang="en-US" altLang="en-US" sz="3600" dirty="0" smtClean="0">
              <a:solidFill>
                <a:schemeClr val="tx1"/>
              </a:solidFill>
              <a:effectLst/>
              <a:latin typeface="Times New Roman" panose="02020603050405020304" pitchFamily="18" charset="0"/>
              <a:cs typeface="Times New Roman" panose="02020603050405020304" pitchFamily="18" charset="0"/>
            </a:endParaRPr>
          </a:p>
        </p:txBody>
      </p:sp>
      <p:sp>
        <p:nvSpPr>
          <p:cNvPr id="23555" name="Rectangle 3"/>
          <p:cNvSpPr>
            <a:spLocks noGrp="1" noChangeArrowheads="1"/>
          </p:cNvSpPr>
          <p:nvPr>
            <p:ph type="body" idx="1"/>
          </p:nvPr>
        </p:nvSpPr>
        <p:spPr>
          <a:xfrm>
            <a:off x="685800" y="1676400"/>
            <a:ext cx="7772400" cy="4114800"/>
          </a:xfrm>
          <a:noFill/>
        </p:spPr>
        <p:txBody>
          <a:bodyPr>
            <a:normAutofit fontScale="92500" lnSpcReduction="10000"/>
          </a:bodyPr>
          <a:lstStyle/>
          <a:p>
            <a:pPr marL="0" indent="0">
              <a:buClr>
                <a:srgbClr val="0000FF"/>
              </a:buClr>
              <a:buNone/>
            </a:pPr>
            <a:r>
              <a:rPr lang="en-US" altLang="en-US" sz="3500" b="1" dirty="0">
                <a:solidFill>
                  <a:srgbClr val="0000FF"/>
                </a:solidFill>
                <a:latin typeface="Times New Roman" panose="02020603050405020304" pitchFamily="18" charset="0"/>
                <a:cs typeface="Times New Roman" panose="02020603050405020304" pitchFamily="18" charset="0"/>
              </a:rPr>
              <a:t>Planning a Surveillance System</a:t>
            </a:r>
            <a:endParaRPr lang="en-US" altLang="en-US" sz="35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Establish </a:t>
            </a:r>
            <a:r>
              <a:rPr lang="en-US" altLang="en-US" b="1" dirty="0" smtClean="0">
                <a:solidFill>
                  <a:schemeClr val="tx1"/>
                </a:solidFill>
                <a:latin typeface="Times New Roman" panose="02020603050405020304" pitchFamily="18" charset="0"/>
                <a:cs typeface="Times New Roman" panose="02020603050405020304" pitchFamily="18" charset="0"/>
              </a:rPr>
              <a:t>objectives </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Develop case definitions</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Determine data source or data collection mechanism</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Field test methods</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Develop and test analytic approach</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Develop dissemination mechanism</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Assure use of analysis and interpretation</a:t>
            </a:r>
          </a:p>
        </p:txBody>
      </p:sp>
    </p:spTree>
    <p:extLst>
      <p:ext uri="{BB962C8B-B14F-4D97-AF65-F5344CB8AC3E}">
        <p14:creationId xmlns:p14="http://schemas.microsoft.com/office/powerpoint/2010/main" val="2910522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381000"/>
            <a:ext cx="7772400" cy="685800"/>
          </a:xfrm>
          <a:noFill/>
        </p:spPr>
        <p:txBody>
          <a:bodyPr/>
          <a:lstStyle/>
          <a:p>
            <a:pPr algn="ctr"/>
            <a:r>
              <a:rPr lang="en-US" sz="3600" dirty="0">
                <a:solidFill>
                  <a:schemeClr val="tx1"/>
                </a:solidFill>
                <a:effectLst/>
                <a:latin typeface="Times New Roman" panose="02020603050405020304" pitchFamily="18" charset="0"/>
                <a:cs typeface="Times New Roman" panose="02020603050405020304" pitchFamily="18" charset="0"/>
              </a:rPr>
              <a:t>DATA FOR PUBLIC HEALTH</a:t>
            </a:r>
            <a:endParaRPr lang="en-US" altLang="en-US" sz="3600" dirty="0" smtClean="0">
              <a:solidFill>
                <a:srgbClr val="0000FF"/>
              </a:solidFill>
              <a:effectLst/>
              <a:latin typeface="Times New Roman" panose="02020603050405020304" pitchFamily="18" charset="0"/>
              <a:cs typeface="Times New Roman" panose="02020603050405020304" pitchFamily="18" charset="0"/>
            </a:endParaRPr>
          </a:p>
        </p:txBody>
      </p:sp>
      <p:sp>
        <p:nvSpPr>
          <p:cNvPr id="25603" name="Rectangle 3"/>
          <p:cNvSpPr>
            <a:spLocks noGrp="1" noChangeArrowheads="1"/>
          </p:cNvSpPr>
          <p:nvPr>
            <p:ph type="body" idx="1"/>
          </p:nvPr>
        </p:nvSpPr>
        <p:spPr>
          <a:xfrm>
            <a:off x="457200" y="1371600"/>
            <a:ext cx="8305800" cy="4876800"/>
          </a:xfrm>
          <a:noFill/>
        </p:spPr>
        <p:txBody>
          <a:bodyPr/>
          <a:lstStyle/>
          <a:p>
            <a:pPr marL="0" indent="0">
              <a:buClr>
                <a:srgbClr val="0000FF"/>
              </a:buClr>
              <a:buNone/>
            </a:pPr>
            <a:r>
              <a:rPr lang="en-US" altLang="en-US" b="1" dirty="0">
                <a:solidFill>
                  <a:srgbClr val="0000FF"/>
                </a:solidFill>
                <a:latin typeface="Times New Roman" panose="02020603050405020304" pitchFamily="18" charset="0"/>
                <a:cs typeface="Times New Roman" panose="02020603050405020304" pitchFamily="18" charset="0"/>
              </a:rPr>
              <a:t>Surveillance Methods:</a:t>
            </a:r>
            <a:br>
              <a:rPr lang="en-US" altLang="en-US" b="1" dirty="0">
                <a:solidFill>
                  <a:srgbClr val="0000FF"/>
                </a:solidFill>
                <a:latin typeface="Times New Roman" panose="02020603050405020304" pitchFamily="18" charset="0"/>
                <a:cs typeface="Times New Roman" panose="02020603050405020304" pitchFamily="18" charset="0"/>
              </a:rPr>
            </a:br>
            <a:r>
              <a:rPr lang="en-US" altLang="en-US" b="1" dirty="0">
                <a:solidFill>
                  <a:srgbClr val="0000FF"/>
                </a:solidFill>
                <a:latin typeface="Times New Roman" panose="02020603050405020304" pitchFamily="18" charset="0"/>
                <a:cs typeface="Times New Roman" panose="02020603050405020304" pitchFamily="18" charset="0"/>
              </a:rPr>
              <a:t>Case Definition</a:t>
            </a:r>
            <a:endParaRPr lang="en-US" altLang="en-US"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Important </a:t>
            </a:r>
            <a:r>
              <a:rPr lang="en-US" altLang="en-US" b="1" dirty="0" smtClean="0">
                <a:solidFill>
                  <a:schemeClr val="tx1"/>
                </a:solidFill>
                <a:latin typeface="Times New Roman" panose="02020603050405020304" pitchFamily="18" charset="0"/>
                <a:cs typeface="Times New Roman" panose="02020603050405020304" pitchFamily="18" charset="0"/>
              </a:rPr>
              <a:t>to clearly define condition</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Ensures same criteria are used by all</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Makes the data more comparable</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Include person, place, time</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May define suspected and confirmed cases</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May include symptoms, lab values, time period, population as appropriate</a:t>
            </a:r>
          </a:p>
        </p:txBody>
      </p:sp>
    </p:spTree>
    <p:extLst>
      <p:ext uri="{BB962C8B-B14F-4D97-AF65-F5344CB8AC3E}">
        <p14:creationId xmlns:p14="http://schemas.microsoft.com/office/powerpoint/2010/main" val="6878647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97EB670-1650-4061-A8DB-6FEC3C3760E5}"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15</a:t>
            </a:fld>
            <a:endParaRPr lang="ar-SA"/>
          </a:p>
        </p:txBody>
      </p:sp>
      <p:sp>
        <p:nvSpPr>
          <p:cNvPr id="7" name="Subtitle 6"/>
          <p:cNvSpPr>
            <a:spLocks noGrp="1"/>
          </p:cNvSpPr>
          <p:nvPr>
            <p:ph type="subTitle" idx="1"/>
          </p:nvPr>
        </p:nvSpPr>
        <p:spPr>
          <a:xfrm>
            <a:off x="685800" y="1447800"/>
            <a:ext cx="8229600" cy="4876800"/>
          </a:xfrm>
        </p:spPr>
        <p:txBody>
          <a:bodyPr>
            <a:no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Universal Surveillance Systems and Activities</a:t>
            </a:r>
            <a:endParaRPr lang="en-US" sz="2800" dirty="0">
              <a:solidFill>
                <a:srgbClr val="0000FF"/>
              </a:solidFill>
              <a:latin typeface="Times New Roman" panose="02020603050405020304" pitchFamily="18" charset="0"/>
              <a:cs typeface="Times New Roman" panose="02020603050405020304" pitchFamily="18" charset="0"/>
            </a:endParaRPr>
          </a:p>
          <a:p>
            <a:pPr marL="457200" indent="-457200" algn="l">
              <a:buClr>
                <a:srgbClr val="0000FF"/>
              </a:buClr>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Typically, it is not feasible to collect surveillance information about every person in a population.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However</a:t>
            </a:r>
            <a:r>
              <a:rPr lang="en-US" b="1" dirty="0">
                <a:solidFill>
                  <a:schemeClr val="tx1"/>
                </a:solidFill>
                <a:latin typeface="Times New Roman" panose="02020603050405020304" pitchFamily="18" charset="0"/>
                <a:cs typeface="Times New Roman" panose="02020603050405020304" pitchFamily="18" charset="0"/>
              </a:rPr>
              <a:t>, several examples of universal (all - inclusive) surveillance systems exist, including the </a:t>
            </a:r>
            <a:r>
              <a:rPr lang="en-US" b="1" dirty="0">
                <a:solidFill>
                  <a:srgbClr val="0000FF"/>
                </a:solidFill>
                <a:latin typeface="Times New Roman" panose="02020603050405020304" pitchFamily="18" charset="0"/>
                <a:cs typeface="Times New Roman" panose="02020603050405020304" pitchFamily="18" charset="0"/>
              </a:rPr>
              <a:t>Census</a:t>
            </a:r>
            <a:r>
              <a:rPr lang="en-US" b="1" dirty="0">
                <a:solidFill>
                  <a:schemeClr val="tx1"/>
                </a:solidFill>
                <a:latin typeface="Times New Roman" panose="02020603050405020304" pitchFamily="18" charset="0"/>
                <a:cs typeface="Times New Roman" panose="02020603050405020304" pitchFamily="18" charset="0"/>
              </a:rPr>
              <a:t> and </a:t>
            </a:r>
            <a:r>
              <a:rPr lang="en-US" b="1" dirty="0">
                <a:solidFill>
                  <a:srgbClr val="0000FF"/>
                </a:solidFill>
                <a:latin typeface="Times New Roman" panose="02020603050405020304" pitchFamily="18" charset="0"/>
                <a:cs typeface="Times New Roman" panose="02020603050405020304" pitchFamily="18" charset="0"/>
              </a:rPr>
              <a:t>vital statistics systems</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Font typeface="Arial" panose="020B0604020202020204" pitchFamily="34" charset="0"/>
              <a:buChar char="•"/>
            </a:pPr>
            <a:r>
              <a:rPr lang="en-US" b="1" dirty="0">
                <a:solidFill>
                  <a:srgbClr val="0000FF"/>
                </a:solidFill>
                <a:latin typeface="Times New Roman" panose="02020603050405020304" pitchFamily="18" charset="0"/>
                <a:cs typeface="Times New Roman" panose="02020603050405020304" pitchFamily="18" charset="0"/>
              </a:rPr>
              <a:t>The </a:t>
            </a:r>
            <a:r>
              <a:rPr lang="en-US" b="1" dirty="0" smtClean="0">
                <a:solidFill>
                  <a:srgbClr val="0000FF"/>
                </a:solidFill>
                <a:latin typeface="Times New Roman" panose="02020603050405020304" pitchFamily="18" charset="0"/>
                <a:cs typeface="Times New Roman" panose="02020603050405020304" pitchFamily="18" charset="0"/>
              </a:rPr>
              <a:t>Census </a:t>
            </a:r>
            <a:r>
              <a:rPr lang="en-US" b="1" dirty="0" smtClean="0">
                <a:solidFill>
                  <a:schemeClr val="tx1"/>
                </a:solidFill>
                <a:latin typeface="Times New Roman" panose="02020603050405020304" pitchFamily="18" charset="0"/>
                <a:cs typeface="Times New Roman" panose="02020603050405020304" pitchFamily="18" charset="0"/>
              </a:rPr>
              <a:t>We </a:t>
            </a:r>
            <a:r>
              <a:rPr lang="en-US" b="1" dirty="0">
                <a:solidFill>
                  <a:schemeClr val="tx1"/>
                </a:solidFill>
                <a:latin typeface="Times New Roman" panose="02020603050405020304" pitchFamily="18" charset="0"/>
                <a:cs typeface="Times New Roman" panose="02020603050405020304" pitchFamily="18" charset="0"/>
              </a:rPr>
              <a:t>often overlook the decennial (every ten years) Saudi Arabia Census as a source of public health information.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But </a:t>
            </a:r>
            <a:r>
              <a:rPr lang="en-US" b="1" dirty="0">
                <a:solidFill>
                  <a:schemeClr val="tx1"/>
                </a:solidFill>
                <a:latin typeface="Times New Roman" panose="02020603050405020304" pitchFamily="18" charset="0"/>
                <a:cs typeface="Times New Roman" panose="02020603050405020304" pitchFamily="18" charset="0"/>
              </a:rPr>
              <a:t>in addition to providing a count of how many people reside in the Saudi Arabia, the </a:t>
            </a:r>
            <a:r>
              <a:rPr lang="en-US" b="1" dirty="0">
                <a:solidFill>
                  <a:srgbClr val="0000FF"/>
                </a:solidFill>
                <a:latin typeface="Times New Roman" panose="02020603050405020304" pitchFamily="18" charset="0"/>
                <a:cs typeface="Times New Roman" panose="02020603050405020304" pitchFamily="18" charset="0"/>
              </a:rPr>
              <a:t>Census</a:t>
            </a:r>
            <a:r>
              <a:rPr lang="en-US" b="1" dirty="0">
                <a:solidFill>
                  <a:schemeClr val="tx1"/>
                </a:solidFill>
                <a:latin typeface="Times New Roman" panose="02020603050405020304" pitchFamily="18" charset="0"/>
                <a:cs typeface="Times New Roman" panose="02020603050405020304" pitchFamily="18" charset="0"/>
              </a:rPr>
              <a:t> contains information on where and how people </a:t>
            </a:r>
            <a:r>
              <a:rPr lang="en-US" b="1" dirty="0" smtClean="0">
                <a:solidFill>
                  <a:schemeClr val="tx1"/>
                </a:solidFill>
                <a:latin typeface="Times New Roman" panose="02020603050405020304" pitchFamily="18" charset="0"/>
                <a:cs typeface="Times New Roman" panose="02020603050405020304" pitchFamily="18" charset="0"/>
              </a:rPr>
              <a:t>live.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797190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
            <a:ext cx="8791852" cy="6029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10"/>
          </p:nvPr>
        </p:nvSpPr>
        <p:spPr/>
        <p:txBody>
          <a:bodyPr/>
          <a:lstStyle/>
          <a:p>
            <a:fld id="{4339CDD8-51D6-46EE-9DEC-22DC34E276E6}" type="datetime1">
              <a:rPr lang="ar-SA" smtClean="0"/>
              <a:t>24/01/1438</a:t>
            </a:fld>
            <a:endParaRPr lang="en-US"/>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4" name="Slide Number Placeholder 3"/>
          <p:cNvSpPr>
            <a:spLocks noGrp="1"/>
          </p:cNvSpPr>
          <p:nvPr>
            <p:ph type="sldNum" sz="quarter" idx="11"/>
          </p:nvPr>
        </p:nvSpPr>
        <p:spPr/>
        <p:txBody>
          <a:bodyPr/>
          <a:lstStyle/>
          <a:p>
            <a:fld id="{EEEECDCC-63C2-4492-ADC6-A6890B1EB79E}" type="slidenum">
              <a:rPr lang="en-US" smtClean="0"/>
              <a:t>16</a:t>
            </a:fld>
            <a:endParaRPr lang="en-US"/>
          </a:p>
        </p:txBody>
      </p:sp>
    </p:spTree>
    <p:extLst>
      <p:ext uri="{BB962C8B-B14F-4D97-AF65-F5344CB8AC3E}">
        <p14:creationId xmlns:p14="http://schemas.microsoft.com/office/powerpoint/2010/main" val="38730863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12480"/>
            <a:ext cx="8382000" cy="6419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10"/>
          </p:nvPr>
        </p:nvSpPr>
        <p:spPr/>
        <p:txBody>
          <a:bodyPr/>
          <a:lstStyle/>
          <a:p>
            <a:fld id="{CBF08A0A-0609-4757-B384-D1148CFD801B}" type="datetime1">
              <a:rPr lang="ar-SA" smtClean="0"/>
              <a:t>24/01/1438</a:t>
            </a:fld>
            <a:endParaRPr lang="en-US"/>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4" name="Slide Number Placeholder 3"/>
          <p:cNvSpPr>
            <a:spLocks noGrp="1"/>
          </p:cNvSpPr>
          <p:nvPr>
            <p:ph type="sldNum" sz="quarter" idx="11"/>
          </p:nvPr>
        </p:nvSpPr>
        <p:spPr/>
        <p:txBody>
          <a:bodyPr/>
          <a:lstStyle/>
          <a:p>
            <a:fld id="{EEEECDCC-63C2-4492-ADC6-A6890B1EB79E}" type="slidenum">
              <a:rPr lang="en-US" smtClean="0"/>
              <a:t>17</a:t>
            </a:fld>
            <a:endParaRPr lang="en-US"/>
          </a:p>
        </p:txBody>
      </p:sp>
    </p:spTree>
    <p:extLst>
      <p:ext uri="{BB962C8B-B14F-4D97-AF65-F5344CB8AC3E}">
        <p14:creationId xmlns:p14="http://schemas.microsoft.com/office/powerpoint/2010/main" val="34745782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239000" cy="914400"/>
          </a:xfrm>
        </p:spPr>
        <p:txBody>
          <a:bodyPr/>
          <a:lstStyle/>
          <a:p>
            <a:pPr algn="ctr"/>
            <a:r>
              <a:rPr lang="en-US" sz="3200" dirty="0">
                <a:solidFill>
                  <a:srgbClr val="0000FF"/>
                </a:solidFill>
                <a:effectLst/>
                <a:latin typeface="Times New Roman" panose="02020603050405020304" pitchFamily="18" charset="0"/>
                <a:cs typeface="Times New Roman" panose="02020603050405020304" pitchFamily="18" charset="0"/>
              </a:rPr>
              <a:t>Saudi Arabia Census as a source of public health information</a:t>
            </a:r>
            <a:endParaRPr lang="en-US" sz="3200" dirty="0">
              <a:solidFill>
                <a:srgbClr val="0000FF"/>
              </a:solidFill>
              <a:effectLst/>
            </a:endParaRPr>
          </a:p>
        </p:txBody>
      </p:sp>
      <p:sp>
        <p:nvSpPr>
          <p:cNvPr id="3" name="Date Placeholder 2"/>
          <p:cNvSpPr>
            <a:spLocks noGrp="1"/>
          </p:cNvSpPr>
          <p:nvPr>
            <p:ph type="dt" sz="half" idx="10"/>
          </p:nvPr>
        </p:nvSpPr>
        <p:spPr/>
        <p:txBody>
          <a:bodyPr/>
          <a:lstStyle/>
          <a:p>
            <a:fld id="{F39FD219-A831-4925-A204-7C265A440055}" type="datetime1">
              <a:rPr lang="ar-SA" smtClean="0"/>
              <a:t>24/01/1438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18</a:t>
            </a:fld>
            <a:endParaRPr lang="en-US"/>
          </a:p>
        </p:txBody>
      </p:sp>
      <p:sp>
        <p:nvSpPr>
          <p:cNvPr id="7" name="Rectangle 3"/>
          <p:cNvSpPr txBox="1">
            <a:spLocks noChangeArrowheads="1"/>
          </p:cNvSpPr>
          <p:nvPr/>
        </p:nvSpPr>
        <p:spPr>
          <a:xfrm>
            <a:off x="762000" y="1676400"/>
            <a:ext cx="7772400" cy="4114800"/>
          </a:xfrm>
          <a:prstGeom prst="rect">
            <a:avLst/>
          </a:prstGeom>
          <a:noFill/>
        </p:spPr>
        <p:txBody>
          <a:bodyPr/>
          <a:lst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a:lstStyle>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National Health and Nutrition Examination Survey (NHANES)</a:t>
            </a:r>
          </a:p>
          <a:p>
            <a:pPr marL="857250" lvl="2" indent="-457200">
              <a:buClr>
                <a:srgbClr val="0000FF"/>
              </a:buClr>
              <a:buFont typeface="Wingdings" panose="05000000000000000000" pitchFamily="2" charset="2"/>
              <a:buChar char="v"/>
            </a:pPr>
            <a:r>
              <a:rPr lang="en-US" altLang="en-US" sz="2400" b="1" dirty="0" smtClean="0">
                <a:latin typeface="Times New Roman" panose="02020603050405020304" pitchFamily="18" charset="0"/>
                <a:cs typeface="Times New Roman" panose="02020603050405020304" pitchFamily="18" charset="0"/>
              </a:rPr>
              <a:t>Prevalence of chronic conditions, distribution of physiologic and anthropomorphic measures, and nutritional status for representative samples of the population</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National Health Care Survey, includes</a:t>
            </a:r>
          </a:p>
          <a:p>
            <a:pPr marL="857250" lvl="2" indent="-457200">
              <a:buClr>
                <a:srgbClr val="0000FF"/>
              </a:buClr>
              <a:buFont typeface="Wingdings" panose="05000000000000000000" pitchFamily="2" charset="2"/>
              <a:buChar char="v"/>
            </a:pPr>
            <a:r>
              <a:rPr lang="en-US" altLang="en-US" sz="2400" b="1" dirty="0" smtClean="0">
                <a:latin typeface="Times New Roman" panose="02020603050405020304" pitchFamily="18" charset="0"/>
                <a:cs typeface="Times New Roman" panose="02020603050405020304" pitchFamily="18" charset="0"/>
              </a:rPr>
              <a:t>National Hospital Discharge Survey</a:t>
            </a:r>
          </a:p>
          <a:p>
            <a:pPr marL="857250" lvl="2" indent="-457200">
              <a:buClr>
                <a:srgbClr val="0000FF"/>
              </a:buClr>
              <a:buFont typeface="Wingdings" panose="05000000000000000000" pitchFamily="2" charset="2"/>
              <a:buChar char="v"/>
            </a:pPr>
            <a:r>
              <a:rPr lang="en-US" altLang="en-US" sz="2400" b="1" dirty="0" smtClean="0">
                <a:latin typeface="Times New Roman" panose="02020603050405020304" pitchFamily="18" charset="0"/>
                <a:cs typeface="Times New Roman" panose="02020603050405020304" pitchFamily="18" charset="0"/>
              </a:rPr>
              <a:t>National Ambulatory Medical Care Survey</a:t>
            </a:r>
            <a:endParaRPr lang="en-US" altLang="en-US" sz="24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62981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5C7F41E-10B8-437E-B4E0-98A9DD081DB7}"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19</a:t>
            </a:fld>
            <a:endParaRPr lang="ar-SA"/>
          </a:p>
        </p:txBody>
      </p:sp>
      <p:sp>
        <p:nvSpPr>
          <p:cNvPr id="7" name="Subtitle 6"/>
          <p:cNvSpPr>
            <a:spLocks noGrp="1"/>
          </p:cNvSpPr>
          <p:nvPr>
            <p:ph type="subTitle" idx="1"/>
          </p:nvPr>
        </p:nvSpPr>
        <p:spPr>
          <a:xfrm>
            <a:off x="685800" y="1143000"/>
            <a:ext cx="8229600" cy="5181600"/>
          </a:xfrm>
        </p:spPr>
        <p:txBody>
          <a:bodyPr>
            <a:no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Objectives of the demographic survey include:</a:t>
            </a:r>
            <a:r>
              <a:rPr lang="en-US" sz="2000" b="1" dirty="0">
                <a:solidFill>
                  <a:schemeClr val="tx1"/>
                </a:solidFill>
                <a:latin typeface="Times New Roman" panose="02020603050405020304" pitchFamily="18" charset="0"/>
                <a:cs typeface="Times New Roman" panose="02020603050405020304" pitchFamily="18" charset="0"/>
              </a:rPr>
              <a:t> </a:t>
            </a:r>
          </a:p>
          <a:p>
            <a:pPr marL="457200" indent="-457200" algn="l">
              <a:buClr>
                <a:srgbClr val="0000FF"/>
              </a:buClr>
              <a:buFont typeface="+mj-lt"/>
              <a:buAutoNum type="arabicPeriod"/>
            </a:pPr>
            <a:r>
              <a:rPr lang="en-US" b="1" dirty="0">
                <a:solidFill>
                  <a:schemeClr val="tx1"/>
                </a:solidFill>
                <a:latin typeface="Times New Roman" panose="02020603050405020304" pitchFamily="18" charset="0"/>
                <a:cs typeface="Times New Roman" panose="02020603050405020304" pitchFamily="18" charset="0"/>
              </a:rPr>
              <a:t>To provide data on the </a:t>
            </a:r>
            <a:r>
              <a:rPr lang="en-US" b="1" dirty="0">
                <a:solidFill>
                  <a:srgbClr val="0000FF"/>
                </a:solidFill>
                <a:latin typeface="Times New Roman" panose="02020603050405020304" pitchFamily="18" charset="0"/>
                <a:cs typeface="Times New Roman" panose="02020603050405020304" pitchFamily="18" charset="0"/>
              </a:rPr>
              <a:t>demographic</a:t>
            </a:r>
            <a:r>
              <a:rPr lang="en-US" b="1" dirty="0">
                <a:solidFill>
                  <a:schemeClr val="tx1"/>
                </a:solidFill>
                <a:latin typeface="Times New Roman" panose="02020603050405020304" pitchFamily="18" charset="0"/>
                <a:cs typeface="Times New Roman" panose="02020603050405020304" pitchFamily="18" charset="0"/>
              </a:rPr>
              <a:t> and </a:t>
            </a:r>
            <a:r>
              <a:rPr lang="en-US" b="1" dirty="0">
                <a:solidFill>
                  <a:srgbClr val="0000FF"/>
                </a:solidFill>
                <a:latin typeface="Times New Roman" panose="02020603050405020304" pitchFamily="18" charset="0"/>
                <a:cs typeface="Times New Roman" panose="02020603050405020304" pitchFamily="18" charset="0"/>
              </a:rPr>
              <a:t>social composition </a:t>
            </a:r>
            <a:r>
              <a:rPr lang="en-US" b="1" dirty="0">
                <a:solidFill>
                  <a:schemeClr val="tx1"/>
                </a:solidFill>
                <a:latin typeface="Times New Roman" panose="02020603050405020304" pitchFamily="18" charset="0"/>
                <a:cs typeface="Times New Roman" panose="02020603050405020304" pitchFamily="18" charset="0"/>
              </a:rPr>
              <a:t>of the Saudi and non-Saudis population in the Kingdom at the level of different regions in addition to extraction of indicators and demographic benchmarks, for example: </a:t>
            </a:r>
          </a:p>
          <a:p>
            <a:pPr marL="800100" lvl="1" indent="-342900" algn="l">
              <a:buClr>
                <a:srgbClr val="0000FF"/>
              </a:buClr>
              <a:buFont typeface="Arial" panose="020B0604020202020204" pitchFamily="34" charset="0"/>
              <a:buChar char="•"/>
            </a:pPr>
            <a:r>
              <a:rPr lang="en-US" sz="2000" b="1" dirty="0">
                <a:solidFill>
                  <a:srgbClr val="0000FF"/>
                </a:solidFill>
                <a:latin typeface="Times New Roman" panose="02020603050405020304" pitchFamily="18" charset="0"/>
                <a:cs typeface="Times New Roman" panose="02020603050405020304" pitchFamily="18" charset="0"/>
              </a:rPr>
              <a:t>Crude mortality </a:t>
            </a:r>
            <a:r>
              <a:rPr lang="en-US" sz="2000" b="1" dirty="0">
                <a:solidFill>
                  <a:schemeClr val="tx1"/>
                </a:solidFill>
                <a:latin typeface="Times New Roman" panose="02020603050405020304" pitchFamily="18" charset="0"/>
                <a:cs typeface="Times New Roman" panose="02020603050405020304" pitchFamily="18" charset="0"/>
              </a:rPr>
              <a:t>rate in addition to the age-specific and gender-specific mortality rates </a:t>
            </a:r>
          </a:p>
          <a:p>
            <a:pPr marL="800100" lvl="1" indent="-342900" algn="l">
              <a:buClr>
                <a:srgbClr val="0000FF"/>
              </a:buClr>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Child and Infant mortality rates </a:t>
            </a:r>
          </a:p>
          <a:p>
            <a:pPr marL="800100" lvl="1" indent="-342900" algn="l">
              <a:buClr>
                <a:srgbClr val="0000FF"/>
              </a:buClr>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Total fertility rate in addition to the age-specific fertility rates </a:t>
            </a:r>
          </a:p>
          <a:p>
            <a:pPr marL="800100" lvl="1" indent="-342900" algn="l">
              <a:buClr>
                <a:srgbClr val="0000FF"/>
              </a:buClr>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The normal growth rates and natural increase in Saudi population </a:t>
            </a:r>
          </a:p>
          <a:p>
            <a:pPr marL="800100" lvl="1" indent="-342900" algn="l">
              <a:buClr>
                <a:srgbClr val="0000FF"/>
              </a:buClr>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Population age and gender structure </a:t>
            </a:r>
          </a:p>
          <a:p>
            <a:pPr marL="800100" lvl="1" indent="-342900" algn="l">
              <a:buClr>
                <a:srgbClr val="0000FF"/>
              </a:buClr>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Population structure by marital and educational status </a:t>
            </a:r>
          </a:p>
          <a:p>
            <a:pPr marL="800100" lvl="1" indent="-342900" algn="l">
              <a:buClr>
                <a:srgbClr val="0000FF"/>
              </a:buClr>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Marriage and divorce levels</a:t>
            </a:r>
            <a:r>
              <a:rPr lang="en-US" sz="1400" b="1" dirty="0" smtClean="0">
                <a:solidFill>
                  <a:schemeClr val="tx1"/>
                </a:solidFill>
                <a:latin typeface="Times New Roman" panose="02020603050405020304" pitchFamily="18" charset="0"/>
                <a:cs typeface="Times New Roman" panose="02020603050405020304" pitchFamily="18" charset="0"/>
              </a:rPr>
              <a:t>.</a:t>
            </a:r>
            <a:endParaRPr lang="en-US"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281350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D70B864-F732-403E-B3DE-584571A34E24}"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a:t>
            </a:fld>
            <a:endParaRPr lang="ar-SA"/>
          </a:p>
        </p:txBody>
      </p:sp>
      <p:sp>
        <p:nvSpPr>
          <p:cNvPr id="7" name="Subtitle 6"/>
          <p:cNvSpPr>
            <a:spLocks noGrp="1"/>
          </p:cNvSpPr>
          <p:nvPr>
            <p:ph type="subTitle" idx="1"/>
          </p:nvPr>
        </p:nvSpPr>
        <p:spPr>
          <a:xfrm>
            <a:off x="1066800" y="1447800"/>
            <a:ext cx="7543800" cy="4724400"/>
          </a:xfrm>
        </p:spPr>
        <p:txBody>
          <a:bodyPr>
            <a:noAutofit/>
          </a:bodyPr>
          <a:lstStyle/>
          <a:p>
            <a:pPr algn="l"/>
            <a:r>
              <a:rPr lang="en-US" b="1" dirty="0">
                <a:solidFill>
                  <a:srgbClr val="0000FF"/>
                </a:solidFill>
                <a:latin typeface="Times New Roman" panose="02020603050405020304" pitchFamily="18" charset="0"/>
                <a:cs typeface="Times New Roman" panose="02020603050405020304" pitchFamily="18" charset="0"/>
              </a:rPr>
              <a:t>LEARNING OBJECTIVES</a:t>
            </a:r>
          </a:p>
          <a:p>
            <a:pPr marL="457200" indent="-457200" algn="l">
              <a:buClr>
                <a:srgbClr val="0000FF"/>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Define surveillance.</a:t>
            </a:r>
          </a:p>
          <a:p>
            <a:pPr marL="457200" indent="-457200" algn="l">
              <a:buClr>
                <a:srgbClr val="0000FF"/>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Identify key sources of public health </a:t>
            </a:r>
            <a:r>
              <a:rPr lang="en-US" b="1" dirty="0" smtClean="0">
                <a:solidFill>
                  <a:schemeClr val="tx1"/>
                </a:solidFill>
                <a:latin typeface="Times New Roman" panose="02020603050405020304" pitchFamily="18" charset="0"/>
                <a:cs typeface="Times New Roman" panose="02020603050405020304" pitchFamily="18" charset="0"/>
              </a:rPr>
              <a:t>data, Census</a:t>
            </a:r>
            <a:r>
              <a:rPr lang="en-US" b="1" dirty="0">
                <a:solidFill>
                  <a:schemeClr val="tx1"/>
                </a:solidFill>
                <a:latin typeface="Times New Roman" panose="02020603050405020304" pitchFamily="18" charset="0"/>
                <a:cs typeface="Times New Roman" panose="02020603050405020304" pitchFamily="18" charset="0"/>
              </a:rPr>
              <a:t>, vital statistics, national surveys, and registries.</a:t>
            </a:r>
          </a:p>
          <a:p>
            <a:pPr marL="457200" indent="-457200" algn="l">
              <a:buClr>
                <a:srgbClr val="0000FF"/>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Understand the reasons why topics are chosen for surveillance activities in public health.</a:t>
            </a:r>
          </a:p>
          <a:p>
            <a:pPr marL="457200" indent="-457200" algn="l">
              <a:buClr>
                <a:srgbClr val="0000FF"/>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Describe how data apply to the core public health function of assessment.</a:t>
            </a:r>
          </a:p>
          <a:p>
            <a:pPr marL="457200" indent="-457200" algn="l">
              <a:buClr>
                <a:srgbClr val="0000FF"/>
              </a:buClr>
              <a:buFont typeface="Wingdings" panose="05000000000000000000" pitchFamily="2" charset="2"/>
              <a:buChar char="§"/>
            </a:pPr>
            <a:r>
              <a:rPr lang="en-US" b="1" dirty="0">
                <a:solidFill>
                  <a:schemeClr val="tx1"/>
                </a:solidFill>
                <a:latin typeface="Times New Roman" panose="02020603050405020304" pitchFamily="18" charset="0"/>
                <a:cs typeface="Times New Roman" panose="02020603050405020304" pitchFamily="18" charset="0"/>
              </a:rPr>
              <a:t>Recognize the types of information available through common public health data systems.</a:t>
            </a:r>
          </a:p>
          <a:p>
            <a:pPr algn="l"/>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8165560"/>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F8634AE-D8D7-48CC-9D1B-A0EF555213BE}"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20</a:t>
            </a:fld>
            <a:endParaRPr lang="ar-SA"/>
          </a:p>
        </p:txBody>
      </p:sp>
      <p:sp>
        <p:nvSpPr>
          <p:cNvPr id="7" name="Subtitle 6"/>
          <p:cNvSpPr>
            <a:spLocks noGrp="1"/>
          </p:cNvSpPr>
          <p:nvPr>
            <p:ph type="subTitle" idx="1"/>
          </p:nvPr>
        </p:nvSpPr>
        <p:spPr>
          <a:xfrm>
            <a:off x="685800" y="1295400"/>
            <a:ext cx="8229600" cy="5029200"/>
          </a:xfrm>
        </p:spPr>
        <p:txBody>
          <a:bodyPr>
            <a:no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Objectives of the demographic survey include:</a:t>
            </a:r>
            <a:r>
              <a:rPr lang="en-US" sz="2000" b="1" dirty="0">
                <a:solidFill>
                  <a:schemeClr val="tx1"/>
                </a:solidFill>
                <a:latin typeface="Times New Roman" panose="02020603050405020304" pitchFamily="18" charset="0"/>
                <a:cs typeface="Times New Roman" panose="02020603050405020304" pitchFamily="18" charset="0"/>
              </a:rPr>
              <a:t> </a:t>
            </a:r>
          </a:p>
          <a:p>
            <a:pPr marL="457200" indent="-457200" algn="l">
              <a:buClr>
                <a:srgbClr val="0000FF"/>
              </a:buClr>
              <a:buFont typeface="+mj-lt"/>
              <a:buAutoNum type="arabicPeriod" startAt="2"/>
            </a:pPr>
            <a:r>
              <a:rPr lang="en-US" b="1" dirty="0">
                <a:solidFill>
                  <a:schemeClr val="tx1"/>
                </a:solidFill>
                <a:latin typeface="Times New Roman" panose="02020603050405020304" pitchFamily="18" charset="0"/>
                <a:cs typeface="Times New Roman" panose="02020603050405020304" pitchFamily="18" charset="0"/>
              </a:rPr>
              <a:t>To provide details on people with disabilities in the kingdom according to the rate, type and cause of the disability in addition to its social and demographic characteristics as well as the geographical </a:t>
            </a:r>
            <a:r>
              <a:rPr lang="en-US" b="1" dirty="0" smtClean="0">
                <a:solidFill>
                  <a:schemeClr val="tx1"/>
                </a:solidFill>
                <a:latin typeface="Times New Roman" panose="02020603050405020304" pitchFamily="18" charset="0"/>
                <a:cs typeface="Times New Roman" panose="02020603050405020304" pitchFamily="18" charset="0"/>
              </a:rPr>
              <a:t>distribution.</a:t>
            </a:r>
          </a:p>
          <a:p>
            <a:pPr marL="457200" indent="-457200" algn="l">
              <a:buClr>
                <a:srgbClr val="0000FF"/>
              </a:buClr>
              <a:buFont typeface="+mj-lt"/>
              <a:buAutoNum type="arabicPeriod" startAt="2"/>
            </a:pPr>
            <a:r>
              <a:rPr lang="en-US" b="1" dirty="0" smtClean="0">
                <a:solidFill>
                  <a:schemeClr val="tx1"/>
                </a:solidFill>
                <a:latin typeface="Times New Roman" panose="02020603050405020304" pitchFamily="18" charset="0"/>
                <a:cs typeface="Times New Roman" panose="02020603050405020304" pitchFamily="18" charset="0"/>
              </a:rPr>
              <a:t>To </a:t>
            </a:r>
            <a:r>
              <a:rPr lang="en-US" b="1" dirty="0">
                <a:solidFill>
                  <a:schemeClr val="tx1"/>
                </a:solidFill>
                <a:latin typeface="Times New Roman" panose="02020603050405020304" pitchFamily="18" charset="0"/>
                <a:cs typeface="Times New Roman" panose="02020603050405020304" pitchFamily="18" charset="0"/>
              </a:rPr>
              <a:t>study effects of the housing and environment characteristics on the different demographical characteristics through: </a:t>
            </a:r>
            <a:endParaRPr lang="en-US" b="1" dirty="0" smtClean="0">
              <a:solidFill>
                <a:schemeClr val="tx1"/>
              </a:solidFill>
              <a:latin typeface="Times New Roman" panose="02020603050405020304" pitchFamily="18" charset="0"/>
              <a:cs typeface="Times New Roman" panose="02020603050405020304" pitchFamily="18" charset="0"/>
            </a:endParaRPr>
          </a:p>
          <a:p>
            <a:pPr marL="914400" lvl="1" indent="-457200" algn="l">
              <a:buClr>
                <a:srgbClr val="0000FF"/>
              </a:buClr>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Provision </a:t>
            </a:r>
            <a:r>
              <a:rPr lang="en-US" sz="2400" b="1" dirty="0">
                <a:solidFill>
                  <a:schemeClr val="tx1"/>
                </a:solidFill>
                <a:latin typeface="Times New Roman" panose="02020603050405020304" pitchFamily="18" charset="0"/>
                <a:cs typeface="Times New Roman" panose="02020603050405020304" pitchFamily="18" charset="0"/>
              </a:rPr>
              <a:t>of the necessary housing and environment </a:t>
            </a:r>
            <a:r>
              <a:rPr lang="en-US" sz="2400" b="1" dirty="0" smtClean="0">
                <a:solidFill>
                  <a:schemeClr val="tx1"/>
                </a:solidFill>
                <a:latin typeface="Times New Roman" panose="02020603050405020304" pitchFamily="18" charset="0"/>
                <a:cs typeface="Times New Roman" panose="02020603050405020304" pitchFamily="18" charset="0"/>
              </a:rPr>
              <a:t>data. </a:t>
            </a:r>
          </a:p>
          <a:p>
            <a:pPr marL="914400" lvl="1" indent="-457200" algn="l">
              <a:buClr>
                <a:srgbClr val="0000FF"/>
              </a:buClr>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Provision </a:t>
            </a:r>
            <a:r>
              <a:rPr lang="en-US" sz="2400" b="1" dirty="0">
                <a:solidFill>
                  <a:schemeClr val="tx1"/>
                </a:solidFill>
                <a:latin typeface="Times New Roman" panose="02020603050405020304" pitchFamily="18" charset="0"/>
                <a:cs typeface="Times New Roman" panose="02020603050405020304" pitchFamily="18" charset="0"/>
              </a:rPr>
              <a:t>of data needed to develop an environment improving program</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992136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623" y="533400"/>
            <a:ext cx="8646474" cy="5743575"/>
          </a:xfrm>
          <a:prstGeom prst="rect">
            <a:avLst/>
          </a:prstGeom>
          <a:solidFill>
            <a:schemeClr val="bg2">
              <a:lumMod val="90000"/>
            </a:schemeClr>
          </a:solidFill>
          <a:ln w="38100">
            <a:solidFill>
              <a:schemeClr val="tx1"/>
            </a:solidFill>
            <a:miter lim="800000"/>
            <a:headEnd/>
            <a:tailEnd/>
          </a:ln>
        </p:spPr>
      </p:pic>
      <p:sp>
        <p:nvSpPr>
          <p:cNvPr id="2" name="Date Placeholder 1"/>
          <p:cNvSpPr>
            <a:spLocks noGrp="1"/>
          </p:cNvSpPr>
          <p:nvPr>
            <p:ph type="dt" sz="half" idx="10"/>
          </p:nvPr>
        </p:nvSpPr>
        <p:spPr/>
        <p:txBody>
          <a:bodyPr/>
          <a:lstStyle/>
          <a:p>
            <a:fld id="{5A941B4E-19D7-462C-8717-DF117F025DBD}" type="datetime1">
              <a:rPr lang="ar-SA" smtClean="0"/>
              <a:t>24/01/1438</a:t>
            </a:fld>
            <a:endParaRPr lang="en-US"/>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4" name="Slide Number Placeholder 3"/>
          <p:cNvSpPr>
            <a:spLocks noGrp="1"/>
          </p:cNvSpPr>
          <p:nvPr>
            <p:ph type="sldNum" sz="quarter" idx="11"/>
          </p:nvPr>
        </p:nvSpPr>
        <p:spPr/>
        <p:txBody>
          <a:bodyPr/>
          <a:lstStyle/>
          <a:p>
            <a:fld id="{EEEECDCC-63C2-4492-ADC6-A6890B1EB79E}" type="slidenum">
              <a:rPr lang="en-US" smtClean="0"/>
              <a:t>21</a:t>
            </a:fld>
            <a:endParaRPr lang="en-US"/>
          </a:p>
        </p:txBody>
      </p:sp>
    </p:spTree>
    <p:extLst>
      <p:ext uri="{BB962C8B-B14F-4D97-AF65-F5344CB8AC3E}">
        <p14:creationId xmlns:p14="http://schemas.microsoft.com/office/powerpoint/2010/main" val="3256519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population pyram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33400"/>
            <a:ext cx="8534400" cy="5857876"/>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fld id="{25E2E39E-8A79-4225-B366-E071F8F56868}" type="datetime1">
              <a:rPr lang="ar-SA" smtClean="0"/>
              <a:t>24/01/1438</a:t>
            </a:fld>
            <a:endParaRPr lang="en-US"/>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4" name="Slide Number Placeholder 3"/>
          <p:cNvSpPr>
            <a:spLocks noGrp="1"/>
          </p:cNvSpPr>
          <p:nvPr>
            <p:ph type="sldNum" sz="quarter" idx="11"/>
          </p:nvPr>
        </p:nvSpPr>
        <p:spPr/>
        <p:txBody>
          <a:bodyPr/>
          <a:lstStyle/>
          <a:p>
            <a:fld id="{EEEECDCC-63C2-4492-ADC6-A6890B1EB79E}" type="slidenum">
              <a:rPr lang="en-US" smtClean="0"/>
              <a:t>22</a:t>
            </a:fld>
            <a:endParaRPr lang="en-US"/>
          </a:p>
        </p:txBody>
      </p:sp>
    </p:spTree>
    <p:extLst>
      <p:ext uri="{BB962C8B-B14F-4D97-AF65-F5344CB8AC3E}">
        <p14:creationId xmlns:p14="http://schemas.microsoft.com/office/powerpoint/2010/main" val="2722191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mage result for population pyram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18138"/>
            <a:ext cx="8588441" cy="4943475"/>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10"/>
          </p:nvPr>
        </p:nvSpPr>
        <p:spPr/>
        <p:txBody>
          <a:bodyPr/>
          <a:lstStyle/>
          <a:p>
            <a:fld id="{22112106-DF8D-4E75-842C-9CF61D8EF339}" type="datetime1">
              <a:rPr lang="ar-SA" smtClean="0"/>
              <a:t>24/01/1438</a:t>
            </a:fld>
            <a:endParaRPr lang="en-US"/>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4" name="Slide Number Placeholder 3"/>
          <p:cNvSpPr>
            <a:spLocks noGrp="1"/>
          </p:cNvSpPr>
          <p:nvPr>
            <p:ph type="sldNum" sz="quarter" idx="11"/>
          </p:nvPr>
        </p:nvSpPr>
        <p:spPr/>
        <p:txBody>
          <a:bodyPr/>
          <a:lstStyle/>
          <a:p>
            <a:fld id="{EEEECDCC-63C2-4492-ADC6-A6890B1EB79E}" type="slidenum">
              <a:rPr lang="en-US" smtClean="0"/>
              <a:t>23</a:t>
            </a:fld>
            <a:endParaRPr lang="en-US"/>
          </a:p>
        </p:txBody>
      </p:sp>
    </p:spTree>
    <p:extLst>
      <p:ext uri="{BB962C8B-B14F-4D97-AF65-F5344CB8AC3E}">
        <p14:creationId xmlns:p14="http://schemas.microsoft.com/office/powerpoint/2010/main" val="8840519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454708"/>
            <a:ext cx="8686801" cy="6022292"/>
          </a:xfrm>
          <a:prstGeom prst="rect">
            <a:avLst/>
          </a:prstGeom>
          <a:solidFill>
            <a:schemeClr val="accent2"/>
          </a:solidFill>
          <a:ln w="38100">
            <a:solidFill>
              <a:schemeClr val="tx1"/>
            </a:solidFill>
            <a:miter lim="800000"/>
            <a:headEnd/>
            <a:tailEnd/>
          </a:ln>
        </p:spPr>
      </p:pic>
      <p:sp>
        <p:nvSpPr>
          <p:cNvPr id="2" name="Date Placeholder 1"/>
          <p:cNvSpPr>
            <a:spLocks noGrp="1"/>
          </p:cNvSpPr>
          <p:nvPr>
            <p:ph type="dt" sz="half" idx="10"/>
          </p:nvPr>
        </p:nvSpPr>
        <p:spPr/>
        <p:txBody>
          <a:bodyPr/>
          <a:lstStyle/>
          <a:p>
            <a:fld id="{EA52E7D2-496D-4BC6-8E1A-6A375D458608}" type="datetime1">
              <a:rPr lang="ar-SA" smtClean="0"/>
              <a:t>24/01/1438</a:t>
            </a:fld>
            <a:endParaRPr lang="en-US"/>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4" name="Slide Number Placeholder 3"/>
          <p:cNvSpPr>
            <a:spLocks noGrp="1"/>
          </p:cNvSpPr>
          <p:nvPr>
            <p:ph type="sldNum" sz="quarter" idx="11"/>
          </p:nvPr>
        </p:nvSpPr>
        <p:spPr/>
        <p:txBody>
          <a:bodyPr/>
          <a:lstStyle/>
          <a:p>
            <a:fld id="{EEEECDCC-63C2-4492-ADC6-A6890B1EB79E}" type="slidenum">
              <a:rPr lang="en-US" smtClean="0"/>
              <a:t>24</a:t>
            </a:fld>
            <a:endParaRPr lang="en-US"/>
          </a:p>
        </p:txBody>
      </p:sp>
    </p:spTree>
    <p:extLst>
      <p:ext uri="{BB962C8B-B14F-4D97-AF65-F5344CB8AC3E}">
        <p14:creationId xmlns:p14="http://schemas.microsoft.com/office/powerpoint/2010/main" val="4488643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57200"/>
            <a:ext cx="8619638" cy="6043613"/>
          </a:xfrm>
          <a:prstGeom prst="rect">
            <a:avLst/>
          </a:prstGeom>
          <a:solidFill>
            <a:schemeClr val="accent2"/>
          </a:solidFill>
          <a:ln w="38100">
            <a:solidFill>
              <a:schemeClr val="tx1"/>
            </a:solidFill>
          </a:ln>
        </p:spPr>
      </p:pic>
      <p:sp>
        <p:nvSpPr>
          <p:cNvPr id="2" name="Date Placeholder 1"/>
          <p:cNvSpPr>
            <a:spLocks noGrp="1"/>
          </p:cNvSpPr>
          <p:nvPr>
            <p:ph type="dt" sz="half" idx="10"/>
          </p:nvPr>
        </p:nvSpPr>
        <p:spPr/>
        <p:txBody>
          <a:bodyPr/>
          <a:lstStyle/>
          <a:p>
            <a:fld id="{39748351-97E1-4242-8A49-6A4AF7C4C667}" type="datetime1">
              <a:rPr lang="ar-SA" smtClean="0"/>
              <a:t>24/01/1438</a:t>
            </a:fld>
            <a:endParaRPr lang="en-US"/>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4" name="Slide Number Placeholder 3"/>
          <p:cNvSpPr>
            <a:spLocks noGrp="1"/>
          </p:cNvSpPr>
          <p:nvPr>
            <p:ph type="sldNum" sz="quarter" idx="11"/>
          </p:nvPr>
        </p:nvSpPr>
        <p:spPr/>
        <p:txBody>
          <a:bodyPr/>
          <a:lstStyle/>
          <a:p>
            <a:fld id="{EEEECDCC-63C2-4492-ADC6-A6890B1EB79E}" type="slidenum">
              <a:rPr lang="en-US" smtClean="0"/>
              <a:t>25</a:t>
            </a:fld>
            <a:endParaRPr lang="en-US"/>
          </a:p>
        </p:txBody>
      </p:sp>
    </p:spTree>
    <p:extLst>
      <p:ext uri="{BB962C8B-B14F-4D97-AF65-F5344CB8AC3E}">
        <p14:creationId xmlns:p14="http://schemas.microsoft.com/office/powerpoint/2010/main" val="8795247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4DBE959A-7259-48AA-80CD-1AA11E3908D4}"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26</a:t>
            </a:fld>
            <a:endParaRPr lang="ar-SA"/>
          </a:p>
        </p:txBody>
      </p:sp>
      <p:sp>
        <p:nvSpPr>
          <p:cNvPr id="7" name="Subtitle 6"/>
          <p:cNvSpPr>
            <a:spLocks noGrp="1"/>
          </p:cNvSpPr>
          <p:nvPr>
            <p:ph type="subTitle" idx="1"/>
          </p:nvPr>
        </p:nvSpPr>
        <p:spPr>
          <a:xfrm>
            <a:off x="685800" y="1371600"/>
            <a:ext cx="8229600" cy="4953000"/>
          </a:xfrm>
        </p:spPr>
        <p:txBody>
          <a:bodyPr>
            <a:noAutofit/>
          </a:bodyPr>
          <a:lstStyle/>
          <a:p>
            <a:pPr algn="l"/>
            <a:r>
              <a:rPr lang="en-US" sz="3200" b="1" dirty="0">
                <a:solidFill>
                  <a:srgbClr val="0000FF"/>
                </a:solidFill>
                <a:latin typeface="Times New Roman" panose="02020603050405020304" pitchFamily="18" charset="0"/>
                <a:cs typeface="Times New Roman" panose="02020603050405020304" pitchFamily="18" charset="0"/>
              </a:rPr>
              <a:t>Vital Statistics</a:t>
            </a:r>
          </a:p>
          <a:p>
            <a:pPr marL="342900" indent="-342900" algn="l">
              <a:buClr>
                <a:srgbClr val="0000FF"/>
              </a:buClr>
              <a:buFont typeface="Arial" panose="020B0604020202020204" pitchFamily="34" charset="0"/>
              <a:buChar char="•"/>
            </a:pPr>
            <a:r>
              <a:rPr lang="en-US" sz="2200" b="1" dirty="0">
                <a:solidFill>
                  <a:schemeClr val="tx1"/>
                </a:solidFill>
                <a:latin typeface="Times New Roman" panose="02020603050405020304" pitchFamily="18" charset="0"/>
                <a:cs typeface="Times New Roman" panose="02020603050405020304" pitchFamily="18" charset="0"/>
              </a:rPr>
              <a:t>In all countries, records about births and deaths, called vital statistics, form an important part of public health surveillance.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200" b="1" dirty="0" smtClean="0">
                <a:solidFill>
                  <a:schemeClr val="tx1"/>
                </a:solidFill>
                <a:latin typeface="Times New Roman" panose="02020603050405020304" pitchFamily="18" charset="0"/>
                <a:cs typeface="Times New Roman" panose="02020603050405020304" pitchFamily="18" charset="0"/>
              </a:rPr>
              <a:t>These </a:t>
            </a:r>
            <a:r>
              <a:rPr lang="en-US" sz="2200" b="1" dirty="0">
                <a:solidFill>
                  <a:schemeClr val="tx1"/>
                </a:solidFill>
                <a:latin typeface="Times New Roman" panose="02020603050405020304" pitchFamily="18" charset="0"/>
                <a:cs typeface="Times New Roman" panose="02020603050405020304" pitchFamily="18" charset="0"/>
              </a:rPr>
              <a:t>documents are used primarily as a </a:t>
            </a:r>
            <a:r>
              <a:rPr lang="en-US" sz="2200" b="1" i="1" dirty="0">
                <a:solidFill>
                  <a:schemeClr val="tx1"/>
                </a:solidFill>
                <a:latin typeface="Times New Roman" panose="02020603050405020304" pitchFamily="18" charset="0"/>
                <a:cs typeface="Times New Roman" panose="02020603050405020304" pitchFamily="18" charset="0"/>
              </a:rPr>
              <a:t>legal certification </a:t>
            </a:r>
            <a:r>
              <a:rPr lang="en-US" sz="2200" b="1" dirty="0">
                <a:solidFill>
                  <a:schemeClr val="tx1"/>
                </a:solidFill>
                <a:latin typeface="Times New Roman" panose="02020603050405020304" pitchFamily="18" charset="0"/>
                <a:cs typeface="Times New Roman" panose="02020603050405020304" pitchFamily="18" charset="0"/>
              </a:rPr>
              <a:t>of births and deaths; that is, they are part of a legal and administrative system of information.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200" b="1" dirty="0" smtClean="0">
                <a:solidFill>
                  <a:schemeClr val="tx1"/>
                </a:solidFill>
                <a:latin typeface="Times New Roman" panose="02020603050405020304" pitchFamily="18" charset="0"/>
                <a:cs typeface="Times New Roman" panose="02020603050405020304" pitchFamily="18" charset="0"/>
              </a:rPr>
              <a:t>For </a:t>
            </a:r>
            <a:r>
              <a:rPr lang="en-US" sz="2200" b="1" dirty="0">
                <a:solidFill>
                  <a:schemeClr val="tx1"/>
                </a:solidFill>
                <a:latin typeface="Times New Roman" panose="02020603050405020304" pitchFamily="18" charset="0"/>
                <a:cs typeface="Times New Roman" panose="02020603050405020304" pitchFamily="18" charset="0"/>
              </a:rPr>
              <a:t>example, you typically need a certified copy of a birth certificate to enroll a child in school, and a widow needs a legal copy of a death certificate to receive pension benefits from her husband’s employment.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200" b="1" dirty="0" smtClean="0">
                <a:solidFill>
                  <a:schemeClr val="tx1"/>
                </a:solidFill>
                <a:latin typeface="Times New Roman" panose="02020603050405020304" pitchFamily="18" charset="0"/>
                <a:cs typeface="Times New Roman" panose="02020603050405020304" pitchFamily="18" charset="0"/>
              </a:rPr>
              <a:t>In </a:t>
            </a:r>
            <a:r>
              <a:rPr lang="en-US" sz="2200" b="1" dirty="0">
                <a:solidFill>
                  <a:schemeClr val="tx1"/>
                </a:solidFill>
                <a:latin typeface="Times New Roman" panose="02020603050405020304" pitchFamily="18" charset="0"/>
                <a:cs typeface="Times New Roman" panose="02020603050405020304" pitchFamily="18" charset="0"/>
              </a:rPr>
              <a:t>most countries, the information from these documents is collected and used to examine trends and shifts in population health</a:t>
            </a:r>
            <a:r>
              <a:rPr lang="en-US" sz="2200" b="1" dirty="0" smtClean="0">
                <a:solidFill>
                  <a:schemeClr val="tx1"/>
                </a:solidFill>
                <a:latin typeface="Times New Roman" panose="02020603050405020304" pitchFamily="18" charset="0"/>
                <a:cs typeface="Times New Roman" panose="02020603050405020304" pitchFamily="18" charset="0"/>
              </a:rPr>
              <a:t>.</a:t>
            </a:r>
            <a:endParaRPr lang="en-US" sz="22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6158642"/>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143000" y="304800"/>
            <a:ext cx="6553200" cy="685800"/>
          </a:xfrm>
          <a:noFill/>
        </p:spPr>
        <p:txBody>
          <a:bodyPr/>
          <a:lstStyle/>
          <a:p>
            <a:r>
              <a:rPr lang="en-US" sz="3600" dirty="0">
                <a:solidFill>
                  <a:schemeClr val="tx1"/>
                </a:solidFill>
                <a:effectLst/>
                <a:latin typeface="Times New Roman" panose="02020603050405020304" pitchFamily="18" charset="0"/>
                <a:cs typeface="Times New Roman" panose="02020603050405020304" pitchFamily="18" charset="0"/>
              </a:rPr>
              <a:t>DATA FOR PUBLIC HEALTH</a:t>
            </a:r>
            <a:endParaRPr lang="en-US" altLang="en-US" sz="3600" dirty="0" smtClean="0">
              <a:solidFill>
                <a:schemeClr val="tx1"/>
              </a:solidFill>
              <a:effectLst/>
              <a:latin typeface="Times New Roman" panose="02020603050405020304" pitchFamily="18" charset="0"/>
              <a:cs typeface="Times New Roman" panose="02020603050405020304" pitchFamily="18" charset="0"/>
            </a:endParaRPr>
          </a:p>
        </p:txBody>
      </p:sp>
      <p:sp>
        <p:nvSpPr>
          <p:cNvPr id="38915" name="Rectangle 3"/>
          <p:cNvSpPr>
            <a:spLocks noGrp="1" noChangeArrowheads="1"/>
          </p:cNvSpPr>
          <p:nvPr>
            <p:ph type="body" idx="1"/>
          </p:nvPr>
        </p:nvSpPr>
        <p:spPr>
          <a:xfrm>
            <a:off x="914400" y="1447800"/>
            <a:ext cx="7239000" cy="4572000"/>
          </a:xfrm>
          <a:noFill/>
        </p:spPr>
        <p:txBody>
          <a:bodyPr>
            <a:noAutofit/>
          </a:bodyPr>
          <a:lstStyle/>
          <a:p>
            <a:pPr marL="0" indent="0">
              <a:buNone/>
            </a:pPr>
            <a:r>
              <a:rPr lang="en-US" altLang="en-US" b="1" dirty="0">
                <a:solidFill>
                  <a:srgbClr val="0000FF"/>
                </a:solidFill>
                <a:latin typeface="Times New Roman" panose="02020603050405020304" pitchFamily="18" charset="0"/>
                <a:cs typeface="Times New Roman" panose="02020603050405020304" pitchFamily="18" charset="0"/>
              </a:rPr>
              <a:t>Uses of Vital Statistics Data</a:t>
            </a:r>
            <a:endParaRPr lang="en-US" altLang="en-US" b="1" dirty="0" smtClean="0">
              <a:solidFill>
                <a:schemeClr val="tx1"/>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altLang="en-US" b="1" dirty="0" smtClean="0">
                <a:solidFill>
                  <a:schemeClr val="tx1"/>
                </a:solidFill>
                <a:latin typeface="Times New Roman" panose="02020603050405020304" pitchFamily="18" charset="0"/>
                <a:cs typeface="Times New Roman" panose="02020603050405020304" pitchFamily="18" charset="0"/>
              </a:rPr>
              <a:t>Monitoring long-term trends</a:t>
            </a:r>
          </a:p>
          <a:p>
            <a:pPr>
              <a:buFont typeface="Arial" panose="020B0604020202020204" pitchFamily="34" charset="0"/>
              <a:buChar char="•"/>
            </a:pPr>
            <a:r>
              <a:rPr lang="en-US" altLang="en-US" b="1" dirty="0" smtClean="0">
                <a:solidFill>
                  <a:schemeClr val="tx1"/>
                </a:solidFill>
                <a:latin typeface="Times New Roman" panose="02020603050405020304" pitchFamily="18" charset="0"/>
                <a:cs typeface="Times New Roman" panose="02020603050405020304" pitchFamily="18" charset="0"/>
              </a:rPr>
              <a:t>Identifying differences in health status within racial or other population subgroups</a:t>
            </a:r>
          </a:p>
          <a:p>
            <a:pPr>
              <a:buFont typeface="Arial" panose="020B0604020202020204" pitchFamily="34" charset="0"/>
              <a:buChar char="•"/>
            </a:pPr>
            <a:r>
              <a:rPr lang="en-US" altLang="en-US" b="1" dirty="0" smtClean="0">
                <a:solidFill>
                  <a:schemeClr val="tx1"/>
                </a:solidFill>
                <a:latin typeface="Times New Roman" panose="02020603050405020304" pitchFamily="18" charset="0"/>
                <a:cs typeface="Times New Roman" panose="02020603050405020304" pitchFamily="18" charset="0"/>
              </a:rPr>
              <a:t>Assessing differences by geographic area</a:t>
            </a:r>
          </a:p>
          <a:p>
            <a:pPr>
              <a:buFont typeface="Arial" panose="020B0604020202020204" pitchFamily="34" charset="0"/>
              <a:buChar char="•"/>
            </a:pPr>
            <a:r>
              <a:rPr lang="en-US" altLang="en-US" b="1" dirty="0" smtClean="0">
                <a:solidFill>
                  <a:schemeClr val="tx1"/>
                </a:solidFill>
                <a:latin typeface="Times New Roman" panose="02020603050405020304" pitchFamily="18" charset="0"/>
                <a:cs typeface="Times New Roman" panose="02020603050405020304" pitchFamily="18" charset="0"/>
              </a:rPr>
              <a:t>Monitoring deaths that are preventable</a:t>
            </a:r>
          </a:p>
          <a:p>
            <a:pPr>
              <a:buFont typeface="Arial" panose="020B0604020202020204" pitchFamily="34" charset="0"/>
              <a:buChar char="•"/>
            </a:pPr>
            <a:r>
              <a:rPr lang="en-US" altLang="en-US" b="1" dirty="0" smtClean="0">
                <a:solidFill>
                  <a:schemeClr val="tx1"/>
                </a:solidFill>
                <a:latin typeface="Times New Roman" panose="02020603050405020304" pitchFamily="18" charset="0"/>
                <a:cs typeface="Times New Roman" panose="02020603050405020304" pitchFamily="18" charset="0"/>
              </a:rPr>
              <a:t>Generating hypotheses about causation</a:t>
            </a:r>
          </a:p>
          <a:p>
            <a:pPr>
              <a:buFont typeface="Arial" panose="020B0604020202020204" pitchFamily="34" charset="0"/>
              <a:buChar char="•"/>
            </a:pPr>
            <a:r>
              <a:rPr lang="en-US" altLang="en-US" b="1" dirty="0" smtClean="0">
                <a:solidFill>
                  <a:schemeClr val="tx1"/>
                </a:solidFill>
                <a:latin typeface="Times New Roman" panose="02020603050405020304" pitchFamily="18" charset="0"/>
                <a:cs typeface="Times New Roman" panose="02020603050405020304" pitchFamily="18" charset="0"/>
              </a:rPr>
              <a:t>Monitoring progress toward improved health of the population; health-planning</a:t>
            </a:r>
          </a:p>
        </p:txBody>
      </p:sp>
      <p:sp>
        <p:nvSpPr>
          <p:cNvPr id="2" name="Date Placeholder 1"/>
          <p:cNvSpPr>
            <a:spLocks noGrp="1"/>
          </p:cNvSpPr>
          <p:nvPr>
            <p:ph type="dt" sz="half" idx="10"/>
          </p:nvPr>
        </p:nvSpPr>
        <p:spPr/>
        <p:txBody>
          <a:bodyPr/>
          <a:lstStyle/>
          <a:p>
            <a:fld id="{EDB11201-D043-4F81-A78A-BDF25CDF6E15}" type="datetime1">
              <a:rPr lang="ar-SA" smtClean="0"/>
              <a:t>24/01/1438</a:t>
            </a:fld>
            <a:endParaRPr lang="en-US"/>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4" name="Slide Number Placeholder 3"/>
          <p:cNvSpPr>
            <a:spLocks noGrp="1"/>
          </p:cNvSpPr>
          <p:nvPr>
            <p:ph type="sldNum" sz="quarter" idx="11"/>
          </p:nvPr>
        </p:nvSpPr>
        <p:spPr/>
        <p:txBody>
          <a:bodyPr/>
          <a:lstStyle/>
          <a:p>
            <a:fld id="{EEEECDCC-63C2-4492-ADC6-A6890B1EB79E}" type="slidenum">
              <a:rPr lang="en-US" smtClean="0"/>
              <a:t>27</a:t>
            </a:fld>
            <a:endParaRPr lang="en-US"/>
          </a:p>
        </p:txBody>
      </p:sp>
    </p:spTree>
    <p:extLst>
      <p:ext uri="{BB962C8B-B14F-4D97-AF65-F5344CB8AC3E}">
        <p14:creationId xmlns:p14="http://schemas.microsoft.com/office/powerpoint/2010/main" val="37767706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48A4EE9E-4527-4CC7-80C6-CF47841D8508}"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28</a:t>
            </a:fld>
            <a:endParaRPr lang="ar-SA"/>
          </a:p>
        </p:txBody>
      </p:sp>
      <p:sp>
        <p:nvSpPr>
          <p:cNvPr id="7" name="Subtitle 6"/>
          <p:cNvSpPr>
            <a:spLocks noGrp="1"/>
          </p:cNvSpPr>
          <p:nvPr>
            <p:ph type="subTitle" idx="1"/>
          </p:nvPr>
        </p:nvSpPr>
        <p:spPr>
          <a:xfrm>
            <a:off x="685800" y="1295400"/>
            <a:ext cx="8229600" cy="5029200"/>
          </a:xfrm>
        </p:spPr>
        <p:txBody>
          <a:bodyPr>
            <a:noAutofit/>
          </a:bodyPr>
          <a:lstStyle/>
          <a:p>
            <a:pPr algn="l"/>
            <a:r>
              <a:rPr lang="en-US" sz="3200" b="1" dirty="0">
                <a:solidFill>
                  <a:srgbClr val="0000FF"/>
                </a:solidFill>
                <a:latin typeface="Times New Roman" panose="02020603050405020304" pitchFamily="18" charset="0"/>
                <a:cs typeface="Times New Roman" panose="02020603050405020304" pitchFamily="18" charset="0"/>
              </a:rPr>
              <a:t>Vital Statistics</a:t>
            </a:r>
          </a:p>
          <a:p>
            <a:pPr marL="342900" indent="-342900" algn="l">
              <a:buClr>
                <a:srgbClr val="0000FF"/>
              </a:buClr>
              <a:buFont typeface="Arial" panose="020B0604020202020204" pitchFamily="34" charset="0"/>
              <a:buChar char="•"/>
            </a:pPr>
            <a:r>
              <a:rPr lang="en-US" b="1" dirty="0">
                <a:solidFill>
                  <a:srgbClr val="0000FF"/>
                </a:solidFill>
                <a:latin typeface="Times New Roman" panose="02020603050405020304" pitchFamily="18" charset="0"/>
                <a:cs typeface="Times New Roman" panose="02020603050405020304" pitchFamily="18" charset="0"/>
              </a:rPr>
              <a:t>In developing nations</a:t>
            </a:r>
            <a:r>
              <a:rPr lang="en-US" b="1" dirty="0">
                <a:solidFill>
                  <a:schemeClr val="tx1"/>
                </a:solidFill>
                <a:latin typeface="Times New Roman" panose="02020603050405020304" pitchFamily="18" charset="0"/>
                <a:cs typeface="Times New Roman" panose="02020603050405020304" pitchFamily="18" charset="0"/>
              </a:rPr>
              <a:t>, documents about births and deaths may not be universally available.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For </a:t>
            </a:r>
            <a:r>
              <a:rPr lang="en-US" b="1" dirty="0">
                <a:solidFill>
                  <a:schemeClr val="tx1"/>
                </a:solidFill>
                <a:latin typeface="Times New Roman" panose="02020603050405020304" pitchFamily="18" charset="0"/>
                <a:cs typeface="Times New Roman" panose="02020603050405020304" pitchFamily="18" charset="0"/>
              </a:rPr>
              <a:t>example, in Turkey the government estimates that a formal death certificate is completed for about 60 percent of people who die and notes that death certificates are more common for people who live in major urban centers.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By </a:t>
            </a:r>
            <a:r>
              <a:rPr lang="en-US" b="1" dirty="0">
                <a:solidFill>
                  <a:schemeClr val="tx1"/>
                </a:solidFill>
                <a:latin typeface="Times New Roman" panose="02020603050405020304" pitchFamily="18" charset="0"/>
                <a:cs typeface="Times New Roman" panose="02020603050405020304" pitchFamily="18" charset="0"/>
              </a:rPr>
              <a:t>custom, Turkish people are typically buried quickly, often within twenty - four hours</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The death </a:t>
            </a:r>
            <a:r>
              <a:rPr lang="en-US" b="1" dirty="0">
                <a:solidFill>
                  <a:schemeClr val="tx1"/>
                </a:solidFill>
                <a:latin typeface="Times New Roman" panose="02020603050405020304" pitchFamily="18" charset="0"/>
                <a:cs typeface="Times New Roman" panose="02020603050405020304" pitchFamily="18" charset="0"/>
              </a:rPr>
              <a:t>certificate is </a:t>
            </a:r>
            <a:r>
              <a:rPr lang="en-US" b="1" dirty="0" smtClean="0">
                <a:solidFill>
                  <a:schemeClr val="tx1"/>
                </a:solidFill>
                <a:latin typeface="Times New Roman" panose="02020603050405020304" pitchFamily="18" charset="0"/>
                <a:cs typeface="Times New Roman" panose="02020603050405020304" pitchFamily="18" charset="0"/>
              </a:rPr>
              <a:t>important to </a:t>
            </a:r>
            <a:r>
              <a:rPr lang="en-US" b="1" dirty="0">
                <a:solidFill>
                  <a:schemeClr val="tx1"/>
                </a:solidFill>
                <a:latin typeface="Times New Roman" panose="02020603050405020304" pitchFamily="18" charset="0"/>
                <a:cs typeface="Times New Roman" panose="02020603050405020304" pitchFamily="18" charset="0"/>
              </a:rPr>
              <a:t>have because it provides a more accurate representation of mortality and causes of </a:t>
            </a:r>
            <a:r>
              <a:rPr lang="en-US" b="1" dirty="0" smtClean="0">
                <a:solidFill>
                  <a:schemeClr val="tx1"/>
                </a:solidFill>
                <a:latin typeface="Times New Roman" panose="02020603050405020304" pitchFamily="18" charset="0"/>
                <a:cs typeface="Times New Roman" panose="02020603050405020304" pitchFamily="18" charset="0"/>
              </a:rPr>
              <a:t>death.</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032750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53239B6-E4F8-4145-AF94-2D8DDDDA80F2}"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29</a:t>
            </a:fld>
            <a:endParaRPr lang="ar-SA"/>
          </a:p>
        </p:txBody>
      </p:sp>
      <p:sp>
        <p:nvSpPr>
          <p:cNvPr id="7" name="Subtitle 6"/>
          <p:cNvSpPr>
            <a:spLocks noGrp="1"/>
          </p:cNvSpPr>
          <p:nvPr>
            <p:ph type="subTitle" idx="1"/>
          </p:nvPr>
        </p:nvSpPr>
        <p:spPr>
          <a:xfrm>
            <a:off x="685800" y="1295400"/>
            <a:ext cx="8229600" cy="5029200"/>
          </a:xfrm>
        </p:spPr>
        <p:txBody>
          <a:bodyPr>
            <a:noAutofit/>
          </a:bodyPr>
          <a:lstStyle/>
          <a:p>
            <a:pPr algn="l"/>
            <a:r>
              <a:rPr lang="en-US" sz="3200" b="1" dirty="0">
                <a:solidFill>
                  <a:srgbClr val="0000FF"/>
                </a:solidFill>
                <a:latin typeface="Times New Roman" panose="02020603050405020304" pitchFamily="18" charset="0"/>
                <a:cs typeface="Times New Roman" panose="02020603050405020304" pitchFamily="18" charset="0"/>
              </a:rPr>
              <a:t>Vital Statistics</a:t>
            </a:r>
          </a:p>
          <a:p>
            <a:pPr marL="342900" indent="-342900" algn="l">
              <a:buClr>
                <a:srgbClr val="0000FF"/>
              </a:buClr>
              <a:buFont typeface="Arial" panose="020B0604020202020204" pitchFamily="34" charset="0"/>
              <a:buChar char="•"/>
            </a:pPr>
            <a:r>
              <a:rPr lang="en-US" sz="2800" b="1" dirty="0">
                <a:solidFill>
                  <a:srgbClr val="0000FF"/>
                </a:solidFill>
                <a:latin typeface="Times New Roman" panose="02020603050405020304" pitchFamily="18" charset="0"/>
                <a:cs typeface="Times New Roman" panose="02020603050405020304" pitchFamily="18" charset="0"/>
              </a:rPr>
              <a:t>Birth certificates </a:t>
            </a:r>
            <a:r>
              <a:rPr lang="en-US" sz="2800" b="1" dirty="0">
                <a:solidFill>
                  <a:schemeClr val="tx1"/>
                </a:solidFill>
                <a:latin typeface="Times New Roman" panose="02020603050405020304" pitchFamily="18" charset="0"/>
                <a:cs typeface="Times New Roman" panose="02020603050405020304" pitchFamily="18" charset="0"/>
              </a:rPr>
              <a:t>are rich sources of health information about childbirth, infant conditions, maternal health, and even social circumstances and medical care.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Table </a:t>
            </a:r>
            <a:r>
              <a:rPr lang="en-US" sz="2800" b="1" dirty="0">
                <a:solidFill>
                  <a:schemeClr val="tx1"/>
                </a:solidFill>
                <a:latin typeface="Times New Roman" panose="02020603050405020304" pitchFamily="18" charset="0"/>
                <a:cs typeface="Times New Roman" panose="02020603050405020304" pitchFamily="18" charset="0"/>
              </a:rPr>
              <a:t>3.1 provides examples of the data collected at the time of birth that are used to describe mothers and their pregnancy experiences, the infant health and condition, and aspects of the delivery and health care</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180618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56B7A8C-5384-4694-BFCE-F480C060B6C8}"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a:t>
            </a:fld>
            <a:endParaRPr lang="ar-SA"/>
          </a:p>
        </p:txBody>
      </p:sp>
      <p:sp>
        <p:nvSpPr>
          <p:cNvPr id="7" name="Subtitle 6"/>
          <p:cNvSpPr>
            <a:spLocks noGrp="1"/>
          </p:cNvSpPr>
          <p:nvPr>
            <p:ph type="subTitle" idx="1"/>
          </p:nvPr>
        </p:nvSpPr>
        <p:spPr>
          <a:xfrm>
            <a:off x="762000" y="1143000"/>
            <a:ext cx="8001000" cy="5029200"/>
          </a:xfrm>
        </p:spPr>
        <p:txBody>
          <a:bodyPr>
            <a:noAutofit/>
          </a:bodyPr>
          <a:lstStyle/>
          <a:p>
            <a:pPr marL="342900" indent="-342900" algn="l">
              <a:buFont typeface="Arial" panose="020B0604020202020204" pitchFamily="34" charset="0"/>
              <a:buChar char="•"/>
            </a:pPr>
            <a:r>
              <a:rPr lang="en-US" b="1" dirty="0">
                <a:solidFill>
                  <a:srgbClr val="0000FF"/>
                </a:solidFill>
                <a:latin typeface="Times New Roman" panose="02020603050405020304" pitchFamily="18" charset="0"/>
                <a:cs typeface="Times New Roman" panose="02020603050405020304" pitchFamily="18" charset="0"/>
              </a:rPr>
              <a:t>Public health data </a:t>
            </a:r>
            <a:r>
              <a:rPr lang="en-US" b="1" dirty="0">
                <a:solidFill>
                  <a:schemeClr val="tx1"/>
                </a:solidFill>
                <a:latin typeface="Times New Roman" panose="02020603050405020304" pitchFamily="18" charset="0"/>
                <a:cs typeface="Times New Roman" panose="02020603050405020304" pitchFamily="18" charset="0"/>
              </a:rPr>
              <a:t>are key to performing the core public health function of </a:t>
            </a:r>
            <a:r>
              <a:rPr lang="en-US" b="1" dirty="0" smtClean="0">
                <a:solidFill>
                  <a:schemeClr val="tx1"/>
                </a:solidFill>
                <a:latin typeface="Times New Roman" panose="02020603050405020304" pitchFamily="18" charset="0"/>
                <a:cs typeface="Times New Roman" panose="02020603050405020304" pitchFamily="18" charset="0"/>
              </a:rPr>
              <a:t>assessment. </a:t>
            </a: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Many </a:t>
            </a:r>
            <a:r>
              <a:rPr lang="en-US" b="1" dirty="0">
                <a:solidFill>
                  <a:schemeClr val="tx1"/>
                </a:solidFill>
                <a:latin typeface="Times New Roman" panose="02020603050405020304" pitchFamily="18" charset="0"/>
                <a:cs typeface="Times New Roman" panose="02020603050405020304" pitchFamily="18" charset="0"/>
              </a:rPr>
              <a:t>of the activities that make up public health assessment and surveillance are conducted by </a:t>
            </a:r>
            <a:r>
              <a:rPr lang="en-US" b="1" dirty="0">
                <a:solidFill>
                  <a:srgbClr val="0000FF"/>
                </a:solidFill>
                <a:latin typeface="Times New Roman" panose="02020603050405020304" pitchFamily="18" charset="0"/>
                <a:cs typeface="Times New Roman" panose="02020603050405020304" pitchFamily="18" charset="0"/>
              </a:rPr>
              <a:t>epidemiologists</a:t>
            </a:r>
            <a:r>
              <a:rPr lang="en-US" b="1" dirty="0">
                <a:solidFill>
                  <a:schemeClr val="tx1"/>
                </a:solidFill>
                <a:latin typeface="Times New Roman" panose="02020603050405020304" pitchFamily="18" charset="0"/>
                <a:cs typeface="Times New Roman" panose="02020603050405020304" pitchFamily="18" charset="0"/>
              </a:rPr>
              <a:t>, </a:t>
            </a:r>
            <a:r>
              <a:rPr lang="en-US" b="1" dirty="0">
                <a:solidFill>
                  <a:srgbClr val="0000FF"/>
                </a:solidFill>
                <a:latin typeface="Times New Roman" panose="02020603050405020304" pitchFamily="18" charset="0"/>
                <a:cs typeface="Times New Roman" panose="02020603050405020304" pitchFamily="18" charset="0"/>
              </a:rPr>
              <a:t>biostatisticians</a:t>
            </a:r>
            <a:r>
              <a:rPr lang="en-US" b="1" dirty="0">
                <a:solidFill>
                  <a:schemeClr val="tx1"/>
                </a:solidFill>
                <a:latin typeface="Times New Roman" panose="02020603050405020304" pitchFamily="18" charset="0"/>
                <a:cs typeface="Times New Roman" panose="02020603050405020304" pitchFamily="18" charset="0"/>
              </a:rPr>
              <a:t>, and </a:t>
            </a:r>
            <a:r>
              <a:rPr lang="en-US" b="1" dirty="0">
                <a:solidFill>
                  <a:srgbClr val="0000FF"/>
                </a:solidFill>
                <a:latin typeface="Times New Roman" panose="02020603050405020304" pitchFamily="18" charset="0"/>
                <a:cs typeface="Times New Roman" panose="02020603050405020304" pitchFamily="18" charset="0"/>
              </a:rPr>
              <a:t>demographers</a:t>
            </a:r>
            <a:r>
              <a:rPr lang="en-US" b="1" dirty="0">
                <a:solidFill>
                  <a:schemeClr val="tx1"/>
                </a:solidFill>
                <a:latin typeface="Times New Roman" panose="02020603050405020304" pitchFamily="18" charset="0"/>
                <a:cs typeface="Times New Roman" panose="02020603050405020304" pitchFamily="18" charset="0"/>
              </a:rPr>
              <a:t>, </a:t>
            </a:r>
            <a:r>
              <a:rPr lang="en-US" b="1" dirty="0" smtClean="0">
                <a:solidFill>
                  <a:schemeClr val="tx1"/>
                </a:solidFill>
                <a:latin typeface="Times New Roman" panose="02020603050405020304" pitchFamily="18" charset="0"/>
                <a:cs typeface="Times New Roman" panose="02020603050405020304" pitchFamily="18" charset="0"/>
              </a:rPr>
              <a:t>other </a:t>
            </a:r>
            <a:r>
              <a:rPr lang="en-US" b="1" dirty="0">
                <a:solidFill>
                  <a:schemeClr val="tx1"/>
                </a:solidFill>
                <a:latin typeface="Times New Roman" panose="02020603050405020304" pitchFamily="18" charset="0"/>
                <a:cs typeface="Times New Roman" panose="02020603050405020304" pitchFamily="18" charset="0"/>
              </a:rPr>
              <a:t>disciplines in public health are involved as well.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For </a:t>
            </a:r>
            <a:r>
              <a:rPr lang="en-US" b="1" dirty="0">
                <a:solidFill>
                  <a:schemeClr val="tx1"/>
                </a:solidFill>
                <a:latin typeface="Times New Roman" panose="02020603050405020304" pitchFamily="18" charset="0"/>
                <a:cs typeface="Times New Roman" panose="02020603050405020304" pitchFamily="18" charset="0"/>
              </a:rPr>
              <a:t>example, data may be collected by nurses and physicians as part of their clinical and patient treatment work or by laboratory technicians and medical records specialists in health care settings.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We </a:t>
            </a:r>
            <a:r>
              <a:rPr lang="en-US" b="1" dirty="0">
                <a:solidFill>
                  <a:schemeClr val="tx1"/>
                </a:solidFill>
                <a:latin typeface="Times New Roman" panose="02020603050405020304" pitchFamily="18" charset="0"/>
                <a:cs typeface="Times New Roman" panose="02020603050405020304" pitchFamily="18" charset="0"/>
              </a:rPr>
              <a:t>will take a closer look at death certificate data as one key component to public health data. Death certificates form a key part of national vital statistics </a:t>
            </a:r>
            <a:r>
              <a:rPr lang="en-US" b="1" dirty="0" smtClean="0">
                <a:solidFill>
                  <a:schemeClr val="tx1"/>
                </a:solidFill>
                <a:latin typeface="Times New Roman" panose="02020603050405020304" pitchFamily="18" charset="0"/>
                <a:cs typeface="Times New Roman" panose="02020603050405020304" pitchFamily="18" charset="0"/>
              </a:rPr>
              <a:t>data</a:t>
            </a:r>
            <a:endParaRPr lang="en-US" b="1" dirty="0">
              <a:solidFill>
                <a:schemeClr val="tx1"/>
              </a:solidFill>
              <a:latin typeface="Times New Roman" panose="02020603050405020304" pitchFamily="18" charset="0"/>
              <a:cs typeface="Times New Roman" panose="02020603050405020304" pitchFamily="18" charset="0"/>
            </a:endParaRPr>
          </a:p>
          <a:p>
            <a:pPr algn="l"/>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2919692"/>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01000" cy="1066800"/>
          </a:xfrm>
        </p:spPr>
        <p:txBody>
          <a:bodyPr/>
          <a:lstStyle/>
          <a:p>
            <a:r>
              <a:rPr lang="en-US" sz="2800" dirty="0">
                <a:solidFill>
                  <a:srgbClr val="0000FF"/>
                </a:solidFill>
                <a:effectLst/>
                <a:latin typeface="Times New Roman" panose="02020603050405020304" pitchFamily="18" charset="0"/>
                <a:cs typeface="Times New Roman" panose="02020603050405020304" pitchFamily="18" charset="0"/>
              </a:rPr>
              <a:t>Table 3.1 Examples of Information Available from Standard Birth Certificates</a:t>
            </a:r>
            <a:endParaRPr lang="en-US" sz="2800" dirty="0">
              <a:solidFill>
                <a:srgbClr val="0000FF"/>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42220704"/>
              </p:ext>
            </p:extLst>
          </p:nvPr>
        </p:nvGraphicFramePr>
        <p:xfrm>
          <a:off x="457200" y="1676400"/>
          <a:ext cx="8382000" cy="4763861"/>
        </p:xfrm>
        <a:graphic>
          <a:graphicData uri="http://schemas.openxmlformats.org/drawingml/2006/table">
            <a:tbl>
              <a:tblPr firstRow="1" firstCol="1" bandRow="1">
                <a:tableStyleId>{5C22544A-7EE6-4342-B048-85BDC9FD1C3A}</a:tableStyleId>
              </a:tblPr>
              <a:tblGrid>
                <a:gridCol w="2204790"/>
                <a:gridCol w="6177210"/>
              </a:tblGrid>
              <a:tr h="1821304">
                <a:tc>
                  <a:txBody>
                    <a:bodyPr/>
                    <a:lstStyle/>
                    <a:p>
                      <a:pPr marL="0" marR="0" algn="l">
                        <a:lnSpc>
                          <a:spcPct val="107000"/>
                        </a:lnSpc>
                        <a:spcBef>
                          <a:spcPts val="0"/>
                        </a:spcBef>
                        <a:spcAft>
                          <a:spcPts val="0"/>
                        </a:spcAft>
                      </a:pPr>
                      <a:r>
                        <a:rPr lang="en-US" sz="2400" b="1" dirty="0">
                          <a:solidFill>
                            <a:schemeClr val="tx1"/>
                          </a:solidFill>
                          <a:effectLst/>
                          <a:latin typeface="Times New Roman" panose="02020603050405020304" pitchFamily="18" charset="0"/>
                          <a:cs typeface="Times New Roman" panose="02020603050405020304" pitchFamily="18" charset="0"/>
                        </a:rPr>
                        <a:t>Data on mothers</a:t>
                      </a:r>
                      <a:endParaRPr lang="en-US" sz="2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solidFill>
                      <a:schemeClr val="accent6">
                        <a:lumMod val="40000"/>
                        <a:lumOff val="60000"/>
                      </a:schemeClr>
                    </a:solidFill>
                  </a:tcPr>
                </a:tc>
                <a:tc>
                  <a:txBody>
                    <a:bodyPr/>
                    <a:lstStyle/>
                    <a:p>
                      <a:pPr marL="0" marR="0" algn="l">
                        <a:lnSpc>
                          <a:spcPct val="107000"/>
                        </a:lnSpc>
                        <a:spcBef>
                          <a:spcPts val="0"/>
                        </a:spcBef>
                        <a:spcAft>
                          <a:spcPts val="0"/>
                        </a:spcAft>
                      </a:pPr>
                      <a:r>
                        <a:rPr lang="en-US" sz="2400" b="1" dirty="0">
                          <a:solidFill>
                            <a:schemeClr val="tx1"/>
                          </a:solidFill>
                          <a:effectLst/>
                          <a:latin typeface="Times New Roman" panose="02020603050405020304" pitchFamily="18" charset="0"/>
                          <a:cs typeface="Times New Roman" panose="02020603050405020304" pitchFamily="18" charset="0"/>
                        </a:rPr>
                        <a:t>Age, education, height, pre-pregnancy, and weight at birth, smoking before and during pregnancy, diabetes, health insurance status, and prior births</a:t>
                      </a:r>
                      <a:endParaRPr lang="en-US" sz="2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solidFill>
                      <a:schemeClr val="bg2">
                        <a:lumMod val="90000"/>
                      </a:schemeClr>
                    </a:solidFill>
                  </a:tcPr>
                </a:tc>
              </a:tr>
              <a:tr h="1297341">
                <a:tc>
                  <a:txBody>
                    <a:bodyPr/>
                    <a:lstStyle/>
                    <a:p>
                      <a:pPr marL="0" marR="0" algn="l">
                        <a:lnSpc>
                          <a:spcPct val="107000"/>
                        </a:lnSpc>
                        <a:spcBef>
                          <a:spcPts val="0"/>
                        </a:spcBef>
                        <a:spcAft>
                          <a:spcPts val="0"/>
                        </a:spcAft>
                      </a:pPr>
                      <a:r>
                        <a:rPr lang="en-US" sz="2400" b="1">
                          <a:solidFill>
                            <a:schemeClr val="tx1"/>
                          </a:solidFill>
                          <a:effectLst/>
                          <a:latin typeface="Times New Roman" panose="02020603050405020304" pitchFamily="18" charset="0"/>
                          <a:cs typeface="Times New Roman" panose="02020603050405020304" pitchFamily="18" charset="0"/>
                        </a:rPr>
                        <a:t>Data on newborns</a:t>
                      </a:r>
                      <a:endParaRPr lang="en-US" sz="24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solidFill>
                      <a:schemeClr val="accent6">
                        <a:lumMod val="40000"/>
                        <a:lumOff val="60000"/>
                      </a:schemeClr>
                    </a:solidFill>
                  </a:tcPr>
                </a:tc>
                <a:tc>
                  <a:txBody>
                    <a:bodyPr/>
                    <a:lstStyle/>
                    <a:p>
                      <a:pPr marL="0" marR="0" algn="l">
                        <a:lnSpc>
                          <a:spcPct val="107000"/>
                        </a:lnSpc>
                        <a:spcBef>
                          <a:spcPts val="0"/>
                        </a:spcBef>
                        <a:spcAft>
                          <a:spcPts val="0"/>
                        </a:spcAft>
                      </a:pPr>
                      <a:r>
                        <a:rPr lang="en-US" sz="2400" b="1" dirty="0">
                          <a:solidFill>
                            <a:schemeClr val="tx1"/>
                          </a:solidFill>
                          <a:effectLst/>
                          <a:latin typeface="Times New Roman" panose="02020603050405020304" pitchFamily="18" charset="0"/>
                          <a:cs typeface="Times New Roman" panose="02020603050405020304" pitchFamily="18" charset="0"/>
                        </a:rPr>
                        <a:t>Weeks of gestation, birth weight, sex, congenital anomalies (e.g., Down syndrome, spina bifida, limb reduction), and breast - fed at hospital discharge</a:t>
                      </a:r>
                      <a:endParaRPr lang="en-US" sz="2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solidFill>
                      <a:schemeClr val="bg2">
                        <a:lumMod val="90000"/>
                      </a:schemeClr>
                    </a:solidFill>
                  </a:tcPr>
                </a:tc>
              </a:tr>
              <a:tr h="1377155">
                <a:tc>
                  <a:txBody>
                    <a:bodyPr/>
                    <a:lstStyle/>
                    <a:p>
                      <a:pPr marL="0" marR="0" algn="l">
                        <a:lnSpc>
                          <a:spcPct val="107000"/>
                        </a:lnSpc>
                        <a:spcBef>
                          <a:spcPts val="0"/>
                        </a:spcBef>
                        <a:spcAft>
                          <a:spcPts val="0"/>
                        </a:spcAft>
                      </a:pPr>
                      <a:r>
                        <a:rPr lang="en-US" sz="2400" b="1" dirty="0">
                          <a:solidFill>
                            <a:schemeClr val="tx1"/>
                          </a:solidFill>
                          <a:effectLst/>
                          <a:latin typeface="Times New Roman" panose="02020603050405020304" pitchFamily="18" charset="0"/>
                          <a:cs typeface="Times New Roman" panose="02020603050405020304" pitchFamily="18" charset="0"/>
                        </a:rPr>
                        <a:t>Data about health care</a:t>
                      </a:r>
                      <a:endParaRPr lang="en-US" sz="2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solidFill>
                      <a:schemeClr val="accent6">
                        <a:lumMod val="40000"/>
                        <a:lumOff val="60000"/>
                      </a:schemeClr>
                    </a:solidFill>
                  </a:tcPr>
                </a:tc>
                <a:tc>
                  <a:txBody>
                    <a:bodyPr/>
                    <a:lstStyle/>
                    <a:p>
                      <a:pPr marL="0" marR="0" algn="l">
                        <a:lnSpc>
                          <a:spcPct val="107000"/>
                        </a:lnSpc>
                        <a:spcBef>
                          <a:spcPts val="0"/>
                        </a:spcBef>
                        <a:spcAft>
                          <a:spcPts val="0"/>
                        </a:spcAft>
                      </a:pPr>
                      <a:r>
                        <a:rPr lang="en-US" sz="2400" b="1" dirty="0">
                          <a:solidFill>
                            <a:schemeClr val="tx1"/>
                          </a:solidFill>
                          <a:effectLst/>
                          <a:latin typeface="Times New Roman" panose="02020603050405020304" pitchFamily="18" charset="0"/>
                          <a:cs typeface="Times New Roman" panose="02020603050405020304" pitchFamily="18" charset="0"/>
                        </a:rPr>
                        <a:t>Labor induced, mother’s health insurance status, and cesarean section</a:t>
                      </a:r>
                      <a:endParaRPr lang="en-US" sz="24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solidFill>
                      <a:schemeClr val="bg2">
                        <a:lumMod val="90000"/>
                      </a:schemeClr>
                    </a:solidFill>
                  </a:tcPr>
                </a:tc>
              </a:tr>
            </a:tbl>
          </a:graphicData>
        </a:graphic>
      </p:graphicFrame>
      <p:sp>
        <p:nvSpPr>
          <p:cNvPr id="4" name="Date Placeholder 3"/>
          <p:cNvSpPr>
            <a:spLocks noGrp="1"/>
          </p:cNvSpPr>
          <p:nvPr>
            <p:ph type="dt" sz="half" idx="10"/>
          </p:nvPr>
        </p:nvSpPr>
        <p:spPr/>
        <p:txBody>
          <a:bodyPr/>
          <a:lstStyle/>
          <a:p>
            <a:fld id="{4CC42727-885C-47CA-9B73-DC5DFD3D1AFF}" type="datetime1">
              <a:rPr lang="ar-SA" smtClean="0"/>
              <a:t>24/01/1438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30</a:t>
            </a:fld>
            <a:endParaRPr lang="en-US"/>
          </a:p>
        </p:txBody>
      </p:sp>
    </p:spTree>
    <p:extLst>
      <p:ext uri="{BB962C8B-B14F-4D97-AF65-F5344CB8AC3E}">
        <p14:creationId xmlns:p14="http://schemas.microsoft.com/office/powerpoint/2010/main" val="21173413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42285522-00FC-4969-AD79-1DCC23F1501C}"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31</a:t>
            </a:fld>
            <a:endParaRPr lang="ar-SA"/>
          </a:p>
        </p:txBody>
      </p:sp>
      <p:sp>
        <p:nvSpPr>
          <p:cNvPr id="10" name="Rectangle 3"/>
          <p:cNvSpPr>
            <a:spLocks noGrp="1" noChangeArrowheads="1"/>
          </p:cNvSpPr>
          <p:nvPr>
            <p:ph type="subTitle" idx="1"/>
          </p:nvPr>
        </p:nvSpPr>
        <p:spPr>
          <a:xfrm>
            <a:off x="1371600" y="1981200"/>
            <a:ext cx="6189663" cy="3810000"/>
          </a:xfrm>
        </p:spPr>
        <p:txBody>
          <a:bodyPr>
            <a:noAutofit/>
          </a:bodyPr>
          <a:lstStyle/>
          <a:p>
            <a:pPr algn="l"/>
            <a:r>
              <a:rPr lang="en-US" altLang="en-US" sz="3200" b="1" dirty="0">
                <a:solidFill>
                  <a:srgbClr val="0000FF"/>
                </a:solidFill>
                <a:latin typeface="Times New Roman" panose="02020603050405020304" pitchFamily="18" charset="0"/>
                <a:cs typeface="Times New Roman" panose="02020603050405020304" pitchFamily="18" charset="0"/>
              </a:rPr>
              <a:t>Other Survey Examples</a:t>
            </a:r>
            <a:endParaRPr lang="en-US" alt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lgn="l">
              <a:buClr>
                <a:srgbClr val="0000FF"/>
              </a:buClr>
              <a:buFont typeface="Wingdings" panose="05000000000000000000" pitchFamily="2" charset="2"/>
              <a:buChar char="v"/>
            </a:pPr>
            <a:r>
              <a:rPr lang="en-US" altLang="en-US" sz="2800" b="1" dirty="0" smtClean="0">
                <a:solidFill>
                  <a:schemeClr val="tx1"/>
                </a:solidFill>
                <a:latin typeface="Times New Roman" panose="02020603050405020304" pitchFamily="18" charset="0"/>
                <a:cs typeface="Times New Roman" panose="02020603050405020304" pitchFamily="18" charset="0"/>
              </a:rPr>
              <a:t>Exit </a:t>
            </a:r>
            <a:r>
              <a:rPr lang="en-US" altLang="en-US" sz="2800" b="1" dirty="0" smtClean="0">
                <a:solidFill>
                  <a:schemeClr val="tx1"/>
                </a:solidFill>
                <a:latin typeface="Times New Roman" panose="02020603050405020304" pitchFamily="18" charset="0"/>
                <a:cs typeface="Times New Roman" panose="02020603050405020304" pitchFamily="18" charset="0"/>
              </a:rPr>
              <a:t>interviews at health facilities</a:t>
            </a:r>
          </a:p>
          <a:p>
            <a:pPr marL="457200" indent="-457200" algn="l">
              <a:buClr>
                <a:srgbClr val="0000FF"/>
              </a:buClr>
              <a:buFont typeface="Wingdings" panose="05000000000000000000" pitchFamily="2" charset="2"/>
              <a:buChar char="v"/>
            </a:pPr>
            <a:r>
              <a:rPr lang="en-US" altLang="en-US" sz="2800" b="1" dirty="0" smtClean="0">
                <a:solidFill>
                  <a:schemeClr val="tx1"/>
                </a:solidFill>
                <a:latin typeface="Times New Roman" panose="02020603050405020304" pitchFamily="18" charset="0"/>
                <a:cs typeface="Times New Roman" panose="02020603050405020304" pitchFamily="18" charset="0"/>
              </a:rPr>
              <a:t>Special studies</a:t>
            </a:r>
          </a:p>
          <a:p>
            <a:pPr lvl="2" indent="-457200" algn="l">
              <a:buClr>
                <a:srgbClr val="0000FF"/>
              </a:buClr>
              <a:buFont typeface="Wingdings" panose="05000000000000000000" pitchFamily="2" charset="2"/>
              <a:buChar char="v"/>
            </a:pPr>
            <a:r>
              <a:rPr lang="en-US" altLang="en-US" sz="2800" b="1" dirty="0" smtClean="0">
                <a:solidFill>
                  <a:schemeClr val="tx1"/>
                </a:solidFill>
                <a:latin typeface="Times New Roman" panose="02020603050405020304" pitchFamily="18" charset="0"/>
                <a:cs typeface="Times New Roman" panose="02020603050405020304" pitchFamily="18" charset="0"/>
              </a:rPr>
              <a:t>Risk-behavior</a:t>
            </a:r>
          </a:p>
          <a:p>
            <a:pPr marL="457200" indent="-457200" algn="l">
              <a:buClr>
                <a:srgbClr val="0000FF"/>
              </a:buClr>
              <a:buFont typeface="Wingdings" panose="05000000000000000000" pitchFamily="2" charset="2"/>
              <a:buChar char="v"/>
            </a:pPr>
            <a:r>
              <a:rPr lang="en-US" altLang="en-US" sz="2800" b="1" dirty="0" smtClean="0">
                <a:solidFill>
                  <a:schemeClr val="tx1"/>
                </a:solidFill>
                <a:latin typeface="Times New Roman" panose="02020603050405020304" pitchFamily="18" charset="0"/>
                <a:cs typeface="Times New Roman" panose="02020603050405020304" pitchFamily="18" charset="0"/>
              </a:rPr>
              <a:t>Cluster surveys</a:t>
            </a:r>
          </a:p>
          <a:p>
            <a:pPr lvl="2" indent="-457200" algn="l">
              <a:buClr>
                <a:srgbClr val="0000FF"/>
              </a:buClr>
              <a:buFont typeface="Wingdings" panose="05000000000000000000" pitchFamily="2" charset="2"/>
              <a:buChar char="v"/>
            </a:pPr>
            <a:r>
              <a:rPr lang="en-US" altLang="en-US" sz="2800" b="1" dirty="0" smtClean="0">
                <a:solidFill>
                  <a:schemeClr val="tx1"/>
                </a:solidFill>
                <a:latin typeface="Times New Roman" panose="02020603050405020304" pitchFamily="18" charset="0"/>
                <a:cs typeface="Times New Roman" panose="02020603050405020304" pitchFamily="18" charset="0"/>
              </a:rPr>
              <a:t>Rapid surveillance after </a:t>
            </a:r>
            <a:r>
              <a:rPr lang="en-US" altLang="en-US" sz="2800" b="1" dirty="0" smtClean="0">
                <a:solidFill>
                  <a:schemeClr val="tx1"/>
                </a:solidFill>
                <a:latin typeface="Times New Roman" panose="02020603050405020304" pitchFamily="18" charset="0"/>
                <a:cs typeface="Times New Roman" panose="02020603050405020304" pitchFamily="18" charset="0"/>
              </a:rPr>
              <a:t>emergencies</a:t>
            </a:r>
            <a:endParaRPr lang="en-US" altLang="en-US" sz="2800"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14829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42285522-00FC-4969-AD79-1DCC23F1501C}"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32</a:t>
            </a:fld>
            <a:endParaRPr lang="ar-SA"/>
          </a:p>
        </p:txBody>
      </p:sp>
      <p:sp>
        <p:nvSpPr>
          <p:cNvPr id="7" name="Subtitle 6"/>
          <p:cNvSpPr>
            <a:spLocks noGrp="1"/>
          </p:cNvSpPr>
          <p:nvPr>
            <p:ph type="subTitle" idx="1"/>
          </p:nvPr>
        </p:nvSpPr>
        <p:spPr>
          <a:xfrm>
            <a:off x="685800" y="1066800"/>
            <a:ext cx="8229600" cy="5257800"/>
          </a:xfrm>
        </p:spPr>
        <p:txBody>
          <a:bodyPr>
            <a:noAutofit/>
          </a:bodyPr>
          <a:lstStyle/>
          <a:p>
            <a:pPr algn="l"/>
            <a:r>
              <a:rPr lang="en-US" sz="3200" b="1" dirty="0" smtClean="0">
                <a:solidFill>
                  <a:srgbClr val="0000FF"/>
                </a:solidFill>
                <a:latin typeface="Times New Roman" panose="02020603050405020304" pitchFamily="18" charset="0"/>
                <a:cs typeface="Times New Roman" panose="02020603050405020304" pitchFamily="18" charset="0"/>
              </a:rPr>
              <a:t>Survey Data </a:t>
            </a:r>
          </a:p>
          <a:p>
            <a:pPr marL="457200" indent="-457200" algn="l">
              <a:buClr>
                <a:srgbClr val="0000FF"/>
              </a:buClr>
              <a:buFont typeface="Arial" panose="020B0604020202020204" pitchFamily="34" charset="0"/>
              <a:buChar char="•"/>
            </a:pPr>
            <a:r>
              <a:rPr lang="en-US" sz="2200" b="1" dirty="0" smtClean="0">
                <a:solidFill>
                  <a:schemeClr val="tx1"/>
                </a:solidFill>
                <a:latin typeface="Times New Roman" panose="02020603050405020304" pitchFamily="18" charset="0"/>
                <a:cs typeface="Times New Roman" panose="02020603050405020304" pitchFamily="18" charset="0"/>
              </a:rPr>
              <a:t>These </a:t>
            </a:r>
            <a:r>
              <a:rPr lang="en-US" sz="2200" b="1" dirty="0">
                <a:solidFill>
                  <a:schemeClr val="tx1"/>
                </a:solidFill>
                <a:latin typeface="Times New Roman" panose="02020603050405020304" pitchFamily="18" charset="0"/>
                <a:cs typeface="Times New Roman" panose="02020603050405020304" pitchFamily="18" charset="0"/>
              </a:rPr>
              <a:t>surveys form a vital component of what we know about the nation’s health because they are first - hand accounts rather than information from records and observations of others.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0000FF"/>
              </a:buClr>
              <a:buFont typeface="Arial" panose="020B0604020202020204" pitchFamily="34" charset="0"/>
              <a:buChar char="•"/>
            </a:pPr>
            <a:r>
              <a:rPr lang="en-US" sz="2200" b="1" dirty="0" smtClean="0">
                <a:solidFill>
                  <a:srgbClr val="0000FF"/>
                </a:solidFill>
                <a:latin typeface="Times New Roman" panose="02020603050405020304" pitchFamily="18" charset="0"/>
                <a:cs typeface="Times New Roman" panose="02020603050405020304" pitchFamily="18" charset="0"/>
              </a:rPr>
              <a:t>An example</a:t>
            </a:r>
            <a:r>
              <a:rPr lang="en-US" sz="2200" b="1" dirty="0" smtClean="0">
                <a:solidFill>
                  <a:schemeClr val="tx1"/>
                </a:solidFill>
                <a:latin typeface="Times New Roman" panose="02020603050405020304" pitchFamily="18" charset="0"/>
                <a:cs typeface="Times New Roman" panose="02020603050405020304" pitchFamily="18" charset="0"/>
              </a:rPr>
              <a:t>, The </a:t>
            </a:r>
            <a:r>
              <a:rPr lang="en-US" sz="2200" b="1" dirty="0">
                <a:solidFill>
                  <a:schemeClr val="tx1"/>
                </a:solidFill>
                <a:latin typeface="Times New Roman" panose="02020603050405020304" pitchFamily="18" charset="0"/>
                <a:cs typeface="Times New Roman" panose="02020603050405020304" pitchFamily="18" charset="0"/>
              </a:rPr>
              <a:t>demographic surveys are one of the most important sources of data, necessary for development planning in the economic and social fields at the domestic and national levels. Its importance lies in the fact that it provides data covering the relatively long intervals between a census and another.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0000FF"/>
              </a:buClr>
              <a:buFont typeface="Arial" panose="020B0604020202020204" pitchFamily="34" charset="0"/>
              <a:buChar char="•"/>
            </a:pPr>
            <a:r>
              <a:rPr lang="en-US" sz="2200" b="1" dirty="0" smtClean="0">
                <a:solidFill>
                  <a:schemeClr val="tx1"/>
                </a:solidFill>
                <a:latin typeface="Times New Roman" panose="02020603050405020304" pitchFamily="18" charset="0"/>
                <a:cs typeface="Times New Roman" panose="02020603050405020304" pitchFamily="18" charset="0"/>
              </a:rPr>
              <a:t>Through </a:t>
            </a:r>
            <a:r>
              <a:rPr lang="en-US" sz="2200" b="1" dirty="0">
                <a:solidFill>
                  <a:schemeClr val="tx1"/>
                </a:solidFill>
                <a:latin typeface="Times New Roman" panose="02020603050405020304" pitchFamily="18" charset="0"/>
                <a:cs typeface="Times New Roman" panose="02020603050405020304" pitchFamily="18" charset="0"/>
              </a:rPr>
              <a:t>these surveys, many of the demographic, economic and social phenomena can be studied in more meticulous detail than what is available in population censuses</a:t>
            </a:r>
          </a:p>
          <a:p>
            <a:pPr algn="l">
              <a:buClr>
                <a:srgbClr val="0000FF"/>
              </a:buClr>
            </a:pP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878284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C233958-9956-4051-A4C8-29AA5301E6FA}"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33</a:t>
            </a:fld>
            <a:endParaRPr lang="ar-SA"/>
          </a:p>
        </p:txBody>
      </p:sp>
      <p:sp>
        <p:nvSpPr>
          <p:cNvPr id="7" name="Subtitle 6"/>
          <p:cNvSpPr>
            <a:spLocks noGrp="1"/>
          </p:cNvSpPr>
          <p:nvPr>
            <p:ph type="subTitle" idx="1"/>
          </p:nvPr>
        </p:nvSpPr>
        <p:spPr>
          <a:xfrm>
            <a:off x="685800" y="1295400"/>
            <a:ext cx="8229600" cy="5029200"/>
          </a:xfrm>
        </p:spPr>
        <p:txBody>
          <a:bodyPr>
            <a:noAutofit/>
          </a:bodyPr>
          <a:lstStyle/>
          <a:p>
            <a:pPr algn="l"/>
            <a:r>
              <a:rPr lang="en-US" sz="3200" b="1" dirty="0">
                <a:solidFill>
                  <a:srgbClr val="0000FF"/>
                </a:solidFill>
                <a:latin typeface="Times New Roman" panose="02020603050405020304" pitchFamily="18" charset="0"/>
                <a:cs typeface="Times New Roman" panose="02020603050405020304" pitchFamily="18" charset="0"/>
              </a:rPr>
              <a:t>Registries</a:t>
            </a:r>
          </a:p>
          <a:p>
            <a:pPr marL="342900" indent="-342900" algn="l">
              <a:buClr>
                <a:srgbClr val="0000FF"/>
              </a:buClr>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A </a:t>
            </a:r>
            <a:r>
              <a:rPr lang="en-US" b="1" dirty="0">
                <a:solidFill>
                  <a:srgbClr val="0000FF"/>
                </a:solidFill>
                <a:latin typeface="Times New Roman" panose="02020603050405020304" pitchFamily="18" charset="0"/>
                <a:cs typeface="Times New Roman" panose="02020603050405020304" pitchFamily="18" charset="0"/>
              </a:rPr>
              <a:t>registry</a:t>
            </a:r>
            <a:r>
              <a:rPr lang="en-US" b="1" dirty="0">
                <a:solidFill>
                  <a:schemeClr val="tx1"/>
                </a:solidFill>
                <a:latin typeface="Times New Roman" panose="02020603050405020304" pitchFamily="18" charset="0"/>
                <a:cs typeface="Times New Roman" panose="02020603050405020304" pitchFamily="18" charset="0"/>
              </a:rPr>
              <a:t> is a different type of data source from that which we have discussed up to now. Rather than collecting information from everyone in a population (Census, vital statistics) or selecting a representative sample of the population (surveys), registries seek to identify all individuals in a population with a specific exposure or health condition.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Perhaps </a:t>
            </a:r>
            <a:r>
              <a:rPr lang="en-US" b="1" dirty="0">
                <a:solidFill>
                  <a:schemeClr val="tx1"/>
                </a:solidFill>
                <a:latin typeface="Times New Roman" panose="02020603050405020304" pitchFamily="18" charset="0"/>
                <a:cs typeface="Times New Roman" panose="02020603050405020304" pitchFamily="18" charset="0"/>
              </a:rPr>
              <a:t>the most well - known example of a </a:t>
            </a:r>
            <a:r>
              <a:rPr lang="en-US" b="1" dirty="0">
                <a:solidFill>
                  <a:srgbClr val="0000FF"/>
                </a:solidFill>
                <a:latin typeface="Times New Roman" panose="02020603050405020304" pitchFamily="18" charset="0"/>
                <a:cs typeface="Times New Roman" panose="02020603050405020304" pitchFamily="18" charset="0"/>
              </a:rPr>
              <a:t>registry</a:t>
            </a:r>
            <a:r>
              <a:rPr lang="en-US" b="1" dirty="0">
                <a:solidFill>
                  <a:schemeClr val="tx1"/>
                </a:solidFill>
                <a:latin typeface="Times New Roman" panose="02020603050405020304" pitchFamily="18" charset="0"/>
                <a:cs typeface="Times New Roman" panose="02020603050405020304" pitchFamily="18" charset="0"/>
              </a:rPr>
              <a:t> in the United States is the Surveillance Epidemiology and End Results (SEER) Program, maintained by the National Cancer Institute (NCI</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14829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0AAA0EE-ADD5-4B5F-A813-F30362DFE752}"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34</a:t>
            </a:fld>
            <a:endParaRPr lang="ar-SA"/>
          </a:p>
        </p:txBody>
      </p:sp>
      <p:sp>
        <p:nvSpPr>
          <p:cNvPr id="7" name="Subtitle 6"/>
          <p:cNvSpPr>
            <a:spLocks noGrp="1"/>
          </p:cNvSpPr>
          <p:nvPr>
            <p:ph type="subTitle" idx="1"/>
          </p:nvPr>
        </p:nvSpPr>
        <p:spPr>
          <a:xfrm>
            <a:off x="685800" y="1143000"/>
            <a:ext cx="8229600" cy="5181600"/>
          </a:xfrm>
        </p:spPr>
        <p:txBody>
          <a:bodyPr>
            <a:noAutofit/>
          </a:bodyPr>
          <a:lstStyle/>
          <a:p>
            <a:pPr algn="l"/>
            <a:r>
              <a:rPr lang="en-US" sz="3200" b="1" dirty="0">
                <a:solidFill>
                  <a:srgbClr val="0000FF"/>
                </a:solidFill>
                <a:latin typeface="Times New Roman" panose="02020603050405020304" pitchFamily="18" charset="0"/>
                <a:cs typeface="Times New Roman" panose="02020603050405020304" pitchFamily="18" charset="0"/>
              </a:rPr>
              <a:t>Registries</a:t>
            </a:r>
          </a:p>
          <a:p>
            <a:pPr marL="342900" indent="-342900" algn="l">
              <a:buClr>
                <a:srgbClr val="0000FF"/>
              </a:buClr>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Establishing and maintaining a </a:t>
            </a:r>
            <a:r>
              <a:rPr lang="en-US" sz="2800" b="1" dirty="0">
                <a:solidFill>
                  <a:srgbClr val="0000FF"/>
                </a:solidFill>
                <a:latin typeface="Times New Roman" panose="02020603050405020304" pitchFamily="18" charset="0"/>
                <a:cs typeface="Times New Roman" panose="02020603050405020304" pitchFamily="18" charset="0"/>
              </a:rPr>
              <a:t>registry</a:t>
            </a:r>
            <a:r>
              <a:rPr lang="en-US" sz="2800" b="1" dirty="0">
                <a:solidFill>
                  <a:schemeClr val="tx1"/>
                </a:solidFill>
                <a:latin typeface="Times New Roman" panose="02020603050405020304" pitchFamily="18" charset="0"/>
                <a:cs typeface="Times New Roman" panose="02020603050405020304" pitchFamily="18" charset="0"/>
              </a:rPr>
              <a:t> is time intensive and costly.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 </a:t>
            </a:r>
            <a:r>
              <a:rPr lang="en-US" sz="2800" b="1" dirty="0">
                <a:solidFill>
                  <a:srgbClr val="0000FF"/>
                </a:solidFill>
                <a:latin typeface="Times New Roman" panose="02020603050405020304" pitchFamily="18" charset="0"/>
                <a:cs typeface="Times New Roman" panose="02020603050405020304" pitchFamily="18" charset="0"/>
              </a:rPr>
              <a:t>registry</a:t>
            </a:r>
            <a:r>
              <a:rPr lang="en-US" sz="2800" b="1" dirty="0">
                <a:solidFill>
                  <a:schemeClr val="tx1"/>
                </a:solidFill>
                <a:latin typeface="Times New Roman" panose="02020603050405020304" pitchFamily="18" charset="0"/>
                <a:cs typeface="Times New Roman" panose="02020603050405020304" pitchFamily="18" charset="0"/>
              </a:rPr>
              <a:t> must begin with a clear case definition, a thorough description of quantifiable and objective clinical symptoms or diagnostic criteria or exposure classification, depending on the type of registry.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ensures the </a:t>
            </a:r>
            <a:r>
              <a:rPr lang="en-US" sz="2800" b="1" dirty="0">
                <a:solidFill>
                  <a:srgbClr val="0000FF"/>
                </a:solidFill>
                <a:latin typeface="Times New Roman" panose="02020603050405020304" pitchFamily="18" charset="0"/>
                <a:cs typeface="Times New Roman" panose="02020603050405020304" pitchFamily="18" charset="0"/>
              </a:rPr>
              <a:t>registry</a:t>
            </a:r>
            <a:r>
              <a:rPr lang="en-US" sz="2800" b="1" dirty="0">
                <a:solidFill>
                  <a:schemeClr val="tx1"/>
                </a:solidFill>
                <a:latin typeface="Times New Roman" panose="02020603050405020304" pitchFamily="18" charset="0"/>
                <a:cs typeface="Times New Roman" panose="02020603050405020304" pitchFamily="18" charset="0"/>
              </a:rPr>
              <a:t> contains the individuals with the exposure or disease of interest, limiting misclassificatio</a:t>
            </a:r>
            <a:r>
              <a:rPr lang="en-US" b="1" dirty="0">
                <a:solidFill>
                  <a:schemeClr val="tx1"/>
                </a:solidFill>
                <a:latin typeface="Times New Roman" panose="02020603050405020304" pitchFamily="18" charset="0"/>
                <a:cs typeface="Times New Roman" panose="02020603050405020304" pitchFamily="18" charset="0"/>
              </a:rPr>
              <a:t>n</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607866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9B206624-DC17-482C-9E6E-3F1A97B9491A}"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35</a:t>
            </a:fld>
            <a:endParaRPr lang="ar-SA"/>
          </a:p>
        </p:txBody>
      </p:sp>
      <p:sp>
        <p:nvSpPr>
          <p:cNvPr id="7" name="Subtitle 6"/>
          <p:cNvSpPr>
            <a:spLocks noGrp="1"/>
          </p:cNvSpPr>
          <p:nvPr>
            <p:ph type="subTitle" idx="1"/>
          </p:nvPr>
        </p:nvSpPr>
        <p:spPr>
          <a:xfrm>
            <a:off x="685800" y="1143000"/>
            <a:ext cx="8229600" cy="5181600"/>
          </a:xfrm>
        </p:spPr>
        <p:txBody>
          <a:bodyPr>
            <a:noAutofit/>
          </a:bodyPr>
          <a:lstStyle/>
          <a:p>
            <a:pPr algn="l"/>
            <a:r>
              <a:rPr lang="en-US" sz="3200" b="1" dirty="0">
                <a:solidFill>
                  <a:srgbClr val="0000FF"/>
                </a:solidFill>
                <a:latin typeface="Times New Roman" panose="02020603050405020304" pitchFamily="18" charset="0"/>
                <a:cs typeface="Times New Roman" panose="02020603050405020304" pitchFamily="18" charset="0"/>
              </a:rPr>
              <a:t>Registries</a:t>
            </a:r>
          </a:p>
          <a:p>
            <a:pPr marL="342900" indent="-342900" algn="l">
              <a:buClr>
                <a:srgbClr val="0000FF"/>
              </a:buClr>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Ideally, </a:t>
            </a:r>
            <a:r>
              <a:rPr lang="en-US" b="1" dirty="0">
                <a:solidFill>
                  <a:srgbClr val="0000FF"/>
                </a:solidFill>
                <a:latin typeface="Times New Roman" panose="02020603050405020304" pitchFamily="18" charset="0"/>
                <a:cs typeface="Times New Roman" panose="02020603050405020304" pitchFamily="18" charset="0"/>
              </a:rPr>
              <a:t>registries</a:t>
            </a:r>
            <a:r>
              <a:rPr lang="en-US" b="1" dirty="0">
                <a:solidFill>
                  <a:schemeClr val="tx1"/>
                </a:solidFill>
                <a:latin typeface="Times New Roman" panose="02020603050405020304" pitchFamily="18" charset="0"/>
                <a:cs typeface="Times New Roman" panose="02020603050405020304" pitchFamily="18" charset="0"/>
              </a:rPr>
              <a:t> include a mechanism of </a:t>
            </a:r>
            <a:r>
              <a:rPr lang="en-US" b="1" i="1" dirty="0">
                <a:solidFill>
                  <a:srgbClr val="0000FF"/>
                </a:solidFill>
                <a:latin typeface="Times New Roman" panose="02020603050405020304" pitchFamily="18" charset="0"/>
                <a:cs typeface="Times New Roman" panose="02020603050405020304" pitchFamily="18" charset="0"/>
              </a:rPr>
              <a:t>active surveillance</a:t>
            </a:r>
            <a:r>
              <a:rPr lang="en-US" b="1" dirty="0">
                <a:solidFill>
                  <a:schemeClr val="tx1"/>
                </a:solidFill>
                <a:latin typeface="Times New Roman" panose="02020603050405020304" pitchFamily="18" charset="0"/>
                <a:cs typeface="Times New Roman" panose="02020603050405020304" pitchFamily="18" charset="0"/>
              </a:rPr>
              <a:t> for new cases, that is, seeking out people newly exposed or diagnosed by contacting health care providers or by searching medical records.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i="1" dirty="0" smtClean="0">
                <a:solidFill>
                  <a:srgbClr val="0000FF"/>
                </a:solidFill>
                <a:latin typeface="Times New Roman" panose="02020603050405020304" pitchFamily="18" charset="0"/>
                <a:cs typeface="Times New Roman" panose="02020603050405020304" pitchFamily="18" charset="0"/>
              </a:rPr>
              <a:t>Passive </a:t>
            </a:r>
            <a:r>
              <a:rPr lang="en-US" b="1" i="1" dirty="0">
                <a:solidFill>
                  <a:srgbClr val="0000FF"/>
                </a:solidFill>
                <a:latin typeface="Times New Roman" panose="02020603050405020304" pitchFamily="18" charset="0"/>
                <a:cs typeface="Times New Roman" panose="02020603050405020304" pitchFamily="18" charset="0"/>
              </a:rPr>
              <a:t>surveillance</a:t>
            </a:r>
            <a:r>
              <a:rPr lang="en-US" b="1" dirty="0">
                <a:solidFill>
                  <a:schemeClr val="tx1"/>
                </a:solidFill>
                <a:latin typeface="Times New Roman" panose="02020603050405020304" pitchFamily="18" charset="0"/>
                <a:cs typeface="Times New Roman" panose="02020603050405020304" pitchFamily="18" charset="0"/>
              </a:rPr>
              <a:t>, in contrast, occurs when health care providers or patients are encouraged to report the exposure or disease to the registry, but no case - finding effort is made by the registry personnel.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Once </a:t>
            </a:r>
            <a:r>
              <a:rPr lang="en-US" b="1" dirty="0">
                <a:solidFill>
                  <a:schemeClr val="tx1"/>
                </a:solidFill>
                <a:latin typeface="Times New Roman" panose="02020603050405020304" pitchFamily="18" charset="0"/>
                <a:cs typeface="Times New Roman" panose="02020603050405020304" pitchFamily="18" charset="0"/>
              </a:rPr>
              <a:t>a </a:t>
            </a:r>
            <a:r>
              <a:rPr lang="en-US" b="1" dirty="0">
                <a:solidFill>
                  <a:srgbClr val="0000FF"/>
                </a:solidFill>
                <a:latin typeface="Times New Roman" panose="02020603050405020304" pitchFamily="18" charset="0"/>
                <a:cs typeface="Times New Roman" panose="02020603050405020304" pitchFamily="18" charset="0"/>
              </a:rPr>
              <a:t>case definition </a:t>
            </a:r>
            <a:r>
              <a:rPr lang="en-US" b="1" dirty="0">
                <a:solidFill>
                  <a:schemeClr val="tx1"/>
                </a:solidFill>
                <a:latin typeface="Times New Roman" panose="02020603050405020304" pitchFamily="18" charset="0"/>
                <a:cs typeface="Times New Roman" panose="02020603050405020304" pitchFamily="18" charset="0"/>
              </a:rPr>
              <a:t>is established, other data elements must be decided</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8209695"/>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65553FE-268D-486F-8DB4-A5CBAB6F1232}"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36</a:t>
            </a:fld>
            <a:endParaRPr lang="ar-SA"/>
          </a:p>
        </p:txBody>
      </p:sp>
      <p:sp>
        <p:nvSpPr>
          <p:cNvPr id="7" name="Subtitle 6"/>
          <p:cNvSpPr>
            <a:spLocks noGrp="1"/>
          </p:cNvSpPr>
          <p:nvPr>
            <p:ph type="subTitle" idx="1"/>
          </p:nvPr>
        </p:nvSpPr>
        <p:spPr>
          <a:xfrm>
            <a:off x="685800" y="1143000"/>
            <a:ext cx="8229600" cy="5181600"/>
          </a:xfrm>
        </p:spPr>
        <p:txBody>
          <a:bodyPr>
            <a:noAutofit/>
          </a:bodyPr>
          <a:lstStyle/>
          <a:p>
            <a:pPr algn="l"/>
            <a:r>
              <a:rPr lang="en-US" sz="3200" b="1" dirty="0">
                <a:solidFill>
                  <a:srgbClr val="0000FF"/>
                </a:solidFill>
                <a:latin typeface="Times New Roman" panose="02020603050405020304" pitchFamily="18" charset="0"/>
                <a:cs typeface="Times New Roman" panose="02020603050405020304" pitchFamily="18" charset="0"/>
              </a:rPr>
              <a:t>Registries</a:t>
            </a:r>
          </a:p>
          <a:p>
            <a:pPr marL="26988" algn="l"/>
            <a:r>
              <a:rPr lang="en-US" altLang="en-US" b="1" dirty="0">
                <a:solidFill>
                  <a:schemeClr val="tx1"/>
                </a:solidFill>
                <a:latin typeface="Times New Roman" panose="02020603050405020304" pitchFamily="18" charset="0"/>
                <a:cs typeface="Times New Roman" panose="02020603050405020304" pitchFamily="18" charset="0"/>
              </a:rPr>
              <a:t>Identifying the </a:t>
            </a:r>
            <a:r>
              <a:rPr lang="en-US" altLang="en-US" b="1" dirty="0">
                <a:solidFill>
                  <a:srgbClr val="0000FF"/>
                </a:solidFill>
                <a:latin typeface="Times New Roman" panose="02020603050405020304" pitchFamily="18" charset="0"/>
                <a:cs typeface="Times New Roman" panose="02020603050405020304" pitchFamily="18" charset="0"/>
              </a:rPr>
              <a:t>cause</a:t>
            </a:r>
            <a:r>
              <a:rPr lang="en-US" altLang="en-US" b="1" dirty="0">
                <a:solidFill>
                  <a:schemeClr val="tx1"/>
                </a:solidFill>
                <a:latin typeface="Times New Roman" panose="02020603050405020304" pitchFamily="18" charset="0"/>
                <a:cs typeface="Times New Roman" panose="02020603050405020304" pitchFamily="18" charset="0"/>
              </a:rPr>
              <a:t> of a new syndrome</a:t>
            </a:r>
          </a:p>
          <a:p>
            <a:pPr marL="369888" indent="-342900" algn="l">
              <a:buClr>
                <a:srgbClr val="0000FF"/>
              </a:buClr>
              <a:buFont typeface="Arial" panose="020B0604020202020204" pitchFamily="34" charset="0"/>
              <a:buChar char="•"/>
            </a:pPr>
            <a:r>
              <a:rPr lang="en-US" altLang="en-US" b="1" dirty="0">
                <a:solidFill>
                  <a:schemeClr val="tx1"/>
                </a:solidFill>
                <a:latin typeface="Times New Roman" panose="02020603050405020304" pitchFamily="18" charset="0"/>
                <a:cs typeface="Times New Roman" panose="02020603050405020304" pitchFamily="18" charset="0"/>
              </a:rPr>
              <a:t>The first step is </a:t>
            </a:r>
            <a:r>
              <a:rPr lang="en-US" altLang="en-US" b="1" i="1" dirty="0">
                <a:solidFill>
                  <a:srgbClr val="0000FF"/>
                </a:solidFill>
                <a:latin typeface="Times New Roman" panose="02020603050405020304" pitchFamily="18" charset="0"/>
                <a:cs typeface="Times New Roman" panose="02020603050405020304" pitchFamily="18" charset="0"/>
              </a:rPr>
              <a:t>passive surveillance</a:t>
            </a:r>
            <a:r>
              <a:rPr lang="en-US" altLang="en-US" b="1" dirty="0">
                <a:solidFill>
                  <a:schemeClr val="tx1"/>
                </a:solidFill>
                <a:latin typeface="Times New Roman" panose="02020603050405020304" pitchFamily="18" charset="0"/>
                <a:cs typeface="Times New Roman" panose="02020603050405020304" pitchFamily="18" charset="0"/>
              </a:rPr>
              <a:t>, the local public health agencies relies on reports submitted voluntarily by local physicians and other </a:t>
            </a:r>
            <a:r>
              <a:rPr lang="en-US" altLang="en-US" b="1" dirty="0" smtClean="0">
                <a:solidFill>
                  <a:schemeClr val="tx1"/>
                </a:solidFill>
                <a:latin typeface="Times New Roman" panose="02020603050405020304" pitchFamily="18" charset="0"/>
                <a:cs typeface="Times New Roman" panose="02020603050405020304" pitchFamily="18" charset="0"/>
              </a:rPr>
              <a:t>agencies</a:t>
            </a:r>
            <a:r>
              <a:rPr lang="en-US" b="1" dirty="0" smtClean="0">
                <a:solidFill>
                  <a:schemeClr val="tx1"/>
                </a:solidFill>
                <a:latin typeface="Times New Roman" panose="02020603050405020304" pitchFamily="18" charset="0"/>
                <a:cs typeface="Times New Roman" panose="02020603050405020304" pitchFamily="18" charset="0"/>
              </a:rPr>
              <a:t>.</a:t>
            </a:r>
          </a:p>
          <a:p>
            <a:pPr marL="369888" indent="-342900" algn="l">
              <a:buClr>
                <a:srgbClr val="0000FF"/>
              </a:buClr>
              <a:buFont typeface="Arial" panose="020B0604020202020204" pitchFamily="34" charset="0"/>
              <a:buChar char="•"/>
            </a:pPr>
            <a:r>
              <a:rPr lang="en-US" altLang="en-US" b="1" dirty="0">
                <a:solidFill>
                  <a:schemeClr val="tx1"/>
                </a:solidFill>
                <a:latin typeface="Times New Roman" panose="02020603050405020304" pitchFamily="18" charset="0"/>
                <a:cs typeface="Times New Roman" panose="02020603050405020304" pitchFamily="18" charset="0"/>
              </a:rPr>
              <a:t>The major advantage of </a:t>
            </a:r>
            <a:r>
              <a:rPr lang="en-US" altLang="en-US" b="1" i="1" dirty="0">
                <a:solidFill>
                  <a:srgbClr val="0000FF"/>
                </a:solidFill>
                <a:latin typeface="Times New Roman" panose="02020603050405020304" pitchFamily="18" charset="0"/>
                <a:cs typeface="Times New Roman" panose="02020603050405020304" pitchFamily="18" charset="0"/>
              </a:rPr>
              <a:t>passive surveillance </a:t>
            </a:r>
            <a:r>
              <a:rPr lang="en-US" altLang="en-US" b="1" dirty="0">
                <a:solidFill>
                  <a:schemeClr val="tx1"/>
                </a:solidFill>
                <a:latin typeface="Times New Roman" panose="02020603050405020304" pitchFamily="18" charset="0"/>
                <a:cs typeface="Times New Roman" panose="02020603050405020304" pitchFamily="18" charset="0"/>
              </a:rPr>
              <a:t>is that no single agency is always on the lookout for an outbreak of something, especially if they do not know what that something is or indeed anything is breaking out at all</a:t>
            </a:r>
            <a:r>
              <a:rPr lang="en-US" altLang="en-US" b="1" dirty="0" smtClean="0">
                <a:solidFill>
                  <a:schemeClr val="tx1"/>
                </a:solidFill>
                <a:latin typeface="Times New Roman" panose="02020603050405020304" pitchFamily="18" charset="0"/>
                <a:cs typeface="Times New Roman" panose="02020603050405020304" pitchFamily="18" charset="0"/>
              </a:rPr>
              <a:t>.</a:t>
            </a:r>
          </a:p>
          <a:p>
            <a:pPr marL="369888" indent="-342900" algn="l">
              <a:buClr>
                <a:srgbClr val="0000FF"/>
              </a:buClr>
              <a:buFont typeface="Arial" panose="020B0604020202020204" pitchFamily="34" charset="0"/>
              <a:buChar char="•"/>
            </a:pPr>
            <a:r>
              <a:rPr lang="en-US" altLang="en-US" b="1" dirty="0">
                <a:solidFill>
                  <a:schemeClr val="tx1"/>
                </a:solidFill>
                <a:latin typeface="Times New Roman" panose="02020603050405020304" pitchFamily="18" charset="0"/>
                <a:cs typeface="Times New Roman" panose="02020603050405020304" pitchFamily="18" charset="0"/>
              </a:rPr>
              <a:t>The downside of remaining </a:t>
            </a:r>
            <a:r>
              <a:rPr lang="en-US" altLang="en-US" b="1" dirty="0">
                <a:solidFill>
                  <a:srgbClr val="0000FF"/>
                </a:solidFill>
                <a:latin typeface="Times New Roman" panose="02020603050405020304" pitchFamily="18" charset="0"/>
                <a:cs typeface="Times New Roman" panose="02020603050405020304" pitchFamily="18" charset="0"/>
              </a:rPr>
              <a:t>passive</a:t>
            </a:r>
            <a:r>
              <a:rPr lang="en-US" altLang="en-US" b="1" dirty="0">
                <a:solidFill>
                  <a:schemeClr val="tx1"/>
                </a:solidFill>
                <a:latin typeface="Times New Roman" panose="02020603050405020304" pitchFamily="18" charset="0"/>
                <a:cs typeface="Times New Roman" panose="02020603050405020304" pitchFamily="18" charset="0"/>
              </a:rPr>
              <a:t> is that reporting is extremely sporadic. </a:t>
            </a:r>
            <a:r>
              <a:rPr lang="en-US" altLang="en-US" b="1" i="1" dirty="0">
                <a:solidFill>
                  <a:srgbClr val="0000FF"/>
                </a:solidFill>
                <a:latin typeface="Times New Roman" panose="02020603050405020304" pitchFamily="18" charset="0"/>
                <a:cs typeface="Times New Roman" panose="02020603050405020304" pitchFamily="18" charset="0"/>
              </a:rPr>
              <a:t>Passive surveillance </a:t>
            </a:r>
            <a:r>
              <a:rPr lang="en-US" altLang="en-US" b="1" dirty="0">
                <a:solidFill>
                  <a:schemeClr val="tx1"/>
                </a:solidFill>
                <a:latin typeface="Times New Roman" panose="02020603050405020304" pitchFamily="18" charset="0"/>
                <a:cs typeface="Times New Roman" panose="02020603050405020304" pitchFamily="18" charset="0"/>
              </a:rPr>
              <a:t>can alert people that something is happening, but it cannot really say how big the problem is or where the hot spots are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2703218"/>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BB2712C2-657A-4CB2-923B-676875B76E19}"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37</a:t>
            </a:fld>
            <a:endParaRPr lang="ar-SA"/>
          </a:p>
        </p:txBody>
      </p:sp>
      <p:sp>
        <p:nvSpPr>
          <p:cNvPr id="7" name="Subtitle 6"/>
          <p:cNvSpPr>
            <a:spLocks noGrp="1"/>
          </p:cNvSpPr>
          <p:nvPr>
            <p:ph type="subTitle" idx="1"/>
          </p:nvPr>
        </p:nvSpPr>
        <p:spPr>
          <a:xfrm>
            <a:off x="685800" y="1447800"/>
            <a:ext cx="8229600" cy="4876800"/>
          </a:xfrm>
        </p:spPr>
        <p:txBody>
          <a:bodyPr>
            <a:noAutofit/>
          </a:bodyPr>
          <a:lstStyle/>
          <a:p>
            <a:pPr algn="l"/>
            <a:r>
              <a:rPr lang="en-US" sz="3200" b="1" dirty="0">
                <a:solidFill>
                  <a:srgbClr val="0000FF"/>
                </a:solidFill>
                <a:latin typeface="Times New Roman" panose="02020603050405020304" pitchFamily="18" charset="0"/>
                <a:cs typeface="Times New Roman" panose="02020603050405020304" pitchFamily="18" charset="0"/>
              </a:rPr>
              <a:t>Registries</a:t>
            </a:r>
          </a:p>
          <a:p>
            <a:pPr marL="26988" algn="l"/>
            <a:r>
              <a:rPr lang="en-US" altLang="en-US" b="1" dirty="0">
                <a:solidFill>
                  <a:schemeClr val="tx1"/>
                </a:solidFill>
                <a:latin typeface="Times New Roman" panose="02020603050405020304" pitchFamily="18" charset="0"/>
                <a:cs typeface="Times New Roman" panose="02020603050405020304" pitchFamily="18" charset="0"/>
              </a:rPr>
              <a:t>Identifying the </a:t>
            </a:r>
            <a:r>
              <a:rPr lang="en-US" altLang="en-US" b="1" dirty="0">
                <a:solidFill>
                  <a:srgbClr val="0000FF"/>
                </a:solidFill>
                <a:latin typeface="Times New Roman" panose="02020603050405020304" pitchFamily="18" charset="0"/>
                <a:cs typeface="Times New Roman" panose="02020603050405020304" pitchFamily="18" charset="0"/>
              </a:rPr>
              <a:t>cause</a:t>
            </a:r>
            <a:r>
              <a:rPr lang="en-US" altLang="en-US" b="1" dirty="0">
                <a:solidFill>
                  <a:schemeClr val="tx1"/>
                </a:solidFill>
                <a:latin typeface="Times New Roman" panose="02020603050405020304" pitchFamily="18" charset="0"/>
                <a:cs typeface="Times New Roman" panose="02020603050405020304" pitchFamily="18" charset="0"/>
              </a:rPr>
              <a:t> of a new syndrome</a:t>
            </a:r>
          </a:p>
          <a:p>
            <a:pPr marL="369888" indent="-342900" algn="l">
              <a:buClr>
                <a:srgbClr val="0000FF"/>
              </a:buClr>
              <a:buFont typeface="Arial" panose="020B0604020202020204" pitchFamily="34" charset="0"/>
              <a:buChar char="•"/>
            </a:pPr>
            <a:r>
              <a:rPr lang="en-US" altLang="en-US" b="1" i="1" dirty="0" smtClean="0">
                <a:solidFill>
                  <a:srgbClr val="0000FF"/>
                </a:solidFill>
                <a:latin typeface="Times New Roman" panose="02020603050405020304" pitchFamily="18" charset="0"/>
                <a:cs typeface="Times New Roman" panose="02020603050405020304" pitchFamily="18" charset="0"/>
              </a:rPr>
              <a:t>Active </a:t>
            </a:r>
            <a:r>
              <a:rPr lang="en-US" altLang="en-US" b="1" i="1" dirty="0">
                <a:solidFill>
                  <a:srgbClr val="0000FF"/>
                </a:solidFill>
                <a:latin typeface="Times New Roman" panose="02020603050405020304" pitchFamily="18" charset="0"/>
                <a:cs typeface="Times New Roman" panose="02020603050405020304" pitchFamily="18" charset="0"/>
              </a:rPr>
              <a:t>surveillance</a:t>
            </a:r>
            <a:r>
              <a:rPr lang="en-US" altLang="en-US" b="1" dirty="0">
                <a:solidFill>
                  <a:schemeClr val="tx1"/>
                </a:solidFill>
                <a:latin typeface="Times New Roman" panose="02020603050405020304" pitchFamily="18" charset="0"/>
                <a:cs typeface="Times New Roman" panose="02020603050405020304" pitchFamily="18" charset="0"/>
              </a:rPr>
              <a:t>, Once an agency suspects that a problem may exist, it usually relies on </a:t>
            </a:r>
            <a:r>
              <a:rPr lang="en-US" altLang="en-US" b="1" dirty="0">
                <a:solidFill>
                  <a:srgbClr val="0000FF"/>
                </a:solidFill>
                <a:latin typeface="Times New Roman" panose="02020603050405020304" pitchFamily="18" charset="0"/>
                <a:cs typeface="Times New Roman" panose="02020603050405020304" pitchFamily="18" charset="0"/>
              </a:rPr>
              <a:t>active surveillance</a:t>
            </a:r>
            <a:r>
              <a:rPr lang="en-US" altLang="en-US" b="1" dirty="0">
                <a:solidFill>
                  <a:schemeClr val="tx1"/>
                </a:solidFill>
                <a:latin typeface="Times New Roman" panose="02020603050405020304" pitchFamily="18" charset="0"/>
                <a:cs typeface="Times New Roman" panose="02020603050405020304" pitchFamily="18" charset="0"/>
              </a:rPr>
              <a:t>. </a:t>
            </a:r>
            <a:endParaRPr lang="en-US" altLang="en-US" b="1" dirty="0" smtClean="0">
              <a:solidFill>
                <a:schemeClr val="tx1"/>
              </a:solidFill>
              <a:latin typeface="Times New Roman" panose="02020603050405020304" pitchFamily="18" charset="0"/>
              <a:cs typeface="Times New Roman" panose="02020603050405020304" pitchFamily="18" charset="0"/>
            </a:endParaRPr>
          </a:p>
          <a:p>
            <a:pPr marL="369888" indent="-342900" algn="l">
              <a:buClr>
                <a:srgbClr val="0000FF"/>
              </a:buClr>
              <a:buFont typeface="Arial" panose="020B0604020202020204" pitchFamily="34" charset="0"/>
              <a:buChar char="•"/>
            </a:pPr>
            <a:r>
              <a:rPr lang="en-US" altLang="en-US" b="1" dirty="0" smtClean="0">
                <a:solidFill>
                  <a:schemeClr val="tx1"/>
                </a:solidFill>
                <a:latin typeface="Times New Roman" panose="02020603050405020304" pitchFamily="18" charset="0"/>
                <a:cs typeface="Times New Roman" panose="02020603050405020304" pitchFamily="18" charset="0"/>
              </a:rPr>
              <a:t>The </a:t>
            </a:r>
            <a:r>
              <a:rPr lang="en-US" altLang="en-US" b="1" dirty="0">
                <a:solidFill>
                  <a:schemeClr val="tx1"/>
                </a:solidFill>
                <a:latin typeface="Times New Roman" panose="02020603050405020304" pitchFamily="18" charset="0"/>
                <a:cs typeface="Times New Roman" panose="02020603050405020304" pitchFamily="18" charset="0"/>
              </a:rPr>
              <a:t>agency becomes more active and tries to solicit complete reporting of the new syndrome by contacting family physicians, medical officers of health, or </a:t>
            </a:r>
            <a:r>
              <a:rPr lang="en-US" altLang="en-US" b="1" dirty="0" smtClean="0">
                <a:solidFill>
                  <a:schemeClr val="tx1"/>
                </a:solidFill>
                <a:latin typeface="Times New Roman" panose="02020603050405020304" pitchFamily="18" charset="0"/>
                <a:cs typeface="Times New Roman" panose="02020603050405020304" pitchFamily="18" charset="0"/>
              </a:rPr>
              <a:t>laboratories.</a:t>
            </a:r>
          </a:p>
          <a:p>
            <a:pPr marL="369888" indent="-342900" algn="l">
              <a:buClr>
                <a:srgbClr val="0000FF"/>
              </a:buClr>
              <a:buFont typeface="Arial" panose="020B0604020202020204" pitchFamily="34" charset="0"/>
              <a:buChar char="•"/>
            </a:pPr>
            <a:r>
              <a:rPr lang="en-US" altLang="en-US" b="1" dirty="0">
                <a:solidFill>
                  <a:schemeClr val="tx1"/>
                </a:solidFill>
                <a:latin typeface="Times New Roman" panose="02020603050405020304" pitchFamily="18" charset="0"/>
                <a:cs typeface="Times New Roman" panose="02020603050405020304" pitchFamily="18" charset="0"/>
              </a:rPr>
              <a:t>Depending on the degree of cooperation received, it is now possible to get a better handle on the magnitude of the problem and perhaps to develop some hypotheses about what may be causing the </a:t>
            </a:r>
            <a:r>
              <a:rPr lang="en-US" altLang="en-US" b="1" dirty="0" smtClean="0">
                <a:solidFill>
                  <a:schemeClr val="tx1"/>
                </a:solidFill>
                <a:latin typeface="Times New Roman" panose="02020603050405020304" pitchFamily="18" charset="0"/>
                <a:cs typeface="Times New Roman" panose="02020603050405020304" pitchFamily="18" charset="0"/>
              </a:rPr>
              <a:t>outbreak if there is one.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9012030"/>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685800" y="533400"/>
            <a:ext cx="7772400" cy="609600"/>
          </a:xfrm>
          <a:noFill/>
        </p:spPr>
        <p:txBody>
          <a:bodyPr/>
          <a:lstStyle/>
          <a:p>
            <a:pPr algn="ctr"/>
            <a:r>
              <a:rPr lang="en-US" sz="3600" dirty="0">
                <a:solidFill>
                  <a:schemeClr val="tx1"/>
                </a:solidFill>
                <a:effectLst/>
                <a:latin typeface="Times New Roman" panose="02020603050405020304" pitchFamily="18" charset="0"/>
                <a:cs typeface="Times New Roman" panose="02020603050405020304" pitchFamily="18" charset="0"/>
              </a:rPr>
              <a:t>DATA FOR PUBLIC HEALTH</a:t>
            </a:r>
            <a:endParaRPr lang="en-US" altLang="en-US" sz="3600" dirty="0" smtClean="0">
              <a:solidFill>
                <a:schemeClr val="tx1"/>
              </a:solidFill>
              <a:effectLst/>
              <a:latin typeface="Times New Roman" panose="02020603050405020304" pitchFamily="18" charset="0"/>
              <a:cs typeface="Times New Roman" panose="02020603050405020304" pitchFamily="18" charset="0"/>
            </a:endParaRPr>
          </a:p>
        </p:txBody>
      </p:sp>
      <p:sp>
        <p:nvSpPr>
          <p:cNvPr id="89091" name="Rectangle 3"/>
          <p:cNvSpPr>
            <a:spLocks noGrp="1" noChangeArrowheads="1"/>
          </p:cNvSpPr>
          <p:nvPr>
            <p:ph type="body" idx="1"/>
          </p:nvPr>
        </p:nvSpPr>
        <p:spPr>
          <a:xfrm>
            <a:off x="1219200" y="1600200"/>
            <a:ext cx="7467600" cy="4419600"/>
          </a:xfrm>
          <a:noFill/>
        </p:spPr>
        <p:txBody>
          <a:bodyPr>
            <a:normAutofit/>
          </a:bodyPr>
          <a:lstStyle/>
          <a:p>
            <a:pPr marL="0" indent="0">
              <a:buClr>
                <a:srgbClr val="0000FF"/>
              </a:buClr>
              <a:buNone/>
            </a:pPr>
            <a:r>
              <a:rPr lang="en-US" altLang="en-US" b="1" dirty="0">
                <a:solidFill>
                  <a:srgbClr val="0000FF"/>
                </a:solidFill>
                <a:latin typeface="Times New Roman" panose="02020603050405020304" pitchFamily="18" charset="0"/>
                <a:cs typeface="Times New Roman" panose="02020603050405020304" pitchFamily="18" charset="0"/>
              </a:rPr>
              <a:t>Data Source:</a:t>
            </a:r>
            <a:br>
              <a:rPr lang="en-US" altLang="en-US" b="1" dirty="0">
                <a:solidFill>
                  <a:srgbClr val="0000FF"/>
                </a:solidFill>
                <a:latin typeface="Times New Roman" panose="02020603050405020304" pitchFamily="18" charset="0"/>
                <a:cs typeface="Times New Roman" panose="02020603050405020304" pitchFamily="18" charset="0"/>
              </a:rPr>
            </a:br>
            <a:r>
              <a:rPr lang="en-US" altLang="en-US" b="1" dirty="0">
                <a:solidFill>
                  <a:srgbClr val="0000FF"/>
                </a:solidFill>
                <a:latin typeface="Times New Roman" panose="02020603050405020304" pitchFamily="18" charset="0"/>
                <a:cs typeface="Times New Roman" panose="02020603050405020304" pitchFamily="18" charset="0"/>
              </a:rPr>
              <a:t>Administrative Data</a:t>
            </a:r>
            <a:endParaRPr lang="en-US" altLang="en-US"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Routinely </a:t>
            </a:r>
            <a:r>
              <a:rPr lang="en-US" altLang="en-US" b="1" dirty="0" smtClean="0">
                <a:solidFill>
                  <a:schemeClr val="tx1"/>
                </a:solidFill>
                <a:latin typeface="Times New Roman" panose="02020603050405020304" pitchFamily="18" charset="0"/>
                <a:cs typeface="Times New Roman" panose="02020603050405020304" pitchFamily="18" charset="0"/>
              </a:rPr>
              <a:t>collected for other reasons.</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E.g., hospital discharge data collected for billing purposes, Medicaid and Medicare data, emergency department data, data collected by managed care organizations</a:t>
            </a:r>
            <a:r>
              <a:rPr lang="en-US" altLang="en-US" b="1" dirty="0" smtClean="0">
                <a:solidFill>
                  <a:schemeClr val="tx1"/>
                </a:solidFill>
                <a:latin typeface="Times New Roman" panose="02020603050405020304" pitchFamily="18" charset="0"/>
                <a:cs typeface="Times New Roman" panose="02020603050405020304" pitchFamily="18" charset="0"/>
              </a:rPr>
              <a:t>.</a:t>
            </a:r>
          </a:p>
          <a:p>
            <a:pPr marL="457200" indent="-457200">
              <a:buClr>
                <a:srgbClr val="0000FF"/>
              </a:buClr>
              <a:buFont typeface="Wingdings" panose="05000000000000000000" pitchFamily="2" charset="2"/>
              <a:buChar char="v"/>
            </a:pPr>
            <a:r>
              <a:rPr lang="en-US" altLang="en-US" b="1" dirty="0" smtClean="0">
                <a:solidFill>
                  <a:schemeClr val="tx1"/>
                </a:solidFill>
                <a:latin typeface="Times New Roman" panose="02020603050405020304" pitchFamily="18" charset="0"/>
                <a:cs typeface="Times New Roman" panose="02020603050405020304" pitchFamily="18" charset="0"/>
              </a:rPr>
              <a:t>MOH publish annual statistical report.</a:t>
            </a:r>
            <a:endParaRPr lang="en-US" altLang="en-US"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3445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905000"/>
            <a:ext cx="7239000" cy="3048000"/>
          </a:xfrm>
        </p:spPr>
        <p:txBody>
          <a:bodyPr/>
          <a:lstStyle/>
          <a:p>
            <a:pPr algn="ctr"/>
            <a:r>
              <a:rPr lang="en-US" sz="8800" dirty="0" smtClean="0">
                <a:solidFill>
                  <a:srgbClr val="0000FF"/>
                </a:solidFill>
                <a:latin typeface="Blackadder ITC" panose="04020505051007020D02" pitchFamily="82" charset="0"/>
              </a:rPr>
              <a:t>THANK YOU</a:t>
            </a:r>
            <a:endParaRPr lang="en-US" sz="8800" dirty="0">
              <a:solidFill>
                <a:srgbClr val="0000FF"/>
              </a:solidFill>
              <a:latin typeface="Blackadder ITC" panose="04020505051007020D02" pitchFamily="82" charset="0"/>
            </a:endParaRPr>
          </a:p>
        </p:txBody>
      </p:sp>
      <p:sp>
        <p:nvSpPr>
          <p:cNvPr id="3" name="Date Placeholder 2"/>
          <p:cNvSpPr>
            <a:spLocks noGrp="1"/>
          </p:cNvSpPr>
          <p:nvPr>
            <p:ph type="dt" sz="half" idx="10"/>
          </p:nvPr>
        </p:nvSpPr>
        <p:spPr/>
        <p:txBody>
          <a:bodyPr/>
          <a:lstStyle/>
          <a:p>
            <a:fld id="{3982B4D8-F656-4F8D-B5BA-CA03AC701212}" type="datetime1">
              <a:rPr lang="ar-SA" smtClean="0"/>
              <a:t>24/01/1438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39</a:t>
            </a:fld>
            <a:endParaRPr lang="en-US"/>
          </a:p>
        </p:txBody>
      </p:sp>
    </p:spTree>
    <p:extLst>
      <p:ext uri="{BB962C8B-B14F-4D97-AF65-F5344CB8AC3E}">
        <p14:creationId xmlns:p14="http://schemas.microsoft.com/office/powerpoint/2010/main" val="21047924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C150EED8-A581-419D-9B9C-AFD9010E6152}"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a:t>
            </a:fld>
            <a:endParaRPr lang="ar-SA"/>
          </a:p>
        </p:txBody>
      </p:sp>
      <p:sp>
        <p:nvSpPr>
          <p:cNvPr id="7" name="Subtitle 6"/>
          <p:cNvSpPr>
            <a:spLocks noGrp="1"/>
          </p:cNvSpPr>
          <p:nvPr>
            <p:ph type="subTitle" idx="1"/>
          </p:nvPr>
        </p:nvSpPr>
        <p:spPr>
          <a:xfrm>
            <a:off x="762000" y="1447800"/>
            <a:ext cx="8001000" cy="4724400"/>
          </a:xfrm>
        </p:spPr>
        <p:txBody>
          <a:bodyPr>
            <a:noAutofit/>
          </a:bodyPr>
          <a:lstStyle/>
          <a:p>
            <a:pPr marL="342900" indent="-342900" algn="l">
              <a:buFont typeface="Arial" panose="020B0604020202020204" pitchFamily="34" charset="0"/>
              <a:buChar char="•"/>
            </a:pPr>
            <a:r>
              <a:rPr lang="en-US" b="1" dirty="0">
                <a:solidFill>
                  <a:srgbClr val="0000FF"/>
                </a:solidFill>
                <a:latin typeface="Times New Roman" panose="02020603050405020304" pitchFamily="18" charset="0"/>
                <a:cs typeface="Times New Roman" panose="02020603050405020304" pitchFamily="18" charset="0"/>
              </a:rPr>
              <a:t>Public health surveillance </a:t>
            </a:r>
            <a:r>
              <a:rPr lang="en-US" b="1" dirty="0">
                <a:solidFill>
                  <a:schemeClr val="tx1"/>
                </a:solidFill>
                <a:latin typeface="Times New Roman" panose="02020603050405020304" pitchFamily="18" charset="0"/>
                <a:cs typeface="Times New Roman" panose="02020603050405020304" pitchFamily="18" charset="0"/>
              </a:rPr>
              <a:t>is defined as “… the ongoing systematic collection, analysis, and interpretation of outcome - specific data for use in planning, implementation, and evaluation of public health practice.”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Font typeface="Arial" panose="020B0604020202020204" pitchFamily="34" charset="0"/>
              <a:buChar char="•"/>
            </a:pPr>
            <a:r>
              <a:rPr lang="en-US" b="1" dirty="0" smtClean="0">
                <a:solidFill>
                  <a:srgbClr val="0000FF"/>
                </a:solidFill>
                <a:latin typeface="Times New Roman" panose="02020603050405020304" pitchFamily="18" charset="0"/>
                <a:cs typeface="Times New Roman" panose="02020603050405020304" pitchFamily="18" charset="0"/>
              </a:rPr>
              <a:t>Surveillance </a:t>
            </a:r>
            <a:r>
              <a:rPr lang="en-US" b="1" dirty="0">
                <a:solidFill>
                  <a:srgbClr val="0000FF"/>
                </a:solidFill>
                <a:latin typeface="Times New Roman" panose="02020603050405020304" pitchFamily="18" charset="0"/>
                <a:cs typeface="Times New Roman" panose="02020603050405020304" pitchFamily="18" charset="0"/>
              </a:rPr>
              <a:t>systems </a:t>
            </a:r>
            <a:r>
              <a:rPr lang="en-US" b="1" dirty="0">
                <a:solidFill>
                  <a:schemeClr val="tx1"/>
                </a:solidFill>
                <a:latin typeface="Times New Roman" panose="02020603050405020304" pitchFamily="18" charset="0"/>
                <a:cs typeface="Times New Roman" panose="02020603050405020304" pitchFamily="18" charset="0"/>
              </a:rPr>
              <a:t>are useful in public health because their ongoing nature provides information over </a:t>
            </a:r>
            <a:r>
              <a:rPr lang="en-US" b="1" dirty="0" smtClean="0">
                <a:solidFill>
                  <a:schemeClr val="tx1"/>
                </a:solidFill>
                <a:latin typeface="Times New Roman" panose="02020603050405020304" pitchFamily="18" charset="0"/>
                <a:cs typeface="Times New Roman" panose="02020603050405020304" pitchFamily="18" charset="0"/>
              </a:rPr>
              <a:t>time.</a:t>
            </a:r>
          </a:p>
          <a:p>
            <a:pPr marL="342900" indent="-342900" algn="l">
              <a:buClr>
                <a:srgbClr val="0000FF"/>
              </a:buClr>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Typically, </a:t>
            </a:r>
            <a:r>
              <a:rPr lang="en-US" b="1" dirty="0">
                <a:solidFill>
                  <a:srgbClr val="0000FF"/>
                </a:solidFill>
                <a:latin typeface="Times New Roman" panose="02020603050405020304" pitchFamily="18" charset="0"/>
                <a:cs typeface="Times New Roman" panose="02020603050405020304" pitchFamily="18" charset="0"/>
              </a:rPr>
              <a:t>surveillance</a:t>
            </a:r>
            <a:r>
              <a:rPr lang="en-US" b="1" dirty="0">
                <a:solidFill>
                  <a:schemeClr val="tx1"/>
                </a:solidFill>
                <a:latin typeface="Times New Roman" panose="02020603050405020304" pitchFamily="18" charset="0"/>
                <a:cs typeface="Times New Roman" panose="02020603050405020304" pitchFamily="18" charset="0"/>
              </a:rPr>
              <a:t> questions are consistent across populations or </a:t>
            </a:r>
            <a:r>
              <a:rPr lang="en-US" b="1" dirty="0" smtClean="0">
                <a:solidFill>
                  <a:schemeClr val="tx1"/>
                </a:solidFill>
                <a:latin typeface="Times New Roman" panose="02020603050405020304" pitchFamily="18" charset="0"/>
                <a:cs typeface="Times New Roman" panose="02020603050405020304" pitchFamily="18" charset="0"/>
              </a:rPr>
              <a:t>geographic areas.</a:t>
            </a:r>
          </a:p>
          <a:p>
            <a:pPr marL="342900" indent="-342900" algn="l">
              <a:buClr>
                <a:srgbClr val="0000FF"/>
              </a:buClr>
              <a:buFont typeface="Arial" panose="020B0604020202020204" pitchFamily="34" charset="0"/>
              <a:buChar char="•"/>
            </a:pPr>
            <a:r>
              <a:rPr lang="en-US" b="1" dirty="0">
                <a:solidFill>
                  <a:srgbClr val="0000FF"/>
                </a:solidFill>
                <a:latin typeface="Times New Roman" panose="02020603050405020304" pitchFamily="18" charset="0"/>
                <a:cs typeface="Times New Roman" panose="02020603050405020304" pitchFamily="18" charset="0"/>
              </a:rPr>
              <a:t>Surveillance data </a:t>
            </a:r>
            <a:r>
              <a:rPr lang="en-US" b="1" dirty="0">
                <a:solidFill>
                  <a:schemeClr val="tx1"/>
                </a:solidFill>
                <a:latin typeface="Times New Roman" panose="02020603050405020304" pitchFamily="18" charset="0"/>
                <a:cs typeface="Times New Roman" panose="02020603050405020304" pitchFamily="18" charset="0"/>
              </a:rPr>
              <a:t>are useful in making decisions about what health topics to address and how and where to spend public health dollars </a:t>
            </a:r>
            <a:r>
              <a:rPr lang="en-US" b="1" dirty="0" smtClean="0">
                <a:solidFill>
                  <a:schemeClr val="tx1"/>
                </a:solidFill>
                <a:latin typeface="Times New Roman" panose="02020603050405020304" pitchFamily="18" charset="0"/>
                <a:cs typeface="Times New Roman" panose="02020603050405020304" pitchFamily="18" charset="0"/>
              </a:rPr>
              <a:t>efficiently.</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719427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381000"/>
            <a:ext cx="7162800" cy="685800"/>
          </a:xfrm>
        </p:spPr>
        <p:txBody>
          <a:bodyPr/>
          <a:lstStyle/>
          <a:p>
            <a:pPr algn="ctr">
              <a:lnSpc>
                <a:spcPct val="90000"/>
              </a:lnSpc>
            </a:pPr>
            <a:r>
              <a:rPr lang="en-US" sz="3600" dirty="0">
                <a:solidFill>
                  <a:schemeClr val="tx1"/>
                </a:solidFill>
                <a:effectLst/>
                <a:latin typeface="Times New Roman" panose="02020603050405020304" pitchFamily="18" charset="0"/>
                <a:cs typeface="Times New Roman" panose="02020603050405020304" pitchFamily="18" charset="0"/>
              </a:rPr>
              <a:t>DATA FOR PUBLIC HEALTH</a:t>
            </a:r>
            <a:endParaRPr lang="en-US" altLang="en-US" sz="3600" dirty="0">
              <a:solidFill>
                <a:schemeClr val="tx1"/>
              </a:solidFill>
              <a:effectLst/>
              <a:latin typeface="Times New Roman" panose="02020603050405020304" pitchFamily="18" charset="0"/>
              <a:cs typeface="Times New Roman" panose="02020603050405020304" pitchFamily="18" charset="0"/>
            </a:endParaRPr>
          </a:p>
        </p:txBody>
      </p:sp>
      <p:sp>
        <p:nvSpPr>
          <p:cNvPr id="9219" name="Rectangle 3"/>
          <p:cNvSpPr>
            <a:spLocks noGrp="1" noChangeArrowheads="1"/>
          </p:cNvSpPr>
          <p:nvPr>
            <p:ph type="body" idx="1"/>
          </p:nvPr>
        </p:nvSpPr>
        <p:spPr>
          <a:xfrm>
            <a:off x="609600" y="1371600"/>
            <a:ext cx="7696200" cy="4572000"/>
          </a:xfrm>
        </p:spPr>
        <p:txBody>
          <a:bodyPr>
            <a:normAutofit/>
          </a:bodyPr>
          <a:lstStyle/>
          <a:p>
            <a:pPr marL="0" indent="0">
              <a:buNone/>
            </a:pPr>
            <a:r>
              <a:rPr lang="en-US" altLang="en-US" sz="3200" b="1" dirty="0">
                <a:solidFill>
                  <a:srgbClr val="0000FF"/>
                </a:solidFill>
                <a:latin typeface="Times New Roman" panose="02020603050405020304" pitchFamily="18" charset="0"/>
                <a:cs typeface="Times New Roman" panose="02020603050405020304" pitchFamily="18" charset="0"/>
              </a:rPr>
              <a:t>Uses of Public Health Surveillance</a:t>
            </a:r>
            <a:endParaRPr lang="en-US" alt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altLang="en-US" sz="2400" b="1" dirty="0" smtClean="0">
                <a:solidFill>
                  <a:schemeClr val="tx1"/>
                </a:solidFill>
                <a:latin typeface="Times New Roman" panose="02020603050405020304" pitchFamily="18" charset="0"/>
                <a:cs typeface="Times New Roman" panose="02020603050405020304" pitchFamily="18" charset="0"/>
              </a:rPr>
              <a:t>Estimate </a:t>
            </a:r>
            <a:r>
              <a:rPr lang="en-US" altLang="en-US" sz="2400" b="1" dirty="0">
                <a:solidFill>
                  <a:schemeClr val="tx1"/>
                </a:solidFill>
                <a:latin typeface="Times New Roman" panose="02020603050405020304" pitchFamily="18" charset="0"/>
                <a:cs typeface="Times New Roman" panose="02020603050405020304" pitchFamily="18" charset="0"/>
              </a:rPr>
              <a:t>magnitude of the problem</a:t>
            </a:r>
          </a:p>
          <a:p>
            <a:pPr marL="457200" indent="-457200">
              <a:buClr>
                <a:srgbClr val="0000FF"/>
              </a:buClr>
              <a:buFont typeface="Wingdings" panose="05000000000000000000" pitchFamily="2" charset="2"/>
              <a:buChar char="v"/>
            </a:pPr>
            <a:r>
              <a:rPr lang="en-US" altLang="en-US" sz="2400" b="1" dirty="0">
                <a:solidFill>
                  <a:schemeClr val="tx1"/>
                </a:solidFill>
                <a:latin typeface="Times New Roman" panose="02020603050405020304" pitchFamily="18" charset="0"/>
                <a:cs typeface="Times New Roman" panose="02020603050405020304" pitchFamily="18" charset="0"/>
              </a:rPr>
              <a:t>Portray the natural history of a disease</a:t>
            </a:r>
          </a:p>
          <a:p>
            <a:pPr marL="457200" indent="-457200">
              <a:buClr>
                <a:srgbClr val="0000FF"/>
              </a:buClr>
              <a:buFont typeface="Wingdings" panose="05000000000000000000" pitchFamily="2" charset="2"/>
              <a:buChar char="v"/>
            </a:pPr>
            <a:r>
              <a:rPr lang="en-US" altLang="en-US" sz="2400" b="1" dirty="0">
                <a:solidFill>
                  <a:schemeClr val="tx1"/>
                </a:solidFill>
                <a:latin typeface="Times New Roman" panose="02020603050405020304" pitchFamily="18" charset="0"/>
                <a:cs typeface="Times New Roman" panose="02020603050405020304" pitchFamily="18" charset="0"/>
              </a:rPr>
              <a:t>Determine distribution and spread of illness</a:t>
            </a:r>
          </a:p>
          <a:p>
            <a:pPr marL="457200" indent="-457200">
              <a:buClr>
                <a:srgbClr val="0000FF"/>
              </a:buClr>
              <a:buFont typeface="Wingdings" panose="05000000000000000000" pitchFamily="2" charset="2"/>
              <a:buChar char="v"/>
            </a:pPr>
            <a:r>
              <a:rPr lang="en-US" altLang="en-US" sz="2400" b="1" dirty="0">
                <a:solidFill>
                  <a:schemeClr val="tx1"/>
                </a:solidFill>
                <a:latin typeface="Times New Roman" panose="02020603050405020304" pitchFamily="18" charset="0"/>
                <a:cs typeface="Times New Roman" panose="02020603050405020304" pitchFamily="18" charset="0"/>
              </a:rPr>
              <a:t>Detect outbreaks</a:t>
            </a:r>
          </a:p>
          <a:p>
            <a:pPr marL="457200" indent="-457200">
              <a:buClr>
                <a:srgbClr val="0000FF"/>
              </a:buClr>
              <a:buFont typeface="Wingdings" panose="05000000000000000000" pitchFamily="2" charset="2"/>
              <a:buChar char="v"/>
            </a:pPr>
            <a:r>
              <a:rPr lang="en-US" altLang="en-US" sz="2400" b="1" dirty="0">
                <a:solidFill>
                  <a:schemeClr val="tx1"/>
                </a:solidFill>
                <a:latin typeface="Times New Roman" panose="02020603050405020304" pitchFamily="18" charset="0"/>
                <a:cs typeface="Times New Roman" panose="02020603050405020304" pitchFamily="18" charset="0"/>
              </a:rPr>
              <a:t>Generate hypotheses, stimulate research</a:t>
            </a:r>
          </a:p>
          <a:p>
            <a:pPr marL="457200" indent="-457200">
              <a:buClr>
                <a:srgbClr val="0000FF"/>
              </a:buClr>
              <a:buFont typeface="Wingdings" panose="05000000000000000000" pitchFamily="2" charset="2"/>
              <a:buChar char="v"/>
            </a:pPr>
            <a:r>
              <a:rPr lang="en-US" altLang="en-US" sz="2400" b="1" dirty="0">
                <a:solidFill>
                  <a:schemeClr val="tx1"/>
                </a:solidFill>
                <a:latin typeface="Times New Roman" panose="02020603050405020304" pitchFamily="18" charset="0"/>
                <a:cs typeface="Times New Roman" panose="02020603050405020304" pitchFamily="18" charset="0"/>
              </a:rPr>
              <a:t>Evaluate control and prevention measures</a:t>
            </a:r>
          </a:p>
          <a:p>
            <a:pPr marL="457200" indent="-457200">
              <a:buClr>
                <a:srgbClr val="0000FF"/>
              </a:buClr>
              <a:buFont typeface="Wingdings" panose="05000000000000000000" pitchFamily="2" charset="2"/>
              <a:buChar char="v"/>
            </a:pPr>
            <a:r>
              <a:rPr lang="en-US" altLang="en-US" sz="2400" b="1" dirty="0">
                <a:solidFill>
                  <a:schemeClr val="tx1"/>
                </a:solidFill>
                <a:latin typeface="Times New Roman" panose="02020603050405020304" pitchFamily="18" charset="0"/>
                <a:cs typeface="Times New Roman" panose="02020603050405020304" pitchFamily="18" charset="0"/>
              </a:rPr>
              <a:t>Monitor changes in infectious agents</a:t>
            </a:r>
          </a:p>
          <a:p>
            <a:pPr marL="457200" indent="-457200">
              <a:buClr>
                <a:srgbClr val="0000FF"/>
              </a:buClr>
              <a:buFont typeface="Wingdings" panose="05000000000000000000" pitchFamily="2" charset="2"/>
              <a:buChar char="v"/>
            </a:pPr>
            <a:r>
              <a:rPr lang="en-US" altLang="en-US" sz="2400" b="1" dirty="0">
                <a:solidFill>
                  <a:schemeClr val="tx1"/>
                </a:solidFill>
                <a:latin typeface="Times New Roman" panose="02020603050405020304" pitchFamily="18" charset="0"/>
                <a:cs typeface="Times New Roman" panose="02020603050405020304" pitchFamily="18" charset="0"/>
              </a:rPr>
              <a:t>Detect changes in health practices</a:t>
            </a:r>
          </a:p>
          <a:p>
            <a:pPr marL="457200" indent="-457200">
              <a:buClr>
                <a:srgbClr val="0000FF"/>
              </a:buClr>
              <a:buFont typeface="Wingdings" panose="05000000000000000000" pitchFamily="2" charset="2"/>
              <a:buChar char="v"/>
            </a:pPr>
            <a:r>
              <a:rPr lang="en-US" altLang="en-US" sz="2400" b="1" dirty="0">
                <a:solidFill>
                  <a:schemeClr val="tx1"/>
                </a:solidFill>
                <a:latin typeface="Times New Roman" panose="02020603050405020304" pitchFamily="18" charset="0"/>
                <a:cs typeface="Times New Roman" panose="02020603050405020304" pitchFamily="18" charset="0"/>
              </a:rPr>
              <a:t>Facilitate planning</a:t>
            </a:r>
          </a:p>
        </p:txBody>
      </p:sp>
    </p:spTree>
    <p:extLst>
      <p:ext uri="{BB962C8B-B14F-4D97-AF65-F5344CB8AC3E}">
        <p14:creationId xmlns:p14="http://schemas.microsoft.com/office/powerpoint/2010/main" val="4464245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5BC1CD0E-A7BA-4B2C-94AF-4E9F9A6BEF10}"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6</a:t>
            </a:fld>
            <a:endParaRPr lang="ar-SA"/>
          </a:p>
        </p:txBody>
      </p:sp>
      <p:sp>
        <p:nvSpPr>
          <p:cNvPr id="7" name="Subtitle 6"/>
          <p:cNvSpPr>
            <a:spLocks noGrp="1"/>
          </p:cNvSpPr>
          <p:nvPr>
            <p:ph type="subTitle" idx="1"/>
          </p:nvPr>
        </p:nvSpPr>
        <p:spPr>
          <a:xfrm>
            <a:off x="762000" y="1371600"/>
            <a:ext cx="8001000" cy="4953000"/>
          </a:xfrm>
        </p:spPr>
        <p:txBody>
          <a:bodyPr>
            <a:no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Public health surveillance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200" b="1" dirty="0" smtClean="0">
                <a:solidFill>
                  <a:schemeClr val="tx1"/>
                </a:solidFill>
                <a:latin typeface="Times New Roman" panose="02020603050405020304" pitchFamily="18" charset="0"/>
                <a:cs typeface="Times New Roman" panose="02020603050405020304" pitchFamily="18" charset="0"/>
              </a:rPr>
              <a:t>There </a:t>
            </a:r>
            <a:r>
              <a:rPr lang="en-US" sz="2200" b="1" dirty="0">
                <a:solidFill>
                  <a:schemeClr val="tx1"/>
                </a:solidFill>
                <a:latin typeface="Times New Roman" panose="02020603050405020304" pitchFamily="18" charset="0"/>
                <a:cs typeface="Times New Roman" panose="02020603050405020304" pitchFamily="18" charset="0"/>
              </a:rPr>
              <a:t>are many health problems that we might want to understand. Individuals and even the general public may have strong opinions about what topics are important enough to be included in surveillance systems.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200" b="1" dirty="0" smtClean="0">
                <a:solidFill>
                  <a:schemeClr val="tx1"/>
                </a:solidFill>
                <a:latin typeface="Times New Roman" panose="02020603050405020304" pitchFamily="18" charset="0"/>
                <a:cs typeface="Times New Roman" panose="02020603050405020304" pitchFamily="18" charset="0"/>
              </a:rPr>
              <a:t>Recent </a:t>
            </a:r>
            <a:r>
              <a:rPr lang="en-US" sz="2200" b="1" dirty="0">
                <a:solidFill>
                  <a:schemeClr val="tx1"/>
                </a:solidFill>
                <a:latin typeface="Times New Roman" panose="02020603050405020304" pitchFamily="18" charset="0"/>
                <a:cs typeface="Times New Roman" panose="02020603050405020304" pitchFamily="18" charset="0"/>
              </a:rPr>
              <a:t>public outcry about the problem of medical errors in hospitals raises the question, why don’t we have a national list (or data) regarding the problem of medical </a:t>
            </a:r>
            <a:r>
              <a:rPr lang="en-US" sz="2200" b="1" dirty="0" smtClean="0">
                <a:solidFill>
                  <a:schemeClr val="tx1"/>
                </a:solidFill>
                <a:latin typeface="Times New Roman" panose="02020603050405020304" pitchFamily="18" charset="0"/>
                <a:cs typeface="Times New Roman" panose="02020603050405020304" pitchFamily="18" charset="0"/>
              </a:rPr>
              <a:t>mistakes?</a:t>
            </a:r>
          </a:p>
          <a:p>
            <a:pPr marL="342900" indent="-342900" algn="l">
              <a:buClr>
                <a:srgbClr val="0000FF"/>
              </a:buClr>
              <a:buFont typeface="Arial" panose="020B0604020202020204" pitchFamily="34" charset="0"/>
              <a:buChar char="•"/>
            </a:pPr>
            <a:r>
              <a:rPr lang="en-US" sz="2200" b="1" i="1" dirty="0" smtClean="0">
                <a:solidFill>
                  <a:srgbClr val="008000"/>
                </a:solidFill>
                <a:latin typeface="Times New Roman" panose="02020603050405020304" pitchFamily="18" charset="0"/>
                <a:cs typeface="Times New Roman" panose="02020603050405020304" pitchFamily="18" charset="0"/>
              </a:rPr>
              <a:t>The </a:t>
            </a:r>
            <a:r>
              <a:rPr lang="en-US" sz="2200" b="1" i="1" dirty="0">
                <a:solidFill>
                  <a:srgbClr val="008000"/>
                </a:solidFill>
                <a:latin typeface="Times New Roman" panose="02020603050405020304" pitchFamily="18" charset="0"/>
                <a:cs typeface="Times New Roman" panose="02020603050405020304" pitchFamily="18" charset="0"/>
              </a:rPr>
              <a:t>Agency for Healthcare Research and Quality (AHRQ) estimates that there are as many as ninety - eight thousand deaths each year in the United States due to medical errors, making it the eighth most common cause of death</a:t>
            </a:r>
            <a:r>
              <a:rPr lang="en-US" sz="2200" b="1" i="1" dirty="0" smtClean="0">
                <a:solidFill>
                  <a:srgbClr val="008000"/>
                </a:solidFill>
                <a:latin typeface="Times New Roman" panose="02020603050405020304" pitchFamily="18" charset="0"/>
                <a:cs typeface="Times New Roman" panose="02020603050405020304" pitchFamily="18" charset="0"/>
              </a:rPr>
              <a:t>.</a:t>
            </a:r>
            <a:endParaRPr lang="en-US" sz="2200" b="1" i="1" dirty="0">
              <a:solidFill>
                <a:srgbClr val="008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416784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063C99B-A449-4F1F-AA1E-312AE358FA93}"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7</a:t>
            </a:fld>
            <a:endParaRPr lang="ar-SA"/>
          </a:p>
        </p:txBody>
      </p:sp>
      <p:sp>
        <p:nvSpPr>
          <p:cNvPr id="7" name="Subtitle 6"/>
          <p:cNvSpPr>
            <a:spLocks noGrp="1"/>
          </p:cNvSpPr>
          <p:nvPr>
            <p:ph type="subTitle" idx="1"/>
          </p:nvPr>
        </p:nvSpPr>
        <p:spPr>
          <a:xfrm>
            <a:off x="762000" y="1524000"/>
            <a:ext cx="7924800" cy="4572000"/>
          </a:xfrm>
        </p:spPr>
        <p:txBody>
          <a:bodyPr>
            <a:no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Public health surveillance </a:t>
            </a:r>
            <a:r>
              <a:rPr lang="en-US" sz="2800" b="1" i="1" dirty="0">
                <a:solidFill>
                  <a:srgbClr val="0000FF"/>
                </a:solidFill>
                <a:latin typeface="Times New Roman" panose="02020603050405020304" pitchFamily="18" charset="0"/>
                <a:cs typeface="Times New Roman" panose="02020603050405020304" pitchFamily="18" charset="0"/>
              </a:rPr>
              <a:t>public cost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Public health provides some of the input to help set policies, usually at the national level, regarding what to include in </a:t>
            </a:r>
            <a:r>
              <a:rPr lang="en-US" b="1" dirty="0">
                <a:solidFill>
                  <a:srgbClr val="0000FF"/>
                </a:solidFill>
                <a:latin typeface="Times New Roman" panose="02020603050405020304" pitchFamily="18" charset="0"/>
                <a:cs typeface="Times New Roman" panose="02020603050405020304" pitchFamily="18" charset="0"/>
              </a:rPr>
              <a:t>surveillance systems</a:t>
            </a:r>
            <a:r>
              <a:rPr lang="en-US" b="1" dirty="0">
                <a:solidFill>
                  <a:schemeClr val="tx1"/>
                </a:solidFill>
                <a:latin typeface="Times New Roman" panose="02020603050405020304" pitchFamily="18" charset="0"/>
                <a:cs typeface="Times New Roman" panose="02020603050405020304" pitchFamily="18" charset="0"/>
              </a:rPr>
              <a:t>.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We </a:t>
            </a:r>
            <a:r>
              <a:rPr lang="en-US" b="1" dirty="0">
                <a:solidFill>
                  <a:schemeClr val="tx1"/>
                </a:solidFill>
                <a:latin typeface="Times New Roman" panose="02020603050405020304" pitchFamily="18" charset="0"/>
                <a:cs typeface="Times New Roman" panose="02020603050405020304" pitchFamily="18" charset="0"/>
              </a:rPr>
              <a:t>cannot afford to collect information on all health issues, nor would many people want to have every aspect of our health, our personal medical experiences, and our health behavior monitored.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b="1" dirty="0" smtClean="0">
                <a:solidFill>
                  <a:srgbClr val="0000FF"/>
                </a:solidFill>
                <a:latin typeface="Times New Roman" panose="02020603050405020304" pitchFamily="18" charset="0"/>
                <a:cs typeface="Times New Roman" panose="02020603050405020304" pitchFamily="18" charset="0"/>
              </a:rPr>
              <a:t>Surveillance </a:t>
            </a:r>
            <a:r>
              <a:rPr lang="en-US" b="1" dirty="0">
                <a:solidFill>
                  <a:srgbClr val="0000FF"/>
                </a:solidFill>
                <a:latin typeface="Times New Roman" panose="02020603050405020304" pitchFamily="18" charset="0"/>
                <a:cs typeface="Times New Roman" panose="02020603050405020304" pitchFamily="18" charset="0"/>
              </a:rPr>
              <a:t>systems </a:t>
            </a:r>
            <a:r>
              <a:rPr lang="en-US" b="1" dirty="0">
                <a:solidFill>
                  <a:schemeClr val="tx1"/>
                </a:solidFill>
                <a:latin typeface="Times New Roman" panose="02020603050405020304" pitchFamily="18" charset="0"/>
                <a:cs typeface="Times New Roman" panose="02020603050405020304" pitchFamily="18" charset="0"/>
              </a:rPr>
              <a:t>require substantial time and money to establish and maintain. </a:t>
            </a:r>
            <a:endParaRPr lang="en-US" b="1" dirty="0" smtClean="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567397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6707832" cy="738336"/>
          </a:xfrm>
        </p:spPr>
        <p:txBody>
          <a:bodyPr>
            <a:noAutofit/>
          </a:bodyPr>
          <a:lstStyle/>
          <a:p>
            <a:pPr marL="182880" algn="ctr"/>
            <a:r>
              <a:rPr lang="en-US" sz="3600" dirty="0">
                <a:solidFill>
                  <a:schemeClr val="tx1"/>
                </a:solidFill>
                <a:effectLst/>
                <a:latin typeface="Times New Roman" panose="02020603050405020304" pitchFamily="18" charset="0"/>
                <a:cs typeface="Times New Roman" panose="02020603050405020304" pitchFamily="18" charset="0"/>
              </a:rPr>
              <a:t>DATA FOR PUBLIC </a:t>
            </a:r>
            <a:r>
              <a:rPr lang="en-US" sz="3600" dirty="0" smtClean="0">
                <a:solidFill>
                  <a:schemeClr val="tx1"/>
                </a:solidFill>
                <a:effectLst/>
                <a:latin typeface="Times New Roman" panose="02020603050405020304" pitchFamily="18" charset="0"/>
                <a:cs typeface="Times New Roman" panose="02020603050405020304" pitchFamily="18" charset="0"/>
              </a:rPr>
              <a:t>HEALTH</a:t>
            </a:r>
            <a:endParaRPr lang="ar-SA" sz="3600" dirty="0">
              <a:solidFill>
                <a:schemeClr val="tx1"/>
              </a:solidFill>
              <a:effectLst/>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CFBBFAB4-73BC-42F4-8E59-56992BC0F621}" type="datetime1">
              <a:rPr lang="ar-SA" smtClean="0"/>
              <a:t>24/01/1438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8</a:t>
            </a:fld>
            <a:endParaRPr lang="ar-SA"/>
          </a:p>
        </p:txBody>
      </p:sp>
      <p:sp>
        <p:nvSpPr>
          <p:cNvPr id="7" name="Subtitle 6"/>
          <p:cNvSpPr>
            <a:spLocks noGrp="1"/>
          </p:cNvSpPr>
          <p:nvPr>
            <p:ph type="subTitle" idx="1"/>
          </p:nvPr>
        </p:nvSpPr>
        <p:spPr>
          <a:xfrm>
            <a:off x="685800" y="1143000"/>
            <a:ext cx="8229600" cy="5181600"/>
          </a:xfrm>
        </p:spPr>
        <p:txBody>
          <a:bodyPr>
            <a:no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Public health surveillance </a:t>
            </a:r>
            <a:r>
              <a:rPr lang="en-US" sz="2800" b="1" i="1" u="sng" dirty="0">
                <a:solidFill>
                  <a:srgbClr val="0000FF"/>
                </a:solidFill>
                <a:latin typeface="Times New Roman" panose="02020603050405020304" pitchFamily="18" charset="0"/>
                <a:cs typeface="Times New Roman" panose="02020603050405020304" pitchFamily="18" charset="0"/>
              </a:rPr>
              <a:t>public cost </a:t>
            </a:r>
            <a:endParaRPr lang="en-US" sz="2800" b="1" u="sng" dirty="0" smtClean="0">
              <a:solidFill>
                <a:srgbClr val="0000FF"/>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Therefore</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six criteria </a:t>
            </a:r>
            <a:r>
              <a:rPr lang="en-US" sz="2800" b="1" dirty="0">
                <a:solidFill>
                  <a:schemeClr val="tx1"/>
                </a:solidFill>
                <a:latin typeface="Times New Roman" panose="02020603050405020304" pitchFamily="18" charset="0"/>
                <a:cs typeface="Times New Roman" panose="02020603050405020304" pitchFamily="18" charset="0"/>
              </a:rPr>
              <a:t>are generally used to decide what health events should be chosen for surveillance </a:t>
            </a:r>
            <a:r>
              <a:rPr lang="en-US" sz="2800" b="1" dirty="0" smtClean="0">
                <a:solidFill>
                  <a:schemeClr val="tx1"/>
                </a:solidFill>
                <a:latin typeface="Times New Roman" panose="02020603050405020304" pitchFamily="18" charset="0"/>
                <a:cs typeface="Times New Roman" panose="02020603050405020304" pitchFamily="18" charset="0"/>
              </a:rPr>
              <a:t>activities:</a:t>
            </a:r>
          </a:p>
          <a:p>
            <a:pPr marL="914400" lvl="1" indent="-457200" algn="l">
              <a:spcBef>
                <a:spcPts val="600"/>
              </a:spcBef>
              <a:buClr>
                <a:srgbClr val="0000FF"/>
              </a:buClr>
              <a:buFont typeface="+mj-lt"/>
              <a:buAutoNum type="arabicPeriod"/>
            </a:pPr>
            <a:r>
              <a:rPr lang="en-US" sz="2400" b="1" dirty="0" smtClean="0">
                <a:solidFill>
                  <a:srgbClr val="0000FF"/>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frequency of the health </a:t>
            </a:r>
            <a:r>
              <a:rPr lang="en-US" sz="2400" b="1" dirty="0" smtClean="0">
                <a:solidFill>
                  <a:srgbClr val="0000FF"/>
                </a:solidFill>
                <a:latin typeface="Times New Roman" panose="02020603050405020304" pitchFamily="18" charset="0"/>
                <a:cs typeface="Times New Roman" panose="02020603050405020304" pitchFamily="18" charset="0"/>
              </a:rPr>
              <a:t>event</a:t>
            </a:r>
            <a:r>
              <a:rPr lang="en-US" altLang="en-US" sz="2400" b="1" dirty="0">
                <a:solidFill>
                  <a:srgbClr val="0000FF"/>
                </a:solidFill>
                <a:latin typeface="Times New Roman" panose="02020603050405020304" pitchFamily="18" charset="0"/>
                <a:cs typeface="Times New Roman" panose="02020603050405020304" pitchFamily="18" charset="0"/>
              </a:rPr>
              <a:t> (incidence, prevalence, mortality)</a:t>
            </a:r>
            <a:r>
              <a:rPr lang="en-US" sz="2400" b="1" dirty="0" smtClean="0">
                <a:solidFill>
                  <a:srgbClr val="0000FF"/>
                </a:solidFill>
                <a:latin typeface="Times New Roman" panose="02020603050405020304" pitchFamily="18" charset="0"/>
                <a:cs typeface="Times New Roman" panose="02020603050405020304" pitchFamily="18" charset="0"/>
              </a:rPr>
              <a:t>; </a:t>
            </a:r>
          </a:p>
          <a:p>
            <a:pPr marL="914400" lvl="1" indent="-457200" algn="l">
              <a:spcBef>
                <a:spcPts val="600"/>
              </a:spcBef>
              <a:buClr>
                <a:srgbClr val="0000FF"/>
              </a:buClr>
              <a:buFont typeface="+mj-lt"/>
              <a:buAutoNum type="arabicPeriod"/>
            </a:pPr>
            <a:r>
              <a:rPr lang="en-US" sz="2400" b="1" dirty="0" smtClean="0">
                <a:solidFill>
                  <a:srgbClr val="0000FF"/>
                </a:solidFill>
                <a:latin typeface="Times New Roman" panose="02020603050405020304" pitchFamily="18" charset="0"/>
                <a:cs typeface="Times New Roman" panose="02020603050405020304" pitchFamily="18" charset="0"/>
              </a:rPr>
              <a:t>the severity </a:t>
            </a:r>
            <a:r>
              <a:rPr lang="en-US" altLang="en-US" sz="2400" b="1" dirty="0">
                <a:solidFill>
                  <a:srgbClr val="0000FF"/>
                </a:solidFill>
                <a:latin typeface="Times New Roman" panose="02020603050405020304" pitchFamily="18" charset="0"/>
                <a:cs typeface="Times New Roman" panose="02020603050405020304" pitchFamily="18" charset="0"/>
              </a:rPr>
              <a:t>(case-fatality, hospitalization rate, disability rate, years of potential life lost)</a:t>
            </a:r>
            <a:r>
              <a:rPr lang="en-US" sz="2400" b="1" dirty="0" smtClean="0">
                <a:solidFill>
                  <a:srgbClr val="0000FF"/>
                </a:solidFill>
                <a:latin typeface="Times New Roman" panose="02020603050405020304" pitchFamily="18" charset="0"/>
                <a:cs typeface="Times New Roman" panose="02020603050405020304" pitchFamily="18" charset="0"/>
              </a:rPr>
              <a:t>, </a:t>
            </a:r>
          </a:p>
          <a:p>
            <a:pPr marL="914400" lvl="1" indent="-457200" algn="l">
              <a:spcBef>
                <a:spcPts val="600"/>
              </a:spcBef>
              <a:buClr>
                <a:srgbClr val="0000FF"/>
              </a:buClr>
              <a:buFont typeface="+mj-lt"/>
              <a:buAutoNum type="arabicPeriod"/>
            </a:pPr>
            <a:r>
              <a:rPr lang="en-US" sz="2400" b="1" dirty="0" smtClean="0">
                <a:solidFill>
                  <a:srgbClr val="0000FF"/>
                </a:solidFill>
                <a:latin typeface="Times New Roman" panose="02020603050405020304" pitchFamily="18" charset="0"/>
                <a:cs typeface="Times New Roman" panose="02020603050405020304" pitchFamily="18" charset="0"/>
              </a:rPr>
              <a:t>cost</a:t>
            </a:r>
            <a:r>
              <a:rPr lang="en-US" sz="2400" b="1" dirty="0">
                <a:solidFill>
                  <a:srgbClr val="0000FF"/>
                </a:solidFill>
                <a:latin typeface="Times New Roman" panose="02020603050405020304" pitchFamily="18" charset="0"/>
                <a:cs typeface="Times New Roman" panose="02020603050405020304" pitchFamily="18" charset="0"/>
              </a:rPr>
              <a:t>, </a:t>
            </a:r>
            <a:r>
              <a:rPr lang="en-US" altLang="en-US" sz="2400" b="1" dirty="0">
                <a:solidFill>
                  <a:srgbClr val="0000FF"/>
                </a:solidFill>
                <a:latin typeface="Times New Roman" panose="02020603050405020304" pitchFamily="18" charset="0"/>
                <a:cs typeface="Times New Roman" panose="02020603050405020304" pitchFamily="18" charset="0"/>
              </a:rPr>
              <a:t>(direct and indirect)</a:t>
            </a:r>
            <a:endParaRPr lang="en-US" sz="2400" b="1" dirty="0" smtClean="0">
              <a:solidFill>
                <a:srgbClr val="0000FF"/>
              </a:solidFill>
              <a:latin typeface="Times New Roman" panose="02020603050405020304" pitchFamily="18" charset="0"/>
              <a:cs typeface="Times New Roman" panose="02020603050405020304" pitchFamily="18" charset="0"/>
            </a:endParaRPr>
          </a:p>
          <a:p>
            <a:pPr marL="914400" lvl="1" indent="-457200" algn="l">
              <a:spcBef>
                <a:spcPts val="600"/>
              </a:spcBef>
              <a:buClr>
                <a:srgbClr val="0000FF"/>
              </a:buClr>
              <a:buFont typeface="+mj-lt"/>
              <a:buAutoNum type="arabicPeriod"/>
            </a:pPr>
            <a:r>
              <a:rPr lang="en-US" sz="2400" b="1" dirty="0" smtClean="0">
                <a:solidFill>
                  <a:srgbClr val="0000FF"/>
                </a:solidFill>
                <a:latin typeface="Times New Roman" panose="02020603050405020304" pitchFamily="18" charset="0"/>
                <a:cs typeface="Times New Roman" panose="02020603050405020304" pitchFamily="18" charset="0"/>
              </a:rPr>
              <a:t>preventability</a:t>
            </a:r>
            <a:r>
              <a:rPr lang="en-US" sz="2400" b="1" dirty="0">
                <a:solidFill>
                  <a:srgbClr val="0000FF"/>
                </a:solidFill>
                <a:latin typeface="Times New Roman" panose="02020603050405020304" pitchFamily="18" charset="0"/>
                <a:cs typeface="Times New Roman" panose="02020603050405020304" pitchFamily="18" charset="0"/>
              </a:rPr>
              <a:t>, </a:t>
            </a:r>
            <a:endParaRPr lang="en-US" sz="2400" b="1" dirty="0" smtClean="0">
              <a:solidFill>
                <a:srgbClr val="0000FF"/>
              </a:solidFill>
              <a:latin typeface="Times New Roman" panose="02020603050405020304" pitchFamily="18" charset="0"/>
              <a:cs typeface="Times New Roman" panose="02020603050405020304" pitchFamily="18" charset="0"/>
            </a:endParaRPr>
          </a:p>
          <a:p>
            <a:pPr marL="914400" lvl="1" indent="-457200" algn="l">
              <a:spcBef>
                <a:spcPts val="600"/>
              </a:spcBef>
              <a:buClr>
                <a:srgbClr val="0000FF"/>
              </a:buClr>
              <a:buFont typeface="+mj-lt"/>
              <a:buAutoNum type="arabicPeriod"/>
            </a:pPr>
            <a:r>
              <a:rPr lang="en-US" sz="2400" b="1" dirty="0" smtClean="0">
                <a:solidFill>
                  <a:srgbClr val="0000FF"/>
                </a:solidFill>
                <a:latin typeface="Times New Roman" panose="02020603050405020304" pitchFamily="18" charset="0"/>
                <a:cs typeface="Times New Roman" panose="02020603050405020304" pitchFamily="18" charset="0"/>
              </a:rPr>
              <a:t>communicability</a:t>
            </a:r>
            <a:r>
              <a:rPr lang="en-US" sz="2400" b="1" dirty="0">
                <a:solidFill>
                  <a:srgbClr val="0000FF"/>
                </a:solidFill>
                <a:latin typeface="Times New Roman" panose="02020603050405020304" pitchFamily="18" charset="0"/>
                <a:cs typeface="Times New Roman" panose="02020603050405020304" pitchFamily="18" charset="0"/>
              </a:rPr>
              <a:t>; and </a:t>
            </a:r>
            <a:endParaRPr lang="en-US" sz="2400" b="1" dirty="0" smtClean="0">
              <a:solidFill>
                <a:srgbClr val="0000FF"/>
              </a:solidFill>
              <a:latin typeface="Times New Roman" panose="02020603050405020304" pitchFamily="18" charset="0"/>
              <a:cs typeface="Times New Roman" panose="02020603050405020304" pitchFamily="18" charset="0"/>
            </a:endParaRPr>
          </a:p>
          <a:p>
            <a:pPr marL="914400" lvl="1" indent="-457200" algn="l">
              <a:spcBef>
                <a:spcPts val="600"/>
              </a:spcBef>
              <a:buClr>
                <a:srgbClr val="0000FF"/>
              </a:buClr>
              <a:buFont typeface="+mj-lt"/>
              <a:buAutoNum type="arabicPeriod"/>
            </a:pPr>
            <a:r>
              <a:rPr lang="en-US" sz="2400" b="1" dirty="0" smtClean="0">
                <a:solidFill>
                  <a:srgbClr val="0000FF"/>
                </a:solidFill>
                <a:latin typeface="Times New Roman" panose="02020603050405020304" pitchFamily="18" charset="0"/>
                <a:cs typeface="Times New Roman" panose="02020603050405020304" pitchFamily="18" charset="0"/>
              </a:rPr>
              <a:t>public </a:t>
            </a:r>
            <a:r>
              <a:rPr lang="en-US" sz="2400" b="1" dirty="0">
                <a:solidFill>
                  <a:srgbClr val="0000FF"/>
                </a:solidFill>
                <a:latin typeface="Times New Roman" panose="02020603050405020304" pitchFamily="18" charset="0"/>
                <a:cs typeface="Times New Roman" panose="02020603050405020304" pitchFamily="18" charset="0"/>
              </a:rPr>
              <a:t>interest in the health event</a:t>
            </a:r>
            <a:r>
              <a:rPr lang="en-US" sz="2400" b="1" dirty="0" smtClean="0">
                <a:solidFill>
                  <a:srgbClr val="0000FF"/>
                </a:solidFill>
                <a:latin typeface="Times New Roman" panose="02020603050405020304" pitchFamily="18" charset="0"/>
                <a:cs typeface="Times New Roman" panose="02020603050405020304" pitchFamily="18" charset="0"/>
              </a:rPr>
              <a:t>.</a:t>
            </a:r>
            <a:endParaRPr lang="en-US" sz="24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471015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143000" y="457200"/>
            <a:ext cx="6781800" cy="838200"/>
          </a:xfrm>
          <a:noFill/>
        </p:spPr>
        <p:txBody>
          <a:bodyPr/>
          <a:lstStyle/>
          <a:p>
            <a:r>
              <a:rPr lang="en-US" sz="3600" dirty="0">
                <a:solidFill>
                  <a:schemeClr val="tx1"/>
                </a:solidFill>
                <a:effectLst/>
                <a:latin typeface="Times New Roman" panose="02020603050405020304" pitchFamily="18" charset="0"/>
                <a:cs typeface="Times New Roman" panose="02020603050405020304" pitchFamily="18" charset="0"/>
              </a:rPr>
              <a:t>DATA FOR PUBLIC HEALTH</a:t>
            </a:r>
            <a:endParaRPr lang="en-US" altLang="en-US" sz="3600" dirty="0" smtClean="0">
              <a:latin typeface="Times New Roman" panose="02020603050405020304" pitchFamily="18" charset="0"/>
              <a:cs typeface="Times New Roman" panose="02020603050405020304" pitchFamily="18" charset="0"/>
            </a:endParaRPr>
          </a:p>
        </p:txBody>
      </p:sp>
      <p:sp>
        <p:nvSpPr>
          <p:cNvPr id="33795" name="Rectangle 3"/>
          <p:cNvSpPr>
            <a:spLocks noGrp="1" noChangeArrowheads="1"/>
          </p:cNvSpPr>
          <p:nvPr>
            <p:ph type="body" idx="1"/>
          </p:nvPr>
        </p:nvSpPr>
        <p:spPr>
          <a:xfrm>
            <a:off x="685800" y="1600200"/>
            <a:ext cx="7772400" cy="4495800"/>
          </a:xfrm>
          <a:noFill/>
        </p:spPr>
        <p:txBody>
          <a:bodyPr>
            <a:normAutofit fontScale="77500" lnSpcReduction="20000"/>
          </a:bodyPr>
          <a:lstStyle/>
          <a:p>
            <a:pPr marL="0" indent="0">
              <a:buNone/>
            </a:pPr>
            <a:r>
              <a:rPr lang="en-US" altLang="en-US" sz="3500" b="1" dirty="0">
                <a:solidFill>
                  <a:srgbClr val="0000FF"/>
                </a:solidFill>
                <a:latin typeface="Times New Roman" panose="02020603050405020304" pitchFamily="18" charset="0"/>
                <a:cs typeface="Times New Roman" panose="02020603050405020304" pitchFamily="18" charset="0"/>
              </a:rPr>
              <a:t>Data Sources</a:t>
            </a:r>
            <a:endParaRPr lang="en-US" altLang="en-US" sz="3500" b="1" dirty="0" smtClean="0">
              <a:solidFill>
                <a:srgbClr val="0000FF"/>
              </a:solidFill>
              <a:latin typeface="Times New Roman" panose="02020603050405020304" pitchFamily="18" charset="0"/>
              <a:cs typeface="Times New Roman" panose="02020603050405020304" pitchFamily="18" charset="0"/>
            </a:endParaRPr>
          </a:p>
          <a:p>
            <a:pPr marL="457200" indent="-457200">
              <a:lnSpc>
                <a:spcPct val="120000"/>
              </a:lnSpc>
              <a:spcBef>
                <a:spcPts val="600"/>
              </a:spcBef>
              <a:buClr>
                <a:srgbClr val="0000FF"/>
              </a:buClr>
              <a:buFont typeface="Wingdings" panose="05000000000000000000" pitchFamily="2" charset="2"/>
              <a:buChar char="v"/>
            </a:pPr>
            <a:r>
              <a:rPr lang="en-US" altLang="en-US" sz="3100" b="1" dirty="0" smtClean="0">
                <a:solidFill>
                  <a:schemeClr val="tx1"/>
                </a:solidFill>
                <a:latin typeface="Times New Roman" panose="02020603050405020304" pitchFamily="18" charset="0"/>
                <a:cs typeface="Times New Roman" panose="02020603050405020304" pitchFamily="18" charset="0"/>
              </a:rPr>
              <a:t>Vital Statistics</a:t>
            </a:r>
          </a:p>
          <a:p>
            <a:pPr marL="457200" indent="-457200">
              <a:lnSpc>
                <a:spcPct val="120000"/>
              </a:lnSpc>
              <a:spcBef>
                <a:spcPts val="600"/>
              </a:spcBef>
              <a:buClr>
                <a:srgbClr val="0000FF"/>
              </a:buClr>
              <a:buFont typeface="Wingdings" panose="05000000000000000000" pitchFamily="2" charset="2"/>
              <a:buChar char="v"/>
            </a:pPr>
            <a:r>
              <a:rPr lang="en-US" altLang="en-US" sz="3100" b="1" dirty="0" smtClean="0">
                <a:solidFill>
                  <a:schemeClr val="tx1"/>
                </a:solidFill>
                <a:latin typeface="Times New Roman" panose="02020603050405020304" pitchFamily="18" charset="0"/>
                <a:cs typeface="Times New Roman" panose="02020603050405020304" pitchFamily="18" charset="0"/>
              </a:rPr>
              <a:t>Notifiable Diseases</a:t>
            </a:r>
          </a:p>
          <a:p>
            <a:pPr marL="457200" indent="-457200">
              <a:lnSpc>
                <a:spcPct val="120000"/>
              </a:lnSpc>
              <a:spcBef>
                <a:spcPts val="600"/>
              </a:spcBef>
              <a:buClr>
                <a:srgbClr val="0000FF"/>
              </a:buClr>
              <a:buFont typeface="Wingdings" panose="05000000000000000000" pitchFamily="2" charset="2"/>
              <a:buChar char="v"/>
            </a:pPr>
            <a:r>
              <a:rPr lang="en-US" altLang="en-US" sz="3100" b="1" dirty="0" smtClean="0">
                <a:solidFill>
                  <a:schemeClr val="tx1"/>
                </a:solidFill>
                <a:latin typeface="Times New Roman" panose="02020603050405020304" pitchFamily="18" charset="0"/>
                <a:cs typeface="Times New Roman" panose="02020603050405020304" pitchFamily="18" charset="0"/>
              </a:rPr>
              <a:t>Registries</a:t>
            </a:r>
          </a:p>
          <a:p>
            <a:pPr marL="457200" indent="-457200">
              <a:lnSpc>
                <a:spcPct val="120000"/>
              </a:lnSpc>
              <a:spcBef>
                <a:spcPts val="600"/>
              </a:spcBef>
              <a:buClr>
                <a:srgbClr val="0000FF"/>
              </a:buClr>
              <a:buFont typeface="Wingdings" panose="05000000000000000000" pitchFamily="2" charset="2"/>
              <a:buChar char="v"/>
            </a:pPr>
            <a:r>
              <a:rPr lang="en-US" altLang="en-US" sz="3100" b="1" dirty="0" smtClean="0">
                <a:solidFill>
                  <a:schemeClr val="tx1"/>
                </a:solidFill>
                <a:latin typeface="Times New Roman" panose="02020603050405020304" pitchFamily="18" charset="0"/>
                <a:cs typeface="Times New Roman" panose="02020603050405020304" pitchFamily="18" charset="0"/>
              </a:rPr>
              <a:t>Sentinel Surveillance (</a:t>
            </a:r>
            <a:r>
              <a:rPr lang="en-US" altLang="en-US" sz="3100" b="1" dirty="0">
                <a:solidFill>
                  <a:srgbClr val="008000"/>
                </a:solidFill>
                <a:latin typeface="Times New Roman" panose="02020603050405020304" pitchFamily="18" charset="0"/>
                <a:cs typeface="Times New Roman" panose="02020603050405020304" pitchFamily="18" charset="0"/>
              </a:rPr>
              <a:t>A condition whose occurrence serves as a warning </a:t>
            </a:r>
            <a:r>
              <a:rPr lang="en-US" altLang="en-US" sz="3100" b="1" dirty="0" smtClean="0">
                <a:solidFill>
                  <a:srgbClr val="008000"/>
                </a:solidFill>
                <a:latin typeface="Times New Roman" panose="02020603050405020304" pitchFamily="18" charset="0"/>
                <a:cs typeface="Times New Roman" panose="02020603050405020304" pitchFamily="18" charset="0"/>
              </a:rPr>
              <a:t>signal</a:t>
            </a:r>
            <a:r>
              <a:rPr lang="en-US" altLang="en-US" sz="3100" b="1" dirty="0" smtClean="0">
                <a:solidFill>
                  <a:schemeClr val="tx1"/>
                </a:solidFill>
                <a:latin typeface="Times New Roman" panose="02020603050405020304" pitchFamily="18" charset="0"/>
                <a:cs typeface="Times New Roman" panose="02020603050405020304" pitchFamily="18" charset="0"/>
              </a:rPr>
              <a:t>)</a:t>
            </a:r>
          </a:p>
          <a:p>
            <a:pPr marL="457200" indent="-457200">
              <a:lnSpc>
                <a:spcPct val="120000"/>
              </a:lnSpc>
              <a:spcBef>
                <a:spcPts val="600"/>
              </a:spcBef>
              <a:buClr>
                <a:srgbClr val="0000FF"/>
              </a:buClr>
              <a:buFont typeface="Wingdings" panose="05000000000000000000" pitchFamily="2" charset="2"/>
              <a:buChar char="v"/>
            </a:pPr>
            <a:r>
              <a:rPr lang="en-US" altLang="en-US" sz="3100" b="1" dirty="0" smtClean="0">
                <a:solidFill>
                  <a:schemeClr val="tx1"/>
                </a:solidFill>
                <a:latin typeface="Times New Roman" panose="02020603050405020304" pitchFamily="18" charset="0"/>
                <a:cs typeface="Times New Roman" panose="02020603050405020304" pitchFamily="18" charset="0"/>
              </a:rPr>
              <a:t>Syndromic Surveillance (</a:t>
            </a:r>
            <a:r>
              <a:rPr lang="en-US" altLang="en-US" sz="3100" b="1" dirty="0">
                <a:solidFill>
                  <a:srgbClr val="008000"/>
                </a:solidFill>
                <a:latin typeface="Times New Roman" pitchFamily="18" charset="0"/>
              </a:rPr>
              <a:t>Uses pre-diagnostic indicators to identify emerging health </a:t>
            </a:r>
            <a:r>
              <a:rPr lang="en-US" altLang="en-US" sz="3100" b="1" dirty="0" smtClean="0">
                <a:solidFill>
                  <a:srgbClr val="008000"/>
                </a:solidFill>
                <a:latin typeface="Times New Roman" pitchFamily="18" charset="0"/>
              </a:rPr>
              <a:t>problems</a:t>
            </a:r>
            <a:r>
              <a:rPr lang="en-US" altLang="en-US" sz="3100" b="1" dirty="0" smtClean="0">
                <a:solidFill>
                  <a:schemeClr val="tx1"/>
                </a:solidFill>
                <a:latin typeface="Times New Roman" pitchFamily="18" charset="0"/>
              </a:rPr>
              <a:t>)</a:t>
            </a:r>
            <a:endParaRPr lang="en-US" altLang="en-US" sz="3100" b="1" dirty="0" smtClean="0">
              <a:solidFill>
                <a:schemeClr val="tx1"/>
              </a:solidFill>
              <a:latin typeface="Times New Roman" panose="02020603050405020304" pitchFamily="18" charset="0"/>
              <a:cs typeface="Times New Roman" panose="02020603050405020304" pitchFamily="18" charset="0"/>
            </a:endParaRPr>
          </a:p>
          <a:p>
            <a:pPr marL="457200" indent="-457200">
              <a:lnSpc>
                <a:spcPct val="120000"/>
              </a:lnSpc>
              <a:spcBef>
                <a:spcPts val="600"/>
              </a:spcBef>
              <a:buClr>
                <a:srgbClr val="0000FF"/>
              </a:buClr>
              <a:buFont typeface="Wingdings" panose="05000000000000000000" pitchFamily="2" charset="2"/>
              <a:buChar char="v"/>
            </a:pPr>
            <a:r>
              <a:rPr lang="en-US" altLang="en-US" sz="3100" b="1" dirty="0" smtClean="0">
                <a:solidFill>
                  <a:schemeClr val="tx1"/>
                </a:solidFill>
                <a:latin typeface="Times New Roman" panose="02020603050405020304" pitchFamily="18" charset="0"/>
                <a:cs typeface="Times New Roman" panose="02020603050405020304" pitchFamily="18" charset="0"/>
              </a:rPr>
              <a:t>Surveys</a:t>
            </a:r>
          </a:p>
          <a:p>
            <a:pPr marL="457200" indent="-457200">
              <a:lnSpc>
                <a:spcPct val="120000"/>
              </a:lnSpc>
              <a:spcBef>
                <a:spcPts val="600"/>
              </a:spcBef>
              <a:buClr>
                <a:srgbClr val="0000FF"/>
              </a:buClr>
              <a:buFont typeface="Wingdings" panose="05000000000000000000" pitchFamily="2" charset="2"/>
              <a:buChar char="v"/>
            </a:pPr>
            <a:r>
              <a:rPr lang="en-US" altLang="en-US" sz="3100" b="1" dirty="0" smtClean="0">
                <a:solidFill>
                  <a:schemeClr val="tx1"/>
                </a:solidFill>
                <a:latin typeface="Times New Roman" panose="02020603050405020304" pitchFamily="18" charset="0"/>
                <a:cs typeface="Times New Roman" panose="02020603050405020304" pitchFamily="18" charset="0"/>
              </a:rPr>
              <a:t>Administrative Data</a:t>
            </a:r>
          </a:p>
        </p:txBody>
      </p:sp>
      <p:sp>
        <p:nvSpPr>
          <p:cNvPr id="2" name="Date Placeholder 1"/>
          <p:cNvSpPr>
            <a:spLocks noGrp="1"/>
          </p:cNvSpPr>
          <p:nvPr>
            <p:ph type="dt" sz="half" idx="10"/>
          </p:nvPr>
        </p:nvSpPr>
        <p:spPr/>
        <p:txBody>
          <a:bodyPr/>
          <a:lstStyle/>
          <a:p>
            <a:fld id="{C4104788-3421-431D-BF1A-C728A850D5FD}" type="datetime1">
              <a:rPr lang="ar-SA" smtClean="0"/>
              <a:t>24/01/1438</a:t>
            </a:fld>
            <a:endParaRPr lang="en-US" dirty="0"/>
          </a:p>
        </p:txBody>
      </p:sp>
      <p:sp>
        <p:nvSpPr>
          <p:cNvPr id="3" name="Footer Placeholder 2"/>
          <p:cNvSpPr>
            <a:spLocks noGrp="1"/>
          </p:cNvSpPr>
          <p:nvPr>
            <p:ph type="ftr" sz="quarter" idx="12"/>
          </p:nvPr>
        </p:nvSpPr>
        <p:spPr/>
        <p:txBody>
          <a:bodyPr/>
          <a:lstStyle/>
          <a:p>
            <a:r>
              <a:rPr lang="en-US" smtClean="0"/>
              <a:t>Dr. Mohammed Alnaif</a:t>
            </a:r>
            <a:endParaRPr lang="en-US"/>
          </a:p>
        </p:txBody>
      </p:sp>
      <p:sp>
        <p:nvSpPr>
          <p:cNvPr id="4" name="Slide Number Placeholder 3"/>
          <p:cNvSpPr>
            <a:spLocks noGrp="1"/>
          </p:cNvSpPr>
          <p:nvPr>
            <p:ph type="sldNum" sz="quarter" idx="11"/>
          </p:nvPr>
        </p:nvSpPr>
        <p:spPr/>
        <p:txBody>
          <a:bodyPr/>
          <a:lstStyle/>
          <a:p>
            <a:fld id="{EEEECDCC-63C2-4492-ADC6-A6890B1EB79E}" type="slidenum">
              <a:rPr lang="en-US" smtClean="0"/>
              <a:t>9</a:t>
            </a:fld>
            <a:endParaRPr lang="en-US"/>
          </a:p>
        </p:txBody>
      </p:sp>
    </p:spTree>
    <p:extLst>
      <p:ext uri="{BB962C8B-B14F-4D97-AF65-F5344CB8AC3E}">
        <p14:creationId xmlns:p14="http://schemas.microsoft.com/office/powerpoint/2010/main" val="25469366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TM01859868[[fn=Thermal]]</Template>
  <TotalTime>379</TotalTime>
  <Words>2538</Words>
  <Application>Microsoft Office PowerPoint</Application>
  <PresentationFormat>On-screen Show (4:3)</PresentationFormat>
  <Paragraphs>307</Paragraphs>
  <Slides>39</Slides>
  <Notes>6</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Thermal</vt:lpstr>
      <vt:lpstr>King Saud University College of Business Administration Department of Health Administration  Masters` Program</vt:lpstr>
      <vt:lpstr>DATA FOR PUBLIC HEALTH</vt:lpstr>
      <vt:lpstr>DATA FOR PUBLIC HEALTH</vt:lpstr>
      <vt:lpstr>DATA FOR PUBLIC HEALTH</vt:lpstr>
      <vt:lpstr>DATA FOR PUBLIC HEALTH</vt:lpstr>
      <vt:lpstr>DATA FOR PUBLIC HEALTH</vt:lpstr>
      <vt:lpstr>DATA FOR PUBLIC HEALTH</vt:lpstr>
      <vt:lpstr>DATA FOR PUBLIC HEALTH</vt:lpstr>
      <vt:lpstr>DATA FOR PUBLIC HEALTH</vt:lpstr>
      <vt:lpstr>PowerPoint Presentation</vt:lpstr>
      <vt:lpstr>DATA FOR PUBLIC HEALTH</vt:lpstr>
      <vt:lpstr>DATA FOR PUBLIC HEALTH</vt:lpstr>
      <vt:lpstr>DATA FOR PUBLIC HEALTH</vt:lpstr>
      <vt:lpstr>DATA FOR PUBLIC HEALTH</vt:lpstr>
      <vt:lpstr>DATA FOR PUBLIC HEALTH</vt:lpstr>
      <vt:lpstr>PowerPoint Presentation</vt:lpstr>
      <vt:lpstr>PowerPoint Presentation</vt:lpstr>
      <vt:lpstr>Saudi Arabia Census as a source of public health information</vt:lpstr>
      <vt:lpstr>DATA FOR PUBLIC HEALTH</vt:lpstr>
      <vt:lpstr>DATA FOR PUBLIC HEALTH</vt:lpstr>
      <vt:lpstr>PowerPoint Presentation</vt:lpstr>
      <vt:lpstr>PowerPoint Presentation</vt:lpstr>
      <vt:lpstr>PowerPoint Presentation</vt:lpstr>
      <vt:lpstr>PowerPoint Presentation</vt:lpstr>
      <vt:lpstr>PowerPoint Presentation</vt:lpstr>
      <vt:lpstr>DATA FOR PUBLIC HEALTH</vt:lpstr>
      <vt:lpstr>DATA FOR PUBLIC HEALTH</vt:lpstr>
      <vt:lpstr>DATA FOR PUBLIC HEALTH</vt:lpstr>
      <vt:lpstr>DATA FOR PUBLIC HEALTH</vt:lpstr>
      <vt:lpstr>Table 3.1 Examples of Information Available from Standard Birth Certificates</vt:lpstr>
      <vt:lpstr>DATA FOR PUBLIC HEALTH</vt:lpstr>
      <vt:lpstr>DATA FOR PUBLIC HEALTH</vt:lpstr>
      <vt:lpstr>DATA FOR PUBLIC HEALTH</vt:lpstr>
      <vt:lpstr>DATA FOR PUBLIC HEALTH</vt:lpstr>
      <vt:lpstr>DATA FOR PUBLIC HEALTH</vt:lpstr>
      <vt:lpstr>DATA FOR PUBLIC HEALTH</vt:lpstr>
      <vt:lpstr>DATA FOR PUBLIC HEALTH</vt:lpstr>
      <vt:lpstr>DATA FOR PUBLIC HEALTH</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Masters` Program</dc:title>
  <dc:creator>alnaif</dc:creator>
  <cp:lastModifiedBy>alnaif</cp:lastModifiedBy>
  <cp:revision>30</cp:revision>
  <dcterms:created xsi:type="dcterms:W3CDTF">2016-10-22T16:27:10Z</dcterms:created>
  <dcterms:modified xsi:type="dcterms:W3CDTF">2016-10-25T21:43:04Z</dcterms:modified>
</cp:coreProperties>
</file>