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53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00331-FA3D-4E83-A6BB-35658E43782C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BBCD6-FECC-430D-8760-B8515E7B99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3BC1C-92C9-4BAD-817F-258875BCDE92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71600" y="2391023"/>
            <a:ext cx="7772400" cy="1470025"/>
          </a:xfrm>
        </p:spPr>
        <p:txBody>
          <a:bodyPr>
            <a:noAutofit/>
          </a:bodyPr>
          <a:lstStyle/>
          <a:p>
            <a:pPr rtl="1"/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إعداد المعلم</a:t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(قبل الخدمة- أثناء الخدمة</a:t>
            </a:r>
            <a:r>
              <a:rPr lang="ar-SA" sz="48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endParaRPr lang="en-US" sz="4800" dirty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627784" y="3573016"/>
            <a:ext cx="4871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800" b="1" dirty="0" smtClean="0">
                <a:latin typeface="Traditional Arabic" pitchFamily="2" charset="-78"/>
                <a:cs typeface="Traditional Arabic" pitchFamily="2" charset="-78"/>
              </a:rPr>
              <a:t>المحاضرة الرابعة</a:t>
            </a:r>
            <a:r>
              <a:rPr lang="ar-SA" sz="2800" b="1" smtClean="0">
                <a:latin typeface="Traditional Arabic" pitchFamily="2" charset="-78"/>
                <a:cs typeface="Traditional Arabic" pitchFamily="2" charset="-78"/>
              </a:rPr>
              <a:t>/ </a:t>
            </a:r>
            <a:r>
              <a:rPr lang="ar-SA" sz="2800" b="1" smtClean="0">
                <a:latin typeface="Traditional Arabic" pitchFamily="2" charset="-78"/>
                <a:cs typeface="Traditional Arabic" pitchFamily="2" charset="-78"/>
              </a:rPr>
              <a:t>334 </a:t>
            </a:r>
            <a:r>
              <a:rPr lang="ar-SA" sz="2800" b="1" dirty="0" err="1" smtClean="0">
                <a:latin typeface="Traditional Arabic" pitchFamily="2" charset="-78"/>
                <a:cs typeface="Traditional Arabic" pitchFamily="2" charset="-78"/>
              </a:rPr>
              <a:t>نهج </a:t>
            </a:r>
            <a:r>
              <a:rPr lang="ar-SA" sz="2800" b="1" dirty="0" smtClean="0">
                <a:latin typeface="Traditional Arabic" pitchFamily="2" charset="-78"/>
                <a:cs typeface="Traditional Arabic" pitchFamily="2" charset="-78"/>
              </a:rPr>
              <a:t>– أ.الجوهرة آل </a:t>
            </a:r>
            <a:r>
              <a:rPr lang="ar-SA" sz="2800" b="1" dirty="0" err="1" smtClean="0">
                <a:latin typeface="Traditional Arabic" pitchFamily="2" charset="-78"/>
                <a:cs typeface="Traditional Arabic" pitchFamily="2" charset="-78"/>
              </a:rPr>
              <a:t>تويم</a:t>
            </a:r>
            <a:endParaRPr lang="en-US" sz="2800" b="1" dirty="0"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11560" y="1412776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يقول يحيى بن معاذ ـ أحد العارفين بالله </a:t>
            </a:r>
            <a:r>
              <a:rPr lang="ar-SA" sz="3200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ـ: </a:t>
            </a:r>
            <a:r>
              <a:rPr lang="ar-SA" sz="32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" العلماء أرحم بأمة محمدٍ من آبائهم وأمهاتهم، قالوا: كيف </a:t>
            </a:r>
            <a:r>
              <a:rPr lang="ar-SA" sz="3200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ذلك ؟</a:t>
            </a:r>
            <a:r>
              <a:rPr lang="ar-SA" sz="32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العالم أرحم بتلميذه من الأب والأم </a:t>
            </a:r>
            <a:r>
              <a:rPr lang="ar-SA" sz="3200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بابنهما </a:t>
            </a:r>
            <a:r>
              <a:rPr lang="ar-SA" sz="32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؟‍ </a:t>
            </a:r>
            <a:r>
              <a:rPr lang="ar-SA" sz="3200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قال </a:t>
            </a:r>
            <a:r>
              <a:rPr lang="ar-SA" sz="32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: إليكم الجواب، الآباء والأمهات يحفظون أولادهم من نار الدنيا ـ يخافون عليهم المرض، يخافون عليهم الحريق، يخافون عليهم الفقر، ولكن العلماء يحفظون أتباعهم من نار </a:t>
            </a:r>
            <a:r>
              <a:rPr lang="ar-SA" sz="3200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الآخرة.</a:t>
            </a:r>
            <a:r>
              <a:rPr lang="ar-SA" sz="32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تنتهي فضائل الأبوة في الدنيا، لكن فضائل طلب العلم تستمر إلى أبد </a:t>
            </a:r>
            <a:r>
              <a:rPr lang="ar-SA" sz="3200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الآبدين ".</a:t>
            </a:r>
            <a:r>
              <a:rPr lang="ar-SA" sz="32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endParaRPr lang="en-US" sz="3200" dirty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11560" y="404664"/>
            <a:ext cx="78488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u="sng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أولاً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: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مفهوم عملية إعداد المعلم</a:t>
            </a:r>
          </a:p>
          <a:p>
            <a:pPr algn="r" rtl="1"/>
            <a:r>
              <a:rPr lang="ar-SA" sz="2800" b="1" dirty="0" smtClean="0">
                <a:solidFill>
                  <a:srgbClr val="0D531A"/>
                </a:solidFill>
                <a:latin typeface="Traditional Arabic" pitchFamily="2" charset="-78"/>
                <a:cs typeface="Traditional Arabic" pitchFamily="2" charset="-78"/>
              </a:rPr>
              <a:t>تقديم مقررات خاصة لتنمية مهارات ومعلومات واتجاهات ضرورية للمعلم، لمساعدته على أداء مهام عمله.</a:t>
            </a:r>
          </a:p>
          <a:p>
            <a:pPr algn="r" rtl="1"/>
            <a:endParaRPr lang="ar-SA" sz="2800" b="1" dirty="0" smtClean="0">
              <a:solidFill>
                <a:srgbClr val="0D531A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مراحل إعداد المعلم</a:t>
            </a:r>
          </a:p>
          <a:p>
            <a:pPr marL="742950" indent="-742950" algn="r" rtl="1"/>
            <a:r>
              <a:rPr lang="ar-SA" sz="2800" b="1" dirty="0" smtClean="0">
                <a:solidFill>
                  <a:srgbClr val="0D531A"/>
                </a:solidFill>
                <a:latin typeface="Traditional Arabic" pitchFamily="2" charset="-78"/>
                <a:cs typeface="Traditional Arabic" pitchFamily="2" charset="-78"/>
              </a:rPr>
              <a:t>- الإعداد قبل الخدمة</a:t>
            </a:r>
          </a:p>
          <a:p>
            <a:pPr marL="742950" indent="-742950" algn="r" rtl="1"/>
            <a:r>
              <a:rPr lang="ar-SA" sz="2800" b="1" dirty="0" smtClean="0">
                <a:solidFill>
                  <a:srgbClr val="0D531A"/>
                </a:solidFill>
                <a:latin typeface="Traditional Arabic" pitchFamily="2" charset="-78"/>
                <a:cs typeface="Traditional Arabic" pitchFamily="2" charset="-78"/>
              </a:rPr>
              <a:t>- الإعداد أثناء الخدمة</a:t>
            </a:r>
          </a:p>
          <a:p>
            <a:pPr marL="514350" indent="-514350" algn="r" rtl="1"/>
            <a:r>
              <a:rPr lang="ar-SA" sz="2800" b="1" dirty="0" smtClean="0">
                <a:solidFill>
                  <a:srgbClr val="0D531A"/>
                </a:solidFill>
                <a:latin typeface="Traditional Arabic" pitchFamily="2" charset="-78"/>
                <a:cs typeface="Traditional Arabic" pitchFamily="2" charset="-78"/>
              </a:rPr>
              <a:t>- الإعداد بعد الخدمة</a:t>
            </a:r>
          </a:p>
          <a:p>
            <a:pPr algn="r" rtl="1"/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endParaRPr lang="ar-SA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475656" y="836712"/>
            <a:ext cx="626469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 الإعداد قبل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الخدمة: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أين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يتم؟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أنماطه: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الإعداد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التتابعي 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 يأتي الإعداد للتدريس في مرحلة تالية لإنهاء متطلبات المؤهل الأكاديمي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الإعداد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التكاملي 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 تأتي مقررات التأهيل والتدريب على التدريس متداخلة مع المقررات الأكاديمية الأخرى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 typeface="Arial" pitchFamily="34" charset="0"/>
              <a:buChar char="•"/>
            </a:pP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475656" y="836712"/>
            <a:ext cx="62646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 الإعداد أثناء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الخدمة: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أين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يتم؟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أهدافه</a:t>
            </a:r>
          </a:p>
          <a:p>
            <a:pPr algn="r" rtl="1"/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أشكاله: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الدورة الدراسية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إعادة الإعداد ورفع مستوى الكفاءة</a:t>
            </a:r>
          </a:p>
          <a:p>
            <a:pPr marL="514350" indent="-514350" algn="r" rtl="1">
              <a:buFont typeface="+mj-lt"/>
              <a:buAutoNum type="arabicPeriod"/>
            </a:pP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 typeface="Arial" pitchFamily="34" charset="0"/>
              <a:buChar char="•"/>
            </a:pP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9552" y="332656"/>
            <a:ext cx="77048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الجوانب الأساسية لإعداد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المعلم:</a:t>
            </a: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/>
            <a:r>
              <a:rPr lang="ar-SA" sz="32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1- الإعداد الثقافي </a:t>
            </a:r>
            <a:r>
              <a:rPr lang="ar-SA" sz="3200" b="1" dirty="0" err="1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العام:</a:t>
            </a:r>
            <a:endParaRPr lang="ar-SA" sz="3200" b="1" dirty="0" smtClean="0">
              <a:solidFill>
                <a:srgbClr val="00B05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تخصيص موضوعات ومجالات لتحديد مضمون الإعداد الثقافي بحيث تختلف باختلاف التخصصات الأدبية والعلمية</a:t>
            </a:r>
          </a:p>
          <a:p>
            <a:pPr algn="r" rtl="1"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الثقافة الدينية الإسلامية</a:t>
            </a:r>
          </a:p>
          <a:p>
            <a:pPr algn="r" rtl="1"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التربية البيئية</a:t>
            </a:r>
          </a:p>
          <a:p>
            <a:pPr algn="r" rtl="1"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تجديد وتطوير المضمون الثقافي بما يتناسب مع مستجدات العصر</a:t>
            </a:r>
          </a:p>
          <a:p>
            <a:pPr algn="r" rtl="1"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أساليب البحث العلمي </a:t>
            </a:r>
          </a:p>
          <a:p>
            <a:pPr algn="r" rtl="1"/>
            <a:r>
              <a:rPr lang="ar-SA" sz="32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2- الإعداد </a:t>
            </a:r>
            <a:r>
              <a:rPr lang="ar-SA" sz="3200" b="1" dirty="0" err="1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الأكاديمي:</a:t>
            </a:r>
            <a:endParaRPr lang="ar-SA" sz="3200" b="1" dirty="0" smtClean="0">
              <a:solidFill>
                <a:srgbClr val="00B05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وهذا يُعنى بتلك المقررات التي تختص بالبنية المعرفية </a:t>
            </a:r>
            <a:r>
              <a:rPr lang="ar-SA" sz="28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والمهارية</a:t>
            </a:r>
            <a:r>
              <a:rPr lang="ar-SA" sz="2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للمعلم في تخصص معين.</a:t>
            </a:r>
          </a:p>
          <a:p>
            <a:pPr algn="r" rtl="1"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يختلف عمق المقررات الأكاديمية وعددها باختلاف مستوى المرحلة التي يعد المعلم للتدريس فيها، فيختلف إعداد معلم الابتدائية عن المتوسطة وعن الثانوية حتى لو كان تحت نفس التخصص.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9552" y="332656"/>
            <a:ext cx="770485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الجوانب الأساسية لإعداد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المعلم:</a:t>
            </a: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/>
            <a:r>
              <a:rPr lang="ar-SA" sz="32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3- الإعداد </a:t>
            </a:r>
            <a:r>
              <a:rPr lang="ar-SA" sz="3200" b="1" dirty="0" err="1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المهني </a:t>
            </a:r>
            <a:r>
              <a:rPr lang="ar-SA" sz="32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(المعلومات والاتجاهات والمهارات التربوية اللازمة لممارسة مهنة التدريس</a:t>
            </a:r>
            <a:r>
              <a:rPr lang="ar-SA" sz="3200" b="1" dirty="0" err="1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B05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err="1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أهدافه:</a:t>
            </a:r>
            <a:endParaRPr lang="ar-SA" sz="3200" b="1" dirty="0" smtClean="0">
              <a:solidFill>
                <a:srgbClr val="00B05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1- التعرف على الفلسفة التربوية الخاصة بالنظام التعليمي في الدولة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2- التعرف على هيكل النظام التعليمي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3- التعرف على الفكر التربوي العالمي ومقارنته بالمحلي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4- التعرف على النظريات الفلسفية الخاصة بالتعلم: النمو، والصحة النفسية، والإرشاد النفسي والتربوي.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5- التعرف على كيفية صناعة وتقويم المنهج المدرسي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ممارسة التدريب العملي والميداني </a:t>
            </a:r>
            <a:endParaRPr lang="ar-SA" sz="28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95536" y="836712"/>
            <a:ext cx="828092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التربية العملية</a:t>
            </a:r>
          </a:p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مفهومها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الشائع </a:t>
            </a: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(فترة التدريب الميداني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مفهومها الحديث وعلى ماذا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تتضمن؟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هي كافة البرامج والمقررات والتدريبات التي يجب أن تتضمنها مقررات الإعداد المهني، والتي تضفي الصبغة التطبيقية أو الوظيفية للمقررات التربوية، وتجعل من مجال إعداد المعلم مجالاً عملياً</a:t>
            </a:r>
          </a:p>
          <a:p>
            <a:pPr algn="r" rtl="1"/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وتتضمن: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1- مقررات كاملة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2- تدريبات تعتبر جزءًا من المقررات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3- برامج أو نشاطات غير صفية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95536" y="836712"/>
            <a:ext cx="82809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نموذج مقترح للتربية العملية للمعلم 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النموذج قائم على نتائج بحوث ودراسات سابقة أجريت في مجال تدريب المعلمين وإعدادهم مهنيًا</a:t>
            </a:r>
          </a:p>
          <a:p>
            <a:pPr algn="r" rtl="1"/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الملامح الرئيسية لهذا النموذج المقترح والذي يتضح منه أن برنامج التربية العملية يتضمن المراحل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الآتية: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1- الخبرات الممهدة أو السابقة للتربية الميدانية: التدريب على تحليل المحتوى، الاحتكاك بمعلمي المدارس بزيارات مستقلة، دراسة حالة، استخدام مقاييس واختبارات، التدريس لمجموعة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2-التربية الميدانية: عمل الطالب المعلم مع فريق للتدريس،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قيامه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بالتدريس بمفرده مع توثيق ذلك،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قيامه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بالتدريس مع زيارة المشرف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التدريب أثناء الخدمة</a:t>
            </a:r>
            <a:endParaRPr lang="ar-SA" sz="3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505</Words>
  <Application>Microsoft Office PowerPoint</Application>
  <PresentationFormat>عرض على الشاشة (3:4)‏</PresentationFormat>
  <Paragraphs>65</Paragraphs>
  <Slides>9</Slides>
  <Notes>9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إعداد المعلم (قبل الخدمة- أثناء الخدمة) 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محاضرة المعلم الناجح والتدريس الفعّال</dc:title>
  <dc:creator>USER</dc:creator>
  <cp:lastModifiedBy>USER</cp:lastModifiedBy>
  <cp:revision>32</cp:revision>
  <dcterms:created xsi:type="dcterms:W3CDTF">2015-10-03T14:36:14Z</dcterms:created>
  <dcterms:modified xsi:type="dcterms:W3CDTF">2015-10-12T17:48:42Z</dcterms:modified>
</cp:coreProperties>
</file>