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81" r:id="rId4"/>
    <p:sldId id="260" r:id="rId5"/>
    <p:sldId id="282" r:id="rId6"/>
    <p:sldId id="261" r:id="rId7"/>
    <p:sldId id="262" r:id="rId8"/>
    <p:sldId id="263" r:id="rId9"/>
    <p:sldId id="264" r:id="rId10"/>
    <p:sldId id="279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80" r:id="rId24"/>
    <p:sldId id="278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07" autoAdjust="0"/>
    <p:restoredTop sz="94627" autoAdjust="0"/>
  </p:normalViewPr>
  <p:slideViewPr>
    <p:cSldViewPr>
      <p:cViewPr varScale="1">
        <p:scale>
          <a:sx n="80" d="100"/>
          <a:sy n="80" d="100"/>
        </p:scale>
        <p:origin x="-78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4EE9B72-73B7-45E0-804C-F9D3E4888970}" type="datetimeFigureOut">
              <a:rPr lang="ar-SA" smtClean="0"/>
              <a:t>04/05/36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398DBD7-B926-47DE-A956-6AF154130C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0385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378A4-C16D-4610-9D85-62A161432479}" type="datetime1">
              <a:rPr lang="ar-SA" smtClean="0"/>
              <a:t>04/05/36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29AB9-E64F-4B90-B48B-416F80800AE9}" type="datetime1">
              <a:rPr lang="ar-SA" smtClean="0"/>
              <a:t>04/05/36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2C18-9F8B-4BAD-9A57-398A1AD5EC77}" type="datetime1">
              <a:rPr lang="ar-SA" smtClean="0"/>
              <a:t>04/05/36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42A-DB9B-413C-9E28-626940B959C1}" type="datetime1">
              <a:rPr lang="ar-SA" smtClean="0"/>
              <a:t>04/05/36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9797-D04E-4E42-BAD6-37504699A5B2}" type="datetime1">
              <a:rPr lang="ar-SA" smtClean="0"/>
              <a:t>04/05/36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CA566-4727-40DA-8275-A528D5B6B69A}" type="datetime1">
              <a:rPr lang="ar-SA" smtClean="0"/>
              <a:t>04/05/36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F4C-FDC7-4E98-9824-069730B84752}" type="datetime1">
              <a:rPr lang="ar-SA" smtClean="0"/>
              <a:t>04/05/36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FA62-45F2-4196-9B41-2EADFB72198D}" type="datetime1">
              <a:rPr lang="ar-SA" smtClean="0"/>
              <a:t>04/05/36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8CFF-6B88-447F-BF13-A309BF2233CE}" type="datetime1">
              <a:rPr lang="ar-SA" smtClean="0"/>
              <a:t>04/05/36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41E03-7F9D-4E0A-863D-86E217BAC785}" type="datetime1">
              <a:rPr lang="ar-SA" smtClean="0"/>
              <a:t>04/05/36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E0151-B53B-48BB-B3F1-521AD92169CB}" type="datetime1">
              <a:rPr lang="ar-SA" smtClean="0"/>
              <a:t>04/05/36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D794692-9185-4900-9BAD-43DE7D57A460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DAAECD5-13B6-4B3C-A200-791547123173}" type="datetime1">
              <a:rPr lang="ar-SA" smtClean="0"/>
              <a:t>04/05/36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465229"/>
            <a:ext cx="5688632" cy="2593975"/>
          </a:xfrm>
        </p:spPr>
        <p:txBody>
          <a:bodyPr>
            <a:noAutofit/>
          </a:bodyPr>
          <a:lstStyle/>
          <a:p>
            <a:pPr algn="ctr" rtl="0"/>
            <a:r>
              <a:rPr lang="en-US" sz="4800" dirty="0" smtClean="0"/>
              <a:t>Defining Performance Measurement in the Health Sector</a:t>
            </a:r>
            <a:endParaRPr lang="ar-SA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sz="2800" dirty="0">
                <a:solidFill>
                  <a:srgbClr val="00B050"/>
                </a:solidFill>
              </a:rPr>
              <a:t>Dr. Mohammed Alahmed</a:t>
            </a:r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http://fac.ksu.edu.sa/alahmed</a:t>
            </a:r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alahmed@ksu.edu.sa</a:t>
            </a:r>
            <a:endParaRPr lang="en-US" sz="2800" dirty="0">
              <a:solidFill>
                <a:srgbClr val="00B050"/>
              </a:solidFill>
            </a:endParaRPr>
          </a:p>
          <a:p>
            <a:pPr algn="ctr"/>
            <a:endParaRPr lang="ar-SA" sz="2400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624"/>
            <a:ext cx="2859377" cy="197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7166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10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56" y="332656"/>
            <a:ext cx="8284768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393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2776"/>
            <a:ext cx="7620000" cy="3216424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Different </a:t>
            </a:r>
            <a:r>
              <a:rPr lang="en-US" sz="2800" dirty="0"/>
              <a:t>categorization of </a:t>
            </a:r>
            <a:r>
              <a:rPr lang="en-US" sz="2800" dirty="0" smtClean="0"/>
              <a:t>quality measures has been produced:</a:t>
            </a:r>
          </a:p>
          <a:p>
            <a:pPr lvl="1" algn="l" rtl="0"/>
            <a:r>
              <a:rPr lang="en-US" sz="2800" dirty="0" smtClean="0"/>
              <a:t>Underuse</a:t>
            </a:r>
          </a:p>
          <a:p>
            <a:pPr lvl="1" algn="l" rtl="0"/>
            <a:r>
              <a:rPr lang="en-US" sz="2800" dirty="0" smtClean="0"/>
              <a:t>Overuse</a:t>
            </a:r>
          </a:p>
          <a:p>
            <a:pPr lvl="1" algn="l" rtl="0"/>
            <a:r>
              <a:rPr lang="en-US" sz="2800" dirty="0"/>
              <a:t>Misuse</a:t>
            </a: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11</a:t>
            </a:fld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6632"/>
            <a:ext cx="3267447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778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4744"/>
            <a:ext cx="7859216" cy="4800600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sz="3100" b="1" dirty="0"/>
              <a:t>Underuse</a:t>
            </a:r>
            <a:r>
              <a:rPr lang="en-US" sz="3100" dirty="0"/>
              <a:t> refers to the extent to which necessary or indicated services are not provided. </a:t>
            </a:r>
          </a:p>
          <a:p>
            <a:pPr algn="l" rtl="0"/>
            <a:r>
              <a:rPr lang="en-US" sz="3100" dirty="0" smtClean="0"/>
              <a:t>Examples include: </a:t>
            </a:r>
            <a:r>
              <a:rPr lang="en-US" sz="3200" dirty="0"/>
              <a:t>failure </a:t>
            </a:r>
            <a:r>
              <a:rPr lang="en-US" sz="3200" dirty="0" smtClean="0"/>
              <a:t>to:</a:t>
            </a:r>
            <a:endParaRPr lang="en-US" sz="3100" dirty="0" smtClean="0"/>
          </a:p>
          <a:p>
            <a:pPr lvl="1" algn="l" rtl="0"/>
            <a:r>
              <a:rPr lang="en-US" sz="2400" dirty="0" smtClean="0"/>
              <a:t>prescribe beta blockers to patients after acute MI; </a:t>
            </a:r>
          </a:p>
          <a:p>
            <a:pPr lvl="1" algn="l" rtl="0"/>
            <a:r>
              <a:rPr lang="en-US" sz="2400" dirty="0" smtClean="0"/>
              <a:t>provide immunizations to young children or flu shots to older adults; </a:t>
            </a:r>
          </a:p>
          <a:p>
            <a:pPr lvl="1" algn="l" rtl="0"/>
            <a:r>
              <a:rPr lang="en-US" sz="2400" dirty="0" smtClean="0"/>
              <a:t>provide regular screening mammograms to women over 50;  </a:t>
            </a:r>
          </a:p>
          <a:p>
            <a:pPr lvl="1" algn="l" rtl="0"/>
            <a:r>
              <a:rPr lang="en-US" sz="2400" dirty="0" smtClean="0"/>
              <a:t>provide adequate doses of antidepressants to newly diagnosed depressed patient</a:t>
            </a:r>
          </a:p>
          <a:p>
            <a:pPr algn="l" rtl="0"/>
            <a:r>
              <a:rPr lang="en-US" sz="3100" dirty="0" smtClean="0"/>
              <a:t>These </a:t>
            </a:r>
            <a:r>
              <a:rPr lang="en-US" sz="3100" dirty="0"/>
              <a:t>measures are almost always expressed as rates, and are calculated after having first identified a target population of eligible patients or health plan members.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12</a:t>
            </a:fld>
            <a:endParaRPr lang="ar-S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624"/>
            <a:ext cx="3353172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3568" y="702920"/>
            <a:ext cx="1944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/>
              <a:t>Underuse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3595890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4744"/>
            <a:ext cx="7620000" cy="4800600"/>
          </a:xfrm>
        </p:spPr>
        <p:txBody>
          <a:bodyPr>
            <a:normAutofit/>
          </a:bodyPr>
          <a:lstStyle/>
          <a:p>
            <a:pPr algn="l" rtl="0"/>
            <a:r>
              <a:rPr lang="en-US" sz="2400" i="1" dirty="0"/>
              <a:t>Overuse </a:t>
            </a:r>
            <a:r>
              <a:rPr lang="en-US" sz="2400" dirty="0"/>
              <a:t>refers to the extent to </a:t>
            </a:r>
            <a:r>
              <a:rPr lang="en-US" sz="2400" dirty="0" smtClean="0"/>
              <a:t>which wasteful</a:t>
            </a:r>
            <a:r>
              <a:rPr lang="en-US" sz="2400" dirty="0"/>
              <a:t>, ineffective, or unproven tests </a:t>
            </a:r>
            <a:r>
              <a:rPr lang="en-US" sz="2400" dirty="0" smtClean="0"/>
              <a:t>and procedures </a:t>
            </a:r>
            <a:r>
              <a:rPr lang="en-US" sz="2400" dirty="0"/>
              <a:t>are provided to patients </a:t>
            </a:r>
            <a:r>
              <a:rPr lang="en-US" sz="2400" dirty="0" smtClean="0"/>
              <a:t>who don’t </a:t>
            </a:r>
            <a:r>
              <a:rPr lang="en-US" sz="2400" dirty="0"/>
              <a:t>need them. </a:t>
            </a:r>
            <a:endParaRPr lang="en-US" sz="2400" dirty="0" smtClean="0"/>
          </a:p>
          <a:p>
            <a:pPr algn="l" rtl="0"/>
            <a:r>
              <a:rPr lang="en-US" sz="2400" dirty="0" smtClean="0"/>
              <a:t>Examples </a:t>
            </a:r>
            <a:r>
              <a:rPr lang="en-US" sz="2400" dirty="0"/>
              <a:t>include: </a:t>
            </a:r>
            <a:endParaRPr lang="en-US" sz="2400" dirty="0" smtClean="0"/>
          </a:p>
          <a:p>
            <a:pPr lvl="1" algn="l" rtl="0"/>
            <a:r>
              <a:rPr lang="en-US" sz="2400" dirty="0" smtClean="0"/>
              <a:t>MRIs or </a:t>
            </a:r>
            <a:r>
              <a:rPr lang="en-US" sz="2400" dirty="0"/>
              <a:t>x-rays for patients with </a:t>
            </a:r>
            <a:r>
              <a:rPr lang="en-US" sz="2400" dirty="0" smtClean="0"/>
              <a:t>new, uncomplicated </a:t>
            </a:r>
            <a:r>
              <a:rPr lang="en-US" sz="2400" dirty="0"/>
              <a:t>low back pain; </a:t>
            </a:r>
            <a:endParaRPr lang="en-US" sz="2400" dirty="0" smtClean="0"/>
          </a:p>
          <a:p>
            <a:pPr lvl="1" algn="l" rtl="0"/>
            <a:r>
              <a:rPr lang="en-US" sz="2400" dirty="0" smtClean="0"/>
              <a:t>antibiotics for patients </a:t>
            </a:r>
            <a:r>
              <a:rPr lang="en-US" sz="2400" dirty="0"/>
              <a:t>with viral infections</a:t>
            </a:r>
            <a:r>
              <a:rPr lang="en-US" sz="2400" dirty="0" smtClean="0"/>
              <a:t>;</a:t>
            </a:r>
          </a:p>
          <a:p>
            <a:pPr lvl="1" algn="l" rtl="0"/>
            <a:r>
              <a:rPr lang="en-US" sz="2400" dirty="0" smtClean="0"/>
              <a:t> elective surgical </a:t>
            </a:r>
            <a:r>
              <a:rPr lang="en-US" sz="2400" dirty="0"/>
              <a:t>procedures for patients </a:t>
            </a:r>
            <a:r>
              <a:rPr lang="en-US" sz="2400" dirty="0" smtClean="0"/>
              <a:t>without clear </a:t>
            </a:r>
            <a:r>
              <a:rPr lang="en-US" sz="2400" dirty="0"/>
              <a:t>indications; </a:t>
            </a:r>
            <a:r>
              <a:rPr lang="en-US" sz="2400" dirty="0" smtClean="0"/>
              <a:t> </a:t>
            </a:r>
          </a:p>
          <a:p>
            <a:pPr lvl="1" algn="l" rtl="0"/>
            <a:r>
              <a:rPr lang="en-US" sz="2400" dirty="0" smtClean="0"/>
              <a:t>use </a:t>
            </a:r>
            <a:r>
              <a:rPr lang="en-US" sz="2400" dirty="0"/>
              <a:t>of </a:t>
            </a:r>
            <a:r>
              <a:rPr lang="en-US" sz="2400" dirty="0" smtClean="0"/>
              <a:t>expensive patented </a:t>
            </a:r>
            <a:r>
              <a:rPr lang="en-US" sz="2400" dirty="0"/>
              <a:t>medications when an </a:t>
            </a:r>
            <a:r>
              <a:rPr lang="en-US" sz="2400" dirty="0" smtClean="0"/>
              <a:t>equivalent generic </a:t>
            </a:r>
            <a:r>
              <a:rPr lang="en-US" sz="2400" dirty="0"/>
              <a:t>is available.</a:t>
            </a: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13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683568" y="548680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/>
              <a:t>Overuse</a:t>
            </a:r>
            <a:r>
              <a:rPr lang="en-US" sz="2800" b="1" i="1" dirty="0"/>
              <a:t> </a:t>
            </a:r>
            <a:endParaRPr lang="ar-SA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0"/>
            <a:ext cx="407858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968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7620000" cy="4411960"/>
          </a:xfrm>
        </p:spPr>
        <p:txBody>
          <a:bodyPr>
            <a:normAutofit/>
          </a:bodyPr>
          <a:lstStyle/>
          <a:p>
            <a:pPr algn="l" rtl="0"/>
            <a:r>
              <a:rPr lang="en-US" sz="2800" i="1" dirty="0"/>
              <a:t>Misuse </a:t>
            </a:r>
            <a:r>
              <a:rPr lang="en-US" sz="2800" dirty="0"/>
              <a:t>refers to the inappropriate use </a:t>
            </a:r>
            <a:r>
              <a:rPr lang="en-US" sz="2800" dirty="0" smtClean="0"/>
              <a:t>of procedures </a:t>
            </a:r>
            <a:r>
              <a:rPr lang="en-US" sz="2800" dirty="0"/>
              <a:t>that would be beneficial </a:t>
            </a:r>
            <a:r>
              <a:rPr lang="en-US" sz="2800" dirty="0" smtClean="0"/>
              <a:t>if properly </a:t>
            </a:r>
            <a:r>
              <a:rPr lang="en-US" sz="2800" dirty="0"/>
              <a:t>applied. </a:t>
            </a:r>
            <a:endParaRPr lang="en-US" sz="2800" dirty="0" smtClean="0"/>
          </a:p>
          <a:p>
            <a:pPr algn="l" rtl="0"/>
            <a:r>
              <a:rPr lang="en-US" sz="2800" dirty="0" smtClean="0"/>
              <a:t>Most </a:t>
            </a:r>
            <a:r>
              <a:rPr lang="en-US" sz="2800" dirty="0"/>
              <a:t>instances </a:t>
            </a:r>
            <a:r>
              <a:rPr lang="en-US" sz="2800" dirty="0" smtClean="0"/>
              <a:t>of “medical </a:t>
            </a:r>
            <a:r>
              <a:rPr lang="en-US" sz="2800" dirty="0"/>
              <a:t>errors” fall in this category </a:t>
            </a:r>
            <a:r>
              <a:rPr lang="en-US" sz="2800" dirty="0" smtClean="0"/>
              <a:t>– overdose </a:t>
            </a:r>
            <a:r>
              <a:rPr lang="en-US" sz="2800" dirty="0"/>
              <a:t>of medications, </a:t>
            </a:r>
            <a:r>
              <a:rPr lang="en-US" sz="2800" dirty="0" smtClean="0"/>
              <a:t>wrong-limb surgery</a:t>
            </a:r>
            <a:r>
              <a:rPr lang="en-US" sz="2800" dirty="0"/>
              <a:t>, failure to follow up on </a:t>
            </a:r>
            <a:r>
              <a:rPr lang="en-US" sz="2800" dirty="0" smtClean="0"/>
              <a:t>abnormal test </a:t>
            </a:r>
            <a:r>
              <a:rPr lang="en-US" sz="2800" dirty="0"/>
              <a:t>results, or adverse drug interactions.</a:t>
            </a: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14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683568" y="814273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Misuse</a:t>
            </a:r>
            <a:r>
              <a:rPr lang="en-US" sz="2200" i="1" dirty="0">
                <a:solidFill>
                  <a:prstClr val="black"/>
                </a:solidFill>
              </a:rPr>
              <a:t> </a:t>
            </a:r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4624"/>
            <a:ext cx="4752528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296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040" cy="1143000"/>
          </a:xfrm>
        </p:spPr>
        <p:txBody>
          <a:bodyPr/>
          <a:lstStyle/>
          <a:p>
            <a:r>
              <a:rPr lang="en-US" sz="3600" dirty="0" smtClean="0"/>
              <a:t>Prioritize </a:t>
            </a:r>
            <a:r>
              <a:rPr lang="en-US" sz="3600" dirty="0"/>
              <a:t>measurement activities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7859216" cy="4641379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400" dirty="0"/>
              <a:t>Within any system for measuring quality </a:t>
            </a:r>
            <a:r>
              <a:rPr lang="en-US" sz="2400" dirty="0" smtClean="0"/>
              <a:t>of care</a:t>
            </a:r>
            <a:r>
              <a:rPr lang="en-US" sz="2400" dirty="0"/>
              <a:t>, there is an additional need to </a:t>
            </a:r>
            <a:r>
              <a:rPr lang="en-US" sz="2400" dirty="0" smtClean="0"/>
              <a:t>prioritize measurement activities</a:t>
            </a:r>
          </a:p>
          <a:p>
            <a:pPr algn="l" rtl="0"/>
            <a:r>
              <a:rPr lang="en-US" sz="2400" dirty="0" smtClean="0"/>
              <a:t>Selection of </a:t>
            </a:r>
            <a:r>
              <a:rPr lang="en-US" sz="2400" dirty="0"/>
              <a:t>quality of care measures for inclusion </a:t>
            </a:r>
            <a:r>
              <a:rPr lang="en-US" sz="2400" dirty="0" smtClean="0"/>
              <a:t>in performance </a:t>
            </a:r>
            <a:r>
              <a:rPr lang="en-US" sz="2400" dirty="0"/>
              <a:t>measurement systems is </a:t>
            </a:r>
            <a:r>
              <a:rPr lang="en-US" sz="2400" dirty="0" smtClean="0"/>
              <a:t>usually driven </a:t>
            </a:r>
            <a:r>
              <a:rPr lang="en-US" sz="2400" dirty="0"/>
              <a:t>by</a:t>
            </a:r>
            <a:r>
              <a:rPr lang="en-US" sz="2400" dirty="0" smtClean="0"/>
              <a:t>:</a:t>
            </a:r>
          </a:p>
          <a:p>
            <a:pPr lvl="1" algn="l" rtl="0"/>
            <a:r>
              <a:rPr lang="en-US" sz="2000" dirty="0"/>
              <a:t>Prevalence of the clinical condition;</a:t>
            </a:r>
          </a:p>
          <a:p>
            <a:pPr lvl="1" algn="l" rtl="0"/>
            <a:r>
              <a:rPr lang="en-US" sz="2000" dirty="0" smtClean="0"/>
              <a:t>Known </a:t>
            </a:r>
            <a:r>
              <a:rPr lang="en-US" sz="2000" dirty="0"/>
              <a:t>incidence or severity of </a:t>
            </a:r>
            <a:r>
              <a:rPr lang="en-US" sz="2000" dirty="0" smtClean="0"/>
              <a:t>quality problems </a:t>
            </a:r>
            <a:r>
              <a:rPr lang="en-US" sz="2000" dirty="0"/>
              <a:t>for that condition</a:t>
            </a:r>
            <a:r>
              <a:rPr lang="en-US" sz="2000" dirty="0" smtClean="0"/>
              <a:t>;</a:t>
            </a:r>
          </a:p>
          <a:p>
            <a:pPr lvl="1" algn="l" rtl="0"/>
            <a:r>
              <a:rPr lang="en-US" sz="2000" dirty="0"/>
              <a:t>Feasibility of collecting key data elements;</a:t>
            </a:r>
          </a:p>
          <a:p>
            <a:pPr lvl="1" algn="l" rtl="0"/>
            <a:r>
              <a:rPr lang="en-US" sz="2000" dirty="0" smtClean="0"/>
              <a:t>Clarity </a:t>
            </a:r>
            <a:r>
              <a:rPr lang="en-US" sz="2000" dirty="0"/>
              <a:t>of interpretation of </a:t>
            </a:r>
            <a:r>
              <a:rPr lang="en-US" sz="2000" dirty="0" smtClean="0"/>
              <a:t>performance measures </a:t>
            </a:r>
            <a:r>
              <a:rPr lang="en-US" sz="2000" dirty="0"/>
              <a:t>(i.e., either more or less of </a:t>
            </a:r>
            <a:r>
              <a:rPr lang="en-US" sz="2000" dirty="0" smtClean="0"/>
              <a:t>the thing </a:t>
            </a:r>
            <a:r>
              <a:rPr lang="en-US" sz="2000" dirty="0"/>
              <a:t>must be clearly better);</a:t>
            </a:r>
          </a:p>
          <a:p>
            <a:pPr lvl="1" algn="l" rtl="0"/>
            <a:r>
              <a:rPr lang="en-US" sz="2000" dirty="0" smtClean="0"/>
              <a:t>Ability </a:t>
            </a:r>
            <a:r>
              <a:rPr lang="en-US" sz="2000" dirty="0"/>
              <a:t>of the organization to actually </a:t>
            </a:r>
            <a:r>
              <a:rPr lang="en-US" sz="2000" dirty="0" smtClean="0"/>
              <a:t>use the </a:t>
            </a:r>
            <a:r>
              <a:rPr lang="en-US" sz="2000" dirty="0"/>
              <a:t>data to improve processes or outcomes;</a:t>
            </a:r>
          </a:p>
          <a:p>
            <a:pPr lvl="1" algn="l" rtl="0"/>
            <a:r>
              <a:rPr lang="en-US" sz="2000" dirty="0" smtClean="0"/>
              <a:t>Importance </a:t>
            </a:r>
            <a:r>
              <a:rPr lang="en-US" sz="2000" dirty="0"/>
              <a:t>of the condition or </a:t>
            </a:r>
            <a:r>
              <a:rPr lang="en-US" sz="2000" dirty="0" smtClean="0"/>
              <a:t>quality problem </a:t>
            </a:r>
            <a:r>
              <a:rPr lang="en-US" sz="2000" dirty="0"/>
              <a:t>to purchasers, the general public, </a:t>
            </a:r>
            <a:r>
              <a:rPr lang="en-US" sz="2000" dirty="0" smtClean="0"/>
              <a:t>or significant </a:t>
            </a:r>
            <a:r>
              <a:rPr lang="en-US" sz="2000" dirty="0"/>
              <a:t>stakeholder groups.</a:t>
            </a:r>
            <a:endParaRPr lang="ar-SA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15</a:t>
            </a:fld>
            <a:endParaRPr lang="ar-S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0"/>
            <a:ext cx="1660773" cy="126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1429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4000" dirty="0"/>
              <a:t>Utilization/Cost/Efficiency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7620000" cy="3096344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dirty="0" smtClean="0"/>
              <a:t>Utilization </a:t>
            </a:r>
            <a:r>
              <a:rPr lang="en-US" sz="2800" dirty="0"/>
              <a:t>measures are measures of </a:t>
            </a:r>
            <a:r>
              <a:rPr lang="en-US" sz="2800" dirty="0" smtClean="0"/>
              <a:t>clinical activity </a:t>
            </a:r>
            <a:r>
              <a:rPr lang="en-US" sz="2800" dirty="0"/>
              <a:t>that focus on activity per se, rather </a:t>
            </a:r>
            <a:r>
              <a:rPr lang="en-US" sz="2800" dirty="0" smtClean="0"/>
              <a:t>than whether </a:t>
            </a:r>
            <a:r>
              <a:rPr lang="en-US" sz="2800" dirty="0"/>
              <a:t>the “right” activities are </a:t>
            </a:r>
            <a:r>
              <a:rPr lang="en-US" sz="2800" dirty="0" smtClean="0"/>
              <a:t>being performed.</a:t>
            </a:r>
          </a:p>
          <a:p>
            <a:pPr algn="l" rtl="0"/>
            <a:r>
              <a:rPr lang="en-US" sz="2800" dirty="0"/>
              <a:t>Length of inpatient stay is an </a:t>
            </a:r>
            <a:r>
              <a:rPr lang="en-US" sz="2800" dirty="0" smtClean="0"/>
              <a:t>interesting example </a:t>
            </a:r>
            <a:r>
              <a:rPr lang="en-US" sz="2800" dirty="0"/>
              <a:t>of an efficiency measure that is </a:t>
            </a:r>
            <a:r>
              <a:rPr lang="en-US" sz="2800" dirty="0" smtClean="0"/>
              <a:t>not interpretable </a:t>
            </a:r>
            <a:r>
              <a:rPr lang="en-US" sz="2800" dirty="0"/>
              <a:t>as a quality measure</a:t>
            </a: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16</a:t>
            </a:fld>
            <a:endParaRPr lang="ar-S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941168"/>
            <a:ext cx="648072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26342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48006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There are a number of utilization </a:t>
            </a:r>
            <a:r>
              <a:rPr lang="en-US" sz="2400" dirty="0" smtClean="0"/>
              <a:t>measures that </a:t>
            </a:r>
            <a:r>
              <a:rPr lang="en-US" sz="2400" dirty="0"/>
              <a:t>are already in widespread use. </a:t>
            </a:r>
            <a:r>
              <a:rPr lang="en-US" sz="2400" dirty="0" smtClean="0"/>
              <a:t>They include:</a:t>
            </a:r>
          </a:p>
          <a:p>
            <a:pPr lvl="1" algn="l" rtl="0"/>
            <a:r>
              <a:rPr lang="en-US" sz="2400" dirty="0"/>
              <a:t>Inpatient days per 1,000 or admissions </a:t>
            </a:r>
            <a:r>
              <a:rPr lang="en-US" sz="2400" dirty="0" smtClean="0"/>
              <a:t>per 1,000 </a:t>
            </a:r>
            <a:r>
              <a:rPr lang="en-US" sz="2400" dirty="0"/>
              <a:t>for defined populations (e.g., </a:t>
            </a:r>
            <a:r>
              <a:rPr lang="en-US" sz="2400" dirty="0" smtClean="0"/>
              <a:t>managed care </a:t>
            </a:r>
            <a:r>
              <a:rPr lang="en-US" sz="2400" dirty="0"/>
              <a:t>plan members);</a:t>
            </a:r>
          </a:p>
          <a:p>
            <a:pPr lvl="1" algn="l" rtl="0"/>
            <a:r>
              <a:rPr lang="en-US" sz="2400" dirty="0" smtClean="0"/>
              <a:t>Length </a:t>
            </a:r>
            <a:r>
              <a:rPr lang="en-US" sz="2400" dirty="0"/>
              <a:t>of stay;</a:t>
            </a:r>
          </a:p>
          <a:p>
            <a:pPr lvl="1" algn="l" rtl="0"/>
            <a:r>
              <a:rPr lang="en-US" sz="2400" dirty="0" smtClean="0"/>
              <a:t>Cost </a:t>
            </a:r>
            <a:r>
              <a:rPr lang="en-US" sz="2400" dirty="0"/>
              <a:t>or charge per admission (or </a:t>
            </a:r>
            <a:r>
              <a:rPr lang="en-US" sz="2400" dirty="0" smtClean="0"/>
              <a:t>adjusted admission</a:t>
            </a:r>
            <a:r>
              <a:rPr lang="en-US" sz="2400" dirty="0"/>
              <a:t>);</a:t>
            </a:r>
          </a:p>
          <a:p>
            <a:pPr lvl="1" algn="l" rtl="0"/>
            <a:r>
              <a:rPr lang="en-US" sz="2400" dirty="0" smtClean="0"/>
              <a:t>Bed </a:t>
            </a:r>
            <a:r>
              <a:rPr lang="en-US" sz="2400" dirty="0"/>
              <a:t>occupancy rate;</a:t>
            </a:r>
          </a:p>
          <a:p>
            <a:pPr lvl="1" algn="l" rtl="0"/>
            <a:r>
              <a:rPr lang="en-US" sz="2400" dirty="0" smtClean="0"/>
              <a:t>Cost </a:t>
            </a:r>
            <a:r>
              <a:rPr lang="en-US" sz="2400" dirty="0"/>
              <a:t>per member per month</a:t>
            </a:r>
            <a:r>
              <a:rPr lang="en-US" sz="2400" dirty="0" smtClean="0"/>
              <a:t>;</a:t>
            </a:r>
          </a:p>
          <a:p>
            <a:pPr lvl="1" algn="l" rtl="0"/>
            <a:r>
              <a:rPr lang="ar-SA" sz="2400" dirty="0"/>
              <a:t> </a:t>
            </a:r>
            <a:r>
              <a:rPr lang="en-US" sz="2400" dirty="0"/>
              <a:t>ER visit rate.</a:t>
            </a: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17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157192"/>
            <a:ext cx="29718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9327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1143000"/>
          </a:xfrm>
        </p:spPr>
        <p:txBody>
          <a:bodyPr/>
          <a:lstStyle/>
          <a:p>
            <a:pPr rtl="0"/>
            <a:r>
              <a:rPr lang="en-US" dirty="0"/>
              <a:t>Satisfaction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859216" cy="4176464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Satisfaction is an accepted part of the </a:t>
            </a:r>
            <a:r>
              <a:rPr lang="en-US" dirty="0" smtClean="0"/>
              <a:t>quality domain </a:t>
            </a:r>
            <a:r>
              <a:rPr lang="en-US" dirty="0"/>
              <a:t>(usually viewed as an </a:t>
            </a:r>
            <a:r>
              <a:rPr lang="en-US" dirty="0" smtClean="0"/>
              <a:t>outcome measure)</a:t>
            </a:r>
          </a:p>
          <a:p>
            <a:pPr algn="l" rtl="0"/>
            <a:r>
              <a:rPr lang="en-US" dirty="0"/>
              <a:t>There are a variety </a:t>
            </a:r>
            <a:r>
              <a:rPr lang="en-US" dirty="0" smtClean="0"/>
              <a:t>of standardized </a:t>
            </a:r>
            <a:r>
              <a:rPr lang="en-US" dirty="0"/>
              <a:t>satisfaction surveys available </a:t>
            </a:r>
            <a:r>
              <a:rPr lang="en-US" dirty="0" smtClean="0"/>
              <a:t>and in </a:t>
            </a:r>
            <a:r>
              <a:rPr lang="en-US" dirty="0"/>
              <a:t>use; many provided by private </a:t>
            </a:r>
            <a:r>
              <a:rPr lang="en-US" dirty="0" smtClean="0"/>
              <a:t>vendors</a:t>
            </a:r>
          </a:p>
          <a:p>
            <a:pPr algn="l" rtl="0"/>
            <a:r>
              <a:rPr lang="en-US" dirty="0" smtClean="0"/>
              <a:t>A distinction should </a:t>
            </a:r>
            <a:r>
              <a:rPr lang="en-US" dirty="0"/>
              <a:t>be made between satisfaction </a:t>
            </a:r>
            <a:r>
              <a:rPr lang="en-US" dirty="0" smtClean="0"/>
              <a:t>surveys and </a:t>
            </a:r>
            <a:r>
              <a:rPr lang="en-US" dirty="0"/>
              <a:t>reports of care </a:t>
            </a:r>
            <a:r>
              <a:rPr lang="en-US" dirty="0" smtClean="0"/>
              <a:t>surveys</a:t>
            </a:r>
          </a:p>
          <a:p>
            <a:pPr algn="l" rtl="0"/>
            <a:r>
              <a:rPr lang="en-US" dirty="0"/>
              <a:t>Satisfaction surveys are just that – patient </a:t>
            </a:r>
            <a:r>
              <a:rPr lang="en-US" dirty="0" smtClean="0"/>
              <a:t>or family </a:t>
            </a:r>
            <a:r>
              <a:rPr lang="en-US" dirty="0"/>
              <a:t>reports of the extent to which they </a:t>
            </a:r>
            <a:r>
              <a:rPr lang="en-US" dirty="0" smtClean="0"/>
              <a:t>were satisfied </a:t>
            </a:r>
            <a:r>
              <a:rPr lang="en-US" dirty="0"/>
              <a:t>with various aspects of a health </a:t>
            </a:r>
            <a:r>
              <a:rPr lang="en-US" dirty="0" smtClean="0"/>
              <a:t>care encounter</a:t>
            </a:r>
          </a:p>
          <a:p>
            <a:pPr algn="l" rtl="0"/>
            <a:r>
              <a:rPr lang="en-US" dirty="0"/>
              <a:t>Scores are recorded on 1-5, or </a:t>
            </a:r>
            <a:r>
              <a:rPr lang="en-US" dirty="0" smtClean="0"/>
              <a:t>1-10, or </a:t>
            </a:r>
            <a:r>
              <a:rPr lang="en-US" dirty="0"/>
              <a:t>perhaps even 1-100 scales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18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45224"/>
            <a:ext cx="6768752" cy="102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221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/>
              <a:t>Reports of care are similar to </a:t>
            </a:r>
            <a:r>
              <a:rPr lang="en-US" sz="2400" dirty="0" smtClean="0"/>
              <a:t>satisfaction surveys </a:t>
            </a:r>
            <a:r>
              <a:rPr lang="en-US" sz="2400" dirty="0"/>
              <a:t>in some ways, but different in </a:t>
            </a:r>
            <a:r>
              <a:rPr lang="en-US" sz="2400" dirty="0" smtClean="0"/>
              <a:t>other important ways</a:t>
            </a:r>
          </a:p>
          <a:p>
            <a:pPr algn="l" rtl="0"/>
            <a:r>
              <a:rPr lang="en-US" sz="2400" dirty="0"/>
              <a:t>Reports of care may </a:t>
            </a:r>
            <a:r>
              <a:rPr lang="en-US" sz="2400" dirty="0" smtClean="0"/>
              <a:t>include questions o particular </a:t>
            </a:r>
            <a:r>
              <a:rPr lang="en-US" sz="2400" dirty="0"/>
              <a:t>aspects of a health </a:t>
            </a:r>
            <a:r>
              <a:rPr lang="en-US" sz="2400" dirty="0" smtClean="0"/>
              <a:t>care encounter;</a:t>
            </a:r>
          </a:p>
          <a:p>
            <a:pPr algn="l" rtl="0"/>
            <a:r>
              <a:rPr lang="en-US" sz="2400" dirty="0"/>
              <a:t>The Picker Institute has been at the </a:t>
            </a:r>
            <a:r>
              <a:rPr lang="en-US" sz="2400" dirty="0" smtClean="0"/>
              <a:t>forefront of </a:t>
            </a:r>
            <a:r>
              <a:rPr lang="en-US" sz="2400" dirty="0"/>
              <a:t>the movement to use patient report of </a:t>
            </a:r>
            <a:r>
              <a:rPr lang="en-US" sz="2400" dirty="0" smtClean="0"/>
              <a:t>care surveys</a:t>
            </a: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5488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4400" dirty="0" smtClean="0"/>
              <a:t>Introduction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7715200" cy="48006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dirty="0" smtClean="0"/>
              <a:t>Healthcare </a:t>
            </a:r>
            <a:r>
              <a:rPr lang="en-US" sz="2800" i="1" dirty="0" smtClean="0">
                <a:solidFill>
                  <a:srgbClr val="C00000"/>
                </a:solidFill>
              </a:rPr>
              <a:t>accountability</a:t>
            </a:r>
            <a:r>
              <a:rPr lang="en-US" sz="2800" dirty="0" smtClean="0"/>
              <a:t> mechanisms have traditionally included: business planning, annual reporting and contracting. </a:t>
            </a:r>
          </a:p>
          <a:p>
            <a:pPr algn="l" rtl="0"/>
            <a:r>
              <a:rPr lang="en-US" sz="2800" dirty="0" smtClean="0"/>
              <a:t>In recent years a richer sense of accountability has emphasized the achievement of goals effectively and efficiently and has stimulated PM.</a:t>
            </a:r>
          </a:p>
          <a:p>
            <a:pPr algn="l" rtl="0"/>
            <a:r>
              <a:rPr lang="en-US" sz="2800" i="1" dirty="0"/>
              <a:t>Performance measures</a:t>
            </a:r>
            <a:r>
              <a:rPr lang="en-US" sz="2800" dirty="0"/>
              <a:t> for health have been developed for the three classical components of care defined by </a:t>
            </a:r>
            <a:r>
              <a:rPr lang="en-US" sz="2800" dirty="0" err="1"/>
              <a:t>Donabedian</a:t>
            </a:r>
            <a:r>
              <a:rPr lang="en-US" sz="2800" dirty="0"/>
              <a:t> (1988) (structure, process and outcomes) and at all care levels, from patient to </a:t>
            </a:r>
            <a:r>
              <a:rPr lang="en-US" sz="2800" dirty="0" smtClean="0"/>
              <a:t>population.</a:t>
            </a: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373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1143000"/>
          </a:xfrm>
        </p:spPr>
        <p:txBody>
          <a:bodyPr/>
          <a:lstStyle/>
          <a:p>
            <a:pPr rtl="0"/>
            <a:r>
              <a:rPr lang="en-US" dirty="0"/>
              <a:t>Financial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This domain of performance refers </a:t>
            </a:r>
            <a:r>
              <a:rPr lang="en-US" dirty="0" smtClean="0"/>
              <a:t>to familiar </a:t>
            </a:r>
            <a:r>
              <a:rPr lang="en-US" dirty="0"/>
              <a:t>measures like net gain (or loss) </a:t>
            </a:r>
            <a:r>
              <a:rPr lang="en-US" dirty="0" smtClean="0"/>
              <a:t>or operating </a:t>
            </a:r>
            <a:r>
              <a:rPr lang="en-US" dirty="0"/>
              <a:t>gain (or loss</a:t>
            </a:r>
            <a:r>
              <a:rPr lang="en-US" dirty="0" smtClean="0"/>
              <a:t>).</a:t>
            </a:r>
          </a:p>
          <a:p>
            <a:pPr algn="l" rtl="0"/>
            <a:r>
              <a:rPr lang="en-US" dirty="0"/>
              <a:t>These measures </a:t>
            </a:r>
            <a:r>
              <a:rPr lang="en-US" dirty="0" smtClean="0"/>
              <a:t>reflect the </a:t>
            </a:r>
            <a:r>
              <a:rPr lang="en-US" dirty="0"/>
              <a:t>most aggregated analysis of the </a:t>
            </a:r>
            <a:r>
              <a:rPr lang="en-US" dirty="0" smtClean="0"/>
              <a:t>balance between </a:t>
            </a:r>
            <a:r>
              <a:rPr lang="en-US" dirty="0"/>
              <a:t>revenues and expenses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Other performance </a:t>
            </a:r>
            <a:r>
              <a:rPr lang="en-US" dirty="0"/>
              <a:t>measures like days in </a:t>
            </a:r>
            <a:r>
              <a:rPr lang="en-US" dirty="0" smtClean="0"/>
              <a:t>accounts receivable</a:t>
            </a:r>
            <a:r>
              <a:rPr lang="en-US" dirty="0"/>
              <a:t>, days cash on hand, etc., reflect </a:t>
            </a:r>
            <a:r>
              <a:rPr lang="en-US" dirty="0" smtClean="0"/>
              <a:t>the efficiency </a:t>
            </a:r>
            <a:r>
              <a:rPr lang="en-US" dirty="0"/>
              <a:t>of financial management processes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Other related measures include FTEs </a:t>
            </a:r>
            <a:r>
              <a:rPr lang="en-US" dirty="0" smtClean="0"/>
              <a:t>per occupied </a:t>
            </a:r>
            <a:r>
              <a:rPr lang="en-US" dirty="0"/>
              <a:t>bed, cost per adjusted discharge, </a:t>
            </a:r>
            <a:r>
              <a:rPr lang="en-US" dirty="0" smtClean="0"/>
              <a:t>or revenue </a:t>
            </a:r>
            <a:r>
              <a:rPr lang="en-US" dirty="0"/>
              <a:t>per RVU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These measures </a:t>
            </a:r>
            <a:r>
              <a:rPr lang="en-US" dirty="0" smtClean="0"/>
              <a:t>reflect operating </a:t>
            </a:r>
            <a:r>
              <a:rPr lang="en-US" dirty="0"/>
              <a:t>efficiency in financial terms.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20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198"/>
            <a:ext cx="5081364" cy="1554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0599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Other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3556992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There is really no obvious limit to the </a:t>
            </a:r>
            <a:r>
              <a:rPr lang="en-US" sz="2400" dirty="0" smtClean="0"/>
              <a:t>range of </a:t>
            </a:r>
            <a:r>
              <a:rPr lang="en-US" sz="2400" dirty="0"/>
              <a:t>concepts that might be included in a set </a:t>
            </a:r>
            <a:r>
              <a:rPr lang="en-US" sz="2400" dirty="0" smtClean="0"/>
              <a:t>of performance </a:t>
            </a:r>
            <a:r>
              <a:rPr lang="en-US" sz="2400" dirty="0"/>
              <a:t>measures. </a:t>
            </a:r>
            <a:endParaRPr lang="en-US" sz="2400" dirty="0" smtClean="0"/>
          </a:p>
          <a:p>
            <a:pPr algn="l" rtl="0"/>
            <a:r>
              <a:rPr lang="en-US" sz="2400" dirty="0" smtClean="0"/>
              <a:t>Some additional concepts </a:t>
            </a:r>
            <a:r>
              <a:rPr lang="en-US" sz="2400" dirty="0"/>
              <a:t>are worth noting here, though</a:t>
            </a:r>
            <a:r>
              <a:rPr lang="en-US" sz="2400" dirty="0" smtClean="0"/>
              <a:t>:</a:t>
            </a:r>
          </a:p>
          <a:p>
            <a:pPr lvl="1" algn="l" rtl="0"/>
            <a:r>
              <a:rPr lang="en-US" sz="2400" dirty="0"/>
              <a:t>Cultural and linguistic </a:t>
            </a:r>
            <a:r>
              <a:rPr lang="en-US" sz="2400" dirty="0" smtClean="0"/>
              <a:t>competence</a:t>
            </a:r>
          </a:p>
          <a:p>
            <a:pPr lvl="2" algn="l" rtl="0"/>
            <a:r>
              <a:rPr lang="en-US" sz="2000" dirty="0"/>
              <a:t>refers </a:t>
            </a:r>
            <a:r>
              <a:rPr lang="en-US" sz="2000" dirty="0" smtClean="0"/>
              <a:t>to the </a:t>
            </a:r>
            <a:r>
              <a:rPr lang="en-US" sz="2000" dirty="0"/>
              <a:t>extent to which health care </a:t>
            </a:r>
            <a:r>
              <a:rPr lang="en-US" sz="2000" dirty="0" smtClean="0"/>
              <a:t>organizations offer services</a:t>
            </a:r>
            <a:endParaRPr lang="en-US" sz="2000" dirty="0"/>
          </a:p>
          <a:p>
            <a:pPr lvl="1" algn="l" rtl="0"/>
            <a:r>
              <a:rPr lang="en-US" sz="2400" dirty="0" smtClean="0"/>
              <a:t>Community Benefit</a:t>
            </a:r>
          </a:p>
          <a:p>
            <a:pPr lvl="2" algn="l" rtl="0"/>
            <a:r>
              <a:rPr lang="en-US" sz="2000" dirty="0"/>
              <a:t>refers to the extent </a:t>
            </a:r>
            <a:r>
              <a:rPr lang="en-US" sz="2000" dirty="0" smtClean="0"/>
              <a:t>to which </a:t>
            </a:r>
            <a:r>
              <a:rPr lang="en-US" sz="2000" dirty="0"/>
              <a:t>a hospital or health care </a:t>
            </a:r>
            <a:r>
              <a:rPr lang="en-US" sz="2000" dirty="0" smtClean="0"/>
              <a:t>organization offers </a:t>
            </a:r>
            <a:r>
              <a:rPr lang="en-US" sz="2000" dirty="0"/>
              <a:t>valuable services to the community</a:t>
            </a:r>
            <a:endParaRPr lang="ar-SA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21</a:t>
            </a:fld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013176"/>
            <a:ext cx="3075806" cy="1709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373217"/>
            <a:ext cx="374441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46063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3200" dirty="0"/>
              <a:t>Key Components In </a:t>
            </a:r>
            <a:r>
              <a:rPr lang="en-US" sz="3200" dirty="0" smtClean="0"/>
              <a:t>Developing An </a:t>
            </a:r>
            <a:r>
              <a:rPr lang="en-US" sz="3200" dirty="0"/>
              <a:t>Effective </a:t>
            </a:r>
            <a:r>
              <a:rPr lang="en-US" sz="3200" dirty="0" smtClean="0"/>
              <a:t>Performance Measurement </a:t>
            </a:r>
            <a:r>
              <a:rPr lang="en-US" sz="3200" dirty="0"/>
              <a:t>Process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/>
              <a:t>Incorporate Stakeholder Input</a:t>
            </a:r>
          </a:p>
          <a:p>
            <a:pPr algn="l" rtl="0"/>
            <a:r>
              <a:rPr lang="en-US" sz="2800" dirty="0"/>
              <a:t>Promote Top Leadership Support</a:t>
            </a:r>
          </a:p>
          <a:p>
            <a:pPr algn="l" rtl="0"/>
            <a:r>
              <a:rPr lang="en-US" sz="2800" dirty="0"/>
              <a:t>Create a Mission, Long-Term Goals, and Objectives</a:t>
            </a:r>
          </a:p>
          <a:p>
            <a:pPr algn="l" rtl="0"/>
            <a:r>
              <a:rPr lang="en-US" sz="2800" dirty="0"/>
              <a:t>Formulate Short-Term Goals</a:t>
            </a:r>
          </a:p>
          <a:p>
            <a:pPr algn="l" rtl="0"/>
            <a:r>
              <a:rPr lang="en-US" sz="2800" dirty="0"/>
              <a:t>Devise a Simple, Manageable Approach</a:t>
            </a:r>
          </a:p>
          <a:p>
            <a:pPr algn="l" rtl="0"/>
            <a:r>
              <a:rPr lang="en-US" sz="2800" dirty="0"/>
              <a:t>Provide Technical Assistance</a:t>
            </a: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30932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Essentials of PM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 algn="l" rtl="0">
              <a:buFont typeface="+mj-lt"/>
              <a:buAutoNum type="arabicPeriod"/>
            </a:pPr>
            <a:r>
              <a:rPr lang="en-US" dirty="0" smtClean="0"/>
              <a:t>Use a balanced set of measures</a:t>
            </a:r>
          </a:p>
          <a:p>
            <a:pPr marL="571500" indent="-457200" algn="l" rtl="0">
              <a:buFont typeface="+mj-lt"/>
              <a:buAutoNum type="arabicPeriod"/>
            </a:pPr>
            <a:r>
              <a:rPr lang="en-US" dirty="0" smtClean="0"/>
              <a:t>Mature what matters to services users and other stakeholders</a:t>
            </a:r>
          </a:p>
          <a:p>
            <a:pPr marL="571500" indent="-457200" algn="l" rtl="0">
              <a:buFont typeface="+mj-lt"/>
              <a:buAutoNum type="arabicPeriod"/>
            </a:pPr>
            <a:r>
              <a:rPr lang="en-US" dirty="0" smtClean="0"/>
              <a:t>Involve staff in determining the measures</a:t>
            </a:r>
          </a:p>
          <a:p>
            <a:pPr marL="571500" indent="-457200" algn="l" rtl="0">
              <a:buFont typeface="+mj-lt"/>
              <a:buAutoNum type="arabicPeriod"/>
            </a:pPr>
            <a:r>
              <a:rPr lang="en-US" dirty="0" smtClean="0"/>
              <a:t>Include both perception measures and performance indicators.</a:t>
            </a:r>
          </a:p>
          <a:p>
            <a:pPr marL="571500" indent="-457200" algn="l" rtl="0">
              <a:buFont typeface="+mj-lt"/>
              <a:buAutoNum type="arabicPeriod"/>
            </a:pPr>
            <a:r>
              <a:rPr lang="en-US" dirty="0" smtClean="0"/>
              <a:t>Use combination of outcome and process measures</a:t>
            </a:r>
          </a:p>
          <a:p>
            <a:pPr marL="571500" indent="-457200" algn="l" rtl="0">
              <a:buFont typeface="+mj-lt"/>
              <a:buAutoNum type="arabicPeriod"/>
            </a:pPr>
            <a:r>
              <a:rPr lang="en-US" dirty="0" smtClean="0"/>
              <a:t>Take account of the cost of measuring performance.</a:t>
            </a:r>
          </a:p>
          <a:p>
            <a:pPr marL="571500" indent="-457200" algn="l" rtl="0">
              <a:buFont typeface="+mj-lt"/>
              <a:buAutoNum type="arabicPeriod"/>
            </a:pPr>
            <a:r>
              <a:rPr lang="en-US" dirty="0" smtClean="0"/>
              <a:t>Have  clear systems for translating feedback from measures into a strategy for action.</a:t>
            </a:r>
          </a:p>
          <a:p>
            <a:pPr marL="571500" indent="-457200" algn="l" rtl="0">
              <a:buFont typeface="+mj-lt"/>
              <a:buAutoNum type="arabicPeriod"/>
            </a:pPr>
            <a:r>
              <a:rPr lang="en-US" dirty="0" smtClean="0"/>
              <a:t>Measurement systems need to be focused on continuous improvement, not a blame culture.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0462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24</a:t>
            </a:fld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1" r="7942"/>
          <a:stretch/>
        </p:blipFill>
        <p:spPr bwMode="auto">
          <a:xfrm>
            <a:off x="291560" y="908720"/>
            <a:ext cx="7952848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8667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/>
              <a:t>Aa good place to start when thinking about implementing performance measurement in public health is to understand those things that are unique or different about public health practice</a:t>
            </a:r>
          </a:p>
          <a:p>
            <a:pPr algn="l" rtl="0"/>
            <a:r>
              <a:rPr lang="en-US" sz="2800" dirty="0"/>
              <a:t>These unique things will inform our performance measurement development and implementation strategies</a:t>
            </a:r>
          </a:p>
          <a:p>
            <a:pPr algn="l" rtl="0"/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6573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dirty="0"/>
              <a:t>Domains of Performance Measurement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104456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/>
              <a:t>It is not possible to design, implement, </a:t>
            </a:r>
            <a:r>
              <a:rPr lang="en-US" sz="2800" dirty="0" smtClean="0"/>
              <a:t>or even </a:t>
            </a:r>
            <a:r>
              <a:rPr lang="en-US" sz="2800" dirty="0"/>
              <a:t>discuss performance measurement </a:t>
            </a:r>
            <a:r>
              <a:rPr lang="en-US" sz="2800" dirty="0" smtClean="0"/>
              <a:t>systems without </a:t>
            </a:r>
            <a:r>
              <a:rPr lang="en-US" sz="2800" dirty="0"/>
              <a:t>having defined “</a:t>
            </a:r>
            <a:r>
              <a:rPr lang="en-US" sz="2800" b="1" dirty="0"/>
              <a:t>performance</a:t>
            </a:r>
            <a:r>
              <a:rPr lang="en-US" sz="2800" dirty="0" smtClean="0"/>
              <a:t>.”</a:t>
            </a:r>
          </a:p>
          <a:p>
            <a:pPr algn="l" rtl="0"/>
            <a:r>
              <a:rPr lang="en-US" sz="2800" dirty="0"/>
              <a:t>What </a:t>
            </a:r>
            <a:r>
              <a:rPr lang="en-US" sz="2800" dirty="0" smtClean="0"/>
              <a:t>is it </a:t>
            </a:r>
            <a:r>
              <a:rPr lang="en-US" sz="2800" dirty="0"/>
              <a:t>that health care systems do that should </a:t>
            </a:r>
            <a:r>
              <a:rPr lang="en-US" sz="2800" dirty="0" smtClean="0"/>
              <a:t>be measured</a:t>
            </a:r>
            <a:r>
              <a:rPr lang="en-US" sz="2800" dirty="0"/>
              <a:t>? Who uses </a:t>
            </a:r>
            <a:r>
              <a:rPr lang="en-US" sz="2800" dirty="0" smtClean="0"/>
              <a:t>the information </a:t>
            </a:r>
            <a:r>
              <a:rPr lang="en-US" sz="2800" dirty="0"/>
              <a:t>and </a:t>
            </a:r>
            <a:r>
              <a:rPr lang="en-US" sz="2800" dirty="0" smtClean="0"/>
              <a:t>for what </a:t>
            </a:r>
            <a:r>
              <a:rPr lang="en-US" sz="2800" dirty="0"/>
              <a:t>purpose</a:t>
            </a:r>
            <a:r>
              <a:rPr lang="en-US" sz="2800" dirty="0" smtClean="0"/>
              <a:t>?</a:t>
            </a:r>
          </a:p>
          <a:p>
            <a:pPr algn="l" rtl="0"/>
            <a:r>
              <a:rPr lang="en-US" sz="2800" dirty="0"/>
              <a:t>Healthy People 2020 objectives offer public health practitioners a built-in set of performance measures!</a:t>
            </a:r>
            <a:endParaRPr lang="ar-SA" sz="2800" dirty="0"/>
          </a:p>
          <a:p>
            <a:pPr algn="l" rtl="0"/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4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589240"/>
            <a:ext cx="72008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9476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7620000" cy="480060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Several major domains of performance measurement are common among many existing measurement systems:</a:t>
            </a:r>
          </a:p>
          <a:p>
            <a:pPr algn="l" rtl="0"/>
            <a:r>
              <a:rPr lang="en-US" sz="2800" dirty="0"/>
              <a:t>Quality of Care</a:t>
            </a:r>
          </a:p>
          <a:p>
            <a:pPr marL="868680" lvl="1" indent="-457200" algn="l" rtl="0">
              <a:buFont typeface="+mj-lt"/>
              <a:buAutoNum type="arabicPeriod"/>
            </a:pPr>
            <a:r>
              <a:rPr lang="en-US" sz="2800" dirty="0"/>
              <a:t>Utilization/Cost/Efficiency</a:t>
            </a:r>
          </a:p>
          <a:p>
            <a:pPr marL="868680" lvl="1" indent="-457200" algn="l" rtl="0">
              <a:buFont typeface="+mj-lt"/>
              <a:buAutoNum type="arabicPeriod"/>
            </a:pPr>
            <a:r>
              <a:rPr lang="en-US" sz="2800" dirty="0"/>
              <a:t>Satisfaction</a:t>
            </a:r>
          </a:p>
          <a:p>
            <a:pPr marL="868680" lvl="1" indent="-457200" algn="l" rtl="0">
              <a:buFont typeface="+mj-lt"/>
              <a:buAutoNum type="arabicPeriod"/>
            </a:pPr>
            <a:r>
              <a:rPr lang="en-US" sz="2800" dirty="0"/>
              <a:t>Financial</a:t>
            </a:r>
          </a:p>
          <a:p>
            <a:pPr marL="868680" lvl="1" indent="-457200" algn="l" rtl="0">
              <a:buFont typeface="+mj-lt"/>
              <a:buAutoNum type="arabicPeriod"/>
            </a:pPr>
            <a:r>
              <a:rPr lang="en-US" sz="2800" dirty="0"/>
              <a:t>Other</a:t>
            </a:r>
          </a:p>
          <a:p>
            <a:pPr algn="l" rtl="0"/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9537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Quality of Care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/>
              <a:t>This domain focuses on the clinical </a:t>
            </a:r>
            <a:r>
              <a:rPr lang="en-US" sz="2800" dirty="0" smtClean="0"/>
              <a:t>content of </a:t>
            </a:r>
            <a:r>
              <a:rPr lang="en-US" sz="2800" dirty="0"/>
              <a:t>care provided for defined groups of </a:t>
            </a:r>
            <a:r>
              <a:rPr lang="en-US" sz="2800" dirty="0" smtClean="0"/>
              <a:t>patients</a:t>
            </a:r>
          </a:p>
          <a:p>
            <a:pPr algn="l" rtl="0"/>
            <a:r>
              <a:rPr lang="en-US" sz="2800" dirty="0"/>
              <a:t>There are an </a:t>
            </a:r>
            <a:r>
              <a:rPr lang="en-US" sz="2800" dirty="0" smtClean="0"/>
              <a:t>infinite number </a:t>
            </a:r>
            <a:r>
              <a:rPr lang="en-US" sz="2800" dirty="0"/>
              <a:t>of potential quality of care </a:t>
            </a:r>
            <a:r>
              <a:rPr lang="en-US" sz="2800" dirty="0" smtClean="0"/>
              <a:t>measures available</a:t>
            </a:r>
          </a:p>
          <a:p>
            <a:pPr algn="l" rtl="0"/>
            <a:r>
              <a:rPr lang="en-US" sz="2800" dirty="0" smtClean="0"/>
              <a:t>Quality measures </a:t>
            </a:r>
            <a:r>
              <a:rPr lang="en-US" sz="2800" dirty="0"/>
              <a:t>and concepts </a:t>
            </a:r>
            <a:r>
              <a:rPr lang="en-US" sz="2800" dirty="0" smtClean="0"/>
              <a:t>could be categorized into three  categories:</a:t>
            </a:r>
          </a:p>
          <a:p>
            <a:pPr lvl="1" algn="l" rtl="0"/>
            <a:r>
              <a:rPr lang="en-US" sz="2400" i="1" dirty="0" smtClean="0"/>
              <a:t>Structure</a:t>
            </a:r>
            <a:endParaRPr lang="en-US" sz="2400" i="1" dirty="0"/>
          </a:p>
          <a:p>
            <a:pPr lvl="1" algn="l" rtl="0"/>
            <a:r>
              <a:rPr lang="en-US" sz="2400" i="1" dirty="0" smtClean="0"/>
              <a:t>Process</a:t>
            </a:r>
          </a:p>
          <a:p>
            <a:pPr lvl="1" algn="l" rtl="0"/>
            <a:r>
              <a:rPr lang="en-US" sz="2400" i="1" dirty="0" smtClean="0"/>
              <a:t>outcome</a:t>
            </a:r>
            <a:endParaRPr lang="en-US" sz="2400" dirty="0"/>
          </a:p>
          <a:p>
            <a:pPr marL="0" indent="0" algn="l" rtl="0">
              <a:buNone/>
            </a:pP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643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7859216" cy="4032448"/>
          </a:xfrm>
        </p:spPr>
        <p:txBody>
          <a:bodyPr>
            <a:normAutofit/>
          </a:bodyPr>
          <a:lstStyle/>
          <a:p>
            <a:pPr algn="l" rtl="0"/>
            <a:r>
              <a:rPr lang="en-US" sz="2400" b="1" i="1" dirty="0"/>
              <a:t>Structure</a:t>
            </a:r>
            <a:r>
              <a:rPr lang="en-US" sz="2400" i="1" dirty="0"/>
              <a:t> </a:t>
            </a:r>
            <a:r>
              <a:rPr lang="en-US" sz="2400" dirty="0"/>
              <a:t>refers to those characteristics of </a:t>
            </a:r>
            <a:r>
              <a:rPr lang="en-US" sz="2400" dirty="0" smtClean="0"/>
              <a:t>a hospital</a:t>
            </a:r>
            <a:r>
              <a:rPr lang="en-US" sz="2400" dirty="0"/>
              <a:t>, health plan, or health care </a:t>
            </a:r>
            <a:r>
              <a:rPr lang="en-US" sz="2400" dirty="0" smtClean="0"/>
              <a:t>system which </a:t>
            </a:r>
            <a:r>
              <a:rPr lang="en-US" sz="2400" dirty="0"/>
              <a:t>are relatively stable, and create </a:t>
            </a:r>
            <a:r>
              <a:rPr lang="en-US" sz="2400" dirty="0" smtClean="0"/>
              <a:t>the capacity </a:t>
            </a:r>
            <a:r>
              <a:rPr lang="en-US" sz="2400" dirty="0"/>
              <a:t>or opportunity for </a:t>
            </a:r>
            <a:r>
              <a:rPr lang="en-US" sz="2400" dirty="0" smtClean="0"/>
              <a:t>good </a:t>
            </a:r>
            <a:r>
              <a:rPr lang="en-US" sz="2400" dirty="0"/>
              <a:t>quality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/>
              <a:t>Most measures in the JCAHO </a:t>
            </a:r>
            <a:r>
              <a:rPr lang="en-US" sz="2400" dirty="0" smtClean="0"/>
              <a:t>accreditation system </a:t>
            </a:r>
            <a:r>
              <a:rPr lang="en-US" sz="2400" dirty="0"/>
              <a:t>or in the </a:t>
            </a:r>
            <a:r>
              <a:rPr lang="en-US" sz="2400" dirty="0" smtClean="0"/>
              <a:t>NCQA/HEDIS accreditation </a:t>
            </a:r>
            <a:r>
              <a:rPr lang="en-US" sz="2400" dirty="0"/>
              <a:t>system </a:t>
            </a:r>
            <a:r>
              <a:rPr lang="en-US" sz="2400" dirty="0" smtClean="0"/>
              <a:t>are structural measures</a:t>
            </a:r>
          </a:p>
          <a:p>
            <a:pPr algn="l" rtl="0"/>
            <a:r>
              <a:rPr lang="en-US" sz="2400" dirty="0"/>
              <a:t>Does the organization have a patient safety committee? Does it have a system for reviewing patient deaths? Does it </a:t>
            </a:r>
            <a:r>
              <a:rPr lang="en-US" sz="2400" dirty="0" smtClean="0"/>
              <a:t>have policies </a:t>
            </a:r>
            <a:r>
              <a:rPr lang="en-US" sz="2400" dirty="0"/>
              <a:t>for handling dangerous </a:t>
            </a:r>
            <a:r>
              <a:rPr lang="en-US" sz="2400" dirty="0" smtClean="0"/>
              <a:t>chemicals? Does </a:t>
            </a:r>
            <a:r>
              <a:rPr lang="en-US" sz="2400" dirty="0"/>
              <a:t>it have a credentialing committee?</a:t>
            </a:r>
          </a:p>
        </p:txBody>
      </p:sp>
      <p:sp>
        <p:nvSpPr>
          <p:cNvPr id="4" name="Rectangle 3"/>
          <p:cNvSpPr/>
          <p:nvPr/>
        </p:nvSpPr>
        <p:spPr>
          <a:xfrm>
            <a:off x="899592" y="5517232"/>
            <a:ext cx="2664296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/>
              <a:t>JCAHO:</a:t>
            </a:r>
            <a:r>
              <a:rPr lang="en-US" dirty="0" smtClean="0"/>
              <a:t> Joint </a:t>
            </a:r>
            <a:r>
              <a:rPr lang="en-US" dirty="0"/>
              <a:t>Commission on Accreditation of Healthcare Organizations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3701190" y="5517232"/>
            <a:ext cx="195093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/>
              <a:t>NCQA:</a:t>
            </a:r>
            <a:r>
              <a:rPr lang="en-US" dirty="0" smtClean="0"/>
              <a:t> National</a:t>
            </a:r>
            <a:endParaRPr lang="en-US" dirty="0"/>
          </a:p>
          <a:p>
            <a:pPr algn="l" rtl="0"/>
            <a:r>
              <a:rPr lang="en-US" dirty="0"/>
              <a:t>Committee for Quality Assurance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5796136" y="5517232"/>
            <a:ext cx="244827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/>
              <a:t>HEDIS</a:t>
            </a:r>
            <a:r>
              <a:rPr lang="en-US" dirty="0" smtClean="0"/>
              <a:t>: Health</a:t>
            </a:r>
            <a:endParaRPr lang="en-US" dirty="0"/>
          </a:p>
          <a:p>
            <a:pPr algn="l" rtl="0"/>
            <a:r>
              <a:rPr lang="en-US" dirty="0"/>
              <a:t>plan Employer Data and Information Set</a:t>
            </a:r>
            <a:endParaRPr lang="ar-S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Dr. Mohammed Alahmed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7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4625"/>
            <a:ext cx="7457628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255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2736"/>
            <a:ext cx="7620000" cy="4800600"/>
          </a:xfrm>
        </p:spPr>
        <p:txBody>
          <a:bodyPr>
            <a:noAutofit/>
          </a:bodyPr>
          <a:lstStyle/>
          <a:p>
            <a:pPr algn="l" rtl="0"/>
            <a:r>
              <a:rPr lang="en-US" sz="2600" b="1" i="1" dirty="0"/>
              <a:t>Process</a:t>
            </a:r>
            <a:r>
              <a:rPr lang="en-US" sz="2600" i="1" dirty="0"/>
              <a:t> </a:t>
            </a:r>
            <a:r>
              <a:rPr lang="en-US" sz="2600" dirty="0"/>
              <a:t>refers to what the organization does.</a:t>
            </a:r>
          </a:p>
          <a:p>
            <a:pPr algn="l" rtl="0"/>
            <a:r>
              <a:rPr lang="en-US" sz="2600" dirty="0"/>
              <a:t>Most utilization measures (length of </a:t>
            </a:r>
            <a:r>
              <a:rPr lang="en-US" sz="2600" dirty="0" smtClean="0"/>
              <a:t>stay, ER </a:t>
            </a:r>
            <a:r>
              <a:rPr lang="en-US" sz="2600" dirty="0"/>
              <a:t>visit rate, inpatient days per 1,000) </a:t>
            </a:r>
            <a:r>
              <a:rPr lang="en-US" sz="2600" dirty="0" smtClean="0"/>
              <a:t>are process </a:t>
            </a:r>
            <a:r>
              <a:rPr lang="en-US" sz="2600" dirty="0"/>
              <a:t>measures. </a:t>
            </a:r>
            <a:endParaRPr lang="en-US" sz="2600" dirty="0" smtClean="0"/>
          </a:p>
          <a:p>
            <a:pPr algn="l" rtl="0"/>
            <a:r>
              <a:rPr lang="en-US" sz="2600" dirty="0" smtClean="0"/>
              <a:t>More clinically-specific process </a:t>
            </a:r>
            <a:r>
              <a:rPr lang="en-US" sz="2600" dirty="0"/>
              <a:t>measures include </a:t>
            </a:r>
            <a:r>
              <a:rPr lang="en-US" sz="2600" dirty="0" smtClean="0"/>
              <a:t>mammography rates</a:t>
            </a:r>
            <a:r>
              <a:rPr lang="en-US" sz="2600" dirty="0"/>
              <a:t>, childhood immunization rates, or </a:t>
            </a:r>
            <a:r>
              <a:rPr lang="en-US" sz="2600" dirty="0" smtClean="0"/>
              <a:t>rates of </a:t>
            </a:r>
            <a:r>
              <a:rPr lang="en-US" sz="2600" dirty="0"/>
              <a:t>use of breast-conserving surgery. </a:t>
            </a:r>
            <a:endParaRPr lang="en-US" sz="2600" dirty="0" smtClean="0"/>
          </a:p>
          <a:p>
            <a:pPr algn="l" rtl="0"/>
            <a:r>
              <a:rPr lang="en-US" sz="2600" dirty="0" smtClean="0"/>
              <a:t>Process</a:t>
            </a:r>
            <a:r>
              <a:rPr lang="en-US" sz="2600" dirty="0"/>
              <a:t> </a:t>
            </a:r>
            <a:r>
              <a:rPr lang="en-US" sz="2600" dirty="0" smtClean="0"/>
              <a:t>measures </a:t>
            </a:r>
            <a:r>
              <a:rPr lang="en-US" sz="2600" dirty="0"/>
              <a:t>are typically selected </a:t>
            </a:r>
            <a:r>
              <a:rPr lang="en-US" sz="2600" dirty="0" smtClean="0"/>
              <a:t>because scientific </a:t>
            </a:r>
            <a:r>
              <a:rPr lang="en-US" sz="2600" dirty="0"/>
              <a:t>research has shown a </a:t>
            </a:r>
            <a:r>
              <a:rPr lang="en-US" sz="2600" dirty="0" smtClean="0"/>
              <a:t>particular practice </a:t>
            </a:r>
            <a:r>
              <a:rPr lang="en-US" sz="2600" dirty="0"/>
              <a:t>to be associated with </a:t>
            </a:r>
            <a:r>
              <a:rPr lang="en-US" sz="2600" dirty="0" smtClean="0"/>
              <a:t>favorable patient </a:t>
            </a:r>
            <a:r>
              <a:rPr lang="en-US" sz="2600" dirty="0"/>
              <a:t>outcomes.</a:t>
            </a:r>
            <a:endParaRPr lang="ar-SA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8</a:t>
            </a:fld>
            <a:endParaRPr lang="ar-S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1"/>
            <a:ext cx="7776864" cy="136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5828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4744"/>
            <a:ext cx="7620000" cy="4800600"/>
          </a:xfrm>
        </p:spPr>
        <p:txBody>
          <a:bodyPr>
            <a:normAutofit/>
          </a:bodyPr>
          <a:lstStyle/>
          <a:p>
            <a:pPr algn="l" rtl="0"/>
            <a:r>
              <a:rPr lang="en-US" sz="2400" b="1" i="1" dirty="0"/>
              <a:t>Outcome</a:t>
            </a:r>
            <a:r>
              <a:rPr lang="en-US" sz="2400" i="1" dirty="0"/>
              <a:t> </a:t>
            </a:r>
            <a:r>
              <a:rPr lang="en-US" sz="2400" dirty="0"/>
              <a:t>refers to a measurable change </a:t>
            </a:r>
            <a:r>
              <a:rPr lang="en-US" sz="2400" dirty="0" smtClean="0"/>
              <a:t>in the </a:t>
            </a:r>
            <a:r>
              <a:rPr lang="en-US" sz="2400" dirty="0"/>
              <a:t>health status of a person or group </a:t>
            </a:r>
            <a:r>
              <a:rPr lang="en-US" sz="2400" dirty="0" smtClean="0"/>
              <a:t>of people</a:t>
            </a:r>
            <a:r>
              <a:rPr lang="en-US" sz="2400" dirty="0"/>
              <a:t>. </a:t>
            </a:r>
            <a:endParaRPr lang="en-US" sz="2400" dirty="0" smtClean="0"/>
          </a:p>
          <a:p>
            <a:pPr algn="l" rtl="0"/>
            <a:r>
              <a:rPr lang="en-US" sz="2400" dirty="0" smtClean="0"/>
              <a:t>Mortality </a:t>
            </a:r>
            <a:r>
              <a:rPr lang="en-US" sz="2400" dirty="0"/>
              <a:t>is an obvious </a:t>
            </a:r>
            <a:r>
              <a:rPr lang="en-US" sz="2400" dirty="0" smtClean="0"/>
              <a:t>outcome measure</a:t>
            </a:r>
            <a:r>
              <a:rPr lang="en-US" sz="2400" dirty="0"/>
              <a:t>, but there are many other </a:t>
            </a:r>
            <a:r>
              <a:rPr lang="en-US" sz="2400" dirty="0" smtClean="0"/>
              <a:t>measures of </a:t>
            </a:r>
            <a:r>
              <a:rPr lang="en-US" sz="2400" dirty="0"/>
              <a:t>morbidity, clinical state (e.g., change </a:t>
            </a:r>
            <a:r>
              <a:rPr lang="en-US" sz="2400" dirty="0" smtClean="0"/>
              <a:t>in blood </a:t>
            </a:r>
            <a:r>
              <a:rPr lang="en-US" sz="2400" dirty="0"/>
              <a:t>pressure), functional status (e.g</a:t>
            </a:r>
            <a:r>
              <a:rPr lang="en-US" sz="2400" dirty="0" smtClean="0"/>
              <a:t>., ability </a:t>
            </a:r>
            <a:r>
              <a:rPr lang="en-US" sz="2400" dirty="0"/>
              <a:t>to return to work) and quality of </a:t>
            </a:r>
            <a:r>
              <a:rPr lang="en-US" sz="2400" dirty="0" smtClean="0"/>
              <a:t>life that </a:t>
            </a:r>
            <a:r>
              <a:rPr lang="en-US" sz="2400" dirty="0"/>
              <a:t>have been used to assess </a:t>
            </a:r>
            <a:r>
              <a:rPr lang="en-US" sz="2400" dirty="0" smtClean="0"/>
              <a:t>organizational performance. </a:t>
            </a:r>
          </a:p>
          <a:p>
            <a:pPr algn="l" rtl="0"/>
            <a:r>
              <a:rPr lang="en-US" sz="2400" dirty="0" smtClean="0"/>
              <a:t>Performance measures reflecting </a:t>
            </a:r>
            <a:r>
              <a:rPr lang="en-US" sz="2400" dirty="0"/>
              <a:t>organizational “outcome” (e.g</a:t>
            </a:r>
            <a:r>
              <a:rPr lang="en-US" sz="2400" dirty="0" smtClean="0"/>
              <a:t>., change </a:t>
            </a:r>
            <a:r>
              <a:rPr lang="en-US" sz="2400" dirty="0"/>
              <a:t>in market share) are not </a:t>
            </a:r>
            <a:r>
              <a:rPr lang="en-US" sz="2400" dirty="0" smtClean="0"/>
              <a:t>outcome measures </a:t>
            </a:r>
            <a:r>
              <a:rPr lang="en-US" sz="2400" dirty="0"/>
              <a:t>from a quality of care perspective.</a:t>
            </a: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Mohammed Alahmed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692-9185-4900-9BAD-43DE7D57A460}" type="slidenum">
              <a:rPr lang="ar-SA" smtClean="0"/>
              <a:t>9</a:t>
            </a:fld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"/>
            <a:ext cx="7200800" cy="16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86927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830</TotalTime>
  <Words>1512</Words>
  <Application>Microsoft Office PowerPoint</Application>
  <PresentationFormat>On-screen Show (4:3)</PresentationFormat>
  <Paragraphs>169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Defining Performance Measurement in the Health Sector</vt:lpstr>
      <vt:lpstr>Introduction</vt:lpstr>
      <vt:lpstr>PowerPoint Presentation</vt:lpstr>
      <vt:lpstr>Domains of Performance Measurement</vt:lpstr>
      <vt:lpstr>PowerPoint Presentation</vt:lpstr>
      <vt:lpstr>Quality of Care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Prioritize measurement activities</vt:lpstr>
      <vt:lpstr>Utilization/Cost/Efficiency</vt:lpstr>
      <vt:lpstr>PowerPoint Presentation</vt:lpstr>
      <vt:lpstr>Satisfaction</vt:lpstr>
      <vt:lpstr>PowerPoint Presentation</vt:lpstr>
      <vt:lpstr>Financial</vt:lpstr>
      <vt:lpstr>Other</vt:lpstr>
      <vt:lpstr>Key Components In Developing An Effective Performance Measurement Process</vt:lpstr>
      <vt:lpstr>Essentials of PM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performance measurement in the health sector</dc:title>
  <dc:creator>Mohammed A. Al-Ahmed</dc:creator>
  <cp:lastModifiedBy>Mohammed A. Al-Ahmed</cp:lastModifiedBy>
  <cp:revision>37</cp:revision>
  <dcterms:created xsi:type="dcterms:W3CDTF">2015-02-17T06:21:20Z</dcterms:created>
  <dcterms:modified xsi:type="dcterms:W3CDTF">2015-02-22T05:56:03Z</dcterms:modified>
</cp:coreProperties>
</file>