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7.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11.xml" ContentType="application/vnd.openxmlformats-officedocument.presentationml.slideLayout+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notesSlides/notesSlide6.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1"/>
  </p:notesMasterIdLst>
  <p:sldIdLst>
    <p:sldId id="256" r:id="rId2"/>
    <p:sldId id="259" r:id="rId3"/>
    <p:sldId id="261" r:id="rId4"/>
    <p:sldId id="263" r:id="rId5"/>
    <p:sldId id="264" r:id="rId6"/>
    <p:sldId id="265" r:id="rId7"/>
    <p:sldId id="266" r:id="rId8"/>
    <p:sldId id="267" r:id="rId9"/>
    <p:sldId id="268"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774" autoAdjust="0"/>
    <p:restoredTop sz="94660"/>
  </p:normalViewPr>
  <p:slideViewPr>
    <p:cSldViewPr>
      <p:cViewPr varScale="1">
        <p:scale>
          <a:sx n="62" d="100"/>
          <a:sy n="62" d="100"/>
        </p:scale>
        <p:origin x="-65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82EC27C-67C1-446E-8A31-62C097A835D8}" type="datetimeFigureOut">
              <a:rPr lang="ar-SA" smtClean="0"/>
              <a:pPr/>
              <a:t>17/05/35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4240BEB-ABBD-458F-9207-74F73144968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p:cNvSpPr>
            <a:spLocks noGrp="1" noRot="1" noChangeAspect="1"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Grp="1" noRot="1" noChangeAspect="1"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Rot="1" noChangeArrowheads="1" noTextEdit="1"/>
          </p:cNvSpPr>
          <p:nvPr>
            <p:ph type="sldImg"/>
          </p:nvPr>
        </p:nvSpPr>
        <p:spPr>
          <a:ln/>
        </p:spPr>
      </p:sp>
      <p:sp>
        <p:nvSpPr>
          <p:cNvPr id="967683" name="Rectangle 3"/>
          <p:cNvSpPr>
            <a:spLocks noGrp="1" noChangeArrowheads="1"/>
          </p:cNvSpPr>
          <p:nvPr>
            <p:ph type="body" idx="1"/>
          </p:nvPr>
        </p:nvSpPr>
        <p:spPr/>
        <p:txBody>
          <a:bodyPr/>
          <a:lstStyle/>
          <a:p>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730" name="Rectangle 2"/>
          <p:cNvSpPr>
            <a:spLocks noRot="1"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Rot="1" noChangeArrowheads="1" noTextEdit="1"/>
          </p:cNvSpPr>
          <p:nvPr>
            <p:ph type="sldImg"/>
          </p:nvPr>
        </p:nvSpPr>
        <p:spPr>
          <a:ln/>
        </p:spPr>
      </p:sp>
      <p:sp>
        <p:nvSpPr>
          <p:cNvPr id="971779" name="Rectangle 3"/>
          <p:cNvSpPr>
            <a:spLocks noGrp="1" noChangeArrowheads="1"/>
          </p:cNvSpPr>
          <p:nvPr>
            <p:ph type="body" idx="1"/>
          </p:nvPr>
        </p:nvSpPr>
        <p:spPr/>
        <p:txBody>
          <a:bodyPr/>
          <a:lstStyle/>
          <a:p>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Rot="1"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84323" name="Rectangle 3"/>
          <p:cNvSpPr>
            <a:spLocks noGrp="1" noChangeArrowheads="1"/>
          </p:cNvSpPr>
          <p:nvPr>
            <p:ph type="ctrTitle" sz="quarter"/>
          </p:nvPr>
        </p:nvSpPr>
        <p:spPr>
          <a:xfrm>
            <a:off x="381000" y="2286000"/>
            <a:ext cx="7772400" cy="1143000"/>
          </a:xfrm>
        </p:spPr>
        <p:txBody>
          <a:bodyPr/>
          <a:lstStyle>
            <a:lvl1pPr>
              <a:defRPr/>
            </a:lvl1pPr>
          </a:lstStyle>
          <a:p>
            <a:r>
              <a:rPr lang="en-US" smtClean="0"/>
              <a:t>Click to edit Master title style</a:t>
            </a:r>
            <a:endParaRPr lang="en-GB"/>
          </a:p>
        </p:txBody>
      </p:sp>
      <p:sp>
        <p:nvSpPr>
          <p:cNvPr id="18432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US" smtClean="0"/>
              <a:t>Click to edit Master subtitle style</a:t>
            </a:r>
            <a:endParaRPr lang="en-GB"/>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2775B8ED-C28B-4806-AA38-47D919F3AA2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331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331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330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2775B8ED-C28B-4806-AA38-47D919F3AA2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fontAlgn="base" hangingPunct="1">
        <a:spcBef>
          <a:spcPct val="0"/>
        </a:spcBef>
        <a:spcAft>
          <a:spcPct val="0"/>
        </a:spcAft>
        <a:defRPr sz="3200">
          <a:solidFill>
            <a:schemeClr val="tx2"/>
          </a:solidFill>
          <a:latin typeface="+mj-lt"/>
          <a:ea typeface="ＭＳ Ｐゴシック" charset="0"/>
          <a:cs typeface="+mj-cs"/>
        </a:defRPr>
      </a:lvl1pPr>
      <a:lvl2pPr algn="l" rtl="1" eaLnBrk="1" fontAlgn="base" hangingPunct="1">
        <a:spcBef>
          <a:spcPct val="0"/>
        </a:spcBef>
        <a:spcAft>
          <a:spcPct val="0"/>
        </a:spcAft>
        <a:defRPr sz="3200">
          <a:solidFill>
            <a:schemeClr val="tx2"/>
          </a:solidFill>
          <a:latin typeface="Times New Roman" pitchFamily="18" charset="0"/>
          <a:ea typeface="ＭＳ Ｐゴシック" charset="0"/>
        </a:defRPr>
      </a:lvl2pPr>
      <a:lvl3pPr algn="l" rtl="1" eaLnBrk="1" fontAlgn="base" hangingPunct="1">
        <a:spcBef>
          <a:spcPct val="0"/>
        </a:spcBef>
        <a:spcAft>
          <a:spcPct val="0"/>
        </a:spcAft>
        <a:defRPr sz="3200">
          <a:solidFill>
            <a:schemeClr val="tx2"/>
          </a:solidFill>
          <a:latin typeface="Times New Roman" pitchFamily="18" charset="0"/>
          <a:ea typeface="ＭＳ Ｐゴシック" charset="0"/>
        </a:defRPr>
      </a:lvl3pPr>
      <a:lvl4pPr algn="l" rtl="1" eaLnBrk="1" fontAlgn="base" hangingPunct="1">
        <a:spcBef>
          <a:spcPct val="0"/>
        </a:spcBef>
        <a:spcAft>
          <a:spcPct val="0"/>
        </a:spcAft>
        <a:defRPr sz="3200">
          <a:solidFill>
            <a:schemeClr val="tx2"/>
          </a:solidFill>
          <a:latin typeface="Times New Roman" pitchFamily="18" charset="0"/>
          <a:ea typeface="ＭＳ Ｐゴシック" charset="0"/>
        </a:defRPr>
      </a:lvl4pPr>
      <a:lvl5pPr algn="l" rtl="1" eaLnBrk="1" fontAlgn="base" hangingPunct="1">
        <a:spcBef>
          <a:spcPct val="0"/>
        </a:spcBef>
        <a:spcAft>
          <a:spcPct val="0"/>
        </a:spcAft>
        <a:defRPr sz="3200">
          <a:solidFill>
            <a:schemeClr val="tx2"/>
          </a:solidFill>
          <a:latin typeface="Times New Roman" pitchFamily="18" charset="0"/>
          <a:ea typeface="ＭＳ Ｐゴシック" charset="0"/>
        </a:defRPr>
      </a:lvl5pPr>
      <a:lvl6pPr marL="457200" algn="l" rtl="1" eaLnBrk="1" fontAlgn="base" hangingPunct="1">
        <a:spcBef>
          <a:spcPct val="0"/>
        </a:spcBef>
        <a:spcAft>
          <a:spcPct val="0"/>
        </a:spcAft>
        <a:defRPr sz="3200">
          <a:solidFill>
            <a:schemeClr val="tx2"/>
          </a:solidFill>
          <a:latin typeface="Times New Roman" pitchFamily="18" charset="0"/>
        </a:defRPr>
      </a:lvl6pPr>
      <a:lvl7pPr marL="914400" algn="l" rtl="1" eaLnBrk="1" fontAlgn="base" hangingPunct="1">
        <a:spcBef>
          <a:spcPct val="0"/>
        </a:spcBef>
        <a:spcAft>
          <a:spcPct val="0"/>
        </a:spcAft>
        <a:defRPr sz="3200">
          <a:solidFill>
            <a:schemeClr val="tx2"/>
          </a:solidFill>
          <a:latin typeface="Times New Roman" pitchFamily="18" charset="0"/>
        </a:defRPr>
      </a:lvl7pPr>
      <a:lvl8pPr marL="1371600" algn="l" rtl="1" eaLnBrk="1" fontAlgn="base" hangingPunct="1">
        <a:spcBef>
          <a:spcPct val="0"/>
        </a:spcBef>
        <a:spcAft>
          <a:spcPct val="0"/>
        </a:spcAft>
        <a:defRPr sz="3200">
          <a:solidFill>
            <a:schemeClr val="tx2"/>
          </a:solidFill>
          <a:latin typeface="Times New Roman" pitchFamily="18" charset="0"/>
        </a:defRPr>
      </a:lvl8pPr>
      <a:lvl9pPr marL="1828800" algn="l" rtl="1"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r" rtl="1" eaLnBrk="1" fontAlgn="base" hangingPunct="1">
        <a:spcBef>
          <a:spcPct val="20000"/>
        </a:spcBef>
        <a:spcAft>
          <a:spcPct val="0"/>
        </a:spcAft>
        <a:buClr>
          <a:schemeClr val="accent2"/>
        </a:buClr>
        <a:buSzPct val="75000"/>
        <a:buFont typeface="Monotype Sorts" charset="2"/>
        <a:buChar char="u"/>
        <a:defRPr sz="2800">
          <a:solidFill>
            <a:schemeClr val="tx1"/>
          </a:solidFill>
          <a:latin typeface="+mn-lt"/>
          <a:ea typeface="ＭＳ Ｐゴシック" charset="0"/>
          <a:cs typeface="+mn-cs"/>
        </a:defRPr>
      </a:lvl1pPr>
      <a:lvl2pPr marL="742950" indent="-285750" algn="r" rtl="1" eaLnBrk="1" fontAlgn="base" hangingPunct="1">
        <a:spcBef>
          <a:spcPct val="20000"/>
        </a:spcBef>
        <a:spcAft>
          <a:spcPct val="0"/>
        </a:spcAft>
        <a:buClr>
          <a:schemeClr val="tx1"/>
        </a:buClr>
        <a:buChar char="–"/>
        <a:defRPr sz="2800">
          <a:solidFill>
            <a:schemeClr val="tx1"/>
          </a:solidFill>
          <a:latin typeface="+mn-lt"/>
          <a:ea typeface="ＭＳ Ｐゴシック" charset="0"/>
        </a:defRPr>
      </a:lvl2pPr>
      <a:lvl3pPr marL="11430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3pPr>
      <a:lvl4pPr marL="1600200" indent="-228600" algn="r" rtl="1" eaLnBrk="1" fontAlgn="base" hangingPunct="1">
        <a:spcBef>
          <a:spcPct val="20000"/>
        </a:spcBef>
        <a:spcAft>
          <a:spcPct val="0"/>
        </a:spcAft>
        <a:buClr>
          <a:schemeClr val="accent2"/>
        </a:buClr>
        <a:buSzPct val="65000"/>
        <a:buFont typeface="Monotype Sorts" charset="2"/>
        <a:buChar char="u"/>
        <a:defRPr sz="2000">
          <a:solidFill>
            <a:schemeClr val="tx1"/>
          </a:solidFill>
          <a:latin typeface="+mn-lt"/>
          <a:ea typeface="ＭＳ Ｐゴシック" charset="0"/>
        </a:defRPr>
      </a:lvl4pPr>
      <a:lvl5pPr marL="20574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5pPr>
      <a:lvl6pPr marL="2514600" indent="-228600" algn="r" rtl="1" eaLnBrk="1" fontAlgn="base" hangingPunct="1">
        <a:spcBef>
          <a:spcPct val="20000"/>
        </a:spcBef>
        <a:spcAft>
          <a:spcPct val="0"/>
        </a:spcAft>
        <a:buClr>
          <a:schemeClr val="tx1"/>
        </a:buClr>
        <a:buChar char="–"/>
        <a:defRPr sz="2000">
          <a:solidFill>
            <a:schemeClr val="tx1"/>
          </a:solidFill>
          <a:latin typeface="+mn-lt"/>
        </a:defRPr>
      </a:lvl6pPr>
      <a:lvl7pPr marL="2971800" indent="-228600" algn="r" rtl="1" eaLnBrk="1" fontAlgn="base" hangingPunct="1">
        <a:spcBef>
          <a:spcPct val="20000"/>
        </a:spcBef>
        <a:spcAft>
          <a:spcPct val="0"/>
        </a:spcAft>
        <a:buClr>
          <a:schemeClr val="tx1"/>
        </a:buClr>
        <a:buChar char="–"/>
        <a:defRPr sz="2000">
          <a:solidFill>
            <a:schemeClr val="tx1"/>
          </a:solidFill>
          <a:latin typeface="+mn-lt"/>
        </a:defRPr>
      </a:lvl7pPr>
      <a:lvl8pPr marL="3429000" indent="-228600" algn="r" rtl="1" eaLnBrk="1" fontAlgn="base" hangingPunct="1">
        <a:spcBef>
          <a:spcPct val="20000"/>
        </a:spcBef>
        <a:spcAft>
          <a:spcPct val="0"/>
        </a:spcAft>
        <a:buClr>
          <a:schemeClr val="tx1"/>
        </a:buClr>
        <a:buChar char="–"/>
        <a:defRPr sz="2000">
          <a:solidFill>
            <a:schemeClr val="tx1"/>
          </a:solidFill>
          <a:latin typeface="+mn-lt"/>
        </a:defRPr>
      </a:lvl8pPr>
      <a:lvl9pPr marL="3886200" indent="-228600" algn="r" rtl="1"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DES Examples</a:t>
            </a:r>
            <a:endParaRPr lang="ar-SA" dirty="0"/>
          </a:p>
        </p:txBody>
      </p:sp>
      <p:sp>
        <p:nvSpPr>
          <p:cNvPr id="3" name="Subtitle 2"/>
          <p:cNvSpPr>
            <a:spLocks noGrp="1"/>
          </p:cNvSpPr>
          <p:nvPr>
            <p:ph type="subTitle" sz="quarter" idx="1"/>
          </p:nvPr>
        </p:nvSpPr>
        <p:spPr/>
        <p:txBody>
          <a:bodyPr/>
          <a:lstStyle/>
          <a:p>
            <a:r>
              <a:rPr lang="en-US" dirty="0" smtClean="0"/>
              <a:t>Chater#3 DES</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P-Box</a:t>
            </a:r>
            <a:endParaRPr lang="ar-SA" dirty="0"/>
          </a:p>
        </p:txBody>
      </p:sp>
      <p:sp>
        <p:nvSpPr>
          <p:cNvPr id="3" name="Content Placeholder 2"/>
          <p:cNvSpPr>
            <a:spLocks noGrp="1"/>
          </p:cNvSpPr>
          <p:nvPr>
            <p:ph idx="1"/>
          </p:nvPr>
        </p:nvSpPr>
        <p:spPr/>
        <p:txBody>
          <a:bodyPr/>
          <a:lstStyle/>
          <a:p>
            <a:pPr algn="l" rtl="0"/>
            <a:r>
              <a:rPr lang="en-US" b="1" dirty="0" smtClean="0"/>
              <a:t>the value of each element </a:t>
            </a:r>
            <a:r>
              <a:rPr lang="en-US" dirty="0" smtClean="0"/>
              <a:t>defines the </a:t>
            </a:r>
            <a:r>
              <a:rPr lang="en-US" b="1" dirty="0" smtClean="0"/>
              <a:t>input</a:t>
            </a:r>
            <a:r>
              <a:rPr lang="en-US" dirty="0" smtClean="0"/>
              <a:t> port number, and the </a:t>
            </a:r>
            <a:r>
              <a:rPr lang="en-US" b="1" dirty="0" smtClean="0"/>
              <a:t>order (index)</a:t>
            </a:r>
            <a:r>
              <a:rPr lang="en-US" dirty="0" smtClean="0"/>
              <a:t> of the element defines the </a:t>
            </a:r>
            <a:r>
              <a:rPr lang="en-US" b="1" dirty="0" smtClean="0"/>
              <a:t>output</a:t>
            </a:r>
            <a:r>
              <a:rPr lang="en-US" dirty="0" smtClean="0"/>
              <a:t> port number.</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Permutation Tables for DES</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2195736" y="1772816"/>
            <a:ext cx="4533900" cy="42672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
          <p:cNvSpPr>
            <a:spLocks noGrp="1"/>
          </p:cNvSpPr>
          <p:nvPr>
            <p:ph type="sldNum" sz="quarter" idx="10"/>
          </p:nvPr>
        </p:nvSpPr>
        <p:spPr/>
        <p:txBody>
          <a:bodyPr/>
          <a:lstStyle/>
          <a:p>
            <a:r>
              <a:rPr lang="en-US"/>
              <a:t>6.</a:t>
            </a:r>
            <a:fld id="{28A5A285-18C1-4EEC-887F-2A4535D1BAFB}" type="slidenum">
              <a:rPr lang="en-US"/>
              <a:pPr/>
              <a:t>4</a:t>
            </a:fld>
            <a:endParaRPr lang="en-US"/>
          </a:p>
        </p:txBody>
      </p:sp>
      <p:sp>
        <p:nvSpPr>
          <p:cNvPr id="948226" name="Text Box 2"/>
          <p:cNvSpPr txBox="1">
            <a:spLocks noChangeArrowheads="1"/>
          </p:cNvSpPr>
          <p:nvPr/>
        </p:nvSpPr>
        <p:spPr bwMode="auto">
          <a:xfrm>
            <a:off x="536664" y="404664"/>
            <a:ext cx="1507143" cy="461665"/>
          </a:xfrm>
          <a:prstGeom prst="rect">
            <a:avLst/>
          </a:prstGeom>
          <a:solidFill>
            <a:schemeClr val="folHlink"/>
          </a:solidFill>
          <a:ln w="9525">
            <a:noFill/>
            <a:miter lim="800000"/>
            <a:headEnd/>
            <a:tailEnd/>
          </a:ln>
          <a:effectLst/>
        </p:spPr>
        <p:txBody>
          <a:bodyPr wrap="none">
            <a:spAutoFit/>
          </a:bodyPr>
          <a:lstStyle/>
          <a:p>
            <a:r>
              <a:rPr lang="en-US" sz="2400" dirty="0">
                <a:solidFill>
                  <a:schemeClr val="bg1"/>
                </a:solidFill>
                <a:latin typeface="Times New Roman" pitchFamily="18" charset="0"/>
              </a:rPr>
              <a:t>Example </a:t>
            </a:r>
            <a:r>
              <a:rPr lang="en-US" sz="2400" dirty="0" smtClean="0">
                <a:solidFill>
                  <a:schemeClr val="bg1"/>
                </a:solidFill>
                <a:latin typeface="Times New Roman" pitchFamily="18" charset="0"/>
              </a:rPr>
              <a:t>1</a:t>
            </a:r>
            <a:endParaRPr lang="en-US" sz="2000" i="1" dirty="0">
              <a:solidFill>
                <a:schemeClr val="bg1"/>
              </a:solidFill>
              <a:latin typeface="Times New Roman" pitchFamily="18" charset="0"/>
            </a:endParaRPr>
          </a:p>
        </p:txBody>
      </p:sp>
      <p:sp>
        <p:nvSpPr>
          <p:cNvPr id="948235" name="Rectangle 11"/>
          <p:cNvSpPr>
            <a:spLocks noChangeArrowheads="1"/>
          </p:cNvSpPr>
          <p:nvPr/>
        </p:nvSpPr>
        <p:spPr bwMode="auto">
          <a:xfrm>
            <a:off x="228600" y="1840339"/>
            <a:ext cx="8229600" cy="830997"/>
          </a:xfrm>
          <a:prstGeom prst="rect">
            <a:avLst/>
          </a:prstGeom>
          <a:noFill/>
          <a:ln w="9525">
            <a:noFill/>
            <a:miter lim="800000"/>
            <a:headEnd/>
            <a:tailEnd/>
          </a:ln>
          <a:effectLst/>
        </p:spPr>
        <p:txBody>
          <a:bodyPr anchor="ctr">
            <a:spAutoFit/>
          </a:bodyPr>
          <a:lstStyle/>
          <a:p>
            <a:pPr algn="just" rtl="0" eaLnBrk="1" hangingPunct="1"/>
            <a:r>
              <a:rPr lang="en-US" sz="2400" dirty="0">
                <a:effectLst>
                  <a:outerShdw blurRad="38100" dist="38100" dir="2700000" algn="tl">
                    <a:srgbClr val="C0C0C0"/>
                  </a:outerShdw>
                </a:effectLst>
                <a:latin typeface="Times New Roman" pitchFamily="18" charset="0"/>
              </a:rPr>
              <a:t>Find the output of the initial permutation box when the input is given in hexadecimal as:</a:t>
            </a:r>
          </a:p>
        </p:txBody>
      </p:sp>
      <p:sp>
        <p:nvSpPr>
          <p:cNvPr id="948236" name="Rectangle 12"/>
          <p:cNvSpPr>
            <a:spLocks noChangeArrowheads="1"/>
          </p:cNvSpPr>
          <p:nvPr/>
        </p:nvSpPr>
        <p:spPr bwMode="auto">
          <a:xfrm>
            <a:off x="228600" y="3851186"/>
            <a:ext cx="8229600" cy="1200329"/>
          </a:xfrm>
          <a:prstGeom prst="rect">
            <a:avLst/>
          </a:prstGeom>
          <a:noFill/>
          <a:ln w="9525">
            <a:noFill/>
            <a:miter lim="800000"/>
            <a:headEnd/>
            <a:tailEnd/>
          </a:ln>
          <a:effectLst/>
        </p:spPr>
        <p:txBody>
          <a:bodyPr anchor="ctr">
            <a:spAutoFit/>
          </a:bodyPr>
          <a:lstStyle/>
          <a:p>
            <a:pPr algn="just" rtl="0" eaLnBrk="1" hangingPunct="1"/>
            <a:r>
              <a:rPr lang="en-US" sz="2400" dirty="0">
                <a:effectLst>
                  <a:outerShdw blurRad="38100" dist="38100" dir="2700000" algn="tl">
                    <a:srgbClr val="C0C0C0"/>
                  </a:outerShdw>
                </a:effectLst>
                <a:latin typeface="Times New Roman" pitchFamily="18" charset="0"/>
              </a:rPr>
              <a:t>Only bit 25 and bit 64 are 1s; the other bits are 0s. In the final permutation, bit 25 becomes bit 64 and bit 63 becomes bit 15. The result is</a:t>
            </a:r>
          </a:p>
        </p:txBody>
      </p:sp>
      <p:sp>
        <p:nvSpPr>
          <p:cNvPr id="948237" name="Rectangle 13"/>
          <p:cNvSpPr>
            <a:spLocks noChangeArrowheads="1"/>
          </p:cNvSpPr>
          <p:nvPr/>
        </p:nvSpPr>
        <p:spPr bwMode="auto">
          <a:xfrm>
            <a:off x="228600" y="3429000"/>
            <a:ext cx="8229600" cy="457200"/>
          </a:xfrm>
          <a:prstGeom prst="rect">
            <a:avLst/>
          </a:prstGeom>
          <a:noFill/>
          <a:ln w="9525">
            <a:noFill/>
            <a:miter lim="800000"/>
            <a:headEnd/>
            <a:tailEnd/>
          </a:ln>
          <a:effectLst/>
        </p:spPr>
        <p:txBody>
          <a:bodyPr anchor="ctr">
            <a:spAutoFit/>
          </a:bodyPr>
          <a:lstStyle/>
          <a:p>
            <a:pPr algn="just" rtl="0" eaLnBrk="1" hangingPunct="1"/>
            <a:r>
              <a:rPr lang="en-US" sz="2400" dirty="0">
                <a:solidFill>
                  <a:schemeClr val="hlink"/>
                </a:solidFill>
                <a:effectLst>
                  <a:outerShdw blurRad="38100" dist="38100" dir="2700000" algn="tl">
                    <a:srgbClr val="C0C0C0"/>
                  </a:outerShdw>
                </a:effectLst>
                <a:latin typeface="Times New Roman" pitchFamily="18" charset="0"/>
              </a:rPr>
              <a:t>Solution</a:t>
            </a:r>
          </a:p>
        </p:txBody>
      </p:sp>
      <p:pic>
        <p:nvPicPr>
          <p:cNvPr id="948239" name="Picture 15"/>
          <p:cNvPicPr>
            <a:picLocks noChangeAspect="1" noChangeArrowheads="1"/>
          </p:cNvPicPr>
          <p:nvPr/>
        </p:nvPicPr>
        <p:blipFill>
          <a:blip r:embed="rId3" cstate="print"/>
          <a:srcRect/>
          <a:stretch>
            <a:fillRect/>
          </a:stretch>
        </p:blipFill>
        <p:spPr bwMode="auto">
          <a:xfrm>
            <a:off x="2760663" y="5334000"/>
            <a:ext cx="3590925" cy="495300"/>
          </a:xfrm>
          <a:prstGeom prst="rect">
            <a:avLst/>
          </a:prstGeom>
          <a:noFill/>
          <a:ln w="9525">
            <a:noFill/>
            <a:miter lim="800000"/>
            <a:headEnd/>
            <a:tailEnd/>
          </a:ln>
          <a:effectLst/>
        </p:spPr>
      </p:pic>
      <p:pic>
        <p:nvPicPr>
          <p:cNvPr id="948240" name="Picture 16"/>
          <p:cNvPicPr>
            <a:picLocks noChangeAspect="1" noChangeArrowheads="1"/>
          </p:cNvPicPr>
          <p:nvPr/>
        </p:nvPicPr>
        <p:blipFill>
          <a:blip r:embed="rId4" cstate="print"/>
          <a:srcRect/>
          <a:stretch>
            <a:fillRect/>
          </a:stretch>
        </p:blipFill>
        <p:spPr bwMode="auto">
          <a:xfrm>
            <a:off x="2832100" y="2854325"/>
            <a:ext cx="3446463" cy="422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
          <p:cNvSpPr>
            <a:spLocks noGrp="1"/>
          </p:cNvSpPr>
          <p:nvPr>
            <p:ph type="sldNum" sz="quarter" idx="10"/>
          </p:nvPr>
        </p:nvSpPr>
        <p:spPr/>
        <p:txBody>
          <a:bodyPr/>
          <a:lstStyle/>
          <a:p>
            <a:r>
              <a:rPr lang="en-US"/>
              <a:t>6.</a:t>
            </a:r>
            <a:fld id="{1BFCC3A7-AF21-46CB-850D-23C6D3AFB959}" type="slidenum">
              <a:rPr lang="en-US"/>
              <a:pPr/>
              <a:t>5</a:t>
            </a:fld>
            <a:endParaRPr lang="en-US"/>
          </a:p>
        </p:txBody>
      </p:sp>
      <p:sp>
        <p:nvSpPr>
          <p:cNvPr id="950274" name="Text Box 2"/>
          <p:cNvSpPr txBox="1">
            <a:spLocks noChangeArrowheads="1"/>
          </p:cNvSpPr>
          <p:nvPr/>
        </p:nvSpPr>
        <p:spPr bwMode="auto">
          <a:xfrm>
            <a:off x="608673" y="620688"/>
            <a:ext cx="1507143" cy="461665"/>
          </a:xfrm>
          <a:prstGeom prst="rect">
            <a:avLst/>
          </a:prstGeom>
          <a:solidFill>
            <a:schemeClr val="folHlink"/>
          </a:solidFill>
          <a:ln w="9525">
            <a:noFill/>
            <a:miter lim="800000"/>
            <a:headEnd/>
            <a:tailEnd/>
          </a:ln>
          <a:effectLst/>
        </p:spPr>
        <p:txBody>
          <a:bodyPr wrap="none">
            <a:spAutoFit/>
          </a:bodyPr>
          <a:lstStyle/>
          <a:p>
            <a:r>
              <a:rPr lang="en-US" sz="2400" dirty="0">
                <a:solidFill>
                  <a:schemeClr val="bg1"/>
                </a:solidFill>
                <a:latin typeface="Times New Roman" pitchFamily="18" charset="0"/>
              </a:rPr>
              <a:t>Example </a:t>
            </a:r>
            <a:r>
              <a:rPr lang="en-US" sz="2400" dirty="0" smtClean="0">
                <a:solidFill>
                  <a:schemeClr val="bg1"/>
                </a:solidFill>
                <a:latin typeface="Times New Roman" pitchFamily="18" charset="0"/>
              </a:rPr>
              <a:t>2</a:t>
            </a:r>
            <a:endParaRPr lang="en-US" sz="2000" i="1" dirty="0">
              <a:solidFill>
                <a:schemeClr val="bg1"/>
              </a:solidFill>
              <a:latin typeface="Times New Roman" pitchFamily="18" charset="0"/>
            </a:endParaRPr>
          </a:p>
        </p:txBody>
      </p:sp>
      <p:sp>
        <p:nvSpPr>
          <p:cNvPr id="950283" name="Rectangle 11"/>
          <p:cNvSpPr>
            <a:spLocks noChangeArrowheads="1"/>
          </p:cNvSpPr>
          <p:nvPr/>
        </p:nvSpPr>
        <p:spPr bwMode="auto">
          <a:xfrm>
            <a:off x="228600" y="1593761"/>
            <a:ext cx="8229600" cy="1200329"/>
          </a:xfrm>
          <a:prstGeom prst="rect">
            <a:avLst/>
          </a:prstGeom>
          <a:noFill/>
          <a:ln w="9525">
            <a:noFill/>
            <a:miter lim="800000"/>
            <a:headEnd/>
            <a:tailEnd/>
          </a:ln>
          <a:effectLst/>
        </p:spPr>
        <p:txBody>
          <a:bodyPr anchor="ctr">
            <a:spAutoFit/>
          </a:bodyPr>
          <a:lstStyle/>
          <a:p>
            <a:pPr algn="just" rtl="0" eaLnBrk="1" hangingPunct="1"/>
            <a:r>
              <a:rPr lang="en-US" sz="2400" dirty="0">
                <a:effectLst>
                  <a:outerShdw blurRad="38100" dist="38100" dir="2700000" algn="tl">
                    <a:srgbClr val="C0C0C0"/>
                  </a:outerShdw>
                </a:effectLst>
                <a:latin typeface="Times New Roman" pitchFamily="18" charset="0"/>
              </a:rPr>
              <a:t>Prove that the initial and final permutations are the inverse of each other by finding the output of the final permutation if the input is</a:t>
            </a:r>
          </a:p>
        </p:txBody>
      </p:sp>
      <p:sp>
        <p:nvSpPr>
          <p:cNvPr id="950284" name="Rectangle 12"/>
          <p:cNvSpPr>
            <a:spLocks noChangeArrowheads="1"/>
          </p:cNvSpPr>
          <p:nvPr/>
        </p:nvSpPr>
        <p:spPr bwMode="auto">
          <a:xfrm>
            <a:off x="228600" y="3862854"/>
            <a:ext cx="8229600" cy="1938992"/>
          </a:xfrm>
          <a:prstGeom prst="rect">
            <a:avLst/>
          </a:prstGeom>
          <a:noFill/>
          <a:ln w="9525">
            <a:noFill/>
            <a:miter lim="800000"/>
            <a:headEnd/>
            <a:tailEnd/>
          </a:ln>
          <a:effectLst/>
        </p:spPr>
        <p:txBody>
          <a:bodyPr anchor="ctr">
            <a:spAutoFit/>
          </a:bodyPr>
          <a:lstStyle/>
          <a:p>
            <a:pPr algn="just" rtl="0" eaLnBrk="1" hangingPunct="1"/>
            <a:r>
              <a:rPr lang="en-US" sz="2400" dirty="0">
                <a:effectLst>
                  <a:outerShdw blurRad="38100" dist="38100" dir="2700000" algn="tl">
                    <a:srgbClr val="C0C0C0"/>
                  </a:outerShdw>
                </a:effectLst>
                <a:latin typeface="Times New Roman" pitchFamily="18" charset="0"/>
              </a:rPr>
              <a:t>The input has only two 1s; the output must also have only two 1s. Using Table 6.1, we can find the output related to these two bits. Bit 15 in the input becomes bit 63 in the output. Bit 64 in the input becomes bit 25 in the output. So the output has only two 1s, bit 25 and bit 63. The result in hexadecimal is</a:t>
            </a:r>
          </a:p>
        </p:txBody>
      </p:sp>
      <p:sp>
        <p:nvSpPr>
          <p:cNvPr id="950285" name="Rectangle 13"/>
          <p:cNvSpPr>
            <a:spLocks noChangeArrowheads="1"/>
          </p:cNvSpPr>
          <p:nvPr/>
        </p:nvSpPr>
        <p:spPr bwMode="auto">
          <a:xfrm>
            <a:off x="228600" y="3505200"/>
            <a:ext cx="8229600" cy="457200"/>
          </a:xfrm>
          <a:prstGeom prst="rect">
            <a:avLst/>
          </a:prstGeom>
          <a:noFill/>
          <a:ln w="9525">
            <a:noFill/>
            <a:miter lim="800000"/>
            <a:headEnd/>
            <a:tailEnd/>
          </a:ln>
          <a:effectLst/>
        </p:spPr>
        <p:txBody>
          <a:bodyPr anchor="ctr">
            <a:spAutoFit/>
          </a:bodyPr>
          <a:lstStyle/>
          <a:p>
            <a:pPr algn="just" rtl="0" eaLnBrk="1" hangingPunct="1"/>
            <a:r>
              <a:rPr lang="en-US" sz="2400" dirty="0">
                <a:solidFill>
                  <a:schemeClr val="hlink"/>
                </a:solidFill>
                <a:effectLst>
                  <a:outerShdw blurRad="38100" dist="38100" dir="2700000" algn="tl">
                    <a:srgbClr val="C0C0C0"/>
                  </a:outerShdw>
                </a:effectLst>
                <a:latin typeface="Times New Roman" pitchFamily="18" charset="0"/>
              </a:rPr>
              <a:t>Solution</a:t>
            </a:r>
          </a:p>
        </p:txBody>
      </p:sp>
      <p:pic>
        <p:nvPicPr>
          <p:cNvPr id="950286" name="Picture 14"/>
          <p:cNvPicPr>
            <a:picLocks noChangeAspect="1" noChangeArrowheads="1"/>
          </p:cNvPicPr>
          <p:nvPr/>
        </p:nvPicPr>
        <p:blipFill>
          <a:blip r:embed="rId3" cstate="print"/>
          <a:srcRect/>
          <a:stretch>
            <a:fillRect/>
          </a:stretch>
        </p:blipFill>
        <p:spPr bwMode="auto">
          <a:xfrm>
            <a:off x="2760663" y="3009900"/>
            <a:ext cx="3590925" cy="495300"/>
          </a:xfrm>
          <a:prstGeom prst="rect">
            <a:avLst/>
          </a:prstGeom>
          <a:noFill/>
          <a:ln w="9525">
            <a:noFill/>
            <a:miter lim="800000"/>
            <a:headEnd/>
            <a:tailEnd/>
          </a:ln>
          <a:effectLst/>
        </p:spPr>
      </p:pic>
      <p:pic>
        <p:nvPicPr>
          <p:cNvPr id="950287" name="Picture 15"/>
          <p:cNvPicPr>
            <a:picLocks noChangeAspect="1" noChangeArrowheads="1"/>
          </p:cNvPicPr>
          <p:nvPr/>
        </p:nvPicPr>
        <p:blipFill>
          <a:blip r:embed="rId4" cstate="print"/>
          <a:srcRect/>
          <a:stretch>
            <a:fillRect/>
          </a:stretch>
        </p:blipFill>
        <p:spPr bwMode="auto">
          <a:xfrm>
            <a:off x="2832100" y="5978525"/>
            <a:ext cx="3446463" cy="422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r>
              <a:rPr lang="en-US"/>
              <a:t>6.</a:t>
            </a:r>
            <a:fld id="{723B4C82-7420-48E4-A943-6383FE9A42EA}" type="slidenum">
              <a:rPr lang="en-US"/>
              <a:pPr/>
              <a:t>6</a:t>
            </a:fld>
            <a:endParaRPr lang="en-US"/>
          </a:p>
        </p:txBody>
      </p:sp>
      <p:sp>
        <p:nvSpPr>
          <p:cNvPr id="966665" name="Rectangle 9"/>
          <p:cNvSpPr>
            <a:spLocks noChangeArrowheads="1"/>
          </p:cNvSpPr>
          <p:nvPr/>
        </p:nvSpPr>
        <p:spPr bwMode="auto">
          <a:xfrm>
            <a:off x="228600" y="838200"/>
            <a:ext cx="8686800" cy="2143125"/>
          </a:xfrm>
          <a:prstGeom prst="rect">
            <a:avLst/>
          </a:prstGeom>
          <a:solidFill>
            <a:schemeClr val="bg1"/>
          </a:solidFill>
          <a:ln w="9525">
            <a:noFill/>
            <a:miter lim="800000"/>
            <a:headEnd/>
            <a:tailEnd/>
          </a:ln>
          <a:effectLst/>
        </p:spPr>
        <p:txBody>
          <a:bodyPr>
            <a:spAutoFit/>
          </a:bodyPr>
          <a:lstStyle/>
          <a:p>
            <a:pPr algn="just" rtl="0">
              <a:lnSpc>
                <a:spcPct val="120000"/>
              </a:lnSpc>
            </a:pPr>
            <a:r>
              <a:rPr lang="en-US" sz="2800" i="1" dirty="0">
                <a:solidFill>
                  <a:schemeClr val="folHlink"/>
                </a:solidFill>
                <a:latin typeface="Times New Roman" pitchFamily="18" charset="0"/>
              </a:rPr>
              <a:t>S-Boxes</a:t>
            </a:r>
          </a:p>
          <a:p>
            <a:pPr algn="just" rtl="0">
              <a:lnSpc>
                <a:spcPct val="120000"/>
              </a:lnSpc>
            </a:pPr>
            <a:r>
              <a:rPr lang="en-US" sz="2800" i="1" dirty="0">
                <a:latin typeface="Times New Roman" pitchFamily="18" charset="0"/>
              </a:rPr>
              <a:t>The S-boxes do the real mixing (confusion). DES uses 8 S-boxes, each with a 6-bit input and a 4-bit output. See Figure 6.7.</a:t>
            </a:r>
          </a:p>
        </p:txBody>
      </p:sp>
      <p:pic>
        <p:nvPicPr>
          <p:cNvPr id="966667" name="Picture 11"/>
          <p:cNvPicPr>
            <a:picLocks noChangeAspect="1" noChangeArrowheads="1"/>
          </p:cNvPicPr>
          <p:nvPr/>
        </p:nvPicPr>
        <p:blipFill>
          <a:blip r:embed="rId3" cstate="print"/>
          <a:srcRect/>
          <a:stretch>
            <a:fillRect/>
          </a:stretch>
        </p:blipFill>
        <p:spPr bwMode="auto">
          <a:xfrm>
            <a:off x="609600" y="4064000"/>
            <a:ext cx="7705725" cy="2032000"/>
          </a:xfrm>
          <a:prstGeom prst="rect">
            <a:avLst/>
          </a:prstGeom>
          <a:noFill/>
          <a:ln w="9525">
            <a:noFill/>
            <a:miter lim="800000"/>
            <a:headEnd/>
            <a:tailEnd/>
          </a:ln>
          <a:effectLst/>
        </p:spPr>
      </p:pic>
      <p:sp>
        <p:nvSpPr>
          <p:cNvPr id="966668" name="Text Box 12"/>
          <p:cNvSpPr txBox="1">
            <a:spLocks noChangeArrowheads="1"/>
          </p:cNvSpPr>
          <p:nvPr/>
        </p:nvSpPr>
        <p:spPr bwMode="auto">
          <a:xfrm>
            <a:off x="2976563" y="3276600"/>
            <a:ext cx="2473325" cy="457200"/>
          </a:xfrm>
          <a:prstGeom prst="rect">
            <a:avLst/>
          </a:prstGeom>
          <a:noFill/>
          <a:ln w="9525">
            <a:noFill/>
            <a:miter lim="800000"/>
            <a:headEnd/>
            <a:tailEnd/>
          </a:ln>
          <a:effectLst/>
        </p:spPr>
        <p:txBody>
          <a:bodyPr wrap="none">
            <a:spAutoFit/>
          </a:bodyPr>
          <a:lstStyle/>
          <a:p>
            <a:r>
              <a:rPr lang="en-US" sz="2400">
                <a:solidFill>
                  <a:schemeClr val="folHlink"/>
                </a:solidFill>
                <a:latin typeface="Times New Roman" pitchFamily="18" charset="0"/>
              </a:rPr>
              <a:t>Figure 6.7  </a:t>
            </a:r>
            <a:r>
              <a:rPr lang="en-US" sz="2000" i="1">
                <a:latin typeface="Times New Roman" pitchFamily="18" charset="0"/>
              </a:rPr>
              <a:t>S-boxes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r>
              <a:rPr lang="en-US"/>
              <a:t>6.</a:t>
            </a:r>
            <a:fld id="{EE0A6614-FF27-4578-BF7A-7716EB95BE75}" type="slidenum">
              <a:rPr lang="en-US"/>
              <a:pPr/>
              <a:t>7</a:t>
            </a:fld>
            <a:endParaRPr lang="en-US"/>
          </a:p>
        </p:txBody>
      </p:sp>
      <p:sp>
        <p:nvSpPr>
          <p:cNvPr id="968713" name="Rectangle 9"/>
          <p:cNvSpPr>
            <a:spLocks noChangeArrowheads="1"/>
          </p:cNvSpPr>
          <p:nvPr/>
        </p:nvSpPr>
        <p:spPr bwMode="auto">
          <a:xfrm>
            <a:off x="228600" y="685800"/>
            <a:ext cx="8686800" cy="604838"/>
          </a:xfrm>
          <a:prstGeom prst="rect">
            <a:avLst/>
          </a:prstGeom>
          <a:solidFill>
            <a:schemeClr val="bg1"/>
          </a:solidFill>
          <a:ln w="9525">
            <a:noFill/>
            <a:miter lim="800000"/>
            <a:headEnd/>
            <a:tailEnd/>
          </a:ln>
          <a:effectLst/>
        </p:spPr>
        <p:txBody>
          <a:bodyPr>
            <a:spAutoFit/>
          </a:bodyPr>
          <a:lstStyle/>
          <a:p>
            <a:pPr algn="just">
              <a:lnSpc>
                <a:spcPct val="120000"/>
              </a:lnSpc>
            </a:pPr>
            <a:endParaRPr lang="ar-SA" sz="2800" i="1">
              <a:latin typeface="Times New Roman" pitchFamily="18" charset="0"/>
            </a:endParaRPr>
          </a:p>
        </p:txBody>
      </p:sp>
      <p:sp>
        <p:nvSpPr>
          <p:cNvPr id="968716" name="Text Box 12"/>
          <p:cNvSpPr txBox="1">
            <a:spLocks noChangeArrowheads="1"/>
          </p:cNvSpPr>
          <p:nvPr/>
        </p:nvSpPr>
        <p:spPr bwMode="auto">
          <a:xfrm>
            <a:off x="2915816" y="548680"/>
            <a:ext cx="2747963" cy="457200"/>
          </a:xfrm>
          <a:prstGeom prst="rect">
            <a:avLst/>
          </a:prstGeom>
          <a:noFill/>
          <a:ln w="9525">
            <a:noFill/>
            <a:miter lim="800000"/>
            <a:headEnd/>
            <a:tailEnd/>
          </a:ln>
          <a:effectLst/>
        </p:spPr>
        <p:txBody>
          <a:bodyPr wrap="none">
            <a:spAutoFit/>
          </a:bodyPr>
          <a:lstStyle/>
          <a:p>
            <a:r>
              <a:rPr lang="en-US" sz="2400" dirty="0">
                <a:solidFill>
                  <a:schemeClr val="folHlink"/>
                </a:solidFill>
                <a:latin typeface="Times New Roman" pitchFamily="18" charset="0"/>
              </a:rPr>
              <a:t>Figure 6.8  </a:t>
            </a:r>
            <a:r>
              <a:rPr lang="en-US" sz="2000" i="1" dirty="0">
                <a:latin typeface="Times New Roman" pitchFamily="18" charset="0"/>
              </a:rPr>
              <a:t>S-box rule</a:t>
            </a:r>
          </a:p>
        </p:txBody>
      </p:sp>
      <p:pic>
        <p:nvPicPr>
          <p:cNvPr id="968717" name="Picture 13"/>
          <p:cNvPicPr>
            <a:picLocks noChangeAspect="1" noChangeArrowheads="1"/>
          </p:cNvPicPr>
          <p:nvPr/>
        </p:nvPicPr>
        <p:blipFill>
          <a:blip r:embed="rId3" cstate="print"/>
          <a:srcRect/>
          <a:stretch>
            <a:fillRect/>
          </a:stretch>
        </p:blipFill>
        <p:spPr bwMode="auto">
          <a:xfrm>
            <a:off x="1812925" y="2057400"/>
            <a:ext cx="4716463" cy="38274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r>
              <a:rPr lang="en-US"/>
              <a:t>6.</a:t>
            </a:r>
            <a:fld id="{F254A944-D22A-44B4-9B0A-94D2CF9111DF}" type="slidenum">
              <a:rPr lang="en-US"/>
              <a:pPr/>
              <a:t>8</a:t>
            </a:fld>
            <a:endParaRPr lang="en-US"/>
          </a:p>
        </p:txBody>
      </p:sp>
      <p:sp>
        <p:nvSpPr>
          <p:cNvPr id="970761" name="Rectangle 9"/>
          <p:cNvSpPr>
            <a:spLocks noChangeArrowheads="1"/>
          </p:cNvSpPr>
          <p:nvPr/>
        </p:nvSpPr>
        <p:spPr bwMode="auto">
          <a:xfrm>
            <a:off x="0" y="1556792"/>
            <a:ext cx="8686800" cy="1117600"/>
          </a:xfrm>
          <a:prstGeom prst="rect">
            <a:avLst/>
          </a:prstGeom>
          <a:solidFill>
            <a:schemeClr val="bg1"/>
          </a:solidFill>
          <a:ln w="9525">
            <a:noFill/>
            <a:miter lim="800000"/>
            <a:headEnd/>
            <a:tailEnd/>
          </a:ln>
          <a:effectLst/>
        </p:spPr>
        <p:txBody>
          <a:bodyPr>
            <a:spAutoFit/>
          </a:bodyPr>
          <a:lstStyle/>
          <a:p>
            <a:pPr algn="just" rtl="0">
              <a:lnSpc>
                <a:spcPct val="120000"/>
              </a:lnSpc>
            </a:pPr>
            <a:r>
              <a:rPr lang="en-US" sz="2800" i="1" dirty="0">
                <a:latin typeface="Times New Roman" pitchFamily="18" charset="0"/>
              </a:rPr>
              <a:t>Table 6.3 shows the permutation for S-box 1. For the rest of the boxes see the textbook.  </a:t>
            </a:r>
          </a:p>
        </p:txBody>
      </p:sp>
      <p:sp>
        <p:nvSpPr>
          <p:cNvPr id="970763" name="Text Box 11"/>
          <p:cNvSpPr txBox="1">
            <a:spLocks noChangeArrowheads="1"/>
          </p:cNvSpPr>
          <p:nvPr/>
        </p:nvSpPr>
        <p:spPr bwMode="auto">
          <a:xfrm>
            <a:off x="2936875" y="2590800"/>
            <a:ext cx="2335213" cy="457200"/>
          </a:xfrm>
          <a:prstGeom prst="rect">
            <a:avLst/>
          </a:prstGeom>
          <a:noFill/>
          <a:ln w="9525">
            <a:noFill/>
            <a:miter lim="800000"/>
            <a:headEnd/>
            <a:tailEnd/>
          </a:ln>
          <a:effectLst/>
        </p:spPr>
        <p:txBody>
          <a:bodyPr wrap="none">
            <a:spAutoFit/>
          </a:bodyPr>
          <a:lstStyle/>
          <a:p>
            <a:r>
              <a:rPr lang="en-US" sz="2400">
                <a:solidFill>
                  <a:schemeClr val="folHlink"/>
                </a:solidFill>
                <a:latin typeface="Times New Roman" pitchFamily="18" charset="0"/>
              </a:rPr>
              <a:t>Table 6.3  </a:t>
            </a:r>
            <a:r>
              <a:rPr lang="en-US" sz="2000" i="1">
                <a:latin typeface="Times New Roman" pitchFamily="18" charset="0"/>
              </a:rPr>
              <a:t>S-box 1</a:t>
            </a:r>
          </a:p>
        </p:txBody>
      </p:sp>
      <p:pic>
        <p:nvPicPr>
          <p:cNvPr id="970766" name="Picture 14"/>
          <p:cNvPicPr>
            <a:picLocks noChangeAspect="1" noChangeArrowheads="1"/>
          </p:cNvPicPr>
          <p:nvPr/>
        </p:nvPicPr>
        <p:blipFill>
          <a:blip r:embed="rId3" cstate="print"/>
          <a:srcRect/>
          <a:stretch>
            <a:fillRect/>
          </a:stretch>
        </p:blipFill>
        <p:spPr bwMode="auto">
          <a:xfrm>
            <a:off x="76200" y="3232150"/>
            <a:ext cx="8583613" cy="2025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
          <p:cNvSpPr>
            <a:spLocks noGrp="1"/>
          </p:cNvSpPr>
          <p:nvPr>
            <p:ph type="sldNum" sz="quarter" idx="10"/>
          </p:nvPr>
        </p:nvSpPr>
        <p:spPr/>
        <p:txBody>
          <a:bodyPr/>
          <a:lstStyle/>
          <a:p>
            <a:pPr algn="l" rtl="0"/>
            <a:r>
              <a:rPr lang="en-US"/>
              <a:t>6.</a:t>
            </a:r>
            <a:fld id="{02355BDD-A367-40EF-BAF4-FCB4F30577C8}" type="slidenum">
              <a:rPr lang="en-US"/>
              <a:pPr algn="l" rtl="0"/>
              <a:t>9</a:t>
            </a:fld>
            <a:endParaRPr lang="en-US"/>
          </a:p>
        </p:txBody>
      </p:sp>
      <p:sp>
        <p:nvSpPr>
          <p:cNvPr id="972802" name="Text Box 2"/>
          <p:cNvSpPr txBox="1">
            <a:spLocks noChangeArrowheads="1"/>
          </p:cNvSpPr>
          <p:nvPr/>
        </p:nvSpPr>
        <p:spPr bwMode="auto">
          <a:xfrm>
            <a:off x="1219200" y="533400"/>
            <a:ext cx="1792288" cy="457200"/>
          </a:xfrm>
          <a:prstGeom prst="rect">
            <a:avLst/>
          </a:prstGeom>
          <a:solidFill>
            <a:schemeClr val="folHlink"/>
          </a:solidFill>
          <a:ln w="9525">
            <a:noFill/>
            <a:miter lim="800000"/>
            <a:headEnd/>
            <a:tailEnd/>
          </a:ln>
          <a:effectLst/>
        </p:spPr>
        <p:txBody>
          <a:bodyPr wrap="none">
            <a:spAutoFit/>
          </a:bodyPr>
          <a:lstStyle/>
          <a:p>
            <a:pPr algn="l" rtl="0"/>
            <a:r>
              <a:rPr lang="en-US" sz="2400">
                <a:solidFill>
                  <a:schemeClr val="bg1"/>
                </a:solidFill>
                <a:latin typeface="Times New Roman" pitchFamily="18" charset="0"/>
              </a:rPr>
              <a:t>Example </a:t>
            </a:r>
            <a:r>
              <a:rPr lang="en-US" sz="2400" smtClean="0">
                <a:solidFill>
                  <a:schemeClr val="bg1"/>
                </a:solidFill>
                <a:latin typeface="Times New Roman" pitchFamily="18" charset="0"/>
              </a:rPr>
              <a:t>6.3</a:t>
            </a:r>
            <a:endParaRPr lang="en-US" sz="2000" i="1" dirty="0">
              <a:solidFill>
                <a:schemeClr val="bg1"/>
              </a:solidFill>
              <a:latin typeface="Times New Roman" pitchFamily="18" charset="0"/>
            </a:endParaRPr>
          </a:p>
        </p:txBody>
      </p:sp>
      <p:sp>
        <p:nvSpPr>
          <p:cNvPr id="972811" name="Rectangle 11"/>
          <p:cNvSpPr>
            <a:spLocks noChangeArrowheads="1"/>
          </p:cNvSpPr>
          <p:nvPr/>
        </p:nvSpPr>
        <p:spPr bwMode="auto">
          <a:xfrm>
            <a:off x="228600" y="1325563"/>
            <a:ext cx="8229600" cy="457200"/>
          </a:xfrm>
          <a:prstGeom prst="rect">
            <a:avLst/>
          </a:prstGeom>
          <a:noFill/>
          <a:ln w="9525">
            <a:noFill/>
            <a:miter lim="800000"/>
            <a:headEnd/>
            <a:tailEnd/>
          </a:ln>
          <a:effectLst/>
        </p:spPr>
        <p:txBody>
          <a:bodyPr anchor="ctr">
            <a:spAutoFit/>
          </a:bodyPr>
          <a:lstStyle/>
          <a:p>
            <a:pPr algn="just" rtl="0" eaLnBrk="1" hangingPunct="1"/>
            <a:r>
              <a:rPr lang="en-US" sz="2400">
                <a:effectLst>
                  <a:outerShdw blurRad="38100" dist="38100" dir="2700000" algn="tl">
                    <a:srgbClr val="C0C0C0"/>
                  </a:outerShdw>
                </a:effectLst>
                <a:latin typeface="Times New Roman" pitchFamily="18" charset="0"/>
              </a:rPr>
              <a:t>The input to S-box 1 is </a:t>
            </a:r>
            <a:r>
              <a:rPr lang="en-US" sz="2400">
                <a:solidFill>
                  <a:schemeClr val="hlink"/>
                </a:solidFill>
                <a:effectLst>
                  <a:outerShdw blurRad="38100" dist="38100" dir="2700000" algn="tl">
                    <a:srgbClr val="C0C0C0"/>
                  </a:outerShdw>
                </a:effectLst>
                <a:latin typeface="Times New Roman" pitchFamily="18" charset="0"/>
              </a:rPr>
              <a:t>1</a:t>
            </a:r>
            <a:r>
              <a:rPr lang="en-US" sz="2400">
                <a:effectLst>
                  <a:outerShdw blurRad="38100" dist="38100" dir="2700000" algn="tl">
                    <a:srgbClr val="C0C0C0"/>
                  </a:outerShdw>
                </a:effectLst>
                <a:latin typeface="Times New Roman" pitchFamily="18" charset="0"/>
              </a:rPr>
              <a:t>0001</a:t>
            </a:r>
            <a:r>
              <a:rPr lang="en-US" sz="2400">
                <a:solidFill>
                  <a:schemeClr val="hlink"/>
                </a:solidFill>
                <a:effectLst>
                  <a:outerShdw blurRad="38100" dist="38100" dir="2700000" algn="tl">
                    <a:srgbClr val="C0C0C0"/>
                  </a:outerShdw>
                </a:effectLst>
                <a:latin typeface="Times New Roman" pitchFamily="18" charset="0"/>
              </a:rPr>
              <a:t>1</a:t>
            </a:r>
            <a:r>
              <a:rPr lang="en-US" sz="2400">
                <a:effectLst>
                  <a:outerShdw blurRad="38100" dist="38100" dir="2700000" algn="tl">
                    <a:srgbClr val="C0C0C0"/>
                  </a:outerShdw>
                </a:effectLst>
                <a:latin typeface="Times New Roman" pitchFamily="18" charset="0"/>
              </a:rPr>
              <a:t>. What is the output?</a:t>
            </a:r>
          </a:p>
        </p:txBody>
      </p:sp>
      <p:sp>
        <p:nvSpPr>
          <p:cNvPr id="972812" name="Rectangle 12"/>
          <p:cNvSpPr>
            <a:spLocks noChangeArrowheads="1"/>
          </p:cNvSpPr>
          <p:nvPr/>
        </p:nvSpPr>
        <p:spPr bwMode="auto">
          <a:xfrm>
            <a:off x="228600" y="3373389"/>
            <a:ext cx="8229600" cy="2308324"/>
          </a:xfrm>
          <a:prstGeom prst="rect">
            <a:avLst/>
          </a:prstGeom>
          <a:noFill/>
          <a:ln w="9525">
            <a:noFill/>
            <a:miter lim="800000"/>
            <a:headEnd/>
            <a:tailEnd/>
          </a:ln>
          <a:effectLst/>
        </p:spPr>
        <p:txBody>
          <a:bodyPr anchor="ctr">
            <a:spAutoFit/>
          </a:bodyPr>
          <a:lstStyle/>
          <a:p>
            <a:pPr algn="just" rtl="0" eaLnBrk="1" hangingPunct="1"/>
            <a:r>
              <a:rPr lang="en-US" sz="2400">
                <a:effectLst>
                  <a:outerShdw blurRad="38100" dist="38100" dir="2700000" algn="tl">
                    <a:srgbClr val="C0C0C0"/>
                  </a:outerShdw>
                </a:effectLst>
                <a:latin typeface="Times New Roman" pitchFamily="18" charset="0"/>
              </a:rPr>
              <a:t>If we write the first and the sixth bits together, we get 11 in binary, which is 3 in decimal. The remaining bits are 0001 in binary, which is 1 in decimal. We look for the value in row 3, column 1, in Table 6.3 (S-box 1). The result is 12 in decimal, which in binary is 1100. So the input </a:t>
            </a:r>
            <a:r>
              <a:rPr lang="en-US" sz="2400">
                <a:solidFill>
                  <a:schemeClr val="hlink"/>
                </a:solidFill>
                <a:effectLst>
                  <a:outerShdw blurRad="38100" dist="38100" dir="2700000" algn="tl">
                    <a:srgbClr val="C0C0C0"/>
                  </a:outerShdw>
                </a:effectLst>
                <a:latin typeface="Times New Roman" pitchFamily="18" charset="0"/>
              </a:rPr>
              <a:t>100011</a:t>
            </a:r>
            <a:r>
              <a:rPr lang="en-US" sz="2400">
                <a:effectLst>
                  <a:outerShdw blurRad="38100" dist="38100" dir="2700000" algn="tl">
                    <a:srgbClr val="C0C0C0"/>
                  </a:outerShdw>
                </a:effectLst>
                <a:latin typeface="Times New Roman" pitchFamily="18" charset="0"/>
              </a:rPr>
              <a:t> yields the output </a:t>
            </a:r>
            <a:r>
              <a:rPr lang="en-US" sz="2400">
                <a:solidFill>
                  <a:schemeClr val="hlink"/>
                </a:solidFill>
                <a:effectLst>
                  <a:outerShdw blurRad="38100" dist="38100" dir="2700000" algn="tl">
                    <a:srgbClr val="C0C0C0"/>
                  </a:outerShdw>
                </a:effectLst>
                <a:latin typeface="Times New Roman" pitchFamily="18" charset="0"/>
              </a:rPr>
              <a:t>1100</a:t>
            </a:r>
            <a:r>
              <a:rPr lang="en-US" sz="2400">
                <a:effectLst>
                  <a:outerShdw blurRad="38100" dist="38100" dir="2700000" algn="tl">
                    <a:srgbClr val="C0C0C0"/>
                  </a:outerShdw>
                </a:effectLst>
                <a:latin typeface="Times New Roman" pitchFamily="18" charset="0"/>
              </a:rPr>
              <a:t>.</a:t>
            </a:r>
          </a:p>
        </p:txBody>
      </p:sp>
      <p:sp>
        <p:nvSpPr>
          <p:cNvPr id="972813" name="Rectangle 13"/>
          <p:cNvSpPr>
            <a:spLocks noChangeArrowheads="1"/>
          </p:cNvSpPr>
          <p:nvPr/>
        </p:nvSpPr>
        <p:spPr bwMode="auto">
          <a:xfrm>
            <a:off x="228600" y="2971800"/>
            <a:ext cx="8229600" cy="457200"/>
          </a:xfrm>
          <a:prstGeom prst="rect">
            <a:avLst/>
          </a:prstGeom>
          <a:noFill/>
          <a:ln w="9525">
            <a:noFill/>
            <a:miter lim="800000"/>
            <a:headEnd/>
            <a:tailEnd/>
          </a:ln>
          <a:effectLst/>
        </p:spPr>
        <p:txBody>
          <a:bodyPr anchor="ctr">
            <a:spAutoFit/>
          </a:bodyPr>
          <a:lstStyle/>
          <a:p>
            <a:pPr algn="just" rtl="0" eaLnBrk="1" hangingPunct="1"/>
            <a:r>
              <a:rPr lang="en-US" sz="2400">
                <a:solidFill>
                  <a:schemeClr val="hlink"/>
                </a:solidFill>
                <a:effectLst>
                  <a:outerShdw blurRad="38100" dist="38100" dir="2700000" algn="tl">
                    <a:srgbClr val="C0C0C0"/>
                  </a:outerShdw>
                </a:effectLst>
                <a:latin typeface="Times New Roman" pitchFamily="18" charset="0"/>
              </a:rPr>
              <a:t>Solution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b">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89697EF-1127-48FC-BA27-CA61075E3A29}"/>
</file>

<file path=customXml/itemProps2.xml><?xml version="1.0" encoding="utf-8"?>
<ds:datastoreItem xmlns:ds="http://schemas.openxmlformats.org/officeDocument/2006/customXml" ds:itemID="{9B60E5A8-161B-4AE2-99CE-CBEE2534696B}"/>
</file>

<file path=customXml/itemProps3.xml><?xml version="1.0" encoding="utf-8"?>
<ds:datastoreItem xmlns:ds="http://schemas.openxmlformats.org/officeDocument/2006/customXml" ds:itemID="{431E4CA3-C93F-4C19-99A3-14657BAACDA9}"/>
</file>

<file path=docProps/app.xml><?xml version="1.0" encoding="utf-8"?>
<Properties xmlns="http://schemas.openxmlformats.org/officeDocument/2006/extended-properties" xmlns:vt="http://schemas.openxmlformats.org/officeDocument/2006/docPropsVTypes">
  <Template>db</Template>
  <TotalTime>35</TotalTime>
  <Words>351</Words>
  <Application>Microsoft Office PowerPoint</Application>
  <PresentationFormat>On-screen Show (4:3)</PresentationFormat>
  <Paragraphs>29</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db</vt:lpstr>
      <vt:lpstr>DES Examples</vt:lpstr>
      <vt:lpstr>P-Box</vt:lpstr>
      <vt:lpstr>Permutation Tables for DES</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 Examples</dc:title>
  <dc:creator>Asma</dc:creator>
  <cp:lastModifiedBy>Asma</cp:lastModifiedBy>
  <cp:revision>5</cp:revision>
  <dcterms:created xsi:type="dcterms:W3CDTF">2014-03-18T05:29:16Z</dcterms:created>
  <dcterms:modified xsi:type="dcterms:W3CDTF">2014-03-18T06:05:50Z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