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3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64" r:id="rId3"/>
    <p:sldId id="316" r:id="rId4"/>
    <p:sldId id="317" r:id="rId5"/>
    <p:sldId id="318" r:id="rId6"/>
    <p:sldId id="319" r:id="rId7"/>
    <p:sldId id="320" r:id="rId8"/>
    <p:sldId id="322" r:id="rId9"/>
    <p:sldId id="321" r:id="rId10"/>
    <p:sldId id="323" r:id="rId11"/>
    <p:sldId id="324" r:id="rId12"/>
    <p:sldId id="325" r:id="rId13"/>
    <p:sldId id="326" r:id="rId14"/>
    <p:sldId id="259" r:id="rId15"/>
    <p:sldId id="261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1" r:id="rId50"/>
    <p:sldId id="302" r:id="rId51"/>
    <p:sldId id="303" r:id="rId52"/>
    <p:sldId id="304" r:id="rId53"/>
    <p:sldId id="305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456" autoAdjust="0"/>
  </p:normalViewPr>
  <p:slideViewPr>
    <p:cSldViewPr snapToGrid="0">
      <p:cViewPr varScale="1">
        <p:scale>
          <a:sx n="124" d="100"/>
          <a:sy n="124" d="100"/>
        </p:scale>
        <p:origin x="5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4908B-E4F4-40DE-860F-62884A5CD5F6}" type="datetimeFigureOut">
              <a:rPr lang="en-US" smtClean="0"/>
              <a:pPr/>
              <a:t>12/12/2016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123B3-5C5F-4EE3-BDF7-CB6AA4FBB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3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123B3-5C5F-4EE3-BDF7-CB6AA4FBB02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17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123B3-5C5F-4EE3-BDF7-CB6AA4FBB02F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40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123B3-5C5F-4EE3-BDF7-CB6AA4FBB02F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95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915B6-E25D-437E-A2C8-FFDD1E162218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9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05807-E396-4B7F-BEFF-C88AB303D4B3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20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147D8-F71D-4119-9EE5-4840CB100B4E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83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9F22B-905A-4394-8BDD-55A33E6366CD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622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8C40-8FA5-475D-A3B8-7C24971279E3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397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DB53-70A8-412F-9C06-498DC1ABBC45}" type="datetime1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A30D-4686-45E3-AA1A-7660D0B87F7E}" type="datetime1">
              <a:rPr lang="en-US" smtClean="0"/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23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51A0F-E191-471F-988F-A3B877C9AEDF}" type="datetime1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59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3AFC-A64F-419C-8FD7-6EF80C3E435A}" type="datetime1">
              <a:rPr lang="en-US" smtClean="0"/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85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47D6E-DD07-49B1-86BA-1CEC651D4E95}" type="datetime1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857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C7CDB-D577-409A-9185-D1D6C0B0364B}" type="datetime1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5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36F38-9C06-482D-A6F7-13AB8ED56921}" type="datetime1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4D5D8-AFE5-4BE9-A4EC-F7FA438B52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9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0.jpe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5.png"/><Relationship Id="rId10" Type="http://schemas.openxmlformats.org/officeDocument/2006/relationships/image" Target="../media/image41.png"/><Relationship Id="rId4" Type="http://schemas.openxmlformats.org/officeDocument/2006/relationships/image" Target="../media/image34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0.png"/><Relationship Id="rId11" Type="http://schemas.openxmlformats.org/officeDocument/2006/relationships/image" Target="../media/image51.png"/><Relationship Id="rId10" Type="http://schemas.openxmlformats.org/officeDocument/2006/relationships/image" Target="../media/image440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52.jpe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64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770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6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78.jpeg"/><Relationship Id="rId4" Type="http://schemas.openxmlformats.org/officeDocument/2006/relationships/image" Target="../media/image65.jpeg"/><Relationship Id="rId9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tags" Target="../tags/tag32.xml"/><Relationship Id="rId7" Type="http://schemas.openxmlformats.org/officeDocument/2006/relationships/image" Target="../media/image88.jpe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92.jpeg"/><Relationship Id="rId5" Type="http://schemas.openxmlformats.org/officeDocument/2006/relationships/tags" Target="../tags/tag34.xml"/><Relationship Id="rId10" Type="http://schemas.openxmlformats.org/officeDocument/2006/relationships/image" Target="../media/image91.jpeg"/><Relationship Id="rId4" Type="http://schemas.openxmlformats.org/officeDocument/2006/relationships/tags" Target="../tags/tag33.xml"/><Relationship Id="rId9" Type="http://schemas.openxmlformats.org/officeDocument/2006/relationships/image" Target="../media/image9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2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01.pn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6.png"/><Relationship Id="rId12" Type="http://schemas.openxmlformats.org/officeDocument/2006/relationships/image" Target="../media/image97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95.jpeg"/><Relationship Id="rId11" Type="http://schemas.openxmlformats.org/officeDocument/2006/relationships/image" Target="../media/image96.jpe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png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0.png"/><Relationship Id="rId1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2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102.jpeg"/><Relationship Id="rId5" Type="http://schemas.openxmlformats.org/officeDocument/2006/relationships/image" Target="../media/image90.png"/><Relationship Id="rId4" Type="http://schemas.openxmlformats.org/officeDocument/2006/relationships/image" Target="../media/image10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1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20.png"/><Relationship Id="rId5" Type="http://schemas.openxmlformats.org/officeDocument/2006/relationships/image" Target="../media/image93.jpeg"/><Relationship Id="rId4" Type="http://schemas.openxmlformats.org/officeDocument/2006/relationships/image" Target="../media/image103.jpeg"/><Relationship Id="rId9" Type="http://schemas.openxmlformats.org/officeDocument/2006/relationships/image" Target="../media/image12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tags" Target="../tags/tag48.xml"/><Relationship Id="rId7" Type="http://schemas.openxmlformats.org/officeDocument/2006/relationships/image" Target="../media/image126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125.png"/><Relationship Id="rId11" Type="http://schemas.openxmlformats.org/officeDocument/2006/relationships/image" Target="../media/image106.jpeg"/><Relationship Id="rId5" Type="http://schemas.openxmlformats.org/officeDocument/2006/relationships/image" Target="../media/image104.jpeg"/><Relationship Id="rId10" Type="http://schemas.openxmlformats.org/officeDocument/2006/relationships/image" Target="../media/image105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7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109.jpeg"/><Relationship Id="rId10" Type="http://schemas.openxmlformats.org/officeDocument/2006/relationships/image" Target="../media/image110.png"/><Relationship Id="rId4" Type="http://schemas.openxmlformats.org/officeDocument/2006/relationships/image" Target="../media/image108.jpeg"/><Relationship Id="rId9" Type="http://schemas.openxmlformats.org/officeDocument/2006/relationships/image" Target="../media/image13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3.png"/><Relationship Id="rId12" Type="http://schemas.openxmlformats.org/officeDocument/2006/relationships/image" Target="../media/image14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142.png"/><Relationship Id="rId11" Type="http://schemas.openxmlformats.org/officeDocument/2006/relationships/image" Target="../media/image112.jpeg"/><Relationship Id="rId5" Type="http://schemas.openxmlformats.org/officeDocument/2006/relationships/image" Target="../media/image141.png"/><Relationship Id="rId10" Type="http://schemas.openxmlformats.org/officeDocument/2006/relationships/image" Target="../media/image111.png"/><Relationship Id="rId4" Type="http://schemas.openxmlformats.org/officeDocument/2006/relationships/image" Target="../media/image110.jpeg"/><Relationship Id="rId9" Type="http://schemas.openxmlformats.org/officeDocument/2006/relationships/image" Target="../media/image14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2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14.jpeg"/><Relationship Id="rId5" Type="http://schemas.openxmlformats.org/officeDocument/2006/relationships/image" Target="../media/image150.png"/><Relationship Id="rId4" Type="http://schemas.openxmlformats.org/officeDocument/2006/relationships/image" Target="../media/image113.jpeg"/><Relationship Id="rId9" Type="http://schemas.openxmlformats.org/officeDocument/2006/relationships/image" Target="../media/image15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tags" Target="../tags/tag59.xml"/><Relationship Id="rId7" Type="http://schemas.openxmlformats.org/officeDocument/2006/relationships/image" Target="../media/image116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160.png"/><Relationship Id="rId5" Type="http://schemas.openxmlformats.org/officeDocument/2006/relationships/image" Target="../media/image116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65.png"/><Relationship Id="rId7" Type="http://schemas.openxmlformats.org/officeDocument/2006/relationships/image" Target="../media/image119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10" Type="http://schemas.openxmlformats.org/officeDocument/2006/relationships/image" Target="../media/image172.png"/><Relationship Id="rId4" Type="http://schemas.openxmlformats.org/officeDocument/2006/relationships/image" Target="../media/image166.png"/><Relationship Id="rId9" Type="http://schemas.openxmlformats.org/officeDocument/2006/relationships/image" Target="../media/image1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Relationship Id="rId4" Type="http://schemas.openxmlformats.org/officeDocument/2006/relationships/image" Target="../media/image12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13" Type="http://schemas.openxmlformats.org/officeDocument/2006/relationships/image" Target="../media/image147.png"/><Relationship Id="rId18" Type="http://schemas.openxmlformats.org/officeDocument/2006/relationships/image" Target="../media/image16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1.png"/><Relationship Id="rId12" Type="http://schemas.openxmlformats.org/officeDocument/2006/relationships/image" Target="../media/image146.png"/><Relationship Id="rId17" Type="http://schemas.openxmlformats.org/officeDocument/2006/relationships/image" Target="../media/image159.png"/><Relationship Id="rId2" Type="http://schemas.openxmlformats.org/officeDocument/2006/relationships/tags" Target="../tags/tag64.xml"/><Relationship Id="rId16" Type="http://schemas.openxmlformats.org/officeDocument/2006/relationships/image" Target="../media/image155.png"/><Relationship Id="rId1" Type="http://schemas.openxmlformats.org/officeDocument/2006/relationships/tags" Target="../tags/tag63.xml"/><Relationship Id="rId6" Type="http://schemas.openxmlformats.org/officeDocument/2006/relationships/image" Target="../media/image121.jpeg"/><Relationship Id="rId11" Type="http://schemas.openxmlformats.org/officeDocument/2006/relationships/image" Target="../media/image140.png"/><Relationship Id="rId5" Type="http://schemas.openxmlformats.org/officeDocument/2006/relationships/image" Target="../media/image130.jpeg"/><Relationship Id="rId15" Type="http://schemas.openxmlformats.org/officeDocument/2006/relationships/image" Target="../media/image151.png"/><Relationship Id="rId10" Type="http://schemas.openxmlformats.org/officeDocument/2006/relationships/image" Target="../media/image136.png"/><Relationship Id="rId4" Type="http://schemas.openxmlformats.org/officeDocument/2006/relationships/image" Target="../media/image129.png"/><Relationship Id="rId9" Type="http://schemas.openxmlformats.org/officeDocument/2006/relationships/image" Target="../media/image135.png"/><Relationship Id="rId14" Type="http://schemas.openxmlformats.org/officeDocument/2006/relationships/image" Target="../media/image14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4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113.png"/><Relationship Id="rId5" Type="http://schemas.openxmlformats.org/officeDocument/2006/relationships/image" Target="../media/image130.jpeg"/><Relationship Id="rId4" Type="http://schemas.openxmlformats.org/officeDocument/2006/relationships/image" Target="../media/image121.jpeg"/><Relationship Id="rId9" Type="http://schemas.openxmlformats.org/officeDocument/2006/relationships/image" Target="../media/image116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5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184.png"/><Relationship Id="rId11" Type="http://schemas.openxmlformats.org/officeDocument/2006/relationships/image" Target="../media/image189.png"/><Relationship Id="rId5" Type="http://schemas.openxmlformats.org/officeDocument/2006/relationships/image" Target="../media/image162.jpeg"/><Relationship Id="rId10" Type="http://schemas.openxmlformats.org/officeDocument/2006/relationships/image" Target="../media/image18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8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4.jpeg"/><Relationship Id="rId12" Type="http://schemas.openxmlformats.org/officeDocument/2006/relationships/image" Target="../media/image198.png"/><Relationship Id="rId2" Type="http://schemas.openxmlformats.org/officeDocument/2006/relationships/tags" Target="../tags/tag70.xml"/><Relationship Id="rId16" Type="http://schemas.openxmlformats.org/officeDocument/2006/relationships/image" Target="../media/image202.png"/><Relationship Id="rId1" Type="http://schemas.openxmlformats.org/officeDocument/2006/relationships/tags" Target="../tags/tag69.xml"/><Relationship Id="rId6" Type="http://schemas.openxmlformats.org/officeDocument/2006/relationships/image" Target="../media/image192.png"/><Relationship Id="rId11" Type="http://schemas.openxmlformats.org/officeDocument/2006/relationships/image" Target="../media/image165.jpeg"/><Relationship Id="rId5" Type="http://schemas.openxmlformats.org/officeDocument/2006/relationships/image" Target="../media/image191.png"/><Relationship Id="rId15" Type="http://schemas.openxmlformats.org/officeDocument/2006/relationships/image" Target="../media/image201.png"/><Relationship Id="rId10" Type="http://schemas.openxmlformats.org/officeDocument/2006/relationships/image" Target="../media/image196.png"/><Relationship Id="rId4" Type="http://schemas.openxmlformats.org/officeDocument/2006/relationships/image" Target="../media/image190.png"/><Relationship Id="rId9" Type="http://schemas.openxmlformats.org/officeDocument/2006/relationships/image" Target="../media/image195.png"/><Relationship Id="rId14" Type="http://schemas.openxmlformats.org/officeDocument/2006/relationships/image" Target="../media/image20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7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66.jpeg"/><Relationship Id="rId5" Type="http://schemas.openxmlformats.org/officeDocument/2006/relationships/image" Target="../media/image203.png"/><Relationship Id="rId4" Type="http://schemas.openxmlformats.org/officeDocument/2006/relationships/notesSlide" Target="../notesSlides/notes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Relationship Id="rId5" Type="http://schemas.openxmlformats.org/officeDocument/2006/relationships/image" Target="../media/image1290.png"/><Relationship Id="rId4" Type="http://schemas.openxmlformats.org/officeDocument/2006/relationships/image" Target="../media/image12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Relationship Id="rId4" Type="http://schemas.openxmlformats.org/officeDocument/2006/relationships/image" Target="../media/image170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0.png"/><Relationship Id="rId3" Type="http://schemas.openxmlformats.org/officeDocument/2006/relationships/image" Target="../media/image211.png"/><Relationship Id="rId7" Type="http://schemas.openxmlformats.org/officeDocument/2006/relationships/image" Target="../media/image2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Relationship Id="rId6" Type="http://schemas.openxmlformats.org/officeDocument/2006/relationships/image" Target="../media/image214.png"/><Relationship Id="rId11" Type="http://schemas.openxmlformats.org/officeDocument/2006/relationships/image" Target="../media/image171.jpeg"/><Relationship Id="rId5" Type="http://schemas.openxmlformats.org/officeDocument/2006/relationships/image" Target="../media/image213.png"/><Relationship Id="rId10" Type="http://schemas.openxmlformats.org/officeDocument/2006/relationships/image" Target="../media/image218.png"/><Relationship Id="rId4" Type="http://schemas.openxmlformats.org/officeDocument/2006/relationships/image" Target="../media/image212.png"/><Relationship Id="rId9" Type="http://schemas.openxmlformats.org/officeDocument/2006/relationships/image" Target="../media/image21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jpeg"/><Relationship Id="rId7" Type="http://schemas.openxmlformats.org/officeDocument/2006/relationships/image" Target="../media/image23.png"/><Relationship Id="rId12" Type="http://schemas.openxmlformats.org/officeDocument/2006/relationships/image" Target="../media/image2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0.png"/><Relationship Id="rId10" Type="http://schemas.openxmlformats.org/officeDocument/2006/relationships/image" Target="../media/image26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31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17426" y="2494451"/>
            <a:ext cx="6348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sz="4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Design via Root Locus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084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623633" y="0"/>
            <a:ext cx="4336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Refining the Sketch </a:t>
            </a:r>
          </a:p>
        </p:txBody>
      </p:sp>
      <p:sp>
        <p:nvSpPr>
          <p:cNvPr id="5" name="Rectangle 4"/>
          <p:cNvSpPr/>
          <p:nvPr/>
        </p:nvSpPr>
        <p:spPr>
          <a:xfrm>
            <a:off x="226301" y="932553"/>
            <a:ext cx="4478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Real-Axis Breakaway and Break-in Points: </a:t>
            </a:r>
            <a:endParaRPr lang="en-US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Picture 2" descr="fig_08_1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928" y="388939"/>
            <a:ext cx="3848799" cy="345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9064" y="1280845"/>
            <a:ext cx="4291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σ</a:t>
            </a:r>
            <a:r>
              <a:rPr lang="en-US" sz="1200" baseline="-25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: Breakaway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point (leave the real axis); 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σ</a:t>
            </a:r>
            <a:r>
              <a:rPr lang="en-US" sz="1200" baseline="-25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: Break-in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point (return to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real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axis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); . 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" name="Picture 2" descr="fig_08_14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256" y="3868655"/>
            <a:ext cx="4973471" cy="248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9064" y="25892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9057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Breakaway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point: at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maximum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gain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on the real axis between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-2 and -1.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9064" y="362953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9427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Break-in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point: at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 minimum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gain (increases when moving towards a zero)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between +3 and +5.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71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128322" y="1680558"/>
            <a:ext cx="6029825" cy="4851906"/>
            <a:chOff x="5611715" y="1130710"/>
            <a:chExt cx="6029825" cy="4851906"/>
          </a:xfrm>
        </p:grpSpPr>
        <p:pic>
          <p:nvPicPr>
            <p:cNvPr id="8" name="Picture 2" descr="fig_08_13"/>
            <p:cNvPicPr preferRelativeResize="0"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9302" y="1130710"/>
              <a:ext cx="5402238" cy="4851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1" name="Straight Arrow Connector 10"/>
            <p:cNvCxnSpPr/>
            <p:nvPr/>
          </p:nvCxnSpPr>
          <p:spPr>
            <a:xfrm flipV="1">
              <a:off x="6096000" y="4135273"/>
              <a:ext cx="659642" cy="888464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5611715" y="5076368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-1.45 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 flipV="1">
              <a:off x="10036792" y="4043920"/>
              <a:ext cx="308212" cy="1125761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10190898" y="5142136"/>
              <a:ext cx="5886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3.82</a:t>
              </a:r>
              <a:endParaRPr lang="en-US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826712" y="0"/>
            <a:ext cx="9378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65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Finding Breakaway and Break-in Points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475" y="977997"/>
            <a:ext cx="2564480" cy="90367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7441" y="1831279"/>
            <a:ext cx="6884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1000"/>
            <a:r>
              <a:rPr lang="en-US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sz="12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are negative of zero and pole values,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respectively, of G(s)H(s).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233731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R="96070"/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Example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From figure, we get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2817" y="2265787"/>
            <a:ext cx="2613138" cy="125212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595401"/>
            <a:ext cx="121860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One method to find break-in and break-away points is </a:t>
            </a:r>
            <a:r>
              <a:rPr lang="en-US" dirty="0">
                <a:latin typeface="Times New Roman" panose="02020603050405020304" pitchFamily="18" charset="0"/>
              </a:rPr>
              <a:t>a variation on the </a:t>
            </a:r>
            <a:r>
              <a:rPr lang="en-US" dirty="0" smtClean="0">
                <a:latin typeface="Times New Roman" panose="02020603050405020304" pitchFamily="18" charset="0"/>
              </a:rPr>
              <a:t>transition method. </a:t>
            </a:r>
            <a:r>
              <a:rPr lang="en-US" dirty="0">
                <a:latin typeface="Times New Roman" panose="02020603050405020304" pitchFamily="18" charset="0"/>
              </a:rPr>
              <a:t>Breakaway and break-in points satisfy</a:t>
            </a:r>
          </a:p>
          <a:p>
            <a:r>
              <a:rPr lang="en-US" dirty="0">
                <a:latin typeface="Times New Roman" panose="02020603050405020304" pitchFamily="18" charset="0"/>
              </a:rPr>
              <a:t> the relationship: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343511"/>
            <a:ext cx="2630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Method 2: </a:t>
            </a:r>
            <a:r>
              <a:rPr lang="en-US" dirty="0"/>
              <a:t>Differentiation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58934" y="3757858"/>
                <a:ext cx="5161798" cy="697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𝐾𝐺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𝐻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−3)(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−5)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+1)(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−8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+15)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+2)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934" y="3757858"/>
                <a:ext cx="5161798" cy="69730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29307" y="4487056"/>
                <a:ext cx="52442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/>
                  <a:t>Along the real axis (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 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𝐾𝐺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07" y="4487056"/>
                <a:ext cx="5244256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1047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29307" y="4990432"/>
                <a:ext cx="2475549" cy="697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−8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+15)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07" y="4990432"/>
                <a:ext cx="2475549" cy="69730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2751573" y="5221835"/>
            <a:ext cx="309818" cy="234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213444" y="4940107"/>
                <a:ext cx="2328330" cy="697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3444" y="4940107"/>
                <a:ext cx="2328330" cy="69730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ular Callout 22"/>
          <p:cNvSpPr/>
          <p:nvPr/>
        </p:nvSpPr>
        <p:spPr>
          <a:xfrm>
            <a:off x="2363438" y="4941459"/>
            <a:ext cx="924861" cy="195305"/>
          </a:xfrm>
          <a:prstGeom prst="wedgeRoundRectCallout">
            <a:avLst>
              <a:gd name="adj1" fmla="val 69561"/>
              <a:gd name="adj2" fmla="val 3714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00B0F0"/>
                </a:solidFill>
              </a:rPr>
              <a:t>Solving for </a:t>
            </a:r>
            <a:r>
              <a:rPr lang="en-US" sz="1000" i="1" dirty="0">
                <a:solidFill>
                  <a:srgbClr val="00B0F0"/>
                </a:solidFill>
              </a:rPr>
              <a:t>K</a:t>
            </a:r>
            <a:endParaRPr lang="en-US" sz="1000" dirty="0">
              <a:solidFill>
                <a:srgbClr val="00B0F0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2187676" y="5885550"/>
            <a:ext cx="309818" cy="234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ular Callout 25"/>
              <p:cNvSpPr/>
              <p:nvPr/>
            </p:nvSpPr>
            <p:spPr>
              <a:xfrm>
                <a:off x="39534" y="5776129"/>
                <a:ext cx="1672994" cy="386158"/>
              </a:xfrm>
              <a:prstGeom prst="wedgeRoundRectCallout">
                <a:avLst>
                  <a:gd name="adj1" fmla="val 83374"/>
                  <a:gd name="adj2" fmla="val 13468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rgbClr val="00B0F0"/>
                    </a:solidFill>
                  </a:rPr>
                  <a:t>Differentiating </a:t>
                </a:r>
                <a:r>
                  <a:rPr lang="en-US" sz="1000" i="1" dirty="0">
                    <a:solidFill>
                      <a:srgbClr val="00B0F0"/>
                    </a:solidFill>
                  </a:rPr>
                  <a:t>K </a:t>
                </a:r>
                <a:r>
                  <a:rPr lang="en-US" sz="1000" dirty="0">
                    <a:solidFill>
                      <a:srgbClr val="00B0F0"/>
                    </a:solidFill>
                  </a:rPr>
                  <a:t>with respect </a:t>
                </a:r>
                <a:r>
                  <a:rPr lang="en-US" sz="1000" dirty="0" smtClean="0">
                    <a:solidFill>
                      <a:srgbClr val="00B0F0"/>
                    </a:solidFill>
                  </a:rPr>
                  <a:t>to</a:t>
                </a:r>
                <a:r>
                  <a:rPr lang="en-US" sz="1000" dirty="0">
                    <a:solidFill>
                      <a:srgbClr val="00B0F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1000" dirty="0" smtClean="0">
                    <a:solidFill>
                      <a:srgbClr val="00B0F0"/>
                    </a:solidFill>
                  </a:rPr>
                  <a:t> (max and min)</a:t>
                </a:r>
                <a:endParaRPr lang="en-US" sz="1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6" name="Rounded Rectangular Callout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" y="5776129"/>
                <a:ext cx="1672994" cy="386158"/>
              </a:xfrm>
              <a:prstGeom prst="wedgeRoundRectCallout">
                <a:avLst>
                  <a:gd name="adj1" fmla="val 83374"/>
                  <a:gd name="adj2" fmla="val 13468"/>
                  <a:gd name="adj3" fmla="val 16667"/>
                </a:avLst>
              </a:prstGeom>
              <a:blipFill rotWithShape="0">
                <a:blip r:embed="rId10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2574547" y="5620554"/>
                <a:ext cx="3230821" cy="697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𝑑𝐾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−8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+15)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4547" y="5620554"/>
                <a:ext cx="3230821" cy="69730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ight Arrow 27"/>
          <p:cNvSpPr/>
          <p:nvPr/>
        </p:nvSpPr>
        <p:spPr>
          <a:xfrm>
            <a:off x="1586041" y="6421662"/>
            <a:ext cx="309818" cy="234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ounded Rectangular Callout 28"/>
              <p:cNvSpPr/>
              <p:nvPr/>
            </p:nvSpPr>
            <p:spPr>
              <a:xfrm>
                <a:off x="69138" y="6379023"/>
                <a:ext cx="1134817" cy="215891"/>
              </a:xfrm>
              <a:prstGeom prst="wedgeRoundRectCallout">
                <a:avLst>
                  <a:gd name="adj1" fmla="val 71863"/>
                  <a:gd name="adj2" fmla="val 12944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rgbClr val="00B0F0"/>
                    </a:solidFill>
                  </a:rPr>
                  <a:t>Solving for </a:t>
                </a:r>
                <a14:m>
                  <m:oMath xmlns:m="http://schemas.openxmlformats.org/officeDocument/2006/math">
                    <m:r>
                      <a:rPr lang="en-US" sz="100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1000" i="1" dirty="0">
                    <a:solidFill>
                      <a:srgbClr val="00B0F0"/>
                    </a:solidFill>
                  </a:rPr>
                  <a:t>,</a:t>
                </a:r>
                <a:endParaRPr lang="en-US" sz="1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9" name="Rounded Rectangular Callout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38" y="6379023"/>
                <a:ext cx="1134817" cy="215891"/>
              </a:xfrm>
              <a:prstGeom prst="wedgeRoundRectCallout">
                <a:avLst>
                  <a:gd name="adj1" fmla="val 71863"/>
                  <a:gd name="adj2" fmla="val 12944"/>
                  <a:gd name="adj3" fmla="val 16667"/>
                </a:avLst>
              </a:prstGeom>
              <a:blipFill rotWithShape="0">
                <a:blip r:embed="rId12"/>
                <a:stretch>
                  <a:fillRect b="-2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039161" y="6379023"/>
                <a:ext cx="2817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=−1.45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𝑎𝑛𝑑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=3.82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9161" y="6379023"/>
                <a:ext cx="2817758" cy="369332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8317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011305" y="6356349"/>
            <a:ext cx="4114800" cy="365125"/>
          </a:xfrm>
        </p:spPr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236794" y="0"/>
            <a:ext cx="53738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650"/>
            <a:r>
              <a:rPr lang="en-US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Imaginary-Axis </a:t>
            </a:r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Crossing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8086" y="596893"/>
            <a:ext cx="110182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Stability: </a:t>
            </a:r>
            <a:r>
              <a:rPr lang="en-US" dirty="0" smtClean="0">
                <a:latin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</a:rPr>
              <a:t>system's poles are in the left half-plane up to a </a:t>
            </a:r>
            <a:r>
              <a:rPr lang="en-US" dirty="0" smtClean="0">
                <a:latin typeface="Times New Roman" panose="02020603050405020304" pitchFamily="18" charset="0"/>
              </a:rPr>
              <a:t>particular value </a:t>
            </a:r>
            <a:r>
              <a:rPr lang="en-US" dirty="0">
                <a:latin typeface="Times New Roman" panose="02020603050405020304" pitchFamily="18" charset="0"/>
              </a:rPr>
              <a:t>of </a:t>
            </a:r>
            <a:r>
              <a:rPr lang="en-US" dirty="0" smtClean="0">
                <a:latin typeface="Times New Roman" panose="02020603050405020304" pitchFamily="18" charset="0"/>
              </a:rPr>
              <a:t>gain K. </a:t>
            </a:r>
            <a:endParaRPr lang="en-US" dirty="0">
              <a:latin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519" y="973707"/>
            <a:ext cx="5991225" cy="14192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8794" y="1206267"/>
            <a:ext cx="56365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</a:rPr>
              <a:t>PROBLEM:</a:t>
            </a:r>
            <a:r>
              <a:rPr lang="en-US" dirty="0">
                <a:latin typeface="Times New Roman" panose="02020603050405020304" pitchFamily="18" charset="0"/>
              </a:rPr>
              <a:t> For the </a:t>
            </a:r>
            <a:r>
              <a:rPr lang="en-US" dirty="0" smtClean="0">
                <a:latin typeface="Times New Roman" panose="02020603050405020304" pitchFamily="18" charset="0"/>
              </a:rPr>
              <a:t>system, find </a:t>
            </a:r>
            <a:r>
              <a:rPr lang="en-US" dirty="0">
                <a:latin typeface="Times New Roman" panose="02020603050405020304" pitchFamily="18" charset="0"/>
              </a:rPr>
              <a:t>the frequency and gain, </a:t>
            </a:r>
            <a:r>
              <a:rPr lang="en-US" i="1" dirty="0">
                <a:latin typeface="Times New Roman" panose="02020603050405020304" pitchFamily="18" charset="0"/>
              </a:rPr>
              <a:t>K, </a:t>
            </a:r>
            <a:r>
              <a:rPr lang="en-US" dirty="0">
                <a:latin typeface="Times New Roman" panose="02020603050405020304" pitchFamily="18" charset="0"/>
              </a:rPr>
              <a:t>for </a:t>
            </a:r>
            <a:r>
              <a:rPr lang="en-US" dirty="0" smtClean="0">
                <a:latin typeface="Times New Roman" panose="02020603050405020304" pitchFamily="18" charset="0"/>
              </a:rPr>
              <a:t>which the </a:t>
            </a:r>
            <a:r>
              <a:rPr lang="en-US" dirty="0">
                <a:latin typeface="Times New Roman" panose="02020603050405020304" pitchFamily="18" charset="0"/>
              </a:rPr>
              <a:t>root locus crosses the imaginary axis. For what range of </a:t>
            </a:r>
            <a:r>
              <a:rPr lang="en-US" i="1" dirty="0">
                <a:latin typeface="Times New Roman" panose="02020603050405020304" pitchFamily="18" charset="0"/>
              </a:rPr>
              <a:t>K </a:t>
            </a:r>
            <a:r>
              <a:rPr lang="en-US" dirty="0">
                <a:latin typeface="Times New Roman" panose="02020603050405020304" pitchFamily="18" charset="0"/>
              </a:rPr>
              <a:t>is the system stable?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7436" y="2332285"/>
            <a:ext cx="46785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</a:rPr>
              <a:t>SOLUTION:</a:t>
            </a:r>
            <a:r>
              <a:rPr lang="en-US" dirty="0">
                <a:latin typeface="Times New Roman" panose="02020603050405020304" pitchFamily="18" charset="0"/>
              </a:rPr>
              <a:t> The closed-loop transfer function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161" y="2351864"/>
            <a:ext cx="4228672" cy="6684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559" y="2962626"/>
            <a:ext cx="2702403" cy="33943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4982854" y="2962626"/>
            <a:ext cx="710023" cy="180573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42054" y="2904306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Characteristic Eq.: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67014" y="3467518"/>
            <a:ext cx="3407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850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We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get Routh table as follows: 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38218" y="6031100"/>
            <a:ext cx="4538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 complete row of zeros yields the possibility for imaginary-axis roots.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838218" y="3552764"/>
                <a:ext cx="35232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For </a:t>
                </a:r>
                <a:r>
                  <a:rPr lang="en-US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K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&gt; 0, only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row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can be zero. </a:t>
                </a: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18" y="3552764"/>
                <a:ext cx="3523272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1557" t="-10000" r="-519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2808" y="3528356"/>
            <a:ext cx="2375421" cy="75469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6867" y="5022267"/>
            <a:ext cx="3952944" cy="448647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8929534" y="5005515"/>
            <a:ext cx="2259280" cy="438267"/>
            <a:chOff x="4875961" y="5154677"/>
            <a:chExt cx="2259280" cy="438267"/>
          </a:xfrm>
        </p:grpSpPr>
        <p:sp>
          <p:nvSpPr>
            <p:cNvPr id="21" name="Rectangle 20"/>
            <p:cNvSpPr/>
            <p:nvPr/>
          </p:nvSpPr>
          <p:spPr>
            <a:xfrm>
              <a:off x="4875961" y="5202824"/>
              <a:ext cx="8386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Gives </a:t>
              </a:r>
              <a:endParaRPr lang="en-US" dirty="0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14652" y="5154677"/>
              <a:ext cx="1420589" cy="438267"/>
            </a:xfrm>
            <a:prstGeom prst="rect">
              <a:avLst/>
            </a:prstGeom>
          </p:spPr>
        </p:pic>
      </p:grpSp>
      <p:sp>
        <p:nvSpPr>
          <p:cNvPr id="24" name="Rectangle 23"/>
          <p:cNvSpPr/>
          <p:nvPr/>
        </p:nvSpPr>
        <p:spPr>
          <a:xfrm>
            <a:off x="5051056" y="555440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Thus, the root locus crosses the imaginary-axis at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±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j1.59 at a gain of 9.65 So, the system is stable for 0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≤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 &lt; 9.65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776716" y="3689878"/>
            <a:ext cx="0" cy="2849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4531057" y="3905702"/>
            <a:ext cx="394103" cy="21253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947711" y="4375936"/>
                <a:ext cx="624110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Forming the even polynomial by using 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 row (above) </a:t>
                </a:r>
                <a:r>
                  <a:rPr lang="en-US" dirty="0">
                    <a:latin typeface="Times New Roman" panose="02020603050405020304" pitchFamily="18" charset="0"/>
                  </a:rPr>
                  <a:t>with </a:t>
                </a:r>
                <a:r>
                  <a:rPr lang="en-US" i="1" dirty="0" smtClean="0">
                    <a:latin typeface="Times New Roman" panose="02020603050405020304" pitchFamily="18" charset="0"/>
                  </a:rPr>
                  <a:t>K=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9.65</a:t>
                </a:r>
                <a:r>
                  <a:rPr lang="en-US" dirty="0">
                    <a:latin typeface="Times New Roman" panose="02020603050405020304" pitchFamily="18" charset="0"/>
                  </a:rPr>
                  <a:t>, </a:t>
                </a:r>
                <a:endParaRPr lang="en-US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711" y="4375936"/>
                <a:ext cx="6241103" cy="646331"/>
              </a:xfrm>
              <a:prstGeom prst="rect">
                <a:avLst/>
              </a:prstGeom>
              <a:blipFill rotWithShape="0">
                <a:blip r:embed="rId10"/>
                <a:stretch>
                  <a:fillRect l="-880" t="-566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040" y="3867318"/>
            <a:ext cx="40005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1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720453" y="0"/>
            <a:ext cx="6983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417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Angles of Departure and Arrival </a:t>
            </a:r>
          </a:p>
        </p:txBody>
      </p:sp>
      <p:pic>
        <p:nvPicPr>
          <p:cNvPr id="5" name="Picture 2" descr="fig_08_1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335" y="618553"/>
            <a:ext cx="4166102" cy="573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3495" y="116997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R="95550"/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Departure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: from complex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poles. </a:t>
            </a:r>
          </a:p>
          <a:p>
            <a:pPr marR="95550"/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Arrival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: to complex zeros.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6005" y="2383333"/>
            <a:ext cx="2604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Angle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</a:rPr>
              <a:t>of departure: 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8" name="Picture 2" descr="fig_08_16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976" y="2410952"/>
            <a:ext cx="4810836" cy="107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65793" y="3082180"/>
            <a:ext cx="2291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Poles:-3,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1+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-1-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j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152" y="4390560"/>
            <a:ext cx="5523502" cy="309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583" y="4905279"/>
            <a:ext cx="5542034" cy="10652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16005" y="3558320"/>
                <a:ext cx="600037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we calculate the sum of angles drawn to a point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close </a:t>
                </a:r>
                <a:r>
                  <a:rPr lang="en-US" dirty="0">
                    <a:latin typeface="Times New Roman" panose="02020603050405020304" pitchFamily="18" charset="0"/>
                  </a:rPr>
                  <a:t>to the</a:t>
                </a:r>
              </a:p>
              <a:p>
                <a:r>
                  <a:rPr lang="en-US" dirty="0">
                    <a:latin typeface="Times New Roman" panose="02020603050405020304" pitchFamily="18" charset="0"/>
                  </a:rPr>
                  <a:t>complex pole,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-1 + </a:t>
                </a:r>
                <a:r>
                  <a:rPr lang="en-US" i="1" dirty="0" smtClean="0">
                    <a:latin typeface="Times New Roman" panose="02020603050405020304" pitchFamily="18" charset="0"/>
                  </a:rPr>
                  <a:t>j</a:t>
                </a:r>
                <a:endParaRPr lang="en-US" i="1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05" y="3558320"/>
                <a:ext cx="6000370" cy="646331"/>
              </a:xfrm>
              <a:prstGeom prst="rect">
                <a:avLst/>
              </a:prstGeom>
              <a:blipFill rotWithShape="0">
                <a:blip r:embed="rId8"/>
                <a:stretch>
                  <a:fillRect l="-813" t="-566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277789" y="2764535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Zero: 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ular Callout 13"/>
              <p:cNvSpPr/>
              <p:nvPr/>
            </p:nvSpPr>
            <p:spPr>
              <a:xfrm>
                <a:off x="4154303" y="5767652"/>
                <a:ext cx="447468" cy="263871"/>
              </a:xfrm>
              <a:prstGeom prst="wedgeRoundRectCallout">
                <a:avLst>
                  <a:gd name="adj1" fmla="val -48283"/>
                  <a:gd name="adj2" fmla="val -97836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m:rPr>
                              <m:nor/>
                            </m:rPr>
                            <a:rPr lang="en-US" sz="1200" dirty="0">
                              <a:solidFill>
                                <a:srgbClr val="0070C0"/>
                              </a:solidFill>
                            </a:rPr>
                            <m:t> 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ounded Rectangular Callout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4303" y="5767652"/>
                <a:ext cx="447468" cy="263871"/>
              </a:xfrm>
              <a:prstGeom prst="wedgeRoundRectCallout">
                <a:avLst>
                  <a:gd name="adj1" fmla="val -48283"/>
                  <a:gd name="adj2" fmla="val -97836"/>
                  <a:gd name="adj3" fmla="val 16667"/>
                </a:avLst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ular Callout 14"/>
              <p:cNvSpPr/>
              <p:nvPr/>
            </p:nvSpPr>
            <p:spPr>
              <a:xfrm>
                <a:off x="5265997" y="5798130"/>
                <a:ext cx="447468" cy="263871"/>
              </a:xfrm>
              <a:prstGeom prst="wedgeRoundRectCallout">
                <a:avLst>
                  <a:gd name="adj1" fmla="val -48283"/>
                  <a:gd name="adj2" fmla="val -97836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m:rPr>
                              <m:nor/>
                            </m:rPr>
                            <a:rPr lang="en-US" sz="1200" dirty="0">
                              <a:solidFill>
                                <a:srgbClr val="0070C0"/>
                              </a:solidFill>
                            </a:rPr>
                            <m:t> </m:t>
                          </m:r>
                        </m:e>
                        <m:sub>
                          <m:r>
                            <a:rPr lang="en-US" sz="1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12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ounded Rectangular Callout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997" y="5798130"/>
                <a:ext cx="447468" cy="263871"/>
              </a:xfrm>
              <a:prstGeom prst="wedgeRoundRectCallout">
                <a:avLst>
                  <a:gd name="adj1" fmla="val -48283"/>
                  <a:gd name="adj2" fmla="val -97836"/>
                  <a:gd name="adj3" fmla="val 16667"/>
                </a:avLst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3373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_09_0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674" y="366712"/>
            <a:ext cx="4791075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58625" y="62005"/>
            <a:ext cx="5694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Improving System Response</a:t>
            </a:r>
            <a:endParaRPr lang="en-US" sz="3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07107" y="5821346"/>
            <a:ext cx="34980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b</a:t>
            </a:r>
            <a:r>
              <a:rPr lang="en-US" sz="1200" dirty="0">
                <a:latin typeface="Times" panose="02020603060405020304" pitchFamily="18" charset="0"/>
              </a:rPr>
              <a:t>. </a:t>
            </a:r>
            <a:r>
              <a:rPr lang="en-US" sz="1200" dirty="0" smtClean="0">
                <a:latin typeface="Times" panose="02020603060405020304" pitchFamily="18" charset="0"/>
              </a:rPr>
              <a:t>Responses from </a:t>
            </a:r>
            <a:r>
              <a:rPr lang="en-US" sz="1200" dirty="0">
                <a:latin typeface="Times" panose="02020603060405020304" pitchFamily="18" charset="0"/>
              </a:rPr>
              <a:t>poles at </a:t>
            </a:r>
            <a:r>
              <a:rPr lang="en-US" sz="1200" i="1" dirty="0">
                <a:latin typeface="Times" panose="02020603060405020304" pitchFamily="18" charset="0"/>
              </a:rPr>
              <a:t>A </a:t>
            </a:r>
            <a:r>
              <a:rPr lang="en-US" sz="1200" dirty="0">
                <a:latin typeface="Times" panose="02020603060405020304" pitchFamily="18" charset="0"/>
              </a:rPr>
              <a:t>and </a:t>
            </a:r>
            <a:r>
              <a:rPr lang="en-US" sz="1200" i="1" dirty="0">
                <a:latin typeface="Times" panose="02020603060405020304" pitchFamily="18" charset="0"/>
              </a:rPr>
              <a:t>B</a:t>
            </a:r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7274956" y="3419776"/>
            <a:ext cx="4904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a. Sample root locus, showing possible design point via gain adjustment </a:t>
            </a:r>
            <a:r>
              <a:rPr lang="en-US" sz="1200" i="1" dirty="0">
                <a:latin typeface="Times" panose="02020603060405020304" pitchFamily="18" charset="0"/>
              </a:rPr>
              <a:t>(A)</a:t>
            </a:r>
          </a:p>
          <a:p>
            <a:r>
              <a:rPr lang="en-US" sz="1200" dirty="0">
                <a:latin typeface="Times" panose="02020603060405020304" pitchFamily="18" charset="0"/>
              </a:rPr>
              <a:t>and desired design point that cannot be met via simple gain adjustment </a:t>
            </a:r>
            <a:r>
              <a:rPr lang="en-US" sz="1200" i="1" dirty="0">
                <a:latin typeface="Times" panose="02020603060405020304" pitchFamily="18" charset="0"/>
              </a:rPr>
              <a:t>(B); </a:t>
            </a:r>
          </a:p>
        </p:txBody>
      </p:sp>
      <p:sp>
        <p:nvSpPr>
          <p:cNvPr id="6" name="Rectangle 5"/>
          <p:cNvSpPr/>
          <p:nvPr/>
        </p:nvSpPr>
        <p:spPr>
          <a:xfrm>
            <a:off x="157915" y="2241966"/>
            <a:ext cx="74036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We need to speed up the response at A </a:t>
            </a:r>
            <a:r>
              <a:rPr lang="en-US" dirty="0">
                <a:latin typeface="Times" panose="02020603060405020304" pitchFamily="18" charset="0"/>
              </a:rPr>
              <a:t>to that B, without affecting the percent overshoot </a:t>
            </a:r>
            <a:r>
              <a:rPr lang="en-US" dirty="0" smtClean="0">
                <a:latin typeface="Times" panose="02020603060405020304" pitchFamily="18" charset="0"/>
              </a:rPr>
              <a:t>(compensation by adding </a:t>
            </a:r>
            <a:r>
              <a:rPr lang="en-US" dirty="0">
                <a:latin typeface="Times" panose="02020603060405020304" pitchFamily="18" charset="0"/>
              </a:rPr>
              <a:t>poles and </a:t>
            </a:r>
            <a:r>
              <a:rPr lang="en-US" dirty="0" smtClean="0">
                <a:latin typeface="Times" panose="02020603060405020304" pitchFamily="18" charset="0"/>
              </a:rPr>
              <a:t>zeros in order to move the root locus and put to the desired pole on the root locus for </a:t>
            </a:r>
            <a:r>
              <a:rPr lang="en-US" dirty="0">
                <a:latin typeface="Times" panose="02020603060405020304" pitchFamily="18" charset="0"/>
              </a:rPr>
              <a:t>some value of </a:t>
            </a:r>
            <a:r>
              <a:rPr lang="en-US" dirty="0" smtClean="0">
                <a:latin typeface="Times" panose="02020603060405020304" pitchFamily="18" charset="0"/>
              </a:rPr>
              <a:t>gain).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If the system gain is adjusted to meet the transient response specification, steady-state error performance deteriorated (The higher the gain, the smaller the steady-state error, but the larger the percent overshoot).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Dynamic compensators (function of s), can be designed to meet transient and steady-state error specifications simultaneously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FF0000"/>
                </a:solidFill>
                <a:latin typeface="Times" panose="02020603060405020304" pitchFamily="18" charset="0"/>
              </a:rPr>
              <a:t>Transient response </a:t>
            </a:r>
            <a:r>
              <a:rPr lang="en-US" dirty="0">
                <a:latin typeface="Times" panose="02020603060405020304" pitchFamily="18" charset="0"/>
              </a:rPr>
              <a:t>is improved with the addition of </a:t>
            </a:r>
            <a:r>
              <a:rPr lang="en-US" i="1" dirty="0">
                <a:solidFill>
                  <a:srgbClr val="FF0000"/>
                </a:solidFill>
                <a:latin typeface="Times" panose="02020603060405020304" pitchFamily="18" charset="0"/>
              </a:rPr>
              <a:t>differentiation</a:t>
            </a:r>
            <a:r>
              <a:rPr lang="en-US" dirty="0">
                <a:latin typeface="Times" panose="02020603060405020304" pitchFamily="18" charset="0"/>
              </a:rPr>
              <a:t>, and </a:t>
            </a:r>
            <a:r>
              <a:rPr lang="en-US" i="1" dirty="0">
                <a:solidFill>
                  <a:srgbClr val="00B050"/>
                </a:solidFill>
                <a:latin typeface="Times" panose="02020603060405020304" pitchFamily="18" charset="0"/>
              </a:rPr>
              <a:t>steady-state error </a:t>
            </a:r>
            <a:r>
              <a:rPr lang="en-US" dirty="0">
                <a:latin typeface="Times" panose="02020603060405020304" pitchFamily="18" charset="0"/>
              </a:rPr>
              <a:t>is improved with the addition of </a:t>
            </a:r>
            <a:r>
              <a:rPr lang="en-US" i="1" dirty="0">
                <a:solidFill>
                  <a:srgbClr val="00B050"/>
                </a:solidFill>
                <a:latin typeface="Times" panose="02020603060405020304" pitchFamily="18" charset="0"/>
              </a:rPr>
              <a:t>integration</a:t>
            </a:r>
            <a:r>
              <a:rPr lang="en-US" dirty="0">
                <a:latin typeface="Times" panose="02020603060405020304" pitchFamily="18" charset="0"/>
              </a:rPr>
              <a:t> in the forward path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30596" y="6356350"/>
            <a:ext cx="423203" cy="365125"/>
          </a:xfrm>
        </p:spPr>
        <p:txBody>
          <a:bodyPr/>
          <a:lstStyle/>
          <a:p>
            <a:fld id="{FE44D5D8-AFE5-4BE9-A4EC-F7FA438B52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  <p:cxnSp>
        <p:nvCxnSpPr>
          <p:cNvPr id="10" name="Straight Arrow Connector 9"/>
          <p:cNvCxnSpPr>
            <a:stCxn id="11" idx="3"/>
          </p:cNvCxnSpPr>
          <p:nvPr/>
        </p:nvCxnSpPr>
        <p:spPr>
          <a:xfrm>
            <a:off x="6424981" y="1098949"/>
            <a:ext cx="3046565" cy="10263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03477" y="775783"/>
            <a:ext cx="3621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Desired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transient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response </a:t>
            </a:r>
          </a:p>
          <a:p>
            <a:pPr algn="ctr"/>
            <a:r>
              <a:rPr lang="en-US" dirty="0" smtClean="0">
                <a:latin typeface="Times" panose="02020603060405020304" pitchFamily="18" charset="0"/>
              </a:rPr>
              <a:t>(</a:t>
            </a:r>
            <a:r>
              <a:rPr lang="en-US" dirty="0">
                <a:latin typeface="Times" panose="02020603060405020304" pitchFamily="18" charset="0"/>
              </a:rPr>
              <a:t>percent overshoot and settling </a:t>
            </a:r>
            <a:r>
              <a:rPr lang="en-US" dirty="0" smtClean="0">
                <a:latin typeface="Times" panose="02020603060405020304" pitchFamily="18" charset="0"/>
              </a:rPr>
              <a:t>time)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617802" y="1580907"/>
            <a:ext cx="28071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Obtained transient response </a:t>
            </a:r>
            <a:endParaRPr lang="en-US" dirty="0" smtClean="0">
              <a:solidFill>
                <a:srgbClr val="0070C0"/>
              </a:solidFill>
              <a:latin typeface="Times" panose="02020603060405020304" pitchFamily="18" charset="0"/>
            </a:endParaRPr>
          </a:p>
          <a:p>
            <a:pPr algn="ctr"/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</a:t>
            </a:r>
            <a:r>
              <a:rPr lang="en-US" dirty="0">
                <a:latin typeface="Times" panose="02020603060405020304" pitchFamily="18" charset="0"/>
              </a:rPr>
              <a:t>gain </a:t>
            </a:r>
            <a:r>
              <a:rPr lang="en-US" dirty="0" smtClean="0">
                <a:latin typeface="Times" panose="02020603060405020304" pitchFamily="18" charset="0"/>
              </a:rPr>
              <a:t>adjustment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)</a:t>
            </a:r>
            <a:endParaRPr lang="en-US" dirty="0">
              <a:solidFill>
                <a:srgbClr val="0070C0"/>
              </a:solidFill>
              <a:latin typeface="Times" panose="02020603060405020304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322082" y="1676717"/>
            <a:ext cx="3720701" cy="338158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6636" y="1904072"/>
            <a:ext cx="3615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</a:t>
            </a:r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Transient </a:t>
            </a:r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Response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4602908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</a:t>
            </a:r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Steady-State </a:t>
            </a:r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Error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72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12682" y="-57484"/>
            <a:ext cx="2872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Compensators</a:t>
            </a:r>
            <a:endParaRPr lang="en-US" sz="3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418" y="3340889"/>
            <a:ext cx="11966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Both </a:t>
            </a:r>
            <a:r>
              <a:rPr lang="en-US" dirty="0">
                <a:latin typeface="Times" panose="02020603060405020304" pitchFamily="18" charset="0"/>
              </a:rPr>
              <a:t>methods change </a:t>
            </a:r>
            <a:r>
              <a:rPr lang="en-US" dirty="0" smtClean="0">
                <a:latin typeface="Times" panose="02020603060405020304" pitchFamily="18" charset="0"/>
              </a:rPr>
              <a:t>the open-loop </a:t>
            </a:r>
            <a:r>
              <a:rPr lang="en-US" dirty="0">
                <a:latin typeface="Times" panose="02020603060405020304" pitchFamily="18" charset="0"/>
              </a:rPr>
              <a:t>poles and zeros, thereby creating a new root locus that goes through </a:t>
            </a:r>
            <a:r>
              <a:rPr lang="en-US" dirty="0" smtClean="0">
                <a:latin typeface="Times" panose="02020603060405020304" pitchFamily="18" charset="0"/>
              </a:rPr>
              <a:t>the desired </a:t>
            </a:r>
            <a:r>
              <a:rPr lang="en-US" dirty="0">
                <a:latin typeface="Times" panose="02020603060405020304" pitchFamily="18" charset="0"/>
              </a:rPr>
              <a:t>closed-loop pole location.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958" y="3813219"/>
            <a:ext cx="4848225" cy="2514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43" y="4070284"/>
            <a:ext cx="5953125" cy="1524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040812" y="5689733"/>
            <a:ext cx="229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Cascade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compensation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153400" y="6169580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Feedback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compensation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1404" y="2870633"/>
            <a:ext cx="1758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Configurations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-14732" y="448172"/>
            <a:ext cx="1219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1775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Ideal </a:t>
            </a:r>
            <a:r>
              <a:rPr lang="en-US" dirty="0" smtClean="0">
                <a:latin typeface="Times" panose="02020603060405020304" pitchFamily="18" charset="0"/>
              </a:rPr>
              <a:t>compensators, pure integration </a:t>
            </a:r>
            <a:r>
              <a:rPr lang="en-US" b="1" i="1" dirty="0" smtClean="0">
                <a:latin typeface="Times" panose="02020603060405020304" pitchFamily="18" charset="0"/>
              </a:rPr>
              <a:t>PI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for improving steady-state error or pure </a:t>
            </a:r>
            <a:r>
              <a:rPr lang="en-US" dirty="0" smtClean="0">
                <a:latin typeface="Times" panose="02020603060405020304" pitchFamily="18" charset="0"/>
              </a:rPr>
              <a:t>differentiation </a:t>
            </a:r>
            <a:r>
              <a:rPr lang="en-US" b="1" i="1" dirty="0" smtClean="0">
                <a:latin typeface="Times" panose="02020603060405020304" pitchFamily="18" charset="0"/>
              </a:rPr>
              <a:t>PD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for improving transient </a:t>
            </a:r>
            <a:r>
              <a:rPr lang="en-US" dirty="0" smtClean="0">
                <a:latin typeface="Times" panose="02020603060405020304" pitchFamily="18" charset="0"/>
              </a:rPr>
              <a:t>response  are implemented using active amplifiers. </a:t>
            </a:r>
            <a:r>
              <a:rPr lang="en-US" dirty="0">
                <a:latin typeface="Times" panose="02020603060405020304" pitchFamily="18" charset="0"/>
              </a:rPr>
              <a:t>Compensators implemented with passive </a:t>
            </a:r>
            <a:r>
              <a:rPr lang="en-US" dirty="0" smtClean="0">
                <a:latin typeface="Times" panose="02020603060405020304" pitchFamily="18" charset="0"/>
              </a:rPr>
              <a:t>elements </a:t>
            </a:r>
            <a:r>
              <a:rPr lang="en-US" b="1" i="1" dirty="0" smtClean="0">
                <a:latin typeface="Times" panose="02020603060405020304" pitchFamily="18" charset="0"/>
              </a:rPr>
              <a:t>Lead</a:t>
            </a:r>
            <a:r>
              <a:rPr lang="en-US" dirty="0" smtClean="0">
                <a:latin typeface="Times" panose="02020603060405020304" pitchFamily="18" charset="0"/>
              </a:rPr>
              <a:t> and </a:t>
            </a:r>
            <a:r>
              <a:rPr lang="en-US" b="1" i="1" dirty="0" smtClean="0">
                <a:latin typeface="Times" panose="02020603060405020304" pitchFamily="18" charset="0"/>
              </a:rPr>
              <a:t>Lag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are not ideal compensators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(steady-state error is not driven to zero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</a:p>
          <a:p>
            <a:pPr indent="231775">
              <a:buFont typeface="Arial" panose="020B0604020202020204" pitchFamily="34" charset="0"/>
              <a:buChar char="•"/>
            </a:pPr>
            <a:endParaRPr lang="en-US" dirty="0">
              <a:latin typeface="Times" panose="02020603060405020304" pitchFamily="18" charset="0"/>
            </a:endParaRPr>
          </a:p>
          <a:p>
            <a:pPr indent="231775">
              <a:buFont typeface="Arial" panose="020B0604020202020204" pitchFamily="34" charset="0"/>
              <a:buChar char="•"/>
            </a:pPr>
            <a:r>
              <a:rPr lang="en-GB" dirty="0">
                <a:latin typeface="Times New Roman" pitchFamily="18" charset="0"/>
                <a:cs typeface="Times New Roman" pitchFamily="18" charset="0"/>
              </a:rPr>
              <a:t>If a satisfactory design cannot be obtained by adjustment of the proportional gain alone, then dynamic compensator is used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31775">
              <a:buFont typeface="Arial" panose="020B0604020202020204" pitchFamily="34" charset="0"/>
              <a:buChar char="•"/>
            </a:pP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indent="231775">
              <a:buFont typeface="Arial" panose="020B0604020202020204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Compensator transfer function :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5030" y="2019532"/>
            <a:ext cx="1821308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458100" y="211016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lead </a:t>
            </a:r>
            <a:r>
              <a:rPr lang="en-GB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compensation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if z &lt; p and </a:t>
            </a:r>
            <a:r>
              <a:rPr lang="en-GB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lag compensation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if z &gt; p.</a:t>
            </a:r>
          </a:p>
        </p:txBody>
      </p:sp>
    </p:spTree>
    <p:extLst>
      <p:ext uri="{BB962C8B-B14F-4D97-AF65-F5344CB8AC3E}">
        <p14:creationId xmlns:p14="http://schemas.microsoft.com/office/powerpoint/2010/main" val="123189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37899" y="69026"/>
            <a:ext cx="50962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Ideal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Integral Compensation (PI</a:t>
            </a:r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</a:t>
            </a:r>
          </a:p>
          <a:p>
            <a:pPr algn="ctr"/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Steady-State </a:t>
            </a:r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Error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816531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Steady-state error can be improved (without appreciably affecting the transient </a:t>
            </a:r>
            <a:r>
              <a:rPr lang="en-US" dirty="0" smtClean="0">
                <a:latin typeface="Times" panose="02020603060405020304" pitchFamily="18" charset="0"/>
              </a:rPr>
              <a:t>response) </a:t>
            </a:r>
            <a:r>
              <a:rPr lang="en-US" dirty="0">
                <a:latin typeface="Times" panose="02020603060405020304" pitchFamily="18" charset="0"/>
              </a:rPr>
              <a:t>by placing an open-loop pole at the </a:t>
            </a:r>
            <a:r>
              <a:rPr lang="en-US" dirty="0" smtClean="0">
                <a:latin typeface="Times" panose="02020603060405020304" pitchFamily="18" charset="0"/>
              </a:rPr>
              <a:t>origin, because </a:t>
            </a:r>
            <a:r>
              <a:rPr lang="en-US" dirty="0">
                <a:latin typeface="Times" panose="02020603060405020304" pitchFamily="18" charset="0"/>
              </a:rPr>
              <a:t>this increases the system type by one.</a:t>
            </a:r>
            <a:endParaRPr lang="en-US" dirty="0"/>
          </a:p>
        </p:txBody>
      </p:sp>
      <p:pic>
        <p:nvPicPr>
          <p:cNvPr id="4" name="Picture 2" descr="fig_09_03a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16" y="2576946"/>
            <a:ext cx="2565200" cy="313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0285" y="5831201"/>
            <a:ext cx="5134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" panose="02020603060405020304" pitchFamily="18" charset="0"/>
              </a:rPr>
              <a:t>Pole at </a:t>
            </a:r>
            <a:r>
              <a:rPr lang="en-US" sz="1200" b="1" i="1" dirty="0">
                <a:latin typeface="Times" panose="02020603060405020304" pitchFamily="18" charset="0"/>
              </a:rPr>
              <a:t>A </a:t>
            </a:r>
            <a:r>
              <a:rPr lang="en-US" sz="1200" b="1" dirty="0" smtClean="0">
                <a:latin typeface="Times" panose="02020603060405020304" pitchFamily="18" charset="0"/>
              </a:rPr>
              <a:t>is:</a:t>
            </a:r>
          </a:p>
          <a:p>
            <a:pPr marL="228600" indent="-228600">
              <a:buAutoNum type="alphaLcPeriod"/>
            </a:pPr>
            <a:r>
              <a:rPr lang="en-US" sz="1200" dirty="0" smtClean="0">
                <a:latin typeface="Times" panose="02020603060405020304" pitchFamily="18" charset="0"/>
              </a:rPr>
              <a:t>on </a:t>
            </a:r>
            <a:r>
              <a:rPr lang="en-US" sz="1200" dirty="0">
                <a:latin typeface="Times" panose="02020603060405020304" pitchFamily="18" charset="0"/>
              </a:rPr>
              <a:t>the root locus without compensator; </a:t>
            </a:r>
            <a:endParaRPr lang="en-US" sz="1200" dirty="0" smtClean="0">
              <a:latin typeface="Times" panose="02020603060405020304" pitchFamily="18" charset="0"/>
            </a:endParaRPr>
          </a:p>
          <a:p>
            <a:pPr marL="228600" indent="-228600">
              <a:buAutoNum type="alphaLcPeriod"/>
            </a:pPr>
            <a:r>
              <a:rPr lang="en-US" sz="1200" dirty="0" smtClean="0">
                <a:latin typeface="Times" panose="02020603060405020304" pitchFamily="18" charset="0"/>
              </a:rPr>
              <a:t>not </a:t>
            </a:r>
            <a:r>
              <a:rPr lang="en-US" sz="1200" dirty="0">
                <a:latin typeface="Times" panose="02020603060405020304" pitchFamily="18" charset="0"/>
              </a:rPr>
              <a:t>on the root locus </a:t>
            </a:r>
            <a:r>
              <a:rPr lang="en-US" sz="1200" dirty="0" smtClean="0">
                <a:latin typeface="Times" panose="02020603060405020304" pitchFamily="18" charset="0"/>
              </a:rPr>
              <a:t>with compensator </a:t>
            </a:r>
            <a:r>
              <a:rPr lang="en-US" sz="1200" dirty="0">
                <a:latin typeface="Times" panose="02020603060405020304" pitchFamily="18" charset="0"/>
              </a:rPr>
              <a:t>pole added; </a:t>
            </a:r>
            <a:endParaRPr lang="en-US" sz="1200" dirty="0" smtClean="0">
              <a:latin typeface="Times" panose="02020603060405020304" pitchFamily="18" charset="0"/>
            </a:endParaRPr>
          </a:p>
          <a:p>
            <a:pPr marL="228600" indent="-228600">
              <a:buAutoNum type="alphaLcPeriod"/>
            </a:pPr>
            <a:r>
              <a:rPr lang="en-US" sz="1200" dirty="0" smtClean="0">
                <a:latin typeface="Times" panose="02020603060405020304" pitchFamily="18" charset="0"/>
              </a:rPr>
              <a:t>approximately </a:t>
            </a:r>
            <a:r>
              <a:rPr lang="en-US" sz="1200" dirty="0">
                <a:latin typeface="Times" panose="02020603060405020304" pitchFamily="18" charset="0"/>
              </a:rPr>
              <a:t>on the root locus with compensator pole and </a:t>
            </a:r>
            <a:r>
              <a:rPr lang="en-US" sz="1200" dirty="0" smtClean="0">
                <a:latin typeface="Times" panose="02020603060405020304" pitchFamily="18" charset="0"/>
              </a:rPr>
              <a:t>zero added</a:t>
            </a:r>
            <a:endParaRPr lang="en-US" sz="1200" dirty="0"/>
          </a:p>
        </p:txBody>
      </p:sp>
      <p:pic>
        <p:nvPicPr>
          <p:cNvPr id="6" name="Picture 2" descr="fig_09_03b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519" y="2516819"/>
            <a:ext cx="2792959" cy="329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fig_09_03c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127" y="2576946"/>
            <a:ext cx="2459928" cy="321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96508" y="1582769"/>
            <a:ext cx="3265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System </a:t>
            </a:r>
            <a:r>
              <a:rPr lang="en-US" sz="1200" dirty="0">
                <a:latin typeface="Times" panose="02020603060405020304" pitchFamily="18" charset="0"/>
              </a:rPr>
              <a:t>operating with a </a:t>
            </a:r>
            <a:r>
              <a:rPr lang="en-US" sz="1200" dirty="0" smtClean="0">
                <a:latin typeface="Times" panose="02020603060405020304" pitchFamily="18" charset="0"/>
              </a:rPr>
              <a:t>desirable </a:t>
            </a:r>
            <a:r>
              <a:rPr lang="en-US" sz="1200" dirty="0"/>
              <a:t>transient </a:t>
            </a:r>
            <a:endParaRPr lang="en-US" sz="1200" dirty="0" smtClean="0"/>
          </a:p>
          <a:p>
            <a:r>
              <a:rPr lang="en-US" sz="1200" dirty="0" smtClean="0"/>
              <a:t>response </a:t>
            </a:r>
            <a:r>
              <a:rPr lang="en-US" sz="1200" dirty="0"/>
              <a:t>generated by the closed-loop poles at A</a:t>
            </a:r>
          </a:p>
        </p:txBody>
      </p:sp>
      <p:sp>
        <p:nvSpPr>
          <p:cNvPr id="9" name="Rectangle 8"/>
          <p:cNvSpPr/>
          <p:nvPr/>
        </p:nvSpPr>
        <p:spPr>
          <a:xfrm>
            <a:off x="4070680" y="1526447"/>
            <a:ext cx="38216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If we add a pole at </a:t>
            </a:r>
            <a:r>
              <a:rPr lang="en-US" sz="1200" dirty="0" smtClean="0">
                <a:latin typeface="Times" panose="02020603060405020304" pitchFamily="18" charset="0"/>
              </a:rPr>
              <a:t>the origin </a:t>
            </a:r>
            <a:r>
              <a:rPr lang="en-US" sz="1200" dirty="0">
                <a:latin typeface="Times" panose="02020603060405020304" pitchFamily="18" charset="0"/>
              </a:rPr>
              <a:t>to increase the system type</a:t>
            </a:r>
            <a:r>
              <a:rPr lang="en-US" sz="1200" dirty="0" smtClean="0">
                <a:latin typeface="Times" panose="02020603060405020304" pitchFamily="18" charset="0"/>
              </a:rPr>
              <a:t>,</a:t>
            </a:r>
          </a:p>
          <a:p>
            <a:r>
              <a:rPr lang="en-US" sz="1200" dirty="0" smtClean="0">
                <a:latin typeface="Times" panose="02020603060405020304" pitchFamily="18" charset="0"/>
              </a:rPr>
              <a:t> </a:t>
            </a:r>
            <a:r>
              <a:rPr lang="en-US" sz="1200" dirty="0">
                <a:latin typeface="Times" panose="02020603060405020304" pitchFamily="18" charset="0"/>
              </a:rPr>
              <a:t>the angular contribution of the open-loop poles </a:t>
            </a:r>
            <a:r>
              <a:rPr lang="en-US" sz="1200" dirty="0" smtClean="0">
                <a:latin typeface="Times" panose="02020603060405020304" pitchFamily="18" charset="0"/>
              </a:rPr>
              <a:t>at point </a:t>
            </a:r>
            <a:r>
              <a:rPr lang="en-US" sz="1200" i="1" dirty="0" smtClean="0">
                <a:latin typeface="Times" panose="02020603060405020304" pitchFamily="18" charset="0"/>
              </a:rPr>
              <a:t>A</a:t>
            </a:r>
          </a:p>
          <a:p>
            <a:r>
              <a:rPr lang="en-US" sz="1200" i="1" dirty="0" smtClean="0">
                <a:latin typeface="Times" panose="02020603060405020304" pitchFamily="18" charset="0"/>
              </a:rPr>
              <a:t> </a:t>
            </a:r>
            <a:r>
              <a:rPr lang="en-US" sz="1200" dirty="0">
                <a:latin typeface="Times" panose="02020603060405020304" pitchFamily="18" charset="0"/>
              </a:rPr>
              <a:t>is no longer 180°, and the root locus no longer goes through point </a:t>
            </a:r>
            <a:r>
              <a:rPr lang="en-US" sz="1200" i="1" dirty="0">
                <a:latin typeface="Times" panose="02020603060405020304" pitchFamily="18" charset="0"/>
              </a:rPr>
              <a:t>A,</a:t>
            </a:r>
            <a:endParaRPr lang="en-US" sz="1200" dirty="0"/>
          </a:p>
        </p:txBody>
      </p:sp>
      <p:sp>
        <p:nvSpPr>
          <p:cNvPr id="10" name="Rectangle 9"/>
          <p:cNvSpPr/>
          <p:nvPr/>
        </p:nvSpPr>
        <p:spPr>
          <a:xfrm>
            <a:off x="8123637" y="1434113"/>
            <a:ext cx="3596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To solve the problem, we also add a zero close to the pole at the </a:t>
            </a:r>
            <a:r>
              <a:rPr lang="en-US" sz="1200" dirty="0" smtClean="0">
                <a:latin typeface="Times" panose="02020603060405020304" pitchFamily="18" charset="0"/>
              </a:rPr>
              <a:t>origin, </a:t>
            </a:r>
            <a:r>
              <a:rPr lang="en-US" sz="1200" dirty="0" smtClean="0"/>
              <a:t>the </a:t>
            </a:r>
            <a:r>
              <a:rPr lang="en-US" sz="1200" dirty="0"/>
              <a:t>angular contribution of the compensator zero and </a:t>
            </a:r>
            <a:r>
              <a:rPr lang="en-US" sz="1200" dirty="0" smtClean="0"/>
              <a:t>compensator pole </a:t>
            </a:r>
            <a:r>
              <a:rPr lang="en-US" sz="1200" dirty="0"/>
              <a:t>cancel out</a:t>
            </a:r>
            <a:r>
              <a:rPr lang="en-US" sz="1200" dirty="0" smtClean="0"/>
              <a:t>, </a:t>
            </a:r>
            <a:r>
              <a:rPr lang="en-US" sz="1200" dirty="0"/>
              <a:t>point </a:t>
            </a:r>
            <a:r>
              <a:rPr lang="en-US" sz="1200" i="1" dirty="0"/>
              <a:t>A </a:t>
            </a:r>
            <a:r>
              <a:rPr lang="en-US" sz="1200" dirty="0"/>
              <a:t>is still on the root locus, and the system type has </a:t>
            </a:r>
            <a:r>
              <a:rPr lang="en-US" sz="1200" dirty="0" smtClean="0"/>
              <a:t>been increased</a:t>
            </a:r>
            <a:r>
              <a:rPr lang="en-US" sz="1200" dirty="0"/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06198" y="575091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" panose="02020603060405020304" pitchFamily="18" charset="0"/>
              </a:rPr>
              <a:t>we have improved the </a:t>
            </a:r>
            <a:r>
              <a:rPr lang="en-US" dirty="0" smtClean="0">
                <a:solidFill>
                  <a:srgbClr val="FF0000"/>
                </a:solidFill>
                <a:latin typeface="Times" panose="02020603060405020304" pitchFamily="18" charset="0"/>
              </a:rPr>
              <a:t>steady-state error </a:t>
            </a:r>
            <a:r>
              <a:rPr lang="en-US" dirty="0">
                <a:solidFill>
                  <a:srgbClr val="FF0000"/>
                </a:solidFill>
                <a:latin typeface="Times" panose="02020603060405020304" pitchFamily="18" charset="0"/>
              </a:rPr>
              <a:t>without appreciably affecting the transient response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5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fig_09_0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366" y="2756015"/>
            <a:ext cx="4607199" cy="373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fig_09_04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366" y="16136"/>
            <a:ext cx="4943908" cy="28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97425" y="60638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078" y="373562"/>
            <a:ext cx="54553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Given the system of 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(a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), operating with a damping ratio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of 0.174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, show that the addition of the ideal integral compensator shown in Figure </a:t>
            </a:r>
            <a:r>
              <a:rPr lang="en-US" i="1" dirty="0" smtClean="0">
                <a:solidFill>
                  <a:srgbClr val="0070C0"/>
                </a:solidFill>
                <a:latin typeface="Times" panose="02020603060405020304" pitchFamily="18" charset="0"/>
              </a:rPr>
              <a:t>(b)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reduces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the steady-state error to zero for a step input without appreciably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affecting transient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response.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338828" y="1988114"/>
            <a:ext cx="5711076" cy="716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0" y="185089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SOLUTION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1098" y="2512642"/>
            <a:ext cx="6878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We first analyze the uncompensated system to determine the location</a:t>
            </a:r>
          </a:p>
          <a:p>
            <a:r>
              <a:rPr lang="en-US" dirty="0">
                <a:latin typeface="Times" panose="02020603060405020304" pitchFamily="18" charset="0"/>
              </a:rPr>
              <a:t>of the dominant, second-order poles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2871" y="3189518"/>
            <a:ext cx="6786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root locus for the </a:t>
            </a:r>
            <a:r>
              <a:rPr lang="en-US" dirty="0" smtClean="0">
                <a:latin typeface="Times" panose="02020603060405020304" pitchFamily="18" charset="0"/>
              </a:rPr>
              <a:t>uncompensated system </a:t>
            </a:r>
            <a:r>
              <a:rPr lang="en-US" dirty="0">
                <a:latin typeface="Times" panose="02020603060405020304" pitchFamily="18" charset="0"/>
              </a:rPr>
              <a:t>is shown in Figure. A damping ratio of 0.174 is represented by a radial line drawn on the s-plane </a:t>
            </a:r>
            <a:r>
              <a:rPr lang="en-US" dirty="0" smtClean="0">
                <a:latin typeface="Times" panose="02020603060405020304" pitchFamily="18" charset="0"/>
              </a:rPr>
              <a:t>at 100.02°.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Searching </a:t>
            </a:r>
            <a:r>
              <a:rPr lang="en-US" dirty="0">
                <a:latin typeface="Times" panose="02020603060405020304" pitchFamily="18" charset="0"/>
              </a:rPr>
              <a:t>along this line we find that the dominant poles are </a:t>
            </a:r>
            <a:r>
              <a:rPr lang="en-US" dirty="0" smtClean="0">
                <a:latin typeface="Times" panose="02020603060405020304" pitchFamily="18" charset="0"/>
              </a:rPr>
              <a:t>     0.694 </a:t>
            </a:r>
            <a:r>
              <a:rPr lang="en-US" dirty="0">
                <a:latin typeface="Times" panose="02020603060405020304" pitchFamily="18" charset="0"/>
              </a:rPr>
              <a:t>± </a:t>
            </a:r>
            <a:r>
              <a:rPr lang="en-US" dirty="0" smtClean="0">
                <a:latin typeface="Times" panose="02020603060405020304" pitchFamily="18" charset="0"/>
              </a:rPr>
              <a:t>j3.926 for </a:t>
            </a:r>
            <a:r>
              <a:rPr lang="en-US" dirty="0">
                <a:latin typeface="Times" panose="02020603060405020304" pitchFamily="18" charset="0"/>
              </a:rPr>
              <a:t>a gain, K, of 164.6</a:t>
            </a:r>
            <a:r>
              <a:rPr lang="en-US" dirty="0" smtClean="0">
                <a:latin typeface="Times" panose="02020603060405020304" pitchFamily="18" charset="0"/>
              </a:rPr>
              <a:t>. </a:t>
            </a:r>
            <a:r>
              <a:rPr lang="en-US" dirty="0">
                <a:latin typeface="Times" panose="02020603060405020304" pitchFamily="18" charset="0"/>
              </a:rPr>
              <a:t>for the third pole on the root locus beyond —10 on the real axis. </a:t>
            </a: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for </a:t>
            </a:r>
            <a:r>
              <a:rPr lang="en-US" dirty="0">
                <a:latin typeface="Times" panose="02020603060405020304" pitchFamily="18" charset="0"/>
              </a:rPr>
              <a:t>the same gain as that </a:t>
            </a:r>
            <a:r>
              <a:rPr lang="en-US" dirty="0" smtClean="0">
                <a:latin typeface="Times" panose="02020603060405020304" pitchFamily="18" charset="0"/>
              </a:rPr>
              <a:t>of the </a:t>
            </a:r>
            <a:r>
              <a:rPr lang="en-US" dirty="0">
                <a:latin typeface="Times" panose="02020603060405020304" pitchFamily="18" charset="0"/>
              </a:rPr>
              <a:t>dominant pair, K = 164.6, we find that the third pole is approximately at -11.61.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74140" y="922788"/>
            <a:ext cx="2454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" panose="02020603060405020304" pitchFamily="18" charset="0"/>
              </a:rPr>
              <a:t>Closed-loop system</a:t>
            </a:r>
          </a:p>
          <a:p>
            <a:r>
              <a:rPr lang="en-US" sz="1200" dirty="0"/>
              <a:t>a. before compensation;</a:t>
            </a:r>
          </a:p>
          <a:p>
            <a:r>
              <a:rPr lang="en-US" sz="1200" dirty="0"/>
              <a:t>b. after ideal integral</a:t>
            </a:r>
          </a:p>
          <a:p>
            <a:r>
              <a:rPr lang="en-US" sz="1200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40524" y="5528387"/>
                <a:ext cx="6378926" cy="5094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Times" panose="02020603060405020304" pitchFamily="18" charset="0"/>
                  </a:rPr>
                  <a:t>This gain yields Position constant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→0</m:t>
                            </m:r>
                          </m:lim>
                        </m:limLow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164.6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=8.23</m:t>
                    </m:r>
                  </m:oMath>
                </a14:m>
                <a:r>
                  <a:rPr lang="en-US" dirty="0">
                    <a:latin typeface="Times" panose="02020603060405020304" pitchFamily="18" charset="0"/>
                  </a:rPr>
                  <a:t>. </a:t>
                </a:r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524" y="5528387"/>
                <a:ext cx="6378926" cy="509435"/>
              </a:xfrm>
              <a:prstGeom prst="rect">
                <a:avLst/>
              </a:prstGeom>
              <a:blipFill rotWithShape="0">
                <a:blip r:embed="rId6"/>
                <a:stretch>
                  <a:fillRect l="-764"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7479" y="6034741"/>
            <a:ext cx="2838450" cy="4857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48249" y="6425994"/>
            <a:ext cx="2427514" cy="365125"/>
          </a:xfrm>
        </p:spPr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9408" y="6068367"/>
            <a:ext cx="3102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Hence, the steady-state error </a:t>
            </a:r>
            <a:r>
              <a:rPr lang="en-US" dirty="0" smtClean="0">
                <a:latin typeface="Times" panose="02020603060405020304" pitchFamily="18" charset="0"/>
              </a:rPr>
              <a:t>is: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6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ig_09_0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66" y="2775479"/>
            <a:ext cx="5698124" cy="365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fig_09_06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31" y="2423193"/>
            <a:ext cx="5169603" cy="422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38078" y="37685"/>
            <a:ext cx="2571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 1-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Conted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800393"/>
            <a:ext cx="115946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>
                <a:latin typeface="Times" panose="02020603060405020304" pitchFamily="18" charset="0"/>
              </a:rPr>
              <a:t>Adding an ideal integral compensator with a zero at - 0.1, we obtain the root locus shown in Figure.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>
                <a:latin typeface="Times" panose="02020603060405020304" pitchFamily="18" charset="0"/>
              </a:rPr>
              <a:t>Another section of the compensated root locus is between the origin and - 0.1.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>
                <a:latin typeface="Times" panose="02020603060405020304" pitchFamily="18" charset="0"/>
              </a:rPr>
              <a:t>Searching this region for the same gain at the dominant pair, K = 158.2, the fourth closed-loop pole is found at -0.0902.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54333" y="2504674"/>
            <a:ext cx="43934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Damping Ratio unchanged (with K = 158:2).</a:t>
            </a:r>
          </a:p>
          <a:p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Steady State Error is ZERO!.</a:t>
            </a:r>
            <a:endParaRPr lang="en-US" dirty="0">
              <a:solidFill>
                <a:srgbClr val="0070C0"/>
              </a:solidFill>
              <a:latin typeface="Times" panose="0202060306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454333" y="2024106"/>
            <a:ext cx="6973719" cy="376874"/>
            <a:chOff x="1454333" y="2024106"/>
            <a:chExt cx="6973719" cy="376874"/>
          </a:xfrm>
        </p:grpSpPr>
        <p:sp>
          <p:nvSpPr>
            <p:cNvPr id="7" name="Rectangle 6"/>
            <p:cNvSpPr/>
            <p:nvPr/>
          </p:nvSpPr>
          <p:spPr>
            <a:xfrm>
              <a:off x="6012006" y="2031648"/>
              <a:ext cx="24160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Same transient response</a:t>
              </a:r>
            </a:p>
          </p:txBody>
        </p:sp>
        <p:sp>
          <p:nvSpPr>
            <p:cNvPr id="8" name="Right Arrow 7"/>
            <p:cNvSpPr/>
            <p:nvPr/>
          </p:nvSpPr>
          <p:spPr>
            <a:xfrm>
              <a:off x="5646506" y="2158125"/>
              <a:ext cx="322474" cy="11637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454333" y="2024106"/>
              <a:ext cx="4192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Poles and gain are approximately the same </a:t>
              </a: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765655" y="4535809"/>
            <a:ext cx="5618520" cy="294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945901" y="4250496"/>
            <a:ext cx="12410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Times" panose="02020603060405020304" pitchFamily="18" charset="0"/>
              </a:rPr>
              <a:t>Desired response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07771" y="218501"/>
            <a:ext cx="7433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Implementation of an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ideal integral compensator</a:t>
            </a:r>
          </a:p>
        </p:txBody>
      </p:sp>
      <p:pic>
        <p:nvPicPr>
          <p:cNvPr id="3" name="Picture 2" descr="fig_09_0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428" y="2170058"/>
            <a:ext cx="6334572" cy="268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98682" y="4990674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PI </a:t>
            </a:r>
            <a:r>
              <a:rPr lang="en-US" dirty="0" smtClean="0">
                <a:latin typeface="Times" panose="02020603060405020304" pitchFamily="18" charset="0"/>
              </a:rPr>
              <a:t>controller implementation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051" y="1105491"/>
            <a:ext cx="4106130" cy="845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62299" y="1167530"/>
                <a:ext cx="6271752" cy="3565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The value of the zero can be adjusted by varying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The error and the integral of the error are fed forward to the </a:t>
                </a:r>
                <a:r>
                  <a:rPr lang="en-US" dirty="0" smtClean="0">
                    <a:latin typeface="Times" panose="02020603060405020304" pitchFamily="18" charset="0"/>
                  </a:rPr>
                  <a:t>plant G(s).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Made steady-state error zero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However</a:t>
                </a:r>
                <a:r>
                  <a:rPr lang="en-US" dirty="0">
                    <a:latin typeface="Times" panose="02020603060405020304" pitchFamily="18" charset="0"/>
                  </a:rPr>
                  <a:t>, it is expensive to implement as the integrator requires active elements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We may want to use the solution presented next: Lag</a:t>
                </a:r>
              </a:p>
              <a:p>
                <a:r>
                  <a:rPr lang="en-US" dirty="0" smtClean="0">
                    <a:latin typeface="Times" panose="02020603060405020304" pitchFamily="18" charset="0"/>
                  </a:rPr>
                  <a:t>     Compensation</a:t>
                </a:r>
                <a:r>
                  <a:rPr lang="en-US" dirty="0">
                    <a:latin typeface="Times" panose="0202060306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99" y="1167530"/>
                <a:ext cx="6271752" cy="3565463"/>
              </a:xfrm>
              <a:prstGeom prst="rect">
                <a:avLst/>
              </a:prstGeom>
              <a:blipFill rotWithShape="0">
                <a:blip r:embed="rId5"/>
                <a:stretch>
                  <a:fillRect l="-681" b="-1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61451" y="0"/>
            <a:ext cx="4647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Root Locus </a:t>
            </a:r>
            <a:r>
              <a:rPr lang="en-US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Techniques</a:t>
            </a:r>
            <a:endParaRPr lang="en-US" sz="3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482"/>
            <a:ext cx="1219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Root </a:t>
            </a:r>
            <a:r>
              <a:rPr lang="en-US" dirty="0" smtClean="0">
                <a:latin typeface="Times" panose="02020603060405020304" pitchFamily="18" charset="0"/>
              </a:rPr>
              <a:t>locus is </a:t>
            </a:r>
            <a:r>
              <a:rPr lang="en-US" dirty="0">
                <a:latin typeface="Times" panose="02020603060405020304" pitchFamily="18" charset="0"/>
              </a:rPr>
              <a:t>a graphical presentation of the closed-loop poles as a system </a:t>
            </a:r>
            <a:r>
              <a:rPr lang="en-US" dirty="0" smtClean="0">
                <a:latin typeface="Times" panose="02020603060405020304" pitchFamily="18" charset="0"/>
              </a:rPr>
              <a:t>parameter k is varied.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latin typeface="Times" panose="02020603060405020304" pitchFamily="18" charset="0"/>
              </a:rPr>
              <a:t>The </a:t>
            </a:r>
            <a:r>
              <a:rPr lang="en-GB" dirty="0">
                <a:latin typeface="Times" panose="02020603060405020304" pitchFamily="18" charset="0"/>
              </a:rPr>
              <a:t>graph of all possible roots of this equation (K is the variable parameter)  is called the root </a:t>
            </a:r>
            <a:r>
              <a:rPr lang="en-GB" dirty="0" smtClean="0">
                <a:latin typeface="Times" panose="02020603060405020304" pitchFamily="18" charset="0"/>
              </a:rPr>
              <a:t>locus.</a:t>
            </a: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root locus gives information about the stability and transient response of feedback control systems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959152" y="6356350"/>
            <a:ext cx="394648" cy="365125"/>
          </a:xfrm>
        </p:spPr>
        <p:txBody>
          <a:bodyPr/>
          <a:lstStyle/>
          <a:p>
            <a:fld id="{FE44D5D8-AFE5-4BE9-A4EC-F7FA438B52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73589" y="2612771"/>
            <a:ext cx="5035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150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Zeros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of T(s) are zeros of G(s) and poles of H(s).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45284" y="3159870"/>
            <a:ext cx="3201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420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Poles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of T(s) depends on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gain K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51155" y="3646694"/>
            <a:ext cx="5480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CLCF is a function of K.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Root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Locus graphically shows poles of T(s) as </a:t>
            </a:r>
            <a:r>
              <a:rPr lang="en-US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K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varies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415714" y="2203517"/>
            <a:ext cx="6358711" cy="3813825"/>
            <a:chOff x="355489" y="1682638"/>
            <a:chExt cx="6589795" cy="4055824"/>
          </a:xfrm>
        </p:grpSpPr>
        <p:sp>
          <p:nvSpPr>
            <p:cNvPr id="9" name="Rectangle 8"/>
            <p:cNvSpPr/>
            <p:nvPr/>
          </p:nvSpPr>
          <p:spPr>
            <a:xfrm>
              <a:off x="1355687" y="5303647"/>
              <a:ext cx="211155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Closed-loop </a:t>
              </a:r>
              <a:r>
                <a:rPr lang="en-US" sz="1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system </a:t>
              </a:r>
              <a:endParaRPr lang="en-US" sz="14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892735" y="5430685"/>
              <a:ext cx="30525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50770"/>
              <a:r>
                <a:rPr lang="en-US" sz="14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Equivalent </a:t>
              </a:r>
              <a:r>
                <a:rPr lang="en-US" sz="1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Transfer Function</a:t>
              </a:r>
              <a:endParaRPr lang="en-US" sz="1400" dirty="0"/>
            </a:p>
          </p:txBody>
        </p:sp>
        <p:pic>
          <p:nvPicPr>
            <p:cNvPr id="14" name="Picture 2" descr="fig_08_01"/>
            <p:cNvPicPr preferRelativeResize="0"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489" y="1682638"/>
              <a:ext cx="6162611" cy="3621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79393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36536" y="16211"/>
            <a:ext cx="32496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Lag Compensation</a:t>
            </a:r>
          </a:p>
          <a:p>
            <a:pPr algn="ctr"/>
            <a:r>
              <a:rPr lang="en-US" sz="1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Steady-State </a:t>
            </a:r>
            <a:r>
              <a:rPr lang="en-US" sz="1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Error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27974" y="772229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Similar to the Ideal Integrator, however it has a pole not on </a:t>
            </a:r>
            <a:r>
              <a:rPr lang="en-US" dirty="0" smtClean="0">
                <a:latin typeface="Times" panose="02020603060405020304" pitchFamily="18" charset="0"/>
              </a:rPr>
              <a:t>the origin </a:t>
            </a:r>
            <a:r>
              <a:rPr lang="en-US" dirty="0">
                <a:latin typeface="Times" panose="02020603060405020304" pitchFamily="18" charset="0"/>
              </a:rPr>
              <a:t>but close to the </a:t>
            </a:r>
            <a:r>
              <a:rPr lang="en-US" dirty="0" smtClean="0">
                <a:latin typeface="Times" panose="02020603060405020304" pitchFamily="18" charset="0"/>
              </a:rPr>
              <a:t>origin (fig c) </a:t>
            </a:r>
            <a:r>
              <a:rPr lang="en-US" dirty="0">
                <a:latin typeface="Times" panose="02020603060405020304" pitchFamily="18" charset="0"/>
              </a:rPr>
              <a:t>due to the passive networks.</a:t>
            </a:r>
          </a:p>
        </p:txBody>
      </p:sp>
      <p:pic>
        <p:nvPicPr>
          <p:cNvPr id="4" name="Picture 2" descr="fig_09_09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592" y="1328493"/>
            <a:ext cx="5922949" cy="52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7245" y="1404443"/>
            <a:ext cx="4710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Before compensation</a:t>
            </a:r>
            <a:r>
              <a:rPr lang="en-US" dirty="0">
                <a:latin typeface="Times" panose="02020603060405020304" pitchFamily="18" charset="0"/>
              </a:rPr>
              <a:t>:</a:t>
            </a:r>
            <a:r>
              <a:rPr lang="en-US" dirty="0" smtClean="0"/>
              <a:t> </a:t>
            </a: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static </a:t>
            </a:r>
            <a:r>
              <a:rPr lang="en-US" dirty="0" smtClean="0">
                <a:latin typeface="Times" panose="02020603060405020304" pitchFamily="18" charset="0"/>
              </a:rPr>
              <a:t>error constant</a:t>
            </a:r>
            <a:r>
              <a:rPr lang="en-US" dirty="0">
                <a:latin typeface="Times" panose="02020603060405020304" pitchFamily="18" charset="0"/>
              </a:rPr>
              <a:t>, </a:t>
            </a:r>
            <a:endParaRPr lang="en-US" dirty="0" smtClean="0">
              <a:latin typeface="Times" panose="02020603060405020304" pitchFamily="18" charset="0"/>
            </a:endParaRPr>
          </a:p>
          <a:p>
            <a:r>
              <a:rPr lang="en-US" i="1" dirty="0" err="1" smtClean="0">
                <a:latin typeface="Times" panose="02020603060405020304" pitchFamily="18" charset="0"/>
              </a:rPr>
              <a:t>K</a:t>
            </a:r>
            <a:r>
              <a:rPr lang="en-US" sz="800" i="1" dirty="0" err="1" smtClean="0">
                <a:latin typeface="Times" panose="02020603060405020304" pitchFamily="18" charset="0"/>
              </a:rPr>
              <a:t>Vo</a:t>
            </a:r>
            <a:r>
              <a:rPr lang="en-US" i="1" dirty="0">
                <a:latin typeface="Times" panose="02020603060405020304" pitchFamily="18" charset="0"/>
              </a:rPr>
              <a:t>, </a:t>
            </a:r>
            <a:r>
              <a:rPr lang="en-US" dirty="0">
                <a:latin typeface="Times" panose="02020603060405020304" pitchFamily="18" charset="0"/>
              </a:rPr>
              <a:t>for the system </a:t>
            </a:r>
            <a:r>
              <a:rPr lang="en-US" dirty="0" smtClean="0">
                <a:latin typeface="Times" panose="02020603060405020304" pitchFamily="18" charset="0"/>
              </a:rPr>
              <a:t>is: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64266" y="2701611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After compensation</a:t>
            </a:r>
            <a:r>
              <a:rPr lang="en-US" dirty="0">
                <a:latin typeface="CMSS17"/>
              </a:rPr>
              <a:t>: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426" y="2654753"/>
            <a:ext cx="2295525" cy="9620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27974" y="1143827"/>
            <a:ext cx="2986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Steady State Improvement: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4005" y="3504538"/>
            <a:ext cx="5000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effect on the transient response is negligible:</a:t>
            </a:r>
          </a:p>
        </p:txBody>
      </p:sp>
      <p:pic>
        <p:nvPicPr>
          <p:cNvPr id="12" name="Picture 2" descr="fig_09_10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56" y="4555957"/>
            <a:ext cx="3852157" cy="189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21268" y="6476081"/>
            <a:ext cx="47932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Times" panose="02020603060405020304" pitchFamily="18" charset="0"/>
              </a:rPr>
              <a:t>Root locus</a:t>
            </a:r>
            <a:r>
              <a:rPr lang="en-US" sz="1200" dirty="0" smtClean="0">
                <a:latin typeface="Times" panose="02020603060405020304" pitchFamily="18" charset="0"/>
              </a:rPr>
              <a:t>:     </a:t>
            </a:r>
            <a:r>
              <a:rPr lang="en-US" sz="1200" dirty="0">
                <a:latin typeface="Times" panose="02020603060405020304" pitchFamily="18" charset="0"/>
              </a:rPr>
              <a:t>a. before lag compensation</a:t>
            </a:r>
            <a:r>
              <a:rPr lang="en-US" sz="1200" dirty="0" smtClean="0">
                <a:latin typeface="Times" panose="02020603060405020304" pitchFamily="18" charset="0"/>
              </a:rPr>
              <a:t>;       </a:t>
            </a:r>
            <a:r>
              <a:rPr lang="en-US" sz="1200" dirty="0">
                <a:latin typeface="Times" panose="02020603060405020304" pitchFamily="18" charset="0"/>
              </a:rPr>
              <a:t>b. after lag compensation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337646" y="3821384"/>
            <a:ext cx="59424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Times" panose="02020603060405020304" pitchFamily="18" charset="0"/>
              </a:rPr>
              <a:t>If the </a:t>
            </a:r>
            <a:r>
              <a:rPr lang="en-US" sz="1400" dirty="0" smtClean="0">
                <a:solidFill>
                  <a:srgbClr val="0070C0"/>
                </a:solidFill>
                <a:latin typeface="Times" panose="02020603060405020304" pitchFamily="18" charset="0"/>
              </a:rPr>
              <a:t>lag compensator </a:t>
            </a:r>
            <a:r>
              <a:rPr lang="en-US" sz="1400" dirty="0">
                <a:solidFill>
                  <a:srgbClr val="0070C0"/>
                </a:solidFill>
                <a:latin typeface="Times" panose="02020603060405020304" pitchFamily="18" charset="0"/>
              </a:rPr>
              <a:t>pole and zero are close together, the angular contribution of the compensator to point P is approximately zero degrees. point P is still at approximately the same location on the compensated root locus</a:t>
            </a:r>
            <a:r>
              <a:rPr lang="en-US" sz="1400" dirty="0"/>
              <a:t>.</a:t>
            </a:r>
            <a:endParaRPr lang="en-US" sz="1400" dirty="0">
              <a:solidFill>
                <a:srgbClr val="0070C0"/>
              </a:solidFill>
              <a:latin typeface="Times" panose="0202060306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15484" y="6356350"/>
            <a:ext cx="538316" cy="365125"/>
          </a:xfrm>
        </p:spPr>
        <p:txBody>
          <a:bodyPr/>
          <a:lstStyle/>
          <a:p>
            <a:fld id="{FE44D5D8-AFE5-4BE9-A4EC-F7FA438B526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702" y="2156738"/>
            <a:ext cx="30670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ig_09_0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296" y="1314450"/>
            <a:ext cx="3649594" cy="2962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51789" y="0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8337" y="44432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Compensate the system of 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a), whose root locus is shown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in Figure (b),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to improve the steady-state error by a factor of 10 if the system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is operating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with a damping ratio of 0.174</a:t>
            </a:r>
            <a:r>
              <a:rPr lang="en-US" dirty="0">
                <a:latin typeface="Times" panose="02020603060405020304" pitchFamily="18" charset="0"/>
              </a:rPr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0222" y="0"/>
            <a:ext cx="4772025" cy="131445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467165" y="1605132"/>
            <a:ext cx="5976372" cy="90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28337" y="13676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SOLUTION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494" y="1736989"/>
            <a:ext cx="9705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uncompensated system error from Example </a:t>
            </a:r>
            <a:r>
              <a:rPr lang="en-US" dirty="0" smtClean="0">
                <a:latin typeface="Times" panose="02020603060405020304" pitchFamily="18" charset="0"/>
              </a:rPr>
              <a:t>1 </a:t>
            </a:r>
            <a:r>
              <a:rPr lang="en-US" dirty="0">
                <a:latin typeface="Times" panose="02020603060405020304" pitchFamily="18" charset="0"/>
              </a:rPr>
              <a:t>was 0.108 </a:t>
            </a:r>
            <a:r>
              <a:rPr lang="en-US" dirty="0" smtClean="0">
                <a:latin typeface="Times" panose="02020603060405020304" pitchFamily="18" charset="0"/>
              </a:rPr>
              <a:t>with </a:t>
            </a:r>
            <a:r>
              <a:rPr lang="en-US" i="1" dirty="0" err="1" smtClean="0">
                <a:latin typeface="Times" panose="02020603060405020304" pitchFamily="18" charset="0"/>
              </a:rPr>
              <a:t>K</a:t>
            </a:r>
            <a:r>
              <a:rPr lang="en-US" sz="800" i="1" dirty="0" err="1" smtClean="0">
                <a:latin typeface="Times" panose="02020603060405020304" pitchFamily="18" charset="0"/>
              </a:rPr>
              <a:t>p</a:t>
            </a:r>
            <a:r>
              <a:rPr lang="en-US" sz="800" i="1" dirty="0" smtClean="0">
                <a:latin typeface="Times" panose="02020603060405020304" pitchFamily="18" charset="0"/>
              </a:rPr>
              <a:t> </a:t>
            </a:r>
            <a:r>
              <a:rPr lang="en-US" i="1" dirty="0">
                <a:latin typeface="Times" panose="02020603060405020304" pitchFamily="18" charset="0"/>
              </a:rPr>
              <a:t>= </a:t>
            </a:r>
            <a:r>
              <a:rPr lang="en-US" dirty="0">
                <a:latin typeface="Times" panose="02020603060405020304" pitchFamily="18" charset="0"/>
              </a:rPr>
              <a:t>8.23. A tenfold improvement means a steady-state error </a:t>
            </a:r>
            <a:r>
              <a:rPr lang="en-US" dirty="0" smtClean="0">
                <a:latin typeface="Times" panose="02020603060405020304" pitchFamily="18" charset="0"/>
              </a:rPr>
              <a:t>of: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28337" y="2475653"/>
                <a:ext cx="6064096" cy="597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0.108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=0.0108,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𝑠𝑖𝑛𝑐𝑒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=91.59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337" y="2475653"/>
                <a:ext cx="6064096" cy="59766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128337" y="3076464"/>
            <a:ext cx="7447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improvement in </a:t>
            </a:r>
            <a:r>
              <a:rPr lang="en-US" i="1" dirty="0" err="1">
                <a:latin typeface="Times" panose="02020603060405020304" pitchFamily="18" charset="0"/>
              </a:rPr>
              <a:t>K</a:t>
            </a:r>
            <a:r>
              <a:rPr lang="en-US" sz="800" i="1" dirty="0" err="1">
                <a:latin typeface="Times" panose="02020603060405020304" pitchFamily="18" charset="0"/>
              </a:rPr>
              <a:t>p</a:t>
            </a:r>
            <a:r>
              <a:rPr lang="en-US" sz="800" i="1" dirty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from the uncompensated system to the compensated</a:t>
            </a:r>
          </a:p>
          <a:p>
            <a:r>
              <a:rPr lang="en-US" dirty="0">
                <a:latin typeface="Times" panose="02020603060405020304" pitchFamily="18" charset="0"/>
              </a:rPr>
              <a:t>system is the required ratio of the compensator zero to the compensator </a:t>
            </a:r>
            <a:r>
              <a:rPr lang="en-US" dirty="0" smtClean="0">
                <a:latin typeface="Times" panose="02020603060405020304" pitchFamily="18" charset="0"/>
              </a:rPr>
              <a:t>pole: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50829" y="3840222"/>
                <a:ext cx="2872133" cy="665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𝑃𝑜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91.59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8.23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=11.13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29" y="3840222"/>
                <a:ext cx="2872133" cy="66511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3543492" y="3988115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Arbitrarily selecting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583536" y="3988115"/>
                <a:ext cx="119077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=0.01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3536" y="3988115"/>
                <a:ext cx="1190775" cy="369332"/>
              </a:xfrm>
              <a:prstGeom prst="rect">
                <a:avLst/>
              </a:prstGeom>
              <a:blipFill rotWithShape="0">
                <a:blip r:embed="rId8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6805419" y="4080448"/>
            <a:ext cx="463397" cy="1846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443537" y="3988115"/>
                <a:ext cx="24359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=11.13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0.111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3537" y="3988115"/>
                <a:ext cx="2435923" cy="369332"/>
              </a:xfrm>
              <a:prstGeom prst="rect">
                <a:avLst/>
              </a:prstGeom>
              <a:blipFill rotWithShape="0">
                <a:blip r:embed="rId9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128337" y="4622767"/>
            <a:ext cx="2794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compensated system</a:t>
            </a:r>
            <a:endParaRPr lang="en-US" dirty="0"/>
          </a:p>
        </p:txBody>
      </p:sp>
      <p:pic>
        <p:nvPicPr>
          <p:cNvPr id="20" name="Picture 2" descr="fig_09_11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100" y="5357850"/>
            <a:ext cx="5205643" cy="1068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g_09_1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501" y="461665"/>
            <a:ext cx="4482311" cy="3570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051789" y="0"/>
            <a:ext cx="2375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Example2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-Conted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26106"/>
            <a:ext cx="9020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Comparison of the Lag-Compensated and the Uncompensated Systems</a:t>
            </a:r>
          </a:p>
        </p:txBody>
      </p:sp>
      <p:sp>
        <p:nvSpPr>
          <p:cNvPr id="5" name="Rectangle 4"/>
          <p:cNvSpPr/>
          <p:nvPr/>
        </p:nvSpPr>
        <p:spPr>
          <a:xfrm>
            <a:off x="8637722" y="4196527"/>
            <a:ext cx="3554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Root locus </a:t>
            </a:r>
            <a:r>
              <a:rPr lang="en-US" dirty="0" smtClean="0">
                <a:latin typeface="Times" panose="02020603060405020304" pitchFamily="18" charset="0"/>
              </a:rPr>
              <a:t>for compensated </a:t>
            </a:r>
            <a:r>
              <a:rPr lang="en-US" dirty="0">
                <a:latin typeface="Times" panose="02020603060405020304" pitchFamily="18" charset="0"/>
              </a:rPr>
              <a:t>system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3285" y="1159879"/>
            <a:ext cx="2068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On the </a:t>
            </a:r>
            <a:r>
              <a:rPr lang="el-GR" dirty="0" smtClean="0">
                <a:latin typeface="Times" panose="02020603060405020304" pitchFamily="18" charset="0"/>
              </a:rPr>
              <a:t>ζ</a:t>
            </a:r>
            <a:r>
              <a:rPr lang="en-US" dirty="0" smtClean="0">
                <a:latin typeface="Times" panose="02020603060405020304" pitchFamily="18" charset="0"/>
              </a:rPr>
              <a:t>= </a:t>
            </a:r>
            <a:r>
              <a:rPr lang="en-US" dirty="0">
                <a:latin typeface="Times" panose="02020603060405020304" pitchFamily="18" charset="0"/>
              </a:rPr>
              <a:t>0.174 line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331480" y="1252212"/>
            <a:ext cx="318730" cy="1846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86402" y="115987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the second-order dominant poles are at —0.678 </a:t>
            </a:r>
            <a:r>
              <a:rPr lang="en-US" dirty="0" smtClean="0">
                <a:latin typeface="Times" panose="02020603060405020304" pitchFamily="18" charset="0"/>
              </a:rPr>
              <a:t>±j3.836 with gain K=158.1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63285" y="1806210"/>
            <a:ext cx="7269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The third and fourth closed-loop poles are at -11.55 and </a:t>
            </a:r>
            <a:r>
              <a:rPr lang="en-US" dirty="0" smtClean="0">
                <a:latin typeface="Times" panose="02020603060405020304" pitchFamily="18" charset="0"/>
              </a:rPr>
              <a:t>- 0.101 (on real axis)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70130" y="2272817"/>
            <a:ext cx="5698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The fourth pole of the compensated system cancels its zero.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646" y="3204616"/>
            <a:ext cx="7611349" cy="3276483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00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258" y="608551"/>
            <a:ext cx="9424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transient response </a:t>
            </a:r>
            <a:r>
              <a:rPr lang="en-US" dirty="0">
                <a:latin typeface="Times" panose="02020603060405020304" pitchFamily="18" charset="0"/>
              </a:rPr>
              <a:t>of both systems is approximately the </a:t>
            </a:r>
            <a:r>
              <a:rPr lang="en-US" dirty="0" smtClean="0">
                <a:latin typeface="Times" panose="02020603060405020304" pitchFamily="18" charset="0"/>
              </a:rPr>
              <a:t>same with reduced steady state error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44765" y="-30347"/>
            <a:ext cx="23759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Example2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-Conted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1065906"/>
            <a:ext cx="8229600" cy="5319713"/>
            <a:chOff x="0" y="1065906"/>
            <a:chExt cx="8229600" cy="5319713"/>
          </a:xfrm>
        </p:grpSpPr>
        <p:pic>
          <p:nvPicPr>
            <p:cNvPr id="3" name="Picture 2" descr="fig_09_13"/>
            <p:cNvPicPr preferRelativeResize="0"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65906"/>
              <a:ext cx="8229600" cy="5319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2904267" y="2007747"/>
              <a:ext cx="233429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rgbClr val="0070C0"/>
                  </a:solidFill>
                  <a:latin typeface="CMSS17"/>
                </a:rPr>
                <a:t>Less  </a:t>
              </a:r>
              <a:r>
                <a:rPr lang="en-US" sz="1200" dirty="0">
                  <a:solidFill>
                    <a:srgbClr val="0070C0"/>
                  </a:solidFill>
                  <a:latin typeface="CMSS17"/>
                </a:rPr>
                <a:t>Steady State </a:t>
              </a:r>
              <a:r>
                <a:rPr lang="en-US" sz="1200" dirty="0" smtClean="0">
                  <a:solidFill>
                    <a:srgbClr val="0070C0"/>
                  </a:solidFill>
                  <a:latin typeface="CMSS17"/>
                </a:rPr>
                <a:t>Error </a:t>
              </a:r>
              <a:r>
                <a:rPr lang="en-US" sz="1200" dirty="0" smtClean="0">
                  <a:solidFill>
                    <a:srgbClr val="0070C0"/>
                  </a:solidFill>
                </a:rPr>
                <a:t>0</a:t>
              </a:r>
              <a:r>
                <a:rPr lang="en-US" sz="1200" i="1" dirty="0" smtClean="0">
                  <a:solidFill>
                    <a:srgbClr val="0070C0"/>
                  </a:solidFill>
                </a:rPr>
                <a:t>.</a:t>
              </a:r>
              <a:r>
                <a:rPr lang="en-US" sz="1200" dirty="0" smtClean="0">
                  <a:solidFill>
                    <a:srgbClr val="0070C0"/>
                  </a:solidFill>
                </a:rPr>
                <a:t>0108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31615" y="2796748"/>
              <a:ext cx="7297985" cy="47296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4465551" y="2228775"/>
              <a:ext cx="1761828" cy="5916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3869376" y="4336702"/>
              <a:ext cx="31215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  <a:latin typeface="Times" panose="02020603060405020304" pitchFamily="18" charset="0"/>
                </a:rPr>
                <a:t>the transient responses of the </a:t>
              </a:r>
              <a:r>
                <a:rPr lang="en-US" sz="1200" dirty="0" smtClean="0">
                  <a:solidFill>
                    <a:srgbClr val="0070C0"/>
                  </a:solidFill>
                  <a:latin typeface="Times" panose="02020603060405020304" pitchFamily="18" charset="0"/>
                </a:rPr>
                <a:t>uncompensated</a:t>
              </a:r>
            </a:p>
            <a:p>
              <a:r>
                <a:rPr lang="en-US" sz="1200" dirty="0" smtClean="0">
                  <a:solidFill>
                    <a:srgbClr val="0070C0"/>
                  </a:solidFill>
                  <a:latin typeface="Times" panose="02020603060405020304" pitchFamily="18" charset="0"/>
                </a:rPr>
                <a:t> </a:t>
              </a:r>
              <a:r>
                <a:rPr lang="en-US" sz="1200" dirty="0">
                  <a:solidFill>
                    <a:srgbClr val="0070C0"/>
                  </a:solidFill>
                  <a:latin typeface="Times" panose="02020603060405020304" pitchFamily="18" charset="0"/>
                </a:rPr>
                <a:t>and lag-compensated </a:t>
              </a:r>
              <a:r>
                <a:rPr lang="en-US" sz="1200" dirty="0" smtClean="0">
                  <a:solidFill>
                    <a:srgbClr val="0070C0"/>
                  </a:solidFill>
                  <a:latin typeface="Times" panose="02020603060405020304" pitchFamily="18" charset="0"/>
                </a:rPr>
                <a:t>systems are </a:t>
              </a:r>
              <a:r>
                <a:rPr lang="en-US" sz="1200" dirty="0">
                  <a:solidFill>
                    <a:srgbClr val="0070C0"/>
                  </a:solidFill>
                  <a:latin typeface="Times" panose="02020603060405020304" pitchFamily="18" charset="0"/>
                </a:rPr>
                <a:t>the same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 flipV="1">
              <a:off x="1939159" y="3963294"/>
              <a:ext cx="1930217" cy="5845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42702" y="5194"/>
            <a:ext cx="55627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Ideal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Derivative Compensation (</a:t>
            </a:r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PD)</a:t>
            </a:r>
            <a:endParaRPr lang="en-US" sz="2400" b="1" baseline="-25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Transient </a:t>
            </a:r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Response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4614" y="4116109"/>
            <a:ext cx="12192000" cy="2031325"/>
            <a:chOff x="311243" y="4011562"/>
            <a:chExt cx="12192000" cy="2031325"/>
          </a:xfrm>
        </p:grpSpPr>
        <p:sp>
          <p:nvSpPr>
            <p:cNvPr id="3" name="Rectangle 2"/>
            <p:cNvSpPr/>
            <p:nvPr/>
          </p:nvSpPr>
          <p:spPr>
            <a:xfrm>
              <a:off x="311243" y="4011562"/>
              <a:ext cx="1219200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Times" panose="02020603060405020304" pitchFamily="18" charset="0"/>
                </a:rPr>
                <a:t>The transient response of a system can be selected by choosing an </a:t>
              </a:r>
              <a:r>
                <a:rPr lang="en-US" dirty="0" smtClean="0">
                  <a:latin typeface="Times" panose="02020603060405020304" pitchFamily="18" charset="0"/>
                </a:rPr>
                <a:t>appropriate closed-loop </a:t>
              </a:r>
              <a:r>
                <a:rPr lang="en-US" dirty="0">
                  <a:latin typeface="Times" panose="02020603060405020304" pitchFamily="18" charset="0"/>
                </a:rPr>
                <a:t>pole location on the s-plane</a:t>
              </a:r>
              <a:r>
                <a:rPr lang="en-US" dirty="0" smtClean="0">
                  <a:latin typeface="Times" panose="02020603060405020304" pitchFamily="18" charset="0"/>
                </a:rPr>
                <a:t>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Times" panose="02020603060405020304" pitchFamily="18" charset="0"/>
                </a:rPr>
                <a:t>If this point is on the root locus, then a simple gain adjustment is all that is required in order to meet the transient response</a:t>
              </a:r>
            </a:p>
            <a:p>
              <a:r>
                <a:rPr lang="en-US" dirty="0">
                  <a:latin typeface="Times" panose="02020603060405020304" pitchFamily="18" charset="0"/>
                </a:rPr>
                <a:t> </a:t>
              </a:r>
              <a:r>
                <a:rPr lang="en-US" dirty="0" smtClean="0">
                  <a:latin typeface="Times" panose="02020603060405020304" pitchFamily="18" charset="0"/>
                </a:rPr>
                <a:t>    specification.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Times" panose="02020603060405020304" pitchFamily="18" charset="0"/>
                </a:rPr>
                <a:t>If the closed loop root locus doesn’t go through the desired point, it needs to be </a:t>
              </a:r>
              <a:r>
                <a:rPr lang="en-US" dirty="0" smtClean="0">
                  <a:latin typeface="Times" panose="02020603060405020304" pitchFamily="18" charset="0"/>
                </a:rPr>
                <a:t>reshaped (add poles and zeros in the forward path).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Times" panose="02020603060405020304" pitchFamily="18" charset="0"/>
                </a:rPr>
                <a:t>One way to speed up the original system </a:t>
              </a:r>
              <a:r>
                <a:rPr lang="en-US" dirty="0" smtClean="0">
                  <a:latin typeface="Times" panose="02020603060405020304" pitchFamily="18" charset="0"/>
                </a:rPr>
                <a:t>is </a:t>
              </a:r>
              <a:r>
                <a:rPr lang="en-US" dirty="0">
                  <a:latin typeface="Times" panose="02020603060405020304" pitchFamily="18" charset="0"/>
                </a:rPr>
                <a:t>to add a single zero to the forward path.</a:t>
              </a:r>
            </a:p>
            <a:p>
              <a:endParaRPr lang="en-US" dirty="0">
                <a:latin typeface="Times" panose="0202060306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/>
                <p:cNvSpPr/>
                <p:nvPr/>
              </p:nvSpPr>
              <p:spPr>
                <a:xfrm>
                  <a:off x="8313090" y="5398214"/>
                  <a:ext cx="166911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" name="Rectangle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13090" y="5398214"/>
                  <a:ext cx="1669110" cy="369332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374" y="843567"/>
            <a:ext cx="121846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objective is to design a response that has a desirable percent overshoot and a shorter settling time than the uncompensated system. </a:t>
            </a:r>
            <a:r>
              <a:rPr lang="en-US" dirty="0">
                <a:latin typeface="Times" panose="02020603060405020304" pitchFamily="18" charset="0"/>
              </a:rPr>
              <a:t>(two approaches).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66882" y="1489898"/>
            <a:ext cx="11487468" cy="646331"/>
            <a:chOff x="566882" y="1489898"/>
            <a:chExt cx="11487468" cy="646331"/>
          </a:xfrm>
        </p:grpSpPr>
        <p:sp>
          <p:nvSpPr>
            <p:cNvPr id="14" name="Rectangle 13"/>
            <p:cNvSpPr/>
            <p:nvPr/>
          </p:nvSpPr>
          <p:spPr>
            <a:xfrm>
              <a:off x="566882" y="1489898"/>
              <a:ext cx="114874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Times" panose="02020603060405020304" pitchFamily="18" charset="0"/>
                </a:rPr>
                <a:t>1. Ideal </a:t>
              </a:r>
              <a:r>
                <a:rPr lang="en-US" b="1" dirty="0">
                  <a:latin typeface="Times" panose="02020603060405020304" pitchFamily="18" charset="0"/>
                </a:rPr>
                <a:t>derivative compensation (Proportional-plus-Derivative (PD</a:t>
              </a:r>
              <a:r>
                <a:rPr lang="en-US" b="1" dirty="0" smtClean="0">
                  <a:latin typeface="Times" panose="02020603060405020304" pitchFamily="18" charset="0"/>
                </a:rPr>
                <a:t>) </a:t>
              </a:r>
              <a:r>
                <a:rPr lang="en-US" dirty="0">
                  <a:latin typeface="Times" panose="02020603060405020304" pitchFamily="18" charset="0"/>
                </a:rPr>
                <a:t>active elements </a:t>
              </a:r>
              <a:r>
                <a:rPr lang="en-US" b="1" dirty="0" smtClean="0">
                  <a:latin typeface="Times" panose="02020603060405020304" pitchFamily="18" charset="0"/>
                </a:rPr>
                <a:t>):</a:t>
              </a:r>
              <a:r>
                <a:rPr lang="en-US" dirty="0" smtClean="0">
                  <a:latin typeface="Times" panose="02020603060405020304" pitchFamily="18" charset="0"/>
                </a:rPr>
                <a:t> </a:t>
              </a:r>
              <a:r>
                <a:rPr lang="en-US" dirty="0"/>
                <a:t>a pure differentiator is added to the forward </a:t>
              </a:r>
              <a:r>
                <a:rPr lang="en-US" dirty="0" smtClean="0"/>
                <a:t>path </a:t>
              </a:r>
              <a:r>
                <a:rPr lang="en-US" dirty="0"/>
                <a:t>of the feedback control system</a:t>
              </a:r>
              <a:r>
                <a:rPr lang="en-US" dirty="0" smtClean="0"/>
                <a:t>. </a:t>
              </a:r>
              <a:endParaRPr lang="en-US" dirty="0">
                <a:latin typeface="Times" panose="02020603060405020304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4048" y="1803361"/>
              <a:ext cx="1593133" cy="318627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494832" y="2397570"/>
            <a:ext cx="11631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" panose="02020603060405020304" pitchFamily="18" charset="0"/>
              </a:rPr>
              <a:t>2. Lead Compensation</a:t>
            </a:r>
            <a:r>
              <a:rPr lang="en-US" dirty="0">
                <a:latin typeface="CMSS17"/>
              </a:rPr>
              <a:t>: </a:t>
            </a:r>
            <a:r>
              <a:rPr lang="en-US" dirty="0"/>
              <a:t>(not pure </a:t>
            </a:r>
            <a:r>
              <a:rPr lang="en-US" dirty="0" smtClean="0"/>
              <a:t>differentiation) </a:t>
            </a:r>
            <a:r>
              <a:rPr lang="en-US" dirty="0"/>
              <a:t>approximates differentiation with a passive network by adding </a:t>
            </a:r>
          </a:p>
          <a:p>
            <a:r>
              <a:rPr lang="en-US" dirty="0"/>
              <a:t>a zero and a more distant pole to the forward-path transfer function.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7936" y="3191754"/>
            <a:ext cx="2028825" cy="628650"/>
          </a:xfrm>
          <a:prstGeom prst="rect">
            <a:avLst/>
          </a:prstGeom>
        </p:spPr>
      </p:pic>
      <p:sp>
        <p:nvSpPr>
          <p:cNvPr id="20" name="Rounded Rectangular Callout 19"/>
          <p:cNvSpPr/>
          <p:nvPr/>
        </p:nvSpPr>
        <p:spPr>
          <a:xfrm>
            <a:off x="3959908" y="3464134"/>
            <a:ext cx="629298" cy="312736"/>
          </a:xfrm>
          <a:prstGeom prst="wedgeRoundRectCallout">
            <a:avLst>
              <a:gd name="adj1" fmla="val -78642"/>
              <a:gd name="adj2" fmla="val 3106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0B0F0"/>
                </a:solidFill>
              </a:rPr>
              <a:t>Distant pole</a:t>
            </a:r>
            <a:endParaRPr lang="en-US" sz="1100" dirty="0">
              <a:solidFill>
                <a:srgbClr val="00B0F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87237" y="1792347"/>
            <a:ext cx="3320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sensitive to high frequency </a:t>
            </a:r>
            <a:r>
              <a:rPr lang="en-US" dirty="0" smtClean="0"/>
              <a:t>noise.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062310" y="3279468"/>
            <a:ext cx="3762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Less sensitive to high frequency noise.</a:t>
            </a:r>
          </a:p>
        </p:txBody>
      </p:sp>
    </p:spTree>
    <p:extLst>
      <p:ext uri="{BB962C8B-B14F-4D97-AF65-F5344CB8AC3E}">
        <p14:creationId xmlns:p14="http://schemas.microsoft.com/office/powerpoint/2010/main" val="328865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g_09_1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252" y="3861529"/>
            <a:ext cx="4483745" cy="288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1911" y="3952552"/>
            <a:ext cx="289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Observations and facts: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325025"/>
            <a:ext cx="72267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In </a:t>
            </a:r>
            <a:r>
              <a:rPr lang="en-US" dirty="0">
                <a:latin typeface="Times" panose="02020603060405020304" pitchFamily="18" charset="0"/>
              </a:rPr>
              <a:t>each case gain K is chosen such that percent overshoot is same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Compensated poles </a:t>
            </a:r>
            <a:r>
              <a:rPr lang="en-US" dirty="0">
                <a:latin typeface="Times" panose="02020603060405020304" pitchFamily="18" charset="0"/>
              </a:rPr>
              <a:t>have more negative real </a:t>
            </a:r>
            <a:r>
              <a:rPr lang="en-US" dirty="0" smtClean="0">
                <a:latin typeface="Times" panose="02020603060405020304" pitchFamily="18" charset="0"/>
              </a:rPr>
              <a:t>part (smaller </a:t>
            </a:r>
            <a:r>
              <a:rPr lang="en-US" dirty="0">
                <a:latin typeface="Times" panose="02020603060405020304" pitchFamily="18" charset="0"/>
              </a:rPr>
              <a:t>settling </a:t>
            </a:r>
            <a:r>
              <a:rPr lang="en-US" dirty="0" smtClean="0">
                <a:latin typeface="Times" panose="02020603060405020304" pitchFamily="18" charset="0"/>
              </a:rPr>
              <a:t>time) and larger imaginary part (smaller peak time).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Zero placed farther from </a:t>
            </a:r>
            <a:r>
              <a:rPr lang="en-US" dirty="0">
                <a:latin typeface="Times" panose="02020603060405020304" pitchFamily="18" charset="0"/>
              </a:rPr>
              <a:t>the dominant poles, </a:t>
            </a:r>
            <a:r>
              <a:rPr lang="en-US" dirty="0" smtClean="0">
                <a:latin typeface="Times" panose="02020603060405020304" pitchFamily="18" charset="0"/>
              </a:rPr>
              <a:t>compensated dominant poles move closer to </a:t>
            </a:r>
            <a:r>
              <a:rPr lang="en-US" dirty="0">
                <a:latin typeface="Times" panose="02020603060405020304" pitchFamily="18" charset="0"/>
              </a:rPr>
              <a:t>the origin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42702" y="5194"/>
            <a:ext cx="55627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Ideal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Derivative Compensation (</a:t>
            </a:r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PD)</a:t>
            </a:r>
            <a:endParaRPr lang="en-US" sz="2400" b="1" baseline="-25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Improving Transient </a:t>
            </a:r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Response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2" descr="fig_09_15a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63" y="1287714"/>
            <a:ext cx="2563470" cy="271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fig_09_15b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925" y="1282242"/>
            <a:ext cx="2530817" cy="2767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fig_09_15c"/>
          <p:cNvPicPr preferRelativeResize="0"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204" y="1253882"/>
            <a:ext cx="2225692" cy="264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fig_09_15d"/>
          <p:cNvPicPr preferRelativeResize="0"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358" y="1205977"/>
            <a:ext cx="2195751" cy="260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0" y="715885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see how it affects by an </a:t>
            </a:r>
            <a:r>
              <a:rPr lang="en-US" dirty="0" smtClean="0">
                <a:latin typeface="Times" panose="02020603060405020304" pitchFamily="18" charset="0"/>
              </a:rPr>
              <a:t>example of a system operating with a damping ratio of 0.4: </a:t>
            </a:r>
          </a:p>
          <a:p>
            <a:r>
              <a:rPr lang="en-US" dirty="0" smtClean="0">
                <a:latin typeface="Times" panose="02020603060405020304" pitchFamily="18" charset="0"/>
              </a:rPr>
              <a:t>(</a:t>
            </a:r>
            <a:r>
              <a:rPr lang="en-US" dirty="0">
                <a:latin typeface="Times" panose="02020603060405020304" pitchFamily="18" charset="0"/>
              </a:rPr>
              <a:t>a) uncompensated (b</a:t>
            </a:r>
            <a:r>
              <a:rPr lang="en-US" dirty="0" smtClean="0">
                <a:latin typeface="Times" panose="02020603060405020304" pitchFamily="18" charset="0"/>
              </a:rPr>
              <a:t>)</a:t>
            </a:r>
            <a:r>
              <a:rPr lang="en-US" dirty="0">
                <a:latin typeface="Times" panose="02020603060405020304" pitchFamily="18" charset="0"/>
              </a:rPr>
              <a:t> </a:t>
            </a:r>
            <a:r>
              <a:rPr lang="en-US" dirty="0" smtClean="0">
                <a:latin typeface="Times" panose="02020603060405020304" pitchFamily="18" charset="0"/>
              </a:rPr>
              <a:t>compensated, </a:t>
            </a:r>
            <a:r>
              <a:rPr lang="en-US" dirty="0">
                <a:latin typeface="Times" panose="02020603060405020304" pitchFamily="18" charset="0"/>
              </a:rPr>
              <a:t>zero at -</a:t>
            </a:r>
            <a:r>
              <a:rPr lang="en-US" dirty="0" smtClean="0">
                <a:latin typeface="Times" panose="02020603060405020304" pitchFamily="18" charset="0"/>
              </a:rPr>
              <a:t>2 </a:t>
            </a:r>
            <a:r>
              <a:rPr lang="pt-BR" dirty="0"/>
              <a:t>(c) zero at -3 (d) zero at -4</a:t>
            </a:r>
            <a:endParaRPr lang="en-US" dirty="0">
              <a:latin typeface="Times" panose="0202060306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4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Example3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574368"/>
            <a:ext cx="710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Given the system of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Figure (a),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design an ideal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derivative compensator to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yield a 16% overshoot, with a threefold reduction in settling time.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2" descr="fig_09_1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262" y="431318"/>
            <a:ext cx="4540469" cy="115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1401890" y="1506202"/>
            <a:ext cx="5976372" cy="90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3062" y="126872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SOLUTION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7861" y="1800775"/>
            <a:ext cx="11550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the performance of the </a:t>
            </a:r>
            <a:r>
              <a:rPr lang="en-US" dirty="0" smtClean="0">
                <a:latin typeface="Times" panose="02020603060405020304" pitchFamily="18" charset="0"/>
              </a:rPr>
              <a:t>uncompensated </a:t>
            </a:r>
            <a:r>
              <a:rPr lang="en-US" dirty="0">
                <a:latin typeface="Times" panose="02020603060405020304" pitchFamily="18" charset="0"/>
              </a:rPr>
              <a:t>system operating with 16% </a:t>
            </a:r>
            <a:r>
              <a:rPr lang="en-US" dirty="0" smtClean="0">
                <a:latin typeface="Times" panose="02020603060405020304" pitchFamily="18" charset="0"/>
              </a:rPr>
              <a:t>overshoot.</a:t>
            </a:r>
            <a:endParaRPr lang="en-US" dirty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Root-Locus for the uncompensated </a:t>
            </a:r>
            <a:r>
              <a:rPr lang="en-US" dirty="0" smtClean="0">
                <a:latin typeface="Times" panose="02020603060405020304" pitchFamily="18" charset="0"/>
              </a:rPr>
              <a:t>system fig (b):</a:t>
            </a:r>
            <a:endParaRPr lang="en-US" dirty="0">
              <a:latin typeface="Times" panose="02020603060405020304" pitchFamily="18" charset="0"/>
            </a:endParaRPr>
          </a:p>
        </p:txBody>
      </p:sp>
      <p:pic>
        <p:nvPicPr>
          <p:cNvPr id="8" name="Picture 2" descr="fig_09_18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487" y="2590156"/>
            <a:ext cx="5106243" cy="313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8460732" y="6145189"/>
            <a:ext cx="34579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" panose="02020603060405020304" pitchFamily="18" charset="0"/>
              </a:rPr>
              <a:t>Fig (b) Root locus for uncompensated system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82359" y="1714691"/>
            <a:ext cx="2499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" panose="02020603060405020304" pitchFamily="18" charset="0"/>
              </a:rPr>
              <a:t>Fig </a:t>
            </a:r>
            <a:r>
              <a:rPr lang="en-US" sz="1400" dirty="0" smtClean="0">
                <a:latin typeface="Times" panose="02020603060405020304" pitchFamily="18" charset="0"/>
              </a:rPr>
              <a:t>(a</a:t>
            </a:r>
            <a:r>
              <a:rPr lang="en-US" sz="1400" dirty="0">
                <a:latin typeface="Times" panose="02020603060405020304" pitchFamily="18" charset="0"/>
              </a:rPr>
              <a:t>) Feedback control system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62542" y="2609822"/>
            <a:ext cx="2543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16</a:t>
            </a:r>
            <a:r>
              <a:rPr lang="en-US" dirty="0" smtClean="0">
                <a:latin typeface="Times" panose="02020603060405020304" pitchFamily="18" charset="0"/>
              </a:rPr>
              <a:t>% Overshoot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2207173" y="2640824"/>
            <a:ext cx="378372" cy="251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85545" y="2609822"/>
            <a:ext cx="1122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latin typeface="Times" panose="02020603060405020304" pitchFamily="18" charset="0"/>
              </a:rPr>
              <a:t>ζ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= 0.504,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563672" y="2447106"/>
            <a:ext cx="1696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along </a:t>
            </a:r>
            <a:r>
              <a:rPr lang="en-US" sz="1200" dirty="0" smtClean="0">
                <a:solidFill>
                  <a:srgbClr val="0070C0"/>
                </a:solidFill>
              </a:rPr>
              <a:t>damping ratio line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3707967" y="2732609"/>
            <a:ext cx="1636797" cy="154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611787" y="2954937"/>
            <a:ext cx="1707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Dominant second-order </a:t>
            </a:r>
          </a:p>
          <a:p>
            <a:r>
              <a:rPr lang="en-US" sz="1200" dirty="0" smtClean="0">
                <a:solidFill>
                  <a:srgbClr val="0070C0"/>
                </a:solidFill>
              </a:rPr>
              <a:t>pair </a:t>
            </a:r>
            <a:r>
              <a:rPr lang="en-US" sz="1200" dirty="0">
                <a:solidFill>
                  <a:srgbClr val="0070C0"/>
                </a:solidFill>
              </a:rPr>
              <a:t>of poles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27074" y="2609822"/>
            <a:ext cx="1622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-1,205 </a:t>
            </a:r>
            <a:r>
              <a:rPr lang="en-US" dirty="0" smtClean="0"/>
              <a:t>±j2.064</a:t>
            </a:r>
            <a:r>
              <a:rPr lang="en-US" dirty="0"/>
              <a:t>.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732475" y="3634051"/>
            <a:ext cx="875607" cy="260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41512" y="3357052"/>
            <a:ext cx="9767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Settling time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722046" y="3495551"/>
                <a:ext cx="2652265" cy="5661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l-GR" dirty="0">
                              <a:latin typeface="Times" panose="02020603060405020304" pitchFamily="18" charset="0"/>
                            </a:rPr>
                            <m:t>ζ</m:t>
                          </m:r>
                          <m:sSub>
                            <m:sSubPr>
                              <m:ctrlPr>
                                <a:rPr lang="el-GR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1.205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=3.320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046" y="3495551"/>
                <a:ext cx="2652265" cy="56618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353345" y="4338731"/>
            <a:ext cx="3352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gain of the </a:t>
            </a:r>
            <a:r>
              <a:rPr lang="en-US" dirty="0" smtClean="0">
                <a:latin typeface="Times" panose="02020603060405020304" pitchFamily="18" charset="0"/>
              </a:rPr>
              <a:t>dominant poles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676512" y="4384897"/>
                <a:ext cx="104868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=43.35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512" y="4384897"/>
                <a:ext cx="1048685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5233" r="-5814"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/>
          <p:cNvSpPr/>
          <p:nvPr/>
        </p:nvSpPr>
        <p:spPr>
          <a:xfrm>
            <a:off x="353345" y="484536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Third pole at -7.59.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4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Example3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0585" y="727458"/>
            <a:ext cx="54152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We proceed to compensate the </a:t>
            </a:r>
            <a:r>
              <a:rPr lang="en-US" dirty="0" smtClean="0">
                <a:latin typeface="Times" panose="02020603060405020304" pitchFamily="18" charset="0"/>
              </a:rPr>
              <a:t>system</a:t>
            </a:r>
          </a:p>
          <a:p>
            <a:r>
              <a:rPr lang="en-US" dirty="0" smtClean="0">
                <a:latin typeface="Times" panose="02020603060405020304" pitchFamily="18" charset="0"/>
              </a:rPr>
              <a:t>1. location </a:t>
            </a:r>
            <a:r>
              <a:rPr lang="en-US" dirty="0">
                <a:latin typeface="Times" panose="02020603060405020304" pitchFamily="18" charset="0"/>
              </a:rPr>
              <a:t>of the compensated system's dominant poles.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5205" y="1446766"/>
            <a:ext cx="25960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  <a:latin typeface="Times" panose="02020603060405020304" pitchFamily="18" charset="0"/>
              </a:rPr>
              <a:t>threefold </a:t>
            </a:r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reduction in the settling 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56594" y="1270887"/>
                <a:ext cx="2418611" cy="6108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𝑛𝑒𝑤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=1.107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594" y="1270887"/>
                <a:ext cx="2418611" cy="61087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3633217" y="2015354"/>
            <a:ext cx="2605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real part of the compensated system's</a:t>
            </a:r>
          </a:p>
          <a:p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 dominant, second-order pole</a:t>
            </a:r>
          </a:p>
        </p:txBody>
      </p:sp>
      <p:sp>
        <p:nvSpPr>
          <p:cNvPr id="8" name="Right Arrow 7"/>
          <p:cNvSpPr/>
          <p:nvPr/>
        </p:nvSpPr>
        <p:spPr>
          <a:xfrm>
            <a:off x="509752" y="2073743"/>
            <a:ext cx="346842" cy="299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058203" y="1894195"/>
                <a:ext cx="2605137" cy="6585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1.107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=3.613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203" y="1894195"/>
                <a:ext cx="2605137" cy="65851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" descr="fig_09_19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240" y="1"/>
            <a:ext cx="3620814" cy="334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63770" y="3143928"/>
            <a:ext cx="4442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2. design </a:t>
            </a:r>
            <a:r>
              <a:rPr lang="en-US" dirty="0">
                <a:latin typeface="Times" panose="02020603060405020304" pitchFamily="18" charset="0"/>
              </a:rPr>
              <a:t>the location of the compensator zero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058203" y="2695145"/>
                <a:ext cx="4304640" cy="3177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=3.613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𝑡𝑎𝑛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120.26</m:t>
                              </m:r>
                              <m:r>
                                <m:rPr>
                                  <m:nor/>
                                </m:rPr>
                                <a:rPr lang="en-US" dirty="0"/>
                                <m:t>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=6.193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203" y="2695145"/>
                <a:ext cx="4304640" cy="317716"/>
              </a:xfrm>
              <a:prstGeom prst="rect">
                <a:avLst/>
              </a:prstGeom>
              <a:blipFill rotWithShape="0">
                <a:blip r:embed="rId7"/>
                <a:stretch>
                  <a:fillRect l="-283" r="-850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5355740" y="2629527"/>
            <a:ext cx="2605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  <a:latin typeface="Times" panose="02020603060405020304" pitchFamily="18" charset="0"/>
              </a:rPr>
              <a:t>Imaginary part </a:t>
            </a:r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of the compensated </a:t>
            </a:r>
            <a:r>
              <a:rPr lang="en-US" sz="1200" dirty="0" smtClean="0">
                <a:solidFill>
                  <a:srgbClr val="0070C0"/>
                </a:solidFill>
                <a:latin typeface="Times" panose="02020603060405020304" pitchFamily="18" charset="0"/>
              </a:rPr>
              <a:t>system's  </a:t>
            </a:r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dominant, second-order pole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0" y="3508294"/>
                <a:ext cx="789898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" panose="02020603060405020304" pitchFamily="18" charset="0"/>
                  </a:rPr>
                  <a:t>- The angle contribution of poles for the desired pole location: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−275.6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Tx/>
                  <a:buChar char="-"/>
                </a:pPr>
                <a:r>
                  <a:rPr lang="en-US" dirty="0" smtClean="0">
                    <a:latin typeface="Times" panose="02020603060405020304" pitchFamily="18" charset="0"/>
                  </a:rPr>
                  <a:t>In </a:t>
                </a:r>
                <a:r>
                  <a:rPr lang="en-US" dirty="0">
                    <a:latin typeface="Times" panose="02020603060405020304" pitchFamily="18" charset="0"/>
                  </a:rPr>
                  <a:t>order to achieve -180 the angle contribution of </a:t>
                </a:r>
                <a:r>
                  <a:rPr lang="en-US" dirty="0" smtClean="0">
                    <a:latin typeface="Times" panose="02020603060405020304" pitchFamily="18" charset="0"/>
                  </a:rPr>
                  <a:t>the placed </a:t>
                </a:r>
                <a:r>
                  <a:rPr lang="en-US" dirty="0">
                    <a:latin typeface="Times" panose="02020603060405020304" pitchFamily="18" charset="0"/>
                  </a:rPr>
                  <a:t>zero should be 95.6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Tx/>
                  <a:buChar char="-"/>
                </a:pPr>
                <a:r>
                  <a:rPr lang="en-US" dirty="0"/>
                  <a:t>From the figure:</a:t>
                </a:r>
                <a:endParaRPr lang="en-US" dirty="0">
                  <a:latin typeface="Times" panose="020206030604050203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08294"/>
                <a:ext cx="7898989" cy="954107"/>
              </a:xfrm>
              <a:prstGeom prst="rect">
                <a:avLst/>
              </a:prstGeom>
              <a:blipFill rotWithShape="0">
                <a:blip r:embed="rId8"/>
                <a:stretch>
                  <a:fillRect l="-617" t="-3846" r="-463" b="-6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/>
          <p:cNvGrpSpPr/>
          <p:nvPr/>
        </p:nvGrpSpPr>
        <p:grpSpPr>
          <a:xfrm>
            <a:off x="973090" y="4515214"/>
            <a:ext cx="4707716" cy="612796"/>
            <a:chOff x="1974074" y="4255150"/>
            <a:chExt cx="4707716" cy="6127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/>
                <p:cNvSpPr/>
                <p:nvPr/>
              </p:nvSpPr>
              <p:spPr>
                <a:xfrm>
                  <a:off x="1974074" y="4255150"/>
                  <a:ext cx="3120598" cy="6127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6.193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3.613−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den>
                        </m:f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tan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⁡(180−95.6)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Rectangle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4074" y="4255150"/>
                  <a:ext cx="3120598" cy="612796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Right Arrow 18"/>
            <p:cNvSpPr/>
            <p:nvPr/>
          </p:nvSpPr>
          <p:spPr>
            <a:xfrm>
              <a:off x="5094672" y="4422597"/>
              <a:ext cx="346842" cy="29941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ctangle 19"/>
                <p:cNvSpPr/>
                <p:nvPr/>
              </p:nvSpPr>
              <p:spPr>
                <a:xfrm>
                  <a:off x="5441514" y="4395208"/>
                  <a:ext cx="124027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=3.006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1514" y="4395208"/>
                  <a:ext cx="1240276" cy="36933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2" name="Picture 2" descr="fig_09_20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898" y="3510813"/>
            <a:ext cx="3297530" cy="296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8331806" y="6502443"/>
            <a:ext cx="37839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smtClean="0"/>
              <a:t>Fig (b) Evaluating the location of the compensating zero</a:t>
            </a:r>
            <a:endParaRPr lang="en-US" sz="1200" dirty="0"/>
          </a:p>
        </p:txBody>
      </p:sp>
      <p:sp>
        <p:nvSpPr>
          <p:cNvPr id="24" name="Rectangle 23"/>
          <p:cNvSpPr/>
          <p:nvPr/>
        </p:nvSpPr>
        <p:spPr>
          <a:xfrm>
            <a:off x="7011433" y="1209480"/>
            <a:ext cx="3505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Compensated dominant </a:t>
            </a:r>
            <a:r>
              <a:rPr lang="en-US" sz="1200" dirty="0">
                <a:latin typeface="Times" panose="02020603060405020304" pitchFamily="18" charset="0"/>
              </a:rPr>
              <a:t>pole </a:t>
            </a:r>
            <a:r>
              <a:rPr lang="en-US" sz="1200" dirty="0" smtClean="0">
                <a:latin typeface="Times" panose="02020603060405020304" pitchFamily="18" charset="0"/>
              </a:rPr>
              <a:t>superimposed</a:t>
            </a:r>
          </a:p>
          <a:p>
            <a:r>
              <a:rPr lang="en-US" sz="1200" dirty="0" smtClean="0">
                <a:latin typeface="Times" panose="02020603060405020304" pitchFamily="18" charset="0"/>
              </a:rPr>
              <a:t> over </a:t>
            </a:r>
            <a:r>
              <a:rPr lang="en-US" sz="1200" dirty="0">
                <a:latin typeface="Times" panose="02020603060405020304" pitchFamily="18" charset="0"/>
              </a:rPr>
              <a:t>the uncompensated </a:t>
            </a:r>
            <a:r>
              <a:rPr lang="en-US" sz="1200" dirty="0" smtClean="0">
                <a:latin typeface="Times" panose="02020603060405020304" pitchFamily="18" charset="0"/>
              </a:rPr>
              <a:t>root locus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ular Callout 10"/>
              <p:cNvSpPr/>
              <p:nvPr/>
            </p:nvSpPr>
            <p:spPr>
              <a:xfrm>
                <a:off x="1479687" y="5312689"/>
                <a:ext cx="3037059" cy="334971"/>
              </a:xfrm>
              <a:prstGeom prst="wedgeRoundRectCallout">
                <a:avLst>
                  <a:gd name="adj1" fmla="val 20709"/>
                  <a:gd name="adj2" fmla="val -120732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>
                    <a:solidFill>
                      <a:srgbClr val="0070C0"/>
                    </a:solidFill>
                  </a:rPr>
                  <a:t>Zero contribution angle &gt;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00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90</m:t>
                        </m:r>
                      </m:e>
                      <m:sup>
                        <m:r>
                          <a:rPr lang="en-US" sz="10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10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1000" dirty="0" smtClean="0">
                    <a:solidFill>
                      <a:srgbClr val="0070C0"/>
                    </a:solidFill>
                  </a:rPr>
                  <a:t> zero position less than desired pole real part. </a:t>
                </a:r>
                <a:endParaRPr lang="en-US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ounded Rectangular Callout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9687" y="5312689"/>
                <a:ext cx="3037059" cy="334971"/>
              </a:xfrm>
              <a:prstGeom prst="wedgeRoundRectCallout">
                <a:avLst>
                  <a:gd name="adj1" fmla="val 20709"/>
                  <a:gd name="adj2" fmla="val -120732"/>
                  <a:gd name="adj3" fmla="val 16667"/>
                </a:avLst>
              </a:prstGeom>
              <a:blipFill rotWithShape="0">
                <a:blip r:embed="rId12"/>
                <a:stretch>
                  <a:fillRect b="-11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445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g_09_2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610" y="2008946"/>
            <a:ext cx="3978634" cy="40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fig_09_22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39" y="2008946"/>
            <a:ext cx="6245077" cy="40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Example3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38773" y="1454948"/>
            <a:ext cx="3164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Root-Locus After Compensation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6453539" y="1270282"/>
            <a:ext cx="385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Improvement in the transient response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38353" y="6188450"/>
            <a:ext cx="4282967" cy="276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(b) Uncompensated and </a:t>
            </a:r>
            <a:r>
              <a:rPr lang="en-US" sz="1200" dirty="0">
                <a:latin typeface="Times" panose="02020603060405020304" pitchFamily="18" charset="0"/>
              </a:rPr>
              <a:t>compensated system </a:t>
            </a:r>
            <a:r>
              <a:rPr lang="en-US" sz="1200" dirty="0" smtClean="0">
                <a:latin typeface="Times" panose="02020603060405020304" pitchFamily="18" charset="0"/>
              </a:rPr>
              <a:t>step responses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1448677" y="6277514"/>
            <a:ext cx="31263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</a:t>
            </a:r>
            <a:r>
              <a:rPr lang="en-US" sz="1200" dirty="0">
                <a:latin typeface="Times" panose="02020603060405020304" pitchFamily="18" charset="0"/>
              </a:rPr>
              <a:t>) Root locus </a:t>
            </a:r>
            <a:r>
              <a:rPr lang="en-US" sz="1200" dirty="0" smtClean="0">
                <a:latin typeface="Times" panose="02020603060405020304" pitchFamily="18" charset="0"/>
              </a:rPr>
              <a:t>for the </a:t>
            </a:r>
            <a:r>
              <a:rPr lang="en-US" sz="1200" dirty="0">
                <a:latin typeface="Times" panose="02020603060405020304" pitchFamily="18" charset="0"/>
              </a:rPr>
              <a:t>compensated system</a:t>
            </a:r>
            <a:endParaRPr lang="en-US" sz="12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190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Example3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4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58946" y="574368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MSSBX10"/>
              </a:rPr>
              <a:t>Implementation</a:t>
            </a:r>
            <a:endParaRPr lang="en-US" dirty="0"/>
          </a:p>
        </p:txBody>
      </p:sp>
      <p:pic>
        <p:nvPicPr>
          <p:cNvPr id="4" name="Picture 2" descr="fig_09_2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569" y="2578392"/>
            <a:ext cx="5376041" cy="2021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5613" y="1140328"/>
            <a:ext cx="11689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Once the compensating </a:t>
            </a:r>
            <a:r>
              <a:rPr lang="en-US" dirty="0">
                <a:latin typeface="Times" panose="02020603060405020304" pitchFamily="18" charset="0"/>
              </a:rPr>
              <a:t>zero located, </a:t>
            </a: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ideal derivative compensator used to improve the </a:t>
            </a:r>
            <a:r>
              <a:rPr lang="en-US" dirty="0" smtClean="0">
                <a:latin typeface="Times" panose="02020603060405020304" pitchFamily="18" charset="0"/>
              </a:rPr>
              <a:t>transient response </a:t>
            </a:r>
            <a:r>
              <a:rPr lang="en-US" dirty="0">
                <a:latin typeface="Times" panose="02020603060405020304" pitchFamily="18" charset="0"/>
              </a:rPr>
              <a:t>is implemented with a </a:t>
            </a:r>
            <a:r>
              <a:rPr lang="en-US" dirty="0" smtClean="0">
                <a:latin typeface="Times" panose="02020603060405020304" pitchFamily="18" charset="0"/>
              </a:rPr>
              <a:t>proportional-plus-derivative (PD</a:t>
            </a:r>
            <a:r>
              <a:rPr lang="en-US" dirty="0">
                <a:latin typeface="Times" panose="02020603060405020304" pitchFamily="18" charset="0"/>
              </a:rPr>
              <a:t>) controller</a:t>
            </a:r>
            <a:r>
              <a:rPr lang="en-US" dirty="0" smtClean="0">
                <a:latin typeface="Times" panose="02020603060405020304" pitchFamily="18" charset="0"/>
              </a:rPr>
              <a:t>. </a:t>
            </a:r>
          </a:p>
          <a:p>
            <a:endParaRPr lang="en-US" dirty="0">
              <a:latin typeface="Times" panose="02020603060405020304" pitchFamily="18" charset="0"/>
            </a:endParaRPr>
          </a:p>
          <a:p>
            <a:r>
              <a:rPr lang="en-US" dirty="0" smtClean="0"/>
              <a:t>The </a:t>
            </a:r>
            <a:r>
              <a:rPr lang="en-US" dirty="0"/>
              <a:t>transfer </a:t>
            </a:r>
            <a:r>
              <a:rPr lang="en-US" dirty="0" smtClean="0"/>
              <a:t>function of </a:t>
            </a:r>
            <a:r>
              <a:rPr lang="en-US" dirty="0"/>
              <a:t>the controller </a:t>
            </a:r>
            <a:r>
              <a:rPr lang="en-US" dirty="0" smtClean="0"/>
              <a:t>is: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8690" y="1900272"/>
            <a:ext cx="4791075" cy="533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723156" y="2721271"/>
            <a:ext cx="289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equal the negative of the compensator zero</a:t>
            </a:r>
            <a:r>
              <a:rPr lang="en-US" dirty="0">
                <a:latin typeface="Times" panose="02020603060405020304" pitchFamily="18" charset="0"/>
              </a:rPr>
              <a:t>,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8875986" y="2483459"/>
            <a:ext cx="189186" cy="2895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23156" y="1524959"/>
            <a:ext cx="11881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  <a:latin typeface="Times" panose="02020603060405020304" pitchFamily="18" charset="0"/>
              </a:rPr>
              <a:t>loop-gain value.</a:t>
            </a:r>
            <a:endParaRPr lang="en-US" sz="1200" dirty="0">
              <a:solidFill>
                <a:srgbClr val="0070C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803931" y="1715922"/>
            <a:ext cx="919226" cy="2334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09588" y="5926304"/>
            <a:ext cx="1025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Implementation of ideal differentiator is expensive. So </a:t>
            </a:r>
            <a:r>
              <a:rPr lang="en-US" dirty="0" smtClean="0">
                <a:latin typeface="Times" panose="02020603060405020304" pitchFamily="18" charset="0"/>
              </a:rPr>
              <a:t>we may </a:t>
            </a:r>
            <a:r>
              <a:rPr lang="en-US" dirty="0">
                <a:latin typeface="Times" panose="02020603060405020304" pitchFamily="18" charset="0"/>
              </a:rPr>
              <a:t>use the next technique: </a:t>
            </a:r>
            <a:r>
              <a:rPr lang="en-US" b="1" dirty="0">
                <a:solidFill>
                  <a:srgbClr val="0070C0"/>
                </a:solidFill>
                <a:latin typeface="Times" panose="02020603060405020304" pitchFamily="18" charset="0"/>
              </a:rPr>
              <a:t>Lead Compensation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9588" y="4985950"/>
            <a:ext cx="1839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MSSBX10"/>
              </a:rPr>
              <a:t>Two drawbacks:</a:t>
            </a:r>
            <a:endParaRPr lang="en-US" dirty="0">
              <a:solidFill>
                <a:srgbClr val="FF0000"/>
              </a:solidFill>
              <a:latin typeface="CMSSBX1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48618" y="5032116"/>
            <a:ext cx="5650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requires </a:t>
            </a:r>
            <a:r>
              <a:rPr lang="en-US" dirty="0">
                <a:latin typeface="Times" panose="02020603060405020304" pitchFamily="18" charset="0"/>
              </a:rPr>
              <a:t>an active </a:t>
            </a:r>
            <a:r>
              <a:rPr lang="en-US" dirty="0" smtClean="0">
                <a:latin typeface="Times" panose="02020603060405020304" pitchFamily="18" charset="0"/>
              </a:rPr>
              <a:t>circuit </a:t>
            </a:r>
            <a:r>
              <a:rPr lang="en-US" dirty="0"/>
              <a:t>to perform </a:t>
            </a:r>
            <a:r>
              <a:rPr lang="en-US" dirty="0" smtClean="0"/>
              <a:t>the </a:t>
            </a:r>
            <a:r>
              <a:rPr lang="en-US" dirty="0"/>
              <a:t>differentiation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/>
              <a:t>differentiation is a noisy </a:t>
            </a:r>
            <a:r>
              <a:rPr lang="en-US" dirty="0" smtClean="0"/>
              <a:t>process.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3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ig_08_0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588" y="2417094"/>
            <a:ext cx="3290282" cy="430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03726" y="64699"/>
            <a:ext cx="9225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642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Evaluation of a Complex Function </a:t>
            </a:r>
            <a:r>
              <a:rPr lang="en-US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via Vectors </a:t>
            </a:r>
            <a:endParaRPr lang="en-US" sz="32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006" y="2598670"/>
            <a:ext cx="1182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Problem</a:t>
            </a: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: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71617" y="2598905"/>
            <a:ext cx="8552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Given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6637" y="2544026"/>
            <a:ext cx="1314450" cy="5905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513755" y="2673448"/>
                <a:ext cx="385208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32850"/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Find </a:t>
                </a:r>
                <a:r>
                  <a:rPr lang="en-US" i="1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(s) at the 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point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=−3+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755" y="2673448"/>
                <a:ext cx="3852082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1266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/>
          <p:cNvCxnSpPr/>
          <p:nvPr/>
        </p:nvCxnSpPr>
        <p:spPr>
          <a:xfrm>
            <a:off x="165299" y="3094571"/>
            <a:ext cx="69558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74578" y="3114527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Solution: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411743" y="3087258"/>
            <a:ext cx="617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Any complex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number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can be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represented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by a vector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65299" y="3587441"/>
                <a:ext cx="401551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For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zero (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) the vector is:</a:t>
                </a:r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299" y="3587441"/>
                <a:ext cx="4015512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1214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9496" y="3954868"/>
            <a:ext cx="1330593" cy="372115"/>
          </a:xfrm>
          <a:prstGeom prst="rect">
            <a:avLst/>
          </a:prstGeom>
        </p:spPr>
      </p:pic>
      <p:sp>
        <p:nvSpPr>
          <p:cNvPr id="16" name="Rounded Rectangular Callout 15"/>
          <p:cNvSpPr/>
          <p:nvPr/>
        </p:nvSpPr>
        <p:spPr>
          <a:xfrm>
            <a:off x="6992019" y="4550422"/>
            <a:ext cx="1372170" cy="356048"/>
          </a:xfrm>
          <a:prstGeom prst="wedgeRoundRectCallout">
            <a:avLst>
              <a:gd name="adj1" fmla="val -57197"/>
              <a:gd name="adj2" fmla="val -95287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Magnitude and phase </a:t>
            </a:r>
          </a:p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(polar form)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9061" y="4504554"/>
            <a:ext cx="1442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pole at 0: 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4155" y="4484051"/>
            <a:ext cx="1123481" cy="3346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44726" y="3970797"/>
                <a:ext cx="5966185" cy="3223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+1=</m:t>
                    </m:r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−3+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=−2+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4=</m:t>
                    </m:r>
                    <m:rad>
                      <m:radPr>
                        <m:degHide m:val="on"/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d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400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d>
                          </m:e>
                          <m:sup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sSup>
                      <m:sSup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𝑡𝑎𝑛</m:t>
                        </m:r>
                      </m:e>
                      <m:sup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den>
                        </m:f>
                      </m:e>
                    </m:d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400" dirty="0" smtClean="0"/>
                  <a:t> </a:t>
                </a:r>
                <a:endParaRPr lang="en-US" sz="1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26" y="3970797"/>
                <a:ext cx="5966185" cy="322396"/>
              </a:xfrm>
              <a:prstGeom prst="rect">
                <a:avLst/>
              </a:prstGeom>
              <a:blipFill rotWithShape="0">
                <a:blip r:embed="rId9"/>
                <a:stretch>
                  <a:fillRect l="-818" b="-11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3470855" y="4456960"/>
            <a:ext cx="16035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pole at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-2: 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68467" y="4423368"/>
            <a:ext cx="1351554" cy="4505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03726" y="4826527"/>
            <a:ext cx="2077085" cy="77429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93824" y="5550096"/>
            <a:ext cx="4068578" cy="56986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66810" y="6242755"/>
            <a:ext cx="2741368" cy="38660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68494" y="5056506"/>
            <a:ext cx="192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Vector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magnitude, 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195689" y="5650363"/>
            <a:ext cx="1428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Vector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angle, 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653740" y="6241000"/>
            <a:ext cx="8507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Vector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128646" y="1624240"/>
                <a:ext cx="2127505" cy="6124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If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∏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p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∏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646" y="1624240"/>
                <a:ext cx="2127505" cy="612412"/>
              </a:xfrm>
              <a:prstGeom prst="rect">
                <a:avLst/>
              </a:prstGeom>
              <a:blipFill rotWithShape="0">
                <a:blip r:embed="rId14"/>
                <a:stretch>
                  <a:fillRect l="-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2335447" y="1790188"/>
            <a:ext cx="589334" cy="259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218137" y="1135760"/>
                <a:ext cx="4006353" cy="753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∏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𝑧𝑒𝑟𝑜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𝑙𝑒𝑛𝑔𝑡h𝑠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∏"/>
                              <m:subHide m:val="on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𝑝𝑜𝑙𝑒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𝑙𝑒𝑛𝑔𝑡h𝑠</m:t>
                              </m:r>
                            </m:e>
                          </m:nary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∏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nary>
                        </m:num>
                        <m:den>
                          <m:nary>
                            <m:naryPr>
                              <m:chr m:val="∏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</m:e>
                          </m:nary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137" y="1135760"/>
                <a:ext cx="4006353" cy="753027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Left Brace 30"/>
          <p:cNvSpPr/>
          <p:nvPr/>
        </p:nvSpPr>
        <p:spPr>
          <a:xfrm>
            <a:off x="3103067" y="1304601"/>
            <a:ext cx="150298" cy="11964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3195202" y="1776727"/>
                <a:ext cx="6574620" cy="7923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𝑧𝑒𝑟𝑜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𝑎𝑛𝑔𝑙𝑒𝑠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𝑝𝑜𝑙𝑒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𝑎𝑛𝑔𝑙𝑒𝑠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</m:e>
                          </m:nary>
                          <m:nary>
                            <m:naryPr>
                              <m:chr m:val="∑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p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≺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≺</m:t>
                                  </m:r>
                                  <m:d>
                                    <m:d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nary>
                            </m:e>
                          </m:nary>
                        </m:e>
                      </m:nary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202" y="1776727"/>
                <a:ext cx="6574620" cy="792396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ular Callout 32"/>
          <p:cNvSpPr/>
          <p:nvPr/>
        </p:nvSpPr>
        <p:spPr>
          <a:xfrm>
            <a:off x="557734" y="1337313"/>
            <a:ext cx="1976291" cy="199946"/>
          </a:xfrm>
          <a:prstGeom prst="wedgeRoundRectCallout">
            <a:avLst>
              <a:gd name="adj1" fmla="val 50484"/>
              <a:gd name="adj2" fmla="val 119112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Magnitude and phase Of F(s) at S</a:t>
            </a:r>
            <a:endParaRPr lang="en-US" sz="10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5066" y="605963"/>
                <a:ext cx="1169080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Any </a:t>
                </a:r>
                <a:r>
                  <a:rPr lang="en-US" i="1" dirty="0">
                    <a:latin typeface="Times New Roman" panose="02020603050405020304" pitchFamily="18" charset="0"/>
                  </a:rPr>
                  <a:t>complex number</a:t>
                </a:r>
                <a:r>
                  <a:rPr lang="en-US" i="1" dirty="0" smtClean="0">
                    <a:latin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i="1" dirty="0" smtClean="0">
                    <a:latin typeface="Times New Roman" panose="02020603050405020304" pitchFamily="18" charset="0"/>
                  </a:rPr>
                  <a:t>, </a:t>
                </a:r>
                <a:r>
                  <a:rPr lang="en-US" dirty="0">
                    <a:latin typeface="Times New Roman" panose="02020603050405020304" pitchFamily="18" charset="0"/>
                  </a:rPr>
                  <a:t>described in Cartesian coordinates can be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graphically represented </a:t>
                </a:r>
                <a:r>
                  <a:rPr lang="en-US" dirty="0">
                    <a:latin typeface="Times New Roman" panose="02020603050405020304" pitchFamily="18" charset="0"/>
                  </a:rPr>
                  <a:t>by a vector,</a:t>
                </a:r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6" y="605963"/>
                <a:ext cx="11690803" cy="369332"/>
              </a:xfrm>
              <a:prstGeom prst="rect">
                <a:avLst/>
              </a:prstGeom>
              <a:blipFill rotWithShape="0">
                <a:blip r:embed="rId17"/>
                <a:stretch>
                  <a:fillRect l="-417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7056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57334" y="24666"/>
            <a:ext cx="2977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Lead Compensation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21170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MBX12"/>
              </a:rPr>
              <a:t>Basic Idea</a:t>
            </a:r>
            <a:r>
              <a:rPr lang="en-US" dirty="0" smtClean="0">
                <a:solidFill>
                  <a:srgbClr val="000000"/>
                </a:solidFill>
                <a:latin typeface="CMSS17"/>
              </a:rPr>
              <a:t>: </a:t>
            </a:r>
            <a:r>
              <a:rPr lang="en-US" dirty="0">
                <a:latin typeface="Times" panose="02020603060405020304" pitchFamily="18" charset="0"/>
              </a:rPr>
              <a:t>The difference between 180° and the sum of the angles must be the angular contribution required of the compensator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  <a:endParaRPr lang="en-US" dirty="0"/>
          </a:p>
        </p:txBody>
      </p:sp>
      <p:pic>
        <p:nvPicPr>
          <p:cNvPr id="6" name="Picture 2" descr="fig_09_2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33" y="807493"/>
            <a:ext cx="5495367" cy="267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5304" y="864377"/>
            <a:ext cx="4358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" panose="02020603060405020304" pitchFamily="18" charset="0"/>
              </a:rPr>
              <a:t>Example: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looking at </a:t>
            </a:r>
            <a:r>
              <a:rPr lang="en-US" dirty="0" smtClean="0">
                <a:latin typeface="Times" panose="02020603060405020304" pitchFamily="18" charset="0"/>
              </a:rPr>
              <a:t>the Figure, </a:t>
            </a:r>
            <a:r>
              <a:rPr lang="en-US" dirty="0">
                <a:latin typeface="Times" panose="02020603060405020304" pitchFamily="18" charset="0"/>
              </a:rPr>
              <a:t>we see </a:t>
            </a:r>
            <a:r>
              <a:rPr lang="en-US" dirty="0" smtClean="0">
                <a:latin typeface="Times" panose="02020603060405020304" pitchFamily="18" charset="0"/>
              </a:rPr>
              <a:t>that: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9608" y="1320071"/>
                <a:ext cx="7001468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𝑤h𝑒𝑟𝑒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𝑎𝑛𝑔𝑢𝑙𝑎𝑟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𝑐𝑜𝑛𝑡𝑟𝑖𝑏𝑢𝑡𝑖𝑜𝑛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𝑡h𝑒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𝑐𝑜𝑚𝑝𝑒𝑛𝑠𝑎𝑡𝑜𝑟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08" y="1320071"/>
                <a:ext cx="7001468" cy="553998"/>
              </a:xfrm>
              <a:prstGeom prst="rect">
                <a:avLst/>
              </a:prstGeom>
              <a:blipFill rotWithShape="0">
                <a:blip r:embed="rId5"/>
                <a:stretch>
                  <a:fillRect l="-348" t="-1111" r="-609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pic>
        <p:nvPicPr>
          <p:cNvPr id="11" name="Picture 2" descr="fig_09_25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302" y="3565214"/>
            <a:ext cx="7312639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48821" y="3315737"/>
                <a:ext cx="643131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There are infinitely many choices of </a:t>
                </a:r>
                <a:r>
                  <a:rPr lang="en-US" dirty="0" smtClean="0">
                    <a:latin typeface="Times" panose="02020603060405020304" pitchFamily="18" charset="0"/>
                  </a:rPr>
                  <a:t>z</a:t>
                </a:r>
                <a:r>
                  <a:rPr lang="en-US" baseline="-25000" dirty="0" smtClean="0">
                    <a:latin typeface="Times" panose="02020603060405020304" pitchFamily="18" charset="0"/>
                  </a:rPr>
                  <a:t>c </a:t>
                </a:r>
                <a:r>
                  <a:rPr lang="en-US" dirty="0" smtClean="0">
                    <a:latin typeface="Times" panose="02020603060405020304" pitchFamily="18" charset="0"/>
                  </a:rPr>
                  <a:t>and </a:t>
                </a:r>
                <a:r>
                  <a:rPr lang="en-US" dirty="0">
                    <a:latin typeface="Times" panose="02020603060405020304" pitchFamily="18" charset="0"/>
                  </a:rPr>
                  <a:t>p</a:t>
                </a:r>
                <a:r>
                  <a:rPr lang="en-US" baseline="-25000" dirty="0">
                    <a:latin typeface="Times" panose="02020603060405020304" pitchFamily="18" charset="0"/>
                  </a:rPr>
                  <a:t>c</a:t>
                </a:r>
                <a:r>
                  <a:rPr lang="en-US" dirty="0">
                    <a:latin typeface="Times" panose="02020603060405020304" pitchFamily="18" charset="0"/>
                  </a:rPr>
                  <a:t> providing </a:t>
                </a:r>
                <a:r>
                  <a:rPr lang="en-US" dirty="0" smtClean="0">
                    <a:latin typeface="Times" panose="02020603060405020304" pitchFamily="18" charset="0"/>
                  </a:rPr>
                  <a:t>same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en-US" dirty="0" smtClean="0">
                  <a:latin typeface="Times" panose="0202060306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821" y="3315737"/>
                <a:ext cx="6431312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569" t="-9836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341854" y="4315834"/>
            <a:ext cx="60452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Static Error Constants.</a:t>
            </a:r>
          </a:p>
          <a:p>
            <a:pPr marL="285750" indent="-285750">
              <a:buFontTx/>
              <a:buChar char="-"/>
            </a:pPr>
            <a:r>
              <a:rPr lang="en-US" dirty="0"/>
              <a:t>Required gain to reach the design </a:t>
            </a:r>
            <a:r>
              <a:rPr lang="en-US" dirty="0" smtClean="0"/>
              <a:t>point on the root locus.</a:t>
            </a:r>
          </a:p>
          <a:p>
            <a:pPr marL="285750" indent="-285750">
              <a:buFontTx/>
              <a:buChar char="-"/>
            </a:pPr>
            <a:r>
              <a:rPr lang="en-US" dirty="0"/>
              <a:t>Difficulty in justification a second order approximation.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5941" y="3946502"/>
            <a:ext cx="4617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choice from infinite possibilities affects:</a:t>
            </a:r>
          </a:p>
        </p:txBody>
      </p:sp>
    </p:spTree>
    <p:extLst>
      <p:ext uri="{BB962C8B-B14F-4D97-AF65-F5344CB8AC3E}">
        <p14:creationId xmlns:p14="http://schemas.microsoft.com/office/powerpoint/2010/main" val="29820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Example4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353" y="574368"/>
            <a:ext cx="6978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Design three lead compensators for the system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in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to reduce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the settling time by a factor of 2 while maintaining 30% overshoot. </a:t>
            </a:r>
          </a:p>
        </p:txBody>
      </p:sp>
      <p:pic>
        <p:nvPicPr>
          <p:cNvPr id="4" name="Picture 2" descr="fig_09_2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526" y="3069862"/>
            <a:ext cx="4259317" cy="3671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42353" y="1211330"/>
            <a:ext cx="7429521" cy="369332"/>
            <a:chOff x="142353" y="1211330"/>
            <a:chExt cx="7429521" cy="36933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pic>
        <p:nvPicPr>
          <p:cNvPr id="15" name="Picture 2" descr="fig_09_17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343" y="451425"/>
            <a:ext cx="4451684" cy="11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142352" y="1719161"/>
            <a:ext cx="7429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Characteristics of the uncompensated system operating at 30% overshoot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0505" y="2217624"/>
            <a:ext cx="11971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" panose="02020603060405020304" pitchFamily="18" charset="0"/>
              </a:rPr>
              <a:t>30% </a:t>
            </a:r>
          </a:p>
          <a:p>
            <a:pPr algn="ctr"/>
            <a:r>
              <a:rPr lang="en-US" sz="1600" dirty="0" smtClean="0">
                <a:latin typeface="Times" panose="02020603060405020304" pitchFamily="18" charset="0"/>
              </a:rPr>
              <a:t>Overshoot</a:t>
            </a:r>
            <a:endParaRPr lang="en-US" sz="1600" dirty="0"/>
          </a:p>
        </p:txBody>
      </p:sp>
      <p:sp>
        <p:nvSpPr>
          <p:cNvPr id="21" name="Right Arrow 20"/>
          <p:cNvSpPr/>
          <p:nvPr/>
        </p:nvSpPr>
        <p:spPr>
          <a:xfrm>
            <a:off x="1197194" y="2447232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088761" y="2400527"/>
            <a:ext cx="109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latin typeface="Times" panose="02020603060405020304" pitchFamily="18" charset="0"/>
              </a:rPr>
              <a:t>ζ</a:t>
            </a:r>
            <a:r>
              <a:rPr lang="en-US" dirty="0" smtClean="0">
                <a:latin typeface="Times" panose="02020603060405020304" pitchFamily="18" charset="0"/>
              </a:rPr>
              <a:t> </a:t>
            </a:r>
            <a:r>
              <a:rPr lang="en-US" dirty="0">
                <a:latin typeface="Times" panose="02020603060405020304" pitchFamily="18" charset="0"/>
              </a:rPr>
              <a:t>= </a:t>
            </a:r>
            <a:r>
              <a:rPr lang="en-US" dirty="0" smtClean="0">
                <a:latin typeface="Times" panose="02020603060405020304" pitchFamily="18" charset="0"/>
              </a:rPr>
              <a:t>0.358,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201406" y="2650698"/>
            <a:ext cx="1696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along </a:t>
            </a:r>
            <a:r>
              <a:rPr lang="en-US" sz="1200" dirty="0" smtClean="0">
                <a:solidFill>
                  <a:srgbClr val="0070C0"/>
                </a:solidFill>
              </a:rPr>
              <a:t>damping ratio line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3201406" y="2450773"/>
            <a:ext cx="1636797" cy="1542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152656" y="2014354"/>
            <a:ext cx="1707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Dominant second-order 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pair </a:t>
            </a:r>
            <a:r>
              <a:rPr lang="en-US" sz="1200" dirty="0">
                <a:solidFill>
                  <a:srgbClr val="0070C0"/>
                </a:solidFill>
              </a:rPr>
              <a:t>of poles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50867" y="2345531"/>
            <a:ext cx="1587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-</a:t>
            </a:r>
            <a:r>
              <a:rPr lang="en-US" dirty="0" smtClean="0"/>
              <a:t>1,007 ±j2.627.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1123039" y="2165270"/>
            <a:ext cx="10906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damping ratio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40777" y="2666648"/>
            <a:ext cx="14801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From pole's </a:t>
            </a:r>
            <a:r>
              <a:rPr lang="en-US" sz="1200" dirty="0">
                <a:solidFill>
                  <a:srgbClr val="0070C0"/>
                </a:solidFill>
              </a:rPr>
              <a:t>real </a:t>
            </a:r>
            <a:r>
              <a:rPr lang="en-US" sz="1200" dirty="0" smtClean="0">
                <a:solidFill>
                  <a:srgbClr val="0070C0"/>
                </a:solidFill>
              </a:rPr>
              <a:t>part</a:t>
            </a:r>
            <a:endParaRPr lang="en-US" dirty="0"/>
          </a:p>
        </p:txBody>
      </p:sp>
      <p:sp>
        <p:nvSpPr>
          <p:cNvPr id="29" name="Right Arrow 28"/>
          <p:cNvSpPr/>
          <p:nvPr/>
        </p:nvSpPr>
        <p:spPr>
          <a:xfrm>
            <a:off x="6476283" y="2430622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323662" y="2281274"/>
                <a:ext cx="2532552" cy="4532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1.007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=3.972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3662" y="2281274"/>
                <a:ext cx="2532552" cy="453266"/>
              </a:xfrm>
              <a:prstGeom prst="rect">
                <a:avLst/>
              </a:prstGeom>
              <a:blipFill rotWithShape="0">
                <a:blip r:embed="rId6"/>
                <a:stretch>
                  <a:fillRect t="-118667" b="-18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6450825" y="2153623"/>
            <a:ext cx="9671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settling time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42352" y="3291980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Design point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387937" y="4213151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72641" y="3734446"/>
            <a:ext cx="1304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twofold </a:t>
            </a:r>
            <a:r>
              <a:rPr lang="en-US" sz="1200" dirty="0" smtClean="0">
                <a:solidFill>
                  <a:srgbClr val="0070C0"/>
                </a:solidFill>
              </a:rPr>
              <a:t>reduction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in settling 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436873" y="3986518"/>
                <a:ext cx="2532553" cy="4542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latin typeface="Cambria Math" panose="02040503050406030204" pitchFamily="18" charset="0"/>
                            </a:rPr>
                            <m:t>3.972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=1.986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6873" y="3986518"/>
                <a:ext cx="2532553" cy="454292"/>
              </a:xfrm>
              <a:prstGeom prst="rect">
                <a:avLst/>
              </a:prstGeom>
              <a:blipFill rotWithShape="0">
                <a:blip r:embed="rId7"/>
                <a:stretch>
                  <a:fillRect t="-120270" b="-187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ight Arrow 37"/>
          <p:cNvSpPr/>
          <p:nvPr/>
        </p:nvSpPr>
        <p:spPr>
          <a:xfrm>
            <a:off x="769042" y="5618682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6513" y="5133408"/>
            <a:ext cx="173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Imaginary </a:t>
            </a:r>
            <a:r>
              <a:rPr lang="en-US" sz="1200" dirty="0">
                <a:solidFill>
                  <a:srgbClr val="0070C0"/>
                </a:solidFill>
              </a:rPr>
              <a:t>part of the desired </a:t>
            </a:r>
            <a:r>
              <a:rPr lang="en-US" sz="1200" dirty="0" smtClean="0">
                <a:solidFill>
                  <a:srgbClr val="0070C0"/>
                </a:solidFill>
              </a:rPr>
              <a:t>pole location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4866182" y="3986518"/>
                <a:ext cx="2648161" cy="4982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l-GR" dirty="0">
                              <a:latin typeface="Times" panose="02020603060405020304" pitchFamily="18" charset="0"/>
                            </a:rPr>
                            <m:t>ζ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=−2.014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182" y="3986518"/>
                <a:ext cx="2648161" cy="498213"/>
              </a:xfrm>
              <a:prstGeom prst="rect">
                <a:avLst/>
              </a:prstGeom>
              <a:blipFill rotWithShape="0">
                <a:blip r:embed="rId8"/>
                <a:stretch>
                  <a:fillRect t="-104878" b="-163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ight Arrow 40"/>
          <p:cNvSpPr/>
          <p:nvPr/>
        </p:nvSpPr>
        <p:spPr>
          <a:xfrm>
            <a:off x="4028749" y="4115484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469649" y="3640525"/>
            <a:ext cx="1734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real part of the desired </a:t>
            </a:r>
            <a:r>
              <a:rPr lang="en-US" sz="1200" dirty="0" smtClean="0">
                <a:solidFill>
                  <a:srgbClr val="0070C0"/>
                </a:solidFill>
              </a:rPr>
              <a:t>pole location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1801781" y="5467766"/>
                <a:ext cx="37830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−2.014 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tan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110.98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=5.252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781" y="5467766"/>
                <a:ext cx="3783023" cy="369332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3264" y="411116"/>
            <a:ext cx="2941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Lead compensator Design.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48262"/>
            <a:ext cx="68487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Place the zero on real axis at -5 (arbitrarily as possible solution). </a:t>
            </a:r>
          </a:p>
          <a:p>
            <a:r>
              <a:rPr lang="en-US" dirty="0" smtClean="0">
                <a:latin typeface="Times" panose="02020603060405020304" pitchFamily="18" charset="0"/>
              </a:rPr>
              <a:t>sum </a:t>
            </a:r>
            <a:r>
              <a:rPr lang="en-US" dirty="0">
                <a:latin typeface="Times" panose="02020603060405020304" pitchFamily="18" charset="0"/>
              </a:rPr>
              <a:t>the </a:t>
            </a:r>
            <a:r>
              <a:rPr lang="en-US" dirty="0" smtClean="0">
                <a:latin typeface="Times" panose="02020603060405020304" pitchFamily="18" charset="0"/>
              </a:rPr>
              <a:t>angles (this zero </a:t>
            </a:r>
            <a:r>
              <a:rPr lang="en-US" dirty="0">
                <a:latin typeface="Times" panose="02020603060405020304" pitchFamily="18" charset="0"/>
              </a:rPr>
              <a:t>and uncompensated system's poles and </a:t>
            </a:r>
            <a:r>
              <a:rPr lang="en-US" dirty="0" smtClean="0">
                <a:latin typeface="Times" panose="02020603060405020304" pitchFamily="18" charset="0"/>
              </a:rPr>
              <a:t>zeros),</a:t>
            </a:r>
            <a:endParaRPr lang="en-US" dirty="0">
              <a:latin typeface="Times" panose="02020603060405020304" pitchFamily="18" charset="0"/>
            </a:endParaRPr>
          </a:p>
        </p:txBody>
      </p:sp>
      <p:pic>
        <p:nvPicPr>
          <p:cNvPr id="4" name="Picture 2" descr="fig_09_2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069" y="198522"/>
            <a:ext cx="3239760" cy="256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55740" y="112703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Example4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125" y="1334749"/>
            <a:ext cx="11011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resulting angle</a:t>
            </a:r>
          </a:p>
        </p:txBody>
      </p:sp>
      <p:sp>
        <p:nvSpPr>
          <p:cNvPr id="7" name="Right Arrow 6"/>
          <p:cNvSpPr/>
          <p:nvPr/>
        </p:nvSpPr>
        <p:spPr>
          <a:xfrm>
            <a:off x="324848" y="1651904"/>
            <a:ext cx="580208" cy="25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512839" y="1679361"/>
                <a:ext cx="35072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−180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>
                              <a:latin typeface="Cambria Math" panose="02040503050406030204" pitchFamily="18" charset="0"/>
                            </a:rPr>
                            <m:t>172.69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7.31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839" y="1679361"/>
                <a:ext cx="3507242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2844191" y="1706956"/>
            <a:ext cx="580208" cy="25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019675" y="1245291"/>
            <a:ext cx="2307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the </a:t>
            </a:r>
            <a:r>
              <a:rPr lang="en-US" sz="1200" dirty="0" smtClean="0">
                <a:solidFill>
                  <a:srgbClr val="0070C0"/>
                </a:solidFill>
              </a:rPr>
              <a:t>angular contribution required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from the compensator pole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971938" y="1651904"/>
                <a:ext cx="17248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>
                              <a:latin typeface="Cambria Math" panose="02040503050406030204" pitchFamily="18" charset="0"/>
                            </a:rPr>
                            <m:t>172.69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938" y="1651904"/>
                <a:ext cx="1724831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8412588" y="2841859"/>
            <a:ext cx="3463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Times" panose="02020603060405020304" pitchFamily="18" charset="0"/>
              </a:rPr>
              <a:t>Fig (a) 5-plane picture used </a:t>
            </a:r>
            <a:r>
              <a:rPr lang="en-US" sz="1200" dirty="0">
                <a:latin typeface="Times" panose="02020603060405020304" pitchFamily="18" charset="0"/>
              </a:rPr>
              <a:t>to calculate the location</a:t>
            </a:r>
          </a:p>
          <a:p>
            <a:pPr algn="ctr"/>
            <a:r>
              <a:rPr lang="en-US" sz="1200" dirty="0">
                <a:latin typeface="Times" panose="02020603060405020304" pitchFamily="18" charset="0"/>
              </a:rPr>
              <a:t>of the compensator pole</a:t>
            </a:r>
            <a:endParaRPr lang="en-US" sz="1200" dirty="0"/>
          </a:p>
        </p:txBody>
      </p:sp>
      <p:sp>
        <p:nvSpPr>
          <p:cNvPr id="14" name="Right Arrow 13"/>
          <p:cNvSpPr/>
          <p:nvPr/>
        </p:nvSpPr>
        <p:spPr>
          <a:xfrm>
            <a:off x="316588" y="2523057"/>
            <a:ext cx="888570" cy="2361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-123224" y="2061392"/>
            <a:ext cx="1459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location of the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compensator pole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6125" y="2759243"/>
            <a:ext cx="114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From geometry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 in fig(a)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279169" y="2316472"/>
                <a:ext cx="2646237" cy="6651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5.252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−2.014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tan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⁡(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7.31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9169" y="2316472"/>
                <a:ext cx="2646237" cy="66511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925406" y="2539100"/>
            <a:ext cx="888570" cy="2361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68099" y="2225457"/>
            <a:ext cx="13186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compensator pole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880304" y="2472527"/>
                <a:ext cx="131901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=42.96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304" y="2472527"/>
                <a:ext cx="1319015" cy="369332"/>
              </a:xfrm>
              <a:prstGeom prst="rect">
                <a:avLst/>
              </a:prstGeom>
              <a:blipFill rotWithShape="0"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" descr="fig_09_28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908" y="3405574"/>
            <a:ext cx="4361921" cy="3101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8853040" y="6507048"/>
            <a:ext cx="25827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Fig (b) </a:t>
            </a:r>
            <a:r>
              <a:rPr lang="en-US" sz="1200" dirty="0" smtClean="0">
                <a:latin typeface="Times" panose="02020603060405020304" pitchFamily="18" charset="0"/>
              </a:rPr>
              <a:t>Compensated system </a:t>
            </a:r>
            <a:r>
              <a:rPr lang="en-US" sz="1200" dirty="0">
                <a:latin typeface="Times" panose="02020603060405020304" pitchFamily="18" charset="0"/>
              </a:rPr>
              <a:t>root locus</a:t>
            </a:r>
          </a:p>
        </p:txBody>
      </p:sp>
      <p:pic>
        <p:nvPicPr>
          <p:cNvPr id="23" name="Picture 2" descr="fig_09_29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37" y="3473068"/>
            <a:ext cx="4350803" cy="303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544545" y="6507048"/>
            <a:ext cx="5759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Fig </a:t>
            </a:r>
            <a:r>
              <a:rPr lang="en-US" sz="1200" dirty="0" smtClean="0">
                <a:latin typeface="Times" panose="02020603060405020304" pitchFamily="18" charset="0"/>
              </a:rPr>
              <a:t>(c) </a:t>
            </a:r>
            <a:r>
              <a:rPr lang="en-US" sz="1200" dirty="0">
                <a:latin typeface="Times" panose="02020603060405020304" pitchFamily="18" charset="0"/>
              </a:rPr>
              <a:t>Uncompensated system and lead compensation </a:t>
            </a:r>
            <a:r>
              <a:rPr lang="en-US" sz="1200" dirty="0" smtClean="0">
                <a:latin typeface="Times" panose="02020603060405020304" pitchFamily="18" charset="0"/>
              </a:rPr>
              <a:t>responses (zeros at a:-5, b:-4 c: -2)</a:t>
            </a:r>
            <a:endParaRPr lang="en-US" sz="1200" dirty="0">
              <a:latin typeface="Times" panose="02020603060405020304" pitchFamily="18" charset="0"/>
            </a:endParaRPr>
          </a:p>
          <a:p>
            <a:endParaRPr lang="en-US" sz="1200" dirty="0">
              <a:latin typeface="Times" panose="0202060306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31500" y="4927820"/>
            <a:ext cx="2153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approximation is not </a:t>
            </a:r>
            <a:endParaRPr lang="en-US" dirty="0" smtClean="0">
              <a:latin typeface="Times" panose="02020603060405020304" pitchFamily="18" charset="0"/>
            </a:endParaRPr>
          </a:p>
          <a:p>
            <a:r>
              <a:rPr lang="en-US" dirty="0" smtClean="0">
                <a:latin typeface="Times" panose="02020603060405020304" pitchFamily="18" charset="0"/>
              </a:rPr>
              <a:t>valid </a:t>
            </a:r>
            <a:r>
              <a:rPr lang="en-US" dirty="0">
                <a:latin typeface="Times" panose="02020603060405020304" pitchFamily="18" charset="0"/>
              </a:rPr>
              <a:t>for case C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4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5152" y="0"/>
            <a:ext cx="4907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Improving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Steady-State Error </a:t>
            </a:r>
            <a:endParaRPr lang="en-US" sz="24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and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Transient </a:t>
            </a:r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Response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23782" y="1178195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Combine </a:t>
            </a:r>
            <a:r>
              <a:rPr lang="en-US" dirty="0">
                <a:latin typeface="Times" panose="02020603060405020304" pitchFamily="18" charset="0"/>
              </a:rPr>
              <a:t>the design techniques </a:t>
            </a:r>
            <a:r>
              <a:rPr lang="en-US" dirty="0" smtClean="0">
                <a:latin typeface="Times" panose="02020603060405020304" pitchFamily="18" charset="0"/>
              </a:rPr>
              <a:t>to obtain improvement </a:t>
            </a:r>
            <a:r>
              <a:rPr lang="en-US" dirty="0">
                <a:latin typeface="Times" panose="02020603060405020304" pitchFamily="18" charset="0"/>
              </a:rPr>
              <a:t>in steady-state error and transient response </a:t>
            </a:r>
            <a:r>
              <a:rPr lang="en-US" i="1" dirty="0" smtClean="0">
                <a:latin typeface="Times" panose="02020603060405020304" pitchFamily="18" charset="0"/>
              </a:rPr>
              <a:t>independently.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17528" y="1854952"/>
            <a:ext cx="93365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First </a:t>
            </a:r>
            <a:r>
              <a:rPr lang="en-US" dirty="0">
                <a:latin typeface="Times" panose="02020603060405020304" pitchFamily="18" charset="0"/>
              </a:rPr>
              <a:t>improve the transient </a:t>
            </a:r>
            <a:r>
              <a:rPr lang="en-US" dirty="0" smtClean="0">
                <a:latin typeface="Times" panose="02020603060405020304" pitchFamily="18" charset="0"/>
              </a:rPr>
              <a:t>response.(</a:t>
            </a:r>
            <a:r>
              <a:rPr lang="en-US" dirty="0">
                <a:latin typeface="Times" panose="02020603060405020304" pitchFamily="18" charset="0"/>
              </a:rPr>
              <a:t>PD or lead compensation</a:t>
            </a:r>
            <a:r>
              <a:rPr lang="en-US" dirty="0" smtClean="0">
                <a:latin typeface="Times" panose="02020603060405020304" pitchFamily="18" charset="0"/>
              </a:rPr>
              <a:t>). 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Then </a:t>
            </a:r>
            <a:r>
              <a:rPr lang="en-US" dirty="0">
                <a:latin typeface="Times" panose="02020603060405020304" pitchFamily="18" charset="0"/>
              </a:rPr>
              <a:t>improve the steady-state response. (PI or lag compensation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28" y="3127839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Two Alternatives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051039" y="4216061"/>
            <a:ext cx="100423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PID </a:t>
            </a:r>
            <a:r>
              <a:rPr lang="en-US" dirty="0">
                <a:latin typeface="Times" panose="02020603060405020304" pitchFamily="18" charset="0"/>
              </a:rPr>
              <a:t>(Proportional-plus-Integral-plus-Derivative) (</a:t>
            </a:r>
            <a:r>
              <a:rPr lang="en-US" dirty="0" smtClean="0">
                <a:latin typeface="Times" panose="02020603060405020304" pitchFamily="18" charset="0"/>
              </a:rPr>
              <a:t>with Active </a:t>
            </a:r>
            <a:r>
              <a:rPr lang="en-US" dirty="0">
                <a:latin typeface="Times" panose="02020603060405020304" pitchFamily="18" charset="0"/>
              </a:rPr>
              <a:t>Elements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Lag-Lead </a:t>
            </a:r>
            <a:r>
              <a:rPr lang="en-US" dirty="0">
                <a:latin typeface="Times" panose="02020603060405020304" pitchFamily="18" charset="0"/>
              </a:rPr>
              <a:t>Compensator. (with Passive Elements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6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84338" y="116123"/>
            <a:ext cx="3417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PID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Controller Design</a:t>
            </a:r>
          </a:p>
        </p:txBody>
      </p:sp>
      <p:sp>
        <p:nvSpPr>
          <p:cNvPr id="3" name="Rectangle 2"/>
          <p:cNvSpPr/>
          <p:nvPr/>
        </p:nvSpPr>
        <p:spPr>
          <a:xfrm>
            <a:off x="243135" y="789892"/>
            <a:ext cx="6365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Transfer </a:t>
            </a:r>
            <a:r>
              <a:rPr lang="en-US" dirty="0" smtClean="0">
                <a:latin typeface="Times" panose="02020603060405020304" pitchFamily="18" charset="0"/>
              </a:rPr>
              <a:t>Function of the compensator  (two zeros and one pole):</a:t>
            </a:r>
            <a:endParaRPr lang="en-US" dirty="0">
              <a:latin typeface="Times" panose="02020603060405020304" pitchFamily="18" charset="0"/>
            </a:endParaRPr>
          </a:p>
        </p:txBody>
      </p:sp>
      <p:pic>
        <p:nvPicPr>
          <p:cNvPr id="4" name="Picture 2" descr="fig_09_30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463" y="105920"/>
            <a:ext cx="4348537" cy="238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80999" y="2503811"/>
            <a:ext cx="2573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PID controller implementation </a:t>
            </a:r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9413" y="1262290"/>
                <a:ext cx="6709849" cy="7558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13" y="1262290"/>
                <a:ext cx="6709849" cy="75584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243135" y="2333308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Design </a:t>
            </a:r>
            <a:r>
              <a:rPr lang="en-US" dirty="0" smtClean="0">
                <a:latin typeface="Times" panose="02020603060405020304" pitchFamily="18" charset="0"/>
              </a:rPr>
              <a:t>Procedure (Fig (a) )</a:t>
            </a:r>
            <a:endParaRPr lang="en-US" dirty="0">
              <a:latin typeface="Times" panose="0202060306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36390" y="2873143"/>
                <a:ext cx="10668367" cy="3693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US" dirty="0" smtClean="0">
                    <a:latin typeface="Times" panose="02020603060405020304" pitchFamily="18" charset="0"/>
                  </a:rPr>
                  <a:t>From the requirements figure out the desired pole location </a:t>
                </a:r>
                <a:r>
                  <a:rPr lang="en-US" dirty="0">
                    <a:latin typeface="Times" panose="02020603060405020304" pitchFamily="18" charset="0"/>
                  </a:rPr>
                  <a:t>to meet transient response specifications</a:t>
                </a:r>
                <a:r>
                  <a:rPr lang="en-US" dirty="0" smtClean="0">
                    <a:latin typeface="CMSS17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latin typeface="CMSS17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Design the PD </a:t>
                </a:r>
                <a:r>
                  <a:rPr lang="en-US" dirty="0" smtClean="0">
                    <a:latin typeface="Times" panose="02020603060405020304" pitchFamily="18" charset="0"/>
                  </a:rPr>
                  <a:t>controller </a:t>
                </a:r>
                <a:r>
                  <a:rPr lang="en-US" dirty="0">
                    <a:latin typeface="Times" panose="02020603060405020304" pitchFamily="18" charset="0"/>
                  </a:rPr>
                  <a:t>to meet transient response specifications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Check validity (all requirements have been met) of the design by simulation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Design the PI controller to yield the required steady-state error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Determine the gains,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 (</a:t>
                </a:r>
                <a:r>
                  <a:rPr lang="en-US" dirty="0">
                    <a:latin typeface="Times" panose="02020603060405020304" pitchFamily="18" charset="0"/>
                  </a:rPr>
                  <a:t>Combine PD and PI</a:t>
                </a:r>
                <a:r>
                  <a:rPr lang="en-US" dirty="0" smtClean="0">
                    <a:latin typeface="Times" panose="02020603060405020304" pitchFamily="18" charset="0"/>
                  </a:rPr>
                  <a:t>).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Simulate the system to be sure all requirements have been met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lang="en-US" dirty="0">
                  <a:latin typeface="Times" panose="02020603060405020304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Redesign if simulation shows that requirements have not been met.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390" y="2873143"/>
                <a:ext cx="10668367" cy="3693319"/>
              </a:xfrm>
              <a:prstGeom prst="rect">
                <a:avLst/>
              </a:prstGeom>
              <a:blipFill rotWithShape="0">
                <a:blip r:embed="rId5"/>
                <a:stretch>
                  <a:fillRect l="-400" t="-825" b="-16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Example5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2352" y="1583427"/>
            <a:ext cx="7429521" cy="369332"/>
            <a:chOff x="142353" y="1211330"/>
            <a:chExt cx="7429521" cy="3693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4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142352" y="431313"/>
            <a:ext cx="65151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Given the system of 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(a),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design </a:t>
            </a:r>
            <a:r>
              <a:rPr lang="en-US" b="1" dirty="0">
                <a:solidFill>
                  <a:srgbClr val="0070C0"/>
                </a:solidFill>
                <a:latin typeface="Times" panose="02020603060405020304" pitchFamily="18" charset="0"/>
              </a:rPr>
              <a:t>a </a:t>
            </a:r>
            <a:r>
              <a:rPr lang="en-US" b="1" dirty="0" smtClean="0">
                <a:solidFill>
                  <a:srgbClr val="0070C0"/>
                </a:solidFill>
                <a:latin typeface="Times" panose="02020603060405020304" pitchFamily="18" charset="0"/>
              </a:rPr>
              <a:t>PID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controller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so that the system can operate with </a:t>
            </a:r>
            <a:r>
              <a:rPr lang="en-US" b="1" dirty="0">
                <a:solidFill>
                  <a:srgbClr val="0070C0"/>
                </a:solidFill>
                <a:latin typeface="Times" panose="02020603060405020304" pitchFamily="18" charset="0"/>
              </a:rPr>
              <a:t>a peak </a:t>
            </a:r>
            <a:r>
              <a:rPr lang="en-US" b="1" dirty="0" smtClean="0">
                <a:solidFill>
                  <a:srgbClr val="0070C0"/>
                </a:solidFill>
                <a:latin typeface="Times" panose="02020603060405020304" pitchFamily="18" charset="0"/>
              </a:rPr>
              <a:t>time that </a:t>
            </a:r>
            <a:r>
              <a:rPr lang="en-US" b="1" dirty="0">
                <a:solidFill>
                  <a:srgbClr val="0070C0"/>
                </a:solidFill>
                <a:latin typeface="Times" panose="02020603060405020304" pitchFamily="18" charset="0"/>
              </a:rPr>
              <a:t>is two-thirds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that of the uncompensated system at </a:t>
            </a:r>
            <a:r>
              <a:rPr lang="en-US" b="1" dirty="0" smtClean="0">
                <a:solidFill>
                  <a:srgbClr val="0070C0"/>
                </a:solidFill>
                <a:latin typeface="Times" panose="02020603060405020304" pitchFamily="18" charset="0"/>
              </a:rPr>
              <a:t>20% overshoot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and with </a:t>
            </a:r>
            <a:r>
              <a:rPr lang="en-US" b="1" dirty="0">
                <a:solidFill>
                  <a:srgbClr val="0070C0"/>
                </a:solidFill>
                <a:latin typeface="Times" panose="02020603060405020304" pitchFamily="18" charset="0"/>
              </a:rPr>
              <a:t>zero steady-state erro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 for a step input</a:t>
            </a:r>
            <a:r>
              <a:rPr lang="en-US" dirty="0">
                <a:latin typeface="Times" panose="02020603060405020304" pitchFamily="18" charset="0"/>
              </a:rPr>
              <a:t>.</a:t>
            </a:r>
            <a:endParaRPr lang="en-US" dirty="0"/>
          </a:p>
        </p:txBody>
      </p:sp>
      <p:pic>
        <p:nvPicPr>
          <p:cNvPr id="7" name="Picture 2" descr="fig_09_3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335" y="389013"/>
            <a:ext cx="4932947" cy="1023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8098609" y="1484210"/>
            <a:ext cx="3208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Uncompensated </a:t>
            </a:r>
            <a:r>
              <a:rPr lang="en-US" sz="1200" dirty="0">
                <a:latin typeface="Times" panose="02020603060405020304" pitchFamily="18" charset="0"/>
              </a:rPr>
              <a:t>feedback </a:t>
            </a:r>
            <a:r>
              <a:rPr lang="en-US" sz="1200" dirty="0" smtClean="0">
                <a:latin typeface="Times" panose="02020603060405020304" pitchFamily="18" charset="0"/>
              </a:rPr>
              <a:t>control system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72506" y="1987306"/>
            <a:ext cx="4256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Evaluation of the </a:t>
            </a:r>
            <a:r>
              <a:rPr lang="en-US" dirty="0">
                <a:latin typeface="Times" panose="02020603060405020304" pitchFamily="18" charset="0"/>
              </a:rPr>
              <a:t>uncompensated system</a:t>
            </a:r>
            <a:endParaRPr lang="en-US" dirty="0"/>
          </a:p>
        </p:txBody>
      </p:sp>
      <p:pic>
        <p:nvPicPr>
          <p:cNvPr id="27" name="Picture 2" descr="fig_09_32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047" y="1979282"/>
            <a:ext cx="3440363" cy="3997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3318979" y="3837867"/>
            <a:ext cx="2395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A third pole at -8.169</a:t>
            </a:r>
            <a:endParaRPr lang="en-US" dirty="0"/>
          </a:p>
        </p:txBody>
      </p:sp>
      <p:sp>
        <p:nvSpPr>
          <p:cNvPr id="29" name="Right Arrow 28"/>
          <p:cNvSpPr/>
          <p:nvPr/>
        </p:nvSpPr>
        <p:spPr>
          <a:xfrm>
            <a:off x="225484" y="3892780"/>
            <a:ext cx="3093495" cy="27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-32400" y="3508242"/>
            <a:ext cx="3355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between </a:t>
            </a:r>
            <a:r>
              <a:rPr lang="en-US" sz="1200" dirty="0">
                <a:solidFill>
                  <a:srgbClr val="0070C0"/>
                </a:solidFill>
              </a:rPr>
              <a:t>- 8 and -10 for a gain 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equivalent to that at the dominant poles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13439" y="2258260"/>
            <a:ext cx="8100782" cy="1176257"/>
            <a:chOff x="13439" y="2258260"/>
            <a:chExt cx="8100782" cy="1176257"/>
          </a:xfrm>
        </p:grpSpPr>
        <p:sp>
          <p:nvSpPr>
            <p:cNvPr id="15" name="Rectangle 14"/>
            <p:cNvSpPr/>
            <p:nvPr/>
          </p:nvSpPr>
          <p:spPr>
            <a:xfrm>
              <a:off x="13439" y="2686175"/>
              <a:ext cx="119719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latin typeface="Times" panose="02020603060405020304" pitchFamily="18" charset="0"/>
                </a:rPr>
                <a:t>20% </a:t>
              </a:r>
            </a:p>
            <a:p>
              <a:pPr algn="ctr"/>
              <a:r>
                <a:rPr lang="en-US" sz="1600" dirty="0" smtClean="0">
                  <a:latin typeface="Times" panose="02020603060405020304" pitchFamily="18" charset="0"/>
                </a:rPr>
                <a:t>Overshoot</a:t>
              </a:r>
              <a:endParaRPr lang="en-US" sz="1600" dirty="0"/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1136689" y="2691138"/>
              <a:ext cx="809257" cy="1545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80567" y="2565258"/>
              <a:ext cx="10999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latin typeface="Times" panose="02020603060405020304" pitchFamily="18" charset="0"/>
                </a:rPr>
                <a:t>ζ</a:t>
              </a:r>
              <a:r>
                <a:rPr lang="en-US" dirty="0" smtClean="0">
                  <a:latin typeface="Times" panose="02020603060405020304" pitchFamily="18" charset="0"/>
                </a:rPr>
                <a:t> </a:t>
              </a:r>
              <a:r>
                <a:rPr lang="en-US" dirty="0">
                  <a:latin typeface="Times" panose="02020603060405020304" pitchFamily="18" charset="0"/>
                </a:rPr>
                <a:t>= </a:t>
              </a:r>
              <a:r>
                <a:rPr lang="en-US" dirty="0" smtClean="0">
                  <a:latin typeface="Times" panose="02020603060405020304" pitchFamily="18" charset="0"/>
                </a:rPr>
                <a:t>0.456,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08316" y="2836317"/>
              <a:ext cx="16965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along </a:t>
              </a:r>
              <a:r>
                <a:rPr lang="en-US" sz="1200" dirty="0" smtClean="0">
                  <a:solidFill>
                    <a:srgbClr val="0070C0"/>
                  </a:solidFill>
                </a:rPr>
                <a:t>damping ratio line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19" name="Right Arrow 18"/>
            <p:cNvSpPr/>
            <p:nvPr/>
          </p:nvSpPr>
          <p:spPr>
            <a:xfrm>
              <a:off x="3140901" y="2694679"/>
              <a:ext cx="1636797" cy="15421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092151" y="2258260"/>
              <a:ext cx="17075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Dominant second-order </a:t>
              </a:r>
            </a:p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pair </a:t>
              </a:r>
              <a:r>
                <a:rPr lang="en-US" sz="1200" dirty="0">
                  <a:solidFill>
                    <a:srgbClr val="0070C0"/>
                  </a:solidFill>
                </a:rPr>
                <a:t>of poles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790362" y="2589437"/>
              <a:ext cx="33238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</a:t>
              </a:r>
              <a:r>
                <a:rPr lang="en-US" dirty="0">
                  <a:latin typeface="Times" panose="02020603060405020304" pitchFamily="18" charset="0"/>
                </a:rPr>
                <a:t>5,415 ±j10.57 with gain of 121.5.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62534" y="2409176"/>
              <a:ext cx="10906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damping ratio </a:t>
              </a:r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1136689" y="3156327"/>
              <a:ext cx="809257" cy="1545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108435" y="2919625"/>
              <a:ext cx="8051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Peak time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2035363" y="3136102"/>
                  <a:ext cx="2019014" cy="2984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=0.297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𝑠𝑒𝑐𝑜𝑛𝑑𝑠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5363" y="3136102"/>
                  <a:ext cx="2019014" cy="298415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2417" r="-2417" b="-2040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4" name="Rectangle 33"/>
          <p:cNvSpPr/>
          <p:nvPr/>
        </p:nvSpPr>
        <p:spPr>
          <a:xfrm>
            <a:off x="67625" y="4367052"/>
            <a:ext cx="9132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To </a:t>
            </a:r>
            <a:r>
              <a:rPr lang="en-US" dirty="0" smtClean="0">
                <a:latin typeface="Times" panose="02020603060405020304" pitchFamily="18" charset="0"/>
              </a:rPr>
              <a:t>reduce </a:t>
            </a:r>
            <a:r>
              <a:rPr lang="en-US" dirty="0">
                <a:latin typeface="Times" panose="02020603060405020304" pitchFamily="18" charset="0"/>
              </a:rPr>
              <a:t>the peak time to </a:t>
            </a:r>
            <a:r>
              <a:rPr lang="en-US" dirty="0" smtClean="0">
                <a:latin typeface="Times" panose="02020603060405020304" pitchFamily="18" charset="0"/>
              </a:rPr>
              <a:t>two-thirds. (</a:t>
            </a:r>
            <a:r>
              <a:rPr lang="en-US" dirty="0">
                <a:latin typeface="Times" panose="02020603060405020304" pitchFamily="18" charset="0"/>
              </a:rPr>
              <a:t>find the compensated system's dominant pole </a:t>
            </a:r>
            <a:r>
              <a:rPr lang="en-US" dirty="0" smtClean="0">
                <a:latin typeface="Times" panose="02020603060405020304" pitchFamily="18" charset="0"/>
              </a:rPr>
              <a:t>location)</a:t>
            </a:r>
            <a:endParaRPr lang="en-US" dirty="0"/>
          </a:p>
        </p:txBody>
      </p:sp>
      <p:sp>
        <p:nvSpPr>
          <p:cNvPr id="36" name="Right Arrow 35"/>
          <p:cNvSpPr/>
          <p:nvPr/>
        </p:nvSpPr>
        <p:spPr>
          <a:xfrm>
            <a:off x="425364" y="5155245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48973" y="4845958"/>
            <a:ext cx="13620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The imaginary part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607844" y="4999178"/>
                <a:ext cx="3435299" cy="615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)(0.297)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=15.87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844" y="4999178"/>
                <a:ext cx="3435299" cy="61529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ight Arrow 39"/>
          <p:cNvSpPr/>
          <p:nvPr/>
        </p:nvSpPr>
        <p:spPr>
          <a:xfrm>
            <a:off x="454582" y="6200245"/>
            <a:ext cx="809257" cy="154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78191" y="5890958"/>
            <a:ext cx="9825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The </a:t>
            </a:r>
            <a:r>
              <a:rPr lang="en-US" sz="1200" dirty="0" smtClean="0">
                <a:solidFill>
                  <a:srgbClr val="0070C0"/>
                </a:solidFill>
              </a:rPr>
              <a:t>real </a:t>
            </a:r>
            <a:r>
              <a:rPr lang="en-US" sz="1200" dirty="0">
                <a:solidFill>
                  <a:srgbClr val="0070C0"/>
                </a:solidFill>
              </a:rPr>
              <a:t>part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1596971" y="5916741"/>
                <a:ext cx="2709844" cy="5235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117.13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=−8.13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971" y="5916741"/>
                <a:ext cx="2709844" cy="52354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ular Callout 11"/>
              <p:cNvSpPr/>
              <p:nvPr/>
            </p:nvSpPr>
            <p:spPr>
              <a:xfrm>
                <a:off x="4799670" y="5916742"/>
                <a:ext cx="2320014" cy="283504"/>
              </a:xfrm>
              <a:prstGeom prst="wedgeRoundRectCallout">
                <a:avLst>
                  <a:gd name="adj1" fmla="val -58933"/>
                  <a:gd name="adj2" fmla="val 37414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unc>
                      <m:funcPr>
                        <m:ctrlPr>
                          <a:rPr lang="en-US" sz="1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00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en-US" sz="10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000" i="1" smtClean="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117.13</m:t>
                                </m:r>
                              </m:e>
                              <m:sup>
                                <m:r>
                                  <a:rPr lang="en-US" sz="10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sz="1000" dirty="0" smtClean="0">
                    <a:solidFill>
                      <a:srgbClr val="0070C0"/>
                    </a:solidFill>
                  </a:rPr>
                  <a:t>=</a:t>
                </a:r>
                <a:r>
                  <a:rPr lang="en-US" sz="1000" dirty="0">
                    <a:solidFill>
                      <a:srgbClr val="0070C0"/>
                    </a:solidFill>
                  </a:rPr>
                  <a:t> </a:t>
                </a:r>
                <a:r>
                  <a:rPr lang="en-US" sz="1000" dirty="0" smtClean="0">
                    <a:solidFill>
                      <a:srgbClr val="0070C0"/>
                    </a:solidFill>
                  </a:rPr>
                  <a:t>-</a:t>
                </a:r>
                <a14:m>
                  <m:oMath xmlns:m="http://schemas.openxmlformats.org/officeDocument/2006/math">
                    <m:r>
                      <a:rPr lang="en-US" sz="1000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00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tan</m:t>
                    </m:r>
                    <m:r>
                      <a:rPr lang="en-US" sz="1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sz="1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180−</m:t>
                    </m:r>
                    <m:sSup>
                      <m:sSupPr>
                        <m:ctrlPr>
                          <a:rPr lang="en-US" sz="1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117.13</m:t>
                        </m:r>
                      </m:e>
                      <m:sup>
                        <m:r>
                          <a:rPr lang="en-US" sz="1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1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Rounded Rectangular Callout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670" y="5916742"/>
                <a:ext cx="2320014" cy="283504"/>
              </a:xfrm>
              <a:prstGeom prst="wedgeRoundRectCallout">
                <a:avLst>
                  <a:gd name="adj1" fmla="val -58933"/>
                  <a:gd name="adj2" fmla="val 37414"/>
                  <a:gd name="adj3" fmla="val 16667"/>
                </a:avLst>
              </a:prstGeom>
              <a:blipFill rotWithShape="0">
                <a:blip r:embed="rId10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040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Example5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465630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Design of the compensator </a:t>
            </a:r>
            <a:endParaRPr lang="en-US" dirty="0"/>
          </a:p>
        </p:txBody>
      </p:sp>
      <p:pic>
        <p:nvPicPr>
          <p:cNvPr id="4" name="Picture 2" descr="fig_09_3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818" y="15815"/>
            <a:ext cx="2805071" cy="219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067765" y="2216162"/>
            <a:ext cx="3208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Fig (a) Calculating the PD </a:t>
            </a:r>
            <a:r>
              <a:rPr lang="en-US" sz="1200" dirty="0"/>
              <a:t>compensator zero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38868" y="803909"/>
                <a:ext cx="7358243" cy="669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" panose="02020603060405020304" pitchFamily="18" charset="0"/>
                  </a:rPr>
                  <a:t>(sum </a:t>
                </a:r>
                <a:r>
                  <a:rPr lang="en-US" dirty="0">
                    <a:latin typeface="Times" panose="02020603060405020304" pitchFamily="18" charset="0"/>
                  </a:rPr>
                  <a:t>of angles from the uncompensated system's poles and zeros </a:t>
                </a:r>
                <a:r>
                  <a:rPr lang="en-US" dirty="0" smtClean="0">
                    <a:latin typeface="Times" panose="02020603060405020304" pitchFamily="18" charset="0"/>
                  </a:rPr>
                  <a:t>to the </a:t>
                </a:r>
                <a:r>
                  <a:rPr lang="en-US" dirty="0">
                    <a:latin typeface="Times" panose="02020603060405020304" pitchFamily="18" charset="0"/>
                  </a:rPr>
                  <a:t>desired compensated dominant </a:t>
                </a:r>
                <a:r>
                  <a:rPr lang="en-US" dirty="0" smtClean="0">
                    <a:latin typeface="Times" panose="02020603060405020304" pitchFamily="18" charset="0"/>
                  </a:rPr>
                  <a:t>pole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−198.37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8" y="803909"/>
                <a:ext cx="7358243" cy="669992"/>
              </a:xfrm>
              <a:prstGeom prst="rect">
                <a:avLst/>
              </a:prstGeom>
              <a:blipFill rotWithShape="0">
                <a:blip r:embed="rId5"/>
                <a:stretch>
                  <a:fillRect l="-663" t="-5455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/>
          <p:nvPr/>
        </p:nvGrpSpPr>
        <p:grpSpPr>
          <a:xfrm>
            <a:off x="0" y="1894282"/>
            <a:ext cx="5602467" cy="715633"/>
            <a:chOff x="0" y="1331898"/>
            <a:chExt cx="4533373" cy="715633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1331898"/>
              <a:ext cx="2197768" cy="616236"/>
              <a:chOff x="0" y="1331898"/>
              <a:chExt cx="2197768" cy="616236"/>
            </a:xfrm>
          </p:grpSpPr>
          <p:sp>
            <p:nvSpPr>
              <p:cNvPr id="11" name="Right Arrow 10"/>
              <p:cNvSpPr/>
              <p:nvPr/>
            </p:nvSpPr>
            <p:spPr>
              <a:xfrm>
                <a:off x="325924" y="1793563"/>
                <a:ext cx="1534959" cy="154571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Rectangle 11"/>
                  <p:cNvSpPr/>
                  <p:nvPr/>
                </p:nvSpPr>
                <p:spPr>
                  <a:xfrm>
                    <a:off x="0" y="1331898"/>
                    <a:ext cx="2197768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200" dirty="0" smtClean="0">
                        <a:solidFill>
                          <a:srgbClr val="0070C0"/>
                        </a:solidFill>
                      </a:rPr>
                      <a:t>the required contribution</a:t>
                    </a:r>
                  </a:p>
                  <a:p>
                    <a:pPr algn="ctr"/>
                    <a:r>
                      <a:rPr lang="en-US" sz="1200" dirty="0">
                        <a:solidFill>
                          <a:srgbClr val="0070C0"/>
                        </a:solidFill>
                      </a:rPr>
                      <a:t>from the compensator </a:t>
                    </a:r>
                    <a:r>
                      <a:rPr lang="en-US" sz="1200" dirty="0" smtClean="0">
                        <a:solidFill>
                          <a:srgbClr val="0070C0"/>
                        </a:solidFill>
                      </a:rPr>
                      <a:t>zero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oMath>
                    </a14:m>
                    <a:endParaRPr lang="en-US" sz="1200" dirty="0">
                      <a:solidFill>
                        <a:srgbClr val="0070C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2" name="Rectangle 1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0" y="1331898"/>
                    <a:ext cx="2197768" cy="461665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t="-1333" b="-10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1928364" y="1678199"/>
                  <a:ext cx="260500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198.37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−180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18.37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8364" y="1678199"/>
                  <a:ext cx="2605009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Group 26"/>
          <p:cNvGrpSpPr/>
          <p:nvPr/>
        </p:nvGrpSpPr>
        <p:grpSpPr>
          <a:xfrm>
            <a:off x="117378" y="2750846"/>
            <a:ext cx="8898394" cy="965607"/>
            <a:chOff x="117378" y="2239202"/>
            <a:chExt cx="8898394" cy="965607"/>
          </a:xfrm>
        </p:grpSpPr>
        <p:grpSp>
          <p:nvGrpSpPr>
            <p:cNvPr id="16" name="Group 15"/>
            <p:cNvGrpSpPr/>
            <p:nvPr/>
          </p:nvGrpSpPr>
          <p:grpSpPr>
            <a:xfrm>
              <a:off x="117378" y="2239202"/>
              <a:ext cx="1149033" cy="965607"/>
              <a:chOff x="325925" y="2702915"/>
              <a:chExt cx="1149033" cy="965607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325925" y="3206857"/>
                <a:ext cx="11490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rgbClr val="0070C0"/>
                    </a:solidFill>
                  </a:rPr>
                  <a:t>From geometry</a:t>
                </a:r>
              </a:p>
              <a:p>
                <a:pPr algn="ctr"/>
                <a:r>
                  <a:rPr lang="en-US" sz="1200" dirty="0" smtClean="0">
                    <a:solidFill>
                      <a:srgbClr val="0070C0"/>
                    </a:solidFill>
                  </a:rPr>
                  <a:t> in Fig(a)</a:t>
                </a:r>
                <a:endParaRPr lang="en-US" sz="12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>
                <a:off x="465210" y="3132496"/>
                <a:ext cx="1009748" cy="154571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25925" y="2702915"/>
                <a:ext cx="112178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rgbClr val="0070C0"/>
                    </a:solidFill>
                  </a:rPr>
                  <a:t>compensating </a:t>
                </a:r>
                <a:endParaRPr lang="en-US" sz="1200" dirty="0" smtClean="0">
                  <a:solidFill>
                    <a:srgbClr val="0070C0"/>
                  </a:solidFill>
                </a:endParaRPr>
              </a:p>
              <a:p>
                <a:r>
                  <a:rPr lang="en-US" sz="1200" dirty="0" smtClean="0">
                    <a:solidFill>
                      <a:srgbClr val="0070C0"/>
                    </a:solidFill>
                  </a:rPr>
                  <a:t>zero's </a:t>
                </a:r>
                <a:r>
                  <a:rPr lang="en-US" sz="1200" dirty="0">
                    <a:solidFill>
                      <a:srgbClr val="0070C0"/>
                    </a:solidFill>
                  </a:rPr>
                  <a:t>location.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/>
                <p:cNvSpPr/>
                <p:nvPr/>
              </p:nvSpPr>
              <p:spPr>
                <a:xfrm>
                  <a:off x="1412101" y="2520572"/>
                  <a:ext cx="2478884" cy="66511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15.87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−8.13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𝑡𝑎𝑛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18.37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12101" y="2520572"/>
                  <a:ext cx="2478884" cy="665118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Right Arrow 17"/>
            <p:cNvSpPr/>
            <p:nvPr/>
          </p:nvSpPr>
          <p:spPr>
            <a:xfrm>
              <a:off x="3909861" y="2770160"/>
              <a:ext cx="308129" cy="2394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18"/>
                <p:cNvSpPr/>
                <p:nvPr/>
              </p:nvSpPr>
              <p:spPr>
                <a:xfrm>
                  <a:off x="4296084" y="2668465"/>
                  <a:ext cx="130638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=55.92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6084" y="2668465"/>
                  <a:ext cx="1306383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Right Arrow 19"/>
            <p:cNvSpPr/>
            <p:nvPr/>
          </p:nvSpPr>
          <p:spPr>
            <a:xfrm>
              <a:off x="5602467" y="2770160"/>
              <a:ext cx="1067396" cy="2153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399772" y="2493161"/>
              <a:ext cx="12700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the PD controller.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Rectangle 21"/>
                <p:cNvSpPr/>
                <p:nvPr/>
              </p:nvSpPr>
              <p:spPr>
                <a:xfrm>
                  <a:off x="6745214" y="2684854"/>
                  <a:ext cx="22705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𝑃𝐷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55.92</m:t>
                      </m:r>
                    </m:oMath>
                  </a14:m>
                  <a:r>
                    <a:rPr lang="en-US" dirty="0" smtClean="0"/>
                    <a:t>)</a:t>
                  </a:r>
                  <a:endParaRPr lang="en-US" dirty="0"/>
                </a:p>
              </p:txBody>
            </p:sp>
          </mc:Choice>
          <mc:Fallback>
            <p:sp>
              <p:nvSpPr>
                <p:cNvPr id="22" name="Rectangl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5214" y="2684854"/>
                  <a:ext cx="2270558" cy="36933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t="-8197" r="-2145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3" name="Picture 2" descr="fig_09_34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364" y="2520572"/>
            <a:ext cx="2980867" cy="247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9015772" y="5023714"/>
            <a:ext cx="3208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Fig (b) </a:t>
            </a:r>
            <a:r>
              <a:rPr lang="en-US" sz="1200" dirty="0"/>
              <a:t>Root locus for PD-compensated system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28430" y="4100079"/>
            <a:ext cx="2916097" cy="549031"/>
            <a:chOff x="117378" y="3391890"/>
            <a:chExt cx="2916097" cy="549031"/>
          </a:xfrm>
        </p:grpSpPr>
        <p:sp>
          <p:nvSpPr>
            <p:cNvPr id="25" name="Rectangle 24"/>
            <p:cNvSpPr/>
            <p:nvPr/>
          </p:nvSpPr>
          <p:spPr>
            <a:xfrm>
              <a:off x="117378" y="3391890"/>
              <a:ext cx="164891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gain </a:t>
              </a:r>
              <a:r>
                <a:rPr lang="en-US" sz="1200" dirty="0">
                  <a:solidFill>
                    <a:srgbClr val="0070C0"/>
                  </a:solidFill>
                </a:rPr>
                <a:t>at the </a:t>
              </a:r>
              <a:r>
                <a:rPr lang="en-US" sz="1200" dirty="0" smtClean="0">
                  <a:solidFill>
                    <a:srgbClr val="0070C0"/>
                  </a:solidFill>
                </a:rPr>
                <a:t>design point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212161" y="3647355"/>
              <a:ext cx="1554130" cy="217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Rectangle 27"/>
                <p:cNvSpPr/>
                <p:nvPr/>
              </p:nvSpPr>
              <p:spPr>
                <a:xfrm>
                  <a:off x="1928364" y="3571589"/>
                  <a:ext cx="110511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=5.34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8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8364" y="3571589"/>
                  <a:ext cx="1105111" cy="369332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Rectangle 29"/>
          <p:cNvSpPr/>
          <p:nvPr/>
        </p:nvSpPr>
        <p:spPr>
          <a:xfrm>
            <a:off x="62602" y="5030565"/>
            <a:ext cx="82270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PD-compensated system is simulated. Fig (b) (next slide)  shows the </a:t>
            </a:r>
            <a:r>
              <a:rPr lang="en-US" dirty="0">
                <a:latin typeface="Times" panose="02020603060405020304" pitchFamily="18" charset="0"/>
              </a:rPr>
              <a:t>reduction in peak time and the improvement in </a:t>
            </a:r>
            <a:r>
              <a:rPr lang="en-US" dirty="0" smtClean="0">
                <a:latin typeface="Times" panose="02020603060405020304" pitchFamily="18" charset="0"/>
              </a:rPr>
              <a:t>steady-state error </a:t>
            </a:r>
            <a:r>
              <a:rPr lang="en-US" dirty="0">
                <a:latin typeface="Times" panose="02020603060405020304" pitchFamily="18" charset="0"/>
              </a:rPr>
              <a:t>over the uncompensated system</a:t>
            </a:r>
            <a:r>
              <a:rPr lang="en-US" dirty="0" smtClean="0">
                <a:latin typeface="Times" panose="02020603060405020304" pitchFamily="18" charset="0"/>
              </a:rPr>
              <a:t>. (step 3 and 4)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9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g_09_3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557" y="3808395"/>
            <a:ext cx="4258711" cy="271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6000" y="6502517"/>
            <a:ext cx="609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Fig (b) Step responses for </a:t>
            </a:r>
            <a:r>
              <a:rPr lang="en-US" sz="1200" dirty="0"/>
              <a:t>uncompensated, </a:t>
            </a:r>
            <a:r>
              <a:rPr lang="en-US" sz="1200" dirty="0" smtClean="0"/>
              <a:t>PD compensated, and PID compensated systems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Example5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6515" y="677597"/>
            <a:ext cx="667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A PI controller is used to </a:t>
            </a:r>
            <a:r>
              <a:rPr lang="en-US" dirty="0">
                <a:latin typeface="Times" panose="02020603060405020304" pitchFamily="18" charset="0"/>
              </a:rPr>
              <a:t>reduce the steady-state error to </a:t>
            </a:r>
            <a:r>
              <a:rPr lang="en-US" dirty="0" smtClean="0">
                <a:latin typeface="Times" panose="02020603060405020304" pitchFamily="18" charset="0"/>
              </a:rPr>
              <a:t>zero </a:t>
            </a:r>
          </a:p>
          <a:p>
            <a:r>
              <a:rPr lang="en-US" dirty="0" smtClean="0">
                <a:latin typeface="Times" panose="02020603060405020304" pitchFamily="18" charset="0"/>
              </a:rPr>
              <a:t>(for PI controller the </a:t>
            </a:r>
            <a:r>
              <a:rPr lang="en-US" dirty="0" smtClean="0"/>
              <a:t>zero </a:t>
            </a:r>
            <a:r>
              <a:rPr lang="en-US" dirty="0"/>
              <a:t>is </a:t>
            </a:r>
            <a:r>
              <a:rPr lang="en-US" dirty="0">
                <a:latin typeface="Times" panose="02020603060405020304" pitchFamily="18" charset="0"/>
              </a:rPr>
              <a:t>placed close </a:t>
            </a:r>
            <a:r>
              <a:rPr lang="en-US" dirty="0" smtClean="0">
                <a:latin typeface="Times" panose="02020603060405020304" pitchFamily="18" charset="0"/>
              </a:rPr>
              <a:t>to the </a:t>
            </a:r>
            <a:r>
              <a:rPr lang="en-US" dirty="0">
                <a:latin typeface="Times" panose="02020603060405020304" pitchFamily="18" charset="0"/>
              </a:rPr>
              <a:t>origin)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06515" y="1633745"/>
            <a:ext cx="3675599" cy="621611"/>
            <a:chOff x="117378" y="3391890"/>
            <a:chExt cx="3675599" cy="621611"/>
          </a:xfrm>
        </p:grpSpPr>
        <p:sp>
          <p:nvSpPr>
            <p:cNvPr id="7" name="Rectangle 6"/>
            <p:cNvSpPr/>
            <p:nvPr/>
          </p:nvSpPr>
          <p:spPr>
            <a:xfrm>
              <a:off x="117378" y="3391890"/>
              <a:ext cx="16173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PI controller is used as 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8" name="Right Arrow 7"/>
            <p:cNvSpPr/>
            <p:nvPr/>
          </p:nvSpPr>
          <p:spPr>
            <a:xfrm>
              <a:off x="212161" y="3647355"/>
              <a:ext cx="1554130" cy="2178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/>
                <p:cNvSpPr/>
                <p:nvPr/>
              </p:nvSpPr>
              <p:spPr>
                <a:xfrm>
                  <a:off x="1928364" y="3395127"/>
                  <a:ext cx="1864613" cy="61837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𝑃𝐼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)=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+0.5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8364" y="3395127"/>
                  <a:ext cx="1864613" cy="618374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" name="Picture 2" descr="fig_09_36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010" y="15814"/>
            <a:ext cx="4057932" cy="3371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440765" y="3424567"/>
            <a:ext cx="3208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Fig (a) </a:t>
            </a:r>
            <a:r>
              <a:rPr lang="en-US" sz="1200" dirty="0"/>
              <a:t>Root locus for PID-compensated system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6793" y="2362475"/>
            <a:ext cx="1456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Searching the 0.456 </a:t>
            </a:r>
            <a:endParaRPr lang="en-US" sz="1200" dirty="0" smtClean="0">
              <a:solidFill>
                <a:srgbClr val="0070C0"/>
              </a:solidFill>
            </a:endParaRPr>
          </a:p>
          <a:p>
            <a:r>
              <a:rPr lang="en-US" sz="1200" dirty="0" smtClean="0">
                <a:solidFill>
                  <a:srgbClr val="0070C0"/>
                </a:solidFill>
              </a:rPr>
              <a:t>damping ratio line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301298" y="2793617"/>
            <a:ext cx="1554130" cy="217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027577" y="2717851"/>
                <a:ext cx="49587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−7.516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14.67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𝑤𝑖𝑡h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𝑎𝑠𝑠𝑜𝑐𝑖𝑎𝑡𝑒𝑑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𝑔𝑎𝑖𝑛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=4.6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577" y="2717851"/>
                <a:ext cx="4958730" cy="369332"/>
              </a:xfrm>
              <a:prstGeom prst="rect">
                <a:avLst/>
              </a:prstGeom>
              <a:blipFill rotWithShape="0"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/>
          <p:cNvSpPr/>
          <p:nvPr/>
        </p:nvSpPr>
        <p:spPr>
          <a:xfrm>
            <a:off x="198856" y="2962902"/>
            <a:ext cx="1681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we find the dominant,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second-order poles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7270" y="3524998"/>
            <a:ext cx="518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Now we determine the </a:t>
            </a:r>
            <a:r>
              <a:rPr lang="en-US" dirty="0" smtClean="0">
                <a:latin typeface="Times" panose="02020603060405020304" pitchFamily="18" charset="0"/>
              </a:rPr>
              <a:t>gains (</a:t>
            </a:r>
            <a:r>
              <a:rPr lang="en-US" dirty="0">
                <a:latin typeface="Times" panose="02020603060405020304" pitchFamily="18" charset="0"/>
              </a:rPr>
              <a:t>the PID parameters),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69437" y="3971272"/>
                <a:ext cx="6188617" cy="14273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𝑃𝐼𝐷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+55.92</m:t>
                              </m:r>
                            </m:e>
                          </m:d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+0.5</m:t>
                              </m:r>
                            </m:e>
                          </m:d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4.6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+55.92</m:t>
                              </m:r>
                            </m:e>
                          </m:d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+0.5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i="1" dirty="0" smtClean="0">
                  <a:latin typeface="Cambria Math" panose="02040503050406030204" pitchFamily="18" charset="0"/>
                </a:endParaRPr>
              </a:p>
              <a:p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256.5+128.6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4.6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37" y="3971272"/>
                <a:ext cx="6188617" cy="142737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543601" y="5689719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Matching: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1591418" y="5726068"/>
                <a:ext cx="525906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=256.5,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               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=128.6,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                    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=4.6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418" y="5726068"/>
                <a:ext cx="5259067" cy="369332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89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20979" y="148208"/>
            <a:ext cx="46570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Lag-Lead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Compensator </a:t>
            </a:r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Design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Cheaper solution then PID)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139626"/>
            <a:ext cx="119674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First </a:t>
            </a:r>
            <a:r>
              <a:rPr lang="en-US" dirty="0">
                <a:latin typeface="Times" panose="02020603060405020304" pitchFamily="18" charset="0"/>
              </a:rPr>
              <a:t>design the lead compensator to improve the transient response. </a:t>
            </a:r>
            <a:r>
              <a:rPr lang="en-US" dirty="0" smtClean="0">
                <a:latin typeface="Times" panose="02020603060405020304" pitchFamily="18" charset="0"/>
              </a:rPr>
              <a:t>Next we design the </a:t>
            </a:r>
            <a:r>
              <a:rPr lang="en-US" dirty="0">
                <a:latin typeface="Times" panose="02020603060405020304" pitchFamily="18" charset="0"/>
              </a:rPr>
              <a:t>lag compensator to meet the steady-state error requirement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Times" panose="0202060306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Design </a:t>
            </a:r>
            <a:r>
              <a:rPr lang="en-US" dirty="0">
                <a:latin typeface="Times" panose="02020603060405020304" pitchFamily="18" charset="0"/>
              </a:rPr>
              <a:t>procedure:</a:t>
            </a:r>
          </a:p>
        </p:txBody>
      </p:sp>
      <p:sp>
        <p:nvSpPr>
          <p:cNvPr id="4" name="Rectangle 3"/>
          <p:cNvSpPr/>
          <p:nvPr/>
        </p:nvSpPr>
        <p:spPr>
          <a:xfrm>
            <a:off x="240632" y="2500376"/>
            <a:ext cx="11951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" panose="02020603060405020304" pitchFamily="18" charset="0"/>
              </a:rPr>
              <a:t>Determine the desired pole location based on specifications</a:t>
            </a:r>
            <a:r>
              <a:rPr lang="en-US" dirty="0" smtClean="0">
                <a:latin typeface="Times" panose="02020603060405020304" pitchFamily="18" charset="0"/>
              </a:rPr>
              <a:t>. </a:t>
            </a:r>
            <a:r>
              <a:rPr lang="en-US" dirty="0">
                <a:latin typeface="Times" panose="02020603060405020304" pitchFamily="18" charset="0"/>
              </a:rPr>
              <a:t>(Evaluate the performance of the uncompensated system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latin typeface="Times" panose="0202060306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" panose="02020603060405020304" pitchFamily="18" charset="0"/>
              </a:rPr>
              <a:t>Design the lead compensator to meet the transient response specifications</a:t>
            </a:r>
            <a:r>
              <a:rPr lang="en-US" dirty="0" smtClean="0">
                <a:latin typeface="Times" panose="02020603060405020304" pitchFamily="18" charset="0"/>
              </a:rPr>
              <a:t>.(</a:t>
            </a:r>
            <a:r>
              <a:rPr lang="en-US" dirty="0">
                <a:latin typeface="Times" panose="02020603060405020304" pitchFamily="18" charset="0"/>
              </a:rPr>
              <a:t>zero location, pole location, and the loop gain</a:t>
            </a:r>
            <a:r>
              <a:rPr lang="en-US" dirty="0" smtClean="0">
                <a:latin typeface="Times" panose="02020603060405020304" pitchFamily="18" charset="0"/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latin typeface="Times" panose="0202060306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" panose="02020603060405020304" pitchFamily="18" charset="0"/>
              </a:rPr>
              <a:t>Evaluate the steady state performance of the lead compensated system to figure out required improvement</a:t>
            </a:r>
            <a:r>
              <a:rPr lang="en-US" dirty="0" smtClean="0">
                <a:latin typeface="Times" panose="02020603060405020304" pitchFamily="18" charset="0"/>
              </a:rPr>
              <a:t>.(simulation).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latin typeface="Times" panose="0202060306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" panose="02020603060405020304" pitchFamily="18" charset="0"/>
              </a:rPr>
              <a:t>Design the lag compensator to satisfy the improvement in steady state performance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latin typeface="Times" panose="0202060306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" panose="02020603060405020304" pitchFamily="18" charset="0"/>
              </a:rPr>
              <a:t>Simulate the system to be sure all requirements have been met</a:t>
            </a:r>
            <a:r>
              <a:rPr lang="en-US" dirty="0" smtClean="0">
                <a:latin typeface="Times" panose="02020603060405020304" pitchFamily="18" charset="0"/>
              </a:rPr>
              <a:t>. (If not met redesign</a:t>
            </a:r>
            <a:r>
              <a:rPr lang="en-US" dirty="0">
                <a:latin typeface="Times" panose="02020603060405020304" pitchFamily="18" charset="0"/>
              </a:rPr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193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Example6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477480"/>
            <a:ext cx="68803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Design a lag-lead compensator for the system of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Figure so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that the system will operate with 20% overshoot and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a twofold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reduction in settling time. Further, the compensated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system will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exhibit a tenfold improvement in steady-state error for a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ramp input</a:t>
            </a:r>
            <a:r>
              <a:rPr lang="en-US" dirty="0">
                <a:latin typeface="Times" panose="02020603060405020304" pitchFamily="18" charset="0"/>
              </a:rPr>
              <a:t>.</a:t>
            </a:r>
          </a:p>
        </p:txBody>
      </p:sp>
      <p:pic>
        <p:nvPicPr>
          <p:cNvPr id="4" name="Picture 2" descr="fig_09_3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027" y="477480"/>
            <a:ext cx="5075416" cy="138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150924" y="1860884"/>
            <a:ext cx="20986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Uncompensated </a:t>
            </a:r>
            <a:r>
              <a:rPr lang="en-US" sz="1200" dirty="0">
                <a:latin typeface="Times" panose="02020603060405020304" pitchFamily="18" charset="0"/>
              </a:rPr>
              <a:t>system</a:t>
            </a:r>
            <a:endParaRPr lang="en-US" sz="1200" dirty="0"/>
          </a:p>
        </p:txBody>
      </p:sp>
      <p:grpSp>
        <p:nvGrpSpPr>
          <p:cNvPr id="6" name="Group 5"/>
          <p:cNvGrpSpPr/>
          <p:nvPr/>
        </p:nvGrpSpPr>
        <p:grpSpPr>
          <a:xfrm>
            <a:off x="105954" y="1677809"/>
            <a:ext cx="7429521" cy="369332"/>
            <a:chOff x="142353" y="1211330"/>
            <a:chExt cx="7429521" cy="369332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09209" y="2202130"/>
            <a:ext cx="5000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Times" panose="02020603060405020304" pitchFamily="18" charset="0"/>
              </a:rPr>
              <a:t>Step </a:t>
            </a:r>
            <a:r>
              <a:rPr lang="en-US" b="1" dirty="0" smtClean="0">
                <a:latin typeface="Times" panose="02020603060405020304" pitchFamily="18" charset="0"/>
              </a:rPr>
              <a:t>1: </a:t>
            </a:r>
            <a:r>
              <a:rPr lang="en-US" dirty="0" smtClean="0">
                <a:latin typeface="Times" panose="02020603060405020304" pitchFamily="18" charset="0"/>
              </a:rPr>
              <a:t>Evaluation of the </a:t>
            </a:r>
            <a:r>
              <a:rPr lang="en-US" dirty="0">
                <a:latin typeface="Times" panose="02020603060405020304" pitchFamily="18" charset="0"/>
              </a:rPr>
              <a:t>uncompensated </a:t>
            </a:r>
            <a:r>
              <a:rPr lang="en-US" dirty="0" smtClean="0">
                <a:latin typeface="Times" panose="02020603060405020304" pitchFamily="18" charset="0"/>
              </a:rPr>
              <a:t>system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05954" y="2575489"/>
            <a:ext cx="8160834" cy="855056"/>
            <a:chOff x="1034691" y="2694837"/>
            <a:chExt cx="8160834" cy="855056"/>
          </a:xfrm>
        </p:grpSpPr>
        <p:sp>
          <p:nvSpPr>
            <p:cNvPr id="11" name="Rectangle 10"/>
            <p:cNvSpPr/>
            <p:nvPr/>
          </p:nvSpPr>
          <p:spPr>
            <a:xfrm>
              <a:off x="1034691" y="2840959"/>
              <a:ext cx="119719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latin typeface="Times" panose="02020603060405020304" pitchFamily="18" charset="0"/>
                </a:rPr>
                <a:t>20% </a:t>
              </a:r>
            </a:p>
            <a:p>
              <a:pPr algn="ctr"/>
              <a:r>
                <a:rPr lang="en-US" sz="1600" dirty="0" smtClean="0">
                  <a:latin typeface="Times" panose="02020603060405020304" pitchFamily="18" charset="0"/>
                </a:rPr>
                <a:t>Overshoot</a:t>
              </a:r>
              <a:endParaRPr lang="en-US" sz="1600" dirty="0"/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2188049" y="3127715"/>
              <a:ext cx="809257" cy="1545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031927" y="3001835"/>
              <a:ext cx="10999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dirty="0" smtClean="0">
                  <a:latin typeface="Times" panose="02020603060405020304" pitchFamily="18" charset="0"/>
                </a:rPr>
                <a:t>ζ</a:t>
              </a:r>
              <a:r>
                <a:rPr lang="en-US" dirty="0" smtClean="0">
                  <a:latin typeface="Times" panose="02020603060405020304" pitchFamily="18" charset="0"/>
                </a:rPr>
                <a:t> </a:t>
              </a:r>
              <a:r>
                <a:rPr lang="en-US" dirty="0">
                  <a:latin typeface="Times" panose="02020603060405020304" pitchFamily="18" charset="0"/>
                </a:rPr>
                <a:t>= </a:t>
              </a:r>
              <a:r>
                <a:rPr lang="en-US" dirty="0" smtClean="0">
                  <a:latin typeface="Times" panose="02020603060405020304" pitchFamily="18" charset="0"/>
                </a:rPr>
                <a:t>0.456,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159676" y="3272894"/>
              <a:ext cx="16965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along </a:t>
              </a:r>
              <a:r>
                <a:rPr lang="en-US" sz="1200" dirty="0" smtClean="0">
                  <a:solidFill>
                    <a:srgbClr val="0070C0"/>
                  </a:solidFill>
                </a:rPr>
                <a:t>damping ratio line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4192261" y="3131256"/>
              <a:ext cx="1636797" cy="15421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143511" y="2694837"/>
              <a:ext cx="17075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Dominant second-order </a:t>
              </a:r>
            </a:p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pair </a:t>
              </a:r>
              <a:r>
                <a:rPr lang="en-US" sz="1200" dirty="0">
                  <a:solidFill>
                    <a:srgbClr val="0070C0"/>
                  </a:solidFill>
                </a:rPr>
                <a:t>of poles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41722" y="3026014"/>
              <a:ext cx="3353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-</a:t>
              </a:r>
              <a:r>
                <a:rPr lang="en-US" dirty="0" smtClean="0">
                  <a:latin typeface="Times" panose="02020603060405020304" pitchFamily="18" charset="0"/>
                </a:rPr>
                <a:t>1,794 </a:t>
              </a:r>
              <a:r>
                <a:rPr lang="en-US" dirty="0">
                  <a:latin typeface="Times" panose="02020603060405020304" pitchFamily="18" charset="0"/>
                </a:rPr>
                <a:t>±</a:t>
              </a:r>
              <a:r>
                <a:rPr lang="en-US" dirty="0" smtClean="0">
                  <a:latin typeface="Times" panose="02020603060405020304" pitchFamily="18" charset="0"/>
                </a:rPr>
                <a:t>j3.501 </a:t>
              </a:r>
              <a:r>
                <a:rPr lang="en-US" dirty="0">
                  <a:latin typeface="Times" panose="02020603060405020304" pitchFamily="18" charset="0"/>
                </a:rPr>
                <a:t>with gain of </a:t>
              </a:r>
              <a:r>
                <a:rPr lang="en-US" dirty="0" smtClean="0">
                  <a:latin typeface="Times" panose="02020603060405020304" pitchFamily="18" charset="0"/>
                </a:rPr>
                <a:t>192.1.</a:t>
              </a:r>
              <a:endParaRPr lang="en-US" dirty="0">
                <a:latin typeface="Times" panose="02020603060405020304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13894" y="2845753"/>
              <a:ext cx="10906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0070C0"/>
                  </a:solidFill>
                </a:rPr>
                <a:t>damping ratio 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05954" y="3506568"/>
            <a:ext cx="10273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Times" panose="02020603060405020304" pitchFamily="18" charset="0"/>
              </a:rPr>
              <a:t>Step 2 </a:t>
            </a:r>
            <a:r>
              <a:rPr lang="en-US" b="1" dirty="0" smtClean="0">
                <a:latin typeface="Times" panose="02020603060405020304" pitchFamily="18" charset="0"/>
              </a:rPr>
              <a:t>: </a:t>
            </a:r>
            <a:r>
              <a:rPr lang="en-US" dirty="0" smtClean="0">
                <a:latin typeface="Times" panose="02020603060405020304" pitchFamily="18" charset="0"/>
              </a:rPr>
              <a:t>Lead </a:t>
            </a:r>
            <a:r>
              <a:rPr lang="en-US" dirty="0">
                <a:latin typeface="Times" panose="02020603060405020304" pitchFamily="18" charset="0"/>
              </a:rPr>
              <a:t>compensator </a:t>
            </a:r>
            <a:r>
              <a:rPr lang="en-US" dirty="0" smtClean="0">
                <a:latin typeface="Times" panose="02020603060405020304" pitchFamily="18" charset="0"/>
              </a:rPr>
              <a:t>design (selection of the </a:t>
            </a:r>
            <a:r>
              <a:rPr lang="en-US" dirty="0">
                <a:latin typeface="Times" panose="02020603060405020304" pitchFamily="18" charset="0"/>
              </a:rPr>
              <a:t>location of the compensated system's dominant </a:t>
            </a:r>
            <a:r>
              <a:rPr lang="en-US" dirty="0" smtClean="0">
                <a:latin typeface="Times" panose="02020603060405020304" pitchFamily="18" charset="0"/>
              </a:rPr>
              <a:t>poles).</a:t>
            </a:r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>
            <a:off x="251926" y="5362905"/>
            <a:ext cx="1545965" cy="1710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977" y="5101948"/>
            <a:ext cx="17899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lead compensator design.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05954" y="3909989"/>
            <a:ext cx="9281053" cy="1069490"/>
            <a:chOff x="105954" y="3909989"/>
            <a:chExt cx="9281053" cy="1069490"/>
          </a:xfrm>
        </p:grpSpPr>
        <p:sp>
          <p:nvSpPr>
            <p:cNvPr id="29" name="Rectangle 28"/>
            <p:cNvSpPr/>
            <p:nvPr/>
          </p:nvSpPr>
          <p:spPr>
            <a:xfrm>
              <a:off x="105954" y="3935851"/>
              <a:ext cx="13577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Twofold reduction </a:t>
              </a:r>
            </a:p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of settling time </a:t>
              </a:r>
              <a:endParaRPr lang="en-US" sz="1200" dirty="0">
                <a:solidFill>
                  <a:srgbClr val="0070C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5542" y="4517814"/>
              <a:ext cx="137749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70C0"/>
                  </a:solidFill>
                </a:rPr>
                <a:t>the real part </a:t>
              </a:r>
              <a:r>
                <a:rPr lang="en-US" sz="1200" dirty="0" smtClean="0">
                  <a:solidFill>
                    <a:srgbClr val="0070C0"/>
                  </a:solidFill>
                </a:rPr>
                <a:t>of</a:t>
              </a:r>
            </a:p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 </a:t>
              </a:r>
              <a:r>
                <a:rPr lang="en-US" sz="1200" dirty="0">
                  <a:solidFill>
                    <a:srgbClr val="0070C0"/>
                  </a:solidFill>
                </a:rPr>
                <a:t>the dominant pole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1617131" y="4319166"/>
                  <a:ext cx="297619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l-GR" dirty="0">
                                <a:latin typeface="Times" panose="02020603060405020304" pitchFamily="18" charset="0"/>
                              </a:rPr>
                              <m:t>ζ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=−2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1.794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=−3.588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17131" y="4319166"/>
                  <a:ext cx="2976199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r="-1639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Right Arrow 32"/>
            <p:cNvSpPr/>
            <p:nvPr/>
          </p:nvSpPr>
          <p:spPr>
            <a:xfrm>
              <a:off x="4737991" y="4432306"/>
              <a:ext cx="1164723" cy="17101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541690" y="3909989"/>
              <a:ext cx="15015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70C0"/>
                  </a:solidFill>
                </a:rPr>
                <a:t>the </a:t>
              </a:r>
              <a:r>
                <a:rPr lang="en-US" sz="1200" dirty="0" smtClean="0">
                  <a:solidFill>
                    <a:srgbClr val="0070C0"/>
                  </a:solidFill>
                </a:rPr>
                <a:t>imaginary </a:t>
              </a:r>
              <a:r>
                <a:rPr lang="en-US" sz="1200" dirty="0">
                  <a:solidFill>
                    <a:srgbClr val="0070C0"/>
                  </a:solidFill>
                </a:rPr>
                <a:t>part </a:t>
              </a:r>
              <a:r>
                <a:rPr lang="en-US" sz="1200" dirty="0" smtClean="0">
                  <a:solidFill>
                    <a:srgbClr val="0070C0"/>
                  </a:solidFill>
                </a:rPr>
                <a:t>of</a:t>
              </a:r>
            </a:p>
            <a:p>
              <a:pPr algn="ctr"/>
              <a:r>
                <a:rPr lang="en-US" sz="1200" dirty="0" smtClean="0">
                  <a:solidFill>
                    <a:srgbClr val="0070C0"/>
                  </a:solidFill>
                </a:rPr>
                <a:t> </a:t>
              </a:r>
              <a:r>
                <a:rPr lang="en-US" sz="1200" dirty="0">
                  <a:solidFill>
                    <a:srgbClr val="0070C0"/>
                  </a:solidFill>
                </a:rPr>
                <a:t>the dominant pole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/>
                <p:cNvSpPr txBox="1"/>
                <p:nvPr/>
              </p:nvSpPr>
              <p:spPr>
                <a:xfrm>
                  <a:off x="6047375" y="4254624"/>
                  <a:ext cx="333963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l-GR" dirty="0">
                                <a:latin typeface="Times" panose="02020603060405020304" pitchFamily="18" charset="0"/>
                              </a:rPr>
                              <m:t>ζ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𝜔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tan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117.13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 =7.003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5" name="TextBox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47375" y="4254624"/>
                  <a:ext cx="3339632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547" t="-4444" r="-1460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Right Arrow 30"/>
            <p:cNvSpPr/>
            <p:nvPr/>
          </p:nvSpPr>
          <p:spPr>
            <a:xfrm>
              <a:off x="307747" y="4393123"/>
              <a:ext cx="1164723" cy="17101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-24403" y="5495128"/>
            <a:ext cx="2098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Arbitrarily select a location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for the lead compensator zero.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068569" y="5178239"/>
                <a:ext cx="104381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US" dirty="0">
                  <a:latin typeface="Times" panose="0202060306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8569" y="5178239"/>
                <a:ext cx="1043811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145542" y="6007326"/>
            <a:ext cx="10795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- compensator zero coincident </a:t>
            </a:r>
            <a:r>
              <a:rPr lang="en-US" dirty="0">
                <a:latin typeface="Times" panose="02020603060405020304" pitchFamily="18" charset="0"/>
              </a:rPr>
              <a:t>with the open-loop pole </a:t>
            </a:r>
            <a:r>
              <a:rPr lang="en-US" dirty="0" smtClean="0">
                <a:latin typeface="Times" panose="02020603060405020304" pitchFamily="18" charset="0"/>
              </a:rPr>
              <a:t>to </a:t>
            </a:r>
            <a:r>
              <a:rPr lang="en-US" dirty="0">
                <a:latin typeface="Times" panose="02020603060405020304" pitchFamily="18" charset="0"/>
              </a:rPr>
              <a:t>eliminate a zero and leave the </a:t>
            </a:r>
            <a:r>
              <a:rPr lang="en-US" dirty="0" smtClean="0">
                <a:latin typeface="Times" panose="02020603060405020304" pitchFamily="18" charset="0"/>
              </a:rPr>
              <a:t>lead-compensated  </a:t>
            </a:r>
            <a:r>
              <a:rPr lang="en-US" dirty="0">
                <a:latin typeface="Times" panose="02020603060405020304" pitchFamily="18" charset="0"/>
              </a:rPr>
              <a:t>system with three </a:t>
            </a:r>
            <a:r>
              <a:rPr lang="en-US" dirty="0" smtClean="0">
                <a:latin typeface="Times" panose="02020603060405020304" pitchFamily="18" charset="0"/>
              </a:rPr>
              <a:t>poles. (</a:t>
            </a:r>
            <a:r>
              <a:rPr lang="en-US" dirty="0">
                <a:latin typeface="Times" panose="02020603060405020304" pitchFamily="18" charset="0"/>
              </a:rPr>
              <a:t>same number that the uncompensated system has)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7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51543" y="6391098"/>
            <a:ext cx="2743200" cy="365125"/>
          </a:xfrm>
        </p:spPr>
        <p:txBody>
          <a:bodyPr/>
          <a:lstStyle/>
          <a:p>
            <a:fld id="{FE44D5D8-AFE5-4BE9-A4EC-F7FA438B526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93911" y="0"/>
            <a:ext cx="5386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402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Defining the Root Locus </a:t>
            </a:r>
          </a:p>
        </p:txBody>
      </p:sp>
      <p:pic>
        <p:nvPicPr>
          <p:cNvPr id="5" name="Picture 2" descr="fig_08_04b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50" y="2899291"/>
            <a:ext cx="5670644" cy="325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ig_08_04a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47" y="292387"/>
            <a:ext cx="2332630" cy="230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3269777" y="2224585"/>
            <a:ext cx="324134" cy="657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7069" y="2372770"/>
            <a:ext cx="5574039" cy="398358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4916423" y="5426889"/>
            <a:ext cx="832513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ular Callout 10"/>
          <p:cNvSpPr/>
          <p:nvPr/>
        </p:nvSpPr>
        <p:spPr>
          <a:xfrm>
            <a:off x="4821038" y="4863190"/>
            <a:ext cx="1372170" cy="462308"/>
          </a:xfrm>
          <a:prstGeom prst="wedgeRoundRectCallout">
            <a:avLst>
              <a:gd name="adj1" fmla="val 45805"/>
              <a:gd name="adj2" fmla="val -88057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Poles location for different values of K</a:t>
            </a:r>
            <a:endParaRPr 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0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Example6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fig_09_3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051" y="477480"/>
            <a:ext cx="5425925" cy="248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565396" y="3144842"/>
            <a:ext cx="29963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Root </a:t>
            </a:r>
            <a:r>
              <a:rPr lang="en-US" sz="1200" dirty="0">
                <a:latin typeface="Times" panose="02020603060405020304" pitchFamily="18" charset="0"/>
              </a:rPr>
              <a:t>locus for </a:t>
            </a:r>
            <a:r>
              <a:rPr lang="en-US" sz="1200" dirty="0" smtClean="0">
                <a:latin typeface="Times" panose="02020603060405020304" pitchFamily="18" charset="0"/>
              </a:rPr>
              <a:t>uncompensated </a:t>
            </a:r>
            <a:r>
              <a:rPr lang="en-US" sz="1200" dirty="0">
                <a:latin typeface="Times" panose="02020603060405020304" pitchFamily="18" charset="0"/>
              </a:rPr>
              <a:t>system</a:t>
            </a:r>
            <a:endParaRPr lang="en-US" sz="1200" dirty="0"/>
          </a:p>
        </p:txBody>
      </p:sp>
      <p:sp>
        <p:nvSpPr>
          <p:cNvPr id="5" name="Right Arrow 4"/>
          <p:cNvSpPr/>
          <p:nvPr/>
        </p:nvSpPr>
        <p:spPr>
          <a:xfrm>
            <a:off x="274623" y="2780657"/>
            <a:ext cx="1135724" cy="1599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622" y="2503658"/>
            <a:ext cx="14087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</a:rPr>
              <a:t>Compensator pole.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-1" y="569813"/>
            <a:ext cx="75941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Finding </a:t>
            </a:r>
            <a:r>
              <a:rPr lang="en-US" dirty="0">
                <a:latin typeface="Times" panose="02020603060405020304" pitchFamily="18" charset="0"/>
              </a:rPr>
              <a:t>the location of the compensator pole. 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Sum </a:t>
            </a:r>
            <a:r>
              <a:rPr lang="en-US" dirty="0">
                <a:latin typeface="Times" panose="02020603060405020304" pitchFamily="18" charset="0"/>
              </a:rPr>
              <a:t>the angles to the design point from the uncompensated system's poles and zeros and the compensator zero and get -164.65°.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" panose="02020603060405020304" pitchFamily="18" charset="0"/>
              </a:rPr>
              <a:t>The difference between 180° and this quantity is the angular contribution     required from the compensator </a:t>
            </a:r>
            <a:r>
              <a:rPr lang="en-US" dirty="0" smtClean="0">
                <a:latin typeface="Times" panose="02020603060405020304" pitchFamily="18" charset="0"/>
              </a:rPr>
              <a:t>pole (</a:t>
            </a:r>
            <a:r>
              <a:rPr lang="en-US" dirty="0"/>
              <a:t>—15.35</a:t>
            </a:r>
            <a:r>
              <a:rPr lang="en-US" dirty="0" smtClean="0"/>
              <a:t>°)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Times" panose="02020603060405020304" pitchFamily="18" charset="0"/>
              </a:rPr>
              <a:t>Using the geometry shown in </a:t>
            </a:r>
            <a:r>
              <a:rPr lang="en-US" dirty="0" smtClean="0">
                <a:latin typeface="Times" panose="02020603060405020304" pitchFamily="18" charset="0"/>
              </a:rPr>
              <a:t>Figure (b)</a:t>
            </a:r>
            <a:endParaRPr lang="en-US" dirty="0">
              <a:latin typeface="Times" panose="0202060306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598697" y="2594348"/>
                <a:ext cx="2303002" cy="5675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7.003</m:t>
                          </m:r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−3.588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15.35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697" y="2594348"/>
                <a:ext cx="2303002" cy="56759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ight Arrow 8"/>
          <p:cNvSpPr/>
          <p:nvPr/>
        </p:nvSpPr>
        <p:spPr>
          <a:xfrm>
            <a:off x="4011651" y="2780657"/>
            <a:ext cx="544851" cy="179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666454" y="2676957"/>
                <a:ext cx="117923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−29.1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454" y="2676957"/>
                <a:ext cx="1179234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4639" r="-4639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 descr="fig_09_39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812" y="3606507"/>
            <a:ext cx="4696923" cy="211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8115945" y="6055355"/>
            <a:ext cx="29963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(b) </a:t>
            </a:r>
            <a:r>
              <a:rPr lang="en-US" sz="1200" dirty="0"/>
              <a:t>Evaluating the compensator pole</a:t>
            </a:r>
          </a:p>
        </p:txBody>
      </p:sp>
      <p:pic>
        <p:nvPicPr>
          <p:cNvPr id="13" name="Picture 2" descr="fig_09_40"/>
          <p:cNvPicPr preferRelativeResize="0"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5" y="4300205"/>
            <a:ext cx="5237929" cy="2193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194676" y="6433093"/>
            <a:ext cx="34140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(c) </a:t>
            </a:r>
            <a:r>
              <a:rPr lang="en-US" sz="1200" dirty="0"/>
              <a:t>Root locus for lead-compensated system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7548" y="3685531"/>
            <a:ext cx="8427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- The </a:t>
            </a:r>
            <a:r>
              <a:rPr lang="en-US" dirty="0">
                <a:latin typeface="Times" panose="02020603060405020304" pitchFamily="18" charset="0"/>
              </a:rPr>
              <a:t>complete root locus for the lead-compensated system is sketched in Figure (c)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4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Example6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6116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Times" panose="02020603060405020304" pitchFamily="18" charset="0"/>
              </a:rPr>
              <a:t>Steps 3 and </a:t>
            </a:r>
            <a:r>
              <a:rPr lang="en-US" b="1" dirty="0" smtClean="0">
                <a:latin typeface="Times" panose="02020603060405020304" pitchFamily="18" charset="0"/>
              </a:rPr>
              <a:t>4: </a:t>
            </a:r>
            <a:r>
              <a:rPr lang="en-US" dirty="0">
                <a:latin typeface="Times" panose="02020603060405020304" pitchFamily="18" charset="0"/>
              </a:rPr>
              <a:t>Check the design with a simulation. (The result for the </a:t>
            </a:r>
            <a:r>
              <a:rPr lang="en-US" dirty="0" smtClean="0">
                <a:latin typeface="Times" panose="02020603060405020304" pitchFamily="18" charset="0"/>
              </a:rPr>
              <a:t>lead compensated system </a:t>
            </a:r>
            <a:r>
              <a:rPr lang="en-US" dirty="0">
                <a:latin typeface="Times" panose="02020603060405020304" pitchFamily="18" charset="0"/>
              </a:rPr>
              <a:t>is shown in </a:t>
            </a:r>
            <a:r>
              <a:rPr lang="en-US" dirty="0" smtClean="0">
                <a:latin typeface="Times" panose="02020603060405020304" pitchFamily="18" charset="0"/>
              </a:rPr>
              <a:t>Figure(a) and </a:t>
            </a:r>
            <a:r>
              <a:rPr lang="en-US" dirty="0">
                <a:latin typeface="Times" panose="02020603060405020304" pitchFamily="18" charset="0"/>
              </a:rPr>
              <a:t>is satisfactory.)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0" y="1388750"/>
            <a:ext cx="11994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Times" panose="02020603060405020304" pitchFamily="18" charset="0"/>
              </a:rPr>
              <a:t>Step </a:t>
            </a:r>
            <a:r>
              <a:rPr lang="en-US" b="1" dirty="0" smtClean="0">
                <a:latin typeface="Times" panose="02020603060405020304" pitchFamily="18" charset="0"/>
              </a:rPr>
              <a:t>5: </a:t>
            </a:r>
            <a:r>
              <a:rPr lang="en-US" dirty="0">
                <a:latin typeface="Times" panose="02020603060405020304" pitchFamily="18" charset="0"/>
              </a:rPr>
              <a:t>design the lag compensator to improve the steady-state error.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97098" y="1749805"/>
            <a:ext cx="1944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uncompensated </a:t>
            </a:r>
            <a:r>
              <a:rPr lang="en-US" sz="1200" dirty="0">
                <a:solidFill>
                  <a:srgbClr val="0070C0"/>
                </a:solidFill>
              </a:rPr>
              <a:t>system's open-loop transfer </a:t>
            </a:r>
            <a:r>
              <a:rPr lang="en-US" sz="1200" dirty="0" smtClean="0">
                <a:solidFill>
                  <a:srgbClr val="0070C0"/>
                </a:solidFill>
              </a:rPr>
              <a:t>function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88355" y="2247758"/>
                <a:ext cx="2573140" cy="5695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192.1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+10)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55" y="2247758"/>
                <a:ext cx="2573140" cy="56958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301405" y="2120242"/>
            <a:ext cx="903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static </a:t>
            </a:r>
            <a:r>
              <a:rPr lang="en-US" sz="1200" dirty="0">
                <a:solidFill>
                  <a:srgbClr val="0070C0"/>
                </a:solidFill>
              </a:rPr>
              <a:t>error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constant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3301405" y="2489575"/>
            <a:ext cx="903324" cy="172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391587" y="2440707"/>
                <a:ext cx="11503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=3.201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587" y="2440707"/>
                <a:ext cx="1150380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4762" r="-4762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6888791" y="1157917"/>
            <a:ext cx="1179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inversely proportional to the steady-state error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358805" y="1880435"/>
            <a:ext cx="1723920" cy="47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8880" y="3227881"/>
                <a:ext cx="3071738" cy="5695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𝐿𝐶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1977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+10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+29.1)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80" y="3227881"/>
                <a:ext cx="3071738" cy="56958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/>
          <p:cNvCxnSpPr>
            <a:stCxn id="6" idx="2"/>
          </p:cNvCxnSpPr>
          <p:nvPr/>
        </p:nvCxnSpPr>
        <p:spPr>
          <a:xfrm flipH="1">
            <a:off x="1191089" y="2211470"/>
            <a:ext cx="378447" cy="1396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620507" y="3052309"/>
            <a:ext cx="903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static </a:t>
            </a:r>
            <a:r>
              <a:rPr lang="en-US" sz="1200" dirty="0">
                <a:solidFill>
                  <a:srgbClr val="0070C0"/>
                </a:solidFill>
              </a:rPr>
              <a:t>error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constant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559922" y="3400331"/>
                <a:ext cx="115038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=6.794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922" y="3400331"/>
                <a:ext cx="1150380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4762" r="-4762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Brace 29"/>
          <p:cNvSpPr/>
          <p:nvPr/>
        </p:nvSpPr>
        <p:spPr>
          <a:xfrm>
            <a:off x="5934949" y="2377565"/>
            <a:ext cx="322101" cy="17191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220765" y="2752703"/>
            <a:ext cx="2116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the addition of lead compensation has improved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the steady-state error by a factor of 2.122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363180" y="2642839"/>
            <a:ext cx="1163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Need of tenfold</a:t>
            </a:r>
          </a:p>
          <a:p>
            <a:r>
              <a:rPr lang="en-US" sz="1200" dirty="0" smtClean="0">
                <a:solidFill>
                  <a:srgbClr val="0070C0"/>
                </a:solidFill>
              </a:rPr>
              <a:t> improvement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3620507" y="3483676"/>
            <a:ext cx="903324" cy="172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>
            <a:off x="8337000" y="3052308"/>
            <a:ext cx="1381787" cy="1658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170954" y="3123321"/>
            <a:ext cx="16507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lag</a:t>
            </a:r>
            <a:r>
              <a:rPr lang="en-US" dirty="0">
                <a:latin typeface="Times" panose="02020603060405020304" pitchFamily="18" charset="0"/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compensator </a:t>
            </a:r>
            <a:r>
              <a:rPr lang="en-US" sz="1200" dirty="0" smtClean="0">
                <a:solidFill>
                  <a:srgbClr val="0070C0"/>
                </a:solidFill>
              </a:rPr>
              <a:t>factor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for steady-state </a:t>
            </a:r>
            <a:r>
              <a:rPr lang="en-US" sz="1200" dirty="0" smtClean="0">
                <a:solidFill>
                  <a:srgbClr val="0070C0"/>
                </a:solidFill>
              </a:rPr>
              <a:t>error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improvement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9875841" y="2974049"/>
                <a:ext cx="1476366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2.122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=4.713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5841" y="2974049"/>
                <a:ext cx="1476366" cy="51860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/>
          <p:cNvSpPr/>
          <p:nvPr/>
        </p:nvSpPr>
        <p:spPr>
          <a:xfrm>
            <a:off x="200194" y="4208004"/>
            <a:ext cx="6045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anose="02020603060405020304" pitchFamily="18" charset="0"/>
              </a:rPr>
              <a:t>Step </a:t>
            </a:r>
            <a:r>
              <a:rPr lang="en-US" b="1" dirty="0" smtClean="0">
                <a:latin typeface="Times" panose="02020603060405020304" pitchFamily="18" charset="0"/>
              </a:rPr>
              <a:t>6: </a:t>
            </a:r>
            <a:r>
              <a:rPr lang="en-US" dirty="0">
                <a:latin typeface="Times" panose="02020603060405020304" pitchFamily="18" charset="0"/>
              </a:rPr>
              <a:t>We arbitrarily choose the lag compensator </a:t>
            </a:r>
            <a:r>
              <a:rPr lang="en-US" dirty="0" smtClean="0">
                <a:latin typeface="Times" panose="02020603060405020304" pitchFamily="18" charset="0"/>
              </a:rPr>
              <a:t>pole at 0.01,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290242" y="4987879"/>
            <a:ext cx="553038" cy="1655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4050" y="4550081"/>
            <a:ext cx="1244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lag compensator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zero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1134007" y="4790188"/>
                <a:ext cx="2353786" cy="5712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𝑣𝑜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=0.04713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4007" y="4790188"/>
                <a:ext cx="2353786" cy="57124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ight Arrow 42"/>
          <p:cNvSpPr/>
          <p:nvPr/>
        </p:nvSpPr>
        <p:spPr>
          <a:xfrm>
            <a:off x="3727008" y="4934509"/>
            <a:ext cx="522728" cy="228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4267960" y="4696345"/>
                <a:ext cx="2566407" cy="5668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𝐿𝑎𝑔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+0.04713)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+0.01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960" y="4696345"/>
                <a:ext cx="2566407" cy="56682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ight Arrow 44"/>
          <p:cNvSpPr/>
          <p:nvPr/>
        </p:nvSpPr>
        <p:spPr>
          <a:xfrm>
            <a:off x="6865504" y="4900502"/>
            <a:ext cx="778540" cy="2123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3394031" y="4470537"/>
            <a:ext cx="1009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lag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compensator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468918" y="4335354"/>
            <a:ext cx="15717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lag-lead-compensated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Open loop TF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7744689" y="4665528"/>
                <a:ext cx="4226670" cy="5767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𝐿𝐿𝐶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+0.04713)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+10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+29.1)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+0.01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4689" y="4665528"/>
                <a:ext cx="4226670" cy="57676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137578" y="5411439"/>
            <a:ext cx="12054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uncompensated system pole at - 6 canceled the lead </a:t>
            </a:r>
            <a:r>
              <a:rPr lang="en-US" dirty="0" smtClean="0">
                <a:latin typeface="Times" panose="02020603060405020304" pitchFamily="18" charset="0"/>
              </a:rPr>
              <a:t>compensator zero </a:t>
            </a:r>
            <a:r>
              <a:rPr lang="en-US" dirty="0">
                <a:latin typeface="Times" panose="02020603060405020304" pitchFamily="18" charset="0"/>
              </a:rPr>
              <a:t>at </a:t>
            </a:r>
            <a:r>
              <a:rPr lang="en-US" dirty="0" smtClean="0">
                <a:latin typeface="Times" panose="02020603060405020304" pitchFamily="18" charset="0"/>
              </a:rPr>
              <a:t>-6.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Drawing </a:t>
            </a:r>
            <a:r>
              <a:rPr lang="en-US" dirty="0"/>
              <a:t>the complete root locus for the </a:t>
            </a:r>
            <a:r>
              <a:rPr lang="en-US" dirty="0" smtClean="0"/>
              <a:t>lag-lead-compensated system </a:t>
            </a:r>
            <a:r>
              <a:rPr lang="en-US" dirty="0"/>
              <a:t>and by searching along the 0.456 damping ratio line</a:t>
            </a:r>
          </a:p>
        </p:txBody>
      </p:sp>
      <p:sp>
        <p:nvSpPr>
          <p:cNvPr id="50" name="Right Arrow 49"/>
          <p:cNvSpPr/>
          <p:nvPr/>
        </p:nvSpPr>
        <p:spPr>
          <a:xfrm>
            <a:off x="145043" y="6291709"/>
            <a:ext cx="1582611" cy="1984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390600" y="5941570"/>
            <a:ext cx="1159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closed-loop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dominant poles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1480670" y="6264735"/>
                <a:ext cx="53848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=−3.574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6.976   </m:t>
                      </m:r>
                      <m:r>
                        <m:rPr>
                          <m:nor/>
                        </m:rPr>
                        <a:rPr lang="en-US" i="1"/>
                        <m:t>with</m:t>
                      </m:r>
                      <m:r>
                        <m:rPr>
                          <m:nor/>
                        </m:rPr>
                        <a:rPr lang="en-US" i="1"/>
                        <m:t> </m:t>
                      </m:r>
                      <m:r>
                        <m:rPr>
                          <m:nor/>
                        </m:rPr>
                        <a:rPr lang="en-US" i="1"/>
                        <m:t>a</m:t>
                      </m:r>
                      <m:r>
                        <m:rPr>
                          <m:nor/>
                        </m:rPr>
                        <a:rPr lang="en-US" b="0" i="1" smtClean="0"/>
                        <m:t> </m:t>
                      </m:r>
                      <m:r>
                        <m:rPr>
                          <m:nor/>
                        </m:rPr>
                        <a:rPr lang="en-US" i="1"/>
                        <m:t>gain</m:t>
                      </m:r>
                      <m:r>
                        <m:rPr>
                          <m:nor/>
                        </m:rPr>
                        <a:rPr lang="en-US" i="1"/>
                        <m:t> </m:t>
                      </m:r>
                      <m:r>
                        <m:rPr>
                          <m:nor/>
                        </m:rPr>
                        <a:rPr lang="en-US" i="1"/>
                        <m:t>of</m:t>
                      </m:r>
                      <m:r>
                        <m:rPr>
                          <m:nor/>
                        </m:rPr>
                        <a:rPr lang="en-US" i="1"/>
                        <m:t>  </m:t>
                      </m:r>
                      <m:r>
                        <m:rPr>
                          <m:nor/>
                        </m:rPr>
                        <a:rPr lang="en-US"/>
                        <m:t>1971.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670" y="6264735"/>
                <a:ext cx="5384834" cy="276999"/>
              </a:xfrm>
              <a:prstGeom prst="rect">
                <a:avLst/>
              </a:prstGeom>
              <a:blipFill rotWithShape="0">
                <a:blip r:embed="rId10"/>
                <a:stretch>
                  <a:fillRect t="-4444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Example6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4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fig_09_4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155" y="2416317"/>
            <a:ext cx="6304578" cy="40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fig_09_41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11" y="2416317"/>
            <a:ext cx="4996697" cy="379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07953" y="6376280"/>
            <a:ext cx="33810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Root </a:t>
            </a:r>
            <a:r>
              <a:rPr lang="en-US" sz="1200" dirty="0">
                <a:latin typeface="Times" panose="02020603060405020304" pitchFamily="18" charset="0"/>
              </a:rPr>
              <a:t>locus for lag-lead-compensated system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6366394" y="6376280"/>
            <a:ext cx="4580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(b) </a:t>
            </a:r>
            <a:r>
              <a:rPr lang="en-US" sz="1200" dirty="0">
                <a:latin typeface="Times" panose="02020603060405020304" pitchFamily="18" charset="0"/>
              </a:rPr>
              <a:t>Improvement in step response for lag-lead-compensated system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250628" y="1815865"/>
            <a:ext cx="760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" panose="02020603060405020304" pitchFamily="18" charset="0"/>
              </a:rPr>
              <a:t>Step </a:t>
            </a:r>
            <a:r>
              <a:rPr lang="en-US" b="1" dirty="0" smtClean="0">
                <a:latin typeface="Times" panose="02020603060405020304" pitchFamily="18" charset="0"/>
              </a:rPr>
              <a:t>7: </a:t>
            </a:r>
            <a:r>
              <a:rPr lang="en-US" dirty="0">
                <a:latin typeface="Times" panose="02020603060405020304" pitchFamily="18" charset="0"/>
              </a:rPr>
              <a:t>The final proof of our designs is shown by the simulations of </a:t>
            </a:r>
            <a:r>
              <a:rPr lang="en-US" dirty="0" smtClean="0">
                <a:latin typeface="Times" panose="02020603060405020304" pitchFamily="18" charset="0"/>
              </a:rPr>
              <a:t>Figure (b) 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765797"/>
            <a:ext cx="11087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- Fig (b) shows the complete draw </a:t>
            </a:r>
            <a:r>
              <a:rPr lang="en-US" dirty="0">
                <a:latin typeface="Times" panose="02020603060405020304" pitchFamily="18" charset="0"/>
              </a:rPr>
              <a:t>of the lag-lead-compensated root locus. </a:t>
            </a:r>
          </a:p>
          <a:p>
            <a:r>
              <a:rPr lang="en-US" dirty="0" smtClean="0">
                <a:latin typeface="Times" panose="02020603060405020304" pitchFamily="18" charset="0"/>
              </a:rPr>
              <a:t>- The lag-lead </a:t>
            </a:r>
            <a:r>
              <a:rPr lang="en-US" dirty="0">
                <a:latin typeface="Times" panose="02020603060405020304" pitchFamily="18" charset="0"/>
              </a:rPr>
              <a:t>compensation has indeed increased the speed of the </a:t>
            </a:r>
            <a:r>
              <a:rPr lang="en-US" dirty="0" smtClean="0">
                <a:latin typeface="Times" panose="02020603060405020304" pitchFamily="18" charset="0"/>
              </a:rPr>
              <a:t>system (</a:t>
            </a:r>
            <a:r>
              <a:rPr lang="en-US" dirty="0">
                <a:latin typeface="Times" panose="02020603060405020304" pitchFamily="18" charset="0"/>
              </a:rPr>
              <a:t>settling </a:t>
            </a:r>
            <a:r>
              <a:rPr lang="en-US" dirty="0" smtClean="0">
                <a:latin typeface="Times" panose="02020603060405020304" pitchFamily="18" charset="0"/>
              </a:rPr>
              <a:t>time or the peak time).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2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42294" y="113677"/>
            <a:ext cx="3674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Feedback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0" y="699328"/>
                <a:ext cx="11908537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Compensator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is used at the minor feedback </a:t>
                </a:r>
                <a:r>
                  <a:rPr lang="en-US" dirty="0">
                    <a:latin typeface="Times" panose="02020603060405020304" pitchFamily="18" charset="0"/>
                  </a:rPr>
                  <a:t>to improve transient response and steady-state response independently (as opposed to the cascade compensators we have seen up to this point</a:t>
                </a:r>
                <a:r>
                  <a:rPr lang="en-US" dirty="0" smtClean="0">
                    <a:latin typeface="Times" panose="02020603060405020304" pitchFamily="18" charset="0"/>
                  </a:rPr>
                  <a:t>).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More complicated than cascade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Generally provide faster response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Can be used in cases where noise is a concern if we use cascade compensators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May not require additional gain.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99328"/>
                <a:ext cx="11908537" cy="2862322"/>
              </a:xfrm>
              <a:prstGeom prst="rect">
                <a:avLst/>
              </a:prstGeom>
              <a:blipFill rotWithShape="0">
                <a:blip r:embed="rId3"/>
                <a:stretch>
                  <a:fillRect l="-307" t="-1279" r="-256" b="-2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fig_09_4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001" y="3685636"/>
            <a:ext cx="8705237" cy="250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408005" y="6217850"/>
            <a:ext cx="40347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Generic control system </a:t>
            </a:r>
            <a:r>
              <a:rPr lang="en-US" sz="1200" dirty="0">
                <a:latin typeface="Times" panose="02020603060405020304" pitchFamily="18" charset="0"/>
              </a:rPr>
              <a:t>with </a:t>
            </a:r>
            <a:r>
              <a:rPr lang="en-US" sz="1200" dirty="0" smtClean="0">
                <a:latin typeface="Times" panose="02020603060405020304" pitchFamily="18" charset="0"/>
              </a:rPr>
              <a:t>feedback compensation</a:t>
            </a:r>
            <a:r>
              <a:rPr lang="en-US" sz="1200" dirty="0">
                <a:latin typeface="Times" panose="02020603060405020304" pitchFamily="18" charset="0"/>
              </a:rPr>
              <a:t>.</a:t>
            </a:r>
            <a:endParaRPr lang="en-US" sz="1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222096" y="6429198"/>
            <a:ext cx="4114800" cy="365125"/>
          </a:xfrm>
        </p:spPr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8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91538" y="130161"/>
            <a:ext cx="7490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Two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Approaches for Feedback Compensation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207047" y="655651"/>
                <a:ext cx="11716719" cy="945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latin typeface="Times" panose="02020603060405020304" pitchFamily="18" charset="0"/>
                  </a:rPr>
                  <a:t>The design of feedback compensation </a:t>
                </a:r>
                <a:r>
                  <a:rPr lang="en-US" dirty="0">
                    <a:latin typeface="Times" panose="02020603060405020304" pitchFamily="18" charset="0"/>
                  </a:rPr>
                  <a:t>consists of finding the gains, such as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dirty="0">
                    <a:latin typeface="Times" panose="02020603060405020304" pitchFamily="18" charset="0"/>
                  </a:rPr>
                  <a:t>. Two approaches:</a:t>
                </a:r>
              </a:p>
              <a:p>
                <a:pPr marL="342900" indent="-342900">
                  <a:buAutoNum type="arabicPeriod"/>
                </a:pPr>
                <a:r>
                  <a:rPr lang="en-US" dirty="0">
                    <a:latin typeface="Times" panose="02020603060405020304" pitchFamily="18" charset="0"/>
                  </a:rPr>
                  <a:t>Similar to cascade compensation. Consider compensation as adding poles and zeros to feedback section for the equivalent system.</a:t>
                </a: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47" y="655651"/>
                <a:ext cx="11716719" cy="945580"/>
              </a:xfrm>
              <a:prstGeom prst="rect">
                <a:avLst/>
              </a:prstGeom>
              <a:blipFill rotWithShape="0">
                <a:blip r:embed="rId4"/>
                <a:stretch>
                  <a:fillRect l="-468" t="-3871" r="-624"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fig_09_4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330" y="3251906"/>
            <a:ext cx="3432875" cy="134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40962" y="488248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2. First </a:t>
            </a:r>
            <a:r>
              <a:rPr lang="en-US" dirty="0">
                <a:latin typeface="Times" panose="02020603060405020304" pitchFamily="18" charset="0"/>
              </a:rPr>
              <a:t>design the minor loop then design the major loop</a:t>
            </a:r>
            <a:r>
              <a:rPr lang="en-US" dirty="0" smtClean="0">
                <a:latin typeface="Times" panose="02020603060405020304" pitchFamily="18" charset="0"/>
              </a:rPr>
              <a:t>.</a:t>
            </a:r>
            <a:endParaRPr lang="en-US" dirty="0">
              <a:latin typeface="Times" panose="0202060306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0051" y="5527661"/>
            <a:ext cx="10337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minor loop is designed to change the open loop poles and open loop transient-response.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Loop gain is used to adjust the closed loop performance.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pic>
        <p:nvPicPr>
          <p:cNvPr id="9" name="Picture 2" descr="fig_09_45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5" y="1850656"/>
            <a:ext cx="4011899" cy="115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ight Arrow 9"/>
          <p:cNvSpPr/>
          <p:nvPr/>
        </p:nvSpPr>
        <p:spPr>
          <a:xfrm>
            <a:off x="4422972" y="2227438"/>
            <a:ext cx="237994" cy="313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/>
          <p:cNvGrpSpPr/>
          <p:nvPr/>
        </p:nvGrpSpPr>
        <p:grpSpPr>
          <a:xfrm>
            <a:off x="6065406" y="1625813"/>
            <a:ext cx="4560868" cy="1292307"/>
            <a:chOff x="4685667" y="1641414"/>
            <a:chExt cx="4560868" cy="129230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Rectangle 10"/>
                <p:cNvSpPr/>
                <p:nvPr/>
              </p:nvSpPr>
              <p:spPr>
                <a:xfrm>
                  <a:off x="6341175" y="1801791"/>
                  <a:ext cx="320169" cy="291453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1" name="Rectangle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41175" y="1801791"/>
                  <a:ext cx="320169" cy="291453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8" name="Group 17"/>
            <p:cNvGrpSpPr/>
            <p:nvPr/>
          </p:nvGrpSpPr>
          <p:grpSpPr>
            <a:xfrm>
              <a:off x="5462917" y="1851368"/>
              <a:ext cx="167910" cy="193297"/>
              <a:chOff x="5755341" y="1850656"/>
              <a:chExt cx="167910" cy="193297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5755341" y="1850656"/>
                <a:ext cx="167910" cy="19329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Connector 13"/>
              <p:cNvCxnSpPr>
                <a:stCxn id="12" idx="7"/>
                <a:endCxn id="12" idx="3"/>
              </p:cNvCxnSpPr>
              <p:nvPr/>
            </p:nvCxnSpPr>
            <p:spPr>
              <a:xfrm flipH="1"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12" idx="1"/>
                <a:endCxn id="12" idx="5"/>
              </p:cNvCxnSpPr>
              <p:nvPr/>
            </p:nvCxnSpPr>
            <p:spPr>
              <a:xfrm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Rectangle 18"/>
                <p:cNvSpPr/>
                <p:nvPr/>
              </p:nvSpPr>
              <p:spPr>
                <a:xfrm>
                  <a:off x="5382207" y="2292202"/>
                  <a:ext cx="320791" cy="329923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den>
                        </m:f>
                      </m:oMath>
                    </m:oMathPara>
                  </a14:m>
                  <a:endParaRPr lang="en-US" sz="1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82207" y="2292202"/>
                  <a:ext cx="320791" cy="329923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5263"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Rectangle 19"/>
                <p:cNvSpPr/>
                <p:nvPr/>
              </p:nvSpPr>
              <p:spPr>
                <a:xfrm>
                  <a:off x="6898687" y="1801791"/>
                  <a:ext cx="430306" cy="2757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0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8687" y="1801791"/>
                  <a:ext cx="430306" cy="27573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6849" r="-2740" b="-6383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Rectangle 20"/>
                <p:cNvSpPr/>
                <p:nvPr/>
              </p:nvSpPr>
              <p:spPr>
                <a:xfrm>
                  <a:off x="6419555" y="2353754"/>
                  <a:ext cx="704370" cy="2757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9555" y="2353754"/>
                  <a:ext cx="704370" cy="275739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4255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Rectangle 21"/>
                <p:cNvSpPr/>
                <p:nvPr/>
              </p:nvSpPr>
              <p:spPr>
                <a:xfrm>
                  <a:off x="7980230" y="2266243"/>
                  <a:ext cx="466389" cy="474796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sz="1200" dirty="0">
                                <a:solidFill>
                                  <a:schemeClr val="tx1"/>
                                </a:solidFill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22" name="Rectangl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80230" y="2266243"/>
                  <a:ext cx="466389" cy="474796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6329" b="-5000"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4" name="Straight Arrow Connector 23"/>
            <p:cNvCxnSpPr/>
            <p:nvPr/>
          </p:nvCxnSpPr>
          <p:spPr>
            <a:xfrm>
              <a:off x="6648719" y="1946953"/>
              <a:ext cx="239647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97" idx="3"/>
            </p:cNvCxnSpPr>
            <p:nvPr/>
          </p:nvCxnSpPr>
          <p:spPr>
            <a:xfrm flipV="1">
              <a:off x="6083610" y="1954961"/>
              <a:ext cx="270766" cy="7915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6"/>
            <p:cNvGrpSpPr/>
            <p:nvPr/>
          </p:nvGrpSpPr>
          <p:grpSpPr>
            <a:xfrm>
              <a:off x="4925314" y="1858883"/>
              <a:ext cx="167910" cy="193297"/>
              <a:chOff x="5755341" y="1850656"/>
              <a:chExt cx="167910" cy="193297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5755341" y="1850656"/>
                <a:ext cx="167910" cy="19329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/>
              <p:cNvCxnSpPr>
                <a:stCxn id="28" idx="7"/>
                <a:endCxn id="28" idx="3"/>
              </p:cNvCxnSpPr>
              <p:nvPr/>
            </p:nvCxnSpPr>
            <p:spPr>
              <a:xfrm flipH="1"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>
                <a:stCxn id="28" idx="1"/>
                <a:endCxn id="28" idx="5"/>
              </p:cNvCxnSpPr>
              <p:nvPr/>
            </p:nvCxnSpPr>
            <p:spPr>
              <a:xfrm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Straight Arrow Connector 30"/>
            <p:cNvCxnSpPr>
              <a:stCxn id="28" idx="6"/>
            </p:cNvCxnSpPr>
            <p:nvPr/>
          </p:nvCxnSpPr>
          <p:spPr>
            <a:xfrm>
              <a:off x="5093224" y="1955532"/>
              <a:ext cx="667098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endCxn id="12" idx="4"/>
            </p:cNvCxnSpPr>
            <p:nvPr/>
          </p:nvCxnSpPr>
          <p:spPr>
            <a:xfrm flipV="1">
              <a:off x="5546872" y="2044665"/>
              <a:ext cx="0" cy="20943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7929473" y="1878694"/>
              <a:ext cx="1317062" cy="1159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8273969" y="1878694"/>
              <a:ext cx="1735" cy="38754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>
              <a:stCxn id="22" idx="1"/>
            </p:cNvCxnSpPr>
            <p:nvPr/>
          </p:nvCxnSpPr>
          <p:spPr>
            <a:xfrm flipH="1" flipV="1">
              <a:off x="7145158" y="2492217"/>
              <a:ext cx="835072" cy="1142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21" idx="1"/>
            </p:cNvCxnSpPr>
            <p:nvPr/>
          </p:nvCxnSpPr>
          <p:spPr>
            <a:xfrm flipH="1" flipV="1">
              <a:off x="5702998" y="2470959"/>
              <a:ext cx="716557" cy="20665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flipV="1">
              <a:off x="5008153" y="2046988"/>
              <a:ext cx="4132" cy="88673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9006328" y="1901159"/>
              <a:ext cx="0" cy="10325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5008153" y="2933721"/>
              <a:ext cx="39981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4685667" y="1939073"/>
              <a:ext cx="239647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/>
            <p:nvPr/>
          </p:nvCxnSpPr>
          <p:spPr>
            <a:xfrm rot="16200000" flipH="1">
              <a:off x="5007477" y="2163174"/>
              <a:ext cx="388600" cy="118435"/>
            </a:xfrm>
            <a:prstGeom prst="bentConnector3">
              <a:avLst>
                <a:gd name="adj1" fmla="val 101411"/>
              </a:avLst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lbow Connector 74"/>
            <p:cNvCxnSpPr/>
            <p:nvPr/>
          </p:nvCxnSpPr>
          <p:spPr>
            <a:xfrm rot="5400000">
              <a:off x="8434688" y="2116198"/>
              <a:ext cx="582698" cy="266088"/>
            </a:xfrm>
            <a:prstGeom prst="bentConnector3">
              <a:avLst>
                <a:gd name="adj1" fmla="val 100111"/>
              </a:avLst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8" name="Rectangle 87"/>
                <p:cNvSpPr/>
                <p:nvPr/>
              </p:nvSpPr>
              <p:spPr>
                <a:xfrm>
                  <a:off x="7499167" y="1801791"/>
                  <a:ext cx="430306" cy="275739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88" name="Rectangle 8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9167" y="1801791"/>
                  <a:ext cx="430306" cy="27573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8333" r="-4167" b="-6383"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9" name="Straight Arrow Connector 88"/>
            <p:cNvCxnSpPr/>
            <p:nvPr/>
          </p:nvCxnSpPr>
          <p:spPr>
            <a:xfrm flipV="1">
              <a:off x="7328252" y="1946953"/>
              <a:ext cx="190946" cy="35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7" name="Rectangle 96"/>
                <p:cNvSpPr/>
                <p:nvPr/>
              </p:nvSpPr>
              <p:spPr>
                <a:xfrm>
                  <a:off x="5763441" y="1817149"/>
                  <a:ext cx="320169" cy="291453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97" name="Rectangle 9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3441" y="1817149"/>
                  <a:ext cx="320169" cy="291453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0" name="Elbow Connector 99"/>
            <p:cNvCxnSpPr/>
            <p:nvPr/>
          </p:nvCxnSpPr>
          <p:spPr>
            <a:xfrm flipV="1">
              <a:off x="5159076" y="1755845"/>
              <a:ext cx="444384" cy="63747"/>
            </a:xfrm>
            <a:prstGeom prst="bentConnector3">
              <a:avLst>
                <a:gd name="adj1" fmla="val -3603"/>
              </a:avLst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/>
            <p:nvPr/>
          </p:nvCxnSpPr>
          <p:spPr>
            <a:xfrm rot="10800000">
              <a:off x="7856599" y="1641414"/>
              <a:ext cx="971989" cy="186800"/>
            </a:xfrm>
            <a:prstGeom prst="bentConnector3">
              <a:avLst>
                <a:gd name="adj1" fmla="val 195"/>
              </a:avLst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Group 202"/>
          <p:cNvGrpSpPr/>
          <p:nvPr/>
        </p:nvGrpSpPr>
        <p:grpSpPr>
          <a:xfrm>
            <a:off x="231161" y="3249213"/>
            <a:ext cx="3034553" cy="1347283"/>
            <a:chOff x="231161" y="3249213"/>
            <a:chExt cx="3034553" cy="1347283"/>
          </a:xfrm>
        </p:grpSpPr>
        <p:grpSp>
          <p:nvGrpSpPr>
            <p:cNvPr id="119" name="Group 118"/>
            <p:cNvGrpSpPr/>
            <p:nvPr/>
          </p:nvGrpSpPr>
          <p:grpSpPr>
            <a:xfrm>
              <a:off x="972898" y="3319964"/>
              <a:ext cx="167910" cy="193297"/>
              <a:chOff x="5755341" y="1850656"/>
              <a:chExt cx="167910" cy="193297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5755341" y="1850656"/>
                <a:ext cx="167910" cy="19329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1" name="Straight Connector 120"/>
              <p:cNvCxnSpPr>
                <a:stCxn id="120" idx="7"/>
                <a:endCxn id="120" idx="3"/>
              </p:cNvCxnSpPr>
              <p:nvPr/>
            </p:nvCxnSpPr>
            <p:spPr>
              <a:xfrm flipH="1"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>
                <a:stCxn id="120" idx="1"/>
                <a:endCxn id="120" idx="5"/>
              </p:cNvCxnSpPr>
              <p:nvPr/>
            </p:nvCxnSpPr>
            <p:spPr>
              <a:xfrm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3" name="Rectangle 122"/>
                <p:cNvSpPr/>
                <p:nvPr/>
              </p:nvSpPr>
              <p:spPr>
                <a:xfrm>
                  <a:off x="1710895" y="4266573"/>
                  <a:ext cx="320791" cy="329923"/>
                </a:xfrm>
                <a:prstGeom prst="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en-US" sz="1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23" name="Rectangle 1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0895" y="4266573"/>
                  <a:ext cx="320791" cy="329923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/>
                  </a:stretch>
                </a:blipFill>
                <a:ln>
                  <a:solidFill>
                    <a:srgbClr val="FF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4" name="Rectangle 123"/>
                <p:cNvSpPr/>
                <p:nvPr/>
              </p:nvSpPr>
              <p:spPr>
                <a:xfrm>
                  <a:off x="1422626" y="3249213"/>
                  <a:ext cx="1081543" cy="2757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24" name="Rectangle 1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2626" y="3249213"/>
                  <a:ext cx="1081543" cy="275739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1667" r="-556" b="-6383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5" name="Rectangle 124"/>
                <p:cNvSpPr/>
                <p:nvPr/>
              </p:nvSpPr>
              <p:spPr>
                <a:xfrm>
                  <a:off x="1550581" y="3636628"/>
                  <a:ext cx="814878" cy="48442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𝐾𝐺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25" name="Rectangle 1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0581" y="3636628"/>
                  <a:ext cx="814878" cy="484426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b="-4938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9" name="Group 128"/>
            <p:cNvGrpSpPr/>
            <p:nvPr/>
          </p:nvGrpSpPr>
          <p:grpSpPr>
            <a:xfrm>
              <a:off x="470808" y="3328193"/>
              <a:ext cx="167910" cy="193297"/>
              <a:chOff x="5755341" y="1850656"/>
              <a:chExt cx="167910" cy="193297"/>
            </a:xfrm>
          </p:grpSpPr>
          <p:sp>
            <p:nvSpPr>
              <p:cNvPr id="130" name="Oval 129"/>
              <p:cNvSpPr/>
              <p:nvPr/>
            </p:nvSpPr>
            <p:spPr>
              <a:xfrm>
                <a:off x="5755341" y="1850656"/>
                <a:ext cx="167910" cy="19329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1" name="Straight Connector 130"/>
              <p:cNvCxnSpPr>
                <a:stCxn id="130" idx="7"/>
                <a:endCxn id="130" idx="3"/>
              </p:cNvCxnSpPr>
              <p:nvPr/>
            </p:nvCxnSpPr>
            <p:spPr>
              <a:xfrm flipH="1"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>
                <a:stCxn id="130" idx="1"/>
                <a:endCxn id="130" idx="5"/>
              </p:cNvCxnSpPr>
              <p:nvPr/>
            </p:nvCxnSpPr>
            <p:spPr>
              <a:xfrm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3" name="Straight Arrow Connector 132"/>
            <p:cNvCxnSpPr/>
            <p:nvPr/>
          </p:nvCxnSpPr>
          <p:spPr>
            <a:xfrm>
              <a:off x="638034" y="3408383"/>
              <a:ext cx="312630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endCxn id="120" idx="4"/>
            </p:cNvCxnSpPr>
            <p:nvPr/>
          </p:nvCxnSpPr>
          <p:spPr>
            <a:xfrm flipV="1">
              <a:off x="1056853" y="3513261"/>
              <a:ext cx="0" cy="34672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/>
            <p:nvPr/>
          </p:nvCxnSpPr>
          <p:spPr>
            <a:xfrm>
              <a:off x="2504169" y="3399100"/>
              <a:ext cx="761545" cy="13398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/>
            <p:nvPr/>
          </p:nvCxnSpPr>
          <p:spPr>
            <a:xfrm flipH="1" flipV="1">
              <a:off x="2356506" y="3863473"/>
              <a:ext cx="496751" cy="571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/>
            <p:cNvCxnSpPr/>
            <p:nvPr/>
          </p:nvCxnSpPr>
          <p:spPr>
            <a:xfrm flipV="1">
              <a:off x="550631" y="3510191"/>
              <a:ext cx="4132" cy="88673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2997571" y="3399100"/>
              <a:ext cx="0" cy="10325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549378" y="4415708"/>
              <a:ext cx="1144795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/>
            <p:cNvCxnSpPr/>
            <p:nvPr/>
          </p:nvCxnSpPr>
          <p:spPr>
            <a:xfrm>
              <a:off x="231161" y="3408383"/>
              <a:ext cx="239647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2041476" y="4412267"/>
              <a:ext cx="956095" cy="60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H="1">
              <a:off x="2846568" y="3404897"/>
              <a:ext cx="5380" cy="4550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>
              <a:endCxn id="125" idx="1"/>
            </p:cNvCxnSpPr>
            <p:nvPr/>
          </p:nvCxnSpPr>
          <p:spPr>
            <a:xfrm>
              <a:off x="1056853" y="3874722"/>
              <a:ext cx="493728" cy="41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/>
            <p:cNvCxnSpPr/>
            <p:nvPr/>
          </p:nvCxnSpPr>
          <p:spPr>
            <a:xfrm>
              <a:off x="1130619" y="3415269"/>
              <a:ext cx="312630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8" name="Right Arrow 167"/>
          <p:cNvSpPr/>
          <p:nvPr/>
        </p:nvSpPr>
        <p:spPr>
          <a:xfrm>
            <a:off x="3672385" y="3435172"/>
            <a:ext cx="237994" cy="313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" name="Group 203"/>
          <p:cNvGrpSpPr/>
          <p:nvPr/>
        </p:nvGrpSpPr>
        <p:grpSpPr>
          <a:xfrm>
            <a:off x="4480064" y="3435162"/>
            <a:ext cx="2595740" cy="871841"/>
            <a:chOff x="4435131" y="3265459"/>
            <a:chExt cx="2595740" cy="871841"/>
          </a:xfrm>
        </p:grpSpPr>
        <p:grpSp>
          <p:nvGrpSpPr>
            <p:cNvPr id="170" name="Group 169"/>
            <p:cNvGrpSpPr/>
            <p:nvPr/>
          </p:nvGrpSpPr>
          <p:grpSpPr>
            <a:xfrm>
              <a:off x="4738055" y="3336210"/>
              <a:ext cx="167910" cy="193297"/>
              <a:chOff x="5755341" y="1850656"/>
              <a:chExt cx="167910" cy="193297"/>
            </a:xfrm>
          </p:grpSpPr>
          <p:sp>
            <p:nvSpPr>
              <p:cNvPr id="171" name="Oval 170"/>
              <p:cNvSpPr/>
              <p:nvPr/>
            </p:nvSpPr>
            <p:spPr>
              <a:xfrm>
                <a:off x="5755341" y="1850656"/>
                <a:ext cx="167910" cy="19329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171"/>
              <p:cNvCxnSpPr>
                <a:stCxn id="171" idx="7"/>
                <a:endCxn id="171" idx="3"/>
              </p:cNvCxnSpPr>
              <p:nvPr/>
            </p:nvCxnSpPr>
            <p:spPr>
              <a:xfrm flipH="1"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>
                <a:stCxn id="171" idx="1"/>
                <a:endCxn id="171" idx="5"/>
              </p:cNvCxnSpPr>
              <p:nvPr/>
            </p:nvCxnSpPr>
            <p:spPr>
              <a:xfrm>
                <a:off x="5779931" y="1878964"/>
                <a:ext cx="118730" cy="13668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5" name="Rectangle 174"/>
                <p:cNvSpPr/>
                <p:nvPr/>
              </p:nvSpPr>
              <p:spPr>
                <a:xfrm>
                  <a:off x="5187783" y="3265459"/>
                  <a:ext cx="1081543" cy="2757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75" name="Rectangle 17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87783" y="3265459"/>
                  <a:ext cx="1081543" cy="275739"/>
                </a:xfrm>
                <a:prstGeom prst="rect">
                  <a:avLst/>
                </a:prstGeom>
                <a:blipFill rotWithShape="0">
                  <a:blip r:embed="rId17"/>
                  <a:stretch>
                    <a:fillRect l="-1667" r="-556" b="-6383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6" name="Rectangle 175"/>
                <p:cNvSpPr/>
                <p:nvPr/>
              </p:nvSpPr>
              <p:spPr>
                <a:xfrm>
                  <a:off x="5051501" y="3652874"/>
                  <a:ext cx="1079115" cy="48442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𝐾𝐺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en-US" sz="1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oMath>
                    </m:oMathPara>
                  </a14:m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176" name="Rectangle 1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51501" y="3652874"/>
                  <a:ext cx="1079115" cy="484426"/>
                </a:xfrm>
                <a:prstGeom prst="rect">
                  <a:avLst/>
                </a:prstGeom>
                <a:blipFill rotWithShape="0">
                  <a:blip r:embed="rId18"/>
                  <a:stretch>
                    <a:fillRect b="-4878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1" name="Straight Arrow Connector 180"/>
            <p:cNvCxnSpPr/>
            <p:nvPr/>
          </p:nvCxnSpPr>
          <p:spPr>
            <a:xfrm>
              <a:off x="4435131" y="3424629"/>
              <a:ext cx="312630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Arrow Connector 181"/>
            <p:cNvCxnSpPr>
              <a:endCxn id="171" idx="4"/>
            </p:cNvCxnSpPr>
            <p:nvPr/>
          </p:nvCxnSpPr>
          <p:spPr>
            <a:xfrm flipV="1">
              <a:off x="4822010" y="3529507"/>
              <a:ext cx="0" cy="34672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Arrow Connector 182"/>
            <p:cNvCxnSpPr/>
            <p:nvPr/>
          </p:nvCxnSpPr>
          <p:spPr>
            <a:xfrm>
              <a:off x="6269326" y="3415346"/>
              <a:ext cx="761545" cy="13398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Arrow Connector 183"/>
            <p:cNvCxnSpPr/>
            <p:nvPr/>
          </p:nvCxnSpPr>
          <p:spPr>
            <a:xfrm flipH="1" flipV="1">
              <a:off x="6121663" y="3879719"/>
              <a:ext cx="496751" cy="571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H="1">
              <a:off x="6611725" y="3421143"/>
              <a:ext cx="5380" cy="4550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>
              <a:endCxn id="176" idx="1"/>
            </p:cNvCxnSpPr>
            <p:nvPr/>
          </p:nvCxnSpPr>
          <p:spPr>
            <a:xfrm>
              <a:off x="4822010" y="3890969"/>
              <a:ext cx="229491" cy="41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Arrow Connector 191"/>
            <p:cNvCxnSpPr/>
            <p:nvPr/>
          </p:nvCxnSpPr>
          <p:spPr>
            <a:xfrm>
              <a:off x="4895776" y="3431515"/>
              <a:ext cx="312630" cy="823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Right Arrow 196"/>
          <p:cNvSpPr/>
          <p:nvPr/>
        </p:nvSpPr>
        <p:spPr>
          <a:xfrm>
            <a:off x="7364284" y="3665639"/>
            <a:ext cx="237994" cy="313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Rounded Rectangular Callout 197"/>
          <p:cNvSpPr/>
          <p:nvPr/>
        </p:nvSpPr>
        <p:spPr>
          <a:xfrm>
            <a:off x="3271416" y="4126885"/>
            <a:ext cx="1400228" cy="369556"/>
          </a:xfrm>
          <a:prstGeom prst="wedgeRoundRectCallout">
            <a:avLst>
              <a:gd name="adj1" fmla="val -65324"/>
              <a:gd name="adj2" fmla="val -3300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Two blocks in parallel (sum of blocks) 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199" name="Rounded Rectangular Callout 198"/>
          <p:cNvSpPr/>
          <p:nvPr/>
        </p:nvSpPr>
        <p:spPr>
          <a:xfrm>
            <a:off x="10992193" y="1579092"/>
            <a:ext cx="1014412" cy="543127"/>
          </a:xfrm>
          <a:prstGeom prst="wedgeRoundRectCallout">
            <a:avLst>
              <a:gd name="adj1" fmla="val -113404"/>
              <a:gd name="adj2" fmla="val -2412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Moving a pickoff point behind a block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201" name="Rounded Rectangular Callout 200"/>
          <p:cNvSpPr/>
          <p:nvPr/>
        </p:nvSpPr>
        <p:spPr>
          <a:xfrm>
            <a:off x="4952820" y="1393527"/>
            <a:ext cx="874157" cy="693264"/>
          </a:xfrm>
          <a:prstGeom prst="wedgeRoundRectCallout">
            <a:avLst>
              <a:gd name="adj1" fmla="val 121360"/>
              <a:gd name="adj2" fmla="val -71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Moving a summing point ahead of a block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205" name="Rounded Rectangular Callout 204"/>
          <p:cNvSpPr/>
          <p:nvPr/>
        </p:nvSpPr>
        <p:spPr>
          <a:xfrm>
            <a:off x="7653151" y="1260465"/>
            <a:ext cx="1400228" cy="369556"/>
          </a:xfrm>
          <a:prstGeom prst="wedgeRoundRectCallout">
            <a:avLst>
              <a:gd name="adj1" fmla="val -18679"/>
              <a:gd name="adj2" fmla="val 6471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70C0"/>
                </a:solidFill>
              </a:rPr>
              <a:t>Blocks in cascade (product of blocks) </a:t>
            </a:r>
            <a:endParaRPr lang="en-US" sz="1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7675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0966" y="34145"/>
            <a:ext cx="3807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Feedback Compensation</a:t>
            </a:r>
            <a:endParaRPr 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063745"/>
            <a:ext cx="6586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first approach consists of reducing Figure </a:t>
            </a:r>
            <a:r>
              <a:rPr lang="en-US" dirty="0" smtClean="0">
                <a:latin typeface="Times" panose="02020603060405020304" pitchFamily="18" charset="0"/>
              </a:rPr>
              <a:t>(a) </a:t>
            </a:r>
            <a:r>
              <a:rPr lang="en-US" dirty="0">
                <a:latin typeface="Times" panose="02020603060405020304" pitchFamily="18" charset="0"/>
              </a:rPr>
              <a:t>to Figure </a:t>
            </a:r>
            <a:r>
              <a:rPr lang="en-US" dirty="0" smtClean="0">
                <a:latin typeface="Times" panose="02020603060405020304" pitchFamily="18" charset="0"/>
              </a:rPr>
              <a:t>(b).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loop gain, G(s)H(s), is</a:t>
            </a:r>
          </a:p>
        </p:txBody>
      </p:sp>
      <p:pic>
        <p:nvPicPr>
          <p:cNvPr id="4" name="Picture 2" descr="fig_09_4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659" y="1013236"/>
            <a:ext cx="4790341" cy="137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7964837" y="2466468"/>
            <a:ext cx="40347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Generic control system </a:t>
            </a:r>
            <a:r>
              <a:rPr lang="en-US" sz="1200" dirty="0">
                <a:latin typeface="Times" panose="02020603060405020304" pitchFamily="18" charset="0"/>
              </a:rPr>
              <a:t>with </a:t>
            </a:r>
            <a:r>
              <a:rPr lang="en-US" sz="1200" dirty="0" smtClean="0">
                <a:latin typeface="Times" panose="02020603060405020304" pitchFamily="18" charset="0"/>
              </a:rPr>
              <a:t>feedback compensation</a:t>
            </a:r>
            <a:r>
              <a:rPr lang="en-US" sz="1200" dirty="0">
                <a:latin typeface="Times" panose="02020603060405020304" pitchFamily="18" charset="0"/>
              </a:rPr>
              <a:t>.</a:t>
            </a:r>
            <a:endParaRPr lang="en-US" sz="1200" dirty="0"/>
          </a:p>
        </p:txBody>
      </p:sp>
      <p:pic>
        <p:nvPicPr>
          <p:cNvPr id="6" name="Picture 2" descr="fig_09_48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890442"/>
            <a:ext cx="3432875" cy="134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102458" y="4272909"/>
            <a:ext cx="22834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(b) Equivalent block diagram</a:t>
            </a:r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30077" y="1811554"/>
                <a:ext cx="4092467" cy="2992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0077" y="1811554"/>
                <a:ext cx="4092467" cy="299249"/>
              </a:xfrm>
              <a:prstGeom prst="rect">
                <a:avLst/>
              </a:prstGeom>
              <a:blipFill rotWithShape="0">
                <a:blip r:embed="rId6"/>
                <a:stretch>
                  <a:fillRect l="-893" r="-1786" b="-30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0" y="2313758"/>
                <a:ext cx="4555863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Without feedback,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the </a:t>
                </a:r>
                <a:r>
                  <a:rPr lang="en-US" dirty="0">
                    <a:latin typeface="Times" panose="02020603060405020304" pitchFamily="18" charset="0"/>
                  </a:rPr>
                  <a:t>loop gain is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13758"/>
                <a:ext cx="4555863" cy="391582"/>
              </a:xfrm>
              <a:prstGeom prst="rect">
                <a:avLst/>
              </a:prstGeom>
              <a:blipFill rotWithShape="0">
                <a:blip r:embed="rId7"/>
                <a:stretch>
                  <a:fillRect l="-803" t="-9375" r="-134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330077" y="2799647"/>
                <a:ext cx="28754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0077" y="2799647"/>
                <a:ext cx="2875403" cy="276999"/>
              </a:xfrm>
              <a:prstGeom prst="rect">
                <a:avLst/>
              </a:prstGeom>
              <a:blipFill rotWithShape="0">
                <a:blip r:embed="rId8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0" y="3333496"/>
                <a:ext cx="7555952" cy="1796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The </a:t>
                </a:r>
                <a:r>
                  <a:rPr lang="en-US" dirty="0">
                    <a:latin typeface="Times" panose="02020603060405020304" pitchFamily="18" charset="0"/>
                  </a:rPr>
                  <a:t>effect of adding feedback is to replace the poles and zeros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</m:oMath>
                </a14:m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with the poles </a:t>
                </a:r>
                <a:r>
                  <a:rPr lang="en-US" dirty="0">
                    <a:latin typeface="Times" panose="02020603060405020304" pitchFamily="18" charset="0"/>
                  </a:rPr>
                  <a:t>and zeros </a:t>
                </a:r>
                <a:r>
                  <a:rPr lang="en-US" dirty="0" smtClean="0">
                    <a:latin typeface="Times" panose="02020603060405020304" pitchFamily="18" charset="0"/>
                  </a:rPr>
                  <a:t>of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</m:e>
                    </m:d>
                  </m:oMath>
                </a14:m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 smtClean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" panose="02020603060405020304" pitchFamily="18" charset="0"/>
                  </a:rPr>
                  <a:t>Similar </a:t>
                </a:r>
                <a:r>
                  <a:rPr lang="en-US" dirty="0">
                    <a:latin typeface="Times" panose="02020603060405020304" pitchFamily="18" charset="0"/>
                  </a:rPr>
                  <a:t>to </a:t>
                </a:r>
                <a:r>
                  <a:rPr lang="en-US" dirty="0" smtClean="0">
                    <a:latin typeface="Times" panose="02020603060405020304" pitchFamily="18" charset="0"/>
                  </a:rPr>
                  <a:t>cascade compensation </a:t>
                </a:r>
                <a:r>
                  <a:rPr lang="en-US" dirty="0">
                    <a:latin typeface="Times" panose="02020603060405020304" pitchFamily="18" charset="0"/>
                  </a:rPr>
                  <a:t>in that we add new poles and zeros via H(s) to reshape the root </a:t>
                </a:r>
                <a:r>
                  <a:rPr lang="en-US" dirty="0" smtClean="0">
                    <a:latin typeface="Times" panose="02020603060405020304" pitchFamily="18" charset="0"/>
                  </a:rPr>
                  <a:t>locus to </a:t>
                </a:r>
                <a:r>
                  <a:rPr lang="en-US" dirty="0">
                    <a:latin typeface="Times" panose="02020603060405020304" pitchFamily="18" charset="0"/>
                  </a:rPr>
                  <a:t>go through the design point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333496"/>
                <a:ext cx="7555952" cy="1796326"/>
              </a:xfrm>
              <a:prstGeom prst="rect">
                <a:avLst/>
              </a:prstGeom>
              <a:blipFill rotWithShape="0">
                <a:blip r:embed="rId9"/>
                <a:stretch>
                  <a:fillRect l="-484" t="-2034" r="-1049" b="-4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35984" y="5332777"/>
            <a:ext cx="1452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Approach 2</a:t>
            </a:r>
            <a:endParaRPr lang="en-US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8155" y="5710019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second approach allows us to use feedback compensation to design a </a:t>
            </a:r>
            <a:r>
              <a:rPr lang="en-US" dirty="0" smtClean="0">
                <a:latin typeface="Times" panose="02020603060405020304" pitchFamily="18" charset="0"/>
              </a:rPr>
              <a:t>minor loop's </a:t>
            </a:r>
            <a:r>
              <a:rPr lang="en-US" dirty="0">
                <a:latin typeface="Times" panose="02020603060405020304" pitchFamily="18" charset="0"/>
              </a:rPr>
              <a:t>transient response separately from the closed-loop system response.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35984" y="592936"/>
            <a:ext cx="1452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Approach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43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Example7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6871" y="1446977"/>
            <a:ext cx="7429521" cy="369332"/>
            <a:chOff x="142353" y="1211330"/>
            <a:chExt cx="7429521" cy="3693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4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1" y="477480"/>
            <a:ext cx="7702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Given the system of 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(a), design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rate feedback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compensation, as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shown in Figure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(b), to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reduce the settling time by a factor of 4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while continuing </a:t>
            </a:r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to operate the system with 20% overshoot.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Picture 2" descr="fig_09_49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035" y="289176"/>
            <a:ext cx="401955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4733" y="1862475"/>
                <a:ext cx="792556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First design a PD compensator</a:t>
                </a:r>
                <a:r>
                  <a:rPr lang="en-US" dirty="0" smtClean="0">
                    <a:latin typeface="Times" panose="02020603060405020304" pitchFamily="18" charset="0"/>
                  </a:rPr>
                  <a:t>.</a:t>
                </a:r>
              </a:p>
              <a:p>
                <a:r>
                  <a:rPr lang="en-US" dirty="0" smtClean="0">
                    <a:latin typeface="Times" panose="02020603060405020304" pitchFamily="18" charset="0"/>
                  </a:rPr>
                  <a:t>- For </a:t>
                </a:r>
                <a:r>
                  <a:rPr lang="en-US" dirty="0">
                    <a:latin typeface="Times" panose="02020603060405020304" pitchFamily="18" charset="0"/>
                  </a:rPr>
                  <a:t>the uncompensated </a:t>
                </a:r>
                <a:r>
                  <a:rPr lang="en-US" dirty="0" smtClean="0">
                    <a:latin typeface="Times" panose="02020603060405020304" pitchFamily="18" charset="0"/>
                  </a:rPr>
                  <a:t>system,  Search </a:t>
                </a:r>
                <a:r>
                  <a:rPr lang="en-US" dirty="0">
                    <a:latin typeface="Times" panose="02020603060405020304" pitchFamily="18" charset="0"/>
                  </a:rPr>
                  <a:t>along the 20% </a:t>
                </a:r>
                <a:r>
                  <a:rPr lang="en-US" dirty="0" smtClean="0">
                    <a:latin typeface="Times" panose="02020603060405020304" pitchFamily="18" charset="0"/>
                  </a:rPr>
                  <a:t>overshoot </a:t>
                </a:r>
                <a:r>
                  <a:rPr lang="en-US" dirty="0">
                    <a:latin typeface="Times" panose="02020603060405020304" pitchFamily="18" charset="0"/>
                  </a:rPr>
                  <a:t>line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𝜁</m:t>
                    </m:r>
                  </m:oMath>
                </a14:m>
                <a:r>
                  <a:rPr lang="en-US" dirty="0">
                    <a:latin typeface="Times" panose="02020603060405020304" pitchFamily="18" charset="0"/>
                  </a:rPr>
                  <a:t> = 0.456)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3" y="1862475"/>
                <a:ext cx="7925568" cy="646331"/>
              </a:xfrm>
              <a:prstGeom prst="rect">
                <a:avLst/>
              </a:prstGeom>
              <a:blipFill rotWithShape="0">
                <a:blip r:embed="rId6"/>
                <a:stretch>
                  <a:fillRect l="-615"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1272738" y="3077066"/>
            <a:ext cx="580139" cy="1878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571" y="2994746"/>
            <a:ext cx="1032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the </a:t>
            </a:r>
            <a:r>
              <a:rPr lang="en-US" sz="1200" dirty="0" smtClean="0">
                <a:solidFill>
                  <a:srgbClr val="0070C0"/>
                </a:solidFill>
              </a:rPr>
              <a:t>dominant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poles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098700" y="3051826"/>
                <a:ext cx="32585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−1.809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3.531  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𝑠𝑒𝑒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𝑓𝑖𝑔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700" y="3051826"/>
                <a:ext cx="3258584" cy="276999"/>
              </a:xfrm>
              <a:prstGeom prst="rect">
                <a:avLst/>
              </a:prstGeom>
              <a:blipFill rotWithShape="0">
                <a:blip r:embed="rId7"/>
                <a:stretch>
                  <a:fillRect t="-4444" r="-1308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2" descr="fig_09_50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413" y="2570580"/>
            <a:ext cx="3217592" cy="3818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9790530" y="1400810"/>
            <a:ext cx="6383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System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8730415" y="3247470"/>
            <a:ext cx="2668056" cy="278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system with </a:t>
            </a:r>
            <a:r>
              <a:rPr lang="en-US" sz="1200" dirty="0" smtClean="0">
                <a:latin typeface="Times" panose="02020603060405020304" pitchFamily="18" charset="0"/>
              </a:rPr>
              <a:t>rate feedback </a:t>
            </a:r>
            <a:r>
              <a:rPr lang="en-US" sz="1200" dirty="0">
                <a:latin typeface="Times" panose="02020603060405020304" pitchFamily="18" charset="0"/>
              </a:rPr>
              <a:t>compensation</a:t>
            </a:r>
            <a:endParaRPr lang="en-US" sz="1200" dirty="0"/>
          </a:p>
        </p:txBody>
      </p:sp>
      <p:sp>
        <p:nvSpPr>
          <p:cNvPr id="16" name="Rectangle 15"/>
          <p:cNvSpPr/>
          <p:nvPr/>
        </p:nvSpPr>
        <p:spPr>
          <a:xfrm>
            <a:off x="9328752" y="4962839"/>
            <a:ext cx="21836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equivalent compensated system;</a:t>
            </a:r>
            <a:endParaRPr lang="en-US" sz="1200" dirty="0"/>
          </a:p>
        </p:txBody>
      </p:sp>
      <p:sp>
        <p:nvSpPr>
          <p:cNvPr id="17" name="Rectangle 16"/>
          <p:cNvSpPr/>
          <p:nvPr/>
        </p:nvSpPr>
        <p:spPr>
          <a:xfrm>
            <a:off x="8331879" y="6358934"/>
            <a:ext cx="36519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equivalent compensated system showing unity feedback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5537474" y="6396750"/>
            <a:ext cx="2769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(e) Root </a:t>
            </a:r>
            <a:r>
              <a:rPr lang="en-US" sz="1200" dirty="0"/>
              <a:t>locus for uncompensated system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073" y="3386955"/>
            <a:ext cx="567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- The </a:t>
            </a:r>
            <a:r>
              <a:rPr lang="en-US" dirty="0">
                <a:latin typeface="Times" panose="02020603060405020304" pitchFamily="18" charset="0"/>
              </a:rPr>
              <a:t>settling time is 2.21 seconds and must be reduced by a factor of </a:t>
            </a:r>
            <a:r>
              <a:rPr lang="en-US" dirty="0" smtClean="0">
                <a:latin typeface="Times" panose="02020603060405020304" pitchFamily="18" charset="0"/>
              </a:rPr>
              <a:t>4 to </a:t>
            </a:r>
            <a:r>
              <a:rPr lang="en-US" dirty="0">
                <a:latin typeface="Times" panose="02020603060405020304" pitchFamily="18" charset="0"/>
              </a:rPr>
              <a:t>0.55 second.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9934" y="4265518"/>
            <a:ext cx="4666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Next determine the location of the dominant poles for the </a:t>
            </a:r>
            <a:r>
              <a:rPr lang="en-US" dirty="0" smtClean="0">
                <a:latin typeface="Times" panose="02020603060405020304" pitchFamily="18" charset="0"/>
              </a:rPr>
              <a:t>compensated system</a:t>
            </a:r>
            <a:r>
              <a:rPr lang="en-US" dirty="0">
                <a:latin typeface="Times" panose="02020603060405020304" pitchFamily="18" charset="0"/>
              </a:rPr>
              <a:t>.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0" y="50503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- To </a:t>
            </a:r>
            <a:r>
              <a:rPr lang="en-US" dirty="0">
                <a:latin typeface="Times" panose="02020603060405020304" pitchFamily="18" charset="0"/>
              </a:rPr>
              <a:t>achieve a fourfold decrease in the settling time, the real part of the </a:t>
            </a:r>
            <a:r>
              <a:rPr lang="en-US" dirty="0" smtClean="0">
                <a:latin typeface="Times" panose="02020603060405020304" pitchFamily="18" charset="0"/>
              </a:rPr>
              <a:t>desired pole must </a:t>
            </a:r>
            <a:r>
              <a:rPr lang="en-US" dirty="0">
                <a:latin typeface="Times" panose="02020603060405020304" pitchFamily="18" charset="0"/>
              </a:rPr>
              <a:t>be increased by a factor of 4.</a:t>
            </a:r>
            <a:endParaRPr lang="en-US" dirty="0"/>
          </a:p>
        </p:txBody>
      </p:sp>
      <p:sp>
        <p:nvSpPr>
          <p:cNvPr id="22" name="Right Arrow 21"/>
          <p:cNvSpPr/>
          <p:nvPr/>
        </p:nvSpPr>
        <p:spPr>
          <a:xfrm>
            <a:off x="1331867" y="5821142"/>
            <a:ext cx="437847" cy="189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-1040" y="5674200"/>
            <a:ext cx="1358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Real part of 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Compensated pole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899237" y="5802028"/>
                <a:ext cx="21424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−1.809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=−7.236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237" y="5802028"/>
                <a:ext cx="2142445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2279" r="-2279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ight Arrow 24"/>
          <p:cNvSpPr/>
          <p:nvPr/>
        </p:nvSpPr>
        <p:spPr>
          <a:xfrm>
            <a:off x="1331866" y="6320531"/>
            <a:ext cx="437847" cy="223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" y="6230544"/>
            <a:ext cx="1358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Imaginary  part of 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Compensated pole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917979" y="6280347"/>
                <a:ext cx="3561552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=−7.236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117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.13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°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=14.12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979" y="6280347"/>
                <a:ext cx="3561552" cy="312650"/>
              </a:xfrm>
              <a:prstGeom prst="rect">
                <a:avLst/>
              </a:prstGeom>
              <a:blipFill rotWithShape="0">
                <a:blip r:embed="rId10"/>
                <a:stretch>
                  <a:fillRect l="-514" r="-1199" b="-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64073" y="2507894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The angle of the 20% </a:t>
            </a:r>
            <a:endParaRPr lang="en-US" sz="1200" dirty="0" smtClean="0">
              <a:solidFill>
                <a:srgbClr val="0070C0"/>
              </a:solidFill>
            </a:endParaRPr>
          </a:p>
          <a:p>
            <a:r>
              <a:rPr lang="en-US" sz="1200" dirty="0" smtClean="0">
                <a:solidFill>
                  <a:srgbClr val="0070C0"/>
                </a:solidFill>
              </a:rPr>
              <a:t>overshoot </a:t>
            </a:r>
            <a:r>
              <a:rPr lang="en-US" sz="1200" dirty="0">
                <a:solidFill>
                  <a:srgbClr val="0070C0"/>
                </a:solidFill>
              </a:rPr>
              <a:t>line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1627909" y="2644105"/>
            <a:ext cx="580139" cy="1878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470995" y="2566936"/>
                <a:ext cx="2974789" cy="37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18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°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arccos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𝜁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117.13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995" y="2566936"/>
                <a:ext cx="2974789" cy="375552"/>
              </a:xfrm>
              <a:prstGeom prst="rect">
                <a:avLst/>
              </a:prstGeom>
              <a:blipFill rotWithShape="0">
                <a:blip r:embed="rId11"/>
                <a:stretch>
                  <a:fillRect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11044151" y="6451638"/>
            <a:ext cx="468212" cy="365125"/>
          </a:xfrm>
        </p:spPr>
        <p:txBody>
          <a:bodyPr/>
          <a:lstStyle/>
          <a:p>
            <a:fld id="{FE44D5D8-AFE5-4BE9-A4EC-F7FA438B526D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2" name="Rounded Rectangular Callout 31"/>
          <p:cNvSpPr/>
          <p:nvPr/>
        </p:nvSpPr>
        <p:spPr>
          <a:xfrm>
            <a:off x="8420005" y="4432939"/>
            <a:ext cx="709761" cy="420028"/>
          </a:xfrm>
          <a:prstGeom prst="wedgeRoundRectCallout">
            <a:avLst>
              <a:gd name="adj1" fmla="val 166943"/>
              <a:gd name="adj2" fmla="val 583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Zero at 1/</a:t>
            </a:r>
            <a:r>
              <a:rPr lang="en-US" sz="1200" dirty="0" err="1" smtClean="0">
                <a:solidFill>
                  <a:srgbClr val="0070C0"/>
                </a:solidFill>
              </a:rPr>
              <a:t>Kf</a:t>
            </a:r>
            <a:endParaRPr 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/>
          <p:cNvSpPr/>
          <p:nvPr/>
        </p:nvSpPr>
        <p:spPr>
          <a:xfrm>
            <a:off x="356461" y="695995"/>
            <a:ext cx="1165555" cy="30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8488" y="234330"/>
            <a:ext cx="1688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Compensated dominant</a:t>
            </a: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 pole position 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Example7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69989" y="723592"/>
                <a:ext cx="228286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=−7.236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14.12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989" y="723592"/>
                <a:ext cx="2282869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2133" t="-4444" r="-2133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0" y="1143723"/>
                <a:ext cx="8688741" cy="375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" panose="02020603060405020304" pitchFamily="18" charset="0"/>
                  </a:rPr>
                  <a:t>Sum of the angles from  the uncompensated system's </a:t>
                </a:r>
                <a:r>
                  <a:rPr lang="en-US" dirty="0" smtClean="0">
                    <a:latin typeface="Times" panose="02020603060405020304" pitchFamily="18" charset="0"/>
                  </a:rPr>
                  <a:t>poles (add zero to yields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sup>
                    </m:sSup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)</a:t>
                </a:r>
                <a:endParaRPr lang="en-US" dirty="0">
                  <a:latin typeface="Times" panose="0202060306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43723"/>
                <a:ext cx="8688741" cy="375552"/>
              </a:xfrm>
              <a:prstGeom prst="rect">
                <a:avLst/>
              </a:prstGeom>
              <a:blipFill rotWithShape="0">
                <a:blip r:embed="rId5"/>
                <a:stretch>
                  <a:fillRect l="-421" t="-8197" b="-26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72355" y="1931361"/>
                <a:ext cx="1425327" cy="283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−277.33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55" y="1931361"/>
                <a:ext cx="1425327" cy="283219"/>
              </a:xfrm>
              <a:prstGeom prst="rect">
                <a:avLst/>
              </a:prstGeom>
              <a:blipFill rotWithShape="0">
                <a:blip r:embed="rId6"/>
                <a:stretch>
                  <a:fillRect l="-3419" t="-4348" r="-1709"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 descr="fig_09_5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139" y="0"/>
            <a:ext cx="3019221" cy="298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084268" y="2943154"/>
            <a:ext cx="22333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(a) Finding </a:t>
            </a:r>
            <a:r>
              <a:rPr lang="en-US" sz="1200" dirty="0">
                <a:latin typeface="Times" panose="02020603060405020304" pitchFamily="18" charset="0"/>
              </a:rPr>
              <a:t>the compensator zero</a:t>
            </a:r>
            <a:endParaRPr lang="en-US" sz="1200" dirty="0"/>
          </a:p>
        </p:txBody>
      </p:sp>
      <p:sp>
        <p:nvSpPr>
          <p:cNvPr id="11" name="Rectangle 10"/>
          <p:cNvSpPr/>
          <p:nvPr/>
        </p:nvSpPr>
        <p:spPr>
          <a:xfrm>
            <a:off x="1653994" y="1448319"/>
            <a:ext cx="1431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compensator</a:t>
            </a:r>
          </a:p>
          <a:p>
            <a:pPr algn="ctr"/>
            <a:r>
              <a:rPr lang="en-US" sz="1200" dirty="0">
                <a:solidFill>
                  <a:srgbClr val="0070C0"/>
                </a:solidFill>
              </a:rPr>
              <a:t>zero contribution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1989221" y="1909984"/>
            <a:ext cx="760556" cy="269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869874" y="1909984"/>
                <a:ext cx="3401124" cy="302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−180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277.33</m:t>
                          </m:r>
                          <m:r>
                            <m:rPr>
                              <m:nor/>
                            </m:rPr>
                            <a:rPr lang="en-US" dirty="0"/>
                            <m:t> 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97.33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9874" y="1909984"/>
                <a:ext cx="3401124" cy="302519"/>
              </a:xfrm>
              <a:prstGeom prst="rect">
                <a:avLst/>
              </a:prstGeom>
              <a:blipFill rotWithShape="0">
                <a:blip r:embed="rId8"/>
                <a:stretch>
                  <a:fillRect l="-1254" t="-2000" r="-358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0" y="2418546"/>
            <a:ext cx="78460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Using the geometry </a:t>
            </a:r>
            <a:r>
              <a:rPr lang="en-US" dirty="0">
                <a:latin typeface="Times" panose="02020603060405020304" pitchFamily="18" charset="0"/>
              </a:rPr>
              <a:t>shown in Figure </a:t>
            </a:r>
            <a:r>
              <a:rPr lang="en-US" dirty="0" smtClean="0">
                <a:latin typeface="Times" panose="02020603060405020304" pitchFamily="18" charset="0"/>
              </a:rPr>
              <a:t>(a)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8488" y="2835289"/>
            <a:ext cx="1121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Compensator's</a:t>
            </a:r>
          </a:p>
          <a:p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>
                <a:solidFill>
                  <a:srgbClr val="0070C0"/>
                </a:solidFill>
              </a:rPr>
              <a:t>zero location 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1262944" y="2964329"/>
            <a:ext cx="405108" cy="299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801927" y="2793779"/>
                <a:ext cx="3274423" cy="5672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14.12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7.236−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tan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⁡(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97.33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927" y="2793779"/>
                <a:ext cx="3274423" cy="56720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5210225" y="2964329"/>
            <a:ext cx="405108" cy="299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689262" y="2927108"/>
                <a:ext cx="9152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 smtClean="0"/>
                  <a:t>=5.42</a:t>
                </a:r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262" y="2927108"/>
                <a:ext cx="915251" cy="369332"/>
              </a:xfrm>
              <a:prstGeom prst="rect">
                <a:avLst/>
              </a:prstGeom>
              <a:blipFill rotWithShape="0">
                <a:blip r:embed="rId10"/>
                <a:stretch>
                  <a:fillRect t="-8197" r="-6000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2" descr="fig_09_53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017" y="3220153"/>
            <a:ext cx="2404449" cy="3434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8497112" y="5607364"/>
            <a:ext cx="1513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(b) </a:t>
            </a:r>
            <a:r>
              <a:rPr lang="en-US" sz="1200" dirty="0"/>
              <a:t>Root locus for the</a:t>
            </a:r>
          </a:p>
          <a:p>
            <a:r>
              <a:rPr lang="en-US" sz="1200" dirty="0"/>
              <a:t>compensated system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8488" y="3391652"/>
            <a:ext cx="9655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root locus for the equivalent compensated system </a:t>
            </a:r>
            <a:r>
              <a:rPr lang="en-US" dirty="0" smtClean="0">
                <a:latin typeface="Times" panose="02020603060405020304" pitchFamily="18" charset="0"/>
              </a:rPr>
              <a:t>(fig (c) previous slide) is </a:t>
            </a:r>
            <a:r>
              <a:rPr lang="en-US" dirty="0">
                <a:latin typeface="Times" panose="02020603060405020304" pitchFamily="18" charset="0"/>
              </a:rPr>
              <a:t>shown in Figure </a:t>
            </a:r>
            <a:r>
              <a:rPr lang="en-US" dirty="0" smtClean="0">
                <a:latin typeface="Times" panose="02020603060405020304" pitchFamily="18" charset="0"/>
              </a:rPr>
              <a:t>(b)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08488" y="3932483"/>
            <a:ext cx="1234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rgbClr val="0070C0"/>
                </a:solidFill>
              </a:rPr>
              <a:t>The gain at </a:t>
            </a:r>
            <a:endParaRPr lang="en-US" sz="1200" dirty="0" smtClean="0">
              <a:solidFill>
                <a:srgbClr val="0070C0"/>
              </a:solidFill>
            </a:endParaRPr>
          </a:p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the </a:t>
            </a:r>
            <a:r>
              <a:rPr lang="en-US" sz="1200" dirty="0">
                <a:solidFill>
                  <a:srgbClr val="0070C0"/>
                </a:solidFill>
              </a:rPr>
              <a:t>design point,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1329632" y="4013793"/>
            <a:ext cx="405108" cy="299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1761068" y="3973176"/>
                <a:ext cx="1421671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dirty="0" smtClean="0"/>
                  <a:t> = 256.7</a:t>
                </a:r>
                <a:endParaRPr lang="en-US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1068" y="3973176"/>
                <a:ext cx="1421671" cy="391582"/>
              </a:xfrm>
              <a:prstGeom prst="rect">
                <a:avLst/>
              </a:prstGeom>
              <a:blipFill rotWithShape="0">
                <a:blip r:embed="rId12"/>
                <a:stretch>
                  <a:fillRect t="-7813" r="-3004" b="-20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22422" y="4723887"/>
                <a:ext cx="2047681" cy="4792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rgbClr val="0070C0"/>
                    </a:solidFill>
                  </a:rPr>
                  <a:t>Since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12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070C0"/>
                    </a:solidFill>
                  </a:rPr>
                  <a:t>  is the reciprocal </a:t>
                </a:r>
                <a:endParaRPr lang="en-US" sz="1200" dirty="0" smtClean="0">
                  <a:solidFill>
                    <a:srgbClr val="0070C0"/>
                  </a:solidFill>
                </a:endParaRPr>
              </a:p>
              <a:p>
                <a:pPr algn="ctr"/>
                <a:r>
                  <a:rPr lang="en-US" sz="1200" dirty="0" smtClean="0">
                    <a:solidFill>
                      <a:srgbClr val="0070C0"/>
                    </a:solidFill>
                  </a:rPr>
                  <a:t>of </a:t>
                </a:r>
                <a:r>
                  <a:rPr lang="en-US" sz="1200" dirty="0">
                    <a:solidFill>
                      <a:srgbClr val="0070C0"/>
                    </a:solidFill>
                  </a:rPr>
                  <a:t>the compensator zero,</a:t>
                </a: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422" y="4723887"/>
                <a:ext cx="2047681" cy="479234"/>
              </a:xfrm>
              <a:prstGeom prst="rect">
                <a:avLst/>
              </a:prstGeom>
              <a:blipFill rotWithShape="0">
                <a:blip r:embed="rId13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2265321" y="4814211"/>
            <a:ext cx="405108" cy="299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775469" y="4732901"/>
                <a:ext cx="1643976" cy="5191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dirty="0" smtClean="0"/>
                  <a:t> = 0.185</a:t>
                </a:r>
                <a:endParaRPr lang="en-US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5469" y="4732901"/>
                <a:ext cx="1643976" cy="519181"/>
              </a:xfrm>
              <a:prstGeom prst="rect">
                <a:avLst/>
              </a:prstGeom>
              <a:blipFill rotWithShape="0">
                <a:blip r:embed="rId14"/>
                <a:stretch>
                  <a:fillRect r="-2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4581104" y="4842969"/>
            <a:ext cx="405108" cy="2990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5042397" y="4842969"/>
                <a:ext cx="111940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= 1388</a:t>
                </a:r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2397" y="4842969"/>
                <a:ext cx="1119409" cy="369332"/>
              </a:xfrm>
              <a:prstGeom prst="rect">
                <a:avLst/>
              </a:prstGeom>
              <a:blipFill rotWithShape="0">
                <a:blip r:embed="rId15"/>
                <a:stretch>
                  <a:fillRect t="-8197" r="-3804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/>
          <p:nvPr/>
        </p:nvSpPr>
        <p:spPr>
          <a:xfrm>
            <a:off x="-24935" y="5451549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steady-state error </a:t>
            </a:r>
            <a:r>
              <a:rPr lang="en-US" dirty="0" smtClean="0">
                <a:latin typeface="Times" panose="02020603060405020304" pitchFamily="18" charset="0"/>
              </a:rPr>
              <a:t>characteristic (fig (d) slide 42 )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260701" y="6014535"/>
                <a:ext cx="2309735" cy="5495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75+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=4.18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701" y="6014535"/>
                <a:ext cx="2309735" cy="549509"/>
              </a:xfrm>
              <a:prstGeom prst="rect">
                <a:avLst/>
              </a:prstGeom>
              <a:blipFill rotWithShape="0">
                <a:blip r:embed="rId16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1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15108" y="15815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Example7</a:t>
            </a:r>
            <a:r>
              <a:rPr lang="en-US" sz="2400" b="1" baseline="-25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3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2218" y="826598"/>
            <a:ext cx="5404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The </a:t>
            </a:r>
            <a:r>
              <a:rPr lang="en-US" dirty="0">
                <a:latin typeface="Times" panose="02020603060405020304" pitchFamily="18" charset="0"/>
              </a:rPr>
              <a:t>closed-loop transfer function </a:t>
            </a:r>
            <a:r>
              <a:rPr lang="en-US" dirty="0" smtClean="0">
                <a:latin typeface="Times" panose="02020603060405020304" pitchFamily="18" charset="0"/>
              </a:rPr>
              <a:t>is (fig (d) slide 42 )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254292" y="1390065"/>
                <a:ext cx="5721631" cy="6274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+20 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75+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4292" y="1390065"/>
                <a:ext cx="5721631" cy="62747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32218" y="2211679"/>
            <a:ext cx="6102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results of the simulation are shown </a:t>
            </a:r>
            <a:r>
              <a:rPr lang="en-US" dirty="0" smtClean="0">
                <a:latin typeface="Times" panose="02020603060405020304" pitchFamily="18" charset="0"/>
              </a:rPr>
              <a:t>in  </a:t>
            </a:r>
            <a:r>
              <a:rPr lang="en-US" dirty="0">
                <a:latin typeface="Times" panose="02020603060405020304" pitchFamily="18" charset="0"/>
              </a:rPr>
              <a:t>Figure </a:t>
            </a:r>
            <a:r>
              <a:rPr lang="en-US" dirty="0" smtClean="0">
                <a:latin typeface="Times" panose="02020603060405020304" pitchFamily="18" charset="0"/>
              </a:rPr>
              <a:t>(a) and (b)</a:t>
            </a:r>
            <a:endParaRPr lang="en-US" dirty="0"/>
          </a:p>
        </p:txBody>
      </p:sp>
      <p:pic>
        <p:nvPicPr>
          <p:cNvPr id="7" name="Picture 2" descr="fig_09_5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29" y="2866512"/>
            <a:ext cx="4604724" cy="3298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7707995" y="6229115"/>
            <a:ext cx="3028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(</a:t>
            </a:r>
            <a:r>
              <a:rPr lang="en-US" sz="1200" dirty="0" smtClean="0">
                <a:latin typeface="Times" panose="02020603060405020304" pitchFamily="18" charset="0"/>
              </a:rPr>
              <a:t>b) Step response for the compensated system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7707995" y="4192839"/>
            <a:ext cx="33714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Times" panose="02020603060405020304" pitchFamily="18" charset="0"/>
              </a:rPr>
              <a:t>over-damped response </a:t>
            </a:r>
            <a:endParaRPr lang="en-US" dirty="0" smtClean="0">
              <a:latin typeface="Times" panose="02020603060405020304" pitchFamily="18" charset="0"/>
            </a:endParaRPr>
          </a:p>
          <a:p>
            <a:pPr algn="ctr"/>
            <a:r>
              <a:rPr lang="en-US" dirty="0" smtClean="0">
                <a:latin typeface="Times" panose="02020603060405020304" pitchFamily="18" charset="0"/>
              </a:rPr>
              <a:t>with </a:t>
            </a:r>
            <a:r>
              <a:rPr lang="en-US" dirty="0">
                <a:latin typeface="Times" panose="02020603060405020304" pitchFamily="18" charset="0"/>
              </a:rPr>
              <a:t>a settling time of 0.75 second</a:t>
            </a:r>
            <a:endParaRPr lang="en-US" dirty="0"/>
          </a:p>
        </p:txBody>
      </p:sp>
      <p:pic>
        <p:nvPicPr>
          <p:cNvPr id="10" name="Picture 2" descr="fig_09_51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11" y="2631146"/>
            <a:ext cx="4559750" cy="353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706366" y="625532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" panose="02020603060405020304" pitchFamily="18" charset="0"/>
              </a:rPr>
              <a:t>(</a:t>
            </a:r>
            <a:r>
              <a:rPr lang="en-US" sz="1200" dirty="0" smtClean="0">
                <a:latin typeface="Times" panose="02020603060405020304" pitchFamily="18" charset="0"/>
              </a:rPr>
              <a:t>a) Step </a:t>
            </a:r>
            <a:r>
              <a:rPr lang="en-US" sz="1200" dirty="0">
                <a:latin typeface="Times" panose="02020603060405020304" pitchFamily="18" charset="0"/>
              </a:rPr>
              <a:t>response for uncompensated system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2385037" y="4419818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" panose="02020603060405020304" pitchFamily="18" charset="0"/>
              </a:rPr>
              <a:t>The settling time is 2.21 seconds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6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342468" y="14565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Physical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Realization of Compensation</a:t>
            </a:r>
          </a:p>
        </p:txBody>
      </p:sp>
      <p:pic>
        <p:nvPicPr>
          <p:cNvPr id="4" name="Picture 2" descr="fig_09_60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59" y="3252391"/>
            <a:ext cx="4542045" cy="2895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78605" y="5722111"/>
            <a:ext cx="39107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Operational </a:t>
            </a:r>
            <a:r>
              <a:rPr lang="en-US" sz="1200" dirty="0">
                <a:latin typeface="Times" panose="02020603060405020304" pitchFamily="18" charset="0"/>
              </a:rPr>
              <a:t>amplifier </a:t>
            </a:r>
            <a:r>
              <a:rPr lang="en-US" sz="1200" dirty="0" smtClean="0">
                <a:latin typeface="Times" panose="02020603060405020304" pitchFamily="18" charset="0"/>
              </a:rPr>
              <a:t>for </a:t>
            </a:r>
            <a:r>
              <a:rPr lang="en-US" sz="1200" dirty="0">
                <a:latin typeface="Times" panose="02020603060405020304" pitchFamily="18" charset="0"/>
              </a:rPr>
              <a:t>transfer function realization</a:t>
            </a: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4257759" y="654505"/>
            <a:ext cx="4017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Active-Circuit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Realization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0" y="1228439"/>
                <a:ext cx="1118911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Times" panose="02020603060405020304" pitchFamily="18" charset="0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" panose="02020603060405020304" pitchFamily="18" charset="0"/>
                  </a:rPr>
                  <a:t>are used </a:t>
                </a:r>
                <a:r>
                  <a:rPr lang="en-US" dirty="0">
                    <a:latin typeface="Times" panose="02020603060405020304" pitchFamily="18" charset="0"/>
                  </a:rPr>
                  <a:t>as a building block to implement </a:t>
                </a:r>
                <a:r>
                  <a:rPr lang="en-US" dirty="0" smtClean="0">
                    <a:latin typeface="Times" panose="02020603060405020304" pitchFamily="18" charset="0"/>
                  </a:rPr>
                  <a:t>the compensators </a:t>
                </a:r>
                <a:r>
                  <a:rPr lang="en-US" dirty="0">
                    <a:latin typeface="Times" panose="02020603060405020304" pitchFamily="18" charset="0"/>
                  </a:rPr>
                  <a:t>and controllers, such as PID </a:t>
                </a:r>
                <a:r>
                  <a:rPr lang="en-US" dirty="0" smtClean="0">
                    <a:latin typeface="Times" panose="02020603060405020304" pitchFamily="18" charset="0"/>
                  </a:rPr>
                  <a:t>controllers.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latin typeface="Times" panose="0202060306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The </a:t>
                </a:r>
                <a:r>
                  <a:rPr lang="en-US" dirty="0"/>
                  <a:t>transfer function of an inverting operational amplifier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28439"/>
                <a:ext cx="11189110" cy="923330"/>
              </a:xfrm>
              <a:prstGeom prst="rect">
                <a:avLst/>
              </a:prstGeom>
              <a:blipFill rotWithShape="0">
                <a:blip r:embed="rId4"/>
                <a:stretch>
                  <a:fillRect l="-327" t="-3974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48318" y="2375067"/>
                <a:ext cx="1817357" cy="669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i="1" dirty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8318" y="2375067"/>
                <a:ext cx="1817357" cy="66909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7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249003" y="0"/>
            <a:ext cx="69012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37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Defining the Root Locus (contd.) </a:t>
            </a:r>
          </a:p>
        </p:txBody>
      </p:sp>
      <p:pic>
        <p:nvPicPr>
          <p:cNvPr id="5" name="Picture 2" descr="fig_08_0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34" y="101521"/>
            <a:ext cx="3110766" cy="661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249003" y="1034858"/>
            <a:ext cx="3202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012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Gain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less than 25,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over-damped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249003" y="1669607"/>
            <a:ext cx="29706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292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Gain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= 25, critically damped.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249003" y="2304356"/>
            <a:ext cx="3038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397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Gain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over 25,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under-damped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249003" y="2897063"/>
            <a:ext cx="4512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147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Stable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system, as no pole on right-hand plane.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249003" y="35455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1672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During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underdamped, real parts are same; so settling time (which is related to real part) remains the same.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249003" y="44709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1065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Damping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frequency (imaginary part) increases with gain, resulting in reduction of peak time.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7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242" y="410331"/>
            <a:ext cx="6781800" cy="58864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40270" y="6316637"/>
            <a:ext cx="5910022" cy="278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Table 1 Active </a:t>
            </a:r>
            <a:r>
              <a:rPr lang="en-US" sz="1200" dirty="0">
                <a:latin typeface="Times" panose="02020603060405020304" pitchFamily="18" charset="0"/>
              </a:rPr>
              <a:t>realization of controllers and compensators, using </a:t>
            </a:r>
            <a:r>
              <a:rPr lang="en-US" sz="1200" dirty="0" smtClean="0">
                <a:latin typeface="Times" panose="02020603060405020304" pitchFamily="18" charset="0"/>
              </a:rPr>
              <a:t>an operational </a:t>
            </a:r>
            <a:r>
              <a:rPr lang="en-US" sz="1200" dirty="0">
                <a:latin typeface="Times" panose="02020603060405020304" pitchFamily="18" charset="0"/>
              </a:rPr>
              <a:t>amplifier</a:t>
            </a:r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62963" y="0"/>
            <a:ext cx="50773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Table1 </a:t>
            </a:r>
            <a:r>
              <a:rPr lang="en-US" dirty="0">
                <a:latin typeface="Times" panose="02020603060405020304" pitchFamily="18" charset="0"/>
              </a:rPr>
              <a:t>summarizes the </a:t>
            </a:r>
            <a:r>
              <a:rPr lang="en-US" dirty="0" smtClean="0">
                <a:latin typeface="Times" panose="02020603060405020304" pitchFamily="18" charset="0"/>
              </a:rPr>
              <a:t>realization  </a:t>
            </a:r>
            <a:r>
              <a:rPr lang="en-US" dirty="0">
                <a:latin typeface="Times" panose="02020603060405020304" pitchFamily="18" charset="0"/>
              </a:rPr>
              <a:t>of PI, PD, and </a:t>
            </a:r>
            <a:r>
              <a:rPr lang="en-US" dirty="0" smtClean="0">
                <a:latin typeface="Times" panose="02020603060405020304" pitchFamily="18" charset="0"/>
              </a:rPr>
              <a:t>PID controllers </a:t>
            </a:r>
            <a:r>
              <a:rPr lang="en-US" dirty="0">
                <a:latin typeface="Times" panose="02020603060405020304" pitchFamily="18" charset="0"/>
              </a:rPr>
              <a:t>as </a:t>
            </a:r>
            <a:r>
              <a:rPr lang="en-US" dirty="0" smtClean="0">
                <a:latin typeface="Times" panose="02020603060405020304" pitchFamily="18" charset="0"/>
              </a:rPr>
              <a:t>well  </a:t>
            </a:r>
            <a:r>
              <a:rPr lang="en-US" dirty="0">
                <a:latin typeface="Times" panose="02020603060405020304" pitchFamily="18" charset="0"/>
              </a:rPr>
              <a:t>as lag, lead, and lag-lead compensators </a:t>
            </a:r>
            <a:r>
              <a:rPr lang="en-US" dirty="0" smtClean="0">
                <a:latin typeface="Times" panose="02020603060405020304" pitchFamily="18" charset="0"/>
              </a:rPr>
              <a:t>using  Operational amplifiers.</a:t>
            </a:r>
            <a:endParaRPr lang="en-US" dirty="0"/>
          </a:p>
        </p:txBody>
      </p:sp>
      <p:pic>
        <p:nvPicPr>
          <p:cNvPr id="6" name="Picture 2" descr="fig_09_6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3" y="3022169"/>
            <a:ext cx="5246112" cy="251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7200" y="5731077"/>
            <a:ext cx="45736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Lag-lead </a:t>
            </a:r>
            <a:r>
              <a:rPr lang="en-US" sz="1200" dirty="0">
                <a:latin typeface="Times" panose="02020603060405020304" pitchFamily="18" charset="0"/>
              </a:rPr>
              <a:t>compensator implemented with operational amplifiers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62963" y="1514604"/>
            <a:ext cx="5294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" panose="02020603060405020304" pitchFamily="18" charset="0"/>
              </a:rPr>
              <a:t>Fig (a) : lag-lead </a:t>
            </a:r>
            <a:r>
              <a:rPr lang="en-US" dirty="0">
                <a:latin typeface="Times" panose="02020603060405020304" pitchFamily="18" charset="0"/>
              </a:rPr>
              <a:t>compensator can be formed by </a:t>
            </a:r>
            <a:r>
              <a:rPr lang="en-US" dirty="0" smtClean="0">
                <a:latin typeface="Times" panose="02020603060405020304" pitchFamily="18" charset="0"/>
              </a:rPr>
              <a:t>cascading the lag compensator </a:t>
            </a:r>
            <a:r>
              <a:rPr lang="en-US" dirty="0">
                <a:latin typeface="Times" panose="02020603060405020304" pitchFamily="18" charset="0"/>
              </a:rPr>
              <a:t>with the lead </a:t>
            </a:r>
            <a:r>
              <a:rPr lang="en-US" dirty="0" smtClean="0">
                <a:latin typeface="Times" panose="02020603060405020304" pitchFamily="18" charset="0"/>
              </a:rPr>
              <a:t>compensator.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46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030843" y="108489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Example8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385488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Implement the PID controller of Example 5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12369" y="951032"/>
            <a:ext cx="7429521" cy="369332"/>
            <a:chOff x="142353" y="1211330"/>
            <a:chExt cx="7429521" cy="369332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0" y="1453650"/>
            <a:ext cx="4608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transfer function of the PID controller is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496543" y="1330240"/>
                <a:ext cx="3402342" cy="629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4.6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+55.92</m:t>
                              </m:r>
                            </m:e>
                          </m:d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+0.5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543" y="1330240"/>
                <a:ext cx="3402342" cy="62991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0" y="2041908"/>
            <a:ext cx="3127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which can be put in the form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127779" y="1932063"/>
                <a:ext cx="2911823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+56.42+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27.96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7779" y="1932063"/>
                <a:ext cx="2911823" cy="61093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0" y="2611212"/>
            <a:ext cx="7067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Comparing the PID controller in </a:t>
            </a:r>
            <a:r>
              <a:rPr lang="en-US" dirty="0" smtClean="0">
                <a:latin typeface="Times" panose="02020603060405020304" pitchFamily="18" charset="0"/>
              </a:rPr>
              <a:t>Table 1 with this equation </a:t>
            </a:r>
            <a:r>
              <a:rPr lang="en-US" dirty="0"/>
              <a:t>we </a:t>
            </a:r>
            <a:r>
              <a:rPr lang="en-US" dirty="0">
                <a:latin typeface="Times" panose="02020603060405020304" pitchFamily="18" charset="0"/>
              </a:rPr>
              <a:t>obtain the </a:t>
            </a:r>
            <a:r>
              <a:rPr lang="en-US" dirty="0" smtClean="0">
                <a:latin typeface="Times" panose="02020603060405020304" pitchFamily="18" charset="0"/>
              </a:rPr>
              <a:t>following three relationships:</a:t>
            </a:r>
            <a:endParaRPr lang="en-US" dirty="0">
              <a:latin typeface="Times" panose="0202060306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-30848" y="4120378"/>
                <a:ext cx="525377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Since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there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are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four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unknowns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and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three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>
                        <a:latin typeface="Times" panose="02020603060405020304" pitchFamily="18" charset="0"/>
                      </a:rPr>
                      <m:t>equations</m:t>
                    </m:r>
                  </m:oMath>
                </a14:m>
                <a:endParaRPr lang="en-US" dirty="0" smtClean="0">
                  <a:latin typeface="Times" panose="02020603060405020304" pitchFamily="18" charset="0"/>
                </a:endParaRPr>
              </a:p>
              <a:p>
                <a:r>
                  <a:rPr lang="en-US" dirty="0" smtClean="0">
                    <a:latin typeface="Times" panose="02020603060405020304" pitchFamily="18" charset="0"/>
                  </a:rPr>
                  <a:t>    we arbitrarily </a:t>
                </a:r>
                <a:r>
                  <a:rPr lang="en-US" dirty="0">
                    <a:latin typeface="Times" panose="02020603060405020304" pitchFamily="18" charset="0"/>
                  </a:rPr>
                  <a:t>select a practical value: </a:t>
                </a: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0848" y="4120378"/>
                <a:ext cx="5253777" cy="646331"/>
              </a:xfrm>
              <a:prstGeom prst="rect">
                <a:avLst/>
              </a:prstGeom>
              <a:blipFill rotWithShape="0">
                <a:blip r:embed="rId5"/>
                <a:stretch>
                  <a:fillRect l="-812" t="-188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/>
          <p:cNvGrpSpPr/>
          <p:nvPr/>
        </p:nvGrpSpPr>
        <p:grpSpPr>
          <a:xfrm>
            <a:off x="522557" y="3374220"/>
            <a:ext cx="5643255" cy="690964"/>
            <a:chOff x="671754" y="4359684"/>
            <a:chExt cx="5643255" cy="6909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671754" y="4359684"/>
                  <a:ext cx="1858201" cy="6580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=56.42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1754" y="4359684"/>
                  <a:ext cx="1858201" cy="658065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3038523" y="4504050"/>
                  <a:ext cx="100540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dirty="0" smtClean="0"/>
                    <a:t> = 1</a:t>
                  </a:r>
                  <a:endParaRPr lang="en-US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8523" y="4504050"/>
                  <a:ext cx="1005403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8197" r="-3636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/>
                <p:cNvSpPr/>
                <p:nvPr/>
              </p:nvSpPr>
              <p:spPr>
                <a:xfrm>
                  <a:off x="4737846" y="4392583"/>
                  <a:ext cx="1577163" cy="6580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27.96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7846" y="4392583"/>
                  <a:ext cx="1577163" cy="658065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Group 21"/>
          <p:cNvGrpSpPr/>
          <p:nvPr/>
        </p:nvGrpSpPr>
        <p:grpSpPr>
          <a:xfrm>
            <a:off x="185205" y="4840395"/>
            <a:ext cx="7688641" cy="381252"/>
            <a:chOff x="197649" y="5862325"/>
            <a:chExt cx="7688641" cy="3812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197649" y="5874245"/>
                  <a:ext cx="1403205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=0.1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7649" y="5874245"/>
                  <a:ext cx="1403205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81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Right Arrow 17"/>
            <p:cNvSpPr/>
            <p:nvPr/>
          </p:nvSpPr>
          <p:spPr>
            <a:xfrm>
              <a:off x="1751308" y="5874245"/>
              <a:ext cx="553169" cy="3693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18"/>
                <p:cNvSpPr/>
                <p:nvPr/>
              </p:nvSpPr>
              <p:spPr>
                <a:xfrm>
                  <a:off x="2454931" y="5862325"/>
                  <a:ext cx="543135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=357.65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178.891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𝑎𝑛𝑑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=5.59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4931" y="5862325"/>
                  <a:ext cx="5431359" cy="369332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98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" name="Rectangle 19"/>
          <p:cNvSpPr/>
          <p:nvPr/>
        </p:nvSpPr>
        <p:spPr>
          <a:xfrm>
            <a:off x="-30849" y="5641813"/>
            <a:ext cx="9701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complete circuit is shown in Figure (a) where the circuit element values have been rounded off.</a:t>
            </a:r>
          </a:p>
        </p:txBody>
      </p:sp>
      <p:pic>
        <p:nvPicPr>
          <p:cNvPr id="23" name="Picture 2" descr="fig_09_6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795" y="2052700"/>
            <a:ext cx="4331776" cy="2511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8727923" y="4594682"/>
            <a:ext cx="15247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imes" panose="02020603060405020304" pitchFamily="18" charset="0"/>
              </a:rPr>
              <a:t>Fig (a) PID </a:t>
            </a:r>
            <a:r>
              <a:rPr lang="en-US" sz="1200" dirty="0">
                <a:latin typeface="Times" panose="02020603060405020304" pitchFamily="18" charset="0"/>
              </a:rPr>
              <a:t>controller</a:t>
            </a:r>
            <a:endParaRPr lang="en-US" sz="1200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071780" y="158559"/>
            <a:ext cx="4123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Passive-Circuit </a:t>
            </a: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Realization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-1" y="781089"/>
            <a:ext cx="93919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Lag, lead, and lag-lead compensators can also be implemented with passive </a:t>
            </a:r>
            <a:r>
              <a:rPr lang="en-US" dirty="0" smtClean="0">
                <a:latin typeface="Times" panose="02020603060405020304" pitchFamily="18" charset="0"/>
              </a:rPr>
              <a:t>networks (Table 2) 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971" y="1194484"/>
            <a:ext cx="7979479" cy="51618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60539" y="6400412"/>
            <a:ext cx="30428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" panose="02020603060405020304" pitchFamily="18" charset="0"/>
              </a:rPr>
              <a:t>TABLE </a:t>
            </a:r>
            <a:r>
              <a:rPr lang="en-US" sz="1200" dirty="0" smtClean="0">
                <a:latin typeface="Times" panose="02020603060405020304" pitchFamily="18" charset="0"/>
              </a:rPr>
              <a:t>2 </a:t>
            </a:r>
            <a:r>
              <a:rPr lang="en-US" sz="1200" dirty="0">
                <a:latin typeface="Times" panose="02020603060405020304" pitchFamily="18" charset="0"/>
              </a:rPr>
              <a:t>Passive realization of compensators</a:t>
            </a:r>
            <a:endParaRPr lang="en-US" sz="12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9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030843" y="108489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Example9</a:t>
            </a:r>
            <a:endParaRPr lang="en-US" sz="2400" b="1" baseline="-25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16320"/>
            <a:ext cx="7638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Times" panose="02020603060405020304" pitchFamily="18" charset="0"/>
              </a:rPr>
              <a:t>Realize the lead compensator designed in Example </a:t>
            </a:r>
            <a:r>
              <a:rPr lang="en-US" dirty="0" smtClean="0">
                <a:solidFill>
                  <a:srgbClr val="0070C0"/>
                </a:solidFill>
                <a:latin typeface="Times" panose="02020603060405020304" pitchFamily="18" charset="0"/>
              </a:rPr>
              <a:t>4 (Compensator b zero at -4).</a:t>
            </a:r>
            <a:endParaRPr lang="en-US" dirty="0">
              <a:solidFill>
                <a:srgbClr val="0070C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1216485"/>
            <a:ext cx="7429521" cy="369332"/>
            <a:chOff x="142353" y="1211330"/>
            <a:chExt cx="7429521" cy="369332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481181" y="1395996"/>
              <a:ext cx="6090693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42353" y="1211330"/>
              <a:ext cx="1338828" cy="369332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  <a:latin typeface="Times" panose="02020603060405020304" pitchFamily="18" charset="0"/>
                </a:rPr>
                <a:t>SOLUTION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0" y="1770483"/>
            <a:ext cx="4903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The transfer function of the lead compensator is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903907" y="1678150"/>
                <a:ext cx="2022157" cy="6163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+4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+20.09</m:t>
                          </m:r>
                        </m:den>
                      </m:f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907" y="1678150"/>
                <a:ext cx="2022157" cy="61632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-1" y="2663804"/>
            <a:ext cx="1055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Comparing the transfer function of a lead network shown in Table </a:t>
            </a:r>
            <a:r>
              <a:rPr lang="en-US" dirty="0" smtClean="0">
                <a:latin typeface="Times" panose="02020603060405020304" pitchFamily="18" charset="0"/>
              </a:rPr>
              <a:t>2 with The equation, we </a:t>
            </a:r>
            <a:r>
              <a:rPr lang="en-US" dirty="0">
                <a:latin typeface="Times" panose="02020603060405020304" pitchFamily="18" charset="0"/>
              </a:rPr>
              <a:t>obtain the following two relationships: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72872" y="3371304"/>
                <a:ext cx="4867550" cy="6580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     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=20.09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72" y="3371304"/>
                <a:ext cx="4867550" cy="65806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0" y="4411123"/>
            <a:ext cx="10299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" panose="02020603060405020304" pitchFamily="18" charset="0"/>
              </a:rPr>
              <a:t>Since there are three network elements </a:t>
            </a:r>
            <a:r>
              <a:rPr lang="en-US" dirty="0" smtClean="0">
                <a:latin typeface="Times" panose="02020603060405020304" pitchFamily="18" charset="0"/>
              </a:rPr>
              <a:t>and two </a:t>
            </a:r>
            <a:r>
              <a:rPr lang="en-US" dirty="0">
                <a:latin typeface="Times" panose="02020603060405020304" pitchFamily="18" charset="0"/>
              </a:rPr>
              <a:t>equations, we may select one of the element values arbitrarily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473527" y="5130357"/>
            <a:ext cx="5944512" cy="369332"/>
            <a:chOff x="473527" y="5130357"/>
            <a:chExt cx="5944512" cy="36933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2474011" y="5130357"/>
                  <a:ext cx="394402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=250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sty m:val="p"/>
                          </m:rPr>
                          <a:rPr lang="el-G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𝑎𝑛𝑑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 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62.2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74011" y="5130357"/>
                  <a:ext cx="3944028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473527" y="5130357"/>
                  <a:ext cx="114319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527" y="5130357"/>
                  <a:ext cx="1143198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Right Arrow 14"/>
            <p:cNvSpPr/>
            <p:nvPr/>
          </p:nvSpPr>
          <p:spPr>
            <a:xfrm>
              <a:off x="1764631" y="5130357"/>
              <a:ext cx="561474" cy="36411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51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ig_08_0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893" y="1166207"/>
            <a:ext cx="3797407" cy="355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0148" y="2078495"/>
            <a:ext cx="3654623" cy="203978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84978" y="0"/>
            <a:ext cx="6055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170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Properties of Root Locus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11161" y="595225"/>
                <a:ext cx="5116529" cy="5335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The closed-loop transfer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𝐾𝐺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𝐾𝐺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61" y="595225"/>
                <a:ext cx="5116529" cy="533544"/>
              </a:xfrm>
              <a:prstGeom prst="rect">
                <a:avLst/>
              </a:prstGeom>
              <a:blipFill rotWithShape="0">
                <a:blip r:embed="rId5"/>
                <a:stretch>
                  <a:fillRect l="-1073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1161" y="1128769"/>
                <a:ext cx="99785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 is a pole if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𝐾𝐺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𝐾𝐺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−1=1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≺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e>
                    </m:d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=0,±1,±2,…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61" y="1128769"/>
                <a:ext cx="9978566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699710" y="1498101"/>
            <a:ext cx="6170535" cy="651973"/>
            <a:chOff x="211161" y="1819761"/>
            <a:chExt cx="6170535" cy="65197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/>
                <p:cNvSpPr/>
                <p:nvPr/>
              </p:nvSpPr>
              <p:spPr>
                <a:xfrm>
                  <a:off x="211161" y="1819761"/>
                  <a:ext cx="6170535" cy="65197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𝐾𝐺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𝐻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=−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⟹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𝐾𝐺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</m:d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⟹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</m:d>
                              </m:e>
                            </m:d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𝐻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</m:d>
                              </m:e>
                            </m:d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1161" y="1819761"/>
                  <a:ext cx="6170535" cy="651973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Rectangle 9"/>
            <p:cNvSpPr/>
            <p:nvPr/>
          </p:nvSpPr>
          <p:spPr>
            <a:xfrm>
              <a:off x="4503761" y="1819761"/>
              <a:ext cx="1774209" cy="65197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25" y="2116510"/>
            <a:ext cx="4543788" cy="145913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5969" y="4017397"/>
            <a:ext cx="6670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7720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Find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if the point -2+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</a:rPr>
              <a:t>j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3 is on root 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locus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for some value of gain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 K: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696" y="5228480"/>
            <a:ext cx="5091994" cy="37141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35696" y="4444340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From the angle condition</a:t>
            </a:r>
            <a:endParaRPr lang="en-US" dirty="0"/>
          </a:p>
        </p:txBody>
      </p:sp>
      <p:sp>
        <p:nvSpPr>
          <p:cNvPr id="17" name="Rounded Rectangular Callout 16"/>
          <p:cNvSpPr/>
          <p:nvPr/>
        </p:nvSpPr>
        <p:spPr>
          <a:xfrm>
            <a:off x="6932608" y="687366"/>
            <a:ext cx="1282163" cy="204133"/>
          </a:xfrm>
          <a:prstGeom prst="wedgeRoundRectCallout">
            <a:avLst>
              <a:gd name="adj1" fmla="val -5578"/>
              <a:gd name="adj2" fmla="val 147037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Angle condition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603688" y="595225"/>
            <a:ext cx="1162831" cy="249625"/>
          </a:xfrm>
          <a:prstGeom prst="wedgeRoundRectCallout">
            <a:avLst>
              <a:gd name="adj1" fmla="val 21416"/>
              <a:gd name="adj2" fmla="val 174374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Module condition</a:t>
            </a:r>
            <a:endParaRPr lang="en-US" sz="12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95969" y="5655423"/>
                <a:ext cx="569068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65400"/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Not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 multiple 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So, 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−2+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lang="en-US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is not in the root locus</a:t>
                </a:r>
              </a:p>
              <a:p>
                <a:pPr marR="65400"/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(can not be a pole for some value of K). </a:t>
                </a:r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69" y="5655423"/>
                <a:ext cx="5690682" cy="646331"/>
              </a:xfrm>
              <a:prstGeom prst="rect">
                <a:avLst/>
              </a:prstGeom>
              <a:blipFill rotWithShape="0">
                <a:blip r:embed="rId10"/>
                <a:stretch>
                  <a:fillRect l="-965" t="-566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235696" y="4854036"/>
            <a:ext cx="3065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6350"/>
            <a:r>
              <a:rPr lang="el-GR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Σ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zero angle - </a:t>
            </a:r>
            <a:r>
              <a:rPr lang="el-GR" b="1" dirty="0">
                <a:solidFill>
                  <a:srgbClr val="0070C0"/>
                </a:solidFill>
                <a:latin typeface="Times New Roman" panose="02020603050405020304" pitchFamily="18" charset="0"/>
              </a:rPr>
              <a:t>Σ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</a:rPr>
              <a:t>pole angle 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879414" y="4544845"/>
            <a:ext cx="0" cy="153324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6096000" y="4542646"/>
                <a:ext cx="6169125" cy="4238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latin typeface="Times New Roman" panose="02020603050405020304" pitchFamily="18" charset="0"/>
                  </a:rPr>
                  <a:t>For the point </a:t>
                </a:r>
                <a14:m>
                  <m:oMath xmlns:m="http://schemas.openxmlformats.org/officeDocument/2006/math"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−2+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lang="en-US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f>
                      <m:fPr>
                        <m:type m:val="skw"/>
                        <m:ctrlP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 which is on root locus, the gain K is: </a:t>
                </a:r>
                <a:endParaRPr lang="en-US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542646"/>
                <a:ext cx="6169125" cy="423899"/>
              </a:xfrm>
              <a:prstGeom prst="rect">
                <a:avLst/>
              </a:prstGeom>
              <a:blipFill rotWithShape="0">
                <a:blip r:embed="rId11"/>
                <a:stretch>
                  <a:fillRect l="-791" t="-132857" b="-19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6108548" y="5122462"/>
                <a:ext cx="5289140" cy="9044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∏"/>
                              <m:subHide m:val="on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𝑝𝑜𝑙𝑒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𝑙𝑒𝑛𝑔𝑡h𝑠</m:t>
                              </m:r>
                            </m:e>
                          </m:nary>
                        </m:num>
                        <m:den>
                          <m:nary>
                            <m:naryPr>
                              <m:chr m:val="∏"/>
                              <m:subHide m:val="on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𝑧𝑒𝑟𝑜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𝑙𝑒𝑛𝑔𝑡h𝑠</m:t>
                              </m:r>
                            </m:e>
                          </m:nary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(1.22)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(2.12)(1.22)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=0.33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548" y="5122462"/>
                <a:ext cx="5289140" cy="904478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3900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038599" y="6344651"/>
            <a:ext cx="4114800" cy="365125"/>
          </a:xfrm>
        </p:spPr>
        <p:txBody>
          <a:bodyPr/>
          <a:lstStyle/>
          <a:p>
            <a:r>
              <a:rPr lang="en-US" dirty="0" smtClean="0"/>
              <a:t>CEN455: Dr. Nassim Ammour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361898" y="0"/>
            <a:ext cx="5468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977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Sketching the Root Locus </a:t>
            </a:r>
          </a:p>
        </p:txBody>
      </p:sp>
      <p:pic>
        <p:nvPicPr>
          <p:cNvPr id="5" name="Picture 2" descr="fig_08_10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525" y="3507474"/>
            <a:ext cx="3829491" cy="258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ig_08_09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419" y="947291"/>
            <a:ext cx="4742597" cy="176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0167" y="947291"/>
            <a:ext cx="63780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Number </a:t>
            </a: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of branches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  </a:t>
            </a:r>
            <a:r>
              <a:rPr lang="en-US" dirty="0">
                <a:latin typeface="Times New Roman" panose="02020603050405020304" pitchFamily="18" charset="0"/>
              </a:rPr>
              <a:t>Equals the number of closed loop poles.  </a:t>
            </a:r>
          </a:p>
        </p:txBody>
      </p:sp>
      <p:sp>
        <p:nvSpPr>
          <p:cNvPr id="8" name="Rectangle 7"/>
          <p:cNvSpPr/>
          <p:nvPr/>
        </p:nvSpPr>
        <p:spPr>
          <a:xfrm>
            <a:off x="200167" y="1769217"/>
            <a:ext cx="68092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Symmetry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  </a:t>
            </a:r>
            <a:r>
              <a:rPr lang="en-US" dirty="0">
                <a:latin typeface="Times New Roman" panose="02020603050405020304" pitchFamily="18" charset="0"/>
              </a:rPr>
              <a:t>Symmetrical about the real </a:t>
            </a:r>
            <a:r>
              <a:rPr lang="en-US" dirty="0" smtClean="0">
                <a:latin typeface="Times New Roman" panose="02020603050405020304" pitchFamily="18" charset="0"/>
              </a:rPr>
              <a:t>axis (conjugate pairs of poles, real coefficients of the characteristic equation polynomial).  </a:t>
            </a:r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0167" y="2595653"/>
            <a:ext cx="68092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Real axis segments:  </a:t>
            </a:r>
            <a:r>
              <a:rPr lang="en-US" dirty="0">
                <a:latin typeface="Times New Roman" panose="02020603050405020304" pitchFamily="18" charset="0"/>
              </a:rPr>
              <a:t>For K &gt; 0, root locus exists to the left of an odd number real axis poles and/or </a:t>
            </a:r>
            <a:r>
              <a:rPr lang="en-US" dirty="0" smtClean="0">
                <a:latin typeface="Times New Roman" panose="02020603050405020304" pitchFamily="18" charset="0"/>
              </a:rPr>
              <a:t>zeros (angle condition).  </a:t>
            </a:r>
            <a:endParaRPr lang="en-US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00167" y="3629392"/>
                <a:ext cx="71969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</a:rPr>
                  <a:t>Start </a:t>
                </a:r>
                <a:r>
                  <a:rPr lang="en-US" b="1" dirty="0">
                    <a:solidFill>
                      <a:srgbClr val="00B050"/>
                    </a:solidFill>
                    <a:latin typeface="Times New Roman" panose="02020603050405020304" pitchFamily="18" charset="0"/>
                  </a:rPr>
                  <a:t>and end points: </a:t>
                </a:r>
                <a:r>
                  <a:rPr lang="en-US" dirty="0">
                    <a:latin typeface="Times New Roman" panose="02020603050405020304" pitchFamily="18" charset="0"/>
                  </a:rPr>
                  <a:t>The root locus begins at finite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and </a:t>
                </a:r>
                <a:r>
                  <a:rPr lang="en-US" dirty="0">
                    <a:latin typeface="Times New Roman" panose="02020603050405020304" pitchFamily="18" charset="0"/>
                  </a:rPr>
                  <a:t>infinite poles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and </a:t>
                </a:r>
                <a:r>
                  <a:rPr lang="en-US" dirty="0">
                    <a:latin typeface="Times New Roman" panose="02020603050405020304" pitchFamily="18" charset="0"/>
                  </a:rPr>
                  <a:t>ends at finite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and </a:t>
                </a:r>
                <a:r>
                  <a:rPr lang="en-US" dirty="0">
                    <a:latin typeface="Times New Roman" panose="02020603050405020304" pitchFamily="18" charset="0"/>
                  </a:rPr>
                  <a:t>infinite </a:t>
                </a:r>
                <a:r>
                  <a:rPr lang="en-US" dirty="0" smtClean="0">
                    <a:latin typeface="Times New Roman" panose="02020603050405020304" pitchFamily="18" charset="0"/>
                  </a:rPr>
                  <a:t>zeros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anose="02020603050405020304" pitchFamily="18" charset="0"/>
                  </a:rPr>
                  <a:t>. </a:t>
                </a:r>
                <a:r>
                  <a:rPr lang="en-US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67" y="3629392"/>
                <a:ext cx="7196920" cy="646331"/>
              </a:xfrm>
              <a:prstGeom prst="rect">
                <a:avLst/>
              </a:prstGeom>
              <a:blipFill rotWithShape="0">
                <a:blip r:embed="rId6"/>
                <a:stretch>
                  <a:fillRect l="-763" t="-4717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8272327" y="5815234"/>
            <a:ext cx="24411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anose="02020603050405020304" pitchFamily="18" charset="0"/>
              </a:rPr>
              <a:t>Complete root locus for the system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8624438" y="2754035"/>
            <a:ext cx="24256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</a:rPr>
              <a:t>Real-axis segments of the root locus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0167" y="4496046"/>
            <a:ext cx="7196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</a:rPr>
              <a:t>Asymptotes: </a:t>
            </a:r>
            <a:r>
              <a:rPr lang="en-US" dirty="0">
                <a:latin typeface="Times New Roman" panose="02020603050405020304" pitchFamily="18" charset="0"/>
              </a:rPr>
              <a:t>The root locus approaches straight lines as asymptotes as the locus </a:t>
            </a:r>
            <a:r>
              <a:rPr lang="en-US" dirty="0" smtClean="0">
                <a:latin typeface="Times New Roman" panose="02020603050405020304" pitchFamily="18" charset="0"/>
              </a:rPr>
              <a:t>approaches infinity. </a:t>
            </a:r>
            <a:r>
              <a:rPr lang="en-US" i="1" dirty="0"/>
              <a:t>the </a:t>
            </a:r>
            <a:r>
              <a:rPr lang="en-US" dirty="0">
                <a:latin typeface="Times New Roman" panose="02020603050405020304" pitchFamily="18" charset="0"/>
              </a:rPr>
              <a:t>equation of the asymptotes is given </a:t>
            </a:r>
            <a:r>
              <a:rPr lang="en-US" dirty="0" smtClean="0">
                <a:latin typeface="Times New Roman" panose="02020603050405020304" pitchFamily="18" charset="0"/>
              </a:rPr>
              <a:t>by:</a:t>
            </a:r>
            <a:endParaRPr lang="en-US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68489" y="5224200"/>
                <a:ext cx="3730188" cy="584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𝑓𝑖𝑛𝑖𝑡𝑒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𝑝𝑜𝑙𝑒𝑠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𝑓𝑖𝑛𝑖𝑡𝑒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𝑧𝑒𝑟𝑜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</m:nary>
                            </m:e>
                          </m:nary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𝑓𝑖𝑛𝑖𝑡𝑒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𝑝𝑜𝑙𝑒𝑠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𝑓𝑖𝑛𝑖𝑡𝑒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𝑧𝑒𝑟𝑜𝑠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89" y="5224200"/>
                <a:ext cx="3730188" cy="58407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15319" y="5954841"/>
                <a:ext cx="5928418" cy="853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+1)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𝑓𝑖𝑛𝑖𝑡𝑒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𝑝𝑜𝑙𝑒𝑠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𝑓𝑖𝑛𝑖𝑡𝑒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𝑧𝑒𝑟𝑜𝑠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𝑓𝑜𝑟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=0,±1,±2,…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319" y="5954841"/>
                <a:ext cx="5928418" cy="85318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ounded Rectangular Callout 15"/>
          <p:cNvSpPr/>
          <p:nvPr/>
        </p:nvSpPr>
        <p:spPr>
          <a:xfrm>
            <a:off x="5030482" y="5088188"/>
            <a:ext cx="1978937" cy="389810"/>
          </a:xfrm>
          <a:prstGeom prst="wedgeRoundRectCallout">
            <a:avLst>
              <a:gd name="adj1" fmla="val -83452"/>
              <a:gd name="adj2" fmla="val 40330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Intersection with Real axis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4836826" y="5573155"/>
            <a:ext cx="2047176" cy="465474"/>
          </a:xfrm>
          <a:prstGeom prst="wedgeRoundRectCallout">
            <a:avLst>
              <a:gd name="adj1" fmla="val -82457"/>
              <a:gd name="adj2" fmla="val 69665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Angle in radian  of the asymptote with real axis</a:t>
            </a:r>
            <a:endParaRPr 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681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56429" y="0"/>
            <a:ext cx="7297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142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Sketching the Root Locus: Example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182" y="869062"/>
            <a:ext cx="76973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Problem: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Sketch the Root Locus for the system shown in the following figure.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632" y="869062"/>
            <a:ext cx="4470637" cy="10295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9182" y="1898578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Solution: </a:t>
            </a:r>
            <a:r>
              <a:rPr lang="en-US" dirty="0" smtClean="0">
                <a:latin typeface="Times New Roman" panose="02020603050405020304" pitchFamily="18" charset="0"/>
              </a:rPr>
              <a:t>Calculate </a:t>
            </a:r>
            <a:r>
              <a:rPr lang="en-US" dirty="0">
                <a:latin typeface="Times New Roman" panose="02020603050405020304" pitchFamily="18" charset="0"/>
              </a:rPr>
              <a:t>asymptotes to find real axis </a:t>
            </a:r>
            <a:r>
              <a:rPr lang="en-US" dirty="0" smtClean="0">
                <a:latin typeface="Times New Roman" panose="02020603050405020304" pitchFamily="18" charset="0"/>
              </a:rPr>
              <a:t>intercept: 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793" y="2527984"/>
            <a:ext cx="6171607" cy="754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09182" y="3727331"/>
                <a:ext cx="6096000" cy="3693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56900"/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The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angles of the lines that intersect </a:t>
                </a:r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at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 is given by: </a:t>
                </a:r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82" y="3727331"/>
                <a:ext cx="6096000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900" t="-116393" b="-175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082" y="3579875"/>
            <a:ext cx="3455925" cy="192305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8448" y="591367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R="48800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For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higher values of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the angles would begin to repeat.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05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CEN455: Dr. Nassim Ammour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4D5D8-AFE5-4BE9-A4EC-F7FA438B526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611272" y="0"/>
            <a:ext cx="7242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1420"/>
            <a:r>
              <a:rPr lang="en-US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Sketching the Root Locus: Example </a:t>
            </a:r>
          </a:p>
        </p:txBody>
      </p:sp>
      <p:pic>
        <p:nvPicPr>
          <p:cNvPr id="5" name="Picture 2" descr="fig_08_1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937" y="1037229"/>
            <a:ext cx="5037081" cy="4929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2419" y="116948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There are four poles and one finite zero. Root locus begins at poles and ends at zeros. 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Where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are the other zeros?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At </a:t>
            </a: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</a:rPr>
              <a:t>infinity. 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8610600" y="1379840"/>
            <a:ext cx="947237" cy="389810"/>
          </a:xfrm>
          <a:prstGeom prst="wedgeRoundRectCallout">
            <a:avLst>
              <a:gd name="adj1" fmla="val 74096"/>
              <a:gd name="adj2" fmla="val 117355"/>
              <a:gd name="adj3" fmla="val 16667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 smtClean="0">
                <a:solidFill>
                  <a:srgbClr val="0070C0"/>
                </a:solidFill>
              </a:rPr>
              <a:t>Asymptote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1153" y="2670905"/>
            <a:ext cx="5359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Three </a:t>
            </a:r>
            <a:r>
              <a:rPr lang="en-US" dirty="0">
                <a:latin typeface="Times New Roman" panose="02020603050405020304" pitchFamily="18" charset="0"/>
              </a:rPr>
              <a:t>zeros at infinity are at the ends of the asymptotes.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3032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</TotalTime>
  <Words>5256</Words>
  <Application>Microsoft Office PowerPoint</Application>
  <PresentationFormat>Widescreen</PresentationFormat>
  <Paragraphs>814</Paragraphs>
  <Slides>53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4" baseType="lpstr">
      <vt:lpstr>Arial</vt:lpstr>
      <vt:lpstr>Calibri</vt:lpstr>
      <vt:lpstr>Calibri Light</vt:lpstr>
      <vt:lpstr>Cambria Math</vt:lpstr>
      <vt:lpstr>CMBX12</vt:lpstr>
      <vt:lpstr>CMSS17</vt:lpstr>
      <vt:lpstr>CMSSBX10</vt:lpstr>
      <vt:lpstr>Comic Sans MS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nassim</dc:creator>
  <cp:lastModifiedBy>nassim ammour</cp:lastModifiedBy>
  <cp:revision>238</cp:revision>
  <dcterms:created xsi:type="dcterms:W3CDTF">2015-08-17T09:57:11Z</dcterms:created>
  <dcterms:modified xsi:type="dcterms:W3CDTF">2016-12-12T09:34:06Z</dcterms:modified>
</cp:coreProperties>
</file>