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59" r:id="rId3"/>
    <p:sldId id="260" r:id="rId4"/>
    <p:sldId id="287" r:id="rId5"/>
    <p:sldId id="258" r:id="rId6"/>
    <p:sldId id="292" r:id="rId7"/>
    <p:sldId id="262" r:id="rId8"/>
    <p:sldId id="264" r:id="rId9"/>
    <p:sldId id="263" r:id="rId10"/>
    <p:sldId id="293" r:id="rId11"/>
    <p:sldId id="265" r:id="rId12"/>
    <p:sldId id="266" r:id="rId13"/>
    <p:sldId id="267" r:id="rId14"/>
    <p:sldId id="288" r:id="rId15"/>
    <p:sldId id="269" r:id="rId16"/>
    <p:sldId id="294" r:id="rId17"/>
    <p:sldId id="273" r:id="rId18"/>
    <p:sldId id="290" r:id="rId19"/>
    <p:sldId id="275" r:id="rId20"/>
    <p:sldId id="276" r:id="rId21"/>
    <p:sldId id="29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36" autoAdjust="0"/>
  </p:normalViewPr>
  <p:slideViewPr>
    <p:cSldViewPr>
      <p:cViewPr varScale="1">
        <p:scale>
          <a:sx n="95" d="100"/>
          <a:sy n="95"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258EE-C57A-4D74-8ACA-6E8C14F58DF1}"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E7AF8-80C6-4EE2-A250-A591CCB50725}" type="slidenum">
              <a:rPr lang="en-US" smtClean="0"/>
              <a:pPr/>
              <a:t>‹#›</a:t>
            </a:fld>
            <a:endParaRPr lang="en-US"/>
          </a:p>
        </p:txBody>
      </p:sp>
    </p:spTree>
    <p:extLst>
      <p:ext uri="{BB962C8B-B14F-4D97-AF65-F5344CB8AC3E}">
        <p14:creationId xmlns:p14="http://schemas.microsoft.com/office/powerpoint/2010/main" val="92925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this chapter is to explain what human resource management is and why it is important to all managers. We will see that human resource management—activities like recruiting, hiring, training, appraising, and compensating employees—is both a separate management function and part of every manager’s job. The main topics we cover here are as follows: What Is Human Resource </a:t>
            </a:r>
            <a:r>
              <a:rPr lang="en-US" baseline="0" dirty="0" smtClean="0"/>
              <a:t> </a:t>
            </a:r>
            <a:r>
              <a:rPr lang="en-US" dirty="0" smtClean="0"/>
              <a:t>Management?, Trends Influencing Human Resource Management, The New Human</a:t>
            </a:r>
            <a:r>
              <a:rPr lang="en-US" baseline="0" dirty="0" smtClean="0"/>
              <a:t> </a:t>
            </a:r>
            <a:r>
              <a:rPr lang="en-US" dirty="0" smtClean="0"/>
              <a:t>Resource Managers, Strategic Human Resource Management, and The Plan of This Book.</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a:t>
            </a:fld>
            <a:endParaRPr lang="en-US"/>
          </a:p>
        </p:txBody>
      </p:sp>
    </p:spTree>
    <p:extLst>
      <p:ext uri="{BB962C8B-B14F-4D97-AF65-F5344CB8AC3E}">
        <p14:creationId xmlns:p14="http://schemas.microsoft.com/office/powerpoint/2010/main" val="386778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Organizing the HR Department’s Responsibilities — The HR department provides specialized assistance such as acting as a recruiter, EEO representative, job analyst, compensation manager, training specialist, or labor relations specialist.</a:t>
            </a:r>
          </a:p>
        </p:txBody>
      </p:sp>
      <p:sp>
        <p:nvSpPr>
          <p:cNvPr id="4" name="Slide Number Placeholder 3"/>
          <p:cNvSpPr>
            <a:spLocks noGrp="1"/>
          </p:cNvSpPr>
          <p:nvPr>
            <p:ph type="sldNum" sz="quarter" idx="10"/>
          </p:nvPr>
        </p:nvSpPr>
        <p:spPr/>
        <p:txBody>
          <a:bodyPr/>
          <a:lstStyle/>
          <a:p>
            <a:fld id="{9ADE7AF8-80C6-4EE2-A250-A591CCB50725}" type="slidenum">
              <a:rPr lang="en-US" smtClean="0"/>
              <a:pPr/>
              <a:t>13</a:t>
            </a:fld>
            <a:endParaRPr lang="en-US"/>
          </a:p>
        </p:txBody>
      </p:sp>
    </p:spTree>
    <p:extLst>
      <p:ext uri="{BB962C8B-B14F-4D97-AF65-F5344CB8AC3E}">
        <p14:creationId xmlns:p14="http://schemas.microsoft.com/office/powerpoint/2010/main" val="213110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human	resource managers do and how they do it is changing. Some of the reasons for these changes are obvious,</a:t>
            </a:r>
            <a:r>
              <a:rPr lang="en-US" baseline="0" dirty="0" smtClean="0"/>
              <a:t> such as</a:t>
            </a:r>
            <a:r>
              <a:rPr lang="en-US" dirty="0" smtClean="0"/>
              <a:t> is technology. For example, employers now use their intranets to let employees modify their own benefits plans, something they obviously couldn’t do years ago.</a:t>
            </a:r>
            <a:r>
              <a:rPr lang="en-US" baseline="0" dirty="0" smtClean="0"/>
              <a:t> </a:t>
            </a:r>
            <a:r>
              <a:rPr lang="en-US" dirty="0" smtClean="0"/>
              <a:t>Other trends shaping human resource management include globalization of competition, deregulation, changes in demographics and the nature of work, and economic challenges.</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14</a:t>
            </a:fld>
            <a:endParaRPr lang="en-US"/>
          </a:p>
        </p:txBody>
      </p:sp>
    </p:spTree>
    <p:extLst>
      <p:ext uri="{BB962C8B-B14F-4D97-AF65-F5344CB8AC3E}">
        <p14:creationId xmlns:p14="http://schemas.microsoft.com/office/powerpoint/2010/main" val="160286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Human Resource responsibilities have become broader and more strategic over time in response to a number of trends. The role of HR has evolved from primarily being responsible for hiring, firing, payroll, and benefits administration to a more strategic role in employee selection, training, and promotion, as well as playing an advisory role to the organization in areas of labor relations and legal compliance. Employers now rely on their employees’ motivation and performance to provide them with a competitive advantage.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Globalization — Globalization refers to the tendency of firms to extend their sales, ownership, and/or manufacturing to new markets abroad. Globalization of the world economy and other trends has triggered changes in how companies organize, manage, and use their HR departments.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Technological Advances — Technology is changing everything and changes in technology itself is increasing. </a:t>
            </a:r>
            <a:r>
              <a:rPr lang="en-US" sz="1000" i="1" kern="1200" dirty="0" err="1" smtClean="0">
                <a:solidFill>
                  <a:schemeClr val="tx1"/>
                </a:solidFill>
                <a:effectLst/>
                <a:latin typeface="+mn-lt"/>
                <a:ea typeface="+mn-ea"/>
                <a:cs typeface="+mn-cs"/>
              </a:rPr>
              <a:t>Facebookrecruiting</a:t>
            </a:r>
            <a:r>
              <a:rPr lang="en-US" sz="1000" kern="1200" dirty="0" smtClean="0">
                <a:solidFill>
                  <a:schemeClr val="tx1"/>
                </a:solidFill>
                <a:effectLst/>
                <a:latin typeface="+mn-lt"/>
                <a:ea typeface="+mn-ea"/>
                <a:cs typeface="+mn-cs"/>
              </a:rPr>
              <a:t> is one example.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The Nature of Work — Jobs are changing due to new technological demands. Dramatic increases in productivity have allowed manufacturers to produce more with fewer employees.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Service Jobs — Most newly created jobs in the U.S. are, and will continue to be, in the service sector.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Human Capital — Refers to the knowledge, education, training, skills, and expertise of a firm’s workers.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Offshoring — The search for greater efficiencies; developing countries and economics are prompting employers to export more jobs abroad.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15</a:t>
            </a:fld>
            <a:endParaRPr lang="en-US"/>
          </a:p>
        </p:txBody>
      </p:sp>
    </p:spTree>
    <p:extLst>
      <p:ext uri="{BB962C8B-B14F-4D97-AF65-F5344CB8AC3E}">
        <p14:creationId xmlns:p14="http://schemas.microsoft.com/office/powerpoint/2010/main" val="332782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Manage Employee Engagement — The HR function must ensure they understand the difference between involvement and commitment. Employees cannot be “checked out” mentally yet still perform at the top of their game.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Can Measure HR Performance — HR managers are</a:t>
            </a:r>
            <a:r>
              <a:rPr lang="en-US" sz="1200" kern="1200" baseline="0" dirty="0" smtClean="0">
                <a:solidFill>
                  <a:schemeClr val="tx1"/>
                </a:solidFill>
                <a:effectLst/>
                <a:latin typeface="+mn-lt"/>
                <a:ea typeface="+mn-ea"/>
                <a:cs typeface="+mn-cs"/>
              </a:rPr>
              <a:t> expected to</a:t>
            </a:r>
            <a:r>
              <a:rPr lang="en-US" sz="1200" kern="1200" dirty="0" smtClean="0">
                <a:solidFill>
                  <a:schemeClr val="tx1"/>
                </a:solidFill>
                <a:effectLst/>
                <a:latin typeface="+mn-lt"/>
                <a:ea typeface="+mn-ea"/>
                <a:cs typeface="+mn-cs"/>
              </a:rPr>
              <a:t> measure their effectiveness. They use performance measures, or metrics, including benchmarking.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Add Value — The human resource function goes far beyond the transactional activities in the past to include boosting performance and profitability in measurable ways.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Build High-Performance Work Systems — Managers must focus on productivity and performance improvement. HR practices are invaluable in that effort. A high-performance work system is a set of human resource management policies and practices that together produce superior employee performance.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17</a:t>
            </a:fld>
            <a:endParaRPr lang="en-US"/>
          </a:p>
        </p:txBody>
      </p:sp>
    </p:spTree>
    <p:extLst>
      <p:ext uri="{BB962C8B-B14F-4D97-AF65-F5344CB8AC3E}">
        <p14:creationId xmlns:p14="http://schemas.microsoft.com/office/powerpoint/2010/main" val="412213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seen that exercising strategic judgment is an important human resource manager proficiency. Human resource managers, therefore, need a command of strategic planning methods.</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18</a:t>
            </a:fld>
            <a:endParaRPr lang="en-US"/>
          </a:p>
        </p:txBody>
      </p:sp>
    </p:spTree>
    <p:extLst>
      <p:ext uri="{BB962C8B-B14F-4D97-AF65-F5344CB8AC3E}">
        <p14:creationId xmlns:p14="http://schemas.microsoft.com/office/powerpoint/2010/main" val="394797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Strategic Management — A strategic plan is designed to use a firm’s internal strengths and weaknesses to address its external weaknesses and threats. This is often</a:t>
            </a:r>
            <a:r>
              <a:rPr lang="en-US" sz="1200" kern="1200" baseline="0" dirty="0" smtClean="0">
                <a:solidFill>
                  <a:schemeClr val="tx1"/>
                </a:solidFill>
                <a:effectLst/>
                <a:latin typeface="+mn-lt"/>
                <a:ea typeface="+mn-ea"/>
                <a:cs typeface="+mn-cs"/>
              </a:rPr>
              <a:t> referred to as a </a:t>
            </a:r>
            <a:r>
              <a:rPr lang="en-US" sz="1200" kern="1200" baseline="0" dirty="0" err="1" smtClean="0">
                <a:solidFill>
                  <a:schemeClr val="tx1"/>
                </a:solidFill>
                <a:effectLst/>
                <a:latin typeface="+mn-lt"/>
                <a:ea typeface="+mn-ea"/>
                <a:cs typeface="+mn-cs"/>
              </a:rPr>
              <a:t>SWOT</a:t>
            </a:r>
            <a:r>
              <a:rPr lang="en-US" sz="1200" kern="1200" baseline="0" dirty="0" smtClean="0">
                <a:solidFill>
                  <a:schemeClr val="tx1"/>
                </a:solidFill>
                <a:effectLst/>
                <a:latin typeface="+mn-lt"/>
                <a:ea typeface="+mn-ea"/>
                <a:cs typeface="+mn-cs"/>
              </a:rPr>
              <a:t> analysis.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HR and Competitive Advantage — HR must be involved in creating competitive advantage – factors that allow an organization to differentiate its products or services from those of its competitors to increase market share. Connecting to</a:t>
            </a:r>
            <a:r>
              <a:rPr lang="en-US" sz="1200" kern="1200" baseline="0" dirty="0" smtClean="0">
                <a:solidFill>
                  <a:schemeClr val="tx1"/>
                </a:solidFill>
                <a:effectLst/>
                <a:latin typeface="+mn-lt"/>
                <a:ea typeface="+mn-ea"/>
                <a:cs typeface="+mn-cs"/>
              </a:rPr>
              <a:t> and being involved in developing the firm’s strategic plan will help in creating competitive advantage. </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19</a:t>
            </a:fld>
            <a:endParaRPr lang="en-US"/>
          </a:p>
        </p:txBody>
      </p:sp>
    </p:spTree>
    <p:extLst>
      <p:ext uri="{BB962C8B-B14F-4D97-AF65-F5344CB8AC3E}">
        <p14:creationId xmlns:p14="http://schemas.microsoft.com/office/powerpoint/2010/main" val="330781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Strategic Planning Basics — Managers engage in three levels of strategic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Corporate Strategy — The company-wide level is at the top. This strategy identifies the portfolio of business that comprise the company.</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Competitive Strategy — At the business level, the competitive strategy identifies how to build and strengthen the business’s long-term competitive position in the market place.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Functional Strategy — The department level strategy identifies the basic course of action for each department.</a:t>
            </a: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20</a:t>
            </a:fld>
            <a:endParaRPr lang="en-US"/>
          </a:p>
        </p:txBody>
      </p:sp>
    </p:spTree>
    <p:extLst>
      <p:ext uri="{BB962C8B-B14F-4D97-AF65-F5344CB8AC3E}">
        <p14:creationId xmlns:p14="http://schemas.microsoft.com/office/powerpoint/2010/main" val="248131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Strategic HRM refers to formulating and executing HR policies and practices that produce the employee competencies and behaviors the company needs to achieve its strategic aims.</a:t>
            </a: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22</a:t>
            </a:fld>
            <a:endParaRPr lang="en-US"/>
          </a:p>
        </p:txBody>
      </p:sp>
    </p:spTree>
    <p:extLst>
      <p:ext uri="{BB962C8B-B14F-4D97-AF65-F5344CB8AC3E}">
        <p14:creationId xmlns:p14="http://schemas.microsoft.com/office/powerpoint/2010/main" val="355685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US" dirty="0" smtClean="0"/>
              <a:t>When you finish studying, you should be able to:</a:t>
            </a:r>
          </a:p>
          <a:p>
            <a:pPr marL="228600" indent="-228600">
              <a:buFont typeface="+mj-lt"/>
              <a:buAutoNum type="arabicPeriod"/>
            </a:pPr>
            <a:r>
              <a:rPr lang="en-US" dirty="0" smtClean="0"/>
              <a:t>Answer the question, “What is human resource management?”</a:t>
            </a:r>
          </a:p>
          <a:p>
            <a:pPr marL="228600" indent="-228600">
              <a:buFont typeface="+mj-lt"/>
              <a:buAutoNum type="arabicPeriod"/>
            </a:pPr>
            <a:r>
              <a:rPr lang="en-US" dirty="0" smtClean="0"/>
              <a:t>Discuss the trends affecting human resource management.</a:t>
            </a:r>
          </a:p>
          <a:p>
            <a:pPr marL="228600" indent="-228600">
              <a:buFont typeface="+mj-lt"/>
              <a:buAutoNum type="arabicPeriod"/>
            </a:pPr>
            <a:r>
              <a:rPr lang="en-US" dirty="0" smtClean="0"/>
              <a:t>Describe important competencies human resource managers need today.</a:t>
            </a: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2</a:t>
            </a:fld>
            <a:endParaRPr lang="en-US"/>
          </a:p>
        </p:txBody>
      </p:sp>
    </p:spTree>
    <p:extLst>
      <p:ext uri="{BB962C8B-B14F-4D97-AF65-F5344CB8AC3E}">
        <p14:creationId xmlns:p14="http://schemas.microsoft.com/office/powerpoint/2010/main" val="193870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US" dirty="0" smtClean="0"/>
              <a:t>When you finish studying, you should be able to:</a:t>
            </a:r>
          </a:p>
          <a:p>
            <a:pPr marL="0" indent="0">
              <a:spcAft>
                <a:spcPts val="1800"/>
              </a:spcAft>
              <a:buNone/>
            </a:pPr>
            <a:endParaRPr lang="en-US" dirty="0" smtClean="0"/>
          </a:p>
          <a:p>
            <a:pPr marL="228600" indent="-228600">
              <a:buFont typeface="+mj-lt"/>
              <a:buAutoNum type="arabicPeriod" startAt="4"/>
            </a:pPr>
            <a:r>
              <a:rPr lang="en-US" dirty="0" smtClean="0"/>
              <a:t>Explain and give examples of strategic human resource management.</a:t>
            </a:r>
          </a:p>
          <a:p>
            <a:pPr marL="228600" indent="-228600">
              <a:buFont typeface="+mj-lt"/>
              <a:buAutoNum type="arabicPeriod" startAt="4"/>
            </a:pPr>
            <a:r>
              <a:rPr lang="en-US" dirty="0" smtClean="0"/>
              <a:t>Discuss three strategic management tools managers use.</a:t>
            </a: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3</a:t>
            </a:fld>
            <a:endParaRPr lang="en-US"/>
          </a:p>
        </p:txBody>
      </p:sp>
    </p:spTree>
    <p:extLst>
      <p:ext uri="{BB962C8B-B14F-4D97-AF65-F5344CB8AC3E}">
        <p14:creationId xmlns:p14="http://schemas.microsoft.com/office/powerpoint/2010/main" val="92274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resource management refers to the practices and policies you need to carry out the personnel aspects of your management job, specifically, acquiring, training,</a:t>
            </a:r>
            <a:r>
              <a:rPr lang="en-US" baseline="0" dirty="0" smtClean="0"/>
              <a:t> </a:t>
            </a:r>
            <a:r>
              <a:rPr lang="en-US" dirty="0" smtClean="0"/>
              <a:t>appraising, rewarding, and providing a safe, ethical, and fair environment for your company’s</a:t>
            </a:r>
            <a:r>
              <a:rPr lang="en-US" baseline="0" dirty="0" smtClean="0"/>
              <a:t> </a:t>
            </a:r>
            <a:r>
              <a:rPr lang="en-US" dirty="0" smtClean="0"/>
              <a:t>employees.</a:t>
            </a:r>
          </a:p>
          <a:p>
            <a:endParaRPr lang="en-US" dirty="0" smtClean="0"/>
          </a:p>
          <a:p>
            <a:r>
              <a:rPr lang="en-US" dirty="0" smtClean="0"/>
              <a:t>In addition to the list shown on</a:t>
            </a:r>
            <a:r>
              <a:rPr lang="en-US" baseline="0" dirty="0" smtClean="0"/>
              <a:t> the slide, managers need to know about equal opportunity, ethics, and affirmative action; employee health, and safety; and, grievances and labor relations. </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5</a:t>
            </a:fld>
            <a:endParaRPr lang="en-US"/>
          </a:p>
        </p:txBody>
      </p:sp>
    </p:spTree>
    <p:extLst>
      <p:ext uri="{BB962C8B-B14F-4D97-AF65-F5344CB8AC3E}">
        <p14:creationId xmlns:p14="http://schemas.microsoft.com/office/powerpoint/2010/main" val="392484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Improve profits and performance – Every employee can help improve profits and performance. Managers, especially, can make a difference by hiring, training, and creating an environment in which employees feel motivated to perform.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may spend some time as an HR manager within the department. Many forward-thinking, profitable companies rotate managers, directors, and executives into and through different departments, especially HR. This gives the individual a chance to bring a significantly different perspective to the regular processes of a given department. And, if you think you will never become a manager, think again.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HR for Entrepreneurs — Even if you plan on starting or working in a start-up, most people graduating in the next few years will either work for a small business or create a small business of their own.</a:t>
            </a: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7</a:t>
            </a:fld>
            <a:endParaRPr lang="en-US"/>
          </a:p>
        </p:txBody>
      </p:sp>
    </p:spTree>
    <p:extLst>
      <p:ext uri="{BB962C8B-B14F-4D97-AF65-F5344CB8AC3E}">
        <p14:creationId xmlns:p14="http://schemas.microsoft.com/office/powerpoint/2010/main" val="180149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Line versus Staff Authority — Authority is the right to make decisions, to direct the work of others, and to give orders. Line managers are authorized to direct the work of subordinates and issue orders. Their subordinates are generally involved in work that directly produces or sells the company’s product or service, like sales or manufacturing. Staff managers are authorized to assist and advise line managers in accomplishing their basic goals. The subordinates of staff managers are generally involved in work that supports the products or services, in departments like purchasing or</a:t>
            </a:r>
            <a:r>
              <a:rPr lang="en-US" sz="1200" kern="1200" baseline="0" dirty="0" smtClean="0">
                <a:solidFill>
                  <a:schemeClr val="tx1"/>
                </a:solidFill>
                <a:effectLst/>
                <a:latin typeface="+mn-lt"/>
                <a:ea typeface="+mn-ea"/>
                <a:cs typeface="+mn-cs"/>
              </a:rPr>
              <a:t> q</a:t>
            </a:r>
            <a:r>
              <a:rPr lang="en-US" sz="1200" kern="1200" dirty="0" smtClean="0">
                <a:solidFill>
                  <a:schemeClr val="tx1"/>
                </a:solidFill>
                <a:effectLst/>
                <a:latin typeface="+mn-lt"/>
                <a:ea typeface="+mn-ea"/>
                <a:cs typeface="+mn-cs"/>
              </a:rPr>
              <a:t>uality control. HR managers are generally staff managers.</a:t>
            </a:r>
          </a:p>
          <a:p>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8</a:t>
            </a:fld>
            <a:endParaRPr lang="en-US"/>
          </a:p>
        </p:txBody>
      </p:sp>
    </p:spTree>
    <p:extLst>
      <p:ext uri="{BB962C8B-B14F-4D97-AF65-F5344CB8AC3E}">
        <p14:creationId xmlns:p14="http://schemas.microsoft.com/office/powerpoint/2010/main" val="176572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Line and Staff Aspects of HRM — Although most firms have a human resource department with its own manager, </a:t>
            </a:r>
            <a:r>
              <a:rPr lang="en-US" sz="1200" i="1"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managers tend to get involved in activities like recruiting, interviewing, selecting, and training.</a:t>
            </a:r>
          </a:p>
          <a:p>
            <a:endParaRPr lang="en-US" dirty="0" smtClean="0"/>
          </a:p>
        </p:txBody>
      </p:sp>
      <p:sp>
        <p:nvSpPr>
          <p:cNvPr id="4" name="Slide Number Placeholder 3"/>
          <p:cNvSpPr>
            <a:spLocks noGrp="1"/>
          </p:cNvSpPr>
          <p:nvPr>
            <p:ph type="sldNum" sz="quarter" idx="10"/>
          </p:nvPr>
        </p:nvSpPr>
        <p:spPr/>
        <p:txBody>
          <a:bodyPr/>
          <a:lstStyle/>
          <a:p>
            <a:fld id="{9ADE7AF8-80C6-4EE2-A250-A591CCB50725}" type="slidenum">
              <a:rPr lang="en-US" smtClean="0"/>
              <a:pPr/>
              <a:t>9</a:t>
            </a:fld>
            <a:endParaRPr lang="en-US"/>
          </a:p>
        </p:txBody>
      </p:sp>
    </p:spTree>
    <p:extLst>
      <p:ext uri="{BB962C8B-B14F-4D97-AF65-F5344CB8AC3E}">
        <p14:creationId xmlns:p14="http://schemas.microsoft.com/office/powerpoint/2010/main" val="199449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Line-Staff HR Cooperation — HR and line managers share responsibility for most human resource activity.</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11</a:t>
            </a:fld>
            <a:endParaRPr lang="en-US"/>
          </a:p>
        </p:txBody>
      </p:sp>
    </p:spTree>
    <p:extLst>
      <p:ext uri="{BB962C8B-B14F-4D97-AF65-F5344CB8AC3E}">
        <p14:creationId xmlns:p14="http://schemas.microsoft.com/office/powerpoint/2010/main" val="329351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Line Manager’s Human Resource Responsibilities — All supervisors are responsible for aspects of HR/personnel tasks such as placement, training, controlling labor costs, protecting health and safety, and development of employees.</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12</a:t>
            </a:fld>
            <a:endParaRPr lang="en-US"/>
          </a:p>
        </p:txBody>
      </p:sp>
    </p:spTree>
    <p:extLst>
      <p:ext uri="{BB962C8B-B14F-4D97-AF65-F5344CB8AC3E}">
        <p14:creationId xmlns:p14="http://schemas.microsoft.com/office/powerpoint/2010/main" val="116548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248400"/>
            <a:ext cx="2895600" cy="473075"/>
          </a:xfrm>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159300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24477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322370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314317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115317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22158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p>
        </p:txBody>
      </p:sp>
      <p:sp>
        <p:nvSpPr>
          <p:cNvPr id="9" name="Slide Number Placeholder 8"/>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34785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181097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Pearson Education, Inc. Publishing as Prentice Hall</a:t>
            </a:r>
          </a:p>
        </p:txBody>
      </p:sp>
      <p:sp>
        <p:nvSpPr>
          <p:cNvPr id="4" name="Slide Number Placeholder 3"/>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258390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100034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395014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752BF3C0-11F5-499F-9B2C-0A969FB3B5EB}" type="slidenum">
              <a:rPr lang="en-US" smtClean="0"/>
              <a:pPr/>
              <a:t>‹#›</a:t>
            </a:fld>
            <a:endParaRPr lang="en-US" dirty="0"/>
          </a:p>
        </p:txBody>
      </p:sp>
    </p:spTree>
    <p:extLst>
      <p:ext uri="{BB962C8B-B14F-4D97-AF65-F5344CB8AC3E}">
        <p14:creationId xmlns:p14="http://schemas.microsoft.com/office/powerpoint/2010/main" val="224174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609600"/>
            <a:ext cx="4038600" cy="5516563"/>
          </a:xfrm>
          <a:effectLst>
            <a:glow rad="228600">
              <a:schemeClr val="accent6">
                <a:satMod val="175000"/>
                <a:alpha val="40000"/>
              </a:schemeClr>
            </a:glow>
          </a:effectLst>
        </p:spPr>
        <p:txBody>
          <a:bodyPr>
            <a:normAutofit/>
          </a:bodyPr>
          <a:lstStyle/>
          <a:p>
            <a:pPr marL="0" indent="0">
              <a:buNone/>
            </a:pPr>
            <a:r>
              <a:rPr lang="en-US" sz="4800" b="1" dirty="0">
                <a:effectLst>
                  <a:outerShdw blurRad="38100" dist="38100" dir="2700000" algn="tl" rotWithShape="0">
                    <a:srgbClr val="000000">
                      <a:alpha val="43000"/>
                    </a:srgbClr>
                  </a:outerShdw>
                </a:effectLst>
              </a:rPr>
              <a:t>Managing Strategic Human Resources Today</a:t>
            </a:r>
            <a:endParaRPr lang="en-US" sz="4800" dirty="0"/>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6" name="Slide Number Placeholder 5"/>
          <p:cNvSpPr>
            <a:spLocks noGrp="1"/>
          </p:cNvSpPr>
          <p:nvPr>
            <p:ph type="sldNum" sz="quarter" idx="12"/>
          </p:nvPr>
        </p:nvSpPr>
        <p:spPr/>
        <p:txBody>
          <a:bodyPr>
            <a:normAutofit/>
          </a:bodyPr>
          <a:lstStyle/>
          <a:p>
            <a:r>
              <a:rPr lang="en-US" smtClean="0"/>
              <a:t>1-</a:t>
            </a:r>
            <a:fld id="{752BF3C0-11F5-499F-9B2C-0A969FB3B5EB}" type="slidenum">
              <a:rPr lang="en-US" smtClean="0"/>
              <a:pPr/>
              <a:t>1</a:t>
            </a:fld>
            <a:endParaRPr lang="en-US" dirty="0"/>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828800"/>
            <a:ext cx="3223422" cy="400049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4394" y="259140"/>
            <a:ext cx="1268404" cy="1569660"/>
          </a:xfrm>
          <a:prstGeom prst="rect">
            <a:avLst/>
          </a:prstGeom>
        </p:spPr>
        <p:txBody>
          <a:bodyPr wrap="square">
            <a:spAutoFit/>
          </a:bodyPr>
          <a:lstStyle/>
          <a:p>
            <a:pPr algn="ctr"/>
            <a:r>
              <a:rPr lang="en-US" sz="9600" b="1" dirty="0">
                <a:solidFill>
                  <a:schemeClr val="accent1"/>
                </a:solidFill>
                <a:latin typeface="Arial" pitchFamily="34" charset="0"/>
                <a:cs typeface="Arial" pitchFamily="34" charset="0"/>
              </a:rPr>
              <a:t> 1</a:t>
            </a:r>
            <a:endParaRPr lang="en-US" sz="9600" dirty="0">
              <a:solidFill>
                <a:schemeClr val="accent1"/>
              </a:solidFill>
            </a:endParaRPr>
          </a:p>
        </p:txBody>
      </p:sp>
    </p:spTree>
    <p:extLst>
      <p:ext uri="{BB962C8B-B14F-4D97-AF65-F5344CB8AC3E}">
        <p14:creationId xmlns:p14="http://schemas.microsoft.com/office/powerpoint/2010/main" val="21807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757"/>
          </a:xfrm>
        </p:spPr>
        <p:txBody>
          <a:bodyPr>
            <a:normAutofit fontScale="90000"/>
          </a:bodyPr>
          <a:lstStyle/>
          <a:p>
            <a:r>
              <a:rPr lang="en-US" dirty="0"/>
              <a:t>Line versus </a:t>
            </a:r>
            <a:r>
              <a:rPr lang="en-US" sz="4000" dirty="0"/>
              <a:t>Staff</a:t>
            </a:r>
            <a:r>
              <a:rPr lang="en-US" dirty="0"/>
              <a:t> Authority </a:t>
            </a:r>
          </a:p>
        </p:txBody>
      </p:sp>
      <p:sp>
        <p:nvSpPr>
          <p:cNvPr id="3" name="Content Placeholder 2"/>
          <p:cNvSpPr>
            <a:spLocks noGrp="1"/>
          </p:cNvSpPr>
          <p:nvPr>
            <p:ph idx="1"/>
          </p:nvPr>
        </p:nvSpPr>
        <p:spPr>
          <a:xfrm>
            <a:off x="304800" y="381000"/>
            <a:ext cx="8686800" cy="6096000"/>
          </a:xfrm>
        </p:spPr>
        <p:txBody>
          <a:bodyPr>
            <a:normAutofit lnSpcReduction="10000"/>
          </a:bodyPr>
          <a:lstStyle/>
          <a:p>
            <a:pPr marL="0" indent="0">
              <a:spcBef>
                <a:spcPts val="0"/>
              </a:spcBef>
              <a:buNone/>
              <a:defRPr/>
            </a:pPr>
            <a:endParaRPr lang="en-US" dirty="0" smtClean="0"/>
          </a:p>
          <a:p>
            <a:pPr algn="justLow">
              <a:spcBef>
                <a:spcPts val="0"/>
              </a:spcBef>
              <a:defRPr/>
            </a:pPr>
            <a:r>
              <a:rPr lang="en-US" sz="2800" dirty="0" smtClean="0"/>
              <a:t>Authority </a:t>
            </a:r>
            <a:r>
              <a:rPr lang="en-US" sz="2800" dirty="0"/>
              <a:t>is the right to make decisions, to direct the work of others, and to give orders. </a:t>
            </a:r>
            <a:endParaRPr lang="en-US" sz="2800" dirty="0" smtClean="0"/>
          </a:p>
          <a:p>
            <a:pPr marL="0" indent="0" algn="justLow">
              <a:spcBef>
                <a:spcPts val="0"/>
              </a:spcBef>
              <a:buNone/>
              <a:defRPr/>
            </a:pPr>
            <a:endParaRPr lang="en-US" sz="1000" dirty="0" smtClean="0"/>
          </a:p>
          <a:p>
            <a:pPr algn="justLow">
              <a:spcBef>
                <a:spcPts val="0"/>
              </a:spcBef>
              <a:defRPr/>
            </a:pPr>
            <a:r>
              <a:rPr lang="en-US" sz="2800" dirty="0" smtClean="0"/>
              <a:t>Line </a:t>
            </a:r>
            <a:r>
              <a:rPr lang="en-US" sz="2800" dirty="0"/>
              <a:t>managers are authorized to direct the work of subordinates and issue orders. Their subordinates are generally involved in work that directly produces or sells the company’s product or service, like sales or manufacturing. </a:t>
            </a:r>
            <a:endParaRPr lang="en-US" sz="2800" dirty="0" smtClean="0"/>
          </a:p>
          <a:p>
            <a:pPr marL="0" indent="0" algn="justLow">
              <a:spcBef>
                <a:spcPts val="0"/>
              </a:spcBef>
              <a:buNone/>
              <a:defRPr/>
            </a:pPr>
            <a:endParaRPr lang="en-US" sz="1050" dirty="0" smtClean="0"/>
          </a:p>
          <a:p>
            <a:pPr algn="justLow">
              <a:spcBef>
                <a:spcPts val="0"/>
              </a:spcBef>
              <a:defRPr/>
            </a:pPr>
            <a:r>
              <a:rPr lang="en-US" sz="2800" dirty="0" smtClean="0"/>
              <a:t>Staff </a:t>
            </a:r>
            <a:r>
              <a:rPr lang="en-US" sz="2800" dirty="0"/>
              <a:t>managers are authorized to assist and advise line managers in accomplishing their basic goals. </a:t>
            </a:r>
            <a:endParaRPr lang="en-US" sz="2800" dirty="0" smtClean="0"/>
          </a:p>
          <a:p>
            <a:pPr marL="0" indent="0" algn="justLow">
              <a:spcBef>
                <a:spcPts val="0"/>
              </a:spcBef>
              <a:buNone/>
              <a:defRPr/>
            </a:pPr>
            <a:endParaRPr lang="en-US" sz="1050" dirty="0" smtClean="0"/>
          </a:p>
          <a:p>
            <a:pPr algn="justLow">
              <a:spcBef>
                <a:spcPts val="0"/>
              </a:spcBef>
              <a:defRPr/>
            </a:pPr>
            <a:r>
              <a:rPr lang="en-US" sz="2800" dirty="0" smtClean="0"/>
              <a:t>The </a:t>
            </a:r>
            <a:r>
              <a:rPr lang="en-US" sz="2800" dirty="0"/>
              <a:t>subordinates of staff managers are generally involved in work that supports the products or services, in departments like purchasing or quality control. HR managers are generally staff managers.</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10</a:t>
            </a:fld>
            <a:endParaRPr lang="en-US" dirty="0"/>
          </a:p>
        </p:txBody>
      </p:sp>
    </p:spTree>
    <p:extLst>
      <p:ext uri="{BB962C8B-B14F-4D97-AF65-F5344CB8AC3E}">
        <p14:creationId xmlns:p14="http://schemas.microsoft.com/office/powerpoint/2010/main" val="427800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Line-Staff HR Cooperation</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11</a:t>
            </a:fld>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731" y="1299294"/>
            <a:ext cx="5521304" cy="40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62200" y="5346412"/>
            <a:ext cx="5105400" cy="707886"/>
          </a:xfrm>
          <a:prstGeom prst="rect">
            <a:avLst/>
          </a:prstGeom>
          <a:noFill/>
        </p:spPr>
        <p:txBody>
          <a:bodyPr wrap="square" rtlCol="0">
            <a:spAutoFit/>
          </a:bodyPr>
          <a:lstStyle/>
          <a:p>
            <a:pPr algn="ctr"/>
            <a:r>
              <a:rPr lang="en-US" sz="4000" dirty="0" smtClean="0"/>
              <a:t>Shared Responsibility</a:t>
            </a:r>
          </a:p>
        </p:txBody>
      </p:sp>
    </p:spTree>
    <p:extLst>
      <p:ext uri="{BB962C8B-B14F-4D97-AF65-F5344CB8AC3E}">
        <p14:creationId xmlns:p14="http://schemas.microsoft.com/office/powerpoint/2010/main" val="156493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r>
              <a:rPr lang="en-US" sz="3200" dirty="0" smtClean="0"/>
              <a:t>Line Managers’ HR Management Responsibilities</a:t>
            </a:r>
            <a:br>
              <a:rPr lang="en-US" sz="3200" dirty="0" smtClean="0"/>
            </a:br>
            <a:r>
              <a:rPr lang="en-US" sz="2400" b="0" dirty="0">
                <a:solidFill>
                  <a:prstClr val="black"/>
                </a:solidFill>
                <a:ea typeface="+mn-ea"/>
                <a:cs typeface="+mn-cs"/>
              </a:rPr>
              <a:t>All supervisors are responsible for aspects of HR/personnel tasks such as placement, training, controlling labor costs, protecting health and safety, and development of employees.</a:t>
            </a:r>
            <a:endParaRPr lang="en-US" sz="5400" dirty="0"/>
          </a:p>
        </p:txBody>
      </p:sp>
      <p:sp>
        <p:nvSpPr>
          <p:cNvPr id="3" name="Content Placeholder 2"/>
          <p:cNvSpPr>
            <a:spLocks noGrp="1"/>
          </p:cNvSpPr>
          <p:nvPr>
            <p:ph sz="half" idx="1"/>
          </p:nvPr>
        </p:nvSpPr>
        <p:spPr>
          <a:xfrm>
            <a:off x="457200" y="2514600"/>
            <a:ext cx="4038600" cy="3962400"/>
          </a:xfrm>
        </p:spPr>
        <p:txBody>
          <a:bodyPr>
            <a:normAutofit lnSpcReduction="10000"/>
          </a:bodyPr>
          <a:lstStyle/>
          <a:p>
            <a:r>
              <a:rPr lang="en-US" sz="3200" dirty="0" smtClean="0"/>
              <a:t>Placement</a:t>
            </a:r>
            <a:endParaRPr lang="en-US" sz="3200" dirty="0"/>
          </a:p>
          <a:p>
            <a:r>
              <a:rPr lang="en-US" sz="3200" dirty="0" smtClean="0"/>
              <a:t>Orientation</a:t>
            </a:r>
            <a:endParaRPr lang="en-US" sz="3200" dirty="0"/>
          </a:p>
          <a:p>
            <a:r>
              <a:rPr lang="en-US" sz="3200" dirty="0" smtClean="0"/>
              <a:t>Training</a:t>
            </a:r>
            <a:endParaRPr lang="en-US" sz="3200" dirty="0"/>
          </a:p>
          <a:p>
            <a:r>
              <a:rPr lang="en-US" sz="3200" dirty="0" smtClean="0"/>
              <a:t>Job performance</a:t>
            </a:r>
          </a:p>
          <a:p>
            <a:r>
              <a:rPr lang="en-US" sz="3200" dirty="0" smtClean="0"/>
              <a:t>Cooperation</a:t>
            </a:r>
            <a:endParaRPr lang="en-US" sz="3200" dirty="0"/>
          </a:p>
          <a:p>
            <a:r>
              <a:rPr lang="en-US" sz="3200" dirty="0" smtClean="0"/>
              <a:t>Policies and procedures</a:t>
            </a:r>
          </a:p>
          <a:p>
            <a:endParaRPr lang="en-US" dirty="0"/>
          </a:p>
        </p:txBody>
      </p:sp>
      <p:sp>
        <p:nvSpPr>
          <p:cNvPr id="6" name="Content Placeholder 5"/>
          <p:cNvSpPr>
            <a:spLocks noGrp="1"/>
          </p:cNvSpPr>
          <p:nvPr>
            <p:ph sz="half" idx="2"/>
          </p:nvPr>
        </p:nvSpPr>
        <p:spPr>
          <a:xfrm>
            <a:off x="4648200" y="2514600"/>
            <a:ext cx="4038600" cy="4144963"/>
          </a:xfrm>
        </p:spPr>
        <p:txBody>
          <a:bodyPr>
            <a:normAutofit lnSpcReduction="10000"/>
          </a:bodyPr>
          <a:lstStyle/>
          <a:p>
            <a:r>
              <a:rPr lang="en-US" sz="3200" dirty="0" smtClean="0"/>
              <a:t>Controlling labor costs</a:t>
            </a:r>
          </a:p>
          <a:p>
            <a:r>
              <a:rPr lang="en-US" sz="3200" dirty="0" smtClean="0"/>
              <a:t>Employee development</a:t>
            </a:r>
          </a:p>
          <a:p>
            <a:r>
              <a:rPr lang="en-US" sz="3200" dirty="0" smtClean="0"/>
              <a:t>Morale</a:t>
            </a:r>
          </a:p>
          <a:p>
            <a:r>
              <a:rPr lang="en-US" sz="3200" dirty="0" smtClean="0"/>
              <a:t>Health and safety</a:t>
            </a:r>
          </a:p>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12</a:t>
            </a:fld>
            <a:endParaRPr lang="en-US" dirty="0"/>
          </a:p>
        </p:txBody>
      </p:sp>
    </p:spTree>
    <p:extLst>
      <p:ext uri="{BB962C8B-B14F-4D97-AF65-F5344CB8AC3E}">
        <p14:creationId xmlns:p14="http://schemas.microsoft.com/office/powerpoint/2010/main" val="110211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oAutofit/>
          </a:bodyPr>
          <a:lstStyle/>
          <a:p>
            <a:r>
              <a:rPr lang="en-US" sz="3600" dirty="0" smtClean="0"/>
              <a:t>Organizing the HR Department’s Responsibilities</a:t>
            </a:r>
            <a:br>
              <a:rPr lang="en-US" sz="3600" dirty="0" smtClean="0"/>
            </a:br>
            <a:r>
              <a:rPr lang="en-US" sz="2400" b="0" dirty="0">
                <a:solidFill>
                  <a:prstClr val="black"/>
                </a:solidFill>
                <a:ea typeface="+mn-ea"/>
                <a:cs typeface="+mn-cs"/>
              </a:rPr>
              <a:t>The HR department provides specialized assistance such as acting as a </a:t>
            </a:r>
            <a:endParaRPr lang="en-US" sz="6000" dirty="0"/>
          </a:p>
        </p:txBody>
      </p:sp>
      <p:sp>
        <p:nvSpPr>
          <p:cNvPr id="7" name="Content Placeholder 6"/>
          <p:cNvSpPr>
            <a:spLocks noGrp="1"/>
          </p:cNvSpPr>
          <p:nvPr>
            <p:ph idx="1"/>
          </p:nvPr>
        </p:nvSpPr>
        <p:spPr>
          <a:xfrm>
            <a:off x="457200" y="1905000"/>
            <a:ext cx="4953000" cy="4221163"/>
          </a:xfrm>
        </p:spPr>
        <p:txBody>
          <a:bodyPr/>
          <a:lstStyle/>
          <a:p>
            <a:r>
              <a:rPr lang="en-US" dirty="0" smtClean="0"/>
              <a:t>Recruiters</a:t>
            </a:r>
          </a:p>
          <a:p>
            <a:r>
              <a:rPr lang="en-US" dirty="0" smtClean="0"/>
              <a:t>Equal Employment Opportunity</a:t>
            </a:r>
          </a:p>
          <a:p>
            <a:r>
              <a:rPr lang="en-US" dirty="0" smtClean="0"/>
              <a:t>Job analysts </a:t>
            </a:r>
          </a:p>
          <a:p>
            <a:r>
              <a:rPr lang="en-US" dirty="0" smtClean="0"/>
              <a:t>Compensation managers</a:t>
            </a:r>
          </a:p>
          <a:p>
            <a:r>
              <a:rPr lang="en-US" dirty="0" smtClean="0"/>
              <a:t>Training specialists</a:t>
            </a:r>
            <a:endParaRPr lang="en-US" dirty="0"/>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6" name="Slide Number Placeholder 5"/>
          <p:cNvSpPr>
            <a:spLocks noGrp="1"/>
          </p:cNvSpPr>
          <p:nvPr>
            <p:ph type="sldNum" sz="quarter" idx="12"/>
          </p:nvPr>
        </p:nvSpPr>
        <p:spPr/>
        <p:txBody>
          <a:bodyPr>
            <a:normAutofit/>
          </a:bodyPr>
          <a:lstStyle/>
          <a:p>
            <a:r>
              <a:rPr lang="en-US" smtClean="0"/>
              <a:t>1-</a:t>
            </a:r>
            <a:fld id="{752BF3C0-11F5-499F-9B2C-0A969FB3B5EB}" type="slidenum">
              <a:rPr lang="en-US" smtClean="0"/>
              <a:pPr/>
              <a:t>13</a:t>
            </a:fld>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2225040"/>
            <a:ext cx="3590192"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52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5257800"/>
          </a:xfrm>
        </p:spPr>
        <p:txBody>
          <a:bodyPr>
            <a:noAutofit/>
          </a:bodyPr>
          <a:lstStyle/>
          <a:p>
            <a:pPr lvl="0">
              <a:spcBef>
                <a:spcPts val="0"/>
              </a:spcBef>
            </a:pPr>
            <a:r>
              <a:rPr lang="en-US" sz="6000" dirty="0">
                <a:solidFill>
                  <a:schemeClr val="tx1"/>
                </a:solidFill>
                <a:effectLst>
                  <a:outerShdw blurRad="38100" dist="38100" dir="2700000" algn="tl">
                    <a:srgbClr val="000000">
                      <a:alpha val="43137"/>
                    </a:srgbClr>
                  </a:outerShdw>
                </a:effectLst>
              </a:rPr>
              <a:t>Trends Influencing HR </a:t>
            </a:r>
            <a:r>
              <a:rPr lang="en-US" sz="6000" dirty="0" smtClean="0">
                <a:solidFill>
                  <a:schemeClr val="tx1"/>
                </a:solidFill>
                <a:effectLst>
                  <a:outerShdw blurRad="38100" dist="38100" dir="2700000" algn="tl">
                    <a:srgbClr val="000000">
                      <a:alpha val="43137"/>
                    </a:srgbClr>
                  </a:outerShdw>
                </a:effectLst>
              </a:rPr>
              <a:t>Management</a:t>
            </a:r>
            <a:br>
              <a:rPr lang="en-US" sz="6000" dirty="0" smtClean="0">
                <a:solidFill>
                  <a:schemeClr val="tx1"/>
                </a:solidFill>
                <a:effectLst>
                  <a:outerShdw blurRad="38100" dist="38100" dir="2700000" algn="tl">
                    <a:srgbClr val="000000">
                      <a:alpha val="43137"/>
                    </a:srgbClr>
                  </a:outerShdw>
                </a:effectLst>
              </a:rPr>
            </a:br>
            <a:r>
              <a:rPr lang="en-US" sz="2400" dirty="0" smtClean="0">
                <a:solidFill>
                  <a:schemeClr val="tx1"/>
                </a:solidFill>
                <a:effectLst>
                  <a:outerShdw blurRad="38100" dist="38100" dir="2700000" algn="tl">
                    <a:srgbClr val="000000">
                      <a:alpha val="43137"/>
                    </a:srgbClr>
                  </a:outerShdw>
                </a:effectLst>
              </a:rPr>
              <a:t/>
            </a:r>
            <a:br>
              <a:rPr lang="en-US" sz="2400" dirty="0" smtClean="0">
                <a:solidFill>
                  <a:schemeClr val="tx1"/>
                </a:solidFill>
                <a:effectLst>
                  <a:outerShdw blurRad="38100" dist="38100" dir="2700000" algn="tl">
                    <a:srgbClr val="000000">
                      <a:alpha val="43137"/>
                    </a:srgbClr>
                  </a:outerShdw>
                </a:effectLst>
              </a:rPr>
            </a:br>
            <a:r>
              <a:rPr lang="en-US" sz="1800" b="0" dirty="0">
                <a:solidFill>
                  <a:prstClr val="black"/>
                </a:solidFill>
              </a:rPr>
              <a:t>What </a:t>
            </a:r>
            <a:r>
              <a:rPr lang="en-US" sz="1800" b="0" dirty="0" smtClean="0">
                <a:solidFill>
                  <a:prstClr val="black"/>
                </a:solidFill>
              </a:rPr>
              <a:t>human resource </a:t>
            </a:r>
            <a:r>
              <a:rPr lang="en-US" sz="1800" b="0" dirty="0">
                <a:solidFill>
                  <a:prstClr val="black"/>
                </a:solidFill>
              </a:rPr>
              <a:t>managers do and how they do it is changing. Some of the reasons for these changes are obvious, such as is technology. For example, employers now use their intranets to let employees modify their own benefits plans, something they obviously couldn’t do years ago. Other trends shaping human resource management include globalization of competition, deregulation, changes in demographics and the nature of work, and economic challenges.</a:t>
            </a:r>
            <a:r>
              <a:rPr lang="en-US" sz="1200" b="0" dirty="0">
                <a:solidFill>
                  <a:prstClr val="black"/>
                </a:solidFill>
              </a:rPr>
              <a:t/>
            </a:r>
            <a:br>
              <a:rPr lang="en-US" sz="1200" b="0" dirty="0">
                <a:solidFill>
                  <a:prstClr val="black"/>
                </a:solidFill>
              </a:rPr>
            </a:br>
            <a:endParaRPr lang="en-US" sz="60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14</a:t>
            </a:fld>
            <a:endParaRPr lang="en-US" dirty="0"/>
          </a:p>
        </p:txBody>
      </p:sp>
    </p:spTree>
    <p:extLst>
      <p:ext uri="{BB962C8B-B14F-4D97-AF65-F5344CB8AC3E}">
        <p14:creationId xmlns:p14="http://schemas.microsoft.com/office/powerpoint/2010/main" val="320961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Trends Influencing HR Management </a:t>
            </a:r>
            <a:endParaRPr lang="en-US" dirty="0"/>
          </a:p>
        </p:txBody>
      </p:sp>
      <p:sp>
        <p:nvSpPr>
          <p:cNvPr id="3" name="Content Placeholder 2"/>
          <p:cNvSpPr>
            <a:spLocks noGrp="1"/>
          </p:cNvSpPr>
          <p:nvPr>
            <p:ph idx="1"/>
          </p:nvPr>
        </p:nvSpPr>
        <p:spPr>
          <a:xfrm>
            <a:off x="457200" y="1600200"/>
            <a:ext cx="4343400" cy="4525963"/>
          </a:xfrm>
        </p:spPr>
        <p:txBody>
          <a:bodyPr/>
          <a:lstStyle/>
          <a:p>
            <a:r>
              <a:rPr lang="en-US" sz="3600" dirty="0" smtClean="0"/>
              <a:t>Globalization</a:t>
            </a:r>
          </a:p>
          <a:p>
            <a:r>
              <a:rPr lang="en-US" sz="3600" dirty="0"/>
              <a:t>Technological </a:t>
            </a:r>
            <a:r>
              <a:rPr lang="en-US" sz="3600" dirty="0" smtClean="0"/>
              <a:t>advances </a:t>
            </a:r>
          </a:p>
          <a:p>
            <a:r>
              <a:rPr lang="en-US" sz="3600" dirty="0"/>
              <a:t>The </a:t>
            </a:r>
            <a:r>
              <a:rPr lang="en-US" sz="3600" dirty="0" smtClean="0"/>
              <a:t>nature of work </a:t>
            </a:r>
          </a:p>
          <a:p>
            <a:r>
              <a:rPr lang="en-US" sz="3600" dirty="0" smtClean="0"/>
              <a:t>Service jobs </a:t>
            </a:r>
          </a:p>
          <a:p>
            <a:r>
              <a:rPr lang="en-US" sz="3600" dirty="0"/>
              <a:t>Human </a:t>
            </a:r>
            <a:r>
              <a:rPr lang="en-US" sz="3600" dirty="0" smtClean="0"/>
              <a:t>capital </a:t>
            </a:r>
          </a:p>
          <a:p>
            <a:r>
              <a:rPr lang="en-US" sz="3600" dirty="0" smtClean="0"/>
              <a:t>Offshoring</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15</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5976" y="2181416"/>
            <a:ext cx="3879248" cy="2923984"/>
          </a:xfrm>
          <a:prstGeom prst="rect">
            <a:avLst/>
          </a:prstGeom>
          <a:noFill/>
          <a:ln>
            <a:noFill/>
          </a:ln>
          <a:effectLst/>
          <a:scene3d>
            <a:camera prst="orthographicFront"/>
            <a:lightRig rig="sof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164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sz="3200" dirty="0"/>
              <a:t>Trends Influencing HR Management</a:t>
            </a:r>
          </a:p>
        </p:txBody>
      </p:sp>
      <p:sp>
        <p:nvSpPr>
          <p:cNvPr id="3" name="Content Placeholder 2"/>
          <p:cNvSpPr>
            <a:spLocks noGrp="1"/>
          </p:cNvSpPr>
          <p:nvPr>
            <p:ph idx="1"/>
          </p:nvPr>
        </p:nvSpPr>
        <p:spPr>
          <a:xfrm>
            <a:off x="457200" y="685800"/>
            <a:ext cx="8229600" cy="5867400"/>
          </a:xfrm>
        </p:spPr>
        <p:txBody>
          <a:bodyPr>
            <a:normAutofit fontScale="70000" lnSpcReduction="20000"/>
          </a:bodyPr>
          <a:lstStyle/>
          <a:p>
            <a:pPr marL="171450" indent="-171450">
              <a:spcBef>
                <a:spcPts val="0"/>
              </a:spcBef>
              <a:defRPr/>
            </a:pPr>
            <a:r>
              <a:rPr lang="en-US" sz="3400" dirty="0"/>
              <a:t>Globalization — Globalization refers to the tendency of firms to extend their sales, ownership, and/or manufacturing to new markets abroad. Globalization of the world economy and other trends has triggered changes in how companies organize, manage, and use their HR departments.</a:t>
            </a:r>
          </a:p>
          <a:p>
            <a:pPr marL="171450" indent="-171450">
              <a:spcBef>
                <a:spcPts val="0"/>
              </a:spcBef>
              <a:defRPr/>
            </a:pPr>
            <a:r>
              <a:rPr lang="en-US" sz="3400" dirty="0"/>
              <a:t>Technological Advances — Technology is changing everything and changes in technology itself is increasing. </a:t>
            </a:r>
            <a:r>
              <a:rPr lang="en-US" sz="3400" i="1" dirty="0" smtClean="0"/>
              <a:t>Facebook-recruiting</a:t>
            </a:r>
            <a:r>
              <a:rPr lang="en-US" sz="3400" dirty="0" smtClean="0"/>
              <a:t> </a:t>
            </a:r>
            <a:r>
              <a:rPr lang="en-US" sz="3400" dirty="0"/>
              <a:t>is one example.</a:t>
            </a:r>
          </a:p>
          <a:p>
            <a:pPr marL="171450" indent="-171450">
              <a:spcBef>
                <a:spcPts val="0"/>
              </a:spcBef>
              <a:defRPr/>
            </a:pPr>
            <a:r>
              <a:rPr lang="en-US" sz="3400" dirty="0"/>
              <a:t>The Nature of Work — Jobs are changing due to new technological demands. Dramatic increases in productivity have allowed manufacturers to produce more with fewer employees. </a:t>
            </a:r>
          </a:p>
          <a:p>
            <a:pPr marL="171450" indent="-171450">
              <a:spcBef>
                <a:spcPts val="0"/>
              </a:spcBef>
              <a:defRPr/>
            </a:pPr>
            <a:r>
              <a:rPr lang="en-US" sz="3400" dirty="0"/>
              <a:t>Service Jobs — Most newly created jobs in the U.S. are, and will continue to be, in the service sector.</a:t>
            </a:r>
          </a:p>
          <a:p>
            <a:pPr marL="171450" indent="-171450">
              <a:spcBef>
                <a:spcPts val="0"/>
              </a:spcBef>
              <a:defRPr/>
            </a:pPr>
            <a:r>
              <a:rPr lang="en-US" sz="3400" dirty="0"/>
              <a:t>Human Capital — Refers to the knowledge, education, training, skills, and expertise of a firm’s workers. </a:t>
            </a:r>
          </a:p>
          <a:p>
            <a:pPr marL="171450" indent="-171450">
              <a:spcBef>
                <a:spcPts val="0"/>
              </a:spcBef>
              <a:defRPr/>
            </a:pPr>
            <a:r>
              <a:rPr lang="en-US" sz="3400" dirty="0"/>
              <a:t>Offshoring — The search for greater efficiencies; developing countries and economics are prompting employers to export more jobs abroad.</a:t>
            </a:r>
          </a:p>
          <a:p>
            <a:pPr marL="0" indent="0">
              <a:spcBef>
                <a:spcPts val="0"/>
              </a:spcBef>
              <a:buNone/>
              <a:defRPr/>
            </a:pP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16</a:t>
            </a:fld>
            <a:endParaRPr lang="en-US" dirty="0"/>
          </a:p>
        </p:txBody>
      </p:sp>
    </p:spTree>
    <p:extLst>
      <p:ext uri="{BB962C8B-B14F-4D97-AF65-F5344CB8AC3E}">
        <p14:creationId xmlns:p14="http://schemas.microsoft.com/office/powerpoint/2010/main" val="6020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dirty="0" smtClean="0"/>
              <a:t>What is Talent Management? </a:t>
            </a:r>
            <a:endParaRPr lang="en-US" sz="3600" dirty="0"/>
          </a:p>
        </p:txBody>
      </p:sp>
      <p:sp>
        <p:nvSpPr>
          <p:cNvPr id="3" name="Content Placeholder 2"/>
          <p:cNvSpPr>
            <a:spLocks noGrp="1"/>
          </p:cNvSpPr>
          <p:nvPr>
            <p:ph idx="1"/>
          </p:nvPr>
        </p:nvSpPr>
        <p:spPr>
          <a:xfrm>
            <a:off x="152400" y="914400"/>
            <a:ext cx="8763000" cy="5638800"/>
          </a:xfrm>
        </p:spPr>
        <p:txBody>
          <a:bodyPr>
            <a:normAutofit/>
          </a:bodyPr>
          <a:lstStyle/>
          <a:p>
            <a:pPr>
              <a:spcBef>
                <a:spcPts val="0"/>
              </a:spcBef>
              <a:defRPr/>
            </a:pPr>
            <a:r>
              <a:rPr lang="en-US" sz="3600" dirty="0" smtClean="0"/>
              <a:t>Employee engagement-</a:t>
            </a:r>
            <a:r>
              <a:rPr lang="en-US" sz="1200" dirty="0">
                <a:solidFill>
                  <a:prstClr val="black"/>
                </a:solidFill>
              </a:rPr>
              <a:t> </a:t>
            </a:r>
            <a:r>
              <a:rPr lang="en-US" sz="2000" dirty="0">
                <a:solidFill>
                  <a:prstClr val="black"/>
                </a:solidFill>
              </a:rPr>
              <a:t>The HR function must ensure they understand the difference between involvement and commitment. Employees cannot be “checked out” mentally yet still perform at the top of their game. </a:t>
            </a:r>
          </a:p>
          <a:p>
            <a:pPr>
              <a:spcBef>
                <a:spcPts val="0"/>
              </a:spcBef>
              <a:defRPr/>
            </a:pPr>
            <a:r>
              <a:rPr lang="en-US" sz="3600" dirty="0" smtClean="0"/>
              <a:t>Measure HR performance and results-</a:t>
            </a:r>
            <a:r>
              <a:rPr lang="en-US" sz="1200" dirty="0">
                <a:solidFill>
                  <a:prstClr val="black"/>
                </a:solidFill>
              </a:rPr>
              <a:t> </a:t>
            </a:r>
            <a:r>
              <a:rPr lang="en-US" sz="2000" dirty="0">
                <a:solidFill>
                  <a:prstClr val="black"/>
                </a:solidFill>
              </a:rPr>
              <a:t>HR managers are expected to measure their effectiveness. They use performance measures, or metrics, including benchmarking</a:t>
            </a:r>
          </a:p>
          <a:p>
            <a:pPr>
              <a:spcBef>
                <a:spcPts val="0"/>
              </a:spcBef>
              <a:defRPr/>
            </a:pPr>
            <a:r>
              <a:rPr lang="en-US" sz="3600" dirty="0" smtClean="0"/>
              <a:t>Add value-</a:t>
            </a:r>
            <a:r>
              <a:rPr lang="en-US" sz="1200" dirty="0">
                <a:solidFill>
                  <a:prstClr val="black"/>
                </a:solidFill>
              </a:rPr>
              <a:t> </a:t>
            </a:r>
            <a:r>
              <a:rPr lang="en-US" sz="2000" dirty="0">
                <a:solidFill>
                  <a:prstClr val="black"/>
                </a:solidFill>
              </a:rPr>
              <a:t>The human resource function goes far beyond the transactional activities in the past to include boosting performance and profitability in measurable ways. </a:t>
            </a:r>
          </a:p>
          <a:p>
            <a:pPr>
              <a:spcBef>
                <a:spcPts val="0"/>
              </a:spcBef>
              <a:defRPr/>
            </a:pPr>
            <a:r>
              <a:rPr lang="en-US" sz="3600" dirty="0" smtClean="0"/>
              <a:t>Build high-performance work systems-</a:t>
            </a:r>
            <a:r>
              <a:rPr lang="en-US" sz="1200" dirty="0">
                <a:solidFill>
                  <a:prstClr val="black"/>
                </a:solidFill>
              </a:rPr>
              <a:t> </a:t>
            </a:r>
            <a:r>
              <a:rPr lang="en-US" sz="2000" dirty="0">
                <a:solidFill>
                  <a:prstClr val="black"/>
                </a:solidFill>
              </a:rPr>
              <a:t>Managers must focus on productivity and performance improvement. HR practices are invaluable in that effort. A high-performance work system is a set of human resource management policies and practices that together produce superior employee performance.</a:t>
            </a:r>
          </a:p>
          <a:p>
            <a:pPr marL="0" lvl="0" indent="0">
              <a:spcBef>
                <a:spcPts val="0"/>
              </a:spcBef>
              <a:buNone/>
            </a:pPr>
            <a:endParaRPr lang="en-US" sz="1200" dirty="0">
              <a:solidFill>
                <a:prstClr val="black"/>
              </a:solidFill>
            </a:endParaRPr>
          </a:p>
          <a:p>
            <a:endParaRPr lang="en-US" sz="3600" dirty="0" smtClean="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17</a:t>
            </a:fld>
            <a:endParaRPr lang="en-US" dirty="0"/>
          </a:p>
        </p:txBody>
      </p:sp>
    </p:spTree>
    <p:extLst>
      <p:ext uri="{BB962C8B-B14F-4D97-AF65-F5344CB8AC3E}">
        <p14:creationId xmlns:p14="http://schemas.microsoft.com/office/powerpoint/2010/main" val="42696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6096000"/>
          </a:xfrm>
        </p:spPr>
        <p:txBody>
          <a:bodyPr>
            <a:noAutofit/>
          </a:bodyPr>
          <a:lstStyle/>
          <a:p>
            <a:pPr lvl="0">
              <a:spcBef>
                <a:spcPts val="0"/>
              </a:spcBef>
            </a:pPr>
            <a:r>
              <a:rPr lang="en-US" sz="6000" dirty="0">
                <a:solidFill>
                  <a:schemeClr val="tx1"/>
                </a:solidFill>
                <a:effectLst>
                  <a:outerShdw blurRad="38100" dist="38100" dir="2700000" algn="tl">
                    <a:srgbClr val="000000">
                      <a:alpha val="43137"/>
                    </a:srgbClr>
                  </a:outerShdw>
                </a:effectLst>
              </a:rPr>
              <a:t>Strategic HR </a:t>
            </a:r>
            <a:r>
              <a:rPr lang="en-US" sz="6000" dirty="0" smtClean="0">
                <a:solidFill>
                  <a:schemeClr val="tx1"/>
                </a:solidFill>
                <a:effectLst>
                  <a:outerShdw blurRad="38100" dist="38100" dir="2700000" algn="tl">
                    <a:srgbClr val="000000">
                      <a:alpha val="43137"/>
                    </a:srgbClr>
                  </a:outerShdw>
                </a:effectLst>
              </a:rPr>
              <a:t>Management</a:t>
            </a:r>
            <a:br>
              <a:rPr lang="en-US" sz="6000" dirty="0" smtClean="0">
                <a:solidFill>
                  <a:schemeClr val="tx1"/>
                </a:solidFill>
                <a:effectLst>
                  <a:outerShdw blurRad="38100" dist="38100" dir="2700000" algn="tl">
                    <a:srgbClr val="000000">
                      <a:alpha val="43137"/>
                    </a:srgbClr>
                  </a:outerShdw>
                </a:effectLst>
              </a:rPr>
            </a:br>
            <a:r>
              <a:rPr lang="en-US" sz="1800" dirty="0" smtClean="0">
                <a:solidFill>
                  <a:schemeClr val="tx1"/>
                </a:solidFill>
                <a:effectLst>
                  <a:outerShdw blurRad="38100" dist="38100" dir="2700000" algn="tl">
                    <a:srgbClr val="000000">
                      <a:alpha val="43137"/>
                    </a:srgbClr>
                  </a:outerShdw>
                </a:effectLst>
              </a:rPr>
              <a:t/>
            </a:r>
            <a:br>
              <a:rPr lang="en-US" sz="1800" dirty="0" smtClean="0">
                <a:solidFill>
                  <a:schemeClr val="tx1"/>
                </a:solidFill>
                <a:effectLst>
                  <a:outerShdw blurRad="38100" dist="38100" dir="2700000" algn="tl">
                    <a:srgbClr val="000000">
                      <a:alpha val="43137"/>
                    </a:srgbClr>
                  </a:outerShdw>
                </a:effectLst>
              </a:rPr>
            </a:br>
            <a:r>
              <a:rPr lang="en-US" sz="1800" b="0" dirty="0">
                <a:solidFill>
                  <a:prstClr val="black"/>
                </a:solidFill>
              </a:rPr>
              <a:t>We’ve seen that exercising strategic judgment is an important human resource manager proficiency. Human resource managers, therefore, need a command of strategic planning methods.</a:t>
            </a:r>
            <a:br>
              <a:rPr lang="en-US" sz="1800" b="0" dirty="0">
                <a:solidFill>
                  <a:prstClr val="black"/>
                </a:solidFill>
              </a:rPr>
            </a:br>
            <a:endParaRPr lang="en-US" sz="60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18</a:t>
            </a:fld>
            <a:endParaRPr lang="en-US" dirty="0"/>
          </a:p>
        </p:txBody>
      </p:sp>
    </p:spTree>
    <p:extLst>
      <p:ext uri="{BB962C8B-B14F-4D97-AF65-F5344CB8AC3E}">
        <p14:creationId xmlns:p14="http://schemas.microsoft.com/office/powerpoint/2010/main" val="276306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rmAutofit fontScale="90000"/>
          </a:bodyPr>
          <a:lstStyle/>
          <a:p>
            <a:pPr lvl="0">
              <a:spcBef>
                <a:spcPts val="0"/>
              </a:spcBef>
            </a:pPr>
            <a:r>
              <a:rPr lang="en-US" sz="4000" dirty="0" smtClean="0"/>
              <a:t>Strategic HR Management</a:t>
            </a:r>
            <a:br>
              <a:rPr lang="en-US" sz="4000" dirty="0" smtClean="0"/>
            </a:br>
            <a:r>
              <a:rPr lang="en-US" sz="1000" dirty="0" smtClean="0"/>
              <a:t/>
            </a:r>
            <a:br>
              <a:rPr lang="en-US" sz="1000" dirty="0" smtClean="0"/>
            </a:br>
            <a:r>
              <a:rPr lang="en-US" sz="2700" b="0" dirty="0">
                <a:solidFill>
                  <a:prstClr val="black"/>
                </a:solidFill>
                <a:ea typeface="+mn-ea"/>
                <a:cs typeface="+mn-cs"/>
              </a:rPr>
              <a:t>A strategic plan is designed to use a firm’s internal strengths and weaknesses to address its external weaknesses and threats. This is often referred to as a SWOT analysis. </a:t>
            </a:r>
            <a:br>
              <a:rPr lang="en-US" sz="2700" b="0" dirty="0">
                <a:solidFill>
                  <a:prstClr val="black"/>
                </a:solidFill>
                <a:ea typeface="+mn-ea"/>
                <a:cs typeface="+mn-cs"/>
              </a:rPr>
            </a:br>
            <a:endParaRPr lang="en-US" sz="5300" dirty="0"/>
          </a:p>
        </p:txBody>
      </p:sp>
      <p:sp>
        <p:nvSpPr>
          <p:cNvPr id="3" name="Content Placeholder 2"/>
          <p:cNvSpPr>
            <a:spLocks noGrp="1"/>
          </p:cNvSpPr>
          <p:nvPr>
            <p:ph idx="1"/>
          </p:nvPr>
        </p:nvSpPr>
        <p:spPr>
          <a:xfrm>
            <a:off x="457200" y="2057400"/>
            <a:ext cx="3886200" cy="4068763"/>
          </a:xfrm>
        </p:spPr>
        <p:txBody>
          <a:bodyPr>
            <a:normAutofit/>
          </a:bodyPr>
          <a:lstStyle/>
          <a:p>
            <a:r>
              <a:rPr lang="en-US" sz="4000" dirty="0" smtClean="0"/>
              <a:t>Strengths</a:t>
            </a:r>
          </a:p>
          <a:p>
            <a:r>
              <a:rPr lang="en-US" sz="4000" dirty="0" smtClean="0"/>
              <a:t>Weaknesses</a:t>
            </a:r>
          </a:p>
          <a:p>
            <a:r>
              <a:rPr lang="en-US" sz="4000" dirty="0" smtClean="0"/>
              <a:t>Opportunities</a:t>
            </a:r>
          </a:p>
          <a:p>
            <a:r>
              <a:rPr lang="en-US" sz="4000" dirty="0" smtClean="0"/>
              <a:t>Threats</a:t>
            </a:r>
            <a:endParaRPr lang="en-US" sz="40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19</a:t>
            </a:fld>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4665" y="2667000"/>
            <a:ext cx="427290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9991206">
            <a:off x="775855" y="5081550"/>
            <a:ext cx="2667000" cy="707886"/>
          </a:xfrm>
          <a:prstGeom prst="rect">
            <a:avLst/>
          </a:prstGeom>
          <a:noFill/>
        </p:spPr>
        <p:txBody>
          <a:bodyPr wrap="square" rtlCol="0">
            <a:spAutoFit/>
          </a:bodyPr>
          <a:lstStyle/>
          <a:p>
            <a:pPr algn="ctr"/>
            <a:r>
              <a:rPr lang="en-US" sz="4000" b="1" dirty="0" smtClean="0"/>
              <a:t>(</a:t>
            </a:r>
            <a:r>
              <a:rPr lang="en-US" sz="4000" b="1" dirty="0" err="1" smtClean="0"/>
              <a:t>SWOT</a:t>
            </a:r>
            <a:r>
              <a:rPr lang="en-US" sz="4000" b="1" dirty="0" smtClean="0"/>
              <a:t>)</a:t>
            </a:r>
            <a:endParaRPr lang="en-US" sz="4000" b="1" dirty="0"/>
          </a:p>
        </p:txBody>
      </p:sp>
    </p:spTree>
    <p:extLst>
      <p:ext uri="{BB962C8B-B14F-4D97-AF65-F5344CB8AC3E}">
        <p14:creationId xmlns:p14="http://schemas.microsoft.com/office/powerpoint/2010/main" val="73009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1">
                    <a:lumMod val="75000"/>
                  </a:schemeClr>
                </a:solidFill>
              </a:rPr>
              <a:t>Learning Objectives (1)</a:t>
            </a:r>
            <a:endParaRPr lang="en-US" sz="4800" b="1" dirty="0">
              <a:solidFill>
                <a:schemeClr val="accent1">
                  <a:lumMod val="75000"/>
                </a:schemeClr>
              </a:solidFill>
            </a:endParaRPr>
          </a:p>
        </p:txBody>
      </p:sp>
      <p:sp>
        <p:nvSpPr>
          <p:cNvPr id="3" name="Content Placeholder 2"/>
          <p:cNvSpPr>
            <a:spLocks noGrp="1"/>
          </p:cNvSpPr>
          <p:nvPr>
            <p:ph idx="1"/>
          </p:nvPr>
        </p:nvSpPr>
        <p:spPr/>
        <p:txBody>
          <a:bodyPr/>
          <a:lstStyle/>
          <a:p>
            <a:pPr marL="0" indent="0">
              <a:spcAft>
                <a:spcPts val="1800"/>
              </a:spcAft>
              <a:buNone/>
            </a:pPr>
            <a:r>
              <a:rPr lang="en-US" dirty="0" smtClean="0"/>
              <a:t>When you finish studying, you should be able to:</a:t>
            </a:r>
          </a:p>
          <a:p>
            <a:pPr marL="514350" indent="-514350">
              <a:buFont typeface="+mj-lt"/>
              <a:buAutoNum type="arabicPeriod"/>
            </a:pPr>
            <a:r>
              <a:rPr lang="en-US" dirty="0" smtClean="0"/>
              <a:t>Answer the question, “What is human resource management?”</a:t>
            </a:r>
          </a:p>
          <a:p>
            <a:pPr marL="514350" indent="-514350">
              <a:buFont typeface="+mj-lt"/>
              <a:buAutoNum type="arabicPeriod"/>
            </a:pPr>
            <a:r>
              <a:rPr lang="en-US" dirty="0" smtClean="0"/>
              <a:t>Discuss the trends affecting human resource management.</a:t>
            </a:r>
          </a:p>
          <a:p>
            <a:pPr marL="514350" indent="-514350">
              <a:buFont typeface="+mj-lt"/>
              <a:buAutoNum type="arabicPeriod"/>
            </a:pPr>
            <a:r>
              <a:rPr lang="en-US" dirty="0" smtClean="0"/>
              <a:t>Describe important competencies human resource managers need today.</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2</a:t>
            </a:fld>
            <a:endParaRPr lang="en-US" dirty="0"/>
          </a:p>
        </p:txBody>
      </p:sp>
    </p:spTree>
    <p:extLst>
      <p:ext uri="{BB962C8B-B14F-4D97-AF65-F5344CB8AC3E}">
        <p14:creationId xmlns:p14="http://schemas.microsoft.com/office/powerpoint/2010/main" val="329830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 Basics</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20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295400"/>
            <a:ext cx="86868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44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pPr lvl="0">
              <a:spcBef>
                <a:spcPts val="0"/>
              </a:spcBef>
              <a:defRPr/>
            </a:pPr>
            <a:r>
              <a:rPr lang="en-US" sz="3600" dirty="0">
                <a:solidFill>
                  <a:schemeClr val="tx1"/>
                </a:solidFill>
              </a:rPr>
              <a:t>Strategic Planning </a:t>
            </a:r>
            <a:r>
              <a:rPr lang="en-US" sz="3600" dirty="0" smtClean="0">
                <a:solidFill>
                  <a:schemeClr val="tx1"/>
                </a:solidFill>
              </a:rPr>
              <a:t>Basics</a:t>
            </a:r>
            <a:br>
              <a:rPr lang="en-US" sz="3600" dirty="0" smtClean="0">
                <a:solidFill>
                  <a:schemeClr val="tx1"/>
                </a:solidFill>
              </a:rPr>
            </a:br>
            <a:r>
              <a:rPr lang="en-US" sz="300" dirty="0" smtClean="0">
                <a:solidFill>
                  <a:schemeClr val="tx1"/>
                </a:solidFill>
              </a:rPr>
              <a:t/>
            </a:r>
            <a:br>
              <a:rPr lang="en-US" sz="300" dirty="0" smtClean="0">
                <a:solidFill>
                  <a:schemeClr val="tx1"/>
                </a:solidFill>
              </a:rPr>
            </a:br>
            <a:r>
              <a:rPr lang="en-US" sz="2200" b="0" dirty="0">
                <a:solidFill>
                  <a:prstClr val="black"/>
                </a:solidFill>
                <a:ea typeface="+mn-ea"/>
                <a:cs typeface="+mn-cs"/>
              </a:rPr>
              <a:t>Managers engage in three levels of strategic planning. </a:t>
            </a:r>
            <a:r>
              <a:rPr lang="en-US" sz="1200" b="0" dirty="0">
                <a:solidFill>
                  <a:prstClr val="black"/>
                </a:solidFill>
                <a:ea typeface="+mn-ea"/>
                <a:cs typeface="+mn-cs"/>
              </a:rPr>
              <a:t/>
            </a:r>
            <a:br>
              <a:rPr lang="en-US" sz="1200" b="0" dirty="0">
                <a:solidFill>
                  <a:prstClr val="black"/>
                </a:solidFill>
                <a:ea typeface="+mn-ea"/>
                <a:cs typeface="+mn-cs"/>
              </a:rPr>
            </a:br>
            <a:endParaRPr lang="en-US" sz="3600" dirty="0"/>
          </a:p>
        </p:txBody>
      </p:sp>
      <p:sp>
        <p:nvSpPr>
          <p:cNvPr id="3" name="Content Placeholder 2"/>
          <p:cNvSpPr>
            <a:spLocks noGrp="1"/>
          </p:cNvSpPr>
          <p:nvPr>
            <p:ph idx="1"/>
          </p:nvPr>
        </p:nvSpPr>
        <p:spPr>
          <a:xfrm>
            <a:off x="457200" y="1219200"/>
            <a:ext cx="8229600" cy="5181600"/>
          </a:xfrm>
        </p:spPr>
        <p:txBody>
          <a:bodyPr>
            <a:normAutofit lnSpcReduction="10000"/>
          </a:bodyPr>
          <a:lstStyle/>
          <a:p>
            <a:pPr marL="171450" lvl="0" indent="-171450" algn="justLow">
              <a:spcBef>
                <a:spcPts val="0"/>
              </a:spcBef>
              <a:defRPr/>
            </a:pPr>
            <a:r>
              <a:rPr lang="en-US" dirty="0"/>
              <a:t>Corporate Strategy — The company-wide level is at the top. This strategy identifies the portfolio of business that comprise the company.</a:t>
            </a:r>
          </a:p>
          <a:p>
            <a:pPr marL="171450" lvl="0" indent="-171450" algn="justLow">
              <a:spcBef>
                <a:spcPts val="0"/>
              </a:spcBef>
              <a:defRPr/>
            </a:pPr>
            <a:r>
              <a:rPr lang="en-US" dirty="0"/>
              <a:t>Competitive Strategy — At the business level, the competitive strategy identifies how to build and strengthen the business’s long-term competitive position in the market place.</a:t>
            </a:r>
          </a:p>
          <a:p>
            <a:pPr marL="171450" lvl="0" indent="-171450" algn="justLow">
              <a:spcBef>
                <a:spcPts val="0"/>
              </a:spcBef>
              <a:defRPr/>
            </a:pPr>
            <a:r>
              <a:rPr lang="en-US" dirty="0"/>
              <a:t>Functional Strategy — The department level strategy identifies the basic course of action for each department.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21</a:t>
            </a:fld>
            <a:endParaRPr lang="en-US" dirty="0"/>
          </a:p>
        </p:txBody>
      </p:sp>
    </p:spTree>
    <p:extLst>
      <p:ext uri="{BB962C8B-B14F-4D97-AF65-F5344CB8AC3E}">
        <p14:creationId xmlns:p14="http://schemas.microsoft.com/office/powerpoint/2010/main" val="85530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28800"/>
          </a:xfrm>
        </p:spPr>
        <p:txBody>
          <a:bodyPr>
            <a:normAutofit fontScale="90000"/>
          </a:bodyPr>
          <a:lstStyle/>
          <a:p>
            <a:pPr lvl="0">
              <a:spcBef>
                <a:spcPts val="0"/>
              </a:spcBef>
              <a:defRPr/>
            </a:pPr>
            <a:r>
              <a:rPr lang="en-US" sz="3200" dirty="0" smtClean="0"/>
              <a:t>What is Strategic HR Management?</a:t>
            </a:r>
            <a:br>
              <a:rPr lang="en-US" sz="3200" dirty="0" smtClean="0"/>
            </a:br>
            <a:r>
              <a:rPr lang="en-US" sz="1100" dirty="0" smtClean="0"/>
              <a:t/>
            </a:r>
            <a:br>
              <a:rPr lang="en-US" sz="1100" dirty="0" smtClean="0"/>
            </a:br>
            <a:r>
              <a:rPr lang="en-US" sz="2200" b="0" dirty="0">
                <a:solidFill>
                  <a:prstClr val="black"/>
                </a:solidFill>
                <a:ea typeface="+mn-ea"/>
                <a:cs typeface="+mn-cs"/>
              </a:rPr>
              <a:t>Strategic HRM refers to formulating and executing HR policies and practices that produce the employee competencies and behaviors the company needs to achieve its strategic aims.</a:t>
            </a:r>
            <a:br>
              <a:rPr lang="en-US" sz="2200" b="0" dirty="0">
                <a:solidFill>
                  <a:prstClr val="black"/>
                </a:solidFill>
                <a:ea typeface="+mn-ea"/>
                <a:cs typeface="+mn-cs"/>
              </a:rPr>
            </a:br>
            <a:r>
              <a:rPr lang="en-US" sz="2200" b="0" dirty="0">
                <a:solidFill>
                  <a:prstClr val="black"/>
                </a:solidFill>
              </a:rPr>
              <a:t/>
            </a:r>
            <a:br>
              <a:rPr lang="en-US" sz="2200" b="0" dirty="0">
                <a:solidFill>
                  <a:prstClr val="black"/>
                </a:solidFill>
              </a:rPr>
            </a:br>
            <a:endParaRPr lang="en-US" sz="32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22</a:t>
            </a:fld>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76400"/>
            <a:ext cx="5638800" cy="453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58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1">
                    <a:lumMod val="75000"/>
                  </a:schemeClr>
                </a:solidFill>
              </a:rPr>
              <a:t>Learning Objectives (</a:t>
            </a:r>
            <a:r>
              <a:rPr lang="en-US" dirty="0"/>
              <a:t>2</a:t>
            </a:r>
            <a:r>
              <a:rPr lang="en-US" sz="4800" b="1" dirty="0" smtClean="0">
                <a:solidFill>
                  <a:schemeClr val="accent1">
                    <a:lumMod val="75000"/>
                  </a:schemeClr>
                </a:solidFill>
              </a:rPr>
              <a:t>)</a:t>
            </a:r>
            <a:endParaRPr lang="en-US" sz="4800" b="1" dirty="0">
              <a:solidFill>
                <a:schemeClr val="accent1">
                  <a:lumMod val="75000"/>
                </a:schemeClr>
              </a:solidFill>
            </a:endParaRPr>
          </a:p>
        </p:txBody>
      </p:sp>
      <p:sp>
        <p:nvSpPr>
          <p:cNvPr id="3" name="Content Placeholder 2"/>
          <p:cNvSpPr>
            <a:spLocks noGrp="1"/>
          </p:cNvSpPr>
          <p:nvPr>
            <p:ph idx="1"/>
          </p:nvPr>
        </p:nvSpPr>
        <p:spPr>
          <a:xfrm>
            <a:off x="457200" y="1981200"/>
            <a:ext cx="8229600" cy="4144963"/>
          </a:xfrm>
        </p:spPr>
        <p:txBody>
          <a:bodyPr/>
          <a:lstStyle/>
          <a:p>
            <a:pPr marL="514350" indent="-514350">
              <a:buFont typeface="+mj-lt"/>
              <a:buAutoNum type="arabicPeriod" startAt="4"/>
            </a:pPr>
            <a:r>
              <a:rPr lang="en-US" dirty="0" smtClean="0"/>
              <a:t>Explain and give examples of strategic human resource management.</a:t>
            </a:r>
          </a:p>
          <a:p>
            <a:pPr marL="514350" indent="-514350">
              <a:buFont typeface="+mj-lt"/>
              <a:buAutoNum type="arabicPeriod" startAt="4"/>
            </a:pPr>
            <a:r>
              <a:rPr lang="en-US" dirty="0" smtClean="0"/>
              <a:t>Discuss three strategic management tools managers use.</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3</a:t>
            </a:fld>
            <a:endParaRPr lang="en-US" dirty="0"/>
          </a:p>
        </p:txBody>
      </p:sp>
    </p:spTree>
    <p:extLst>
      <p:ext uri="{BB962C8B-B14F-4D97-AF65-F5344CB8AC3E}">
        <p14:creationId xmlns:p14="http://schemas.microsoft.com/office/powerpoint/2010/main" val="1915536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5943600"/>
          </a:xfrm>
        </p:spPr>
        <p:txBody>
          <a:bodyPr>
            <a:noAutofit/>
          </a:bodyPr>
          <a:lstStyle/>
          <a:p>
            <a:r>
              <a:rPr lang="en-US" dirty="0">
                <a:solidFill>
                  <a:schemeClr val="tx1"/>
                </a:solidFill>
                <a:effectLst>
                  <a:outerShdw blurRad="38100" dist="38100" dir="2700000" algn="tl">
                    <a:srgbClr val="000000">
                      <a:alpha val="43137"/>
                    </a:srgbClr>
                  </a:outerShdw>
                </a:effectLst>
              </a:rPr>
              <a:t>What is Human Resource </a:t>
            </a:r>
            <a:r>
              <a:rPr lang="en-US" dirty="0" smtClean="0">
                <a:solidFill>
                  <a:schemeClr val="tx1"/>
                </a:solidFill>
                <a:effectLst>
                  <a:outerShdw blurRad="38100" dist="38100" dir="2700000" algn="tl">
                    <a:srgbClr val="000000">
                      <a:alpha val="43137"/>
                    </a:srgbClr>
                  </a:outerShdw>
                </a:effectLst>
              </a:rPr>
              <a:t>Management?</a:t>
            </a:r>
            <a:br>
              <a:rPr lang="en-US" dirty="0" smtClean="0">
                <a:solidFill>
                  <a:schemeClr val="tx1"/>
                </a:solidFill>
                <a:effectLst>
                  <a:outerShdw blurRad="38100" dist="38100" dir="2700000" algn="tl">
                    <a:srgbClr val="000000">
                      <a:alpha val="43137"/>
                    </a:srgbClr>
                  </a:outerShdw>
                </a:effectLst>
              </a:rPr>
            </a:br>
            <a:r>
              <a:rPr lang="en-US" sz="4400" dirty="0" smtClean="0">
                <a:solidFill>
                  <a:schemeClr val="tx1"/>
                </a:solidFill>
                <a:effectLst>
                  <a:outerShdw blurRad="38100" dist="38100" dir="2700000" algn="tl">
                    <a:srgbClr val="000000">
                      <a:alpha val="43137"/>
                    </a:srgbClr>
                  </a:outerShdw>
                </a:effectLst>
              </a:rPr>
              <a:t/>
            </a:r>
            <a:br>
              <a:rPr lang="en-US" sz="4400" dirty="0" smtClean="0">
                <a:solidFill>
                  <a:schemeClr val="tx1"/>
                </a:solidFill>
                <a:effectLst>
                  <a:outerShdw blurRad="38100" dist="38100" dir="2700000" algn="tl">
                    <a:srgbClr val="000000">
                      <a:alpha val="43137"/>
                    </a:srgbClr>
                  </a:outerShdw>
                </a:effectLst>
              </a:rPr>
            </a:br>
            <a:r>
              <a:rPr lang="en-US" sz="3200" dirty="0">
                <a:solidFill>
                  <a:schemeClr val="tx1"/>
                </a:solidFill>
                <a:latin typeface="+mn-lt"/>
                <a:ea typeface="+mn-ea"/>
                <a:cs typeface="+mn-cs"/>
              </a:rPr>
              <a:t>Human resource management refers to the practices and policies you need to carry out the personnel aspects of your management job, specifically, acquiring, training, appraising, rewarding, and providing a safe, ethical, and fair environment for your company’s employees</a:t>
            </a:r>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6" name="Slide Number Placeholder 5"/>
          <p:cNvSpPr>
            <a:spLocks noGrp="1"/>
          </p:cNvSpPr>
          <p:nvPr>
            <p:ph type="sldNum" sz="quarter" idx="12"/>
          </p:nvPr>
        </p:nvSpPr>
        <p:spPr/>
        <p:txBody>
          <a:bodyPr/>
          <a:lstStyle/>
          <a:p>
            <a:r>
              <a:rPr lang="en-US" smtClean="0"/>
              <a:t>1-</a:t>
            </a:r>
            <a:fld id="{752BF3C0-11F5-499F-9B2C-0A969FB3B5EB}" type="slidenum">
              <a:rPr lang="en-US" smtClean="0"/>
              <a:pPr/>
              <a:t>4</a:t>
            </a:fld>
            <a:endParaRPr lang="en-US" dirty="0"/>
          </a:p>
        </p:txBody>
      </p:sp>
    </p:spTree>
    <p:extLst>
      <p:ext uri="{BB962C8B-B14F-4D97-AF65-F5344CB8AC3E}">
        <p14:creationId xmlns:p14="http://schemas.microsoft.com/office/powerpoint/2010/main" val="2846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4800" b="1" dirty="0" smtClean="0">
                <a:solidFill>
                  <a:schemeClr val="accent1">
                    <a:lumMod val="75000"/>
                  </a:schemeClr>
                </a:solidFill>
              </a:rPr>
              <a:t>Activities of Human Resource Management?</a:t>
            </a:r>
            <a:endParaRPr lang="en-US" sz="4800" b="1" dirty="0">
              <a:solidFill>
                <a:schemeClr val="accent1">
                  <a:lumMod val="75000"/>
                </a:schemeClr>
              </a:solidFill>
            </a:endParaRPr>
          </a:p>
        </p:txBody>
      </p:sp>
      <p:sp>
        <p:nvSpPr>
          <p:cNvPr id="3" name="Content Placeholder 2"/>
          <p:cNvSpPr>
            <a:spLocks noGrp="1"/>
          </p:cNvSpPr>
          <p:nvPr>
            <p:ph idx="1"/>
          </p:nvPr>
        </p:nvSpPr>
        <p:spPr>
          <a:xfrm>
            <a:off x="457200" y="1828800"/>
            <a:ext cx="8229600" cy="4297363"/>
          </a:xfrm>
        </p:spPr>
        <p:txBody>
          <a:bodyPr>
            <a:normAutofit lnSpcReduction="10000"/>
          </a:bodyPr>
          <a:lstStyle/>
          <a:p>
            <a:r>
              <a:rPr lang="en-US" dirty="0" smtClean="0"/>
              <a:t>Job	 analyses</a:t>
            </a:r>
          </a:p>
          <a:p>
            <a:r>
              <a:rPr lang="en-US" dirty="0" smtClean="0"/>
              <a:t>Planning	labor	needs/recruiting</a:t>
            </a:r>
          </a:p>
          <a:p>
            <a:r>
              <a:rPr lang="en-US" dirty="0" smtClean="0"/>
              <a:t>Selecting	</a:t>
            </a:r>
          </a:p>
          <a:p>
            <a:r>
              <a:rPr lang="en-US" dirty="0" smtClean="0"/>
              <a:t>Orienting and	training</a:t>
            </a:r>
          </a:p>
          <a:p>
            <a:r>
              <a:rPr lang="en-US" dirty="0" smtClean="0"/>
              <a:t>Performance appraisal</a:t>
            </a:r>
          </a:p>
          <a:p>
            <a:r>
              <a:rPr lang="en-US" dirty="0" smtClean="0"/>
              <a:t>Compensation</a:t>
            </a:r>
          </a:p>
          <a:p>
            <a:r>
              <a:rPr lang="en-US" dirty="0" smtClean="0"/>
              <a:t>Incentives and benefits</a:t>
            </a:r>
          </a:p>
          <a:p>
            <a:r>
              <a:rPr lang="en-US" dirty="0" smtClean="0"/>
              <a:t>Employee relations</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5</a:t>
            </a:fld>
            <a:endParaRPr lang="en-US" dirty="0"/>
          </a:p>
        </p:txBody>
      </p:sp>
    </p:spTree>
    <p:extLst>
      <p:ext uri="{BB962C8B-B14F-4D97-AF65-F5344CB8AC3E}">
        <p14:creationId xmlns:p14="http://schemas.microsoft.com/office/powerpoint/2010/main" val="2794526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is HR Management Important to All Managers?</a:t>
            </a:r>
          </a:p>
        </p:txBody>
      </p:sp>
      <p:sp>
        <p:nvSpPr>
          <p:cNvPr id="3" name="Content Placeholder 2"/>
          <p:cNvSpPr>
            <a:spLocks noGrp="1"/>
          </p:cNvSpPr>
          <p:nvPr>
            <p:ph idx="1"/>
          </p:nvPr>
        </p:nvSpPr>
        <p:spPr>
          <a:xfrm>
            <a:off x="457200" y="1371600"/>
            <a:ext cx="8229600" cy="4953000"/>
          </a:xfrm>
        </p:spPr>
        <p:txBody>
          <a:bodyPr>
            <a:normAutofit fontScale="70000" lnSpcReduction="20000"/>
          </a:bodyPr>
          <a:lstStyle/>
          <a:p>
            <a:pPr marL="0" indent="0">
              <a:buNone/>
            </a:pPr>
            <a:r>
              <a:rPr lang="en-US" dirty="0"/>
              <a:t>Perhaps the best way to answer that is to start by listing the sorts of personnel mistakes you don’t want to make while managing. For example, no manager wants to:</a:t>
            </a:r>
          </a:p>
          <a:p>
            <a:pPr marL="0" indent="0">
              <a:buNone/>
            </a:pPr>
            <a:r>
              <a:rPr lang="en-US" dirty="0" smtClean="0"/>
              <a:t>     • </a:t>
            </a:r>
            <a:r>
              <a:rPr lang="en-US" dirty="0"/>
              <a:t>Have your employees not performing at peak capacity</a:t>
            </a:r>
          </a:p>
          <a:p>
            <a:pPr marL="0" indent="0">
              <a:buNone/>
            </a:pPr>
            <a:r>
              <a:rPr lang="en-US" dirty="0" smtClean="0"/>
              <a:t>     • </a:t>
            </a:r>
            <a:r>
              <a:rPr lang="en-US" dirty="0"/>
              <a:t>Hire the wrong person for the job</a:t>
            </a:r>
          </a:p>
          <a:p>
            <a:pPr marL="0" indent="0">
              <a:buNone/>
            </a:pPr>
            <a:r>
              <a:rPr lang="en-US" dirty="0" smtClean="0"/>
              <a:t>     • </a:t>
            </a:r>
            <a:r>
              <a:rPr lang="en-US" dirty="0"/>
              <a:t>Experience high turnover</a:t>
            </a:r>
          </a:p>
          <a:p>
            <a:pPr marL="0" indent="0">
              <a:buNone/>
            </a:pPr>
            <a:r>
              <a:rPr lang="en-US" dirty="0" smtClean="0"/>
              <a:t>     • </a:t>
            </a:r>
            <a:r>
              <a:rPr lang="en-US" dirty="0"/>
              <a:t>Find employees not doing their best</a:t>
            </a:r>
          </a:p>
          <a:p>
            <a:pPr marL="0" indent="0">
              <a:buNone/>
            </a:pPr>
            <a:r>
              <a:rPr lang="en-US" dirty="0" smtClean="0"/>
              <a:t>     • </a:t>
            </a:r>
            <a:r>
              <a:rPr lang="en-US" dirty="0"/>
              <a:t>Have your company taken to court because of your </a:t>
            </a:r>
            <a:r>
              <a:rPr lang="en-US" dirty="0" smtClean="0"/>
              <a:t>discriminatory            </a:t>
            </a:r>
          </a:p>
          <a:p>
            <a:pPr marL="0" indent="0">
              <a:buNone/>
            </a:pPr>
            <a:r>
              <a:rPr lang="en-US" dirty="0"/>
              <a:t> </a:t>
            </a:r>
            <a:r>
              <a:rPr lang="en-US" dirty="0" smtClean="0"/>
              <a:t>       actions</a:t>
            </a:r>
            <a:endParaRPr lang="en-US" dirty="0"/>
          </a:p>
          <a:p>
            <a:pPr marL="0" indent="0">
              <a:buNone/>
            </a:pPr>
            <a:r>
              <a:rPr lang="en-US" dirty="0" smtClean="0"/>
              <a:t>     • </a:t>
            </a:r>
            <a:r>
              <a:rPr lang="en-US" dirty="0"/>
              <a:t>Have your company cited under federal occupational safety laws </a:t>
            </a:r>
            <a:r>
              <a:rPr lang="en-US" dirty="0" smtClean="0"/>
              <a:t> </a:t>
            </a:r>
          </a:p>
          <a:p>
            <a:pPr marL="0" indent="0">
              <a:buNone/>
            </a:pPr>
            <a:r>
              <a:rPr lang="en-US" dirty="0"/>
              <a:t> </a:t>
            </a:r>
            <a:r>
              <a:rPr lang="en-US" dirty="0" smtClean="0"/>
              <a:t>        for </a:t>
            </a:r>
            <a:r>
              <a:rPr lang="en-US" dirty="0"/>
              <a:t>unsafe practices</a:t>
            </a:r>
          </a:p>
          <a:p>
            <a:pPr marL="0" indent="0">
              <a:buNone/>
            </a:pPr>
            <a:r>
              <a:rPr lang="en-US" dirty="0" smtClean="0"/>
              <a:t>     • </a:t>
            </a:r>
            <a:r>
              <a:rPr lang="en-US" dirty="0"/>
              <a:t>Allow a lack of training to undermine your department’s </a:t>
            </a:r>
            <a:r>
              <a:rPr lang="en-US" dirty="0" smtClean="0"/>
              <a:t> </a:t>
            </a:r>
          </a:p>
          <a:p>
            <a:pPr marL="0" indent="0">
              <a:buNone/>
            </a:pPr>
            <a:r>
              <a:rPr lang="en-US" dirty="0"/>
              <a:t> </a:t>
            </a:r>
            <a:r>
              <a:rPr lang="en-US" dirty="0" smtClean="0"/>
              <a:t>       effectiveness</a:t>
            </a:r>
            <a:endParaRPr lang="en-US" dirty="0"/>
          </a:p>
          <a:p>
            <a:pPr marL="0" indent="0">
              <a:buNone/>
            </a:pPr>
            <a:r>
              <a:rPr lang="en-US" dirty="0" smtClean="0"/>
              <a:t>     • </a:t>
            </a:r>
            <a:r>
              <a:rPr lang="en-US" dirty="0"/>
              <a:t>Commit any unfair labor practices</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1-</a:t>
            </a:r>
            <a:fld id="{752BF3C0-11F5-499F-9B2C-0A969FB3B5EB}" type="slidenum">
              <a:rPr lang="en-US" smtClean="0"/>
              <a:pPr/>
              <a:t>6</a:t>
            </a:fld>
            <a:endParaRPr lang="en-US" dirty="0"/>
          </a:p>
        </p:txBody>
      </p:sp>
    </p:spTree>
    <p:extLst>
      <p:ext uri="{BB962C8B-B14F-4D97-AF65-F5344CB8AC3E}">
        <p14:creationId xmlns:p14="http://schemas.microsoft.com/office/powerpoint/2010/main" val="379701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HR Management Important to All Managers?</a:t>
            </a:r>
            <a:endParaRPr lang="en-US" dirty="0"/>
          </a:p>
        </p:txBody>
      </p:sp>
      <p:sp>
        <p:nvSpPr>
          <p:cNvPr id="3" name="Content Placeholder 2"/>
          <p:cNvSpPr>
            <a:spLocks noGrp="1"/>
          </p:cNvSpPr>
          <p:nvPr>
            <p:ph idx="1"/>
          </p:nvPr>
        </p:nvSpPr>
        <p:spPr>
          <a:xfrm>
            <a:off x="457200" y="2057400"/>
            <a:ext cx="4191000" cy="4068763"/>
          </a:xfrm>
        </p:spPr>
        <p:txBody>
          <a:bodyPr/>
          <a:lstStyle/>
          <a:p>
            <a:r>
              <a:rPr lang="en-US" dirty="0" smtClean="0"/>
              <a:t>Improve Profits and Performance</a:t>
            </a:r>
          </a:p>
          <a:p>
            <a:r>
              <a:rPr lang="en-US" dirty="0" smtClean="0"/>
              <a:t>You May Spend Some Time as an HR Manager </a:t>
            </a:r>
          </a:p>
          <a:p>
            <a:r>
              <a:rPr lang="en-US" dirty="0" smtClean="0"/>
              <a:t>HR for Entrepreneurs</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7</a:t>
            </a:fld>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514600"/>
            <a:ext cx="3330120" cy="265528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03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Versus Staff Authority </a:t>
            </a:r>
            <a:endParaRPr lang="en-US" dirty="0"/>
          </a:p>
        </p:txBody>
      </p:sp>
      <p:sp>
        <p:nvSpPr>
          <p:cNvPr id="3" name="Content Placeholder 2"/>
          <p:cNvSpPr>
            <a:spLocks noGrp="1"/>
          </p:cNvSpPr>
          <p:nvPr>
            <p:ph idx="1"/>
          </p:nvPr>
        </p:nvSpPr>
        <p:spPr>
          <a:xfrm>
            <a:off x="457200" y="1981200"/>
            <a:ext cx="7696200" cy="4144963"/>
          </a:xfrm>
        </p:spPr>
        <p:txBody>
          <a:bodyPr/>
          <a:lstStyle/>
          <a:p>
            <a:r>
              <a:rPr lang="en-US" sz="4000" dirty="0" smtClean="0"/>
              <a:t>Authority</a:t>
            </a:r>
          </a:p>
          <a:p>
            <a:pPr lvl="1"/>
            <a:r>
              <a:rPr lang="en-US" sz="3600" dirty="0" smtClean="0"/>
              <a:t>The right to make decisions</a:t>
            </a:r>
          </a:p>
          <a:p>
            <a:pPr lvl="1"/>
            <a:r>
              <a:rPr lang="en-US" sz="3600" dirty="0" smtClean="0"/>
              <a:t>To direct the work of others</a:t>
            </a:r>
          </a:p>
          <a:p>
            <a:pPr lvl="1"/>
            <a:r>
              <a:rPr lang="en-US" sz="3600" dirty="0" smtClean="0"/>
              <a:t>To give orders </a:t>
            </a:r>
          </a:p>
          <a:p>
            <a:pPr lvl="1"/>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8</a:t>
            </a:fld>
            <a:endParaRPr lang="en-US" dirty="0"/>
          </a:p>
        </p:txBody>
      </p:sp>
    </p:spTree>
    <p:extLst>
      <p:ext uri="{BB962C8B-B14F-4D97-AF65-F5344CB8AC3E}">
        <p14:creationId xmlns:p14="http://schemas.microsoft.com/office/powerpoint/2010/main" val="490933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and Staff Aspects of HRM</a:t>
            </a:r>
            <a:endParaRPr lang="en-US" dirty="0"/>
          </a:p>
        </p:txBody>
      </p:sp>
      <p:sp>
        <p:nvSpPr>
          <p:cNvPr id="3" name="Content Placeholder 2"/>
          <p:cNvSpPr>
            <a:spLocks noGrp="1"/>
          </p:cNvSpPr>
          <p:nvPr>
            <p:ph idx="1"/>
          </p:nvPr>
        </p:nvSpPr>
        <p:spPr>
          <a:xfrm>
            <a:off x="457200" y="1600200"/>
            <a:ext cx="4038600" cy="4525963"/>
          </a:xfrm>
        </p:spPr>
        <p:txBody>
          <a:bodyPr/>
          <a:lstStyle/>
          <a:p>
            <a:r>
              <a:rPr lang="en-US" sz="4000" dirty="0" smtClean="0"/>
              <a:t>Line managers involved in:</a:t>
            </a:r>
          </a:p>
          <a:p>
            <a:pPr lvl="1"/>
            <a:r>
              <a:rPr lang="en-US" sz="3600" dirty="0" smtClean="0"/>
              <a:t>Recruiting</a:t>
            </a:r>
          </a:p>
          <a:p>
            <a:pPr lvl="1"/>
            <a:r>
              <a:rPr lang="en-US" sz="3600" dirty="0" smtClean="0"/>
              <a:t>Interviewing</a:t>
            </a:r>
          </a:p>
          <a:p>
            <a:pPr lvl="1"/>
            <a:r>
              <a:rPr lang="en-US" sz="3600" dirty="0" smtClean="0"/>
              <a:t>Selecting</a:t>
            </a:r>
          </a:p>
          <a:p>
            <a:pPr lvl="1"/>
            <a:r>
              <a:rPr lang="en-US" sz="3600" dirty="0" smtClean="0"/>
              <a:t>Training</a:t>
            </a:r>
            <a:endParaRPr lang="en-US" sz="36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normAutofit/>
          </a:bodyPr>
          <a:lstStyle/>
          <a:p>
            <a:r>
              <a:rPr lang="en-US" smtClean="0"/>
              <a:t>1-</a:t>
            </a:r>
            <a:fld id="{752BF3C0-11F5-499F-9B2C-0A969FB3B5EB}" type="slidenum">
              <a:rPr lang="en-US" smtClean="0"/>
              <a:pPr/>
              <a:t>9</a:t>
            </a:fld>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92024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583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2299</Words>
  <Application>Microsoft Office PowerPoint</Application>
  <PresentationFormat>On-screen Show (4:3)</PresentationFormat>
  <Paragraphs>218</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Learning Objectives (1)</vt:lpstr>
      <vt:lpstr>Learning Objectives (2)</vt:lpstr>
      <vt:lpstr>What is Human Resource Management?  Human resource management refers to the practices and policies you need to carry out the personnel aspects of your management job, specifically, acquiring, training, appraising, rewarding, and providing a safe, ethical, and fair environment for your company’s employees</vt:lpstr>
      <vt:lpstr>Activities of Human Resource Management?</vt:lpstr>
      <vt:lpstr>Why is HR Management Important to All Managers?</vt:lpstr>
      <vt:lpstr>Why is HR Management Important to All Managers?</vt:lpstr>
      <vt:lpstr>Line Versus Staff Authority </vt:lpstr>
      <vt:lpstr>Line and Staff Aspects of HRM</vt:lpstr>
      <vt:lpstr>Line versus Staff Authority </vt:lpstr>
      <vt:lpstr>Line-Staff HR Cooperation</vt:lpstr>
      <vt:lpstr>Line Managers’ HR Management Responsibilities All supervisors are responsible for aspects of HR/personnel tasks such as placement, training, controlling labor costs, protecting health and safety, and development of employees.</vt:lpstr>
      <vt:lpstr>Organizing the HR Department’s Responsibilities The HR department provides specialized assistance such as acting as a </vt:lpstr>
      <vt:lpstr>Trends Influencing HR Management  What human resource managers do and how they do it is changing. Some of the reasons for these changes are obvious, such as is technology. For example, employers now use their intranets to let employees modify their own benefits plans, something they obviously couldn’t do years ago. Other trends shaping human resource management include globalization of competition, deregulation, changes in demographics and the nature of work, and economic challenges. </vt:lpstr>
      <vt:lpstr>Trends Influencing HR Management </vt:lpstr>
      <vt:lpstr>Trends Influencing HR Management</vt:lpstr>
      <vt:lpstr>What is Talent Management? </vt:lpstr>
      <vt:lpstr>Strategic HR Management  We’ve seen that exercising strategic judgment is an important human resource manager proficiency. Human resource managers, therefore, need a command of strategic planning methods. </vt:lpstr>
      <vt:lpstr>Strategic HR Management  A strategic plan is designed to use a firm’s internal strengths and weaknesses to address its external weaknesses and threats. This is often referred to as a SWOT analysis.  </vt:lpstr>
      <vt:lpstr>Strategic Planning Basics</vt:lpstr>
      <vt:lpstr>Strategic Planning Basics  Managers engage in three levels of strategic planning.  </vt:lpstr>
      <vt:lpstr>What is Strategic HR Management?  Strategic HRM refers to formulating and executing HR policies and practices that produce the employee competencies and behaviors the company needs to achieve its strategic aims.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Strategic Human Resources Today</dc:title>
  <dc:creator>Licensed User</dc:creator>
  <cp:lastModifiedBy>KSU S155-S9</cp:lastModifiedBy>
  <cp:revision>73</cp:revision>
  <dcterms:created xsi:type="dcterms:W3CDTF">2012-07-26T16:09:02Z</dcterms:created>
  <dcterms:modified xsi:type="dcterms:W3CDTF">2015-08-25T09:29:44Z</dcterms:modified>
</cp:coreProperties>
</file>