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0DFD4F4-6046-4905-8E6B-5C4B54EC093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6577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DAEE763-0714-4C8C-B7B9-3C3B8C386A7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84787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4A434F4-C3E7-4838-9FB0-F5AFD0B9B60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290823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16BE31C8-3A6B-40C3-BDDD-0D9331036C7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60903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7F9FB23-5158-46BA-A83F-09D2B6EA1A0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66569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B3DA559-33DE-4693-932A-19626AE2F7B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08902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3A23E2E-AF45-4D97-A0B6-96A5236A100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51116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2C8EC3FB-72CF-4AA4-8710-F1AEC3F25D6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79761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5FE811B9-2458-4611-86E1-8808A38C1CD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15764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07C37778-6DD5-4555-A573-7F22F39545D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96170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3CF1E3C6-8F89-4170-92DC-C9475AAC206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99274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5DB4DCEC-D2AF-4CEF-9B0E-7D71A88B227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59078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7701B8B-B2FF-481A-8153-5D945F4323B4}"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21196231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7696200" y="152400"/>
            <a:ext cx="1371600" cy="369332"/>
          </a:xfrm>
          <a:prstGeom prst="rect">
            <a:avLst/>
          </a:prstGeom>
          <a:noFill/>
        </p:spPr>
        <p:txBody>
          <a:bodyPr wrap="square" rtlCol="0">
            <a:spAutoFit/>
          </a:bodyPr>
          <a:lstStyle/>
          <a:p>
            <a:r>
              <a:rPr lang="en-US" dirty="0" smtClean="0"/>
              <a:t>3</a:t>
            </a:r>
            <a:endParaRPr lang="en-US" dirty="0"/>
          </a:p>
        </p:txBody>
      </p:sp>
      <p:sp>
        <p:nvSpPr>
          <p:cNvPr id="3" name="Rectangle 2"/>
          <p:cNvSpPr/>
          <p:nvPr/>
        </p:nvSpPr>
        <p:spPr>
          <a:xfrm>
            <a:off x="7696200" y="159798"/>
            <a:ext cx="13716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0" dirty="0" smtClean="0">
                <a:solidFill>
                  <a:srgbClr val="FFC000"/>
                </a:solidFill>
              </a:rPr>
              <a:t>3</a:t>
            </a:r>
            <a:endParaRPr lang="en-US" sz="8000" dirty="0">
              <a:solidFill>
                <a:srgbClr val="FFC000"/>
              </a:solidFill>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5867400"/>
            <a:ext cx="877887" cy="130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0522864"/>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8706" name="Rectangle 2"/>
          <p:cNvSpPr>
            <a:spLocks noChangeArrowheads="1"/>
          </p:cNvSpPr>
          <p:nvPr/>
        </p:nvSpPr>
        <p:spPr bwMode="auto">
          <a:xfrm>
            <a:off x="179388" y="476250"/>
            <a:ext cx="7993062" cy="5116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000000"/>
                </a:solidFill>
              </a:rPr>
              <a:t>6- Orientation or Induction </a:t>
            </a:r>
            <a:endParaRPr lang="en-US" sz="2200" b="1">
              <a:solidFill>
                <a:srgbClr val="000000"/>
              </a:solidFill>
            </a:endParaRPr>
          </a:p>
          <a:p>
            <a:pPr indent="457200" fontAlgn="base">
              <a:spcBef>
                <a:spcPct val="0"/>
              </a:spcBef>
              <a:spcAft>
                <a:spcPct val="0"/>
              </a:spcAft>
            </a:pPr>
            <a:r>
              <a:rPr lang="en-US" sz="2200" b="1">
                <a:solidFill>
                  <a:srgbClr val="000000"/>
                </a:solidFill>
              </a:rPr>
              <a:t>Orientation or induction is a process of familiarizing the new employees with their enterprise, department, work unit, work group, superiors, fellows and subordinates etc.</a:t>
            </a:r>
            <a:endParaRPr lang="en-US" sz="2200" b="1" u="sng">
              <a:solidFill>
                <a:srgbClr val="000000"/>
              </a:solidFill>
            </a:endParaRPr>
          </a:p>
          <a:p>
            <a:pPr indent="457200" fontAlgn="base">
              <a:spcBef>
                <a:spcPct val="0"/>
              </a:spcBef>
              <a:spcAft>
                <a:spcPct val="0"/>
              </a:spcAft>
            </a:pPr>
            <a:r>
              <a:rPr lang="en-US" sz="2200" b="1" u="sng">
                <a:solidFill>
                  <a:srgbClr val="000000"/>
                </a:solidFill>
              </a:rPr>
              <a:t>7- Remuneration</a:t>
            </a:r>
            <a:endParaRPr lang="en-US" sz="2200" b="1">
              <a:solidFill>
                <a:srgbClr val="000000"/>
              </a:solidFill>
            </a:endParaRPr>
          </a:p>
          <a:p>
            <a:pPr indent="457200" fontAlgn="base">
              <a:spcBef>
                <a:spcPct val="0"/>
              </a:spcBef>
              <a:spcAft>
                <a:spcPct val="0"/>
              </a:spcAft>
            </a:pPr>
            <a:r>
              <a:rPr lang="en-US" sz="2200" b="1">
                <a:solidFill>
                  <a:srgbClr val="000000"/>
                </a:solidFill>
              </a:rPr>
              <a:t>Compensation of workers for their efforts involves fixation of their wages and salaries.</a:t>
            </a:r>
            <a:endParaRPr lang="en-US" sz="2200" b="1" u="sng">
              <a:solidFill>
                <a:srgbClr val="000000"/>
              </a:solidFill>
            </a:endParaRPr>
          </a:p>
          <a:p>
            <a:pPr indent="457200" fontAlgn="base">
              <a:spcBef>
                <a:spcPct val="0"/>
              </a:spcBef>
              <a:spcAft>
                <a:spcPct val="0"/>
              </a:spcAft>
            </a:pPr>
            <a:r>
              <a:rPr lang="en-US" sz="2200" b="1" u="sng">
                <a:solidFill>
                  <a:srgbClr val="000000"/>
                </a:solidFill>
              </a:rPr>
              <a:t>8- Training </a:t>
            </a:r>
            <a:endParaRPr lang="en-US" sz="2200" b="1">
              <a:solidFill>
                <a:srgbClr val="000000"/>
              </a:solidFill>
            </a:endParaRPr>
          </a:p>
          <a:p>
            <a:pPr indent="457200" fontAlgn="base">
              <a:spcBef>
                <a:spcPct val="0"/>
              </a:spcBef>
              <a:spcAft>
                <a:spcPct val="0"/>
              </a:spcAft>
            </a:pPr>
            <a:r>
              <a:rPr lang="en-US" sz="2200" b="1">
                <a:solidFill>
                  <a:srgbClr val="000000"/>
                </a:solidFill>
              </a:rPr>
              <a:t>The art of acquiring knowledge and skill of doing a particular job in a particular manner.</a:t>
            </a:r>
            <a:endParaRPr lang="en-US" sz="2200" b="1" u="sng">
              <a:solidFill>
                <a:srgbClr val="000000"/>
              </a:solidFill>
            </a:endParaRPr>
          </a:p>
          <a:p>
            <a:pPr indent="457200" fontAlgn="base">
              <a:spcBef>
                <a:spcPct val="0"/>
              </a:spcBef>
              <a:spcAft>
                <a:spcPct val="0"/>
              </a:spcAft>
            </a:pPr>
            <a:r>
              <a:rPr lang="en-US" sz="2200" b="1" u="sng">
                <a:solidFill>
                  <a:srgbClr val="000000"/>
                </a:solidFill>
              </a:rPr>
              <a:t>9- Development</a:t>
            </a:r>
            <a:endParaRPr lang="en-US" sz="2200" b="1">
              <a:solidFill>
                <a:srgbClr val="000000"/>
              </a:solidFill>
            </a:endParaRPr>
          </a:p>
          <a:p>
            <a:pPr indent="457200" fontAlgn="base">
              <a:spcBef>
                <a:spcPct val="0"/>
              </a:spcBef>
              <a:spcAft>
                <a:spcPct val="0"/>
              </a:spcAft>
            </a:pPr>
            <a:r>
              <a:rPr lang="en-US" sz="2200" b="1">
                <a:solidFill>
                  <a:srgbClr val="000000"/>
                </a:solidFill>
              </a:rPr>
              <a:t>The development of knowledge, efficiency and aptitude of different officers of managerial level so that they may contribute their feeling, cooperation and contribution towards the accomplishment of organizational objectives.</a:t>
            </a:r>
            <a:r>
              <a:rPr lang="en-US" sz="2200">
                <a:solidFill>
                  <a:srgbClr val="000000"/>
                </a:solidFill>
              </a:rPr>
              <a:t> </a:t>
            </a:r>
          </a:p>
        </p:txBody>
      </p:sp>
    </p:spTree>
    <p:extLst>
      <p:ext uri="{BB962C8B-B14F-4D97-AF65-F5344CB8AC3E}">
        <p14:creationId xmlns:p14="http://schemas.microsoft.com/office/powerpoint/2010/main" val="203733975"/>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179388" y="620713"/>
            <a:ext cx="7848600" cy="545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4F009E"/>
                </a:solidFill>
              </a:rPr>
              <a:t>9- Performance Appraisal</a:t>
            </a:r>
            <a:endParaRPr lang="en-US" sz="2200" b="1">
              <a:solidFill>
                <a:srgbClr val="4F009E"/>
              </a:solidFill>
            </a:endParaRPr>
          </a:p>
          <a:p>
            <a:pPr indent="457200" fontAlgn="base">
              <a:spcBef>
                <a:spcPct val="0"/>
              </a:spcBef>
              <a:spcAft>
                <a:spcPct val="0"/>
              </a:spcAft>
            </a:pPr>
            <a:r>
              <a:rPr lang="en-US" sz="2200" b="1">
                <a:solidFill>
                  <a:srgbClr val="000000"/>
                </a:solidFill>
              </a:rPr>
              <a:t>It is concerned with the rating or evaluation of the performance of the employees.  Transfer and promotion of staff are based on performance appraisal.</a:t>
            </a:r>
          </a:p>
          <a:p>
            <a:pPr indent="457200" fontAlgn="base">
              <a:spcBef>
                <a:spcPct val="0"/>
              </a:spcBef>
              <a:spcAft>
                <a:spcPct val="0"/>
              </a:spcAft>
            </a:pPr>
            <a:endParaRPr lang="en-US" sz="2200" b="1" u="sng">
              <a:solidFill>
                <a:srgbClr val="000000"/>
              </a:solidFill>
            </a:endParaRPr>
          </a:p>
          <a:p>
            <a:pPr indent="457200" fontAlgn="base">
              <a:spcBef>
                <a:spcPct val="0"/>
              </a:spcBef>
              <a:spcAft>
                <a:spcPct val="0"/>
              </a:spcAft>
            </a:pPr>
            <a:r>
              <a:rPr lang="en-US" sz="2200" b="1" u="sng">
                <a:solidFill>
                  <a:srgbClr val="4F009E"/>
                </a:solidFill>
              </a:rPr>
              <a:t>10- Promotion and Transfer </a:t>
            </a:r>
            <a:endParaRPr lang="en-US" sz="2200" b="1">
              <a:solidFill>
                <a:srgbClr val="4F009E"/>
              </a:solidFill>
            </a:endParaRPr>
          </a:p>
          <a:p>
            <a:pPr indent="457200" fontAlgn="base">
              <a:spcBef>
                <a:spcPct val="0"/>
              </a:spcBef>
              <a:spcAft>
                <a:spcPct val="0"/>
              </a:spcAft>
            </a:pPr>
            <a:r>
              <a:rPr lang="en-US" sz="2200" b="1">
                <a:solidFill>
                  <a:srgbClr val="000000"/>
                </a:solidFill>
              </a:rPr>
              <a:t>Promotion involves the shifting an employee to a higher position carrying higher responsibilities, facilities, status and pay. </a:t>
            </a:r>
          </a:p>
          <a:p>
            <a:pPr indent="457200" fontAlgn="base">
              <a:spcBef>
                <a:spcPct val="0"/>
              </a:spcBef>
              <a:spcAft>
                <a:spcPct val="0"/>
              </a:spcAft>
            </a:pPr>
            <a:r>
              <a:rPr lang="en-US" sz="2200" b="1">
                <a:solidFill>
                  <a:srgbClr val="000000"/>
                </a:solidFill>
              </a:rPr>
              <a:t>Transfer involves the shifting of an employee from one job to another , one unit to another, or one shift to another.</a:t>
            </a:r>
            <a:endParaRPr lang="en-US" sz="2200" b="1" u="sng">
              <a:solidFill>
                <a:srgbClr val="000000"/>
              </a:solidFill>
            </a:endParaRPr>
          </a:p>
          <a:p>
            <a:pPr indent="457200" fontAlgn="base">
              <a:spcBef>
                <a:spcPct val="0"/>
              </a:spcBef>
              <a:spcAft>
                <a:spcPct val="0"/>
              </a:spcAft>
            </a:pPr>
            <a:r>
              <a:rPr lang="en-US" sz="2200" b="1" u="sng">
                <a:solidFill>
                  <a:srgbClr val="4F009E"/>
                </a:solidFill>
              </a:rPr>
              <a:t>11- Human Relations</a:t>
            </a:r>
          </a:p>
          <a:p>
            <a:pPr indent="457200" fontAlgn="base">
              <a:spcBef>
                <a:spcPct val="0"/>
              </a:spcBef>
              <a:spcAft>
                <a:spcPct val="0"/>
              </a:spcAft>
            </a:pPr>
            <a:endParaRPr lang="en-US" sz="2200" b="1">
              <a:solidFill>
                <a:srgbClr val="4F009E"/>
              </a:solidFill>
            </a:endParaRPr>
          </a:p>
          <a:p>
            <a:pPr indent="457200" fontAlgn="base">
              <a:spcBef>
                <a:spcPct val="0"/>
              </a:spcBef>
              <a:spcAft>
                <a:spcPct val="0"/>
              </a:spcAft>
            </a:pPr>
            <a:r>
              <a:rPr lang="en-US" sz="2200" b="1">
                <a:solidFill>
                  <a:srgbClr val="000000"/>
                </a:solidFill>
              </a:rPr>
              <a:t>Every manager is responsible for achieving good human relations in the organization.</a:t>
            </a:r>
          </a:p>
        </p:txBody>
      </p:sp>
    </p:spTree>
    <p:extLst>
      <p:ext uri="{BB962C8B-B14F-4D97-AF65-F5344CB8AC3E}">
        <p14:creationId xmlns:p14="http://schemas.microsoft.com/office/powerpoint/2010/main" val="1442845567"/>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179388" y="765175"/>
            <a:ext cx="8208962" cy="493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D65700"/>
                </a:solidFill>
              </a:rPr>
              <a:t>PERSONNEL MANAGEMENT </a:t>
            </a:r>
          </a:p>
          <a:p>
            <a:pPr indent="457200" fontAlgn="base">
              <a:spcBef>
                <a:spcPct val="0"/>
              </a:spcBef>
              <a:spcAft>
                <a:spcPct val="0"/>
              </a:spcAft>
            </a:pPr>
            <a:r>
              <a:rPr lang="en-US" sz="2200" b="1" u="sng">
                <a:solidFill>
                  <a:srgbClr val="D65700"/>
                </a:solidFill>
              </a:rPr>
              <a:t>DEFINITION PERSONNEL MANAGEMENT </a:t>
            </a:r>
          </a:p>
          <a:p>
            <a:pPr indent="457200" fontAlgn="base">
              <a:spcBef>
                <a:spcPct val="0"/>
              </a:spcBef>
              <a:spcAft>
                <a:spcPct val="0"/>
              </a:spcAft>
            </a:pPr>
            <a:endParaRPr lang="en-US" sz="2200" b="1">
              <a:solidFill>
                <a:srgbClr val="D65700"/>
              </a:solidFill>
            </a:endParaRPr>
          </a:p>
          <a:p>
            <a:pPr indent="457200" fontAlgn="base">
              <a:spcBef>
                <a:spcPct val="0"/>
              </a:spcBef>
              <a:spcAft>
                <a:spcPct val="0"/>
              </a:spcAft>
            </a:pPr>
            <a:r>
              <a:rPr lang="en-US" sz="2200" b="1">
                <a:solidFill>
                  <a:srgbClr val="000000"/>
                </a:solidFill>
              </a:rPr>
              <a:t>A few definitions by some of the prominent writers on the subject are given below:</a:t>
            </a:r>
          </a:p>
          <a:p>
            <a:pPr indent="457200" fontAlgn="base">
              <a:spcBef>
                <a:spcPct val="0"/>
              </a:spcBef>
              <a:spcAft>
                <a:spcPct val="0"/>
              </a:spcAft>
            </a:pPr>
            <a:endParaRPr lang="en-US" sz="2200" b="1" i="1">
              <a:solidFill>
                <a:srgbClr val="000000"/>
              </a:solidFill>
            </a:endParaRPr>
          </a:p>
          <a:p>
            <a:pPr indent="457200" fontAlgn="base">
              <a:spcBef>
                <a:spcPct val="0"/>
              </a:spcBef>
              <a:spcAft>
                <a:spcPct val="0"/>
              </a:spcAft>
            </a:pPr>
            <a:r>
              <a:rPr lang="en-US" sz="2200" b="1" i="1">
                <a:solidFill>
                  <a:srgbClr val="044B5C"/>
                </a:solidFill>
              </a:rPr>
              <a:t>(1) “Personnel management is that phase of management which deals with the effective control and use of manpower”</a:t>
            </a:r>
          </a:p>
          <a:p>
            <a:pPr indent="457200" algn="r" fontAlgn="base">
              <a:spcBef>
                <a:spcPct val="0"/>
              </a:spcBef>
              <a:spcAft>
                <a:spcPct val="0"/>
              </a:spcAft>
            </a:pPr>
            <a:r>
              <a:rPr lang="en-US" b="1" i="1">
                <a:solidFill>
                  <a:srgbClr val="000000"/>
                </a:solidFill>
              </a:rPr>
              <a:t>Dale Yoder</a:t>
            </a:r>
          </a:p>
          <a:p>
            <a:pPr indent="457200" algn="r" fontAlgn="base">
              <a:spcBef>
                <a:spcPct val="0"/>
              </a:spcBef>
              <a:spcAft>
                <a:spcPct val="0"/>
              </a:spcAft>
            </a:pPr>
            <a:endParaRPr lang="en-US" b="1" i="1">
              <a:solidFill>
                <a:srgbClr val="000000"/>
              </a:solidFill>
            </a:endParaRPr>
          </a:p>
          <a:p>
            <a:pPr indent="457200" fontAlgn="base">
              <a:spcBef>
                <a:spcPct val="0"/>
              </a:spcBef>
              <a:spcAft>
                <a:spcPct val="0"/>
              </a:spcAft>
            </a:pPr>
            <a:r>
              <a:rPr lang="en-US" sz="2200" b="1" i="1">
                <a:solidFill>
                  <a:srgbClr val="000000"/>
                </a:solidFill>
              </a:rPr>
              <a:t>(2) “The planning, organizing, compensation, integration and maintenance of people for the purpose of contributing to organizational, individual and social goals”</a:t>
            </a:r>
          </a:p>
          <a:p>
            <a:pPr indent="457200" algn="r" fontAlgn="base">
              <a:spcBef>
                <a:spcPct val="0"/>
              </a:spcBef>
              <a:spcAft>
                <a:spcPct val="0"/>
              </a:spcAft>
            </a:pPr>
            <a:r>
              <a:rPr lang="en-US" b="1" i="1">
                <a:solidFill>
                  <a:srgbClr val="000000"/>
                </a:solidFill>
              </a:rPr>
              <a:t>Edwin B. Flippo</a:t>
            </a:r>
          </a:p>
        </p:txBody>
      </p:sp>
    </p:spTree>
    <p:extLst>
      <p:ext uri="{BB962C8B-B14F-4D97-AF65-F5344CB8AC3E}">
        <p14:creationId xmlns:p14="http://schemas.microsoft.com/office/powerpoint/2010/main" val="1967737052"/>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1778" name="Rectangle 2"/>
          <p:cNvSpPr>
            <a:spLocks noChangeArrowheads="1"/>
          </p:cNvSpPr>
          <p:nvPr/>
        </p:nvSpPr>
        <p:spPr bwMode="auto">
          <a:xfrm>
            <a:off x="179388" y="620713"/>
            <a:ext cx="7993062" cy="2436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a:solidFill>
                  <a:srgbClr val="333333"/>
                </a:solidFill>
              </a:rPr>
              <a:t>It is the tendency in modern enterprises to create a separate department known as personnel department to perform the staffing function. But it does not mean that the line managers do not have the responsibility for staffing. The personnel department is created to provide the necessary help to the managers in performing the staffing or personnel function.</a:t>
            </a:r>
          </a:p>
        </p:txBody>
      </p:sp>
      <p:sp>
        <p:nvSpPr>
          <p:cNvPr id="331790" name="Rectangle 14"/>
          <p:cNvSpPr>
            <a:spLocks noChangeArrowheads="1"/>
          </p:cNvSpPr>
          <p:nvPr/>
        </p:nvSpPr>
        <p:spPr bwMode="auto">
          <a:xfrm>
            <a:off x="179388" y="3201988"/>
            <a:ext cx="7993062" cy="310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4F009E"/>
                </a:solidFill>
              </a:rPr>
              <a:t>Personnel Manager</a:t>
            </a:r>
            <a:endParaRPr lang="en-US" sz="2200" b="1">
              <a:solidFill>
                <a:srgbClr val="4F009E"/>
              </a:solidFill>
            </a:endParaRPr>
          </a:p>
          <a:p>
            <a:pPr indent="457200" fontAlgn="base">
              <a:spcBef>
                <a:spcPct val="0"/>
              </a:spcBef>
              <a:spcAft>
                <a:spcPct val="0"/>
              </a:spcAft>
            </a:pPr>
            <a:r>
              <a:rPr lang="en-US" sz="2200" b="1">
                <a:solidFill>
                  <a:srgbClr val="000000"/>
                </a:solidFill>
              </a:rPr>
              <a:t>In most organizations, personnel department is set up under the charge of a personnel manager.  The personnel department serves as a service department.  It performs various personnel functions assigned to it by the other departments.  The personnel manager enjoys the status of a specialist in personnel matters.  Normally, persons with post-graduate qualifications in personnel management and industrial relations are preferred for this post.</a:t>
            </a:r>
          </a:p>
        </p:txBody>
      </p:sp>
    </p:spTree>
    <p:extLst>
      <p:ext uri="{BB962C8B-B14F-4D97-AF65-F5344CB8AC3E}">
        <p14:creationId xmlns:p14="http://schemas.microsoft.com/office/powerpoint/2010/main" val="4182025181"/>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2802" name="Rectangle 2"/>
          <p:cNvSpPr>
            <a:spLocks noChangeArrowheads="1"/>
          </p:cNvSpPr>
          <p:nvPr/>
        </p:nvSpPr>
        <p:spPr bwMode="auto">
          <a:xfrm>
            <a:off x="179388" y="642938"/>
            <a:ext cx="8208962" cy="566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4F009E"/>
                </a:solidFill>
              </a:rPr>
              <a:t>MANPOWER PLANNING </a:t>
            </a:r>
            <a:endParaRPr lang="en-US" sz="2200" b="1">
              <a:solidFill>
                <a:srgbClr val="4F009E"/>
              </a:solidFill>
            </a:endParaRPr>
          </a:p>
          <a:p>
            <a:pPr indent="457200" fontAlgn="base">
              <a:spcBef>
                <a:spcPct val="0"/>
              </a:spcBef>
              <a:spcAft>
                <a:spcPct val="0"/>
              </a:spcAft>
            </a:pPr>
            <a:r>
              <a:rPr lang="en-US" sz="2200" b="1">
                <a:solidFill>
                  <a:srgbClr val="000000"/>
                </a:solidFill>
              </a:rPr>
              <a:t>Manpower planning means to see whether the person to whom some work is assigned are capable to do it or not. The essence of manpower planning is the right man on the right job and the right job for the right man.</a:t>
            </a:r>
            <a:endParaRPr lang="en-US" sz="2200" b="1" u="sng">
              <a:solidFill>
                <a:srgbClr val="000000"/>
              </a:solidFill>
            </a:endParaRPr>
          </a:p>
          <a:p>
            <a:pPr indent="457200" fontAlgn="base">
              <a:spcBef>
                <a:spcPct val="0"/>
              </a:spcBef>
              <a:spcAft>
                <a:spcPct val="0"/>
              </a:spcAft>
            </a:pPr>
            <a:r>
              <a:rPr lang="en-US" sz="2200" b="1" u="sng">
                <a:solidFill>
                  <a:srgbClr val="4F009E"/>
                </a:solidFill>
              </a:rPr>
              <a:t>DEFINITION OF MANPOWER PLANING </a:t>
            </a:r>
            <a:endParaRPr lang="en-US" sz="2200" b="1">
              <a:solidFill>
                <a:srgbClr val="4F009E"/>
              </a:solidFill>
            </a:endParaRPr>
          </a:p>
          <a:p>
            <a:pPr indent="457200" fontAlgn="base">
              <a:spcBef>
                <a:spcPct val="0"/>
              </a:spcBef>
              <a:spcAft>
                <a:spcPct val="0"/>
              </a:spcAft>
            </a:pPr>
            <a:r>
              <a:rPr lang="en-US" sz="2200" b="1">
                <a:solidFill>
                  <a:srgbClr val="000000"/>
                </a:solidFill>
              </a:rPr>
              <a:t>A few definitions by some of the prominent writers on the subject are given below:</a:t>
            </a:r>
          </a:p>
          <a:p>
            <a:pPr indent="457200" fontAlgn="base">
              <a:spcBef>
                <a:spcPct val="0"/>
              </a:spcBef>
              <a:spcAft>
                <a:spcPct val="0"/>
              </a:spcAft>
            </a:pPr>
            <a:endParaRPr lang="en-US" sz="2200" b="1" i="1">
              <a:solidFill>
                <a:srgbClr val="000000"/>
              </a:solidFill>
            </a:endParaRPr>
          </a:p>
          <a:p>
            <a:pPr indent="457200" fontAlgn="base">
              <a:spcBef>
                <a:spcPct val="0"/>
              </a:spcBef>
              <a:spcAft>
                <a:spcPct val="0"/>
              </a:spcAft>
            </a:pPr>
            <a:r>
              <a:rPr lang="en-US" sz="2200" b="1" i="1">
                <a:solidFill>
                  <a:srgbClr val="000066"/>
                </a:solidFill>
              </a:rPr>
              <a:t>(1) “The process of determining and assuring that the organization will have an adequate number of qualified personnel”</a:t>
            </a:r>
          </a:p>
          <a:p>
            <a:pPr indent="457200" algn="r" fontAlgn="base">
              <a:spcBef>
                <a:spcPct val="0"/>
              </a:spcBef>
              <a:spcAft>
                <a:spcPct val="0"/>
              </a:spcAft>
            </a:pPr>
            <a:r>
              <a:rPr lang="en-US" b="1" i="1">
                <a:solidFill>
                  <a:srgbClr val="000000"/>
                </a:solidFill>
              </a:rPr>
              <a:t>Dele S. Beach</a:t>
            </a:r>
          </a:p>
          <a:p>
            <a:pPr indent="457200" fontAlgn="base">
              <a:spcBef>
                <a:spcPct val="0"/>
              </a:spcBef>
              <a:spcAft>
                <a:spcPct val="0"/>
              </a:spcAft>
            </a:pPr>
            <a:r>
              <a:rPr lang="en-US" sz="2200" b="1">
                <a:solidFill>
                  <a:srgbClr val="000066"/>
                </a:solidFill>
              </a:rPr>
              <a:t>(2) “Manpower planning means forecasting prediction of the number of the people whom the organization will have to hire, train or promote in a given period ”</a:t>
            </a:r>
          </a:p>
          <a:p>
            <a:pPr indent="457200" algn="r" fontAlgn="base">
              <a:spcBef>
                <a:spcPct val="0"/>
              </a:spcBef>
              <a:spcAft>
                <a:spcPct val="0"/>
              </a:spcAft>
            </a:pPr>
            <a:r>
              <a:rPr lang="en-US" b="1">
                <a:solidFill>
                  <a:srgbClr val="000000"/>
                </a:solidFill>
              </a:rPr>
              <a:t>Sayles and Gerge Sirauss</a:t>
            </a:r>
          </a:p>
        </p:txBody>
      </p:sp>
    </p:spTree>
    <p:extLst>
      <p:ext uri="{BB962C8B-B14F-4D97-AF65-F5344CB8AC3E}">
        <p14:creationId xmlns:p14="http://schemas.microsoft.com/office/powerpoint/2010/main" val="3549345345"/>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3826" name="Rectangle 2"/>
          <p:cNvSpPr>
            <a:spLocks noChangeArrowheads="1"/>
          </p:cNvSpPr>
          <p:nvPr/>
        </p:nvSpPr>
        <p:spPr bwMode="auto">
          <a:xfrm>
            <a:off x="179388" y="557213"/>
            <a:ext cx="7993062"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a:solidFill>
                  <a:srgbClr val="000000"/>
                </a:solidFill>
              </a:rPr>
              <a:t>Thus, it may be concluded that manpower planning involves the estimation of size and quality of the work force required by the enterprise to a accomplish its desired objectives.</a:t>
            </a:r>
          </a:p>
        </p:txBody>
      </p:sp>
      <p:sp>
        <p:nvSpPr>
          <p:cNvPr id="333827" name="Rectangle 3"/>
          <p:cNvSpPr>
            <a:spLocks noChangeArrowheads="1"/>
          </p:cNvSpPr>
          <p:nvPr/>
        </p:nvSpPr>
        <p:spPr bwMode="auto">
          <a:xfrm>
            <a:off x="179388" y="2078038"/>
            <a:ext cx="8280400" cy="444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342900" indent="-342900" fontAlgn="base">
              <a:spcBef>
                <a:spcPct val="0"/>
              </a:spcBef>
              <a:spcAft>
                <a:spcPct val="0"/>
              </a:spcAft>
              <a:tabLst>
                <a:tab pos="228600" algn="l"/>
              </a:tabLst>
            </a:pPr>
            <a:r>
              <a:rPr lang="en-US" sz="2200" b="1" u="sng">
                <a:solidFill>
                  <a:srgbClr val="4F009E"/>
                </a:solidFill>
              </a:rPr>
              <a:t>Significance of Manpower Planning</a:t>
            </a:r>
            <a:endParaRPr lang="en-US" sz="2200" b="1">
              <a:solidFill>
                <a:srgbClr val="4F009E"/>
              </a:solidFill>
            </a:endParaRPr>
          </a:p>
          <a:p>
            <a:pPr marL="342900" indent="-342900" fontAlgn="base">
              <a:spcBef>
                <a:spcPct val="0"/>
              </a:spcBef>
              <a:spcAft>
                <a:spcPct val="0"/>
              </a:spcAft>
              <a:tabLst>
                <a:tab pos="228600" algn="l"/>
              </a:tabLst>
            </a:pPr>
            <a:r>
              <a:rPr lang="en-US" sz="2200" b="1">
                <a:solidFill>
                  <a:srgbClr val="000000"/>
                </a:solidFill>
              </a:rPr>
              <a:t>Manpower planning is an essential activity because of the following factors:</a:t>
            </a:r>
          </a:p>
          <a:p>
            <a:pPr marL="342900" indent="-342900" fontAlgn="base">
              <a:spcBef>
                <a:spcPct val="0"/>
              </a:spcBef>
              <a:spcAft>
                <a:spcPct val="0"/>
              </a:spcAft>
              <a:buFontTx/>
              <a:buAutoNum type="arabicParenR"/>
              <a:tabLst>
                <a:tab pos="228600" algn="l"/>
              </a:tabLst>
            </a:pPr>
            <a:r>
              <a:rPr lang="en-US" sz="2200" b="1">
                <a:solidFill>
                  <a:srgbClr val="000066"/>
                </a:solidFill>
              </a:rPr>
              <a:t>Shortage or surplus of manpower will be revealed by manpower planning, corrective steps can be taken in time.</a:t>
            </a:r>
          </a:p>
          <a:p>
            <a:pPr marL="342900" indent="-342900" fontAlgn="base">
              <a:spcBef>
                <a:spcPct val="0"/>
              </a:spcBef>
              <a:spcAft>
                <a:spcPct val="0"/>
              </a:spcAft>
              <a:buFontTx/>
              <a:buAutoNum type="arabicParenR"/>
              <a:tabLst>
                <a:tab pos="228600" algn="l"/>
              </a:tabLst>
            </a:pPr>
            <a:r>
              <a:rPr lang="en-US" sz="2200" b="1">
                <a:solidFill>
                  <a:srgbClr val="000066"/>
                </a:solidFill>
              </a:rPr>
              <a:t>Manpower forecasting provides a basis for recruitment, transfer and training of employees.</a:t>
            </a:r>
          </a:p>
          <a:p>
            <a:pPr marL="342900" indent="-342900" fontAlgn="base">
              <a:spcBef>
                <a:spcPct val="0"/>
              </a:spcBef>
              <a:spcAft>
                <a:spcPct val="0"/>
              </a:spcAft>
              <a:buFontTx/>
              <a:buAutoNum type="arabicParenR"/>
              <a:tabLst>
                <a:tab pos="228600" algn="l"/>
              </a:tabLst>
            </a:pPr>
            <a:r>
              <a:rPr lang="en-US" sz="2200" b="1">
                <a:solidFill>
                  <a:srgbClr val="000066"/>
                </a:solidFill>
              </a:rPr>
              <a:t>It reduces labour cost by avoiding surplus manpower, over-staffing can be known quickly</a:t>
            </a:r>
          </a:p>
          <a:p>
            <a:pPr marL="342900" indent="-342900" fontAlgn="base">
              <a:spcBef>
                <a:spcPct val="0"/>
              </a:spcBef>
              <a:spcAft>
                <a:spcPct val="0"/>
              </a:spcAft>
              <a:buFontTx/>
              <a:buAutoNum type="arabicParenR"/>
              <a:tabLst>
                <a:tab pos="228600" algn="l"/>
              </a:tabLst>
            </a:pPr>
            <a:r>
              <a:rPr lang="en-US" sz="2200" b="1">
                <a:solidFill>
                  <a:srgbClr val="000066"/>
                </a:solidFill>
              </a:rPr>
              <a:t>It helps in identifying talent available in the organization.  Training for promotion could be given to the talented employees</a:t>
            </a:r>
          </a:p>
        </p:txBody>
      </p:sp>
    </p:spTree>
    <p:extLst>
      <p:ext uri="{BB962C8B-B14F-4D97-AF65-F5344CB8AC3E}">
        <p14:creationId xmlns:p14="http://schemas.microsoft.com/office/powerpoint/2010/main" val="2375461917"/>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4850" name="Rectangle 2"/>
          <p:cNvSpPr>
            <a:spLocks noChangeArrowheads="1"/>
          </p:cNvSpPr>
          <p:nvPr/>
        </p:nvSpPr>
        <p:spPr bwMode="auto">
          <a:xfrm>
            <a:off x="179388" y="476250"/>
            <a:ext cx="784860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a:solidFill>
                  <a:srgbClr val="000066"/>
                </a:solidFill>
              </a:rPr>
              <a:t>5) It helps in the growth and diversification of business.  Suitable manpower is made available to handle jobs.</a:t>
            </a:r>
          </a:p>
          <a:p>
            <a:pPr indent="457200" fontAlgn="base">
              <a:spcBef>
                <a:spcPct val="0"/>
              </a:spcBef>
              <a:spcAft>
                <a:spcPct val="0"/>
              </a:spcAft>
            </a:pPr>
            <a:r>
              <a:rPr lang="en-US" sz="2200" b="1">
                <a:solidFill>
                  <a:srgbClr val="000066"/>
                </a:solidFill>
              </a:rPr>
              <a:t>6) It leads to greater awareness of the significance of sound personnel management throughout the enterprise.</a:t>
            </a:r>
          </a:p>
        </p:txBody>
      </p:sp>
      <p:sp>
        <p:nvSpPr>
          <p:cNvPr id="334862" name="Rectangle 14"/>
          <p:cNvSpPr>
            <a:spLocks noChangeArrowheads="1"/>
          </p:cNvSpPr>
          <p:nvPr/>
        </p:nvSpPr>
        <p:spPr bwMode="auto">
          <a:xfrm>
            <a:off x="250825" y="2292350"/>
            <a:ext cx="7848600" cy="344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algn="ctr" fontAlgn="base">
              <a:spcBef>
                <a:spcPct val="0"/>
              </a:spcBef>
              <a:spcAft>
                <a:spcPct val="0"/>
              </a:spcAft>
            </a:pPr>
            <a:r>
              <a:rPr lang="en-US" sz="2200" b="1" u="sng">
                <a:solidFill>
                  <a:srgbClr val="D65700"/>
                </a:solidFill>
              </a:rPr>
              <a:t>SUMMARY</a:t>
            </a:r>
          </a:p>
          <a:p>
            <a:pPr indent="457200" algn="ctr" fontAlgn="base">
              <a:spcBef>
                <a:spcPct val="0"/>
              </a:spcBef>
              <a:spcAft>
                <a:spcPct val="0"/>
              </a:spcAft>
            </a:pPr>
            <a:r>
              <a:rPr lang="en-US" sz="2200" b="1">
                <a:solidFill>
                  <a:srgbClr val="000000"/>
                </a:solidFill>
              </a:rPr>
              <a:t>In this chapter, You have gone through different dimensions of nature and process of staffing. After going through the chapter, be sure that the following facts are well versed.</a:t>
            </a:r>
          </a:p>
          <a:p>
            <a:pPr indent="457200" fontAlgn="base">
              <a:spcBef>
                <a:spcPct val="0"/>
              </a:spcBef>
              <a:spcAft>
                <a:spcPct val="0"/>
              </a:spcAft>
            </a:pPr>
            <a:r>
              <a:rPr lang="en-US" sz="2200" b="1" u="sng">
                <a:solidFill>
                  <a:srgbClr val="4F009E"/>
                </a:solidFill>
              </a:rPr>
              <a:t>Meaning of Staffing</a:t>
            </a:r>
            <a:endParaRPr lang="en-US" sz="2200" b="1">
              <a:solidFill>
                <a:srgbClr val="4F009E"/>
              </a:solidFill>
            </a:endParaRPr>
          </a:p>
          <a:p>
            <a:pPr indent="457200" fontAlgn="base">
              <a:spcBef>
                <a:spcPct val="0"/>
              </a:spcBef>
              <a:spcAft>
                <a:spcPct val="0"/>
              </a:spcAft>
            </a:pPr>
            <a:r>
              <a:rPr lang="en-US" sz="2200" b="1">
                <a:solidFill>
                  <a:srgbClr val="000000"/>
                </a:solidFill>
              </a:rPr>
              <a:t>The management function of staffing involves managing the organization structure through proper and effective selection, appraisal and development of personnel to fill the roles designed into the structure.</a:t>
            </a:r>
          </a:p>
        </p:txBody>
      </p:sp>
    </p:spTree>
    <p:extLst>
      <p:ext uri="{BB962C8B-B14F-4D97-AF65-F5344CB8AC3E}">
        <p14:creationId xmlns:p14="http://schemas.microsoft.com/office/powerpoint/2010/main" val="2601116398"/>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5874" name="Rectangle 2"/>
          <p:cNvSpPr>
            <a:spLocks noChangeArrowheads="1"/>
          </p:cNvSpPr>
          <p:nvPr/>
        </p:nvSpPr>
        <p:spPr bwMode="auto">
          <a:xfrm>
            <a:off x="179388" y="498475"/>
            <a:ext cx="8280400" cy="545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4F009E"/>
                </a:solidFill>
              </a:rPr>
              <a:t>Nature of Staffing</a:t>
            </a:r>
            <a:endParaRPr lang="en-US" sz="2200" b="1">
              <a:solidFill>
                <a:srgbClr val="4F009E"/>
              </a:solidFill>
            </a:endParaRPr>
          </a:p>
          <a:p>
            <a:pPr indent="457200" fontAlgn="base">
              <a:spcBef>
                <a:spcPct val="0"/>
              </a:spcBef>
              <a:spcAft>
                <a:spcPct val="0"/>
              </a:spcAft>
            </a:pPr>
            <a:r>
              <a:rPr lang="en-US" sz="2200" b="1">
                <a:solidFill>
                  <a:srgbClr val="000000"/>
                </a:solidFill>
              </a:rPr>
              <a:t>The nature of staffing are as follows:</a:t>
            </a:r>
          </a:p>
          <a:p>
            <a:pPr indent="457200" fontAlgn="base">
              <a:spcBef>
                <a:spcPct val="0"/>
              </a:spcBef>
              <a:spcAft>
                <a:spcPct val="0"/>
              </a:spcAft>
            </a:pPr>
            <a:r>
              <a:rPr lang="en-US" sz="2200" b="1">
                <a:solidFill>
                  <a:srgbClr val="000000"/>
                </a:solidFill>
              </a:rPr>
              <a:t>Managerial responsibility; Continuous function; Concerned with human element.</a:t>
            </a:r>
            <a:endParaRPr lang="en-US" sz="2200" b="1" u="sng">
              <a:solidFill>
                <a:srgbClr val="000000"/>
              </a:solidFill>
            </a:endParaRPr>
          </a:p>
          <a:p>
            <a:pPr indent="457200" fontAlgn="base">
              <a:spcBef>
                <a:spcPct val="0"/>
              </a:spcBef>
              <a:spcAft>
                <a:spcPct val="0"/>
              </a:spcAft>
            </a:pPr>
            <a:r>
              <a:rPr lang="en-US" sz="2200" b="1" u="sng">
                <a:solidFill>
                  <a:srgbClr val="4F009E"/>
                </a:solidFill>
              </a:rPr>
              <a:t>Importance of Staffing </a:t>
            </a:r>
            <a:endParaRPr lang="en-US" sz="2200" b="1">
              <a:solidFill>
                <a:srgbClr val="4F009E"/>
              </a:solidFill>
            </a:endParaRPr>
          </a:p>
          <a:p>
            <a:pPr indent="457200" fontAlgn="base">
              <a:spcBef>
                <a:spcPct val="0"/>
              </a:spcBef>
              <a:spcAft>
                <a:spcPct val="0"/>
              </a:spcAft>
            </a:pPr>
            <a:r>
              <a:rPr lang="en-US" sz="2200" b="1">
                <a:solidFill>
                  <a:srgbClr val="000000"/>
                </a:solidFill>
              </a:rPr>
              <a:t>Successful staffing function provides the following benefits:</a:t>
            </a:r>
          </a:p>
          <a:p>
            <a:pPr indent="457200" fontAlgn="base">
              <a:spcBef>
                <a:spcPct val="0"/>
              </a:spcBef>
              <a:spcAft>
                <a:spcPct val="0"/>
              </a:spcAft>
            </a:pPr>
            <a:r>
              <a:rPr lang="en-US" sz="2200" b="1">
                <a:solidFill>
                  <a:srgbClr val="000000"/>
                </a:solidFill>
              </a:rPr>
              <a:t>Efficient performance; Use of latest technology; Development of manpower; Optimum use of manpower; Proper motivation; Higher morale.</a:t>
            </a:r>
            <a:endParaRPr lang="en-US" sz="2200" b="1" u="sng">
              <a:solidFill>
                <a:srgbClr val="000000"/>
              </a:solidFill>
            </a:endParaRPr>
          </a:p>
          <a:p>
            <a:pPr indent="457200" fontAlgn="base">
              <a:spcBef>
                <a:spcPct val="0"/>
              </a:spcBef>
              <a:spcAft>
                <a:spcPct val="0"/>
              </a:spcAft>
            </a:pPr>
            <a:r>
              <a:rPr lang="en-US" sz="2200" b="1" u="sng">
                <a:solidFill>
                  <a:srgbClr val="4F009E"/>
                </a:solidFill>
              </a:rPr>
              <a:t>Elements of Staffing</a:t>
            </a:r>
            <a:endParaRPr lang="en-US" sz="2200" b="1">
              <a:solidFill>
                <a:srgbClr val="4F009E"/>
              </a:solidFill>
            </a:endParaRPr>
          </a:p>
          <a:p>
            <a:pPr indent="457200" fontAlgn="base">
              <a:spcBef>
                <a:spcPct val="0"/>
              </a:spcBef>
              <a:spcAft>
                <a:spcPct val="0"/>
              </a:spcAft>
            </a:pPr>
            <a:r>
              <a:rPr lang="en-US" sz="2200" b="1">
                <a:solidFill>
                  <a:srgbClr val="000000"/>
                </a:solidFill>
              </a:rPr>
              <a:t>Staffing is a continuous process and includes some inter-dependent activities as follows:</a:t>
            </a:r>
          </a:p>
          <a:p>
            <a:pPr indent="457200" fontAlgn="base">
              <a:spcBef>
                <a:spcPct val="0"/>
              </a:spcBef>
              <a:spcAft>
                <a:spcPct val="0"/>
              </a:spcAft>
            </a:pPr>
            <a:r>
              <a:rPr lang="en-US" sz="2200" b="1">
                <a:solidFill>
                  <a:srgbClr val="000000"/>
                </a:solidFill>
              </a:rPr>
              <a:t>Manpower planning ; Recruitment ; Selection ; Placement of  personnel ; Induction ; Remuneration ; Training ; Development; Performance appraisal ; Promotion and transfer ; Human relations.</a:t>
            </a:r>
          </a:p>
        </p:txBody>
      </p:sp>
    </p:spTree>
    <p:extLst>
      <p:ext uri="{BB962C8B-B14F-4D97-AF65-F5344CB8AC3E}">
        <p14:creationId xmlns:p14="http://schemas.microsoft.com/office/powerpoint/2010/main" val="2411187421"/>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6898" name="Rectangle 2"/>
          <p:cNvSpPr>
            <a:spLocks noChangeArrowheads="1"/>
          </p:cNvSpPr>
          <p:nvPr/>
        </p:nvSpPr>
        <p:spPr bwMode="auto">
          <a:xfrm>
            <a:off x="179388" y="512763"/>
            <a:ext cx="7921625"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4F009E"/>
                </a:solidFill>
              </a:rPr>
              <a:t>Meaning of Manpower Planning</a:t>
            </a:r>
            <a:endParaRPr lang="en-US" sz="2200" b="1">
              <a:solidFill>
                <a:srgbClr val="4F009E"/>
              </a:solidFill>
            </a:endParaRPr>
          </a:p>
          <a:p>
            <a:pPr indent="457200" fontAlgn="base">
              <a:spcBef>
                <a:spcPct val="0"/>
              </a:spcBef>
              <a:spcAft>
                <a:spcPct val="0"/>
              </a:spcAft>
            </a:pPr>
            <a:r>
              <a:rPr lang="en-US" sz="2200" b="1">
                <a:solidFill>
                  <a:srgbClr val="000000"/>
                </a:solidFill>
              </a:rPr>
              <a:t>Manpower planning is a technique to estimate and forecast the manpower requirements for an enterprise taking into consideration the existing and future objects of the enterprise.  The estimates of human resources requirements are based on the future plans of production expansion, nature of technology and structure of enterprises.</a:t>
            </a:r>
            <a:r>
              <a:rPr lang="en-US" sz="2200">
                <a:solidFill>
                  <a:srgbClr val="000000"/>
                </a:solidFill>
              </a:rPr>
              <a:t> </a:t>
            </a:r>
          </a:p>
        </p:txBody>
      </p:sp>
    </p:spTree>
    <p:extLst>
      <p:ext uri="{BB962C8B-B14F-4D97-AF65-F5344CB8AC3E}">
        <p14:creationId xmlns:p14="http://schemas.microsoft.com/office/powerpoint/2010/main" val="3187843975"/>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50210" name="Rectangle 2"/>
          <p:cNvSpPr>
            <a:spLocks noGrp="1" noChangeArrowheads="1"/>
          </p:cNvSpPr>
          <p:nvPr>
            <p:ph type="body" idx="1"/>
          </p:nvPr>
        </p:nvSpPr>
        <p:spPr>
          <a:xfrm>
            <a:off x="-36513" y="333375"/>
            <a:ext cx="8496301" cy="1296988"/>
          </a:xfrm>
        </p:spPr>
        <p:txBody>
          <a:bodyPr/>
          <a:lstStyle/>
          <a:p>
            <a:pPr>
              <a:buFontTx/>
              <a:buNone/>
            </a:pPr>
            <a:r>
              <a:rPr lang="en-US" sz="2200" b="1" i="1"/>
              <a:t>“The planning, organizing, compensation, integration and maintenance of people for the purpose of contributing to organizational, individual and societal goals”.</a:t>
            </a:r>
          </a:p>
          <a:p>
            <a:pPr algn="r">
              <a:buFontTx/>
              <a:buNone/>
            </a:pPr>
            <a:r>
              <a:rPr lang="en-US" sz="1800" b="1" i="1"/>
              <a:t>Edwin B. Flippo</a:t>
            </a:r>
          </a:p>
        </p:txBody>
      </p:sp>
      <p:sp>
        <p:nvSpPr>
          <p:cNvPr id="350211" name="Rectangle 3"/>
          <p:cNvSpPr>
            <a:spLocks noChangeArrowheads="1"/>
          </p:cNvSpPr>
          <p:nvPr/>
        </p:nvSpPr>
        <p:spPr bwMode="auto">
          <a:xfrm>
            <a:off x="2268538" y="1497013"/>
            <a:ext cx="4176712" cy="636587"/>
          </a:xfrm>
          <a:prstGeom prst="rect">
            <a:avLst/>
          </a:prstGeom>
          <a:noFill/>
          <a:ln>
            <a:noFill/>
          </a:ln>
          <a:effectLst/>
          <a:extLst>
            <a:ext uri="{909E8E84-426E-40DD-AFC4-6F175D3DCCD1}">
              <a14:hiddenFill xmlns:a14="http://schemas.microsoft.com/office/drawing/2010/main">
                <a:gradFill rotWithShape="1">
                  <a:gsLst>
                    <a:gs pos="0">
                      <a:srgbClr val="FEBD06"/>
                    </a:gs>
                    <a:gs pos="100000">
                      <a:schemeClr val="bg1"/>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3200" b="1" u="sng">
                <a:solidFill>
                  <a:srgbClr val="D65700"/>
                </a:solidFill>
              </a:rPr>
              <a:t>CHAPTER OUTLINE</a:t>
            </a:r>
          </a:p>
        </p:txBody>
      </p:sp>
      <p:sp>
        <p:nvSpPr>
          <p:cNvPr id="350212" name="Line 4"/>
          <p:cNvSpPr>
            <a:spLocks noChangeShapeType="1"/>
          </p:cNvSpPr>
          <p:nvPr/>
        </p:nvSpPr>
        <p:spPr bwMode="auto">
          <a:xfrm flipV="1">
            <a:off x="4140200" y="2636838"/>
            <a:ext cx="7938" cy="2376487"/>
          </a:xfrm>
          <a:prstGeom prst="line">
            <a:avLst/>
          </a:prstGeom>
          <a:noFill/>
          <a:ln w="2857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350213" name="Rectangle 5"/>
          <p:cNvSpPr>
            <a:spLocks noChangeArrowheads="1"/>
          </p:cNvSpPr>
          <p:nvPr/>
        </p:nvSpPr>
        <p:spPr bwMode="auto">
          <a:xfrm>
            <a:off x="250825" y="2492375"/>
            <a:ext cx="44275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200" b="1" i="1">
                <a:solidFill>
                  <a:srgbClr val="333333"/>
                </a:solidFill>
              </a:rPr>
              <a:t> </a:t>
            </a:r>
            <a:r>
              <a:rPr lang="en-US" sz="2200" b="1">
                <a:solidFill>
                  <a:srgbClr val="333333"/>
                </a:solidFill>
              </a:rPr>
              <a:t>Introduction</a:t>
            </a:r>
            <a:endParaRPr lang="ar-SA" sz="2200" b="1">
              <a:solidFill>
                <a:srgbClr val="333333"/>
              </a:solidFill>
              <a:sym typeface="OfficePlanning" charset="2"/>
            </a:endParaRPr>
          </a:p>
          <a:p>
            <a:pPr marL="342900" indent="-342900" fontAlgn="base">
              <a:spcBef>
                <a:spcPct val="20000"/>
              </a:spcBef>
              <a:spcAft>
                <a:spcPct val="0"/>
              </a:spcAft>
            </a:pPr>
            <a:r>
              <a:rPr lang="en-US" sz="2400" b="1">
                <a:solidFill>
                  <a:srgbClr val="FFFFFF"/>
                </a:solidFill>
              </a:rPr>
              <a:t> </a:t>
            </a:r>
          </a:p>
        </p:txBody>
      </p:sp>
      <p:sp>
        <p:nvSpPr>
          <p:cNvPr id="350214" name="Rectangle 6"/>
          <p:cNvSpPr>
            <a:spLocks noChangeArrowheads="1"/>
          </p:cNvSpPr>
          <p:nvPr/>
        </p:nvSpPr>
        <p:spPr bwMode="auto">
          <a:xfrm>
            <a:off x="250825" y="2924175"/>
            <a:ext cx="46815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200" b="1">
                <a:solidFill>
                  <a:srgbClr val="4F009E"/>
                </a:solidFill>
                <a:sym typeface="OfficePlanning" charset="2"/>
              </a:rPr>
              <a:t>Definition of Staffing</a:t>
            </a:r>
            <a:r>
              <a:rPr lang="en-US" sz="2200">
                <a:solidFill>
                  <a:srgbClr val="4F009E"/>
                </a:solidFill>
                <a:sym typeface="OfficePlanning" charset="2"/>
              </a:rPr>
              <a:t> </a:t>
            </a:r>
            <a:endParaRPr lang="ar-SA" sz="2200">
              <a:solidFill>
                <a:srgbClr val="4F009E"/>
              </a:solidFill>
              <a:sym typeface="OfficePlanning" charset="2"/>
            </a:endParaRPr>
          </a:p>
        </p:txBody>
      </p:sp>
      <p:sp>
        <p:nvSpPr>
          <p:cNvPr id="350215" name="Rectangle 7"/>
          <p:cNvSpPr>
            <a:spLocks noChangeArrowheads="1"/>
          </p:cNvSpPr>
          <p:nvPr/>
        </p:nvSpPr>
        <p:spPr bwMode="auto">
          <a:xfrm>
            <a:off x="250825" y="3500438"/>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200" b="1">
                <a:solidFill>
                  <a:srgbClr val="000000"/>
                </a:solidFill>
                <a:sym typeface="OfficePlanning" charset="2"/>
              </a:rPr>
              <a:t>Nature of Staffing</a:t>
            </a:r>
            <a:r>
              <a:rPr lang="en-US" sz="2200">
                <a:solidFill>
                  <a:srgbClr val="000000"/>
                </a:solidFill>
                <a:sym typeface="OfficePlanning" charset="2"/>
              </a:rPr>
              <a:t> </a:t>
            </a:r>
            <a:endParaRPr lang="ar-SA" sz="2200">
              <a:solidFill>
                <a:srgbClr val="000000"/>
              </a:solidFill>
              <a:sym typeface="OfficePlanning" charset="2"/>
            </a:endParaRPr>
          </a:p>
        </p:txBody>
      </p:sp>
      <p:sp>
        <p:nvSpPr>
          <p:cNvPr id="350216" name="Rectangle 8"/>
          <p:cNvSpPr>
            <a:spLocks noChangeArrowheads="1"/>
          </p:cNvSpPr>
          <p:nvPr/>
        </p:nvSpPr>
        <p:spPr bwMode="auto">
          <a:xfrm>
            <a:off x="4284663" y="2347913"/>
            <a:ext cx="403225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200" b="1">
                <a:solidFill>
                  <a:srgbClr val="4F009E"/>
                </a:solidFill>
              </a:rPr>
              <a:t>Definition of Personnel Management </a:t>
            </a:r>
          </a:p>
        </p:txBody>
      </p:sp>
      <p:sp>
        <p:nvSpPr>
          <p:cNvPr id="350217" name="Rectangle 9"/>
          <p:cNvSpPr>
            <a:spLocks noChangeArrowheads="1"/>
          </p:cNvSpPr>
          <p:nvPr/>
        </p:nvSpPr>
        <p:spPr bwMode="auto">
          <a:xfrm>
            <a:off x="4329113" y="3211513"/>
            <a:ext cx="4319587"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200" b="1">
                <a:solidFill>
                  <a:srgbClr val="000000"/>
                </a:solidFill>
              </a:rPr>
              <a:t>Definition of Manpower Planning </a:t>
            </a:r>
          </a:p>
        </p:txBody>
      </p:sp>
      <p:sp>
        <p:nvSpPr>
          <p:cNvPr id="350218" name="Rectangle 10"/>
          <p:cNvSpPr>
            <a:spLocks noChangeArrowheads="1"/>
          </p:cNvSpPr>
          <p:nvPr/>
        </p:nvSpPr>
        <p:spPr bwMode="auto">
          <a:xfrm>
            <a:off x="4359275" y="4005263"/>
            <a:ext cx="414020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200" b="1">
                <a:solidFill>
                  <a:srgbClr val="4F009E"/>
                </a:solidFill>
              </a:rPr>
              <a:t>Significance of Manpower Planning </a:t>
            </a:r>
          </a:p>
        </p:txBody>
      </p:sp>
      <p:sp>
        <p:nvSpPr>
          <p:cNvPr id="350219" name="Rectangle 11"/>
          <p:cNvSpPr>
            <a:spLocks noChangeArrowheads="1"/>
          </p:cNvSpPr>
          <p:nvPr/>
        </p:nvSpPr>
        <p:spPr bwMode="auto">
          <a:xfrm>
            <a:off x="250825" y="4076700"/>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200" b="1">
                <a:solidFill>
                  <a:srgbClr val="4F009E"/>
                </a:solidFill>
                <a:sym typeface="OfficePlanning" charset="2"/>
              </a:rPr>
              <a:t>Importance of Staffing </a:t>
            </a:r>
            <a:endParaRPr lang="ar-SA" sz="2200" b="1">
              <a:solidFill>
                <a:srgbClr val="4F009E"/>
              </a:solidFill>
              <a:sym typeface="OfficePlanning" charset="2"/>
            </a:endParaRPr>
          </a:p>
        </p:txBody>
      </p:sp>
      <p:sp>
        <p:nvSpPr>
          <p:cNvPr id="350220" name="Rectangle 12"/>
          <p:cNvSpPr>
            <a:spLocks noChangeArrowheads="1"/>
          </p:cNvSpPr>
          <p:nvPr/>
        </p:nvSpPr>
        <p:spPr bwMode="auto">
          <a:xfrm>
            <a:off x="250825" y="4797425"/>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200" b="1">
                <a:solidFill>
                  <a:srgbClr val="000000"/>
                </a:solidFill>
                <a:sym typeface="OfficePlanning" charset="2"/>
              </a:rPr>
              <a:t>Elements of Staffing</a:t>
            </a:r>
            <a:r>
              <a:rPr lang="en-US" sz="2200">
                <a:solidFill>
                  <a:srgbClr val="000000"/>
                </a:solidFill>
                <a:sym typeface="OfficePlanning" charset="2"/>
              </a:rPr>
              <a:t> </a:t>
            </a:r>
            <a:endParaRPr lang="ar-SA" sz="2200">
              <a:solidFill>
                <a:srgbClr val="000000"/>
              </a:solidFill>
              <a:sym typeface="OfficePlanning" charset="2"/>
            </a:endParaRPr>
          </a:p>
        </p:txBody>
      </p:sp>
      <p:sp>
        <p:nvSpPr>
          <p:cNvPr id="350221" name="Rectangle 13"/>
          <p:cNvSpPr>
            <a:spLocks noChangeArrowheads="1"/>
          </p:cNvSpPr>
          <p:nvPr/>
        </p:nvSpPr>
        <p:spPr bwMode="auto">
          <a:xfrm>
            <a:off x="4400550" y="4873625"/>
            <a:ext cx="178752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buFontTx/>
              <a:buChar char="•"/>
            </a:pPr>
            <a:r>
              <a:rPr lang="en-US" sz="2200" b="1">
                <a:solidFill>
                  <a:srgbClr val="000000"/>
                </a:solidFill>
              </a:rPr>
              <a:t> Summary. </a:t>
            </a:r>
          </a:p>
        </p:txBody>
      </p:sp>
    </p:spTree>
    <p:extLst>
      <p:ext uri="{BB962C8B-B14F-4D97-AF65-F5344CB8AC3E}">
        <p14:creationId xmlns:p14="http://schemas.microsoft.com/office/powerpoint/2010/main" val="219509860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1538" name="Rectangle 2"/>
          <p:cNvSpPr>
            <a:spLocks noChangeArrowheads="1"/>
          </p:cNvSpPr>
          <p:nvPr/>
        </p:nvSpPr>
        <p:spPr bwMode="auto">
          <a:xfrm>
            <a:off x="179388" y="1484313"/>
            <a:ext cx="8713787" cy="2436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a:solidFill>
                  <a:srgbClr val="000000"/>
                </a:solidFill>
              </a:rPr>
              <a:t>After studying this chapter, you will be able to</a:t>
            </a:r>
          </a:p>
          <a:p>
            <a:pPr indent="457200" fontAlgn="base">
              <a:spcBef>
                <a:spcPct val="0"/>
              </a:spcBef>
              <a:spcAft>
                <a:spcPct val="0"/>
              </a:spcAft>
            </a:pPr>
            <a:endParaRPr lang="en-US" sz="2200" b="1">
              <a:solidFill>
                <a:srgbClr val="000000"/>
              </a:solidFill>
            </a:endParaRPr>
          </a:p>
          <a:p>
            <a:pPr indent="457200" fontAlgn="base">
              <a:spcBef>
                <a:spcPct val="0"/>
              </a:spcBef>
              <a:spcAft>
                <a:spcPct val="0"/>
              </a:spcAft>
              <a:buFont typeface="Wingdings" pitchFamily="2" charset="2"/>
              <a:buChar char="v"/>
            </a:pPr>
            <a:r>
              <a:rPr lang="en-US" sz="2200" b="1">
                <a:solidFill>
                  <a:srgbClr val="000066"/>
                </a:solidFill>
              </a:rPr>
              <a:t>State the concept and importance of staffing.</a:t>
            </a:r>
          </a:p>
          <a:p>
            <a:pPr indent="457200" fontAlgn="base">
              <a:spcBef>
                <a:spcPct val="0"/>
              </a:spcBef>
              <a:spcAft>
                <a:spcPct val="0"/>
              </a:spcAft>
              <a:buFont typeface="Wingdings" pitchFamily="2" charset="2"/>
              <a:buChar char="v"/>
            </a:pPr>
            <a:r>
              <a:rPr lang="en-US" sz="2200" b="1">
                <a:solidFill>
                  <a:srgbClr val="000066"/>
                </a:solidFill>
              </a:rPr>
              <a:t>Appreciate the nature of staffing.</a:t>
            </a:r>
          </a:p>
          <a:p>
            <a:pPr indent="457200" fontAlgn="base">
              <a:spcBef>
                <a:spcPct val="0"/>
              </a:spcBef>
              <a:spcAft>
                <a:spcPct val="0"/>
              </a:spcAft>
              <a:buFont typeface="Wingdings" pitchFamily="2" charset="2"/>
              <a:buChar char="v"/>
            </a:pPr>
            <a:r>
              <a:rPr lang="en-US" sz="2200" b="1">
                <a:solidFill>
                  <a:srgbClr val="000066"/>
                </a:solidFill>
              </a:rPr>
              <a:t>List and briefly describe the various elements of staffing.</a:t>
            </a:r>
          </a:p>
          <a:p>
            <a:pPr indent="457200" fontAlgn="base">
              <a:spcBef>
                <a:spcPct val="0"/>
              </a:spcBef>
              <a:spcAft>
                <a:spcPct val="0"/>
              </a:spcAft>
              <a:buFont typeface="Wingdings" pitchFamily="2" charset="2"/>
              <a:buChar char="v"/>
            </a:pPr>
            <a:r>
              <a:rPr lang="en-US" sz="2200" b="1">
                <a:solidFill>
                  <a:srgbClr val="000066"/>
                </a:solidFill>
              </a:rPr>
              <a:t>State the concept of manpower planning.</a:t>
            </a:r>
          </a:p>
          <a:p>
            <a:pPr indent="457200" fontAlgn="base">
              <a:spcBef>
                <a:spcPct val="0"/>
              </a:spcBef>
              <a:spcAft>
                <a:spcPct val="0"/>
              </a:spcAft>
              <a:buFont typeface="Wingdings" pitchFamily="2" charset="2"/>
              <a:buChar char="v"/>
            </a:pPr>
            <a:r>
              <a:rPr lang="en-US" sz="2200" b="1">
                <a:solidFill>
                  <a:srgbClr val="000066"/>
                </a:solidFill>
              </a:rPr>
              <a:t>Highlight the significance of manpower planning.</a:t>
            </a:r>
          </a:p>
        </p:txBody>
      </p:sp>
      <p:sp>
        <p:nvSpPr>
          <p:cNvPr id="321539" name="WordArt 3"/>
          <p:cNvSpPr>
            <a:spLocks noChangeArrowheads="1" noChangeShapeType="1" noTextEdit="1"/>
          </p:cNvSpPr>
          <p:nvPr/>
        </p:nvSpPr>
        <p:spPr bwMode="auto">
          <a:xfrm>
            <a:off x="2339975" y="614363"/>
            <a:ext cx="3384550" cy="4667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fontAlgn="base">
              <a:spcBef>
                <a:spcPct val="0"/>
              </a:spcBef>
              <a:spcAft>
                <a:spcPct val="0"/>
              </a:spcAft>
            </a:pPr>
            <a:r>
              <a:rPr lang="en-US" sz="3600" kern="10">
                <a:solidFill>
                  <a:srgbClr val="D65700"/>
                </a:solidFill>
                <a:effectLst>
                  <a:outerShdw dist="35921" dir="2700000" algn="ctr" rotWithShape="0">
                    <a:srgbClr val="C0C0C0">
                      <a:alpha val="80000"/>
                    </a:srgbClr>
                  </a:outerShdw>
                </a:effectLst>
                <a:latin typeface="Heritage"/>
              </a:rPr>
              <a:t>LEARNING OBJECTIVES</a:t>
            </a:r>
          </a:p>
        </p:txBody>
      </p:sp>
    </p:spTree>
    <p:extLst>
      <p:ext uri="{BB962C8B-B14F-4D97-AF65-F5344CB8AC3E}">
        <p14:creationId xmlns:p14="http://schemas.microsoft.com/office/powerpoint/2010/main" val="2382735106"/>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2563" name="Rectangle 3"/>
          <p:cNvSpPr>
            <a:spLocks noChangeArrowheads="1"/>
          </p:cNvSpPr>
          <p:nvPr/>
        </p:nvSpPr>
        <p:spPr bwMode="auto">
          <a:xfrm>
            <a:off x="2987675" y="692150"/>
            <a:ext cx="2376488" cy="433388"/>
          </a:xfrm>
          <a:prstGeom prst="rect">
            <a:avLst/>
          </a:prstGeom>
          <a:solidFill>
            <a:srgbClr val="4F009E"/>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322562" name="Rectangle 2"/>
          <p:cNvSpPr>
            <a:spLocks noChangeArrowheads="1"/>
          </p:cNvSpPr>
          <p:nvPr/>
        </p:nvSpPr>
        <p:spPr bwMode="auto">
          <a:xfrm>
            <a:off x="107950" y="692150"/>
            <a:ext cx="8208963" cy="478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algn="ctr" fontAlgn="base">
              <a:spcBef>
                <a:spcPct val="0"/>
              </a:spcBef>
              <a:spcAft>
                <a:spcPct val="0"/>
              </a:spcAft>
            </a:pPr>
            <a:r>
              <a:rPr lang="en-US" sz="2200" b="1" u="sng">
                <a:solidFill>
                  <a:srgbClr val="FFFFFF"/>
                </a:solidFill>
              </a:rPr>
              <a:t>INTRODUCTION </a:t>
            </a:r>
          </a:p>
          <a:p>
            <a:pPr indent="457200" algn="ctr" fontAlgn="base">
              <a:spcBef>
                <a:spcPct val="0"/>
              </a:spcBef>
              <a:spcAft>
                <a:spcPct val="0"/>
              </a:spcAft>
            </a:pPr>
            <a:endParaRPr lang="en-US" sz="2200" b="1">
              <a:solidFill>
                <a:srgbClr val="FFFFFF"/>
              </a:solidFill>
            </a:endParaRPr>
          </a:p>
          <a:p>
            <a:pPr indent="457200" algn="ctr" fontAlgn="base">
              <a:spcBef>
                <a:spcPct val="0"/>
              </a:spcBef>
              <a:spcAft>
                <a:spcPct val="0"/>
              </a:spcAft>
            </a:pPr>
            <a:r>
              <a:rPr lang="en-US" sz="2200" b="1">
                <a:solidFill>
                  <a:srgbClr val="333333"/>
                </a:solidFill>
              </a:rPr>
              <a:t>Staffing is now recognized as a separate management function.  Previously it was considered to be a part of organization function of management.  The reason for separating the staffing from organizing is to give proper emphasis to the actual manning of organizational roles.  The staffing function has assumed greater importance these days because of rapid advancement of technology, increasing size of organizations and complicated behaviour of human beings.  The management of the enterprise must give due importance to human resources planning, recruitment, and selection, training, appraisal and remuneration of workers.</a:t>
            </a:r>
          </a:p>
        </p:txBody>
      </p:sp>
    </p:spTree>
    <p:extLst>
      <p:ext uri="{BB962C8B-B14F-4D97-AF65-F5344CB8AC3E}">
        <p14:creationId xmlns:p14="http://schemas.microsoft.com/office/powerpoint/2010/main" val="4200215095"/>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3586" name="Rectangle 2"/>
          <p:cNvSpPr>
            <a:spLocks noChangeArrowheads="1"/>
          </p:cNvSpPr>
          <p:nvPr/>
        </p:nvSpPr>
        <p:spPr bwMode="auto">
          <a:xfrm>
            <a:off x="179388" y="831850"/>
            <a:ext cx="8353425" cy="432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a:solidFill>
                  <a:srgbClr val="990000"/>
                </a:solidFill>
              </a:rPr>
              <a:t>DEFINITION OF STAFFING </a:t>
            </a:r>
          </a:p>
          <a:p>
            <a:pPr indent="457200" fontAlgn="base">
              <a:spcBef>
                <a:spcPct val="0"/>
              </a:spcBef>
              <a:spcAft>
                <a:spcPct val="0"/>
              </a:spcAft>
            </a:pPr>
            <a:r>
              <a:rPr lang="en-US" sz="2200" b="1">
                <a:solidFill>
                  <a:srgbClr val="000000"/>
                </a:solidFill>
              </a:rPr>
              <a:t>A few definitions by some of the prominent writers on the subject are given below:</a:t>
            </a:r>
          </a:p>
          <a:p>
            <a:pPr indent="457200" fontAlgn="base">
              <a:spcBef>
                <a:spcPct val="0"/>
              </a:spcBef>
              <a:spcAft>
                <a:spcPct val="0"/>
              </a:spcAft>
            </a:pPr>
            <a:endParaRPr lang="en-US" sz="2200" b="1" i="1">
              <a:solidFill>
                <a:srgbClr val="000000"/>
              </a:solidFill>
            </a:endParaRPr>
          </a:p>
          <a:p>
            <a:pPr indent="457200" fontAlgn="base">
              <a:spcBef>
                <a:spcPct val="0"/>
              </a:spcBef>
              <a:spcAft>
                <a:spcPct val="0"/>
              </a:spcAft>
            </a:pPr>
            <a:r>
              <a:rPr lang="en-US" sz="2200" b="1" i="1">
                <a:solidFill>
                  <a:srgbClr val="333333"/>
                </a:solidFill>
              </a:rPr>
              <a:t>(</a:t>
            </a:r>
            <a:r>
              <a:rPr lang="ar-SA" sz="2200" b="1" i="1">
                <a:solidFill>
                  <a:srgbClr val="333333"/>
                </a:solidFill>
              </a:rPr>
              <a:t>1</a:t>
            </a:r>
            <a:r>
              <a:rPr lang="en-US" sz="2200" b="1" i="1">
                <a:solidFill>
                  <a:srgbClr val="333333"/>
                </a:solidFill>
              </a:rPr>
              <a:t>) “The Managerial function of staffing involves manning the organizational structure through proper and effective selection, appraisal, and development of personnel to fill the roles designed into the structure.”</a:t>
            </a:r>
          </a:p>
          <a:p>
            <a:pPr indent="457200" algn="r" fontAlgn="base">
              <a:spcBef>
                <a:spcPct val="0"/>
              </a:spcBef>
              <a:spcAft>
                <a:spcPct val="0"/>
              </a:spcAft>
            </a:pPr>
            <a:r>
              <a:rPr lang="en-US" b="1" i="1">
                <a:solidFill>
                  <a:srgbClr val="000000"/>
                </a:solidFill>
              </a:rPr>
              <a:t>Koontz and O'Donnell</a:t>
            </a:r>
          </a:p>
          <a:p>
            <a:pPr indent="457200" fontAlgn="base">
              <a:spcBef>
                <a:spcPct val="0"/>
              </a:spcBef>
              <a:spcAft>
                <a:spcPct val="0"/>
              </a:spcAft>
            </a:pPr>
            <a:endParaRPr lang="en-US" b="1">
              <a:solidFill>
                <a:srgbClr val="000000"/>
              </a:solidFill>
            </a:endParaRPr>
          </a:p>
          <a:p>
            <a:pPr indent="457200" fontAlgn="base">
              <a:spcBef>
                <a:spcPct val="0"/>
              </a:spcBef>
              <a:spcAft>
                <a:spcPct val="0"/>
              </a:spcAft>
            </a:pPr>
            <a:r>
              <a:rPr lang="en-US" sz="2200" b="1">
                <a:solidFill>
                  <a:srgbClr val="000000"/>
                </a:solidFill>
              </a:rPr>
              <a:t>Thus, manpower planning, procurement (i.e., selection and placement), training, development, appraisal and remuneration of workers are included in staffing.</a:t>
            </a:r>
          </a:p>
        </p:txBody>
      </p:sp>
    </p:spTree>
    <p:extLst>
      <p:ext uri="{BB962C8B-B14F-4D97-AF65-F5344CB8AC3E}">
        <p14:creationId xmlns:p14="http://schemas.microsoft.com/office/powerpoint/2010/main" val="3289979871"/>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4610" name="Rectangle 2"/>
          <p:cNvSpPr>
            <a:spLocks noChangeArrowheads="1"/>
          </p:cNvSpPr>
          <p:nvPr/>
        </p:nvSpPr>
        <p:spPr bwMode="auto">
          <a:xfrm>
            <a:off x="179388" y="476250"/>
            <a:ext cx="8713787" cy="612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a:solidFill>
                  <a:srgbClr val="D65700"/>
                </a:solidFill>
              </a:rPr>
              <a:t>NATURE OF STAFFING </a:t>
            </a:r>
          </a:p>
          <a:p>
            <a:pPr indent="457200" fontAlgn="base">
              <a:spcBef>
                <a:spcPct val="0"/>
              </a:spcBef>
              <a:spcAft>
                <a:spcPct val="0"/>
              </a:spcAft>
            </a:pPr>
            <a:r>
              <a:rPr lang="en-US" sz="2200" b="1">
                <a:solidFill>
                  <a:srgbClr val="000000"/>
                </a:solidFill>
              </a:rPr>
              <a:t>The nature of staffing are as follows:</a:t>
            </a:r>
          </a:p>
          <a:p>
            <a:pPr indent="457200" fontAlgn="base">
              <a:spcBef>
                <a:spcPct val="0"/>
              </a:spcBef>
              <a:spcAft>
                <a:spcPct val="0"/>
              </a:spcAft>
            </a:pPr>
            <a:r>
              <a:rPr lang="en-US" sz="2200" b="1">
                <a:solidFill>
                  <a:srgbClr val="000000"/>
                </a:solidFill>
              </a:rPr>
              <a:t> </a:t>
            </a:r>
            <a:endParaRPr lang="en-US" sz="2200" b="1" u="sng">
              <a:solidFill>
                <a:srgbClr val="000000"/>
              </a:solidFill>
            </a:endParaRPr>
          </a:p>
          <a:p>
            <a:pPr indent="457200" fontAlgn="base">
              <a:spcBef>
                <a:spcPct val="0"/>
              </a:spcBef>
              <a:spcAft>
                <a:spcPct val="0"/>
              </a:spcAft>
            </a:pPr>
            <a:r>
              <a:rPr lang="en-US" sz="2200" b="1" u="sng">
                <a:solidFill>
                  <a:srgbClr val="4F009E"/>
                </a:solidFill>
              </a:rPr>
              <a:t>1- Managerial Responsibility</a:t>
            </a:r>
            <a:endParaRPr lang="en-US" sz="2200" b="1">
              <a:solidFill>
                <a:srgbClr val="4F009E"/>
              </a:solidFill>
            </a:endParaRPr>
          </a:p>
          <a:p>
            <a:pPr indent="457200" fontAlgn="base">
              <a:spcBef>
                <a:spcPct val="0"/>
              </a:spcBef>
              <a:spcAft>
                <a:spcPct val="0"/>
              </a:spcAft>
            </a:pPr>
            <a:r>
              <a:rPr lang="en-US" sz="2200" b="1">
                <a:solidFill>
                  <a:srgbClr val="000000"/>
                </a:solidFill>
              </a:rPr>
              <a:t>Staffing is a basic function of management.  Every manager is continuously engaged in performing the staffing function.</a:t>
            </a:r>
          </a:p>
          <a:p>
            <a:pPr indent="457200" fontAlgn="base">
              <a:spcBef>
                <a:spcPct val="0"/>
              </a:spcBef>
              <a:spcAft>
                <a:spcPct val="0"/>
              </a:spcAft>
            </a:pPr>
            <a:endParaRPr lang="en-US" sz="2200" b="1" u="sng">
              <a:solidFill>
                <a:srgbClr val="000000"/>
              </a:solidFill>
            </a:endParaRPr>
          </a:p>
          <a:p>
            <a:pPr indent="457200" fontAlgn="base">
              <a:spcBef>
                <a:spcPct val="0"/>
              </a:spcBef>
              <a:spcAft>
                <a:spcPct val="0"/>
              </a:spcAft>
            </a:pPr>
            <a:r>
              <a:rPr lang="en-US" sz="2200" b="1" u="sng">
                <a:solidFill>
                  <a:srgbClr val="4F009E"/>
                </a:solidFill>
              </a:rPr>
              <a:t>2- Continuous Function</a:t>
            </a:r>
            <a:endParaRPr lang="en-US" sz="2200" b="1">
              <a:solidFill>
                <a:srgbClr val="4F009E"/>
              </a:solidFill>
            </a:endParaRPr>
          </a:p>
          <a:p>
            <a:pPr indent="457200" fontAlgn="base">
              <a:spcBef>
                <a:spcPct val="0"/>
              </a:spcBef>
              <a:spcAft>
                <a:spcPct val="0"/>
              </a:spcAft>
            </a:pPr>
            <a:r>
              <a:rPr lang="en-US" sz="2200" b="1">
                <a:solidFill>
                  <a:srgbClr val="000000"/>
                </a:solidFill>
              </a:rPr>
              <a:t>Staffing function is to be performed continuously.  Every manager is engaged in various staffing activities.  He is to guide and train the workers and also evaluate their performance on continuous basis.</a:t>
            </a:r>
          </a:p>
          <a:p>
            <a:pPr indent="457200" fontAlgn="base">
              <a:spcBef>
                <a:spcPct val="0"/>
              </a:spcBef>
              <a:spcAft>
                <a:spcPct val="0"/>
              </a:spcAft>
            </a:pPr>
            <a:endParaRPr lang="en-US" sz="2200" b="1" u="sng">
              <a:solidFill>
                <a:srgbClr val="000000"/>
              </a:solidFill>
            </a:endParaRPr>
          </a:p>
          <a:p>
            <a:pPr indent="457200" fontAlgn="base">
              <a:spcBef>
                <a:spcPct val="0"/>
              </a:spcBef>
              <a:spcAft>
                <a:spcPct val="0"/>
              </a:spcAft>
            </a:pPr>
            <a:r>
              <a:rPr lang="en-US" sz="2200" b="1" u="sng">
                <a:solidFill>
                  <a:srgbClr val="4F009E"/>
                </a:solidFill>
              </a:rPr>
              <a:t>3- Concerned with Human Element</a:t>
            </a:r>
            <a:endParaRPr lang="en-US" sz="2200" b="1">
              <a:solidFill>
                <a:srgbClr val="4F009E"/>
              </a:solidFill>
            </a:endParaRPr>
          </a:p>
          <a:p>
            <a:pPr indent="457200" fontAlgn="base">
              <a:spcBef>
                <a:spcPct val="0"/>
              </a:spcBef>
              <a:spcAft>
                <a:spcPct val="0"/>
              </a:spcAft>
            </a:pPr>
            <a:r>
              <a:rPr lang="en-US" sz="2200" b="1">
                <a:solidFill>
                  <a:srgbClr val="000000"/>
                </a:solidFill>
              </a:rPr>
              <a:t>Staffing function is concerned with procurement and development of human resources.  Every manager should use human relations skill in providing guidance and training to the subordinates.</a:t>
            </a:r>
          </a:p>
        </p:txBody>
      </p:sp>
    </p:spTree>
    <p:extLst>
      <p:ext uri="{BB962C8B-B14F-4D97-AF65-F5344CB8AC3E}">
        <p14:creationId xmlns:p14="http://schemas.microsoft.com/office/powerpoint/2010/main" val="1441498921"/>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5634" name="Rectangle 2"/>
          <p:cNvSpPr>
            <a:spLocks noChangeArrowheads="1"/>
          </p:cNvSpPr>
          <p:nvPr/>
        </p:nvSpPr>
        <p:spPr bwMode="auto">
          <a:xfrm>
            <a:off x="179388" y="404813"/>
            <a:ext cx="8713787" cy="612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D65700"/>
                </a:solidFill>
              </a:rPr>
              <a:t>IMPORTANCE OF STAFFING </a:t>
            </a:r>
            <a:endParaRPr lang="en-US" sz="2200" b="1">
              <a:solidFill>
                <a:srgbClr val="D65700"/>
              </a:solidFill>
            </a:endParaRPr>
          </a:p>
          <a:p>
            <a:pPr indent="457200" fontAlgn="base">
              <a:spcBef>
                <a:spcPct val="0"/>
              </a:spcBef>
              <a:spcAft>
                <a:spcPct val="0"/>
              </a:spcAft>
            </a:pPr>
            <a:r>
              <a:rPr lang="en-US" sz="2200" b="1">
                <a:solidFill>
                  <a:srgbClr val="000000"/>
                </a:solidFill>
              </a:rPr>
              <a:t>The importance of staffing has increased because of the following factors:</a:t>
            </a:r>
          </a:p>
          <a:p>
            <a:pPr indent="457200" fontAlgn="base">
              <a:spcBef>
                <a:spcPct val="0"/>
              </a:spcBef>
              <a:spcAft>
                <a:spcPct val="0"/>
              </a:spcAft>
            </a:pPr>
            <a:endParaRPr lang="en-US" sz="2200" b="1" u="sng">
              <a:solidFill>
                <a:srgbClr val="000000"/>
              </a:solidFill>
            </a:endParaRPr>
          </a:p>
          <a:p>
            <a:pPr indent="457200" fontAlgn="base">
              <a:spcBef>
                <a:spcPct val="0"/>
              </a:spcBef>
              <a:spcAft>
                <a:spcPct val="0"/>
              </a:spcAft>
            </a:pPr>
            <a:r>
              <a:rPr lang="en-US" sz="2200" b="1" u="sng">
                <a:solidFill>
                  <a:srgbClr val="4F009E"/>
                </a:solidFill>
              </a:rPr>
              <a:t>1- Efficient Performance</a:t>
            </a:r>
            <a:endParaRPr lang="en-US" sz="2200" b="1">
              <a:solidFill>
                <a:srgbClr val="4F009E"/>
              </a:solidFill>
            </a:endParaRPr>
          </a:p>
          <a:p>
            <a:pPr indent="457200" fontAlgn="base">
              <a:spcBef>
                <a:spcPct val="0"/>
              </a:spcBef>
              <a:spcAft>
                <a:spcPct val="0"/>
              </a:spcAft>
            </a:pPr>
            <a:r>
              <a:rPr lang="en-US" sz="2200" b="1">
                <a:solidFill>
                  <a:srgbClr val="000000"/>
                </a:solidFill>
              </a:rPr>
              <a:t>The efficient performance of the company depends on the quality of the people employed.  This has increased the significance of staffing.</a:t>
            </a:r>
          </a:p>
          <a:p>
            <a:pPr indent="457200" fontAlgn="base">
              <a:spcBef>
                <a:spcPct val="0"/>
              </a:spcBef>
              <a:spcAft>
                <a:spcPct val="0"/>
              </a:spcAft>
            </a:pPr>
            <a:endParaRPr lang="en-US" sz="2200" b="1" u="sng">
              <a:solidFill>
                <a:srgbClr val="000000"/>
              </a:solidFill>
            </a:endParaRPr>
          </a:p>
          <a:p>
            <a:pPr indent="457200" fontAlgn="base">
              <a:spcBef>
                <a:spcPct val="0"/>
              </a:spcBef>
              <a:spcAft>
                <a:spcPct val="0"/>
              </a:spcAft>
            </a:pPr>
            <a:r>
              <a:rPr lang="en-US" sz="2200" b="1" u="sng">
                <a:solidFill>
                  <a:srgbClr val="4F009E"/>
                </a:solidFill>
              </a:rPr>
              <a:t>2- Use of Latest Technology</a:t>
            </a:r>
            <a:endParaRPr lang="en-US" sz="2200" b="1">
              <a:solidFill>
                <a:srgbClr val="4F009E"/>
              </a:solidFill>
            </a:endParaRPr>
          </a:p>
          <a:p>
            <a:pPr indent="457200" fontAlgn="base">
              <a:spcBef>
                <a:spcPct val="0"/>
              </a:spcBef>
              <a:spcAft>
                <a:spcPct val="0"/>
              </a:spcAft>
            </a:pPr>
            <a:r>
              <a:rPr lang="en-US" sz="2200" b="1">
                <a:solidFill>
                  <a:srgbClr val="000000"/>
                </a:solidFill>
              </a:rPr>
              <a:t>Many significant changes are taking place in technology. In order to make use of the latest technology, the appointment of right type of persons is necessary.</a:t>
            </a:r>
          </a:p>
          <a:p>
            <a:pPr indent="457200" fontAlgn="base">
              <a:spcBef>
                <a:spcPct val="0"/>
              </a:spcBef>
              <a:spcAft>
                <a:spcPct val="0"/>
              </a:spcAft>
            </a:pPr>
            <a:endParaRPr lang="en-US" sz="2200" b="1" u="sng">
              <a:solidFill>
                <a:srgbClr val="000000"/>
              </a:solidFill>
            </a:endParaRPr>
          </a:p>
          <a:p>
            <a:pPr indent="457200" fontAlgn="base">
              <a:spcBef>
                <a:spcPct val="0"/>
              </a:spcBef>
              <a:spcAft>
                <a:spcPct val="0"/>
              </a:spcAft>
            </a:pPr>
            <a:r>
              <a:rPr lang="en-US" sz="2200" b="1" u="sng">
                <a:solidFill>
                  <a:srgbClr val="4F009E"/>
                </a:solidFill>
              </a:rPr>
              <a:t>3- Development of Manpower</a:t>
            </a:r>
            <a:endParaRPr lang="en-US" sz="2200" b="1">
              <a:solidFill>
                <a:srgbClr val="4F009E"/>
              </a:solidFill>
            </a:endParaRPr>
          </a:p>
          <a:p>
            <a:pPr indent="457200" fontAlgn="base">
              <a:spcBef>
                <a:spcPct val="0"/>
              </a:spcBef>
              <a:spcAft>
                <a:spcPct val="0"/>
              </a:spcAft>
            </a:pPr>
            <a:r>
              <a:rPr lang="en-US" sz="2200" b="1">
                <a:solidFill>
                  <a:srgbClr val="000000"/>
                </a:solidFill>
              </a:rPr>
              <a:t>The management has to train and develop the existing personnel for future promotion.  This will meet the requirements of the company in future.</a:t>
            </a:r>
          </a:p>
        </p:txBody>
      </p:sp>
    </p:spTree>
    <p:extLst>
      <p:ext uri="{BB962C8B-B14F-4D97-AF65-F5344CB8AC3E}">
        <p14:creationId xmlns:p14="http://schemas.microsoft.com/office/powerpoint/2010/main" val="336864020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6658" name="Rectangle 2"/>
          <p:cNvSpPr>
            <a:spLocks noChangeArrowheads="1"/>
          </p:cNvSpPr>
          <p:nvPr/>
        </p:nvSpPr>
        <p:spPr bwMode="auto">
          <a:xfrm>
            <a:off x="179388" y="549275"/>
            <a:ext cx="8064500" cy="411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4F009E"/>
                </a:solidFill>
              </a:rPr>
              <a:t>4- Optimum Use of Manpower</a:t>
            </a:r>
            <a:endParaRPr lang="en-US" sz="2200" b="1">
              <a:solidFill>
                <a:srgbClr val="4F009E"/>
              </a:solidFill>
            </a:endParaRPr>
          </a:p>
          <a:p>
            <a:pPr indent="457200" fontAlgn="base">
              <a:spcBef>
                <a:spcPct val="0"/>
              </a:spcBef>
              <a:spcAft>
                <a:spcPct val="0"/>
              </a:spcAft>
            </a:pPr>
            <a:r>
              <a:rPr lang="en-US" sz="2200" b="1">
                <a:solidFill>
                  <a:srgbClr val="000000"/>
                </a:solidFill>
              </a:rPr>
              <a:t>Management has to spend money on recruitment and selection, training wages, salaries, etc.  In order to get the optimum out from the personnel.</a:t>
            </a:r>
            <a:endParaRPr lang="en-US" sz="2200" b="1" u="sng">
              <a:solidFill>
                <a:srgbClr val="000000"/>
              </a:solidFill>
            </a:endParaRPr>
          </a:p>
          <a:p>
            <a:pPr indent="457200" fontAlgn="base">
              <a:spcBef>
                <a:spcPct val="0"/>
              </a:spcBef>
              <a:spcAft>
                <a:spcPct val="0"/>
              </a:spcAft>
            </a:pPr>
            <a:r>
              <a:rPr lang="en-US" sz="2200" b="1" u="sng">
                <a:solidFill>
                  <a:srgbClr val="4F009E"/>
                </a:solidFill>
              </a:rPr>
              <a:t>5- Proper Motivation</a:t>
            </a:r>
            <a:endParaRPr lang="en-US" sz="2200" b="1">
              <a:solidFill>
                <a:srgbClr val="4F009E"/>
              </a:solidFill>
            </a:endParaRPr>
          </a:p>
          <a:p>
            <a:pPr indent="457200" fontAlgn="base">
              <a:spcBef>
                <a:spcPct val="0"/>
              </a:spcBef>
              <a:spcAft>
                <a:spcPct val="0"/>
              </a:spcAft>
            </a:pPr>
            <a:r>
              <a:rPr lang="en-US" sz="2200" b="1">
                <a:solidFill>
                  <a:srgbClr val="000000"/>
                </a:solidFill>
              </a:rPr>
              <a:t>The workers are to be motivated properly through financial and non-financial incentives.</a:t>
            </a:r>
            <a:endParaRPr lang="en-US" sz="2200" b="1" u="sng">
              <a:solidFill>
                <a:srgbClr val="000000"/>
              </a:solidFill>
            </a:endParaRPr>
          </a:p>
          <a:p>
            <a:pPr indent="457200" fontAlgn="base">
              <a:spcBef>
                <a:spcPct val="0"/>
              </a:spcBef>
              <a:spcAft>
                <a:spcPct val="0"/>
              </a:spcAft>
            </a:pPr>
            <a:r>
              <a:rPr lang="en-US" sz="2200" b="1" u="sng">
                <a:solidFill>
                  <a:srgbClr val="4F009E"/>
                </a:solidFill>
              </a:rPr>
              <a:t>6- Higher Morale</a:t>
            </a:r>
            <a:endParaRPr lang="en-US" sz="2200" b="1">
              <a:solidFill>
                <a:srgbClr val="4F009E"/>
              </a:solidFill>
            </a:endParaRPr>
          </a:p>
          <a:p>
            <a:pPr indent="457200" fontAlgn="base">
              <a:spcBef>
                <a:spcPct val="0"/>
              </a:spcBef>
              <a:spcAft>
                <a:spcPct val="0"/>
              </a:spcAft>
            </a:pPr>
            <a:r>
              <a:rPr lang="en-US" sz="2200" b="1">
                <a:solidFill>
                  <a:srgbClr val="000000"/>
                </a:solidFill>
              </a:rPr>
              <a:t>Right type of atmosphere should be created for the workers to contribute to the achievement of the organizational objectives.  This will increase the morale of the employees.</a:t>
            </a:r>
          </a:p>
        </p:txBody>
      </p:sp>
    </p:spTree>
    <p:extLst>
      <p:ext uri="{BB962C8B-B14F-4D97-AF65-F5344CB8AC3E}">
        <p14:creationId xmlns:p14="http://schemas.microsoft.com/office/powerpoint/2010/main" val="3950820722"/>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7682" name="Rectangle 2"/>
          <p:cNvSpPr>
            <a:spLocks noChangeArrowheads="1"/>
          </p:cNvSpPr>
          <p:nvPr/>
        </p:nvSpPr>
        <p:spPr bwMode="auto">
          <a:xfrm>
            <a:off x="179388" y="476250"/>
            <a:ext cx="7993062" cy="612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D65700"/>
                </a:solidFill>
              </a:rPr>
              <a:t>ELEMENTS OF STAFFING PROCESS </a:t>
            </a:r>
            <a:endParaRPr lang="en-US" sz="2200" b="1">
              <a:solidFill>
                <a:srgbClr val="D65700"/>
              </a:solidFill>
            </a:endParaRPr>
          </a:p>
          <a:p>
            <a:pPr indent="457200" fontAlgn="base">
              <a:spcBef>
                <a:spcPct val="0"/>
              </a:spcBef>
              <a:spcAft>
                <a:spcPct val="0"/>
              </a:spcAft>
            </a:pPr>
            <a:r>
              <a:rPr lang="en-US" sz="2200" b="1">
                <a:solidFill>
                  <a:srgbClr val="000000"/>
                </a:solidFill>
              </a:rPr>
              <a:t>The scope of staffing is very wide.  The elements, steps or sub-activities of staffing process are as follows:</a:t>
            </a:r>
            <a:endParaRPr lang="en-US" sz="2200" b="1" u="sng">
              <a:solidFill>
                <a:srgbClr val="000000"/>
              </a:solidFill>
            </a:endParaRPr>
          </a:p>
          <a:p>
            <a:pPr indent="457200" fontAlgn="base">
              <a:spcBef>
                <a:spcPct val="0"/>
              </a:spcBef>
              <a:spcAft>
                <a:spcPct val="0"/>
              </a:spcAft>
            </a:pPr>
            <a:r>
              <a:rPr lang="en-US" sz="2200" b="1" u="sng">
                <a:solidFill>
                  <a:srgbClr val="4F009E"/>
                </a:solidFill>
              </a:rPr>
              <a:t>1- Manpower Planning</a:t>
            </a:r>
            <a:endParaRPr lang="en-US" sz="2200" b="1">
              <a:solidFill>
                <a:srgbClr val="4F009E"/>
              </a:solidFill>
            </a:endParaRPr>
          </a:p>
          <a:p>
            <a:pPr indent="457200" fontAlgn="base">
              <a:spcBef>
                <a:spcPct val="0"/>
              </a:spcBef>
              <a:spcAft>
                <a:spcPct val="0"/>
              </a:spcAft>
            </a:pPr>
            <a:r>
              <a:rPr lang="en-US" sz="2200" b="1">
                <a:solidFill>
                  <a:srgbClr val="000000"/>
                </a:solidFill>
              </a:rPr>
              <a:t>It is concerned with the determining the number and types of staff required for the organization.</a:t>
            </a:r>
            <a:endParaRPr lang="en-US" sz="2200" b="1" u="sng">
              <a:solidFill>
                <a:srgbClr val="000000"/>
              </a:solidFill>
            </a:endParaRPr>
          </a:p>
          <a:p>
            <a:pPr indent="457200" fontAlgn="base">
              <a:spcBef>
                <a:spcPct val="0"/>
              </a:spcBef>
              <a:spcAft>
                <a:spcPct val="0"/>
              </a:spcAft>
            </a:pPr>
            <a:r>
              <a:rPr lang="en-US" sz="2200" b="1" u="sng">
                <a:solidFill>
                  <a:srgbClr val="4F009E"/>
                </a:solidFill>
              </a:rPr>
              <a:t>2- Recruitment</a:t>
            </a:r>
            <a:endParaRPr lang="en-US" sz="2200" b="1">
              <a:solidFill>
                <a:srgbClr val="4F009E"/>
              </a:solidFill>
            </a:endParaRPr>
          </a:p>
          <a:p>
            <a:pPr indent="457200" fontAlgn="base">
              <a:spcBef>
                <a:spcPct val="0"/>
              </a:spcBef>
              <a:spcAft>
                <a:spcPct val="0"/>
              </a:spcAft>
            </a:pPr>
            <a:r>
              <a:rPr lang="en-US" sz="2200" b="1">
                <a:solidFill>
                  <a:srgbClr val="000000"/>
                </a:solidFill>
              </a:rPr>
              <a:t>Recruitment is the process of searching prospective employees and encouraging them to apply for jobs in the enterprise.</a:t>
            </a:r>
            <a:endParaRPr lang="en-US" sz="2200" b="1" u="sng">
              <a:solidFill>
                <a:srgbClr val="000000"/>
              </a:solidFill>
            </a:endParaRPr>
          </a:p>
          <a:p>
            <a:pPr indent="457200" fontAlgn="base">
              <a:spcBef>
                <a:spcPct val="0"/>
              </a:spcBef>
              <a:spcAft>
                <a:spcPct val="0"/>
              </a:spcAft>
            </a:pPr>
            <a:r>
              <a:rPr lang="en-US" sz="2200" b="1" u="sng">
                <a:solidFill>
                  <a:srgbClr val="4F009E"/>
                </a:solidFill>
              </a:rPr>
              <a:t>3- Selection</a:t>
            </a:r>
            <a:endParaRPr lang="en-US" sz="2200" b="1">
              <a:solidFill>
                <a:srgbClr val="4F009E"/>
              </a:solidFill>
            </a:endParaRPr>
          </a:p>
          <a:p>
            <a:pPr indent="457200" fontAlgn="base">
              <a:spcBef>
                <a:spcPct val="0"/>
              </a:spcBef>
              <a:spcAft>
                <a:spcPct val="0"/>
              </a:spcAft>
            </a:pPr>
            <a:r>
              <a:rPr lang="en-US" sz="2200" b="1">
                <a:solidFill>
                  <a:srgbClr val="000000"/>
                </a:solidFill>
              </a:rPr>
              <a:t>Selection is the process of selecting best suited candidates for the jobs from among those who have applied for these jobs in the enterprise.</a:t>
            </a:r>
            <a:endParaRPr lang="en-US" sz="2200" b="1" u="sng">
              <a:solidFill>
                <a:srgbClr val="000000"/>
              </a:solidFill>
            </a:endParaRPr>
          </a:p>
          <a:p>
            <a:pPr indent="457200" fontAlgn="base">
              <a:spcBef>
                <a:spcPct val="0"/>
              </a:spcBef>
              <a:spcAft>
                <a:spcPct val="0"/>
              </a:spcAft>
            </a:pPr>
            <a:r>
              <a:rPr lang="en-US" sz="2200" b="1" u="sng">
                <a:solidFill>
                  <a:srgbClr val="4F009E"/>
                </a:solidFill>
              </a:rPr>
              <a:t>4- Placement of Personnel</a:t>
            </a:r>
            <a:endParaRPr lang="en-US" sz="2200" b="1">
              <a:solidFill>
                <a:srgbClr val="4F009E"/>
              </a:solidFill>
            </a:endParaRPr>
          </a:p>
          <a:p>
            <a:pPr indent="457200" fontAlgn="base">
              <a:spcBef>
                <a:spcPct val="0"/>
              </a:spcBef>
              <a:spcAft>
                <a:spcPct val="0"/>
              </a:spcAft>
            </a:pPr>
            <a:r>
              <a:rPr lang="en-US" sz="2200" b="1">
                <a:solidFill>
                  <a:srgbClr val="000000"/>
                </a:solidFill>
              </a:rPr>
              <a:t>The new employees need to familiarized with their units, supervisors and fellow employees.  They should be placed on the jobs for which they are suited.</a:t>
            </a:r>
          </a:p>
        </p:txBody>
      </p:sp>
    </p:spTree>
    <p:extLst>
      <p:ext uri="{BB962C8B-B14F-4D97-AF65-F5344CB8AC3E}">
        <p14:creationId xmlns:p14="http://schemas.microsoft.com/office/powerpoint/2010/main" val="2223866124"/>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TotalTime>
  <Words>1622</Words>
  <Application>Microsoft Office PowerPoint</Application>
  <PresentationFormat>On-screen Show (4:3)</PresentationFormat>
  <Paragraphs>134</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تصميم افتراضي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KSU S155-S9</dc:creator>
  <cp:lastModifiedBy>KSU S155-S9</cp:lastModifiedBy>
  <cp:revision>2</cp:revision>
  <dcterms:created xsi:type="dcterms:W3CDTF">2015-09-07T07:04:39Z</dcterms:created>
  <dcterms:modified xsi:type="dcterms:W3CDTF">2015-09-07T07:32:23Z</dcterms:modified>
</cp:coreProperties>
</file>