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77" r:id="rId5"/>
    <p:sldId id="265" r:id="rId6"/>
    <p:sldId id="261" r:id="rId7"/>
    <p:sldId id="278" r:id="rId8"/>
    <p:sldId id="262" r:id="rId9"/>
    <p:sldId id="263" r:id="rId10"/>
    <p:sldId id="264" r:id="rId11"/>
    <p:sldId id="266" r:id="rId12"/>
    <p:sldId id="279"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Hetzler" initials="H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5" autoAdjust="0"/>
    <p:restoredTop sz="84936" autoAdjust="0"/>
  </p:normalViewPr>
  <p:slideViewPr>
    <p:cSldViewPr>
      <p:cViewPr varScale="1">
        <p:scale>
          <a:sx n="95" d="100"/>
          <a:sy n="9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2102"/>
    </p:cViewPr>
  </p:sorterViewPr>
  <p:notesViewPr>
    <p:cSldViewPr>
      <p:cViewPr varScale="1">
        <p:scale>
          <a:sx n="52" d="100"/>
          <a:sy n="52" d="100"/>
        </p:scale>
        <p:origin x="-2294"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7-23T11:14:14.377" idx="1">
    <p:pos x="10" y="10"/>
    <p:text>Please reference page number for quote below.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8F304-596B-46DC-B32F-F649003AC80F}" type="datetimeFigureOut">
              <a:rPr lang="en-US" smtClean="0"/>
              <a:pPr/>
              <a:t>8/25/2015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CD333-8D59-4732-A6B4-2D41EC85E205}" type="slidenum">
              <a:rPr lang="en-US" smtClean="0"/>
              <a:pPr/>
              <a:t>‹#›</a:t>
            </a:fld>
            <a:endParaRPr lang="en-US" dirty="0"/>
          </a:p>
        </p:txBody>
      </p:sp>
    </p:spTree>
    <p:extLst>
      <p:ext uri="{BB962C8B-B14F-4D97-AF65-F5344CB8AC3E}">
        <p14:creationId xmlns:p14="http://schemas.microsoft.com/office/powerpoint/2010/main" val="224654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purpose of this chapter is to explain how to use the basic employee selection tools. The topics we</a:t>
            </a:r>
            <a:r>
              <a:rPr lang="en-US" baseline="0" dirty="0" smtClean="0"/>
              <a:t> </a:t>
            </a:r>
            <a:r>
              <a:rPr lang="en-US" dirty="0" smtClean="0"/>
              <a:t>cover include The Basics of Testing and Selecting Employees, Using Tests at Work, Interviewing Prospective Employees, and Using Other Selection Techniques.</a:t>
            </a:r>
            <a:endParaRPr lang="en-US" dirty="0"/>
          </a:p>
        </p:txBody>
      </p:sp>
      <p:sp>
        <p:nvSpPr>
          <p:cNvPr id="4" name="Slide Number Placeholder 3"/>
          <p:cNvSpPr>
            <a:spLocks noGrp="1"/>
          </p:cNvSpPr>
          <p:nvPr>
            <p:ph type="sldNum" sz="quarter" idx="10"/>
          </p:nvPr>
        </p:nvSpPr>
        <p:spPr/>
        <p:txBody>
          <a:bodyPr/>
          <a:lstStyle/>
          <a:p>
            <a:fld id="{CA19004C-AE5F-4A90-9016-16037C1273D3}" type="slidenum">
              <a:rPr lang="en-US" smtClean="0"/>
              <a:pPr/>
              <a:t>1</a:t>
            </a:fld>
            <a:endParaRPr lang="en-US" dirty="0"/>
          </a:p>
        </p:txBody>
      </p:sp>
    </p:spTree>
    <p:extLst>
      <p:ext uri="{BB962C8B-B14F-4D97-AF65-F5344CB8AC3E}">
        <p14:creationId xmlns:p14="http://schemas.microsoft.com/office/powerpoint/2010/main" val="2420337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Talent Management: Profiles and Employee Interviews</a:t>
            </a:r>
            <a:r>
              <a:rPr lang="en-US" sz="1200" kern="1200" dirty="0" smtClean="0">
                <a:solidFill>
                  <a:schemeClr val="tx1"/>
                </a:solidFill>
                <a:effectLst/>
                <a:latin typeface="+mn-lt"/>
                <a:ea typeface="+mn-ea"/>
                <a:cs typeface="+mn-cs"/>
              </a:rPr>
              <a:t> are important to ensure consistency in using the same sets of competencies, traits, knowledge, and experience for recruiting, training, appraising, and compensating employees.</a:t>
            </a:r>
          </a:p>
          <a:p>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13</a:t>
            </a:fld>
            <a:endParaRPr lang="en-US" dirty="0"/>
          </a:p>
        </p:txBody>
      </p:sp>
    </p:spTree>
    <p:extLst>
      <p:ext uri="{BB962C8B-B14F-4D97-AF65-F5344CB8AC3E}">
        <p14:creationId xmlns:p14="http://schemas.microsoft.com/office/powerpoint/2010/main" val="151129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finish this chapter, you should be able to define basic testing concepts, especially the impact of reliability and validity. Since personnel testing has become so important, you should become familiar with personnel tests and be able to discuss them whether you’re an HR professional or a hiring manager. Also, investigating and validating candidate backgrounds (including experience, financial stability, and education) and knowing how to use pre-employment information services will help you make the right selections. Finally, you should be able to explain the factors that can undermine the usefulness of an interview and how to eliminate them. </a:t>
            </a:r>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2</a:t>
            </a:fld>
            <a:endParaRPr lang="en-US" dirty="0"/>
          </a:p>
        </p:txBody>
      </p:sp>
    </p:spTree>
    <p:extLst>
      <p:ext uri="{BB962C8B-B14F-4D97-AF65-F5344CB8AC3E}">
        <p14:creationId xmlns:p14="http://schemas.microsoft.com/office/powerpoint/2010/main" val="2240367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Selecting the right employees is important for four main reasons: (1) proper selection can improve employee and organizational performance; (2) your own performance depends partly on you’re the performance of your subordinates; (3) it can help reduce dysfunctional behaviors at work; and 4) it is costly to recruit and hire.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Reliability — </a:t>
            </a:r>
            <a:r>
              <a:rPr lang="en-US" sz="1050" kern="1200" dirty="0" smtClean="0">
                <a:solidFill>
                  <a:schemeClr val="tx1"/>
                </a:solidFill>
                <a:effectLst/>
                <a:latin typeface="+mn-lt"/>
                <a:ea typeface="+mn-ea"/>
                <a:cs typeface="+mn-cs"/>
              </a:rPr>
              <a:t>refers to the consistency of scores obtained by the same person when retested with identical or equivalent tests.</a:t>
            </a:r>
          </a:p>
          <a:p>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Validity —</a:t>
            </a:r>
            <a:r>
              <a:rPr lang="en-US" sz="1050" kern="1200" dirty="0" smtClean="0">
                <a:solidFill>
                  <a:schemeClr val="tx1"/>
                </a:solidFill>
                <a:effectLst/>
                <a:latin typeface="+mn-lt"/>
                <a:ea typeface="+mn-ea"/>
                <a:cs typeface="+mn-cs"/>
              </a:rPr>
              <a:t> refers to evidence that performance on a test is a valid predictor of subsequent performance on the job. It answers the question, “Does this test measure what it was intended to measure?”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How to Validate a Test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kern="1200" dirty="0" smtClean="0">
                <a:solidFill>
                  <a:schemeClr val="tx1"/>
                </a:solidFill>
                <a:effectLst/>
                <a:latin typeface="+mn-lt"/>
                <a:ea typeface="+mn-ea"/>
                <a:cs typeface="+mn-cs"/>
              </a:rPr>
              <a:t>Analyze the job and write job descriptions and job specifications.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kern="1200" dirty="0" smtClean="0">
                <a:solidFill>
                  <a:schemeClr val="tx1"/>
                </a:solidFill>
                <a:effectLst/>
                <a:latin typeface="+mn-lt"/>
                <a:ea typeface="+mn-ea"/>
                <a:cs typeface="+mn-cs"/>
              </a:rPr>
              <a:t>Choose the tests that measure the attributes (predictors) important for job success.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kern="1200" dirty="0" smtClean="0">
                <a:solidFill>
                  <a:schemeClr val="tx1"/>
                </a:solidFill>
                <a:effectLst/>
                <a:latin typeface="+mn-lt"/>
                <a:ea typeface="+mn-ea"/>
                <a:cs typeface="+mn-cs"/>
              </a:rPr>
              <a:t>Administer the test selected to old or new employees for concurrent and predictive validation.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kern="1200" dirty="0" smtClean="0">
                <a:solidFill>
                  <a:schemeClr val="tx1"/>
                </a:solidFill>
                <a:effectLst/>
                <a:latin typeface="+mn-lt"/>
                <a:ea typeface="+mn-ea"/>
                <a:cs typeface="+mn-cs"/>
              </a:rPr>
              <a:t>Relate test scores and criteria through a correlation analysis, which shows the degree of statistical relationship between (1) scores on the test and (2) job performance.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kern="1200" dirty="0" smtClean="0">
                <a:solidFill>
                  <a:schemeClr val="tx1"/>
                </a:solidFill>
                <a:effectLst/>
                <a:latin typeface="+mn-lt"/>
                <a:ea typeface="+mn-ea"/>
                <a:cs typeface="+mn-cs"/>
              </a:rPr>
              <a:t>Cross-validate and revalidate by performing Steps 3 and 4 again on a new sample of employees.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effectLst/>
              <a:latin typeface="+mn-lt"/>
              <a:ea typeface="+mn-ea"/>
              <a:cs typeface="+mn-cs"/>
            </a:endParaRPr>
          </a:p>
          <a:p>
            <a:endParaRPr lang="en-US" sz="1050" dirty="0" smtClean="0"/>
          </a:p>
          <a:p>
            <a:endParaRPr lang="en-US" sz="1050"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3</a:t>
            </a:fld>
            <a:endParaRPr lang="en-US" dirty="0"/>
          </a:p>
        </p:txBody>
      </p:sp>
    </p:spTree>
    <p:extLst>
      <p:ext uri="{BB962C8B-B14F-4D97-AF65-F5344CB8AC3E}">
        <p14:creationId xmlns:p14="http://schemas.microsoft.com/office/powerpoint/2010/main" val="6412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Tests can be effective. Tests are also widely used by employers. For example, about 41% of companies the American Management Association surveyed tested    applicants for basic skills (defined as the ability to read instructions, write reports, and perform common workplace arithmetic tasks). </a:t>
            </a:r>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5</a:t>
            </a:fld>
            <a:endParaRPr lang="en-US" dirty="0"/>
          </a:p>
        </p:txBody>
      </p:sp>
    </p:spTree>
    <p:extLst>
      <p:ext uri="{BB962C8B-B14F-4D97-AF65-F5344CB8AC3E}">
        <p14:creationId xmlns:p14="http://schemas.microsoft.com/office/powerpoint/2010/main" val="1064700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Types of Tests Used at Work — </a:t>
            </a:r>
            <a:r>
              <a:rPr lang="en-US" sz="1200" kern="1200" dirty="0" smtClean="0">
                <a:solidFill>
                  <a:schemeClr val="tx1"/>
                </a:solidFill>
                <a:effectLst/>
                <a:latin typeface="+mn-lt"/>
                <a:ea typeface="+mn-ea"/>
                <a:cs typeface="+mn-cs"/>
              </a:rPr>
              <a:t>Various types of tests are widely used by employers today, including those for basic skills, job skills, and psychological measurement.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Tests of Cognitive Abilities — </a:t>
            </a:r>
            <a:r>
              <a:rPr lang="en-US" sz="1200" kern="1200" dirty="0" smtClean="0">
                <a:solidFill>
                  <a:schemeClr val="tx1"/>
                </a:solidFill>
                <a:effectLst/>
                <a:latin typeface="+mn-lt"/>
                <a:ea typeface="+mn-ea"/>
                <a:cs typeface="+mn-cs"/>
              </a:rPr>
              <a:t>Cognitive tests include tests of general reasoning ability (intelligence) and tests of specific mental abilities like memory and inductive reasoning.</a:t>
            </a:r>
          </a:p>
          <a:p>
            <a:r>
              <a:rPr lang="en-US" sz="1200" b="1" kern="1200" dirty="0" smtClean="0">
                <a:solidFill>
                  <a:schemeClr val="tx1"/>
                </a:solidFill>
                <a:effectLst/>
                <a:latin typeface="+mn-lt"/>
                <a:ea typeface="+mn-ea"/>
                <a:cs typeface="+mn-cs"/>
              </a:rPr>
              <a:t>Tests of Motor and Physical Abilities —</a:t>
            </a:r>
            <a:r>
              <a:rPr lang="en-US" sz="1200" kern="1200" dirty="0" smtClean="0">
                <a:solidFill>
                  <a:schemeClr val="tx1"/>
                </a:solidFill>
                <a:effectLst/>
                <a:latin typeface="+mn-lt"/>
                <a:ea typeface="+mn-ea"/>
                <a:cs typeface="+mn-cs"/>
              </a:rPr>
              <a:t> Employers may use various tests to measure such motor abilities as finger dexterity, manual dexterity, and reaction time. They may also want to measure such physical abilities as static strength, dynamic strength, body coordination, and stamina.</a:t>
            </a:r>
          </a:p>
          <a:p>
            <a:r>
              <a:rPr lang="en-US" sz="1200" b="1" kern="1200" dirty="0" smtClean="0">
                <a:solidFill>
                  <a:schemeClr val="tx1"/>
                </a:solidFill>
                <a:effectLst/>
                <a:latin typeface="+mn-lt"/>
                <a:ea typeface="+mn-ea"/>
                <a:cs typeface="+mn-cs"/>
              </a:rPr>
              <a:t>Measuring Personality —</a:t>
            </a:r>
            <a:r>
              <a:rPr lang="en-US" sz="1200" kern="1200" dirty="0" smtClean="0">
                <a:solidFill>
                  <a:schemeClr val="tx1"/>
                </a:solidFill>
                <a:effectLst/>
                <a:latin typeface="+mn-lt"/>
                <a:ea typeface="+mn-ea"/>
                <a:cs typeface="+mn-cs"/>
              </a:rPr>
              <a:t> Used to assess personal characteristics such as attitude, motivation, and temperament. </a:t>
            </a:r>
          </a:p>
          <a:p>
            <a:r>
              <a:rPr lang="en-US" sz="1200" b="1" kern="1200" dirty="0" smtClean="0">
                <a:solidFill>
                  <a:schemeClr val="tx1"/>
                </a:solidFill>
                <a:effectLst/>
                <a:latin typeface="+mn-lt"/>
                <a:ea typeface="+mn-ea"/>
                <a:cs typeface="+mn-cs"/>
              </a:rPr>
              <a:t>Personality Test Effectiveness — </a:t>
            </a:r>
            <a:r>
              <a:rPr lang="en-US" sz="1200" kern="1200" dirty="0" smtClean="0">
                <a:solidFill>
                  <a:schemeClr val="tx1"/>
                </a:solidFill>
                <a:effectLst/>
                <a:latin typeface="+mn-lt"/>
                <a:ea typeface="+mn-ea"/>
                <a:cs typeface="+mn-cs"/>
              </a:rPr>
              <a:t>Historically, most experts assumed that personality tests help companies hire workers that are more effective. Industrial psychologists often study the “big five” personality dimensions: extroversion, emotional stability, agreeableness, conscientiousness, and openness to experience.</a:t>
            </a:r>
          </a:p>
          <a:p>
            <a:r>
              <a:rPr lang="en-US" sz="1200" b="1" kern="1200" dirty="0" smtClean="0">
                <a:solidFill>
                  <a:schemeClr val="tx1"/>
                </a:solidFill>
                <a:effectLst/>
                <a:latin typeface="+mn-lt"/>
                <a:ea typeface="+mn-ea"/>
                <a:cs typeface="+mn-cs"/>
              </a:rPr>
              <a:t>Interest Inventories — </a:t>
            </a:r>
            <a:r>
              <a:rPr lang="en-US" sz="1200" b="0"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ompare one’s interests with those of people in various occupations.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Achievement Tests — </a:t>
            </a:r>
            <a:r>
              <a:rPr lang="en-US" sz="1200" b="0"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easure what a person has learned.</a:t>
            </a:r>
          </a:p>
          <a:p>
            <a:r>
              <a:rPr lang="en-US" sz="1200" b="1" kern="1200" dirty="0" smtClean="0">
                <a:solidFill>
                  <a:schemeClr val="tx1"/>
                </a:solidFill>
                <a:effectLst/>
                <a:latin typeface="+mn-lt"/>
                <a:ea typeface="+mn-ea"/>
                <a:cs typeface="+mn-cs"/>
              </a:rPr>
              <a:t>Computerized Testing — </a:t>
            </a:r>
            <a:r>
              <a:rPr lang="en-US" sz="1200" b="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ncreasingly replacing pencil-and-paper and manual tests.</a:t>
            </a:r>
          </a:p>
          <a:p>
            <a:r>
              <a:rPr lang="en-US" sz="1200" b="1" kern="1200" dirty="0" smtClean="0">
                <a:solidFill>
                  <a:schemeClr val="tx1"/>
                </a:solidFill>
                <a:effectLst/>
                <a:latin typeface="+mn-lt"/>
                <a:ea typeface="+mn-ea"/>
                <a:cs typeface="+mn-cs"/>
              </a:rPr>
              <a:t>Web-Based Testing —</a:t>
            </a:r>
            <a:r>
              <a:rPr lang="en-US" sz="1200" kern="1200" dirty="0" smtClean="0">
                <a:solidFill>
                  <a:schemeClr val="tx1"/>
                </a:solidFill>
                <a:effectLst/>
                <a:latin typeface="+mn-lt"/>
                <a:ea typeface="+mn-ea"/>
                <a:cs typeface="+mn-cs"/>
              </a:rPr>
              <a:t> Studies suggest that proctored Web-based and paper-and-pencil tests of applicants produce similar results, for instance on personality and judgment tests.</a:t>
            </a:r>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6</a:t>
            </a:fld>
            <a:endParaRPr lang="en-US" dirty="0"/>
          </a:p>
        </p:txBody>
      </p:sp>
    </p:spTree>
    <p:extLst>
      <p:ext uri="{BB962C8B-B14F-4D97-AF65-F5344CB8AC3E}">
        <p14:creationId xmlns:p14="http://schemas.microsoft.com/office/powerpoint/2010/main" val="1949102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 work sampling technique tries to predict job performance by requiring job candidates to perform one or more actual samples of the job’s task.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Management Assessment Centers — provide simulations in which candidates perform realistic management tasks, under the observation of experts who appraise each candidate’s potential.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Situational Judgment Tests — These tests are designed to assess an applicant’s judgment regarding a situation encountered in the workplace.</a:t>
            </a:r>
            <a:endParaRPr lang="en-US" sz="1800" b="0" kern="1200" dirty="0" smtClean="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8</a:t>
            </a:fld>
            <a:endParaRPr lang="en-US" dirty="0"/>
          </a:p>
        </p:txBody>
      </p:sp>
    </p:spTree>
    <p:extLst>
      <p:ext uri="{BB962C8B-B14F-4D97-AF65-F5344CB8AC3E}">
        <p14:creationId xmlns:p14="http://schemas.microsoft.com/office/powerpoint/2010/main" val="1791169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interview is a procedure designed to solicit information from a person’s oral responses to oral inquiries. A selection interview is “a selection procedure designed to   predict future job performance on the basis of applicants’ oral responses to oral inquiries.”</a:t>
            </a:r>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9</a:t>
            </a:fld>
            <a:endParaRPr lang="en-US" dirty="0"/>
          </a:p>
        </p:txBody>
      </p:sp>
    </p:spTree>
    <p:extLst>
      <p:ext uri="{BB962C8B-B14F-4D97-AF65-F5344CB8AC3E}">
        <p14:creationId xmlns:p14="http://schemas.microsoft.com/office/powerpoint/2010/main" val="461565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kern="1200" dirty="0" smtClean="0">
                <a:solidFill>
                  <a:schemeClr val="tx1"/>
                </a:solidFill>
                <a:effectLst/>
                <a:latin typeface="+mn-lt"/>
                <a:ea typeface="+mn-ea"/>
                <a:cs typeface="+mn-cs"/>
              </a:rPr>
              <a:t>Structure — </a:t>
            </a:r>
            <a:r>
              <a:rPr lang="en-US" sz="1050" b="0" kern="1200" dirty="0" smtClean="0">
                <a:solidFill>
                  <a:schemeClr val="tx1"/>
                </a:solidFill>
                <a:effectLst/>
                <a:latin typeface="+mn-lt"/>
                <a:ea typeface="+mn-ea"/>
                <a:cs typeface="+mn-cs"/>
              </a:rPr>
              <a:t>Structured or directed interview; most interviews vary by the degree to which the interview has been structured or standardized. </a:t>
            </a:r>
          </a:p>
          <a:p>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Type of Questions — </a:t>
            </a:r>
            <a:r>
              <a:rPr lang="en-US" sz="1050" b="0" kern="1200" dirty="0" smtClean="0">
                <a:solidFill>
                  <a:schemeClr val="tx1"/>
                </a:solidFill>
                <a:effectLst/>
                <a:latin typeface="+mn-lt"/>
                <a:ea typeface="+mn-ea"/>
                <a:cs typeface="+mn-cs"/>
              </a:rPr>
              <a:t>Interviews can be classified according to the nature or content of their questions, such as situational interviews, job-related interviews, behavioral interviews, and stress interviews. Puzzle questions are also popular today, and are used to see how candidates think under pressure.</a:t>
            </a:r>
            <a:endParaRPr lang="en-US" sz="1050" b="1" kern="1200" dirty="0" smtClean="0">
              <a:solidFill>
                <a:schemeClr val="tx1"/>
              </a:solidFill>
              <a:effectLst/>
              <a:latin typeface="+mn-lt"/>
              <a:ea typeface="+mn-ea"/>
              <a:cs typeface="+mn-cs"/>
            </a:endParaRPr>
          </a:p>
          <a:p>
            <a:endParaRPr lang="en-US" sz="105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How Interviews are Administered</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One-on-one</a:t>
            </a:r>
            <a:r>
              <a:rPr lang="en-US" sz="1050" kern="1200" dirty="0" smtClean="0">
                <a:solidFill>
                  <a:schemeClr val="tx1"/>
                </a:solidFill>
                <a:effectLst/>
                <a:latin typeface="+mn-lt"/>
                <a:ea typeface="+mn-ea"/>
                <a:cs typeface="+mn-cs"/>
              </a:rPr>
              <a:t> where two people meet alone and one person interviews the other by seeking oral responses to oral inquiries.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Sequential interviews</a:t>
            </a:r>
            <a:r>
              <a:rPr lang="en-US" sz="1050" kern="1200" dirty="0" smtClean="0">
                <a:solidFill>
                  <a:schemeClr val="tx1"/>
                </a:solidFill>
                <a:effectLst/>
                <a:latin typeface="+mn-lt"/>
                <a:ea typeface="+mn-ea"/>
                <a:cs typeface="+mn-cs"/>
              </a:rPr>
              <a:t> occur when several interviewers question the candidate in a sequence before a selection is made.</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Panel interviews </a:t>
            </a:r>
            <a:r>
              <a:rPr lang="en-US" sz="1050" kern="1200" dirty="0" smtClean="0">
                <a:solidFill>
                  <a:schemeClr val="tx1"/>
                </a:solidFill>
                <a:effectLst/>
                <a:latin typeface="+mn-lt"/>
                <a:ea typeface="+mn-ea"/>
                <a:cs typeface="+mn-cs"/>
              </a:rPr>
              <a:t>occur when a group (panel) interviews several candidates simultaneously.</a:t>
            </a:r>
          </a:p>
          <a:p>
            <a:r>
              <a:rPr lang="en-US" sz="1050" b="1" kern="1200" dirty="0" smtClean="0">
                <a:solidFill>
                  <a:schemeClr val="tx1"/>
                </a:solidFill>
                <a:effectLst/>
                <a:latin typeface="+mn-lt"/>
                <a:ea typeface="+mn-ea"/>
                <a:cs typeface="+mn-cs"/>
              </a:rPr>
              <a:t>Video or phone interviews </a:t>
            </a:r>
            <a:r>
              <a:rPr lang="en-US" sz="1050" kern="1200" dirty="0" smtClean="0">
                <a:solidFill>
                  <a:schemeClr val="tx1"/>
                </a:solidFill>
                <a:effectLst/>
                <a:latin typeface="+mn-lt"/>
                <a:ea typeface="+mn-ea"/>
                <a:cs typeface="+mn-cs"/>
              </a:rPr>
              <a:t>are often conducted entirely by phone or videoconferencing, saving time and travel costs.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effectLst/>
                <a:latin typeface="+mn-lt"/>
                <a:ea typeface="+mn-ea"/>
                <a:cs typeface="+mn-cs"/>
              </a:rPr>
              <a:t>Computerized interviews </a:t>
            </a:r>
            <a:r>
              <a:rPr lang="en-US" sz="1050" kern="1200" dirty="0" smtClean="0">
                <a:solidFill>
                  <a:schemeClr val="tx1"/>
                </a:solidFill>
                <a:effectLst/>
                <a:latin typeface="+mn-lt"/>
                <a:ea typeface="+mn-ea"/>
                <a:cs typeface="+mn-cs"/>
              </a:rPr>
              <a:t>assess responses to computer-based oral, visual, or written questions/situations.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t>Bain &amp; Company case interviews</a:t>
            </a:r>
          </a:p>
          <a:p>
            <a:r>
              <a:rPr lang="en-US" sz="1050" dirty="0" smtClean="0"/>
              <a:t>By having job candidates explain how they would address the case client’s problems, the case interview used by Bain &amp; Company combines behavioral and situational questioning to provide a realistic</a:t>
            </a:r>
            <a:r>
              <a:rPr lang="en-US" sz="1050" baseline="0" dirty="0" smtClean="0"/>
              <a:t> </a:t>
            </a:r>
            <a:r>
              <a:rPr lang="en-US" sz="1050" dirty="0" smtClean="0"/>
              <a:t>assessment of the candidate’s consulting skills.</a:t>
            </a:r>
            <a:endParaRPr lang="en-US" sz="1050"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10</a:t>
            </a:fld>
            <a:endParaRPr lang="en-US" dirty="0"/>
          </a:p>
        </p:txBody>
      </p:sp>
    </p:spTree>
    <p:extLst>
      <p:ext uri="{BB962C8B-B14F-4D97-AF65-F5344CB8AC3E}">
        <p14:creationId xmlns:p14="http://schemas.microsoft.com/office/powerpoint/2010/main" val="69191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Snap Judgments — </a:t>
            </a:r>
            <a:r>
              <a:rPr lang="en-US" sz="1200" kern="1200" dirty="0" smtClean="0">
                <a:solidFill>
                  <a:schemeClr val="tx1"/>
                </a:solidFill>
                <a:effectLst/>
                <a:latin typeface="+mn-lt"/>
                <a:ea typeface="+mn-ea"/>
                <a:cs typeface="+mn-cs"/>
              </a:rPr>
              <a:t>One of the most consistent findings is that interviewers tend to jump to conclusions about candidates during the first few minutes (perhaps seconds) of the interview.</a:t>
            </a:r>
          </a:p>
          <a:p>
            <a:r>
              <a:rPr lang="en-US" sz="1200" b="1" kern="1200" dirty="0" smtClean="0">
                <a:solidFill>
                  <a:schemeClr val="tx1"/>
                </a:solidFill>
                <a:effectLst/>
                <a:latin typeface="+mn-lt"/>
                <a:ea typeface="+mn-ea"/>
                <a:cs typeface="+mn-cs"/>
              </a:rPr>
              <a:t>Negative Emphasis — </a:t>
            </a:r>
            <a:r>
              <a:rPr lang="en-US" sz="1200" kern="1200" dirty="0" smtClean="0">
                <a:solidFill>
                  <a:schemeClr val="tx1"/>
                </a:solidFill>
                <a:effectLst/>
                <a:latin typeface="+mn-lt"/>
                <a:ea typeface="+mn-ea"/>
                <a:cs typeface="+mn-cs"/>
              </a:rPr>
              <a:t>Interviewers tend to have a consistent negative bias and are generally more influenced by unfavorable than favorable information about the candidate.</a:t>
            </a:r>
          </a:p>
          <a:p>
            <a:r>
              <a:rPr lang="en-US" sz="1200" b="1" kern="1200" dirty="0" smtClean="0">
                <a:solidFill>
                  <a:schemeClr val="tx1"/>
                </a:solidFill>
                <a:effectLst/>
                <a:latin typeface="+mn-lt"/>
                <a:ea typeface="+mn-ea"/>
                <a:cs typeface="+mn-cs"/>
              </a:rPr>
              <a:t>Not Knowing the Job — </a:t>
            </a:r>
            <a:r>
              <a:rPr lang="en-US" sz="1200" kern="1200" dirty="0" smtClean="0">
                <a:solidFill>
                  <a:schemeClr val="tx1"/>
                </a:solidFill>
                <a:effectLst/>
                <a:latin typeface="+mn-lt"/>
                <a:ea typeface="+mn-ea"/>
                <a:cs typeface="+mn-cs"/>
              </a:rPr>
              <a:t>Interviewers who don’t know precisely what the job entails and what sort of candidate is best suited for it usually make their decisions based on incorrect or incomplete stereotypes of what a good applicant 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Pressure to Hire — </a:t>
            </a:r>
            <a:r>
              <a:rPr lang="en-US" sz="1200" kern="1200" dirty="0" smtClean="0">
                <a:solidFill>
                  <a:schemeClr val="tx1"/>
                </a:solidFill>
                <a:effectLst/>
                <a:latin typeface="+mn-lt"/>
                <a:ea typeface="+mn-ea"/>
                <a:cs typeface="+mn-cs"/>
              </a:rPr>
              <a:t>Pressure to hire can undermine an interview’s usefulness.</a:t>
            </a:r>
          </a:p>
          <a:p>
            <a:r>
              <a:rPr lang="en-US" sz="1200" b="1" kern="1200" dirty="0" smtClean="0">
                <a:solidFill>
                  <a:schemeClr val="tx1"/>
                </a:solidFill>
                <a:effectLst/>
                <a:latin typeface="+mn-lt"/>
                <a:ea typeface="+mn-ea"/>
                <a:cs typeface="+mn-cs"/>
              </a:rPr>
              <a:t>Candidate-Order (Contrast) Error — </a:t>
            </a:r>
            <a:r>
              <a:rPr lang="en-US" sz="1200" b="0"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order in which you see applicants affects how you rate them.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Influence of Nonverbal Behavior — </a:t>
            </a:r>
            <a:r>
              <a:rPr lang="en-US" sz="1200" kern="1200" dirty="0" smtClean="0">
                <a:solidFill>
                  <a:schemeClr val="tx1"/>
                </a:solidFill>
                <a:effectLst/>
                <a:latin typeface="+mn-lt"/>
                <a:ea typeface="+mn-ea"/>
                <a:cs typeface="+mn-cs"/>
              </a:rPr>
              <a:t>Inexperienced interviewers may try to infer the interviewee’s personality from vocal and visual cues, such as energy level, voice modulation, and level of extraversion.</a:t>
            </a:r>
          </a:p>
          <a:p>
            <a:endParaRPr lang="en-US" dirty="0"/>
          </a:p>
        </p:txBody>
      </p:sp>
      <p:sp>
        <p:nvSpPr>
          <p:cNvPr id="4" name="Slide Number Placeholder 3"/>
          <p:cNvSpPr>
            <a:spLocks noGrp="1"/>
          </p:cNvSpPr>
          <p:nvPr>
            <p:ph type="sldNum" sz="quarter" idx="10"/>
          </p:nvPr>
        </p:nvSpPr>
        <p:spPr/>
        <p:txBody>
          <a:bodyPr/>
          <a:lstStyle/>
          <a:p>
            <a:fld id="{140CD333-8D59-4732-A6B4-2D41EC85E205}" type="slidenum">
              <a:rPr lang="en-US" smtClean="0"/>
              <a:pPr/>
              <a:t>11</a:t>
            </a:fld>
            <a:endParaRPr lang="en-US" dirty="0"/>
          </a:p>
        </p:txBody>
      </p:sp>
    </p:spTree>
    <p:extLst>
      <p:ext uri="{BB962C8B-B14F-4D97-AF65-F5344CB8AC3E}">
        <p14:creationId xmlns:p14="http://schemas.microsoft.com/office/powerpoint/2010/main" val="2446926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84578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12356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291382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b="1">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2845375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Copyright © 2013 Pearson Education, Inc. Publishing as Prentice Hall</a:t>
            </a:r>
          </a:p>
        </p:txBody>
      </p:sp>
      <p:sp>
        <p:nvSpPr>
          <p:cNvPr id="6" name="Slide Number Placeholder 5"/>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96914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3200"/>
            </a:lvl1pPr>
            <a:lvl2pPr>
              <a:defRPr sz="2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3200"/>
            </a:lvl1pPr>
            <a:lvl2pPr>
              <a:defRPr sz="2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p>
        </p:txBody>
      </p:sp>
      <p:sp>
        <p:nvSpPr>
          <p:cNvPr id="7" name="Slide Number Placeholder 6"/>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234505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Copyright © 2013 Pearson Education, Inc. Publishing as Prentice Hall</a:t>
            </a:r>
          </a:p>
        </p:txBody>
      </p:sp>
      <p:sp>
        <p:nvSpPr>
          <p:cNvPr id="9" name="Slide Number Placeholder 8"/>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310129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b="1"/>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267169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2013 Pearson Education, Inc. Publishing as Prentice Hall</a:t>
            </a:r>
          </a:p>
        </p:txBody>
      </p:sp>
      <p:sp>
        <p:nvSpPr>
          <p:cNvPr id="4" name="Slide Number Placeholder 3"/>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51031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p>
        </p:txBody>
      </p:sp>
      <p:sp>
        <p:nvSpPr>
          <p:cNvPr id="7" name="Slide Number Placeholder 6"/>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286838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Copyright © 2013 Pearson Education, Inc. Publishing as Prentice Hall</a:t>
            </a:r>
          </a:p>
        </p:txBody>
      </p:sp>
      <p:sp>
        <p:nvSpPr>
          <p:cNvPr id="7" name="Slide Number Placeholder 6"/>
          <p:cNvSpPr>
            <a:spLocks noGrp="1"/>
          </p:cNvSpPr>
          <p:nvPr>
            <p:ph type="sldNum" sz="quarter" idx="12"/>
          </p:nvPr>
        </p:nvSpPr>
        <p:spPr/>
        <p:txBody>
          <a:body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179344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 2013 Pearson Education, Inc. Publishing as Prentice Hall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4-</a:t>
            </a:r>
            <a:fld id="{CC815A1C-694E-4ACE-A5D7-7831046D4A57}" type="slidenum">
              <a:rPr lang="en-US" smtClean="0"/>
              <a:pPr/>
              <a:t>‹#›</a:t>
            </a:fld>
            <a:endParaRPr lang="en-US" dirty="0"/>
          </a:p>
        </p:txBody>
      </p:sp>
    </p:spTree>
    <p:extLst>
      <p:ext uri="{BB962C8B-B14F-4D97-AF65-F5344CB8AC3E}">
        <p14:creationId xmlns:p14="http://schemas.microsoft.com/office/powerpoint/2010/main" val="7894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8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E0AFC760-B400-41C0-A0CB-D9A860652FB6}" type="slidenum">
              <a:rPr lang="en-US" smtClean="0"/>
              <a:pPr/>
              <a:t>1</a:t>
            </a:fld>
            <a:endParaRPr lang="en-US" dirty="0"/>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1828800"/>
            <a:ext cx="3223422" cy="4000498"/>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914400" y="259140"/>
            <a:ext cx="1371600" cy="1569660"/>
          </a:xfrm>
          <a:prstGeom prst="rect">
            <a:avLst/>
          </a:prstGeom>
        </p:spPr>
        <p:txBody>
          <a:bodyPr wrap="square">
            <a:spAutoFit/>
          </a:bodyPr>
          <a:lstStyle/>
          <a:p>
            <a:pPr algn="ctr"/>
            <a:r>
              <a:rPr lang="en-US" sz="9600" b="1" dirty="0" smtClean="0">
                <a:solidFill>
                  <a:schemeClr val="accent1"/>
                </a:solidFill>
                <a:latin typeface="Arial" pitchFamily="34" charset="0"/>
                <a:cs typeface="Arial" pitchFamily="34" charset="0"/>
              </a:rPr>
              <a:t>4</a:t>
            </a:r>
            <a:endParaRPr lang="en-US" sz="9600" dirty="0"/>
          </a:p>
        </p:txBody>
      </p:sp>
      <p:sp>
        <p:nvSpPr>
          <p:cNvPr id="8" name="Rectangle 7"/>
          <p:cNvSpPr/>
          <p:nvPr/>
        </p:nvSpPr>
        <p:spPr>
          <a:xfrm>
            <a:off x="4648200" y="609600"/>
            <a:ext cx="4191000" cy="2308324"/>
          </a:xfrm>
          <a:prstGeom prst="rect">
            <a:avLst/>
          </a:prstGeom>
        </p:spPr>
        <p:txBody>
          <a:bodyPr wrap="square">
            <a:spAutoFit/>
          </a:bodyPr>
          <a:lstStyle/>
          <a:p>
            <a:r>
              <a:rPr lang="en-US" sz="4800" b="1" dirty="0" smtClean="0">
                <a:effectLst>
                  <a:outerShdw blurRad="38100" dist="38100" dir="2700000" algn="tl" rotWithShape="0">
                    <a:srgbClr val="000000">
                      <a:alpha val="43000"/>
                    </a:srgbClr>
                  </a:outerShdw>
                </a:effectLst>
                <a:latin typeface="Arial" pitchFamily="34" charset="0"/>
                <a:cs typeface="Arial" pitchFamily="34" charset="0"/>
              </a:rPr>
              <a:t>Testing and Selecting Employees</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213078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smtClean="0"/>
              <a:t>Types of selection interviews</a:t>
            </a:r>
          </a:p>
        </p:txBody>
      </p:sp>
      <p:sp>
        <p:nvSpPr>
          <p:cNvPr id="3" name="Content Placeholder 2"/>
          <p:cNvSpPr>
            <a:spLocks noGrp="1"/>
          </p:cNvSpPr>
          <p:nvPr>
            <p:ph idx="1"/>
          </p:nvPr>
        </p:nvSpPr>
        <p:spPr>
          <a:xfrm>
            <a:off x="457200" y="914400"/>
            <a:ext cx="8229600" cy="5334000"/>
          </a:xfrm>
        </p:spPr>
        <p:txBody>
          <a:bodyPr>
            <a:noAutofit/>
          </a:bodyPr>
          <a:lstStyle/>
          <a:p>
            <a:pPr marL="0" lvl="0" indent="0">
              <a:spcBef>
                <a:spcPts val="0"/>
              </a:spcBef>
              <a:buNone/>
            </a:pPr>
            <a:r>
              <a:rPr lang="en-US" sz="1600" b="1" dirty="0">
                <a:solidFill>
                  <a:prstClr val="black"/>
                </a:solidFill>
              </a:rPr>
              <a:t>Structure — </a:t>
            </a:r>
            <a:r>
              <a:rPr lang="en-US" sz="1600" dirty="0">
                <a:solidFill>
                  <a:prstClr val="black"/>
                </a:solidFill>
              </a:rPr>
              <a:t>Structured or directed interview; most interviews vary by the degree to which the interview has been structured or standardized. </a:t>
            </a:r>
          </a:p>
          <a:p>
            <a:pPr marL="0" lvl="0" indent="0">
              <a:spcBef>
                <a:spcPts val="0"/>
              </a:spcBef>
              <a:buNone/>
            </a:pPr>
            <a:endParaRPr lang="en-US" sz="1050" dirty="0">
              <a:solidFill>
                <a:prstClr val="black"/>
              </a:solidFill>
            </a:endParaRPr>
          </a:p>
          <a:p>
            <a:pPr marL="0" lvl="0" indent="0">
              <a:spcBef>
                <a:spcPts val="0"/>
              </a:spcBef>
              <a:buNone/>
              <a:defRPr/>
            </a:pPr>
            <a:r>
              <a:rPr lang="en-US" sz="1600" b="1" dirty="0">
                <a:solidFill>
                  <a:prstClr val="black"/>
                </a:solidFill>
              </a:rPr>
              <a:t>Type of Questions — </a:t>
            </a:r>
            <a:r>
              <a:rPr lang="en-US" sz="1600" dirty="0">
                <a:solidFill>
                  <a:prstClr val="black"/>
                </a:solidFill>
              </a:rPr>
              <a:t>Interviews can be classified according to the nature or content of their questions, such as situational interviews, job-related interviews, behavioral interviews, and stress interviews. Puzzle questions are also popular today, and are used to see how candidates think under pressure.</a:t>
            </a:r>
            <a:endParaRPr lang="en-US" sz="1600" b="1" dirty="0">
              <a:solidFill>
                <a:prstClr val="black"/>
              </a:solidFill>
            </a:endParaRPr>
          </a:p>
          <a:p>
            <a:pPr marL="0" lvl="0" indent="0">
              <a:spcBef>
                <a:spcPts val="0"/>
              </a:spcBef>
              <a:buNone/>
            </a:pPr>
            <a:endParaRPr lang="en-US" sz="1050" dirty="0">
              <a:solidFill>
                <a:prstClr val="black"/>
              </a:solidFill>
            </a:endParaRPr>
          </a:p>
          <a:p>
            <a:pPr marL="0" lvl="0" indent="0">
              <a:spcBef>
                <a:spcPts val="0"/>
              </a:spcBef>
              <a:buNone/>
              <a:defRPr/>
            </a:pPr>
            <a:r>
              <a:rPr lang="en-US" sz="1600" b="1" dirty="0">
                <a:solidFill>
                  <a:prstClr val="black"/>
                </a:solidFill>
              </a:rPr>
              <a:t>How Interviews are Administered</a:t>
            </a:r>
          </a:p>
          <a:p>
            <a:pPr marL="0" lvl="2" indent="0">
              <a:spcBef>
                <a:spcPts val="0"/>
              </a:spcBef>
              <a:buNone/>
              <a:defRPr/>
            </a:pPr>
            <a:r>
              <a:rPr lang="en-US" sz="1600" b="1" dirty="0">
                <a:solidFill>
                  <a:prstClr val="black"/>
                </a:solidFill>
              </a:rPr>
              <a:t>One-on-one</a:t>
            </a:r>
            <a:r>
              <a:rPr lang="en-US" sz="1600" dirty="0">
                <a:solidFill>
                  <a:prstClr val="black"/>
                </a:solidFill>
              </a:rPr>
              <a:t> where two people meet alone and one person interviews the other by seeking oral responses to oral inquiries.</a:t>
            </a:r>
          </a:p>
          <a:p>
            <a:pPr marL="0" lvl="2" indent="0">
              <a:spcBef>
                <a:spcPts val="0"/>
              </a:spcBef>
              <a:buNone/>
              <a:defRPr/>
            </a:pPr>
            <a:r>
              <a:rPr lang="en-US" sz="1600" b="1" dirty="0">
                <a:solidFill>
                  <a:prstClr val="black"/>
                </a:solidFill>
              </a:rPr>
              <a:t>Sequential interviews</a:t>
            </a:r>
            <a:r>
              <a:rPr lang="en-US" sz="1600" dirty="0">
                <a:solidFill>
                  <a:prstClr val="black"/>
                </a:solidFill>
              </a:rPr>
              <a:t> occur when several interviewers question the candidate in a sequence before a selection is made.</a:t>
            </a:r>
          </a:p>
          <a:p>
            <a:pPr marL="0" lvl="2" indent="0">
              <a:spcBef>
                <a:spcPts val="0"/>
              </a:spcBef>
              <a:buNone/>
              <a:defRPr/>
            </a:pPr>
            <a:r>
              <a:rPr lang="en-US" sz="1600" b="1" dirty="0">
                <a:solidFill>
                  <a:prstClr val="black"/>
                </a:solidFill>
              </a:rPr>
              <a:t>Panel interviews </a:t>
            </a:r>
            <a:r>
              <a:rPr lang="en-US" sz="1600" dirty="0">
                <a:solidFill>
                  <a:prstClr val="black"/>
                </a:solidFill>
              </a:rPr>
              <a:t>occur when a group (panel) interviews several candidates simultaneously.</a:t>
            </a:r>
          </a:p>
          <a:p>
            <a:pPr marL="0" lvl="0" indent="0">
              <a:spcBef>
                <a:spcPts val="0"/>
              </a:spcBef>
              <a:buNone/>
            </a:pPr>
            <a:r>
              <a:rPr lang="en-US" sz="1600" b="1" dirty="0">
                <a:solidFill>
                  <a:prstClr val="black"/>
                </a:solidFill>
              </a:rPr>
              <a:t>Video or phone interviews </a:t>
            </a:r>
            <a:r>
              <a:rPr lang="en-US" sz="1600" dirty="0">
                <a:solidFill>
                  <a:prstClr val="black"/>
                </a:solidFill>
              </a:rPr>
              <a:t>are often conducted entirely by phone or videoconferencing, saving time and travel costs. </a:t>
            </a:r>
          </a:p>
          <a:p>
            <a:pPr marL="0" lvl="0" indent="0">
              <a:spcBef>
                <a:spcPts val="0"/>
              </a:spcBef>
              <a:buNone/>
              <a:defRPr/>
            </a:pPr>
            <a:r>
              <a:rPr lang="en-US" sz="1600" b="1" dirty="0">
                <a:solidFill>
                  <a:prstClr val="black"/>
                </a:solidFill>
              </a:rPr>
              <a:t>Computerized interviews </a:t>
            </a:r>
            <a:r>
              <a:rPr lang="en-US" sz="1600" dirty="0">
                <a:solidFill>
                  <a:prstClr val="black"/>
                </a:solidFill>
              </a:rPr>
              <a:t>assess responses to computer-based oral, visual, or written questions/situations. </a:t>
            </a:r>
          </a:p>
          <a:p>
            <a:pPr marL="0" lvl="0" indent="0">
              <a:spcBef>
                <a:spcPts val="0"/>
              </a:spcBef>
              <a:buNone/>
              <a:defRPr/>
            </a:pPr>
            <a:endParaRPr lang="en-US" sz="1050" b="1" dirty="0">
              <a:solidFill>
                <a:prstClr val="black"/>
              </a:solidFill>
            </a:endParaRPr>
          </a:p>
          <a:p>
            <a:pPr marL="0" lvl="0" indent="0">
              <a:spcBef>
                <a:spcPts val="0"/>
              </a:spcBef>
              <a:buNone/>
              <a:defRPr/>
            </a:pPr>
            <a:r>
              <a:rPr lang="en-US" sz="1600" b="1" dirty="0">
                <a:solidFill>
                  <a:prstClr val="black"/>
                </a:solidFill>
              </a:rPr>
              <a:t>Bain &amp; Company case interviews</a:t>
            </a:r>
          </a:p>
          <a:p>
            <a:pPr marL="0" lvl="0" indent="0">
              <a:spcBef>
                <a:spcPts val="0"/>
              </a:spcBef>
              <a:buNone/>
            </a:pPr>
            <a:r>
              <a:rPr lang="en-US" sz="1600" dirty="0">
                <a:solidFill>
                  <a:prstClr val="black"/>
                </a:solidFill>
              </a:rPr>
              <a:t>By having job candidates explain how they would address the case client’s problems, the case interview used by Bain &amp; Company combines behavioral and situational questioning to provide a realistic assessment of the candidate’s consulting skills.</a:t>
            </a: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10</a:t>
            </a:fld>
            <a:endParaRPr lang="en-US" dirty="0"/>
          </a:p>
        </p:txBody>
      </p:sp>
    </p:spTree>
    <p:extLst>
      <p:ext uri="{BB962C8B-B14F-4D97-AF65-F5344CB8AC3E}">
        <p14:creationId xmlns:p14="http://schemas.microsoft.com/office/powerpoint/2010/main" val="77522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Avoid Common Interviewing Mistakes </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Snap judgments</a:t>
            </a:r>
          </a:p>
          <a:p>
            <a:r>
              <a:rPr lang="en-US" dirty="0" smtClean="0"/>
              <a:t>Negative emphasis</a:t>
            </a:r>
          </a:p>
          <a:p>
            <a:r>
              <a:rPr lang="en-US" dirty="0" smtClean="0"/>
              <a:t>Not knowing the job</a:t>
            </a:r>
          </a:p>
          <a:p>
            <a:r>
              <a:rPr lang="en-US" dirty="0" smtClean="0"/>
              <a:t>Pressure to hire</a:t>
            </a:r>
          </a:p>
          <a:p>
            <a:r>
              <a:rPr lang="en-US" dirty="0" smtClean="0"/>
              <a:t>Contrast error</a:t>
            </a:r>
          </a:p>
          <a:p>
            <a:r>
              <a:rPr lang="en-US" dirty="0" smtClean="0"/>
              <a:t>Non-verbal behavior</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11</a:t>
            </a:fld>
            <a:endParaRPr lang="en-US" dirty="0"/>
          </a:p>
        </p:txBody>
      </p:sp>
      <p:pic>
        <p:nvPicPr>
          <p:cNvPr id="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0600" y="2286000"/>
            <a:ext cx="3810000" cy="3048000"/>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880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800" dirty="0">
                <a:solidFill>
                  <a:srgbClr val="4F81BD">
                    <a:lumMod val="75000"/>
                  </a:srgbClr>
                </a:solidFill>
              </a:rPr>
              <a:t>How to Avoid Common Interviewing Mistakes </a:t>
            </a:r>
            <a:endParaRPr lang="en-US" sz="3200" dirty="0"/>
          </a:p>
        </p:txBody>
      </p:sp>
      <p:sp>
        <p:nvSpPr>
          <p:cNvPr id="3" name="Content Placeholder 2"/>
          <p:cNvSpPr>
            <a:spLocks noGrp="1"/>
          </p:cNvSpPr>
          <p:nvPr>
            <p:ph idx="1"/>
          </p:nvPr>
        </p:nvSpPr>
        <p:spPr>
          <a:xfrm>
            <a:off x="457200" y="685800"/>
            <a:ext cx="8229600" cy="5867400"/>
          </a:xfrm>
        </p:spPr>
        <p:txBody>
          <a:bodyPr>
            <a:normAutofit/>
          </a:bodyPr>
          <a:lstStyle/>
          <a:p>
            <a:pPr marL="0" lvl="0" indent="0">
              <a:spcBef>
                <a:spcPts val="0"/>
              </a:spcBef>
              <a:buNone/>
            </a:pPr>
            <a:r>
              <a:rPr lang="en-US" sz="2000" b="1" dirty="0">
                <a:solidFill>
                  <a:prstClr val="black"/>
                </a:solidFill>
              </a:rPr>
              <a:t>Snap Judgments — </a:t>
            </a:r>
            <a:r>
              <a:rPr lang="en-US" sz="2000" dirty="0">
                <a:solidFill>
                  <a:prstClr val="black"/>
                </a:solidFill>
              </a:rPr>
              <a:t>One of the most consistent findings is that interviewers tend to jump to conclusions about candidates during the first few minutes (perhaps seconds) of the interview</a:t>
            </a:r>
            <a:r>
              <a:rPr lang="en-US" sz="2000" dirty="0" smtClean="0">
                <a:solidFill>
                  <a:prstClr val="black"/>
                </a:solidFill>
              </a:rPr>
              <a:t>.</a:t>
            </a:r>
          </a:p>
          <a:p>
            <a:pPr marL="0" lvl="0" indent="0">
              <a:spcBef>
                <a:spcPts val="0"/>
              </a:spcBef>
              <a:buNone/>
            </a:pPr>
            <a:endParaRPr lang="en-US" sz="1000" dirty="0">
              <a:solidFill>
                <a:prstClr val="black"/>
              </a:solidFill>
            </a:endParaRPr>
          </a:p>
          <a:p>
            <a:pPr marL="0" lvl="0" indent="0">
              <a:spcBef>
                <a:spcPts val="0"/>
              </a:spcBef>
              <a:buNone/>
            </a:pPr>
            <a:r>
              <a:rPr lang="en-US" sz="2000" b="1" dirty="0">
                <a:solidFill>
                  <a:prstClr val="black"/>
                </a:solidFill>
              </a:rPr>
              <a:t>Negative Emphasis — </a:t>
            </a:r>
            <a:r>
              <a:rPr lang="en-US" sz="2000" dirty="0">
                <a:solidFill>
                  <a:prstClr val="black"/>
                </a:solidFill>
              </a:rPr>
              <a:t>Interviewers tend to have a consistent negative bias and are generally more influenced by unfavorable than favorable information about the candidate</a:t>
            </a:r>
            <a:r>
              <a:rPr lang="en-US" sz="2000" dirty="0" smtClean="0">
                <a:solidFill>
                  <a:prstClr val="black"/>
                </a:solidFill>
              </a:rPr>
              <a:t>.</a:t>
            </a:r>
          </a:p>
          <a:p>
            <a:pPr marL="0" lvl="0" indent="0">
              <a:spcBef>
                <a:spcPts val="0"/>
              </a:spcBef>
              <a:buNone/>
            </a:pPr>
            <a:endParaRPr lang="en-US" sz="1000" dirty="0">
              <a:solidFill>
                <a:prstClr val="black"/>
              </a:solidFill>
            </a:endParaRPr>
          </a:p>
          <a:p>
            <a:pPr marL="0" lvl="0" indent="0">
              <a:spcBef>
                <a:spcPts val="0"/>
              </a:spcBef>
              <a:buNone/>
            </a:pPr>
            <a:r>
              <a:rPr lang="en-US" sz="2000" b="1" dirty="0">
                <a:solidFill>
                  <a:prstClr val="black"/>
                </a:solidFill>
              </a:rPr>
              <a:t>Not Knowing the Job — </a:t>
            </a:r>
            <a:r>
              <a:rPr lang="en-US" sz="2000" dirty="0">
                <a:solidFill>
                  <a:prstClr val="black"/>
                </a:solidFill>
              </a:rPr>
              <a:t>Interviewers who don’t know precisely what the job entails and what sort of candidate is best suited for it usually make their decisions based on incorrect or incomplete stereotypes of what a good applicant is</a:t>
            </a:r>
            <a:r>
              <a:rPr lang="en-US" sz="2000" dirty="0" smtClean="0">
                <a:solidFill>
                  <a:prstClr val="black"/>
                </a:solidFill>
              </a:rPr>
              <a:t>.</a:t>
            </a:r>
          </a:p>
          <a:p>
            <a:pPr marL="0" lvl="0" indent="0">
              <a:spcBef>
                <a:spcPts val="0"/>
              </a:spcBef>
              <a:buNone/>
            </a:pPr>
            <a:endParaRPr lang="en-US" sz="1000" dirty="0">
              <a:solidFill>
                <a:prstClr val="black"/>
              </a:solidFill>
            </a:endParaRPr>
          </a:p>
          <a:p>
            <a:pPr marL="0" lvl="0" indent="0">
              <a:spcBef>
                <a:spcPts val="0"/>
              </a:spcBef>
              <a:buNone/>
              <a:defRPr/>
            </a:pPr>
            <a:r>
              <a:rPr lang="en-US" sz="2000" b="1" dirty="0">
                <a:solidFill>
                  <a:prstClr val="black"/>
                </a:solidFill>
              </a:rPr>
              <a:t>Pressure to Hire — </a:t>
            </a:r>
            <a:r>
              <a:rPr lang="en-US" sz="2000" dirty="0">
                <a:solidFill>
                  <a:prstClr val="black"/>
                </a:solidFill>
              </a:rPr>
              <a:t>Pressure to hire can undermine an interview’s usefulness.</a:t>
            </a:r>
          </a:p>
          <a:p>
            <a:pPr marL="0" lvl="0" indent="0">
              <a:spcBef>
                <a:spcPts val="0"/>
              </a:spcBef>
              <a:buNone/>
            </a:pPr>
            <a:r>
              <a:rPr lang="en-US" sz="2000" b="1" dirty="0">
                <a:solidFill>
                  <a:prstClr val="black"/>
                </a:solidFill>
              </a:rPr>
              <a:t>Candidate-Order (Contrast) Error — </a:t>
            </a:r>
            <a:r>
              <a:rPr lang="en-US" sz="2000" dirty="0">
                <a:solidFill>
                  <a:prstClr val="black"/>
                </a:solidFill>
              </a:rPr>
              <a:t>The order in which you see applicants affects how you rate them</a:t>
            </a:r>
            <a:r>
              <a:rPr lang="en-US" sz="2000" dirty="0" smtClean="0">
                <a:solidFill>
                  <a:prstClr val="black"/>
                </a:solidFill>
              </a:rPr>
              <a:t>.</a:t>
            </a:r>
          </a:p>
          <a:p>
            <a:pPr marL="0" lvl="0" indent="0">
              <a:spcBef>
                <a:spcPts val="0"/>
              </a:spcBef>
              <a:buNone/>
            </a:pPr>
            <a:endParaRPr lang="en-US" sz="1050" dirty="0">
              <a:solidFill>
                <a:prstClr val="black"/>
              </a:solidFill>
            </a:endParaRPr>
          </a:p>
          <a:p>
            <a:pPr marL="0" lvl="0" indent="0">
              <a:spcBef>
                <a:spcPts val="0"/>
              </a:spcBef>
              <a:buNone/>
              <a:defRPr/>
            </a:pPr>
            <a:r>
              <a:rPr lang="en-US" sz="2000" b="1" dirty="0">
                <a:solidFill>
                  <a:prstClr val="black"/>
                </a:solidFill>
              </a:rPr>
              <a:t>Influence of Nonverbal Behavior — </a:t>
            </a:r>
            <a:r>
              <a:rPr lang="en-US" sz="2000" dirty="0">
                <a:solidFill>
                  <a:prstClr val="black"/>
                </a:solidFill>
              </a:rPr>
              <a:t>Inexperienced interviewers may try to infer the interviewee’s personality from vocal and visual cues, such as energy level, voice modulation, and level of extraversion.</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4-</a:t>
            </a:r>
            <a:fld id="{CC815A1C-694E-4ACE-A5D7-7831046D4A57}" type="slidenum">
              <a:rPr lang="en-US" smtClean="0"/>
              <a:pPr/>
              <a:t>12</a:t>
            </a:fld>
            <a:endParaRPr lang="en-US" dirty="0"/>
          </a:p>
        </p:txBody>
      </p:sp>
    </p:spTree>
    <p:extLst>
      <p:ext uri="{BB962C8B-B14F-4D97-AF65-F5344CB8AC3E}">
        <p14:creationId xmlns:p14="http://schemas.microsoft.com/office/powerpoint/2010/main" val="277801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13</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33363" y="800100"/>
            <a:ext cx="86772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429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 </a:t>
            </a:r>
            <a:endParaRPr lang="en-US" dirty="0"/>
          </a:p>
        </p:txBody>
      </p:sp>
      <p:sp>
        <p:nvSpPr>
          <p:cNvPr id="5" name="Content Placeholder 4"/>
          <p:cNvSpPr>
            <a:spLocks noGrp="1"/>
          </p:cNvSpPr>
          <p:nvPr>
            <p:ph idx="1"/>
          </p:nvPr>
        </p:nvSpPr>
        <p:spPr>
          <a:xfrm>
            <a:off x="457200" y="1752600"/>
            <a:ext cx="8229600" cy="4373563"/>
          </a:xfrm>
        </p:spPr>
        <p:txBody>
          <a:bodyPr>
            <a:normAutofit fontScale="77500" lnSpcReduction="20000"/>
          </a:bodyPr>
          <a:lstStyle/>
          <a:p>
            <a:pPr marL="0" indent="0">
              <a:spcAft>
                <a:spcPts val="1200"/>
              </a:spcAft>
              <a:buNone/>
            </a:pPr>
            <a:r>
              <a:rPr lang="en-US" dirty="0" smtClean="0"/>
              <a:t>When you finish studying this chapter, you should  be able to:</a:t>
            </a:r>
          </a:p>
          <a:p>
            <a:pPr marL="742950" indent="-742950">
              <a:buFont typeface="+mj-lt"/>
              <a:buAutoNum type="arabicPeriod"/>
            </a:pPr>
            <a:r>
              <a:rPr lang="en-US" dirty="0" smtClean="0"/>
              <a:t>Define basic testing concepts, including validity and reliability.</a:t>
            </a:r>
          </a:p>
          <a:p>
            <a:pPr marL="742950" indent="-742950">
              <a:buFont typeface="+mj-lt"/>
              <a:buAutoNum type="arabicPeriod"/>
            </a:pPr>
            <a:r>
              <a:rPr lang="en-US" dirty="0" smtClean="0"/>
              <a:t>Discuss at least four basic types of personnel tests.</a:t>
            </a:r>
          </a:p>
          <a:p>
            <a:pPr marL="742950" indent="-742950">
              <a:buFont typeface="+mj-lt"/>
              <a:buAutoNum type="arabicPeriod"/>
            </a:pPr>
            <a:r>
              <a:rPr lang="en-US" dirty="0" smtClean="0"/>
              <a:t>Explain the pros and cons of background investigations and pre-employment information services.</a:t>
            </a:r>
          </a:p>
          <a:p>
            <a:pPr marL="742950" indent="-742950">
              <a:buFont typeface="+mj-lt"/>
              <a:buAutoNum type="arabicPeriod"/>
            </a:pPr>
            <a:r>
              <a:rPr lang="en-US" dirty="0" smtClean="0"/>
              <a:t>Explain the factors that can undermine an interview’s usefulness and the techniques for eliminating them.</a:t>
            </a:r>
            <a:endParaRPr lang="en-US" dirty="0"/>
          </a:p>
        </p:txBody>
      </p:sp>
      <p:sp>
        <p:nvSpPr>
          <p:cNvPr id="2" name="Footer Placeholder 1"/>
          <p:cNvSpPr>
            <a:spLocks noGrp="1"/>
          </p:cNvSpPr>
          <p:nvPr>
            <p:ph type="ftr" sz="quarter" idx="11"/>
          </p:nvPr>
        </p:nvSpPr>
        <p:spPr/>
        <p:txBody>
          <a:bodyPr/>
          <a:lstStyle/>
          <a:p>
            <a:r>
              <a:rPr lang="en-US" dirty="0" smtClean="0"/>
              <a:t>Copyright © 2013 Pearson Education, Inc. Publishing as Prentice Hall</a:t>
            </a:r>
          </a:p>
        </p:txBody>
      </p:sp>
      <p:sp>
        <p:nvSpPr>
          <p:cNvPr id="3" name="Slide Number Placeholder 2"/>
          <p:cNvSpPr>
            <a:spLocks noGrp="1"/>
          </p:cNvSpPr>
          <p:nvPr>
            <p:ph type="sldNum" sz="quarter" idx="12"/>
          </p:nvPr>
        </p:nvSpPr>
        <p:spPr/>
        <p:txBody>
          <a:bodyPr/>
          <a:lstStyle/>
          <a:p>
            <a:r>
              <a:rPr lang="en-US" dirty="0" smtClean="0"/>
              <a:t>4-</a:t>
            </a:r>
            <a:fld id="{CC815A1C-694E-4ACE-A5D7-7831046D4A57}" type="slidenum">
              <a:rPr lang="en-US" smtClean="0"/>
              <a:pPr/>
              <a:t>2</a:t>
            </a:fld>
            <a:endParaRPr lang="en-US" dirty="0"/>
          </a:p>
        </p:txBody>
      </p:sp>
    </p:spTree>
    <p:extLst>
      <p:ext uri="{BB962C8B-B14F-4D97-AF65-F5344CB8AC3E}">
        <p14:creationId xmlns:p14="http://schemas.microsoft.com/office/powerpoint/2010/main" val="1067366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62600" y="2133600"/>
            <a:ext cx="254127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smtClean="0"/>
              <a:t>The Basics of Testing and </a:t>
            </a:r>
            <a:br>
              <a:rPr lang="en-US" dirty="0" smtClean="0"/>
            </a:br>
            <a:r>
              <a:rPr lang="en-US" dirty="0" smtClean="0"/>
              <a:t>Selecting Employees </a:t>
            </a:r>
            <a:endParaRPr lang="en-US" dirty="0"/>
          </a:p>
        </p:txBody>
      </p:sp>
      <p:sp>
        <p:nvSpPr>
          <p:cNvPr id="3" name="Content Placeholder 2"/>
          <p:cNvSpPr>
            <a:spLocks noGrp="1"/>
          </p:cNvSpPr>
          <p:nvPr>
            <p:ph idx="1"/>
          </p:nvPr>
        </p:nvSpPr>
        <p:spPr/>
        <p:txBody>
          <a:bodyPr>
            <a:normAutofit/>
          </a:bodyPr>
          <a:lstStyle/>
          <a:p>
            <a:r>
              <a:rPr lang="en-US" dirty="0" smtClean="0"/>
              <a:t>Why selection is important</a:t>
            </a:r>
          </a:p>
          <a:p>
            <a:pPr lvl="1"/>
            <a:r>
              <a:rPr lang="en-US" dirty="0" smtClean="0"/>
              <a:t>Legal implications </a:t>
            </a:r>
          </a:p>
          <a:p>
            <a:pPr lvl="1"/>
            <a:r>
              <a:rPr lang="en-US" dirty="0" smtClean="0"/>
              <a:t>Negligent hiring</a:t>
            </a:r>
          </a:p>
          <a:p>
            <a:r>
              <a:rPr lang="en-US" dirty="0" smtClean="0"/>
              <a:t>Reliability</a:t>
            </a:r>
          </a:p>
          <a:p>
            <a:r>
              <a:rPr lang="en-US" dirty="0" smtClean="0"/>
              <a:t>Validity</a:t>
            </a:r>
          </a:p>
          <a:p>
            <a:r>
              <a:rPr lang="en-US" dirty="0" smtClean="0"/>
              <a:t>How to validate a test</a:t>
            </a: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3</a:t>
            </a:fld>
            <a:endParaRPr lang="en-US" dirty="0"/>
          </a:p>
        </p:txBody>
      </p:sp>
    </p:spTree>
    <p:extLst>
      <p:ext uri="{BB962C8B-B14F-4D97-AF65-F5344CB8AC3E}">
        <p14:creationId xmlns:p14="http://schemas.microsoft.com/office/powerpoint/2010/main" val="354758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dirty="0">
                <a:solidFill>
                  <a:srgbClr val="4F81BD">
                    <a:lumMod val="75000"/>
                  </a:srgbClr>
                </a:solidFill>
              </a:rPr>
              <a:t>The Basics of Testing and </a:t>
            </a:r>
            <a:r>
              <a:rPr lang="en-US" sz="2800" dirty="0" smtClean="0">
                <a:solidFill>
                  <a:srgbClr val="4F81BD">
                    <a:lumMod val="75000"/>
                  </a:srgbClr>
                </a:solidFill>
              </a:rPr>
              <a:t>Selecting </a:t>
            </a:r>
            <a:r>
              <a:rPr lang="en-US" sz="2800" dirty="0">
                <a:solidFill>
                  <a:srgbClr val="4F81BD">
                    <a:lumMod val="75000"/>
                  </a:srgbClr>
                </a:solidFill>
              </a:rPr>
              <a:t>Employees </a:t>
            </a:r>
            <a:endParaRPr lang="en-US" sz="3200" dirty="0"/>
          </a:p>
        </p:txBody>
      </p:sp>
      <p:sp>
        <p:nvSpPr>
          <p:cNvPr id="3" name="Content Placeholder 2"/>
          <p:cNvSpPr>
            <a:spLocks noGrp="1"/>
          </p:cNvSpPr>
          <p:nvPr>
            <p:ph idx="1"/>
          </p:nvPr>
        </p:nvSpPr>
        <p:spPr>
          <a:xfrm>
            <a:off x="457200" y="609600"/>
            <a:ext cx="8229600" cy="5715000"/>
          </a:xfrm>
        </p:spPr>
        <p:txBody>
          <a:bodyPr>
            <a:normAutofit fontScale="92500" lnSpcReduction="10000"/>
          </a:bodyPr>
          <a:lstStyle/>
          <a:p>
            <a:pPr marL="0" lvl="0" indent="0">
              <a:spcBef>
                <a:spcPts val="0"/>
              </a:spcBef>
              <a:buNone/>
              <a:defRPr/>
            </a:pPr>
            <a:r>
              <a:rPr lang="en-US" sz="1900" dirty="0">
                <a:solidFill>
                  <a:prstClr val="black"/>
                </a:solidFill>
              </a:rPr>
              <a:t>Selecting the right employees is important for four main reasons: </a:t>
            </a:r>
            <a:endParaRPr lang="en-US" sz="1900" dirty="0" smtClean="0">
              <a:solidFill>
                <a:prstClr val="black"/>
              </a:solidFill>
            </a:endParaRPr>
          </a:p>
          <a:p>
            <a:pPr lvl="0">
              <a:spcBef>
                <a:spcPts val="0"/>
              </a:spcBef>
              <a:buAutoNum type="arabicParenBoth"/>
              <a:defRPr/>
            </a:pPr>
            <a:r>
              <a:rPr lang="en-US" sz="1900" dirty="0" smtClean="0">
                <a:solidFill>
                  <a:prstClr val="black"/>
                </a:solidFill>
              </a:rPr>
              <a:t>proper </a:t>
            </a:r>
            <a:r>
              <a:rPr lang="en-US" sz="1900" dirty="0">
                <a:solidFill>
                  <a:prstClr val="black"/>
                </a:solidFill>
              </a:rPr>
              <a:t>selection can improve employee and organizational performance; </a:t>
            </a:r>
            <a:endParaRPr lang="en-US" sz="1900" dirty="0" smtClean="0">
              <a:solidFill>
                <a:prstClr val="black"/>
              </a:solidFill>
            </a:endParaRPr>
          </a:p>
          <a:p>
            <a:pPr lvl="0">
              <a:spcBef>
                <a:spcPts val="0"/>
              </a:spcBef>
              <a:buAutoNum type="arabicParenBoth"/>
              <a:defRPr/>
            </a:pPr>
            <a:r>
              <a:rPr lang="en-US" sz="1900" dirty="0" smtClean="0">
                <a:solidFill>
                  <a:prstClr val="black"/>
                </a:solidFill>
              </a:rPr>
              <a:t>your </a:t>
            </a:r>
            <a:r>
              <a:rPr lang="en-US" sz="1900" dirty="0">
                <a:solidFill>
                  <a:prstClr val="black"/>
                </a:solidFill>
              </a:rPr>
              <a:t>own performance depends partly on you’re the performance of your subordinates</a:t>
            </a:r>
            <a:r>
              <a:rPr lang="en-US" sz="1900" dirty="0" smtClean="0">
                <a:solidFill>
                  <a:prstClr val="black"/>
                </a:solidFill>
              </a:rPr>
              <a:t>;</a:t>
            </a:r>
          </a:p>
          <a:p>
            <a:pPr lvl="0">
              <a:spcBef>
                <a:spcPts val="0"/>
              </a:spcBef>
              <a:buAutoNum type="arabicParenBoth"/>
              <a:defRPr/>
            </a:pPr>
            <a:r>
              <a:rPr lang="en-US" sz="1900" dirty="0" smtClean="0">
                <a:solidFill>
                  <a:prstClr val="black"/>
                </a:solidFill>
              </a:rPr>
              <a:t>it </a:t>
            </a:r>
            <a:r>
              <a:rPr lang="en-US" sz="1900" dirty="0">
                <a:solidFill>
                  <a:prstClr val="black"/>
                </a:solidFill>
              </a:rPr>
              <a:t>can help reduce dysfunctional behaviors at work; and </a:t>
            </a:r>
            <a:endParaRPr lang="en-US" sz="1900" dirty="0" smtClean="0">
              <a:solidFill>
                <a:prstClr val="black"/>
              </a:solidFill>
            </a:endParaRPr>
          </a:p>
          <a:p>
            <a:pPr lvl="0">
              <a:spcBef>
                <a:spcPts val="0"/>
              </a:spcBef>
              <a:buAutoNum type="arabicParenBoth"/>
              <a:defRPr/>
            </a:pPr>
            <a:r>
              <a:rPr lang="en-US" sz="1900" dirty="0" smtClean="0">
                <a:solidFill>
                  <a:prstClr val="black"/>
                </a:solidFill>
              </a:rPr>
              <a:t>it </a:t>
            </a:r>
            <a:r>
              <a:rPr lang="en-US" sz="1900" dirty="0">
                <a:solidFill>
                  <a:prstClr val="black"/>
                </a:solidFill>
              </a:rPr>
              <a:t>is costly to recruit and hire.</a:t>
            </a:r>
          </a:p>
          <a:p>
            <a:pPr marL="0" lvl="0" indent="0">
              <a:spcBef>
                <a:spcPts val="0"/>
              </a:spcBef>
              <a:buNone/>
              <a:defRPr/>
            </a:pPr>
            <a:endParaRPr lang="en-US" sz="1800" dirty="0">
              <a:solidFill>
                <a:prstClr val="black"/>
              </a:solidFill>
            </a:endParaRPr>
          </a:p>
          <a:p>
            <a:pPr marL="0" lvl="0" indent="0">
              <a:spcBef>
                <a:spcPts val="0"/>
              </a:spcBef>
              <a:buNone/>
              <a:defRPr/>
            </a:pPr>
            <a:r>
              <a:rPr lang="en-US" sz="1900" b="1" dirty="0">
                <a:solidFill>
                  <a:prstClr val="black"/>
                </a:solidFill>
              </a:rPr>
              <a:t>Reliability — </a:t>
            </a:r>
            <a:r>
              <a:rPr lang="en-US" sz="1900" dirty="0">
                <a:solidFill>
                  <a:prstClr val="black"/>
                </a:solidFill>
              </a:rPr>
              <a:t>refers to the consistency of scores obtained by the same person when retested with identical or equivalent tests.</a:t>
            </a:r>
          </a:p>
          <a:p>
            <a:pPr marL="0" lvl="0" indent="0">
              <a:spcBef>
                <a:spcPts val="0"/>
              </a:spcBef>
              <a:buNone/>
            </a:pPr>
            <a:endParaRPr lang="en-US" sz="1800" dirty="0">
              <a:solidFill>
                <a:prstClr val="black"/>
              </a:solidFill>
            </a:endParaRPr>
          </a:p>
          <a:p>
            <a:pPr marL="0" lvl="0" indent="0">
              <a:spcBef>
                <a:spcPts val="0"/>
              </a:spcBef>
              <a:buNone/>
              <a:defRPr/>
            </a:pPr>
            <a:r>
              <a:rPr lang="en-US" sz="1900" b="1" dirty="0">
                <a:solidFill>
                  <a:prstClr val="black"/>
                </a:solidFill>
              </a:rPr>
              <a:t>Validity —</a:t>
            </a:r>
            <a:r>
              <a:rPr lang="en-US" sz="1900" dirty="0">
                <a:solidFill>
                  <a:prstClr val="black"/>
                </a:solidFill>
              </a:rPr>
              <a:t> refers to evidence that performance on a test is a valid predictor of subsequent performance on the job. It answers the question, “Does this test measure what it was intended to measure?”</a:t>
            </a:r>
          </a:p>
          <a:p>
            <a:pPr marL="0" lvl="0" indent="0">
              <a:spcBef>
                <a:spcPts val="0"/>
              </a:spcBef>
              <a:buNone/>
              <a:defRPr/>
            </a:pPr>
            <a:endParaRPr lang="en-US" sz="1800" dirty="0">
              <a:solidFill>
                <a:prstClr val="black"/>
              </a:solidFill>
            </a:endParaRPr>
          </a:p>
          <a:p>
            <a:pPr marL="0" lvl="0" indent="0">
              <a:spcBef>
                <a:spcPts val="0"/>
              </a:spcBef>
              <a:buNone/>
              <a:defRPr/>
            </a:pPr>
            <a:r>
              <a:rPr lang="en-US" sz="1800" b="1" dirty="0">
                <a:solidFill>
                  <a:prstClr val="black"/>
                </a:solidFill>
              </a:rPr>
              <a:t>How to Validate a Test</a:t>
            </a:r>
          </a:p>
          <a:p>
            <a:pPr marL="228600" lvl="0" indent="-228600">
              <a:spcBef>
                <a:spcPts val="0"/>
              </a:spcBef>
              <a:buFont typeface="+mj-lt"/>
              <a:buAutoNum type="arabicPeriod"/>
              <a:defRPr/>
            </a:pPr>
            <a:r>
              <a:rPr lang="en-US" sz="1800" dirty="0">
                <a:solidFill>
                  <a:prstClr val="black"/>
                </a:solidFill>
              </a:rPr>
              <a:t>Analyze the job and write job descriptions and job specifications.</a:t>
            </a:r>
          </a:p>
          <a:p>
            <a:pPr marL="228600" lvl="0" indent="-228600">
              <a:spcBef>
                <a:spcPts val="0"/>
              </a:spcBef>
              <a:buFont typeface="+mj-lt"/>
              <a:buAutoNum type="arabicPeriod"/>
              <a:defRPr/>
            </a:pPr>
            <a:r>
              <a:rPr lang="en-US" sz="1800" dirty="0">
                <a:solidFill>
                  <a:prstClr val="black"/>
                </a:solidFill>
              </a:rPr>
              <a:t>Choose the tests that measure the attributes (predictors) important for job success.</a:t>
            </a:r>
          </a:p>
          <a:p>
            <a:pPr marL="228600" lvl="0" indent="-228600">
              <a:spcBef>
                <a:spcPts val="0"/>
              </a:spcBef>
              <a:buFont typeface="+mj-lt"/>
              <a:buAutoNum type="arabicPeriod"/>
              <a:defRPr/>
            </a:pPr>
            <a:r>
              <a:rPr lang="en-US" sz="1800" dirty="0">
                <a:solidFill>
                  <a:prstClr val="black"/>
                </a:solidFill>
              </a:rPr>
              <a:t>Administer the test selected to old or new employees for concurrent and predictive validation.</a:t>
            </a:r>
          </a:p>
          <a:p>
            <a:pPr marL="228600" lvl="0" indent="-228600">
              <a:spcBef>
                <a:spcPts val="0"/>
              </a:spcBef>
              <a:buFont typeface="+mj-lt"/>
              <a:buAutoNum type="arabicPeriod"/>
              <a:defRPr/>
            </a:pPr>
            <a:r>
              <a:rPr lang="en-US" sz="1800" dirty="0">
                <a:solidFill>
                  <a:prstClr val="black"/>
                </a:solidFill>
              </a:rPr>
              <a:t>Relate test scores and criteria through a correlation analysis, which shows the degree of statistical relationship between (1) scores on the test and (2) job performance.</a:t>
            </a:r>
          </a:p>
          <a:p>
            <a:pPr marL="228600" lvl="0" indent="-228600">
              <a:spcBef>
                <a:spcPts val="0"/>
              </a:spcBef>
              <a:buFont typeface="+mj-lt"/>
              <a:buAutoNum type="arabicPeriod"/>
              <a:defRPr/>
            </a:pPr>
            <a:r>
              <a:rPr lang="en-US" sz="1800" dirty="0">
                <a:solidFill>
                  <a:prstClr val="black"/>
                </a:solidFill>
              </a:rPr>
              <a:t>Cross-validate and revalidate by performing Steps 3 and 4 again on a new sample of employees.</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4-</a:t>
            </a:r>
            <a:fld id="{CC815A1C-694E-4ACE-A5D7-7831046D4A57}" type="slidenum">
              <a:rPr lang="en-US" smtClean="0"/>
              <a:pPr/>
              <a:t>4</a:t>
            </a:fld>
            <a:endParaRPr lang="en-US" dirty="0"/>
          </a:p>
        </p:txBody>
      </p:sp>
    </p:spTree>
    <p:extLst>
      <p:ext uri="{BB962C8B-B14F-4D97-AF65-F5344CB8AC3E}">
        <p14:creationId xmlns:p14="http://schemas.microsoft.com/office/powerpoint/2010/main" val="41436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8229600" cy="5562600"/>
          </a:xfrm>
        </p:spPr>
        <p:txBody>
          <a:bodyPr>
            <a:normAutofit/>
          </a:bodyPr>
          <a:lstStyle/>
          <a:p>
            <a:pPr lvl="0">
              <a:spcBef>
                <a:spcPts val="0"/>
              </a:spcBef>
            </a:pPr>
            <a:r>
              <a:rPr lang="en-US" sz="6000" dirty="0" smtClean="0">
                <a:solidFill>
                  <a:schemeClr val="tx1"/>
                </a:solidFill>
                <a:effectLst>
                  <a:outerShdw blurRad="38100" dist="38100" dir="2700000" algn="tl">
                    <a:srgbClr val="000000">
                      <a:alpha val="43137"/>
                    </a:srgbClr>
                  </a:outerShdw>
                </a:effectLst>
              </a:rPr>
              <a:t>Using Tests at Work</a:t>
            </a:r>
            <a:br>
              <a:rPr lang="en-US" sz="6000" dirty="0" smtClean="0">
                <a:solidFill>
                  <a:schemeClr val="tx1"/>
                </a:solidFill>
                <a:effectLst>
                  <a:outerShdw blurRad="38100" dist="38100" dir="2700000" algn="tl">
                    <a:srgbClr val="000000">
                      <a:alpha val="43137"/>
                    </a:srgbClr>
                  </a:outerShdw>
                </a:effectLst>
              </a:rPr>
            </a:br>
            <a:r>
              <a:rPr lang="en-US" sz="3100" dirty="0" smtClean="0">
                <a:solidFill>
                  <a:schemeClr val="tx1"/>
                </a:solidFill>
                <a:effectLst>
                  <a:outerShdw blurRad="38100" dist="38100" dir="2700000" algn="tl">
                    <a:srgbClr val="000000">
                      <a:alpha val="43137"/>
                    </a:srgbClr>
                  </a:outerShdw>
                </a:effectLst>
              </a:rPr>
              <a:t/>
            </a:r>
            <a:br>
              <a:rPr lang="en-US" sz="3100" dirty="0" smtClean="0">
                <a:solidFill>
                  <a:schemeClr val="tx1"/>
                </a:solidFill>
                <a:effectLst>
                  <a:outerShdw blurRad="38100" dist="38100" dir="2700000" algn="tl">
                    <a:srgbClr val="000000">
                      <a:alpha val="43137"/>
                    </a:srgbClr>
                  </a:outerShdw>
                </a:effectLst>
              </a:rPr>
            </a:br>
            <a:r>
              <a:rPr lang="en-US" sz="2400" b="0" dirty="0">
                <a:solidFill>
                  <a:prstClr val="black"/>
                </a:solidFill>
              </a:rPr>
              <a:t>Tests can be effective. Tests are also widely used by employers. For example, about 41% of companies the American Management Association surveyed tested    applicants for basic skills (defined as the ability to read instructions, write reports, and perform common workplace arithmetic tasks). </a:t>
            </a:r>
            <a:r>
              <a:rPr lang="en-US" sz="1200" b="0" dirty="0">
                <a:solidFill>
                  <a:prstClr val="black"/>
                </a:solidFill>
              </a:rPr>
              <a:t/>
            </a:r>
            <a:br>
              <a:rPr lang="en-US" sz="1200" b="0" dirty="0">
                <a:solidFill>
                  <a:prstClr val="black"/>
                </a:solidFill>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5</a:t>
            </a:fld>
            <a:endParaRPr lang="en-US" dirty="0"/>
          </a:p>
        </p:txBody>
      </p:sp>
    </p:spTree>
    <p:extLst>
      <p:ext uri="{BB962C8B-B14F-4D97-AF65-F5344CB8AC3E}">
        <p14:creationId xmlns:p14="http://schemas.microsoft.com/office/powerpoint/2010/main" val="420823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a:t>
            </a:r>
            <a:r>
              <a:rPr lang="en-US" dirty="0"/>
              <a:t>T</a:t>
            </a:r>
            <a:r>
              <a:rPr lang="en-US" dirty="0" smtClean="0"/>
              <a:t>ests Used (1)</a:t>
            </a:r>
            <a:endParaRPr lang="en-US"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Ø"/>
            </a:pPr>
            <a:r>
              <a:rPr lang="en-US" dirty="0" smtClean="0"/>
              <a:t>  Cognition</a:t>
            </a:r>
          </a:p>
          <a:p>
            <a:pPr lvl="1">
              <a:buFont typeface="Wingdings" pitchFamily="2" charset="2"/>
              <a:buChar char="Ø"/>
            </a:pPr>
            <a:r>
              <a:rPr lang="en-US" dirty="0" smtClean="0"/>
              <a:t>  Motor, physical abilities</a:t>
            </a:r>
          </a:p>
          <a:p>
            <a:pPr lvl="1">
              <a:buFont typeface="Wingdings" pitchFamily="2" charset="2"/>
              <a:buChar char="Ø"/>
            </a:pPr>
            <a:r>
              <a:rPr lang="en-US" dirty="0" smtClean="0"/>
              <a:t>  Personality</a:t>
            </a:r>
          </a:p>
          <a:p>
            <a:pPr lvl="1">
              <a:buFont typeface="Wingdings" pitchFamily="2" charset="2"/>
              <a:buChar char="Ø"/>
            </a:pPr>
            <a:r>
              <a:rPr lang="en-US" dirty="0" smtClean="0"/>
              <a:t>  Personality test effectiveness</a:t>
            </a:r>
          </a:p>
          <a:p>
            <a:pPr lvl="1">
              <a:buFont typeface="Wingdings" pitchFamily="2" charset="2"/>
              <a:buChar char="Ø"/>
            </a:pPr>
            <a:r>
              <a:rPr lang="en-US" dirty="0" smtClean="0"/>
              <a:t>  Interest</a:t>
            </a:r>
          </a:p>
          <a:p>
            <a:pPr lvl="1">
              <a:buFont typeface="Wingdings" pitchFamily="2" charset="2"/>
              <a:buChar char="Ø"/>
            </a:pPr>
            <a:r>
              <a:rPr lang="en-US" dirty="0" smtClean="0"/>
              <a:t>  Achievement</a:t>
            </a:r>
          </a:p>
          <a:p>
            <a:pPr lvl="1">
              <a:buFont typeface="Wingdings" pitchFamily="2" charset="2"/>
              <a:buChar char="Ø"/>
            </a:pPr>
            <a:r>
              <a:rPr lang="en-US" dirty="0" smtClean="0"/>
              <a:t>  Computerized</a:t>
            </a:r>
          </a:p>
          <a:p>
            <a:pPr lvl="1">
              <a:buFont typeface="Wingdings" pitchFamily="2" charset="2"/>
              <a:buChar char="Ø"/>
            </a:pPr>
            <a:r>
              <a:rPr lang="en-US" dirty="0" smtClean="0"/>
              <a:t>  Web-based</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6</a:t>
            </a:fld>
            <a:endParaRPr lang="en-US" dirty="0"/>
          </a:p>
        </p:txBody>
      </p:sp>
    </p:spTree>
    <p:extLst>
      <p:ext uri="{BB962C8B-B14F-4D97-AF65-F5344CB8AC3E}">
        <p14:creationId xmlns:p14="http://schemas.microsoft.com/office/powerpoint/2010/main" val="12742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r>
              <a:rPr lang="en-US" sz="2400" dirty="0"/>
              <a:t>Types of Tests Used (1)</a:t>
            </a:r>
          </a:p>
        </p:txBody>
      </p:sp>
      <p:sp>
        <p:nvSpPr>
          <p:cNvPr id="3" name="Content Placeholder 2"/>
          <p:cNvSpPr>
            <a:spLocks noGrp="1"/>
          </p:cNvSpPr>
          <p:nvPr>
            <p:ph idx="1"/>
          </p:nvPr>
        </p:nvSpPr>
        <p:spPr>
          <a:xfrm>
            <a:off x="304800" y="685800"/>
            <a:ext cx="8610600" cy="5638800"/>
          </a:xfrm>
        </p:spPr>
        <p:txBody>
          <a:bodyPr>
            <a:normAutofit fontScale="92500" lnSpcReduction="10000"/>
          </a:bodyPr>
          <a:lstStyle/>
          <a:p>
            <a:pPr marL="0" lvl="0" indent="0">
              <a:spcBef>
                <a:spcPts val="0"/>
              </a:spcBef>
              <a:buNone/>
              <a:defRPr/>
            </a:pPr>
            <a:r>
              <a:rPr lang="en-US" sz="1800" b="1" dirty="0">
                <a:solidFill>
                  <a:prstClr val="black"/>
                </a:solidFill>
              </a:rPr>
              <a:t>Types of Tests Used at Work — </a:t>
            </a:r>
            <a:r>
              <a:rPr lang="en-US" sz="1800" dirty="0">
                <a:solidFill>
                  <a:prstClr val="black"/>
                </a:solidFill>
              </a:rPr>
              <a:t>Various types of tests are widely used by employers today, including those for basic skills, job skills, and psychological measurement</a:t>
            </a:r>
            <a:r>
              <a:rPr lang="en-US" sz="1800" dirty="0" smtClean="0">
                <a:solidFill>
                  <a:prstClr val="black"/>
                </a:solidFill>
              </a:rPr>
              <a:t>.</a:t>
            </a:r>
          </a:p>
          <a:p>
            <a:pPr marL="0" lvl="0" indent="0">
              <a:spcBef>
                <a:spcPts val="0"/>
              </a:spcBef>
              <a:buNone/>
              <a:defRPr/>
            </a:pPr>
            <a:endParaRPr lang="en-US" sz="800" dirty="0">
              <a:solidFill>
                <a:prstClr val="black"/>
              </a:solidFill>
            </a:endParaRPr>
          </a:p>
          <a:p>
            <a:pPr marL="0" lvl="0" indent="0">
              <a:spcBef>
                <a:spcPts val="0"/>
              </a:spcBef>
              <a:buNone/>
              <a:defRPr/>
            </a:pPr>
            <a:r>
              <a:rPr lang="en-US" sz="1800" b="1" dirty="0">
                <a:solidFill>
                  <a:prstClr val="black"/>
                </a:solidFill>
              </a:rPr>
              <a:t>Tests of Cognitive Abilities — </a:t>
            </a:r>
            <a:r>
              <a:rPr lang="en-US" sz="1800" dirty="0">
                <a:solidFill>
                  <a:prstClr val="black"/>
                </a:solidFill>
              </a:rPr>
              <a:t>Cognitive tests include tests of general reasoning ability (intelligence) and tests of specific mental abilities like memory and inductive reasoning</a:t>
            </a:r>
            <a:r>
              <a:rPr lang="en-US" sz="1800" dirty="0" smtClean="0">
                <a:solidFill>
                  <a:prstClr val="black"/>
                </a:solidFill>
              </a:rPr>
              <a:t>.</a:t>
            </a:r>
          </a:p>
          <a:p>
            <a:pPr marL="0" lvl="0" indent="0">
              <a:spcBef>
                <a:spcPts val="0"/>
              </a:spcBef>
              <a:buNone/>
              <a:defRPr/>
            </a:pPr>
            <a:endParaRPr lang="en-US" sz="800" dirty="0">
              <a:solidFill>
                <a:prstClr val="black"/>
              </a:solidFill>
            </a:endParaRPr>
          </a:p>
          <a:p>
            <a:pPr marL="0" lvl="0" indent="0">
              <a:spcBef>
                <a:spcPts val="0"/>
              </a:spcBef>
              <a:buNone/>
            </a:pPr>
            <a:r>
              <a:rPr lang="en-US" sz="1800" b="1" dirty="0">
                <a:solidFill>
                  <a:prstClr val="black"/>
                </a:solidFill>
              </a:rPr>
              <a:t>Tests of Motor and Physical Abilities —</a:t>
            </a:r>
            <a:r>
              <a:rPr lang="en-US" sz="1800" dirty="0">
                <a:solidFill>
                  <a:prstClr val="black"/>
                </a:solidFill>
              </a:rPr>
              <a:t> Employers may use various tests to measure such motor abilities as finger dexterity, manual dexterity, and reaction time. They may also want to measure such physical abilities as static strength, dynamic strength, body coordination, and stamina</a:t>
            </a:r>
            <a:r>
              <a:rPr lang="en-US" sz="1800" dirty="0" smtClean="0">
                <a:solidFill>
                  <a:prstClr val="black"/>
                </a:solidFill>
              </a:rPr>
              <a:t>.</a:t>
            </a:r>
          </a:p>
          <a:p>
            <a:pPr marL="0" lvl="0" indent="0">
              <a:spcBef>
                <a:spcPts val="0"/>
              </a:spcBef>
              <a:buNone/>
            </a:pPr>
            <a:endParaRPr lang="en-US" sz="800" dirty="0">
              <a:solidFill>
                <a:prstClr val="black"/>
              </a:solidFill>
            </a:endParaRPr>
          </a:p>
          <a:p>
            <a:pPr marL="0" lvl="0" indent="0">
              <a:spcBef>
                <a:spcPts val="0"/>
              </a:spcBef>
              <a:buNone/>
            </a:pPr>
            <a:r>
              <a:rPr lang="en-US" sz="1800" b="1" dirty="0">
                <a:solidFill>
                  <a:prstClr val="black"/>
                </a:solidFill>
              </a:rPr>
              <a:t>Measuring Personality —</a:t>
            </a:r>
            <a:r>
              <a:rPr lang="en-US" sz="1800" dirty="0">
                <a:solidFill>
                  <a:prstClr val="black"/>
                </a:solidFill>
              </a:rPr>
              <a:t> Used to assess personal characteristics such as attitude, motivation, and temperament. </a:t>
            </a:r>
            <a:endParaRPr lang="en-US" sz="1800" dirty="0" smtClean="0">
              <a:solidFill>
                <a:prstClr val="black"/>
              </a:solidFill>
            </a:endParaRPr>
          </a:p>
          <a:p>
            <a:pPr marL="0" lvl="0" indent="0">
              <a:spcBef>
                <a:spcPts val="0"/>
              </a:spcBef>
              <a:buNone/>
            </a:pPr>
            <a:endParaRPr lang="en-US" sz="800" dirty="0">
              <a:solidFill>
                <a:prstClr val="black"/>
              </a:solidFill>
            </a:endParaRPr>
          </a:p>
          <a:p>
            <a:pPr marL="0" lvl="0" indent="0">
              <a:spcBef>
                <a:spcPts val="0"/>
              </a:spcBef>
              <a:buNone/>
            </a:pPr>
            <a:r>
              <a:rPr lang="en-US" sz="1800" b="1" dirty="0">
                <a:solidFill>
                  <a:prstClr val="black"/>
                </a:solidFill>
              </a:rPr>
              <a:t>Personality Test Effectiveness — </a:t>
            </a:r>
            <a:r>
              <a:rPr lang="en-US" sz="1800" dirty="0">
                <a:solidFill>
                  <a:prstClr val="black"/>
                </a:solidFill>
              </a:rPr>
              <a:t>Historically, most experts assumed that personality tests help companies hire workers that are more effective. Industrial psychologists often study the “big five” personality dimensions: extroversion, emotional stability, agreeableness, conscientiousness, and openness to experience</a:t>
            </a:r>
            <a:r>
              <a:rPr lang="en-US" sz="1800" dirty="0" smtClean="0">
                <a:solidFill>
                  <a:prstClr val="black"/>
                </a:solidFill>
              </a:rPr>
              <a:t>.</a:t>
            </a:r>
          </a:p>
          <a:p>
            <a:pPr marL="0" lvl="0" indent="0">
              <a:spcBef>
                <a:spcPts val="0"/>
              </a:spcBef>
              <a:buNone/>
            </a:pPr>
            <a:endParaRPr lang="en-US" sz="900" dirty="0">
              <a:solidFill>
                <a:prstClr val="black"/>
              </a:solidFill>
            </a:endParaRPr>
          </a:p>
          <a:p>
            <a:pPr marL="0" lvl="0" indent="0">
              <a:spcBef>
                <a:spcPts val="0"/>
              </a:spcBef>
              <a:buNone/>
            </a:pPr>
            <a:r>
              <a:rPr lang="en-US" sz="1800" b="1" dirty="0">
                <a:solidFill>
                  <a:prstClr val="black"/>
                </a:solidFill>
              </a:rPr>
              <a:t>Interest Inventories — </a:t>
            </a:r>
            <a:r>
              <a:rPr lang="en-US" sz="1800" dirty="0">
                <a:solidFill>
                  <a:prstClr val="black"/>
                </a:solidFill>
              </a:rPr>
              <a:t>Compare one’s interests with those of people in various occupations</a:t>
            </a:r>
            <a:r>
              <a:rPr lang="en-US" sz="1800" dirty="0" smtClean="0">
                <a:solidFill>
                  <a:prstClr val="black"/>
                </a:solidFill>
              </a:rPr>
              <a:t>.</a:t>
            </a:r>
          </a:p>
          <a:p>
            <a:pPr marL="0" lvl="0" indent="0">
              <a:spcBef>
                <a:spcPts val="0"/>
              </a:spcBef>
              <a:buNone/>
            </a:pPr>
            <a:endParaRPr lang="en-US" sz="900" dirty="0">
              <a:solidFill>
                <a:prstClr val="black"/>
              </a:solidFill>
            </a:endParaRPr>
          </a:p>
          <a:p>
            <a:pPr marL="0" lvl="0" indent="0">
              <a:spcBef>
                <a:spcPts val="0"/>
              </a:spcBef>
              <a:buNone/>
              <a:defRPr/>
            </a:pPr>
            <a:r>
              <a:rPr lang="en-US" sz="1800" b="1" dirty="0">
                <a:solidFill>
                  <a:prstClr val="black"/>
                </a:solidFill>
              </a:rPr>
              <a:t>Achievement Tests — </a:t>
            </a:r>
            <a:r>
              <a:rPr lang="en-US" sz="1800" dirty="0">
                <a:solidFill>
                  <a:prstClr val="black"/>
                </a:solidFill>
              </a:rPr>
              <a:t>Measure what a person has learned</a:t>
            </a:r>
            <a:r>
              <a:rPr lang="en-US" sz="1800" dirty="0" smtClean="0">
                <a:solidFill>
                  <a:prstClr val="black"/>
                </a:solidFill>
              </a:rPr>
              <a:t>.</a:t>
            </a:r>
          </a:p>
          <a:p>
            <a:pPr marL="0" lvl="0" indent="0">
              <a:spcBef>
                <a:spcPts val="0"/>
              </a:spcBef>
              <a:buNone/>
              <a:defRPr/>
            </a:pPr>
            <a:endParaRPr lang="en-US" sz="1300" dirty="0">
              <a:solidFill>
                <a:prstClr val="black"/>
              </a:solidFill>
            </a:endParaRPr>
          </a:p>
          <a:p>
            <a:pPr marL="0" lvl="0" indent="0">
              <a:spcBef>
                <a:spcPts val="0"/>
              </a:spcBef>
              <a:buNone/>
            </a:pPr>
            <a:r>
              <a:rPr lang="en-US" sz="1800" b="1" dirty="0">
                <a:solidFill>
                  <a:prstClr val="black"/>
                </a:solidFill>
              </a:rPr>
              <a:t>Computerized Testing — </a:t>
            </a:r>
            <a:r>
              <a:rPr lang="en-US" sz="1800" dirty="0">
                <a:solidFill>
                  <a:prstClr val="black"/>
                </a:solidFill>
              </a:rPr>
              <a:t>Increasingly replacing pencil-and-paper and manual tests</a:t>
            </a:r>
            <a:r>
              <a:rPr lang="en-US" sz="1800" dirty="0" smtClean="0">
                <a:solidFill>
                  <a:prstClr val="black"/>
                </a:solidFill>
              </a:rPr>
              <a:t>.</a:t>
            </a:r>
          </a:p>
          <a:p>
            <a:pPr marL="0" lvl="0" indent="0">
              <a:spcBef>
                <a:spcPts val="0"/>
              </a:spcBef>
              <a:buNone/>
            </a:pPr>
            <a:endParaRPr lang="en-US" sz="1200" dirty="0">
              <a:solidFill>
                <a:prstClr val="black"/>
              </a:solidFill>
            </a:endParaRPr>
          </a:p>
          <a:p>
            <a:pPr marL="0" lvl="0" indent="0">
              <a:spcBef>
                <a:spcPts val="0"/>
              </a:spcBef>
              <a:buNone/>
            </a:pPr>
            <a:r>
              <a:rPr lang="en-US" sz="1800" b="1" dirty="0">
                <a:solidFill>
                  <a:prstClr val="black"/>
                </a:solidFill>
              </a:rPr>
              <a:t>Web-Based Testing —</a:t>
            </a:r>
            <a:r>
              <a:rPr lang="en-US" sz="1800" dirty="0">
                <a:solidFill>
                  <a:prstClr val="black"/>
                </a:solidFill>
              </a:rPr>
              <a:t> Studies suggest that proctored Web-based and paper-and-pencil tests of applicants produce similar results, for instance on personality and judgment tests.</a:t>
            </a:r>
          </a:p>
          <a:p>
            <a:endParaRPr lang="en-US" dirty="0"/>
          </a:p>
        </p:txBody>
      </p:sp>
      <p:sp>
        <p:nvSpPr>
          <p:cNvPr id="4" name="Footer Placeholder 3"/>
          <p:cNvSpPr>
            <a:spLocks noGrp="1"/>
          </p:cNvSpPr>
          <p:nvPr>
            <p:ph type="ftr" sz="quarter" idx="11"/>
          </p:nvPr>
        </p:nvSpPr>
        <p:spPr/>
        <p:txBody>
          <a:bodyPr/>
          <a:lstStyle/>
          <a:p>
            <a:r>
              <a:rPr lang="en-US" smtClean="0"/>
              <a:t>Copyright © 2013 Pearson Education, Inc. Publishing as Prentice Hall</a:t>
            </a:r>
            <a:endParaRPr lang="en-US" dirty="0" smtClean="0"/>
          </a:p>
        </p:txBody>
      </p:sp>
      <p:sp>
        <p:nvSpPr>
          <p:cNvPr id="5" name="Slide Number Placeholder 4"/>
          <p:cNvSpPr>
            <a:spLocks noGrp="1"/>
          </p:cNvSpPr>
          <p:nvPr>
            <p:ph type="sldNum" sz="quarter" idx="12"/>
          </p:nvPr>
        </p:nvSpPr>
        <p:spPr/>
        <p:txBody>
          <a:bodyPr/>
          <a:lstStyle/>
          <a:p>
            <a:r>
              <a:rPr lang="en-US" smtClean="0"/>
              <a:t>4-</a:t>
            </a:r>
            <a:fld id="{CC815A1C-694E-4ACE-A5D7-7831046D4A57}" type="slidenum">
              <a:rPr lang="en-US" smtClean="0"/>
              <a:pPr/>
              <a:t>7</a:t>
            </a:fld>
            <a:endParaRPr lang="en-US" dirty="0"/>
          </a:p>
        </p:txBody>
      </p:sp>
    </p:spTree>
    <p:extLst>
      <p:ext uri="{BB962C8B-B14F-4D97-AF65-F5344CB8AC3E}">
        <p14:creationId xmlns:p14="http://schemas.microsoft.com/office/powerpoint/2010/main" val="117436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Tests Used (2)</a:t>
            </a:r>
          </a:p>
        </p:txBody>
      </p:sp>
      <p:sp>
        <p:nvSpPr>
          <p:cNvPr id="3" name="Content Placeholder 2"/>
          <p:cNvSpPr>
            <a:spLocks noGrp="1"/>
          </p:cNvSpPr>
          <p:nvPr>
            <p:ph idx="1"/>
          </p:nvPr>
        </p:nvSpPr>
        <p:spPr>
          <a:xfrm>
            <a:off x="457200" y="1600200"/>
            <a:ext cx="4724400" cy="4525963"/>
          </a:xfrm>
        </p:spPr>
        <p:txBody>
          <a:bodyPr/>
          <a:lstStyle/>
          <a:p>
            <a:r>
              <a:rPr lang="en-US" dirty="0" smtClean="0"/>
              <a:t>Work samples and simulation</a:t>
            </a:r>
          </a:p>
          <a:p>
            <a:pPr lvl="1"/>
            <a:r>
              <a:rPr lang="en-US" dirty="0" smtClean="0"/>
              <a:t>Work sampling</a:t>
            </a:r>
          </a:p>
          <a:p>
            <a:pPr lvl="1"/>
            <a:r>
              <a:rPr lang="en-US" dirty="0" smtClean="0"/>
              <a:t>Management assessment centers</a:t>
            </a:r>
          </a:p>
          <a:p>
            <a:pPr lvl="1"/>
            <a:r>
              <a:rPr lang="en-US" dirty="0" smtClean="0"/>
              <a:t>Situational judgment tests</a:t>
            </a:r>
            <a:endParaRPr lang="en-US" dirty="0"/>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8</a:t>
            </a:fld>
            <a:endParaRPr lang="en-US" dirty="0"/>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53000" y="1828800"/>
            <a:ext cx="372999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72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001962"/>
          </a:xfrm>
        </p:spPr>
        <p:txBody>
          <a:bodyPr>
            <a:normAutofit fontScale="90000"/>
          </a:bodyPr>
          <a:lstStyle/>
          <a:p>
            <a:pPr lvl="0">
              <a:spcBef>
                <a:spcPts val="0"/>
              </a:spcBef>
            </a:pPr>
            <a:r>
              <a:rPr lang="en-US" sz="6000" dirty="0" smtClean="0">
                <a:solidFill>
                  <a:schemeClr val="tx1"/>
                </a:solidFill>
                <a:effectLst>
                  <a:outerShdw blurRad="38100" dist="38100" dir="2700000" algn="tl">
                    <a:srgbClr val="000000">
                      <a:alpha val="43137"/>
                    </a:srgbClr>
                  </a:outerShdw>
                </a:effectLst>
              </a:rPr>
              <a:t>Interviewing Prospective Employees</a:t>
            </a:r>
            <a:br>
              <a:rPr lang="en-US" sz="6000" dirty="0" smtClean="0">
                <a:solidFill>
                  <a:schemeClr val="tx1"/>
                </a:solidFill>
                <a:effectLst>
                  <a:outerShdw blurRad="38100" dist="38100" dir="2700000" algn="tl">
                    <a:srgbClr val="000000">
                      <a:alpha val="43137"/>
                    </a:srgbClr>
                  </a:outerShdw>
                </a:effectLst>
              </a:rPr>
            </a:br>
            <a:r>
              <a:rPr lang="en-US" sz="4000" dirty="0" smtClean="0">
                <a:solidFill>
                  <a:schemeClr val="tx1"/>
                </a:solidFill>
                <a:effectLst>
                  <a:outerShdw blurRad="38100" dist="38100" dir="2700000" algn="tl">
                    <a:srgbClr val="000000">
                      <a:alpha val="43137"/>
                    </a:srgbClr>
                  </a:outerShdw>
                </a:effectLst>
              </a:rPr>
              <a:t/>
            </a:r>
            <a:br>
              <a:rPr lang="en-US" sz="4000" dirty="0" smtClean="0">
                <a:solidFill>
                  <a:schemeClr val="tx1"/>
                </a:solidFill>
                <a:effectLst>
                  <a:outerShdw blurRad="38100" dist="38100" dir="2700000" algn="tl">
                    <a:srgbClr val="000000">
                      <a:alpha val="43137"/>
                    </a:srgbClr>
                  </a:outerShdw>
                </a:effectLst>
              </a:rPr>
            </a:br>
            <a:r>
              <a:rPr lang="en-US" sz="2200" b="0" dirty="0">
                <a:solidFill>
                  <a:prstClr val="black"/>
                </a:solidFill>
              </a:rPr>
              <a:t>An interview is a procedure designed to solicit information from a person’s oral responses to oral inquiries. A selection interview is “a selection procedure designed to   predict future job performance on the basis of applicants’ oral responses to oral inquiries.”</a:t>
            </a:r>
            <a:r>
              <a:rPr lang="en-US" sz="1200" b="0" dirty="0">
                <a:solidFill>
                  <a:prstClr val="black"/>
                </a:solidFill>
              </a:rPr>
              <a:t/>
            </a:r>
            <a:br>
              <a:rPr lang="en-US" sz="1200" b="0" dirty="0">
                <a:solidFill>
                  <a:prstClr val="black"/>
                </a:solidFill>
              </a:rPr>
            </a:br>
            <a:endParaRPr lang="en-US" sz="6000" dirty="0">
              <a:solidFill>
                <a:schemeClr val="tx1"/>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Copyright © 2013 Pearson Education, Inc. Publishing as Prentice Hall</a:t>
            </a:r>
          </a:p>
        </p:txBody>
      </p:sp>
      <p:sp>
        <p:nvSpPr>
          <p:cNvPr id="5" name="Slide Number Placeholder 4"/>
          <p:cNvSpPr>
            <a:spLocks noGrp="1"/>
          </p:cNvSpPr>
          <p:nvPr>
            <p:ph type="sldNum" sz="quarter" idx="12"/>
          </p:nvPr>
        </p:nvSpPr>
        <p:spPr/>
        <p:txBody>
          <a:bodyPr/>
          <a:lstStyle/>
          <a:p>
            <a:r>
              <a:rPr lang="en-US" dirty="0" smtClean="0"/>
              <a:t>4-</a:t>
            </a:r>
            <a:fld id="{CC815A1C-694E-4ACE-A5D7-7831046D4A57}" type="slidenum">
              <a:rPr lang="en-US" smtClean="0"/>
              <a:pPr/>
              <a:t>9</a:t>
            </a:fld>
            <a:endParaRPr lang="en-US" dirty="0"/>
          </a:p>
        </p:txBody>
      </p:sp>
    </p:spTree>
    <p:extLst>
      <p:ext uri="{BB962C8B-B14F-4D97-AF65-F5344CB8AC3E}">
        <p14:creationId xmlns:p14="http://schemas.microsoft.com/office/powerpoint/2010/main" val="3867975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2305</Words>
  <Application>Microsoft Office PowerPoint</Application>
  <PresentationFormat>On-screen Show (4:3)</PresentationFormat>
  <Paragraphs>185</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Learning Objectives </vt:lpstr>
      <vt:lpstr>The Basics of Testing and  Selecting Employees </vt:lpstr>
      <vt:lpstr>The Basics of Testing and Selecting Employees </vt:lpstr>
      <vt:lpstr>Using Tests at Work  Tests can be effective. Tests are also widely used by employers. For example, about 41% of companies the American Management Association surveyed tested    applicants for basic skills (defined as the ability to read instructions, write reports, and perform common workplace arithmetic tasks).  </vt:lpstr>
      <vt:lpstr>Types of Tests Used (1)</vt:lpstr>
      <vt:lpstr>Types of Tests Used (1)</vt:lpstr>
      <vt:lpstr>Types of Tests Used (2)</vt:lpstr>
      <vt:lpstr>Interviewing Prospective Employees  An interview is a procedure designed to solicit information from a person’s oral responses to oral inquiries. A selection interview is “a selection procedure designed to   predict future job performance on the basis of applicants’ oral responses to oral inquiries.” </vt:lpstr>
      <vt:lpstr>Types of selection interviews</vt:lpstr>
      <vt:lpstr>How to Avoid Common Interviewing Mistakes </vt:lpstr>
      <vt:lpstr>How to Avoid Common Interviewing Mistakes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Licensed User</dc:creator>
  <cp:lastModifiedBy>KSU S155-S9</cp:lastModifiedBy>
  <cp:revision>39</cp:revision>
  <dcterms:created xsi:type="dcterms:W3CDTF">2012-07-26T16:11:43Z</dcterms:created>
  <dcterms:modified xsi:type="dcterms:W3CDTF">2015-08-25T09:32:49Z</dcterms:modified>
</cp:coreProperties>
</file>