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71" r:id="rId5"/>
    <p:sldId id="260" r:id="rId6"/>
    <p:sldId id="281" r:id="rId7"/>
    <p:sldId id="279" r:id="rId8"/>
    <p:sldId id="282" r:id="rId9"/>
    <p:sldId id="270" r:id="rId10"/>
    <p:sldId id="261" r:id="rId11"/>
    <p:sldId id="283" r:id="rId12"/>
    <p:sldId id="264" r:id="rId13"/>
    <p:sldId id="265" r:id="rId14"/>
    <p:sldId id="262" r:id="rId15"/>
    <p:sldId id="284" r:id="rId16"/>
    <p:sldId id="263" r:id="rId17"/>
    <p:sldId id="285" r:id="rId18"/>
    <p:sldId id="269" r:id="rId19"/>
    <p:sldId id="267" r:id="rId20"/>
    <p:sldId id="286" r:id="rId21"/>
    <p:sldId id="273" r:id="rId22"/>
    <p:sldId id="274" r:id="rId23"/>
    <p:sldId id="28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Hetzler" initials="H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20" autoAdjust="0"/>
    <p:restoredTop sz="84211" autoAdjust="0"/>
  </p:normalViewPr>
  <p:slideViewPr>
    <p:cSldViewPr>
      <p:cViewPr varScale="1">
        <p:scale>
          <a:sx n="95" d="100"/>
          <a:sy n="95" d="100"/>
        </p:scale>
        <p:origin x="-137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7-24T19:51:05.973" idx="1">
    <p:pos x="10" y="10"/>
    <p:text>Objectives 4-6 are exactly the same as 1-3.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2-07-24T20:03:16.768" idx="2">
    <p:pos x="0" y="10"/>
    <p:text>The notes on this slide are also seen on slide 8.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037653-FBBD-4FE2-AC0D-D6AFFE8CF2CA}" type="datetimeFigureOut">
              <a:rPr lang="en-US" smtClean="0"/>
              <a:pPr/>
              <a:t>8/27/2015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A8D51C-72C6-4FE0-ABAB-26F726219AA2}" type="slidenum">
              <a:rPr lang="en-US" smtClean="0"/>
              <a:pPr/>
              <a:t>‹#›</a:t>
            </a:fld>
            <a:endParaRPr lang="en-US"/>
          </a:p>
        </p:txBody>
      </p:sp>
    </p:spTree>
    <p:extLst>
      <p:ext uri="{BB962C8B-B14F-4D97-AF65-F5344CB8AC3E}">
        <p14:creationId xmlns:p14="http://schemas.microsoft.com/office/powerpoint/2010/main" val="1274051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topics we cover include Basic Concepts in Performance Appraisal and Management, Basic Appraisal Methods, Some Practical Suggestions for More Effective Appraisals, Coaching and Career Management, Performance Management, and Talent Management Practices for Strategic Employee Appraisals.</a:t>
            </a:r>
            <a:endParaRPr lang="en-US" dirty="0"/>
          </a:p>
        </p:txBody>
      </p:sp>
      <p:sp>
        <p:nvSpPr>
          <p:cNvPr id="4" name="Slide Number Placeholder 3"/>
          <p:cNvSpPr>
            <a:spLocks noGrp="1"/>
          </p:cNvSpPr>
          <p:nvPr>
            <p:ph type="sldNum" sz="quarter" idx="10"/>
          </p:nvPr>
        </p:nvSpPr>
        <p:spPr/>
        <p:txBody>
          <a:bodyPr/>
          <a:lstStyle/>
          <a:p>
            <a:fld id="{CA19004C-AE5F-4A90-9016-16037C1273D3}" type="slidenum">
              <a:rPr lang="en-US" smtClean="0"/>
              <a:pPr/>
              <a:t>1</a:t>
            </a:fld>
            <a:endParaRPr lang="en-US"/>
          </a:p>
        </p:txBody>
      </p:sp>
    </p:spTree>
    <p:extLst>
      <p:ext uri="{BB962C8B-B14F-4D97-AF65-F5344CB8AC3E}">
        <p14:creationId xmlns:p14="http://schemas.microsoft.com/office/powerpoint/2010/main" val="2420337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Alternation Ranking Method </a:t>
            </a:r>
            <a:r>
              <a:rPr lang="en-US" sz="1200" kern="1200" dirty="0" smtClean="0">
                <a:solidFill>
                  <a:schemeClr val="tx1"/>
                </a:solidFill>
                <a:effectLst/>
                <a:latin typeface="+mn-lt"/>
                <a:ea typeface="+mn-ea"/>
                <a:cs typeface="+mn-cs"/>
              </a:rPr>
              <a:t>involves employees being ranked from best to worst on a particular trait. One way to do this is to list the highest, then the lowest, then second highest, second lowest, and so forth until all are ranked. </a:t>
            </a:r>
          </a:p>
          <a:p>
            <a:endParaRPr lang="en-US" dirty="0"/>
          </a:p>
        </p:txBody>
      </p:sp>
      <p:sp>
        <p:nvSpPr>
          <p:cNvPr id="4" name="Slide Number Placeholder 3"/>
          <p:cNvSpPr>
            <a:spLocks noGrp="1"/>
          </p:cNvSpPr>
          <p:nvPr>
            <p:ph type="sldNum" sz="quarter" idx="10"/>
          </p:nvPr>
        </p:nvSpPr>
        <p:spPr/>
        <p:txBody>
          <a:bodyPr/>
          <a:lstStyle/>
          <a:p>
            <a:fld id="{B0A8D51C-72C6-4FE0-ABAB-26F726219AA2}" type="slidenum">
              <a:rPr lang="en-US" smtClean="0"/>
              <a:pPr/>
              <a:t>13</a:t>
            </a:fld>
            <a:endParaRPr lang="en-US"/>
          </a:p>
        </p:txBody>
      </p:sp>
    </p:spTree>
    <p:extLst>
      <p:ext uri="{BB962C8B-B14F-4D97-AF65-F5344CB8AC3E}">
        <p14:creationId xmlns:p14="http://schemas.microsoft.com/office/powerpoint/2010/main" val="2189772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Critical Incident Method — </a:t>
            </a:r>
            <a:r>
              <a:rPr lang="en-US" sz="1200" b="0"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supervisor keeps a detailed record of uncommonly good or undesirable examples of an employee’s work-related behavior, and reviews it with the employee at predetermined times.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Behaviorally Anchored Rating Scales (BARS) </a:t>
            </a:r>
            <a:r>
              <a:rPr lang="en-US" sz="1200" kern="1200" dirty="0" smtClean="0">
                <a:solidFill>
                  <a:schemeClr val="tx1"/>
                </a:solidFill>
                <a:effectLst/>
                <a:latin typeface="+mn-lt"/>
                <a:ea typeface="+mn-ea"/>
                <a:cs typeface="+mn-cs"/>
              </a:rPr>
              <a:t>combine the benefits of narratives, critical incidents, and quantified scales, by anchoring a scale with specific behavioral examples of good or poor performance. The five steps in developing a BARS are as</a:t>
            </a:r>
            <a:r>
              <a:rPr lang="en-US" sz="1200" kern="1200" baseline="0" dirty="0" smtClean="0">
                <a:solidFill>
                  <a:schemeClr val="tx1"/>
                </a:solidFill>
                <a:effectLst/>
                <a:latin typeface="+mn-lt"/>
                <a:ea typeface="+mn-ea"/>
                <a:cs typeface="+mn-cs"/>
              </a:rPr>
              <a:t> follows</a:t>
            </a:r>
            <a:r>
              <a:rPr lang="en-US" sz="1200" kern="1200" dirty="0" smtClean="0">
                <a:solidFill>
                  <a:schemeClr val="tx1"/>
                </a:solidFill>
                <a:effectLst/>
                <a:latin typeface="+mn-lt"/>
                <a:ea typeface="+mn-ea"/>
                <a:cs typeface="+mn-cs"/>
              </a:rPr>
              <a:t>: 1) generate critical incidents; 2) develop performance dimensions; 3) reallocate incidents; 4) scale the incidents; and 5) develop final instrument. The advantages of BARS include a more accurate gauge, clearer standards, feedback, independent dimensions, and consistency.</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Appraisal Forms in Practice </a:t>
            </a:r>
            <a:r>
              <a:rPr lang="en-US" sz="1200" kern="1200" dirty="0" smtClean="0">
                <a:solidFill>
                  <a:schemeClr val="tx1"/>
                </a:solidFill>
                <a:effectLst/>
                <a:latin typeface="+mn-lt"/>
                <a:ea typeface="+mn-ea"/>
                <a:cs typeface="+mn-cs"/>
              </a:rPr>
              <a:t>involve rating the employee’s performance for each performance factor, writing down examples and an improvement plan, aiding the employee in understanding where his/her performance was good or bad, and summarizing by focusing on problem solving.</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0A8D51C-72C6-4FE0-ABAB-26F726219AA2}" type="slidenum">
              <a:rPr lang="en-US" smtClean="0"/>
              <a:pPr/>
              <a:t>14</a:t>
            </a:fld>
            <a:endParaRPr lang="en-US"/>
          </a:p>
        </p:txBody>
      </p:sp>
    </p:spTree>
    <p:extLst>
      <p:ext uri="{BB962C8B-B14F-4D97-AF65-F5344CB8AC3E}">
        <p14:creationId xmlns:p14="http://schemas.microsoft.com/office/powerpoint/2010/main" val="4213384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Management by Objectives (MBO) </a:t>
            </a:r>
            <a:r>
              <a:rPr lang="en-US" sz="1200" kern="1200" dirty="0" smtClean="0">
                <a:solidFill>
                  <a:schemeClr val="tx1"/>
                </a:solidFill>
                <a:effectLst/>
                <a:latin typeface="+mn-lt"/>
                <a:ea typeface="+mn-ea"/>
                <a:cs typeface="+mn-cs"/>
              </a:rPr>
              <a:t>requires the manager to set specific measurable goals with each employee and then periodically discuss his/her progress toward these goals. The process consists of six steps: 1) set the organization’s goals; 2) set departmental goals; 3) discuss departmental goals; 4) mutually define expected results; 5) conduct performance reviews; and 6) provide feedback.</a:t>
            </a:r>
          </a:p>
          <a:p>
            <a:endParaRPr lang="en-US" dirty="0" smtClean="0"/>
          </a:p>
          <a:p>
            <a:r>
              <a:rPr lang="en-US" sz="1200" b="1" kern="1200" dirty="0" smtClean="0">
                <a:solidFill>
                  <a:schemeClr val="tx1"/>
                </a:solidFill>
                <a:effectLst/>
                <a:latin typeface="+mn-lt"/>
                <a:ea typeface="+mn-ea"/>
                <a:cs typeface="+mn-cs"/>
              </a:rPr>
              <a:t>Computerized and Web-Based Performance Appraisal </a:t>
            </a:r>
            <a:r>
              <a:rPr lang="en-US" sz="1200" kern="1200" dirty="0" smtClean="0">
                <a:solidFill>
                  <a:schemeClr val="tx1"/>
                </a:solidFill>
                <a:effectLst/>
                <a:latin typeface="+mn-lt"/>
                <a:ea typeface="+mn-ea"/>
                <a:cs typeface="+mn-cs"/>
              </a:rPr>
              <a:t>generally enables managers to keep notes on subordinates during the year, rate employees on a series of performance traits, and then generate written text to support each part of the appraisal. About one-third of employers use online performance management tools for at least some employees.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Electronic Performance Monitoring </a:t>
            </a:r>
            <a:r>
              <a:rPr lang="en-US" sz="1200" b="0" kern="1200" dirty="0" smtClean="0">
                <a:solidFill>
                  <a:schemeClr val="tx1"/>
                </a:solidFill>
                <a:effectLst/>
                <a:latin typeface="+mn-lt"/>
                <a:ea typeface="+mn-ea"/>
                <a:cs typeface="+mn-cs"/>
              </a:rPr>
              <a:t>are </a:t>
            </a:r>
            <a:r>
              <a:rPr lang="en-US" sz="1200" kern="1200" dirty="0" smtClean="0">
                <a:solidFill>
                  <a:schemeClr val="tx1"/>
                </a:solidFill>
                <a:effectLst/>
                <a:latin typeface="+mn-lt"/>
                <a:ea typeface="+mn-ea"/>
                <a:cs typeface="+mn-cs"/>
              </a:rPr>
              <a:t>systems used to allow managers access to their employees’ computers and telephones.</a:t>
            </a:r>
            <a:endParaRPr lang="en-US" dirty="0"/>
          </a:p>
        </p:txBody>
      </p:sp>
      <p:sp>
        <p:nvSpPr>
          <p:cNvPr id="4" name="Slide Number Placeholder 3"/>
          <p:cNvSpPr>
            <a:spLocks noGrp="1"/>
          </p:cNvSpPr>
          <p:nvPr>
            <p:ph type="sldNum" sz="quarter" idx="10"/>
          </p:nvPr>
        </p:nvSpPr>
        <p:spPr/>
        <p:txBody>
          <a:bodyPr/>
          <a:lstStyle/>
          <a:p>
            <a:fld id="{B0A8D51C-72C6-4FE0-ABAB-26F726219AA2}" type="slidenum">
              <a:rPr lang="en-US" smtClean="0"/>
              <a:pPr/>
              <a:t>16</a:t>
            </a:fld>
            <a:endParaRPr lang="en-US"/>
          </a:p>
        </p:txBody>
      </p:sp>
    </p:spTree>
    <p:extLst>
      <p:ext uri="{BB962C8B-B14F-4D97-AF65-F5344CB8AC3E}">
        <p14:creationId xmlns:p14="http://schemas.microsoft.com/office/powerpoint/2010/main" val="3125284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a:t>
            </a:r>
            <a:r>
              <a:rPr lang="en-US" dirty="0" smtClean="0"/>
              <a:t>appraising</a:t>
            </a:r>
            <a:r>
              <a:rPr lang="en-US" baseline="0" dirty="0" smtClean="0"/>
              <a:t> </a:t>
            </a:r>
            <a:r>
              <a:rPr lang="en-US" dirty="0" smtClean="0"/>
              <a:t>performance,</a:t>
            </a:r>
            <a:r>
              <a:rPr lang="en-US" baseline="0" dirty="0" smtClean="0"/>
              <a:t> </a:t>
            </a:r>
            <a:r>
              <a:rPr lang="en-US" dirty="0" smtClean="0"/>
              <a:t>the</a:t>
            </a:r>
            <a:r>
              <a:rPr lang="en-US" baseline="0" dirty="0" smtClean="0"/>
              <a:t> </a:t>
            </a:r>
            <a:r>
              <a:rPr lang="en-US" dirty="0" smtClean="0"/>
              <a:t>manager</a:t>
            </a:r>
            <a:r>
              <a:rPr lang="en-US" baseline="0" dirty="0" smtClean="0"/>
              <a:t> </a:t>
            </a:r>
            <a:r>
              <a:rPr lang="en-US" dirty="0" smtClean="0"/>
              <a:t>typically</a:t>
            </a:r>
            <a:r>
              <a:rPr lang="en-US" baseline="0" dirty="0" smtClean="0"/>
              <a:t> </a:t>
            </a:r>
            <a:r>
              <a:rPr lang="en-US" dirty="0" smtClean="0"/>
              <a:t>faces</a:t>
            </a:r>
            <a:r>
              <a:rPr lang="en-US" baseline="0" dirty="0" smtClean="0"/>
              <a:t> </a:t>
            </a:r>
            <a:r>
              <a:rPr lang="en-US" dirty="0" smtClean="0"/>
              <a:t>several</a:t>
            </a:r>
            <a:r>
              <a:rPr lang="en-US" baseline="0" dirty="0" smtClean="0"/>
              <a:t> </a:t>
            </a:r>
            <a:r>
              <a:rPr lang="en-US" dirty="0" smtClean="0"/>
              <a:t>tasks.</a:t>
            </a:r>
            <a:r>
              <a:rPr lang="en-US" baseline="0" dirty="0" smtClean="0"/>
              <a:t> </a:t>
            </a:r>
            <a:r>
              <a:rPr lang="en-US" dirty="0" smtClean="0"/>
              <a:t>The</a:t>
            </a:r>
            <a:r>
              <a:rPr lang="en-US" baseline="0" dirty="0" smtClean="0"/>
              <a:t> </a:t>
            </a:r>
            <a:r>
              <a:rPr lang="en-US" dirty="0" smtClean="0"/>
              <a:t>employee may</a:t>
            </a:r>
            <a:r>
              <a:rPr lang="en-US" baseline="0" dirty="0" smtClean="0"/>
              <a:t> </a:t>
            </a:r>
            <a:r>
              <a:rPr lang="en-US" dirty="0" smtClean="0"/>
              <a:t>require coaching, career advice, and mentoring. The</a:t>
            </a:r>
            <a:r>
              <a:rPr lang="en-US" baseline="0" dirty="0" smtClean="0"/>
              <a:t> </a:t>
            </a:r>
            <a:r>
              <a:rPr lang="en-US" dirty="0" smtClean="0"/>
              <a:t>purpose of this section is to</a:t>
            </a:r>
            <a:r>
              <a:rPr lang="en-US" baseline="0" dirty="0" smtClean="0"/>
              <a:t> </a:t>
            </a:r>
            <a:r>
              <a:rPr lang="en-US" dirty="0" smtClean="0"/>
              <a:t>help you be</a:t>
            </a:r>
            <a:r>
              <a:rPr lang="en-US" baseline="0" dirty="0" smtClean="0"/>
              <a:t> </a:t>
            </a:r>
            <a:r>
              <a:rPr lang="en-US" dirty="0" smtClean="0"/>
              <a:t>more effective at coaching</a:t>
            </a:r>
            <a:r>
              <a:rPr lang="en-US" baseline="0" dirty="0" smtClean="0"/>
              <a:t> </a:t>
            </a:r>
            <a:r>
              <a:rPr lang="en-US" dirty="0" smtClean="0"/>
              <a:t>and</a:t>
            </a:r>
            <a:r>
              <a:rPr lang="en-US" baseline="0" dirty="0" smtClean="0"/>
              <a:t> </a:t>
            </a:r>
            <a:r>
              <a:rPr lang="en-US" dirty="0" smtClean="0"/>
              <a:t>mentoring employees, and at supporting career planning and</a:t>
            </a:r>
            <a:r>
              <a:rPr lang="en-US" baseline="0" dirty="0" smtClean="0"/>
              <a:t> </a:t>
            </a:r>
            <a:r>
              <a:rPr lang="en-US" dirty="0" smtClean="0"/>
              <a:t>talent</a:t>
            </a:r>
            <a:r>
              <a:rPr lang="en-US" baseline="0" dirty="0" smtClean="0"/>
              <a:t> </a:t>
            </a:r>
            <a:r>
              <a:rPr lang="en-US" dirty="0" smtClean="0"/>
              <a:t>management needs.</a:t>
            </a:r>
            <a:endParaRPr lang="en-US" dirty="0"/>
          </a:p>
        </p:txBody>
      </p:sp>
      <p:sp>
        <p:nvSpPr>
          <p:cNvPr id="4" name="Slide Number Placeholder 3"/>
          <p:cNvSpPr>
            <a:spLocks noGrp="1"/>
          </p:cNvSpPr>
          <p:nvPr>
            <p:ph type="sldNum" sz="quarter" idx="10"/>
          </p:nvPr>
        </p:nvSpPr>
        <p:spPr/>
        <p:txBody>
          <a:bodyPr/>
          <a:lstStyle/>
          <a:p>
            <a:fld id="{B0A8D51C-72C6-4FE0-ABAB-26F726219AA2}" type="slidenum">
              <a:rPr lang="en-US" smtClean="0"/>
              <a:pPr/>
              <a:t>18</a:t>
            </a:fld>
            <a:endParaRPr lang="en-US"/>
          </a:p>
        </p:txBody>
      </p:sp>
    </p:spTree>
    <p:extLst>
      <p:ext uri="{BB962C8B-B14F-4D97-AF65-F5344CB8AC3E}">
        <p14:creationId xmlns:p14="http://schemas.microsoft.com/office/powerpoint/2010/main" val="3064866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Improving Your Coaching Skills — </a:t>
            </a:r>
            <a:r>
              <a:rPr lang="en-US" sz="1200" kern="1200" dirty="0" smtClean="0">
                <a:solidFill>
                  <a:schemeClr val="tx1"/>
                </a:solidFill>
                <a:effectLst/>
                <a:latin typeface="+mn-lt"/>
                <a:ea typeface="+mn-ea"/>
                <a:cs typeface="+mn-cs"/>
              </a:rPr>
              <a:t>Coaching means educating, instructing, and training subordinates. Mentoring means advising, counseling, and guiding. Coaching focuses on teaching shorter-term job related skills, mentoring on helping employees navigate longer term career hazards.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Basic Coaching Process — </a:t>
            </a:r>
            <a:r>
              <a:rPr lang="en-US" sz="1200" kern="1200" dirty="0" smtClean="0">
                <a:solidFill>
                  <a:schemeClr val="tx1"/>
                </a:solidFill>
                <a:effectLst/>
                <a:latin typeface="+mn-lt"/>
                <a:ea typeface="+mn-ea"/>
                <a:cs typeface="+mn-cs"/>
              </a:rPr>
              <a:t>Preparing to coach involves understanding the problem, the employee, and his or her skills. Planning requires reaching consensus on the problem and what to change. Finally, once agreement is reached, educating, instructing, training, and ongoing encouragement are the important steps in the change process.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0A8D51C-72C6-4FE0-ABAB-26F726219AA2}" type="slidenum">
              <a:rPr lang="en-US" smtClean="0"/>
              <a:pPr/>
              <a:t>19</a:t>
            </a:fld>
            <a:endParaRPr lang="en-US"/>
          </a:p>
        </p:txBody>
      </p:sp>
    </p:spTree>
    <p:extLst>
      <p:ext uri="{BB962C8B-B14F-4D97-AF65-F5344CB8AC3E}">
        <p14:creationId xmlns:p14="http://schemas.microsoft.com/office/powerpoint/2010/main" val="3085132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Earlier in this chapter, we said that performance management is the continuous process of identifying, measuring, and</a:t>
            </a:r>
            <a:r>
              <a:rPr lang="en-US" baseline="0" dirty="0" smtClean="0"/>
              <a:t> </a:t>
            </a:r>
            <a:r>
              <a:rPr lang="en-US" dirty="0" smtClean="0"/>
              <a:t>developing the performance of individuals and teams and aligning their performance with the organization’s goals. In this section,</a:t>
            </a:r>
            <a:r>
              <a:rPr lang="en-US" baseline="0" dirty="0" smtClean="0"/>
              <a:t> we will look at performance management more closely. </a:t>
            </a:r>
            <a:endParaRPr lang="en-US" dirty="0" smtClean="0"/>
          </a:p>
        </p:txBody>
      </p:sp>
      <p:sp>
        <p:nvSpPr>
          <p:cNvPr id="4" name="Slide Number Placeholder 3"/>
          <p:cNvSpPr>
            <a:spLocks noGrp="1"/>
          </p:cNvSpPr>
          <p:nvPr>
            <p:ph type="sldNum" sz="quarter" idx="10"/>
          </p:nvPr>
        </p:nvSpPr>
        <p:spPr/>
        <p:txBody>
          <a:bodyPr/>
          <a:lstStyle/>
          <a:p>
            <a:fld id="{B0A8D51C-72C6-4FE0-ABAB-26F726219AA2}" type="slidenum">
              <a:rPr lang="en-US" smtClean="0"/>
              <a:pPr/>
              <a:t>21</a:t>
            </a:fld>
            <a:endParaRPr lang="en-US"/>
          </a:p>
        </p:txBody>
      </p:sp>
    </p:spTree>
    <p:extLst>
      <p:ext uri="{BB962C8B-B14F-4D97-AF65-F5344CB8AC3E}">
        <p14:creationId xmlns:p14="http://schemas.microsoft.com/office/powerpoint/2010/main" val="1165652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Performance management vs. Performance Appraisal</a:t>
            </a:r>
            <a:r>
              <a:rPr lang="en-US" sz="1200" kern="1200" dirty="0" smtClean="0">
                <a:solidFill>
                  <a:schemeClr val="tx1"/>
                </a:solidFill>
                <a:effectLst/>
                <a:latin typeface="+mn-lt"/>
                <a:ea typeface="+mn-ea"/>
                <a:cs typeface="+mn-cs"/>
              </a:rPr>
              <a:t> refers to an ongoing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process of deciding upon goals, evaluating results, and providing feedback. It is always goal-directed. We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can summarize performance management’s six basic elements as follows: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Direction sharing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Goal alignment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Ongoing performance monitoring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Ongoing feedback</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Coaching and developmental support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Recognition and rewards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Using Information Technology to Support Performance Management  </a:t>
            </a:r>
            <a:r>
              <a:rPr lang="en-US" sz="1200" kern="1200" dirty="0" smtClean="0">
                <a:solidFill>
                  <a:schemeClr val="tx1"/>
                </a:solidFill>
                <a:effectLst/>
                <a:latin typeface="+mn-lt"/>
                <a:ea typeface="+mn-ea"/>
                <a:cs typeface="+mn-cs"/>
              </a:rPr>
              <a:t>allows the supervisor to assign financial and nonfinancial goals to each team’s activities and to keep all employees informed of their goals. Special performance management software then shows a real-time overview of each team’s performance.</a:t>
            </a:r>
          </a:p>
          <a:p>
            <a:endParaRPr lang="en-US" dirty="0" smtClean="0"/>
          </a:p>
          <a:p>
            <a:r>
              <a:rPr lang="en-US" sz="1200" b="1" kern="1200" dirty="0" smtClean="0">
                <a:solidFill>
                  <a:schemeClr val="tx1"/>
                </a:solidFill>
                <a:effectLst/>
                <a:latin typeface="+mn-lt"/>
                <a:ea typeface="+mn-ea"/>
                <a:cs typeface="+mn-cs"/>
              </a:rPr>
              <a:t>Talent Management Practices and Strategic Employee Appraisals </a:t>
            </a:r>
          </a:p>
          <a:p>
            <a:r>
              <a:rPr lang="en-US" sz="1200" b="1" kern="1200" dirty="0" smtClean="0">
                <a:solidFill>
                  <a:schemeClr val="tx1"/>
                </a:solidFill>
                <a:effectLst/>
                <a:latin typeface="+mn-lt"/>
                <a:ea typeface="+mn-ea"/>
                <a:cs typeface="+mn-cs"/>
              </a:rPr>
              <a:t>Appraising and Actively Managing Employees — </a:t>
            </a:r>
            <a:r>
              <a:rPr lang="en-US" sz="1200" kern="1200" dirty="0" smtClean="0">
                <a:solidFill>
                  <a:schemeClr val="tx1"/>
                </a:solidFill>
                <a:effectLst/>
                <a:latin typeface="+mn-lt"/>
                <a:ea typeface="+mn-ea"/>
                <a:cs typeface="+mn-cs"/>
              </a:rPr>
              <a:t>Several examples of strategically managing employees </a:t>
            </a:r>
            <a:r>
              <a:rPr lang="en-US" sz="1200" i="1" kern="1200" dirty="0" smtClean="0">
                <a:solidFill>
                  <a:schemeClr val="tx1"/>
                </a:solidFill>
                <a:effectLst/>
                <a:latin typeface="+mn-lt"/>
                <a:ea typeface="+mn-ea"/>
                <a:cs typeface="+mn-cs"/>
              </a:rPr>
              <a:t>performance</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value</a:t>
            </a:r>
            <a:r>
              <a:rPr lang="en-US" sz="1200" i="0" kern="1200" dirty="0" smtClean="0">
                <a:solidFill>
                  <a:schemeClr val="tx1"/>
                </a:solidFill>
                <a:effectLst/>
                <a:latin typeface="+mn-lt"/>
                <a:ea typeface="+mn-ea"/>
                <a:cs typeface="+mn-cs"/>
              </a:rPr>
              <a:t> to the organization </a:t>
            </a:r>
            <a:r>
              <a:rPr lang="en-US" sz="1200" kern="1200" dirty="0" smtClean="0">
                <a:solidFill>
                  <a:schemeClr val="tx1"/>
                </a:solidFill>
                <a:effectLst/>
                <a:latin typeface="+mn-lt"/>
                <a:ea typeface="+mn-ea"/>
                <a:cs typeface="+mn-cs"/>
              </a:rPr>
              <a:t>are provided.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Segmenting and Actively Managing Employees in Practice — </a:t>
            </a:r>
            <a:r>
              <a:rPr lang="en-US" sz="1200" kern="1200" dirty="0" smtClean="0">
                <a:solidFill>
                  <a:schemeClr val="tx1"/>
                </a:solidFill>
                <a:effectLst/>
                <a:latin typeface="+mn-lt"/>
                <a:ea typeface="+mn-ea"/>
                <a:cs typeface="+mn-cs"/>
              </a:rPr>
              <a:t>Compass Group, Tesco PLC, McKinsey Consulting, and others are highlighted as examples.</a:t>
            </a:r>
          </a:p>
          <a:p>
            <a:endParaRPr lang="en-US" dirty="0"/>
          </a:p>
        </p:txBody>
      </p:sp>
      <p:sp>
        <p:nvSpPr>
          <p:cNvPr id="4" name="Slide Number Placeholder 3"/>
          <p:cNvSpPr>
            <a:spLocks noGrp="1"/>
          </p:cNvSpPr>
          <p:nvPr>
            <p:ph type="sldNum" sz="quarter" idx="10"/>
          </p:nvPr>
        </p:nvSpPr>
        <p:spPr/>
        <p:txBody>
          <a:bodyPr/>
          <a:lstStyle/>
          <a:p>
            <a:fld id="{B0A8D51C-72C6-4FE0-ABAB-26F726219AA2}" type="slidenum">
              <a:rPr lang="en-US" smtClean="0"/>
              <a:pPr/>
              <a:t>22</a:t>
            </a:fld>
            <a:endParaRPr lang="en-US"/>
          </a:p>
        </p:txBody>
      </p:sp>
    </p:spTree>
    <p:extLst>
      <p:ext uri="{BB962C8B-B14F-4D97-AF65-F5344CB8AC3E}">
        <p14:creationId xmlns:p14="http://schemas.microsoft.com/office/powerpoint/2010/main" val="3063441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When you finish studying this chapter, you should be able to:</a:t>
            </a:r>
          </a:p>
          <a:p>
            <a:pPr marL="228600" indent="-228600">
              <a:buFont typeface="+mj-lt"/>
              <a:buAutoNum type="arabicPeriod"/>
            </a:pPr>
            <a:r>
              <a:rPr lang="en-US" dirty="0" smtClean="0"/>
              <a:t>Explain the purpose of performance appraisal.</a:t>
            </a:r>
          </a:p>
          <a:p>
            <a:pPr marL="228600" indent="-228600">
              <a:buFont typeface="+mj-lt"/>
              <a:buAutoNum type="arabicPeriod"/>
            </a:pPr>
            <a:r>
              <a:rPr lang="en-US" dirty="0" smtClean="0"/>
              <a:t>Answer the question, “Who should do the appraising?”</a:t>
            </a:r>
          </a:p>
          <a:p>
            <a:pPr marL="228600" indent="-228600">
              <a:buFont typeface="+mj-lt"/>
              <a:buAutoNum type="arabicPeriod"/>
            </a:pPr>
            <a:r>
              <a:rPr lang="en-US" dirty="0" smtClean="0"/>
              <a:t>Discuss the pros and cons of at least eight performance appraisal methods.</a:t>
            </a:r>
          </a:p>
          <a:p>
            <a:endParaRPr lang="en-US" dirty="0"/>
          </a:p>
        </p:txBody>
      </p:sp>
      <p:sp>
        <p:nvSpPr>
          <p:cNvPr id="4" name="Slide Number Placeholder 3"/>
          <p:cNvSpPr>
            <a:spLocks noGrp="1"/>
          </p:cNvSpPr>
          <p:nvPr>
            <p:ph type="sldNum" sz="quarter" idx="10"/>
          </p:nvPr>
        </p:nvSpPr>
        <p:spPr/>
        <p:txBody>
          <a:bodyPr/>
          <a:lstStyle/>
          <a:p>
            <a:fld id="{B0A8D51C-72C6-4FE0-ABAB-26F726219AA2}" type="slidenum">
              <a:rPr lang="en-US" smtClean="0"/>
              <a:pPr/>
              <a:t>2</a:t>
            </a:fld>
            <a:endParaRPr lang="en-US"/>
          </a:p>
        </p:txBody>
      </p:sp>
    </p:spTree>
    <p:extLst>
      <p:ext uri="{BB962C8B-B14F-4D97-AF65-F5344CB8AC3E}">
        <p14:creationId xmlns:p14="http://schemas.microsoft.com/office/powerpoint/2010/main" val="964997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You also should be able to:</a:t>
            </a:r>
            <a:endParaRPr lang="en-US" dirty="0" smtClean="0">
              <a:effectLst/>
            </a:endParaRPr>
          </a:p>
          <a:p>
            <a:pPr marL="228600" indent="-228600">
              <a:buFont typeface="+mj-lt"/>
              <a:buAutoNum type="arabicPeriod" startAt="4"/>
            </a:pPr>
            <a:r>
              <a:rPr lang="en-US" dirty="0" smtClean="0"/>
              <a:t>Explain the purpose of performance appraisal.</a:t>
            </a:r>
          </a:p>
          <a:p>
            <a:pPr marL="228600" indent="-228600">
              <a:buFont typeface="+mj-lt"/>
              <a:buAutoNum type="arabicPeriod" startAt="4"/>
            </a:pPr>
            <a:r>
              <a:rPr lang="en-US" dirty="0" smtClean="0"/>
              <a:t>Answer the question, Who should do the appraising?</a:t>
            </a:r>
          </a:p>
          <a:p>
            <a:pPr marL="228600" indent="-228600">
              <a:buFont typeface="+mj-lt"/>
              <a:buAutoNum type="arabicPeriod" startAt="4"/>
            </a:pPr>
            <a:r>
              <a:rPr lang="en-US" dirty="0" smtClean="0"/>
              <a:t>Discuss the pros and cons of at least eight performance appraisal methods.</a:t>
            </a:r>
          </a:p>
          <a:p>
            <a:endParaRPr lang="en-US" dirty="0"/>
          </a:p>
        </p:txBody>
      </p:sp>
      <p:sp>
        <p:nvSpPr>
          <p:cNvPr id="4" name="Slide Number Placeholder 3"/>
          <p:cNvSpPr>
            <a:spLocks noGrp="1"/>
          </p:cNvSpPr>
          <p:nvPr>
            <p:ph type="sldNum" sz="quarter" idx="10"/>
          </p:nvPr>
        </p:nvSpPr>
        <p:spPr/>
        <p:txBody>
          <a:bodyPr/>
          <a:lstStyle/>
          <a:p>
            <a:fld id="{B0A8D51C-72C6-4FE0-ABAB-26F726219AA2}" type="slidenum">
              <a:rPr lang="en-US" smtClean="0"/>
              <a:pPr/>
              <a:t>3</a:t>
            </a:fld>
            <a:endParaRPr lang="en-US"/>
          </a:p>
        </p:txBody>
      </p:sp>
    </p:spTree>
    <p:extLst>
      <p:ext uri="{BB962C8B-B14F-4D97-AF65-F5344CB8AC3E}">
        <p14:creationId xmlns:p14="http://schemas.microsoft.com/office/powerpoint/2010/main" val="1558090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Comparing Performance Appraisal and Performance Management — Performance appraisal is part of a total integrated process of performance management, which consolidates goal setting, performance appraisal, and development into a single, common system, the aim of which is to ensure that the employee’s performance is supporting the company’s strategic aims.</a:t>
            </a:r>
            <a:endParaRPr lang="en-US" b="0" dirty="0"/>
          </a:p>
        </p:txBody>
      </p:sp>
      <p:sp>
        <p:nvSpPr>
          <p:cNvPr id="4" name="Slide Number Placeholder 3"/>
          <p:cNvSpPr>
            <a:spLocks noGrp="1"/>
          </p:cNvSpPr>
          <p:nvPr>
            <p:ph type="sldNum" sz="quarter" idx="10"/>
          </p:nvPr>
        </p:nvSpPr>
        <p:spPr/>
        <p:txBody>
          <a:bodyPr/>
          <a:lstStyle/>
          <a:p>
            <a:fld id="{B0A8D51C-72C6-4FE0-ABAB-26F726219AA2}" type="slidenum">
              <a:rPr lang="en-US" smtClean="0"/>
              <a:pPr/>
              <a:t>4</a:t>
            </a:fld>
            <a:endParaRPr lang="en-US"/>
          </a:p>
        </p:txBody>
      </p:sp>
    </p:spTree>
    <p:extLst>
      <p:ext uri="{BB962C8B-B14F-4D97-AF65-F5344CB8AC3E}">
        <p14:creationId xmlns:p14="http://schemas.microsoft.com/office/powerpoint/2010/main" val="1470139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Why Appraise Performance? — </a:t>
            </a:r>
            <a:r>
              <a:rPr lang="en-US" sz="1200" b="0" kern="1200" dirty="0" smtClean="0">
                <a:solidFill>
                  <a:schemeClr val="tx1"/>
                </a:solidFill>
                <a:effectLst/>
                <a:latin typeface="+mn-lt"/>
                <a:ea typeface="+mn-ea"/>
                <a:cs typeface="+mn-cs"/>
              </a:rPr>
              <a:t>For several reasons: 1) they play an integral role in the employer’s performance management process; 2) the appraisal lets the boss and subordinate develop a plan for correcting any deficiencies, and reinforce those things he does correctly; 3) they serve a useful career planning purpose; and 4) it plays a part in salary decisions.</a:t>
            </a:r>
          </a:p>
          <a:p>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Importance of Continuous Feedback — </a:t>
            </a:r>
            <a:r>
              <a:rPr lang="en-US" sz="1200" b="0" kern="1200" dirty="0" smtClean="0">
                <a:solidFill>
                  <a:schemeClr val="tx1"/>
                </a:solidFill>
                <a:effectLst/>
                <a:latin typeface="+mn-lt"/>
                <a:ea typeface="+mn-ea"/>
                <a:cs typeface="+mn-cs"/>
              </a:rPr>
              <a:t>To accomplish several (or all) of these aims, traditional annual or semi-annual appraisal reviews make sense.</a:t>
            </a:r>
          </a:p>
          <a:p>
            <a:endParaRPr lang="en-US" b="0" dirty="0" smtClean="0"/>
          </a:p>
          <a:p>
            <a:r>
              <a:rPr lang="en-US" sz="1200" b="1" kern="1200" dirty="0" smtClean="0">
                <a:solidFill>
                  <a:schemeClr val="tx1"/>
                </a:solidFill>
                <a:effectLst/>
                <a:latin typeface="+mn-lt"/>
                <a:ea typeface="+mn-ea"/>
                <a:cs typeface="+mn-cs"/>
              </a:rPr>
              <a:t>Performance Management — </a:t>
            </a:r>
            <a:r>
              <a:rPr lang="en-US" sz="1200" b="0" kern="1200" dirty="0" smtClean="0">
                <a:solidFill>
                  <a:schemeClr val="tx1"/>
                </a:solidFill>
                <a:effectLst/>
                <a:latin typeface="+mn-lt"/>
                <a:ea typeface="+mn-ea"/>
                <a:cs typeface="+mn-cs"/>
              </a:rPr>
              <a:t>Many employers take a continuous process approach including having self-directed (and trained) work teams give themselves ongoing appraisal information.</a:t>
            </a:r>
          </a:p>
          <a:p>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Performance Management Defined — </a:t>
            </a:r>
            <a:r>
              <a:rPr lang="en-US" sz="1200" b="0" kern="1200" dirty="0" smtClean="0">
                <a:solidFill>
                  <a:schemeClr val="tx1"/>
                </a:solidFill>
                <a:effectLst/>
                <a:latin typeface="+mn-lt"/>
                <a:ea typeface="+mn-ea"/>
                <a:cs typeface="+mn-cs"/>
              </a:rPr>
              <a:t>Performance management is a goal-oriented and continuous way to appraise and manage employees’ performance.</a:t>
            </a:r>
            <a:endParaRPr lang="en-US" sz="1200" b="1" kern="1200" dirty="0" smtClean="0">
              <a:solidFill>
                <a:schemeClr val="tx1"/>
              </a:solidFill>
              <a:effectLst/>
              <a:latin typeface="+mn-lt"/>
              <a:ea typeface="+mn-ea"/>
              <a:cs typeface="+mn-cs"/>
            </a:endParaRPr>
          </a:p>
          <a:p>
            <a:endParaRPr lang="en-US" b="0" dirty="0" smtClean="0"/>
          </a:p>
        </p:txBody>
      </p:sp>
      <p:sp>
        <p:nvSpPr>
          <p:cNvPr id="4" name="Slide Number Placeholder 3"/>
          <p:cNvSpPr>
            <a:spLocks noGrp="1"/>
          </p:cNvSpPr>
          <p:nvPr>
            <p:ph type="sldNum" sz="quarter" idx="10"/>
          </p:nvPr>
        </p:nvSpPr>
        <p:spPr/>
        <p:txBody>
          <a:bodyPr/>
          <a:lstStyle/>
          <a:p>
            <a:fld id="{B0A8D51C-72C6-4FE0-ABAB-26F726219AA2}" type="slidenum">
              <a:rPr lang="en-US" smtClean="0"/>
              <a:pPr/>
              <a:t>5</a:t>
            </a:fld>
            <a:endParaRPr lang="en-US"/>
          </a:p>
        </p:txBody>
      </p:sp>
    </p:spTree>
    <p:extLst>
      <p:ext uri="{BB962C8B-B14F-4D97-AF65-F5344CB8AC3E}">
        <p14:creationId xmlns:p14="http://schemas.microsoft.com/office/powerpoint/2010/main" val="3617822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chemeClr val="tx1"/>
                </a:solidFill>
                <a:effectLst/>
                <a:latin typeface="+mn-lt"/>
                <a:ea typeface="+mn-ea"/>
                <a:cs typeface="+mn-cs"/>
              </a:rPr>
              <a:t>The Appraisal Cycle — </a:t>
            </a:r>
            <a:r>
              <a:rPr lang="en-US" sz="1050" b="0" kern="1200" dirty="0" smtClean="0">
                <a:solidFill>
                  <a:schemeClr val="tx1"/>
                </a:solidFill>
                <a:effectLst/>
                <a:latin typeface="+mn-lt"/>
                <a:ea typeface="+mn-ea"/>
                <a:cs typeface="+mn-cs"/>
              </a:rPr>
              <a:t>The three-step process is as follows: (1) setting work standards; 2) assessing performance relative to such standards; and 3) providing feedback aimed at improving performance during the next cycle.</a:t>
            </a:r>
            <a:endParaRPr lang="en-US" sz="105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chemeClr val="tx1"/>
                </a:solidFill>
                <a:effectLst/>
                <a:latin typeface="+mn-lt"/>
                <a:ea typeface="+mn-ea"/>
                <a:cs typeface="+mn-cs"/>
              </a:rPr>
              <a:t>Setting Effective Goals and Work Standards — </a:t>
            </a:r>
            <a:r>
              <a:rPr lang="en-US" sz="1050" b="0" kern="1200" dirty="0" smtClean="0">
                <a:solidFill>
                  <a:schemeClr val="tx1"/>
                </a:solidFill>
                <a:effectLst/>
                <a:latin typeface="+mn-lt"/>
                <a:ea typeface="+mn-ea"/>
                <a:cs typeface="+mn-cs"/>
              </a:rPr>
              <a:t>Some guidelines for effective goal setting are as follows: 1) assign specific goals; 2) assign measurable goals; 3) assign challenging but doable goals; and 4) encourage participation.</a:t>
            </a:r>
            <a:endParaRPr lang="en-US" sz="1050" b="1" kern="1200" dirty="0" smtClean="0">
              <a:solidFill>
                <a:schemeClr val="tx1"/>
              </a:solidFill>
              <a:effectLst/>
              <a:latin typeface="+mn-lt"/>
              <a:ea typeface="+mn-ea"/>
              <a:cs typeface="+mn-cs"/>
            </a:endParaRPr>
          </a:p>
          <a:p>
            <a:r>
              <a:rPr lang="en-US" sz="1050" b="1" kern="1200" dirty="0" smtClean="0">
                <a:solidFill>
                  <a:schemeClr val="tx1"/>
                </a:solidFill>
                <a:effectLst/>
                <a:latin typeface="+mn-lt"/>
                <a:ea typeface="+mn-ea"/>
                <a:cs typeface="+mn-cs"/>
              </a:rPr>
              <a:t>Who Should Do the Appraising?</a:t>
            </a:r>
          </a:p>
          <a:p>
            <a:r>
              <a:rPr lang="en-US" sz="1050" b="1" kern="1200" dirty="0" smtClean="0">
                <a:solidFill>
                  <a:schemeClr val="tx1"/>
                </a:solidFill>
                <a:effectLst/>
                <a:latin typeface="+mn-lt"/>
                <a:ea typeface="+mn-ea"/>
                <a:cs typeface="+mn-cs"/>
              </a:rPr>
              <a:t>The Immediate Supervisor </a:t>
            </a:r>
            <a:r>
              <a:rPr lang="en-US" sz="1050" kern="1200" dirty="0" smtClean="0">
                <a:solidFill>
                  <a:schemeClr val="tx1"/>
                </a:solidFill>
                <a:effectLst/>
                <a:latin typeface="+mn-lt"/>
                <a:ea typeface="+mn-ea"/>
                <a:cs typeface="+mn-cs"/>
              </a:rPr>
              <a:t>is usually in the best position to observe and evaluate the subordinate’s performance, and is responsible for that person’s performance.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chemeClr val="tx1"/>
                </a:solidFill>
                <a:effectLst/>
                <a:latin typeface="+mn-lt"/>
                <a:ea typeface="+mn-ea"/>
                <a:cs typeface="+mn-cs"/>
              </a:rPr>
              <a:t>Peer Appraisals </a:t>
            </a:r>
            <a:r>
              <a:rPr lang="en-US" sz="1050" b="0" kern="1200" dirty="0" smtClean="0">
                <a:solidFill>
                  <a:schemeClr val="tx1"/>
                </a:solidFill>
                <a:effectLst/>
                <a:latin typeface="+mn-lt"/>
                <a:ea typeface="+mn-ea"/>
                <a:cs typeface="+mn-cs"/>
              </a:rPr>
              <a:t>are </a:t>
            </a:r>
            <a:r>
              <a:rPr lang="en-US" sz="1050" kern="1200" dirty="0" smtClean="0">
                <a:solidFill>
                  <a:schemeClr val="tx1"/>
                </a:solidFill>
                <a:effectLst/>
                <a:latin typeface="+mn-lt"/>
                <a:ea typeface="+mn-ea"/>
                <a:cs typeface="+mn-cs"/>
              </a:rPr>
              <a:t>becoming more popular with firms using self-managing teams.</a:t>
            </a:r>
          </a:p>
          <a:p>
            <a:r>
              <a:rPr lang="en-US" sz="1050" b="1" kern="1200" dirty="0" smtClean="0">
                <a:solidFill>
                  <a:schemeClr val="tx1"/>
                </a:solidFill>
                <a:effectLst/>
                <a:latin typeface="+mn-lt"/>
                <a:ea typeface="+mn-ea"/>
                <a:cs typeface="+mn-cs"/>
              </a:rPr>
              <a:t>Rating Committees </a:t>
            </a:r>
            <a:r>
              <a:rPr lang="en-US" sz="1050" kern="1200" dirty="0" smtClean="0">
                <a:solidFill>
                  <a:schemeClr val="tx1"/>
                </a:solidFill>
                <a:effectLst/>
                <a:latin typeface="+mn-lt"/>
                <a:ea typeface="+mn-ea"/>
                <a:cs typeface="+mn-cs"/>
              </a:rPr>
              <a:t>consist of multiple raters, typically the employee’s immediate supervisor and three or four other supervisors.</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chemeClr val="tx1"/>
                </a:solidFill>
                <a:effectLst/>
                <a:latin typeface="+mn-lt"/>
                <a:ea typeface="+mn-ea"/>
                <a:cs typeface="+mn-cs"/>
              </a:rPr>
              <a:t>Self-Ratings</a:t>
            </a:r>
            <a:r>
              <a:rPr lang="en-US" sz="1050" kern="1200" dirty="0" smtClean="0">
                <a:solidFill>
                  <a:schemeClr val="tx1"/>
                </a:solidFill>
                <a:effectLst/>
                <a:latin typeface="+mn-lt"/>
                <a:ea typeface="+mn-ea"/>
                <a:cs typeface="+mn-cs"/>
              </a:rPr>
              <a:t> tend to be higher than supervisor or peer ratings.</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chemeClr val="tx1"/>
                </a:solidFill>
                <a:effectLst/>
                <a:latin typeface="+mn-lt"/>
                <a:ea typeface="+mn-ea"/>
                <a:cs typeface="+mn-cs"/>
              </a:rPr>
              <a:t>Appraisal by Subordinates </a:t>
            </a:r>
            <a:r>
              <a:rPr lang="en-US" sz="1050" kern="1200" dirty="0" smtClean="0">
                <a:solidFill>
                  <a:schemeClr val="tx1"/>
                </a:solidFill>
                <a:effectLst/>
                <a:latin typeface="+mn-lt"/>
                <a:ea typeface="+mn-ea"/>
                <a:cs typeface="+mn-cs"/>
              </a:rPr>
              <a:t>or </a:t>
            </a:r>
            <a:r>
              <a:rPr lang="en-US" sz="1050" b="1" kern="1200" dirty="0" smtClean="0">
                <a:solidFill>
                  <a:schemeClr val="tx1"/>
                </a:solidFill>
                <a:effectLst/>
                <a:latin typeface="+mn-lt"/>
                <a:ea typeface="+mn-ea"/>
                <a:cs typeface="+mn-cs"/>
              </a:rPr>
              <a:t>upward feedback</a:t>
            </a:r>
            <a:r>
              <a:rPr lang="en-US" sz="1050" kern="1200" dirty="0" smtClean="0">
                <a:solidFill>
                  <a:schemeClr val="tx1"/>
                </a:solidFill>
                <a:effectLst/>
                <a:latin typeface="+mn-lt"/>
                <a:ea typeface="+mn-ea"/>
                <a:cs typeface="+mn-cs"/>
              </a:rPr>
              <a:t>, is when subordinates anonymously rate their supervisor’s performance.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chemeClr val="tx1"/>
                </a:solidFill>
                <a:effectLst/>
                <a:latin typeface="+mn-lt"/>
                <a:ea typeface="+mn-ea"/>
                <a:cs typeface="+mn-cs"/>
              </a:rPr>
              <a:t>360-Degree Feedback </a:t>
            </a:r>
            <a:r>
              <a:rPr lang="en-US" sz="1050" b="0" kern="1200" dirty="0" smtClean="0">
                <a:solidFill>
                  <a:schemeClr val="tx1"/>
                </a:solidFill>
                <a:effectLst/>
                <a:latin typeface="+mn-lt"/>
                <a:ea typeface="+mn-ea"/>
                <a:cs typeface="+mn-cs"/>
              </a:rPr>
              <a:t>is</a:t>
            </a:r>
            <a:r>
              <a:rPr lang="en-US" sz="1050" b="0" kern="1200" baseline="0" dirty="0" smtClean="0">
                <a:solidFill>
                  <a:schemeClr val="tx1"/>
                </a:solidFill>
                <a:effectLst/>
                <a:latin typeface="+mn-lt"/>
                <a:ea typeface="+mn-ea"/>
                <a:cs typeface="+mn-cs"/>
              </a:rPr>
              <a:t> when</a:t>
            </a:r>
            <a:r>
              <a:rPr lang="en-US" sz="1050" b="0" kern="1200" dirty="0" smtClean="0">
                <a:solidFill>
                  <a:schemeClr val="tx1"/>
                </a:solidFill>
                <a:effectLst/>
                <a:latin typeface="+mn-lt"/>
                <a:ea typeface="+mn-ea"/>
                <a:cs typeface="+mn-cs"/>
              </a:rPr>
              <a:t> </a:t>
            </a:r>
            <a:r>
              <a:rPr lang="en-US" sz="1050" kern="1200" dirty="0" smtClean="0">
                <a:solidFill>
                  <a:schemeClr val="tx1"/>
                </a:solidFill>
                <a:effectLst/>
                <a:latin typeface="+mn-lt"/>
                <a:ea typeface="+mn-ea"/>
                <a:cs typeface="+mn-cs"/>
              </a:rPr>
              <a:t>ratings are collected from the employee, the employee’s supervisors, subordinates, peers, and internal or external customers. This method is the subject of considerable debate. One study found significant correlation between 360-degree ratings and conventional ratings. Firms should carefully assess potential costs, carefully train those giving feedback, and not rely solely on 360-degree feedback.</a:t>
            </a:r>
          </a:p>
          <a:p>
            <a:endParaRPr lang="en-US" sz="1050" b="0" dirty="0"/>
          </a:p>
        </p:txBody>
      </p:sp>
      <p:sp>
        <p:nvSpPr>
          <p:cNvPr id="4" name="Slide Number Placeholder 3"/>
          <p:cNvSpPr>
            <a:spLocks noGrp="1"/>
          </p:cNvSpPr>
          <p:nvPr>
            <p:ph type="sldNum" sz="quarter" idx="10"/>
          </p:nvPr>
        </p:nvSpPr>
        <p:spPr/>
        <p:txBody>
          <a:bodyPr/>
          <a:lstStyle/>
          <a:p>
            <a:fld id="{B0A8D51C-72C6-4FE0-ABAB-26F726219AA2}" type="slidenum">
              <a:rPr lang="en-US" smtClean="0"/>
              <a:pPr/>
              <a:t>7</a:t>
            </a:fld>
            <a:endParaRPr lang="en-US"/>
          </a:p>
        </p:txBody>
      </p:sp>
    </p:spTree>
    <p:extLst>
      <p:ext uri="{BB962C8B-B14F-4D97-AF65-F5344CB8AC3E}">
        <p14:creationId xmlns:p14="http://schemas.microsoft.com/office/powerpoint/2010/main" val="3617822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manager	 usually</a:t>
            </a:r>
            <a:r>
              <a:rPr lang="en-US" baseline="0" dirty="0" smtClean="0"/>
              <a:t> </a:t>
            </a:r>
            <a:r>
              <a:rPr lang="en-US" dirty="0" smtClean="0"/>
              <a:t>conducts</a:t>
            </a:r>
            <a:r>
              <a:rPr lang="en-US" baseline="0" dirty="0" smtClean="0"/>
              <a:t> </a:t>
            </a:r>
            <a:r>
              <a:rPr lang="en-US" dirty="0" smtClean="0"/>
              <a:t>the</a:t>
            </a:r>
            <a:r>
              <a:rPr lang="en-US" baseline="0" dirty="0" smtClean="0"/>
              <a:t> </a:t>
            </a:r>
            <a:r>
              <a:rPr lang="en-US" dirty="0" smtClean="0"/>
              <a:t>appraisal</a:t>
            </a:r>
            <a:r>
              <a:rPr lang="en-US" baseline="0" dirty="0" smtClean="0"/>
              <a:t> </a:t>
            </a:r>
            <a:r>
              <a:rPr lang="en-US" dirty="0" smtClean="0"/>
              <a:t>using</a:t>
            </a:r>
            <a:r>
              <a:rPr lang="en-US" baseline="0" dirty="0" smtClean="0"/>
              <a:t> </a:t>
            </a:r>
            <a:r>
              <a:rPr lang="en-US" dirty="0" smtClean="0"/>
              <a:t>one</a:t>
            </a:r>
            <a:r>
              <a:rPr lang="en-US" baseline="0" dirty="0" smtClean="0"/>
              <a:t> </a:t>
            </a:r>
            <a:r>
              <a:rPr lang="en-US" dirty="0" smtClean="0"/>
              <a:t>or</a:t>
            </a:r>
            <a:r>
              <a:rPr lang="en-US" baseline="0" dirty="0" smtClean="0"/>
              <a:t> </a:t>
            </a:r>
            <a:r>
              <a:rPr lang="en-US" dirty="0" smtClean="0"/>
              <a:t>more</a:t>
            </a:r>
            <a:r>
              <a:rPr lang="en-US" baseline="0" dirty="0" smtClean="0"/>
              <a:t> </a:t>
            </a:r>
            <a:r>
              <a:rPr lang="en-US" dirty="0" smtClean="0"/>
              <a:t>of</a:t>
            </a:r>
            <a:r>
              <a:rPr lang="en-US" baseline="0" dirty="0" smtClean="0"/>
              <a:t> </a:t>
            </a:r>
            <a:r>
              <a:rPr lang="en-US" dirty="0" smtClean="0"/>
              <a:t>the</a:t>
            </a:r>
            <a:r>
              <a:rPr lang="en-US" baseline="0" dirty="0" smtClean="0"/>
              <a:t> </a:t>
            </a:r>
            <a:r>
              <a:rPr lang="en-US" dirty="0" smtClean="0"/>
              <a:t>methods</a:t>
            </a:r>
            <a:r>
              <a:rPr lang="en-US" baseline="0" dirty="0" smtClean="0"/>
              <a:t> </a:t>
            </a:r>
            <a:r>
              <a:rPr lang="en-US" dirty="0" smtClean="0"/>
              <a:t>described in this section.</a:t>
            </a:r>
            <a:endParaRPr lang="en-US" dirty="0"/>
          </a:p>
        </p:txBody>
      </p:sp>
      <p:sp>
        <p:nvSpPr>
          <p:cNvPr id="4" name="Slide Number Placeholder 3"/>
          <p:cNvSpPr>
            <a:spLocks noGrp="1"/>
          </p:cNvSpPr>
          <p:nvPr>
            <p:ph type="sldNum" sz="quarter" idx="10"/>
          </p:nvPr>
        </p:nvSpPr>
        <p:spPr/>
        <p:txBody>
          <a:bodyPr/>
          <a:lstStyle/>
          <a:p>
            <a:fld id="{B0A8D51C-72C6-4FE0-ABAB-26F726219AA2}" type="slidenum">
              <a:rPr lang="en-US" smtClean="0"/>
              <a:pPr/>
              <a:t>9</a:t>
            </a:fld>
            <a:endParaRPr lang="en-US"/>
          </a:p>
        </p:txBody>
      </p:sp>
    </p:spTree>
    <p:extLst>
      <p:ext uri="{BB962C8B-B14F-4D97-AF65-F5344CB8AC3E}">
        <p14:creationId xmlns:p14="http://schemas.microsoft.com/office/powerpoint/2010/main" val="750401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Graphic Rating Scale Method </a:t>
            </a:r>
            <a:r>
              <a:rPr lang="en-US" sz="1200" kern="1200" dirty="0" smtClean="0">
                <a:solidFill>
                  <a:schemeClr val="tx1"/>
                </a:solidFill>
                <a:effectLst/>
                <a:latin typeface="+mn-lt"/>
                <a:ea typeface="+mn-ea"/>
                <a:cs typeface="+mn-cs"/>
              </a:rPr>
              <a:t>is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simplest and most popular performance appraisal technique. A scale is used to list a number of traits and a range of performance for each, then the employee is rated by identifying the score that best describes his/her performance level for each trait. Managers must decide which job performance aspects to measure. Some options include generic dimensions, actual job duties, or behaviorally recognizable competencies.</a:t>
            </a:r>
          </a:p>
          <a:p>
            <a:endParaRPr lang="en-US" dirty="0" smtClean="0"/>
          </a:p>
          <a:p>
            <a:r>
              <a:rPr lang="en-US" sz="1200" b="1" kern="1200" dirty="0" smtClean="0">
                <a:solidFill>
                  <a:schemeClr val="tx1"/>
                </a:solidFill>
                <a:effectLst/>
                <a:latin typeface="+mn-lt"/>
                <a:ea typeface="+mn-ea"/>
                <a:cs typeface="+mn-cs"/>
              </a:rPr>
              <a:t>Alternation Ranking Method </a:t>
            </a:r>
            <a:r>
              <a:rPr lang="en-US" sz="1200" kern="1200" dirty="0" smtClean="0">
                <a:solidFill>
                  <a:schemeClr val="tx1"/>
                </a:solidFill>
                <a:effectLst/>
                <a:latin typeface="+mn-lt"/>
                <a:ea typeface="+mn-ea"/>
                <a:cs typeface="+mn-cs"/>
              </a:rPr>
              <a:t>involves employees being ranked from best to worst on a particular trait. One way to do this is to list the highest, then the lowest, and then second highest</a:t>
            </a:r>
            <a:r>
              <a:rPr lang="en-US" sz="1200" kern="1200" baseline="0" dirty="0" smtClean="0">
                <a:solidFill>
                  <a:schemeClr val="tx1"/>
                </a:solidFill>
                <a:effectLst/>
                <a:latin typeface="+mn-lt"/>
                <a:ea typeface="+mn-ea"/>
                <a:cs typeface="+mn-cs"/>
              </a:rPr>
              <a:t> and</a:t>
            </a:r>
            <a:r>
              <a:rPr lang="en-US" sz="1200" kern="1200" dirty="0" smtClean="0">
                <a:solidFill>
                  <a:schemeClr val="tx1"/>
                </a:solidFill>
                <a:effectLst/>
                <a:latin typeface="+mn-lt"/>
                <a:ea typeface="+mn-ea"/>
                <a:cs typeface="+mn-cs"/>
              </a:rPr>
              <a:t> second lowest, and so forth until all are ranked.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Paired Comparison Method </a:t>
            </a:r>
            <a:r>
              <a:rPr lang="en-US" sz="1200" kern="1200" dirty="0" smtClean="0">
                <a:solidFill>
                  <a:schemeClr val="tx1"/>
                </a:solidFill>
                <a:effectLst/>
                <a:latin typeface="+mn-lt"/>
                <a:ea typeface="+mn-ea"/>
                <a:cs typeface="+mn-cs"/>
              </a:rPr>
              <a:t>involves ranking employees by making a chart of all possible pairs of employees for each trait and indicating which is the better employee of the pair.</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Forced Distribution Method — </a:t>
            </a:r>
            <a:r>
              <a:rPr lang="en-US" sz="1200" kern="1200" dirty="0" smtClean="0">
                <a:solidFill>
                  <a:schemeClr val="tx1"/>
                </a:solidFill>
                <a:effectLst/>
                <a:latin typeface="+mn-lt"/>
                <a:ea typeface="+mn-ea"/>
                <a:cs typeface="+mn-cs"/>
              </a:rPr>
              <a:t>Predetermined percentages of rates are placed in various performance categories; similar to grading on a curve.</a:t>
            </a:r>
            <a:endParaRPr lang="en-US" dirty="0"/>
          </a:p>
        </p:txBody>
      </p:sp>
      <p:sp>
        <p:nvSpPr>
          <p:cNvPr id="4" name="Slide Number Placeholder 3"/>
          <p:cNvSpPr>
            <a:spLocks noGrp="1"/>
          </p:cNvSpPr>
          <p:nvPr>
            <p:ph type="sldNum" sz="quarter" idx="10"/>
          </p:nvPr>
        </p:nvSpPr>
        <p:spPr/>
        <p:txBody>
          <a:bodyPr/>
          <a:lstStyle/>
          <a:p>
            <a:fld id="{B0A8D51C-72C6-4FE0-ABAB-26F726219AA2}" type="slidenum">
              <a:rPr lang="en-US" smtClean="0"/>
              <a:pPr/>
              <a:t>10</a:t>
            </a:fld>
            <a:endParaRPr lang="en-US"/>
          </a:p>
        </p:txBody>
      </p:sp>
    </p:spTree>
    <p:extLst>
      <p:ext uri="{BB962C8B-B14F-4D97-AF65-F5344CB8AC3E}">
        <p14:creationId xmlns:p14="http://schemas.microsoft.com/office/powerpoint/2010/main" val="473760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portion of a graphic rating scale with behavioral examples. Some of the key elements of this approach ar</a:t>
            </a:r>
            <a:r>
              <a:rPr lang="en-US" baseline="0" dirty="0" smtClean="0"/>
              <a:t>e the operational definitions for the categories listed. Such a set of definitions are helpful to any manager conducting an appraisal interview in that they can rate the employee yet have issues to discuss with them for possible improvement. </a:t>
            </a:r>
            <a:endParaRPr lang="en-US" dirty="0"/>
          </a:p>
        </p:txBody>
      </p:sp>
      <p:sp>
        <p:nvSpPr>
          <p:cNvPr id="4" name="Slide Number Placeholder 3"/>
          <p:cNvSpPr>
            <a:spLocks noGrp="1"/>
          </p:cNvSpPr>
          <p:nvPr>
            <p:ph type="sldNum" sz="quarter" idx="10"/>
          </p:nvPr>
        </p:nvSpPr>
        <p:spPr/>
        <p:txBody>
          <a:bodyPr/>
          <a:lstStyle/>
          <a:p>
            <a:fld id="{B0A8D51C-72C6-4FE0-ABAB-26F726219AA2}" type="slidenum">
              <a:rPr lang="en-US" smtClean="0"/>
              <a:pPr/>
              <a:t>12</a:t>
            </a:fld>
            <a:endParaRPr lang="en-US"/>
          </a:p>
        </p:txBody>
      </p:sp>
    </p:spTree>
    <p:extLst>
      <p:ext uri="{BB962C8B-B14F-4D97-AF65-F5344CB8AC3E}">
        <p14:creationId xmlns:p14="http://schemas.microsoft.com/office/powerpoint/2010/main" val="2053923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p>
        </p:txBody>
      </p:sp>
      <p:sp>
        <p:nvSpPr>
          <p:cNvPr id="6" name="Slide Number Placeholder 5"/>
          <p:cNvSpPr>
            <a:spLocks noGrp="1"/>
          </p:cNvSpPr>
          <p:nvPr>
            <p:ph type="sldNum" sz="quarter" idx="12"/>
          </p:nvPr>
        </p:nvSpPr>
        <p:spPr/>
        <p:txBody>
          <a:bodyPr/>
          <a:lstStyle/>
          <a:p>
            <a:r>
              <a:rPr lang="en-US" dirty="0" smtClean="0"/>
              <a:t>6-</a:t>
            </a:r>
            <a:fld id="{34C9C502-A7F2-4BBF-A2C4-45E6122E86EE}" type="slidenum">
              <a:rPr lang="en-US" smtClean="0"/>
              <a:pPr/>
              <a:t>‹#›</a:t>
            </a:fld>
            <a:endParaRPr lang="en-US" dirty="0"/>
          </a:p>
        </p:txBody>
      </p:sp>
    </p:spTree>
    <p:extLst>
      <p:ext uri="{BB962C8B-B14F-4D97-AF65-F5344CB8AC3E}">
        <p14:creationId xmlns:p14="http://schemas.microsoft.com/office/powerpoint/2010/main" val="25244866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p>
        </p:txBody>
      </p:sp>
      <p:sp>
        <p:nvSpPr>
          <p:cNvPr id="6" name="Slide Number Placeholder 5"/>
          <p:cNvSpPr>
            <a:spLocks noGrp="1"/>
          </p:cNvSpPr>
          <p:nvPr>
            <p:ph type="sldNum" sz="quarter" idx="12"/>
          </p:nvPr>
        </p:nvSpPr>
        <p:spPr/>
        <p:txBody>
          <a:bodyPr/>
          <a:lstStyle/>
          <a:p>
            <a:fld id="{34C9C502-A7F2-4BBF-A2C4-45E6122E86EE}" type="slidenum">
              <a:rPr lang="en-US" smtClean="0"/>
              <a:pPr/>
              <a:t>‹#›</a:t>
            </a:fld>
            <a:endParaRPr lang="en-US"/>
          </a:p>
        </p:txBody>
      </p:sp>
    </p:spTree>
    <p:extLst>
      <p:ext uri="{BB962C8B-B14F-4D97-AF65-F5344CB8AC3E}">
        <p14:creationId xmlns:p14="http://schemas.microsoft.com/office/powerpoint/2010/main" val="1026666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p>
        </p:txBody>
      </p:sp>
      <p:sp>
        <p:nvSpPr>
          <p:cNvPr id="6" name="Slide Number Placeholder 5"/>
          <p:cNvSpPr>
            <a:spLocks noGrp="1"/>
          </p:cNvSpPr>
          <p:nvPr>
            <p:ph type="sldNum" sz="quarter" idx="12"/>
          </p:nvPr>
        </p:nvSpPr>
        <p:spPr/>
        <p:txBody>
          <a:bodyPr/>
          <a:lstStyle/>
          <a:p>
            <a:fld id="{34C9C502-A7F2-4BBF-A2C4-45E6122E86EE}" type="slidenum">
              <a:rPr lang="en-US" smtClean="0"/>
              <a:pPr/>
              <a:t>‹#›</a:t>
            </a:fld>
            <a:endParaRPr lang="en-US"/>
          </a:p>
        </p:txBody>
      </p:sp>
    </p:spTree>
    <p:extLst>
      <p:ext uri="{BB962C8B-B14F-4D97-AF65-F5344CB8AC3E}">
        <p14:creationId xmlns:p14="http://schemas.microsoft.com/office/powerpoint/2010/main" val="333881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p>
        </p:txBody>
      </p:sp>
      <p:sp>
        <p:nvSpPr>
          <p:cNvPr id="6" name="Slide Number Placeholder 5"/>
          <p:cNvSpPr>
            <a:spLocks noGrp="1"/>
          </p:cNvSpPr>
          <p:nvPr>
            <p:ph type="sldNum" sz="quarter" idx="12"/>
          </p:nvPr>
        </p:nvSpPr>
        <p:spPr/>
        <p:txBody>
          <a:bodyPr/>
          <a:lstStyle/>
          <a:p>
            <a:r>
              <a:rPr lang="en-US" dirty="0" smtClean="0"/>
              <a:t>6-</a:t>
            </a:r>
            <a:fld id="{34C9C502-A7F2-4BBF-A2C4-45E6122E86EE}" type="slidenum">
              <a:rPr lang="en-US" smtClean="0"/>
              <a:pPr/>
              <a:t>‹#›</a:t>
            </a:fld>
            <a:endParaRPr lang="en-US" dirty="0"/>
          </a:p>
        </p:txBody>
      </p:sp>
    </p:spTree>
    <p:extLst>
      <p:ext uri="{BB962C8B-B14F-4D97-AF65-F5344CB8AC3E}">
        <p14:creationId xmlns:p14="http://schemas.microsoft.com/office/powerpoint/2010/main" val="41728620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p>
        </p:txBody>
      </p:sp>
      <p:sp>
        <p:nvSpPr>
          <p:cNvPr id="6" name="Slide Number Placeholder 5"/>
          <p:cNvSpPr>
            <a:spLocks noGrp="1"/>
          </p:cNvSpPr>
          <p:nvPr>
            <p:ph type="sldNum" sz="quarter" idx="12"/>
          </p:nvPr>
        </p:nvSpPr>
        <p:spPr/>
        <p:txBody>
          <a:bodyPr/>
          <a:lstStyle/>
          <a:p>
            <a:r>
              <a:rPr lang="en-US" dirty="0" smtClean="0"/>
              <a:t>6-</a:t>
            </a:r>
            <a:fld id="{34C9C502-A7F2-4BBF-A2C4-45E6122E86EE}" type="slidenum">
              <a:rPr lang="en-US" smtClean="0"/>
              <a:pPr/>
              <a:t>‹#›</a:t>
            </a:fld>
            <a:endParaRPr lang="en-US" dirty="0"/>
          </a:p>
        </p:txBody>
      </p:sp>
    </p:spTree>
    <p:extLst>
      <p:ext uri="{BB962C8B-B14F-4D97-AF65-F5344CB8AC3E}">
        <p14:creationId xmlns:p14="http://schemas.microsoft.com/office/powerpoint/2010/main" val="1655240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smtClean="0"/>
              <a:t>Copyright © 2013 Pearson Education, Inc. Publishing as Prentice Hall</a:t>
            </a:r>
          </a:p>
        </p:txBody>
      </p:sp>
      <p:sp>
        <p:nvSpPr>
          <p:cNvPr id="7" name="Slide Number Placeholder 6"/>
          <p:cNvSpPr>
            <a:spLocks noGrp="1"/>
          </p:cNvSpPr>
          <p:nvPr>
            <p:ph type="sldNum" sz="quarter" idx="12"/>
          </p:nvPr>
        </p:nvSpPr>
        <p:spPr/>
        <p:txBody>
          <a:bodyPr/>
          <a:lstStyle/>
          <a:p>
            <a:r>
              <a:rPr lang="en-US" dirty="0" smtClean="0"/>
              <a:t>6-</a:t>
            </a:r>
            <a:fld id="{34C9C502-A7F2-4BBF-A2C4-45E6122E86EE}" type="slidenum">
              <a:rPr lang="en-US" smtClean="0"/>
              <a:pPr/>
              <a:t>‹#›</a:t>
            </a:fld>
            <a:endParaRPr lang="en-US" dirty="0"/>
          </a:p>
        </p:txBody>
      </p:sp>
    </p:spTree>
    <p:extLst>
      <p:ext uri="{BB962C8B-B14F-4D97-AF65-F5344CB8AC3E}">
        <p14:creationId xmlns:p14="http://schemas.microsoft.com/office/powerpoint/2010/main" val="38979082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dirty="0" smtClean="0"/>
              <a:t>Copyright © 2013 Pearson Education, Inc. Publishing as Prentice Hall</a:t>
            </a:r>
          </a:p>
        </p:txBody>
      </p:sp>
      <p:sp>
        <p:nvSpPr>
          <p:cNvPr id="9" name="Slide Number Placeholder 8"/>
          <p:cNvSpPr>
            <a:spLocks noGrp="1"/>
          </p:cNvSpPr>
          <p:nvPr>
            <p:ph type="sldNum" sz="quarter" idx="12"/>
          </p:nvPr>
        </p:nvSpPr>
        <p:spPr/>
        <p:txBody>
          <a:bodyPr/>
          <a:lstStyle/>
          <a:p>
            <a:r>
              <a:rPr lang="en-US" dirty="0" smtClean="0"/>
              <a:t>6-</a:t>
            </a:r>
            <a:fld id="{34C9C502-A7F2-4BBF-A2C4-45E6122E86EE}" type="slidenum">
              <a:rPr lang="en-US" smtClean="0"/>
              <a:pPr/>
              <a:t>‹#›</a:t>
            </a:fld>
            <a:endParaRPr lang="en-US" dirty="0"/>
          </a:p>
        </p:txBody>
      </p:sp>
    </p:spTree>
    <p:extLst>
      <p:ext uri="{BB962C8B-B14F-4D97-AF65-F5344CB8AC3E}">
        <p14:creationId xmlns:p14="http://schemas.microsoft.com/office/powerpoint/2010/main" val="17084719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74838"/>
            <a:ext cx="8229600" cy="2392362"/>
          </a:xfrm>
        </p:spPr>
        <p:txBody>
          <a:bodyPr>
            <a:noAutofit/>
          </a:bodyPr>
          <a:lstStyle>
            <a:lvl1pPr>
              <a:defRPr sz="6000">
                <a:solidFill>
                  <a:schemeClr val="tx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t>Copyright © 2013 Pearson Education, Inc. Publishing as Prentice Hall</a:t>
            </a:r>
          </a:p>
        </p:txBody>
      </p:sp>
      <p:sp>
        <p:nvSpPr>
          <p:cNvPr id="5" name="Slide Number Placeholder 4"/>
          <p:cNvSpPr>
            <a:spLocks noGrp="1"/>
          </p:cNvSpPr>
          <p:nvPr>
            <p:ph type="sldNum" sz="quarter" idx="12"/>
          </p:nvPr>
        </p:nvSpPr>
        <p:spPr/>
        <p:txBody>
          <a:bodyPr/>
          <a:lstStyle/>
          <a:p>
            <a:r>
              <a:rPr lang="en-US" dirty="0" smtClean="0"/>
              <a:t>6-</a:t>
            </a:r>
            <a:fld id="{34C9C502-A7F2-4BBF-A2C4-45E6122E86EE}" type="slidenum">
              <a:rPr lang="en-US" smtClean="0"/>
              <a:pPr/>
              <a:t>‹#›</a:t>
            </a:fld>
            <a:endParaRPr lang="en-US" dirty="0"/>
          </a:p>
        </p:txBody>
      </p:sp>
    </p:spTree>
    <p:extLst>
      <p:ext uri="{BB962C8B-B14F-4D97-AF65-F5344CB8AC3E}">
        <p14:creationId xmlns:p14="http://schemas.microsoft.com/office/powerpoint/2010/main" val="33069476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Copyright © 2013 Pearson Education, Inc. Publishing as Prentice Hall</a:t>
            </a:r>
          </a:p>
        </p:txBody>
      </p:sp>
      <p:sp>
        <p:nvSpPr>
          <p:cNvPr id="4" name="Slide Number Placeholder 3"/>
          <p:cNvSpPr>
            <a:spLocks noGrp="1"/>
          </p:cNvSpPr>
          <p:nvPr>
            <p:ph type="sldNum" sz="quarter" idx="12"/>
          </p:nvPr>
        </p:nvSpPr>
        <p:spPr/>
        <p:txBody>
          <a:bodyPr/>
          <a:lstStyle/>
          <a:p>
            <a:fld id="{34C9C502-A7F2-4BBF-A2C4-45E6122E86EE}" type="slidenum">
              <a:rPr lang="en-US" smtClean="0"/>
              <a:pPr/>
              <a:t>‹#›</a:t>
            </a:fld>
            <a:endParaRPr lang="en-US"/>
          </a:p>
        </p:txBody>
      </p:sp>
    </p:spTree>
    <p:extLst>
      <p:ext uri="{BB962C8B-B14F-4D97-AF65-F5344CB8AC3E}">
        <p14:creationId xmlns:p14="http://schemas.microsoft.com/office/powerpoint/2010/main" val="3141376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Copyright © 2013 Pearson Education, Inc. Publishing as Prentice Hall</a:t>
            </a:r>
          </a:p>
        </p:txBody>
      </p:sp>
      <p:sp>
        <p:nvSpPr>
          <p:cNvPr id="7" name="Slide Number Placeholder 6"/>
          <p:cNvSpPr>
            <a:spLocks noGrp="1"/>
          </p:cNvSpPr>
          <p:nvPr>
            <p:ph type="sldNum" sz="quarter" idx="12"/>
          </p:nvPr>
        </p:nvSpPr>
        <p:spPr/>
        <p:txBody>
          <a:bodyPr/>
          <a:lstStyle/>
          <a:p>
            <a:fld id="{34C9C502-A7F2-4BBF-A2C4-45E6122E86EE}" type="slidenum">
              <a:rPr lang="en-US" smtClean="0"/>
              <a:pPr/>
              <a:t>‹#›</a:t>
            </a:fld>
            <a:endParaRPr lang="en-US"/>
          </a:p>
        </p:txBody>
      </p:sp>
    </p:spTree>
    <p:extLst>
      <p:ext uri="{BB962C8B-B14F-4D97-AF65-F5344CB8AC3E}">
        <p14:creationId xmlns:p14="http://schemas.microsoft.com/office/powerpoint/2010/main" val="401951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Copyright © 2013 Pearson Education, Inc. Publishing as Prentice Hall</a:t>
            </a:r>
          </a:p>
        </p:txBody>
      </p:sp>
      <p:sp>
        <p:nvSpPr>
          <p:cNvPr id="7" name="Slide Number Placeholder 6"/>
          <p:cNvSpPr>
            <a:spLocks noGrp="1"/>
          </p:cNvSpPr>
          <p:nvPr>
            <p:ph type="sldNum" sz="quarter" idx="12"/>
          </p:nvPr>
        </p:nvSpPr>
        <p:spPr/>
        <p:txBody>
          <a:bodyPr/>
          <a:lstStyle/>
          <a:p>
            <a:fld id="{34C9C502-A7F2-4BBF-A2C4-45E6122E86EE}" type="slidenum">
              <a:rPr lang="en-US" smtClean="0"/>
              <a:pPr/>
              <a:t>‹#›</a:t>
            </a:fld>
            <a:endParaRPr lang="en-US"/>
          </a:p>
        </p:txBody>
      </p:sp>
    </p:spTree>
    <p:extLst>
      <p:ext uri="{BB962C8B-B14F-4D97-AF65-F5344CB8AC3E}">
        <p14:creationId xmlns:p14="http://schemas.microsoft.com/office/powerpoint/2010/main" val="386303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 2013 Pearson Education, Inc. Publishing as Prentice Hall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6-</a:t>
            </a:r>
            <a:fld id="{34C9C502-A7F2-4BBF-A2C4-45E6122E86EE}" type="slidenum">
              <a:rPr lang="en-US" smtClean="0"/>
              <a:pPr/>
              <a:t>‹#›</a:t>
            </a:fld>
            <a:endParaRPr lang="en-US" dirty="0"/>
          </a:p>
        </p:txBody>
      </p:sp>
    </p:spTree>
    <p:extLst>
      <p:ext uri="{BB962C8B-B14F-4D97-AF65-F5344CB8AC3E}">
        <p14:creationId xmlns:p14="http://schemas.microsoft.com/office/powerpoint/2010/main" val="289978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914400" rtl="0" eaLnBrk="1" latinLnBrk="0" hangingPunct="1">
        <a:spcBef>
          <a:spcPct val="0"/>
        </a:spcBef>
        <a:buNone/>
        <a:defRPr sz="48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Copyright © 2013 Pearson Education, Inc. Publishing as Prentice Hall</a:t>
            </a:r>
          </a:p>
        </p:txBody>
      </p:sp>
      <p:sp>
        <p:nvSpPr>
          <p:cNvPr id="5" name="Slide Number Placeholder 4"/>
          <p:cNvSpPr>
            <a:spLocks noGrp="1"/>
          </p:cNvSpPr>
          <p:nvPr>
            <p:ph type="sldNum" sz="quarter" idx="12"/>
          </p:nvPr>
        </p:nvSpPr>
        <p:spPr/>
        <p:txBody>
          <a:bodyPr/>
          <a:lstStyle/>
          <a:p>
            <a:r>
              <a:rPr lang="en-US" dirty="0"/>
              <a:t>6</a:t>
            </a:r>
            <a:r>
              <a:rPr lang="en-US" dirty="0" smtClean="0"/>
              <a:t>-</a:t>
            </a:r>
            <a:fld id="{E0AFC760-B400-41C0-A0CB-D9A860652FB6}" type="slidenum">
              <a:rPr lang="en-US" smtClean="0"/>
              <a:pPr/>
              <a:t>1</a:t>
            </a:fld>
            <a:endParaRPr lang="en-US" dirty="0"/>
          </a:p>
        </p:txBody>
      </p:sp>
      <p:pic>
        <p:nvPicPr>
          <p:cNvPr id="6"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1828800"/>
            <a:ext cx="3223422" cy="4000498"/>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14400" y="259140"/>
            <a:ext cx="1371600" cy="1569660"/>
          </a:xfrm>
          <a:prstGeom prst="rect">
            <a:avLst/>
          </a:prstGeom>
        </p:spPr>
        <p:txBody>
          <a:bodyPr wrap="square">
            <a:spAutoFit/>
          </a:bodyPr>
          <a:lstStyle/>
          <a:p>
            <a:pPr algn="ctr"/>
            <a:r>
              <a:rPr lang="en-US" sz="9600" b="1" dirty="0">
                <a:solidFill>
                  <a:schemeClr val="accent1"/>
                </a:solidFill>
                <a:latin typeface="Arial" pitchFamily="34" charset="0"/>
                <a:cs typeface="Arial" pitchFamily="34" charset="0"/>
              </a:rPr>
              <a:t>6</a:t>
            </a:r>
            <a:endParaRPr lang="en-US" sz="9600" dirty="0"/>
          </a:p>
        </p:txBody>
      </p:sp>
      <p:sp>
        <p:nvSpPr>
          <p:cNvPr id="8" name="Rectangle 7"/>
          <p:cNvSpPr/>
          <p:nvPr/>
        </p:nvSpPr>
        <p:spPr>
          <a:xfrm>
            <a:off x="4648200" y="609600"/>
            <a:ext cx="4191000" cy="3046988"/>
          </a:xfrm>
          <a:prstGeom prst="rect">
            <a:avLst/>
          </a:prstGeom>
        </p:spPr>
        <p:txBody>
          <a:bodyPr wrap="square">
            <a:spAutoFit/>
          </a:bodyPr>
          <a:lstStyle/>
          <a:p>
            <a:r>
              <a:rPr lang="en-US" sz="4800" b="1" dirty="0" smtClean="0">
                <a:effectLst>
                  <a:outerShdw blurRad="38100" dist="38100" dir="2700000" algn="tl" rotWithShape="0">
                    <a:srgbClr val="000000">
                      <a:alpha val="43000"/>
                    </a:srgbClr>
                  </a:outerShdw>
                </a:effectLst>
                <a:latin typeface="Arial" pitchFamily="34" charset="0"/>
                <a:cs typeface="Arial" pitchFamily="34" charset="0"/>
              </a:rPr>
              <a:t>Performance Management, Appraisals, and Careers</a:t>
            </a:r>
            <a:endParaRPr lang="en-US" sz="4800" dirty="0">
              <a:latin typeface="Arial" pitchFamily="34" charset="0"/>
              <a:cs typeface="Arial" pitchFamily="34" charset="0"/>
            </a:endParaRPr>
          </a:p>
        </p:txBody>
      </p:sp>
    </p:spTree>
    <p:extLst>
      <p:ext uri="{BB962C8B-B14F-4D97-AF65-F5344CB8AC3E}">
        <p14:creationId xmlns:p14="http://schemas.microsoft.com/office/powerpoint/2010/main" val="253615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Appraisal Methods</a:t>
            </a:r>
            <a:endParaRPr lang="en-US" dirty="0"/>
          </a:p>
        </p:txBody>
      </p:sp>
      <p:sp>
        <p:nvSpPr>
          <p:cNvPr id="3" name="Content Placeholder 2"/>
          <p:cNvSpPr>
            <a:spLocks noGrp="1"/>
          </p:cNvSpPr>
          <p:nvPr>
            <p:ph idx="1"/>
          </p:nvPr>
        </p:nvSpPr>
        <p:spPr>
          <a:xfrm>
            <a:off x="457200" y="2286000"/>
            <a:ext cx="4953000" cy="3840163"/>
          </a:xfrm>
        </p:spPr>
        <p:txBody>
          <a:bodyPr/>
          <a:lstStyle/>
          <a:p>
            <a:r>
              <a:rPr lang="en-US" dirty="0" smtClean="0"/>
              <a:t>Graphic rating scale</a:t>
            </a:r>
          </a:p>
          <a:p>
            <a:r>
              <a:rPr lang="en-US" dirty="0" smtClean="0"/>
              <a:t>Alternation ranking</a:t>
            </a:r>
          </a:p>
          <a:p>
            <a:r>
              <a:rPr lang="en-US" dirty="0" smtClean="0"/>
              <a:t>Paired comparison</a:t>
            </a:r>
          </a:p>
          <a:p>
            <a:r>
              <a:rPr lang="en-US" dirty="0" smtClean="0"/>
              <a:t>Forced distribution</a:t>
            </a:r>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5" name="Slide Number Placeholder 4"/>
          <p:cNvSpPr>
            <a:spLocks noGrp="1"/>
          </p:cNvSpPr>
          <p:nvPr>
            <p:ph type="sldNum" sz="quarter" idx="12"/>
          </p:nvPr>
        </p:nvSpPr>
        <p:spPr/>
        <p:txBody>
          <a:bodyPr/>
          <a:lstStyle/>
          <a:p>
            <a:r>
              <a:rPr lang="en-US" smtClean="0"/>
              <a:t>6-</a:t>
            </a:r>
            <a:fld id="{34C9C502-A7F2-4BBF-A2C4-45E6122E86EE}" type="slidenum">
              <a:rPr lang="en-US" smtClean="0"/>
              <a:pPr/>
              <a:t>10</a:t>
            </a:fld>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30631">
            <a:off x="4876800" y="2209800"/>
            <a:ext cx="4112744" cy="2743200"/>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091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80">
                                          <p:stCondLst>
                                            <p:cond delay="0"/>
                                          </p:stCondLst>
                                        </p:cTn>
                                        <p:tgtEl>
                                          <p:spTgt spid="6146"/>
                                        </p:tgtEl>
                                      </p:cBhvr>
                                    </p:animEffect>
                                    <p:anim calcmode="lin" valueType="num">
                                      <p:cBhvr>
                                        <p:cTn id="8"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13" dur="26">
                                          <p:stCondLst>
                                            <p:cond delay="650"/>
                                          </p:stCondLst>
                                        </p:cTn>
                                        <p:tgtEl>
                                          <p:spTgt spid="6146"/>
                                        </p:tgtEl>
                                      </p:cBhvr>
                                      <p:to x="100000" y="60000"/>
                                    </p:animScale>
                                    <p:animScale>
                                      <p:cBhvr>
                                        <p:cTn id="14" dur="166" decel="50000">
                                          <p:stCondLst>
                                            <p:cond delay="676"/>
                                          </p:stCondLst>
                                        </p:cTn>
                                        <p:tgtEl>
                                          <p:spTgt spid="6146"/>
                                        </p:tgtEl>
                                      </p:cBhvr>
                                      <p:to x="100000" y="100000"/>
                                    </p:animScale>
                                    <p:animScale>
                                      <p:cBhvr>
                                        <p:cTn id="15" dur="26">
                                          <p:stCondLst>
                                            <p:cond delay="1312"/>
                                          </p:stCondLst>
                                        </p:cTn>
                                        <p:tgtEl>
                                          <p:spTgt spid="6146"/>
                                        </p:tgtEl>
                                      </p:cBhvr>
                                      <p:to x="100000" y="80000"/>
                                    </p:animScale>
                                    <p:animScale>
                                      <p:cBhvr>
                                        <p:cTn id="16" dur="166" decel="50000">
                                          <p:stCondLst>
                                            <p:cond delay="1338"/>
                                          </p:stCondLst>
                                        </p:cTn>
                                        <p:tgtEl>
                                          <p:spTgt spid="6146"/>
                                        </p:tgtEl>
                                      </p:cBhvr>
                                      <p:to x="100000" y="100000"/>
                                    </p:animScale>
                                    <p:animScale>
                                      <p:cBhvr>
                                        <p:cTn id="17" dur="26">
                                          <p:stCondLst>
                                            <p:cond delay="1642"/>
                                          </p:stCondLst>
                                        </p:cTn>
                                        <p:tgtEl>
                                          <p:spTgt spid="6146"/>
                                        </p:tgtEl>
                                      </p:cBhvr>
                                      <p:to x="100000" y="90000"/>
                                    </p:animScale>
                                    <p:animScale>
                                      <p:cBhvr>
                                        <p:cTn id="18" dur="166" decel="50000">
                                          <p:stCondLst>
                                            <p:cond delay="1668"/>
                                          </p:stCondLst>
                                        </p:cTn>
                                        <p:tgtEl>
                                          <p:spTgt spid="6146"/>
                                        </p:tgtEl>
                                      </p:cBhvr>
                                      <p:to x="100000" y="100000"/>
                                    </p:animScale>
                                    <p:animScale>
                                      <p:cBhvr>
                                        <p:cTn id="19" dur="26">
                                          <p:stCondLst>
                                            <p:cond delay="1808"/>
                                          </p:stCondLst>
                                        </p:cTn>
                                        <p:tgtEl>
                                          <p:spTgt spid="6146"/>
                                        </p:tgtEl>
                                      </p:cBhvr>
                                      <p:to x="100000" y="95000"/>
                                    </p:animScale>
                                    <p:animScale>
                                      <p:cBhvr>
                                        <p:cTn id="20" dur="166" decel="50000">
                                          <p:stCondLst>
                                            <p:cond delay="1834"/>
                                          </p:stCondLst>
                                        </p:cTn>
                                        <p:tgtEl>
                                          <p:spTgt spid="61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04800"/>
          </a:xfrm>
        </p:spPr>
        <p:txBody>
          <a:bodyPr>
            <a:normAutofit fontScale="90000"/>
          </a:bodyPr>
          <a:lstStyle/>
          <a:p>
            <a:r>
              <a:rPr lang="en-US" dirty="0">
                <a:solidFill>
                  <a:srgbClr val="1F497D"/>
                </a:solidFill>
              </a:rPr>
              <a:t>Basic Appraisal Methods</a:t>
            </a:r>
            <a:endParaRPr lang="en-US" dirty="0"/>
          </a:p>
        </p:txBody>
      </p:sp>
      <p:sp>
        <p:nvSpPr>
          <p:cNvPr id="3" name="Content Placeholder 2"/>
          <p:cNvSpPr>
            <a:spLocks noGrp="1"/>
          </p:cNvSpPr>
          <p:nvPr>
            <p:ph idx="1"/>
          </p:nvPr>
        </p:nvSpPr>
        <p:spPr>
          <a:xfrm>
            <a:off x="457200" y="838200"/>
            <a:ext cx="8229600" cy="5486400"/>
          </a:xfrm>
        </p:spPr>
        <p:txBody>
          <a:bodyPr>
            <a:normAutofit lnSpcReduction="10000"/>
          </a:bodyPr>
          <a:lstStyle/>
          <a:p>
            <a:pPr marL="0" lvl="0" indent="0">
              <a:spcBef>
                <a:spcPts val="0"/>
              </a:spcBef>
              <a:buNone/>
              <a:defRPr/>
            </a:pPr>
            <a:r>
              <a:rPr lang="en-US" sz="2000" b="1" dirty="0">
                <a:solidFill>
                  <a:prstClr val="black"/>
                </a:solidFill>
              </a:rPr>
              <a:t>Graphic Rating Scale Method </a:t>
            </a:r>
            <a:r>
              <a:rPr lang="en-US" sz="2000" dirty="0">
                <a:solidFill>
                  <a:prstClr val="black"/>
                </a:solidFill>
              </a:rPr>
              <a:t>is</a:t>
            </a:r>
            <a:r>
              <a:rPr lang="en-US" sz="2000" b="1" dirty="0">
                <a:solidFill>
                  <a:prstClr val="black"/>
                </a:solidFill>
              </a:rPr>
              <a:t> </a:t>
            </a:r>
            <a:r>
              <a:rPr lang="en-US" sz="2000" dirty="0">
                <a:solidFill>
                  <a:prstClr val="black"/>
                </a:solidFill>
              </a:rPr>
              <a:t>the simplest and most popular performance appraisal technique. A scale is used to list a number of traits and a range of performance for each, then the employee is rated by identifying the score that best describes his/her performance level for each trait. Managers must decide which job performance aspects to measure. Some options include generic dimensions, actual job duties, or behaviorally recognizable competencies.</a:t>
            </a:r>
          </a:p>
          <a:p>
            <a:pPr marL="0" lvl="0" indent="0">
              <a:spcBef>
                <a:spcPts val="0"/>
              </a:spcBef>
              <a:buNone/>
            </a:pPr>
            <a:endParaRPr lang="en-US" sz="2000" dirty="0">
              <a:solidFill>
                <a:prstClr val="black"/>
              </a:solidFill>
            </a:endParaRPr>
          </a:p>
          <a:p>
            <a:pPr marL="0" lvl="0" indent="0">
              <a:spcBef>
                <a:spcPts val="0"/>
              </a:spcBef>
              <a:buNone/>
            </a:pPr>
            <a:r>
              <a:rPr lang="en-US" sz="2000" b="1" dirty="0">
                <a:solidFill>
                  <a:prstClr val="black"/>
                </a:solidFill>
              </a:rPr>
              <a:t>Alternation Ranking Method </a:t>
            </a:r>
            <a:r>
              <a:rPr lang="en-US" sz="2000" dirty="0">
                <a:solidFill>
                  <a:prstClr val="black"/>
                </a:solidFill>
              </a:rPr>
              <a:t>involves employees being ranked from best to worst on a particular trait. One way to do this is to list the highest, then the lowest, and then second highest and second lowest, and so forth until all are ranked. </a:t>
            </a:r>
          </a:p>
          <a:p>
            <a:pPr marL="0" lvl="0" indent="0">
              <a:spcBef>
                <a:spcPts val="0"/>
              </a:spcBef>
              <a:buNone/>
            </a:pPr>
            <a:endParaRPr lang="en-US" sz="2000" dirty="0">
              <a:solidFill>
                <a:prstClr val="black"/>
              </a:solidFill>
            </a:endParaRPr>
          </a:p>
          <a:p>
            <a:pPr marL="0" lvl="0" indent="0">
              <a:spcBef>
                <a:spcPts val="0"/>
              </a:spcBef>
              <a:buNone/>
            </a:pPr>
            <a:r>
              <a:rPr lang="en-US" sz="2000" b="1" dirty="0">
                <a:solidFill>
                  <a:prstClr val="black"/>
                </a:solidFill>
              </a:rPr>
              <a:t>Paired Comparison Method </a:t>
            </a:r>
            <a:r>
              <a:rPr lang="en-US" sz="2000" dirty="0">
                <a:solidFill>
                  <a:prstClr val="black"/>
                </a:solidFill>
              </a:rPr>
              <a:t>involves ranking employees by making a chart of all possible pairs of employees for each trait and indicating which is the better employee of the pair.</a:t>
            </a:r>
          </a:p>
          <a:p>
            <a:pPr marL="0" lvl="0" indent="0">
              <a:spcBef>
                <a:spcPts val="0"/>
              </a:spcBef>
              <a:buNone/>
            </a:pPr>
            <a:endParaRPr lang="en-US" sz="2000" dirty="0">
              <a:solidFill>
                <a:prstClr val="black"/>
              </a:solidFill>
            </a:endParaRPr>
          </a:p>
          <a:p>
            <a:pPr marL="0" lvl="0" indent="0">
              <a:spcBef>
                <a:spcPts val="0"/>
              </a:spcBef>
              <a:buNone/>
            </a:pPr>
            <a:r>
              <a:rPr lang="en-US" sz="2000" b="1" dirty="0">
                <a:solidFill>
                  <a:prstClr val="black"/>
                </a:solidFill>
              </a:rPr>
              <a:t>Forced Distribution Method — </a:t>
            </a:r>
            <a:r>
              <a:rPr lang="en-US" sz="2000" dirty="0">
                <a:solidFill>
                  <a:prstClr val="black"/>
                </a:solidFill>
              </a:rPr>
              <a:t>Predetermined percentages of rates are placed in various performance categories; similar to grading on a curve.</a:t>
            </a:r>
          </a:p>
          <a:p>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5" name="Slide Number Placeholder 4"/>
          <p:cNvSpPr>
            <a:spLocks noGrp="1"/>
          </p:cNvSpPr>
          <p:nvPr>
            <p:ph type="sldNum" sz="quarter" idx="12"/>
          </p:nvPr>
        </p:nvSpPr>
        <p:spPr/>
        <p:txBody>
          <a:bodyPr/>
          <a:lstStyle/>
          <a:p>
            <a:r>
              <a:rPr lang="en-US" smtClean="0"/>
              <a:t>6-</a:t>
            </a:r>
            <a:fld id="{34C9C502-A7F2-4BBF-A2C4-45E6122E86EE}" type="slidenum">
              <a:rPr lang="en-US" smtClean="0"/>
              <a:pPr/>
              <a:t>11</a:t>
            </a:fld>
            <a:endParaRPr lang="en-US" dirty="0"/>
          </a:p>
        </p:txBody>
      </p:sp>
    </p:spTree>
    <p:extLst>
      <p:ext uri="{BB962C8B-B14F-4D97-AF65-F5344CB8AC3E}">
        <p14:creationId xmlns:p14="http://schemas.microsoft.com/office/powerpoint/2010/main" val="2588268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5" name="Slide Number Placeholder 4"/>
          <p:cNvSpPr>
            <a:spLocks noGrp="1"/>
          </p:cNvSpPr>
          <p:nvPr>
            <p:ph type="sldNum" sz="quarter" idx="12"/>
          </p:nvPr>
        </p:nvSpPr>
        <p:spPr/>
        <p:txBody>
          <a:bodyPr/>
          <a:lstStyle/>
          <a:p>
            <a:r>
              <a:rPr lang="en-US" smtClean="0"/>
              <a:t>6-</a:t>
            </a:r>
            <a:fld id="{34C9C502-A7F2-4BBF-A2C4-45E6122E86EE}" type="slidenum">
              <a:rPr lang="en-US" smtClean="0"/>
              <a:pPr/>
              <a:t>12</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721" y="533400"/>
            <a:ext cx="7384558"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1012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5" name="Slide Number Placeholder 4"/>
          <p:cNvSpPr>
            <a:spLocks noGrp="1"/>
          </p:cNvSpPr>
          <p:nvPr>
            <p:ph type="sldNum" sz="quarter" idx="12"/>
          </p:nvPr>
        </p:nvSpPr>
        <p:spPr/>
        <p:txBody>
          <a:bodyPr/>
          <a:lstStyle/>
          <a:p>
            <a:r>
              <a:rPr lang="en-US" smtClean="0"/>
              <a:t>6-</a:t>
            </a:r>
            <a:fld id="{34C9C502-A7F2-4BBF-A2C4-45E6122E86EE}" type="slidenum">
              <a:rPr lang="en-US" smtClean="0"/>
              <a:pPr/>
              <a:t>13</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526" y="457200"/>
            <a:ext cx="730095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7985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5538" y="1905000"/>
            <a:ext cx="4560598"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Basic Appraisal Methods</a:t>
            </a:r>
            <a:endParaRPr lang="en-US" dirty="0"/>
          </a:p>
        </p:txBody>
      </p:sp>
      <p:sp>
        <p:nvSpPr>
          <p:cNvPr id="3" name="Content Placeholder 2"/>
          <p:cNvSpPr>
            <a:spLocks noGrp="1"/>
          </p:cNvSpPr>
          <p:nvPr>
            <p:ph idx="1"/>
          </p:nvPr>
        </p:nvSpPr>
        <p:spPr>
          <a:xfrm>
            <a:off x="457200" y="1828800"/>
            <a:ext cx="4495800" cy="4297363"/>
          </a:xfrm>
        </p:spPr>
        <p:txBody>
          <a:bodyPr/>
          <a:lstStyle/>
          <a:p>
            <a:r>
              <a:rPr lang="en-US" dirty="0" smtClean="0"/>
              <a:t>Critical incident</a:t>
            </a:r>
          </a:p>
          <a:p>
            <a:r>
              <a:rPr lang="en-US" dirty="0" smtClean="0"/>
              <a:t>Behaviorally Anchored Rating Scales (BARS)</a:t>
            </a:r>
          </a:p>
          <a:p>
            <a:r>
              <a:rPr lang="en-US" dirty="0" smtClean="0"/>
              <a:t>Appraisal forms in practice</a:t>
            </a:r>
          </a:p>
          <a:p>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5" name="Slide Number Placeholder 4"/>
          <p:cNvSpPr>
            <a:spLocks noGrp="1"/>
          </p:cNvSpPr>
          <p:nvPr>
            <p:ph type="sldNum" sz="quarter" idx="12"/>
          </p:nvPr>
        </p:nvSpPr>
        <p:spPr/>
        <p:txBody>
          <a:bodyPr/>
          <a:lstStyle/>
          <a:p>
            <a:r>
              <a:rPr lang="en-US" smtClean="0"/>
              <a:t>6-</a:t>
            </a:r>
            <a:fld id="{34C9C502-A7F2-4BBF-A2C4-45E6122E86EE}" type="slidenum">
              <a:rPr lang="en-US" smtClean="0"/>
              <a:pPr/>
              <a:t>14</a:t>
            </a:fld>
            <a:endParaRPr lang="en-US" dirty="0"/>
          </a:p>
        </p:txBody>
      </p:sp>
    </p:spTree>
    <p:extLst>
      <p:ext uri="{BB962C8B-B14F-4D97-AF65-F5344CB8AC3E}">
        <p14:creationId xmlns:p14="http://schemas.microsoft.com/office/powerpoint/2010/main" val="1615829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r>
              <a:rPr lang="en-US" sz="2800" dirty="0">
                <a:solidFill>
                  <a:srgbClr val="1F497D"/>
                </a:solidFill>
              </a:rPr>
              <a:t>Basic Appraisal Methods</a:t>
            </a:r>
            <a:endParaRPr lang="en-US" sz="2800" dirty="0"/>
          </a:p>
        </p:txBody>
      </p:sp>
      <p:sp>
        <p:nvSpPr>
          <p:cNvPr id="3" name="Content Placeholder 2"/>
          <p:cNvSpPr>
            <a:spLocks noGrp="1"/>
          </p:cNvSpPr>
          <p:nvPr>
            <p:ph idx="1"/>
          </p:nvPr>
        </p:nvSpPr>
        <p:spPr>
          <a:xfrm>
            <a:off x="457200" y="685800"/>
            <a:ext cx="8229600" cy="5440363"/>
          </a:xfrm>
        </p:spPr>
        <p:txBody>
          <a:bodyPr>
            <a:normAutofit lnSpcReduction="10000"/>
          </a:bodyPr>
          <a:lstStyle/>
          <a:p>
            <a:pPr marL="0" lvl="0" indent="0">
              <a:spcBef>
                <a:spcPts val="0"/>
              </a:spcBef>
              <a:buNone/>
            </a:pPr>
            <a:r>
              <a:rPr lang="en-US" sz="1800" b="1" dirty="0">
                <a:solidFill>
                  <a:prstClr val="black"/>
                </a:solidFill>
              </a:rPr>
              <a:t>Critical Incident Method — </a:t>
            </a:r>
            <a:r>
              <a:rPr lang="en-US" sz="1800" dirty="0">
                <a:solidFill>
                  <a:prstClr val="black"/>
                </a:solidFill>
              </a:rPr>
              <a:t>A supervisor keeps a detailed record of uncommonly good or undesirable examples of an employee’s work-related behavior, and reviews it with the employee at predetermined times.</a:t>
            </a:r>
          </a:p>
          <a:p>
            <a:pPr marL="0" lvl="0" indent="0">
              <a:spcBef>
                <a:spcPts val="0"/>
              </a:spcBef>
              <a:buNone/>
            </a:pPr>
            <a:endParaRPr lang="en-US" sz="1800" dirty="0">
              <a:solidFill>
                <a:prstClr val="black"/>
              </a:solidFill>
            </a:endParaRPr>
          </a:p>
          <a:p>
            <a:pPr marL="0" lvl="0" indent="0">
              <a:spcBef>
                <a:spcPts val="0"/>
              </a:spcBef>
              <a:buNone/>
            </a:pPr>
            <a:r>
              <a:rPr lang="en-US" sz="1800" b="1" dirty="0">
                <a:solidFill>
                  <a:prstClr val="black"/>
                </a:solidFill>
              </a:rPr>
              <a:t>Behaviorally Anchored Rating Scales (BARS) </a:t>
            </a:r>
            <a:r>
              <a:rPr lang="en-US" sz="1800" dirty="0">
                <a:solidFill>
                  <a:prstClr val="black"/>
                </a:solidFill>
              </a:rPr>
              <a:t>combine the benefits of narratives, critical incidents, and quantified scales, by anchoring a scale with specific behavioral examples of good or poor performance. The five steps in developing a BARS are as follows: </a:t>
            </a:r>
            <a:endParaRPr lang="en-US" sz="1800" dirty="0" smtClean="0">
              <a:solidFill>
                <a:prstClr val="black"/>
              </a:solidFill>
            </a:endParaRPr>
          </a:p>
          <a:p>
            <a:pPr lvl="0">
              <a:spcBef>
                <a:spcPts val="0"/>
              </a:spcBef>
              <a:buAutoNum type="arabicParenR"/>
            </a:pPr>
            <a:r>
              <a:rPr lang="en-US" sz="1800" dirty="0" smtClean="0">
                <a:solidFill>
                  <a:prstClr val="black"/>
                </a:solidFill>
              </a:rPr>
              <a:t>generate </a:t>
            </a:r>
            <a:r>
              <a:rPr lang="en-US" sz="1800" dirty="0">
                <a:solidFill>
                  <a:prstClr val="black"/>
                </a:solidFill>
              </a:rPr>
              <a:t>critical incidents; </a:t>
            </a:r>
            <a:endParaRPr lang="en-US" sz="1800" dirty="0" smtClean="0">
              <a:solidFill>
                <a:prstClr val="black"/>
              </a:solidFill>
            </a:endParaRPr>
          </a:p>
          <a:p>
            <a:pPr lvl="0">
              <a:spcBef>
                <a:spcPts val="0"/>
              </a:spcBef>
              <a:buAutoNum type="arabicParenR"/>
            </a:pPr>
            <a:r>
              <a:rPr lang="en-US" sz="1800" dirty="0" smtClean="0">
                <a:solidFill>
                  <a:prstClr val="black"/>
                </a:solidFill>
              </a:rPr>
              <a:t>develop </a:t>
            </a:r>
            <a:r>
              <a:rPr lang="en-US" sz="1800" dirty="0">
                <a:solidFill>
                  <a:prstClr val="black"/>
                </a:solidFill>
              </a:rPr>
              <a:t>performance dimensions; </a:t>
            </a:r>
            <a:endParaRPr lang="en-US" sz="1800" dirty="0" smtClean="0">
              <a:solidFill>
                <a:prstClr val="black"/>
              </a:solidFill>
            </a:endParaRPr>
          </a:p>
          <a:p>
            <a:pPr lvl="0">
              <a:spcBef>
                <a:spcPts val="0"/>
              </a:spcBef>
              <a:buAutoNum type="arabicParenR"/>
            </a:pPr>
            <a:r>
              <a:rPr lang="en-US" sz="1800" dirty="0" smtClean="0">
                <a:solidFill>
                  <a:prstClr val="black"/>
                </a:solidFill>
              </a:rPr>
              <a:t>reallocate </a:t>
            </a:r>
            <a:r>
              <a:rPr lang="en-US" sz="1800" dirty="0">
                <a:solidFill>
                  <a:prstClr val="black"/>
                </a:solidFill>
              </a:rPr>
              <a:t>incidents; </a:t>
            </a:r>
            <a:endParaRPr lang="en-US" sz="1800" dirty="0" smtClean="0">
              <a:solidFill>
                <a:prstClr val="black"/>
              </a:solidFill>
            </a:endParaRPr>
          </a:p>
          <a:p>
            <a:pPr lvl="0">
              <a:spcBef>
                <a:spcPts val="0"/>
              </a:spcBef>
              <a:buAutoNum type="arabicParenR"/>
            </a:pPr>
            <a:r>
              <a:rPr lang="en-US" sz="1800" dirty="0" smtClean="0">
                <a:solidFill>
                  <a:prstClr val="black"/>
                </a:solidFill>
              </a:rPr>
              <a:t>scale </a:t>
            </a:r>
            <a:r>
              <a:rPr lang="en-US" sz="1800" dirty="0">
                <a:solidFill>
                  <a:prstClr val="black"/>
                </a:solidFill>
              </a:rPr>
              <a:t>the incidents; and </a:t>
            </a:r>
            <a:endParaRPr lang="en-US" sz="1800" dirty="0" smtClean="0">
              <a:solidFill>
                <a:prstClr val="black"/>
              </a:solidFill>
            </a:endParaRPr>
          </a:p>
          <a:p>
            <a:pPr lvl="0">
              <a:spcBef>
                <a:spcPts val="0"/>
              </a:spcBef>
              <a:buAutoNum type="arabicParenR"/>
            </a:pPr>
            <a:r>
              <a:rPr lang="en-US" sz="1800" dirty="0" smtClean="0">
                <a:solidFill>
                  <a:prstClr val="black"/>
                </a:solidFill>
              </a:rPr>
              <a:t>develop </a:t>
            </a:r>
            <a:r>
              <a:rPr lang="en-US" sz="1800" dirty="0">
                <a:solidFill>
                  <a:prstClr val="black"/>
                </a:solidFill>
              </a:rPr>
              <a:t>final instrument. </a:t>
            </a:r>
            <a:endParaRPr lang="en-US" sz="1800" dirty="0" smtClean="0">
              <a:solidFill>
                <a:prstClr val="black"/>
              </a:solidFill>
            </a:endParaRPr>
          </a:p>
          <a:p>
            <a:pPr marL="0" lvl="0" indent="0">
              <a:spcBef>
                <a:spcPts val="0"/>
              </a:spcBef>
              <a:buNone/>
            </a:pPr>
            <a:r>
              <a:rPr lang="en-US" sz="1800" dirty="0" smtClean="0">
                <a:solidFill>
                  <a:prstClr val="black"/>
                </a:solidFill>
              </a:rPr>
              <a:t>The </a:t>
            </a:r>
            <a:r>
              <a:rPr lang="en-US" sz="1800" dirty="0">
                <a:solidFill>
                  <a:prstClr val="black"/>
                </a:solidFill>
              </a:rPr>
              <a:t>advantages of BARS include a more accurate gauge, clearer standards, feedback, independent dimensions, and consistency.</a:t>
            </a:r>
          </a:p>
          <a:p>
            <a:pPr marL="0" lvl="0" indent="0">
              <a:spcBef>
                <a:spcPts val="0"/>
              </a:spcBef>
              <a:buNone/>
            </a:pPr>
            <a:endParaRPr lang="en-US" sz="1800" dirty="0">
              <a:solidFill>
                <a:prstClr val="black"/>
              </a:solidFill>
            </a:endParaRPr>
          </a:p>
          <a:p>
            <a:pPr marL="0" lvl="0" indent="0">
              <a:spcBef>
                <a:spcPts val="0"/>
              </a:spcBef>
              <a:buNone/>
            </a:pPr>
            <a:r>
              <a:rPr lang="en-US" sz="1800" b="1" dirty="0">
                <a:solidFill>
                  <a:prstClr val="black"/>
                </a:solidFill>
              </a:rPr>
              <a:t>Appraisal Forms in Practice </a:t>
            </a:r>
            <a:r>
              <a:rPr lang="en-US" sz="1800" dirty="0">
                <a:solidFill>
                  <a:prstClr val="black"/>
                </a:solidFill>
              </a:rPr>
              <a:t>involve rating the employee’s performance for each performance factor, writing down examples and an improvement plan, aiding the employee in understanding where his/her performance was good or bad, and summarizing by focusing on problem solving.</a:t>
            </a:r>
          </a:p>
          <a:p>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5" name="Slide Number Placeholder 4"/>
          <p:cNvSpPr>
            <a:spLocks noGrp="1"/>
          </p:cNvSpPr>
          <p:nvPr>
            <p:ph type="sldNum" sz="quarter" idx="12"/>
          </p:nvPr>
        </p:nvSpPr>
        <p:spPr/>
        <p:txBody>
          <a:bodyPr/>
          <a:lstStyle/>
          <a:p>
            <a:r>
              <a:rPr lang="en-US" smtClean="0"/>
              <a:t>6-</a:t>
            </a:r>
            <a:fld id="{34C9C502-A7F2-4BBF-A2C4-45E6122E86EE}" type="slidenum">
              <a:rPr lang="en-US" smtClean="0"/>
              <a:pPr/>
              <a:t>15</a:t>
            </a:fld>
            <a:endParaRPr lang="en-US" dirty="0"/>
          </a:p>
        </p:txBody>
      </p:sp>
    </p:spTree>
    <p:extLst>
      <p:ext uri="{BB962C8B-B14F-4D97-AF65-F5344CB8AC3E}">
        <p14:creationId xmlns:p14="http://schemas.microsoft.com/office/powerpoint/2010/main" val="930447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Appraisal Methods</a:t>
            </a:r>
            <a:endParaRPr lang="en-US" dirty="0"/>
          </a:p>
        </p:txBody>
      </p:sp>
      <p:sp>
        <p:nvSpPr>
          <p:cNvPr id="3" name="Content Placeholder 2"/>
          <p:cNvSpPr>
            <a:spLocks noGrp="1"/>
          </p:cNvSpPr>
          <p:nvPr>
            <p:ph idx="1"/>
          </p:nvPr>
        </p:nvSpPr>
        <p:spPr>
          <a:xfrm>
            <a:off x="457200" y="1600200"/>
            <a:ext cx="4800600" cy="4525963"/>
          </a:xfrm>
        </p:spPr>
        <p:txBody>
          <a:bodyPr>
            <a:normAutofit fontScale="92500"/>
          </a:bodyPr>
          <a:lstStyle/>
          <a:p>
            <a:r>
              <a:rPr lang="en-US" dirty="0" smtClean="0"/>
              <a:t>Management By Objectives (</a:t>
            </a:r>
            <a:r>
              <a:rPr lang="en-US" dirty="0" err="1" smtClean="0"/>
              <a:t>MBO</a:t>
            </a:r>
            <a:r>
              <a:rPr lang="en-US" dirty="0" smtClean="0"/>
              <a:t>)</a:t>
            </a:r>
          </a:p>
          <a:p>
            <a:r>
              <a:rPr lang="en-US" dirty="0" smtClean="0"/>
              <a:t>Computerized and web-based performance appraisals</a:t>
            </a:r>
          </a:p>
          <a:p>
            <a:r>
              <a:rPr lang="en-US" dirty="0" smtClean="0"/>
              <a:t>Electronic performance monitoring</a:t>
            </a:r>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5" name="Slide Number Placeholder 4"/>
          <p:cNvSpPr>
            <a:spLocks noGrp="1"/>
          </p:cNvSpPr>
          <p:nvPr>
            <p:ph type="sldNum" sz="quarter" idx="12"/>
          </p:nvPr>
        </p:nvSpPr>
        <p:spPr/>
        <p:txBody>
          <a:bodyPr/>
          <a:lstStyle/>
          <a:p>
            <a:r>
              <a:rPr lang="en-US" smtClean="0"/>
              <a:t>6-</a:t>
            </a:r>
            <a:fld id="{34C9C502-A7F2-4BBF-A2C4-45E6122E86EE}" type="slidenum">
              <a:rPr lang="en-US" smtClean="0"/>
              <a:pPr/>
              <a:t>16</a:t>
            </a:fld>
            <a:endParaRPr lang="en-US"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057400"/>
            <a:ext cx="3200400" cy="327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1542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52400"/>
          </a:xfrm>
        </p:spPr>
        <p:txBody>
          <a:bodyPr>
            <a:noAutofit/>
          </a:bodyPr>
          <a:lstStyle/>
          <a:p>
            <a:r>
              <a:rPr lang="en-US" sz="2800" dirty="0"/>
              <a:t>Basic Appraisal Methods</a:t>
            </a:r>
          </a:p>
        </p:txBody>
      </p:sp>
      <p:sp>
        <p:nvSpPr>
          <p:cNvPr id="3" name="Content Placeholder 2"/>
          <p:cNvSpPr>
            <a:spLocks noGrp="1"/>
          </p:cNvSpPr>
          <p:nvPr>
            <p:ph idx="1"/>
          </p:nvPr>
        </p:nvSpPr>
        <p:spPr>
          <a:xfrm>
            <a:off x="457200" y="685800"/>
            <a:ext cx="8229600" cy="5440363"/>
          </a:xfrm>
        </p:spPr>
        <p:txBody>
          <a:bodyPr>
            <a:normAutofit fontScale="85000" lnSpcReduction="10000"/>
          </a:bodyPr>
          <a:lstStyle/>
          <a:p>
            <a:pPr marL="0" lvl="0" indent="0">
              <a:spcBef>
                <a:spcPts val="0"/>
              </a:spcBef>
              <a:buNone/>
              <a:defRPr/>
            </a:pPr>
            <a:r>
              <a:rPr lang="en-US" sz="2400" b="1" dirty="0">
                <a:solidFill>
                  <a:prstClr val="black"/>
                </a:solidFill>
              </a:rPr>
              <a:t>Management by Objectives (MBO) </a:t>
            </a:r>
            <a:r>
              <a:rPr lang="en-US" sz="2400" dirty="0">
                <a:solidFill>
                  <a:prstClr val="black"/>
                </a:solidFill>
              </a:rPr>
              <a:t>requires the manager to set specific measurable goals with each employee and then periodically discuss his/her progress toward these goals. The process consists of six steps: </a:t>
            </a:r>
            <a:endParaRPr lang="en-US" sz="2400" dirty="0" smtClean="0">
              <a:solidFill>
                <a:prstClr val="black"/>
              </a:solidFill>
            </a:endParaRPr>
          </a:p>
          <a:p>
            <a:pPr marL="457200" lvl="0" indent="-457200">
              <a:spcBef>
                <a:spcPts val="0"/>
              </a:spcBef>
              <a:buAutoNum type="arabicParenR"/>
              <a:defRPr/>
            </a:pPr>
            <a:r>
              <a:rPr lang="en-US" sz="2400" dirty="0" smtClean="0">
                <a:solidFill>
                  <a:prstClr val="black"/>
                </a:solidFill>
              </a:rPr>
              <a:t>set </a:t>
            </a:r>
            <a:r>
              <a:rPr lang="en-US" sz="2400" dirty="0">
                <a:solidFill>
                  <a:prstClr val="black"/>
                </a:solidFill>
              </a:rPr>
              <a:t>the organization’s goals; </a:t>
            </a:r>
            <a:endParaRPr lang="en-US" sz="2400" dirty="0" smtClean="0">
              <a:solidFill>
                <a:prstClr val="black"/>
              </a:solidFill>
            </a:endParaRPr>
          </a:p>
          <a:p>
            <a:pPr marL="457200" lvl="0" indent="-457200">
              <a:spcBef>
                <a:spcPts val="0"/>
              </a:spcBef>
              <a:buAutoNum type="arabicParenR"/>
              <a:defRPr/>
            </a:pPr>
            <a:r>
              <a:rPr lang="en-US" sz="2400" dirty="0" smtClean="0">
                <a:solidFill>
                  <a:prstClr val="black"/>
                </a:solidFill>
              </a:rPr>
              <a:t>set </a:t>
            </a:r>
            <a:r>
              <a:rPr lang="en-US" sz="2400" dirty="0">
                <a:solidFill>
                  <a:prstClr val="black"/>
                </a:solidFill>
              </a:rPr>
              <a:t>departmental goals; </a:t>
            </a:r>
            <a:endParaRPr lang="en-US" sz="2400" dirty="0" smtClean="0">
              <a:solidFill>
                <a:prstClr val="black"/>
              </a:solidFill>
            </a:endParaRPr>
          </a:p>
          <a:p>
            <a:pPr marL="457200" lvl="0" indent="-457200">
              <a:spcBef>
                <a:spcPts val="0"/>
              </a:spcBef>
              <a:buAutoNum type="arabicParenR"/>
              <a:defRPr/>
            </a:pPr>
            <a:r>
              <a:rPr lang="en-US" sz="2400" dirty="0" smtClean="0">
                <a:solidFill>
                  <a:prstClr val="black"/>
                </a:solidFill>
              </a:rPr>
              <a:t>discuss </a:t>
            </a:r>
            <a:r>
              <a:rPr lang="en-US" sz="2400" dirty="0">
                <a:solidFill>
                  <a:prstClr val="black"/>
                </a:solidFill>
              </a:rPr>
              <a:t>departmental goals; </a:t>
            </a:r>
            <a:endParaRPr lang="en-US" sz="2400" dirty="0" smtClean="0">
              <a:solidFill>
                <a:prstClr val="black"/>
              </a:solidFill>
            </a:endParaRPr>
          </a:p>
          <a:p>
            <a:pPr marL="457200" lvl="0" indent="-457200">
              <a:spcBef>
                <a:spcPts val="0"/>
              </a:spcBef>
              <a:buAutoNum type="arabicParenR"/>
              <a:defRPr/>
            </a:pPr>
            <a:r>
              <a:rPr lang="en-US" sz="2400" dirty="0" smtClean="0">
                <a:solidFill>
                  <a:prstClr val="black"/>
                </a:solidFill>
              </a:rPr>
              <a:t>mutually </a:t>
            </a:r>
            <a:r>
              <a:rPr lang="en-US" sz="2400" dirty="0">
                <a:solidFill>
                  <a:prstClr val="black"/>
                </a:solidFill>
              </a:rPr>
              <a:t>define expected results; </a:t>
            </a:r>
            <a:endParaRPr lang="en-US" sz="2400" dirty="0" smtClean="0">
              <a:solidFill>
                <a:prstClr val="black"/>
              </a:solidFill>
            </a:endParaRPr>
          </a:p>
          <a:p>
            <a:pPr marL="457200" lvl="0" indent="-457200">
              <a:spcBef>
                <a:spcPts val="0"/>
              </a:spcBef>
              <a:buAutoNum type="arabicParenR"/>
              <a:defRPr/>
            </a:pPr>
            <a:r>
              <a:rPr lang="en-US" sz="2400" dirty="0" smtClean="0">
                <a:solidFill>
                  <a:prstClr val="black"/>
                </a:solidFill>
              </a:rPr>
              <a:t>conduct </a:t>
            </a:r>
            <a:r>
              <a:rPr lang="en-US" sz="2400" dirty="0">
                <a:solidFill>
                  <a:prstClr val="black"/>
                </a:solidFill>
              </a:rPr>
              <a:t>performance reviews; and </a:t>
            </a:r>
            <a:endParaRPr lang="en-US" sz="2400" dirty="0" smtClean="0">
              <a:solidFill>
                <a:prstClr val="black"/>
              </a:solidFill>
            </a:endParaRPr>
          </a:p>
          <a:p>
            <a:pPr marL="457200" lvl="0" indent="-457200">
              <a:spcBef>
                <a:spcPts val="0"/>
              </a:spcBef>
              <a:buAutoNum type="arabicParenR"/>
              <a:defRPr/>
            </a:pPr>
            <a:r>
              <a:rPr lang="en-US" sz="2400" dirty="0" smtClean="0">
                <a:solidFill>
                  <a:prstClr val="black"/>
                </a:solidFill>
              </a:rPr>
              <a:t>provide </a:t>
            </a:r>
            <a:r>
              <a:rPr lang="en-US" sz="2400" dirty="0">
                <a:solidFill>
                  <a:prstClr val="black"/>
                </a:solidFill>
              </a:rPr>
              <a:t>feedback.</a:t>
            </a:r>
          </a:p>
          <a:p>
            <a:pPr marL="0" lvl="0" indent="0">
              <a:spcBef>
                <a:spcPts val="0"/>
              </a:spcBef>
              <a:buNone/>
            </a:pPr>
            <a:endParaRPr lang="en-US" sz="2400" dirty="0">
              <a:solidFill>
                <a:prstClr val="black"/>
              </a:solidFill>
            </a:endParaRPr>
          </a:p>
          <a:p>
            <a:pPr marL="0" lvl="0" indent="0">
              <a:spcBef>
                <a:spcPts val="0"/>
              </a:spcBef>
              <a:buNone/>
            </a:pPr>
            <a:r>
              <a:rPr lang="en-US" sz="2400" b="1" dirty="0">
                <a:solidFill>
                  <a:prstClr val="black"/>
                </a:solidFill>
              </a:rPr>
              <a:t>Computerized and Web-Based Performance Appraisal </a:t>
            </a:r>
            <a:r>
              <a:rPr lang="en-US" sz="2400" dirty="0">
                <a:solidFill>
                  <a:prstClr val="black"/>
                </a:solidFill>
              </a:rPr>
              <a:t>generally enables managers to keep notes on subordinates during the year, rate employees on a series of performance traits, and then generate written text to support each part of the appraisal. About one-third of employers use online performance management tools for at least some employees.</a:t>
            </a:r>
          </a:p>
          <a:p>
            <a:pPr marL="0" lvl="0" indent="0">
              <a:spcBef>
                <a:spcPts val="0"/>
              </a:spcBef>
              <a:buNone/>
            </a:pPr>
            <a:endParaRPr lang="en-US" sz="2400" dirty="0">
              <a:solidFill>
                <a:prstClr val="black"/>
              </a:solidFill>
            </a:endParaRPr>
          </a:p>
          <a:p>
            <a:pPr marL="0" lvl="0" indent="0">
              <a:spcBef>
                <a:spcPts val="0"/>
              </a:spcBef>
              <a:buNone/>
            </a:pPr>
            <a:r>
              <a:rPr lang="en-US" sz="2400" b="1" dirty="0">
                <a:solidFill>
                  <a:prstClr val="black"/>
                </a:solidFill>
              </a:rPr>
              <a:t>Electronic Performance Monitoring </a:t>
            </a:r>
            <a:r>
              <a:rPr lang="en-US" sz="2400" dirty="0">
                <a:solidFill>
                  <a:prstClr val="black"/>
                </a:solidFill>
              </a:rPr>
              <a:t>are systems used to allow managers access to their employees’ computers and telephones.</a:t>
            </a:r>
            <a:endParaRPr lang="en-US" sz="1200" dirty="0">
              <a:solidFill>
                <a:prstClr val="black"/>
              </a:solidFill>
            </a:endParaRPr>
          </a:p>
          <a:p>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5" name="Slide Number Placeholder 4"/>
          <p:cNvSpPr>
            <a:spLocks noGrp="1"/>
          </p:cNvSpPr>
          <p:nvPr>
            <p:ph type="sldNum" sz="quarter" idx="12"/>
          </p:nvPr>
        </p:nvSpPr>
        <p:spPr/>
        <p:txBody>
          <a:bodyPr/>
          <a:lstStyle/>
          <a:p>
            <a:r>
              <a:rPr lang="en-US" smtClean="0"/>
              <a:t>6-</a:t>
            </a:r>
            <a:fld id="{34C9C502-A7F2-4BBF-A2C4-45E6122E86EE}" type="slidenum">
              <a:rPr lang="en-US" smtClean="0"/>
              <a:pPr/>
              <a:t>17</a:t>
            </a:fld>
            <a:endParaRPr lang="en-US" dirty="0"/>
          </a:p>
        </p:txBody>
      </p:sp>
    </p:spTree>
    <p:extLst>
      <p:ext uri="{BB962C8B-B14F-4D97-AF65-F5344CB8AC3E}">
        <p14:creationId xmlns:p14="http://schemas.microsoft.com/office/powerpoint/2010/main" val="682921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914400"/>
            <a:ext cx="8229600" cy="5105400"/>
          </a:xfrm>
        </p:spPr>
        <p:txBody>
          <a:bodyPr/>
          <a:lstStyle/>
          <a:p>
            <a:pPr lvl="0">
              <a:spcBef>
                <a:spcPts val="0"/>
              </a:spcBef>
            </a:pPr>
            <a:r>
              <a:rPr lang="en-US" dirty="0" smtClean="0"/>
              <a:t>Coaching and Career </a:t>
            </a:r>
            <a:r>
              <a:rPr lang="en-US" dirty="0" smtClean="0"/>
              <a:t>Management</a:t>
            </a:r>
            <a:br>
              <a:rPr lang="en-US" dirty="0" smtClean="0"/>
            </a:br>
            <a:r>
              <a:rPr lang="en-US" dirty="0"/>
              <a:t/>
            </a:r>
            <a:br>
              <a:rPr lang="en-US" dirty="0"/>
            </a:br>
            <a:r>
              <a:rPr lang="en-US" sz="1600" b="0" dirty="0">
                <a:solidFill>
                  <a:prstClr val="black"/>
                </a:solidFill>
                <a:effectLst/>
              </a:rPr>
              <a:t>After appraising performance, the manager typically faces several tasks. The employee may require coaching, career advice, and mentoring. The purpose of this section is to help you be more effective at coaching and mentoring employees, and at supporting career planning and talent management needs.</a:t>
            </a:r>
            <a:br>
              <a:rPr lang="en-US" sz="1600" b="0" dirty="0">
                <a:solidFill>
                  <a:prstClr val="black"/>
                </a:solidFill>
                <a:effectLst/>
              </a:rPr>
            </a:br>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5" name="Slide Number Placeholder 4"/>
          <p:cNvSpPr>
            <a:spLocks noGrp="1"/>
          </p:cNvSpPr>
          <p:nvPr>
            <p:ph type="sldNum" sz="quarter" idx="12"/>
          </p:nvPr>
        </p:nvSpPr>
        <p:spPr/>
        <p:txBody>
          <a:bodyPr/>
          <a:lstStyle/>
          <a:p>
            <a:r>
              <a:rPr lang="en-US" smtClean="0"/>
              <a:t>6-</a:t>
            </a:r>
            <a:fld id="{34C9C502-A7F2-4BBF-A2C4-45E6122E86EE}" type="slidenum">
              <a:rPr lang="en-US" smtClean="0"/>
              <a:pPr/>
              <a:t>18</a:t>
            </a:fld>
            <a:endParaRPr lang="en-US" dirty="0"/>
          </a:p>
        </p:txBody>
      </p:sp>
    </p:spTree>
    <p:extLst>
      <p:ext uri="{BB962C8B-B14F-4D97-AF65-F5344CB8AC3E}">
        <p14:creationId xmlns:p14="http://schemas.microsoft.com/office/powerpoint/2010/main" val="4274817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Coaching and Career Management</a:t>
            </a:r>
            <a:endParaRPr lang="en-US" dirty="0"/>
          </a:p>
        </p:txBody>
      </p:sp>
      <p:sp>
        <p:nvSpPr>
          <p:cNvPr id="3" name="Content Placeholder 2"/>
          <p:cNvSpPr>
            <a:spLocks noGrp="1"/>
          </p:cNvSpPr>
          <p:nvPr>
            <p:ph idx="1"/>
          </p:nvPr>
        </p:nvSpPr>
        <p:spPr/>
        <p:txBody>
          <a:bodyPr/>
          <a:lstStyle/>
          <a:p>
            <a:r>
              <a:rPr lang="en-US" dirty="0" smtClean="0"/>
              <a:t>Improving your coaching skills</a:t>
            </a:r>
          </a:p>
          <a:p>
            <a:r>
              <a:rPr lang="en-US" dirty="0" smtClean="0"/>
              <a:t>The basic coaching process</a:t>
            </a:r>
          </a:p>
          <a:p>
            <a:pPr lvl="1"/>
            <a:r>
              <a:rPr lang="en-US" dirty="0" smtClean="0"/>
              <a:t>Preparing to coach </a:t>
            </a:r>
          </a:p>
          <a:p>
            <a:pPr lvl="1"/>
            <a:r>
              <a:rPr lang="en-US" dirty="0" smtClean="0"/>
              <a:t>Planning</a:t>
            </a:r>
          </a:p>
          <a:p>
            <a:pPr lvl="1"/>
            <a:r>
              <a:rPr lang="en-US" dirty="0" smtClean="0"/>
              <a:t>Active coaching	</a:t>
            </a:r>
          </a:p>
          <a:p>
            <a:pPr lvl="1"/>
            <a:r>
              <a:rPr lang="en-US" dirty="0" smtClean="0"/>
              <a:t>Follow-up	</a:t>
            </a:r>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5" name="Slide Number Placeholder 4"/>
          <p:cNvSpPr>
            <a:spLocks noGrp="1"/>
          </p:cNvSpPr>
          <p:nvPr>
            <p:ph type="sldNum" sz="quarter" idx="12"/>
          </p:nvPr>
        </p:nvSpPr>
        <p:spPr/>
        <p:txBody>
          <a:bodyPr/>
          <a:lstStyle/>
          <a:p>
            <a:r>
              <a:rPr lang="en-US" smtClean="0"/>
              <a:t>6-</a:t>
            </a:r>
            <a:fld id="{34C9C502-A7F2-4BBF-A2C4-45E6122E86EE}" type="slidenum">
              <a:rPr lang="en-US" smtClean="0"/>
              <a:pPr/>
              <a:t>19</a:t>
            </a:fld>
            <a:endParaRPr lang="en-US" dirty="0"/>
          </a:p>
        </p:txBody>
      </p:sp>
    </p:spTree>
    <p:extLst>
      <p:ext uri="{BB962C8B-B14F-4D97-AF65-F5344CB8AC3E}">
        <p14:creationId xmlns:p14="http://schemas.microsoft.com/office/powerpoint/2010/main" val="3242423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Learning Objectives (1)</a:t>
            </a:r>
            <a:endParaRPr lang="en-US" dirty="0"/>
          </a:p>
        </p:txBody>
      </p:sp>
      <p:sp>
        <p:nvSpPr>
          <p:cNvPr id="5" name="Content Placeholder 4"/>
          <p:cNvSpPr>
            <a:spLocks noGrp="1"/>
          </p:cNvSpPr>
          <p:nvPr>
            <p:ph idx="1"/>
          </p:nvPr>
        </p:nvSpPr>
        <p:spPr/>
        <p:txBody>
          <a:bodyPr>
            <a:normAutofit lnSpcReduction="10000"/>
          </a:bodyPr>
          <a:lstStyle/>
          <a:p>
            <a:pPr marL="0" indent="0">
              <a:buNone/>
            </a:pPr>
            <a:r>
              <a:rPr lang="en-US" dirty="0" smtClean="0"/>
              <a:t>When you finish studying this chapter, you should be able to:</a:t>
            </a:r>
          </a:p>
          <a:p>
            <a:pPr marL="742950" indent="-742950">
              <a:buFont typeface="+mj-lt"/>
              <a:buAutoNum type="arabicPeriod"/>
            </a:pPr>
            <a:r>
              <a:rPr lang="en-US" dirty="0" smtClean="0"/>
              <a:t>Explain the purpose of performance appraisal.</a:t>
            </a:r>
          </a:p>
          <a:p>
            <a:pPr marL="742950" indent="-742950">
              <a:buFont typeface="+mj-lt"/>
              <a:buAutoNum type="arabicPeriod"/>
            </a:pPr>
            <a:r>
              <a:rPr lang="en-US" dirty="0" smtClean="0"/>
              <a:t>Answer the question, “Who should do the appraising?”</a:t>
            </a:r>
          </a:p>
          <a:p>
            <a:pPr marL="742950" indent="-742950">
              <a:buFont typeface="+mj-lt"/>
              <a:buAutoNum type="arabicPeriod"/>
            </a:pPr>
            <a:r>
              <a:rPr lang="en-US" dirty="0" smtClean="0"/>
              <a:t>Discuss the pros and cons of at least eight performance appraisal methods.</a:t>
            </a:r>
            <a:endParaRPr lang="en-US" dirty="0"/>
          </a:p>
        </p:txBody>
      </p:sp>
      <p:sp>
        <p:nvSpPr>
          <p:cNvPr id="2" name="Footer Placeholder 1"/>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3" name="Slide Number Placeholder 2"/>
          <p:cNvSpPr>
            <a:spLocks noGrp="1"/>
          </p:cNvSpPr>
          <p:nvPr>
            <p:ph type="sldNum" sz="quarter" idx="12"/>
          </p:nvPr>
        </p:nvSpPr>
        <p:spPr/>
        <p:txBody>
          <a:bodyPr/>
          <a:lstStyle/>
          <a:p>
            <a:r>
              <a:rPr lang="en-US" dirty="0" smtClean="0"/>
              <a:t>6-</a:t>
            </a:r>
            <a:fld id="{34C9C502-A7F2-4BBF-A2C4-45E6122E86EE}" type="slidenum">
              <a:rPr lang="en-US" smtClean="0"/>
              <a:pPr/>
              <a:t>2</a:t>
            </a:fld>
            <a:endParaRPr lang="en-US" dirty="0"/>
          </a:p>
        </p:txBody>
      </p:sp>
    </p:spTree>
    <p:extLst>
      <p:ext uri="{BB962C8B-B14F-4D97-AF65-F5344CB8AC3E}">
        <p14:creationId xmlns:p14="http://schemas.microsoft.com/office/powerpoint/2010/main" val="5698480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sz="2400" dirty="0">
                <a:solidFill>
                  <a:srgbClr val="1F497D"/>
                </a:solidFill>
              </a:rPr>
              <a:t>Coaching and Career Management</a:t>
            </a:r>
            <a:endParaRPr lang="en-US" sz="2800" dirty="0"/>
          </a:p>
        </p:txBody>
      </p:sp>
      <p:sp>
        <p:nvSpPr>
          <p:cNvPr id="3" name="Content Placeholder 2"/>
          <p:cNvSpPr>
            <a:spLocks noGrp="1"/>
          </p:cNvSpPr>
          <p:nvPr>
            <p:ph idx="1"/>
          </p:nvPr>
        </p:nvSpPr>
        <p:spPr>
          <a:xfrm>
            <a:off x="457200" y="914400"/>
            <a:ext cx="8229600" cy="5334000"/>
          </a:xfrm>
        </p:spPr>
        <p:txBody>
          <a:bodyPr>
            <a:normAutofit fontScale="92500" lnSpcReduction="10000"/>
          </a:bodyPr>
          <a:lstStyle/>
          <a:p>
            <a:pPr marL="0" lvl="0" indent="0">
              <a:spcBef>
                <a:spcPts val="0"/>
              </a:spcBef>
              <a:buNone/>
            </a:pPr>
            <a:r>
              <a:rPr lang="en-US" sz="1600" b="1" dirty="0">
                <a:solidFill>
                  <a:prstClr val="black"/>
                </a:solidFill>
              </a:rPr>
              <a:t>Improving Your Coaching Skills — </a:t>
            </a:r>
            <a:r>
              <a:rPr lang="en-US" sz="1600" dirty="0">
                <a:solidFill>
                  <a:prstClr val="black"/>
                </a:solidFill>
              </a:rPr>
              <a:t>Coaching means educating, instructing, and training subordinates. Mentoring means advising, counseling, and guiding. Coaching focuses on teaching shorter-term job related skills, mentoring on helping employees navigate longer term career hazards. </a:t>
            </a:r>
          </a:p>
          <a:p>
            <a:pPr marL="0" lvl="0" indent="0">
              <a:spcBef>
                <a:spcPts val="0"/>
              </a:spcBef>
              <a:buNone/>
            </a:pPr>
            <a:endParaRPr lang="en-US" sz="1600" dirty="0">
              <a:solidFill>
                <a:prstClr val="black"/>
              </a:solidFill>
            </a:endParaRPr>
          </a:p>
          <a:p>
            <a:pPr marL="0" lvl="0" indent="0">
              <a:spcBef>
                <a:spcPts val="0"/>
              </a:spcBef>
              <a:buNone/>
            </a:pPr>
            <a:r>
              <a:rPr lang="en-US" sz="1600" b="1" dirty="0">
                <a:solidFill>
                  <a:prstClr val="black"/>
                </a:solidFill>
              </a:rPr>
              <a:t>The Basic Coaching Process — </a:t>
            </a:r>
            <a:r>
              <a:rPr lang="en-US" sz="1600" dirty="0">
                <a:solidFill>
                  <a:prstClr val="black"/>
                </a:solidFill>
              </a:rPr>
              <a:t>Preparing to coach involves understanding the problem, the employee, and his or her skills. Planning requires reaching consensus on the problem and what to change. Finally, once agreement is reached, educating, instructing, training, and ongoing encouragement are the important steps in the change process. </a:t>
            </a:r>
            <a:endParaRPr lang="en-US" sz="1600" dirty="0" smtClean="0">
              <a:solidFill>
                <a:prstClr val="black"/>
              </a:solidFill>
            </a:endParaRPr>
          </a:p>
          <a:p>
            <a:pPr marL="0" lvl="0" indent="0">
              <a:spcBef>
                <a:spcPts val="0"/>
              </a:spcBef>
              <a:buNone/>
            </a:pPr>
            <a:endParaRPr lang="en-US" sz="1600" dirty="0">
              <a:solidFill>
                <a:prstClr val="black"/>
              </a:solidFill>
            </a:endParaRPr>
          </a:p>
          <a:p>
            <a:pPr marL="0" lvl="0" indent="0">
              <a:spcBef>
                <a:spcPts val="0"/>
              </a:spcBef>
              <a:buNone/>
            </a:pPr>
            <a:r>
              <a:rPr lang="en-US" sz="1600" b="1" dirty="0">
                <a:solidFill>
                  <a:prstClr val="black"/>
                </a:solidFill>
              </a:rPr>
              <a:t>Career management </a:t>
            </a:r>
            <a:r>
              <a:rPr lang="en-US" sz="1600" dirty="0">
                <a:solidFill>
                  <a:prstClr val="black"/>
                </a:solidFill>
              </a:rPr>
              <a:t>is </a:t>
            </a:r>
            <a:r>
              <a:rPr lang="en-US" sz="1600" dirty="0" smtClean="0">
                <a:solidFill>
                  <a:prstClr val="black"/>
                </a:solidFill>
              </a:rPr>
              <a:t>the process </a:t>
            </a:r>
            <a:r>
              <a:rPr lang="en-US" sz="1600" dirty="0">
                <a:solidFill>
                  <a:prstClr val="black"/>
                </a:solidFill>
              </a:rPr>
              <a:t>of enabling employees to </a:t>
            </a:r>
            <a:r>
              <a:rPr lang="en-US" sz="1600" dirty="0" smtClean="0">
                <a:solidFill>
                  <a:prstClr val="black"/>
                </a:solidFill>
              </a:rPr>
              <a:t>better understand </a:t>
            </a:r>
            <a:r>
              <a:rPr lang="en-US" sz="1600" dirty="0">
                <a:solidFill>
                  <a:prstClr val="black"/>
                </a:solidFill>
              </a:rPr>
              <a:t>and develop their career skill and interests and to use these skills and interests both within the company and even after they leave the firm.</a:t>
            </a:r>
          </a:p>
          <a:p>
            <a:pPr marL="0" lvl="0" indent="0">
              <a:spcBef>
                <a:spcPts val="0"/>
              </a:spcBef>
              <a:buNone/>
            </a:pPr>
            <a:endParaRPr lang="en-US" sz="1600" dirty="0">
              <a:solidFill>
                <a:prstClr val="black"/>
              </a:solidFill>
            </a:endParaRPr>
          </a:p>
          <a:p>
            <a:pPr marL="0" lvl="0" indent="0">
              <a:spcBef>
                <a:spcPts val="0"/>
              </a:spcBef>
              <a:buNone/>
            </a:pPr>
            <a:r>
              <a:rPr lang="en-US" sz="1600" b="1" dirty="0">
                <a:solidFill>
                  <a:prstClr val="black"/>
                </a:solidFill>
              </a:rPr>
              <a:t>Mentoring —</a:t>
            </a:r>
            <a:r>
              <a:rPr lang="en-US" sz="1600" dirty="0">
                <a:solidFill>
                  <a:prstClr val="black"/>
                </a:solidFill>
              </a:rPr>
              <a:t> Having a mentor — a senior person in the firm who can be a sounding board for your career questions and concerns — can enhance career satisfaction and success.</a:t>
            </a:r>
          </a:p>
          <a:p>
            <a:pPr marL="0" lvl="0" indent="0">
              <a:spcBef>
                <a:spcPts val="0"/>
              </a:spcBef>
              <a:buNone/>
            </a:pPr>
            <a:endParaRPr lang="en-US" sz="1600" dirty="0">
              <a:solidFill>
                <a:prstClr val="black"/>
              </a:solidFill>
            </a:endParaRPr>
          </a:p>
          <a:p>
            <a:pPr marL="0" lvl="0" indent="0">
              <a:spcBef>
                <a:spcPts val="0"/>
              </a:spcBef>
              <a:buNone/>
            </a:pPr>
            <a:r>
              <a:rPr lang="en-US" sz="1600" b="1" dirty="0">
                <a:solidFill>
                  <a:prstClr val="black"/>
                </a:solidFill>
              </a:rPr>
              <a:t>The Employee’s Role — </a:t>
            </a:r>
            <a:r>
              <a:rPr lang="en-US" sz="1600" dirty="0">
                <a:solidFill>
                  <a:prstClr val="black"/>
                </a:solidFill>
              </a:rPr>
              <a:t>An individual must accept responsibility for his/her own career; assess his/her own interests, skills, and values; and take the steps required to ensure a happy and fulfilling career. Finding a mentor who can be a sounding board is often helpful. Mentoring programs can be informal or formal.</a:t>
            </a:r>
          </a:p>
          <a:p>
            <a:pPr marL="0" lvl="0" indent="0">
              <a:spcBef>
                <a:spcPts val="0"/>
              </a:spcBef>
              <a:buNone/>
            </a:pPr>
            <a:endParaRPr lang="en-US" sz="1600" dirty="0">
              <a:solidFill>
                <a:prstClr val="black"/>
              </a:solidFill>
            </a:endParaRPr>
          </a:p>
          <a:p>
            <a:pPr marL="0" lvl="0" indent="0">
              <a:spcBef>
                <a:spcPts val="0"/>
              </a:spcBef>
              <a:buNone/>
              <a:defRPr/>
            </a:pPr>
            <a:r>
              <a:rPr lang="en-US" sz="1600" b="1" dirty="0">
                <a:solidFill>
                  <a:prstClr val="black"/>
                </a:solidFill>
              </a:rPr>
              <a:t>The Employer’s Role — </a:t>
            </a:r>
            <a:r>
              <a:rPr lang="en-US" sz="1600" dirty="0">
                <a:solidFill>
                  <a:prstClr val="black"/>
                </a:solidFill>
              </a:rPr>
              <a:t>Employers can support career development efforts in many ways. There are several organizational career planning practices. The means for helping to further an employee’s career depends on the length of time the employee has been with the firm.</a:t>
            </a:r>
          </a:p>
          <a:p>
            <a:pPr marL="0" lvl="0" indent="0">
              <a:spcBef>
                <a:spcPts val="0"/>
              </a:spcBef>
              <a:buNone/>
            </a:pPr>
            <a:endParaRPr lang="en-US" sz="1200" dirty="0">
              <a:solidFill>
                <a:prstClr val="black"/>
              </a:solidFill>
            </a:endParaRPr>
          </a:p>
          <a:p>
            <a:pPr marL="0" lvl="0" indent="0">
              <a:spcBef>
                <a:spcPts val="0"/>
              </a:spcBef>
              <a:buNone/>
            </a:pPr>
            <a:r>
              <a:rPr lang="en-US" sz="1200" dirty="0">
                <a:solidFill>
                  <a:prstClr val="black"/>
                </a:solidFill>
              </a:rPr>
              <a:t> </a:t>
            </a:r>
          </a:p>
          <a:p>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5" name="Slide Number Placeholder 4"/>
          <p:cNvSpPr>
            <a:spLocks noGrp="1"/>
          </p:cNvSpPr>
          <p:nvPr>
            <p:ph type="sldNum" sz="quarter" idx="12"/>
          </p:nvPr>
        </p:nvSpPr>
        <p:spPr/>
        <p:txBody>
          <a:bodyPr/>
          <a:lstStyle/>
          <a:p>
            <a:r>
              <a:rPr lang="en-US" smtClean="0"/>
              <a:t>6-</a:t>
            </a:r>
            <a:fld id="{34C9C502-A7F2-4BBF-A2C4-45E6122E86EE}" type="slidenum">
              <a:rPr lang="en-US" smtClean="0"/>
              <a:pPr/>
              <a:t>20</a:t>
            </a:fld>
            <a:endParaRPr lang="en-US" dirty="0"/>
          </a:p>
        </p:txBody>
      </p:sp>
    </p:spTree>
    <p:extLst>
      <p:ext uri="{BB962C8B-B14F-4D97-AF65-F5344CB8AC3E}">
        <p14:creationId xmlns:p14="http://schemas.microsoft.com/office/powerpoint/2010/main" val="3475338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609600"/>
            <a:ext cx="8229600" cy="5105400"/>
          </a:xfrm>
        </p:spPr>
        <p:txBody>
          <a:bodyPr/>
          <a:lstStyle/>
          <a:p>
            <a:pPr lvl="0">
              <a:spcBef>
                <a:spcPts val="0"/>
              </a:spcBef>
            </a:pPr>
            <a:r>
              <a:rPr lang="en-US" dirty="0" smtClean="0"/>
              <a:t>Performance </a:t>
            </a:r>
            <a:r>
              <a:rPr lang="en-US" dirty="0" smtClean="0"/>
              <a:t>Management</a:t>
            </a:r>
            <a:br>
              <a:rPr lang="en-US" dirty="0" smtClean="0"/>
            </a:br>
            <a:r>
              <a:rPr lang="en-US" dirty="0"/>
              <a:t/>
            </a:r>
            <a:br>
              <a:rPr lang="en-US" dirty="0"/>
            </a:br>
            <a:r>
              <a:rPr lang="en-US" sz="1600" b="0" dirty="0">
                <a:solidFill>
                  <a:prstClr val="black"/>
                </a:solidFill>
                <a:effectLst/>
              </a:rPr>
              <a:t>Earlier in this chapter, we said that performance management is the continuous process of identifying, measuring, and developing the performance of individuals and teams and aligning their performance with the organization’s goals. In this section, we will look at performance management more closely. </a:t>
            </a:r>
            <a:br>
              <a:rPr lang="en-US" sz="1600" b="0" dirty="0">
                <a:solidFill>
                  <a:prstClr val="black"/>
                </a:solidFill>
                <a:effectLst/>
              </a:rPr>
            </a:br>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5" name="Slide Number Placeholder 4"/>
          <p:cNvSpPr>
            <a:spLocks noGrp="1"/>
          </p:cNvSpPr>
          <p:nvPr>
            <p:ph type="sldNum" sz="quarter" idx="12"/>
          </p:nvPr>
        </p:nvSpPr>
        <p:spPr/>
        <p:txBody>
          <a:bodyPr/>
          <a:lstStyle/>
          <a:p>
            <a:r>
              <a:rPr lang="en-US" smtClean="0"/>
              <a:t>6-</a:t>
            </a:r>
            <a:fld id="{34C9C502-A7F2-4BBF-A2C4-45E6122E86EE}" type="slidenum">
              <a:rPr lang="en-US" smtClean="0"/>
              <a:pPr/>
              <a:t>21</a:t>
            </a:fld>
            <a:endParaRPr lang="en-US" dirty="0"/>
          </a:p>
        </p:txBody>
      </p:sp>
    </p:spTree>
    <p:extLst>
      <p:ext uri="{BB962C8B-B14F-4D97-AF65-F5344CB8AC3E}">
        <p14:creationId xmlns:p14="http://schemas.microsoft.com/office/powerpoint/2010/main" val="38093789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Performance Management</a:t>
            </a:r>
            <a:endParaRPr lang="en-US" dirty="0"/>
          </a:p>
        </p:txBody>
      </p:sp>
      <p:sp>
        <p:nvSpPr>
          <p:cNvPr id="6" name="Content Placeholder 5"/>
          <p:cNvSpPr>
            <a:spLocks noGrp="1"/>
          </p:cNvSpPr>
          <p:nvPr>
            <p:ph idx="1"/>
          </p:nvPr>
        </p:nvSpPr>
        <p:spPr>
          <a:xfrm>
            <a:off x="457200" y="1981200"/>
            <a:ext cx="8229600" cy="4144963"/>
          </a:xfrm>
        </p:spPr>
        <p:txBody>
          <a:bodyPr/>
          <a:lstStyle/>
          <a:p>
            <a:r>
              <a:rPr lang="en-US" dirty="0" smtClean="0"/>
              <a:t>Performance </a:t>
            </a:r>
            <a:r>
              <a:rPr lang="en-US" i="1" dirty="0" smtClean="0"/>
              <a:t>management</a:t>
            </a:r>
            <a:r>
              <a:rPr lang="en-US" dirty="0" smtClean="0"/>
              <a:t> vs. performance </a:t>
            </a:r>
            <a:r>
              <a:rPr lang="en-US" i="1" dirty="0" smtClean="0"/>
              <a:t>appraisal</a:t>
            </a:r>
          </a:p>
          <a:p>
            <a:r>
              <a:rPr lang="en-US" dirty="0" smtClean="0"/>
              <a:t>Using IT to support performance management</a:t>
            </a:r>
          </a:p>
          <a:p>
            <a:r>
              <a:rPr lang="en-US" dirty="0" smtClean="0"/>
              <a:t>Improving productivity through </a:t>
            </a:r>
            <a:r>
              <a:rPr lang="en-US" dirty="0" err="1" smtClean="0"/>
              <a:t>HRIS</a:t>
            </a:r>
            <a:endParaRPr lang="en-US" dirty="0"/>
          </a:p>
        </p:txBody>
      </p:sp>
      <p:sp>
        <p:nvSpPr>
          <p:cNvPr id="3" name="Footer Placeholder 2"/>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4" name="Slide Number Placeholder 3"/>
          <p:cNvSpPr>
            <a:spLocks noGrp="1"/>
          </p:cNvSpPr>
          <p:nvPr>
            <p:ph type="sldNum" sz="quarter" idx="12"/>
          </p:nvPr>
        </p:nvSpPr>
        <p:spPr/>
        <p:txBody>
          <a:bodyPr/>
          <a:lstStyle/>
          <a:p>
            <a:r>
              <a:rPr lang="en-US" smtClean="0"/>
              <a:t>6-</a:t>
            </a:r>
            <a:fld id="{34C9C502-A7F2-4BBF-A2C4-45E6122E86EE}" type="slidenum">
              <a:rPr lang="en-US" smtClean="0"/>
              <a:pPr/>
              <a:t>22</a:t>
            </a:fld>
            <a:endParaRPr lang="en-US" dirty="0"/>
          </a:p>
        </p:txBody>
      </p:sp>
    </p:spTree>
    <p:extLst>
      <p:ext uri="{BB962C8B-B14F-4D97-AF65-F5344CB8AC3E}">
        <p14:creationId xmlns:p14="http://schemas.microsoft.com/office/powerpoint/2010/main" val="4488783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04800"/>
          </a:xfrm>
        </p:spPr>
        <p:txBody>
          <a:bodyPr>
            <a:normAutofit fontScale="90000"/>
          </a:bodyPr>
          <a:lstStyle/>
          <a:p>
            <a:r>
              <a:rPr lang="en-US" sz="2000" dirty="0">
                <a:solidFill>
                  <a:srgbClr val="1F497D"/>
                </a:solidFill>
              </a:rPr>
              <a:t>Performance Management</a:t>
            </a:r>
            <a:endParaRPr lang="en-US" sz="2000" dirty="0"/>
          </a:p>
        </p:txBody>
      </p:sp>
      <p:sp>
        <p:nvSpPr>
          <p:cNvPr id="3" name="Content Placeholder 2"/>
          <p:cNvSpPr>
            <a:spLocks noGrp="1"/>
          </p:cNvSpPr>
          <p:nvPr>
            <p:ph idx="1"/>
          </p:nvPr>
        </p:nvSpPr>
        <p:spPr>
          <a:xfrm>
            <a:off x="457200" y="762000"/>
            <a:ext cx="8229600" cy="5638800"/>
          </a:xfrm>
        </p:spPr>
        <p:txBody>
          <a:bodyPr>
            <a:normAutofit lnSpcReduction="10000"/>
          </a:bodyPr>
          <a:lstStyle/>
          <a:p>
            <a:pPr marL="0" lvl="0" indent="0">
              <a:spcBef>
                <a:spcPts val="0"/>
              </a:spcBef>
              <a:buNone/>
              <a:defRPr/>
            </a:pPr>
            <a:r>
              <a:rPr lang="en-US" sz="1800" b="1" dirty="0">
                <a:solidFill>
                  <a:prstClr val="black"/>
                </a:solidFill>
              </a:rPr>
              <a:t>Performance management vs. Performance Appraisal</a:t>
            </a:r>
            <a:r>
              <a:rPr lang="en-US" sz="1800" dirty="0">
                <a:solidFill>
                  <a:prstClr val="black"/>
                </a:solidFill>
              </a:rPr>
              <a:t> refers to an ongoing process of deciding upon goals, evaluating results, and providing feedback. It is always goal-directed. We can summarize performance management’s six basic elements as follows:</a:t>
            </a:r>
          </a:p>
          <a:p>
            <a:pPr marL="228600" lvl="0" indent="-228600">
              <a:spcBef>
                <a:spcPts val="0"/>
              </a:spcBef>
              <a:buFont typeface="+mj-lt"/>
              <a:buAutoNum type="arabicPeriod"/>
              <a:defRPr/>
            </a:pPr>
            <a:r>
              <a:rPr lang="en-US" sz="1800" dirty="0">
                <a:solidFill>
                  <a:prstClr val="black"/>
                </a:solidFill>
              </a:rPr>
              <a:t>Direction sharing</a:t>
            </a:r>
          </a:p>
          <a:p>
            <a:pPr marL="228600" lvl="0" indent="-228600">
              <a:spcBef>
                <a:spcPts val="0"/>
              </a:spcBef>
              <a:buFont typeface="+mj-lt"/>
              <a:buAutoNum type="arabicPeriod"/>
              <a:defRPr/>
            </a:pPr>
            <a:r>
              <a:rPr lang="en-US" sz="1800" dirty="0">
                <a:solidFill>
                  <a:prstClr val="black"/>
                </a:solidFill>
              </a:rPr>
              <a:t>Goal alignment	</a:t>
            </a:r>
          </a:p>
          <a:p>
            <a:pPr marL="228600" lvl="0" indent="-228600">
              <a:spcBef>
                <a:spcPts val="0"/>
              </a:spcBef>
              <a:buFont typeface="+mj-lt"/>
              <a:buAutoNum type="arabicPeriod"/>
              <a:defRPr/>
            </a:pPr>
            <a:r>
              <a:rPr lang="en-US" sz="1800" dirty="0">
                <a:solidFill>
                  <a:prstClr val="black"/>
                </a:solidFill>
              </a:rPr>
              <a:t>Ongoing performance monitoring</a:t>
            </a:r>
          </a:p>
          <a:p>
            <a:pPr marL="228600" lvl="0" indent="-228600">
              <a:spcBef>
                <a:spcPts val="0"/>
              </a:spcBef>
              <a:buFont typeface="+mj-lt"/>
              <a:buAutoNum type="arabicPeriod"/>
              <a:defRPr/>
            </a:pPr>
            <a:r>
              <a:rPr lang="en-US" sz="1800" dirty="0">
                <a:solidFill>
                  <a:prstClr val="black"/>
                </a:solidFill>
              </a:rPr>
              <a:t>Ongoing feedback</a:t>
            </a:r>
          </a:p>
          <a:p>
            <a:pPr marL="228600" lvl="0" indent="-228600">
              <a:spcBef>
                <a:spcPts val="0"/>
              </a:spcBef>
              <a:buFont typeface="+mj-lt"/>
              <a:buAutoNum type="arabicPeriod"/>
              <a:defRPr/>
            </a:pPr>
            <a:r>
              <a:rPr lang="en-US" sz="1800" dirty="0">
                <a:solidFill>
                  <a:prstClr val="black"/>
                </a:solidFill>
              </a:rPr>
              <a:t>Coaching and developmental support</a:t>
            </a:r>
          </a:p>
          <a:p>
            <a:pPr marL="228600" lvl="0" indent="-228600">
              <a:spcBef>
                <a:spcPts val="0"/>
              </a:spcBef>
              <a:buFont typeface="+mj-lt"/>
              <a:buAutoNum type="arabicPeriod"/>
              <a:defRPr/>
            </a:pPr>
            <a:r>
              <a:rPr lang="en-US" sz="1800" dirty="0">
                <a:solidFill>
                  <a:prstClr val="black"/>
                </a:solidFill>
              </a:rPr>
              <a:t>Recognition and rewards</a:t>
            </a:r>
          </a:p>
          <a:p>
            <a:pPr marL="0" lvl="0" indent="0">
              <a:spcBef>
                <a:spcPts val="0"/>
              </a:spcBef>
              <a:buNone/>
            </a:pPr>
            <a:endParaRPr lang="en-US" sz="1800" dirty="0">
              <a:solidFill>
                <a:prstClr val="black"/>
              </a:solidFill>
            </a:endParaRPr>
          </a:p>
          <a:p>
            <a:pPr marL="0" lvl="0" indent="0">
              <a:spcBef>
                <a:spcPts val="0"/>
              </a:spcBef>
              <a:buNone/>
              <a:defRPr/>
            </a:pPr>
            <a:r>
              <a:rPr lang="en-US" sz="1800" b="1" dirty="0">
                <a:solidFill>
                  <a:prstClr val="black"/>
                </a:solidFill>
              </a:rPr>
              <a:t>Using Information Technology to Support Performance Management  </a:t>
            </a:r>
            <a:r>
              <a:rPr lang="en-US" sz="1800" dirty="0">
                <a:solidFill>
                  <a:prstClr val="black"/>
                </a:solidFill>
              </a:rPr>
              <a:t>allows the supervisor to assign financial and nonfinancial goals to each team’s activities and to keep all employees informed of their goals. Special performance management software then shows a real-time overview of each team’s performance.</a:t>
            </a:r>
          </a:p>
          <a:p>
            <a:pPr marL="0" lvl="0" indent="0">
              <a:spcBef>
                <a:spcPts val="0"/>
              </a:spcBef>
              <a:buNone/>
            </a:pPr>
            <a:endParaRPr lang="en-US" sz="1800" dirty="0">
              <a:solidFill>
                <a:prstClr val="black"/>
              </a:solidFill>
            </a:endParaRPr>
          </a:p>
          <a:p>
            <a:pPr marL="0" lvl="0" indent="0">
              <a:spcBef>
                <a:spcPts val="0"/>
              </a:spcBef>
              <a:buNone/>
            </a:pPr>
            <a:r>
              <a:rPr lang="en-US" sz="1800" b="1" dirty="0">
                <a:solidFill>
                  <a:prstClr val="black"/>
                </a:solidFill>
              </a:rPr>
              <a:t>Talent Management Practices and Strategic Employee Appraisals </a:t>
            </a:r>
          </a:p>
          <a:p>
            <a:pPr marL="0" lvl="0" indent="0">
              <a:spcBef>
                <a:spcPts val="0"/>
              </a:spcBef>
              <a:buNone/>
            </a:pPr>
            <a:r>
              <a:rPr lang="en-US" sz="1800" b="1" dirty="0">
                <a:solidFill>
                  <a:prstClr val="black"/>
                </a:solidFill>
              </a:rPr>
              <a:t>Appraising and Actively Managing Employees — </a:t>
            </a:r>
            <a:r>
              <a:rPr lang="en-US" sz="1800" dirty="0">
                <a:solidFill>
                  <a:prstClr val="black"/>
                </a:solidFill>
              </a:rPr>
              <a:t>Several examples of strategically managing employees </a:t>
            </a:r>
            <a:r>
              <a:rPr lang="en-US" sz="1800" i="1" dirty="0">
                <a:solidFill>
                  <a:prstClr val="black"/>
                </a:solidFill>
              </a:rPr>
              <a:t>performance</a:t>
            </a:r>
            <a:r>
              <a:rPr lang="en-US" sz="1800" dirty="0">
                <a:solidFill>
                  <a:prstClr val="black"/>
                </a:solidFill>
              </a:rPr>
              <a:t> and </a:t>
            </a:r>
            <a:r>
              <a:rPr lang="en-US" sz="1800" i="1" dirty="0">
                <a:solidFill>
                  <a:prstClr val="black"/>
                </a:solidFill>
              </a:rPr>
              <a:t>value</a:t>
            </a:r>
            <a:r>
              <a:rPr lang="en-US" sz="1800" dirty="0">
                <a:solidFill>
                  <a:prstClr val="black"/>
                </a:solidFill>
              </a:rPr>
              <a:t> to the organization are provided. </a:t>
            </a:r>
          </a:p>
          <a:p>
            <a:pPr marL="0" lvl="0" indent="0">
              <a:spcBef>
                <a:spcPts val="0"/>
              </a:spcBef>
              <a:buNone/>
              <a:defRPr/>
            </a:pPr>
            <a:r>
              <a:rPr lang="en-US" sz="1800" b="1" dirty="0">
                <a:solidFill>
                  <a:prstClr val="black"/>
                </a:solidFill>
              </a:rPr>
              <a:t>Segmenting and Actively Managing Employees in Practice — </a:t>
            </a:r>
            <a:r>
              <a:rPr lang="en-US" sz="1800" dirty="0">
                <a:solidFill>
                  <a:prstClr val="black"/>
                </a:solidFill>
              </a:rPr>
              <a:t>Compass Group, Tesco PLC, McKinsey Consulting, and others are highlighted as examples.</a:t>
            </a:r>
          </a:p>
          <a:p>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5" name="Slide Number Placeholder 4"/>
          <p:cNvSpPr>
            <a:spLocks noGrp="1"/>
          </p:cNvSpPr>
          <p:nvPr>
            <p:ph type="sldNum" sz="quarter" idx="12"/>
          </p:nvPr>
        </p:nvSpPr>
        <p:spPr/>
        <p:txBody>
          <a:bodyPr/>
          <a:lstStyle/>
          <a:p>
            <a:r>
              <a:rPr lang="en-US" smtClean="0"/>
              <a:t>6-</a:t>
            </a:r>
            <a:fld id="{34C9C502-A7F2-4BBF-A2C4-45E6122E86EE}" type="slidenum">
              <a:rPr lang="en-US" smtClean="0"/>
              <a:pPr/>
              <a:t>23</a:t>
            </a:fld>
            <a:endParaRPr lang="en-US" dirty="0"/>
          </a:p>
        </p:txBody>
      </p:sp>
    </p:spTree>
    <p:extLst>
      <p:ext uri="{BB962C8B-B14F-4D97-AF65-F5344CB8AC3E}">
        <p14:creationId xmlns:p14="http://schemas.microsoft.com/office/powerpoint/2010/main" val="4274269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Learning Objectives (2)</a:t>
            </a:r>
            <a:endParaRPr lang="en-US" dirty="0"/>
          </a:p>
        </p:txBody>
      </p:sp>
      <p:sp>
        <p:nvSpPr>
          <p:cNvPr id="5" name="Content Placeholder 4"/>
          <p:cNvSpPr>
            <a:spLocks noGrp="1"/>
          </p:cNvSpPr>
          <p:nvPr>
            <p:ph idx="1"/>
          </p:nvPr>
        </p:nvSpPr>
        <p:spPr/>
        <p:txBody>
          <a:bodyPr>
            <a:normAutofit/>
          </a:bodyPr>
          <a:lstStyle/>
          <a:p>
            <a:pPr marL="742950" indent="-742950">
              <a:buFont typeface="+mj-lt"/>
              <a:buAutoNum type="arabicPeriod" startAt="4"/>
            </a:pPr>
            <a:r>
              <a:rPr lang="en-US" dirty="0" smtClean="0"/>
              <a:t>Explain the purpose of performance appraisal.</a:t>
            </a:r>
          </a:p>
          <a:p>
            <a:pPr marL="742950" indent="-742950">
              <a:buFont typeface="+mj-lt"/>
              <a:buAutoNum type="arabicPeriod" startAt="4"/>
            </a:pPr>
            <a:r>
              <a:rPr lang="en-US" dirty="0" smtClean="0"/>
              <a:t>Answer the question, Who should do the appraising?</a:t>
            </a:r>
          </a:p>
          <a:p>
            <a:pPr marL="742950" indent="-742950">
              <a:buFont typeface="+mj-lt"/>
              <a:buAutoNum type="arabicPeriod" startAt="4"/>
            </a:pPr>
            <a:r>
              <a:rPr lang="en-US" dirty="0" smtClean="0"/>
              <a:t>Discuss the pros and cons of at least eight performance appraisal methods.</a:t>
            </a:r>
            <a:endParaRPr lang="en-US" dirty="0"/>
          </a:p>
        </p:txBody>
      </p:sp>
      <p:sp>
        <p:nvSpPr>
          <p:cNvPr id="2" name="Footer Placeholder 1"/>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3" name="Slide Number Placeholder 2"/>
          <p:cNvSpPr>
            <a:spLocks noGrp="1"/>
          </p:cNvSpPr>
          <p:nvPr>
            <p:ph type="sldNum" sz="quarter" idx="12"/>
          </p:nvPr>
        </p:nvSpPr>
        <p:spPr/>
        <p:txBody>
          <a:bodyPr/>
          <a:lstStyle/>
          <a:p>
            <a:r>
              <a:rPr lang="en-US" dirty="0" smtClean="0"/>
              <a:t>6-</a:t>
            </a:r>
            <a:fld id="{34C9C502-A7F2-4BBF-A2C4-45E6122E86EE}" type="slidenum">
              <a:rPr lang="en-US" smtClean="0"/>
              <a:pPr/>
              <a:t>3</a:t>
            </a:fld>
            <a:endParaRPr lang="en-US" dirty="0"/>
          </a:p>
        </p:txBody>
      </p:sp>
    </p:spTree>
    <p:extLst>
      <p:ext uri="{BB962C8B-B14F-4D97-AF65-F5344CB8AC3E}">
        <p14:creationId xmlns:p14="http://schemas.microsoft.com/office/powerpoint/2010/main" val="1794309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33400"/>
            <a:ext cx="8229600" cy="5715000"/>
          </a:xfrm>
        </p:spPr>
        <p:txBody>
          <a:bodyPr/>
          <a:lstStyle/>
          <a:p>
            <a:pPr lvl="0">
              <a:spcBef>
                <a:spcPts val="0"/>
              </a:spcBef>
            </a:pPr>
            <a:r>
              <a:rPr lang="en-US" dirty="0" smtClean="0"/>
              <a:t>Basic Concepts in Performance Appraisal and </a:t>
            </a:r>
            <a:r>
              <a:rPr lang="en-US" dirty="0" smtClean="0"/>
              <a:t>Management</a:t>
            </a:r>
            <a:br>
              <a:rPr lang="en-US" dirty="0" smtClean="0"/>
            </a:br>
            <a:r>
              <a:rPr lang="en-US" dirty="0" smtClean="0"/>
              <a:t/>
            </a:r>
            <a:br>
              <a:rPr lang="en-US" dirty="0" smtClean="0"/>
            </a:br>
            <a:r>
              <a:rPr lang="en-US" sz="1800" b="0" dirty="0">
                <a:solidFill>
                  <a:prstClr val="black"/>
                </a:solidFill>
                <a:effectLst/>
                <a:ea typeface="+mn-ea"/>
                <a:cs typeface="+mn-cs"/>
              </a:rPr>
              <a:t>Comparing Performance Appraisal and Performance Management — Performance appraisal is part of a total integrated process of performance management, which consolidates goal setting, performance appraisal, and development into a single, common system, the aim of which is to ensure that the employee’s performance is supporting the company’s strategic aims.</a:t>
            </a:r>
            <a:r>
              <a:rPr lang="en-US" sz="1200" b="0" dirty="0">
                <a:solidFill>
                  <a:prstClr val="black"/>
                </a:solidFill>
                <a:effectLst/>
              </a:rPr>
              <a:t/>
            </a:r>
            <a:br>
              <a:rPr lang="en-US" sz="1200" b="0" dirty="0">
                <a:solidFill>
                  <a:prstClr val="black"/>
                </a:solidFill>
                <a:effectLst/>
              </a:rPr>
            </a:br>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5" name="Slide Number Placeholder 4"/>
          <p:cNvSpPr>
            <a:spLocks noGrp="1"/>
          </p:cNvSpPr>
          <p:nvPr>
            <p:ph type="sldNum" sz="quarter" idx="12"/>
          </p:nvPr>
        </p:nvSpPr>
        <p:spPr/>
        <p:txBody>
          <a:bodyPr/>
          <a:lstStyle/>
          <a:p>
            <a:r>
              <a:rPr lang="en-US" smtClean="0"/>
              <a:t>6-</a:t>
            </a:r>
            <a:fld id="{34C9C502-A7F2-4BBF-A2C4-45E6122E86EE}" type="slidenum">
              <a:rPr lang="en-US" smtClean="0"/>
              <a:pPr/>
              <a:t>4</a:t>
            </a:fld>
            <a:endParaRPr lang="en-US" dirty="0"/>
          </a:p>
        </p:txBody>
      </p:sp>
    </p:spTree>
    <p:extLst>
      <p:ext uri="{BB962C8B-B14F-4D97-AF65-F5344CB8AC3E}">
        <p14:creationId xmlns:p14="http://schemas.microsoft.com/office/powerpoint/2010/main" val="770120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Concepts in Performance Appraisal and Management</a:t>
            </a:r>
            <a:endParaRPr lang="en-US" dirty="0"/>
          </a:p>
        </p:txBody>
      </p:sp>
      <p:sp>
        <p:nvSpPr>
          <p:cNvPr id="3" name="Content Placeholder 2"/>
          <p:cNvSpPr>
            <a:spLocks noGrp="1"/>
          </p:cNvSpPr>
          <p:nvPr>
            <p:ph idx="1"/>
          </p:nvPr>
        </p:nvSpPr>
        <p:spPr>
          <a:xfrm>
            <a:off x="457200" y="1600200"/>
            <a:ext cx="4419600" cy="4525963"/>
          </a:xfrm>
        </p:spPr>
        <p:txBody>
          <a:bodyPr>
            <a:normAutofit/>
          </a:bodyPr>
          <a:lstStyle/>
          <a:p>
            <a:r>
              <a:rPr lang="en-US" dirty="0" smtClean="0"/>
              <a:t>Why appraise performance?</a:t>
            </a:r>
          </a:p>
          <a:p>
            <a:r>
              <a:rPr lang="en-US" dirty="0" smtClean="0"/>
              <a:t>Continuous feedback</a:t>
            </a:r>
          </a:p>
          <a:p>
            <a:r>
              <a:rPr lang="en-US" dirty="0" smtClean="0"/>
              <a:t>Performance management</a:t>
            </a:r>
          </a:p>
          <a:p>
            <a:pPr lvl="1"/>
            <a:r>
              <a:rPr lang="en-US" dirty="0" smtClean="0"/>
              <a:t>Definition</a:t>
            </a:r>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5" name="Slide Number Placeholder 4"/>
          <p:cNvSpPr>
            <a:spLocks noGrp="1"/>
          </p:cNvSpPr>
          <p:nvPr>
            <p:ph type="sldNum" sz="quarter" idx="12"/>
          </p:nvPr>
        </p:nvSpPr>
        <p:spPr/>
        <p:txBody>
          <a:bodyPr/>
          <a:lstStyle/>
          <a:p>
            <a:r>
              <a:rPr lang="en-US" smtClean="0"/>
              <a:t>6-</a:t>
            </a:r>
            <a:fld id="{34C9C502-A7F2-4BBF-A2C4-45E6122E86EE}" type="slidenum">
              <a:rPr lang="en-US" smtClean="0"/>
              <a:pPr/>
              <a:t>5</a:t>
            </a:fld>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760" y="2209800"/>
            <a:ext cx="3931696"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302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04800"/>
          </a:xfrm>
        </p:spPr>
        <p:txBody>
          <a:bodyPr>
            <a:noAutofit/>
          </a:bodyPr>
          <a:lstStyle/>
          <a:p>
            <a:r>
              <a:rPr lang="en-US" sz="1800" dirty="0">
                <a:solidFill>
                  <a:srgbClr val="1F497D"/>
                </a:solidFill>
              </a:rPr>
              <a:t>Basic Concepts in Performance Appraisal and Management</a:t>
            </a:r>
            <a:endParaRPr lang="en-US" sz="2000" dirty="0"/>
          </a:p>
        </p:txBody>
      </p:sp>
      <p:sp>
        <p:nvSpPr>
          <p:cNvPr id="3" name="Content Placeholder 2"/>
          <p:cNvSpPr>
            <a:spLocks noGrp="1"/>
          </p:cNvSpPr>
          <p:nvPr>
            <p:ph idx="1"/>
          </p:nvPr>
        </p:nvSpPr>
        <p:spPr>
          <a:xfrm>
            <a:off x="457200" y="457200"/>
            <a:ext cx="8229600" cy="5867400"/>
          </a:xfrm>
        </p:spPr>
        <p:txBody>
          <a:bodyPr>
            <a:normAutofit fontScale="92500" lnSpcReduction="20000"/>
          </a:bodyPr>
          <a:lstStyle/>
          <a:p>
            <a:pPr marL="0" lvl="0" indent="0">
              <a:spcBef>
                <a:spcPts val="0"/>
              </a:spcBef>
              <a:buNone/>
              <a:defRPr/>
            </a:pPr>
            <a:r>
              <a:rPr lang="en-US" sz="2400" b="1" dirty="0">
                <a:solidFill>
                  <a:prstClr val="black"/>
                </a:solidFill>
              </a:rPr>
              <a:t>Why Appraise Performance? — </a:t>
            </a:r>
            <a:r>
              <a:rPr lang="en-US" sz="2400" dirty="0">
                <a:solidFill>
                  <a:prstClr val="black"/>
                </a:solidFill>
              </a:rPr>
              <a:t>For several reasons: </a:t>
            </a:r>
            <a:endParaRPr lang="en-US" sz="2400" dirty="0" smtClean="0">
              <a:solidFill>
                <a:prstClr val="black"/>
              </a:solidFill>
            </a:endParaRPr>
          </a:p>
          <a:p>
            <a:pPr marL="457200" lvl="0" indent="-457200">
              <a:spcBef>
                <a:spcPts val="0"/>
              </a:spcBef>
              <a:buAutoNum type="arabicParenR"/>
              <a:defRPr/>
            </a:pPr>
            <a:r>
              <a:rPr lang="en-US" sz="2400" dirty="0" smtClean="0">
                <a:solidFill>
                  <a:prstClr val="black"/>
                </a:solidFill>
              </a:rPr>
              <a:t>they </a:t>
            </a:r>
            <a:r>
              <a:rPr lang="en-US" sz="2400" dirty="0">
                <a:solidFill>
                  <a:prstClr val="black"/>
                </a:solidFill>
              </a:rPr>
              <a:t>play an integral role in the employer’s performance management process; </a:t>
            </a:r>
            <a:endParaRPr lang="en-US" sz="2400" dirty="0" smtClean="0">
              <a:solidFill>
                <a:prstClr val="black"/>
              </a:solidFill>
            </a:endParaRPr>
          </a:p>
          <a:p>
            <a:pPr marL="457200" lvl="0" indent="-457200">
              <a:spcBef>
                <a:spcPts val="0"/>
              </a:spcBef>
              <a:buAutoNum type="arabicParenR"/>
              <a:defRPr/>
            </a:pPr>
            <a:r>
              <a:rPr lang="en-US" sz="2400" dirty="0" smtClean="0">
                <a:solidFill>
                  <a:prstClr val="black"/>
                </a:solidFill>
              </a:rPr>
              <a:t>the </a:t>
            </a:r>
            <a:r>
              <a:rPr lang="en-US" sz="2400" dirty="0">
                <a:solidFill>
                  <a:prstClr val="black"/>
                </a:solidFill>
              </a:rPr>
              <a:t>appraisal lets the boss and subordinate develop a plan for correcting any deficiencies, and reinforce those things he does correctly; </a:t>
            </a:r>
            <a:endParaRPr lang="en-US" sz="2400" dirty="0" smtClean="0">
              <a:solidFill>
                <a:prstClr val="black"/>
              </a:solidFill>
            </a:endParaRPr>
          </a:p>
          <a:p>
            <a:pPr marL="457200" lvl="0" indent="-457200">
              <a:spcBef>
                <a:spcPts val="0"/>
              </a:spcBef>
              <a:buAutoNum type="arabicParenR"/>
              <a:defRPr/>
            </a:pPr>
            <a:r>
              <a:rPr lang="en-US" sz="2400" dirty="0" smtClean="0">
                <a:solidFill>
                  <a:prstClr val="black"/>
                </a:solidFill>
              </a:rPr>
              <a:t>they </a:t>
            </a:r>
            <a:r>
              <a:rPr lang="en-US" sz="2400" dirty="0">
                <a:solidFill>
                  <a:prstClr val="black"/>
                </a:solidFill>
              </a:rPr>
              <a:t>serve a useful career planning purpose; and </a:t>
            </a:r>
            <a:endParaRPr lang="en-US" sz="2400" dirty="0" smtClean="0">
              <a:solidFill>
                <a:prstClr val="black"/>
              </a:solidFill>
            </a:endParaRPr>
          </a:p>
          <a:p>
            <a:pPr marL="457200" lvl="0" indent="-457200">
              <a:spcBef>
                <a:spcPts val="0"/>
              </a:spcBef>
              <a:buAutoNum type="arabicParenR"/>
              <a:defRPr/>
            </a:pPr>
            <a:r>
              <a:rPr lang="en-US" sz="2400" dirty="0" smtClean="0">
                <a:solidFill>
                  <a:prstClr val="black"/>
                </a:solidFill>
              </a:rPr>
              <a:t>it </a:t>
            </a:r>
            <a:r>
              <a:rPr lang="en-US" sz="2400" dirty="0">
                <a:solidFill>
                  <a:prstClr val="black"/>
                </a:solidFill>
              </a:rPr>
              <a:t>plays a part in salary decisions.</a:t>
            </a:r>
          </a:p>
          <a:p>
            <a:pPr marL="0" lvl="0" indent="0">
              <a:spcBef>
                <a:spcPts val="0"/>
              </a:spcBef>
              <a:buNone/>
            </a:pPr>
            <a:endParaRPr lang="en-US" sz="2400" dirty="0">
              <a:solidFill>
                <a:prstClr val="black"/>
              </a:solidFill>
            </a:endParaRPr>
          </a:p>
          <a:p>
            <a:pPr marL="0" lvl="0" indent="0">
              <a:spcBef>
                <a:spcPts val="0"/>
              </a:spcBef>
              <a:buNone/>
              <a:defRPr/>
            </a:pPr>
            <a:r>
              <a:rPr lang="en-US" sz="2400" b="1" dirty="0">
                <a:solidFill>
                  <a:prstClr val="black"/>
                </a:solidFill>
              </a:rPr>
              <a:t>The Importance of Continuous Feedback — </a:t>
            </a:r>
            <a:r>
              <a:rPr lang="en-US" sz="2400" dirty="0">
                <a:solidFill>
                  <a:prstClr val="black"/>
                </a:solidFill>
              </a:rPr>
              <a:t>To accomplish several (or all) of these aims, traditional annual or semi-annual appraisal reviews make sense.</a:t>
            </a:r>
          </a:p>
          <a:p>
            <a:pPr marL="0" lvl="0" indent="0">
              <a:spcBef>
                <a:spcPts val="0"/>
              </a:spcBef>
              <a:buNone/>
            </a:pPr>
            <a:endParaRPr lang="en-US" sz="2400" dirty="0">
              <a:solidFill>
                <a:prstClr val="black"/>
              </a:solidFill>
            </a:endParaRPr>
          </a:p>
          <a:p>
            <a:pPr marL="0" lvl="0" indent="0">
              <a:spcBef>
                <a:spcPts val="0"/>
              </a:spcBef>
              <a:buNone/>
            </a:pPr>
            <a:r>
              <a:rPr lang="en-US" sz="2400" b="1" dirty="0">
                <a:solidFill>
                  <a:prstClr val="black"/>
                </a:solidFill>
              </a:rPr>
              <a:t>Performance Management — </a:t>
            </a:r>
            <a:r>
              <a:rPr lang="en-US" sz="2400" dirty="0">
                <a:solidFill>
                  <a:prstClr val="black"/>
                </a:solidFill>
              </a:rPr>
              <a:t>Many employers take a continuous process approach including having self-directed (and trained) work teams give themselves ongoing appraisal information.</a:t>
            </a:r>
          </a:p>
          <a:p>
            <a:pPr marL="0" lvl="0" indent="0">
              <a:spcBef>
                <a:spcPts val="0"/>
              </a:spcBef>
              <a:buNone/>
            </a:pPr>
            <a:endParaRPr lang="en-US" sz="2400" dirty="0">
              <a:solidFill>
                <a:prstClr val="black"/>
              </a:solidFill>
            </a:endParaRPr>
          </a:p>
          <a:p>
            <a:pPr marL="0" lvl="0" indent="0">
              <a:spcBef>
                <a:spcPts val="0"/>
              </a:spcBef>
              <a:buNone/>
              <a:defRPr/>
            </a:pPr>
            <a:r>
              <a:rPr lang="en-US" sz="2400" b="1" dirty="0">
                <a:solidFill>
                  <a:prstClr val="black"/>
                </a:solidFill>
              </a:rPr>
              <a:t>Performance Management Defined — </a:t>
            </a:r>
            <a:r>
              <a:rPr lang="en-US" sz="2400" dirty="0">
                <a:solidFill>
                  <a:prstClr val="black"/>
                </a:solidFill>
              </a:rPr>
              <a:t>Performance management is a goal-oriented and continuous way to appraise and manage employees’ performance</a:t>
            </a:r>
            <a:r>
              <a:rPr lang="en-US" sz="1200" dirty="0">
                <a:solidFill>
                  <a:prstClr val="black"/>
                </a:solidFill>
              </a:rPr>
              <a:t>.</a:t>
            </a:r>
            <a:endParaRPr lang="en-US" sz="1200" b="1" dirty="0">
              <a:solidFill>
                <a:prstClr val="black"/>
              </a:solidFill>
            </a:endParaRPr>
          </a:p>
          <a:p>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5" name="Slide Number Placeholder 4"/>
          <p:cNvSpPr>
            <a:spLocks noGrp="1"/>
          </p:cNvSpPr>
          <p:nvPr>
            <p:ph type="sldNum" sz="quarter" idx="12"/>
          </p:nvPr>
        </p:nvSpPr>
        <p:spPr/>
        <p:txBody>
          <a:bodyPr/>
          <a:lstStyle/>
          <a:p>
            <a:r>
              <a:rPr lang="en-US" smtClean="0"/>
              <a:t>6-</a:t>
            </a:r>
            <a:fld id="{34C9C502-A7F2-4BBF-A2C4-45E6122E86EE}" type="slidenum">
              <a:rPr lang="en-US" smtClean="0"/>
              <a:pPr/>
              <a:t>6</a:t>
            </a:fld>
            <a:endParaRPr lang="en-US" dirty="0"/>
          </a:p>
        </p:txBody>
      </p:sp>
    </p:spTree>
    <p:extLst>
      <p:ext uri="{BB962C8B-B14F-4D97-AF65-F5344CB8AC3E}">
        <p14:creationId xmlns:p14="http://schemas.microsoft.com/office/powerpoint/2010/main" val="1178022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Concepts in Performance Appraisal and Management</a:t>
            </a:r>
            <a:endParaRPr lang="en-US" dirty="0"/>
          </a:p>
        </p:txBody>
      </p:sp>
      <p:sp>
        <p:nvSpPr>
          <p:cNvPr id="3" name="Content Placeholder 2"/>
          <p:cNvSpPr>
            <a:spLocks noGrp="1"/>
          </p:cNvSpPr>
          <p:nvPr>
            <p:ph idx="1"/>
          </p:nvPr>
        </p:nvSpPr>
        <p:spPr>
          <a:xfrm>
            <a:off x="457200" y="1600200"/>
            <a:ext cx="4572000" cy="4525963"/>
          </a:xfrm>
        </p:spPr>
        <p:txBody>
          <a:bodyPr>
            <a:normAutofit/>
          </a:bodyPr>
          <a:lstStyle/>
          <a:p>
            <a:r>
              <a:rPr lang="en-US" dirty="0" smtClean="0"/>
              <a:t>The appraisal cycle</a:t>
            </a:r>
          </a:p>
          <a:p>
            <a:r>
              <a:rPr lang="en-US" dirty="0" smtClean="0"/>
              <a:t>Setting effective goals and work standards</a:t>
            </a:r>
          </a:p>
          <a:p>
            <a:r>
              <a:rPr lang="en-US" dirty="0" smtClean="0"/>
              <a:t>Who should do the appraising?</a:t>
            </a:r>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5" name="Slide Number Placeholder 4"/>
          <p:cNvSpPr>
            <a:spLocks noGrp="1"/>
          </p:cNvSpPr>
          <p:nvPr>
            <p:ph type="sldNum" sz="quarter" idx="12"/>
          </p:nvPr>
        </p:nvSpPr>
        <p:spPr/>
        <p:txBody>
          <a:bodyPr/>
          <a:lstStyle/>
          <a:p>
            <a:r>
              <a:rPr lang="en-US" smtClean="0"/>
              <a:t>6-</a:t>
            </a:r>
            <a:fld id="{34C9C502-A7F2-4BBF-A2C4-45E6122E86EE}" type="slidenum">
              <a:rPr lang="en-US" smtClean="0"/>
              <a:pPr/>
              <a:t>7</a:t>
            </a:fld>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514600"/>
            <a:ext cx="2956034" cy="2743200"/>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368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Autofit/>
          </a:bodyPr>
          <a:lstStyle/>
          <a:p>
            <a:r>
              <a:rPr lang="en-US" sz="2000" dirty="0">
                <a:solidFill>
                  <a:srgbClr val="1F497D"/>
                </a:solidFill>
              </a:rPr>
              <a:t>Basic Concepts in Performance Appraisal and Management</a:t>
            </a:r>
            <a:endParaRPr lang="en-US" sz="2400" dirty="0"/>
          </a:p>
        </p:txBody>
      </p:sp>
      <p:sp>
        <p:nvSpPr>
          <p:cNvPr id="3" name="Content Placeholder 2"/>
          <p:cNvSpPr>
            <a:spLocks noGrp="1"/>
          </p:cNvSpPr>
          <p:nvPr>
            <p:ph idx="1"/>
          </p:nvPr>
        </p:nvSpPr>
        <p:spPr>
          <a:xfrm>
            <a:off x="457200" y="838200"/>
            <a:ext cx="8229600" cy="5287963"/>
          </a:xfrm>
        </p:spPr>
        <p:txBody>
          <a:bodyPr>
            <a:normAutofit lnSpcReduction="10000"/>
          </a:bodyPr>
          <a:lstStyle/>
          <a:p>
            <a:pPr marL="0" lvl="0" indent="0">
              <a:spcBef>
                <a:spcPts val="0"/>
              </a:spcBef>
              <a:buNone/>
              <a:defRPr/>
            </a:pPr>
            <a:r>
              <a:rPr lang="en-US" sz="1600" b="1" dirty="0">
                <a:solidFill>
                  <a:prstClr val="black"/>
                </a:solidFill>
              </a:rPr>
              <a:t>The Appraisal Cycle — </a:t>
            </a:r>
            <a:r>
              <a:rPr lang="en-US" sz="1600" dirty="0">
                <a:solidFill>
                  <a:prstClr val="black"/>
                </a:solidFill>
              </a:rPr>
              <a:t>The three-step process is as follows: </a:t>
            </a:r>
            <a:endParaRPr lang="en-US" sz="1600" dirty="0" smtClean="0">
              <a:solidFill>
                <a:prstClr val="black"/>
              </a:solidFill>
            </a:endParaRPr>
          </a:p>
          <a:p>
            <a:pPr lvl="0">
              <a:spcBef>
                <a:spcPts val="0"/>
              </a:spcBef>
              <a:buAutoNum type="arabicParenBoth"/>
              <a:defRPr/>
            </a:pPr>
            <a:r>
              <a:rPr lang="en-US" sz="1600" dirty="0" smtClean="0">
                <a:solidFill>
                  <a:prstClr val="black"/>
                </a:solidFill>
              </a:rPr>
              <a:t>setting </a:t>
            </a:r>
            <a:r>
              <a:rPr lang="en-US" sz="1600" dirty="0">
                <a:solidFill>
                  <a:prstClr val="black"/>
                </a:solidFill>
              </a:rPr>
              <a:t>work standards; </a:t>
            </a:r>
            <a:endParaRPr lang="en-US" sz="1600" dirty="0" smtClean="0">
              <a:solidFill>
                <a:prstClr val="black"/>
              </a:solidFill>
            </a:endParaRPr>
          </a:p>
          <a:p>
            <a:pPr lvl="0">
              <a:spcBef>
                <a:spcPts val="0"/>
              </a:spcBef>
              <a:buAutoNum type="arabicParenBoth"/>
              <a:defRPr/>
            </a:pPr>
            <a:r>
              <a:rPr lang="en-US" sz="1600" dirty="0" smtClean="0">
                <a:solidFill>
                  <a:prstClr val="black"/>
                </a:solidFill>
              </a:rPr>
              <a:t>assessing </a:t>
            </a:r>
            <a:r>
              <a:rPr lang="en-US" sz="1600" dirty="0">
                <a:solidFill>
                  <a:prstClr val="black"/>
                </a:solidFill>
              </a:rPr>
              <a:t>performance relative to such standards; </a:t>
            </a:r>
            <a:r>
              <a:rPr lang="en-US" sz="1600" dirty="0" smtClean="0">
                <a:solidFill>
                  <a:prstClr val="black"/>
                </a:solidFill>
              </a:rPr>
              <a:t>and</a:t>
            </a:r>
          </a:p>
          <a:p>
            <a:pPr lvl="0">
              <a:spcBef>
                <a:spcPts val="0"/>
              </a:spcBef>
              <a:buAutoNum type="arabicParenBoth"/>
              <a:defRPr/>
            </a:pPr>
            <a:r>
              <a:rPr lang="en-US" sz="1600" dirty="0" smtClean="0">
                <a:solidFill>
                  <a:prstClr val="black"/>
                </a:solidFill>
              </a:rPr>
              <a:t>providing </a:t>
            </a:r>
            <a:r>
              <a:rPr lang="en-US" sz="1600" dirty="0">
                <a:solidFill>
                  <a:prstClr val="black"/>
                </a:solidFill>
              </a:rPr>
              <a:t>feedback aimed at improving performance during the next cycle.</a:t>
            </a:r>
            <a:endParaRPr lang="en-US" sz="1600" b="1" dirty="0">
              <a:solidFill>
                <a:prstClr val="black"/>
              </a:solidFill>
            </a:endParaRPr>
          </a:p>
          <a:p>
            <a:pPr marL="0" lvl="0" indent="0">
              <a:spcBef>
                <a:spcPts val="0"/>
              </a:spcBef>
              <a:buNone/>
              <a:defRPr/>
            </a:pPr>
            <a:r>
              <a:rPr lang="en-US" sz="1600" b="1" dirty="0">
                <a:solidFill>
                  <a:prstClr val="black"/>
                </a:solidFill>
              </a:rPr>
              <a:t>Setting Effective Goals and Work Standards — </a:t>
            </a:r>
            <a:r>
              <a:rPr lang="en-US" sz="1600" dirty="0">
                <a:solidFill>
                  <a:prstClr val="black"/>
                </a:solidFill>
              </a:rPr>
              <a:t>Some guidelines for effective goal setting are as follows: 1) assign specific </a:t>
            </a:r>
            <a:r>
              <a:rPr lang="en-US" sz="1600" dirty="0" smtClean="0">
                <a:solidFill>
                  <a:prstClr val="black"/>
                </a:solidFill>
              </a:rPr>
              <a:t>goals; </a:t>
            </a:r>
          </a:p>
          <a:p>
            <a:pPr marL="0" lvl="0" indent="0">
              <a:spcBef>
                <a:spcPts val="0"/>
              </a:spcBef>
              <a:buNone/>
              <a:defRPr/>
            </a:pPr>
            <a:r>
              <a:rPr lang="en-US" sz="1600" dirty="0" smtClean="0">
                <a:solidFill>
                  <a:prstClr val="black"/>
                </a:solidFill>
              </a:rPr>
              <a:t>2</a:t>
            </a:r>
            <a:r>
              <a:rPr lang="en-US" sz="1600" dirty="0">
                <a:solidFill>
                  <a:prstClr val="black"/>
                </a:solidFill>
              </a:rPr>
              <a:t>) assign measurable goals; </a:t>
            </a:r>
            <a:endParaRPr lang="en-US" sz="1600" dirty="0" smtClean="0">
              <a:solidFill>
                <a:prstClr val="black"/>
              </a:solidFill>
            </a:endParaRPr>
          </a:p>
          <a:p>
            <a:pPr marL="0" lvl="0" indent="0">
              <a:spcBef>
                <a:spcPts val="0"/>
              </a:spcBef>
              <a:buNone/>
              <a:defRPr/>
            </a:pPr>
            <a:r>
              <a:rPr lang="en-US" sz="1600" dirty="0" smtClean="0">
                <a:solidFill>
                  <a:prstClr val="black"/>
                </a:solidFill>
              </a:rPr>
              <a:t>3) assign </a:t>
            </a:r>
            <a:r>
              <a:rPr lang="en-US" sz="1600" dirty="0">
                <a:solidFill>
                  <a:prstClr val="black"/>
                </a:solidFill>
              </a:rPr>
              <a:t>challenging but doable goals; and </a:t>
            </a:r>
            <a:endParaRPr lang="en-US" sz="1600" dirty="0" smtClean="0">
              <a:solidFill>
                <a:prstClr val="black"/>
              </a:solidFill>
            </a:endParaRPr>
          </a:p>
          <a:p>
            <a:pPr marL="0" lvl="0" indent="0">
              <a:spcBef>
                <a:spcPts val="0"/>
              </a:spcBef>
              <a:buNone/>
              <a:defRPr/>
            </a:pPr>
            <a:r>
              <a:rPr lang="en-US" sz="1600" dirty="0" smtClean="0">
                <a:solidFill>
                  <a:prstClr val="black"/>
                </a:solidFill>
              </a:rPr>
              <a:t>4</a:t>
            </a:r>
            <a:r>
              <a:rPr lang="en-US" sz="1600" dirty="0">
                <a:solidFill>
                  <a:prstClr val="black"/>
                </a:solidFill>
              </a:rPr>
              <a:t>) encourage participation.</a:t>
            </a:r>
            <a:endParaRPr lang="en-US" sz="1600" b="1" dirty="0">
              <a:solidFill>
                <a:prstClr val="black"/>
              </a:solidFill>
            </a:endParaRPr>
          </a:p>
          <a:p>
            <a:pPr marL="0" lvl="0" indent="0">
              <a:spcBef>
                <a:spcPts val="0"/>
              </a:spcBef>
              <a:buNone/>
            </a:pPr>
            <a:r>
              <a:rPr lang="en-US" sz="1600" b="1" dirty="0">
                <a:solidFill>
                  <a:prstClr val="black"/>
                </a:solidFill>
              </a:rPr>
              <a:t>Who Should Do the Appraising?</a:t>
            </a:r>
          </a:p>
          <a:p>
            <a:pPr marL="0" lvl="0" indent="0">
              <a:spcBef>
                <a:spcPts val="0"/>
              </a:spcBef>
              <a:buNone/>
            </a:pPr>
            <a:r>
              <a:rPr lang="en-US" sz="1600" b="1" dirty="0">
                <a:solidFill>
                  <a:prstClr val="black"/>
                </a:solidFill>
              </a:rPr>
              <a:t>The Immediate Supervisor </a:t>
            </a:r>
            <a:r>
              <a:rPr lang="en-US" sz="1600" dirty="0">
                <a:solidFill>
                  <a:prstClr val="black"/>
                </a:solidFill>
              </a:rPr>
              <a:t>is usually in the best position to observe and evaluate the subordinate’s performance, and is responsible for that person’s performance.</a:t>
            </a:r>
          </a:p>
          <a:p>
            <a:pPr marL="0" lvl="0" indent="0">
              <a:spcBef>
                <a:spcPts val="0"/>
              </a:spcBef>
              <a:buNone/>
              <a:defRPr/>
            </a:pPr>
            <a:r>
              <a:rPr lang="en-US" sz="1600" b="1" dirty="0">
                <a:solidFill>
                  <a:prstClr val="black"/>
                </a:solidFill>
              </a:rPr>
              <a:t>Peer Appraisals </a:t>
            </a:r>
            <a:r>
              <a:rPr lang="en-US" sz="1600" dirty="0">
                <a:solidFill>
                  <a:prstClr val="black"/>
                </a:solidFill>
              </a:rPr>
              <a:t>are becoming more popular with firms using self-managing teams.</a:t>
            </a:r>
          </a:p>
          <a:p>
            <a:pPr marL="0" lvl="0" indent="0">
              <a:spcBef>
                <a:spcPts val="0"/>
              </a:spcBef>
              <a:buNone/>
            </a:pPr>
            <a:r>
              <a:rPr lang="en-US" sz="1600" b="1" dirty="0">
                <a:solidFill>
                  <a:prstClr val="black"/>
                </a:solidFill>
              </a:rPr>
              <a:t>Rating Committees </a:t>
            </a:r>
            <a:r>
              <a:rPr lang="en-US" sz="1600" dirty="0">
                <a:solidFill>
                  <a:prstClr val="black"/>
                </a:solidFill>
              </a:rPr>
              <a:t>consist of multiple raters, typically the employee’s immediate supervisor and three or four other supervisors.</a:t>
            </a:r>
          </a:p>
          <a:p>
            <a:pPr marL="0" lvl="0" indent="0">
              <a:spcBef>
                <a:spcPts val="0"/>
              </a:spcBef>
              <a:buNone/>
              <a:defRPr/>
            </a:pPr>
            <a:r>
              <a:rPr lang="en-US" sz="1600" b="1" dirty="0">
                <a:solidFill>
                  <a:prstClr val="black"/>
                </a:solidFill>
              </a:rPr>
              <a:t>Self-Ratings</a:t>
            </a:r>
            <a:r>
              <a:rPr lang="en-US" sz="1600" dirty="0">
                <a:solidFill>
                  <a:prstClr val="black"/>
                </a:solidFill>
              </a:rPr>
              <a:t> tend to be higher than supervisor or peer ratings.</a:t>
            </a:r>
          </a:p>
          <a:p>
            <a:pPr marL="0" lvl="0" indent="0">
              <a:spcBef>
                <a:spcPts val="0"/>
              </a:spcBef>
              <a:buNone/>
              <a:defRPr/>
            </a:pPr>
            <a:r>
              <a:rPr lang="en-US" sz="1600" b="1" dirty="0">
                <a:solidFill>
                  <a:prstClr val="black"/>
                </a:solidFill>
              </a:rPr>
              <a:t>Appraisal by Subordinates </a:t>
            </a:r>
            <a:r>
              <a:rPr lang="en-US" sz="1600" dirty="0">
                <a:solidFill>
                  <a:prstClr val="black"/>
                </a:solidFill>
              </a:rPr>
              <a:t>or </a:t>
            </a:r>
            <a:r>
              <a:rPr lang="en-US" sz="1600" b="1" dirty="0">
                <a:solidFill>
                  <a:prstClr val="black"/>
                </a:solidFill>
              </a:rPr>
              <a:t>upward feedback</a:t>
            </a:r>
            <a:r>
              <a:rPr lang="en-US" sz="1600" dirty="0">
                <a:solidFill>
                  <a:prstClr val="black"/>
                </a:solidFill>
              </a:rPr>
              <a:t>, is when subordinates anonymously rate their supervisor’s performance.</a:t>
            </a:r>
          </a:p>
          <a:p>
            <a:pPr marL="0" lvl="0" indent="0">
              <a:spcBef>
                <a:spcPts val="0"/>
              </a:spcBef>
              <a:buNone/>
              <a:defRPr/>
            </a:pPr>
            <a:r>
              <a:rPr lang="en-US" sz="1600" b="1" dirty="0">
                <a:solidFill>
                  <a:prstClr val="black"/>
                </a:solidFill>
              </a:rPr>
              <a:t>360-Degree Feedback </a:t>
            </a:r>
            <a:r>
              <a:rPr lang="en-US" sz="1600" dirty="0">
                <a:solidFill>
                  <a:prstClr val="black"/>
                </a:solidFill>
              </a:rPr>
              <a:t>is when ratings are collected from the employee, the employee’s supervisors, subordinates, peers, and internal or external customers. This method is the subject of considerable debate. One study found significant correlation between 360-degree ratings and conventional ratings. Firms should carefully assess potential costs, carefully train those giving feedback, and not rely solely on 360-degree feedback.</a:t>
            </a:r>
          </a:p>
          <a:p>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5" name="Slide Number Placeholder 4"/>
          <p:cNvSpPr>
            <a:spLocks noGrp="1"/>
          </p:cNvSpPr>
          <p:nvPr>
            <p:ph type="sldNum" sz="quarter" idx="12"/>
          </p:nvPr>
        </p:nvSpPr>
        <p:spPr/>
        <p:txBody>
          <a:bodyPr/>
          <a:lstStyle/>
          <a:p>
            <a:r>
              <a:rPr lang="en-US" smtClean="0"/>
              <a:t>6-</a:t>
            </a:r>
            <a:fld id="{34C9C502-A7F2-4BBF-A2C4-45E6122E86EE}" type="slidenum">
              <a:rPr lang="en-US" smtClean="0"/>
              <a:pPr/>
              <a:t>8</a:t>
            </a:fld>
            <a:endParaRPr lang="en-US" dirty="0"/>
          </a:p>
        </p:txBody>
      </p:sp>
    </p:spTree>
    <p:extLst>
      <p:ext uri="{BB962C8B-B14F-4D97-AF65-F5344CB8AC3E}">
        <p14:creationId xmlns:p14="http://schemas.microsoft.com/office/powerpoint/2010/main" val="2928883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0">
              <a:spcBef>
                <a:spcPts val="0"/>
              </a:spcBef>
            </a:pPr>
            <a:r>
              <a:rPr lang="en-US" dirty="0" smtClean="0"/>
              <a:t>Basic </a:t>
            </a:r>
            <a:r>
              <a:rPr lang="en-US" dirty="0" smtClean="0"/>
              <a:t>Appraisal Methods</a:t>
            </a:r>
            <a:br>
              <a:rPr lang="en-US" dirty="0" smtClean="0"/>
            </a:br>
            <a:r>
              <a:rPr lang="en-US" dirty="0"/>
              <a:t/>
            </a:r>
            <a:br>
              <a:rPr lang="en-US" dirty="0"/>
            </a:br>
            <a:r>
              <a:rPr lang="en-US" sz="1800" b="0" dirty="0">
                <a:solidFill>
                  <a:prstClr val="black"/>
                </a:solidFill>
                <a:effectLst/>
              </a:rPr>
              <a:t>The </a:t>
            </a:r>
            <a:r>
              <a:rPr lang="en-US" sz="1800" b="0" dirty="0" smtClean="0">
                <a:solidFill>
                  <a:prstClr val="black"/>
                </a:solidFill>
                <a:effectLst/>
              </a:rPr>
              <a:t>manager </a:t>
            </a:r>
            <a:r>
              <a:rPr lang="en-US" sz="1800" b="0" dirty="0">
                <a:solidFill>
                  <a:prstClr val="black"/>
                </a:solidFill>
                <a:effectLst/>
              </a:rPr>
              <a:t>usually conducts the appraisal using one or more of the methods described in this section.</a:t>
            </a:r>
            <a:br>
              <a:rPr lang="en-US" sz="1800" b="0" dirty="0">
                <a:solidFill>
                  <a:prstClr val="black"/>
                </a:solidFill>
                <a:effectLst/>
              </a:rPr>
            </a:br>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5" name="Slide Number Placeholder 4"/>
          <p:cNvSpPr>
            <a:spLocks noGrp="1"/>
          </p:cNvSpPr>
          <p:nvPr>
            <p:ph type="sldNum" sz="quarter" idx="12"/>
          </p:nvPr>
        </p:nvSpPr>
        <p:spPr/>
        <p:txBody>
          <a:bodyPr/>
          <a:lstStyle/>
          <a:p>
            <a:r>
              <a:rPr lang="en-US" smtClean="0"/>
              <a:t>6-</a:t>
            </a:r>
            <a:fld id="{34C9C502-A7F2-4BBF-A2C4-45E6122E86EE}" type="slidenum">
              <a:rPr lang="en-US" smtClean="0"/>
              <a:pPr/>
              <a:t>9</a:t>
            </a:fld>
            <a:endParaRPr lang="en-US" dirty="0"/>
          </a:p>
        </p:txBody>
      </p:sp>
    </p:spTree>
    <p:extLst>
      <p:ext uri="{BB962C8B-B14F-4D97-AF65-F5344CB8AC3E}">
        <p14:creationId xmlns:p14="http://schemas.microsoft.com/office/powerpoint/2010/main" val="3823788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TotalTime>
  <Words>3124</Words>
  <Application>Microsoft Office PowerPoint</Application>
  <PresentationFormat>On-screen Show (4:3)</PresentationFormat>
  <Paragraphs>263</Paragraphs>
  <Slides>23</Slides>
  <Notes>16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Learning Objectives (1)</vt:lpstr>
      <vt:lpstr>Learning Objectives (2)</vt:lpstr>
      <vt:lpstr>Basic Concepts in Performance Appraisal and Management  Comparing Performance Appraisal and Performance Management — Performance appraisal is part of a total integrated process of performance management, which consolidates goal setting, performance appraisal, and development into a single, common system, the aim of which is to ensure that the employee’s performance is supporting the company’s strategic aims. </vt:lpstr>
      <vt:lpstr>Basic Concepts in Performance Appraisal and Management</vt:lpstr>
      <vt:lpstr>Basic Concepts in Performance Appraisal and Management</vt:lpstr>
      <vt:lpstr>Basic Concepts in Performance Appraisal and Management</vt:lpstr>
      <vt:lpstr>Basic Concepts in Performance Appraisal and Management</vt:lpstr>
      <vt:lpstr>Basic Appraisal Methods  The manager usually conducts the appraisal using one or more of the methods described in this section. </vt:lpstr>
      <vt:lpstr>Basic Appraisal Methods</vt:lpstr>
      <vt:lpstr>Basic Appraisal Methods</vt:lpstr>
      <vt:lpstr>PowerPoint Presentation</vt:lpstr>
      <vt:lpstr>PowerPoint Presentation</vt:lpstr>
      <vt:lpstr>Basic Appraisal Methods</vt:lpstr>
      <vt:lpstr>Basic Appraisal Methods</vt:lpstr>
      <vt:lpstr>Basic Appraisal Methods</vt:lpstr>
      <vt:lpstr>Basic Appraisal Methods</vt:lpstr>
      <vt:lpstr>Coaching and Career Management  After appraising performance, the manager typically faces several tasks. The employee may require coaching, career advice, and mentoring. The purpose of this section is to help you be more effective at coaching and mentoring employees, and at supporting career planning and talent management needs. </vt:lpstr>
      <vt:lpstr>Coaching and Career Management</vt:lpstr>
      <vt:lpstr>Coaching and Career Management</vt:lpstr>
      <vt:lpstr>Performance Management  Earlier in this chapter, we said that performance management is the continuous process of identifying, measuring, and developing the performance of individuals and teams and aligning their performance with the organization’s goals. In this section, we will look at performance management more closely.  </vt:lpstr>
      <vt:lpstr>Performance Management</vt:lpstr>
      <vt:lpstr>Performance Management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Licensed User</dc:creator>
  <cp:lastModifiedBy>KSU S155-S9</cp:lastModifiedBy>
  <cp:revision>33</cp:revision>
  <dcterms:created xsi:type="dcterms:W3CDTF">2012-07-26T16:14:13Z</dcterms:created>
  <dcterms:modified xsi:type="dcterms:W3CDTF">2015-08-27T07:54:06Z</dcterms:modified>
</cp:coreProperties>
</file>