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60" r:id="rId5"/>
    <p:sldId id="279" r:id="rId6"/>
    <p:sldId id="261" r:id="rId7"/>
    <p:sldId id="280" r:id="rId8"/>
    <p:sldId id="262" r:id="rId9"/>
    <p:sldId id="263" r:id="rId10"/>
    <p:sldId id="264" r:id="rId11"/>
    <p:sldId id="265" r:id="rId12"/>
    <p:sldId id="266" r:id="rId13"/>
    <p:sldId id="267" r:id="rId14"/>
    <p:sldId id="281" r:id="rId15"/>
    <p:sldId id="268" r:id="rId16"/>
    <p:sldId id="269" r:id="rId17"/>
    <p:sldId id="270" r:id="rId18"/>
    <p:sldId id="271" r:id="rId19"/>
    <p:sldId id="272" r:id="rId20"/>
    <p:sldId id="273" r:id="rId21"/>
    <p:sldId id="278" r:id="rId22"/>
    <p:sldId id="274"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48" autoAdjust="0"/>
  </p:normalViewPr>
  <p:slideViewPr>
    <p:cSldViewPr>
      <p:cViewPr varScale="1">
        <p:scale>
          <a:sx n="100" d="100"/>
          <a:sy n="100" d="100"/>
        </p:scale>
        <p:origin x="-13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E3065-9CE5-4C5F-9077-F4660B49C71D}" type="datetimeFigureOut">
              <a:rPr lang="en-US" smtClean="0"/>
              <a:pPr/>
              <a:t>9/2/2015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40B46-EDC4-43CC-8434-E4AEFD7BF336}" type="slidenum">
              <a:rPr lang="en-US" smtClean="0"/>
              <a:pPr/>
              <a:t>‹#›</a:t>
            </a:fld>
            <a:endParaRPr lang="en-US" dirty="0"/>
          </a:p>
        </p:txBody>
      </p:sp>
    </p:spTree>
    <p:extLst>
      <p:ext uri="{BB962C8B-B14F-4D97-AF65-F5344CB8AC3E}">
        <p14:creationId xmlns:p14="http://schemas.microsoft.com/office/powerpoint/2010/main" val="99421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purpose of this chapter is to explain how to create and implement an equitable pay plan. The main topics we cover include What Determines How Much You Pay, How to Create a Market-Competitive Pay Plan, Incentive Plans, Employee Benefits, and Current Compensation Trends.</a:t>
            </a:r>
            <a:endParaRPr lang="en-US"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1</a:t>
            </a:fld>
            <a:endParaRPr lang="en-US" dirty="0"/>
          </a:p>
        </p:txBody>
      </p:sp>
    </p:spTree>
    <p:extLst>
      <p:ext uri="{BB962C8B-B14F-4D97-AF65-F5344CB8AC3E}">
        <p14:creationId xmlns:p14="http://schemas.microsoft.com/office/powerpoint/2010/main" val="90962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Step 6: Develop Rate Ranges — Most employers develop vertical pay (rate) ranges for each horizontal pay grade. These pay ranges may appear as vertical boxes within each grade, showing minimum, maximum, and midpoint pay rates for that pay grade (see Figure 7.4). You may depict the pay ranges as steps or levels, with specific corresponding pay rates for each step within each pay grade.</a:t>
            </a:r>
          </a:p>
          <a:p>
            <a:endParaRPr lang="en-US"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12</a:t>
            </a:fld>
            <a:endParaRPr lang="en-US" dirty="0"/>
          </a:p>
        </p:txBody>
      </p:sp>
    </p:spTree>
    <p:extLst>
      <p:ext uri="{BB962C8B-B14F-4D97-AF65-F5344CB8AC3E}">
        <p14:creationId xmlns:p14="http://schemas.microsoft.com/office/powerpoint/2010/main" val="130403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Pricing Managerial and Professional Jobs — For such jobs, job evaluation provides only a partial answer to the question of appropriate pay. One study concluded that job complexity, the employer’s ability to pay and the executive’s human capital accounts for most of executive compensation variance.</a:t>
            </a:r>
            <a:endParaRPr lang="en-US" sz="1600" kern="1200" dirty="0" smtClean="0">
              <a:solidFill>
                <a:schemeClr val="tx1"/>
              </a:solidFill>
              <a:effectLst/>
              <a:latin typeface="+mn-lt"/>
              <a:ea typeface="+mn-ea"/>
              <a:cs typeface="+mn-cs"/>
            </a:endParaRPr>
          </a:p>
          <a:p>
            <a:pPr marL="628650" lvl="1" indent="-171450">
              <a:buFont typeface="Arial" pitchFamily="34" charset="0"/>
              <a:buChar char="•"/>
            </a:pPr>
            <a:r>
              <a:rPr lang="en-US" sz="1200" b="0" kern="1200" dirty="0" smtClean="0">
                <a:solidFill>
                  <a:schemeClr val="tx1"/>
                </a:solidFill>
                <a:effectLst/>
                <a:latin typeface="+mn-lt"/>
                <a:ea typeface="+mn-ea"/>
                <a:cs typeface="+mn-cs"/>
              </a:rPr>
              <a:t>Pay Package Elements </a:t>
            </a:r>
            <a:r>
              <a:rPr lang="en-US" sz="18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Basic compensation elements for top executives include: base pay, short-term incentives, long-term incentives, and executive benefits and perks. Shareholder activism has tightened the restrictions on what companies pay top executives. Employers are now shifting to an annual bonus plan for motivating top executives.</a:t>
            </a:r>
            <a:endParaRPr lang="en-US" sz="1800" b="1" kern="1200" dirty="0" smtClean="0">
              <a:solidFill>
                <a:schemeClr val="tx1"/>
              </a:solidFill>
              <a:effectLst/>
              <a:latin typeface="+mn-lt"/>
              <a:ea typeface="+mn-ea"/>
              <a:cs typeface="+mn-cs"/>
            </a:endParaRPr>
          </a:p>
          <a:p>
            <a:pPr lvl="1"/>
            <a:endParaRPr lang="en-US" sz="1200" b="0" kern="1200" dirty="0" smtClean="0">
              <a:solidFill>
                <a:schemeClr val="tx1"/>
              </a:solidFill>
              <a:effectLst/>
              <a:latin typeface="+mn-lt"/>
              <a:ea typeface="+mn-ea"/>
              <a:cs typeface="+mn-cs"/>
            </a:endParaRPr>
          </a:p>
          <a:p>
            <a:pPr marL="628650" lvl="1" indent="-171450">
              <a:buFont typeface="Arial" pitchFamily="34" charset="0"/>
              <a:buChar char="•"/>
            </a:pPr>
            <a:r>
              <a:rPr lang="en-US" sz="1200" b="0" kern="1200" dirty="0" smtClean="0">
                <a:solidFill>
                  <a:schemeClr val="tx1"/>
                </a:solidFill>
                <a:effectLst/>
                <a:latin typeface="+mn-lt"/>
                <a:ea typeface="+mn-ea"/>
                <a:cs typeface="+mn-cs"/>
              </a:rPr>
              <a:t>Strategy and Executive Pay </a:t>
            </a:r>
            <a:r>
              <a:rPr lang="en-US" sz="18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Pay plans for professionals should make sense strategically.</a:t>
            </a:r>
            <a:endParaRPr lang="en-US" sz="1800" b="1" kern="1200" dirty="0" smtClean="0">
              <a:solidFill>
                <a:schemeClr val="tx1"/>
              </a:solidFill>
              <a:effectLst/>
              <a:latin typeface="+mn-lt"/>
              <a:ea typeface="+mn-ea"/>
              <a:cs typeface="+mn-cs"/>
            </a:endParaRPr>
          </a:p>
          <a:p>
            <a:pPr marL="1085850" lvl="2" indent="-171450">
              <a:buFont typeface="Wingdings" pitchFamily="2" charset="2"/>
              <a:buChar char="ü"/>
            </a:pPr>
            <a:r>
              <a:rPr lang="en-US" sz="1200" b="0" kern="1200" dirty="0" smtClean="0">
                <a:solidFill>
                  <a:schemeClr val="tx1"/>
                </a:solidFill>
                <a:effectLst/>
                <a:latin typeface="+mn-lt"/>
                <a:ea typeface="+mn-ea"/>
                <a:cs typeface="+mn-cs"/>
              </a:rPr>
              <a:t>Identify</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company’s strategic direction</a:t>
            </a:r>
          </a:p>
          <a:p>
            <a:pPr marL="1085850" lvl="2" indent="-171450">
              <a:buFont typeface="Wingdings" pitchFamily="2" charset="2"/>
              <a:buChar char="ü"/>
            </a:pPr>
            <a:r>
              <a:rPr lang="en-US" sz="1200" b="0" kern="1200" dirty="0" smtClean="0">
                <a:solidFill>
                  <a:schemeClr val="tx1"/>
                </a:solidFill>
                <a:effectLst/>
                <a:latin typeface="+mn-lt"/>
                <a:ea typeface="+mn-ea"/>
                <a:cs typeface="+mn-cs"/>
              </a:rPr>
              <a:t>List the skills and competencies your professional employees should have and the behaviors they should exhibit</a:t>
            </a:r>
            <a:r>
              <a:rPr lang="en-US" sz="1800" b="1" kern="1200" baseline="0" dirty="0" smtClean="0">
                <a:solidFill>
                  <a:schemeClr val="tx1"/>
                </a:solidFill>
                <a:effectLst/>
                <a:latin typeface="+mn-lt"/>
                <a:ea typeface="+mn-ea"/>
                <a:cs typeface="+mn-cs"/>
              </a:rPr>
              <a:t> </a:t>
            </a:r>
          </a:p>
          <a:p>
            <a:pPr marL="1085850" lvl="2" indent="-171450">
              <a:buFont typeface="Wingdings" pitchFamily="2" charset="2"/>
              <a:buChar char="ü"/>
            </a:pPr>
            <a:r>
              <a:rPr lang="en-US" sz="1200" b="0" kern="1200" dirty="0" smtClean="0">
                <a:solidFill>
                  <a:schemeClr val="tx1"/>
                </a:solidFill>
                <a:effectLst/>
                <a:latin typeface="+mn-lt"/>
                <a:ea typeface="+mn-ea"/>
                <a:cs typeface="+mn-cs"/>
              </a:rPr>
              <a:t>Evaluate the extent to which the existing pay plan produces these skills, competencies, and behaviors.</a:t>
            </a:r>
          </a:p>
          <a:p>
            <a:pPr marL="1085850" lvl="2" indent="-171450">
              <a:buFont typeface="Wingdings" pitchFamily="2" charset="2"/>
              <a:buChar char="ü"/>
            </a:pPr>
            <a:r>
              <a:rPr lang="en-US" sz="1200" b="0" kern="1200" dirty="0" smtClean="0">
                <a:solidFill>
                  <a:schemeClr val="tx1"/>
                </a:solidFill>
                <a:effectLst/>
                <a:latin typeface="+mn-lt"/>
                <a:ea typeface="+mn-ea"/>
                <a:cs typeface="+mn-cs"/>
              </a:rPr>
              <a:t>If not, design and implement a new pay plan.</a:t>
            </a:r>
            <a:endParaRPr lang="en-US" sz="18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13</a:t>
            </a:fld>
            <a:endParaRPr lang="en-US" dirty="0"/>
          </a:p>
        </p:txBody>
      </p:sp>
    </p:spTree>
    <p:extLst>
      <p:ext uri="{BB962C8B-B14F-4D97-AF65-F5344CB8AC3E}">
        <p14:creationId xmlns:p14="http://schemas.microsoft.com/office/powerpoint/2010/main" val="86390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Piecework Plans — </a:t>
            </a:r>
            <a:r>
              <a:rPr lang="en-US" sz="1050" kern="1200" dirty="0" smtClean="0">
                <a:solidFill>
                  <a:schemeClr val="tx1"/>
                </a:solidFill>
                <a:effectLst/>
                <a:latin typeface="+mn-lt"/>
                <a:ea typeface="+mn-ea"/>
                <a:cs typeface="+mn-cs"/>
              </a:rPr>
              <a:t>Piecework involves paying the worker a sum (piece rate) for each unit he/she produces. Straight piecework entails a strict proportionality between results and rewards, regardless of output. With a standard hour plan, the worker gets a premium equal to the percent by which his/her performance exceeds the standard.</a:t>
            </a:r>
          </a:p>
          <a:p>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Team or Group Incentive Plans</a:t>
            </a:r>
            <a:r>
              <a:rPr lang="en-US" sz="1050" b="1" kern="1200" baseline="0" dirty="0" smtClean="0">
                <a:solidFill>
                  <a:schemeClr val="tx1"/>
                </a:solidFill>
                <a:effectLst/>
                <a:latin typeface="+mn-lt"/>
                <a:ea typeface="+mn-ea"/>
                <a:cs typeface="+mn-cs"/>
              </a:rPr>
              <a:t> – </a:t>
            </a:r>
            <a:r>
              <a:rPr lang="en-US" sz="1050" kern="1200" dirty="0" smtClean="0">
                <a:solidFill>
                  <a:schemeClr val="tx1"/>
                </a:solidFill>
                <a:effectLst/>
                <a:latin typeface="+mn-lt"/>
                <a:ea typeface="+mn-ea"/>
                <a:cs typeface="+mn-cs"/>
              </a:rPr>
              <a:t>There are several ways to build team incentive plans. Some examples include the following: Members are paid based on one of three formulas — all members receive the pay a) earned by the highest producer, b) earned by the lowest producer, or c) equal to the average pay earned by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Incentives for Managers and Executives — </a:t>
            </a:r>
            <a:r>
              <a:rPr lang="en-US" sz="1050" kern="1200" dirty="0" smtClean="0">
                <a:solidFill>
                  <a:schemeClr val="tx1"/>
                </a:solidFill>
                <a:effectLst/>
                <a:latin typeface="+mn-lt"/>
                <a:ea typeface="+mn-ea"/>
                <a:cs typeface="+mn-cs"/>
              </a:rPr>
              <a:t>As noted, most managers get short-term bonuses and long-term incentives in addition to salary. While many employers focus on singular criteria (such as bottom-line profitability) in awarding top-executive incentive pay, using multiple, strategy-based criteria is best.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kern="1200" dirty="0" smtClean="0">
                <a:solidFill>
                  <a:schemeClr val="tx1"/>
                </a:solidFill>
                <a:effectLst/>
                <a:latin typeface="+mn-lt"/>
                <a:ea typeface="+mn-ea"/>
                <a:cs typeface="+mn-cs"/>
              </a:rPr>
              <a:t>Stock Options account for over half of executives’ compensation. A stock option is the right to purchase a specific number of shares of company stock at a specific price during a specific period of time; the executive thus hopes to profit by exercising his/her option to buy the shares in the future but at today’s price.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kern="1200" dirty="0" smtClean="0">
                <a:solidFill>
                  <a:schemeClr val="tx1"/>
                </a:solidFill>
                <a:effectLst/>
                <a:latin typeface="+mn-lt"/>
                <a:ea typeface="+mn-ea"/>
                <a:cs typeface="+mn-cs"/>
              </a:rPr>
              <a:t>Sarbanes-Oxley — The Sarbanes-Oxley Act of 2002 made executives and board members personally liable for violating their fiduciary responsibilities to their shareholders.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Incentives for Salespeople</a:t>
            </a:r>
            <a:r>
              <a:rPr lang="en-US" sz="1050" b="1" kern="1200" baseline="0" dirty="0" smtClean="0">
                <a:solidFill>
                  <a:schemeClr val="tx1"/>
                </a:solidFill>
                <a:effectLst/>
                <a:latin typeface="+mn-lt"/>
                <a:ea typeface="+mn-ea"/>
                <a:cs typeface="+mn-cs"/>
              </a:rPr>
              <a:t> – </a:t>
            </a:r>
            <a:r>
              <a:rPr lang="en-US" sz="1050" kern="1200" dirty="0" smtClean="0">
                <a:solidFill>
                  <a:schemeClr val="tx1"/>
                </a:solidFill>
                <a:effectLst/>
                <a:latin typeface="+mn-lt"/>
                <a:ea typeface="+mn-ea"/>
                <a:cs typeface="+mn-cs"/>
              </a:rPr>
              <a:t>Most companies pay salespeople a combination of salary and commissions, usually with a sizable salary component. Combination plans give salespeople a floor to their earnings, and still provide an incentive for superior performance. But they can become complicated, and misunderstandings can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mn-cs"/>
            </a:endParaRPr>
          </a:p>
          <a:p>
            <a:endParaRPr lang="en-US" sz="1050"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15</a:t>
            </a:fld>
            <a:endParaRPr lang="en-US" dirty="0"/>
          </a:p>
        </p:txBody>
      </p:sp>
    </p:spTree>
    <p:extLst>
      <p:ext uri="{BB962C8B-B14F-4D97-AF65-F5344CB8AC3E}">
        <p14:creationId xmlns:p14="http://schemas.microsoft.com/office/powerpoint/2010/main" val="357971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US" sz="1050" b="1" kern="1200" dirty="0" smtClean="0">
                <a:solidFill>
                  <a:schemeClr val="tx1"/>
                </a:solidFill>
                <a:effectLst/>
                <a:latin typeface="+mn-lt"/>
                <a:ea typeface="+mn-ea"/>
                <a:cs typeface="+mn-cs"/>
              </a:rPr>
              <a:t>Non-Tangible and Recognition-Based Awards — </a:t>
            </a:r>
            <a:r>
              <a:rPr lang="en-US" sz="1050" kern="1200" dirty="0" smtClean="0">
                <a:solidFill>
                  <a:schemeClr val="tx1"/>
                </a:solidFill>
                <a:effectLst/>
                <a:latin typeface="+mn-lt"/>
                <a:ea typeface="+mn-ea"/>
                <a:cs typeface="+mn-cs"/>
              </a:rPr>
              <a:t>The term “recognition program” usually refers to formal programs, such as employee-of-the-month programs. “Social recognition” programs are more informal manager–employee exchanges, including praise and approval. “Performance feedback” is similar, but provides quantitative or qualitative information on performance in order to change the performance or maintain it. Most employers combine both financial and nonfinancial incentives to motivate employees.</a:t>
            </a:r>
            <a:endParaRPr lang="en-US" sz="1050" dirty="0" smtClean="0">
              <a:effectLst/>
            </a:endParaRPr>
          </a:p>
          <a:p>
            <a:pPr rtl="0" eaLnBrk="1" fontAlgn="auto" latinLnBrk="0" hangingPunct="1"/>
            <a:r>
              <a:rPr lang="en-US" sz="1050" b="1" kern="1200" dirty="0" smtClean="0">
                <a:solidFill>
                  <a:schemeClr val="tx1"/>
                </a:solidFill>
                <a:effectLst/>
                <a:latin typeface="+mn-lt"/>
                <a:ea typeface="+mn-ea"/>
                <a:cs typeface="+mn-cs"/>
              </a:rPr>
              <a:t>Online Award Program</a:t>
            </a:r>
            <a:r>
              <a:rPr lang="en-US" sz="1050" kern="1200" dirty="0" smtClean="0">
                <a:solidFill>
                  <a:schemeClr val="tx1"/>
                </a:solidFill>
                <a:effectLst/>
                <a:latin typeface="+mn-lt"/>
                <a:ea typeface="+mn-ea"/>
                <a:cs typeface="+mn-cs"/>
              </a:rPr>
              <a:t> — Web sites can offer a much broader range of products than most employers could catalog and offer themselves.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Merit Pay as an Incentive — </a:t>
            </a:r>
            <a:r>
              <a:rPr lang="en-US" sz="1050" kern="1200" dirty="0" smtClean="0">
                <a:solidFill>
                  <a:schemeClr val="tx1"/>
                </a:solidFill>
                <a:effectLst/>
                <a:latin typeface="+mn-lt"/>
                <a:ea typeface="+mn-ea"/>
                <a:cs typeface="+mn-cs"/>
              </a:rPr>
              <a:t>Merit pay or raise is any salary increase the firm awards to an employee based on his/her individual performance. It is different from a bonus in that it usually becomes part of the employee’s base salary, whereas a bonus is a one-time payment.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Profit-Sharing Plans</a:t>
            </a:r>
            <a:r>
              <a:rPr lang="en-US" sz="1050" b="0" kern="1200" dirty="0" smtClean="0">
                <a:solidFill>
                  <a:schemeClr val="tx1"/>
                </a:solidFill>
                <a:effectLst/>
                <a:latin typeface="+mn-lt"/>
                <a:ea typeface="+mn-ea"/>
                <a:cs typeface="+mn-cs"/>
              </a:rPr>
              <a:t> involve </a:t>
            </a:r>
            <a:r>
              <a:rPr lang="en-US" sz="1050" kern="1200" dirty="0" smtClean="0">
                <a:solidFill>
                  <a:schemeClr val="tx1"/>
                </a:solidFill>
                <a:effectLst/>
                <a:latin typeface="+mn-lt"/>
                <a:ea typeface="+mn-ea"/>
                <a:cs typeface="+mn-cs"/>
              </a:rPr>
              <a:t>employees receiving a share of the company’s annual profits. There are several types of profit-sharing plans: cash plans, Lincoln Incentive system, and deferred profit-sharing plans.</a:t>
            </a:r>
          </a:p>
          <a:p>
            <a:pPr rtl="0" eaLnBrk="1" fontAlgn="auto" latinLnBrk="0" hangingPunct="1"/>
            <a:r>
              <a:rPr lang="en-US" sz="1050" b="1" kern="1200" dirty="0" smtClean="0">
                <a:solidFill>
                  <a:schemeClr val="tx1"/>
                </a:solidFill>
                <a:effectLst/>
                <a:latin typeface="+mn-lt"/>
                <a:ea typeface="+mn-ea"/>
                <a:cs typeface="+mn-cs"/>
              </a:rPr>
              <a:t>Employee Stock Ownership Plans (ESOPs) </a:t>
            </a:r>
            <a:r>
              <a:rPr lang="en-US" sz="1050" kern="1200" dirty="0" smtClean="0">
                <a:solidFill>
                  <a:schemeClr val="tx1"/>
                </a:solidFill>
                <a:effectLst/>
                <a:latin typeface="+mn-lt"/>
                <a:ea typeface="+mn-ea"/>
                <a:cs typeface="+mn-cs"/>
              </a:rPr>
              <a:t>are company-wide plans in which a firm contributes shares of its own stock or cash to purchase the stock to a trust established to purchase shares of the firm’s stock for employees.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Gainsharing Plans</a:t>
            </a:r>
            <a:r>
              <a:rPr lang="en-US" sz="1050" kern="1200" dirty="0" smtClean="0">
                <a:solidFill>
                  <a:schemeClr val="tx1"/>
                </a:solidFill>
                <a:effectLst/>
                <a:latin typeface="+mn-lt"/>
                <a:ea typeface="+mn-ea"/>
                <a:cs typeface="+mn-cs"/>
              </a:rPr>
              <a:t> are incentive plans that engage many or all employees in a common effort to achieve a company’s productivity objectives, with any resulting cost-savings gains shared among employees and the company. For example, a Scanlon Plan is an incentive plan developed in 1937 by Joseph Scanlon. The basic features of the plan include philosophy of cooperation, identity, competence, involvement system, and sharing of benefits formula.</a:t>
            </a:r>
          </a:p>
          <a:p>
            <a:pPr rtl="0" eaLnBrk="1" fontAlgn="auto" latinLnBrk="0" hangingPunct="1"/>
            <a:r>
              <a:rPr lang="en-US" sz="1050" b="1" kern="1200" dirty="0" smtClean="0">
                <a:solidFill>
                  <a:schemeClr val="tx1"/>
                </a:solidFill>
                <a:effectLst/>
                <a:latin typeface="+mn-lt"/>
                <a:ea typeface="+mn-ea"/>
                <a:cs typeface="+mn-cs"/>
              </a:rPr>
              <a:t>Earnings-at-Risk Pay Plans </a:t>
            </a:r>
            <a:r>
              <a:rPr lang="en-US" sz="1050" kern="1200" dirty="0" smtClean="0">
                <a:solidFill>
                  <a:schemeClr val="tx1"/>
                </a:solidFill>
                <a:effectLst/>
                <a:latin typeface="+mn-lt"/>
                <a:ea typeface="+mn-ea"/>
                <a:cs typeface="+mn-cs"/>
              </a:rPr>
              <a:t>are plans that put some portion of the employee’s weekly pay at risk, subject to the firm meeting its financial goals.</a:t>
            </a:r>
          </a:p>
          <a:p>
            <a:pPr rtl="0" eaLnBrk="1" fontAlgn="auto" latinLnBrk="0" hangingPunct="1"/>
            <a:endParaRPr lang="en-US" sz="1050" kern="1200" dirty="0" smtClean="0">
              <a:solidFill>
                <a:schemeClr val="tx1"/>
              </a:solidFill>
              <a:effectLst/>
              <a:latin typeface="+mn-lt"/>
              <a:ea typeface="+mn-ea"/>
              <a:cs typeface="+mn-cs"/>
            </a:endParaRPr>
          </a:p>
          <a:p>
            <a:endParaRPr lang="en-US" sz="1050" dirty="0" smtClean="0"/>
          </a:p>
          <a:p>
            <a:endParaRPr lang="en-US" sz="1050"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16</a:t>
            </a:fld>
            <a:endParaRPr lang="en-US" dirty="0"/>
          </a:p>
        </p:txBody>
      </p:sp>
    </p:spTree>
    <p:extLst>
      <p:ext uri="{BB962C8B-B14F-4D97-AF65-F5344CB8AC3E}">
        <p14:creationId xmlns:p14="http://schemas.microsoft.com/office/powerpoint/2010/main" val="324928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kern="1200" dirty="0" smtClean="0">
                <a:solidFill>
                  <a:schemeClr val="tx1"/>
                </a:solidFill>
                <a:effectLst/>
                <a:latin typeface="+mn-lt"/>
                <a:ea typeface="+mn-ea"/>
                <a:cs typeface="+mn-cs"/>
              </a:rPr>
              <a:t>Incentives at Nucor Corporation — </a:t>
            </a:r>
            <a:r>
              <a:rPr lang="en-US" sz="1050" kern="1200" dirty="0" smtClean="0">
                <a:solidFill>
                  <a:schemeClr val="tx1"/>
                </a:solidFill>
                <a:effectLst/>
                <a:latin typeface="+mn-lt"/>
                <a:ea typeface="+mn-ea"/>
                <a:cs typeface="+mn-cs"/>
              </a:rPr>
              <a:t>Nucor is the largest steel producer in the United States. It also has the highest productivity, wages, and lowest labor cost per ton in the American steel industry. They use a production incentive plan, a department manager incentive plan, a professional and clerical bonus plan, and a senior officers’ incentive plan.</a:t>
            </a:r>
          </a:p>
          <a:p>
            <a:endParaRPr lang="en-US" sz="105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Improving Productivity through HRIS — </a:t>
            </a:r>
            <a:r>
              <a:rPr lang="en-US" sz="1050" kern="1200" dirty="0" smtClean="0">
                <a:solidFill>
                  <a:schemeClr val="tx1"/>
                </a:solidFill>
                <a:effectLst/>
                <a:latin typeface="+mn-lt"/>
                <a:ea typeface="+mn-ea"/>
                <a:cs typeface="+mn-cs"/>
              </a:rPr>
              <a:t>Benefits administration can be an enormously labor-intensive and time-consuming activity for an HR department. One of the main ways HR managers are increasing the productivity of their benefits dollars is by increasing the utilization of technology such as an Enterprise Incentive Management (EIM) system and by outsourcing benefits administration.</a:t>
            </a:r>
          </a:p>
          <a:p>
            <a:endParaRPr 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Job Design </a:t>
            </a:r>
            <a:r>
              <a:rPr lang="en-US" sz="1050" kern="1200" dirty="0" smtClean="0">
                <a:solidFill>
                  <a:schemeClr val="tx1"/>
                </a:solidFill>
                <a:effectLst/>
                <a:latin typeface="+mn-lt"/>
                <a:ea typeface="+mn-ea"/>
                <a:cs typeface="+mn-cs"/>
              </a:rPr>
              <a:t>involves reorganizing jobs to give workers more autonomy and responsibility.</a:t>
            </a:r>
          </a:p>
          <a:p>
            <a:endParaRPr lang="en-US" sz="1050" dirty="0" smtClean="0"/>
          </a:p>
          <a:p>
            <a:r>
              <a:rPr lang="en-US" sz="1050" b="1" kern="1200" dirty="0" smtClean="0">
                <a:solidFill>
                  <a:schemeClr val="tx1"/>
                </a:solidFill>
                <a:effectLst/>
                <a:latin typeface="+mn-lt"/>
                <a:ea typeface="+mn-ea"/>
                <a:cs typeface="+mn-cs"/>
              </a:rPr>
              <a:t>The Five Building Blocks of Effective Incentive Plans — </a:t>
            </a:r>
            <a:r>
              <a:rPr lang="en-US" sz="1050" kern="1200" dirty="0" smtClean="0">
                <a:solidFill>
                  <a:schemeClr val="tx1"/>
                </a:solidFill>
                <a:effectLst/>
                <a:latin typeface="+mn-lt"/>
                <a:ea typeface="+mn-ea"/>
                <a:cs typeface="+mn-cs"/>
              </a:rPr>
              <a:t>Seventy</a:t>
            </a:r>
            <a:r>
              <a:rPr lang="en-US" sz="1050" kern="1200" baseline="0" dirty="0" smtClean="0">
                <a:solidFill>
                  <a:schemeClr val="tx1"/>
                </a:solidFill>
                <a:effectLst/>
                <a:latin typeface="+mn-lt"/>
                <a:ea typeface="+mn-ea"/>
                <a:cs typeface="+mn-cs"/>
              </a:rPr>
              <a:t> </a:t>
            </a:r>
            <a:r>
              <a:rPr lang="en-US" sz="1050" kern="1200" dirty="0" smtClean="0">
                <a:solidFill>
                  <a:schemeClr val="tx1"/>
                </a:solidFill>
                <a:effectLst/>
                <a:latin typeface="+mn-lt"/>
                <a:ea typeface="+mn-ea"/>
                <a:cs typeface="+mn-cs"/>
              </a:rPr>
              <a:t>percent of employees feel their firm’s incentive plans are ineffective. The five building blocks of effective incentive plans are as follows:</a:t>
            </a:r>
          </a:p>
          <a:p>
            <a:r>
              <a:rPr lang="en-US" sz="1050" kern="1200" dirty="0" smtClean="0">
                <a:solidFill>
                  <a:schemeClr val="tx1"/>
                </a:solidFill>
                <a:effectLst/>
                <a:latin typeface="+mn-lt"/>
                <a:ea typeface="+mn-ea"/>
                <a:cs typeface="+mn-cs"/>
              </a:rPr>
              <a:t> </a:t>
            </a:r>
          </a:p>
          <a:p>
            <a:pPr lvl="1"/>
            <a:r>
              <a:rPr lang="en-US" sz="1050" kern="1200" dirty="0" smtClean="0">
                <a:solidFill>
                  <a:schemeClr val="tx1"/>
                </a:solidFill>
                <a:effectLst/>
                <a:latin typeface="+mn-lt"/>
                <a:ea typeface="+mn-ea"/>
                <a:cs typeface="+mn-cs"/>
              </a:rPr>
              <a:t>-</a:t>
            </a:r>
            <a:r>
              <a:rPr lang="en-US" sz="1050" kern="1200" baseline="0" dirty="0" smtClean="0">
                <a:solidFill>
                  <a:schemeClr val="tx1"/>
                </a:solidFill>
                <a:effectLst/>
                <a:latin typeface="+mn-lt"/>
                <a:ea typeface="+mn-ea"/>
                <a:cs typeface="+mn-cs"/>
              </a:rPr>
              <a:t> </a:t>
            </a:r>
            <a:r>
              <a:rPr lang="en-US" sz="1050" kern="1200" dirty="0" smtClean="0">
                <a:solidFill>
                  <a:schemeClr val="tx1"/>
                </a:solidFill>
                <a:effectLst/>
                <a:latin typeface="+mn-lt"/>
                <a:ea typeface="+mn-ea"/>
                <a:cs typeface="+mn-cs"/>
              </a:rPr>
              <a:t>Ask: Does it make sense to use incentives here?</a:t>
            </a:r>
          </a:p>
          <a:p>
            <a:pPr lvl="1"/>
            <a:r>
              <a:rPr lang="en-US" sz="1050" kern="1200" dirty="0" smtClean="0">
                <a:solidFill>
                  <a:schemeClr val="tx1"/>
                </a:solidFill>
                <a:effectLst/>
                <a:latin typeface="+mn-lt"/>
                <a:ea typeface="+mn-ea"/>
                <a:cs typeface="+mn-cs"/>
              </a:rPr>
              <a:t>- Link the incentive with your strategy</a:t>
            </a:r>
          </a:p>
          <a:p>
            <a:pPr lvl="1"/>
            <a:r>
              <a:rPr lang="en-US" sz="1050" kern="1200" dirty="0" smtClean="0">
                <a:solidFill>
                  <a:schemeClr val="tx1"/>
                </a:solidFill>
                <a:effectLst/>
                <a:latin typeface="+mn-lt"/>
                <a:ea typeface="+mn-ea"/>
                <a:cs typeface="+mn-cs"/>
              </a:rPr>
              <a:t>- Make sure the program is motivational</a:t>
            </a:r>
          </a:p>
          <a:p>
            <a:pPr lvl="1"/>
            <a:r>
              <a:rPr lang="en-US" sz="1050" kern="1200" dirty="0" smtClean="0">
                <a:solidFill>
                  <a:schemeClr val="tx1"/>
                </a:solidFill>
                <a:effectLst/>
                <a:latin typeface="+mn-lt"/>
                <a:ea typeface="+mn-ea"/>
                <a:cs typeface="+mn-cs"/>
              </a:rPr>
              <a:t>- Set complete standards</a:t>
            </a:r>
          </a:p>
          <a:p>
            <a:pPr lvl="1"/>
            <a:r>
              <a:rPr lang="en-US" sz="1050" kern="1200" dirty="0" smtClean="0">
                <a:solidFill>
                  <a:schemeClr val="tx1"/>
                </a:solidFill>
                <a:effectLst/>
                <a:latin typeface="+mn-lt"/>
                <a:ea typeface="+mn-ea"/>
                <a:cs typeface="+mn-cs"/>
              </a:rPr>
              <a:t>- Be scientific</a:t>
            </a:r>
          </a:p>
          <a:p>
            <a:endParaRPr lang="en-US" sz="1050"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17</a:t>
            </a:fld>
            <a:endParaRPr lang="en-US" dirty="0"/>
          </a:p>
        </p:txBody>
      </p:sp>
    </p:spTree>
    <p:extLst>
      <p:ext uri="{BB962C8B-B14F-4D97-AF65-F5344CB8AC3E}">
        <p14:creationId xmlns:p14="http://schemas.microsoft.com/office/powerpoint/2010/main" val="1384327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Employee Benefits </a:t>
            </a:r>
            <a:r>
              <a:rPr lang="en-US" sz="1200" b="0" kern="1200" dirty="0" smtClean="0">
                <a:solidFill>
                  <a:schemeClr val="tx1"/>
                </a:solidFill>
                <a:effectLst/>
                <a:latin typeface="+mn-lt"/>
                <a:ea typeface="+mn-ea"/>
                <a:cs typeface="+mn-cs"/>
              </a:rPr>
              <a:t>are indirect monetary and nonmonetary payments an employee receives for continuing to work for the company. Health care benefit costs rose by 8% in 2011 and 8.5% in 2012 resulting in total health care benefit costs per employee well over $9,500 added to employer costs. </a:t>
            </a:r>
            <a:endParaRPr lang="en-US" b="0"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18</a:t>
            </a:fld>
            <a:endParaRPr lang="en-US" dirty="0"/>
          </a:p>
        </p:txBody>
      </p:sp>
    </p:spTree>
    <p:extLst>
      <p:ext uri="{BB962C8B-B14F-4D97-AF65-F5344CB8AC3E}">
        <p14:creationId xmlns:p14="http://schemas.microsoft.com/office/powerpoint/2010/main" val="4037322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t>W</a:t>
            </a:r>
            <a:r>
              <a:rPr lang="en-US" sz="1050" b="0" kern="1200" dirty="0" smtClean="0">
                <a:solidFill>
                  <a:schemeClr val="tx1"/>
                </a:solidFill>
                <a:effectLst/>
                <a:latin typeface="+mn-lt"/>
                <a:ea typeface="+mn-ea"/>
                <a:cs typeface="+mn-cs"/>
              </a:rPr>
              <a:t>e can define benefits as indirect monetary and nonmonetary payments an employee receives for continuing to work for the company (rather than direct payments, as for wages). We will classify benefits as pay for time not worked, insurance benefits, retirement benefits, and employee services benefits.</a:t>
            </a:r>
            <a:endParaRPr lang="en-US" sz="1050" b="0" dirty="0" smtClean="0">
              <a:effectLst/>
            </a:endParaRPr>
          </a:p>
          <a:p>
            <a:endParaRPr lang="en-US" sz="1050" b="0" dirty="0" smtClean="0"/>
          </a:p>
          <a:p>
            <a:r>
              <a:rPr lang="en-US" sz="1050" b="1" kern="1200" dirty="0" smtClean="0">
                <a:solidFill>
                  <a:schemeClr val="tx1"/>
                </a:solidFill>
                <a:effectLst/>
                <a:latin typeface="+mn-lt"/>
                <a:ea typeface="+mn-ea"/>
                <a:cs typeface="+mn-cs"/>
              </a:rPr>
              <a:t>Pay for Time Not Worked — </a:t>
            </a:r>
            <a:r>
              <a:rPr lang="en-US" sz="1050" b="0" kern="1200" dirty="0" smtClean="0">
                <a:solidFill>
                  <a:schemeClr val="tx1"/>
                </a:solidFill>
                <a:effectLst/>
                <a:latin typeface="+mn-lt"/>
                <a:ea typeface="+mn-ea"/>
                <a:cs typeface="+mn-cs"/>
              </a:rPr>
              <a:t>Also known as </a:t>
            </a:r>
            <a:r>
              <a:rPr lang="en-US" sz="1050" b="0" i="1" kern="1200" dirty="0" smtClean="0">
                <a:solidFill>
                  <a:schemeClr val="tx1"/>
                </a:solidFill>
                <a:effectLst/>
                <a:latin typeface="+mn-lt"/>
                <a:ea typeface="+mn-ea"/>
                <a:cs typeface="+mn-cs"/>
              </a:rPr>
              <a:t>supplemental pay benefits</a:t>
            </a:r>
            <a:r>
              <a:rPr lang="en-US" sz="1050" b="0" kern="1200" dirty="0" smtClean="0">
                <a:solidFill>
                  <a:schemeClr val="tx1"/>
                </a:solidFill>
                <a:effectLst/>
                <a:latin typeface="+mn-lt"/>
                <a:ea typeface="+mn-ea"/>
                <a:cs typeface="+mn-cs"/>
              </a:rPr>
              <a:t> includes pay for vacation. </a:t>
            </a:r>
          </a:p>
          <a:p>
            <a:endParaRPr lang="en-US" sz="1050" b="0" kern="1200" dirty="0" smtClean="0">
              <a:solidFill>
                <a:schemeClr val="tx1"/>
              </a:solidFill>
              <a:effectLst/>
              <a:latin typeface="+mn-lt"/>
              <a:ea typeface="+mn-ea"/>
              <a:cs typeface="+mn-cs"/>
            </a:endParaRPr>
          </a:p>
          <a:p>
            <a:r>
              <a:rPr lang="en-US" sz="1050" b="1" kern="1200" dirty="0" smtClean="0">
                <a:solidFill>
                  <a:schemeClr val="tx1"/>
                </a:solidFill>
                <a:effectLst/>
                <a:latin typeface="+mn-lt"/>
                <a:ea typeface="+mn-ea"/>
                <a:cs typeface="+mn-cs"/>
              </a:rPr>
              <a:t>Unemployment Insurance —</a:t>
            </a:r>
            <a:r>
              <a:rPr lang="en-US" sz="1050" b="0" kern="1200" dirty="0" smtClean="0">
                <a:solidFill>
                  <a:schemeClr val="tx1"/>
                </a:solidFill>
                <a:effectLst/>
                <a:latin typeface="+mn-lt"/>
                <a:ea typeface="+mn-ea"/>
                <a:cs typeface="+mn-cs"/>
              </a:rPr>
              <a:t> All states have unemployment insurance or compensation acts (that follow federal guidelines), which provide for weekly benefits if a person is unable to work through some fault other than his/her own.</a:t>
            </a:r>
          </a:p>
          <a:p>
            <a:r>
              <a:rPr lang="en-US" sz="1050" b="1" kern="1200" dirty="0" smtClean="0">
                <a:solidFill>
                  <a:schemeClr val="tx1"/>
                </a:solidFill>
                <a:effectLst/>
                <a:latin typeface="+mn-lt"/>
                <a:ea typeface="+mn-ea"/>
                <a:cs typeface="+mn-cs"/>
              </a:rPr>
              <a:t>Vacations and Holidays — </a:t>
            </a:r>
            <a:r>
              <a:rPr lang="en-US" sz="1050" b="0" kern="1200" dirty="0" smtClean="0">
                <a:solidFill>
                  <a:schemeClr val="tx1"/>
                </a:solidFill>
                <a:effectLst/>
                <a:latin typeface="+mn-lt"/>
                <a:ea typeface="+mn-ea"/>
                <a:cs typeface="+mn-cs"/>
              </a:rPr>
              <a:t>The number of paid employee vacation days and holidays varies considerably from employer to employer. </a:t>
            </a:r>
          </a:p>
          <a:p>
            <a:r>
              <a:rPr lang="en-US" sz="1050" b="1" kern="1200" dirty="0" smtClean="0">
                <a:solidFill>
                  <a:schemeClr val="tx1"/>
                </a:solidFill>
                <a:effectLst/>
                <a:latin typeface="+mn-lt"/>
                <a:ea typeface="+mn-ea"/>
                <a:cs typeface="+mn-cs"/>
              </a:rPr>
              <a:t>Sick Leave </a:t>
            </a:r>
            <a:r>
              <a:rPr lang="en-US" sz="1050" b="0" kern="1200" dirty="0" smtClean="0">
                <a:solidFill>
                  <a:schemeClr val="tx1"/>
                </a:solidFill>
                <a:effectLst/>
                <a:latin typeface="+mn-lt"/>
                <a:ea typeface="+mn-ea"/>
                <a:cs typeface="+mn-cs"/>
              </a:rPr>
              <a:t>provides pay to employees when they’re out of work due to illness. Most sick leave policies grant full pay for a specified number of permissible sick days. </a:t>
            </a:r>
          </a:p>
          <a:p>
            <a:r>
              <a:rPr lang="en-US" sz="1050" b="1" kern="1200" dirty="0" smtClean="0">
                <a:solidFill>
                  <a:schemeClr val="tx1"/>
                </a:solidFill>
                <a:effectLst/>
                <a:latin typeface="+mn-lt"/>
                <a:ea typeface="+mn-ea"/>
                <a:cs typeface="+mn-cs"/>
              </a:rPr>
              <a:t>FMLA —</a:t>
            </a:r>
            <a:r>
              <a:rPr lang="en-US" sz="1050" b="0" kern="1200" dirty="0" smtClean="0">
                <a:solidFill>
                  <a:schemeClr val="tx1"/>
                </a:solidFill>
                <a:effectLst/>
                <a:latin typeface="+mn-lt"/>
                <a:ea typeface="+mn-ea"/>
                <a:cs typeface="+mn-cs"/>
              </a:rPr>
              <a:t> Family Medical Leave Act stipulates that: 1) private employers of 50 or more employees must provide eligible employees up to 12 weeks of unpaid leave for their own serious illness, the birth or adoption of a child, or the care of a seriously ill child, spouse, or parent; 2) employers may require employees to take any unused paid sick leave as part of the 12-week leave provided in the law; 3) employees taking leave are entitled to receive health benefits while they are on unpaid leave, and 4) employers must guarantee employees the right to return to their previous or equivalent position with no loss of benefits at the end of the leave.</a:t>
            </a:r>
          </a:p>
          <a:p>
            <a:r>
              <a:rPr lang="en-US" sz="1050" b="1" kern="1200" dirty="0" smtClean="0">
                <a:solidFill>
                  <a:schemeClr val="tx1"/>
                </a:solidFill>
                <a:effectLst/>
                <a:latin typeface="+mn-lt"/>
                <a:ea typeface="+mn-ea"/>
                <a:cs typeface="+mn-cs"/>
              </a:rPr>
              <a:t>Severance Pay </a:t>
            </a:r>
            <a:r>
              <a:rPr lang="en-US" sz="1050" b="0" kern="1200" dirty="0" smtClean="0">
                <a:solidFill>
                  <a:schemeClr val="tx1"/>
                </a:solidFill>
                <a:effectLst/>
                <a:latin typeface="+mn-lt"/>
                <a:ea typeface="+mn-ea"/>
                <a:cs typeface="+mn-cs"/>
              </a:rPr>
              <a:t>is</a:t>
            </a:r>
            <a:r>
              <a:rPr lang="en-US" sz="1050" b="1" kern="1200" baseline="0" dirty="0" smtClean="0">
                <a:solidFill>
                  <a:schemeClr val="tx1"/>
                </a:solidFill>
                <a:effectLst/>
                <a:latin typeface="+mn-lt"/>
                <a:ea typeface="+mn-ea"/>
                <a:cs typeface="+mn-cs"/>
              </a:rPr>
              <a:t> </a:t>
            </a:r>
            <a:r>
              <a:rPr lang="en-US" sz="1050" b="0" kern="1200" dirty="0" smtClean="0">
                <a:solidFill>
                  <a:schemeClr val="tx1"/>
                </a:solidFill>
                <a:effectLst/>
                <a:latin typeface="+mn-lt"/>
                <a:ea typeface="+mn-ea"/>
                <a:cs typeface="+mn-cs"/>
              </a:rPr>
              <a:t>a one-time payment when terminating an employee, severance is a humanitarian gesture, and good public relations. Most managers expect employees to give them at least one or two weeks’ notice if they plan to quit; it therefore seems appropriate to provide at least one or two weeks’ severance if an employee is being dismissed.</a:t>
            </a:r>
            <a:endParaRPr lang="en-US" sz="1050" b="0"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19</a:t>
            </a:fld>
            <a:endParaRPr lang="en-US" dirty="0"/>
          </a:p>
        </p:txBody>
      </p:sp>
    </p:spTree>
    <p:extLst>
      <p:ext uri="{BB962C8B-B14F-4D97-AF65-F5344CB8AC3E}">
        <p14:creationId xmlns:p14="http://schemas.microsoft.com/office/powerpoint/2010/main" val="260613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kern="1200" dirty="0" smtClean="0">
                <a:solidFill>
                  <a:schemeClr val="tx1"/>
                </a:solidFill>
                <a:effectLst/>
                <a:latin typeface="+mn-lt"/>
                <a:ea typeface="+mn-ea"/>
                <a:cs typeface="+mn-cs"/>
              </a:rPr>
              <a:t>Workers’ Compensation </a:t>
            </a:r>
            <a:r>
              <a:rPr lang="en-US" sz="1050" b="0" kern="1200" dirty="0" smtClean="0">
                <a:solidFill>
                  <a:schemeClr val="tx1"/>
                </a:solidFill>
                <a:effectLst/>
                <a:latin typeface="+mn-lt"/>
                <a:ea typeface="+mn-ea"/>
                <a:cs typeface="+mn-cs"/>
              </a:rPr>
              <a:t>refers to the sure, prompt income and medical benefits provided in work-related accidents to the victims or their dependents, regardless of fault. </a:t>
            </a:r>
          </a:p>
          <a:p>
            <a:r>
              <a:rPr lang="en-US" sz="1050" b="1" kern="1200" dirty="0" smtClean="0">
                <a:solidFill>
                  <a:schemeClr val="tx1"/>
                </a:solidFill>
                <a:effectLst/>
                <a:latin typeface="+mn-lt"/>
                <a:ea typeface="+mn-ea"/>
                <a:cs typeface="+mn-cs"/>
              </a:rPr>
              <a:t>Hospitalization, Medical, and Disability Insurance </a:t>
            </a:r>
            <a:r>
              <a:rPr lang="en-US" sz="1050" b="0" kern="1200" dirty="0" smtClean="0">
                <a:solidFill>
                  <a:schemeClr val="tx1"/>
                </a:solidFill>
                <a:effectLst/>
                <a:latin typeface="+mn-lt"/>
                <a:ea typeface="+mn-ea"/>
                <a:cs typeface="+mn-cs"/>
              </a:rPr>
              <a:t>targets providing protection against hospitalization costs and loss of income arising from accidents or illness occurring from off-the-job causes, and is offered by most employers because medical care and insurance are so expensive.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The Pregnancy Discrimination Act — </a:t>
            </a:r>
            <a:r>
              <a:rPr lang="en-US" sz="1050" b="0" kern="1200" dirty="0" smtClean="0">
                <a:solidFill>
                  <a:schemeClr val="tx1"/>
                </a:solidFill>
                <a:effectLst/>
                <a:latin typeface="+mn-lt"/>
                <a:ea typeface="+mn-ea"/>
                <a:cs typeface="+mn-cs"/>
              </a:rPr>
              <a:t>PDA aims to prohibit sex discrimination based on “pregnancy, childbirth, or related medical conditions.”</a:t>
            </a:r>
            <a:endParaRPr lang="en-US" sz="1050" b="1" kern="1200" dirty="0" smtClean="0">
              <a:solidFill>
                <a:schemeClr val="tx1"/>
              </a:solidFill>
              <a:effectLst/>
              <a:latin typeface="+mn-lt"/>
              <a:ea typeface="+mn-ea"/>
              <a:cs typeface="+mn-cs"/>
            </a:endParaRPr>
          </a:p>
          <a:p>
            <a:r>
              <a:rPr lang="en-US" sz="1050" b="1" kern="1200" dirty="0" smtClean="0">
                <a:solidFill>
                  <a:schemeClr val="tx1"/>
                </a:solidFill>
                <a:effectLst/>
                <a:latin typeface="+mn-lt"/>
                <a:ea typeface="+mn-ea"/>
                <a:cs typeface="+mn-cs"/>
              </a:rPr>
              <a:t>COBRA Requirements — </a:t>
            </a:r>
            <a:r>
              <a:rPr lang="en-US" sz="1050" kern="1200" dirty="0" smtClean="0">
                <a:solidFill>
                  <a:schemeClr val="tx1"/>
                </a:solidFill>
                <a:effectLst/>
                <a:latin typeface="+mn-lt"/>
                <a:ea typeface="+mn-ea"/>
                <a:cs typeface="+mn-cs"/>
              </a:rPr>
              <a:t>(Comprehensive Omnibus Budget Reconciliation Act - COBRA) requires most private employers make continued health benefits available to terminated or retired employees and their families for a period of time, generally 18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Health-Care Insurance Cost Control — </a:t>
            </a:r>
            <a:r>
              <a:rPr lang="en-US" sz="1050" kern="1200" dirty="0" smtClean="0">
                <a:solidFill>
                  <a:schemeClr val="tx1"/>
                </a:solidFill>
                <a:effectLst/>
                <a:latin typeface="+mn-lt"/>
                <a:ea typeface="+mn-ea"/>
                <a:cs typeface="+mn-cs"/>
              </a:rPr>
              <a:t>Employers are trying to control costs by changing their medical plans through: 1), online administration; 2) outsourcing; 3) wellness programs; 4) claims audits; 5) medical tourism; 6) technology; and 7) mini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Protection and  Affordable  Care  Act of 2010 — </a:t>
            </a:r>
            <a:r>
              <a:rPr lang="en-US" sz="1050" kern="1200" dirty="0" smtClean="0">
                <a:solidFill>
                  <a:schemeClr val="tx1"/>
                </a:solidFill>
                <a:effectLst/>
                <a:latin typeface="+mn-lt"/>
                <a:ea typeface="+mn-ea"/>
                <a:cs typeface="+mn-cs"/>
              </a:rPr>
              <a:t>Signed into law by President Obama in 2010, employers face several requirements under the new Patient Protection and Affordable Care Act. For example, employers must begin reporting the value of health care benefits on employees’ W-2 statements.</a:t>
            </a:r>
            <a:r>
              <a:rPr lang="en-US" sz="1050" kern="1200" baseline="0" dirty="0" smtClean="0">
                <a:solidFill>
                  <a:schemeClr val="tx1"/>
                </a:solidFill>
                <a:effectLst/>
                <a:latin typeface="+mn-lt"/>
                <a:ea typeface="+mn-ea"/>
                <a:cs typeface="+mn-cs"/>
              </a:rPr>
              <a:t> </a:t>
            </a:r>
            <a:r>
              <a:rPr lang="en-US" sz="1050" kern="1200" dirty="0" smtClean="0">
                <a:solidFill>
                  <a:schemeClr val="tx1"/>
                </a:solidFill>
                <a:effectLst/>
                <a:latin typeface="+mn-lt"/>
                <a:ea typeface="+mn-ea"/>
                <a:cs typeface="+mn-cs"/>
              </a:rPr>
              <a:t>The act also includes ensuring that all citizens are eligible to receive cost-effective health care even with serious medical pre-existing conditions, allowing children to remain on their parent’s health care plan, and many other benefits.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Separately, the </a:t>
            </a:r>
            <a:r>
              <a:rPr lang="en-US" sz="1050" i="1" kern="1200" dirty="0" smtClean="0">
                <a:solidFill>
                  <a:schemeClr val="tx1"/>
                </a:solidFill>
                <a:effectLst/>
                <a:latin typeface="+mn-lt"/>
                <a:ea typeface="+mn-ea"/>
                <a:cs typeface="+mn-cs"/>
              </a:rPr>
              <a:t>Genetic Information Nondiscrimination Act </a:t>
            </a:r>
            <a:r>
              <a:rPr lang="en-US" sz="1050" kern="1200" dirty="0" smtClean="0">
                <a:solidFill>
                  <a:schemeClr val="tx1"/>
                </a:solidFill>
                <a:effectLst/>
                <a:latin typeface="+mn-lt"/>
                <a:ea typeface="+mn-ea"/>
                <a:cs typeface="+mn-cs"/>
              </a:rPr>
              <a:t>of 2008 (GINA) prohibits certain genetically related employer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mn-cs"/>
            </a:endParaRPr>
          </a:p>
          <a:p>
            <a:endParaRPr lang="en-US" sz="1050" b="0"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20</a:t>
            </a:fld>
            <a:endParaRPr lang="en-US" dirty="0"/>
          </a:p>
        </p:txBody>
      </p:sp>
    </p:spTree>
    <p:extLst>
      <p:ext uri="{BB962C8B-B14F-4D97-AF65-F5344CB8AC3E}">
        <p14:creationId xmlns:p14="http://schemas.microsoft.com/office/powerpoint/2010/main" val="3438665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Long-Term Care </a:t>
            </a:r>
            <a:r>
              <a:rPr lang="en-US" sz="1200" kern="1200" dirty="0" smtClean="0">
                <a:solidFill>
                  <a:schemeClr val="tx1"/>
                </a:solidFill>
                <a:effectLst/>
                <a:latin typeface="+mn-lt"/>
                <a:ea typeface="+mn-ea"/>
                <a:cs typeface="+mn-cs"/>
              </a:rPr>
              <a:t>is a new benefit aimed at supporting people in their old age. The Health Insurance Portability and Accountability Act (HIPAA), enacted in 1996, lets employers and employees deduct the cost of long-term care insurance premiums from their annual income taxes.</a:t>
            </a:r>
          </a:p>
          <a:p>
            <a:r>
              <a:rPr lang="en-US" sz="1200" b="1" kern="1200" dirty="0" smtClean="0">
                <a:solidFill>
                  <a:schemeClr val="tx1"/>
                </a:solidFill>
                <a:effectLst/>
                <a:latin typeface="+mn-lt"/>
                <a:ea typeface="+mn-ea"/>
                <a:cs typeface="+mn-cs"/>
              </a:rPr>
              <a:t>Retirement Benefits</a:t>
            </a:r>
          </a:p>
          <a:p>
            <a:r>
              <a:rPr lang="en-US" sz="1200" b="1" kern="1200" dirty="0" smtClean="0">
                <a:solidFill>
                  <a:schemeClr val="tx1"/>
                </a:solidFill>
                <a:effectLst/>
                <a:latin typeface="+mn-lt"/>
                <a:ea typeface="+mn-ea"/>
                <a:cs typeface="+mn-cs"/>
              </a:rPr>
              <a:t>Social Security</a:t>
            </a:r>
            <a:r>
              <a:rPr lang="en-US" sz="1200" kern="1200" dirty="0" smtClean="0">
                <a:solidFill>
                  <a:schemeClr val="tx1"/>
                </a:solidFill>
                <a:effectLst/>
                <a:latin typeface="+mn-lt"/>
                <a:ea typeface="+mn-ea"/>
                <a:cs typeface="+mn-cs"/>
              </a:rPr>
              <a:t> provides three types of benefits: retirement benefits, survivor’s (death) benefits, and disability payments. </a:t>
            </a:r>
          </a:p>
          <a:p>
            <a:r>
              <a:rPr lang="en-US" sz="1200" b="1" kern="1200" dirty="0" smtClean="0">
                <a:solidFill>
                  <a:schemeClr val="tx1"/>
                </a:solidFill>
                <a:effectLst/>
                <a:latin typeface="+mn-lt"/>
                <a:ea typeface="+mn-ea"/>
                <a:cs typeface="+mn-cs"/>
              </a:rPr>
              <a:t>Pension Plans — </a:t>
            </a:r>
            <a:r>
              <a:rPr lang="en-US" sz="1200" kern="1200" dirty="0" smtClean="0">
                <a:solidFill>
                  <a:schemeClr val="tx1"/>
                </a:solidFill>
                <a:effectLst/>
                <a:latin typeface="+mn-lt"/>
                <a:ea typeface="+mn-ea"/>
                <a:cs typeface="+mn-cs"/>
              </a:rPr>
              <a:t>There are a variety of pension plans. We can classify pension plans in three ways: contributory versus noncontributory plans; qualified versus nonqualified plans; and defined contribution versus defined benefit plans.</a:t>
            </a:r>
          </a:p>
          <a:p>
            <a:r>
              <a:rPr lang="en-US" sz="1200" b="1" kern="1200" dirty="0" smtClean="0">
                <a:solidFill>
                  <a:schemeClr val="tx1"/>
                </a:solidFill>
                <a:effectLst/>
                <a:latin typeface="+mn-lt"/>
                <a:ea typeface="+mn-ea"/>
                <a:cs typeface="+mn-cs"/>
              </a:rPr>
              <a:t>401(k) Plans </a:t>
            </a:r>
            <a:r>
              <a:rPr lang="en-US" sz="1200" b="0" kern="1200" dirty="0" smtClean="0">
                <a:solidFill>
                  <a:schemeClr val="tx1"/>
                </a:solidFill>
                <a:effectLst/>
                <a:latin typeface="+mn-lt"/>
                <a:ea typeface="+mn-ea"/>
                <a:cs typeface="+mn-cs"/>
              </a:rPr>
              <a:t>are </a:t>
            </a:r>
            <a:r>
              <a:rPr lang="en-US" sz="1200" kern="1200" dirty="0" smtClean="0">
                <a:solidFill>
                  <a:schemeClr val="tx1"/>
                </a:solidFill>
                <a:effectLst/>
                <a:latin typeface="+mn-lt"/>
                <a:ea typeface="+mn-ea"/>
                <a:cs typeface="+mn-cs"/>
              </a:rPr>
              <a:t>a popular defined contribution plan in which the employee can have money deducted from his/her paycheck and deposited in the account before payroll taxes.</a:t>
            </a:r>
          </a:p>
          <a:p>
            <a:r>
              <a:rPr lang="en-US" sz="1200" b="1" kern="1200" dirty="0" smtClean="0">
                <a:solidFill>
                  <a:schemeClr val="tx1"/>
                </a:solidFill>
                <a:effectLst/>
                <a:latin typeface="+mn-lt"/>
                <a:ea typeface="+mn-ea"/>
                <a:cs typeface="+mn-cs"/>
              </a:rPr>
              <a:t>Cash Balance Pension Plans — </a:t>
            </a:r>
            <a:r>
              <a:rPr lang="en-US" sz="1200" kern="1200" dirty="0" smtClean="0">
                <a:solidFill>
                  <a:schemeClr val="tx1"/>
                </a:solidFill>
                <a:effectLst/>
                <a:latin typeface="+mn-lt"/>
                <a:ea typeface="+mn-ea"/>
                <a:cs typeface="+mn-cs"/>
              </a:rPr>
              <a:t>These are defined benefit plans for federal tax purposes, but have the portability advantages of defined contribution plans. </a:t>
            </a:r>
          </a:p>
          <a:p>
            <a:r>
              <a:rPr lang="en-US" sz="1200" b="1" kern="1200" dirty="0" smtClean="0">
                <a:solidFill>
                  <a:schemeClr val="tx1"/>
                </a:solidFill>
                <a:effectLst/>
                <a:latin typeface="+mn-lt"/>
                <a:ea typeface="+mn-ea"/>
                <a:cs typeface="+mn-cs"/>
              </a:rPr>
              <a:t>ERISA —</a:t>
            </a:r>
            <a:r>
              <a:rPr lang="en-US" sz="1200" kern="1200" dirty="0" smtClean="0">
                <a:solidFill>
                  <a:schemeClr val="tx1"/>
                </a:solidFill>
                <a:effectLst/>
                <a:latin typeface="+mn-lt"/>
                <a:ea typeface="+mn-ea"/>
                <a:cs typeface="+mn-cs"/>
              </a:rPr>
              <a:t> The Employee Retirement Income Security Act aims to protect pensions of workers and to stimulate plan growth.</a:t>
            </a:r>
          </a:p>
          <a:p>
            <a:r>
              <a:rPr lang="en-US" sz="1200" b="1" kern="1200" dirty="0" smtClean="0">
                <a:solidFill>
                  <a:schemeClr val="tx1"/>
                </a:solidFill>
                <a:effectLst/>
                <a:latin typeface="+mn-lt"/>
                <a:ea typeface="+mn-ea"/>
                <a:cs typeface="+mn-cs"/>
              </a:rPr>
              <a:t>Vesting —</a:t>
            </a:r>
            <a:r>
              <a:rPr lang="en-US" sz="1200" kern="1200" dirty="0" smtClean="0">
                <a:solidFill>
                  <a:schemeClr val="tx1"/>
                </a:solidFill>
                <a:effectLst/>
                <a:latin typeface="+mn-lt"/>
                <a:ea typeface="+mn-ea"/>
                <a:cs typeface="+mn-cs"/>
              </a:rPr>
              <a:t> Under ERISA, participants in pension plans must have a non-forfeitable right to 100% of their accrued benefits after three years of service under cliff vesting, and 100% by the end of six years under a graded vesting schedule. </a:t>
            </a:r>
            <a:endParaRPr lang="en-US"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21</a:t>
            </a:fld>
            <a:endParaRPr lang="en-US" dirty="0"/>
          </a:p>
        </p:txBody>
      </p:sp>
    </p:spTree>
    <p:extLst>
      <p:ext uri="{BB962C8B-B14F-4D97-AF65-F5344CB8AC3E}">
        <p14:creationId xmlns:p14="http://schemas.microsoft.com/office/powerpoint/2010/main" val="343866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kern="1200" dirty="0" smtClean="0">
                <a:solidFill>
                  <a:schemeClr val="tx1"/>
                </a:solidFill>
                <a:effectLst/>
                <a:latin typeface="+mn-lt"/>
                <a:ea typeface="+mn-ea"/>
                <a:cs typeface="+mn-cs"/>
              </a:rPr>
              <a:t>Although an employer’s time off, insurance, and retirement benefits account fo</a:t>
            </a:r>
            <a:r>
              <a:rPr lang="en-US" sz="1050" b="0" kern="1200" baseline="0" dirty="0" smtClean="0">
                <a:solidFill>
                  <a:schemeClr val="tx1"/>
                </a:solidFill>
                <a:effectLst/>
                <a:latin typeface="+mn-lt"/>
                <a:ea typeface="+mn-ea"/>
                <a:cs typeface="+mn-cs"/>
              </a:rPr>
              <a:t>r the </a:t>
            </a:r>
            <a:r>
              <a:rPr lang="en-US" sz="1050" b="0" kern="1200" dirty="0" smtClean="0">
                <a:solidFill>
                  <a:schemeClr val="tx1"/>
                </a:solidFill>
                <a:effectLst/>
                <a:latin typeface="+mn-lt"/>
                <a:ea typeface="+mn-ea"/>
                <a:cs typeface="+mn-cs"/>
              </a:rPr>
              <a:t>main part of its benefits costs, many employers also provide various services. </a:t>
            </a:r>
          </a:p>
          <a:p>
            <a:r>
              <a:rPr lang="en-US" sz="1050" b="1" kern="1200" dirty="0" smtClean="0">
                <a:solidFill>
                  <a:schemeClr val="tx1"/>
                </a:solidFill>
                <a:effectLst/>
                <a:latin typeface="+mn-lt"/>
                <a:ea typeface="+mn-ea"/>
                <a:cs typeface="+mn-cs"/>
              </a:rPr>
              <a:t>Family-Friendly Benefits — </a:t>
            </a:r>
            <a:r>
              <a:rPr lang="en-US" sz="1050" kern="1200" dirty="0" smtClean="0">
                <a:solidFill>
                  <a:schemeClr val="tx1"/>
                </a:solidFill>
                <a:effectLst/>
                <a:latin typeface="+mn-lt"/>
                <a:ea typeface="+mn-ea"/>
                <a:cs typeface="+mn-cs"/>
              </a:rPr>
              <a:t>There are more families in which both adults work, more one-parent households, more women working, and more people older than 55 working.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Why Work-Life Benefits? — </a:t>
            </a:r>
            <a:r>
              <a:rPr lang="en-US" sz="1050" kern="1200" dirty="0" smtClean="0">
                <a:solidFill>
                  <a:schemeClr val="tx1"/>
                </a:solidFill>
                <a:effectLst/>
                <a:latin typeface="+mn-lt"/>
                <a:ea typeface="+mn-ea"/>
                <a:cs typeface="+mn-cs"/>
              </a:rPr>
              <a:t>For the employer, programs like these produce advantages, not just costs. For instance, absences can be reduced through programs that include eldercare, sick leave, personal counseling, and so on.</a:t>
            </a:r>
          </a:p>
          <a:p>
            <a:r>
              <a:rPr lang="en-US" sz="1050" b="1" kern="1200" dirty="0" smtClean="0">
                <a:solidFill>
                  <a:schemeClr val="tx1"/>
                </a:solidFill>
                <a:effectLst/>
                <a:latin typeface="+mn-lt"/>
                <a:ea typeface="+mn-ea"/>
                <a:cs typeface="+mn-cs"/>
              </a:rPr>
              <a:t>Workplace Flexibility — </a:t>
            </a:r>
            <a:r>
              <a:rPr lang="en-US" sz="1050" kern="1200" dirty="0" smtClean="0">
                <a:solidFill>
                  <a:schemeClr val="tx1"/>
                </a:solidFill>
                <a:effectLst/>
                <a:latin typeface="+mn-lt"/>
                <a:ea typeface="+mn-ea"/>
                <a:cs typeface="+mn-cs"/>
              </a:rPr>
              <a:t>When given the opportunity to choose, employees do prefer flexibility in their benefits plan.</a:t>
            </a:r>
          </a:p>
          <a:p>
            <a:r>
              <a:rPr lang="en-US" sz="1050" b="1" kern="1200" dirty="0" smtClean="0">
                <a:solidFill>
                  <a:schemeClr val="tx1"/>
                </a:solidFill>
                <a:effectLst/>
                <a:latin typeface="+mn-lt"/>
                <a:ea typeface="+mn-ea"/>
                <a:cs typeface="+mn-cs"/>
              </a:rPr>
              <a:t>Flexible</a:t>
            </a:r>
            <a:r>
              <a:rPr lang="en-US" sz="1050" b="1" kern="1200" baseline="0" dirty="0" smtClean="0">
                <a:solidFill>
                  <a:schemeClr val="tx1"/>
                </a:solidFill>
                <a:effectLst/>
                <a:latin typeface="+mn-lt"/>
                <a:ea typeface="+mn-ea"/>
                <a:cs typeface="+mn-cs"/>
              </a:rPr>
              <a:t> Benefits  </a:t>
            </a:r>
            <a:r>
              <a:rPr lang="en-US" sz="1050" b="1" kern="1200" dirty="0" smtClean="0">
                <a:solidFill>
                  <a:schemeClr val="tx1"/>
                </a:solidFill>
                <a:effectLst/>
                <a:latin typeface="+mn-lt"/>
                <a:ea typeface="+mn-ea"/>
                <a:cs typeface="+mn-cs"/>
              </a:rPr>
              <a:t>—</a:t>
            </a:r>
            <a:r>
              <a:rPr lang="en-US" sz="1050" kern="1200" dirty="0" smtClean="0">
                <a:solidFill>
                  <a:schemeClr val="tx1"/>
                </a:solidFill>
                <a:effectLst/>
                <a:latin typeface="+mn-lt"/>
                <a:ea typeface="+mn-ea"/>
                <a:cs typeface="+mn-cs"/>
              </a:rPr>
              <a:t> </a:t>
            </a:r>
            <a:r>
              <a:rPr lang="en-US" sz="1050" b="0" kern="1200" dirty="0" smtClean="0">
                <a:solidFill>
                  <a:schemeClr val="tx1"/>
                </a:solidFill>
                <a:effectLst/>
                <a:latin typeface="+mn-lt"/>
                <a:ea typeface="+mn-ea"/>
                <a:cs typeface="+mn-cs"/>
              </a:rPr>
              <a:t>Also called “cafeteria plans” involves each employee being given a benefits fund budget to spend on whichever benefits he/she wants once the employer limits the total cost for each benefits package and includes certain non-optional items.</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Benefits and Employee Leasing — </a:t>
            </a:r>
            <a:r>
              <a:rPr lang="en-US" sz="1050" b="0" kern="1200" dirty="0" smtClean="0">
                <a:solidFill>
                  <a:schemeClr val="tx1"/>
                </a:solidFill>
                <a:effectLst/>
                <a:latin typeface="+mn-lt"/>
                <a:ea typeface="+mn-ea"/>
                <a:cs typeface="+mn-cs"/>
              </a:rPr>
              <a:t>Employee leasing firms arrange to have all the employer’s employees transferred to the employee leasing firm’s payroll.</a:t>
            </a:r>
            <a:endParaRPr lang="en-US" sz="105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Benefits Web Sites — </a:t>
            </a:r>
            <a:r>
              <a:rPr lang="en-US" sz="1050" b="0" kern="1200" dirty="0" smtClean="0">
                <a:solidFill>
                  <a:schemeClr val="tx1"/>
                </a:solidFill>
                <a:effectLst/>
                <a:latin typeface="+mn-lt"/>
                <a:ea typeface="+mn-ea"/>
                <a:cs typeface="+mn-cs"/>
              </a:rPr>
              <a:t>To reduce costs, many employers enable employees to manage much of their own benefit changes via a Web site.</a:t>
            </a:r>
            <a:endParaRPr lang="en-US" sz="1050" b="1" kern="1200" dirty="0" smtClean="0">
              <a:solidFill>
                <a:schemeClr val="tx1"/>
              </a:solidFill>
              <a:effectLst/>
              <a:latin typeface="+mn-lt"/>
              <a:ea typeface="+mn-ea"/>
              <a:cs typeface="+mn-cs"/>
            </a:endParaRPr>
          </a:p>
          <a:p>
            <a:endParaRPr lang="en-US" sz="1050" b="0"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22</a:t>
            </a:fld>
            <a:endParaRPr lang="en-US" dirty="0"/>
          </a:p>
        </p:txBody>
      </p:sp>
    </p:spTree>
    <p:extLst>
      <p:ext uri="{BB962C8B-B14F-4D97-AF65-F5344CB8AC3E}">
        <p14:creationId xmlns:p14="http://schemas.microsoft.com/office/powerpoint/2010/main" val="86913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When you finish studying this chapter, you should be able to:</a:t>
            </a:r>
          </a:p>
          <a:p>
            <a:pPr marL="228600" indent="-228600">
              <a:buFont typeface="+mj-lt"/>
              <a:buAutoNum type="arabicPeriod"/>
            </a:pPr>
            <a:r>
              <a:rPr lang="en-US" dirty="0" smtClean="0"/>
              <a:t>Discuss four basic factors determining pay rates.</a:t>
            </a:r>
          </a:p>
          <a:p>
            <a:pPr marL="228600" indent="-228600">
              <a:buFont typeface="+mj-lt"/>
              <a:buAutoNum type="arabicPeriod"/>
            </a:pPr>
            <a:r>
              <a:rPr lang="en-US" dirty="0" smtClean="0"/>
              <a:t>Explain each of the steps in establishing market-competitive pay rates.</a:t>
            </a:r>
          </a:p>
          <a:p>
            <a:pPr marL="228600" indent="-228600">
              <a:buFont typeface="+mj-lt"/>
              <a:buAutoNum type="arabicPeriod"/>
            </a:pPr>
            <a:r>
              <a:rPr lang="en-US" dirty="0" smtClean="0"/>
              <a:t>Compare and contrast piecework and team or group incentive plans.</a:t>
            </a:r>
          </a:p>
          <a:p>
            <a:pPr marL="228600" indent="-228600">
              <a:buFont typeface="+mj-lt"/>
              <a:buAutoNum type="arabicPeriod"/>
            </a:pPr>
            <a:r>
              <a:rPr lang="en-US" dirty="0" smtClean="0"/>
              <a:t>List and describe each of the basic benefits most employers might be expected to offer.</a:t>
            </a:r>
          </a:p>
          <a:p>
            <a:endParaRPr lang="en-US"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2</a:t>
            </a:fld>
            <a:endParaRPr lang="en-US" dirty="0"/>
          </a:p>
        </p:txBody>
      </p:sp>
    </p:spTree>
    <p:extLst>
      <p:ext uri="{BB962C8B-B14F-4D97-AF65-F5344CB8AC3E}">
        <p14:creationId xmlns:p14="http://schemas.microsoft.com/office/powerpoint/2010/main" val="3564476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E535811-105D-4554-9A59-79A3A0A5F8EB}" type="slidenum">
              <a:rPr lang="en-US" smtClean="0"/>
              <a:pPr/>
              <a:t>23</a:t>
            </a:fld>
            <a:endParaRPr lang="en-US" dirty="0"/>
          </a:p>
        </p:txBody>
      </p:sp>
    </p:spTree>
    <p:extLst>
      <p:ext uri="{BB962C8B-B14F-4D97-AF65-F5344CB8AC3E}">
        <p14:creationId xmlns:p14="http://schemas.microsoft.com/office/powerpoint/2010/main" val="425255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Employee Compensation: </a:t>
            </a:r>
            <a:r>
              <a:rPr lang="en-US" sz="1200" b="0" kern="1200" dirty="0" smtClean="0">
                <a:solidFill>
                  <a:schemeClr val="tx1"/>
                </a:solidFill>
                <a:effectLst/>
                <a:latin typeface="+mn-lt"/>
                <a:ea typeface="+mn-ea"/>
                <a:cs typeface="+mn-cs"/>
              </a:rPr>
              <a:t>All forms of pay or rewards going to employees has two main components,</a:t>
            </a:r>
            <a:r>
              <a:rPr lang="en-US" sz="1200" b="0" kern="1200" baseline="0" dirty="0" smtClean="0">
                <a:solidFill>
                  <a:schemeClr val="tx1"/>
                </a:solidFill>
                <a:effectLst/>
                <a:latin typeface="+mn-lt"/>
                <a:ea typeface="+mn-ea"/>
                <a:cs typeface="+mn-cs"/>
              </a:rPr>
              <a:t> which are</a:t>
            </a:r>
            <a:r>
              <a:rPr lang="en-US" sz="1200" b="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direct</a:t>
            </a:r>
            <a:r>
              <a:rPr lang="en-US" sz="1200" b="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indirect</a:t>
            </a:r>
            <a:r>
              <a:rPr lang="en-US" sz="1200" b="0" kern="1200" dirty="0" smtClean="0">
                <a:solidFill>
                  <a:schemeClr val="tx1"/>
                </a:solidFill>
                <a:effectLst/>
                <a:latin typeface="+mn-lt"/>
                <a:ea typeface="+mn-ea"/>
                <a:cs typeface="+mn-cs"/>
              </a:rPr>
              <a:t> financial payments. Four basic factors determine what people are paid</a:t>
            </a:r>
            <a:r>
              <a:rPr lang="en-US" sz="1200" b="0" kern="1200" baseline="0" dirty="0" smtClean="0">
                <a:solidFill>
                  <a:schemeClr val="tx1"/>
                </a:solidFill>
                <a:effectLst/>
                <a:latin typeface="+mn-lt"/>
                <a:ea typeface="+mn-ea"/>
                <a:cs typeface="+mn-cs"/>
              </a:rPr>
              <a:t> are</a:t>
            </a:r>
            <a:r>
              <a:rPr lang="en-US" sz="1200" b="0" kern="1200" dirty="0" smtClean="0">
                <a:solidFill>
                  <a:schemeClr val="tx1"/>
                </a:solidFill>
                <a:effectLst/>
                <a:latin typeface="+mn-lt"/>
                <a:ea typeface="+mn-ea"/>
                <a:cs typeface="+mn-cs"/>
              </a:rPr>
              <a:t> legal, union, policy, and equity factors.</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3</a:t>
            </a:fld>
            <a:endParaRPr lang="en-US" dirty="0"/>
          </a:p>
        </p:txBody>
      </p:sp>
    </p:spTree>
    <p:extLst>
      <p:ext uri="{BB962C8B-B14F-4D97-AF65-F5344CB8AC3E}">
        <p14:creationId xmlns:p14="http://schemas.microsoft.com/office/powerpoint/2010/main" val="1411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Employers use two basic approaches to setting pay rates, </a:t>
            </a:r>
            <a:r>
              <a:rPr lang="en-US" sz="1200" i="1" kern="1200" dirty="0" smtClean="0">
                <a:solidFill>
                  <a:schemeClr val="tx1"/>
                </a:solidFill>
                <a:effectLst/>
                <a:latin typeface="+mn-lt"/>
                <a:ea typeface="+mn-ea"/>
                <a:cs typeface="+mn-cs"/>
              </a:rPr>
              <a:t>market-based approaches,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evaluation approaches.</a:t>
            </a:r>
            <a:r>
              <a:rPr lang="en-US" sz="1200" kern="1200" dirty="0" smtClean="0">
                <a:solidFill>
                  <a:schemeClr val="tx1"/>
                </a:solidFill>
                <a:effectLst/>
                <a:latin typeface="+mn-lt"/>
                <a:ea typeface="+mn-ea"/>
                <a:cs typeface="+mn-cs"/>
              </a:rPr>
              <a:t> In practice, setting pay rates while ensuring external and internal equity (in other words, creating a market-competitive pay plan) usually entails six steps:</a:t>
            </a:r>
          </a:p>
          <a:p>
            <a:r>
              <a:rPr lang="en-US" sz="1200" kern="1200" dirty="0" smtClean="0">
                <a:solidFill>
                  <a:schemeClr val="tx1"/>
                </a:solidFill>
                <a:effectLst/>
                <a:latin typeface="+mn-lt"/>
                <a:ea typeface="+mn-ea"/>
                <a:cs typeface="+mn-cs"/>
              </a:rPr>
              <a:t>  1.  Determine the worth of each job in your organization through job evaluation (to help ensure internal equity).</a:t>
            </a:r>
          </a:p>
          <a:p>
            <a:r>
              <a:rPr lang="en-US" sz="1200" kern="1200" dirty="0" smtClean="0">
                <a:solidFill>
                  <a:schemeClr val="tx1"/>
                </a:solidFill>
                <a:effectLst/>
                <a:latin typeface="+mn-lt"/>
                <a:ea typeface="+mn-ea"/>
                <a:cs typeface="+mn-cs"/>
              </a:rPr>
              <a:t>  2.  Group similar jobs into pay grades.</a:t>
            </a:r>
          </a:p>
          <a:p>
            <a:r>
              <a:rPr lang="en-US" sz="1200" kern="1200" dirty="0" smtClean="0">
                <a:solidFill>
                  <a:schemeClr val="tx1"/>
                </a:solidFill>
                <a:effectLst/>
                <a:latin typeface="+mn-lt"/>
                <a:ea typeface="+mn-ea"/>
                <a:cs typeface="+mn-cs"/>
              </a:rPr>
              <a:t>  3.  Price each pay grade with a wage curve.</a:t>
            </a:r>
          </a:p>
          <a:p>
            <a:r>
              <a:rPr lang="en-US" sz="1200" kern="1200" dirty="0" smtClean="0">
                <a:solidFill>
                  <a:schemeClr val="tx1"/>
                </a:solidFill>
                <a:effectLst/>
                <a:latin typeface="+mn-lt"/>
                <a:ea typeface="+mn-ea"/>
                <a:cs typeface="+mn-cs"/>
              </a:rPr>
              <a:t>  4.  Conduct a salary survey of what other employers are paying comparable jobs.</a:t>
            </a:r>
          </a:p>
          <a:p>
            <a:r>
              <a:rPr lang="en-US" sz="1200" kern="1200" dirty="0" smtClean="0">
                <a:solidFill>
                  <a:schemeClr val="tx1"/>
                </a:solidFill>
                <a:effectLst/>
                <a:latin typeface="+mn-lt"/>
                <a:ea typeface="+mn-ea"/>
                <a:cs typeface="+mn-cs"/>
              </a:rPr>
              <a:t>  5.  Compare and adjust current and market wage rates for jobs or grades.</a:t>
            </a:r>
          </a:p>
          <a:p>
            <a:r>
              <a:rPr lang="en-US" sz="1200" kern="1200" dirty="0" smtClean="0">
                <a:solidFill>
                  <a:schemeClr val="tx1"/>
                </a:solidFill>
                <a:effectLst/>
                <a:latin typeface="+mn-lt"/>
                <a:ea typeface="+mn-ea"/>
                <a:cs typeface="+mn-cs"/>
              </a:rPr>
              <a:t>  6.  Develop rate ranges.</a:t>
            </a:r>
          </a:p>
          <a:p>
            <a:endParaRPr lang="en-US"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4</a:t>
            </a:fld>
            <a:endParaRPr lang="en-US" dirty="0"/>
          </a:p>
        </p:txBody>
      </p:sp>
    </p:spTree>
    <p:extLst>
      <p:ext uri="{BB962C8B-B14F-4D97-AF65-F5344CB8AC3E}">
        <p14:creationId xmlns:p14="http://schemas.microsoft.com/office/powerpoint/2010/main" val="204889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job evaluation helps the employer build a pay plan that is internally equitable.</a:t>
            </a:r>
          </a:p>
          <a:p>
            <a:endParaRPr lang="en-US" dirty="0" smtClean="0"/>
          </a:p>
          <a:p>
            <a:pPr marL="228600" indent="-228600">
              <a:buFont typeface="+mj-lt"/>
              <a:buAutoNum type="arabicPeriod"/>
            </a:pPr>
            <a:r>
              <a:rPr lang="en-US" sz="1200" kern="1200" dirty="0" smtClean="0">
                <a:solidFill>
                  <a:schemeClr val="tx1"/>
                </a:solidFill>
                <a:effectLst/>
                <a:latin typeface="+mn-lt"/>
                <a:ea typeface="+mn-ea"/>
                <a:cs typeface="+mn-cs"/>
              </a:rPr>
              <a:t>The </a:t>
            </a:r>
            <a:r>
              <a:rPr lang="en-US" sz="1200" b="0" kern="1200" dirty="0" smtClean="0">
                <a:solidFill>
                  <a:schemeClr val="tx1"/>
                </a:solidFill>
                <a:effectLst/>
                <a:latin typeface="+mn-lt"/>
                <a:ea typeface="+mn-ea"/>
                <a:cs typeface="+mn-cs"/>
              </a:rPr>
              <a:t>purpose of job evaluation </a:t>
            </a:r>
            <a:r>
              <a:rPr lang="en-US" sz="1200" kern="1200" dirty="0" smtClean="0">
                <a:solidFill>
                  <a:schemeClr val="tx1"/>
                </a:solidFill>
                <a:effectLst/>
                <a:latin typeface="+mn-lt"/>
                <a:ea typeface="+mn-ea"/>
                <a:cs typeface="+mn-cs"/>
              </a:rPr>
              <a:t>is to determine a job’s relative worth through formal and systematic comparison of jobs to determine the worth of one job relative to another.</a:t>
            </a:r>
          </a:p>
          <a:p>
            <a:pPr marL="0" indent="0">
              <a:buFont typeface="+mj-lt"/>
              <a:buNone/>
            </a:pPr>
            <a:endParaRPr lang="en-US" sz="1200" kern="1200" dirty="0" smtClean="0">
              <a:solidFill>
                <a:schemeClr val="tx1"/>
              </a:solidFill>
              <a:effectLst/>
              <a:latin typeface="+mn-lt"/>
              <a:ea typeface="+mn-ea"/>
              <a:cs typeface="+mn-cs"/>
            </a:endParaRPr>
          </a:p>
          <a:p>
            <a:pPr marL="228600" indent="-228600">
              <a:buFont typeface="+mj-lt"/>
              <a:buNone/>
            </a:pPr>
            <a:r>
              <a:rPr lang="en-US" sz="1200" b="0" kern="12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Compensable Factors </a:t>
            </a:r>
            <a:r>
              <a:rPr lang="en-US" sz="1200" kern="1200" dirty="0" smtClean="0">
                <a:solidFill>
                  <a:schemeClr val="tx1"/>
                </a:solidFill>
                <a:effectLst/>
                <a:latin typeface="+mn-lt"/>
                <a:ea typeface="+mn-ea"/>
                <a:cs typeface="+mn-cs"/>
              </a:rPr>
              <a:t>determine the definition of job content, establish how the jobs compare to one another, and set the compensation paid for each job.</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b="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b="0" kern="1200" baseline="0" dirty="0" smtClean="0">
                <a:solidFill>
                  <a:schemeClr val="tx1"/>
                </a:solidFill>
                <a:effectLst/>
                <a:latin typeface="+mn-lt"/>
                <a:ea typeface="+mn-ea"/>
                <a:cs typeface="+mn-cs"/>
              </a:rPr>
              <a:t>3.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Job Evaluation Methods </a:t>
            </a:r>
            <a:r>
              <a:rPr lang="en-US" sz="1200" b="0" kern="1200" dirty="0" smtClean="0">
                <a:solidFill>
                  <a:schemeClr val="tx1"/>
                </a:solidFill>
                <a:effectLst/>
                <a:latin typeface="+mn-lt"/>
                <a:ea typeface="+mn-ea"/>
                <a:cs typeface="+mn-cs"/>
              </a:rPr>
              <a:t>are</a:t>
            </a:r>
            <a:r>
              <a:rPr lang="en-US" sz="1200" kern="1200" dirty="0" smtClean="0">
                <a:solidFill>
                  <a:schemeClr val="tx1"/>
                </a:solidFill>
                <a:effectLst/>
                <a:latin typeface="+mn-lt"/>
                <a:ea typeface="+mn-ea"/>
                <a:cs typeface="+mn-cs"/>
              </a:rPr>
              <a:t> simple, widely used methods in which you categorize jobs into groups. </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smtClean="0">
                <a:solidFill>
                  <a:schemeClr val="tx1"/>
                </a:solidFill>
                <a:effectLst/>
                <a:latin typeface="+mn-lt"/>
                <a:ea typeface="+mn-ea"/>
                <a:cs typeface="+mn-cs"/>
              </a:rPr>
              <a:t>Ranking is the simplest method, which ranks each job relative to all other jobs on some overall factor. The steps of the ranking method include: 1) obtaining job information; 2) selecting raters and jobs; 3) selecting compensable factors; 4) ranking jobs; and 5) combining ratings.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smtClean="0">
                <a:solidFill>
                  <a:schemeClr val="tx1"/>
                </a:solidFill>
                <a:effectLst/>
                <a:latin typeface="+mn-lt"/>
                <a:ea typeface="+mn-ea"/>
                <a:cs typeface="+mn-cs"/>
              </a:rPr>
              <a:t>Job Classification (or grading) is a simple, widely used method in which you categorize jobs into groups. The groups are called classes if they contain similar jobs or grades if they contain jobs that are similar in difficulty but otherwise different.</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smtClean="0">
                <a:solidFill>
                  <a:schemeClr val="tx1"/>
                </a:solidFill>
                <a:effectLst/>
                <a:latin typeface="+mn-lt"/>
                <a:ea typeface="+mn-ea"/>
                <a:cs typeface="+mn-cs"/>
              </a:rPr>
              <a:t>The Point Method is a more quantitative technique</a:t>
            </a:r>
            <a:r>
              <a:rPr lang="en-US" sz="1200" kern="1200" baseline="0" dirty="0" smtClean="0">
                <a:solidFill>
                  <a:schemeClr val="tx1"/>
                </a:solidFill>
                <a:effectLst/>
                <a:latin typeface="+mn-lt"/>
                <a:ea typeface="+mn-ea"/>
                <a:cs typeface="+mn-cs"/>
              </a:rPr>
              <a:t> that </a:t>
            </a:r>
            <a:r>
              <a:rPr lang="en-US" sz="1200" kern="1200" dirty="0" smtClean="0">
                <a:solidFill>
                  <a:schemeClr val="tx1"/>
                </a:solidFill>
                <a:effectLst/>
                <a:latin typeface="+mn-lt"/>
                <a:ea typeface="+mn-ea"/>
                <a:cs typeface="+mn-cs"/>
              </a:rPr>
              <a:t>involves identifying 1) several compensable factors, each having several degrees, as well as 2) the degree to which each of these factors is present in the job.</a:t>
            </a:r>
          </a:p>
          <a:p>
            <a:pPr marL="228600" indent="-228600">
              <a:buFont typeface="+mj-lt"/>
              <a:buAutoNum type="arabicPeriod" startAt="2"/>
            </a:pPr>
            <a:endParaRPr lang="en-US" sz="1200" kern="1200" dirty="0" smtClean="0">
              <a:solidFill>
                <a:schemeClr val="tx1"/>
              </a:solidFill>
              <a:effectLst/>
              <a:latin typeface="+mn-lt"/>
              <a:ea typeface="+mn-ea"/>
              <a:cs typeface="+mn-cs"/>
            </a:endParaRPr>
          </a:p>
          <a:p>
            <a:pPr marL="228600" indent="-228600">
              <a:buFont typeface="+mj-lt"/>
              <a:buAutoNum type="arabicPeriod" startAt="2"/>
            </a:pPr>
            <a:endParaRPr lang="en-US" dirty="0" smtClean="0"/>
          </a:p>
          <a:p>
            <a:pPr marL="228600" indent="-228600">
              <a:buFont typeface="+mj-lt"/>
              <a:buAutoNum type="arabicPeriod" startAt="2"/>
            </a:pPr>
            <a:endParaRPr lang="en-US"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6</a:t>
            </a:fld>
            <a:endParaRPr lang="en-US" dirty="0"/>
          </a:p>
        </p:txBody>
      </p:sp>
    </p:spTree>
    <p:extLst>
      <p:ext uri="{BB962C8B-B14F-4D97-AF65-F5344CB8AC3E}">
        <p14:creationId xmlns:p14="http://schemas.microsoft.com/office/powerpoint/2010/main" val="385366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Step 2. Group Similar Jobs into Pay Grades — The committee will probably group similar jobs into grades for pay purposes, instead of having to deal with hundreds of pay rates.</a:t>
            </a:r>
          </a:p>
          <a:p>
            <a:endParaRPr lang="en-US"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8</a:t>
            </a:fld>
            <a:endParaRPr lang="en-US" dirty="0"/>
          </a:p>
        </p:txBody>
      </p:sp>
    </p:spTree>
    <p:extLst>
      <p:ext uri="{BB962C8B-B14F-4D97-AF65-F5344CB8AC3E}">
        <p14:creationId xmlns:p14="http://schemas.microsoft.com/office/powerpoint/2010/main" val="358548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Step 3. Price Each Pay Grade: Wage Curves are typically used to help assign pay rates to each pay grade or job. They show the relationship between the value of the job and the average wage paid for this job</a:t>
            </a:r>
            <a:r>
              <a:rPr lang="en-US" sz="1200" kern="1200" baseline="0" dirty="0" smtClean="0">
                <a:solidFill>
                  <a:schemeClr val="tx1"/>
                </a:solidFill>
                <a:effectLst/>
                <a:latin typeface="+mn-lt"/>
                <a:ea typeface="+mn-ea"/>
                <a:cs typeface="+mn-cs"/>
              </a:rPr>
              <a:t> relative to the points or rankings assigned to each job or grade by the job evaluation.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9</a:t>
            </a:fld>
            <a:endParaRPr lang="en-US" dirty="0"/>
          </a:p>
        </p:txBody>
      </p:sp>
    </p:spTree>
    <p:extLst>
      <p:ext uri="{BB962C8B-B14F-4D97-AF65-F5344CB8AC3E}">
        <p14:creationId xmlns:p14="http://schemas.microsoft.com/office/powerpoint/2010/main" val="366698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Step 4: Conduct the Salary Survey </a:t>
            </a:r>
            <a:r>
              <a:rPr lang="en-US" sz="16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Such surveys are used to help assign pay rates to each pay grade or job. They show the relationship between the value of the job and the average wage paid for this job.</a:t>
            </a:r>
          </a:p>
          <a:p>
            <a:pPr marL="228600" indent="-228600">
              <a:buFont typeface="+mj-lt"/>
              <a:buAutoNum type="arabicPeriod"/>
            </a:pPr>
            <a:r>
              <a:rPr lang="en-US" sz="1200" kern="1200" dirty="0" smtClean="0">
                <a:solidFill>
                  <a:schemeClr val="tx1"/>
                </a:solidFill>
                <a:effectLst/>
                <a:latin typeface="+mn-lt"/>
                <a:ea typeface="+mn-ea"/>
                <a:cs typeface="+mn-cs"/>
              </a:rPr>
              <a:t>Salary surveys are used to price </a:t>
            </a:r>
            <a:r>
              <a:rPr lang="en-US" sz="1200" i="1" kern="1200" dirty="0" smtClean="0">
                <a:solidFill>
                  <a:schemeClr val="tx1"/>
                </a:solidFill>
                <a:effectLst/>
                <a:latin typeface="+mn-lt"/>
                <a:ea typeface="+mn-ea"/>
                <a:cs typeface="+mn-cs"/>
              </a:rPr>
              <a:t>benchmark jobs.</a:t>
            </a:r>
            <a:endParaRPr lang="en-US" sz="1600" i="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Next, employers usually price 20% or more of their positions directly from the marketplace.</a:t>
            </a:r>
            <a:endParaRPr lang="en-US" sz="16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Finally, surveys also collect data on benefits in addition to wages and salary.</a:t>
            </a:r>
          </a:p>
        </p:txBody>
      </p:sp>
      <p:sp>
        <p:nvSpPr>
          <p:cNvPr id="4" name="Slide Number Placeholder 3"/>
          <p:cNvSpPr>
            <a:spLocks noGrp="1"/>
          </p:cNvSpPr>
          <p:nvPr>
            <p:ph type="sldNum" sz="quarter" idx="10"/>
          </p:nvPr>
        </p:nvSpPr>
        <p:spPr/>
        <p:txBody>
          <a:bodyPr/>
          <a:lstStyle/>
          <a:p>
            <a:fld id="{4D040B46-EDC4-43CC-8434-E4AEFD7BF336}" type="slidenum">
              <a:rPr lang="en-US" smtClean="0"/>
              <a:pPr/>
              <a:t>10</a:t>
            </a:fld>
            <a:endParaRPr lang="en-US" dirty="0"/>
          </a:p>
        </p:txBody>
      </p:sp>
    </p:spTree>
    <p:extLst>
      <p:ext uri="{BB962C8B-B14F-4D97-AF65-F5344CB8AC3E}">
        <p14:creationId xmlns:p14="http://schemas.microsoft.com/office/powerpoint/2010/main" val="2285285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Step 5: Compare and Adjust Current and Market Wage Rates for Jobs — The employer wants its pay rates for each job to be equitable not just internally   (relative to each other) but also externally (relative to what others are paying). To do this we compare the two wage curves. The “internal” or “current” wage curve plots what we are now paying for jobs grouped in each grade. The “external” wage curve plots what others are paying for these same jobs.</a:t>
            </a:r>
          </a:p>
          <a:p>
            <a:endParaRPr lang="en-US" dirty="0"/>
          </a:p>
        </p:txBody>
      </p:sp>
      <p:sp>
        <p:nvSpPr>
          <p:cNvPr id="4" name="Slide Number Placeholder 3"/>
          <p:cNvSpPr>
            <a:spLocks noGrp="1"/>
          </p:cNvSpPr>
          <p:nvPr>
            <p:ph type="sldNum" sz="quarter" idx="10"/>
          </p:nvPr>
        </p:nvSpPr>
        <p:spPr/>
        <p:txBody>
          <a:bodyPr/>
          <a:lstStyle/>
          <a:p>
            <a:fld id="{4D040B46-EDC4-43CC-8434-E4AEFD7BF336}" type="slidenum">
              <a:rPr lang="en-US" smtClean="0"/>
              <a:pPr/>
              <a:t>11</a:t>
            </a:fld>
            <a:endParaRPr lang="en-US" dirty="0"/>
          </a:p>
        </p:txBody>
      </p:sp>
    </p:spTree>
    <p:extLst>
      <p:ext uri="{BB962C8B-B14F-4D97-AF65-F5344CB8AC3E}">
        <p14:creationId xmlns:p14="http://schemas.microsoft.com/office/powerpoint/2010/main" val="266788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7-</a:t>
            </a:r>
            <a:fld id="{B745FBD7-EACA-4F83-8C71-A2B42C57415A}" type="slidenum">
              <a:rPr lang="en-US" smtClean="0"/>
              <a:pPr/>
              <a:t>‹#›</a:t>
            </a:fld>
            <a:endParaRPr lang="en-US" dirty="0"/>
          </a:p>
        </p:txBody>
      </p:sp>
    </p:spTree>
    <p:extLst>
      <p:ext uri="{BB962C8B-B14F-4D97-AF65-F5344CB8AC3E}">
        <p14:creationId xmlns:p14="http://schemas.microsoft.com/office/powerpoint/2010/main" val="79194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7-</a:t>
            </a:r>
            <a:fld id="{B745FBD7-EACA-4F83-8C71-A2B42C57415A}" type="slidenum">
              <a:rPr lang="en-US" smtClean="0"/>
              <a:pPr/>
              <a:t>‹#›</a:t>
            </a:fld>
            <a:endParaRPr lang="en-US" dirty="0"/>
          </a:p>
        </p:txBody>
      </p:sp>
    </p:spTree>
    <p:extLst>
      <p:ext uri="{BB962C8B-B14F-4D97-AF65-F5344CB8AC3E}">
        <p14:creationId xmlns:p14="http://schemas.microsoft.com/office/powerpoint/2010/main" val="239811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7-</a:t>
            </a:r>
            <a:fld id="{B745FBD7-EACA-4F83-8C71-A2B42C57415A}" type="slidenum">
              <a:rPr lang="en-US" smtClean="0"/>
              <a:pPr/>
              <a:t>‹#›</a:t>
            </a:fld>
            <a:endParaRPr lang="en-US" dirty="0"/>
          </a:p>
        </p:txBody>
      </p:sp>
    </p:spTree>
    <p:extLst>
      <p:ext uri="{BB962C8B-B14F-4D97-AF65-F5344CB8AC3E}">
        <p14:creationId xmlns:p14="http://schemas.microsoft.com/office/powerpoint/2010/main" val="71116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7-</a:t>
            </a:r>
            <a:fld id="{B745FBD7-EACA-4F83-8C71-A2B42C57415A}" type="slidenum">
              <a:rPr lang="en-US" smtClean="0"/>
              <a:pPr/>
              <a:t>‹#›</a:t>
            </a:fld>
            <a:endParaRPr lang="en-US" dirty="0"/>
          </a:p>
        </p:txBody>
      </p:sp>
    </p:spTree>
    <p:extLst>
      <p:ext uri="{BB962C8B-B14F-4D97-AF65-F5344CB8AC3E}">
        <p14:creationId xmlns:p14="http://schemas.microsoft.com/office/powerpoint/2010/main" val="9009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7-</a:t>
            </a:r>
            <a:fld id="{B745FBD7-EACA-4F83-8C71-A2B42C57415A}" type="slidenum">
              <a:rPr lang="en-US" smtClean="0"/>
              <a:pPr/>
              <a:t>‹#›</a:t>
            </a:fld>
            <a:endParaRPr lang="en-US" dirty="0"/>
          </a:p>
        </p:txBody>
      </p:sp>
    </p:spTree>
    <p:extLst>
      <p:ext uri="{BB962C8B-B14F-4D97-AF65-F5344CB8AC3E}">
        <p14:creationId xmlns:p14="http://schemas.microsoft.com/office/powerpoint/2010/main" val="210385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p>
        </p:txBody>
      </p:sp>
      <p:sp>
        <p:nvSpPr>
          <p:cNvPr id="7" name="Slide Number Placeholder 6"/>
          <p:cNvSpPr>
            <a:spLocks noGrp="1"/>
          </p:cNvSpPr>
          <p:nvPr>
            <p:ph type="sldNum" sz="quarter" idx="12"/>
          </p:nvPr>
        </p:nvSpPr>
        <p:spPr/>
        <p:txBody>
          <a:bodyPr/>
          <a:lstStyle/>
          <a:p>
            <a:r>
              <a:rPr lang="en-US" dirty="0" smtClean="0"/>
              <a:t>7-</a:t>
            </a:r>
            <a:fld id="{B745FBD7-EACA-4F83-8C71-A2B42C57415A}" type="slidenum">
              <a:rPr lang="en-US" smtClean="0"/>
              <a:pPr/>
              <a:t>‹#›</a:t>
            </a:fld>
            <a:endParaRPr lang="en-US" dirty="0"/>
          </a:p>
        </p:txBody>
      </p:sp>
    </p:spTree>
    <p:extLst>
      <p:ext uri="{BB962C8B-B14F-4D97-AF65-F5344CB8AC3E}">
        <p14:creationId xmlns:p14="http://schemas.microsoft.com/office/powerpoint/2010/main" val="99220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p>
            <a:fld id="{B745FBD7-EACA-4F83-8C71-A2B42C57415A}" type="slidenum">
              <a:rPr lang="en-US" smtClean="0"/>
              <a:pPr/>
              <a:t>‹#›</a:t>
            </a:fld>
            <a:endParaRPr lang="en-US" dirty="0"/>
          </a:p>
        </p:txBody>
      </p:sp>
    </p:spTree>
    <p:extLst>
      <p:ext uri="{BB962C8B-B14F-4D97-AF65-F5344CB8AC3E}">
        <p14:creationId xmlns:p14="http://schemas.microsoft.com/office/powerpoint/2010/main" val="378349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828800"/>
            <a:ext cx="8229600" cy="2819400"/>
          </a:xfrm>
        </p:spPr>
        <p:txBody>
          <a:bodyPr>
            <a:noAutofit/>
          </a:bodyPr>
          <a:lstStyle>
            <a:lvl1pPr>
              <a:defRPr sz="6000">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a:t>
            </a:fld>
            <a:endParaRPr lang="en-US" dirty="0"/>
          </a:p>
        </p:txBody>
      </p:sp>
    </p:spTree>
    <p:extLst>
      <p:ext uri="{BB962C8B-B14F-4D97-AF65-F5344CB8AC3E}">
        <p14:creationId xmlns:p14="http://schemas.microsoft.com/office/powerpoint/2010/main" val="76292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4" name="Slide Number Placeholder 3"/>
          <p:cNvSpPr>
            <a:spLocks noGrp="1"/>
          </p:cNvSpPr>
          <p:nvPr>
            <p:ph type="sldNum" sz="quarter" idx="12"/>
          </p:nvPr>
        </p:nvSpPr>
        <p:spPr/>
        <p:txBody>
          <a:bodyPr/>
          <a:lstStyle/>
          <a:p>
            <a:r>
              <a:rPr lang="en-US" dirty="0" smtClean="0"/>
              <a:t>7-</a:t>
            </a:r>
            <a:fld id="{B745FBD7-EACA-4F83-8C71-A2B42C57415A}" type="slidenum">
              <a:rPr lang="en-US" smtClean="0"/>
              <a:pPr/>
              <a:t>‹#›</a:t>
            </a:fld>
            <a:endParaRPr lang="en-US" dirty="0"/>
          </a:p>
        </p:txBody>
      </p:sp>
    </p:spTree>
    <p:extLst>
      <p:ext uri="{BB962C8B-B14F-4D97-AF65-F5344CB8AC3E}">
        <p14:creationId xmlns:p14="http://schemas.microsoft.com/office/powerpoint/2010/main" val="407824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r>
              <a:rPr lang="en-US" dirty="0" smtClean="0"/>
              <a:t>7-</a:t>
            </a:r>
            <a:fld id="{B745FBD7-EACA-4F83-8C71-A2B42C57415A}" type="slidenum">
              <a:rPr lang="en-US" smtClean="0"/>
              <a:pPr/>
              <a:t>‹#›</a:t>
            </a:fld>
            <a:endParaRPr lang="en-US" dirty="0"/>
          </a:p>
        </p:txBody>
      </p:sp>
    </p:spTree>
    <p:extLst>
      <p:ext uri="{BB962C8B-B14F-4D97-AF65-F5344CB8AC3E}">
        <p14:creationId xmlns:p14="http://schemas.microsoft.com/office/powerpoint/2010/main" val="239902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r>
              <a:rPr lang="en-US" dirty="0" smtClean="0"/>
              <a:t>7-</a:t>
            </a:r>
            <a:fld id="{B745FBD7-EACA-4F83-8C71-A2B42C57415A}" type="slidenum">
              <a:rPr lang="en-US" smtClean="0"/>
              <a:pPr/>
              <a:t>‹#›</a:t>
            </a:fld>
            <a:endParaRPr lang="en-US" dirty="0"/>
          </a:p>
        </p:txBody>
      </p:sp>
    </p:spTree>
    <p:extLst>
      <p:ext uri="{BB962C8B-B14F-4D97-AF65-F5344CB8AC3E}">
        <p14:creationId xmlns:p14="http://schemas.microsoft.com/office/powerpoint/2010/main" val="158012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2013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7-</a:t>
            </a:r>
            <a:fld id="{B745FBD7-EACA-4F83-8C71-A2B42C57415A}" type="slidenum">
              <a:rPr lang="en-US" smtClean="0"/>
              <a:pPr/>
              <a:t>‹#›</a:t>
            </a:fld>
            <a:endParaRPr lang="en-US" dirty="0"/>
          </a:p>
        </p:txBody>
      </p:sp>
    </p:spTree>
    <p:extLst>
      <p:ext uri="{BB962C8B-B14F-4D97-AF65-F5344CB8AC3E}">
        <p14:creationId xmlns:p14="http://schemas.microsoft.com/office/powerpoint/2010/main" val="4264916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1</a:t>
            </a:fld>
            <a:endParaRPr lang="en-US" dirty="0"/>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828800"/>
            <a:ext cx="3223422" cy="400049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419600" y="991850"/>
            <a:ext cx="4343400" cy="1446550"/>
          </a:xfrm>
          <a:prstGeom prst="rect">
            <a:avLst/>
          </a:prstGeom>
        </p:spPr>
        <p:txBody>
          <a:bodyPr wrap="square">
            <a:spAutoFit/>
          </a:bodyPr>
          <a:lstStyle/>
          <a:p>
            <a:r>
              <a:rPr lang="en-US" sz="4400" b="1" dirty="0" smtClean="0">
                <a:effectLst>
                  <a:outerShdw blurRad="38100" dist="38100" dir="2700000" algn="tl" rotWithShape="0">
                    <a:srgbClr val="000000">
                      <a:alpha val="43000"/>
                    </a:srgbClr>
                  </a:outerShdw>
                </a:effectLst>
                <a:latin typeface="Arial" pitchFamily="34" charset="0"/>
                <a:cs typeface="Arial" pitchFamily="34" charset="0"/>
              </a:rPr>
              <a:t>Compensating Employees</a:t>
            </a:r>
            <a:endParaRPr lang="en-US" sz="4400" dirty="0">
              <a:latin typeface="Arial" pitchFamily="34" charset="0"/>
              <a:cs typeface="Arial" pitchFamily="34" charset="0"/>
            </a:endParaRPr>
          </a:p>
        </p:txBody>
      </p:sp>
      <p:sp>
        <p:nvSpPr>
          <p:cNvPr id="8" name="Rectangle 7"/>
          <p:cNvSpPr/>
          <p:nvPr/>
        </p:nvSpPr>
        <p:spPr>
          <a:xfrm>
            <a:off x="914400" y="259140"/>
            <a:ext cx="1371600" cy="1569660"/>
          </a:xfrm>
          <a:prstGeom prst="rect">
            <a:avLst/>
          </a:prstGeom>
        </p:spPr>
        <p:txBody>
          <a:bodyPr wrap="square">
            <a:spAutoFit/>
          </a:bodyPr>
          <a:lstStyle/>
          <a:p>
            <a:pPr algn="ctr"/>
            <a:r>
              <a:rPr lang="en-US" sz="9600" b="1" dirty="0" smtClean="0">
                <a:solidFill>
                  <a:schemeClr val="accent1"/>
                </a:solidFill>
                <a:latin typeface="Arial" pitchFamily="34" charset="0"/>
                <a:cs typeface="Arial" pitchFamily="34" charset="0"/>
              </a:rPr>
              <a:t>7</a:t>
            </a:r>
            <a:endParaRPr lang="en-US" sz="9600" dirty="0"/>
          </a:p>
        </p:txBody>
      </p:sp>
    </p:spTree>
    <p:extLst>
      <p:ext uri="{BB962C8B-B14F-4D97-AF65-F5344CB8AC3E}">
        <p14:creationId xmlns:p14="http://schemas.microsoft.com/office/powerpoint/2010/main" val="154477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4: Conduct Salary Survey</a:t>
            </a:r>
            <a:endParaRPr lang="en-US" dirty="0"/>
          </a:p>
        </p:txBody>
      </p:sp>
      <p:sp>
        <p:nvSpPr>
          <p:cNvPr id="3" name="Content Placeholder 2"/>
          <p:cNvSpPr>
            <a:spLocks noGrp="1"/>
          </p:cNvSpPr>
          <p:nvPr>
            <p:ph idx="1"/>
          </p:nvPr>
        </p:nvSpPr>
        <p:spPr>
          <a:xfrm>
            <a:off x="457200" y="1295400"/>
            <a:ext cx="8610600" cy="5029200"/>
          </a:xfrm>
        </p:spPr>
        <p:txBody>
          <a:bodyPr>
            <a:normAutofit/>
          </a:bodyPr>
          <a:lstStyle/>
          <a:p>
            <a:pPr marL="0" lvl="0" indent="0">
              <a:spcBef>
                <a:spcPts val="0"/>
              </a:spcBef>
              <a:buNone/>
            </a:pPr>
            <a:r>
              <a:rPr lang="en-US" sz="2400" dirty="0" smtClean="0">
                <a:solidFill>
                  <a:prstClr val="black"/>
                </a:solidFill>
              </a:rPr>
              <a:t>Conduct </a:t>
            </a:r>
            <a:r>
              <a:rPr lang="en-US" sz="2400" dirty="0">
                <a:solidFill>
                  <a:prstClr val="black"/>
                </a:solidFill>
              </a:rPr>
              <a:t>the Salary Survey </a:t>
            </a:r>
            <a:r>
              <a:rPr lang="en-US" sz="3200" dirty="0">
                <a:solidFill>
                  <a:prstClr val="black"/>
                </a:solidFill>
              </a:rPr>
              <a:t>— </a:t>
            </a:r>
            <a:r>
              <a:rPr lang="en-US" sz="2400" dirty="0">
                <a:solidFill>
                  <a:prstClr val="black"/>
                </a:solidFill>
              </a:rPr>
              <a:t>Such surveys are used to help assign pay rates to each pay grade or job. They show the relationship between the value of the job and the average wage paid for this job</a:t>
            </a:r>
            <a:r>
              <a:rPr lang="en-US" sz="2400" dirty="0" smtClean="0">
                <a:solidFill>
                  <a:prstClr val="black"/>
                </a:solidFill>
              </a:rPr>
              <a:t>.</a:t>
            </a:r>
          </a:p>
          <a:p>
            <a:pPr marL="0" lvl="0" indent="0">
              <a:spcBef>
                <a:spcPts val="0"/>
              </a:spcBef>
              <a:buNone/>
            </a:pPr>
            <a:endParaRPr lang="en-US" sz="2400" dirty="0">
              <a:solidFill>
                <a:prstClr val="black"/>
              </a:solidFill>
            </a:endParaRPr>
          </a:p>
          <a:p>
            <a:pPr marL="228600" lvl="0" indent="-228600">
              <a:spcBef>
                <a:spcPts val="0"/>
              </a:spcBef>
              <a:buFont typeface="+mj-lt"/>
              <a:buAutoNum type="arabicPeriod"/>
            </a:pPr>
            <a:r>
              <a:rPr lang="en-US" sz="2400" dirty="0">
                <a:solidFill>
                  <a:prstClr val="black"/>
                </a:solidFill>
              </a:rPr>
              <a:t>Salary surveys are used to price </a:t>
            </a:r>
            <a:r>
              <a:rPr lang="en-US" sz="2400" i="1" dirty="0">
                <a:solidFill>
                  <a:prstClr val="black"/>
                </a:solidFill>
              </a:rPr>
              <a:t>benchmark jobs</a:t>
            </a:r>
            <a:r>
              <a:rPr lang="en-US" sz="2400" i="1" dirty="0" smtClean="0">
                <a:solidFill>
                  <a:prstClr val="black"/>
                </a:solidFill>
              </a:rPr>
              <a:t>.</a:t>
            </a:r>
          </a:p>
          <a:p>
            <a:pPr marL="228600" lvl="0" indent="-228600">
              <a:spcBef>
                <a:spcPts val="0"/>
              </a:spcBef>
              <a:buFont typeface="+mj-lt"/>
              <a:buAutoNum type="arabicPeriod"/>
            </a:pPr>
            <a:endParaRPr lang="en-US" sz="3200" dirty="0">
              <a:solidFill>
                <a:prstClr val="black"/>
              </a:solidFill>
            </a:endParaRPr>
          </a:p>
          <a:p>
            <a:pPr marL="228600" lvl="0" indent="-228600">
              <a:spcBef>
                <a:spcPts val="0"/>
              </a:spcBef>
              <a:buFont typeface="+mj-lt"/>
              <a:buAutoNum type="arabicPeriod"/>
            </a:pPr>
            <a:r>
              <a:rPr lang="en-US" sz="2400" dirty="0">
                <a:solidFill>
                  <a:prstClr val="black"/>
                </a:solidFill>
              </a:rPr>
              <a:t>Next, employers usually price 20% or more of </a:t>
            </a:r>
            <a:r>
              <a:rPr lang="en-US" sz="2400" dirty="0" smtClean="0">
                <a:solidFill>
                  <a:prstClr val="black"/>
                </a:solidFill>
              </a:rPr>
              <a:t>their </a:t>
            </a:r>
            <a:r>
              <a:rPr lang="en-US" sz="2400" dirty="0">
                <a:solidFill>
                  <a:prstClr val="black"/>
                </a:solidFill>
              </a:rPr>
              <a:t>positions directly from the marketplace</a:t>
            </a:r>
            <a:r>
              <a:rPr lang="en-US" sz="2400" dirty="0" smtClean="0">
                <a:solidFill>
                  <a:prstClr val="black"/>
                </a:solidFill>
              </a:rPr>
              <a:t>.</a:t>
            </a:r>
          </a:p>
          <a:p>
            <a:pPr marL="228600" lvl="0" indent="-228600">
              <a:spcBef>
                <a:spcPts val="0"/>
              </a:spcBef>
              <a:buFont typeface="+mj-lt"/>
              <a:buAutoNum type="arabicPeriod"/>
            </a:pPr>
            <a:endParaRPr lang="en-US" sz="3200" dirty="0">
              <a:solidFill>
                <a:prstClr val="black"/>
              </a:solidFill>
            </a:endParaRPr>
          </a:p>
          <a:p>
            <a:pPr marL="228600" lvl="0" indent="-228600">
              <a:spcBef>
                <a:spcPts val="0"/>
              </a:spcBef>
              <a:buFont typeface="+mj-lt"/>
              <a:buAutoNum type="arabicPeriod"/>
            </a:pPr>
            <a:r>
              <a:rPr lang="en-US" sz="2400" dirty="0">
                <a:solidFill>
                  <a:prstClr val="black"/>
                </a:solidFill>
              </a:rPr>
              <a:t>Finally, surveys also collect data on benefits in addition to wages and salary.</a:t>
            </a:r>
            <a:endParaRPr lang="en-US" sz="6000"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10</a:t>
            </a:fld>
            <a:endParaRPr lang="en-US" dirty="0"/>
          </a:p>
        </p:txBody>
      </p:sp>
    </p:spTree>
    <p:extLst>
      <p:ext uri="{BB962C8B-B14F-4D97-AF65-F5344CB8AC3E}">
        <p14:creationId xmlns:p14="http://schemas.microsoft.com/office/powerpoint/2010/main" val="1114813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Compare and Adjust</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11</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041" y="1524000"/>
            <a:ext cx="6705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499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Develop Rate Ranges</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12</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1447800"/>
            <a:ext cx="54768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361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Pricing Managerial and Professional </a:t>
            </a:r>
            <a:r>
              <a:rPr lang="en-US" dirty="0" smtClean="0"/>
              <a:t>Jobs</a:t>
            </a:r>
            <a:endParaRPr lang="en-US" dirty="0"/>
          </a:p>
        </p:txBody>
      </p:sp>
      <p:sp>
        <p:nvSpPr>
          <p:cNvPr id="3" name="Content Placeholder 2"/>
          <p:cNvSpPr>
            <a:spLocks noGrp="1"/>
          </p:cNvSpPr>
          <p:nvPr>
            <p:ph idx="1"/>
          </p:nvPr>
        </p:nvSpPr>
        <p:spPr/>
        <p:txBody>
          <a:bodyPr>
            <a:normAutofit/>
          </a:bodyPr>
          <a:lstStyle/>
          <a:p>
            <a:r>
              <a:rPr lang="en-US" dirty="0" smtClean="0"/>
              <a:t>Pay package elements </a:t>
            </a:r>
          </a:p>
          <a:p>
            <a:r>
              <a:rPr lang="en-US" dirty="0" smtClean="0"/>
              <a:t>Strategy and executive pay </a:t>
            </a:r>
          </a:p>
          <a:p>
            <a:pPr lvl="1"/>
            <a:r>
              <a:rPr lang="en-US" dirty="0" smtClean="0"/>
              <a:t>Strategic</a:t>
            </a:r>
            <a:r>
              <a:rPr lang="en-US" b="1" dirty="0" smtClean="0"/>
              <a:t> </a:t>
            </a:r>
            <a:r>
              <a:rPr lang="en-US" dirty="0" smtClean="0"/>
              <a:t>direction</a:t>
            </a:r>
          </a:p>
          <a:p>
            <a:pPr lvl="1"/>
            <a:r>
              <a:rPr lang="en-US" dirty="0" smtClean="0"/>
              <a:t>Skills and competencies list</a:t>
            </a:r>
          </a:p>
          <a:p>
            <a:pPr lvl="1"/>
            <a:r>
              <a:rPr lang="en-US" dirty="0" smtClean="0"/>
              <a:t>Does existing pay plan produce results?</a:t>
            </a:r>
          </a:p>
          <a:p>
            <a:pPr lvl="1"/>
            <a:r>
              <a:rPr lang="en-US" dirty="0" smtClean="0"/>
              <a:t> If not, re-design</a:t>
            </a:r>
          </a:p>
          <a:p>
            <a:r>
              <a:rPr lang="en-US" dirty="0" smtClean="0"/>
              <a:t>Pay for professionals</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13</a:t>
            </a:fld>
            <a:endParaRPr lang="en-US" dirty="0"/>
          </a:p>
        </p:txBody>
      </p:sp>
    </p:spTree>
    <p:extLst>
      <p:ext uri="{BB962C8B-B14F-4D97-AF65-F5344CB8AC3E}">
        <p14:creationId xmlns:p14="http://schemas.microsoft.com/office/powerpoint/2010/main" val="2281946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28600"/>
          </a:xfrm>
        </p:spPr>
        <p:txBody>
          <a:bodyPr>
            <a:normAutofit fontScale="90000"/>
          </a:bodyPr>
          <a:lstStyle/>
          <a:p>
            <a:r>
              <a:rPr lang="en-US" sz="1600" dirty="0">
                <a:solidFill>
                  <a:srgbClr val="1F497D"/>
                </a:solidFill>
              </a:rPr>
              <a:t>Pricing Managerial and Professional Jobs</a:t>
            </a:r>
            <a:endParaRPr lang="en-US" sz="1800" dirty="0"/>
          </a:p>
        </p:txBody>
      </p:sp>
      <p:sp>
        <p:nvSpPr>
          <p:cNvPr id="3" name="Content Placeholder 2"/>
          <p:cNvSpPr>
            <a:spLocks noGrp="1"/>
          </p:cNvSpPr>
          <p:nvPr>
            <p:ph idx="1"/>
          </p:nvPr>
        </p:nvSpPr>
        <p:spPr>
          <a:xfrm>
            <a:off x="457200" y="457200"/>
            <a:ext cx="8229600" cy="5943600"/>
          </a:xfrm>
        </p:spPr>
        <p:txBody>
          <a:bodyPr>
            <a:normAutofit fontScale="92500"/>
          </a:bodyPr>
          <a:lstStyle/>
          <a:p>
            <a:pPr marL="0" lvl="0" indent="0">
              <a:spcBef>
                <a:spcPts val="0"/>
              </a:spcBef>
              <a:buNone/>
            </a:pPr>
            <a:r>
              <a:rPr lang="en-US" sz="2000" dirty="0">
                <a:solidFill>
                  <a:prstClr val="black"/>
                </a:solidFill>
              </a:rPr>
              <a:t>Pricing Managerial and Professional Jobs — For such jobs, job evaluation provides only a partial answer to the question of appropriate pay. One study concluded that job complexity, the employer’s ability to pay and the executive’s human capital accounts for most of executive compensation variance.</a:t>
            </a:r>
            <a:endParaRPr lang="en-US" sz="2800" dirty="0">
              <a:solidFill>
                <a:prstClr val="black"/>
              </a:solidFill>
            </a:endParaRPr>
          </a:p>
          <a:p>
            <a:pPr marL="628650" lvl="1" indent="-171450">
              <a:spcBef>
                <a:spcPts val="0"/>
              </a:spcBef>
              <a:buFont typeface="Arial" pitchFamily="34" charset="0"/>
              <a:buChar char="•"/>
            </a:pPr>
            <a:r>
              <a:rPr lang="en-US" sz="2000" dirty="0">
                <a:solidFill>
                  <a:prstClr val="black"/>
                </a:solidFill>
              </a:rPr>
              <a:t>Pay Package Elements </a:t>
            </a:r>
            <a:r>
              <a:rPr lang="en-US" dirty="0">
                <a:solidFill>
                  <a:prstClr val="black"/>
                </a:solidFill>
              </a:rPr>
              <a:t>— </a:t>
            </a:r>
            <a:r>
              <a:rPr lang="en-US" sz="2000" dirty="0">
                <a:solidFill>
                  <a:prstClr val="black"/>
                </a:solidFill>
              </a:rPr>
              <a:t>Basic compensation elements for top executives include: base pay, short-term incentives, long-term incentives, and executive benefits and perks. Shareholder activism has tightened the restrictions on what companies pay top executives. Employers are now shifting to an annual bonus plan for motivating top executives.</a:t>
            </a:r>
            <a:endParaRPr lang="en-US" b="1" dirty="0">
              <a:solidFill>
                <a:prstClr val="black"/>
              </a:solidFill>
            </a:endParaRPr>
          </a:p>
          <a:p>
            <a:pPr marL="457200" lvl="1" indent="0">
              <a:spcBef>
                <a:spcPts val="0"/>
              </a:spcBef>
              <a:buNone/>
            </a:pPr>
            <a:endParaRPr lang="en-US" sz="2000" dirty="0">
              <a:solidFill>
                <a:prstClr val="black"/>
              </a:solidFill>
            </a:endParaRPr>
          </a:p>
          <a:p>
            <a:pPr marL="628650" lvl="1" indent="-171450">
              <a:spcBef>
                <a:spcPts val="0"/>
              </a:spcBef>
              <a:buFont typeface="Arial" pitchFamily="34" charset="0"/>
              <a:buChar char="•"/>
            </a:pPr>
            <a:r>
              <a:rPr lang="en-US" sz="2000" dirty="0">
                <a:solidFill>
                  <a:prstClr val="black"/>
                </a:solidFill>
              </a:rPr>
              <a:t>Strategy and Executive Pay </a:t>
            </a:r>
            <a:r>
              <a:rPr lang="en-US" dirty="0">
                <a:solidFill>
                  <a:prstClr val="black"/>
                </a:solidFill>
              </a:rPr>
              <a:t>— </a:t>
            </a:r>
            <a:r>
              <a:rPr lang="en-US" sz="2000" dirty="0">
                <a:solidFill>
                  <a:prstClr val="black"/>
                </a:solidFill>
              </a:rPr>
              <a:t>Pay plans for professionals should make sense strategically.</a:t>
            </a:r>
            <a:endParaRPr lang="en-US" b="1" dirty="0">
              <a:solidFill>
                <a:prstClr val="black"/>
              </a:solidFill>
            </a:endParaRPr>
          </a:p>
          <a:p>
            <a:pPr marL="1085850" lvl="2" indent="-171450">
              <a:spcBef>
                <a:spcPts val="0"/>
              </a:spcBef>
              <a:buFont typeface="Wingdings" pitchFamily="2" charset="2"/>
              <a:buChar char="ü"/>
            </a:pPr>
            <a:r>
              <a:rPr lang="en-US" sz="2000" dirty="0">
                <a:solidFill>
                  <a:prstClr val="black"/>
                </a:solidFill>
              </a:rPr>
              <a:t>Identify the company’s strategic direction</a:t>
            </a:r>
          </a:p>
          <a:p>
            <a:pPr marL="1085850" lvl="2" indent="-171450">
              <a:spcBef>
                <a:spcPts val="0"/>
              </a:spcBef>
              <a:buFont typeface="Wingdings" pitchFamily="2" charset="2"/>
              <a:buChar char="ü"/>
            </a:pPr>
            <a:r>
              <a:rPr lang="en-US" sz="2000" dirty="0">
                <a:solidFill>
                  <a:prstClr val="black"/>
                </a:solidFill>
              </a:rPr>
              <a:t>List the skills and competencies your professional employees should have and the behaviors they should exhibit</a:t>
            </a:r>
            <a:r>
              <a:rPr lang="en-US" sz="3200" b="1" dirty="0">
                <a:solidFill>
                  <a:prstClr val="black"/>
                </a:solidFill>
              </a:rPr>
              <a:t> </a:t>
            </a:r>
          </a:p>
          <a:p>
            <a:pPr marL="1085850" lvl="2" indent="-171450">
              <a:spcBef>
                <a:spcPts val="0"/>
              </a:spcBef>
              <a:buFont typeface="Wingdings" pitchFamily="2" charset="2"/>
              <a:buChar char="ü"/>
            </a:pPr>
            <a:r>
              <a:rPr lang="en-US" sz="2000" dirty="0">
                <a:solidFill>
                  <a:prstClr val="black"/>
                </a:solidFill>
              </a:rPr>
              <a:t>Evaluate the extent to which the existing pay plan produces these skills, competencies, and behaviors.</a:t>
            </a:r>
          </a:p>
          <a:p>
            <a:pPr marL="1085850" lvl="2" indent="-171450">
              <a:spcBef>
                <a:spcPts val="0"/>
              </a:spcBef>
              <a:buFont typeface="Wingdings" pitchFamily="2" charset="2"/>
              <a:buChar char="ü"/>
            </a:pPr>
            <a:r>
              <a:rPr lang="en-US" sz="2000" dirty="0">
                <a:solidFill>
                  <a:prstClr val="black"/>
                </a:solidFill>
              </a:rPr>
              <a:t>If not, design and implement a new pay plan.</a:t>
            </a:r>
            <a:endParaRPr lang="en-US" sz="3200" b="1" dirty="0">
              <a:solidFill>
                <a:prstClr val="black"/>
              </a:solidFill>
            </a:endParaRPr>
          </a:p>
          <a:p>
            <a:pPr marL="0" lvl="0" indent="0">
              <a:spcBef>
                <a:spcPts val="0"/>
              </a:spcBef>
              <a:buNone/>
            </a:pPr>
            <a:endParaRPr lang="en-US" sz="1200" dirty="0">
              <a:solidFill>
                <a:prstClr val="black"/>
              </a:solidFill>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7-</a:t>
            </a:r>
            <a:fld id="{B745FBD7-EACA-4F83-8C71-A2B42C57415A}" type="slidenum">
              <a:rPr lang="en-US" smtClean="0"/>
              <a:pPr/>
              <a:t>14</a:t>
            </a:fld>
            <a:endParaRPr lang="en-US" dirty="0"/>
          </a:p>
        </p:txBody>
      </p:sp>
    </p:spTree>
    <p:extLst>
      <p:ext uri="{BB962C8B-B14F-4D97-AF65-F5344CB8AC3E}">
        <p14:creationId xmlns:p14="http://schemas.microsoft.com/office/powerpoint/2010/main" val="4222005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 Plans (1)</a:t>
            </a:r>
            <a:endParaRPr lang="en-US" dirty="0"/>
          </a:p>
        </p:txBody>
      </p:sp>
      <p:sp>
        <p:nvSpPr>
          <p:cNvPr id="3" name="Content Placeholder 2"/>
          <p:cNvSpPr>
            <a:spLocks noGrp="1"/>
          </p:cNvSpPr>
          <p:nvPr>
            <p:ph idx="1"/>
          </p:nvPr>
        </p:nvSpPr>
        <p:spPr/>
        <p:txBody>
          <a:bodyPr>
            <a:normAutofit/>
          </a:bodyPr>
          <a:lstStyle/>
          <a:p>
            <a:r>
              <a:rPr lang="en-US" dirty="0" smtClean="0"/>
              <a:t>Piecework plans </a:t>
            </a:r>
          </a:p>
          <a:p>
            <a:pPr lvl="0"/>
            <a:r>
              <a:rPr lang="en-US" dirty="0" smtClean="0"/>
              <a:t>Team or group incentive plans</a:t>
            </a:r>
          </a:p>
          <a:p>
            <a:r>
              <a:rPr lang="en-US" dirty="0" smtClean="0"/>
              <a:t>Incentives for managers and executives</a:t>
            </a:r>
          </a:p>
          <a:p>
            <a:pPr lvl="1"/>
            <a:r>
              <a:rPr lang="en-US" dirty="0"/>
              <a:t>Stock Options </a:t>
            </a:r>
            <a:endParaRPr lang="en-US" dirty="0" smtClean="0"/>
          </a:p>
          <a:p>
            <a:pPr lvl="1"/>
            <a:r>
              <a:rPr lang="en-US" dirty="0"/>
              <a:t>Sarbanes-Oxley</a:t>
            </a:r>
            <a:endParaRPr lang="en-US" dirty="0" smtClean="0"/>
          </a:p>
          <a:p>
            <a:r>
              <a:rPr lang="en-US" dirty="0" smtClean="0"/>
              <a:t>Incentives for salespeople</a:t>
            </a:r>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15</a:t>
            </a:fld>
            <a:endParaRPr lang="en-US" dirty="0"/>
          </a:p>
        </p:txBody>
      </p:sp>
    </p:spTree>
    <p:extLst>
      <p:ext uri="{BB962C8B-B14F-4D97-AF65-F5344CB8AC3E}">
        <p14:creationId xmlns:p14="http://schemas.microsoft.com/office/powerpoint/2010/main" val="2074940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 Plans (2)</a:t>
            </a:r>
            <a:endParaRPr lang="en-US" dirty="0"/>
          </a:p>
        </p:txBody>
      </p:sp>
      <p:sp>
        <p:nvSpPr>
          <p:cNvPr id="3" name="Content Placeholder 2"/>
          <p:cNvSpPr>
            <a:spLocks noGrp="1"/>
          </p:cNvSpPr>
          <p:nvPr>
            <p:ph idx="1"/>
          </p:nvPr>
        </p:nvSpPr>
        <p:spPr>
          <a:xfrm>
            <a:off x="457200" y="1676400"/>
            <a:ext cx="8229600" cy="4449763"/>
          </a:xfrm>
        </p:spPr>
        <p:txBody>
          <a:bodyPr>
            <a:normAutofit/>
          </a:bodyPr>
          <a:lstStyle/>
          <a:p>
            <a:r>
              <a:rPr lang="en-US" dirty="0" smtClean="0"/>
              <a:t>Non-tangible and recognition-based merit pay as an incentive </a:t>
            </a:r>
          </a:p>
          <a:p>
            <a:r>
              <a:rPr lang="en-US" dirty="0" smtClean="0"/>
              <a:t>Profit-sharing plans </a:t>
            </a:r>
          </a:p>
          <a:p>
            <a:r>
              <a:rPr lang="en-US" dirty="0" smtClean="0"/>
              <a:t>Employee Stock Ownership Plans (ESOPs)</a:t>
            </a:r>
          </a:p>
          <a:p>
            <a:r>
              <a:rPr lang="en-US" dirty="0" smtClean="0"/>
              <a:t>Gainsharing plans </a:t>
            </a:r>
          </a:p>
          <a:p>
            <a:r>
              <a:rPr lang="en-US" dirty="0" smtClean="0"/>
              <a:t>Earnings-at-risk pay plans </a:t>
            </a:r>
          </a:p>
          <a:p>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16</a:t>
            </a:fld>
            <a:endParaRPr lang="en-US" dirty="0"/>
          </a:p>
        </p:txBody>
      </p:sp>
    </p:spTree>
    <p:extLst>
      <p:ext uri="{BB962C8B-B14F-4D97-AF65-F5344CB8AC3E}">
        <p14:creationId xmlns:p14="http://schemas.microsoft.com/office/powerpoint/2010/main" val="4232488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 Plans (3)</a:t>
            </a:r>
            <a:endParaRPr lang="en-US" dirty="0"/>
          </a:p>
        </p:txBody>
      </p:sp>
      <p:sp>
        <p:nvSpPr>
          <p:cNvPr id="3" name="Content Placeholder 2"/>
          <p:cNvSpPr>
            <a:spLocks noGrp="1"/>
          </p:cNvSpPr>
          <p:nvPr>
            <p:ph idx="1"/>
          </p:nvPr>
        </p:nvSpPr>
        <p:spPr/>
        <p:txBody>
          <a:bodyPr/>
          <a:lstStyle/>
          <a:p>
            <a:r>
              <a:rPr lang="en-US" dirty="0"/>
              <a:t>Incentives at Nucor Corporation </a:t>
            </a:r>
            <a:endParaRPr lang="en-US" dirty="0" smtClean="0"/>
          </a:p>
          <a:p>
            <a:r>
              <a:rPr lang="en-US" dirty="0"/>
              <a:t>Improving Productivity through </a:t>
            </a:r>
            <a:r>
              <a:rPr lang="en-US" dirty="0" smtClean="0"/>
              <a:t>HRIS</a:t>
            </a:r>
          </a:p>
          <a:p>
            <a:r>
              <a:rPr lang="en-US" dirty="0"/>
              <a:t>Job Design </a:t>
            </a:r>
            <a:endParaRPr lang="en-US" dirty="0" smtClean="0"/>
          </a:p>
          <a:p>
            <a:r>
              <a:rPr lang="en-US" dirty="0" smtClean="0"/>
              <a:t>Designing effective Incentive Program</a:t>
            </a:r>
          </a:p>
          <a:p>
            <a:pPr lvl="1"/>
            <a:r>
              <a:rPr lang="en-US" dirty="0" smtClean="0"/>
              <a:t>The five building blocks of effective incentive plans</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17</a:t>
            </a:fld>
            <a:endParaRPr lang="en-US" dirty="0"/>
          </a:p>
        </p:txBody>
      </p:sp>
    </p:spTree>
    <p:extLst>
      <p:ext uri="{BB962C8B-B14F-4D97-AF65-F5344CB8AC3E}">
        <p14:creationId xmlns:p14="http://schemas.microsoft.com/office/powerpoint/2010/main" val="2589684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Employee Benefits</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18</a:t>
            </a:fld>
            <a:endParaRPr lang="en-US" dirty="0"/>
          </a:p>
        </p:txBody>
      </p:sp>
    </p:spTree>
    <p:extLst>
      <p:ext uri="{BB962C8B-B14F-4D97-AF65-F5344CB8AC3E}">
        <p14:creationId xmlns:p14="http://schemas.microsoft.com/office/powerpoint/2010/main" val="233268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Benefits (1)</a:t>
            </a:r>
            <a:endParaRPr lang="en-US" dirty="0"/>
          </a:p>
        </p:txBody>
      </p:sp>
      <p:sp>
        <p:nvSpPr>
          <p:cNvPr id="3" name="Content Placeholder 2"/>
          <p:cNvSpPr>
            <a:spLocks noGrp="1"/>
          </p:cNvSpPr>
          <p:nvPr>
            <p:ph idx="1"/>
          </p:nvPr>
        </p:nvSpPr>
        <p:spPr/>
        <p:txBody>
          <a:bodyPr>
            <a:normAutofit/>
          </a:bodyPr>
          <a:lstStyle/>
          <a:p>
            <a:r>
              <a:rPr lang="en-US" dirty="0" smtClean="0"/>
              <a:t>Pay for time not worked</a:t>
            </a:r>
          </a:p>
          <a:p>
            <a:pPr lvl="1"/>
            <a:r>
              <a:rPr lang="en-US" dirty="0" smtClean="0"/>
              <a:t>Unemployment insurance</a:t>
            </a:r>
          </a:p>
          <a:p>
            <a:pPr lvl="1"/>
            <a:r>
              <a:rPr lang="en-US" dirty="0" smtClean="0"/>
              <a:t>Vacations and holidays</a:t>
            </a:r>
          </a:p>
          <a:p>
            <a:pPr lvl="1"/>
            <a:r>
              <a:rPr lang="en-US" dirty="0" smtClean="0"/>
              <a:t>Sick leave</a:t>
            </a:r>
          </a:p>
          <a:p>
            <a:pPr lvl="1"/>
            <a:r>
              <a:rPr lang="en-US" dirty="0" smtClean="0"/>
              <a:t>FMLA</a:t>
            </a:r>
          </a:p>
          <a:p>
            <a:pPr lvl="1"/>
            <a:r>
              <a:rPr lang="en-US" dirty="0" smtClean="0"/>
              <a:t>Severance </a:t>
            </a:r>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19</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581400"/>
            <a:ext cx="3505200" cy="233095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821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Objectives</a:t>
            </a:r>
            <a:endParaRPr lang="en-US" dirty="0"/>
          </a:p>
        </p:txBody>
      </p:sp>
      <p:sp>
        <p:nvSpPr>
          <p:cNvPr id="5" name="Content Placeholder 4"/>
          <p:cNvSpPr>
            <a:spLocks noGrp="1"/>
          </p:cNvSpPr>
          <p:nvPr>
            <p:ph idx="1"/>
          </p:nvPr>
        </p:nvSpPr>
        <p:spPr>
          <a:xfrm>
            <a:off x="457200" y="1676400"/>
            <a:ext cx="8229600" cy="4449763"/>
          </a:xfrm>
        </p:spPr>
        <p:txBody>
          <a:bodyPr>
            <a:normAutofit fontScale="85000" lnSpcReduction="20000"/>
          </a:bodyPr>
          <a:lstStyle/>
          <a:p>
            <a:pPr marL="0" indent="0">
              <a:buNone/>
            </a:pPr>
            <a:r>
              <a:rPr lang="en-US" dirty="0" smtClean="0"/>
              <a:t>When you finish studying this chapter, you should be able to:</a:t>
            </a:r>
          </a:p>
          <a:p>
            <a:pPr marL="742950" indent="-742950">
              <a:buFont typeface="+mj-lt"/>
              <a:buAutoNum type="arabicPeriod"/>
            </a:pPr>
            <a:r>
              <a:rPr lang="en-US" dirty="0" smtClean="0"/>
              <a:t>Discuss four basic factors determining pay rates.</a:t>
            </a:r>
          </a:p>
          <a:p>
            <a:pPr marL="742950" indent="-742950">
              <a:buFont typeface="+mj-lt"/>
              <a:buAutoNum type="arabicPeriod"/>
            </a:pPr>
            <a:r>
              <a:rPr lang="en-US" dirty="0" smtClean="0"/>
              <a:t>Explain each of the steps in establishing market-competitive pay rates.</a:t>
            </a:r>
          </a:p>
          <a:p>
            <a:pPr marL="742950" indent="-742950">
              <a:buFont typeface="+mj-lt"/>
              <a:buAutoNum type="arabicPeriod"/>
            </a:pPr>
            <a:r>
              <a:rPr lang="en-US" dirty="0" smtClean="0"/>
              <a:t>Compare and contrast piecework and team or group incentive plans.</a:t>
            </a:r>
          </a:p>
          <a:p>
            <a:pPr marL="742950" indent="-742950">
              <a:buFont typeface="+mj-lt"/>
              <a:buAutoNum type="arabicPeriod"/>
            </a:pPr>
            <a:r>
              <a:rPr lang="en-US" dirty="0" smtClean="0"/>
              <a:t>List and describe each of the basic benefits most employers might be expected to offer.</a:t>
            </a:r>
            <a:endParaRPr lang="en-US" dirty="0"/>
          </a:p>
        </p:txBody>
      </p:sp>
      <p:sp>
        <p:nvSpPr>
          <p:cNvPr id="2" name="Footer Placeholder 1"/>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3" name="Slide Number Placeholder 2"/>
          <p:cNvSpPr>
            <a:spLocks noGrp="1"/>
          </p:cNvSpPr>
          <p:nvPr>
            <p:ph type="sldNum" sz="quarter" idx="12"/>
          </p:nvPr>
        </p:nvSpPr>
        <p:spPr/>
        <p:txBody>
          <a:bodyPr/>
          <a:lstStyle/>
          <a:p>
            <a:r>
              <a:rPr lang="en-US" dirty="0" smtClean="0"/>
              <a:t>7-</a:t>
            </a:r>
            <a:fld id="{B745FBD7-EACA-4F83-8C71-A2B42C57415A}" type="slidenum">
              <a:rPr lang="en-US" smtClean="0"/>
              <a:pPr/>
              <a:t>2</a:t>
            </a:fld>
            <a:endParaRPr lang="en-US" dirty="0"/>
          </a:p>
        </p:txBody>
      </p:sp>
    </p:spTree>
    <p:extLst>
      <p:ext uri="{BB962C8B-B14F-4D97-AF65-F5344CB8AC3E}">
        <p14:creationId xmlns:p14="http://schemas.microsoft.com/office/powerpoint/2010/main" val="2188470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Benefits (2)</a:t>
            </a:r>
            <a:endParaRPr lang="en-US" dirty="0"/>
          </a:p>
        </p:txBody>
      </p:sp>
      <p:sp>
        <p:nvSpPr>
          <p:cNvPr id="3" name="Content Placeholder 2"/>
          <p:cNvSpPr>
            <a:spLocks noGrp="1"/>
          </p:cNvSpPr>
          <p:nvPr>
            <p:ph idx="1"/>
          </p:nvPr>
        </p:nvSpPr>
        <p:spPr>
          <a:xfrm>
            <a:off x="457200" y="1600200"/>
            <a:ext cx="7848600" cy="4525963"/>
          </a:xfrm>
        </p:spPr>
        <p:txBody>
          <a:bodyPr>
            <a:normAutofit fontScale="92500"/>
          </a:bodyPr>
          <a:lstStyle/>
          <a:p>
            <a:r>
              <a:rPr lang="en-US" dirty="0" smtClean="0"/>
              <a:t>Insurance benefits</a:t>
            </a:r>
          </a:p>
          <a:p>
            <a:pPr lvl="1"/>
            <a:r>
              <a:rPr lang="en-US" dirty="0" smtClean="0"/>
              <a:t>Workers’ compensation</a:t>
            </a:r>
          </a:p>
          <a:p>
            <a:r>
              <a:rPr lang="en-US" dirty="0" smtClean="0"/>
              <a:t>Hospitalization, medical and disability insurance</a:t>
            </a:r>
          </a:p>
          <a:p>
            <a:pPr lvl="1"/>
            <a:r>
              <a:rPr lang="en-US" dirty="0" smtClean="0"/>
              <a:t>Pregnancy Discrimination Act</a:t>
            </a:r>
          </a:p>
          <a:p>
            <a:pPr lvl="1"/>
            <a:r>
              <a:rPr lang="en-US" dirty="0" smtClean="0"/>
              <a:t>COBRA</a:t>
            </a:r>
          </a:p>
          <a:p>
            <a:pPr lvl="1"/>
            <a:r>
              <a:rPr lang="en-US" dirty="0" smtClean="0"/>
              <a:t>Insurance cost control</a:t>
            </a:r>
          </a:p>
          <a:p>
            <a:pPr lvl="1"/>
            <a:r>
              <a:rPr lang="en-US" dirty="0" smtClean="0"/>
              <a:t>Protection and Affordable Care Act of 2010</a:t>
            </a:r>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20</a:t>
            </a:fld>
            <a:endParaRPr lang="en-US" dirty="0"/>
          </a:p>
        </p:txBody>
      </p:sp>
    </p:spTree>
    <p:extLst>
      <p:ext uri="{BB962C8B-B14F-4D97-AF65-F5344CB8AC3E}">
        <p14:creationId xmlns:p14="http://schemas.microsoft.com/office/powerpoint/2010/main" val="2658032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Benefits (3)</a:t>
            </a:r>
            <a:endParaRPr lang="en-US" dirty="0"/>
          </a:p>
        </p:txBody>
      </p:sp>
      <p:sp>
        <p:nvSpPr>
          <p:cNvPr id="3" name="Content Placeholder 2"/>
          <p:cNvSpPr>
            <a:spLocks noGrp="1"/>
          </p:cNvSpPr>
          <p:nvPr>
            <p:ph idx="1"/>
          </p:nvPr>
        </p:nvSpPr>
        <p:spPr>
          <a:xfrm>
            <a:off x="457200" y="1600200"/>
            <a:ext cx="7848600" cy="4525963"/>
          </a:xfrm>
        </p:spPr>
        <p:txBody>
          <a:bodyPr>
            <a:normAutofit lnSpcReduction="10000"/>
          </a:bodyPr>
          <a:lstStyle/>
          <a:p>
            <a:r>
              <a:rPr lang="en-US" dirty="0" smtClean="0"/>
              <a:t>Long-term care</a:t>
            </a:r>
          </a:p>
          <a:p>
            <a:r>
              <a:rPr lang="en-US" dirty="0" smtClean="0"/>
              <a:t>Retirement benefits</a:t>
            </a:r>
          </a:p>
          <a:p>
            <a:pPr lvl="1"/>
            <a:r>
              <a:rPr lang="en-US" dirty="0" smtClean="0"/>
              <a:t>Social security</a:t>
            </a:r>
          </a:p>
          <a:p>
            <a:pPr lvl="1"/>
            <a:r>
              <a:rPr lang="en-US" dirty="0" smtClean="0"/>
              <a:t>Pension plans</a:t>
            </a:r>
          </a:p>
          <a:p>
            <a:pPr lvl="1"/>
            <a:r>
              <a:rPr lang="en-US" dirty="0" smtClean="0"/>
              <a:t>401(k) plans</a:t>
            </a:r>
          </a:p>
          <a:p>
            <a:pPr lvl="1"/>
            <a:r>
              <a:rPr lang="en-US" dirty="0" smtClean="0"/>
              <a:t>Cash balance pensions</a:t>
            </a:r>
          </a:p>
          <a:p>
            <a:pPr lvl="1"/>
            <a:r>
              <a:rPr lang="en-US" dirty="0" smtClean="0"/>
              <a:t>ERISA</a:t>
            </a:r>
          </a:p>
          <a:p>
            <a:pPr lvl="1"/>
            <a:r>
              <a:rPr lang="en-US" dirty="0" smtClean="0"/>
              <a:t>Vesting</a:t>
            </a:r>
          </a:p>
          <a:p>
            <a:pPr lvl="1"/>
            <a:endParaRPr lang="en-US" dirty="0" smtClean="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21</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266700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515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Benefits (4)</a:t>
            </a:r>
            <a:endParaRPr lang="en-US" dirty="0"/>
          </a:p>
        </p:txBody>
      </p:sp>
      <p:sp>
        <p:nvSpPr>
          <p:cNvPr id="3" name="Content Placeholder 2"/>
          <p:cNvSpPr>
            <a:spLocks noGrp="1"/>
          </p:cNvSpPr>
          <p:nvPr>
            <p:ph idx="1"/>
          </p:nvPr>
        </p:nvSpPr>
        <p:spPr/>
        <p:txBody>
          <a:bodyPr>
            <a:normAutofit lnSpcReduction="10000"/>
          </a:bodyPr>
          <a:lstStyle/>
          <a:p>
            <a:r>
              <a:rPr lang="en-US" dirty="0" smtClean="0"/>
              <a:t>Employee services and family-friendly/work-life </a:t>
            </a:r>
          </a:p>
          <a:p>
            <a:pPr lvl="1"/>
            <a:r>
              <a:rPr lang="en-US" dirty="0" smtClean="0"/>
              <a:t>Family-friendly benefits</a:t>
            </a:r>
          </a:p>
          <a:p>
            <a:pPr lvl="1"/>
            <a:r>
              <a:rPr lang="en-US" dirty="0" smtClean="0"/>
              <a:t>Why Work-Life Benefits?</a:t>
            </a:r>
          </a:p>
          <a:p>
            <a:pPr lvl="1"/>
            <a:r>
              <a:rPr lang="en-US" dirty="0" smtClean="0"/>
              <a:t>Workplace flexibility</a:t>
            </a:r>
          </a:p>
          <a:p>
            <a:r>
              <a:rPr lang="en-US" dirty="0" smtClean="0"/>
              <a:t>Flexible benefits</a:t>
            </a:r>
          </a:p>
          <a:p>
            <a:r>
              <a:rPr lang="en-US" dirty="0" smtClean="0"/>
              <a:t>Employee leasing</a:t>
            </a:r>
          </a:p>
          <a:p>
            <a:r>
              <a:rPr lang="en-US" dirty="0" smtClean="0"/>
              <a:t>Websites</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22</a:t>
            </a:fld>
            <a:endParaRPr lang="en-US" dirty="0"/>
          </a:p>
        </p:txBody>
      </p:sp>
    </p:spTree>
    <p:extLst>
      <p:ext uri="{BB962C8B-B14F-4D97-AF65-F5344CB8AC3E}">
        <p14:creationId xmlns:p14="http://schemas.microsoft.com/office/powerpoint/2010/main" val="2674103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dirty="0" smtClean="0"/>
              <a:t>7-</a:t>
            </a:r>
            <a:fld id="{D9D2CD43-F5B8-4330-A815-4B1F737A858D}" type="slidenum">
              <a:rPr lang="en-US" smtClean="0"/>
              <a:pPr/>
              <a:t>23</a:t>
            </a:fld>
            <a:endParaRPr lang="en-US" dirty="0"/>
          </a:p>
        </p:txBody>
      </p:sp>
      <p:pic>
        <p:nvPicPr>
          <p:cNvPr id="6" name="Picture 3" descr="3293795473_475244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095500"/>
            <a:ext cx="67056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09800" y="4514671"/>
            <a:ext cx="4572000" cy="1200329"/>
          </a:xfrm>
          <a:prstGeom prst="rect">
            <a:avLst/>
          </a:prstGeom>
        </p:spPr>
        <p:txBody>
          <a:bodyPr>
            <a:spAutoFit/>
          </a:bodyPr>
          <a:lstStyle/>
          <a:p>
            <a:pPr lvl="0" fontAlgn="base">
              <a:spcBef>
                <a:spcPct val="0"/>
              </a:spcBef>
              <a:spcAft>
                <a:spcPct val="0"/>
              </a:spcAft>
              <a:defRPr/>
            </a:pPr>
            <a:r>
              <a:rPr lang="en-US" sz="1200" b="1" dirty="0">
                <a:solidFill>
                  <a:srgbClr val="000000"/>
                </a:solidFill>
                <a:latin typeface="Arial"/>
                <a:cs typeface="Tahoma" pitchFamily="34"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extLst>
      <p:ext uri="{BB962C8B-B14F-4D97-AF65-F5344CB8AC3E}">
        <p14:creationId xmlns:p14="http://schemas.microsoft.com/office/powerpoint/2010/main" val="213154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spcBef>
                <a:spcPts val="0"/>
              </a:spcBef>
              <a:defRPr/>
            </a:pPr>
            <a:r>
              <a:rPr lang="en-US" dirty="0" smtClean="0"/>
              <a:t>What Determines How Much You Pay?</a:t>
            </a:r>
            <a:br>
              <a:rPr lang="en-US" dirty="0" smtClean="0"/>
            </a:br>
            <a:r>
              <a:rPr lang="en-US" dirty="0"/>
              <a:t/>
            </a:r>
            <a:br>
              <a:rPr lang="en-US" dirty="0"/>
            </a:br>
            <a:r>
              <a:rPr lang="en-US" sz="1800" dirty="0">
                <a:solidFill>
                  <a:prstClr val="black"/>
                </a:solidFill>
                <a:effectLst/>
                <a:ea typeface="+mn-ea"/>
                <a:cs typeface="+mn-cs"/>
              </a:rPr>
              <a:t>Employee Compensation: </a:t>
            </a:r>
            <a:r>
              <a:rPr lang="en-US" sz="1800" b="0" dirty="0">
                <a:solidFill>
                  <a:prstClr val="black"/>
                </a:solidFill>
                <a:effectLst/>
                <a:ea typeface="+mn-ea"/>
                <a:cs typeface="+mn-cs"/>
              </a:rPr>
              <a:t>All forms of pay or rewards going to employees has two main components, which are </a:t>
            </a:r>
            <a:r>
              <a:rPr lang="en-US" sz="1800" b="0" i="1" dirty="0">
                <a:solidFill>
                  <a:prstClr val="black"/>
                </a:solidFill>
                <a:effectLst/>
                <a:ea typeface="+mn-ea"/>
                <a:cs typeface="+mn-cs"/>
              </a:rPr>
              <a:t>direct</a:t>
            </a:r>
            <a:r>
              <a:rPr lang="en-US" sz="1800" b="0" dirty="0">
                <a:solidFill>
                  <a:prstClr val="black"/>
                </a:solidFill>
                <a:effectLst/>
                <a:ea typeface="+mn-ea"/>
                <a:cs typeface="+mn-cs"/>
              </a:rPr>
              <a:t> and </a:t>
            </a:r>
            <a:r>
              <a:rPr lang="en-US" sz="1800" b="0" i="1" dirty="0">
                <a:solidFill>
                  <a:prstClr val="black"/>
                </a:solidFill>
                <a:effectLst/>
                <a:ea typeface="+mn-ea"/>
                <a:cs typeface="+mn-cs"/>
              </a:rPr>
              <a:t>indirect</a:t>
            </a:r>
            <a:r>
              <a:rPr lang="en-US" sz="1800" b="0" dirty="0">
                <a:solidFill>
                  <a:prstClr val="black"/>
                </a:solidFill>
                <a:effectLst/>
                <a:ea typeface="+mn-ea"/>
                <a:cs typeface="+mn-cs"/>
              </a:rPr>
              <a:t> financial payments. Four basic factors determine what people are paid are legal, union, policy, and equity factors.</a:t>
            </a:r>
            <a:r>
              <a:rPr lang="en-US" sz="1200" dirty="0">
                <a:solidFill>
                  <a:prstClr val="black"/>
                </a:solidFill>
                <a:effectLst/>
                <a:ea typeface="+mn-ea"/>
                <a:cs typeface="+mn-cs"/>
              </a:rPr>
              <a:t/>
            </a:r>
            <a:br>
              <a:rPr lang="en-US" sz="1200" dirty="0">
                <a:solidFill>
                  <a:prstClr val="black"/>
                </a:solidFill>
                <a:effectLst/>
                <a:ea typeface="+mn-ea"/>
                <a:cs typeface="+mn-cs"/>
              </a:rPr>
            </a:b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3</a:t>
            </a:fld>
            <a:endParaRPr lang="en-US" dirty="0"/>
          </a:p>
        </p:txBody>
      </p:sp>
    </p:spTree>
    <p:extLst>
      <p:ext uri="{BB962C8B-B14F-4D97-AF65-F5344CB8AC3E}">
        <p14:creationId xmlns:p14="http://schemas.microsoft.com/office/powerpoint/2010/main" val="3809532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to Create a Market-Competitive Plan</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4</a:t>
            </a:fld>
            <a:endParaRPr lang="en-US" dirty="0"/>
          </a:p>
        </p:txBody>
      </p:sp>
    </p:spTree>
    <p:extLst>
      <p:ext uri="{BB962C8B-B14F-4D97-AF65-F5344CB8AC3E}">
        <p14:creationId xmlns:p14="http://schemas.microsoft.com/office/powerpoint/2010/main" val="1030939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629400"/>
          </a:xfrm>
        </p:spPr>
        <p:txBody>
          <a:bodyPr/>
          <a:lstStyle/>
          <a:p>
            <a:pPr lvl="0" algn="l">
              <a:spcBef>
                <a:spcPts val="0"/>
              </a:spcBef>
            </a:pPr>
            <a:r>
              <a:rPr lang="en-US" sz="1600" b="0" dirty="0">
                <a:solidFill>
                  <a:prstClr val="black"/>
                </a:solidFill>
                <a:effectLst/>
                <a:ea typeface="+mn-ea"/>
                <a:cs typeface="+mn-cs"/>
              </a:rPr>
              <a:t/>
            </a:r>
            <a:br>
              <a:rPr lang="en-US" sz="1600" b="0" dirty="0">
                <a:solidFill>
                  <a:prstClr val="black"/>
                </a:solidFill>
                <a:effectLst/>
                <a:ea typeface="+mn-ea"/>
                <a:cs typeface="+mn-cs"/>
              </a:rPr>
            </a:br>
            <a:r>
              <a:rPr lang="en-US" sz="1600" dirty="0"/>
              <a:t>How to Create a Market-Competitive Plan</a:t>
            </a:r>
            <a:r>
              <a:rPr lang="en-US" sz="1600" b="0" dirty="0">
                <a:solidFill>
                  <a:prstClr val="black"/>
                </a:solidFill>
                <a:effectLst/>
                <a:ea typeface="+mn-ea"/>
                <a:cs typeface="+mn-cs"/>
              </a:rPr>
              <a:t/>
            </a:r>
            <a:br>
              <a:rPr lang="en-US" sz="1600" b="0" dirty="0">
                <a:solidFill>
                  <a:prstClr val="black"/>
                </a:solidFill>
                <a:effectLst/>
                <a:ea typeface="+mn-ea"/>
                <a:cs typeface="+mn-cs"/>
              </a:rPr>
            </a:br>
            <a:r>
              <a:rPr lang="en-US" sz="1600" b="0" dirty="0">
                <a:solidFill>
                  <a:prstClr val="black"/>
                </a:solidFill>
                <a:effectLst/>
                <a:ea typeface="+mn-ea"/>
                <a:cs typeface="+mn-cs"/>
              </a:rPr>
              <a:t/>
            </a:r>
            <a:br>
              <a:rPr lang="en-US" sz="1600" b="0" dirty="0">
                <a:solidFill>
                  <a:prstClr val="black"/>
                </a:solidFill>
                <a:effectLst/>
                <a:ea typeface="+mn-ea"/>
                <a:cs typeface="+mn-cs"/>
              </a:rPr>
            </a:br>
            <a:r>
              <a:rPr lang="en-US" sz="2000" b="0" dirty="0" smtClean="0">
                <a:solidFill>
                  <a:prstClr val="black"/>
                </a:solidFill>
                <a:effectLst/>
                <a:ea typeface="+mn-ea"/>
                <a:cs typeface="+mn-cs"/>
              </a:rPr>
              <a:t>Employers </a:t>
            </a:r>
            <a:r>
              <a:rPr lang="en-US" sz="2000" b="0" dirty="0">
                <a:solidFill>
                  <a:prstClr val="black"/>
                </a:solidFill>
                <a:effectLst/>
                <a:ea typeface="+mn-ea"/>
                <a:cs typeface="+mn-cs"/>
              </a:rPr>
              <a:t>use two basic approaches to setting pay rates, </a:t>
            </a:r>
            <a:r>
              <a:rPr lang="en-US" sz="2000" b="0" i="1" dirty="0">
                <a:solidFill>
                  <a:prstClr val="black"/>
                </a:solidFill>
                <a:effectLst/>
                <a:ea typeface="+mn-ea"/>
                <a:cs typeface="+mn-cs"/>
              </a:rPr>
              <a:t>market-based approaches,</a:t>
            </a:r>
            <a:r>
              <a:rPr lang="en-US" sz="2000" b="0" dirty="0">
                <a:solidFill>
                  <a:prstClr val="black"/>
                </a:solidFill>
                <a:effectLst/>
                <a:ea typeface="+mn-ea"/>
                <a:cs typeface="+mn-cs"/>
              </a:rPr>
              <a:t> and </a:t>
            </a:r>
            <a:r>
              <a:rPr lang="en-US" sz="2000" b="0" i="1" dirty="0">
                <a:solidFill>
                  <a:prstClr val="black"/>
                </a:solidFill>
                <a:effectLst/>
                <a:ea typeface="+mn-ea"/>
                <a:cs typeface="+mn-cs"/>
              </a:rPr>
              <a:t>evaluation approaches.</a:t>
            </a:r>
            <a:r>
              <a:rPr lang="en-US" sz="2000" b="0" dirty="0">
                <a:solidFill>
                  <a:prstClr val="black"/>
                </a:solidFill>
                <a:effectLst/>
                <a:ea typeface="+mn-ea"/>
                <a:cs typeface="+mn-cs"/>
              </a:rPr>
              <a:t> In practice, setting pay rates while ensuring external and internal equity (in other words, creating a market-competitive pay plan) usually entails six steps</a:t>
            </a:r>
            <a:r>
              <a:rPr lang="en-US" sz="2000" b="0" dirty="0" smtClean="0">
                <a:solidFill>
                  <a:prstClr val="black"/>
                </a:solidFill>
                <a:effectLst/>
                <a:ea typeface="+mn-ea"/>
                <a:cs typeface="+mn-cs"/>
              </a:rPr>
              <a:t>:</a:t>
            </a:r>
            <a:br>
              <a:rPr lang="en-US" sz="2000" b="0" dirty="0" smtClean="0">
                <a:solidFill>
                  <a:prstClr val="black"/>
                </a:solidFill>
                <a:effectLst/>
                <a:ea typeface="+mn-ea"/>
                <a:cs typeface="+mn-cs"/>
              </a:rPr>
            </a:br>
            <a:r>
              <a:rPr lang="en-US" sz="2000" b="0" dirty="0">
                <a:solidFill>
                  <a:prstClr val="black"/>
                </a:solidFill>
                <a:effectLst/>
                <a:ea typeface="+mn-ea"/>
                <a:cs typeface="+mn-cs"/>
              </a:rPr>
              <a:t/>
            </a:r>
            <a:br>
              <a:rPr lang="en-US" sz="2000" b="0" dirty="0">
                <a:solidFill>
                  <a:prstClr val="black"/>
                </a:solidFill>
                <a:effectLst/>
                <a:ea typeface="+mn-ea"/>
                <a:cs typeface="+mn-cs"/>
              </a:rPr>
            </a:br>
            <a:r>
              <a:rPr lang="en-US" sz="2000" b="0" dirty="0">
                <a:solidFill>
                  <a:prstClr val="black"/>
                </a:solidFill>
                <a:effectLst/>
                <a:ea typeface="+mn-ea"/>
                <a:cs typeface="+mn-cs"/>
              </a:rPr>
              <a:t>  1.  Determine the worth of each job in your organization through job </a:t>
            </a:r>
            <a:r>
              <a:rPr lang="en-US" sz="2000" b="0" dirty="0" smtClean="0">
                <a:solidFill>
                  <a:prstClr val="black"/>
                </a:solidFill>
                <a:effectLst/>
                <a:ea typeface="+mn-ea"/>
                <a:cs typeface="+mn-cs"/>
              </a:rPr>
              <a:t/>
            </a:r>
            <a:br>
              <a:rPr lang="en-US" sz="2000" b="0" dirty="0" smtClean="0">
                <a:solidFill>
                  <a:prstClr val="black"/>
                </a:solidFill>
                <a:effectLst/>
                <a:ea typeface="+mn-ea"/>
                <a:cs typeface="+mn-cs"/>
              </a:rPr>
            </a:br>
            <a:r>
              <a:rPr lang="en-US" sz="2000" b="0" dirty="0">
                <a:solidFill>
                  <a:prstClr val="black"/>
                </a:solidFill>
                <a:effectLst/>
                <a:ea typeface="+mn-ea"/>
                <a:cs typeface="+mn-cs"/>
              </a:rPr>
              <a:t> </a:t>
            </a:r>
            <a:r>
              <a:rPr lang="en-US" sz="2000" b="0" dirty="0" smtClean="0">
                <a:solidFill>
                  <a:prstClr val="black"/>
                </a:solidFill>
                <a:effectLst/>
                <a:ea typeface="+mn-ea"/>
                <a:cs typeface="+mn-cs"/>
              </a:rPr>
              <a:t>      evaluation </a:t>
            </a:r>
            <a:r>
              <a:rPr lang="en-US" sz="2000" b="0" dirty="0">
                <a:solidFill>
                  <a:prstClr val="black"/>
                </a:solidFill>
                <a:effectLst/>
                <a:ea typeface="+mn-ea"/>
                <a:cs typeface="+mn-cs"/>
              </a:rPr>
              <a:t>(to help ensure internal equity</a:t>
            </a:r>
            <a:r>
              <a:rPr lang="en-US" sz="2000" b="0" dirty="0" smtClean="0">
                <a:solidFill>
                  <a:prstClr val="black"/>
                </a:solidFill>
                <a:effectLst/>
                <a:ea typeface="+mn-ea"/>
                <a:cs typeface="+mn-cs"/>
              </a:rPr>
              <a:t>).</a:t>
            </a:r>
            <a:br>
              <a:rPr lang="en-US" sz="2000" b="0" dirty="0" smtClean="0">
                <a:solidFill>
                  <a:prstClr val="black"/>
                </a:solidFill>
                <a:effectLst/>
                <a:ea typeface="+mn-ea"/>
                <a:cs typeface="+mn-cs"/>
              </a:rPr>
            </a:br>
            <a:r>
              <a:rPr lang="en-US" sz="1100" b="0" dirty="0">
                <a:solidFill>
                  <a:prstClr val="black"/>
                </a:solidFill>
                <a:effectLst/>
                <a:ea typeface="+mn-ea"/>
                <a:cs typeface="+mn-cs"/>
              </a:rPr>
              <a:t/>
            </a:r>
            <a:br>
              <a:rPr lang="en-US" sz="1100" b="0" dirty="0">
                <a:solidFill>
                  <a:prstClr val="black"/>
                </a:solidFill>
                <a:effectLst/>
                <a:ea typeface="+mn-ea"/>
                <a:cs typeface="+mn-cs"/>
              </a:rPr>
            </a:br>
            <a:r>
              <a:rPr lang="en-US" sz="2000" b="0" dirty="0">
                <a:solidFill>
                  <a:prstClr val="black"/>
                </a:solidFill>
                <a:effectLst/>
                <a:ea typeface="+mn-ea"/>
                <a:cs typeface="+mn-cs"/>
              </a:rPr>
              <a:t>  2.  Group similar jobs into pay grades</a:t>
            </a:r>
            <a:r>
              <a:rPr lang="en-US" sz="2000" b="0" dirty="0" smtClean="0">
                <a:solidFill>
                  <a:prstClr val="black"/>
                </a:solidFill>
                <a:effectLst/>
                <a:ea typeface="+mn-ea"/>
                <a:cs typeface="+mn-cs"/>
              </a:rPr>
              <a:t>.</a:t>
            </a:r>
            <a:br>
              <a:rPr lang="en-US" sz="2000" b="0" dirty="0" smtClean="0">
                <a:solidFill>
                  <a:prstClr val="black"/>
                </a:solidFill>
                <a:effectLst/>
                <a:ea typeface="+mn-ea"/>
                <a:cs typeface="+mn-cs"/>
              </a:rPr>
            </a:br>
            <a:r>
              <a:rPr lang="en-US" sz="1100" b="0" dirty="0">
                <a:solidFill>
                  <a:prstClr val="black"/>
                </a:solidFill>
                <a:effectLst/>
                <a:ea typeface="+mn-ea"/>
                <a:cs typeface="+mn-cs"/>
              </a:rPr>
              <a:t/>
            </a:r>
            <a:br>
              <a:rPr lang="en-US" sz="1100" b="0" dirty="0">
                <a:solidFill>
                  <a:prstClr val="black"/>
                </a:solidFill>
                <a:effectLst/>
                <a:ea typeface="+mn-ea"/>
                <a:cs typeface="+mn-cs"/>
              </a:rPr>
            </a:br>
            <a:r>
              <a:rPr lang="en-US" sz="2000" b="0" dirty="0">
                <a:solidFill>
                  <a:prstClr val="black"/>
                </a:solidFill>
                <a:effectLst/>
                <a:ea typeface="+mn-ea"/>
                <a:cs typeface="+mn-cs"/>
              </a:rPr>
              <a:t>  3.  Price each pay grade with a wage curve</a:t>
            </a:r>
            <a:r>
              <a:rPr lang="en-US" sz="2000" b="0" dirty="0" smtClean="0">
                <a:solidFill>
                  <a:prstClr val="black"/>
                </a:solidFill>
                <a:effectLst/>
                <a:ea typeface="+mn-ea"/>
                <a:cs typeface="+mn-cs"/>
              </a:rPr>
              <a:t>.</a:t>
            </a:r>
            <a:br>
              <a:rPr lang="en-US" sz="2000" b="0" dirty="0" smtClean="0">
                <a:solidFill>
                  <a:prstClr val="black"/>
                </a:solidFill>
                <a:effectLst/>
                <a:ea typeface="+mn-ea"/>
                <a:cs typeface="+mn-cs"/>
              </a:rPr>
            </a:br>
            <a:r>
              <a:rPr lang="en-US" sz="1200" b="0" dirty="0">
                <a:solidFill>
                  <a:prstClr val="black"/>
                </a:solidFill>
                <a:effectLst/>
                <a:ea typeface="+mn-ea"/>
                <a:cs typeface="+mn-cs"/>
              </a:rPr>
              <a:t/>
            </a:r>
            <a:br>
              <a:rPr lang="en-US" sz="1200" b="0" dirty="0">
                <a:solidFill>
                  <a:prstClr val="black"/>
                </a:solidFill>
                <a:effectLst/>
                <a:ea typeface="+mn-ea"/>
                <a:cs typeface="+mn-cs"/>
              </a:rPr>
            </a:br>
            <a:r>
              <a:rPr lang="en-US" sz="2000" b="0" dirty="0">
                <a:solidFill>
                  <a:prstClr val="black"/>
                </a:solidFill>
                <a:effectLst/>
                <a:ea typeface="+mn-ea"/>
                <a:cs typeface="+mn-cs"/>
              </a:rPr>
              <a:t>  4.  Conduct a salary survey of what other employers are paying comparable </a:t>
            </a:r>
            <a:r>
              <a:rPr lang="en-US" sz="2000" b="0" dirty="0" smtClean="0">
                <a:solidFill>
                  <a:prstClr val="black"/>
                </a:solidFill>
                <a:effectLst/>
                <a:ea typeface="+mn-ea"/>
                <a:cs typeface="+mn-cs"/>
              </a:rPr>
              <a:t/>
            </a:r>
            <a:br>
              <a:rPr lang="en-US" sz="2000" b="0" dirty="0" smtClean="0">
                <a:solidFill>
                  <a:prstClr val="black"/>
                </a:solidFill>
                <a:effectLst/>
                <a:ea typeface="+mn-ea"/>
                <a:cs typeface="+mn-cs"/>
              </a:rPr>
            </a:br>
            <a:r>
              <a:rPr lang="en-US" sz="2000" b="0" dirty="0">
                <a:solidFill>
                  <a:prstClr val="black"/>
                </a:solidFill>
                <a:effectLst/>
                <a:ea typeface="+mn-ea"/>
                <a:cs typeface="+mn-cs"/>
              </a:rPr>
              <a:t> </a:t>
            </a:r>
            <a:r>
              <a:rPr lang="en-US" sz="2000" b="0" dirty="0" smtClean="0">
                <a:solidFill>
                  <a:prstClr val="black"/>
                </a:solidFill>
                <a:effectLst/>
                <a:ea typeface="+mn-ea"/>
                <a:cs typeface="+mn-cs"/>
              </a:rPr>
              <a:t>       jobs.</a:t>
            </a:r>
            <a:br>
              <a:rPr lang="en-US" sz="2000" b="0" dirty="0" smtClean="0">
                <a:solidFill>
                  <a:prstClr val="black"/>
                </a:solidFill>
                <a:effectLst/>
                <a:ea typeface="+mn-ea"/>
                <a:cs typeface="+mn-cs"/>
              </a:rPr>
            </a:br>
            <a:r>
              <a:rPr lang="en-US" sz="1200" b="0" dirty="0">
                <a:solidFill>
                  <a:prstClr val="black"/>
                </a:solidFill>
                <a:effectLst/>
                <a:ea typeface="+mn-ea"/>
                <a:cs typeface="+mn-cs"/>
              </a:rPr>
              <a:t/>
            </a:r>
            <a:br>
              <a:rPr lang="en-US" sz="1200" b="0" dirty="0">
                <a:solidFill>
                  <a:prstClr val="black"/>
                </a:solidFill>
                <a:effectLst/>
                <a:ea typeface="+mn-ea"/>
                <a:cs typeface="+mn-cs"/>
              </a:rPr>
            </a:br>
            <a:r>
              <a:rPr lang="en-US" sz="2000" b="0" dirty="0">
                <a:solidFill>
                  <a:prstClr val="black"/>
                </a:solidFill>
                <a:effectLst/>
                <a:ea typeface="+mn-ea"/>
                <a:cs typeface="+mn-cs"/>
              </a:rPr>
              <a:t>  5.  Compare and adjust current and market wage rates for jobs or grades</a:t>
            </a:r>
            <a:r>
              <a:rPr lang="en-US" sz="2000" b="0" dirty="0" smtClean="0">
                <a:solidFill>
                  <a:prstClr val="black"/>
                </a:solidFill>
                <a:effectLst/>
                <a:ea typeface="+mn-ea"/>
                <a:cs typeface="+mn-cs"/>
              </a:rPr>
              <a:t>.</a:t>
            </a:r>
            <a:br>
              <a:rPr lang="en-US" sz="2000" b="0" dirty="0" smtClean="0">
                <a:solidFill>
                  <a:prstClr val="black"/>
                </a:solidFill>
                <a:effectLst/>
                <a:ea typeface="+mn-ea"/>
                <a:cs typeface="+mn-cs"/>
              </a:rPr>
            </a:br>
            <a:r>
              <a:rPr lang="en-US" sz="1100" b="0" dirty="0">
                <a:solidFill>
                  <a:prstClr val="black"/>
                </a:solidFill>
                <a:effectLst/>
                <a:ea typeface="+mn-ea"/>
                <a:cs typeface="+mn-cs"/>
              </a:rPr>
              <a:t/>
            </a:r>
            <a:br>
              <a:rPr lang="en-US" sz="1100" b="0" dirty="0">
                <a:solidFill>
                  <a:prstClr val="black"/>
                </a:solidFill>
                <a:effectLst/>
                <a:ea typeface="+mn-ea"/>
                <a:cs typeface="+mn-cs"/>
              </a:rPr>
            </a:br>
            <a:r>
              <a:rPr lang="en-US" sz="2000" b="0" dirty="0">
                <a:solidFill>
                  <a:prstClr val="black"/>
                </a:solidFill>
                <a:effectLst/>
                <a:ea typeface="+mn-ea"/>
                <a:cs typeface="+mn-cs"/>
              </a:rPr>
              <a:t>  6.  Develop rate ranges</a:t>
            </a:r>
            <a:r>
              <a:rPr lang="en-US" sz="2000" b="0" dirty="0" smtClean="0">
                <a:solidFill>
                  <a:prstClr val="black"/>
                </a:solidFill>
                <a:effectLst/>
                <a:ea typeface="+mn-ea"/>
                <a:cs typeface="+mn-cs"/>
              </a:rPr>
              <a:t>.</a:t>
            </a:r>
            <a:br>
              <a:rPr lang="en-US" sz="2000" b="0" dirty="0" smtClean="0">
                <a:solidFill>
                  <a:prstClr val="black"/>
                </a:solidFill>
                <a:effectLst/>
                <a:ea typeface="+mn-ea"/>
                <a:cs typeface="+mn-cs"/>
              </a:rPr>
            </a:br>
            <a:r>
              <a:rPr lang="en-US" sz="1600" b="0" dirty="0">
                <a:solidFill>
                  <a:prstClr val="black"/>
                </a:solidFill>
                <a:effectLst/>
                <a:ea typeface="+mn-ea"/>
                <a:cs typeface="+mn-cs"/>
              </a:rPr>
              <a:t/>
            </a:r>
            <a:br>
              <a:rPr lang="en-US" sz="1600" b="0" dirty="0">
                <a:solidFill>
                  <a:prstClr val="black"/>
                </a:solidFill>
                <a:effectLst/>
                <a:ea typeface="+mn-ea"/>
                <a:cs typeface="+mn-cs"/>
              </a:rPr>
            </a:br>
            <a:endParaRPr lang="en-US" dirty="0"/>
          </a:p>
        </p:txBody>
      </p:sp>
      <p:sp>
        <p:nvSpPr>
          <p:cNvPr id="3" name="Footer Placeholder 2"/>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4" name="Slide Number Placeholder 3"/>
          <p:cNvSpPr>
            <a:spLocks noGrp="1"/>
          </p:cNvSpPr>
          <p:nvPr>
            <p:ph type="sldNum" sz="quarter" idx="12"/>
          </p:nvPr>
        </p:nvSpPr>
        <p:spPr/>
        <p:txBody>
          <a:bodyPr/>
          <a:lstStyle/>
          <a:p>
            <a:r>
              <a:rPr lang="en-US" smtClean="0"/>
              <a:t>7-</a:t>
            </a:r>
            <a:fld id="{B745FBD7-EACA-4F83-8C71-A2B42C57415A}" type="slidenum">
              <a:rPr lang="en-US" smtClean="0"/>
              <a:pPr/>
              <a:t>5</a:t>
            </a:fld>
            <a:endParaRPr lang="en-US" dirty="0"/>
          </a:p>
        </p:txBody>
      </p:sp>
    </p:spTree>
    <p:extLst>
      <p:ext uri="{BB962C8B-B14F-4D97-AF65-F5344CB8AC3E}">
        <p14:creationId xmlns:p14="http://schemas.microsoft.com/office/powerpoint/2010/main" val="2535139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Step 1: Determine the Worth of Each Job: Job Evaluation</a:t>
            </a:r>
            <a:endParaRPr lang="en-US" dirty="0"/>
          </a:p>
        </p:txBody>
      </p:sp>
      <p:sp>
        <p:nvSpPr>
          <p:cNvPr id="3" name="Content Placeholder 2"/>
          <p:cNvSpPr>
            <a:spLocks noGrp="1"/>
          </p:cNvSpPr>
          <p:nvPr>
            <p:ph idx="1"/>
          </p:nvPr>
        </p:nvSpPr>
        <p:spPr>
          <a:xfrm>
            <a:off x="381000" y="1981200"/>
            <a:ext cx="8229600" cy="3840163"/>
          </a:xfrm>
        </p:spPr>
        <p:txBody>
          <a:bodyPr/>
          <a:lstStyle/>
          <a:p>
            <a:pPr marL="742950" indent="-742950">
              <a:buFont typeface="+mj-lt"/>
              <a:buAutoNum type="arabicPeriod"/>
            </a:pPr>
            <a:r>
              <a:rPr lang="en-US" dirty="0" smtClean="0"/>
              <a:t>Purpose of job evaluation </a:t>
            </a:r>
          </a:p>
          <a:p>
            <a:pPr marL="742950" indent="-742950">
              <a:buFont typeface="+mj-lt"/>
              <a:buAutoNum type="arabicPeriod"/>
            </a:pPr>
            <a:r>
              <a:rPr lang="en-US" dirty="0" smtClean="0"/>
              <a:t>Compensable factors </a:t>
            </a:r>
          </a:p>
          <a:p>
            <a:pPr marL="742950" indent="-742950">
              <a:buFont typeface="+mj-lt"/>
              <a:buAutoNum type="arabicPeriod"/>
            </a:pPr>
            <a:r>
              <a:rPr lang="en-US" dirty="0" smtClean="0"/>
              <a:t>Job evaluation methods</a:t>
            </a:r>
          </a:p>
          <a:p>
            <a:pPr marL="1143000" lvl="1" indent="-742950">
              <a:buFont typeface="+mj-lt"/>
              <a:buAutoNum type="alphaLcPeriod"/>
            </a:pPr>
            <a:r>
              <a:rPr lang="en-US" dirty="0" smtClean="0"/>
              <a:t> Ranking</a:t>
            </a:r>
          </a:p>
          <a:p>
            <a:pPr marL="1143000" lvl="1" indent="-742950">
              <a:buFont typeface="+mj-lt"/>
              <a:buAutoNum type="alphaLcPeriod"/>
            </a:pPr>
            <a:r>
              <a:rPr lang="en-US" dirty="0" smtClean="0"/>
              <a:t>Job classification</a:t>
            </a:r>
          </a:p>
          <a:p>
            <a:pPr marL="1143000" lvl="1" indent="-742950">
              <a:buFont typeface="+mj-lt"/>
              <a:buAutoNum type="alphaLcPeriod"/>
            </a:pPr>
            <a:r>
              <a:rPr lang="en-US" dirty="0" smtClean="0"/>
              <a:t>The point method</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6</a:t>
            </a:fld>
            <a:endParaRPr lang="en-US" dirty="0"/>
          </a:p>
        </p:txBody>
      </p:sp>
    </p:spTree>
    <p:extLst>
      <p:ext uri="{BB962C8B-B14F-4D97-AF65-F5344CB8AC3E}">
        <p14:creationId xmlns:p14="http://schemas.microsoft.com/office/powerpoint/2010/main" val="27574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Autofit/>
          </a:bodyPr>
          <a:lstStyle/>
          <a:p>
            <a:r>
              <a:rPr lang="en-US" sz="1800" dirty="0">
                <a:solidFill>
                  <a:srgbClr val="1F497D"/>
                </a:solidFill>
              </a:rPr>
              <a:t>Step 1: Determine the Worth of Each Job: Job Evaluation</a:t>
            </a:r>
            <a:endParaRPr lang="en-US" sz="2000" dirty="0"/>
          </a:p>
        </p:txBody>
      </p:sp>
      <p:sp>
        <p:nvSpPr>
          <p:cNvPr id="3" name="Content Placeholder 2"/>
          <p:cNvSpPr>
            <a:spLocks noGrp="1"/>
          </p:cNvSpPr>
          <p:nvPr>
            <p:ph idx="1"/>
          </p:nvPr>
        </p:nvSpPr>
        <p:spPr>
          <a:xfrm>
            <a:off x="457200" y="381000"/>
            <a:ext cx="8229600" cy="6096000"/>
          </a:xfrm>
        </p:spPr>
        <p:txBody>
          <a:bodyPr>
            <a:normAutofit fontScale="92500" lnSpcReduction="10000"/>
          </a:bodyPr>
          <a:lstStyle/>
          <a:p>
            <a:pPr marL="0" lvl="0" indent="0">
              <a:spcBef>
                <a:spcPts val="0"/>
              </a:spcBef>
              <a:buNone/>
            </a:pPr>
            <a:r>
              <a:rPr lang="en-US" sz="2000" dirty="0">
                <a:solidFill>
                  <a:prstClr val="black"/>
                </a:solidFill>
              </a:rPr>
              <a:t>The job evaluation helps the employer build a pay plan that is internally equitable.</a:t>
            </a:r>
          </a:p>
          <a:p>
            <a:pPr marL="0" lvl="0" indent="0">
              <a:spcBef>
                <a:spcPts val="0"/>
              </a:spcBef>
              <a:buNone/>
            </a:pPr>
            <a:endParaRPr lang="en-US" sz="1100" dirty="0">
              <a:solidFill>
                <a:prstClr val="black"/>
              </a:solidFill>
            </a:endParaRPr>
          </a:p>
          <a:p>
            <a:pPr marL="228600" lvl="0" indent="-228600">
              <a:spcBef>
                <a:spcPts val="0"/>
              </a:spcBef>
              <a:buFont typeface="+mj-lt"/>
              <a:buAutoNum type="arabicPeriod"/>
            </a:pPr>
            <a:r>
              <a:rPr lang="en-US" sz="2000" dirty="0">
                <a:solidFill>
                  <a:prstClr val="black"/>
                </a:solidFill>
              </a:rPr>
              <a:t>The purpose of job evaluation is to determine a job’s relative worth through formal and systematic comparison of jobs to determine the worth of one job relative to another.</a:t>
            </a:r>
          </a:p>
          <a:p>
            <a:pPr marL="0" lvl="0" indent="0">
              <a:spcBef>
                <a:spcPts val="0"/>
              </a:spcBef>
              <a:buNone/>
            </a:pPr>
            <a:endParaRPr lang="en-US" sz="1000" dirty="0">
              <a:solidFill>
                <a:prstClr val="black"/>
              </a:solidFill>
            </a:endParaRPr>
          </a:p>
          <a:p>
            <a:pPr marL="228600" lvl="0" indent="-228600">
              <a:spcBef>
                <a:spcPts val="0"/>
              </a:spcBef>
              <a:buNone/>
            </a:pPr>
            <a:r>
              <a:rPr lang="en-US" sz="2000" dirty="0">
                <a:solidFill>
                  <a:prstClr val="black"/>
                </a:solidFill>
              </a:rPr>
              <a:t>2. </a:t>
            </a:r>
            <a:r>
              <a:rPr lang="en-US" sz="2000" b="1" dirty="0">
                <a:solidFill>
                  <a:prstClr val="black"/>
                </a:solidFill>
              </a:rPr>
              <a:t>Compensable Factors </a:t>
            </a:r>
            <a:r>
              <a:rPr lang="en-US" sz="2000" dirty="0">
                <a:solidFill>
                  <a:prstClr val="black"/>
                </a:solidFill>
              </a:rPr>
              <a:t>determine the definition of job content, establish how the jobs compare to one another, and set the compensation paid for each job.</a:t>
            </a:r>
          </a:p>
          <a:p>
            <a:pPr marL="228600" lvl="0" indent="-228600">
              <a:spcBef>
                <a:spcPts val="0"/>
              </a:spcBef>
              <a:buFont typeface="+mj-lt"/>
              <a:buAutoNum type="arabicPeriod" startAt="2"/>
              <a:defRPr/>
            </a:pPr>
            <a:endParaRPr lang="en-US" sz="1100" dirty="0">
              <a:solidFill>
                <a:prstClr val="black"/>
              </a:solidFill>
            </a:endParaRPr>
          </a:p>
          <a:p>
            <a:pPr marL="457200" lvl="0" indent="-457200">
              <a:spcBef>
                <a:spcPts val="0"/>
              </a:spcBef>
              <a:buAutoNum type="arabicPeriod" startAt="3"/>
              <a:defRPr/>
            </a:pPr>
            <a:r>
              <a:rPr lang="en-US" sz="2000" b="1" dirty="0" smtClean="0">
                <a:solidFill>
                  <a:prstClr val="black"/>
                </a:solidFill>
              </a:rPr>
              <a:t>Job </a:t>
            </a:r>
            <a:r>
              <a:rPr lang="en-US" sz="2000" b="1" dirty="0">
                <a:solidFill>
                  <a:prstClr val="black"/>
                </a:solidFill>
              </a:rPr>
              <a:t>Evaluation Methods </a:t>
            </a:r>
            <a:r>
              <a:rPr lang="en-US" sz="2000" dirty="0">
                <a:solidFill>
                  <a:prstClr val="black"/>
                </a:solidFill>
              </a:rPr>
              <a:t>are simple, widely used methods in which you categorize jobs into groups. </a:t>
            </a:r>
            <a:endParaRPr lang="en-US" sz="2000" dirty="0" smtClean="0">
              <a:solidFill>
                <a:prstClr val="black"/>
              </a:solidFill>
            </a:endParaRPr>
          </a:p>
          <a:p>
            <a:pPr marL="457200" lvl="0" indent="-457200">
              <a:spcBef>
                <a:spcPts val="0"/>
              </a:spcBef>
              <a:buAutoNum type="arabicPeriod" startAt="3"/>
              <a:defRPr/>
            </a:pPr>
            <a:endParaRPr lang="en-US" sz="1200" dirty="0">
              <a:solidFill>
                <a:prstClr val="black"/>
              </a:solidFill>
            </a:endParaRPr>
          </a:p>
          <a:p>
            <a:pPr marL="685800" lvl="1" indent="-228600">
              <a:spcBef>
                <a:spcPts val="0"/>
              </a:spcBef>
              <a:buFont typeface="+mj-lt"/>
              <a:buAutoNum type="alphaLcPeriod"/>
              <a:defRPr/>
            </a:pPr>
            <a:r>
              <a:rPr lang="en-US" sz="2000" dirty="0">
                <a:solidFill>
                  <a:prstClr val="black"/>
                </a:solidFill>
              </a:rPr>
              <a:t>Ranking is the simplest method, which ranks each job relative to all other jobs on some overall factor. The steps of the ranking method include: 1) obtaining job information; 2) selecting raters and jobs; 3) selecting compensable factors; 4) ranking jobs; and 5) combining ratings</a:t>
            </a:r>
            <a:r>
              <a:rPr lang="en-US" sz="2000" dirty="0" smtClean="0">
                <a:solidFill>
                  <a:prstClr val="black"/>
                </a:solidFill>
              </a:rPr>
              <a:t>.</a:t>
            </a:r>
          </a:p>
          <a:p>
            <a:pPr marL="685800" lvl="1" indent="-228600">
              <a:spcBef>
                <a:spcPts val="0"/>
              </a:spcBef>
              <a:buFont typeface="+mj-lt"/>
              <a:buAutoNum type="alphaLcPeriod"/>
              <a:defRPr/>
            </a:pPr>
            <a:endParaRPr lang="en-US" sz="1300" dirty="0">
              <a:solidFill>
                <a:prstClr val="black"/>
              </a:solidFill>
            </a:endParaRPr>
          </a:p>
          <a:p>
            <a:pPr marL="685800" lvl="1" indent="-228600">
              <a:spcBef>
                <a:spcPts val="0"/>
              </a:spcBef>
              <a:buFont typeface="+mj-lt"/>
              <a:buAutoNum type="alphaLcPeriod"/>
              <a:defRPr/>
            </a:pPr>
            <a:r>
              <a:rPr lang="en-US" sz="2000" dirty="0">
                <a:solidFill>
                  <a:prstClr val="black"/>
                </a:solidFill>
              </a:rPr>
              <a:t>Job Classification (or grading) is a simple, widely used method in which you categorize jobs into groups. The groups are called classes if they contain similar jobs or grades if they contain jobs that are similar in difficulty but otherwise different</a:t>
            </a:r>
            <a:r>
              <a:rPr lang="en-US" sz="2000" dirty="0" smtClean="0">
                <a:solidFill>
                  <a:prstClr val="black"/>
                </a:solidFill>
              </a:rPr>
              <a:t>.</a:t>
            </a:r>
          </a:p>
          <a:p>
            <a:pPr marL="685800" lvl="1" indent="-228600">
              <a:spcBef>
                <a:spcPts val="0"/>
              </a:spcBef>
              <a:buFont typeface="+mj-lt"/>
              <a:buAutoNum type="alphaLcPeriod"/>
              <a:defRPr/>
            </a:pPr>
            <a:endParaRPr lang="en-US" sz="1500" dirty="0">
              <a:solidFill>
                <a:prstClr val="black"/>
              </a:solidFill>
            </a:endParaRPr>
          </a:p>
          <a:p>
            <a:pPr marL="685800" lvl="1" indent="-228600">
              <a:spcBef>
                <a:spcPts val="0"/>
              </a:spcBef>
              <a:buFont typeface="+mj-lt"/>
              <a:buAutoNum type="alphaLcPeriod"/>
              <a:defRPr/>
            </a:pPr>
            <a:r>
              <a:rPr lang="en-US" sz="2000" dirty="0">
                <a:solidFill>
                  <a:prstClr val="black"/>
                </a:solidFill>
              </a:rPr>
              <a:t>The Point Method is a more quantitative technique that involves identifying 1) several compensable factors, each having several degrees, as well as 2) the degree to which each of these factors is present in the job.</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7-</a:t>
            </a:r>
            <a:fld id="{B745FBD7-EACA-4F83-8C71-A2B42C57415A}" type="slidenum">
              <a:rPr lang="en-US" smtClean="0"/>
              <a:pPr/>
              <a:t>7</a:t>
            </a:fld>
            <a:endParaRPr lang="en-US" dirty="0"/>
          </a:p>
        </p:txBody>
      </p:sp>
    </p:spTree>
    <p:extLst>
      <p:ext uri="{BB962C8B-B14F-4D97-AF65-F5344CB8AC3E}">
        <p14:creationId xmlns:p14="http://schemas.microsoft.com/office/powerpoint/2010/main" val="353013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Group </a:t>
            </a:r>
            <a:r>
              <a:rPr lang="en-US" dirty="0"/>
              <a:t>Similar Jobs into </a:t>
            </a:r>
            <a:r>
              <a:rPr lang="en-US" dirty="0" smtClean="0"/>
              <a:t/>
            </a:r>
            <a:br>
              <a:rPr lang="en-US" dirty="0" smtClean="0"/>
            </a:br>
            <a:r>
              <a:rPr lang="en-US" dirty="0" smtClean="0"/>
              <a:t>Pay </a:t>
            </a:r>
            <a:r>
              <a:rPr lang="en-US" dirty="0"/>
              <a:t>Grades </a:t>
            </a:r>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46624887"/>
              </p:ext>
            </p:extLst>
          </p:nvPr>
        </p:nvGraphicFramePr>
        <p:xfrm>
          <a:off x="2057400" y="1828800"/>
          <a:ext cx="4876800" cy="3890507"/>
        </p:xfrm>
        <a:graphic>
          <a:graphicData uri="http://schemas.openxmlformats.org/drawingml/2006/table">
            <a:tbl>
              <a:tblPr firstRow="1" firstCol="1" bandRow="1">
                <a:tableStyleId>{5C22544A-7EE6-4342-B048-85BDC9FD1C3A}</a:tableStyleId>
              </a:tblPr>
              <a:tblGrid>
                <a:gridCol w="2438400"/>
                <a:gridCol w="2438400"/>
              </a:tblGrid>
              <a:tr h="525727">
                <a:tc>
                  <a:txBody>
                    <a:bodyPr/>
                    <a:lstStyle/>
                    <a:p>
                      <a:pPr marL="0" marR="0" algn="ctr">
                        <a:lnSpc>
                          <a:spcPct val="115000"/>
                        </a:lnSpc>
                        <a:spcBef>
                          <a:spcPts val="0"/>
                        </a:spcBef>
                        <a:spcAft>
                          <a:spcPts val="0"/>
                        </a:spcAft>
                      </a:pPr>
                      <a:r>
                        <a:rPr lang="en-US" sz="2400" dirty="0">
                          <a:effectLst/>
                        </a:rPr>
                        <a:t>Points from Job Evaluation Process</a:t>
                      </a:r>
                      <a:endParaRPr lang="en-US" sz="24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Job Grade</a:t>
                      </a:r>
                      <a:endParaRPr lang="en-US" sz="2400" dirty="0">
                        <a:effectLst/>
                        <a:latin typeface="Arial"/>
                        <a:ea typeface="Calibri"/>
                        <a:cs typeface="Times New Roman"/>
                      </a:endParaRPr>
                    </a:p>
                  </a:txBody>
                  <a:tcPr marL="68580" marR="68580" marT="0" marB="0"/>
                </a:tc>
              </a:tr>
              <a:tr h="525727">
                <a:tc>
                  <a:txBody>
                    <a:bodyPr/>
                    <a:lstStyle/>
                    <a:p>
                      <a:pPr marL="0" marR="0" algn="ctr">
                        <a:lnSpc>
                          <a:spcPct val="115000"/>
                        </a:lnSpc>
                        <a:spcBef>
                          <a:spcPts val="0"/>
                        </a:spcBef>
                        <a:spcAft>
                          <a:spcPts val="0"/>
                        </a:spcAft>
                      </a:pPr>
                      <a:r>
                        <a:rPr lang="en-US" sz="2400" dirty="0">
                          <a:effectLst/>
                        </a:rPr>
                        <a:t>50 – 60 </a:t>
                      </a:r>
                      <a:endParaRPr lang="en-US" sz="24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1</a:t>
                      </a:r>
                      <a:endParaRPr lang="en-US" sz="2400" dirty="0">
                        <a:effectLst/>
                        <a:latin typeface="Arial"/>
                        <a:ea typeface="Calibri"/>
                        <a:cs typeface="Times New Roman"/>
                      </a:endParaRPr>
                    </a:p>
                  </a:txBody>
                  <a:tcPr marL="68580" marR="68580" marT="0" marB="0"/>
                </a:tc>
              </a:tr>
              <a:tr h="525727">
                <a:tc>
                  <a:txBody>
                    <a:bodyPr/>
                    <a:lstStyle/>
                    <a:p>
                      <a:pPr marL="0" marR="0" algn="ctr">
                        <a:lnSpc>
                          <a:spcPct val="115000"/>
                        </a:lnSpc>
                        <a:spcBef>
                          <a:spcPts val="0"/>
                        </a:spcBef>
                        <a:spcAft>
                          <a:spcPts val="0"/>
                        </a:spcAft>
                      </a:pPr>
                      <a:r>
                        <a:rPr lang="en-US" sz="2400" dirty="0">
                          <a:effectLst/>
                        </a:rPr>
                        <a:t>61 – 70</a:t>
                      </a:r>
                      <a:endParaRPr lang="en-US" sz="24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2</a:t>
                      </a:r>
                      <a:endParaRPr lang="en-US" sz="2400" dirty="0">
                        <a:effectLst/>
                        <a:latin typeface="Arial"/>
                        <a:ea typeface="Calibri"/>
                        <a:cs typeface="Times New Roman"/>
                      </a:endParaRPr>
                    </a:p>
                  </a:txBody>
                  <a:tcPr marL="68580" marR="68580" marT="0" marB="0"/>
                </a:tc>
              </a:tr>
              <a:tr h="525727">
                <a:tc>
                  <a:txBody>
                    <a:bodyPr/>
                    <a:lstStyle/>
                    <a:p>
                      <a:pPr marL="0" marR="0" algn="ctr">
                        <a:lnSpc>
                          <a:spcPct val="115000"/>
                        </a:lnSpc>
                        <a:spcBef>
                          <a:spcPts val="0"/>
                        </a:spcBef>
                        <a:spcAft>
                          <a:spcPts val="0"/>
                        </a:spcAft>
                      </a:pPr>
                      <a:r>
                        <a:rPr lang="en-US" sz="2400" dirty="0">
                          <a:effectLst/>
                        </a:rPr>
                        <a:t>71 – 80</a:t>
                      </a:r>
                      <a:endParaRPr lang="en-US" sz="24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3</a:t>
                      </a:r>
                      <a:endParaRPr lang="en-US" sz="2400" dirty="0">
                        <a:effectLst/>
                        <a:latin typeface="Arial"/>
                        <a:ea typeface="Calibri"/>
                        <a:cs typeface="Times New Roman"/>
                      </a:endParaRPr>
                    </a:p>
                  </a:txBody>
                  <a:tcPr marL="68580" marR="68580" marT="0" marB="0"/>
                </a:tc>
              </a:tr>
              <a:tr h="525727">
                <a:tc>
                  <a:txBody>
                    <a:bodyPr/>
                    <a:lstStyle/>
                    <a:p>
                      <a:pPr marL="0" marR="0" algn="ctr">
                        <a:lnSpc>
                          <a:spcPct val="115000"/>
                        </a:lnSpc>
                        <a:spcBef>
                          <a:spcPts val="0"/>
                        </a:spcBef>
                        <a:spcAft>
                          <a:spcPts val="0"/>
                        </a:spcAft>
                      </a:pPr>
                      <a:r>
                        <a:rPr lang="en-US" sz="2400" dirty="0">
                          <a:effectLst/>
                        </a:rPr>
                        <a:t>81 – 90</a:t>
                      </a:r>
                      <a:endParaRPr lang="en-US" sz="24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4</a:t>
                      </a:r>
                      <a:endParaRPr lang="en-US" sz="2400" dirty="0">
                        <a:effectLst/>
                        <a:latin typeface="Arial"/>
                        <a:ea typeface="Calibri"/>
                        <a:cs typeface="Times New Roman"/>
                      </a:endParaRPr>
                    </a:p>
                  </a:txBody>
                  <a:tcPr marL="68580" marR="68580" marT="0" marB="0"/>
                </a:tc>
              </a:tr>
              <a:tr h="525727">
                <a:tc>
                  <a:txBody>
                    <a:bodyPr/>
                    <a:lstStyle/>
                    <a:p>
                      <a:pPr marL="0" marR="0" algn="ctr">
                        <a:lnSpc>
                          <a:spcPct val="115000"/>
                        </a:lnSpc>
                        <a:spcBef>
                          <a:spcPts val="0"/>
                        </a:spcBef>
                        <a:spcAft>
                          <a:spcPts val="0"/>
                        </a:spcAft>
                      </a:pPr>
                      <a:r>
                        <a:rPr lang="en-US" sz="2400" dirty="0">
                          <a:effectLst/>
                        </a:rPr>
                        <a:t>91 – 100</a:t>
                      </a:r>
                      <a:endParaRPr lang="en-US" sz="24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5</a:t>
                      </a:r>
                      <a:endParaRPr lang="en-US" sz="24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53118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828800"/>
          </a:xfrm>
        </p:spPr>
        <p:txBody>
          <a:bodyPr>
            <a:normAutofit/>
          </a:bodyPr>
          <a:lstStyle/>
          <a:p>
            <a:pPr lvl="0">
              <a:spcBef>
                <a:spcPts val="0"/>
              </a:spcBef>
            </a:pPr>
            <a:r>
              <a:rPr lang="en-US" sz="3200" dirty="0"/>
              <a:t>Step 3. </a:t>
            </a:r>
            <a:r>
              <a:rPr lang="en-US" sz="3200" dirty="0" smtClean="0"/>
              <a:t>Price </a:t>
            </a:r>
            <a:r>
              <a:rPr lang="en-US" sz="3200" dirty="0"/>
              <a:t>Each Pay </a:t>
            </a:r>
            <a:r>
              <a:rPr lang="en-US" sz="3200" dirty="0" smtClean="0"/>
              <a:t>Grade</a:t>
            </a:r>
            <a:br>
              <a:rPr lang="en-US" sz="3200" dirty="0" smtClean="0"/>
            </a:br>
            <a:r>
              <a:rPr lang="en-US" sz="1600" b="0" dirty="0" smtClean="0">
                <a:solidFill>
                  <a:prstClr val="black"/>
                </a:solidFill>
                <a:ea typeface="+mn-ea"/>
                <a:cs typeface="+mn-cs"/>
              </a:rPr>
              <a:t>Price </a:t>
            </a:r>
            <a:r>
              <a:rPr lang="en-US" sz="1600" b="0" dirty="0">
                <a:solidFill>
                  <a:prstClr val="black"/>
                </a:solidFill>
                <a:ea typeface="+mn-ea"/>
                <a:cs typeface="+mn-cs"/>
              </a:rPr>
              <a:t>Each Pay Grade: Wage Curves are typically used to help assign pay rates to each pay grade or job. They show the relationship between the value of the job and the average wage paid for this job relative to the points or rankings assigned to each job or grade by the job evaluation.</a:t>
            </a:r>
            <a:br>
              <a:rPr lang="en-US" sz="1600" b="0" dirty="0">
                <a:solidFill>
                  <a:prstClr val="black"/>
                </a:solidFill>
                <a:ea typeface="+mn-ea"/>
                <a:cs typeface="+mn-cs"/>
              </a:rPr>
            </a:br>
            <a:endParaRPr lang="en-US" sz="3200"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7-</a:t>
            </a:r>
            <a:fld id="{B745FBD7-EACA-4F83-8C71-A2B42C57415A}" type="slidenum">
              <a:rPr lang="en-US" smtClean="0"/>
              <a:pPr/>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5791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393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4145</Words>
  <Application>Microsoft Office PowerPoint</Application>
  <PresentationFormat>On-screen Show (4:3)</PresentationFormat>
  <Paragraphs>298</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Learning Objectives</vt:lpstr>
      <vt:lpstr>What Determines How Much You Pay?  Employee Compensation: All forms of pay or rewards going to employees has two main components, which are direct and indirect financial payments. Four basic factors determine what people are paid are legal, union, policy, and equity factors. </vt:lpstr>
      <vt:lpstr>How to Create a Market-Competitive Plan</vt:lpstr>
      <vt:lpstr> How to Create a Market-Competitive Plan  Employers use two basic approaches to setting pay rates, market-based approaches, and evaluation approaches. In practice, setting pay rates while ensuring external and internal equity (in other words, creating a market-competitive pay plan) usually entails six steps:    1.  Determine the worth of each job in your organization through job         evaluation (to help ensure internal equity).    2.  Group similar jobs into pay grades.    3.  Price each pay grade with a wage curve.    4.  Conduct a salary survey of what other employers are paying comparable          jobs.    5.  Compare and adjust current and market wage rates for jobs or grades.    6.  Develop rate ranges.  </vt:lpstr>
      <vt:lpstr>Step 1: Determine the Worth of Each Job: Job Evaluation</vt:lpstr>
      <vt:lpstr>Step 1: Determine the Worth of Each Job: Job Evaluation</vt:lpstr>
      <vt:lpstr>Step 2: Group Similar Jobs into  Pay Grades </vt:lpstr>
      <vt:lpstr>Step 3. Price Each Pay Grade Price Each Pay Grade: Wage Curves are typically used to help assign pay rates to each pay grade or job. They show the relationship between the value of the job and the average wage paid for this job relative to the points or rankings assigned to each job or grade by the job evaluation. </vt:lpstr>
      <vt:lpstr>Step 4: Conduct Salary Survey</vt:lpstr>
      <vt:lpstr>Step 5: Compare and Adjust</vt:lpstr>
      <vt:lpstr>Step 6: Develop Rate Ranges</vt:lpstr>
      <vt:lpstr>Pricing Managerial and Professional Jobs</vt:lpstr>
      <vt:lpstr>Pricing Managerial and Professional Jobs</vt:lpstr>
      <vt:lpstr>Incentive Plans (1)</vt:lpstr>
      <vt:lpstr>Incentive Plans (2)</vt:lpstr>
      <vt:lpstr>Incentive Plans (3)</vt:lpstr>
      <vt:lpstr>Employee Benefits</vt:lpstr>
      <vt:lpstr>Employee Benefits (1)</vt:lpstr>
      <vt:lpstr>Employee Benefits (2)</vt:lpstr>
      <vt:lpstr>Employee Benefits (3)</vt:lpstr>
      <vt:lpstr>Employee Benefits (4)</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Licensed User</dc:creator>
  <cp:lastModifiedBy>KSU S155-S9</cp:lastModifiedBy>
  <cp:revision>35</cp:revision>
  <dcterms:created xsi:type="dcterms:W3CDTF">2012-07-26T16:14:40Z</dcterms:created>
  <dcterms:modified xsi:type="dcterms:W3CDTF">2015-09-02T08:51:22Z</dcterms:modified>
</cp:coreProperties>
</file>