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notesMasterIdLst>
    <p:notesMasterId r:id="rId46"/>
  </p:notesMasterIdLst>
  <p:sldIdLst>
    <p:sldId id="256" r:id="rId2"/>
    <p:sldId id="258" r:id="rId3"/>
    <p:sldId id="257" r:id="rId4"/>
    <p:sldId id="289" r:id="rId5"/>
    <p:sldId id="259" r:id="rId6"/>
    <p:sldId id="270" r:id="rId7"/>
    <p:sldId id="260" r:id="rId8"/>
    <p:sldId id="290" r:id="rId9"/>
    <p:sldId id="291" r:id="rId10"/>
    <p:sldId id="292" r:id="rId11"/>
    <p:sldId id="262" r:id="rId12"/>
    <p:sldId id="271" r:id="rId13"/>
    <p:sldId id="264" r:id="rId14"/>
    <p:sldId id="263" r:id="rId15"/>
    <p:sldId id="265" r:id="rId16"/>
    <p:sldId id="266" r:id="rId17"/>
    <p:sldId id="272" r:id="rId18"/>
    <p:sldId id="267" r:id="rId19"/>
    <p:sldId id="268" r:id="rId20"/>
    <p:sldId id="269" r:id="rId21"/>
    <p:sldId id="273" r:id="rId22"/>
    <p:sldId id="293" r:id="rId23"/>
    <p:sldId id="274" r:id="rId24"/>
    <p:sldId id="294" r:id="rId25"/>
    <p:sldId id="275" r:id="rId26"/>
    <p:sldId id="276" r:id="rId27"/>
    <p:sldId id="295" r:id="rId28"/>
    <p:sldId id="296" r:id="rId29"/>
    <p:sldId id="288" r:id="rId30"/>
    <p:sldId id="297" r:id="rId31"/>
    <p:sldId id="277" r:id="rId32"/>
    <p:sldId id="298" r:id="rId33"/>
    <p:sldId id="299" r:id="rId34"/>
    <p:sldId id="300" r:id="rId35"/>
    <p:sldId id="280" r:id="rId36"/>
    <p:sldId id="303" r:id="rId37"/>
    <p:sldId id="286" r:id="rId38"/>
    <p:sldId id="301" r:id="rId39"/>
    <p:sldId id="302" r:id="rId40"/>
    <p:sldId id="304" r:id="rId41"/>
    <p:sldId id="281" r:id="rId42"/>
    <p:sldId id="282" r:id="rId43"/>
    <p:sldId id="283" r:id="rId44"/>
    <p:sldId id="284" r:id="rId4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DC68EB5-94B7-4365-A17F-945ACABC3AF5}">
          <p14:sldIdLst>
            <p14:sldId id="256"/>
            <p14:sldId id="258"/>
            <p14:sldId id="257"/>
            <p14:sldId id="289"/>
            <p14:sldId id="259"/>
            <p14:sldId id="270"/>
            <p14:sldId id="260"/>
            <p14:sldId id="290"/>
            <p14:sldId id="291"/>
            <p14:sldId id="292"/>
            <p14:sldId id="262"/>
            <p14:sldId id="271"/>
            <p14:sldId id="264"/>
            <p14:sldId id="263"/>
            <p14:sldId id="265"/>
            <p14:sldId id="266"/>
            <p14:sldId id="272"/>
            <p14:sldId id="267"/>
            <p14:sldId id="268"/>
            <p14:sldId id="269"/>
            <p14:sldId id="273"/>
            <p14:sldId id="293"/>
            <p14:sldId id="274"/>
            <p14:sldId id="294"/>
            <p14:sldId id="275"/>
            <p14:sldId id="276"/>
            <p14:sldId id="295"/>
            <p14:sldId id="296"/>
            <p14:sldId id="288"/>
            <p14:sldId id="297"/>
            <p14:sldId id="277"/>
            <p14:sldId id="298"/>
            <p14:sldId id="299"/>
            <p14:sldId id="300"/>
            <p14:sldId id="280"/>
            <p14:sldId id="303"/>
            <p14:sldId id="286"/>
            <p14:sldId id="301"/>
            <p14:sldId id="302"/>
            <p14:sldId id="304"/>
            <p14:sldId id="281"/>
            <p14:sldId id="282"/>
            <p14:sldId id="283"/>
            <p14:sldId id="284"/>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82" d="100"/>
          <a:sy n="82" d="100"/>
        </p:scale>
        <p:origin x="-240"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DF76079-F67C-4F8D-9B7D-BE4D3FA33C75}" type="doc">
      <dgm:prSet loTypeId="urn:microsoft.com/office/officeart/2005/8/layout/default" loCatId="list" qsTypeId="urn:microsoft.com/office/officeart/2005/8/quickstyle/simple1" qsCatId="simple" csTypeId="urn:microsoft.com/office/officeart/2005/8/colors/colorful4" csCatId="colorful" phldr="1"/>
      <dgm:spPr/>
      <dgm:t>
        <a:bodyPr/>
        <a:lstStyle/>
        <a:p>
          <a:pPr rtl="1"/>
          <a:endParaRPr lang="ar-SA"/>
        </a:p>
      </dgm:t>
    </dgm:pt>
    <dgm:pt modelId="{7A8E683C-8B5E-44F8-9EE7-665493C9BCED}">
      <dgm:prSet phldrT="[Text]" custT="1"/>
      <dgm:spPr/>
      <dgm:t>
        <a:bodyPr/>
        <a:lstStyle/>
        <a:p>
          <a:pPr rtl="0"/>
          <a:r>
            <a:rPr lang="en-US" sz="4000" b="1" smtClean="0"/>
            <a:t>S</a:t>
          </a:r>
          <a:r>
            <a:rPr lang="en-US" sz="3200" smtClean="0"/>
            <a:t>pecific</a:t>
          </a:r>
          <a:endParaRPr lang="ar-SA" sz="3200" dirty="0"/>
        </a:p>
      </dgm:t>
    </dgm:pt>
    <dgm:pt modelId="{BB91E3F2-8B94-4087-8D1B-462BA4B6FB70}" type="parTrans" cxnId="{D7677804-97BC-4C41-95B2-955398480539}">
      <dgm:prSet/>
      <dgm:spPr/>
      <dgm:t>
        <a:bodyPr/>
        <a:lstStyle/>
        <a:p>
          <a:pPr rtl="0"/>
          <a:endParaRPr lang="ar-SA" sz="3200"/>
        </a:p>
      </dgm:t>
    </dgm:pt>
    <dgm:pt modelId="{600C81BC-FE26-477E-91D4-469EF4BBF2F9}" type="sibTrans" cxnId="{D7677804-97BC-4C41-95B2-955398480539}">
      <dgm:prSet/>
      <dgm:spPr/>
      <dgm:t>
        <a:bodyPr/>
        <a:lstStyle/>
        <a:p>
          <a:pPr rtl="0"/>
          <a:endParaRPr lang="ar-SA" sz="3200"/>
        </a:p>
      </dgm:t>
    </dgm:pt>
    <dgm:pt modelId="{DC0B067B-349D-428B-AC0E-7011D02BCF98}">
      <dgm:prSet phldrT="[Text]" custT="1"/>
      <dgm:spPr/>
      <dgm:t>
        <a:bodyPr/>
        <a:lstStyle/>
        <a:p>
          <a:pPr rtl="0"/>
          <a:r>
            <a:rPr lang="en-US" sz="4000" b="1" smtClean="0"/>
            <a:t>M</a:t>
          </a:r>
          <a:r>
            <a:rPr lang="en-US" sz="3200" smtClean="0"/>
            <a:t>easurable</a:t>
          </a:r>
          <a:endParaRPr lang="ar-SA" sz="3200" dirty="0"/>
        </a:p>
      </dgm:t>
    </dgm:pt>
    <dgm:pt modelId="{7C44B41E-A0EE-46CD-A2B1-04EBD91A18C9}" type="parTrans" cxnId="{6179FBF5-0878-4BF9-9D78-17FEED1D76B4}">
      <dgm:prSet/>
      <dgm:spPr/>
      <dgm:t>
        <a:bodyPr/>
        <a:lstStyle/>
        <a:p>
          <a:pPr rtl="0"/>
          <a:endParaRPr lang="ar-SA" sz="3200"/>
        </a:p>
      </dgm:t>
    </dgm:pt>
    <dgm:pt modelId="{0714BD20-E205-43C7-B858-37FF4F38849E}" type="sibTrans" cxnId="{6179FBF5-0878-4BF9-9D78-17FEED1D76B4}">
      <dgm:prSet/>
      <dgm:spPr/>
      <dgm:t>
        <a:bodyPr/>
        <a:lstStyle/>
        <a:p>
          <a:pPr rtl="0"/>
          <a:endParaRPr lang="ar-SA" sz="3200"/>
        </a:p>
      </dgm:t>
    </dgm:pt>
    <dgm:pt modelId="{A78270A0-57C5-46C3-A1E9-7F222AD6589D}">
      <dgm:prSet phldrT="[Text]" custT="1"/>
      <dgm:spPr/>
      <dgm:t>
        <a:bodyPr/>
        <a:lstStyle/>
        <a:p>
          <a:pPr rtl="0"/>
          <a:r>
            <a:rPr lang="en-US" sz="4000" b="1" dirty="0" smtClean="0"/>
            <a:t>A</a:t>
          </a:r>
          <a:r>
            <a:rPr lang="en-US" sz="3200" dirty="0" smtClean="0"/>
            <a:t>chievable</a:t>
          </a:r>
          <a:endParaRPr lang="ar-SA" sz="3200" dirty="0"/>
        </a:p>
      </dgm:t>
    </dgm:pt>
    <dgm:pt modelId="{77486897-AADE-40D9-9673-AD3D1CADECB0}" type="parTrans" cxnId="{B6D3B8A3-696C-4C0A-9183-191D1999ADD2}">
      <dgm:prSet/>
      <dgm:spPr/>
      <dgm:t>
        <a:bodyPr/>
        <a:lstStyle/>
        <a:p>
          <a:pPr rtl="0"/>
          <a:endParaRPr lang="ar-SA" sz="3200"/>
        </a:p>
      </dgm:t>
    </dgm:pt>
    <dgm:pt modelId="{6D78A516-D9C3-4579-87D7-61EC07A04C10}" type="sibTrans" cxnId="{B6D3B8A3-696C-4C0A-9183-191D1999ADD2}">
      <dgm:prSet/>
      <dgm:spPr/>
      <dgm:t>
        <a:bodyPr/>
        <a:lstStyle/>
        <a:p>
          <a:pPr rtl="0"/>
          <a:endParaRPr lang="ar-SA" sz="3200"/>
        </a:p>
      </dgm:t>
    </dgm:pt>
    <dgm:pt modelId="{FCA30D0D-683A-4900-A2DE-F7A547D6C740}">
      <dgm:prSet phldrT="[Text]" custT="1"/>
      <dgm:spPr/>
      <dgm:t>
        <a:bodyPr/>
        <a:lstStyle/>
        <a:p>
          <a:pPr rtl="0"/>
          <a:r>
            <a:rPr lang="en-US" sz="4000" b="1" dirty="0" smtClean="0"/>
            <a:t>R</a:t>
          </a:r>
          <a:r>
            <a:rPr lang="en-US" sz="3200" dirty="0" smtClean="0"/>
            <a:t>elevant:</a:t>
          </a:r>
          <a:endParaRPr lang="ar-SA" sz="3200" dirty="0"/>
        </a:p>
      </dgm:t>
    </dgm:pt>
    <dgm:pt modelId="{F97688C8-8B72-4E74-AAAF-9C631BE4E97C}" type="parTrans" cxnId="{F535946B-DF33-46C5-BC9E-27BE54042BBD}">
      <dgm:prSet/>
      <dgm:spPr/>
      <dgm:t>
        <a:bodyPr/>
        <a:lstStyle/>
        <a:p>
          <a:pPr rtl="0"/>
          <a:endParaRPr lang="ar-SA" sz="3200"/>
        </a:p>
      </dgm:t>
    </dgm:pt>
    <dgm:pt modelId="{0F7B5AE6-E04D-4196-913F-BA190EF9BBC3}" type="sibTrans" cxnId="{F535946B-DF33-46C5-BC9E-27BE54042BBD}">
      <dgm:prSet/>
      <dgm:spPr/>
      <dgm:t>
        <a:bodyPr/>
        <a:lstStyle/>
        <a:p>
          <a:pPr rtl="0"/>
          <a:endParaRPr lang="ar-SA" sz="3200"/>
        </a:p>
      </dgm:t>
    </dgm:pt>
    <dgm:pt modelId="{7DFB393F-B83D-4FFF-83F6-5DB832FC736A}">
      <dgm:prSet phldrT="[Text]" custT="1"/>
      <dgm:spPr/>
      <dgm:t>
        <a:bodyPr/>
        <a:lstStyle/>
        <a:p>
          <a:pPr rtl="0"/>
          <a:r>
            <a:rPr lang="en-US" sz="4000" b="1" smtClean="0"/>
            <a:t>T</a:t>
          </a:r>
          <a:r>
            <a:rPr lang="en-US" sz="3200" smtClean="0"/>
            <a:t>ime-bound</a:t>
          </a:r>
          <a:endParaRPr lang="ar-SA" sz="3200" dirty="0"/>
        </a:p>
      </dgm:t>
    </dgm:pt>
    <dgm:pt modelId="{EA0CF667-6E47-4053-B531-B1373EB96FE3}" type="parTrans" cxnId="{85FAEE47-9644-4481-816D-84EDDAE93A3A}">
      <dgm:prSet/>
      <dgm:spPr/>
      <dgm:t>
        <a:bodyPr/>
        <a:lstStyle/>
        <a:p>
          <a:pPr rtl="1"/>
          <a:endParaRPr lang="ar-SA" sz="3200"/>
        </a:p>
      </dgm:t>
    </dgm:pt>
    <dgm:pt modelId="{3D58C2A3-F93F-4BC9-AE07-2D928E103524}" type="sibTrans" cxnId="{85FAEE47-9644-4481-816D-84EDDAE93A3A}">
      <dgm:prSet/>
      <dgm:spPr/>
      <dgm:t>
        <a:bodyPr/>
        <a:lstStyle/>
        <a:p>
          <a:pPr rtl="1"/>
          <a:endParaRPr lang="ar-SA" sz="3200"/>
        </a:p>
      </dgm:t>
    </dgm:pt>
    <dgm:pt modelId="{8672ED8C-9388-45D1-98B3-5FE17A1F5622}" type="pres">
      <dgm:prSet presAssocID="{5DF76079-F67C-4F8D-9B7D-BE4D3FA33C75}" presName="diagram" presStyleCnt="0">
        <dgm:presLayoutVars>
          <dgm:dir/>
          <dgm:resizeHandles val="exact"/>
        </dgm:presLayoutVars>
      </dgm:prSet>
      <dgm:spPr/>
    </dgm:pt>
    <dgm:pt modelId="{3BDBE281-5640-4CF9-AB8A-679576FC0E07}" type="pres">
      <dgm:prSet presAssocID="{7A8E683C-8B5E-44F8-9EE7-665493C9BCED}" presName="node" presStyleLbl="node1" presStyleIdx="0" presStyleCnt="5">
        <dgm:presLayoutVars>
          <dgm:bulletEnabled val="1"/>
        </dgm:presLayoutVars>
      </dgm:prSet>
      <dgm:spPr/>
    </dgm:pt>
    <dgm:pt modelId="{146C4A67-09BF-4839-9FCB-9A9250A7240B}" type="pres">
      <dgm:prSet presAssocID="{600C81BC-FE26-477E-91D4-469EF4BBF2F9}" presName="sibTrans" presStyleCnt="0"/>
      <dgm:spPr/>
    </dgm:pt>
    <dgm:pt modelId="{2C1CC7E0-E9B0-4800-BFA1-88819EA29075}" type="pres">
      <dgm:prSet presAssocID="{DC0B067B-349D-428B-AC0E-7011D02BCF98}" presName="node" presStyleLbl="node1" presStyleIdx="1" presStyleCnt="5">
        <dgm:presLayoutVars>
          <dgm:bulletEnabled val="1"/>
        </dgm:presLayoutVars>
      </dgm:prSet>
      <dgm:spPr/>
    </dgm:pt>
    <dgm:pt modelId="{34F9FE39-F4FE-4233-96E3-FE69A138C559}" type="pres">
      <dgm:prSet presAssocID="{0714BD20-E205-43C7-B858-37FF4F38849E}" presName="sibTrans" presStyleCnt="0"/>
      <dgm:spPr/>
    </dgm:pt>
    <dgm:pt modelId="{48523BE8-2795-44E8-A514-6D76718AA4C1}" type="pres">
      <dgm:prSet presAssocID="{A78270A0-57C5-46C3-A1E9-7F222AD6589D}" presName="node" presStyleLbl="node1" presStyleIdx="2" presStyleCnt="5">
        <dgm:presLayoutVars>
          <dgm:bulletEnabled val="1"/>
        </dgm:presLayoutVars>
      </dgm:prSet>
      <dgm:spPr/>
      <dgm:t>
        <a:bodyPr/>
        <a:lstStyle/>
        <a:p>
          <a:pPr rtl="1"/>
          <a:endParaRPr lang="ar-SA"/>
        </a:p>
      </dgm:t>
    </dgm:pt>
    <dgm:pt modelId="{66E6280C-7E3E-4891-BD54-BBB8BD1704E9}" type="pres">
      <dgm:prSet presAssocID="{6D78A516-D9C3-4579-87D7-61EC07A04C10}" presName="sibTrans" presStyleCnt="0"/>
      <dgm:spPr/>
    </dgm:pt>
    <dgm:pt modelId="{F755691F-9002-4BC1-9406-ADAD2500067D}" type="pres">
      <dgm:prSet presAssocID="{FCA30D0D-683A-4900-A2DE-F7A547D6C740}" presName="node" presStyleLbl="node1" presStyleIdx="3" presStyleCnt="5">
        <dgm:presLayoutVars>
          <dgm:bulletEnabled val="1"/>
        </dgm:presLayoutVars>
      </dgm:prSet>
      <dgm:spPr/>
    </dgm:pt>
    <dgm:pt modelId="{EB401384-5EDE-4782-AFB8-C6B5FFB865E8}" type="pres">
      <dgm:prSet presAssocID="{0F7B5AE6-E04D-4196-913F-BA190EF9BBC3}" presName="sibTrans" presStyleCnt="0"/>
      <dgm:spPr/>
    </dgm:pt>
    <dgm:pt modelId="{499A6FDB-1B09-47BC-9B46-3C4966CC8120}" type="pres">
      <dgm:prSet presAssocID="{7DFB393F-B83D-4FFF-83F6-5DB832FC736A}" presName="node" presStyleLbl="node1" presStyleIdx="4" presStyleCnt="5">
        <dgm:presLayoutVars>
          <dgm:bulletEnabled val="1"/>
        </dgm:presLayoutVars>
      </dgm:prSet>
      <dgm:spPr/>
    </dgm:pt>
  </dgm:ptLst>
  <dgm:cxnLst>
    <dgm:cxn modelId="{B6D3B8A3-696C-4C0A-9183-191D1999ADD2}" srcId="{5DF76079-F67C-4F8D-9B7D-BE4D3FA33C75}" destId="{A78270A0-57C5-46C3-A1E9-7F222AD6589D}" srcOrd="2" destOrd="0" parTransId="{77486897-AADE-40D9-9673-AD3D1CADECB0}" sibTransId="{6D78A516-D9C3-4579-87D7-61EC07A04C10}"/>
    <dgm:cxn modelId="{913B9D2D-3137-4686-AEA4-432C036887EB}" type="presOf" srcId="{5DF76079-F67C-4F8D-9B7D-BE4D3FA33C75}" destId="{8672ED8C-9388-45D1-98B3-5FE17A1F5622}" srcOrd="0" destOrd="0" presId="urn:microsoft.com/office/officeart/2005/8/layout/default"/>
    <dgm:cxn modelId="{6179FBF5-0878-4BF9-9D78-17FEED1D76B4}" srcId="{5DF76079-F67C-4F8D-9B7D-BE4D3FA33C75}" destId="{DC0B067B-349D-428B-AC0E-7011D02BCF98}" srcOrd="1" destOrd="0" parTransId="{7C44B41E-A0EE-46CD-A2B1-04EBD91A18C9}" sibTransId="{0714BD20-E205-43C7-B858-37FF4F38849E}"/>
    <dgm:cxn modelId="{4F020283-DF65-4CBC-97F7-47177C0E401F}" type="presOf" srcId="{FCA30D0D-683A-4900-A2DE-F7A547D6C740}" destId="{F755691F-9002-4BC1-9406-ADAD2500067D}" srcOrd="0" destOrd="0" presId="urn:microsoft.com/office/officeart/2005/8/layout/default"/>
    <dgm:cxn modelId="{D7677804-97BC-4C41-95B2-955398480539}" srcId="{5DF76079-F67C-4F8D-9B7D-BE4D3FA33C75}" destId="{7A8E683C-8B5E-44F8-9EE7-665493C9BCED}" srcOrd="0" destOrd="0" parTransId="{BB91E3F2-8B94-4087-8D1B-462BA4B6FB70}" sibTransId="{600C81BC-FE26-477E-91D4-469EF4BBF2F9}"/>
    <dgm:cxn modelId="{C407F5BE-66A4-416F-BC82-A7E0400EB054}" type="presOf" srcId="{DC0B067B-349D-428B-AC0E-7011D02BCF98}" destId="{2C1CC7E0-E9B0-4800-BFA1-88819EA29075}" srcOrd="0" destOrd="0" presId="urn:microsoft.com/office/officeart/2005/8/layout/default"/>
    <dgm:cxn modelId="{6D9DE4B7-4F4B-4463-BB0C-1DA7C112B602}" type="presOf" srcId="{7A8E683C-8B5E-44F8-9EE7-665493C9BCED}" destId="{3BDBE281-5640-4CF9-AB8A-679576FC0E07}" srcOrd="0" destOrd="0" presId="urn:microsoft.com/office/officeart/2005/8/layout/default"/>
    <dgm:cxn modelId="{FB72E39B-EAB5-45FE-8A1F-721429D7FAB6}" type="presOf" srcId="{A78270A0-57C5-46C3-A1E9-7F222AD6589D}" destId="{48523BE8-2795-44E8-A514-6D76718AA4C1}" srcOrd="0" destOrd="0" presId="urn:microsoft.com/office/officeart/2005/8/layout/default"/>
    <dgm:cxn modelId="{85FAEE47-9644-4481-816D-84EDDAE93A3A}" srcId="{5DF76079-F67C-4F8D-9B7D-BE4D3FA33C75}" destId="{7DFB393F-B83D-4FFF-83F6-5DB832FC736A}" srcOrd="4" destOrd="0" parTransId="{EA0CF667-6E47-4053-B531-B1373EB96FE3}" sibTransId="{3D58C2A3-F93F-4BC9-AE07-2D928E103524}"/>
    <dgm:cxn modelId="{3B03E6D0-520A-4304-8C88-F5F6E58528E2}" type="presOf" srcId="{7DFB393F-B83D-4FFF-83F6-5DB832FC736A}" destId="{499A6FDB-1B09-47BC-9B46-3C4966CC8120}" srcOrd="0" destOrd="0" presId="urn:microsoft.com/office/officeart/2005/8/layout/default"/>
    <dgm:cxn modelId="{F535946B-DF33-46C5-BC9E-27BE54042BBD}" srcId="{5DF76079-F67C-4F8D-9B7D-BE4D3FA33C75}" destId="{FCA30D0D-683A-4900-A2DE-F7A547D6C740}" srcOrd="3" destOrd="0" parTransId="{F97688C8-8B72-4E74-AAAF-9C631BE4E97C}" sibTransId="{0F7B5AE6-E04D-4196-913F-BA190EF9BBC3}"/>
    <dgm:cxn modelId="{59E75D83-AB1F-4126-A84F-679BB4EB96A0}" type="presParOf" srcId="{8672ED8C-9388-45D1-98B3-5FE17A1F5622}" destId="{3BDBE281-5640-4CF9-AB8A-679576FC0E07}" srcOrd="0" destOrd="0" presId="urn:microsoft.com/office/officeart/2005/8/layout/default"/>
    <dgm:cxn modelId="{C4B1C51B-B805-479E-A9EE-1075D4D6EA38}" type="presParOf" srcId="{8672ED8C-9388-45D1-98B3-5FE17A1F5622}" destId="{146C4A67-09BF-4839-9FCB-9A9250A7240B}" srcOrd="1" destOrd="0" presId="urn:microsoft.com/office/officeart/2005/8/layout/default"/>
    <dgm:cxn modelId="{E2DC0CA7-3055-4176-BFFA-947459F35EBB}" type="presParOf" srcId="{8672ED8C-9388-45D1-98B3-5FE17A1F5622}" destId="{2C1CC7E0-E9B0-4800-BFA1-88819EA29075}" srcOrd="2" destOrd="0" presId="urn:microsoft.com/office/officeart/2005/8/layout/default"/>
    <dgm:cxn modelId="{6E213A94-EE60-481D-8858-EF7F2DA6D978}" type="presParOf" srcId="{8672ED8C-9388-45D1-98B3-5FE17A1F5622}" destId="{34F9FE39-F4FE-4233-96E3-FE69A138C559}" srcOrd="3" destOrd="0" presId="urn:microsoft.com/office/officeart/2005/8/layout/default"/>
    <dgm:cxn modelId="{BA9D7A7C-97FC-4826-9735-242A20B50784}" type="presParOf" srcId="{8672ED8C-9388-45D1-98B3-5FE17A1F5622}" destId="{48523BE8-2795-44E8-A514-6D76718AA4C1}" srcOrd="4" destOrd="0" presId="urn:microsoft.com/office/officeart/2005/8/layout/default"/>
    <dgm:cxn modelId="{C8F124DE-CDFE-43C9-A6F3-D26F284C5AF0}" type="presParOf" srcId="{8672ED8C-9388-45D1-98B3-5FE17A1F5622}" destId="{66E6280C-7E3E-4891-BD54-BBB8BD1704E9}" srcOrd="5" destOrd="0" presId="urn:microsoft.com/office/officeart/2005/8/layout/default"/>
    <dgm:cxn modelId="{11744C89-F4DD-40A7-8E81-D39081537A08}" type="presParOf" srcId="{8672ED8C-9388-45D1-98B3-5FE17A1F5622}" destId="{F755691F-9002-4BC1-9406-ADAD2500067D}" srcOrd="6" destOrd="0" presId="urn:microsoft.com/office/officeart/2005/8/layout/default"/>
    <dgm:cxn modelId="{3062E20F-C9E4-4274-80C1-A4F6E83312C3}" type="presParOf" srcId="{8672ED8C-9388-45D1-98B3-5FE17A1F5622}" destId="{EB401384-5EDE-4782-AFB8-C6B5FFB865E8}" srcOrd="7" destOrd="0" presId="urn:microsoft.com/office/officeart/2005/8/layout/default"/>
    <dgm:cxn modelId="{0DAA2131-4B97-45C3-9457-4FABD4BA1293}" type="presParOf" srcId="{8672ED8C-9388-45D1-98B3-5FE17A1F5622}" destId="{499A6FDB-1B09-47BC-9B46-3C4966CC8120}"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DFE6703-09FD-4280-A136-4F268E3C1D12}" type="doc">
      <dgm:prSet loTypeId="urn:microsoft.com/office/officeart/2005/8/layout/vList5" loCatId="list" qsTypeId="urn:microsoft.com/office/officeart/2005/8/quickstyle/simple1" qsCatId="simple" csTypeId="urn:microsoft.com/office/officeart/2005/8/colors/accent1_2" csCatId="accent1" phldr="1"/>
      <dgm:spPr/>
      <dgm:t>
        <a:bodyPr/>
        <a:lstStyle/>
        <a:p>
          <a:pPr rtl="1"/>
          <a:endParaRPr lang="ar-SA"/>
        </a:p>
      </dgm:t>
    </dgm:pt>
    <dgm:pt modelId="{4849D7A6-E332-48D8-A701-C4826B5AF1D4}">
      <dgm:prSet phldrT="[Text]"/>
      <dgm:spPr/>
      <dgm:t>
        <a:bodyPr/>
        <a:lstStyle/>
        <a:p>
          <a:pPr algn="ctr" rtl="1"/>
          <a:r>
            <a:rPr lang="en-US" b="1" dirty="0" smtClean="0"/>
            <a:t>Validity </a:t>
          </a:r>
          <a:endParaRPr lang="ar-SA" dirty="0"/>
        </a:p>
      </dgm:t>
    </dgm:pt>
    <dgm:pt modelId="{712EAB2C-097E-4DD5-A279-1F6A8129BF75}" type="parTrans" cxnId="{C934FEEA-DCA1-4BF1-B864-45C2E8D6F6BC}">
      <dgm:prSet/>
      <dgm:spPr/>
      <dgm:t>
        <a:bodyPr/>
        <a:lstStyle/>
        <a:p>
          <a:pPr algn="l" rtl="0"/>
          <a:endParaRPr lang="ar-SA"/>
        </a:p>
      </dgm:t>
    </dgm:pt>
    <dgm:pt modelId="{FFACB9C4-175E-409A-9E5F-CAF4555CCDDD}" type="sibTrans" cxnId="{C934FEEA-DCA1-4BF1-B864-45C2E8D6F6BC}">
      <dgm:prSet/>
      <dgm:spPr/>
      <dgm:t>
        <a:bodyPr/>
        <a:lstStyle/>
        <a:p>
          <a:pPr algn="l" rtl="0"/>
          <a:endParaRPr lang="ar-SA"/>
        </a:p>
      </dgm:t>
    </dgm:pt>
    <dgm:pt modelId="{068D4ACA-B1B5-418F-ABBE-095FC4C5FA2B}">
      <dgm:prSet phldrT="[Text]" custT="1"/>
      <dgm:spPr/>
      <dgm:t>
        <a:bodyPr/>
        <a:lstStyle/>
        <a:p>
          <a:pPr algn="l" rtl="0"/>
          <a:r>
            <a:rPr lang="en-US" sz="2400" dirty="0" smtClean="0"/>
            <a:t>Does the KPI measure what it is supposed to measure? </a:t>
          </a:r>
          <a:endParaRPr lang="ar-SA" sz="2400" dirty="0"/>
        </a:p>
      </dgm:t>
    </dgm:pt>
    <dgm:pt modelId="{5A2EA36E-8B46-4492-8A4C-25EDD7C01D01}" type="parTrans" cxnId="{BF7F8BFA-7EDE-4237-BEC7-DD504D8E537B}">
      <dgm:prSet/>
      <dgm:spPr/>
      <dgm:t>
        <a:bodyPr/>
        <a:lstStyle/>
        <a:p>
          <a:pPr algn="l" rtl="0"/>
          <a:endParaRPr lang="ar-SA"/>
        </a:p>
      </dgm:t>
    </dgm:pt>
    <dgm:pt modelId="{DEFD42F7-A6C5-49BA-B27A-FD0B4CB53C44}" type="sibTrans" cxnId="{BF7F8BFA-7EDE-4237-BEC7-DD504D8E537B}">
      <dgm:prSet/>
      <dgm:spPr/>
      <dgm:t>
        <a:bodyPr/>
        <a:lstStyle/>
        <a:p>
          <a:pPr algn="l" rtl="0"/>
          <a:endParaRPr lang="ar-SA"/>
        </a:p>
      </dgm:t>
    </dgm:pt>
    <dgm:pt modelId="{26FE80AA-E886-4723-A1D5-6F767D7112E5}">
      <dgm:prSet phldrT="[Text]"/>
      <dgm:spPr/>
      <dgm:t>
        <a:bodyPr/>
        <a:lstStyle/>
        <a:p>
          <a:pPr algn="ctr" rtl="1"/>
          <a:r>
            <a:rPr lang="en-US" b="1" dirty="0" smtClean="0"/>
            <a:t>Reliability </a:t>
          </a:r>
          <a:endParaRPr lang="ar-SA" dirty="0"/>
        </a:p>
      </dgm:t>
    </dgm:pt>
    <dgm:pt modelId="{05CB0B9D-614F-4ABF-854E-E114EAE8356B}" type="parTrans" cxnId="{AB7044C0-B54B-4FE8-AE3F-B01DD3284F8B}">
      <dgm:prSet/>
      <dgm:spPr/>
      <dgm:t>
        <a:bodyPr/>
        <a:lstStyle/>
        <a:p>
          <a:pPr algn="l" rtl="0"/>
          <a:endParaRPr lang="ar-SA"/>
        </a:p>
      </dgm:t>
    </dgm:pt>
    <dgm:pt modelId="{65047F92-D20C-42F1-BA9C-6762DCBDC8FD}" type="sibTrans" cxnId="{AB7044C0-B54B-4FE8-AE3F-B01DD3284F8B}">
      <dgm:prSet/>
      <dgm:spPr/>
      <dgm:t>
        <a:bodyPr/>
        <a:lstStyle/>
        <a:p>
          <a:pPr algn="l" rtl="0"/>
          <a:endParaRPr lang="ar-SA"/>
        </a:p>
      </dgm:t>
    </dgm:pt>
    <dgm:pt modelId="{EF2F1217-E9BF-4369-9C5B-239F5B03A26A}">
      <dgm:prSet phldrT="[Text]" custT="1"/>
      <dgm:spPr/>
      <dgm:t>
        <a:bodyPr/>
        <a:lstStyle/>
        <a:p>
          <a:pPr algn="l" rtl="0"/>
          <a:r>
            <a:rPr lang="en-US" sz="2400" dirty="0" smtClean="0"/>
            <a:t>Does the KPI provide a consistent measure? </a:t>
          </a:r>
          <a:endParaRPr lang="ar-SA" sz="2400" dirty="0"/>
        </a:p>
      </dgm:t>
    </dgm:pt>
    <dgm:pt modelId="{C16848B8-E8CC-4B21-B8AC-A116AE42125A}" type="parTrans" cxnId="{2631088A-FE17-4508-995A-DD9AD9D2972F}">
      <dgm:prSet/>
      <dgm:spPr/>
      <dgm:t>
        <a:bodyPr/>
        <a:lstStyle/>
        <a:p>
          <a:pPr algn="l" rtl="0"/>
          <a:endParaRPr lang="ar-SA"/>
        </a:p>
      </dgm:t>
    </dgm:pt>
    <dgm:pt modelId="{6EE2E4A6-F070-438A-9ECD-EF8DBF4A2D38}" type="sibTrans" cxnId="{2631088A-FE17-4508-995A-DD9AD9D2972F}">
      <dgm:prSet/>
      <dgm:spPr/>
      <dgm:t>
        <a:bodyPr/>
        <a:lstStyle/>
        <a:p>
          <a:pPr algn="l" rtl="0"/>
          <a:endParaRPr lang="ar-SA"/>
        </a:p>
      </dgm:t>
    </dgm:pt>
    <dgm:pt modelId="{C14C3346-F980-4685-A9D7-FF2E06F2EE78}">
      <dgm:prSet phldrT="[Text]"/>
      <dgm:spPr/>
      <dgm:t>
        <a:bodyPr/>
        <a:lstStyle/>
        <a:p>
          <a:pPr algn="ctr" rtl="1"/>
          <a:r>
            <a:rPr lang="en-US" b="1" dirty="0" smtClean="0"/>
            <a:t>Explicit evidence base </a:t>
          </a:r>
          <a:endParaRPr lang="ar-SA" dirty="0"/>
        </a:p>
      </dgm:t>
    </dgm:pt>
    <dgm:pt modelId="{725474A2-F0C3-49A6-8CF8-F1D0680E7870}" type="parTrans" cxnId="{616375B9-D4D3-496E-8673-47BA3D50706B}">
      <dgm:prSet/>
      <dgm:spPr/>
      <dgm:t>
        <a:bodyPr/>
        <a:lstStyle/>
        <a:p>
          <a:pPr algn="l" rtl="0"/>
          <a:endParaRPr lang="ar-SA"/>
        </a:p>
      </dgm:t>
    </dgm:pt>
    <dgm:pt modelId="{851892FC-AE8F-479F-8E92-16F6DF7EF894}" type="sibTrans" cxnId="{616375B9-D4D3-496E-8673-47BA3D50706B}">
      <dgm:prSet/>
      <dgm:spPr/>
      <dgm:t>
        <a:bodyPr/>
        <a:lstStyle/>
        <a:p>
          <a:pPr algn="l" rtl="0"/>
          <a:endParaRPr lang="ar-SA"/>
        </a:p>
      </dgm:t>
    </dgm:pt>
    <dgm:pt modelId="{D41F8782-96B0-4056-BD8F-DB299CB55336}">
      <dgm:prSet phldrT="[Text]"/>
      <dgm:spPr/>
      <dgm:t>
        <a:bodyPr/>
        <a:lstStyle/>
        <a:p>
          <a:pPr algn="l" rtl="0"/>
          <a:r>
            <a:rPr lang="en-US" dirty="0" smtClean="0"/>
            <a:t>Is the KPI supported by scientific evidence or the consensus of experts? </a:t>
          </a:r>
          <a:endParaRPr lang="ar-SA" dirty="0"/>
        </a:p>
      </dgm:t>
    </dgm:pt>
    <dgm:pt modelId="{2A14C10C-9606-4969-AEEB-1C1E8A844B03}" type="parTrans" cxnId="{3A0D3B65-3B09-4E5F-9770-661667C69D22}">
      <dgm:prSet/>
      <dgm:spPr/>
      <dgm:t>
        <a:bodyPr/>
        <a:lstStyle/>
        <a:p>
          <a:pPr algn="l" rtl="0"/>
          <a:endParaRPr lang="ar-SA"/>
        </a:p>
      </dgm:t>
    </dgm:pt>
    <dgm:pt modelId="{A1D4AF4E-C7DE-44E9-9673-C52ABA86AC4F}" type="sibTrans" cxnId="{3A0D3B65-3B09-4E5F-9770-661667C69D22}">
      <dgm:prSet/>
      <dgm:spPr/>
      <dgm:t>
        <a:bodyPr/>
        <a:lstStyle/>
        <a:p>
          <a:pPr algn="l" rtl="0"/>
          <a:endParaRPr lang="ar-SA"/>
        </a:p>
      </dgm:t>
    </dgm:pt>
    <dgm:pt modelId="{84597A7D-25D7-4DFD-8651-1778C1200421}">
      <dgm:prSet/>
      <dgm:spPr/>
      <dgm:t>
        <a:bodyPr/>
        <a:lstStyle/>
        <a:p>
          <a:pPr algn="ctr" rtl="1"/>
          <a:r>
            <a:rPr lang="en-US" b="1" dirty="0" smtClean="0"/>
            <a:t>Acceptability</a:t>
          </a:r>
          <a:endParaRPr lang="ar-SA" b="1" dirty="0"/>
        </a:p>
      </dgm:t>
    </dgm:pt>
    <dgm:pt modelId="{41243024-EE0A-4343-83C8-812F384291FC}" type="parTrans" cxnId="{D19D7B04-1400-463A-965A-7DA9076CAED6}">
      <dgm:prSet/>
      <dgm:spPr/>
      <dgm:t>
        <a:bodyPr/>
        <a:lstStyle/>
        <a:p>
          <a:pPr rtl="1"/>
          <a:endParaRPr lang="ar-SA"/>
        </a:p>
      </dgm:t>
    </dgm:pt>
    <dgm:pt modelId="{17819DC9-F70E-4697-B7E5-EA2AD1426DEB}" type="sibTrans" cxnId="{D19D7B04-1400-463A-965A-7DA9076CAED6}">
      <dgm:prSet/>
      <dgm:spPr/>
      <dgm:t>
        <a:bodyPr/>
        <a:lstStyle/>
        <a:p>
          <a:pPr rtl="1"/>
          <a:endParaRPr lang="ar-SA"/>
        </a:p>
      </dgm:t>
    </dgm:pt>
    <dgm:pt modelId="{CFBC4244-8906-4FB5-B7BB-2BF471A3937B}">
      <dgm:prSet custT="1"/>
      <dgm:spPr/>
      <dgm:t>
        <a:bodyPr/>
        <a:lstStyle/>
        <a:p>
          <a:pPr algn="l" rtl="0"/>
          <a:r>
            <a:rPr lang="en-US" sz="2400" smtClean="0"/>
            <a:t>Are the KPIs acceptable? </a:t>
          </a:r>
          <a:endParaRPr lang="ar-SA" sz="2400" b="1" dirty="0"/>
        </a:p>
      </dgm:t>
    </dgm:pt>
    <dgm:pt modelId="{BAA321FA-1BFF-413B-9F35-14CCE476B139}" type="parTrans" cxnId="{A206B76A-794B-4021-B04B-A0DD3BEAD6B9}">
      <dgm:prSet/>
      <dgm:spPr/>
      <dgm:t>
        <a:bodyPr/>
        <a:lstStyle/>
        <a:p>
          <a:pPr rtl="1"/>
          <a:endParaRPr lang="ar-SA"/>
        </a:p>
      </dgm:t>
    </dgm:pt>
    <dgm:pt modelId="{1A9B7F07-B500-4A2B-BF85-9AB41FFC6585}" type="sibTrans" cxnId="{A206B76A-794B-4021-B04B-A0DD3BEAD6B9}">
      <dgm:prSet/>
      <dgm:spPr/>
      <dgm:t>
        <a:bodyPr/>
        <a:lstStyle/>
        <a:p>
          <a:pPr rtl="1"/>
          <a:endParaRPr lang="ar-SA"/>
        </a:p>
      </dgm:t>
    </dgm:pt>
    <dgm:pt modelId="{65EA55AA-66B0-47FD-9470-FA7BA6E7148C}" type="pres">
      <dgm:prSet presAssocID="{BDFE6703-09FD-4280-A136-4F268E3C1D12}" presName="Name0" presStyleCnt="0">
        <dgm:presLayoutVars>
          <dgm:dir/>
          <dgm:animLvl val="lvl"/>
          <dgm:resizeHandles val="exact"/>
        </dgm:presLayoutVars>
      </dgm:prSet>
      <dgm:spPr/>
    </dgm:pt>
    <dgm:pt modelId="{135A9E40-4877-4F9A-A6C0-8937642E8963}" type="pres">
      <dgm:prSet presAssocID="{4849D7A6-E332-48D8-A701-C4826B5AF1D4}" presName="linNode" presStyleCnt="0"/>
      <dgm:spPr/>
    </dgm:pt>
    <dgm:pt modelId="{E731B3D6-35C5-4876-B742-159070D181CA}" type="pres">
      <dgm:prSet presAssocID="{4849D7A6-E332-48D8-A701-C4826B5AF1D4}" presName="parentText" presStyleLbl="node1" presStyleIdx="0" presStyleCnt="4">
        <dgm:presLayoutVars>
          <dgm:chMax val="1"/>
          <dgm:bulletEnabled val="1"/>
        </dgm:presLayoutVars>
      </dgm:prSet>
      <dgm:spPr/>
      <dgm:t>
        <a:bodyPr/>
        <a:lstStyle/>
        <a:p>
          <a:pPr rtl="1"/>
          <a:endParaRPr lang="ar-SA"/>
        </a:p>
      </dgm:t>
    </dgm:pt>
    <dgm:pt modelId="{B02241D4-5325-46EF-A7AF-4CB84D7FE200}" type="pres">
      <dgm:prSet presAssocID="{4849D7A6-E332-48D8-A701-C4826B5AF1D4}" presName="descendantText" presStyleLbl="alignAccFollowNode1" presStyleIdx="0" presStyleCnt="4">
        <dgm:presLayoutVars>
          <dgm:bulletEnabled val="1"/>
        </dgm:presLayoutVars>
      </dgm:prSet>
      <dgm:spPr/>
      <dgm:t>
        <a:bodyPr/>
        <a:lstStyle/>
        <a:p>
          <a:pPr rtl="1"/>
          <a:endParaRPr lang="ar-SA"/>
        </a:p>
      </dgm:t>
    </dgm:pt>
    <dgm:pt modelId="{1931FCD1-7FBE-411A-8975-B5B6F92EC451}" type="pres">
      <dgm:prSet presAssocID="{FFACB9C4-175E-409A-9E5F-CAF4555CCDDD}" presName="sp" presStyleCnt="0"/>
      <dgm:spPr/>
    </dgm:pt>
    <dgm:pt modelId="{D89AD4F0-C52B-45BF-AE2D-116E3A078BA9}" type="pres">
      <dgm:prSet presAssocID="{26FE80AA-E886-4723-A1D5-6F767D7112E5}" presName="linNode" presStyleCnt="0"/>
      <dgm:spPr/>
    </dgm:pt>
    <dgm:pt modelId="{692A9194-FF02-41FA-A263-014FE58363EC}" type="pres">
      <dgm:prSet presAssocID="{26FE80AA-E886-4723-A1D5-6F767D7112E5}" presName="parentText" presStyleLbl="node1" presStyleIdx="1" presStyleCnt="4">
        <dgm:presLayoutVars>
          <dgm:chMax val="1"/>
          <dgm:bulletEnabled val="1"/>
        </dgm:presLayoutVars>
      </dgm:prSet>
      <dgm:spPr/>
      <dgm:t>
        <a:bodyPr/>
        <a:lstStyle/>
        <a:p>
          <a:pPr rtl="1"/>
          <a:endParaRPr lang="ar-SA"/>
        </a:p>
      </dgm:t>
    </dgm:pt>
    <dgm:pt modelId="{05E49FE1-58F4-446C-BFF7-4355B9F46E91}" type="pres">
      <dgm:prSet presAssocID="{26FE80AA-E886-4723-A1D5-6F767D7112E5}" presName="descendantText" presStyleLbl="alignAccFollowNode1" presStyleIdx="1" presStyleCnt="4">
        <dgm:presLayoutVars>
          <dgm:bulletEnabled val="1"/>
        </dgm:presLayoutVars>
      </dgm:prSet>
      <dgm:spPr/>
      <dgm:t>
        <a:bodyPr/>
        <a:lstStyle/>
        <a:p>
          <a:pPr rtl="1"/>
          <a:endParaRPr lang="ar-SA"/>
        </a:p>
      </dgm:t>
    </dgm:pt>
    <dgm:pt modelId="{4720E656-ED39-4923-AA10-1EA9494E0944}" type="pres">
      <dgm:prSet presAssocID="{65047F92-D20C-42F1-BA9C-6762DCBDC8FD}" presName="sp" presStyleCnt="0"/>
      <dgm:spPr/>
    </dgm:pt>
    <dgm:pt modelId="{B67AAE99-7746-4223-BD74-210E892EAF47}" type="pres">
      <dgm:prSet presAssocID="{C14C3346-F980-4685-A9D7-FF2E06F2EE78}" presName="linNode" presStyleCnt="0"/>
      <dgm:spPr/>
    </dgm:pt>
    <dgm:pt modelId="{CF019006-57CC-497B-8BCA-3802E9A71C10}" type="pres">
      <dgm:prSet presAssocID="{C14C3346-F980-4685-A9D7-FF2E06F2EE78}" presName="parentText" presStyleLbl="node1" presStyleIdx="2" presStyleCnt="4">
        <dgm:presLayoutVars>
          <dgm:chMax val="1"/>
          <dgm:bulletEnabled val="1"/>
        </dgm:presLayoutVars>
      </dgm:prSet>
      <dgm:spPr/>
      <dgm:t>
        <a:bodyPr/>
        <a:lstStyle/>
        <a:p>
          <a:pPr rtl="1"/>
          <a:endParaRPr lang="ar-SA"/>
        </a:p>
      </dgm:t>
    </dgm:pt>
    <dgm:pt modelId="{804B5E45-3D62-467F-85B3-578CDF09DA4F}" type="pres">
      <dgm:prSet presAssocID="{C14C3346-F980-4685-A9D7-FF2E06F2EE78}" presName="descendantText" presStyleLbl="alignAccFollowNode1" presStyleIdx="2" presStyleCnt="4">
        <dgm:presLayoutVars>
          <dgm:bulletEnabled val="1"/>
        </dgm:presLayoutVars>
      </dgm:prSet>
      <dgm:spPr/>
      <dgm:t>
        <a:bodyPr/>
        <a:lstStyle/>
        <a:p>
          <a:pPr rtl="1"/>
          <a:endParaRPr lang="ar-SA"/>
        </a:p>
      </dgm:t>
    </dgm:pt>
    <dgm:pt modelId="{13801A31-5F5D-4968-9349-37394599E6EC}" type="pres">
      <dgm:prSet presAssocID="{851892FC-AE8F-479F-8E92-16F6DF7EF894}" presName="sp" presStyleCnt="0"/>
      <dgm:spPr/>
    </dgm:pt>
    <dgm:pt modelId="{4B689360-DDAE-4456-9DCD-DB9A8ECA2533}" type="pres">
      <dgm:prSet presAssocID="{84597A7D-25D7-4DFD-8651-1778C1200421}" presName="linNode" presStyleCnt="0"/>
      <dgm:spPr/>
    </dgm:pt>
    <dgm:pt modelId="{DA69F1D7-4873-40C8-876D-91FD48E0E0ED}" type="pres">
      <dgm:prSet presAssocID="{84597A7D-25D7-4DFD-8651-1778C1200421}" presName="parentText" presStyleLbl="node1" presStyleIdx="3" presStyleCnt="4">
        <dgm:presLayoutVars>
          <dgm:chMax val="1"/>
          <dgm:bulletEnabled val="1"/>
        </dgm:presLayoutVars>
      </dgm:prSet>
      <dgm:spPr/>
    </dgm:pt>
    <dgm:pt modelId="{A5680739-677F-4395-B5BF-EBF4131344E0}" type="pres">
      <dgm:prSet presAssocID="{84597A7D-25D7-4DFD-8651-1778C1200421}" presName="descendantText" presStyleLbl="alignAccFollowNode1" presStyleIdx="3" presStyleCnt="4">
        <dgm:presLayoutVars>
          <dgm:bulletEnabled val="1"/>
        </dgm:presLayoutVars>
      </dgm:prSet>
      <dgm:spPr/>
    </dgm:pt>
  </dgm:ptLst>
  <dgm:cxnLst>
    <dgm:cxn modelId="{445A41CD-AA27-4678-9B53-66044BFD38F8}" type="presOf" srcId="{068D4ACA-B1B5-418F-ABBE-095FC4C5FA2B}" destId="{B02241D4-5325-46EF-A7AF-4CB84D7FE200}" srcOrd="0" destOrd="0" presId="urn:microsoft.com/office/officeart/2005/8/layout/vList5"/>
    <dgm:cxn modelId="{BF7F8BFA-7EDE-4237-BEC7-DD504D8E537B}" srcId="{4849D7A6-E332-48D8-A701-C4826B5AF1D4}" destId="{068D4ACA-B1B5-418F-ABBE-095FC4C5FA2B}" srcOrd="0" destOrd="0" parTransId="{5A2EA36E-8B46-4492-8A4C-25EDD7C01D01}" sibTransId="{DEFD42F7-A6C5-49BA-B27A-FD0B4CB53C44}"/>
    <dgm:cxn modelId="{C934FEEA-DCA1-4BF1-B864-45C2E8D6F6BC}" srcId="{BDFE6703-09FD-4280-A136-4F268E3C1D12}" destId="{4849D7A6-E332-48D8-A701-C4826B5AF1D4}" srcOrd="0" destOrd="0" parTransId="{712EAB2C-097E-4DD5-A279-1F6A8129BF75}" sibTransId="{FFACB9C4-175E-409A-9E5F-CAF4555CCDDD}"/>
    <dgm:cxn modelId="{EB7C713B-B802-4E28-8F9D-408D8C0F3D0A}" type="presOf" srcId="{BDFE6703-09FD-4280-A136-4F268E3C1D12}" destId="{65EA55AA-66B0-47FD-9470-FA7BA6E7148C}" srcOrd="0" destOrd="0" presId="urn:microsoft.com/office/officeart/2005/8/layout/vList5"/>
    <dgm:cxn modelId="{AB7044C0-B54B-4FE8-AE3F-B01DD3284F8B}" srcId="{BDFE6703-09FD-4280-A136-4F268E3C1D12}" destId="{26FE80AA-E886-4723-A1D5-6F767D7112E5}" srcOrd="1" destOrd="0" parTransId="{05CB0B9D-614F-4ABF-854E-E114EAE8356B}" sibTransId="{65047F92-D20C-42F1-BA9C-6762DCBDC8FD}"/>
    <dgm:cxn modelId="{08E448A4-C1BC-46E8-ABF1-46B9E394EEED}" type="presOf" srcId="{84597A7D-25D7-4DFD-8651-1778C1200421}" destId="{DA69F1D7-4873-40C8-876D-91FD48E0E0ED}" srcOrd="0" destOrd="0" presId="urn:microsoft.com/office/officeart/2005/8/layout/vList5"/>
    <dgm:cxn modelId="{D19D7B04-1400-463A-965A-7DA9076CAED6}" srcId="{BDFE6703-09FD-4280-A136-4F268E3C1D12}" destId="{84597A7D-25D7-4DFD-8651-1778C1200421}" srcOrd="3" destOrd="0" parTransId="{41243024-EE0A-4343-83C8-812F384291FC}" sibTransId="{17819DC9-F70E-4697-B7E5-EA2AD1426DEB}"/>
    <dgm:cxn modelId="{43333B04-9C4E-4412-BA40-4FABEAE69CAF}" type="presOf" srcId="{C14C3346-F980-4685-A9D7-FF2E06F2EE78}" destId="{CF019006-57CC-497B-8BCA-3802E9A71C10}" srcOrd="0" destOrd="0" presId="urn:microsoft.com/office/officeart/2005/8/layout/vList5"/>
    <dgm:cxn modelId="{2631088A-FE17-4508-995A-DD9AD9D2972F}" srcId="{26FE80AA-E886-4723-A1D5-6F767D7112E5}" destId="{EF2F1217-E9BF-4369-9C5B-239F5B03A26A}" srcOrd="0" destOrd="0" parTransId="{C16848B8-E8CC-4B21-B8AC-A116AE42125A}" sibTransId="{6EE2E4A6-F070-438A-9ECD-EF8DBF4A2D38}"/>
    <dgm:cxn modelId="{4B37338D-D08F-4DE7-AE18-C0980B190AB7}" type="presOf" srcId="{D41F8782-96B0-4056-BD8F-DB299CB55336}" destId="{804B5E45-3D62-467F-85B3-578CDF09DA4F}" srcOrd="0" destOrd="0" presId="urn:microsoft.com/office/officeart/2005/8/layout/vList5"/>
    <dgm:cxn modelId="{BBC19FC4-5E18-4738-A8BB-BE89FEA8F454}" type="presOf" srcId="{CFBC4244-8906-4FB5-B7BB-2BF471A3937B}" destId="{A5680739-677F-4395-B5BF-EBF4131344E0}" srcOrd="0" destOrd="0" presId="urn:microsoft.com/office/officeart/2005/8/layout/vList5"/>
    <dgm:cxn modelId="{AE61E838-410E-40C1-A23C-B93ACF68E7BA}" type="presOf" srcId="{26FE80AA-E886-4723-A1D5-6F767D7112E5}" destId="{692A9194-FF02-41FA-A263-014FE58363EC}" srcOrd="0" destOrd="0" presId="urn:microsoft.com/office/officeart/2005/8/layout/vList5"/>
    <dgm:cxn modelId="{616375B9-D4D3-496E-8673-47BA3D50706B}" srcId="{BDFE6703-09FD-4280-A136-4F268E3C1D12}" destId="{C14C3346-F980-4685-A9D7-FF2E06F2EE78}" srcOrd="2" destOrd="0" parTransId="{725474A2-F0C3-49A6-8CF8-F1D0680E7870}" sibTransId="{851892FC-AE8F-479F-8E92-16F6DF7EF894}"/>
    <dgm:cxn modelId="{F473EE20-58B5-49C6-B08A-085FCA38E461}" type="presOf" srcId="{EF2F1217-E9BF-4369-9C5B-239F5B03A26A}" destId="{05E49FE1-58F4-446C-BFF7-4355B9F46E91}" srcOrd="0" destOrd="0" presId="urn:microsoft.com/office/officeart/2005/8/layout/vList5"/>
    <dgm:cxn modelId="{A206B76A-794B-4021-B04B-A0DD3BEAD6B9}" srcId="{84597A7D-25D7-4DFD-8651-1778C1200421}" destId="{CFBC4244-8906-4FB5-B7BB-2BF471A3937B}" srcOrd="0" destOrd="0" parTransId="{BAA321FA-1BFF-413B-9F35-14CCE476B139}" sibTransId="{1A9B7F07-B500-4A2B-BF85-9AB41FFC6585}"/>
    <dgm:cxn modelId="{80101A52-F2DB-4962-B56B-A5F47A93A97F}" type="presOf" srcId="{4849D7A6-E332-48D8-A701-C4826B5AF1D4}" destId="{E731B3D6-35C5-4876-B742-159070D181CA}" srcOrd="0" destOrd="0" presId="urn:microsoft.com/office/officeart/2005/8/layout/vList5"/>
    <dgm:cxn modelId="{3A0D3B65-3B09-4E5F-9770-661667C69D22}" srcId="{C14C3346-F980-4685-A9D7-FF2E06F2EE78}" destId="{D41F8782-96B0-4056-BD8F-DB299CB55336}" srcOrd="0" destOrd="0" parTransId="{2A14C10C-9606-4969-AEEB-1C1E8A844B03}" sibTransId="{A1D4AF4E-C7DE-44E9-9673-C52ABA86AC4F}"/>
    <dgm:cxn modelId="{C0312E95-1E79-41CC-912E-CB171D626D27}" type="presParOf" srcId="{65EA55AA-66B0-47FD-9470-FA7BA6E7148C}" destId="{135A9E40-4877-4F9A-A6C0-8937642E8963}" srcOrd="0" destOrd="0" presId="urn:microsoft.com/office/officeart/2005/8/layout/vList5"/>
    <dgm:cxn modelId="{FA66BA12-A136-4A87-9A18-E734F79E2BCA}" type="presParOf" srcId="{135A9E40-4877-4F9A-A6C0-8937642E8963}" destId="{E731B3D6-35C5-4876-B742-159070D181CA}" srcOrd="0" destOrd="0" presId="urn:microsoft.com/office/officeart/2005/8/layout/vList5"/>
    <dgm:cxn modelId="{08B7F76A-2274-4679-B54A-2B5CC890B331}" type="presParOf" srcId="{135A9E40-4877-4F9A-A6C0-8937642E8963}" destId="{B02241D4-5325-46EF-A7AF-4CB84D7FE200}" srcOrd="1" destOrd="0" presId="urn:microsoft.com/office/officeart/2005/8/layout/vList5"/>
    <dgm:cxn modelId="{6D83ED26-7F32-46E5-A867-4723D93F60AC}" type="presParOf" srcId="{65EA55AA-66B0-47FD-9470-FA7BA6E7148C}" destId="{1931FCD1-7FBE-411A-8975-B5B6F92EC451}" srcOrd="1" destOrd="0" presId="urn:microsoft.com/office/officeart/2005/8/layout/vList5"/>
    <dgm:cxn modelId="{49AA5241-8805-4D96-BFD1-16DAA4947303}" type="presParOf" srcId="{65EA55AA-66B0-47FD-9470-FA7BA6E7148C}" destId="{D89AD4F0-C52B-45BF-AE2D-116E3A078BA9}" srcOrd="2" destOrd="0" presId="urn:microsoft.com/office/officeart/2005/8/layout/vList5"/>
    <dgm:cxn modelId="{912B9EB6-85B7-4685-BA51-84A6AC6E7090}" type="presParOf" srcId="{D89AD4F0-C52B-45BF-AE2D-116E3A078BA9}" destId="{692A9194-FF02-41FA-A263-014FE58363EC}" srcOrd="0" destOrd="0" presId="urn:microsoft.com/office/officeart/2005/8/layout/vList5"/>
    <dgm:cxn modelId="{AB882DA3-EE09-4BBA-8CF8-3F143E2FD266}" type="presParOf" srcId="{D89AD4F0-C52B-45BF-AE2D-116E3A078BA9}" destId="{05E49FE1-58F4-446C-BFF7-4355B9F46E91}" srcOrd="1" destOrd="0" presId="urn:microsoft.com/office/officeart/2005/8/layout/vList5"/>
    <dgm:cxn modelId="{90E6B6E5-5A82-47AC-A7AE-A6E1E51542A6}" type="presParOf" srcId="{65EA55AA-66B0-47FD-9470-FA7BA6E7148C}" destId="{4720E656-ED39-4923-AA10-1EA9494E0944}" srcOrd="3" destOrd="0" presId="urn:microsoft.com/office/officeart/2005/8/layout/vList5"/>
    <dgm:cxn modelId="{6DB5D6E0-E6F6-4C7F-8DB7-178197F42994}" type="presParOf" srcId="{65EA55AA-66B0-47FD-9470-FA7BA6E7148C}" destId="{B67AAE99-7746-4223-BD74-210E892EAF47}" srcOrd="4" destOrd="0" presId="urn:microsoft.com/office/officeart/2005/8/layout/vList5"/>
    <dgm:cxn modelId="{80E00155-29A1-46A9-A7C3-5B951886BADA}" type="presParOf" srcId="{B67AAE99-7746-4223-BD74-210E892EAF47}" destId="{CF019006-57CC-497B-8BCA-3802E9A71C10}" srcOrd="0" destOrd="0" presId="urn:microsoft.com/office/officeart/2005/8/layout/vList5"/>
    <dgm:cxn modelId="{BF11B22B-22FB-465A-B213-708F23C8F95E}" type="presParOf" srcId="{B67AAE99-7746-4223-BD74-210E892EAF47}" destId="{804B5E45-3D62-467F-85B3-578CDF09DA4F}" srcOrd="1" destOrd="0" presId="urn:microsoft.com/office/officeart/2005/8/layout/vList5"/>
    <dgm:cxn modelId="{47FC14EA-E259-450C-98F7-E991637571AE}" type="presParOf" srcId="{65EA55AA-66B0-47FD-9470-FA7BA6E7148C}" destId="{13801A31-5F5D-4968-9349-37394599E6EC}" srcOrd="5" destOrd="0" presId="urn:microsoft.com/office/officeart/2005/8/layout/vList5"/>
    <dgm:cxn modelId="{290E6EA4-105B-48EE-A66F-3A971FBB485F}" type="presParOf" srcId="{65EA55AA-66B0-47FD-9470-FA7BA6E7148C}" destId="{4B689360-DDAE-4456-9DCD-DB9A8ECA2533}" srcOrd="6" destOrd="0" presId="urn:microsoft.com/office/officeart/2005/8/layout/vList5"/>
    <dgm:cxn modelId="{5E4289AC-3444-4847-AE8A-00D1501FF275}" type="presParOf" srcId="{4B689360-DDAE-4456-9DCD-DB9A8ECA2533}" destId="{DA69F1D7-4873-40C8-876D-91FD48E0E0ED}" srcOrd="0" destOrd="0" presId="urn:microsoft.com/office/officeart/2005/8/layout/vList5"/>
    <dgm:cxn modelId="{254DED67-04BA-4726-A5A0-7B9C0DE53A5D}" type="presParOf" srcId="{4B689360-DDAE-4456-9DCD-DB9A8ECA2533}" destId="{A5680739-677F-4395-B5BF-EBF4131344E0}"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DFE6703-09FD-4280-A136-4F268E3C1D12}" type="doc">
      <dgm:prSet loTypeId="urn:microsoft.com/office/officeart/2005/8/layout/vList5" loCatId="list" qsTypeId="urn:microsoft.com/office/officeart/2005/8/quickstyle/simple1" qsCatId="simple" csTypeId="urn:microsoft.com/office/officeart/2005/8/colors/accent1_2" csCatId="accent1" phldr="1"/>
      <dgm:spPr/>
      <dgm:t>
        <a:bodyPr/>
        <a:lstStyle/>
        <a:p>
          <a:pPr rtl="1"/>
          <a:endParaRPr lang="ar-SA"/>
        </a:p>
      </dgm:t>
    </dgm:pt>
    <dgm:pt modelId="{4849D7A6-E332-48D8-A701-C4826B5AF1D4}">
      <dgm:prSet phldrT="[Text]"/>
      <dgm:spPr/>
      <dgm:t>
        <a:bodyPr/>
        <a:lstStyle/>
        <a:p>
          <a:pPr algn="ctr" rtl="1"/>
          <a:r>
            <a:rPr lang="en-US" b="1" dirty="0" smtClean="0"/>
            <a:t>Feasibility</a:t>
          </a:r>
          <a:endParaRPr lang="ar-SA" dirty="0"/>
        </a:p>
      </dgm:t>
    </dgm:pt>
    <dgm:pt modelId="{712EAB2C-097E-4DD5-A279-1F6A8129BF75}" type="parTrans" cxnId="{C934FEEA-DCA1-4BF1-B864-45C2E8D6F6BC}">
      <dgm:prSet/>
      <dgm:spPr/>
      <dgm:t>
        <a:bodyPr/>
        <a:lstStyle/>
        <a:p>
          <a:pPr algn="l" rtl="0"/>
          <a:endParaRPr lang="ar-SA"/>
        </a:p>
      </dgm:t>
    </dgm:pt>
    <dgm:pt modelId="{FFACB9C4-175E-409A-9E5F-CAF4555CCDDD}" type="sibTrans" cxnId="{C934FEEA-DCA1-4BF1-B864-45C2E8D6F6BC}">
      <dgm:prSet/>
      <dgm:spPr/>
      <dgm:t>
        <a:bodyPr/>
        <a:lstStyle/>
        <a:p>
          <a:pPr algn="l" rtl="0"/>
          <a:endParaRPr lang="ar-SA"/>
        </a:p>
      </dgm:t>
    </dgm:pt>
    <dgm:pt modelId="{068D4ACA-B1B5-418F-ABBE-095FC4C5FA2B}">
      <dgm:prSet phldrT="[Text]" custT="1"/>
      <dgm:spPr/>
      <dgm:t>
        <a:bodyPr/>
        <a:lstStyle/>
        <a:p>
          <a:pPr algn="l" rtl="0"/>
          <a:r>
            <a:rPr lang="en-US" sz="2000" dirty="0" smtClean="0"/>
            <a:t>Is it possible to collect the required data and is it worth the resources? </a:t>
          </a:r>
          <a:endParaRPr lang="ar-SA" sz="2000" dirty="0"/>
        </a:p>
      </dgm:t>
    </dgm:pt>
    <dgm:pt modelId="{5A2EA36E-8B46-4492-8A4C-25EDD7C01D01}" type="parTrans" cxnId="{BF7F8BFA-7EDE-4237-BEC7-DD504D8E537B}">
      <dgm:prSet/>
      <dgm:spPr/>
      <dgm:t>
        <a:bodyPr/>
        <a:lstStyle/>
        <a:p>
          <a:pPr algn="l" rtl="0"/>
          <a:endParaRPr lang="ar-SA"/>
        </a:p>
      </dgm:t>
    </dgm:pt>
    <dgm:pt modelId="{DEFD42F7-A6C5-49BA-B27A-FD0B4CB53C44}" type="sibTrans" cxnId="{BF7F8BFA-7EDE-4237-BEC7-DD504D8E537B}">
      <dgm:prSet/>
      <dgm:spPr/>
      <dgm:t>
        <a:bodyPr/>
        <a:lstStyle/>
        <a:p>
          <a:pPr algn="l" rtl="0"/>
          <a:endParaRPr lang="ar-SA"/>
        </a:p>
      </dgm:t>
    </dgm:pt>
    <dgm:pt modelId="{26FE80AA-E886-4723-A1D5-6F767D7112E5}">
      <dgm:prSet phldrT="[Text]"/>
      <dgm:spPr/>
      <dgm:t>
        <a:bodyPr/>
        <a:lstStyle/>
        <a:p>
          <a:pPr algn="ctr" rtl="1"/>
          <a:r>
            <a:rPr lang="en-US" b="1" dirty="0" smtClean="0"/>
            <a:t>Sensitivity </a:t>
          </a:r>
          <a:endParaRPr lang="ar-SA" dirty="0"/>
        </a:p>
      </dgm:t>
    </dgm:pt>
    <dgm:pt modelId="{05CB0B9D-614F-4ABF-854E-E114EAE8356B}" type="parTrans" cxnId="{AB7044C0-B54B-4FE8-AE3F-B01DD3284F8B}">
      <dgm:prSet/>
      <dgm:spPr/>
      <dgm:t>
        <a:bodyPr/>
        <a:lstStyle/>
        <a:p>
          <a:pPr algn="l" rtl="0"/>
          <a:endParaRPr lang="ar-SA"/>
        </a:p>
      </dgm:t>
    </dgm:pt>
    <dgm:pt modelId="{65047F92-D20C-42F1-BA9C-6762DCBDC8FD}" type="sibTrans" cxnId="{AB7044C0-B54B-4FE8-AE3F-B01DD3284F8B}">
      <dgm:prSet/>
      <dgm:spPr/>
      <dgm:t>
        <a:bodyPr/>
        <a:lstStyle/>
        <a:p>
          <a:pPr algn="l" rtl="0"/>
          <a:endParaRPr lang="ar-SA"/>
        </a:p>
      </dgm:t>
    </dgm:pt>
    <dgm:pt modelId="{EF2F1217-E9BF-4369-9C5B-239F5B03A26A}">
      <dgm:prSet phldrT="[Text]" custT="1"/>
      <dgm:spPr/>
      <dgm:t>
        <a:bodyPr/>
        <a:lstStyle/>
        <a:p>
          <a:pPr algn="l" rtl="0"/>
          <a:r>
            <a:rPr lang="en-US" sz="2400" dirty="0" smtClean="0"/>
            <a:t>Are small changes reflected in the results? </a:t>
          </a:r>
          <a:endParaRPr lang="ar-SA" sz="2400" dirty="0"/>
        </a:p>
      </dgm:t>
    </dgm:pt>
    <dgm:pt modelId="{C16848B8-E8CC-4B21-B8AC-A116AE42125A}" type="parTrans" cxnId="{2631088A-FE17-4508-995A-DD9AD9D2972F}">
      <dgm:prSet/>
      <dgm:spPr/>
      <dgm:t>
        <a:bodyPr/>
        <a:lstStyle/>
        <a:p>
          <a:pPr algn="l" rtl="0"/>
          <a:endParaRPr lang="ar-SA"/>
        </a:p>
      </dgm:t>
    </dgm:pt>
    <dgm:pt modelId="{6EE2E4A6-F070-438A-9ECD-EF8DBF4A2D38}" type="sibTrans" cxnId="{2631088A-FE17-4508-995A-DD9AD9D2972F}">
      <dgm:prSet/>
      <dgm:spPr/>
      <dgm:t>
        <a:bodyPr/>
        <a:lstStyle/>
        <a:p>
          <a:pPr algn="l" rtl="0"/>
          <a:endParaRPr lang="ar-SA"/>
        </a:p>
      </dgm:t>
    </dgm:pt>
    <dgm:pt modelId="{C14C3346-F980-4685-A9D7-FF2E06F2EE78}">
      <dgm:prSet phldrT="[Text]"/>
      <dgm:spPr/>
      <dgm:t>
        <a:bodyPr/>
        <a:lstStyle/>
        <a:p>
          <a:pPr algn="ctr" rtl="1"/>
          <a:r>
            <a:rPr lang="en-US" b="1" dirty="0" smtClean="0"/>
            <a:t>Specificity </a:t>
          </a:r>
          <a:endParaRPr lang="ar-SA" dirty="0"/>
        </a:p>
      </dgm:t>
    </dgm:pt>
    <dgm:pt modelId="{725474A2-F0C3-49A6-8CF8-F1D0680E7870}" type="parTrans" cxnId="{616375B9-D4D3-496E-8673-47BA3D50706B}">
      <dgm:prSet/>
      <dgm:spPr/>
      <dgm:t>
        <a:bodyPr/>
        <a:lstStyle/>
        <a:p>
          <a:pPr algn="l" rtl="0"/>
          <a:endParaRPr lang="ar-SA"/>
        </a:p>
      </dgm:t>
    </dgm:pt>
    <dgm:pt modelId="{851892FC-AE8F-479F-8E92-16F6DF7EF894}" type="sibTrans" cxnId="{616375B9-D4D3-496E-8673-47BA3D50706B}">
      <dgm:prSet/>
      <dgm:spPr/>
      <dgm:t>
        <a:bodyPr/>
        <a:lstStyle/>
        <a:p>
          <a:pPr algn="l" rtl="0"/>
          <a:endParaRPr lang="ar-SA"/>
        </a:p>
      </dgm:t>
    </dgm:pt>
    <dgm:pt modelId="{D41F8782-96B0-4056-BD8F-DB299CB55336}">
      <dgm:prSet phldrT="[Text]" custT="1"/>
      <dgm:spPr/>
      <dgm:t>
        <a:bodyPr/>
        <a:lstStyle/>
        <a:p>
          <a:pPr algn="l" rtl="0"/>
          <a:r>
            <a:rPr lang="en-US" sz="2000" dirty="0" smtClean="0"/>
            <a:t>Does the KPI actually capture changes that occur in the service for which the measure is intended? 	</a:t>
          </a:r>
          <a:endParaRPr lang="ar-SA" sz="2000" dirty="0"/>
        </a:p>
      </dgm:t>
    </dgm:pt>
    <dgm:pt modelId="{2A14C10C-9606-4969-AEEB-1C1E8A844B03}" type="parTrans" cxnId="{3A0D3B65-3B09-4E5F-9770-661667C69D22}">
      <dgm:prSet/>
      <dgm:spPr/>
      <dgm:t>
        <a:bodyPr/>
        <a:lstStyle/>
        <a:p>
          <a:pPr algn="l" rtl="0"/>
          <a:endParaRPr lang="ar-SA"/>
        </a:p>
      </dgm:t>
    </dgm:pt>
    <dgm:pt modelId="{A1D4AF4E-C7DE-44E9-9673-C52ABA86AC4F}" type="sibTrans" cxnId="{3A0D3B65-3B09-4E5F-9770-661667C69D22}">
      <dgm:prSet/>
      <dgm:spPr/>
      <dgm:t>
        <a:bodyPr/>
        <a:lstStyle/>
        <a:p>
          <a:pPr algn="l" rtl="0"/>
          <a:endParaRPr lang="ar-SA"/>
        </a:p>
      </dgm:t>
    </dgm:pt>
    <dgm:pt modelId="{35478AA6-C7EC-487E-BB0E-61DFFD334F06}">
      <dgm:prSet/>
      <dgm:spPr/>
      <dgm:t>
        <a:bodyPr/>
        <a:lstStyle/>
        <a:p>
          <a:pPr algn="ctr" rtl="0"/>
          <a:r>
            <a:rPr lang="en-US" b="1" dirty="0" smtClean="0"/>
            <a:t>Relevance </a:t>
          </a:r>
          <a:endParaRPr lang="ar-SA" dirty="0"/>
        </a:p>
      </dgm:t>
    </dgm:pt>
    <dgm:pt modelId="{8E89CC7B-6D2F-4095-AABC-D94A1ABDD788}" type="parTrans" cxnId="{267E0F96-C471-44F9-8794-38D8FF8C54DD}">
      <dgm:prSet/>
      <dgm:spPr/>
      <dgm:t>
        <a:bodyPr/>
        <a:lstStyle/>
        <a:p>
          <a:pPr rtl="1"/>
          <a:endParaRPr lang="ar-SA"/>
        </a:p>
      </dgm:t>
    </dgm:pt>
    <dgm:pt modelId="{53F51BBE-9E42-42B7-93A3-C7718F1CD53D}" type="sibTrans" cxnId="{267E0F96-C471-44F9-8794-38D8FF8C54DD}">
      <dgm:prSet/>
      <dgm:spPr/>
      <dgm:t>
        <a:bodyPr/>
        <a:lstStyle/>
        <a:p>
          <a:pPr rtl="1"/>
          <a:endParaRPr lang="ar-SA"/>
        </a:p>
      </dgm:t>
    </dgm:pt>
    <dgm:pt modelId="{C627C019-CD78-48A2-8971-68BE58A88137}">
      <dgm:prSet custT="1"/>
      <dgm:spPr/>
      <dgm:t>
        <a:bodyPr/>
        <a:lstStyle/>
        <a:p>
          <a:pPr algn="l" rtl="0"/>
          <a:r>
            <a:rPr lang="en-US" sz="2400" dirty="0" smtClean="0"/>
            <a:t>What useful decisions can be made from the KPI?</a:t>
          </a:r>
          <a:endParaRPr lang="ar-SA" sz="2400" dirty="0"/>
        </a:p>
      </dgm:t>
    </dgm:pt>
    <dgm:pt modelId="{91799BAB-6131-448F-95E6-C63079E19B81}" type="parTrans" cxnId="{B5F9D4F2-EFAA-450D-B4AB-2D813C33F583}">
      <dgm:prSet/>
      <dgm:spPr/>
      <dgm:t>
        <a:bodyPr/>
        <a:lstStyle/>
        <a:p>
          <a:pPr rtl="1"/>
          <a:endParaRPr lang="ar-SA"/>
        </a:p>
      </dgm:t>
    </dgm:pt>
    <dgm:pt modelId="{6851B439-ED67-4428-B917-0D3D5E4B7A35}" type="sibTrans" cxnId="{B5F9D4F2-EFAA-450D-B4AB-2D813C33F583}">
      <dgm:prSet/>
      <dgm:spPr/>
      <dgm:t>
        <a:bodyPr/>
        <a:lstStyle/>
        <a:p>
          <a:pPr rtl="1"/>
          <a:endParaRPr lang="ar-SA"/>
        </a:p>
      </dgm:t>
    </dgm:pt>
    <dgm:pt modelId="{65EA55AA-66B0-47FD-9470-FA7BA6E7148C}" type="pres">
      <dgm:prSet presAssocID="{BDFE6703-09FD-4280-A136-4F268E3C1D12}" presName="Name0" presStyleCnt="0">
        <dgm:presLayoutVars>
          <dgm:dir/>
          <dgm:animLvl val="lvl"/>
          <dgm:resizeHandles val="exact"/>
        </dgm:presLayoutVars>
      </dgm:prSet>
      <dgm:spPr/>
    </dgm:pt>
    <dgm:pt modelId="{135A9E40-4877-4F9A-A6C0-8937642E8963}" type="pres">
      <dgm:prSet presAssocID="{4849D7A6-E332-48D8-A701-C4826B5AF1D4}" presName="linNode" presStyleCnt="0"/>
      <dgm:spPr/>
    </dgm:pt>
    <dgm:pt modelId="{E731B3D6-35C5-4876-B742-159070D181CA}" type="pres">
      <dgm:prSet presAssocID="{4849D7A6-E332-48D8-A701-C4826B5AF1D4}" presName="parentText" presStyleLbl="node1" presStyleIdx="0" presStyleCnt="4">
        <dgm:presLayoutVars>
          <dgm:chMax val="1"/>
          <dgm:bulletEnabled val="1"/>
        </dgm:presLayoutVars>
      </dgm:prSet>
      <dgm:spPr/>
      <dgm:t>
        <a:bodyPr/>
        <a:lstStyle/>
        <a:p>
          <a:pPr rtl="1"/>
          <a:endParaRPr lang="ar-SA"/>
        </a:p>
      </dgm:t>
    </dgm:pt>
    <dgm:pt modelId="{B02241D4-5325-46EF-A7AF-4CB84D7FE200}" type="pres">
      <dgm:prSet presAssocID="{4849D7A6-E332-48D8-A701-C4826B5AF1D4}" presName="descendantText" presStyleLbl="alignAccFollowNode1" presStyleIdx="0" presStyleCnt="4">
        <dgm:presLayoutVars>
          <dgm:bulletEnabled val="1"/>
        </dgm:presLayoutVars>
      </dgm:prSet>
      <dgm:spPr/>
      <dgm:t>
        <a:bodyPr/>
        <a:lstStyle/>
        <a:p>
          <a:pPr rtl="1"/>
          <a:endParaRPr lang="ar-SA"/>
        </a:p>
      </dgm:t>
    </dgm:pt>
    <dgm:pt modelId="{1931FCD1-7FBE-411A-8975-B5B6F92EC451}" type="pres">
      <dgm:prSet presAssocID="{FFACB9C4-175E-409A-9E5F-CAF4555CCDDD}" presName="sp" presStyleCnt="0"/>
      <dgm:spPr/>
    </dgm:pt>
    <dgm:pt modelId="{D89AD4F0-C52B-45BF-AE2D-116E3A078BA9}" type="pres">
      <dgm:prSet presAssocID="{26FE80AA-E886-4723-A1D5-6F767D7112E5}" presName="linNode" presStyleCnt="0"/>
      <dgm:spPr/>
    </dgm:pt>
    <dgm:pt modelId="{692A9194-FF02-41FA-A263-014FE58363EC}" type="pres">
      <dgm:prSet presAssocID="{26FE80AA-E886-4723-A1D5-6F767D7112E5}" presName="parentText" presStyleLbl="node1" presStyleIdx="1" presStyleCnt="4">
        <dgm:presLayoutVars>
          <dgm:chMax val="1"/>
          <dgm:bulletEnabled val="1"/>
        </dgm:presLayoutVars>
      </dgm:prSet>
      <dgm:spPr/>
      <dgm:t>
        <a:bodyPr/>
        <a:lstStyle/>
        <a:p>
          <a:pPr rtl="1"/>
          <a:endParaRPr lang="ar-SA"/>
        </a:p>
      </dgm:t>
    </dgm:pt>
    <dgm:pt modelId="{05E49FE1-58F4-446C-BFF7-4355B9F46E91}" type="pres">
      <dgm:prSet presAssocID="{26FE80AA-E886-4723-A1D5-6F767D7112E5}" presName="descendantText" presStyleLbl="alignAccFollowNode1" presStyleIdx="1" presStyleCnt="4">
        <dgm:presLayoutVars>
          <dgm:bulletEnabled val="1"/>
        </dgm:presLayoutVars>
      </dgm:prSet>
      <dgm:spPr/>
      <dgm:t>
        <a:bodyPr/>
        <a:lstStyle/>
        <a:p>
          <a:pPr rtl="1"/>
          <a:endParaRPr lang="ar-SA"/>
        </a:p>
      </dgm:t>
    </dgm:pt>
    <dgm:pt modelId="{4720E656-ED39-4923-AA10-1EA9494E0944}" type="pres">
      <dgm:prSet presAssocID="{65047F92-D20C-42F1-BA9C-6762DCBDC8FD}" presName="sp" presStyleCnt="0"/>
      <dgm:spPr/>
    </dgm:pt>
    <dgm:pt modelId="{B67AAE99-7746-4223-BD74-210E892EAF47}" type="pres">
      <dgm:prSet presAssocID="{C14C3346-F980-4685-A9D7-FF2E06F2EE78}" presName="linNode" presStyleCnt="0"/>
      <dgm:spPr/>
    </dgm:pt>
    <dgm:pt modelId="{CF019006-57CC-497B-8BCA-3802E9A71C10}" type="pres">
      <dgm:prSet presAssocID="{C14C3346-F980-4685-A9D7-FF2E06F2EE78}" presName="parentText" presStyleLbl="node1" presStyleIdx="2" presStyleCnt="4">
        <dgm:presLayoutVars>
          <dgm:chMax val="1"/>
          <dgm:bulletEnabled val="1"/>
        </dgm:presLayoutVars>
      </dgm:prSet>
      <dgm:spPr/>
      <dgm:t>
        <a:bodyPr/>
        <a:lstStyle/>
        <a:p>
          <a:pPr rtl="1"/>
          <a:endParaRPr lang="ar-SA"/>
        </a:p>
      </dgm:t>
    </dgm:pt>
    <dgm:pt modelId="{804B5E45-3D62-467F-85B3-578CDF09DA4F}" type="pres">
      <dgm:prSet presAssocID="{C14C3346-F980-4685-A9D7-FF2E06F2EE78}" presName="descendantText" presStyleLbl="alignAccFollowNode1" presStyleIdx="2" presStyleCnt="4">
        <dgm:presLayoutVars>
          <dgm:bulletEnabled val="1"/>
        </dgm:presLayoutVars>
      </dgm:prSet>
      <dgm:spPr/>
      <dgm:t>
        <a:bodyPr/>
        <a:lstStyle/>
        <a:p>
          <a:pPr rtl="1"/>
          <a:endParaRPr lang="ar-SA"/>
        </a:p>
      </dgm:t>
    </dgm:pt>
    <dgm:pt modelId="{52861566-58B1-4213-B614-86EDD8B288A6}" type="pres">
      <dgm:prSet presAssocID="{851892FC-AE8F-479F-8E92-16F6DF7EF894}" presName="sp" presStyleCnt="0"/>
      <dgm:spPr/>
    </dgm:pt>
    <dgm:pt modelId="{4F75429F-0A02-4F0D-A3D4-4C1864AC646E}" type="pres">
      <dgm:prSet presAssocID="{35478AA6-C7EC-487E-BB0E-61DFFD334F06}" presName="linNode" presStyleCnt="0"/>
      <dgm:spPr/>
    </dgm:pt>
    <dgm:pt modelId="{83449AE9-D153-494F-BD4C-BE225EB28CE6}" type="pres">
      <dgm:prSet presAssocID="{35478AA6-C7EC-487E-BB0E-61DFFD334F06}" presName="parentText" presStyleLbl="node1" presStyleIdx="3" presStyleCnt="4">
        <dgm:presLayoutVars>
          <dgm:chMax val="1"/>
          <dgm:bulletEnabled val="1"/>
        </dgm:presLayoutVars>
      </dgm:prSet>
      <dgm:spPr/>
    </dgm:pt>
    <dgm:pt modelId="{70946153-BFB2-4B42-9B75-2D56B705631C}" type="pres">
      <dgm:prSet presAssocID="{35478AA6-C7EC-487E-BB0E-61DFFD334F06}" presName="descendantText" presStyleLbl="alignAccFollowNode1" presStyleIdx="3" presStyleCnt="4">
        <dgm:presLayoutVars>
          <dgm:bulletEnabled val="1"/>
        </dgm:presLayoutVars>
      </dgm:prSet>
      <dgm:spPr/>
    </dgm:pt>
  </dgm:ptLst>
  <dgm:cxnLst>
    <dgm:cxn modelId="{616375B9-D4D3-496E-8673-47BA3D50706B}" srcId="{BDFE6703-09FD-4280-A136-4F268E3C1D12}" destId="{C14C3346-F980-4685-A9D7-FF2E06F2EE78}" srcOrd="2" destOrd="0" parTransId="{725474A2-F0C3-49A6-8CF8-F1D0680E7870}" sibTransId="{851892FC-AE8F-479F-8E92-16F6DF7EF894}"/>
    <dgm:cxn modelId="{3A0D3B65-3B09-4E5F-9770-661667C69D22}" srcId="{C14C3346-F980-4685-A9D7-FF2E06F2EE78}" destId="{D41F8782-96B0-4056-BD8F-DB299CB55336}" srcOrd="0" destOrd="0" parTransId="{2A14C10C-9606-4969-AEEB-1C1E8A844B03}" sibTransId="{A1D4AF4E-C7DE-44E9-9673-C52ABA86AC4F}"/>
    <dgm:cxn modelId="{E29C6002-BECF-4307-A724-8E05D93EAAE6}" type="presOf" srcId="{068D4ACA-B1B5-418F-ABBE-095FC4C5FA2B}" destId="{B02241D4-5325-46EF-A7AF-4CB84D7FE200}" srcOrd="0" destOrd="0" presId="urn:microsoft.com/office/officeart/2005/8/layout/vList5"/>
    <dgm:cxn modelId="{60D5A144-28D4-4127-ABE3-5470BECB5AFA}" type="presOf" srcId="{C627C019-CD78-48A2-8971-68BE58A88137}" destId="{70946153-BFB2-4B42-9B75-2D56B705631C}" srcOrd="0" destOrd="0" presId="urn:microsoft.com/office/officeart/2005/8/layout/vList5"/>
    <dgm:cxn modelId="{C934FEEA-DCA1-4BF1-B864-45C2E8D6F6BC}" srcId="{BDFE6703-09FD-4280-A136-4F268E3C1D12}" destId="{4849D7A6-E332-48D8-A701-C4826B5AF1D4}" srcOrd="0" destOrd="0" parTransId="{712EAB2C-097E-4DD5-A279-1F6A8129BF75}" sibTransId="{FFACB9C4-175E-409A-9E5F-CAF4555CCDDD}"/>
    <dgm:cxn modelId="{B5F9D4F2-EFAA-450D-B4AB-2D813C33F583}" srcId="{35478AA6-C7EC-487E-BB0E-61DFFD334F06}" destId="{C627C019-CD78-48A2-8971-68BE58A88137}" srcOrd="0" destOrd="0" parTransId="{91799BAB-6131-448F-95E6-C63079E19B81}" sibTransId="{6851B439-ED67-4428-B917-0D3D5E4B7A35}"/>
    <dgm:cxn modelId="{2C8DA3FF-3F20-4ACF-BDDC-DB3446557F93}" type="presOf" srcId="{C14C3346-F980-4685-A9D7-FF2E06F2EE78}" destId="{CF019006-57CC-497B-8BCA-3802E9A71C10}" srcOrd="0" destOrd="0" presId="urn:microsoft.com/office/officeart/2005/8/layout/vList5"/>
    <dgm:cxn modelId="{2631088A-FE17-4508-995A-DD9AD9D2972F}" srcId="{26FE80AA-E886-4723-A1D5-6F767D7112E5}" destId="{EF2F1217-E9BF-4369-9C5B-239F5B03A26A}" srcOrd="0" destOrd="0" parTransId="{C16848B8-E8CC-4B21-B8AC-A116AE42125A}" sibTransId="{6EE2E4A6-F070-438A-9ECD-EF8DBF4A2D38}"/>
    <dgm:cxn modelId="{A26FAEB8-7A44-4F66-A0B8-0728ABB663D9}" type="presOf" srcId="{35478AA6-C7EC-487E-BB0E-61DFFD334F06}" destId="{83449AE9-D153-494F-BD4C-BE225EB28CE6}" srcOrd="0" destOrd="0" presId="urn:microsoft.com/office/officeart/2005/8/layout/vList5"/>
    <dgm:cxn modelId="{267E0F96-C471-44F9-8794-38D8FF8C54DD}" srcId="{BDFE6703-09FD-4280-A136-4F268E3C1D12}" destId="{35478AA6-C7EC-487E-BB0E-61DFFD334F06}" srcOrd="3" destOrd="0" parTransId="{8E89CC7B-6D2F-4095-AABC-D94A1ABDD788}" sibTransId="{53F51BBE-9E42-42B7-93A3-C7718F1CD53D}"/>
    <dgm:cxn modelId="{03271BC9-D020-4317-9383-835987B1E5AC}" type="presOf" srcId="{EF2F1217-E9BF-4369-9C5B-239F5B03A26A}" destId="{05E49FE1-58F4-446C-BFF7-4355B9F46E91}" srcOrd="0" destOrd="0" presId="urn:microsoft.com/office/officeart/2005/8/layout/vList5"/>
    <dgm:cxn modelId="{FBE53C75-109A-488F-AFFE-96645807F506}" type="presOf" srcId="{D41F8782-96B0-4056-BD8F-DB299CB55336}" destId="{804B5E45-3D62-467F-85B3-578CDF09DA4F}" srcOrd="0" destOrd="0" presId="urn:microsoft.com/office/officeart/2005/8/layout/vList5"/>
    <dgm:cxn modelId="{6C802F28-9755-487C-991A-0DC236BAAE63}" type="presOf" srcId="{26FE80AA-E886-4723-A1D5-6F767D7112E5}" destId="{692A9194-FF02-41FA-A263-014FE58363EC}" srcOrd="0" destOrd="0" presId="urn:microsoft.com/office/officeart/2005/8/layout/vList5"/>
    <dgm:cxn modelId="{FD1D338E-DA5C-40A4-99A0-DD5EEF0A3D5F}" type="presOf" srcId="{BDFE6703-09FD-4280-A136-4F268E3C1D12}" destId="{65EA55AA-66B0-47FD-9470-FA7BA6E7148C}" srcOrd="0" destOrd="0" presId="urn:microsoft.com/office/officeart/2005/8/layout/vList5"/>
    <dgm:cxn modelId="{BF7F8BFA-7EDE-4237-BEC7-DD504D8E537B}" srcId="{4849D7A6-E332-48D8-A701-C4826B5AF1D4}" destId="{068D4ACA-B1B5-418F-ABBE-095FC4C5FA2B}" srcOrd="0" destOrd="0" parTransId="{5A2EA36E-8B46-4492-8A4C-25EDD7C01D01}" sibTransId="{DEFD42F7-A6C5-49BA-B27A-FD0B4CB53C44}"/>
    <dgm:cxn modelId="{5A9C44B4-1C90-4430-AAF7-CB7819E439D9}" type="presOf" srcId="{4849D7A6-E332-48D8-A701-C4826B5AF1D4}" destId="{E731B3D6-35C5-4876-B742-159070D181CA}" srcOrd="0" destOrd="0" presId="urn:microsoft.com/office/officeart/2005/8/layout/vList5"/>
    <dgm:cxn modelId="{AB7044C0-B54B-4FE8-AE3F-B01DD3284F8B}" srcId="{BDFE6703-09FD-4280-A136-4F268E3C1D12}" destId="{26FE80AA-E886-4723-A1D5-6F767D7112E5}" srcOrd="1" destOrd="0" parTransId="{05CB0B9D-614F-4ABF-854E-E114EAE8356B}" sibTransId="{65047F92-D20C-42F1-BA9C-6762DCBDC8FD}"/>
    <dgm:cxn modelId="{78F08F5A-016F-472F-AF6A-A96AAEF855FF}" type="presParOf" srcId="{65EA55AA-66B0-47FD-9470-FA7BA6E7148C}" destId="{135A9E40-4877-4F9A-A6C0-8937642E8963}" srcOrd="0" destOrd="0" presId="urn:microsoft.com/office/officeart/2005/8/layout/vList5"/>
    <dgm:cxn modelId="{21E2F2FD-577F-4D50-A89A-B01ED7CA00EC}" type="presParOf" srcId="{135A9E40-4877-4F9A-A6C0-8937642E8963}" destId="{E731B3D6-35C5-4876-B742-159070D181CA}" srcOrd="0" destOrd="0" presId="urn:microsoft.com/office/officeart/2005/8/layout/vList5"/>
    <dgm:cxn modelId="{B5421146-7D39-4A29-8BDD-3C7F2075AD2F}" type="presParOf" srcId="{135A9E40-4877-4F9A-A6C0-8937642E8963}" destId="{B02241D4-5325-46EF-A7AF-4CB84D7FE200}" srcOrd="1" destOrd="0" presId="urn:microsoft.com/office/officeart/2005/8/layout/vList5"/>
    <dgm:cxn modelId="{389EACF2-2434-4361-B674-3D811CBBD85C}" type="presParOf" srcId="{65EA55AA-66B0-47FD-9470-FA7BA6E7148C}" destId="{1931FCD1-7FBE-411A-8975-B5B6F92EC451}" srcOrd="1" destOrd="0" presId="urn:microsoft.com/office/officeart/2005/8/layout/vList5"/>
    <dgm:cxn modelId="{97BDF4EB-8AD8-4A56-99A3-750A38B8ECC0}" type="presParOf" srcId="{65EA55AA-66B0-47FD-9470-FA7BA6E7148C}" destId="{D89AD4F0-C52B-45BF-AE2D-116E3A078BA9}" srcOrd="2" destOrd="0" presId="urn:microsoft.com/office/officeart/2005/8/layout/vList5"/>
    <dgm:cxn modelId="{DFAE93A8-AF47-4DDC-9656-4350D22DAC2E}" type="presParOf" srcId="{D89AD4F0-C52B-45BF-AE2D-116E3A078BA9}" destId="{692A9194-FF02-41FA-A263-014FE58363EC}" srcOrd="0" destOrd="0" presId="urn:microsoft.com/office/officeart/2005/8/layout/vList5"/>
    <dgm:cxn modelId="{6BA46DBA-B1E8-4CC3-B25E-DC00529C32D0}" type="presParOf" srcId="{D89AD4F0-C52B-45BF-AE2D-116E3A078BA9}" destId="{05E49FE1-58F4-446C-BFF7-4355B9F46E91}" srcOrd="1" destOrd="0" presId="urn:microsoft.com/office/officeart/2005/8/layout/vList5"/>
    <dgm:cxn modelId="{311D8833-C2F0-42C2-AB01-DF0DD8FB84FA}" type="presParOf" srcId="{65EA55AA-66B0-47FD-9470-FA7BA6E7148C}" destId="{4720E656-ED39-4923-AA10-1EA9494E0944}" srcOrd="3" destOrd="0" presId="urn:microsoft.com/office/officeart/2005/8/layout/vList5"/>
    <dgm:cxn modelId="{138E950B-EAFA-45F2-9F4E-8C9019421917}" type="presParOf" srcId="{65EA55AA-66B0-47FD-9470-FA7BA6E7148C}" destId="{B67AAE99-7746-4223-BD74-210E892EAF47}" srcOrd="4" destOrd="0" presId="urn:microsoft.com/office/officeart/2005/8/layout/vList5"/>
    <dgm:cxn modelId="{66F912A2-A9F8-49D5-97AF-D8808952EA0A}" type="presParOf" srcId="{B67AAE99-7746-4223-BD74-210E892EAF47}" destId="{CF019006-57CC-497B-8BCA-3802E9A71C10}" srcOrd="0" destOrd="0" presId="urn:microsoft.com/office/officeart/2005/8/layout/vList5"/>
    <dgm:cxn modelId="{E1716470-0E96-4A4E-B030-3BF93B8BA94F}" type="presParOf" srcId="{B67AAE99-7746-4223-BD74-210E892EAF47}" destId="{804B5E45-3D62-467F-85B3-578CDF09DA4F}" srcOrd="1" destOrd="0" presId="urn:microsoft.com/office/officeart/2005/8/layout/vList5"/>
    <dgm:cxn modelId="{A52582E4-ECF2-49E2-9BD1-87EBC783AEA7}" type="presParOf" srcId="{65EA55AA-66B0-47FD-9470-FA7BA6E7148C}" destId="{52861566-58B1-4213-B614-86EDD8B288A6}" srcOrd="5" destOrd="0" presId="urn:microsoft.com/office/officeart/2005/8/layout/vList5"/>
    <dgm:cxn modelId="{B659D4F9-D76F-4ADD-B6D1-2470C08B8E71}" type="presParOf" srcId="{65EA55AA-66B0-47FD-9470-FA7BA6E7148C}" destId="{4F75429F-0A02-4F0D-A3D4-4C1864AC646E}" srcOrd="6" destOrd="0" presId="urn:microsoft.com/office/officeart/2005/8/layout/vList5"/>
    <dgm:cxn modelId="{95851E72-E595-4F5A-84B4-179CB60A6FB2}" type="presParOf" srcId="{4F75429F-0A02-4F0D-A3D4-4C1864AC646E}" destId="{83449AE9-D153-494F-BD4C-BE225EB28CE6}" srcOrd="0" destOrd="0" presId="urn:microsoft.com/office/officeart/2005/8/layout/vList5"/>
    <dgm:cxn modelId="{D893E8F0-F8A1-4FEB-92F1-6D8095AE82EB}" type="presParOf" srcId="{4F75429F-0A02-4F0D-A3D4-4C1864AC646E}" destId="{70946153-BFB2-4B42-9B75-2D56B705631C}"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DFE6703-09FD-4280-A136-4F268E3C1D12}" type="doc">
      <dgm:prSet loTypeId="urn:microsoft.com/office/officeart/2005/8/layout/vList5" loCatId="list" qsTypeId="urn:microsoft.com/office/officeart/2005/8/quickstyle/simple1" qsCatId="simple" csTypeId="urn:microsoft.com/office/officeart/2005/8/colors/accent1_2" csCatId="accent1" phldr="1"/>
      <dgm:spPr/>
      <dgm:t>
        <a:bodyPr/>
        <a:lstStyle/>
        <a:p>
          <a:pPr rtl="1"/>
          <a:endParaRPr lang="ar-SA"/>
        </a:p>
      </dgm:t>
    </dgm:pt>
    <dgm:pt modelId="{4849D7A6-E332-48D8-A701-C4826B5AF1D4}">
      <dgm:prSet phldrT="[Text]"/>
      <dgm:spPr/>
      <dgm:t>
        <a:bodyPr/>
        <a:lstStyle/>
        <a:p>
          <a:pPr algn="ctr" rtl="1"/>
          <a:r>
            <a:rPr lang="en-US" b="1" dirty="0" smtClean="0"/>
            <a:t>Balance </a:t>
          </a:r>
          <a:endParaRPr lang="ar-SA" dirty="0"/>
        </a:p>
      </dgm:t>
    </dgm:pt>
    <dgm:pt modelId="{712EAB2C-097E-4DD5-A279-1F6A8129BF75}" type="parTrans" cxnId="{C934FEEA-DCA1-4BF1-B864-45C2E8D6F6BC}">
      <dgm:prSet/>
      <dgm:spPr/>
      <dgm:t>
        <a:bodyPr/>
        <a:lstStyle/>
        <a:p>
          <a:pPr algn="l" rtl="0"/>
          <a:endParaRPr lang="ar-SA"/>
        </a:p>
      </dgm:t>
    </dgm:pt>
    <dgm:pt modelId="{FFACB9C4-175E-409A-9E5F-CAF4555CCDDD}" type="sibTrans" cxnId="{C934FEEA-DCA1-4BF1-B864-45C2E8D6F6BC}">
      <dgm:prSet/>
      <dgm:spPr/>
      <dgm:t>
        <a:bodyPr/>
        <a:lstStyle/>
        <a:p>
          <a:pPr algn="l" rtl="0"/>
          <a:endParaRPr lang="ar-SA"/>
        </a:p>
      </dgm:t>
    </dgm:pt>
    <dgm:pt modelId="{068D4ACA-B1B5-418F-ABBE-095FC4C5FA2B}">
      <dgm:prSet phldrT="[Text]" custT="1"/>
      <dgm:spPr/>
      <dgm:t>
        <a:bodyPr/>
        <a:lstStyle/>
        <a:p>
          <a:pPr algn="l" rtl="0"/>
          <a:r>
            <a:rPr lang="en-US" sz="2000" dirty="0" smtClean="0"/>
            <a:t>Do we have a set of KPIs that measure different aspects of the service? </a:t>
          </a:r>
          <a:endParaRPr lang="ar-SA" sz="2000" dirty="0"/>
        </a:p>
      </dgm:t>
    </dgm:pt>
    <dgm:pt modelId="{5A2EA36E-8B46-4492-8A4C-25EDD7C01D01}" type="parTrans" cxnId="{BF7F8BFA-7EDE-4237-BEC7-DD504D8E537B}">
      <dgm:prSet/>
      <dgm:spPr/>
      <dgm:t>
        <a:bodyPr/>
        <a:lstStyle/>
        <a:p>
          <a:pPr algn="l" rtl="0"/>
          <a:endParaRPr lang="ar-SA"/>
        </a:p>
      </dgm:t>
    </dgm:pt>
    <dgm:pt modelId="{DEFD42F7-A6C5-49BA-B27A-FD0B4CB53C44}" type="sibTrans" cxnId="{BF7F8BFA-7EDE-4237-BEC7-DD504D8E537B}">
      <dgm:prSet/>
      <dgm:spPr/>
      <dgm:t>
        <a:bodyPr/>
        <a:lstStyle/>
        <a:p>
          <a:pPr algn="l" rtl="0"/>
          <a:endParaRPr lang="ar-SA"/>
        </a:p>
      </dgm:t>
    </dgm:pt>
    <dgm:pt modelId="{26FE80AA-E886-4723-A1D5-6F767D7112E5}">
      <dgm:prSet phldrT="[Text]"/>
      <dgm:spPr/>
      <dgm:t>
        <a:bodyPr/>
        <a:lstStyle/>
        <a:p>
          <a:pPr algn="ctr" rtl="1"/>
          <a:r>
            <a:rPr lang="en-US" b="1" dirty="0" smtClean="0"/>
            <a:t>Tested </a:t>
          </a:r>
          <a:endParaRPr lang="ar-SA" dirty="0"/>
        </a:p>
      </dgm:t>
    </dgm:pt>
    <dgm:pt modelId="{05CB0B9D-614F-4ABF-854E-E114EAE8356B}" type="parTrans" cxnId="{AB7044C0-B54B-4FE8-AE3F-B01DD3284F8B}">
      <dgm:prSet/>
      <dgm:spPr/>
      <dgm:t>
        <a:bodyPr/>
        <a:lstStyle/>
        <a:p>
          <a:pPr algn="l" rtl="0"/>
          <a:endParaRPr lang="ar-SA"/>
        </a:p>
      </dgm:t>
    </dgm:pt>
    <dgm:pt modelId="{65047F92-D20C-42F1-BA9C-6762DCBDC8FD}" type="sibTrans" cxnId="{AB7044C0-B54B-4FE8-AE3F-B01DD3284F8B}">
      <dgm:prSet/>
      <dgm:spPr/>
      <dgm:t>
        <a:bodyPr/>
        <a:lstStyle/>
        <a:p>
          <a:pPr algn="l" rtl="0"/>
          <a:endParaRPr lang="ar-SA"/>
        </a:p>
      </dgm:t>
    </dgm:pt>
    <dgm:pt modelId="{EF2F1217-E9BF-4369-9C5B-239F5B03A26A}">
      <dgm:prSet phldrT="[Text]" custT="1"/>
      <dgm:spPr/>
      <dgm:t>
        <a:bodyPr/>
        <a:lstStyle/>
        <a:p>
          <a:pPr algn="l" rtl="0"/>
          <a:r>
            <a:rPr lang="en-US" sz="2000" dirty="0" smtClean="0"/>
            <a:t>Have national and international KPIs been considered? 	</a:t>
          </a:r>
          <a:endParaRPr lang="ar-SA" sz="2000" dirty="0"/>
        </a:p>
      </dgm:t>
    </dgm:pt>
    <dgm:pt modelId="{C16848B8-E8CC-4B21-B8AC-A116AE42125A}" type="parTrans" cxnId="{2631088A-FE17-4508-995A-DD9AD9D2972F}">
      <dgm:prSet/>
      <dgm:spPr/>
      <dgm:t>
        <a:bodyPr/>
        <a:lstStyle/>
        <a:p>
          <a:pPr algn="l" rtl="0"/>
          <a:endParaRPr lang="ar-SA"/>
        </a:p>
      </dgm:t>
    </dgm:pt>
    <dgm:pt modelId="{6EE2E4A6-F070-438A-9ECD-EF8DBF4A2D38}" type="sibTrans" cxnId="{2631088A-FE17-4508-995A-DD9AD9D2972F}">
      <dgm:prSet/>
      <dgm:spPr/>
      <dgm:t>
        <a:bodyPr/>
        <a:lstStyle/>
        <a:p>
          <a:pPr algn="l" rtl="0"/>
          <a:endParaRPr lang="ar-SA"/>
        </a:p>
      </dgm:t>
    </dgm:pt>
    <dgm:pt modelId="{C14C3346-F980-4685-A9D7-FF2E06F2EE78}">
      <dgm:prSet phldrT="[Text]"/>
      <dgm:spPr/>
      <dgm:t>
        <a:bodyPr/>
        <a:lstStyle/>
        <a:p>
          <a:pPr algn="ctr" rtl="1"/>
          <a:r>
            <a:rPr lang="en-US" b="1" dirty="0" smtClean="0"/>
            <a:t>Safe </a:t>
          </a:r>
          <a:endParaRPr lang="ar-SA" dirty="0"/>
        </a:p>
      </dgm:t>
    </dgm:pt>
    <dgm:pt modelId="{725474A2-F0C3-49A6-8CF8-F1D0680E7870}" type="parTrans" cxnId="{616375B9-D4D3-496E-8673-47BA3D50706B}">
      <dgm:prSet/>
      <dgm:spPr/>
      <dgm:t>
        <a:bodyPr/>
        <a:lstStyle/>
        <a:p>
          <a:pPr algn="l" rtl="0"/>
          <a:endParaRPr lang="ar-SA"/>
        </a:p>
      </dgm:t>
    </dgm:pt>
    <dgm:pt modelId="{851892FC-AE8F-479F-8E92-16F6DF7EF894}" type="sibTrans" cxnId="{616375B9-D4D3-496E-8673-47BA3D50706B}">
      <dgm:prSet/>
      <dgm:spPr/>
      <dgm:t>
        <a:bodyPr/>
        <a:lstStyle/>
        <a:p>
          <a:pPr algn="l" rtl="0"/>
          <a:endParaRPr lang="ar-SA"/>
        </a:p>
      </dgm:t>
    </dgm:pt>
    <dgm:pt modelId="{D41F8782-96B0-4056-BD8F-DB299CB55336}">
      <dgm:prSet phldrT="[Text]" custT="1"/>
      <dgm:spPr/>
      <dgm:t>
        <a:bodyPr/>
        <a:lstStyle/>
        <a:p>
          <a:pPr algn="l" rtl="0"/>
          <a:r>
            <a:rPr lang="en-US" sz="2000" dirty="0" smtClean="0"/>
            <a:t>Will an undue focus on the KPI lead to potential adverse effects on other aspects of quality and safety? </a:t>
          </a:r>
          <a:endParaRPr lang="ar-SA" sz="2000" dirty="0"/>
        </a:p>
      </dgm:t>
    </dgm:pt>
    <dgm:pt modelId="{2A14C10C-9606-4969-AEEB-1C1E8A844B03}" type="parTrans" cxnId="{3A0D3B65-3B09-4E5F-9770-661667C69D22}">
      <dgm:prSet/>
      <dgm:spPr/>
      <dgm:t>
        <a:bodyPr/>
        <a:lstStyle/>
        <a:p>
          <a:pPr algn="l" rtl="0"/>
          <a:endParaRPr lang="ar-SA"/>
        </a:p>
      </dgm:t>
    </dgm:pt>
    <dgm:pt modelId="{A1D4AF4E-C7DE-44E9-9673-C52ABA86AC4F}" type="sibTrans" cxnId="{3A0D3B65-3B09-4E5F-9770-661667C69D22}">
      <dgm:prSet/>
      <dgm:spPr/>
      <dgm:t>
        <a:bodyPr/>
        <a:lstStyle/>
        <a:p>
          <a:pPr algn="l" rtl="0"/>
          <a:endParaRPr lang="ar-SA"/>
        </a:p>
      </dgm:t>
    </dgm:pt>
    <dgm:pt modelId="{35478AA6-C7EC-487E-BB0E-61DFFD334F06}">
      <dgm:prSet/>
      <dgm:spPr/>
      <dgm:t>
        <a:bodyPr/>
        <a:lstStyle/>
        <a:p>
          <a:pPr algn="ctr" rtl="0"/>
          <a:r>
            <a:rPr lang="en-US" b="1" dirty="0" smtClean="0"/>
            <a:t>Avoid duplication </a:t>
          </a:r>
          <a:endParaRPr lang="ar-SA" dirty="0"/>
        </a:p>
      </dgm:t>
    </dgm:pt>
    <dgm:pt modelId="{8E89CC7B-6D2F-4095-AABC-D94A1ABDD788}" type="parTrans" cxnId="{267E0F96-C471-44F9-8794-38D8FF8C54DD}">
      <dgm:prSet/>
      <dgm:spPr/>
      <dgm:t>
        <a:bodyPr/>
        <a:lstStyle/>
        <a:p>
          <a:pPr rtl="1"/>
          <a:endParaRPr lang="ar-SA"/>
        </a:p>
      </dgm:t>
    </dgm:pt>
    <dgm:pt modelId="{53F51BBE-9E42-42B7-93A3-C7718F1CD53D}" type="sibTrans" cxnId="{267E0F96-C471-44F9-8794-38D8FF8C54DD}">
      <dgm:prSet/>
      <dgm:spPr/>
      <dgm:t>
        <a:bodyPr/>
        <a:lstStyle/>
        <a:p>
          <a:pPr rtl="1"/>
          <a:endParaRPr lang="ar-SA"/>
        </a:p>
      </dgm:t>
    </dgm:pt>
    <dgm:pt modelId="{C627C019-CD78-48A2-8971-68BE58A88137}">
      <dgm:prSet custT="1"/>
      <dgm:spPr/>
      <dgm:t>
        <a:bodyPr/>
        <a:lstStyle/>
        <a:p>
          <a:pPr algn="l" rtl="0"/>
          <a:r>
            <a:rPr lang="en-US" sz="2000" dirty="0" smtClean="0"/>
            <a:t>Has consideration been given to other projects or initiatives? </a:t>
          </a:r>
          <a:endParaRPr lang="ar-SA" sz="2000" dirty="0"/>
        </a:p>
      </dgm:t>
    </dgm:pt>
    <dgm:pt modelId="{91799BAB-6131-448F-95E6-C63079E19B81}" type="parTrans" cxnId="{B5F9D4F2-EFAA-450D-B4AB-2D813C33F583}">
      <dgm:prSet/>
      <dgm:spPr/>
      <dgm:t>
        <a:bodyPr/>
        <a:lstStyle/>
        <a:p>
          <a:pPr rtl="1"/>
          <a:endParaRPr lang="ar-SA"/>
        </a:p>
      </dgm:t>
    </dgm:pt>
    <dgm:pt modelId="{6851B439-ED67-4428-B917-0D3D5E4B7A35}" type="sibTrans" cxnId="{B5F9D4F2-EFAA-450D-B4AB-2D813C33F583}">
      <dgm:prSet/>
      <dgm:spPr/>
      <dgm:t>
        <a:bodyPr/>
        <a:lstStyle/>
        <a:p>
          <a:pPr rtl="1"/>
          <a:endParaRPr lang="ar-SA"/>
        </a:p>
      </dgm:t>
    </dgm:pt>
    <dgm:pt modelId="{992CFDE3-D7B3-49F4-B8BD-EDB04EAFD4E4}">
      <dgm:prSet custT="1"/>
      <dgm:spPr/>
      <dgm:t>
        <a:bodyPr/>
        <a:lstStyle/>
        <a:p>
          <a:pPr algn="ctr" rtl="1"/>
          <a:r>
            <a:rPr lang="en-US" sz="2600" b="1" dirty="0" smtClean="0"/>
            <a:t>Timeliness </a:t>
          </a:r>
          <a:endParaRPr lang="ar-SA" sz="2600" dirty="0"/>
        </a:p>
      </dgm:t>
    </dgm:pt>
    <dgm:pt modelId="{8FE4E712-635D-4FA0-8DE1-F78BA4100015}" type="parTrans" cxnId="{B2DFA3BD-2097-401C-9EC4-752B990274A5}">
      <dgm:prSet/>
      <dgm:spPr/>
      <dgm:t>
        <a:bodyPr/>
        <a:lstStyle/>
        <a:p>
          <a:pPr rtl="1"/>
          <a:endParaRPr lang="ar-SA"/>
        </a:p>
      </dgm:t>
    </dgm:pt>
    <dgm:pt modelId="{7CFF07D9-E8B6-4A83-A510-ED96D13DF5F6}" type="sibTrans" cxnId="{B2DFA3BD-2097-401C-9EC4-752B990274A5}">
      <dgm:prSet/>
      <dgm:spPr/>
      <dgm:t>
        <a:bodyPr/>
        <a:lstStyle/>
        <a:p>
          <a:pPr rtl="1"/>
          <a:endParaRPr lang="ar-SA"/>
        </a:p>
      </dgm:t>
    </dgm:pt>
    <dgm:pt modelId="{EEA3AF87-ED15-4EC6-B376-1E4D2FCEC170}">
      <dgm:prSet custT="1"/>
      <dgm:spPr/>
      <dgm:t>
        <a:bodyPr/>
        <a:lstStyle/>
        <a:p>
          <a:pPr algn="l" rtl="0"/>
          <a:r>
            <a:rPr lang="en-US" sz="2000" dirty="0" smtClean="0"/>
            <a:t>Is the information available within an acceptable period of time to inform decision-makers? </a:t>
          </a:r>
          <a:endParaRPr lang="ar-SA" sz="2000" dirty="0"/>
        </a:p>
      </dgm:t>
    </dgm:pt>
    <dgm:pt modelId="{D94CDE65-5015-4D2B-8626-4847DC61ED02}" type="parTrans" cxnId="{C93CFACA-86EF-44C7-9BEA-52A2DAB5E241}">
      <dgm:prSet/>
      <dgm:spPr/>
      <dgm:t>
        <a:bodyPr/>
        <a:lstStyle/>
        <a:p>
          <a:pPr rtl="1"/>
          <a:endParaRPr lang="ar-SA"/>
        </a:p>
      </dgm:t>
    </dgm:pt>
    <dgm:pt modelId="{A0BBFA3A-2489-411A-AE0C-ADE072D871B1}" type="sibTrans" cxnId="{C93CFACA-86EF-44C7-9BEA-52A2DAB5E241}">
      <dgm:prSet/>
      <dgm:spPr/>
      <dgm:t>
        <a:bodyPr/>
        <a:lstStyle/>
        <a:p>
          <a:pPr rtl="1"/>
          <a:endParaRPr lang="ar-SA"/>
        </a:p>
      </dgm:t>
    </dgm:pt>
    <dgm:pt modelId="{65EA55AA-66B0-47FD-9470-FA7BA6E7148C}" type="pres">
      <dgm:prSet presAssocID="{BDFE6703-09FD-4280-A136-4F268E3C1D12}" presName="Name0" presStyleCnt="0">
        <dgm:presLayoutVars>
          <dgm:dir/>
          <dgm:animLvl val="lvl"/>
          <dgm:resizeHandles val="exact"/>
        </dgm:presLayoutVars>
      </dgm:prSet>
      <dgm:spPr/>
    </dgm:pt>
    <dgm:pt modelId="{135A9E40-4877-4F9A-A6C0-8937642E8963}" type="pres">
      <dgm:prSet presAssocID="{4849D7A6-E332-48D8-A701-C4826B5AF1D4}" presName="linNode" presStyleCnt="0"/>
      <dgm:spPr/>
    </dgm:pt>
    <dgm:pt modelId="{E731B3D6-35C5-4876-B742-159070D181CA}" type="pres">
      <dgm:prSet presAssocID="{4849D7A6-E332-48D8-A701-C4826B5AF1D4}" presName="parentText" presStyleLbl="node1" presStyleIdx="0" presStyleCnt="5">
        <dgm:presLayoutVars>
          <dgm:chMax val="1"/>
          <dgm:bulletEnabled val="1"/>
        </dgm:presLayoutVars>
      </dgm:prSet>
      <dgm:spPr/>
      <dgm:t>
        <a:bodyPr/>
        <a:lstStyle/>
        <a:p>
          <a:pPr rtl="1"/>
          <a:endParaRPr lang="ar-SA"/>
        </a:p>
      </dgm:t>
    </dgm:pt>
    <dgm:pt modelId="{B02241D4-5325-46EF-A7AF-4CB84D7FE200}" type="pres">
      <dgm:prSet presAssocID="{4849D7A6-E332-48D8-A701-C4826B5AF1D4}" presName="descendantText" presStyleLbl="alignAccFollowNode1" presStyleIdx="0" presStyleCnt="5">
        <dgm:presLayoutVars>
          <dgm:bulletEnabled val="1"/>
        </dgm:presLayoutVars>
      </dgm:prSet>
      <dgm:spPr/>
      <dgm:t>
        <a:bodyPr/>
        <a:lstStyle/>
        <a:p>
          <a:pPr rtl="1"/>
          <a:endParaRPr lang="ar-SA"/>
        </a:p>
      </dgm:t>
    </dgm:pt>
    <dgm:pt modelId="{1931FCD1-7FBE-411A-8975-B5B6F92EC451}" type="pres">
      <dgm:prSet presAssocID="{FFACB9C4-175E-409A-9E5F-CAF4555CCDDD}" presName="sp" presStyleCnt="0"/>
      <dgm:spPr/>
    </dgm:pt>
    <dgm:pt modelId="{D89AD4F0-C52B-45BF-AE2D-116E3A078BA9}" type="pres">
      <dgm:prSet presAssocID="{26FE80AA-E886-4723-A1D5-6F767D7112E5}" presName="linNode" presStyleCnt="0"/>
      <dgm:spPr/>
    </dgm:pt>
    <dgm:pt modelId="{692A9194-FF02-41FA-A263-014FE58363EC}" type="pres">
      <dgm:prSet presAssocID="{26FE80AA-E886-4723-A1D5-6F767D7112E5}" presName="parentText" presStyleLbl="node1" presStyleIdx="1" presStyleCnt="5">
        <dgm:presLayoutVars>
          <dgm:chMax val="1"/>
          <dgm:bulletEnabled val="1"/>
        </dgm:presLayoutVars>
      </dgm:prSet>
      <dgm:spPr/>
      <dgm:t>
        <a:bodyPr/>
        <a:lstStyle/>
        <a:p>
          <a:pPr rtl="1"/>
          <a:endParaRPr lang="ar-SA"/>
        </a:p>
      </dgm:t>
    </dgm:pt>
    <dgm:pt modelId="{05E49FE1-58F4-446C-BFF7-4355B9F46E91}" type="pres">
      <dgm:prSet presAssocID="{26FE80AA-E886-4723-A1D5-6F767D7112E5}" presName="descendantText" presStyleLbl="alignAccFollowNode1" presStyleIdx="1" presStyleCnt="5">
        <dgm:presLayoutVars>
          <dgm:bulletEnabled val="1"/>
        </dgm:presLayoutVars>
      </dgm:prSet>
      <dgm:spPr/>
      <dgm:t>
        <a:bodyPr/>
        <a:lstStyle/>
        <a:p>
          <a:pPr rtl="1"/>
          <a:endParaRPr lang="ar-SA"/>
        </a:p>
      </dgm:t>
    </dgm:pt>
    <dgm:pt modelId="{4720E656-ED39-4923-AA10-1EA9494E0944}" type="pres">
      <dgm:prSet presAssocID="{65047F92-D20C-42F1-BA9C-6762DCBDC8FD}" presName="sp" presStyleCnt="0"/>
      <dgm:spPr/>
    </dgm:pt>
    <dgm:pt modelId="{B67AAE99-7746-4223-BD74-210E892EAF47}" type="pres">
      <dgm:prSet presAssocID="{C14C3346-F980-4685-A9D7-FF2E06F2EE78}" presName="linNode" presStyleCnt="0"/>
      <dgm:spPr/>
    </dgm:pt>
    <dgm:pt modelId="{CF019006-57CC-497B-8BCA-3802E9A71C10}" type="pres">
      <dgm:prSet presAssocID="{C14C3346-F980-4685-A9D7-FF2E06F2EE78}" presName="parentText" presStyleLbl="node1" presStyleIdx="2" presStyleCnt="5">
        <dgm:presLayoutVars>
          <dgm:chMax val="1"/>
          <dgm:bulletEnabled val="1"/>
        </dgm:presLayoutVars>
      </dgm:prSet>
      <dgm:spPr/>
      <dgm:t>
        <a:bodyPr/>
        <a:lstStyle/>
        <a:p>
          <a:pPr rtl="1"/>
          <a:endParaRPr lang="ar-SA"/>
        </a:p>
      </dgm:t>
    </dgm:pt>
    <dgm:pt modelId="{804B5E45-3D62-467F-85B3-578CDF09DA4F}" type="pres">
      <dgm:prSet presAssocID="{C14C3346-F980-4685-A9D7-FF2E06F2EE78}" presName="descendantText" presStyleLbl="alignAccFollowNode1" presStyleIdx="2" presStyleCnt="5">
        <dgm:presLayoutVars>
          <dgm:bulletEnabled val="1"/>
        </dgm:presLayoutVars>
      </dgm:prSet>
      <dgm:spPr/>
      <dgm:t>
        <a:bodyPr/>
        <a:lstStyle/>
        <a:p>
          <a:pPr rtl="1"/>
          <a:endParaRPr lang="ar-SA"/>
        </a:p>
      </dgm:t>
    </dgm:pt>
    <dgm:pt modelId="{52861566-58B1-4213-B614-86EDD8B288A6}" type="pres">
      <dgm:prSet presAssocID="{851892FC-AE8F-479F-8E92-16F6DF7EF894}" presName="sp" presStyleCnt="0"/>
      <dgm:spPr/>
    </dgm:pt>
    <dgm:pt modelId="{4F75429F-0A02-4F0D-A3D4-4C1864AC646E}" type="pres">
      <dgm:prSet presAssocID="{35478AA6-C7EC-487E-BB0E-61DFFD334F06}" presName="linNode" presStyleCnt="0"/>
      <dgm:spPr/>
    </dgm:pt>
    <dgm:pt modelId="{83449AE9-D153-494F-BD4C-BE225EB28CE6}" type="pres">
      <dgm:prSet presAssocID="{35478AA6-C7EC-487E-BB0E-61DFFD334F06}" presName="parentText" presStyleLbl="node1" presStyleIdx="3" presStyleCnt="5">
        <dgm:presLayoutVars>
          <dgm:chMax val="1"/>
          <dgm:bulletEnabled val="1"/>
        </dgm:presLayoutVars>
      </dgm:prSet>
      <dgm:spPr/>
      <dgm:t>
        <a:bodyPr/>
        <a:lstStyle/>
        <a:p>
          <a:pPr rtl="1"/>
          <a:endParaRPr lang="ar-SA"/>
        </a:p>
      </dgm:t>
    </dgm:pt>
    <dgm:pt modelId="{70946153-BFB2-4B42-9B75-2D56B705631C}" type="pres">
      <dgm:prSet presAssocID="{35478AA6-C7EC-487E-BB0E-61DFFD334F06}" presName="descendantText" presStyleLbl="alignAccFollowNode1" presStyleIdx="3" presStyleCnt="5">
        <dgm:presLayoutVars>
          <dgm:bulletEnabled val="1"/>
        </dgm:presLayoutVars>
      </dgm:prSet>
      <dgm:spPr/>
      <dgm:t>
        <a:bodyPr/>
        <a:lstStyle/>
        <a:p>
          <a:pPr rtl="1"/>
          <a:endParaRPr lang="ar-SA"/>
        </a:p>
      </dgm:t>
    </dgm:pt>
    <dgm:pt modelId="{3A8FDF71-567F-48F5-BE12-45E2302E7E80}" type="pres">
      <dgm:prSet presAssocID="{53F51BBE-9E42-42B7-93A3-C7718F1CD53D}" presName="sp" presStyleCnt="0"/>
      <dgm:spPr/>
    </dgm:pt>
    <dgm:pt modelId="{0A88ADC3-5575-4AC4-8855-F35FC088484B}" type="pres">
      <dgm:prSet presAssocID="{992CFDE3-D7B3-49F4-B8BD-EDB04EAFD4E4}" presName="linNode" presStyleCnt="0"/>
      <dgm:spPr/>
    </dgm:pt>
    <dgm:pt modelId="{0960ABCE-5AE7-4CDB-8AA6-6A44C665E7F0}" type="pres">
      <dgm:prSet presAssocID="{992CFDE3-D7B3-49F4-B8BD-EDB04EAFD4E4}" presName="parentText" presStyleLbl="node1" presStyleIdx="4" presStyleCnt="5">
        <dgm:presLayoutVars>
          <dgm:chMax val="1"/>
          <dgm:bulletEnabled val="1"/>
        </dgm:presLayoutVars>
      </dgm:prSet>
      <dgm:spPr/>
    </dgm:pt>
    <dgm:pt modelId="{FD1A247D-F8EE-45FB-80A6-8B27644B6D98}" type="pres">
      <dgm:prSet presAssocID="{992CFDE3-D7B3-49F4-B8BD-EDB04EAFD4E4}" presName="descendantText" presStyleLbl="alignAccFollowNode1" presStyleIdx="4" presStyleCnt="5">
        <dgm:presLayoutVars>
          <dgm:bulletEnabled val="1"/>
        </dgm:presLayoutVars>
      </dgm:prSet>
      <dgm:spPr/>
      <dgm:t>
        <a:bodyPr/>
        <a:lstStyle/>
        <a:p>
          <a:pPr rtl="1"/>
          <a:endParaRPr lang="ar-SA"/>
        </a:p>
      </dgm:t>
    </dgm:pt>
  </dgm:ptLst>
  <dgm:cxnLst>
    <dgm:cxn modelId="{73887ED7-61FF-461C-9295-8316C7B0A26F}" type="presOf" srcId="{26FE80AA-E886-4723-A1D5-6F767D7112E5}" destId="{692A9194-FF02-41FA-A263-014FE58363EC}" srcOrd="0" destOrd="0" presId="urn:microsoft.com/office/officeart/2005/8/layout/vList5"/>
    <dgm:cxn modelId="{3A0D3B65-3B09-4E5F-9770-661667C69D22}" srcId="{C14C3346-F980-4685-A9D7-FF2E06F2EE78}" destId="{D41F8782-96B0-4056-BD8F-DB299CB55336}" srcOrd="0" destOrd="0" parTransId="{2A14C10C-9606-4969-AEEB-1C1E8A844B03}" sibTransId="{A1D4AF4E-C7DE-44E9-9673-C52ABA86AC4F}"/>
    <dgm:cxn modelId="{BF7F8BFA-7EDE-4237-BEC7-DD504D8E537B}" srcId="{4849D7A6-E332-48D8-A701-C4826B5AF1D4}" destId="{068D4ACA-B1B5-418F-ABBE-095FC4C5FA2B}" srcOrd="0" destOrd="0" parTransId="{5A2EA36E-8B46-4492-8A4C-25EDD7C01D01}" sibTransId="{DEFD42F7-A6C5-49BA-B27A-FD0B4CB53C44}"/>
    <dgm:cxn modelId="{B5F9D4F2-EFAA-450D-B4AB-2D813C33F583}" srcId="{35478AA6-C7EC-487E-BB0E-61DFFD334F06}" destId="{C627C019-CD78-48A2-8971-68BE58A88137}" srcOrd="0" destOrd="0" parTransId="{91799BAB-6131-448F-95E6-C63079E19B81}" sibTransId="{6851B439-ED67-4428-B917-0D3D5E4B7A35}"/>
    <dgm:cxn modelId="{F9331806-BBAE-4277-8CF5-D718833F501E}" type="presOf" srcId="{992CFDE3-D7B3-49F4-B8BD-EDB04EAFD4E4}" destId="{0960ABCE-5AE7-4CDB-8AA6-6A44C665E7F0}" srcOrd="0" destOrd="0" presId="urn:microsoft.com/office/officeart/2005/8/layout/vList5"/>
    <dgm:cxn modelId="{B2DFA3BD-2097-401C-9EC4-752B990274A5}" srcId="{BDFE6703-09FD-4280-A136-4F268E3C1D12}" destId="{992CFDE3-D7B3-49F4-B8BD-EDB04EAFD4E4}" srcOrd="4" destOrd="0" parTransId="{8FE4E712-635D-4FA0-8DE1-F78BA4100015}" sibTransId="{7CFF07D9-E8B6-4A83-A510-ED96D13DF5F6}"/>
    <dgm:cxn modelId="{8B37C9BE-3097-40DD-923C-4FE2F9DED77B}" type="presOf" srcId="{EF2F1217-E9BF-4369-9C5B-239F5B03A26A}" destId="{05E49FE1-58F4-446C-BFF7-4355B9F46E91}" srcOrd="0" destOrd="0" presId="urn:microsoft.com/office/officeart/2005/8/layout/vList5"/>
    <dgm:cxn modelId="{AB7044C0-B54B-4FE8-AE3F-B01DD3284F8B}" srcId="{BDFE6703-09FD-4280-A136-4F268E3C1D12}" destId="{26FE80AA-E886-4723-A1D5-6F767D7112E5}" srcOrd="1" destOrd="0" parTransId="{05CB0B9D-614F-4ABF-854E-E114EAE8356B}" sibTransId="{65047F92-D20C-42F1-BA9C-6762DCBDC8FD}"/>
    <dgm:cxn modelId="{4E4A0522-A5E1-4FBD-ADB9-A64066937DBF}" type="presOf" srcId="{C14C3346-F980-4685-A9D7-FF2E06F2EE78}" destId="{CF019006-57CC-497B-8BCA-3802E9A71C10}" srcOrd="0" destOrd="0" presId="urn:microsoft.com/office/officeart/2005/8/layout/vList5"/>
    <dgm:cxn modelId="{D3B4B115-78EE-4C75-8EB9-5F8503A4EE30}" type="presOf" srcId="{C627C019-CD78-48A2-8971-68BE58A88137}" destId="{70946153-BFB2-4B42-9B75-2D56B705631C}" srcOrd="0" destOrd="0" presId="urn:microsoft.com/office/officeart/2005/8/layout/vList5"/>
    <dgm:cxn modelId="{43C94330-AFB5-4A3F-9E66-AEBDE9DDBC55}" type="presOf" srcId="{BDFE6703-09FD-4280-A136-4F268E3C1D12}" destId="{65EA55AA-66B0-47FD-9470-FA7BA6E7148C}" srcOrd="0" destOrd="0" presId="urn:microsoft.com/office/officeart/2005/8/layout/vList5"/>
    <dgm:cxn modelId="{0D4F10CA-8784-43FC-AD4B-434ACD57FAF3}" type="presOf" srcId="{35478AA6-C7EC-487E-BB0E-61DFFD334F06}" destId="{83449AE9-D153-494F-BD4C-BE225EB28CE6}" srcOrd="0" destOrd="0" presId="urn:microsoft.com/office/officeart/2005/8/layout/vList5"/>
    <dgm:cxn modelId="{C934FEEA-DCA1-4BF1-B864-45C2E8D6F6BC}" srcId="{BDFE6703-09FD-4280-A136-4F268E3C1D12}" destId="{4849D7A6-E332-48D8-A701-C4826B5AF1D4}" srcOrd="0" destOrd="0" parTransId="{712EAB2C-097E-4DD5-A279-1F6A8129BF75}" sibTransId="{FFACB9C4-175E-409A-9E5F-CAF4555CCDDD}"/>
    <dgm:cxn modelId="{36E23B52-2C2F-4892-9707-58E8D303178B}" type="presOf" srcId="{D41F8782-96B0-4056-BD8F-DB299CB55336}" destId="{804B5E45-3D62-467F-85B3-578CDF09DA4F}" srcOrd="0" destOrd="0" presId="urn:microsoft.com/office/officeart/2005/8/layout/vList5"/>
    <dgm:cxn modelId="{267E0F96-C471-44F9-8794-38D8FF8C54DD}" srcId="{BDFE6703-09FD-4280-A136-4F268E3C1D12}" destId="{35478AA6-C7EC-487E-BB0E-61DFFD334F06}" srcOrd="3" destOrd="0" parTransId="{8E89CC7B-6D2F-4095-AABC-D94A1ABDD788}" sibTransId="{53F51BBE-9E42-42B7-93A3-C7718F1CD53D}"/>
    <dgm:cxn modelId="{79483B07-F5CC-491A-85B1-BC2046B3BD96}" type="presOf" srcId="{4849D7A6-E332-48D8-A701-C4826B5AF1D4}" destId="{E731B3D6-35C5-4876-B742-159070D181CA}" srcOrd="0" destOrd="0" presId="urn:microsoft.com/office/officeart/2005/8/layout/vList5"/>
    <dgm:cxn modelId="{9061C7F6-FC58-4F06-9D44-2E4DA780C168}" type="presOf" srcId="{EEA3AF87-ED15-4EC6-B376-1E4D2FCEC170}" destId="{FD1A247D-F8EE-45FB-80A6-8B27644B6D98}" srcOrd="0" destOrd="0" presId="urn:microsoft.com/office/officeart/2005/8/layout/vList5"/>
    <dgm:cxn modelId="{616375B9-D4D3-496E-8673-47BA3D50706B}" srcId="{BDFE6703-09FD-4280-A136-4F268E3C1D12}" destId="{C14C3346-F980-4685-A9D7-FF2E06F2EE78}" srcOrd="2" destOrd="0" parTransId="{725474A2-F0C3-49A6-8CF8-F1D0680E7870}" sibTransId="{851892FC-AE8F-479F-8E92-16F6DF7EF894}"/>
    <dgm:cxn modelId="{2631088A-FE17-4508-995A-DD9AD9D2972F}" srcId="{26FE80AA-E886-4723-A1D5-6F767D7112E5}" destId="{EF2F1217-E9BF-4369-9C5B-239F5B03A26A}" srcOrd="0" destOrd="0" parTransId="{C16848B8-E8CC-4B21-B8AC-A116AE42125A}" sibTransId="{6EE2E4A6-F070-438A-9ECD-EF8DBF4A2D38}"/>
    <dgm:cxn modelId="{FF8888B5-0C7B-44FC-905E-4E926402450F}" type="presOf" srcId="{068D4ACA-B1B5-418F-ABBE-095FC4C5FA2B}" destId="{B02241D4-5325-46EF-A7AF-4CB84D7FE200}" srcOrd="0" destOrd="0" presId="urn:microsoft.com/office/officeart/2005/8/layout/vList5"/>
    <dgm:cxn modelId="{C93CFACA-86EF-44C7-9BEA-52A2DAB5E241}" srcId="{992CFDE3-D7B3-49F4-B8BD-EDB04EAFD4E4}" destId="{EEA3AF87-ED15-4EC6-B376-1E4D2FCEC170}" srcOrd="0" destOrd="0" parTransId="{D94CDE65-5015-4D2B-8626-4847DC61ED02}" sibTransId="{A0BBFA3A-2489-411A-AE0C-ADE072D871B1}"/>
    <dgm:cxn modelId="{9B21FA97-3622-40DB-9EE7-362A02899998}" type="presParOf" srcId="{65EA55AA-66B0-47FD-9470-FA7BA6E7148C}" destId="{135A9E40-4877-4F9A-A6C0-8937642E8963}" srcOrd="0" destOrd="0" presId="urn:microsoft.com/office/officeart/2005/8/layout/vList5"/>
    <dgm:cxn modelId="{2F2027E2-CBC3-4943-B3B6-D5051D1483C7}" type="presParOf" srcId="{135A9E40-4877-4F9A-A6C0-8937642E8963}" destId="{E731B3D6-35C5-4876-B742-159070D181CA}" srcOrd="0" destOrd="0" presId="urn:microsoft.com/office/officeart/2005/8/layout/vList5"/>
    <dgm:cxn modelId="{C14A490C-AB7B-4FCA-A3C3-F95D5C9BF1F1}" type="presParOf" srcId="{135A9E40-4877-4F9A-A6C0-8937642E8963}" destId="{B02241D4-5325-46EF-A7AF-4CB84D7FE200}" srcOrd="1" destOrd="0" presId="urn:microsoft.com/office/officeart/2005/8/layout/vList5"/>
    <dgm:cxn modelId="{AF20C655-F0CF-4E49-8753-16801D2576E7}" type="presParOf" srcId="{65EA55AA-66B0-47FD-9470-FA7BA6E7148C}" destId="{1931FCD1-7FBE-411A-8975-B5B6F92EC451}" srcOrd="1" destOrd="0" presId="urn:microsoft.com/office/officeart/2005/8/layout/vList5"/>
    <dgm:cxn modelId="{EE0D9A51-2A7C-4A3A-B904-7E511798AA61}" type="presParOf" srcId="{65EA55AA-66B0-47FD-9470-FA7BA6E7148C}" destId="{D89AD4F0-C52B-45BF-AE2D-116E3A078BA9}" srcOrd="2" destOrd="0" presId="urn:microsoft.com/office/officeart/2005/8/layout/vList5"/>
    <dgm:cxn modelId="{F7039074-2D9B-4CAA-9B1F-C270823F61F9}" type="presParOf" srcId="{D89AD4F0-C52B-45BF-AE2D-116E3A078BA9}" destId="{692A9194-FF02-41FA-A263-014FE58363EC}" srcOrd="0" destOrd="0" presId="urn:microsoft.com/office/officeart/2005/8/layout/vList5"/>
    <dgm:cxn modelId="{6FC07278-00EC-41EA-8F65-CC9116C7A9B0}" type="presParOf" srcId="{D89AD4F0-C52B-45BF-AE2D-116E3A078BA9}" destId="{05E49FE1-58F4-446C-BFF7-4355B9F46E91}" srcOrd="1" destOrd="0" presId="urn:microsoft.com/office/officeart/2005/8/layout/vList5"/>
    <dgm:cxn modelId="{AE6AB90C-27B8-4489-B8CD-CD6492E4CD72}" type="presParOf" srcId="{65EA55AA-66B0-47FD-9470-FA7BA6E7148C}" destId="{4720E656-ED39-4923-AA10-1EA9494E0944}" srcOrd="3" destOrd="0" presId="urn:microsoft.com/office/officeart/2005/8/layout/vList5"/>
    <dgm:cxn modelId="{C1FB522B-77CB-4E80-BD5F-D74E4A7186B7}" type="presParOf" srcId="{65EA55AA-66B0-47FD-9470-FA7BA6E7148C}" destId="{B67AAE99-7746-4223-BD74-210E892EAF47}" srcOrd="4" destOrd="0" presId="urn:microsoft.com/office/officeart/2005/8/layout/vList5"/>
    <dgm:cxn modelId="{DFCCB26C-9AA6-41A9-92F6-5C70F3A5A8CF}" type="presParOf" srcId="{B67AAE99-7746-4223-BD74-210E892EAF47}" destId="{CF019006-57CC-497B-8BCA-3802E9A71C10}" srcOrd="0" destOrd="0" presId="urn:microsoft.com/office/officeart/2005/8/layout/vList5"/>
    <dgm:cxn modelId="{A061E9E6-2B35-4754-9CC7-8D5E3E74BB93}" type="presParOf" srcId="{B67AAE99-7746-4223-BD74-210E892EAF47}" destId="{804B5E45-3D62-467F-85B3-578CDF09DA4F}" srcOrd="1" destOrd="0" presId="urn:microsoft.com/office/officeart/2005/8/layout/vList5"/>
    <dgm:cxn modelId="{4951BF32-5621-4F69-9782-B976EF33DB25}" type="presParOf" srcId="{65EA55AA-66B0-47FD-9470-FA7BA6E7148C}" destId="{52861566-58B1-4213-B614-86EDD8B288A6}" srcOrd="5" destOrd="0" presId="urn:microsoft.com/office/officeart/2005/8/layout/vList5"/>
    <dgm:cxn modelId="{668DD964-C76D-4907-A21C-AA7A41712BFD}" type="presParOf" srcId="{65EA55AA-66B0-47FD-9470-FA7BA6E7148C}" destId="{4F75429F-0A02-4F0D-A3D4-4C1864AC646E}" srcOrd="6" destOrd="0" presId="urn:microsoft.com/office/officeart/2005/8/layout/vList5"/>
    <dgm:cxn modelId="{3520CDFE-6847-45CB-9C75-C2B3C18BE6AA}" type="presParOf" srcId="{4F75429F-0A02-4F0D-A3D4-4C1864AC646E}" destId="{83449AE9-D153-494F-BD4C-BE225EB28CE6}" srcOrd="0" destOrd="0" presId="urn:microsoft.com/office/officeart/2005/8/layout/vList5"/>
    <dgm:cxn modelId="{DB92A5EF-BA32-4853-B21F-36F33C0B81AE}" type="presParOf" srcId="{4F75429F-0A02-4F0D-A3D4-4C1864AC646E}" destId="{70946153-BFB2-4B42-9B75-2D56B705631C}" srcOrd="1" destOrd="0" presId="urn:microsoft.com/office/officeart/2005/8/layout/vList5"/>
    <dgm:cxn modelId="{4F9DC933-0CF7-4DED-A39E-D94F7F62BEB1}" type="presParOf" srcId="{65EA55AA-66B0-47FD-9470-FA7BA6E7148C}" destId="{3A8FDF71-567F-48F5-BE12-45E2302E7E80}" srcOrd="7" destOrd="0" presId="urn:microsoft.com/office/officeart/2005/8/layout/vList5"/>
    <dgm:cxn modelId="{14BA026F-A8F1-4EAA-94FE-A60407284192}" type="presParOf" srcId="{65EA55AA-66B0-47FD-9470-FA7BA6E7148C}" destId="{0A88ADC3-5575-4AC4-8855-F35FC088484B}" srcOrd="8" destOrd="0" presId="urn:microsoft.com/office/officeart/2005/8/layout/vList5"/>
    <dgm:cxn modelId="{1468228F-BDDC-4BED-B8D7-01DA4C99326D}" type="presParOf" srcId="{0A88ADC3-5575-4AC4-8855-F35FC088484B}" destId="{0960ABCE-5AE7-4CDB-8AA6-6A44C665E7F0}" srcOrd="0" destOrd="0" presId="urn:microsoft.com/office/officeart/2005/8/layout/vList5"/>
    <dgm:cxn modelId="{410B0043-F791-4112-99B0-2972C4E4BFBE}" type="presParOf" srcId="{0A88ADC3-5575-4AC4-8855-F35FC088484B}" destId="{FD1A247D-F8EE-45FB-80A6-8B27644B6D98}"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DBE281-5640-4CF9-AB8A-679576FC0E07}">
      <dsp:nvSpPr>
        <dsp:cNvPr id="0" name=""/>
        <dsp:cNvSpPr/>
      </dsp:nvSpPr>
      <dsp:spPr>
        <a:xfrm>
          <a:off x="0" y="457337"/>
          <a:ext cx="2422557" cy="1453534"/>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US" sz="4000" b="1" kern="1200" smtClean="0"/>
            <a:t>S</a:t>
          </a:r>
          <a:r>
            <a:rPr lang="en-US" sz="3200" kern="1200" smtClean="0"/>
            <a:t>pecific</a:t>
          </a:r>
          <a:endParaRPr lang="ar-SA" sz="3200" kern="1200" dirty="0"/>
        </a:p>
      </dsp:txBody>
      <dsp:txXfrm>
        <a:off x="0" y="457337"/>
        <a:ext cx="2422557" cy="1453534"/>
      </dsp:txXfrm>
    </dsp:sp>
    <dsp:sp modelId="{2C1CC7E0-E9B0-4800-BFA1-88819EA29075}">
      <dsp:nvSpPr>
        <dsp:cNvPr id="0" name=""/>
        <dsp:cNvSpPr/>
      </dsp:nvSpPr>
      <dsp:spPr>
        <a:xfrm>
          <a:off x="2664813" y="457337"/>
          <a:ext cx="2422557" cy="1453534"/>
        </a:xfrm>
        <a:prstGeom prst="rect">
          <a:avLst/>
        </a:prstGeom>
        <a:solidFill>
          <a:schemeClr val="accent4">
            <a:hueOff val="-514289"/>
            <a:satOff val="-1422"/>
            <a:lumOff val="88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US" sz="4000" b="1" kern="1200" smtClean="0"/>
            <a:t>M</a:t>
          </a:r>
          <a:r>
            <a:rPr lang="en-US" sz="3200" kern="1200" smtClean="0"/>
            <a:t>easurable</a:t>
          </a:r>
          <a:endParaRPr lang="ar-SA" sz="3200" kern="1200" dirty="0"/>
        </a:p>
      </dsp:txBody>
      <dsp:txXfrm>
        <a:off x="2664813" y="457337"/>
        <a:ext cx="2422557" cy="1453534"/>
      </dsp:txXfrm>
    </dsp:sp>
    <dsp:sp modelId="{48523BE8-2795-44E8-A514-6D76718AA4C1}">
      <dsp:nvSpPr>
        <dsp:cNvPr id="0" name=""/>
        <dsp:cNvSpPr/>
      </dsp:nvSpPr>
      <dsp:spPr>
        <a:xfrm>
          <a:off x="5329626" y="457337"/>
          <a:ext cx="2422557" cy="1453534"/>
        </a:xfrm>
        <a:prstGeom prst="rect">
          <a:avLst/>
        </a:prstGeom>
        <a:solidFill>
          <a:schemeClr val="accent4">
            <a:hueOff val="-1028578"/>
            <a:satOff val="-2845"/>
            <a:lumOff val="176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US" sz="4000" b="1" kern="1200" dirty="0" smtClean="0"/>
            <a:t>A</a:t>
          </a:r>
          <a:r>
            <a:rPr lang="en-US" sz="3200" kern="1200" dirty="0" smtClean="0"/>
            <a:t>chievable</a:t>
          </a:r>
          <a:endParaRPr lang="ar-SA" sz="3200" kern="1200" dirty="0"/>
        </a:p>
      </dsp:txBody>
      <dsp:txXfrm>
        <a:off x="5329626" y="457337"/>
        <a:ext cx="2422557" cy="1453534"/>
      </dsp:txXfrm>
    </dsp:sp>
    <dsp:sp modelId="{F755691F-9002-4BC1-9406-ADAD2500067D}">
      <dsp:nvSpPr>
        <dsp:cNvPr id="0" name=""/>
        <dsp:cNvSpPr/>
      </dsp:nvSpPr>
      <dsp:spPr>
        <a:xfrm>
          <a:off x="1332406" y="2153127"/>
          <a:ext cx="2422557" cy="1453534"/>
        </a:xfrm>
        <a:prstGeom prst="rect">
          <a:avLst/>
        </a:prstGeom>
        <a:solidFill>
          <a:schemeClr val="accent4">
            <a:hueOff val="-1542867"/>
            <a:satOff val="-4267"/>
            <a:lumOff val="264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US" sz="4000" b="1" kern="1200" dirty="0" smtClean="0"/>
            <a:t>R</a:t>
          </a:r>
          <a:r>
            <a:rPr lang="en-US" sz="3200" kern="1200" dirty="0" smtClean="0"/>
            <a:t>elevant:</a:t>
          </a:r>
          <a:endParaRPr lang="ar-SA" sz="3200" kern="1200" dirty="0"/>
        </a:p>
      </dsp:txBody>
      <dsp:txXfrm>
        <a:off x="1332406" y="2153127"/>
        <a:ext cx="2422557" cy="1453534"/>
      </dsp:txXfrm>
    </dsp:sp>
    <dsp:sp modelId="{499A6FDB-1B09-47BC-9B46-3C4966CC8120}">
      <dsp:nvSpPr>
        <dsp:cNvPr id="0" name=""/>
        <dsp:cNvSpPr/>
      </dsp:nvSpPr>
      <dsp:spPr>
        <a:xfrm>
          <a:off x="3997219" y="2153127"/>
          <a:ext cx="2422557" cy="1453534"/>
        </a:xfrm>
        <a:prstGeom prst="rect">
          <a:avLst/>
        </a:prstGeom>
        <a:solidFill>
          <a:schemeClr val="accent4">
            <a:hueOff val="-2057156"/>
            <a:satOff val="-5690"/>
            <a:lumOff val="35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US" sz="4000" b="1" kern="1200" smtClean="0"/>
            <a:t>T</a:t>
          </a:r>
          <a:r>
            <a:rPr lang="en-US" sz="3200" kern="1200" smtClean="0"/>
            <a:t>ime-bound</a:t>
          </a:r>
          <a:endParaRPr lang="ar-SA" sz="3200" kern="1200" dirty="0"/>
        </a:p>
      </dsp:txBody>
      <dsp:txXfrm>
        <a:off x="3997219" y="2153127"/>
        <a:ext cx="2422557" cy="145353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2241D4-5325-46EF-A7AF-4CB84D7FE200}">
      <dsp:nvSpPr>
        <dsp:cNvPr id="0" name=""/>
        <dsp:cNvSpPr/>
      </dsp:nvSpPr>
      <dsp:spPr>
        <a:xfrm rot="5400000">
          <a:off x="4719354" y="-1858190"/>
          <a:ext cx="924490" cy="4876800"/>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41910" rIns="83820" bIns="41910" numCol="1" spcCol="1270" anchor="ctr" anchorCtr="0">
          <a:noAutofit/>
        </a:bodyPr>
        <a:lstStyle/>
        <a:p>
          <a:pPr marL="228600" lvl="1" indent="-228600" algn="l" defTabSz="1066800" rtl="0">
            <a:lnSpc>
              <a:spcPct val="90000"/>
            </a:lnSpc>
            <a:spcBef>
              <a:spcPct val="0"/>
            </a:spcBef>
            <a:spcAft>
              <a:spcPct val="15000"/>
            </a:spcAft>
            <a:buChar char="••"/>
          </a:pPr>
          <a:r>
            <a:rPr lang="en-US" sz="2400" kern="1200" dirty="0" smtClean="0"/>
            <a:t>Does the KPI measure what it is supposed to measure? </a:t>
          </a:r>
          <a:endParaRPr lang="ar-SA" sz="2400" kern="1200" dirty="0"/>
        </a:p>
      </dsp:txBody>
      <dsp:txXfrm rot="-5400000">
        <a:off x="2743199" y="163095"/>
        <a:ext cx="4831670" cy="834230"/>
      </dsp:txXfrm>
    </dsp:sp>
    <dsp:sp modelId="{E731B3D6-35C5-4876-B742-159070D181CA}">
      <dsp:nvSpPr>
        <dsp:cNvPr id="0" name=""/>
        <dsp:cNvSpPr/>
      </dsp:nvSpPr>
      <dsp:spPr>
        <a:xfrm>
          <a:off x="0" y="2402"/>
          <a:ext cx="2743200" cy="115561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lvl="0" algn="ctr" defTabSz="1377950" rtl="1">
            <a:lnSpc>
              <a:spcPct val="90000"/>
            </a:lnSpc>
            <a:spcBef>
              <a:spcPct val="0"/>
            </a:spcBef>
            <a:spcAft>
              <a:spcPct val="35000"/>
            </a:spcAft>
          </a:pPr>
          <a:r>
            <a:rPr lang="en-US" sz="3100" b="1" kern="1200" dirty="0" smtClean="0"/>
            <a:t>Validity </a:t>
          </a:r>
          <a:endParaRPr lang="ar-SA" sz="3100" kern="1200" dirty="0"/>
        </a:p>
      </dsp:txBody>
      <dsp:txXfrm>
        <a:off x="56412" y="58814"/>
        <a:ext cx="2630376" cy="1042789"/>
      </dsp:txXfrm>
    </dsp:sp>
    <dsp:sp modelId="{05E49FE1-58F4-446C-BFF7-4355B9F46E91}">
      <dsp:nvSpPr>
        <dsp:cNvPr id="0" name=""/>
        <dsp:cNvSpPr/>
      </dsp:nvSpPr>
      <dsp:spPr>
        <a:xfrm rot="5400000">
          <a:off x="4719354" y="-644796"/>
          <a:ext cx="924490" cy="4876800"/>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41910" rIns="83820" bIns="41910" numCol="1" spcCol="1270" anchor="ctr" anchorCtr="0">
          <a:noAutofit/>
        </a:bodyPr>
        <a:lstStyle/>
        <a:p>
          <a:pPr marL="228600" lvl="1" indent="-228600" algn="l" defTabSz="1066800" rtl="0">
            <a:lnSpc>
              <a:spcPct val="90000"/>
            </a:lnSpc>
            <a:spcBef>
              <a:spcPct val="0"/>
            </a:spcBef>
            <a:spcAft>
              <a:spcPct val="15000"/>
            </a:spcAft>
            <a:buChar char="••"/>
          </a:pPr>
          <a:r>
            <a:rPr lang="en-US" sz="2400" kern="1200" dirty="0" smtClean="0"/>
            <a:t>Does the KPI provide a consistent measure? </a:t>
          </a:r>
          <a:endParaRPr lang="ar-SA" sz="2400" kern="1200" dirty="0"/>
        </a:p>
      </dsp:txBody>
      <dsp:txXfrm rot="-5400000">
        <a:off x="2743199" y="1376489"/>
        <a:ext cx="4831670" cy="834230"/>
      </dsp:txXfrm>
    </dsp:sp>
    <dsp:sp modelId="{692A9194-FF02-41FA-A263-014FE58363EC}">
      <dsp:nvSpPr>
        <dsp:cNvPr id="0" name=""/>
        <dsp:cNvSpPr/>
      </dsp:nvSpPr>
      <dsp:spPr>
        <a:xfrm>
          <a:off x="0" y="1215796"/>
          <a:ext cx="2743200" cy="115561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lvl="0" algn="ctr" defTabSz="1377950" rtl="1">
            <a:lnSpc>
              <a:spcPct val="90000"/>
            </a:lnSpc>
            <a:spcBef>
              <a:spcPct val="0"/>
            </a:spcBef>
            <a:spcAft>
              <a:spcPct val="35000"/>
            </a:spcAft>
          </a:pPr>
          <a:r>
            <a:rPr lang="en-US" sz="3100" b="1" kern="1200" dirty="0" smtClean="0"/>
            <a:t>Reliability </a:t>
          </a:r>
          <a:endParaRPr lang="ar-SA" sz="3100" kern="1200" dirty="0"/>
        </a:p>
      </dsp:txBody>
      <dsp:txXfrm>
        <a:off x="56412" y="1272208"/>
        <a:ext cx="2630376" cy="1042789"/>
      </dsp:txXfrm>
    </dsp:sp>
    <dsp:sp modelId="{804B5E45-3D62-467F-85B3-578CDF09DA4F}">
      <dsp:nvSpPr>
        <dsp:cNvPr id="0" name=""/>
        <dsp:cNvSpPr/>
      </dsp:nvSpPr>
      <dsp:spPr>
        <a:xfrm rot="5400000">
          <a:off x="4719354" y="568596"/>
          <a:ext cx="924490" cy="4876800"/>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41910" rIns="83820" bIns="41910" numCol="1" spcCol="1270" anchor="ctr" anchorCtr="0">
          <a:noAutofit/>
        </a:bodyPr>
        <a:lstStyle/>
        <a:p>
          <a:pPr marL="228600" lvl="1" indent="-228600" algn="l" defTabSz="977900" rtl="0">
            <a:lnSpc>
              <a:spcPct val="90000"/>
            </a:lnSpc>
            <a:spcBef>
              <a:spcPct val="0"/>
            </a:spcBef>
            <a:spcAft>
              <a:spcPct val="15000"/>
            </a:spcAft>
            <a:buChar char="••"/>
          </a:pPr>
          <a:r>
            <a:rPr lang="en-US" sz="2200" kern="1200" dirty="0" smtClean="0"/>
            <a:t>Is the KPI supported by scientific evidence or the consensus of experts? </a:t>
          </a:r>
          <a:endParaRPr lang="ar-SA" sz="2200" kern="1200" dirty="0"/>
        </a:p>
      </dsp:txBody>
      <dsp:txXfrm rot="-5400000">
        <a:off x="2743199" y="2589881"/>
        <a:ext cx="4831670" cy="834230"/>
      </dsp:txXfrm>
    </dsp:sp>
    <dsp:sp modelId="{CF019006-57CC-497B-8BCA-3802E9A71C10}">
      <dsp:nvSpPr>
        <dsp:cNvPr id="0" name=""/>
        <dsp:cNvSpPr/>
      </dsp:nvSpPr>
      <dsp:spPr>
        <a:xfrm>
          <a:off x="0" y="2429190"/>
          <a:ext cx="2743200" cy="115561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lvl="0" algn="ctr" defTabSz="1377950" rtl="1">
            <a:lnSpc>
              <a:spcPct val="90000"/>
            </a:lnSpc>
            <a:spcBef>
              <a:spcPct val="0"/>
            </a:spcBef>
            <a:spcAft>
              <a:spcPct val="35000"/>
            </a:spcAft>
          </a:pPr>
          <a:r>
            <a:rPr lang="en-US" sz="3100" b="1" kern="1200" dirty="0" smtClean="0"/>
            <a:t>Explicit evidence base </a:t>
          </a:r>
          <a:endParaRPr lang="ar-SA" sz="3100" kern="1200" dirty="0"/>
        </a:p>
      </dsp:txBody>
      <dsp:txXfrm>
        <a:off x="56412" y="2485602"/>
        <a:ext cx="2630376" cy="1042789"/>
      </dsp:txXfrm>
    </dsp:sp>
    <dsp:sp modelId="{A5680739-677F-4395-B5BF-EBF4131344E0}">
      <dsp:nvSpPr>
        <dsp:cNvPr id="0" name=""/>
        <dsp:cNvSpPr/>
      </dsp:nvSpPr>
      <dsp:spPr>
        <a:xfrm rot="5400000">
          <a:off x="4719354" y="1781990"/>
          <a:ext cx="924490" cy="4876800"/>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41910" rIns="83820" bIns="41910" numCol="1" spcCol="1270" anchor="ctr" anchorCtr="0">
          <a:noAutofit/>
        </a:bodyPr>
        <a:lstStyle/>
        <a:p>
          <a:pPr marL="228600" lvl="1" indent="-228600" algn="l" defTabSz="1066800" rtl="0">
            <a:lnSpc>
              <a:spcPct val="90000"/>
            </a:lnSpc>
            <a:spcBef>
              <a:spcPct val="0"/>
            </a:spcBef>
            <a:spcAft>
              <a:spcPct val="15000"/>
            </a:spcAft>
            <a:buChar char="••"/>
          </a:pPr>
          <a:r>
            <a:rPr lang="en-US" sz="2400" kern="1200" smtClean="0"/>
            <a:t>Are the KPIs acceptable? </a:t>
          </a:r>
          <a:endParaRPr lang="ar-SA" sz="2400" b="1" kern="1200" dirty="0"/>
        </a:p>
      </dsp:txBody>
      <dsp:txXfrm rot="-5400000">
        <a:off x="2743199" y="3803275"/>
        <a:ext cx="4831670" cy="834230"/>
      </dsp:txXfrm>
    </dsp:sp>
    <dsp:sp modelId="{DA69F1D7-4873-40C8-876D-91FD48E0E0ED}">
      <dsp:nvSpPr>
        <dsp:cNvPr id="0" name=""/>
        <dsp:cNvSpPr/>
      </dsp:nvSpPr>
      <dsp:spPr>
        <a:xfrm>
          <a:off x="0" y="3642584"/>
          <a:ext cx="2743200" cy="115561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lvl="0" algn="ctr" defTabSz="1377950" rtl="1">
            <a:lnSpc>
              <a:spcPct val="90000"/>
            </a:lnSpc>
            <a:spcBef>
              <a:spcPct val="0"/>
            </a:spcBef>
            <a:spcAft>
              <a:spcPct val="35000"/>
            </a:spcAft>
          </a:pPr>
          <a:r>
            <a:rPr lang="en-US" sz="3100" b="1" kern="1200" dirty="0" smtClean="0"/>
            <a:t>Acceptability</a:t>
          </a:r>
          <a:endParaRPr lang="ar-SA" sz="3100" b="1" kern="1200" dirty="0"/>
        </a:p>
      </dsp:txBody>
      <dsp:txXfrm>
        <a:off x="56412" y="3698996"/>
        <a:ext cx="2630376" cy="104278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2241D4-5325-46EF-A7AF-4CB84D7FE200}">
      <dsp:nvSpPr>
        <dsp:cNvPr id="0" name=""/>
        <dsp:cNvSpPr/>
      </dsp:nvSpPr>
      <dsp:spPr>
        <a:xfrm rot="5400000">
          <a:off x="4719354" y="-1858190"/>
          <a:ext cx="924490" cy="4876800"/>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rtl="0">
            <a:lnSpc>
              <a:spcPct val="90000"/>
            </a:lnSpc>
            <a:spcBef>
              <a:spcPct val="0"/>
            </a:spcBef>
            <a:spcAft>
              <a:spcPct val="15000"/>
            </a:spcAft>
            <a:buChar char="••"/>
          </a:pPr>
          <a:r>
            <a:rPr lang="en-US" sz="2000" kern="1200" dirty="0" smtClean="0"/>
            <a:t>Is it possible to collect the required data and is it worth the resources? </a:t>
          </a:r>
          <a:endParaRPr lang="ar-SA" sz="2000" kern="1200" dirty="0"/>
        </a:p>
      </dsp:txBody>
      <dsp:txXfrm rot="-5400000">
        <a:off x="2743199" y="163095"/>
        <a:ext cx="4831670" cy="834230"/>
      </dsp:txXfrm>
    </dsp:sp>
    <dsp:sp modelId="{E731B3D6-35C5-4876-B742-159070D181CA}">
      <dsp:nvSpPr>
        <dsp:cNvPr id="0" name=""/>
        <dsp:cNvSpPr/>
      </dsp:nvSpPr>
      <dsp:spPr>
        <a:xfrm>
          <a:off x="0" y="2402"/>
          <a:ext cx="2743200" cy="115561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74295" rIns="148590" bIns="74295" numCol="1" spcCol="1270" anchor="ctr" anchorCtr="0">
          <a:noAutofit/>
        </a:bodyPr>
        <a:lstStyle/>
        <a:p>
          <a:pPr lvl="0" algn="ctr" defTabSz="1733550" rtl="1">
            <a:lnSpc>
              <a:spcPct val="90000"/>
            </a:lnSpc>
            <a:spcBef>
              <a:spcPct val="0"/>
            </a:spcBef>
            <a:spcAft>
              <a:spcPct val="35000"/>
            </a:spcAft>
          </a:pPr>
          <a:r>
            <a:rPr lang="en-US" sz="3900" b="1" kern="1200" dirty="0" smtClean="0"/>
            <a:t>Feasibility</a:t>
          </a:r>
          <a:endParaRPr lang="ar-SA" sz="3900" kern="1200" dirty="0"/>
        </a:p>
      </dsp:txBody>
      <dsp:txXfrm>
        <a:off x="56412" y="58814"/>
        <a:ext cx="2630376" cy="1042789"/>
      </dsp:txXfrm>
    </dsp:sp>
    <dsp:sp modelId="{05E49FE1-58F4-446C-BFF7-4355B9F46E91}">
      <dsp:nvSpPr>
        <dsp:cNvPr id="0" name=""/>
        <dsp:cNvSpPr/>
      </dsp:nvSpPr>
      <dsp:spPr>
        <a:xfrm rot="5400000">
          <a:off x="4719354" y="-644796"/>
          <a:ext cx="924490" cy="4876800"/>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rtl="0">
            <a:lnSpc>
              <a:spcPct val="90000"/>
            </a:lnSpc>
            <a:spcBef>
              <a:spcPct val="0"/>
            </a:spcBef>
            <a:spcAft>
              <a:spcPct val="15000"/>
            </a:spcAft>
            <a:buChar char="••"/>
          </a:pPr>
          <a:r>
            <a:rPr lang="en-US" sz="2400" kern="1200" dirty="0" smtClean="0"/>
            <a:t>Are small changes reflected in the results? </a:t>
          </a:r>
          <a:endParaRPr lang="ar-SA" sz="2400" kern="1200" dirty="0"/>
        </a:p>
      </dsp:txBody>
      <dsp:txXfrm rot="-5400000">
        <a:off x="2743199" y="1376489"/>
        <a:ext cx="4831670" cy="834230"/>
      </dsp:txXfrm>
    </dsp:sp>
    <dsp:sp modelId="{692A9194-FF02-41FA-A263-014FE58363EC}">
      <dsp:nvSpPr>
        <dsp:cNvPr id="0" name=""/>
        <dsp:cNvSpPr/>
      </dsp:nvSpPr>
      <dsp:spPr>
        <a:xfrm>
          <a:off x="0" y="1215796"/>
          <a:ext cx="2743200" cy="115561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74295" rIns="148590" bIns="74295" numCol="1" spcCol="1270" anchor="ctr" anchorCtr="0">
          <a:noAutofit/>
        </a:bodyPr>
        <a:lstStyle/>
        <a:p>
          <a:pPr lvl="0" algn="ctr" defTabSz="1733550" rtl="1">
            <a:lnSpc>
              <a:spcPct val="90000"/>
            </a:lnSpc>
            <a:spcBef>
              <a:spcPct val="0"/>
            </a:spcBef>
            <a:spcAft>
              <a:spcPct val="35000"/>
            </a:spcAft>
          </a:pPr>
          <a:r>
            <a:rPr lang="en-US" sz="3900" b="1" kern="1200" dirty="0" smtClean="0"/>
            <a:t>Sensitivity </a:t>
          </a:r>
          <a:endParaRPr lang="ar-SA" sz="3900" kern="1200" dirty="0"/>
        </a:p>
      </dsp:txBody>
      <dsp:txXfrm>
        <a:off x="56412" y="1272208"/>
        <a:ext cx="2630376" cy="1042789"/>
      </dsp:txXfrm>
    </dsp:sp>
    <dsp:sp modelId="{804B5E45-3D62-467F-85B3-578CDF09DA4F}">
      <dsp:nvSpPr>
        <dsp:cNvPr id="0" name=""/>
        <dsp:cNvSpPr/>
      </dsp:nvSpPr>
      <dsp:spPr>
        <a:xfrm rot="5400000">
          <a:off x="4719354" y="568596"/>
          <a:ext cx="924490" cy="4876800"/>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rtl="0">
            <a:lnSpc>
              <a:spcPct val="90000"/>
            </a:lnSpc>
            <a:spcBef>
              <a:spcPct val="0"/>
            </a:spcBef>
            <a:spcAft>
              <a:spcPct val="15000"/>
            </a:spcAft>
            <a:buChar char="••"/>
          </a:pPr>
          <a:r>
            <a:rPr lang="en-US" sz="2000" kern="1200" dirty="0" smtClean="0"/>
            <a:t>Does the KPI actually capture changes that occur in the service for which the measure is intended? 	</a:t>
          </a:r>
          <a:endParaRPr lang="ar-SA" sz="2000" kern="1200" dirty="0"/>
        </a:p>
      </dsp:txBody>
      <dsp:txXfrm rot="-5400000">
        <a:off x="2743199" y="2589881"/>
        <a:ext cx="4831670" cy="834230"/>
      </dsp:txXfrm>
    </dsp:sp>
    <dsp:sp modelId="{CF019006-57CC-497B-8BCA-3802E9A71C10}">
      <dsp:nvSpPr>
        <dsp:cNvPr id="0" name=""/>
        <dsp:cNvSpPr/>
      </dsp:nvSpPr>
      <dsp:spPr>
        <a:xfrm>
          <a:off x="0" y="2429190"/>
          <a:ext cx="2743200" cy="115561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74295" rIns="148590" bIns="74295" numCol="1" spcCol="1270" anchor="ctr" anchorCtr="0">
          <a:noAutofit/>
        </a:bodyPr>
        <a:lstStyle/>
        <a:p>
          <a:pPr lvl="0" algn="ctr" defTabSz="1733550" rtl="1">
            <a:lnSpc>
              <a:spcPct val="90000"/>
            </a:lnSpc>
            <a:spcBef>
              <a:spcPct val="0"/>
            </a:spcBef>
            <a:spcAft>
              <a:spcPct val="35000"/>
            </a:spcAft>
          </a:pPr>
          <a:r>
            <a:rPr lang="en-US" sz="3900" b="1" kern="1200" dirty="0" smtClean="0"/>
            <a:t>Specificity </a:t>
          </a:r>
          <a:endParaRPr lang="ar-SA" sz="3900" kern="1200" dirty="0"/>
        </a:p>
      </dsp:txBody>
      <dsp:txXfrm>
        <a:off x="56412" y="2485602"/>
        <a:ext cx="2630376" cy="1042789"/>
      </dsp:txXfrm>
    </dsp:sp>
    <dsp:sp modelId="{70946153-BFB2-4B42-9B75-2D56B705631C}">
      <dsp:nvSpPr>
        <dsp:cNvPr id="0" name=""/>
        <dsp:cNvSpPr/>
      </dsp:nvSpPr>
      <dsp:spPr>
        <a:xfrm rot="5400000">
          <a:off x="4719354" y="1781990"/>
          <a:ext cx="924490" cy="4876800"/>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rtl="0">
            <a:lnSpc>
              <a:spcPct val="90000"/>
            </a:lnSpc>
            <a:spcBef>
              <a:spcPct val="0"/>
            </a:spcBef>
            <a:spcAft>
              <a:spcPct val="15000"/>
            </a:spcAft>
            <a:buChar char="••"/>
          </a:pPr>
          <a:r>
            <a:rPr lang="en-US" sz="2400" kern="1200" dirty="0" smtClean="0"/>
            <a:t>What useful decisions can be made from the KPI?</a:t>
          </a:r>
          <a:endParaRPr lang="ar-SA" sz="2400" kern="1200" dirty="0"/>
        </a:p>
      </dsp:txBody>
      <dsp:txXfrm rot="-5400000">
        <a:off x="2743199" y="3803275"/>
        <a:ext cx="4831670" cy="834230"/>
      </dsp:txXfrm>
    </dsp:sp>
    <dsp:sp modelId="{83449AE9-D153-494F-BD4C-BE225EB28CE6}">
      <dsp:nvSpPr>
        <dsp:cNvPr id="0" name=""/>
        <dsp:cNvSpPr/>
      </dsp:nvSpPr>
      <dsp:spPr>
        <a:xfrm>
          <a:off x="0" y="3642584"/>
          <a:ext cx="2743200" cy="115561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74295" rIns="148590" bIns="74295" numCol="1" spcCol="1270" anchor="ctr" anchorCtr="0">
          <a:noAutofit/>
        </a:bodyPr>
        <a:lstStyle/>
        <a:p>
          <a:pPr lvl="0" algn="ctr" defTabSz="1733550" rtl="0">
            <a:lnSpc>
              <a:spcPct val="90000"/>
            </a:lnSpc>
            <a:spcBef>
              <a:spcPct val="0"/>
            </a:spcBef>
            <a:spcAft>
              <a:spcPct val="35000"/>
            </a:spcAft>
          </a:pPr>
          <a:r>
            <a:rPr lang="en-US" sz="3900" b="1" kern="1200" dirty="0" smtClean="0"/>
            <a:t>Relevance </a:t>
          </a:r>
          <a:endParaRPr lang="ar-SA" sz="3900" kern="1200" dirty="0"/>
        </a:p>
      </dsp:txBody>
      <dsp:txXfrm>
        <a:off x="56412" y="3698996"/>
        <a:ext cx="2630376" cy="104278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2241D4-5325-46EF-A7AF-4CB84D7FE200}">
      <dsp:nvSpPr>
        <dsp:cNvPr id="0" name=""/>
        <dsp:cNvSpPr/>
      </dsp:nvSpPr>
      <dsp:spPr>
        <a:xfrm rot="5400000">
          <a:off x="4812647" y="-1975099"/>
          <a:ext cx="737904" cy="4876800"/>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rtl="0">
            <a:lnSpc>
              <a:spcPct val="90000"/>
            </a:lnSpc>
            <a:spcBef>
              <a:spcPct val="0"/>
            </a:spcBef>
            <a:spcAft>
              <a:spcPct val="15000"/>
            </a:spcAft>
            <a:buChar char="••"/>
          </a:pPr>
          <a:r>
            <a:rPr lang="en-US" sz="2000" kern="1200" dirty="0" smtClean="0"/>
            <a:t>Do we have a set of KPIs that measure different aspects of the service? </a:t>
          </a:r>
          <a:endParaRPr lang="ar-SA" sz="2000" kern="1200" dirty="0"/>
        </a:p>
      </dsp:txBody>
      <dsp:txXfrm rot="-5400000">
        <a:off x="2743199" y="130371"/>
        <a:ext cx="4840778" cy="665860"/>
      </dsp:txXfrm>
    </dsp:sp>
    <dsp:sp modelId="{E731B3D6-35C5-4876-B742-159070D181CA}">
      <dsp:nvSpPr>
        <dsp:cNvPr id="0" name=""/>
        <dsp:cNvSpPr/>
      </dsp:nvSpPr>
      <dsp:spPr>
        <a:xfrm>
          <a:off x="0" y="2109"/>
          <a:ext cx="2743200" cy="9223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rtl="1">
            <a:lnSpc>
              <a:spcPct val="90000"/>
            </a:lnSpc>
            <a:spcBef>
              <a:spcPct val="0"/>
            </a:spcBef>
            <a:spcAft>
              <a:spcPct val="35000"/>
            </a:spcAft>
          </a:pPr>
          <a:r>
            <a:rPr lang="en-US" sz="2600" b="1" kern="1200" dirty="0" smtClean="0"/>
            <a:t>Balance </a:t>
          </a:r>
          <a:endParaRPr lang="ar-SA" sz="2600" kern="1200" dirty="0"/>
        </a:p>
      </dsp:txBody>
      <dsp:txXfrm>
        <a:off x="45027" y="47136"/>
        <a:ext cx="2653146" cy="832326"/>
      </dsp:txXfrm>
    </dsp:sp>
    <dsp:sp modelId="{05E49FE1-58F4-446C-BFF7-4355B9F46E91}">
      <dsp:nvSpPr>
        <dsp:cNvPr id="0" name=""/>
        <dsp:cNvSpPr/>
      </dsp:nvSpPr>
      <dsp:spPr>
        <a:xfrm rot="5400000">
          <a:off x="4812647" y="-1006599"/>
          <a:ext cx="737904" cy="4876800"/>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rtl="0">
            <a:lnSpc>
              <a:spcPct val="90000"/>
            </a:lnSpc>
            <a:spcBef>
              <a:spcPct val="0"/>
            </a:spcBef>
            <a:spcAft>
              <a:spcPct val="15000"/>
            </a:spcAft>
            <a:buChar char="••"/>
          </a:pPr>
          <a:r>
            <a:rPr lang="en-US" sz="2000" kern="1200" dirty="0" smtClean="0"/>
            <a:t>Have national and international KPIs been considered? 	</a:t>
          </a:r>
          <a:endParaRPr lang="ar-SA" sz="2000" kern="1200" dirty="0"/>
        </a:p>
      </dsp:txBody>
      <dsp:txXfrm rot="-5400000">
        <a:off x="2743199" y="1098871"/>
        <a:ext cx="4840778" cy="665860"/>
      </dsp:txXfrm>
    </dsp:sp>
    <dsp:sp modelId="{692A9194-FF02-41FA-A263-014FE58363EC}">
      <dsp:nvSpPr>
        <dsp:cNvPr id="0" name=""/>
        <dsp:cNvSpPr/>
      </dsp:nvSpPr>
      <dsp:spPr>
        <a:xfrm>
          <a:off x="0" y="970609"/>
          <a:ext cx="2743200" cy="9223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rtl="1">
            <a:lnSpc>
              <a:spcPct val="90000"/>
            </a:lnSpc>
            <a:spcBef>
              <a:spcPct val="0"/>
            </a:spcBef>
            <a:spcAft>
              <a:spcPct val="35000"/>
            </a:spcAft>
          </a:pPr>
          <a:r>
            <a:rPr lang="en-US" sz="2600" b="1" kern="1200" dirty="0" smtClean="0"/>
            <a:t>Tested </a:t>
          </a:r>
          <a:endParaRPr lang="ar-SA" sz="2600" kern="1200" dirty="0"/>
        </a:p>
      </dsp:txBody>
      <dsp:txXfrm>
        <a:off x="45027" y="1015636"/>
        <a:ext cx="2653146" cy="832326"/>
      </dsp:txXfrm>
    </dsp:sp>
    <dsp:sp modelId="{804B5E45-3D62-467F-85B3-578CDF09DA4F}">
      <dsp:nvSpPr>
        <dsp:cNvPr id="0" name=""/>
        <dsp:cNvSpPr/>
      </dsp:nvSpPr>
      <dsp:spPr>
        <a:xfrm rot="5400000">
          <a:off x="4812647" y="-38100"/>
          <a:ext cx="737904" cy="4876800"/>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rtl="0">
            <a:lnSpc>
              <a:spcPct val="90000"/>
            </a:lnSpc>
            <a:spcBef>
              <a:spcPct val="0"/>
            </a:spcBef>
            <a:spcAft>
              <a:spcPct val="15000"/>
            </a:spcAft>
            <a:buChar char="••"/>
          </a:pPr>
          <a:r>
            <a:rPr lang="en-US" sz="2000" kern="1200" dirty="0" smtClean="0"/>
            <a:t>Will an undue focus on the KPI lead to potential adverse effects on other aspects of quality and safety? </a:t>
          </a:r>
          <a:endParaRPr lang="ar-SA" sz="2000" kern="1200" dirty="0"/>
        </a:p>
      </dsp:txBody>
      <dsp:txXfrm rot="-5400000">
        <a:off x="2743199" y="2067370"/>
        <a:ext cx="4840778" cy="665860"/>
      </dsp:txXfrm>
    </dsp:sp>
    <dsp:sp modelId="{CF019006-57CC-497B-8BCA-3802E9A71C10}">
      <dsp:nvSpPr>
        <dsp:cNvPr id="0" name=""/>
        <dsp:cNvSpPr/>
      </dsp:nvSpPr>
      <dsp:spPr>
        <a:xfrm>
          <a:off x="0" y="1939109"/>
          <a:ext cx="2743200" cy="9223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rtl="1">
            <a:lnSpc>
              <a:spcPct val="90000"/>
            </a:lnSpc>
            <a:spcBef>
              <a:spcPct val="0"/>
            </a:spcBef>
            <a:spcAft>
              <a:spcPct val="35000"/>
            </a:spcAft>
          </a:pPr>
          <a:r>
            <a:rPr lang="en-US" sz="2600" b="1" kern="1200" dirty="0" smtClean="0"/>
            <a:t>Safe </a:t>
          </a:r>
          <a:endParaRPr lang="ar-SA" sz="2600" kern="1200" dirty="0"/>
        </a:p>
      </dsp:txBody>
      <dsp:txXfrm>
        <a:off x="45027" y="1984136"/>
        <a:ext cx="2653146" cy="832326"/>
      </dsp:txXfrm>
    </dsp:sp>
    <dsp:sp modelId="{70946153-BFB2-4B42-9B75-2D56B705631C}">
      <dsp:nvSpPr>
        <dsp:cNvPr id="0" name=""/>
        <dsp:cNvSpPr/>
      </dsp:nvSpPr>
      <dsp:spPr>
        <a:xfrm rot="5400000">
          <a:off x="4812647" y="930399"/>
          <a:ext cx="737904" cy="4876800"/>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rtl="0">
            <a:lnSpc>
              <a:spcPct val="90000"/>
            </a:lnSpc>
            <a:spcBef>
              <a:spcPct val="0"/>
            </a:spcBef>
            <a:spcAft>
              <a:spcPct val="15000"/>
            </a:spcAft>
            <a:buChar char="••"/>
          </a:pPr>
          <a:r>
            <a:rPr lang="en-US" sz="2000" kern="1200" dirty="0" smtClean="0"/>
            <a:t>Has consideration been given to other projects or initiatives? </a:t>
          </a:r>
          <a:endParaRPr lang="ar-SA" sz="2000" kern="1200" dirty="0"/>
        </a:p>
      </dsp:txBody>
      <dsp:txXfrm rot="-5400000">
        <a:off x="2743199" y="3035869"/>
        <a:ext cx="4840778" cy="665860"/>
      </dsp:txXfrm>
    </dsp:sp>
    <dsp:sp modelId="{83449AE9-D153-494F-BD4C-BE225EB28CE6}">
      <dsp:nvSpPr>
        <dsp:cNvPr id="0" name=""/>
        <dsp:cNvSpPr/>
      </dsp:nvSpPr>
      <dsp:spPr>
        <a:xfrm>
          <a:off x="0" y="2907609"/>
          <a:ext cx="2743200" cy="9223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rtl="0">
            <a:lnSpc>
              <a:spcPct val="90000"/>
            </a:lnSpc>
            <a:spcBef>
              <a:spcPct val="0"/>
            </a:spcBef>
            <a:spcAft>
              <a:spcPct val="35000"/>
            </a:spcAft>
          </a:pPr>
          <a:r>
            <a:rPr lang="en-US" sz="2600" b="1" kern="1200" dirty="0" smtClean="0"/>
            <a:t>Avoid duplication </a:t>
          </a:r>
          <a:endParaRPr lang="ar-SA" sz="2600" kern="1200" dirty="0"/>
        </a:p>
      </dsp:txBody>
      <dsp:txXfrm>
        <a:off x="45027" y="2952636"/>
        <a:ext cx="2653146" cy="832326"/>
      </dsp:txXfrm>
    </dsp:sp>
    <dsp:sp modelId="{FD1A247D-F8EE-45FB-80A6-8B27644B6D98}">
      <dsp:nvSpPr>
        <dsp:cNvPr id="0" name=""/>
        <dsp:cNvSpPr/>
      </dsp:nvSpPr>
      <dsp:spPr>
        <a:xfrm rot="5400000">
          <a:off x="4812647" y="1898899"/>
          <a:ext cx="737904" cy="4876800"/>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rtl="0">
            <a:lnSpc>
              <a:spcPct val="90000"/>
            </a:lnSpc>
            <a:spcBef>
              <a:spcPct val="0"/>
            </a:spcBef>
            <a:spcAft>
              <a:spcPct val="15000"/>
            </a:spcAft>
            <a:buChar char="••"/>
          </a:pPr>
          <a:r>
            <a:rPr lang="en-US" sz="2000" kern="1200" dirty="0" smtClean="0"/>
            <a:t>Is the information available within an acceptable period of time to inform decision-makers? </a:t>
          </a:r>
          <a:endParaRPr lang="ar-SA" sz="2000" kern="1200" dirty="0"/>
        </a:p>
      </dsp:txBody>
      <dsp:txXfrm rot="-5400000">
        <a:off x="2743199" y="4004369"/>
        <a:ext cx="4840778" cy="665860"/>
      </dsp:txXfrm>
    </dsp:sp>
    <dsp:sp modelId="{0960ABCE-5AE7-4CDB-8AA6-6A44C665E7F0}">
      <dsp:nvSpPr>
        <dsp:cNvPr id="0" name=""/>
        <dsp:cNvSpPr/>
      </dsp:nvSpPr>
      <dsp:spPr>
        <a:xfrm>
          <a:off x="0" y="3876109"/>
          <a:ext cx="2743200" cy="9223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rtl="1">
            <a:lnSpc>
              <a:spcPct val="90000"/>
            </a:lnSpc>
            <a:spcBef>
              <a:spcPct val="0"/>
            </a:spcBef>
            <a:spcAft>
              <a:spcPct val="35000"/>
            </a:spcAft>
          </a:pPr>
          <a:r>
            <a:rPr lang="en-US" sz="2600" b="1" kern="1200" dirty="0" smtClean="0"/>
            <a:t>Timeliness </a:t>
          </a:r>
          <a:endParaRPr lang="ar-SA" sz="2600" kern="1200" dirty="0"/>
        </a:p>
      </dsp:txBody>
      <dsp:txXfrm>
        <a:off x="45027" y="3921136"/>
        <a:ext cx="2653146" cy="832326"/>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B3CBEAE6-7F66-444B-AF56-FD20D515F579}" type="datetimeFigureOut">
              <a:rPr lang="ar-SA" smtClean="0"/>
              <a:t>11/05/36</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3B038BE-E574-46AF-BF9F-879EBC758920}" type="slidenum">
              <a:rPr lang="ar-SA" smtClean="0"/>
              <a:t>‹#›</a:t>
            </a:fld>
            <a:endParaRPr lang="ar-SA"/>
          </a:p>
        </p:txBody>
      </p:sp>
    </p:spTree>
    <p:extLst>
      <p:ext uri="{BB962C8B-B14F-4D97-AF65-F5344CB8AC3E}">
        <p14:creationId xmlns:p14="http://schemas.microsoft.com/office/powerpoint/2010/main" val="399534720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0F4425A-054D-44AA-8DE8-88263EA76539}" type="datetime1">
              <a:rPr lang="ar-SA" smtClean="0"/>
              <a:t>11/05/36</a:t>
            </a:fld>
            <a:endParaRPr lang="ar-SA"/>
          </a:p>
        </p:txBody>
      </p:sp>
      <p:sp>
        <p:nvSpPr>
          <p:cNvPr id="5" name="Footer Placeholder 4"/>
          <p:cNvSpPr>
            <a:spLocks noGrp="1"/>
          </p:cNvSpPr>
          <p:nvPr>
            <p:ph type="ftr" sz="quarter" idx="11"/>
          </p:nvPr>
        </p:nvSpPr>
        <p:spPr/>
        <p:txBody>
          <a:bodyPr/>
          <a:lstStyle/>
          <a:p>
            <a:r>
              <a:rPr lang="en-US" smtClean="0"/>
              <a:t>Dr. Mohammed Alahmed</a:t>
            </a:r>
            <a:endParaRPr lang="ar-SA"/>
          </a:p>
        </p:txBody>
      </p:sp>
      <p:sp>
        <p:nvSpPr>
          <p:cNvPr id="6" name="Slide Number Placeholder 5"/>
          <p:cNvSpPr>
            <a:spLocks noGrp="1"/>
          </p:cNvSpPr>
          <p:nvPr>
            <p:ph type="sldNum" sz="quarter" idx="12"/>
          </p:nvPr>
        </p:nvSpPr>
        <p:spPr/>
        <p:txBody>
          <a:bodyPr/>
          <a:lstStyle/>
          <a:p>
            <a:fld id="{FF34ECB2-D99F-4580-9702-46A4C27DB27D}"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4EA837-D485-4096-BA1D-FF3A381DD4B1}" type="datetime1">
              <a:rPr lang="ar-SA" smtClean="0"/>
              <a:t>11/05/36</a:t>
            </a:fld>
            <a:endParaRPr lang="ar-SA"/>
          </a:p>
        </p:txBody>
      </p:sp>
      <p:sp>
        <p:nvSpPr>
          <p:cNvPr id="5" name="Footer Placeholder 4"/>
          <p:cNvSpPr>
            <a:spLocks noGrp="1"/>
          </p:cNvSpPr>
          <p:nvPr>
            <p:ph type="ftr" sz="quarter" idx="11"/>
          </p:nvPr>
        </p:nvSpPr>
        <p:spPr/>
        <p:txBody>
          <a:bodyPr/>
          <a:lstStyle/>
          <a:p>
            <a:r>
              <a:rPr lang="en-US" smtClean="0"/>
              <a:t>Dr. Mohammed Alahmed</a:t>
            </a:r>
            <a:endParaRPr lang="ar-SA"/>
          </a:p>
        </p:txBody>
      </p:sp>
      <p:sp>
        <p:nvSpPr>
          <p:cNvPr id="6" name="Slide Number Placeholder 5"/>
          <p:cNvSpPr>
            <a:spLocks noGrp="1"/>
          </p:cNvSpPr>
          <p:nvPr>
            <p:ph type="sldNum" sz="quarter" idx="12"/>
          </p:nvPr>
        </p:nvSpPr>
        <p:spPr/>
        <p:txBody>
          <a:bodyPr/>
          <a:lstStyle/>
          <a:p>
            <a:fld id="{FF34ECB2-D99F-4580-9702-46A4C27DB27D}"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47CABBF-D550-4D63-A8AA-1085A1E2178D}" type="datetime1">
              <a:rPr lang="ar-SA" smtClean="0"/>
              <a:t>11/05/36</a:t>
            </a:fld>
            <a:endParaRPr lang="ar-SA"/>
          </a:p>
        </p:txBody>
      </p:sp>
      <p:sp>
        <p:nvSpPr>
          <p:cNvPr id="5" name="Footer Placeholder 4"/>
          <p:cNvSpPr>
            <a:spLocks noGrp="1"/>
          </p:cNvSpPr>
          <p:nvPr>
            <p:ph type="ftr" sz="quarter" idx="11"/>
          </p:nvPr>
        </p:nvSpPr>
        <p:spPr/>
        <p:txBody>
          <a:bodyPr/>
          <a:lstStyle/>
          <a:p>
            <a:r>
              <a:rPr lang="en-US" smtClean="0"/>
              <a:t>Dr. Mohammed Alahmed</a:t>
            </a:r>
            <a:endParaRPr lang="ar-SA"/>
          </a:p>
        </p:txBody>
      </p:sp>
      <p:sp>
        <p:nvSpPr>
          <p:cNvPr id="6" name="Slide Number Placeholder 5"/>
          <p:cNvSpPr>
            <a:spLocks noGrp="1"/>
          </p:cNvSpPr>
          <p:nvPr>
            <p:ph type="sldNum" sz="quarter" idx="12"/>
          </p:nvPr>
        </p:nvSpPr>
        <p:spPr/>
        <p:txBody>
          <a:bodyPr/>
          <a:lstStyle/>
          <a:p>
            <a:fld id="{FF34ECB2-D99F-4580-9702-46A4C27DB27D}"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3ECD29-F3CB-4532-9C9B-37037436D250}" type="datetime1">
              <a:rPr lang="ar-SA" smtClean="0"/>
              <a:t>11/05/36</a:t>
            </a:fld>
            <a:endParaRPr lang="ar-SA"/>
          </a:p>
        </p:txBody>
      </p:sp>
      <p:sp>
        <p:nvSpPr>
          <p:cNvPr id="5" name="Footer Placeholder 4"/>
          <p:cNvSpPr>
            <a:spLocks noGrp="1"/>
          </p:cNvSpPr>
          <p:nvPr>
            <p:ph type="ftr" sz="quarter" idx="11"/>
          </p:nvPr>
        </p:nvSpPr>
        <p:spPr/>
        <p:txBody>
          <a:bodyPr/>
          <a:lstStyle/>
          <a:p>
            <a:r>
              <a:rPr lang="en-US" smtClean="0"/>
              <a:t>Dr. Mohammed Alahmed</a:t>
            </a:r>
            <a:endParaRPr lang="ar-SA"/>
          </a:p>
        </p:txBody>
      </p:sp>
      <p:sp>
        <p:nvSpPr>
          <p:cNvPr id="6" name="Slide Number Placeholder 5"/>
          <p:cNvSpPr>
            <a:spLocks noGrp="1"/>
          </p:cNvSpPr>
          <p:nvPr>
            <p:ph type="sldNum" sz="quarter" idx="12"/>
          </p:nvPr>
        </p:nvSpPr>
        <p:spPr/>
        <p:txBody>
          <a:bodyPr/>
          <a:lstStyle/>
          <a:p>
            <a:fld id="{FF34ECB2-D99F-4580-9702-46A4C27DB27D}"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CD9D41-B2B8-422E-A1ED-4DCFE596E06C}" type="datetime1">
              <a:rPr lang="ar-SA" smtClean="0"/>
              <a:t>11/05/36</a:t>
            </a:fld>
            <a:endParaRPr lang="ar-SA"/>
          </a:p>
        </p:txBody>
      </p:sp>
      <p:sp>
        <p:nvSpPr>
          <p:cNvPr id="5" name="Footer Placeholder 4"/>
          <p:cNvSpPr>
            <a:spLocks noGrp="1"/>
          </p:cNvSpPr>
          <p:nvPr>
            <p:ph type="ftr" sz="quarter" idx="11"/>
          </p:nvPr>
        </p:nvSpPr>
        <p:spPr/>
        <p:txBody>
          <a:bodyPr/>
          <a:lstStyle/>
          <a:p>
            <a:r>
              <a:rPr lang="en-US" smtClean="0"/>
              <a:t>Dr. Mohammed Alahmed</a:t>
            </a:r>
            <a:endParaRPr lang="ar-SA"/>
          </a:p>
        </p:txBody>
      </p:sp>
      <p:sp>
        <p:nvSpPr>
          <p:cNvPr id="6" name="Slide Number Placeholder 5"/>
          <p:cNvSpPr>
            <a:spLocks noGrp="1"/>
          </p:cNvSpPr>
          <p:nvPr>
            <p:ph type="sldNum" sz="quarter" idx="12"/>
          </p:nvPr>
        </p:nvSpPr>
        <p:spPr/>
        <p:txBody>
          <a:bodyPr/>
          <a:lstStyle/>
          <a:p>
            <a:fld id="{FF34ECB2-D99F-4580-9702-46A4C27DB27D}"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0639002-0A9F-497E-BFEE-74317965B141}" type="datetime1">
              <a:rPr lang="ar-SA" smtClean="0"/>
              <a:t>11/05/36</a:t>
            </a:fld>
            <a:endParaRPr lang="ar-SA"/>
          </a:p>
        </p:txBody>
      </p:sp>
      <p:sp>
        <p:nvSpPr>
          <p:cNvPr id="6" name="Footer Placeholder 5"/>
          <p:cNvSpPr>
            <a:spLocks noGrp="1"/>
          </p:cNvSpPr>
          <p:nvPr>
            <p:ph type="ftr" sz="quarter" idx="11"/>
          </p:nvPr>
        </p:nvSpPr>
        <p:spPr/>
        <p:txBody>
          <a:bodyPr/>
          <a:lstStyle/>
          <a:p>
            <a:r>
              <a:rPr lang="en-US" smtClean="0"/>
              <a:t>Dr. Mohammed Alahmed</a:t>
            </a:r>
            <a:endParaRPr lang="ar-SA"/>
          </a:p>
        </p:txBody>
      </p:sp>
      <p:sp>
        <p:nvSpPr>
          <p:cNvPr id="7" name="Slide Number Placeholder 6"/>
          <p:cNvSpPr>
            <a:spLocks noGrp="1"/>
          </p:cNvSpPr>
          <p:nvPr>
            <p:ph type="sldNum" sz="quarter" idx="12"/>
          </p:nvPr>
        </p:nvSpPr>
        <p:spPr/>
        <p:txBody>
          <a:bodyPr/>
          <a:lstStyle/>
          <a:p>
            <a:fld id="{FF34ECB2-D99F-4580-9702-46A4C27DB27D}"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00764C1-1928-4A8D-A712-B0C2FBBEBE94}" type="datetime1">
              <a:rPr lang="ar-SA" smtClean="0"/>
              <a:t>11/05/36</a:t>
            </a:fld>
            <a:endParaRPr lang="ar-SA"/>
          </a:p>
        </p:txBody>
      </p:sp>
      <p:sp>
        <p:nvSpPr>
          <p:cNvPr id="8" name="Footer Placeholder 7"/>
          <p:cNvSpPr>
            <a:spLocks noGrp="1"/>
          </p:cNvSpPr>
          <p:nvPr>
            <p:ph type="ftr" sz="quarter" idx="11"/>
          </p:nvPr>
        </p:nvSpPr>
        <p:spPr/>
        <p:txBody>
          <a:bodyPr/>
          <a:lstStyle/>
          <a:p>
            <a:r>
              <a:rPr lang="en-US" smtClean="0"/>
              <a:t>Dr. Mohammed Alahmed</a:t>
            </a:r>
            <a:endParaRPr lang="ar-SA"/>
          </a:p>
        </p:txBody>
      </p:sp>
      <p:sp>
        <p:nvSpPr>
          <p:cNvPr id="9" name="Slide Number Placeholder 8"/>
          <p:cNvSpPr>
            <a:spLocks noGrp="1"/>
          </p:cNvSpPr>
          <p:nvPr>
            <p:ph type="sldNum" sz="quarter" idx="12"/>
          </p:nvPr>
        </p:nvSpPr>
        <p:spPr/>
        <p:txBody>
          <a:bodyPr/>
          <a:lstStyle/>
          <a:p>
            <a:fld id="{FF34ECB2-D99F-4580-9702-46A4C27DB27D}"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9A903E6-BB52-4002-AE91-C98E6C8ADAF1}" type="datetime1">
              <a:rPr lang="ar-SA" smtClean="0"/>
              <a:t>11/05/36</a:t>
            </a:fld>
            <a:endParaRPr lang="ar-SA"/>
          </a:p>
        </p:txBody>
      </p:sp>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FF34ECB2-D99F-4580-9702-46A4C27DB27D}"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1B70DB-F489-4CD1-A16F-C379030497AB}" type="datetime1">
              <a:rPr lang="ar-SA" smtClean="0"/>
              <a:t>11/05/36</a:t>
            </a:fld>
            <a:endParaRPr lang="ar-SA"/>
          </a:p>
        </p:txBody>
      </p:sp>
      <p:sp>
        <p:nvSpPr>
          <p:cNvPr id="3" name="Footer Placeholder 2"/>
          <p:cNvSpPr>
            <a:spLocks noGrp="1"/>
          </p:cNvSpPr>
          <p:nvPr>
            <p:ph type="ftr" sz="quarter" idx="11"/>
          </p:nvPr>
        </p:nvSpPr>
        <p:spPr/>
        <p:txBody>
          <a:bodyPr/>
          <a:lstStyle/>
          <a:p>
            <a:r>
              <a:rPr lang="en-US" smtClean="0"/>
              <a:t>Dr. Mohammed Alahmed</a:t>
            </a:r>
            <a:endParaRPr lang="ar-SA"/>
          </a:p>
        </p:txBody>
      </p:sp>
      <p:sp>
        <p:nvSpPr>
          <p:cNvPr id="4" name="Slide Number Placeholder 3"/>
          <p:cNvSpPr>
            <a:spLocks noGrp="1"/>
          </p:cNvSpPr>
          <p:nvPr>
            <p:ph type="sldNum" sz="quarter" idx="12"/>
          </p:nvPr>
        </p:nvSpPr>
        <p:spPr/>
        <p:txBody>
          <a:bodyPr/>
          <a:lstStyle/>
          <a:p>
            <a:fld id="{FF34ECB2-D99F-4580-9702-46A4C27DB27D}"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E73418-7D50-44D0-B011-06BF06AA9ECA}" type="datetime1">
              <a:rPr lang="ar-SA" smtClean="0"/>
              <a:t>11/05/36</a:t>
            </a:fld>
            <a:endParaRPr lang="ar-SA"/>
          </a:p>
        </p:txBody>
      </p:sp>
      <p:sp>
        <p:nvSpPr>
          <p:cNvPr id="6" name="Footer Placeholder 5"/>
          <p:cNvSpPr>
            <a:spLocks noGrp="1"/>
          </p:cNvSpPr>
          <p:nvPr>
            <p:ph type="ftr" sz="quarter" idx="11"/>
          </p:nvPr>
        </p:nvSpPr>
        <p:spPr/>
        <p:txBody>
          <a:bodyPr/>
          <a:lstStyle/>
          <a:p>
            <a:r>
              <a:rPr lang="en-US" smtClean="0"/>
              <a:t>Dr. Mohammed Alahmed</a:t>
            </a:r>
            <a:endParaRPr lang="ar-SA"/>
          </a:p>
        </p:txBody>
      </p:sp>
      <p:sp>
        <p:nvSpPr>
          <p:cNvPr id="7" name="Slide Number Placeholder 6"/>
          <p:cNvSpPr>
            <a:spLocks noGrp="1"/>
          </p:cNvSpPr>
          <p:nvPr>
            <p:ph type="sldNum" sz="quarter" idx="12"/>
          </p:nvPr>
        </p:nvSpPr>
        <p:spPr/>
        <p:txBody>
          <a:bodyPr/>
          <a:lstStyle/>
          <a:p>
            <a:fld id="{FF34ECB2-D99F-4580-9702-46A4C27DB27D}" type="slidenum">
              <a:rPr lang="ar-SA" smtClean="0"/>
              <a:t>‹#›</a:t>
            </a:fld>
            <a:endParaRPr lang="ar-SA"/>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50A33A3C-8D5C-415A-BD75-FEB541EEC57D}" type="datetime1">
              <a:rPr lang="ar-SA" smtClean="0"/>
              <a:t>11/05/36</a:t>
            </a:fld>
            <a:endParaRPr lang="ar-SA"/>
          </a:p>
        </p:txBody>
      </p:sp>
      <p:sp>
        <p:nvSpPr>
          <p:cNvPr id="9" name="Slide Number Placeholder 8"/>
          <p:cNvSpPr>
            <a:spLocks noGrp="1"/>
          </p:cNvSpPr>
          <p:nvPr>
            <p:ph type="sldNum" sz="quarter" idx="11"/>
          </p:nvPr>
        </p:nvSpPr>
        <p:spPr/>
        <p:txBody>
          <a:bodyPr/>
          <a:lstStyle/>
          <a:p>
            <a:fld id="{FF34ECB2-D99F-4580-9702-46A4C27DB27D}" type="slidenum">
              <a:rPr lang="ar-SA" smtClean="0"/>
              <a:t>‹#›</a:t>
            </a:fld>
            <a:endParaRPr lang="ar-SA"/>
          </a:p>
        </p:txBody>
      </p:sp>
      <p:sp>
        <p:nvSpPr>
          <p:cNvPr id="10" name="Footer Placeholder 9"/>
          <p:cNvSpPr>
            <a:spLocks noGrp="1"/>
          </p:cNvSpPr>
          <p:nvPr>
            <p:ph type="ftr" sz="quarter" idx="12"/>
          </p:nvPr>
        </p:nvSpPr>
        <p:spPr/>
        <p:txBody>
          <a:bodyPr/>
          <a:lstStyle/>
          <a:p>
            <a:r>
              <a:rPr lang="en-US" smtClean="0"/>
              <a:t>Dr. Mohammed Alahmed</a:t>
            </a:r>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FF34ECB2-D99F-4580-9702-46A4C27DB27D}" type="slidenum">
              <a:rPr lang="ar-SA" smtClean="0"/>
              <a:t>‹#›</a:t>
            </a:fld>
            <a:endParaRPr lang="ar-SA"/>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r>
              <a:rPr lang="en-US" smtClean="0"/>
              <a:t>Dr. Mohammed Alahmed</a:t>
            </a:r>
            <a:endParaRPr lang="ar-SA"/>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D8A8B433-BDAC-43C0-9D6D-8585E6094951}" type="datetime1">
              <a:rPr lang="ar-SA" smtClean="0"/>
              <a:t>11/05/36</a:t>
            </a:fld>
            <a:endParaRPr lang="ar-SA"/>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dt="0"/>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40768"/>
            <a:ext cx="5686400" cy="2593975"/>
          </a:xfrm>
        </p:spPr>
        <p:txBody>
          <a:bodyPr/>
          <a:lstStyle/>
          <a:p>
            <a:r>
              <a:rPr lang="en-US" sz="4800" cap="small" dirty="0" smtClean="0"/>
              <a:t>Developing </a:t>
            </a:r>
            <a:r>
              <a:rPr lang="en-US" sz="4800" b="1" cap="small" dirty="0" smtClean="0"/>
              <a:t>K</a:t>
            </a:r>
            <a:r>
              <a:rPr lang="en-US" sz="4800" cap="small" dirty="0" smtClean="0"/>
              <a:t>ey </a:t>
            </a:r>
            <a:r>
              <a:rPr lang="en-US" sz="4800" b="1" cap="small" dirty="0" smtClean="0"/>
              <a:t>P</a:t>
            </a:r>
            <a:r>
              <a:rPr lang="en-US" sz="4800" cap="small" dirty="0" smtClean="0"/>
              <a:t>erformance </a:t>
            </a:r>
            <a:r>
              <a:rPr lang="en-US" sz="4800" b="1" cap="small" dirty="0" smtClean="0"/>
              <a:t>I</a:t>
            </a:r>
            <a:r>
              <a:rPr lang="en-US" sz="4800" cap="small" dirty="0" smtClean="0"/>
              <a:t>ndicators</a:t>
            </a:r>
            <a:endParaRPr lang="ar-SA" sz="4800" cap="small" dirty="0"/>
          </a:p>
        </p:txBody>
      </p:sp>
      <p:sp>
        <p:nvSpPr>
          <p:cNvPr id="3" name="Subtitle 2"/>
          <p:cNvSpPr>
            <a:spLocks noGrp="1"/>
          </p:cNvSpPr>
          <p:nvPr>
            <p:ph type="subTitle" idx="1"/>
          </p:nvPr>
        </p:nvSpPr>
        <p:spPr>
          <a:xfrm>
            <a:off x="685800" y="4572000"/>
            <a:ext cx="6461760" cy="1233264"/>
          </a:xfrm>
        </p:spPr>
        <p:txBody>
          <a:bodyPr>
            <a:noAutofit/>
          </a:bodyPr>
          <a:lstStyle/>
          <a:p>
            <a:r>
              <a:rPr lang="en-US" sz="2400" dirty="0">
                <a:solidFill>
                  <a:srgbClr val="C00000"/>
                </a:solidFill>
              </a:rPr>
              <a:t>Dr. Mohammed Alahmed</a:t>
            </a:r>
          </a:p>
          <a:p>
            <a:r>
              <a:rPr lang="en-US" sz="1800" dirty="0">
                <a:solidFill>
                  <a:srgbClr val="C00000"/>
                </a:solidFill>
              </a:rPr>
              <a:t>http://fac.ksu.edu.sa/alahmed</a:t>
            </a:r>
          </a:p>
          <a:p>
            <a:r>
              <a:rPr lang="en-US" sz="1800" dirty="0">
                <a:solidFill>
                  <a:srgbClr val="C00000"/>
                </a:solidFill>
              </a:rPr>
              <a:t>alahmed@ksu.edu.sa</a:t>
            </a:r>
          </a:p>
          <a:p>
            <a:endParaRPr lang="ar-SA" sz="1800" dirty="0">
              <a:solidFill>
                <a:srgbClr val="C00000"/>
              </a:solidFill>
            </a:endParaRPr>
          </a:p>
        </p:txBody>
      </p:sp>
      <p:pic>
        <p:nvPicPr>
          <p:cNvPr id="1026" name="Picture 2" descr="C:\Users\maaahmed\Desktop\ksu-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9815"/>
            <a:ext cx="2459038" cy="95091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6091" t="9028" r="5480" b="14558"/>
          <a:stretch/>
        </p:blipFill>
        <p:spPr bwMode="auto">
          <a:xfrm>
            <a:off x="4788024" y="29815"/>
            <a:ext cx="3641182" cy="66395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Footer Placeholder 4"/>
          <p:cNvSpPr>
            <a:spLocks noGrp="1"/>
          </p:cNvSpPr>
          <p:nvPr>
            <p:ph type="ftr" sz="quarter" idx="11"/>
          </p:nvPr>
        </p:nvSpPr>
        <p:spPr/>
        <p:txBody>
          <a:bodyPr/>
          <a:lstStyle/>
          <a:p>
            <a:r>
              <a:rPr lang="en-US" smtClean="0"/>
              <a:t>Dr. Mohammed Alahmed</a:t>
            </a:r>
            <a:endParaRPr lang="ar-SA"/>
          </a:p>
        </p:txBody>
      </p:sp>
      <p:sp>
        <p:nvSpPr>
          <p:cNvPr id="6" name="Slide Number Placeholder 5"/>
          <p:cNvSpPr>
            <a:spLocks noGrp="1"/>
          </p:cNvSpPr>
          <p:nvPr>
            <p:ph type="sldNum" sz="quarter" idx="12"/>
          </p:nvPr>
        </p:nvSpPr>
        <p:spPr/>
        <p:txBody>
          <a:bodyPr/>
          <a:lstStyle/>
          <a:p>
            <a:fld id="{FF34ECB2-D99F-4580-9702-46A4C27DB27D}" type="slidenum">
              <a:rPr lang="ar-SA" smtClean="0"/>
              <a:t>1</a:t>
            </a:fld>
            <a:endParaRPr lang="ar-SA"/>
          </a:p>
        </p:txBody>
      </p:sp>
    </p:spTree>
    <p:extLst>
      <p:ext uri="{BB962C8B-B14F-4D97-AF65-F5344CB8AC3E}">
        <p14:creationId xmlns:p14="http://schemas.microsoft.com/office/powerpoint/2010/main" val="24749188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6135" t="5089" r="6496"/>
          <a:stretch/>
        </p:blipFill>
        <p:spPr bwMode="auto">
          <a:xfrm>
            <a:off x="539552" y="404664"/>
            <a:ext cx="7632848" cy="59901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Footer Placeholder 4"/>
          <p:cNvSpPr>
            <a:spLocks noGrp="1"/>
          </p:cNvSpPr>
          <p:nvPr>
            <p:ph type="ftr" sz="quarter" idx="11"/>
          </p:nvPr>
        </p:nvSpPr>
        <p:spPr/>
        <p:txBody>
          <a:bodyPr/>
          <a:lstStyle/>
          <a:p>
            <a:r>
              <a:rPr lang="en-US" smtClean="0"/>
              <a:t>Dr. Mohammed Alahmed</a:t>
            </a:r>
            <a:endParaRPr lang="ar-SA"/>
          </a:p>
        </p:txBody>
      </p:sp>
      <p:sp>
        <p:nvSpPr>
          <p:cNvPr id="6" name="Slide Number Placeholder 5"/>
          <p:cNvSpPr>
            <a:spLocks noGrp="1"/>
          </p:cNvSpPr>
          <p:nvPr>
            <p:ph type="sldNum" sz="quarter" idx="12"/>
          </p:nvPr>
        </p:nvSpPr>
        <p:spPr/>
        <p:txBody>
          <a:bodyPr/>
          <a:lstStyle/>
          <a:p>
            <a:fld id="{FF34ECB2-D99F-4580-9702-46A4C27DB27D}" type="slidenum">
              <a:rPr lang="ar-SA" smtClean="0"/>
              <a:t>10</a:t>
            </a:fld>
            <a:endParaRPr lang="ar-SA"/>
          </a:p>
        </p:txBody>
      </p:sp>
    </p:spTree>
    <p:extLst>
      <p:ext uri="{BB962C8B-B14F-4D97-AF65-F5344CB8AC3E}">
        <p14:creationId xmlns:p14="http://schemas.microsoft.com/office/powerpoint/2010/main" val="13737964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sz="4000" dirty="0" smtClean="0"/>
              <a:t>Using KPIs in the Health Sector</a:t>
            </a:r>
            <a:endParaRPr lang="ar-SA" sz="4000" dirty="0"/>
          </a:p>
        </p:txBody>
      </p:sp>
      <p:sp>
        <p:nvSpPr>
          <p:cNvPr id="3" name="Content Placeholder 2"/>
          <p:cNvSpPr>
            <a:spLocks noGrp="1"/>
          </p:cNvSpPr>
          <p:nvPr>
            <p:ph idx="1"/>
          </p:nvPr>
        </p:nvSpPr>
        <p:spPr>
          <a:xfrm>
            <a:off x="457200" y="1600200"/>
            <a:ext cx="7499176" cy="3845024"/>
          </a:xfrm>
        </p:spPr>
        <p:txBody>
          <a:bodyPr>
            <a:noAutofit/>
          </a:bodyPr>
          <a:lstStyle/>
          <a:p>
            <a:pPr algn="l" rtl="0"/>
            <a:r>
              <a:rPr lang="en-US" sz="2800" dirty="0"/>
              <a:t>Well-designed KPIs should help health sector decision makers to do a number of things, including</a:t>
            </a:r>
            <a:r>
              <a:rPr lang="en-US" sz="2800" dirty="0" smtClean="0"/>
              <a:t>:</a:t>
            </a:r>
          </a:p>
          <a:p>
            <a:pPr lvl="1" algn="l" rtl="0"/>
            <a:r>
              <a:rPr lang="en-US" sz="2800" dirty="0"/>
              <a:t>Establish baseline information (i.e., the current state of performance</a:t>
            </a:r>
            <a:r>
              <a:rPr lang="en-US" sz="2800" dirty="0" smtClean="0"/>
              <a:t>).</a:t>
            </a:r>
            <a:endParaRPr lang="en-US" sz="2800" dirty="0"/>
          </a:p>
          <a:p>
            <a:pPr lvl="1" algn="l" rtl="0"/>
            <a:r>
              <a:rPr lang="en-US" sz="2800" dirty="0" smtClean="0"/>
              <a:t>Set </a:t>
            </a:r>
            <a:r>
              <a:rPr lang="en-US" sz="2800" dirty="0"/>
              <a:t>performance standards and targets to motivate continuous </a:t>
            </a:r>
            <a:r>
              <a:rPr lang="en-US" sz="2800" dirty="0" smtClean="0"/>
              <a:t>improvement.</a:t>
            </a:r>
          </a:p>
          <a:p>
            <a:pPr lvl="1" algn="l" rtl="0"/>
            <a:r>
              <a:rPr lang="en-US" sz="2800" dirty="0"/>
              <a:t>Measure and report improvements over time</a:t>
            </a:r>
          </a:p>
          <a:p>
            <a:pPr marL="411480" lvl="1" indent="0" algn="l" rtl="0">
              <a:buNone/>
            </a:pPr>
            <a:endParaRPr lang="en-US" sz="2800" dirty="0"/>
          </a:p>
        </p:txBody>
      </p:sp>
      <p:pic>
        <p:nvPicPr>
          <p:cNvPr id="5122" name="Picture 2"/>
          <p:cNvPicPr>
            <a:picLocks noChangeAspect="1" noChangeArrowheads="1"/>
          </p:cNvPicPr>
          <p:nvPr/>
        </p:nvPicPr>
        <p:blipFill rotWithShape="1">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t="11303"/>
          <a:stretch/>
        </p:blipFill>
        <p:spPr bwMode="auto">
          <a:xfrm>
            <a:off x="539552" y="5445224"/>
            <a:ext cx="7585273" cy="1285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FF34ECB2-D99F-4580-9702-46A4C27DB27D}" type="slidenum">
              <a:rPr lang="ar-SA" smtClean="0"/>
              <a:t>11</a:t>
            </a:fld>
            <a:endParaRPr lang="ar-SA"/>
          </a:p>
        </p:txBody>
      </p:sp>
    </p:spTree>
    <p:extLst>
      <p:ext uri="{BB962C8B-B14F-4D97-AF65-F5344CB8AC3E}">
        <p14:creationId xmlns:p14="http://schemas.microsoft.com/office/powerpoint/2010/main" val="25781603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Using KPIs in the Health Sector</a:t>
            </a:r>
            <a:endParaRPr lang="ar-SA" sz="4000" dirty="0"/>
          </a:p>
        </p:txBody>
      </p:sp>
      <p:sp>
        <p:nvSpPr>
          <p:cNvPr id="3" name="Content Placeholder 2"/>
          <p:cNvSpPr>
            <a:spLocks noGrp="1"/>
          </p:cNvSpPr>
          <p:nvPr>
            <p:ph idx="1"/>
          </p:nvPr>
        </p:nvSpPr>
        <p:spPr>
          <a:xfrm>
            <a:off x="457200" y="1600200"/>
            <a:ext cx="7620000" cy="4277072"/>
          </a:xfrm>
        </p:spPr>
        <p:txBody>
          <a:bodyPr>
            <a:normAutofit/>
          </a:bodyPr>
          <a:lstStyle/>
          <a:p>
            <a:pPr algn="l" rtl="0"/>
            <a:r>
              <a:rPr lang="en-US" sz="2800" dirty="0" smtClean="0"/>
              <a:t>Compare </a:t>
            </a:r>
            <a:r>
              <a:rPr lang="en-US" sz="2800" dirty="0"/>
              <a:t>performance across geographic </a:t>
            </a:r>
            <a:r>
              <a:rPr lang="en-US" sz="2800" dirty="0" smtClean="0"/>
              <a:t>locations.</a:t>
            </a:r>
            <a:endParaRPr lang="en-US" sz="2800" dirty="0"/>
          </a:p>
          <a:p>
            <a:pPr algn="l" rtl="0"/>
            <a:r>
              <a:rPr lang="en-US" sz="2800" dirty="0"/>
              <a:t>Benchmark performance against regional and international peers or </a:t>
            </a:r>
            <a:r>
              <a:rPr lang="en-US" sz="2800" dirty="0" smtClean="0"/>
              <a:t>norms.</a:t>
            </a:r>
            <a:endParaRPr lang="en-US" sz="2800" dirty="0"/>
          </a:p>
          <a:p>
            <a:pPr algn="l" rtl="0"/>
            <a:r>
              <a:rPr lang="en-US" sz="2800" dirty="0"/>
              <a:t>Allow stakeholders to independently judge health sector performance</a:t>
            </a:r>
            <a:r>
              <a:rPr lang="en-US" sz="2800" dirty="0" smtClean="0"/>
              <a:t>.</a:t>
            </a:r>
          </a:p>
          <a:p>
            <a:pPr algn="l" rtl="0"/>
            <a:r>
              <a:rPr lang="en-US" sz="2800" dirty="0"/>
              <a:t>KPIs are specific and measurable elements of health and social care that can be used to assess quality of </a:t>
            </a:r>
            <a:r>
              <a:rPr lang="en-US" sz="2800" dirty="0" smtClean="0"/>
              <a:t>care.</a:t>
            </a:r>
            <a:endParaRPr lang="en-US" sz="2800" dirty="0"/>
          </a:p>
          <a:p>
            <a:pPr algn="l" rtl="0"/>
            <a:endParaRPr lang="en-US" sz="2800" dirty="0"/>
          </a:p>
          <a:p>
            <a:pPr algn="l" rtl="0"/>
            <a:endParaRPr lang="ar-SA" sz="2800" dirty="0"/>
          </a:p>
        </p:txBody>
      </p:sp>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FF34ECB2-D99F-4580-9702-46A4C27DB27D}" type="slidenum">
              <a:rPr lang="ar-SA" smtClean="0"/>
              <a:t>12</a:t>
            </a:fld>
            <a:endParaRPr lang="ar-SA"/>
          </a:p>
        </p:txBody>
      </p:sp>
    </p:spTree>
    <p:extLst>
      <p:ext uri="{BB962C8B-B14F-4D97-AF65-F5344CB8AC3E}">
        <p14:creationId xmlns:p14="http://schemas.microsoft.com/office/powerpoint/2010/main" val="21737011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Using KPIs in the Health Sector</a:t>
            </a:r>
            <a:endParaRPr lang="ar-SA" sz="4000" dirty="0"/>
          </a:p>
        </p:txBody>
      </p:sp>
      <p:sp>
        <p:nvSpPr>
          <p:cNvPr id="3" name="Content Placeholder 2"/>
          <p:cNvSpPr>
            <a:spLocks noGrp="1"/>
          </p:cNvSpPr>
          <p:nvPr>
            <p:ph idx="1"/>
          </p:nvPr>
        </p:nvSpPr>
        <p:spPr/>
        <p:txBody>
          <a:bodyPr>
            <a:noAutofit/>
          </a:bodyPr>
          <a:lstStyle/>
          <a:p>
            <a:pPr algn="l" rtl="0"/>
            <a:r>
              <a:rPr lang="en-US" sz="2800" dirty="0" smtClean="0"/>
              <a:t>KPIs </a:t>
            </a:r>
            <a:r>
              <a:rPr lang="en-US" sz="2800" dirty="0"/>
              <a:t>are measures of performance, based on standards determined through </a:t>
            </a:r>
            <a:r>
              <a:rPr lang="en-US" sz="2800" dirty="0" smtClean="0"/>
              <a:t>evidence-based, </a:t>
            </a:r>
            <a:r>
              <a:rPr lang="en-US" sz="2800" dirty="0"/>
              <a:t>academic literature or through the consensus of experts when evidence is unavailable</a:t>
            </a:r>
            <a:r>
              <a:rPr lang="en-US" sz="2800" dirty="0" smtClean="0"/>
              <a:t>.</a:t>
            </a:r>
          </a:p>
          <a:p>
            <a:pPr algn="l" rtl="0"/>
            <a:r>
              <a:rPr lang="en-US" sz="2800" dirty="0"/>
              <a:t>According to the Joint Commission on Accreditation of Healthcare </a:t>
            </a:r>
            <a:r>
              <a:rPr lang="en-US" sz="2800" dirty="0" smtClean="0"/>
              <a:t>Organizations </a:t>
            </a:r>
            <a:r>
              <a:rPr lang="en-US" sz="2800" dirty="0"/>
              <a:t>(JCAHO) in the United States, KPIs are not intended to be direct measures of quality but instead act as alerts to warn us of opportunities for improvement in the process and outcome of service-user </a:t>
            </a:r>
            <a:r>
              <a:rPr lang="en-US" sz="2800" dirty="0" smtClean="0"/>
              <a:t>care.</a:t>
            </a:r>
            <a:endParaRPr lang="ar-SA" sz="2800" dirty="0"/>
          </a:p>
        </p:txBody>
      </p:sp>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FF34ECB2-D99F-4580-9702-46A4C27DB27D}" type="slidenum">
              <a:rPr lang="ar-SA" smtClean="0"/>
              <a:t>13</a:t>
            </a:fld>
            <a:endParaRPr lang="ar-SA"/>
          </a:p>
        </p:txBody>
      </p:sp>
    </p:spTree>
    <p:extLst>
      <p:ext uri="{BB962C8B-B14F-4D97-AF65-F5344CB8AC3E}">
        <p14:creationId xmlns:p14="http://schemas.microsoft.com/office/powerpoint/2010/main" val="30055530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74638"/>
            <a:ext cx="6768752" cy="1143000"/>
          </a:xfrm>
        </p:spPr>
        <p:txBody>
          <a:bodyPr/>
          <a:lstStyle/>
          <a:p>
            <a:r>
              <a:rPr lang="en-US" sz="3600" dirty="0"/>
              <a:t>Alignment with Strategic Direction</a:t>
            </a:r>
            <a:endParaRPr lang="ar-SA" sz="3600"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8149" t="2797" r="1923" b="3472"/>
          <a:stretch/>
        </p:blipFill>
        <p:spPr bwMode="auto">
          <a:xfrm>
            <a:off x="379160" y="1556792"/>
            <a:ext cx="7926023" cy="482453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5382" y="34159"/>
            <a:ext cx="2305050" cy="137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Footer Placeholder 4"/>
          <p:cNvSpPr>
            <a:spLocks noGrp="1"/>
          </p:cNvSpPr>
          <p:nvPr>
            <p:ph type="ftr" sz="quarter" idx="11"/>
          </p:nvPr>
        </p:nvSpPr>
        <p:spPr/>
        <p:txBody>
          <a:bodyPr/>
          <a:lstStyle/>
          <a:p>
            <a:r>
              <a:rPr lang="en-US" smtClean="0"/>
              <a:t>Dr. Mohammed Alahmed</a:t>
            </a:r>
            <a:endParaRPr lang="ar-SA"/>
          </a:p>
        </p:txBody>
      </p:sp>
      <p:sp>
        <p:nvSpPr>
          <p:cNvPr id="6" name="Slide Number Placeholder 5"/>
          <p:cNvSpPr>
            <a:spLocks noGrp="1"/>
          </p:cNvSpPr>
          <p:nvPr>
            <p:ph type="sldNum" sz="quarter" idx="12"/>
          </p:nvPr>
        </p:nvSpPr>
        <p:spPr/>
        <p:txBody>
          <a:bodyPr/>
          <a:lstStyle/>
          <a:p>
            <a:fld id="{FF34ECB2-D99F-4580-9702-46A4C27DB27D}" type="slidenum">
              <a:rPr lang="ar-SA" smtClean="0"/>
              <a:t>14</a:t>
            </a:fld>
            <a:endParaRPr lang="ar-SA"/>
          </a:p>
        </p:txBody>
      </p:sp>
    </p:spTree>
    <p:extLst>
      <p:ext uri="{BB962C8B-B14F-4D97-AF65-F5344CB8AC3E}">
        <p14:creationId xmlns:p14="http://schemas.microsoft.com/office/powerpoint/2010/main" val="11721883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Key performance indicators for healthcare quality assessment</a:t>
            </a:r>
            <a:endParaRPr lang="ar-SA" sz="3200" dirty="0"/>
          </a:p>
        </p:txBody>
      </p:sp>
      <p:sp>
        <p:nvSpPr>
          <p:cNvPr id="3" name="Content Placeholder 2"/>
          <p:cNvSpPr>
            <a:spLocks noGrp="1"/>
          </p:cNvSpPr>
          <p:nvPr>
            <p:ph idx="1"/>
          </p:nvPr>
        </p:nvSpPr>
        <p:spPr/>
        <p:txBody>
          <a:bodyPr>
            <a:normAutofit/>
          </a:bodyPr>
          <a:lstStyle/>
          <a:p>
            <a:pPr algn="l" rtl="0"/>
            <a:r>
              <a:rPr lang="en-US" sz="2800" dirty="0"/>
              <a:t>The ability to monitor healthcare quality is essential in order to effectively measure performance which can be done with the assistance of </a:t>
            </a:r>
            <a:r>
              <a:rPr lang="en-US" sz="2800" dirty="0" smtClean="0"/>
              <a:t>KPIs.</a:t>
            </a:r>
            <a:endParaRPr lang="en-US" sz="2800" dirty="0" smtClean="0"/>
          </a:p>
          <a:p>
            <a:pPr algn="l" rtl="0"/>
            <a:r>
              <a:rPr lang="en-US" sz="2800" dirty="0"/>
              <a:t>KPIs facilitate the capture of healthcare trends as a quantitative measure of </a:t>
            </a:r>
            <a:r>
              <a:rPr lang="en-US" sz="2800" dirty="0" smtClean="0"/>
              <a:t>quality.</a:t>
            </a:r>
            <a:endParaRPr lang="en-US" sz="2800" dirty="0" smtClean="0"/>
          </a:p>
          <a:p>
            <a:pPr algn="l" rtl="0"/>
            <a:r>
              <a:rPr lang="en-US" sz="2800" dirty="0"/>
              <a:t>They make an inference about the quality of care provided and indicate areas that require further </a:t>
            </a:r>
            <a:r>
              <a:rPr lang="en-US" sz="2800" dirty="0" smtClean="0"/>
              <a:t>investigation.</a:t>
            </a:r>
            <a:endParaRPr lang="ar-SA" sz="2800" dirty="0"/>
          </a:p>
        </p:txBody>
      </p:sp>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FF34ECB2-D99F-4580-9702-46A4C27DB27D}" type="slidenum">
              <a:rPr lang="ar-SA" smtClean="0"/>
              <a:t>15</a:t>
            </a:fld>
            <a:endParaRPr lang="ar-SA"/>
          </a:p>
        </p:txBody>
      </p:sp>
    </p:spTree>
    <p:extLst>
      <p:ext uri="{BB962C8B-B14F-4D97-AF65-F5344CB8AC3E}">
        <p14:creationId xmlns:p14="http://schemas.microsoft.com/office/powerpoint/2010/main" val="12363683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sz="4000" dirty="0" smtClean="0"/>
              <a:t>Types </a:t>
            </a:r>
            <a:r>
              <a:rPr lang="en-US" sz="4000" dirty="0"/>
              <a:t>of </a:t>
            </a:r>
            <a:r>
              <a:rPr lang="en-US" sz="4000" dirty="0" smtClean="0"/>
              <a:t>Indicators</a:t>
            </a:r>
            <a:endParaRPr lang="ar-SA" sz="4000" dirty="0"/>
          </a:p>
        </p:txBody>
      </p:sp>
      <p:sp>
        <p:nvSpPr>
          <p:cNvPr id="3" name="Content Placeholder 2"/>
          <p:cNvSpPr>
            <a:spLocks noGrp="1"/>
          </p:cNvSpPr>
          <p:nvPr>
            <p:ph idx="1"/>
          </p:nvPr>
        </p:nvSpPr>
        <p:spPr>
          <a:xfrm>
            <a:off x="467544" y="1628800"/>
            <a:ext cx="7620000" cy="4800600"/>
          </a:xfrm>
        </p:spPr>
        <p:txBody>
          <a:bodyPr>
            <a:normAutofit/>
          </a:bodyPr>
          <a:lstStyle/>
          <a:p>
            <a:pPr algn="l" rtl="0"/>
            <a:r>
              <a:rPr lang="en-US" sz="2800" dirty="0"/>
              <a:t>KPIs can be </a:t>
            </a:r>
            <a:r>
              <a:rPr lang="en-US" sz="2800" dirty="0" smtClean="0"/>
              <a:t>characterized </a:t>
            </a:r>
            <a:r>
              <a:rPr lang="en-US" sz="2800" dirty="0"/>
              <a:t>according to whether they are </a:t>
            </a:r>
            <a:r>
              <a:rPr lang="en-US" sz="2800" b="1" dirty="0"/>
              <a:t>generic</a:t>
            </a:r>
            <a:r>
              <a:rPr lang="en-US" sz="2800" dirty="0"/>
              <a:t> or </a:t>
            </a:r>
            <a:r>
              <a:rPr lang="en-US" sz="2800" b="1" dirty="0"/>
              <a:t>specific</a:t>
            </a:r>
            <a:r>
              <a:rPr lang="en-US" sz="2800" dirty="0"/>
              <a:t> and by both the </a:t>
            </a:r>
            <a:r>
              <a:rPr lang="en-US" sz="2800" b="1" dirty="0"/>
              <a:t>type and function of care </a:t>
            </a:r>
            <a:r>
              <a:rPr lang="en-US" sz="2800" dirty="0"/>
              <a:t>for which the measurement is </a:t>
            </a:r>
            <a:r>
              <a:rPr lang="en-US" sz="2800" dirty="0" smtClean="0"/>
              <a:t>intended.</a:t>
            </a:r>
            <a:endParaRPr lang="en-US" sz="2800" dirty="0" smtClean="0"/>
          </a:p>
          <a:p>
            <a:pPr algn="l" rtl="0"/>
            <a:r>
              <a:rPr lang="en-US" sz="2800" dirty="0"/>
              <a:t>KPIs can be targeted to measure performance that is relevant to all service-users or they can measure aspects of a service that are relevant to a specific service user population: </a:t>
            </a:r>
            <a:endParaRPr lang="en-US" sz="2800" dirty="0" smtClean="0"/>
          </a:p>
        </p:txBody>
      </p:sp>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FF34ECB2-D99F-4580-9702-46A4C27DB27D}" type="slidenum">
              <a:rPr lang="ar-SA" smtClean="0"/>
              <a:t>16</a:t>
            </a:fld>
            <a:endParaRPr lang="ar-SA"/>
          </a:p>
        </p:txBody>
      </p:sp>
    </p:spTree>
    <p:extLst>
      <p:ext uri="{BB962C8B-B14F-4D97-AF65-F5344CB8AC3E}">
        <p14:creationId xmlns:p14="http://schemas.microsoft.com/office/powerpoint/2010/main" val="32352543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Types of Indicators</a:t>
            </a:r>
            <a:endParaRPr lang="ar-SA" sz="4000" dirty="0"/>
          </a:p>
        </p:txBody>
      </p:sp>
      <p:sp>
        <p:nvSpPr>
          <p:cNvPr id="3" name="Content Placeholder 2"/>
          <p:cNvSpPr>
            <a:spLocks noGrp="1"/>
          </p:cNvSpPr>
          <p:nvPr>
            <p:ph idx="1"/>
          </p:nvPr>
        </p:nvSpPr>
        <p:spPr/>
        <p:txBody>
          <a:bodyPr>
            <a:normAutofit/>
          </a:bodyPr>
          <a:lstStyle/>
          <a:p>
            <a:pPr algn="l" rtl="0"/>
            <a:r>
              <a:rPr lang="en-US" sz="2400" b="1" dirty="0" smtClean="0"/>
              <a:t>Generic</a:t>
            </a:r>
            <a:r>
              <a:rPr lang="en-US" sz="2400" dirty="0" smtClean="0"/>
              <a:t> </a:t>
            </a:r>
            <a:r>
              <a:rPr lang="en-US" sz="2400" dirty="0"/>
              <a:t>KPIs measure aspects of performance relevant to the majority of service users and do not target a specific service user population. </a:t>
            </a:r>
            <a:r>
              <a:rPr lang="en-US" sz="2400" dirty="0">
                <a:solidFill>
                  <a:schemeClr val="bg2">
                    <a:lumMod val="50000"/>
                  </a:schemeClr>
                </a:solidFill>
              </a:rPr>
              <a:t>For example, the number of service users awaiting admission from the emergency department for more than six </a:t>
            </a:r>
            <a:r>
              <a:rPr lang="en-US" sz="2400" dirty="0" smtClean="0">
                <a:solidFill>
                  <a:schemeClr val="bg2">
                    <a:lumMod val="50000"/>
                  </a:schemeClr>
                </a:solidFill>
              </a:rPr>
              <a:t>hours</a:t>
            </a:r>
            <a:r>
              <a:rPr lang="en-US" sz="2400" dirty="0" smtClean="0"/>
              <a:t>.</a:t>
            </a:r>
            <a:endParaRPr lang="en-US" sz="2400" dirty="0"/>
          </a:p>
          <a:p>
            <a:pPr algn="l" rtl="0"/>
            <a:r>
              <a:rPr lang="en-US" sz="2400" b="1" dirty="0" smtClean="0"/>
              <a:t>Specific</a:t>
            </a:r>
            <a:r>
              <a:rPr lang="en-US" sz="2400" dirty="0" smtClean="0"/>
              <a:t> </a:t>
            </a:r>
            <a:r>
              <a:rPr lang="en-US" sz="2400" dirty="0"/>
              <a:t>KPIs are related to a specific service user population and measure particular aspects of care related to those service users. </a:t>
            </a:r>
            <a:r>
              <a:rPr lang="en-US" sz="2400" dirty="0">
                <a:solidFill>
                  <a:schemeClr val="bg2">
                    <a:lumMod val="50000"/>
                  </a:schemeClr>
                </a:solidFill>
              </a:rPr>
              <a:t>For example, the percentage of children that have been referred for speech and language therapy that wait more than three months from referral to assessment</a:t>
            </a:r>
            <a:r>
              <a:rPr lang="en-US" sz="2400" dirty="0"/>
              <a:t>.</a:t>
            </a:r>
          </a:p>
          <a:p>
            <a:pPr algn="l" rtl="0"/>
            <a:endParaRPr lang="ar-SA" sz="2400" dirty="0"/>
          </a:p>
        </p:txBody>
      </p:sp>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FF34ECB2-D99F-4580-9702-46A4C27DB27D}" type="slidenum">
              <a:rPr lang="ar-SA" smtClean="0"/>
              <a:t>17</a:t>
            </a:fld>
            <a:endParaRPr lang="ar-SA"/>
          </a:p>
        </p:txBody>
      </p:sp>
    </p:spTree>
    <p:extLst>
      <p:ext uri="{BB962C8B-B14F-4D97-AF65-F5344CB8AC3E}">
        <p14:creationId xmlns:p14="http://schemas.microsoft.com/office/powerpoint/2010/main" val="36072726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Types of Indicators</a:t>
            </a:r>
            <a:endParaRPr lang="ar-SA" sz="4000" dirty="0"/>
          </a:p>
        </p:txBody>
      </p:sp>
      <p:sp>
        <p:nvSpPr>
          <p:cNvPr id="3" name="Content Placeholder 2"/>
          <p:cNvSpPr>
            <a:spLocks noGrp="1"/>
          </p:cNvSpPr>
          <p:nvPr>
            <p:ph idx="1"/>
          </p:nvPr>
        </p:nvSpPr>
        <p:spPr>
          <a:xfrm>
            <a:off x="457200" y="1600200"/>
            <a:ext cx="7787208" cy="4800600"/>
          </a:xfrm>
        </p:spPr>
        <p:txBody>
          <a:bodyPr>
            <a:noAutofit/>
          </a:bodyPr>
          <a:lstStyle/>
          <a:p>
            <a:pPr algn="l" rtl="0"/>
            <a:r>
              <a:rPr lang="en-US" sz="2800" dirty="0"/>
              <a:t>KPIs can be classified according to the type of care for which the measurement process was developed. For </a:t>
            </a:r>
            <a:r>
              <a:rPr lang="en-US" sz="2800" dirty="0" smtClean="0"/>
              <a:t>example: </a:t>
            </a:r>
            <a:r>
              <a:rPr lang="en-US" sz="2800" dirty="0"/>
              <a:t>preventive, acute or chronic </a:t>
            </a:r>
            <a:r>
              <a:rPr lang="en-US" sz="2800" dirty="0" smtClean="0"/>
              <a:t>care:</a:t>
            </a:r>
          </a:p>
          <a:p>
            <a:pPr lvl="1" algn="l" rtl="0"/>
            <a:r>
              <a:rPr lang="en-US" sz="2600" b="1" dirty="0"/>
              <a:t>Preventive</a:t>
            </a:r>
            <a:r>
              <a:rPr lang="en-US" sz="2600" dirty="0"/>
              <a:t> care refers to the maintenance of health and prevention of illness such as in </a:t>
            </a:r>
            <a:r>
              <a:rPr lang="en-US" sz="2600" dirty="0" smtClean="0"/>
              <a:t>immunization </a:t>
            </a:r>
            <a:r>
              <a:rPr lang="en-US" sz="2600" dirty="0" smtClean="0"/>
              <a:t>programs. </a:t>
            </a:r>
            <a:endParaRPr lang="en-US" sz="2600" dirty="0" smtClean="0"/>
          </a:p>
          <a:p>
            <a:pPr lvl="1" algn="l" rtl="0"/>
            <a:r>
              <a:rPr lang="en-US" sz="2600" b="1" dirty="0"/>
              <a:t>Acute</a:t>
            </a:r>
            <a:r>
              <a:rPr lang="en-US" sz="2600" dirty="0"/>
              <a:t> care usually refers to care given for a new onset illness or for a sudden deterioration in </a:t>
            </a:r>
            <a:r>
              <a:rPr lang="en-US" sz="2600" dirty="0" smtClean="0"/>
              <a:t>chronic conditions </a:t>
            </a:r>
            <a:r>
              <a:rPr lang="en-US" sz="2600" dirty="0"/>
              <a:t>and may involve short term medical care or </a:t>
            </a:r>
            <a:r>
              <a:rPr lang="en-US" sz="2600" dirty="0" smtClean="0"/>
              <a:t>surgery. </a:t>
            </a:r>
            <a:endParaRPr lang="en-US" sz="2600" dirty="0" smtClean="0"/>
          </a:p>
        </p:txBody>
      </p:sp>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FF34ECB2-D99F-4580-9702-46A4C27DB27D}" type="slidenum">
              <a:rPr lang="ar-SA" smtClean="0"/>
              <a:t>18</a:t>
            </a:fld>
            <a:endParaRPr lang="ar-SA"/>
          </a:p>
        </p:txBody>
      </p:sp>
    </p:spTree>
    <p:extLst>
      <p:ext uri="{BB962C8B-B14F-4D97-AF65-F5344CB8AC3E}">
        <p14:creationId xmlns:p14="http://schemas.microsoft.com/office/powerpoint/2010/main" val="38631282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Types of Indicators</a:t>
            </a:r>
            <a:endParaRPr lang="ar-SA" sz="4000" dirty="0"/>
          </a:p>
        </p:txBody>
      </p:sp>
      <p:sp>
        <p:nvSpPr>
          <p:cNvPr id="3" name="Content Placeholder 2"/>
          <p:cNvSpPr>
            <a:spLocks noGrp="1"/>
          </p:cNvSpPr>
          <p:nvPr>
            <p:ph idx="1"/>
          </p:nvPr>
        </p:nvSpPr>
        <p:spPr>
          <a:xfrm>
            <a:off x="467544" y="1628800"/>
            <a:ext cx="7620000" cy="4800600"/>
          </a:xfrm>
        </p:spPr>
        <p:txBody>
          <a:bodyPr/>
          <a:lstStyle/>
          <a:p>
            <a:pPr lvl="1" algn="l" rtl="0"/>
            <a:r>
              <a:rPr lang="en-US" sz="2600" b="1" dirty="0"/>
              <a:t>Chronic </a:t>
            </a:r>
            <a:r>
              <a:rPr lang="en-US" sz="2600" dirty="0"/>
              <a:t>care usually refers to the long term care of chronic diseases or conditions such as maintaining acceptable blood glucose levels and prevention of complications in diabetes through medication and lifestyle </a:t>
            </a:r>
          </a:p>
          <a:p>
            <a:pPr marL="114300" indent="0" algn="l" rtl="0">
              <a:buNone/>
            </a:pPr>
            <a:endParaRPr lang="en-US" dirty="0" smtClean="0"/>
          </a:p>
          <a:p>
            <a:pPr algn="l" rtl="0"/>
            <a:r>
              <a:rPr lang="en-US" sz="2800" dirty="0" smtClean="0"/>
              <a:t>Also, KPIs </a:t>
            </a:r>
            <a:r>
              <a:rPr lang="en-US" sz="2800" dirty="0"/>
              <a:t>can be classified according to the function of care, which can </a:t>
            </a:r>
            <a:r>
              <a:rPr lang="en-US" sz="2800" dirty="0" smtClean="0"/>
              <a:t>be: </a:t>
            </a:r>
            <a:r>
              <a:rPr lang="en-US" sz="2800" dirty="0"/>
              <a:t>screening, diagnosis, treatment and follow-up</a:t>
            </a:r>
            <a:r>
              <a:rPr lang="en-US" dirty="0"/>
              <a:t>.</a:t>
            </a:r>
            <a:endParaRPr lang="ar-SA" dirty="0"/>
          </a:p>
        </p:txBody>
      </p:sp>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FF34ECB2-D99F-4580-9702-46A4C27DB27D}" type="slidenum">
              <a:rPr lang="ar-SA" smtClean="0"/>
              <a:t>19</a:t>
            </a:fld>
            <a:endParaRPr lang="ar-SA"/>
          </a:p>
        </p:txBody>
      </p:sp>
    </p:spTree>
    <p:extLst>
      <p:ext uri="{BB962C8B-B14F-4D97-AF65-F5344CB8AC3E}">
        <p14:creationId xmlns:p14="http://schemas.microsoft.com/office/powerpoint/2010/main" val="5757024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266928" cy="1143000"/>
          </a:xfrm>
        </p:spPr>
        <p:txBody>
          <a:bodyPr/>
          <a:lstStyle/>
          <a:p>
            <a:r>
              <a:rPr lang="en-US" sz="4000" dirty="0" smtClean="0"/>
              <a:t>Types </a:t>
            </a:r>
            <a:r>
              <a:rPr lang="en-US" sz="4000" dirty="0"/>
              <a:t>of </a:t>
            </a:r>
            <a:r>
              <a:rPr lang="en-US" sz="4000" dirty="0" smtClean="0"/>
              <a:t>PM</a:t>
            </a:r>
            <a:endParaRPr lang="ar-SA" sz="4000" dirty="0"/>
          </a:p>
        </p:txBody>
      </p:sp>
      <p:sp>
        <p:nvSpPr>
          <p:cNvPr id="3" name="Content Placeholder 2"/>
          <p:cNvSpPr>
            <a:spLocks noGrp="1"/>
          </p:cNvSpPr>
          <p:nvPr>
            <p:ph idx="1"/>
          </p:nvPr>
        </p:nvSpPr>
        <p:spPr>
          <a:xfrm>
            <a:off x="457200" y="1600200"/>
            <a:ext cx="4474840" cy="4800600"/>
          </a:xfrm>
        </p:spPr>
        <p:txBody>
          <a:bodyPr>
            <a:normAutofit fontScale="92500" lnSpcReduction="20000"/>
          </a:bodyPr>
          <a:lstStyle/>
          <a:p>
            <a:pPr algn="l" rtl="0"/>
            <a:r>
              <a:rPr lang="en-US" sz="2800" dirty="0"/>
              <a:t>There are three types </a:t>
            </a:r>
            <a:r>
              <a:rPr lang="en-US" sz="2800" dirty="0" smtClean="0"/>
              <a:t>of performance measures:</a:t>
            </a:r>
            <a:endParaRPr lang="en-US" sz="2800" dirty="0"/>
          </a:p>
          <a:p>
            <a:pPr marL="868680" lvl="1" indent="-457200" algn="l" rtl="0">
              <a:buFont typeface="+mj-lt"/>
              <a:buAutoNum type="arabicPeriod"/>
            </a:pPr>
            <a:r>
              <a:rPr lang="en-US" sz="2800" dirty="0"/>
              <a:t>Key result indicators (KRIs) </a:t>
            </a:r>
            <a:r>
              <a:rPr lang="en-US" sz="2800" dirty="0" smtClean="0"/>
              <a:t>- </a:t>
            </a:r>
            <a:r>
              <a:rPr lang="en-US" sz="2800" dirty="0" smtClean="0">
                <a:solidFill>
                  <a:schemeClr val="bg2">
                    <a:lumMod val="50000"/>
                  </a:schemeClr>
                </a:solidFill>
              </a:rPr>
              <a:t>tell </a:t>
            </a:r>
            <a:r>
              <a:rPr lang="en-US" sz="2800" dirty="0">
                <a:solidFill>
                  <a:schemeClr val="bg2">
                    <a:lumMod val="50000"/>
                  </a:schemeClr>
                </a:solidFill>
              </a:rPr>
              <a:t>you how you have done in </a:t>
            </a:r>
            <a:r>
              <a:rPr lang="en-US" sz="2800" dirty="0" smtClean="0">
                <a:solidFill>
                  <a:schemeClr val="bg2">
                    <a:lumMod val="50000"/>
                  </a:schemeClr>
                </a:solidFill>
              </a:rPr>
              <a:t>a perspective</a:t>
            </a:r>
            <a:r>
              <a:rPr lang="en-US" sz="2800" dirty="0"/>
              <a:t>.</a:t>
            </a:r>
          </a:p>
          <a:p>
            <a:pPr marL="868680" lvl="1" indent="-457200" algn="l" rtl="0">
              <a:buFont typeface="+mj-lt"/>
              <a:buAutoNum type="arabicPeriod"/>
            </a:pPr>
            <a:r>
              <a:rPr lang="en-US" sz="2800" dirty="0" smtClean="0"/>
              <a:t>Performance </a:t>
            </a:r>
            <a:r>
              <a:rPr lang="en-US" sz="2800" dirty="0"/>
              <a:t>indicators (PIs) </a:t>
            </a:r>
            <a:r>
              <a:rPr lang="en-US" sz="2800" dirty="0" smtClean="0"/>
              <a:t>- </a:t>
            </a:r>
            <a:r>
              <a:rPr lang="en-US" sz="2800" dirty="0" smtClean="0">
                <a:solidFill>
                  <a:schemeClr val="bg2">
                    <a:lumMod val="50000"/>
                  </a:schemeClr>
                </a:solidFill>
              </a:rPr>
              <a:t>tell </a:t>
            </a:r>
            <a:r>
              <a:rPr lang="en-US" sz="2800" dirty="0">
                <a:solidFill>
                  <a:schemeClr val="bg2">
                    <a:lumMod val="50000"/>
                  </a:schemeClr>
                </a:solidFill>
              </a:rPr>
              <a:t>you what to do</a:t>
            </a:r>
            <a:r>
              <a:rPr lang="en-US" sz="2800" dirty="0"/>
              <a:t>.</a:t>
            </a:r>
          </a:p>
          <a:p>
            <a:pPr marL="868680" lvl="1" indent="-457200" algn="l" rtl="0">
              <a:buFont typeface="+mj-lt"/>
              <a:buAutoNum type="arabicPeriod"/>
            </a:pPr>
            <a:r>
              <a:rPr lang="en-US" sz="2800" dirty="0"/>
              <a:t>Key Performance Indicators </a:t>
            </a:r>
            <a:r>
              <a:rPr lang="en-US" sz="2800" dirty="0" smtClean="0"/>
              <a:t>(KPIs) </a:t>
            </a:r>
            <a:r>
              <a:rPr lang="en-US" sz="2800" dirty="0" smtClean="0"/>
              <a:t>- </a:t>
            </a:r>
            <a:r>
              <a:rPr lang="en-US" sz="2800" dirty="0" smtClean="0">
                <a:solidFill>
                  <a:schemeClr val="bg2">
                    <a:lumMod val="50000"/>
                  </a:schemeClr>
                </a:solidFill>
              </a:rPr>
              <a:t>tell </a:t>
            </a:r>
            <a:r>
              <a:rPr lang="en-US" sz="2800" dirty="0">
                <a:solidFill>
                  <a:schemeClr val="bg2">
                    <a:lumMod val="50000"/>
                  </a:schemeClr>
                </a:solidFill>
              </a:rPr>
              <a:t>you what to do to increase performance dramatically</a:t>
            </a:r>
            <a:r>
              <a:rPr lang="en-US" sz="2800" dirty="0"/>
              <a:t>.</a:t>
            </a:r>
            <a:endParaRPr lang="ar-SA" sz="2800" dirty="0"/>
          </a:p>
        </p:txBody>
      </p:sp>
      <p:pic>
        <p:nvPicPr>
          <p:cNvPr id="3075"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31143" t="48161" r="27144" b="8712"/>
          <a:stretch/>
        </p:blipFill>
        <p:spPr bwMode="auto">
          <a:xfrm>
            <a:off x="4866920" y="1484783"/>
            <a:ext cx="3553522" cy="43204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FF34ECB2-D99F-4580-9702-46A4C27DB27D}" type="slidenum">
              <a:rPr lang="ar-SA" smtClean="0"/>
              <a:t>2</a:t>
            </a:fld>
            <a:endParaRPr lang="ar-SA"/>
          </a:p>
        </p:txBody>
      </p:sp>
    </p:spTree>
    <p:extLst>
      <p:ext uri="{BB962C8B-B14F-4D97-AF65-F5344CB8AC3E}">
        <p14:creationId xmlns:p14="http://schemas.microsoft.com/office/powerpoint/2010/main" val="36149611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sz="4000" dirty="0"/>
              <a:t>Development of KPIs</a:t>
            </a:r>
            <a:endParaRPr lang="ar-SA" sz="4000" dirty="0"/>
          </a:p>
        </p:txBody>
      </p:sp>
      <p:sp>
        <p:nvSpPr>
          <p:cNvPr id="3" name="Content Placeholder 2"/>
          <p:cNvSpPr>
            <a:spLocks noGrp="1"/>
          </p:cNvSpPr>
          <p:nvPr>
            <p:ph idx="1"/>
          </p:nvPr>
        </p:nvSpPr>
        <p:spPr>
          <a:xfrm>
            <a:off x="457200" y="1484784"/>
            <a:ext cx="7620000" cy="4997152"/>
          </a:xfrm>
        </p:spPr>
        <p:txBody>
          <a:bodyPr>
            <a:noAutofit/>
          </a:bodyPr>
          <a:lstStyle/>
          <a:p>
            <a:pPr algn="l" rtl="0"/>
            <a:r>
              <a:rPr lang="en-US" sz="2400" dirty="0"/>
              <a:t>A number of </a:t>
            </a:r>
            <a:r>
              <a:rPr lang="en-US" sz="2400" dirty="0" smtClean="0"/>
              <a:t>factors should </a:t>
            </a:r>
            <a:r>
              <a:rPr lang="en-US" sz="2400" dirty="0"/>
              <a:t>to be considered when developing and evaluating </a:t>
            </a:r>
            <a:r>
              <a:rPr lang="en-US" sz="2400" dirty="0" smtClean="0"/>
              <a:t>KPIs:</a:t>
            </a:r>
          </a:p>
          <a:p>
            <a:pPr marL="868680" lvl="1" indent="-457200" algn="l" rtl="0">
              <a:buFont typeface="+mj-lt"/>
              <a:buAutoNum type="arabicPeriod"/>
            </a:pPr>
            <a:r>
              <a:rPr lang="en-US" sz="2400" dirty="0"/>
              <a:t>Define the audience and use for </a:t>
            </a:r>
            <a:r>
              <a:rPr lang="en-US" sz="2400" dirty="0" smtClean="0"/>
              <a:t>measurement.</a:t>
            </a:r>
            <a:endParaRPr lang="en-US" sz="2400" dirty="0" smtClean="0"/>
          </a:p>
          <a:p>
            <a:pPr marL="868680" lvl="1" indent="-457200" algn="l" rtl="0">
              <a:buFont typeface="+mj-lt"/>
              <a:buAutoNum type="arabicPeriod"/>
            </a:pPr>
            <a:r>
              <a:rPr lang="en-US" sz="2400" dirty="0" smtClean="0"/>
              <a:t>Consult </a:t>
            </a:r>
            <a:r>
              <a:rPr lang="en-US" sz="2400" dirty="0"/>
              <a:t>with stakeholders and advisory </a:t>
            </a:r>
            <a:r>
              <a:rPr lang="en-US" sz="2400" dirty="0" smtClean="0"/>
              <a:t>group.</a:t>
            </a:r>
            <a:endParaRPr lang="en-US" sz="2400" dirty="0" smtClean="0"/>
          </a:p>
          <a:p>
            <a:pPr marL="868680" lvl="1" indent="-457200" algn="l" rtl="0">
              <a:buFont typeface="+mj-lt"/>
              <a:buAutoNum type="arabicPeriod"/>
            </a:pPr>
            <a:r>
              <a:rPr lang="en-US" sz="2400" dirty="0" smtClean="0"/>
              <a:t>Choose </a:t>
            </a:r>
            <a:r>
              <a:rPr lang="en-US" sz="2400" dirty="0"/>
              <a:t>the area to </a:t>
            </a:r>
            <a:r>
              <a:rPr lang="en-US" sz="2400" dirty="0" smtClean="0"/>
              <a:t>measure.</a:t>
            </a:r>
            <a:endParaRPr lang="en-US" sz="2400" dirty="0" smtClean="0"/>
          </a:p>
          <a:p>
            <a:pPr marL="868680" lvl="1" indent="-457200" algn="l" rtl="0">
              <a:buFont typeface="+mj-lt"/>
              <a:buAutoNum type="arabicPeriod"/>
            </a:pPr>
            <a:r>
              <a:rPr lang="en-US" sz="2400" dirty="0" smtClean="0"/>
              <a:t>Achieve </a:t>
            </a:r>
            <a:r>
              <a:rPr lang="en-US" sz="2400" dirty="0"/>
              <a:t>a balance in </a:t>
            </a:r>
            <a:r>
              <a:rPr lang="en-US" sz="2400" dirty="0" smtClean="0"/>
              <a:t>measurement.</a:t>
            </a:r>
            <a:endParaRPr lang="en-US" sz="2400" dirty="0"/>
          </a:p>
          <a:p>
            <a:pPr marL="868680" lvl="1" indent="-457200" algn="l" rtl="0">
              <a:buFont typeface="+mj-lt"/>
              <a:buAutoNum type="arabicPeriod"/>
            </a:pPr>
            <a:r>
              <a:rPr lang="en-US" sz="2400" dirty="0"/>
              <a:t>Determine selection </a:t>
            </a:r>
            <a:r>
              <a:rPr lang="en-US" sz="2400" dirty="0" smtClean="0"/>
              <a:t>criteria.</a:t>
            </a:r>
            <a:endParaRPr lang="en-US" sz="2400" dirty="0" smtClean="0"/>
          </a:p>
          <a:p>
            <a:pPr marL="868680" lvl="1" indent="-457200" algn="l" rtl="0">
              <a:buFont typeface="+mj-lt"/>
              <a:buAutoNum type="arabicPeriod"/>
            </a:pPr>
            <a:r>
              <a:rPr lang="en-US" sz="2400" dirty="0"/>
              <a:t>Define the </a:t>
            </a:r>
            <a:r>
              <a:rPr lang="en-US" sz="2400" dirty="0" smtClean="0"/>
              <a:t>indicator</a:t>
            </a:r>
          </a:p>
          <a:p>
            <a:pPr lvl="2" algn="l" rtl="0"/>
            <a:r>
              <a:rPr lang="en-US" sz="2000" dirty="0"/>
              <a:t>Identify the target </a:t>
            </a:r>
            <a:r>
              <a:rPr lang="en-US" sz="2000" dirty="0" smtClean="0"/>
              <a:t>population</a:t>
            </a:r>
          </a:p>
          <a:p>
            <a:pPr lvl="2" algn="l" rtl="0"/>
            <a:r>
              <a:rPr lang="en-US" sz="2000" dirty="0"/>
              <a:t>Define the target to be </a:t>
            </a:r>
            <a:r>
              <a:rPr lang="en-US" sz="2000" dirty="0" smtClean="0"/>
              <a:t>achieved</a:t>
            </a:r>
          </a:p>
          <a:p>
            <a:pPr lvl="2" algn="l" rtl="0"/>
            <a:r>
              <a:rPr lang="en-US" sz="2000" dirty="0"/>
              <a:t>Threshold for </a:t>
            </a:r>
            <a:r>
              <a:rPr lang="en-US" sz="2000" dirty="0" smtClean="0"/>
              <a:t>action</a:t>
            </a:r>
          </a:p>
          <a:p>
            <a:pPr lvl="2" algn="l" rtl="0"/>
            <a:r>
              <a:rPr lang="en-US" sz="2000" dirty="0"/>
              <a:t>Action</a:t>
            </a:r>
            <a:endParaRPr lang="ar-SA" sz="2000" dirty="0"/>
          </a:p>
        </p:txBody>
      </p:sp>
      <p:sp>
        <p:nvSpPr>
          <p:cNvPr id="5" name="Footer Placeholder 4"/>
          <p:cNvSpPr>
            <a:spLocks noGrp="1"/>
          </p:cNvSpPr>
          <p:nvPr>
            <p:ph type="ftr" sz="quarter" idx="11"/>
          </p:nvPr>
        </p:nvSpPr>
        <p:spPr/>
        <p:txBody>
          <a:bodyPr/>
          <a:lstStyle/>
          <a:p>
            <a:r>
              <a:rPr lang="en-US" smtClean="0"/>
              <a:t>Dr. Mohammed Alahmed</a:t>
            </a:r>
            <a:endParaRPr lang="ar-SA"/>
          </a:p>
        </p:txBody>
      </p:sp>
      <p:sp>
        <p:nvSpPr>
          <p:cNvPr id="6" name="Slide Number Placeholder 5"/>
          <p:cNvSpPr>
            <a:spLocks noGrp="1"/>
          </p:cNvSpPr>
          <p:nvPr>
            <p:ph type="sldNum" sz="quarter" idx="12"/>
          </p:nvPr>
        </p:nvSpPr>
        <p:spPr/>
        <p:txBody>
          <a:bodyPr/>
          <a:lstStyle/>
          <a:p>
            <a:fld id="{FF34ECB2-D99F-4580-9702-46A4C27DB27D}" type="slidenum">
              <a:rPr lang="ar-SA" smtClean="0"/>
              <a:t>20</a:t>
            </a:fld>
            <a:endParaRPr lang="ar-SA"/>
          </a:p>
        </p:txBody>
      </p:sp>
    </p:spTree>
    <p:extLst>
      <p:ext uri="{BB962C8B-B14F-4D97-AF65-F5344CB8AC3E}">
        <p14:creationId xmlns:p14="http://schemas.microsoft.com/office/powerpoint/2010/main" val="27219442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sz="3200" dirty="0"/>
              <a:t>Define the audience and use for measurement</a:t>
            </a:r>
            <a:endParaRPr lang="ar-SA" sz="3200" dirty="0"/>
          </a:p>
        </p:txBody>
      </p:sp>
      <p:sp>
        <p:nvSpPr>
          <p:cNvPr id="3" name="Content Placeholder 2"/>
          <p:cNvSpPr>
            <a:spLocks noGrp="1"/>
          </p:cNvSpPr>
          <p:nvPr>
            <p:ph idx="1"/>
          </p:nvPr>
        </p:nvSpPr>
        <p:spPr>
          <a:xfrm>
            <a:off x="457200" y="1600200"/>
            <a:ext cx="7620000" cy="2980928"/>
          </a:xfrm>
        </p:spPr>
        <p:txBody>
          <a:bodyPr>
            <a:normAutofit/>
          </a:bodyPr>
          <a:lstStyle/>
          <a:p>
            <a:pPr algn="l" rtl="0"/>
            <a:r>
              <a:rPr lang="en-US" sz="2800" dirty="0"/>
              <a:t>It is important to </a:t>
            </a:r>
            <a:r>
              <a:rPr lang="en-US" sz="2800" dirty="0" smtClean="0"/>
              <a:t>define the </a:t>
            </a:r>
            <a:r>
              <a:rPr lang="en-US" sz="2800" dirty="0"/>
              <a:t>intended audience in order to identify and develop a suitable KPI</a:t>
            </a:r>
            <a:r>
              <a:rPr lang="en-US" sz="2800" dirty="0" smtClean="0"/>
              <a:t>.</a:t>
            </a:r>
          </a:p>
          <a:p>
            <a:pPr algn="l" rtl="0"/>
            <a:r>
              <a:rPr lang="en-US" sz="2800" dirty="0"/>
              <a:t>The audience refers to the person or group for whom the KPI will aid decision-making and can be the service-user, the clinician, the public, the facility or the healthcare </a:t>
            </a:r>
            <a:r>
              <a:rPr lang="en-US" sz="2800" dirty="0" smtClean="0"/>
              <a:t>system. </a:t>
            </a:r>
            <a:endParaRPr lang="en-US" sz="2800" dirty="0" smtClean="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4581128"/>
            <a:ext cx="6912768" cy="151216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FF34ECB2-D99F-4580-9702-46A4C27DB27D}" type="slidenum">
              <a:rPr lang="ar-SA" smtClean="0"/>
              <a:t>21</a:t>
            </a:fld>
            <a:endParaRPr lang="ar-SA"/>
          </a:p>
        </p:txBody>
      </p:sp>
    </p:spTree>
    <p:extLst>
      <p:ext uri="{BB962C8B-B14F-4D97-AF65-F5344CB8AC3E}">
        <p14:creationId xmlns:p14="http://schemas.microsoft.com/office/powerpoint/2010/main" val="27784821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sz="3200" dirty="0"/>
              <a:t>Define the audience and use for measurement</a:t>
            </a:r>
            <a:endParaRPr lang="ar-SA" sz="3200" dirty="0"/>
          </a:p>
        </p:txBody>
      </p:sp>
      <p:sp>
        <p:nvSpPr>
          <p:cNvPr id="3" name="Content Placeholder 2"/>
          <p:cNvSpPr>
            <a:spLocks noGrp="1"/>
          </p:cNvSpPr>
          <p:nvPr>
            <p:ph idx="1"/>
          </p:nvPr>
        </p:nvSpPr>
        <p:spPr/>
        <p:txBody>
          <a:bodyPr>
            <a:noAutofit/>
          </a:bodyPr>
          <a:lstStyle/>
          <a:p>
            <a:pPr algn="l" rtl="0"/>
            <a:r>
              <a:rPr lang="en-US" sz="2800" dirty="0"/>
              <a:t>It is essential to note that whether the goal of the measurement is for benchmarking, either internally for quality improvement purposes or externally against standards or other organizations, will influence the KPI selection process.</a:t>
            </a:r>
          </a:p>
          <a:p>
            <a:pPr algn="l" rtl="0"/>
            <a:r>
              <a:rPr lang="en-US" sz="2800" dirty="0"/>
              <a:t>Before embarking on the performance measurement process, it is necessary to identify the domains for which the measurement is intended, which may in turn be dependent on the audience </a:t>
            </a:r>
          </a:p>
          <a:p>
            <a:pPr algn="l" rtl="0"/>
            <a:endParaRPr lang="ar-SA" sz="2800" dirty="0"/>
          </a:p>
        </p:txBody>
      </p:sp>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FF34ECB2-D99F-4580-9702-46A4C27DB27D}" type="slidenum">
              <a:rPr lang="ar-SA" smtClean="0"/>
              <a:t>22</a:t>
            </a:fld>
            <a:endParaRPr lang="ar-SA"/>
          </a:p>
        </p:txBody>
      </p:sp>
    </p:spTree>
    <p:extLst>
      <p:ext uri="{BB962C8B-B14F-4D97-AF65-F5344CB8AC3E}">
        <p14:creationId xmlns:p14="http://schemas.microsoft.com/office/powerpoint/2010/main" val="3479038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sz="3200" dirty="0" smtClean="0"/>
              <a:t>Consult </a:t>
            </a:r>
            <a:r>
              <a:rPr lang="en-US" sz="3200" dirty="0"/>
              <a:t>with stakeholders and advisory group</a:t>
            </a:r>
            <a:endParaRPr lang="ar-SA" sz="3200" dirty="0"/>
          </a:p>
        </p:txBody>
      </p:sp>
      <p:sp>
        <p:nvSpPr>
          <p:cNvPr id="3" name="Content Placeholder 2"/>
          <p:cNvSpPr>
            <a:spLocks noGrp="1"/>
          </p:cNvSpPr>
          <p:nvPr>
            <p:ph idx="1"/>
          </p:nvPr>
        </p:nvSpPr>
        <p:spPr/>
        <p:txBody>
          <a:bodyPr>
            <a:noAutofit/>
          </a:bodyPr>
          <a:lstStyle/>
          <a:p>
            <a:pPr algn="l" rtl="0"/>
            <a:r>
              <a:rPr lang="en-US" sz="2800" dirty="0"/>
              <a:t>There should be consultation with all stakeholders throughout the data development </a:t>
            </a:r>
            <a:r>
              <a:rPr lang="en-US" sz="2800" dirty="0" smtClean="0"/>
              <a:t>process.</a:t>
            </a:r>
            <a:endParaRPr lang="en-US" sz="2800" dirty="0" smtClean="0"/>
          </a:p>
          <a:p>
            <a:pPr algn="l" rtl="0"/>
            <a:r>
              <a:rPr lang="en-US" sz="2800" dirty="0"/>
              <a:t>Consultation facilitates the identification of the </a:t>
            </a:r>
            <a:r>
              <a:rPr lang="en-US" sz="2800" b="1" dirty="0">
                <a:solidFill>
                  <a:schemeClr val="bg2">
                    <a:lumMod val="50000"/>
                  </a:schemeClr>
                </a:solidFill>
              </a:rPr>
              <a:t>needs</a:t>
            </a:r>
            <a:r>
              <a:rPr lang="en-US" sz="2800" dirty="0"/>
              <a:t> of stakeholders while simultaneously contributes to the </a:t>
            </a:r>
            <a:r>
              <a:rPr lang="en-US" sz="2800" b="1" dirty="0">
                <a:solidFill>
                  <a:schemeClr val="bg2">
                    <a:lumMod val="50000"/>
                  </a:schemeClr>
                </a:solidFill>
              </a:rPr>
              <a:t>acceptance</a:t>
            </a:r>
            <a:r>
              <a:rPr lang="en-US" sz="2800" dirty="0">
                <a:solidFill>
                  <a:schemeClr val="bg2">
                    <a:lumMod val="50000"/>
                  </a:schemeClr>
                </a:solidFill>
              </a:rPr>
              <a:t> </a:t>
            </a:r>
            <a:r>
              <a:rPr lang="en-US" sz="2800" dirty="0"/>
              <a:t>of the selected </a:t>
            </a:r>
            <a:r>
              <a:rPr lang="en-US" sz="2800" dirty="0" smtClean="0"/>
              <a:t>KPIs. </a:t>
            </a:r>
            <a:endParaRPr lang="en-US" sz="2800" dirty="0" smtClean="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4509120"/>
            <a:ext cx="4752528" cy="1552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FF34ECB2-D99F-4580-9702-46A4C27DB27D}" type="slidenum">
              <a:rPr lang="ar-SA" smtClean="0"/>
              <a:t>23</a:t>
            </a:fld>
            <a:endParaRPr lang="ar-SA"/>
          </a:p>
        </p:txBody>
      </p:sp>
    </p:spTree>
    <p:extLst>
      <p:ext uri="{BB962C8B-B14F-4D97-AF65-F5344CB8AC3E}">
        <p14:creationId xmlns:p14="http://schemas.microsoft.com/office/powerpoint/2010/main" val="13408711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sz="3200" dirty="0"/>
              <a:t>Consult with stakeholders and advisory group</a:t>
            </a:r>
            <a:endParaRPr lang="ar-SA" sz="3200" dirty="0"/>
          </a:p>
        </p:txBody>
      </p:sp>
      <p:sp>
        <p:nvSpPr>
          <p:cNvPr id="3" name="Content Placeholder 2"/>
          <p:cNvSpPr>
            <a:spLocks noGrp="1"/>
          </p:cNvSpPr>
          <p:nvPr>
            <p:ph idx="1"/>
          </p:nvPr>
        </p:nvSpPr>
        <p:spPr/>
        <p:txBody>
          <a:bodyPr>
            <a:normAutofit/>
          </a:bodyPr>
          <a:lstStyle/>
          <a:p>
            <a:pPr algn="l" rtl="0"/>
            <a:r>
              <a:rPr lang="en-US" sz="2800" dirty="0"/>
              <a:t>Consultation also facilitates </a:t>
            </a:r>
            <a:r>
              <a:rPr lang="en-US" sz="2800" b="1" dirty="0">
                <a:solidFill>
                  <a:schemeClr val="bg2">
                    <a:lumMod val="50000"/>
                  </a:schemeClr>
                </a:solidFill>
              </a:rPr>
              <a:t>agreement</a:t>
            </a:r>
            <a:r>
              <a:rPr lang="en-US" sz="2800" dirty="0">
                <a:solidFill>
                  <a:schemeClr val="bg2">
                    <a:lumMod val="50000"/>
                  </a:schemeClr>
                </a:solidFill>
              </a:rPr>
              <a:t> </a:t>
            </a:r>
            <a:r>
              <a:rPr lang="en-US" sz="2800" dirty="0"/>
              <a:t>about data elements and assists in familiarization with the data and standards</a:t>
            </a:r>
            <a:r>
              <a:rPr lang="en-US" sz="2800" dirty="0" smtClean="0"/>
              <a:t>.</a:t>
            </a:r>
          </a:p>
          <a:p>
            <a:pPr algn="l" rtl="0"/>
            <a:r>
              <a:rPr lang="en-US" sz="2800" dirty="0" smtClean="0"/>
              <a:t>Consultation </a:t>
            </a:r>
            <a:r>
              <a:rPr lang="en-US" sz="2800" dirty="0"/>
              <a:t>with </a:t>
            </a:r>
            <a:r>
              <a:rPr lang="en-US" sz="2800" b="1" dirty="0">
                <a:solidFill>
                  <a:schemeClr val="bg2">
                    <a:lumMod val="50000"/>
                  </a:schemeClr>
                </a:solidFill>
              </a:rPr>
              <a:t>decision-makers</a:t>
            </a:r>
            <a:r>
              <a:rPr lang="en-US" sz="2800" dirty="0"/>
              <a:t> can assist in identifying their information needs and subsequent use for that </a:t>
            </a:r>
            <a:r>
              <a:rPr lang="en-US" sz="2800" dirty="0" smtClean="0"/>
              <a:t>information. </a:t>
            </a:r>
            <a:endParaRPr lang="en-US" sz="2800" dirty="0"/>
          </a:p>
          <a:p>
            <a:pPr algn="l" rtl="0"/>
            <a:r>
              <a:rPr lang="en-US" sz="2800" dirty="0"/>
              <a:t>Consultation with </a:t>
            </a:r>
            <a:r>
              <a:rPr lang="en-US" sz="2800" b="1" dirty="0">
                <a:solidFill>
                  <a:schemeClr val="bg2">
                    <a:lumMod val="50000"/>
                  </a:schemeClr>
                </a:solidFill>
              </a:rPr>
              <a:t>service providers </a:t>
            </a:r>
            <a:r>
              <a:rPr lang="en-US" sz="2800" dirty="0"/>
              <a:t>can also assist in identifying their information needs, and elicit what data they can provide. </a:t>
            </a:r>
          </a:p>
          <a:p>
            <a:pPr algn="l" rtl="0"/>
            <a:endParaRPr lang="ar-SA" sz="2400" dirty="0"/>
          </a:p>
        </p:txBody>
      </p:sp>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FF34ECB2-D99F-4580-9702-46A4C27DB27D}" type="slidenum">
              <a:rPr lang="ar-SA" smtClean="0"/>
              <a:t>24</a:t>
            </a:fld>
            <a:endParaRPr lang="ar-SA"/>
          </a:p>
        </p:txBody>
      </p:sp>
    </p:spTree>
    <p:extLst>
      <p:ext uri="{BB962C8B-B14F-4D97-AF65-F5344CB8AC3E}">
        <p14:creationId xmlns:p14="http://schemas.microsoft.com/office/powerpoint/2010/main" val="16199325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sz="3600" dirty="0" smtClean="0"/>
              <a:t>Choose </a:t>
            </a:r>
            <a:r>
              <a:rPr lang="en-US" sz="3600" dirty="0"/>
              <a:t>the </a:t>
            </a:r>
            <a:r>
              <a:rPr lang="en-US" sz="3600" dirty="0"/>
              <a:t>A</a:t>
            </a:r>
            <a:r>
              <a:rPr lang="en-US" sz="3600" dirty="0" smtClean="0"/>
              <a:t>rea </a:t>
            </a:r>
            <a:r>
              <a:rPr lang="en-US" sz="3600" dirty="0"/>
              <a:t>to </a:t>
            </a:r>
            <a:r>
              <a:rPr lang="en-US" sz="3600" dirty="0" smtClean="0"/>
              <a:t>Measure</a:t>
            </a:r>
            <a:endParaRPr lang="ar-SA" sz="3600" dirty="0"/>
          </a:p>
        </p:txBody>
      </p:sp>
      <p:sp>
        <p:nvSpPr>
          <p:cNvPr id="3" name="Content Placeholder 2"/>
          <p:cNvSpPr>
            <a:spLocks noGrp="1"/>
          </p:cNvSpPr>
          <p:nvPr>
            <p:ph idx="1"/>
          </p:nvPr>
        </p:nvSpPr>
        <p:spPr>
          <a:xfrm>
            <a:off x="457200" y="1600200"/>
            <a:ext cx="7620000" cy="3052936"/>
          </a:xfrm>
        </p:spPr>
        <p:txBody>
          <a:bodyPr>
            <a:normAutofit fontScale="92500"/>
          </a:bodyPr>
          <a:lstStyle/>
          <a:p>
            <a:pPr algn="l" rtl="0"/>
            <a:r>
              <a:rPr lang="en-US" sz="2800" dirty="0"/>
              <a:t>Choosing the area to be measured should be based on the </a:t>
            </a:r>
            <a:r>
              <a:rPr lang="en-US" sz="2800" b="1" dirty="0">
                <a:solidFill>
                  <a:schemeClr val="bg2">
                    <a:lumMod val="50000"/>
                  </a:schemeClr>
                </a:solidFill>
              </a:rPr>
              <a:t>importance</a:t>
            </a:r>
            <a:r>
              <a:rPr lang="en-US" sz="2800" dirty="0"/>
              <a:t> of the problem, service-user safety, potential for improvement and controllability by health or social care system/professionals </a:t>
            </a:r>
            <a:endParaRPr lang="en-US" sz="2800" dirty="0" smtClean="0"/>
          </a:p>
          <a:p>
            <a:pPr algn="l" rtl="0"/>
            <a:r>
              <a:rPr lang="en-US" sz="2800" dirty="0"/>
              <a:t>A healthcare problem is important if it is associated with significant morbidity and mortality, has high service-user volumes and is costly to </a:t>
            </a:r>
            <a:r>
              <a:rPr lang="en-US" sz="2800" dirty="0" smtClean="0"/>
              <a:t>treat.</a:t>
            </a:r>
            <a:endParaRPr lang="ar-SA" sz="2800"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4653136"/>
            <a:ext cx="7056784" cy="17450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FF34ECB2-D99F-4580-9702-46A4C27DB27D}" type="slidenum">
              <a:rPr lang="ar-SA" smtClean="0"/>
              <a:t>25</a:t>
            </a:fld>
            <a:endParaRPr lang="ar-SA"/>
          </a:p>
        </p:txBody>
      </p:sp>
    </p:spTree>
    <p:extLst>
      <p:ext uri="{BB962C8B-B14F-4D97-AF65-F5344CB8AC3E}">
        <p14:creationId xmlns:p14="http://schemas.microsoft.com/office/powerpoint/2010/main" val="20965140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978896" cy="1143000"/>
          </a:xfrm>
        </p:spPr>
        <p:txBody>
          <a:bodyPr/>
          <a:lstStyle/>
          <a:p>
            <a:pPr rtl="0"/>
            <a:r>
              <a:rPr lang="en-US" sz="4000" dirty="0" smtClean="0"/>
              <a:t>Achieve a Balance in Measurement</a:t>
            </a:r>
            <a:endParaRPr lang="ar-SA" sz="4000" dirty="0"/>
          </a:p>
        </p:txBody>
      </p:sp>
      <p:sp>
        <p:nvSpPr>
          <p:cNvPr id="3" name="Content Placeholder 2"/>
          <p:cNvSpPr>
            <a:spLocks noGrp="1"/>
          </p:cNvSpPr>
          <p:nvPr>
            <p:ph idx="1"/>
          </p:nvPr>
        </p:nvSpPr>
        <p:spPr>
          <a:xfrm>
            <a:off x="323528" y="2348880"/>
            <a:ext cx="7921352" cy="3672408"/>
          </a:xfrm>
        </p:spPr>
        <p:txBody>
          <a:bodyPr>
            <a:noAutofit/>
          </a:bodyPr>
          <a:lstStyle/>
          <a:p>
            <a:pPr algn="l" rtl="0"/>
            <a:r>
              <a:rPr lang="en-US" sz="2800" dirty="0"/>
              <a:t>The diversity of stakeholders in health and social care requires that there is a need for measures across multiple domains to satisfy their different information </a:t>
            </a:r>
            <a:r>
              <a:rPr lang="en-US" sz="2800" dirty="0" smtClean="0"/>
              <a:t>needs.</a:t>
            </a:r>
            <a:endParaRPr lang="en-US" sz="2800" dirty="0" smtClean="0"/>
          </a:p>
          <a:p>
            <a:pPr algn="l" rtl="0"/>
            <a:r>
              <a:rPr lang="en-US" sz="2800" dirty="0" smtClean="0"/>
              <a:t>Performance </a:t>
            </a:r>
            <a:r>
              <a:rPr lang="en-US" sz="2800" dirty="0"/>
              <a:t>frameworks identify domains of healthcare performance that can be used as a basis for the development of performance indicator sets, such as the HCQI </a:t>
            </a:r>
            <a:r>
              <a:rPr lang="en-US" sz="2800" dirty="0" smtClean="0"/>
              <a:t>project.</a:t>
            </a:r>
            <a:endParaRPr lang="ar-SA" sz="2800"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116632"/>
            <a:ext cx="3302496" cy="20640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6444208" y="5517232"/>
            <a:ext cx="1944216" cy="1200329"/>
          </a:xfrm>
          <a:prstGeom prst="rect">
            <a:avLst/>
          </a:prstGeom>
          <a:solidFill>
            <a:srgbClr val="CCECFF"/>
          </a:solidFill>
        </p:spPr>
        <p:style>
          <a:lnRef idx="2">
            <a:schemeClr val="accent2"/>
          </a:lnRef>
          <a:fillRef idx="1">
            <a:schemeClr val="lt1"/>
          </a:fillRef>
          <a:effectRef idx="0">
            <a:schemeClr val="accent2"/>
          </a:effectRef>
          <a:fontRef idx="minor">
            <a:schemeClr val="dk1"/>
          </a:fontRef>
        </p:style>
        <p:txBody>
          <a:bodyPr wrap="square">
            <a:spAutoFit/>
          </a:bodyPr>
          <a:lstStyle/>
          <a:p>
            <a:pPr algn="l" rtl="0"/>
            <a:r>
              <a:rPr lang="en-US" dirty="0"/>
              <a:t>HCQI </a:t>
            </a:r>
            <a:r>
              <a:rPr lang="en-US" dirty="0" smtClean="0"/>
              <a:t>: Health </a:t>
            </a:r>
            <a:r>
              <a:rPr lang="en-US" dirty="0"/>
              <a:t>Care Quality Indicators project, initiated in 2002</a:t>
            </a:r>
            <a:endParaRPr lang="ar-SA" dirty="0"/>
          </a:p>
        </p:txBody>
      </p:sp>
      <p:sp>
        <p:nvSpPr>
          <p:cNvPr id="5" name="Footer Placeholder 4"/>
          <p:cNvSpPr>
            <a:spLocks noGrp="1"/>
          </p:cNvSpPr>
          <p:nvPr>
            <p:ph type="ftr" sz="quarter" idx="11"/>
          </p:nvPr>
        </p:nvSpPr>
        <p:spPr/>
        <p:txBody>
          <a:bodyPr/>
          <a:lstStyle/>
          <a:p>
            <a:r>
              <a:rPr lang="en-US" smtClean="0"/>
              <a:t>Dr. Mohammed Alahmed</a:t>
            </a:r>
            <a:endParaRPr lang="ar-SA"/>
          </a:p>
        </p:txBody>
      </p:sp>
      <p:sp>
        <p:nvSpPr>
          <p:cNvPr id="6" name="Slide Number Placeholder 5"/>
          <p:cNvSpPr>
            <a:spLocks noGrp="1"/>
          </p:cNvSpPr>
          <p:nvPr>
            <p:ph type="sldNum" sz="quarter" idx="12"/>
          </p:nvPr>
        </p:nvSpPr>
        <p:spPr/>
        <p:txBody>
          <a:bodyPr/>
          <a:lstStyle/>
          <a:p>
            <a:fld id="{FF34ECB2-D99F-4580-9702-46A4C27DB27D}" type="slidenum">
              <a:rPr lang="ar-SA" smtClean="0"/>
              <a:t>26</a:t>
            </a:fld>
            <a:endParaRPr lang="ar-SA"/>
          </a:p>
        </p:txBody>
      </p:sp>
    </p:spTree>
    <p:extLst>
      <p:ext uri="{BB962C8B-B14F-4D97-AF65-F5344CB8AC3E}">
        <p14:creationId xmlns:p14="http://schemas.microsoft.com/office/powerpoint/2010/main" val="23392222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sz="4000" dirty="0">
                <a:solidFill>
                  <a:srgbClr val="242852"/>
                </a:solidFill>
              </a:rPr>
              <a:t>Achieve a balance in measurement</a:t>
            </a:r>
            <a:endParaRPr lang="ar-SA" sz="4800" dirty="0"/>
          </a:p>
        </p:txBody>
      </p:sp>
      <p:sp>
        <p:nvSpPr>
          <p:cNvPr id="3" name="Content Placeholder 2"/>
          <p:cNvSpPr>
            <a:spLocks noGrp="1"/>
          </p:cNvSpPr>
          <p:nvPr>
            <p:ph idx="1"/>
          </p:nvPr>
        </p:nvSpPr>
        <p:spPr/>
        <p:txBody>
          <a:bodyPr>
            <a:normAutofit/>
          </a:bodyPr>
          <a:lstStyle/>
          <a:p>
            <a:pPr algn="l" rtl="0"/>
            <a:r>
              <a:rPr lang="en-US" sz="2800" dirty="0"/>
              <a:t>A number of approaches have been developed to assist in identifying a balanced set of KPIs including: </a:t>
            </a:r>
          </a:p>
          <a:p>
            <a:pPr marL="925830" lvl="1" indent="-514350" algn="l" rtl="0">
              <a:buFont typeface="+mj-lt"/>
              <a:buAutoNum type="arabicPeriod"/>
            </a:pPr>
            <a:r>
              <a:rPr lang="en-US" sz="2600" dirty="0"/>
              <a:t>The “</a:t>
            </a:r>
            <a:r>
              <a:rPr lang="en-US" sz="2600" b="1" dirty="0"/>
              <a:t>balanced scorecard</a:t>
            </a:r>
            <a:r>
              <a:rPr lang="en-US" sz="2600" dirty="0"/>
              <a:t>” which was originally developed by Kaplan and Norton.</a:t>
            </a:r>
          </a:p>
          <a:p>
            <a:pPr marL="925830" lvl="1" indent="-514350" algn="l" rtl="0">
              <a:buFont typeface="+mj-lt"/>
              <a:buAutoNum type="arabicPeriod"/>
            </a:pPr>
            <a:r>
              <a:rPr lang="en-US" sz="2600" dirty="0"/>
              <a:t>The “</a:t>
            </a:r>
            <a:r>
              <a:rPr lang="en-US" sz="2600" b="1" dirty="0"/>
              <a:t>Three </a:t>
            </a:r>
            <a:r>
              <a:rPr lang="en-US" sz="2600" b="1" dirty="0" err="1"/>
              <a:t>Es</a:t>
            </a:r>
            <a:r>
              <a:rPr lang="en-US" sz="2600" dirty="0"/>
              <a:t>” </a:t>
            </a:r>
            <a:r>
              <a:rPr lang="en-US" sz="2600" dirty="0" smtClean="0"/>
              <a:t>framework uses </a:t>
            </a:r>
            <a:r>
              <a:rPr lang="en-US" sz="2600" dirty="0"/>
              <a:t>the three domains of economy, efficiency and </a:t>
            </a:r>
            <a:r>
              <a:rPr lang="en-US" sz="2600" dirty="0" smtClean="0"/>
              <a:t>effectiveness.</a:t>
            </a:r>
            <a:endParaRPr lang="en-US" sz="2600" dirty="0"/>
          </a:p>
          <a:p>
            <a:pPr algn="l" rtl="0"/>
            <a:endParaRPr lang="ar-SA" sz="2800" dirty="0"/>
          </a:p>
        </p:txBody>
      </p:sp>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FF34ECB2-D99F-4580-9702-46A4C27DB27D}" type="slidenum">
              <a:rPr lang="ar-SA" smtClean="0"/>
              <a:t>27</a:t>
            </a:fld>
            <a:endParaRPr lang="ar-SA"/>
          </a:p>
        </p:txBody>
      </p:sp>
    </p:spTree>
    <p:extLst>
      <p:ext uri="{BB962C8B-B14F-4D97-AF65-F5344CB8AC3E}">
        <p14:creationId xmlns:p14="http://schemas.microsoft.com/office/powerpoint/2010/main" val="3144072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The “Three </a:t>
            </a:r>
            <a:r>
              <a:rPr lang="en-US" sz="3600" dirty="0" err="1"/>
              <a:t>Es</a:t>
            </a:r>
            <a:r>
              <a:rPr lang="en-US" sz="3600" dirty="0"/>
              <a:t>” framework </a:t>
            </a:r>
            <a:endParaRPr lang="ar-SA" sz="3600" dirty="0"/>
          </a:p>
        </p:txBody>
      </p:sp>
      <p:sp>
        <p:nvSpPr>
          <p:cNvPr id="3" name="Content Placeholder 2"/>
          <p:cNvSpPr>
            <a:spLocks noGrp="1"/>
          </p:cNvSpPr>
          <p:nvPr>
            <p:ph idx="1"/>
          </p:nvPr>
        </p:nvSpPr>
        <p:spPr/>
        <p:txBody>
          <a:bodyPr>
            <a:normAutofit/>
          </a:bodyPr>
          <a:lstStyle/>
          <a:p>
            <a:pPr algn="l" rtl="0"/>
            <a:r>
              <a:rPr lang="en-US" sz="2800" b="1" dirty="0" smtClean="0"/>
              <a:t>Economy</a:t>
            </a:r>
            <a:r>
              <a:rPr lang="en-US" sz="2800" dirty="0" smtClean="0"/>
              <a:t>  - which </a:t>
            </a:r>
            <a:r>
              <a:rPr lang="en-US" sz="2800" dirty="0"/>
              <a:t>measures the acquisition of human and material resources </a:t>
            </a:r>
            <a:r>
              <a:rPr lang="en-US" sz="2800" dirty="0" smtClean="0"/>
              <a:t>of the </a:t>
            </a:r>
            <a:r>
              <a:rPr lang="en-US" sz="2800" dirty="0"/>
              <a:t>appropriate quality and quantity at the lowest cost</a:t>
            </a:r>
          </a:p>
          <a:p>
            <a:pPr algn="l" rtl="0"/>
            <a:r>
              <a:rPr lang="en-US" sz="2800" b="1" dirty="0" smtClean="0"/>
              <a:t>Efficiency</a:t>
            </a:r>
            <a:r>
              <a:rPr lang="en-US" sz="2800" dirty="0" smtClean="0"/>
              <a:t> - which </a:t>
            </a:r>
            <a:r>
              <a:rPr lang="en-US" sz="2800" dirty="0"/>
              <a:t>measures the capacity to provide effective healthcare </a:t>
            </a:r>
            <a:r>
              <a:rPr lang="en-US" sz="2800" dirty="0" smtClean="0"/>
              <a:t>using minimum resources.</a:t>
            </a:r>
            <a:endParaRPr lang="en-US" sz="2800" dirty="0"/>
          </a:p>
          <a:p>
            <a:pPr algn="l" rtl="0"/>
            <a:r>
              <a:rPr lang="en-US" sz="2800" b="1" dirty="0" smtClean="0"/>
              <a:t>Effectiveness</a:t>
            </a:r>
            <a:r>
              <a:rPr lang="en-US" sz="2800" dirty="0" smtClean="0"/>
              <a:t> - which </a:t>
            </a:r>
            <a:r>
              <a:rPr lang="en-US" sz="2800" dirty="0"/>
              <a:t>measures the degree to which the </a:t>
            </a:r>
            <a:r>
              <a:rPr lang="en-US" sz="2800" dirty="0" smtClean="0"/>
              <a:t>organization attains established </a:t>
            </a:r>
            <a:r>
              <a:rPr lang="en-US" sz="2800" dirty="0"/>
              <a:t>goals.</a:t>
            </a:r>
            <a:endParaRPr lang="ar-SA" sz="2800" dirty="0"/>
          </a:p>
        </p:txBody>
      </p:sp>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FF34ECB2-D99F-4580-9702-46A4C27DB27D}" type="slidenum">
              <a:rPr lang="ar-SA" smtClean="0"/>
              <a:t>28</a:t>
            </a:fld>
            <a:endParaRPr lang="ar-SA"/>
          </a:p>
        </p:txBody>
      </p:sp>
    </p:spTree>
    <p:extLst>
      <p:ext uri="{BB962C8B-B14F-4D97-AF65-F5344CB8AC3E}">
        <p14:creationId xmlns:p14="http://schemas.microsoft.com/office/powerpoint/2010/main" val="27948830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The “Balanced Scorecard” method</a:t>
            </a:r>
          </a:p>
        </p:txBody>
      </p:sp>
      <p:sp>
        <p:nvSpPr>
          <p:cNvPr id="3" name="Content Placeholder 2"/>
          <p:cNvSpPr>
            <a:spLocks noGrp="1"/>
          </p:cNvSpPr>
          <p:nvPr>
            <p:ph idx="1"/>
          </p:nvPr>
        </p:nvSpPr>
        <p:spPr/>
        <p:txBody>
          <a:bodyPr>
            <a:noAutofit/>
          </a:bodyPr>
          <a:lstStyle/>
          <a:p>
            <a:pPr algn="l" rtl="0"/>
            <a:r>
              <a:rPr lang="en-US" sz="2400" dirty="0" smtClean="0"/>
              <a:t>In </a:t>
            </a:r>
            <a:r>
              <a:rPr lang="en-US" sz="2400" dirty="0"/>
              <a:t>1992, Robert Kaplan and David Norton introduced the Balanced </a:t>
            </a:r>
            <a:r>
              <a:rPr lang="en-US" sz="2400" dirty="0" smtClean="0"/>
              <a:t>Scorecard concept </a:t>
            </a:r>
            <a:r>
              <a:rPr lang="en-US" sz="2400" dirty="0"/>
              <a:t>as a way of motivating and measuring an organization’s </a:t>
            </a:r>
            <a:r>
              <a:rPr lang="en-US" sz="2400" dirty="0" smtClean="0"/>
              <a:t>performance.</a:t>
            </a:r>
          </a:p>
          <a:p>
            <a:pPr algn="l" rtl="0"/>
            <a:r>
              <a:rPr lang="en-US" sz="2400" dirty="0"/>
              <a:t>The method looks at four interconnected perspectives (</a:t>
            </a:r>
            <a:r>
              <a:rPr lang="en-US" sz="2400" dirty="0" smtClean="0"/>
              <a:t>dimensions). These </a:t>
            </a:r>
            <a:r>
              <a:rPr lang="en-US" sz="2400" dirty="0"/>
              <a:t>are</a:t>
            </a:r>
            <a:r>
              <a:rPr lang="en-US" sz="2400" dirty="0" smtClean="0"/>
              <a:t>:</a:t>
            </a:r>
          </a:p>
          <a:p>
            <a:pPr marL="868680" lvl="1" indent="-457200" algn="l" rtl="0">
              <a:buFont typeface="+mj-lt"/>
              <a:buAutoNum type="arabicPeriod"/>
            </a:pPr>
            <a:r>
              <a:rPr lang="en-US" sz="2400" b="1" dirty="0"/>
              <a:t>Financial </a:t>
            </a:r>
            <a:r>
              <a:rPr lang="en-US" sz="2400" dirty="0"/>
              <a:t>– How do we look to our stakeholders?</a:t>
            </a:r>
          </a:p>
          <a:p>
            <a:pPr marL="868680" lvl="1" indent="-457200" algn="l" rtl="0">
              <a:buFont typeface="+mj-lt"/>
              <a:buAutoNum type="arabicPeriod"/>
            </a:pPr>
            <a:r>
              <a:rPr lang="en-US" sz="2400" b="1" dirty="0"/>
              <a:t>Customer</a:t>
            </a:r>
            <a:r>
              <a:rPr lang="en-US" sz="2400" dirty="0" smtClean="0"/>
              <a:t> </a:t>
            </a:r>
            <a:r>
              <a:rPr lang="en-US" sz="2400" dirty="0"/>
              <a:t>– How well do we satisfy our internal and external </a:t>
            </a:r>
            <a:r>
              <a:rPr lang="en-US" sz="2400" dirty="0" smtClean="0"/>
              <a:t>customer’s needs</a:t>
            </a:r>
            <a:r>
              <a:rPr lang="en-US" sz="2400" dirty="0"/>
              <a:t>?</a:t>
            </a:r>
          </a:p>
          <a:p>
            <a:pPr marL="868680" lvl="1" indent="-457200" algn="l" rtl="0">
              <a:buFont typeface="+mj-lt"/>
              <a:buAutoNum type="arabicPeriod"/>
            </a:pPr>
            <a:r>
              <a:rPr lang="en-US" sz="2400" b="1" dirty="0"/>
              <a:t>Internal </a:t>
            </a:r>
            <a:r>
              <a:rPr lang="en-US" sz="2400" b="1" dirty="0"/>
              <a:t>Business Process </a:t>
            </a:r>
            <a:r>
              <a:rPr lang="en-US" sz="2400" dirty="0"/>
              <a:t>– How well do we perform at key internal </a:t>
            </a:r>
            <a:r>
              <a:rPr lang="en-US" sz="2400" dirty="0" smtClean="0"/>
              <a:t>business (sub)processes</a:t>
            </a:r>
            <a:r>
              <a:rPr lang="en-US" sz="2400" dirty="0"/>
              <a:t>?</a:t>
            </a:r>
          </a:p>
          <a:p>
            <a:pPr marL="868680" lvl="1" indent="-457200" algn="l" rtl="0">
              <a:buFont typeface="+mj-lt"/>
              <a:buAutoNum type="arabicPeriod"/>
            </a:pPr>
            <a:r>
              <a:rPr lang="en-US" sz="2400" b="1" dirty="0"/>
              <a:t>Learning </a:t>
            </a:r>
            <a:r>
              <a:rPr lang="en-US" sz="2400" b="1" dirty="0"/>
              <a:t>and Growth </a:t>
            </a:r>
            <a:r>
              <a:rPr lang="en-US" sz="2400" dirty="0"/>
              <a:t>– Are we able to sustain innovation, change, </a:t>
            </a:r>
            <a:r>
              <a:rPr lang="en-US" sz="2400" dirty="0" smtClean="0"/>
              <a:t>and continuous </a:t>
            </a:r>
            <a:r>
              <a:rPr lang="en-US" sz="2400" dirty="0"/>
              <a:t>improvement?</a:t>
            </a:r>
            <a:endParaRPr lang="ar-SA" sz="2400" dirty="0"/>
          </a:p>
        </p:txBody>
      </p:sp>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FF34ECB2-D99F-4580-9702-46A4C27DB27D}" type="slidenum">
              <a:rPr lang="ar-SA" smtClean="0"/>
              <a:t>29</a:t>
            </a:fld>
            <a:endParaRPr lang="ar-SA"/>
          </a:p>
        </p:txBody>
      </p:sp>
    </p:spTree>
    <p:extLst>
      <p:ext uri="{BB962C8B-B14F-4D97-AF65-F5344CB8AC3E}">
        <p14:creationId xmlns:p14="http://schemas.microsoft.com/office/powerpoint/2010/main" val="20869406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690864" cy="1143000"/>
          </a:xfrm>
        </p:spPr>
        <p:txBody>
          <a:bodyPr/>
          <a:lstStyle/>
          <a:p>
            <a:pPr rtl="0"/>
            <a:r>
              <a:rPr lang="en-US" sz="4400" dirty="0" smtClean="0"/>
              <a:t>What are </a:t>
            </a:r>
            <a:r>
              <a:rPr lang="en-US" sz="4400" dirty="0"/>
              <a:t>KPIs?</a:t>
            </a:r>
            <a:endParaRPr lang="ar-SA" sz="4400" dirty="0"/>
          </a:p>
        </p:txBody>
      </p:sp>
      <p:sp>
        <p:nvSpPr>
          <p:cNvPr id="3" name="Content Placeholder 2"/>
          <p:cNvSpPr>
            <a:spLocks noGrp="1"/>
          </p:cNvSpPr>
          <p:nvPr>
            <p:ph idx="1"/>
          </p:nvPr>
        </p:nvSpPr>
        <p:spPr>
          <a:xfrm>
            <a:off x="457200" y="2012776"/>
            <a:ext cx="7715200" cy="4800600"/>
          </a:xfrm>
        </p:spPr>
        <p:txBody>
          <a:bodyPr>
            <a:normAutofit/>
          </a:bodyPr>
          <a:lstStyle/>
          <a:p>
            <a:pPr algn="l" rtl="0"/>
            <a:r>
              <a:rPr lang="en-US" sz="2800" dirty="0"/>
              <a:t>Simply defined, KPIs are </a:t>
            </a:r>
            <a:r>
              <a:rPr lang="en-US" sz="2800" b="1" dirty="0">
                <a:solidFill>
                  <a:schemeClr val="bg2">
                    <a:lumMod val="75000"/>
                  </a:schemeClr>
                </a:solidFill>
              </a:rPr>
              <a:t>measures</a:t>
            </a:r>
            <a:r>
              <a:rPr lang="en-US" sz="2800" dirty="0">
                <a:solidFill>
                  <a:schemeClr val="bg2">
                    <a:lumMod val="75000"/>
                  </a:schemeClr>
                </a:solidFill>
              </a:rPr>
              <a:t> </a:t>
            </a:r>
            <a:r>
              <a:rPr lang="en-US" sz="2800" dirty="0"/>
              <a:t>that a sector or organization uses to define success and track progress in meeting its </a:t>
            </a:r>
            <a:r>
              <a:rPr lang="en-US" sz="2800" b="1" dirty="0">
                <a:solidFill>
                  <a:schemeClr val="bg2">
                    <a:lumMod val="75000"/>
                  </a:schemeClr>
                </a:solidFill>
              </a:rPr>
              <a:t>strategic</a:t>
            </a:r>
            <a:r>
              <a:rPr lang="en-US" sz="2800" dirty="0"/>
              <a:t> </a:t>
            </a:r>
            <a:r>
              <a:rPr lang="en-US" sz="2800" dirty="0" smtClean="0"/>
              <a:t>goals.</a:t>
            </a:r>
          </a:p>
          <a:p>
            <a:pPr algn="l" rtl="0"/>
            <a:r>
              <a:rPr lang="en-US" sz="2800" dirty="0"/>
              <a:t>Key Performance Indicators (KPIs) are quantitative and qualitative </a:t>
            </a:r>
            <a:r>
              <a:rPr lang="en-US" sz="2800" b="1" dirty="0">
                <a:solidFill>
                  <a:schemeClr val="bg2">
                    <a:lumMod val="75000"/>
                  </a:schemeClr>
                </a:solidFill>
              </a:rPr>
              <a:t>measures</a:t>
            </a:r>
            <a:r>
              <a:rPr lang="en-US" sz="2800" dirty="0"/>
              <a:t> used </a:t>
            </a:r>
            <a:r>
              <a:rPr lang="en-US" sz="2800" dirty="0" smtClean="0"/>
              <a:t>to review </a:t>
            </a:r>
            <a:r>
              <a:rPr lang="en-US" sz="2800" dirty="0"/>
              <a:t>an </a:t>
            </a:r>
            <a:r>
              <a:rPr lang="en-US" sz="2800" dirty="0" smtClean="0"/>
              <a:t>organization's </a:t>
            </a:r>
            <a:r>
              <a:rPr lang="en-US" sz="2800" dirty="0"/>
              <a:t>progress against its </a:t>
            </a:r>
            <a:r>
              <a:rPr lang="en-US" sz="2800" b="1" dirty="0">
                <a:solidFill>
                  <a:schemeClr val="bg2">
                    <a:lumMod val="50000"/>
                  </a:schemeClr>
                </a:solidFill>
              </a:rPr>
              <a:t>goals</a:t>
            </a:r>
            <a:r>
              <a:rPr lang="en-US" sz="2800" dirty="0"/>
              <a:t>.</a:t>
            </a:r>
            <a:endParaRPr lang="ar-SA" sz="2800" dirty="0" smtClean="0"/>
          </a:p>
          <a:p>
            <a:pPr algn="l" rtl="0"/>
            <a:r>
              <a:rPr lang="en-US" sz="2800" dirty="0" smtClean="0"/>
              <a:t>KPIs </a:t>
            </a:r>
            <a:r>
              <a:rPr lang="en-US" sz="2800" dirty="0"/>
              <a:t>provide a </a:t>
            </a:r>
            <a:r>
              <a:rPr lang="en-US" sz="2800" b="1" dirty="0">
                <a:solidFill>
                  <a:schemeClr val="bg2">
                    <a:lumMod val="75000"/>
                  </a:schemeClr>
                </a:solidFill>
              </a:rPr>
              <a:t>measurement</a:t>
            </a:r>
            <a:r>
              <a:rPr lang="en-US" sz="2800" dirty="0"/>
              <a:t> tool</a:t>
            </a:r>
            <a:r>
              <a:rPr lang="en-US" sz="2800" dirty="0" smtClean="0"/>
              <a:t>.</a:t>
            </a:r>
            <a:endParaRPr lang="en-US" sz="2800" dirty="0" smtClean="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24423"/>
          <a:stretch/>
        </p:blipFill>
        <p:spPr bwMode="auto">
          <a:xfrm>
            <a:off x="5868144" y="116632"/>
            <a:ext cx="2568699" cy="1603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FF34ECB2-D99F-4580-9702-46A4C27DB27D}" type="slidenum">
              <a:rPr lang="ar-SA" smtClean="0"/>
              <a:t>3</a:t>
            </a:fld>
            <a:endParaRPr lang="ar-SA"/>
          </a:p>
        </p:txBody>
      </p:sp>
    </p:spTree>
    <p:extLst>
      <p:ext uri="{BB962C8B-B14F-4D97-AF65-F5344CB8AC3E}">
        <p14:creationId xmlns:p14="http://schemas.microsoft.com/office/powerpoint/2010/main" val="22662886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sz="3600" dirty="0"/>
              <a:t>Balanced </a:t>
            </a:r>
            <a:r>
              <a:rPr lang="en-US" sz="3600" dirty="0" smtClean="0"/>
              <a:t> Scorecard </a:t>
            </a:r>
            <a:r>
              <a:rPr lang="en-US" sz="3600" dirty="0"/>
              <a:t>Perspectives</a:t>
            </a:r>
            <a:endParaRPr lang="ar-SA" sz="3600"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484783"/>
            <a:ext cx="7920880" cy="50488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FF34ECB2-D99F-4580-9702-46A4C27DB27D}" type="slidenum">
              <a:rPr lang="ar-SA" smtClean="0"/>
              <a:t>30</a:t>
            </a:fld>
            <a:endParaRPr lang="ar-SA"/>
          </a:p>
        </p:txBody>
      </p:sp>
    </p:spTree>
    <p:extLst>
      <p:ext uri="{BB962C8B-B14F-4D97-AF65-F5344CB8AC3E}">
        <p14:creationId xmlns:p14="http://schemas.microsoft.com/office/powerpoint/2010/main" val="8355276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solidFill>
                  <a:srgbClr val="242852"/>
                </a:solidFill>
              </a:rPr>
              <a:t>Achieve a balance in measurement</a:t>
            </a:r>
            <a:endParaRPr lang="ar-SA" sz="4000" dirty="0"/>
          </a:p>
        </p:txBody>
      </p:sp>
      <p:sp>
        <p:nvSpPr>
          <p:cNvPr id="3" name="Content Placeholder 2"/>
          <p:cNvSpPr>
            <a:spLocks noGrp="1"/>
          </p:cNvSpPr>
          <p:nvPr>
            <p:ph idx="1"/>
          </p:nvPr>
        </p:nvSpPr>
        <p:spPr>
          <a:xfrm>
            <a:off x="467544" y="1412776"/>
            <a:ext cx="7859216" cy="4872608"/>
          </a:xfrm>
        </p:spPr>
        <p:txBody>
          <a:bodyPr>
            <a:noAutofit/>
          </a:bodyPr>
          <a:lstStyle/>
          <a:p>
            <a:pPr algn="l" rtl="0"/>
            <a:r>
              <a:rPr lang="en-US" sz="2400" dirty="0"/>
              <a:t>In the </a:t>
            </a:r>
            <a:r>
              <a:rPr lang="en-US" sz="2400" b="1" dirty="0"/>
              <a:t>United Kingdom</a:t>
            </a:r>
            <a:r>
              <a:rPr lang="en-US" sz="2400" dirty="0"/>
              <a:t>, the performance assessment framework measures performance in six main areas</a:t>
            </a:r>
            <a:r>
              <a:rPr lang="en-US" sz="2400" dirty="0" smtClean="0"/>
              <a:t>:</a:t>
            </a:r>
          </a:p>
          <a:p>
            <a:pPr marL="868680" lvl="1" indent="-457200" algn="l" rtl="0">
              <a:buFont typeface="+mj-lt"/>
              <a:buAutoNum type="arabicPeriod"/>
            </a:pPr>
            <a:r>
              <a:rPr lang="en-US" sz="2400" dirty="0"/>
              <a:t>health improvement</a:t>
            </a:r>
          </a:p>
          <a:p>
            <a:pPr marL="868680" lvl="1" indent="-457200" algn="l" rtl="0">
              <a:buFont typeface="+mj-lt"/>
              <a:buAutoNum type="arabicPeriod"/>
            </a:pPr>
            <a:r>
              <a:rPr lang="en-US" sz="2400" dirty="0" smtClean="0"/>
              <a:t>fair </a:t>
            </a:r>
            <a:r>
              <a:rPr lang="en-US" sz="2400" dirty="0"/>
              <a:t>access</a:t>
            </a:r>
          </a:p>
          <a:p>
            <a:pPr marL="868680" lvl="1" indent="-457200" algn="l" rtl="0">
              <a:buFont typeface="+mj-lt"/>
              <a:buAutoNum type="arabicPeriod"/>
            </a:pPr>
            <a:r>
              <a:rPr lang="en-US" sz="2400" dirty="0" smtClean="0"/>
              <a:t>effective </a:t>
            </a:r>
            <a:r>
              <a:rPr lang="en-US" sz="2400" dirty="0"/>
              <a:t>delivery of appropriate care</a:t>
            </a:r>
          </a:p>
          <a:p>
            <a:pPr marL="868680" lvl="1" indent="-457200" algn="l" rtl="0">
              <a:buFont typeface="+mj-lt"/>
              <a:buAutoNum type="arabicPeriod"/>
            </a:pPr>
            <a:r>
              <a:rPr lang="en-US" sz="2400" dirty="0" smtClean="0"/>
              <a:t>efficiency</a:t>
            </a:r>
            <a:endParaRPr lang="en-US" sz="2400" dirty="0"/>
          </a:p>
          <a:p>
            <a:pPr marL="868680" lvl="1" indent="-457200" algn="l" rtl="0">
              <a:buFont typeface="+mj-lt"/>
              <a:buAutoNum type="arabicPeriod"/>
            </a:pPr>
            <a:r>
              <a:rPr lang="en-US" sz="2400" dirty="0" smtClean="0"/>
              <a:t>service-user/career </a:t>
            </a:r>
            <a:r>
              <a:rPr lang="en-US" sz="2400" dirty="0"/>
              <a:t>experience</a:t>
            </a:r>
          </a:p>
          <a:p>
            <a:pPr marL="868680" lvl="1" indent="-457200" algn="l" rtl="0">
              <a:buFont typeface="+mj-lt"/>
              <a:buAutoNum type="arabicPeriod"/>
            </a:pPr>
            <a:r>
              <a:rPr lang="en-US" sz="2400" dirty="0" smtClean="0"/>
              <a:t>health </a:t>
            </a:r>
            <a:r>
              <a:rPr lang="en-US" sz="2400" dirty="0"/>
              <a:t>outcomes</a:t>
            </a:r>
            <a:r>
              <a:rPr lang="en-US" sz="2400" dirty="0" smtClean="0"/>
              <a:t>.</a:t>
            </a:r>
            <a:endParaRPr lang="en-US" sz="2400" dirty="0"/>
          </a:p>
          <a:p>
            <a:pPr algn="l" rtl="0"/>
            <a:r>
              <a:rPr lang="en-US" sz="2400" dirty="0"/>
              <a:t>the process of achieving a balanced set of KPIs can be assisted by incorporating the structure, process and outcome classification into the methodology for assessing the healthcare system.</a:t>
            </a:r>
            <a:endParaRPr lang="ar-SA" sz="2400" dirty="0"/>
          </a:p>
        </p:txBody>
      </p:sp>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FF34ECB2-D99F-4580-9702-46A4C27DB27D}" type="slidenum">
              <a:rPr lang="ar-SA" smtClean="0"/>
              <a:t>31</a:t>
            </a:fld>
            <a:endParaRPr lang="ar-SA"/>
          </a:p>
        </p:txBody>
      </p:sp>
    </p:spTree>
    <p:extLst>
      <p:ext uri="{BB962C8B-B14F-4D97-AF65-F5344CB8AC3E}">
        <p14:creationId xmlns:p14="http://schemas.microsoft.com/office/powerpoint/2010/main" val="12613497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solidFill>
                  <a:srgbClr val="242852"/>
                </a:solidFill>
              </a:rPr>
              <a:t>Determine  Selection Criteria</a:t>
            </a:r>
            <a:endParaRPr lang="ar-SA"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126273830"/>
              </p:ext>
            </p:extLst>
          </p:nvPr>
        </p:nvGraphicFramePr>
        <p:xfrm>
          <a:off x="457200" y="1600200"/>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Footer Placeholder 6"/>
          <p:cNvSpPr>
            <a:spLocks noGrp="1"/>
          </p:cNvSpPr>
          <p:nvPr>
            <p:ph type="ftr" sz="quarter" idx="11"/>
          </p:nvPr>
        </p:nvSpPr>
        <p:spPr/>
        <p:txBody>
          <a:bodyPr/>
          <a:lstStyle/>
          <a:p>
            <a:r>
              <a:rPr lang="en-US" smtClean="0"/>
              <a:t>Dr. Mohammed Alahmed</a:t>
            </a:r>
            <a:endParaRPr lang="ar-SA"/>
          </a:p>
        </p:txBody>
      </p:sp>
      <p:sp>
        <p:nvSpPr>
          <p:cNvPr id="8" name="Slide Number Placeholder 7"/>
          <p:cNvSpPr>
            <a:spLocks noGrp="1"/>
          </p:cNvSpPr>
          <p:nvPr>
            <p:ph type="sldNum" sz="quarter" idx="12"/>
          </p:nvPr>
        </p:nvSpPr>
        <p:spPr/>
        <p:txBody>
          <a:bodyPr/>
          <a:lstStyle/>
          <a:p>
            <a:fld id="{FF34ECB2-D99F-4580-9702-46A4C27DB27D}" type="slidenum">
              <a:rPr lang="ar-SA" smtClean="0"/>
              <a:t>32</a:t>
            </a:fld>
            <a:endParaRPr lang="ar-SA"/>
          </a:p>
        </p:txBody>
      </p:sp>
    </p:spTree>
    <p:extLst>
      <p:ext uri="{BB962C8B-B14F-4D97-AF65-F5344CB8AC3E}">
        <p14:creationId xmlns:p14="http://schemas.microsoft.com/office/powerpoint/2010/main" val="41640025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solidFill>
                  <a:srgbClr val="242852"/>
                </a:solidFill>
              </a:rPr>
              <a:t>Determine  Selection Criteria</a:t>
            </a:r>
            <a:endParaRPr lang="ar-SA"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396939515"/>
              </p:ext>
            </p:extLst>
          </p:nvPr>
        </p:nvGraphicFramePr>
        <p:xfrm>
          <a:off x="457200" y="1600200"/>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p:cNvSpPr>
            <a:spLocks noGrp="1"/>
          </p:cNvSpPr>
          <p:nvPr>
            <p:ph type="ftr" sz="quarter" idx="11"/>
          </p:nvPr>
        </p:nvSpPr>
        <p:spPr/>
        <p:txBody>
          <a:bodyPr/>
          <a:lstStyle/>
          <a:p>
            <a:r>
              <a:rPr lang="en-US" smtClean="0"/>
              <a:t>Dr. Mohammed Alahmed</a:t>
            </a:r>
            <a:endParaRPr lang="ar-SA"/>
          </a:p>
        </p:txBody>
      </p:sp>
      <p:sp>
        <p:nvSpPr>
          <p:cNvPr id="4" name="Slide Number Placeholder 3"/>
          <p:cNvSpPr>
            <a:spLocks noGrp="1"/>
          </p:cNvSpPr>
          <p:nvPr>
            <p:ph type="sldNum" sz="quarter" idx="12"/>
          </p:nvPr>
        </p:nvSpPr>
        <p:spPr/>
        <p:txBody>
          <a:bodyPr/>
          <a:lstStyle/>
          <a:p>
            <a:fld id="{FF34ECB2-D99F-4580-9702-46A4C27DB27D}" type="slidenum">
              <a:rPr lang="ar-SA" smtClean="0"/>
              <a:t>33</a:t>
            </a:fld>
            <a:endParaRPr lang="ar-SA"/>
          </a:p>
        </p:txBody>
      </p:sp>
    </p:spTree>
    <p:extLst>
      <p:ext uri="{BB962C8B-B14F-4D97-AF65-F5344CB8AC3E}">
        <p14:creationId xmlns:p14="http://schemas.microsoft.com/office/powerpoint/2010/main" val="178673534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solidFill>
                  <a:srgbClr val="242852"/>
                </a:solidFill>
              </a:rPr>
              <a:t>Determine  Selection Criteria</a:t>
            </a:r>
            <a:endParaRPr lang="ar-SA"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204215132"/>
              </p:ext>
            </p:extLst>
          </p:nvPr>
        </p:nvGraphicFramePr>
        <p:xfrm>
          <a:off x="457200" y="1600200"/>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p:cNvSpPr>
            <a:spLocks noGrp="1"/>
          </p:cNvSpPr>
          <p:nvPr>
            <p:ph type="ftr" sz="quarter" idx="11"/>
          </p:nvPr>
        </p:nvSpPr>
        <p:spPr/>
        <p:txBody>
          <a:bodyPr/>
          <a:lstStyle/>
          <a:p>
            <a:r>
              <a:rPr lang="en-US" smtClean="0"/>
              <a:t>Dr. Mohammed Alahmed</a:t>
            </a:r>
            <a:endParaRPr lang="ar-SA"/>
          </a:p>
        </p:txBody>
      </p:sp>
      <p:sp>
        <p:nvSpPr>
          <p:cNvPr id="4" name="Slide Number Placeholder 3"/>
          <p:cNvSpPr>
            <a:spLocks noGrp="1"/>
          </p:cNvSpPr>
          <p:nvPr>
            <p:ph type="sldNum" sz="quarter" idx="12"/>
          </p:nvPr>
        </p:nvSpPr>
        <p:spPr/>
        <p:txBody>
          <a:bodyPr/>
          <a:lstStyle/>
          <a:p>
            <a:fld id="{FF34ECB2-D99F-4580-9702-46A4C27DB27D}" type="slidenum">
              <a:rPr lang="ar-SA" smtClean="0"/>
              <a:t>34</a:t>
            </a:fld>
            <a:endParaRPr lang="ar-SA"/>
          </a:p>
        </p:txBody>
      </p:sp>
    </p:spTree>
    <p:extLst>
      <p:ext uri="{BB962C8B-B14F-4D97-AF65-F5344CB8AC3E}">
        <p14:creationId xmlns:p14="http://schemas.microsoft.com/office/powerpoint/2010/main" val="6686257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330824" cy="1143000"/>
          </a:xfrm>
        </p:spPr>
        <p:txBody>
          <a:bodyPr/>
          <a:lstStyle/>
          <a:p>
            <a:pPr rtl="0"/>
            <a:r>
              <a:rPr lang="en-US" sz="3600" dirty="0"/>
              <a:t>Define the </a:t>
            </a:r>
            <a:r>
              <a:rPr lang="en-US" sz="3600" dirty="0" smtClean="0"/>
              <a:t>Indicator</a:t>
            </a:r>
            <a:endParaRPr lang="ar-SA" sz="3600" dirty="0"/>
          </a:p>
        </p:txBody>
      </p:sp>
      <p:sp>
        <p:nvSpPr>
          <p:cNvPr id="3" name="Content Placeholder 2"/>
          <p:cNvSpPr>
            <a:spLocks noGrp="1"/>
          </p:cNvSpPr>
          <p:nvPr>
            <p:ph idx="1"/>
          </p:nvPr>
        </p:nvSpPr>
        <p:spPr/>
        <p:txBody>
          <a:bodyPr>
            <a:normAutofit/>
          </a:bodyPr>
          <a:lstStyle/>
          <a:p>
            <a:pPr algn="l" rtl="0"/>
            <a:r>
              <a:rPr lang="en-US" sz="2400" dirty="0"/>
              <a:t>A clear definition of the indicator ensures that it is appropriately interpreted by those with responsibility for collecting the </a:t>
            </a:r>
            <a:r>
              <a:rPr lang="en-US" sz="2400" dirty="0" smtClean="0"/>
              <a:t>data.</a:t>
            </a:r>
            <a:endParaRPr lang="en-US" sz="2400" dirty="0" smtClean="0"/>
          </a:p>
          <a:p>
            <a:pPr algn="l" rtl="0"/>
            <a:r>
              <a:rPr lang="en-US" sz="2400" dirty="0"/>
              <a:t>Including the rationale for the measurement will provide context and highlight the importance of the subject being measured. </a:t>
            </a:r>
            <a:endParaRPr lang="en-US" sz="2400" dirty="0" smtClean="0"/>
          </a:p>
          <a:p>
            <a:pPr lvl="1" algn="l" rtl="0"/>
            <a:r>
              <a:rPr lang="en-US" sz="2400" dirty="0"/>
              <a:t>Identify the target </a:t>
            </a:r>
            <a:r>
              <a:rPr lang="en-US" sz="2400" dirty="0" smtClean="0"/>
              <a:t>population</a:t>
            </a:r>
          </a:p>
          <a:p>
            <a:pPr lvl="1" algn="l" rtl="0"/>
            <a:r>
              <a:rPr lang="en-US" sz="2400" dirty="0"/>
              <a:t>Define the target to be </a:t>
            </a:r>
            <a:r>
              <a:rPr lang="en-US" sz="2400" dirty="0" smtClean="0"/>
              <a:t>achieved</a:t>
            </a:r>
          </a:p>
          <a:p>
            <a:pPr lvl="1" algn="l" rtl="0"/>
            <a:r>
              <a:rPr lang="en-US" sz="2400" dirty="0"/>
              <a:t>Threshold for </a:t>
            </a:r>
            <a:r>
              <a:rPr lang="en-US" sz="2400" dirty="0" smtClean="0"/>
              <a:t>action</a:t>
            </a:r>
          </a:p>
          <a:p>
            <a:pPr lvl="1" algn="l" rtl="0"/>
            <a:r>
              <a:rPr lang="en-US" sz="2400" dirty="0"/>
              <a:t>Action</a:t>
            </a:r>
            <a:endParaRPr lang="ar-SA" sz="2400"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3645024"/>
            <a:ext cx="2808312" cy="28083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FF34ECB2-D99F-4580-9702-46A4C27DB27D}" type="slidenum">
              <a:rPr lang="ar-SA" smtClean="0"/>
              <a:t>35</a:t>
            </a:fld>
            <a:endParaRPr lang="ar-SA"/>
          </a:p>
        </p:txBody>
      </p:sp>
    </p:spTree>
    <p:extLst>
      <p:ext uri="{BB962C8B-B14F-4D97-AF65-F5344CB8AC3E}">
        <p14:creationId xmlns:p14="http://schemas.microsoft.com/office/powerpoint/2010/main" val="3691449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Identify the target </a:t>
            </a:r>
            <a:r>
              <a:rPr lang="en-US" sz="3600" dirty="0" smtClean="0"/>
              <a:t> population</a:t>
            </a:r>
            <a:endParaRPr lang="ar-SA" sz="3600" dirty="0"/>
          </a:p>
        </p:txBody>
      </p:sp>
      <p:sp>
        <p:nvSpPr>
          <p:cNvPr id="3" name="Content Placeholder 2"/>
          <p:cNvSpPr>
            <a:spLocks noGrp="1"/>
          </p:cNvSpPr>
          <p:nvPr>
            <p:ph idx="1"/>
          </p:nvPr>
        </p:nvSpPr>
        <p:spPr>
          <a:xfrm>
            <a:off x="457200" y="1556792"/>
            <a:ext cx="5396368" cy="4844008"/>
          </a:xfrm>
        </p:spPr>
        <p:txBody>
          <a:bodyPr>
            <a:noAutofit/>
          </a:bodyPr>
          <a:lstStyle/>
          <a:p>
            <a:pPr algn="l" rtl="0"/>
            <a:r>
              <a:rPr lang="en-US" sz="2400" dirty="0"/>
              <a:t>The target population is called the denominator </a:t>
            </a:r>
            <a:r>
              <a:rPr lang="en-US" sz="2400" dirty="0" smtClean="0"/>
              <a:t>and includes </a:t>
            </a:r>
            <a:r>
              <a:rPr lang="en-US" sz="2400" dirty="0"/>
              <a:t>all service users or events that qualify for inclusion in the </a:t>
            </a:r>
            <a:r>
              <a:rPr lang="en-US" sz="2400" dirty="0" smtClean="0"/>
              <a:t>measurement process.</a:t>
            </a:r>
          </a:p>
          <a:p>
            <a:pPr algn="l" rtl="0"/>
            <a:r>
              <a:rPr lang="en-US" sz="2400" dirty="0"/>
              <a:t>The subset of the target population that meets the criteria as defined in the indicator is called the </a:t>
            </a:r>
            <a:r>
              <a:rPr lang="en-US" sz="2400" dirty="0" smtClean="0"/>
              <a:t>numerator. </a:t>
            </a:r>
          </a:p>
          <a:p>
            <a:pPr algn="l" rtl="0"/>
            <a:r>
              <a:rPr lang="en-US" sz="2400" dirty="0"/>
              <a:t>More specific information regarding the target population can be given under </a:t>
            </a:r>
            <a:r>
              <a:rPr lang="en-US" sz="2400" dirty="0" smtClean="0"/>
              <a:t>the headings </a:t>
            </a:r>
            <a:r>
              <a:rPr lang="en-US" sz="2400" dirty="0"/>
              <a:t>of inclusion criteria and exclusion </a:t>
            </a:r>
            <a:r>
              <a:rPr lang="en-US" sz="2400" dirty="0" smtClean="0"/>
              <a:t>criteria.</a:t>
            </a:r>
            <a:endParaRPr lang="ar-SA" sz="2400" dirty="0"/>
          </a:p>
        </p:txBody>
      </p:sp>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FF34ECB2-D99F-4580-9702-46A4C27DB27D}" type="slidenum">
              <a:rPr lang="ar-SA" smtClean="0"/>
              <a:t>36</a:t>
            </a:fld>
            <a:endParaRPr lang="ar-SA"/>
          </a:p>
        </p:txBody>
      </p:sp>
      <p:pic>
        <p:nvPicPr>
          <p:cNvPr id="1331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990" r="14740"/>
          <a:stretch/>
        </p:blipFill>
        <p:spPr bwMode="auto">
          <a:xfrm>
            <a:off x="5853568" y="1812032"/>
            <a:ext cx="2534856" cy="38492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8303014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sz="4000" dirty="0" smtClean="0"/>
              <a:t>Setting </a:t>
            </a:r>
            <a:r>
              <a:rPr lang="en-US" sz="4000" dirty="0"/>
              <a:t>KPI </a:t>
            </a:r>
            <a:r>
              <a:rPr lang="en-US" sz="4000" dirty="0" smtClean="0"/>
              <a:t>Targets</a:t>
            </a:r>
            <a:endParaRPr lang="ar-SA" sz="4000" dirty="0"/>
          </a:p>
        </p:txBody>
      </p:sp>
      <p:sp>
        <p:nvSpPr>
          <p:cNvPr id="3" name="Content Placeholder 2"/>
          <p:cNvSpPr>
            <a:spLocks noGrp="1"/>
          </p:cNvSpPr>
          <p:nvPr>
            <p:ph idx="1"/>
          </p:nvPr>
        </p:nvSpPr>
        <p:spPr/>
        <p:txBody>
          <a:bodyPr>
            <a:normAutofit/>
          </a:bodyPr>
          <a:lstStyle/>
          <a:p>
            <a:pPr algn="l" rtl="0"/>
            <a:r>
              <a:rPr lang="en-US" sz="2800" dirty="0"/>
              <a:t>A performance target combines the selected indicator with a target </a:t>
            </a:r>
            <a:r>
              <a:rPr lang="en-US" sz="2800" dirty="0" smtClean="0"/>
              <a:t>level</a:t>
            </a:r>
            <a:r>
              <a:rPr lang="en-US" sz="2800" dirty="0"/>
              <a:t>.</a:t>
            </a:r>
            <a:endParaRPr lang="en-US" sz="2800" dirty="0" smtClean="0"/>
          </a:p>
          <a:p>
            <a:pPr algn="l" rtl="0"/>
            <a:r>
              <a:rPr lang="en-US" sz="2800" dirty="0" smtClean="0"/>
              <a:t>Specifying </a:t>
            </a:r>
            <a:r>
              <a:rPr lang="en-US" sz="2800" dirty="0"/>
              <a:t>the quantitative degree or amount of performance the program is expected to achieve by a specific date, given the planned structure and funding </a:t>
            </a:r>
            <a:r>
              <a:rPr lang="en-US" sz="2800" dirty="0" smtClean="0"/>
              <a:t>level.</a:t>
            </a:r>
            <a:endParaRPr lang="ar-SA" sz="2800" dirty="0"/>
          </a:p>
        </p:txBody>
      </p:sp>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FF34ECB2-D99F-4580-9702-46A4C27DB27D}" type="slidenum">
              <a:rPr lang="ar-SA" smtClean="0"/>
              <a:t>37</a:t>
            </a:fld>
            <a:endParaRPr lang="ar-SA"/>
          </a:p>
        </p:txBody>
      </p:sp>
    </p:spTree>
    <p:extLst>
      <p:ext uri="{BB962C8B-B14F-4D97-AF65-F5344CB8AC3E}">
        <p14:creationId xmlns:p14="http://schemas.microsoft.com/office/powerpoint/2010/main" val="37281844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sz="4000" dirty="0" smtClean="0"/>
              <a:t>Targets Setting Summary</a:t>
            </a:r>
            <a:endParaRPr lang="en-US" sz="4000" dirty="0"/>
          </a:p>
        </p:txBody>
      </p:sp>
      <p:sp>
        <p:nvSpPr>
          <p:cNvPr id="4" name="Rounded Rectangle 3"/>
          <p:cNvSpPr/>
          <p:nvPr/>
        </p:nvSpPr>
        <p:spPr>
          <a:xfrm>
            <a:off x="533400" y="1600200"/>
            <a:ext cx="1905000" cy="91440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2400" dirty="0" smtClean="0"/>
              <a:t>Introduction</a:t>
            </a:r>
            <a:endParaRPr lang="en-US" sz="2400" dirty="0"/>
          </a:p>
        </p:txBody>
      </p:sp>
      <p:sp>
        <p:nvSpPr>
          <p:cNvPr id="5" name="Rounded Rectangle 4"/>
          <p:cNvSpPr/>
          <p:nvPr/>
        </p:nvSpPr>
        <p:spPr>
          <a:xfrm>
            <a:off x="2514600" y="1600200"/>
            <a:ext cx="5762065" cy="914400"/>
          </a:xfrm>
          <a:prstGeom prst="round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rtl="0"/>
            <a:r>
              <a:rPr lang="en-US" sz="2000" dirty="0" smtClean="0">
                <a:solidFill>
                  <a:schemeClr val="tx1"/>
                </a:solidFill>
              </a:rPr>
              <a:t>Targets are those values (determined in each KPI) that the management wants to achieve within a certain </a:t>
            </a:r>
            <a:r>
              <a:rPr lang="en-US" sz="2000" dirty="0" smtClean="0">
                <a:solidFill>
                  <a:schemeClr val="tx1"/>
                </a:solidFill>
              </a:rPr>
              <a:t>time.</a:t>
            </a:r>
            <a:endParaRPr lang="en-US" sz="2000" dirty="0">
              <a:solidFill>
                <a:schemeClr val="tx1"/>
              </a:solidFill>
            </a:endParaRPr>
          </a:p>
        </p:txBody>
      </p:sp>
      <p:sp>
        <p:nvSpPr>
          <p:cNvPr id="6" name="Rounded Rectangle 5"/>
          <p:cNvSpPr/>
          <p:nvPr/>
        </p:nvSpPr>
        <p:spPr>
          <a:xfrm>
            <a:off x="533400" y="2590800"/>
            <a:ext cx="1905000" cy="91440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2400" dirty="0"/>
              <a:t>Purpose</a:t>
            </a:r>
          </a:p>
        </p:txBody>
      </p:sp>
      <p:sp>
        <p:nvSpPr>
          <p:cNvPr id="7" name="Rounded Rectangle 6"/>
          <p:cNvSpPr/>
          <p:nvPr/>
        </p:nvSpPr>
        <p:spPr>
          <a:xfrm>
            <a:off x="2514600" y="2590800"/>
            <a:ext cx="5762065" cy="914400"/>
          </a:xfrm>
          <a:prstGeom prst="round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rtl="0"/>
            <a:r>
              <a:rPr lang="en-US" sz="2000" dirty="0" smtClean="0">
                <a:solidFill>
                  <a:schemeClr val="tx1"/>
                </a:solidFill>
              </a:rPr>
              <a:t>To make the KPIs and the measurement more quantifiable and measureable  </a:t>
            </a:r>
          </a:p>
          <a:p>
            <a:pPr algn="l" rtl="0">
              <a:buFont typeface="Arial" pitchFamily="34" charset="0"/>
              <a:buChar char="•"/>
            </a:pPr>
            <a:endParaRPr lang="en-US" sz="2000" dirty="0">
              <a:solidFill>
                <a:schemeClr val="tx1"/>
              </a:solidFill>
            </a:endParaRPr>
          </a:p>
        </p:txBody>
      </p:sp>
      <p:sp>
        <p:nvSpPr>
          <p:cNvPr id="8" name="Rounded Rectangle 7"/>
          <p:cNvSpPr/>
          <p:nvPr/>
        </p:nvSpPr>
        <p:spPr>
          <a:xfrm>
            <a:off x="533400" y="3581400"/>
            <a:ext cx="1905000" cy="91440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2400" dirty="0"/>
              <a:t>Suitable Techniques</a:t>
            </a:r>
            <a:endParaRPr lang="en-US" sz="2400" dirty="0"/>
          </a:p>
        </p:txBody>
      </p:sp>
      <p:sp>
        <p:nvSpPr>
          <p:cNvPr id="9" name="Rounded Rectangle 8"/>
          <p:cNvSpPr/>
          <p:nvPr/>
        </p:nvSpPr>
        <p:spPr>
          <a:xfrm>
            <a:off x="2514600" y="3581400"/>
            <a:ext cx="5762065" cy="914400"/>
          </a:xfrm>
          <a:prstGeom prst="round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numCol="2" rtlCol="0" anchor="ctr"/>
          <a:lstStyle/>
          <a:p>
            <a:pPr algn="l" rtl="0">
              <a:buFont typeface="Arial" pitchFamily="34" charset="0"/>
              <a:buChar char="•"/>
            </a:pPr>
            <a:r>
              <a:rPr lang="en-US" sz="1600" dirty="0" smtClean="0">
                <a:solidFill>
                  <a:schemeClr val="tx1"/>
                </a:solidFill>
              </a:rPr>
              <a:t> </a:t>
            </a:r>
            <a:r>
              <a:rPr lang="en-US" sz="2000" dirty="0" smtClean="0">
                <a:solidFill>
                  <a:schemeClr val="tx1"/>
                </a:solidFill>
              </a:rPr>
              <a:t>Benchmarking </a:t>
            </a:r>
          </a:p>
          <a:p>
            <a:pPr algn="l" rtl="0">
              <a:buFont typeface="Arial" pitchFamily="34" charset="0"/>
              <a:buChar char="•"/>
            </a:pPr>
            <a:r>
              <a:rPr lang="en-US" sz="2000" dirty="0">
                <a:solidFill>
                  <a:schemeClr val="tx1"/>
                </a:solidFill>
              </a:rPr>
              <a:t> </a:t>
            </a:r>
            <a:r>
              <a:rPr lang="en-US" sz="2000" dirty="0" smtClean="0">
                <a:solidFill>
                  <a:schemeClr val="tx1"/>
                </a:solidFill>
              </a:rPr>
              <a:t>Forecasting </a:t>
            </a:r>
          </a:p>
          <a:p>
            <a:pPr algn="l" rtl="0">
              <a:buFont typeface="Arial" pitchFamily="34" charset="0"/>
              <a:buChar char="•"/>
            </a:pPr>
            <a:r>
              <a:rPr lang="en-US" sz="2000" dirty="0">
                <a:solidFill>
                  <a:schemeClr val="tx1"/>
                </a:solidFill>
              </a:rPr>
              <a:t> F</a:t>
            </a:r>
            <a:r>
              <a:rPr lang="en-US" sz="2000" dirty="0" smtClean="0">
                <a:solidFill>
                  <a:schemeClr val="tx1"/>
                </a:solidFill>
              </a:rPr>
              <a:t>easibility studies </a:t>
            </a:r>
          </a:p>
          <a:p>
            <a:pPr algn="l" rtl="0">
              <a:buFont typeface="Arial" pitchFamily="34" charset="0"/>
              <a:buChar char="•"/>
            </a:pPr>
            <a:r>
              <a:rPr lang="en-US" sz="2000" dirty="0">
                <a:solidFill>
                  <a:schemeClr val="tx1"/>
                </a:solidFill>
              </a:rPr>
              <a:t> </a:t>
            </a:r>
            <a:r>
              <a:rPr lang="en-US" sz="2000" dirty="0" smtClean="0">
                <a:solidFill>
                  <a:schemeClr val="tx1"/>
                </a:solidFill>
              </a:rPr>
              <a:t>Market Research </a:t>
            </a:r>
          </a:p>
        </p:txBody>
      </p:sp>
      <p:sp>
        <p:nvSpPr>
          <p:cNvPr id="10" name="Rounded Rectangle 9"/>
          <p:cNvSpPr/>
          <p:nvPr/>
        </p:nvSpPr>
        <p:spPr>
          <a:xfrm>
            <a:off x="533400" y="4572000"/>
            <a:ext cx="1905000" cy="91440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2400" dirty="0"/>
              <a:t>Expected Outcomes</a:t>
            </a:r>
            <a:endParaRPr lang="en-US" sz="2400" dirty="0"/>
          </a:p>
        </p:txBody>
      </p:sp>
      <p:sp>
        <p:nvSpPr>
          <p:cNvPr id="11" name="Rounded Rectangle 10"/>
          <p:cNvSpPr/>
          <p:nvPr/>
        </p:nvSpPr>
        <p:spPr>
          <a:xfrm>
            <a:off x="2514600" y="4572000"/>
            <a:ext cx="5762065" cy="914400"/>
          </a:xfrm>
          <a:prstGeom prst="round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numCol="2" rtlCol="0" anchor="ctr"/>
          <a:lstStyle/>
          <a:p>
            <a:pPr algn="l" rtl="0"/>
            <a:r>
              <a:rPr lang="en-US" sz="2000" dirty="0" smtClean="0">
                <a:solidFill>
                  <a:schemeClr val="tx1"/>
                </a:solidFill>
              </a:rPr>
              <a:t>Once the targets setting is done, it is expected to have:</a:t>
            </a:r>
          </a:p>
          <a:p>
            <a:pPr algn="l" rtl="0">
              <a:buFont typeface="Arial" pitchFamily="34" charset="0"/>
              <a:buChar char="•"/>
            </a:pPr>
            <a:r>
              <a:rPr lang="en-US" sz="2000" dirty="0">
                <a:solidFill>
                  <a:schemeClr val="tx1"/>
                </a:solidFill>
              </a:rPr>
              <a:t> </a:t>
            </a:r>
            <a:r>
              <a:rPr lang="en-US" sz="2000" dirty="0" smtClean="0">
                <a:solidFill>
                  <a:schemeClr val="tx1"/>
                </a:solidFill>
              </a:rPr>
              <a:t>KPIs targets </a:t>
            </a:r>
          </a:p>
          <a:p>
            <a:pPr algn="l" rtl="0">
              <a:buFont typeface="Arial" pitchFamily="34" charset="0"/>
              <a:buChar char="•"/>
            </a:pPr>
            <a:r>
              <a:rPr lang="en-US" sz="2000" dirty="0">
                <a:solidFill>
                  <a:schemeClr val="tx1"/>
                </a:solidFill>
              </a:rPr>
              <a:t> </a:t>
            </a:r>
            <a:r>
              <a:rPr lang="en-US" sz="2000" dirty="0" smtClean="0">
                <a:solidFill>
                  <a:schemeClr val="tx1"/>
                </a:solidFill>
              </a:rPr>
              <a:t>Targets values &amp; units </a:t>
            </a:r>
            <a:endParaRPr lang="en-US" sz="2000" dirty="0">
              <a:solidFill>
                <a:schemeClr val="tx1"/>
              </a:solidFill>
            </a:endParaRPr>
          </a:p>
        </p:txBody>
      </p:sp>
      <p:sp>
        <p:nvSpPr>
          <p:cNvPr id="3" name="Footer Placeholder 2"/>
          <p:cNvSpPr>
            <a:spLocks noGrp="1"/>
          </p:cNvSpPr>
          <p:nvPr>
            <p:ph type="ftr" sz="quarter" idx="11"/>
          </p:nvPr>
        </p:nvSpPr>
        <p:spPr/>
        <p:txBody>
          <a:bodyPr/>
          <a:lstStyle/>
          <a:p>
            <a:r>
              <a:rPr lang="en-US" smtClean="0"/>
              <a:t>Dr. Mohammed Alahmed</a:t>
            </a:r>
            <a:endParaRPr lang="ar-SA"/>
          </a:p>
        </p:txBody>
      </p:sp>
      <p:sp>
        <p:nvSpPr>
          <p:cNvPr id="15" name="Slide Number Placeholder 14"/>
          <p:cNvSpPr>
            <a:spLocks noGrp="1"/>
          </p:cNvSpPr>
          <p:nvPr>
            <p:ph type="sldNum" sz="quarter" idx="12"/>
          </p:nvPr>
        </p:nvSpPr>
        <p:spPr/>
        <p:txBody>
          <a:bodyPr/>
          <a:lstStyle/>
          <a:p>
            <a:fld id="{FF34ECB2-D99F-4580-9702-46A4C27DB27D}" type="slidenum">
              <a:rPr lang="ar-SA" smtClean="0"/>
              <a:t>38</a:t>
            </a:fld>
            <a:endParaRPr lang="ar-SA"/>
          </a:p>
        </p:txBody>
      </p:sp>
    </p:spTree>
    <p:extLst>
      <p:ext uri="{BB962C8B-B14F-4D97-AF65-F5344CB8AC3E}">
        <p14:creationId xmlns:p14="http://schemas.microsoft.com/office/powerpoint/2010/main" val="174241435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Threshold for action</a:t>
            </a:r>
            <a:endParaRPr lang="ar-SA" sz="3600" dirty="0"/>
          </a:p>
        </p:txBody>
      </p:sp>
      <p:sp>
        <p:nvSpPr>
          <p:cNvPr id="3" name="Content Placeholder 2"/>
          <p:cNvSpPr>
            <a:spLocks noGrp="1"/>
          </p:cNvSpPr>
          <p:nvPr>
            <p:ph idx="1"/>
          </p:nvPr>
        </p:nvSpPr>
        <p:spPr/>
        <p:txBody>
          <a:bodyPr>
            <a:normAutofit/>
          </a:bodyPr>
          <a:lstStyle/>
          <a:p>
            <a:pPr algn="l" rtl="0"/>
            <a:r>
              <a:rPr lang="en-US" sz="2800" dirty="0"/>
              <a:t>Determining a threshold for action assists in deciding when it is appropriate </a:t>
            </a:r>
            <a:r>
              <a:rPr lang="en-US" sz="2800" dirty="0" smtClean="0"/>
              <a:t>or necessary </a:t>
            </a:r>
            <a:r>
              <a:rPr lang="en-US" sz="2800" dirty="0"/>
              <a:t>to institute changes in response to the measurement. </a:t>
            </a:r>
            <a:endParaRPr lang="en-US" sz="2800" dirty="0" smtClean="0"/>
          </a:p>
          <a:p>
            <a:pPr algn="l" rtl="0"/>
            <a:r>
              <a:rPr lang="en-US" sz="2800" dirty="0" smtClean="0"/>
              <a:t>The </a:t>
            </a:r>
            <a:r>
              <a:rPr lang="en-US" sz="2800" dirty="0"/>
              <a:t>threshold </a:t>
            </a:r>
            <a:r>
              <a:rPr lang="en-US" sz="2800" dirty="0" smtClean="0"/>
              <a:t>should be </a:t>
            </a:r>
            <a:r>
              <a:rPr lang="en-US" sz="2800" dirty="0"/>
              <a:t>negotiated with the service provider and will depend on the resources and level </a:t>
            </a:r>
            <a:r>
              <a:rPr lang="en-US" sz="2800" dirty="0" smtClean="0"/>
              <a:t>of service </a:t>
            </a:r>
            <a:r>
              <a:rPr lang="en-US" sz="2800" dirty="0"/>
              <a:t>available.</a:t>
            </a:r>
            <a:endParaRPr lang="ar-SA" sz="2800" dirty="0"/>
          </a:p>
        </p:txBody>
      </p:sp>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FF34ECB2-D99F-4580-9702-46A4C27DB27D}" type="slidenum">
              <a:rPr lang="ar-SA" smtClean="0"/>
              <a:t>39</a:t>
            </a:fld>
            <a:endParaRPr lang="ar-SA"/>
          </a:p>
        </p:txBody>
      </p:sp>
    </p:spTree>
    <p:extLst>
      <p:ext uri="{BB962C8B-B14F-4D97-AF65-F5344CB8AC3E}">
        <p14:creationId xmlns:p14="http://schemas.microsoft.com/office/powerpoint/2010/main" val="42255492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762872" cy="1143000"/>
          </a:xfrm>
        </p:spPr>
        <p:txBody>
          <a:bodyPr/>
          <a:lstStyle/>
          <a:p>
            <a:r>
              <a:rPr lang="en-US" sz="4400" dirty="0"/>
              <a:t>What are KPIs?</a:t>
            </a:r>
            <a:endParaRPr lang="ar-SA" sz="4400" dirty="0"/>
          </a:p>
        </p:txBody>
      </p:sp>
      <p:sp>
        <p:nvSpPr>
          <p:cNvPr id="3" name="Content Placeholder 2"/>
          <p:cNvSpPr>
            <a:spLocks noGrp="1"/>
          </p:cNvSpPr>
          <p:nvPr>
            <p:ph idx="1"/>
          </p:nvPr>
        </p:nvSpPr>
        <p:spPr/>
        <p:txBody>
          <a:bodyPr>
            <a:normAutofit/>
          </a:bodyPr>
          <a:lstStyle/>
          <a:p>
            <a:pPr algn="l" rtl="0"/>
            <a:r>
              <a:rPr lang="en-US" sz="2800" dirty="0"/>
              <a:t>KPIs represent a set of </a:t>
            </a:r>
            <a:r>
              <a:rPr lang="en-US" sz="2800" b="1" dirty="0">
                <a:solidFill>
                  <a:schemeClr val="bg2">
                    <a:lumMod val="50000"/>
                  </a:schemeClr>
                </a:solidFill>
              </a:rPr>
              <a:t>measures</a:t>
            </a:r>
            <a:r>
              <a:rPr lang="en-US" sz="2800" dirty="0"/>
              <a:t> focusing on those aspects of organizational performance that are the most </a:t>
            </a:r>
            <a:r>
              <a:rPr lang="en-US" sz="2800" b="1" dirty="0">
                <a:solidFill>
                  <a:schemeClr val="bg2">
                    <a:lumMod val="50000"/>
                  </a:schemeClr>
                </a:solidFill>
              </a:rPr>
              <a:t>critical</a:t>
            </a:r>
            <a:r>
              <a:rPr lang="en-US" sz="2800" dirty="0"/>
              <a:t> for the current and future success of the organization</a:t>
            </a:r>
            <a:r>
              <a:rPr lang="en-US" sz="2800" dirty="0" smtClean="0"/>
              <a:t>.</a:t>
            </a:r>
          </a:p>
          <a:p>
            <a:pPr algn="l" rtl="0"/>
            <a:r>
              <a:rPr lang="en-US" sz="2800" dirty="0"/>
              <a:t>KPIs measure performance by showing </a:t>
            </a:r>
            <a:r>
              <a:rPr lang="en-US" sz="2800" b="1" dirty="0">
                <a:solidFill>
                  <a:schemeClr val="bg2">
                    <a:lumMod val="50000"/>
                  </a:schemeClr>
                </a:solidFill>
              </a:rPr>
              <a:t>trends</a:t>
            </a:r>
            <a:r>
              <a:rPr lang="en-US" sz="2800" dirty="0">
                <a:solidFill>
                  <a:schemeClr val="bg2">
                    <a:lumMod val="50000"/>
                  </a:schemeClr>
                </a:solidFill>
              </a:rPr>
              <a:t> </a:t>
            </a:r>
            <a:r>
              <a:rPr lang="en-US" sz="2800" dirty="0"/>
              <a:t>to demonstrate that improvements are being made over </a:t>
            </a:r>
            <a:r>
              <a:rPr lang="en-US" sz="2800" dirty="0" smtClean="0"/>
              <a:t>time.</a:t>
            </a:r>
          </a:p>
          <a:p>
            <a:pPr algn="l" rtl="0"/>
            <a:r>
              <a:rPr lang="en-US" sz="2800" dirty="0"/>
              <a:t>KPIs also measure performance by </a:t>
            </a:r>
            <a:r>
              <a:rPr lang="en-US" sz="2800" b="1" dirty="0">
                <a:solidFill>
                  <a:schemeClr val="bg2">
                    <a:lumMod val="50000"/>
                  </a:schemeClr>
                </a:solidFill>
              </a:rPr>
              <a:t>comparing</a:t>
            </a:r>
            <a:r>
              <a:rPr lang="en-US" sz="2800" dirty="0"/>
              <a:t> results against standards or other similar </a:t>
            </a:r>
            <a:r>
              <a:rPr lang="en-US" sz="2800" dirty="0" smtClean="0"/>
              <a:t>organizations.</a:t>
            </a:r>
            <a:endParaRPr lang="en-US" sz="2800" dirty="0"/>
          </a:p>
          <a:p>
            <a:pPr algn="l" rtl="0"/>
            <a:endParaRPr lang="ar-SA" sz="28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60082" y="25"/>
            <a:ext cx="2800350" cy="1628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FF34ECB2-D99F-4580-9702-46A4C27DB27D}" type="slidenum">
              <a:rPr lang="ar-SA" smtClean="0"/>
              <a:t>4</a:t>
            </a:fld>
            <a:endParaRPr lang="ar-SA"/>
          </a:p>
        </p:txBody>
      </p:sp>
    </p:spTree>
    <p:extLst>
      <p:ext uri="{BB962C8B-B14F-4D97-AF65-F5344CB8AC3E}">
        <p14:creationId xmlns:p14="http://schemas.microsoft.com/office/powerpoint/2010/main" val="279046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a:t>Action</a:t>
            </a:r>
            <a:endParaRPr lang="ar-SA" dirty="0"/>
          </a:p>
        </p:txBody>
      </p:sp>
      <p:sp>
        <p:nvSpPr>
          <p:cNvPr id="3" name="Content Placeholder 2"/>
          <p:cNvSpPr>
            <a:spLocks noGrp="1"/>
          </p:cNvSpPr>
          <p:nvPr>
            <p:ph idx="1"/>
          </p:nvPr>
        </p:nvSpPr>
        <p:spPr/>
        <p:txBody>
          <a:bodyPr>
            <a:normAutofit/>
          </a:bodyPr>
          <a:lstStyle/>
          <a:p>
            <a:pPr algn="l" rtl="0"/>
            <a:r>
              <a:rPr lang="en-US" sz="2800" dirty="0"/>
              <a:t>Unless actions are taken based on results, the measurement process will become an </a:t>
            </a:r>
            <a:r>
              <a:rPr lang="en-US" sz="2800" dirty="0" smtClean="0"/>
              <a:t>end in </a:t>
            </a:r>
            <a:r>
              <a:rPr lang="en-US" sz="2800" dirty="0"/>
              <a:t>itself and will not contribute to </a:t>
            </a:r>
            <a:r>
              <a:rPr lang="en-US" sz="2800" dirty="0" smtClean="0"/>
              <a:t>quality </a:t>
            </a:r>
            <a:r>
              <a:rPr lang="en-US" sz="2800" dirty="0"/>
              <a:t>improvement. </a:t>
            </a:r>
            <a:endParaRPr lang="en-US" sz="2800" dirty="0" smtClean="0"/>
          </a:p>
          <a:p>
            <a:pPr algn="l" rtl="0"/>
            <a:r>
              <a:rPr lang="en-US" sz="2800" dirty="0" smtClean="0"/>
              <a:t>There </a:t>
            </a:r>
            <a:r>
              <a:rPr lang="en-US" sz="2800" dirty="0"/>
              <a:t>should be an </a:t>
            </a:r>
            <a:r>
              <a:rPr lang="en-US" sz="2800" dirty="0" smtClean="0"/>
              <a:t>agreement reached </a:t>
            </a:r>
            <a:r>
              <a:rPr lang="en-US" sz="2800" dirty="0"/>
              <a:t>with stakeholders for actions in response to performance indicator results.</a:t>
            </a:r>
          </a:p>
          <a:p>
            <a:pPr algn="l" rtl="0"/>
            <a:r>
              <a:rPr lang="en-US" sz="2800" dirty="0"/>
              <a:t>There may be a series of incremental actions depending on the variation of the </a:t>
            </a:r>
            <a:r>
              <a:rPr lang="en-US" sz="2800" dirty="0" smtClean="0"/>
              <a:t>result from </a:t>
            </a:r>
            <a:r>
              <a:rPr lang="en-US" sz="2800" dirty="0"/>
              <a:t>the </a:t>
            </a:r>
            <a:r>
              <a:rPr lang="en-US" sz="2800" dirty="0" smtClean="0"/>
              <a:t>target.</a:t>
            </a:r>
            <a:endParaRPr lang="ar-SA" sz="2800" dirty="0"/>
          </a:p>
        </p:txBody>
      </p:sp>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FF34ECB2-D99F-4580-9702-46A4C27DB27D}" type="slidenum">
              <a:rPr lang="ar-SA" smtClean="0"/>
              <a:t>40</a:t>
            </a:fld>
            <a:endParaRPr lang="ar-SA"/>
          </a:p>
        </p:txBody>
      </p:sp>
    </p:spTree>
    <p:extLst>
      <p:ext uri="{BB962C8B-B14F-4D97-AF65-F5344CB8AC3E}">
        <p14:creationId xmlns:p14="http://schemas.microsoft.com/office/powerpoint/2010/main" val="325964367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sz="3600" dirty="0"/>
              <a:t>Develop the Minimum Data Set (MDS)</a:t>
            </a:r>
            <a:endParaRPr lang="ar-SA" sz="3600" dirty="0"/>
          </a:p>
        </p:txBody>
      </p:sp>
      <p:sp>
        <p:nvSpPr>
          <p:cNvPr id="3" name="Content Placeholder 2"/>
          <p:cNvSpPr>
            <a:spLocks noGrp="1"/>
          </p:cNvSpPr>
          <p:nvPr>
            <p:ph idx="1"/>
          </p:nvPr>
        </p:nvSpPr>
        <p:spPr/>
        <p:txBody>
          <a:bodyPr>
            <a:normAutofit/>
          </a:bodyPr>
          <a:lstStyle/>
          <a:p>
            <a:pPr algn="l" rtl="0"/>
            <a:r>
              <a:rPr lang="en-US" sz="2400" dirty="0"/>
              <a:t>Once KPIs have been developed, it is necessary to determine what data needs to be collected for each KPI being used to measure performance</a:t>
            </a:r>
            <a:r>
              <a:rPr lang="en-US" sz="2400" dirty="0" smtClean="0"/>
              <a:t>.</a:t>
            </a:r>
          </a:p>
          <a:p>
            <a:pPr algn="l" rtl="0"/>
            <a:r>
              <a:rPr lang="en-US" sz="2400" dirty="0"/>
              <a:t>The minimum data set should be developed based solely on the essential data required to </a:t>
            </a:r>
            <a:r>
              <a:rPr lang="en-US" sz="2400" dirty="0" smtClean="0"/>
              <a:t>operationalize </a:t>
            </a:r>
            <a:r>
              <a:rPr lang="en-US" sz="2400" dirty="0"/>
              <a:t>the </a:t>
            </a:r>
            <a:r>
              <a:rPr lang="en-US" sz="2400" dirty="0" smtClean="0"/>
              <a:t>KPI. </a:t>
            </a:r>
            <a:endParaRPr lang="en-US" sz="2400" dirty="0" smtClean="0"/>
          </a:p>
          <a:p>
            <a:pPr algn="l" rtl="0"/>
            <a:r>
              <a:rPr lang="en-US" sz="2400" dirty="0"/>
              <a:t>The MDS should be incorporated into a data dictionary to ensure the data is clearly defined and values are </a:t>
            </a:r>
            <a:r>
              <a:rPr lang="en-US" sz="2400" dirty="0" smtClean="0"/>
              <a:t>agreed. </a:t>
            </a:r>
            <a:endParaRPr lang="en-US" sz="2400" dirty="0" smtClean="0"/>
          </a:p>
          <a:p>
            <a:pPr algn="l" rtl="0"/>
            <a:r>
              <a:rPr lang="en-US" sz="2400" dirty="0"/>
              <a:t>A data dictionary contains a list of data element definitions and attributes which supports the consistent collection of data for different purposes and by different </a:t>
            </a:r>
            <a:r>
              <a:rPr lang="en-US" sz="2400" dirty="0" smtClean="0"/>
              <a:t>people/organizations. </a:t>
            </a:r>
            <a:endParaRPr lang="ar-SA" sz="2400" dirty="0"/>
          </a:p>
        </p:txBody>
      </p:sp>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FF34ECB2-D99F-4580-9702-46A4C27DB27D}" type="slidenum">
              <a:rPr lang="ar-SA" smtClean="0"/>
              <a:t>41</a:t>
            </a:fld>
            <a:endParaRPr lang="ar-SA"/>
          </a:p>
        </p:txBody>
      </p:sp>
    </p:spTree>
    <p:extLst>
      <p:ext uri="{BB962C8B-B14F-4D97-AF65-F5344CB8AC3E}">
        <p14:creationId xmlns:p14="http://schemas.microsoft.com/office/powerpoint/2010/main" val="248623421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solidFill>
                  <a:srgbClr val="242852"/>
                </a:solidFill>
              </a:rPr>
              <a:t>Develop the Minimum Data Set (MDS)</a:t>
            </a:r>
            <a:endParaRPr lang="ar-SA" sz="3600" dirty="0"/>
          </a:p>
        </p:txBody>
      </p:sp>
      <p:sp>
        <p:nvSpPr>
          <p:cNvPr id="3" name="Content Placeholder 2"/>
          <p:cNvSpPr>
            <a:spLocks noGrp="1"/>
          </p:cNvSpPr>
          <p:nvPr>
            <p:ph idx="1"/>
          </p:nvPr>
        </p:nvSpPr>
        <p:spPr/>
        <p:txBody>
          <a:bodyPr>
            <a:normAutofit/>
          </a:bodyPr>
          <a:lstStyle/>
          <a:p>
            <a:pPr marL="571500" indent="-457200" algn="l" rtl="0">
              <a:buFont typeface="+mj-lt"/>
              <a:buAutoNum type="arabicPeriod"/>
            </a:pPr>
            <a:r>
              <a:rPr lang="en-US" sz="2800" dirty="0"/>
              <a:t>Define the level of health </a:t>
            </a:r>
            <a:r>
              <a:rPr lang="en-US" sz="2800" dirty="0" smtClean="0"/>
              <a:t>information</a:t>
            </a:r>
          </a:p>
          <a:p>
            <a:pPr marL="571500" indent="-457200" algn="l" rtl="0">
              <a:buFont typeface="+mj-lt"/>
              <a:buAutoNum type="arabicPeriod"/>
            </a:pPr>
            <a:r>
              <a:rPr lang="en-US" sz="2800" dirty="0"/>
              <a:t>Define the frequency of </a:t>
            </a:r>
            <a:r>
              <a:rPr lang="en-US" sz="2800" dirty="0" smtClean="0"/>
              <a:t>collection</a:t>
            </a:r>
          </a:p>
          <a:p>
            <a:pPr marL="571500" indent="-457200" algn="l" rtl="0">
              <a:buFont typeface="+mj-lt"/>
              <a:buAutoNum type="arabicPeriod"/>
            </a:pPr>
            <a:r>
              <a:rPr lang="en-US" sz="2800" dirty="0"/>
              <a:t>Document the data collection </a:t>
            </a:r>
            <a:r>
              <a:rPr lang="en-US" sz="2800" dirty="0" smtClean="0"/>
              <a:t>process</a:t>
            </a:r>
          </a:p>
          <a:p>
            <a:pPr marL="571500" indent="-457200" algn="l" rtl="0">
              <a:buFont typeface="+mj-lt"/>
              <a:buAutoNum type="arabicPeriod"/>
            </a:pPr>
            <a:r>
              <a:rPr lang="en-US" sz="2800" dirty="0"/>
              <a:t>Identify data </a:t>
            </a:r>
            <a:r>
              <a:rPr lang="en-US" sz="2800" dirty="0" smtClean="0"/>
              <a:t>sources</a:t>
            </a:r>
          </a:p>
          <a:p>
            <a:pPr marL="571500" indent="-457200" algn="l" rtl="0">
              <a:buFont typeface="+mj-lt"/>
              <a:buAutoNum type="arabicPeriod"/>
            </a:pPr>
            <a:r>
              <a:rPr lang="en-US" sz="2800" dirty="0"/>
              <a:t>Identify data for </a:t>
            </a:r>
            <a:r>
              <a:rPr lang="en-US" sz="2800" dirty="0" smtClean="0"/>
              <a:t>development</a:t>
            </a:r>
          </a:p>
          <a:p>
            <a:pPr marL="571500" indent="-457200" algn="l" rtl="0">
              <a:buFont typeface="+mj-lt"/>
              <a:buAutoNum type="arabicPeriod"/>
            </a:pPr>
            <a:r>
              <a:rPr lang="en-US" sz="2800" dirty="0"/>
              <a:t>Assess compliance with Information </a:t>
            </a:r>
            <a:r>
              <a:rPr lang="en-US" sz="2800" dirty="0" smtClean="0"/>
              <a:t>Governance</a:t>
            </a:r>
          </a:p>
          <a:p>
            <a:pPr marL="571500" indent="-457200" algn="l" rtl="0">
              <a:buFont typeface="+mj-lt"/>
              <a:buAutoNum type="arabicPeriod"/>
            </a:pPr>
            <a:r>
              <a:rPr lang="en-US" sz="2800" dirty="0"/>
              <a:t>Plan data quality checks</a:t>
            </a:r>
            <a:endParaRPr lang="ar-SA" sz="2800" dirty="0"/>
          </a:p>
        </p:txBody>
      </p:sp>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FF34ECB2-D99F-4580-9702-46A4C27DB27D}" type="slidenum">
              <a:rPr lang="ar-SA" smtClean="0"/>
              <a:t>42</a:t>
            </a:fld>
            <a:endParaRPr lang="ar-SA"/>
          </a:p>
        </p:txBody>
      </p:sp>
    </p:spTree>
    <p:extLst>
      <p:ext uri="{BB962C8B-B14F-4D97-AF65-F5344CB8AC3E}">
        <p14:creationId xmlns:p14="http://schemas.microsoft.com/office/powerpoint/2010/main" val="213252459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sz="4000" dirty="0"/>
              <a:t>Data reporting to stakeholders</a:t>
            </a:r>
            <a:endParaRPr lang="ar-SA" sz="4000" dirty="0"/>
          </a:p>
        </p:txBody>
      </p:sp>
      <p:sp>
        <p:nvSpPr>
          <p:cNvPr id="3" name="Content Placeholder 2"/>
          <p:cNvSpPr>
            <a:spLocks noGrp="1"/>
          </p:cNvSpPr>
          <p:nvPr>
            <p:ph idx="1"/>
          </p:nvPr>
        </p:nvSpPr>
        <p:spPr/>
        <p:txBody>
          <a:bodyPr>
            <a:normAutofit/>
          </a:bodyPr>
          <a:lstStyle/>
          <a:p>
            <a:pPr algn="l" rtl="0"/>
            <a:r>
              <a:rPr lang="en-US" sz="2800" dirty="0"/>
              <a:t>There should be a plan to outline how and when the results of the measurement process are released to stakeholders and the public</a:t>
            </a:r>
            <a:r>
              <a:rPr lang="en-US" sz="2800" dirty="0" smtClean="0"/>
              <a:t>.</a:t>
            </a:r>
          </a:p>
          <a:p>
            <a:pPr algn="l" rtl="0"/>
            <a:r>
              <a:rPr lang="en-US" sz="2800" dirty="0"/>
              <a:t>Dashboards are one example of a method for presenting information to inform decision-making</a:t>
            </a:r>
            <a:r>
              <a:rPr lang="en-US" sz="2800" dirty="0" smtClean="0"/>
              <a:t>.</a:t>
            </a:r>
          </a:p>
          <a:p>
            <a:pPr algn="l" rtl="0"/>
            <a:r>
              <a:rPr lang="en-US" sz="2800" dirty="0"/>
              <a:t>Performance results are presented graphically through a series of charts, gauges or tables and facilitate comparison of actual performance against desired results.</a:t>
            </a:r>
            <a:endParaRPr lang="ar-SA" sz="2800" dirty="0"/>
          </a:p>
        </p:txBody>
      </p:sp>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FF34ECB2-D99F-4580-9702-46A4C27DB27D}" type="slidenum">
              <a:rPr lang="ar-SA" smtClean="0"/>
              <a:t>43</a:t>
            </a:fld>
            <a:endParaRPr lang="ar-SA"/>
          </a:p>
        </p:txBody>
      </p:sp>
    </p:spTree>
    <p:extLst>
      <p:ext uri="{BB962C8B-B14F-4D97-AF65-F5344CB8AC3E}">
        <p14:creationId xmlns:p14="http://schemas.microsoft.com/office/powerpoint/2010/main" val="391804875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solidFill>
                  <a:srgbClr val="242852"/>
                </a:solidFill>
              </a:rPr>
              <a:t>Data reporting to stakeholders</a:t>
            </a:r>
            <a:endParaRPr lang="ar-SA" dirty="0"/>
          </a:p>
        </p:txBody>
      </p:sp>
      <p:sp>
        <p:nvSpPr>
          <p:cNvPr id="3" name="Content Placeholder 2"/>
          <p:cNvSpPr>
            <a:spLocks noGrp="1"/>
          </p:cNvSpPr>
          <p:nvPr>
            <p:ph idx="1"/>
          </p:nvPr>
        </p:nvSpPr>
        <p:spPr/>
        <p:txBody>
          <a:bodyPr>
            <a:normAutofit/>
          </a:bodyPr>
          <a:lstStyle/>
          <a:p>
            <a:pPr algn="l" rtl="0"/>
            <a:r>
              <a:rPr lang="en-US" sz="2800" dirty="0"/>
              <a:t>Determine frequency of processing and </a:t>
            </a:r>
            <a:r>
              <a:rPr lang="en-US" sz="2800" dirty="0" smtClean="0"/>
              <a:t>analysis.</a:t>
            </a:r>
            <a:endParaRPr lang="en-US" sz="2800" dirty="0" smtClean="0"/>
          </a:p>
          <a:p>
            <a:pPr algn="l" rtl="0"/>
            <a:r>
              <a:rPr lang="en-US" sz="2800" dirty="0"/>
              <a:t>Define method of </a:t>
            </a:r>
            <a:r>
              <a:rPr lang="en-US" sz="2800" dirty="0" smtClean="0"/>
              <a:t>analysis</a:t>
            </a:r>
            <a:endParaRPr lang="en-US" sz="2800" dirty="0" smtClean="0"/>
          </a:p>
          <a:p>
            <a:pPr lvl="1" algn="l" rtl="0"/>
            <a:r>
              <a:rPr lang="en-US" sz="2800" dirty="0"/>
              <a:t>Define type of </a:t>
            </a:r>
            <a:r>
              <a:rPr lang="en-US" sz="2800" dirty="0" smtClean="0"/>
              <a:t>measure</a:t>
            </a:r>
          </a:p>
          <a:p>
            <a:pPr algn="l" rtl="0"/>
            <a:r>
              <a:rPr lang="en-US" sz="2800" dirty="0"/>
              <a:t>Determine level of </a:t>
            </a:r>
            <a:r>
              <a:rPr lang="en-US" sz="2800" dirty="0" smtClean="0"/>
              <a:t>aggregation.</a:t>
            </a:r>
            <a:endParaRPr lang="en-US" sz="2800" dirty="0" smtClean="0"/>
          </a:p>
          <a:p>
            <a:pPr algn="l" rtl="0"/>
            <a:r>
              <a:rPr lang="en-US" sz="2800" dirty="0" smtClean="0"/>
              <a:t>Develop </a:t>
            </a:r>
            <a:r>
              <a:rPr lang="en-US" sz="2800" dirty="0"/>
              <a:t>risk-adjustment </a:t>
            </a:r>
            <a:r>
              <a:rPr lang="en-US" sz="2800" dirty="0" smtClean="0"/>
              <a:t>strategy.</a:t>
            </a:r>
            <a:endParaRPr lang="ar-SA" sz="2800" dirty="0"/>
          </a:p>
        </p:txBody>
      </p:sp>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FF34ECB2-D99F-4580-9702-46A4C27DB27D}" type="slidenum">
              <a:rPr lang="ar-SA" smtClean="0"/>
              <a:t>44</a:t>
            </a:fld>
            <a:endParaRPr lang="ar-SA"/>
          </a:p>
        </p:txBody>
      </p:sp>
    </p:spTree>
    <p:extLst>
      <p:ext uri="{BB962C8B-B14F-4D97-AF65-F5344CB8AC3E}">
        <p14:creationId xmlns:p14="http://schemas.microsoft.com/office/powerpoint/2010/main" val="14987966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sz="4000" dirty="0" smtClean="0"/>
              <a:t>KPI Characteristics</a:t>
            </a:r>
            <a:endParaRPr lang="ar-SA" sz="4000" dirty="0"/>
          </a:p>
        </p:txBody>
      </p:sp>
      <p:sp>
        <p:nvSpPr>
          <p:cNvPr id="3" name="Content Placeholder 2"/>
          <p:cNvSpPr>
            <a:spLocks noGrp="1"/>
          </p:cNvSpPr>
          <p:nvPr>
            <p:ph idx="1"/>
          </p:nvPr>
        </p:nvSpPr>
        <p:spPr>
          <a:xfrm>
            <a:off x="457200" y="1600200"/>
            <a:ext cx="7787208" cy="4800600"/>
          </a:xfrm>
        </p:spPr>
        <p:txBody>
          <a:bodyPr>
            <a:normAutofit/>
          </a:bodyPr>
          <a:lstStyle/>
          <a:p>
            <a:pPr marL="114300" indent="0" algn="l" rtl="0">
              <a:buNone/>
            </a:pPr>
            <a:r>
              <a:rPr lang="en-US" sz="3200" dirty="0"/>
              <a:t>KPI characteristics identified in the literature </a:t>
            </a:r>
            <a:r>
              <a:rPr lang="en-US" sz="3200" dirty="0" smtClean="0"/>
              <a:t>are:</a:t>
            </a:r>
          </a:p>
          <a:p>
            <a:pPr marL="571500" indent="-457200" algn="l" rtl="0">
              <a:buFont typeface="+mj-lt"/>
              <a:buAutoNum type="arabicPeriod"/>
            </a:pPr>
            <a:r>
              <a:rPr lang="en-US" sz="2800" b="1" dirty="0">
                <a:solidFill>
                  <a:schemeClr val="bg2">
                    <a:lumMod val="50000"/>
                  </a:schemeClr>
                </a:solidFill>
              </a:rPr>
              <a:t>Relevant</a:t>
            </a:r>
            <a:r>
              <a:rPr lang="en-US" sz="2800" dirty="0"/>
              <a:t> to and consistent with the specific </a:t>
            </a:r>
            <a:r>
              <a:rPr lang="en-US" sz="2800" dirty="0" smtClean="0"/>
              <a:t>organization's </a:t>
            </a:r>
            <a:r>
              <a:rPr lang="en-US" sz="2800" dirty="0"/>
              <a:t>vision, strategy and </a:t>
            </a:r>
            <a:r>
              <a:rPr lang="en-US" sz="2800" dirty="0" smtClean="0"/>
              <a:t>objectives.</a:t>
            </a:r>
            <a:endParaRPr lang="en-US" sz="2800" dirty="0"/>
          </a:p>
          <a:p>
            <a:pPr marL="571500" indent="-457200" algn="l" rtl="0">
              <a:buFont typeface="+mj-lt"/>
              <a:buAutoNum type="arabicPeriod"/>
            </a:pPr>
            <a:r>
              <a:rPr lang="en-US" sz="2800" b="1" dirty="0" smtClean="0">
                <a:solidFill>
                  <a:schemeClr val="bg2">
                    <a:lumMod val="50000"/>
                  </a:schemeClr>
                </a:solidFill>
              </a:rPr>
              <a:t>Focused</a:t>
            </a:r>
            <a:r>
              <a:rPr lang="en-US" sz="2800" dirty="0" smtClean="0">
                <a:solidFill>
                  <a:schemeClr val="bg2">
                    <a:lumMod val="50000"/>
                  </a:schemeClr>
                </a:solidFill>
              </a:rPr>
              <a:t> </a:t>
            </a:r>
            <a:r>
              <a:rPr lang="en-US" sz="2800" dirty="0"/>
              <a:t>on </a:t>
            </a:r>
            <a:r>
              <a:rPr lang="en-US" sz="2800" dirty="0" smtClean="0"/>
              <a:t>organization wide </a:t>
            </a:r>
            <a:r>
              <a:rPr lang="en-US" sz="2800" dirty="0"/>
              <a:t>strategic value rather than non-critical local </a:t>
            </a:r>
            <a:r>
              <a:rPr lang="en-US" sz="2800" dirty="0" smtClean="0"/>
              <a:t>business </a:t>
            </a:r>
            <a:r>
              <a:rPr lang="en-US" sz="2800" dirty="0" smtClean="0"/>
              <a:t>outcomes.</a:t>
            </a:r>
            <a:endParaRPr lang="en-US" sz="2800" dirty="0"/>
          </a:p>
          <a:p>
            <a:pPr marL="571500" indent="-457200" algn="l" rtl="0">
              <a:buFont typeface="+mj-lt"/>
              <a:buAutoNum type="arabicPeriod"/>
            </a:pPr>
            <a:r>
              <a:rPr lang="en-US" sz="2800" b="1" dirty="0" smtClean="0">
                <a:solidFill>
                  <a:schemeClr val="bg2">
                    <a:lumMod val="50000"/>
                  </a:schemeClr>
                </a:solidFill>
              </a:rPr>
              <a:t>Representative</a:t>
            </a:r>
            <a:r>
              <a:rPr lang="en-US" sz="2800" dirty="0" smtClean="0"/>
              <a:t> </a:t>
            </a:r>
            <a:r>
              <a:rPr lang="en-US" sz="2800" dirty="0"/>
              <a:t>– appropriate to the </a:t>
            </a:r>
            <a:r>
              <a:rPr lang="en-US" sz="2800" dirty="0"/>
              <a:t>organization together </a:t>
            </a:r>
            <a:r>
              <a:rPr lang="en-US" sz="2800" dirty="0"/>
              <a:t>with its operational </a:t>
            </a:r>
            <a:r>
              <a:rPr lang="en-US" sz="2800" dirty="0" smtClean="0"/>
              <a:t>performance</a:t>
            </a:r>
            <a:r>
              <a:rPr lang="en-US" sz="2800" dirty="0"/>
              <a:t>.</a:t>
            </a:r>
            <a:endParaRPr lang="en-US" sz="2800" dirty="0"/>
          </a:p>
        </p:txBody>
      </p:sp>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FF34ECB2-D99F-4580-9702-46A4C27DB27D}" type="slidenum">
              <a:rPr lang="ar-SA" smtClean="0"/>
              <a:t>5</a:t>
            </a:fld>
            <a:endParaRPr lang="ar-SA"/>
          </a:p>
        </p:txBody>
      </p:sp>
    </p:spTree>
    <p:extLst>
      <p:ext uri="{BB962C8B-B14F-4D97-AF65-F5344CB8AC3E}">
        <p14:creationId xmlns:p14="http://schemas.microsoft.com/office/powerpoint/2010/main" val="7790206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KPI Characteristics</a:t>
            </a:r>
            <a:endParaRPr lang="ar-SA" sz="4000" dirty="0"/>
          </a:p>
        </p:txBody>
      </p:sp>
      <p:sp>
        <p:nvSpPr>
          <p:cNvPr id="3" name="Content Placeholder 2"/>
          <p:cNvSpPr>
            <a:spLocks noGrp="1"/>
          </p:cNvSpPr>
          <p:nvPr>
            <p:ph idx="1"/>
          </p:nvPr>
        </p:nvSpPr>
        <p:spPr>
          <a:xfrm>
            <a:off x="457200" y="1600200"/>
            <a:ext cx="7931224" cy="4800600"/>
          </a:xfrm>
        </p:spPr>
        <p:txBody>
          <a:bodyPr>
            <a:normAutofit/>
          </a:bodyPr>
          <a:lstStyle/>
          <a:p>
            <a:pPr marL="571500" indent="-457200" algn="l" rtl="0">
              <a:buFont typeface="+mj-lt"/>
              <a:buAutoNum type="arabicPeriod" startAt="4"/>
            </a:pPr>
            <a:r>
              <a:rPr lang="en-US" sz="2800" b="1" dirty="0">
                <a:solidFill>
                  <a:schemeClr val="bg2">
                    <a:lumMod val="50000"/>
                  </a:schemeClr>
                </a:solidFill>
              </a:rPr>
              <a:t>Realistic</a:t>
            </a:r>
            <a:r>
              <a:rPr lang="en-US" sz="2800" dirty="0"/>
              <a:t> – fits into the </a:t>
            </a:r>
            <a:r>
              <a:rPr lang="en-US" sz="2800" dirty="0"/>
              <a:t>organization ’s </a:t>
            </a:r>
            <a:r>
              <a:rPr lang="en-US" sz="2800" dirty="0"/>
              <a:t>constraints and cost effective;</a:t>
            </a:r>
          </a:p>
          <a:p>
            <a:pPr marL="571500" indent="-457200" algn="l" rtl="0">
              <a:buFont typeface="+mj-lt"/>
              <a:buAutoNum type="arabicPeriod" startAt="4"/>
            </a:pPr>
            <a:r>
              <a:rPr lang="en-US" sz="2800" b="1" dirty="0">
                <a:solidFill>
                  <a:schemeClr val="bg2">
                    <a:lumMod val="50000"/>
                  </a:schemeClr>
                </a:solidFill>
              </a:rPr>
              <a:t>Specific</a:t>
            </a:r>
            <a:r>
              <a:rPr lang="en-US" sz="2800" dirty="0">
                <a:solidFill>
                  <a:schemeClr val="bg2">
                    <a:lumMod val="50000"/>
                  </a:schemeClr>
                </a:solidFill>
              </a:rPr>
              <a:t> </a:t>
            </a:r>
            <a:r>
              <a:rPr lang="en-US" sz="2800" dirty="0"/>
              <a:t>– clear and focused to avoid misinterpretation or ambiguity;</a:t>
            </a:r>
          </a:p>
          <a:p>
            <a:pPr marL="571500" indent="-457200" algn="l" rtl="0">
              <a:buFont typeface="+mj-lt"/>
              <a:buAutoNum type="arabicPeriod" startAt="4"/>
            </a:pPr>
            <a:r>
              <a:rPr lang="en-US" sz="2800" b="1" dirty="0">
                <a:solidFill>
                  <a:schemeClr val="bg2">
                    <a:lumMod val="50000"/>
                  </a:schemeClr>
                </a:solidFill>
              </a:rPr>
              <a:t>Attainable</a:t>
            </a:r>
            <a:r>
              <a:rPr lang="en-US" sz="2800" dirty="0"/>
              <a:t> – requires targets to be set that are observable, achievable, reasonable and credible under expected conditions as well as independently validated;</a:t>
            </a:r>
          </a:p>
          <a:p>
            <a:pPr marL="571500" indent="-457200" algn="l" rtl="0">
              <a:buFont typeface="+mj-lt"/>
              <a:buAutoNum type="arabicPeriod" startAt="4"/>
            </a:pPr>
            <a:r>
              <a:rPr lang="en-US" sz="2800" b="1" dirty="0">
                <a:solidFill>
                  <a:schemeClr val="bg2">
                    <a:lumMod val="50000"/>
                  </a:schemeClr>
                </a:solidFill>
              </a:rPr>
              <a:t>Measurable</a:t>
            </a:r>
            <a:r>
              <a:rPr lang="en-US" sz="2800" dirty="0"/>
              <a:t> – can be quantified/measured and may be either quantitative or qualitative</a:t>
            </a:r>
            <a:r>
              <a:rPr lang="en-US" sz="2800" dirty="0" smtClean="0"/>
              <a:t>;</a:t>
            </a:r>
            <a:endParaRPr lang="en-US" sz="2800" dirty="0"/>
          </a:p>
        </p:txBody>
      </p:sp>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FF34ECB2-D99F-4580-9702-46A4C27DB27D}" type="slidenum">
              <a:rPr lang="ar-SA" smtClean="0"/>
              <a:t>6</a:t>
            </a:fld>
            <a:endParaRPr lang="ar-SA"/>
          </a:p>
        </p:txBody>
      </p:sp>
    </p:spTree>
    <p:extLst>
      <p:ext uri="{BB962C8B-B14F-4D97-AF65-F5344CB8AC3E}">
        <p14:creationId xmlns:p14="http://schemas.microsoft.com/office/powerpoint/2010/main" val="20397627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KPI Characteristics</a:t>
            </a:r>
            <a:endParaRPr lang="ar-SA" sz="4000" dirty="0"/>
          </a:p>
        </p:txBody>
      </p:sp>
      <p:sp>
        <p:nvSpPr>
          <p:cNvPr id="3" name="Content Placeholder 2"/>
          <p:cNvSpPr>
            <a:spLocks noGrp="1"/>
          </p:cNvSpPr>
          <p:nvPr>
            <p:ph idx="1"/>
          </p:nvPr>
        </p:nvSpPr>
        <p:spPr/>
        <p:txBody>
          <a:bodyPr>
            <a:normAutofit/>
          </a:bodyPr>
          <a:lstStyle/>
          <a:p>
            <a:pPr algn="l" rtl="0"/>
            <a:r>
              <a:rPr lang="en-US" sz="2800" b="1" dirty="0" smtClean="0">
                <a:solidFill>
                  <a:schemeClr val="bg2">
                    <a:lumMod val="50000"/>
                  </a:schemeClr>
                </a:solidFill>
              </a:rPr>
              <a:t>Timely</a:t>
            </a:r>
            <a:r>
              <a:rPr lang="en-US" sz="2800" dirty="0" smtClean="0"/>
              <a:t> </a:t>
            </a:r>
            <a:r>
              <a:rPr lang="en-US" sz="2800" dirty="0"/>
              <a:t>– achievable within the given timeframe;</a:t>
            </a:r>
          </a:p>
          <a:p>
            <a:pPr algn="l" rtl="0"/>
            <a:r>
              <a:rPr lang="en-US" sz="2800" b="1" dirty="0" smtClean="0">
                <a:solidFill>
                  <a:schemeClr val="bg2">
                    <a:lumMod val="50000"/>
                  </a:schemeClr>
                </a:solidFill>
              </a:rPr>
              <a:t>Understood</a:t>
            </a:r>
            <a:r>
              <a:rPr lang="en-US" sz="2800" dirty="0" smtClean="0">
                <a:solidFill>
                  <a:schemeClr val="bg2">
                    <a:lumMod val="50000"/>
                  </a:schemeClr>
                </a:solidFill>
              </a:rPr>
              <a:t> </a:t>
            </a:r>
            <a:r>
              <a:rPr lang="en-US" sz="2800" dirty="0"/>
              <a:t>– individuals and groups know how their </a:t>
            </a:r>
            <a:r>
              <a:rPr lang="en-US" sz="2800" dirty="0" smtClean="0"/>
              <a:t>behaviors </a:t>
            </a:r>
            <a:r>
              <a:rPr lang="en-US" sz="2800" dirty="0"/>
              <a:t>and </a:t>
            </a:r>
            <a:r>
              <a:rPr lang="en-US" sz="2800" dirty="0" smtClean="0"/>
              <a:t>activities contribute </a:t>
            </a:r>
            <a:r>
              <a:rPr lang="en-US" sz="2800" dirty="0"/>
              <a:t>to overall agency goals;</a:t>
            </a:r>
          </a:p>
          <a:p>
            <a:pPr algn="l" rtl="0"/>
            <a:r>
              <a:rPr lang="en-US" sz="2800" b="1" dirty="0" smtClean="0">
                <a:solidFill>
                  <a:schemeClr val="bg2">
                    <a:lumMod val="50000"/>
                  </a:schemeClr>
                </a:solidFill>
              </a:rPr>
              <a:t>Agreed</a:t>
            </a:r>
            <a:r>
              <a:rPr lang="en-US" sz="2800" dirty="0" smtClean="0">
                <a:solidFill>
                  <a:schemeClr val="bg2">
                    <a:lumMod val="50000"/>
                  </a:schemeClr>
                </a:solidFill>
              </a:rPr>
              <a:t> </a:t>
            </a:r>
            <a:r>
              <a:rPr lang="en-US" sz="2800" dirty="0"/>
              <a:t>– all contributors agree and share responsibility within the agency;</a:t>
            </a:r>
          </a:p>
          <a:p>
            <a:pPr algn="l" rtl="0"/>
            <a:r>
              <a:rPr lang="en-US" sz="2800" b="1" dirty="0" smtClean="0">
                <a:solidFill>
                  <a:schemeClr val="bg2">
                    <a:lumMod val="50000"/>
                  </a:schemeClr>
                </a:solidFill>
              </a:rPr>
              <a:t>Reported</a:t>
            </a:r>
            <a:r>
              <a:rPr lang="en-US" sz="2800" dirty="0" smtClean="0">
                <a:solidFill>
                  <a:schemeClr val="bg2">
                    <a:lumMod val="50000"/>
                  </a:schemeClr>
                </a:solidFill>
              </a:rPr>
              <a:t> </a:t>
            </a:r>
            <a:r>
              <a:rPr lang="en-US" sz="2800" dirty="0"/>
              <a:t>– regular reports are made available to all stakeholders and contributors</a:t>
            </a:r>
            <a:r>
              <a:rPr lang="en-US" sz="2800" dirty="0" smtClean="0"/>
              <a:t>;</a:t>
            </a:r>
            <a:endParaRPr lang="en-US" sz="2800" dirty="0"/>
          </a:p>
        </p:txBody>
      </p:sp>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FF34ECB2-D99F-4580-9702-46A4C27DB27D}" type="slidenum">
              <a:rPr lang="ar-SA" smtClean="0"/>
              <a:t>7</a:t>
            </a:fld>
            <a:endParaRPr lang="ar-SA"/>
          </a:p>
        </p:txBody>
      </p:sp>
    </p:spTree>
    <p:extLst>
      <p:ext uri="{BB962C8B-B14F-4D97-AF65-F5344CB8AC3E}">
        <p14:creationId xmlns:p14="http://schemas.microsoft.com/office/powerpoint/2010/main" val="29602235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KPI Characteristics</a:t>
            </a:r>
            <a:endParaRPr lang="ar-SA" sz="4000" dirty="0"/>
          </a:p>
        </p:txBody>
      </p:sp>
      <p:sp>
        <p:nvSpPr>
          <p:cNvPr id="3" name="Content Placeholder 2"/>
          <p:cNvSpPr>
            <a:spLocks noGrp="1"/>
          </p:cNvSpPr>
          <p:nvPr>
            <p:ph idx="1"/>
          </p:nvPr>
        </p:nvSpPr>
        <p:spPr>
          <a:xfrm>
            <a:off x="457200" y="1600200"/>
            <a:ext cx="7787208" cy="3052936"/>
          </a:xfrm>
        </p:spPr>
        <p:txBody>
          <a:bodyPr>
            <a:normAutofit/>
          </a:bodyPr>
          <a:lstStyle/>
          <a:p>
            <a:pPr algn="l" rtl="0"/>
            <a:r>
              <a:rPr lang="en-US" sz="2800" b="1" dirty="0">
                <a:solidFill>
                  <a:schemeClr val="bg2">
                    <a:lumMod val="50000"/>
                  </a:schemeClr>
                </a:solidFill>
              </a:rPr>
              <a:t>Governed</a:t>
            </a:r>
            <a:r>
              <a:rPr lang="en-US" sz="2800" dirty="0"/>
              <a:t> – accountability and responsibility is defined and understood;</a:t>
            </a:r>
          </a:p>
          <a:p>
            <a:pPr algn="l" rtl="0"/>
            <a:r>
              <a:rPr lang="en-US" sz="2800" b="1" dirty="0">
                <a:solidFill>
                  <a:schemeClr val="bg2">
                    <a:lumMod val="50000"/>
                  </a:schemeClr>
                </a:solidFill>
              </a:rPr>
              <a:t>Resourced</a:t>
            </a:r>
            <a:r>
              <a:rPr lang="en-US" sz="2800" dirty="0"/>
              <a:t> – the program is cost effective and adequately resourced throughout its </a:t>
            </a:r>
            <a:r>
              <a:rPr lang="en-US" sz="2800" dirty="0" smtClean="0"/>
              <a:t>lifetime</a:t>
            </a:r>
            <a:r>
              <a:rPr lang="en-US" sz="2800" dirty="0"/>
              <a:t>.</a:t>
            </a:r>
            <a:endParaRPr lang="en-US" sz="2800" dirty="0" smtClean="0"/>
          </a:p>
          <a:p>
            <a:pPr algn="l" rtl="0"/>
            <a:r>
              <a:rPr lang="en-US" sz="2800" b="1" dirty="0" smtClean="0">
                <a:solidFill>
                  <a:schemeClr val="bg2">
                    <a:lumMod val="50000"/>
                  </a:schemeClr>
                </a:solidFill>
              </a:rPr>
              <a:t>Assessed</a:t>
            </a:r>
            <a:r>
              <a:rPr lang="en-US" sz="2800" dirty="0" smtClean="0"/>
              <a:t> – regular assessment to ensure that they remain relevant.</a:t>
            </a:r>
          </a:p>
          <a:p>
            <a:pPr algn="l" rtl="0"/>
            <a:endParaRPr lang="ar-SA" sz="2800" dirty="0"/>
          </a:p>
        </p:txBody>
      </p:sp>
      <p:sp>
        <p:nvSpPr>
          <p:cNvPr id="4" name="Rectangle 3"/>
          <p:cNvSpPr/>
          <p:nvPr/>
        </p:nvSpPr>
        <p:spPr>
          <a:xfrm>
            <a:off x="1691680" y="4797152"/>
            <a:ext cx="2333779" cy="369332"/>
          </a:xfrm>
          <a:prstGeom prst="rect">
            <a:avLst/>
          </a:prstGeom>
        </p:spPr>
        <p:txBody>
          <a:bodyPr wrap="none">
            <a:spAutoFit/>
          </a:bodyPr>
          <a:lstStyle/>
          <a:p>
            <a:r>
              <a:rPr lang="en-US" dirty="0"/>
              <a:t>They should be SMART</a:t>
            </a:r>
            <a:endParaRPr lang="ar-SA" dirty="0"/>
          </a:p>
        </p:txBody>
      </p:sp>
      <p:sp>
        <p:nvSpPr>
          <p:cNvPr id="5" name="Footer Placeholder 4"/>
          <p:cNvSpPr>
            <a:spLocks noGrp="1"/>
          </p:cNvSpPr>
          <p:nvPr>
            <p:ph type="ftr" sz="quarter" idx="11"/>
          </p:nvPr>
        </p:nvSpPr>
        <p:spPr/>
        <p:txBody>
          <a:bodyPr/>
          <a:lstStyle/>
          <a:p>
            <a:r>
              <a:rPr lang="en-US" smtClean="0"/>
              <a:t>Dr. Mohammed Alahmed</a:t>
            </a:r>
            <a:endParaRPr lang="ar-SA"/>
          </a:p>
        </p:txBody>
      </p:sp>
      <p:sp>
        <p:nvSpPr>
          <p:cNvPr id="6" name="Slide Number Placeholder 5"/>
          <p:cNvSpPr>
            <a:spLocks noGrp="1"/>
          </p:cNvSpPr>
          <p:nvPr>
            <p:ph type="sldNum" sz="quarter" idx="12"/>
          </p:nvPr>
        </p:nvSpPr>
        <p:spPr/>
        <p:txBody>
          <a:bodyPr/>
          <a:lstStyle/>
          <a:p>
            <a:fld id="{FF34ECB2-D99F-4580-9702-46A4C27DB27D}" type="slidenum">
              <a:rPr lang="ar-SA" smtClean="0"/>
              <a:t>8</a:t>
            </a:fld>
            <a:endParaRPr lang="ar-SA"/>
          </a:p>
        </p:txBody>
      </p:sp>
    </p:spTree>
    <p:extLst>
      <p:ext uri="{BB962C8B-B14F-4D97-AF65-F5344CB8AC3E}">
        <p14:creationId xmlns:p14="http://schemas.microsoft.com/office/powerpoint/2010/main" val="6467222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Characteristics of good KPIs</a:t>
            </a:r>
            <a:endParaRPr lang="ar-SA" sz="4000" dirty="0"/>
          </a:p>
        </p:txBody>
      </p:sp>
      <p:sp>
        <p:nvSpPr>
          <p:cNvPr id="3" name="Content Placeholder 2"/>
          <p:cNvSpPr>
            <a:spLocks noGrp="1"/>
          </p:cNvSpPr>
          <p:nvPr>
            <p:ph idx="1"/>
          </p:nvPr>
        </p:nvSpPr>
        <p:spPr>
          <a:xfrm>
            <a:off x="395536" y="1412776"/>
            <a:ext cx="7908032" cy="892696"/>
          </a:xfrm>
        </p:spPr>
        <p:txBody>
          <a:bodyPr>
            <a:noAutofit/>
          </a:bodyPr>
          <a:lstStyle/>
          <a:p>
            <a:pPr algn="l" rtl="0"/>
            <a:r>
              <a:rPr lang="en-US" sz="2800" dirty="0"/>
              <a:t>People often use the acronym “</a:t>
            </a:r>
            <a:r>
              <a:rPr lang="en-US" sz="2800" b="1" dirty="0"/>
              <a:t>SMART</a:t>
            </a:r>
            <a:r>
              <a:rPr lang="en-US" sz="2800" dirty="0"/>
              <a:t>” to refer to the characteristics of good </a:t>
            </a:r>
            <a:r>
              <a:rPr lang="en-US" sz="2800" dirty="0" smtClean="0"/>
              <a:t>performance </a:t>
            </a:r>
            <a:r>
              <a:rPr lang="en-US" sz="2800" dirty="0"/>
              <a:t>indicators</a:t>
            </a:r>
            <a:r>
              <a:rPr lang="en-US" sz="2800" dirty="0" smtClean="0"/>
              <a:t>.</a:t>
            </a:r>
          </a:p>
          <a:p>
            <a:pPr algn="l" rtl="0"/>
            <a:endParaRPr lang="ar-SA" sz="2800" dirty="0"/>
          </a:p>
        </p:txBody>
      </p:sp>
      <p:graphicFrame>
        <p:nvGraphicFramePr>
          <p:cNvPr id="4" name="Diagram 3"/>
          <p:cNvGraphicFramePr/>
          <p:nvPr>
            <p:extLst>
              <p:ext uri="{D42A27DB-BD31-4B8C-83A1-F6EECF244321}">
                <p14:modId xmlns:p14="http://schemas.microsoft.com/office/powerpoint/2010/main" val="2606187605"/>
              </p:ext>
            </p:extLst>
          </p:nvPr>
        </p:nvGraphicFramePr>
        <p:xfrm>
          <a:off x="395536" y="2348880"/>
          <a:ext cx="7752184"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oter Placeholder 4"/>
          <p:cNvSpPr>
            <a:spLocks noGrp="1"/>
          </p:cNvSpPr>
          <p:nvPr>
            <p:ph type="ftr" sz="quarter" idx="11"/>
          </p:nvPr>
        </p:nvSpPr>
        <p:spPr/>
        <p:txBody>
          <a:bodyPr/>
          <a:lstStyle/>
          <a:p>
            <a:r>
              <a:rPr lang="en-US" smtClean="0"/>
              <a:t>Dr. Mohammed Alahmed</a:t>
            </a:r>
            <a:endParaRPr lang="ar-SA"/>
          </a:p>
        </p:txBody>
      </p:sp>
      <p:sp>
        <p:nvSpPr>
          <p:cNvPr id="6" name="Slide Number Placeholder 5"/>
          <p:cNvSpPr>
            <a:spLocks noGrp="1"/>
          </p:cNvSpPr>
          <p:nvPr>
            <p:ph type="sldNum" sz="quarter" idx="12"/>
          </p:nvPr>
        </p:nvSpPr>
        <p:spPr/>
        <p:txBody>
          <a:bodyPr/>
          <a:lstStyle/>
          <a:p>
            <a:fld id="{FF34ECB2-D99F-4580-9702-46A4C27DB27D}" type="slidenum">
              <a:rPr lang="ar-SA" smtClean="0"/>
              <a:t>9</a:t>
            </a:fld>
            <a:endParaRPr lang="ar-SA"/>
          </a:p>
        </p:txBody>
      </p:sp>
    </p:spTree>
    <p:extLst>
      <p:ext uri="{BB962C8B-B14F-4D97-AF65-F5344CB8AC3E}">
        <p14:creationId xmlns:p14="http://schemas.microsoft.com/office/powerpoint/2010/main" val="259053546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885</TotalTime>
  <Words>2655</Words>
  <Application>Microsoft Office PowerPoint</Application>
  <PresentationFormat>On-screen Show (4:3)</PresentationFormat>
  <Paragraphs>308</Paragraphs>
  <Slides>44</Slides>
  <Notes>0</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Adjacency</vt:lpstr>
      <vt:lpstr>Developing Key Performance Indicators</vt:lpstr>
      <vt:lpstr>Types of PM</vt:lpstr>
      <vt:lpstr>What are KPIs?</vt:lpstr>
      <vt:lpstr>What are KPIs?</vt:lpstr>
      <vt:lpstr>KPI Characteristics</vt:lpstr>
      <vt:lpstr>KPI Characteristics</vt:lpstr>
      <vt:lpstr>KPI Characteristics</vt:lpstr>
      <vt:lpstr>KPI Characteristics</vt:lpstr>
      <vt:lpstr>Characteristics of good KPIs</vt:lpstr>
      <vt:lpstr>PowerPoint Presentation</vt:lpstr>
      <vt:lpstr>Using KPIs in the Health Sector</vt:lpstr>
      <vt:lpstr>Using KPIs in the Health Sector</vt:lpstr>
      <vt:lpstr>Using KPIs in the Health Sector</vt:lpstr>
      <vt:lpstr>Alignment with Strategic Direction</vt:lpstr>
      <vt:lpstr>Key performance indicators for healthcare quality assessment</vt:lpstr>
      <vt:lpstr>Types of Indicators</vt:lpstr>
      <vt:lpstr>Types of Indicators</vt:lpstr>
      <vt:lpstr>Types of Indicators</vt:lpstr>
      <vt:lpstr>Types of Indicators</vt:lpstr>
      <vt:lpstr>Development of KPIs</vt:lpstr>
      <vt:lpstr>Define the audience and use for measurement</vt:lpstr>
      <vt:lpstr>Define the audience and use for measurement</vt:lpstr>
      <vt:lpstr>Consult with stakeholders and advisory group</vt:lpstr>
      <vt:lpstr>Consult with stakeholders and advisory group</vt:lpstr>
      <vt:lpstr>Choose the Area to Measure</vt:lpstr>
      <vt:lpstr>Achieve a Balance in Measurement</vt:lpstr>
      <vt:lpstr>Achieve a balance in measurement</vt:lpstr>
      <vt:lpstr>The “Three Es” framework </vt:lpstr>
      <vt:lpstr>The “Balanced Scorecard” method</vt:lpstr>
      <vt:lpstr>Balanced  Scorecard Perspectives</vt:lpstr>
      <vt:lpstr>Achieve a balance in measurement</vt:lpstr>
      <vt:lpstr>Determine  Selection Criteria</vt:lpstr>
      <vt:lpstr>Determine  Selection Criteria</vt:lpstr>
      <vt:lpstr>Determine  Selection Criteria</vt:lpstr>
      <vt:lpstr>Define the Indicator</vt:lpstr>
      <vt:lpstr>Identify the target  population</vt:lpstr>
      <vt:lpstr>Setting KPI Targets</vt:lpstr>
      <vt:lpstr>Targets Setting Summary</vt:lpstr>
      <vt:lpstr>Threshold for action</vt:lpstr>
      <vt:lpstr>Action</vt:lpstr>
      <vt:lpstr>Develop the Minimum Data Set (MDS)</vt:lpstr>
      <vt:lpstr>Develop the Minimum Data Set (MDS)</vt:lpstr>
      <vt:lpstr>Data reporting to stakeholders</vt:lpstr>
      <vt:lpstr>Data reporting to stakeholders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DEVELOPING KEY PERFORMANCE INDICATORS</dc:title>
  <dc:creator>Mohammed A. Al-Ahmed</dc:creator>
  <cp:lastModifiedBy>Mohammed A. Al-Ahmed</cp:lastModifiedBy>
  <cp:revision>50</cp:revision>
  <dcterms:created xsi:type="dcterms:W3CDTF">2015-02-24T10:05:53Z</dcterms:created>
  <dcterms:modified xsi:type="dcterms:W3CDTF">2015-03-01T11:28:16Z</dcterms:modified>
</cp:coreProperties>
</file>