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12"/>
  </p:notesMasterIdLst>
  <p:sldIdLst>
    <p:sldId id="27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173E6-9CAE-40A1-B59B-38C1DDF0EB39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DFAB3-DDC7-4C57-9D5C-57C47B1E0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5539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086085-E109-4272-9964-F27FAFBAE644}" type="datetime1">
              <a:rPr lang="en-US" smtClean="0"/>
              <a:pPr/>
              <a:t>3/28/2015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CBE87D-0BCB-4020-88C9-D04F827C6D14}" type="datetime1">
              <a:rPr lang="en-US" smtClean="0"/>
              <a:pPr/>
              <a:t>3/28/2015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34747-7293-4106-9232-FDCD6F91E6A8}" type="datetime1">
              <a:rPr lang="en-US" smtClean="0"/>
              <a:pPr/>
              <a:t>3/28/2015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EFC8F5-900D-45CF-A300-2F8BA025BFF3}" type="datetime1">
              <a:rPr lang="en-US" smtClean="0"/>
              <a:pPr/>
              <a:t>3/28/2015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FAFC91-CE6C-4449-BF2A-0D6C7CFDEF04}" type="datetime1">
              <a:rPr lang="en-US" smtClean="0"/>
              <a:pPr/>
              <a:t>3/28/2015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3DC48A-AE0B-471C-B635-30172F3B0D09}" type="datetime1">
              <a:rPr lang="en-US" smtClean="0"/>
              <a:pPr/>
              <a:t>3/28/2015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DD70E-FFB4-4795-AE82-F16BC62F8CF1}" type="datetime1">
              <a:rPr lang="en-US" smtClean="0"/>
              <a:pPr/>
              <a:t>3/28/2015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1B66D4-D9CE-40C0-997E-5E20212785CB}" type="datetime1">
              <a:rPr lang="en-US" smtClean="0"/>
              <a:pPr/>
              <a:t>3/28/2015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3FE6FA-A0A4-4DB7-B6EA-2F7655047123}" type="datetime1">
              <a:rPr lang="en-US" smtClean="0"/>
              <a:pPr/>
              <a:t>3/28/2015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DFEC666E-27FE-4317-8285-4F58B446E6F9}" type="datetime1">
              <a:rPr lang="en-US" smtClean="0"/>
              <a:pPr/>
              <a:t>3/28/2015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0B5018-50D1-48A4-830D-56DDD093431C}" type="datetime1">
              <a:rPr lang="en-US" smtClean="0"/>
              <a:pPr/>
              <a:t>3/28/2015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89D776C-7E82-4676-8B77-9E89FDC261B1}" type="datetime1">
              <a:rPr lang="en-US" smtClean="0"/>
              <a:pPr/>
              <a:t>3/28/2015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hdr="0" dt="0"/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914399" y="1459676"/>
            <a:ext cx="8882743" cy="4216729"/>
          </a:xfrm>
        </p:spPr>
        <p:txBody>
          <a:bodyPr/>
          <a:lstStyle/>
          <a:p>
            <a:pPr algn="just" rtl="0">
              <a:lnSpc>
                <a:spcPct val="90000"/>
              </a:lnSpc>
            </a:pPr>
            <a:r>
              <a:rPr lang="en-US" sz="2400" b="1" dirty="0" smtClean="0"/>
              <a:t>Although  there is no any limits in human development as a connected process, However the scientists have put certain conceptions of this growth and divide it into stages for the purpose of study.</a:t>
            </a:r>
          </a:p>
          <a:p>
            <a:pPr lvl="1" algn="just" rtl="0">
              <a:buFont typeface="Wingdings" pitchFamily="2" charset="2"/>
              <a:buChar char="Ø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Neonatal Period</a:t>
            </a:r>
          </a:p>
          <a:p>
            <a:pPr lvl="1" algn="just" rtl="0">
              <a:buFont typeface="Wingdings" pitchFamily="2" charset="2"/>
              <a:buChar char="Ø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Infancy</a:t>
            </a:r>
          </a:p>
          <a:p>
            <a:pPr lvl="1" algn="just" rtl="0">
              <a:buFont typeface="Wingdings" pitchFamily="2" charset="2"/>
              <a:buChar char="Ø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Early childhood</a:t>
            </a:r>
          </a:p>
          <a:p>
            <a:pPr lvl="1" algn="just" rtl="0">
              <a:buFont typeface="Wingdings" pitchFamily="2" charset="2"/>
              <a:buChar char="Ø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Middle childhood</a:t>
            </a:r>
          </a:p>
          <a:p>
            <a:pPr lvl="1" algn="just" rtl="0">
              <a:buFont typeface="Wingdings" pitchFamily="2" charset="2"/>
              <a:buChar char="Ø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Adolescence</a:t>
            </a:r>
          </a:p>
          <a:p>
            <a:pPr lvl="1" algn="just" rtl="0">
              <a:buFont typeface="Wingdings" pitchFamily="2" charset="2"/>
              <a:buChar char="Ø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adulthood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103632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 smtClean="0">
                <a:solidFill>
                  <a:srgbClr val="FF0000"/>
                </a:solidFill>
              </a:rPr>
              <a:t>Development Across the Life Span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40935" y="6293923"/>
            <a:ext cx="676441" cy="479148"/>
          </a:xfrm>
        </p:spPr>
        <p:txBody>
          <a:bodyPr/>
          <a:lstStyle/>
          <a:p>
            <a:r>
              <a:rPr lang="en-US" sz="2800" b="1" dirty="0" smtClean="0"/>
              <a:t>23</a:t>
            </a:r>
            <a:endParaRPr lang="en-US" sz="2800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724395" y="1371600"/>
            <a:ext cx="10363200" cy="4648200"/>
          </a:xfrm>
        </p:spPr>
        <p:txBody>
          <a:bodyPr/>
          <a:lstStyle/>
          <a:p>
            <a:pPr marL="342900" lvl="2" indent="-342900" algn="just" rtl="0">
              <a:buFont typeface="Wingdings" pitchFamily="2" charset="2"/>
              <a:buChar char="Ø"/>
            </a:pPr>
            <a:r>
              <a:rPr lang="en-US" altLang="en-US" sz="3200" b="1" dirty="0" smtClean="0"/>
              <a:t>Strong attachments formed between infants and caregivers</a:t>
            </a:r>
          </a:p>
          <a:p>
            <a:pPr marL="342900" lvl="2" indent="-342900" algn="just" rtl="0">
              <a:buFont typeface="Wingdings" pitchFamily="2" charset="2"/>
              <a:buChar char="Ø"/>
            </a:pPr>
            <a:r>
              <a:rPr lang="en-US" altLang="en-US" sz="3200" b="1" dirty="0" smtClean="0"/>
              <a:t>Preference for human faces</a:t>
            </a:r>
          </a:p>
          <a:p>
            <a:pPr marL="342900" lvl="2" indent="-342900" algn="just" rtl="0">
              <a:buFont typeface="Wingdings" pitchFamily="2" charset="2"/>
              <a:buChar char="Ø"/>
            </a:pPr>
            <a:r>
              <a:rPr lang="en-US" altLang="en-US" sz="3200" b="1" dirty="0" smtClean="0"/>
              <a:t>Separation anxiety</a:t>
            </a:r>
          </a:p>
          <a:p>
            <a:pPr marL="342900" lvl="2" indent="-342900" algn="just" rtl="0">
              <a:buFont typeface="Wingdings" pitchFamily="2" charset="2"/>
              <a:buChar char="Ø"/>
            </a:pPr>
            <a:r>
              <a:rPr lang="en-US" altLang="en-US" sz="3200" b="1" dirty="0" smtClean="0"/>
              <a:t>Fear of strangers</a:t>
            </a:r>
          </a:p>
          <a:p>
            <a:pPr marL="342900" lvl="2" indent="-342900" algn="just" rtl="0">
              <a:buFont typeface="Wingdings" pitchFamily="2" charset="2"/>
              <a:buChar char="Ø"/>
            </a:pPr>
            <a:r>
              <a:rPr lang="en-US" sz="3200" b="1" dirty="0" smtClean="0"/>
              <a:t>Trust VS. Mistrust </a:t>
            </a:r>
            <a:r>
              <a:rPr lang="en-US" altLang="en-US" sz="3200" b="1" dirty="0" smtClean="0"/>
              <a:t> </a:t>
            </a:r>
          </a:p>
          <a:p>
            <a:endParaRPr lang="ar-SA" dirty="0" smtClean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/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>
                <a:solidFill>
                  <a:srgbClr val="FF0000"/>
                </a:solidFill>
              </a:rPr>
              <a:t>Emotional and social development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ar-SA" dirty="0" smtClean="0"/>
          </a:p>
        </p:txBody>
      </p:sp>
      <p:pic>
        <p:nvPicPr>
          <p:cNvPr id="31748" name="Picture 3" descr="imagesY2T9RSI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6000" y="4419601"/>
            <a:ext cx="28448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4" descr="imagesEQIXR4Z4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29601" y="4495800"/>
            <a:ext cx="27559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5" descr="images53CMEQDM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68801" y="4495800"/>
            <a:ext cx="31369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 dirty="0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329060" y="6270171"/>
            <a:ext cx="688316" cy="502899"/>
          </a:xfrm>
        </p:spPr>
        <p:txBody>
          <a:bodyPr/>
          <a:lstStyle/>
          <a:p>
            <a:r>
              <a:rPr lang="en-US" sz="2800" b="1" dirty="0" smtClean="0"/>
              <a:t>32</a:t>
            </a:r>
            <a:endParaRPr lang="en-US" sz="2800" b="1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1232737" y="0"/>
            <a:ext cx="9592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>
                <a:solidFill>
                  <a:srgbClr val="FF0000"/>
                </a:solidFill>
              </a:rPr>
              <a:t>Infancy</a:t>
            </a:r>
            <a:endParaRPr lang="en-US" altLang="en-US" sz="16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0020" y="522514"/>
            <a:ext cx="10363200" cy="96190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 smtClean="0">
                <a:solidFill>
                  <a:srgbClr val="FF0000"/>
                </a:solidFill>
              </a:rPr>
              <a:t/>
            </a:r>
            <a:br>
              <a:rPr lang="en-US" altLang="en-US" dirty="0" smtClean="0">
                <a:solidFill>
                  <a:srgbClr val="FF0000"/>
                </a:solidFill>
              </a:rPr>
            </a:br>
            <a:r>
              <a:rPr lang="en-US" altLang="en-US" dirty="0" smtClean="0">
                <a:solidFill>
                  <a:srgbClr val="FF0000"/>
                </a:solidFill>
              </a:rPr>
              <a:t>Development Across the Life Span</a:t>
            </a:r>
            <a:br>
              <a:rPr lang="en-US" altLang="en-US" dirty="0" smtClean="0">
                <a:solidFill>
                  <a:srgbClr val="FF0000"/>
                </a:solidFill>
              </a:rPr>
            </a:b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50930" y="6246421"/>
            <a:ext cx="866446" cy="526649"/>
          </a:xfrm>
        </p:spPr>
        <p:txBody>
          <a:bodyPr/>
          <a:lstStyle/>
          <a:p>
            <a:r>
              <a:rPr lang="en-US" sz="2800" b="1" dirty="0" smtClean="0"/>
              <a:t>24</a:t>
            </a:r>
            <a:endParaRPr lang="en-US" sz="2800" b="1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336966" y="2267199"/>
            <a:ext cx="4999513" cy="2969819"/>
          </a:xfrm>
        </p:spPr>
        <p:txBody>
          <a:bodyPr>
            <a:normAutofit/>
          </a:bodyPr>
          <a:lstStyle/>
          <a:p>
            <a:pPr lvl="1" algn="just" rtl="0">
              <a:buClr>
                <a:srgbClr val="FF0000"/>
              </a:buClr>
              <a:buFont typeface="Wingdings" pitchFamily="2" charset="2"/>
              <a:buChar char="q"/>
            </a:pPr>
            <a:r>
              <a:rPr lang="en-US" altLang="en-US" sz="2800" b="1" dirty="0" smtClean="0">
                <a:solidFill>
                  <a:srgbClr val="00CC00"/>
                </a:solidFill>
              </a:rPr>
              <a:t>  Neonatal Period</a:t>
            </a:r>
          </a:p>
          <a:p>
            <a:pPr lvl="1" algn="just" rtl="0">
              <a:buClr>
                <a:srgbClr val="FF0000"/>
              </a:buClr>
              <a:buNone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algn="just" rtl="0">
              <a:buClr>
                <a:srgbClr val="FF0000"/>
              </a:buClr>
              <a:buNone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algn="just" rtl="0">
              <a:buClr>
                <a:srgbClr val="FF0000"/>
              </a:buClr>
              <a:buNone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algn="just" rtl="0">
              <a:buClr>
                <a:srgbClr val="FF0000"/>
              </a:buClr>
              <a:buFont typeface="Wingdings" pitchFamily="2" charset="2"/>
              <a:buChar char="q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  </a:t>
            </a:r>
            <a:r>
              <a:rPr lang="en-US" altLang="en-US" sz="2800" b="1" dirty="0" smtClean="0">
                <a:solidFill>
                  <a:srgbClr val="00CC00"/>
                </a:solidFill>
              </a:rPr>
              <a:t>Infancy</a:t>
            </a:r>
          </a:p>
          <a:p>
            <a:pPr algn="just" rtl="0">
              <a:lnSpc>
                <a:spcPct val="90000"/>
              </a:lnSpc>
              <a:buNone/>
            </a:pPr>
            <a:endParaRPr lang="en-US" altLang="en-US" sz="2800" b="1" dirty="0" smtClean="0">
              <a:solidFill>
                <a:srgbClr val="FF0000"/>
              </a:solidFill>
            </a:endParaRPr>
          </a:p>
        </p:txBody>
      </p:sp>
      <p:pic>
        <p:nvPicPr>
          <p:cNvPr id="9" name="Picture 8" descr="1.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1506" y="1531917"/>
            <a:ext cx="1696873" cy="1721922"/>
          </a:xfrm>
          <a:prstGeom prst="rect">
            <a:avLst/>
          </a:prstGeom>
        </p:spPr>
      </p:pic>
      <p:pic>
        <p:nvPicPr>
          <p:cNvPr id="10" name="Picture 9" descr="1.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5289" y="3699040"/>
            <a:ext cx="1924050" cy="1941739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971139" y="1484416"/>
            <a:ext cx="9514774" cy="4648200"/>
          </a:xfrm>
        </p:spPr>
        <p:txBody>
          <a:bodyPr/>
          <a:lstStyle/>
          <a:p>
            <a:pPr algn="just" rtl="0"/>
            <a:r>
              <a:rPr lang="en-US" altLang="en-US" sz="2800" b="1" dirty="0" smtClean="0"/>
              <a:t>First two weeks of life</a:t>
            </a:r>
          </a:p>
          <a:p>
            <a:pPr lvl="1" algn="just" rtl="0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en-US" sz="2800" b="1" dirty="0" smtClean="0"/>
              <a:t> Marks transition from womb to independence</a:t>
            </a:r>
          </a:p>
          <a:p>
            <a:pPr lvl="1" algn="just" rtl="0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en-US" sz="2800" b="1" dirty="0" smtClean="0"/>
              <a:t> Reflexively grasps anything placed in hand</a:t>
            </a:r>
          </a:p>
          <a:p>
            <a:pPr lvl="1" algn="just" rtl="0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800" b="1" dirty="0" smtClean="0"/>
              <a:t> Weight: from 2.5 kg to 3.5 kg</a:t>
            </a:r>
          </a:p>
          <a:p>
            <a:pPr lvl="1" algn="just" rtl="0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800" b="1" dirty="0" smtClean="0"/>
              <a:t> Height: about 50 cm</a:t>
            </a:r>
          </a:p>
          <a:p>
            <a:pPr lvl="1" algn="just" rtl="0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800" b="1" dirty="0" smtClean="0"/>
              <a:t>Head size seems larger than the size of the chest</a:t>
            </a:r>
          </a:p>
          <a:p>
            <a:pPr lvl="1" algn="just" rtl="0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800" b="1" dirty="0" smtClean="0"/>
              <a:t> Can distinguish between usual and the new stimuli</a:t>
            </a:r>
            <a:endParaRPr lang="en-US" altLang="en-US" sz="2800" b="1" dirty="0" smtClean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10363200" cy="990600"/>
          </a:xfrm>
        </p:spPr>
        <p:txBody>
          <a:bodyPr>
            <a:normAutofit fontScale="90000"/>
          </a:bodyPr>
          <a:lstStyle/>
          <a:p>
            <a:r>
              <a:rPr lang="en-US" altLang="en-US" sz="4400" u="sng" dirty="0" smtClean="0">
                <a:solidFill>
                  <a:srgbClr val="FF0000"/>
                </a:solidFill>
              </a:rPr>
              <a:t/>
            </a:r>
            <a:br>
              <a:rPr lang="en-US" altLang="en-US" sz="4400" u="sng" dirty="0" smtClean="0">
                <a:solidFill>
                  <a:srgbClr val="FF0000"/>
                </a:solidFill>
              </a:rPr>
            </a:br>
            <a:r>
              <a:rPr lang="en-US" altLang="en-US" sz="4400" u="sng" dirty="0" smtClean="0">
                <a:solidFill>
                  <a:srgbClr val="FF0000"/>
                </a:solidFill>
              </a:rPr>
              <a:t>Neonatal period</a:t>
            </a:r>
            <a:br>
              <a:rPr lang="en-US" altLang="en-US" sz="4400" u="sng" dirty="0" smtClean="0">
                <a:solidFill>
                  <a:srgbClr val="FF0000"/>
                </a:solidFill>
              </a:rPr>
            </a:b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93434" y="6270171"/>
            <a:ext cx="723942" cy="502899"/>
          </a:xfrm>
        </p:spPr>
        <p:txBody>
          <a:bodyPr/>
          <a:lstStyle/>
          <a:p>
            <a:r>
              <a:rPr lang="en-US" sz="2800" b="1" dirty="0" smtClean="0"/>
              <a:t>25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890649" y="1503219"/>
            <a:ext cx="9013371" cy="3962400"/>
          </a:xfrm>
        </p:spPr>
        <p:txBody>
          <a:bodyPr>
            <a:normAutofit/>
          </a:bodyPr>
          <a:lstStyle/>
          <a:p>
            <a:pPr algn="just" rtl="0">
              <a:buNone/>
            </a:pPr>
            <a:r>
              <a:rPr lang="en-US" altLang="en-US" sz="2800" b="1" dirty="0" smtClean="0">
                <a:solidFill>
                  <a:srgbClr val="00B050"/>
                </a:solidFill>
              </a:rPr>
              <a:t> </a:t>
            </a:r>
          </a:p>
          <a:p>
            <a:pPr lvl="1" algn="just" rtl="0"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2800" b="1" u="sng" dirty="0" smtClean="0"/>
              <a:t>Age</a:t>
            </a:r>
            <a:r>
              <a:rPr lang="en-US" altLang="en-US" sz="2800" b="1" dirty="0" smtClean="0"/>
              <a:t>: 2 weeks until 2 years</a:t>
            </a:r>
          </a:p>
          <a:p>
            <a:pPr lvl="1" algn="just" rtl="0"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2800" b="1" dirty="0" smtClean="0"/>
              <a:t>Time of rapid </a:t>
            </a:r>
            <a:r>
              <a:rPr lang="en-US" altLang="en-US" sz="2800" b="1" u="sng" dirty="0" smtClean="0"/>
              <a:t>physical</a:t>
            </a:r>
            <a:r>
              <a:rPr lang="en-US" altLang="en-US" sz="2800" b="1" dirty="0" smtClean="0"/>
              <a:t>, </a:t>
            </a:r>
            <a:r>
              <a:rPr lang="en-US" altLang="en-US" sz="2800" b="1" u="sng" dirty="0" smtClean="0"/>
              <a:t>perceptual</a:t>
            </a:r>
            <a:r>
              <a:rPr lang="en-US" altLang="en-US" sz="2800" b="1" dirty="0" smtClean="0"/>
              <a:t>, </a:t>
            </a:r>
            <a:r>
              <a:rPr lang="en-US" altLang="en-US" sz="2800" b="1" u="sng" dirty="0" smtClean="0"/>
              <a:t>cognitive</a:t>
            </a:r>
            <a:r>
              <a:rPr lang="en-US" altLang="en-US" sz="2800" b="1" dirty="0" smtClean="0"/>
              <a:t>, </a:t>
            </a:r>
            <a:r>
              <a:rPr lang="en-US" altLang="en-US" sz="2800" b="1" u="sng" dirty="0" smtClean="0"/>
              <a:t>linguistic</a:t>
            </a:r>
            <a:r>
              <a:rPr lang="en-US" altLang="en-US" sz="2800" b="1" dirty="0" smtClean="0"/>
              <a:t>, </a:t>
            </a:r>
            <a:r>
              <a:rPr lang="en-US" altLang="en-US" sz="2800" b="1" u="sng" dirty="0" smtClean="0"/>
              <a:t>social</a:t>
            </a:r>
            <a:r>
              <a:rPr lang="en-US" altLang="en-US" sz="2800" b="1" dirty="0" smtClean="0"/>
              <a:t>, and </a:t>
            </a:r>
            <a:r>
              <a:rPr lang="en-US" altLang="en-US" sz="2800" b="1" u="sng" dirty="0" smtClean="0"/>
              <a:t>emotional</a:t>
            </a:r>
            <a:r>
              <a:rPr lang="en-US" altLang="en-US" sz="2800" b="1" dirty="0" smtClean="0"/>
              <a:t> growth</a:t>
            </a:r>
          </a:p>
          <a:p>
            <a:pPr lvl="1" algn="just" rtl="0"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2800" b="1" dirty="0" smtClean="0"/>
              <a:t>During sensorimotor stage – infants stare at interesting visual stimuli</a:t>
            </a:r>
          </a:p>
          <a:p>
            <a:pPr lvl="1" algn="just" rtl="0"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2800" b="1" dirty="0" smtClean="0"/>
              <a:t>Preference for human faces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50026" y="533400"/>
            <a:ext cx="10363200" cy="990600"/>
          </a:xfrm>
        </p:spPr>
        <p:txBody>
          <a:bodyPr/>
          <a:lstStyle/>
          <a:p>
            <a:r>
              <a:rPr lang="en-US" altLang="en-US" sz="4400" dirty="0" smtClean="0">
                <a:solidFill>
                  <a:srgbClr val="FF0000"/>
                </a:solidFill>
              </a:rPr>
              <a:t>Infancy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317599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9683" y="6234545"/>
            <a:ext cx="747693" cy="538525"/>
          </a:xfrm>
        </p:spPr>
        <p:txBody>
          <a:bodyPr/>
          <a:lstStyle/>
          <a:p>
            <a:r>
              <a:rPr lang="en-US" sz="2800" b="1" dirty="0" smtClean="0"/>
              <a:t>26</a:t>
            </a:r>
            <a:endParaRPr lang="en-US" sz="2800" b="1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232737" y="0"/>
            <a:ext cx="9592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>
                <a:solidFill>
                  <a:srgbClr val="FF0000"/>
                </a:solidFill>
              </a:rPr>
              <a:t>Infancy</a:t>
            </a:r>
            <a:endParaRPr lang="en-US" altLang="en-US" sz="16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930400" y="1828800"/>
            <a:ext cx="8432800" cy="4191000"/>
          </a:xfrm>
        </p:spPr>
        <p:txBody>
          <a:bodyPr>
            <a:normAutofit/>
          </a:bodyPr>
          <a:lstStyle/>
          <a:p>
            <a:pPr lvl="1" algn="just" rtl="0">
              <a:buFont typeface="Wingdings" pitchFamily="2" charset="2"/>
              <a:buChar char="Ø"/>
            </a:pPr>
            <a:r>
              <a:rPr lang="en-US" altLang="en-US" sz="2800" b="1" dirty="0" smtClean="0"/>
              <a:t>Physical &amp; sensory development</a:t>
            </a:r>
          </a:p>
          <a:p>
            <a:pPr lvl="1" algn="just" rtl="0">
              <a:buFont typeface="Wingdings" pitchFamily="2" charset="2"/>
              <a:buChar char="Ø"/>
            </a:pPr>
            <a:r>
              <a:rPr lang="en-US" sz="2800" b="1" dirty="0" smtClean="0"/>
              <a:t>Motor development</a:t>
            </a:r>
          </a:p>
          <a:p>
            <a:pPr lvl="1" algn="just" rtl="0">
              <a:buFont typeface="Wingdings" pitchFamily="2" charset="2"/>
              <a:buChar char="Ø"/>
            </a:pPr>
            <a:r>
              <a:rPr lang="en-US" sz="2800" b="1" dirty="0" smtClean="0"/>
              <a:t>Language development</a:t>
            </a:r>
            <a:endParaRPr lang="en-US" altLang="en-US" sz="2800" b="1" dirty="0" smtClean="0"/>
          </a:p>
          <a:p>
            <a:pPr lvl="1" algn="just" rtl="0">
              <a:buFont typeface="Wingdings" pitchFamily="2" charset="2"/>
              <a:buChar char="Ø"/>
            </a:pPr>
            <a:r>
              <a:rPr lang="en-US" altLang="en-US" sz="2800" b="1" dirty="0" smtClean="0"/>
              <a:t>Cognitive development</a:t>
            </a:r>
          </a:p>
          <a:p>
            <a:pPr lvl="1" algn="just" rtl="0">
              <a:buFont typeface="Wingdings" pitchFamily="2" charset="2"/>
              <a:buChar char="Ø"/>
            </a:pPr>
            <a:r>
              <a:rPr lang="en-US" altLang="en-US" sz="2800" b="1" dirty="0" smtClean="0"/>
              <a:t>Emotional and social development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10363200" cy="990600"/>
          </a:xfrm>
        </p:spPr>
        <p:txBody>
          <a:bodyPr>
            <a:normAutofit fontScale="90000"/>
          </a:bodyPr>
          <a:lstStyle/>
          <a:p>
            <a:r>
              <a:rPr lang="en-US" altLang="en-US" sz="4400" dirty="0" smtClean="0">
                <a:solidFill>
                  <a:srgbClr val="FF0000"/>
                </a:solidFill>
              </a:rPr>
              <a:t/>
            </a:r>
            <a:br>
              <a:rPr lang="en-US" altLang="en-US" sz="4400" dirty="0" smtClean="0">
                <a:solidFill>
                  <a:srgbClr val="FF0000"/>
                </a:solidFill>
              </a:rPr>
            </a:br>
            <a:r>
              <a:rPr lang="en-US" altLang="en-US" sz="4400" dirty="0" smtClean="0">
                <a:solidFill>
                  <a:srgbClr val="FF0000"/>
                </a:solidFill>
              </a:rPr>
              <a:t>Infancy </a:t>
            </a:r>
            <a:br>
              <a:rPr lang="en-US" altLang="en-US" sz="4400" dirty="0" smtClean="0">
                <a:solidFill>
                  <a:srgbClr val="FF0000"/>
                </a:solidFill>
              </a:rPr>
            </a:b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 dirty="0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74681" y="6198919"/>
            <a:ext cx="842695" cy="574151"/>
          </a:xfrm>
        </p:spPr>
        <p:txBody>
          <a:bodyPr/>
          <a:lstStyle/>
          <a:p>
            <a:r>
              <a:rPr lang="en-US" sz="2800" b="1" dirty="0" smtClean="0"/>
              <a:t>27</a:t>
            </a:r>
            <a:endParaRPr lang="en-US" sz="2800" b="1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232737" y="0"/>
            <a:ext cx="9592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>
                <a:solidFill>
                  <a:srgbClr val="FF0000"/>
                </a:solidFill>
              </a:rPr>
              <a:t>Infancy</a:t>
            </a:r>
            <a:endParaRPr lang="en-US" altLang="en-US" sz="16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10464800" cy="3898075"/>
          </a:xfrm>
        </p:spPr>
        <p:txBody>
          <a:bodyPr/>
          <a:lstStyle/>
          <a:p>
            <a:pPr algn="just" rtl="0">
              <a:buFont typeface="Wingdings" pitchFamily="2" charset="2"/>
              <a:buChar char="Ø"/>
            </a:pPr>
            <a:r>
              <a:rPr lang="en-US" sz="2800" b="1" dirty="0" smtClean="0"/>
              <a:t>Increase the height and weight</a:t>
            </a:r>
          </a:p>
          <a:p>
            <a:pPr algn="just" rtl="0">
              <a:buFont typeface="Wingdings" pitchFamily="2" charset="2"/>
              <a:buChar char="Ø"/>
            </a:pPr>
            <a:r>
              <a:rPr lang="en-US" sz="2800" b="1" dirty="0" smtClean="0"/>
              <a:t>Increased bone and muscle growth</a:t>
            </a:r>
          </a:p>
          <a:p>
            <a:pPr algn="just" rtl="0">
              <a:buFont typeface="Wingdings" pitchFamily="2" charset="2"/>
              <a:buChar char="Ø"/>
            </a:pPr>
            <a:r>
              <a:rPr lang="en-US" sz="2800" b="1" dirty="0" smtClean="0"/>
              <a:t>Temporary teething</a:t>
            </a:r>
          </a:p>
          <a:p>
            <a:pPr algn="just" rtl="0">
              <a:buFont typeface="Wingdings" pitchFamily="2" charset="2"/>
              <a:buChar char="Ø"/>
            </a:pPr>
            <a:r>
              <a:rPr lang="en-US" sz="2800" b="1" dirty="0" smtClean="0"/>
              <a:t>Increased respiratory and digestive growth</a:t>
            </a:r>
          </a:p>
          <a:p>
            <a:pPr algn="just" rtl="0">
              <a:buFont typeface="Wingdings" pitchFamily="2" charset="2"/>
              <a:buChar char="Ø"/>
            </a:pPr>
            <a:r>
              <a:rPr lang="en-US" sz="2800" b="1" dirty="0" smtClean="0"/>
              <a:t>The rapid growth in the nervous system</a:t>
            </a:r>
          </a:p>
          <a:p>
            <a:pPr algn="just" rtl="0">
              <a:buFont typeface="Wingdings" pitchFamily="2" charset="2"/>
              <a:buChar char="Ø"/>
            </a:pPr>
            <a:r>
              <a:rPr lang="en-US" sz="2800" b="1" dirty="0" smtClean="0"/>
              <a:t>The rapid growth of sensory functions such as sight, hearing and touch</a:t>
            </a:r>
          </a:p>
          <a:p>
            <a:pPr algn="just" rtl="0"/>
            <a:endParaRPr lang="en-US" sz="2800" dirty="0" smtClean="0"/>
          </a:p>
          <a:p>
            <a:pPr algn="just" rtl="0"/>
            <a:endParaRPr lang="ar-SA" sz="2800" dirty="0" smtClean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711200" y="381000"/>
            <a:ext cx="10871200" cy="914400"/>
          </a:xfrm>
        </p:spPr>
        <p:txBody>
          <a:bodyPr>
            <a:normAutofit fontScale="90000"/>
          </a:bodyPr>
          <a:lstStyle/>
          <a:p>
            <a:pPr marL="342900" indent="-342900"/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Physical and sensory development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ar-SA" dirty="0" smtClean="0"/>
          </a:p>
        </p:txBody>
      </p:sp>
      <p:pic>
        <p:nvPicPr>
          <p:cNvPr id="27652" name="Picture 4" descr="image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37601" y="1676401"/>
            <a:ext cx="2139951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 dirty="0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29060" y="6282047"/>
            <a:ext cx="688316" cy="491023"/>
          </a:xfrm>
        </p:spPr>
        <p:txBody>
          <a:bodyPr/>
          <a:lstStyle/>
          <a:p>
            <a:r>
              <a:rPr lang="en-US" sz="2800" b="1" dirty="0" smtClean="0"/>
              <a:t>28</a:t>
            </a:r>
            <a:endParaRPr lang="en-US" sz="2800" b="1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1232737" y="0"/>
            <a:ext cx="9592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>
                <a:solidFill>
                  <a:srgbClr val="FF0000"/>
                </a:solidFill>
              </a:rPr>
              <a:t>Infancy</a:t>
            </a:r>
            <a:endParaRPr lang="en-US" altLang="en-US" sz="16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96125" y="1092529"/>
          <a:ext cx="10871200" cy="546792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413829"/>
                <a:gridCol w="5457371"/>
              </a:tblGrid>
              <a:tr h="347287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Age in months</a:t>
                      </a: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Motion</a:t>
                      </a: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/>
                </a:tc>
              </a:tr>
              <a:tr h="347287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/>
                        <a:t>1 : 2</a:t>
                      </a:r>
                      <a:endParaRPr lang="ar-SA" sz="18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l" rtl="0">
                        <a:buFont typeface="Wingdings" pitchFamily="2" charset="2"/>
                        <a:buChar char="Ø"/>
                      </a:pPr>
                      <a:r>
                        <a:rPr lang="en-US" sz="1800" b="1" dirty="0" smtClean="0"/>
                        <a:t>Raising</a:t>
                      </a:r>
                      <a:r>
                        <a:rPr lang="en-US" sz="1800" b="1" baseline="0" dirty="0" smtClean="0"/>
                        <a:t> head</a:t>
                      </a:r>
                      <a:endParaRPr lang="ar-SA" sz="1800" b="1" dirty="0"/>
                    </a:p>
                  </a:txBody>
                  <a:tcPr marL="121920" marR="121920"/>
                </a:tc>
              </a:tr>
              <a:tr h="347287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/>
                        <a:t>2 : 3</a:t>
                      </a:r>
                      <a:endParaRPr lang="ar-SA" sz="18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l" rtl="0">
                        <a:buFont typeface="Wingdings" pitchFamily="2" charset="2"/>
                        <a:buChar char="Ø"/>
                      </a:pPr>
                      <a:r>
                        <a:rPr lang="en-US" sz="1800" b="1" dirty="0" smtClean="0"/>
                        <a:t>Raising chest</a:t>
                      </a:r>
                      <a:endParaRPr lang="ar-SA" sz="1800" b="1" dirty="0"/>
                    </a:p>
                  </a:txBody>
                  <a:tcPr marL="121920" marR="121920"/>
                </a:tc>
              </a:tr>
              <a:tr h="347287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/>
                        <a:t>4 : 5</a:t>
                      </a:r>
                      <a:endParaRPr lang="ar-SA" sz="18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l" rtl="0">
                        <a:buFont typeface="Wingdings" pitchFamily="2" charset="2"/>
                        <a:buChar char="Ø"/>
                      </a:pPr>
                      <a:r>
                        <a:rPr lang="en-US" sz="1800" b="1" dirty="0" smtClean="0"/>
                        <a:t>Versatility </a:t>
                      </a:r>
                      <a:endParaRPr lang="ar-SA" sz="1800" b="1" dirty="0"/>
                    </a:p>
                  </a:txBody>
                  <a:tcPr marL="121920" marR="121920"/>
                </a:tc>
              </a:tr>
              <a:tr h="347287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/>
                        <a:t>4 : 6</a:t>
                      </a:r>
                      <a:endParaRPr lang="ar-SA" sz="18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l" rtl="0">
                        <a:buFont typeface="Wingdings" pitchFamily="2" charset="2"/>
                        <a:buChar char="Ø"/>
                      </a:pPr>
                      <a:r>
                        <a:rPr lang="en-US" sz="1800" b="1" dirty="0" smtClean="0"/>
                        <a:t>Sitting with help</a:t>
                      </a:r>
                      <a:endParaRPr lang="ar-SA" sz="1800" b="1" dirty="0"/>
                    </a:p>
                  </a:txBody>
                  <a:tcPr marL="121920" marR="121920"/>
                </a:tc>
              </a:tr>
              <a:tr h="347287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/>
                        <a:t>7</a:t>
                      </a:r>
                      <a:endParaRPr lang="ar-SA" sz="18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l" rtl="0">
                        <a:buFont typeface="Wingdings" pitchFamily="2" charset="2"/>
                        <a:buChar char="Ø"/>
                      </a:pPr>
                      <a:r>
                        <a:rPr lang="en-US" sz="1800" b="1" dirty="0" smtClean="0"/>
                        <a:t>Sitting without help</a:t>
                      </a:r>
                      <a:endParaRPr lang="ar-SA" sz="1800" b="1" dirty="0"/>
                    </a:p>
                  </a:txBody>
                  <a:tcPr marL="121920" marR="121920"/>
                </a:tc>
              </a:tr>
              <a:tr h="347287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/>
                        <a:t>5 : 6</a:t>
                      </a:r>
                      <a:endParaRPr lang="ar-SA" sz="18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l" rtl="0">
                        <a:buFont typeface="Wingdings" pitchFamily="2" charset="2"/>
                        <a:buChar char="Ø"/>
                      </a:pPr>
                      <a:r>
                        <a:rPr lang="en-US" sz="1800" b="1" dirty="0" smtClean="0"/>
                        <a:t>Crawling</a:t>
                      </a:r>
                      <a:endParaRPr lang="ar-SA" sz="1800" b="1" dirty="0"/>
                    </a:p>
                  </a:txBody>
                  <a:tcPr marL="121920" marR="121920"/>
                </a:tc>
              </a:tr>
              <a:tr h="347287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/>
                        <a:t>5 :</a:t>
                      </a:r>
                      <a:r>
                        <a:rPr lang="en-US" sz="1800" b="1" baseline="0" dirty="0" smtClean="0"/>
                        <a:t> 10</a:t>
                      </a:r>
                      <a:endParaRPr lang="ar-SA" sz="18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l" rtl="0">
                        <a:buFont typeface="Wingdings" pitchFamily="2" charset="2"/>
                        <a:buChar char="Ø"/>
                      </a:pPr>
                      <a:r>
                        <a:rPr lang="en-US" sz="1800" b="1" dirty="0" smtClean="0"/>
                        <a:t>Toddler</a:t>
                      </a:r>
                      <a:endParaRPr lang="ar-SA" sz="1800" b="1" dirty="0"/>
                    </a:p>
                  </a:txBody>
                  <a:tcPr marL="121920" marR="121920"/>
                </a:tc>
              </a:tr>
              <a:tr h="347287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/>
                        <a:t>7 : 12</a:t>
                      </a:r>
                      <a:endParaRPr lang="ar-SA" sz="18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l" rtl="0">
                        <a:buFont typeface="Wingdings" pitchFamily="2" charset="2"/>
                        <a:buChar char="Ø"/>
                      </a:pPr>
                      <a:r>
                        <a:rPr lang="en-US" sz="1800" b="1" dirty="0" smtClean="0"/>
                        <a:t>Standing with help</a:t>
                      </a:r>
                      <a:endParaRPr lang="ar-SA" sz="1800" b="1" dirty="0"/>
                    </a:p>
                  </a:txBody>
                  <a:tcPr marL="121920" marR="121920"/>
                </a:tc>
              </a:tr>
              <a:tr h="347287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/>
                        <a:t>9 : 11</a:t>
                      </a:r>
                      <a:endParaRPr lang="ar-SA" sz="18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l" rtl="0">
                        <a:buFont typeface="Wingdings" pitchFamily="2" charset="2"/>
                        <a:buChar char="Ø"/>
                      </a:pPr>
                      <a:r>
                        <a:rPr lang="en-US" sz="1800" b="1" dirty="0" smtClean="0"/>
                        <a:t>Walking with help</a:t>
                      </a:r>
                    </a:p>
                  </a:txBody>
                  <a:tcPr marL="121920" marR="121920"/>
                </a:tc>
              </a:tr>
              <a:tr h="347287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/>
                        <a:t>12</a:t>
                      </a:r>
                      <a:endParaRPr lang="ar-SA" sz="18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1800" b="1" dirty="0" smtClean="0"/>
                        <a:t>Standing without help</a:t>
                      </a:r>
                      <a:endParaRPr lang="ar-SA" sz="1800" b="1" dirty="0" smtClean="0"/>
                    </a:p>
                  </a:txBody>
                  <a:tcPr marL="121920" marR="121920"/>
                </a:tc>
              </a:tr>
              <a:tr h="347287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/>
                        <a:t>12 : 13</a:t>
                      </a:r>
                      <a:endParaRPr lang="ar-SA" sz="18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l" rtl="0">
                        <a:buFont typeface="Wingdings" pitchFamily="2" charset="2"/>
                        <a:buChar char="Ø"/>
                      </a:pPr>
                      <a:r>
                        <a:rPr lang="en-US" sz="1800" b="1" dirty="0" smtClean="0"/>
                        <a:t>Climbing stairs</a:t>
                      </a:r>
                      <a:endParaRPr lang="ar-SA" sz="1800" b="1" dirty="0"/>
                    </a:p>
                  </a:txBody>
                  <a:tcPr marL="121920" marR="121920"/>
                </a:tc>
              </a:tr>
              <a:tr h="347287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/>
                        <a:t>11 : 15</a:t>
                      </a:r>
                      <a:endParaRPr lang="ar-SA" sz="18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1800" b="1" dirty="0" smtClean="0"/>
                        <a:t>Walking without help</a:t>
                      </a:r>
                    </a:p>
                  </a:txBody>
                  <a:tcPr marL="121920" marR="121920"/>
                </a:tc>
              </a:tr>
              <a:tr h="347287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/>
                        <a:t>12 : 20</a:t>
                      </a:r>
                      <a:endParaRPr lang="ar-SA" sz="18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1800" b="1" dirty="0" smtClean="0"/>
                        <a:t>Walking</a:t>
                      </a:r>
                      <a:r>
                        <a:rPr lang="en-US" sz="1800" b="1" baseline="0" dirty="0" smtClean="0"/>
                        <a:t> to the side &amp; behind</a:t>
                      </a:r>
                      <a:endParaRPr lang="en-US" sz="1800" b="1" dirty="0" smtClean="0"/>
                    </a:p>
                  </a:txBody>
                  <a:tcPr marL="121920" marR="121920"/>
                </a:tc>
              </a:tr>
              <a:tr h="347287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/>
                        <a:t>15 : 24</a:t>
                      </a:r>
                      <a:endParaRPr lang="ar-SA" sz="18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1800" b="1" dirty="0" smtClean="0"/>
                        <a:t>Throwing things</a:t>
                      </a:r>
                    </a:p>
                  </a:txBody>
                  <a:tcPr marL="121920" marR="121920"/>
                </a:tc>
              </a:tr>
            </a:tbl>
          </a:graphicData>
        </a:graphic>
      </p:graphicFrame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711200" y="381000"/>
            <a:ext cx="10871200" cy="914400"/>
          </a:xfrm>
        </p:spPr>
        <p:txBody>
          <a:bodyPr>
            <a:normAutofit fontScale="90000"/>
          </a:bodyPr>
          <a:lstStyle/>
          <a:p>
            <a:pPr marL="342900" indent="-342900" rtl="0"/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Motor development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ar-SA" dirty="0" smtClean="0"/>
          </a:p>
        </p:txBody>
      </p:sp>
      <p:pic>
        <p:nvPicPr>
          <p:cNvPr id="28725" name="Picture 4" descr="image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88863" y="5712030"/>
            <a:ext cx="2139951" cy="783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 dirty="0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11352810" y="6258297"/>
            <a:ext cx="664566" cy="514774"/>
          </a:xfrm>
        </p:spPr>
        <p:txBody>
          <a:bodyPr/>
          <a:lstStyle/>
          <a:p>
            <a:r>
              <a:rPr lang="en-US" sz="2800" b="1" dirty="0" smtClean="0"/>
              <a:t>29</a:t>
            </a:r>
            <a:endParaRPr lang="en-US" sz="2800" b="1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1232737" y="0"/>
            <a:ext cx="9592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>
                <a:solidFill>
                  <a:srgbClr val="FF0000"/>
                </a:solidFill>
              </a:rPr>
              <a:t>Infancy</a:t>
            </a:r>
            <a:endParaRPr lang="en-US" altLang="en-US" sz="1600" b="1" dirty="0">
              <a:solidFill>
                <a:srgbClr val="000066"/>
              </a:solidFill>
            </a:endParaRPr>
          </a:p>
        </p:txBody>
      </p:sp>
      <p:pic>
        <p:nvPicPr>
          <p:cNvPr id="10" name="Picture 9" descr="imagesHDJ2EJE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5252" y="1436914"/>
            <a:ext cx="2125683" cy="866899"/>
          </a:xfrm>
          <a:prstGeom prst="rect">
            <a:avLst/>
          </a:prstGeom>
        </p:spPr>
      </p:pic>
      <p:pic>
        <p:nvPicPr>
          <p:cNvPr id="11" name="Picture 10" descr="imagesCKPHP1V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06902" y="3158836"/>
            <a:ext cx="2162175" cy="831273"/>
          </a:xfrm>
          <a:prstGeom prst="rect">
            <a:avLst/>
          </a:prstGeom>
        </p:spPr>
      </p:pic>
      <p:pic>
        <p:nvPicPr>
          <p:cNvPr id="13" name="Picture 12" descr="1.7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94471" y="4928259"/>
            <a:ext cx="2098964" cy="783772"/>
          </a:xfrm>
          <a:prstGeom prst="rect">
            <a:avLst/>
          </a:prstGeom>
        </p:spPr>
      </p:pic>
      <p:pic>
        <p:nvPicPr>
          <p:cNvPr id="14" name="Picture 13" descr="imagesDXLINU2C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15252" y="2331831"/>
            <a:ext cx="2121167" cy="827005"/>
          </a:xfrm>
          <a:prstGeom prst="rect">
            <a:avLst/>
          </a:prstGeom>
        </p:spPr>
      </p:pic>
      <p:pic>
        <p:nvPicPr>
          <p:cNvPr id="15" name="Picture 14" descr="imagesSNE5JKBA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91501" y="3983739"/>
            <a:ext cx="2137560" cy="8970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14400" y="1981200"/>
          <a:ext cx="10464800" cy="2895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470400"/>
                <a:gridCol w="59944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Age in months</a:t>
                      </a:r>
                      <a:endParaRPr lang="ar-SA" sz="32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stage</a:t>
                      </a:r>
                      <a:endParaRPr lang="ar-SA" sz="32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1</a:t>
                      </a:r>
                      <a:endParaRPr lang="ar-SA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l" rtl="0">
                        <a:buFont typeface="Wingdings" pitchFamily="2" charset="2"/>
                        <a:buChar char="Ø"/>
                      </a:pPr>
                      <a:r>
                        <a:rPr lang="en-US" sz="3200" dirty="0" smtClean="0"/>
                        <a:t>Random voices</a:t>
                      </a:r>
                      <a:endParaRPr lang="ar-SA" sz="3200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2 : 8</a:t>
                      </a:r>
                      <a:endParaRPr lang="ar-SA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l" rtl="0">
                        <a:buFont typeface="Wingdings" pitchFamily="2" charset="2"/>
                        <a:buChar char="Ø"/>
                      </a:pPr>
                      <a:r>
                        <a:rPr lang="en-US" sz="3200" dirty="0" smtClean="0"/>
                        <a:t>Semi</a:t>
                      </a:r>
                      <a:r>
                        <a:rPr lang="en-US" sz="3200" baseline="0" dirty="0" smtClean="0"/>
                        <a:t> – regular voices </a:t>
                      </a:r>
                      <a:endParaRPr lang="ar-SA" sz="3200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12 : 13</a:t>
                      </a:r>
                      <a:endParaRPr lang="ar-SA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l" rtl="0">
                        <a:buFont typeface="Wingdings" pitchFamily="2" charset="2"/>
                        <a:buChar char="Ø"/>
                      </a:pPr>
                      <a:r>
                        <a:rPr lang="en-US" sz="3200" dirty="0" smtClean="0"/>
                        <a:t>Imitate voices</a:t>
                      </a:r>
                      <a:endParaRPr lang="ar-SA" sz="3200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13</a:t>
                      </a:r>
                      <a:endParaRPr lang="ar-SA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l" rtl="0">
                        <a:buFont typeface="Wingdings" pitchFamily="2" charset="2"/>
                        <a:buChar char="Ø"/>
                      </a:pPr>
                      <a:r>
                        <a:rPr lang="en-US" sz="3200" dirty="0" smtClean="0"/>
                        <a:t>Talking</a:t>
                      </a:r>
                      <a:endParaRPr lang="ar-SA" sz="3200" dirty="0"/>
                    </a:p>
                  </a:txBody>
                  <a:tcPr marL="121920" marR="121920"/>
                </a:tc>
              </a:tr>
            </a:tbl>
          </a:graphicData>
        </a:graphic>
      </p:graphicFrame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948706" y="796637"/>
            <a:ext cx="8789060" cy="914400"/>
          </a:xfrm>
        </p:spPr>
        <p:txBody>
          <a:bodyPr>
            <a:normAutofit fontScale="90000"/>
          </a:bodyPr>
          <a:lstStyle/>
          <a:p>
            <a:pPr marL="342900" indent="-342900"/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Language development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ar-SA" dirty="0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 dirty="0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293434" y="6234545"/>
            <a:ext cx="723942" cy="538525"/>
          </a:xfrm>
        </p:spPr>
        <p:txBody>
          <a:bodyPr/>
          <a:lstStyle/>
          <a:p>
            <a:r>
              <a:rPr lang="en-US" sz="2800" b="1" dirty="0" smtClean="0"/>
              <a:t>30</a:t>
            </a:r>
            <a:endParaRPr lang="en-US" sz="2800" b="1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1232737" y="0"/>
            <a:ext cx="9592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>
                <a:solidFill>
                  <a:srgbClr val="FF0000"/>
                </a:solidFill>
              </a:rPr>
              <a:t>Infancy</a:t>
            </a:r>
            <a:endParaRPr lang="en-US" altLang="en-US" sz="1600" b="1" dirty="0">
              <a:solidFill>
                <a:srgbClr val="000066"/>
              </a:solidFill>
            </a:endParaRPr>
          </a:p>
        </p:txBody>
      </p:sp>
      <p:pic>
        <p:nvPicPr>
          <p:cNvPr id="9" name="Picture 5" descr="imagesQCLLMKIY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7495" y="4923312"/>
            <a:ext cx="2743200" cy="1489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defRPr/>
            </a:pPr>
            <a:r>
              <a:rPr lang="en-US" altLang="en-US" b="1" dirty="0" smtClean="0"/>
              <a:t>Uses senses and motor skills</a:t>
            </a:r>
          </a:p>
          <a:p>
            <a:pPr algn="l" rtl="0">
              <a:defRPr/>
            </a:pPr>
            <a:r>
              <a:rPr lang="en-US" b="1" dirty="0" smtClean="0"/>
              <a:t>Move towards a particular goal</a:t>
            </a:r>
          </a:p>
          <a:p>
            <a:pPr algn="l" rtl="0">
              <a:defRPr/>
            </a:pPr>
            <a:r>
              <a:rPr lang="en-US" b="1" dirty="0" smtClean="0"/>
              <a:t>Discrimination stimuli</a:t>
            </a:r>
          </a:p>
          <a:p>
            <a:pPr algn="l" rtl="0">
              <a:defRPr/>
            </a:pPr>
            <a:r>
              <a:rPr lang="en-US" b="1" dirty="0" smtClean="0"/>
              <a:t>Concentration and attention are weak</a:t>
            </a:r>
          </a:p>
          <a:p>
            <a:pPr algn="l" rtl="0">
              <a:defRPr/>
            </a:pPr>
            <a:r>
              <a:rPr lang="en-US" b="1" dirty="0" smtClean="0"/>
              <a:t>Poor memory, visualization and imagination</a:t>
            </a:r>
          </a:p>
          <a:p>
            <a:pPr algn="l" rtl="0">
              <a:defRPr/>
            </a:pPr>
            <a:endParaRPr lang="en-US" b="1" dirty="0" smtClean="0"/>
          </a:p>
          <a:p>
            <a:pPr algn="l" rtl="0">
              <a:defRPr/>
            </a:pPr>
            <a:endParaRPr lang="en-US" b="1" dirty="0" smtClean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711200" y="381000"/>
            <a:ext cx="10871200" cy="914400"/>
          </a:xfrm>
        </p:spPr>
        <p:txBody>
          <a:bodyPr>
            <a:normAutofit fontScale="90000"/>
          </a:bodyPr>
          <a:lstStyle/>
          <a:p>
            <a:pPr marL="342900" indent="-342900"/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>
                <a:solidFill>
                  <a:schemeClr val="accent2"/>
                </a:solidFill>
              </a:rPr>
              <a:t>Cognitive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accent2"/>
                </a:solidFill>
              </a:rPr>
              <a:t>development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ar-SA" dirty="0" smtClean="0"/>
          </a:p>
        </p:txBody>
      </p:sp>
      <p:pic>
        <p:nvPicPr>
          <p:cNvPr id="30724" name="Picture 3" descr="images50V7FTF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12083" y="4187041"/>
            <a:ext cx="2705100" cy="144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4" descr="untitled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61424" y="4198917"/>
            <a:ext cx="2844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 dirty="0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340935" y="6270171"/>
            <a:ext cx="676441" cy="502899"/>
          </a:xfrm>
        </p:spPr>
        <p:txBody>
          <a:bodyPr/>
          <a:lstStyle/>
          <a:p>
            <a:r>
              <a:rPr lang="en-US" sz="2800" b="1" dirty="0" smtClean="0"/>
              <a:t>31</a:t>
            </a:r>
            <a:endParaRPr lang="en-US" sz="2800" b="1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1232737" y="0"/>
            <a:ext cx="9592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>
                <a:solidFill>
                  <a:srgbClr val="FF0000"/>
                </a:solidFill>
              </a:rPr>
              <a:t>Infancy</a:t>
            </a:r>
            <a:endParaRPr lang="en-US" altLang="en-US" sz="16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425</Words>
  <Application>Microsoft Office PowerPoint</Application>
  <PresentationFormat>Custom</PresentationFormat>
  <Paragraphs>132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Development Across the Life Span</vt:lpstr>
      <vt:lpstr> Development Across the Life Span </vt:lpstr>
      <vt:lpstr> Neonatal period </vt:lpstr>
      <vt:lpstr>Infancy</vt:lpstr>
      <vt:lpstr> Infancy  </vt:lpstr>
      <vt:lpstr> Physical and sensory development </vt:lpstr>
      <vt:lpstr> Motor development </vt:lpstr>
      <vt:lpstr> Language development </vt:lpstr>
      <vt:lpstr>  Cognitive development  </vt:lpstr>
      <vt:lpstr> Emotional and social development </vt:lpstr>
    </vt:vector>
  </TitlesOfParts>
  <Company>King Saud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Theories  of  Development</dc:title>
  <dc:creator>User</dc:creator>
  <cp:lastModifiedBy>Mohsen</cp:lastModifiedBy>
  <cp:revision>19</cp:revision>
  <dcterms:created xsi:type="dcterms:W3CDTF">2015-02-24T12:27:37Z</dcterms:created>
  <dcterms:modified xsi:type="dcterms:W3CDTF">2015-03-28T15:11:39Z</dcterms:modified>
</cp:coreProperties>
</file>