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2"/>
  </p:notesMasterIdLst>
  <p:sldIdLst>
    <p:sldId id="275" r:id="rId2"/>
    <p:sldId id="269" r:id="rId3"/>
    <p:sldId id="276" r:id="rId4"/>
    <p:sldId id="270" r:id="rId5"/>
    <p:sldId id="277" r:id="rId6"/>
    <p:sldId id="278" r:id="rId7"/>
    <p:sldId id="271" r:id="rId8"/>
    <p:sldId id="272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73E6-9CAE-40A1-B59B-38C1DDF0EB39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DFAB3-DDC7-4C57-9D5C-57C47B1E02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553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C0E8F3-1404-473C-8B8B-7FB7BB91C871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3C2C2-215B-420A-A420-9F3C36B91505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CF293-166F-4A1C-8228-36029C794008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6E92B5-7FC5-455E-BD2D-45C68ED54540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C6A6D-9BA3-4E50-8EB3-150A938CE8B9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6B9E1-2758-431A-B875-11D89B3554DC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66E5A-03F9-4C57-BAAF-084A195D5E3F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00764-A3E5-4154-BA69-BC7FFA742E71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C3667-6A2D-43E9-BCD6-3B047423B4E7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228D484A-6CA6-42DF-818A-E3A6C99B033C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B10A29-736C-48EF-9D4C-0EA5F95100F1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94D763-9FB5-40E2-BC1E-D024C2D3B751}" type="datetime1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Dr. Mohsen Lotfy Ahmed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020" y="522514"/>
            <a:ext cx="10363200" cy="9619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Development Across the Life Span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52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336966" y="2267199"/>
            <a:ext cx="4999513" cy="2969819"/>
          </a:xfrm>
        </p:spPr>
        <p:txBody>
          <a:bodyPr>
            <a:normAutofit/>
          </a:bodyPr>
          <a:lstStyle/>
          <a:p>
            <a:pPr lvl="1" algn="just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srgbClr val="00CC00"/>
                </a:solidFill>
              </a:rPr>
              <a:t> </a:t>
            </a:r>
            <a:r>
              <a:rPr lang="en-US" altLang="en-US" sz="4800" b="1" dirty="0" smtClean="0">
                <a:solidFill>
                  <a:srgbClr val="0070C0"/>
                </a:solidFill>
              </a:rPr>
              <a:t>Adolescent</a:t>
            </a: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lvl="1" algn="just" rtl="0">
              <a:buClr>
                <a:srgbClr val="FF0000"/>
              </a:buClr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  <a:p>
            <a:pPr algn="just" rtl="0">
              <a:lnSpc>
                <a:spcPct val="90000"/>
              </a:lnSpc>
              <a:buNone/>
            </a:pPr>
            <a:endParaRPr lang="en-US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5334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endParaRPr lang="en-US" altLang="en-US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000" y="1371600"/>
            <a:ext cx="10363200" cy="4724400"/>
          </a:xfrm>
        </p:spPr>
        <p:txBody>
          <a:bodyPr>
            <a:normAutofit/>
          </a:bodyPr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emotional changes in:</a:t>
            </a:r>
          </a:p>
          <a:p>
            <a:pPr marL="365760" lvl="1" indent="-256032" algn="just" rtl="0">
              <a:spcBef>
                <a:spcPts val="400"/>
              </a:spcBef>
              <a:buSzPct val="68000"/>
              <a:buFont typeface="Wingdings" pitchFamily="2" charset="2"/>
              <a:buChar char="Ø"/>
            </a:pPr>
            <a:r>
              <a:rPr lang="en-US" altLang="en-US" sz="2400" dirty="0" smtClean="0"/>
              <a:t>Time of storm, </a:t>
            </a:r>
            <a:r>
              <a:rPr lang="en-US" sz="2400" dirty="0" smtClean="0"/>
              <a:t>Contradictions,</a:t>
            </a:r>
            <a:r>
              <a:rPr lang="en-US" altLang="en-US" sz="2400" dirty="0" smtClean="0"/>
              <a:t> and stress:</a:t>
            </a:r>
          </a:p>
          <a:p>
            <a:pPr algn="just" rtl="0">
              <a:buNone/>
            </a:pPr>
            <a:r>
              <a:rPr lang="en-US" altLang="en-US" sz="2400" u="sng" dirty="0" smtClean="0"/>
              <a:t>rebellion</a:t>
            </a:r>
            <a:r>
              <a:rPr lang="en-US" altLang="en-US" sz="2400" dirty="0" smtClean="0"/>
              <a:t>, </a:t>
            </a:r>
            <a:r>
              <a:rPr lang="en-US" altLang="en-US" sz="2400" u="sng" dirty="0" smtClean="0"/>
              <a:t>disobedience</a:t>
            </a:r>
            <a:r>
              <a:rPr lang="en-US" altLang="en-US" sz="2400" dirty="0" smtClean="0"/>
              <a:t>, </a:t>
            </a:r>
            <a:r>
              <a:rPr lang="en-US" altLang="en-US" sz="2400" u="sng" dirty="0" smtClean="0"/>
              <a:t>shame</a:t>
            </a:r>
            <a:r>
              <a:rPr lang="en-US" altLang="en-US" sz="2400" dirty="0" smtClean="0"/>
              <a:t>, </a:t>
            </a:r>
            <a:r>
              <a:rPr lang="en-US" altLang="en-US" sz="2400" u="sng" dirty="0" smtClean="0"/>
              <a:t>self-doubt</a:t>
            </a:r>
            <a:r>
              <a:rPr lang="en-US" altLang="en-US" sz="2400" dirty="0" smtClean="0"/>
              <a:t>, </a:t>
            </a:r>
            <a:r>
              <a:rPr lang="en-US" sz="2400" u="sng" dirty="0" smtClean="0"/>
              <a:t>Happiness</a:t>
            </a:r>
            <a:r>
              <a:rPr lang="en-US" sz="2400" dirty="0" smtClean="0"/>
              <a:t>, </a:t>
            </a:r>
            <a:r>
              <a:rPr lang="en-US" altLang="en-US" sz="2400" dirty="0" smtClean="0"/>
              <a:t>and </a:t>
            </a:r>
            <a:r>
              <a:rPr lang="en-US" sz="2400" u="sng" dirty="0" smtClean="0"/>
              <a:t>adjustment</a:t>
            </a:r>
            <a:endParaRPr lang="en-US" altLang="en-US" sz="2400" u="sng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altLang="en-US" sz="2400" dirty="0" smtClean="0"/>
              <a:t>Areas of problems:</a:t>
            </a:r>
          </a:p>
          <a:p>
            <a:pPr lvl="2" algn="just" rtl="0"/>
            <a:r>
              <a:rPr lang="en-US" altLang="en-US" sz="2400" u="sng" dirty="0" smtClean="0"/>
              <a:t>Parent-child conflicts</a:t>
            </a:r>
          </a:p>
          <a:p>
            <a:pPr lvl="2" algn="just" rtl="0"/>
            <a:r>
              <a:rPr lang="en-US" altLang="en-US" sz="2400" u="sng" dirty="0" smtClean="0"/>
              <a:t>Mood changes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: </a:t>
            </a:r>
            <a:r>
              <a:rPr lang="en-US" altLang="en-US" sz="2400" dirty="0" smtClean="0"/>
              <a:t>self-conscious, awkward, lonely, ignored</a:t>
            </a:r>
          </a:p>
          <a:p>
            <a:pPr lvl="2" algn="just" rtl="0"/>
            <a:r>
              <a:rPr lang="en-US" altLang="en-US" sz="2400" u="sng" dirty="0" smtClean="0"/>
              <a:t>Risky behavior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: </a:t>
            </a:r>
            <a:r>
              <a:rPr lang="en-US" altLang="en-US" sz="2400" dirty="0" smtClean="0"/>
              <a:t>aggression, unprotected sex, suicide, use of </a:t>
            </a:r>
            <a:r>
              <a:rPr lang="en-US" sz="2400" dirty="0" smtClean="0"/>
              <a:t>drugs</a:t>
            </a:r>
            <a:r>
              <a:rPr lang="en-US" altLang="en-US" sz="2400" dirty="0" smtClean="0"/>
              <a:t> or alcohol</a:t>
            </a:r>
          </a:p>
          <a:p>
            <a:pPr lvl="2" algn="just" rtl="0">
              <a:buNone/>
            </a:pPr>
            <a:r>
              <a:rPr lang="en-US" altLang="en-US" sz="2400" dirty="0" smtClean="0"/>
              <a:t>Identity VS. Role confusion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61</a:t>
            </a:r>
            <a:endParaRPr lang="en-US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Adolescent Development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10566400" cy="4495800"/>
          </a:xfrm>
        </p:spPr>
        <p:txBody>
          <a:bodyPr/>
          <a:lstStyle/>
          <a:p>
            <a:pPr algn="l" rtl="0"/>
            <a:r>
              <a:rPr lang="en-US" altLang="en-US" b="1" dirty="0" smtClean="0"/>
              <a:t>Adolescence</a:t>
            </a:r>
            <a:r>
              <a:rPr lang="en-US" altLang="en-US" dirty="0" smtClean="0"/>
              <a:t>  </a:t>
            </a:r>
          </a:p>
          <a:p>
            <a:pPr lvl="1" algn="l" rtl="0"/>
            <a:r>
              <a:rPr lang="en-US" altLang="en-US" sz="2400" dirty="0" smtClean="0"/>
              <a:t>Lasts from </a:t>
            </a:r>
            <a:r>
              <a:rPr lang="en-US" altLang="en-US" sz="2400" dirty="0" smtClean="0"/>
              <a:t>12 to 21years </a:t>
            </a:r>
            <a:r>
              <a:rPr lang="en-US" altLang="en-US" sz="2400" dirty="0" smtClean="0"/>
              <a:t>of </a:t>
            </a:r>
            <a:r>
              <a:rPr lang="en-US" altLang="en-US" sz="2400" dirty="0" smtClean="0"/>
              <a:t>age</a:t>
            </a:r>
            <a:endParaRPr lang="en-US" altLang="en-US" dirty="0" smtClean="0"/>
          </a:p>
          <a:p>
            <a:pPr lvl="1" algn="l" rtl="0"/>
            <a:r>
              <a:rPr lang="en-US" altLang="en-US" dirty="0" smtClean="0"/>
              <a:t>Physical </a:t>
            </a:r>
            <a:r>
              <a:rPr lang="en-US" altLang="en-US" dirty="0" smtClean="0"/>
              <a:t>changes of puberty</a:t>
            </a:r>
          </a:p>
          <a:p>
            <a:pPr lvl="1" algn="l" rtl="0"/>
            <a:r>
              <a:rPr lang="en-US" altLang="en-US" dirty="0" smtClean="0"/>
              <a:t>Adolescent growth spurt</a:t>
            </a:r>
          </a:p>
          <a:p>
            <a:pPr lvl="1" algn="l" rtl="0"/>
            <a:r>
              <a:rPr lang="en-US" altLang="en-US" dirty="0" smtClean="0"/>
              <a:t>Heightened sexual and romantic interest</a:t>
            </a:r>
          </a:p>
          <a:p>
            <a:pPr lvl="1" algn="l" rtl="0"/>
            <a:r>
              <a:rPr lang="en-US" altLang="en-US" dirty="0" smtClean="0"/>
              <a:t>Peers become more important than parents</a:t>
            </a:r>
          </a:p>
          <a:p>
            <a:pPr lvl="1" algn="l" rtl="0"/>
            <a:r>
              <a:rPr lang="en-US" altLang="en-US" dirty="0" smtClean="0"/>
              <a:t>Cognitively – capable of abstract </a:t>
            </a:r>
            <a:r>
              <a:rPr lang="en-US" altLang="en-US" dirty="0" smtClean="0"/>
              <a:t>thinking </a:t>
            </a:r>
            <a:endParaRPr lang="en-US" altLang="en-US" dirty="0" smtClean="0"/>
          </a:p>
          <a:p>
            <a:pPr lvl="1" algn="l" rtl="0"/>
            <a:r>
              <a:rPr lang="en-US" altLang="en-US" dirty="0" smtClean="0"/>
              <a:t>Ponders abstract issues like justice or </a:t>
            </a:r>
            <a:r>
              <a:rPr lang="en-US" altLang="en-US" dirty="0" smtClean="0"/>
              <a:t>equality</a:t>
            </a:r>
            <a:endParaRPr lang="en-US" altLang="en-US" dirty="0" smtClean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53</a:t>
            </a:r>
            <a:endParaRPr 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930400" y="1828800"/>
            <a:ext cx="8432800" cy="4191000"/>
          </a:xfrm>
        </p:spPr>
        <p:txBody>
          <a:bodyPr>
            <a:normAutofit/>
          </a:bodyPr>
          <a:lstStyle/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Physical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Motor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sz="2800" b="1" dirty="0" smtClean="0"/>
              <a:t>Language development</a:t>
            </a:r>
            <a:endParaRPr lang="en-US" altLang="en-US" sz="2800" b="1" dirty="0" smtClean="0"/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Cognitive development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altLang="en-US" sz="2800" b="1" dirty="0" smtClean="0"/>
              <a:t>Emotional and social development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10363200" cy="990600"/>
          </a:xfrm>
        </p:spPr>
        <p:txBody>
          <a:bodyPr>
            <a:normAutofit fontScale="90000"/>
          </a:bodyPr>
          <a:lstStyle/>
          <a:p>
            <a:r>
              <a:rPr lang="en-US" altLang="en-US" sz="4400" dirty="0" smtClean="0">
                <a:solidFill>
                  <a:srgbClr val="FF0000"/>
                </a:solidFill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r>
              <a:rPr lang="en-US" altLang="en-US" sz="4400" dirty="0" smtClean="0">
                <a:solidFill>
                  <a:srgbClr val="0070C0"/>
                </a:solidFill>
              </a:rPr>
              <a:t> Adolescent</a:t>
            </a:r>
            <a:r>
              <a:rPr lang="en-US" altLang="en-US" sz="4400" dirty="0" smtClean="0">
                <a:solidFill>
                  <a:srgbClr val="FF0000"/>
                </a:solidFill>
              </a:rPr>
              <a:t> </a:t>
            </a:r>
            <a:br>
              <a:rPr lang="en-US" altLang="en-US" sz="4400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4681" y="6198919"/>
            <a:ext cx="842695" cy="574151"/>
          </a:xfrm>
        </p:spPr>
        <p:txBody>
          <a:bodyPr/>
          <a:lstStyle/>
          <a:p>
            <a:r>
              <a:rPr lang="en-US" sz="2800" b="1" dirty="0" smtClean="0"/>
              <a:t>54</a:t>
            </a:r>
            <a:endParaRPr lang="en-US" sz="2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Physical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10566400" cy="4495800"/>
          </a:xfrm>
        </p:spPr>
        <p:txBody>
          <a:bodyPr/>
          <a:lstStyle/>
          <a:p>
            <a:pPr algn="just" rtl="0"/>
            <a:r>
              <a:rPr lang="en-US" altLang="en-US" u="sng" dirty="0" smtClean="0"/>
              <a:t>production </a:t>
            </a:r>
            <a:r>
              <a:rPr lang="en-US" altLang="en-US" u="sng" dirty="0" smtClean="0"/>
              <a:t>of sex hormones  </a:t>
            </a:r>
          </a:p>
          <a:p>
            <a:pPr lvl="1" algn="just" rtl="0"/>
            <a:r>
              <a:rPr lang="en-US" altLang="en-US" b="1" u="sng" dirty="0" smtClean="0"/>
              <a:t>Primary sex characteristics</a:t>
            </a:r>
            <a:r>
              <a:rPr lang="en-US" altLang="en-US" u="sng" dirty="0" smtClean="0"/>
              <a:t> </a:t>
            </a:r>
            <a:r>
              <a:rPr lang="en-US" altLang="en-US" u="sng" dirty="0" smtClean="0"/>
              <a:t>appear:</a:t>
            </a:r>
            <a:endParaRPr lang="en-US" altLang="en-US" u="sng" dirty="0" smtClean="0"/>
          </a:p>
          <a:p>
            <a:pPr lvl="2" algn="just" rtl="0"/>
            <a:r>
              <a:rPr lang="en-US" altLang="en-US" dirty="0" smtClean="0"/>
              <a:t>Females : menstruation, ovulation</a:t>
            </a:r>
          </a:p>
          <a:p>
            <a:pPr lvl="2" algn="just" rtl="0"/>
            <a:r>
              <a:rPr lang="en-US" altLang="en-US" dirty="0" smtClean="0"/>
              <a:t>Males: </a:t>
            </a:r>
            <a:r>
              <a:rPr lang="en-US" dirty="0" smtClean="0"/>
              <a:t>Semen</a:t>
            </a:r>
            <a:endParaRPr lang="en-US" altLang="en-US" dirty="0" smtClean="0"/>
          </a:p>
          <a:p>
            <a:pPr lvl="1" algn="just" rtl="0"/>
            <a:r>
              <a:rPr lang="en-US" altLang="en-US" b="1" u="sng" dirty="0" smtClean="0"/>
              <a:t>Secondary sex characteristics</a:t>
            </a:r>
            <a:r>
              <a:rPr lang="en-US" altLang="en-US" u="sng" dirty="0" smtClean="0"/>
              <a:t> appear</a:t>
            </a:r>
          </a:p>
          <a:p>
            <a:pPr lvl="2" algn="just" rtl="0"/>
            <a:r>
              <a:rPr lang="en-US" altLang="en-US" dirty="0" smtClean="0"/>
              <a:t>Females: breasts, pubic hair, and wider hips</a:t>
            </a:r>
          </a:p>
          <a:p>
            <a:pPr lvl="2" algn="just" rtl="0"/>
            <a:r>
              <a:rPr lang="en-US" altLang="en-US" dirty="0" smtClean="0"/>
              <a:t>Males: testes and penis growth, facial and pubic hair, and broadened shoulders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55</a:t>
            </a:r>
            <a:endParaRPr lang="en-US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Motor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10566400" cy="4495800"/>
          </a:xfrm>
        </p:spPr>
        <p:txBody>
          <a:bodyPr/>
          <a:lstStyle/>
          <a:p>
            <a:pPr lvl="1" algn="just" rtl="0">
              <a:buFont typeface="Wingdings" pitchFamily="2" charset="2"/>
              <a:buChar char="Ø"/>
            </a:pPr>
            <a:r>
              <a:rPr lang="en-US" u="sng" dirty="0" smtClean="0"/>
              <a:t>In the beginning of stage</a:t>
            </a:r>
            <a:r>
              <a:rPr lang="en-US" dirty="0" smtClean="0"/>
              <a:t>: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Tendency to laziness and </a:t>
            </a:r>
            <a:r>
              <a:rPr lang="en-US" dirty="0" smtClean="0"/>
              <a:t>lethargy</a:t>
            </a:r>
            <a:endParaRPr lang="en-US" dirty="0" smtClean="0"/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Feeling tired with any activity</a:t>
            </a:r>
          </a:p>
          <a:p>
            <a:pPr lvl="1" algn="just" rtl="0">
              <a:buFont typeface="Wingdings" pitchFamily="2" charset="2"/>
              <a:buChar char="Ø"/>
            </a:pPr>
            <a:r>
              <a:rPr lang="en-US" u="sng" dirty="0" smtClean="0"/>
              <a:t>In the middle of stage: 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Muscular adjustment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High reaction time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Energy </a:t>
            </a:r>
            <a:r>
              <a:rPr lang="en-US" dirty="0" smtClean="0"/>
              <a:t>and Activity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Excessive movement</a:t>
            </a:r>
          </a:p>
          <a:p>
            <a:pPr marL="850392" lvl="1" indent="-457200" algn="just" rtl="0">
              <a:buFont typeface="+mj-lt"/>
              <a:buAutoNum type="arabicPeriod"/>
            </a:pPr>
            <a:r>
              <a:rPr lang="en-US" dirty="0" smtClean="0"/>
              <a:t>Mastering motor skills: writing - computer - sports</a:t>
            </a:r>
            <a:endParaRPr lang="en-US" u="sng" dirty="0" smtClean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56</a:t>
            </a:r>
            <a:endParaRPr lang="en-US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948706" y="796637"/>
            <a:ext cx="8789060" cy="91440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Language development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ar-SA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 dirty="0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93434" y="6234545"/>
            <a:ext cx="723942" cy="538525"/>
          </a:xfrm>
        </p:spPr>
        <p:txBody>
          <a:bodyPr/>
          <a:lstStyle/>
          <a:p>
            <a:r>
              <a:rPr lang="en-US" sz="2800" b="1" dirty="0" smtClean="0"/>
              <a:t>57</a:t>
            </a:r>
            <a:endParaRPr lang="en-US" sz="28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High potential for linguistic expression</a:t>
            </a:r>
          </a:p>
          <a:p>
            <a:pPr algn="l" rtl="0"/>
            <a:r>
              <a:rPr lang="en-US" dirty="0" smtClean="0"/>
              <a:t>Increase the linguistic dictionary</a:t>
            </a:r>
          </a:p>
          <a:p>
            <a:pPr algn="l" rtl="0"/>
            <a:r>
              <a:rPr lang="en-US" dirty="0" smtClean="0"/>
              <a:t>Mastering reading and writing</a:t>
            </a:r>
          </a:p>
          <a:p>
            <a:pPr algn="l" rtl="0"/>
            <a:r>
              <a:rPr lang="en-US" dirty="0" smtClean="0"/>
              <a:t>Conditioning </a:t>
            </a:r>
            <a:r>
              <a:rPr lang="en-US" dirty="0" smtClean="0"/>
              <a:t>Language according to the others</a:t>
            </a:r>
            <a:endParaRPr lang="en-US" dirty="0" smtClean="0"/>
          </a:p>
          <a:p>
            <a:pPr algn="l" rtl="0"/>
            <a:r>
              <a:rPr lang="en-US" dirty="0" smtClean="0"/>
              <a:t>use of symbols</a:t>
            </a:r>
            <a:endParaRPr lang="ar-SA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accent2"/>
                </a:solidFill>
              </a:rPr>
              <a:t>Cognitive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development</a:t>
            </a:r>
            <a:endParaRPr lang="en-US" alt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421" y="1481329"/>
            <a:ext cx="11040979" cy="4525963"/>
          </a:xfrm>
        </p:spPr>
        <p:txBody>
          <a:bodyPr/>
          <a:lstStyle/>
          <a:p>
            <a:pPr lvl="1" algn="just" rtl="0">
              <a:buFont typeface="Wingdings" pitchFamily="2" charset="2"/>
              <a:buChar char="Ø"/>
            </a:pPr>
            <a:r>
              <a:rPr lang="en-US" altLang="en-US" b="1" u="sng" dirty="0" smtClean="0"/>
              <a:t>Formal operations stage</a:t>
            </a:r>
            <a:r>
              <a:rPr lang="en-US" altLang="en-US" u="sng" dirty="0" smtClean="0"/>
              <a:t> </a:t>
            </a:r>
            <a:r>
              <a:rPr lang="en-US" altLang="en-US" dirty="0" smtClean="0"/>
              <a:t>entered</a:t>
            </a:r>
          </a:p>
          <a:p>
            <a:pPr lvl="1" algn="just" rtl="0"/>
            <a:r>
              <a:rPr lang="en-US" altLang="en-US" dirty="0" smtClean="0"/>
              <a:t>Ability to use abstract concepts</a:t>
            </a:r>
          </a:p>
          <a:p>
            <a:pPr lvl="1" algn="just" rtl="0"/>
            <a:r>
              <a:rPr lang="en-US" altLang="en-US" dirty="0" smtClean="0"/>
              <a:t>Shift to stage varies among individuals; some never reach this stage, others reach it in early adulthood</a:t>
            </a:r>
          </a:p>
          <a:p>
            <a:pPr lvl="1" algn="just" rtl="0"/>
            <a:r>
              <a:rPr lang="en-US" altLang="en-US" dirty="0" smtClean="0"/>
              <a:t>Piaget’s classic experiment with weights</a:t>
            </a:r>
          </a:p>
          <a:p>
            <a:pPr lvl="1" algn="just" rtl="0"/>
            <a:endParaRPr lang="en-US" altLang="en-US" dirty="0" smtClean="0"/>
          </a:p>
          <a:p>
            <a:pPr lvl="1" algn="just" rtl="0">
              <a:buNone/>
            </a:pPr>
            <a:endParaRPr lang="en-US" altLang="en-US" dirty="0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58</a:t>
            </a:r>
            <a:endParaRPr lang="en-US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 rot="2200318">
            <a:off x="378884" y="3109913"/>
            <a:ext cx="12818533" cy="646112"/>
          </a:xfrm>
          <a:prstGeom prst="rect">
            <a:avLst/>
          </a:prstGeom>
          <a:solidFill>
            <a:srgbClr val="E9E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9042400" y="4876800"/>
            <a:ext cx="406400" cy="381000"/>
          </a:xfrm>
          <a:prstGeom prst="can">
            <a:avLst>
              <a:gd name="adj" fmla="val 31250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3352800" y="4724400"/>
            <a:ext cx="1016000" cy="914400"/>
          </a:xfrm>
          <a:prstGeom prst="triangle">
            <a:avLst>
              <a:gd name="adj" fmla="val 50000"/>
            </a:avLst>
          </a:prstGeom>
          <a:solidFill>
            <a:srgbClr val="C78F57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400" b="1"/>
              <a:t>C</a:t>
            </a:r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2641600" y="5638800"/>
            <a:ext cx="233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8128000" y="4724400"/>
            <a:ext cx="1016000" cy="9144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400" b="1"/>
              <a:t>D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7518400" y="5638800"/>
            <a:ext cx="2235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3454400" y="2438400"/>
            <a:ext cx="1016000" cy="914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400" b="1"/>
              <a:t>A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2743200" y="3352800"/>
            <a:ext cx="2540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6807200" y="4724400"/>
            <a:ext cx="3657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6807200" y="4953000"/>
            <a:ext cx="203200" cy="228600"/>
          </a:xfrm>
          <a:prstGeom prst="can">
            <a:avLst>
              <a:gd name="adj" fmla="val 37500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6908800" y="472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2133600" y="4724400"/>
            <a:ext cx="304800" cy="304800"/>
          </a:xfrm>
          <a:prstGeom prst="can">
            <a:avLst>
              <a:gd name="adj" fmla="val 33333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9144000" y="472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rot="-120477">
            <a:off x="2032000" y="4572000"/>
            <a:ext cx="386080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2235200" y="4572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0" name="AutoShape 18"/>
          <p:cNvSpPr>
            <a:spLocks noChangeArrowheads="1"/>
          </p:cNvSpPr>
          <p:nvPr/>
        </p:nvSpPr>
        <p:spPr bwMode="auto">
          <a:xfrm>
            <a:off x="4775200" y="4953000"/>
            <a:ext cx="508000" cy="457200"/>
          </a:xfrm>
          <a:prstGeom prst="can">
            <a:avLst>
              <a:gd name="adj" fmla="val 30000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48768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2" name="AutoShape 20"/>
          <p:cNvSpPr>
            <a:spLocks noChangeArrowheads="1"/>
          </p:cNvSpPr>
          <p:nvPr/>
        </p:nvSpPr>
        <p:spPr bwMode="auto">
          <a:xfrm>
            <a:off x="2336800" y="2895600"/>
            <a:ext cx="304800" cy="304800"/>
          </a:xfrm>
          <a:prstGeom prst="can">
            <a:avLst>
              <a:gd name="adj" fmla="val 33333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3251200" y="2590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4" name="AutoShape 22"/>
          <p:cNvSpPr>
            <a:spLocks noChangeArrowheads="1"/>
          </p:cNvSpPr>
          <p:nvPr/>
        </p:nvSpPr>
        <p:spPr bwMode="auto">
          <a:xfrm>
            <a:off x="3149600" y="2743200"/>
            <a:ext cx="304800" cy="304800"/>
          </a:xfrm>
          <a:prstGeom prst="can">
            <a:avLst>
              <a:gd name="adj" fmla="val 33333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3352800" y="2590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rot="9769272">
            <a:off x="2133600" y="2438400"/>
            <a:ext cx="3657600" cy="15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2438400" y="2743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9753600" y="2209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19" name="AutoShape 27"/>
          <p:cNvSpPr>
            <a:spLocks noChangeArrowheads="1"/>
          </p:cNvSpPr>
          <p:nvPr/>
        </p:nvSpPr>
        <p:spPr bwMode="auto">
          <a:xfrm>
            <a:off x="9652000" y="2362200"/>
            <a:ext cx="304800" cy="304800"/>
          </a:xfrm>
          <a:prstGeom prst="can">
            <a:avLst>
              <a:gd name="adj" fmla="val 33333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rot="-823004">
            <a:off x="6807200" y="2438400"/>
            <a:ext cx="3657600" cy="15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21" name="AutoShape 29"/>
          <p:cNvSpPr>
            <a:spLocks noChangeArrowheads="1"/>
          </p:cNvSpPr>
          <p:nvPr/>
        </p:nvSpPr>
        <p:spPr bwMode="auto">
          <a:xfrm>
            <a:off x="6807200" y="2819400"/>
            <a:ext cx="304800" cy="304800"/>
          </a:xfrm>
          <a:prstGeom prst="can">
            <a:avLst>
              <a:gd name="adj" fmla="val 33333"/>
            </a:avLst>
          </a:pr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>
            <a:off x="6908800" y="2667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23" name="AutoShape 31"/>
          <p:cNvSpPr>
            <a:spLocks noChangeArrowheads="1"/>
          </p:cNvSpPr>
          <p:nvPr/>
        </p:nvSpPr>
        <p:spPr bwMode="auto">
          <a:xfrm>
            <a:off x="8128000" y="2438400"/>
            <a:ext cx="1016000" cy="9144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2400" b="1"/>
              <a:t>B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7620000" y="3352800"/>
            <a:ext cx="2032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6807200" y="1828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/>
              <a:t>7-yr-old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2032000" y="1828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dirty="0"/>
              <a:t>4-yr-old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1524000" y="639764"/>
            <a:ext cx="91440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000066"/>
                </a:solidFill>
              </a:rPr>
              <a:t>Piaget’s Balance Test - task:</a:t>
            </a:r>
            <a:r>
              <a:rPr lang="en-US" altLang="en-US" sz="2400" b="1" dirty="0">
                <a:solidFill>
                  <a:srgbClr val="000066"/>
                </a:solidFill>
              </a:rPr>
              <a:t> make the weight times the distance equal on both sides of center</a:t>
            </a:r>
          </a:p>
        </p:txBody>
      </p:sp>
      <p:sp>
        <p:nvSpPr>
          <p:cNvPr id="33828" name="Text Box 36"/>
          <p:cNvSpPr txBox="1">
            <a:spLocks noChangeArrowheads="1"/>
          </p:cNvSpPr>
          <p:nvPr/>
        </p:nvSpPr>
        <p:spPr bwMode="auto">
          <a:xfrm>
            <a:off x="5181600" y="5013326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10 kg</a:t>
            </a:r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7112000" y="2803526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5 kg</a:t>
            </a:r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9245600" y="5165726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8 kg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1524000" y="2895601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5 kg</a:t>
            </a:r>
          </a:p>
        </p:txBody>
      </p:sp>
      <p:sp>
        <p:nvSpPr>
          <p:cNvPr id="33832" name="Text Box 40"/>
          <p:cNvSpPr txBox="1">
            <a:spLocks noChangeArrowheads="1"/>
          </p:cNvSpPr>
          <p:nvPr/>
        </p:nvSpPr>
        <p:spPr bwMode="auto">
          <a:xfrm>
            <a:off x="1828800" y="4953001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5 kg</a:t>
            </a:r>
          </a:p>
        </p:txBody>
      </p:sp>
      <p:sp>
        <p:nvSpPr>
          <p:cNvPr id="33833" name="Text Box 41"/>
          <p:cNvSpPr txBox="1">
            <a:spLocks noChangeArrowheads="1"/>
          </p:cNvSpPr>
          <p:nvPr/>
        </p:nvSpPr>
        <p:spPr bwMode="auto">
          <a:xfrm>
            <a:off x="6604000" y="5105401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2 kg</a:t>
            </a:r>
          </a:p>
        </p:txBody>
      </p:sp>
      <p:sp>
        <p:nvSpPr>
          <p:cNvPr id="33834" name="Text Box 42"/>
          <p:cNvSpPr txBox="1">
            <a:spLocks noChangeArrowheads="1"/>
          </p:cNvSpPr>
          <p:nvPr/>
        </p:nvSpPr>
        <p:spPr bwMode="auto">
          <a:xfrm>
            <a:off x="9956800" y="2286001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/>
              <a:t>5 kg</a:t>
            </a:r>
          </a:p>
        </p:txBody>
      </p:sp>
      <p:sp>
        <p:nvSpPr>
          <p:cNvPr id="33835" name="Text Box 43"/>
          <p:cNvSpPr txBox="1">
            <a:spLocks noChangeArrowheads="1"/>
          </p:cNvSpPr>
          <p:nvPr/>
        </p:nvSpPr>
        <p:spPr bwMode="auto">
          <a:xfrm>
            <a:off x="7518400" y="3962400"/>
            <a:ext cx="233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/>
              <a:t>14-yr-old</a:t>
            </a:r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2844800" y="38862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/>
              <a:t>10-yr-old</a:t>
            </a: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4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4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59</a:t>
            </a:r>
            <a:endParaRPr lang="en-US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103632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Emotional and social development</a:t>
            </a:r>
            <a:endParaRPr lang="en-US" altLang="en-US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pPr lvl="1" algn="l" rtl="0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800" b="1" dirty="0" smtClean="0"/>
              <a:t>Most notable social changes in:</a:t>
            </a:r>
          </a:p>
          <a:p>
            <a:pPr lvl="1" algn="l" rtl="0"/>
            <a:r>
              <a:rPr lang="en-US" altLang="en-US" dirty="0" smtClean="0"/>
              <a:t>breaking away from family</a:t>
            </a:r>
          </a:p>
          <a:p>
            <a:pPr lvl="1" algn="l" rtl="0"/>
            <a:r>
              <a:rPr lang="en-US" altLang="en-US" u="sng" dirty="0" smtClean="0"/>
              <a:t>Imaginary audience</a:t>
            </a:r>
            <a:r>
              <a:rPr lang="en-US" altLang="en-US" dirty="0" smtClean="0"/>
              <a:t> – everyone is watching</a:t>
            </a:r>
            <a:endParaRPr lang="en-US" altLang="en-US" u="sng" dirty="0" smtClean="0"/>
          </a:p>
          <a:p>
            <a:pPr lvl="1" algn="l" rtl="0"/>
            <a:r>
              <a:rPr lang="en-US" altLang="en-US" u="sng" dirty="0" smtClean="0"/>
              <a:t>Personal fable </a:t>
            </a:r>
            <a:r>
              <a:rPr lang="en-US" altLang="en-US" dirty="0" smtClean="0"/>
              <a:t>– belief that s/he is unique</a:t>
            </a:r>
            <a:endParaRPr lang="en-US" altLang="en-US" u="sng" dirty="0" smtClean="0"/>
          </a:p>
          <a:p>
            <a:pPr lvl="1" algn="l" rtl="0"/>
            <a:r>
              <a:rPr lang="en-US" altLang="en-US" u="sng" dirty="0" smtClean="0"/>
              <a:t>Hypocrisy </a:t>
            </a:r>
            <a:r>
              <a:rPr lang="en-US" altLang="en-US" dirty="0" smtClean="0"/>
              <a:t>– okay for one to do it but not another</a:t>
            </a:r>
          </a:p>
          <a:p>
            <a:pPr lvl="1" algn="l" rtl="0"/>
            <a:r>
              <a:rPr lang="en-US" altLang="en-US" u="sng" dirty="0" smtClean="0"/>
              <a:t>The Figures</a:t>
            </a:r>
          </a:p>
          <a:p>
            <a:pPr lvl="1" algn="l" rtl="0"/>
            <a:endParaRPr lang="en-US" altLang="en-US" dirty="0" smtClean="0"/>
          </a:p>
          <a:p>
            <a:pPr lvl="1" algn="l" rtl="0"/>
            <a:endParaRPr lang="en-US" altLang="en-US" dirty="0" smtClean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01600" y="762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rgbClr val="000066"/>
                </a:solidFill>
              </a:rPr>
              <a:t>Developmental Psychology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96075" y="0"/>
            <a:ext cx="1495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rgbClr val="FF0000"/>
                </a:solidFill>
              </a:rPr>
              <a:t>Adolescent</a:t>
            </a:r>
            <a:endParaRPr lang="en-US" altLang="en-US" sz="1600" b="1" dirty="0">
              <a:solidFill>
                <a:srgbClr val="000066"/>
              </a:solidFill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10400" cy="365125"/>
          </a:xfrm>
        </p:spPr>
        <p:txBody>
          <a:bodyPr/>
          <a:lstStyle/>
          <a:p>
            <a:r>
              <a:rPr lang="en-US" dirty="0" smtClean="0"/>
              <a:t>Dr. Mohsen Lotfy Ahmed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50930" y="6246421"/>
            <a:ext cx="866446" cy="526649"/>
          </a:xfrm>
        </p:spPr>
        <p:txBody>
          <a:bodyPr/>
          <a:lstStyle/>
          <a:p>
            <a:r>
              <a:rPr lang="en-US" sz="2800" b="1" dirty="0" smtClean="0"/>
              <a:t>60</a:t>
            </a:r>
            <a:endParaRPr lang="en-US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226</TotalTime>
  <Words>436</Words>
  <Application>Microsoft Office PowerPoint</Application>
  <PresentationFormat>Custom</PresentationFormat>
  <Paragraphs>119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 Development Across the Life Span </vt:lpstr>
      <vt:lpstr>Adolescent Development</vt:lpstr>
      <vt:lpstr>  Adolescent  </vt:lpstr>
      <vt:lpstr> Physical development </vt:lpstr>
      <vt:lpstr> Motor development </vt:lpstr>
      <vt:lpstr> Language development </vt:lpstr>
      <vt:lpstr>Cognitive development</vt:lpstr>
      <vt:lpstr>Slide 8</vt:lpstr>
      <vt:lpstr>Emotional and social development</vt:lpstr>
      <vt:lpstr>Emotional and social development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Theories  of  Development</dc:title>
  <dc:creator>User</dc:creator>
  <cp:lastModifiedBy>Mohsen</cp:lastModifiedBy>
  <cp:revision>29</cp:revision>
  <dcterms:created xsi:type="dcterms:W3CDTF">2015-02-24T12:27:37Z</dcterms:created>
  <dcterms:modified xsi:type="dcterms:W3CDTF">2015-05-02T10:35:24Z</dcterms:modified>
</cp:coreProperties>
</file>