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9144000" cy="6858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518160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2117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CF1C70C-5BB6-416F-AD6C-3DCA27036D95}" type="datetimeFigureOut">
              <a:rPr lang="ar-SA" smtClean="0"/>
              <a:t>11/06/37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518160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2117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A66882-921C-4014-A6F4-F7D1FCF2C62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555F0-3E57-42AB-9A81-ECD52A07DE4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4C4C7-26E7-4804-B0F8-0A681DCA7219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F8014-A2F7-4D50-91A5-B6DBF885A0CF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9D4C8-EC27-4DCD-A465-330EEC0BD697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519E5-F718-4987-82A1-FBBE108A9C3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99E08-48C0-43D2-9AF8-9E781BC65C0B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4FFC5-52D0-48CB-8B69-A479820D3384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0E83C-A31C-4127-AF18-1A1C8CD5B747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7D282-E0FF-4F4C-B163-619C0675E2D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CD6A1-AFE7-449E-86AC-53860EC92233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66B7D-B586-475B-BD86-FDEAD177815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I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N" smtClean="0"/>
              <a:t>Click to edit Master text styles</a:t>
            </a:r>
          </a:p>
          <a:p>
            <a:pPr lvl="1"/>
            <a:r>
              <a:rPr lang="en-IN" smtClean="0"/>
              <a:t>Second level</a:t>
            </a:r>
          </a:p>
          <a:p>
            <a:pPr lvl="2"/>
            <a:r>
              <a:rPr lang="en-IN" smtClean="0"/>
              <a:t>Third level</a:t>
            </a:r>
          </a:p>
          <a:p>
            <a:pPr lvl="3"/>
            <a:r>
              <a:rPr lang="en-IN" smtClean="0"/>
              <a:t>Fourth level</a:t>
            </a:r>
          </a:p>
          <a:p>
            <a:pPr lvl="4"/>
            <a:r>
              <a:rPr lang="en-I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I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I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B21EE9-26E8-471C-BE73-58A7EDAB48AD}" type="slidenum">
              <a:rPr lang="en-IN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DFD Examples</a:t>
            </a:r>
            <a:endParaRPr lang="en-IN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Book Supplier: Exploding Process 2</a:t>
            </a:r>
            <a:endParaRPr lang="en-IN" sz="400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8594" t="13542" r="14844" b="16667"/>
          <a:stretch>
            <a:fillRect/>
          </a:stretch>
        </p:blipFill>
        <p:spPr>
          <a:xfrm>
            <a:off x="395288" y="1628775"/>
            <a:ext cx="8208962" cy="5040313"/>
          </a:xfrm>
          <a:noFill/>
          <a:ln w="57150" cmpd="thinThick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DFD Notation</a:t>
            </a:r>
            <a:endParaRPr lang="en-IN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Data Flow : labeled arrow</a:t>
            </a:r>
            <a:r>
              <a:rPr lang="en-US"/>
              <a:t> </a:t>
            </a:r>
          </a:p>
          <a:p>
            <a:r>
              <a:rPr lang="en-US" b="1">
                <a:solidFill>
                  <a:schemeClr val="bg1"/>
                </a:solidFill>
              </a:rPr>
              <a:t>Sources and sinks of information/data (also called external entity)</a:t>
            </a:r>
          </a:p>
          <a:p>
            <a:endParaRPr lang="en-IN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5940425" y="1916113"/>
            <a:ext cx="17526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grpSp>
        <p:nvGrpSpPr>
          <p:cNvPr id="11269" name="Group 5"/>
          <p:cNvGrpSpPr>
            <a:grpSpLocks/>
          </p:cNvGrpSpPr>
          <p:nvPr/>
        </p:nvGrpSpPr>
        <p:grpSpPr bwMode="auto">
          <a:xfrm>
            <a:off x="3348038" y="3248025"/>
            <a:ext cx="2743200" cy="685800"/>
            <a:chOff x="2112" y="1920"/>
            <a:chExt cx="1728" cy="432"/>
          </a:xfrm>
        </p:grpSpPr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112" y="1968"/>
              <a:ext cx="528" cy="38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3312" y="1968"/>
              <a:ext cx="528" cy="38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2832" y="2016"/>
              <a:ext cx="2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bg1"/>
                  </a:solidFill>
                  <a:latin typeface="Times New Roman" pitchFamily="18" charset="0"/>
                </a:rPr>
                <a:t>or</a:t>
              </a:r>
            </a:p>
          </p:txBody>
        </p:sp>
        <p:sp>
          <p:nvSpPr>
            <p:cNvPr id="11273" name="Line 9"/>
            <p:cNvSpPr>
              <a:spLocks noChangeShapeType="1"/>
            </p:cNvSpPr>
            <p:nvPr/>
          </p:nvSpPr>
          <p:spPr bwMode="auto">
            <a:xfrm>
              <a:off x="3264" y="1920"/>
              <a:ext cx="0" cy="4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74" name="Line 10"/>
            <p:cNvSpPr>
              <a:spLocks noChangeShapeType="1"/>
            </p:cNvSpPr>
            <p:nvPr/>
          </p:nvSpPr>
          <p:spPr bwMode="auto">
            <a:xfrm>
              <a:off x="3264" y="1920"/>
              <a:ext cx="576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85800" y="3810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22250" indent="-222250">
              <a:spcBef>
                <a:spcPct val="20000"/>
              </a:spcBef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latin typeface="Palatia" pitchFamily="2" charset="0"/>
              </a:rPr>
              <a:t>Process</a:t>
            </a: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5867400" y="4149725"/>
            <a:ext cx="685800" cy="990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716463" y="4365625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or</a:t>
            </a:r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3132138" y="4149725"/>
            <a:ext cx="1066800" cy="9906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609600" y="57023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22250" indent="-222250">
              <a:spcBef>
                <a:spcPct val="20000"/>
              </a:spcBef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latin typeface="Palatia" pitchFamily="2" charset="0"/>
              </a:rPr>
              <a:t>Available data (data store)</a:t>
            </a:r>
          </a:p>
        </p:txBody>
      </p:sp>
      <p:grpSp>
        <p:nvGrpSpPr>
          <p:cNvPr id="11280" name="Group 16"/>
          <p:cNvGrpSpPr>
            <a:grpSpLocks/>
          </p:cNvGrpSpPr>
          <p:nvPr/>
        </p:nvGrpSpPr>
        <p:grpSpPr bwMode="auto">
          <a:xfrm>
            <a:off x="2987675" y="6021388"/>
            <a:ext cx="4191000" cy="457200"/>
            <a:chOff x="1824" y="3784"/>
            <a:chExt cx="2640" cy="288"/>
          </a:xfrm>
        </p:grpSpPr>
        <p:sp>
          <p:nvSpPr>
            <p:cNvPr id="11281" name="Line 17"/>
            <p:cNvSpPr>
              <a:spLocks noChangeShapeType="1"/>
            </p:cNvSpPr>
            <p:nvPr/>
          </p:nvSpPr>
          <p:spPr bwMode="auto">
            <a:xfrm>
              <a:off x="1824" y="3936"/>
              <a:ext cx="115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>
              <a:off x="1824" y="3968"/>
              <a:ext cx="115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83" name="Text Box 19"/>
            <p:cNvSpPr txBox="1">
              <a:spLocks noChangeArrowheads="1"/>
            </p:cNvSpPr>
            <p:nvPr/>
          </p:nvSpPr>
          <p:spPr bwMode="auto">
            <a:xfrm>
              <a:off x="3168" y="3784"/>
              <a:ext cx="2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bg1"/>
                  </a:solidFill>
                  <a:latin typeface="Times New Roman" pitchFamily="18" charset="0"/>
                </a:rPr>
                <a:t>or</a:t>
              </a:r>
            </a:p>
          </p:txBody>
        </p:sp>
        <p:sp>
          <p:nvSpPr>
            <p:cNvPr id="11284" name="Line 20"/>
            <p:cNvSpPr>
              <a:spLocks noChangeShapeType="1"/>
            </p:cNvSpPr>
            <p:nvPr/>
          </p:nvSpPr>
          <p:spPr bwMode="auto">
            <a:xfrm>
              <a:off x="3840" y="3824"/>
              <a:ext cx="62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85" name="Line 21"/>
            <p:cNvSpPr>
              <a:spLocks noChangeShapeType="1"/>
            </p:cNvSpPr>
            <p:nvPr/>
          </p:nvSpPr>
          <p:spPr bwMode="auto">
            <a:xfrm>
              <a:off x="3840" y="4016"/>
              <a:ext cx="62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Air line reservation</a:t>
            </a:r>
            <a:endParaRPr lang="en-IN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2500" t="18750" r="33594" b="38542"/>
          <a:stretch>
            <a:fillRect/>
          </a:stretch>
        </p:blipFill>
        <p:spPr>
          <a:xfrm>
            <a:off x="395288" y="1628775"/>
            <a:ext cx="8137525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DFD Example 1: Payroll</a:t>
            </a:r>
            <a:endParaRPr lang="en-I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12500" t="12500" r="25781" b="27083"/>
          <a:stretch>
            <a:fillRect/>
          </a:stretch>
        </p:blipFill>
        <p:spPr bwMode="auto">
          <a:xfrm>
            <a:off x="395288" y="1341438"/>
            <a:ext cx="8153400" cy="5214937"/>
          </a:xfrm>
          <a:prstGeom prst="rect">
            <a:avLst/>
          </a:prstGeom>
          <a:noFill/>
          <a:ln w="38100" cmpd="dbl">
            <a:solidFill>
              <a:schemeClr val="hlink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DFD Example 2: Old Car Mart</a:t>
            </a:r>
            <a:endParaRPr lang="en-I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Buys and sells old cars; has large number in stock: different models, make, year,colors,…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Does some repairs for adding value; records kept; has own garage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Advertise in news papers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Salesmen hired on commission basis to handle customers, negotiate, etc.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Needs to take stocks; prepare summary of sales, profits, etc; pay salesmen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1"/>
                </a:solidFill>
              </a:rPr>
              <a:t>            Prepare DFD</a:t>
            </a:r>
          </a:p>
          <a:p>
            <a:pPr>
              <a:lnSpc>
                <a:spcPct val="90000"/>
              </a:lnSpc>
            </a:pPr>
            <a:endParaRPr lang="en-IN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5625" t="12500" r="20313" b="8333"/>
          <a:stretch>
            <a:fillRect/>
          </a:stretch>
        </p:blipFill>
        <p:spPr>
          <a:xfrm>
            <a:off x="468313" y="1628775"/>
            <a:ext cx="8135937" cy="4895850"/>
          </a:xfrm>
          <a:noFill/>
          <a:ln w="57150" cmpd="thinThick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3: Book Supplier</a:t>
            </a:r>
            <a:endParaRPr lang="en-I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Supplies books to customers; no stocks maintained; books sourced directly from publishers</a:t>
            </a:r>
          </a:p>
          <a:p>
            <a:r>
              <a:rPr lang="en-US">
                <a:solidFill>
                  <a:schemeClr val="bg1"/>
                </a:solidFill>
              </a:rPr>
              <a:t>Prepare context diagrams</a:t>
            </a:r>
          </a:p>
          <a:p>
            <a:endParaRPr lang="en-IN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2500" t="27083" r="32031" b="51042"/>
          <a:stretch>
            <a:fillRect/>
          </a:stretch>
        </p:blipFill>
        <p:spPr>
          <a:xfrm>
            <a:off x="539750" y="1628775"/>
            <a:ext cx="8064500" cy="4824413"/>
          </a:xfrm>
          <a:noFill/>
          <a:ln w="38100" cmpd="dbl">
            <a:solidFill>
              <a:schemeClr val="hlink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2500" t="18750" r="14844" b="14583"/>
          <a:stretch>
            <a:fillRect/>
          </a:stretch>
        </p:blipFill>
        <p:spPr>
          <a:xfrm>
            <a:off x="468313" y="1628775"/>
            <a:ext cx="8351837" cy="4895850"/>
          </a:xfrm>
          <a:noFill/>
          <a:ln w="57150" cmpd="thinThick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143</Words>
  <Application>Microsoft Office PowerPoint</Application>
  <PresentationFormat>عرض على الشاشة (3:4)‏</PresentationFormat>
  <Paragraphs>22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Default Design</vt:lpstr>
      <vt:lpstr>DFD Examples</vt:lpstr>
      <vt:lpstr>DFD Notation</vt:lpstr>
      <vt:lpstr>Example: Air line reservation</vt:lpstr>
      <vt:lpstr>DFD Example 1: Payroll</vt:lpstr>
      <vt:lpstr>DFD Example 2: Old Car Mart</vt:lpstr>
      <vt:lpstr>الشريحة 6</vt:lpstr>
      <vt:lpstr>Example 3: Book Supplier</vt:lpstr>
      <vt:lpstr>الشريحة 8</vt:lpstr>
      <vt:lpstr>الشريحة 9</vt:lpstr>
      <vt:lpstr>Book Supplier: Exploding Process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DFD Examples</dc:title>
  <dc:creator>Ajay</dc:creator>
  <cp:lastModifiedBy>Win8</cp:lastModifiedBy>
  <cp:revision>4</cp:revision>
  <dcterms:created xsi:type="dcterms:W3CDTF">2011-03-10T04:58:48Z</dcterms:created>
  <dcterms:modified xsi:type="dcterms:W3CDTF">2016-03-20T18:59:38Z</dcterms:modified>
</cp:coreProperties>
</file>