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32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2" r:id="rId3"/>
    <p:sldId id="376" r:id="rId4"/>
    <p:sldId id="283" r:id="rId5"/>
    <p:sldId id="284" r:id="rId6"/>
    <p:sldId id="285" r:id="rId7"/>
    <p:sldId id="324" r:id="rId8"/>
    <p:sldId id="291" r:id="rId9"/>
    <p:sldId id="259" r:id="rId10"/>
    <p:sldId id="257" r:id="rId11"/>
    <p:sldId id="378" r:id="rId12"/>
    <p:sldId id="377" r:id="rId13"/>
    <p:sldId id="286" r:id="rId14"/>
    <p:sldId id="380" r:id="rId15"/>
    <p:sldId id="382" r:id="rId16"/>
    <p:sldId id="381" r:id="rId17"/>
    <p:sldId id="295" r:id="rId18"/>
    <p:sldId id="395" r:id="rId19"/>
    <p:sldId id="374" r:id="rId20"/>
    <p:sldId id="384" r:id="rId21"/>
    <p:sldId id="386" r:id="rId22"/>
    <p:sldId id="387" r:id="rId23"/>
    <p:sldId id="388" r:id="rId24"/>
    <p:sldId id="389" r:id="rId25"/>
    <p:sldId id="390" r:id="rId26"/>
    <p:sldId id="391" r:id="rId27"/>
    <p:sldId id="392" r:id="rId28"/>
    <p:sldId id="393" r:id="rId29"/>
    <p:sldId id="397" r:id="rId30"/>
    <p:sldId id="318" r:id="rId3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992" autoAdjust="0"/>
    <p:restoredTop sz="93865" autoAdjust="0"/>
  </p:normalViewPr>
  <p:slideViewPr>
    <p:cSldViewPr>
      <p:cViewPr>
        <p:scale>
          <a:sx n="70" d="100"/>
          <a:sy n="70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ED55FCA-E4AE-4C02-B606-FC9A29E072D8}" type="datetimeFigureOut">
              <a:rPr lang="ar-JO" smtClean="0"/>
              <a:pPr/>
              <a:t>09/05/1437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JO" smtClean="0"/>
              <a:t>إعداد : أ.مها الحقـباني</a:t>
            </a:r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714C5E1-F1D9-41B7-9E67-919FDA227B86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3906977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04847B-6C7F-4E2C-BF79-020281674348}" type="datetimeFigureOut">
              <a:rPr lang="ar-JO" smtClean="0"/>
              <a:pPr/>
              <a:t>09/05/1437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JO" smtClean="0"/>
              <a:t>إعداد : أ.مها الحقـباني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FBAC36-005C-473E-BB85-42BFD30F29C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70102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5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0363" y="685800"/>
            <a:ext cx="6092825" cy="4570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He suggested that instead of only one intelligence there are at least eight of them.  </a:t>
            </a:r>
          </a:p>
        </p:txBody>
      </p:sp>
      <p:sp>
        <p:nvSpPr>
          <p:cNvPr id="192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5B61462-6C86-455B-ACC6-C266FEEF37D1}" type="slidenum">
              <a:rPr lang="en-US" sz="1200">
                <a:solidFill>
                  <a:prstClr val="black"/>
                </a:solidFill>
              </a:rPr>
              <a:pPr eaLnBrk="1" hangingPunct="1"/>
              <a:t>29</a:t>
            </a:fld>
            <a:endParaRPr 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41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214313"/>
            <a:ext cx="5810250" cy="4357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2852" y="4800600"/>
            <a:ext cx="5867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5091-F0E8-469B-9664-0FB3A399F1A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46F8-E336-4F36-BFC3-397FD7F92425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3B24-BB27-44A6-9DC2-57F998EDE0FC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7230-EC59-4EB2-A7F1-23DFD8FAAE30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A90F-5EFA-49A0-9118-ED3DF3AEAA16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BA0E6-1B09-4585-B83A-F471328AB0EE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77-BCDA-4C9E-992A-3A4939A6E626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9364E-1BD2-4ABC-9F90-3A995BE69712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924B-EA05-4CAB-B933-BE03338236D0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72A7B-BBE5-4B4C-87D8-BC601ADF00E7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9F4D-5913-48FC-A0EC-AAFBFCCE153B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BF19-F195-4A87-8149-14112A2F098F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E1C7B5-3324-480D-A933-B8BA30B38525}" type="datetime8">
              <a:rPr lang="ar-JO" smtClean="0"/>
              <a:pPr/>
              <a:t>17 شباط، 16</a:t>
            </a:fld>
            <a:endParaRPr lang="ar-J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388911">
            <a:off x="4762333" y="1408629"/>
            <a:ext cx="3643306" cy="3578353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72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ورشـة </a:t>
            </a:r>
            <a:r>
              <a:rPr lang="ar-SA" sz="7200" dirty="0" err="1" smtClean="0">
                <a:ln/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التجربه</a:t>
            </a:r>
            <a:r>
              <a:rPr lang="ar-SA" sz="72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7200" dirty="0" err="1" smtClean="0">
                <a:ln/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العلميه</a:t>
            </a:r>
            <a:endParaRPr lang="ar-JO" sz="7200" dirty="0">
              <a:ln/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Placeholder 7" descr="toys%20(198)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642917"/>
            <a:ext cx="4071966" cy="497949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 descr="الشعار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tretch>
            <a:fillRect/>
          </a:stretch>
        </p:blipFill>
        <p:spPr>
          <a:xfrm>
            <a:off x="7572396" y="214290"/>
            <a:ext cx="1000132" cy="102211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501122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اولا : </a:t>
            </a:r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</a:rPr>
              <a:t>الطاقة الكهربائية والمغناطيسية</a:t>
            </a:r>
          </a:p>
          <a:p>
            <a:pPr>
              <a:buNone/>
            </a:pPr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</a:rPr>
              <a:t>1- المغناطيس :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اشكاله ، ماذا يجذب ، المغناطيس يجذب الاشياء من خلال الورق، التجاذب والتنافر ، المجال المغناطيسي .</a:t>
            </a:r>
          </a:p>
          <a:p>
            <a:pPr>
              <a:buNone/>
            </a:pPr>
            <a:r>
              <a:rPr lang="ar-SA" b="1" u="sng" dirty="0">
                <a:solidFill>
                  <a:schemeClr val="accent3">
                    <a:lumMod val="75000"/>
                  </a:schemeClr>
                </a:solidFill>
              </a:rPr>
              <a:t>2- الطاقة الكهربائية : </a:t>
            </a:r>
          </a:p>
          <a:p>
            <a:pPr marL="82296" indent="0">
              <a:buNone/>
            </a:pPr>
            <a:r>
              <a:rPr lang="ar-SA" b="1" dirty="0" smtClean="0"/>
              <a:t>الظواهر الطبيعية للكهرباء </a:t>
            </a:r>
            <a:r>
              <a:rPr lang="ar-SA" b="1" dirty="0" err="1" smtClean="0"/>
              <a:t>الساكنه</a:t>
            </a:r>
            <a:r>
              <a:rPr lang="ar-SA" b="1" dirty="0" smtClean="0"/>
              <a:t> ، توليد الطاقة الكهربائية . </a:t>
            </a:r>
          </a:p>
          <a:p>
            <a:pPr>
              <a:buNone/>
            </a:pP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ثانياً : </a:t>
            </a:r>
            <a:r>
              <a:rPr lang="ar-SA" b="1" u="sng" dirty="0">
                <a:solidFill>
                  <a:schemeClr val="accent3">
                    <a:lumMod val="75000"/>
                  </a:schemeClr>
                </a:solidFill>
              </a:rPr>
              <a:t>الهواء :</a:t>
            </a:r>
          </a:p>
          <a:p>
            <a:pPr marL="0" indent="0">
              <a:buNone/>
            </a:pPr>
            <a:r>
              <a:rPr lang="ar-SA" dirty="0" smtClean="0"/>
              <a:t>الهواء يحيط بنا ، الهواء من حولنا، </a:t>
            </a:r>
            <a:r>
              <a:rPr lang="ar-SA" dirty="0" err="1" smtClean="0"/>
              <a:t>تاثير</a:t>
            </a:r>
            <a:r>
              <a:rPr lang="ar-SA" dirty="0" smtClean="0"/>
              <a:t> الهواء على الحركة ، ضغط الهواء، الهواء له قوة دفع ورفع، الهواء ينتقل من مكان الى آخر</a:t>
            </a:r>
          </a:p>
          <a:p>
            <a:pPr>
              <a:buNone/>
            </a:pP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ثالثا : </a:t>
            </a:r>
            <a:r>
              <a:rPr lang="ar-SA" b="1" u="sng" dirty="0">
                <a:solidFill>
                  <a:schemeClr val="accent3">
                    <a:lumMod val="75000"/>
                  </a:schemeClr>
                </a:solidFill>
              </a:rPr>
              <a:t>الصوت :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43240" y="500042"/>
            <a:ext cx="5497816" cy="785810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2" charset="-78"/>
                <a:ea typeface="Arial Unicode MS" pitchFamily="34" charset="-128"/>
                <a:cs typeface="Traditional Arabic" pitchFamily="2" charset="-78"/>
              </a:rPr>
              <a:t>الظواهر الطبيعية:</a:t>
            </a:r>
            <a:endParaRPr lang="ar-JO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raditional Arabic" pitchFamily="2" charset="-78"/>
              <a:ea typeface="Arial Unicode MS" pitchFamily="34" charset="-128"/>
              <a:cs typeface="Traditional Arabic" pitchFamily="2" charset="-78"/>
            </a:endParaRPr>
          </a:p>
        </p:txBody>
      </p:sp>
      <p:sp>
        <p:nvSpPr>
          <p:cNvPr id="2" name="AutoShape 2" descr="نتيجة بحث الصور عن الظواهر الطبيعية الجغرافية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AutoShape 4" descr="نتيجة بحث الصور عن الظواهر الطبيعية الجغرافية"/>
          <p:cNvSpPr>
            <a:spLocks noChangeAspect="1" noChangeArrowheads="1"/>
          </p:cNvSpPr>
          <p:nvPr/>
        </p:nvSpPr>
        <p:spPr bwMode="auto">
          <a:xfrm>
            <a:off x="90487" y="1587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3318" name="Picture 6" descr="http://faculty.ksu.edu.sa/alghonaimi/PublishingImages/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665">
            <a:off x="395288" y="692695"/>
            <a:ext cx="2134982" cy="160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501122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الهاتف،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اصوا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تا لمواد، انتقال الصوت، مستويات الصوت ، الشوكة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الرنانه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، </a:t>
            </a:r>
            <a:endParaRPr lang="ar-SA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رابعاً :  </a:t>
            </a:r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</a:rPr>
              <a:t>الضوء :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مصادر ، انكسار، نفاذ، مسار الضوء، المنشور، قرص نيون، الضوء واللون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 smtClean="0"/>
          </a:p>
          <a:p>
            <a:pPr>
              <a:lnSpc>
                <a:spcPct val="150000"/>
              </a:lnSpc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43240" y="500042"/>
            <a:ext cx="5497816" cy="785810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2" charset="-78"/>
                <a:ea typeface="Arial Unicode MS" pitchFamily="34" charset="-128"/>
                <a:cs typeface="Traditional Arabic" pitchFamily="2" charset="-78"/>
              </a:rPr>
              <a:t>الظواهر الطبيعية:</a:t>
            </a:r>
            <a:endParaRPr lang="ar-JO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raditional Arabic" pitchFamily="2" charset="-78"/>
              <a:ea typeface="Arial Unicode MS" pitchFamily="34" charset="-128"/>
              <a:cs typeface="Traditional Arabic" pitchFamily="2" charset="-78"/>
            </a:endParaRPr>
          </a:p>
        </p:txBody>
      </p:sp>
      <p:pic>
        <p:nvPicPr>
          <p:cNvPr id="5" name="Picture 6" descr="http://faculty.ksu.edu.sa/alghonaimi/PublishingImages/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665">
            <a:off x="369586" y="736356"/>
            <a:ext cx="1770585" cy="132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52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14553"/>
            <a:ext cx="8498212" cy="46124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         </a:t>
            </a:r>
            <a:r>
              <a:rPr lang="ar-SA" b="1" u="sng" dirty="0" smtClean="0"/>
              <a:t>الحلقة العلمية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مثير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تجميع معلومات من افواه الاطفال عن المفهوم من خلال الاسئلة 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تقديم التجربة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الانشطة المصاحبة للتجربة ( فن ، ادراك ، مكتبة، اناشيد، قصص، العاب منظمة)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endParaRPr lang="ar-SA" b="1" dirty="0" smtClean="0"/>
          </a:p>
        </p:txBody>
      </p:sp>
      <p:pic>
        <p:nvPicPr>
          <p:cNvPr id="6" name="Picture 5" descr="IMG_75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741" y="595753"/>
            <a:ext cx="2193014" cy="1643073"/>
          </a:xfrm>
          <a:prstGeom prst="roundRect">
            <a:avLst>
              <a:gd name="adj" fmla="val 4005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عند تقديم التجربة </a:t>
            </a:r>
            <a:r>
              <a:rPr lang="ar-SA" dirty="0" err="1" smtClean="0"/>
              <a:t>العلميه</a:t>
            </a:r>
            <a:r>
              <a:rPr lang="ar-SA" dirty="0" smtClean="0"/>
              <a:t> نبدأ ب :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2584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ST500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142852"/>
            <a:ext cx="7500990" cy="15001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643050"/>
            <a:ext cx="8001056" cy="48577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لان الموصلات </a:t>
            </a:r>
            <a:r>
              <a:rPr lang="ar-SA" b="1" dirty="0" err="1" smtClean="0"/>
              <a:t>العصبيه</a:t>
            </a:r>
            <a:r>
              <a:rPr lang="ar-SA" b="1" dirty="0" smtClean="0"/>
              <a:t> في الدماغ تستقبل المعلومات والتجارب والاحداث بطرق </a:t>
            </a:r>
            <a:r>
              <a:rPr lang="ar-SA" b="1" dirty="0" err="1" smtClean="0"/>
              <a:t>مختلفه</a:t>
            </a:r>
            <a:r>
              <a:rPr lang="ar-SA" b="1" dirty="0" smtClean="0"/>
              <a:t> ، طبقا للفروق الفردية 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b="1" u="sng" dirty="0" smtClean="0"/>
              <a:t>لماذا نراعي الفروق الفردية ؟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b="1" dirty="0" smtClean="0"/>
              <a:t>لتوصيل المفاهيم للطفل بطريقة يسهل عليه استيعابها 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b="1" u="sng" dirty="0" smtClean="0"/>
              <a:t>كيف نراعي الفروق الفردية؟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  نقدم المفاهيم بما يتناسب ومستواهم العقلي من </a:t>
            </a:r>
            <a:r>
              <a:rPr lang="ar-SA" b="1" dirty="0" err="1" smtClean="0"/>
              <a:t>الذكاءات</a:t>
            </a:r>
            <a:r>
              <a:rPr lang="ar-SA" b="1" dirty="0" smtClean="0"/>
              <a:t> المتعددة </a:t>
            </a:r>
            <a:r>
              <a:rPr lang="en-US" b="1" dirty="0" smtClean="0"/>
              <a:t>.</a:t>
            </a:r>
            <a:endParaRPr lang="ar-SA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تكرار المفهوم </a:t>
            </a:r>
            <a:r>
              <a:rPr lang="ar-SA" b="1" dirty="0" err="1" smtClean="0"/>
              <a:t>باشكال</a:t>
            </a:r>
            <a:r>
              <a:rPr lang="ar-SA" b="1" dirty="0" smtClean="0"/>
              <a:t> </a:t>
            </a:r>
            <a:r>
              <a:rPr lang="ar-SA" b="1" dirty="0" err="1" smtClean="0"/>
              <a:t>مختلفه</a:t>
            </a:r>
            <a:r>
              <a:rPr lang="ar-SA" b="1" dirty="0" smtClean="0"/>
              <a:t> ومتعددة يثري جميع احتمالات الفهم عند الطفل</a:t>
            </a:r>
            <a:r>
              <a:rPr lang="en-US" b="1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 smtClean="0"/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JO" dirty="0" smtClean="0"/>
          </a:p>
          <a:p>
            <a:endParaRPr lang="ar-SA" dirty="0" smtClean="0"/>
          </a:p>
          <a:p>
            <a:endParaRPr lang="ar-JO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2976" y="214290"/>
            <a:ext cx="580070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لماذا الفروق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الفرديه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؟</a:t>
            </a:r>
            <a:endParaRPr lang="ar-JO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1"/>
            <a:ext cx="8736970" cy="655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7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59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6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8" y="195536"/>
            <a:ext cx="8727776" cy="654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9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ODVF116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857224" y="3714752"/>
            <a:ext cx="26336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9" name="Group 11"/>
          <p:cNvGrpSpPr>
            <a:grpSpLocks/>
          </p:cNvGrpSpPr>
          <p:nvPr/>
        </p:nvGrpSpPr>
        <p:grpSpPr bwMode="auto">
          <a:xfrm>
            <a:off x="857224" y="0"/>
            <a:ext cx="2743200" cy="3543300"/>
            <a:chOff x="7020" y="8640"/>
            <a:chExt cx="4320" cy="5580"/>
          </a:xfrm>
        </p:grpSpPr>
        <p:sp>
          <p:nvSpPr>
            <p:cNvPr id="22540" name="AutoShape 12"/>
            <p:cNvSpPr>
              <a:spLocks noChangeArrowheads="1"/>
            </p:cNvSpPr>
            <p:nvPr/>
          </p:nvSpPr>
          <p:spPr bwMode="auto">
            <a:xfrm rot="10800000">
              <a:off x="7020" y="9720"/>
              <a:ext cx="4320" cy="45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>
              <a:solidFill>
                <a:srgbClr val="00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pic>
          <p:nvPicPr>
            <p:cNvPr id="22541" name="Picture 13" descr="FODVF05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920" y="8640"/>
              <a:ext cx="2520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10260" y="10260"/>
              <a:ext cx="360" cy="3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22543" name="Oval 15"/>
            <p:cNvSpPr>
              <a:spLocks noChangeArrowheads="1"/>
            </p:cNvSpPr>
            <p:nvPr/>
          </p:nvSpPr>
          <p:spPr bwMode="auto">
            <a:xfrm>
              <a:off x="7740" y="10260"/>
              <a:ext cx="360" cy="3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</p:grpSp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3929058" y="857232"/>
            <a:ext cx="4772032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4800" b="1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CC99FF"/>
                    </a:gs>
                    <a:gs pos="100000">
                      <a:srgbClr val="FFB3B3"/>
                    </a:gs>
                  </a:gsLst>
                  <a:lin ang="18900000" scaled="1"/>
                </a:gra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MCS Hashimy S_U normal."/>
              </a:rPr>
              <a:t>مثال على </a:t>
            </a:r>
            <a:r>
              <a:rPr lang="ar-JO" sz="4800" b="1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CC99FF"/>
                    </a:gs>
                    <a:gs pos="100000">
                      <a:srgbClr val="FFB3B3"/>
                    </a:gs>
                  </a:gsLst>
                  <a:lin ang="18900000" scaled="1"/>
                </a:gra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MCS Hashimy S_U normal."/>
              </a:rPr>
              <a:t>أنشطة ركن البحث والاكتشاف</a:t>
            </a:r>
          </a:p>
          <a:p>
            <a:pPr algn="ctr" rtl="1"/>
            <a:r>
              <a:rPr lang="ar-JO" sz="4800" b="1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CC99FF"/>
                    </a:gs>
                    <a:gs pos="100000">
                      <a:srgbClr val="FFB3B3"/>
                    </a:gs>
                  </a:gsLst>
                  <a:lin ang="18900000" scaled="1"/>
                </a:gra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MCS Hashimy S_U normal."/>
              </a:rPr>
              <a:t> في وحدة الغذاء </a:t>
            </a:r>
            <a:endParaRPr lang="ar-JO" sz="4800" b="1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CC99FF"/>
                  </a:gs>
                  <a:gs pos="100000">
                    <a:srgbClr val="FFB3B3"/>
                  </a:gs>
                </a:gsLst>
                <a:lin ang="18900000" scaled="1"/>
              </a:gra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MCS Hashimy S_U normal."/>
            </a:endParaRPr>
          </a:p>
        </p:txBody>
      </p:sp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4429124" y="2213917"/>
            <a:ext cx="4429156" cy="4000500"/>
            <a:chOff x="3240" y="3509"/>
            <a:chExt cx="7160" cy="6300"/>
          </a:xfrm>
        </p:grpSpPr>
        <p:grpSp>
          <p:nvGrpSpPr>
            <p:cNvPr id="22531" name="Group 3"/>
            <p:cNvGrpSpPr>
              <a:grpSpLocks/>
            </p:cNvGrpSpPr>
            <p:nvPr/>
          </p:nvGrpSpPr>
          <p:grpSpPr bwMode="auto">
            <a:xfrm>
              <a:off x="3240" y="3509"/>
              <a:ext cx="7160" cy="6300"/>
              <a:chOff x="720" y="9578"/>
              <a:chExt cx="5540" cy="5580"/>
            </a:xfrm>
          </p:grpSpPr>
          <p:sp>
            <p:nvSpPr>
              <p:cNvPr id="22532" name="Oval 4"/>
              <p:cNvSpPr>
                <a:spLocks noChangeArrowheads="1"/>
              </p:cNvSpPr>
              <p:nvPr/>
            </p:nvSpPr>
            <p:spPr bwMode="auto">
              <a:xfrm>
                <a:off x="720" y="9578"/>
                <a:ext cx="5040" cy="5580"/>
              </a:xfrm>
              <a:prstGeom prst="ellipse">
                <a:avLst/>
              </a:prstGeom>
              <a:solidFill>
                <a:srgbClr val="FFFFFF"/>
              </a:solidFill>
              <a:ln w="76200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/>
              </a:p>
            </p:txBody>
          </p:sp>
          <p:pic>
            <p:nvPicPr>
              <p:cNvPr id="22533" name="Picture 5" descr="FODVF02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3963" y="12060"/>
                <a:ext cx="2297" cy="2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34" name="Oval 6"/>
              <p:cNvSpPr>
                <a:spLocks noChangeArrowheads="1"/>
              </p:cNvSpPr>
              <p:nvPr/>
            </p:nvSpPr>
            <p:spPr bwMode="auto">
              <a:xfrm>
                <a:off x="3780" y="14400"/>
                <a:ext cx="360" cy="360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/>
              </a:p>
            </p:txBody>
          </p:sp>
          <p:sp>
            <p:nvSpPr>
              <p:cNvPr id="22535" name="Oval 7"/>
              <p:cNvSpPr>
                <a:spLocks noChangeArrowheads="1"/>
              </p:cNvSpPr>
              <p:nvPr/>
            </p:nvSpPr>
            <p:spPr bwMode="auto">
              <a:xfrm>
                <a:off x="5580" y="11880"/>
                <a:ext cx="360" cy="360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/>
              </a:p>
            </p:txBody>
          </p:sp>
        </p:grpSp>
        <p:sp>
          <p:nvSpPr>
            <p:cNvPr id="22536" name="AutoShape 8"/>
            <p:cNvSpPr>
              <a:spLocks noChangeArrowheads="1"/>
            </p:cNvSpPr>
            <p:nvPr/>
          </p:nvSpPr>
          <p:spPr bwMode="auto">
            <a:xfrm>
              <a:off x="3471" y="3960"/>
              <a:ext cx="4952" cy="5647"/>
            </a:xfrm>
            <a:prstGeom prst="flowChartAlternateProcess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MCS Hashimy S_I normal." charset="-78"/>
                </a:rPr>
                <a:t>نشاط ( 1)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rial" pitchFamily="34" charset="0"/>
                  <a:cs typeface="Tahoma" pitchFamily="34" charset="0"/>
                </a:rPr>
                <a:t>ركن التذوق :</a:t>
              </a: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rial" pitchFamily="34" charset="0"/>
                  <a:cs typeface="Tahoma" pitchFamily="34" charset="0"/>
                </a:rPr>
                <a:t> تضع المعلمة أنواع مختلفة من الحوامض ومشتقاتها مثل ليمون برتقال .. وتشجع المعلمة الأطفال على التذوق والتحدث عن مذاقها،</a:t>
              </a:r>
              <a:r>
                <a:rPr kumimoji="0" lang="ar-SA" sz="16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rial" pitchFamily="34" charset="0"/>
                  <a:cs typeface="Tahoma" pitchFamily="34" charset="0"/>
                </a:rPr>
                <a:t> </a:t>
              </a: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rial" pitchFamily="34" charset="0"/>
                  <a:cs typeface="Tahoma" pitchFamily="34" charset="0"/>
                </a:rPr>
                <a:t>وتضيف إرشادات مصورة عن   كيفية صنع كوب من عصير البرتقال ويقوم بأعداده الأطفال الراغبون بذلك</a:t>
              </a:r>
              <a:endParaRPr kumimoji="0" lang="ar-J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857224" y="3428976"/>
            <a:ext cx="2622550" cy="3429024"/>
          </a:xfrm>
          <a:prstGeom prst="flowChartAlternateProcess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MCS Hashimy S_I normal." charset="-78"/>
              </a:rPr>
              <a:t>نشاط ( 3)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" pitchFamily="34" charset="0"/>
              <a:cs typeface="MCS Hashimy S_I normal.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ركن التذوق :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 إضافة    أنواع من الخضار                    كالمخلل والخضروات النيئة وتشجع الأطفال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على التذوق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والمقارنة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 flipH="1">
            <a:off x="1142976" y="1357298"/>
            <a:ext cx="2057400" cy="2286000"/>
          </a:xfrm>
          <a:prstGeom prst="flowChartAlternateProcess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MCS Hashimy S_I normal." charset="-78"/>
              </a:rPr>
              <a:t>نشاط ( 2)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ركن التذوق: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rial" pitchFamily="34" charset="0"/>
                <a:cs typeface="Tahoma" pitchFamily="34" charset="0"/>
              </a:rPr>
              <a:t> تذوق أنواع مختلفة من الخس بعد غسله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7" y="157555"/>
            <a:ext cx="9040733" cy="678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>
                <a:effectLst/>
              </a:rPr>
              <a:t>ما الذي </a:t>
            </a:r>
            <a:r>
              <a:rPr lang="ar-EG" dirty="0" smtClean="0">
                <a:effectLst/>
              </a:rPr>
              <a:t>ينمّي الذكاء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E120-D45F-4618-8B88-988B4414BEF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36899" name="Oval 3"/>
          <p:cNvSpPr>
            <a:spLocks noChangeArrowheads="1"/>
          </p:cNvSpPr>
          <p:nvPr/>
        </p:nvSpPr>
        <p:spPr bwMode="auto">
          <a:xfrm>
            <a:off x="1219200" y="3223727"/>
            <a:ext cx="3048000" cy="27432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900" name="Oval 4"/>
          <p:cNvSpPr>
            <a:spLocks noChangeArrowheads="1"/>
          </p:cNvSpPr>
          <p:nvPr/>
        </p:nvSpPr>
        <p:spPr bwMode="auto">
          <a:xfrm>
            <a:off x="2667000" y="1600200"/>
            <a:ext cx="3048000" cy="2743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EG" b="1" dirty="0"/>
              <a:t>الطبيعة</a:t>
            </a:r>
            <a:endParaRPr lang="en-US" b="1" dirty="0"/>
          </a:p>
        </p:txBody>
      </p:sp>
      <p:sp>
        <p:nvSpPr>
          <p:cNvPr id="336901" name="Oval 5"/>
          <p:cNvSpPr>
            <a:spLocks noChangeArrowheads="1"/>
          </p:cNvSpPr>
          <p:nvPr/>
        </p:nvSpPr>
        <p:spPr bwMode="auto">
          <a:xfrm>
            <a:off x="4114800" y="3237791"/>
            <a:ext cx="3048000" cy="27432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903" name="Text Box 7"/>
          <p:cNvSpPr txBox="1">
            <a:spLocks noChangeArrowheads="1"/>
          </p:cNvSpPr>
          <p:nvPr/>
        </p:nvSpPr>
        <p:spPr bwMode="auto">
          <a:xfrm>
            <a:off x="1475656" y="4343400"/>
            <a:ext cx="1090972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EG" b="1" dirty="0"/>
              <a:t>التنشئة</a:t>
            </a:r>
            <a:endParaRPr lang="en-US" b="1" dirty="0"/>
          </a:p>
        </p:txBody>
      </p:sp>
      <p:sp>
        <p:nvSpPr>
          <p:cNvPr id="336904" name="Text Box 8"/>
          <p:cNvSpPr txBox="1">
            <a:spLocks noChangeArrowheads="1"/>
          </p:cNvSpPr>
          <p:nvPr/>
        </p:nvSpPr>
        <p:spPr bwMode="auto">
          <a:xfrm>
            <a:off x="5105400" y="4343400"/>
            <a:ext cx="1524000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b="1" dirty="0"/>
              <a:t>الثقافة</a:t>
            </a:r>
            <a:endParaRPr lang="en-US" b="1" dirty="0"/>
          </a:p>
        </p:txBody>
      </p:sp>
      <p:pic>
        <p:nvPicPr>
          <p:cNvPr id="336906" name="Picture 10" descr="http://facstaff.uww.edu/allsenj/MSO/NOTES/0910/images/moz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284" y="3428999"/>
            <a:ext cx="1452716" cy="140731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81953" name="Picture 1" descr="C:\Documents and Settings\Thomas\Local Settings\Temporary Internet Files\Content.IE5\7Y7PIKEY\MC9004414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67162" y="264319"/>
            <a:ext cx="1138238" cy="1138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7291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ChangeArrowheads="1"/>
          </p:cNvSpPr>
          <p:nvPr/>
        </p:nvSpPr>
        <p:spPr bwMode="auto">
          <a:xfrm>
            <a:off x="6228184" y="2285992"/>
            <a:ext cx="2595154" cy="4023328"/>
          </a:xfrm>
          <a:prstGeom prst="flowChartAlternateProcess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WordArt 1"/>
          <p:cNvSpPr>
            <a:spLocks noChangeArrowheads="1" noChangeShapeType="1" noTextEdit="1"/>
          </p:cNvSpPr>
          <p:nvPr/>
        </p:nvSpPr>
        <p:spPr bwMode="auto">
          <a:xfrm>
            <a:off x="1835696" y="785794"/>
            <a:ext cx="7094022" cy="12858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48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Hashimy S_U normal."/>
              </a:rPr>
              <a:t>تطبيق على مفهوم الادوات </a:t>
            </a:r>
            <a:r>
              <a:rPr lang="ar-SA" sz="4800" b="1" kern="1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Hashimy S_U normal."/>
              </a:rPr>
              <a:t>الموصله</a:t>
            </a:r>
            <a:r>
              <a:rPr lang="ar-SA" sz="48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Hashimy S_U normal."/>
              </a:rPr>
              <a:t> </a:t>
            </a:r>
            <a:r>
              <a:rPr lang="ar-SA" sz="4800" b="1" kern="1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Hashimy S_U normal."/>
              </a:rPr>
              <a:t>للطاقه</a:t>
            </a:r>
            <a:r>
              <a:rPr lang="ar-SA" sz="48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Hashimy S_U normal."/>
              </a:rPr>
              <a:t> الكهربائية</a:t>
            </a:r>
            <a:endParaRPr lang="ar-JO" sz="48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Hashimy S_U normal.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680" y="2722372"/>
            <a:ext cx="4325004" cy="288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6588224" y="2492895"/>
            <a:ext cx="18722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u="sng" dirty="0" smtClean="0"/>
              <a:t>الموصلات </a:t>
            </a:r>
            <a:r>
              <a:rPr lang="ar-SA" b="1" u="sng" dirty="0"/>
              <a:t>الكهربائية </a:t>
            </a:r>
            <a:r>
              <a:rPr lang="ar-SA" dirty="0" smtClean="0"/>
              <a:t>دائرة </a:t>
            </a:r>
            <a:r>
              <a:rPr lang="ar-SA" dirty="0"/>
              <a:t>كهربائية + بطارية + </a:t>
            </a:r>
            <a:r>
              <a:rPr lang="ar-SA" dirty="0" smtClean="0"/>
              <a:t>ادوات  موصله وادوات غير موصله + بطاقات </a:t>
            </a:r>
            <a:r>
              <a:rPr lang="ar-SA" dirty="0"/>
              <a:t>الخبرة </a:t>
            </a:r>
          </a:p>
          <a:p>
            <a:pPr>
              <a:lnSpc>
                <a:spcPct val="150000"/>
              </a:lnSpc>
            </a:pPr>
            <a:r>
              <a:rPr lang="ar-SA" dirty="0"/>
              <a:t>+ صور لخطوات التجربة + كتاب + صينية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43108" y="785794"/>
            <a:ext cx="6829444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أهميـة تقديم المفاهيم العلمية </a:t>
            </a:r>
            <a:r>
              <a:rPr lang="ar-SA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للاطفال</a:t>
            </a: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:</a:t>
            </a:r>
            <a:endParaRPr lang="ar-JO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0034" y="2071678"/>
            <a:ext cx="8433654" cy="45005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600" b="1" dirty="0" smtClean="0">
                <a:latin typeface="Traditional Arabic" pitchFamily="2" charset="-78"/>
                <a:cs typeface="Traditional Arabic" pitchFamily="2" charset="-78"/>
              </a:rPr>
              <a:t>تنمية مهارات التفكير التي </a:t>
            </a:r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تساعد في عملية تعلم المفاهيم </a:t>
            </a:r>
            <a:r>
              <a:rPr lang="ar-SA" sz="3600" b="1" dirty="0" smtClean="0">
                <a:latin typeface="Traditional Arabic" pitchFamily="2" charset="-78"/>
                <a:cs typeface="Traditional Arabic" pitchFamily="2" charset="-78"/>
              </a:rPr>
              <a:t>العلمية ومنها :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المقارنة .                  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الملاحظة .                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الوصف .                  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التصنيف .             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التسلسل </a:t>
            </a:r>
            <a:r>
              <a:rPr lang="ar-SA" sz="3600" b="1" dirty="0" smtClean="0">
                <a:latin typeface="Traditional Arabic" pitchFamily="2" charset="-78"/>
                <a:cs typeface="Traditional Arabic" pitchFamily="2" charset="-78"/>
              </a:rPr>
              <a:t>والتسلسل المنطقي </a:t>
            </a:r>
            <a:r>
              <a:rPr lang="en-US" sz="3600" b="1" dirty="0" smtClean="0">
                <a:latin typeface="Traditional Arabic" pitchFamily="2" charset="-78"/>
                <a:cs typeface="Traditional Arabic" pitchFamily="2" charset="-78"/>
              </a:rPr>
              <a:t>.</a:t>
            </a:r>
            <a:r>
              <a:rPr lang="ar-SA" sz="3600" b="1" dirty="0" smtClean="0">
                <a:latin typeface="Traditional Arabic" pitchFamily="2" charset="-78"/>
                <a:cs typeface="Traditional Arabic" pitchFamily="2" charset="-78"/>
              </a:rPr>
              <a:t>               </a:t>
            </a:r>
            <a:endParaRPr lang="ar-SA" sz="3600" b="1" dirty="0">
              <a:latin typeface="Traditional Arabic" pitchFamily="2" charset="-78"/>
              <a:cs typeface="Traditional Arabic" pitchFamily="2" charset="-78"/>
            </a:endParaRPr>
          </a:p>
          <a:p>
            <a:endParaRPr lang="ar-SA" sz="3600" b="1" dirty="0">
              <a:latin typeface="Traditional Arabic" pitchFamily="2" charset="-78"/>
              <a:cs typeface="Traditional Arabic" pitchFamily="2" charset="-78"/>
            </a:endParaRPr>
          </a:p>
          <a:p>
            <a:endParaRPr lang="ar-SA" sz="3600" b="1" dirty="0" smtClean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8" name="Picture 7" descr="11535983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5601"/>
            <a:ext cx="2270056" cy="1973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-93129" y="2138914"/>
            <a:ext cx="236829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</a:t>
            </a:r>
            <a:r>
              <a:rPr lang="ar-EG" sz="1400" u="sng" dirty="0" smtClean="0"/>
              <a:t>الكلمة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3047999" y="1981200"/>
            <a:ext cx="273866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المنطق/الأرقام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u="sng" dirty="0">
              <a:latin typeface="Times New Roman" pitchFamily="18" charset="0"/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6193864" y="2342354"/>
            <a:ext cx="22098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 smtClean="0"/>
              <a:t>ذكاءالصورة</a:t>
            </a:r>
            <a:r>
              <a:rPr lang="ar-SA" sz="1400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867400" y="4964677"/>
            <a:ext cx="32766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الموسيقى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5786668" y="3826216"/>
            <a:ext cx="3033804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الجسد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374903" y="3589644"/>
            <a:ext cx="27432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</a:t>
            </a:r>
            <a:r>
              <a:rPr lang="ar-EG" sz="1400" u="sng" dirty="0" smtClean="0"/>
              <a:t>الطبيعة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2746250" y="5594196"/>
            <a:ext cx="31242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الذكاء مع الناس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374903" y="4586207"/>
            <a:ext cx="297027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الذات</a:t>
            </a:r>
            <a:r>
              <a:rPr lang="ar-EG" sz="1400" dirty="0"/>
              <a:t>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 flipV="1">
            <a:off x="5218254" y="4191001"/>
            <a:ext cx="568413" cy="609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3505201" y="4343400"/>
            <a:ext cx="68580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4" name="Line 18"/>
          <p:cNvSpPr>
            <a:spLocks noChangeShapeType="1"/>
          </p:cNvSpPr>
          <p:nvPr/>
        </p:nvSpPr>
        <p:spPr bwMode="auto">
          <a:xfrm flipH="1" flipV="1">
            <a:off x="3200399" y="4038600"/>
            <a:ext cx="533401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2234965" y="2551109"/>
            <a:ext cx="1905000" cy="1295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429000" y="3897868"/>
            <a:ext cx="2129067" cy="36931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SA" b="1" dirty="0" smtClean="0">
                <a:latin typeface="Times New Roman" pitchFamily="18" charset="0"/>
              </a:rPr>
              <a:t>ما أريد للطفل تعلمه:</a:t>
            </a:r>
            <a:endParaRPr lang="en-US" sz="1400" b="1" dirty="0" smtClean="0">
              <a:latin typeface="Times New Roman" pitchFamily="18" charset="0"/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444612"/>
            <a:ext cx="8686800" cy="1328204"/>
          </a:xfrm>
        </p:spPr>
        <p:txBody>
          <a:bodyPr>
            <a:noAutofit/>
          </a:bodyPr>
          <a:lstStyle/>
          <a:p>
            <a:pPr algn="r" rtl="1"/>
            <a:r>
              <a:rPr lang="ar-EG" b="1" dirty="0"/>
              <a:t>الخريطة الذهنية </a:t>
            </a:r>
            <a:r>
              <a:rPr lang="ar-EG" b="1" dirty="0" smtClean="0"/>
              <a:t>لاستراتيجيات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EG" b="1" dirty="0" smtClean="0"/>
              <a:t>التعلم </a:t>
            </a:r>
            <a:r>
              <a:rPr lang="ar-EG" b="1" dirty="0"/>
              <a:t>بالذكاءات المتعددة</a:t>
            </a:r>
            <a:endParaRPr lang="en-US" b="1" dirty="0"/>
          </a:p>
        </p:txBody>
      </p:sp>
      <p:graphicFrame>
        <p:nvGraphicFramePr>
          <p:cNvPr id="25" name="Object 20"/>
          <p:cNvGraphicFramePr>
            <a:graphicFrameLocks noChangeAspect="1"/>
          </p:cNvGraphicFramePr>
          <p:nvPr>
            <p:extLst/>
          </p:nvPr>
        </p:nvGraphicFramePr>
        <p:xfrm>
          <a:off x="642911" y="428605"/>
          <a:ext cx="1084263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lip" r:id="rId4" imgW="1085850" imgH="1352550" progId="">
                  <p:embed/>
                </p:oleObj>
              </mc:Choice>
              <mc:Fallback>
                <p:oleObj name="Clip" r:id="rId4" imgW="1085850" imgH="135255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1" y="428605"/>
                        <a:ext cx="1084263" cy="135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46024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 autoUpdateAnimBg="0"/>
      <p:bldP spid="173061" grpId="0" autoUpdateAnimBg="0"/>
      <p:bldP spid="173062" grpId="0" autoUpdateAnimBg="0"/>
      <p:bldP spid="173063" grpId="0" autoUpdateAnimBg="0"/>
      <p:bldP spid="173064" grpId="0" autoUpdateAnimBg="0"/>
      <p:bldP spid="173065" grpId="0" autoUpdateAnimBg="0"/>
      <p:bldP spid="173066" grpId="0" autoUpdateAnimBg="0"/>
      <p:bldP spid="17306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-93129" y="2138914"/>
            <a:ext cx="236829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</a:t>
            </a:r>
            <a:r>
              <a:rPr lang="ar-EG" sz="1400" u="sng" dirty="0" smtClean="0"/>
              <a:t>الكلمة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3047999" y="1981200"/>
            <a:ext cx="273866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المنطق/الأرقام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u="sng" dirty="0">
              <a:latin typeface="Times New Roman" pitchFamily="18" charset="0"/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6193864" y="2342354"/>
            <a:ext cx="22098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 smtClean="0"/>
              <a:t>ذكاءالصورة</a:t>
            </a:r>
            <a:r>
              <a:rPr lang="ar-SA" sz="1400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867400" y="4964677"/>
            <a:ext cx="32766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الموسيقى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5786668" y="3826216"/>
            <a:ext cx="3033804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الجسد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374903" y="3589644"/>
            <a:ext cx="27432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</a:t>
            </a:r>
            <a:r>
              <a:rPr lang="ar-EG" sz="1400" u="sng" dirty="0" smtClean="0"/>
              <a:t>الطبيعة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2746250" y="5594196"/>
            <a:ext cx="3124200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الذكاء مع الناس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374903" y="4586207"/>
            <a:ext cx="2970277" cy="307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1400" u="sng" dirty="0"/>
              <a:t>ذكاء الذات</a:t>
            </a:r>
            <a:r>
              <a:rPr lang="ar-EG" sz="1400" dirty="0"/>
              <a:t> </a:t>
            </a:r>
            <a:r>
              <a:rPr lang="ar-SA" sz="1400" u="sng" dirty="0" smtClean="0">
                <a:latin typeface="Times New Roman" pitchFamily="18" charset="0"/>
              </a:rPr>
              <a:t>: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 flipV="1">
            <a:off x="5218254" y="4191001"/>
            <a:ext cx="568413" cy="609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3505201" y="4343400"/>
            <a:ext cx="68580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4" name="Line 18"/>
          <p:cNvSpPr>
            <a:spLocks noChangeShapeType="1"/>
          </p:cNvSpPr>
          <p:nvPr/>
        </p:nvSpPr>
        <p:spPr bwMode="auto">
          <a:xfrm flipH="1" flipV="1">
            <a:off x="3200399" y="4038600"/>
            <a:ext cx="533401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2234965" y="2551109"/>
            <a:ext cx="1905000" cy="1295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429000" y="3897868"/>
            <a:ext cx="2129067" cy="64631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24" tIns="45712" rIns="91424" bIns="45712"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SA" b="1" dirty="0" smtClean="0">
                <a:latin typeface="Times New Roman" pitchFamily="18" charset="0"/>
              </a:rPr>
              <a:t>الاشياء </a:t>
            </a:r>
            <a:r>
              <a:rPr lang="ar-SA" b="1" dirty="0" err="1" smtClean="0">
                <a:latin typeface="Times New Roman" pitchFamily="18" charset="0"/>
              </a:rPr>
              <a:t>الموصله</a:t>
            </a:r>
            <a:r>
              <a:rPr lang="ar-SA" b="1" dirty="0" smtClean="0">
                <a:latin typeface="Times New Roman" pitchFamily="18" charset="0"/>
              </a:rPr>
              <a:t> للكهرباء:</a:t>
            </a:r>
            <a:endParaRPr lang="en-US" sz="1400" b="1" dirty="0" smtClean="0">
              <a:latin typeface="Times New Roman" pitchFamily="18" charset="0"/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44612"/>
            <a:ext cx="8809040" cy="1328204"/>
          </a:xfrm>
        </p:spPr>
        <p:txBody>
          <a:bodyPr>
            <a:noAutofit/>
          </a:bodyPr>
          <a:lstStyle/>
          <a:p>
            <a:pPr algn="r" rtl="1"/>
            <a:r>
              <a:rPr lang="ar-EG" b="1" dirty="0"/>
              <a:t>الخريطة الذهنية </a:t>
            </a:r>
            <a:r>
              <a:rPr lang="ar-EG" b="1" dirty="0" smtClean="0"/>
              <a:t>لاستراتيجيات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EG" b="1" dirty="0" smtClean="0"/>
              <a:t>التعلم </a:t>
            </a:r>
            <a:r>
              <a:rPr lang="ar-EG" b="1" dirty="0"/>
              <a:t>بالذكاءات المتعددة</a:t>
            </a:r>
            <a:endParaRPr lang="en-US" b="1" dirty="0"/>
          </a:p>
        </p:txBody>
      </p:sp>
      <p:graphicFrame>
        <p:nvGraphicFramePr>
          <p:cNvPr id="25" name="Object 20"/>
          <p:cNvGraphicFramePr>
            <a:graphicFrameLocks noChangeAspect="1"/>
          </p:cNvGraphicFramePr>
          <p:nvPr>
            <p:extLst/>
          </p:nvPr>
        </p:nvGraphicFramePr>
        <p:xfrm>
          <a:off x="642911" y="428605"/>
          <a:ext cx="1084263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Clip" r:id="rId4" imgW="1085850" imgH="1352550" progId="">
                  <p:embed/>
                </p:oleObj>
              </mc:Choice>
              <mc:Fallback>
                <p:oleObj name="Clip" r:id="rId4" imgW="1085850" imgH="135255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1" y="428605"/>
                        <a:ext cx="1084263" cy="135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5878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 autoUpdateAnimBg="0"/>
      <p:bldP spid="173061" grpId="0" autoUpdateAnimBg="0"/>
      <p:bldP spid="173062" grpId="0" autoUpdateAnimBg="0"/>
      <p:bldP spid="173063" grpId="0" autoUpdateAnimBg="0"/>
      <p:bldP spid="173064" grpId="0" autoUpdateAnimBg="0"/>
      <p:bldP spid="173065" grpId="0" autoUpdateAnimBg="0"/>
      <p:bldP spid="173066" grpId="0" autoUpdateAnimBg="0"/>
      <p:bldP spid="17306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 flipV="1">
            <a:off x="5218254" y="4191001"/>
            <a:ext cx="568413" cy="609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3162301" y="4544183"/>
            <a:ext cx="685800" cy="56121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444612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ar-SA" b="1" dirty="0" smtClean="0"/>
              <a:t>ذكاء الكلمة </a:t>
            </a:r>
            <a:endParaRPr lang="en-US" b="1" dirty="0"/>
          </a:p>
        </p:txBody>
      </p:sp>
      <p:pic>
        <p:nvPicPr>
          <p:cNvPr id="23" name="Picture 1" descr="C:\Documents and Settings\Thomas\Local Settings\Temporary Internet Files\Content.IE5\7Y7PIKEY\MC9004404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205372"/>
            <a:ext cx="1728192" cy="1868188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3505201" y="1412776"/>
            <a:ext cx="2939007" cy="1300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>
                <a:solidFill>
                  <a:schemeClr val="tx1"/>
                </a:solidFill>
                <a:latin typeface="Times New Roman" pitchFamily="18" charset="0"/>
              </a:rPr>
              <a:t>كلمات مثل( </a:t>
            </a:r>
            <a:r>
              <a:rPr lang="ar-SA" dirty="0" err="1">
                <a:solidFill>
                  <a:schemeClr val="tx1"/>
                </a:solidFill>
                <a:latin typeface="Times New Roman" pitchFamily="18" charset="0"/>
              </a:rPr>
              <a:t>بطارية،كهرباء</a:t>
            </a:r>
            <a:r>
              <a:rPr lang="ar-SA" dirty="0">
                <a:solidFill>
                  <a:schemeClr val="tx1"/>
                </a:solidFill>
                <a:latin typeface="Times New Roman" pitchFamily="18" charset="0"/>
              </a:rPr>
              <a:t>، اقطاب «موجب وسالب»، دارة كهربائية، اسلاك ن» لمبة- بلاستيك- حديد- حجر----</a:t>
            </a: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043608" y="1916832"/>
            <a:ext cx="1872208" cy="15607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بطاقات عليها مصطلحات علمية، مصطلحات ذات علاقه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43608" y="3717032"/>
            <a:ext cx="2074494" cy="1007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يسجل صوته وهو يقرأ الكلمات ثم يقوم بسماع التسجيل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118102" y="5398977"/>
            <a:ext cx="2646793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ينسخ الكلمات على ورق ابيض او ملون + استخدام ستنسل للكلمات مع نسخها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019799" y="5181600"/>
            <a:ext cx="2080593" cy="1271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توفير «موسوعات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،كتب ، قصص « ذات علاقه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444208" y="2360403"/>
            <a:ext cx="2160240" cy="1537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dirty="0" smtClean="0"/>
              <a:t>اوراق عمل ذات علاقه ** </a:t>
            </a:r>
            <a:r>
              <a:rPr lang="ar-SA" sz="1600" dirty="0" smtClean="0">
                <a:solidFill>
                  <a:schemeClr val="tx1"/>
                </a:solidFill>
              </a:rPr>
              <a:t>وصل الكلمات بالصور</a:t>
            </a:r>
          </a:p>
          <a:p>
            <a:pPr algn="ctr"/>
            <a:r>
              <a:rPr lang="ar-SA" sz="1600" dirty="0" smtClean="0">
                <a:solidFill>
                  <a:schemeClr val="tx1"/>
                </a:solidFill>
              </a:rPr>
              <a:t>** ارسم الاشياء </a:t>
            </a:r>
            <a:r>
              <a:rPr lang="ar-SA" sz="1600" dirty="0" err="1" smtClean="0">
                <a:solidFill>
                  <a:schemeClr val="tx1"/>
                </a:solidFill>
              </a:rPr>
              <a:t>الموصله</a:t>
            </a:r>
            <a:r>
              <a:rPr lang="ar-SA" sz="1600" dirty="0" smtClean="0">
                <a:solidFill>
                  <a:schemeClr val="tx1"/>
                </a:solidFill>
              </a:rPr>
              <a:t> للكهرباء(</a:t>
            </a:r>
            <a:r>
              <a:rPr lang="ar-SA" sz="1600" dirty="0" err="1" smtClean="0">
                <a:solidFill>
                  <a:schemeClr val="tx1"/>
                </a:solidFill>
              </a:rPr>
              <a:t>ذ.ص</a:t>
            </a:r>
            <a:r>
              <a:rPr lang="ar-SA" sz="1600" dirty="0" smtClean="0">
                <a:solidFill>
                  <a:schemeClr val="tx1"/>
                </a:solidFill>
              </a:rPr>
              <a:t>) مع كتابة اول كلمه او حرف</a:t>
            </a:r>
          </a:p>
          <a:p>
            <a:pPr algn="ctr"/>
            <a:endParaRPr lang="ar-SA" sz="1600" dirty="0"/>
          </a:p>
          <a:p>
            <a:pPr algn="ctr"/>
            <a:endParaRPr lang="ar-SA" sz="1600" dirty="0" smtClean="0"/>
          </a:p>
          <a:p>
            <a:pPr algn="ctr"/>
            <a:endParaRPr lang="ar-SA" dirty="0" smtClean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9799" y="4076700"/>
            <a:ext cx="2080593" cy="1041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يعبر عن التجربة ب 1- رايه ، اكثر </a:t>
            </a:r>
            <a:r>
              <a:rPr lang="ar-SA" dirty="0" err="1" smtClean="0">
                <a:solidFill>
                  <a:schemeClr val="tx1"/>
                </a:solidFill>
              </a:rPr>
              <a:t>شيئ</a:t>
            </a:r>
            <a:r>
              <a:rPr lang="ar-SA" dirty="0" smtClean="0">
                <a:solidFill>
                  <a:schemeClr val="tx1"/>
                </a:solidFill>
              </a:rPr>
              <a:t> اعجبه، او النتائج باستخدام الرسم او </a:t>
            </a:r>
            <a:r>
              <a:rPr lang="ar-SA" dirty="0" err="1" smtClean="0">
                <a:solidFill>
                  <a:schemeClr val="tx1"/>
                </a:solidFill>
              </a:rPr>
              <a:t>اللغه</a:t>
            </a:r>
            <a:r>
              <a:rPr lang="ar-SA" dirty="0" smtClean="0">
                <a:solidFill>
                  <a:schemeClr val="tx1"/>
                </a:solidFill>
              </a:rPr>
              <a:t> او </a:t>
            </a:r>
            <a:r>
              <a:rPr lang="ar-SA" dirty="0" err="1" smtClean="0">
                <a:solidFill>
                  <a:schemeClr val="tx1"/>
                </a:solidFill>
              </a:rPr>
              <a:t>الكتابه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251520" y="5181600"/>
            <a:ext cx="2448272" cy="1055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يسجل الصوت اثناء تعبيره عن التجربة ويعرض في اللقاء الاخير كلعبه (كتغذيه راجعه )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3654551" y="3284983"/>
            <a:ext cx="1997569" cy="153980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للكهرباء(ذكاء </a:t>
            </a:r>
            <a:r>
              <a:rPr lang="ar-SA" b="1" dirty="0" err="1">
                <a:latin typeface="Times New Roman" pitchFamily="18" charset="0"/>
              </a:rPr>
              <a:t>الكلمه</a:t>
            </a:r>
            <a:r>
              <a:rPr lang="ar-SA" b="1" dirty="0">
                <a:latin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55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>
            <a:off x="5218254" y="4197097"/>
            <a:ext cx="649890" cy="14630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3162301" y="4544183"/>
            <a:ext cx="685800" cy="56121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9229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الصورة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275857" y="1412776"/>
            <a:ext cx="2896343" cy="13009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نعرض للطفل صورة عن الادوات التي تم استخدامها في التجربة « ممكن دمج الصورة مع الكلمة</a:t>
            </a:r>
            <a:endParaRPr lang="ar-SA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«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115616" y="2492896"/>
            <a:ext cx="2002486" cy="15838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نستخدم « </a:t>
            </a:r>
            <a:r>
              <a:rPr lang="ar-SA" dirty="0" err="1" smtClean="0"/>
              <a:t>البروجكتر</a:t>
            </a:r>
            <a:r>
              <a:rPr lang="ar-SA" dirty="0" smtClean="0"/>
              <a:t>، الفيديو، اللاب «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540360" y="5277408"/>
            <a:ext cx="2223120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مشاهدة فيديوهات علميه عن التجربة 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019799" y="5181600"/>
            <a:ext cx="2080593" cy="12717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توفير «موسوعات </a:t>
            </a:r>
          </a:p>
          <a:p>
            <a:pPr algn="ctr"/>
            <a:r>
              <a:rPr lang="ar-SA" dirty="0" smtClean="0"/>
              <a:t>،كتب ، قصص « ذات علاقه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444208" y="1916833"/>
            <a:ext cx="2160240" cy="19810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dirty="0" smtClean="0"/>
              <a:t>تطبيق تمرين تخيل مع الاطفال عن الطاقة الكهربائية</a:t>
            </a:r>
          </a:p>
          <a:p>
            <a:pPr algn="ctr"/>
            <a:endParaRPr lang="ar-SA" dirty="0" smtClean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9799" y="4076700"/>
            <a:ext cx="2080593" cy="10418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تطبيق التجربة عمليا من فبل الاطفال</a:t>
            </a:r>
            <a:endParaRPr lang="ar-SA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251520" y="4597629"/>
            <a:ext cx="2664296" cy="163968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نحضر قصص الكترونية </a:t>
            </a:r>
            <a:r>
              <a:rPr lang="ar-SA" dirty="0" err="1" smtClean="0"/>
              <a:t>متحركه</a:t>
            </a:r>
            <a:r>
              <a:rPr lang="ar-SA" dirty="0" smtClean="0"/>
              <a:t> ونعرضها </a:t>
            </a:r>
            <a:endParaRPr lang="ar-SA" dirty="0"/>
          </a:p>
        </p:txBody>
      </p:sp>
      <p:pic>
        <p:nvPicPr>
          <p:cNvPr id="22" name="Picture 2" descr="C:\Documents and Settings\Thomas\Local Settings\Temporary Internet Files\Content.IE5\M7UGMAEL\MC90043488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69" y="357167"/>
            <a:ext cx="1447800" cy="1447800"/>
          </a:xfrm>
          <a:prstGeom prst="rect">
            <a:avLst/>
          </a:prstGeom>
          <a:noFill/>
        </p:spPr>
      </p:pic>
      <p:sp>
        <p:nvSpPr>
          <p:cNvPr id="2" name="شكل بيضاوي 1"/>
          <p:cNvSpPr/>
          <p:nvPr/>
        </p:nvSpPr>
        <p:spPr>
          <a:xfrm>
            <a:off x="3455408" y="3053159"/>
            <a:ext cx="2129067" cy="1689419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للكهرباء(ذكاء </a:t>
            </a:r>
            <a:r>
              <a:rPr lang="ar-SA" b="1" dirty="0" smtClean="0">
                <a:latin typeface="Times New Roman" pitchFamily="18" charset="0"/>
              </a:rPr>
              <a:t>الصورة</a:t>
            </a:r>
            <a:r>
              <a:rPr lang="ar-SA" b="1" dirty="0">
                <a:latin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2788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2968750" y="4742579"/>
            <a:ext cx="1027185" cy="7335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9229"/>
            <a:ext cx="8686800" cy="841248"/>
          </a:xfrm>
        </p:spPr>
        <p:txBody>
          <a:bodyPr>
            <a:noAutofit/>
          </a:bodyPr>
          <a:lstStyle/>
          <a:p>
            <a:pPr algn="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</a:t>
            </a:r>
            <a:r>
              <a:rPr lang="ar-SA" b="1" dirty="0" err="1" smtClean="0"/>
              <a:t>الحركه</a:t>
            </a:r>
            <a:r>
              <a:rPr lang="ar-SA" b="1" dirty="0" smtClean="0"/>
              <a:t> والموسيقى والاجتماعي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275857" y="1412776"/>
            <a:ext cx="2896343" cy="13009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نبحث عن مقطع اناشيد مع حركات مصاحبه او نؤلف اناشيد مناسبة </a:t>
            </a:r>
            <a:r>
              <a:rPr lang="ar-SA" dirty="0" err="1" smtClean="0">
                <a:latin typeface="Times New Roman" pitchFamily="18" charset="0"/>
              </a:rPr>
              <a:t>للتجربه</a:t>
            </a:r>
            <a:r>
              <a:rPr lang="ar-SA" dirty="0" smtClean="0">
                <a:latin typeface="Times New Roman" pitchFamily="18" charset="0"/>
              </a:rPr>
              <a:t> (ح ، م)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11743" y="3886200"/>
            <a:ext cx="2430875" cy="1295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استخدام بطاقات معلقه (تماثل للبطاقتين المتشابهتين او البطاقات </a:t>
            </a:r>
            <a:r>
              <a:rPr lang="ar-SA" dirty="0" err="1" smtClean="0"/>
              <a:t>الموصله</a:t>
            </a:r>
            <a:r>
              <a:rPr lang="ar-SA" dirty="0" smtClean="0"/>
              <a:t> وممكن اضافة القفز</a:t>
            </a:r>
            <a:r>
              <a:rPr lang="en-US" dirty="0" smtClean="0"/>
              <a:t>.</a:t>
            </a:r>
            <a:r>
              <a:rPr lang="ar-SA" dirty="0" smtClean="0"/>
              <a:t>)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455408" y="5277408"/>
            <a:ext cx="2308072" cy="12479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( نمسك بقطع او صور لموصلات وغير موصلات) او حرفي ( م موصل و غ غير موصل)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72200" y="1916832"/>
            <a:ext cx="2160240" cy="19810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نضع </a:t>
            </a:r>
            <a:endParaRPr lang="ar-SA" dirty="0"/>
          </a:p>
          <a:p>
            <a:pPr algn="ctr"/>
            <a:endParaRPr lang="ar-SA" dirty="0"/>
          </a:p>
          <a:p>
            <a:pPr algn="ctr"/>
            <a:r>
              <a:rPr lang="ar-SA" dirty="0" smtClean="0"/>
              <a:t>0 صوت يتناسب مع العرض ( ضوضاء بيضاء او معبره) (م)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9799" y="4063542"/>
            <a:ext cx="2211223" cy="19577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ممكن عمل لعبه حركيه </a:t>
            </a:r>
          </a:p>
          <a:p>
            <a:pPr algn="ctr"/>
            <a:r>
              <a:rPr lang="ar-SA" dirty="0" smtClean="0"/>
              <a:t>0شكل موصل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الكهربائيه</a:t>
            </a:r>
            <a:r>
              <a:rPr lang="ar-SA" dirty="0" smtClean="0"/>
              <a:t> (</a:t>
            </a:r>
            <a:r>
              <a:rPr lang="ar-SA" dirty="0" err="1" smtClean="0"/>
              <a:t>م،ط،ك</a:t>
            </a:r>
            <a:r>
              <a:rPr lang="ar-SA" dirty="0" smtClean="0"/>
              <a:t>)</a:t>
            </a:r>
          </a:p>
          <a:p>
            <a:pPr algn="ctr"/>
            <a:r>
              <a:rPr lang="ar-SA" dirty="0" smtClean="0"/>
              <a:t>  </a:t>
            </a:r>
            <a:endParaRPr lang="ar-SA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11560" y="5373216"/>
            <a:ext cx="2331058" cy="1368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صيد الادوات </a:t>
            </a:r>
            <a:r>
              <a:rPr lang="ar-SA" dirty="0" err="1" smtClean="0"/>
              <a:t>الموصله</a:t>
            </a:r>
            <a:r>
              <a:rPr lang="ar-SA" dirty="0" smtClean="0"/>
              <a:t> للكهرباء او الاثنين معا وتصنيفها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3455408" y="3053159"/>
            <a:ext cx="2129067" cy="168941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</a:t>
            </a:r>
            <a:r>
              <a:rPr lang="ar-SA" b="1" dirty="0" smtClean="0">
                <a:latin typeface="Times New Roman" pitchFamily="18" charset="0"/>
              </a:rPr>
              <a:t>للكهرباء(ذكاء </a:t>
            </a:r>
            <a:r>
              <a:rPr lang="ar-SA" b="1" dirty="0" err="1" smtClean="0">
                <a:latin typeface="Times New Roman" pitchFamily="18" charset="0"/>
              </a:rPr>
              <a:t>الحركه</a:t>
            </a:r>
            <a:r>
              <a:rPr lang="ar-SA" b="1" dirty="0" smtClean="0">
                <a:latin typeface="Times New Roman" pitchFamily="18" charset="0"/>
              </a:rPr>
              <a:t> و الموسيقى والاجتماعي)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1743" y="1977122"/>
            <a:ext cx="2446223" cy="166790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(يقوم الاطفال الحاملين لبطاقات او ادوات موصله بالوقوف مع بعض لتشكيل مجموعة والغير موصلين يقفون متفرقين)</a:t>
            </a:r>
            <a:endParaRPr lang="ar-SA" dirty="0"/>
          </a:p>
        </p:txBody>
      </p:sp>
      <p:pic>
        <p:nvPicPr>
          <p:cNvPr id="20" name="Picture 2" descr="C:\Documents and Settings\Thomas\Local Settings\Temporary Internet Files\Content.IE5\51A2MVDL\MC90003729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548680"/>
            <a:ext cx="1018481" cy="870837"/>
          </a:xfrm>
          <a:prstGeom prst="rect">
            <a:avLst/>
          </a:prstGeom>
          <a:noFill/>
        </p:spPr>
      </p:pic>
      <p:pic>
        <p:nvPicPr>
          <p:cNvPr id="21" name="Picture 2" descr="C:\Documents and Settings\Thomas\Local Settings\Temporary Internet Files\Content.IE5\KE3LZTCP\MC90019504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44028" flipH="1">
            <a:off x="1960936" y="731032"/>
            <a:ext cx="921375" cy="794267"/>
          </a:xfrm>
          <a:prstGeom prst="rect">
            <a:avLst/>
          </a:prstGeom>
          <a:noFill/>
        </p:spPr>
      </p:pic>
      <p:pic>
        <p:nvPicPr>
          <p:cNvPr id="23" name="Picture 2" descr="C:\Documents and Settings\Thomas\Local Settings\Temporary Internet Files\Content.IE5\TVKBEMYR\MC90028546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59838">
            <a:off x="1284069" y="368993"/>
            <a:ext cx="756865" cy="756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23653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2968750" y="4742579"/>
            <a:ext cx="1027185" cy="7335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9229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منطقي او رياضي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275857" y="1412776"/>
            <a:ext cx="2896343" cy="13009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لعبة تطابق مصادر الطاقة في الكون او تطابق موصلات الكهرباء بنظيرها او ظلها (ذ</a:t>
            </a:r>
            <a:r>
              <a:rPr lang="en-US" dirty="0" smtClean="0">
                <a:latin typeface="Times New Roman" pitchFamily="18" charset="0"/>
              </a:rPr>
              <a:t>.</a:t>
            </a:r>
            <a:r>
              <a:rPr lang="ar-SA" dirty="0" smtClean="0">
                <a:latin typeface="Times New Roman" pitchFamily="18" charset="0"/>
              </a:rPr>
              <a:t> م)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11743" y="3886200"/>
            <a:ext cx="2430875" cy="2135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القفز عندما يجمع الموصلات « يقفز مره واحدة فقط اذا جمع اداة وهكذا.... 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455408" y="5277408"/>
            <a:ext cx="2308072" cy="12479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تناظر لاستخدامات </a:t>
            </a:r>
            <a:r>
              <a:rPr lang="ar-SA" dirty="0" err="1" smtClean="0"/>
              <a:t>الطاقه</a:t>
            </a:r>
            <a:r>
              <a:rPr lang="ar-SA" dirty="0" smtClean="0"/>
              <a:t> الكهربائية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72200" y="1916832"/>
            <a:ext cx="2160240" cy="19810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بازل عن موصلات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المغناطيسيه</a:t>
            </a:r>
            <a:r>
              <a:rPr lang="ar-SA" dirty="0" smtClean="0"/>
              <a:t> او الكهربائية 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9799" y="4063542"/>
            <a:ext cx="2211223" cy="19577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تصنيف الاشياء </a:t>
            </a:r>
            <a:r>
              <a:rPr lang="ar-SA" dirty="0" err="1" smtClean="0"/>
              <a:t>الموصله</a:t>
            </a:r>
            <a:r>
              <a:rPr lang="ar-SA" dirty="0" smtClean="0"/>
              <a:t> وغير </a:t>
            </a:r>
            <a:r>
              <a:rPr lang="ar-SA" dirty="0" err="1" smtClean="0"/>
              <a:t>الموصله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3455408" y="3053159"/>
            <a:ext cx="2129067" cy="16894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</a:t>
            </a:r>
            <a:r>
              <a:rPr lang="ar-SA" b="1" dirty="0" smtClean="0">
                <a:latin typeface="Times New Roman" pitchFamily="18" charset="0"/>
              </a:rPr>
              <a:t>للكهرباء(ذكاء المنطق او الرياضي)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1743" y="1977122"/>
            <a:ext cx="2446223" cy="16679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اصطياد رقم مكتوب على فلين كخطوة اولى ، ثم </a:t>
            </a:r>
            <a:r>
              <a:rPr lang="ar-SA" dirty="0" err="1" smtClean="0"/>
              <a:t>ثم</a:t>
            </a:r>
            <a:r>
              <a:rPr lang="ar-SA" dirty="0" smtClean="0"/>
              <a:t> </a:t>
            </a:r>
            <a:r>
              <a:rPr lang="ar-SA" dirty="0" err="1" smtClean="0"/>
              <a:t>يختارالرقم</a:t>
            </a:r>
            <a:r>
              <a:rPr lang="ar-SA" dirty="0" smtClean="0"/>
              <a:t> النظير له على بطاقه او مكعب ويقول «الحديد موصل ، </a:t>
            </a:r>
            <a:r>
              <a:rPr lang="ar-SA" dirty="0" err="1" smtClean="0"/>
              <a:t>الخسب</a:t>
            </a:r>
            <a:r>
              <a:rPr lang="ar-SA" dirty="0" smtClean="0"/>
              <a:t> غير موصل»</a:t>
            </a:r>
            <a:endParaRPr lang="ar-SA" dirty="0"/>
          </a:p>
        </p:txBody>
      </p:sp>
      <p:pic>
        <p:nvPicPr>
          <p:cNvPr id="22" name="Picture 2" descr="C:\Documents and Settings\Thomas\Local Settings\Temporary Internet Files\Content.IE5\UR6MOYZH\MC9003326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1"/>
            <a:ext cx="1603080" cy="864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45551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9229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اجتماعي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416808" y="2256865"/>
            <a:ext cx="2896343" cy="13009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عمل مجموعات للمناقشة وتطبيق </a:t>
            </a:r>
            <a:r>
              <a:rPr lang="ar-SA" dirty="0" err="1" smtClean="0">
                <a:latin typeface="Times New Roman" pitchFamily="18" charset="0"/>
              </a:rPr>
              <a:t>التجربه</a:t>
            </a:r>
            <a:r>
              <a:rPr lang="ar-SA" dirty="0" smtClean="0">
                <a:latin typeface="Times New Roman" pitchFamily="18" charset="0"/>
              </a:rPr>
              <a:t> مع بعض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72200" y="1916832"/>
            <a:ext cx="2160240" cy="19810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كتابة نتائج التجربة في ورقه او صحيفة 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283968" y="4581128"/>
            <a:ext cx="2211223" cy="19577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عمل </a:t>
            </a:r>
            <a:r>
              <a:rPr lang="ar-SA" dirty="0" err="1" smtClean="0"/>
              <a:t>شعارالوحدة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3482342" y="2713125"/>
            <a:ext cx="2129067" cy="16894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</a:t>
            </a:r>
            <a:r>
              <a:rPr lang="ar-SA" b="1" dirty="0" smtClean="0">
                <a:latin typeface="Times New Roman" pitchFamily="18" charset="0"/>
              </a:rPr>
              <a:t>للكهرباء(ذكاء اجتماعي)</a:t>
            </a:r>
            <a:endParaRPr lang="en-US" sz="1400" b="1" dirty="0">
              <a:latin typeface="Times New Roman" pitchFamily="18" charset="0"/>
            </a:endParaRPr>
          </a:p>
        </p:txBody>
      </p:sp>
      <p:pic>
        <p:nvPicPr>
          <p:cNvPr id="17" name="Picture 2" descr="C:\Documents and Settings\Thomas\Local Settings\Temporary Internet Files\Content.IE5\TVKBEMYR\MC9002854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46858">
            <a:off x="664016" y="528238"/>
            <a:ext cx="1123123" cy="1122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6583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2968750" y="4742579"/>
            <a:ext cx="1027185" cy="7335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80628" y="404664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الطبيعة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275857" y="1412776"/>
            <a:ext cx="2896343" cy="130097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استخدام مؤثرات صوتيه طبيعية اثناء عمل التجربة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57200" y="4653136"/>
            <a:ext cx="2297203" cy="172819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نستخدم خلفيات </a:t>
            </a:r>
            <a:r>
              <a:rPr lang="ar-SA" dirty="0" err="1" smtClean="0"/>
              <a:t>طبيعيه</a:t>
            </a:r>
            <a:r>
              <a:rPr lang="ar-SA" dirty="0" smtClean="0"/>
              <a:t> للموضوع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476264" y="5256313"/>
            <a:ext cx="2308072" cy="12479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لعبة في الرمل (نخبئ الادوات </a:t>
            </a:r>
            <a:r>
              <a:rPr lang="ar-SA" dirty="0" err="1" smtClean="0"/>
              <a:t>الموصله</a:t>
            </a:r>
            <a:r>
              <a:rPr lang="ar-SA" dirty="0" smtClean="0"/>
              <a:t> وغير </a:t>
            </a:r>
            <a:r>
              <a:rPr lang="ar-SA" dirty="0" err="1" smtClean="0"/>
              <a:t>الموصله</a:t>
            </a:r>
            <a:r>
              <a:rPr lang="ar-SA" dirty="0" smtClean="0"/>
              <a:t> داخل الرمل للبحث عنها)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72200" y="1916832"/>
            <a:ext cx="2160240" cy="19810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اللعب خارج الفصل لشحن طاقة طبيعية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88425" y="4063542"/>
            <a:ext cx="2211223" cy="195774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تقديم </a:t>
            </a:r>
            <a:r>
              <a:rPr lang="ar-SA" dirty="0" err="1" smtClean="0"/>
              <a:t>الحلقه</a:t>
            </a:r>
            <a:r>
              <a:rPr lang="ar-SA" dirty="0" smtClean="0"/>
              <a:t> خارج الفصل في </a:t>
            </a:r>
            <a:r>
              <a:rPr lang="ar-SA" dirty="0" err="1" smtClean="0"/>
              <a:t>الطبيعه</a:t>
            </a:r>
            <a:r>
              <a:rPr lang="ar-SA" dirty="0" smtClean="0"/>
              <a:t> او نضع نباتات </a:t>
            </a:r>
            <a:r>
              <a:rPr lang="ar-SA" dirty="0" err="1" smtClean="0"/>
              <a:t>طبيعيه</a:t>
            </a:r>
            <a:r>
              <a:rPr lang="ar-SA" dirty="0" smtClean="0"/>
              <a:t> داخل الركن او شلال مائي او نافورة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3455408" y="3053159"/>
            <a:ext cx="2129067" cy="168941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</a:t>
            </a:r>
            <a:r>
              <a:rPr lang="ar-SA" b="1" dirty="0" smtClean="0">
                <a:latin typeface="Times New Roman" pitchFamily="18" charset="0"/>
              </a:rPr>
              <a:t>للكهرباء(ذكاء الطبيعة)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1743" y="1977122"/>
            <a:ext cx="2446223" cy="166790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ممكن استخدام اوراق الشجر والرمل وبعض الحصى والنباتات </a:t>
            </a:r>
            <a:r>
              <a:rPr lang="ar-SA" dirty="0" err="1" smtClean="0"/>
              <a:t>الطبيعيه</a:t>
            </a:r>
            <a:r>
              <a:rPr lang="ar-SA" dirty="0" smtClean="0"/>
              <a:t> </a:t>
            </a:r>
            <a:r>
              <a:rPr lang="ar-SA" dirty="0" err="1" smtClean="0"/>
              <a:t>كادوات</a:t>
            </a:r>
            <a:r>
              <a:rPr lang="ar-SA" dirty="0" smtClean="0"/>
              <a:t> غير موصله للكهرباء</a:t>
            </a:r>
            <a:endParaRPr lang="ar-SA" dirty="0"/>
          </a:p>
        </p:txBody>
      </p:sp>
      <p:pic>
        <p:nvPicPr>
          <p:cNvPr id="17" name="Picture 2" descr="C:\Documents and Settings\Thomas\Local Settings\Temporary Internet Files\Content.IE5\HSPSKK49\MC90023135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1436"/>
            <a:ext cx="1543032" cy="12689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7731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8" name="Line 12"/>
          <p:cNvSpPr>
            <a:spLocks noChangeShapeType="1"/>
          </p:cNvSpPr>
          <p:nvPr/>
        </p:nvSpPr>
        <p:spPr bwMode="auto">
          <a:xfrm flipV="1">
            <a:off x="4514869" y="2781300"/>
            <a:ext cx="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4953000" y="2895600"/>
            <a:ext cx="12192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4940846" y="4335158"/>
            <a:ext cx="1078953" cy="8464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2" name="Line 16"/>
          <p:cNvSpPr>
            <a:spLocks noChangeShapeType="1"/>
          </p:cNvSpPr>
          <p:nvPr/>
        </p:nvSpPr>
        <p:spPr bwMode="auto">
          <a:xfrm>
            <a:off x="4495800" y="4343401"/>
            <a:ext cx="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3" name="Line 17"/>
          <p:cNvSpPr>
            <a:spLocks noChangeShapeType="1"/>
          </p:cNvSpPr>
          <p:nvPr/>
        </p:nvSpPr>
        <p:spPr bwMode="auto">
          <a:xfrm flipH="1">
            <a:off x="2968750" y="4742579"/>
            <a:ext cx="1027185" cy="7335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 flipV="1">
            <a:off x="3118102" y="3068960"/>
            <a:ext cx="1072898" cy="81724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1424" tIns="45712" rIns="91424" bIns="45712" anchor="ctr"/>
          <a:lstStyle/>
          <a:p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80628" y="404664"/>
            <a:ext cx="8686800" cy="841248"/>
          </a:xfrm>
        </p:spPr>
        <p:txBody>
          <a:bodyPr>
            <a:noAutofit/>
          </a:bodyPr>
          <a:lstStyle/>
          <a:p>
            <a:pPr algn="ct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ذكاء الذات</a:t>
            </a:r>
            <a:endParaRPr lang="en-US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275857" y="1412776"/>
            <a:ext cx="2896343" cy="130097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ar-SA" dirty="0" smtClean="0">
                <a:latin typeface="Times New Roman" pitchFamily="18" charset="0"/>
              </a:rPr>
              <a:t>نوجه الطفل نحو اهمية الطاقة في حياتنا وعلاقتها بالاستخدامات </a:t>
            </a:r>
            <a:r>
              <a:rPr lang="ar-SA" dirty="0" err="1" smtClean="0">
                <a:latin typeface="Times New Roman" pitchFamily="18" charset="0"/>
              </a:rPr>
              <a:t>اليوميه</a:t>
            </a:r>
            <a:endParaRPr lang="ar-SA" dirty="0" smtClean="0">
              <a:latin typeface="Times New Roman" pitchFamily="18" charset="0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57201" y="4914900"/>
            <a:ext cx="2098576" cy="1466427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اعطاء فرصة للطفل للعب بطريقته الخاصة (حتى لو غير الهدف من </a:t>
            </a:r>
            <a:r>
              <a:rPr lang="ar-SA" dirty="0" err="1" smtClean="0"/>
              <a:t>اللعبه</a:t>
            </a:r>
            <a:r>
              <a:rPr lang="ar-SA" dirty="0" smtClean="0"/>
              <a:t>)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341764" y="5256313"/>
            <a:ext cx="2308072" cy="1247936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حث الطفل على </a:t>
            </a:r>
            <a:r>
              <a:rPr lang="ar-SA" dirty="0" err="1" smtClean="0"/>
              <a:t>تاليف</a:t>
            </a:r>
            <a:r>
              <a:rPr lang="ar-SA" dirty="0" smtClean="0"/>
              <a:t> قصه جماعيه او فرديه والتحدث عنها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72200" y="1916832"/>
            <a:ext cx="2160240" cy="1981036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ممكن حث الطفل على استغلال الطبيعة في ابتكار اشياء جديدة تولد الكهرباء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0334" y="4202727"/>
            <a:ext cx="2211223" cy="1957746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حث الطفل على البحث عن موصلات جديدة غير التي ذكرت واحضارها من المنزل وجعل الطفل يتحدث عنها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3455408" y="3053159"/>
            <a:ext cx="2129067" cy="1689419"/>
          </a:xfrm>
          <a:prstGeom prst="ellipse">
            <a:avLst/>
          </a:prstGeo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Bef>
                <a:spcPct val="50000"/>
              </a:spcBef>
            </a:pPr>
            <a:r>
              <a:rPr lang="ar-SA" b="1" dirty="0">
                <a:latin typeface="Times New Roman" pitchFamily="18" charset="0"/>
              </a:rPr>
              <a:t>الاشياء </a:t>
            </a:r>
            <a:r>
              <a:rPr lang="ar-SA" b="1" dirty="0" err="1">
                <a:latin typeface="Times New Roman" pitchFamily="18" charset="0"/>
              </a:rPr>
              <a:t>الموصله</a:t>
            </a:r>
            <a:r>
              <a:rPr lang="ar-SA" b="1" dirty="0">
                <a:latin typeface="Times New Roman" pitchFamily="18" charset="0"/>
              </a:rPr>
              <a:t> </a:t>
            </a:r>
            <a:r>
              <a:rPr lang="ar-SA" b="1" dirty="0" smtClean="0">
                <a:latin typeface="Times New Roman" pitchFamily="18" charset="0"/>
              </a:rPr>
              <a:t>للكهرباء(ذكاء الذات)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971600" y="1977122"/>
            <a:ext cx="1986366" cy="1235854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حث الاطفال على ابتكار اسم </a:t>
            </a:r>
            <a:r>
              <a:rPr lang="ar-SA" dirty="0" err="1" smtClean="0"/>
              <a:t>للقصه</a:t>
            </a:r>
            <a:r>
              <a:rPr lang="ar-SA" dirty="0" smtClean="0"/>
              <a:t> او العمل او الشعار او وضع نهاية للقصص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755576" y="3477580"/>
            <a:ext cx="2362526" cy="10315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يغير في حركات الانشودة ويبتكر طريقه او اصوات او شخصيات جديدة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8" name="Picture 3" descr="C:\Documents and Settings\Thomas\Local Settings\Temporary Internet Files\Content.IE5\NGZ3LVCV\MC9000787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30561" y="378659"/>
            <a:ext cx="1333126" cy="1178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3091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3999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30FAD-953B-4FAD-87CF-4F77BB47C99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20009" y="1700808"/>
            <a:ext cx="98809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 الكلمة</a:t>
            </a:r>
            <a:endParaRPr lang="ar-EG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1757946"/>
            <a:ext cx="10801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 الطبيعة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5" y="2710661"/>
            <a:ext cx="9361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</a:t>
            </a:r>
          </a:p>
          <a:p>
            <a:r>
              <a:rPr lang="ar-EG" sz="1800" dirty="0" smtClean="0"/>
              <a:t> الذات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60836" y="3592157"/>
            <a:ext cx="134992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pPr rtl="1"/>
            <a:r>
              <a:rPr lang="ar-EG" sz="2000" dirty="0" smtClean="0"/>
              <a:t>الذكاء مع</a:t>
            </a:r>
          </a:p>
          <a:p>
            <a:pPr rtl="1"/>
            <a:r>
              <a:rPr lang="ar-EG" sz="2000" dirty="0" smtClean="0"/>
              <a:t>الناس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2696" y="4620933"/>
            <a:ext cx="122413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600" dirty="0" smtClean="0"/>
              <a:t>ذكاء الموسيقى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8289" y="4620932"/>
            <a:ext cx="13681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 الجسد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36096" y="3644568"/>
            <a:ext cx="12241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 الصورة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5857" y="2690502"/>
            <a:ext cx="12241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ar-EG" sz="1800" dirty="0" smtClean="0"/>
              <a:t>ذكاء المنطق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91400" y="116632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EG" sz="2400" b="1" dirty="0" smtClean="0">
                <a:solidFill>
                  <a:schemeClr val="accent1"/>
                </a:solidFill>
              </a:rPr>
              <a:t>لماذا </a:t>
            </a:r>
            <a:r>
              <a:rPr lang="ar-SA" sz="2400" b="1" dirty="0" smtClean="0">
                <a:solidFill>
                  <a:schemeClr val="accent1"/>
                </a:solidFill>
              </a:rPr>
              <a:t>نستخدم </a:t>
            </a:r>
            <a:r>
              <a:rPr lang="ar-EG" sz="2400" b="1" dirty="0" err="1" smtClean="0">
                <a:solidFill>
                  <a:schemeClr val="accent1"/>
                </a:solidFill>
              </a:rPr>
              <a:t>الذكاءات</a:t>
            </a:r>
            <a:r>
              <a:rPr lang="ar-EG" sz="2400" b="1" dirty="0" smtClean="0">
                <a:solidFill>
                  <a:schemeClr val="accent1"/>
                </a:solidFill>
              </a:rPr>
              <a:t> الثمانية؟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2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829444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ar-SA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أهميـة تقديم المفاهيم العلمية </a:t>
            </a:r>
            <a:r>
              <a:rPr lang="ar-SA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للاطفال</a:t>
            </a:r>
            <a:r>
              <a:rPr lang="ar-SA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:</a:t>
            </a:r>
            <a:endParaRPr lang="ar-JO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2132856"/>
            <a:ext cx="8433654" cy="45005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3600" b="1" dirty="0" smtClean="0">
                <a:latin typeface="Traditional Arabic" pitchFamily="2" charset="-78"/>
                <a:cs typeface="Traditional Arabic" pitchFamily="2" charset="-78"/>
              </a:rPr>
              <a:t>مهارة </a:t>
            </a:r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التطبيق .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التفسير .  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التنبؤ.   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التفكير الإبداعي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التفكير الناقد .</a:t>
            </a:r>
          </a:p>
          <a:p>
            <a:r>
              <a:rPr lang="ar-SA" sz="3600" b="1" dirty="0">
                <a:latin typeface="Traditional Arabic" pitchFamily="2" charset="-78"/>
                <a:cs typeface="Traditional Arabic" pitchFamily="2" charset="-78"/>
              </a:rPr>
              <a:t>مهارة حل </a:t>
            </a:r>
            <a:r>
              <a:rPr lang="ar-SA" sz="3600" b="1">
                <a:latin typeface="Traditional Arabic" pitchFamily="2" charset="-78"/>
                <a:cs typeface="Traditional Arabic" pitchFamily="2" charset="-78"/>
              </a:rPr>
              <a:t>المشكلات </a:t>
            </a:r>
            <a:r>
              <a:rPr lang="ar-SA" sz="3600" b="1" smtClean="0">
                <a:latin typeface="Traditional Arabic" pitchFamily="2" charset="-78"/>
                <a:cs typeface="Traditional Arabic" pitchFamily="2" charset="-78"/>
              </a:rPr>
              <a:t>.</a:t>
            </a:r>
            <a:endParaRPr lang="ar-SA" sz="3600" b="1" dirty="0">
              <a:latin typeface="Traditional Arabic" pitchFamily="2" charset="-78"/>
              <a:cs typeface="Traditional Arabic" pitchFamily="2" charset="-78"/>
            </a:endParaRPr>
          </a:p>
          <a:p>
            <a:endParaRPr lang="ar-SA" sz="3600" b="1" dirty="0">
              <a:latin typeface="Traditional Arabic" pitchFamily="2" charset="-78"/>
              <a:cs typeface="Traditional Arabic" pitchFamily="2" charset="-78"/>
            </a:endParaRPr>
          </a:p>
          <a:p>
            <a:endParaRPr lang="ar-SA" sz="3600" b="1" dirty="0" smtClean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8" name="Picture 7" descr="11535983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298371"/>
            <a:ext cx="1800199" cy="2852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4242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_7206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912848"/>
            <a:ext cx="6572296" cy="5422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14546" y="2285992"/>
            <a:ext cx="4757726" cy="2143140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bg2">
                    <a:lumMod val="75000"/>
                  </a:schemeClr>
                </a:solidFill>
              </a:rPr>
              <a:t>شكرا جزيلا لحسن استماعكن</a:t>
            </a:r>
            <a:endParaRPr lang="ar-JO" sz="4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97609"/>
            <a:ext cx="8229600" cy="5072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اولاً : </a:t>
            </a:r>
            <a:r>
              <a:rPr lang="ar-SA" b="1" u="sng" dirty="0" err="1" smtClean="0"/>
              <a:t>التجربه</a:t>
            </a:r>
            <a:r>
              <a:rPr lang="ar-SA" b="1" u="sng" dirty="0" smtClean="0"/>
              <a:t> العلمية والادوات</a:t>
            </a:r>
          </a:p>
          <a:p>
            <a:pPr marL="0" indent="0">
              <a:buNone/>
            </a:pPr>
            <a:endParaRPr lang="ar-SA" b="1" u="sng" dirty="0" smtClean="0"/>
          </a:p>
          <a:p>
            <a:pPr>
              <a:lnSpc>
                <a:spcPct val="150000"/>
              </a:lnSpc>
            </a:pPr>
            <a:r>
              <a:rPr lang="ar-SA" dirty="0" smtClean="0"/>
              <a:t>تكامل </a:t>
            </a:r>
            <a:r>
              <a:rPr lang="ar-SA" dirty="0" err="1" smtClean="0"/>
              <a:t>الفكره</a:t>
            </a:r>
            <a:r>
              <a:rPr lang="ar-SA" dirty="0" smtClean="0"/>
              <a:t> (هدف </a:t>
            </a:r>
            <a:r>
              <a:rPr lang="ar-SA" dirty="0" err="1" smtClean="0"/>
              <a:t>المرحله</a:t>
            </a:r>
            <a:r>
              <a:rPr lang="ar-SA" dirty="0" smtClean="0"/>
              <a:t> ،علاقتها </a:t>
            </a:r>
            <a:r>
              <a:rPr lang="ar-SA" dirty="0" err="1" smtClean="0"/>
              <a:t>بالوحده</a:t>
            </a:r>
            <a:r>
              <a:rPr lang="ar-SA" dirty="0" smtClean="0"/>
              <a:t> ، المفهوم ، الهدف الاجرائي الاساسي ثم الاهداف الثانوية)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تكامل الادوات 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عدد الادوات </a:t>
            </a:r>
          </a:p>
        </p:txBody>
      </p:sp>
      <p:pic>
        <p:nvPicPr>
          <p:cNvPr id="6" name="Picture 5" descr="puzzl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464" y="214290"/>
            <a:ext cx="2970400" cy="256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384376" cy="2016224"/>
          </a:xfrm>
          <a:noFill/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عناصر التجربة </a:t>
            </a:r>
            <a:r>
              <a:rPr lang="ar-SA" sz="4400" b="1" dirty="0" err="1" smtClean="0"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العلميه</a:t>
            </a:r>
            <a:r>
              <a:rPr lang="ar-SA" sz="4400" b="1" dirty="0" smtClean="0"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ar-JO" sz="4400" b="1" dirty="0"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7498080" cy="1143000"/>
          </a:xfrm>
        </p:spPr>
        <p:txBody>
          <a:bodyPr>
            <a:normAutofit/>
          </a:bodyPr>
          <a:lstStyle/>
          <a:p>
            <a:pPr algn="r"/>
            <a:r>
              <a:rPr lang="ar-SA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ثانياً: المعلومات ذات </a:t>
            </a:r>
            <a:r>
              <a:rPr lang="ar-SA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العلاقه</a:t>
            </a:r>
            <a:endParaRPr lang="ar-SA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571612"/>
            <a:ext cx="7498080" cy="457203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كتاب مصور</a:t>
            </a:r>
          </a:p>
          <a:p>
            <a:r>
              <a:rPr lang="ar-SA" dirty="0" err="1" smtClean="0"/>
              <a:t>موسوعه</a:t>
            </a:r>
            <a:endParaRPr lang="ar-SA" dirty="0" smtClean="0"/>
          </a:p>
          <a:p>
            <a:r>
              <a:rPr lang="ar-SA" dirty="0" smtClean="0"/>
              <a:t>كتيب </a:t>
            </a:r>
            <a:r>
              <a:rPr lang="ar-SA" dirty="0"/>
              <a:t>مصاحب </a:t>
            </a:r>
            <a:endParaRPr lang="ar-SA" dirty="0" smtClean="0"/>
          </a:p>
          <a:p>
            <a:r>
              <a:rPr lang="ar-SA" dirty="0" smtClean="0"/>
              <a:t>فيديو ( فلم </a:t>
            </a:r>
            <a:r>
              <a:rPr lang="ar-SA" dirty="0"/>
              <a:t>وثائقي، برنامج مصور، طريقة عمل التجربة </a:t>
            </a:r>
            <a:r>
              <a:rPr lang="ar-SA" dirty="0" smtClean="0"/>
              <a:t>)</a:t>
            </a:r>
            <a:endParaRPr lang="ar-SA" dirty="0"/>
          </a:p>
          <a:p>
            <a:endParaRPr lang="ar-SA" dirty="0" smtClean="0"/>
          </a:p>
        </p:txBody>
      </p:sp>
      <p:pic>
        <p:nvPicPr>
          <p:cNvPr id="6" name="Picture 5" descr="12043769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0735" y="285728"/>
            <a:ext cx="1964537" cy="1964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864" y="928670"/>
            <a:ext cx="5184576" cy="86752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r"/>
            <a:r>
              <a:rPr lang="ar-SA" b="1" dirty="0" smtClean="0"/>
              <a:t> ثالثاً</a:t>
            </a:r>
            <a:r>
              <a:rPr lang="ar-SA" b="1" dirty="0"/>
              <a:t>: ادوات النظافة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60848"/>
            <a:ext cx="7498080" cy="37147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مفرش</a:t>
            </a:r>
            <a:endParaRPr lang="ar-SA" dirty="0" smtClean="0"/>
          </a:p>
          <a:p>
            <a:pPr>
              <a:buNone/>
            </a:pPr>
            <a:r>
              <a:rPr lang="ar-JO" dirty="0" smtClean="0"/>
              <a:t> فوط</a:t>
            </a:r>
            <a:r>
              <a:rPr lang="ar-SA" dirty="0" smtClean="0"/>
              <a:t> للتنظيف</a:t>
            </a:r>
          </a:p>
          <a:p>
            <a:pPr>
              <a:buNone/>
            </a:pPr>
            <a:r>
              <a:rPr lang="ar-JO" dirty="0" smtClean="0"/>
              <a:t> ممسحه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اسفنج </a:t>
            </a:r>
          </a:p>
          <a:p>
            <a:pPr>
              <a:buNone/>
            </a:pPr>
            <a:r>
              <a:rPr lang="ar-JO" dirty="0" smtClean="0"/>
              <a:t> </a:t>
            </a:r>
            <a:r>
              <a:rPr lang="ar-JO" dirty="0"/>
              <a:t>سله مهملات</a:t>
            </a:r>
          </a:p>
          <a:p>
            <a:pPr>
              <a:buNone/>
            </a:pPr>
            <a:endParaRPr lang="ar-JO" dirty="0"/>
          </a:p>
        </p:txBody>
      </p:sp>
      <p:pic>
        <p:nvPicPr>
          <p:cNvPr id="6" name="Picture 5" descr="12043747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857232"/>
            <a:ext cx="1704975" cy="1717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116632"/>
            <a:ext cx="6355072" cy="18002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ar-SA" b="1" dirty="0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ar-JO" b="1" dirty="0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رابعاً: التغذية </a:t>
            </a:r>
            <a:r>
              <a:rPr lang="ar-JO" b="1" dirty="0" err="1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الراجعه</a:t>
            </a:r>
            <a:r>
              <a:rPr lang="ar-JO" b="1" dirty="0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ar-JO" b="1" dirty="0" smtClean="0">
                <a:solidFill>
                  <a:sysClr val="windowText" lastClr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ar-JO" b="1" dirty="0">
              <a:solidFill>
                <a:sysClr val="windowText" lastClr="0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8005026" cy="48577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93192" lvl="1" indent="0">
              <a:buNone/>
            </a:pPr>
            <a:endParaRPr lang="ar-SA" b="1" dirty="0" smtClean="0"/>
          </a:p>
          <a:p>
            <a:pPr lvl="1">
              <a:lnSpc>
                <a:spcPct val="150000"/>
              </a:lnSpc>
            </a:pPr>
            <a:r>
              <a:rPr lang="ar-SA" b="1" dirty="0" err="1" smtClean="0"/>
              <a:t>سبوره</a:t>
            </a:r>
            <a:r>
              <a:rPr lang="ar-SA" b="1" dirty="0" smtClean="0"/>
              <a:t> واوراق لكتابة النتائج</a:t>
            </a:r>
          </a:p>
          <a:p>
            <a:pPr lvl="1">
              <a:lnSpc>
                <a:spcPct val="150000"/>
              </a:lnSpc>
            </a:pPr>
            <a:r>
              <a:rPr lang="ar-SA" b="1" dirty="0" smtClean="0"/>
              <a:t>جداول بيانيه</a:t>
            </a:r>
          </a:p>
          <a:p>
            <a:pPr lvl="1">
              <a:lnSpc>
                <a:spcPct val="150000"/>
              </a:lnSpc>
            </a:pPr>
            <a:r>
              <a:rPr lang="ar-SA" b="1" dirty="0" smtClean="0"/>
              <a:t>جداول متابعه (تاريخ ، يوم ، الاسم)</a:t>
            </a:r>
          </a:p>
          <a:p>
            <a:pPr lvl="1">
              <a:lnSpc>
                <a:spcPct val="150000"/>
              </a:lnSpc>
            </a:pPr>
            <a:r>
              <a:rPr lang="ar-SA" b="1" dirty="0" smtClean="0"/>
              <a:t>التعبير بالرسم مع </a:t>
            </a:r>
            <a:r>
              <a:rPr lang="ar-SA" b="1" dirty="0" err="1" smtClean="0"/>
              <a:t>الكتابه</a:t>
            </a:r>
            <a:endParaRPr lang="ar-SA" b="1" dirty="0" smtClean="0"/>
          </a:p>
          <a:p>
            <a:pPr lvl="1">
              <a:lnSpc>
                <a:spcPct val="150000"/>
              </a:lnSpc>
            </a:pPr>
            <a:r>
              <a:rPr lang="ar-SA" b="1" dirty="0" smtClean="0"/>
              <a:t>ورقة العمل</a:t>
            </a:r>
          </a:p>
          <a:p>
            <a:pPr lvl="1">
              <a:lnSpc>
                <a:spcPct val="150000"/>
              </a:lnSpc>
            </a:pPr>
            <a:endParaRPr lang="ar-SA" b="1" dirty="0" smtClean="0"/>
          </a:p>
          <a:p>
            <a:pPr lvl="1">
              <a:lnSpc>
                <a:spcPct val="150000"/>
              </a:lnSpc>
            </a:pPr>
            <a:endParaRPr lang="ar-SA" b="1" dirty="0" smtClean="0"/>
          </a:p>
          <a:p>
            <a:pPr lvl="1"/>
            <a:endParaRPr lang="ar-SA" b="1" dirty="0" smtClean="0"/>
          </a:p>
          <a:p>
            <a:pPr lvl="1"/>
            <a:endParaRPr lang="ar-SA" dirty="0" smtClean="0"/>
          </a:p>
          <a:p>
            <a:pPr lvl="1"/>
            <a:endParaRPr lang="ar-SA" dirty="0" smtClean="0"/>
          </a:p>
          <a:p>
            <a:pPr lvl="1"/>
            <a:endParaRPr lang="ar-SA" sz="1600" dirty="0" smtClean="0"/>
          </a:p>
          <a:p>
            <a:pPr>
              <a:buNone/>
            </a:pPr>
            <a:endParaRPr lang="ar-SA" dirty="0" smtClean="0"/>
          </a:p>
        </p:txBody>
      </p:sp>
      <p:pic>
        <p:nvPicPr>
          <p:cNvPr id="6" name="Picture 5" descr="12043769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1959637" cy="1964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100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084168" cy="66106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71480"/>
            <a:ext cx="8208912" cy="5593824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اين تقدم التجربة العلمية ؟ </a:t>
            </a:r>
            <a:br>
              <a:rPr lang="ar-SA" sz="4400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endParaRPr lang="ar-JO" sz="4400" b="1" dirty="0">
              <a:solidFill>
                <a:schemeClr val="tx2">
                  <a:lumMod val="50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595752"/>
            <a:ext cx="7236296" cy="3265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ar-SA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كل مفهوم علمي نكتفي بتقديمه في ركن الاكتشاف فقط </a:t>
            </a:r>
            <a:r>
              <a:rPr lang="ar-SA" sz="32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يعتبرمبتوراً</a:t>
            </a:r>
            <a:r>
              <a:rPr lang="ar-SA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و يحقق جزء من الهدف الرئيس </a:t>
            </a:r>
            <a:endParaRPr lang="ar-JO" sz="32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005065"/>
            <a:ext cx="8354196" cy="194421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         كلما قدمنا المفهوم بشكل مترابط ومتكامل فنحن نعمل على تحقيق الهدف </a:t>
            </a:r>
            <a:r>
              <a:rPr lang="en-US" b="1" dirty="0" smtClean="0"/>
              <a:t>.</a:t>
            </a:r>
            <a:endParaRPr lang="ar-SA" b="1" dirty="0" smtClean="0"/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 marL="0" indent="0">
              <a:buNone/>
            </a:pPr>
            <a:endParaRPr lang="ar-SA" b="1" dirty="0" smtClean="0"/>
          </a:p>
        </p:txBody>
      </p:sp>
      <p:pic>
        <p:nvPicPr>
          <p:cNvPr id="6" name="Picture 5" descr="IMG_75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595752"/>
            <a:ext cx="2016224" cy="1510617"/>
          </a:xfrm>
          <a:prstGeom prst="roundRect">
            <a:avLst>
              <a:gd name="adj" fmla="val 4005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رض ورشة ركن الاكتشاف">
  <a:themeElements>
    <a:clrScheme name="Custom 1">
      <a:dk1>
        <a:sysClr val="windowText" lastClr="000000"/>
      </a:dk1>
      <a:lt1>
        <a:sysClr val="window" lastClr="FFFFFF"/>
      </a:lt1>
      <a:dk2>
        <a:srgbClr val="2B9699"/>
      </a:dk2>
      <a:lt2>
        <a:srgbClr val="FFF39D"/>
      </a:lt2>
      <a:accent1>
        <a:srgbClr val="36FF91"/>
      </a:accent1>
      <a:accent2>
        <a:srgbClr val="7598D9"/>
      </a:accent2>
      <a:accent3>
        <a:srgbClr val="92D050"/>
      </a:accent3>
      <a:accent4>
        <a:srgbClr val="F5CD2D"/>
      </a:accent4>
      <a:accent5>
        <a:srgbClr val="3667C4"/>
      </a:accent5>
      <a:accent6>
        <a:srgbClr val="009A45"/>
      </a:accent6>
      <a:hlink>
        <a:srgbClr val="D2611C"/>
      </a:hlink>
      <a:folHlink>
        <a:srgbClr val="00B05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عرض ورشة ركن الاكتشاف</Template>
  <TotalTime>5941</TotalTime>
  <Words>1246</Words>
  <Application>Microsoft Office PowerPoint</Application>
  <PresentationFormat>عرض على الشاشة (3:4)‏</PresentationFormat>
  <Paragraphs>222</Paragraphs>
  <Slides>30</Slides>
  <Notes>11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2" baseType="lpstr">
      <vt:lpstr>عرض ورشة ركن الاكتشاف</vt:lpstr>
      <vt:lpstr>Clip</vt:lpstr>
      <vt:lpstr>ورشـة التجربه العلميه</vt:lpstr>
      <vt:lpstr>أهميـة تقديم المفاهيم العلمية للاطفال:</vt:lpstr>
      <vt:lpstr>أهميـة تقديم المفاهيم العلمية للاطفال:</vt:lpstr>
      <vt:lpstr>عناصر التجربة العلميه </vt:lpstr>
      <vt:lpstr>ثانياً: المعلومات ذات العلاقه</vt:lpstr>
      <vt:lpstr> ثالثاً: ادوات النظافة </vt:lpstr>
      <vt:lpstr> رابعاً: التغذية الراجعه  </vt:lpstr>
      <vt:lpstr>اين تقدم التجربة العلمية ؟  </vt:lpstr>
      <vt:lpstr> كل مفهوم علمي نكتفي بتقديمه في ركن الاكتشاف فقط يعتبرمبتوراً و يحقق جزء من الهدف الرئيس </vt:lpstr>
      <vt:lpstr>الظواهر الطبيعية:</vt:lpstr>
      <vt:lpstr>الظواهر الطبيعية:</vt:lpstr>
      <vt:lpstr>عند تقديم التجربة العلميه نبدأ ب : </vt:lpstr>
      <vt:lpstr>لماذا الفروق الفرديه؟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ما الذي ينمّي الذكاء</vt:lpstr>
      <vt:lpstr>عرض تقديمي في PowerPoint</vt:lpstr>
      <vt:lpstr>الخريطة الذهنية لاستراتيجيات التعلم بالذكاءات المتعددة</vt:lpstr>
      <vt:lpstr>الخريطة الذهنية لاستراتيجيات التعلم بالذكاءات المتعددة</vt:lpstr>
      <vt:lpstr>ذكاء الكلمة </vt:lpstr>
      <vt:lpstr> ذكاء الصورة</vt:lpstr>
      <vt:lpstr> ذكاء الحركه والموسيقى والاجتماعي</vt:lpstr>
      <vt:lpstr> ذكاء منطقي او رياضي</vt:lpstr>
      <vt:lpstr> ذكاء اجتماعي</vt:lpstr>
      <vt:lpstr> ذكاء الطبيعة</vt:lpstr>
      <vt:lpstr> ذكاء الذات</vt:lpstr>
      <vt:lpstr>عرض تقديمي في PowerPoint</vt:lpstr>
      <vt:lpstr>شكرا جزيلا لحسن استماعكن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ورشـة ركــن الاكتشاف</dc:title>
  <dc:creator>Dell</dc:creator>
  <cp:lastModifiedBy>Lenovo</cp:lastModifiedBy>
  <cp:revision>40</cp:revision>
  <dcterms:created xsi:type="dcterms:W3CDTF">2010-12-18T07:23:07Z</dcterms:created>
  <dcterms:modified xsi:type="dcterms:W3CDTF">2016-02-17T09:17:50Z</dcterms:modified>
</cp:coreProperties>
</file>