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</p:sldMasterIdLst>
  <p:sldIdLst>
    <p:sldId id="257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32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18173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14827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2146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6246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15125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5708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1691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028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7627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5548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0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9861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45256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41916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5449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2180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3442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00164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088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28149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009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5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93397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986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5794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209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7631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1164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0985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3799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8941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13626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83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780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9673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2102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86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50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9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54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29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994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2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80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93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03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188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469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691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2639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805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26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6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5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428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468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40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178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576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469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689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188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14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441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4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45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609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864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67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137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579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824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691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579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120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882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857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4333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1488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891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3084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315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686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202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362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49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473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12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368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687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634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32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073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182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760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3539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59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7815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36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016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8478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675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780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026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923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714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0303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3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997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369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768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3965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307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489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1760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59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726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140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42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7372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361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971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5463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5255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68637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0212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5014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80964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197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62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3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2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6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11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4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2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89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5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7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0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3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CBEB-8026-41C4-A816-8C22E81846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9C9C-05CC-4F5A-9AE3-14A882896D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2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190" y="3437533"/>
            <a:ext cx="4762006" cy="29881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574" y="157564"/>
            <a:ext cx="4287413" cy="2511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17" b="-25"/>
          <a:stretch/>
        </p:blipFill>
        <p:spPr>
          <a:xfrm>
            <a:off x="106878" y="892918"/>
            <a:ext cx="6495803" cy="540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Accessory digestive 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00" y="1223158"/>
            <a:ext cx="7287862" cy="5905213"/>
          </a:xfrm>
        </p:spPr>
        <p:txBody>
          <a:bodyPr/>
          <a:lstStyle/>
          <a:p>
            <a:r>
              <a:rPr lang="en-US" b="1" dirty="0" smtClean="0"/>
              <a:t>Pancreas:</a:t>
            </a:r>
          </a:p>
          <a:p>
            <a:pPr lvl="1"/>
            <a:r>
              <a:rPr lang="en-US" dirty="0" smtClean="0"/>
              <a:t>Considered both an </a:t>
            </a:r>
          </a:p>
          <a:p>
            <a:pPr lvl="2"/>
            <a:r>
              <a:rPr lang="en-US" dirty="0" smtClean="0"/>
              <a:t>Endocrine gland (insulin, glucagon) 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xocrine gland (digestive enzymes): </a:t>
            </a:r>
            <a:r>
              <a:rPr lang="en-US" dirty="0" err="1" smtClean="0"/>
              <a:t>trypsinogen</a:t>
            </a:r>
            <a:r>
              <a:rPr lang="en-US" dirty="0" smtClean="0"/>
              <a:t> that becomes activated into trypsin in the small intestine to digest proteins into amino acids.</a:t>
            </a:r>
          </a:p>
          <a:p>
            <a:pPr marL="914400" lvl="2" indent="0">
              <a:buNone/>
            </a:pPr>
            <a:endParaRPr lang="en-US" sz="600" dirty="0" smtClean="0"/>
          </a:p>
          <a:p>
            <a:pPr lvl="1"/>
            <a:r>
              <a:rPr lang="en-US" dirty="0" smtClean="0"/>
              <a:t>*Endocrine are ductless glands that secret hormones that travel through the blood to regulate a target organ</a:t>
            </a:r>
          </a:p>
          <a:p>
            <a:pPr marL="457200" lvl="1" indent="0">
              <a:buNone/>
            </a:pPr>
            <a:endParaRPr lang="en-US" sz="900" dirty="0" smtClean="0"/>
          </a:p>
          <a:p>
            <a:pPr lvl="1"/>
            <a:r>
              <a:rPr lang="en-US" dirty="0" smtClean="0"/>
              <a:t>*Exocrine glands produce secretions that reach their target through a duct</a:t>
            </a:r>
          </a:p>
          <a:p>
            <a:pPr marL="457200" lvl="1" indent="0">
              <a:buNone/>
            </a:pPr>
            <a:endParaRPr lang="en-US" sz="1050" dirty="0" smtClean="0"/>
          </a:p>
          <a:p>
            <a:pPr lvl="1"/>
            <a:r>
              <a:rPr lang="en-US" dirty="0" smtClean="0"/>
              <a:t>Together insulin and glucagon maintain our blood glucose levels </a:t>
            </a:r>
          </a:p>
          <a:p>
            <a:pPr lvl="1"/>
            <a:r>
              <a:rPr lang="en-US" dirty="0" smtClean="0"/>
              <a:t> insulin lowers blood glucose levels, glucagon increases blood glucose levels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-26" b="7"/>
          <a:stretch/>
        </p:blipFill>
        <p:spPr>
          <a:xfrm>
            <a:off x="7718962" y="0"/>
            <a:ext cx="3613180" cy="24463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936" y="2519127"/>
            <a:ext cx="289560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38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56" y="127618"/>
            <a:ext cx="10515600" cy="1325563"/>
          </a:xfrm>
        </p:spPr>
        <p:txBody>
          <a:bodyPr/>
          <a:lstStyle/>
          <a:p>
            <a:r>
              <a:rPr lang="en-US" dirty="0" smtClean="0"/>
              <a:t>Accessory digestive 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43" y="1453181"/>
            <a:ext cx="11452763" cy="5404819"/>
          </a:xfrm>
        </p:spPr>
        <p:txBody>
          <a:bodyPr/>
          <a:lstStyle/>
          <a:p>
            <a:r>
              <a:rPr lang="en-US" dirty="0" smtClean="0"/>
              <a:t>Liver and Gall Bladder: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liver is the largest gland in the body</a:t>
            </a:r>
          </a:p>
          <a:p>
            <a:pPr lvl="1"/>
            <a:r>
              <a:rPr lang="en-US" dirty="0" smtClean="0"/>
              <a:t>Located under the diaphragm</a:t>
            </a:r>
          </a:p>
          <a:p>
            <a:pPr lvl="1"/>
            <a:r>
              <a:rPr lang="en-US" dirty="0" smtClean="0"/>
              <a:t>Liver functions include:</a:t>
            </a:r>
          </a:p>
          <a:p>
            <a:pPr lvl="2"/>
            <a:r>
              <a:rPr lang="en-US" dirty="0" smtClean="0"/>
              <a:t>Helps in digestion by producing bile (yellow to green watery solution containing bile </a:t>
            </a:r>
            <a:r>
              <a:rPr lang="en-US" dirty="0" err="1" smtClean="0"/>
              <a:t>salts,bile</a:t>
            </a:r>
            <a:r>
              <a:rPr lang="en-US" dirty="0" smtClean="0"/>
              <a:t> pigments, cholesterol and phospholipids)</a:t>
            </a:r>
          </a:p>
          <a:p>
            <a:pPr lvl="2"/>
            <a:r>
              <a:rPr lang="en-US" dirty="0" smtClean="0"/>
              <a:t>Bile salts helps to break down large fat globules into smaller ones to aid the action of fat-digesting enzymes (lipases)</a:t>
            </a:r>
          </a:p>
          <a:p>
            <a:pPr lvl="2"/>
            <a:r>
              <a:rPr lang="en-US" dirty="0" smtClean="0"/>
              <a:t>Liver also produces blood clotting factors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gall bladder </a:t>
            </a:r>
            <a:r>
              <a:rPr lang="en-US" sz="2000" dirty="0" smtClean="0"/>
              <a:t>stores and secretes bile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9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7979" y="1624995"/>
            <a:ext cx="7333183" cy="4688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4" y="142504"/>
            <a:ext cx="8882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</a:rPr>
              <a:t>Overview of digestion</a:t>
            </a:r>
            <a:endParaRPr lang="en-US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1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431" y="258247"/>
            <a:ext cx="10515600" cy="1325563"/>
          </a:xfrm>
        </p:spPr>
        <p:txBody>
          <a:bodyPr/>
          <a:lstStyle/>
          <a:p>
            <a:r>
              <a:rPr lang="en-US" dirty="0" smtClean="0"/>
              <a:t>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93" y="1398112"/>
            <a:ext cx="7818912" cy="533870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stomach is on the left side of the abdominal cavity</a:t>
            </a:r>
          </a:p>
          <a:p>
            <a:pPr lvl="1"/>
            <a:r>
              <a:rPr lang="en-US" sz="2000" dirty="0" smtClean="0"/>
              <a:t>Cardiac region (near the heart)</a:t>
            </a:r>
          </a:p>
          <a:p>
            <a:pPr lvl="1"/>
            <a:r>
              <a:rPr lang="en-US" sz="2000" dirty="0" smtClean="0"/>
              <a:t>Fundus (lateral to the </a:t>
            </a:r>
            <a:r>
              <a:rPr lang="en-US" sz="2000" dirty="0" err="1" smtClean="0"/>
              <a:t>cardia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The body (mid and largest portion)</a:t>
            </a:r>
          </a:p>
          <a:p>
            <a:pPr lvl="1"/>
            <a:r>
              <a:rPr lang="en-US" sz="2000" dirty="0" smtClean="0"/>
              <a:t>Pylorus (funnel-shaped terminal part of the stomach). Most digestive activity occurs in this region.</a:t>
            </a:r>
          </a:p>
          <a:p>
            <a:r>
              <a:rPr lang="en-US" sz="2400" dirty="0" smtClean="0"/>
              <a:t>Two sphincters:</a:t>
            </a:r>
          </a:p>
          <a:p>
            <a:pPr lvl="1"/>
            <a:r>
              <a:rPr lang="en-US" sz="2000" dirty="0" err="1" smtClean="0"/>
              <a:t>Cardioesophageal</a:t>
            </a:r>
            <a:r>
              <a:rPr lang="en-US" sz="2000" dirty="0" smtClean="0"/>
              <a:t> sphincter, through which food enters the stomach from esophagus</a:t>
            </a:r>
          </a:p>
          <a:p>
            <a:pPr lvl="1"/>
            <a:r>
              <a:rPr lang="en-US" sz="2000" dirty="0" smtClean="0"/>
              <a:t>Pyloric sphincter, which is continuous with small intestine</a:t>
            </a:r>
          </a:p>
          <a:p>
            <a:r>
              <a:rPr lang="en-US" sz="2400" dirty="0" smtClean="0"/>
              <a:t>Greater curvature and lesser curvature</a:t>
            </a:r>
          </a:p>
          <a:p>
            <a:r>
              <a:rPr lang="en-US" sz="2400" dirty="0" smtClean="0"/>
              <a:t>The lesser </a:t>
            </a:r>
            <a:r>
              <a:rPr lang="en-US" sz="2400" dirty="0" err="1" smtClean="0"/>
              <a:t>omentum</a:t>
            </a:r>
            <a:r>
              <a:rPr lang="en-US" sz="2400" dirty="0" smtClean="0"/>
              <a:t> (double layer of peritoneum extends from liver to lesser curvature)</a:t>
            </a:r>
          </a:p>
          <a:p>
            <a:r>
              <a:rPr lang="en-US" sz="2400" dirty="0" smtClean="0"/>
              <a:t>The greater </a:t>
            </a:r>
            <a:r>
              <a:rPr lang="en-US" sz="2400" dirty="0" err="1" smtClean="0"/>
              <a:t>omentum</a:t>
            </a:r>
            <a:r>
              <a:rPr lang="en-US" sz="2400" dirty="0" smtClean="0"/>
              <a:t> (another extension of the peritoneum riddled with fat and covers the abdominal organs (cushioning and insulation)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97"/>
          <a:stretch/>
        </p:blipFill>
        <p:spPr>
          <a:xfrm>
            <a:off x="8978125" y="258247"/>
            <a:ext cx="2929855" cy="2151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901" y="2956956"/>
            <a:ext cx="3333079" cy="307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57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33" y="163244"/>
            <a:ext cx="10515600" cy="1325563"/>
          </a:xfrm>
        </p:spPr>
        <p:txBody>
          <a:bodyPr/>
          <a:lstStyle/>
          <a:p>
            <a:r>
              <a:rPr lang="en-US" dirty="0" smtClean="0"/>
              <a:t>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948" y="1298800"/>
            <a:ext cx="11425052" cy="55591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Histology of the stomach is similar to the esophagus except that the mucosa is lined with </a:t>
            </a:r>
            <a:r>
              <a:rPr lang="en-US" u="sng" dirty="0" smtClean="0"/>
              <a:t>simple columnar epithelium</a:t>
            </a:r>
            <a:r>
              <a:rPr lang="en-US" dirty="0" smtClean="0"/>
              <a:t> which produces large amounts of mucus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400" dirty="0" smtClean="0"/>
              <a:t>Digestion:</a:t>
            </a:r>
          </a:p>
          <a:p>
            <a:pPr marL="0" indent="0">
              <a:buNone/>
            </a:pPr>
            <a:endParaRPr lang="en-US" sz="4400" dirty="0" smtClean="0"/>
          </a:p>
          <a:p>
            <a:pPr lvl="1"/>
            <a:r>
              <a:rPr lang="en-US" sz="3300" dirty="0" smtClean="0"/>
              <a:t>Special arrangement of muscular cells in </a:t>
            </a:r>
            <a:r>
              <a:rPr lang="en-US" sz="3300" dirty="0" err="1" smtClean="0"/>
              <a:t>muscularis</a:t>
            </a:r>
            <a:r>
              <a:rPr lang="en-US" sz="3300" dirty="0" smtClean="0"/>
              <a:t> </a:t>
            </a:r>
            <a:r>
              <a:rPr lang="en-US" sz="3300" dirty="0" err="1" smtClean="0"/>
              <a:t>externa</a:t>
            </a:r>
            <a:r>
              <a:rPr lang="en-US" sz="3300" dirty="0" smtClean="0"/>
              <a:t> helps to move, churn and mix the food to break it down to smaller fragments (physical)</a:t>
            </a:r>
          </a:p>
          <a:p>
            <a:pPr lvl="1"/>
            <a:endParaRPr lang="en-US" sz="3300" dirty="0" smtClean="0"/>
          </a:p>
          <a:p>
            <a:pPr lvl="1"/>
            <a:r>
              <a:rPr lang="en-US" sz="3300" dirty="0" smtClean="0"/>
              <a:t>Chemical breakdown of proteins begins</a:t>
            </a:r>
          </a:p>
          <a:p>
            <a:pPr lvl="1"/>
            <a:endParaRPr lang="en-US" sz="3300" dirty="0" smtClean="0"/>
          </a:p>
          <a:p>
            <a:pPr lvl="1"/>
            <a:r>
              <a:rPr lang="en-US" sz="3300" dirty="0" smtClean="0"/>
              <a:t>Stomach lining contains deep gastric pits that secrete gastric juice</a:t>
            </a:r>
          </a:p>
          <a:p>
            <a:pPr lvl="1"/>
            <a:endParaRPr lang="en-US" sz="3300" dirty="0" smtClean="0"/>
          </a:p>
          <a:p>
            <a:pPr lvl="1"/>
            <a:r>
              <a:rPr lang="en-US" sz="3300" b="1" dirty="0" smtClean="0"/>
              <a:t>Chief cells</a:t>
            </a:r>
            <a:r>
              <a:rPr lang="en-US" sz="3300" dirty="0"/>
              <a:t> </a:t>
            </a:r>
            <a:r>
              <a:rPr lang="en-US" sz="3300" dirty="0" smtClean="0"/>
              <a:t>produce protein digesting enzymes pepsinogens</a:t>
            </a:r>
          </a:p>
          <a:p>
            <a:pPr lvl="1"/>
            <a:endParaRPr lang="en-US" sz="3300" dirty="0" smtClean="0"/>
          </a:p>
          <a:p>
            <a:pPr lvl="1"/>
            <a:r>
              <a:rPr lang="en-US" sz="3300" b="1" dirty="0" smtClean="0"/>
              <a:t>Parietal</a:t>
            </a:r>
            <a:r>
              <a:rPr lang="en-US" sz="3300" dirty="0" smtClean="0"/>
              <a:t> cell produce HCL</a:t>
            </a:r>
            <a:r>
              <a:rPr lang="en-US" sz="3300" dirty="0" smtClean="0">
                <a:sym typeface="Wingdings" panose="05000000000000000000" pitchFamily="2" charset="2"/>
              </a:rPr>
              <a:t></a:t>
            </a:r>
            <a:r>
              <a:rPr lang="en-US" sz="3300" dirty="0" smtClean="0"/>
              <a:t> makes stomach acidic and activates enzymes</a:t>
            </a:r>
          </a:p>
          <a:p>
            <a:pPr lvl="1"/>
            <a:endParaRPr lang="en-US" sz="3300" dirty="0"/>
          </a:p>
          <a:p>
            <a:pPr lvl="1"/>
            <a:r>
              <a:rPr lang="en-US" sz="3300" dirty="0" smtClean="0"/>
              <a:t>Low PH of stomach stimulates stomach cells to produce gastrin hormone </a:t>
            </a:r>
            <a:r>
              <a:rPr lang="en-US" sz="3300" dirty="0" smtClean="0">
                <a:sym typeface="Wingdings" panose="05000000000000000000" pitchFamily="2" charset="2"/>
              </a:rPr>
              <a:t> stimulates stomach glands to produce more protein digesting enzymes, mucus and hydrochloric acid</a:t>
            </a:r>
            <a:endParaRPr lang="en-US" sz="3300" dirty="0" smtClean="0"/>
          </a:p>
          <a:p>
            <a:pPr lvl="1"/>
            <a:endParaRPr lang="en-US" sz="3300" dirty="0" smtClean="0"/>
          </a:p>
          <a:p>
            <a:pPr lvl="1"/>
            <a:r>
              <a:rPr lang="en-US" sz="3300" dirty="0" smtClean="0"/>
              <a:t>How is the stomach wall protected from HCL’s corrosive nature? </a:t>
            </a:r>
            <a:r>
              <a:rPr lang="en-US" sz="3300" dirty="0" smtClean="0">
                <a:sym typeface="Wingdings" panose="05000000000000000000" pitchFamily="2" charset="2"/>
              </a:rPr>
              <a:t> mucous neck cells produce sticky alkaline mucus</a:t>
            </a:r>
          </a:p>
          <a:p>
            <a:pPr lvl="1"/>
            <a:endParaRPr lang="en-US" sz="3300" dirty="0">
              <a:sym typeface="Wingdings" panose="05000000000000000000" pitchFamily="2" charset="2"/>
            </a:endParaRPr>
          </a:p>
          <a:p>
            <a:pPr lvl="1"/>
            <a:r>
              <a:rPr lang="en-US" sz="3300" dirty="0" smtClean="0">
                <a:sym typeface="Wingdings" panose="05000000000000000000" pitchFamily="2" charset="2"/>
              </a:rPr>
              <a:t>After food has been processed in the stomach, it resembles heavy cream and is called chime. The chime then enters the small intestine </a:t>
            </a:r>
            <a:r>
              <a:rPr lang="en-US" sz="3300" dirty="0">
                <a:sym typeface="Wingdings" panose="05000000000000000000" pitchFamily="2" charset="2"/>
              </a:rPr>
              <a:t>t</a:t>
            </a:r>
            <a:r>
              <a:rPr lang="en-US" sz="3300" dirty="0" smtClean="0">
                <a:sym typeface="Wingdings" panose="05000000000000000000" pitchFamily="2" charset="2"/>
              </a:rPr>
              <a:t>hrough the pyloric sphincter</a:t>
            </a:r>
            <a:endParaRPr lang="en-US" sz="33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8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83" y="210746"/>
            <a:ext cx="10515600" cy="1325563"/>
          </a:xfrm>
        </p:spPr>
        <p:txBody>
          <a:bodyPr/>
          <a:lstStyle/>
          <a:p>
            <a:r>
              <a:rPr lang="en-US" dirty="0" smtClean="0"/>
              <a:t>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2" y="1375101"/>
            <a:ext cx="7676406" cy="539383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body’s major digestive organ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Longest section of the alimentary tube (increase surface area for absorption)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Extends from pyloric sphincter to </a:t>
            </a:r>
            <a:r>
              <a:rPr lang="en-US" dirty="0" err="1" smtClean="0"/>
              <a:t>ileocecal</a:t>
            </a:r>
            <a:r>
              <a:rPr lang="en-US" dirty="0" smtClean="0"/>
              <a:t> valve (valve that separates small intestine and large intestine)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large intestine encircles it and frames it in the abdominal cavity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Three subdivisions:</a:t>
            </a:r>
          </a:p>
          <a:p>
            <a:pPr lvl="1"/>
            <a:r>
              <a:rPr lang="en-US" dirty="0" smtClean="0"/>
              <a:t>Duodenum</a:t>
            </a:r>
          </a:p>
          <a:p>
            <a:pPr lvl="1"/>
            <a:r>
              <a:rPr lang="en-US" dirty="0" smtClean="0"/>
              <a:t>Jejunum (longest part) </a:t>
            </a:r>
          </a:p>
          <a:p>
            <a:pPr lvl="1"/>
            <a:r>
              <a:rPr lang="en-US" dirty="0" smtClean="0"/>
              <a:t>Ileum (joins large intestine at </a:t>
            </a:r>
            <a:r>
              <a:rPr lang="en-US" dirty="0" err="1" smtClean="0"/>
              <a:t>ileocecal</a:t>
            </a:r>
            <a:r>
              <a:rPr lang="en-US" dirty="0" smtClean="0"/>
              <a:t> valve)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-129" b="-74"/>
          <a:stretch/>
        </p:blipFill>
        <p:spPr>
          <a:xfrm>
            <a:off x="8383978" y="2612570"/>
            <a:ext cx="3681351" cy="268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74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34" y="210746"/>
            <a:ext cx="10515600" cy="1325563"/>
          </a:xfrm>
        </p:spPr>
        <p:txBody>
          <a:bodyPr/>
          <a:lstStyle/>
          <a:p>
            <a:r>
              <a:rPr lang="en-US" dirty="0" smtClean="0"/>
              <a:t>Small Intestine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196" y="1386238"/>
            <a:ext cx="11001499" cy="5471762"/>
          </a:xfrm>
        </p:spPr>
        <p:txBody>
          <a:bodyPr/>
          <a:lstStyle/>
          <a:p>
            <a:r>
              <a:rPr lang="en-US" dirty="0" smtClean="0"/>
              <a:t>Small intestine can digest only a small amount of food at a time (pyloric sphincter controls food movement from the stomach so that the small intestine is not overwhelmed)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Digestion:</a:t>
            </a:r>
          </a:p>
          <a:p>
            <a:pPr lvl="1"/>
            <a:r>
              <a:rPr lang="en-US" dirty="0" smtClean="0"/>
              <a:t>Most of the digestion occurs in small intestine</a:t>
            </a:r>
          </a:p>
          <a:p>
            <a:pPr lvl="1"/>
            <a:r>
              <a:rPr lang="en-US" dirty="0" smtClean="0"/>
              <a:t>Enzymes are produced my intestinal cells help in digestion</a:t>
            </a:r>
          </a:p>
          <a:p>
            <a:pPr lvl="1"/>
            <a:r>
              <a:rPr lang="en-US" dirty="0" smtClean="0"/>
              <a:t>Enzymes produced by pancreas and ducted into the duodenum through the pancreatic ducts</a:t>
            </a:r>
          </a:p>
          <a:p>
            <a:pPr lvl="1"/>
            <a:r>
              <a:rPr lang="en-US" dirty="0" smtClean="0"/>
              <a:t>Bile (formed by liver) enters duodenum through bile duct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Absorption</a:t>
            </a:r>
          </a:p>
          <a:p>
            <a:pPr lvl="1"/>
            <a:r>
              <a:rPr lang="en-US" dirty="0" smtClean="0"/>
              <a:t>Most of the food absorption occurs in the small intestine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303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6" y="-181139"/>
            <a:ext cx="10515600" cy="1325563"/>
          </a:xfrm>
        </p:spPr>
        <p:txBody>
          <a:bodyPr/>
          <a:lstStyle/>
          <a:p>
            <a:r>
              <a:rPr lang="en-US" dirty="0" smtClean="0"/>
              <a:t>Small Intestine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689" y="1018101"/>
            <a:ext cx="11524012" cy="5608329"/>
          </a:xfrm>
        </p:spPr>
        <p:txBody>
          <a:bodyPr>
            <a:normAutofit/>
          </a:bodyPr>
          <a:lstStyle/>
          <a:p>
            <a:r>
              <a:rPr lang="en-US" u="sng" dirty="0" smtClean="0"/>
              <a:t>Structures help increase the absorptive surface:</a:t>
            </a:r>
          </a:p>
          <a:p>
            <a:pPr lvl="1"/>
            <a:r>
              <a:rPr lang="en-US" dirty="0" smtClean="0"/>
              <a:t>Microvilli: tiny projections of the plasma membrane of the mucosal cells, which give the cell surface a fuzzy appearance (brush border)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Villi: fingerlike projections of the mucosa. Within each villus is a rich in capillaries and contains a lymphatic capillary called a lacteal</a:t>
            </a:r>
          </a:p>
          <a:p>
            <a:pPr lvl="2"/>
            <a:r>
              <a:rPr lang="en-US" dirty="0" smtClean="0"/>
              <a:t>Digested food is absorbed through the mucosa cells into the capillaries and lacteal   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Circular folds, called </a:t>
            </a:r>
            <a:r>
              <a:rPr lang="en-US" dirty="0" err="1" smtClean="0"/>
              <a:t>plicae</a:t>
            </a:r>
            <a:r>
              <a:rPr lang="en-US" dirty="0" smtClean="0"/>
              <a:t> </a:t>
            </a:r>
            <a:r>
              <a:rPr lang="en-US" dirty="0" err="1" smtClean="0"/>
              <a:t>circulares</a:t>
            </a:r>
            <a:r>
              <a:rPr lang="en-US" dirty="0" smtClean="0"/>
              <a:t>: deep folds of mucosa and sub-mucosa</a:t>
            </a:r>
          </a:p>
          <a:p>
            <a:pPr lvl="1"/>
            <a:endParaRPr lang="en-US" dirty="0"/>
          </a:p>
          <a:p>
            <a:r>
              <a:rPr lang="en-US" b="1" dirty="0" smtClean="0"/>
              <a:t>Peyer’s Patches:</a:t>
            </a:r>
          </a:p>
          <a:p>
            <a:pPr lvl="1"/>
            <a:r>
              <a:rPr lang="en-US" dirty="0" smtClean="0"/>
              <a:t>Collection of lymphatic tissue (high in lymphocytes+ other immune cells) found towards the end of the small intestine (remaining undigested food residue is high in bacteria that must be prevented from entering the blood stream)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1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54" r="3451"/>
          <a:stretch/>
        </p:blipFill>
        <p:spPr>
          <a:xfrm>
            <a:off x="6362249" y="1378651"/>
            <a:ext cx="5275569" cy="4204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12" y="1198711"/>
            <a:ext cx="5450773" cy="38019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690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8" y="1432909"/>
            <a:ext cx="10949049" cy="435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06" y="-22453"/>
            <a:ext cx="10515600" cy="1325563"/>
          </a:xfrm>
        </p:spPr>
        <p:txBody>
          <a:bodyPr/>
          <a:lstStyle/>
          <a:p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68" y="1053727"/>
            <a:ext cx="7130144" cy="580427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Functions</a:t>
            </a:r>
          </a:p>
          <a:p>
            <a:pPr lvl="1"/>
            <a:r>
              <a:rPr lang="en-US" sz="2000" dirty="0" smtClean="0"/>
              <a:t>Primary task is absorption of water</a:t>
            </a:r>
          </a:p>
          <a:p>
            <a:pPr lvl="1"/>
            <a:r>
              <a:rPr lang="en-US" sz="2000" dirty="0" smtClean="0"/>
              <a:t>Absorption of other substances (</a:t>
            </a:r>
            <a:r>
              <a:rPr lang="en-US" sz="2000" dirty="0" err="1" smtClean="0"/>
              <a:t>e.g</a:t>
            </a:r>
            <a:r>
              <a:rPr lang="en-US" sz="2000" dirty="0" smtClean="0"/>
              <a:t> :Bacteria in large intestine that produce vitamin K that is absorbed in the LI)</a:t>
            </a:r>
          </a:p>
          <a:p>
            <a:pPr lvl="1"/>
            <a:r>
              <a:rPr lang="en-US" sz="2000" dirty="0" smtClean="0"/>
              <a:t>Excretion of wastes</a:t>
            </a:r>
          </a:p>
          <a:p>
            <a:r>
              <a:rPr lang="en-US" sz="2400" dirty="0" smtClean="0"/>
              <a:t>Parts of LI:</a:t>
            </a:r>
          </a:p>
          <a:p>
            <a:pPr lvl="1"/>
            <a:r>
              <a:rPr lang="en-US" sz="2000" dirty="0" smtClean="0"/>
              <a:t>Cecum (where small intestine contents enter the large intestine)</a:t>
            </a:r>
          </a:p>
          <a:p>
            <a:pPr lvl="1"/>
            <a:r>
              <a:rPr lang="en-US" sz="2000" dirty="0" smtClean="0"/>
              <a:t>Appendix (wormlike structure that hangs from the cecum)</a:t>
            </a:r>
          </a:p>
          <a:p>
            <a:pPr lvl="1"/>
            <a:r>
              <a:rPr lang="en-US" sz="2000" dirty="0" smtClean="0"/>
              <a:t>Colon</a:t>
            </a:r>
          </a:p>
          <a:p>
            <a:pPr lvl="2"/>
            <a:r>
              <a:rPr lang="en-US" sz="1800" dirty="0" smtClean="0"/>
              <a:t>Ascending colon (follows the cecum)</a:t>
            </a:r>
          </a:p>
          <a:p>
            <a:pPr lvl="2"/>
            <a:r>
              <a:rPr lang="en-US" sz="1800" dirty="0" smtClean="0"/>
              <a:t>Transverse colon</a:t>
            </a:r>
          </a:p>
          <a:p>
            <a:pPr lvl="2"/>
            <a:r>
              <a:rPr lang="en-US" sz="1800" dirty="0" smtClean="0"/>
              <a:t>Descending colon </a:t>
            </a:r>
          </a:p>
          <a:p>
            <a:pPr lvl="2"/>
            <a:r>
              <a:rPr lang="en-US" sz="1800" dirty="0" smtClean="0"/>
              <a:t>Sigmoid colon (has an S-shaped curve)</a:t>
            </a:r>
          </a:p>
          <a:p>
            <a:pPr lvl="1"/>
            <a:r>
              <a:rPr lang="en-US" sz="2000" dirty="0" smtClean="0"/>
              <a:t>Rectum</a:t>
            </a:r>
          </a:p>
          <a:p>
            <a:pPr lvl="1"/>
            <a:r>
              <a:rPr lang="en-US" sz="2000" dirty="0" smtClean="0"/>
              <a:t>Anal canal (opens to the exterior)</a:t>
            </a:r>
          </a:p>
          <a:p>
            <a:pPr lvl="2"/>
            <a:r>
              <a:rPr lang="en-US" sz="1600" dirty="0" smtClean="0"/>
              <a:t>Has an external voluntary sphincter and internal involuntary sphincter act together to open and close (usually closed except during defecation)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535" y="640328"/>
            <a:ext cx="4529468" cy="33079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974" y="4447445"/>
            <a:ext cx="3843151" cy="199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846</Words>
  <Application>Microsoft Office PowerPoint</Application>
  <PresentationFormat>Widescreen</PresentationFormat>
  <Paragraphs>107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1_Office Theme</vt:lpstr>
      <vt:lpstr>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PowerPoint Presentation</vt:lpstr>
      <vt:lpstr>Stomach</vt:lpstr>
      <vt:lpstr>Stomach</vt:lpstr>
      <vt:lpstr>Small Intestine</vt:lpstr>
      <vt:lpstr>Small Intestine cont.</vt:lpstr>
      <vt:lpstr>Small Intestine cont.</vt:lpstr>
      <vt:lpstr>PowerPoint Presentation</vt:lpstr>
      <vt:lpstr>PowerPoint Presentation</vt:lpstr>
      <vt:lpstr>Large Intestine</vt:lpstr>
      <vt:lpstr>Accessory digestive organs</vt:lpstr>
      <vt:lpstr>Accessory digestive organs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deemah dabbagh</dc:creator>
  <cp:lastModifiedBy>deemah dabbagh</cp:lastModifiedBy>
  <cp:revision>2</cp:revision>
  <dcterms:created xsi:type="dcterms:W3CDTF">2014-11-19T19:57:54Z</dcterms:created>
  <dcterms:modified xsi:type="dcterms:W3CDTF">2014-11-19T20:29:23Z</dcterms:modified>
</cp:coreProperties>
</file>