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1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r" defTabSz="914400" rtl="1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51960" y="5153465"/>
            <a:ext cx="3505200" cy="1581150"/>
          </a:xfrm>
        </p:spPr>
        <p:txBody>
          <a:bodyPr>
            <a:normAutofit fontScale="92500" lnSpcReduction="10000"/>
          </a:bodyPr>
          <a:lstStyle/>
          <a:p>
            <a:pPr algn="ctr" rtl="0"/>
            <a:endParaRPr lang="en-US" dirty="0" smtClean="0"/>
          </a:p>
          <a:p>
            <a:pPr algn="ctr" rtl="0"/>
            <a:endParaRPr lang="en-US" dirty="0"/>
          </a:p>
          <a:p>
            <a:pPr algn="ctr" rtl="0"/>
            <a:r>
              <a:rPr lang="en-US" dirty="0" err="1" smtClean="0"/>
              <a:t>Amal</a:t>
            </a:r>
            <a:r>
              <a:rPr lang="en-US" dirty="0" smtClean="0"/>
              <a:t> </a:t>
            </a:r>
            <a:r>
              <a:rPr lang="en-US" dirty="0" err="1" smtClean="0"/>
              <a:t>Almuhana</a:t>
            </a:r>
            <a:endParaRPr lang="en-US" dirty="0" smtClean="0"/>
          </a:p>
          <a:p>
            <a:pPr algn="ctr" rtl="0"/>
            <a:r>
              <a:rPr lang="en-US" dirty="0" smtClean="0"/>
              <a:t>2012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417320"/>
            <a:ext cx="5791200" cy="1706880"/>
          </a:xfrm>
        </p:spPr>
        <p:txBody>
          <a:bodyPr>
            <a:normAutofit fontScale="90000"/>
          </a:bodyPr>
          <a:lstStyle/>
          <a:p>
            <a:r>
              <a:rPr lang="en-US" sz="3200" b="1" cap="none" dirty="0">
                <a:ln w="18000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Preparation &amp; microscopic examination of a direct fecal smear</a:t>
            </a:r>
            <a:br>
              <a:rPr lang="en-US" sz="3200" b="1" cap="none" dirty="0">
                <a:ln w="18000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ar-SA" sz="3200" b="1" cap="none" dirty="0">
              <a:ln w="18000">
                <a:solidFill>
                  <a:schemeClr val="tx2">
                    <a:lumMod val="50000"/>
                  </a:schemeClr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http://3.bp.blogspot.com/-iMoLhL0iazM/TxNnEkL0zqI/AAAAAAAABkQ/iiEJsRfK26U/s1600/parasi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476" y="26963"/>
            <a:ext cx="2509362" cy="18288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tanford.edu/class/humbio103/ParaSites2005/Metagonimiasis/MetaEgg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819400"/>
            <a:ext cx="2990739" cy="2362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550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519363" y="228600"/>
            <a:ext cx="6348411" cy="1066801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Staining 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519363" y="1298448"/>
            <a:ext cx="6350317" cy="493776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A </a:t>
            </a:r>
            <a:r>
              <a:rPr lang="en-US" dirty="0"/>
              <a:t>drop of stain can be added before the cover slip is placed or after having examined the unstained preparation. 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The </a:t>
            </a:r>
            <a:r>
              <a:rPr lang="en-US" dirty="0"/>
              <a:t>stain will diffuse </a:t>
            </a:r>
            <a:r>
              <a:rPr lang="en-US" dirty="0" smtClean="0"/>
              <a:t>and </a:t>
            </a:r>
            <a:r>
              <a:rPr lang="en-US" dirty="0"/>
              <a:t>then you can examine </a:t>
            </a:r>
            <a:r>
              <a:rPr lang="en-US" dirty="0" smtClean="0"/>
              <a:t>it.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iodine </a:t>
            </a:r>
            <a:r>
              <a:rPr lang="en-US" dirty="0"/>
              <a:t>will stain the organisms a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 orange brown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</a:t>
            </a:r>
            <a:r>
              <a:rPr lang="en-US" dirty="0" smtClean="0"/>
              <a:t>.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If </a:t>
            </a:r>
            <a:r>
              <a:rPr lang="en-US" dirty="0"/>
              <a:t>you use new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methylene blue </a:t>
            </a:r>
            <a:r>
              <a:rPr lang="en-US" dirty="0"/>
              <a:t>instead, you will see organisms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contrasted against a blue background</a:t>
            </a:r>
            <a:r>
              <a:rPr lang="en-US" dirty="0"/>
              <a:t>. </a:t>
            </a:r>
            <a:endParaRPr lang="en-US" dirty="0" smtClean="0"/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15" name="Picture 4" descr="http://doghealthyfood1.files.wordpress.com/2010/12/hook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519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medicine.cmu.ac.th/dept/parasite/proto/p0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800600"/>
            <a:ext cx="3200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3352800" y="5334000"/>
            <a:ext cx="2362200" cy="9906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WITHOUT STAINING</a:t>
            </a:r>
            <a:endParaRPr lang="ar-SA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684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304800" y="228600"/>
            <a:ext cx="8382000" cy="6400800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 smtClean="0"/>
              <a:t>Note:- You </a:t>
            </a:r>
            <a:r>
              <a:rPr lang="en-US" dirty="0"/>
              <a:t>can choose to look at the unstained preparation first for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motile forms</a:t>
            </a:r>
            <a:r>
              <a:rPr lang="en-US" dirty="0"/>
              <a:t>, and then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stain </a:t>
            </a:r>
            <a:r>
              <a:rPr lang="en-US" dirty="0"/>
              <a:t>by applying it at the edge of the coverslip. </a:t>
            </a:r>
            <a:endParaRPr lang="ar-SA" dirty="0"/>
          </a:p>
          <a:p>
            <a:pPr algn="l" rtl="0"/>
            <a:endParaRPr lang="ar-SA" dirty="0"/>
          </a:p>
        </p:txBody>
      </p:sp>
      <p:pic>
        <p:nvPicPr>
          <p:cNvPr id="4098" name="Picture 2" descr="http://loudoun.nvcc.edu/vetonline/vet133/images/fecal%20smear/4fecalsmearblue2MVC-006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3962399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loudoun.nvcc.edu/vetonline/vet133/images/fecal%20smear/5fecalsmearblue3MVC-007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447800"/>
            <a:ext cx="3962400" cy="2692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5957" y="4200770"/>
            <a:ext cx="35052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ethylene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blue stain at the edge of the cover slip with a Pasteur pipette.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V="1">
            <a:off x="5586045" y="4200770"/>
            <a:ext cx="25146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tain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diffuse 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2" name="Picture 6" descr="http://loudoun.nvcc.edu/vetonline/vet133/images/fecal%20smear/6fecalsmeariodine2MVC-004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586" y="4876800"/>
            <a:ext cx="3907627" cy="190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43344" y="5334000"/>
            <a:ext cx="207205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of iodine stain 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014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519363" y="228600"/>
            <a:ext cx="6348411" cy="1066801"/>
          </a:xfrm>
        </p:spPr>
        <p:txBody>
          <a:bodyPr>
            <a:noAutofit/>
          </a:bodyPr>
          <a:lstStyle/>
          <a:p>
            <a:pPr rtl="0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2) Dry mount technique</a:t>
            </a:r>
            <a:b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519363" y="1298448"/>
            <a:ext cx="6350317" cy="493776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The </a:t>
            </a:r>
            <a:r>
              <a:rPr lang="en-US" dirty="0"/>
              <a:t>fecal smear may be examined in a dry state and stained.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Prepare </a:t>
            </a:r>
            <a:r>
              <a:rPr lang="en-US" dirty="0"/>
              <a:t>the slide as for a wet mount, but instead of placing a cover slip,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 it dry so that only a thin film is visible on the slide</a:t>
            </a:r>
            <a:r>
              <a:rPr lang="en-US" dirty="0" smtClean="0"/>
              <a:t>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It should be heat fixed by passing it over a flame for a few </a:t>
            </a:r>
            <a:r>
              <a:rPr lang="en-US" dirty="0" smtClean="0"/>
              <a:t>seconds.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dirty="0" smtClean="0"/>
              <a:t>Then </a:t>
            </a:r>
            <a:r>
              <a:rPr lang="en-US" dirty="0"/>
              <a:t>you can stain it. </a:t>
            </a:r>
          </a:p>
          <a:p>
            <a:pPr algn="l" rtl="0"/>
            <a:endParaRPr lang="ar-SA" dirty="0"/>
          </a:p>
        </p:txBody>
      </p:sp>
      <p:pic>
        <p:nvPicPr>
          <p:cNvPr id="15" name="Picture 4" descr="http://doghealthyfood1.files.wordpress.com/2010/12/hook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519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loudoun.nvcc.edu/vetonline/vet133/images/fecal%20smear/8acidfastheatfixMVC-001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733800"/>
            <a:ext cx="35814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2519362" y="5029200"/>
            <a:ext cx="3043238" cy="1524000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thin fecal smear is prepared and dried</a:t>
            </a:r>
            <a:endParaRPr lang="ar-SA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146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519363" y="228600"/>
            <a:ext cx="6348411" cy="1066801"/>
          </a:xfrm>
        </p:spPr>
        <p:txBody>
          <a:bodyPr/>
          <a:lstStyle/>
          <a:p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Staining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519363" y="1676400"/>
            <a:ext cx="6350317" cy="4559808"/>
          </a:xfrm>
        </p:spPr>
        <p:txBody>
          <a:bodyPr/>
          <a:lstStyle/>
          <a:p>
            <a:pPr marL="0" indent="0" algn="l" rtl="0">
              <a:buNone/>
            </a:pP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 </a:t>
            </a:r>
            <a:r>
              <a:rPr lang="en-US" sz="2800" dirty="0" smtClean="0"/>
              <a:t>The </a:t>
            </a:r>
            <a:r>
              <a:rPr lang="en-US" sz="2800" dirty="0"/>
              <a:t>stains most commonly used are the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 </a:t>
            </a:r>
            <a:r>
              <a:rPr lang="en-US" sz="28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Quik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/>
              <a:t>or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acid fast stain</a:t>
            </a:r>
            <a:r>
              <a:rPr lang="en-US" sz="2800" dirty="0" smtClean="0"/>
              <a:t>.</a:t>
            </a:r>
          </a:p>
          <a:p>
            <a:pPr marL="0" indent="0" algn="l" rtl="0">
              <a:buNone/>
            </a:pPr>
            <a:r>
              <a:rPr lang="en-US" sz="2800" dirty="0" smtClean="0"/>
              <a:t>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/>
              <a:t> </a:t>
            </a:r>
            <a:r>
              <a:rPr lang="en-US" sz="2800" dirty="0" smtClean="0"/>
              <a:t>If </a:t>
            </a:r>
            <a:r>
              <a:rPr lang="en-US" sz="2800" dirty="0"/>
              <a:t>you are trying to rule out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Cryptosporidium spp</a:t>
            </a:r>
            <a:r>
              <a:rPr lang="en-US" sz="2800" dirty="0" smtClean="0"/>
              <a:t>., then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acid fast stain </a:t>
            </a:r>
            <a:r>
              <a:rPr lang="en-US" sz="2800" dirty="0" smtClean="0"/>
              <a:t>is </a:t>
            </a:r>
            <a:r>
              <a:rPr lang="en-US" sz="2800" dirty="0"/>
              <a:t>the stain of </a:t>
            </a:r>
            <a:r>
              <a:rPr lang="en-US" sz="2800" dirty="0" smtClean="0"/>
              <a:t>choice</a:t>
            </a:r>
            <a:r>
              <a:rPr lang="en-US" sz="2800" dirty="0"/>
              <a:t>.</a:t>
            </a:r>
            <a:endParaRPr lang="ar-SA" sz="2800" dirty="0"/>
          </a:p>
        </p:txBody>
      </p:sp>
      <p:pic>
        <p:nvPicPr>
          <p:cNvPr id="15" name="Picture 4" descr="http://doghealthyfood1.files.wordpress.com/2010/12/hook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519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603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519363" y="228600"/>
            <a:ext cx="6624637" cy="1066801"/>
          </a:xfrm>
        </p:spPr>
        <p:txBody>
          <a:bodyPr>
            <a:noAutofit/>
          </a:bodyPr>
          <a:lstStyle/>
          <a:p>
            <a:pPr rtl="0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Importance of direct fecal smear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519363" y="1298448"/>
            <a:ext cx="6350317" cy="5330952"/>
          </a:xfrm>
        </p:spPr>
        <p:txBody>
          <a:bodyPr/>
          <a:lstStyle/>
          <a:p>
            <a:pPr marL="457200" indent="-457200" algn="l" rtl="0">
              <a:buFont typeface="+mj-lt"/>
              <a:buAutoNum type="arabicParenR"/>
            </a:pPr>
            <a:r>
              <a:rPr lang="en-US" sz="2800" dirty="0" smtClean="0"/>
              <a:t>Parasitic </a:t>
            </a:r>
            <a:r>
              <a:rPr lang="en-US" sz="2800" dirty="0"/>
              <a:t>diseases such as </a:t>
            </a:r>
            <a:r>
              <a:rPr lang="en-US" sz="2800" dirty="0" err="1" smtClean="0"/>
              <a:t>ascariasis</a:t>
            </a:r>
            <a:r>
              <a:rPr lang="en-US" sz="2800" dirty="0" smtClean="0"/>
              <a:t>, hookworms, whipworms, etc.., can </a:t>
            </a:r>
            <a:r>
              <a:rPr lang="en-US" sz="2800" dirty="0"/>
              <a:t>be diagnosed by examining stools under a microscope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presence of worm larvae or eggs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457200" indent="-457200" algn="l" rtl="0">
              <a:buFont typeface="+mj-lt"/>
              <a:buAutoNum type="arabicParenR"/>
            </a:pPr>
            <a:r>
              <a:rPr lang="en-US" sz="2800" dirty="0"/>
              <a:t>Some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bacterial diseases </a:t>
            </a:r>
            <a:r>
              <a:rPr lang="en-US" sz="2800" dirty="0"/>
              <a:t>can be detected with a stool </a:t>
            </a:r>
            <a:r>
              <a:rPr lang="en-US" sz="2800" dirty="0" smtClean="0"/>
              <a:t>examination.</a:t>
            </a:r>
          </a:p>
          <a:p>
            <a:pPr marL="457200" indent="-457200" algn="l" rtl="0">
              <a:buFont typeface="+mj-lt"/>
              <a:buAutoNum type="arabicParenR"/>
            </a:pPr>
            <a:r>
              <a:rPr lang="en-US" sz="2800" dirty="0"/>
              <a:t>Q</a:t>
            </a:r>
            <a:r>
              <a:rPr lang="en-US" sz="2800" dirty="0" smtClean="0"/>
              <a:t>uick </a:t>
            </a:r>
            <a:r>
              <a:rPr lang="en-US" sz="2800" dirty="0"/>
              <a:t>screening test to check for any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intestinal 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parasite</a:t>
            </a:r>
            <a:r>
              <a:rPr lang="en-US" sz="2800" dirty="0" smtClean="0"/>
              <a:t>.</a:t>
            </a:r>
            <a:endParaRPr lang="en-US" sz="2800" dirty="0"/>
          </a:p>
          <a:p>
            <a:pPr marL="457200" indent="-457200" algn="l" rtl="0">
              <a:buFont typeface="+mj-lt"/>
              <a:buAutoNum type="arabicParenR"/>
            </a:pP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endParaRPr lang="ar-SA" dirty="0"/>
          </a:p>
        </p:txBody>
      </p:sp>
      <p:pic>
        <p:nvPicPr>
          <p:cNvPr id="15" name="Picture 4" descr="http://doghealthyfood1.files.wordpress.com/2010/12/hook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519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49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146495" y="228600"/>
            <a:ext cx="6721279" cy="1066801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 microscope 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 descr="http://ruby.fgcu.edu/courses/davidb/50249/web/Schistosomamansoni1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18034"/>
            <a:ext cx="2514600" cy="19455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51095" y="3702038"/>
            <a:ext cx="2590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i="1" dirty="0" err="1"/>
              <a:t>Schistosoma</a:t>
            </a:r>
            <a:r>
              <a:rPr lang="en-US" b="1" i="1" dirty="0"/>
              <a:t> </a:t>
            </a:r>
            <a:r>
              <a:rPr lang="en-US" b="1" i="1" dirty="0" err="1" smtClean="0"/>
              <a:t>spp</a:t>
            </a:r>
            <a:r>
              <a:rPr lang="en-US" b="1" i="1" dirty="0" smtClean="0"/>
              <a:t> egg</a:t>
            </a:r>
            <a:endParaRPr lang="ar-SA" dirty="0"/>
          </a:p>
        </p:txBody>
      </p:sp>
      <p:pic>
        <p:nvPicPr>
          <p:cNvPr id="13316" name="Picture 4" descr="Fecal float parasite pictures - This is a fecal float image showing four feline roundworm eggs and a lungworm larva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78100"/>
            <a:ext cx="3600157" cy="2470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7689" y="3848522"/>
            <a:ext cx="2057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Protozoa appear </a:t>
            </a:r>
            <a:endParaRPr lang="ar-SA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7607692" y="1981200"/>
            <a:ext cx="6096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3318" name="Picture 6" descr="http://www.atlas-protozoa.com/it/gallery/ARTE/Imm72/5-trof-lugo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4343400"/>
            <a:ext cx="4538662" cy="2332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638800" y="5334000"/>
            <a:ext cx="32766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Iodine stain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Entamoeba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coli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trophozoite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22" name="Picture 10" descr="http://upload.wikimedia.org/wikipedia/commons/thumb/b/b1/Optical_microscope_nikon_alphaphot_%2B.jpg/220px-Optical_microscope_nikon_alphaphot_%2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11334"/>
            <a:ext cx="1223933" cy="136676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http://upload.wikimedia.org/wikipedia/commons/thumb/b/b1/Optical_microscope_nikon_alphaphot_%2B.jpg/220px-Optical_microscope_nikon_alphaphot_%2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456" y="-30480"/>
            <a:ext cx="1223933" cy="14085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007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" grpId="0"/>
      <p:bldP spid="3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elainefogel.net/wp-content/uploads/2011/01/Dog-saying-thank-yo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78"/>
            <a:ext cx="9144000" cy="686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826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519363" y="228600"/>
            <a:ext cx="6348411" cy="1066801"/>
          </a:xfrm>
        </p:spPr>
        <p:txBody>
          <a:bodyPr>
            <a:normAutofit/>
          </a:bodyPr>
          <a:lstStyle/>
          <a:p>
            <a:pPr rtl="0"/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Introduction </a:t>
            </a:r>
            <a:endParaRPr lang="ar-SA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519363" y="1298448"/>
            <a:ext cx="6350317" cy="4937760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endParaRPr lang="en-US" sz="4000" b="1" dirty="0" smtClean="0"/>
          </a:p>
          <a:p>
            <a:pPr marL="0" indent="0" algn="l" rtl="0">
              <a:buNone/>
            </a:pPr>
            <a:r>
              <a:rPr lang="en-US" sz="4000" b="1" dirty="0" smtClean="0"/>
              <a:t>Direct </a:t>
            </a:r>
            <a:r>
              <a:rPr lang="en-US" sz="4000" b="1" dirty="0"/>
              <a:t>fecal </a:t>
            </a:r>
            <a:r>
              <a:rPr lang="en-US" sz="4000" b="1" dirty="0" smtClean="0"/>
              <a:t>smears</a:t>
            </a:r>
          </a:p>
          <a:p>
            <a:pPr marL="0" indent="0" algn="l" rtl="0">
              <a:buNone/>
            </a:pPr>
            <a:endParaRPr lang="en-US" b="1" dirty="0" smtClean="0"/>
          </a:p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fecal smears can be used as a quick screening test to check for any intestinal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parasite.</a:t>
            </a:r>
          </a:p>
        </p:txBody>
      </p:sp>
      <p:pic>
        <p:nvPicPr>
          <p:cNvPr id="15" name="Picture 4" descr="http://doghealthyfood1.files.wordpress.com/2010/12/hook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519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southampton.ac.uk/~ceb/Intergifs2/Front%20cover%20vol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618892"/>
            <a:ext cx="2444262" cy="22391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2667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519363" y="228600"/>
            <a:ext cx="6348411" cy="1066801"/>
          </a:xfrm>
        </p:spPr>
        <p:txBody>
          <a:bodyPr>
            <a:normAutofit fontScale="90000"/>
          </a:bodyPr>
          <a:lstStyle/>
          <a:p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Advantages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&amp;Disadvantages </a:t>
            </a:r>
            <a:endParaRPr lang="ar-SA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519363" y="1298448"/>
            <a:ext cx="6350317" cy="4937760"/>
          </a:xfrm>
        </p:spPr>
        <p:txBody>
          <a:bodyPr/>
          <a:lstStyle/>
          <a:p>
            <a:pPr marL="457200" indent="-457200" algn="l" rtl="0">
              <a:buFont typeface="+mj-lt"/>
              <a:buAutoNum type="arabicParenR"/>
            </a:pPr>
            <a:endParaRPr lang="en-US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457200" indent="-457200" algn="l" rtl="0">
              <a:buFont typeface="+mj-lt"/>
              <a:buAutoNum type="arabicParenR"/>
            </a:pPr>
            <a:endParaRPr lang="en-US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marL="457200" indent="-457200" algn="l" rtl="0">
              <a:buFont typeface="+mj-lt"/>
              <a:buAutoNum type="arabicParenR"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Advantages:-</a:t>
            </a:r>
          </a:p>
          <a:p>
            <a:pPr marL="457200" indent="-457200" algn="l" rtl="0">
              <a:buFont typeface="Wingdings" pitchFamily="2" charset="2"/>
              <a:buChar char="Ø"/>
            </a:pPr>
            <a:endParaRPr lang="en-US" sz="2400" dirty="0"/>
          </a:p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dirty="0"/>
              <a:t>U</a:t>
            </a:r>
            <a:r>
              <a:rPr lang="en-US" sz="2800" dirty="0" smtClean="0"/>
              <a:t>seful </a:t>
            </a:r>
            <a:r>
              <a:rPr lang="en-US" sz="2800" dirty="0"/>
              <a:t>for detecting motile organisms. </a:t>
            </a:r>
          </a:p>
          <a:p>
            <a:pPr marL="457200" indent="-457200" algn="l" rtl="0">
              <a:buFont typeface="Wingdings" pitchFamily="2" charset="2"/>
              <a:buChar char="Ø"/>
            </a:pPr>
            <a:r>
              <a:rPr lang="en-US" sz="2800" dirty="0"/>
              <a:t>Protozoa are often detected via a direct fecal </a:t>
            </a:r>
            <a:r>
              <a:rPr lang="en-US" sz="2800" dirty="0" smtClean="0"/>
              <a:t>smear.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800" dirty="0" smtClean="0"/>
              <a:t>Quick process.</a:t>
            </a:r>
            <a:endParaRPr lang="ar-SA" sz="2800" dirty="0"/>
          </a:p>
          <a:p>
            <a:pPr algn="l" rtl="0"/>
            <a:endParaRPr lang="ar-SA" sz="2800" dirty="0"/>
          </a:p>
        </p:txBody>
      </p:sp>
      <p:pic>
        <p:nvPicPr>
          <p:cNvPr id="15" name="Picture 4" descr="http://doghealthyfood1.files.wordpress.com/2010/12/hook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519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southampton.ac.uk/~ceb/Intergifs2/Front%20cover%20vol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618892"/>
            <a:ext cx="2444262" cy="22391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01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519363" y="228600"/>
            <a:ext cx="6348411" cy="1066801"/>
          </a:xfrm>
        </p:spPr>
        <p:txBody>
          <a:bodyPr>
            <a:normAutofit/>
          </a:bodyPr>
          <a:lstStyle/>
          <a:p>
            <a:pPr rtl="0">
              <a:spcBef>
                <a:spcPts val="600"/>
              </a:spcBef>
              <a:buClr>
                <a:schemeClr val="accent1"/>
              </a:buClr>
            </a:pPr>
            <a:r>
              <a:rPr lang="en-US" sz="2400" spc="3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+mn-ea"/>
                <a:cs typeface="Tahoma" pitchFamily="34" charset="0"/>
              </a:rPr>
              <a:t>2) Disadvantages </a:t>
            </a:r>
            <a:endParaRPr lang="ar-SA" sz="2400" spc="3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+mn-ea"/>
              <a:cs typeface="Tahoma" pitchFamily="34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519363" y="1298448"/>
            <a:ext cx="6350317" cy="4937760"/>
          </a:xfrm>
        </p:spPr>
        <p:txBody>
          <a:bodyPr/>
          <a:lstStyle/>
          <a:p>
            <a:pPr marL="0" indent="0" algn="l" rtl="0">
              <a:buNone/>
            </a:pP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size of the sample limits its usefulness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may get inaccurate results. </a:t>
            </a:r>
            <a:endPara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examination finds no evidence of a parasite but the patient actually harbors the parasite, then the results are called a false negative result.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False negative results are common with direct fecal smears.</a:t>
            </a:r>
          </a:p>
          <a:p>
            <a:endParaRPr lang="ar-SA" sz="2800" b="1" dirty="0"/>
          </a:p>
        </p:txBody>
      </p:sp>
      <p:pic>
        <p:nvPicPr>
          <p:cNvPr id="15" name="Picture 4" descr="http://doghealthyfood1.files.wordpress.com/2010/12/hook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519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southampton.ac.uk/~ceb/Intergifs2/Front%20cover%20vol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181600"/>
            <a:ext cx="2063262" cy="17819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57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519363" y="228600"/>
            <a:ext cx="6348411" cy="1066801"/>
          </a:xfrm>
        </p:spPr>
        <p:txBody>
          <a:bodyPr>
            <a:normAutofit/>
          </a:bodyPr>
          <a:lstStyle/>
          <a:p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Fecal collection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519363" y="1298448"/>
            <a:ext cx="6350317" cy="4937760"/>
          </a:xfrm>
        </p:spPr>
        <p:txBody>
          <a:bodyPr/>
          <a:lstStyle/>
          <a:p>
            <a:pPr algn="l" rtl="0">
              <a:buFont typeface="Wingdings" pitchFamily="2" charset="2"/>
              <a:buChar char="v"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When collecting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</a:t>
            </a:r>
            <a:r>
              <a:rPr lang="en-US" sz="3600" b="1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en-US" dirty="0" smtClean="0"/>
              <a:t>Fecal sample from animal in question.</a:t>
            </a:r>
          </a:p>
          <a:p>
            <a:pPr marL="0" indent="0" algn="l" rtl="0">
              <a:buNone/>
            </a:pPr>
            <a:r>
              <a:rPr lang="en-US" dirty="0" smtClean="0"/>
              <a:t>             </a:t>
            </a:r>
            <a:r>
              <a:rPr lang="en-US" sz="2400" b="1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 </a:t>
            </a:r>
            <a:r>
              <a:rPr lang="en-US" dirty="0" smtClean="0"/>
              <a:t>Relatively fresh</a:t>
            </a:r>
          </a:p>
          <a:p>
            <a:pPr marL="0" indent="0" algn="ctr" rtl="0">
              <a:buNone/>
            </a:pPr>
            <a:r>
              <a:rPr lang="en-US" sz="2400" b="1" spc="0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2400" b="1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-   </a:t>
            </a:r>
            <a:r>
              <a:rPr lang="en-US" dirty="0" smtClean="0"/>
              <a:t>May preserve in refrigerator if exam not      immediate.</a:t>
            </a:r>
          </a:p>
          <a:p>
            <a:pPr marL="0" indent="0" algn="l" rtl="0">
              <a:buNone/>
            </a:pPr>
            <a:r>
              <a:rPr lang="en-US" dirty="0" smtClean="0"/>
              <a:t>             </a:t>
            </a:r>
            <a:r>
              <a:rPr lang="en-US" sz="2400" b="1" spc="0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- </a:t>
            </a:r>
            <a:r>
              <a:rPr lang="en-US" sz="2400" b="1" spc="0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smtClean="0"/>
              <a:t>Free from debris </a:t>
            </a:r>
          </a:p>
          <a:p>
            <a:pPr marL="342900" indent="-342900" algn="l" rtl="0">
              <a:buFont typeface="Wingdings" pitchFamily="2" charset="2"/>
              <a:buChar char="v"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Storage 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dirty="0" smtClean="0"/>
              <a:t>  Plastic or glass jar/ vial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dirty="0" smtClean="0"/>
              <a:t>Plastic cup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dirty="0" smtClean="0"/>
              <a:t>Plastic bag</a:t>
            </a:r>
            <a:endParaRPr lang="ar-SA" dirty="0"/>
          </a:p>
        </p:txBody>
      </p:sp>
      <p:pic>
        <p:nvPicPr>
          <p:cNvPr id="15" name="Picture 4" descr="http://doghealthyfood1.files.wordpress.com/2010/12/hook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519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image.made-in-china.com/2f0j00ceREyZjKSwbp/1ml-Glass-Perfume-Bottle-With-Plastic-Stopper-Sampler-Glass-Vials-SC0915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355730"/>
            <a:ext cx="2743200" cy="220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www.pirlointernational.com/img/p/122-230-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5105400"/>
            <a:ext cx="20955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5532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519363" y="228600"/>
            <a:ext cx="6348411" cy="1066801"/>
          </a:xfrm>
        </p:spPr>
        <p:txBody>
          <a:bodyPr>
            <a:noAutofit/>
          </a:bodyPr>
          <a:lstStyle/>
          <a:p>
            <a:pPr rtl="0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Preparing direct fecal smears</a:t>
            </a:r>
            <a:b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(procedure):-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519363" y="1298448"/>
            <a:ext cx="6350317" cy="4937760"/>
          </a:xfrm>
        </p:spPr>
        <p:txBody>
          <a:bodyPr/>
          <a:lstStyle/>
          <a:p>
            <a:pPr marL="0" indent="0" algn="l" rtl="0">
              <a:buNone/>
            </a:pPr>
            <a:endParaRPr lang="en-US" sz="2400" dirty="0" smtClean="0"/>
          </a:p>
          <a:p>
            <a:pPr marL="457200" indent="-457200" algn="l" rtl="0">
              <a:buFont typeface="+mj-lt"/>
              <a:buAutoNum type="arabicParenR"/>
            </a:pPr>
            <a:r>
              <a:rPr lang="en-US" sz="2400" dirty="0" smtClean="0"/>
              <a:t>Put small amount of feces on glass slide.</a:t>
            </a:r>
          </a:p>
          <a:p>
            <a:pPr marL="457200" indent="-457200" algn="l" rtl="0">
              <a:buFont typeface="+mj-lt"/>
              <a:buAutoNum type="arabicParenR"/>
            </a:pPr>
            <a:r>
              <a:rPr lang="en-US" sz="2400" dirty="0" smtClean="0"/>
              <a:t>Mix with drop of saline.</a:t>
            </a:r>
          </a:p>
          <a:p>
            <a:pPr marL="457200" indent="-457200" algn="l" rtl="0">
              <a:buFont typeface="+mj-lt"/>
              <a:buAutoNum type="arabicParenR"/>
            </a:pPr>
            <a:r>
              <a:rPr lang="en-US" sz="2400" dirty="0" smtClean="0"/>
              <a:t>Place cover slip on mixtures.</a:t>
            </a:r>
          </a:p>
          <a:p>
            <a:pPr marL="457200" indent="-457200" algn="l" rtl="0">
              <a:buFont typeface="+mj-lt"/>
              <a:buAutoNum type="arabicParenR"/>
            </a:pPr>
            <a:r>
              <a:rPr lang="en-US" sz="2400" dirty="0" smtClean="0"/>
              <a:t>Observe under microscope.</a:t>
            </a:r>
          </a:p>
          <a:p>
            <a:pPr marL="0" indent="0" algn="l" rtl="0">
              <a:buNone/>
            </a:pPr>
            <a:endParaRPr lang="en-US" sz="2400" dirty="0" smtClean="0"/>
          </a:p>
          <a:p>
            <a:pPr marL="0" indent="0" algn="l" rtl="0">
              <a:buNone/>
            </a:pPr>
            <a:r>
              <a:rPr lang="en-US" sz="2800" b="1" spc="0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Note</a:t>
            </a:r>
            <a:r>
              <a:rPr lang="en-US" sz="2800" b="1" spc="0" dirty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:-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feces is already in a liquid state because the animal has diarrhea, obviously no fluid is needed to spread the feces over the slide. </a:t>
            </a:r>
          </a:p>
          <a:p>
            <a:pPr marL="0" indent="0" algn="l" rtl="0">
              <a:buNone/>
            </a:pPr>
            <a:endParaRPr lang="en-US" sz="2400" dirty="0" smtClean="0"/>
          </a:p>
          <a:p>
            <a:pPr algn="l" rtl="0"/>
            <a:endParaRPr lang="ar-SA" dirty="0"/>
          </a:p>
        </p:txBody>
      </p:sp>
      <p:pic>
        <p:nvPicPr>
          <p:cNvPr id="15" name="Picture 4" descr="http://doghealthyfood1.files.wordpress.com/2010/12/hook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519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southampton.ac.uk/~ceb/Intergifs2/Front%20cover%20vol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105400"/>
            <a:ext cx="2300068" cy="1752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342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loudoun.nvcc.edu/vetonline/vet133/images/fecal%20smear/1fecalsmearpreptinyMVC-007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33528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971800"/>
            <a:ext cx="2590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feces+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saline on the slide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3810000" y="1295400"/>
            <a:ext cx="17526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8194" name="Picture 2" descr="http://loudoun.nvcc.edu/vetonline/vet133/images/fecal%20smear/2fecalsmearpreptimy2MVC-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80999"/>
            <a:ext cx="3352801" cy="254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48400" y="3124200"/>
            <a:ext cx="1828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Mix until it is dispersed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Bent Arrow 12"/>
          <p:cNvSpPr/>
          <p:nvPr/>
        </p:nvSpPr>
        <p:spPr>
          <a:xfrm rot="10800000">
            <a:off x="6019800" y="3877502"/>
            <a:ext cx="1371600" cy="214229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  <p:pic>
        <p:nvPicPr>
          <p:cNvPr id="8196" name="Picture 4" descr="http://img.ehowcdn.com/article-new/ehow/images/a08/7e/8g/use-microscope-examine-oscillatoria-800x8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71" y="3871912"/>
            <a:ext cx="3352800" cy="2153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38200" y="6172200"/>
            <a:ext cx="27432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Examine under microscope</a:t>
            </a:r>
            <a:endParaRPr lang="ar-SA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234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519363" y="228600"/>
            <a:ext cx="6348411" cy="1066801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Direct fecal smear cont.</a:t>
            </a: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519363" y="1298448"/>
            <a:ext cx="6350317" cy="4937760"/>
          </a:xfrm>
        </p:spPr>
        <p:txBody>
          <a:bodyPr/>
          <a:lstStyle/>
          <a:p>
            <a:pPr marL="0" indent="0" algn="l" rtl="0">
              <a:buNone/>
            </a:pPr>
            <a:endParaRPr lang="en-US" sz="3600" dirty="0" smtClean="0"/>
          </a:p>
          <a:p>
            <a:pPr marL="0" indent="0" algn="l" rtl="0">
              <a:buNone/>
            </a:pPr>
            <a:endParaRPr lang="en-US" sz="3600" dirty="0"/>
          </a:p>
          <a:p>
            <a:pPr marL="571500" indent="-571500" algn="l" rtl="0">
              <a:buFont typeface="Wingdings" pitchFamily="2" charset="2"/>
              <a:buChar char="ü"/>
            </a:pPr>
            <a:r>
              <a:rPr lang="en-US" sz="3600" dirty="0" smtClean="0"/>
              <a:t> </a:t>
            </a:r>
            <a:r>
              <a:rPr lang="en-US" sz="3600" b="1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Direct </a:t>
            </a:r>
            <a:r>
              <a:rPr lang="en-US" sz="3600" b="1" spc="0" dirty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fecal smears may be examined as </a:t>
            </a:r>
            <a:r>
              <a:rPr lang="en-US" sz="3600" b="1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</a:p>
          <a:p>
            <a:pPr marL="742950" indent="-742950" algn="l" rtl="0">
              <a:buFont typeface="+mj-lt"/>
              <a:buAutoNum type="arabicParenR"/>
            </a:pPr>
            <a:r>
              <a:rPr lang="en-US" sz="3600" dirty="0"/>
              <a:t>A</a:t>
            </a:r>
            <a:r>
              <a:rPr lang="en-US" sz="3600" dirty="0" smtClean="0"/>
              <a:t> </a:t>
            </a:r>
            <a:r>
              <a:rPr lang="en-US" sz="3600" dirty="0"/>
              <a:t>wet mount, or can </a:t>
            </a:r>
            <a:r>
              <a:rPr lang="en-US" sz="3600" dirty="0" smtClean="0"/>
              <a:t>be</a:t>
            </a:r>
          </a:p>
          <a:p>
            <a:pPr marL="742950" indent="-742950" algn="l" rtl="0">
              <a:buFont typeface="+mj-lt"/>
              <a:buAutoNum type="arabicParenR"/>
            </a:pPr>
            <a:r>
              <a:rPr lang="en-US" sz="3600" dirty="0"/>
              <a:t>D</a:t>
            </a:r>
            <a:r>
              <a:rPr lang="en-US" sz="3600" dirty="0" smtClean="0"/>
              <a:t>ried </a:t>
            </a:r>
            <a:r>
              <a:rPr lang="en-US" sz="3600" dirty="0"/>
              <a:t>and stained. </a:t>
            </a:r>
          </a:p>
          <a:p>
            <a:pPr algn="l" rtl="0"/>
            <a:endParaRPr lang="ar-SA" dirty="0"/>
          </a:p>
        </p:txBody>
      </p:sp>
      <p:pic>
        <p:nvPicPr>
          <p:cNvPr id="15" name="Picture 4" descr="http://doghealthyfood1.files.wordpress.com/2010/12/hook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519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southampton.ac.uk/~ceb/Intergifs2/Front%20cover%20vol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618892"/>
            <a:ext cx="2444262" cy="22391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409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2519363" y="228600"/>
            <a:ext cx="6348411" cy="1066801"/>
          </a:xfrm>
        </p:spPr>
        <p:txBody>
          <a:bodyPr>
            <a:noAutofit/>
          </a:bodyPr>
          <a:lstStyle/>
          <a:p>
            <a:pPr marL="742950" indent="-742950" rtl="0">
              <a:buFont typeface="+mj-lt"/>
              <a:buAutoNum type="arabicParenR"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Wet mount technique</a:t>
            </a:r>
            <a:b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S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519364" y="1298448"/>
            <a:ext cx="3967161" cy="525475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 The </a:t>
            </a:r>
            <a:r>
              <a:rPr lang="en-US" sz="2400" dirty="0"/>
              <a:t>fecal smear may be examined in its wet state by simply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placing a cover slip over the drop of wet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fecal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</a:t>
            </a:r>
            <a:r>
              <a:rPr lang="en-US" sz="2400" dirty="0" smtClean="0"/>
              <a:t>.</a:t>
            </a:r>
          </a:p>
          <a:p>
            <a:pPr algn="l" rtl="0">
              <a:buFont typeface="Wingdings" pitchFamily="2" charset="2"/>
              <a:buChar char="Ø"/>
            </a:pPr>
            <a:endParaRPr lang="en-US" sz="24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400" dirty="0" smtClean="0"/>
              <a:t> This </a:t>
            </a:r>
            <a:r>
              <a:rPr lang="en-US" sz="2400" dirty="0"/>
              <a:t>method is most useful looking for </a:t>
            </a:r>
            <a:r>
              <a:rPr lang="en-US" sz="2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trophozoites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/>
              <a:t>which can be </a:t>
            </a:r>
            <a:r>
              <a:rPr lang="en-US" sz="2400" dirty="0" smtClean="0"/>
              <a:t>observed by </a:t>
            </a:r>
            <a:r>
              <a:rPr lang="en-US" sz="2400" dirty="0"/>
              <a:t>their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characteristic movement and appearance</a:t>
            </a:r>
            <a:r>
              <a:rPr lang="en-US" sz="2400" dirty="0"/>
              <a:t>.</a:t>
            </a:r>
            <a:endParaRPr lang="ar-SA" sz="2400" dirty="0"/>
          </a:p>
        </p:txBody>
      </p:sp>
      <p:pic>
        <p:nvPicPr>
          <p:cNvPr id="15" name="Picture 4" descr="http://doghealthyfood1.files.wordpress.com/2010/12/hookwo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25193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slic2.wsu.edu:82/hurlbert/micro101/images/wetmount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525" y="803909"/>
            <a:ext cx="2657475" cy="605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45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196</TotalTime>
  <Words>624</Words>
  <Application>Microsoft Office PowerPoint</Application>
  <PresentationFormat>عرض على الشاشة (3:4)‏</PresentationFormat>
  <Paragraphs>83</Paragraphs>
  <Slides>16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17" baseType="lpstr">
      <vt:lpstr>Soho</vt:lpstr>
      <vt:lpstr>Preparation &amp; microscopic examination of a direct fecal smear </vt:lpstr>
      <vt:lpstr>Introduction </vt:lpstr>
      <vt:lpstr>Advantages &amp;Disadvantages </vt:lpstr>
      <vt:lpstr>2) Disadvantages </vt:lpstr>
      <vt:lpstr>Fecal collection</vt:lpstr>
      <vt:lpstr>Preparing direct fecal smears (procedure):-</vt:lpstr>
      <vt:lpstr>عرض تقديمي في PowerPoint</vt:lpstr>
      <vt:lpstr>Direct fecal smear cont.</vt:lpstr>
      <vt:lpstr>Wet mount technique </vt:lpstr>
      <vt:lpstr>    Staining </vt:lpstr>
      <vt:lpstr>عرض تقديمي في PowerPoint</vt:lpstr>
      <vt:lpstr>2) Dry mount technique </vt:lpstr>
      <vt:lpstr>    Staining </vt:lpstr>
      <vt:lpstr>Importance of direct fecal smear</vt:lpstr>
      <vt:lpstr>Under microscope 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Hamdy</dc:creator>
  <cp:lastModifiedBy>Amal Almuhanna</cp:lastModifiedBy>
  <cp:revision>31</cp:revision>
  <dcterms:created xsi:type="dcterms:W3CDTF">2006-08-16T00:00:00Z</dcterms:created>
  <dcterms:modified xsi:type="dcterms:W3CDTF">2012-09-18T09:54:34Z</dcterms:modified>
</cp:coreProperties>
</file>