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1BA5"/>
    <a:srgbClr val="0C2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5B01A1-EBD3-4F2F-B3A3-5A155E32D440}" type="doc">
      <dgm:prSet loTypeId="urn:microsoft.com/office/officeart/2005/8/layout/hierarchy2" loCatId="hierarchy" qsTypeId="urn:microsoft.com/office/officeart/2005/8/quickstyle/simple5" qsCatId="simple" csTypeId="urn:microsoft.com/office/officeart/2005/8/colors/accent2_5" csCatId="accent2"/>
      <dgm:spPr/>
    </dgm:pt>
    <dgm:pt modelId="{7E47DEDD-5245-4771-BDEF-C0255303CD3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solidFill>
                <a:srgbClr val="C00000"/>
              </a:solidFill>
              <a:effectLst/>
              <a:latin typeface="Arial Unicode MS" pitchFamily="34" charset="-128"/>
            </a:rPr>
            <a:t>Sources of data</a:t>
          </a:r>
        </a:p>
      </dgm:t>
    </dgm:pt>
    <dgm:pt modelId="{7DF5454E-033E-46B4-9489-52FF42005673}" type="parTrans" cxnId="{73020DD0-980F-43AF-ABFA-0A4F38D77F3D}">
      <dgm:prSet/>
      <dgm:spPr/>
      <dgm:t>
        <a:bodyPr/>
        <a:lstStyle/>
        <a:p>
          <a:endParaRPr lang="en-US"/>
        </a:p>
      </dgm:t>
    </dgm:pt>
    <dgm:pt modelId="{6A605F1E-A5D6-4D90-94A5-CCA32D1DA7F0}" type="sibTrans" cxnId="{73020DD0-980F-43AF-ABFA-0A4F38D77F3D}">
      <dgm:prSet/>
      <dgm:spPr/>
      <dgm:t>
        <a:bodyPr/>
        <a:lstStyle/>
        <a:p>
          <a:endParaRPr lang="en-US"/>
        </a:p>
      </dgm:t>
    </dgm:pt>
    <dgm:pt modelId="{B6E2F3B0-9F24-4AF3-921C-72D01F94F67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 Unicode MS" pitchFamily="34" charset="-128"/>
            </a:rPr>
            <a:t>Records</a:t>
          </a:r>
        </a:p>
      </dgm:t>
    </dgm:pt>
    <dgm:pt modelId="{835EDB28-307F-4B2E-8DB0-76097E6E4E99}" type="parTrans" cxnId="{1D226A0A-A202-48DC-88E3-90F63815DFD7}">
      <dgm:prSet/>
      <dgm:spPr/>
      <dgm:t>
        <a:bodyPr/>
        <a:lstStyle/>
        <a:p>
          <a:endParaRPr lang="en-US"/>
        </a:p>
      </dgm:t>
    </dgm:pt>
    <dgm:pt modelId="{3CDB83B4-E657-491B-8702-A3C7BB6DA7C3}" type="sibTrans" cxnId="{1D226A0A-A202-48DC-88E3-90F63815DFD7}">
      <dgm:prSet/>
      <dgm:spPr/>
      <dgm:t>
        <a:bodyPr/>
        <a:lstStyle/>
        <a:p>
          <a:endParaRPr lang="en-US"/>
        </a:p>
      </dgm:t>
    </dgm:pt>
    <dgm:pt modelId="{1454FA97-1CC9-46AA-969B-EC8AF06FDC6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 Unicode MS" pitchFamily="34" charset="-128"/>
            </a:rPr>
            <a:t>Surveys</a:t>
          </a:r>
        </a:p>
      </dgm:t>
    </dgm:pt>
    <dgm:pt modelId="{8A05154D-D845-4DAF-B5F0-42CB38B26645}" type="parTrans" cxnId="{9C77EF81-9CC9-4BE5-9D4C-281DC8CBE648}">
      <dgm:prSet/>
      <dgm:spPr/>
      <dgm:t>
        <a:bodyPr/>
        <a:lstStyle/>
        <a:p>
          <a:endParaRPr lang="en-US"/>
        </a:p>
      </dgm:t>
    </dgm:pt>
    <dgm:pt modelId="{CBD7444C-08D6-4DDB-B56D-FE05A82DF473}" type="sibTrans" cxnId="{9C77EF81-9CC9-4BE5-9D4C-281DC8CBE648}">
      <dgm:prSet/>
      <dgm:spPr/>
      <dgm:t>
        <a:bodyPr/>
        <a:lstStyle/>
        <a:p>
          <a:endParaRPr lang="en-US"/>
        </a:p>
      </dgm:t>
    </dgm:pt>
    <dgm:pt modelId="{9A12CCE2-7304-447D-9320-E58468C2944C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solidFill>
                <a:srgbClr val="FFFF00"/>
              </a:solidFill>
              <a:effectLst/>
              <a:latin typeface="Arial Unicode MS" pitchFamily="34" charset="-128"/>
            </a:rPr>
            <a:t>Comprehensive</a:t>
          </a:r>
        </a:p>
      </dgm:t>
    </dgm:pt>
    <dgm:pt modelId="{6DA1FB52-0663-499E-93B8-0816EEAB8ED9}" type="parTrans" cxnId="{FB3116A0-3788-4E71-B8AC-0DB45810F1A5}">
      <dgm:prSet/>
      <dgm:spPr/>
      <dgm:t>
        <a:bodyPr/>
        <a:lstStyle/>
        <a:p>
          <a:endParaRPr lang="en-US"/>
        </a:p>
      </dgm:t>
    </dgm:pt>
    <dgm:pt modelId="{B1CE4A06-87E1-46E6-8A25-E1B8784A0497}" type="sibTrans" cxnId="{FB3116A0-3788-4E71-B8AC-0DB45810F1A5}">
      <dgm:prSet/>
      <dgm:spPr/>
      <dgm:t>
        <a:bodyPr/>
        <a:lstStyle/>
        <a:p>
          <a:endParaRPr lang="en-US"/>
        </a:p>
      </dgm:t>
    </dgm:pt>
    <dgm:pt modelId="{D90A573A-18E2-4965-B3BD-089AB347A78E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solidFill>
                <a:srgbClr val="FFFF00"/>
              </a:solidFill>
              <a:effectLst/>
              <a:latin typeface="Arial Unicode MS" pitchFamily="34" charset="-128"/>
            </a:rPr>
            <a:t>Sample</a:t>
          </a:r>
        </a:p>
      </dgm:t>
    </dgm:pt>
    <dgm:pt modelId="{5F4A0A93-1422-4AD6-BA0B-26D60D6D6F3F}" type="parTrans" cxnId="{2B467922-6F62-47F7-8625-5CB400025760}">
      <dgm:prSet/>
      <dgm:spPr/>
      <dgm:t>
        <a:bodyPr/>
        <a:lstStyle/>
        <a:p>
          <a:endParaRPr lang="en-US"/>
        </a:p>
      </dgm:t>
    </dgm:pt>
    <dgm:pt modelId="{9605E2FF-02C0-458A-93D3-CB6A1BC381A8}" type="sibTrans" cxnId="{2B467922-6F62-47F7-8625-5CB400025760}">
      <dgm:prSet/>
      <dgm:spPr/>
      <dgm:t>
        <a:bodyPr/>
        <a:lstStyle/>
        <a:p>
          <a:endParaRPr lang="en-US"/>
        </a:p>
      </dgm:t>
    </dgm:pt>
    <dgm:pt modelId="{1C8160CD-17F7-4334-9F3C-48FFE9591AC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 Unicode MS" pitchFamily="34" charset="-128"/>
            </a:rPr>
            <a:t>Experiments</a:t>
          </a:r>
        </a:p>
      </dgm:t>
    </dgm:pt>
    <dgm:pt modelId="{BAA28AF2-3B10-4CF4-AB24-4AFECBE1035A}" type="parTrans" cxnId="{FAA13AAE-92F4-421C-8B58-4B16C9996C24}">
      <dgm:prSet/>
      <dgm:spPr/>
      <dgm:t>
        <a:bodyPr/>
        <a:lstStyle/>
        <a:p>
          <a:endParaRPr lang="en-US"/>
        </a:p>
      </dgm:t>
    </dgm:pt>
    <dgm:pt modelId="{C8AC8105-05B3-4566-A742-4A63CD7BF3F7}" type="sibTrans" cxnId="{FAA13AAE-92F4-421C-8B58-4B16C9996C24}">
      <dgm:prSet/>
      <dgm:spPr/>
      <dgm:t>
        <a:bodyPr/>
        <a:lstStyle/>
        <a:p>
          <a:endParaRPr lang="en-US"/>
        </a:p>
      </dgm:t>
    </dgm:pt>
    <dgm:pt modelId="{098DD87F-2D93-4B31-9AC2-C9B7FF6F0847}" type="pres">
      <dgm:prSet presAssocID="{7E5B01A1-EBD3-4F2F-B3A3-5A155E32D44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A2AB53C-1100-4FE8-8F3A-B4ED425055A8}" type="pres">
      <dgm:prSet presAssocID="{7E47DEDD-5245-4771-BDEF-C0255303CD3E}" presName="root1" presStyleCnt="0"/>
      <dgm:spPr/>
    </dgm:pt>
    <dgm:pt modelId="{81B70426-487E-43A1-B67D-6A43A9170740}" type="pres">
      <dgm:prSet presAssocID="{7E47DEDD-5245-4771-BDEF-C0255303CD3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363750-46CC-4361-B6B2-E24C243FE5DD}" type="pres">
      <dgm:prSet presAssocID="{7E47DEDD-5245-4771-BDEF-C0255303CD3E}" presName="level2hierChild" presStyleCnt="0"/>
      <dgm:spPr/>
    </dgm:pt>
    <dgm:pt modelId="{4265AC10-68FC-40D8-89FE-4C66564FBA2C}" type="pres">
      <dgm:prSet presAssocID="{835EDB28-307F-4B2E-8DB0-76097E6E4E99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A7654CCE-FC57-44C8-AA78-F29296EC960E}" type="pres">
      <dgm:prSet presAssocID="{835EDB28-307F-4B2E-8DB0-76097E6E4E99}" presName="connTx" presStyleLbl="parChTrans1D2" presStyleIdx="0" presStyleCnt="3"/>
      <dgm:spPr/>
      <dgm:t>
        <a:bodyPr/>
        <a:lstStyle/>
        <a:p>
          <a:endParaRPr lang="en-US"/>
        </a:p>
      </dgm:t>
    </dgm:pt>
    <dgm:pt modelId="{9057A258-90DD-4BA7-98B6-39C96B9C7412}" type="pres">
      <dgm:prSet presAssocID="{B6E2F3B0-9F24-4AF3-921C-72D01F94F672}" presName="root2" presStyleCnt="0"/>
      <dgm:spPr/>
    </dgm:pt>
    <dgm:pt modelId="{64B70FCC-734A-477D-B7FA-BFE6926ADC27}" type="pres">
      <dgm:prSet presAssocID="{B6E2F3B0-9F24-4AF3-921C-72D01F94F672}" presName="LevelTwoTextNode" presStyleLbl="node2" presStyleIdx="0" presStyleCnt="3" custLinFactNeighborY="-160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5109E2-C112-49C7-B12E-14099EBC2A68}" type="pres">
      <dgm:prSet presAssocID="{B6E2F3B0-9F24-4AF3-921C-72D01F94F672}" presName="level3hierChild" presStyleCnt="0"/>
      <dgm:spPr/>
    </dgm:pt>
    <dgm:pt modelId="{97603F25-8950-4D34-B5C0-67D02B973895}" type="pres">
      <dgm:prSet presAssocID="{8A05154D-D845-4DAF-B5F0-42CB38B26645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B2F8D080-43E7-4A0B-8D1E-A324FCF0EB1E}" type="pres">
      <dgm:prSet presAssocID="{8A05154D-D845-4DAF-B5F0-42CB38B26645}" presName="connTx" presStyleLbl="parChTrans1D2" presStyleIdx="1" presStyleCnt="3"/>
      <dgm:spPr/>
      <dgm:t>
        <a:bodyPr/>
        <a:lstStyle/>
        <a:p>
          <a:endParaRPr lang="en-US"/>
        </a:p>
      </dgm:t>
    </dgm:pt>
    <dgm:pt modelId="{51E3913B-31AE-400B-AA68-7FF585EC4C80}" type="pres">
      <dgm:prSet presAssocID="{1454FA97-1CC9-46AA-969B-EC8AF06FDC68}" presName="root2" presStyleCnt="0"/>
      <dgm:spPr/>
    </dgm:pt>
    <dgm:pt modelId="{82F41057-4771-4790-A5A6-D5D455BCC1E2}" type="pres">
      <dgm:prSet presAssocID="{1454FA97-1CC9-46AA-969B-EC8AF06FDC68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B29704-FCE7-45B5-8D40-53F876395914}" type="pres">
      <dgm:prSet presAssocID="{1454FA97-1CC9-46AA-969B-EC8AF06FDC68}" presName="level3hierChild" presStyleCnt="0"/>
      <dgm:spPr/>
    </dgm:pt>
    <dgm:pt modelId="{938BD003-2950-434A-BFAA-69E15C0F7F61}" type="pres">
      <dgm:prSet presAssocID="{6DA1FB52-0663-499E-93B8-0816EEAB8ED9}" presName="conn2-1" presStyleLbl="parChTrans1D3" presStyleIdx="0" presStyleCnt="2"/>
      <dgm:spPr/>
      <dgm:t>
        <a:bodyPr/>
        <a:lstStyle/>
        <a:p>
          <a:endParaRPr lang="en-US"/>
        </a:p>
      </dgm:t>
    </dgm:pt>
    <dgm:pt modelId="{823160E9-CD39-4A43-AA6D-709C559102D4}" type="pres">
      <dgm:prSet presAssocID="{6DA1FB52-0663-499E-93B8-0816EEAB8ED9}" presName="connTx" presStyleLbl="parChTrans1D3" presStyleIdx="0" presStyleCnt="2"/>
      <dgm:spPr/>
      <dgm:t>
        <a:bodyPr/>
        <a:lstStyle/>
        <a:p>
          <a:endParaRPr lang="en-US"/>
        </a:p>
      </dgm:t>
    </dgm:pt>
    <dgm:pt modelId="{E351042E-5588-467D-A057-5386B02D2A75}" type="pres">
      <dgm:prSet presAssocID="{9A12CCE2-7304-447D-9320-E58468C2944C}" presName="root2" presStyleCnt="0"/>
      <dgm:spPr/>
    </dgm:pt>
    <dgm:pt modelId="{FF2CA29E-A9D6-4EAB-BDED-7A426B48B49C}" type="pres">
      <dgm:prSet presAssocID="{9A12CCE2-7304-447D-9320-E58468C2944C}" presName="LevelTwoTextNode" presStyleLbl="asst2" presStyleIdx="0" presStyleCnt="2" custLinFactNeighborY="-307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96E5EAF-FE80-4BC9-9C4B-085B4333A48F}" type="pres">
      <dgm:prSet presAssocID="{9A12CCE2-7304-447D-9320-E58468C2944C}" presName="level3hierChild" presStyleCnt="0"/>
      <dgm:spPr/>
    </dgm:pt>
    <dgm:pt modelId="{5A4CA7D7-87FC-4CA4-AA6F-20EC88AC8FC5}" type="pres">
      <dgm:prSet presAssocID="{5F4A0A93-1422-4AD6-BA0B-26D60D6D6F3F}" presName="conn2-1" presStyleLbl="parChTrans1D3" presStyleIdx="1" presStyleCnt="2"/>
      <dgm:spPr/>
      <dgm:t>
        <a:bodyPr/>
        <a:lstStyle/>
        <a:p>
          <a:endParaRPr lang="en-US"/>
        </a:p>
      </dgm:t>
    </dgm:pt>
    <dgm:pt modelId="{12164E81-08EC-4BEE-85D4-EE19E95EF941}" type="pres">
      <dgm:prSet presAssocID="{5F4A0A93-1422-4AD6-BA0B-26D60D6D6F3F}" presName="connTx" presStyleLbl="parChTrans1D3" presStyleIdx="1" presStyleCnt="2"/>
      <dgm:spPr/>
      <dgm:t>
        <a:bodyPr/>
        <a:lstStyle/>
        <a:p>
          <a:endParaRPr lang="en-US"/>
        </a:p>
      </dgm:t>
    </dgm:pt>
    <dgm:pt modelId="{61736ABC-72F8-4D41-973D-341B655653AE}" type="pres">
      <dgm:prSet presAssocID="{D90A573A-18E2-4965-B3BD-089AB347A78E}" presName="root2" presStyleCnt="0"/>
      <dgm:spPr/>
    </dgm:pt>
    <dgm:pt modelId="{3B972EB0-F293-436A-958E-7A7E35DCE525}" type="pres">
      <dgm:prSet presAssocID="{D90A573A-18E2-4965-B3BD-089AB347A78E}" presName="LevelTwoTextNode" presStyleLbl="asst2" presStyleIdx="1" presStyleCnt="2" custLinFactNeighborY="733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081FAD2-50EB-4C7E-B768-5BE2DFE7538E}" type="pres">
      <dgm:prSet presAssocID="{D90A573A-18E2-4965-B3BD-089AB347A78E}" presName="level3hierChild" presStyleCnt="0"/>
      <dgm:spPr/>
    </dgm:pt>
    <dgm:pt modelId="{1DE127BD-7782-4C4A-A2C1-E3F31D86EF21}" type="pres">
      <dgm:prSet presAssocID="{BAA28AF2-3B10-4CF4-AB24-4AFECBE1035A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98FA756B-169A-4D6D-A059-063D760C69B6}" type="pres">
      <dgm:prSet presAssocID="{BAA28AF2-3B10-4CF4-AB24-4AFECBE1035A}" presName="connTx" presStyleLbl="parChTrans1D2" presStyleIdx="2" presStyleCnt="3"/>
      <dgm:spPr/>
      <dgm:t>
        <a:bodyPr/>
        <a:lstStyle/>
        <a:p>
          <a:endParaRPr lang="en-US"/>
        </a:p>
      </dgm:t>
    </dgm:pt>
    <dgm:pt modelId="{66DEDDF6-B82C-40A2-891C-91399734E3DD}" type="pres">
      <dgm:prSet presAssocID="{1C8160CD-17F7-4334-9F3C-48FFE9591AC1}" presName="root2" presStyleCnt="0"/>
      <dgm:spPr/>
    </dgm:pt>
    <dgm:pt modelId="{B5F23BC6-818F-4811-971B-555AF1B7EC3F}" type="pres">
      <dgm:prSet presAssocID="{1C8160CD-17F7-4334-9F3C-48FFE9591AC1}" presName="LevelTwoTextNode" presStyleLbl="node2" presStyleIdx="2" presStyleCnt="3" custLinFactNeighborY="1322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B1D7E5-6F9B-4F84-8E8E-DDA905E13320}" type="pres">
      <dgm:prSet presAssocID="{1C8160CD-17F7-4334-9F3C-48FFE9591AC1}" presName="level3hierChild" presStyleCnt="0"/>
      <dgm:spPr/>
    </dgm:pt>
  </dgm:ptLst>
  <dgm:cxnLst>
    <dgm:cxn modelId="{9C77EF81-9CC9-4BE5-9D4C-281DC8CBE648}" srcId="{7E47DEDD-5245-4771-BDEF-C0255303CD3E}" destId="{1454FA97-1CC9-46AA-969B-EC8AF06FDC68}" srcOrd="1" destOrd="0" parTransId="{8A05154D-D845-4DAF-B5F0-42CB38B26645}" sibTransId="{CBD7444C-08D6-4DDB-B56D-FE05A82DF473}"/>
    <dgm:cxn modelId="{B60DC839-E457-4922-BDFD-0B88989B9A1E}" type="presOf" srcId="{6DA1FB52-0663-499E-93B8-0816EEAB8ED9}" destId="{938BD003-2950-434A-BFAA-69E15C0F7F61}" srcOrd="0" destOrd="0" presId="urn:microsoft.com/office/officeart/2005/8/layout/hierarchy2"/>
    <dgm:cxn modelId="{B3E367D3-D64E-4D71-8D6E-BA41329358AF}" type="presOf" srcId="{1454FA97-1CC9-46AA-969B-EC8AF06FDC68}" destId="{82F41057-4771-4790-A5A6-D5D455BCC1E2}" srcOrd="0" destOrd="0" presId="urn:microsoft.com/office/officeart/2005/8/layout/hierarchy2"/>
    <dgm:cxn modelId="{1E61E043-CF2E-4B92-A7EE-BDD0DA527C8C}" type="presOf" srcId="{5F4A0A93-1422-4AD6-BA0B-26D60D6D6F3F}" destId="{5A4CA7D7-87FC-4CA4-AA6F-20EC88AC8FC5}" srcOrd="0" destOrd="0" presId="urn:microsoft.com/office/officeart/2005/8/layout/hierarchy2"/>
    <dgm:cxn modelId="{F6409796-0F64-4FD7-A709-B4AEEC40C965}" type="presOf" srcId="{B6E2F3B0-9F24-4AF3-921C-72D01F94F672}" destId="{64B70FCC-734A-477D-B7FA-BFE6926ADC27}" srcOrd="0" destOrd="0" presId="urn:microsoft.com/office/officeart/2005/8/layout/hierarchy2"/>
    <dgm:cxn modelId="{24C4E1EA-27FE-482F-A038-B93619B3E863}" type="presOf" srcId="{9A12CCE2-7304-447D-9320-E58468C2944C}" destId="{FF2CA29E-A9D6-4EAB-BDED-7A426B48B49C}" srcOrd="0" destOrd="0" presId="urn:microsoft.com/office/officeart/2005/8/layout/hierarchy2"/>
    <dgm:cxn modelId="{12DAF42E-C204-421F-B75E-EFE5A6226113}" type="presOf" srcId="{8A05154D-D845-4DAF-B5F0-42CB38B26645}" destId="{97603F25-8950-4D34-B5C0-67D02B973895}" srcOrd="0" destOrd="0" presId="urn:microsoft.com/office/officeart/2005/8/layout/hierarchy2"/>
    <dgm:cxn modelId="{1D226A0A-A202-48DC-88E3-90F63815DFD7}" srcId="{7E47DEDD-5245-4771-BDEF-C0255303CD3E}" destId="{B6E2F3B0-9F24-4AF3-921C-72D01F94F672}" srcOrd="0" destOrd="0" parTransId="{835EDB28-307F-4B2E-8DB0-76097E6E4E99}" sibTransId="{3CDB83B4-E657-491B-8702-A3C7BB6DA7C3}"/>
    <dgm:cxn modelId="{35546D2C-B317-417D-A2C4-DEEA3D907317}" type="presOf" srcId="{7E5B01A1-EBD3-4F2F-B3A3-5A155E32D440}" destId="{098DD87F-2D93-4B31-9AC2-C9B7FF6F0847}" srcOrd="0" destOrd="0" presId="urn:microsoft.com/office/officeart/2005/8/layout/hierarchy2"/>
    <dgm:cxn modelId="{FAA13AAE-92F4-421C-8B58-4B16C9996C24}" srcId="{7E47DEDD-5245-4771-BDEF-C0255303CD3E}" destId="{1C8160CD-17F7-4334-9F3C-48FFE9591AC1}" srcOrd="2" destOrd="0" parTransId="{BAA28AF2-3B10-4CF4-AB24-4AFECBE1035A}" sibTransId="{C8AC8105-05B3-4566-A742-4A63CD7BF3F7}"/>
    <dgm:cxn modelId="{26E5EF9E-29A4-42C8-8C83-D76641D0AE93}" type="presOf" srcId="{835EDB28-307F-4B2E-8DB0-76097E6E4E99}" destId="{4265AC10-68FC-40D8-89FE-4C66564FBA2C}" srcOrd="0" destOrd="0" presId="urn:microsoft.com/office/officeart/2005/8/layout/hierarchy2"/>
    <dgm:cxn modelId="{3489F503-1387-4003-89E5-0B22A7608447}" type="presOf" srcId="{8A05154D-D845-4DAF-B5F0-42CB38B26645}" destId="{B2F8D080-43E7-4A0B-8D1E-A324FCF0EB1E}" srcOrd="1" destOrd="0" presId="urn:microsoft.com/office/officeart/2005/8/layout/hierarchy2"/>
    <dgm:cxn modelId="{DABCE3E2-BB82-4B45-946E-C5E3DD3305D8}" type="presOf" srcId="{D90A573A-18E2-4965-B3BD-089AB347A78E}" destId="{3B972EB0-F293-436A-958E-7A7E35DCE525}" srcOrd="0" destOrd="0" presId="urn:microsoft.com/office/officeart/2005/8/layout/hierarchy2"/>
    <dgm:cxn modelId="{FB3116A0-3788-4E71-B8AC-0DB45810F1A5}" srcId="{1454FA97-1CC9-46AA-969B-EC8AF06FDC68}" destId="{9A12CCE2-7304-447D-9320-E58468C2944C}" srcOrd="0" destOrd="0" parTransId="{6DA1FB52-0663-499E-93B8-0816EEAB8ED9}" sibTransId="{B1CE4A06-87E1-46E6-8A25-E1B8784A0497}"/>
    <dgm:cxn modelId="{4B877234-E4BF-4A62-B0EB-11D9D4F05A4E}" type="presOf" srcId="{BAA28AF2-3B10-4CF4-AB24-4AFECBE1035A}" destId="{1DE127BD-7782-4C4A-A2C1-E3F31D86EF21}" srcOrd="0" destOrd="0" presId="urn:microsoft.com/office/officeart/2005/8/layout/hierarchy2"/>
    <dgm:cxn modelId="{DF11C02A-76C5-49C9-89A2-2987063FFEC2}" type="presOf" srcId="{7E47DEDD-5245-4771-BDEF-C0255303CD3E}" destId="{81B70426-487E-43A1-B67D-6A43A9170740}" srcOrd="0" destOrd="0" presId="urn:microsoft.com/office/officeart/2005/8/layout/hierarchy2"/>
    <dgm:cxn modelId="{31B1DDF4-F6EE-47B8-BB9A-F7BC355EE1E7}" type="presOf" srcId="{6DA1FB52-0663-499E-93B8-0816EEAB8ED9}" destId="{823160E9-CD39-4A43-AA6D-709C559102D4}" srcOrd="1" destOrd="0" presId="urn:microsoft.com/office/officeart/2005/8/layout/hierarchy2"/>
    <dgm:cxn modelId="{9F85FEF6-810F-4F5C-8C97-DA45732CCF15}" type="presOf" srcId="{1C8160CD-17F7-4334-9F3C-48FFE9591AC1}" destId="{B5F23BC6-818F-4811-971B-555AF1B7EC3F}" srcOrd="0" destOrd="0" presId="urn:microsoft.com/office/officeart/2005/8/layout/hierarchy2"/>
    <dgm:cxn modelId="{73020DD0-980F-43AF-ABFA-0A4F38D77F3D}" srcId="{7E5B01A1-EBD3-4F2F-B3A3-5A155E32D440}" destId="{7E47DEDD-5245-4771-BDEF-C0255303CD3E}" srcOrd="0" destOrd="0" parTransId="{7DF5454E-033E-46B4-9489-52FF42005673}" sibTransId="{6A605F1E-A5D6-4D90-94A5-CCA32D1DA7F0}"/>
    <dgm:cxn modelId="{2B467922-6F62-47F7-8625-5CB400025760}" srcId="{1454FA97-1CC9-46AA-969B-EC8AF06FDC68}" destId="{D90A573A-18E2-4965-B3BD-089AB347A78E}" srcOrd="1" destOrd="0" parTransId="{5F4A0A93-1422-4AD6-BA0B-26D60D6D6F3F}" sibTransId="{9605E2FF-02C0-458A-93D3-CB6A1BC381A8}"/>
    <dgm:cxn modelId="{0CF93683-2B2E-40FE-AACA-B2058AAD1B52}" type="presOf" srcId="{5F4A0A93-1422-4AD6-BA0B-26D60D6D6F3F}" destId="{12164E81-08EC-4BEE-85D4-EE19E95EF941}" srcOrd="1" destOrd="0" presId="urn:microsoft.com/office/officeart/2005/8/layout/hierarchy2"/>
    <dgm:cxn modelId="{BEEFE5CD-EA42-4C2F-AEBD-8154CEF24E6F}" type="presOf" srcId="{BAA28AF2-3B10-4CF4-AB24-4AFECBE1035A}" destId="{98FA756B-169A-4D6D-A059-063D760C69B6}" srcOrd="1" destOrd="0" presId="urn:microsoft.com/office/officeart/2005/8/layout/hierarchy2"/>
    <dgm:cxn modelId="{5AF6660E-BDE4-4048-80E9-C7E7AD26DDB9}" type="presOf" srcId="{835EDB28-307F-4B2E-8DB0-76097E6E4E99}" destId="{A7654CCE-FC57-44C8-AA78-F29296EC960E}" srcOrd="1" destOrd="0" presId="urn:microsoft.com/office/officeart/2005/8/layout/hierarchy2"/>
    <dgm:cxn modelId="{7BEA85FF-DE20-4528-959F-CA56762744A5}" type="presParOf" srcId="{098DD87F-2D93-4B31-9AC2-C9B7FF6F0847}" destId="{8A2AB53C-1100-4FE8-8F3A-B4ED425055A8}" srcOrd="0" destOrd="0" presId="urn:microsoft.com/office/officeart/2005/8/layout/hierarchy2"/>
    <dgm:cxn modelId="{0BE4DE19-7654-4E0E-98A7-BDD43CAA214E}" type="presParOf" srcId="{8A2AB53C-1100-4FE8-8F3A-B4ED425055A8}" destId="{81B70426-487E-43A1-B67D-6A43A9170740}" srcOrd="0" destOrd="0" presId="urn:microsoft.com/office/officeart/2005/8/layout/hierarchy2"/>
    <dgm:cxn modelId="{B22FF773-A449-4DDF-A558-ED5A7C52671B}" type="presParOf" srcId="{8A2AB53C-1100-4FE8-8F3A-B4ED425055A8}" destId="{96363750-46CC-4361-B6B2-E24C243FE5DD}" srcOrd="1" destOrd="0" presId="urn:microsoft.com/office/officeart/2005/8/layout/hierarchy2"/>
    <dgm:cxn modelId="{09FF33B7-719C-426A-8972-980B0AFAC1B7}" type="presParOf" srcId="{96363750-46CC-4361-B6B2-E24C243FE5DD}" destId="{4265AC10-68FC-40D8-89FE-4C66564FBA2C}" srcOrd="0" destOrd="0" presId="urn:microsoft.com/office/officeart/2005/8/layout/hierarchy2"/>
    <dgm:cxn modelId="{095E2F9E-032E-4266-ACA9-6E32E6FF1DA7}" type="presParOf" srcId="{4265AC10-68FC-40D8-89FE-4C66564FBA2C}" destId="{A7654CCE-FC57-44C8-AA78-F29296EC960E}" srcOrd="0" destOrd="0" presId="urn:microsoft.com/office/officeart/2005/8/layout/hierarchy2"/>
    <dgm:cxn modelId="{A9DA71B0-68EA-490F-A8F4-3A6334046A55}" type="presParOf" srcId="{96363750-46CC-4361-B6B2-E24C243FE5DD}" destId="{9057A258-90DD-4BA7-98B6-39C96B9C7412}" srcOrd="1" destOrd="0" presId="urn:microsoft.com/office/officeart/2005/8/layout/hierarchy2"/>
    <dgm:cxn modelId="{86904881-C957-40E6-B1C8-58E213FFAE9E}" type="presParOf" srcId="{9057A258-90DD-4BA7-98B6-39C96B9C7412}" destId="{64B70FCC-734A-477D-B7FA-BFE6926ADC27}" srcOrd="0" destOrd="0" presId="urn:microsoft.com/office/officeart/2005/8/layout/hierarchy2"/>
    <dgm:cxn modelId="{99FDE9E3-A2B1-411B-8BE0-6B2D80C42F18}" type="presParOf" srcId="{9057A258-90DD-4BA7-98B6-39C96B9C7412}" destId="{635109E2-C112-49C7-B12E-14099EBC2A68}" srcOrd="1" destOrd="0" presId="urn:microsoft.com/office/officeart/2005/8/layout/hierarchy2"/>
    <dgm:cxn modelId="{6D988064-56ED-4CF5-89F9-6791B8281089}" type="presParOf" srcId="{96363750-46CC-4361-B6B2-E24C243FE5DD}" destId="{97603F25-8950-4D34-B5C0-67D02B973895}" srcOrd="2" destOrd="0" presId="urn:microsoft.com/office/officeart/2005/8/layout/hierarchy2"/>
    <dgm:cxn modelId="{239B51EA-1CFA-4F2B-8D89-ADF373388619}" type="presParOf" srcId="{97603F25-8950-4D34-B5C0-67D02B973895}" destId="{B2F8D080-43E7-4A0B-8D1E-A324FCF0EB1E}" srcOrd="0" destOrd="0" presId="urn:microsoft.com/office/officeart/2005/8/layout/hierarchy2"/>
    <dgm:cxn modelId="{011EBC93-59D2-4897-B0F9-051761F8B2E6}" type="presParOf" srcId="{96363750-46CC-4361-B6B2-E24C243FE5DD}" destId="{51E3913B-31AE-400B-AA68-7FF585EC4C80}" srcOrd="3" destOrd="0" presId="urn:microsoft.com/office/officeart/2005/8/layout/hierarchy2"/>
    <dgm:cxn modelId="{EFA9DA11-32C2-4266-94BA-51EE7506FAAB}" type="presParOf" srcId="{51E3913B-31AE-400B-AA68-7FF585EC4C80}" destId="{82F41057-4771-4790-A5A6-D5D455BCC1E2}" srcOrd="0" destOrd="0" presId="urn:microsoft.com/office/officeart/2005/8/layout/hierarchy2"/>
    <dgm:cxn modelId="{A5388932-B15C-4E2C-8DE6-FF452BDACE1D}" type="presParOf" srcId="{51E3913B-31AE-400B-AA68-7FF585EC4C80}" destId="{63B29704-FCE7-45B5-8D40-53F876395914}" srcOrd="1" destOrd="0" presId="urn:microsoft.com/office/officeart/2005/8/layout/hierarchy2"/>
    <dgm:cxn modelId="{CDA4FF6F-BD25-43BE-9094-BD4F3C769671}" type="presParOf" srcId="{63B29704-FCE7-45B5-8D40-53F876395914}" destId="{938BD003-2950-434A-BFAA-69E15C0F7F61}" srcOrd="0" destOrd="0" presId="urn:microsoft.com/office/officeart/2005/8/layout/hierarchy2"/>
    <dgm:cxn modelId="{3C115985-2857-43A6-ADA1-0D6B8064B7EE}" type="presParOf" srcId="{938BD003-2950-434A-BFAA-69E15C0F7F61}" destId="{823160E9-CD39-4A43-AA6D-709C559102D4}" srcOrd="0" destOrd="0" presId="urn:microsoft.com/office/officeart/2005/8/layout/hierarchy2"/>
    <dgm:cxn modelId="{05CAA9A4-5DBD-48F4-9F22-11E2DA1A2936}" type="presParOf" srcId="{63B29704-FCE7-45B5-8D40-53F876395914}" destId="{E351042E-5588-467D-A057-5386B02D2A75}" srcOrd="1" destOrd="0" presId="urn:microsoft.com/office/officeart/2005/8/layout/hierarchy2"/>
    <dgm:cxn modelId="{A6CFDAA4-2884-4359-9FD6-788162987A2A}" type="presParOf" srcId="{E351042E-5588-467D-A057-5386B02D2A75}" destId="{FF2CA29E-A9D6-4EAB-BDED-7A426B48B49C}" srcOrd="0" destOrd="0" presId="urn:microsoft.com/office/officeart/2005/8/layout/hierarchy2"/>
    <dgm:cxn modelId="{641A30DB-67A9-43E7-9D68-83225FAD5ED9}" type="presParOf" srcId="{E351042E-5588-467D-A057-5386B02D2A75}" destId="{796E5EAF-FE80-4BC9-9C4B-085B4333A48F}" srcOrd="1" destOrd="0" presId="urn:microsoft.com/office/officeart/2005/8/layout/hierarchy2"/>
    <dgm:cxn modelId="{E2C9FB93-A6F5-4B94-BBFE-0D509046CDE3}" type="presParOf" srcId="{63B29704-FCE7-45B5-8D40-53F876395914}" destId="{5A4CA7D7-87FC-4CA4-AA6F-20EC88AC8FC5}" srcOrd="2" destOrd="0" presId="urn:microsoft.com/office/officeart/2005/8/layout/hierarchy2"/>
    <dgm:cxn modelId="{0776431E-2234-45BC-850D-05FB55A778A2}" type="presParOf" srcId="{5A4CA7D7-87FC-4CA4-AA6F-20EC88AC8FC5}" destId="{12164E81-08EC-4BEE-85D4-EE19E95EF941}" srcOrd="0" destOrd="0" presId="urn:microsoft.com/office/officeart/2005/8/layout/hierarchy2"/>
    <dgm:cxn modelId="{E6BF4C4F-B477-4157-8207-077E90D615CD}" type="presParOf" srcId="{63B29704-FCE7-45B5-8D40-53F876395914}" destId="{61736ABC-72F8-4D41-973D-341B655653AE}" srcOrd="3" destOrd="0" presId="urn:microsoft.com/office/officeart/2005/8/layout/hierarchy2"/>
    <dgm:cxn modelId="{155B6ECC-E295-4BE0-9733-50F93B3279BE}" type="presParOf" srcId="{61736ABC-72F8-4D41-973D-341B655653AE}" destId="{3B972EB0-F293-436A-958E-7A7E35DCE525}" srcOrd="0" destOrd="0" presId="urn:microsoft.com/office/officeart/2005/8/layout/hierarchy2"/>
    <dgm:cxn modelId="{446B462C-5A5B-431B-A419-4F0D12DEE143}" type="presParOf" srcId="{61736ABC-72F8-4D41-973D-341B655653AE}" destId="{0081FAD2-50EB-4C7E-B768-5BE2DFE7538E}" srcOrd="1" destOrd="0" presId="urn:microsoft.com/office/officeart/2005/8/layout/hierarchy2"/>
    <dgm:cxn modelId="{D08DB41E-51BA-46B3-85C8-3B2197907D06}" type="presParOf" srcId="{96363750-46CC-4361-B6B2-E24C243FE5DD}" destId="{1DE127BD-7782-4C4A-A2C1-E3F31D86EF21}" srcOrd="4" destOrd="0" presId="urn:microsoft.com/office/officeart/2005/8/layout/hierarchy2"/>
    <dgm:cxn modelId="{74263FB2-9213-48CC-AD4D-E86E66FD1B7F}" type="presParOf" srcId="{1DE127BD-7782-4C4A-A2C1-E3F31D86EF21}" destId="{98FA756B-169A-4D6D-A059-063D760C69B6}" srcOrd="0" destOrd="0" presId="urn:microsoft.com/office/officeart/2005/8/layout/hierarchy2"/>
    <dgm:cxn modelId="{C99B8E0E-423B-4BA6-8DF4-65F7F1BE0E23}" type="presParOf" srcId="{96363750-46CC-4361-B6B2-E24C243FE5DD}" destId="{66DEDDF6-B82C-40A2-891C-91399734E3DD}" srcOrd="5" destOrd="0" presId="urn:microsoft.com/office/officeart/2005/8/layout/hierarchy2"/>
    <dgm:cxn modelId="{934A84C5-D423-4385-8BC8-12783F490BBD}" type="presParOf" srcId="{66DEDDF6-B82C-40A2-891C-91399734E3DD}" destId="{B5F23BC6-818F-4811-971B-555AF1B7EC3F}" srcOrd="0" destOrd="0" presId="urn:microsoft.com/office/officeart/2005/8/layout/hierarchy2"/>
    <dgm:cxn modelId="{B79531C1-0737-4D9F-8C6A-1A3194BB9226}" type="presParOf" srcId="{66DEDDF6-B82C-40A2-891C-91399734E3DD}" destId="{BBB1D7E5-6F9B-4F84-8E8E-DDA905E1332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57E166-A914-48DC-874A-B8CC8DA4E12D}" type="doc">
      <dgm:prSet loTypeId="urn:microsoft.com/office/officeart/2005/8/layout/hierarchy2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A9FBE14-F8C2-4AA1-A4FB-C9C9FED1EF35}">
      <dgm:prSet phldrT="[Text]" custT="1"/>
      <dgm:spPr/>
      <dgm:t>
        <a:bodyPr/>
        <a:lstStyle/>
        <a:p>
          <a:r>
            <a:rPr lang="en-US" sz="2400" dirty="0" smtClean="0"/>
            <a:t>Types of Data </a:t>
          </a:r>
          <a:endParaRPr lang="en-US" sz="2400" dirty="0"/>
        </a:p>
      </dgm:t>
    </dgm:pt>
    <dgm:pt modelId="{26768E77-01FF-4474-9AC8-4F3243AE87AF}" type="parTrans" cxnId="{EB1A5739-3507-4AAF-B5F9-9D6C2B30A95F}">
      <dgm:prSet/>
      <dgm:spPr/>
      <dgm:t>
        <a:bodyPr/>
        <a:lstStyle/>
        <a:p>
          <a:endParaRPr lang="en-US"/>
        </a:p>
      </dgm:t>
    </dgm:pt>
    <dgm:pt modelId="{BEA50D6F-39ED-4E7B-A8EB-DEDAE0FFEB0D}" type="sibTrans" cxnId="{EB1A5739-3507-4AAF-B5F9-9D6C2B30A95F}">
      <dgm:prSet/>
      <dgm:spPr/>
      <dgm:t>
        <a:bodyPr/>
        <a:lstStyle/>
        <a:p>
          <a:endParaRPr lang="en-US"/>
        </a:p>
      </dgm:t>
    </dgm:pt>
    <dgm:pt modelId="{03FDF4D3-633A-4F07-8650-B48FD995BB30}">
      <dgm:prSet phldrT="[Text]"/>
      <dgm:spPr/>
      <dgm:t>
        <a:bodyPr/>
        <a:lstStyle/>
        <a:p>
          <a:r>
            <a:rPr lang="en-US" b="1" dirty="0" smtClean="0"/>
            <a:t>Quantitative</a:t>
          </a:r>
        </a:p>
        <a:p>
          <a:r>
            <a:rPr lang="en-US" dirty="0" smtClean="0"/>
            <a:t>(Numerical)</a:t>
          </a:r>
          <a:endParaRPr lang="en-US" dirty="0"/>
        </a:p>
      </dgm:t>
    </dgm:pt>
    <dgm:pt modelId="{338D2612-3EB8-411E-9AF4-EBCA51DE8E85}" type="parTrans" cxnId="{1DA8086A-95D1-48BB-B760-07DFBCAA19F8}">
      <dgm:prSet/>
      <dgm:spPr/>
      <dgm:t>
        <a:bodyPr/>
        <a:lstStyle/>
        <a:p>
          <a:endParaRPr lang="en-US"/>
        </a:p>
      </dgm:t>
    </dgm:pt>
    <dgm:pt modelId="{D248C772-4252-45F4-889F-D466141DAFB6}" type="sibTrans" cxnId="{1DA8086A-95D1-48BB-B760-07DFBCAA19F8}">
      <dgm:prSet/>
      <dgm:spPr/>
      <dgm:t>
        <a:bodyPr/>
        <a:lstStyle/>
        <a:p>
          <a:endParaRPr lang="en-US"/>
        </a:p>
      </dgm:t>
    </dgm:pt>
    <dgm:pt modelId="{08A3A942-E03F-4D60-BD6B-B1C10B890A51}">
      <dgm:prSet phldrT="[Text]" custT="1"/>
      <dgm:spPr/>
      <dgm:t>
        <a:bodyPr/>
        <a:lstStyle/>
        <a:p>
          <a:r>
            <a:rPr lang="en-US" sz="2400" dirty="0" smtClean="0"/>
            <a:t>Discrete</a:t>
          </a:r>
          <a:endParaRPr lang="en-US" sz="1800" dirty="0"/>
        </a:p>
      </dgm:t>
    </dgm:pt>
    <dgm:pt modelId="{F7A50158-C800-4549-8B87-CBC212465036}" type="parTrans" cxnId="{4E29763F-1443-4C8A-B882-11D854148648}">
      <dgm:prSet/>
      <dgm:spPr/>
      <dgm:t>
        <a:bodyPr/>
        <a:lstStyle/>
        <a:p>
          <a:endParaRPr lang="en-US"/>
        </a:p>
      </dgm:t>
    </dgm:pt>
    <dgm:pt modelId="{2088263D-2D46-432A-BA42-5C4AB18F9FF6}" type="sibTrans" cxnId="{4E29763F-1443-4C8A-B882-11D854148648}">
      <dgm:prSet/>
      <dgm:spPr/>
      <dgm:t>
        <a:bodyPr/>
        <a:lstStyle/>
        <a:p>
          <a:endParaRPr lang="en-US"/>
        </a:p>
      </dgm:t>
    </dgm:pt>
    <dgm:pt modelId="{C7CE40F0-4B1E-46D4-89BB-87B558A8FE7E}">
      <dgm:prSet phldrT="[Text]" custT="1"/>
      <dgm:spPr/>
      <dgm:t>
        <a:bodyPr/>
        <a:lstStyle/>
        <a:p>
          <a:r>
            <a:rPr lang="en-US" sz="1800" b="1" dirty="0" smtClean="0"/>
            <a:t>Continuous</a:t>
          </a:r>
        </a:p>
        <a:p>
          <a:r>
            <a:rPr lang="en-US" sz="1800" dirty="0" smtClean="0"/>
            <a:t>(interval or ratio)</a:t>
          </a:r>
          <a:endParaRPr lang="en-US" sz="1800" dirty="0"/>
        </a:p>
      </dgm:t>
    </dgm:pt>
    <dgm:pt modelId="{735641A7-CB58-4D1E-BDCD-157234181A35}" type="parTrans" cxnId="{D58CDC21-ADC6-4A6F-B35C-E54CF1C32CB1}">
      <dgm:prSet/>
      <dgm:spPr/>
      <dgm:t>
        <a:bodyPr/>
        <a:lstStyle/>
        <a:p>
          <a:endParaRPr lang="en-US"/>
        </a:p>
      </dgm:t>
    </dgm:pt>
    <dgm:pt modelId="{8B9E202D-CCCD-4ADB-870B-58A12A630B1C}" type="sibTrans" cxnId="{D58CDC21-ADC6-4A6F-B35C-E54CF1C32CB1}">
      <dgm:prSet/>
      <dgm:spPr/>
      <dgm:t>
        <a:bodyPr/>
        <a:lstStyle/>
        <a:p>
          <a:endParaRPr lang="en-US"/>
        </a:p>
      </dgm:t>
    </dgm:pt>
    <dgm:pt modelId="{64FBF191-0C21-41E5-8BC0-9FC68FFD4FB7}">
      <dgm:prSet phldrT="[Text]"/>
      <dgm:spPr/>
      <dgm:t>
        <a:bodyPr/>
        <a:lstStyle/>
        <a:p>
          <a:r>
            <a:rPr lang="en-US" b="1" dirty="0" smtClean="0"/>
            <a:t>Qualitative</a:t>
          </a:r>
        </a:p>
        <a:p>
          <a:r>
            <a:rPr lang="en-US" dirty="0" smtClean="0"/>
            <a:t>(Categorical)</a:t>
          </a:r>
          <a:endParaRPr lang="en-US" dirty="0"/>
        </a:p>
      </dgm:t>
    </dgm:pt>
    <dgm:pt modelId="{127D1A05-0DBC-4932-B63E-CB4945C322A2}" type="parTrans" cxnId="{C68487B3-668D-4D5D-9DD1-42EBBB04734F}">
      <dgm:prSet/>
      <dgm:spPr/>
      <dgm:t>
        <a:bodyPr/>
        <a:lstStyle/>
        <a:p>
          <a:endParaRPr lang="en-US"/>
        </a:p>
      </dgm:t>
    </dgm:pt>
    <dgm:pt modelId="{97B186C7-BAA6-4F66-8E92-EDE2AAC9EA50}" type="sibTrans" cxnId="{C68487B3-668D-4D5D-9DD1-42EBBB04734F}">
      <dgm:prSet/>
      <dgm:spPr/>
      <dgm:t>
        <a:bodyPr/>
        <a:lstStyle/>
        <a:p>
          <a:endParaRPr lang="en-US"/>
        </a:p>
      </dgm:t>
    </dgm:pt>
    <dgm:pt modelId="{B022C5AA-2332-42CE-871D-5BFCE19139A8}">
      <dgm:prSet phldrT="[Text]" custT="1"/>
      <dgm:spPr/>
      <dgm:t>
        <a:bodyPr/>
        <a:lstStyle/>
        <a:p>
          <a:r>
            <a:rPr lang="en-US" sz="2400" b="0" dirty="0" smtClean="0"/>
            <a:t>Nominal</a:t>
          </a:r>
          <a:endParaRPr lang="en-US" sz="2400" b="0" dirty="0"/>
        </a:p>
      </dgm:t>
    </dgm:pt>
    <dgm:pt modelId="{DC5AACE5-B4C9-4C7F-BC36-AB95C34B70DF}" type="parTrans" cxnId="{737E1BCE-3D39-4329-A927-8F3646041F8F}">
      <dgm:prSet/>
      <dgm:spPr/>
      <dgm:t>
        <a:bodyPr/>
        <a:lstStyle/>
        <a:p>
          <a:endParaRPr lang="en-US"/>
        </a:p>
      </dgm:t>
    </dgm:pt>
    <dgm:pt modelId="{D5D18B57-6286-4C6B-89EC-BE0ABE881A0B}" type="sibTrans" cxnId="{737E1BCE-3D39-4329-A927-8F3646041F8F}">
      <dgm:prSet/>
      <dgm:spPr/>
      <dgm:t>
        <a:bodyPr/>
        <a:lstStyle/>
        <a:p>
          <a:endParaRPr lang="en-US"/>
        </a:p>
      </dgm:t>
    </dgm:pt>
    <dgm:pt modelId="{27E8287E-4B9B-4224-9496-55D9F9A34023}">
      <dgm:prSet/>
      <dgm:spPr/>
      <dgm:t>
        <a:bodyPr/>
        <a:lstStyle/>
        <a:p>
          <a:r>
            <a:rPr lang="en-US" dirty="0" smtClean="0"/>
            <a:t>Ordinal</a:t>
          </a:r>
          <a:endParaRPr lang="en-US" dirty="0"/>
        </a:p>
      </dgm:t>
    </dgm:pt>
    <dgm:pt modelId="{8554CE0D-501B-4E63-831C-DDF6E5304585}" type="parTrans" cxnId="{6B990DFC-7BC2-4CF7-BA76-877D0B39A4A5}">
      <dgm:prSet/>
      <dgm:spPr/>
      <dgm:t>
        <a:bodyPr/>
        <a:lstStyle/>
        <a:p>
          <a:endParaRPr lang="en-US"/>
        </a:p>
      </dgm:t>
    </dgm:pt>
    <dgm:pt modelId="{334E32C7-A63D-490F-88CB-E606F7E76520}" type="sibTrans" cxnId="{6B990DFC-7BC2-4CF7-BA76-877D0B39A4A5}">
      <dgm:prSet/>
      <dgm:spPr/>
      <dgm:t>
        <a:bodyPr/>
        <a:lstStyle/>
        <a:p>
          <a:endParaRPr lang="en-US"/>
        </a:p>
      </dgm:t>
    </dgm:pt>
    <dgm:pt modelId="{C7DAC986-12C5-40A9-92D1-3756DF527DE2}" type="pres">
      <dgm:prSet presAssocID="{E857E166-A914-48DC-874A-B8CC8DA4E12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98D2A4-1CA3-432B-8379-43F0EC06912E}" type="pres">
      <dgm:prSet presAssocID="{4A9FBE14-F8C2-4AA1-A4FB-C9C9FED1EF35}" presName="root1" presStyleCnt="0"/>
      <dgm:spPr/>
      <dgm:t>
        <a:bodyPr/>
        <a:lstStyle/>
        <a:p>
          <a:endParaRPr lang="en-US"/>
        </a:p>
      </dgm:t>
    </dgm:pt>
    <dgm:pt modelId="{C30278D1-47F3-42E3-BB37-6B3CD0F29F43}" type="pres">
      <dgm:prSet presAssocID="{4A9FBE14-F8C2-4AA1-A4FB-C9C9FED1EF35}" presName="LevelOneTextNode" presStyleLbl="node0" presStyleIdx="0" presStyleCnt="1" custScaleX="11727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18C07C-CFA7-42B1-A621-6E1BE6E31070}" type="pres">
      <dgm:prSet presAssocID="{4A9FBE14-F8C2-4AA1-A4FB-C9C9FED1EF35}" presName="level2hierChild" presStyleCnt="0"/>
      <dgm:spPr/>
      <dgm:t>
        <a:bodyPr/>
        <a:lstStyle/>
        <a:p>
          <a:endParaRPr lang="en-US"/>
        </a:p>
      </dgm:t>
    </dgm:pt>
    <dgm:pt modelId="{86668A81-3A57-428D-B5EB-CD54D0F7D9CB}" type="pres">
      <dgm:prSet presAssocID="{338D2612-3EB8-411E-9AF4-EBCA51DE8E85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B7CAA16E-2F69-4E51-A49B-13913FE52D38}" type="pres">
      <dgm:prSet presAssocID="{338D2612-3EB8-411E-9AF4-EBCA51DE8E85}" presName="connTx" presStyleLbl="parChTrans1D2" presStyleIdx="0" presStyleCnt="2"/>
      <dgm:spPr/>
      <dgm:t>
        <a:bodyPr/>
        <a:lstStyle/>
        <a:p>
          <a:endParaRPr lang="en-US"/>
        </a:p>
      </dgm:t>
    </dgm:pt>
    <dgm:pt modelId="{5F322DBD-FCC9-4372-88DF-0B6B0EF81F88}" type="pres">
      <dgm:prSet presAssocID="{03FDF4D3-633A-4F07-8650-B48FD995BB30}" presName="root2" presStyleCnt="0"/>
      <dgm:spPr/>
      <dgm:t>
        <a:bodyPr/>
        <a:lstStyle/>
        <a:p>
          <a:endParaRPr lang="en-US"/>
        </a:p>
      </dgm:t>
    </dgm:pt>
    <dgm:pt modelId="{FC82C490-0DD4-49AA-A076-0BCC17417A1E}" type="pres">
      <dgm:prSet presAssocID="{03FDF4D3-633A-4F07-8650-B48FD995BB30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D92DEF-B661-4391-ACB0-F411BDBD7569}" type="pres">
      <dgm:prSet presAssocID="{03FDF4D3-633A-4F07-8650-B48FD995BB30}" presName="level3hierChild" presStyleCnt="0"/>
      <dgm:spPr/>
      <dgm:t>
        <a:bodyPr/>
        <a:lstStyle/>
        <a:p>
          <a:endParaRPr lang="en-US"/>
        </a:p>
      </dgm:t>
    </dgm:pt>
    <dgm:pt modelId="{912F16F0-4133-47F5-9696-CECD9392E8C3}" type="pres">
      <dgm:prSet presAssocID="{F7A50158-C800-4549-8B87-CBC212465036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8F81B424-B309-42F5-93E2-CC57DCB28027}" type="pres">
      <dgm:prSet presAssocID="{F7A50158-C800-4549-8B87-CBC212465036}" presName="connTx" presStyleLbl="parChTrans1D3" presStyleIdx="0" presStyleCnt="4"/>
      <dgm:spPr/>
      <dgm:t>
        <a:bodyPr/>
        <a:lstStyle/>
        <a:p>
          <a:endParaRPr lang="en-US"/>
        </a:p>
      </dgm:t>
    </dgm:pt>
    <dgm:pt modelId="{EB1194D6-20FC-4BEF-AF08-B40853941828}" type="pres">
      <dgm:prSet presAssocID="{08A3A942-E03F-4D60-BD6B-B1C10B890A51}" presName="root2" presStyleCnt="0"/>
      <dgm:spPr/>
      <dgm:t>
        <a:bodyPr/>
        <a:lstStyle/>
        <a:p>
          <a:endParaRPr lang="en-US"/>
        </a:p>
      </dgm:t>
    </dgm:pt>
    <dgm:pt modelId="{5E7C183E-0B39-4439-9D28-B795711293DB}" type="pres">
      <dgm:prSet presAssocID="{08A3A942-E03F-4D60-BD6B-B1C10B890A51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AC6EA6-0224-40F5-BF5F-85F73513275D}" type="pres">
      <dgm:prSet presAssocID="{08A3A942-E03F-4D60-BD6B-B1C10B890A51}" presName="level3hierChild" presStyleCnt="0"/>
      <dgm:spPr/>
      <dgm:t>
        <a:bodyPr/>
        <a:lstStyle/>
        <a:p>
          <a:endParaRPr lang="en-US"/>
        </a:p>
      </dgm:t>
    </dgm:pt>
    <dgm:pt modelId="{FC1FA62C-7C73-410D-92E7-D2A11679DDFC}" type="pres">
      <dgm:prSet presAssocID="{735641A7-CB58-4D1E-BDCD-157234181A35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6C8D9047-D29E-4660-A4B7-E3D9356C8840}" type="pres">
      <dgm:prSet presAssocID="{735641A7-CB58-4D1E-BDCD-157234181A35}" presName="connTx" presStyleLbl="parChTrans1D3" presStyleIdx="1" presStyleCnt="4"/>
      <dgm:spPr/>
      <dgm:t>
        <a:bodyPr/>
        <a:lstStyle/>
        <a:p>
          <a:endParaRPr lang="en-US"/>
        </a:p>
      </dgm:t>
    </dgm:pt>
    <dgm:pt modelId="{3755B93B-824D-40F7-B3DB-9FDB1B24D975}" type="pres">
      <dgm:prSet presAssocID="{C7CE40F0-4B1E-46D4-89BB-87B558A8FE7E}" presName="root2" presStyleCnt="0"/>
      <dgm:spPr/>
      <dgm:t>
        <a:bodyPr/>
        <a:lstStyle/>
        <a:p>
          <a:endParaRPr lang="en-US"/>
        </a:p>
      </dgm:t>
    </dgm:pt>
    <dgm:pt modelId="{8D43D34A-23F4-4566-9623-24506A4CD5CE}" type="pres">
      <dgm:prSet presAssocID="{C7CE40F0-4B1E-46D4-89BB-87B558A8FE7E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A7ED1B5-8376-4B46-B33F-335009A22DDA}" type="pres">
      <dgm:prSet presAssocID="{C7CE40F0-4B1E-46D4-89BB-87B558A8FE7E}" presName="level3hierChild" presStyleCnt="0"/>
      <dgm:spPr/>
      <dgm:t>
        <a:bodyPr/>
        <a:lstStyle/>
        <a:p>
          <a:endParaRPr lang="en-US"/>
        </a:p>
      </dgm:t>
    </dgm:pt>
    <dgm:pt modelId="{3BE8C047-F03A-47E1-A789-EEB62EDE926E}" type="pres">
      <dgm:prSet presAssocID="{127D1A05-0DBC-4932-B63E-CB4945C322A2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F52BB2EC-174B-4DD2-8241-C687B13CD943}" type="pres">
      <dgm:prSet presAssocID="{127D1A05-0DBC-4932-B63E-CB4945C322A2}" presName="connTx" presStyleLbl="parChTrans1D2" presStyleIdx="1" presStyleCnt="2"/>
      <dgm:spPr/>
      <dgm:t>
        <a:bodyPr/>
        <a:lstStyle/>
        <a:p>
          <a:endParaRPr lang="en-US"/>
        </a:p>
      </dgm:t>
    </dgm:pt>
    <dgm:pt modelId="{CF1F36F7-4E50-4D28-9E4F-9D805D05C18F}" type="pres">
      <dgm:prSet presAssocID="{64FBF191-0C21-41E5-8BC0-9FC68FFD4FB7}" presName="root2" presStyleCnt="0"/>
      <dgm:spPr/>
      <dgm:t>
        <a:bodyPr/>
        <a:lstStyle/>
        <a:p>
          <a:endParaRPr lang="en-US"/>
        </a:p>
      </dgm:t>
    </dgm:pt>
    <dgm:pt modelId="{530E9084-5958-48BF-92E7-8A04C8AD148B}" type="pres">
      <dgm:prSet presAssocID="{64FBF191-0C21-41E5-8BC0-9FC68FFD4FB7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A85770A-A72D-4E7C-BEEE-9252C16B8108}" type="pres">
      <dgm:prSet presAssocID="{64FBF191-0C21-41E5-8BC0-9FC68FFD4FB7}" presName="level3hierChild" presStyleCnt="0"/>
      <dgm:spPr/>
      <dgm:t>
        <a:bodyPr/>
        <a:lstStyle/>
        <a:p>
          <a:endParaRPr lang="en-US"/>
        </a:p>
      </dgm:t>
    </dgm:pt>
    <dgm:pt modelId="{20CBBDDD-CCF4-47BE-817A-3FECB2A6F0F4}" type="pres">
      <dgm:prSet presAssocID="{DC5AACE5-B4C9-4C7F-BC36-AB95C34B70DF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D99D99B7-B1A0-4E24-B498-7A7470FF4AC1}" type="pres">
      <dgm:prSet presAssocID="{DC5AACE5-B4C9-4C7F-BC36-AB95C34B70DF}" presName="connTx" presStyleLbl="parChTrans1D3" presStyleIdx="2" presStyleCnt="4"/>
      <dgm:spPr/>
      <dgm:t>
        <a:bodyPr/>
        <a:lstStyle/>
        <a:p>
          <a:endParaRPr lang="en-US"/>
        </a:p>
      </dgm:t>
    </dgm:pt>
    <dgm:pt modelId="{8A8E053D-DC56-4BF5-B70E-5874DFC373C5}" type="pres">
      <dgm:prSet presAssocID="{B022C5AA-2332-42CE-871D-5BFCE19139A8}" presName="root2" presStyleCnt="0"/>
      <dgm:spPr/>
      <dgm:t>
        <a:bodyPr/>
        <a:lstStyle/>
        <a:p>
          <a:endParaRPr lang="en-US"/>
        </a:p>
      </dgm:t>
    </dgm:pt>
    <dgm:pt modelId="{C90F94B5-1E4A-44AF-8A34-F5EF74FEB5A2}" type="pres">
      <dgm:prSet presAssocID="{B022C5AA-2332-42CE-871D-5BFCE19139A8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E9734AA-A46A-44EE-8A19-F35D448C880B}" type="pres">
      <dgm:prSet presAssocID="{B022C5AA-2332-42CE-871D-5BFCE19139A8}" presName="level3hierChild" presStyleCnt="0"/>
      <dgm:spPr/>
      <dgm:t>
        <a:bodyPr/>
        <a:lstStyle/>
        <a:p>
          <a:endParaRPr lang="en-US"/>
        </a:p>
      </dgm:t>
    </dgm:pt>
    <dgm:pt modelId="{0141A02E-7E73-45E8-AD1A-4C76ADA9F080}" type="pres">
      <dgm:prSet presAssocID="{8554CE0D-501B-4E63-831C-DDF6E5304585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852637ED-EC76-424F-93B5-9FEB650934F7}" type="pres">
      <dgm:prSet presAssocID="{8554CE0D-501B-4E63-831C-DDF6E5304585}" presName="connTx" presStyleLbl="parChTrans1D3" presStyleIdx="3" presStyleCnt="4"/>
      <dgm:spPr/>
      <dgm:t>
        <a:bodyPr/>
        <a:lstStyle/>
        <a:p>
          <a:endParaRPr lang="en-US"/>
        </a:p>
      </dgm:t>
    </dgm:pt>
    <dgm:pt modelId="{2F96ABEA-8A93-46F3-B9DE-1623381EFD7E}" type="pres">
      <dgm:prSet presAssocID="{27E8287E-4B9B-4224-9496-55D9F9A34023}" presName="root2" presStyleCnt="0"/>
      <dgm:spPr/>
      <dgm:t>
        <a:bodyPr/>
        <a:lstStyle/>
        <a:p>
          <a:endParaRPr lang="en-US"/>
        </a:p>
      </dgm:t>
    </dgm:pt>
    <dgm:pt modelId="{12DE4B8D-7659-4E83-B5E1-C32AFE78FA8F}" type="pres">
      <dgm:prSet presAssocID="{27E8287E-4B9B-4224-9496-55D9F9A34023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4725A1-5E29-4A2D-958A-8313CEF10026}" type="pres">
      <dgm:prSet presAssocID="{27E8287E-4B9B-4224-9496-55D9F9A34023}" presName="level3hierChild" presStyleCnt="0"/>
      <dgm:spPr/>
      <dgm:t>
        <a:bodyPr/>
        <a:lstStyle/>
        <a:p>
          <a:endParaRPr lang="en-US"/>
        </a:p>
      </dgm:t>
    </dgm:pt>
  </dgm:ptLst>
  <dgm:cxnLst>
    <dgm:cxn modelId="{B1EA0641-BCB7-407E-920A-EEC129EF921D}" type="presOf" srcId="{E857E166-A914-48DC-874A-B8CC8DA4E12D}" destId="{C7DAC986-12C5-40A9-92D1-3756DF527DE2}" srcOrd="0" destOrd="0" presId="urn:microsoft.com/office/officeart/2005/8/layout/hierarchy2"/>
    <dgm:cxn modelId="{DC39FF68-A2EA-4AB8-9A24-92A7656F6D5E}" type="presOf" srcId="{127D1A05-0DBC-4932-B63E-CB4945C322A2}" destId="{3BE8C047-F03A-47E1-A789-EEB62EDE926E}" srcOrd="0" destOrd="0" presId="urn:microsoft.com/office/officeart/2005/8/layout/hierarchy2"/>
    <dgm:cxn modelId="{D8923BBF-D785-4AD6-9F8E-47397E1288CD}" type="presOf" srcId="{735641A7-CB58-4D1E-BDCD-157234181A35}" destId="{FC1FA62C-7C73-410D-92E7-D2A11679DDFC}" srcOrd="0" destOrd="0" presId="urn:microsoft.com/office/officeart/2005/8/layout/hierarchy2"/>
    <dgm:cxn modelId="{452FB8E7-5498-453B-9C9C-C849F8A047BE}" type="presOf" srcId="{8554CE0D-501B-4E63-831C-DDF6E5304585}" destId="{0141A02E-7E73-45E8-AD1A-4C76ADA9F080}" srcOrd="0" destOrd="0" presId="urn:microsoft.com/office/officeart/2005/8/layout/hierarchy2"/>
    <dgm:cxn modelId="{C2014082-91A6-4E47-B326-1264E5C7DE33}" type="presOf" srcId="{08A3A942-E03F-4D60-BD6B-B1C10B890A51}" destId="{5E7C183E-0B39-4439-9D28-B795711293DB}" srcOrd="0" destOrd="0" presId="urn:microsoft.com/office/officeart/2005/8/layout/hierarchy2"/>
    <dgm:cxn modelId="{1DA8086A-95D1-48BB-B760-07DFBCAA19F8}" srcId="{4A9FBE14-F8C2-4AA1-A4FB-C9C9FED1EF35}" destId="{03FDF4D3-633A-4F07-8650-B48FD995BB30}" srcOrd="0" destOrd="0" parTransId="{338D2612-3EB8-411E-9AF4-EBCA51DE8E85}" sibTransId="{D248C772-4252-45F4-889F-D466141DAFB6}"/>
    <dgm:cxn modelId="{42B77220-23E2-4EF2-AEA0-3B60FA0E45B8}" type="presOf" srcId="{DC5AACE5-B4C9-4C7F-BC36-AB95C34B70DF}" destId="{D99D99B7-B1A0-4E24-B498-7A7470FF4AC1}" srcOrd="1" destOrd="0" presId="urn:microsoft.com/office/officeart/2005/8/layout/hierarchy2"/>
    <dgm:cxn modelId="{8B0A996C-02A6-4DB7-B574-E0A1A55A5871}" type="presOf" srcId="{F7A50158-C800-4549-8B87-CBC212465036}" destId="{912F16F0-4133-47F5-9696-CECD9392E8C3}" srcOrd="0" destOrd="0" presId="urn:microsoft.com/office/officeart/2005/8/layout/hierarchy2"/>
    <dgm:cxn modelId="{15F8325E-0C8D-4648-9819-00E5204746DA}" type="presOf" srcId="{64FBF191-0C21-41E5-8BC0-9FC68FFD4FB7}" destId="{530E9084-5958-48BF-92E7-8A04C8AD148B}" srcOrd="0" destOrd="0" presId="urn:microsoft.com/office/officeart/2005/8/layout/hierarchy2"/>
    <dgm:cxn modelId="{572AF92E-EE11-44DB-9CC4-F98452EEE3EA}" type="presOf" srcId="{4A9FBE14-F8C2-4AA1-A4FB-C9C9FED1EF35}" destId="{C30278D1-47F3-42E3-BB37-6B3CD0F29F43}" srcOrd="0" destOrd="0" presId="urn:microsoft.com/office/officeart/2005/8/layout/hierarchy2"/>
    <dgm:cxn modelId="{6B990DFC-7BC2-4CF7-BA76-877D0B39A4A5}" srcId="{64FBF191-0C21-41E5-8BC0-9FC68FFD4FB7}" destId="{27E8287E-4B9B-4224-9496-55D9F9A34023}" srcOrd="1" destOrd="0" parTransId="{8554CE0D-501B-4E63-831C-DDF6E5304585}" sibTransId="{334E32C7-A63D-490F-88CB-E606F7E76520}"/>
    <dgm:cxn modelId="{75C3F977-91A4-4F09-8AC5-EA32C4F8D9BD}" type="presOf" srcId="{338D2612-3EB8-411E-9AF4-EBCA51DE8E85}" destId="{86668A81-3A57-428D-B5EB-CD54D0F7D9CB}" srcOrd="0" destOrd="0" presId="urn:microsoft.com/office/officeart/2005/8/layout/hierarchy2"/>
    <dgm:cxn modelId="{930248BD-30FD-497E-878E-10D397C1CF71}" type="presOf" srcId="{8554CE0D-501B-4E63-831C-DDF6E5304585}" destId="{852637ED-EC76-424F-93B5-9FEB650934F7}" srcOrd="1" destOrd="0" presId="urn:microsoft.com/office/officeart/2005/8/layout/hierarchy2"/>
    <dgm:cxn modelId="{737E1BCE-3D39-4329-A927-8F3646041F8F}" srcId="{64FBF191-0C21-41E5-8BC0-9FC68FFD4FB7}" destId="{B022C5AA-2332-42CE-871D-5BFCE19139A8}" srcOrd="0" destOrd="0" parTransId="{DC5AACE5-B4C9-4C7F-BC36-AB95C34B70DF}" sibTransId="{D5D18B57-6286-4C6B-89EC-BE0ABE881A0B}"/>
    <dgm:cxn modelId="{638EF793-0168-4F94-9BCB-DD62207AAA56}" type="presOf" srcId="{127D1A05-0DBC-4932-B63E-CB4945C322A2}" destId="{F52BB2EC-174B-4DD2-8241-C687B13CD943}" srcOrd="1" destOrd="0" presId="urn:microsoft.com/office/officeart/2005/8/layout/hierarchy2"/>
    <dgm:cxn modelId="{58EAA583-CEAF-49DA-B984-D7E46D4F3E02}" type="presOf" srcId="{735641A7-CB58-4D1E-BDCD-157234181A35}" destId="{6C8D9047-D29E-4660-A4B7-E3D9356C8840}" srcOrd="1" destOrd="0" presId="urn:microsoft.com/office/officeart/2005/8/layout/hierarchy2"/>
    <dgm:cxn modelId="{EB1A5739-3507-4AAF-B5F9-9D6C2B30A95F}" srcId="{E857E166-A914-48DC-874A-B8CC8DA4E12D}" destId="{4A9FBE14-F8C2-4AA1-A4FB-C9C9FED1EF35}" srcOrd="0" destOrd="0" parTransId="{26768E77-01FF-4474-9AC8-4F3243AE87AF}" sibTransId="{BEA50D6F-39ED-4E7B-A8EB-DEDAE0FFEB0D}"/>
    <dgm:cxn modelId="{C68487B3-668D-4D5D-9DD1-42EBBB04734F}" srcId="{4A9FBE14-F8C2-4AA1-A4FB-C9C9FED1EF35}" destId="{64FBF191-0C21-41E5-8BC0-9FC68FFD4FB7}" srcOrd="1" destOrd="0" parTransId="{127D1A05-0DBC-4932-B63E-CB4945C322A2}" sibTransId="{97B186C7-BAA6-4F66-8E92-EDE2AAC9EA50}"/>
    <dgm:cxn modelId="{DE663468-DE5F-449E-A9D6-A2CFB196C976}" type="presOf" srcId="{C7CE40F0-4B1E-46D4-89BB-87B558A8FE7E}" destId="{8D43D34A-23F4-4566-9623-24506A4CD5CE}" srcOrd="0" destOrd="0" presId="urn:microsoft.com/office/officeart/2005/8/layout/hierarchy2"/>
    <dgm:cxn modelId="{D58CDC21-ADC6-4A6F-B35C-E54CF1C32CB1}" srcId="{03FDF4D3-633A-4F07-8650-B48FD995BB30}" destId="{C7CE40F0-4B1E-46D4-89BB-87B558A8FE7E}" srcOrd="1" destOrd="0" parTransId="{735641A7-CB58-4D1E-BDCD-157234181A35}" sibTransId="{8B9E202D-CCCD-4ADB-870B-58A12A630B1C}"/>
    <dgm:cxn modelId="{66763795-9B99-4AC7-9256-16FECC9CD72A}" type="presOf" srcId="{B022C5AA-2332-42CE-871D-5BFCE19139A8}" destId="{C90F94B5-1E4A-44AF-8A34-F5EF74FEB5A2}" srcOrd="0" destOrd="0" presId="urn:microsoft.com/office/officeart/2005/8/layout/hierarchy2"/>
    <dgm:cxn modelId="{AAB5EE06-7D65-44FF-8B5F-9FA6FCF39F26}" type="presOf" srcId="{F7A50158-C800-4549-8B87-CBC212465036}" destId="{8F81B424-B309-42F5-93E2-CC57DCB28027}" srcOrd="1" destOrd="0" presId="urn:microsoft.com/office/officeart/2005/8/layout/hierarchy2"/>
    <dgm:cxn modelId="{D93AA125-9A6D-45FD-BB2B-711E6EC09730}" type="presOf" srcId="{27E8287E-4B9B-4224-9496-55D9F9A34023}" destId="{12DE4B8D-7659-4E83-B5E1-C32AFE78FA8F}" srcOrd="0" destOrd="0" presId="urn:microsoft.com/office/officeart/2005/8/layout/hierarchy2"/>
    <dgm:cxn modelId="{4E29763F-1443-4C8A-B882-11D854148648}" srcId="{03FDF4D3-633A-4F07-8650-B48FD995BB30}" destId="{08A3A942-E03F-4D60-BD6B-B1C10B890A51}" srcOrd="0" destOrd="0" parTransId="{F7A50158-C800-4549-8B87-CBC212465036}" sibTransId="{2088263D-2D46-432A-BA42-5C4AB18F9FF6}"/>
    <dgm:cxn modelId="{55AF641F-F360-478C-8189-82373750C206}" type="presOf" srcId="{338D2612-3EB8-411E-9AF4-EBCA51DE8E85}" destId="{B7CAA16E-2F69-4E51-A49B-13913FE52D38}" srcOrd="1" destOrd="0" presId="urn:microsoft.com/office/officeart/2005/8/layout/hierarchy2"/>
    <dgm:cxn modelId="{C5F1E859-4FE2-4DB3-940B-2D8987CD77D4}" type="presOf" srcId="{03FDF4D3-633A-4F07-8650-B48FD995BB30}" destId="{FC82C490-0DD4-49AA-A076-0BCC17417A1E}" srcOrd="0" destOrd="0" presId="urn:microsoft.com/office/officeart/2005/8/layout/hierarchy2"/>
    <dgm:cxn modelId="{13320203-448B-402E-8033-F3A7AEF7CDB9}" type="presOf" srcId="{DC5AACE5-B4C9-4C7F-BC36-AB95C34B70DF}" destId="{20CBBDDD-CCF4-47BE-817A-3FECB2A6F0F4}" srcOrd="0" destOrd="0" presId="urn:microsoft.com/office/officeart/2005/8/layout/hierarchy2"/>
    <dgm:cxn modelId="{5378D97F-5DFF-475D-9218-AE61E8995A68}" type="presParOf" srcId="{C7DAC986-12C5-40A9-92D1-3756DF527DE2}" destId="{D198D2A4-1CA3-432B-8379-43F0EC06912E}" srcOrd="0" destOrd="0" presId="urn:microsoft.com/office/officeart/2005/8/layout/hierarchy2"/>
    <dgm:cxn modelId="{F25B94C0-C939-442A-A4E5-F7EAAF1DBEFB}" type="presParOf" srcId="{D198D2A4-1CA3-432B-8379-43F0EC06912E}" destId="{C30278D1-47F3-42E3-BB37-6B3CD0F29F43}" srcOrd="0" destOrd="0" presId="urn:microsoft.com/office/officeart/2005/8/layout/hierarchy2"/>
    <dgm:cxn modelId="{08835A53-38AD-464C-9243-D6A7EB5CC9C9}" type="presParOf" srcId="{D198D2A4-1CA3-432B-8379-43F0EC06912E}" destId="{D518C07C-CFA7-42B1-A621-6E1BE6E31070}" srcOrd="1" destOrd="0" presId="urn:microsoft.com/office/officeart/2005/8/layout/hierarchy2"/>
    <dgm:cxn modelId="{85956ADB-9921-4F2B-A350-C4AFC44FDC61}" type="presParOf" srcId="{D518C07C-CFA7-42B1-A621-6E1BE6E31070}" destId="{86668A81-3A57-428D-B5EB-CD54D0F7D9CB}" srcOrd="0" destOrd="0" presId="urn:microsoft.com/office/officeart/2005/8/layout/hierarchy2"/>
    <dgm:cxn modelId="{54107119-5082-41EE-AD32-C5550A9CCE79}" type="presParOf" srcId="{86668A81-3A57-428D-B5EB-CD54D0F7D9CB}" destId="{B7CAA16E-2F69-4E51-A49B-13913FE52D38}" srcOrd="0" destOrd="0" presId="urn:microsoft.com/office/officeart/2005/8/layout/hierarchy2"/>
    <dgm:cxn modelId="{B089064A-5703-481A-8E6F-8C8843D68B2F}" type="presParOf" srcId="{D518C07C-CFA7-42B1-A621-6E1BE6E31070}" destId="{5F322DBD-FCC9-4372-88DF-0B6B0EF81F88}" srcOrd="1" destOrd="0" presId="urn:microsoft.com/office/officeart/2005/8/layout/hierarchy2"/>
    <dgm:cxn modelId="{F878C8DA-521C-4186-8E32-9879165B7738}" type="presParOf" srcId="{5F322DBD-FCC9-4372-88DF-0B6B0EF81F88}" destId="{FC82C490-0DD4-49AA-A076-0BCC17417A1E}" srcOrd="0" destOrd="0" presId="urn:microsoft.com/office/officeart/2005/8/layout/hierarchy2"/>
    <dgm:cxn modelId="{4482A72B-04A9-4E0E-BA10-57903BCD3CF4}" type="presParOf" srcId="{5F322DBD-FCC9-4372-88DF-0B6B0EF81F88}" destId="{13D92DEF-B661-4391-ACB0-F411BDBD7569}" srcOrd="1" destOrd="0" presId="urn:microsoft.com/office/officeart/2005/8/layout/hierarchy2"/>
    <dgm:cxn modelId="{AAA95862-C910-40DC-8500-68144EDF34C7}" type="presParOf" srcId="{13D92DEF-B661-4391-ACB0-F411BDBD7569}" destId="{912F16F0-4133-47F5-9696-CECD9392E8C3}" srcOrd="0" destOrd="0" presId="urn:microsoft.com/office/officeart/2005/8/layout/hierarchy2"/>
    <dgm:cxn modelId="{AA637210-ADC9-4C94-9ACF-93C30753F1FA}" type="presParOf" srcId="{912F16F0-4133-47F5-9696-CECD9392E8C3}" destId="{8F81B424-B309-42F5-93E2-CC57DCB28027}" srcOrd="0" destOrd="0" presId="urn:microsoft.com/office/officeart/2005/8/layout/hierarchy2"/>
    <dgm:cxn modelId="{B3F8FBC9-BF5C-4A04-B4E3-B134842F8359}" type="presParOf" srcId="{13D92DEF-B661-4391-ACB0-F411BDBD7569}" destId="{EB1194D6-20FC-4BEF-AF08-B40853941828}" srcOrd="1" destOrd="0" presId="urn:microsoft.com/office/officeart/2005/8/layout/hierarchy2"/>
    <dgm:cxn modelId="{E506EFAA-ED98-4375-AD61-E7100CFB2499}" type="presParOf" srcId="{EB1194D6-20FC-4BEF-AF08-B40853941828}" destId="{5E7C183E-0B39-4439-9D28-B795711293DB}" srcOrd="0" destOrd="0" presId="urn:microsoft.com/office/officeart/2005/8/layout/hierarchy2"/>
    <dgm:cxn modelId="{E99583A5-991B-4C28-8547-8C90D79F17B5}" type="presParOf" srcId="{EB1194D6-20FC-4BEF-AF08-B40853941828}" destId="{41AC6EA6-0224-40F5-BF5F-85F73513275D}" srcOrd="1" destOrd="0" presId="urn:microsoft.com/office/officeart/2005/8/layout/hierarchy2"/>
    <dgm:cxn modelId="{285B6979-E799-47F0-8954-2B478E50679D}" type="presParOf" srcId="{13D92DEF-B661-4391-ACB0-F411BDBD7569}" destId="{FC1FA62C-7C73-410D-92E7-D2A11679DDFC}" srcOrd="2" destOrd="0" presId="urn:microsoft.com/office/officeart/2005/8/layout/hierarchy2"/>
    <dgm:cxn modelId="{BF0594EC-3E23-468D-88AC-0F26E4B9D0CD}" type="presParOf" srcId="{FC1FA62C-7C73-410D-92E7-D2A11679DDFC}" destId="{6C8D9047-D29E-4660-A4B7-E3D9356C8840}" srcOrd="0" destOrd="0" presId="urn:microsoft.com/office/officeart/2005/8/layout/hierarchy2"/>
    <dgm:cxn modelId="{5AF60664-46EF-4A2B-889D-AB9BADBC7997}" type="presParOf" srcId="{13D92DEF-B661-4391-ACB0-F411BDBD7569}" destId="{3755B93B-824D-40F7-B3DB-9FDB1B24D975}" srcOrd="3" destOrd="0" presId="urn:microsoft.com/office/officeart/2005/8/layout/hierarchy2"/>
    <dgm:cxn modelId="{EC6ABB26-0A68-4656-B18E-502E9995A2D0}" type="presParOf" srcId="{3755B93B-824D-40F7-B3DB-9FDB1B24D975}" destId="{8D43D34A-23F4-4566-9623-24506A4CD5CE}" srcOrd="0" destOrd="0" presId="urn:microsoft.com/office/officeart/2005/8/layout/hierarchy2"/>
    <dgm:cxn modelId="{9A8E3066-E96D-40C4-8AF9-53D26A234D81}" type="presParOf" srcId="{3755B93B-824D-40F7-B3DB-9FDB1B24D975}" destId="{3A7ED1B5-8376-4B46-B33F-335009A22DDA}" srcOrd="1" destOrd="0" presId="urn:microsoft.com/office/officeart/2005/8/layout/hierarchy2"/>
    <dgm:cxn modelId="{32212128-FDB7-41DA-B475-823B6D084584}" type="presParOf" srcId="{D518C07C-CFA7-42B1-A621-6E1BE6E31070}" destId="{3BE8C047-F03A-47E1-A789-EEB62EDE926E}" srcOrd="2" destOrd="0" presId="urn:microsoft.com/office/officeart/2005/8/layout/hierarchy2"/>
    <dgm:cxn modelId="{FF28A5BE-9089-40FD-A19C-BF8BC032399C}" type="presParOf" srcId="{3BE8C047-F03A-47E1-A789-EEB62EDE926E}" destId="{F52BB2EC-174B-4DD2-8241-C687B13CD943}" srcOrd="0" destOrd="0" presId="urn:microsoft.com/office/officeart/2005/8/layout/hierarchy2"/>
    <dgm:cxn modelId="{FDF4E142-DE84-4ECF-A4E4-3B2BFCD1E08E}" type="presParOf" srcId="{D518C07C-CFA7-42B1-A621-6E1BE6E31070}" destId="{CF1F36F7-4E50-4D28-9E4F-9D805D05C18F}" srcOrd="3" destOrd="0" presId="urn:microsoft.com/office/officeart/2005/8/layout/hierarchy2"/>
    <dgm:cxn modelId="{8CEBF462-CF2D-483A-8CA6-79DB6C2313CD}" type="presParOf" srcId="{CF1F36F7-4E50-4D28-9E4F-9D805D05C18F}" destId="{530E9084-5958-48BF-92E7-8A04C8AD148B}" srcOrd="0" destOrd="0" presId="urn:microsoft.com/office/officeart/2005/8/layout/hierarchy2"/>
    <dgm:cxn modelId="{EEE55CF8-7BFD-405F-B561-A7FDC625EED9}" type="presParOf" srcId="{CF1F36F7-4E50-4D28-9E4F-9D805D05C18F}" destId="{BA85770A-A72D-4E7C-BEEE-9252C16B8108}" srcOrd="1" destOrd="0" presId="urn:microsoft.com/office/officeart/2005/8/layout/hierarchy2"/>
    <dgm:cxn modelId="{1B46AF72-5696-49B0-873A-84AF72D84615}" type="presParOf" srcId="{BA85770A-A72D-4E7C-BEEE-9252C16B8108}" destId="{20CBBDDD-CCF4-47BE-817A-3FECB2A6F0F4}" srcOrd="0" destOrd="0" presId="urn:microsoft.com/office/officeart/2005/8/layout/hierarchy2"/>
    <dgm:cxn modelId="{F2F84B8A-7320-4E9C-A3AC-CE029E2C0E30}" type="presParOf" srcId="{20CBBDDD-CCF4-47BE-817A-3FECB2A6F0F4}" destId="{D99D99B7-B1A0-4E24-B498-7A7470FF4AC1}" srcOrd="0" destOrd="0" presId="urn:microsoft.com/office/officeart/2005/8/layout/hierarchy2"/>
    <dgm:cxn modelId="{83614BEF-2EA0-4C91-AD8A-F4FCFC168176}" type="presParOf" srcId="{BA85770A-A72D-4E7C-BEEE-9252C16B8108}" destId="{8A8E053D-DC56-4BF5-B70E-5874DFC373C5}" srcOrd="1" destOrd="0" presId="urn:microsoft.com/office/officeart/2005/8/layout/hierarchy2"/>
    <dgm:cxn modelId="{CECF59FB-2C60-4976-AB09-50AD509E9AF3}" type="presParOf" srcId="{8A8E053D-DC56-4BF5-B70E-5874DFC373C5}" destId="{C90F94B5-1E4A-44AF-8A34-F5EF74FEB5A2}" srcOrd="0" destOrd="0" presId="urn:microsoft.com/office/officeart/2005/8/layout/hierarchy2"/>
    <dgm:cxn modelId="{E6D0FA71-1942-4B6C-9F6F-FF0C298D887C}" type="presParOf" srcId="{8A8E053D-DC56-4BF5-B70E-5874DFC373C5}" destId="{7E9734AA-A46A-44EE-8A19-F35D448C880B}" srcOrd="1" destOrd="0" presId="urn:microsoft.com/office/officeart/2005/8/layout/hierarchy2"/>
    <dgm:cxn modelId="{1D7EF51A-8919-4952-8CFE-776FFDB95FCE}" type="presParOf" srcId="{BA85770A-A72D-4E7C-BEEE-9252C16B8108}" destId="{0141A02E-7E73-45E8-AD1A-4C76ADA9F080}" srcOrd="2" destOrd="0" presId="urn:microsoft.com/office/officeart/2005/8/layout/hierarchy2"/>
    <dgm:cxn modelId="{0F8CC866-8FD0-4B10-AD71-DFE2E25EE1CF}" type="presParOf" srcId="{0141A02E-7E73-45E8-AD1A-4C76ADA9F080}" destId="{852637ED-EC76-424F-93B5-9FEB650934F7}" srcOrd="0" destOrd="0" presId="urn:microsoft.com/office/officeart/2005/8/layout/hierarchy2"/>
    <dgm:cxn modelId="{2E4B5C54-CBAF-4A9B-9870-378A6D44AA83}" type="presParOf" srcId="{BA85770A-A72D-4E7C-BEEE-9252C16B8108}" destId="{2F96ABEA-8A93-46F3-B9DE-1623381EFD7E}" srcOrd="3" destOrd="0" presId="urn:microsoft.com/office/officeart/2005/8/layout/hierarchy2"/>
    <dgm:cxn modelId="{283011C5-4186-472A-A006-3FD0146810C8}" type="presParOf" srcId="{2F96ABEA-8A93-46F3-B9DE-1623381EFD7E}" destId="{12DE4B8D-7659-4E83-B5E1-C32AFE78FA8F}" srcOrd="0" destOrd="0" presId="urn:microsoft.com/office/officeart/2005/8/layout/hierarchy2"/>
    <dgm:cxn modelId="{2508BC9A-E26F-43AE-B84A-07C7E6E26B19}" type="presParOf" srcId="{2F96ABEA-8A93-46F3-B9DE-1623381EFD7E}" destId="{FC4725A1-5E29-4A2D-958A-8313CEF1002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B70426-487E-43A1-B67D-6A43A9170740}">
      <dsp:nvSpPr>
        <dsp:cNvPr id="0" name=""/>
        <dsp:cNvSpPr/>
      </dsp:nvSpPr>
      <dsp:spPr>
        <a:xfrm>
          <a:off x="4085" y="1722097"/>
          <a:ext cx="2163534" cy="10817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80000"/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2">
                <a:alpha val="80000"/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2">
                <a:alpha val="80000"/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2">
                <a:alpha val="80000"/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2">
                <a:alpha val="80000"/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2">
                <a:alpha val="80000"/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2">
                <a:alpha val="80000"/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101500">
            <a:schemeClr val="accent2">
              <a:alpha val="80000"/>
              <a:hueOff val="0"/>
              <a:satOff val="0"/>
              <a:lumOff val="0"/>
              <a:alphaOff val="0"/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accent2">
              <a:alpha val="8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300" b="1" i="0" u="none" strike="noStrike" kern="1200" cap="none" normalizeH="0" baseline="0" dirty="0" smtClean="0">
              <a:ln/>
              <a:solidFill>
                <a:srgbClr val="C00000"/>
              </a:solidFill>
              <a:effectLst/>
              <a:latin typeface="Arial Unicode MS" pitchFamily="34" charset="-128"/>
            </a:rPr>
            <a:t>Sources of data</a:t>
          </a:r>
        </a:p>
      </dsp:txBody>
      <dsp:txXfrm>
        <a:off x="35769" y="1753781"/>
        <a:ext cx="2100166" cy="1018399"/>
      </dsp:txXfrm>
    </dsp:sp>
    <dsp:sp modelId="{4265AC10-68FC-40D8-89FE-4C66564FBA2C}">
      <dsp:nvSpPr>
        <dsp:cNvPr id="0" name=""/>
        <dsp:cNvSpPr/>
      </dsp:nvSpPr>
      <dsp:spPr>
        <a:xfrm rot="18084514">
          <a:off x="1770013" y="1532820"/>
          <a:ext cx="1660625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1660625" y="21511"/>
              </a:lnTo>
            </a:path>
          </a:pathLst>
        </a:custGeom>
        <a:noFill/>
        <a:ln w="1905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558810" y="1512816"/>
        <a:ext cx="83031" cy="83031"/>
      </dsp:txXfrm>
    </dsp:sp>
    <dsp:sp modelId="{64B70FCC-734A-477D-B7FA-BFE6926ADC27}">
      <dsp:nvSpPr>
        <dsp:cNvPr id="0" name=""/>
        <dsp:cNvSpPr/>
      </dsp:nvSpPr>
      <dsp:spPr>
        <a:xfrm>
          <a:off x="3033032" y="304799"/>
          <a:ext cx="2163534" cy="10817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70000"/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2">
                <a:alpha val="70000"/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2">
                <a:alpha val="70000"/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2">
                <a:alpha val="70000"/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2">
                <a:alpha val="70000"/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2">
                <a:alpha val="70000"/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2">
                <a:alpha val="70000"/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101500">
            <a:schemeClr val="accent2">
              <a:alpha val="70000"/>
              <a:hueOff val="0"/>
              <a:satOff val="0"/>
              <a:lumOff val="0"/>
              <a:alphaOff val="0"/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accent2">
              <a:alpha val="7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3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 Unicode MS" pitchFamily="34" charset="-128"/>
            </a:rPr>
            <a:t>Records</a:t>
          </a:r>
        </a:p>
      </dsp:txBody>
      <dsp:txXfrm>
        <a:off x="3064716" y="336483"/>
        <a:ext cx="2100166" cy="1018399"/>
      </dsp:txXfrm>
    </dsp:sp>
    <dsp:sp modelId="{97603F25-8950-4D34-B5C0-67D02B973895}">
      <dsp:nvSpPr>
        <dsp:cNvPr id="0" name=""/>
        <dsp:cNvSpPr/>
      </dsp:nvSpPr>
      <dsp:spPr>
        <a:xfrm>
          <a:off x="2167619" y="2241470"/>
          <a:ext cx="865413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865413" y="21511"/>
              </a:lnTo>
            </a:path>
          </a:pathLst>
        </a:custGeom>
        <a:noFill/>
        <a:ln w="1905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578690" y="2241346"/>
        <a:ext cx="43270" cy="43270"/>
      </dsp:txXfrm>
    </dsp:sp>
    <dsp:sp modelId="{82F41057-4771-4790-A5A6-D5D455BCC1E2}">
      <dsp:nvSpPr>
        <dsp:cNvPr id="0" name=""/>
        <dsp:cNvSpPr/>
      </dsp:nvSpPr>
      <dsp:spPr>
        <a:xfrm>
          <a:off x="3033032" y="1722097"/>
          <a:ext cx="2163534" cy="10817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70000"/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2">
                <a:alpha val="70000"/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2">
                <a:alpha val="70000"/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2">
                <a:alpha val="70000"/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2">
                <a:alpha val="70000"/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2">
                <a:alpha val="70000"/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2">
                <a:alpha val="70000"/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101500">
            <a:schemeClr val="accent2">
              <a:alpha val="70000"/>
              <a:hueOff val="0"/>
              <a:satOff val="0"/>
              <a:lumOff val="0"/>
              <a:alphaOff val="0"/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accent2">
              <a:alpha val="7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3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 Unicode MS" pitchFamily="34" charset="-128"/>
            </a:rPr>
            <a:t>Surveys</a:t>
          </a:r>
        </a:p>
      </dsp:txBody>
      <dsp:txXfrm>
        <a:off x="3064716" y="1753781"/>
        <a:ext cx="2100166" cy="1018399"/>
      </dsp:txXfrm>
    </dsp:sp>
    <dsp:sp modelId="{938BD003-2950-434A-BFAA-69E15C0F7F61}">
      <dsp:nvSpPr>
        <dsp:cNvPr id="0" name=""/>
        <dsp:cNvSpPr/>
      </dsp:nvSpPr>
      <dsp:spPr>
        <a:xfrm rot="19371992">
          <a:off x="5086512" y="1913819"/>
          <a:ext cx="1085523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1085523" y="21511"/>
              </a:lnTo>
            </a:path>
          </a:pathLst>
        </a:custGeom>
        <a:noFill/>
        <a:ln w="1905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602135" y="1908192"/>
        <a:ext cx="54276" cy="54276"/>
      </dsp:txXfrm>
    </dsp:sp>
    <dsp:sp modelId="{FF2CA29E-A9D6-4EAB-BDED-7A426B48B49C}">
      <dsp:nvSpPr>
        <dsp:cNvPr id="0" name=""/>
        <dsp:cNvSpPr/>
      </dsp:nvSpPr>
      <dsp:spPr>
        <a:xfrm>
          <a:off x="6061980" y="1066795"/>
          <a:ext cx="2163534" cy="10817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2">
                <a:alpha val="90000"/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2">
                <a:alpha val="90000"/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2">
                <a:alpha val="90000"/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2">
                <a:alpha val="90000"/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101500">
            <a:schemeClr val="accent2">
              <a:alpha val="90000"/>
              <a:hueOff val="0"/>
              <a:satOff val="0"/>
              <a:lumOff val="0"/>
              <a:alphaOff val="0"/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accent2">
              <a:alpha val="9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300" b="1" i="0" u="none" strike="noStrike" kern="1200" cap="none" normalizeH="0" baseline="0" dirty="0" smtClean="0">
              <a:ln/>
              <a:solidFill>
                <a:srgbClr val="FFFF00"/>
              </a:solidFill>
              <a:effectLst/>
              <a:latin typeface="Arial Unicode MS" pitchFamily="34" charset="-128"/>
            </a:rPr>
            <a:t>Comprehensive</a:t>
          </a:r>
        </a:p>
      </dsp:txBody>
      <dsp:txXfrm>
        <a:off x="6093664" y="1098479"/>
        <a:ext cx="2100166" cy="1018399"/>
      </dsp:txXfrm>
    </dsp:sp>
    <dsp:sp modelId="{5A4CA7D7-87FC-4CA4-AA6F-20EC88AC8FC5}">
      <dsp:nvSpPr>
        <dsp:cNvPr id="0" name=""/>
        <dsp:cNvSpPr/>
      </dsp:nvSpPr>
      <dsp:spPr>
        <a:xfrm rot="2341279">
          <a:off x="5072316" y="2592135"/>
          <a:ext cx="1113914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1113914" y="21511"/>
              </a:lnTo>
            </a:path>
          </a:pathLst>
        </a:custGeom>
        <a:noFill/>
        <a:ln w="1905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601425" y="2585799"/>
        <a:ext cx="55695" cy="55695"/>
      </dsp:txXfrm>
    </dsp:sp>
    <dsp:sp modelId="{3B972EB0-F293-436A-958E-7A7E35DCE525}">
      <dsp:nvSpPr>
        <dsp:cNvPr id="0" name=""/>
        <dsp:cNvSpPr/>
      </dsp:nvSpPr>
      <dsp:spPr>
        <a:xfrm>
          <a:off x="6061980" y="2423429"/>
          <a:ext cx="2163534" cy="10817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2">
                <a:alpha val="90000"/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2">
                <a:alpha val="90000"/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2">
                <a:alpha val="90000"/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2">
                <a:alpha val="90000"/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101500">
            <a:schemeClr val="accent2">
              <a:alpha val="90000"/>
              <a:hueOff val="0"/>
              <a:satOff val="0"/>
              <a:lumOff val="0"/>
              <a:alphaOff val="0"/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accent2">
              <a:alpha val="9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300" b="1" i="0" u="none" strike="noStrike" kern="1200" cap="none" normalizeH="0" baseline="0" dirty="0" smtClean="0">
              <a:ln/>
              <a:solidFill>
                <a:srgbClr val="FFFF00"/>
              </a:solidFill>
              <a:effectLst/>
              <a:latin typeface="Arial Unicode MS" pitchFamily="34" charset="-128"/>
            </a:rPr>
            <a:t>Sample</a:t>
          </a:r>
        </a:p>
      </dsp:txBody>
      <dsp:txXfrm>
        <a:off x="6093664" y="2455113"/>
        <a:ext cx="2100166" cy="1018399"/>
      </dsp:txXfrm>
    </dsp:sp>
    <dsp:sp modelId="{1DE127BD-7782-4C4A-A2C1-E3F31D86EF21}">
      <dsp:nvSpPr>
        <dsp:cNvPr id="0" name=""/>
        <dsp:cNvSpPr/>
      </dsp:nvSpPr>
      <dsp:spPr>
        <a:xfrm rot="3482438">
          <a:off x="1782845" y="2935039"/>
          <a:ext cx="1634960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1634960" y="21511"/>
              </a:lnTo>
            </a:path>
          </a:pathLst>
        </a:custGeom>
        <a:noFill/>
        <a:ln w="1905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559452" y="2915677"/>
        <a:ext cx="81748" cy="81748"/>
      </dsp:txXfrm>
    </dsp:sp>
    <dsp:sp modelId="{B5F23BC6-818F-4811-971B-555AF1B7EC3F}">
      <dsp:nvSpPr>
        <dsp:cNvPr id="0" name=""/>
        <dsp:cNvSpPr/>
      </dsp:nvSpPr>
      <dsp:spPr>
        <a:xfrm>
          <a:off x="3033032" y="3109237"/>
          <a:ext cx="2163534" cy="10817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70000"/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2">
                <a:alpha val="70000"/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2">
                <a:alpha val="70000"/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2">
                <a:alpha val="70000"/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2">
                <a:alpha val="70000"/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2">
                <a:alpha val="70000"/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2">
                <a:alpha val="70000"/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101500">
            <a:schemeClr val="accent2">
              <a:alpha val="70000"/>
              <a:hueOff val="0"/>
              <a:satOff val="0"/>
              <a:lumOff val="0"/>
              <a:alphaOff val="0"/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accent2">
              <a:alpha val="7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3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 Unicode MS" pitchFamily="34" charset="-128"/>
            </a:rPr>
            <a:t>Experiments</a:t>
          </a:r>
        </a:p>
      </dsp:txBody>
      <dsp:txXfrm>
        <a:off x="3064716" y="3140921"/>
        <a:ext cx="2100166" cy="10183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0278D1-47F3-42E3-BB37-6B3CD0F29F43}">
      <dsp:nvSpPr>
        <dsp:cNvPr id="0" name=""/>
        <dsp:cNvSpPr/>
      </dsp:nvSpPr>
      <dsp:spPr>
        <a:xfrm>
          <a:off x="511079" y="1565746"/>
          <a:ext cx="2127638" cy="9071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Types of Data </a:t>
          </a:r>
          <a:endParaRPr lang="en-US" sz="2400" kern="1200" dirty="0"/>
        </a:p>
      </dsp:txBody>
      <dsp:txXfrm>
        <a:off x="537647" y="1592314"/>
        <a:ext cx="2074502" cy="853971"/>
      </dsp:txXfrm>
    </dsp:sp>
    <dsp:sp modelId="{86668A81-3A57-428D-B5EB-CD54D0F7D9CB}">
      <dsp:nvSpPr>
        <dsp:cNvPr id="0" name=""/>
        <dsp:cNvSpPr/>
      </dsp:nvSpPr>
      <dsp:spPr>
        <a:xfrm rot="18289469">
          <a:off x="2366181" y="1477498"/>
          <a:ext cx="1270760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270760" y="20214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969792" y="1465944"/>
        <a:ext cx="63538" cy="63538"/>
      </dsp:txXfrm>
    </dsp:sp>
    <dsp:sp modelId="{FC82C490-0DD4-49AA-A076-0BCC17417A1E}">
      <dsp:nvSpPr>
        <dsp:cNvPr id="0" name=""/>
        <dsp:cNvSpPr/>
      </dsp:nvSpPr>
      <dsp:spPr>
        <a:xfrm>
          <a:off x="3364404" y="522572"/>
          <a:ext cx="1814214" cy="9071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Quantitative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(Numerical)</a:t>
          </a:r>
          <a:endParaRPr lang="en-US" sz="2200" kern="1200" dirty="0"/>
        </a:p>
      </dsp:txBody>
      <dsp:txXfrm>
        <a:off x="3390972" y="549140"/>
        <a:ext cx="1761078" cy="853971"/>
      </dsp:txXfrm>
    </dsp:sp>
    <dsp:sp modelId="{912F16F0-4133-47F5-9696-CECD9392E8C3}">
      <dsp:nvSpPr>
        <dsp:cNvPr id="0" name=""/>
        <dsp:cNvSpPr/>
      </dsp:nvSpPr>
      <dsp:spPr>
        <a:xfrm rot="19457599">
          <a:off x="5094619" y="695118"/>
          <a:ext cx="89368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893684" y="20214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19120" y="692990"/>
        <a:ext cx="44684" cy="44684"/>
      </dsp:txXfrm>
    </dsp:sp>
    <dsp:sp modelId="{5E7C183E-0B39-4439-9D28-B795711293DB}">
      <dsp:nvSpPr>
        <dsp:cNvPr id="0" name=""/>
        <dsp:cNvSpPr/>
      </dsp:nvSpPr>
      <dsp:spPr>
        <a:xfrm>
          <a:off x="5904305" y="985"/>
          <a:ext cx="1814214" cy="9071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Discrete</a:t>
          </a:r>
          <a:endParaRPr lang="en-US" sz="1800" kern="1200" dirty="0"/>
        </a:p>
      </dsp:txBody>
      <dsp:txXfrm>
        <a:off x="5930873" y="27553"/>
        <a:ext cx="1761078" cy="853971"/>
      </dsp:txXfrm>
    </dsp:sp>
    <dsp:sp modelId="{FC1FA62C-7C73-410D-92E7-D2A11679DDFC}">
      <dsp:nvSpPr>
        <dsp:cNvPr id="0" name=""/>
        <dsp:cNvSpPr/>
      </dsp:nvSpPr>
      <dsp:spPr>
        <a:xfrm rot="2142401">
          <a:off x="5094619" y="1216705"/>
          <a:ext cx="89368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893684" y="20214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19120" y="1214577"/>
        <a:ext cx="44684" cy="44684"/>
      </dsp:txXfrm>
    </dsp:sp>
    <dsp:sp modelId="{8D43D34A-23F4-4566-9623-24506A4CD5CE}">
      <dsp:nvSpPr>
        <dsp:cNvPr id="0" name=""/>
        <dsp:cNvSpPr/>
      </dsp:nvSpPr>
      <dsp:spPr>
        <a:xfrm>
          <a:off x="5904305" y="1044159"/>
          <a:ext cx="1814214" cy="9071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Continuous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(interval or ratio)</a:t>
          </a:r>
          <a:endParaRPr lang="en-US" sz="1800" kern="1200" dirty="0"/>
        </a:p>
      </dsp:txBody>
      <dsp:txXfrm>
        <a:off x="5930873" y="1070727"/>
        <a:ext cx="1761078" cy="853971"/>
      </dsp:txXfrm>
    </dsp:sp>
    <dsp:sp modelId="{3BE8C047-F03A-47E1-A789-EEB62EDE926E}">
      <dsp:nvSpPr>
        <dsp:cNvPr id="0" name=""/>
        <dsp:cNvSpPr/>
      </dsp:nvSpPr>
      <dsp:spPr>
        <a:xfrm rot="3310531">
          <a:off x="2366181" y="2520671"/>
          <a:ext cx="1270760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270760" y="20214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969792" y="2509117"/>
        <a:ext cx="63538" cy="63538"/>
      </dsp:txXfrm>
    </dsp:sp>
    <dsp:sp modelId="{530E9084-5958-48BF-92E7-8A04C8AD148B}">
      <dsp:nvSpPr>
        <dsp:cNvPr id="0" name=""/>
        <dsp:cNvSpPr/>
      </dsp:nvSpPr>
      <dsp:spPr>
        <a:xfrm>
          <a:off x="3364404" y="2608919"/>
          <a:ext cx="1814214" cy="9071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Qualitative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(Categorical)</a:t>
          </a:r>
          <a:endParaRPr lang="en-US" sz="2200" kern="1200" dirty="0"/>
        </a:p>
      </dsp:txBody>
      <dsp:txXfrm>
        <a:off x="3390972" y="2635487"/>
        <a:ext cx="1761078" cy="853971"/>
      </dsp:txXfrm>
    </dsp:sp>
    <dsp:sp modelId="{20CBBDDD-CCF4-47BE-817A-3FECB2A6F0F4}">
      <dsp:nvSpPr>
        <dsp:cNvPr id="0" name=""/>
        <dsp:cNvSpPr/>
      </dsp:nvSpPr>
      <dsp:spPr>
        <a:xfrm rot="19457599">
          <a:off x="5094619" y="2781465"/>
          <a:ext cx="89368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893684" y="20214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19120" y="2779338"/>
        <a:ext cx="44684" cy="44684"/>
      </dsp:txXfrm>
    </dsp:sp>
    <dsp:sp modelId="{C90F94B5-1E4A-44AF-8A34-F5EF74FEB5A2}">
      <dsp:nvSpPr>
        <dsp:cNvPr id="0" name=""/>
        <dsp:cNvSpPr/>
      </dsp:nvSpPr>
      <dsp:spPr>
        <a:xfrm>
          <a:off x="5904305" y="2087333"/>
          <a:ext cx="1814214" cy="9071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/>
            <a:t>Nominal</a:t>
          </a:r>
          <a:endParaRPr lang="en-US" sz="2400" b="0" kern="1200" dirty="0"/>
        </a:p>
      </dsp:txBody>
      <dsp:txXfrm>
        <a:off x="5930873" y="2113901"/>
        <a:ext cx="1761078" cy="853971"/>
      </dsp:txXfrm>
    </dsp:sp>
    <dsp:sp modelId="{0141A02E-7E73-45E8-AD1A-4C76ADA9F080}">
      <dsp:nvSpPr>
        <dsp:cNvPr id="0" name=""/>
        <dsp:cNvSpPr/>
      </dsp:nvSpPr>
      <dsp:spPr>
        <a:xfrm rot="2142401">
          <a:off x="5094619" y="3303052"/>
          <a:ext cx="89368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893684" y="20214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19120" y="3300924"/>
        <a:ext cx="44684" cy="44684"/>
      </dsp:txXfrm>
    </dsp:sp>
    <dsp:sp modelId="{12DE4B8D-7659-4E83-B5E1-C32AFE78FA8F}">
      <dsp:nvSpPr>
        <dsp:cNvPr id="0" name=""/>
        <dsp:cNvSpPr/>
      </dsp:nvSpPr>
      <dsp:spPr>
        <a:xfrm>
          <a:off x="5904305" y="3130506"/>
          <a:ext cx="1814214" cy="9071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Ordinal</a:t>
          </a:r>
          <a:endParaRPr lang="en-US" sz="2200" kern="1200" dirty="0"/>
        </a:p>
      </dsp:txBody>
      <dsp:txXfrm>
        <a:off x="5930873" y="3157074"/>
        <a:ext cx="1761078" cy="8539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07341-CFB9-4399-B3E7-FEFB5CC15FC4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8790F-7C25-406B-858E-0E15FCC68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349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2A9550-8889-44C7-A88B-04DEEF95A61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09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8790F-7C25-406B-858E-0E15FCC68F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562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2A9550-8889-44C7-A88B-04DEEF95A61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681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2A9550-8889-44C7-A88B-04DEEF95A61D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2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5286600"/>
            <a:ext cx="7772400" cy="860425"/>
          </a:xfrm>
        </p:spPr>
        <p:txBody>
          <a:bodyPr anchor="b" anchorCtr="0"/>
          <a:lstStyle>
            <a:lvl1pPr algn="r"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1600" y="6005400"/>
            <a:ext cx="7753800" cy="17526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5D1302D3-4235-4437-BC74-B23B03ACAB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752600"/>
            <a:ext cx="2855913" cy="4373563"/>
          </a:xfrm>
        </p:spPr>
        <p:txBody>
          <a:bodyPr/>
          <a:lstStyle>
            <a:lvl1pPr marL="0" indent="0">
              <a:lnSpc>
                <a:spcPts val="16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5D1302D3-4235-4437-BC74-B23B03ACAB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00" y="5181600"/>
            <a:ext cx="3962400" cy="3381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381000"/>
            <a:ext cx="9144000" cy="4724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19600" y="5486400"/>
            <a:ext cx="3962400" cy="804862"/>
          </a:xfrm>
        </p:spPr>
        <p:txBody>
          <a:bodyPr>
            <a:normAutofit/>
          </a:bodyPr>
          <a:lstStyle>
            <a:lvl1pPr marL="0" indent="0">
              <a:lnSpc>
                <a:spcPts val="14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5D1302D3-4235-4437-BC74-B23B03ACAB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C42B438-E2CE-4D02-88DB-E9E74FAC2341}" type="datetime1">
              <a:rPr lang="en-US" smtClean="0"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302D3-4235-4437-BC74-B23B03ACA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563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229600" cy="4373563"/>
          </a:xfrm>
        </p:spPr>
        <p:txBody>
          <a:bodyPr/>
          <a:lstStyle>
            <a:lvl1pPr marL="0" indent="0">
              <a:lnSpc>
                <a:spcPts val="2600"/>
              </a:lnSpc>
              <a:buFontTx/>
              <a:buNone/>
              <a:defRPr sz="2800" b="1"/>
            </a:lvl1pPr>
            <a:lvl2pPr marL="684213" indent="-227013">
              <a:lnSpc>
                <a:spcPts val="2600"/>
              </a:lnSpc>
              <a:defRPr sz="2400"/>
            </a:lvl2pPr>
            <a:lvl3pPr marL="1087438" indent="-173038">
              <a:lnSpc>
                <a:spcPts val="2600"/>
              </a:lnSpc>
              <a:defRPr sz="2000"/>
            </a:lvl3pPr>
            <a:lvl4pPr marL="1541463" indent="-169863">
              <a:lnSpc>
                <a:spcPts val="2600"/>
              </a:lnSpc>
              <a:defRPr sz="1600"/>
            </a:lvl4pPr>
            <a:lvl5pPr marL="2001838" indent="-173038">
              <a:lnSpc>
                <a:spcPts val="2600"/>
              </a:lnSpc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5D1302D3-4235-4437-BC74-B23B03ACAB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1302D3-4235-4437-BC74-B23B03ACAB1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1981200" y="1981200"/>
            <a:ext cx="6629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24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480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7178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371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5D1302D3-4235-4437-BC74-B23B03ACAB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09600" y="8094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954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5D1302D3-4235-4437-BC74-B23B03ACAB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1302D3-4235-4437-BC74-B23B03ACAB1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1"/>
            <a:ext cx="23622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2971800" y="1752601"/>
            <a:ext cx="57150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3352800"/>
            <a:ext cx="23622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5"/>
          </p:nvPr>
        </p:nvSpPr>
        <p:spPr>
          <a:xfrm>
            <a:off x="2971800" y="3352800"/>
            <a:ext cx="5715000" cy="152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1302D3-4235-4437-BC74-B23B03ACAB1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8094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954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581400"/>
            <a:ext cx="2743200" cy="2544763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3238500" y="3581400"/>
            <a:ext cx="2743200" cy="2544763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4"/>
          </p:nvPr>
        </p:nvSpPr>
        <p:spPr>
          <a:xfrm>
            <a:off x="6019800" y="3581400"/>
            <a:ext cx="2743200" cy="2544763"/>
          </a:xfrm>
        </p:spPr>
        <p:txBody>
          <a:bodyPr lIns="274320" tIns="0" rIns="182880">
            <a:normAutofit/>
          </a:bodyPr>
          <a:lstStyle>
            <a:lvl1pPr>
              <a:lnSpc>
                <a:spcPts val="2000"/>
              </a:lnSpc>
              <a:defRPr sz="1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3" name="Straight Connector 12"/>
          <p:cNvCxnSpPr>
            <a:endCxn id="9" idx="3"/>
          </p:cNvCxnSpPr>
          <p:nvPr/>
        </p:nvCxnSpPr>
        <p:spPr>
          <a:xfrm rot="5400000">
            <a:off x="1650603" y="3303191"/>
            <a:ext cx="3100388" cy="794"/>
          </a:xfrm>
          <a:prstGeom prst="line">
            <a:avLst/>
          </a:prstGeom>
          <a:ln w="25400">
            <a:solidFill>
              <a:schemeClr val="accent4">
                <a:lumMod val="75000"/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3963591" y="3809602"/>
            <a:ext cx="4114007" cy="1588"/>
          </a:xfrm>
          <a:prstGeom prst="line">
            <a:avLst/>
          </a:prstGeom>
          <a:ln w="25400">
            <a:solidFill>
              <a:schemeClr val="accent4">
                <a:lumMod val="75000"/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1752600"/>
            <a:ext cx="2743200" cy="170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16"/>
          </p:nvPr>
        </p:nvSpPr>
        <p:spPr>
          <a:xfrm>
            <a:off x="3238500" y="1752600"/>
            <a:ext cx="2743200" cy="170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17"/>
          </p:nvPr>
        </p:nvSpPr>
        <p:spPr>
          <a:xfrm>
            <a:off x="6019800" y="1752600"/>
            <a:ext cx="2743200" cy="170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4040188" cy="304801"/>
          </a:xfrm>
          <a:solidFill>
            <a:schemeClr val="accent5">
              <a:lumMod val="20000"/>
              <a:lumOff val="80000"/>
              <a:alpha val="39000"/>
            </a:schemeClr>
          </a:solidFill>
        </p:spPr>
        <p:txBody>
          <a:bodyPr tIns="320040" anchor="b">
            <a:noAutofit/>
          </a:bodyPr>
          <a:lstStyle>
            <a:lvl1pPr marL="0" indent="0">
              <a:buNone/>
              <a:defRPr sz="1800" b="1" cap="all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4040188" cy="4068763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57400"/>
            <a:ext cx="4041775" cy="40687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2"/>
          </p:nvPr>
        </p:nvSpPr>
        <p:spPr>
          <a:xfrm>
            <a:off x="4648200" y="1752601"/>
            <a:ext cx="4040188" cy="304801"/>
          </a:xfrm>
          <a:solidFill>
            <a:schemeClr val="accent5">
              <a:lumMod val="20000"/>
              <a:lumOff val="80000"/>
              <a:alpha val="39000"/>
            </a:schemeClr>
          </a:solidFill>
        </p:spPr>
        <p:txBody>
          <a:bodyPr tIns="320040" anchor="b">
            <a:noAutofit/>
          </a:bodyPr>
          <a:lstStyle>
            <a:lvl1pPr marL="0" indent="0">
              <a:buNone/>
              <a:defRPr sz="1800" b="1" cap="all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5D1302D3-4235-4437-BC74-B23B03ACAB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5D1302D3-4235-4437-BC74-B23B03ACAB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4400" y="655638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5D1302D3-4235-4437-BC74-B23B03ACAB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dt="0"/>
  <p:txStyles>
    <p:titleStyle>
      <a:lvl1pPr algn="l" defTabSz="914400" rtl="1" eaLnBrk="1" latinLnBrk="0" hangingPunct="1">
        <a:spcBef>
          <a:spcPct val="0"/>
        </a:spcBef>
        <a:buNone/>
        <a:defRPr sz="3600" b="1" kern="1200" baseline="0">
          <a:solidFill>
            <a:schemeClr val="tx2">
              <a:lumMod val="75000"/>
            </a:schemeClr>
          </a:solidFill>
          <a:latin typeface="+mj-lt"/>
          <a:ea typeface="+mj-ea"/>
          <a:cs typeface="Segoe UI" pitchFamily="34" charset="0"/>
        </a:defRPr>
      </a:lvl1pPr>
    </p:titleStyle>
    <p:bodyStyle>
      <a:lvl1pPr marL="0" indent="0" algn="r" defTabSz="914400" rtl="1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None/>
        <a:defRPr sz="3200" kern="1200">
          <a:solidFill>
            <a:schemeClr val="tx2">
              <a:lumMod val="75000"/>
            </a:schemeClr>
          </a:solidFill>
          <a:latin typeface="+mn-lt"/>
          <a:ea typeface="+mn-ea"/>
          <a:cs typeface="Segoe UI" pitchFamily="34" charset="0"/>
        </a:defRPr>
      </a:lvl1pPr>
      <a:lvl2pPr marL="627063" indent="-169863" algn="r" defTabSz="914400" rtl="1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Segoe UI" pitchFamily="34" charset="0"/>
        </a:defRPr>
      </a:lvl2pPr>
      <a:lvl3pPr marL="1030288" indent="-115888" algn="r" defTabSz="914400" rtl="1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+mn-lt"/>
          <a:ea typeface="+mn-ea"/>
          <a:cs typeface="Segoe UI" pitchFamily="34" charset="0"/>
        </a:defRPr>
      </a:lvl3pPr>
      <a:lvl4pPr marL="1482725" indent="-111125" algn="r" defTabSz="914400" rtl="1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Char char="•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Segoe UI" pitchFamily="34" charset="0"/>
        </a:defRPr>
      </a:lvl4pPr>
      <a:lvl5pPr marL="1944688" indent="-115888" algn="r" defTabSz="914400" rtl="1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Char char="•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Segoe UI" pitchFamily="34" charset="0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lahmed@ksu.edu.s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3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w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tatistics" TargetMode="External"/><Relationship Id="rId2" Type="http://schemas.openxmlformats.org/officeDocument/2006/relationships/hyperlink" Target="http://en.wikipedia.org/wiki/Portmanteau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en.wikipedia.org/wiki/Biology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2514599"/>
          </a:xfrm>
        </p:spPr>
        <p:txBody>
          <a:bodyPr>
            <a:noAutofit/>
          </a:bodyPr>
          <a:lstStyle/>
          <a:p>
            <a:pPr algn="ctr" rtl="0"/>
            <a:r>
              <a:rPr lang="fr-FR" sz="4800" dirty="0" smtClean="0">
                <a:solidFill>
                  <a:srgbClr val="0C20B4"/>
                </a:solidFill>
              </a:rPr>
              <a:t>Statistical Techniques in Hospital Management</a:t>
            </a:r>
            <a:r>
              <a:rPr lang="fr-FR" sz="4800" dirty="0" smtClean="0">
                <a:solidFill>
                  <a:srgbClr val="C00000"/>
                </a:solidFill>
              </a:rPr>
              <a:t/>
            </a:r>
            <a:br>
              <a:rPr lang="fr-FR" sz="4800" dirty="0" smtClean="0">
                <a:solidFill>
                  <a:srgbClr val="C00000"/>
                </a:solidFill>
              </a:rPr>
            </a:br>
            <a:r>
              <a:rPr lang="fr-FR" sz="4800" dirty="0" smtClean="0">
                <a:solidFill>
                  <a:srgbClr val="A21BA5"/>
                </a:solidFill>
              </a:rPr>
              <a:t>QUA 537</a:t>
            </a:r>
            <a:endParaRPr lang="en-US" sz="4800" dirty="0">
              <a:solidFill>
                <a:srgbClr val="A21BA5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3200400"/>
            <a:ext cx="4419600" cy="1752600"/>
          </a:xfrm>
        </p:spPr>
        <p:txBody>
          <a:bodyPr>
            <a:normAutofit fontScale="92500" lnSpcReduction="20000"/>
          </a:bodyPr>
          <a:lstStyle/>
          <a:p>
            <a:pPr algn="ctr" rtl="0"/>
            <a:r>
              <a:rPr lang="en-US" dirty="0"/>
              <a:t> </a:t>
            </a:r>
          </a:p>
          <a:p>
            <a:pPr algn="ctr" rtl="0"/>
            <a:r>
              <a:rPr lang="en-US" b="1" dirty="0"/>
              <a:t>Dr. Mohammed Alahmed</a:t>
            </a:r>
          </a:p>
          <a:p>
            <a:pPr algn="ctr" rtl="0"/>
            <a:r>
              <a:rPr lang="en-US" b="1" dirty="0"/>
              <a:t>Ph.D. in </a:t>
            </a:r>
            <a:r>
              <a:rPr lang="en-US" b="1" dirty="0" err="1"/>
              <a:t>BioStatistics</a:t>
            </a:r>
            <a:endParaRPr lang="en-US" b="1" dirty="0"/>
          </a:p>
          <a:p>
            <a:pPr algn="ctr" rtl="0"/>
            <a:r>
              <a:rPr lang="en-US" b="1" u="sng" dirty="0">
                <a:hlinkClick r:id="rId3"/>
              </a:rPr>
              <a:t>alahmed@ksu.edu.sa</a:t>
            </a:r>
            <a:endParaRPr lang="en-US" b="1" dirty="0"/>
          </a:p>
          <a:p>
            <a:pPr algn="ctr" rtl="0"/>
            <a:r>
              <a:rPr lang="en-US" b="1" dirty="0"/>
              <a:t>(011) </a:t>
            </a:r>
            <a:r>
              <a:rPr lang="en-US" b="1" dirty="0" smtClean="0"/>
              <a:t>4674108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6258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Sources of Data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10</a:t>
            </a:fld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79269016"/>
              </p:ext>
            </p:extLst>
          </p:nvPr>
        </p:nvGraphicFramePr>
        <p:xfrm>
          <a:off x="457200" y="11430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50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55638"/>
            <a:ext cx="8229600" cy="639762"/>
          </a:xfrm>
        </p:spPr>
        <p:txBody>
          <a:bodyPr/>
          <a:lstStyle/>
          <a:p>
            <a:pPr rtl="0"/>
            <a:r>
              <a:rPr lang="en-US" dirty="0" smtClean="0"/>
              <a:t>Populations and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1"/>
            <a:ext cx="7924800" cy="2286000"/>
          </a:xfrm>
        </p:spPr>
        <p:txBody>
          <a:bodyPr/>
          <a:lstStyle/>
          <a:p>
            <a:pPr algn="l" rtl="0"/>
            <a:r>
              <a:rPr lang="en-US" dirty="0" smtClean="0"/>
              <a:t>Before we can determine what statistical tools and technique to use, we need to know if our information represents a </a:t>
            </a:r>
            <a:r>
              <a:rPr lang="en-US" b="1" dirty="0" smtClean="0">
                <a:solidFill>
                  <a:srgbClr val="00B050"/>
                </a:solidFill>
              </a:rPr>
              <a:t>population</a:t>
            </a:r>
            <a:r>
              <a:rPr lang="en-US" dirty="0" smtClean="0"/>
              <a:t> or a </a:t>
            </a:r>
            <a:r>
              <a:rPr lang="en-US" b="1" dirty="0" smtClean="0">
                <a:solidFill>
                  <a:srgbClr val="00B050"/>
                </a:solidFill>
              </a:rPr>
              <a:t>sample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14400" y="4114800"/>
            <a:ext cx="6781800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dirty="0" smtClean="0"/>
              <a:t>A </a:t>
            </a:r>
            <a:r>
              <a:rPr lang="en-US" sz="3200" b="1" dirty="0" smtClean="0">
                <a:solidFill>
                  <a:srgbClr val="00B050"/>
                </a:solidFill>
              </a:rPr>
              <a:t>sample</a:t>
            </a:r>
            <a:r>
              <a:rPr lang="en-US" sz="3200" dirty="0" smtClean="0"/>
              <a:t> is a </a:t>
            </a:r>
            <a:r>
              <a:rPr lang="en-US" sz="3200" b="1" dirty="0" smtClean="0">
                <a:solidFill>
                  <a:srgbClr val="00B050"/>
                </a:solidFill>
              </a:rPr>
              <a:t>subset</a:t>
            </a:r>
            <a:r>
              <a:rPr lang="en-US" sz="3200" dirty="0" smtClean="0"/>
              <a:t> which should be </a:t>
            </a:r>
            <a:r>
              <a:rPr lang="en-US" sz="3200" b="1" dirty="0" smtClean="0">
                <a:solidFill>
                  <a:srgbClr val="00B050"/>
                </a:solidFill>
              </a:rPr>
              <a:t>representative</a:t>
            </a:r>
            <a:r>
              <a:rPr lang="en-US" sz="3200" dirty="0" smtClean="0"/>
              <a:t> of a population.</a:t>
            </a:r>
          </a:p>
        </p:txBody>
      </p:sp>
    </p:spTree>
    <p:extLst>
      <p:ext uri="{BB962C8B-B14F-4D97-AF65-F5344CB8AC3E}">
        <p14:creationId xmlns:p14="http://schemas.microsoft.com/office/powerpoint/2010/main" val="53985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55638"/>
            <a:ext cx="8229600" cy="639762"/>
          </a:xfrm>
        </p:spPr>
        <p:txBody>
          <a:bodyPr/>
          <a:lstStyle/>
          <a:p>
            <a:pPr rtl="0"/>
            <a:r>
              <a:rPr lang="en-US" dirty="0" smtClean="0"/>
              <a:t>Types of Data or Variable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830763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Data are made up of a set of variables.</a:t>
            </a:r>
          </a:p>
          <a:p>
            <a:pPr algn="l" rtl="0">
              <a:buNone/>
            </a:pPr>
            <a:r>
              <a:rPr lang="en-US" dirty="0" smtClean="0"/>
              <a:t>A variable is a </a:t>
            </a:r>
            <a:r>
              <a:rPr lang="en-US" b="1" dirty="0" smtClean="0">
                <a:solidFill>
                  <a:srgbClr val="00B0F0"/>
                </a:solidFill>
              </a:rPr>
              <a:t>characteristic</a:t>
            </a:r>
            <a:r>
              <a:rPr lang="en-US" dirty="0" smtClean="0">
                <a:solidFill>
                  <a:srgbClr val="33CC33"/>
                </a:solidFill>
              </a:rPr>
              <a:t> </a:t>
            </a:r>
            <a:r>
              <a:rPr lang="en-US" dirty="0" smtClean="0"/>
              <a:t>that takes on different </a:t>
            </a:r>
            <a:r>
              <a:rPr lang="en-US" b="1" dirty="0" smtClean="0">
                <a:solidFill>
                  <a:srgbClr val="00B0F0"/>
                </a:solidFill>
              </a:rPr>
              <a:t>values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/>
              <a:t>in different persons, places, or things.</a:t>
            </a:r>
            <a:endParaRPr lang="ar-SA" dirty="0" smtClean="0"/>
          </a:p>
          <a:p>
            <a:pPr algn="l" rtl="0">
              <a:buNone/>
            </a:pPr>
            <a:r>
              <a:rPr lang="en-US" sz="4000" b="1" dirty="0" smtClean="0">
                <a:solidFill>
                  <a:srgbClr val="00B0F0"/>
                </a:solidFill>
                <a:latin typeface="Monotype Corsiva" pitchFamily="66" charset="0"/>
              </a:rPr>
              <a:t>For example:</a:t>
            </a:r>
          </a:p>
          <a:p>
            <a:pPr algn="l" rtl="0">
              <a:buNone/>
            </a:pPr>
            <a:r>
              <a:rPr lang="en-US" dirty="0" smtClean="0"/>
              <a:t>	- Heart rate </a:t>
            </a:r>
          </a:p>
          <a:p>
            <a:pPr algn="l" rtl="0">
              <a:buNone/>
            </a:pPr>
            <a:r>
              <a:rPr lang="en-US" dirty="0" smtClean="0"/>
              <a:t>	- The heights of adult males </a:t>
            </a:r>
          </a:p>
          <a:p>
            <a:pPr algn="l" rtl="0">
              <a:buNone/>
            </a:pPr>
            <a:r>
              <a:rPr lang="en-US" dirty="0" smtClean="0"/>
              <a:t>	- The weights of preschool children</a:t>
            </a:r>
          </a:p>
          <a:p>
            <a:pPr algn="l" rtl="0">
              <a:buNone/>
            </a:pPr>
            <a:r>
              <a:rPr lang="en-US" dirty="0" smtClean="0"/>
              <a:t>	- The ages of patients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8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55638"/>
            <a:ext cx="8229600" cy="639762"/>
          </a:xfrm>
        </p:spPr>
        <p:txBody>
          <a:bodyPr/>
          <a:lstStyle/>
          <a:p>
            <a:pPr rtl="0"/>
            <a:r>
              <a:rPr lang="en-US" dirty="0" smtClean="0"/>
              <a:t>Types of Data or Variable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3999554"/>
              </p:ext>
            </p:extLst>
          </p:nvPr>
        </p:nvGraphicFramePr>
        <p:xfrm>
          <a:off x="228600" y="1219200"/>
          <a:ext cx="82296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70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Scales of Measure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767889"/>
              </p:ext>
            </p:extLst>
          </p:nvPr>
        </p:nvGraphicFramePr>
        <p:xfrm>
          <a:off x="381000" y="1600200"/>
          <a:ext cx="6019800" cy="448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2738927"/>
                <a:gridCol w="2137873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 smtClean="0"/>
                        <a:t>Scales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 smtClean="0"/>
                        <a:t>Description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 smtClean="0"/>
                        <a:t>Example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1" dirty="0" smtClean="0"/>
                        <a:t>Nominal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 smtClean="0"/>
                        <a:t>qualitative classification of equal value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gender, race, color, city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1" dirty="0" smtClean="0"/>
                        <a:t>Ordinal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 smtClean="0"/>
                        <a:t>qualitative classification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which can be rank ordered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socioeconomic status of families,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Education levels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1" dirty="0" smtClean="0"/>
                        <a:t>Interval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 smtClean="0"/>
                        <a:t>Numerical or quantitative data  can be rank ordered and sizes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compared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 smtClean="0"/>
                        <a:t>temperature 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1" dirty="0" smtClean="0"/>
                        <a:t>Ratio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 smtClean="0"/>
                        <a:t>Quantitative interval data along with ratio. </a:t>
                      </a:r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ratio scale possesses a meaningful (unique and non-arbitrary) zero value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time, age.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600200"/>
            <a:ext cx="1905000" cy="350520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14087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00" y="731838"/>
            <a:ext cx="8229600" cy="639762"/>
          </a:xfrm>
        </p:spPr>
        <p:txBody>
          <a:bodyPr>
            <a:normAutofit fontScale="90000"/>
          </a:bodyPr>
          <a:lstStyle/>
          <a:p>
            <a:pPr rtl="0"/>
            <a:r>
              <a:rPr lang="en-US" dirty="0" smtClean="0"/>
              <a:t>Methods of Data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4572000" cy="2011363"/>
          </a:xfrm>
        </p:spPr>
        <p:txBody>
          <a:bodyPr/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dirty="0" smtClean="0"/>
              <a:t>Tabulation Methods.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dirty="0" smtClean="0"/>
              <a:t>Graphical Methods.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dirty="0" smtClean="0"/>
              <a:t>Numerical Methods.</a:t>
            </a:r>
            <a:endParaRPr lang="en-US" dirty="0"/>
          </a:p>
          <a:p>
            <a:pPr algn="l" rt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pic>
        <p:nvPicPr>
          <p:cNvPr id="4104" name="Picture 8" descr="http://media.juiceanalytics.com/images/netsuitegraphi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752600"/>
            <a:ext cx="3971925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33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55638"/>
            <a:ext cx="8229600" cy="639762"/>
          </a:xfrm>
        </p:spPr>
        <p:txBody>
          <a:bodyPr>
            <a:noAutofit/>
          </a:bodyPr>
          <a:lstStyle/>
          <a:p>
            <a:pPr rtl="0"/>
            <a:r>
              <a:rPr lang="en-US" dirty="0"/>
              <a:t>Tabulation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algn="l" rtl="0"/>
            <a:r>
              <a:rPr lang="en-US" dirty="0"/>
              <a:t>Tabular presentation (simple – complex)</a:t>
            </a:r>
          </a:p>
          <a:p>
            <a:pPr lvl="1" algn="l" rtl="0"/>
            <a:r>
              <a:rPr lang="en-US" b="1" dirty="0"/>
              <a:t>Simple frequency </a:t>
            </a:r>
            <a:r>
              <a:rPr lang="en-US" b="1" dirty="0" smtClean="0"/>
              <a:t>distribution </a:t>
            </a:r>
            <a:r>
              <a:rPr lang="en-US" b="1" dirty="0"/>
              <a:t>Table </a:t>
            </a:r>
            <a:endParaRPr lang="en-US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16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935602"/>
              </p:ext>
            </p:extLst>
          </p:nvPr>
        </p:nvGraphicFramePr>
        <p:xfrm>
          <a:off x="1066800" y="3048000"/>
          <a:ext cx="6096000" cy="1807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</a:rPr>
                        <a:t>Name of variable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</a:rPr>
                        <a:t>(Units of variable) </a:t>
                      </a:r>
                    </a:p>
                  </a:txBody>
                  <a:tcPr marT="45729" marB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cs typeface="Times New Roman" pitchFamily="18" charset="0"/>
                        </a:rPr>
                        <a:t>Frequency</a:t>
                      </a: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cs typeface="Times New Roman" pitchFamily="18" charset="0"/>
                        </a:rPr>
                        <a:t>%</a:t>
                      </a:r>
                    </a:p>
                  </a:txBody>
                  <a:tcPr marT="45729" marB="45729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-----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- Categories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Total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18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754563"/>
          </a:xfrm>
        </p:spPr>
        <p:txBody>
          <a:bodyPr>
            <a:norm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Distribution of 50 patients at the surgical department of </a:t>
            </a:r>
            <a:r>
              <a:rPr lang="en-US" sz="2800" dirty="0" smtClean="0"/>
              <a:t>King Khalid  </a:t>
            </a:r>
            <a:r>
              <a:rPr lang="en-US" sz="2800" dirty="0"/>
              <a:t>hospital in May </a:t>
            </a:r>
            <a:r>
              <a:rPr lang="en-US" sz="2800" dirty="0" smtClean="0"/>
              <a:t>2013 </a:t>
            </a:r>
            <a:r>
              <a:rPr lang="en-US" sz="2800" dirty="0"/>
              <a:t>according to their ABO blood groups</a:t>
            </a:r>
          </a:p>
          <a:p>
            <a:pPr algn="l" rtl="0"/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17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719006"/>
              </p:ext>
            </p:extLst>
          </p:nvPr>
        </p:nvGraphicFramePr>
        <p:xfrm>
          <a:off x="1143000" y="2286000"/>
          <a:ext cx="6096000" cy="2688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Blood group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Frequency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AB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O </a:t>
                      </a: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15 </a:t>
                      </a: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30 </a:t>
                      </a:r>
                    </a:p>
                  </a:txBody>
                  <a:tcPr marT="45717" marB="45717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Total</a:t>
                      </a: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50</a:t>
                      </a: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100</a:t>
                      </a:r>
                    </a:p>
                  </a:txBody>
                  <a:tcPr marT="45717" marB="45717" horzOverflow="overflow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63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55638"/>
            <a:ext cx="8229600" cy="639762"/>
          </a:xfrm>
        </p:spPr>
        <p:txBody>
          <a:bodyPr/>
          <a:lstStyle/>
          <a:p>
            <a:pPr rtl="0"/>
            <a:r>
              <a:rPr lang="en-US" dirty="0"/>
              <a:t>Frequency </a:t>
            </a:r>
            <a:r>
              <a:rPr lang="en-US" dirty="0" smtClean="0"/>
              <a:t>Distribution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Distribution of 50 patients at the surgical department </a:t>
            </a:r>
            <a:r>
              <a:rPr lang="en-US" dirty="0" smtClean="0"/>
              <a:t>according </a:t>
            </a:r>
            <a:r>
              <a:rPr lang="en-US" dirty="0"/>
              <a:t>to their </a:t>
            </a:r>
            <a:r>
              <a:rPr lang="en-US" dirty="0" smtClean="0"/>
              <a:t>age.</a:t>
            </a:r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18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021261"/>
              </p:ext>
            </p:extLst>
          </p:nvPr>
        </p:nvGraphicFramePr>
        <p:xfrm>
          <a:off x="762000" y="2514600"/>
          <a:ext cx="6096000" cy="293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effectLst/>
                        </a:rPr>
                        <a:t>Age </a:t>
                      </a:r>
                    </a:p>
                    <a:p>
                      <a:pPr algn="ctr"/>
                      <a:r>
                        <a:rPr lang="en-US" sz="2000" dirty="0" smtClean="0">
                          <a:effectLst/>
                        </a:rPr>
                        <a:t>(years)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effectLst/>
                        </a:rPr>
                        <a:t>Frequency</a:t>
                      </a:r>
                      <a:endParaRPr lang="en-US" sz="20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effectLst/>
                        </a:rPr>
                        <a:t>%</a:t>
                      </a:r>
                      <a:endParaRPr lang="en-US" sz="2000" dirty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20 -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30 -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40 -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50 -</a:t>
                      </a: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</a:t>
                      </a:r>
                    </a:p>
                  </a:txBody>
                  <a:tcPr marT="45718" marB="4571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16</a:t>
                      </a:r>
                    </a:p>
                  </a:txBody>
                  <a:tcPr marT="45718" marB="45718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Total</a:t>
                      </a: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50</a:t>
                      </a:r>
                    </a:p>
                  </a:txBody>
                  <a:tcPr marT="45718" marB="4571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100</a:t>
                      </a:r>
                    </a:p>
                  </a:txBody>
                  <a:tcPr marT="45718" marB="45718" horzOverflow="overflow"/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08038"/>
            <a:ext cx="8229600" cy="639762"/>
          </a:xfrm>
        </p:spPr>
        <p:txBody>
          <a:bodyPr>
            <a:noAutofit/>
          </a:bodyPr>
          <a:lstStyle/>
          <a:p>
            <a:r>
              <a:rPr lang="en-US" sz="3200" dirty="0"/>
              <a:t>Complex frequency distribution </a:t>
            </a:r>
            <a:r>
              <a:rPr lang="en-US" sz="3200" dirty="0" smtClean="0"/>
              <a:t>Table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925841"/>
              </p:ext>
            </p:extLst>
          </p:nvPr>
        </p:nvGraphicFramePr>
        <p:xfrm>
          <a:off x="626565" y="1981260"/>
          <a:ext cx="7450635" cy="2743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2180"/>
                <a:gridCol w="1175657"/>
                <a:gridCol w="860742"/>
                <a:gridCol w="1175657"/>
                <a:gridCol w="860742"/>
                <a:gridCol w="1175657"/>
              </a:tblGrid>
              <a:tr h="370840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</a:rPr>
                        <a:t>Smoking</a:t>
                      </a:r>
                    </a:p>
                  </a:txBody>
                  <a:tcPr marT="45715" marB="45715" anchor="ctr" horzOverflow="overflow"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</a:rPr>
                        <a:t>Lung cancer</a:t>
                      </a:r>
                    </a:p>
                  </a:txBody>
                  <a:tcPr marT="45715" marB="45715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</a:rPr>
                        <a:t>Total</a:t>
                      </a:r>
                    </a:p>
                  </a:txBody>
                  <a:tcPr marT="45715" marB="45715" anchor="ctr" horzOverflow="overflow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positive</a:t>
                      </a:r>
                    </a:p>
                  </a:txBody>
                  <a:tcPr marT="45715" marB="45715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negative</a:t>
                      </a:r>
                    </a:p>
                  </a:txBody>
                  <a:tcPr marT="45715" marB="45715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No.</a:t>
                      </a:r>
                    </a:p>
                  </a:txBody>
                  <a:tcPr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%</a:t>
                      </a:r>
                    </a:p>
                  </a:txBody>
                  <a:tcPr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No.</a:t>
                      </a:r>
                    </a:p>
                  </a:txBody>
                  <a:tcPr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%</a:t>
                      </a:r>
                    </a:p>
                  </a:txBody>
                  <a:tcPr marT="45715" marB="45715" horzOverflow="overflow"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T="45715" marB="45715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Smoker</a:t>
                      </a:r>
                    </a:p>
                  </a:txBody>
                  <a:tcPr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15</a:t>
                      </a:r>
                    </a:p>
                  </a:txBody>
                  <a:tcPr marT="45715" marB="4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Unicode MS" pitchFamily="34" charset="-128"/>
                        </a:rPr>
                        <a:t>65.2</a:t>
                      </a:r>
                    </a:p>
                  </a:txBody>
                  <a:tcPr marT="45715" marB="4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</a:t>
                      </a:r>
                    </a:p>
                  </a:txBody>
                  <a:tcPr marT="45715" marB="4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Unicode MS" pitchFamily="34" charset="-128"/>
                          <a:ea typeface="+mn-ea"/>
                          <a:cs typeface="+mn-cs"/>
                        </a:rPr>
                        <a:t>34.8</a:t>
                      </a:r>
                    </a:p>
                  </a:txBody>
                  <a:tcPr marT="45715" marB="4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23</a:t>
                      </a:r>
                    </a:p>
                  </a:txBody>
                  <a:tcPr marT="45715" marB="45715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Non smoker</a:t>
                      </a:r>
                    </a:p>
                  </a:txBody>
                  <a:tcPr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5</a:t>
                      </a:r>
                    </a:p>
                  </a:txBody>
                  <a:tcPr marT="45715" marB="4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Unicode MS" pitchFamily="34" charset="-128"/>
                        </a:rPr>
                        <a:t>13.5</a:t>
                      </a:r>
                    </a:p>
                  </a:txBody>
                  <a:tcPr marT="45715" marB="4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32</a:t>
                      </a:r>
                    </a:p>
                  </a:txBody>
                  <a:tcPr marT="45715" marB="4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Unicode MS" pitchFamily="34" charset="-128"/>
                          <a:ea typeface="+mn-ea"/>
                          <a:cs typeface="+mn-cs"/>
                        </a:rPr>
                        <a:t>86.5</a:t>
                      </a:r>
                    </a:p>
                  </a:txBody>
                  <a:tcPr marT="45715" marB="4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37</a:t>
                      </a:r>
                    </a:p>
                  </a:txBody>
                  <a:tcPr marT="45715" marB="45715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Total</a:t>
                      </a:r>
                    </a:p>
                  </a:txBody>
                  <a:tcPr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20</a:t>
                      </a:r>
                    </a:p>
                  </a:txBody>
                  <a:tcPr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40</a:t>
                      </a:r>
                    </a:p>
                  </a:txBody>
                  <a:tcPr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60</a:t>
                      </a:r>
                    </a:p>
                  </a:txBody>
                  <a:tcPr marT="45715" marB="45715" horzOverflow="overflow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94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639762"/>
          </a:xfrm>
        </p:spPr>
        <p:txBody>
          <a:bodyPr>
            <a:noAutofit/>
          </a:bodyPr>
          <a:lstStyle/>
          <a:p>
            <a:pPr rtl="0"/>
            <a:r>
              <a:rPr lang="en-US" b="1" dirty="0"/>
              <a:t>Course </a:t>
            </a:r>
            <a:r>
              <a:rPr lang="en-US" b="1" dirty="0" smtClean="0"/>
              <a:t>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dirty="0"/>
              <a:t>This course introduces </a:t>
            </a:r>
            <a:r>
              <a:rPr lang="en-US" dirty="0" err="1"/>
              <a:t>biostatistical</a:t>
            </a:r>
            <a:r>
              <a:rPr lang="en-US" dirty="0"/>
              <a:t> methods and applications, covering descriptive statistics, probability, and inferential techniques necessary for appropriate analysis and interpretation of data relevant to </a:t>
            </a:r>
            <a:r>
              <a:rPr lang="en-US" b="1" dirty="0"/>
              <a:t>health sciences</a:t>
            </a:r>
            <a:r>
              <a:rPr lang="en-US" dirty="0"/>
              <a:t>. </a:t>
            </a:r>
            <a:endParaRPr lang="en-US" dirty="0" smtClean="0"/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dirty="0" smtClean="0"/>
              <a:t>Use </a:t>
            </a:r>
            <a:r>
              <a:rPr lang="en-US" dirty="0"/>
              <a:t>the statistical software package (</a:t>
            </a:r>
            <a:r>
              <a:rPr lang="en-US" b="1" dirty="0"/>
              <a:t>SPSS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72200" y="6477000"/>
            <a:ext cx="2895600" cy="365125"/>
          </a:xfrm>
        </p:spPr>
        <p:txBody>
          <a:bodyPr/>
          <a:lstStyle/>
          <a:p>
            <a:r>
              <a:rPr lang="en-US" sz="1400" b="1" dirty="0" smtClean="0"/>
              <a:t>Dr. Mohammed Alahmed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24950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Graphical </a:t>
            </a:r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b="1" dirty="0" smtClean="0"/>
              <a:t>Pie Chart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20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524000"/>
            <a:ext cx="54864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876800"/>
            <a:ext cx="3188847" cy="1291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38" r="12930" b="9633"/>
          <a:stretch/>
        </p:blipFill>
        <p:spPr bwMode="auto">
          <a:xfrm>
            <a:off x="533400" y="2819400"/>
            <a:ext cx="2680756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155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4525963"/>
          </a:xfrm>
        </p:spPr>
        <p:txBody>
          <a:bodyPr/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b="1" dirty="0" smtClean="0"/>
              <a:t>Bar Chart</a:t>
            </a:r>
          </a:p>
          <a:p>
            <a:pPr algn="l" rtl="0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21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143000"/>
            <a:ext cx="4595812" cy="3682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pic>
        <p:nvPicPr>
          <p:cNvPr id="6146" name="Picture 2" descr="http://www.selectinternational.com/Portals/120635/images/bar%20char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984248"/>
            <a:ext cx="3530218" cy="265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40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0">
              <a:buFont typeface="Arial" pitchFamily="34" charset="0"/>
              <a:buChar char="•"/>
            </a:pPr>
            <a:r>
              <a:rPr lang="en-US" sz="3200" dirty="0" smtClean="0"/>
              <a:t>Two variables bar chart</a:t>
            </a:r>
            <a:endParaRPr lang="en-US" sz="32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46"/>
          <a:stretch/>
        </p:blipFill>
        <p:spPr bwMode="auto">
          <a:xfrm>
            <a:off x="381000" y="1752600"/>
            <a:ext cx="5300709" cy="3926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199" y="1752600"/>
            <a:ext cx="2971801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183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b="1" dirty="0" smtClean="0"/>
              <a:t>Histogram</a:t>
            </a:r>
          </a:p>
          <a:p>
            <a:pPr algn="l" rtl="0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23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106"/>
          <a:stretch/>
        </p:blipFill>
        <p:spPr bwMode="auto">
          <a:xfrm>
            <a:off x="129264" y="1676400"/>
            <a:ext cx="6671032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95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Stem-and-leaf plot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8686800" cy="3962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752600"/>
            <a:ext cx="2438400" cy="3581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067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059363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400" b="1" dirty="0">
                <a:latin typeface="StoneSerif"/>
              </a:rPr>
              <a:t>A </a:t>
            </a:r>
            <a:r>
              <a:rPr lang="en-US" sz="2400" b="1" dirty="0">
                <a:latin typeface="StoneSerif-Semibold"/>
              </a:rPr>
              <a:t>stem-and-leaf </a:t>
            </a:r>
            <a:r>
              <a:rPr lang="en-US" sz="2400" b="1" dirty="0">
                <a:latin typeface="StoneSerif"/>
              </a:rPr>
              <a:t>plot can be constructed as follows: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000" dirty="0" smtClean="0">
                <a:latin typeface="StoneSerif"/>
              </a:rPr>
              <a:t>Separate </a:t>
            </a:r>
            <a:r>
              <a:rPr lang="en-US" sz="2000" dirty="0">
                <a:latin typeface="StoneSerif"/>
              </a:rPr>
              <a:t>each data point into a stem component and a leaf component, </a:t>
            </a:r>
            <a:r>
              <a:rPr lang="en-US" sz="2000" dirty="0" smtClean="0">
                <a:latin typeface="StoneSerif"/>
              </a:rPr>
              <a:t>respectively, where </a:t>
            </a:r>
            <a:r>
              <a:rPr lang="en-US" sz="2000" dirty="0">
                <a:latin typeface="StoneSerif"/>
              </a:rPr>
              <a:t>the stem component consists of the number formed by </a:t>
            </a:r>
            <a:r>
              <a:rPr lang="en-US" sz="2000" dirty="0" smtClean="0">
                <a:latin typeface="StoneSerif"/>
              </a:rPr>
              <a:t>all but </a:t>
            </a:r>
            <a:r>
              <a:rPr lang="en-US" sz="2000" dirty="0">
                <a:latin typeface="StoneSerif"/>
              </a:rPr>
              <a:t>the rightmost digit of the number, and the leaf component consists </a:t>
            </a:r>
            <a:r>
              <a:rPr lang="en-US" sz="2000" dirty="0" smtClean="0">
                <a:latin typeface="StoneSerif"/>
              </a:rPr>
              <a:t>of the </a:t>
            </a:r>
            <a:r>
              <a:rPr lang="en-US" sz="2000" dirty="0">
                <a:latin typeface="StoneSerif"/>
              </a:rPr>
              <a:t>rightmost digit. Thus the stem of the number 483 is 48, and the leaf is 3.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000" dirty="0" smtClean="0">
                <a:latin typeface="StoneSerif"/>
              </a:rPr>
              <a:t>Write </a:t>
            </a:r>
            <a:r>
              <a:rPr lang="en-US" sz="2000" dirty="0">
                <a:latin typeface="StoneSerif"/>
              </a:rPr>
              <a:t>the smallest stem in the data set in the upper left-hand corner of the plot.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000" dirty="0" smtClean="0">
                <a:latin typeface="StoneSerif"/>
              </a:rPr>
              <a:t>Write </a:t>
            </a:r>
            <a:r>
              <a:rPr lang="en-US" sz="2000" dirty="0">
                <a:latin typeface="StoneSerif"/>
              </a:rPr>
              <a:t>the second stem, which equals the first stem </a:t>
            </a:r>
            <a:r>
              <a:rPr lang="en-US" sz="2000" dirty="0">
                <a:latin typeface="Symbol"/>
              </a:rPr>
              <a:t>+ </a:t>
            </a:r>
            <a:r>
              <a:rPr lang="en-US" sz="2000" dirty="0">
                <a:latin typeface="StoneSerif"/>
              </a:rPr>
              <a:t>1, below the first stem.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000" dirty="0" smtClean="0">
                <a:latin typeface="StoneSerif"/>
              </a:rPr>
              <a:t>Continue </a:t>
            </a:r>
            <a:r>
              <a:rPr lang="en-US" sz="2000" dirty="0">
                <a:latin typeface="StoneSerif"/>
              </a:rPr>
              <a:t>with step 3 until you reach the largest stem in the data set.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000" dirty="0" smtClean="0">
                <a:latin typeface="StoneSerif"/>
              </a:rPr>
              <a:t>Draw </a:t>
            </a:r>
            <a:r>
              <a:rPr lang="en-US" sz="2000" dirty="0">
                <a:latin typeface="StoneSerif"/>
              </a:rPr>
              <a:t>a vertical bar to the right of the column of stems.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000" dirty="0" smtClean="0">
                <a:latin typeface="StoneSerif"/>
              </a:rPr>
              <a:t>For </a:t>
            </a:r>
            <a:r>
              <a:rPr lang="en-US" sz="2000" dirty="0">
                <a:latin typeface="StoneSerif"/>
              </a:rPr>
              <a:t>each number in the data set, find the appropriate stem and write the </a:t>
            </a:r>
            <a:r>
              <a:rPr lang="en-US" sz="2000" dirty="0" smtClean="0">
                <a:latin typeface="StoneSerif"/>
              </a:rPr>
              <a:t>leaf to </a:t>
            </a:r>
            <a:r>
              <a:rPr lang="en-US" sz="2000" dirty="0">
                <a:latin typeface="StoneSerif"/>
              </a:rPr>
              <a:t>the right of the vertical bar.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83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26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5850"/>
            <a:ext cx="4519612" cy="38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419100"/>
            <a:ext cx="3733800" cy="7620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marL="457200" marR="0" indent="-457200" fontAlgn="auto">
              <a:spcBef>
                <a:spcPct val="20000"/>
              </a:spcBef>
              <a:spcAft>
                <a:spcPts val="0"/>
              </a:spcAft>
              <a:buClr>
                <a:schemeClr val="tx2">
                  <a:lumMod val="75000"/>
                </a:schemeClr>
              </a:buClr>
              <a:buSzPct val="70000"/>
              <a:buFont typeface="Arial" pitchFamily="34" charset="0"/>
              <a:buChar char="•"/>
              <a:tabLst/>
            </a:pPr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cs typeface="Segoe UI" pitchFamily="34" charset="0"/>
              </a:rPr>
              <a:t>Box plot</a:t>
            </a:r>
          </a:p>
        </p:txBody>
      </p:sp>
      <p:pic>
        <p:nvPicPr>
          <p:cNvPr id="9218" name="Picture 2" descr="http://sphweb.bumc.bu.edu/otlt/mph-modules/bs/bs704_summarizingdata/BoxWhisker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181100"/>
            <a:ext cx="3809999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70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b="1" dirty="0"/>
              <a:t>Scatter plots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27</a:t>
            </a:fld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90" y="1524000"/>
            <a:ext cx="4431531" cy="3687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524000"/>
            <a:ext cx="3667125" cy="3687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47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00" y="808038"/>
            <a:ext cx="8229600" cy="639762"/>
          </a:xfrm>
        </p:spPr>
        <p:txBody>
          <a:bodyPr/>
          <a:lstStyle/>
          <a:p>
            <a:pPr rtl="0"/>
            <a:r>
              <a:rPr lang="en-US" dirty="0"/>
              <a:t>General rules for designing 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153400" cy="3916363"/>
          </a:xfrm>
        </p:spPr>
        <p:txBody>
          <a:bodyPr>
            <a:norm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A graph should have a self-explanatory </a:t>
            </a:r>
            <a:r>
              <a:rPr lang="en-US" sz="2800" dirty="0" smtClean="0"/>
              <a:t>legend.</a:t>
            </a:r>
            <a:endParaRPr lang="en-US" sz="2800" dirty="0"/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A graph should  help reader to understand </a:t>
            </a:r>
            <a:r>
              <a:rPr lang="en-US" sz="2800" dirty="0" smtClean="0"/>
              <a:t>data.</a:t>
            </a:r>
            <a:endParaRPr lang="en-US" sz="2800" dirty="0"/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Axis labeled, units of measurement </a:t>
            </a:r>
            <a:r>
              <a:rPr lang="en-US" sz="2800" dirty="0" smtClean="0"/>
              <a:t>indicated.</a:t>
            </a:r>
            <a:endParaRPr lang="en-US" sz="2800" dirty="0"/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Scales important. Start with zero (otherwise // break</a:t>
            </a:r>
            <a:r>
              <a:rPr lang="en-US" sz="2800" dirty="0" smtClean="0"/>
              <a:t>).</a:t>
            </a:r>
            <a:endParaRPr lang="en-US" sz="2800" dirty="0"/>
          </a:p>
          <a:p>
            <a:pPr marL="0" indent="0" algn="l" rtl="0"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81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/>
              <a:t>Numerical </a:t>
            </a:r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1295400"/>
          </a:xfrm>
        </p:spPr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Measures of </a:t>
            </a:r>
            <a:r>
              <a:rPr lang="en-US" dirty="0" smtClean="0"/>
              <a:t>location.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Measures of </a:t>
            </a:r>
            <a:r>
              <a:rPr lang="en-US" dirty="0" smtClean="0"/>
              <a:t>dispersion.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29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19400"/>
            <a:ext cx="8485007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11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229600" cy="639762"/>
          </a:xfrm>
        </p:spPr>
        <p:txBody>
          <a:bodyPr/>
          <a:lstStyle/>
          <a:p>
            <a:pPr rtl="0"/>
            <a:r>
              <a:rPr lang="en-US" b="1" dirty="0"/>
              <a:t>Course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830763"/>
          </a:xfrm>
        </p:spPr>
        <p:txBody>
          <a:bodyPr>
            <a:normAutofit lnSpcReduction="10000"/>
          </a:bodyPr>
          <a:lstStyle/>
          <a:p>
            <a:pPr marL="457200" lvl="0" indent="-457200" algn="l" rtl="0">
              <a:buFont typeface="Arial" pitchFamily="34" charset="0"/>
              <a:buChar char="•"/>
            </a:pPr>
            <a:r>
              <a:rPr lang="en-US" dirty="0"/>
              <a:t>Familiarity with basic biostatistics terms.</a:t>
            </a:r>
          </a:p>
          <a:p>
            <a:pPr marL="457200" lvl="0" indent="-457200" algn="l" rtl="0">
              <a:buFont typeface="Arial" pitchFamily="34" charset="0"/>
              <a:buChar char="•"/>
            </a:pPr>
            <a:r>
              <a:rPr lang="en-US" dirty="0"/>
              <a:t>Ability to summarize data and do basic statistical analyses using SPSS.</a:t>
            </a:r>
          </a:p>
          <a:p>
            <a:pPr marL="457200" lvl="0" indent="-457200" algn="l" rtl="0">
              <a:buFont typeface="Arial" pitchFamily="34" charset="0"/>
              <a:buChar char="•"/>
            </a:pPr>
            <a:r>
              <a:rPr lang="en-US" dirty="0"/>
              <a:t>Ability to understand basis statistical analyses in published journals.</a:t>
            </a:r>
          </a:p>
          <a:p>
            <a:pPr marL="457200" lvl="0" indent="-457200" algn="l" rtl="0">
              <a:buFont typeface="Arial" pitchFamily="34" charset="0"/>
              <a:buChar char="•"/>
            </a:pPr>
            <a:r>
              <a:rPr lang="en-US" dirty="0"/>
              <a:t>Understanding of key concepts including statistical hypothesis testing – critical quantitative thinking.</a:t>
            </a:r>
          </a:p>
          <a:p>
            <a:pPr marL="457200" lvl="0" indent="-457200" algn="l" rtl="0">
              <a:buFont typeface="Arial" pitchFamily="34" charset="0"/>
              <a:buChar char="•"/>
            </a:pPr>
            <a:r>
              <a:rPr lang="en-US" dirty="0"/>
              <a:t>Foundation for more advance analyses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72200" y="6400800"/>
            <a:ext cx="2895600" cy="365125"/>
          </a:xfrm>
        </p:spPr>
        <p:txBody>
          <a:bodyPr/>
          <a:lstStyle/>
          <a:p>
            <a:r>
              <a:rPr lang="en-US" sz="1200" b="1" dirty="0" smtClean="0"/>
              <a:t>Dr. Mohammed Alahmed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64762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229600" cy="5287963"/>
          </a:xfrm>
        </p:spPr>
        <p:txBody>
          <a:bodyPr>
            <a:normAutofit fontScale="92500" lnSpcReduction="10000"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dirty="0"/>
              <a:t>You want to know the </a:t>
            </a:r>
            <a:r>
              <a:rPr lang="en-US" b="1" dirty="0">
                <a:solidFill>
                  <a:schemeClr val="accent2"/>
                </a:solidFill>
              </a:rPr>
              <a:t>average</a:t>
            </a:r>
            <a:r>
              <a:rPr lang="en-US" dirty="0"/>
              <a:t> because that gives you </a:t>
            </a:r>
            <a:r>
              <a:rPr lang="en-US" dirty="0" smtClean="0"/>
              <a:t>a </a:t>
            </a:r>
            <a:r>
              <a:rPr lang="en-US" dirty="0"/>
              <a:t>sense of the </a:t>
            </a:r>
            <a:r>
              <a:rPr lang="en-US" b="1" dirty="0">
                <a:solidFill>
                  <a:srgbClr val="00B050"/>
                </a:solidFill>
              </a:rPr>
              <a:t>center</a:t>
            </a:r>
            <a:r>
              <a:rPr lang="en-US" dirty="0"/>
              <a:t> of the </a:t>
            </a:r>
            <a:r>
              <a:rPr lang="en-US" dirty="0" smtClean="0"/>
              <a:t>data, </a:t>
            </a:r>
            <a:r>
              <a:rPr lang="en-US" dirty="0"/>
              <a:t>and you might want to know the low </a:t>
            </a:r>
            <a:r>
              <a:rPr lang="en-US" dirty="0" smtClean="0"/>
              <a:t>score and </a:t>
            </a:r>
            <a:r>
              <a:rPr lang="en-US" dirty="0"/>
              <a:t>the </a:t>
            </a:r>
            <a:r>
              <a:rPr lang="en-US" dirty="0" smtClean="0"/>
              <a:t>high score because </a:t>
            </a:r>
            <a:r>
              <a:rPr lang="en-US" dirty="0"/>
              <a:t>they give you a sense of how </a:t>
            </a:r>
            <a:r>
              <a:rPr lang="en-US" b="1" dirty="0">
                <a:solidFill>
                  <a:srgbClr val="C00000"/>
                </a:solidFill>
              </a:rPr>
              <a:t>spread </a:t>
            </a:r>
            <a:r>
              <a:rPr lang="en-US" dirty="0"/>
              <a:t>out or concentrated the </a:t>
            </a:r>
            <a:r>
              <a:rPr lang="en-US" dirty="0" smtClean="0"/>
              <a:t>data </a:t>
            </a:r>
            <a:r>
              <a:rPr lang="en-US" dirty="0"/>
              <a:t>were. 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dirty="0"/>
              <a:t>Those are the kinds of statistics this </a:t>
            </a:r>
            <a:r>
              <a:rPr lang="en-US" dirty="0" smtClean="0"/>
              <a:t>section discusses</a:t>
            </a:r>
            <a:r>
              <a:rPr lang="en-US" dirty="0"/>
              <a:t>: </a:t>
            </a:r>
            <a:r>
              <a:rPr lang="en-US" b="1" dirty="0">
                <a:solidFill>
                  <a:srgbClr val="0070C0"/>
                </a:solidFill>
              </a:rPr>
              <a:t>measures of central tendency</a:t>
            </a:r>
            <a:r>
              <a:rPr lang="en-US" dirty="0"/>
              <a:t> and </a:t>
            </a:r>
            <a:r>
              <a:rPr lang="en-US" b="1" dirty="0">
                <a:solidFill>
                  <a:srgbClr val="0070C0"/>
                </a:solidFill>
              </a:rPr>
              <a:t>measures of dispersion</a:t>
            </a:r>
            <a:r>
              <a:rPr lang="en-US" dirty="0"/>
              <a:t>. </a:t>
            </a:r>
            <a:endParaRPr lang="en-US" dirty="0" smtClean="0"/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dirty="0" smtClean="0"/>
              <a:t>Central </a:t>
            </a:r>
            <a:r>
              <a:rPr lang="en-US" dirty="0"/>
              <a:t>tendency gets at the typical score on the variable, while </a:t>
            </a:r>
            <a:r>
              <a:rPr lang="en-US" dirty="0" smtClean="0"/>
              <a:t>dispersion gets </a:t>
            </a:r>
            <a:r>
              <a:rPr lang="en-US" dirty="0"/>
              <a:t>at how much variety there is in the </a:t>
            </a:r>
            <a:r>
              <a:rPr lang="en-US" dirty="0" smtClean="0"/>
              <a:t>scores.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30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29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55638"/>
            <a:ext cx="8229600" cy="639762"/>
          </a:xfrm>
        </p:spPr>
        <p:txBody>
          <a:bodyPr/>
          <a:lstStyle/>
          <a:p>
            <a:pPr rtl="0"/>
            <a:r>
              <a:rPr lang="en-US" b="1" dirty="0"/>
              <a:t>The Statistic and The Parameter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4572000" cy="39624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b="1" dirty="0" smtClean="0"/>
              <a:t>Statistic</a:t>
            </a:r>
            <a:r>
              <a:rPr lang="en-US" b="1" dirty="0"/>
              <a:t>:</a:t>
            </a:r>
          </a:p>
          <a:p>
            <a:pPr marL="0" indent="0" algn="l" rtl="0">
              <a:buNone/>
            </a:pPr>
            <a:r>
              <a:rPr lang="en-US" dirty="0" smtClean="0"/>
              <a:t>It </a:t>
            </a:r>
            <a:r>
              <a:rPr lang="en-US" dirty="0"/>
              <a:t>is a descriptive measure computed </a:t>
            </a:r>
            <a:r>
              <a:rPr lang="en-US" dirty="0" smtClean="0"/>
              <a:t>from the </a:t>
            </a:r>
            <a:r>
              <a:rPr lang="en-US" dirty="0"/>
              <a:t>data of a </a:t>
            </a:r>
            <a:r>
              <a:rPr lang="en-US" b="1" dirty="0">
                <a:solidFill>
                  <a:schemeClr val="accent2"/>
                </a:solidFill>
              </a:rPr>
              <a:t>sample</a:t>
            </a:r>
            <a:r>
              <a:rPr lang="en-US" dirty="0"/>
              <a:t>. </a:t>
            </a:r>
          </a:p>
          <a:p>
            <a:pPr algn="l" rtl="0"/>
            <a:r>
              <a:rPr lang="en-US" b="1" dirty="0" smtClean="0"/>
              <a:t>Parameter</a:t>
            </a:r>
            <a:r>
              <a:rPr lang="en-US" dirty="0"/>
              <a:t>:</a:t>
            </a:r>
          </a:p>
          <a:p>
            <a:pPr marL="0" indent="0" algn="l" rtl="0">
              <a:buNone/>
            </a:pPr>
            <a:r>
              <a:rPr lang="en-US" dirty="0" smtClean="0"/>
              <a:t>It </a:t>
            </a:r>
            <a:r>
              <a:rPr lang="en-US" dirty="0"/>
              <a:t>is a </a:t>
            </a:r>
            <a:r>
              <a:rPr lang="en-US" dirty="0" smtClean="0"/>
              <a:t>descriptive </a:t>
            </a:r>
            <a:r>
              <a:rPr lang="en-US" dirty="0"/>
              <a:t>measure computed </a:t>
            </a:r>
            <a:r>
              <a:rPr lang="en-US" dirty="0" smtClean="0"/>
              <a:t>from </a:t>
            </a:r>
            <a:r>
              <a:rPr lang="en-US" dirty="0"/>
              <a:t>the data of a  </a:t>
            </a:r>
            <a:r>
              <a:rPr lang="en-US" b="1" dirty="0">
                <a:solidFill>
                  <a:schemeClr val="accent2"/>
                </a:solidFill>
              </a:rPr>
              <a:t>population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31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pic>
        <p:nvPicPr>
          <p:cNvPr id="11266" name="Picture 2" descr="http://ihsmath11.wikispaces.com/file/view/as1.10-popvsam.png/404764714/as1.10-popvs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524000"/>
            <a:ext cx="3648076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70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55638"/>
            <a:ext cx="8229600" cy="639762"/>
          </a:xfrm>
        </p:spPr>
        <p:txBody>
          <a:bodyPr>
            <a:normAutofit fontScale="90000"/>
          </a:bodyPr>
          <a:lstStyle/>
          <a:p>
            <a:pPr rtl="0"/>
            <a:r>
              <a:rPr lang="en-US" dirty="0"/>
              <a:t>Measures of </a:t>
            </a:r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Measures of central tendency – where is the center of the data?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rgbClr val="00B0F0"/>
                </a:solidFill>
              </a:rPr>
              <a:t>Mean (Average</a:t>
            </a:r>
            <a:r>
              <a:rPr lang="en-US" b="1" dirty="0">
                <a:solidFill>
                  <a:srgbClr val="00B0F0"/>
                </a:solidFill>
              </a:rPr>
              <a:t>) </a:t>
            </a:r>
            <a:r>
              <a:rPr lang="en-US" b="1" dirty="0" smtClean="0">
                <a:solidFill>
                  <a:srgbClr val="00B0F0"/>
                </a:solidFill>
              </a:rPr>
              <a:t>- the </a:t>
            </a:r>
            <a:r>
              <a:rPr lang="en-US" b="1" dirty="0">
                <a:solidFill>
                  <a:srgbClr val="00B0F0"/>
                </a:solidFill>
              </a:rPr>
              <a:t>preferred measure for interval </a:t>
            </a:r>
            <a:r>
              <a:rPr lang="en-US" b="1" dirty="0" smtClean="0">
                <a:solidFill>
                  <a:srgbClr val="00B0F0"/>
                </a:solidFill>
              </a:rPr>
              <a:t>data.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rgbClr val="00B0F0"/>
                </a:solidFill>
              </a:rPr>
              <a:t>Median – the preferred </a:t>
            </a:r>
            <a:r>
              <a:rPr lang="en-US" b="1" dirty="0">
                <a:solidFill>
                  <a:srgbClr val="00B0F0"/>
                </a:solidFill>
              </a:rPr>
              <a:t>measure for ordinal </a:t>
            </a:r>
            <a:r>
              <a:rPr lang="en-US" b="1" dirty="0" smtClean="0">
                <a:solidFill>
                  <a:srgbClr val="00B0F0"/>
                </a:solidFill>
              </a:rPr>
              <a:t>data.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rgbClr val="00B0F0"/>
                </a:solidFill>
              </a:rPr>
              <a:t>Mode - the </a:t>
            </a:r>
            <a:r>
              <a:rPr lang="en-US" b="1" dirty="0">
                <a:solidFill>
                  <a:srgbClr val="00B0F0"/>
                </a:solidFill>
              </a:rPr>
              <a:t>preferred measure for nominal </a:t>
            </a:r>
            <a:r>
              <a:rPr lang="en-US" b="1" dirty="0" smtClean="0">
                <a:solidFill>
                  <a:srgbClr val="00B0F0"/>
                </a:solidFill>
              </a:rPr>
              <a:t>data.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32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12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55638"/>
            <a:ext cx="8229600" cy="639762"/>
          </a:xfrm>
        </p:spPr>
        <p:txBody>
          <a:bodyPr/>
          <a:lstStyle/>
          <a:p>
            <a:pPr rtl="0"/>
            <a:r>
              <a:rPr lang="en-US" dirty="0"/>
              <a:t>The Arithmetic Mean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algn="l" rtl="0"/>
            <a:r>
              <a:rPr lang="en-US" dirty="0"/>
              <a:t>This is the most popular and useful measure of central location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33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590800"/>
            <a:ext cx="5803900" cy="13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87" y="4648200"/>
            <a:ext cx="1762125" cy="113347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834554"/>
            <a:ext cx="1866900" cy="11811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38600"/>
            <a:ext cx="26574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092786"/>
            <a:ext cx="3187700" cy="728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10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55638"/>
            <a:ext cx="8229600" cy="639762"/>
          </a:xfrm>
        </p:spPr>
        <p:txBody>
          <a:bodyPr/>
          <a:lstStyle/>
          <a:p>
            <a:pPr rtl="0"/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373563"/>
          </a:xfrm>
        </p:spPr>
        <p:txBody>
          <a:bodyPr/>
          <a:lstStyle/>
          <a:p>
            <a:pPr algn="l" rtl="0"/>
            <a:r>
              <a:rPr lang="en-US" dirty="0" smtClean="0"/>
              <a:t>The following data consists of white blood counts taken on admission of all patients entering a small hospital on a given day.</a:t>
            </a:r>
          </a:p>
          <a:p>
            <a:pPr marL="0" indent="0" algn="l" rtl="0">
              <a:buNone/>
            </a:pPr>
            <a:r>
              <a:rPr lang="en-US" dirty="0" smtClean="0"/>
              <a:t>		</a:t>
            </a:r>
            <a:r>
              <a:rPr lang="en-US" b="1" dirty="0" smtClean="0">
                <a:solidFill>
                  <a:srgbClr val="00B050"/>
                </a:solidFill>
              </a:rPr>
              <a:t>7, 35, 5, 9, 8, 3, 10, 12, 8</a:t>
            </a:r>
          </a:p>
          <a:p>
            <a:pPr marL="0" indent="0" algn="l" rtl="0">
              <a:buNone/>
            </a:pPr>
            <a:r>
              <a:rPr lang="en-US" dirty="0" smtClean="0"/>
              <a:t>Compute the mean (average) blood count.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		</a:t>
            </a:r>
            <a:r>
              <a:rPr lang="en-US" b="1" dirty="0" smtClean="0">
                <a:solidFill>
                  <a:srgbClr val="C00000"/>
                </a:solidFill>
              </a:rPr>
              <a:t>Mean = 97/ 9 = 10.78</a:t>
            </a:r>
            <a:endParaRPr lang="en-US" b="1" dirty="0">
              <a:solidFill>
                <a:srgbClr val="C00000"/>
              </a:solidFill>
            </a:endParaRPr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34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22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55638"/>
            <a:ext cx="8229600" cy="639762"/>
          </a:xfrm>
        </p:spPr>
        <p:txBody>
          <a:bodyPr/>
          <a:lstStyle/>
          <a:p>
            <a:pPr rtl="0"/>
            <a:r>
              <a:rPr lang="en-US" dirty="0"/>
              <a:t>The Median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1295400"/>
                <a:ext cx="8229600" cy="4830763"/>
              </a:xfrm>
            </p:spPr>
            <p:txBody>
              <a:bodyPr/>
              <a:lstStyle/>
              <a:p>
                <a:pPr algn="l" rtl="0"/>
                <a:r>
                  <a:rPr lang="en-US" dirty="0" smtClean="0"/>
                  <a:t>The Median of a set of observations is the value that falls in the </a:t>
                </a:r>
                <a:r>
                  <a:rPr lang="en-US" b="1" dirty="0">
                    <a:solidFill>
                      <a:srgbClr val="C00000"/>
                    </a:solidFill>
                  </a:rPr>
                  <a:t>middle</a:t>
                </a:r>
                <a:r>
                  <a:rPr lang="en-US" dirty="0"/>
                  <a:t> when the observations are arranged in order of </a:t>
                </a:r>
                <a:r>
                  <a:rPr lang="en-US" dirty="0" smtClean="0"/>
                  <a:t>magnitude.</a:t>
                </a:r>
              </a:p>
              <a:p>
                <a:pPr algn="l" rtl="0"/>
                <a:endParaRPr lang="en-US" i="1" dirty="0">
                  <a:latin typeface="Cambria Math"/>
                </a:endParaRPr>
              </a:p>
              <a:p>
                <a:pPr algn="l" rtl="0"/>
                <a:endParaRPr lang="en-US" i="1" dirty="0" smtClean="0">
                  <a:latin typeface="Cambria Math"/>
                </a:endParaRPr>
              </a:p>
              <a:p>
                <a:pPr marL="0" indent="0" algn="l" rtl="0">
                  <a:buNone/>
                </a:pPr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			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+1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295400"/>
                <a:ext cx="8229600" cy="4830763"/>
              </a:xfrm>
              <a:blipFill rotWithShape="1">
                <a:blip r:embed="rId2"/>
                <a:stretch>
                  <a:fillRect l="-1926" t="-1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35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962398"/>
            <a:ext cx="38893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9" y="3962399"/>
            <a:ext cx="379253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40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1910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/>
              <a:t>Compute the </a:t>
            </a:r>
            <a:r>
              <a:rPr lang="en-US" b="1" dirty="0" smtClean="0">
                <a:solidFill>
                  <a:srgbClr val="C00000"/>
                </a:solidFill>
              </a:rPr>
              <a:t>median</a:t>
            </a:r>
            <a:r>
              <a:rPr lang="en-US" dirty="0" smtClean="0"/>
              <a:t> </a:t>
            </a:r>
            <a:r>
              <a:rPr lang="en-US" dirty="0"/>
              <a:t>blood count.</a:t>
            </a:r>
          </a:p>
          <a:p>
            <a:pPr lvl="1" algn="l" rtl="0"/>
            <a:r>
              <a:rPr lang="en-US" dirty="0" smtClean="0"/>
              <a:t>Order data (</a:t>
            </a:r>
            <a:r>
              <a:rPr lang="en-US" sz="2400" dirty="0" smtClean="0"/>
              <a:t>from the smallest to the largest</a:t>
            </a:r>
            <a:r>
              <a:rPr lang="en-US" dirty="0" smtClean="0"/>
              <a:t>):</a:t>
            </a:r>
          </a:p>
          <a:p>
            <a:pPr marL="914400" lvl="2" indent="0" algn="l" rtl="0">
              <a:buNone/>
            </a:pPr>
            <a:r>
              <a:rPr lang="en-US" dirty="0" smtClean="0"/>
              <a:t>	</a:t>
            </a:r>
            <a:r>
              <a:rPr lang="en-US" b="1" dirty="0" smtClean="0">
                <a:solidFill>
                  <a:srgbClr val="00B050"/>
                </a:solidFill>
              </a:rPr>
              <a:t>3, 5, 7, 8, 8, 9, 10, 12, 35</a:t>
            </a:r>
          </a:p>
          <a:p>
            <a:pPr marL="914400" lvl="2" indent="0" algn="l" rtl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Median = 8</a:t>
            </a:r>
          </a:p>
          <a:p>
            <a:pPr marL="914400" lvl="2" indent="0" algn="l" rtl="0">
              <a:buNone/>
            </a:pPr>
            <a:endParaRPr lang="en-US" b="1" dirty="0">
              <a:solidFill>
                <a:srgbClr val="C00000"/>
              </a:solidFill>
            </a:endParaRPr>
          </a:p>
          <a:p>
            <a:pPr lvl="1" algn="l" rtl="0"/>
            <a:r>
              <a:rPr lang="en-US" dirty="0"/>
              <a:t>If you </a:t>
            </a:r>
            <a:r>
              <a:rPr lang="en-US" dirty="0" smtClean="0"/>
              <a:t>have </a:t>
            </a:r>
            <a:r>
              <a:rPr lang="en-US" dirty="0"/>
              <a:t>even number</a:t>
            </a:r>
            <a:r>
              <a:rPr lang="en-US" dirty="0" smtClean="0"/>
              <a:t>:</a:t>
            </a:r>
          </a:p>
          <a:p>
            <a:pPr marL="457200" lvl="1" indent="0"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		3</a:t>
            </a:r>
            <a:r>
              <a:rPr lang="en-US" b="1" dirty="0">
                <a:solidFill>
                  <a:srgbClr val="00B050"/>
                </a:solidFill>
              </a:rPr>
              <a:t>, 5, 7, 8, 8, 9, 10, 12, </a:t>
            </a:r>
            <a:r>
              <a:rPr lang="en-US" b="1" dirty="0" smtClean="0">
                <a:solidFill>
                  <a:srgbClr val="00B050"/>
                </a:solidFill>
              </a:rPr>
              <a:t>20, 35</a:t>
            </a:r>
          </a:p>
          <a:p>
            <a:pPr marL="457200" lvl="1" indent="0" algn="l" rtl="0">
              <a:buNone/>
            </a:pPr>
            <a:endParaRPr lang="en-US" b="1" dirty="0" smtClean="0">
              <a:solidFill>
                <a:srgbClr val="00B050"/>
              </a:solidFill>
            </a:endParaRPr>
          </a:p>
          <a:p>
            <a:pPr marL="914400" lvl="2" indent="0" algn="l" rtl="0">
              <a:buNone/>
            </a:pPr>
            <a:r>
              <a:rPr lang="en-US" b="1" dirty="0">
                <a:solidFill>
                  <a:srgbClr val="C00000"/>
                </a:solidFill>
              </a:rPr>
              <a:t>Median = (8+9)/2 = 8.5</a:t>
            </a:r>
          </a:p>
          <a:p>
            <a:pPr lvl="1"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36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657600" y="2590800"/>
            <a:ext cx="990600" cy="2286000"/>
            <a:chOff x="3657600" y="2590800"/>
            <a:chExt cx="990600" cy="2286000"/>
          </a:xfrm>
        </p:grpSpPr>
        <p:sp>
          <p:nvSpPr>
            <p:cNvPr id="6" name="Oval 5"/>
            <p:cNvSpPr/>
            <p:nvPr/>
          </p:nvSpPr>
          <p:spPr>
            <a:xfrm>
              <a:off x="3657600" y="2590800"/>
              <a:ext cx="304800" cy="60960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3886200" y="4267200"/>
              <a:ext cx="762000" cy="60960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324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The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830763"/>
          </a:xfrm>
        </p:spPr>
        <p:txBody>
          <a:bodyPr/>
          <a:lstStyle/>
          <a:p>
            <a:pPr algn="l" rtl="0"/>
            <a:r>
              <a:rPr lang="en-US" dirty="0"/>
              <a:t>The Mode of a set of observations is the value that </a:t>
            </a:r>
            <a:r>
              <a:rPr lang="en-US" b="1" dirty="0">
                <a:solidFill>
                  <a:srgbClr val="00B050"/>
                </a:solidFill>
              </a:rPr>
              <a:t>occurs most frequently</a:t>
            </a:r>
            <a:r>
              <a:rPr lang="en-US" dirty="0" smtClean="0"/>
              <a:t>.</a:t>
            </a:r>
          </a:p>
          <a:p>
            <a:pPr lvl="1" algn="l" rtl="0"/>
            <a:r>
              <a:rPr lang="en-US" dirty="0"/>
              <a:t>Set of data may have one mode (or modal class), or two or more </a:t>
            </a:r>
            <a:r>
              <a:rPr lang="en-US" dirty="0" smtClean="0"/>
              <a:t>modes, or no mode!</a:t>
            </a:r>
            <a:endParaRPr lang="en-US" dirty="0"/>
          </a:p>
          <a:p>
            <a:pPr algn="l" rtl="0"/>
            <a:r>
              <a:rPr lang="en-US" dirty="0" smtClean="0"/>
              <a:t>What is the mode </a:t>
            </a:r>
            <a:r>
              <a:rPr lang="en-US" dirty="0"/>
              <a:t>of </a:t>
            </a:r>
            <a:r>
              <a:rPr lang="en-US" dirty="0" smtClean="0"/>
              <a:t>the blood count?</a:t>
            </a:r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37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36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00" y="808038"/>
            <a:ext cx="8229600" cy="639762"/>
          </a:xfrm>
        </p:spPr>
        <p:txBody>
          <a:bodyPr>
            <a:noAutofit/>
          </a:bodyPr>
          <a:lstStyle/>
          <a:p>
            <a:pPr algn="ctr" rtl="0"/>
            <a:r>
              <a:rPr lang="en-US" sz="3200" dirty="0"/>
              <a:t>Relationship among Mean, Median, and Mode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76401"/>
            <a:ext cx="8763000" cy="3733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38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86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/>
              <a:t>Measures of dispersion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229600" cy="1676400"/>
          </a:xfrm>
        </p:spPr>
        <p:txBody>
          <a:bodyPr>
            <a:norm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Measures of central location fail to tell the whole story about the distribution.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A question of interest still remains </a:t>
            </a:r>
            <a:r>
              <a:rPr lang="en-US" sz="2800" dirty="0" smtClean="0"/>
              <a:t>unanswered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39</a:t>
            </a:fld>
            <a:endParaRPr lang="en-US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676400" y="3276600"/>
            <a:ext cx="6211957" cy="954107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0033CC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0033CC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0033CC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0033CC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kern="1200">
                <a:solidFill>
                  <a:srgbClr val="0033CC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kern="1200">
                <a:solidFill>
                  <a:srgbClr val="0033CC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kern="1200">
                <a:solidFill>
                  <a:srgbClr val="0033CC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kern="1200">
                <a:solidFill>
                  <a:srgbClr val="0033CC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kern="1200">
                <a:solidFill>
                  <a:srgbClr val="0033CC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A21BA5"/>
                </a:solidFill>
              </a:rPr>
              <a:t>How much are the observations spread out</a:t>
            </a:r>
          </a:p>
          <a:p>
            <a:r>
              <a:rPr lang="en-US" sz="2800" b="1" dirty="0">
                <a:solidFill>
                  <a:srgbClr val="A21BA5"/>
                </a:solidFill>
              </a:rPr>
              <a:t>around the mean value?</a:t>
            </a:r>
          </a:p>
        </p:txBody>
      </p:sp>
      <p:sp>
        <p:nvSpPr>
          <p:cNvPr id="4" name="Rectangle 3"/>
          <p:cNvSpPr/>
          <p:nvPr/>
        </p:nvSpPr>
        <p:spPr>
          <a:xfrm>
            <a:off x="1066800" y="4495800"/>
            <a:ext cx="815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</a:rPr>
              <a:t>Range	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</a:rPr>
              <a:t>Interquartile Range         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</a:rPr>
              <a:t>Variance </a:t>
            </a:r>
            <a:r>
              <a:rPr lang="en-US" sz="2400" b="1" dirty="0">
                <a:solidFill>
                  <a:srgbClr val="0070C0"/>
                </a:solidFill>
              </a:rPr>
              <a:t>and Standard Deviation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4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en-US" b="1" dirty="0"/>
              <a:t>Course </a:t>
            </a:r>
            <a:r>
              <a:rPr lang="en-US" b="1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endParaRPr lang="en-US" dirty="0" smtClean="0"/>
          </a:p>
          <a:p>
            <a:pPr marL="457200" lvl="0" indent="-457200" algn="l" rtl="0">
              <a:buFont typeface="Arial" pitchFamily="34" charset="0"/>
              <a:buChar char="•"/>
            </a:pPr>
            <a:r>
              <a:rPr lang="en-US" dirty="0" smtClean="0"/>
              <a:t>Assignments </a:t>
            </a:r>
            <a:r>
              <a:rPr lang="en-US" dirty="0"/>
              <a:t>and attendance 	</a:t>
            </a:r>
            <a:r>
              <a:rPr lang="en-US" dirty="0" smtClean="0"/>
              <a:t>15%</a:t>
            </a:r>
            <a:endParaRPr lang="en-US" dirty="0"/>
          </a:p>
          <a:p>
            <a:pPr marL="457200" lvl="0" indent="-457200" algn="l" rtl="0">
              <a:buFont typeface="Arial" pitchFamily="34" charset="0"/>
              <a:buChar char="•"/>
            </a:pPr>
            <a:r>
              <a:rPr lang="en-US" dirty="0"/>
              <a:t>Midterm </a:t>
            </a:r>
            <a:r>
              <a:rPr lang="en-US" dirty="0" smtClean="0"/>
              <a:t>exam  </a:t>
            </a:r>
            <a:r>
              <a:rPr lang="en-US" dirty="0"/>
              <a:t>			</a:t>
            </a:r>
            <a:r>
              <a:rPr lang="en-US"/>
              <a:t>	</a:t>
            </a:r>
            <a:r>
              <a:rPr lang="en-US" smtClean="0"/>
              <a:t>25%</a:t>
            </a:r>
            <a:endParaRPr lang="en-US" dirty="0"/>
          </a:p>
          <a:p>
            <a:pPr marL="457200" lvl="0" indent="-457200" algn="l" rtl="0">
              <a:buFont typeface="Arial" pitchFamily="34" charset="0"/>
              <a:buChar char="•"/>
            </a:pPr>
            <a:r>
              <a:rPr lang="en-US" dirty="0"/>
              <a:t>Project 						</a:t>
            </a:r>
            <a:r>
              <a:rPr lang="en-US" dirty="0" smtClean="0"/>
              <a:t>20%</a:t>
            </a:r>
            <a:endParaRPr lang="en-US" dirty="0"/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dirty="0"/>
              <a:t>Final exam 					</a:t>
            </a:r>
            <a:r>
              <a:rPr lang="en-US" dirty="0" smtClean="0"/>
              <a:t>40%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4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/>
              <a:t>The Range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/>
              <a:t>Range </a:t>
            </a:r>
            <a:r>
              <a:rPr lang="en-US" dirty="0" smtClean="0"/>
              <a:t>= Largest value - </a:t>
            </a:r>
            <a:r>
              <a:rPr lang="en-US" dirty="0"/>
              <a:t>Smallest </a:t>
            </a:r>
            <a:r>
              <a:rPr lang="en-US" dirty="0" smtClean="0"/>
              <a:t>value</a:t>
            </a:r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For example the range of </a:t>
            </a:r>
            <a:r>
              <a:rPr lang="en-US" dirty="0"/>
              <a:t>the blood </a:t>
            </a:r>
            <a:r>
              <a:rPr lang="en-US" dirty="0" smtClean="0"/>
              <a:t>count is given by:</a:t>
            </a:r>
          </a:p>
          <a:p>
            <a:pPr marL="0" indent="0" algn="l" rtl="0">
              <a:buNone/>
            </a:pPr>
            <a:r>
              <a:rPr lang="en-US" dirty="0" smtClean="0"/>
              <a:t>		</a:t>
            </a:r>
            <a:r>
              <a:rPr lang="en-US" b="1" dirty="0" smtClean="0">
                <a:solidFill>
                  <a:srgbClr val="C00000"/>
                </a:solidFill>
              </a:rPr>
              <a:t>Rang = 35 – 3 = 32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40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81200"/>
            <a:ext cx="86868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89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/>
              <a:t>Quartiles and </a:t>
            </a:r>
            <a:r>
              <a:rPr lang="en-US" b="1" dirty="0"/>
              <a:t>Percentiles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Let </a:t>
            </a:r>
            <a:r>
              <a:rPr lang="en-US" sz="2800" b="1" dirty="0"/>
              <a:t>L</a:t>
            </a:r>
            <a:r>
              <a:rPr lang="en-US" sz="2800" b="1" baseline="-25000" dirty="0"/>
              <a:t>p</a:t>
            </a:r>
            <a:r>
              <a:rPr lang="en-US" sz="2800" dirty="0"/>
              <a:t> refer to the location of a desired percentile. So if we wanted to find the </a:t>
            </a:r>
            <a:r>
              <a:rPr lang="en-US" sz="2800" b="1" dirty="0" smtClean="0"/>
              <a:t>25</a:t>
            </a:r>
            <a:r>
              <a:rPr lang="en-US" sz="2800" b="1" baseline="-25000" dirty="0" smtClean="0"/>
              <a:t>th</a:t>
            </a:r>
            <a:r>
              <a:rPr lang="en-US" sz="2800" dirty="0" smtClean="0"/>
              <a:t> </a:t>
            </a:r>
            <a:r>
              <a:rPr lang="en-US" sz="2800" dirty="0"/>
              <a:t>percentile we would use </a:t>
            </a:r>
            <a:r>
              <a:rPr lang="en-US" sz="2800" dirty="0" smtClean="0"/>
              <a:t>L</a:t>
            </a:r>
            <a:r>
              <a:rPr lang="en-US" sz="2800" baseline="-25000" dirty="0" smtClean="0"/>
              <a:t>25</a:t>
            </a:r>
            <a:r>
              <a:rPr lang="en-US" sz="2800" dirty="0" smtClean="0"/>
              <a:t> </a:t>
            </a:r>
            <a:r>
              <a:rPr lang="en-US" sz="2800" dirty="0"/>
              <a:t>and if we wanted the median, the </a:t>
            </a:r>
            <a:r>
              <a:rPr lang="en-US" sz="2800" b="1" dirty="0"/>
              <a:t>50</a:t>
            </a:r>
            <a:r>
              <a:rPr lang="en-US" sz="2800" b="1" baseline="-25000" dirty="0"/>
              <a:t>th</a:t>
            </a:r>
            <a:r>
              <a:rPr lang="en-US" sz="2800" dirty="0"/>
              <a:t> percentile, then </a:t>
            </a:r>
            <a:r>
              <a:rPr lang="en-US" sz="2800" b="1" dirty="0"/>
              <a:t>L</a:t>
            </a:r>
            <a:r>
              <a:rPr lang="en-US" sz="2800" b="1" baseline="-25000" dirty="0"/>
              <a:t>50</a:t>
            </a:r>
            <a:r>
              <a:rPr lang="en-US" sz="2800" b="1" dirty="0"/>
              <a:t>.</a:t>
            </a:r>
            <a:r>
              <a:rPr lang="en-US" sz="2800" dirty="0"/>
              <a:t> </a:t>
            </a:r>
          </a:p>
          <a:p>
            <a:pPr algn="l" rtl="0"/>
            <a:endParaRPr lang="en-US" sz="2800" dirty="0" smtClean="0"/>
          </a:p>
          <a:p>
            <a:pPr algn="l" rtl="0"/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41</a:t>
            </a:fld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" r="19942"/>
          <a:stretch/>
        </p:blipFill>
        <p:spPr bwMode="auto">
          <a:xfrm>
            <a:off x="1193307" y="3886200"/>
            <a:ext cx="6045693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09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Boxplot Example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0777" y="1981200"/>
            <a:ext cx="8180918" cy="2994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42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667000" y="3657600"/>
            <a:ext cx="2362200" cy="2438400"/>
            <a:chOff x="2667000" y="3657600"/>
            <a:chExt cx="2362200" cy="2438400"/>
          </a:xfrm>
        </p:grpSpPr>
        <p:sp>
          <p:nvSpPr>
            <p:cNvPr id="5" name="Right Brace 4"/>
            <p:cNvSpPr/>
            <p:nvPr/>
          </p:nvSpPr>
          <p:spPr>
            <a:xfrm rot="5400000">
              <a:off x="2933700" y="3390900"/>
              <a:ext cx="1676400" cy="2209800"/>
            </a:xfrm>
            <a:prstGeom prst="rightBrace">
              <a:avLst>
                <a:gd name="adj1" fmla="val 4450"/>
                <a:gd name="adj2" fmla="val 47991"/>
              </a:avLst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rgbClr val="0070C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19400" y="5410200"/>
              <a:ext cx="2209800" cy="6858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rtlCol="0" anchor="ctr">
              <a:no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Perpetua" pitchFamily="18" charset="0"/>
                  <a:ea typeface="+mj-ea"/>
                  <a:cs typeface="+mj-cs"/>
                </a:rPr>
                <a:t>IQR = 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Perpetua" pitchFamily="18" charset="0"/>
                  <a:ea typeface="+mj-ea"/>
                  <a:cs typeface="+mj-cs"/>
                </a:rPr>
                <a:t>Q3 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Perpetua" pitchFamily="18" charset="0"/>
                  <a:ea typeface="+mj-ea"/>
                  <a:cs typeface="+mj-cs"/>
                </a:rPr>
                <a:t>– 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Perpetua" pitchFamily="18" charset="0"/>
                  <a:ea typeface="+mj-ea"/>
                  <a:cs typeface="+mj-cs"/>
                </a:rPr>
                <a:t>Q1</a:t>
              </a:r>
              <a:endPara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erpetua" pitchFamily="18" charset="0"/>
                <a:ea typeface="+mj-ea"/>
                <a:cs typeface="+mj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11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>The Variance </a:t>
            </a:r>
            <a:r>
              <a:rPr lang="en-US" b="1" dirty="0"/>
              <a:t>and Standard Deviation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229600" cy="4830763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/>
              <a:t>It measure dispersion relative to the scatter of the values a bout there mean.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b="1" dirty="0"/>
              <a:t>Sample Variance ( </a:t>
            </a:r>
            <a:r>
              <a:rPr lang="en-US" b="1" dirty="0" smtClean="0">
                <a:solidFill>
                  <a:srgbClr val="C00000"/>
                </a:solidFill>
              </a:rPr>
              <a:t>S</a:t>
            </a:r>
            <a:r>
              <a:rPr lang="en-US" b="1" baseline="50000" dirty="0" smtClean="0">
                <a:solidFill>
                  <a:srgbClr val="C00000"/>
                </a:solidFill>
              </a:rPr>
              <a:t>2</a:t>
            </a:r>
            <a:r>
              <a:rPr lang="en-US" b="1" dirty="0" smtClean="0"/>
              <a:t>  </a:t>
            </a:r>
            <a:r>
              <a:rPr lang="en-US" b="1" dirty="0"/>
              <a:t>) :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The variance </a:t>
            </a:r>
            <a:r>
              <a:rPr lang="en-US" dirty="0"/>
              <a:t>of white blood </a:t>
            </a:r>
            <a:r>
              <a:rPr lang="en-US" dirty="0" smtClean="0"/>
              <a:t>counts is given by:</a:t>
            </a:r>
          </a:p>
          <a:p>
            <a:pPr marL="0" indent="0" algn="l" rtl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			S</a:t>
            </a:r>
            <a:r>
              <a:rPr lang="en-US" b="1" baseline="50000" dirty="0" smtClean="0">
                <a:solidFill>
                  <a:srgbClr val="C00000"/>
                </a:solidFill>
              </a:rPr>
              <a:t>2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= 89.454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43</a:t>
            </a:fld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1200823"/>
              </p:ext>
            </p:extLst>
          </p:nvPr>
        </p:nvGraphicFramePr>
        <p:xfrm>
          <a:off x="2681288" y="2895600"/>
          <a:ext cx="38227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3" imgW="1079280" imgH="609480" progId="Equation.3">
                  <p:embed/>
                </p:oleObj>
              </mc:Choice>
              <mc:Fallback>
                <p:oleObj name="Equation" r:id="rId3" imgW="107928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1288" y="2895600"/>
                        <a:ext cx="3822700" cy="1447800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28575">
                        <a:solidFill>
                          <a:srgbClr val="0070C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1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830763"/>
          </a:xfrm>
        </p:spPr>
        <p:txBody>
          <a:bodyPr/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b="1" dirty="0" smtClean="0"/>
              <a:t>Population Variance </a:t>
            </a:r>
            <a:r>
              <a:rPr lang="en-US" b="1" dirty="0"/>
              <a:t>(  </a:t>
            </a:r>
            <a:r>
              <a:rPr lang="en-US" b="1" dirty="0" smtClean="0">
                <a:solidFill>
                  <a:srgbClr val="C00000"/>
                </a:solidFill>
                <a:sym typeface="Symbol"/>
              </a:rPr>
              <a:t></a:t>
            </a:r>
            <a:r>
              <a:rPr lang="en-US" b="1" baseline="30000" dirty="0" smtClean="0">
                <a:solidFill>
                  <a:srgbClr val="C00000"/>
                </a:solidFill>
                <a:sym typeface="Symbol"/>
              </a:rPr>
              <a:t>2</a:t>
            </a:r>
            <a:r>
              <a:rPr lang="en-US" b="1" dirty="0" smtClean="0"/>
              <a:t>   </a:t>
            </a:r>
            <a:r>
              <a:rPr lang="en-US" b="1" dirty="0"/>
              <a:t>) </a:t>
            </a:r>
            <a:endParaRPr lang="en-US" b="1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b="1" dirty="0" smtClean="0"/>
              <a:t>The </a:t>
            </a:r>
            <a:r>
              <a:rPr lang="en-US" b="1" dirty="0"/>
              <a:t>Standard </a:t>
            </a:r>
            <a:r>
              <a:rPr lang="en-US" b="1" dirty="0" smtClean="0"/>
              <a:t>Deviation</a:t>
            </a:r>
          </a:p>
          <a:p>
            <a:pPr lvl="1" algn="l" rtl="0"/>
            <a:r>
              <a:rPr lang="en-US" dirty="0" smtClean="0"/>
              <a:t>For the sample 	S = </a:t>
            </a:r>
          </a:p>
          <a:p>
            <a:pPr lvl="1" algn="l" rtl="0"/>
            <a:r>
              <a:rPr lang="en-US" dirty="0" smtClean="0"/>
              <a:t>For population	</a:t>
            </a:r>
            <a:r>
              <a:rPr lang="en-US" sz="3200" b="1" dirty="0">
                <a:solidFill>
                  <a:srgbClr val="C00000"/>
                </a:solidFill>
                <a:sym typeface="Symbol"/>
              </a:rPr>
              <a:t> </a:t>
            </a:r>
            <a:r>
              <a:rPr lang="en-US" sz="3200" b="1" dirty="0" smtClean="0">
                <a:sym typeface="Symbol"/>
              </a:rPr>
              <a:t> =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44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136900" y="1905000"/>
            <a:ext cx="3887788" cy="3026977"/>
            <a:chOff x="3136900" y="1905000"/>
            <a:chExt cx="3887788" cy="3026977"/>
          </a:xfrm>
        </p:grpSpPr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95262282"/>
                </p:ext>
              </p:extLst>
            </p:nvPr>
          </p:nvGraphicFramePr>
          <p:xfrm>
            <a:off x="3136900" y="1905000"/>
            <a:ext cx="3887788" cy="1219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6" name="Equation" r:id="rId3" imgW="1104840" imgH="609480" progId="Equation.3">
                    <p:embed/>
                  </p:oleObj>
                </mc:Choice>
                <mc:Fallback>
                  <p:oleObj name="Equation" r:id="rId3" imgW="1104840" imgH="609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6900" y="1905000"/>
                          <a:ext cx="3887788" cy="1219200"/>
                        </a:xfrm>
                        <a:prstGeom prst="rect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28575">
                          <a:solidFill>
                            <a:srgbClr val="0070C0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0" y="3886200"/>
              <a:ext cx="904875" cy="523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4000" y="4446202"/>
              <a:ext cx="971550" cy="485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5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Why do we need both ‘</a:t>
            </a:r>
            <a:r>
              <a:rPr lang="en-US" sz="2800" b="1" dirty="0">
                <a:solidFill>
                  <a:srgbClr val="00B050"/>
                </a:solidFill>
              </a:rPr>
              <a:t>central </a:t>
            </a:r>
            <a:r>
              <a:rPr lang="en-US" sz="2800" b="1" dirty="0" smtClean="0">
                <a:solidFill>
                  <a:srgbClr val="00B050"/>
                </a:solidFill>
              </a:rPr>
              <a:t>tendency</a:t>
            </a:r>
            <a:r>
              <a:rPr lang="en-US" sz="2800" dirty="0" smtClean="0"/>
              <a:t>’ and </a:t>
            </a:r>
            <a:r>
              <a:rPr lang="en-US" sz="2800" dirty="0"/>
              <a:t>‘</a:t>
            </a:r>
            <a:r>
              <a:rPr lang="en-US" sz="2800" b="1" dirty="0" smtClean="0">
                <a:solidFill>
                  <a:srgbClr val="00B050"/>
                </a:solidFill>
              </a:rPr>
              <a:t>dispersion</a:t>
            </a:r>
            <a:r>
              <a:rPr lang="en-US" sz="2800" dirty="0"/>
              <a:t>’ to describe a </a:t>
            </a:r>
            <a:r>
              <a:rPr lang="en-US" sz="2800" dirty="0" smtClean="0"/>
              <a:t>numerical variable?</a:t>
            </a:r>
          </a:p>
          <a:p>
            <a:pPr algn="l" rtl="0"/>
            <a:r>
              <a:rPr lang="en-US" sz="2800" dirty="0"/>
              <a:t>Example (age</a:t>
            </a:r>
            <a:r>
              <a:rPr lang="en-US" sz="2800" dirty="0" smtClean="0"/>
              <a:t>)</a:t>
            </a:r>
          </a:p>
          <a:p>
            <a:pPr algn="l" rtl="0"/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45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56" y="2438400"/>
            <a:ext cx="779007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03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/>
              <a:t>The Coefficient </a:t>
            </a:r>
            <a:r>
              <a:rPr lang="en-US" dirty="0"/>
              <a:t>of </a:t>
            </a:r>
            <a:r>
              <a:rPr lang="en-US" dirty="0" smtClean="0"/>
              <a:t>Variation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dirty="0"/>
              <a:t>For the same relative spread around a </a:t>
            </a:r>
            <a:r>
              <a:rPr lang="en-US" dirty="0" smtClean="0"/>
              <a:t>mean, the </a:t>
            </a:r>
            <a:r>
              <a:rPr lang="en-US" dirty="0"/>
              <a:t>variance will be larger for a larger </a:t>
            </a:r>
            <a:r>
              <a:rPr lang="en-US" dirty="0" smtClean="0"/>
              <a:t>mean.</a:t>
            </a:r>
            <a:endParaRPr lang="en-US" dirty="0"/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dirty="0"/>
              <a:t>Can </a:t>
            </a:r>
            <a:r>
              <a:rPr lang="en-US" dirty="0" smtClean="0"/>
              <a:t>be used </a:t>
            </a:r>
            <a:r>
              <a:rPr lang="en-US" dirty="0"/>
              <a:t>to compare variability across </a:t>
            </a:r>
            <a:r>
              <a:rPr lang="en-US" dirty="0" smtClean="0"/>
              <a:t>measurements </a:t>
            </a:r>
            <a:r>
              <a:rPr lang="en-US" dirty="0"/>
              <a:t>that are on a different </a:t>
            </a:r>
            <a:r>
              <a:rPr lang="en-US" dirty="0" smtClean="0"/>
              <a:t>scale.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46</a:t>
            </a:fld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419600"/>
            <a:ext cx="3226044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07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229600" cy="639762"/>
          </a:xfrm>
        </p:spPr>
        <p:txBody>
          <a:bodyPr/>
          <a:lstStyle/>
          <a:p>
            <a:pPr rtl="0"/>
            <a:r>
              <a:rPr lang="en-US" b="1" dirty="0"/>
              <a:t>Course Contents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Descriptive statistics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Introduction to the SPSS Interface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Probability and Probability distributional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One-sample inference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Two-sample </a:t>
            </a:r>
            <a:r>
              <a:rPr lang="en-US" dirty="0" smtClean="0"/>
              <a:t>inference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Analysis </a:t>
            </a:r>
            <a:r>
              <a:rPr lang="en-US" dirty="0"/>
              <a:t>of Variance, </a:t>
            </a:r>
            <a:r>
              <a:rPr lang="en-US" dirty="0" smtClean="0"/>
              <a:t>ANOVA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Non Parametric methods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Chi-Square </a:t>
            </a:r>
            <a:r>
              <a:rPr lang="en-US" dirty="0" smtClean="0"/>
              <a:t>Test  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Regression </a:t>
            </a:r>
            <a:r>
              <a:rPr lang="en-US" dirty="0"/>
              <a:t>and </a:t>
            </a:r>
            <a:r>
              <a:rPr lang="en-US" dirty="0" smtClean="0"/>
              <a:t>Correlation analysis</a:t>
            </a:r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18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55638"/>
            <a:ext cx="8229600" cy="639762"/>
          </a:xfrm>
        </p:spPr>
        <p:txBody>
          <a:bodyPr>
            <a:noAutofit/>
          </a:bodyPr>
          <a:lstStyle/>
          <a:p>
            <a:pPr rtl="0"/>
            <a:r>
              <a:rPr lang="en-US" dirty="0" smtClean="0"/>
              <a:t>Introduction: Some Basic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657600"/>
          </a:xfrm>
        </p:spPr>
        <p:txBody>
          <a:bodyPr/>
          <a:lstStyle/>
          <a:p>
            <a:pPr algn="l" rtl="0">
              <a:spcBef>
                <a:spcPct val="50000"/>
              </a:spcBef>
            </a:pPr>
            <a:r>
              <a:rPr lang="en-US" b="1" dirty="0"/>
              <a:t>What is </a:t>
            </a:r>
            <a:r>
              <a:rPr lang="en-US" b="1" dirty="0" smtClean="0"/>
              <a:t>Biostatistics </a:t>
            </a:r>
            <a:r>
              <a:rPr lang="en-US" dirty="0"/>
              <a:t>?</a:t>
            </a:r>
            <a:endParaRPr lang="en-US" b="0" dirty="0" smtClean="0"/>
          </a:p>
          <a:p>
            <a:pPr lvl="1" algn="l" rtl="0">
              <a:spcBef>
                <a:spcPct val="50000"/>
              </a:spcBef>
            </a:pPr>
            <a:r>
              <a:rPr lang="en-US" b="0" dirty="0" smtClean="0"/>
              <a:t>A </a:t>
            </a:r>
            <a:r>
              <a:rPr lang="en-US" b="1" dirty="0" smtClean="0">
                <a:hlinkClick r:id="rId2" tooltip="Portmanteau"/>
              </a:rPr>
              <a:t>portmanteau</a:t>
            </a:r>
            <a:r>
              <a:rPr lang="en-US" b="1" dirty="0" smtClean="0"/>
              <a:t> </a:t>
            </a:r>
            <a:r>
              <a:rPr lang="en-US" b="0" dirty="0" smtClean="0"/>
              <a:t>word made from biology and statistics.</a:t>
            </a:r>
          </a:p>
          <a:p>
            <a:pPr lvl="1" algn="l" rtl="0">
              <a:spcBef>
                <a:spcPct val="50000"/>
              </a:spcBef>
            </a:pPr>
            <a:r>
              <a:rPr lang="en-US" b="0" dirty="0" smtClean="0"/>
              <a:t>The application of </a:t>
            </a:r>
            <a:r>
              <a:rPr lang="en-US" b="1" u="sng" dirty="0" smtClean="0">
                <a:hlinkClick r:id="rId3" tooltip="Statistics"/>
              </a:rPr>
              <a:t>statistics</a:t>
            </a:r>
            <a:r>
              <a:rPr lang="en-US" b="0" dirty="0" smtClean="0"/>
              <a:t> to a wide range of topics in </a:t>
            </a:r>
            <a:r>
              <a:rPr lang="en-US" b="1" dirty="0" smtClean="0">
                <a:hlinkClick r:id="rId4" tooltip="Biology"/>
              </a:rPr>
              <a:t>biology</a:t>
            </a:r>
            <a:r>
              <a:rPr lang="en-US" dirty="0" smtClean="0"/>
              <a:t>, particularly from the fields of </a:t>
            </a:r>
            <a:r>
              <a:rPr lang="en-US" b="1" dirty="0" smtClean="0"/>
              <a:t>Medicine and Public Health</a:t>
            </a:r>
            <a:r>
              <a:rPr lang="en-US" dirty="0" smtClean="0"/>
              <a:t>.</a:t>
            </a:r>
            <a:endParaRPr lang="en-US" b="0" dirty="0" smtClean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13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55638"/>
            <a:ext cx="8229600" cy="639762"/>
          </a:xfrm>
        </p:spPr>
        <p:txBody>
          <a:bodyPr/>
          <a:lstStyle/>
          <a:p>
            <a:pPr rtl="0"/>
            <a:r>
              <a:rPr lang="en-US" dirty="0" smtClean="0"/>
              <a:t>What is Statistics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4830763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Statistics is a field of study concerned with: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</a:rPr>
              <a:t>Collection</a:t>
            </a:r>
            <a:r>
              <a:rPr lang="en-US" b="1" dirty="0" smtClean="0"/>
              <a:t>, </a:t>
            </a:r>
            <a:r>
              <a:rPr lang="en-US" b="1" dirty="0" smtClean="0">
                <a:solidFill>
                  <a:srgbClr val="00B050"/>
                </a:solidFill>
              </a:rPr>
              <a:t>organization</a:t>
            </a:r>
            <a:r>
              <a:rPr lang="en-US" b="1" dirty="0" smtClean="0"/>
              <a:t>, </a:t>
            </a:r>
            <a:r>
              <a:rPr lang="en-US" b="1" dirty="0">
                <a:solidFill>
                  <a:srgbClr val="00B050"/>
                </a:solidFill>
              </a:rPr>
              <a:t>summarization</a:t>
            </a:r>
            <a:r>
              <a:rPr lang="en-US" b="1" dirty="0" smtClean="0"/>
              <a:t> and </a:t>
            </a:r>
            <a:r>
              <a:rPr lang="en-US" b="1" dirty="0" smtClean="0">
                <a:solidFill>
                  <a:srgbClr val="00B050"/>
                </a:solidFill>
              </a:rPr>
              <a:t>analysis</a:t>
            </a:r>
            <a:r>
              <a:rPr lang="en-US" b="1" dirty="0" smtClean="0"/>
              <a:t> of data. </a:t>
            </a:r>
            <a:r>
              <a:rPr lang="en-US" dirty="0" smtClean="0"/>
              <a:t>(</a:t>
            </a:r>
            <a:r>
              <a:rPr lang="en-US" b="1" dirty="0">
                <a:solidFill>
                  <a:srgbClr val="C00000"/>
                </a:solidFill>
              </a:rPr>
              <a:t>Descriptive Statistics</a:t>
            </a:r>
            <a:r>
              <a:rPr lang="en-US" dirty="0" smtClean="0"/>
              <a:t>)</a:t>
            </a:r>
          </a:p>
          <a:p>
            <a:pPr algn="l" rtl="0"/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Drawing of </a:t>
            </a:r>
            <a:r>
              <a:rPr lang="en-US" b="1" dirty="0" smtClean="0">
                <a:solidFill>
                  <a:srgbClr val="00B050"/>
                </a:solidFill>
              </a:rPr>
              <a:t>inferences</a:t>
            </a:r>
            <a:r>
              <a:rPr lang="en-US" b="1" dirty="0" smtClean="0"/>
              <a:t> about a body of data when only a part of the data is observed.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C00000"/>
                </a:solidFill>
              </a:rPr>
              <a:t>Inferential Statistics</a:t>
            </a:r>
            <a:r>
              <a:rPr lang="en-US" dirty="0" smtClean="0"/>
              <a:t>)</a:t>
            </a:r>
          </a:p>
          <a:p>
            <a:pPr algn="l" rtl="0"/>
            <a:endParaRPr lang="en-US" dirty="0" smtClean="0"/>
          </a:p>
          <a:p>
            <a:pPr marL="0" indent="0" algn="ctr" rtl="0">
              <a:buNone/>
            </a:pPr>
            <a:r>
              <a:rPr lang="en-US" dirty="0" smtClean="0">
                <a:solidFill>
                  <a:srgbClr val="A21BA5"/>
                </a:solidFill>
              </a:rPr>
              <a:t>Statisticians try to interpret and communicate the results to others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72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55638"/>
            <a:ext cx="8229600" cy="639762"/>
          </a:xfrm>
        </p:spPr>
        <p:txBody>
          <a:bodyPr/>
          <a:lstStyle/>
          <a:p>
            <a:pPr rtl="0"/>
            <a:r>
              <a:rPr lang="en-US" dirty="0" smtClean="0"/>
              <a:t>Descriptive Biostatistics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830763"/>
          </a:xfrm>
        </p:spPr>
        <p:txBody>
          <a:bodyPr/>
          <a:lstStyle/>
          <a:p>
            <a:pPr algn="l" rtl="0"/>
            <a:r>
              <a:rPr lang="en-US" dirty="0" smtClean="0"/>
              <a:t>Methods of producing quantitative and qualitative summaries of information in public health: 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B0F0"/>
                </a:solidFill>
              </a:rPr>
              <a:t>Tabulation and graphical presentations.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B0F0"/>
                </a:solidFill>
              </a:rPr>
              <a:t>Measures of central tendency.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B0F0"/>
                </a:solidFill>
              </a:rPr>
              <a:t>Measures of dispersion</a:t>
            </a:r>
            <a:r>
              <a:rPr lang="en-US" dirty="0" smtClean="0"/>
              <a:t>.</a:t>
            </a:r>
          </a:p>
          <a:p>
            <a:pPr marL="457200" indent="-457200" algn="l" rtl="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49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00" y="533400"/>
            <a:ext cx="8229600" cy="639762"/>
          </a:xfrm>
        </p:spPr>
        <p:txBody>
          <a:bodyPr/>
          <a:lstStyle/>
          <a:p>
            <a:pPr rtl="0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/>
              <a:t>The raw material of </a:t>
            </a:r>
            <a:r>
              <a:rPr lang="en-US" b="1" dirty="0" smtClean="0">
                <a:solidFill>
                  <a:srgbClr val="00B0F0"/>
                </a:solidFill>
              </a:rPr>
              <a:t>Statistics</a:t>
            </a:r>
            <a:r>
              <a:rPr lang="en-US" dirty="0" smtClean="0"/>
              <a:t> is data. </a:t>
            </a:r>
          </a:p>
          <a:p>
            <a:pPr marL="457200" indent="-4572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/>
              <a:t>We may define data as </a:t>
            </a:r>
            <a:r>
              <a:rPr lang="en-US" b="1" dirty="0" smtClean="0">
                <a:solidFill>
                  <a:srgbClr val="00B0F0"/>
                </a:solidFill>
              </a:rPr>
              <a:t>figures</a:t>
            </a:r>
            <a:r>
              <a:rPr lang="en-US" dirty="0" smtClean="0"/>
              <a:t>. </a:t>
            </a:r>
          </a:p>
          <a:p>
            <a:pPr marL="457200" indent="-4572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/>
              <a:t>Figures result from the process of </a:t>
            </a:r>
            <a:r>
              <a:rPr lang="en-US" b="1" dirty="0" smtClean="0">
                <a:solidFill>
                  <a:srgbClr val="00B0F0"/>
                </a:solidFill>
              </a:rPr>
              <a:t>counting</a:t>
            </a:r>
            <a:r>
              <a:rPr lang="en-US" dirty="0" smtClean="0"/>
              <a:t> or from taking a </a:t>
            </a:r>
            <a:r>
              <a:rPr lang="en-US" b="1" dirty="0" smtClean="0">
                <a:solidFill>
                  <a:srgbClr val="00B0F0"/>
                </a:solidFill>
              </a:rPr>
              <a:t>measurement.</a:t>
            </a:r>
          </a:p>
          <a:p>
            <a:pPr algn="l" rtl="0">
              <a:lnSpc>
                <a:spcPct val="90000"/>
              </a:lnSpc>
            </a:pPr>
            <a:r>
              <a:rPr lang="en-US" sz="4000" i="1" u="sng" dirty="0" smtClean="0">
                <a:solidFill>
                  <a:srgbClr val="0000FF"/>
                </a:solidFill>
                <a:latin typeface="Monotype Corsiva" pitchFamily="66" charset="0"/>
              </a:rPr>
              <a:t>For example: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</a:p>
          <a:p>
            <a:pPr marL="0" indent="0" algn="l" rtl="0">
              <a:lnSpc>
                <a:spcPct val="90000"/>
              </a:lnSpc>
              <a:buNone/>
            </a:pPr>
            <a:r>
              <a:rPr lang="en-US" dirty="0" smtClean="0"/>
              <a:t>	- When a hospital administrator counts 	   the number of patients </a:t>
            </a:r>
            <a:r>
              <a:rPr lang="en-US" b="1" dirty="0" smtClean="0">
                <a:solidFill>
                  <a:srgbClr val="00B0F0"/>
                </a:solidFill>
              </a:rPr>
              <a:t>(counting).</a:t>
            </a:r>
            <a:endParaRPr lang="en-US" sz="3600" b="1" u="sng" dirty="0" smtClean="0">
              <a:solidFill>
                <a:srgbClr val="00B0F0"/>
              </a:solidFill>
            </a:endParaRPr>
          </a:p>
          <a:p>
            <a:pPr marL="0" indent="0" algn="l" rtl="0">
              <a:lnSpc>
                <a:spcPct val="90000"/>
              </a:lnSpc>
              <a:buNone/>
            </a:pPr>
            <a:r>
              <a:rPr lang="en-US" dirty="0" smtClean="0"/>
              <a:t>	- When a nurse weighs a patient 			</a:t>
            </a:r>
            <a:r>
              <a:rPr lang="en-US" b="1" dirty="0" smtClean="0">
                <a:solidFill>
                  <a:srgbClr val="00B0F0"/>
                </a:solidFill>
              </a:rPr>
              <a:t>(measurement)</a:t>
            </a:r>
          </a:p>
          <a:p>
            <a:pPr algn="l" rtl="0"/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534-A445-4384-B331-50FF58D48B59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78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4">
  <a:themeElements>
    <a:clrScheme name="organic_molecules">
      <a:dk1>
        <a:sysClr val="windowText" lastClr="000000"/>
      </a:dk1>
      <a:lt1>
        <a:sysClr val="window" lastClr="FFFFFF"/>
      </a:lt1>
      <a:dk2>
        <a:srgbClr val="03327F"/>
      </a:dk2>
      <a:lt2>
        <a:srgbClr val="C2D9FE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5ECE71"/>
      </a:accent5>
      <a:accent6>
        <a:srgbClr val="319B3B"/>
      </a:accent6>
      <a:hlink>
        <a:srgbClr val="087BDA"/>
      </a:hlink>
      <a:folHlink>
        <a:srgbClr val="A984E0"/>
      </a:folHlink>
    </a:clrScheme>
    <a:fontScheme name="Organic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Perpetua" pitchFamily="18" charset="0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Theme4</Template>
  <TotalTime>453</TotalTime>
  <Words>1610</Words>
  <Application>Microsoft Office PowerPoint</Application>
  <PresentationFormat>On-screen Show (4:3)</PresentationFormat>
  <Paragraphs>381</Paragraphs>
  <Slides>46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Theme4</vt:lpstr>
      <vt:lpstr>Equation</vt:lpstr>
      <vt:lpstr>Statistical Techniques in Hospital Management QUA 537</vt:lpstr>
      <vt:lpstr>Course Description</vt:lpstr>
      <vt:lpstr>Course Objectives</vt:lpstr>
      <vt:lpstr>Course Evaluation</vt:lpstr>
      <vt:lpstr>Course Contents </vt:lpstr>
      <vt:lpstr>Introduction: Some Basic concepts</vt:lpstr>
      <vt:lpstr>What is Statistics ?</vt:lpstr>
      <vt:lpstr>Descriptive Biostatistics</vt:lpstr>
      <vt:lpstr>DATA</vt:lpstr>
      <vt:lpstr>Sources of Data</vt:lpstr>
      <vt:lpstr>Populations and Samples</vt:lpstr>
      <vt:lpstr>Types of Data or Variable</vt:lpstr>
      <vt:lpstr>Types of Data or Variable</vt:lpstr>
      <vt:lpstr>Scales of Measure</vt:lpstr>
      <vt:lpstr>Methods of Data Presentation</vt:lpstr>
      <vt:lpstr>Tabulation Methods</vt:lpstr>
      <vt:lpstr>PowerPoint Presentation</vt:lpstr>
      <vt:lpstr>Frequency Distribution tables</vt:lpstr>
      <vt:lpstr>Complex frequency distribution Table</vt:lpstr>
      <vt:lpstr>Graphical Methods</vt:lpstr>
      <vt:lpstr>PowerPoint Presentation</vt:lpstr>
      <vt:lpstr>Two variables bar chart</vt:lpstr>
      <vt:lpstr>PowerPoint Presentation</vt:lpstr>
      <vt:lpstr>Stem-and-leaf plot</vt:lpstr>
      <vt:lpstr>PowerPoint Presentation</vt:lpstr>
      <vt:lpstr>PowerPoint Presentation</vt:lpstr>
      <vt:lpstr>PowerPoint Presentation</vt:lpstr>
      <vt:lpstr>General rules for designing graphs</vt:lpstr>
      <vt:lpstr>Numerical Methods</vt:lpstr>
      <vt:lpstr>PowerPoint Presentation</vt:lpstr>
      <vt:lpstr>The Statistic and The Parameter </vt:lpstr>
      <vt:lpstr>Measures of location</vt:lpstr>
      <vt:lpstr>The Arithmetic Mean</vt:lpstr>
      <vt:lpstr>Example</vt:lpstr>
      <vt:lpstr>The Median</vt:lpstr>
      <vt:lpstr>Example</vt:lpstr>
      <vt:lpstr>The Mode</vt:lpstr>
      <vt:lpstr>Relationship among Mean, Median, and Mode</vt:lpstr>
      <vt:lpstr>Measures of dispersion </vt:lpstr>
      <vt:lpstr>The Range</vt:lpstr>
      <vt:lpstr>Quartiles and Percentiles</vt:lpstr>
      <vt:lpstr>Boxplot Example</vt:lpstr>
      <vt:lpstr>The Variance and Standard Deviation</vt:lpstr>
      <vt:lpstr>PowerPoint Presentation</vt:lpstr>
      <vt:lpstr>PowerPoint Presentation</vt:lpstr>
      <vt:lpstr>The Coefficient of Variation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Statistical Techniques in Hospital Management QUA 537</dc:title>
  <dc:creator>User</dc:creator>
  <cp:lastModifiedBy>Mohammed Alahmed</cp:lastModifiedBy>
  <cp:revision>23</cp:revision>
  <dcterms:created xsi:type="dcterms:W3CDTF">2013-12-16T04:43:50Z</dcterms:created>
  <dcterms:modified xsi:type="dcterms:W3CDTF">2014-09-10T12:09:51Z</dcterms:modified>
</cp:coreProperties>
</file>