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6" r:id="rId10"/>
    <p:sldId id="268" r:id="rId11"/>
    <p:sldId id="269" r:id="rId12"/>
    <p:sldId id="270" r:id="rId13"/>
    <p:sldId id="271" r:id="rId14"/>
    <p:sldId id="272" r:id="rId15"/>
    <p:sldId id="276" r:id="rId16"/>
    <p:sldId id="277" r:id="rId17"/>
    <p:sldId id="273" r:id="rId18"/>
    <p:sldId id="274" r:id="rId19"/>
    <p:sldId id="279" r:id="rId20"/>
    <p:sldId id="285" r:id="rId21"/>
    <p:sldId id="286" r:id="rId22"/>
    <p:sldId id="294" r:id="rId23"/>
    <p:sldId id="284" r:id="rId24"/>
    <p:sldId id="287" r:id="rId25"/>
    <p:sldId id="288" r:id="rId26"/>
    <p:sldId id="291" r:id="rId27"/>
    <p:sldId id="292" r:id="rId28"/>
    <p:sldId id="293" r:id="rId29"/>
    <p:sldId id="295" r:id="rId30"/>
    <p:sldId id="297" r:id="rId3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110" d="100"/>
          <a:sy n="110" d="100"/>
        </p:scale>
        <p:origin x="161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DEFB24-B5E3-44EF-912D-1D679A752AEA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9F9564-D30A-4833-8006-3EA004FAA7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060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D2A81-FEFF-4D53-91B3-86B2E60AC67F}" type="datetime1">
              <a:rPr lang="ar-SA" smtClean="0"/>
              <a:t>13/05/38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8E2BA-F417-49BB-9572-64416A60169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079F9-F035-40AC-BB65-CA1C6D7DC9E0}" type="datetime1">
              <a:rPr lang="ar-SA" smtClean="0"/>
              <a:t>13/05/38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8E2BA-F417-49BB-9572-64416A60169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93744-EB30-45EF-A5DD-037D847DF75D}" type="datetime1">
              <a:rPr lang="ar-SA" smtClean="0"/>
              <a:t>13/05/38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8E2BA-F417-49BB-9572-64416A60169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58DE4-2A8C-41D3-AA66-60A17925DC5D}" type="datetime1">
              <a:rPr lang="ar-SA" smtClean="0"/>
              <a:t>13/05/38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8E2BA-F417-49BB-9572-64416A60169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DCE69-7901-47CD-B29F-96F60264726F}" type="datetime1">
              <a:rPr lang="ar-SA" smtClean="0"/>
              <a:t>13/05/38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8E2BA-F417-49BB-9572-64416A60169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B0906-CCB4-472D-9E12-1E549EFD2D29}" type="datetime1">
              <a:rPr lang="ar-SA" smtClean="0"/>
              <a:t>13/05/38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8E2BA-F417-49BB-9572-64416A60169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FA5C-D4EA-451D-A7E1-C3D79ED1C65F}" type="datetime1">
              <a:rPr lang="ar-SA" smtClean="0"/>
              <a:t>13/05/38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8E2BA-F417-49BB-9572-64416A60169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C5396-F4B4-46EA-82F3-7BB633091472}" type="datetime1">
              <a:rPr lang="ar-SA" smtClean="0"/>
              <a:t>13/05/38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8E2BA-F417-49BB-9572-64416A60169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3D2D8-E443-4931-A2E1-625F0CC06AD4}" type="datetime1">
              <a:rPr lang="ar-SA" smtClean="0"/>
              <a:t>13/05/38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8E2BA-F417-49BB-9572-64416A60169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33BF4-6A46-4738-824D-0A7D1F7815D2}" type="datetime1">
              <a:rPr lang="ar-SA" smtClean="0"/>
              <a:t>13/05/38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8E2BA-F417-49BB-9572-64416A60169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80D80-1246-493C-9E4B-A2B4708583B8}" type="datetime1">
              <a:rPr lang="ar-SA" smtClean="0"/>
              <a:t>13/05/38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8E2BA-F417-49BB-9572-64416A601698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D3EF2-93DD-4021-915A-B0A2A585AD87}" type="datetime1">
              <a:rPr lang="ar-SA" smtClean="0"/>
              <a:t>13/05/38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8E2BA-F417-49BB-9572-64416A601698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676399"/>
          </a:xfrm>
        </p:spPr>
        <p:txBody>
          <a:bodyPr>
            <a:normAutofit/>
          </a:bodyPr>
          <a:lstStyle/>
          <a:p>
            <a:pPr rtl="0"/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Discrete Mathematics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Its Applications</a:t>
            </a:r>
            <a:endParaRPr lang="ar-SA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66800" y="1828800"/>
            <a:ext cx="7391400" cy="37870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0">
              <a:lnSpc>
                <a:spcPct val="150000"/>
              </a:lnSpc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The Foundations: Logic and Proofs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........................................................... 1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 rtl="0">
              <a:lnSpc>
                <a:spcPct val="150000"/>
              </a:lnSpc>
            </a:pPr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1 . 1 </a:t>
            </a:r>
            <a:r>
              <a:rPr lang="fr-FR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Propositional</a:t>
            </a:r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Logic</a:t>
            </a:r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. . . . . . . . . </a:t>
            </a: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 </a:t>
            </a:r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. . </a:t>
            </a:r>
            <a:r>
              <a:rPr lang="fr-FR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. . . . . . . . . . . . . . . . . . . . . . . . . . . 1</a:t>
            </a:r>
          </a:p>
          <a:p>
            <a:pPr algn="r" rtl="0">
              <a:lnSpc>
                <a:spcPct val="150000"/>
              </a:lnSpc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.2 Propositional Equivalences . . . . . . . . . . . . . . . . . .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. . . . .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. . . . . . . 2 1</a:t>
            </a:r>
          </a:p>
          <a:p>
            <a:pPr algn="r" rtl="0">
              <a:lnSpc>
                <a:spcPct val="150000"/>
              </a:lnSpc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.3 Predicates and Quantifiers . . . . . . . . .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. . . .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. . . . . . . . . . . . . . . . . . 30</a:t>
            </a:r>
          </a:p>
          <a:p>
            <a:pPr algn="r" rtl="0">
              <a:lnSpc>
                <a:spcPct val="150000"/>
              </a:lnSpc>
            </a:pPr>
            <a:r>
              <a:rPr lang="fr-FR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1 .4 </a:t>
            </a:r>
            <a:r>
              <a:rPr lang="fr-FR" b="1" dirty="0" err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Nested</a:t>
            </a:r>
            <a:r>
              <a:rPr lang="fr-FR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b="1" dirty="0" err="1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Quantifiers</a:t>
            </a:r>
            <a:r>
              <a:rPr lang="fr-FR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. . . . . . . . . . . . . . . . </a:t>
            </a:r>
            <a:r>
              <a:rPr lang="fr-FR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... </a:t>
            </a:r>
            <a:r>
              <a:rPr lang="fr-FR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. . . . . . </a:t>
            </a:r>
            <a:r>
              <a:rPr lang="fr-FR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fr-FR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. . . . . . . . . . . . . . . </a:t>
            </a:r>
            <a:r>
              <a:rPr lang="fr-FR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</a:t>
            </a:r>
            <a:endParaRPr lang="fr-FR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 rtl="0">
              <a:lnSpc>
                <a:spcPct val="150000"/>
              </a:lnSpc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.5 Rules of Inference . . . . . . . . . . . . . . . . . . . . .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. . . . . . . . . . . . . . . . . . .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63</a:t>
            </a:r>
          </a:p>
          <a:p>
            <a:pPr algn="r" rtl="0">
              <a:lnSpc>
                <a:spcPct val="150000"/>
              </a:lnSpc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.6 Introduction to Proofs . . . . . . . . . . . . . . . . . . . .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. . . . . . . . . . . . . . . .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75</a:t>
            </a:r>
          </a:p>
          <a:p>
            <a:pPr algn="r" rtl="0">
              <a:lnSpc>
                <a:spcPct val="150000"/>
              </a:lnSpc>
            </a:pPr>
            <a:r>
              <a:rPr lang="en-US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.7 Proof Methods and Strategy . . . . . . . . . . . . . .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.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. . . . . . . . . . . . . . . 86</a:t>
            </a:r>
          </a:p>
          <a:p>
            <a:pPr algn="r" rtl="0">
              <a:lnSpc>
                <a:spcPct val="150000"/>
              </a:lnSpc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End-of-Chapter Material . . . . . . . . . . . . . . . . . . . . . . . . .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. . . . . . . . . . . .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04</a:t>
            </a:r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Laila AL Zaid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8E2BA-F417-49BB-9572-64416A601698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8600"/>
            <a:ext cx="8229600" cy="5410200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  <a:buNone/>
            </a:pPr>
            <a:r>
              <a:rPr lang="en-US" sz="2800" b="1" u="sng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Remark: </a:t>
            </a:r>
            <a:r>
              <a:rPr lang="en-US" sz="2800" dirty="0"/>
              <a:t>Strictly speaking, sentences involving variable times such as those in Examples 3 </a:t>
            </a:r>
            <a:r>
              <a:rPr lang="en-US" sz="2800" dirty="0" smtClean="0"/>
              <a:t>and 4 </a:t>
            </a:r>
            <a:r>
              <a:rPr lang="en-US" sz="2800" dirty="0"/>
              <a:t>are not propositions unless a fixed time is assumed. The same holds for variable places </a:t>
            </a:r>
            <a:r>
              <a:rPr lang="en-US" sz="2800" dirty="0" smtClean="0"/>
              <a:t>unless a </a:t>
            </a:r>
            <a:r>
              <a:rPr lang="en-US" sz="2800" dirty="0"/>
              <a:t>fixed place is </a:t>
            </a:r>
            <a:r>
              <a:rPr lang="en-US" sz="2800" dirty="0" err="1" smtClean="0"/>
              <a:t>ssumed</a:t>
            </a:r>
            <a:r>
              <a:rPr lang="en-US" sz="2800" dirty="0" smtClean="0"/>
              <a:t> </a:t>
            </a:r>
            <a:r>
              <a:rPr lang="en-US" sz="2800" dirty="0"/>
              <a:t>and for </a:t>
            </a:r>
            <a:r>
              <a:rPr lang="en-US" sz="2800" dirty="0" smtClean="0"/>
              <a:t>pronouns </a:t>
            </a:r>
            <a:r>
              <a:rPr lang="en-US" sz="2800" dirty="0"/>
              <a:t>unless a particular person is assumed. We </a:t>
            </a:r>
            <a:r>
              <a:rPr lang="en-US" sz="2800" dirty="0" smtClean="0"/>
              <a:t>will always assume </a:t>
            </a:r>
            <a:r>
              <a:rPr lang="en-US" sz="2800" b="1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fixed times, fixed places, and </a:t>
            </a:r>
            <a:r>
              <a:rPr lang="en-US" sz="28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particular people</a:t>
            </a:r>
            <a:r>
              <a:rPr lang="en-US" sz="2800" dirty="0" smtClean="0"/>
              <a:t> </a:t>
            </a:r>
            <a:r>
              <a:rPr lang="en-US" sz="2800" dirty="0"/>
              <a:t>in such sentences unless </a:t>
            </a:r>
            <a:r>
              <a:rPr lang="en-US" sz="2800" dirty="0" smtClean="0"/>
              <a:t>otherwise noted</a:t>
            </a:r>
            <a:r>
              <a:rPr lang="en-US" sz="2800" dirty="0"/>
              <a:t>.</a:t>
            </a:r>
            <a:endParaRPr lang="ar-SA" sz="28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Laila </a:t>
            </a:r>
            <a:r>
              <a:rPr lang="en-US" dirty="0"/>
              <a:t>AL Zaid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8E2BA-F417-49BB-9572-64416A601698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Table 1 displays the truth table for the negation of a proposition p.</a:t>
            </a:r>
            <a:endParaRPr lang="ar-SA" b="1" dirty="0">
              <a:solidFill>
                <a:srgbClr val="C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1"/>
            <a:ext cx="3352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990600" y="1676400"/>
            <a:ext cx="3048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The Truth </a:t>
            </a:r>
            <a:r>
              <a:rPr lang="en-US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Table </a:t>
            </a:r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for the </a:t>
            </a:r>
            <a:r>
              <a:rPr lang="en-US" sz="3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Negation of </a:t>
            </a:r>
            <a:r>
              <a:rPr lang="en-US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 Proposition.</a:t>
            </a:r>
            <a:endParaRPr lang="ar-SA" sz="3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9600" y="3733800"/>
            <a:ext cx="3733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                        </a:t>
            </a:r>
            <a:r>
              <a:rPr lang="en-US" sz="2400" dirty="0"/>
              <a:t>¬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 </a:t>
            </a:r>
            <a:endParaRPr lang="ar-SA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4343400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en-US" sz="3200" b="1" dirty="0" smtClean="0"/>
              <a:t>   T                   </a:t>
            </a:r>
            <a:r>
              <a:rPr lang="en-US" sz="3200" b="1" dirty="0"/>
              <a:t>F</a:t>
            </a:r>
          </a:p>
          <a:p>
            <a:pPr algn="l"/>
            <a:r>
              <a:rPr lang="en-US" sz="3200" b="1" dirty="0" smtClean="0"/>
              <a:t>   F                   T</a:t>
            </a:r>
            <a:endParaRPr lang="ar-SA" sz="3200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Laila AL Zaid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8E2BA-F417-49BB-9572-64416A601698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81000"/>
            <a:ext cx="8229600" cy="6248400"/>
          </a:xfrm>
        </p:spPr>
        <p:txBody>
          <a:bodyPr>
            <a:noAutofit/>
          </a:bodyPr>
          <a:lstStyle/>
          <a:p>
            <a:pPr algn="l" rtl="0">
              <a:lnSpc>
                <a:spcPct val="160000"/>
              </a:lnSpc>
              <a:buNone/>
            </a:pPr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The negation of a proposition </a:t>
            </a:r>
            <a:r>
              <a:rPr lang="en-US" sz="2800" dirty="0"/>
              <a:t>can also be considered </a:t>
            </a:r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the result of the operation of </a:t>
            </a:r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the negation operator </a:t>
            </a:r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on a proposition</a:t>
            </a:r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  <a:endParaRPr lang="en-US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l" rtl="0">
              <a:lnSpc>
                <a:spcPct val="160000"/>
              </a:lnSpc>
              <a:buNone/>
            </a:pPr>
            <a:r>
              <a:rPr lang="en-US" sz="2800" dirty="0"/>
              <a:t>The negation operator constructs a new proposition </a:t>
            </a:r>
            <a:r>
              <a:rPr lang="en-US" sz="2800" dirty="0" smtClean="0"/>
              <a:t>from a </a:t>
            </a:r>
            <a:r>
              <a:rPr lang="en-US" sz="2800" dirty="0"/>
              <a:t>single existing proposition. We will now introduce the logical </a:t>
            </a:r>
            <a:r>
              <a:rPr lang="en-US" sz="2800" dirty="0" smtClean="0"/>
              <a:t>operators  </a:t>
            </a:r>
            <a:r>
              <a:rPr lang="en-US" sz="2800" dirty="0"/>
              <a:t>that are used to </a:t>
            </a:r>
            <a:r>
              <a:rPr lang="en-US" sz="2800" dirty="0" smtClean="0"/>
              <a:t>form new </a:t>
            </a:r>
            <a:r>
              <a:rPr lang="en-US" sz="2800" dirty="0"/>
              <a:t>propositions from two or more existing propositions. These logical operators are also </a:t>
            </a:r>
            <a:r>
              <a:rPr lang="en-US" sz="2800" dirty="0" smtClean="0"/>
              <a:t>called </a:t>
            </a:r>
            <a:r>
              <a:rPr lang="en-US" sz="28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connectives</a:t>
            </a:r>
            <a:r>
              <a:rPr lang="en-US" sz="2800" b="1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</a:p>
          <a:p>
            <a:pPr algn="l" rtl="0">
              <a:lnSpc>
                <a:spcPct val="160000"/>
              </a:lnSpc>
              <a:buNone/>
            </a:pPr>
            <a:endParaRPr lang="en-US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l" rtl="0">
              <a:lnSpc>
                <a:spcPct val="160000"/>
              </a:lnSpc>
              <a:buNone/>
            </a:pPr>
            <a:endParaRPr lang="ar-SA" sz="2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Laila AL Zaid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8E2BA-F417-49BB-9572-64416A601698}" type="slidenum">
              <a:rPr lang="ar-SA" smtClean="0"/>
              <a:pPr/>
              <a:t>12</a:t>
            </a:fld>
            <a:endParaRPr lang="ar-SA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  <a:buNone/>
            </a:pPr>
            <a:r>
              <a:rPr lang="en-US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DEFINITION 2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Let </a:t>
            </a:r>
            <a:r>
              <a:rPr lang="en-US" dirty="0"/>
              <a:t>p and q be propositions. The conjunction of p and q, denoted by p /\ q, is the proposition "p and q ." The conjunction p /\ q is true when </a:t>
            </a:r>
            <a:r>
              <a:rPr lang="en-US" dirty="0" smtClean="0"/>
              <a:t>both </a:t>
            </a:r>
            <a:r>
              <a:rPr lang="en-US" dirty="0"/>
              <a:t>p and q are true and is false otherwise</a:t>
            </a:r>
            <a:r>
              <a:rPr lang="en-US" dirty="0" smtClean="0"/>
              <a:t>.</a:t>
            </a:r>
            <a:endParaRPr lang="ar-SA" dirty="0" smtClean="0"/>
          </a:p>
          <a:p>
            <a:pPr algn="l" rtl="0">
              <a:lnSpc>
                <a:spcPct val="150000"/>
              </a:lnSpc>
              <a:buNone/>
            </a:pPr>
            <a:endParaRPr lang="ar-SA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Laila AL Zaid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8E2BA-F417-49BB-9572-64416A601698}" type="slidenum">
              <a:rPr lang="ar-SA" smtClean="0"/>
              <a:pPr/>
              <a:t>13</a:t>
            </a:fld>
            <a:endParaRPr lang="ar-SA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399" y="577932"/>
            <a:ext cx="5553501" cy="4832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Laila AL Zaid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8E2BA-F417-49BB-9572-64416A601698}" type="slidenum">
              <a:rPr lang="ar-SA" smtClean="0"/>
              <a:pPr/>
              <a:t>14</a:t>
            </a:fld>
            <a:endParaRPr lang="ar-SA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4525963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  <a:buNone/>
            </a:pPr>
            <a:r>
              <a:rPr lang="en-US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 5 </a:t>
            </a:r>
            <a:r>
              <a:rPr lang="en-US" dirty="0"/>
              <a:t>Find the </a:t>
            </a:r>
            <a:r>
              <a:rPr lang="en-US" b="1" u="sng" dirty="0"/>
              <a:t>conjunction </a:t>
            </a:r>
            <a:r>
              <a:rPr lang="en-US" dirty="0"/>
              <a:t>of the propositions p and q where </a:t>
            </a:r>
            <a:r>
              <a:rPr lang="en-US" b="1" dirty="0">
                <a:solidFill>
                  <a:srgbClr val="0070C0"/>
                </a:solidFill>
              </a:rPr>
              <a:t>p</a:t>
            </a:r>
            <a:r>
              <a:rPr lang="en-US" dirty="0"/>
              <a:t> is the proposition </a:t>
            </a:r>
            <a:r>
              <a:rPr lang="en-US" b="1" dirty="0">
                <a:solidFill>
                  <a:srgbClr val="0070C0"/>
                </a:solidFill>
              </a:rPr>
              <a:t>"Today is Friday"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/>
              <a:t>and </a:t>
            </a:r>
            <a:r>
              <a:rPr lang="en-US" b="1" dirty="0">
                <a:solidFill>
                  <a:srgbClr val="0070C0"/>
                </a:solidFill>
              </a:rPr>
              <a:t>q</a:t>
            </a:r>
            <a:r>
              <a:rPr lang="en-US" dirty="0"/>
              <a:t> is the proposition </a:t>
            </a:r>
            <a:r>
              <a:rPr lang="en-US" b="1" dirty="0">
                <a:solidFill>
                  <a:srgbClr val="0070C0"/>
                </a:solidFill>
              </a:rPr>
              <a:t>"It is raining today."</a:t>
            </a:r>
          </a:p>
          <a:p>
            <a:pPr algn="l" rtl="0">
              <a:lnSpc>
                <a:spcPct val="150000"/>
              </a:lnSpc>
              <a:buNone/>
            </a:pPr>
            <a:endParaRPr lang="en-US" dirty="0" smtClean="0"/>
          </a:p>
          <a:p>
            <a:pPr algn="l" rtl="0">
              <a:lnSpc>
                <a:spcPct val="150000"/>
              </a:lnSpc>
              <a:buNone/>
            </a:pPr>
            <a:endParaRPr lang="ar-SA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Laila AL Zaid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8E2BA-F417-49BB-9572-64416A601698}" type="slidenum">
              <a:rPr lang="ar-SA" smtClean="0"/>
              <a:pPr/>
              <a:t>15</a:t>
            </a:fld>
            <a:endParaRPr lang="ar-SA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457200"/>
            <a:ext cx="8229600" cy="6248400"/>
          </a:xfrm>
        </p:spPr>
        <p:txBody>
          <a:bodyPr/>
          <a:lstStyle/>
          <a:p>
            <a:pPr algn="l" rtl="0">
              <a:lnSpc>
                <a:spcPct val="150000"/>
              </a:lnSpc>
              <a:buNone/>
            </a:pPr>
            <a:r>
              <a:rPr lang="en-US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Solution</a:t>
            </a:r>
            <a:r>
              <a:rPr lang="en-US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dirty="0" smtClean="0"/>
              <a:t>The conjunction of these propositions, </a:t>
            </a:r>
            <a:r>
              <a:rPr lang="en-US" b="1" dirty="0" smtClean="0">
                <a:solidFill>
                  <a:srgbClr val="0070C0"/>
                </a:solidFill>
              </a:rPr>
              <a:t>p /\ q</a:t>
            </a:r>
            <a:r>
              <a:rPr lang="en-US" dirty="0" smtClean="0"/>
              <a:t>, is the proposition </a:t>
            </a:r>
            <a:r>
              <a:rPr lang="en-US" b="1" dirty="0" smtClean="0">
                <a:solidFill>
                  <a:srgbClr val="0070C0"/>
                </a:solidFill>
              </a:rPr>
              <a:t>"Today is Friday and it is raining today." </a:t>
            </a:r>
            <a:r>
              <a:rPr lang="en-US" dirty="0" smtClean="0"/>
              <a:t>This proposition is true on rainy Fridays and is false on any day that is not a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Friday and on Fridays when it does not rain.</a:t>
            </a:r>
            <a:endParaRPr lang="ar-SA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Laila AL Zaid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8E2BA-F417-49BB-9572-64416A601698}" type="slidenum">
              <a:rPr lang="ar-SA" smtClean="0"/>
              <a:pPr/>
              <a:t>16</a:t>
            </a:fld>
            <a:endParaRPr lang="ar-SA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DEFINITION 3</a:t>
            </a:r>
            <a:endParaRPr lang="ar-SA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 rtl="0">
              <a:lnSpc>
                <a:spcPct val="150000"/>
              </a:lnSpc>
              <a:buNone/>
            </a:pPr>
            <a:r>
              <a:rPr lang="en-US" b="1" dirty="0"/>
              <a:t>Let p and q be propositions. The disjunction of p and q, denoted by p V q, is the proposition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b="1" dirty="0"/>
              <a:t>"p or q ." The disjunction p V q is false when both p and q are false and is true otherwise</a:t>
            </a:r>
            <a:r>
              <a:rPr lang="en-US" b="1" dirty="0" smtClean="0"/>
              <a:t>.</a:t>
            </a:r>
            <a:endParaRPr lang="ar-SA" b="1" dirty="0"/>
          </a:p>
          <a:p>
            <a:pPr algn="l" rtl="0">
              <a:lnSpc>
                <a:spcPct val="150000"/>
              </a:lnSpc>
              <a:buNone/>
            </a:pPr>
            <a:r>
              <a:rPr lang="en-US" b="1" dirty="0">
                <a:solidFill>
                  <a:srgbClr val="FF0000"/>
                </a:solidFill>
              </a:rPr>
              <a:t>A disjunction is true when at least one of the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b="1" dirty="0">
                <a:solidFill>
                  <a:srgbClr val="FF0000"/>
                </a:solidFill>
              </a:rPr>
              <a:t>two propositions is true.</a:t>
            </a:r>
            <a:endParaRPr lang="ar-SA" b="1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Laila AL Zaid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8E2BA-F417-49BB-9572-64416A601698}" type="slidenum">
              <a:rPr lang="ar-SA" smtClean="0"/>
              <a:pPr/>
              <a:t>17</a:t>
            </a:fld>
            <a:endParaRPr lang="ar-SA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219200"/>
            <a:ext cx="5525571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Laila AL Zaid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8E2BA-F417-49BB-9572-64416A601698}" type="slidenum">
              <a:rPr lang="ar-SA" smtClean="0"/>
              <a:pPr/>
              <a:t>18</a:t>
            </a:fld>
            <a:endParaRPr lang="ar-SA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229600" cy="4525963"/>
          </a:xfrm>
        </p:spPr>
        <p:txBody>
          <a:bodyPr>
            <a:normAutofit lnSpcReduction="10000"/>
          </a:bodyPr>
          <a:lstStyle/>
          <a:p>
            <a:pPr algn="l" rtl="0">
              <a:lnSpc>
                <a:spcPct val="150000"/>
              </a:lnSpc>
              <a:buNone/>
            </a:pPr>
            <a:r>
              <a:rPr lang="en-US" b="1" u="sng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 </a:t>
            </a:r>
            <a:r>
              <a:rPr lang="en-US" b="1" u="sn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/>
              <a:t>What is the disjunction of </a:t>
            </a:r>
            <a:r>
              <a:rPr lang="en-US" dirty="0" smtClean="0"/>
              <a:t>the propositions p and q where </a:t>
            </a:r>
            <a:r>
              <a:rPr lang="en-US" b="1" dirty="0" smtClean="0">
                <a:solidFill>
                  <a:srgbClr val="0070C0"/>
                </a:solidFill>
              </a:rPr>
              <a:t>p</a:t>
            </a:r>
            <a:r>
              <a:rPr lang="en-US" dirty="0" smtClean="0"/>
              <a:t> is the proposition </a:t>
            </a:r>
            <a:r>
              <a:rPr lang="en-US" b="1" dirty="0" smtClean="0">
                <a:solidFill>
                  <a:srgbClr val="0070C0"/>
                </a:solidFill>
              </a:rPr>
              <a:t>"Today is Friday“ </a:t>
            </a:r>
            <a:r>
              <a:rPr lang="en-US" dirty="0" smtClean="0"/>
              <a:t>and </a:t>
            </a:r>
            <a:r>
              <a:rPr lang="en-US" b="1" dirty="0" smtClean="0">
                <a:solidFill>
                  <a:srgbClr val="0070C0"/>
                </a:solidFill>
              </a:rPr>
              <a:t>q</a:t>
            </a:r>
            <a:r>
              <a:rPr lang="en-US" dirty="0" smtClean="0"/>
              <a:t> is the proposition </a:t>
            </a:r>
            <a:r>
              <a:rPr lang="en-US" b="1" dirty="0" smtClean="0">
                <a:solidFill>
                  <a:srgbClr val="0070C0"/>
                </a:solidFill>
              </a:rPr>
              <a:t>"It is raining today</a:t>
            </a:r>
            <a:r>
              <a:rPr lang="en-US" b="1" dirty="0" smtClean="0">
                <a:solidFill>
                  <a:srgbClr val="0070C0"/>
                </a:solidFill>
              </a:rPr>
              <a:t>.“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b="1" u="sng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Solution:</a:t>
            </a:r>
            <a:endParaRPr lang="ar-SA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Laila AL Zaid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8E2BA-F417-49BB-9572-64416A601698}" type="slidenum">
              <a:rPr lang="ar-SA" smtClean="0"/>
              <a:pPr/>
              <a:t>19</a:t>
            </a:fld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rtl="0"/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 to Logic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895600"/>
            <a:ext cx="8001000" cy="2286000"/>
          </a:xfrm>
        </p:spPr>
        <p:txBody>
          <a:bodyPr/>
          <a:lstStyle/>
          <a:p>
            <a:pPr algn="l" rtl="0">
              <a:buNone/>
            </a:pPr>
            <a:r>
              <a:rPr lang="en-US" dirty="0"/>
              <a:t>A proposition is a declarative sentence (that is, a sentence that declares a fact) that is either </a:t>
            </a:r>
            <a:r>
              <a:rPr lang="en-US" dirty="0" smtClean="0"/>
              <a:t>true or </a:t>
            </a:r>
            <a:r>
              <a:rPr lang="en-US" dirty="0"/>
              <a:t>false, but not both.</a:t>
            </a:r>
            <a:endParaRPr lang="ar-SA" dirty="0"/>
          </a:p>
        </p:txBody>
      </p:sp>
      <p:sp>
        <p:nvSpPr>
          <p:cNvPr id="5" name="Rectangle 4"/>
          <p:cNvSpPr/>
          <p:nvPr/>
        </p:nvSpPr>
        <p:spPr>
          <a:xfrm>
            <a:off x="457200" y="1447800"/>
            <a:ext cx="4495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3200" b="1" u="sng" dirty="0">
                <a:solidFill>
                  <a:schemeClr val="accent1">
                    <a:lumMod val="75000"/>
                  </a:schemeClr>
                </a:solidFill>
                <a:cs typeface="+mj-cs"/>
              </a:rPr>
              <a:t>1.1 Propositional Logic</a:t>
            </a:r>
            <a:endParaRPr lang="ar-SA" sz="3200" b="1" u="sng" dirty="0">
              <a:solidFill>
                <a:schemeClr val="accent1">
                  <a:lumMod val="75000"/>
                </a:schemeClr>
              </a:solidFill>
              <a:cs typeface="+mj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" y="2133600"/>
            <a:ext cx="2819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3200" b="1" u="sng" dirty="0">
                <a:solidFill>
                  <a:srgbClr val="00B050"/>
                </a:solidFill>
              </a:rPr>
              <a:t>Propositions</a:t>
            </a:r>
            <a:endParaRPr lang="ar-SA" sz="3200" b="1" u="sng" dirty="0">
              <a:solidFill>
                <a:srgbClr val="00B05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Laila AL Zaid</a:t>
            </a:r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26A8E2BA-F417-49BB-9572-64416A601698}" type="slidenum">
              <a:rPr lang="ar-SA" smtClean="0"/>
              <a:pPr algn="l"/>
              <a:t>2</a:t>
            </a:fld>
            <a:endParaRPr lang="ar-SA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pPr rtl="0"/>
            <a:r>
              <a:rPr lang="en-US" b="1" u="sng" dirty="0">
                <a:solidFill>
                  <a:srgbClr val="FF0000"/>
                </a:solidFill>
              </a:rPr>
              <a:t>Conditional Statements</a:t>
            </a:r>
            <a:endParaRPr lang="ar-SA" b="1" u="sng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90600"/>
                <a:ext cx="8229600" cy="5105400"/>
              </a:xfrm>
            </p:spPr>
            <p:txBody>
              <a:bodyPr>
                <a:normAutofit fontScale="85000" lnSpcReduction="20000"/>
              </a:bodyPr>
              <a:lstStyle/>
              <a:p>
                <a:pPr algn="l" rtl="0">
                  <a:lnSpc>
                    <a:spcPct val="160000"/>
                  </a:lnSpc>
                  <a:buNone/>
                </a:pPr>
                <a:r>
                  <a:rPr lang="en-US" b="1" dirty="0" smtClean="0">
                    <a:solidFill>
                      <a:schemeClr val="accent2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DEFINITION 5</a:t>
                </a:r>
              </a:p>
              <a:p>
                <a:pPr algn="l" rtl="0">
                  <a:lnSpc>
                    <a:spcPct val="160000"/>
                  </a:lnSpc>
                  <a:buNone/>
                </a:pPr>
                <a:r>
                  <a:rPr lang="en-US" dirty="0"/>
                  <a:t>Let p and q be propositions. The conditional statement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𝑝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→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𝑞</m:t>
                    </m:r>
                  </m:oMath>
                </a14:m>
                <a:r>
                  <a:rPr lang="en-US" dirty="0" smtClean="0"/>
                  <a:t>  </a:t>
                </a:r>
                <a:r>
                  <a:rPr lang="en-US" dirty="0"/>
                  <a:t>is the proposition "if p, </a:t>
                </a:r>
                <a:r>
                  <a:rPr lang="en-US" dirty="0" smtClean="0"/>
                  <a:t>then q </a:t>
                </a:r>
                <a:r>
                  <a:rPr lang="en-US" dirty="0"/>
                  <a:t>." The conditional statement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𝑝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→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𝑞</m:t>
                    </m:r>
                  </m:oMath>
                </a14:m>
                <a:r>
                  <a:rPr lang="en-US" dirty="0"/>
                  <a:t> is false when p is true and q is false, and true otherwise.</a:t>
                </a:r>
              </a:p>
              <a:p>
                <a:pPr algn="l" rtl="0">
                  <a:lnSpc>
                    <a:spcPct val="160000"/>
                  </a:lnSpc>
                  <a:buNone/>
                </a:pPr>
                <a:r>
                  <a:rPr lang="en-US" dirty="0"/>
                  <a:t>In the conditional statement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𝑝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→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𝑞</m:t>
                    </m:r>
                  </m:oMath>
                </a14:m>
                <a:r>
                  <a:rPr lang="en-US" dirty="0"/>
                  <a:t> , p is called the hypothesis (or antecedent or </a:t>
                </a:r>
                <a:r>
                  <a:rPr lang="en-US" dirty="0" smtClean="0"/>
                  <a:t>premise) and </a:t>
                </a:r>
                <a:r>
                  <a:rPr lang="en-US" dirty="0"/>
                  <a:t>q is called the conclusion (or consequence)</a:t>
                </a:r>
                <a:endParaRPr lang="ar-SA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90600"/>
                <a:ext cx="8229600" cy="5105400"/>
              </a:xfrm>
              <a:blipFill rotWithShape="1">
                <a:blip r:embed="rId2"/>
                <a:stretch>
                  <a:fillRect l="-1407" r="-18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Laila AL Zaid</a:t>
            </a:r>
            <a:endParaRPr lang="ar-SA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8E2BA-F417-49BB-9572-64416A601698}" type="slidenum">
              <a:rPr lang="ar-SA" smtClean="0"/>
              <a:pPr/>
              <a:t>20</a:t>
            </a:fld>
            <a:endParaRPr lang="ar-SA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762000"/>
                <a:ext cx="8229600" cy="5364163"/>
              </a:xfrm>
            </p:spPr>
            <p:txBody>
              <a:bodyPr>
                <a:normAutofit fontScale="92500"/>
              </a:bodyPr>
              <a:lstStyle/>
              <a:p>
                <a:pPr algn="l" rtl="0">
                  <a:lnSpc>
                    <a:spcPct val="150000"/>
                  </a:lnSpc>
                  <a:buNone/>
                </a:pPr>
                <a:r>
                  <a:rPr lang="en-US" b="1" dirty="0"/>
                  <a:t>The statement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𝑝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→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𝑞</m:t>
                    </m:r>
                  </m:oMath>
                </a14:m>
                <a:r>
                  <a:rPr lang="en-US" dirty="0"/>
                  <a:t> </a:t>
                </a:r>
                <a:r>
                  <a:rPr lang="en-US" b="1" dirty="0"/>
                  <a:t>is called a conditional statement because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𝑝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→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𝑞</m:t>
                    </m:r>
                  </m:oMath>
                </a14:m>
                <a:r>
                  <a:rPr lang="en-US" dirty="0"/>
                  <a:t> </a:t>
                </a:r>
                <a:r>
                  <a:rPr lang="en-US" b="1" dirty="0" smtClean="0"/>
                  <a:t>asserts </a:t>
                </a:r>
                <a:r>
                  <a:rPr lang="en-US" b="1" dirty="0"/>
                  <a:t>that q is </a:t>
                </a:r>
                <a:r>
                  <a:rPr lang="en-US" b="1" dirty="0" smtClean="0"/>
                  <a:t>true</a:t>
                </a:r>
                <a:endParaRPr lang="en-US" b="1" dirty="0"/>
              </a:p>
              <a:p>
                <a:pPr algn="l" rtl="0">
                  <a:lnSpc>
                    <a:spcPct val="150000"/>
                  </a:lnSpc>
                  <a:buNone/>
                </a:pPr>
                <a:r>
                  <a:rPr lang="en-US" b="1" dirty="0"/>
                  <a:t>on the condition that p holds. A conditional statement is also called an implication.</a:t>
                </a:r>
              </a:p>
              <a:p>
                <a:pPr algn="l" rtl="0">
                  <a:lnSpc>
                    <a:spcPct val="150000"/>
                  </a:lnSpc>
                  <a:buNone/>
                </a:pPr>
                <a:r>
                  <a:rPr lang="en-US" b="1" dirty="0" smtClean="0"/>
                  <a:t>statement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𝑝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→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𝑞</m:t>
                    </m:r>
                  </m:oMath>
                </a14:m>
                <a:r>
                  <a:rPr lang="en-US" dirty="0"/>
                  <a:t> </a:t>
                </a:r>
                <a:r>
                  <a:rPr lang="en-US" b="1" dirty="0"/>
                  <a:t>is true when both p and q are true and when p is false (no matter what </a:t>
                </a:r>
                <a:r>
                  <a:rPr lang="en-US" b="1" dirty="0" smtClean="0"/>
                  <a:t>truth value </a:t>
                </a:r>
                <a:r>
                  <a:rPr lang="en-US" b="1" dirty="0"/>
                  <a:t>q has).</a:t>
                </a:r>
                <a:endParaRPr lang="ar-SA" b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762000"/>
                <a:ext cx="8229600" cy="5364163"/>
              </a:xfrm>
              <a:blipFill rotWithShape="1">
                <a:blip r:embed="rId2"/>
                <a:stretch>
                  <a:fillRect l="-17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Laila AL Zaid</a:t>
            </a:r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8E2BA-F417-49BB-9572-64416A601698}" type="slidenum">
              <a:rPr lang="ar-SA" smtClean="0"/>
              <a:pPr/>
              <a:t>21</a:t>
            </a:fld>
            <a:endParaRPr lang="ar-SA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14" y="1219200"/>
            <a:ext cx="9125286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Laila AL Zaid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8E2BA-F417-49BB-9572-64416A601698}" type="slidenum">
              <a:rPr lang="ar-SA" smtClean="0"/>
              <a:pPr/>
              <a:t>22</a:t>
            </a:fld>
            <a:endParaRPr lang="ar-SA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371600"/>
            <a:ext cx="5110297" cy="439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Laila AL Zaid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8E2BA-F417-49BB-9572-64416A601698}" type="slidenum">
              <a:rPr lang="ar-SA" smtClean="0"/>
              <a:pPr/>
              <a:t>23</a:t>
            </a:fld>
            <a:endParaRPr lang="ar-SA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62000" y="381000"/>
            <a:ext cx="7924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CONVERSE, CONTRAPOSITIVE, AND INVERSE</a:t>
            </a:r>
            <a:endParaRPr lang="ar-SA" sz="32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1066800"/>
            <a:ext cx="82296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b="1" dirty="0" smtClean="0"/>
              <a:t>We can form some new conditional statements starting with a conditional statement p </a:t>
            </a:r>
            <a:r>
              <a:rPr lang="en-US" sz="2400" b="1" dirty="0" smtClean="0">
                <a:sym typeface="Wingdings" pitchFamily="2" charset="2"/>
              </a:rPr>
              <a:t></a:t>
            </a:r>
            <a:r>
              <a:rPr lang="en-US" sz="2400" b="1" dirty="0" smtClean="0"/>
              <a:t> q .</a:t>
            </a:r>
          </a:p>
          <a:p>
            <a:pPr algn="l" rtl="0"/>
            <a:endParaRPr lang="en-US" sz="2400" b="1" dirty="0" smtClean="0"/>
          </a:p>
          <a:p>
            <a:pPr algn="l" rtl="0"/>
            <a:r>
              <a:rPr lang="en-US" sz="2400" b="1" dirty="0" smtClean="0"/>
              <a:t> In particular, there are three related conditional statements that occur so often that they have special names.</a:t>
            </a:r>
          </a:p>
          <a:p>
            <a:pPr algn="l" rtl="0"/>
            <a:endParaRPr lang="en-US" sz="2400" b="1" dirty="0" smtClean="0"/>
          </a:p>
          <a:p>
            <a:pPr algn="l" rtl="0"/>
            <a:r>
              <a:rPr lang="en-US" sz="2400" b="1" dirty="0" smtClean="0"/>
              <a:t>1/  The proposition q </a:t>
            </a:r>
            <a:r>
              <a:rPr lang="en-US" sz="2400" b="1" dirty="0" smtClean="0">
                <a:sym typeface="Wingdings" pitchFamily="2" charset="2"/>
              </a:rPr>
              <a:t></a:t>
            </a:r>
            <a:r>
              <a:rPr lang="en-US" sz="2400" b="1" dirty="0" smtClean="0"/>
              <a:t> p is called </a:t>
            </a:r>
            <a:r>
              <a:rPr lang="en-US" sz="2400" b="1" u="sng" dirty="0" smtClean="0">
                <a:solidFill>
                  <a:schemeClr val="accent2">
                    <a:lumMod val="75000"/>
                  </a:schemeClr>
                </a:solidFill>
              </a:rPr>
              <a:t>the converse </a:t>
            </a:r>
            <a:r>
              <a:rPr lang="en-US" sz="2400" b="1" dirty="0" smtClean="0"/>
              <a:t>of p </a:t>
            </a:r>
            <a:r>
              <a:rPr lang="en-US" sz="2400" b="1" dirty="0" smtClean="0">
                <a:sym typeface="Wingdings" pitchFamily="2" charset="2"/>
              </a:rPr>
              <a:t></a:t>
            </a:r>
            <a:r>
              <a:rPr lang="en-US" sz="2400" b="1" dirty="0" smtClean="0"/>
              <a:t> q .</a:t>
            </a:r>
          </a:p>
          <a:p>
            <a:pPr algn="l" rtl="0"/>
            <a:endParaRPr lang="en-US" sz="2400" b="1" dirty="0" smtClean="0"/>
          </a:p>
          <a:p>
            <a:pPr algn="l" rtl="0"/>
            <a:r>
              <a:rPr lang="en-US" sz="2400" b="1" dirty="0" smtClean="0"/>
              <a:t>2/ </a:t>
            </a:r>
            <a:r>
              <a:rPr lang="en-US" sz="2400" b="1" u="sng" dirty="0" smtClean="0">
                <a:solidFill>
                  <a:schemeClr val="accent2">
                    <a:lumMod val="75000"/>
                  </a:schemeClr>
                </a:solidFill>
              </a:rPr>
              <a:t>The </a:t>
            </a:r>
            <a:r>
              <a:rPr lang="en-US" sz="2400" b="1" u="sng" dirty="0" err="1" smtClean="0">
                <a:solidFill>
                  <a:schemeClr val="accent2">
                    <a:lumMod val="75000"/>
                  </a:schemeClr>
                </a:solidFill>
              </a:rPr>
              <a:t>contrapositive</a:t>
            </a:r>
            <a:r>
              <a:rPr lang="en-US" sz="2400" b="1" u="sng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400" b="1" dirty="0" smtClean="0"/>
              <a:t>of p </a:t>
            </a:r>
            <a:r>
              <a:rPr lang="en-US" sz="2400" b="1" dirty="0" smtClean="0">
                <a:sym typeface="Wingdings" pitchFamily="2" charset="2"/>
              </a:rPr>
              <a:t></a:t>
            </a:r>
            <a:r>
              <a:rPr lang="en-US" sz="2400" b="1" dirty="0" smtClean="0"/>
              <a:t> q is the proposition -q </a:t>
            </a:r>
            <a:r>
              <a:rPr lang="en-US" sz="2400" b="1" dirty="0" smtClean="0">
                <a:sym typeface="Wingdings" pitchFamily="2" charset="2"/>
              </a:rPr>
              <a:t></a:t>
            </a:r>
            <a:r>
              <a:rPr lang="en-US" sz="2400" b="1" dirty="0" smtClean="0"/>
              <a:t> -p.</a:t>
            </a:r>
          </a:p>
          <a:p>
            <a:pPr algn="l" rtl="0"/>
            <a:endParaRPr lang="en-US" sz="2400" b="1" dirty="0" smtClean="0"/>
          </a:p>
          <a:p>
            <a:pPr algn="l" rtl="0"/>
            <a:r>
              <a:rPr lang="en-US" sz="2400" b="1" dirty="0" smtClean="0"/>
              <a:t>3/ The proposition -p </a:t>
            </a:r>
            <a:r>
              <a:rPr lang="en-US" sz="2400" b="1" dirty="0" smtClean="0">
                <a:sym typeface="Wingdings" pitchFamily="2" charset="2"/>
              </a:rPr>
              <a:t></a:t>
            </a:r>
            <a:r>
              <a:rPr lang="en-US" sz="2400" b="1" dirty="0" smtClean="0"/>
              <a:t> -q is called </a:t>
            </a:r>
            <a:r>
              <a:rPr lang="en-US" sz="2400" b="1" u="sng" dirty="0" smtClean="0">
                <a:solidFill>
                  <a:schemeClr val="accent2">
                    <a:lumMod val="75000"/>
                  </a:schemeClr>
                </a:solidFill>
              </a:rPr>
              <a:t>the inverse </a:t>
            </a:r>
            <a:r>
              <a:rPr lang="en-US" sz="2400" b="1" dirty="0" smtClean="0"/>
              <a:t>of p </a:t>
            </a:r>
            <a:r>
              <a:rPr lang="en-US" sz="2400" b="1" dirty="0" smtClean="0">
                <a:sym typeface="Wingdings" pitchFamily="2" charset="2"/>
              </a:rPr>
              <a:t></a:t>
            </a:r>
            <a:r>
              <a:rPr lang="en-US" sz="2400" b="1" dirty="0" smtClean="0"/>
              <a:t> q.</a:t>
            </a:r>
          </a:p>
          <a:p>
            <a:pPr algn="l" rtl="0"/>
            <a:endParaRPr lang="en-US" sz="2400" b="1" dirty="0" smtClean="0"/>
          </a:p>
          <a:p>
            <a:pPr algn="l" rtl="0"/>
            <a:r>
              <a:rPr lang="en-US" sz="2400" b="1" dirty="0" smtClean="0"/>
              <a:t> We will see that of these three conditional statements formed from p </a:t>
            </a:r>
            <a:r>
              <a:rPr lang="en-US" sz="2400" b="1" dirty="0" smtClean="0">
                <a:sym typeface="Wingdings" pitchFamily="2" charset="2"/>
              </a:rPr>
              <a:t></a:t>
            </a:r>
            <a:r>
              <a:rPr lang="en-US" sz="2400" b="1" dirty="0" smtClean="0"/>
              <a:t> q , only the contrapositive always has the same truth</a:t>
            </a:r>
          </a:p>
          <a:p>
            <a:pPr algn="l" rtl="0"/>
            <a:r>
              <a:rPr lang="en-US" sz="2400" b="1" dirty="0" smtClean="0"/>
              <a:t>value as p </a:t>
            </a:r>
            <a:r>
              <a:rPr lang="en-US" sz="2400" b="1" dirty="0" smtClean="0">
                <a:sym typeface="Wingdings" pitchFamily="2" charset="2"/>
              </a:rPr>
              <a:t></a:t>
            </a:r>
            <a:r>
              <a:rPr lang="en-US" sz="2400" b="1" dirty="0" smtClean="0"/>
              <a:t> q .</a:t>
            </a:r>
            <a:endParaRPr lang="ar-SA" sz="2400" b="1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Laila AL Zaid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8E2BA-F417-49BB-9572-64416A601698}" type="slidenum">
              <a:rPr lang="ar-SA" smtClean="0"/>
              <a:pPr/>
              <a:t>24</a:t>
            </a:fld>
            <a:endParaRPr lang="ar-SA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lnSpcReduction="10000"/>
          </a:bodyPr>
          <a:lstStyle/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When two compound propositions always have the same truth value we call them </a:t>
            </a:r>
            <a:r>
              <a:rPr lang="en-US" b="1" u="sn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equivalent</a:t>
            </a:r>
            <a:r>
              <a:rPr lang="en-US" dirty="0" smtClean="0"/>
              <a:t>,</a:t>
            </a:r>
            <a:endParaRPr lang="ar-SA" dirty="0" smtClean="0"/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so that a conditional statement and its contrapositive are equivalent</a:t>
            </a:r>
            <a:endParaRPr lang="ar-SA" dirty="0" smtClean="0"/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The converse and the inverse of a conditional statement are also equivalent, but neither is equivalent to the original conditional statement</a:t>
            </a:r>
            <a:endParaRPr lang="ar-SA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Laila AL Zaid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8E2BA-F417-49BB-9572-64416A601698}" type="slidenum">
              <a:rPr lang="ar-SA" smtClean="0"/>
              <a:pPr/>
              <a:t>25</a:t>
            </a:fld>
            <a:endParaRPr lang="ar-SA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BICONDITIONALS</a:t>
            </a:r>
            <a:endParaRPr lang="ar-SA" b="1" u="sng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4114799"/>
              </a:xfrm>
            </p:spPr>
            <p:txBody>
              <a:bodyPr>
                <a:normAutofit fontScale="92500" lnSpcReduction="10000"/>
              </a:bodyPr>
              <a:lstStyle/>
              <a:p>
                <a:pPr algn="l" rtl="0">
                  <a:lnSpc>
                    <a:spcPct val="150000"/>
                  </a:lnSpc>
                  <a:buNone/>
                </a:pPr>
                <a:r>
                  <a:rPr lang="en-US" dirty="0" smtClean="0"/>
                  <a:t>Let p and q be propositions. The </a:t>
                </a:r>
                <a:r>
                  <a:rPr lang="en-US" dirty="0" err="1" smtClean="0"/>
                  <a:t>biconditional</a:t>
                </a:r>
                <a:r>
                  <a:rPr lang="en-US" dirty="0" smtClean="0"/>
                  <a:t> statement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dirty="0" smtClean="0">
                        <a:latin typeface="Cambria Math"/>
                        <a:ea typeface="Cambria Math"/>
                      </a:rPr>
                      <m:t>p</m:t>
                    </m:r>
                    <m:r>
                      <a:rPr lang="en-US" i="1" dirty="0" smtClean="0">
                        <a:latin typeface="Cambria Math"/>
                        <a:ea typeface="Cambria Math"/>
                      </a:rPr>
                      <m:t>⟷</m:t>
                    </m:r>
                    <m:r>
                      <a:rPr lang="en-US" b="0" i="1" dirty="0" smtClean="0">
                        <a:latin typeface="Cambria Math"/>
                        <a:ea typeface="Cambria Math"/>
                      </a:rPr>
                      <m:t>𝑞</m:t>
                    </m:r>
                  </m:oMath>
                </a14:m>
                <a:r>
                  <a:rPr lang="en-US" dirty="0" smtClean="0"/>
                  <a:t>is the proposition </a:t>
                </a:r>
                <a:r>
                  <a:rPr lang="en-US" b="1" dirty="0" smtClean="0">
                    <a:solidFill>
                      <a:srgbClr val="002060"/>
                    </a:solidFill>
                  </a:rPr>
                  <a:t>"p if and only if q ."</a:t>
                </a:r>
                <a:r>
                  <a:rPr lang="en-US" dirty="0" smtClean="0"/>
                  <a:t> The </a:t>
                </a:r>
                <a:r>
                  <a:rPr lang="en-US" dirty="0" err="1" smtClean="0"/>
                  <a:t>biconditional</a:t>
                </a:r>
                <a:r>
                  <a:rPr lang="en-US" dirty="0" smtClean="0"/>
                  <a:t> statement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/>
                        <a:ea typeface="Cambria Math"/>
                      </a:rPr>
                      <m:t>p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⟷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𝑞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US" dirty="0"/>
                  <a:t>is true when p and q have the same </a:t>
                </a:r>
                <a:r>
                  <a:rPr lang="en-US" dirty="0" smtClean="0"/>
                  <a:t>truth values, and is false otherwise. </a:t>
                </a:r>
                <a:r>
                  <a:rPr lang="en-US" dirty="0" err="1" smtClean="0"/>
                  <a:t>Biconditional</a:t>
                </a:r>
                <a:r>
                  <a:rPr lang="en-US" dirty="0" smtClean="0"/>
                  <a:t> statements are also called bi-implications.</a:t>
                </a:r>
                <a:endParaRPr lang="ar-SA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4114799"/>
              </a:xfrm>
              <a:blipFill rotWithShape="1">
                <a:blip r:embed="rId2"/>
                <a:stretch>
                  <a:fillRect l="-1704" r="-22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Laila AL Zaid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8E2BA-F417-49BB-9572-64416A601698}" type="slidenum">
              <a:rPr lang="ar-SA" smtClean="0"/>
              <a:pPr/>
              <a:t>26</a:t>
            </a:fld>
            <a:endParaRPr lang="ar-SA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533400"/>
            <a:ext cx="6882581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Laila AL Zaid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8E2BA-F417-49BB-9572-64416A601698}" type="slidenum">
              <a:rPr lang="ar-SA" smtClean="0"/>
              <a:pPr/>
              <a:t>27</a:t>
            </a:fld>
            <a:endParaRPr lang="ar-SA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dirty="0" smtClean="0"/>
              <a:t>"p is necessary and sufficient for q "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"if p then q , and conversely"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"p </a:t>
            </a:r>
            <a:r>
              <a:rPr lang="en-US" dirty="0" err="1" smtClean="0"/>
              <a:t>iff</a:t>
            </a:r>
            <a:r>
              <a:rPr lang="en-US" dirty="0" smtClean="0"/>
              <a:t> q ."</a:t>
            </a:r>
            <a:endParaRPr lang="ar-SA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Laila AL Zaid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8E2BA-F417-49BB-9572-64416A601698}" type="slidenum">
              <a:rPr lang="ar-SA" smtClean="0"/>
              <a:pPr/>
              <a:t>28</a:t>
            </a:fld>
            <a:endParaRPr lang="ar-SA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Truth Tables o f Compound Propositions</a:t>
            </a:r>
            <a:endParaRPr lang="ar-SA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1600200"/>
            <a:ext cx="914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Laila AL Zaid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8E2BA-F417-49BB-9572-64416A601698}" type="slidenum">
              <a:rPr lang="ar-SA" smtClean="0"/>
              <a:pPr/>
              <a:t>29</a:t>
            </a:fld>
            <a:endParaRPr lang="ar-S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4525963"/>
          </a:xfrm>
        </p:spPr>
        <p:txBody>
          <a:bodyPr>
            <a:noAutofit/>
          </a:bodyPr>
          <a:lstStyle/>
          <a:p>
            <a:pPr algn="l" rtl="0">
              <a:lnSpc>
                <a:spcPct val="160000"/>
              </a:lnSpc>
              <a:buNone/>
            </a:pPr>
            <a:r>
              <a:rPr lang="en-US" sz="2400" b="1" u="sng" dirty="0">
                <a:solidFill>
                  <a:srgbClr val="C00000"/>
                </a:solidFill>
              </a:rPr>
              <a:t>EXAMPLE l </a:t>
            </a:r>
            <a:r>
              <a:rPr lang="en-US" sz="2400" b="1" u="sng" dirty="0" smtClean="0">
                <a:solidFill>
                  <a:srgbClr val="C00000"/>
                </a:solidFill>
              </a:rPr>
              <a:t> </a:t>
            </a: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All </a:t>
            </a: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the following declarative sentences are propositions.</a:t>
            </a:r>
          </a:p>
          <a:p>
            <a:pPr algn="l" rtl="0">
              <a:lnSpc>
                <a:spcPct val="160000"/>
              </a:lnSpc>
              <a:buNone/>
            </a:pPr>
            <a:r>
              <a:rPr lang="en-US" sz="2400" b="1" dirty="0" smtClean="0">
                <a:solidFill>
                  <a:srgbClr val="7030A0"/>
                </a:solidFill>
              </a:rPr>
              <a:t>1 </a:t>
            </a:r>
            <a:r>
              <a:rPr lang="en-US" sz="2400" b="1" dirty="0">
                <a:solidFill>
                  <a:srgbClr val="7030A0"/>
                </a:solidFill>
              </a:rPr>
              <a:t>. Washington, D.C., is the capital of the United States of America.</a:t>
            </a:r>
          </a:p>
          <a:p>
            <a:pPr algn="l" rtl="0">
              <a:lnSpc>
                <a:spcPct val="160000"/>
              </a:lnSpc>
              <a:buNone/>
            </a:pPr>
            <a:r>
              <a:rPr lang="en-US" sz="2400" b="1" dirty="0"/>
              <a:t>2 . Toronto is the capital of </a:t>
            </a:r>
            <a:r>
              <a:rPr lang="en-US" sz="2400" b="1" dirty="0" smtClean="0"/>
              <a:t>Canada.</a:t>
            </a:r>
            <a:endParaRPr lang="ar-SA" sz="2400" b="1" dirty="0" smtClean="0"/>
          </a:p>
          <a:p>
            <a:pPr algn="l" rtl="0">
              <a:lnSpc>
                <a:spcPct val="160000"/>
              </a:lnSpc>
              <a:buNone/>
            </a:pPr>
            <a:r>
              <a:rPr lang="en-US" sz="2400" b="1" dirty="0" smtClean="0">
                <a:solidFill>
                  <a:srgbClr val="7030A0"/>
                </a:solidFill>
              </a:rPr>
              <a:t>3.  1 + 1 =2</a:t>
            </a:r>
            <a:endParaRPr lang="ar-SA" sz="2400" b="1" dirty="0">
              <a:solidFill>
                <a:srgbClr val="7030A0"/>
              </a:solidFill>
            </a:endParaRPr>
          </a:p>
          <a:p>
            <a:pPr algn="l" rtl="0">
              <a:lnSpc>
                <a:spcPct val="160000"/>
              </a:lnSpc>
              <a:buNone/>
            </a:pPr>
            <a:r>
              <a:rPr lang="en-US" sz="2400" b="1" dirty="0" smtClean="0"/>
              <a:t>4. 2 + 2 = 3</a:t>
            </a:r>
            <a:endParaRPr lang="ar-SA" sz="2400" b="1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Laila AL Zaid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8E2BA-F417-49BB-9572-64416A601698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Homework</a:t>
            </a:r>
            <a:endParaRPr lang="ar-SA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Page 16</a:t>
            </a:r>
          </a:p>
          <a:p>
            <a:pPr algn="l" rtl="0"/>
            <a:r>
              <a:rPr lang="en-US" dirty="0" smtClean="0"/>
              <a:t>1 (</a:t>
            </a:r>
            <a:r>
              <a:rPr lang="en-US" dirty="0" err="1" smtClean="0"/>
              <a:t>c,e,f</a:t>
            </a:r>
            <a:r>
              <a:rPr lang="en-US" dirty="0" smtClean="0"/>
              <a:t>)</a:t>
            </a:r>
            <a:endParaRPr lang="ar-SA" dirty="0" smtClean="0"/>
          </a:p>
          <a:p>
            <a:pPr algn="l" rtl="0"/>
            <a:r>
              <a:rPr lang="en-US" dirty="0" smtClean="0"/>
              <a:t>3 (</a:t>
            </a:r>
            <a:r>
              <a:rPr lang="en-US" dirty="0" err="1" smtClean="0"/>
              <a:t>a,c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4 (</a:t>
            </a:r>
            <a:r>
              <a:rPr lang="en-US" dirty="0" err="1" smtClean="0"/>
              <a:t>a,b,c,d,g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27 (</a:t>
            </a:r>
            <a:r>
              <a:rPr lang="en-US" dirty="0" err="1" smtClean="0"/>
              <a:t>a,d,e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32 (e)</a:t>
            </a:r>
          </a:p>
          <a:p>
            <a:pPr algn="l" rtl="0"/>
            <a:r>
              <a:rPr lang="en-US" dirty="0" smtClean="0"/>
              <a:t>33 (a)</a:t>
            </a:r>
          </a:p>
          <a:p>
            <a:pPr algn="l" rtl="0"/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Laila AL Zaid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8E2BA-F417-49BB-9572-64416A601698}" type="slidenum">
              <a:rPr lang="ar-SA" smtClean="0"/>
              <a:pPr/>
              <a:t>30</a:t>
            </a:fld>
            <a:endParaRPr lang="ar-S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Some sentences that are not propositions are given in Example 2 .</a:t>
            </a:r>
            <a:endParaRPr lang="ar-SA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/>
          <a:lstStyle/>
          <a:p>
            <a:pPr algn="l" rtl="0">
              <a:lnSpc>
                <a:spcPct val="150000"/>
              </a:lnSpc>
              <a:buNone/>
            </a:pP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 2 </a:t>
            </a: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Consider the following sentences.</a:t>
            </a:r>
          </a:p>
          <a:p>
            <a:pPr algn="l">
              <a:lnSpc>
                <a:spcPct val="150000"/>
              </a:lnSpc>
              <a:buNone/>
            </a:pPr>
            <a:r>
              <a:rPr lang="en-US" b="1" dirty="0" smtClean="0">
                <a:solidFill>
                  <a:srgbClr val="7030A0"/>
                </a:solidFill>
              </a:rPr>
              <a:t>1 </a:t>
            </a:r>
            <a:r>
              <a:rPr lang="en-US" b="1" dirty="0">
                <a:solidFill>
                  <a:srgbClr val="7030A0"/>
                </a:solidFill>
              </a:rPr>
              <a:t>. What time is it?</a:t>
            </a:r>
          </a:p>
          <a:p>
            <a:pPr algn="l">
              <a:lnSpc>
                <a:spcPct val="150000"/>
              </a:lnSpc>
              <a:buNone/>
            </a:pPr>
            <a:r>
              <a:rPr lang="en-US" b="1" dirty="0"/>
              <a:t>2 . Read this carefully.</a:t>
            </a:r>
          </a:p>
          <a:p>
            <a:pPr algn="l">
              <a:lnSpc>
                <a:spcPct val="150000"/>
              </a:lnSpc>
              <a:buNone/>
            </a:pPr>
            <a:r>
              <a:rPr lang="en-US" b="1" dirty="0">
                <a:solidFill>
                  <a:srgbClr val="7030A0"/>
                </a:solidFill>
              </a:rPr>
              <a:t>3 . x + 1 = 2 .</a:t>
            </a:r>
          </a:p>
          <a:p>
            <a:pPr algn="l">
              <a:lnSpc>
                <a:spcPct val="150000"/>
              </a:lnSpc>
              <a:buNone/>
            </a:pPr>
            <a:r>
              <a:rPr lang="en-US" b="1" dirty="0"/>
              <a:t>4 . x + y = Z.</a:t>
            </a:r>
            <a:endParaRPr lang="ar-SA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Laila AL Zaid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8E2BA-F417-49BB-9572-64416A601698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  <a:buNone/>
            </a:pPr>
            <a:r>
              <a:rPr lang="en-US" dirty="0"/>
              <a:t>The truth value of a </a:t>
            </a:r>
            <a:r>
              <a:rPr lang="en-US" dirty="0" smtClean="0"/>
              <a:t>proposition is </a:t>
            </a:r>
            <a:r>
              <a:rPr lang="en-US" dirty="0"/>
              <a:t>true, denoted by </a:t>
            </a:r>
            <a:r>
              <a:rPr lang="en-US" b="1" u="sng" dirty="0">
                <a:solidFill>
                  <a:srgbClr val="FF0000"/>
                </a:solidFill>
              </a:rPr>
              <a:t>T</a:t>
            </a:r>
            <a:r>
              <a:rPr lang="en-US" dirty="0"/>
              <a:t>, if it is a true proposition and false, denoted by </a:t>
            </a:r>
            <a:r>
              <a:rPr lang="en-US" b="1" u="sng" dirty="0">
                <a:solidFill>
                  <a:srgbClr val="FF0000"/>
                </a:solidFill>
              </a:rPr>
              <a:t>F</a:t>
            </a:r>
            <a:r>
              <a:rPr lang="en-US" dirty="0"/>
              <a:t>, if it is a false proposition.</a:t>
            </a:r>
            <a:endParaRPr lang="ar-SA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Laila AL Zaid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8E2BA-F417-49BB-9572-64416A601698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096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algn="l" rtl="0">
              <a:lnSpc>
                <a:spcPct val="150000"/>
              </a:lnSpc>
              <a:buNone/>
            </a:pPr>
            <a:r>
              <a:rPr lang="en-US" dirty="0"/>
              <a:t>The area of logic that deals with propositions is called the </a:t>
            </a:r>
            <a:r>
              <a:rPr lang="en-US" u="sng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propositional calculus</a:t>
            </a:r>
            <a:r>
              <a:rPr lang="en-US" dirty="0"/>
              <a:t> </a:t>
            </a:r>
            <a:r>
              <a:rPr lang="en-US" dirty="0" smtClean="0"/>
              <a:t>or </a:t>
            </a:r>
            <a:r>
              <a:rPr lang="en-US" u="sng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propositional logic.</a:t>
            </a:r>
            <a:endParaRPr lang="ar-SA" u="sng" dirty="0" smtClean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>
              <a:lnSpc>
                <a:spcPct val="150000"/>
              </a:lnSpc>
              <a:buNone/>
            </a:pPr>
            <a:endParaRPr lang="ar-SA" u="sng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>
              <a:lnSpc>
                <a:spcPct val="150000"/>
              </a:lnSpc>
              <a:buNone/>
            </a:pPr>
            <a:r>
              <a:rPr lang="en-US" dirty="0"/>
              <a:t>New propositions, called </a:t>
            </a:r>
            <a:r>
              <a:rPr lang="en-US" b="1" u="sng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compound propositions</a:t>
            </a:r>
            <a:r>
              <a:rPr lang="en-US" dirty="0"/>
              <a:t>, </a:t>
            </a:r>
            <a:r>
              <a:rPr lang="en-US" dirty="0" smtClean="0"/>
              <a:t>are formed </a:t>
            </a:r>
            <a:r>
              <a:rPr lang="en-US" dirty="0"/>
              <a:t>from existing propositions using logical operators.</a:t>
            </a:r>
            <a:endParaRPr lang="ar-SA" u="sng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Laila AL Zaid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8E2BA-F417-49BB-9572-64416A601698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229600" cy="4876800"/>
          </a:xfrm>
        </p:spPr>
        <p:txBody>
          <a:bodyPr>
            <a:normAutofit fontScale="92500" lnSpcReduction="10000"/>
          </a:bodyPr>
          <a:lstStyle/>
          <a:p>
            <a:pPr algn="l" rtl="0">
              <a:lnSpc>
                <a:spcPct val="150000"/>
              </a:lnSpc>
              <a:buNone/>
            </a:pPr>
            <a:r>
              <a:rPr lang="en-US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DEFINITION 1 </a:t>
            </a:r>
            <a:r>
              <a:rPr lang="en-US" dirty="0"/>
              <a:t>Let p be a proposition. The negation of p, denoted by </a:t>
            </a:r>
            <a:r>
              <a:rPr lang="en-US" dirty="0" smtClean="0"/>
              <a:t>¬p </a:t>
            </a:r>
            <a:r>
              <a:rPr lang="en-US" dirty="0"/>
              <a:t>(also denoted by p), is the statement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/>
              <a:t>"It is not the case that p."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/>
              <a:t>The proposition </a:t>
            </a:r>
            <a:r>
              <a:rPr lang="en-US" dirty="0"/>
              <a:t>¬ p </a:t>
            </a:r>
            <a:r>
              <a:rPr lang="en-US" dirty="0"/>
              <a:t>is read "not p." The truth value </a:t>
            </a:r>
            <a:r>
              <a:rPr lang="en-US" dirty="0" smtClean="0"/>
              <a:t>of </a:t>
            </a:r>
            <a:r>
              <a:rPr lang="en-US" dirty="0"/>
              <a:t>the negation of p, </a:t>
            </a:r>
            <a:r>
              <a:rPr lang="en-US" dirty="0" smtClean="0"/>
              <a:t>- </a:t>
            </a:r>
            <a:r>
              <a:rPr lang="en-US" dirty="0"/>
              <a:t>p, is the </a:t>
            </a:r>
            <a:r>
              <a:rPr lang="en-US" dirty="0" smtClean="0"/>
              <a:t>opposite of </a:t>
            </a:r>
            <a:r>
              <a:rPr lang="en-US" dirty="0"/>
              <a:t>the truth value of p.</a:t>
            </a:r>
            <a:endParaRPr lang="ar-SA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6553200" y="1752600"/>
            <a:ext cx="228600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Laila AL Zaid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8E2BA-F417-49BB-9572-64416A601698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  <a:buNone/>
            </a:pPr>
            <a:r>
              <a:rPr lang="en-US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 3 </a:t>
            </a:r>
            <a:r>
              <a:rPr lang="en-US" dirty="0"/>
              <a:t>Find the negation of the proposition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b="1" dirty="0">
                <a:solidFill>
                  <a:srgbClr val="0070C0"/>
                </a:solidFill>
              </a:rPr>
              <a:t>"Today is Friday</a:t>
            </a:r>
            <a:r>
              <a:rPr lang="en-US" b="1" dirty="0" smtClean="0">
                <a:solidFill>
                  <a:srgbClr val="0070C0"/>
                </a:solidFill>
              </a:rPr>
              <a:t>.“ </a:t>
            </a:r>
            <a:r>
              <a:rPr lang="en-US" dirty="0" smtClean="0"/>
              <a:t>and </a:t>
            </a:r>
            <a:r>
              <a:rPr lang="en-US" dirty="0"/>
              <a:t>express this in simple English</a:t>
            </a:r>
            <a:r>
              <a:rPr lang="en-US" dirty="0" smtClean="0"/>
              <a:t>.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Solution:</a:t>
            </a:r>
            <a:endParaRPr lang="ar-SA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Laila AL Zaid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8E2BA-F417-49BB-9572-64416A601698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  <a:buNone/>
            </a:pPr>
            <a:r>
              <a:rPr lang="en-US" b="1" u="sng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 4 </a:t>
            </a:r>
            <a:r>
              <a:rPr lang="en-US" dirty="0"/>
              <a:t>Find the negation of the proposition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b="1" dirty="0">
                <a:solidFill>
                  <a:srgbClr val="0070C0"/>
                </a:solidFill>
              </a:rPr>
              <a:t>"At least </a:t>
            </a:r>
            <a:r>
              <a:rPr lang="en-US" b="1" dirty="0" smtClean="0">
                <a:solidFill>
                  <a:srgbClr val="0070C0"/>
                </a:solidFill>
              </a:rPr>
              <a:t>10 </a:t>
            </a:r>
            <a:r>
              <a:rPr lang="en-US" b="1" dirty="0">
                <a:solidFill>
                  <a:srgbClr val="0070C0"/>
                </a:solidFill>
              </a:rPr>
              <a:t>inches of rain fell today in Miami."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/>
              <a:t>and express this in simple English</a:t>
            </a:r>
            <a:r>
              <a:rPr lang="en-US" dirty="0" smtClean="0"/>
              <a:t>.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Solution:</a:t>
            </a:r>
            <a:endParaRPr lang="ar-SA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Laila AL Zaid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8E2BA-F417-49BB-9572-64416A601698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1705</TotalTime>
  <Words>1624</Words>
  <Application>Microsoft Office PowerPoint</Application>
  <PresentationFormat>عرض على الشاشة (3:4)‏</PresentationFormat>
  <Paragraphs>158</Paragraphs>
  <Slides>30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30</vt:i4>
      </vt:variant>
    </vt:vector>
  </HeadingPairs>
  <TitlesOfParts>
    <vt:vector size="36" baseType="lpstr">
      <vt:lpstr>Arial</vt:lpstr>
      <vt:lpstr>Calibri</vt:lpstr>
      <vt:lpstr>Cambria Math</vt:lpstr>
      <vt:lpstr>Times New Roman</vt:lpstr>
      <vt:lpstr>Wingdings</vt:lpstr>
      <vt:lpstr>Office Theme</vt:lpstr>
      <vt:lpstr>Discrete Mathematics and Its Applications</vt:lpstr>
      <vt:lpstr>Introduction to Logic</vt:lpstr>
      <vt:lpstr>عرض تقديمي في PowerPoint</vt:lpstr>
      <vt:lpstr>Some sentences that are not propositions are given in Example 2 .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Table 1 displays the truth table for the negation of a proposition p.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DEFINITION 3</vt:lpstr>
      <vt:lpstr>عرض تقديمي في PowerPoint</vt:lpstr>
      <vt:lpstr>عرض تقديمي في PowerPoint</vt:lpstr>
      <vt:lpstr>Conditional Statements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BICONDITIONALS</vt:lpstr>
      <vt:lpstr>عرض تقديمي في PowerPoint</vt:lpstr>
      <vt:lpstr>عرض تقديمي في PowerPoint</vt:lpstr>
      <vt:lpstr>Truth Tables o f Compound Propositions</vt:lpstr>
      <vt:lpstr>Homework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Discrete Mathematics and Its Applications</dc:title>
  <dc:creator>Windows User</dc:creator>
  <cp:lastModifiedBy>Laila</cp:lastModifiedBy>
  <cp:revision>80</cp:revision>
  <dcterms:created xsi:type="dcterms:W3CDTF">2013-02-02T15:24:53Z</dcterms:created>
  <dcterms:modified xsi:type="dcterms:W3CDTF">2017-02-09T08:28:42Z</dcterms:modified>
</cp:coreProperties>
</file>