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3" r:id="rId18"/>
    <p:sldId id="274" r:id="rId19"/>
    <p:sldId id="279" r:id="rId20"/>
    <p:sldId id="285" r:id="rId21"/>
    <p:sldId id="286" r:id="rId22"/>
    <p:sldId id="294" r:id="rId23"/>
    <p:sldId id="284" r:id="rId24"/>
    <p:sldId id="287" r:id="rId25"/>
    <p:sldId id="288" r:id="rId26"/>
    <p:sldId id="291" r:id="rId27"/>
    <p:sldId id="292" r:id="rId28"/>
    <p:sldId id="293" r:id="rId29"/>
    <p:sldId id="295" r:id="rId30"/>
    <p:sldId id="297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FB24-B5E3-44EF-912D-1D679A752AE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9564-D30A-4833-8006-3EA004FA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2A81-FEFF-4D53-91B3-86B2E60AC67F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79F9-F035-40AC-BB65-CA1C6D7DC9E0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3744-EB30-45EF-A5DD-037D847DF75D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8DE4-2A8C-41D3-AA66-60A17925DC5D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E69-7901-47CD-B29F-96F60264726F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906-CCB4-472D-9E12-1E549EFD2D29}" type="datetime1">
              <a:rPr lang="ar-SA" smtClean="0"/>
              <a:t>13/05/38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FA5C-D4EA-451D-A7E1-C3D79ED1C65F}" type="datetime1">
              <a:rPr lang="ar-SA" smtClean="0"/>
              <a:t>13/05/38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5396-F4B4-46EA-82F3-7BB633091472}" type="datetime1">
              <a:rPr lang="ar-SA" smtClean="0"/>
              <a:t>13/05/38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D2D8-E443-4931-A2E1-625F0CC06AD4}" type="datetime1">
              <a:rPr lang="ar-SA" smtClean="0"/>
              <a:t>13/05/38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3BF4-6A46-4738-824D-0A7D1F7815D2}" type="datetime1">
              <a:rPr lang="ar-SA" smtClean="0"/>
              <a:t>13/05/38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0D80-1246-493C-9E4B-A2B4708583B8}" type="datetime1">
              <a:rPr lang="ar-SA" smtClean="0"/>
              <a:t>13/05/38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EF2-93DD-4021-915A-B0A2A585AD87}" type="datetime1">
              <a:rPr lang="ar-SA" smtClean="0"/>
              <a:t>13/05/38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76399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Discrete Mathematics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Applications</a:t>
            </a: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828800"/>
            <a:ext cx="7391400" cy="3787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 Foundations: Logic and Proofs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 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0">
              <a:lnSpc>
                <a:spcPct val="150000"/>
              </a:lnSpc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1 . 1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. . . . . .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. . . . . . . . . . . . 1</a:t>
            </a:r>
          </a:p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.2 Propositional Equivalences . 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2 1</a:t>
            </a:r>
          </a:p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.3 Predicates and Quantifiers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. . . 30</a:t>
            </a:r>
          </a:p>
          <a:p>
            <a:pPr algn="r" rtl="0">
              <a:lnSpc>
                <a:spcPct val="150000"/>
              </a:lnSpc>
            </a:pPr>
            <a:r>
              <a:rPr lang="fr-F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1 .4 </a:t>
            </a:r>
            <a:r>
              <a:rPr lang="fr-FR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Nested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Quantifiers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. . . . . . . . . . . . .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fr-F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.5 Rules of Inference . . . . 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</a:p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.6 Introduction to Proofs . . . 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</a:p>
          <a:p>
            <a:pPr algn="r" rtl="0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.7 Proof Methods and Strategy . . . . . . . . . . . . . 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. . . 86</a:t>
            </a:r>
          </a:p>
          <a:p>
            <a:pPr algn="r" rtl="0"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End-of-Chapter Material . . . . . . . . . . . . 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 . . . . . . . . 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54102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Remark: </a:t>
            </a:r>
            <a:r>
              <a:rPr lang="en-US" sz="2800" dirty="0"/>
              <a:t>Strictly speaking, sentences involving variable times such as those in Examples 3 </a:t>
            </a:r>
            <a:r>
              <a:rPr lang="en-US" sz="2800" dirty="0" smtClean="0"/>
              <a:t>and 4 </a:t>
            </a:r>
            <a:r>
              <a:rPr lang="en-US" sz="2800" dirty="0"/>
              <a:t>are not propositions unless a fixed time is assumed. The same holds for variable places </a:t>
            </a:r>
            <a:r>
              <a:rPr lang="en-US" sz="2800" dirty="0" smtClean="0"/>
              <a:t>unless a </a:t>
            </a:r>
            <a:r>
              <a:rPr lang="en-US" sz="2800" dirty="0"/>
              <a:t>fixed place is </a:t>
            </a:r>
            <a:r>
              <a:rPr lang="en-US" sz="2800" dirty="0" err="1" smtClean="0"/>
              <a:t>ssumed</a:t>
            </a:r>
            <a:r>
              <a:rPr lang="en-US" sz="2800" dirty="0" smtClean="0"/>
              <a:t> </a:t>
            </a:r>
            <a:r>
              <a:rPr lang="en-US" sz="2800" dirty="0"/>
              <a:t>and for </a:t>
            </a:r>
            <a:r>
              <a:rPr lang="en-US" sz="2800" dirty="0" smtClean="0"/>
              <a:t>pronouns </a:t>
            </a:r>
            <a:r>
              <a:rPr lang="en-US" sz="2800" dirty="0"/>
              <a:t>unless a particular person is assumed. We </a:t>
            </a:r>
            <a:r>
              <a:rPr lang="en-US" sz="2800" dirty="0" smtClean="0"/>
              <a:t>will always assume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fixed times, fixed places, and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particular people</a:t>
            </a:r>
            <a:r>
              <a:rPr lang="en-US" sz="2800" dirty="0" smtClean="0"/>
              <a:t> </a:t>
            </a:r>
            <a:r>
              <a:rPr lang="en-US" sz="2800" dirty="0"/>
              <a:t>in such sentences unless </a:t>
            </a:r>
            <a:r>
              <a:rPr lang="en-US" sz="2800" dirty="0" smtClean="0"/>
              <a:t>otherwise noted</a:t>
            </a:r>
            <a:r>
              <a:rPr lang="en-US" sz="2800" dirty="0"/>
              <a:t>.</a:t>
            </a:r>
            <a:endParaRPr lang="ar-SA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Laila </a:t>
            </a:r>
            <a:r>
              <a:rPr lang="en-US" dirty="0"/>
              <a:t>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Table 1 displays the truth table for the negation of a proposition p.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1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Truth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Table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the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Negation of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Proposition.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                      </a:t>
            </a:r>
            <a:r>
              <a:rPr lang="en-US" sz="2400" dirty="0"/>
              <a:t>¬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3200" b="1" dirty="0" smtClean="0"/>
              <a:t>   T                   </a:t>
            </a:r>
            <a:r>
              <a:rPr lang="en-US" sz="3200" b="1" dirty="0"/>
              <a:t>F</a:t>
            </a:r>
          </a:p>
          <a:p>
            <a:pPr algn="l"/>
            <a:r>
              <a:rPr lang="en-US" sz="3200" b="1" dirty="0" smtClean="0"/>
              <a:t>   F                   T</a:t>
            </a:r>
            <a:endParaRPr lang="ar-SA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negation of a proposition </a:t>
            </a:r>
            <a:r>
              <a:rPr lang="en-US" sz="2800" dirty="0"/>
              <a:t>can also be considered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result of the operation of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negation operator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 a proposition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r>
              <a:rPr lang="en-US" sz="2800" dirty="0"/>
              <a:t>The negation operator constructs a new proposition </a:t>
            </a:r>
            <a:r>
              <a:rPr lang="en-US" sz="2800" dirty="0" smtClean="0"/>
              <a:t>from a </a:t>
            </a:r>
            <a:r>
              <a:rPr lang="en-US" sz="2800" dirty="0"/>
              <a:t>single existing proposition. We will now introduce the logical </a:t>
            </a:r>
            <a:r>
              <a:rPr lang="en-US" sz="2800" dirty="0" smtClean="0"/>
              <a:t>operators  </a:t>
            </a:r>
            <a:r>
              <a:rPr lang="en-US" sz="2800" dirty="0"/>
              <a:t>that are used to </a:t>
            </a:r>
            <a:r>
              <a:rPr lang="en-US" sz="2800" dirty="0" smtClean="0"/>
              <a:t>form new </a:t>
            </a:r>
            <a:r>
              <a:rPr lang="en-US" sz="2800" dirty="0"/>
              <a:t>propositions from two or more existing propositions. These logical operators are also </a:t>
            </a:r>
            <a:r>
              <a:rPr lang="en-US" sz="2800" dirty="0" smtClean="0"/>
              <a:t>called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connectives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l" rtl="0">
              <a:lnSpc>
                <a:spcPct val="160000"/>
              </a:lnSpc>
              <a:buNone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</a:t>
            </a:r>
            <a:r>
              <a:rPr lang="en-US" dirty="0"/>
              <a:t>p and q be propositions. The conjunction of p and q, denoted by p /\ q, is the proposition "p and q ." The conjunction p /\ q is true when </a:t>
            </a:r>
            <a:r>
              <a:rPr lang="en-US" dirty="0" smtClean="0"/>
              <a:t>both </a:t>
            </a:r>
            <a:r>
              <a:rPr lang="en-US" dirty="0"/>
              <a:t>p and q are true and is false otherwise</a:t>
            </a:r>
            <a:r>
              <a:rPr lang="en-US" dirty="0" smtClean="0"/>
              <a:t>.</a:t>
            </a:r>
            <a:endParaRPr lang="ar-SA" dirty="0" smtClean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77932"/>
            <a:ext cx="5553501" cy="48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 </a:t>
            </a:r>
            <a:r>
              <a:rPr lang="en-US" dirty="0"/>
              <a:t>Find the </a:t>
            </a:r>
            <a:r>
              <a:rPr lang="en-US" b="1" u="sng" dirty="0"/>
              <a:t>conjunction </a:t>
            </a:r>
            <a:r>
              <a:rPr lang="en-US" dirty="0"/>
              <a:t>of the propositions p and q where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"Today is Friday"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"It is raining today."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2484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/>
              <a:t>The conjunction of these propositions, </a:t>
            </a:r>
            <a:r>
              <a:rPr lang="en-US" b="1" dirty="0" smtClean="0">
                <a:solidFill>
                  <a:srgbClr val="0070C0"/>
                </a:solidFill>
              </a:rPr>
              <a:t>p /\ q</a:t>
            </a:r>
            <a:r>
              <a:rPr lang="en-US" dirty="0" smtClean="0"/>
              <a:t>, is the proposition </a:t>
            </a:r>
            <a:r>
              <a:rPr lang="en-US" b="1" dirty="0" smtClean="0">
                <a:solidFill>
                  <a:srgbClr val="0070C0"/>
                </a:solidFill>
              </a:rPr>
              <a:t>"Today is Friday and it is raining today." </a:t>
            </a:r>
            <a:r>
              <a:rPr lang="en-US" dirty="0" smtClean="0"/>
              <a:t>This proposition is true on rainy Fridays and is false on any day that is not a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Friday and on Fridays when it does not rain.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3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Let p and q be propositions. The disjunction of p and q, denoted by p V q, is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"p or q ." The disjunction p V q is false when both p and q are false and is true otherwise</a:t>
            </a:r>
            <a:r>
              <a:rPr lang="en-US" b="1" dirty="0" smtClean="0"/>
              <a:t>.</a:t>
            </a:r>
            <a:endParaRPr lang="ar-SA" b="1" dirty="0"/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A disjunction is true when at least one of the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two propositions is true.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5255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What is the disjunction of </a:t>
            </a:r>
            <a:r>
              <a:rPr lang="en-US" dirty="0" smtClean="0"/>
              <a:t>the propositions p and q where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is the proposition </a:t>
            </a:r>
            <a:r>
              <a:rPr lang="en-US" b="1" dirty="0" smtClean="0">
                <a:solidFill>
                  <a:srgbClr val="0070C0"/>
                </a:solidFill>
              </a:rPr>
              <a:t>"Today is Friday“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is the proposition </a:t>
            </a:r>
            <a:r>
              <a:rPr lang="en-US" b="1" dirty="0" smtClean="0">
                <a:solidFill>
                  <a:srgbClr val="0070C0"/>
                </a:solidFill>
              </a:rPr>
              <a:t>"It is raining today</a:t>
            </a:r>
            <a:r>
              <a:rPr lang="en-US" b="1" dirty="0" smtClean="0">
                <a:solidFill>
                  <a:srgbClr val="0070C0"/>
                </a:solidFill>
              </a:rPr>
              <a:t>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001000" cy="2286000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A proposition is a declarative sentence (that is, a sentence that declares a fact) that is either </a:t>
            </a:r>
            <a:r>
              <a:rPr lang="en-US" dirty="0" smtClean="0"/>
              <a:t>true or </a:t>
            </a:r>
            <a:r>
              <a:rPr lang="en-US" dirty="0"/>
              <a:t>false, but not both.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1.1 Propositional Logic</a:t>
            </a:r>
            <a:endParaRPr lang="ar-SA" sz="32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00B050"/>
                </a:solidFill>
              </a:rPr>
              <a:t>Propositions</a:t>
            </a:r>
            <a:endParaRPr lang="ar-SA" sz="3200" b="1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6A8E2BA-F417-49BB-9572-64416A601698}" type="slidenum">
              <a:rPr lang="ar-SA" smtClean="0"/>
              <a:pPr algn="l"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Conditional Statements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b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5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Let p and q be propositions. The conditional statement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is the proposition "if p, </a:t>
                </a:r>
                <a:r>
                  <a:rPr lang="en-US" dirty="0" smtClean="0"/>
                  <a:t>then q </a:t>
                </a:r>
                <a:r>
                  <a:rPr lang="en-US" dirty="0"/>
                  <a:t>." The conditional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is false when p is true and q is false, and true otherwise.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In the conditional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, p is called the hypothesis (or antecedent or </a:t>
                </a:r>
                <a:r>
                  <a:rPr lang="en-US" dirty="0" smtClean="0"/>
                  <a:t>premise) and </a:t>
                </a:r>
                <a:r>
                  <a:rPr lang="en-US" dirty="0"/>
                  <a:t>q is called the conclusion (or consequence)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blipFill rotWithShape="1">
                <a:blip r:embed="rId2"/>
                <a:stretch>
                  <a:fillRect l="-1407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925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The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called a conditional statement because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 smtClean="0"/>
                  <a:t>asserts </a:t>
                </a:r>
                <a:r>
                  <a:rPr lang="en-US" b="1" dirty="0"/>
                  <a:t>that q is </a:t>
                </a:r>
                <a:r>
                  <a:rPr lang="en-US" b="1" dirty="0" smtClean="0"/>
                  <a:t>true</a:t>
                </a:r>
                <a:endParaRPr lang="en-US" b="1" dirty="0"/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on the condition that p holds. A conditional statement is also called an implication.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 smtClean="0"/>
                  <a:t>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true when both p and q are true and when p is false (no matter what </a:t>
                </a:r>
                <a:r>
                  <a:rPr lang="en-US" b="1" dirty="0" smtClean="0"/>
                  <a:t>truth value </a:t>
                </a:r>
                <a:r>
                  <a:rPr lang="en-US" b="1" dirty="0"/>
                  <a:t>q has).</a:t>
                </a:r>
                <a:endParaRPr lang="ar-SA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4" y="1219200"/>
            <a:ext cx="912528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1029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CONVERSE, CONTRAPOSITIVE, AND INVERSE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/>
              <a:t>We can form some new conditional statements starting with a conditional statement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 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 In particular, there are three related conditional statements that occur so often that they have special names.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1/  The proposition q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p is called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the converse </a:t>
            </a:r>
            <a:r>
              <a:rPr lang="en-US" sz="2400" b="1" dirty="0" smtClean="0"/>
              <a:t>of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 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2/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</a:rPr>
              <a:t>contrapositive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of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 is the proposition -q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-p.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3/ The proposition -p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-q is called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the inverse </a:t>
            </a:r>
            <a:r>
              <a:rPr lang="en-US" sz="2400" b="1" dirty="0" smtClean="0"/>
              <a:t>of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q.</a:t>
            </a:r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 We will see that of these three conditional statements formed from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 , only the contrapositive always has the same truth</a:t>
            </a:r>
          </a:p>
          <a:p>
            <a:pPr algn="l" rtl="0"/>
            <a:r>
              <a:rPr lang="en-US" sz="2400" b="1" dirty="0" smtClean="0"/>
              <a:t>value as p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q .</a:t>
            </a:r>
            <a:endParaRPr lang="ar-SA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When two compound propositions always have the same truth value we call them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en-US" dirty="0" smtClean="0"/>
              <a:t>,</a:t>
            </a:r>
            <a:endParaRPr lang="ar-SA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so that a conditional statement and its contrapositive are equivalent</a:t>
            </a:r>
            <a:endParaRPr lang="ar-SA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converse and the inverse of a conditional statement are also equivalent, but neither is equivalent to the original conditional statement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BICONDITIONALS</a:t>
            </a:r>
            <a:endParaRPr lang="ar-SA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 smtClean="0"/>
                  <a:t>Let p and q be propositions. The </a:t>
                </a:r>
                <a:r>
                  <a:rPr lang="en-US" dirty="0" err="1" smtClean="0"/>
                  <a:t>biconditional</a:t>
                </a:r>
                <a:r>
                  <a:rPr lang="en-US" dirty="0" smtClean="0"/>
                  <a:t>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is the proposition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"p if and only if q ."</a:t>
                </a:r>
                <a:r>
                  <a:rPr lang="en-US" dirty="0" smtClean="0"/>
                  <a:t> The </a:t>
                </a:r>
                <a:r>
                  <a:rPr lang="en-US" dirty="0" err="1" smtClean="0"/>
                  <a:t>biconditional</a:t>
                </a:r>
                <a:r>
                  <a:rPr lang="en-US" dirty="0" smtClean="0"/>
                  <a:t>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true when p and q have the same </a:t>
                </a:r>
                <a:r>
                  <a:rPr lang="en-US" dirty="0" smtClean="0"/>
                  <a:t>truth values, and is false otherwise. </a:t>
                </a:r>
                <a:r>
                  <a:rPr lang="en-US" dirty="0" err="1" smtClean="0"/>
                  <a:t>Biconditional</a:t>
                </a:r>
                <a:r>
                  <a:rPr lang="en-US" dirty="0" smtClean="0"/>
                  <a:t> statements are also called bi-implications.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blipFill rotWithShape="1">
                <a:blip r:embed="rId2"/>
                <a:stretch>
                  <a:fillRect l="-1704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8825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"p is necessary and sufficient for q "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"if p then q , and conversely"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"p </a:t>
            </a:r>
            <a:r>
              <a:rPr lang="en-US" dirty="0" err="1" smtClean="0"/>
              <a:t>iff</a:t>
            </a:r>
            <a:r>
              <a:rPr lang="en-US" dirty="0" smtClean="0"/>
              <a:t> q ."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Tables o f Compound Propositions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00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EXAMPLE l 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following declarative sentences are propositions.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1 </a:t>
            </a:r>
            <a:r>
              <a:rPr lang="en-US" sz="2400" b="1" dirty="0">
                <a:solidFill>
                  <a:srgbClr val="7030A0"/>
                </a:solidFill>
              </a:rPr>
              <a:t>. Washington, D.C., is the capital of the United States of America.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b="1" dirty="0"/>
              <a:t>2 . Toronto is the capital of </a:t>
            </a:r>
            <a:r>
              <a:rPr lang="en-US" sz="2400" b="1" dirty="0" smtClean="0"/>
              <a:t>Canada.</a:t>
            </a:r>
            <a:endParaRPr lang="ar-SA" sz="2400" b="1" dirty="0" smtClean="0"/>
          </a:p>
          <a:p>
            <a:pPr algn="l" rtl="0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3.  1 + 1 =2</a:t>
            </a:r>
            <a:endParaRPr lang="ar-SA" sz="2400" b="1" dirty="0">
              <a:solidFill>
                <a:srgbClr val="7030A0"/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r>
              <a:rPr lang="en-US" sz="2400" b="1" dirty="0" smtClean="0"/>
              <a:t>4. 2 + 2 = 3</a:t>
            </a:r>
            <a:endParaRPr lang="ar-SA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Page 16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c,e,f</a:t>
            </a:r>
            <a:r>
              <a:rPr lang="en-US" dirty="0" smtClean="0"/>
              <a:t>)</a:t>
            </a:r>
            <a:endParaRPr lang="ar-SA" dirty="0" smtClean="0"/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4 (</a:t>
            </a:r>
            <a:r>
              <a:rPr lang="en-US" dirty="0" err="1" smtClean="0"/>
              <a:t>a,b,c,d,g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27 (</a:t>
            </a:r>
            <a:r>
              <a:rPr lang="en-US" dirty="0" err="1" smtClean="0"/>
              <a:t>a,d,e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32 (e)</a:t>
            </a:r>
          </a:p>
          <a:p>
            <a:pPr algn="l" rtl="0"/>
            <a:r>
              <a:rPr lang="en-US" dirty="0" smtClean="0"/>
              <a:t>33 (a)</a:t>
            </a: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 sentences that are not propositions are given in Example 2 .</a:t>
            </a:r>
            <a:endParaRPr lang="ar-SA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following sentences.</a:t>
            </a:r>
          </a:p>
          <a:p>
            <a:pPr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</a:rPr>
              <a:t>1 </a:t>
            </a:r>
            <a:r>
              <a:rPr lang="en-US" b="1" dirty="0">
                <a:solidFill>
                  <a:srgbClr val="7030A0"/>
                </a:solidFill>
              </a:rPr>
              <a:t>. What time is it?</a:t>
            </a:r>
          </a:p>
          <a:p>
            <a:pPr algn="l">
              <a:lnSpc>
                <a:spcPct val="150000"/>
              </a:lnSpc>
              <a:buNone/>
            </a:pPr>
            <a:r>
              <a:rPr lang="en-US" b="1" dirty="0"/>
              <a:t>2 . Read this carefully.</a:t>
            </a:r>
          </a:p>
          <a:p>
            <a:pPr algn="l">
              <a:lnSpc>
                <a:spcPct val="150000"/>
              </a:lnSpc>
              <a:buNone/>
            </a:pPr>
            <a:r>
              <a:rPr lang="en-US" b="1" dirty="0">
                <a:solidFill>
                  <a:srgbClr val="7030A0"/>
                </a:solidFill>
              </a:rPr>
              <a:t>3 . x + 1 = 2 .</a:t>
            </a:r>
          </a:p>
          <a:p>
            <a:pPr algn="l">
              <a:lnSpc>
                <a:spcPct val="150000"/>
              </a:lnSpc>
              <a:buNone/>
            </a:pPr>
            <a:r>
              <a:rPr lang="en-US" b="1" dirty="0"/>
              <a:t>4 . x + y = Z.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The truth value of a </a:t>
            </a:r>
            <a:r>
              <a:rPr lang="en-US" dirty="0" smtClean="0"/>
              <a:t>proposition is </a:t>
            </a:r>
            <a:r>
              <a:rPr lang="en-US" dirty="0"/>
              <a:t>true, denoted by </a:t>
            </a:r>
            <a:r>
              <a:rPr lang="en-US" b="1" u="sng" dirty="0">
                <a:solidFill>
                  <a:srgbClr val="FF0000"/>
                </a:solidFill>
              </a:rPr>
              <a:t>T</a:t>
            </a:r>
            <a:r>
              <a:rPr lang="en-US" dirty="0"/>
              <a:t>, if it is a true proposition and false, denoted by </a:t>
            </a:r>
            <a:r>
              <a:rPr lang="en-US" b="1" u="sng" dirty="0">
                <a:solidFill>
                  <a:srgbClr val="FF0000"/>
                </a:solidFill>
              </a:rPr>
              <a:t>F</a:t>
            </a:r>
            <a:r>
              <a:rPr lang="en-US" dirty="0"/>
              <a:t>, if it is a false proposition.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The area of logic that deals with propositions is called the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calculus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</a:t>
            </a:r>
            <a:endParaRPr lang="ar-SA" u="sng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New propositions, called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propositions</a:t>
            </a:r>
            <a:r>
              <a:rPr lang="en-US" dirty="0"/>
              <a:t>, </a:t>
            </a:r>
            <a:r>
              <a:rPr lang="en-US" dirty="0" smtClean="0"/>
              <a:t>are formed </a:t>
            </a:r>
            <a:r>
              <a:rPr lang="en-US" dirty="0"/>
              <a:t>from existing propositions using logical operators.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1 </a:t>
            </a:r>
            <a:r>
              <a:rPr lang="en-US" dirty="0"/>
              <a:t>Let p be a proposition. The negation of p, denoted by </a:t>
            </a:r>
            <a:r>
              <a:rPr lang="en-US" dirty="0" smtClean="0"/>
              <a:t>¬p </a:t>
            </a:r>
            <a:r>
              <a:rPr lang="en-US" dirty="0"/>
              <a:t>(also denoted by p), is the statement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"It is not the case that p."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proposition </a:t>
            </a:r>
            <a:r>
              <a:rPr lang="en-US" dirty="0"/>
              <a:t>¬ p </a:t>
            </a:r>
            <a:r>
              <a:rPr lang="en-US" dirty="0"/>
              <a:t>is read "not p." The truth value </a:t>
            </a:r>
            <a:r>
              <a:rPr lang="en-US" dirty="0" smtClean="0"/>
              <a:t>of </a:t>
            </a:r>
            <a:r>
              <a:rPr lang="en-US" dirty="0"/>
              <a:t>the negation of p, </a:t>
            </a:r>
            <a:r>
              <a:rPr lang="en-US" dirty="0" smtClean="0"/>
              <a:t>- </a:t>
            </a:r>
            <a:r>
              <a:rPr lang="en-US" dirty="0"/>
              <a:t>p, is the </a:t>
            </a:r>
            <a:r>
              <a:rPr lang="en-US" dirty="0" smtClean="0"/>
              <a:t>opposite of </a:t>
            </a:r>
            <a:r>
              <a:rPr lang="en-US" dirty="0"/>
              <a:t>the truth value of p.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17526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"Today is Friday</a:t>
            </a:r>
            <a:r>
              <a:rPr lang="en-US" b="1" dirty="0" smtClean="0">
                <a:solidFill>
                  <a:srgbClr val="0070C0"/>
                </a:solidFill>
              </a:rPr>
              <a:t>.“ </a:t>
            </a:r>
            <a:r>
              <a:rPr lang="en-US" dirty="0" smtClean="0"/>
              <a:t>and </a:t>
            </a:r>
            <a:r>
              <a:rPr lang="en-US" dirty="0"/>
              <a:t>express this in simple English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"At least </a:t>
            </a:r>
            <a:r>
              <a:rPr lang="en-US" b="1" dirty="0" smtClean="0">
                <a:solidFill>
                  <a:srgbClr val="0070C0"/>
                </a:solidFill>
              </a:rPr>
              <a:t>10 </a:t>
            </a:r>
            <a:r>
              <a:rPr lang="en-US" b="1" dirty="0">
                <a:solidFill>
                  <a:srgbClr val="0070C0"/>
                </a:solidFill>
              </a:rPr>
              <a:t>inches of rain fell today in Miami."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and express this in simple English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Laila AL Zaid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1624</Words>
  <Application>Microsoft Office PowerPoint</Application>
  <PresentationFormat>عرض على الشاشة (3:4)‏</PresentationFormat>
  <Paragraphs>158</Paragraphs>
  <Slides>30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Wingdings</vt:lpstr>
      <vt:lpstr>Office Theme</vt:lpstr>
      <vt:lpstr>Discrete Mathematics and Its Applications</vt:lpstr>
      <vt:lpstr>Introduction to Logic</vt:lpstr>
      <vt:lpstr>عرض تقديمي في PowerPoint</vt:lpstr>
      <vt:lpstr>Some sentences that are not propositions are given in Example 2 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Table 1 displays the truth table for the negation of a proposition 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DEFINITION 3</vt:lpstr>
      <vt:lpstr>عرض تقديمي في PowerPoint</vt:lpstr>
      <vt:lpstr>عرض تقديمي في PowerPoint</vt:lpstr>
      <vt:lpstr>Conditional Statements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BICONDITIONALS</vt:lpstr>
      <vt:lpstr>عرض تقديمي في PowerPoint</vt:lpstr>
      <vt:lpstr>عرض تقديمي في PowerPoint</vt:lpstr>
      <vt:lpstr>Truth Tables o f Compound Propositions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 and Its Applications</dc:title>
  <dc:creator>Windows User</dc:creator>
  <cp:lastModifiedBy>Laila</cp:lastModifiedBy>
  <cp:revision>80</cp:revision>
  <dcterms:created xsi:type="dcterms:W3CDTF">2013-02-02T15:24:53Z</dcterms:created>
  <dcterms:modified xsi:type="dcterms:W3CDTF">2017-02-09T08:28:42Z</dcterms:modified>
</cp:coreProperties>
</file>