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6"/>
  </p:notesMasterIdLst>
  <p:sldIdLst>
    <p:sldId id="256" r:id="rId2"/>
    <p:sldId id="289" r:id="rId3"/>
    <p:sldId id="267" r:id="rId4"/>
    <p:sldId id="284" r:id="rId5"/>
    <p:sldId id="263" r:id="rId6"/>
    <p:sldId id="271" r:id="rId7"/>
    <p:sldId id="272" r:id="rId8"/>
    <p:sldId id="276" r:id="rId9"/>
    <p:sldId id="288" r:id="rId10"/>
    <p:sldId id="273" r:id="rId11"/>
    <p:sldId id="287" r:id="rId12"/>
    <p:sldId id="274" r:id="rId13"/>
    <p:sldId id="283" r:id="rId14"/>
    <p:sldId id="264" r:id="rId15"/>
    <p:sldId id="286" r:id="rId16"/>
    <p:sldId id="266" r:id="rId17"/>
    <p:sldId id="285" r:id="rId18"/>
    <p:sldId id="265" r:id="rId19"/>
    <p:sldId id="279" r:id="rId20"/>
    <p:sldId id="282" r:id="rId21"/>
    <p:sldId id="291" r:id="rId22"/>
    <p:sldId id="275" r:id="rId23"/>
    <p:sldId id="278" r:id="rId24"/>
    <p:sldId id="257" r:id="rId25"/>
    <p:sldId id="270" r:id="rId26"/>
    <p:sldId id="268" r:id="rId27"/>
    <p:sldId id="258" r:id="rId28"/>
    <p:sldId id="259" r:id="rId29"/>
    <p:sldId id="260" r:id="rId30"/>
    <p:sldId id="261" r:id="rId31"/>
    <p:sldId id="262" r:id="rId32"/>
    <p:sldId id="290" r:id="rId33"/>
    <p:sldId id="292" r:id="rId34"/>
    <p:sldId id="293" r:id="rId35"/>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90"/>
    <p:restoredTop sz="94659"/>
  </p:normalViewPr>
  <p:slideViewPr>
    <p:cSldViewPr>
      <p:cViewPr varScale="1">
        <p:scale>
          <a:sx n="110" d="100"/>
          <a:sy n="110" d="100"/>
        </p:scale>
        <p:origin x="1680" y="1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6" d="100"/>
          <a:sy n="76" d="100"/>
        </p:scale>
        <p:origin x="-214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C1ECC8-E84E-4233-AA5D-A4EE49D885FD}" type="datetimeFigureOut">
              <a:rPr lang="en-US" smtClean="0"/>
              <a:t>3/7/17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319091-EA8E-490C-89EA-48A9A3AD7200}" type="slidenum">
              <a:rPr lang="en-US" smtClean="0"/>
              <a:t>‹#›</a:t>
            </a:fld>
            <a:endParaRPr lang="en-US"/>
          </a:p>
        </p:txBody>
      </p:sp>
    </p:spTree>
    <p:extLst>
      <p:ext uri="{BB962C8B-B14F-4D97-AF65-F5344CB8AC3E}">
        <p14:creationId xmlns:p14="http://schemas.microsoft.com/office/powerpoint/2010/main" val="725133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C319091-EA8E-490C-89EA-48A9A3AD7200}" type="slidenum">
              <a:rPr lang="en-US" smtClean="0"/>
              <a:t>2</a:t>
            </a:fld>
            <a:endParaRPr lang="en-US"/>
          </a:p>
        </p:txBody>
      </p:sp>
    </p:spTree>
    <p:extLst>
      <p:ext uri="{BB962C8B-B14F-4D97-AF65-F5344CB8AC3E}">
        <p14:creationId xmlns:p14="http://schemas.microsoft.com/office/powerpoint/2010/main" val="23268491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slideMaster" Target="../slideMasters/slideMaster1.xml"/><Relationship Id="rId3"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2146A8EA-8FF8-4623-A983-7ED04D7CBEB3}" type="datetimeFigureOut">
              <a:rPr lang="ar-SA"/>
              <a:pPr>
                <a:defRPr/>
              </a:pPr>
              <a:t>9 جمادى الثانية، 1438</a:t>
            </a:fld>
            <a:endParaRPr lang="ar-SA"/>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ar-SA"/>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A49B3B4D-FFC2-487C-8763-145197A1BA4C}" type="slidenum">
              <a:rPr lang="ar-SA"/>
              <a:pPr>
                <a:defRPr/>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0E525BE-966C-48A2-8DEA-0871935052BA}" type="datetimeFigureOut">
              <a:rPr lang="ar-SA"/>
              <a:pPr>
                <a:defRPr/>
              </a:pPr>
              <a:t>9 جمادى الثانية، 1438</a:t>
            </a:fld>
            <a:endParaRPr lang="ar-SA"/>
          </a:p>
        </p:txBody>
      </p:sp>
      <p:sp>
        <p:nvSpPr>
          <p:cNvPr id="5" name="Footer Placeholder 21"/>
          <p:cNvSpPr>
            <a:spLocks noGrp="1"/>
          </p:cNvSpPr>
          <p:nvPr>
            <p:ph type="ftr" sz="quarter" idx="11"/>
          </p:nvPr>
        </p:nvSpPr>
        <p:spPr/>
        <p:txBody>
          <a:bodyPr/>
          <a:lstStyle>
            <a:lvl1pPr>
              <a:defRPr/>
            </a:lvl1pPr>
          </a:lstStyle>
          <a:p>
            <a:pPr>
              <a:defRPr/>
            </a:pPr>
            <a:endParaRPr lang="ar-SA"/>
          </a:p>
        </p:txBody>
      </p:sp>
      <p:sp>
        <p:nvSpPr>
          <p:cNvPr id="6" name="Slide Number Placeholder 17"/>
          <p:cNvSpPr>
            <a:spLocks noGrp="1"/>
          </p:cNvSpPr>
          <p:nvPr>
            <p:ph type="sldNum" sz="quarter" idx="12"/>
          </p:nvPr>
        </p:nvSpPr>
        <p:spPr/>
        <p:txBody>
          <a:bodyPr/>
          <a:lstStyle>
            <a:lvl1pPr>
              <a:defRPr/>
            </a:lvl1pPr>
          </a:lstStyle>
          <a:p>
            <a:pPr>
              <a:defRPr/>
            </a:pPr>
            <a:fld id="{7DA306FF-354C-406B-89B8-BF0452AC2705}"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ED6677D-4418-417C-A79C-6DABC0558C41}" type="datetimeFigureOut">
              <a:rPr lang="ar-SA"/>
              <a:pPr>
                <a:defRPr/>
              </a:pPr>
              <a:t>9 جمادى الثانية، 1438</a:t>
            </a:fld>
            <a:endParaRPr lang="ar-SA"/>
          </a:p>
        </p:txBody>
      </p:sp>
      <p:sp>
        <p:nvSpPr>
          <p:cNvPr id="5" name="Footer Placeholder 21"/>
          <p:cNvSpPr>
            <a:spLocks noGrp="1"/>
          </p:cNvSpPr>
          <p:nvPr>
            <p:ph type="ftr" sz="quarter" idx="11"/>
          </p:nvPr>
        </p:nvSpPr>
        <p:spPr/>
        <p:txBody>
          <a:bodyPr/>
          <a:lstStyle>
            <a:lvl1pPr>
              <a:defRPr/>
            </a:lvl1pPr>
          </a:lstStyle>
          <a:p>
            <a:pPr>
              <a:defRPr/>
            </a:pPr>
            <a:endParaRPr lang="ar-SA"/>
          </a:p>
        </p:txBody>
      </p:sp>
      <p:sp>
        <p:nvSpPr>
          <p:cNvPr id="6" name="Slide Number Placeholder 17"/>
          <p:cNvSpPr>
            <a:spLocks noGrp="1"/>
          </p:cNvSpPr>
          <p:nvPr>
            <p:ph type="sldNum" sz="quarter" idx="12"/>
          </p:nvPr>
        </p:nvSpPr>
        <p:spPr/>
        <p:txBody>
          <a:bodyPr/>
          <a:lstStyle>
            <a:lvl1pPr>
              <a:defRPr/>
            </a:lvl1pPr>
          </a:lstStyle>
          <a:p>
            <a:pPr>
              <a:defRPr/>
            </a:pPr>
            <a:fld id="{6BC7B007-D861-41A1-8B4A-7136D6D4D3D4}"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2DD36BCE-5F04-4DA0-AD20-B0B1E263BCC0}" type="datetimeFigureOut">
              <a:rPr lang="ar-SA"/>
              <a:pPr>
                <a:defRPr/>
              </a:pPr>
              <a:t>9 جمادى الثانية، 1438</a:t>
            </a:fld>
            <a:endParaRPr lang="ar-SA"/>
          </a:p>
        </p:txBody>
      </p:sp>
      <p:sp>
        <p:nvSpPr>
          <p:cNvPr id="5" name="Footer Placeholder 21"/>
          <p:cNvSpPr>
            <a:spLocks noGrp="1"/>
          </p:cNvSpPr>
          <p:nvPr>
            <p:ph type="ftr" sz="quarter" idx="11"/>
          </p:nvPr>
        </p:nvSpPr>
        <p:spPr/>
        <p:txBody>
          <a:bodyPr/>
          <a:lstStyle>
            <a:lvl1pPr>
              <a:defRPr/>
            </a:lvl1pPr>
          </a:lstStyle>
          <a:p>
            <a:pPr>
              <a:defRPr/>
            </a:pPr>
            <a:endParaRPr lang="ar-SA"/>
          </a:p>
        </p:txBody>
      </p:sp>
      <p:sp>
        <p:nvSpPr>
          <p:cNvPr id="6" name="Slide Number Placeholder 17"/>
          <p:cNvSpPr>
            <a:spLocks noGrp="1"/>
          </p:cNvSpPr>
          <p:nvPr>
            <p:ph type="sldNum" sz="quarter" idx="12"/>
          </p:nvPr>
        </p:nvSpPr>
        <p:spPr/>
        <p:txBody>
          <a:bodyPr/>
          <a:lstStyle>
            <a:lvl1pPr>
              <a:defRPr/>
            </a:lvl1pPr>
          </a:lstStyle>
          <a:p>
            <a:pPr>
              <a:defRPr/>
            </a:pPr>
            <a:fld id="{367A9956-A638-4DF4-855C-8F5B18050E6E}" type="slidenum">
              <a:rPr lang="ar-SA"/>
              <a:pPr>
                <a:defRPr/>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F6FA2A71-5CB0-408E-B1E9-F710874EF327}" type="datetimeFigureOut">
              <a:rPr lang="ar-SA"/>
              <a:pPr>
                <a:defRPr/>
              </a:pPr>
              <a:t>9 جمادى الثانية، 1438</a:t>
            </a:fld>
            <a:endParaRPr lang="ar-SA"/>
          </a:p>
        </p:txBody>
      </p:sp>
      <p:sp>
        <p:nvSpPr>
          <p:cNvPr id="7" name="Footer Placeholder 4"/>
          <p:cNvSpPr>
            <a:spLocks noGrp="1"/>
          </p:cNvSpPr>
          <p:nvPr>
            <p:ph type="ftr" sz="quarter" idx="11"/>
          </p:nvPr>
        </p:nvSpPr>
        <p:spPr/>
        <p:txBody>
          <a:bodyPr/>
          <a:lstStyle>
            <a:lvl1pPr>
              <a:defRPr/>
            </a:lvl1pPr>
            <a:extLst/>
          </a:lstStyle>
          <a:p>
            <a:pPr>
              <a:defRPr/>
            </a:pPr>
            <a:endParaRPr lang="ar-SA"/>
          </a:p>
        </p:txBody>
      </p:sp>
      <p:sp>
        <p:nvSpPr>
          <p:cNvPr id="8" name="Slide Number Placeholder 5"/>
          <p:cNvSpPr>
            <a:spLocks noGrp="1"/>
          </p:cNvSpPr>
          <p:nvPr>
            <p:ph type="sldNum" sz="quarter" idx="12"/>
          </p:nvPr>
        </p:nvSpPr>
        <p:spPr/>
        <p:txBody>
          <a:bodyPr/>
          <a:lstStyle>
            <a:lvl1pPr>
              <a:defRPr/>
            </a:lvl1pPr>
            <a:extLst/>
          </a:lstStyle>
          <a:p>
            <a:pPr>
              <a:defRPr/>
            </a:pPr>
            <a:fld id="{AA8A029C-0472-48D6-A89C-E59F9B5F32AD}"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D8A3A966-93E1-4448-AABF-102C850DF50B}" type="datetimeFigureOut">
              <a:rPr lang="ar-SA"/>
              <a:pPr>
                <a:defRPr/>
              </a:pPr>
              <a:t>9 جمادى الثانية، 1438</a:t>
            </a:fld>
            <a:endParaRPr lang="ar-SA"/>
          </a:p>
        </p:txBody>
      </p:sp>
      <p:sp>
        <p:nvSpPr>
          <p:cNvPr id="6" name="Footer Placeholder 5"/>
          <p:cNvSpPr>
            <a:spLocks noGrp="1"/>
          </p:cNvSpPr>
          <p:nvPr>
            <p:ph type="ftr" sz="quarter" idx="11"/>
          </p:nvPr>
        </p:nvSpPr>
        <p:spPr/>
        <p:txBody>
          <a:bodyPr/>
          <a:lstStyle>
            <a:lvl1pPr>
              <a:defRPr/>
            </a:lvl1pPr>
            <a:extLst/>
          </a:lstStyle>
          <a:p>
            <a:pPr>
              <a:defRPr/>
            </a:pPr>
            <a:endParaRPr lang="ar-SA"/>
          </a:p>
        </p:txBody>
      </p:sp>
      <p:sp>
        <p:nvSpPr>
          <p:cNvPr id="7" name="Slide Number Placeholder 6"/>
          <p:cNvSpPr>
            <a:spLocks noGrp="1"/>
          </p:cNvSpPr>
          <p:nvPr>
            <p:ph type="sldNum" sz="quarter" idx="12"/>
          </p:nvPr>
        </p:nvSpPr>
        <p:spPr/>
        <p:txBody>
          <a:bodyPr/>
          <a:lstStyle>
            <a:lvl1pPr>
              <a:defRPr/>
            </a:lvl1pPr>
            <a:extLst/>
          </a:lstStyle>
          <a:p>
            <a:pPr>
              <a:defRPr/>
            </a:pPr>
            <a:fld id="{E425A790-AF63-449E-87D4-42BCA45B79DE}"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7C3473B5-31D6-4D64-A5CB-209A653E21D4}" type="datetimeFigureOut">
              <a:rPr lang="ar-SA"/>
              <a:pPr>
                <a:defRPr/>
              </a:pPr>
              <a:t>9 جمادى الثانية، 1438</a:t>
            </a:fld>
            <a:endParaRPr lang="ar-SA"/>
          </a:p>
        </p:txBody>
      </p:sp>
      <p:sp>
        <p:nvSpPr>
          <p:cNvPr id="8" name="Footer Placeholder 7"/>
          <p:cNvSpPr>
            <a:spLocks noGrp="1"/>
          </p:cNvSpPr>
          <p:nvPr>
            <p:ph type="ftr" sz="quarter" idx="11"/>
          </p:nvPr>
        </p:nvSpPr>
        <p:spPr/>
        <p:txBody>
          <a:bodyPr/>
          <a:lstStyle>
            <a:lvl1pPr>
              <a:defRPr/>
            </a:lvl1pPr>
            <a:extLst/>
          </a:lstStyle>
          <a:p>
            <a:pPr>
              <a:defRPr/>
            </a:pPr>
            <a:endParaRPr lang="ar-SA"/>
          </a:p>
        </p:txBody>
      </p:sp>
      <p:sp>
        <p:nvSpPr>
          <p:cNvPr id="9" name="Slide Number Placeholder 8"/>
          <p:cNvSpPr>
            <a:spLocks noGrp="1"/>
          </p:cNvSpPr>
          <p:nvPr>
            <p:ph type="sldNum" sz="quarter" idx="12"/>
          </p:nvPr>
        </p:nvSpPr>
        <p:spPr/>
        <p:txBody>
          <a:bodyPr/>
          <a:lstStyle>
            <a:lvl1pPr>
              <a:defRPr/>
            </a:lvl1pPr>
            <a:extLst/>
          </a:lstStyle>
          <a:p>
            <a:pPr>
              <a:defRPr/>
            </a:pPr>
            <a:fld id="{437E843D-6CF3-406A-8793-A8EFDAEF6F10}"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08F4C7FE-9B04-48F1-BEEE-73B33E6C275A}" type="datetimeFigureOut">
              <a:rPr lang="ar-SA"/>
              <a:pPr>
                <a:defRPr/>
              </a:pPr>
              <a:t>9 جمادى الثانية، 1438</a:t>
            </a:fld>
            <a:endParaRPr lang="ar-SA"/>
          </a:p>
        </p:txBody>
      </p:sp>
      <p:sp>
        <p:nvSpPr>
          <p:cNvPr id="4" name="Footer Placeholder 3"/>
          <p:cNvSpPr>
            <a:spLocks noGrp="1"/>
          </p:cNvSpPr>
          <p:nvPr>
            <p:ph type="ftr" sz="quarter" idx="11"/>
          </p:nvPr>
        </p:nvSpPr>
        <p:spPr/>
        <p:txBody>
          <a:bodyPr/>
          <a:lstStyle>
            <a:lvl1pPr>
              <a:defRPr/>
            </a:lvl1pPr>
            <a:extLst/>
          </a:lstStyle>
          <a:p>
            <a:pPr>
              <a:defRPr/>
            </a:pPr>
            <a:endParaRPr lang="ar-SA"/>
          </a:p>
        </p:txBody>
      </p:sp>
      <p:sp>
        <p:nvSpPr>
          <p:cNvPr id="5" name="Slide Number Placeholder 4"/>
          <p:cNvSpPr>
            <a:spLocks noGrp="1"/>
          </p:cNvSpPr>
          <p:nvPr>
            <p:ph type="sldNum" sz="quarter" idx="12"/>
          </p:nvPr>
        </p:nvSpPr>
        <p:spPr/>
        <p:txBody>
          <a:bodyPr/>
          <a:lstStyle>
            <a:lvl1pPr>
              <a:defRPr/>
            </a:lvl1pPr>
            <a:extLst/>
          </a:lstStyle>
          <a:p>
            <a:pPr>
              <a:defRPr/>
            </a:pPr>
            <a:fld id="{19A42C11-A5D9-4887-9390-26CCCA9E5701}"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2353BBDA-E63B-47D2-824B-21616E73ABA0}" type="datetimeFigureOut">
              <a:rPr lang="ar-SA"/>
              <a:pPr>
                <a:defRPr/>
              </a:pPr>
              <a:t>9 جمادى الثانية، 1438</a:t>
            </a:fld>
            <a:endParaRPr lang="ar-SA"/>
          </a:p>
        </p:txBody>
      </p:sp>
      <p:sp>
        <p:nvSpPr>
          <p:cNvPr id="3" name="Footer Placeholder 21"/>
          <p:cNvSpPr>
            <a:spLocks noGrp="1"/>
          </p:cNvSpPr>
          <p:nvPr>
            <p:ph type="ftr" sz="quarter" idx="11"/>
          </p:nvPr>
        </p:nvSpPr>
        <p:spPr/>
        <p:txBody>
          <a:bodyPr/>
          <a:lstStyle>
            <a:lvl1pPr>
              <a:defRPr/>
            </a:lvl1pPr>
          </a:lstStyle>
          <a:p>
            <a:pPr>
              <a:defRPr/>
            </a:pPr>
            <a:endParaRPr lang="ar-SA"/>
          </a:p>
        </p:txBody>
      </p:sp>
      <p:sp>
        <p:nvSpPr>
          <p:cNvPr id="4" name="Slide Number Placeholder 17"/>
          <p:cNvSpPr>
            <a:spLocks noGrp="1"/>
          </p:cNvSpPr>
          <p:nvPr>
            <p:ph type="sldNum" sz="quarter" idx="12"/>
          </p:nvPr>
        </p:nvSpPr>
        <p:spPr/>
        <p:txBody>
          <a:bodyPr/>
          <a:lstStyle>
            <a:lvl1pPr>
              <a:defRPr/>
            </a:lvl1pPr>
          </a:lstStyle>
          <a:p>
            <a:pPr>
              <a:defRPr/>
            </a:pPr>
            <a:fld id="{F923EBB5-5502-4E69-AD20-FDBF42A804B1}"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0735E146-6ADD-41A7-BEEC-573519D82AA2}" type="datetimeFigureOut">
              <a:rPr lang="ar-SA"/>
              <a:pPr>
                <a:defRPr/>
              </a:pPr>
              <a:t>9 جمادى الثانية، 1438</a:t>
            </a:fld>
            <a:endParaRPr lang="ar-SA"/>
          </a:p>
        </p:txBody>
      </p:sp>
      <p:sp>
        <p:nvSpPr>
          <p:cNvPr id="6" name="Footer Placeholder 5"/>
          <p:cNvSpPr>
            <a:spLocks noGrp="1"/>
          </p:cNvSpPr>
          <p:nvPr>
            <p:ph type="ftr" sz="quarter" idx="11"/>
          </p:nvPr>
        </p:nvSpPr>
        <p:spPr/>
        <p:txBody>
          <a:bodyPr/>
          <a:lstStyle>
            <a:lvl1pPr>
              <a:defRPr/>
            </a:lvl1pPr>
            <a:extLst/>
          </a:lstStyle>
          <a:p>
            <a:pPr>
              <a:defRPr/>
            </a:pPr>
            <a:endParaRPr lang="ar-SA"/>
          </a:p>
        </p:txBody>
      </p:sp>
      <p:sp>
        <p:nvSpPr>
          <p:cNvPr id="7" name="Slide Number Placeholder 6"/>
          <p:cNvSpPr>
            <a:spLocks noGrp="1"/>
          </p:cNvSpPr>
          <p:nvPr>
            <p:ph type="sldNum" sz="quarter" idx="12"/>
          </p:nvPr>
        </p:nvSpPr>
        <p:spPr/>
        <p:txBody>
          <a:bodyPr/>
          <a:lstStyle>
            <a:lvl1pPr>
              <a:defRPr/>
            </a:lvl1pPr>
            <a:extLst/>
          </a:lstStyle>
          <a:p>
            <a:pPr>
              <a:defRPr/>
            </a:pPr>
            <a:fld id="{BDD5BCCA-9FDA-4D31-BF60-2D8563C63459}"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E33E5E20-0236-484E-A9B7-4A7A2E918D44}" type="datetimeFigureOut">
              <a:rPr lang="ar-SA"/>
              <a:pPr>
                <a:defRPr/>
              </a:pPr>
              <a:t>9 جمادى الثانية، 1438</a:t>
            </a:fld>
            <a:endParaRPr lang="ar-SA"/>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ar-SA"/>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2C66254F-985D-45EB-8F3D-F15147112298}"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11D54E6A-20F2-4883-8D8C-2244E6B17AEF}" type="datetimeFigureOut">
              <a:rPr lang="ar-SA"/>
              <a:pPr>
                <a:defRPr/>
              </a:pPr>
              <a:t>9 جمادى الثانية، 1438</a:t>
            </a:fld>
            <a:endParaRPr lang="ar-SA"/>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ar-SA"/>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3DB9809E-6BE6-4525-8EA0-627033AF6FFA}"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737" r:id="rId1"/>
    <p:sldLayoutId id="2147483733" r:id="rId2"/>
    <p:sldLayoutId id="2147483738" r:id="rId3"/>
    <p:sldLayoutId id="2147483739" r:id="rId4"/>
    <p:sldLayoutId id="2147483740" r:id="rId5"/>
    <p:sldLayoutId id="2147483741" r:id="rId6"/>
    <p:sldLayoutId id="2147483734" r:id="rId7"/>
    <p:sldLayoutId id="2147483742" r:id="rId8"/>
    <p:sldLayoutId id="2147483743" r:id="rId9"/>
    <p:sldLayoutId id="2147483735" r:id="rId10"/>
    <p:sldLayoutId id="2147483736" r:id="rId11"/>
  </p:sldLayoutIdLst>
  <p:txStyles>
    <p:titleStyle>
      <a:lvl1pPr algn="l" rtl="1"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1" eaLnBrk="0" fontAlgn="base" hangingPunct="0">
        <a:spcBef>
          <a:spcPct val="0"/>
        </a:spcBef>
        <a:spcAft>
          <a:spcPct val="0"/>
        </a:spcAft>
        <a:defRPr sz="4100" b="1">
          <a:solidFill>
            <a:schemeClr val="tx2"/>
          </a:solidFill>
          <a:latin typeface="Lucida Sans Unicode" pitchFamily="34" charset="0"/>
          <a:cs typeface="Arial" charset="0"/>
        </a:defRPr>
      </a:lvl2pPr>
      <a:lvl3pPr algn="l" rtl="1" eaLnBrk="0" fontAlgn="base" hangingPunct="0">
        <a:spcBef>
          <a:spcPct val="0"/>
        </a:spcBef>
        <a:spcAft>
          <a:spcPct val="0"/>
        </a:spcAft>
        <a:defRPr sz="4100" b="1">
          <a:solidFill>
            <a:schemeClr val="tx2"/>
          </a:solidFill>
          <a:latin typeface="Lucida Sans Unicode" pitchFamily="34" charset="0"/>
          <a:cs typeface="Arial" charset="0"/>
        </a:defRPr>
      </a:lvl3pPr>
      <a:lvl4pPr algn="l" rtl="1" eaLnBrk="0" fontAlgn="base" hangingPunct="0">
        <a:spcBef>
          <a:spcPct val="0"/>
        </a:spcBef>
        <a:spcAft>
          <a:spcPct val="0"/>
        </a:spcAft>
        <a:defRPr sz="4100" b="1">
          <a:solidFill>
            <a:schemeClr val="tx2"/>
          </a:solidFill>
          <a:latin typeface="Lucida Sans Unicode" pitchFamily="34" charset="0"/>
          <a:cs typeface="Arial" charset="0"/>
        </a:defRPr>
      </a:lvl4pPr>
      <a:lvl5pPr algn="l" rtl="1" eaLnBrk="0" fontAlgn="base" hangingPunct="0">
        <a:spcBef>
          <a:spcPct val="0"/>
        </a:spcBef>
        <a:spcAft>
          <a:spcPct val="0"/>
        </a:spcAft>
        <a:defRPr sz="4100" b="1">
          <a:solidFill>
            <a:schemeClr val="tx2"/>
          </a:solidFill>
          <a:latin typeface="Lucida Sans Unicode" pitchFamily="34" charset="0"/>
          <a:cs typeface="Arial" charset="0"/>
        </a:defRPr>
      </a:lvl5pPr>
      <a:lvl6pPr marL="457200" algn="l" rtl="1" fontAlgn="base">
        <a:spcBef>
          <a:spcPct val="0"/>
        </a:spcBef>
        <a:spcAft>
          <a:spcPct val="0"/>
        </a:spcAft>
        <a:defRPr sz="4100" b="1">
          <a:solidFill>
            <a:schemeClr val="tx2"/>
          </a:solidFill>
          <a:latin typeface="Lucida Sans Unicode" pitchFamily="34" charset="0"/>
          <a:cs typeface="Arial" charset="0"/>
        </a:defRPr>
      </a:lvl6pPr>
      <a:lvl7pPr marL="914400" algn="l" rtl="1" fontAlgn="base">
        <a:spcBef>
          <a:spcPct val="0"/>
        </a:spcBef>
        <a:spcAft>
          <a:spcPct val="0"/>
        </a:spcAft>
        <a:defRPr sz="4100" b="1">
          <a:solidFill>
            <a:schemeClr val="tx2"/>
          </a:solidFill>
          <a:latin typeface="Lucida Sans Unicode" pitchFamily="34" charset="0"/>
          <a:cs typeface="Arial" charset="0"/>
        </a:defRPr>
      </a:lvl7pPr>
      <a:lvl8pPr marL="1371600" algn="l" rtl="1" fontAlgn="base">
        <a:spcBef>
          <a:spcPct val="0"/>
        </a:spcBef>
        <a:spcAft>
          <a:spcPct val="0"/>
        </a:spcAft>
        <a:defRPr sz="4100" b="1">
          <a:solidFill>
            <a:schemeClr val="tx2"/>
          </a:solidFill>
          <a:latin typeface="Lucida Sans Unicode" pitchFamily="34" charset="0"/>
          <a:cs typeface="Arial" charset="0"/>
        </a:defRPr>
      </a:lvl8pPr>
      <a:lvl9pPr marL="1828800" algn="l" rtl="1" fontAlgn="base">
        <a:spcBef>
          <a:spcPct val="0"/>
        </a:spcBef>
        <a:spcAft>
          <a:spcPct val="0"/>
        </a:spcAft>
        <a:defRPr sz="4100" b="1">
          <a:solidFill>
            <a:schemeClr val="tx2"/>
          </a:solidFill>
          <a:latin typeface="Lucida Sans Unicode" pitchFamily="34" charset="0"/>
          <a:cs typeface="Arial" charset="0"/>
        </a:defRPr>
      </a:lvl9pPr>
      <a:extLst/>
    </p:titleStyle>
    <p:bodyStyle>
      <a:lvl1pPr marL="365125" indent="-255588" algn="r" rtl="1"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r" rtl="1"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r" rtl="1"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r" rtl="1"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r" rtl="1"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48680"/>
            <a:ext cx="7772400" cy="1829761"/>
          </a:xfrm>
        </p:spPr>
        <p:txBody>
          <a:bodyPr/>
          <a:lstStyle/>
          <a:p>
            <a:pPr algn="ctr" rtl="0" eaLnBrk="1" fontAlgn="auto" hangingPunct="1">
              <a:spcAft>
                <a:spcPts val="0"/>
              </a:spcAft>
              <a:defRPr/>
            </a:pPr>
            <a:r>
              <a:rPr lang="en-US" dirty="0" smtClean="0"/>
              <a:t>Diabetic Ketoacidosis (DKA)</a:t>
            </a:r>
            <a:endParaRPr lang="ar-SA" dirty="0"/>
          </a:p>
        </p:txBody>
      </p:sp>
      <p:sp>
        <p:nvSpPr>
          <p:cNvPr id="9219" name="Subtitle 2"/>
          <p:cNvSpPr>
            <a:spLocks noGrp="1"/>
          </p:cNvSpPr>
          <p:nvPr>
            <p:ph type="subTitle" idx="1"/>
          </p:nvPr>
        </p:nvSpPr>
        <p:spPr>
          <a:xfrm>
            <a:off x="685800" y="4403651"/>
            <a:ext cx="7772400" cy="609525"/>
          </a:xfrm>
        </p:spPr>
        <p:txBody>
          <a:bodyPr/>
          <a:lstStyle/>
          <a:p>
            <a:pPr marR="0" algn="ctr" rtl="0"/>
            <a:r>
              <a:rPr lang="en-US" sz="2800" b="1" smtClean="0">
                <a:solidFill>
                  <a:srgbClr val="C00000"/>
                </a:solidFill>
                <a:cs typeface="Arial" charset="0"/>
              </a:rPr>
              <a:t>Endocrine Block</a:t>
            </a:r>
            <a:endParaRPr lang="en-US" sz="2400" b="1" i="1" dirty="0" smtClean="0">
              <a:solidFill>
                <a:srgbClr val="0B2830"/>
              </a:solidFill>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07288" cy="1143000"/>
          </a:xfrm>
        </p:spPr>
        <p:txBody>
          <a:bodyPr>
            <a:normAutofit fontScale="90000"/>
          </a:bodyPr>
          <a:lstStyle/>
          <a:p>
            <a:pPr rtl="0"/>
            <a:r>
              <a:rPr lang="en-US" dirty="0" err="1" smtClean="0"/>
              <a:t>Ketone</a:t>
            </a:r>
            <a:r>
              <a:rPr lang="en-US" dirty="0" smtClean="0"/>
              <a:t> Bodies Utilization=</a:t>
            </a:r>
            <a:r>
              <a:rPr lang="en-US" dirty="0" err="1" smtClean="0"/>
              <a:t>Ketolysis</a:t>
            </a:r>
            <a:endParaRPr lang="en-US" dirty="0"/>
          </a:p>
        </p:txBody>
      </p:sp>
      <p:sp>
        <p:nvSpPr>
          <p:cNvPr id="3" name="Content Placeholder 2"/>
          <p:cNvSpPr>
            <a:spLocks noGrp="1"/>
          </p:cNvSpPr>
          <p:nvPr>
            <p:ph idx="1"/>
          </p:nvPr>
        </p:nvSpPr>
        <p:spPr>
          <a:xfrm>
            <a:off x="0" y="1412776"/>
            <a:ext cx="8686800" cy="4464496"/>
          </a:xfrm>
        </p:spPr>
        <p:txBody>
          <a:bodyPr/>
          <a:lstStyle/>
          <a:p>
            <a:pPr algn="l" rtl="0"/>
            <a:r>
              <a:rPr lang="en-US" sz="2800" b="1" dirty="0" smtClean="0">
                <a:latin typeface="Arial Narrow" pitchFamily="34" charset="0"/>
                <a:cs typeface="Times New Roman" pitchFamily="18" charset="0"/>
              </a:rPr>
              <a:t>Takes place in </a:t>
            </a:r>
            <a:r>
              <a:rPr lang="en-US" sz="2800" b="1" dirty="0" err="1" smtClean="0">
                <a:latin typeface="Arial Narrow" pitchFamily="34" charset="0"/>
                <a:cs typeface="Times New Roman" pitchFamily="18" charset="0"/>
              </a:rPr>
              <a:t>extrahepatic</a:t>
            </a:r>
            <a:r>
              <a:rPr lang="en-US" sz="2800" b="1" dirty="0" smtClean="0">
                <a:latin typeface="Arial Narrow" pitchFamily="34" charset="0"/>
                <a:cs typeface="Times New Roman" pitchFamily="18" charset="0"/>
              </a:rPr>
              <a:t> tissues</a:t>
            </a:r>
          </a:p>
          <a:p>
            <a:pPr algn="l" rtl="0"/>
            <a:r>
              <a:rPr lang="en-US" sz="2800" b="1" dirty="0" smtClean="0">
                <a:latin typeface="Arial Narrow" pitchFamily="34" charset="0"/>
                <a:cs typeface="Times New Roman" pitchFamily="18" charset="0"/>
              </a:rPr>
              <a:t>Occurs in the mitochondria (so cannot occur in RBCs)</a:t>
            </a:r>
          </a:p>
          <a:p>
            <a:pPr algn="l" rtl="0"/>
            <a:r>
              <a:rPr lang="en-US" sz="2800" b="1" dirty="0" smtClean="0">
                <a:latin typeface="Arial Narrow" pitchFamily="34" charset="0"/>
                <a:cs typeface="Times New Roman" pitchFamily="18" charset="0"/>
              </a:rPr>
              <a:t>Does not occur in the liver (as the liver lacks the </a:t>
            </a:r>
            <a:r>
              <a:rPr lang="en-US" sz="2800" b="1" dirty="0" err="1" smtClean="0">
                <a:solidFill>
                  <a:srgbClr val="FF0000"/>
                </a:solidFill>
                <a:latin typeface="Arial Narrow" pitchFamily="34" charset="0"/>
                <a:cs typeface="Times New Roman" pitchFamily="18" charset="0"/>
              </a:rPr>
              <a:t>thiophorase</a:t>
            </a:r>
            <a:r>
              <a:rPr lang="en-US" sz="2800" b="1" dirty="0" smtClean="0">
                <a:solidFill>
                  <a:srgbClr val="FF0000"/>
                </a:solidFill>
                <a:latin typeface="Arial Narrow" pitchFamily="34" charset="0"/>
                <a:cs typeface="Times New Roman" pitchFamily="18" charset="0"/>
              </a:rPr>
              <a:t> </a:t>
            </a:r>
            <a:r>
              <a:rPr lang="en-US" sz="2800" b="1" dirty="0" smtClean="0">
                <a:latin typeface="Arial Narrow" pitchFamily="34" charset="0"/>
                <a:cs typeface="Times New Roman" pitchFamily="18" charset="0"/>
              </a:rPr>
              <a:t>enzyme required for </a:t>
            </a:r>
            <a:r>
              <a:rPr lang="en-US" sz="2800" b="1" dirty="0" err="1" smtClean="0">
                <a:latin typeface="Arial Narrow" pitchFamily="34" charset="0"/>
                <a:cs typeface="Times New Roman" pitchFamily="18" charset="0"/>
              </a:rPr>
              <a:t>ketolysis</a:t>
            </a:r>
            <a:r>
              <a:rPr lang="en-US" sz="2800" b="1" dirty="0" smtClean="0">
                <a:latin typeface="Arial Narrow" pitchFamily="34" charset="0"/>
                <a:cs typeface="Times New Roman" pitchFamily="18" charset="0"/>
              </a:rPr>
              <a:t>)</a:t>
            </a:r>
          </a:p>
          <a:p>
            <a:pPr algn="l" rtl="0"/>
            <a:r>
              <a:rPr lang="el-GR" sz="2800" b="1" dirty="0" smtClean="0">
                <a:latin typeface="Arial Narrow" pitchFamily="34" charset="0"/>
                <a:cs typeface="Times New Roman" pitchFamily="18" charset="0"/>
              </a:rPr>
              <a:t>β</a:t>
            </a:r>
            <a:r>
              <a:rPr lang="en-US" sz="2800" b="1" dirty="0" smtClean="0">
                <a:latin typeface="Arial Narrow" pitchFamily="34" charset="0"/>
              </a:rPr>
              <a:t>-</a:t>
            </a:r>
            <a:r>
              <a:rPr lang="en-US" sz="2800" b="1" dirty="0" err="1" smtClean="0">
                <a:latin typeface="Arial Narrow" pitchFamily="34" charset="0"/>
              </a:rPr>
              <a:t>Hydroxybutyrate</a:t>
            </a:r>
            <a:r>
              <a:rPr lang="en-US" sz="2800" b="1" dirty="0" smtClean="0">
                <a:latin typeface="Arial Narrow" pitchFamily="34" charset="0"/>
              </a:rPr>
              <a:t> is oxidized to acetoacetate (by a dehydrogenase)</a:t>
            </a:r>
          </a:p>
          <a:p>
            <a:pPr algn="l" rtl="0"/>
            <a:r>
              <a:rPr lang="en-US" sz="2800" b="1" dirty="0" smtClean="0">
                <a:latin typeface="Arial Narrow" pitchFamily="34" charset="0"/>
              </a:rPr>
              <a:t>Acetoacetate is converted to </a:t>
            </a:r>
            <a:r>
              <a:rPr lang="en-US" sz="2800" b="1" dirty="0" err="1" smtClean="0">
                <a:latin typeface="Arial Narrow" pitchFamily="34" charset="0"/>
              </a:rPr>
              <a:t>acetoacetyl</a:t>
            </a:r>
            <a:r>
              <a:rPr lang="en-US" sz="2800" b="1" dirty="0" smtClean="0">
                <a:latin typeface="Arial Narrow" pitchFamily="34" charset="0"/>
              </a:rPr>
              <a:t> CoA (catalyzed by </a:t>
            </a:r>
            <a:r>
              <a:rPr lang="en-US" sz="2800" b="1" dirty="0" err="1" smtClean="0">
                <a:solidFill>
                  <a:srgbClr val="FF0000"/>
                </a:solidFill>
                <a:latin typeface="Arial Narrow" pitchFamily="34" charset="0"/>
              </a:rPr>
              <a:t>thiophorase</a:t>
            </a:r>
            <a:r>
              <a:rPr lang="en-US" sz="2800" b="1" dirty="0" smtClean="0">
                <a:latin typeface="Arial Narrow" pitchFamily="34" charset="0"/>
              </a:rPr>
              <a:t>)</a:t>
            </a:r>
          </a:p>
          <a:p>
            <a:pPr algn="l" rtl="0"/>
            <a:r>
              <a:rPr lang="en-US" sz="2800" b="1" dirty="0" err="1" smtClean="0">
                <a:latin typeface="Arial Narrow" pitchFamily="34" charset="0"/>
              </a:rPr>
              <a:t>Acetoacetyl</a:t>
            </a:r>
            <a:r>
              <a:rPr lang="en-US" sz="2800" b="1" dirty="0" smtClean="0">
                <a:latin typeface="Arial Narrow" pitchFamily="34" charset="0"/>
              </a:rPr>
              <a:t> CoA is converted to acetyl </a:t>
            </a:r>
            <a:r>
              <a:rPr lang="en-US" sz="2800" b="1" dirty="0" err="1" smtClean="0">
                <a:latin typeface="Arial Narrow" pitchFamily="34" charset="0"/>
              </a:rPr>
              <a:t>CoAs</a:t>
            </a:r>
            <a:r>
              <a:rPr lang="en-US" sz="2800" b="1" dirty="0" smtClean="0">
                <a:latin typeface="Arial Narrow" pitchFamily="34" charset="0"/>
              </a:rPr>
              <a:t>.</a:t>
            </a:r>
          </a:p>
          <a:p>
            <a:pPr algn="l" rtl="0"/>
            <a:endParaRPr lang="en-US" sz="2800" b="1" dirty="0">
              <a:latin typeface="Arial Narrow"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07288" cy="1143000"/>
          </a:xfrm>
        </p:spPr>
        <p:txBody>
          <a:bodyPr>
            <a:normAutofit fontScale="90000"/>
          </a:bodyPr>
          <a:lstStyle/>
          <a:p>
            <a:pPr rtl="0"/>
            <a:r>
              <a:rPr lang="en-US" dirty="0" err="1" smtClean="0"/>
              <a:t>Ketone</a:t>
            </a:r>
            <a:r>
              <a:rPr lang="en-US" dirty="0" smtClean="0"/>
              <a:t> Bodies Utilization=</a:t>
            </a:r>
            <a:r>
              <a:rPr lang="en-US" dirty="0" err="1" smtClean="0"/>
              <a:t>Ketolysis</a:t>
            </a:r>
            <a:endParaRPr lang="en-US" dirty="0"/>
          </a:p>
        </p:txBody>
      </p:sp>
      <p:pic>
        <p:nvPicPr>
          <p:cNvPr id="410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0533" y="1700808"/>
            <a:ext cx="8479939" cy="3888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16_024.jpg"/>
          <p:cNvPicPr>
            <a:picLocks noGrp="1" noChangeAspect="1"/>
          </p:cNvPicPr>
          <p:nvPr>
            <p:ph idx="1"/>
          </p:nvPr>
        </p:nvPicPr>
        <p:blipFill>
          <a:blip r:embed="rId2" cstate="print"/>
          <a:srcRect l="12953" t="3263" r="10895" b="20369"/>
          <a:stretch>
            <a:fillRect/>
          </a:stretch>
        </p:blipFill>
        <p:spPr>
          <a:xfrm>
            <a:off x="5002146" y="821444"/>
            <a:ext cx="4141854" cy="5373216"/>
          </a:xfrm>
        </p:spPr>
      </p:pic>
      <p:sp>
        <p:nvSpPr>
          <p:cNvPr id="2" name="Rectangle 1"/>
          <p:cNvSpPr/>
          <p:nvPr/>
        </p:nvSpPr>
        <p:spPr>
          <a:xfrm>
            <a:off x="179512" y="289967"/>
            <a:ext cx="3597151" cy="1077218"/>
          </a:xfrm>
          <a:prstGeom prst="rect">
            <a:avLst/>
          </a:prstGeom>
        </p:spPr>
        <p:txBody>
          <a:bodyPr wrap="square">
            <a:spAutoFit/>
          </a:bodyPr>
          <a:lstStyle/>
          <a:p>
            <a:pPr lvl="0" algn="ctr" rtl="0">
              <a:spcAft>
                <a:spcPts val="600"/>
              </a:spcAft>
            </a:pPr>
            <a:r>
              <a:rPr lang="en-US" sz="3200" b="1" dirty="0">
                <a:solidFill>
                  <a:srgbClr val="FF0000"/>
                </a:solidFill>
                <a:effectLst>
                  <a:outerShdw blurRad="38100" dist="38100" dir="2700000" algn="tl">
                    <a:srgbClr val="000000">
                      <a:alpha val="43137"/>
                    </a:srgbClr>
                  </a:outerShdw>
                </a:effectLst>
              </a:rPr>
              <a:t>Mechanisms of DKA:</a:t>
            </a:r>
          </a:p>
        </p:txBody>
      </p:sp>
      <p:sp>
        <p:nvSpPr>
          <p:cNvPr id="4" name="Rectangle 3"/>
          <p:cNvSpPr/>
          <p:nvPr/>
        </p:nvSpPr>
        <p:spPr>
          <a:xfrm>
            <a:off x="395536" y="1700808"/>
            <a:ext cx="4401762" cy="3046988"/>
          </a:xfrm>
          <a:prstGeom prst="rect">
            <a:avLst/>
          </a:prstGeom>
        </p:spPr>
        <p:txBody>
          <a:bodyPr wrap="square">
            <a:spAutoFit/>
          </a:bodyPr>
          <a:lstStyle/>
          <a:p>
            <a:pPr algn="l" rtl="0">
              <a:spcAft>
                <a:spcPts val="600"/>
              </a:spcAft>
            </a:pPr>
            <a:r>
              <a:rPr lang="en-US" sz="2400" dirty="0"/>
              <a:t>In uncontrolled DM there is ↑lipolysis in adipose tissue </a:t>
            </a:r>
            <a:r>
              <a:rPr lang="en-US" sz="2400" dirty="0">
                <a:sym typeface="Wingdings" pitchFamily="2" charset="2"/>
              </a:rPr>
              <a:t> </a:t>
            </a:r>
            <a:r>
              <a:rPr lang="en-US" sz="2400" dirty="0"/>
              <a:t>↑ [FFA] </a:t>
            </a:r>
            <a:r>
              <a:rPr lang="en-US" sz="2400" dirty="0">
                <a:sym typeface="Wingdings" pitchFamily="2" charset="2"/>
              </a:rPr>
              <a:t> </a:t>
            </a:r>
            <a:r>
              <a:rPr lang="en-US" sz="2400" dirty="0"/>
              <a:t>↑ </a:t>
            </a:r>
            <a:r>
              <a:rPr lang="en-US" sz="2400" dirty="0">
                <a:sym typeface="Wingdings" pitchFamily="2" charset="2"/>
              </a:rPr>
              <a:t>mobilization of FFA to liver  </a:t>
            </a:r>
            <a:r>
              <a:rPr lang="en-US" sz="2400" dirty="0"/>
              <a:t>↑hepatic FA oxidation </a:t>
            </a:r>
            <a:r>
              <a:rPr lang="en-US" sz="2400" dirty="0">
                <a:sym typeface="Wingdings" pitchFamily="2" charset="2"/>
              </a:rPr>
              <a:t> </a:t>
            </a:r>
            <a:r>
              <a:rPr lang="en-US" sz="2400" dirty="0"/>
              <a:t>↑ hepatic acetyl CoA </a:t>
            </a:r>
            <a:r>
              <a:rPr lang="en-US" sz="2400" dirty="0">
                <a:sym typeface="Wingdings" pitchFamily="2" charset="2"/>
              </a:rPr>
              <a:t>which will be utilized in KB synthesis (ketogenesis</a:t>
            </a:r>
            <a:r>
              <a:rPr lang="en-US" sz="2400" dirty="0" smtClean="0">
                <a:sym typeface="Wingdings" pitchFamily="2" charset="2"/>
              </a:rPr>
              <a:t>)  ketoacidosis</a:t>
            </a:r>
            <a:endParaRPr lang="en-US" sz="2400" dirty="0">
              <a:sym typeface="Wingdings" pitchFamily="2" charset="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bwMode="auto">
          <a:xfrm>
            <a:off x="-59782" y="1588331"/>
            <a:ext cx="8840216" cy="52602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65125" indent="-255588" algn="r" rtl="1"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r" rtl="1"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r" rtl="1"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r" rtl="1"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r" rtl="1"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gn="l" rtl="0">
              <a:spcAft>
                <a:spcPts val="600"/>
              </a:spcAft>
            </a:pPr>
            <a:r>
              <a:rPr lang="en-US" sz="2200" b="1" dirty="0" smtClean="0"/>
              <a:t>In uncontrolled DM the rate of ketogenesis is &gt; the rate of </a:t>
            </a:r>
            <a:r>
              <a:rPr lang="en-US" sz="2200" b="1" dirty="0" err="1" smtClean="0"/>
              <a:t>ketolysis</a:t>
            </a:r>
            <a:r>
              <a:rPr lang="en-US" sz="2200" b="1" dirty="0"/>
              <a:t> </a:t>
            </a:r>
            <a:r>
              <a:rPr lang="en-US" sz="2200" b="1" dirty="0" smtClean="0">
                <a:sym typeface="Wingdings" pitchFamily="2" charset="2"/>
              </a:rPr>
              <a:t> </a:t>
            </a:r>
            <a:r>
              <a:rPr lang="en-US" sz="2200" b="1" dirty="0" err="1" smtClean="0">
                <a:sym typeface="Wingdings" pitchFamily="2" charset="2"/>
              </a:rPr>
              <a:t>ketonemia</a:t>
            </a:r>
            <a:r>
              <a:rPr lang="en-US" sz="2200" b="1" dirty="0" smtClean="0">
                <a:sym typeface="Wingdings" pitchFamily="2" charset="2"/>
              </a:rPr>
              <a:t> (</a:t>
            </a:r>
            <a:r>
              <a:rPr lang="en-US" sz="2200" b="1" dirty="0" smtClean="0">
                <a:solidFill>
                  <a:srgbClr val="C00000"/>
                </a:solidFill>
                <a:sym typeface="Wingdings" pitchFamily="2" charset="2"/>
              </a:rPr>
              <a:t>↑</a:t>
            </a:r>
            <a:r>
              <a:rPr lang="en-US" sz="2200" b="1" dirty="0" smtClean="0">
                <a:sym typeface="Wingdings" pitchFamily="2" charset="2"/>
              </a:rPr>
              <a:t>[KB] in blood) </a:t>
            </a:r>
            <a:r>
              <a:rPr lang="en-US" sz="2200" b="1" dirty="0" err="1" smtClean="0">
                <a:sym typeface="Wingdings" pitchFamily="2" charset="2"/>
              </a:rPr>
              <a:t>ketonuria</a:t>
            </a:r>
            <a:r>
              <a:rPr lang="en-US" sz="2200" b="1" dirty="0" smtClean="0">
                <a:sym typeface="Wingdings" pitchFamily="2" charset="2"/>
              </a:rPr>
              <a:t> (</a:t>
            </a:r>
            <a:r>
              <a:rPr lang="en-US" sz="2200" b="1" dirty="0" smtClean="0">
                <a:solidFill>
                  <a:srgbClr val="C00000"/>
                </a:solidFill>
                <a:sym typeface="Wingdings" pitchFamily="2" charset="2"/>
              </a:rPr>
              <a:t>↑</a:t>
            </a:r>
            <a:r>
              <a:rPr lang="en-US" sz="2200" b="1" dirty="0">
                <a:sym typeface="Wingdings" pitchFamily="2" charset="2"/>
              </a:rPr>
              <a:t>[KB] in </a:t>
            </a:r>
            <a:r>
              <a:rPr lang="en-US" sz="2200" b="1" dirty="0" smtClean="0">
                <a:sym typeface="Wingdings" pitchFamily="2" charset="2"/>
              </a:rPr>
              <a:t>urine).</a:t>
            </a:r>
          </a:p>
          <a:p>
            <a:pPr algn="l" rtl="0">
              <a:spcAft>
                <a:spcPts val="600"/>
              </a:spcAft>
            </a:pPr>
            <a:endParaRPr lang="en-US" sz="2200" b="1" u="sng" dirty="0" smtClean="0">
              <a:effectLst>
                <a:outerShdw blurRad="38100" dist="38100" dir="2700000" algn="tl">
                  <a:srgbClr val="000000">
                    <a:alpha val="43137"/>
                  </a:srgbClr>
                </a:outerShdw>
              </a:effectLst>
              <a:sym typeface="Wingdings" pitchFamily="2" charset="2"/>
            </a:endParaRPr>
          </a:p>
          <a:p>
            <a:pPr algn="l" rtl="0">
              <a:spcAft>
                <a:spcPts val="600"/>
              </a:spcAft>
            </a:pPr>
            <a:r>
              <a:rPr lang="en-US" sz="2800" b="1" u="sng" dirty="0" smtClean="0">
                <a:effectLst>
                  <a:outerShdw blurRad="38100" dist="38100" dir="2700000" algn="tl">
                    <a:srgbClr val="000000">
                      <a:alpha val="43137"/>
                    </a:srgbClr>
                  </a:outerShdw>
                </a:effectLst>
                <a:sym typeface="Wingdings" pitchFamily="2" charset="2"/>
              </a:rPr>
              <a:t>Manifestations of DKA:</a:t>
            </a:r>
          </a:p>
          <a:p>
            <a:pPr lvl="1" algn="l" rtl="0">
              <a:spcAft>
                <a:spcPts val="600"/>
              </a:spcAft>
            </a:pPr>
            <a:r>
              <a:rPr lang="en-US" sz="2400" b="1" dirty="0" smtClean="0">
                <a:sym typeface="Wingdings" pitchFamily="2" charset="2"/>
              </a:rPr>
              <a:t>Fruity odor on the breath (acetone)</a:t>
            </a:r>
          </a:p>
          <a:p>
            <a:pPr lvl="1" algn="l" rtl="0">
              <a:spcAft>
                <a:spcPts val="600"/>
              </a:spcAft>
            </a:pPr>
            <a:r>
              <a:rPr lang="en-US" sz="2400" b="1" dirty="0" smtClean="0">
                <a:sym typeface="Wingdings" pitchFamily="2" charset="2"/>
              </a:rPr>
              <a:t>Acidosis (low pH of blood because KBs are acids)</a:t>
            </a:r>
          </a:p>
          <a:p>
            <a:pPr lvl="1" algn="l" rtl="0">
              <a:spcAft>
                <a:spcPts val="600"/>
              </a:spcAft>
            </a:pPr>
            <a:r>
              <a:rPr lang="en-US" sz="2400" b="1" dirty="0" smtClean="0">
                <a:sym typeface="Wingdings" pitchFamily="2" charset="2"/>
              </a:rPr>
              <a:t>Dehydration (due to </a:t>
            </a:r>
            <a:r>
              <a:rPr lang="en-US" sz="2400" b="1" dirty="0" err="1" smtClean="0">
                <a:sym typeface="Wingdings" pitchFamily="2" charset="2"/>
              </a:rPr>
              <a:t>glucosuria</a:t>
            </a:r>
            <a:r>
              <a:rPr lang="en-US" sz="2400" b="1" dirty="0" smtClean="0">
                <a:sym typeface="Wingdings" pitchFamily="2" charset="2"/>
              </a:rPr>
              <a:t>)</a:t>
            </a:r>
            <a:endParaRPr lang="en-US" sz="2000" b="1" dirty="0"/>
          </a:p>
        </p:txBody>
      </p:sp>
      <p:sp>
        <p:nvSpPr>
          <p:cNvPr id="2" name="Rectangle 1"/>
          <p:cNvSpPr/>
          <p:nvPr/>
        </p:nvSpPr>
        <p:spPr>
          <a:xfrm>
            <a:off x="179512" y="289967"/>
            <a:ext cx="4752528" cy="1077218"/>
          </a:xfrm>
          <a:prstGeom prst="rect">
            <a:avLst/>
          </a:prstGeom>
        </p:spPr>
        <p:txBody>
          <a:bodyPr wrap="square">
            <a:spAutoFit/>
          </a:bodyPr>
          <a:lstStyle/>
          <a:p>
            <a:pPr lvl="0" algn="ctr" rtl="0">
              <a:spcAft>
                <a:spcPts val="600"/>
              </a:spcAft>
            </a:pPr>
            <a:r>
              <a:rPr lang="en-US" sz="3200" b="1" dirty="0" smtClean="0">
                <a:solidFill>
                  <a:srgbClr val="FF0000"/>
                </a:solidFill>
                <a:effectLst>
                  <a:outerShdw blurRad="38100" dist="38100" dir="2700000" algn="tl">
                    <a:srgbClr val="000000">
                      <a:alpha val="43137"/>
                    </a:srgbClr>
                  </a:outerShdw>
                </a:effectLst>
              </a:rPr>
              <a:t>Mechanisms &amp; Manifestations </a:t>
            </a:r>
            <a:r>
              <a:rPr lang="en-US" sz="3200" b="1" dirty="0">
                <a:solidFill>
                  <a:srgbClr val="FF0000"/>
                </a:solidFill>
                <a:effectLst>
                  <a:outerShdw blurRad="38100" dist="38100" dir="2700000" algn="tl">
                    <a:srgbClr val="000000">
                      <a:alpha val="43137"/>
                    </a:srgbClr>
                  </a:outerShdw>
                </a:effectLst>
              </a:rPr>
              <a:t>of </a:t>
            </a:r>
            <a:r>
              <a:rPr lang="en-US" sz="3200" b="1" dirty="0" smtClean="0">
                <a:solidFill>
                  <a:srgbClr val="FF0000"/>
                </a:solidFill>
                <a:effectLst>
                  <a:outerShdw blurRad="38100" dist="38100" dir="2700000" algn="tl">
                    <a:srgbClr val="000000">
                      <a:alpha val="43137"/>
                    </a:srgbClr>
                  </a:outerShdw>
                </a:effectLst>
              </a:rPr>
              <a:t>DKA</a:t>
            </a:r>
            <a:endParaRPr lang="en-US" sz="32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377828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p:txBody>
          <a:bodyPr/>
          <a:lstStyle/>
          <a:p>
            <a:pPr algn="l" rtl="0" eaLnBrk="1" hangingPunct="1">
              <a:spcAft>
                <a:spcPts val="1200"/>
              </a:spcAft>
            </a:pPr>
            <a:r>
              <a:rPr lang="en-US" sz="2800" b="1" dirty="0" smtClean="0">
                <a:cs typeface="Arial" charset="0"/>
              </a:rPr>
              <a:t>Infection (30-40%)</a:t>
            </a:r>
          </a:p>
          <a:p>
            <a:pPr algn="l" rtl="0" eaLnBrk="1" hangingPunct="1">
              <a:spcAft>
                <a:spcPts val="1200"/>
              </a:spcAft>
            </a:pPr>
            <a:r>
              <a:rPr lang="en-US" sz="2800" b="1" dirty="0" smtClean="0">
                <a:cs typeface="Arial" charset="0"/>
              </a:rPr>
              <a:t>Inadequate insulin treatment or non-compliance (20%)</a:t>
            </a:r>
          </a:p>
          <a:p>
            <a:pPr algn="l" rtl="0" eaLnBrk="1" hangingPunct="1">
              <a:spcAft>
                <a:spcPts val="1200"/>
              </a:spcAft>
            </a:pPr>
            <a:r>
              <a:rPr lang="en-US" sz="2800" b="1" dirty="0" smtClean="0">
                <a:cs typeface="Arial" charset="0"/>
              </a:rPr>
              <a:t>Severe illness e.g., Myocardial infarction</a:t>
            </a:r>
          </a:p>
          <a:p>
            <a:pPr algn="l" rtl="0" eaLnBrk="1" hangingPunct="1">
              <a:spcAft>
                <a:spcPts val="1200"/>
              </a:spcAft>
            </a:pPr>
            <a:r>
              <a:rPr lang="en-US" sz="2800" b="1" dirty="0" smtClean="0">
                <a:cs typeface="Arial" charset="0"/>
              </a:rPr>
              <a:t>Trauma</a:t>
            </a:r>
          </a:p>
          <a:p>
            <a:pPr algn="l" rtl="0" eaLnBrk="1" hangingPunct="1">
              <a:spcAft>
                <a:spcPts val="1200"/>
              </a:spcAft>
            </a:pPr>
            <a:r>
              <a:rPr lang="en-US" sz="2800" b="1" dirty="0" smtClean="0">
                <a:cs typeface="Arial" charset="0"/>
              </a:rPr>
              <a:t>Drugs: e.g., steroids</a:t>
            </a:r>
            <a:endParaRPr lang="ar-SA" sz="2800" b="1" dirty="0" smtClean="0"/>
          </a:p>
        </p:txBody>
      </p:sp>
      <p:sp>
        <p:nvSpPr>
          <p:cNvPr id="3" name="Title 2"/>
          <p:cNvSpPr>
            <a:spLocks noGrp="1"/>
          </p:cNvSpPr>
          <p:nvPr>
            <p:ph type="title"/>
          </p:nvPr>
        </p:nvSpPr>
        <p:spPr>
          <a:xfrm>
            <a:off x="539552" y="188640"/>
            <a:ext cx="8229600" cy="1143000"/>
          </a:xfrm>
        </p:spPr>
        <p:txBody>
          <a:bodyPr/>
          <a:lstStyle/>
          <a:p>
            <a:pPr rtl="0" eaLnBrk="1" fontAlgn="auto" hangingPunct="1">
              <a:spcAft>
                <a:spcPts val="0"/>
              </a:spcAft>
              <a:defRPr/>
            </a:pPr>
            <a:r>
              <a:rPr lang="en-US" dirty="0" smtClean="0">
                <a:solidFill>
                  <a:srgbClr val="FF0000"/>
                </a:solidFill>
              </a:rPr>
              <a:t>Precipitating factors for DKA</a:t>
            </a:r>
            <a:endParaRPr lang="ar-SA" dirty="0">
              <a:solidFill>
                <a:srgbClr val="FF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28" y="620688"/>
            <a:ext cx="8820472" cy="2188840"/>
          </a:xfrm>
        </p:spPr>
        <p:txBody>
          <a:bodyPr>
            <a:normAutofit fontScale="90000"/>
          </a:bodyPr>
          <a:lstStyle/>
          <a:p>
            <a:pPr algn="l" rtl="0" eaLnBrk="1" hangingPunct="1"/>
            <a:r>
              <a:rPr lang="en-US" dirty="0">
                <a:solidFill>
                  <a:srgbClr val="FFFF00"/>
                </a:solidFill>
                <a:cs typeface="Arial" charset="0"/>
              </a:rPr>
              <a:t>Hyperosmolar </a:t>
            </a:r>
            <a:r>
              <a:rPr lang="en-US" dirty="0" err="1">
                <a:solidFill>
                  <a:srgbClr val="FFFF00"/>
                </a:solidFill>
                <a:cs typeface="Arial" charset="0"/>
              </a:rPr>
              <a:t>hyperglycaemic</a:t>
            </a:r>
            <a:r>
              <a:rPr lang="en-US" dirty="0">
                <a:solidFill>
                  <a:srgbClr val="FFFF00"/>
                </a:solidFill>
                <a:cs typeface="Arial" charset="0"/>
              </a:rPr>
              <a:t> state (HHS)= </a:t>
            </a:r>
            <a:r>
              <a:rPr lang="en-US" dirty="0" err="1">
                <a:solidFill>
                  <a:srgbClr val="FFFF00"/>
                </a:solidFill>
                <a:cs typeface="Arial" charset="0"/>
              </a:rPr>
              <a:t>Hypperosmolar</a:t>
            </a:r>
            <a:r>
              <a:rPr lang="en-US" dirty="0">
                <a:solidFill>
                  <a:srgbClr val="FFFF00"/>
                </a:solidFill>
                <a:cs typeface="Arial" charset="0"/>
              </a:rPr>
              <a:t> non-</a:t>
            </a:r>
            <a:r>
              <a:rPr lang="en-US" dirty="0" err="1">
                <a:solidFill>
                  <a:srgbClr val="FFFF00"/>
                </a:solidFill>
                <a:cs typeface="Arial" charset="0"/>
              </a:rPr>
              <a:t>ketotic</a:t>
            </a:r>
            <a:r>
              <a:rPr lang="en-US" dirty="0">
                <a:solidFill>
                  <a:srgbClr val="FFFF00"/>
                </a:solidFill>
                <a:cs typeface="Arial" charset="0"/>
              </a:rPr>
              <a:t> acidosis (HONK)</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414030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412776"/>
            <a:ext cx="9144000" cy="4680520"/>
          </a:xfrm>
        </p:spPr>
        <p:txBody>
          <a:bodyPr>
            <a:noAutofit/>
          </a:bodyPr>
          <a:lstStyle/>
          <a:p>
            <a:pPr marL="621792" lvl="1" algn="l" rtl="0" eaLnBrk="1" fontAlgn="auto" hangingPunct="1">
              <a:lnSpc>
                <a:spcPct val="160000"/>
              </a:lnSpc>
              <a:spcBef>
                <a:spcPts val="324"/>
              </a:spcBef>
              <a:spcAft>
                <a:spcPts val="0"/>
              </a:spcAft>
              <a:buFont typeface="Verdana"/>
              <a:buChar char="◦"/>
              <a:defRPr/>
            </a:pPr>
            <a:r>
              <a:rPr lang="en-US" sz="2000" b="1" dirty="0" smtClean="0"/>
              <a:t>Little or no accumulation of ketone bodies</a:t>
            </a:r>
          </a:p>
          <a:p>
            <a:pPr marL="621792" lvl="1" algn="l" rtl="0" eaLnBrk="1" fontAlgn="auto" hangingPunct="1">
              <a:lnSpc>
                <a:spcPct val="160000"/>
              </a:lnSpc>
              <a:spcBef>
                <a:spcPts val="324"/>
              </a:spcBef>
              <a:spcAft>
                <a:spcPts val="0"/>
              </a:spcAft>
              <a:buFont typeface="Verdana"/>
              <a:buChar char="◦"/>
              <a:defRPr/>
            </a:pPr>
            <a:r>
              <a:rPr lang="en-US" sz="2000" b="1" dirty="0" smtClean="0"/>
              <a:t>Serum [glucose] is often &gt;50 </a:t>
            </a:r>
            <a:r>
              <a:rPr lang="en-US" sz="2000" b="1" dirty="0" err="1" smtClean="0"/>
              <a:t>mmol</a:t>
            </a:r>
            <a:r>
              <a:rPr lang="en-US" sz="2000" b="1" dirty="0" smtClean="0"/>
              <a:t>/L</a:t>
            </a:r>
          </a:p>
          <a:p>
            <a:pPr marL="621792" lvl="1" algn="l" rtl="0" eaLnBrk="1" fontAlgn="auto" hangingPunct="1">
              <a:lnSpc>
                <a:spcPct val="160000"/>
              </a:lnSpc>
              <a:spcBef>
                <a:spcPts val="324"/>
              </a:spcBef>
              <a:spcAft>
                <a:spcPts val="0"/>
              </a:spcAft>
              <a:buFont typeface="Verdana"/>
              <a:buChar char="◦"/>
              <a:defRPr/>
            </a:pPr>
            <a:r>
              <a:rPr lang="en-US" sz="2000" b="1" dirty="0" smtClean="0"/>
              <a:t>Plasma osmolality may reach 380 </a:t>
            </a:r>
            <a:r>
              <a:rPr lang="en-US" sz="2000" b="1" dirty="0" err="1" smtClean="0"/>
              <a:t>mosmol</a:t>
            </a:r>
            <a:r>
              <a:rPr lang="en-US" sz="2000" b="1" dirty="0" smtClean="0"/>
              <a:t>/Kg (normal 275-295)</a:t>
            </a:r>
          </a:p>
          <a:p>
            <a:pPr marL="621792" lvl="1" algn="l" rtl="0" eaLnBrk="1" fontAlgn="auto" hangingPunct="1">
              <a:lnSpc>
                <a:spcPct val="160000"/>
              </a:lnSpc>
              <a:spcBef>
                <a:spcPts val="324"/>
              </a:spcBef>
              <a:spcAft>
                <a:spcPts val="0"/>
              </a:spcAft>
              <a:buFont typeface="Verdana"/>
              <a:buChar char="◦"/>
              <a:defRPr/>
            </a:pPr>
            <a:r>
              <a:rPr lang="en-US" sz="2000" b="1" dirty="0" smtClean="0"/>
              <a:t>Neurological abnormalities are frequently present</a:t>
            </a:r>
          </a:p>
          <a:p>
            <a:pPr marL="621792" lvl="1" algn="l" rtl="0" eaLnBrk="1" fontAlgn="auto" hangingPunct="1">
              <a:lnSpc>
                <a:spcPct val="160000"/>
              </a:lnSpc>
              <a:spcBef>
                <a:spcPts val="324"/>
              </a:spcBef>
              <a:spcAft>
                <a:spcPts val="0"/>
              </a:spcAft>
              <a:buFont typeface="Verdana"/>
              <a:buChar char="◦"/>
              <a:defRPr/>
            </a:pPr>
            <a:r>
              <a:rPr lang="en-US" sz="2000" b="1" dirty="0" smtClean="0"/>
              <a:t>Insulin levels are insufficient to allow appropriate glucose utilization but are adequate to prevent lipolysis and subsequent ketogenesis</a:t>
            </a:r>
          </a:p>
          <a:p>
            <a:pPr marL="621792" lvl="1" algn="l" rtl="0" eaLnBrk="1" fontAlgn="auto" hangingPunct="1">
              <a:lnSpc>
                <a:spcPct val="160000"/>
              </a:lnSpc>
              <a:spcBef>
                <a:spcPts val="324"/>
              </a:spcBef>
              <a:spcAft>
                <a:spcPts val="0"/>
              </a:spcAft>
              <a:buFont typeface="Verdana"/>
              <a:buChar char="◦"/>
              <a:defRPr/>
            </a:pPr>
            <a:r>
              <a:rPr lang="en-US" sz="2000" b="1" dirty="0" smtClean="0"/>
              <a:t>Usually occurs in elderly patients with T2DM</a:t>
            </a:r>
          </a:p>
          <a:p>
            <a:pPr marL="621792" lvl="1" algn="l" rtl="0" eaLnBrk="1" fontAlgn="auto" hangingPunct="1">
              <a:lnSpc>
                <a:spcPct val="160000"/>
              </a:lnSpc>
              <a:spcBef>
                <a:spcPts val="324"/>
              </a:spcBef>
              <a:spcAft>
                <a:spcPts val="0"/>
              </a:spcAft>
              <a:buFont typeface="Verdana"/>
              <a:buChar char="◦"/>
              <a:defRPr/>
            </a:pPr>
            <a:r>
              <a:rPr lang="en-US" sz="2000" b="1" dirty="0" smtClean="0"/>
              <a:t>Has a substantially higher mortality than DKA (up to 15%)</a:t>
            </a:r>
            <a:endParaRPr lang="ar-SA" sz="2000" b="1" dirty="0" smtClean="0"/>
          </a:p>
        </p:txBody>
      </p:sp>
      <p:sp>
        <p:nvSpPr>
          <p:cNvPr id="3" name="Title 2"/>
          <p:cNvSpPr>
            <a:spLocks noGrp="1"/>
          </p:cNvSpPr>
          <p:nvPr>
            <p:ph type="title"/>
          </p:nvPr>
        </p:nvSpPr>
        <p:spPr>
          <a:xfrm>
            <a:off x="0" y="274638"/>
            <a:ext cx="9036496" cy="1143000"/>
          </a:xfrm>
        </p:spPr>
        <p:txBody>
          <a:bodyPr>
            <a:noAutofit/>
          </a:bodyPr>
          <a:lstStyle/>
          <a:p>
            <a:pPr rtl="0" eaLnBrk="1" fontAlgn="auto" hangingPunct="1">
              <a:spcAft>
                <a:spcPts val="0"/>
              </a:spcAft>
              <a:defRPr/>
            </a:pPr>
            <a:r>
              <a:rPr lang="en-US" sz="3200" dirty="0">
                <a:solidFill>
                  <a:srgbClr val="FF0000"/>
                </a:solidFill>
              </a:rPr>
              <a:t>Hyperosmolar </a:t>
            </a:r>
            <a:r>
              <a:rPr lang="en-US" sz="3200" dirty="0" err="1">
                <a:solidFill>
                  <a:srgbClr val="FF0000"/>
                </a:solidFill>
              </a:rPr>
              <a:t>hyperglycaemic</a:t>
            </a:r>
            <a:r>
              <a:rPr lang="en-US" sz="3200" dirty="0">
                <a:solidFill>
                  <a:srgbClr val="FF0000"/>
                </a:solidFill>
              </a:rPr>
              <a:t> state (HHS)= </a:t>
            </a:r>
            <a:r>
              <a:rPr lang="en-US" sz="3200" dirty="0" smtClean="0">
                <a:solidFill>
                  <a:srgbClr val="FF0000"/>
                </a:solidFill>
              </a:rPr>
              <a:t/>
            </a:r>
            <a:br>
              <a:rPr lang="en-US" sz="3200" dirty="0" smtClean="0">
                <a:solidFill>
                  <a:srgbClr val="FF0000"/>
                </a:solidFill>
              </a:rPr>
            </a:br>
            <a:r>
              <a:rPr lang="en-US" sz="3200" dirty="0" err="1" smtClean="0">
                <a:solidFill>
                  <a:srgbClr val="FF0000"/>
                </a:solidFill>
              </a:rPr>
              <a:t>Hypperosmolar</a:t>
            </a:r>
            <a:r>
              <a:rPr lang="en-US" sz="3200" dirty="0" smtClean="0">
                <a:solidFill>
                  <a:srgbClr val="FF0000"/>
                </a:solidFill>
              </a:rPr>
              <a:t> </a:t>
            </a:r>
            <a:r>
              <a:rPr lang="en-US" sz="3200" dirty="0">
                <a:solidFill>
                  <a:srgbClr val="FF0000"/>
                </a:solidFill>
              </a:rPr>
              <a:t>non-</a:t>
            </a:r>
            <a:r>
              <a:rPr lang="en-US" sz="3200" dirty="0" err="1">
                <a:solidFill>
                  <a:srgbClr val="FF0000"/>
                </a:solidFill>
              </a:rPr>
              <a:t>ketotic</a:t>
            </a:r>
            <a:r>
              <a:rPr lang="en-US" sz="3200" dirty="0">
                <a:solidFill>
                  <a:srgbClr val="FF0000"/>
                </a:solidFill>
              </a:rPr>
              <a:t> acidosis (</a:t>
            </a:r>
            <a:r>
              <a:rPr lang="en-US" sz="3200" dirty="0" smtClean="0">
                <a:solidFill>
                  <a:srgbClr val="FF0000"/>
                </a:solidFill>
              </a:rPr>
              <a:t>HONK</a:t>
            </a:r>
            <a:endParaRPr lang="ar-SA" sz="3200"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rtl="0" eaLnBrk="1" hangingPunct="1">
              <a:lnSpc>
                <a:spcPct val="200000"/>
              </a:lnSpc>
            </a:pPr>
            <a:r>
              <a:rPr lang="en-US" dirty="0">
                <a:solidFill>
                  <a:srgbClr val="FFFF00"/>
                </a:solidFill>
                <a:cs typeface="Arial" charset="0"/>
              </a:rPr>
              <a:t>Hypoglycemia</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632830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340768"/>
            <a:ext cx="8229600" cy="5040313"/>
          </a:xfrm>
        </p:spPr>
        <p:txBody>
          <a:bodyPr>
            <a:normAutofit fontScale="32500" lnSpcReduction="20000"/>
          </a:bodyPr>
          <a:lstStyle/>
          <a:p>
            <a:pPr marL="621792" lvl="1" algn="l" rtl="0" eaLnBrk="1" fontAlgn="auto" hangingPunct="1">
              <a:lnSpc>
                <a:spcPct val="170000"/>
              </a:lnSpc>
              <a:spcBef>
                <a:spcPts val="324"/>
              </a:spcBef>
              <a:spcAft>
                <a:spcPts val="0"/>
              </a:spcAft>
              <a:buFont typeface="Verdana"/>
              <a:buChar char="◦"/>
              <a:defRPr/>
            </a:pPr>
            <a:r>
              <a:rPr lang="en-US" sz="6400" b="1" dirty="0" smtClean="0"/>
              <a:t>Common complication of treatment with insulin or oral </a:t>
            </a:r>
            <a:r>
              <a:rPr lang="en-US" sz="6400" b="1" dirty="0" err="1" smtClean="0"/>
              <a:t>hypoglycaemics</a:t>
            </a:r>
            <a:endParaRPr lang="en-US" sz="6400" b="1" dirty="0" smtClean="0"/>
          </a:p>
          <a:p>
            <a:pPr marL="621792" lvl="1" algn="l" rtl="0" eaLnBrk="1" fontAlgn="auto" hangingPunct="1">
              <a:lnSpc>
                <a:spcPct val="170000"/>
              </a:lnSpc>
              <a:spcBef>
                <a:spcPts val="324"/>
              </a:spcBef>
              <a:spcAft>
                <a:spcPts val="0"/>
              </a:spcAft>
              <a:buFont typeface="Verdana"/>
              <a:buChar char="◦"/>
              <a:defRPr/>
            </a:pPr>
            <a:r>
              <a:rPr lang="en-US" sz="6400" b="1" dirty="0" smtClean="0"/>
              <a:t>More common in patients with T1DM</a:t>
            </a:r>
          </a:p>
          <a:p>
            <a:pPr marL="621792" lvl="1" algn="l" rtl="0" eaLnBrk="1" fontAlgn="auto" hangingPunct="1">
              <a:lnSpc>
                <a:spcPct val="170000"/>
              </a:lnSpc>
              <a:spcBef>
                <a:spcPts val="324"/>
              </a:spcBef>
              <a:spcAft>
                <a:spcPts val="0"/>
              </a:spcAft>
              <a:buFont typeface="Verdana"/>
              <a:buChar char="◦"/>
              <a:defRPr/>
            </a:pPr>
            <a:r>
              <a:rPr lang="en-US" sz="6400" b="1" dirty="0" smtClean="0"/>
              <a:t>Manifestations: Characterized by:</a:t>
            </a:r>
          </a:p>
          <a:p>
            <a:pPr marL="969963" lvl="2" indent="-280988" algn="l" rtl="0" eaLnBrk="1" fontAlgn="auto" hangingPunct="1">
              <a:lnSpc>
                <a:spcPct val="170000"/>
              </a:lnSpc>
              <a:spcBef>
                <a:spcPts val="324"/>
              </a:spcBef>
              <a:spcAft>
                <a:spcPts val="0"/>
              </a:spcAft>
              <a:buFont typeface="+mj-lt"/>
              <a:buAutoNum type="arabicPeriod"/>
              <a:tabLst>
                <a:tab pos="1027113" algn="l"/>
              </a:tabLst>
              <a:defRPr/>
            </a:pPr>
            <a:r>
              <a:rPr lang="en-US" sz="6200" b="1" dirty="0" smtClean="0"/>
              <a:t>CNS Symptoms (confusion, aberrant behavior, or coma): </a:t>
            </a:r>
            <a:r>
              <a:rPr lang="en-US" sz="5500" i="1" dirty="0" smtClean="0"/>
              <a:t>see details later</a:t>
            </a:r>
            <a:endParaRPr lang="en-US" sz="6200" i="1" dirty="0" smtClean="0"/>
          </a:p>
          <a:p>
            <a:pPr marL="969963" lvl="2" indent="-280988" algn="l" rtl="0" eaLnBrk="1" fontAlgn="auto" hangingPunct="1">
              <a:lnSpc>
                <a:spcPct val="170000"/>
              </a:lnSpc>
              <a:spcBef>
                <a:spcPts val="324"/>
              </a:spcBef>
              <a:spcAft>
                <a:spcPts val="0"/>
              </a:spcAft>
              <a:buFont typeface="+mj-lt"/>
              <a:buAutoNum type="arabicPeriod"/>
              <a:tabLst>
                <a:tab pos="1027113" algn="l"/>
              </a:tabLst>
              <a:defRPr/>
            </a:pPr>
            <a:r>
              <a:rPr lang="en-US" sz="6200" b="1" dirty="0" smtClean="0"/>
              <a:t>Low blood [Glucose]</a:t>
            </a:r>
          </a:p>
          <a:p>
            <a:pPr marL="969963" lvl="2" indent="-280988" algn="l" rtl="0" eaLnBrk="1" fontAlgn="auto" hangingPunct="1">
              <a:lnSpc>
                <a:spcPct val="170000"/>
              </a:lnSpc>
              <a:spcBef>
                <a:spcPts val="324"/>
              </a:spcBef>
              <a:spcAft>
                <a:spcPts val="0"/>
              </a:spcAft>
              <a:buFont typeface="+mj-lt"/>
              <a:buAutoNum type="arabicPeriod"/>
              <a:tabLst>
                <a:tab pos="1027113" algn="l"/>
              </a:tabLst>
              <a:defRPr/>
            </a:pPr>
            <a:r>
              <a:rPr lang="en-US" sz="6200" b="1" dirty="0" smtClean="0"/>
              <a:t>Symptoms resolved within minutes following the administration of glucose</a:t>
            </a:r>
          </a:p>
        </p:txBody>
      </p:sp>
      <p:sp>
        <p:nvSpPr>
          <p:cNvPr id="3" name="Title 2"/>
          <p:cNvSpPr>
            <a:spLocks noGrp="1"/>
          </p:cNvSpPr>
          <p:nvPr>
            <p:ph type="title"/>
          </p:nvPr>
        </p:nvSpPr>
        <p:spPr>
          <a:xfrm>
            <a:off x="216460" y="116632"/>
            <a:ext cx="8892480" cy="1556792"/>
          </a:xfrm>
        </p:spPr>
        <p:txBody>
          <a:bodyPr>
            <a:normAutofit/>
          </a:bodyPr>
          <a:lstStyle/>
          <a:p>
            <a:pPr rtl="0" eaLnBrk="1" fontAlgn="auto" hangingPunct="1">
              <a:spcAft>
                <a:spcPts val="0"/>
              </a:spcAft>
              <a:defRPr/>
            </a:pPr>
            <a:r>
              <a:rPr lang="en-US" sz="4400" dirty="0" smtClean="0">
                <a:solidFill>
                  <a:srgbClr val="FF0000"/>
                </a:solidFill>
              </a:rPr>
              <a:t>Hypoglycemia:</a:t>
            </a:r>
            <a:endParaRPr lang="ar-SA" dirty="0">
              <a:solidFill>
                <a:srgbClr val="FF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1340768"/>
            <a:ext cx="8820472" cy="5040313"/>
          </a:xfrm>
        </p:spPr>
        <p:txBody>
          <a:bodyPr>
            <a:noAutofit/>
          </a:bodyPr>
          <a:lstStyle/>
          <a:p>
            <a:pPr marL="621792" lvl="1" algn="l" rtl="0" eaLnBrk="1" fontAlgn="auto" hangingPunct="1">
              <a:lnSpc>
                <a:spcPct val="170000"/>
              </a:lnSpc>
              <a:spcBef>
                <a:spcPts val="324"/>
              </a:spcBef>
              <a:spcAft>
                <a:spcPts val="0"/>
              </a:spcAft>
              <a:buFont typeface="Verdana"/>
              <a:buChar char="◦"/>
              <a:defRPr/>
            </a:pPr>
            <a:r>
              <a:rPr lang="en-US" sz="2800" b="1" dirty="0" smtClean="0"/>
              <a:t>The brain has absolute requirement for a continuous supply of glucose</a:t>
            </a:r>
          </a:p>
          <a:p>
            <a:pPr marL="621792" lvl="1" algn="l" rtl="0" eaLnBrk="1" fontAlgn="auto" hangingPunct="1">
              <a:lnSpc>
                <a:spcPct val="170000"/>
              </a:lnSpc>
              <a:spcBef>
                <a:spcPts val="324"/>
              </a:spcBef>
              <a:spcAft>
                <a:spcPts val="0"/>
              </a:spcAft>
              <a:buFont typeface="Verdana"/>
              <a:buChar char="◦"/>
              <a:defRPr/>
            </a:pPr>
            <a:r>
              <a:rPr lang="en-US" sz="2800" b="1" dirty="0" smtClean="0"/>
              <a:t>Transient hypoglycemia </a:t>
            </a:r>
            <a:r>
              <a:rPr lang="en-US" sz="2800" b="1" dirty="0" smtClean="0">
                <a:sym typeface="Wingdings" pitchFamily="2" charset="2"/>
              </a:rPr>
              <a:t> cerebral dysfunction</a:t>
            </a:r>
          </a:p>
          <a:p>
            <a:pPr marL="621792" lvl="1" algn="l" rtl="0" eaLnBrk="1" fontAlgn="auto" hangingPunct="1">
              <a:lnSpc>
                <a:spcPct val="170000"/>
              </a:lnSpc>
              <a:spcBef>
                <a:spcPts val="324"/>
              </a:spcBef>
              <a:spcAft>
                <a:spcPts val="0"/>
              </a:spcAft>
              <a:buFont typeface="Verdana"/>
              <a:buChar char="◦"/>
              <a:defRPr/>
            </a:pPr>
            <a:r>
              <a:rPr lang="en-US" sz="2800" b="1" dirty="0" smtClean="0">
                <a:sym typeface="Wingdings" pitchFamily="2" charset="2"/>
              </a:rPr>
              <a:t>Severe, prolonged hypoglycemia  brain death</a:t>
            </a:r>
          </a:p>
        </p:txBody>
      </p:sp>
      <p:sp>
        <p:nvSpPr>
          <p:cNvPr id="3" name="Title 2"/>
          <p:cNvSpPr>
            <a:spLocks noGrp="1"/>
          </p:cNvSpPr>
          <p:nvPr>
            <p:ph type="title"/>
          </p:nvPr>
        </p:nvSpPr>
        <p:spPr/>
        <p:txBody>
          <a:bodyPr>
            <a:normAutofit/>
          </a:bodyPr>
          <a:lstStyle/>
          <a:p>
            <a:pPr lvl="1" rtl="0" eaLnBrk="1" fontAlgn="auto" hangingPunct="1">
              <a:spcAft>
                <a:spcPts val="0"/>
              </a:spcAft>
              <a:defRPr/>
            </a:pPr>
            <a:r>
              <a:rPr lang="en-US" sz="3200" dirty="0">
                <a:solidFill>
                  <a:srgbClr val="FF0000"/>
                </a:solidFill>
                <a:effectLst>
                  <a:outerShdw blurRad="38100" dist="38100" dir="2700000" algn="tl">
                    <a:srgbClr val="000000">
                      <a:alpha val="43137"/>
                    </a:srgbClr>
                  </a:outerShdw>
                </a:effectLst>
              </a:rPr>
              <a:t>Hypoglycemia is a medical emergency</a:t>
            </a:r>
            <a:r>
              <a:rPr lang="en-US" sz="3200" dirty="0" smtClean="0">
                <a:solidFill>
                  <a:srgbClr val="FF0000"/>
                </a:solidFill>
                <a:effectLst>
                  <a:outerShdw blurRad="38100" dist="38100" dir="2700000" algn="tl">
                    <a:srgbClr val="000000">
                      <a:alpha val="43137"/>
                    </a:srgbClr>
                  </a:outerShdw>
                </a:effectLst>
              </a:rPr>
              <a:t>, </a:t>
            </a:r>
            <a:r>
              <a:rPr lang="en-US" sz="3200" dirty="0">
                <a:solidFill>
                  <a:srgbClr val="FF0000"/>
                </a:solidFill>
                <a:effectLst>
                  <a:outerShdw blurRad="38100" dist="38100" dir="2700000" algn="tl">
                    <a:srgbClr val="000000">
                      <a:alpha val="43137"/>
                    </a:srgbClr>
                  </a:outerShdw>
                </a:effectLst>
              </a:rPr>
              <a:t>Why </a:t>
            </a:r>
            <a:r>
              <a:rPr lang="en-US" sz="3200" dirty="0" smtClean="0">
                <a:solidFill>
                  <a:srgbClr val="FF0000"/>
                </a:solidFill>
                <a:effectLst>
                  <a:outerShdw blurRad="38100" dist="38100" dir="2700000" algn="tl">
                    <a:srgbClr val="000000">
                      <a:alpha val="43137"/>
                    </a:srgbClr>
                  </a:outerShdw>
                </a:effectLst>
              </a:rPr>
              <a:t>?</a:t>
            </a:r>
            <a:endParaRPr lang="ar-SA" sz="32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59432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4968552" cy="5760640"/>
          </a:xfrm>
        </p:spPr>
        <p:txBody>
          <a:bodyPr/>
          <a:lstStyle/>
          <a:p>
            <a:pPr marL="1371600" lvl="5" indent="0" algn="l">
              <a:buNone/>
            </a:pPr>
            <a:r>
              <a:rPr lang="en-US" sz="1700" dirty="0" smtClean="0"/>
              <a:t>- </a:t>
            </a:r>
            <a:r>
              <a:rPr lang="en-US" sz="1700" b="1" dirty="0" smtClean="0"/>
              <a:t>Diabetic Complications</a:t>
            </a:r>
          </a:p>
          <a:p>
            <a:pPr marL="1371600" lvl="5" indent="0" algn="l">
              <a:buNone/>
            </a:pPr>
            <a:r>
              <a:rPr lang="en-US" sz="1700" dirty="0" smtClean="0"/>
              <a:t>- </a:t>
            </a:r>
            <a:r>
              <a:rPr lang="en-US" sz="1700" b="1" dirty="0" smtClean="0"/>
              <a:t>Ketone bodies metabolism</a:t>
            </a:r>
          </a:p>
          <a:p>
            <a:pPr marL="1371600" lvl="5" indent="0" algn="l">
              <a:buNone/>
            </a:pPr>
            <a:r>
              <a:rPr lang="en-US" sz="1700" b="1" dirty="0" smtClean="0">
                <a:cs typeface="Arial" charset="0"/>
              </a:rPr>
              <a:t>- DKA</a:t>
            </a:r>
            <a:r>
              <a:rPr lang="en-US" sz="1700" dirty="0" smtClean="0"/>
              <a:t>:</a:t>
            </a:r>
          </a:p>
          <a:p>
            <a:pPr marL="1371600" lvl="5" indent="0" algn="l">
              <a:buNone/>
            </a:pPr>
            <a:r>
              <a:rPr lang="en-US" sz="1700" dirty="0" smtClean="0"/>
              <a:t>Definition </a:t>
            </a:r>
          </a:p>
          <a:p>
            <a:pPr marL="1371600" lvl="5" indent="0" algn="l">
              <a:buNone/>
            </a:pPr>
            <a:r>
              <a:rPr lang="en-US" sz="1700" dirty="0" smtClean="0"/>
              <a:t>Causes and Mechanisms</a:t>
            </a:r>
          </a:p>
          <a:p>
            <a:pPr marL="1371600" lvl="5" indent="0" algn="l">
              <a:buNone/>
            </a:pPr>
            <a:r>
              <a:rPr lang="en-US" sz="1700" dirty="0" smtClean="0"/>
              <a:t>Manifestations</a:t>
            </a:r>
          </a:p>
          <a:p>
            <a:pPr marL="1371600" lvl="5" indent="0" algn="l">
              <a:buNone/>
            </a:pPr>
            <a:r>
              <a:rPr lang="en-US" sz="1700" dirty="0" smtClean="0"/>
              <a:t>Precipitating Factors</a:t>
            </a:r>
            <a:endParaRPr lang="en-US" sz="1700" dirty="0"/>
          </a:p>
          <a:p>
            <a:pPr marL="1371600" lvl="5" indent="0" algn="l">
              <a:buNone/>
            </a:pPr>
            <a:r>
              <a:rPr lang="en-US" sz="1700" b="1" dirty="0" smtClean="0">
                <a:cs typeface="Arial" charset="0"/>
              </a:rPr>
              <a:t>- Hyperosmolar </a:t>
            </a:r>
            <a:r>
              <a:rPr lang="en-US" sz="1700" b="1" dirty="0" err="1">
                <a:cs typeface="Arial" charset="0"/>
              </a:rPr>
              <a:t>hyperglycaemic</a:t>
            </a:r>
            <a:r>
              <a:rPr lang="en-US" sz="1700" b="1" dirty="0">
                <a:cs typeface="Arial" charset="0"/>
              </a:rPr>
              <a:t> state (HHS) = </a:t>
            </a:r>
            <a:r>
              <a:rPr lang="en-US" sz="1700" b="1" dirty="0" err="1">
                <a:cs typeface="Arial" charset="0"/>
              </a:rPr>
              <a:t>Hypperosmolar</a:t>
            </a:r>
            <a:r>
              <a:rPr lang="en-US" sz="1700" b="1" dirty="0">
                <a:cs typeface="Arial" charset="0"/>
              </a:rPr>
              <a:t> non-</a:t>
            </a:r>
            <a:r>
              <a:rPr lang="en-US" sz="1700" b="1" dirty="0" err="1">
                <a:cs typeface="Arial" charset="0"/>
              </a:rPr>
              <a:t>ketotic</a:t>
            </a:r>
            <a:r>
              <a:rPr lang="en-US" sz="1700" b="1" dirty="0">
                <a:cs typeface="Arial" charset="0"/>
              </a:rPr>
              <a:t> acidosis (HONK):</a:t>
            </a:r>
          </a:p>
          <a:p>
            <a:pPr marL="1371600" lvl="5" indent="0" algn="l">
              <a:buNone/>
            </a:pPr>
            <a:r>
              <a:rPr lang="en-US" sz="1700" dirty="0" smtClean="0">
                <a:cs typeface="Arial" charset="0"/>
              </a:rPr>
              <a:t>Definition</a:t>
            </a:r>
            <a:endParaRPr lang="en-US" sz="1700" dirty="0">
              <a:cs typeface="Arial" charset="0"/>
            </a:endParaRPr>
          </a:p>
          <a:p>
            <a:pPr marL="1371600" lvl="5" indent="0" algn="l">
              <a:buNone/>
            </a:pPr>
            <a:r>
              <a:rPr lang="en-US" sz="1700" dirty="0" smtClean="0">
                <a:cs typeface="Arial" charset="0"/>
              </a:rPr>
              <a:t>Causes and Mechanisms</a:t>
            </a:r>
          </a:p>
          <a:p>
            <a:pPr marL="1371600" lvl="5" indent="0" algn="l">
              <a:buNone/>
            </a:pPr>
            <a:r>
              <a:rPr lang="en-US" sz="1700" dirty="0" smtClean="0">
                <a:cs typeface="Arial" charset="0"/>
              </a:rPr>
              <a:t>Manifestations</a:t>
            </a:r>
            <a:endParaRPr lang="en-US" sz="1700" dirty="0">
              <a:cs typeface="Arial" charset="0"/>
            </a:endParaRPr>
          </a:p>
        </p:txBody>
      </p:sp>
      <p:sp>
        <p:nvSpPr>
          <p:cNvPr id="3" name="Title 2"/>
          <p:cNvSpPr>
            <a:spLocks noGrp="1"/>
          </p:cNvSpPr>
          <p:nvPr>
            <p:ph type="title"/>
          </p:nvPr>
        </p:nvSpPr>
        <p:spPr>
          <a:xfrm>
            <a:off x="467544" y="116632"/>
            <a:ext cx="8229600" cy="706090"/>
          </a:xfrm>
        </p:spPr>
        <p:txBody>
          <a:bodyPr>
            <a:normAutofit/>
          </a:bodyPr>
          <a:lstStyle/>
          <a:p>
            <a:r>
              <a:rPr lang="en-US" sz="2800" dirty="0" smtClean="0">
                <a:solidFill>
                  <a:srgbClr val="C00000"/>
                </a:solidFill>
              </a:rPr>
              <a:t>Lecture’s Outlines:</a:t>
            </a:r>
            <a:endParaRPr lang="en-US" sz="2800" dirty="0">
              <a:solidFill>
                <a:srgbClr val="C00000"/>
              </a:solidFill>
            </a:endParaRPr>
          </a:p>
        </p:txBody>
      </p:sp>
      <p:sp>
        <p:nvSpPr>
          <p:cNvPr id="4" name="Content Placeholder 1"/>
          <p:cNvSpPr txBox="1">
            <a:spLocks/>
          </p:cNvSpPr>
          <p:nvPr/>
        </p:nvSpPr>
        <p:spPr bwMode="auto">
          <a:xfrm>
            <a:off x="4932040" y="908720"/>
            <a:ext cx="4824536" cy="57606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65125" indent="-255588" algn="r" rtl="1"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r" rtl="1"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r" rtl="1"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r" rtl="1"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r" rtl="1"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371600" lvl="5" indent="0" algn="l">
              <a:buFont typeface="Wingdings 2"/>
              <a:buNone/>
            </a:pPr>
            <a:r>
              <a:rPr lang="en-US" sz="1700" b="1" dirty="0" smtClean="0">
                <a:cs typeface="Arial" charset="0"/>
              </a:rPr>
              <a:t>- Hypoglycemia:</a:t>
            </a:r>
          </a:p>
          <a:p>
            <a:pPr marL="1371600" lvl="5" indent="0" algn="l">
              <a:buFont typeface="Wingdings 2"/>
              <a:buNone/>
            </a:pPr>
            <a:r>
              <a:rPr lang="en-US" sz="1700" dirty="0" smtClean="0">
                <a:cs typeface="Arial" charset="0"/>
              </a:rPr>
              <a:t>Causes</a:t>
            </a:r>
          </a:p>
          <a:p>
            <a:pPr marL="1371600" lvl="5" indent="0" algn="l">
              <a:buFont typeface="Wingdings 2"/>
              <a:buNone/>
            </a:pPr>
            <a:r>
              <a:rPr lang="en-US" sz="1700" dirty="0" smtClean="0">
                <a:cs typeface="Arial" charset="0"/>
              </a:rPr>
              <a:t>Manifestations</a:t>
            </a:r>
          </a:p>
          <a:p>
            <a:pPr marL="1371600" lvl="5" indent="0" algn="l">
              <a:buFont typeface="Wingdings 2"/>
              <a:buNone/>
            </a:pPr>
            <a:r>
              <a:rPr lang="en-US" sz="1700" dirty="0" smtClean="0">
                <a:cs typeface="Arial" charset="0"/>
              </a:rPr>
              <a:t>Hormonal mechanisms preventing or correcting hypoglycemia</a:t>
            </a:r>
          </a:p>
          <a:p>
            <a:pPr marL="1371600" lvl="5" indent="0" algn="l">
              <a:buFont typeface="Wingdings 2"/>
              <a:buNone/>
            </a:pPr>
            <a:r>
              <a:rPr lang="en-US" sz="1700" b="1" dirty="0" smtClean="0">
                <a:cs typeface="Arial" charset="0"/>
              </a:rPr>
              <a:t>- A case of DKA:</a:t>
            </a:r>
            <a:r>
              <a:rPr lang="en-US" sz="1700" dirty="0">
                <a:cs typeface="Arial" charset="0"/>
              </a:rPr>
              <a:t> </a:t>
            </a:r>
            <a:r>
              <a:rPr lang="en-US" sz="1700" dirty="0" smtClean="0">
                <a:cs typeface="Arial" charset="0"/>
              </a:rPr>
              <a:t>(Presentation, Examination, Lab results &amp; their interpretation)</a:t>
            </a:r>
          </a:p>
          <a:p>
            <a:pPr marL="1371600" lvl="5" indent="0" algn="l">
              <a:buFont typeface="Wingdings 2"/>
              <a:buNone/>
            </a:pPr>
            <a:r>
              <a:rPr lang="en-US" sz="1700" b="1" dirty="0" smtClean="0">
                <a:cs typeface="Arial" charset="0"/>
              </a:rPr>
              <a:t>- Metabolic changes in DKA</a:t>
            </a:r>
            <a:r>
              <a:rPr lang="en-US" sz="1700" dirty="0" smtClean="0"/>
              <a:t>:</a:t>
            </a:r>
          </a:p>
          <a:p>
            <a:pPr marL="1371600" lvl="5" indent="0" algn="l">
              <a:buFont typeface="Wingdings 2"/>
              <a:buNone/>
            </a:pPr>
            <a:r>
              <a:rPr lang="en-US" sz="1700" dirty="0" smtClean="0"/>
              <a:t>- Changes in CHO, protein and lipid metabolism</a:t>
            </a:r>
          </a:p>
          <a:p>
            <a:pPr marL="1371600" lvl="5" indent="0" algn="l">
              <a:buFont typeface="Wingdings 2"/>
              <a:buNone/>
            </a:pPr>
            <a:r>
              <a:rPr lang="en-US" sz="1700" dirty="0" smtClean="0"/>
              <a:t>- Changes in water, electrolytes, and pH</a:t>
            </a:r>
          </a:p>
          <a:p>
            <a:pPr marL="1371600" lvl="5" indent="0" algn="l">
              <a:buFont typeface="Wingdings 2"/>
              <a:buNone/>
            </a:pPr>
            <a:endParaRPr lang="en-US" sz="1700" dirty="0" smtClean="0">
              <a:cs typeface="Arial" charset="0"/>
            </a:endParaRPr>
          </a:p>
          <a:p>
            <a:pPr marL="1371600" lvl="5" indent="0" algn="l">
              <a:buFont typeface="Wingdings 2"/>
              <a:buNone/>
            </a:pPr>
            <a:endParaRPr lang="en-US" sz="1700" dirty="0" smtClean="0">
              <a:cs typeface="Arial" charset="0"/>
            </a:endParaRPr>
          </a:p>
          <a:p>
            <a:pPr marL="1371600" lvl="5" indent="0" algn="l">
              <a:buFont typeface="Wingdings 2"/>
              <a:buNone/>
            </a:pPr>
            <a:endParaRPr lang="en-US" sz="1700" dirty="0" smtClean="0"/>
          </a:p>
          <a:p>
            <a:pPr marL="1371600" lvl="5" indent="0" algn="l">
              <a:buFont typeface="Wingdings 2"/>
              <a:buNone/>
            </a:pPr>
            <a:endParaRPr lang="en-US" sz="1700" dirty="0" smtClean="0"/>
          </a:p>
          <a:p>
            <a:pPr marL="1371600" lvl="5" indent="0" algn="l">
              <a:buFont typeface="Wingdings 2"/>
              <a:buNone/>
            </a:pPr>
            <a:endParaRPr lang="en-US" sz="1700" dirty="0"/>
          </a:p>
        </p:txBody>
      </p:sp>
    </p:spTree>
    <p:extLst>
      <p:ext uri="{BB962C8B-B14F-4D97-AF65-F5344CB8AC3E}">
        <p14:creationId xmlns:p14="http://schemas.microsoft.com/office/powerpoint/2010/main" val="1486798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68760"/>
            <a:ext cx="8640960" cy="5256337"/>
          </a:xfrm>
        </p:spPr>
        <p:txBody>
          <a:bodyPr>
            <a:normAutofit lnSpcReduction="10000"/>
          </a:bodyPr>
          <a:lstStyle/>
          <a:p>
            <a:pPr marL="365760" lvl="1" indent="-256032" algn="l" rtl="0" eaLnBrk="1" fontAlgn="auto" hangingPunct="1">
              <a:spcBef>
                <a:spcPts val="400"/>
              </a:spcBef>
              <a:spcAft>
                <a:spcPts val="0"/>
              </a:spcAft>
              <a:buSzPct val="68000"/>
              <a:buFont typeface="Wingdings 3"/>
              <a:buChar char=""/>
              <a:defRPr/>
            </a:pPr>
            <a:r>
              <a:rPr lang="en-US" sz="3600" b="1" dirty="0" smtClean="0">
                <a:solidFill>
                  <a:srgbClr val="C00000"/>
                </a:solidFill>
              </a:rPr>
              <a:t>Hypoglycemia occurs due to impaired protective responses to hypoglycemia:</a:t>
            </a:r>
          </a:p>
          <a:p>
            <a:pPr marL="859536" lvl="2" algn="l" rtl="0" eaLnBrk="1" fontAlgn="auto" hangingPunct="1">
              <a:lnSpc>
                <a:spcPct val="170000"/>
              </a:lnSpc>
              <a:spcAft>
                <a:spcPts val="0"/>
              </a:spcAft>
              <a:buFont typeface="Wingdings 2"/>
              <a:buChar char=""/>
              <a:defRPr/>
            </a:pPr>
            <a:r>
              <a:rPr lang="en-US" sz="2800" b="1" dirty="0" smtClean="0"/>
              <a:t>Insulin is supplied exogenously and its release cannot be turned off</a:t>
            </a:r>
          </a:p>
          <a:p>
            <a:pPr marL="859536" lvl="2" algn="l" rtl="0" eaLnBrk="1" fontAlgn="auto" hangingPunct="1">
              <a:lnSpc>
                <a:spcPct val="170000"/>
              </a:lnSpc>
              <a:spcAft>
                <a:spcPts val="0"/>
              </a:spcAft>
              <a:buFont typeface="Wingdings 2"/>
              <a:buChar char=""/>
              <a:defRPr/>
            </a:pPr>
            <a:r>
              <a:rPr lang="en-US" sz="2800" b="1" dirty="0" smtClean="0"/>
              <a:t>Glucagon &amp; adrenaline response to hypoglycemia becomes impaired later in the course of DM</a:t>
            </a:r>
          </a:p>
        </p:txBody>
      </p:sp>
      <p:sp>
        <p:nvSpPr>
          <p:cNvPr id="3" name="Title 2"/>
          <p:cNvSpPr>
            <a:spLocks noGrp="1"/>
          </p:cNvSpPr>
          <p:nvPr>
            <p:ph type="title"/>
          </p:nvPr>
        </p:nvSpPr>
        <p:spPr>
          <a:xfrm>
            <a:off x="457200" y="44624"/>
            <a:ext cx="8229600" cy="1143000"/>
          </a:xfrm>
        </p:spPr>
        <p:txBody>
          <a:bodyPr>
            <a:normAutofit/>
          </a:bodyPr>
          <a:lstStyle/>
          <a:p>
            <a:pPr rtl="0" eaLnBrk="1" fontAlgn="auto" hangingPunct="1">
              <a:spcAft>
                <a:spcPts val="0"/>
              </a:spcAft>
              <a:defRPr/>
            </a:pPr>
            <a:r>
              <a:rPr lang="en-US" sz="4000" dirty="0" smtClean="0">
                <a:solidFill>
                  <a:srgbClr val="FF0000"/>
                </a:solidFill>
              </a:rPr>
              <a:t>Hypoglycemia, continued..</a:t>
            </a:r>
            <a:endParaRPr lang="ar-SA" sz="4000" dirty="0">
              <a:solidFill>
                <a:srgbClr val="FF0000"/>
              </a:solidFill>
            </a:endParaRPr>
          </a:p>
        </p:txBody>
      </p:sp>
    </p:spTree>
    <p:extLst>
      <p:ext uri="{BB962C8B-B14F-4D97-AF65-F5344CB8AC3E}">
        <p14:creationId xmlns:p14="http://schemas.microsoft.com/office/powerpoint/2010/main" val="23108510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99592" y="1628800"/>
            <a:ext cx="7344816" cy="3699545"/>
          </a:xfrm>
        </p:spPr>
        <p:txBody>
          <a:bodyPr>
            <a:normAutofit fontScale="25000" lnSpcReduction="20000"/>
          </a:bodyPr>
          <a:lstStyle/>
          <a:p>
            <a:pPr marL="365760" lvl="1" indent="-256032" algn="l" rtl="0" eaLnBrk="1" fontAlgn="auto" hangingPunct="1">
              <a:spcBef>
                <a:spcPts val="400"/>
              </a:spcBef>
              <a:spcAft>
                <a:spcPts val="0"/>
              </a:spcAft>
              <a:buSzPct val="68000"/>
              <a:buFont typeface="Wingdings 3"/>
              <a:buChar char=""/>
              <a:defRPr/>
            </a:pPr>
            <a:r>
              <a:rPr lang="en-US" sz="9600" b="1" u="sng" dirty="0" smtClean="0">
                <a:effectLst>
                  <a:outerShdw blurRad="38100" dist="38100" dir="2700000" algn="tl">
                    <a:srgbClr val="000000">
                      <a:alpha val="43137"/>
                    </a:srgbClr>
                  </a:outerShdw>
                </a:effectLst>
              </a:rPr>
              <a:t>Clinical </a:t>
            </a:r>
            <a:r>
              <a:rPr lang="en-US" sz="9600" b="1" u="sng" dirty="0">
                <a:effectLst>
                  <a:outerShdw blurRad="38100" dist="38100" dir="2700000" algn="tl">
                    <a:srgbClr val="000000">
                      <a:alpha val="43137"/>
                    </a:srgbClr>
                  </a:outerShdw>
                </a:effectLst>
              </a:rPr>
              <a:t>presentation:</a:t>
            </a:r>
          </a:p>
          <a:p>
            <a:pPr marL="859536" lvl="2" algn="l" rtl="0" eaLnBrk="1" fontAlgn="auto" hangingPunct="1">
              <a:lnSpc>
                <a:spcPct val="170000"/>
              </a:lnSpc>
              <a:spcAft>
                <a:spcPts val="0"/>
              </a:spcAft>
              <a:buFont typeface="Wingdings 2"/>
              <a:buChar char=""/>
              <a:defRPr/>
            </a:pPr>
            <a:r>
              <a:rPr lang="en-US" sz="8000" b="1" dirty="0" smtClean="0">
                <a:solidFill>
                  <a:srgbClr val="FF0000"/>
                </a:solidFill>
              </a:rPr>
              <a:t>Symptoms of sympathetic </a:t>
            </a:r>
            <a:r>
              <a:rPr lang="en-US" sz="8000" b="1" dirty="0" err="1" smtClean="0">
                <a:solidFill>
                  <a:srgbClr val="FF0000"/>
                </a:solidFill>
              </a:rPr>
              <a:t>overactivity</a:t>
            </a:r>
            <a:r>
              <a:rPr lang="en-US" sz="8000" b="1" dirty="0" smtClean="0">
                <a:solidFill>
                  <a:srgbClr val="FF0000"/>
                </a:solidFill>
              </a:rPr>
              <a:t> </a:t>
            </a:r>
            <a:r>
              <a:rPr lang="en-US" sz="8000" b="1" dirty="0" smtClean="0"/>
              <a:t>(</a:t>
            </a:r>
            <a:r>
              <a:rPr lang="en-US" sz="8000" b="1" dirty="0" smtClean="0">
                <a:solidFill>
                  <a:srgbClr val="0033CC"/>
                </a:solidFill>
              </a:rPr>
              <a:t>plasma [glucose] &lt;3.6 </a:t>
            </a:r>
            <a:r>
              <a:rPr lang="en-US" sz="8000" b="1" dirty="0" err="1" smtClean="0">
                <a:solidFill>
                  <a:srgbClr val="0033CC"/>
                </a:solidFill>
              </a:rPr>
              <a:t>mmol</a:t>
            </a:r>
            <a:r>
              <a:rPr lang="en-US" sz="8000" b="1" dirty="0" smtClean="0">
                <a:solidFill>
                  <a:srgbClr val="0033CC"/>
                </a:solidFill>
              </a:rPr>
              <a:t>/L, abrupt fall): </a:t>
            </a:r>
            <a:r>
              <a:rPr lang="en-US" sz="8000" b="1" dirty="0" smtClean="0"/>
              <a:t>anxiety, tremors, sweating &amp; palpitation</a:t>
            </a:r>
          </a:p>
          <a:p>
            <a:pPr marL="859536" lvl="2" algn="l" rtl="0" eaLnBrk="1" fontAlgn="auto" hangingPunct="1">
              <a:lnSpc>
                <a:spcPct val="170000"/>
              </a:lnSpc>
              <a:spcAft>
                <a:spcPts val="0"/>
              </a:spcAft>
              <a:buFont typeface="Wingdings 2"/>
              <a:buChar char=""/>
              <a:defRPr/>
            </a:pPr>
            <a:r>
              <a:rPr lang="en-US" sz="8000" b="1" dirty="0" smtClean="0">
                <a:solidFill>
                  <a:srgbClr val="FF0000"/>
                </a:solidFill>
              </a:rPr>
              <a:t>Symptoms of </a:t>
            </a:r>
            <a:r>
              <a:rPr lang="en-US" sz="8000" b="1" dirty="0" err="1" smtClean="0">
                <a:solidFill>
                  <a:srgbClr val="FF0000"/>
                </a:solidFill>
              </a:rPr>
              <a:t>neuroglycopenia</a:t>
            </a:r>
            <a:r>
              <a:rPr lang="en-US" sz="8000" b="1" dirty="0" smtClean="0">
                <a:solidFill>
                  <a:srgbClr val="FF0000"/>
                </a:solidFill>
              </a:rPr>
              <a:t> </a:t>
            </a:r>
            <a:r>
              <a:rPr lang="en-US" sz="8000" b="1" dirty="0" smtClean="0"/>
              <a:t>(</a:t>
            </a:r>
            <a:r>
              <a:rPr lang="en-US" sz="8000" b="1" dirty="0" smtClean="0">
                <a:solidFill>
                  <a:srgbClr val="0033CC"/>
                </a:solidFill>
              </a:rPr>
              <a:t>plasma [glucose] &lt;2.6 </a:t>
            </a:r>
            <a:r>
              <a:rPr lang="en-US" sz="8000" b="1" dirty="0" err="1" smtClean="0">
                <a:solidFill>
                  <a:srgbClr val="0033CC"/>
                </a:solidFill>
              </a:rPr>
              <a:t>mmol</a:t>
            </a:r>
            <a:r>
              <a:rPr lang="en-US" sz="8000" b="1" dirty="0" smtClean="0">
                <a:solidFill>
                  <a:srgbClr val="0033CC"/>
                </a:solidFill>
              </a:rPr>
              <a:t>/L, gradual fall): </a:t>
            </a:r>
            <a:r>
              <a:rPr lang="en-US" sz="8000" b="1" dirty="0" smtClean="0"/>
              <a:t>headache, confusion, </a:t>
            </a:r>
            <a:r>
              <a:rPr lang="en-US" sz="8000" b="1" dirty="0" err="1" smtClean="0"/>
              <a:t>drowziness</a:t>
            </a:r>
            <a:r>
              <a:rPr lang="en-US" sz="8000" b="1" dirty="0" smtClean="0"/>
              <a:t> and ultimately loss of consciousness or seizures </a:t>
            </a:r>
            <a:r>
              <a:rPr lang="en-US" sz="8000" b="1" dirty="0" smtClean="0">
                <a:solidFill>
                  <a:srgbClr val="0033CC"/>
                </a:solidFill>
              </a:rPr>
              <a:t>(at plasma [glucose] &lt;1.5 </a:t>
            </a:r>
            <a:r>
              <a:rPr lang="en-US" sz="8000" b="1" dirty="0" err="1" smtClean="0">
                <a:solidFill>
                  <a:srgbClr val="0033CC"/>
                </a:solidFill>
              </a:rPr>
              <a:t>mmol</a:t>
            </a:r>
            <a:r>
              <a:rPr lang="en-US" sz="8000" b="1" dirty="0" smtClean="0">
                <a:solidFill>
                  <a:srgbClr val="0033CC"/>
                </a:solidFill>
              </a:rPr>
              <a:t>/L)</a:t>
            </a:r>
          </a:p>
        </p:txBody>
      </p:sp>
      <p:sp>
        <p:nvSpPr>
          <p:cNvPr id="3" name="Title 2"/>
          <p:cNvSpPr>
            <a:spLocks noGrp="1"/>
          </p:cNvSpPr>
          <p:nvPr>
            <p:ph type="title"/>
          </p:nvPr>
        </p:nvSpPr>
        <p:spPr>
          <a:xfrm>
            <a:off x="457200" y="44624"/>
            <a:ext cx="8229600" cy="1143000"/>
          </a:xfrm>
        </p:spPr>
        <p:txBody>
          <a:bodyPr/>
          <a:lstStyle/>
          <a:p>
            <a:pPr rtl="0" eaLnBrk="1" fontAlgn="auto" hangingPunct="1">
              <a:spcAft>
                <a:spcPts val="0"/>
              </a:spcAft>
              <a:defRPr/>
            </a:pPr>
            <a:r>
              <a:rPr lang="en-US" sz="4400" dirty="0" smtClean="0">
                <a:solidFill>
                  <a:srgbClr val="FF0000"/>
                </a:solidFill>
              </a:rPr>
              <a:t>Hypoglycemia, continued..</a:t>
            </a:r>
            <a:endParaRPr lang="ar-SA" dirty="0">
              <a:solidFill>
                <a:srgbClr val="FF0000"/>
              </a:solidFill>
            </a:endParaRPr>
          </a:p>
        </p:txBody>
      </p:sp>
    </p:spTree>
    <p:extLst>
      <p:ext uri="{BB962C8B-B14F-4D97-AF65-F5344CB8AC3E}">
        <p14:creationId xmlns:p14="http://schemas.microsoft.com/office/powerpoint/2010/main" val="36941737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85" y="0"/>
            <a:ext cx="479280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1"/>
          <p:cNvSpPr>
            <a:spLocks noGrp="1"/>
          </p:cNvSpPr>
          <p:nvPr>
            <p:ph idx="1"/>
          </p:nvPr>
        </p:nvSpPr>
        <p:spPr>
          <a:xfrm>
            <a:off x="4873177" y="1124744"/>
            <a:ext cx="4219604" cy="1872208"/>
          </a:xfrm>
          <a:ln>
            <a:solidFill>
              <a:schemeClr val="accent1"/>
            </a:solidFill>
          </a:ln>
        </p:spPr>
        <p:txBody>
          <a:bodyPr>
            <a:normAutofit fontScale="25000" lnSpcReduction="20000"/>
          </a:bodyPr>
          <a:lstStyle/>
          <a:p>
            <a:pPr marL="165100" lvl="2" indent="0" algn="ctr" rtl="0" eaLnBrk="1" fontAlgn="auto" hangingPunct="1">
              <a:lnSpc>
                <a:spcPct val="170000"/>
              </a:lnSpc>
              <a:spcAft>
                <a:spcPts val="0"/>
              </a:spcAft>
              <a:buNone/>
              <a:defRPr/>
            </a:pPr>
            <a:r>
              <a:rPr lang="en-US" sz="8800" b="1" dirty="0" smtClean="0"/>
              <a:t>Hormonal mechanisms to prevent or correct hypoglycemia:	</a:t>
            </a:r>
          </a:p>
        </p:txBody>
      </p:sp>
      <p:sp>
        <p:nvSpPr>
          <p:cNvPr id="8" name="Rectangle 7"/>
          <p:cNvSpPr/>
          <p:nvPr/>
        </p:nvSpPr>
        <p:spPr>
          <a:xfrm>
            <a:off x="5117104" y="4437112"/>
            <a:ext cx="3672408" cy="400110"/>
          </a:xfrm>
          <a:prstGeom prst="rect">
            <a:avLst/>
          </a:prstGeom>
        </p:spPr>
        <p:txBody>
          <a:bodyPr wrap="square">
            <a:spAutoFit/>
          </a:bodyPr>
          <a:lstStyle/>
          <a:p>
            <a:pPr marL="165100" lvl="2" indent="0" algn="l" rtl="0" eaLnBrk="1" fontAlgn="auto" hangingPunct="1">
              <a:spcAft>
                <a:spcPts val="0"/>
              </a:spcAft>
              <a:buNone/>
              <a:defRPr/>
            </a:pPr>
            <a:r>
              <a:rPr lang="en-US" sz="2000" b="1" dirty="0">
                <a:solidFill>
                  <a:prstClr val="black"/>
                </a:solidFill>
                <a:latin typeface="Lucida Sans Unicode"/>
                <a:cs typeface="+mn-cs"/>
              </a:rPr>
              <a:t> ↓ Production of </a:t>
            </a:r>
            <a:r>
              <a:rPr lang="en-US" sz="2000" b="1" dirty="0" smtClean="0">
                <a:solidFill>
                  <a:prstClr val="black"/>
                </a:solidFill>
                <a:latin typeface="Lucida Sans Unicode"/>
                <a:cs typeface="+mn-cs"/>
              </a:rPr>
              <a:t>insulin</a:t>
            </a:r>
            <a:endParaRPr lang="en-US" sz="2000" b="1" dirty="0">
              <a:solidFill>
                <a:prstClr val="black"/>
              </a:solidFill>
              <a:latin typeface="Lucida Sans Unicode"/>
              <a:cs typeface="+mn-cs"/>
            </a:endParaRPr>
          </a:p>
        </p:txBody>
      </p:sp>
      <p:sp>
        <p:nvSpPr>
          <p:cNvPr id="9" name="Rectangle 8"/>
          <p:cNvSpPr/>
          <p:nvPr/>
        </p:nvSpPr>
        <p:spPr>
          <a:xfrm>
            <a:off x="4499992" y="5301208"/>
            <a:ext cx="4392488" cy="1323439"/>
          </a:xfrm>
          <a:prstGeom prst="rect">
            <a:avLst/>
          </a:prstGeom>
        </p:spPr>
        <p:txBody>
          <a:bodyPr wrap="square">
            <a:spAutoFit/>
          </a:bodyPr>
          <a:lstStyle/>
          <a:p>
            <a:pPr marL="165100" lvl="2" algn="l" rtl="0" fontAlgn="auto">
              <a:spcAft>
                <a:spcPts val="0"/>
              </a:spcAft>
              <a:defRPr/>
            </a:pPr>
            <a:r>
              <a:rPr lang="en-US" sz="2000" b="1" dirty="0" smtClean="0">
                <a:solidFill>
                  <a:prstClr val="black"/>
                </a:solidFill>
              </a:rPr>
              <a:t>	↑</a:t>
            </a:r>
            <a:r>
              <a:rPr lang="en-US" sz="2000" b="1" dirty="0">
                <a:solidFill>
                  <a:prstClr val="black"/>
                </a:solidFill>
              </a:rPr>
              <a:t>production of:</a:t>
            </a:r>
          </a:p>
          <a:p>
            <a:pPr marL="1079500" lvl="2" algn="l" rtl="0" fontAlgn="auto">
              <a:spcAft>
                <a:spcPts val="0"/>
              </a:spcAft>
              <a:defRPr/>
            </a:pPr>
            <a:r>
              <a:rPr lang="en-US" sz="2000" b="1" dirty="0" smtClean="0">
                <a:solidFill>
                  <a:prstClr val="black"/>
                </a:solidFill>
              </a:rPr>
              <a:t>- Epinephrine &amp; glucagon</a:t>
            </a:r>
            <a:endParaRPr lang="en-US" sz="2000" b="1" dirty="0">
              <a:solidFill>
                <a:prstClr val="black"/>
              </a:solidFill>
            </a:endParaRPr>
          </a:p>
          <a:p>
            <a:pPr marL="1079500" lvl="2" algn="l" rtl="0" fontAlgn="auto">
              <a:spcAft>
                <a:spcPts val="0"/>
              </a:spcAft>
              <a:defRPr/>
            </a:pPr>
            <a:r>
              <a:rPr lang="en-US" sz="2000" b="1" dirty="0" smtClean="0">
                <a:solidFill>
                  <a:prstClr val="black"/>
                </a:solidFill>
              </a:rPr>
              <a:t>- Growth </a:t>
            </a:r>
            <a:r>
              <a:rPr lang="en-US" sz="2000" b="1" dirty="0">
                <a:solidFill>
                  <a:prstClr val="black"/>
                </a:solidFill>
              </a:rPr>
              <a:t>hormone</a:t>
            </a:r>
          </a:p>
          <a:p>
            <a:pPr marL="1079500" lvl="2" algn="l" rtl="0" fontAlgn="auto">
              <a:spcAft>
                <a:spcPts val="0"/>
              </a:spcAft>
              <a:defRPr/>
            </a:pPr>
            <a:r>
              <a:rPr lang="en-US" sz="2000" b="1" dirty="0" smtClean="0">
                <a:solidFill>
                  <a:prstClr val="black"/>
                </a:solidFill>
              </a:rPr>
              <a:t>- Cortisol</a:t>
            </a:r>
            <a:endParaRPr lang="en-US" sz="2000" b="1" dirty="0">
              <a:solidFill>
                <a:prstClr val="black"/>
              </a:solidFill>
            </a:endParaRPr>
          </a:p>
        </p:txBody>
      </p:sp>
      <p:sp>
        <p:nvSpPr>
          <p:cNvPr id="4" name="Left Arrow 3"/>
          <p:cNvSpPr/>
          <p:nvPr/>
        </p:nvSpPr>
        <p:spPr>
          <a:xfrm>
            <a:off x="4890992" y="4537139"/>
            <a:ext cx="545104" cy="20005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4890992" y="5517232"/>
            <a:ext cx="545104" cy="20005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059832" y="332656"/>
            <a:ext cx="2088232" cy="276999"/>
          </a:xfrm>
          <a:prstGeom prst="rect">
            <a:avLst/>
          </a:prstGeom>
        </p:spPr>
        <p:txBody>
          <a:bodyPr wrap="square">
            <a:spAutoFit/>
          </a:bodyPr>
          <a:lstStyle/>
          <a:p>
            <a:pPr marL="165100" lvl="2" indent="0" algn="l" rtl="0" eaLnBrk="1" fontAlgn="auto" hangingPunct="1">
              <a:spcAft>
                <a:spcPts val="0"/>
              </a:spcAft>
              <a:buNone/>
              <a:defRPr/>
            </a:pPr>
            <a:r>
              <a:rPr lang="en-US" sz="1200" b="1" dirty="0" smtClean="0">
                <a:solidFill>
                  <a:prstClr val="black"/>
                </a:solidFill>
                <a:latin typeface="Lucida Sans Unicode"/>
                <a:cs typeface="+mn-cs"/>
              </a:rPr>
              <a:t>i.e. &lt;2.22 </a:t>
            </a:r>
            <a:r>
              <a:rPr lang="en-US" sz="1200" b="1" dirty="0" err="1" smtClean="0">
                <a:solidFill>
                  <a:prstClr val="black"/>
                </a:solidFill>
                <a:latin typeface="Lucida Sans Unicode"/>
                <a:cs typeface="+mn-cs"/>
              </a:rPr>
              <a:t>mmol</a:t>
            </a:r>
            <a:r>
              <a:rPr lang="en-US" sz="1200" b="1" dirty="0" smtClean="0">
                <a:solidFill>
                  <a:prstClr val="black"/>
                </a:solidFill>
                <a:latin typeface="Lucida Sans Unicode"/>
                <a:cs typeface="+mn-cs"/>
              </a:rPr>
              <a:t>/L</a:t>
            </a:r>
            <a:endParaRPr lang="en-US" sz="1200" b="1" dirty="0">
              <a:solidFill>
                <a:prstClr val="black"/>
              </a:solidFill>
              <a:latin typeface="Lucida Sans Unicode"/>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627817" y="2238256"/>
            <a:ext cx="3323987" cy="1938992"/>
          </a:xfrm>
          <a:prstGeom prst="rect">
            <a:avLst/>
          </a:prstGeom>
          <a:noFill/>
          <a:ln>
            <a:solidFill>
              <a:schemeClr val="accent1"/>
            </a:solidFill>
          </a:ln>
        </p:spPr>
        <p:txBody>
          <a:bodyPr wrap="square" rtlCol="0">
            <a:spAutoFit/>
          </a:bodyPr>
          <a:lstStyle/>
          <a:p>
            <a:pPr algn="ctr" rtl="0"/>
            <a:r>
              <a:rPr lang="en-US" sz="2400" b="1" dirty="0" smtClean="0"/>
              <a:t>Glycemic thresholds for the various responses to hypoglycemia:</a:t>
            </a:r>
          </a:p>
          <a:p>
            <a:pPr algn="ctr" rtl="0"/>
            <a:endParaRPr lang="en-US" sz="2400" b="1" dirty="0"/>
          </a:p>
        </p:txBody>
      </p:sp>
      <p:sp>
        <p:nvSpPr>
          <p:cNvPr id="7" name="Left Arrow 6"/>
          <p:cNvSpPr/>
          <p:nvPr/>
        </p:nvSpPr>
        <p:spPr>
          <a:xfrm>
            <a:off x="5344867" y="2916126"/>
            <a:ext cx="545104" cy="3720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34140" y="188640"/>
            <a:ext cx="5288852" cy="6525344"/>
            <a:chOff x="147244" y="116632"/>
            <a:chExt cx="5288852" cy="6525344"/>
          </a:xfrm>
        </p:grpSpPr>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6383" y="116632"/>
              <a:ext cx="5249713" cy="6525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rot="16200000">
              <a:off x="-766067" y="1081090"/>
              <a:ext cx="2088232" cy="261610"/>
            </a:xfrm>
            <a:prstGeom prst="rect">
              <a:avLst/>
            </a:prstGeom>
          </p:spPr>
          <p:txBody>
            <a:bodyPr wrap="square">
              <a:spAutoFit/>
            </a:bodyPr>
            <a:lstStyle/>
            <a:p>
              <a:pPr marL="165100" lvl="2" indent="0" algn="ctr" rtl="0" eaLnBrk="1" fontAlgn="auto" hangingPunct="1">
                <a:spcAft>
                  <a:spcPts val="0"/>
                </a:spcAft>
                <a:buNone/>
                <a:defRPr/>
              </a:pPr>
              <a:r>
                <a:rPr lang="en-US" sz="1100" b="1" dirty="0" smtClean="0">
                  <a:solidFill>
                    <a:srgbClr val="C00000"/>
                  </a:solidFill>
                  <a:latin typeface="Lucida Sans Unicode"/>
                  <a:cs typeface="+mn-cs"/>
                </a:rPr>
                <a:t>Blood  glucose, </a:t>
              </a:r>
              <a:r>
                <a:rPr lang="en-US" sz="1100" b="1" dirty="0" err="1" smtClean="0">
                  <a:solidFill>
                    <a:srgbClr val="C00000"/>
                  </a:solidFill>
                  <a:latin typeface="Lucida Sans Unicode"/>
                  <a:cs typeface="+mn-cs"/>
                </a:rPr>
                <a:t>mmol</a:t>
              </a:r>
              <a:r>
                <a:rPr lang="en-US" sz="1100" b="1" dirty="0" smtClean="0">
                  <a:solidFill>
                    <a:srgbClr val="C00000"/>
                  </a:solidFill>
                  <a:latin typeface="Lucida Sans Unicode"/>
                  <a:cs typeface="+mn-cs"/>
                </a:rPr>
                <a:t>/L</a:t>
              </a:r>
              <a:endParaRPr lang="en-US" sz="1100" b="1" dirty="0">
                <a:solidFill>
                  <a:srgbClr val="C00000"/>
                </a:solidFill>
                <a:latin typeface="Lucida Sans Unicode"/>
                <a:cs typeface="+mn-cs"/>
              </a:endParaRPr>
            </a:p>
          </p:txBody>
        </p:sp>
        <p:sp>
          <p:nvSpPr>
            <p:cNvPr id="8" name="Rectangle 7"/>
            <p:cNvSpPr/>
            <p:nvPr/>
          </p:nvSpPr>
          <p:spPr>
            <a:xfrm>
              <a:off x="625351" y="333683"/>
              <a:ext cx="346249" cy="575035"/>
            </a:xfrm>
            <a:prstGeom prst="rect">
              <a:avLst/>
            </a:prstGeom>
          </p:spPr>
          <p:txBody>
            <a:bodyPr vert="vert270" wrap="square">
              <a:spAutoFit/>
            </a:bodyPr>
            <a:lstStyle/>
            <a:p>
              <a:pPr marL="165100" lvl="2" indent="0" algn="l" rtl="0" eaLnBrk="1" fontAlgn="auto" hangingPunct="1">
                <a:spcAft>
                  <a:spcPts val="0"/>
                </a:spcAft>
                <a:buNone/>
                <a:defRPr/>
              </a:pPr>
              <a:r>
                <a:rPr lang="en-US" sz="1050" b="1" dirty="0" smtClean="0">
                  <a:solidFill>
                    <a:srgbClr val="C00000"/>
                  </a:solidFill>
                  <a:latin typeface="Lucida Sans Unicode"/>
                  <a:cs typeface="+mn-cs"/>
                </a:rPr>
                <a:t>5.6</a:t>
              </a:r>
              <a:endParaRPr lang="en-US" sz="1050" b="1" dirty="0">
                <a:solidFill>
                  <a:srgbClr val="C00000"/>
                </a:solidFill>
                <a:latin typeface="Lucida Sans Unicode"/>
                <a:cs typeface="+mn-cs"/>
              </a:endParaRPr>
            </a:p>
          </p:txBody>
        </p:sp>
        <p:sp>
          <p:nvSpPr>
            <p:cNvPr id="9" name="Rectangle 8"/>
            <p:cNvSpPr/>
            <p:nvPr/>
          </p:nvSpPr>
          <p:spPr>
            <a:xfrm>
              <a:off x="392322" y="1557821"/>
              <a:ext cx="346249" cy="575035"/>
            </a:xfrm>
            <a:prstGeom prst="rect">
              <a:avLst/>
            </a:prstGeom>
          </p:spPr>
          <p:txBody>
            <a:bodyPr vert="vert270" wrap="square">
              <a:spAutoFit/>
            </a:bodyPr>
            <a:lstStyle/>
            <a:p>
              <a:pPr marL="165100" lvl="2" indent="0" algn="l" rtl="0" eaLnBrk="1" fontAlgn="auto" hangingPunct="1">
                <a:spcAft>
                  <a:spcPts val="0"/>
                </a:spcAft>
                <a:buNone/>
                <a:defRPr/>
              </a:pPr>
              <a:r>
                <a:rPr lang="en-US" sz="1050" b="1" dirty="0" smtClean="0">
                  <a:solidFill>
                    <a:srgbClr val="C00000"/>
                  </a:solidFill>
                  <a:latin typeface="Lucida Sans Unicode"/>
                  <a:cs typeface="+mn-cs"/>
                </a:rPr>
                <a:t>4.4</a:t>
              </a:r>
              <a:endParaRPr lang="en-US" sz="1050" b="1" dirty="0">
                <a:solidFill>
                  <a:srgbClr val="C00000"/>
                </a:solidFill>
                <a:latin typeface="Lucida Sans Unicode"/>
                <a:cs typeface="+mn-cs"/>
              </a:endParaRPr>
            </a:p>
          </p:txBody>
        </p:sp>
        <p:sp>
          <p:nvSpPr>
            <p:cNvPr id="10" name="Rectangle 9"/>
            <p:cNvSpPr/>
            <p:nvPr/>
          </p:nvSpPr>
          <p:spPr>
            <a:xfrm>
              <a:off x="392322" y="2721448"/>
              <a:ext cx="346249" cy="575035"/>
            </a:xfrm>
            <a:prstGeom prst="rect">
              <a:avLst/>
            </a:prstGeom>
          </p:spPr>
          <p:txBody>
            <a:bodyPr vert="vert270" wrap="square">
              <a:spAutoFit/>
            </a:bodyPr>
            <a:lstStyle/>
            <a:p>
              <a:pPr marL="165100" lvl="2" indent="0" algn="l" rtl="0" eaLnBrk="1" fontAlgn="auto" hangingPunct="1">
                <a:spcAft>
                  <a:spcPts val="0"/>
                </a:spcAft>
                <a:buNone/>
                <a:defRPr/>
              </a:pPr>
              <a:r>
                <a:rPr lang="en-US" sz="1050" b="1" dirty="0" smtClean="0">
                  <a:solidFill>
                    <a:srgbClr val="C00000"/>
                  </a:solidFill>
                  <a:latin typeface="Lucida Sans Unicode"/>
                  <a:cs typeface="+mn-cs"/>
                </a:rPr>
                <a:t>3.3</a:t>
              </a:r>
              <a:endParaRPr lang="en-US" sz="1050" b="1" dirty="0">
                <a:solidFill>
                  <a:srgbClr val="C00000"/>
                </a:solidFill>
                <a:latin typeface="Lucida Sans Unicode"/>
                <a:cs typeface="+mn-cs"/>
              </a:endParaRPr>
            </a:p>
          </p:txBody>
        </p:sp>
        <p:sp>
          <p:nvSpPr>
            <p:cNvPr id="11" name="Rectangle 10"/>
            <p:cNvSpPr/>
            <p:nvPr/>
          </p:nvSpPr>
          <p:spPr>
            <a:xfrm>
              <a:off x="378779" y="3933056"/>
              <a:ext cx="346249" cy="575035"/>
            </a:xfrm>
            <a:prstGeom prst="rect">
              <a:avLst/>
            </a:prstGeom>
          </p:spPr>
          <p:txBody>
            <a:bodyPr vert="vert270" wrap="square">
              <a:spAutoFit/>
            </a:bodyPr>
            <a:lstStyle/>
            <a:p>
              <a:pPr marL="165100" lvl="2" indent="0" algn="l" rtl="0" eaLnBrk="1" fontAlgn="auto" hangingPunct="1">
                <a:spcAft>
                  <a:spcPts val="0"/>
                </a:spcAft>
                <a:buNone/>
                <a:defRPr/>
              </a:pPr>
              <a:r>
                <a:rPr lang="en-US" sz="1050" b="1" dirty="0" smtClean="0">
                  <a:solidFill>
                    <a:srgbClr val="C00000"/>
                  </a:solidFill>
                  <a:latin typeface="Lucida Sans Unicode"/>
                  <a:cs typeface="+mn-cs"/>
                </a:rPr>
                <a:t>2.2</a:t>
              </a:r>
              <a:endParaRPr lang="en-US" sz="1050" b="1" dirty="0">
                <a:solidFill>
                  <a:srgbClr val="C00000"/>
                </a:solidFill>
                <a:latin typeface="Lucida Sans Unicode"/>
                <a:cs typeface="+mn-cs"/>
              </a:endParaRPr>
            </a:p>
          </p:txBody>
        </p:sp>
        <p:sp>
          <p:nvSpPr>
            <p:cNvPr id="12" name="Rectangle 11"/>
            <p:cNvSpPr/>
            <p:nvPr/>
          </p:nvSpPr>
          <p:spPr>
            <a:xfrm>
              <a:off x="378778" y="5158221"/>
              <a:ext cx="346249" cy="575035"/>
            </a:xfrm>
            <a:prstGeom prst="rect">
              <a:avLst/>
            </a:prstGeom>
          </p:spPr>
          <p:txBody>
            <a:bodyPr vert="vert270" wrap="square">
              <a:spAutoFit/>
            </a:bodyPr>
            <a:lstStyle/>
            <a:p>
              <a:pPr marL="165100" lvl="2" indent="0" algn="l" rtl="0" eaLnBrk="1" fontAlgn="auto" hangingPunct="1">
                <a:spcAft>
                  <a:spcPts val="0"/>
                </a:spcAft>
                <a:buNone/>
                <a:defRPr/>
              </a:pPr>
              <a:r>
                <a:rPr lang="en-US" sz="1050" b="1" dirty="0" smtClean="0">
                  <a:solidFill>
                    <a:srgbClr val="C00000"/>
                  </a:solidFill>
                  <a:latin typeface="Lucida Sans Unicode"/>
                  <a:cs typeface="+mn-cs"/>
                </a:rPr>
                <a:t>1.1</a:t>
              </a:r>
              <a:endParaRPr lang="en-US" sz="1050" b="1" dirty="0">
                <a:solidFill>
                  <a:srgbClr val="C00000"/>
                </a:solidFill>
                <a:latin typeface="Lucida Sans Unicode"/>
                <a:cs typeface="+mn-cs"/>
              </a:endParaRPr>
            </a:p>
          </p:txBody>
        </p:sp>
      </p:grpSp>
    </p:spTree>
    <p:extLst>
      <p:ext uri="{BB962C8B-B14F-4D97-AF65-F5344CB8AC3E}">
        <p14:creationId xmlns:p14="http://schemas.microsoft.com/office/powerpoint/2010/main" val="4250741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p:txBody>
          <a:bodyPr/>
          <a:lstStyle/>
          <a:p>
            <a:pPr algn="just" rtl="0" eaLnBrk="1" hangingPunct="1"/>
            <a:r>
              <a:rPr lang="en-US" b="1" smtClean="0">
                <a:cs typeface="Arial" charset="0"/>
              </a:rPr>
              <a:t>A 14-year-old girl was admitted to a children’s hospital in coma. Her mother stated that the girl had been in good health until approximately 2 weeks previously, when she developed a sore throat and moderate fever. She subsequently lost her appetite and generally did not feel well. </a:t>
            </a:r>
          </a:p>
          <a:p>
            <a:pPr algn="l" rtl="0" eaLnBrk="1" hangingPunct="1"/>
            <a:endParaRPr lang="en-US" b="1" smtClean="0">
              <a:cs typeface="Arial" charset="0"/>
            </a:endParaRPr>
          </a:p>
        </p:txBody>
      </p:sp>
      <p:sp>
        <p:nvSpPr>
          <p:cNvPr id="3" name="Title 2"/>
          <p:cNvSpPr>
            <a:spLocks noGrp="1"/>
          </p:cNvSpPr>
          <p:nvPr>
            <p:ph type="title"/>
          </p:nvPr>
        </p:nvSpPr>
        <p:spPr/>
        <p:txBody>
          <a:bodyPr/>
          <a:lstStyle/>
          <a:p>
            <a:pPr rtl="0" eaLnBrk="1" fontAlgn="auto" hangingPunct="1">
              <a:spcAft>
                <a:spcPts val="0"/>
              </a:spcAft>
              <a:defRPr/>
            </a:pPr>
            <a:r>
              <a:rPr lang="en-US" dirty="0" smtClean="0"/>
              <a:t>A CASE of DKA</a:t>
            </a:r>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a:xfrm>
            <a:off x="457200" y="1697038"/>
            <a:ext cx="8229600" cy="3387725"/>
          </a:xfrm>
        </p:spPr>
        <p:txBody>
          <a:bodyPr/>
          <a:lstStyle/>
          <a:p>
            <a:pPr algn="l" rtl="0" eaLnBrk="1" hangingPunct="1"/>
            <a:r>
              <a:rPr lang="en-US" b="1" smtClean="0">
                <a:cs typeface="Arial" charset="0"/>
              </a:rPr>
              <a:t>Several days before admission she began to complain of undue thirst and also started to get up several times during the night to urinate. However, on the day of admission the girl had started to vomit, had become drowsy and difficult to arouse, and accordingly had been brought to the emergency department. </a:t>
            </a:r>
          </a:p>
        </p:txBody>
      </p:sp>
      <p:sp>
        <p:nvSpPr>
          <p:cNvPr id="3" name="Title 2"/>
          <p:cNvSpPr>
            <a:spLocks noGrp="1"/>
          </p:cNvSpPr>
          <p:nvPr>
            <p:ph type="title"/>
          </p:nvPr>
        </p:nvSpPr>
        <p:spPr/>
        <p:txBody>
          <a:bodyPr/>
          <a:lstStyle/>
          <a:p>
            <a:pPr rtl="0" eaLnBrk="1" fontAlgn="auto" hangingPunct="1">
              <a:spcAft>
                <a:spcPts val="0"/>
              </a:spcAft>
              <a:defRPr/>
            </a:pPr>
            <a:r>
              <a:rPr lang="en-US" dirty="0" smtClean="0"/>
              <a:t>A CASE of DKA …………Cont’d</a:t>
            </a: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365760" indent="-256032" algn="l" rtl="0" eaLnBrk="1" fontAlgn="auto" hangingPunct="1">
              <a:spcAft>
                <a:spcPts val="0"/>
              </a:spcAft>
              <a:buFont typeface="Wingdings 3" pitchFamily="18" charset="2"/>
              <a:buNone/>
              <a:defRPr/>
            </a:pPr>
            <a:r>
              <a:rPr lang="en-US" b="1" dirty="0" smtClean="0"/>
              <a:t>On examination:</a:t>
            </a:r>
          </a:p>
          <a:p>
            <a:pPr marL="365760" indent="-256032" algn="l" rtl="0" eaLnBrk="1" fontAlgn="auto" hangingPunct="1">
              <a:spcAft>
                <a:spcPts val="0"/>
              </a:spcAft>
              <a:buFont typeface="Wingdings 3"/>
              <a:buChar char=""/>
              <a:defRPr/>
            </a:pPr>
            <a:r>
              <a:rPr lang="en-US" b="1" dirty="0" smtClean="0"/>
              <a:t>She was dehydrated</a:t>
            </a:r>
          </a:p>
          <a:p>
            <a:pPr marL="365760" indent="-256032" algn="l" rtl="0" eaLnBrk="1" fontAlgn="auto" hangingPunct="1">
              <a:spcAft>
                <a:spcPts val="0"/>
              </a:spcAft>
              <a:buFont typeface="Wingdings 3"/>
              <a:buChar char=""/>
              <a:defRPr/>
            </a:pPr>
            <a:r>
              <a:rPr lang="en-US" b="1" dirty="0" smtClean="0"/>
              <a:t>Her skin was cold</a:t>
            </a:r>
          </a:p>
          <a:p>
            <a:pPr marL="365760" indent="-256032" algn="l" rtl="0" eaLnBrk="1" fontAlgn="auto" hangingPunct="1">
              <a:spcAft>
                <a:spcPts val="0"/>
              </a:spcAft>
              <a:buFont typeface="Wingdings 3"/>
              <a:buChar char=""/>
              <a:defRPr/>
            </a:pPr>
            <a:r>
              <a:rPr lang="en-US" b="1" dirty="0" smtClean="0"/>
              <a:t>She was breathing in a deep sighing manner (Kussmaul respiration)</a:t>
            </a:r>
          </a:p>
          <a:p>
            <a:pPr marL="365760" indent="-256032" algn="l" rtl="0" eaLnBrk="1" fontAlgn="auto" hangingPunct="1">
              <a:spcAft>
                <a:spcPts val="0"/>
              </a:spcAft>
              <a:buFont typeface="Wingdings 3"/>
              <a:buChar char=""/>
              <a:defRPr/>
            </a:pPr>
            <a:r>
              <a:rPr lang="en-US" b="1" dirty="0" smtClean="0"/>
              <a:t>Her breath had a fruity odor</a:t>
            </a:r>
          </a:p>
          <a:p>
            <a:pPr marL="365760" indent="-256032" algn="l" rtl="0" eaLnBrk="1" fontAlgn="auto" hangingPunct="1">
              <a:spcAft>
                <a:spcPts val="0"/>
              </a:spcAft>
              <a:buFont typeface="Wingdings 3"/>
              <a:buChar char=""/>
              <a:defRPr/>
            </a:pPr>
            <a:r>
              <a:rPr lang="en-US" b="1" dirty="0" smtClean="0"/>
              <a:t>Her blood pressure was 90/60 mmHg  (N: 120/80)</a:t>
            </a:r>
          </a:p>
          <a:p>
            <a:pPr marL="365760" indent="-256032" algn="l" rtl="0" eaLnBrk="1" fontAlgn="auto" hangingPunct="1">
              <a:spcAft>
                <a:spcPts val="0"/>
              </a:spcAft>
              <a:buFont typeface="Wingdings 3"/>
              <a:buChar char=""/>
              <a:defRPr/>
            </a:pPr>
            <a:r>
              <a:rPr lang="en-US" b="1" dirty="0" smtClean="0"/>
              <a:t>Her pulse rate 115/min.</a:t>
            </a:r>
          </a:p>
          <a:p>
            <a:pPr marL="365760" indent="-256032" algn="l" rtl="0" eaLnBrk="1" fontAlgn="auto" hangingPunct="1">
              <a:spcAft>
                <a:spcPts val="0"/>
              </a:spcAft>
              <a:buFont typeface="Wingdings 3"/>
              <a:buChar char=""/>
              <a:defRPr/>
            </a:pPr>
            <a:r>
              <a:rPr lang="en-US" b="1" dirty="0" smtClean="0"/>
              <a:t>She could not be aroused</a:t>
            </a:r>
          </a:p>
          <a:p>
            <a:pPr marL="365760" indent="-256032" algn="ctr" rtl="0" eaLnBrk="1" fontAlgn="auto" hangingPunct="1">
              <a:spcAft>
                <a:spcPts val="0"/>
              </a:spcAft>
              <a:buFont typeface="Wingdings 3"/>
              <a:buNone/>
              <a:defRPr/>
            </a:pPr>
            <a:r>
              <a:rPr lang="en-US" b="1" dirty="0" smtClean="0">
                <a:solidFill>
                  <a:srgbClr val="FF0000"/>
                </a:solidFill>
              </a:rPr>
              <a:t> A provisional diagnosis of T1DM with complicating </a:t>
            </a:r>
            <a:r>
              <a:rPr lang="en-US" b="1" dirty="0" err="1" smtClean="0">
                <a:solidFill>
                  <a:srgbClr val="FF0000"/>
                </a:solidFill>
              </a:rPr>
              <a:t>ketoacidosis</a:t>
            </a:r>
            <a:r>
              <a:rPr lang="en-US" b="1" dirty="0" smtClean="0">
                <a:solidFill>
                  <a:srgbClr val="FF0000"/>
                </a:solidFill>
              </a:rPr>
              <a:t> and coma (DKA) was made by the intern on duty</a:t>
            </a:r>
          </a:p>
        </p:txBody>
      </p:sp>
      <p:sp>
        <p:nvSpPr>
          <p:cNvPr id="3" name="Title 2"/>
          <p:cNvSpPr>
            <a:spLocks noGrp="1"/>
          </p:cNvSpPr>
          <p:nvPr>
            <p:ph type="title"/>
          </p:nvPr>
        </p:nvSpPr>
        <p:spPr/>
        <p:txBody>
          <a:bodyPr/>
          <a:lstStyle/>
          <a:p>
            <a:pPr rtl="0" eaLnBrk="1" fontAlgn="auto" hangingPunct="1">
              <a:spcAft>
                <a:spcPts val="0"/>
              </a:spcAft>
              <a:defRPr/>
            </a:pPr>
            <a:r>
              <a:rPr lang="en-US" dirty="0" smtClean="0"/>
              <a:t>A CASE of KDA, continues..</a:t>
            </a: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288" y="1052513"/>
            <a:ext cx="8229600" cy="647700"/>
          </a:xfrm>
        </p:spPr>
        <p:txBody>
          <a:bodyPr>
            <a:normAutofit lnSpcReduction="10000"/>
          </a:bodyPr>
          <a:lstStyle/>
          <a:p>
            <a:pPr marL="365760" indent="-256032" algn="l" rtl="0" eaLnBrk="1" fontAlgn="auto" hangingPunct="1">
              <a:spcAft>
                <a:spcPts val="0"/>
              </a:spcAft>
              <a:buFont typeface="Wingdings 3"/>
              <a:buNone/>
              <a:defRPr/>
            </a:pPr>
            <a:r>
              <a:rPr lang="en-US" sz="2000" dirty="0" smtClean="0"/>
              <a:t>The admitting diagnosis was confirmed by the laboratory findings shown below:</a:t>
            </a:r>
          </a:p>
        </p:txBody>
      </p:sp>
      <p:sp>
        <p:nvSpPr>
          <p:cNvPr id="3" name="Title 2"/>
          <p:cNvSpPr>
            <a:spLocks noGrp="1"/>
          </p:cNvSpPr>
          <p:nvPr>
            <p:ph type="title"/>
          </p:nvPr>
        </p:nvSpPr>
        <p:spPr/>
        <p:txBody>
          <a:bodyPr>
            <a:normAutofit fontScale="90000"/>
          </a:bodyPr>
          <a:lstStyle/>
          <a:p>
            <a:pPr rtl="0" eaLnBrk="1" fontAlgn="auto" hangingPunct="1">
              <a:spcAft>
                <a:spcPts val="0"/>
              </a:spcAft>
              <a:defRPr/>
            </a:pPr>
            <a:r>
              <a:rPr lang="en-US" dirty="0" smtClean="0"/>
              <a:t>Laboratory findings: blood results</a:t>
            </a: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3744707214"/>
              </p:ext>
            </p:extLst>
          </p:nvPr>
        </p:nvGraphicFramePr>
        <p:xfrm>
          <a:off x="1404417" y="2095500"/>
          <a:ext cx="6768033" cy="3416785"/>
        </p:xfrm>
        <a:graphic>
          <a:graphicData uri="http://schemas.openxmlformats.org/drawingml/2006/table">
            <a:tbl>
              <a:tblPr rtl="1" firstRow="1" bandRow="1">
                <a:tableStyleId>{5C22544A-7EE6-4342-B048-85BDC9FD1C3A}</a:tableStyleId>
              </a:tblPr>
              <a:tblGrid>
                <a:gridCol w="1703064"/>
                <a:gridCol w="2108728"/>
                <a:gridCol w="2956241"/>
              </a:tblGrid>
              <a:tr h="742880">
                <a:tc>
                  <a:txBody>
                    <a:bodyPr/>
                    <a:lstStyle/>
                    <a:p>
                      <a:pPr algn="l" rtl="0"/>
                      <a:r>
                        <a:rPr lang="en-US" b="1" dirty="0" smtClean="0"/>
                        <a:t>Normal levels</a:t>
                      </a:r>
                      <a:endParaRPr lang="ar-SA" b="1" dirty="0"/>
                    </a:p>
                  </a:txBody>
                  <a:tcPr anchor="ctr"/>
                </a:tc>
                <a:tc>
                  <a:txBody>
                    <a:bodyPr/>
                    <a:lstStyle/>
                    <a:p>
                      <a:pPr algn="l" rtl="0"/>
                      <a:r>
                        <a:rPr lang="en-US" b="1" dirty="0" smtClean="0"/>
                        <a:t>Patient’s results</a:t>
                      </a:r>
                      <a:endParaRPr lang="ar-SA" b="1" dirty="0"/>
                    </a:p>
                  </a:txBody>
                  <a:tcPr anchor="ctr"/>
                </a:tc>
                <a:tc>
                  <a:txBody>
                    <a:bodyPr/>
                    <a:lstStyle/>
                    <a:p>
                      <a:pPr algn="l" rtl="0"/>
                      <a:r>
                        <a:rPr lang="en-US" b="1" dirty="0" smtClean="0"/>
                        <a:t>Plasma </a:t>
                      </a:r>
                      <a:r>
                        <a:rPr lang="en-US" b="1" dirty="0" err="1" smtClean="0"/>
                        <a:t>analytes</a:t>
                      </a:r>
                      <a:endParaRPr lang="ar-SA" b="1" dirty="0"/>
                    </a:p>
                  </a:txBody>
                  <a:tcPr anchor="ctr"/>
                </a:tc>
              </a:tr>
              <a:tr h="430399">
                <a:tc>
                  <a:txBody>
                    <a:bodyPr/>
                    <a:lstStyle/>
                    <a:p>
                      <a:pPr algn="l" rtl="0"/>
                      <a:r>
                        <a:rPr lang="en-US" b="1" dirty="0" smtClean="0"/>
                        <a:t>3.9-5.6</a:t>
                      </a:r>
                      <a:endParaRPr lang="ar-SA" b="1" dirty="0"/>
                    </a:p>
                  </a:txBody>
                  <a:tcPr/>
                </a:tc>
                <a:tc>
                  <a:txBody>
                    <a:bodyPr/>
                    <a:lstStyle/>
                    <a:p>
                      <a:pPr algn="l" rtl="0"/>
                      <a:r>
                        <a:rPr lang="en-US" b="1" dirty="0" smtClean="0"/>
                        <a:t>50</a:t>
                      </a:r>
                      <a:endParaRPr lang="ar-SA" b="1" dirty="0"/>
                    </a:p>
                  </a:txBody>
                  <a:tcPr/>
                </a:tc>
                <a:tc>
                  <a:txBody>
                    <a:bodyPr/>
                    <a:lstStyle/>
                    <a:p>
                      <a:pPr algn="l" rtl="0"/>
                      <a:r>
                        <a:rPr lang="en-US" b="1" dirty="0" smtClean="0"/>
                        <a:t>Glucose (</a:t>
                      </a:r>
                      <a:r>
                        <a:rPr lang="en-US" b="1" dirty="0" err="1" smtClean="0"/>
                        <a:t>mmol</a:t>
                      </a:r>
                      <a:r>
                        <a:rPr lang="en-US" b="1" dirty="0" smtClean="0"/>
                        <a:t>/L)</a:t>
                      </a:r>
                      <a:endParaRPr lang="ar-SA" b="1" dirty="0"/>
                    </a:p>
                  </a:txBody>
                  <a:tcPr/>
                </a:tc>
              </a:tr>
              <a:tr h="430399">
                <a:tc>
                  <a:txBody>
                    <a:bodyPr/>
                    <a:lstStyle/>
                    <a:p>
                      <a:pPr algn="l" rtl="0"/>
                      <a:r>
                        <a:rPr lang="en-US" b="1" dirty="0" smtClean="0"/>
                        <a:t>(trace)</a:t>
                      </a:r>
                      <a:endParaRPr lang="ar-SA" b="1" dirty="0"/>
                    </a:p>
                  </a:txBody>
                  <a:tcPr/>
                </a:tc>
                <a:tc>
                  <a:txBody>
                    <a:bodyPr/>
                    <a:lstStyle/>
                    <a:p>
                      <a:pPr algn="l" rtl="0"/>
                      <a:r>
                        <a:rPr lang="en-US" b="1" dirty="0" smtClean="0"/>
                        <a:t>++++</a:t>
                      </a:r>
                      <a:endParaRPr lang="ar-SA" b="1" dirty="0"/>
                    </a:p>
                  </a:txBody>
                  <a:tcPr/>
                </a:tc>
                <a:tc>
                  <a:txBody>
                    <a:bodyPr/>
                    <a:lstStyle/>
                    <a:p>
                      <a:pPr algn="l" rtl="0"/>
                      <a:r>
                        <a:rPr lang="en-US" b="1" dirty="0" err="1" smtClean="0"/>
                        <a:t>Ketoacids</a:t>
                      </a:r>
                      <a:endParaRPr lang="ar-SA" b="1" dirty="0"/>
                    </a:p>
                  </a:txBody>
                  <a:tcPr/>
                </a:tc>
              </a:tr>
              <a:tr h="521910">
                <a:tc>
                  <a:txBody>
                    <a:bodyPr/>
                    <a:lstStyle/>
                    <a:p>
                      <a:pPr algn="l" rtl="0"/>
                      <a:r>
                        <a:rPr lang="en-US" b="1" dirty="0" smtClean="0"/>
                        <a:t>22-30</a:t>
                      </a:r>
                      <a:endParaRPr lang="ar-SA" b="1" dirty="0"/>
                    </a:p>
                  </a:txBody>
                  <a:tcPr/>
                </a:tc>
                <a:tc>
                  <a:txBody>
                    <a:bodyPr/>
                    <a:lstStyle/>
                    <a:p>
                      <a:pPr algn="l" rtl="0"/>
                      <a:r>
                        <a:rPr lang="en-US" b="1" dirty="0" smtClean="0"/>
                        <a:t>6</a:t>
                      </a:r>
                      <a:endParaRPr lang="ar-SA" b="1" dirty="0"/>
                    </a:p>
                  </a:txBody>
                  <a:tcPr/>
                </a:tc>
                <a:tc>
                  <a:txBody>
                    <a:bodyPr/>
                    <a:lstStyle/>
                    <a:p>
                      <a:pPr algn="l" rtl="0"/>
                      <a:r>
                        <a:rPr lang="en-US" b="1" dirty="0" smtClean="0"/>
                        <a:t>Bicarbonate (</a:t>
                      </a:r>
                      <a:r>
                        <a:rPr lang="en-US" b="1" dirty="0" err="1" smtClean="0"/>
                        <a:t>mmol</a:t>
                      </a:r>
                      <a:r>
                        <a:rPr lang="en-US" b="1" dirty="0" smtClean="0"/>
                        <a:t>/L)</a:t>
                      </a:r>
                      <a:endParaRPr lang="ar-SA" b="1" dirty="0"/>
                    </a:p>
                  </a:txBody>
                  <a:tcPr/>
                </a:tc>
              </a:tr>
              <a:tr h="430399">
                <a:tc>
                  <a:txBody>
                    <a:bodyPr/>
                    <a:lstStyle/>
                    <a:p>
                      <a:pPr algn="l" rtl="0"/>
                      <a:r>
                        <a:rPr lang="en-US" b="1" dirty="0" smtClean="0"/>
                        <a:t>7.35-7.45</a:t>
                      </a:r>
                      <a:endParaRPr lang="ar-SA" b="1" dirty="0"/>
                    </a:p>
                  </a:txBody>
                  <a:tcPr/>
                </a:tc>
                <a:tc>
                  <a:txBody>
                    <a:bodyPr/>
                    <a:lstStyle/>
                    <a:p>
                      <a:pPr algn="l" rtl="0"/>
                      <a:r>
                        <a:rPr lang="en-US" b="1" dirty="0" smtClean="0"/>
                        <a:t>7.07</a:t>
                      </a:r>
                      <a:endParaRPr lang="ar-SA" b="1" dirty="0"/>
                    </a:p>
                  </a:txBody>
                  <a:tcPr/>
                </a:tc>
                <a:tc>
                  <a:txBody>
                    <a:bodyPr/>
                    <a:lstStyle/>
                    <a:p>
                      <a:pPr algn="l" rtl="0"/>
                      <a:r>
                        <a:rPr lang="en-US" b="1" dirty="0" smtClean="0"/>
                        <a:t>Arterial blood pH</a:t>
                      </a:r>
                      <a:endParaRPr lang="ar-SA" b="1" dirty="0"/>
                    </a:p>
                  </a:txBody>
                  <a:tcPr/>
                </a:tc>
              </a:tr>
              <a:tr h="430399">
                <a:tc>
                  <a:txBody>
                    <a:bodyPr/>
                    <a:lstStyle/>
                    <a:p>
                      <a:pPr algn="l" rtl="0"/>
                      <a:r>
                        <a:rPr lang="en-US" b="1" dirty="0" smtClean="0"/>
                        <a:t>136-146</a:t>
                      </a:r>
                      <a:endParaRPr lang="ar-SA" b="1" dirty="0"/>
                    </a:p>
                  </a:txBody>
                  <a:tcPr/>
                </a:tc>
                <a:tc>
                  <a:txBody>
                    <a:bodyPr/>
                    <a:lstStyle/>
                    <a:p>
                      <a:pPr algn="l" rtl="0"/>
                      <a:r>
                        <a:rPr lang="en-US" b="1" dirty="0" smtClean="0"/>
                        <a:t>136</a:t>
                      </a:r>
                      <a:endParaRPr lang="ar-SA" b="1" dirty="0"/>
                    </a:p>
                  </a:txBody>
                  <a:tcPr/>
                </a:tc>
                <a:tc>
                  <a:txBody>
                    <a:bodyPr/>
                    <a:lstStyle/>
                    <a:p>
                      <a:pPr algn="l" rtl="0"/>
                      <a:r>
                        <a:rPr lang="en-US" b="1" dirty="0" smtClean="0"/>
                        <a:t>Na</a:t>
                      </a:r>
                      <a:r>
                        <a:rPr lang="en-US" b="1" baseline="30000" dirty="0" smtClean="0"/>
                        <a:t>+</a:t>
                      </a:r>
                      <a:r>
                        <a:rPr lang="en-US" b="1" dirty="0" smtClean="0"/>
                        <a:t> (</a:t>
                      </a:r>
                      <a:r>
                        <a:rPr lang="en-US" b="1" dirty="0" err="1" smtClean="0"/>
                        <a:t>mmol</a:t>
                      </a:r>
                      <a:r>
                        <a:rPr lang="en-US" b="1" dirty="0" smtClean="0"/>
                        <a:t>/L)</a:t>
                      </a:r>
                      <a:endParaRPr lang="ar-SA" b="1" dirty="0"/>
                    </a:p>
                  </a:txBody>
                  <a:tcPr/>
                </a:tc>
              </a:tr>
              <a:tr h="430399">
                <a:tc>
                  <a:txBody>
                    <a:bodyPr/>
                    <a:lstStyle/>
                    <a:p>
                      <a:pPr algn="l" rtl="0"/>
                      <a:r>
                        <a:rPr lang="en-US" b="1" dirty="0" smtClean="0"/>
                        <a:t>102-109</a:t>
                      </a:r>
                      <a:endParaRPr lang="ar-SA" b="1" dirty="0"/>
                    </a:p>
                  </a:txBody>
                  <a:tcPr/>
                </a:tc>
                <a:tc>
                  <a:txBody>
                    <a:bodyPr/>
                    <a:lstStyle/>
                    <a:p>
                      <a:pPr algn="l" rtl="0"/>
                      <a:r>
                        <a:rPr lang="en-US" b="1" dirty="0" smtClean="0"/>
                        <a:t>100</a:t>
                      </a:r>
                      <a:endParaRPr lang="ar-SA" b="1" dirty="0"/>
                    </a:p>
                  </a:txBody>
                  <a:tcPr/>
                </a:tc>
                <a:tc>
                  <a:txBody>
                    <a:bodyPr/>
                    <a:lstStyle/>
                    <a:p>
                      <a:pPr algn="l" rtl="0"/>
                      <a:r>
                        <a:rPr lang="en-US" b="1" dirty="0" err="1" smtClean="0"/>
                        <a:t>Cl</a:t>
                      </a:r>
                      <a:r>
                        <a:rPr lang="en-US" b="1" baseline="30000" dirty="0" smtClean="0"/>
                        <a:t>-</a:t>
                      </a:r>
                      <a:r>
                        <a:rPr lang="en-US" b="1" dirty="0" smtClean="0"/>
                        <a:t> (</a:t>
                      </a:r>
                      <a:r>
                        <a:rPr lang="en-US" b="1" dirty="0" err="1" smtClean="0"/>
                        <a:t>mmol</a:t>
                      </a:r>
                      <a:r>
                        <a:rPr lang="en-US" b="1" dirty="0" smtClean="0"/>
                        <a:t>/L)</a:t>
                      </a:r>
                      <a:endParaRPr lang="ar-SA" b="1" dirty="0"/>
                    </a:p>
                  </a:txBody>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686800" cy="1143000"/>
          </a:xfrm>
        </p:spPr>
        <p:txBody>
          <a:bodyPr>
            <a:normAutofit fontScale="90000"/>
          </a:bodyPr>
          <a:lstStyle/>
          <a:p>
            <a:pPr rtl="0" eaLnBrk="1" fontAlgn="auto" hangingPunct="1">
              <a:spcAft>
                <a:spcPts val="0"/>
              </a:spcAft>
              <a:defRPr/>
            </a:pPr>
            <a:r>
              <a:rPr lang="en-US" dirty="0" smtClean="0"/>
              <a:t>Laboratory findings : blood results, </a:t>
            </a:r>
            <a:r>
              <a:rPr lang="en-US" sz="2400" b="0" i="1" dirty="0" smtClean="0"/>
              <a:t>continued..</a:t>
            </a:r>
            <a:endParaRPr lang="ar-SA" sz="2400" b="0" i="1" dirty="0"/>
          </a:p>
        </p:txBody>
      </p:sp>
      <p:graphicFrame>
        <p:nvGraphicFramePr>
          <p:cNvPr id="4" name="Table 3"/>
          <p:cNvGraphicFramePr>
            <a:graphicFrameLocks noGrp="1"/>
          </p:cNvGraphicFramePr>
          <p:nvPr/>
        </p:nvGraphicFramePr>
        <p:xfrm>
          <a:off x="1188193" y="1700213"/>
          <a:ext cx="6831857" cy="3606800"/>
        </p:xfrm>
        <a:graphic>
          <a:graphicData uri="http://schemas.openxmlformats.org/drawingml/2006/table">
            <a:tbl>
              <a:tblPr rtl="1" firstRow="1" bandRow="1">
                <a:tableStyleId>{5C22544A-7EE6-4342-B048-85BDC9FD1C3A}</a:tableStyleId>
              </a:tblPr>
              <a:tblGrid>
                <a:gridCol w="1719124"/>
                <a:gridCol w="2128614"/>
                <a:gridCol w="2984119"/>
              </a:tblGrid>
              <a:tr h="370840">
                <a:tc>
                  <a:txBody>
                    <a:bodyPr/>
                    <a:lstStyle/>
                    <a:p>
                      <a:pPr algn="l" rtl="0"/>
                      <a:r>
                        <a:rPr lang="en-US" b="1" dirty="0" smtClean="0"/>
                        <a:t>Normal levels</a:t>
                      </a:r>
                      <a:endParaRPr lang="ar-SA" b="1" dirty="0"/>
                    </a:p>
                  </a:txBody>
                  <a:tcPr/>
                </a:tc>
                <a:tc>
                  <a:txBody>
                    <a:bodyPr/>
                    <a:lstStyle/>
                    <a:p>
                      <a:pPr algn="l" rtl="0"/>
                      <a:r>
                        <a:rPr lang="en-US" b="1" dirty="0" smtClean="0"/>
                        <a:t>Patient’s results</a:t>
                      </a:r>
                      <a:endParaRPr lang="ar-SA" b="1" dirty="0"/>
                    </a:p>
                  </a:txBody>
                  <a:tcPr/>
                </a:tc>
                <a:tc>
                  <a:txBody>
                    <a:bodyPr/>
                    <a:lstStyle/>
                    <a:p>
                      <a:pPr algn="l" rtl="0"/>
                      <a:r>
                        <a:rPr lang="en-US" b="1" dirty="0" smtClean="0"/>
                        <a:t>Plasma </a:t>
                      </a:r>
                      <a:r>
                        <a:rPr lang="en-US" b="1" dirty="0" err="1" smtClean="0"/>
                        <a:t>analytes</a:t>
                      </a:r>
                      <a:endParaRPr lang="ar-SA" b="1" dirty="0"/>
                    </a:p>
                  </a:txBody>
                  <a:tcPr/>
                </a:tc>
              </a:tr>
              <a:tr h="370840">
                <a:tc>
                  <a:txBody>
                    <a:bodyPr/>
                    <a:lstStyle/>
                    <a:p>
                      <a:pPr algn="l" rtl="0"/>
                      <a:r>
                        <a:rPr lang="en-US" b="1" dirty="0" smtClean="0"/>
                        <a:t>4.3-6.0</a:t>
                      </a:r>
                      <a:endParaRPr lang="ar-SA" b="1" dirty="0"/>
                    </a:p>
                  </a:txBody>
                  <a:tcPr/>
                </a:tc>
                <a:tc>
                  <a:txBody>
                    <a:bodyPr/>
                    <a:lstStyle/>
                    <a:p>
                      <a:pPr algn="l" rtl="0"/>
                      <a:r>
                        <a:rPr lang="en-US" b="1" dirty="0" smtClean="0"/>
                        <a:t>2.7</a:t>
                      </a:r>
                      <a:endParaRPr lang="ar-SA" b="1" dirty="0"/>
                    </a:p>
                  </a:txBody>
                  <a:tcPr/>
                </a:tc>
                <a:tc>
                  <a:txBody>
                    <a:bodyPr/>
                    <a:lstStyle/>
                    <a:p>
                      <a:pPr algn="l" rtl="0"/>
                      <a:r>
                        <a:rPr lang="en-US" b="1" dirty="0" smtClean="0"/>
                        <a:t>PCO</a:t>
                      </a:r>
                      <a:r>
                        <a:rPr lang="en-US" b="1" baseline="-25000" dirty="0" smtClean="0"/>
                        <a:t>2 </a:t>
                      </a:r>
                      <a:r>
                        <a:rPr kumimoji="0" lang="en-US" b="1" kern="1200" dirty="0" smtClean="0">
                          <a:solidFill>
                            <a:schemeClr val="dk1"/>
                          </a:solidFill>
                          <a:latin typeface="+mn-lt"/>
                          <a:ea typeface="+mn-ea"/>
                          <a:cs typeface="+mn-cs"/>
                        </a:rPr>
                        <a:t>(</a:t>
                      </a:r>
                      <a:r>
                        <a:rPr kumimoji="0" lang="en-US" b="1" kern="1200" dirty="0" err="1" smtClean="0">
                          <a:solidFill>
                            <a:schemeClr val="dk1"/>
                          </a:solidFill>
                          <a:latin typeface="+mn-lt"/>
                          <a:ea typeface="+mn-ea"/>
                          <a:cs typeface="+mn-cs"/>
                        </a:rPr>
                        <a:t>kPa</a:t>
                      </a:r>
                      <a:r>
                        <a:rPr kumimoji="0" lang="en-US" b="1" kern="1200" dirty="0" smtClean="0">
                          <a:solidFill>
                            <a:schemeClr val="dk1"/>
                          </a:solidFill>
                          <a:latin typeface="+mn-lt"/>
                          <a:ea typeface="+mn-ea"/>
                          <a:cs typeface="+mn-cs"/>
                        </a:rPr>
                        <a:t>)</a:t>
                      </a:r>
                      <a:endParaRPr kumimoji="0" lang="ar-SA" b="1" kern="1200" dirty="0" smtClean="0">
                        <a:solidFill>
                          <a:schemeClr val="dk1"/>
                        </a:solidFill>
                        <a:latin typeface="+mn-lt"/>
                        <a:ea typeface="+mn-ea"/>
                        <a:cs typeface="+mn-cs"/>
                      </a:endParaRPr>
                    </a:p>
                  </a:txBody>
                  <a:tcPr/>
                </a:tc>
              </a:tr>
              <a:tr h="370840">
                <a:tc>
                  <a:txBody>
                    <a:bodyPr/>
                    <a:lstStyle/>
                    <a:p>
                      <a:pPr algn="l" rtl="0"/>
                      <a:r>
                        <a:rPr lang="en-US" b="1" dirty="0" smtClean="0"/>
                        <a:t>7-16</a:t>
                      </a:r>
                      <a:endParaRPr lang="ar-SA" b="1" dirty="0"/>
                    </a:p>
                  </a:txBody>
                  <a:tcPr/>
                </a:tc>
                <a:tc>
                  <a:txBody>
                    <a:bodyPr/>
                    <a:lstStyle/>
                    <a:p>
                      <a:pPr algn="l" rtl="0"/>
                      <a:r>
                        <a:rPr lang="en-US" b="1" dirty="0" smtClean="0"/>
                        <a:t>35.5</a:t>
                      </a:r>
                      <a:endParaRPr lang="ar-SA" b="1" dirty="0"/>
                    </a:p>
                  </a:txBody>
                  <a:tcPr/>
                </a:tc>
                <a:tc>
                  <a:txBody>
                    <a:bodyPr/>
                    <a:lstStyle/>
                    <a:p>
                      <a:pPr algn="l" rtl="0"/>
                      <a:r>
                        <a:rPr lang="en-US" b="1" dirty="0" smtClean="0">
                          <a:solidFill>
                            <a:srgbClr val="FF0000"/>
                          </a:solidFill>
                        </a:rPr>
                        <a:t>*</a:t>
                      </a:r>
                      <a:r>
                        <a:rPr lang="en-US" b="1" dirty="0" smtClean="0"/>
                        <a:t>Anion</a:t>
                      </a:r>
                      <a:r>
                        <a:rPr lang="en-US" b="1" baseline="0" dirty="0" smtClean="0"/>
                        <a:t> gap (</a:t>
                      </a:r>
                      <a:r>
                        <a:rPr lang="en-US" b="1" baseline="0" dirty="0" err="1" smtClean="0"/>
                        <a:t>mmol</a:t>
                      </a:r>
                      <a:r>
                        <a:rPr lang="en-US" b="1" baseline="0" dirty="0" smtClean="0"/>
                        <a:t>/L)</a:t>
                      </a:r>
                      <a:endParaRPr lang="ar-SA" b="1" dirty="0"/>
                    </a:p>
                  </a:txBody>
                  <a:tcPr/>
                </a:tc>
              </a:tr>
              <a:tr h="370840">
                <a:tc>
                  <a:txBody>
                    <a:bodyPr/>
                    <a:lstStyle/>
                    <a:p>
                      <a:pPr algn="l" rtl="0"/>
                      <a:r>
                        <a:rPr lang="en-US" b="1" dirty="0" smtClean="0"/>
                        <a:t>3.5-5.0</a:t>
                      </a:r>
                      <a:endParaRPr lang="ar-SA" b="1" dirty="0"/>
                    </a:p>
                  </a:txBody>
                  <a:tcPr/>
                </a:tc>
                <a:tc>
                  <a:txBody>
                    <a:bodyPr/>
                    <a:lstStyle/>
                    <a:p>
                      <a:pPr algn="l" rtl="0"/>
                      <a:r>
                        <a:rPr lang="en-US" b="1" dirty="0" smtClean="0"/>
                        <a:t>5.5</a:t>
                      </a:r>
                      <a:endParaRPr lang="ar-SA" b="1" dirty="0"/>
                    </a:p>
                  </a:txBody>
                  <a:tcPr/>
                </a:tc>
                <a:tc>
                  <a:txBody>
                    <a:bodyPr/>
                    <a:lstStyle/>
                    <a:p>
                      <a:pPr algn="l" rtl="0"/>
                      <a:r>
                        <a:rPr lang="en-US" b="1" dirty="0" smtClean="0"/>
                        <a:t> K</a:t>
                      </a:r>
                      <a:r>
                        <a:rPr lang="en-US" b="1" baseline="30000" dirty="0" smtClean="0"/>
                        <a:t>+</a:t>
                      </a:r>
                      <a:r>
                        <a:rPr kumimoji="0" lang="en-US" b="1" kern="1200" dirty="0" smtClean="0">
                          <a:solidFill>
                            <a:schemeClr val="dk1"/>
                          </a:solidFill>
                          <a:latin typeface="+mn-lt"/>
                          <a:ea typeface="+mn-ea"/>
                          <a:cs typeface="+mn-cs"/>
                        </a:rPr>
                        <a:t> (</a:t>
                      </a:r>
                      <a:r>
                        <a:rPr lang="en-US" b="1" dirty="0" err="1" smtClean="0"/>
                        <a:t>mmol</a:t>
                      </a:r>
                      <a:r>
                        <a:rPr lang="en-US" b="1" dirty="0" smtClean="0"/>
                        <a:t>/L)</a:t>
                      </a:r>
                      <a:endParaRPr lang="ar-SA" b="1" dirty="0"/>
                    </a:p>
                  </a:txBody>
                  <a:tcPr/>
                </a:tc>
              </a:tr>
              <a:tr h="370840">
                <a:tc>
                  <a:txBody>
                    <a:bodyPr/>
                    <a:lstStyle/>
                    <a:p>
                      <a:pPr algn="l" rtl="0"/>
                      <a:r>
                        <a:rPr lang="en-US" b="1" dirty="0" smtClean="0"/>
                        <a:t>2.5-7.1</a:t>
                      </a:r>
                      <a:endParaRPr lang="ar-SA" b="1" dirty="0"/>
                    </a:p>
                  </a:txBody>
                  <a:tcPr/>
                </a:tc>
                <a:tc>
                  <a:txBody>
                    <a:bodyPr/>
                    <a:lstStyle/>
                    <a:p>
                      <a:pPr algn="l" rtl="0"/>
                      <a:r>
                        <a:rPr lang="en-US" b="1" dirty="0" smtClean="0"/>
                        <a:t>15</a:t>
                      </a:r>
                      <a:endParaRPr lang="ar-SA" b="1" dirty="0"/>
                    </a:p>
                  </a:txBody>
                  <a:tcPr/>
                </a:tc>
                <a:tc>
                  <a:txBody>
                    <a:bodyPr/>
                    <a:lstStyle/>
                    <a:p>
                      <a:pPr algn="l" rtl="0"/>
                      <a:r>
                        <a:rPr lang="en-US" b="1" dirty="0" smtClean="0"/>
                        <a:t>Urea nitrogen (</a:t>
                      </a:r>
                      <a:r>
                        <a:rPr lang="en-US" b="1" dirty="0" err="1" smtClean="0"/>
                        <a:t>mmol</a:t>
                      </a:r>
                      <a:r>
                        <a:rPr lang="en-US" b="1" dirty="0" smtClean="0"/>
                        <a:t>/L)</a:t>
                      </a:r>
                      <a:endParaRPr lang="ar-SA" b="1" dirty="0"/>
                    </a:p>
                  </a:txBody>
                  <a:tcPr/>
                </a:tc>
              </a:tr>
              <a:tr h="370840">
                <a:tc>
                  <a:txBody>
                    <a:bodyPr/>
                    <a:lstStyle/>
                    <a:p>
                      <a:pPr algn="l" rtl="0"/>
                      <a:r>
                        <a:rPr lang="en-US" b="1" dirty="0" smtClean="0"/>
                        <a:t>44-80</a:t>
                      </a:r>
                      <a:endParaRPr lang="ar-SA" b="1" dirty="0"/>
                    </a:p>
                  </a:txBody>
                  <a:tcPr/>
                </a:tc>
                <a:tc>
                  <a:txBody>
                    <a:bodyPr/>
                    <a:lstStyle/>
                    <a:p>
                      <a:pPr algn="l" rtl="0"/>
                      <a:r>
                        <a:rPr lang="en-US" b="1" dirty="0" smtClean="0"/>
                        <a:t>200</a:t>
                      </a:r>
                      <a:endParaRPr lang="ar-SA" b="1" dirty="0"/>
                    </a:p>
                  </a:txBody>
                  <a:tcPr/>
                </a:tc>
                <a:tc>
                  <a:txBody>
                    <a:bodyPr/>
                    <a:lstStyle/>
                    <a:p>
                      <a:pPr algn="l" rtl="0"/>
                      <a:r>
                        <a:rPr lang="en-US" b="1" dirty="0" err="1" smtClean="0"/>
                        <a:t>Creatinine</a:t>
                      </a:r>
                      <a:r>
                        <a:rPr lang="en-US" b="1" baseline="0" dirty="0" smtClean="0"/>
                        <a:t> (</a:t>
                      </a:r>
                      <a:r>
                        <a:rPr lang="en-US" b="1" baseline="0" dirty="0" smtClean="0">
                          <a:sym typeface="Symbol"/>
                        </a:rPr>
                        <a:t></a:t>
                      </a:r>
                      <a:r>
                        <a:rPr lang="en-US" b="1" baseline="0" dirty="0" smtClean="0"/>
                        <a:t>mol/L)</a:t>
                      </a:r>
                      <a:endParaRPr lang="ar-SA" b="1" dirty="0"/>
                    </a:p>
                  </a:txBody>
                  <a:tcPr/>
                </a:tc>
              </a:tr>
              <a:tr h="370840">
                <a:tc>
                  <a:txBody>
                    <a:bodyPr/>
                    <a:lstStyle/>
                    <a:p>
                      <a:pPr algn="l" rtl="0"/>
                      <a:r>
                        <a:rPr lang="en-US" b="1" dirty="0" smtClean="0"/>
                        <a:t>41-53</a:t>
                      </a:r>
                      <a:endParaRPr lang="ar-SA" b="1" dirty="0"/>
                    </a:p>
                  </a:txBody>
                  <a:tcPr/>
                </a:tc>
                <a:tc>
                  <a:txBody>
                    <a:bodyPr/>
                    <a:lstStyle/>
                    <a:p>
                      <a:pPr algn="l" rtl="0"/>
                      <a:r>
                        <a:rPr lang="en-US" b="1" dirty="0" smtClean="0"/>
                        <a:t>50</a:t>
                      </a:r>
                      <a:endParaRPr lang="ar-SA" b="1" dirty="0"/>
                    </a:p>
                  </a:txBody>
                  <a:tcPr/>
                </a:tc>
                <a:tc>
                  <a:txBody>
                    <a:bodyPr/>
                    <a:lstStyle/>
                    <a:p>
                      <a:pPr algn="l" rtl="0"/>
                      <a:r>
                        <a:rPr lang="en-US" b="1" dirty="0" smtClean="0"/>
                        <a:t>Albumin (g/L)</a:t>
                      </a:r>
                      <a:endParaRPr lang="ar-SA" b="1" dirty="0"/>
                    </a:p>
                  </a:txBody>
                  <a:tcPr/>
                </a:tc>
              </a:tr>
              <a:tr h="370840">
                <a:tc>
                  <a:txBody>
                    <a:bodyPr/>
                    <a:lstStyle/>
                    <a:p>
                      <a:pPr algn="l" rtl="0"/>
                      <a:r>
                        <a:rPr lang="en-US" b="1" dirty="0" smtClean="0"/>
                        <a:t>275-295</a:t>
                      </a:r>
                      <a:endParaRPr lang="ar-SA" b="1" dirty="0"/>
                    </a:p>
                  </a:txBody>
                  <a:tcPr/>
                </a:tc>
                <a:tc>
                  <a:txBody>
                    <a:bodyPr/>
                    <a:lstStyle/>
                    <a:p>
                      <a:pPr algn="l" rtl="0"/>
                      <a:r>
                        <a:rPr lang="en-US" b="1" dirty="0" smtClean="0"/>
                        <a:t>325</a:t>
                      </a:r>
                      <a:endParaRPr lang="ar-SA" b="1" dirty="0"/>
                    </a:p>
                  </a:txBody>
                  <a:tcPr/>
                </a:tc>
                <a:tc>
                  <a:txBody>
                    <a:bodyPr/>
                    <a:lstStyle/>
                    <a:p>
                      <a:pPr algn="l" rtl="0"/>
                      <a:r>
                        <a:rPr lang="en-US" b="1" dirty="0" smtClean="0"/>
                        <a:t>Osmolality</a:t>
                      </a:r>
                      <a:r>
                        <a:rPr lang="en-US" b="1" baseline="0" dirty="0" smtClean="0"/>
                        <a:t> (</a:t>
                      </a:r>
                      <a:r>
                        <a:rPr lang="en-US" b="1" baseline="0" dirty="0" err="1" smtClean="0"/>
                        <a:t>mOsm</a:t>
                      </a:r>
                      <a:r>
                        <a:rPr lang="en-US" b="1" baseline="0" dirty="0" smtClean="0"/>
                        <a:t>/kg serum water)</a:t>
                      </a:r>
                      <a:endParaRPr lang="ar-SA" b="1" dirty="0"/>
                    </a:p>
                  </a:txBody>
                  <a:tcPr/>
                </a:tc>
              </a:tr>
              <a:tr h="370840">
                <a:tc>
                  <a:txBody>
                    <a:bodyPr/>
                    <a:lstStyle/>
                    <a:p>
                      <a:pPr algn="l" rtl="0"/>
                      <a:r>
                        <a:rPr lang="en-US" b="1" dirty="0" smtClean="0"/>
                        <a:t>0.354-0.444</a:t>
                      </a:r>
                      <a:endParaRPr lang="ar-SA" b="1" dirty="0"/>
                    </a:p>
                  </a:txBody>
                  <a:tcPr/>
                </a:tc>
                <a:tc>
                  <a:txBody>
                    <a:bodyPr/>
                    <a:lstStyle/>
                    <a:p>
                      <a:pPr algn="l" rtl="0"/>
                      <a:r>
                        <a:rPr lang="en-US" b="1" dirty="0" smtClean="0"/>
                        <a:t>0.500</a:t>
                      </a:r>
                      <a:endParaRPr lang="ar-SA" b="1" dirty="0"/>
                    </a:p>
                  </a:txBody>
                  <a:tcPr/>
                </a:tc>
                <a:tc>
                  <a:txBody>
                    <a:bodyPr/>
                    <a:lstStyle/>
                    <a:p>
                      <a:pPr algn="l" rtl="0"/>
                      <a:r>
                        <a:rPr lang="en-US" b="1" dirty="0" err="1" smtClean="0"/>
                        <a:t>Hematocrit</a:t>
                      </a:r>
                      <a:r>
                        <a:rPr lang="en-US" b="1" dirty="0" smtClean="0"/>
                        <a:t> </a:t>
                      </a:r>
                      <a:endParaRPr lang="ar-SA" b="1" dirty="0"/>
                    </a:p>
                  </a:txBody>
                  <a:tcPr/>
                </a:tc>
              </a:tr>
            </a:tbl>
          </a:graphicData>
        </a:graphic>
      </p:graphicFrame>
      <p:sp>
        <p:nvSpPr>
          <p:cNvPr id="5" name="TextBox 4"/>
          <p:cNvSpPr txBox="1"/>
          <p:nvPr/>
        </p:nvSpPr>
        <p:spPr>
          <a:xfrm>
            <a:off x="1614488" y="5589588"/>
            <a:ext cx="5218112" cy="369887"/>
          </a:xfrm>
          <a:prstGeom prst="rect">
            <a:avLst/>
          </a:prstGeom>
          <a:noFill/>
        </p:spPr>
        <p:txBody>
          <a:bodyPr wrap="none">
            <a:spAutoFit/>
          </a:bodyPr>
          <a:lstStyle/>
          <a:p>
            <a:pPr algn="l" rtl="0">
              <a:defRPr/>
            </a:pPr>
            <a:r>
              <a:rPr lang="en-US" b="1" dirty="0">
                <a:solidFill>
                  <a:srgbClr val="FF0000"/>
                </a:solidFill>
                <a:latin typeface="+mj-lt"/>
              </a:rPr>
              <a:t>*</a:t>
            </a:r>
            <a:r>
              <a:rPr lang="en-US" b="1" dirty="0">
                <a:latin typeface="+mj-lt"/>
              </a:rPr>
              <a:t>Anion gap (A</a:t>
            </a:r>
            <a:r>
              <a:rPr lang="en-US" b="1" baseline="30000" dirty="0">
                <a:latin typeface="+mj-lt"/>
              </a:rPr>
              <a:t>-</a:t>
            </a:r>
            <a:r>
              <a:rPr lang="en-US" b="1" dirty="0">
                <a:latin typeface="+mj-lt"/>
              </a:rPr>
              <a:t>)= (Na</a:t>
            </a:r>
            <a:r>
              <a:rPr lang="en-US" b="1" baseline="30000" dirty="0">
                <a:latin typeface="+mj-lt"/>
              </a:rPr>
              <a:t>+</a:t>
            </a:r>
            <a:r>
              <a:rPr lang="en-US" b="1" dirty="0">
                <a:latin typeface="+mj-lt"/>
              </a:rPr>
              <a:t>  +  K</a:t>
            </a:r>
            <a:r>
              <a:rPr lang="en-US" b="1" baseline="30000" dirty="0">
                <a:latin typeface="+mj-lt"/>
              </a:rPr>
              <a:t>+</a:t>
            </a:r>
            <a:r>
              <a:rPr lang="en-US" b="1" dirty="0">
                <a:solidFill>
                  <a:schemeClr val="dk1"/>
                </a:solidFill>
                <a:latin typeface="+mj-lt"/>
              </a:rPr>
              <a:t> </a:t>
            </a:r>
            <a:r>
              <a:rPr lang="en-US" dirty="0">
                <a:solidFill>
                  <a:schemeClr val="dk1"/>
                </a:solidFill>
                <a:latin typeface="+mj-lt"/>
              </a:rPr>
              <a:t>)</a:t>
            </a:r>
            <a:r>
              <a:rPr lang="en-US" b="1" dirty="0">
                <a:latin typeface="+mj-lt"/>
              </a:rPr>
              <a:t>– (HCO</a:t>
            </a:r>
            <a:r>
              <a:rPr lang="en-US" b="1" baseline="-25000" dirty="0">
                <a:latin typeface="+mj-lt"/>
              </a:rPr>
              <a:t>3</a:t>
            </a:r>
            <a:r>
              <a:rPr lang="en-US" b="1" baseline="30000" dirty="0">
                <a:latin typeface="+mj-lt"/>
              </a:rPr>
              <a:t>-</a:t>
            </a:r>
            <a:r>
              <a:rPr lang="en-US" b="1" dirty="0">
                <a:latin typeface="+mj-lt"/>
              </a:rPr>
              <a:t> + </a:t>
            </a:r>
            <a:r>
              <a:rPr lang="en-US" b="1" dirty="0" err="1">
                <a:latin typeface="+mj-lt"/>
              </a:rPr>
              <a:t>Cl</a:t>
            </a:r>
            <a:r>
              <a:rPr lang="en-US" b="1" baseline="30000" dirty="0">
                <a:latin typeface="+mj-lt"/>
              </a:rPr>
              <a:t>-</a:t>
            </a:r>
            <a:r>
              <a:rPr lang="en-US" b="1" dirty="0">
                <a:latin typeface="+mj-lt"/>
              </a:rPr>
              <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rtl="0" eaLnBrk="1" fontAlgn="auto" hangingPunct="1">
              <a:spcAft>
                <a:spcPts val="0"/>
              </a:spcAft>
              <a:defRPr/>
            </a:pPr>
            <a:r>
              <a:rPr lang="en-US" dirty="0" smtClean="0"/>
              <a:t>Laboratory findings: Urine results</a:t>
            </a:r>
            <a:endParaRPr lang="ar-SA" dirty="0"/>
          </a:p>
        </p:txBody>
      </p:sp>
      <p:graphicFrame>
        <p:nvGraphicFramePr>
          <p:cNvPr id="4" name="Table 3"/>
          <p:cNvGraphicFramePr>
            <a:graphicFrameLocks noGrp="1"/>
          </p:cNvGraphicFramePr>
          <p:nvPr/>
        </p:nvGraphicFramePr>
        <p:xfrm>
          <a:off x="1237993" y="2420938"/>
          <a:ext cx="6429632" cy="1981200"/>
        </p:xfrm>
        <a:graphic>
          <a:graphicData uri="http://schemas.openxmlformats.org/drawingml/2006/table">
            <a:tbl>
              <a:tblPr rtl="1" firstRow="1" bandRow="1">
                <a:tableStyleId>{5C22544A-7EE6-4342-B048-85BDC9FD1C3A}</a:tableStyleId>
              </a:tblPr>
              <a:tblGrid>
                <a:gridCol w="2441893"/>
                <a:gridCol w="1660239"/>
                <a:gridCol w="2327500"/>
              </a:tblGrid>
              <a:tr h="370840">
                <a:tc>
                  <a:txBody>
                    <a:bodyPr/>
                    <a:lstStyle/>
                    <a:p>
                      <a:pPr algn="l" rtl="0"/>
                      <a:r>
                        <a:rPr lang="en-US" sz="2800" dirty="0" smtClean="0"/>
                        <a:t>Normal level</a:t>
                      </a:r>
                      <a:endParaRPr lang="ar-SA" sz="2800" dirty="0"/>
                    </a:p>
                  </a:txBody>
                  <a:tcPr/>
                </a:tc>
                <a:tc>
                  <a:txBody>
                    <a:bodyPr/>
                    <a:lstStyle/>
                    <a:p>
                      <a:pPr algn="l" rtl="0"/>
                      <a:r>
                        <a:rPr lang="en-US" sz="2800" dirty="0" smtClean="0"/>
                        <a:t>Patient’s results</a:t>
                      </a:r>
                      <a:endParaRPr lang="ar-SA" sz="2800" dirty="0"/>
                    </a:p>
                  </a:txBody>
                  <a:tcPr/>
                </a:tc>
                <a:tc>
                  <a:txBody>
                    <a:bodyPr/>
                    <a:lstStyle/>
                    <a:p>
                      <a:pPr algn="l" rtl="0"/>
                      <a:r>
                        <a:rPr lang="en-US" sz="2800" dirty="0" smtClean="0"/>
                        <a:t>Urine analyte</a:t>
                      </a:r>
                      <a:endParaRPr lang="ar-SA" sz="2800" dirty="0"/>
                    </a:p>
                  </a:txBody>
                  <a:tcPr/>
                </a:tc>
              </a:tr>
              <a:tr h="370840">
                <a:tc>
                  <a:txBody>
                    <a:bodyPr/>
                    <a:lstStyle/>
                    <a:p>
                      <a:pPr algn="l" rtl="0"/>
                      <a:r>
                        <a:rPr lang="en-US" sz="2800" dirty="0" smtClean="0"/>
                        <a:t>-</a:t>
                      </a:r>
                      <a:endParaRPr lang="ar-SA" sz="2800" dirty="0"/>
                    </a:p>
                  </a:txBody>
                  <a:tcPr/>
                </a:tc>
                <a:tc>
                  <a:txBody>
                    <a:bodyPr/>
                    <a:lstStyle/>
                    <a:p>
                      <a:pPr algn="l" rtl="0"/>
                      <a:r>
                        <a:rPr lang="en-US" sz="2800" dirty="0" smtClean="0"/>
                        <a:t>++++</a:t>
                      </a:r>
                      <a:endParaRPr lang="ar-SA" sz="2800" dirty="0"/>
                    </a:p>
                  </a:txBody>
                  <a:tcPr/>
                </a:tc>
                <a:tc>
                  <a:txBody>
                    <a:bodyPr/>
                    <a:lstStyle/>
                    <a:p>
                      <a:pPr algn="l" rtl="0"/>
                      <a:r>
                        <a:rPr lang="en-US" sz="2800" dirty="0" smtClean="0"/>
                        <a:t>Glucose </a:t>
                      </a:r>
                      <a:endParaRPr lang="ar-SA" sz="2800" dirty="0"/>
                    </a:p>
                  </a:txBody>
                  <a:tcPr/>
                </a:tc>
              </a:tr>
              <a:tr h="370840">
                <a:tc>
                  <a:txBody>
                    <a:bodyPr/>
                    <a:lstStyle/>
                    <a:p>
                      <a:pPr algn="l" rtl="0"/>
                      <a:r>
                        <a:rPr lang="en-US" sz="2800" dirty="0" smtClean="0"/>
                        <a:t>-</a:t>
                      </a:r>
                      <a:endParaRPr lang="ar-SA" sz="2800" dirty="0"/>
                    </a:p>
                  </a:txBody>
                  <a:tcPr/>
                </a:tc>
                <a:tc>
                  <a:txBody>
                    <a:bodyPr/>
                    <a:lstStyle/>
                    <a:p>
                      <a:pPr algn="l" rtl="0"/>
                      <a:r>
                        <a:rPr lang="en-US" sz="2800" dirty="0" smtClean="0"/>
                        <a:t>++++</a:t>
                      </a:r>
                      <a:endParaRPr lang="ar-SA" sz="2800" dirty="0"/>
                    </a:p>
                  </a:txBody>
                  <a:tcPr/>
                </a:tc>
                <a:tc>
                  <a:txBody>
                    <a:bodyPr/>
                    <a:lstStyle/>
                    <a:p>
                      <a:pPr algn="l" rtl="0"/>
                      <a:r>
                        <a:rPr lang="en-US" sz="2800" dirty="0" err="1" smtClean="0"/>
                        <a:t>Ketoacids</a:t>
                      </a:r>
                      <a:endParaRPr lang="ar-SA" sz="2800"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457200" y="1628775"/>
            <a:ext cx="8229600" cy="3887788"/>
          </a:xfrm>
        </p:spPr>
        <p:txBody>
          <a:bodyPr/>
          <a:lstStyle/>
          <a:p>
            <a:pPr marL="623887" indent="-514350" algn="l" rtl="0" eaLnBrk="1" hangingPunct="1">
              <a:lnSpc>
                <a:spcPct val="200000"/>
              </a:lnSpc>
              <a:buFont typeface="+mj-lt"/>
              <a:buAutoNum type="arabicPeriod"/>
            </a:pPr>
            <a:r>
              <a:rPr lang="en-US" b="1" dirty="0" smtClean="0">
                <a:cs typeface="Arial" charset="0"/>
              </a:rPr>
              <a:t>Diabetic Ketoacidosis (DKA)</a:t>
            </a:r>
          </a:p>
          <a:p>
            <a:pPr marL="623887" indent="-514350" algn="l" rtl="0" eaLnBrk="1" hangingPunct="1">
              <a:lnSpc>
                <a:spcPct val="200000"/>
              </a:lnSpc>
              <a:buFont typeface="+mj-lt"/>
              <a:buAutoNum type="arabicPeriod"/>
            </a:pPr>
            <a:r>
              <a:rPr lang="en-US" b="1" dirty="0" smtClean="0">
                <a:cs typeface="Arial" charset="0"/>
              </a:rPr>
              <a:t>Hyperosmolar </a:t>
            </a:r>
            <a:r>
              <a:rPr lang="en-US" b="1" dirty="0" err="1" smtClean="0">
                <a:cs typeface="Arial" charset="0"/>
              </a:rPr>
              <a:t>hyperglycaemic</a:t>
            </a:r>
            <a:r>
              <a:rPr lang="en-US" b="1" dirty="0" smtClean="0">
                <a:cs typeface="Arial" charset="0"/>
              </a:rPr>
              <a:t> state (HHS)= </a:t>
            </a:r>
            <a:r>
              <a:rPr lang="en-US" b="1" dirty="0" err="1" smtClean="0">
                <a:cs typeface="Arial" charset="0"/>
              </a:rPr>
              <a:t>Hypperosmolar</a:t>
            </a:r>
            <a:r>
              <a:rPr lang="en-US" b="1" dirty="0" smtClean="0">
                <a:cs typeface="Arial" charset="0"/>
              </a:rPr>
              <a:t> non-</a:t>
            </a:r>
            <a:r>
              <a:rPr lang="en-US" b="1" dirty="0" err="1" smtClean="0">
                <a:cs typeface="Arial" charset="0"/>
              </a:rPr>
              <a:t>ketotic</a:t>
            </a:r>
            <a:r>
              <a:rPr lang="en-US" b="1" dirty="0" smtClean="0">
                <a:cs typeface="Arial" charset="0"/>
              </a:rPr>
              <a:t> acidosis (HONK)</a:t>
            </a:r>
          </a:p>
          <a:p>
            <a:pPr marL="623887" indent="-514350" algn="l" rtl="0" eaLnBrk="1" hangingPunct="1">
              <a:lnSpc>
                <a:spcPct val="200000"/>
              </a:lnSpc>
              <a:buFont typeface="+mj-lt"/>
              <a:buAutoNum type="arabicPeriod"/>
            </a:pPr>
            <a:r>
              <a:rPr lang="en-US" b="1" dirty="0" smtClean="0">
                <a:cs typeface="Arial" charset="0"/>
              </a:rPr>
              <a:t>Hypoglycemia</a:t>
            </a:r>
          </a:p>
        </p:txBody>
      </p:sp>
      <p:sp>
        <p:nvSpPr>
          <p:cNvPr id="3" name="Title 2"/>
          <p:cNvSpPr>
            <a:spLocks noGrp="1"/>
          </p:cNvSpPr>
          <p:nvPr>
            <p:ph type="title"/>
          </p:nvPr>
        </p:nvSpPr>
        <p:spPr/>
        <p:txBody>
          <a:bodyPr/>
          <a:lstStyle/>
          <a:p>
            <a:pPr rtl="0" eaLnBrk="1" fontAlgn="auto" hangingPunct="1">
              <a:spcAft>
                <a:spcPts val="0"/>
              </a:spcAft>
              <a:defRPr/>
            </a:pPr>
            <a:r>
              <a:rPr lang="en-US" dirty="0" smtClean="0">
                <a:solidFill>
                  <a:srgbClr val="FF0000"/>
                </a:solidFill>
                <a:effectLst>
                  <a:outerShdw blurRad="38100" dist="38100" dir="2700000" algn="tl">
                    <a:srgbClr val="000000">
                      <a:alpha val="43137"/>
                    </a:srgbClr>
                  </a:outerShdw>
                </a:effectLst>
              </a:rPr>
              <a:t>Diabetic emergencies</a:t>
            </a:r>
            <a:endParaRPr lang="ar-SA"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5680" y="116632"/>
            <a:ext cx="8686800" cy="1143000"/>
          </a:xfrm>
        </p:spPr>
        <p:txBody>
          <a:bodyPr>
            <a:normAutofit fontScale="90000"/>
          </a:bodyPr>
          <a:lstStyle/>
          <a:p>
            <a:pPr rtl="0" eaLnBrk="1" fontAlgn="auto" hangingPunct="1">
              <a:spcAft>
                <a:spcPts val="0"/>
              </a:spcAft>
              <a:defRPr/>
            </a:pPr>
            <a:r>
              <a:rPr lang="en-US" dirty="0" smtClean="0"/>
              <a:t>Interpretation of Laboratory findings</a:t>
            </a:r>
            <a:endParaRPr lang="ar-SA" dirty="0"/>
          </a:p>
        </p:txBody>
      </p:sp>
      <p:graphicFrame>
        <p:nvGraphicFramePr>
          <p:cNvPr id="4" name="Table 3"/>
          <p:cNvGraphicFramePr>
            <a:graphicFrameLocks noGrp="1"/>
          </p:cNvGraphicFramePr>
          <p:nvPr/>
        </p:nvGraphicFramePr>
        <p:xfrm>
          <a:off x="180042" y="1052513"/>
          <a:ext cx="8694083" cy="5704840"/>
        </p:xfrm>
        <a:graphic>
          <a:graphicData uri="http://schemas.openxmlformats.org/drawingml/2006/table">
            <a:tbl>
              <a:tblPr rtl="1" firstRow="1" bandRow="1">
                <a:tableStyleId>{5C22544A-7EE6-4342-B048-85BDC9FD1C3A}</a:tableStyleId>
              </a:tblPr>
              <a:tblGrid>
                <a:gridCol w="6590762"/>
                <a:gridCol w="2103321"/>
              </a:tblGrid>
              <a:tr h="370840">
                <a:tc>
                  <a:txBody>
                    <a:bodyPr/>
                    <a:lstStyle/>
                    <a:p>
                      <a:pPr algn="l" rtl="0"/>
                      <a:r>
                        <a:rPr lang="en-US" b="1" baseline="0" dirty="0" smtClean="0"/>
                        <a:t>Interpretation</a:t>
                      </a:r>
                      <a:endParaRPr lang="ar-SA" b="1" dirty="0"/>
                    </a:p>
                  </a:txBody>
                  <a:tcPr/>
                </a:tc>
                <a:tc>
                  <a:txBody>
                    <a:bodyPr/>
                    <a:lstStyle/>
                    <a:p>
                      <a:pPr algn="l" rtl="0"/>
                      <a:r>
                        <a:rPr lang="en-US" b="1" dirty="0" smtClean="0"/>
                        <a:t>Results</a:t>
                      </a:r>
                      <a:endParaRPr lang="ar-SA" b="1" dirty="0"/>
                    </a:p>
                  </a:txBody>
                  <a:tcPr/>
                </a:tc>
              </a:tr>
              <a:tr h="370840">
                <a:tc rowSpan="4">
                  <a:txBody>
                    <a:bodyPr/>
                    <a:lstStyle/>
                    <a:p>
                      <a:pPr algn="l" rtl="0"/>
                      <a:endParaRPr lang="en-US" b="1" dirty="0" smtClean="0"/>
                    </a:p>
                    <a:p>
                      <a:pPr algn="l" rtl="0"/>
                      <a:endParaRPr lang="en-US" b="1" dirty="0" smtClean="0"/>
                    </a:p>
                    <a:p>
                      <a:pPr algn="l" rtl="0"/>
                      <a:r>
                        <a:rPr lang="en-US" b="1" dirty="0" smtClean="0"/>
                        <a:t>Confirm the diagnosis of DKA</a:t>
                      </a:r>
                      <a:endParaRPr lang="ar-SA" b="1" dirty="0"/>
                    </a:p>
                  </a:txBody>
                  <a:tcPr/>
                </a:tc>
                <a:tc>
                  <a:txBody>
                    <a:bodyPr/>
                    <a:lstStyle/>
                    <a:p>
                      <a:pPr algn="l" rtl="0"/>
                      <a:r>
                        <a:rPr lang="en-US" b="1" dirty="0" smtClean="0"/>
                        <a:t>Hyperglycemia</a:t>
                      </a:r>
                      <a:endParaRPr lang="ar-SA" b="1" dirty="0"/>
                    </a:p>
                  </a:txBody>
                  <a:tcPr/>
                </a:tc>
              </a:tr>
              <a:tr h="370840">
                <a:tc vMerge="1">
                  <a:txBody>
                    <a:bodyPr/>
                    <a:lstStyle/>
                    <a:p>
                      <a:pPr algn="l" rtl="0"/>
                      <a:endParaRPr lang="ar-SA" dirty="0"/>
                    </a:p>
                  </a:txBody>
                  <a:tcPr/>
                </a:tc>
                <a:tc>
                  <a:txBody>
                    <a:bodyPr/>
                    <a:lstStyle/>
                    <a:p>
                      <a:pPr algn="l" rtl="0"/>
                      <a:r>
                        <a:rPr lang="en-US" b="1" dirty="0" err="1" smtClean="0"/>
                        <a:t>Glucosuria</a:t>
                      </a:r>
                      <a:endParaRPr lang="ar-SA" b="1" dirty="0"/>
                    </a:p>
                  </a:txBody>
                  <a:tcPr/>
                </a:tc>
              </a:tr>
              <a:tr h="370840">
                <a:tc vMerge="1">
                  <a:txBody>
                    <a:bodyPr/>
                    <a:lstStyle/>
                    <a:p>
                      <a:pPr algn="l" rtl="0"/>
                      <a:endParaRPr lang="ar-SA" dirty="0"/>
                    </a:p>
                  </a:txBody>
                  <a:tcPr/>
                </a:tc>
                <a:tc>
                  <a:txBody>
                    <a:bodyPr/>
                    <a:lstStyle/>
                    <a:p>
                      <a:pPr algn="l" rtl="0"/>
                      <a:r>
                        <a:rPr lang="en-US" b="1" dirty="0" err="1" smtClean="0"/>
                        <a:t>Ketonemia</a:t>
                      </a:r>
                      <a:endParaRPr lang="ar-SA" b="1" dirty="0"/>
                    </a:p>
                  </a:txBody>
                  <a:tcPr/>
                </a:tc>
              </a:tr>
              <a:tr h="370840">
                <a:tc vMerge="1">
                  <a:txBody>
                    <a:bodyPr/>
                    <a:lstStyle/>
                    <a:p>
                      <a:pPr algn="l" rtl="0"/>
                      <a:endParaRPr lang="ar-SA" dirty="0"/>
                    </a:p>
                  </a:txBody>
                  <a:tcPr/>
                </a:tc>
                <a:tc>
                  <a:txBody>
                    <a:bodyPr/>
                    <a:lstStyle/>
                    <a:p>
                      <a:pPr algn="l" rtl="0"/>
                      <a:r>
                        <a:rPr lang="en-US" b="1" dirty="0" err="1" smtClean="0"/>
                        <a:t>Ketonuria</a:t>
                      </a:r>
                      <a:endParaRPr lang="ar-SA" b="1" dirty="0"/>
                    </a:p>
                  </a:txBody>
                  <a:tcPr/>
                </a:tc>
              </a:tr>
              <a:tr h="370840">
                <a:tc>
                  <a:txBody>
                    <a:bodyPr/>
                    <a:lstStyle/>
                    <a:p>
                      <a:pPr algn="l" rtl="0"/>
                      <a:r>
                        <a:rPr lang="en-US" b="1" dirty="0" smtClean="0"/>
                        <a:t>Severe metabolic acidosis due to </a:t>
                      </a:r>
                      <a:r>
                        <a:rPr lang="en-US" b="1" dirty="0" smtClean="0">
                          <a:solidFill>
                            <a:srgbClr val="C00000"/>
                          </a:solidFill>
                          <a:sym typeface="Symbol"/>
                        </a:rPr>
                        <a:t></a:t>
                      </a:r>
                      <a:r>
                        <a:rPr lang="en-US" b="1" dirty="0" smtClean="0">
                          <a:sym typeface="Symbol"/>
                        </a:rPr>
                        <a:t> production of </a:t>
                      </a:r>
                      <a:r>
                        <a:rPr lang="en-US" b="1" dirty="0" err="1" smtClean="0">
                          <a:sym typeface="Symbol"/>
                        </a:rPr>
                        <a:t>ketone</a:t>
                      </a:r>
                      <a:r>
                        <a:rPr lang="en-US" b="1" dirty="0" smtClean="0">
                          <a:sym typeface="Symbol"/>
                        </a:rPr>
                        <a:t> bodies</a:t>
                      </a:r>
                      <a:endParaRPr lang="ar-SA" b="1" dirty="0"/>
                    </a:p>
                  </a:txBody>
                  <a:tcPr/>
                </a:tc>
                <a:tc>
                  <a:txBody>
                    <a:bodyPr/>
                    <a:lstStyle/>
                    <a:p>
                      <a:pPr algn="l" rtl="0"/>
                      <a:r>
                        <a:rPr lang="en-US" b="1" dirty="0" smtClean="0">
                          <a:solidFill>
                            <a:srgbClr val="00B050"/>
                          </a:solidFill>
                          <a:sym typeface="Symbol"/>
                        </a:rPr>
                        <a:t></a:t>
                      </a:r>
                      <a:r>
                        <a:rPr lang="en-US" b="1" dirty="0" smtClean="0">
                          <a:sym typeface="Symbol"/>
                        </a:rPr>
                        <a:t> </a:t>
                      </a:r>
                      <a:r>
                        <a:rPr lang="en-US" b="1" dirty="0" smtClean="0"/>
                        <a:t>pH</a:t>
                      </a:r>
                      <a:endParaRPr lang="ar-SA" b="1" dirty="0"/>
                    </a:p>
                  </a:txBody>
                  <a:tcPr/>
                </a:tc>
              </a:tr>
              <a:tr h="370840">
                <a:tc>
                  <a:txBody>
                    <a:bodyPr/>
                    <a:lstStyle/>
                    <a:p>
                      <a:pPr algn="l" rtl="0"/>
                      <a:r>
                        <a:rPr lang="en-US" b="1" dirty="0" smtClean="0"/>
                        <a:t>Metabolic acidosis with partial respiratory compensation (the hyperventilation)</a:t>
                      </a:r>
                      <a:endParaRPr lang="ar-SA" b="1" dirty="0"/>
                    </a:p>
                  </a:txBody>
                  <a:tcPr/>
                </a:tc>
                <a:tc>
                  <a:txBody>
                    <a:bodyPr/>
                    <a:lstStyle/>
                    <a:p>
                      <a:pPr algn="l" rtl="0"/>
                      <a:r>
                        <a:rPr lang="en-US" b="1" dirty="0" smtClean="0">
                          <a:solidFill>
                            <a:srgbClr val="00B050"/>
                          </a:solidFill>
                          <a:sym typeface="Symbol"/>
                        </a:rPr>
                        <a:t></a:t>
                      </a:r>
                      <a:r>
                        <a:rPr lang="en-US" b="1" dirty="0" smtClean="0">
                          <a:sym typeface="Symbol"/>
                        </a:rPr>
                        <a:t> </a:t>
                      </a:r>
                      <a:r>
                        <a:rPr lang="en-US" b="1" dirty="0" smtClean="0"/>
                        <a:t>bicarbonate and PCO</a:t>
                      </a:r>
                      <a:r>
                        <a:rPr lang="en-US" b="1" baseline="-25000" dirty="0" smtClean="0"/>
                        <a:t>2 </a:t>
                      </a:r>
                      <a:endParaRPr lang="ar-SA" b="1" dirty="0"/>
                    </a:p>
                  </a:txBody>
                  <a:tcPr/>
                </a:tc>
              </a:tr>
              <a:tr h="370840">
                <a:tc>
                  <a:txBody>
                    <a:bodyPr/>
                    <a:lstStyle/>
                    <a:p>
                      <a:pPr algn="l" rtl="0"/>
                      <a:r>
                        <a:rPr lang="en-US" b="1" dirty="0" smtClean="0"/>
                        <a:t>Due to </a:t>
                      </a:r>
                      <a:r>
                        <a:rPr lang="en-US" b="1" dirty="0" smtClean="0">
                          <a:solidFill>
                            <a:srgbClr val="C00000"/>
                          </a:solidFill>
                          <a:sym typeface="Symbol"/>
                        </a:rPr>
                        <a:t></a:t>
                      </a:r>
                      <a:r>
                        <a:rPr lang="en-US" b="1" dirty="0" smtClean="0">
                          <a:sym typeface="Symbol"/>
                        </a:rPr>
                        <a:t> </a:t>
                      </a:r>
                      <a:r>
                        <a:rPr lang="en-US" b="1" dirty="0" err="1" smtClean="0"/>
                        <a:t>ketone</a:t>
                      </a:r>
                      <a:r>
                        <a:rPr lang="en-US" b="1" dirty="0" smtClean="0"/>
                        <a:t> bodies in the blood</a:t>
                      </a:r>
                      <a:endParaRPr lang="ar-SA" b="1" dirty="0"/>
                    </a:p>
                  </a:txBody>
                  <a:tcPr/>
                </a:tc>
                <a:tc>
                  <a:txBody>
                    <a:bodyPr/>
                    <a:lstStyle/>
                    <a:p>
                      <a:pPr algn="l" rtl="0"/>
                      <a:r>
                        <a:rPr lang="en-US" b="1" dirty="0" smtClean="0">
                          <a:solidFill>
                            <a:srgbClr val="C00000"/>
                          </a:solidFill>
                          <a:sym typeface="Symbol"/>
                        </a:rPr>
                        <a:t></a:t>
                      </a:r>
                      <a:r>
                        <a:rPr lang="en-US" b="1" dirty="0" smtClean="0">
                          <a:sym typeface="Symbol"/>
                        </a:rPr>
                        <a:t> </a:t>
                      </a:r>
                      <a:r>
                        <a:rPr lang="en-US" b="1" dirty="0" smtClean="0"/>
                        <a:t>anion gap</a:t>
                      </a:r>
                      <a:endParaRPr lang="ar-SA" b="1" dirty="0"/>
                    </a:p>
                  </a:txBody>
                  <a:tcPr/>
                </a:tc>
              </a:tr>
              <a:tr h="370840">
                <a:tc>
                  <a:txBody>
                    <a:bodyPr/>
                    <a:lstStyle/>
                    <a:p>
                      <a:pPr marL="342900" indent="-342900" algn="l" rtl="0">
                        <a:buFont typeface="+mj-lt"/>
                        <a:buAutoNum type="arabicPeriod"/>
                      </a:pPr>
                      <a:r>
                        <a:rPr lang="en-US" b="1" dirty="0" smtClean="0"/>
                        <a:t>Renal impairment (dehydration </a:t>
                      </a:r>
                      <a:r>
                        <a:rPr lang="en-US" b="1" dirty="0" smtClean="0">
                          <a:sym typeface="Wingdings" pitchFamily="2" charset="2"/>
                        </a:rPr>
                        <a:t> </a:t>
                      </a:r>
                      <a:r>
                        <a:rPr lang="en-US" b="1" dirty="0" smtClean="0">
                          <a:solidFill>
                            <a:srgbClr val="00B050"/>
                          </a:solidFill>
                          <a:sym typeface="Symbol"/>
                        </a:rPr>
                        <a:t></a:t>
                      </a:r>
                      <a:r>
                        <a:rPr lang="en-US" b="1" dirty="0" smtClean="0">
                          <a:sym typeface="Symbol"/>
                        </a:rPr>
                        <a:t> blood volume </a:t>
                      </a:r>
                      <a:r>
                        <a:rPr lang="en-US" b="1" dirty="0" smtClean="0">
                          <a:sym typeface="Wingdings" pitchFamily="2" charset="2"/>
                        </a:rPr>
                        <a:t></a:t>
                      </a:r>
                      <a:r>
                        <a:rPr lang="en-US" b="1" dirty="0" smtClean="0">
                          <a:solidFill>
                            <a:srgbClr val="00B050"/>
                          </a:solidFill>
                          <a:sym typeface="Symbol"/>
                        </a:rPr>
                        <a:t></a:t>
                      </a:r>
                      <a:r>
                        <a:rPr lang="en-US" b="1" dirty="0" smtClean="0">
                          <a:sym typeface="Symbol"/>
                        </a:rPr>
                        <a:t> renal perfusion)</a:t>
                      </a:r>
                    </a:p>
                    <a:p>
                      <a:pPr marL="342900" indent="-342900" algn="l" rtl="0">
                        <a:buFont typeface="+mj-lt"/>
                        <a:buAutoNum type="arabicPeriod"/>
                      </a:pPr>
                      <a:r>
                        <a:rPr lang="en-US" b="1" dirty="0" smtClean="0">
                          <a:sym typeface="Symbol"/>
                        </a:rPr>
                        <a:t>Dehydration</a:t>
                      </a:r>
                    </a:p>
                    <a:p>
                      <a:pPr marL="342900" indent="-342900" algn="l" rtl="0">
                        <a:buFont typeface="+mj-lt"/>
                        <a:buAutoNum type="arabicPeriod"/>
                      </a:pPr>
                      <a:r>
                        <a:rPr lang="en-US" b="1" dirty="0" smtClean="0">
                          <a:sym typeface="Symbol"/>
                        </a:rPr>
                        <a:t>Degradation of protein (for urea)</a:t>
                      </a:r>
                      <a:endParaRPr lang="ar-SA" b="1" dirty="0"/>
                    </a:p>
                  </a:txBody>
                  <a:tcPr/>
                </a:tc>
                <a:tc>
                  <a:txBody>
                    <a:bodyPr/>
                    <a:lstStyle/>
                    <a:p>
                      <a:pPr algn="l" rtl="0"/>
                      <a:r>
                        <a:rPr lang="en-US" b="1" dirty="0" smtClean="0">
                          <a:solidFill>
                            <a:srgbClr val="C00000"/>
                          </a:solidFill>
                          <a:sym typeface="Symbol"/>
                        </a:rPr>
                        <a:t></a:t>
                      </a:r>
                      <a:r>
                        <a:rPr lang="en-US" b="1" dirty="0" smtClean="0">
                          <a:sym typeface="Symbol"/>
                        </a:rPr>
                        <a:t> </a:t>
                      </a:r>
                      <a:r>
                        <a:rPr lang="en-US" b="1" dirty="0" smtClean="0"/>
                        <a:t>urea &amp; </a:t>
                      </a:r>
                      <a:r>
                        <a:rPr lang="en-US" b="1" dirty="0" err="1" smtClean="0"/>
                        <a:t>creatinine</a:t>
                      </a:r>
                      <a:endParaRPr lang="ar-SA" b="1" dirty="0"/>
                    </a:p>
                  </a:txBody>
                  <a:tcPr/>
                </a:tc>
              </a:tr>
              <a:tr h="370840">
                <a:tc>
                  <a:txBody>
                    <a:bodyPr/>
                    <a:lstStyle/>
                    <a:p>
                      <a:pPr algn="l" rtl="0"/>
                      <a:r>
                        <a:rPr lang="en-US" b="1" dirty="0" smtClean="0">
                          <a:solidFill>
                            <a:srgbClr val="00B050"/>
                          </a:solidFill>
                          <a:sym typeface="Symbol"/>
                        </a:rPr>
                        <a:t></a:t>
                      </a:r>
                      <a:r>
                        <a:rPr lang="en-US" b="1" dirty="0" smtClean="0">
                          <a:sym typeface="Symbol"/>
                        </a:rPr>
                        <a:t> Uptake</a:t>
                      </a:r>
                      <a:r>
                        <a:rPr lang="en-US" b="1" baseline="0" dirty="0" smtClean="0">
                          <a:sym typeface="Symbol"/>
                        </a:rPr>
                        <a:t> of potassium by cells in the absence of insulin</a:t>
                      </a:r>
                      <a:endParaRPr lang="ar-SA" b="1" dirty="0"/>
                    </a:p>
                  </a:txBody>
                  <a:tcPr/>
                </a:tc>
                <a:tc>
                  <a:txBody>
                    <a:bodyPr/>
                    <a:lstStyle/>
                    <a:p>
                      <a:pPr algn="l" rtl="0"/>
                      <a:r>
                        <a:rPr lang="en-US" b="1" dirty="0" smtClean="0">
                          <a:solidFill>
                            <a:srgbClr val="C00000"/>
                          </a:solidFill>
                          <a:sym typeface="Symbol"/>
                        </a:rPr>
                        <a:t></a:t>
                      </a:r>
                      <a:r>
                        <a:rPr lang="en-US" b="1" dirty="0" smtClean="0"/>
                        <a:t>K</a:t>
                      </a:r>
                      <a:r>
                        <a:rPr lang="en-US" b="1" baseline="30000" dirty="0" smtClean="0"/>
                        <a:t>+</a:t>
                      </a:r>
                      <a:endParaRPr lang="ar-SA" b="1" dirty="0"/>
                    </a:p>
                  </a:txBody>
                  <a:tcPr/>
                </a:tc>
              </a:tr>
              <a:tr h="370840">
                <a:tc>
                  <a:txBody>
                    <a:bodyPr/>
                    <a:lstStyle/>
                    <a:p>
                      <a:pPr algn="l" rtl="0"/>
                      <a:r>
                        <a:rPr lang="en-US" b="1" dirty="0" smtClean="0"/>
                        <a:t>Due</a:t>
                      </a:r>
                      <a:r>
                        <a:rPr lang="en-US" b="1" baseline="0" dirty="0" smtClean="0"/>
                        <a:t> to hyperglycemia and fluid loss</a:t>
                      </a:r>
                      <a:endParaRPr lang="ar-SA" b="1" dirty="0"/>
                    </a:p>
                  </a:txBody>
                  <a:tcPr/>
                </a:tc>
                <a:tc>
                  <a:txBody>
                    <a:bodyPr/>
                    <a:lstStyle/>
                    <a:p>
                      <a:pPr algn="l" rtl="0"/>
                      <a:r>
                        <a:rPr lang="en-US" b="1" dirty="0" smtClean="0">
                          <a:solidFill>
                            <a:srgbClr val="C00000"/>
                          </a:solidFill>
                          <a:sym typeface="Symbol"/>
                        </a:rPr>
                        <a:t></a:t>
                      </a:r>
                      <a:r>
                        <a:rPr lang="en-US" b="1" dirty="0" smtClean="0">
                          <a:sym typeface="Symbol"/>
                        </a:rPr>
                        <a:t> Plasma</a:t>
                      </a:r>
                      <a:r>
                        <a:rPr lang="en-US" b="1" baseline="0" dirty="0" smtClean="0">
                          <a:sym typeface="Symbol"/>
                        </a:rPr>
                        <a:t> o</a:t>
                      </a:r>
                      <a:r>
                        <a:rPr lang="en-US" b="1" dirty="0" smtClean="0">
                          <a:sym typeface="Symbol"/>
                        </a:rPr>
                        <a:t>smolality </a:t>
                      </a:r>
                      <a:endParaRPr lang="ar-SA" b="1" dirty="0"/>
                    </a:p>
                  </a:txBody>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44624"/>
            <a:ext cx="9144000" cy="1143000"/>
          </a:xfrm>
        </p:spPr>
        <p:txBody>
          <a:bodyPr>
            <a:noAutofit/>
          </a:bodyPr>
          <a:lstStyle/>
          <a:p>
            <a:pPr algn="ctr" rtl="0" eaLnBrk="1" fontAlgn="auto" hangingPunct="1">
              <a:spcAft>
                <a:spcPts val="0"/>
              </a:spcAft>
              <a:defRPr/>
            </a:pPr>
            <a:r>
              <a:rPr lang="en-US" sz="3200" dirty="0" smtClean="0">
                <a:solidFill>
                  <a:srgbClr val="FF0000"/>
                </a:solidFill>
              </a:rPr>
              <a:t>Metabolic Changes in DM and DKA</a:t>
            </a:r>
            <a:endParaRPr lang="ar-SA" sz="3200" dirty="0">
              <a:solidFill>
                <a:srgbClr val="FF0000"/>
              </a:solidFill>
            </a:endParaRPr>
          </a:p>
        </p:txBody>
      </p:sp>
      <p:sp>
        <p:nvSpPr>
          <p:cNvPr id="23555" name="TextBox 7"/>
          <p:cNvSpPr txBox="1">
            <a:spLocks noChangeArrowheads="1"/>
          </p:cNvSpPr>
          <p:nvPr/>
        </p:nvSpPr>
        <p:spPr bwMode="auto">
          <a:xfrm>
            <a:off x="2022475" y="1773238"/>
            <a:ext cx="5472113" cy="369887"/>
          </a:xfrm>
          <a:prstGeom prst="rect">
            <a:avLst/>
          </a:prstGeom>
          <a:noFill/>
          <a:ln w="9525">
            <a:noFill/>
            <a:miter lim="800000"/>
            <a:headEnd/>
            <a:tailEnd/>
          </a:ln>
        </p:spPr>
        <p:txBody>
          <a:bodyPr>
            <a:spAutoFit/>
          </a:bodyPr>
          <a:lstStyle/>
          <a:p>
            <a:pPr algn="ctr" rtl="0"/>
            <a:r>
              <a:rPr lang="en-US" b="1" dirty="0">
                <a:solidFill>
                  <a:srgbClr val="0033CC"/>
                </a:solidFill>
                <a:latin typeface="Lucida Sans Unicode" pitchFamily="34" charset="0"/>
                <a:sym typeface="Symbol" pitchFamily="18" charset="2"/>
              </a:rPr>
              <a:t>Multiple effects</a:t>
            </a:r>
            <a:endParaRPr lang="ar-SA" b="1" dirty="0">
              <a:solidFill>
                <a:srgbClr val="0033CC"/>
              </a:solidFill>
              <a:latin typeface="Lucida Sans Unicode" pitchFamily="34" charset="0"/>
            </a:endParaRPr>
          </a:p>
        </p:txBody>
      </p:sp>
      <p:cxnSp>
        <p:nvCxnSpPr>
          <p:cNvPr id="15" name="Straight Connector 14"/>
          <p:cNvCxnSpPr/>
          <p:nvPr/>
        </p:nvCxnSpPr>
        <p:spPr>
          <a:xfrm rot="5400000">
            <a:off x="4608513" y="2170113"/>
            <a:ext cx="2159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476375" y="2206625"/>
            <a:ext cx="633571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flipV="1">
            <a:off x="1331913" y="2206625"/>
            <a:ext cx="144462" cy="142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5292726" y="2349500"/>
            <a:ext cx="14446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a:off x="7740651" y="2349500"/>
            <a:ext cx="14446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3276601" y="2349500"/>
            <a:ext cx="14446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562" name="TextBox 23"/>
          <p:cNvSpPr txBox="1">
            <a:spLocks noChangeArrowheads="1"/>
          </p:cNvSpPr>
          <p:nvPr/>
        </p:nvSpPr>
        <p:spPr bwMode="auto">
          <a:xfrm>
            <a:off x="215900" y="2428875"/>
            <a:ext cx="2052638" cy="2586038"/>
          </a:xfrm>
          <a:prstGeom prst="rect">
            <a:avLst/>
          </a:prstGeom>
          <a:noFill/>
          <a:ln w="9525">
            <a:solidFill>
              <a:schemeClr val="accent1"/>
            </a:solidFill>
            <a:miter lim="800000"/>
            <a:headEnd/>
            <a:tailEnd/>
          </a:ln>
        </p:spPr>
        <p:txBody>
          <a:bodyPr>
            <a:spAutoFit/>
          </a:bodyPr>
          <a:lstStyle/>
          <a:p>
            <a:pPr algn="ctr" rtl="0">
              <a:spcBef>
                <a:spcPts val="600"/>
              </a:spcBef>
              <a:spcAft>
                <a:spcPts val="600"/>
              </a:spcAft>
            </a:pPr>
            <a:r>
              <a:rPr lang="en-US" b="1" dirty="0">
                <a:solidFill>
                  <a:srgbClr val="0033CC"/>
                </a:solidFill>
                <a:latin typeface="Lucida Sans Unicode" pitchFamily="34" charset="0"/>
                <a:sym typeface="Symbol" pitchFamily="18" charset="2"/>
              </a:rPr>
              <a:t>CHO metabolism</a:t>
            </a:r>
          </a:p>
          <a:p>
            <a:pPr algn="l" rtl="0">
              <a:spcBef>
                <a:spcPts val="600"/>
              </a:spcBef>
              <a:spcAft>
                <a:spcPts val="600"/>
              </a:spcAft>
              <a:buFont typeface="Arial" charset="0"/>
              <a:buChar char="•"/>
            </a:pPr>
            <a:r>
              <a:rPr lang="en-US" sz="1600" b="1" dirty="0">
                <a:solidFill>
                  <a:srgbClr val="00B050"/>
                </a:solidFill>
                <a:latin typeface="Lucida Sans Unicode" pitchFamily="34" charset="0"/>
                <a:sym typeface="Symbol" pitchFamily="18" charset="2"/>
              </a:rPr>
              <a:t></a:t>
            </a:r>
            <a:r>
              <a:rPr lang="en-US" sz="1600" b="1" dirty="0">
                <a:latin typeface="Lucida Sans Unicode" pitchFamily="34" charset="0"/>
                <a:sym typeface="Symbol" pitchFamily="18" charset="2"/>
              </a:rPr>
              <a:t>glucose uptake by certain tissues (adipose tissue &amp; muscle) </a:t>
            </a:r>
          </a:p>
          <a:p>
            <a:pPr algn="l" rtl="0">
              <a:spcBef>
                <a:spcPts val="600"/>
              </a:spcBef>
              <a:spcAft>
                <a:spcPts val="600"/>
              </a:spcAft>
              <a:buFont typeface="Arial" charset="0"/>
              <a:buChar char="•"/>
            </a:pPr>
            <a:r>
              <a:rPr lang="en-US" sz="1600" b="1" dirty="0">
                <a:solidFill>
                  <a:srgbClr val="C00000"/>
                </a:solidFill>
                <a:latin typeface="Lucida Sans Unicode" pitchFamily="34" charset="0"/>
                <a:sym typeface="Symbol" pitchFamily="18" charset="2"/>
              </a:rPr>
              <a:t></a:t>
            </a:r>
            <a:r>
              <a:rPr lang="en-US" sz="1600" b="1" dirty="0" err="1">
                <a:latin typeface="Lucida Sans Unicode" pitchFamily="34" charset="0"/>
                <a:sym typeface="Symbol" pitchFamily="18" charset="2"/>
              </a:rPr>
              <a:t>glycogenolysis</a:t>
            </a:r>
            <a:endParaRPr lang="en-US" sz="1600" b="1" dirty="0">
              <a:latin typeface="Lucida Sans Unicode" pitchFamily="34" charset="0"/>
              <a:sym typeface="Symbol" pitchFamily="18" charset="2"/>
            </a:endParaRPr>
          </a:p>
          <a:p>
            <a:pPr algn="l" rtl="0">
              <a:spcBef>
                <a:spcPts val="600"/>
              </a:spcBef>
              <a:spcAft>
                <a:spcPts val="600"/>
              </a:spcAft>
              <a:buFont typeface="Arial" charset="0"/>
              <a:buChar char="•"/>
            </a:pPr>
            <a:r>
              <a:rPr lang="en-US" sz="1600" b="1" dirty="0">
                <a:solidFill>
                  <a:srgbClr val="C00000"/>
                </a:solidFill>
                <a:latin typeface="Lucida Sans Unicode" pitchFamily="34" charset="0"/>
                <a:sym typeface="Symbol" pitchFamily="18" charset="2"/>
              </a:rPr>
              <a:t></a:t>
            </a:r>
            <a:r>
              <a:rPr lang="en-US" sz="1600" b="1" dirty="0" err="1">
                <a:latin typeface="Lucida Sans Unicode" pitchFamily="34" charset="0"/>
                <a:sym typeface="Symbol" pitchFamily="18" charset="2"/>
              </a:rPr>
              <a:t>gluconeogenesis</a:t>
            </a:r>
            <a:endParaRPr lang="ar-SA" sz="1600" b="1" dirty="0">
              <a:latin typeface="Lucida Sans Unicode" pitchFamily="34" charset="0"/>
            </a:endParaRPr>
          </a:p>
        </p:txBody>
      </p:sp>
      <p:sp>
        <p:nvSpPr>
          <p:cNvPr id="23563" name="TextBox 24"/>
          <p:cNvSpPr txBox="1">
            <a:spLocks noChangeArrowheads="1"/>
          </p:cNvSpPr>
          <p:nvPr/>
        </p:nvSpPr>
        <p:spPr bwMode="auto">
          <a:xfrm>
            <a:off x="2447925" y="2422525"/>
            <a:ext cx="1836738" cy="2584450"/>
          </a:xfrm>
          <a:prstGeom prst="rect">
            <a:avLst/>
          </a:prstGeom>
          <a:noFill/>
          <a:ln w="9525">
            <a:solidFill>
              <a:schemeClr val="accent1"/>
            </a:solidFill>
            <a:miter lim="800000"/>
            <a:headEnd/>
            <a:tailEnd/>
          </a:ln>
        </p:spPr>
        <p:txBody>
          <a:bodyPr>
            <a:spAutoFit/>
          </a:bodyPr>
          <a:lstStyle/>
          <a:p>
            <a:pPr algn="ctr" rtl="0">
              <a:spcBef>
                <a:spcPts val="600"/>
              </a:spcBef>
              <a:spcAft>
                <a:spcPts val="600"/>
              </a:spcAft>
            </a:pPr>
            <a:r>
              <a:rPr lang="en-US" b="1" dirty="0">
                <a:solidFill>
                  <a:srgbClr val="0033CC"/>
                </a:solidFill>
                <a:latin typeface="Lucida Sans Unicode" pitchFamily="34" charset="0"/>
                <a:sym typeface="Symbol" pitchFamily="18" charset="2"/>
              </a:rPr>
              <a:t>Lipid metabolism</a:t>
            </a:r>
          </a:p>
          <a:p>
            <a:pPr algn="l" rtl="0">
              <a:spcBef>
                <a:spcPts val="600"/>
              </a:spcBef>
              <a:spcAft>
                <a:spcPts val="600"/>
              </a:spcAft>
              <a:buFont typeface="Arial" charset="0"/>
              <a:buChar char="•"/>
            </a:pPr>
            <a:r>
              <a:rPr lang="en-US" sz="1600" b="1" dirty="0">
                <a:solidFill>
                  <a:srgbClr val="C00000"/>
                </a:solidFill>
                <a:latin typeface="Lucida Sans Unicode" pitchFamily="34" charset="0"/>
                <a:sym typeface="Symbol" pitchFamily="18" charset="2"/>
              </a:rPr>
              <a:t></a:t>
            </a:r>
            <a:r>
              <a:rPr lang="en-US" sz="1600" b="1" dirty="0">
                <a:latin typeface="Lucida Sans Unicode" pitchFamily="34" charset="0"/>
                <a:sym typeface="Symbol" pitchFamily="18" charset="2"/>
              </a:rPr>
              <a:t> </a:t>
            </a:r>
            <a:r>
              <a:rPr lang="en-US" sz="1600" b="1" dirty="0" smtClean="0">
                <a:latin typeface="Lucida Sans Unicode" pitchFamily="34" charset="0"/>
                <a:sym typeface="Symbol" pitchFamily="18" charset="2"/>
              </a:rPr>
              <a:t>lipolysis</a:t>
            </a:r>
            <a:endParaRPr lang="en-US" sz="1600" b="1" dirty="0">
              <a:latin typeface="Lucida Sans Unicode" pitchFamily="34" charset="0"/>
              <a:sym typeface="Symbol" pitchFamily="18" charset="2"/>
            </a:endParaRPr>
          </a:p>
          <a:p>
            <a:pPr algn="l" rtl="0">
              <a:spcBef>
                <a:spcPts val="600"/>
              </a:spcBef>
              <a:spcAft>
                <a:spcPts val="600"/>
              </a:spcAft>
              <a:buFont typeface="Arial" charset="0"/>
              <a:buChar char="•"/>
            </a:pPr>
            <a:r>
              <a:rPr lang="en-US" sz="1600" b="1" dirty="0">
                <a:solidFill>
                  <a:srgbClr val="C00000"/>
                </a:solidFill>
                <a:latin typeface="Lucida Sans Unicode" pitchFamily="34" charset="0"/>
                <a:sym typeface="Symbol" pitchFamily="18" charset="2"/>
              </a:rPr>
              <a:t></a:t>
            </a:r>
            <a:r>
              <a:rPr lang="en-US" sz="1600" b="1" dirty="0">
                <a:latin typeface="Lucida Sans Unicode" pitchFamily="34" charset="0"/>
                <a:sym typeface="Symbol" pitchFamily="18" charset="2"/>
              </a:rPr>
              <a:t> fatty acid oxidation</a:t>
            </a:r>
          </a:p>
          <a:p>
            <a:pPr algn="l" rtl="0">
              <a:spcBef>
                <a:spcPts val="600"/>
              </a:spcBef>
              <a:spcAft>
                <a:spcPts val="600"/>
              </a:spcAft>
              <a:buFont typeface="Arial" charset="0"/>
              <a:buChar char="•"/>
            </a:pPr>
            <a:r>
              <a:rPr lang="en-US" sz="1600" b="1" dirty="0">
                <a:solidFill>
                  <a:srgbClr val="C00000"/>
                </a:solidFill>
                <a:latin typeface="Lucida Sans Unicode" pitchFamily="34" charset="0"/>
                <a:sym typeface="Symbol" pitchFamily="18" charset="2"/>
              </a:rPr>
              <a:t></a:t>
            </a:r>
            <a:r>
              <a:rPr lang="en-US" sz="1600" b="1" dirty="0">
                <a:latin typeface="Lucida Sans Unicode" pitchFamily="34" charset="0"/>
                <a:sym typeface="Symbol" pitchFamily="18" charset="2"/>
              </a:rPr>
              <a:t>  production of </a:t>
            </a:r>
            <a:r>
              <a:rPr lang="en-US" sz="1600" b="1" dirty="0" err="1">
                <a:latin typeface="Lucida Sans Unicode" pitchFamily="34" charset="0"/>
                <a:sym typeface="Symbol" pitchFamily="18" charset="2"/>
              </a:rPr>
              <a:t>Ketone</a:t>
            </a:r>
            <a:r>
              <a:rPr lang="en-US" sz="1600" b="1" dirty="0">
                <a:latin typeface="Lucida Sans Unicode" pitchFamily="34" charset="0"/>
                <a:sym typeface="Symbol" pitchFamily="18" charset="2"/>
              </a:rPr>
              <a:t> bodies</a:t>
            </a:r>
            <a:endParaRPr lang="ar-SA" sz="1600" b="1" dirty="0">
              <a:latin typeface="Lucida Sans Unicode" pitchFamily="34" charset="0"/>
            </a:endParaRPr>
          </a:p>
        </p:txBody>
      </p:sp>
      <p:sp>
        <p:nvSpPr>
          <p:cNvPr id="23564" name="TextBox 25"/>
          <p:cNvSpPr txBox="1">
            <a:spLocks noChangeArrowheads="1"/>
          </p:cNvSpPr>
          <p:nvPr/>
        </p:nvSpPr>
        <p:spPr bwMode="auto">
          <a:xfrm>
            <a:off x="4427538" y="2493963"/>
            <a:ext cx="1908175" cy="1938337"/>
          </a:xfrm>
          <a:prstGeom prst="rect">
            <a:avLst/>
          </a:prstGeom>
          <a:noFill/>
          <a:ln w="9525">
            <a:solidFill>
              <a:schemeClr val="accent1"/>
            </a:solidFill>
            <a:miter lim="800000"/>
            <a:headEnd/>
            <a:tailEnd/>
          </a:ln>
        </p:spPr>
        <p:txBody>
          <a:bodyPr>
            <a:spAutoFit/>
          </a:bodyPr>
          <a:lstStyle/>
          <a:p>
            <a:pPr algn="ctr" rtl="0">
              <a:spcBef>
                <a:spcPts val="600"/>
              </a:spcBef>
              <a:spcAft>
                <a:spcPts val="600"/>
              </a:spcAft>
            </a:pPr>
            <a:r>
              <a:rPr lang="en-US" b="1" dirty="0">
                <a:solidFill>
                  <a:srgbClr val="0033CC"/>
                </a:solidFill>
                <a:latin typeface="Lucida Sans Unicode" pitchFamily="34" charset="0"/>
                <a:sym typeface="Symbol" pitchFamily="18" charset="2"/>
              </a:rPr>
              <a:t>Protein metabolism</a:t>
            </a:r>
          </a:p>
          <a:p>
            <a:pPr algn="l" rtl="0">
              <a:spcBef>
                <a:spcPts val="600"/>
              </a:spcBef>
              <a:spcAft>
                <a:spcPts val="600"/>
              </a:spcAft>
              <a:buFont typeface="Arial" charset="0"/>
              <a:buChar char="•"/>
            </a:pPr>
            <a:r>
              <a:rPr lang="en-US" sz="1600" b="1" dirty="0">
                <a:solidFill>
                  <a:srgbClr val="00B050"/>
                </a:solidFill>
                <a:latin typeface="Lucida Sans Unicode" pitchFamily="34" charset="0"/>
                <a:sym typeface="Symbol" pitchFamily="18" charset="2"/>
              </a:rPr>
              <a:t></a:t>
            </a:r>
            <a:r>
              <a:rPr lang="en-US" sz="1600" b="1" dirty="0">
                <a:latin typeface="Lucida Sans Unicode" pitchFamily="34" charset="0"/>
                <a:sym typeface="Symbol" pitchFamily="18" charset="2"/>
              </a:rPr>
              <a:t> protein synthesis</a:t>
            </a:r>
          </a:p>
          <a:p>
            <a:pPr algn="l" rtl="0">
              <a:spcBef>
                <a:spcPts val="600"/>
              </a:spcBef>
              <a:spcAft>
                <a:spcPts val="600"/>
              </a:spcAft>
              <a:buFont typeface="Arial" charset="0"/>
              <a:buChar char="•"/>
            </a:pPr>
            <a:r>
              <a:rPr lang="en-US" sz="1600" b="1" dirty="0">
                <a:solidFill>
                  <a:srgbClr val="C00000"/>
                </a:solidFill>
                <a:latin typeface="Lucida Sans Unicode" pitchFamily="34" charset="0"/>
                <a:sym typeface="Symbol" pitchFamily="18" charset="2"/>
              </a:rPr>
              <a:t></a:t>
            </a:r>
            <a:r>
              <a:rPr lang="en-US" sz="1600" b="1" dirty="0">
                <a:latin typeface="Lucida Sans Unicode" pitchFamily="34" charset="0"/>
                <a:sym typeface="Symbol" pitchFamily="18" charset="2"/>
              </a:rPr>
              <a:t> protein degradation</a:t>
            </a:r>
            <a:endParaRPr lang="ar-SA" sz="1600" b="1" dirty="0">
              <a:latin typeface="Lucida Sans Unicode" pitchFamily="34" charset="0"/>
            </a:endParaRPr>
          </a:p>
        </p:txBody>
      </p:sp>
      <p:sp>
        <p:nvSpPr>
          <p:cNvPr id="23565" name="TextBox 26"/>
          <p:cNvSpPr txBox="1">
            <a:spLocks noChangeArrowheads="1"/>
          </p:cNvSpPr>
          <p:nvPr/>
        </p:nvSpPr>
        <p:spPr bwMode="auto">
          <a:xfrm>
            <a:off x="6696075" y="2422525"/>
            <a:ext cx="2339975" cy="2554288"/>
          </a:xfrm>
          <a:prstGeom prst="rect">
            <a:avLst/>
          </a:prstGeom>
          <a:noFill/>
          <a:ln w="9525">
            <a:solidFill>
              <a:schemeClr val="accent1"/>
            </a:solidFill>
            <a:miter lim="800000"/>
            <a:headEnd/>
            <a:tailEnd/>
          </a:ln>
        </p:spPr>
        <p:txBody>
          <a:bodyPr>
            <a:spAutoFit/>
          </a:bodyPr>
          <a:lstStyle/>
          <a:p>
            <a:pPr algn="ctr" rtl="0">
              <a:spcBef>
                <a:spcPts val="600"/>
              </a:spcBef>
              <a:spcAft>
                <a:spcPts val="600"/>
              </a:spcAft>
            </a:pPr>
            <a:r>
              <a:rPr lang="en-US" b="1" dirty="0">
                <a:solidFill>
                  <a:srgbClr val="0033CC"/>
                </a:solidFill>
                <a:latin typeface="Lucida Sans Unicode" pitchFamily="34" charset="0"/>
                <a:sym typeface="Symbol" pitchFamily="18" charset="2"/>
              </a:rPr>
              <a:t>K</a:t>
            </a:r>
            <a:r>
              <a:rPr lang="en-US" b="1" baseline="30000" dirty="0">
                <a:solidFill>
                  <a:srgbClr val="0033CC"/>
                </a:solidFill>
                <a:latin typeface="Lucida Sans Unicode" pitchFamily="34" charset="0"/>
                <a:sym typeface="Symbol" pitchFamily="18" charset="2"/>
              </a:rPr>
              <a:t>+</a:t>
            </a:r>
            <a:r>
              <a:rPr lang="en-US" b="1" dirty="0">
                <a:solidFill>
                  <a:srgbClr val="0033CC"/>
                </a:solidFill>
                <a:latin typeface="Lucida Sans Unicode" pitchFamily="34" charset="0"/>
                <a:sym typeface="Symbol" pitchFamily="18" charset="2"/>
              </a:rPr>
              <a:t>, Water &amp; pH</a:t>
            </a:r>
          </a:p>
          <a:p>
            <a:pPr algn="l" rtl="0">
              <a:spcBef>
                <a:spcPts val="600"/>
              </a:spcBef>
              <a:spcAft>
                <a:spcPts val="600"/>
              </a:spcAft>
              <a:buFont typeface="Arial" charset="0"/>
              <a:buChar char="•"/>
            </a:pPr>
            <a:r>
              <a:rPr lang="en-US" sz="1600" b="1" dirty="0">
                <a:solidFill>
                  <a:srgbClr val="00B050"/>
                </a:solidFill>
                <a:latin typeface="Lucida Sans Unicode" pitchFamily="34" charset="0"/>
                <a:sym typeface="Symbol" pitchFamily="18" charset="2"/>
              </a:rPr>
              <a:t></a:t>
            </a:r>
            <a:r>
              <a:rPr lang="en-US" sz="1600" b="1" dirty="0">
                <a:latin typeface="Lucida Sans Unicode" pitchFamily="34" charset="0"/>
                <a:sym typeface="Symbol" pitchFamily="18" charset="2"/>
              </a:rPr>
              <a:t> entry of K</a:t>
            </a:r>
            <a:r>
              <a:rPr lang="en-US" sz="1600" b="1" baseline="30000" dirty="0">
                <a:latin typeface="Lucida Sans Unicode" pitchFamily="34" charset="0"/>
                <a:sym typeface="Symbol" pitchFamily="18" charset="2"/>
              </a:rPr>
              <a:t>+</a:t>
            </a:r>
            <a:r>
              <a:rPr lang="en-US" sz="1600" b="1" dirty="0">
                <a:latin typeface="Lucida Sans Unicode" pitchFamily="34" charset="0"/>
                <a:sym typeface="Symbol" pitchFamily="18" charset="2"/>
              </a:rPr>
              <a:t> into the cells</a:t>
            </a:r>
          </a:p>
          <a:p>
            <a:pPr algn="l" rtl="0">
              <a:spcBef>
                <a:spcPts val="600"/>
              </a:spcBef>
              <a:spcAft>
                <a:spcPts val="600"/>
              </a:spcAft>
              <a:buFont typeface="Arial" charset="0"/>
              <a:buChar char="•"/>
            </a:pPr>
            <a:r>
              <a:rPr lang="en-US" sz="1600" b="1" dirty="0">
                <a:latin typeface="Lucida Sans Unicode" pitchFamily="34" charset="0"/>
                <a:sym typeface="Symbol" pitchFamily="18" charset="2"/>
              </a:rPr>
              <a:t>Water loss secondary to </a:t>
            </a:r>
            <a:r>
              <a:rPr lang="en-US" sz="1600" b="1" dirty="0" err="1">
                <a:latin typeface="Lucida Sans Unicode" pitchFamily="34" charset="0"/>
                <a:sym typeface="Symbol" pitchFamily="18" charset="2"/>
              </a:rPr>
              <a:t>glycosuria</a:t>
            </a:r>
            <a:endParaRPr lang="en-US" sz="1600" b="1" dirty="0">
              <a:latin typeface="Lucida Sans Unicode" pitchFamily="34" charset="0"/>
              <a:sym typeface="Symbol" pitchFamily="18" charset="2"/>
            </a:endParaRPr>
          </a:p>
          <a:p>
            <a:pPr algn="l" rtl="0">
              <a:spcBef>
                <a:spcPts val="600"/>
              </a:spcBef>
              <a:spcAft>
                <a:spcPts val="600"/>
              </a:spcAft>
              <a:buFont typeface="Arial" charset="0"/>
              <a:buChar char="•"/>
            </a:pPr>
            <a:r>
              <a:rPr lang="en-US" sz="1600" b="1" dirty="0">
                <a:latin typeface="Lucida Sans Unicode" pitchFamily="34" charset="0"/>
                <a:sym typeface="Symbol" pitchFamily="18" charset="2"/>
              </a:rPr>
              <a:t>Acidosis due to </a:t>
            </a:r>
            <a:r>
              <a:rPr lang="en-US" sz="1600" b="1" dirty="0">
                <a:solidFill>
                  <a:srgbClr val="C00000"/>
                </a:solidFill>
                <a:latin typeface="Lucida Sans Unicode" pitchFamily="34" charset="0"/>
                <a:sym typeface="Symbol" pitchFamily="18" charset="2"/>
              </a:rPr>
              <a:t></a:t>
            </a:r>
            <a:r>
              <a:rPr lang="en-US" sz="1600" b="1" dirty="0">
                <a:latin typeface="Lucida Sans Unicode" pitchFamily="34" charset="0"/>
                <a:sym typeface="Symbol" pitchFamily="18" charset="2"/>
              </a:rPr>
              <a:t> production of </a:t>
            </a:r>
            <a:r>
              <a:rPr lang="en-US" sz="1600" b="1" dirty="0" err="1">
                <a:latin typeface="Lucida Sans Unicode" pitchFamily="34" charset="0"/>
                <a:sym typeface="Symbol" pitchFamily="18" charset="2"/>
              </a:rPr>
              <a:t>ketone</a:t>
            </a:r>
            <a:r>
              <a:rPr lang="en-US" sz="1600" b="1" dirty="0">
                <a:latin typeface="Lucida Sans Unicode" pitchFamily="34" charset="0"/>
                <a:sym typeface="Symbol" pitchFamily="18" charset="2"/>
              </a:rPr>
              <a:t> bodies</a:t>
            </a:r>
            <a:endParaRPr lang="ar-SA" sz="1600" b="1" dirty="0">
              <a:latin typeface="Lucida Sans Unicode" pitchFamily="34" charset="0"/>
            </a:endParaRPr>
          </a:p>
        </p:txBody>
      </p:sp>
      <p:sp>
        <p:nvSpPr>
          <p:cNvPr id="19" name="Oval 18"/>
          <p:cNvSpPr/>
          <p:nvPr/>
        </p:nvSpPr>
        <p:spPr>
          <a:xfrm>
            <a:off x="71438" y="1052513"/>
            <a:ext cx="6588125" cy="525621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567" name="TextBox 23"/>
          <p:cNvSpPr txBox="1">
            <a:spLocks noChangeArrowheads="1"/>
          </p:cNvSpPr>
          <p:nvPr/>
        </p:nvSpPr>
        <p:spPr bwMode="auto">
          <a:xfrm>
            <a:off x="2916238" y="5314950"/>
            <a:ext cx="822325" cy="585788"/>
          </a:xfrm>
          <a:prstGeom prst="rect">
            <a:avLst/>
          </a:prstGeom>
          <a:noFill/>
          <a:ln w="9525">
            <a:noFill/>
            <a:miter lim="800000"/>
            <a:headEnd/>
            <a:tailEnd/>
          </a:ln>
        </p:spPr>
        <p:txBody>
          <a:bodyPr wrap="none">
            <a:spAutoFit/>
          </a:bodyPr>
          <a:lstStyle/>
          <a:p>
            <a:r>
              <a:rPr lang="en-US" sz="3200" b="1">
                <a:solidFill>
                  <a:srgbClr val="002060"/>
                </a:solidFill>
              </a:rPr>
              <a:t>DM</a:t>
            </a:r>
          </a:p>
        </p:txBody>
      </p:sp>
      <p:sp>
        <p:nvSpPr>
          <p:cNvPr id="23568" name="TextBox 24"/>
          <p:cNvSpPr txBox="1">
            <a:spLocks noChangeArrowheads="1"/>
          </p:cNvSpPr>
          <p:nvPr/>
        </p:nvSpPr>
        <p:spPr bwMode="auto">
          <a:xfrm>
            <a:off x="7313613" y="5300663"/>
            <a:ext cx="1074737" cy="585787"/>
          </a:xfrm>
          <a:prstGeom prst="rect">
            <a:avLst/>
          </a:prstGeom>
          <a:noFill/>
          <a:ln w="9525">
            <a:noFill/>
            <a:miter lim="800000"/>
            <a:headEnd/>
            <a:tailEnd/>
          </a:ln>
        </p:spPr>
        <p:txBody>
          <a:bodyPr wrap="none">
            <a:spAutoFit/>
          </a:bodyPr>
          <a:lstStyle/>
          <a:p>
            <a:r>
              <a:rPr lang="en-US" sz="3200" b="1">
                <a:solidFill>
                  <a:srgbClr val="002060"/>
                </a:solidFill>
              </a:rPr>
              <a:t>DKA</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l"/>
            <a:r>
              <a:rPr lang="en-US" sz="1800" dirty="0" smtClean="0"/>
              <a:t>Acute complications of DM include: DKA, HHS, and hypoglycemia</a:t>
            </a:r>
          </a:p>
          <a:p>
            <a:pPr algn="l"/>
            <a:endParaRPr lang="en-US" sz="1800" dirty="0" smtClean="0"/>
          </a:p>
          <a:p>
            <a:pPr algn="l"/>
            <a:r>
              <a:rPr lang="en-US" sz="1800" dirty="0" smtClean="0"/>
              <a:t>DKA is a triad of hyperglycemia, </a:t>
            </a:r>
            <a:r>
              <a:rPr lang="en-US" sz="1800" dirty="0" err="1" smtClean="0"/>
              <a:t>ketonemia</a:t>
            </a:r>
            <a:r>
              <a:rPr lang="en-US" sz="1800" dirty="0" smtClean="0"/>
              <a:t> and high anion gap </a:t>
            </a:r>
          </a:p>
          <a:p>
            <a:pPr algn="l"/>
            <a:r>
              <a:rPr lang="en-US" sz="1800" dirty="0" smtClean="0"/>
              <a:t>metabolic acidosis, and can be precipitated by several stressful factors.</a:t>
            </a:r>
          </a:p>
          <a:p>
            <a:pPr algn="l"/>
            <a:endParaRPr lang="en-US" sz="1800" dirty="0" smtClean="0"/>
          </a:p>
          <a:p>
            <a:pPr algn="l"/>
            <a:r>
              <a:rPr lang="en-US" sz="1800" dirty="0" smtClean="0"/>
              <a:t>Ketone bodies (KB) are synthesized in the liver (HMG CoA synthase is the rate limiting enzyme) and utilized by peripheral organs and not the liver (liver lacks </a:t>
            </a:r>
            <a:r>
              <a:rPr lang="en-US" sz="1800" dirty="0" err="1" smtClean="0"/>
              <a:t>thiophorase</a:t>
            </a:r>
            <a:r>
              <a:rPr lang="en-US" sz="1800" dirty="0" smtClean="0"/>
              <a:t> enzyme)</a:t>
            </a:r>
          </a:p>
          <a:p>
            <a:pPr algn="l"/>
            <a:endParaRPr lang="en-US" sz="1800" dirty="0" smtClean="0"/>
          </a:p>
          <a:p>
            <a:pPr algn="l"/>
            <a:r>
              <a:rPr lang="en-US" sz="1800" dirty="0" smtClean="0"/>
              <a:t>KB can serve as energy source (this is important for the brain in case </a:t>
            </a:r>
          </a:p>
          <a:p>
            <a:pPr algn="l"/>
            <a:r>
              <a:rPr lang="en-US" sz="1800" dirty="0" smtClean="0"/>
              <a:t>of hypoglycemia)</a:t>
            </a:r>
            <a:endParaRPr lang="en-US" sz="1600" dirty="0" smtClean="0"/>
          </a:p>
          <a:p>
            <a:pPr algn="l"/>
            <a:endParaRPr lang="en-US" sz="1600" dirty="0" smtClean="0"/>
          </a:p>
          <a:p>
            <a:pPr algn="l"/>
            <a:endParaRPr lang="en-US" sz="1800" dirty="0" smtClean="0"/>
          </a:p>
          <a:p>
            <a:pPr algn="l"/>
            <a:endParaRPr lang="en-US" sz="1800" dirty="0" smtClean="0"/>
          </a:p>
          <a:p>
            <a:pPr algn="l"/>
            <a:endParaRPr lang="en-US" sz="1800" dirty="0"/>
          </a:p>
        </p:txBody>
      </p:sp>
      <p:sp>
        <p:nvSpPr>
          <p:cNvPr id="3" name="Title 2"/>
          <p:cNvSpPr>
            <a:spLocks noGrp="1"/>
          </p:cNvSpPr>
          <p:nvPr>
            <p:ph type="title"/>
          </p:nvPr>
        </p:nvSpPr>
        <p:spPr/>
        <p:txBody>
          <a:bodyPr/>
          <a:lstStyle/>
          <a:p>
            <a:r>
              <a:rPr lang="en-US" dirty="0" smtClean="0"/>
              <a:t>Take Home Message</a:t>
            </a:r>
            <a:endParaRPr lang="en-US" dirty="0"/>
          </a:p>
        </p:txBody>
      </p:sp>
    </p:spTree>
    <p:extLst>
      <p:ext uri="{BB962C8B-B14F-4D97-AF65-F5344CB8AC3E}">
        <p14:creationId xmlns:p14="http://schemas.microsoft.com/office/powerpoint/2010/main" val="4548501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lgn="l">
              <a:buNone/>
            </a:pPr>
            <a:r>
              <a:rPr lang="en-US" sz="1800" dirty="0" smtClean="0"/>
              <a:t>In DKA there is excessive </a:t>
            </a:r>
            <a:r>
              <a:rPr lang="en-US" sz="1800" dirty="0" err="1" smtClean="0"/>
              <a:t>ketogenesis</a:t>
            </a:r>
            <a:r>
              <a:rPr lang="en-US" sz="1800" dirty="0" smtClean="0"/>
              <a:t> (more than </a:t>
            </a:r>
            <a:r>
              <a:rPr lang="en-US" sz="1800" dirty="0" err="1" smtClean="0"/>
              <a:t>ketolysis</a:t>
            </a:r>
            <a:r>
              <a:rPr lang="en-US" sz="1800" dirty="0" smtClean="0"/>
              <a:t>) </a:t>
            </a:r>
            <a:r>
              <a:rPr lang="en-US" sz="1600" i="1" dirty="0" smtClean="0"/>
              <a:t>(details of the mechanisms and consequences are required)</a:t>
            </a:r>
          </a:p>
          <a:p>
            <a:pPr marL="109537" indent="0" algn="l">
              <a:buNone/>
            </a:pPr>
            <a:endParaRPr lang="en-US" sz="1600" i="1" dirty="0" smtClean="0"/>
          </a:p>
          <a:p>
            <a:pPr algn="l"/>
            <a:r>
              <a:rPr lang="en-US" sz="1600" dirty="0" smtClean="0"/>
              <a:t>HHS is a serious condition, </a:t>
            </a:r>
            <a:r>
              <a:rPr lang="en-US" sz="1600" dirty="0"/>
              <a:t>usually </a:t>
            </a:r>
            <a:r>
              <a:rPr lang="en-US" sz="1600" dirty="0" smtClean="0"/>
              <a:t>occurs in elderly with T2DM, and has  </a:t>
            </a:r>
          </a:p>
          <a:p>
            <a:pPr marL="109537" indent="0" algn="l">
              <a:buNone/>
            </a:pPr>
            <a:r>
              <a:rPr lang="en-US" sz="1600" dirty="0" smtClean="0"/>
              <a:t>high mortality rate.</a:t>
            </a:r>
          </a:p>
          <a:p>
            <a:pPr marL="109537" indent="0" algn="l">
              <a:buNone/>
            </a:pPr>
            <a:endParaRPr lang="en-US" sz="1600" dirty="0" smtClean="0"/>
          </a:p>
          <a:p>
            <a:pPr marL="109537" indent="0" algn="l">
              <a:buNone/>
            </a:pPr>
            <a:r>
              <a:rPr lang="en-US" sz="1600" dirty="0" smtClean="0"/>
              <a:t>Hypoglycemia is a medical emergency that might be caused by DM treatment (intensive) and impaired protective mechanisms against hypoglycemia. Its clinical manifestations are due to sympathetic </a:t>
            </a:r>
            <a:r>
              <a:rPr lang="en-US" sz="1600" dirty="0" err="1" smtClean="0"/>
              <a:t>overactivity</a:t>
            </a:r>
            <a:r>
              <a:rPr lang="en-US" sz="1600" dirty="0" smtClean="0"/>
              <a:t> and </a:t>
            </a:r>
            <a:r>
              <a:rPr lang="en-US" sz="1600" dirty="0" err="1" smtClean="0"/>
              <a:t>neuroglycopenia</a:t>
            </a:r>
            <a:r>
              <a:rPr lang="en-US" sz="1600" dirty="0" smtClean="0"/>
              <a:t>.</a:t>
            </a:r>
          </a:p>
          <a:p>
            <a:pPr marL="109537" indent="0" algn="l">
              <a:buNone/>
            </a:pPr>
            <a:endParaRPr lang="en-US" sz="1600" dirty="0" smtClean="0"/>
          </a:p>
          <a:p>
            <a:pPr marL="109537" indent="0" algn="l">
              <a:buNone/>
            </a:pPr>
            <a:r>
              <a:rPr lang="en-US" sz="1600" dirty="0" smtClean="0"/>
              <a:t>Case presentation, examination of DKA can provide provisional diagnosis, and should be confirmed by comprehensive blood and urine lab investigation including measuring blood glucose, KB, pH, pCO2, electrolytes, osmolality, protein, and kidney function test; </a:t>
            </a:r>
            <a:r>
              <a:rPr lang="en-US" sz="1600" dirty="0"/>
              <a:t>anion gap </a:t>
            </a:r>
            <a:r>
              <a:rPr lang="en-US" sz="1600" dirty="0" smtClean="0"/>
              <a:t>calculation; hematocrit; and urine glucose and KB.</a:t>
            </a:r>
          </a:p>
          <a:p>
            <a:pPr marL="109537" indent="0" algn="l">
              <a:buNone/>
            </a:pPr>
            <a:endParaRPr lang="en-US" sz="1600" dirty="0" smtClean="0"/>
          </a:p>
          <a:p>
            <a:pPr algn="l"/>
            <a:endParaRPr lang="en-US" sz="1600" dirty="0" smtClean="0"/>
          </a:p>
          <a:p>
            <a:pPr algn="l"/>
            <a:endParaRPr lang="en-US" sz="1800" dirty="0" smtClean="0"/>
          </a:p>
          <a:p>
            <a:pPr algn="l"/>
            <a:endParaRPr lang="en-US" sz="1800" dirty="0" smtClean="0"/>
          </a:p>
          <a:p>
            <a:pPr algn="l"/>
            <a:endParaRPr lang="en-US" sz="1800" dirty="0"/>
          </a:p>
        </p:txBody>
      </p:sp>
      <p:sp>
        <p:nvSpPr>
          <p:cNvPr id="3" name="Title 2"/>
          <p:cNvSpPr>
            <a:spLocks noGrp="1"/>
          </p:cNvSpPr>
          <p:nvPr>
            <p:ph type="title"/>
          </p:nvPr>
        </p:nvSpPr>
        <p:spPr/>
        <p:txBody>
          <a:bodyPr/>
          <a:lstStyle/>
          <a:p>
            <a:r>
              <a:rPr lang="en-US" dirty="0" smtClean="0"/>
              <a:t>Take Home Message</a:t>
            </a:r>
            <a:endParaRPr lang="en-US" dirty="0"/>
          </a:p>
        </p:txBody>
      </p:sp>
    </p:spTree>
    <p:extLst>
      <p:ext uri="{BB962C8B-B14F-4D97-AF65-F5344CB8AC3E}">
        <p14:creationId xmlns:p14="http://schemas.microsoft.com/office/powerpoint/2010/main" val="28421061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FF00"/>
                </a:solidFill>
              </a:rPr>
              <a:t>THANK YOU!</a:t>
            </a:r>
            <a:endParaRPr lang="en-US" dirty="0">
              <a:solidFill>
                <a:srgbClr val="FFFF00"/>
              </a:solidFill>
            </a:endParaRP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279102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rtl="0"/>
            <a:r>
              <a:rPr lang="en-US" dirty="0">
                <a:solidFill>
                  <a:srgbClr val="FFFF00"/>
                </a:solidFill>
              </a:rPr>
              <a:t>Diabetic Ketoacidosis (DKA)</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950191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a:xfrm>
            <a:off x="179512" y="1412776"/>
            <a:ext cx="8820472" cy="4392613"/>
          </a:xfrm>
        </p:spPr>
        <p:txBody>
          <a:bodyPr/>
          <a:lstStyle/>
          <a:p>
            <a:pPr lvl="1" algn="l" rtl="0" eaLnBrk="1" hangingPunct="1">
              <a:lnSpc>
                <a:spcPct val="200000"/>
              </a:lnSpc>
            </a:pPr>
            <a:r>
              <a:rPr lang="en-US" sz="2800" b="1" dirty="0" smtClean="0">
                <a:cs typeface="Arial" charset="0"/>
              </a:rPr>
              <a:t>Triad of hyperglycemia, high anion gap metabolic acidosis, and </a:t>
            </a:r>
            <a:r>
              <a:rPr lang="en-US" sz="2800" b="1" dirty="0" err="1" smtClean="0">
                <a:cs typeface="Arial" charset="0"/>
              </a:rPr>
              <a:t>ketonemia</a:t>
            </a:r>
            <a:endParaRPr lang="en-US" sz="2800" b="1" dirty="0" smtClean="0">
              <a:cs typeface="Arial" charset="0"/>
            </a:endParaRPr>
          </a:p>
          <a:p>
            <a:pPr lvl="1" algn="l" rtl="0" eaLnBrk="1" hangingPunct="1">
              <a:lnSpc>
                <a:spcPct val="200000"/>
              </a:lnSpc>
            </a:pPr>
            <a:r>
              <a:rPr lang="en-US" sz="2800" b="1" dirty="0" smtClean="0">
                <a:cs typeface="Arial" charset="0"/>
              </a:rPr>
              <a:t>Characteristically associated with T1DM</a:t>
            </a:r>
          </a:p>
          <a:p>
            <a:pPr lvl="1" algn="l" rtl="0" eaLnBrk="1" hangingPunct="1">
              <a:lnSpc>
                <a:spcPct val="200000"/>
              </a:lnSpc>
            </a:pPr>
            <a:r>
              <a:rPr lang="en-US" sz="2800" b="1" dirty="0" smtClean="0">
                <a:cs typeface="Arial" charset="0"/>
              </a:rPr>
              <a:t>It has become increasingly common in T2DM</a:t>
            </a:r>
          </a:p>
          <a:p>
            <a:pPr lvl="1" algn="l" rtl="0" eaLnBrk="1" hangingPunct="1">
              <a:lnSpc>
                <a:spcPct val="200000"/>
              </a:lnSpc>
            </a:pPr>
            <a:r>
              <a:rPr lang="en-US" sz="2800" b="1" dirty="0" smtClean="0">
                <a:cs typeface="Arial" charset="0"/>
              </a:rPr>
              <a:t>DKA may be the first presentation of T1DM</a:t>
            </a:r>
          </a:p>
        </p:txBody>
      </p:sp>
      <p:sp>
        <p:nvSpPr>
          <p:cNvPr id="3" name="Title 2"/>
          <p:cNvSpPr>
            <a:spLocks noGrp="1"/>
          </p:cNvSpPr>
          <p:nvPr>
            <p:ph type="title"/>
          </p:nvPr>
        </p:nvSpPr>
        <p:spPr>
          <a:xfrm>
            <a:off x="323528" y="346646"/>
            <a:ext cx="8363272" cy="1426170"/>
          </a:xfrm>
        </p:spPr>
        <p:txBody>
          <a:bodyPr>
            <a:noAutofit/>
          </a:bodyPr>
          <a:lstStyle/>
          <a:p>
            <a:pPr rtl="0" eaLnBrk="1" fontAlgn="auto" hangingPunct="1">
              <a:spcAft>
                <a:spcPts val="0"/>
              </a:spcAft>
              <a:defRPr/>
            </a:pPr>
            <a:r>
              <a:rPr lang="en-US" sz="3600" dirty="0" smtClean="0">
                <a:cs typeface="Arial" charset="0"/>
              </a:rPr>
              <a:t>Diabetic </a:t>
            </a:r>
            <a:r>
              <a:rPr lang="en-US" sz="3600" dirty="0">
                <a:cs typeface="Arial" charset="0"/>
              </a:rPr>
              <a:t>Ketoacidosis (DKA</a:t>
            </a:r>
            <a:r>
              <a:rPr lang="en-US" sz="3600" dirty="0" smtClean="0">
                <a:cs typeface="Arial" charset="0"/>
              </a:rPr>
              <a:t>):</a:t>
            </a:r>
            <a:endParaRPr lang="ar-SA" sz="3600"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a:xfrm>
            <a:off x="457200" y="836712"/>
            <a:ext cx="8686800" cy="5544616"/>
          </a:xfrm>
        </p:spPr>
        <p:txBody>
          <a:bodyPr/>
          <a:lstStyle/>
          <a:p>
            <a:pPr marL="849313" lvl="1" indent="-457200" algn="l" rtl="0" eaLnBrk="1" hangingPunct="1">
              <a:lnSpc>
                <a:spcPct val="200000"/>
              </a:lnSpc>
              <a:buFont typeface="+mj-lt"/>
              <a:buAutoNum type="arabicPeriod"/>
            </a:pPr>
            <a:r>
              <a:rPr lang="en-US" sz="2800" b="1" dirty="0">
                <a:cs typeface="Arial" charset="0"/>
              </a:rPr>
              <a:t>Acetoacetate</a:t>
            </a:r>
          </a:p>
          <a:p>
            <a:pPr marL="849313" lvl="1" indent="-457200" algn="l" rtl="0" eaLnBrk="1" hangingPunct="1">
              <a:lnSpc>
                <a:spcPct val="200000"/>
              </a:lnSpc>
              <a:buFont typeface="+mj-lt"/>
              <a:buAutoNum type="arabicPeriod"/>
            </a:pPr>
            <a:r>
              <a:rPr lang="en-US" sz="2800" b="1" dirty="0" smtClean="0">
                <a:cs typeface="Arial" charset="0"/>
              </a:rPr>
              <a:t>Acetone</a:t>
            </a:r>
          </a:p>
          <a:p>
            <a:pPr marL="849313" lvl="1" indent="-457200" algn="l" rtl="0" eaLnBrk="1" hangingPunct="1">
              <a:lnSpc>
                <a:spcPct val="200000"/>
              </a:lnSpc>
              <a:buFont typeface="+mj-lt"/>
              <a:buAutoNum type="arabicPeriod"/>
            </a:pPr>
            <a:r>
              <a:rPr lang="el-GR" sz="2800" b="1" dirty="0" smtClean="0">
                <a:latin typeface="Times New Roman" pitchFamily="18" charset="0"/>
                <a:cs typeface="Times New Roman" pitchFamily="18" charset="0"/>
              </a:rPr>
              <a:t>β</a:t>
            </a:r>
            <a:r>
              <a:rPr lang="en-US" sz="2800" b="1" dirty="0" smtClean="0">
                <a:latin typeface="Times New Roman" pitchFamily="18" charset="0"/>
                <a:cs typeface="Times New Roman" pitchFamily="18" charset="0"/>
              </a:rPr>
              <a:t>-</a:t>
            </a:r>
            <a:r>
              <a:rPr lang="en-US" sz="2800" b="1" dirty="0" err="1" smtClean="0">
                <a:cs typeface="Arial" charset="0"/>
              </a:rPr>
              <a:t>Hydroxybutyrate</a:t>
            </a:r>
            <a:endParaRPr lang="en-US" sz="2800" b="1" dirty="0" smtClean="0">
              <a:cs typeface="Arial" charset="0"/>
            </a:endParaRPr>
          </a:p>
          <a:p>
            <a:pPr lvl="1" algn="l" rtl="0" eaLnBrk="1" hangingPunct="1">
              <a:lnSpc>
                <a:spcPct val="200000"/>
              </a:lnSpc>
            </a:pPr>
            <a:r>
              <a:rPr lang="en-US" sz="2800" b="1" dirty="0" smtClean="0">
                <a:cs typeface="Arial" charset="0"/>
              </a:rPr>
              <a:t>They are produced by the liver (</a:t>
            </a:r>
            <a:r>
              <a:rPr lang="en-US" sz="2800" b="1" u="sng" dirty="0" smtClean="0">
                <a:solidFill>
                  <a:srgbClr val="FF0000"/>
                </a:solidFill>
                <a:effectLst>
                  <a:outerShdw blurRad="38100" dist="38100" dir="2700000" algn="tl">
                    <a:srgbClr val="000000">
                      <a:alpha val="43137"/>
                    </a:srgbClr>
                  </a:outerShdw>
                </a:effectLst>
                <a:cs typeface="Arial" charset="0"/>
              </a:rPr>
              <a:t>ketogenesis</a:t>
            </a:r>
            <a:r>
              <a:rPr lang="en-US" sz="2800" b="1" dirty="0" smtClean="0">
                <a:cs typeface="Arial" charset="0"/>
              </a:rPr>
              <a:t>) and utilized for energy production by peripheral tissues (</a:t>
            </a:r>
            <a:r>
              <a:rPr lang="en-US" sz="2800" b="1" u="sng" dirty="0" err="1" smtClean="0">
                <a:solidFill>
                  <a:srgbClr val="FF0000"/>
                </a:solidFill>
                <a:effectLst>
                  <a:outerShdw blurRad="38100" dist="38100" dir="2700000" algn="tl">
                    <a:srgbClr val="000000">
                      <a:alpha val="43137"/>
                    </a:srgbClr>
                  </a:outerShdw>
                </a:effectLst>
                <a:cs typeface="Arial" charset="0"/>
              </a:rPr>
              <a:t>Ketolysis</a:t>
            </a:r>
            <a:r>
              <a:rPr lang="en-US" sz="2800" b="1" dirty="0" smtClean="0">
                <a:cs typeface="Arial" charset="0"/>
              </a:rPr>
              <a:t>)</a:t>
            </a:r>
          </a:p>
        </p:txBody>
      </p:sp>
      <p:sp>
        <p:nvSpPr>
          <p:cNvPr id="4" name="Title 3"/>
          <p:cNvSpPr>
            <a:spLocks noGrp="1"/>
          </p:cNvSpPr>
          <p:nvPr>
            <p:ph type="title"/>
          </p:nvPr>
        </p:nvSpPr>
        <p:spPr>
          <a:xfrm>
            <a:off x="457200" y="116632"/>
            <a:ext cx="8229600" cy="1143000"/>
          </a:xfrm>
        </p:spPr>
        <p:txBody>
          <a:bodyPr/>
          <a:lstStyle/>
          <a:p>
            <a:pPr>
              <a:defRPr/>
            </a:pPr>
            <a:r>
              <a:rPr lang="en-US" dirty="0" err="1" smtClean="0">
                <a:solidFill>
                  <a:srgbClr val="FF0000"/>
                </a:solidFill>
              </a:rPr>
              <a:t>Ketone</a:t>
            </a:r>
            <a:r>
              <a:rPr lang="en-US" dirty="0" smtClean="0">
                <a:solidFill>
                  <a:srgbClr val="FF0000"/>
                </a:solidFill>
              </a:rPr>
              <a:t> Bodies</a:t>
            </a:r>
            <a:endParaRPr lang="en-US"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24_015.jpg"/>
          <p:cNvPicPr>
            <a:picLocks noGrp="1" noChangeAspect="1"/>
          </p:cNvPicPr>
          <p:nvPr>
            <p:ph idx="1"/>
          </p:nvPr>
        </p:nvPicPr>
        <p:blipFill>
          <a:blip r:embed="rId2" cstate="print"/>
          <a:srcRect l="8836" t="3263" r="8836" b="21961"/>
          <a:stretch>
            <a:fillRect/>
          </a:stretch>
        </p:blipFill>
        <p:spPr>
          <a:xfrm>
            <a:off x="4701738" y="645929"/>
            <a:ext cx="4369441" cy="5134093"/>
          </a:xfrm>
        </p:spPr>
      </p:pic>
      <p:sp>
        <p:nvSpPr>
          <p:cNvPr id="2" name="TextBox 1"/>
          <p:cNvSpPr txBox="1"/>
          <p:nvPr/>
        </p:nvSpPr>
        <p:spPr>
          <a:xfrm>
            <a:off x="140931" y="3212976"/>
            <a:ext cx="4572000" cy="2308324"/>
          </a:xfrm>
          <a:prstGeom prst="rect">
            <a:avLst/>
          </a:prstGeom>
          <a:noFill/>
          <a:ln>
            <a:solidFill>
              <a:schemeClr val="accent1"/>
            </a:solidFill>
          </a:ln>
        </p:spPr>
        <p:txBody>
          <a:bodyPr wrap="square" rtlCol="0">
            <a:spAutoFit/>
          </a:bodyPr>
          <a:lstStyle/>
          <a:p>
            <a:pPr algn="l" rtl="0"/>
            <a:r>
              <a:rPr lang="en-US" sz="2400" dirty="0" smtClean="0"/>
              <a:t>If glucose is not available for the brain, the brain can utilize plasma ketone bodies, that </a:t>
            </a:r>
            <a:r>
              <a:rPr lang="en-US" sz="2400" dirty="0"/>
              <a:t>can penetrate the blood brain </a:t>
            </a:r>
            <a:r>
              <a:rPr lang="en-US" sz="2400" dirty="0" smtClean="0"/>
              <a:t>barrier, and serve as fuel molecules.</a:t>
            </a:r>
            <a:endParaRPr lang="en-US" sz="2400" dirty="0"/>
          </a:p>
        </p:txBody>
      </p:sp>
      <p:sp>
        <p:nvSpPr>
          <p:cNvPr id="4" name="TextBox 3"/>
          <p:cNvSpPr txBox="1"/>
          <p:nvPr/>
        </p:nvSpPr>
        <p:spPr>
          <a:xfrm>
            <a:off x="140932" y="753335"/>
            <a:ext cx="4572000" cy="2308324"/>
          </a:xfrm>
          <a:prstGeom prst="rect">
            <a:avLst/>
          </a:prstGeom>
          <a:noFill/>
          <a:ln>
            <a:solidFill>
              <a:schemeClr val="accent1"/>
            </a:solidFill>
          </a:ln>
        </p:spPr>
        <p:txBody>
          <a:bodyPr wrap="square" rtlCol="0">
            <a:spAutoFit/>
          </a:bodyPr>
          <a:lstStyle/>
          <a:p>
            <a:pPr algn="l" rtl="0"/>
            <a:r>
              <a:rPr lang="en-US" sz="2400" dirty="0" smtClean="0"/>
              <a:t>Normally, glucose is the primary fuel for the brain.</a:t>
            </a:r>
          </a:p>
          <a:p>
            <a:pPr algn="l" rtl="0"/>
            <a:r>
              <a:rPr lang="en-US" sz="2400" dirty="0" smtClean="0"/>
              <a:t>It can penetrate the blood brain barrier.</a:t>
            </a:r>
          </a:p>
          <a:p>
            <a:pPr algn="l" rtl="0"/>
            <a:r>
              <a:rPr lang="en-US" sz="2400" dirty="0" smtClean="0"/>
              <a:t>The brain’s </a:t>
            </a:r>
            <a:r>
              <a:rPr lang="en-US" sz="2400" dirty="0"/>
              <a:t>GLUT is </a:t>
            </a:r>
          </a:p>
          <a:p>
            <a:pPr algn="l" rtl="0"/>
            <a:r>
              <a:rPr lang="en-US" sz="2400" dirty="0" smtClean="0"/>
              <a:t>insulin-independent.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8229600" cy="1143000"/>
          </a:xfrm>
        </p:spPr>
        <p:txBody>
          <a:bodyPr>
            <a:noAutofit/>
          </a:bodyPr>
          <a:lstStyle/>
          <a:p>
            <a:pPr rtl="0"/>
            <a:r>
              <a:rPr lang="en-US" sz="3600" dirty="0" smtClean="0">
                <a:solidFill>
                  <a:srgbClr val="FF0000"/>
                </a:solidFill>
              </a:rPr>
              <a:t>Ketone bodies synthesis = Ketogenesis</a:t>
            </a:r>
            <a:endParaRPr lang="en-US" sz="3600" dirty="0">
              <a:solidFill>
                <a:srgbClr val="FF0000"/>
              </a:solidFill>
            </a:endParaRPr>
          </a:p>
        </p:txBody>
      </p:sp>
      <p:sp>
        <p:nvSpPr>
          <p:cNvPr id="4" name="Content Placeholder 3"/>
          <p:cNvSpPr>
            <a:spLocks noGrp="1"/>
          </p:cNvSpPr>
          <p:nvPr>
            <p:ph idx="1"/>
          </p:nvPr>
        </p:nvSpPr>
        <p:spPr>
          <a:xfrm>
            <a:off x="0" y="1124744"/>
            <a:ext cx="7067128" cy="5260230"/>
          </a:xfrm>
          <a:ln w="3175">
            <a:solidFill>
              <a:srgbClr val="C00000"/>
            </a:solidFill>
          </a:ln>
        </p:spPr>
        <p:txBody>
          <a:bodyPr/>
          <a:lstStyle/>
          <a:p>
            <a:pPr algn="l" rtl="0">
              <a:spcBef>
                <a:spcPts val="900"/>
              </a:spcBef>
              <a:spcAft>
                <a:spcPts val="900"/>
              </a:spcAft>
            </a:pPr>
            <a:r>
              <a:rPr lang="en-US" sz="2200" b="1" dirty="0" smtClean="0"/>
              <a:t>Occurs in the hepatocyte mitochondria</a:t>
            </a:r>
          </a:p>
          <a:p>
            <a:pPr algn="l" rtl="0">
              <a:spcBef>
                <a:spcPts val="900"/>
              </a:spcBef>
              <a:spcAft>
                <a:spcPts val="900"/>
              </a:spcAft>
            </a:pPr>
            <a:r>
              <a:rPr lang="en-US" sz="2200" b="1" dirty="0" smtClean="0"/>
              <a:t>In uncontrolled DM there is </a:t>
            </a:r>
            <a:r>
              <a:rPr lang="en-US" sz="2200" b="1" dirty="0" smtClean="0">
                <a:solidFill>
                  <a:srgbClr val="C00000"/>
                </a:solidFill>
              </a:rPr>
              <a:t>↑</a:t>
            </a:r>
            <a:r>
              <a:rPr lang="en-US" sz="2200" b="1" dirty="0" smtClean="0"/>
              <a:t>lipolysis in adipose tissue </a:t>
            </a:r>
            <a:r>
              <a:rPr lang="en-US" sz="2200" b="1" dirty="0" smtClean="0">
                <a:sym typeface="Wingdings" pitchFamily="2" charset="2"/>
              </a:rPr>
              <a:t> </a:t>
            </a:r>
            <a:r>
              <a:rPr lang="en-US" sz="2200" b="1" dirty="0">
                <a:solidFill>
                  <a:srgbClr val="C00000"/>
                </a:solidFill>
              </a:rPr>
              <a:t>↑</a:t>
            </a:r>
            <a:r>
              <a:rPr lang="en-US" sz="2200" b="1" dirty="0"/>
              <a:t> </a:t>
            </a:r>
            <a:r>
              <a:rPr lang="en-US" sz="2200" b="1" dirty="0" smtClean="0"/>
              <a:t>[FFA] </a:t>
            </a:r>
            <a:r>
              <a:rPr lang="en-US" sz="2200" b="1" dirty="0" smtClean="0">
                <a:sym typeface="Wingdings" pitchFamily="2" charset="2"/>
              </a:rPr>
              <a:t>mobilization to liver </a:t>
            </a:r>
          </a:p>
          <a:p>
            <a:pPr algn="l" rtl="0">
              <a:spcBef>
                <a:spcPts val="900"/>
              </a:spcBef>
              <a:spcAft>
                <a:spcPts val="900"/>
              </a:spcAft>
              <a:buNone/>
            </a:pPr>
            <a:r>
              <a:rPr lang="en-US" sz="2200" b="1" dirty="0" smtClean="0">
                <a:sym typeface="Wingdings" pitchFamily="2" charset="2"/>
              </a:rPr>
              <a:t>    </a:t>
            </a:r>
            <a:r>
              <a:rPr lang="en-US" sz="2200" b="1" dirty="0" smtClean="0">
                <a:solidFill>
                  <a:srgbClr val="C00000"/>
                </a:solidFill>
              </a:rPr>
              <a:t>↑</a:t>
            </a:r>
            <a:r>
              <a:rPr lang="en-US" sz="2200" b="1" dirty="0" smtClean="0"/>
              <a:t>hepatic FA oxidation </a:t>
            </a:r>
            <a:r>
              <a:rPr lang="en-US" sz="2200" b="1" dirty="0" smtClean="0">
                <a:sym typeface="Wingdings" pitchFamily="2" charset="2"/>
              </a:rPr>
              <a:t> </a:t>
            </a:r>
            <a:r>
              <a:rPr lang="en-US" sz="2200" b="1" dirty="0" smtClean="0">
                <a:solidFill>
                  <a:srgbClr val="C00000"/>
                </a:solidFill>
              </a:rPr>
              <a:t>↑</a:t>
            </a:r>
            <a:r>
              <a:rPr lang="en-US" sz="2200" b="1" dirty="0" smtClean="0"/>
              <a:t> acetyl CoA </a:t>
            </a:r>
            <a:r>
              <a:rPr lang="en-US" sz="2200" b="1" dirty="0" smtClean="0">
                <a:sym typeface="Wingdings" pitchFamily="2" charset="2"/>
              </a:rPr>
              <a:t>which will be </a:t>
            </a:r>
            <a:r>
              <a:rPr lang="en-US" sz="2200" b="1" dirty="0" smtClean="0">
                <a:solidFill>
                  <a:srgbClr val="0033CC"/>
                </a:solidFill>
                <a:sym typeface="Wingdings" pitchFamily="2" charset="2"/>
              </a:rPr>
              <a:t>channeled</a:t>
            </a:r>
            <a:r>
              <a:rPr lang="en-US" sz="2200" b="1" dirty="0" smtClean="0">
                <a:sym typeface="Wingdings" pitchFamily="2" charset="2"/>
              </a:rPr>
              <a:t> into KB synthesis</a:t>
            </a:r>
          </a:p>
          <a:p>
            <a:pPr algn="l" rtl="0">
              <a:spcBef>
                <a:spcPts val="900"/>
              </a:spcBef>
              <a:spcAft>
                <a:spcPts val="900"/>
              </a:spcAft>
            </a:pPr>
            <a:r>
              <a:rPr lang="en-US" sz="2200" b="1" dirty="0" smtClean="0">
                <a:solidFill>
                  <a:srgbClr val="C00000"/>
                </a:solidFill>
                <a:sym typeface="Wingdings" pitchFamily="2" charset="2"/>
              </a:rPr>
              <a:t>HMG CoA </a:t>
            </a:r>
            <a:r>
              <a:rPr lang="en-US" sz="2200" b="1" dirty="0" err="1" smtClean="0">
                <a:solidFill>
                  <a:srgbClr val="C00000"/>
                </a:solidFill>
                <a:sym typeface="Wingdings" pitchFamily="2" charset="2"/>
              </a:rPr>
              <a:t>synthase</a:t>
            </a:r>
            <a:r>
              <a:rPr lang="en-US" sz="2200" b="1" dirty="0" smtClean="0">
                <a:solidFill>
                  <a:srgbClr val="C00000"/>
                </a:solidFill>
                <a:sym typeface="Wingdings" pitchFamily="2" charset="2"/>
              </a:rPr>
              <a:t> </a:t>
            </a:r>
            <a:r>
              <a:rPr lang="en-US" sz="2200" b="1" dirty="0" smtClean="0">
                <a:sym typeface="Wingdings" pitchFamily="2" charset="2"/>
              </a:rPr>
              <a:t>is the rate limiting enzyme</a:t>
            </a:r>
          </a:p>
          <a:p>
            <a:pPr algn="l" rtl="0">
              <a:spcBef>
                <a:spcPts val="900"/>
              </a:spcBef>
              <a:spcAft>
                <a:spcPts val="900"/>
              </a:spcAft>
            </a:pPr>
            <a:r>
              <a:rPr lang="en-US" sz="2200" b="1" dirty="0" smtClean="0">
                <a:sym typeface="Wingdings" pitchFamily="2" charset="2"/>
              </a:rPr>
              <a:t>The first KB to be synthesized is </a:t>
            </a:r>
            <a:r>
              <a:rPr lang="en-US" sz="2200" b="1" dirty="0" smtClean="0">
                <a:solidFill>
                  <a:srgbClr val="C00000"/>
                </a:solidFill>
                <a:sym typeface="Wingdings" pitchFamily="2" charset="2"/>
              </a:rPr>
              <a:t>acetoacetate</a:t>
            </a:r>
            <a:r>
              <a:rPr lang="en-US" sz="2200" b="1" dirty="0" smtClean="0">
                <a:sym typeface="Wingdings" pitchFamily="2" charset="2"/>
              </a:rPr>
              <a:t>.</a:t>
            </a:r>
          </a:p>
          <a:p>
            <a:pPr marL="365125" lvl="1" indent="-255588" algn="l" rtl="0">
              <a:spcBef>
                <a:spcPts val="900"/>
              </a:spcBef>
              <a:spcAft>
                <a:spcPts val="900"/>
              </a:spcAft>
              <a:buSzPct val="68000"/>
              <a:buFont typeface="Wingdings 3" pitchFamily="18" charset="2"/>
              <a:buChar char=""/>
            </a:pPr>
            <a:r>
              <a:rPr lang="en-US" sz="2200" b="1" dirty="0" smtClean="0">
                <a:sym typeface="Wingdings" pitchFamily="2" charset="2"/>
              </a:rPr>
              <a:t>Acetoacetate can be:</a:t>
            </a:r>
          </a:p>
          <a:p>
            <a:pPr marL="603250" lvl="2" indent="-255588" algn="l" rtl="0">
              <a:spcBef>
                <a:spcPts val="900"/>
              </a:spcBef>
              <a:spcAft>
                <a:spcPts val="900"/>
              </a:spcAft>
              <a:buSzPct val="68000"/>
              <a:buFont typeface="Wingdings 3" pitchFamily="18" charset="2"/>
              <a:buChar char=""/>
            </a:pPr>
            <a:r>
              <a:rPr lang="en-US" sz="2000" b="1" dirty="0" smtClean="0">
                <a:sym typeface="Wingdings" pitchFamily="2" charset="2"/>
              </a:rPr>
              <a:t>reduced to </a:t>
            </a:r>
            <a:r>
              <a:rPr lang="el-GR" sz="2000" b="1" dirty="0">
                <a:solidFill>
                  <a:srgbClr val="C00000"/>
                </a:solidFill>
                <a:latin typeface="Times New Roman" pitchFamily="18" charset="0"/>
                <a:cs typeface="Times New Roman" pitchFamily="18" charset="0"/>
              </a:rPr>
              <a:t>β</a:t>
            </a:r>
            <a:r>
              <a:rPr lang="en-US" sz="2000" b="1" dirty="0">
                <a:solidFill>
                  <a:srgbClr val="C00000"/>
                </a:solidFill>
              </a:rPr>
              <a:t>-</a:t>
            </a:r>
            <a:r>
              <a:rPr lang="en-US" sz="2000" b="1" dirty="0" err="1">
                <a:solidFill>
                  <a:srgbClr val="C00000"/>
                </a:solidFill>
              </a:rPr>
              <a:t>Hydroxybutyrate</a:t>
            </a:r>
            <a:r>
              <a:rPr lang="en-US" sz="2000" b="1" dirty="0"/>
              <a:t>, </a:t>
            </a:r>
            <a:r>
              <a:rPr lang="en-US" sz="2000" b="1" dirty="0" smtClean="0"/>
              <a:t>or</a:t>
            </a:r>
          </a:p>
          <a:p>
            <a:pPr marL="603250" lvl="2" indent="-255588" algn="l" rtl="0">
              <a:spcBef>
                <a:spcPts val="900"/>
              </a:spcBef>
              <a:spcAft>
                <a:spcPts val="900"/>
              </a:spcAft>
              <a:buSzPct val="68000"/>
              <a:buFont typeface="Wingdings 3" pitchFamily="18" charset="2"/>
              <a:buChar char=""/>
            </a:pPr>
            <a:r>
              <a:rPr lang="en-US" sz="2000" b="1" dirty="0" smtClean="0"/>
              <a:t>spontaneously </a:t>
            </a:r>
            <a:r>
              <a:rPr lang="en-US" sz="2000" b="1" dirty="0" err="1"/>
              <a:t>decarboxylated</a:t>
            </a:r>
            <a:r>
              <a:rPr lang="en-US" sz="2000" b="1" dirty="0"/>
              <a:t> to </a:t>
            </a:r>
            <a:r>
              <a:rPr lang="en-US" sz="2000" b="1" dirty="0">
                <a:solidFill>
                  <a:srgbClr val="C00000"/>
                </a:solidFill>
              </a:rPr>
              <a:t>acetone</a:t>
            </a:r>
            <a:r>
              <a:rPr lang="en-US" sz="2000" b="1" dirty="0"/>
              <a:t>.</a:t>
            </a:r>
          </a:p>
        </p:txBody>
      </p:sp>
      <p:grpSp>
        <p:nvGrpSpPr>
          <p:cNvPr id="6" name="Group 5"/>
          <p:cNvGrpSpPr/>
          <p:nvPr/>
        </p:nvGrpSpPr>
        <p:grpSpPr>
          <a:xfrm>
            <a:off x="6773738" y="0"/>
            <a:ext cx="2141240" cy="6731706"/>
            <a:chOff x="6773738" y="0"/>
            <a:chExt cx="2141240" cy="6731706"/>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73738" y="0"/>
              <a:ext cx="2141240" cy="67317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a:xfrm>
              <a:off x="7380312" y="1844824"/>
              <a:ext cx="576064" cy="360040"/>
            </a:xfrm>
            <a:prstGeom prst="roundRect">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4624"/>
            <a:ext cx="8229600" cy="1143000"/>
          </a:xfrm>
        </p:spPr>
        <p:txBody>
          <a:bodyPr>
            <a:noAutofit/>
          </a:bodyPr>
          <a:lstStyle/>
          <a:p>
            <a:pPr rtl="0"/>
            <a:r>
              <a:rPr lang="en-US" sz="3600" dirty="0" err="1" smtClean="0">
                <a:solidFill>
                  <a:srgbClr val="FF0000"/>
                </a:solidFill>
              </a:rPr>
              <a:t>Ketogenesis</a:t>
            </a:r>
            <a:endParaRPr lang="en-US" sz="3600" dirty="0">
              <a:solidFill>
                <a:srgbClr val="FF0000"/>
              </a:solidFill>
            </a:endParaRPr>
          </a:p>
        </p:txBody>
      </p:sp>
      <p:sp>
        <p:nvSpPr>
          <p:cNvPr id="4" name="Content Placeholder 3"/>
          <p:cNvSpPr>
            <a:spLocks noGrp="1"/>
          </p:cNvSpPr>
          <p:nvPr>
            <p:ph idx="1"/>
          </p:nvPr>
        </p:nvSpPr>
        <p:spPr>
          <a:xfrm>
            <a:off x="323528" y="908720"/>
            <a:ext cx="8352928" cy="5256584"/>
          </a:xfrm>
          <a:ln w="3175">
            <a:noFill/>
          </a:ln>
        </p:spPr>
        <p:txBody>
          <a:bodyPr/>
          <a:lstStyle/>
          <a:p>
            <a:pPr algn="l" rtl="0">
              <a:spcBef>
                <a:spcPts val="900"/>
              </a:spcBef>
              <a:spcAft>
                <a:spcPts val="900"/>
              </a:spcAft>
            </a:pPr>
            <a:r>
              <a:rPr lang="en-US" sz="2600" b="1" dirty="0" smtClean="0">
                <a:solidFill>
                  <a:srgbClr val="C00000"/>
                </a:solidFill>
              </a:rPr>
              <a:t>↑</a:t>
            </a:r>
            <a:r>
              <a:rPr lang="en-US" sz="2600" b="1" dirty="0" smtClean="0"/>
              <a:t>hepatic FA oxidation </a:t>
            </a:r>
            <a:r>
              <a:rPr lang="en-US" sz="2600" b="1" dirty="0" smtClean="0">
                <a:sym typeface="Wingdings" pitchFamily="2" charset="2"/>
              </a:rPr>
              <a:t> </a:t>
            </a:r>
            <a:r>
              <a:rPr lang="en-US" sz="2600" b="1" dirty="0" smtClean="0">
                <a:solidFill>
                  <a:srgbClr val="C00000"/>
                </a:solidFill>
              </a:rPr>
              <a:t>↑</a:t>
            </a:r>
            <a:r>
              <a:rPr lang="en-US" sz="2600" b="1" dirty="0" smtClean="0"/>
              <a:t> acetyl CoA </a:t>
            </a:r>
            <a:r>
              <a:rPr lang="en-US" sz="2600" b="1" dirty="0" smtClean="0">
                <a:sym typeface="Wingdings" pitchFamily="2" charset="2"/>
              </a:rPr>
              <a:t>which will be </a:t>
            </a:r>
            <a:r>
              <a:rPr lang="en-US" sz="2600" b="1" dirty="0" smtClean="0">
                <a:solidFill>
                  <a:srgbClr val="0033CC"/>
                </a:solidFill>
                <a:sym typeface="Wingdings" pitchFamily="2" charset="2"/>
              </a:rPr>
              <a:t>channeled</a:t>
            </a:r>
            <a:r>
              <a:rPr lang="en-US" sz="2600" b="1" dirty="0" smtClean="0">
                <a:sym typeface="Wingdings" pitchFamily="2" charset="2"/>
              </a:rPr>
              <a:t> into </a:t>
            </a:r>
            <a:r>
              <a:rPr lang="en-US" sz="2600" b="1" dirty="0" smtClean="0">
                <a:solidFill>
                  <a:srgbClr val="C00000"/>
                </a:solidFill>
                <a:sym typeface="Wingdings" pitchFamily="2" charset="2"/>
              </a:rPr>
              <a:t>KB synthesis</a:t>
            </a:r>
          </a:p>
          <a:p>
            <a:pPr algn="l" rtl="0">
              <a:spcBef>
                <a:spcPts val="900"/>
              </a:spcBef>
              <a:spcAft>
                <a:spcPts val="900"/>
              </a:spcAft>
            </a:pPr>
            <a:r>
              <a:rPr lang="en-US" sz="2600" b="1" dirty="0" smtClean="0"/>
              <a:t>Acetyl </a:t>
            </a:r>
            <a:r>
              <a:rPr lang="en-US" sz="2600" b="1" dirty="0" err="1" smtClean="0"/>
              <a:t>CoA</a:t>
            </a:r>
            <a:r>
              <a:rPr lang="en-US" sz="2600" b="1" dirty="0" smtClean="0"/>
              <a:t> + </a:t>
            </a:r>
            <a:r>
              <a:rPr lang="en-US" sz="2600" b="1" dirty="0" err="1" smtClean="0"/>
              <a:t>oxaloacetate</a:t>
            </a:r>
            <a:r>
              <a:rPr lang="en-US" sz="2600" b="1" dirty="0" smtClean="0"/>
              <a:t> (OAA) </a:t>
            </a:r>
            <a:r>
              <a:rPr lang="en-US" sz="2600" b="1" dirty="0" smtClean="0">
                <a:sym typeface="Wingdings" pitchFamily="2" charset="2"/>
              </a:rPr>
              <a:t> Krebs cycle</a:t>
            </a:r>
          </a:p>
          <a:p>
            <a:pPr algn="l" rtl="0">
              <a:spcBef>
                <a:spcPts val="900"/>
              </a:spcBef>
              <a:spcAft>
                <a:spcPts val="900"/>
              </a:spcAft>
            </a:pPr>
            <a:r>
              <a:rPr lang="en-US" sz="2600" b="1" dirty="0" smtClean="0">
                <a:solidFill>
                  <a:srgbClr val="C00000"/>
                </a:solidFill>
              </a:rPr>
              <a:t>↑ </a:t>
            </a:r>
            <a:r>
              <a:rPr lang="en-US" sz="2600" b="1" dirty="0" smtClean="0"/>
              <a:t>Acetyl </a:t>
            </a:r>
            <a:r>
              <a:rPr lang="en-US" sz="2600" b="1" dirty="0" err="1" smtClean="0"/>
              <a:t>CoA</a:t>
            </a:r>
            <a:r>
              <a:rPr lang="en-US" sz="2600" b="1" dirty="0" smtClean="0"/>
              <a:t> production activates </a:t>
            </a:r>
            <a:r>
              <a:rPr lang="en-US" sz="2600" b="1" dirty="0" err="1" smtClean="0"/>
              <a:t>pyruvate</a:t>
            </a:r>
            <a:r>
              <a:rPr lang="en-US" sz="2600" b="1" dirty="0" smtClean="0"/>
              <a:t> </a:t>
            </a:r>
            <a:r>
              <a:rPr lang="en-US" sz="2600" b="1" dirty="0" err="1" smtClean="0"/>
              <a:t>carboxylase</a:t>
            </a:r>
            <a:endParaRPr lang="en-US" sz="2600" b="1" dirty="0" smtClean="0"/>
          </a:p>
          <a:p>
            <a:pPr algn="l" rtl="0">
              <a:spcBef>
                <a:spcPts val="900"/>
              </a:spcBef>
              <a:spcAft>
                <a:spcPts val="900"/>
              </a:spcAft>
            </a:pPr>
            <a:r>
              <a:rPr lang="en-US" sz="2600" b="1" dirty="0" err="1" smtClean="0"/>
              <a:t>Pyruvate</a:t>
            </a:r>
            <a:r>
              <a:rPr lang="en-US" sz="2600" b="1" dirty="0" smtClean="0"/>
              <a:t> </a:t>
            </a:r>
            <a:r>
              <a:rPr lang="en-US" sz="2600" b="1" dirty="0" err="1" smtClean="0"/>
              <a:t>carboxylase</a:t>
            </a:r>
            <a:r>
              <a:rPr lang="en-US" sz="2600" b="1" dirty="0" smtClean="0"/>
              <a:t> converts </a:t>
            </a:r>
            <a:r>
              <a:rPr lang="en-US" sz="2600" b="1" dirty="0" err="1" smtClean="0"/>
              <a:t>pyruvic</a:t>
            </a:r>
            <a:r>
              <a:rPr lang="en-US" sz="2600" b="1" dirty="0" smtClean="0"/>
              <a:t> acid into OAA</a:t>
            </a:r>
          </a:p>
          <a:p>
            <a:pPr algn="l" rtl="0">
              <a:spcBef>
                <a:spcPts val="900"/>
              </a:spcBef>
              <a:spcAft>
                <a:spcPts val="900"/>
              </a:spcAft>
            </a:pPr>
            <a:r>
              <a:rPr lang="en-US" sz="2600" b="1" dirty="0" smtClean="0">
                <a:sym typeface="Wingdings" pitchFamily="2" charset="2"/>
              </a:rPr>
              <a:t>OAA is used for </a:t>
            </a:r>
            <a:r>
              <a:rPr lang="en-US" sz="2600" b="1" dirty="0" err="1" smtClean="0">
                <a:sym typeface="Wingdings" pitchFamily="2" charset="2"/>
              </a:rPr>
              <a:t>gluconeogenesis</a:t>
            </a:r>
            <a:r>
              <a:rPr lang="en-US" sz="2600" b="1" dirty="0" smtClean="0">
                <a:sym typeface="Wingdings" pitchFamily="2" charset="2"/>
              </a:rPr>
              <a:t> (rather than Krebs cycle)</a:t>
            </a:r>
          </a:p>
          <a:p>
            <a:pPr algn="l" rtl="0">
              <a:spcBef>
                <a:spcPts val="900"/>
              </a:spcBef>
              <a:spcAft>
                <a:spcPts val="900"/>
              </a:spcAft>
            </a:pPr>
            <a:r>
              <a:rPr lang="en-US" sz="2600" b="1" dirty="0" smtClean="0"/>
              <a:t>Acetyl </a:t>
            </a:r>
            <a:r>
              <a:rPr lang="en-US" sz="2600" b="1" dirty="0" err="1" smtClean="0"/>
              <a:t>CoA</a:t>
            </a:r>
            <a:r>
              <a:rPr lang="en-US" sz="2600" b="1" dirty="0" smtClean="0"/>
              <a:t> is </a:t>
            </a:r>
            <a:r>
              <a:rPr lang="en-US" sz="2600" b="1" dirty="0" smtClean="0">
                <a:solidFill>
                  <a:srgbClr val="0033CC"/>
                </a:solidFill>
                <a:sym typeface="Wingdings" pitchFamily="2" charset="2"/>
              </a:rPr>
              <a:t>channeled</a:t>
            </a:r>
            <a:r>
              <a:rPr lang="en-US" sz="2600" b="1" dirty="0" smtClean="0">
                <a:sym typeface="Wingdings" pitchFamily="2" charset="2"/>
              </a:rPr>
              <a:t> into </a:t>
            </a:r>
            <a:r>
              <a:rPr lang="en-US" sz="2600" b="1" dirty="0" smtClean="0">
                <a:solidFill>
                  <a:srgbClr val="C00000"/>
                </a:solidFill>
                <a:sym typeface="Wingdings" pitchFamily="2" charset="2"/>
              </a:rPr>
              <a:t>KB synthesis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1218</TotalTime>
  <Words>1656</Words>
  <Application>Microsoft Macintosh PowerPoint</Application>
  <PresentationFormat>On-screen Show (4:3)</PresentationFormat>
  <Paragraphs>272</Paragraphs>
  <Slides>34</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34</vt:i4>
      </vt:variant>
    </vt:vector>
  </HeadingPairs>
  <TitlesOfParts>
    <vt:vector size="45" baseType="lpstr">
      <vt:lpstr>Arial Narrow</vt:lpstr>
      <vt:lpstr>Calibri</vt:lpstr>
      <vt:lpstr>Lucida Sans Unicode</vt:lpstr>
      <vt:lpstr>Symbol</vt:lpstr>
      <vt:lpstr>Times New Roman</vt:lpstr>
      <vt:lpstr>Verdana</vt:lpstr>
      <vt:lpstr>Wingdings</vt:lpstr>
      <vt:lpstr>Wingdings 2</vt:lpstr>
      <vt:lpstr>Wingdings 3</vt:lpstr>
      <vt:lpstr>Arial</vt:lpstr>
      <vt:lpstr>Concourse</vt:lpstr>
      <vt:lpstr>Diabetic Ketoacidosis (DKA)</vt:lpstr>
      <vt:lpstr>Lecture’s Outlines:</vt:lpstr>
      <vt:lpstr>Diabetic emergencies</vt:lpstr>
      <vt:lpstr>Diabetic Ketoacidosis (DKA)</vt:lpstr>
      <vt:lpstr>Diabetic Ketoacidosis (DKA):</vt:lpstr>
      <vt:lpstr>Ketone Bodies</vt:lpstr>
      <vt:lpstr>PowerPoint Presentation</vt:lpstr>
      <vt:lpstr>Ketone bodies synthesis = Ketogenesis</vt:lpstr>
      <vt:lpstr>Ketogenesis</vt:lpstr>
      <vt:lpstr>Ketone Bodies Utilization=Ketolysis</vt:lpstr>
      <vt:lpstr>Ketone Bodies Utilization=Ketolysis</vt:lpstr>
      <vt:lpstr>PowerPoint Presentation</vt:lpstr>
      <vt:lpstr>PowerPoint Presentation</vt:lpstr>
      <vt:lpstr>Precipitating factors for DKA</vt:lpstr>
      <vt:lpstr>Hyperosmolar hyperglycaemic state (HHS)= Hypperosmolar non-ketotic acidosis (HONK)</vt:lpstr>
      <vt:lpstr>Hyperosmolar hyperglycaemic state (HHS)=  Hypperosmolar non-ketotic acidosis (HONK</vt:lpstr>
      <vt:lpstr>Hypoglycemia</vt:lpstr>
      <vt:lpstr>Hypoglycemia:</vt:lpstr>
      <vt:lpstr>Hypoglycemia is a medical emergency, Why ?</vt:lpstr>
      <vt:lpstr>Hypoglycemia, continued..</vt:lpstr>
      <vt:lpstr>Hypoglycemia, continued..</vt:lpstr>
      <vt:lpstr>PowerPoint Presentation</vt:lpstr>
      <vt:lpstr>PowerPoint Presentation</vt:lpstr>
      <vt:lpstr>A CASE of DKA</vt:lpstr>
      <vt:lpstr>A CASE of DKA …………Cont’d</vt:lpstr>
      <vt:lpstr>A CASE of KDA, continues..</vt:lpstr>
      <vt:lpstr>Laboratory findings: blood results</vt:lpstr>
      <vt:lpstr>Laboratory findings : blood results, continued..</vt:lpstr>
      <vt:lpstr>Laboratory findings: Urine results</vt:lpstr>
      <vt:lpstr>Interpretation of Laboratory findings</vt:lpstr>
      <vt:lpstr>Metabolic Changes in DM and DKA</vt:lpstr>
      <vt:lpstr>Take Home Message</vt:lpstr>
      <vt:lpstr>Take Home Message</vt:lpstr>
      <vt:lpstr>THANK YOU!</vt:lpstr>
    </vt:vector>
  </TitlesOfParts>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Diabetic Ketoacidosis (DKA)</dc:title>
  <dc:creator>Dr.Reem</dc:creator>
  <cp:lastModifiedBy>Microsoft Office User</cp:lastModifiedBy>
  <cp:revision>69</cp:revision>
  <dcterms:created xsi:type="dcterms:W3CDTF">2011-05-14T07:09:04Z</dcterms:created>
  <dcterms:modified xsi:type="dcterms:W3CDTF">2017-03-07T04:01:11Z</dcterms:modified>
</cp:coreProperties>
</file>