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38"/>
  </p:notesMasterIdLst>
  <p:sldIdLst>
    <p:sldId id="256" r:id="rId2"/>
    <p:sldId id="291" r:id="rId3"/>
    <p:sldId id="257" r:id="rId4"/>
    <p:sldId id="290" r:id="rId5"/>
    <p:sldId id="258" r:id="rId6"/>
    <p:sldId id="259" r:id="rId7"/>
    <p:sldId id="260" r:id="rId8"/>
    <p:sldId id="261"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973" autoAdjust="0"/>
  </p:normalViewPr>
  <p:slideViewPr>
    <p:cSldViewPr snapToGrid="0">
      <p:cViewPr varScale="1">
        <p:scale>
          <a:sx n="69" d="100"/>
          <a:sy n="69" d="100"/>
        </p:scale>
        <p:origin x="94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9E387-50B9-4A7E-8A86-9EF18C7CDF9D}" type="datetimeFigureOut">
              <a:rPr lang="en-US" smtClean="0"/>
              <a:t>4/20/2017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5B4519-67FD-47F4-AFF7-33285352BAD0}" type="slidenum">
              <a:rPr lang="en-US" smtClean="0"/>
              <a:t>‹#›</a:t>
            </a:fld>
            <a:endParaRPr lang="en-US"/>
          </a:p>
        </p:txBody>
      </p:sp>
    </p:spTree>
    <p:extLst>
      <p:ext uri="{BB962C8B-B14F-4D97-AF65-F5344CB8AC3E}">
        <p14:creationId xmlns:p14="http://schemas.microsoft.com/office/powerpoint/2010/main" val="851215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5B4519-67FD-47F4-AFF7-33285352BAD0}" type="slidenum">
              <a:rPr lang="en-US" smtClean="0"/>
              <a:t>2</a:t>
            </a:fld>
            <a:endParaRPr lang="en-US"/>
          </a:p>
        </p:txBody>
      </p:sp>
    </p:spTree>
    <p:extLst>
      <p:ext uri="{BB962C8B-B14F-4D97-AF65-F5344CB8AC3E}">
        <p14:creationId xmlns:p14="http://schemas.microsoft.com/office/powerpoint/2010/main" val="576885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9AC8A64-2198-4428-8D5D-B42DE5E9D711}"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442B1-398E-4012-8B89-CDE0422B2DBB}" type="slidenum">
              <a:rPr lang="en-US" smtClean="0"/>
              <a:t>‹#›</a:t>
            </a:fld>
            <a:endParaRPr lang="en-US"/>
          </a:p>
        </p:txBody>
      </p:sp>
    </p:spTree>
    <p:extLst>
      <p:ext uri="{BB962C8B-B14F-4D97-AF65-F5344CB8AC3E}">
        <p14:creationId xmlns:p14="http://schemas.microsoft.com/office/powerpoint/2010/main" val="1542556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AC8A64-2198-4428-8D5D-B42DE5E9D711}" type="datetimeFigureOut">
              <a:rPr lang="en-US" smtClean="0"/>
              <a:t>4/20/2017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4442B1-398E-4012-8B89-CDE0422B2DBB}" type="slidenum">
              <a:rPr lang="en-US" smtClean="0"/>
              <a:t>‹#›</a:t>
            </a:fld>
            <a:endParaRPr lang="en-US"/>
          </a:p>
        </p:txBody>
      </p:sp>
    </p:spTree>
    <p:extLst>
      <p:ext uri="{BB962C8B-B14F-4D97-AF65-F5344CB8AC3E}">
        <p14:creationId xmlns:p14="http://schemas.microsoft.com/office/powerpoint/2010/main" val="1626948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AC8A64-2198-4428-8D5D-B42DE5E9D711}"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442B1-398E-4012-8B89-CDE0422B2DBB}" type="slidenum">
              <a:rPr lang="en-US" smtClean="0"/>
              <a:t>‹#›</a:t>
            </a:fld>
            <a:endParaRPr lang="en-US"/>
          </a:p>
        </p:txBody>
      </p:sp>
    </p:spTree>
    <p:extLst>
      <p:ext uri="{BB962C8B-B14F-4D97-AF65-F5344CB8AC3E}">
        <p14:creationId xmlns:p14="http://schemas.microsoft.com/office/powerpoint/2010/main" val="1129077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AC8A64-2198-4428-8D5D-B42DE5E9D711}"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442B1-398E-4012-8B89-CDE0422B2DBB}"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34955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AC8A64-2198-4428-8D5D-B42DE5E9D711}"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442B1-398E-4012-8B89-CDE0422B2DBB}" type="slidenum">
              <a:rPr lang="en-US" smtClean="0"/>
              <a:t>‹#›</a:t>
            </a:fld>
            <a:endParaRPr lang="en-US"/>
          </a:p>
        </p:txBody>
      </p:sp>
    </p:spTree>
    <p:extLst>
      <p:ext uri="{BB962C8B-B14F-4D97-AF65-F5344CB8AC3E}">
        <p14:creationId xmlns:p14="http://schemas.microsoft.com/office/powerpoint/2010/main" val="937428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9AC8A64-2198-4428-8D5D-B42DE5E9D711}" type="datetimeFigureOut">
              <a:rPr lang="en-US" smtClean="0"/>
              <a:t>4/20/2017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442B1-398E-4012-8B89-CDE0422B2DBB}" type="slidenum">
              <a:rPr lang="en-US" smtClean="0"/>
              <a:t>‹#›</a:t>
            </a:fld>
            <a:endParaRPr lang="en-US"/>
          </a:p>
        </p:txBody>
      </p:sp>
    </p:spTree>
    <p:extLst>
      <p:ext uri="{BB962C8B-B14F-4D97-AF65-F5344CB8AC3E}">
        <p14:creationId xmlns:p14="http://schemas.microsoft.com/office/powerpoint/2010/main" val="2919238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9AC8A64-2198-4428-8D5D-B42DE5E9D711}" type="datetimeFigureOut">
              <a:rPr lang="en-US" smtClean="0"/>
              <a:t>4/20/2017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442B1-398E-4012-8B89-CDE0422B2DBB}" type="slidenum">
              <a:rPr lang="en-US" smtClean="0"/>
              <a:t>‹#›</a:t>
            </a:fld>
            <a:endParaRPr lang="en-US"/>
          </a:p>
        </p:txBody>
      </p:sp>
    </p:spTree>
    <p:extLst>
      <p:ext uri="{BB962C8B-B14F-4D97-AF65-F5344CB8AC3E}">
        <p14:creationId xmlns:p14="http://schemas.microsoft.com/office/powerpoint/2010/main" val="2808962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AC8A64-2198-4428-8D5D-B42DE5E9D711}"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442B1-398E-4012-8B89-CDE0422B2DBB}" type="slidenum">
              <a:rPr lang="en-US" smtClean="0"/>
              <a:t>‹#›</a:t>
            </a:fld>
            <a:endParaRPr lang="en-US"/>
          </a:p>
        </p:txBody>
      </p:sp>
    </p:spTree>
    <p:extLst>
      <p:ext uri="{BB962C8B-B14F-4D97-AF65-F5344CB8AC3E}">
        <p14:creationId xmlns:p14="http://schemas.microsoft.com/office/powerpoint/2010/main" val="3002109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AC8A64-2198-4428-8D5D-B42DE5E9D711}"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442B1-398E-4012-8B89-CDE0422B2DBB}" type="slidenum">
              <a:rPr lang="en-US" smtClean="0"/>
              <a:t>‹#›</a:t>
            </a:fld>
            <a:endParaRPr lang="en-US"/>
          </a:p>
        </p:txBody>
      </p:sp>
    </p:spTree>
    <p:extLst>
      <p:ext uri="{BB962C8B-B14F-4D97-AF65-F5344CB8AC3E}">
        <p14:creationId xmlns:p14="http://schemas.microsoft.com/office/powerpoint/2010/main" val="1481810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A9AC8A64-2198-4428-8D5D-B42DE5E9D711}"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442B1-398E-4012-8B89-CDE0422B2DBB}" type="slidenum">
              <a:rPr lang="en-US" smtClean="0"/>
              <a:t>‹#›</a:t>
            </a:fld>
            <a:endParaRPr lang="en-US"/>
          </a:p>
        </p:txBody>
      </p:sp>
    </p:spTree>
    <p:extLst>
      <p:ext uri="{BB962C8B-B14F-4D97-AF65-F5344CB8AC3E}">
        <p14:creationId xmlns:p14="http://schemas.microsoft.com/office/powerpoint/2010/main" val="3386970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AC8A64-2198-4428-8D5D-B42DE5E9D711}"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442B1-398E-4012-8B89-CDE0422B2DBB}" type="slidenum">
              <a:rPr lang="en-US" smtClean="0"/>
              <a:t>‹#›</a:t>
            </a:fld>
            <a:endParaRPr lang="en-US"/>
          </a:p>
        </p:txBody>
      </p:sp>
    </p:spTree>
    <p:extLst>
      <p:ext uri="{BB962C8B-B14F-4D97-AF65-F5344CB8AC3E}">
        <p14:creationId xmlns:p14="http://schemas.microsoft.com/office/powerpoint/2010/main" val="2371728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9AC8A64-2198-4428-8D5D-B42DE5E9D711}" type="datetimeFigureOut">
              <a:rPr lang="en-US" smtClean="0"/>
              <a:t>4/20/2017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4442B1-398E-4012-8B89-CDE0422B2DBB}" type="slidenum">
              <a:rPr lang="en-US" smtClean="0"/>
              <a:t>‹#›</a:t>
            </a:fld>
            <a:endParaRPr lang="en-US"/>
          </a:p>
        </p:txBody>
      </p:sp>
    </p:spTree>
    <p:extLst>
      <p:ext uri="{BB962C8B-B14F-4D97-AF65-F5344CB8AC3E}">
        <p14:creationId xmlns:p14="http://schemas.microsoft.com/office/powerpoint/2010/main" val="2123863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9AC8A64-2198-4428-8D5D-B42DE5E9D711}" type="datetimeFigureOut">
              <a:rPr lang="en-US" smtClean="0"/>
              <a:t>4/20/2017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4442B1-398E-4012-8B89-CDE0422B2DBB}" type="slidenum">
              <a:rPr lang="en-US" smtClean="0"/>
              <a:t>‹#›</a:t>
            </a:fld>
            <a:endParaRPr lang="en-US"/>
          </a:p>
        </p:txBody>
      </p:sp>
    </p:spTree>
    <p:extLst>
      <p:ext uri="{BB962C8B-B14F-4D97-AF65-F5344CB8AC3E}">
        <p14:creationId xmlns:p14="http://schemas.microsoft.com/office/powerpoint/2010/main" val="408437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A9AC8A64-2198-4428-8D5D-B42DE5E9D711}" type="datetimeFigureOut">
              <a:rPr lang="en-US" smtClean="0"/>
              <a:t>4/20/2017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74442B1-398E-4012-8B89-CDE0422B2DBB}" type="slidenum">
              <a:rPr lang="en-US" smtClean="0"/>
              <a:t>‹#›</a:t>
            </a:fld>
            <a:endParaRPr lang="en-US"/>
          </a:p>
        </p:txBody>
      </p:sp>
    </p:spTree>
    <p:extLst>
      <p:ext uri="{BB962C8B-B14F-4D97-AF65-F5344CB8AC3E}">
        <p14:creationId xmlns:p14="http://schemas.microsoft.com/office/powerpoint/2010/main" val="2080058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9AC8A64-2198-4428-8D5D-B42DE5E9D711}" type="datetimeFigureOut">
              <a:rPr lang="en-US" smtClean="0"/>
              <a:t>4/20/2017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74442B1-398E-4012-8B89-CDE0422B2DBB}" type="slidenum">
              <a:rPr lang="en-US" smtClean="0"/>
              <a:t>‹#›</a:t>
            </a:fld>
            <a:endParaRPr lang="en-US"/>
          </a:p>
        </p:txBody>
      </p:sp>
    </p:spTree>
    <p:extLst>
      <p:ext uri="{BB962C8B-B14F-4D97-AF65-F5344CB8AC3E}">
        <p14:creationId xmlns:p14="http://schemas.microsoft.com/office/powerpoint/2010/main" val="1920914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A9AC8A64-2198-4428-8D5D-B42DE5E9D711}" type="datetimeFigureOut">
              <a:rPr lang="en-US" smtClean="0"/>
              <a:t>4/20/2017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74442B1-398E-4012-8B89-CDE0422B2DBB}" type="slidenum">
              <a:rPr lang="en-US" smtClean="0"/>
              <a:t>‹#›</a:t>
            </a:fld>
            <a:endParaRPr lang="en-US"/>
          </a:p>
        </p:txBody>
      </p:sp>
    </p:spTree>
    <p:extLst>
      <p:ext uri="{BB962C8B-B14F-4D97-AF65-F5344CB8AC3E}">
        <p14:creationId xmlns:p14="http://schemas.microsoft.com/office/powerpoint/2010/main" val="2592201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AC8A64-2198-4428-8D5D-B42DE5E9D711}" type="datetimeFigureOut">
              <a:rPr lang="en-US" smtClean="0"/>
              <a:t>4/20/2017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4442B1-398E-4012-8B89-CDE0422B2DBB}" type="slidenum">
              <a:rPr lang="en-US" smtClean="0"/>
              <a:t>‹#›</a:t>
            </a:fld>
            <a:endParaRPr lang="en-US"/>
          </a:p>
        </p:txBody>
      </p:sp>
    </p:spTree>
    <p:extLst>
      <p:ext uri="{BB962C8B-B14F-4D97-AF65-F5344CB8AC3E}">
        <p14:creationId xmlns:p14="http://schemas.microsoft.com/office/powerpoint/2010/main" val="1957816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9AC8A64-2198-4428-8D5D-B42DE5E9D711}" type="datetimeFigureOut">
              <a:rPr lang="en-US" smtClean="0"/>
              <a:t>4/20/2017</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74442B1-398E-4012-8B89-CDE0422B2DBB}" type="slidenum">
              <a:rPr lang="en-US" smtClean="0"/>
              <a:t>‹#›</a:t>
            </a:fld>
            <a:endParaRPr lang="en-US"/>
          </a:p>
        </p:txBody>
      </p:sp>
    </p:spTree>
    <p:extLst>
      <p:ext uri="{BB962C8B-B14F-4D97-AF65-F5344CB8AC3E}">
        <p14:creationId xmlns:p14="http://schemas.microsoft.com/office/powerpoint/2010/main" val="3489110967"/>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Diabetes Mellitus </a:t>
            </a:r>
            <a:endParaRPr lang="en-US" b="1" dirty="0"/>
          </a:p>
        </p:txBody>
      </p:sp>
      <p:sp>
        <p:nvSpPr>
          <p:cNvPr id="3" name="Subtitle 2"/>
          <p:cNvSpPr>
            <a:spLocks noGrp="1"/>
          </p:cNvSpPr>
          <p:nvPr>
            <p:ph type="subTitle" idx="1"/>
          </p:nvPr>
        </p:nvSpPr>
        <p:spPr/>
        <p:txBody>
          <a:bodyPr/>
          <a:lstStyle/>
          <a:p>
            <a:endParaRPr lang="en-US"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1840" y="946673"/>
            <a:ext cx="4980791" cy="1977501"/>
          </a:xfrm>
          <a:prstGeom prst="rect">
            <a:avLst/>
          </a:prstGeom>
        </p:spPr>
      </p:pic>
    </p:spTree>
    <p:extLst>
      <p:ext uri="{BB962C8B-B14F-4D97-AF65-F5344CB8AC3E}">
        <p14:creationId xmlns:p14="http://schemas.microsoft.com/office/powerpoint/2010/main" val="1960660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of DM </a:t>
            </a:r>
            <a:endParaRPr lang="en-US" dirty="0"/>
          </a:p>
        </p:txBody>
      </p:sp>
      <p:sp>
        <p:nvSpPr>
          <p:cNvPr id="3" name="Content Placeholder 2"/>
          <p:cNvSpPr>
            <a:spLocks noGrp="1"/>
          </p:cNvSpPr>
          <p:nvPr>
            <p:ph idx="1"/>
          </p:nvPr>
        </p:nvSpPr>
        <p:spPr>
          <a:xfrm>
            <a:off x="0" y="2052918"/>
            <a:ext cx="12192000" cy="4918037"/>
          </a:xfrm>
        </p:spPr>
        <p:txBody>
          <a:bodyPr/>
          <a:lstStyle/>
          <a:p>
            <a:pPr marL="0" lvl="0" indent="0" eaLnBrk="0" fontAlgn="base" hangingPunct="0">
              <a:lnSpc>
                <a:spcPct val="100000"/>
              </a:lnSpc>
              <a:spcBef>
                <a:spcPct val="0"/>
              </a:spcBef>
              <a:spcAft>
                <a:spcPct val="0"/>
              </a:spcAft>
              <a:buNone/>
            </a:pPr>
            <a:r>
              <a:rPr kumimoji="0" lang="en-US" b="1" i="0" u="none" strike="noStrike" cap="none" normalizeH="0" baseline="0" dirty="0" smtClean="0">
                <a:ln>
                  <a:noFill/>
                </a:ln>
                <a:solidFill>
                  <a:srgbClr val="111111"/>
                </a:solidFill>
                <a:effectLst/>
                <a:latin typeface="Traditional Arabic" pitchFamily="18" charset="-78"/>
                <a:ea typeface="Calibri" pitchFamily="34" charset="0"/>
                <a:cs typeface="Traditional Arabic" pitchFamily="18" charset="-78"/>
              </a:rPr>
              <a:t>-</a:t>
            </a:r>
            <a:r>
              <a:rPr kumimoji="0" lang="en-US" sz="3600" b="1" i="0" u="none" strike="noStrike" cap="none" normalizeH="0" baseline="0" dirty="0" smtClean="0">
                <a:ln>
                  <a:noFill/>
                </a:ln>
                <a:effectLst/>
                <a:latin typeface="Traditional Arabic" pitchFamily="18" charset="-78"/>
                <a:ea typeface="Calibri" pitchFamily="34" charset="0"/>
                <a:cs typeface="Traditional Arabic" pitchFamily="18" charset="-78"/>
              </a:rPr>
              <a:t>Type 1 diabetes can't be prevented.</a:t>
            </a:r>
          </a:p>
          <a:p>
            <a:pPr marL="0" lvl="0" indent="0" eaLnBrk="0" fontAlgn="base" hangingPunct="0">
              <a:lnSpc>
                <a:spcPct val="100000"/>
              </a:lnSpc>
              <a:spcBef>
                <a:spcPct val="0"/>
              </a:spcBef>
              <a:spcAft>
                <a:spcPct val="0"/>
              </a:spcAft>
              <a:buNone/>
            </a:pPr>
            <a:endParaRPr kumimoji="0" lang="en-US" sz="1400" b="1" i="0" u="none" strike="noStrike" cap="none" normalizeH="0" baseline="0" dirty="0" smtClean="0">
              <a:ln>
                <a:noFill/>
              </a:ln>
              <a:solidFill>
                <a:schemeClr val="tx1"/>
              </a:solidFill>
              <a:effectLst/>
              <a:latin typeface="Traditional Arabic" pitchFamily="18" charset="-78"/>
              <a:cs typeface="Traditional Arabic" pitchFamily="18" charset="-78"/>
            </a:endParaRPr>
          </a:p>
          <a:p>
            <a:pPr marL="0" lvl="0" indent="0" eaLnBrk="0" fontAlgn="base" hangingPunct="0">
              <a:lnSpc>
                <a:spcPct val="100000"/>
              </a:lnSpc>
              <a:spcBef>
                <a:spcPct val="0"/>
              </a:spcBef>
              <a:spcAft>
                <a:spcPct val="0"/>
              </a:spcAft>
              <a:buNone/>
            </a:pPr>
            <a:r>
              <a:rPr kumimoji="0" lang="en-US" b="1" i="0" u="none" strike="noStrike" cap="none" normalizeH="0" baseline="0" dirty="0" smtClean="0">
                <a:ln>
                  <a:noFill/>
                </a:ln>
                <a:solidFill>
                  <a:srgbClr val="111111"/>
                </a:solidFill>
                <a:effectLst/>
                <a:latin typeface="Traditional Arabic" pitchFamily="18" charset="-78"/>
                <a:ea typeface="Calibri" pitchFamily="34" charset="0"/>
                <a:cs typeface="Traditional Arabic" pitchFamily="18" charset="-78"/>
              </a:rPr>
              <a:t>-</a:t>
            </a:r>
            <a:r>
              <a:rPr kumimoji="0" lang="en-US" sz="3600" b="1" i="0" u="none" strike="noStrike" cap="none" normalizeH="0" baseline="0" dirty="0" smtClean="0">
                <a:ln>
                  <a:noFill/>
                </a:ln>
                <a:effectLst/>
                <a:latin typeface="Traditional Arabic" pitchFamily="18" charset="-78"/>
                <a:ea typeface="Calibri" pitchFamily="34" charset="0"/>
                <a:cs typeface="Traditional Arabic" pitchFamily="18" charset="-78"/>
              </a:rPr>
              <a:t>Type 2 diabetes and gestational diabetes can be prevented with appropriate changes in lifestyle : AS </a:t>
            </a:r>
            <a:endParaRPr kumimoji="0" lang="en-US" sz="3600" b="1" i="0" u="none" strike="noStrike" cap="none" normalizeH="0" baseline="0" dirty="0" smtClean="0">
              <a:ln>
                <a:noFill/>
              </a:ln>
              <a:effectLst/>
              <a:latin typeface="Traditional Arabic" pitchFamily="18" charset="-78"/>
              <a:cs typeface="Traditional Arabic" pitchFamily="18" charset="-78"/>
            </a:endParaRPr>
          </a:p>
          <a:p>
            <a:pPr marL="0" lvl="0" indent="0" eaLnBrk="0" fontAlgn="base" hangingPunct="0">
              <a:lnSpc>
                <a:spcPct val="100000"/>
              </a:lnSpc>
              <a:spcBef>
                <a:spcPct val="0"/>
              </a:spcBef>
              <a:spcAft>
                <a:spcPct val="0"/>
              </a:spcAft>
              <a:buFontTx/>
              <a:buChar char="•"/>
            </a:pPr>
            <a:r>
              <a:rPr kumimoji="0" lang="en-US" sz="3600" b="1" i="0" u="none" strike="noStrike" cap="none" normalizeH="0" baseline="0" dirty="0" smtClean="0">
                <a:ln>
                  <a:noFill/>
                </a:ln>
                <a:effectLst/>
                <a:latin typeface="Traditional Arabic" pitchFamily="18" charset="-78"/>
                <a:ea typeface="Times New Roman" pitchFamily="18" charset="0"/>
                <a:cs typeface="Traditional Arabic" pitchFamily="18" charset="-78"/>
              </a:rPr>
              <a:t> Eat healthy foods. </a:t>
            </a:r>
            <a:endParaRPr kumimoji="0" lang="en-US" sz="3600" b="1" i="0" u="none" strike="noStrike" cap="none" normalizeH="0" baseline="0" dirty="0" smtClean="0">
              <a:ln>
                <a:noFill/>
              </a:ln>
              <a:effectLst/>
              <a:latin typeface="Traditional Arabic" pitchFamily="18" charset="-78"/>
              <a:cs typeface="Traditional Arabic" pitchFamily="18" charset="-78"/>
            </a:endParaRPr>
          </a:p>
          <a:p>
            <a:pPr marL="0" lvl="0" indent="0" eaLnBrk="0" fontAlgn="base" hangingPunct="0">
              <a:lnSpc>
                <a:spcPct val="100000"/>
              </a:lnSpc>
              <a:spcBef>
                <a:spcPct val="0"/>
              </a:spcBef>
              <a:spcAft>
                <a:spcPct val="0"/>
              </a:spcAft>
              <a:buFontTx/>
              <a:buChar char="•"/>
            </a:pPr>
            <a:r>
              <a:rPr kumimoji="0" lang="en-US" sz="3600" b="1" i="0" u="none" strike="noStrike" cap="none" normalizeH="0" baseline="0" dirty="0" smtClean="0">
                <a:ln>
                  <a:noFill/>
                </a:ln>
                <a:effectLst/>
                <a:latin typeface="Traditional Arabic" pitchFamily="18" charset="-78"/>
                <a:ea typeface="Times New Roman" pitchFamily="18" charset="0"/>
                <a:cs typeface="Traditional Arabic" pitchFamily="18" charset="-78"/>
              </a:rPr>
              <a:t> physical activity.</a:t>
            </a:r>
            <a:endParaRPr kumimoji="0" lang="en-US" sz="3600" b="1" i="0" u="none" strike="noStrike" cap="none" normalizeH="0" baseline="0" dirty="0" smtClean="0">
              <a:ln>
                <a:noFill/>
              </a:ln>
              <a:effectLst/>
              <a:latin typeface="Traditional Arabic" pitchFamily="18" charset="-78"/>
              <a:cs typeface="Traditional Arabic" pitchFamily="18" charset="-78"/>
            </a:endParaRPr>
          </a:p>
          <a:p>
            <a:pPr marL="0" lvl="0" indent="0" eaLnBrk="0" fontAlgn="base" hangingPunct="0">
              <a:lnSpc>
                <a:spcPct val="100000"/>
              </a:lnSpc>
              <a:spcBef>
                <a:spcPct val="0"/>
              </a:spcBef>
              <a:spcAft>
                <a:spcPct val="0"/>
              </a:spcAft>
              <a:buFontTx/>
              <a:buChar char="•"/>
            </a:pPr>
            <a:r>
              <a:rPr kumimoji="0" lang="en-US" sz="3600" b="1" i="0" u="none" strike="noStrike" cap="none" normalizeH="0" baseline="0" dirty="0" smtClean="0">
                <a:ln>
                  <a:noFill/>
                </a:ln>
                <a:effectLst/>
                <a:latin typeface="Traditional Arabic" pitchFamily="18" charset="-78"/>
                <a:ea typeface="Times New Roman" pitchFamily="18" charset="0"/>
                <a:cs typeface="Traditional Arabic" pitchFamily="18" charset="-78"/>
              </a:rPr>
              <a:t> Lose excess weight</a:t>
            </a:r>
          </a:p>
          <a:p>
            <a:pPr marL="0" lvl="0" indent="0" eaLnBrk="0" fontAlgn="base" hangingPunct="0">
              <a:lnSpc>
                <a:spcPct val="100000"/>
              </a:lnSpc>
              <a:spcBef>
                <a:spcPct val="0"/>
              </a:spcBef>
              <a:spcAft>
                <a:spcPct val="0"/>
              </a:spcAft>
              <a:buFontTx/>
              <a:buChar char="•"/>
            </a:pPr>
            <a:r>
              <a:rPr lang="en-US" sz="3600" b="1" dirty="0" smtClean="0">
                <a:latin typeface="Traditional Arabic" pitchFamily="18" charset="-78"/>
                <a:cs typeface="Traditional Arabic" pitchFamily="18" charset="-78"/>
              </a:rPr>
              <a:t> Stress management </a:t>
            </a:r>
            <a:endParaRPr lang="en-US" sz="3600" dirty="0"/>
          </a:p>
        </p:txBody>
      </p:sp>
    </p:spTree>
    <p:extLst>
      <p:ext uri="{BB962C8B-B14F-4D97-AF65-F5344CB8AC3E}">
        <p14:creationId xmlns:p14="http://schemas.microsoft.com/office/powerpoint/2010/main" val="4121865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Clinical Manifestations </a:t>
            </a:r>
            <a:endParaRPr lang="en-US" b="1" dirty="0"/>
          </a:p>
        </p:txBody>
      </p:sp>
      <p:sp>
        <p:nvSpPr>
          <p:cNvPr id="3" name="Content Placeholder 2"/>
          <p:cNvSpPr>
            <a:spLocks noGrp="1"/>
          </p:cNvSpPr>
          <p:nvPr>
            <p:ph idx="1"/>
          </p:nvPr>
        </p:nvSpPr>
        <p:spPr>
          <a:xfrm>
            <a:off x="0" y="1381124"/>
            <a:ext cx="12192000" cy="5476875"/>
          </a:xfrm>
        </p:spPr>
        <p:txBody>
          <a:bodyPr>
            <a:noAutofit/>
          </a:bodyPr>
          <a:lstStyle/>
          <a:p>
            <a:pPr marL="0" lvl="0" indent="0" eaLnBrk="0" fontAlgn="base" hangingPunct="0">
              <a:lnSpc>
                <a:spcPct val="100000"/>
              </a:lnSpc>
              <a:spcBef>
                <a:spcPct val="0"/>
              </a:spcBef>
              <a:spcAft>
                <a:spcPct val="0"/>
              </a:spcAft>
              <a:buNone/>
            </a:pPr>
            <a:r>
              <a:rPr kumimoji="0" lang="en-US" sz="2800" b="1"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1- Classic Syndrome  (three Ps) :</a:t>
            </a:r>
          </a:p>
          <a:p>
            <a:pPr marL="0" lvl="0" indent="0" eaLnBrk="0" fontAlgn="base" hangingPunct="0">
              <a:lnSpc>
                <a:spcPct val="100000"/>
              </a:lnSpc>
              <a:spcBef>
                <a:spcPct val="0"/>
              </a:spcBef>
              <a:spcAft>
                <a:spcPct val="0"/>
              </a:spcAft>
              <a:buNone/>
            </a:pPr>
            <a:r>
              <a:rPr kumimoji="0" lang="en-US" sz="2800" b="1"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 </a:t>
            </a:r>
            <a:endParaRPr kumimoji="0" lang="en-US" sz="2800" b="1" i="0" u="none" strike="noStrike" cap="none" normalizeH="0" baseline="0" dirty="0" smtClean="0">
              <a:ln>
                <a:noFill/>
              </a:ln>
              <a:solidFill>
                <a:schemeClr val="tx1"/>
              </a:solidFill>
              <a:effectLst/>
              <a:latin typeface="Traditional Arabic" pitchFamily="18" charset="-78"/>
              <a:cs typeface="Traditional Arabic" pitchFamily="18" charset="-78"/>
            </a:endParaRPr>
          </a:p>
          <a:p>
            <a:pPr marL="0" lvl="0" indent="0" eaLnBrk="0" fontAlgn="base" hangingPunct="0">
              <a:lnSpc>
                <a:spcPct val="100000"/>
              </a:lnSpc>
              <a:spcBef>
                <a:spcPct val="0"/>
              </a:spcBef>
              <a:spcAft>
                <a:spcPct val="0"/>
              </a:spcAft>
              <a:buFontTx/>
              <a:buChar char="•"/>
            </a:pPr>
            <a:r>
              <a:rPr kumimoji="0" lang="en-US" sz="2800" b="1"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Polyuria (increased urination) </a:t>
            </a:r>
            <a:endParaRPr kumimoji="0" lang="en-US" sz="2800" b="1" i="0" u="none" strike="noStrike" cap="none" normalizeH="0" baseline="0" dirty="0" smtClean="0">
              <a:ln>
                <a:noFill/>
              </a:ln>
              <a:solidFill>
                <a:schemeClr val="tx1"/>
              </a:solidFill>
              <a:effectLst/>
              <a:latin typeface="Traditional Arabic" pitchFamily="18" charset="-78"/>
              <a:cs typeface="Traditional Arabic" pitchFamily="18" charset="-78"/>
            </a:endParaRPr>
          </a:p>
          <a:p>
            <a:pPr marL="0" lvl="0" indent="0" eaLnBrk="0" fontAlgn="base" hangingPunct="0">
              <a:lnSpc>
                <a:spcPct val="100000"/>
              </a:lnSpc>
              <a:spcBef>
                <a:spcPct val="0"/>
              </a:spcBef>
              <a:spcAft>
                <a:spcPct val="0"/>
              </a:spcAft>
              <a:buFontTx/>
              <a:buChar char="•"/>
            </a:pPr>
            <a:r>
              <a:rPr kumimoji="0" lang="en-US" sz="2800" b="1"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Polydipsia (increased thirst) </a:t>
            </a:r>
            <a:endParaRPr kumimoji="0" lang="en-US" sz="2800" b="1" i="0" u="none" strike="noStrike" cap="none" normalizeH="0" baseline="0" dirty="0" smtClean="0">
              <a:ln>
                <a:noFill/>
              </a:ln>
              <a:solidFill>
                <a:schemeClr val="tx1"/>
              </a:solidFill>
              <a:effectLst/>
              <a:latin typeface="Traditional Arabic" pitchFamily="18" charset="-78"/>
              <a:cs typeface="Traditional Arabic" pitchFamily="18" charset="-78"/>
            </a:endParaRPr>
          </a:p>
          <a:p>
            <a:pPr marL="0" lvl="0" indent="0" eaLnBrk="0" fontAlgn="base" hangingPunct="0">
              <a:lnSpc>
                <a:spcPct val="100000"/>
              </a:lnSpc>
              <a:spcBef>
                <a:spcPct val="0"/>
              </a:spcBef>
              <a:spcAft>
                <a:spcPct val="0"/>
              </a:spcAft>
              <a:buFontTx/>
              <a:buChar char="•"/>
            </a:pPr>
            <a:r>
              <a:rPr kumimoji="0" lang="en-US" sz="2800" b="1"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polyphagia (increased appetite)</a:t>
            </a:r>
          </a:p>
          <a:p>
            <a:pPr marL="0" lvl="0" indent="0" eaLnBrk="0" fontAlgn="base" hangingPunct="0">
              <a:lnSpc>
                <a:spcPct val="100000"/>
              </a:lnSpc>
              <a:spcBef>
                <a:spcPct val="0"/>
              </a:spcBef>
              <a:spcAft>
                <a:spcPct val="0"/>
              </a:spcAft>
              <a:buFontTx/>
              <a:buChar char="•"/>
            </a:pPr>
            <a:endParaRPr kumimoji="0" lang="en-US" sz="2800" b="1" i="0" u="none" strike="noStrike" cap="none" normalizeH="0" baseline="0" dirty="0" smtClean="0">
              <a:ln>
                <a:noFill/>
              </a:ln>
              <a:solidFill>
                <a:schemeClr val="tx1"/>
              </a:solidFill>
              <a:effectLst/>
              <a:latin typeface="Traditional Arabic" pitchFamily="18" charset="-78"/>
              <a:cs typeface="Traditional Arabic" pitchFamily="18" charset="-78"/>
            </a:endParaRPr>
          </a:p>
          <a:p>
            <a:pPr marL="0" lvl="0" indent="0" eaLnBrk="0" fontAlgn="base" hangingPunct="0">
              <a:lnSpc>
                <a:spcPct val="100000"/>
              </a:lnSpc>
              <a:spcBef>
                <a:spcPct val="0"/>
              </a:spcBef>
              <a:spcAft>
                <a:spcPct val="0"/>
              </a:spcAft>
              <a:buNone/>
            </a:pPr>
            <a:r>
              <a:rPr kumimoji="0" lang="en-US" sz="2800" b="1"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2-Fatigue and weakness</a:t>
            </a:r>
            <a:endParaRPr kumimoji="0" lang="en-US" sz="2800" b="1" i="0" u="none" strike="noStrike" cap="none" normalizeH="0" baseline="0" dirty="0" smtClean="0">
              <a:ln>
                <a:noFill/>
              </a:ln>
              <a:solidFill>
                <a:schemeClr val="tx1"/>
              </a:solidFill>
              <a:effectLst/>
              <a:latin typeface="Traditional Arabic" pitchFamily="18" charset="-78"/>
              <a:cs typeface="Traditional Arabic" pitchFamily="18" charset="-78"/>
            </a:endParaRPr>
          </a:p>
          <a:p>
            <a:pPr marL="0" lvl="0" indent="0" eaLnBrk="0" fontAlgn="base" hangingPunct="0">
              <a:lnSpc>
                <a:spcPct val="100000"/>
              </a:lnSpc>
              <a:spcBef>
                <a:spcPct val="0"/>
              </a:spcBef>
              <a:spcAft>
                <a:spcPct val="0"/>
              </a:spcAft>
              <a:buNone/>
            </a:pPr>
            <a:r>
              <a:rPr kumimoji="0" lang="en-US" sz="2800" b="1"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3-Sudden vision changes</a:t>
            </a:r>
            <a:endParaRPr kumimoji="0" lang="en-US" sz="2800" b="1" i="0" u="none" strike="noStrike" cap="none" normalizeH="0" baseline="0" dirty="0" smtClean="0">
              <a:ln>
                <a:noFill/>
              </a:ln>
              <a:solidFill>
                <a:schemeClr val="tx1"/>
              </a:solidFill>
              <a:effectLst/>
              <a:latin typeface="Traditional Arabic" pitchFamily="18" charset="-78"/>
              <a:cs typeface="Traditional Arabic" pitchFamily="18" charset="-78"/>
            </a:endParaRPr>
          </a:p>
          <a:p>
            <a:pPr marL="0" lvl="0" indent="0" eaLnBrk="0" fontAlgn="base" hangingPunct="0">
              <a:lnSpc>
                <a:spcPct val="100000"/>
              </a:lnSpc>
              <a:spcBef>
                <a:spcPct val="0"/>
              </a:spcBef>
              <a:spcAft>
                <a:spcPct val="0"/>
              </a:spcAft>
              <a:buNone/>
            </a:pPr>
            <a:r>
              <a:rPr kumimoji="0" lang="en-US" sz="2800" b="1"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4-Numbness in hands or feet</a:t>
            </a:r>
            <a:endParaRPr kumimoji="0" lang="en-US" sz="2800" b="1" i="0" u="none" strike="noStrike" cap="none" normalizeH="0" baseline="0" dirty="0" smtClean="0">
              <a:ln>
                <a:noFill/>
              </a:ln>
              <a:solidFill>
                <a:schemeClr val="tx1"/>
              </a:solidFill>
              <a:effectLst/>
              <a:latin typeface="Traditional Arabic" pitchFamily="18" charset="-78"/>
              <a:cs typeface="Traditional Arabic" pitchFamily="18" charset="-78"/>
            </a:endParaRPr>
          </a:p>
          <a:p>
            <a:pPr marL="0" lvl="0" indent="0" eaLnBrk="0" fontAlgn="base" hangingPunct="0">
              <a:lnSpc>
                <a:spcPct val="100000"/>
              </a:lnSpc>
              <a:spcBef>
                <a:spcPct val="0"/>
              </a:spcBef>
              <a:spcAft>
                <a:spcPct val="0"/>
              </a:spcAft>
              <a:buNone/>
            </a:pPr>
            <a:r>
              <a:rPr kumimoji="0" lang="en-US" sz="2800" b="1"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5-Dry skin</a:t>
            </a:r>
            <a:endParaRPr kumimoji="0" lang="en-US" sz="2800" b="1" i="0" u="none" strike="noStrike" cap="none" normalizeH="0" baseline="0" dirty="0" smtClean="0">
              <a:ln>
                <a:noFill/>
              </a:ln>
              <a:solidFill>
                <a:schemeClr val="tx1"/>
              </a:solidFill>
              <a:effectLst/>
              <a:latin typeface="Traditional Arabic" pitchFamily="18" charset="-78"/>
              <a:cs typeface="Traditional Arabic" pitchFamily="18" charset="-78"/>
            </a:endParaRPr>
          </a:p>
          <a:p>
            <a:pPr marL="0" lvl="0" indent="0" eaLnBrk="0" fontAlgn="base" hangingPunct="0">
              <a:lnSpc>
                <a:spcPct val="100000"/>
              </a:lnSpc>
              <a:spcBef>
                <a:spcPct val="0"/>
              </a:spcBef>
              <a:spcAft>
                <a:spcPct val="0"/>
              </a:spcAft>
              <a:buNone/>
            </a:pPr>
            <a:r>
              <a:rPr kumimoji="0" lang="en-US" sz="2800" b="1"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6-Skin lesions or wounds that are slow to heal</a:t>
            </a:r>
            <a:endParaRPr kumimoji="0" lang="en-US" sz="2800" b="1" i="0" u="none" strike="noStrike" cap="none" normalizeH="0" baseline="0" dirty="0" smtClean="0">
              <a:ln>
                <a:noFill/>
              </a:ln>
              <a:solidFill>
                <a:schemeClr val="tx1"/>
              </a:solidFill>
              <a:effectLst/>
              <a:latin typeface="Traditional Arabic" pitchFamily="18" charset="-78"/>
              <a:cs typeface="Traditional Arabic" pitchFamily="18" charset="-78"/>
            </a:endParaRPr>
          </a:p>
          <a:p>
            <a:pPr marL="0" lvl="0" indent="0" eaLnBrk="0" fontAlgn="base" hangingPunct="0">
              <a:lnSpc>
                <a:spcPct val="100000"/>
              </a:lnSpc>
              <a:spcBef>
                <a:spcPct val="0"/>
              </a:spcBef>
              <a:spcAft>
                <a:spcPct val="0"/>
              </a:spcAft>
              <a:buNone/>
            </a:pPr>
            <a:r>
              <a:rPr kumimoji="0" lang="en-US" sz="2800" b="1"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7- Recurrent infections. </a:t>
            </a:r>
          </a:p>
          <a:p>
            <a:pPr marL="0" lvl="0" indent="0" eaLnBrk="0" fontAlgn="base" hangingPunct="0">
              <a:lnSpc>
                <a:spcPct val="100000"/>
              </a:lnSpc>
              <a:spcBef>
                <a:spcPct val="0"/>
              </a:spcBef>
              <a:spcAft>
                <a:spcPct val="0"/>
              </a:spcAft>
              <a:buNone/>
            </a:pPr>
            <a:endParaRPr kumimoji="0" lang="en-US" sz="2800" b="1" i="0" u="none" strike="noStrike" cap="none" normalizeH="0" baseline="0" dirty="0" smtClean="0">
              <a:ln>
                <a:noFill/>
              </a:ln>
              <a:solidFill>
                <a:schemeClr val="tx1"/>
              </a:solidFill>
              <a:effectLst/>
              <a:latin typeface="Traditional Arabic" pitchFamily="18" charset="-78"/>
              <a:cs typeface="Traditional Arabic" pitchFamily="18" charset="-78"/>
            </a:endParaRPr>
          </a:p>
          <a:p>
            <a:pPr marL="0" lvl="0" indent="0" eaLnBrk="0" fontAlgn="base" hangingPunct="0">
              <a:lnSpc>
                <a:spcPct val="100000"/>
              </a:lnSpc>
              <a:spcBef>
                <a:spcPct val="0"/>
              </a:spcBef>
              <a:spcAft>
                <a:spcPct val="0"/>
              </a:spcAft>
              <a:buNone/>
            </a:pPr>
            <a:r>
              <a:rPr kumimoji="0" lang="en-US" sz="2800" b="1"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 </a:t>
            </a:r>
            <a:r>
              <a:rPr kumimoji="0" lang="en-US" sz="2800" b="1" i="0" u="none" strike="noStrike" cap="none" normalizeH="0" baseline="0" dirty="0" err="1" smtClean="0">
                <a:ln>
                  <a:noFill/>
                </a:ln>
                <a:solidFill>
                  <a:schemeClr val="tx1"/>
                </a:solidFill>
                <a:effectLst/>
                <a:latin typeface="Traditional Arabic" pitchFamily="18" charset="-78"/>
                <a:ea typeface="Calibri" pitchFamily="34" charset="0"/>
                <a:cs typeface="Traditional Arabic" pitchFamily="18" charset="-78"/>
              </a:rPr>
              <a:t>N.B.:Type</a:t>
            </a:r>
            <a:r>
              <a:rPr kumimoji="0" lang="en-US" sz="2800" b="1"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 1 diabetes may also be associated with sudden weight loss or nausea, vomiting, or abdominal pains, if DKA has developed</a:t>
            </a:r>
            <a:endParaRPr lang="en-US" sz="2800" dirty="0"/>
          </a:p>
        </p:txBody>
      </p:sp>
    </p:spTree>
    <p:extLst>
      <p:ext uri="{BB962C8B-B14F-4D97-AF65-F5344CB8AC3E}">
        <p14:creationId xmlns:p14="http://schemas.microsoft.com/office/powerpoint/2010/main" val="2126110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65124"/>
            <a:ext cx="12125325" cy="6492875"/>
          </a:xfrm>
        </p:spPr>
      </p:pic>
    </p:spTree>
    <p:extLst>
      <p:ext uri="{BB962C8B-B14F-4D97-AF65-F5344CB8AC3E}">
        <p14:creationId xmlns:p14="http://schemas.microsoft.com/office/powerpoint/2010/main" val="2420477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Diagnostic Tests of DM </a:t>
            </a:r>
            <a:endParaRPr lang="en-US" b="1" dirty="0"/>
          </a:p>
        </p:txBody>
      </p:sp>
      <p:sp>
        <p:nvSpPr>
          <p:cNvPr id="3" name="Content Placeholder 2"/>
          <p:cNvSpPr>
            <a:spLocks noGrp="1"/>
          </p:cNvSpPr>
          <p:nvPr>
            <p:ph idx="1"/>
          </p:nvPr>
        </p:nvSpPr>
        <p:spPr>
          <a:xfrm>
            <a:off x="0" y="1504950"/>
            <a:ext cx="12192000" cy="5353049"/>
          </a:xfrm>
        </p:spPr>
        <p:txBody>
          <a:bodyPr>
            <a:normAutofit fontScale="92500" lnSpcReduction="10000"/>
          </a:bodyPr>
          <a:lstStyle/>
          <a:p>
            <a:pPr lvl="0" fontAlgn="base">
              <a:spcBef>
                <a:spcPct val="0"/>
              </a:spcBef>
              <a:spcAft>
                <a:spcPct val="0"/>
              </a:spcAft>
            </a:pPr>
            <a:r>
              <a:rPr lang="en-US" sz="3600" b="1" u="sng" dirty="0" smtClean="0">
                <a:latin typeface="Traditional Arabic" pitchFamily="18" charset="-78"/>
                <a:ea typeface="Calibri" pitchFamily="34" charset="0"/>
                <a:cs typeface="Traditional Arabic" pitchFamily="18" charset="-78"/>
              </a:rPr>
              <a:t>Diagnostic test usually includes :</a:t>
            </a:r>
          </a:p>
          <a:p>
            <a:pPr marL="0" lvl="0" indent="0" fontAlgn="base">
              <a:spcBef>
                <a:spcPct val="0"/>
              </a:spcBef>
              <a:spcAft>
                <a:spcPct val="0"/>
              </a:spcAft>
              <a:buNone/>
            </a:pPr>
            <a:endParaRPr lang="en-US" b="1" dirty="0" smtClean="0">
              <a:solidFill>
                <a:srgbClr val="C00000"/>
              </a:solidFill>
              <a:latin typeface="Traditional Arabic" pitchFamily="18" charset="-78"/>
              <a:cs typeface="Traditional Arabic" pitchFamily="18" charset="-78"/>
            </a:endParaRPr>
          </a:p>
          <a:p>
            <a:r>
              <a:rPr lang="en-US" sz="2600" b="1" u="sng" dirty="0" smtClean="0">
                <a:solidFill>
                  <a:schemeClr val="accent3">
                    <a:lumMod val="60000"/>
                    <a:lumOff val="40000"/>
                  </a:schemeClr>
                </a:solidFill>
                <a:latin typeface="Traditional Arabic" pitchFamily="18" charset="-78"/>
                <a:cs typeface="Traditional Arabic" pitchFamily="18" charset="-78"/>
              </a:rPr>
              <a:t>1-Glycated hemoglobin (A1C) test</a:t>
            </a:r>
            <a:r>
              <a:rPr lang="en-US" sz="2600" b="1" dirty="0" smtClean="0">
                <a:solidFill>
                  <a:schemeClr val="accent3">
                    <a:lumMod val="60000"/>
                    <a:lumOff val="40000"/>
                  </a:schemeClr>
                </a:solidFill>
                <a:latin typeface="Traditional Arabic" pitchFamily="18" charset="-78"/>
                <a:cs typeface="Traditional Arabic" pitchFamily="18" charset="-78"/>
              </a:rPr>
              <a:t>: </a:t>
            </a:r>
          </a:p>
          <a:p>
            <a:pPr marL="0" indent="0">
              <a:buNone/>
            </a:pPr>
            <a:r>
              <a:rPr lang="en-US" b="1" dirty="0" smtClean="0">
                <a:latin typeface="Traditional Arabic" pitchFamily="18" charset="-78"/>
                <a:cs typeface="Traditional Arabic" pitchFamily="18" charset="-78"/>
              </a:rPr>
              <a:t>The A1C test is used to detect type 2 diabetes and prediabetes. The A1C test is a blood test that reflects the average of a person’s blood glucose levels over the past 3 months and does not show daily fluctuations.</a:t>
            </a:r>
          </a:p>
          <a:p>
            <a:endParaRPr lang="en-US" b="1" dirty="0" smtClean="0">
              <a:latin typeface="Traditional Arabic" pitchFamily="18" charset="-78"/>
              <a:cs typeface="Traditional Arabic" pitchFamily="18" charset="-78"/>
            </a:endParaRPr>
          </a:p>
          <a:p>
            <a:r>
              <a:rPr lang="en-US" sz="2600" b="1" u="sng" dirty="0" smtClean="0">
                <a:solidFill>
                  <a:schemeClr val="accent3">
                    <a:lumMod val="60000"/>
                    <a:lumOff val="40000"/>
                  </a:schemeClr>
                </a:solidFill>
                <a:latin typeface="Traditional Arabic" pitchFamily="18" charset="-78"/>
                <a:cs typeface="Traditional Arabic" pitchFamily="18" charset="-78"/>
              </a:rPr>
              <a:t>2-Fasting plasma glucose (FPG) test: </a:t>
            </a:r>
          </a:p>
          <a:p>
            <a:pPr marL="0" indent="0">
              <a:buNone/>
            </a:pPr>
            <a:r>
              <a:rPr lang="en-US" b="1" dirty="0" smtClean="0">
                <a:latin typeface="Traditional Arabic" pitchFamily="18" charset="-78"/>
                <a:cs typeface="Traditional Arabic" pitchFamily="18" charset="-78"/>
              </a:rPr>
              <a:t>The FPG test is used to detect diabetes and prediabetes. the most common test used for diagnosing diabetes. The FPG test Measures blood glucose in a person after fasted for at least 8 hours</a:t>
            </a:r>
          </a:p>
          <a:p>
            <a:endParaRPr lang="en-US" b="1" dirty="0" smtClean="0">
              <a:latin typeface="Traditional Arabic" pitchFamily="18" charset="-78"/>
              <a:cs typeface="Traditional Arabic" pitchFamily="18" charset="-78"/>
            </a:endParaRPr>
          </a:p>
          <a:p>
            <a:r>
              <a:rPr lang="en-US" sz="2600" b="1" u="sng" dirty="0" smtClean="0">
                <a:solidFill>
                  <a:schemeClr val="accent3">
                    <a:lumMod val="60000"/>
                    <a:lumOff val="40000"/>
                  </a:schemeClr>
                </a:solidFill>
                <a:latin typeface="Traditional Arabic" pitchFamily="18" charset="-78"/>
                <a:cs typeface="Traditional Arabic" pitchFamily="18" charset="-78"/>
              </a:rPr>
              <a:t>3-Oral Glucose Tolerance Test: </a:t>
            </a:r>
          </a:p>
          <a:p>
            <a:pPr marL="0" indent="0">
              <a:buNone/>
            </a:pPr>
            <a:r>
              <a:rPr lang="en-US" b="1" dirty="0" smtClean="0">
                <a:latin typeface="Traditional Arabic" pitchFamily="18" charset="-78"/>
                <a:cs typeface="Traditional Arabic" pitchFamily="18" charset="-78"/>
              </a:rPr>
              <a:t>The OGTT can be used to diagnose diabetes, prediabetes, and gestational diabetes. The OGTT measures blood glucose after a person fasts for at least 8 hours and 2 hours after the person drinks a liquid containing 75 grams of glucose dissolved in water</a:t>
            </a:r>
            <a:endParaRPr lang="en-US" dirty="0" smtClean="0"/>
          </a:p>
          <a:p>
            <a:endParaRPr lang="en-US" dirty="0"/>
          </a:p>
        </p:txBody>
      </p:sp>
    </p:spTree>
    <p:extLst>
      <p:ext uri="{BB962C8B-B14F-4D97-AF65-F5344CB8AC3E}">
        <p14:creationId xmlns:p14="http://schemas.microsoft.com/office/powerpoint/2010/main" val="11014885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Tests of DM  continue…..</a:t>
            </a:r>
            <a:endParaRPr lang="en-US" dirty="0"/>
          </a:p>
        </p:txBody>
      </p:sp>
      <p:sp>
        <p:nvSpPr>
          <p:cNvPr id="3" name="Content Placeholder 2"/>
          <p:cNvSpPr>
            <a:spLocks noGrp="1"/>
          </p:cNvSpPr>
          <p:nvPr>
            <p:ph idx="1"/>
          </p:nvPr>
        </p:nvSpPr>
        <p:spPr>
          <a:xfrm>
            <a:off x="102851" y="2106707"/>
            <a:ext cx="12089149" cy="4831975"/>
          </a:xfrm>
        </p:spPr>
        <p:txBody>
          <a:bodyPr/>
          <a:lstStyle/>
          <a:p>
            <a:r>
              <a:rPr lang="en-US" sz="2400" b="1" u="sng" dirty="0" smtClean="0">
                <a:solidFill>
                  <a:schemeClr val="accent3">
                    <a:lumMod val="60000"/>
                    <a:lumOff val="40000"/>
                  </a:schemeClr>
                </a:solidFill>
                <a:latin typeface="Traditional Arabic" pitchFamily="18" charset="-78"/>
                <a:cs typeface="Traditional Arabic" pitchFamily="18" charset="-78"/>
              </a:rPr>
              <a:t>4-Random Plasma Glucose Test</a:t>
            </a:r>
            <a:r>
              <a:rPr lang="en-US" sz="2400" b="1" dirty="0" smtClean="0">
                <a:solidFill>
                  <a:schemeClr val="accent3">
                    <a:lumMod val="60000"/>
                    <a:lumOff val="40000"/>
                  </a:schemeClr>
                </a:solidFill>
                <a:latin typeface="Traditional Arabic" pitchFamily="18" charset="-78"/>
                <a:cs typeface="Traditional Arabic" pitchFamily="18" charset="-78"/>
              </a:rPr>
              <a:t>:  </a:t>
            </a:r>
          </a:p>
          <a:p>
            <a:r>
              <a:rPr lang="en-US" sz="2800" b="1" dirty="0" smtClean="0">
                <a:latin typeface="Traditional Arabic" pitchFamily="18" charset="-78"/>
                <a:cs typeface="Traditional Arabic" pitchFamily="18" charset="-78"/>
              </a:rPr>
              <a:t>The RPG can be used to diagnose diabetes. The RPG measures blood glucose without regard to when the person being tested last ate.</a:t>
            </a:r>
          </a:p>
          <a:p>
            <a:pPr marL="0" indent="0">
              <a:buNone/>
            </a:pPr>
            <a:endParaRPr lang="en-US" sz="2800" b="1" dirty="0" smtClean="0">
              <a:latin typeface="Traditional Arabic" pitchFamily="18" charset="-78"/>
              <a:cs typeface="Traditional Arabic" pitchFamily="18" charset="-78"/>
            </a:endParaRPr>
          </a:p>
          <a:p>
            <a:pPr fontAlgn="base"/>
            <a:r>
              <a:rPr lang="en-US" sz="2800" b="1" dirty="0" smtClean="0">
                <a:latin typeface="Traditional Arabic" pitchFamily="18" charset="-78"/>
                <a:cs typeface="Traditional Arabic" pitchFamily="18" charset="-78"/>
              </a:rPr>
              <a:t>A random blood glucose level of 200 mg/</a:t>
            </a:r>
            <a:r>
              <a:rPr lang="en-US" sz="2800" b="1" dirty="0" err="1" smtClean="0">
                <a:latin typeface="Traditional Arabic" pitchFamily="18" charset="-78"/>
                <a:cs typeface="Traditional Arabic" pitchFamily="18" charset="-78"/>
              </a:rPr>
              <a:t>dL</a:t>
            </a:r>
            <a:r>
              <a:rPr lang="en-US" sz="2800" b="1" dirty="0" smtClean="0">
                <a:latin typeface="Traditional Arabic" pitchFamily="18" charset="-78"/>
                <a:cs typeface="Traditional Arabic" pitchFamily="18" charset="-78"/>
              </a:rPr>
              <a:t> or more, plus presence of the </a:t>
            </a:r>
            <a:r>
              <a:rPr lang="en-US" sz="2800" b="1" u="sng" dirty="0" smtClean="0">
                <a:solidFill>
                  <a:srgbClr val="FF0000"/>
                </a:solidFill>
                <a:latin typeface="Traditional Arabic" pitchFamily="18" charset="-78"/>
                <a:cs typeface="Traditional Arabic" pitchFamily="18" charset="-78"/>
              </a:rPr>
              <a:t>classic symptoms</a:t>
            </a:r>
            <a:r>
              <a:rPr lang="en-US" sz="2800" b="1" dirty="0" smtClean="0">
                <a:latin typeface="Traditional Arabic" pitchFamily="18" charset="-78"/>
                <a:cs typeface="Traditional Arabic" pitchFamily="18" charset="-78"/>
              </a:rPr>
              <a:t>, (increased urination, increased thirst, unexplained weight loss) can indicate diabetes:</a:t>
            </a:r>
          </a:p>
          <a:p>
            <a:endParaRPr lang="en-US" sz="2800" dirty="0"/>
          </a:p>
        </p:txBody>
      </p:sp>
    </p:spTree>
    <p:extLst>
      <p:ext uri="{BB962C8B-B14F-4D97-AF65-F5344CB8AC3E}">
        <p14:creationId xmlns:p14="http://schemas.microsoft.com/office/powerpoint/2010/main" val="30943091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1" descr="Table of blood test levels for diagnosis of diabetes and prediabetes. Shows A1C, Fasting Plasma Glucose, and Oral Glucose tests"/>
          <p:cNvPicPr>
            <a:picLocks noGrp="1"/>
          </p:cNvPicPr>
          <p:nvPr>
            <p:ph idx="1"/>
          </p:nvPr>
        </p:nvPicPr>
        <p:blipFill>
          <a:blip r:embed="rId2"/>
          <a:srcRect/>
          <a:stretch>
            <a:fillRect/>
          </a:stretch>
        </p:blipFill>
        <p:spPr bwMode="auto">
          <a:xfrm>
            <a:off x="1" y="365125"/>
            <a:ext cx="12258674" cy="6730999"/>
          </a:xfrm>
          <a:prstGeom prst="rect">
            <a:avLst/>
          </a:prstGeom>
          <a:noFill/>
          <a:ln w="9525">
            <a:noFill/>
            <a:miter lim="800000"/>
            <a:headEnd/>
            <a:tailEnd/>
          </a:ln>
        </p:spPr>
      </p:pic>
    </p:spTree>
    <p:extLst>
      <p:ext uri="{BB962C8B-B14F-4D97-AF65-F5344CB8AC3E}">
        <p14:creationId xmlns:p14="http://schemas.microsoft.com/office/powerpoint/2010/main" val="510108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b="1" i="0" u="none" strike="noStrike" cap="none" normalizeH="0" baseline="0" dirty="0" smtClean="0">
                <a:ln>
                  <a:noFill/>
                </a:ln>
                <a:solidFill>
                  <a:schemeClr val="accent3">
                    <a:lumMod val="60000"/>
                    <a:lumOff val="40000"/>
                  </a:schemeClr>
                </a:solidFill>
                <a:effectLst/>
                <a:latin typeface="Traditional Arabic" pitchFamily="18" charset="-78"/>
                <a:ea typeface="Calibri" pitchFamily="34" charset="0"/>
                <a:cs typeface="Traditional Arabic" pitchFamily="18" charset="-78"/>
              </a:rPr>
              <a:t>Medical Management</a:t>
            </a:r>
            <a:r>
              <a:rPr kumimoji="0" lang="en-US" b="1" i="0" u="none" strike="noStrike" cap="none" normalizeH="0" baseline="0" dirty="0" smtClean="0">
                <a:ln>
                  <a:noFill/>
                </a:ln>
                <a:solidFill>
                  <a:schemeClr val="accent3">
                    <a:lumMod val="60000"/>
                    <a:lumOff val="40000"/>
                  </a:schemeClr>
                </a:solidFill>
                <a:effectLst/>
                <a:latin typeface="Traditional Arabic" pitchFamily="18" charset="-78"/>
                <a:cs typeface="Traditional Arabic" pitchFamily="18" charset="-78"/>
              </a:rPr>
              <a:t/>
            </a:r>
            <a:br>
              <a:rPr kumimoji="0" lang="en-US" b="1" i="0" u="none" strike="noStrike" cap="none" normalizeH="0" baseline="0" dirty="0" smtClean="0">
                <a:ln>
                  <a:noFill/>
                </a:ln>
                <a:solidFill>
                  <a:schemeClr val="accent3">
                    <a:lumMod val="60000"/>
                    <a:lumOff val="40000"/>
                  </a:schemeClr>
                </a:solidFill>
                <a:effectLst/>
                <a:latin typeface="Traditional Arabic" pitchFamily="18" charset="-78"/>
                <a:cs typeface="Traditional Arabic" pitchFamily="18" charset="-78"/>
              </a:rPr>
            </a:br>
            <a:endParaRPr lang="en-US" dirty="0">
              <a:solidFill>
                <a:schemeClr val="accent3">
                  <a:lumMod val="60000"/>
                  <a:lumOff val="40000"/>
                </a:schemeClr>
              </a:solidFill>
            </a:endParaRPr>
          </a:p>
        </p:txBody>
      </p:sp>
      <p:sp>
        <p:nvSpPr>
          <p:cNvPr id="3" name="Content Placeholder 2"/>
          <p:cNvSpPr>
            <a:spLocks noGrp="1"/>
          </p:cNvSpPr>
          <p:nvPr>
            <p:ph idx="1"/>
          </p:nvPr>
        </p:nvSpPr>
        <p:spPr>
          <a:xfrm>
            <a:off x="0" y="2052918"/>
            <a:ext cx="12192000" cy="4805082"/>
          </a:xfrm>
        </p:spPr>
        <p:txBody>
          <a:bodyPr/>
          <a:lstStyle/>
          <a:p>
            <a:pPr marL="0" lvl="0" indent="0" eaLnBrk="0" fontAlgn="base" hangingPunct="0">
              <a:lnSpc>
                <a:spcPct val="100000"/>
              </a:lnSpc>
              <a:spcBef>
                <a:spcPct val="0"/>
              </a:spcBef>
              <a:spcAft>
                <a:spcPct val="0"/>
              </a:spcAft>
              <a:buNone/>
            </a:pPr>
            <a:r>
              <a:rPr kumimoji="0" lang="en-US" sz="2800" b="1" i="0" u="none" strike="noStrike" cap="none" normalizeH="0" baseline="0" dirty="0" smtClean="0">
                <a:ln>
                  <a:noFill/>
                </a:ln>
                <a:effectLst/>
                <a:latin typeface="Traditional Arabic" pitchFamily="18" charset="-78"/>
                <a:ea typeface="Calibri" pitchFamily="34" charset="0"/>
                <a:cs typeface="Traditional Arabic" pitchFamily="18" charset="-78"/>
              </a:rPr>
              <a:t>The main goal of diabetes treatment is to normalize insulin activity and blood glucose levels to reduce the development of vascular and neuropathic complications.</a:t>
            </a:r>
          </a:p>
          <a:p>
            <a:pPr marL="0" lvl="0" indent="0" eaLnBrk="0" fontAlgn="base" hangingPunct="0">
              <a:lnSpc>
                <a:spcPct val="100000"/>
              </a:lnSpc>
              <a:spcBef>
                <a:spcPct val="0"/>
              </a:spcBef>
              <a:spcAft>
                <a:spcPct val="0"/>
              </a:spcAft>
              <a:buNone/>
            </a:pPr>
            <a:endParaRPr kumimoji="0" lang="en-US" b="1" i="0" u="none" strike="noStrike" cap="none" normalizeH="0" baseline="0" dirty="0" smtClean="0">
              <a:ln>
                <a:noFill/>
              </a:ln>
              <a:solidFill>
                <a:schemeClr val="tx1"/>
              </a:solidFill>
              <a:effectLst/>
              <a:latin typeface="Traditional Arabic" pitchFamily="18" charset="-78"/>
              <a:cs typeface="Traditional Arabic" pitchFamily="18" charset="-78"/>
            </a:endParaRPr>
          </a:p>
          <a:p>
            <a:pPr marL="0" lvl="0" indent="0" algn="ctr" eaLnBrk="0" fontAlgn="base" hangingPunct="0">
              <a:lnSpc>
                <a:spcPct val="100000"/>
              </a:lnSpc>
              <a:spcBef>
                <a:spcPct val="0"/>
              </a:spcBef>
              <a:spcAft>
                <a:spcPct val="0"/>
              </a:spcAft>
              <a:buNone/>
            </a:pPr>
            <a:r>
              <a:rPr kumimoji="0" lang="en-US" sz="3200" b="1" i="0" u="sng" strike="noStrike" cap="none" normalizeH="0" baseline="0" dirty="0" smtClean="0">
                <a:ln>
                  <a:noFill/>
                </a:ln>
                <a:solidFill>
                  <a:schemeClr val="accent3">
                    <a:lumMod val="75000"/>
                  </a:schemeClr>
                </a:solidFill>
                <a:effectLst/>
                <a:latin typeface="Traditional Arabic" pitchFamily="18" charset="-78"/>
                <a:ea typeface="Calibri" pitchFamily="34" charset="0"/>
                <a:cs typeface="Traditional Arabic" pitchFamily="18" charset="-78"/>
              </a:rPr>
              <a:t>Diabetes</a:t>
            </a:r>
            <a:r>
              <a:rPr lang="en-US" sz="3200" b="1" u="sng" dirty="0" smtClean="0">
                <a:solidFill>
                  <a:schemeClr val="accent3">
                    <a:lumMod val="75000"/>
                  </a:schemeClr>
                </a:solidFill>
                <a:latin typeface="Traditional Arabic" pitchFamily="18" charset="-78"/>
                <a:ea typeface="Calibri" pitchFamily="34" charset="0"/>
                <a:cs typeface="Traditional Arabic" pitchFamily="18" charset="-78"/>
              </a:rPr>
              <a:t> </a:t>
            </a:r>
            <a:r>
              <a:rPr kumimoji="0" lang="en-US" sz="3200" b="1" i="0" u="sng" strike="noStrike" cap="none" normalizeH="0" baseline="0" dirty="0" smtClean="0">
                <a:ln>
                  <a:noFill/>
                </a:ln>
                <a:solidFill>
                  <a:schemeClr val="accent3">
                    <a:lumMod val="75000"/>
                  </a:schemeClr>
                </a:solidFill>
                <a:effectLst/>
                <a:latin typeface="Traditional Arabic" pitchFamily="18" charset="-78"/>
                <a:ea typeface="Calibri" pitchFamily="34" charset="0"/>
                <a:cs typeface="Traditional Arabic" pitchFamily="18" charset="-78"/>
              </a:rPr>
              <a:t>management has five components:</a:t>
            </a:r>
          </a:p>
          <a:p>
            <a:pPr marL="0" lvl="0" indent="0" eaLnBrk="0" fontAlgn="base" hangingPunct="0">
              <a:lnSpc>
                <a:spcPct val="100000"/>
              </a:lnSpc>
              <a:spcBef>
                <a:spcPct val="0"/>
              </a:spcBef>
              <a:spcAft>
                <a:spcPct val="0"/>
              </a:spcAft>
              <a:buNone/>
            </a:pPr>
            <a:r>
              <a:rPr kumimoji="0" lang="en-US" sz="2800" b="1" i="0" u="none" strike="noStrike" cap="none" normalizeH="0" baseline="0" dirty="0" smtClean="0">
                <a:ln>
                  <a:noFill/>
                </a:ln>
                <a:solidFill>
                  <a:schemeClr val="accent3">
                    <a:lumMod val="60000"/>
                    <a:lumOff val="40000"/>
                  </a:schemeClr>
                </a:solidFill>
                <a:effectLst/>
                <a:latin typeface="Traditional Arabic" pitchFamily="18" charset="-78"/>
                <a:ea typeface="Calibri" pitchFamily="34" charset="0"/>
                <a:cs typeface="Traditional Arabic" pitchFamily="18" charset="-78"/>
              </a:rPr>
              <a:t> </a:t>
            </a:r>
          </a:p>
          <a:p>
            <a:pPr marL="0" lvl="0" indent="0" algn="ctr" eaLnBrk="0" fontAlgn="base" hangingPunct="0">
              <a:lnSpc>
                <a:spcPct val="100000"/>
              </a:lnSpc>
              <a:spcBef>
                <a:spcPct val="0"/>
              </a:spcBef>
              <a:spcAft>
                <a:spcPct val="0"/>
              </a:spcAft>
              <a:buNone/>
            </a:pPr>
            <a:r>
              <a:rPr kumimoji="0" lang="en-US" sz="2800" b="1" i="0" u="none" strike="noStrike" cap="none" normalizeH="0" baseline="0" dirty="0" smtClean="0">
                <a:ln>
                  <a:noFill/>
                </a:ln>
                <a:solidFill>
                  <a:schemeClr val="accent3">
                    <a:lumMod val="60000"/>
                    <a:lumOff val="40000"/>
                  </a:schemeClr>
                </a:solidFill>
                <a:effectLst/>
                <a:latin typeface="Traditional Arabic" pitchFamily="18" charset="-78"/>
                <a:ea typeface="Calibri" pitchFamily="34" charset="0"/>
                <a:cs typeface="Traditional Arabic" pitchFamily="18" charset="-78"/>
              </a:rPr>
              <a:t>nutritional therapy, exercise,</a:t>
            </a:r>
            <a:endParaRPr kumimoji="0" lang="en-US" sz="2800" b="1" i="0" u="none" strike="noStrike" cap="none" normalizeH="0" baseline="0" dirty="0" smtClean="0">
              <a:ln>
                <a:noFill/>
              </a:ln>
              <a:solidFill>
                <a:schemeClr val="accent3">
                  <a:lumMod val="60000"/>
                  <a:lumOff val="40000"/>
                </a:schemeClr>
              </a:solidFill>
              <a:effectLst/>
              <a:latin typeface="Traditional Arabic" pitchFamily="18" charset="-78"/>
              <a:cs typeface="Traditional Arabic" pitchFamily="18" charset="-78"/>
            </a:endParaRPr>
          </a:p>
          <a:p>
            <a:pPr marL="0" lvl="0" indent="0" algn="ctr" eaLnBrk="0" fontAlgn="base" hangingPunct="0">
              <a:lnSpc>
                <a:spcPct val="100000"/>
              </a:lnSpc>
              <a:spcBef>
                <a:spcPct val="0"/>
              </a:spcBef>
              <a:spcAft>
                <a:spcPct val="0"/>
              </a:spcAft>
              <a:buNone/>
            </a:pPr>
            <a:r>
              <a:rPr kumimoji="0" lang="en-US" sz="2800" b="1" i="0" u="none" strike="noStrike" cap="none" normalizeH="0" baseline="0" dirty="0" smtClean="0">
                <a:ln>
                  <a:noFill/>
                </a:ln>
                <a:solidFill>
                  <a:schemeClr val="accent3">
                    <a:lumMod val="60000"/>
                    <a:lumOff val="40000"/>
                  </a:schemeClr>
                </a:solidFill>
                <a:effectLst/>
                <a:latin typeface="Traditional Arabic" pitchFamily="18" charset="-78"/>
                <a:ea typeface="Calibri" pitchFamily="34" charset="0"/>
                <a:cs typeface="Traditional Arabic" pitchFamily="18" charset="-78"/>
              </a:rPr>
              <a:t>monitoring, pharmacologic therapy, and education</a:t>
            </a:r>
            <a:endParaRPr kumimoji="0" lang="en-US" sz="2800" b="1" i="0" u="none" strike="noStrike" cap="none" normalizeH="0" baseline="0" dirty="0" smtClean="0">
              <a:ln>
                <a:noFill/>
              </a:ln>
              <a:solidFill>
                <a:schemeClr val="accent3">
                  <a:lumMod val="60000"/>
                  <a:lumOff val="40000"/>
                </a:schemeClr>
              </a:solidFill>
              <a:effectLst/>
              <a:latin typeface="Traditional Arabic" pitchFamily="18" charset="-78"/>
              <a:cs typeface="Traditional Arabic" pitchFamily="18" charset="-78"/>
            </a:endParaRPr>
          </a:p>
          <a:p>
            <a:pPr algn="ctr"/>
            <a:endParaRPr lang="en-US" dirty="0"/>
          </a:p>
        </p:txBody>
      </p:sp>
    </p:spTree>
    <p:extLst>
      <p:ext uri="{BB962C8B-B14F-4D97-AF65-F5344CB8AC3E}">
        <p14:creationId xmlns:p14="http://schemas.microsoft.com/office/powerpoint/2010/main" val="4064487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05" y="452718"/>
            <a:ext cx="9975530" cy="1400530"/>
          </a:xfrm>
        </p:spPr>
        <p:txBody>
          <a:bodyPr/>
          <a:lstStyle/>
          <a:p>
            <a:r>
              <a:rPr lang="en-US" b="1" dirty="0" smtClean="0"/>
              <a:t>1- Nutritional Therapy </a:t>
            </a:r>
            <a:endParaRPr lang="en-US" b="1" dirty="0"/>
          </a:p>
        </p:txBody>
      </p:sp>
      <p:sp>
        <p:nvSpPr>
          <p:cNvPr id="3" name="Content Placeholder 2"/>
          <p:cNvSpPr>
            <a:spLocks noGrp="1"/>
          </p:cNvSpPr>
          <p:nvPr>
            <p:ph idx="1"/>
          </p:nvPr>
        </p:nvSpPr>
        <p:spPr>
          <a:xfrm>
            <a:off x="0" y="1495425"/>
            <a:ext cx="12192000" cy="5429250"/>
          </a:xfrm>
        </p:spPr>
        <p:txBody>
          <a:bodyPr>
            <a:normAutofit fontScale="92500" lnSpcReduction="20000"/>
          </a:bodyPr>
          <a:lstStyle/>
          <a:p>
            <a:pPr marL="0" lvl="0" indent="0" fontAlgn="base">
              <a:lnSpc>
                <a:spcPct val="100000"/>
              </a:lnSpc>
              <a:spcBef>
                <a:spcPct val="0"/>
              </a:spcBef>
              <a:spcAft>
                <a:spcPct val="0"/>
              </a:spcAft>
              <a:buNone/>
            </a:pPr>
            <a:endParaRPr kumimoji="0" lang="en-US" b="1" i="0" u="none" strike="noStrike" cap="none" normalizeH="0" baseline="0" dirty="0" smtClean="0">
              <a:ln>
                <a:noFill/>
              </a:ln>
              <a:solidFill>
                <a:srgbClr val="000000"/>
              </a:solidFill>
              <a:effectLst/>
              <a:latin typeface="Traditional Arabic" pitchFamily="18" charset="-78"/>
              <a:ea typeface="Calibri" pitchFamily="34" charset="0"/>
              <a:cs typeface="Traditional Arabic" pitchFamily="18" charset="-78"/>
            </a:endParaRPr>
          </a:p>
          <a:p>
            <a:pPr marL="0" lvl="0" indent="0" fontAlgn="base">
              <a:lnSpc>
                <a:spcPct val="100000"/>
              </a:lnSpc>
              <a:spcBef>
                <a:spcPct val="0"/>
              </a:spcBef>
              <a:spcAft>
                <a:spcPct val="0"/>
              </a:spcAft>
              <a:buNone/>
            </a:pPr>
            <a:r>
              <a:rPr kumimoji="0" lang="en-US" sz="2800" b="1" i="0" u="sng" strike="noStrike" cap="none" normalizeH="0" baseline="0" dirty="0" smtClean="0">
                <a:ln>
                  <a:noFill/>
                </a:ln>
                <a:solidFill>
                  <a:schemeClr val="accent3">
                    <a:lumMod val="60000"/>
                    <a:lumOff val="40000"/>
                  </a:schemeClr>
                </a:solidFill>
                <a:effectLst/>
                <a:latin typeface="Traditional Arabic" pitchFamily="18" charset="-78"/>
                <a:ea typeface="Calibri" pitchFamily="34" charset="0"/>
                <a:cs typeface="Traditional Arabic" pitchFamily="18" charset="-78"/>
              </a:rPr>
              <a:t>Nutritional management of diabetes includes the following goals .</a:t>
            </a:r>
          </a:p>
          <a:p>
            <a:pPr marL="0" lvl="0" indent="0" fontAlgn="base">
              <a:lnSpc>
                <a:spcPct val="100000"/>
              </a:lnSpc>
              <a:spcBef>
                <a:spcPct val="0"/>
              </a:spcBef>
              <a:spcAft>
                <a:spcPct val="0"/>
              </a:spcAft>
              <a:buNone/>
            </a:pPr>
            <a:endParaRPr kumimoji="0" lang="en-US" sz="2000" b="1" i="0" u="sng" strike="noStrike" cap="none" normalizeH="0" baseline="0" dirty="0" smtClean="0">
              <a:ln>
                <a:noFill/>
              </a:ln>
              <a:solidFill>
                <a:srgbClr val="C00000"/>
              </a:solidFill>
              <a:effectLst/>
              <a:latin typeface="Traditional Arabic" pitchFamily="18" charset="-78"/>
              <a:cs typeface="Traditional Arabic" pitchFamily="18" charset="-78"/>
            </a:endParaRPr>
          </a:p>
          <a:p>
            <a:pPr marL="0" lvl="0" indent="0" eaLnBrk="0" fontAlgn="base" hangingPunct="0">
              <a:lnSpc>
                <a:spcPct val="100000"/>
              </a:lnSpc>
              <a:spcBef>
                <a:spcPct val="0"/>
              </a:spcBef>
              <a:spcAft>
                <a:spcPct val="0"/>
              </a:spcAft>
              <a:buNone/>
            </a:pPr>
            <a:r>
              <a:rPr kumimoji="0" lang="en-US" b="1" i="0" u="none" strike="noStrike" cap="none" normalizeH="0" baseline="0" dirty="0" smtClean="0">
                <a:ln>
                  <a:noFill/>
                </a:ln>
                <a:effectLst/>
                <a:latin typeface="Traditional Arabic" pitchFamily="18" charset="-78"/>
                <a:ea typeface="Calibri" pitchFamily="34" charset="0"/>
                <a:cs typeface="Traditional Arabic" pitchFamily="18" charset="-78"/>
              </a:rPr>
              <a:t>1.</a:t>
            </a:r>
            <a:r>
              <a:rPr kumimoji="0" lang="en-US" sz="2600" b="1" i="0" u="none" strike="noStrike" cap="none" normalizeH="0" baseline="0" dirty="0" smtClean="0">
                <a:ln>
                  <a:noFill/>
                </a:ln>
                <a:effectLst/>
                <a:latin typeface="Traditional Arabic" pitchFamily="18" charset="-78"/>
                <a:ea typeface="Calibri" pitchFamily="34" charset="0"/>
                <a:cs typeface="Traditional Arabic" pitchFamily="18" charset="-78"/>
              </a:rPr>
              <a:t>To achieve and maintain the ………….</a:t>
            </a:r>
            <a:endParaRPr kumimoji="0" lang="en-US" sz="2600" b="1" i="0" u="none" strike="noStrike" cap="none" normalizeH="0" baseline="0" dirty="0" smtClean="0">
              <a:ln>
                <a:noFill/>
              </a:ln>
              <a:effectLst/>
              <a:latin typeface="Traditional Arabic" pitchFamily="18" charset="-78"/>
              <a:cs typeface="Traditional Arabic" pitchFamily="18" charset="-78"/>
            </a:endParaRPr>
          </a:p>
          <a:p>
            <a:pPr marL="0" lvl="0" indent="0" eaLnBrk="0" fontAlgn="base" hangingPunct="0">
              <a:lnSpc>
                <a:spcPct val="100000"/>
              </a:lnSpc>
              <a:spcBef>
                <a:spcPct val="0"/>
              </a:spcBef>
              <a:spcAft>
                <a:spcPct val="0"/>
              </a:spcAft>
              <a:buNone/>
            </a:pPr>
            <a:r>
              <a:rPr kumimoji="0" lang="en-US" sz="2600" b="1" i="0" u="none" strike="noStrike" cap="none" normalizeH="0" baseline="0" dirty="0" smtClean="0">
                <a:ln>
                  <a:noFill/>
                </a:ln>
                <a:effectLst/>
                <a:latin typeface="Traditional Arabic" pitchFamily="18" charset="-78"/>
                <a:ea typeface="Calibri" pitchFamily="34" charset="0"/>
                <a:cs typeface="Traditional Arabic" pitchFamily="18" charset="-78"/>
              </a:rPr>
              <a:t>• Blood glucose levels in the normal range or as close</a:t>
            </a:r>
            <a:endParaRPr kumimoji="0" lang="en-US" sz="2600" b="1" i="0" u="none" strike="noStrike" cap="none" normalizeH="0" baseline="0" dirty="0" smtClean="0">
              <a:ln>
                <a:noFill/>
              </a:ln>
              <a:effectLst/>
              <a:latin typeface="Traditional Arabic" pitchFamily="18" charset="-78"/>
              <a:cs typeface="Traditional Arabic" pitchFamily="18" charset="-78"/>
            </a:endParaRPr>
          </a:p>
          <a:p>
            <a:pPr marL="0" lvl="0" indent="0" eaLnBrk="0" fontAlgn="base" hangingPunct="0">
              <a:lnSpc>
                <a:spcPct val="100000"/>
              </a:lnSpc>
              <a:spcBef>
                <a:spcPct val="0"/>
              </a:spcBef>
              <a:spcAft>
                <a:spcPct val="0"/>
              </a:spcAft>
              <a:buNone/>
            </a:pPr>
            <a:r>
              <a:rPr kumimoji="0" lang="en-US" sz="2600" b="1" i="0" u="none" strike="noStrike" cap="none" normalizeH="0" baseline="0" dirty="0" smtClean="0">
                <a:ln>
                  <a:noFill/>
                </a:ln>
                <a:effectLst/>
                <a:latin typeface="Traditional Arabic" pitchFamily="18" charset="-78"/>
                <a:ea typeface="Calibri" pitchFamily="34" charset="0"/>
                <a:cs typeface="Traditional Arabic" pitchFamily="18" charset="-78"/>
              </a:rPr>
              <a:t>to normal as is safely possible</a:t>
            </a:r>
            <a:endParaRPr kumimoji="0" lang="en-US" sz="2600" b="1" i="0" u="none" strike="noStrike" cap="none" normalizeH="0" baseline="0" dirty="0" smtClean="0">
              <a:ln>
                <a:noFill/>
              </a:ln>
              <a:effectLst/>
              <a:latin typeface="Traditional Arabic" pitchFamily="18" charset="-78"/>
              <a:cs typeface="Traditional Arabic" pitchFamily="18" charset="-78"/>
            </a:endParaRPr>
          </a:p>
          <a:p>
            <a:pPr marL="0" lvl="0" indent="0" eaLnBrk="0" fontAlgn="base" hangingPunct="0">
              <a:lnSpc>
                <a:spcPct val="100000"/>
              </a:lnSpc>
              <a:spcBef>
                <a:spcPct val="0"/>
              </a:spcBef>
              <a:spcAft>
                <a:spcPct val="0"/>
              </a:spcAft>
              <a:buNone/>
            </a:pPr>
            <a:r>
              <a:rPr kumimoji="0" lang="en-US" sz="2600" b="1" i="0" u="none" strike="noStrike" cap="none" normalizeH="0" baseline="0" dirty="0" smtClean="0">
                <a:ln>
                  <a:noFill/>
                </a:ln>
                <a:effectLst/>
                <a:latin typeface="Traditional Arabic" pitchFamily="18" charset="-78"/>
                <a:ea typeface="Calibri" pitchFamily="34" charset="0"/>
                <a:cs typeface="Traditional Arabic" pitchFamily="18" charset="-78"/>
              </a:rPr>
              <a:t>• A lipid and lipoprotein profile that reduces the risk</a:t>
            </a:r>
            <a:endParaRPr kumimoji="0" lang="en-US" sz="2600" b="1" i="0" u="none" strike="noStrike" cap="none" normalizeH="0" baseline="0" dirty="0" smtClean="0">
              <a:ln>
                <a:noFill/>
              </a:ln>
              <a:effectLst/>
              <a:latin typeface="Traditional Arabic" pitchFamily="18" charset="-78"/>
              <a:cs typeface="Traditional Arabic" pitchFamily="18" charset="-78"/>
            </a:endParaRPr>
          </a:p>
          <a:p>
            <a:pPr marL="0" lvl="0" indent="0" eaLnBrk="0" fontAlgn="base" hangingPunct="0">
              <a:lnSpc>
                <a:spcPct val="100000"/>
              </a:lnSpc>
              <a:spcBef>
                <a:spcPct val="0"/>
              </a:spcBef>
              <a:spcAft>
                <a:spcPct val="0"/>
              </a:spcAft>
              <a:buNone/>
            </a:pPr>
            <a:r>
              <a:rPr kumimoji="0" lang="en-US" sz="2600" b="1" i="0" u="none" strike="noStrike" cap="none" normalizeH="0" baseline="0" dirty="0" smtClean="0">
                <a:ln>
                  <a:noFill/>
                </a:ln>
                <a:effectLst/>
                <a:latin typeface="Traditional Arabic" pitchFamily="18" charset="-78"/>
                <a:ea typeface="Calibri" pitchFamily="34" charset="0"/>
                <a:cs typeface="Traditional Arabic" pitchFamily="18" charset="-78"/>
              </a:rPr>
              <a:t>for vascular disease</a:t>
            </a:r>
            <a:endParaRPr kumimoji="0" lang="en-US" sz="2600" b="1" i="0" u="none" strike="noStrike" cap="none" normalizeH="0" baseline="0" dirty="0" smtClean="0">
              <a:ln>
                <a:noFill/>
              </a:ln>
              <a:effectLst/>
              <a:latin typeface="Traditional Arabic" pitchFamily="18" charset="-78"/>
              <a:cs typeface="Traditional Arabic" pitchFamily="18" charset="-78"/>
            </a:endParaRPr>
          </a:p>
          <a:p>
            <a:pPr marL="0" lvl="0" indent="0" eaLnBrk="0" fontAlgn="base" hangingPunct="0">
              <a:lnSpc>
                <a:spcPct val="100000"/>
              </a:lnSpc>
              <a:spcBef>
                <a:spcPct val="0"/>
              </a:spcBef>
              <a:spcAft>
                <a:spcPct val="0"/>
              </a:spcAft>
              <a:buNone/>
            </a:pPr>
            <a:r>
              <a:rPr kumimoji="0" lang="en-US" sz="2600" b="1" i="0" u="none" strike="noStrike" cap="none" normalizeH="0" baseline="0" dirty="0" smtClean="0">
                <a:ln>
                  <a:noFill/>
                </a:ln>
                <a:effectLst/>
                <a:latin typeface="Traditional Arabic" pitchFamily="18" charset="-78"/>
                <a:ea typeface="Calibri" pitchFamily="34" charset="0"/>
                <a:cs typeface="Traditional Arabic" pitchFamily="18" charset="-78"/>
              </a:rPr>
              <a:t>• Blood pressure levels in the normal range or as</a:t>
            </a:r>
            <a:endParaRPr kumimoji="0" lang="en-US" sz="2600" b="1" i="0" u="none" strike="noStrike" cap="none" normalizeH="0" baseline="0" dirty="0" smtClean="0">
              <a:ln>
                <a:noFill/>
              </a:ln>
              <a:effectLst/>
              <a:latin typeface="Traditional Arabic" pitchFamily="18" charset="-78"/>
              <a:cs typeface="Traditional Arabic" pitchFamily="18" charset="-78"/>
            </a:endParaRPr>
          </a:p>
          <a:p>
            <a:pPr marL="0" lvl="0" indent="0" eaLnBrk="0" fontAlgn="base" hangingPunct="0">
              <a:lnSpc>
                <a:spcPct val="100000"/>
              </a:lnSpc>
              <a:spcBef>
                <a:spcPct val="0"/>
              </a:spcBef>
              <a:spcAft>
                <a:spcPct val="0"/>
              </a:spcAft>
              <a:buNone/>
            </a:pPr>
            <a:r>
              <a:rPr kumimoji="0" lang="en-US" sz="2600" b="1" i="0" u="none" strike="noStrike" cap="none" normalizeH="0" baseline="0" dirty="0" smtClean="0">
                <a:ln>
                  <a:noFill/>
                </a:ln>
                <a:effectLst/>
                <a:latin typeface="Traditional Arabic" pitchFamily="18" charset="-78"/>
                <a:ea typeface="Calibri" pitchFamily="34" charset="0"/>
                <a:cs typeface="Traditional Arabic" pitchFamily="18" charset="-78"/>
              </a:rPr>
              <a:t>close to normal as is safely possible</a:t>
            </a:r>
          </a:p>
          <a:p>
            <a:pPr marL="0" lvl="0" indent="0" eaLnBrk="0" fontAlgn="base" hangingPunct="0">
              <a:lnSpc>
                <a:spcPct val="100000"/>
              </a:lnSpc>
              <a:spcBef>
                <a:spcPct val="0"/>
              </a:spcBef>
              <a:spcAft>
                <a:spcPct val="0"/>
              </a:spcAft>
              <a:buNone/>
            </a:pPr>
            <a:endParaRPr kumimoji="0" lang="en-US" sz="2600" b="1" i="0" u="none" strike="noStrike" cap="none" normalizeH="0" baseline="0" dirty="0" smtClean="0">
              <a:ln>
                <a:noFill/>
              </a:ln>
              <a:effectLst/>
              <a:latin typeface="Traditional Arabic" pitchFamily="18" charset="-78"/>
              <a:cs typeface="Traditional Arabic" pitchFamily="18" charset="-78"/>
            </a:endParaRPr>
          </a:p>
          <a:p>
            <a:pPr marL="0" lvl="0" indent="0" eaLnBrk="0" fontAlgn="base" hangingPunct="0">
              <a:lnSpc>
                <a:spcPct val="100000"/>
              </a:lnSpc>
              <a:spcBef>
                <a:spcPct val="0"/>
              </a:spcBef>
              <a:spcAft>
                <a:spcPct val="0"/>
              </a:spcAft>
              <a:buNone/>
            </a:pPr>
            <a:r>
              <a:rPr kumimoji="0" lang="en-US" sz="2600" b="1" i="0" u="none" strike="noStrike" cap="none" normalizeH="0" baseline="0" dirty="0" smtClean="0">
                <a:ln>
                  <a:noFill/>
                </a:ln>
                <a:effectLst/>
                <a:latin typeface="Traditional Arabic" pitchFamily="18" charset="-78"/>
                <a:ea typeface="Calibri" pitchFamily="34" charset="0"/>
                <a:cs typeface="Traditional Arabic" pitchFamily="18" charset="-78"/>
              </a:rPr>
              <a:t>2. To prevent, or at least slow, the rate of development</a:t>
            </a:r>
            <a:endParaRPr kumimoji="0" lang="en-US" sz="2600" b="1" i="0" u="none" strike="noStrike" cap="none" normalizeH="0" baseline="0" dirty="0" smtClean="0">
              <a:ln>
                <a:noFill/>
              </a:ln>
              <a:effectLst/>
              <a:latin typeface="Traditional Arabic" pitchFamily="18" charset="-78"/>
              <a:cs typeface="Traditional Arabic" pitchFamily="18" charset="-78"/>
            </a:endParaRPr>
          </a:p>
          <a:p>
            <a:pPr marL="0" lvl="0" indent="0" eaLnBrk="0" fontAlgn="base" hangingPunct="0">
              <a:lnSpc>
                <a:spcPct val="100000"/>
              </a:lnSpc>
              <a:spcBef>
                <a:spcPct val="0"/>
              </a:spcBef>
              <a:spcAft>
                <a:spcPct val="0"/>
              </a:spcAft>
              <a:buNone/>
            </a:pPr>
            <a:r>
              <a:rPr kumimoji="0" lang="en-US" sz="2600" b="1" i="0" u="none" strike="noStrike" cap="none" normalizeH="0" baseline="0" dirty="0" smtClean="0">
                <a:ln>
                  <a:noFill/>
                </a:ln>
                <a:effectLst/>
                <a:latin typeface="Traditional Arabic" pitchFamily="18" charset="-78"/>
                <a:ea typeface="Calibri" pitchFamily="34" charset="0"/>
                <a:cs typeface="Traditional Arabic" pitchFamily="18" charset="-78"/>
              </a:rPr>
              <a:t>of the chronic complications of diabetes by modifying</a:t>
            </a:r>
            <a:endParaRPr kumimoji="0" lang="en-US" sz="2600" b="1" i="0" u="none" strike="noStrike" cap="none" normalizeH="0" baseline="0" dirty="0" smtClean="0">
              <a:ln>
                <a:noFill/>
              </a:ln>
              <a:effectLst/>
              <a:latin typeface="Traditional Arabic" pitchFamily="18" charset="-78"/>
              <a:cs typeface="Traditional Arabic" pitchFamily="18" charset="-78"/>
            </a:endParaRPr>
          </a:p>
          <a:p>
            <a:pPr marL="0" lvl="0" indent="0" eaLnBrk="0" fontAlgn="base" hangingPunct="0">
              <a:lnSpc>
                <a:spcPct val="100000"/>
              </a:lnSpc>
              <a:spcBef>
                <a:spcPct val="0"/>
              </a:spcBef>
              <a:spcAft>
                <a:spcPct val="0"/>
              </a:spcAft>
              <a:buNone/>
            </a:pPr>
            <a:r>
              <a:rPr kumimoji="0" lang="en-US" sz="2600" b="1" i="0" u="none" strike="noStrike" cap="none" normalizeH="0" baseline="0" dirty="0" smtClean="0">
                <a:ln>
                  <a:noFill/>
                </a:ln>
                <a:effectLst/>
                <a:latin typeface="Traditional Arabic" pitchFamily="18" charset="-78"/>
                <a:ea typeface="Calibri" pitchFamily="34" charset="0"/>
                <a:cs typeface="Traditional Arabic" pitchFamily="18" charset="-78"/>
              </a:rPr>
              <a:t>nutrient intake and lifestyle</a:t>
            </a:r>
          </a:p>
          <a:p>
            <a:pPr marL="0" lvl="0" indent="0" eaLnBrk="0" fontAlgn="base" hangingPunct="0">
              <a:lnSpc>
                <a:spcPct val="100000"/>
              </a:lnSpc>
              <a:spcBef>
                <a:spcPct val="0"/>
              </a:spcBef>
              <a:spcAft>
                <a:spcPct val="0"/>
              </a:spcAft>
              <a:buNone/>
            </a:pPr>
            <a:endParaRPr kumimoji="0" lang="en-US" sz="2600" b="1" i="0" u="none" strike="noStrike" cap="none" normalizeH="0" baseline="0" dirty="0" smtClean="0">
              <a:ln>
                <a:noFill/>
              </a:ln>
              <a:effectLst/>
              <a:latin typeface="Traditional Arabic" pitchFamily="18" charset="-78"/>
              <a:cs typeface="Traditional Arabic" pitchFamily="18" charset="-78"/>
            </a:endParaRPr>
          </a:p>
          <a:p>
            <a:pPr marL="0" lvl="0" indent="0" eaLnBrk="0" fontAlgn="base" hangingPunct="0">
              <a:lnSpc>
                <a:spcPct val="100000"/>
              </a:lnSpc>
              <a:spcBef>
                <a:spcPct val="0"/>
              </a:spcBef>
              <a:spcAft>
                <a:spcPct val="0"/>
              </a:spcAft>
              <a:buNone/>
            </a:pPr>
            <a:r>
              <a:rPr kumimoji="0" lang="en-US" sz="2600" b="1" i="0" u="none" strike="noStrike" cap="none" normalizeH="0" baseline="0" dirty="0" smtClean="0">
                <a:ln>
                  <a:noFill/>
                </a:ln>
                <a:effectLst/>
                <a:latin typeface="Traditional Arabic" pitchFamily="18" charset="-78"/>
                <a:ea typeface="Calibri" pitchFamily="34" charset="0"/>
                <a:cs typeface="Traditional Arabic" pitchFamily="18" charset="-78"/>
              </a:rPr>
              <a:t>3. To address individual nutrition needs, taking into account</a:t>
            </a:r>
            <a:endParaRPr kumimoji="0" lang="en-US" sz="2600" b="1" i="0" u="none" strike="noStrike" cap="none" normalizeH="0" baseline="0" dirty="0" smtClean="0">
              <a:ln>
                <a:noFill/>
              </a:ln>
              <a:effectLst/>
              <a:latin typeface="Traditional Arabic" pitchFamily="18" charset="-78"/>
              <a:cs typeface="Traditional Arabic" pitchFamily="18" charset="-78"/>
            </a:endParaRPr>
          </a:p>
          <a:p>
            <a:pPr marL="0" lvl="0" indent="0" eaLnBrk="0" fontAlgn="base" hangingPunct="0">
              <a:lnSpc>
                <a:spcPct val="100000"/>
              </a:lnSpc>
              <a:spcBef>
                <a:spcPct val="0"/>
              </a:spcBef>
              <a:spcAft>
                <a:spcPct val="0"/>
              </a:spcAft>
              <a:buNone/>
            </a:pPr>
            <a:r>
              <a:rPr kumimoji="0" lang="en-US" sz="2600" b="1" i="0" u="none" strike="noStrike" cap="none" normalizeH="0" baseline="0" dirty="0" smtClean="0">
                <a:ln>
                  <a:noFill/>
                </a:ln>
                <a:effectLst/>
                <a:latin typeface="Traditional Arabic" pitchFamily="18" charset="-78"/>
                <a:ea typeface="Calibri" pitchFamily="34" charset="0"/>
                <a:cs typeface="Traditional Arabic" pitchFamily="18" charset="-78"/>
              </a:rPr>
              <a:t>personal and cultural preferences</a:t>
            </a:r>
            <a:endParaRPr lang="en-US" sz="2600" dirty="0"/>
          </a:p>
        </p:txBody>
      </p:sp>
    </p:spTree>
    <p:extLst>
      <p:ext uri="{BB962C8B-B14F-4D97-AF65-F5344CB8AC3E}">
        <p14:creationId xmlns:p14="http://schemas.microsoft.com/office/powerpoint/2010/main" val="23044950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Nutritional Therapy </a:t>
            </a:r>
            <a:endParaRPr lang="en-US" b="1" dirty="0"/>
          </a:p>
        </p:txBody>
      </p:sp>
      <p:sp>
        <p:nvSpPr>
          <p:cNvPr id="3" name="Content Placeholder 2"/>
          <p:cNvSpPr>
            <a:spLocks noGrp="1"/>
          </p:cNvSpPr>
          <p:nvPr>
            <p:ph idx="1"/>
          </p:nvPr>
        </p:nvSpPr>
        <p:spPr>
          <a:xfrm>
            <a:off x="0" y="2052918"/>
            <a:ext cx="12192000" cy="4805082"/>
          </a:xfrm>
        </p:spPr>
        <p:txBody>
          <a:bodyPr/>
          <a:lstStyle/>
          <a:p>
            <a:pPr marL="0" lvl="0" indent="0" fontAlgn="base">
              <a:lnSpc>
                <a:spcPct val="100000"/>
              </a:lnSpc>
              <a:spcBef>
                <a:spcPct val="0"/>
              </a:spcBef>
              <a:spcAft>
                <a:spcPct val="0"/>
              </a:spcAft>
              <a:buNone/>
            </a:pPr>
            <a:r>
              <a:rPr kumimoji="0" lang="en-US" sz="2800" b="1" i="1" u="sng" strike="noStrike" cap="none" normalizeH="0" baseline="0" dirty="0" smtClean="0">
                <a:ln>
                  <a:noFill/>
                </a:ln>
                <a:solidFill>
                  <a:schemeClr val="accent3">
                    <a:lumMod val="75000"/>
                  </a:schemeClr>
                </a:solidFill>
                <a:effectLst/>
                <a:latin typeface="Traditional Arabic" pitchFamily="18" charset="-78"/>
                <a:ea typeface="Calibri" pitchFamily="34" charset="0"/>
                <a:cs typeface="Traditional Arabic" pitchFamily="18" charset="-78"/>
              </a:rPr>
              <a:t>Caloric Requirements</a:t>
            </a:r>
            <a:r>
              <a:rPr kumimoji="0" lang="en-US" b="1" i="1" u="none" strike="noStrike" cap="none" normalizeH="0" baseline="0" dirty="0" smtClean="0">
                <a:ln>
                  <a:noFill/>
                </a:ln>
                <a:solidFill>
                  <a:schemeClr val="accent6">
                    <a:lumMod val="50000"/>
                  </a:schemeClr>
                </a:solidFill>
                <a:effectLst/>
                <a:latin typeface="Traditional Arabic" pitchFamily="18" charset="-78"/>
                <a:ea typeface="Calibri" pitchFamily="34" charset="0"/>
                <a:cs typeface="Traditional Arabic" pitchFamily="18" charset="-78"/>
              </a:rPr>
              <a:t>. </a:t>
            </a:r>
            <a:r>
              <a:rPr kumimoji="0" lang="en-US" sz="2800" b="1"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Calorie-controlled diets are</a:t>
            </a:r>
            <a:endParaRPr kumimoji="0" lang="en-US" sz="2800" b="1" i="0" u="none" strike="noStrike" cap="none" normalizeH="0" baseline="0" dirty="0" smtClean="0">
              <a:ln>
                <a:noFill/>
              </a:ln>
              <a:solidFill>
                <a:schemeClr val="tx1"/>
              </a:solidFill>
              <a:effectLst/>
              <a:latin typeface="Traditional Arabic" pitchFamily="18" charset="-78"/>
              <a:cs typeface="Traditional Arabic" pitchFamily="18" charset="-78"/>
            </a:endParaRPr>
          </a:p>
          <a:p>
            <a:pPr marL="0" lvl="0" indent="0" eaLnBrk="0" fontAlgn="base" hangingPunct="0">
              <a:lnSpc>
                <a:spcPct val="100000"/>
              </a:lnSpc>
              <a:spcBef>
                <a:spcPct val="0"/>
              </a:spcBef>
              <a:spcAft>
                <a:spcPct val="0"/>
              </a:spcAft>
              <a:buNone/>
            </a:pPr>
            <a:r>
              <a:rPr kumimoji="0" lang="en-US" sz="2800" b="1"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planned by first calculating a person’s energy needs and</a:t>
            </a:r>
            <a:endParaRPr kumimoji="0" lang="en-US" sz="2800" b="1" i="0" u="none" strike="noStrike" cap="none" normalizeH="0" baseline="0" dirty="0" smtClean="0">
              <a:ln>
                <a:noFill/>
              </a:ln>
              <a:solidFill>
                <a:schemeClr val="tx1"/>
              </a:solidFill>
              <a:effectLst/>
              <a:latin typeface="Traditional Arabic" pitchFamily="18" charset="-78"/>
              <a:cs typeface="Traditional Arabic" pitchFamily="18" charset="-78"/>
            </a:endParaRPr>
          </a:p>
          <a:p>
            <a:pPr marL="0" lvl="0" indent="0" eaLnBrk="0" fontAlgn="base" hangingPunct="0">
              <a:lnSpc>
                <a:spcPct val="100000"/>
              </a:lnSpc>
              <a:spcBef>
                <a:spcPct val="0"/>
              </a:spcBef>
              <a:spcAft>
                <a:spcPct val="0"/>
              </a:spcAft>
              <a:buNone/>
            </a:pPr>
            <a:r>
              <a:rPr kumimoji="0" lang="en-US" sz="2800" b="1"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caloric requirements based on age, gender, height, and</a:t>
            </a:r>
            <a:endParaRPr kumimoji="0" lang="en-US" sz="2800" b="1" i="0" u="none" strike="noStrike" cap="none" normalizeH="0" baseline="0" dirty="0" smtClean="0">
              <a:ln>
                <a:noFill/>
              </a:ln>
              <a:solidFill>
                <a:schemeClr val="tx1"/>
              </a:solidFill>
              <a:effectLst/>
              <a:latin typeface="Traditional Arabic" pitchFamily="18" charset="-78"/>
              <a:cs typeface="Traditional Arabic" pitchFamily="18" charset="-78"/>
            </a:endParaRPr>
          </a:p>
          <a:p>
            <a:pPr marL="0" lvl="0" indent="0" eaLnBrk="0" fontAlgn="base" hangingPunct="0">
              <a:lnSpc>
                <a:spcPct val="100000"/>
              </a:lnSpc>
              <a:spcBef>
                <a:spcPct val="0"/>
              </a:spcBef>
              <a:spcAft>
                <a:spcPct val="0"/>
              </a:spcAft>
              <a:buNone/>
            </a:pPr>
            <a:r>
              <a:rPr kumimoji="0" lang="en-US" sz="2800" b="1"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weight.</a:t>
            </a:r>
          </a:p>
          <a:p>
            <a:pPr marL="0" lvl="0" indent="0" eaLnBrk="0" fontAlgn="base" hangingPunct="0">
              <a:lnSpc>
                <a:spcPct val="100000"/>
              </a:lnSpc>
              <a:spcBef>
                <a:spcPct val="0"/>
              </a:spcBef>
              <a:spcAft>
                <a:spcPct val="0"/>
              </a:spcAft>
              <a:buNone/>
            </a:pPr>
            <a:endParaRPr lang="en-US" b="1" dirty="0" smtClean="0">
              <a:latin typeface="Traditional Arabic" pitchFamily="18" charset="-78"/>
              <a:ea typeface="Calibri" pitchFamily="34" charset="0"/>
              <a:cs typeface="Traditional Arabic" pitchFamily="18" charset="-78"/>
            </a:endParaRPr>
          </a:p>
          <a:p>
            <a:r>
              <a:rPr lang="en-US" sz="2800" b="1" i="1" u="sng" dirty="0" smtClean="0">
                <a:solidFill>
                  <a:schemeClr val="accent3">
                    <a:lumMod val="75000"/>
                  </a:schemeClr>
                </a:solidFill>
                <a:latin typeface="Traditional Arabic" pitchFamily="18" charset="-78"/>
                <a:cs typeface="Traditional Arabic" pitchFamily="18" charset="-78"/>
              </a:rPr>
              <a:t>Caloric Distribution. </a:t>
            </a:r>
            <a:r>
              <a:rPr lang="en-US" sz="2800" b="1" dirty="0" smtClean="0">
                <a:latin typeface="Traditional Arabic" pitchFamily="18" charset="-78"/>
                <a:cs typeface="Traditional Arabic" pitchFamily="18" charset="-78"/>
              </a:rPr>
              <a:t>A meal plan for diabetes focuses on the percentages of calories that come from carbohydrates ,proteins, and fats.</a:t>
            </a:r>
          </a:p>
          <a:p>
            <a:endParaRPr lang="en-US" sz="2800" b="1" dirty="0" smtClean="0">
              <a:latin typeface="Traditional Arabic" pitchFamily="18" charset="-78"/>
              <a:cs typeface="Traditional Arabic" pitchFamily="18" charset="-78"/>
            </a:endParaRPr>
          </a:p>
          <a:p>
            <a:endParaRPr lang="en-US" dirty="0"/>
          </a:p>
        </p:txBody>
      </p:sp>
    </p:spTree>
    <p:extLst>
      <p:ext uri="{BB962C8B-B14F-4D97-AF65-F5344CB8AC3E}">
        <p14:creationId xmlns:p14="http://schemas.microsoft.com/office/powerpoint/2010/main" val="3380002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07" y="452718"/>
            <a:ext cx="9900227" cy="1400530"/>
          </a:xfrm>
        </p:spPr>
        <p:txBody>
          <a:bodyPr/>
          <a:lstStyle/>
          <a:p>
            <a:r>
              <a:rPr lang="en-US" b="1" dirty="0" smtClean="0"/>
              <a:t>Exercise   </a:t>
            </a:r>
            <a:endParaRPr lang="en-US" b="1" dirty="0"/>
          </a:p>
        </p:txBody>
      </p:sp>
      <p:sp>
        <p:nvSpPr>
          <p:cNvPr id="3" name="Content Placeholder 2"/>
          <p:cNvSpPr>
            <a:spLocks noGrp="1"/>
          </p:cNvSpPr>
          <p:nvPr>
            <p:ph idx="1"/>
          </p:nvPr>
        </p:nvSpPr>
        <p:spPr>
          <a:xfrm>
            <a:off x="150608" y="2052918"/>
            <a:ext cx="12041392" cy="4885764"/>
          </a:xfrm>
        </p:spPr>
        <p:txBody>
          <a:bodyPr>
            <a:normAutofit/>
          </a:bodyPr>
          <a:lstStyle/>
          <a:p>
            <a:pPr marL="0" lvl="0" indent="0" eaLnBrk="0" fontAlgn="base" hangingPunct="0">
              <a:lnSpc>
                <a:spcPct val="100000"/>
              </a:lnSpc>
              <a:spcBef>
                <a:spcPct val="0"/>
              </a:spcBef>
              <a:spcAft>
                <a:spcPct val="0"/>
              </a:spcAft>
              <a:buNone/>
            </a:pPr>
            <a:r>
              <a:rPr kumimoji="0" lang="en-US" sz="2800" b="1" i="0" u="none" strike="noStrike" cap="none" normalizeH="0" baseline="0" dirty="0" smtClean="0">
                <a:ln>
                  <a:noFill/>
                </a:ln>
                <a:effectLst/>
                <a:latin typeface="Traditional Arabic" pitchFamily="18" charset="-78"/>
                <a:ea typeface="Calibri" pitchFamily="34" charset="0"/>
                <a:cs typeface="Traditional Arabic" pitchFamily="18" charset="-78"/>
              </a:rPr>
              <a:t>Exercise is extremely important in diabetes management because of its effects on lowering blood glucose and reducing cardiovascular risk factors. Exercise lowers blood glucose levels by increasing the uptake of glucose by body muscles and by improving insulin utilization</a:t>
            </a:r>
          </a:p>
          <a:p>
            <a:pPr marL="0" lvl="0" indent="0" eaLnBrk="0" fontAlgn="base" hangingPunct="0">
              <a:lnSpc>
                <a:spcPct val="100000"/>
              </a:lnSpc>
              <a:spcBef>
                <a:spcPct val="0"/>
              </a:spcBef>
              <a:spcAft>
                <a:spcPct val="0"/>
              </a:spcAft>
              <a:buNone/>
            </a:pPr>
            <a:endParaRPr lang="en-US" b="1" dirty="0">
              <a:solidFill>
                <a:srgbClr val="000000"/>
              </a:solidFill>
              <a:latin typeface="Traditional Arabic" pitchFamily="18" charset="-78"/>
              <a:ea typeface="Calibri" pitchFamily="34" charset="0"/>
              <a:cs typeface="Traditional Arabic" pitchFamily="18" charset="-78"/>
            </a:endParaRPr>
          </a:p>
          <a:p>
            <a:pPr marL="0" lvl="0" indent="0" eaLnBrk="0" fontAlgn="base" hangingPunct="0">
              <a:lnSpc>
                <a:spcPct val="100000"/>
              </a:lnSpc>
              <a:spcBef>
                <a:spcPct val="0"/>
              </a:spcBef>
              <a:spcAft>
                <a:spcPct val="0"/>
              </a:spcAft>
              <a:buNone/>
            </a:pPr>
            <a:r>
              <a:rPr kumimoji="0" lang="en-US" sz="3200" b="1" i="0" u="sng" strike="noStrike" cap="none" normalizeH="0" baseline="0" dirty="0" smtClean="0">
                <a:ln>
                  <a:noFill/>
                </a:ln>
                <a:solidFill>
                  <a:schemeClr val="accent2">
                    <a:lumMod val="20000"/>
                    <a:lumOff val="80000"/>
                  </a:schemeClr>
                </a:solidFill>
                <a:effectLst/>
                <a:latin typeface="Traditional Arabic" pitchFamily="18" charset="-78"/>
                <a:ea typeface="Calibri" pitchFamily="34" charset="0"/>
                <a:cs typeface="Traditional Arabic" pitchFamily="18" charset="-78"/>
              </a:rPr>
              <a:t>Exercise Recommendations :</a:t>
            </a:r>
          </a:p>
          <a:p>
            <a:pPr marL="0" lvl="0" indent="0" eaLnBrk="0" fontAlgn="base" hangingPunct="0">
              <a:lnSpc>
                <a:spcPct val="100000"/>
              </a:lnSpc>
              <a:spcBef>
                <a:spcPct val="0"/>
              </a:spcBef>
              <a:spcAft>
                <a:spcPct val="0"/>
              </a:spcAft>
              <a:buNone/>
            </a:pPr>
            <a:endParaRPr kumimoji="0" lang="en-US" b="1" i="0" u="none" strike="noStrike" cap="none" normalizeH="0" baseline="0" dirty="0" smtClean="0">
              <a:ln>
                <a:noFill/>
              </a:ln>
              <a:solidFill>
                <a:srgbClr val="000000"/>
              </a:solidFill>
              <a:effectLst/>
              <a:latin typeface="Traditional Arabic" pitchFamily="18" charset="-78"/>
              <a:ea typeface="Calibri" pitchFamily="34" charset="0"/>
              <a:cs typeface="Traditional Arabic" pitchFamily="18" charset="-78"/>
            </a:endParaRPr>
          </a:p>
          <a:p>
            <a:r>
              <a:rPr lang="en-US" sz="2800" b="1" dirty="0" smtClean="0">
                <a:latin typeface="Traditional Arabic" pitchFamily="18" charset="-78"/>
                <a:cs typeface="Traditional Arabic" pitchFamily="18" charset="-78"/>
              </a:rPr>
              <a:t>Ideally, a person with diabetes should exercise at the same time (preferably when blood glucose levels are at their peak) and in the same amount each day. Regular daily exercise</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7323" y="329248"/>
            <a:ext cx="6032743" cy="1524000"/>
          </a:xfrm>
          <a:prstGeom prst="rect">
            <a:avLst/>
          </a:prstGeom>
        </p:spPr>
      </p:pic>
    </p:spTree>
    <p:extLst>
      <p:ext uri="{BB962C8B-B14F-4D97-AF65-F5344CB8AC3E}">
        <p14:creationId xmlns:p14="http://schemas.microsoft.com/office/powerpoint/2010/main" val="1155429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576" y="150607"/>
            <a:ext cx="11951746" cy="6562166"/>
          </a:xfrm>
        </p:spPr>
      </p:pic>
    </p:spTree>
    <p:extLst>
      <p:ext uri="{BB962C8B-B14F-4D97-AF65-F5344CB8AC3E}">
        <p14:creationId xmlns:p14="http://schemas.microsoft.com/office/powerpoint/2010/main" val="34668932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0542494" cy="1853248"/>
          </a:xfrm>
        </p:spPr>
        <p:txBody>
          <a:bodyPr/>
          <a:lstStyle/>
          <a:p>
            <a:r>
              <a:rPr lang="en-US" b="1" dirty="0" smtClean="0"/>
              <a:t>Monitoring Blood Glucose Level </a:t>
            </a:r>
            <a:endParaRPr lang="en-US" b="1" dirty="0"/>
          </a:p>
        </p:txBody>
      </p:sp>
      <p:sp>
        <p:nvSpPr>
          <p:cNvPr id="3" name="Content Placeholder 2"/>
          <p:cNvSpPr>
            <a:spLocks noGrp="1"/>
          </p:cNvSpPr>
          <p:nvPr>
            <p:ph idx="1"/>
          </p:nvPr>
        </p:nvSpPr>
        <p:spPr>
          <a:xfrm>
            <a:off x="2" y="1853248"/>
            <a:ext cx="12191998" cy="4924070"/>
          </a:xfrm>
        </p:spPr>
        <p:txBody>
          <a:bodyPr>
            <a:normAutofit fontScale="92500" lnSpcReduction="10000"/>
          </a:bodyPr>
          <a:lstStyle/>
          <a:p>
            <a:pPr marL="0" lvl="0" indent="0" eaLnBrk="0" fontAlgn="base" hangingPunct="0">
              <a:lnSpc>
                <a:spcPct val="100000"/>
              </a:lnSpc>
              <a:spcBef>
                <a:spcPct val="0"/>
              </a:spcBef>
              <a:spcAft>
                <a:spcPct val="0"/>
              </a:spcAft>
              <a:buNone/>
            </a:pPr>
            <a:r>
              <a:rPr kumimoji="0" lang="en-US" sz="2800" b="1" u="none" strike="noStrike" cap="none" normalizeH="0" baseline="0" dirty="0" smtClean="0">
                <a:ln>
                  <a:noFill/>
                </a:ln>
                <a:effectLst/>
                <a:latin typeface="Traditional Arabic" pitchFamily="18" charset="-78"/>
                <a:ea typeface="Calibri" pitchFamily="34" charset="0"/>
                <a:cs typeface="Traditional Arabic" pitchFamily="18" charset="-78"/>
              </a:rPr>
              <a:t>Blood glucose monitoring is a self-monitoring of blood glucose (SMBG) levels has dramatically altered diabetes care.</a:t>
            </a:r>
          </a:p>
          <a:p>
            <a:pPr marL="0" lvl="0" indent="0" eaLnBrk="0" fontAlgn="base" hangingPunct="0">
              <a:lnSpc>
                <a:spcPct val="100000"/>
              </a:lnSpc>
              <a:spcBef>
                <a:spcPct val="0"/>
              </a:spcBef>
              <a:spcAft>
                <a:spcPct val="0"/>
              </a:spcAft>
              <a:buNone/>
            </a:pPr>
            <a:endParaRPr kumimoji="0" lang="en-US" sz="2000" b="1" u="none" strike="noStrike" cap="none" normalizeH="0" baseline="0" dirty="0" smtClean="0">
              <a:ln>
                <a:noFill/>
              </a:ln>
              <a:solidFill>
                <a:schemeClr val="tx1"/>
              </a:solidFill>
              <a:effectLst/>
              <a:latin typeface="Traditional Arabic" pitchFamily="18" charset="-78"/>
              <a:cs typeface="Traditional Arabic" pitchFamily="18" charset="-78"/>
            </a:endParaRPr>
          </a:p>
          <a:p>
            <a:pPr marL="0" lvl="0" indent="0" eaLnBrk="0" fontAlgn="base" hangingPunct="0">
              <a:lnSpc>
                <a:spcPct val="100000"/>
              </a:lnSpc>
              <a:spcBef>
                <a:spcPct val="0"/>
              </a:spcBef>
              <a:spcAft>
                <a:spcPct val="0"/>
              </a:spcAft>
              <a:buNone/>
            </a:pPr>
            <a:r>
              <a:rPr kumimoji="0" lang="en-US" sz="3600" b="1" u="sng" strike="noStrike" cap="none" normalizeH="0" baseline="0" dirty="0" smtClean="0">
                <a:ln>
                  <a:noFill/>
                </a:ln>
                <a:solidFill>
                  <a:schemeClr val="accent3">
                    <a:lumMod val="40000"/>
                    <a:lumOff val="60000"/>
                  </a:schemeClr>
                </a:solidFill>
                <a:effectLst/>
                <a:latin typeface="Traditional Arabic" pitchFamily="18" charset="-78"/>
                <a:ea typeface="Calibri" pitchFamily="34" charset="0"/>
                <a:cs typeface="Traditional Arabic" pitchFamily="18" charset="-78"/>
              </a:rPr>
              <a:t>Self-Monitoring of Blood Glucose</a:t>
            </a:r>
          </a:p>
          <a:p>
            <a:pPr marL="0" lvl="0" indent="0" eaLnBrk="0" fontAlgn="base" hangingPunct="0">
              <a:lnSpc>
                <a:spcPct val="100000"/>
              </a:lnSpc>
              <a:spcBef>
                <a:spcPct val="0"/>
              </a:spcBef>
              <a:spcAft>
                <a:spcPct val="0"/>
              </a:spcAft>
              <a:buNone/>
            </a:pPr>
            <a:endParaRPr kumimoji="0" lang="en-US" sz="2000" b="1" u="none" strike="noStrike" cap="none" normalizeH="0" baseline="0" dirty="0" smtClean="0">
              <a:ln>
                <a:noFill/>
              </a:ln>
              <a:solidFill>
                <a:schemeClr val="tx1"/>
              </a:solidFill>
              <a:effectLst/>
              <a:latin typeface="Traditional Arabic" pitchFamily="18" charset="-78"/>
              <a:cs typeface="Traditional Arabic" pitchFamily="18" charset="-78"/>
            </a:endParaRPr>
          </a:p>
          <a:p>
            <a:pPr marL="0" lvl="0" indent="0" eaLnBrk="0" fontAlgn="base" hangingPunct="0">
              <a:lnSpc>
                <a:spcPct val="100000"/>
              </a:lnSpc>
              <a:spcBef>
                <a:spcPct val="0"/>
              </a:spcBef>
              <a:spcAft>
                <a:spcPct val="0"/>
              </a:spcAft>
              <a:buNone/>
            </a:pPr>
            <a:r>
              <a:rPr kumimoji="0" lang="en-US" sz="4000" b="1" u="none" strike="noStrike" cap="none" normalizeH="0" baseline="0" dirty="0" smtClean="0">
                <a:ln>
                  <a:noFill/>
                </a:ln>
                <a:effectLst/>
                <a:latin typeface="Traditional Arabic" pitchFamily="18" charset="-78"/>
                <a:ea typeface="Calibri" pitchFamily="34" charset="0"/>
                <a:cs typeface="Traditional Arabic" pitchFamily="18" charset="-78"/>
              </a:rPr>
              <a:t>Using frequent SMBG and learning how to respond to the</a:t>
            </a:r>
            <a:endParaRPr kumimoji="0" lang="en-US" sz="4000" b="1" u="none" strike="noStrike" cap="none" normalizeH="0" baseline="0" dirty="0" smtClean="0">
              <a:ln>
                <a:noFill/>
              </a:ln>
              <a:effectLst/>
              <a:latin typeface="Traditional Arabic" pitchFamily="18" charset="-78"/>
              <a:cs typeface="Traditional Arabic" pitchFamily="18" charset="-78"/>
            </a:endParaRPr>
          </a:p>
          <a:p>
            <a:pPr marL="0" lvl="0" indent="0" eaLnBrk="0" fontAlgn="base" hangingPunct="0">
              <a:lnSpc>
                <a:spcPct val="100000"/>
              </a:lnSpc>
              <a:spcBef>
                <a:spcPct val="0"/>
              </a:spcBef>
              <a:spcAft>
                <a:spcPct val="0"/>
              </a:spcAft>
              <a:buNone/>
            </a:pPr>
            <a:r>
              <a:rPr kumimoji="0" lang="en-US" sz="4000" b="1" u="none" strike="noStrike" cap="none" normalizeH="0" baseline="0" dirty="0" smtClean="0">
                <a:ln>
                  <a:noFill/>
                </a:ln>
                <a:effectLst/>
                <a:latin typeface="Traditional Arabic" pitchFamily="18" charset="-78"/>
                <a:ea typeface="Calibri" pitchFamily="34" charset="0"/>
                <a:cs typeface="Traditional Arabic" pitchFamily="18" charset="-78"/>
              </a:rPr>
              <a:t>results </a:t>
            </a:r>
            <a:r>
              <a:rPr kumimoji="0" lang="en-US" sz="3500" b="1" u="none" strike="noStrike" cap="none" normalizeH="0" baseline="0" dirty="0" smtClean="0">
                <a:ln>
                  <a:noFill/>
                </a:ln>
                <a:effectLst/>
                <a:latin typeface="Traditional Arabic" pitchFamily="18" charset="-78"/>
                <a:ea typeface="Calibri" pitchFamily="34" charset="0"/>
                <a:cs typeface="Traditional Arabic" pitchFamily="18" charset="-78"/>
              </a:rPr>
              <a:t>enable</a:t>
            </a:r>
            <a:r>
              <a:rPr kumimoji="0" lang="en-US" sz="4000" b="1" u="none" strike="noStrike" cap="none" normalizeH="0" baseline="0" dirty="0" smtClean="0">
                <a:ln>
                  <a:noFill/>
                </a:ln>
                <a:effectLst/>
                <a:latin typeface="Traditional Arabic" pitchFamily="18" charset="-78"/>
                <a:ea typeface="Calibri" pitchFamily="34" charset="0"/>
                <a:cs typeface="Traditional Arabic" pitchFamily="18" charset="-78"/>
              </a:rPr>
              <a:t> people with diabetes to adjust their treatment regimen to obtain optimal blood glucose control. </a:t>
            </a:r>
          </a:p>
          <a:p>
            <a:pPr marL="0" lvl="0" indent="0" eaLnBrk="0" fontAlgn="base" hangingPunct="0">
              <a:lnSpc>
                <a:spcPct val="100000"/>
              </a:lnSpc>
              <a:spcBef>
                <a:spcPct val="0"/>
              </a:spcBef>
              <a:spcAft>
                <a:spcPct val="0"/>
              </a:spcAft>
              <a:buNone/>
            </a:pPr>
            <a:r>
              <a:rPr lang="en-US" sz="4000" b="1" dirty="0" smtClean="0">
                <a:latin typeface="Traditional Arabic" pitchFamily="18" charset="-78"/>
                <a:ea typeface="Calibri" pitchFamily="34" charset="0"/>
                <a:cs typeface="Traditional Arabic" pitchFamily="18" charset="-78"/>
              </a:rPr>
              <a:t>It</a:t>
            </a:r>
            <a:r>
              <a:rPr kumimoji="0" lang="en-US" sz="4000" b="1" u="none" strike="noStrike" cap="none" normalizeH="0" baseline="0" dirty="0" smtClean="0">
                <a:ln>
                  <a:noFill/>
                </a:ln>
                <a:effectLst/>
                <a:latin typeface="Traditional Arabic" pitchFamily="18" charset="-78"/>
                <a:ea typeface="Calibri" pitchFamily="34" charset="0"/>
                <a:cs typeface="Traditional Arabic" pitchFamily="18" charset="-78"/>
              </a:rPr>
              <a:t> allows for detection and prevention of hypoglycemia and hyperglycemia</a:t>
            </a:r>
            <a:r>
              <a:rPr lang="en-US" sz="4000" b="1" dirty="0" smtClean="0">
                <a:latin typeface="Traditional Arabic" pitchFamily="18" charset="-78"/>
                <a:ea typeface="Calibri" pitchFamily="34" charset="0"/>
                <a:cs typeface="Traditional Arabic" pitchFamily="18" charset="-78"/>
              </a:rPr>
              <a:t>.</a:t>
            </a:r>
          </a:p>
          <a:p>
            <a:endParaRPr lang="en-US" sz="4000"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6084" y="713834"/>
            <a:ext cx="2807746" cy="1139414"/>
          </a:xfrm>
          <a:prstGeom prst="rect">
            <a:avLst/>
          </a:prstGeom>
        </p:spPr>
      </p:pic>
    </p:spTree>
    <p:extLst>
      <p:ext uri="{BB962C8B-B14F-4D97-AF65-F5344CB8AC3E}">
        <p14:creationId xmlns:p14="http://schemas.microsoft.com/office/powerpoint/2010/main" val="33462957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52718"/>
            <a:ext cx="10050834" cy="1400530"/>
          </a:xfrm>
        </p:spPr>
        <p:txBody>
          <a:bodyPr/>
          <a:lstStyle/>
          <a:p>
            <a:r>
              <a:rPr lang="en-US" b="1" i="1" dirty="0" smtClean="0">
                <a:solidFill>
                  <a:schemeClr val="tx1"/>
                </a:solidFill>
                <a:latin typeface="Traditional Arabic" pitchFamily="18" charset="-78"/>
                <a:cs typeface="Traditional Arabic" pitchFamily="18" charset="-78"/>
              </a:rPr>
              <a:t>Frequency of Self-Monitoring of Blood Glucose.</a:t>
            </a:r>
            <a:endParaRPr lang="en-US" dirty="0">
              <a:solidFill>
                <a:schemeClr val="tx1"/>
              </a:solidFill>
            </a:endParaRPr>
          </a:p>
        </p:txBody>
      </p:sp>
      <p:sp>
        <p:nvSpPr>
          <p:cNvPr id="5" name="Content Placeholder 4"/>
          <p:cNvSpPr>
            <a:spLocks noGrp="1"/>
          </p:cNvSpPr>
          <p:nvPr>
            <p:ph idx="1"/>
          </p:nvPr>
        </p:nvSpPr>
        <p:spPr>
          <a:xfrm>
            <a:off x="2" y="2052918"/>
            <a:ext cx="12191998" cy="4805082"/>
          </a:xfrm>
        </p:spPr>
        <p:txBody>
          <a:bodyPr>
            <a:normAutofit/>
          </a:bodyPr>
          <a:lstStyle/>
          <a:p>
            <a:pPr marL="0" lvl="0" indent="0" eaLnBrk="0" fontAlgn="base" hangingPunct="0">
              <a:lnSpc>
                <a:spcPct val="100000"/>
              </a:lnSpc>
              <a:spcBef>
                <a:spcPct val="0"/>
              </a:spcBef>
              <a:spcAft>
                <a:spcPct val="0"/>
              </a:spcAft>
              <a:buNone/>
            </a:pPr>
            <a:r>
              <a:rPr lang="en-US" sz="3200" b="1" dirty="0" smtClean="0">
                <a:solidFill>
                  <a:srgbClr val="FFFF00"/>
                </a:solidFill>
                <a:latin typeface="Traditional Arabic" pitchFamily="18" charset="-78"/>
                <a:cs typeface="Traditional Arabic" pitchFamily="18" charset="-78"/>
              </a:rPr>
              <a:t>For most patients who require insulin, SMBG is recommended two to four times daily (usually before meals and at bedtime).</a:t>
            </a:r>
          </a:p>
          <a:p>
            <a:pPr marL="0" lvl="0" indent="0" eaLnBrk="0" fontAlgn="base" hangingPunct="0">
              <a:lnSpc>
                <a:spcPct val="100000"/>
              </a:lnSpc>
              <a:spcBef>
                <a:spcPct val="0"/>
              </a:spcBef>
              <a:spcAft>
                <a:spcPct val="0"/>
              </a:spcAft>
              <a:buNone/>
            </a:pPr>
            <a:endParaRPr lang="en-US" sz="3200" b="1" dirty="0" smtClean="0">
              <a:solidFill>
                <a:srgbClr val="FFFF00"/>
              </a:solidFill>
              <a:latin typeface="Traditional Arabic" pitchFamily="18" charset="-78"/>
              <a:cs typeface="Traditional Arabic" pitchFamily="18" charset="-78"/>
            </a:endParaRPr>
          </a:p>
          <a:p>
            <a:pPr marL="0" lvl="0" indent="0" eaLnBrk="0" fontAlgn="base" hangingPunct="0">
              <a:lnSpc>
                <a:spcPct val="100000"/>
              </a:lnSpc>
              <a:spcBef>
                <a:spcPct val="0"/>
              </a:spcBef>
              <a:spcAft>
                <a:spcPct val="0"/>
              </a:spcAft>
              <a:buNone/>
            </a:pPr>
            <a:r>
              <a:rPr lang="en-US" sz="3200" b="1" dirty="0" smtClean="0">
                <a:solidFill>
                  <a:srgbClr val="FFFF00"/>
                </a:solidFill>
                <a:latin typeface="Traditional Arabic" pitchFamily="18" charset="-78"/>
                <a:cs typeface="Traditional Arabic" pitchFamily="18" charset="-78"/>
              </a:rPr>
              <a:t> For patients who take insulin before each meal, SMBG is required at least three times daily before meals to determine each dose. </a:t>
            </a:r>
          </a:p>
          <a:p>
            <a:pPr marL="0" lvl="0" indent="0" eaLnBrk="0" fontAlgn="base" hangingPunct="0">
              <a:lnSpc>
                <a:spcPct val="100000"/>
              </a:lnSpc>
              <a:spcBef>
                <a:spcPct val="0"/>
              </a:spcBef>
              <a:spcAft>
                <a:spcPct val="0"/>
              </a:spcAft>
              <a:buNone/>
            </a:pPr>
            <a:endParaRPr lang="en-US" sz="3200" b="1" dirty="0" smtClean="0">
              <a:solidFill>
                <a:srgbClr val="FFFF00"/>
              </a:solidFill>
              <a:latin typeface="Traditional Arabic" pitchFamily="18" charset="-78"/>
              <a:cs typeface="Traditional Arabic" pitchFamily="18" charset="-78"/>
            </a:endParaRPr>
          </a:p>
          <a:p>
            <a:pPr marL="0" lvl="0" indent="0" eaLnBrk="0" fontAlgn="base" hangingPunct="0">
              <a:lnSpc>
                <a:spcPct val="100000"/>
              </a:lnSpc>
              <a:spcBef>
                <a:spcPct val="0"/>
              </a:spcBef>
              <a:spcAft>
                <a:spcPct val="0"/>
              </a:spcAft>
              <a:buNone/>
            </a:pPr>
            <a:r>
              <a:rPr lang="en-US" sz="3200" b="1" dirty="0" smtClean="0">
                <a:solidFill>
                  <a:srgbClr val="FFFF00"/>
                </a:solidFill>
                <a:latin typeface="Traditional Arabic" pitchFamily="18" charset="-78"/>
                <a:cs typeface="Traditional Arabic" pitchFamily="18" charset="-78"/>
              </a:rPr>
              <a:t>For those who not receiving insulin may be instructed to assess their blood glucose levels at least two or three times per week</a:t>
            </a:r>
            <a:endParaRPr kumimoji="0" lang="en-US" sz="3200" b="1" u="none" strike="noStrike" cap="none" normalizeH="0" baseline="0" dirty="0" smtClean="0">
              <a:ln>
                <a:noFill/>
              </a:ln>
              <a:solidFill>
                <a:srgbClr val="FFFF00"/>
              </a:solidFill>
              <a:effectLst/>
              <a:latin typeface="Traditional Arabic" pitchFamily="18" charset="-78"/>
              <a:ea typeface="Calibri" pitchFamily="34" charset="0"/>
              <a:cs typeface="Traditional Arabic" pitchFamily="18" charset="-78"/>
            </a:endParaRPr>
          </a:p>
          <a:p>
            <a:endParaRPr lang="en-US" sz="3200" dirty="0">
              <a:solidFill>
                <a:srgbClr val="FFFF00"/>
              </a:solidFill>
            </a:endParaRPr>
          </a:p>
        </p:txBody>
      </p:sp>
    </p:spTree>
    <p:extLst>
      <p:ext uri="{BB962C8B-B14F-4D97-AF65-F5344CB8AC3E}">
        <p14:creationId xmlns:p14="http://schemas.microsoft.com/office/powerpoint/2010/main" val="13395226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52718"/>
            <a:ext cx="10050834" cy="1400530"/>
          </a:xfrm>
        </p:spPr>
        <p:txBody>
          <a:bodyPr/>
          <a:lstStyle/>
          <a:p>
            <a:r>
              <a:rPr kumimoji="0" lang="en-US" b="1" u="none" strike="noStrike" cap="none" normalizeH="0" baseline="0" dirty="0" smtClean="0">
                <a:ln>
                  <a:noFill/>
                </a:ln>
                <a:solidFill>
                  <a:srgbClr val="FFFF00"/>
                </a:solidFill>
                <a:effectLst/>
                <a:latin typeface="Traditional Arabic" pitchFamily="18" charset="-78"/>
                <a:ea typeface="Calibri" pitchFamily="34" charset="0"/>
                <a:cs typeface="Traditional Arabic" pitchFamily="18" charset="-78"/>
              </a:rPr>
              <a:t>Pharmacologic Therapy</a:t>
            </a:r>
            <a:r>
              <a:rPr kumimoji="0" lang="en-US" b="1" u="none" strike="noStrike" cap="none" normalizeH="0" baseline="0" dirty="0" smtClean="0">
                <a:ln>
                  <a:noFill/>
                </a:ln>
                <a:solidFill>
                  <a:srgbClr val="FFFF00"/>
                </a:solidFill>
                <a:effectLst/>
                <a:latin typeface="Traditional Arabic" pitchFamily="18" charset="-78"/>
                <a:cs typeface="Traditional Arabic" pitchFamily="18" charset="-78"/>
              </a:rPr>
              <a:t/>
            </a:r>
            <a:br>
              <a:rPr kumimoji="0" lang="en-US" b="1" u="none" strike="noStrike" cap="none" normalizeH="0" baseline="0" dirty="0" smtClean="0">
                <a:ln>
                  <a:noFill/>
                </a:ln>
                <a:solidFill>
                  <a:srgbClr val="FFFF00"/>
                </a:solidFill>
                <a:effectLst/>
                <a:latin typeface="Traditional Arabic" pitchFamily="18" charset="-78"/>
                <a:cs typeface="Traditional Arabic" pitchFamily="18" charset="-78"/>
              </a:rPr>
            </a:br>
            <a:endParaRPr lang="en-US" dirty="0">
              <a:solidFill>
                <a:srgbClr val="FFFF00"/>
              </a:solidFill>
            </a:endParaRPr>
          </a:p>
        </p:txBody>
      </p:sp>
      <p:sp>
        <p:nvSpPr>
          <p:cNvPr id="3" name="Content Placeholder 2"/>
          <p:cNvSpPr>
            <a:spLocks noGrp="1"/>
          </p:cNvSpPr>
          <p:nvPr>
            <p:ph idx="1"/>
          </p:nvPr>
        </p:nvSpPr>
        <p:spPr>
          <a:xfrm>
            <a:off x="0" y="1825624"/>
            <a:ext cx="12192000" cy="5032375"/>
          </a:xfrm>
        </p:spPr>
        <p:txBody>
          <a:bodyPr/>
          <a:lstStyle/>
          <a:p>
            <a:pPr marL="0" lvl="0" indent="0" eaLnBrk="0" fontAlgn="base" hangingPunct="0">
              <a:lnSpc>
                <a:spcPct val="100000"/>
              </a:lnSpc>
              <a:spcBef>
                <a:spcPct val="0"/>
              </a:spcBef>
              <a:spcAft>
                <a:spcPct val="0"/>
              </a:spcAft>
              <a:buNone/>
            </a:pPr>
            <a:endParaRPr kumimoji="0" lang="en-US" sz="3600" b="1" i="1" u="sng" strike="noStrike" cap="none" normalizeH="0" baseline="0" dirty="0" smtClean="0">
              <a:ln>
                <a:noFill/>
              </a:ln>
              <a:solidFill>
                <a:srgbClr val="C00000"/>
              </a:solidFill>
              <a:effectLst/>
              <a:latin typeface="Traditional Arabic" pitchFamily="18" charset="-78"/>
              <a:ea typeface="Calibri" pitchFamily="34" charset="0"/>
              <a:cs typeface="Traditional Arabic" pitchFamily="18" charset="-78"/>
            </a:endParaRPr>
          </a:p>
          <a:p>
            <a:pPr marL="0" lvl="0" indent="0" eaLnBrk="0" fontAlgn="base" hangingPunct="0">
              <a:lnSpc>
                <a:spcPct val="100000"/>
              </a:lnSpc>
              <a:spcBef>
                <a:spcPct val="0"/>
              </a:spcBef>
              <a:spcAft>
                <a:spcPct val="0"/>
              </a:spcAft>
              <a:buNone/>
            </a:pPr>
            <a:r>
              <a:rPr kumimoji="0" lang="en-US" sz="3600" b="1" i="1" u="sng" strike="noStrike" cap="none" normalizeH="0" baseline="0" dirty="0" smtClean="0">
                <a:ln>
                  <a:noFill/>
                </a:ln>
                <a:solidFill>
                  <a:srgbClr val="FFFF00"/>
                </a:solidFill>
                <a:effectLst/>
                <a:latin typeface="Traditional Arabic" pitchFamily="18" charset="-78"/>
                <a:ea typeface="Calibri" pitchFamily="34" charset="0"/>
                <a:cs typeface="Traditional Arabic" pitchFamily="18" charset="-78"/>
              </a:rPr>
              <a:t>In type 1 diabetes</a:t>
            </a:r>
            <a:r>
              <a:rPr kumimoji="0" lang="en-US" sz="3600" b="1"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 exogenous insulin must be administered</a:t>
            </a:r>
            <a:endParaRPr kumimoji="0" lang="en-US" sz="3600" b="1" u="none" strike="noStrike" cap="none" normalizeH="0" baseline="0" dirty="0" smtClean="0">
              <a:ln>
                <a:noFill/>
              </a:ln>
              <a:solidFill>
                <a:schemeClr val="tx1"/>
              </a:solidFill>
              <a:effectLst/>
              <a:latin typeface="Traditional Arabic" pitchFamily="18" charset="-78"/>
              <a:cs typeface="Traditional Arabic" pitchFamily="18" charset="-78"/>
            </a:endParaRPr>
          </a:p>
          <a:p>
            <a:pPr marL="0" lvl="0" indent="0" eaLnBrk="0" fontAlgn="base" hangingPunct="0">
              <a:lnSpc>
                <a:spcPct val="100000"/>
              </a:lnSpc>
              <a:spcBef>
                <a:spcPct val="0"/>
              </a:spcBef>
              <a:spcAft>
                <a:spcPct val="0"/>
              </a:spcAft>
              <a:buNone/>
            </a:pPr>
            <a:r>
              <a:rPr kumimoji="0" lang="en-US" sz="3600" b="1"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for life because the body loses the ability to produce insulin.</a:t>
            </a:r>
          </a:p>
          <a:p>
            <a:pPr marL="0" lvl="0" indent="0" eaLnBrk="0" fontAlgn="base" hangingPunct="0">
              <a:lnSpc>
                <a:spcPct val="100000"/>
              </a:lnSpc>
              <a:spcBef>
                <a:spcPct val="0"/>
              </a:spcBef>
              <a:spcAft>
                <a:spcPct val="0"/>
              </a:spcAft>
              <a:buNone/>
            </a:pPr>
            <a:endParaRPr kumimoji="0" lang="en-US" sz="3600" b="1" u="none" strike="noStrike" cap="none" normalizeH="0" baseline="0" dirty="0" smtClean="0">
              <a:ln>
                <a:noFill/>
              </a:ln>
              <a:solidFill>
                <a:schemeClr val="tx1"/>
              </a:solidFill>
              <a:effectLst/>
              <a:latin typeface="Traditional Arabic" pitchFamily="18" charset="-78"/>
              <a:cs typeface="Traditional Arabic" pitchFamily="18" charset="-78"/>
            </a:endParaRPr>
          </a:p>
          <a:p>
            <a:pPr marL="0" lvl="0" indent="0" eaLnBrk="0" fontAlgn="base" hangingPunct="0">
              <a:lnSpc>
                <a:spcPct val="100000"/>
              </a:lnSpc>
              <a:spcBef>
                <a:spcPct val="0"/>
              </a:spcBef>
              <a:spcAft>
                <a:spcPct val="0"/>
              </a:spcAft>
              <a:buNone/>
            </a:pPr>
            <a:r>
              <a:rPr kumimoji="0" lang="en-US" sz="3600" b="1" i="1" u="sng" strike="noStrike" cap="none" normalizeH="0" baseline="0" dirty="0" smtClean="0">
                <a:ln>
                  <a:noFill/>
                </a:ln>
                <a:solidFill>
                  <a:srgbClr val="FFFF00"/>
                </a:solidFill>
                <a:effectLst/>
                <a:latin typeface="Traditional Arabic" pitchFamily="18" charset="-78"/>
                <a:ea typeface="Calibri" pitchFamily="34" charset="0"/>
                <a:cs typeface="Traditional Arabic" pitchFamily="18" charset="-78"/>
              </a:rPr>
              <a:t>In type 2 diabetes</a:t>
            </a:r>
            <a:r>
              <a:rPr kumimoji="0" lang="en-US" sz="3600" b="1"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 insulin may be necessary on a long-term</a:t>
            </a:r>
            <a:endParaRPr kumimoji="0" lang="en-US" sz="3600" b="1" u="none" strike="noStrike" cap="none" normalizeH="0" baseline="0" dirty="0" smtClean="0">
              <a:ln>
                <a:noFill/>
              </a:ln>
              <a:solidFill>
                <a:schemeClr val="tx1"/>
              </a:solidFill>
              <a:effectLst/>
              <a:latin typeface="Traditional Arabic" pitchFamily="18" charset="-78"/>
              <a:cs typeface="Traditional Arabic" pitchFamily="18" charset="-78"/>
            </a:endParaRPr>
          </a:p>
          <a:p>
            <a:pPr marL="0" lvl="0" indent="0" eaLnBrk="0" fontAlgn="base" hangingPunct="0">
              <a:lnSpc>
                <a:spcPct val="100000"/>
              </a:lnSpc>
              <a:spcBef>
                <a:spcPct val="0"/>
              </a:spcBef>
              <a:spcAft>
                <a:spcPct val="0"/>
              </a:spcAft>
              <a:buNone/>
            </a:pPr>
            <a:r>
              <a:rPr kumimoji="0" lang="en-US" sz="3600" b="1"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basis to control glucose levels if meal planning and oral</a:t>
            </a:r>
          </a:p>
          <a:p>
            <a:pPr marL="0" lvl="0" indent="0" eaLnBrk="0" fontAlgn="base" hangingPunct="0">
              <a:lnSpc>
                <a:spcPct val="100000"/>
              </a:lnSpc>
              <a:spcBef>
                <a:spcPct val="0"/>
              </a:spcBef>
              <a:spcAft>
                <a:spcPct val="0"/>
              </a:spcAft>
              <a:buNone/>
            </a:pPr>
            <a:r>
              <a:rPr kumimoji="0" lang="en-US" sz="3600" b="1"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agents are ineffective</a:t>
            </a:r>
            <a:r>
              <a:rPr kumimoji="0" lang="en-US" sz="3600" b="1" u="none" strike="noStrike" cap="none" normalizeH="0" baseline="0" dirty="0" smtClean="0">
                <a:ln>
                  <a:noFill/>
                </a:ln>
                <a:solidFill>
                  <a:schemeClr val="tx1"/>
                </a:solidFill>
                <a:effectLst/>
                <a:latin typeface="Traditional Arabic" pitchFamily="18" charset="-78"/>
                <a:cs typeface="Traditional Arabic" pitchFamily="18" charset="-78"/>
              </a:rPr>
              <a:t> </a:t>
            </a:r>
          </a:p>
          <a:p>
            <a:pPr marL="0" indent="0">
              <a:buNone/>
            </a:pPr>
            <a:endParaRPr lang="en-US" dirty="0"/>
          </a:p>
        </p:txBody>
      </p:sp>
    </p:spTree>
    <p:extLst>
      <p:ext uri="{BB962C8B-B14F-4D97-AF65-F5344CB8AC3E}">
        <p14:creationId xmlns:p14="http://schemas.microsoft.com/office/powerpoint/2010/main" val="14790324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52718"/>
            <a:ext cx="10050834" cy="1400530"/>
          </a:xfrm>
        </p:spPr>
        <p:txBody>
          <a:bodyPr/>
          <a:lstStyle/>
          <a:p>
            <a:r>
              <a:rPr lang="en-US" b="1" dirty="0" smtClean="0">
                <a:solidFill>
                  <a:schemeClr val="accent2">
                    <a:lumMod val="75000"/>
                  </a:schemeClr>
                </a:solidFill>
                <a:latin typeface="Traditional Arabic" pitchFamily="18" charset="-78"/>
                <a:cs typeface="Traditional Arabic" pitchFamily="18" charset="-78"/>
              </a:rPr>
              <a:t>The role of Insulin in the body:</a:t>
            </a:r>
            <a:br>
              <a:rPr lang="en-US" b="1" dirty="0" smtClean="0">
                <a:solidFill>
                  <a:schemeClr val="accent2">
                    <a:lumMod val="75000"/>
                  </a:schemeClr>
                </a:solidFill>
                <a:latin typeface="Traditional Arabic" pitchFamily="18" charset="-78"/>
                <a:cs typeface="Traditional Arabic" pitchFamily="18" charset="-78"/>
              </a:rPr>
            </a:br>
            <a:endParaRPr lang="en-US" dirty="0"/>
          </a:p>
        </p:txBody>
      </p:sp>
      <p:sp>
        <p:nvSpPr>
          <p:cNvPr id="3" name="Content Placeholder 2"/>
          <p:cNvSpPr>
            <a:spLocks noGrp="1"/>
          </p:cNvSpPr>
          <p:nvPr>
            <p:ph idx="1"/>
          </p:nvPr>
        </p:nvSpPr>
        <p:spPr>
          <a:xfrm>
            <a:off x="86061" y="2052918"/>
            <a:ext cx="12005533" cy="4805082"/>
          </a:xfrm>
        </p:spPr>
        <p:txBody>
          <a:bodyPr/>
          <a:lstStyle/>
          <a:p>
            <a:endParaRPr lang="en-US" b="1" dirty="0" smtClean="0">
              <a:latin typeface="Traditional Arabic" pitchFamily="18" charset="-78"/>
              <a:cs typeface="Traditional Arabic" pitchFamily="18" charset="-78"/>
            </a:endParaRPr>
          </a:p>
          <a:p>
            <a:r>
              <a:rPr lang="en-US" sz="3200" b="1" dirty="0" smtClean="0">
                <a:latin typeface="Traditional Arabic" pitchFamily="18" charset="-78"/>
                <a:cs typeface="Traditional Arabic" pitchFamily="18" charset="-78"/>
              </a:rPr>
              <a:t>1-Regulate sugar in the bloodstream. The main job of insulin is to keep the level of sugar in the bloodstream  within a normal range. </a:t>
            </a:r>
          </a:p>
          <a:p>
            <a:r>
              <a:rPr lang="en-US" sz="3200" b="1" dirty="0" smtClean="0">
                <a:latin typeface="Traditional Arabic" pitchFamily="18" charset="-78"/>
                <a:cs typeface="Traditional Arabic" pitchFamily="18" charset="-78"/>
              </a:rPr>
              <a:t>2-Storage of excess glucose for energy. </a:t>
            </a:r>
          </a:p>
          <a:p>
            <a:endParaRPr lang="en-US" dirty="0"/>
          </a:p>
        </p:txBody>
      </p:sp>
    </p:spTree>
    <p:extLst>
      <p:ext uri="{BB962C8B-B14F-4D97-AF65-F5344CB8AC3E}">
        <p14:creationId xmlns:p14="http://schemas.microsoft.com/office/powerpoint/2010/main" val="12409837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of Insulin </a:t>
            </a:r>
            <a:endParaRPr lang="en-US" b="1" dirty="0"/>
          </a:p>
        </p:txBody>
      </p:sp>
      <p:sp>
        <p:nvSpPr>
          <p:cNvPr id="3" name="Content Placeholder 2"/>
          <p:cNvSpPr>
            <a:spLocks noGrp="1"/>
          </p:cNvSpPr>
          <p:nvPr>
            <p:ph idx="1"/>
          </p:nvPr>
        </p:nvSpPr>
        <p:spPr>
          <a:xfrm>
            <a:off x="86062" y="2052918"/>
            <a:ext cx="12105938" cy="4805082"/>
          </a:xfrm>
        </p:spPr>
        <p:txBody>
          <a:bodyPr/>
          <a:lstStyle/>
          <a:p>
            <a:r>
              <a:rPr lang="en-US" sz="3200" b="1" u="sng" dirty="0" smtClean="0">
                <a:solidFill>
                  <a:srgbClr val="FFFF00"/>
                </a:solidFill>
                <a:latin typeface="Traditional Arabic" pitchFamily="18" charset="-78"/>
                <a:cs typeface="Traditional Arabic" pitchFamily="18" charset="-78"/>
              </a:rPr>
              <a:t>Rapid-acting insulin</a:t>
            </a:r>
            <a:r>
              <a:rPr lang="en-US" b="1" dirty="0" smtClean="0">
                <a:latin typeface="Traditional Arabic" pitchFamily="18" charset="-78"/>
                <a:cs typeface="Traditional Arabic" pitchFamily="18" charset="-78"/>
              </a:rPr>
              <a:t>. </a:t>
            </a:r>
            <a:r>
              <a:rPr lang="en-US" sz="2800" b="1" dirty="0" smtClean="0">
                <a:latin typeface="Traditional Arabic" pitchFamily="18" charset="-78"/>
                <a:cs typeface="Traditional Arabic" pitchFamily="18" charset="-78"/>
              </a:rPr>
              <a:t>This starts to work within a few minutes and lasts for a couple of hours.</a:t>
            </a:r>
          </a:p>
          <a:p>
            <a:r>
              <a:rPr lang="en-US" sz="3200" b="1" u="sng" dirty="0" smtClean="0">
                <a:solidFill>
                  <a:srgbClr val="FFFF00"/>
                </a:solidFill>
                <a:latin typeface="Traditional Arabic" pitchFamily="18" charset="-78"/>
                <a:cs typeface="Traditional Arabic" pitchFamily="18" charset="-78"/>
              </a:rPr>
              <a:t>short-acting insulin</a:t>
            </a:r>
            <a:r>
              <a:rPr lang="en-US" sz="3200" b="1" dirty="0" smtClean="0">
                <a:solidFill>
                  <a:srgbClr val="FFFF00"/>
                </a:solidFill>
                <a:latin typeface="Traditional Arabic" pitchFamily="18" charset="-78"/>
                <a:cs typeface="Traditional Arabic" pitchFamily="18" charset="-78"/>
              </a:rPr>
              <a:t>.</a:t>
            </a:r>
            <a:r>
              <a:rPr lang="en-US" b="1" dirty="0" smtClean="0">
                <a:solidFill>
                  <a:srgbClr val="FFFF00"/>
                </a:solidFill>
                <a:latin typeface="Traditional Arabic" pitchFamily="18" charset="-78"/>
                <a:cs typeface="Traditional Arabic" pitchFamily="18" charset="-78"/>
              </a:rPr>
              <a:t> </a:t>
            </a:r>
            <a:r>
              <a:rPr lang="en-US" sz="2800" b="1" dirty="0" smtClean="0">
                <a:latin typeface="Traditional Arabic" pitchFamily="18" charset="-78"/>
                <a:cs typeface="Traditional Arabic" pitchFamily="18" charset="-78"/>
              </a:rPr>
              <a:t>It takes about 30 minutes to work fully and lasts for 3 to 6 hours.</a:t>
            </a:r>
          </a:p>
          <a:p>
            <a:r>
              <a:rPr lang="en-US" sz="3200" b="1" u="sng" dirty="0" smtClean="0">
                <a:solidFill>
                  <a:srgbClr val="FFFF00"/>
                </a:solidFill>
                <a:latin typeface="Traditional Arabic" pitchFamily="18" charset="-78"/>
                <a:cs typeface="Traditional Arabic" pitchFamily="18" charset="-78"/>
              </a:rPr>
              <a:t>Intermediate-acting insulin</a:t>
            </a:r>
            <a:r>
              <a:rPr lang="en-US" b="1" dirty="0" smtClean="0">
                <a:solidFill>
                  <a:srgbClr val="FFFF00"/>
                </a:solidFill>
                <a:latin typeface="Traditional Arabic" pitchFamily="18" charset="-78"/>
                <a:cs typeface="Traditional Arabic" pitchFamily="18" charset="-78"/>
              </a:rPr>
              <a:t>. </a:t>
            </a:r>
            <a:r>
              <a:rPr lang="en-US" sz="2800" b="1" dirty="0" smtClean="0">
                <a:latin typeface="Traditional Arabic" pitchFamily="18" charset="-78"/>
                <a:cs typeface="Traditional Arabic" pitchFamily="18" charset="-78"/>
              </a:rPr>
              <a:t>This takes 2 to 4 hours to work fully. Its effects can last for up to 18 hours.</a:t>
            </a:r>
          </a:p>
          <a:p>
            <a:r>
              <a:rPr lang="en-US" sz="3200" b="1" u="sng" dirty="0" smtClean="0">
                <a:solidFill>
                  <a:srgbClr val="FFFF00"/>
                </a:solidFill>
                <a:latin typeface="Traditional Arabic" pitchFamily="18" charset="-78"/>
                <a:cs typeface="Traditional Arabic" pitchFamily="18" charset="-78"/>
              </a:rPr>
              <a:t>Long-acting insulin</a:t>
            </a:r>
            <a:r>
              <a:rPr lang="en-US" b="1" dirty="0" smtClean="0">
                <a:solidFill>
                  <a:srgbClr val="FFFF00"/>
                </a:solidFill>
                <a:latin typeface="Traditional Arabic" pitchFamily="18" charset="-78"/>
                <a:cs typeface="Traditional Arabic" pitchFamily="18" charset="-78"/>
              </a:rPr>
              <a:t>.</a:t>
            </a:r>
            <a:r>
              <a:rPr lang="en-US" b="1" dirty="0" smtClean="0">
                <a:latin typeface="Traditional Arabic" pitchFamily="18" charset="-78"/>
                <a:cs typeface="Traditional Arabic" pitchFamily="18" charset="-78"/>
              </a:rPr>
              <a:t> </a:t>
            </a:r>
            <a:r>
              <a:rPr lang="en-US" sz="2800" b="1" dirty="0" smtClean="0">
                <a:latin typeface="Traditional Arabic" pitchFamily="18" charset="-78"/>
                <a:cs typeface="Traditional Arabic" pitchFamily="18" charset="-78"/>
              </a:rPr>
              <a:t>It can work for an entire day</a:t>
            </a:r>
          </a:p>
          <a:p>
            <a:endParaRPr lang="en-US" dirty="0"/>
          </a:p>
        </p:txBody>
      </p:sp>
    </p:spTree>
    <p:extLst>
      <p:ext uri="{BB962C8B-B14F-4D97-AF65-F5344CB8AC3E}">
        <p14:creationId xmlns:p14="http://schemas.microsoft.com/office/powerpoint/2010/main" val="4091221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Complications of Insulin Therapy </a:t>
            </a:r>
            <a:endParaRPr lang="en-US" b="1" dirty="0"/>
          </a:p>
        </p:txBody>
      </p:sp>
      <p:sp>
        <p:nvSpPr>
          <p:cNvPr id="3" name="Content Placeholder 2"/>
          <p:cNvSpPr>
            <a:spLocks noGrp="1"/>
          </p:cNvSpPr>
          <p:nvPr>
            <p:ph idx="1"/>
          </p:nvPr>
        </p:nvSpPr>
        <p:spPr>
          <a:xfrm>
            <a:off x="0" y="2052918"/>
            <a:ext cx="12192000" cy="4805082"/>
          </a:xfrm>
        </p:spPr>
        <p:txBody>
          <a:bodyPr>
            <a:normAutofit fontScale="92500" lnSpcReduction="10000"/>
          </a:bodyPr>
          <a:lstStyle/>
          <a:p>
            <a:r>
              <a:rPr lang="en-US" sz="2800" b="1" u="sng" dirty="0" smtClean="0">
                <a:latin typeface="Traditional Arabic" pitchFamily="18" charset="-78"/>
                <a:cs typeface="Traditional Arabic" pitchFamily="18" charset="-78"/>
              </a:rPr>
              <a:t>Local Allergic Reactions</a:t>
            </a:r>
            <a:r>
              <a:rPr lang="en-US" sz="2800" b="1" dirty="0" smtClean="0">
                <a:latin typeface="Traditional Arabic" pitchFamily="18" charset="-78"/>
                <a:cs typeface="Traditional Arabic" pitchFamily="18" charset="-78"/>
              </a:rPr>
              <a:t>. A local allergic reaction (redness,</a:t>
            </a:r>
          </a:p>
          <a:p>
            <a:r>
              <a:rPr lang="en-US" sz="2800" b="1" dirty="0" smtClean="0">
                <a:latin typeface="Traditional Arabic" pitchFamily="18" charset="-78"/>
                <a:cs typeface="Traditional Arabic" pitchFamily="18" charset="-78"/>
              </a:rPr>
              <a:t>swelling, tenderness)</a:t>
            </a:r>
          </a:p>
          <a:p>
            <a:r>
              <a:rPr lang="en-US" sz="2800" b="1" dirty="0" smtClean="0">
                <a:latin typeface="Traditional Arabic" pitchFamily="18" charset="-78"/>
                <a:cs typeface="Traditional Arabic" pitchFamily="18" charset="-78"/>
              </a:rPr>
              <a:t>may appear at the injection site 1 to 2 hours after the insulin</a:t>
            </a:r>
          </a:p>
          <a:p>
            <a:r>
              <a:rPr lang="en-US" sz="2800" b="1" dirty="0" smtClean="0">
                <a:latin typeface="Traditional Arabic" pitchFamily="18" charset="-78"/>
                <a:cs typeface="Traditional Arabic" pitchFamily="18" charset="-78"/>
              </a:rPr>
              <a:t>administration. These reactions, which usually occur</a:t>
            </a:r>
          </a:p>
          <a:p>
            <a:r>
              <a:rPr lang="en-US" sz="2800" b="1" dirty="0" smtClean="0">
                <a:latin typeface="Traditional Arabic" pitchFamily="18" charset="-78"/>
                <a:cs typeface="Traditional Arabic" pitchFamily="18" charset="-78"/>
              </a:rPr>
              <a:t>during the beginning stages of therapy and disappear with</a:t>
            </a:r>
          </a:p>
          <a:p>
            <a:r>
              <a:rPr lang="en-US" sz="2800" b="1" dirty="0" smtClean="0">
                <a:latin typeface="Traditional Arabic" pitchFamily="18" charset="-78"/>
                <a:cs typeface="Traditional Arabic" pitchFamily="18" charset="-78"/>
              </a:rPr>
              <a:t>continued use of insulin.</a:t>
            </a:r>
          </a:p>
          <a:p>
            <a:endParaRPr lang="en-US" sz="2800" b="1" dirty="0" smtClean="0">
              <a:latin typeface="Traditional Arabic" pitchFamily="18" charset="-78"/>
              <a:cs typeface="Traditional Arabic" pitchFamily="18" charset="-78"/>
            </a:endParaRPr>
          </a:p>
          <a:p>
            <a:r>
              <a:rPr lang="en-US" sz="2800" b="1" u="sng" dirty="0" smtClean="0">
                <a:latin typeface="Traditional Arabic" pitchFamily="18" charset="-78"/>
                <a:cs typeface="Traditional Arabic" pitchFamily="18" charset="-78"/>
              </a:rPr>
              <a:t>Morning Hyperglycemia</a:t>
            </a:r>
            <a:r>
              <a:rPr lang="en-US" sz="2800" b="1" dirty="0" smtClean="0">
                <a:latin typeface="Traditional Arabic" pitchFamily="18" charset="-78"/>
                <a:cs typeface="Traditional Arabic" pitchFamily="18" charset="-78"/>
              </a:rPr>
              <a:t>. An elevated blood glucose level</a:t>
            </a:r>
          </a:p>
          <a:p>
            <a:r>
              <a:rPr lang="en-US" sz="2800" b="1" dirty="0" smtClean="0">
                <a:latin typeface="Traditional Arabic" pitchFamily="18" charset="-78"/>
                <a:cs typeface="Traditional Arabic" pitchFamily="18" charset="-78"/>
              </a:rPr>
              <a:t>on arising in the morning is caused by an insufficient level</a:t>
            </a:r>
          </a:p>
          <a:p>
            <a:r>
              <a:rPr lang="en-US" sz="2800" b="1" dirty="0" smtClean="0">
                <a:latin typeface="Traditional Arabic" pitchFamily="18" charset="-78"/>
                <a:cs typeface="Traditional Arabic" pitchFamily="18" charset="-78"/>
              </a:rPr>
              <a:t>of insulin,</a:t>
            </a:r>
          </a:p>
          <a:p>
            <a:endParaRPr lang="en-US" dirty="0"/>
          </a:p>
        </p:txBody>
      </p:sp>
    </p:spTree>
    <p:extLst>
      <p:ext uri="{BB962C8B-B14F-4D97-AF65-F5344CB8AC3E}">
        <p14:creationId xmlns:p14="http://schemas.microsoft.com/office/powerpoint/2010/main" val="33625591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insulin delivery </a:t>
            </a:r>
            <a:endParaRPr lang="en-US" dirty="0"/>
          </a:p>
        </p:txBody>
      </p:sp>
      <p:sp>
        <p:nvSpPr>
          <p:cNvPr id="3" name="Content Placeholder 2"/>
          <p:cNvSpPr>
            <a:spLocks noGrp="1"/>
          </p:cNvSpPr>
          <p:nvPr>
            <p:ph idx="1"/>
          </p:nvPr>
        </p:nvSpPr>
        <p:spPr/>
        <p:txBody>
          <a:bodyPr/>
          <a:lstStyle/>
          <a:p>
            <a:r>
              <a:rPr lang="en-US" sz="4000" b="1" dirty="0" smtClean="0">
                <a:solidFill>
                  <a:srgbClr val="FFFF00"/>
                </a:solidFill>
                <a:latin typeface="Traditional Arabic" pitchFamily="18" charset="-78"/>
                <a:cs typeface="Traditional Arabic" pitchFamily="18" charset="-78"/>
              </a:rPr>
              <a:t>Insulin Pens.</a:t>
            </a:r>
          </a:p>
          <a:p>
            <a:r>
              <a:rPr lang="en-US" b="1" dirty="0" smtClean="0">
                <a:latin typeface="Traditional Arabic" pitchFamily="18" charset="-78"/>
                <a:cs typeface="Traditional Arabic" pitchFamily="18" charset="-78"/>
              </a:rPr>
              <a:t> </a:t>
            </a:r>
            <a:r>
              <a:rPr lang="en-US" sz="2800" b="1" dirty="0" smtClean="0">
                <a:latin typeface="Traditional Arabic" pitchFamily="18" charset="-78"/>
                <a:cs typeface="Traditional Arabic" pitchFamily="18" charset="-78"/>
              </a:rPr>
              <a:t>Insulin pens use small (150- to 300-unit) prefilled</a:t>
            </a:r>
          </a:p>
          <a:p>
            <a:r>
              <a:rPr lang="en-US" sz="2800" b="1" dirty="0" smtClean="0">
                <a:latin typeface="Traditional Arabic" pitchFamily="18" charset="-78"/>
                <a:cs typeface="Traditional Arabic" pitchFamily="18" charset="-78"/>
              </a:rPr>
              <a:t>insulin cartridges that are loaded into a pen </a:t>
            </a:r>
          </a:p>
          <a:p>
            <a:pPr marL="0" indent="0">
              <a:buNone/>
            </a:pPr>
            <a:r>
              <a:rPr lang="en-US" sz="2800" b="1" dirty="0" smtClean="0">
                <a:latin typeface="Traditional Arabic" pitchFamily="18" charset="-78"/>
                <a:cs typeface="Traditional Arabic" pitchFamily="18" charset="-78"/>
              </a:rPr>
              <a:t>    like holder. </a:t>
            </a:r>
          </a:p>
          <a:p>
            <a:r>
              <a:rPr lang="en-US" sz="2800" b="1" dirty="0" smtClean="0">
                <a:latin typeface="Traditional Arabic" pitchFamily="18" charset="-78"/>
                <a:cs typeface="Traditional Arabic" pitchFamily="18" charset="-78"/>
              </a:rPr>
              <a:t>A disposable needle is attached to the device for </a:t>
            </a:r>
          </a:p>
          <a:p>
            <a:pPr marL="0" indent="0">
              <a:buNone/>
            </a:pPr>
            <a:r>
              <a:rPr lang="en-US" sz="2800" b="1" dirty="0" smtClean="0">
                <a:latin typeface="Traditional Arabic" pitchFamily="18" charset="-78"/>
                <a:cs typeface="Traditional Arabic" pitchFamily="18" charset="-78"/>
              </a:rPr>
              <a:t>    Insulin injection. </a:t>
            </a:r>
          </a:p>
          <a:p>
            <a:endParaRPr lang="en-US" dirty="0"/>
          </a:p>
        </p:txBody>
      </p:sp>
      <p:pic>
        <p:nvPicPr>
          <p:cNvPr id="4" name="صورة 7" descr="download (9).jpg"/>
          <p:cNvPicPr>
            <a:picLocks noChangeAspect="1"/>
          </p:cNvPicPr>
          <p:nvPr/>
        </p:nvPicPr>
        <p:blipFill>
          <a:blip r:embed="rId2"/>
          <a:stretch>
            <a:fillRect/>
          </a:stretch>
        </p:blipFill>
        <p:spPr>
          <a:xfrm>
            <a:off x="9620250" y="809625"/>
            <a:ext cx="3200400" cy="5200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703910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b="1" u="none" strike="noStrike" cap="none" normalizeH="0" baseline="0" dirty="0" smtClean="0">
                <a:ln>
                  <a:noFill/>
                </a:ln>
                <a:solidFill>
                  <a:srgbClr val="FFFF00"/>
                </a:solidFill>
                <a:effectLst/>
                <a:latin typeface="Traditional Arabic" pitchFamily="18" charset="-78"/>
                <a:ea typeface="Calibri" pitchFamily="34" charset="0"/>
                <a:cs typeface="Traditional Arabic" pitchFamily="18" charset="-78"/>
              </a:rPr>
              <a:t>Jet Injectors. </a:t>
            </a:r>
            <a:br>
              <a:rPr kumimoji="0" lang="en-US" b="1" u="none" strike="noStrike" cap="none" normalizeH="0" baseline="0" dirty="0" smtClean="0">
                <a:ln>
                  <a:noFill/>
                </a:ln>
                <a:solidFill>
                  <a:srgbClr val="FFFF00"/>
                </a:solidFill>
                <a:effectLst/>
                <a:latin typeface="Traditional Arabic" pitchFamily="18" charset="-78"/>
                <a:ea typeface="Calibri" pitchFamily="34" charset="0"/>
                <a:cs typeface="Traditional Arabic" pitchFamily="18" charset="-78"/>
              </a:rPr>
            </a:br>
            <a:endParaRPr lang="en-US" dirty="0">
              <a:solidFill>
                <a:srgbClr val="FFFF00"/>
              </a:solidFill>
            </a:endParaRPr>
          </a:p>
        </p:txBody>
      </p:sp>
      <p:sp>
        <p:nvSpPr>
          <p:cNvPr id="8" name="Content Placeholder 7"/>
          <p:cNvSpPr>
            <a:spLocks noGrp="1"/>
          </p:cNvSpPr>
          <p:nvPr>
            <p:ph idx="1"/>
          </p:nvPr>
        </p:nvSpPr>
        <p:spPr>
          <a:xfrm>
            <a:off x="0" y="2052918"/>
            <a:ext cx="10049853" cy="4195481"/>
          </a:xfrm>
        </p:spPr>
        <p:txBody>
          <a:bodyPr>
            <a:normAutofit/>
          </a:bodyPr>
          <a:lstStyle/>
          <a:p>
            <a:pPr marL="0" lvl="0" indent="0" fontAlgn="base">
              <a:lnSpc>
                <a:spcPct val="100000"/>
              </a:lnSpc>
              <a:spcBef>
                <a:spcPct val="0"/>
              </a:spcBef>
              <a:spcAft>
                <a:spcPct val="0"/>
              </a:spcAft>
              <a:buNone/>
            </a:pPr>
            <a:r>
              <a:rPr kumimoji="0" lang="en-US" sz="3600" b="1"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As an alternative to needle injections, jet injection</a:t>
            </a:r>
            <a:endParaRPr kumimoji="0" lang="en-US" sz="3600" b="1" u="none" strike="noStrike" cap="none" normalizeH="0" baseline="0" dirty="0" smtClean="0">
              <a:ln>
                <a:noFill/>
              </a:ln>
              <a:solidFill>
                <a:schemeClr val="tx1"/>
              </a:solidFill>
              <a:effectLst/>
              <a:latin typeface="Traditional Arabic" pitchFamily="18" charset="-78"/>
              <a:cs typeface="Traditional Arabic" pitchFamily="18" charset="-78"/>
            </a:endParaRPr>
          </a:p>
          <a:p>
            <a:pPr marL="0" lvl="0" indent="0" eaLnBrk="0" fontAlgn="base" hangingPunct="0">
              <a:lnSpc>
                <a:spcPct val="100000"/>
              </a:lnSpc>
              <a:spcBef>
                <a:spcPct val="0"/>
              </a:spcBef>
              <a:spcAft>
                <a:spcPct val="0"/>
              </a:spcAft>
              <a:buNone/>
            </a:pPr>
            <a:r>
              <a:rPr kumimoji="0" lang="en-US" sz="3600" b="1"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devices deliver insulin through the skin under pressure in an extremely fine stream</a:t>
            </a:r>
            <a:endParaRPr lang="en-US" sz="3600" dirty="0"/>
          </a:p>
        </p:txBody>
      </p:sp>
      <p:pic>
        <p:nvPicPr>
          <p:cNvPr id="9" name="صورة 6" descr="images (9).jpg"/>
          <p:cNvPicPr>
            <a:picLocks noChangeAspect="1"/>
          </p:cNvPicPr>
          <p:nvPr/>
        </p:nvPicPr>
        <p:blipFill>
          <a:blip r:embed="rId2"/>
          <a:stretch>
            <a:fillRect/>
          </a:stretch>
        </p:blipFill>
        <p:spPr>
          <a:xfrm>
            <a:off x="9380667" y="1452283"/>
            <a:ext cx="2043953" cy="34367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661792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Insulin Pump </a:t>
            </a:r>
            <a:endParaRPr lang="en-US" b="1" dirty="0"/>
          </a:p>
        </p:txBody>
      </p:sp>
      <p:sp>
        <p:nvSpPr>
          <p:cNvPr id="3" name="Content Placeholder 2"/>
          <p:cNvSpPr>
            <a:spLocks noGrp="1"/>
          </p:cNvSpPr>
          <p:nvPr>
            <p:ph idx="1"/>
          </p:nvPr>
        </p:nvSpPr>
        <p:spPr>
          <a:xfrm>
            <a:off x="0" y="2052918"/>
            <a:ext cx="10049853" cy="4885764"/>
          </a:xfrm>
        </p:spPr>
        <p:txBody>
          <a:bodyPr/>
          <a:lstStyle/>
          <a:p>
            <a:pPr marL="0" lvl="0" indent="0" fontAlgn="base">
              <a:lnSpc>
                <a:spcPct val="100000"/>
              </a:lnSpc>
              <a:spcBef>
                <a:spcPct val="0"/>
              </a:spcBef>
              <a:spcAft>
                <a:spcPct val="0"/>
              </a:spcAft>
              <a:buNone/>
            </a:pPr>
            <a:r>
              <a:rPr kumimoji="0" lang="en-US" sz="3200" b="1"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Continuous subcutaneous insulin infusion involves the use of small, externally</a:t>
            </a:r>
          </a:p>
          <a:p>
            <a:pPr marL="0" lvl="0" indent="0" fontAlgn="base">
              <a:lnSpc>
                <a:spcPct val="100000"/>
              </a:lnSpc>
              <a:spcBef>
                <a:spcPct val="0"/>
              </a:spcBef>
              <a:spcAft>
                <a:spcPct val="0"/>
              </a:spcAft>
              <a:buNone/>
            </a:pPr>
            <a:r>
              <a:rPr kumimoji="0" lang="en-US" sz="3200" b="1"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 worn devices (insulin pumps) that closely mimic the functioning of the normal pancreas</a:t>
            </a:r>
            <a:r>
              <a:rPr kumimoji="0" lang="en-US" sz="3200" b="1" u="none" strike="noStrike" cap="none" normalizeH="0" baseline="0" dirty="0" smtClean="0">
                <a:ln>
                  <a:noFill/>
                </a:ln>
                <a:solidFill>
                  <a:schemeClr val="tx1"/>
                </a:solidFill>
                <a:effectLst/>
                <a:latin typeface="Traditional Arabic" pitchFamily="18" charset="-78"/>
                <a:cs typeface="Traditional Arabic" pitchFamily="18" charset="-78"/>
              </a:rPr>
              <a:t> </a:t>
            </a:r>
          </a:p>
          <a:p>
            <a:endParaRPr lang="en-US" dirty="0"/>
          </a:p>
        </p:txBody>
      </p:sp>
      <p:pic>
        <p:nvPicPr>
          <p:cNvPr id="4" name="صورة 6" descr="download (10).jpg"/>
          <p:cNvPicPr>
            <a:picLocks noChangeAspect="1"/>
          </p:cNvPicPr>
          <p:nvPr/>
        </p:nvPicPr>
        <p:blipFill>
          <a:blip r:embed="rId2"/>
          <a:srcRect t="10976"/>
          <a:stretch>
            <a:fillRect/>
          </a:stretch>
        </p:blipFill>
        <p:spPr>
          <a:xfrm>
            <a:off x="9585064" y="2525806"/>
            <a:ext cx="2606936" cy="39399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778141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b="1" u="none" strike="noStrike" cap="none" normalizeH="0" baseline="0" dirty="0" smtClean="0">
                <a:ln>
                  <a:noFill/>
                </a:ln>
                <a:solidFill>
                  <a:srgbClr val="FFFF00"/>
                </a:solidFill>
                <a:effectLst/>
                <a:latin typeface="Traditional Arabic" pitchFamily="18" charset="-78"/>
                <a:ea typeface="Calibri" pitchFamily="34" charset="0"/>
                <a:cs typeface="Traditional Arabic" pitchFamily="18" charset="-78"/>
              </a:rPr>
              <a:t>Oral Pharmacologic Therapy</a:t>
            </a:r>
            <a:r>
              <a:rPr kumimoji="0" lang="en-US" b="1" u="none" strike="noStrike" cap="none" normalizeH="0" baseline="0" dirty="0" smtClean="0">
                <a:ln>
                  <a:noFill/>
                </a:ln>
                <a:solidFill>
                  <a:srgbClr val="FFFF00"/>
                </a:solidFill>
                <a:effectLst/>
                <a:latin typeface="Traditional Arabic" pitchFamily="18" charset="-78"/>
                <a:cs typeface="Traditional Arabic" pitchFamily="18" charset="-78"/>
              </a:rPr>
              <a:t/>
            </a:r>
            <a:br>
              <a:rPr kumimoji="0" lang="en-US" b="1" u="none" strike="noStrike" cap="none" normalizeH="0" baseline="0" dirty="0" smtClean="0">
                <a:ln>
                  <a:noFill/>
                </a:ln>
                <a:solidFill>
                  <a:srgbClr val="FFFF00"/>
                </a:solidFill>
                <a:effectLst/>
                <a:latin typeface="Traditional Arabic" pitchFamily="18" charset="-78"/>
                <a:cs typeface="Traditional Arabic" pitchFamily="18" charset="-78"/>
              </a:rPr>
            </a:br>
            <a:endParaRPr lang="en-US" dirty="0">
              <a:solidFill>
                <a:srgbClr val="FFFF00"/>
              </a:solidFill>
            </a:endParaRPr>
          </a:p>
        </p:txBody>
      </p:sp>
      <p:sp>
        <p:nvSpPr>
          <p:cNvPr id="3" name="Content Placeholder 2"/>
          <p:cNvSpPr>
            <a:spLocks noGrp="1"/>
          </p:cNvSpPr>
          <p:nvPr>
            <p:ph idx="1"/>
          </p:nvPr>
        </p:nvSpPr>
        <p:spPr>
          <a:xfrm>
            <a:off x="0" y="1194100"/>
            <a:ext cx="12192000" cy="5663900"/>
          </a:xfrm>
        </p:spPr>
        <p:txBody>
          <a:bodyPr>
            <a:normAutofit/>
          </a:bodyPr>
          <a:lstStyle/>
          <a:p>
            <a:pPr marL="0" lvl="0" indent="0" eaLnBrk="0" fontAlgn="base" hangingPunct="0">
              <a:lnSpc>
                <a:spcPct val="100000"/>
              </a:lnSpc>
              <a:spcBef>
                <a:spcPct val="0"/>
              </a:spcBef>
              <a:spcAft>
                <a:spcPct val="0"/>
              </a:spcAft>
              <a:buNone/>
            </a:pPr>
            <a:endParaRPr kumimoji="0" lang="en-US" sz="2800" b="1" u="sng" strike="noStrike" cap="none" normalizeH="0" baseline="0" dirty="0" smtClean="0">
              <a:ln>
                <a:noFill/>
              </a:ln>
              <a:solidFill>
                <a:srgbClr val="FFFF00"/>
              </a:solidFill>
              <a:effectLst/>
              <a:latin typeface="Traditional Arabic" pitchFamily="18" charset="-78"/>
              <a:ea typeface="Calibri" pitchFamily="34" charset="0"/>
              <a:cs typeface="Traditional Arabic" pitchFamily="18" charset="-78"/>
            </a:endParaRPr>
          </a:p>
          <a:p>
            <a:pPr marL="0" lvl="0" indent="0" eaLnBrk="0" fontAlgn="base" hangingPunct="0">
              <a:lnSpc>
                <a:spcPct val="100000"/>
              </a:lnSpc>
              <a:spcBef>
                <a:spcPct val="0"/>
              </a:spcBef>
              <a:spcAft>
                <a:spcPct val="0"/>
              </a:spcAft>
              <a:buNone/>
            </a:pPr>
            <a:r>
              <a:rPr kumimoji="0" lang="en-US" sz="2800" b="1" u="sng" strike="noStrike" cap="none" normalizeH="0" baseline="0" dirty="0" smtClean="0">
                <a:ln>
                  <a:noFill/>
                </a:ln>
                <a:solidFill>
                  <a:srgbClr val="FFFF00"/>
                </a:solidFill>
                <a:effectLst/>
                <a:latin typeface="Traditional Arabic" pitchFamily="18" charset="-78"/>
                <a:ea typeface="Calibri" pitchFamily="34" charset="0"/>
                <a:cs typeface="Traditional Arabic" pitchFamily="18" charset="-78"/>
              </a:rPr>
              <a:t>Pramlintide</a:t>
            </a:r>
          </a:p>
          <a:p>
            <a:pPr marL="0" lvl="0" indent="0" eaLnBrk="0" fontAlgn="base" hangingPunct="0">
              <a:lnSpc>
                <a:spcPct val="100000"/>
              </a:lnSpc>
              <a:spcBef>
                <a:spcPct val="0"/>
              </a:spcBef>
              <a:spcAft>
                <a:spcPct val="0"/>
              </a:spcAft>
              <a:buNone/>
            </a:pPr>
            <a:r>
              <a:rPr lang="en-US" b="1" u="sng" dirty="0">
                <a:latin typeface="Traditional Arabic" pitchFamily="18" charset="-78"/>
                <a:ea typeface="Calibri" pitchFamily="34" charset="0"/>
                <a:cs typeface="Traditional Arabic" pitchFamily="18" charset="-78"/>
              </a:rPr>
              <a:t> </a:t>
            </a:r>
            <a:r>
              <a:rPr lang="en-US" b="1" u="sng" dirty="0" smtClean="0">
                <a:latin typeface="Traditional Arabic" pitchFamily="18" charset="-78"/>
                <a:ea typeface="Calibri" pitchFamily="34" charset="0"/>
                <a:cs typeface="Traditional Arabic" pitchFamily="18" charset="-78"/>
              </a:rPr>
              <a:t>  </a:t>
            </a:r>
            <a:r>
              <a:rPr kumimoji="0" lang="en-US" b="1" u="sng"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 </a:t>
            </a:r>
            <a:r>
              <a:rPr kumimoji="0" lang="en-US" sz="2400" b="1" u="sng"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is </a:t>
            </a:r>
            <a:r>
              <a:rPr kumimoji="0" lang="en-US" sz="2400" b="1"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a synthetic analogue of  human amylin, a hormone that is secreted by the beta cells of the pancreas, has recently been approved for treatment of both type 1 and type 2 diabetes.</a:t>
            </a:r>
          </a:p>
          <a:p>
            <a:pPr marL="0" lvl="0" indent="0" eaLnBrk="0" fontAlgn="base" hangingPunct="0">
              <a:lnSpc>
                <a:spcPct val="100000"/>
              </a:lnSpc>
              <a:spcBef>
                <a:spcPct val="0"/>
              </a:spcBef>
              <a:spcAft>
                <a:spcPct val="0"/>
              </a:spcAft>
              <a:buNone/>
            </a:pPr>
            <a:endParaRPr kumimoji="0" lang="en-US" b="1" u="none" strike="noStrike" cap="none" normalizeH="0" baseline="0" dirty="0" smtClean="0">
              <a:ln>
                <a:noFill/>
              </a:ln>
              <a:solidFill>
                <a:schemeClr val="tx1"/>
              </a:solidFill>
              <a:effectLst/>
              <a:latin typeface="Traditional Arabic" pitchFamily="18" charset="-78"/>
              <a:cs typeface="Traditional Arabic" pitchFamily="18" charset="-78"/>
            </a:endParaRPr>
          </a:p>
          <a:p>
            <a:pPr marL="0" lvl="0" indent="0" eaLnBrk="0" fontAlgn="base" hangingPunct="0">
              <a:lnSpc>
                <a:spcPct val="100000"/>
              </a:lnSpc>
              <a:spcBef>
                <a:spcPct val="0"/>
              </a:spcBef>
              <a:spcAft>
                <a:spcPct val="0"/>
              </a:spcAft>
              <a:buNone/>
            </a:pPr>
            <a:r>
              <a:rPr kumimoji="0" lang="en-US" sz="2800" b="1" u="sng" strike="noStrike" cap="none" normalizeH="0" baseline="0" dirty="0" err="1" smtClean="0">
                <a:ln>
                  <a:noFill/>
                </a:ln>
                <a:solidFill>
                  <a:srgbClr val="FFFF00"/>
                </a:solidFill>
                <a:effectLst/>
                <a:latin typeface="Traditional Arabic" pitchFamily="18" charset="-78"/>
                <a:ea typeface="Calibri" pitchFamily="34" charset="0"/>
                <a:cs typeface="Traditional Arabic" pitchFamily="18" charset="-78"/>
              </a:rPr>
              <a:t>Exenatide</a:t>
            </a:r>
            <a:r>
              <a:rPr kumimoji="0" lang="en-US" sz="2800" b="1" u="sng" strike="noStrike" cap="none" normalizeH="0" baseline="0" dirty="0" smtClean="0">
                <a:ln>
                  <a:noFill/>
                </a:ln>
                <a:solidFill>
                  <a:srgbClr val="FFFF00"/>
                </a:solidFill>
                <a:effectLst/>
                <a:latin typeface="Traditional Arabic" pitchFamily="18" charset="-78"/>
                <a:ea typeface="Calibri" pitchFamily="34" charset="0"/>
                <a:cs typeface="Traditional Arabic" pitchFamily="18" charset="-78"/>
              </a:rPr>
              <a:t> </a:t>
            </a:r>
            <a:r>
              <a:rPr kumimoji="0" lang="en-US" sz="2800" b="1" u="sng" strike="noStrike" cap="none" normalizeH="0" dirty="0" smtClean="0">
                <a:ln>
                  <a:noFill/>
                </a:ln>
                <a:solidFill>
                  <a:srgbClr val="FFFF00"/>
                </a:solidFill>
                <a:effectLst/>
                <a:latin typeface="Traditional Arabic" pitchFamily="18" charset="-78"/>
                <a:ea typeface="Calibri" pitchFamily="34" charset="0"/>
                <a:cs typeface="Traditional Arabic" pitchFamily="18" charset="-78"/>
              </a:rPr>
              <a:t> </a:t>
            </a:r>
          </a:p>
          <a:p>
            <a:pPr lvl="0" eaLnBrk="0" fontAlgn="base" hangingPunct="0">
              <a:lnSpc>
                <a:spcPct val="100000"/>
              </a:lnSpc>
              <a:spcBef>
                <a:spcPct val="0"/>
              </a:spcBef>
              <a:spcAft>
                <a:spcPct val="0"/>
              </a:spcAft>
              <a:buFont typeface="Wingdings" panose="05000000000000000000" pitchFamily="2" charset="2"/>
              <a:buChar char="q"/>
            </a:pPr>
            <a:r>
              <a:rPr lang="en-US" b="1" u="sng" baseline="0" dirty="0">
                <a:latin typeface="Traditional Arabic" pitchFamily="18" charset="-78"/>
                <a:ea typeface="Calibri" pitchFamily="34" charset="0"/>
                <a:cs typeface="Traditional Arabic" pitchFamily="18" charset="-78"/>
              </a:rPr>
              <a:t> </a:t>
            </a:r>
            <a:r>
              <a:rPr lang="en-US" b="1" u="sng" baseline="0" dirty="0" smtClean="0">
                <a:latin typeface="Traditional Arabic" pitchFamily="18" charset="-78"/>
                <a:ea typeface="Calibri" pitchFamily="34" charset="0"/>
                <a:cs typeface="Traditional Arabic" pitchFamily="18" charset="-78"/>
              </a:rPr>
              <a:t>     </a:t>
            </a:r>
            <a:r>
              <a:rPr kumimoji="0" lang="en-US" sz="2400" b="1"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is another medication approved for the treatment of type 2 diabetes in combination with metformin or sulfonylureas.</a:t>
            </a:r>
          </a:p>
          <a:p>
            <a:pPr lvl="0" eaLnBrk="0" fontAlgn="base" hangingPunct="0">
              <a:lnSpc>
                <a:spcPct val="100000"/>
              </a:lnSpc>
              <a:spcBef>
                <a:spcPct val="0"/>
              </a:spcBef>
              <a:spcAft>
                <a:spcPct val="0"/>
              </a:spcAft>
              <a:buFont typeface="Wingdings" panose="05000000000000000000" pitchFamily="2" charset="2"/>
              <a:buChar char="q"/>
            </a:pPr>
            <a:r>
              <a:rPr kumimoji="0" lang="en-US" sz="2400" b="1"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 It is derived from a hormone that is produced in the small intestine and has been found to be deficient in type 2 diabetes. </a:t>
            </a:r>
          </a:p>
          <a:p>
            <a:pPr lvl="0" eaLnBrk="0" fontAlgn="base" hangingPunct="0">
              <a:lnSpc>
                <a:spcPct val="100000"/>
              </a:lnSpc>
              <a:spcBef>
                <a:spcPct val="0"/>
              </a:spcBef>
              <a:spcAft>
                <a:spcPct val="0"/>
              </a:spcAft>
              <a:buFont typeface="Wingdings" panose="05000000000000000000" pitchFamily="2" charset="2"/>
              <a:buChar char="q"/>
            </a:pPr>
            <a:r>
              <a:rPr kumimoji="0" lang="en-US" sz="2400" b="1"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It is normally released after food is ingested to delay gastric emptying and enhance insulin secretion, resulting in dampening of the rise in blood  glucose levels after meals. </a:t>
            </a:r>
            <a:endParaRPr kumimoji="0" lang="en-US" sz="2400" b="1" u="none" strike="noStrike" cap="none" normalizeH="0" baseline="0" dirty="0" smtClean="0">
              <a:ln>
                <a:noFill/>
              </a:ln>
              <a:solidFill>
                <a:schemeClr val="tx1"/>
              </a:solidFill>
              <a:effectLst/>
              <a:latin typeface="Traditional Arabic" pitchFamily="18" charset="-78"/>
              <a:cs typeface="Traditional Arabic" pitchFamily="18" charset="-78"/>
            </a:endParaRPr>
          </a:p>
          <a:p>
            <a:pPr marL="0" indent="0">
              <a:buNone/>
            </a:pPr>
            <a:endParaRPr lang="en-US" sz="2400" dirty="0"/>
          </a:p>
        </p:txBody>
      </p:sp>
    </p:spTree>
    <p:extLst>
      <p:ext uri="{BB962C8B-B14F-4D97-AF65-F5344CB8AC3E}">
        <p14:creationId xmlns:p14="http://schemas.microsoft.com/office/powerpoint/2010/main" val="751209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 LINES</a:t>
            </a:r>
            <a:endParaRPr lang="en-US" b="1" dirty="0"/>
          </a:p>
        </p:txBody>
      </p:sp>
      <p:sp>
        <p:nvSpPr>
          <p:cNvPr id="3" name="Content Placeholder 2"/>
          <p:cNvSpPr>
            <a:spLocks noGrp="1"/>
          </p:cNvSpPr>
          <p:nvPr>
            <p:ph idx="1"/>
          </p:nvPr>
        </p:nvSpPr>
        <p:spPr>
          <a:xfrm>
            <a:off x="-118334" y="1280160"/>
            <a:ext cx="12310334" cy="5577840"/>
          </a:xfrm>
        </p:spPr>
        <p:txBody>
          <a:bodyPr>
            <a:normAutofit fontScale="85000" lnSpcReduction="20000"/>
          </a:bodyPr>
          <a:lstStyle/>
          <a:p>
            <a:pPr>
              <a:buFontTx/>
              <a:buChar char="-"/>
            </a:pPr>
            <a:r>
              <a:rPr lang="en-US" sz="3500" b="1" dirty="0" smtClean="0">
                <a:latin typeface="Traditional Arabic" pitchFamily="18" charset="-78"/>
                <a:cs typeface="Traditional Arabic" pitchFamily="18" charset="-78"/>
              </a:rPr>
              <a:t>Definition </a:t>
            </a:r>
            <a:endParaRPr lang="en-US" sz="3500" b="1" dirty="0">
              <a:latin typeface="Traditional Arabic" pitchFamily="18" charset="-78"/>
              <a:cs typeface="Traditional Arabic" pitchFamily="18" charset="-78"/>
            </a:endParaRPr>
          </a:p>
          <a:p>
            <a:pPr>
              <a:buFontTx/>
              <a:buChar char="-"/>
            </a:pPr>
            <a:r>
              <a:rPr lang="en-US" sz="3500" b="1" dirty="0">
                <a:latin typeface="Traditional Arabic" pitchFamily="18" charset="-78"/>
                <a:cs typeface="Traditional Arabic" pitchFamily="18" charset="-78"/>
              </a:rPr>
              <a:t>Classification</a:t>
            </a:r>
          </a:p>
          <a:p>
            <a:pPr>
              <a:buFontTx/>
              <a:buChar char="-"/>
            </a:pPr>
            <a:r>
              <a:rPr lang="en-US" sz="3500" b="1" dirty="0">
                <a:latin typeface="Traditional Arabic" pitchFamily="18" charset="-78"/>
                <a:cs typeface="Traditional Arabic" pitchFamily="18" charset="-78"/>
              </a:rPr>
              <a:t>Pathophysiology</a:t>
            </a:r>
          </a:p>
          <a:p>
            <a:pPr>
              <a:buFontTx/>
              <a:buChar char="-"/>
            </a:pPr>
            <a:r>
              <a:rPr lang="en-US" sz="3500" b="1" dirty="0">
                <a:latin typeface="Traditional Arabic" pitchFamily="18" charset="-78"/>
                <a:cs typeface="Traditional Arabic" pitchFamily="18" charset="-78"/>
              </a:rPr>
              <a:t>Risk factors</a:t>
            </a:r>
          </a:p>
          <a:p>
            <a:pPr>
              <a:buFontTx/>
              <a:buChar char="-"/>
            </a:pPr>
            <a:r>
              <a:rPr lang="en-US" sz="3500" b="1" dirty="0">
                <a:latin typeface="Traditional Arabic" pitchFamily="18" charset="-78"/>
                <a:cs typeface="Traditional Arabic" pitchFamily="18" charset="-78"/>
              </a:rPr>
              <a:t>Prevention </a:t>
            </a:r>
          </a:p>
          <a:p>
            <a:pPr>
              <a:buFontTx/>
              <a:buChar char="-"/>
            </a:pPr>
            <a:r>
              <a:rPr lang="en-US" sz="3500" b="1" dirty="0">
                <a:latin typeface="Traditional Arabic" pitchFamily="18" charset="-78"/>
                <a:cs typeface="Traditional Arabic" pitchFamily="18" charset="-78"/>
              </a:rPr>
              <a:t>Clinical manifestation</a:t>
            </a:r>
          </a:p>
          <a:p>
            <a:pPr>
              <a:buFontTx/>
              <a:buChar char="-"/>
            </a:pPr>
            <a:r>
              <a:rPr lang="en-US" sz="3500" b="1" dirty="0">
                <a:latin typeface="Traditional Arabic" pitchFamily="18" charset="-78"/>
                <a:cs typeface="Traditional Arabic" pitchFamily="18" charset="-78"/>
              </a:rPr>
              <a:t>Diagnostic test</a:t>
            </a:r>
          </a:p>
          <a:p>
            <a:pPr>
              <a:buFontTx/>
              <a:buChar char="-"/>
            </a:pPr>
            <a:r>
              <a:rPr lang="en-US" sz="3500" b="1" dirty="0">
                <a:latin typeface="Traditional Arabic" pitchFamily="18" charset="-78"/>
                <a:cs typeface="Traditional Arabic" pitchFamily="18" charset="-78"/>
              </a:rPr>
              <a:t>Complication of diabetes  </a:t>
            </a:r>
          </a:p>
          <a:p>
            <a:pPr>
              <a:buFontTx/>
              <a:buChar char="-"/>
            </a:pPr>
            <a:r>
              <a:rPr lang="en-US" sz="3500" b="1" dirty="0">
                <a:latin typeface="Traditional Arabic" pitchFamily="18" charset="-78"/>
                <a:cs typeface="Traditional Arabic" pitchFamily="18" charset="-78"/>
              </a:rPr>
              <a:t>Assessment</a:t>
            </a:r>
          </a:p>
          <a:p>
            <a:pPr>
              <a:buFontTx/>
              <a:buChar char="-"/>
            </a:pPr>
            <a:r>
              <a:rPr lang="en-US" sz="3500" b="1" dirty="0">
                <a:latin typeface="Traditional Arabic" pitchFamily="18" charset="-78"/>
                <a:cs typeface="Traditional Arabic" pitchFamily="18" charset="-78"/>
              </a:rPr>
              <a:t>Medical management </a:t>
            </a:r>
          </a:p>
          <a:p>
            <a:pPr>
              <a:buFontTx/>
              <a:buChar char="-"/>
            </a:pPr>
            <a:r>
              <a:rPr lang="en-US" sz="3500" b="1" dirty="0">
                <a:latin typeface="Traditional Arabic" pitchFamily="18" charset="-78"/>
                <a:cs typeface="Traditional Arabic" pitchFamily="18" charset="-78"/>
              </a:rPr>
              <a:t> nursing process </a:t>
            </a:r>
          </a:p>
          <a:p>
            <a:pPr>
              <a:buFontTx/>
              <a:buChar char="-"/>
            </a:pPr>
            <a:endParaRPr lang="en-US" b="1" dirty="0">
              <a:latin typeface="Traditional Arabic" pitchFamily="18" charset="-78"/>
              <a:cs typeface="Traditional Arabic" pitchFamily="18" charset="-78"/>
            </a:endParaRPr>
          </a:p>
          <a:p>
            <a:endParaRPr lang="en-US" dirty="0"/>
          </a:p>
        </p:txBody>
      </p:sp>
    </p:spTree>
    <p:extLst>
      <p:ext uri="{BB962C8B-B14F-4D97-AF65-F5344CB8AC3E}">
        <p14:creationId xmlns:p14="http://schemas.microsoft.com/office/powerpoint/2010/main" val="28584072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49439"/>
          </a:xfrm>
        </p:spPr>
      </p:pic>
    </p:spTree>
    <p:extLst>
      <p:ext uri="{BB962C8B-B14F-4D97-AF65-F5344CB8AC3E}">
        <p14:creationId xmlns:p14="http://schemas.microsoft.com/office/powerpoint/2010/main" val="27589755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Nursing care of diabetic patients </a:t>
            </a:r>
            <a:br>
              <a:rPr lang="en-US" b="1" dirty="0" smtClean="0">
                <a:solidFill>
                  <a:srgbClr val="FFFF00"/>
                </a:solidFill>
              </a:rPr>
            </a:br>
            <a:r>
              <a:rPr lang="en-US" b="1" dirty="0" smtClean="0">
                <a:solidFill>
                  <a:srgbClr val="FFFF00"/>
                </a:solidFill>
              </a:rPr>
              <a:t>1- Assessment  </a:t>
            </a:r>
            <a:endParaRPr lang="en-US" b="1" dirty="0">
              <a:solidFill>
                <a:srgbClr val="FFFF00"/>
              </a:solidFill>
            </a:endParaRPr>
          </a:p>
        </p:txBody>
      </p:sp>
      <p:sp>
        <p:nvSpPr>
          <p:cNvPr id="3" name="Content Placeholder 2"/>
          <p:cNvSpPr>
            <a:spLocks noGrp="1"/>
          </p:cNvSpPr>
          <p:nvPr>
            <p:ph idx="1"/>
          </p:nvPr>
        </p:nvSpPr>
        <p:spPr>
          <a:xfrm>
            <a:off x="0" y="1793352"/>
            <a:ext cx="12192000" cy="5145330"/>
          </a:xfrm>
        </p:spPr>
        <p:txBody>
          <a:bodyPr>
            <a:normAutofit lnSpcReduction="10000"/>
          </a:bodyPr>
          <a:lstStyle/>
          <a:p>
            <a:r>
              <a:rPr lang="en-US" b="1" dirty="0" smtClean="0">
                <a:latin typeface="Traditional Arabic" pitchFamily="18" charset="-78"/>
                <a:cs typeface="Traditional Arabic" pitchFamily="18" charset="-78"/>
              </a:rPr>
              <a:t>-</a:t>
            </a:r>
            <a:r>
              <a:rPr lang="en-US" sz="2800" b="1" dirty="0" smtClean="0">
                <a:latin typeface="Traditional Arabic" pitchFamily="18" charset="-78"/>
                <a:cs typeface="Traditional Arabic" pitchFamily="18" charset="-78"/>
              </a:rPr>
              <a:t>Patient is assessed for physical factors that may impair his or her ability to learn or perform self-care skills, such as</a:t>
            </a:r>
          </a:p>
          <a:p>
            <a:pPr lvl="0"/>
            <a:r>
              <a:rPr lang="en-US" sz="2800" b="1" dirty="0" smtClean="0">
                <a:latin typeface="Traditional Arabic" pitchFamily="18" charset="-78"/>
                <a:cs typeface="Traditional Arabic" pitchFamily="18" charset="-78"/>
              </a:rPr>
              <a:t>-Visual deficits (the patient is asked to read numbers or words on the insulin)</a:t>
            </a:r>
          </a:p>
          <a:p>
            <a:pPr lvl="0"/>
            <a:r>
              <a:rPr lang="en-US" sz="2800" b="1" dirty="0" smtClean="0">
                <a:latin typeface="Traditional Arabic" pitchFamily="18" charset="-78"/>
                <a:cs typeface="Traditional Arabic" pitchFamily="18" charset="-78"/>
              </a:rPr>
              <a:t>-Deficits in motor coordination (the patient is observed eating or performing other tasks)</a:t>
            </a:r>
          </a:p>
          <a:p>
            <a:pPr lvl="0"/>
            <a:r>
              <a:rPr lang="en-US" sz="2800" b="1" dirty="0" smtClean="0">
                <a:latin typeface="Traditional Arabic" pitchFamily="18" charset="-78"/>
                <a:cs typeface="Traditional Arabic" pitchFamily="18" charset="-78"/>
              </a:rPr>
              <a:t>-Neurologic deficits caused by stroke, other neurologic disorders, or other disabling conditions, from the history in the chart (the patient is assessed for aphasia)</a:t>
            </a:r>
          </a:p>
          <a:p>
            <a:r>
              <a:rPr lang="en-US" sz="2800" b="1" dirty="0" smtClean="0">
                <a:latin typeface="Traditional Arabic" pitchFamily="18" charset="-78"/>
                <a:cs typeface="Traditional Arabic" pitchFamily="18" charset="-78"/>
              </a:rPr>
              <a:t>-Typical daily schedule (the patient is asked about timing and number of usual daily meal</a:t>
            </a:r>
            <a:r>
              <a:rPr lang="ar-SA" sz="2800" b="1" dirty="0" smtClean="0">
                <a:latin typeface="Traditional Arabic" pitchFamily="18" charset="-78"/>
                <a:cs typeface="Traditional Arabic" pitchFamily="18" charset="-78"/>
              </a:rPr>
              <a:t> (</a:t>
            </a:r>
            <a:endParaRPr lang="en-US" sz="2800" b="1" dirty="0" smtClean="0">
              <a:latin typeface="Traditional Arabic" pitchFamily="18" charset="-78"/>
              <a:cs typeface="Traditional Arabic" pitchFamily="18" charset="-78"/>
            </a:endParaRPr>
          </a:p>
          <a:p>
            <a:endParaRPr lang="en-US" sz="2800" dirty="0"/>
          </a:p>
        </p:txBody>
      </p:sp>
    </p:spTree>
    <p:extLst>
      <p:ext uri="{BB962C8B-B14F-4D97-AF65-F5344CB8AC3E}">
        <p14:creationId xmlns:p14="http://schemas.microsoft.com/office/powerpoint/2010/main" val="39348383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Nursing Diagnosis </a:t>
            </a:r>
            <a:endParaRPr lang="en-US" b="1" dirty="0">
              <a:solidFill>
                <a:srgbClr val="FFFF00"/>
              </a:solidFill>
            </a:endParaRPr>
          </a:p>
        </p:txBody>
      </p:sp>
      <p:sp>
        <p:nvSpPr>
          <p:cNvPr id="3" name="Content Placeholder 2"/>
          <p:cNvSpPr>
            <a:spLocks noGrp="1"/>
          </p:cNvSpPr>
          <p:nvPr>
            <p:ph idx="1"/>
          </p:nvPr>
        </p:nvSpPr>
        <p:spPr>
          <a:xfrm>
            <a:off x="0" y="2052918"/>
            <a:ext cx="12192000" cy="4805082"/>
          </a:xfrm>
        </p:spPr>
        <p:txBody>
          <a:bodyPr>
            <a:normAutofit lnSpcReduction="10000"/>
          </a:bodyPr>
          <a:lstStyle/>
          <a:p>
            <a:pPr marL="0" lvl="0" indent="0" algn="ctr" eaLnBrk="0" fontAlgn="base" hangingPunct="0">
              <a:lnSpc>
                <a:spcPct val="100000"/>
              </a:lnSpc>
              <a:spcBef>
                <a:spcPct val="0"/>
              </a:spcBef>
              <a:spcAft>
                <a:spcPct val="0"/>
              </a:spcAft>
              <a:buNone/>
            </a:pPr>
            <a:r>
              <a:rPr kumimoji="0" lang="en-US" sz="2400" b="1" i="0" u="sng" strike="noStrike" cap="none" normalizeH="0" baseline="0" dirty="0" smtClean="0">
                <a:ln>
                  <a:noFill/>
                </a:ln>
                <a:solidFill>
                  <a:srgbClr val="FFFF00"/>
                </a:solidFill>
                <a:effectLst/>
                <a:latin typeface="Traditional Arabic" pitchFamily="18" charset="-78"/>
                <a:ea typeface="Times New Roman" pitchFamily="18" charset="0"/>
                <a:cs typeface="Traditional Arabic" pitchFamily="18" charset="-78"/>
              </a:rPr>
              <a:t>Based on the assessment data, nursing diagnosis include:</a:t>
            </a:r>
          </a:p>
          <a:p>
            <a:pPr marL="0" lvl="0" indent="0" algn="ctr" eaLnBrk="0" fontAlgn="base" hangingPunct="0">
              <a:lnSpc>
                <a:spcPct val="100000"/>
              </a:lnSpc>
              <a:spcBef>
                <a:spcPct val="0"/>
              </a:spcBef>
              <a:spcAft>
                <a:spcPct val="0"/>
              </a:spcAft>
              <a:buNone/>
            </a:pPr>
            <a:endParaRPr kumimoji="0" lang="en-US" sz="1400" b="1" i="0" u="none" strike="noStrike" cap="none" normalizeH="0" baseline="0" dirty="0" smtClean="0">
              <a:ln>
                <a:noFill/>
              </a:ln>
              <a:solidFill>
                <a:schemeClr val="tx1"/>
              </a:solidFill>
              <a:effectLst/>
              <a:latin typeface="Traditional Arabic" pitchFamily="18" charset="-78"/>
              <a:cs typeface="Traditional Arabic" pitchFamily="18" charset="-78"/>
            </a:endParaRPr>
          </a:p>
          <a:p>
            <a:pPr marL="0" lvl="0" indent="0" algn="ctr" eaLnBrk="0" fontAlgn="base" hangingPunct="0">
              <a:lnSpc>
                <a:spcPct val="100000"/>
              </a:lnSpc>
              <a:spcBef>
                <a:spcPct val="0"/>
              </a:spcBef>
              <a:spcAft>
                <a:spcPct val="0"/>
              </a:spcAft>
              <a:buFontTx/>
              <a:buChar char="•"/>
            </a:pPr>
            <a:r>
              <a:rPr kumimoji="0" lang="en-US" sz="2800"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1-Risk for fluid volume deficit related to polyuria and dehydration</a:t>
            </a:r>
          </a:p>
          <a:p>
            <a:pPr marL="0" lvl="0" indent="0" algn="ctr" eaLnBrk="0" fontAlgn="base" hangingPunct="0">
              <a:lnSpc>
                <a:spcPct val="100000"/>
              </a:lnSpc>
              <a:spcBef>
                <a:spcPct val="0"/>
              </a:spcBef>
              <a:spcAft>
                <a:spcPct val="0"/>
              </a:spcAft>
            </a:pPr>
            <a:r>
              <a:rPr lang="en-US" sz="3600" b="1" dirty="0" smtClean="0">
                <a:solidFill>
                  <a:srgbClr val="FFFF00"/>
                </a:solidFill>
                <a:latin typeface="Traditional Arabic" pitchFamily="18" charset="-78"/>
                <a:ea typeface="Calibri" pitchFamily="34" charset="0"/>
                <a:cs typeface="Traditional Arabic" pitchFamily="18" charset="-78"/>
              </a:rPr>
              <a:t>Planning and goal:</a:t>
            </a:r>
          </a:p>
          <a:p>
            <a:pPr lvl="0" algn="ctr" eaLnBrk="0" fontAlgn="base" hangingPunct="0">
              <a:spcBef>
                <a:spcPct val="0"/>
              </a:spcBef>
              <a:spcAft>
                <a:spcPct val="0"/>
              </a:spcAft>
            </a:pPr>
            <a:r>
              <a:rPr lang="en-US" sz="3200" b="1" dirty="0" smtClean="0">
                <a:latin typeface="Traditional Arabic" pitchFamily="18" charset="-78"/>
                <a:ea typeface="Times New Roman" pitchFamily="18" charset="0"/>
                <a:cs typeface="Traditional Arabic" pitchFamily="18" charset="-78"/>
              </a:rPr>
              <a:t>maintenance of fluid and electrolyte balance.</a:t>
            </a:r>
          </a:p>
          <a:p>
            <a:pPr marL="0" lvl="0" indent="0" algn="ctr" eaLnBrk="0" fontAlgn="base" hangingPunct="0">
              <a:spcBef>
                <a:spcPct val="0"/>
              </a:spcBef>
              <a:spcAft>
                <a:spcPct val="0"/>
              </a:spcAft>
              <a:buNone/>
            </a:pPr>
            <a:endParaRPr kumimoji="0" lang="en-US" sz="3600" b="1" i="0" u="none" strike="noStrike" cap="none" normalizeH="0" baseline="0" dirty="0" smtClean="0">
              <a:ln>
                <a:noFill/>
              </a:ln>
              <a:solidFill>
                <a:schemeClr val="accent2">
                  <a:lumMod val="75000"/>
                </a:schemeClr>
              </a:solidFill>
              <a:effectLst/>
              <a:latin typeface="Traditional Arabic" pitchFamily="18" charset="-78"/>
              <a:ea typeface="Calibri" pitchFamily="34" charset="0"/>
              <a:cs typeface="Traditional Arabic" pitchFamily="18" charset="-78"/>
            </a:endParaRPr>
          </a:p>
          <a:p>
            <a:pPr lvl="0" algn="ctr" eaLnBrk="0" fontAlgn="base" hangingPunct="0">
              <a:spcBef>
                <a:spcPct val="0"/>
              </a:spcBef>
              <a:spcAft>
                <a:spcPct val="0"/>
              </a:spcAft>
            </a:pPr>
            <a:r>
              <a:rPr kumimoji="0" lang="en-US" sz="3600" b="1" i="0" u="none" strike="noStrike" cap="none" normalizeH="0" baseline="0" dirty="0" smtClean="0">
                <a:ln>
                  <a:noFill/>
                </a:ln>
                <a:solidFill>
                  <a:srgbClr val="FFFF00"/>
                </a:solidFill>
                <a:effectLst/>
                <a:latin typeface="Traditional Arabic" pitchFamily="18" charset="-78"/>
                <a:ea typeface="Calibri" pitchFamily="34" charset="0"/>
                <a:cs typeface="Traditional Arabic" pitchFamily="18" charset="-78"/>
              </a:rPr>
              <a:t>Nursing intervention: </a:t>
            </a:r>
          </a:p>
          <a:p>
            <a:pPr algn="ctr" eaLnBrk="0" fontAlgn="base" hangingPunct="0">
              <a:spcBef>
                <a:spcPct val="0"/>
              </a:spcBef>
              <a:spcAft>
                <a:spcPct val="0"/>
              </a:spcAft>
            </a:pPr>
            <a:r>
              <a:rPr lang="en-US" sz="2800" b="1" dirty="0" smtClean="0">
                <a:latin typeface="Traditional Arabic" pitchFamily="18" charset="-78"/>
                <a:ea typeface="Times New Roman" pitchFamily="18" charset="0"/>
                <a:cs typeface="Traditional Arabic" pitchFamily="18" charset="-78"/>
              </a:rPr>
              <a:t>Intake and output are measured. IV fluids and electrolytes are administered as prescribed, and oral fluid intake is encouraged. Laboratory values of serum electrolytes (especially sodium and potassium) are monitored.</a:t>
            </a:r>
          </a:p>
          <a:p>
            <a:pPr lvl="0" algn="ctr" eaLnBrk="0" fontAlgn="base" hangingPunct="0">
              <a:spcBef>
                <a:spcPct val="0"/>
              </a:spcBef>
              <a:spcAft>
                <a:spcPct val="0"/>
              </a:spcAft>
            </a:pPr>
            <a:endParaRPr kumimoji="0" lang="en-US" sz="2800" b="1"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endParaRPr>
          </a:p>
          <a:p>
            <a:endParaRPr lang="en-US" sz="2800" dirty="0"/>
          </a:p>
        </p:txBody>
      </p:sp>
    </p:spTree>
    <p:extLst>
      <p:ext uri="{BB962C8B-B14F-4D97-AF65-F5344CB8AC3E}">
        <p14:creationId xmlns:p14="http://schemas.microsoft.com/office/powerpoint/2010/main" val="35315789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454"/>
          </a:xfrm>
        </p:spPr>
        <p:txBody>
          <a:bodyPr>
            <a:normAutofit fontScale="90000"/>
          </a:bodyPr>
          <a:lstStyle/>
          <a:p>
            <a:endParaRPr lang="en-US" dirty="0"/>
          </a:p>
        </p:txBody>
      </p:sp>
      <p:sp>
        <p:nvSpPr>
          <p:cNvPr id="3" name="Content Placeholder 2"/>
          <p:cNvSpPr>
            <a:spLocks noGrp="1"/>
          </p:cNvSpPr>
          <p:nvPr>
            <p:ph idx="1"/>
          </p:nvPr>
        </p:nvSpPr>
        <p:spPr>
          <a:xfrm>
            <a:off x="0" y="656216"/>
            <a:ext cx="12192000" cy="6201784"/>
          </a:xfrm>
        </p:spPr>
        <p:txBody>
          <a:bodyPr>
            <a:normAutofit lnSpcReduction="10000"/>
          </a:bodyPr>
          <a:lstStyle/>
          <a:p>
            <a:pPr lvl="0" algn="ctr"/>
            <a:r>
              <a:rPr lang="en-US" b="1" dirty="0" smtClean="0">
                <a:latin typeface="Traditional Arabic" pitchFamily="18" charset="-78"/>
                <a:ea typeface="Times New Roman" pitchFamily="18" charset="0"/>
                <a:cs typeface="Traditional Arabic" pitchFamily="18" charset="-78"/>
              </a:rPr>
              <a:t>-</a:t>
            </a:r>
            <a:r>
              <a:rPr lang="en-US" sz="2800" b="1" dirty="0" smtClean="0">
                <a:solidFill>
                  <a:srgbClr val="FFFF00"/>
                </a:solidFill>
                <a:latin typeface="Traditional Arabic" pitchFamily="18" charset="-78"/>
                <a:ea typeface="Times New Roman" pitchFamily="18" charset="0"/>
                <a:cs typeface="Traditional Arabic" pitchFamily="18" charset="-78"/>
              </a:rPr>
              <a:t>2-Imbalanced nutrition related to imbalance of insulin, food.</a:t>
            </a:r>
          </a:p>
          <a:p>
            <a:pPr lvl="0" algn="ctr"/>
            <a:endParaRPr lang="en-US" b="1" dirty="0" smtClean="0">
              <a:latin typeface="Traditional Arabic" pitchFamily="18" charset="-78"/>
              <a:ea typeface="Times New Roman" pitchFamily="18" charset="0"/>
              <a:cs typeface="Traditional Arabic" pitchFamily="18" charset="-78"/>
            </a:endParaRPr>
          </a:p>
          <a:p>
            <a:pPr lvl="0" algn="ctr"/>
            <a:r>
              <a:rPr lang="en-US" sz="3200" b="1" dirty="0" smtClean="0">
                <a:solidFill>
                  <a:srgbClr val="FFFF00"/>
                </a:solidFill>
                <a:latin typeface="Traditional Arabic" pitchFamily="18" charset="-78"/>
                <a:ea typeface="Calibri" pitchFamily="34" charset="0"/>
                <a:cs typeface="Traditional Arabic" pitchFamily="18" charset="-78"/>
              </a:rPr>
              <a:t>Planning and goal: </a:t>
            </a:r>
          </a:p>
          <a:p>
            <a:pPr lvl="0" algn="ctr"/>
            <a:r>
              <a:rPr lang="en-US" sz="2800" b="1" dirty="0" smtClean="0">
                <a:latin typeface="Traditional Arabic" pitchFamily="18" charset="-78"/>
                <a:cs typeface="Traditional Arabic" pitchFamily="18" charset="-78"/>
              </a:rPr>
              <a:t>optimal control of blood glucose levels, nutritional management .</a:t>
            </a:r>
          </a:p>
          <a:p>
            <a:pPr lvl="0" algn="ctr"/>
            <a:endParaRPr lang="en-US" b="1" dirty="0" smtClean="0">
              <a:latin typeface="Traditional Arabic" pitchFamily="18" charset="-78"/>
              <a:cs typeface="Traditional Arabic" pitchFamily="18" charset="-78"/>
            </a:endParaRPr>
          </a:p>
          <a:p>
            <a:pPr lvl="0" algn="ctr" eaLnBrk="0" fontAlgn="base" hangingPunct="0">
              <a:spcBef>
                <a:spcPct val="0"/>
              </a:spcBef>
              <a:spcAft>
                <a:spcPct val="0"/>
              </a:spcAft>
            </a:pPr>
            <a:r>
              <a:rPr lang="en-US" sz="3200" b="1" dirty="0" smtClean="0">
                <a:solidFill>
                  <a:srgbClr val="FFFF00"/>
                </a:solidFill>
                <a:latin typeface="Traditional Arabic" pitchFamily="18" charset="-78"/>
                <a:cs typeface="Traditional Arabic" pitchFamily="18" charset="-78"/>
              </a:rPr>
              <a:t>Nursing intervention: </a:t>
            </a:r>
            <a:endParaRPr lang="en-US" sz="3200" b="1" dirty="0" smtClean="0">
              <a:solidFill>
                <a:srgbClr val="FFFF00"/>
              </a:solidFill>
              <a:latin typeface="Traditional Arabic" pitchFamily="18" charset="-78"/>
              <a:ea typeface="Times New Roman" pitchFamily="18" charset="0"/>
              <a:cs typeface="Traditional Arabic" pitchFamily="18" charset="-78"/>
            </a:endParaRPr>
          </a:p>
          <a:p>
            <a:pPr algn="ctr"/>
            <a:r>
              <a:rPr lang="en-US" sz="2800" b="1" u="sng" dirty="0" smtClean="0">
                <a:latin typeface="Traditional Arabic" pitchFamily="18" charset="-78"/>
                <a:cs typeface="Traditional Arabic" pitchFamily="18" charset="-78"/>
              </a:rPr>
              <a:t>Improving Nutritional Intake</a:t>
            </a:r>
          </a:p>
          <a:p>
            <a:pPr algn="ctr"/>
            <a:r>
              <a:rPr lang="en-US" sz="2800" b="1" dirty="0" smtClean="0">
                <a:latin typeface="Traditional Arabic" pitchFamily="18" charset="-78"/>
                <a:cs typeface="Traditional Arabic" pitchFamily="18" charset="-78"/>
              </a:rPr>
              <a:t>Meal planning is implemented, with the control of glucose as the primary goal.</a:t>
            </a:r>
          </a:p>
          <a:p>
            <a:pPr algn="ctr"/>
            <a:r>
              <a:rPr lang="en-US" sz="2800" b="1" dirty="0" smtClean="0">
                <a:latin typeface="Traditional Arabic" pitchFamily="18" charset="-78"/>
                <a:cs typeface="Traditional Arabic" pitchFamily="18" charset="-78"/>
              </a:rPr>
              <a:t> Planning must take into consideration the patient's lifestyle, cultural background, activity level, and food preferences. </a:t>
            </a:r>
          </a:p>
          <a:p>
            <a:pPr algn="ctr"/>
            <a:r>
              <a:rPr lang="en-US" sz="2800" b="1" dirty="0" smtClean="0">
                <a:latin typeface="Traditional Arabic" pitchFamily="18" charset="-78"/>
                <a:cs typeface="Traditional Arabic" pitchFamily="18" charset="-78"/>
              </a:rPr>
              <a:t>The patient is encouraged to eat full meals and snacks as prescribed in the diet prescription</a:t>
            </a:r>
            <a:endParaRPr lang="en-US" sz="2800" dirty="0"/>
          </a:p>
        </p:txBody>
      </p:sp>
    </p:spTree>
    <p:extLst>
      <p:ext uri="{BB962C8B-B14F-4D97-AF65-F5344CB8AC3E}">
        <p14:creationId xmlns:p14="http://schemas.microsoft.com/office/powerpoint/2010/main" val="25351579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258645"/>
            <a:ext cx="12192000" cy="5599355"/>
          </a:xfrm>
        </p:spPr>
        <p:txBody>
          <a:bodyPr>
            <a:normAutofit lnSpcReduction="10000"/>
          </a:bodyPr>
          <a:lstStyle/>
          <a:p>
            <a:pPr algn="ctr"/>
            <a:r>
              <a:rPr lang="en-US" sz="3200" b="1" dirty="0" smtClean="0">
                <a:solidFill>
                  <a:srgbClr val="FFFF00"/>
                </a:solidFill>
                <a:latin typeface="Traditional Arabic" pitchFamily="18" charset="-78"/>
                <a:cs typeface="Traditional Arabic" pitchFamily="18" charset="-78"/>
              </a:rPr>
              <a:t>Nursing diagnosis: </a:t>
            </a:r>
            <a:endParaRPr lang="en-US" sz="3200" b="1" dirty="0" smtClean="0">
              <a:solidFill>
                <a:srgbClr val="FFFF00"/>
              </a:solidFill>
              <a:latin typeface="Traditional Arabic" pitchFamily="18" charset="-78"/>
              <a:ea typeface="Calibri" pitchFamily="34" charset="0"/>
              <a:cs typeface="Traditional Arabic" pitchFamily="18" charset="-78"/>
            </a:endParaRPr>
          </a:p>
          <a:p>
            <a:pPr lvl="0" algn="ctr" eaLnBrk="0" fontAlgn="base" hangingPunct="0">
              <a:spcBef>
                <a:spcPct val="0"/>
              </a:spcBef>
              <a:spcAft>
                <a:spcPct val="0"/>
              </a:spcAft>
              <a:buFontTx/>
              <a:buChar char="•"/>
            </a:pPr>
            <a:r>
              <a:rPr lang="en-US" sz="3500" b="1" dirty="0" smtClean="0">
                <a:latin typeface="Traditional Arabic" pitchFamily="18" charset="-78"/>
                <a:ea typeface="Times New Roman" pitchFamily="18" charset="0"/>
                <a:cs typeface="Traditional Arabic" pitchFamily="18" charset="-78"/>
              </a:rPr>
              <a:t>3- Deficient knowledge about diabetes self-care skills/information.</a:t>
            </a:r>
            <a:endParaRPr lang="en-US" sz="3500" b="1" dirty="0" smtClean="0">
              <a:latin typeface="Traditional Arabic" pitchFamily="18" charset="-78"/>
              <a:cs typeface="Traditional Arabic" pitchFamily="18" charset="-78"/>
            </a:endParaRPr>
          </a:p>
          <a:p>
            <a:pPr algn="ctr"/>
            <a:r>
              <a:rPr lang="en-US" sz="3200" b="1" dirty="0" smtClean="0">
                <a:solidFill>
                  <a:srgbClr val="FFFF00"/>
                </a:solidFill>
                <a:latin typeface="Traditional Arabic" pitchFamily="18" charset="-78"/>
                <a:cs typeface="Traditional Arabic" pitchFamily="18" charset="-78"/>
              </a:rPr>
              <a:t>Planning and goal:</a:t>
            </a:r>
          </a:p>
          <a:p>
            <a:pPr algn="ctr"/>
            <a:r>
              <a:rPr lang="en-US" b="1" dirty="0" smtClean="0">
                <a:latin typeface="Traditional Arabic" pitchFamily="18" charset="-78"/>
                <a:cs typeface="Traditional Arabic" pitchFamily="18" charset="-78"/>
              </a:rPr>
              <a:t> </a:t>
            </a:r>
            <a:r>
              <a:rPr lang="en-US" sz="3000" b="1" dirty="0" smtClean="0">
                <a:latin typeface="Traditional Arabic" pitchFamily="18" charset="-78"/>
                <a:ea typeface="Times New Roman" pitchFamily="18" charset="0"/>
                <a:cs typeface="Traditional Arabic" pitchFamily="18" charset="-78"/>
              </a:rPr>
              <a:t>ability to perform diabetes survival skills  and self-care activities</a:t>
            </a:r>
            <a:r>
              <a:rPr lang="en-US" b="1" dirty="0" smtClean="0">
                <a:latin typeface="Traditional Arabic" pitchFamily="18" charset="-78"/>
                <a:ea typeface="Times New Roman" pitchFamily="18" charset="0"/>
                <a:cs typeface="Traditional Arabic" pitchFamily="18" charset="-78"/>
              </a:rPr>
              <a:t>.</a:t>
            </a:r>
            <a:endParaRPr lang="en-US" b="1" dirty="0" smtClean="0">
              <a:latin typeface="Traditional Arabic" pitchFamily="18" charset="-78"/>
              <a:cs typeface="Traditional Arabic" pitchFamily="18" charset="-78"/>
            </a:endParaRPr>
          </a:p>
          <a:p>
            <a:pPr algn="ctr"/>
            <a:r>
              <a:rPr lang="en-US" sz="3200" b="1" dirty="0" smtClean="0">
                <a:solidFill>
                  <a:srgbClr val="FFFF00"/>
                </a:solidFill>
                <a:latin typeface="Traditional Arabic" pitchFamily="18" charset="-78"/>
                <a:cs typeface="Traditional Arabic" pitchFamily="18" charset="-78"/>
              </a:rPr>
              <a:t>Nursing intervention</a:t>
            </a:r>
            <a:r>
              <a:rPr lang="en-US" sz="3200" b="1" dirty="0" smtClean="0">
                <a:solidFill>
                  <a:schemeClr val="accent2">
                    <a:lumMod val="75000"/>
                  </a:schemeClr>
                </a:solidFill>
                <a:latin typeface="Traditional Arabic" pitchFamily="18" charset="-78"/>
                <a:cs typeface="Traditional Arabic" pitchFamily="18" charset="-78"/>
              </a:rPr>
              <a:t>: </a:t>
            </a:r>
          </a:p>
          <a:p>
            <a:pPr algn="ctr"/>
            <a:r>
              <a:rPr lang="en-US" sz="2800" b="1" u="sng" dirty="0" smtClean="0">
                <a:latin typeface="Traditional Arabic" pitchFamily="18" charset="-78"/>
                <a:cs typeface="Traditional Arabic" pitchFamily="18" charset="-78"/>
              </a:rPr>
              <a:t>Improving Self-Care</a:t>
            </a:r>
          </a:p>
          <a:p>
            <a:pPr algn="ctr"/>
            <a:r>
              <a:rPr lang="en-US" sz="2800" b="1" dirty="0" smtClean="0">
                <a:latin typeface="Traditional Arabic" pitchFamily="18" charset="-78"/>
                <a:cs typeface="Traditional Arabic" pitchFamily="18" charset="-78"/>
              </a:rPr>
              <a:t>patient teaching is the major strategy used to prepare patients for self-care.</a:t>
            </a:r>
          </a:p>
          <a:p>
            <a:pPr algn="ctr"/>
            <a:r>
              <a:rPr lang="en-US" sz="2800" b="1" dirty="0" smtClean="0">
                <a:latin typeface="Traditional Arabic" pitchFamily="18" charset="-78"/>
                <a:cs typeface="Traditional Arabic" pitchFamily="18" charset="-78"/>
              </a:rPr>
              <a:t> Special equipment may be needed for instruction on diabetes survival skills, such as an injection-aid device for insulin injection.</a:t>
            </a:r>
          </a:p>
          <a:p>
            <a:endParaRPr lang="en-US" sz="2800" dirty="0"/>
          </a:p>
        </p:txBody>
      </p:sp>
    </p:spTree>
    <p:extLst>
      <p:ext uri="{BB962C8B-B14F-4D97-AF65-F5344CB8AC3E}">
        <p14:creationId xmlns:p14="http://schemas.microsoft.com/office/powerpoint/2010/main" val="5004346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2052918"/>
            <a:ext cx="12080838" cy="5004098"/>
          </a:xfrm>
        </p:spPr>
        <p:txBody>
          <a:bodyPr>
            <a:normAutofit fontScale="62500" lnSpcReduction="20000"/>
          </a:bodyPr>
          <a:lstStyle/>
          <a:p>
            <a:pPr lvl="0" algn="ctr"/>
            <a:r>
              <a:rPr lang="en-US" sz="4500" b="1" dirty="0" smtClean="0">
                <a:latin typeface="Traditional Arabic" pitchFamily="18" charset="-78"/>
                <a:ea typeface="Times New Roman" pitchFamily="18" charset="0"/>
                <a:cs typeface="Traditional Arabic" pitchFamily="18" charset="-78"/>
              </a:rPr>
              <a:t>4-</a:t>
            </a:r>
            <a:r>
              <a:rPr lang="en-US" sz="3300" b="1" dirty="0" smtClean="0">
                <a:latin typeface="Traditional Arabic" pitchFamily="18" charset="-78"/>
                <a:ea typeface="Times New Roman" pitchFamily="18" charset="0"/>
                <a:cs typeface="Traditional Arabic" pitchFamily="18" charset="-78"/>
              </a:rPr>
              <a:t> </a:t>
            </a:r>
            <a:r>
              <a:rPr lang="en-US" sz="4500" b="1" dirty="0" smtClean="0">
                <a:latin typeface="Traditional Arabic" pitchFamily="18" charset="-78"/>
                <a:ea typeface="Times New Roman" pitchFamily="18" charset="0"/>
                <a:cs typeface="Traditional Arabic" pitchFamily="18" charset="-78"/>
              </a:rPr>
              <a:t>Anxiety related to loss of control, fear of inability to manage diabetes, misinformation related to diabetes.</a:t>
            </a:r>
          </a:p>
          <a:p>
            <a:pPr lvl="0" algn="ctr"/>
            <a:endParaRPr lang="en-US" b="1" dirty="0" smtClean="0">
              <a:latin typeface="Traditional Arabic" pitchFamily="18" charset="-78"/>
              <a:ea typeface="Times New Roman" pitchFamily="18" charset="0"/>
              <a:cs typeface="Traditional Arabic" pitchFamily="18" charset="-78"/>
            </a:endParaRPr>
          </a:p>
          <a:p>
            <a:pPr lvl="0" algn="ctr"/>
            <a:r>
              <a:rPr lang="en-US" sz="3800" b="1" dirty="0" smtClean="0">
                <a:solidFill>
                  <a:srgbClr val="FFFF00"/>
                </a:solidFill>
                <a:latin typeface="Traditional Arabic" pitchFamily="18" charset="-78"/>
                <a:ea typeface="Times New Roman" pitchFamily="18" charset="0"/>
                <a:cs typeface="Traditional Arabic" pitchFamily="18" charset="-78"/>
              </a:rPr>
              <a:t>Planning and goal: </a:t>
            </a:r>
          </a:p>
          <a:p>
            <a:pPr lvl="0" algn="ctr"/>
            <a:r>
              <a:rPr lang="en-US" sz="3600" b="1" dirty="0" smtClean="0">
                <a:latin typeface="Traditional Arabic" pitchFamily="18" charset="-78"/>
                <a:ea typeface="Times New Roman" pitchFamily="18" charset="0"/>
                <a:cs typeface="Traditional Arabic" pitchFamily="18" charset="-78"/>
              </a:rPr>
              <a:t>decreased anxiety</a:t>
            </a:r>
          </a:p>
          <a:p>
            <a:pPr lvl="0" algn="ctr"/>
            <a:endParaRPr lang="en-US" b="1" dirty="0" smtClean="0">
              <a:latin typeface="Traditional Arabic" pitchFamily="18" charset="-78"/>
              <a:ea typeface="Times New Roman" pitchFamily="18" charset="0"/>
              <a:cs typeface="Traditional Arabic" pitchFamily="18" charset="-78"/>
            </a:endParaRPr>
          </a:p>
          <a:p>
            <a:pPr algn="ctr"/>
            <a:r>
              <a:rPr lang="en-US" sz="3800" b="1" dirty="0" smtClean="0">
                <a:solidFill>
                  <a:srgbClr val="FFFF00"/>
                </a:solidFill>
                <a:latin typeface="Traditional Arabic" pitchFamily="18" charset="-78"/>
                <a:ea typeface="Times New Roman" pitchFamily="18" charset="0"/>
                <a:cs typeface="Traditional Arabic" pitchFamily="18" charset="-78"/>
              </a:rPr>
              <a:t>Nursing intervention:</a:t>
            </a:r>
            <a:r>
              <a:rPr lang="en-US" sz="3800" b="1" dirty="0" smtClean="0">
                <a:solidFill>
                  <a:srgbClr val="FFFF00"/>
                </a:solidFill>
                <a:latin typeface="Traditional Arabic" pitchFamily="18" charset="-78"/>
                <a:cs typeface="Traditional Arabic" pitchFamily="18" charset="-78"/>
              </a:rPr>
              <a:t>  </a:t>
            </a:r>
          </a:p>
          <a:p>
            <a:pPr algn="ctr"/>
            <a:r>
              <a:rPr lang="en-US" sz="3600" b="1" u="sng" dirty="0" smtClean="0">
                <a:latin typeface="Traditional Arabic" pitchFamily="18" charset="-78"/>
                <a:cs typeface="Traditional Arabic" pitchFamily="18" charset="-78"/>
              </a:rPr>
              <a:t>Reducing Anxiety </a:t>
            </a:r>
          </a:p>
          <a:p>
            <a:pPr algn="ctr"/>
            <a:r>
              <a:rPr lang="en-US" sz="4000" b="1" dirty="0" smtClean="0">
                <a:latin typeface="Traditional Arabic" pitchFamily="18" charset="-78"/>
                <a:cs typeface="Traditional Arabic" pitchFamily="18" charset="-78"/>
              </a:rPr>
              <a:t>provide emotional support and sets aside time to talk with the patient who wishes to express feelings, or ask questions about this new diagnosis. The patient and family are assisted to focus on learning self-care behaviors. The patient is encouraged to perform the skills that are feared most and must be reassured that once a skill such as self injection is performed for the first time, anxiety will decrease.</a:t>
            </a:r>
            <a:endParaRPr lang="en-US" sz="4000" b="1" dirty="0" smtClean="0">
              <a:latin typeface="Traditional Arabic" pitchFamily="18" charset="-78"/>
              <a:ea typeface="Times New Roman" pitchFamily="18" charset="0"/>
              <a:cs typeface="Traditional Arabic" pitchFamily="18" charset="-78"/>
            </a:endParaRPr>
          </a:p>
          <a:p>
            <a:endParaRPr lang="en-US" sz="4000" dirty="0"/>
          </a:p>
        </p:txBody>
      </p:sp>
    </p:spTree>
    <p:extLst>
      <p:ext uri="{BB962C8B-B14F-4D97-AF65-F5344CB8AC3E}">
        <p14:creationId xmlns:p14="http://schemas.microsoft.com/office/powerpoint/2010/main" val="35594677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608" y="0"/>
            <a:ext cx="12041392" cy="6992471"/>
          </a:xfrm>
        </p:spPr>
      </p:pic>
    </p:spTree>
    <p:extLst>
      <p:ext uri="{BB962C8B-B14F-4D97-AF65-F5344CB8AC3E}">
        <p14:creationId xmlns:p14="http://schemas.microsoft.com/office/powerpoint/2010/main" val="3222554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ar-EG"/>
          </a:p>
        </p:txBody>
      </p:sp>
      <p:pic>
        <p:nvPicPr>
          <p:cNvPr id="10243" name="Content Placeholder 3" descr="http://www.baddawi-camp.com/forum/uploaded11/958_1259196286.gif"/>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548639" y="0"/>
            <a:ext cx="10650071" cy="7162800"/>
          </a:xfrm>
        </p:spPr>
      </p:pic>
    </p:spTree>
    <p:extLst>
      <p:ext uri="{BB962C8B-B14F-4D97-AF65-F5344CB8AC3E}">
        <p14:creationId xmlns:p14="http://schemas.microsoft.com/office/powerpoint/2010/main" val="3100663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solidFill>
                  <a:srgbClr val="00B050"/>
                </a:solidFill>
                <a:latin typeface="Traditional Arabic" pitchFamily="18" charset="-78"/>
                <a:ea typeface="Calibri" pitchFamily="34" charset="0"/>
                <a:cs typeface="Traditional Arabic" pitchFamily="18" charset="-78"/>
              </a:rPr>
              <a:t>Diabetes Mellitus</a:t>
            </a:r>
            <a:r>
              <a:rPr lang="en-US" sz="5400" b="1" dirty="0">
                <a:solidFill>
                  <a:srgbClr val="00B050"/>
                </a:solidFill>
                <a:latin typeface="Traditional Arabic" pitchFamily="18" charset="-78"/>
                <a:ea typeface="Calibri" pitchFamily="34" charset="0"/>
                <a:cs typeface="Traditional Arabic" pitchFamily="18" charset="-78"/>
              </a:rPr>
              <a:t>:</a:t>
            </a:r>
            <a:br>
              <a:rPr lang="en-US" sz="5400" b="1" dirty="0">
                <a:solidFill>
                  <a:srgbClr val="00B050"/>
                </a:solidFill>
                <a:latin typeface="Traditional Arabic" pitchFamily="18" charset="-78"/>
                <a:ea typeface="Calibri" pitchFamily="34" charset="0"/>
                <a:cs typeface="Traditional Arabic" pitchFamily="18" charset="-78"/>
              </a:rPr>
            </a:br>
            <a:endParaRPr lang="en-US" sz="5400" dirty="0"/>
          </a:p>
        </p:txBody>
      </p:sp>
      <p:sp>
        <p:nvSpPr>
          <p:cNvPr id="3" name="Content Placeholder 2"/>
          <p:cNvSpPr>
            <a:spLocks noGrp="1"/>
          </p:cNvSpPr>
          <p:nvPr>
            <p:ph idx="1"/>
          </p:nvPr>
        </p:nvSpPr>
        <p:spPr>
          <a:xfrm>
            <a:off x="0" y="2052918"/>
            <a:ext cx="12192000" cy="4805082"/>
          </a:xfrm>
        </p:spPr>
        <p:txBody>
          <a:bodyPr>
            <a:normAutofit/>
          </a:bodyPr>
          <a:lstStyle/>
          <a:p>
            <a:pPr marL="0" lvl="0" indent="0" fontAlgn="base">
              <a:lnSpc>
                <a:spcPct val="100000"/>
              </a:lnSpc>
              <a:spcBef>
                <a:spcPct val="0"/>
              </a:spcBef>
              <a:spcAft>
                <a:spcPct val="0"/>
              </a:spcAft>
              <a:buNone/>
            </a:pPr>
            <a:r>
              <a:rPr kumimoji="0" lang="en-US" sz="4400" b="1" i="0" u="none" strike="noStrike" cap="none" normalizeH="0" baseline="0" dirty="0" smtClean="0">
                <a:ln>
                  <a:noFill/>
                </a:ln>
                <a:effectLst/>
                <a:latin typeface="Traditional Arabic" pitchFamily="18" charset="-78"/>
                <a:ea typeface="Calibri" pitchFamily="34" charset="0"/>
                <a:cs typeface="Traditional Arabic" pitchFamily="18" charset="-78"/>
              </a:rPr>
              <a:t>     Is a group of metabolic diseases characterized by hyperglycemia resulting from defects in insulin secretion, insulin</a:t>
            </a:r>
            <a:endParaRPr kumimoji="0" lang="en-US" sz="4400" b="1" i="0" u="none" strike="noStrike" cap="none" normalizeH="0" baseline="0" dirty="0" smtClean="0">
              <a:ln>
                <a:noFill/>
              </a:ln>
              <a:effectLst/>
              <a:latin typeface="Traditional Arabic" pitchFamily="18" charset="-78"/>
              <a:cs typeface="Traditional Arabic" pitchFamily="18" charset="-78"/>
            </a:endParaRPr>
          </a:p>
          <a:p>
            <a:pPr marL="0" lvl="0" indent="0" eaLnBrk="0" fontAlgn="base" hangingPunct="0">
              <a:lnSpc>
                <a:spcPct val="100000"/>
              </a:lnSpc>
              <a:spcBef>
                <a:spcPct val="0"/>
              </a:spcBef>
              <a:spcAft>
                <a:spcPct val="0"/>
              </a:spcAft>
              <a:buNone/>
            </a:pPr>
            <a:r>
              <a:rPr kumimoji="0" lang="en-US" sz="4400" b="1" i="0" u="none" strike="noStrike" cap="none" normalizeH="0" baseline="0" dirty="0" smtClean="0">
                <a:ln>
                  <a:noFill/>
                </a:ln>
                <a:effectLst/>
                <a:latin typeface="Traditional Arabic" pitchFamily="18" charset="-78"/>
                <a:ea typeface="Calibri" pitchFamily="34" charset="0"/>
                <a:cs typeface="Traditional Arabic" pitchFamily="18" charset="-78"/>
              </a:rPr>
              <a:t>action, or both</a:t>
            </a:r>
            <a:endParaRPr kumimoji="0" lang="en-US" sz="4400" b="1" i="0" u="none" strike="noStrike" cap="none" normalizeH="0" baseline="0" dirty="0" smtClean="0">
              <a:ln>
                <a:noFill/>
              </a:ln>
              <a:effectLst/>
              <a:latin typeface="Traditional Arabic" pitchFamily="18" charset="-78"/>
              <a:cs typeface="Traditional Arabic" pitchFamily="18" charset="-78"/>
            </a:endParaRPr>
          </a:p>
          <a:p>
            <a:endParaRPr lang="en-US" sz="4400" dirty="0"/>
          </a:p>
        </p:txBody>
      </p:sp>
    </p:spTree>
    <p:extLst>
      <p:ext uri="{BB962C8B-B14F-4D97-AF65-F5344CB8AC3E}">
        <p14:creationId xmlns:p14="http://schemas.microsoft.com/office/powerpoint/2010/main" val="3888240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b="1" i="0" u="none" strike="noStrike" cap="none" normalizeH="0" baseline="0" dirty="0" smtClean="0">
                <a:ln>
                  <a:noFill/>
                </a:ln>
                <a:solidFill>
                  <a:srgbClr val="00B050"/>
                </a:solidFill>
                <a:effectLst/>
                <a:latin typeface="Traditional Arabic" pitchFamily="18" charset="-78"/>
                <a:ea typeface="Calibri" pitchFamily="34" charset="0"/>
                <a:cs typeface="Traditional Arabic" pitchFamily="18" charset="-78"/>
              </a:rPr>
              <a:t>Classification:</a:t>
            </a:r>
            <a:r>
              <a:rPr kumimoji="0" lang="en-US" sz="2000" b="1" i="0" u="none" strike="noStrike" cap="none" normalizeH="0" baseline="0" dirty="0" smtClean="0">
                <a:ln>
                  <a:noFill/>
                </a:ln>
                <a:solidFill>
                  <a:srgbClr val="00B050"/>
                </a:solidFill>
                <a:effectLst/>
                <a:latin typeface="Traditional Arabic" pitchFamily="18" charset="-78"/>
                <a:cs typeface="Traditional Arabic" pitchFamily="18" charset="-78"/>
              </a:rPr>
              <a:t/>
            </a:r>
            <a:br>
              <a:rPr kumimoji="0" lang="en-US" sz="2000" b="1" i="0" u="none" strike="noStrike" cap="none" normalizeH="0" baseline="0" dirty="0" smtClean="0">
                <a:ln>
                  <a:noFill/>
                </a:ln>
                <a:solidFill>
                  <a:srgbClr val="00B050"/>
                </a:solidFill>
                <a:effectLst/>
                <a:latin typeface="Traditional Arabic" pitchFamily="18" charset="-78"/>
                <a:cs typeface="Traditional Arabic" pitchFamily="18" charset="-78"/>
              </a:rPr>
            </a:br>
            <a:endParaRPr lang="en-US" dirty="0"/>
          </a:p>
        </p:txBody>
      </p:sp>
      <p:sp>
        <p:nvSpPr>
          <p:cNvPr id="3" name="Content Placeholder 2"/>
          <p:cNvSpPr>
            <a:spLocks noGrp="1"/>
          </p:cNvSpPr>
          <p:nvPr>
            <p:ph idx="1"/>
          </p:nvPr>
        </p:nvSpPr>
        <p:spPr>
          <a:xfrm>
            <a:off x="0" y="2052918"/>
            <a:ext cx="12192000" cy="4805082"/>
          </a:xfrm>
        </p:spPr>
        <p:txBody>
          <a:bodyPr/>
          <a:lstStyle/>
          <a:p>
            <a:pPr marL="0" lvl="0" indent="0" eaLnBrk="0" fontAlgn="base" hangingPunct="0">
              <a:lnSpc>
                <a:spcPct val="100000"/>
              </a:lnSpc>
              <a:spcBef>
                <a:spcPct val="0"/>
              </a:spcBef>
              <a:spcAft>
                <a:spcPct val="0"/>
              </a:spcAft>
              <a:buNone/>
            </a:pPr>
            <a:r>
              <a:rPr kumimoji="0" lang="en-US" sz="3200" b="1" i="0" u="none" strike="noStrike" cap="none" normalizeH="0" baseline="0" dirty="0" smtClean="0">
                <a:ln>
                  <a:noFill/>
                </a:ln>
                <a:effectLst/>
                <a:latin typeface="Traditional Arabic" pitchFamily="18" charset="-78"/>
                <a:ea typeface="Calibri" pitchFamily="34" charset="0"/>
                <a:cs typeface="Traditional Arabic" pitchFamily="18" charset="-78"/>
              </a:rPr>
              <a:t>The major classifications of diabetes are :</a:t>
            </a:r>
          </a:p>
          <a:p>
            <a:pPr marL="0" lvl="0" indent="0" eaLnBrk="0" fontAlgn="base" hangingPunct="0">
              <a:lnSpc>
                <a:spcPct val="100000"/>
              </a:lnSpc>
              <a:spcBef>
                <a:spcPct val="0"/>
              </a:spcBef>
              <a:spcAft>
                <a:spcPct val="0"/>
              </a:spcAft>
              <a:buNone/>
            </a:pPr>
            <a:endParaRPr kumimoji="0" lang="en-US" sz="3200" b="1" i="0" u="none" strike="noStrike" cap="none" normalizeH="0" baseline="0" dirty="0" smtClean="0">
              <a:ln>
                <a:noFill/>
              </a:ln>
              <a:effectLst/>
              <a:latin typeface="Traditional Arabic" pitchFamily="18" charset="-78"/>
              <a:cs typeface="Traditional Arabic" pitchFamily="18" charset="-78"/>
            </a:endParaRPr>
          </a:p>
          <a:p>
            <a:pPr marL="0" lvl="0" indent="0" eaLnBrk="0" fontAlgn="base" hangingPunct="0">
              <a:lnSpc>
                <a:spcPct val="100000"/>
              </a:lnSpc>
              <a:spcBef>
                <a:spcPct val="0"/>
              </a:spcBef>
              <a:spcAft>
                <a:spcPct val="0"/>
              </a:spcAft>
              <a:buNone/>
            </a:pPr>
            <a:r>
              <a:rPr kumimoji="0" lang="en-US" sz="3200" b="1" i="0" u="none" strike="noStrike" cap="none" normalizeH="0" baseline="0" dirty="0" smtClean="0">
                <a:ln>
                  <a:noFill/>
                </a:ln>
                <a:effectLst/>
                <a:latin typeface="Traditional Arabic" pitchFamily="18" charset="-78"/>
                <a:ea typeface="Calibri" pitchFamily="34" charset="0"/>
                <a:cs typeface="Traditional Arabic" pitchFamily="18" charset="-78"/>
              </a:rPr>
              <a:t> 1- Type 1 diabetes</a:t>
            </a:r>
            <a:endParaRPr kumimoji="0" lang="en-US" sz="3200" b="1" i="0" u="none" strike="noStrike" cap="none" normalizeH="0" baseline="0" dirty="0" smtClean="0">
              <a:ln>
                <a:noFill/>
              </a:ln>
              <a:effectLst/>
              <a:latin typeface="Traditional Arabic" pitchFamily="18" charset="-78"/>
              <a:cs typeface="Traditional Arabic" pitchFamily="18" charset="-78"/>
            </a:endParaRPr>
          </a:p>
          <a:p>
            <a:pPr marL="0" lvl="0" indent="0" eaLnBrk="0" fontAlgn="base" hangingPunct="0">
              <a:lnSpc>
                <a:spcPct val="100000"/>
              </a:lnSpc>
              <a:spcBef>
                <a:spcPct val="0"/>
              </a:spcBef>
              <a:spcAft>
                <a:spcPct val="0"/>
              </a:spcAft>
              <a:buNone/>
            </a:pPr>
            <a:r>
              <a:rPr kumimoji="0" lang="en-US" sz="3200" b="1" i="0" u="none" strike="noStrike" cap="none" normalizeH="0" baseline="0" dirty="0" smtClean="0">
                <a:ln>
                  <a:noFill/>
                </a:ln>
                <a:effectLst/>
                <a:latin typeface="Traditional Arabic" pitchFamily="18" charset="-78"/>
                <a:ea typeface="Calibri" pitchFamily="34" charset="0"/>
                <a:cs typeface="Traditional Arabic" pitchFamily="18" charset="-78"/>
              </a:rPr>
              <a:t> 2- Type 2 diabetes</a:t>
            </a:r>
            <a:endParaRPr kumimoji="0" lang="en-US" sz="3200" b="1" i="0" u="none" strike="noStrike" cap="none" normalizeH="0" baseline="0" dirty="0" smtClean="0">
              <a:ln>
                <a:noFill/>
              </a:ln>
              <a:effectLst/>
              <a:latin typeface="Traditional Arabic" pitchFamily="18" charset="-78"/>
              <a:cs typeface="Traditional Arabic" pitchFamily="18" charset="-78"/>
            </a:endParaRPr>
          </a:p>
          <a:p>
            <a:pPr marL="0" lvl="0" indent="0" eaLnBrk="0" fontAlgn="base" hangingPunct="0">
              <a:lnSpc>
                <a:spcPct val="100000"/>
              </a:lnSpc>
              <a:spcBef>
                <a:spcPct val="0"/>
              </a:spcBef>
              <a:spcAft>
                <a:spcPct val="0"/>
              </a:spcAft>
              <a:buNone/>
            </a:pPr>
            <a:r>
              <a:rPr kumimoji="0" lang="en-US" sz="3200" b="1" i="0" u="none" strike="noStrike" cap="none" normalizeH="0" baseline="0" dirty="0" smtClean="0">
                <a:ln>
                  <a:noFill/>
                </a:ln>
                <a:effectLst/>
                <a:latin typeface="Traditional Arabic" pitchFamily="18" charset="-78"/>
                <a:ea typeface="Calibri" pitchFamily="34" charset="0"/>
                <a:cs typeface="Traditional Arabic" pitchFamily="18" charset="-78"/>
              </a:rPr>
              <a:t> 3-</a:t>
            </a:r>
            <a:r>
              <a:rPr kumimoji="0" lang="en-US" sz="3200" b="1" i="0" u="none" strike="noStrike" cap="none" normalizeH="0" dirty="0" smtClean="0">
                <a:ln>
                  <a:noFill/>
                </a:ln>
                <a:effectLst/>
                <a:latin typeface="Traditional Arabic" pitchFamily="18" charset="-78"/>
                <a:ea typeface="Calibri" pitchFamily="34" charset="0"/>
                <a:cs typeface="Traditional Arabic" pitchFamily="18" charset="-78"/>
              </a:rPr>
              <a:t> </a:t>
            </a:r>
            <a:r>
              <a:rPr kumimoji="0" lang="en-US" sz="3200" b="1" i="0" u="none" strike="noStrike" cap="none" normalizeH="0" baseline="0" dirty="0" smtClean="0">
                <a:ln>
                  <a:noFill/>
                </a:ln>
                <a:effectLst/>
                <a:latin typeface="Traditional Arabic" pitchFamily="18" charset="-78"/>
                <a:ea typeface="Calibri" pitchFamily="34" charset="0"/>
                <a:cs typeface="Traditional Arabic" pitchFamily="18" charset="-78"/>
              </a:rPr>
              <a:t>Gestational diabetes </a:t>
            </a:r>
          </a:p>
          <a:p>
            <a:pPr marL="0" lvl="0" indent="0" eaLnBrk="0" fontAlgn="base" hangingPunct="0">
              <a:lnSpc>
                <a:spcPct val="100000"/>
              </a:lnSpc>
              <a:spcBef>
                <a:spcPct val="0"/>
              </a:spcBef>
              <a:spcAft>
                <a:spcPct val="0"/>
              </a:spcAft>
              <a:buNone/>
            </a:pPr>
            <a:endParaRPr kumimoji="0" lang="en-US" sz="1200" b="1" i="0" u="none" strike="noStrike" cap="none" normalizeH="0" baseline="0" dirty="0" smtClean="0">
              <a:ln>
                <a:noFill/>
              </a:ln>
              <a:effectLst/>
              <a:latin typeface="Traditional Arabic" pitchFamily="18" charset="-78"/>
              <a:cs typeface="Traditional Arabic" pitchFamily="18" charset="-78"/>
            </a:endParaRPr>
          </a:p>
          <a:p>
            <a:pPr marL="0" lvl="0" indent="0" eaLnBrk="0" fontAlgn="base" hangingPunct="0">
              <a:lnSpc>
                <a:spcPct val="100000"/>
              </a:lnSpc>
              <a:spcBef>
                <a:spcPct val="0"/>
              </a:spcBef>
              <a:spcAft>
                <a:spcPct val="0"/>
              </a:spcAft>
              <a:buNone/>
            </a:pPr>
            <a:r>
              <a:rPr kumimoji="0" lang="en-US" sz="3600" b="1" i="0" u="none" strike="noStrike" cap="none" normalizeH="0" baseline="0" dirty="0" smtClean="0">
                <a:ln>
                  <a:noFill/>
                </a:ln>
                <a:effectLst/>
                <a:latin typeface="Traditional Arabic" pitchFamily="18" charset="-78"/>
                <a:ea typeface="Calibri" pitchFamily="34" charset="0"/>
                <a:cs typeface="Traditional Arabic" pitchFamily="18" charset="-78"/>
              </a:rPr>
              <a:t>The different types of diabetes mellitus vary in</a:t>
            </a:r>
            <a:endParaRPr kumimoji="0" lang="en-US" sz="3600" b="1" i="0" u="none" strike="noStrike" cap="none" normalizeH="0" baseline="0" dirty="0" smtClean="0">
              <a:ln>
                <a:noFill/>
              </a:ln>
              <a:effectLst/>
              <a:latin typeface="Traditional Arabic" pitchFamily="18" charset="-78"/>
              <a:cs typeface="Traditional Arabic" pitchFamily="18" charset="-78"/>
            </a:endParaRPr>
          </a:p>
          <a:p>
            <a:pPr marL="0" lvl="0" indent="0" eaLnBrk="0" fontAlgn="base" hangingPunct="0">
              <a:lnSpc>
                <a:spcPct val="100000"/>
              </a:lnSpc>
              <a:spcBef>
                <a:spcPct val="0"/>
              </a:spcBef>
              <a:spcAft>
                <a:spcPct val="0"/>
              </a:spcAft>
              <a:buNone/>
            </a:pPr>
            <a:r>
              <a:rPr kumimoji="0" lang="en-US" sz="3600" b="1" i="0" u="none" strike="noStrike" cap="none" normalizeH="0" baseline="0" dirty="0" smtClean="0">
                <a:ln>
                  <a:noFill/>
                </a:ln>
                <a:effectLst/>
                <a:latin typeface="Traditional Arabic" pitchFamily="18" charset="-78"/>
                <a:ea typeface="Calibri" pitchFamily="34" charset="0"/>
                <a:cs typeface="Traditional Arabic" pitchFamily="18" charset="-78"/>
              </a:rPr>
              <a:t>Cause , and treatment</a:t>
            </a:r>
            <a:endParaRPr kumimoji="0" lang="en-US" sz="3600" b="1" i="0" u="none" strike="noStrike" cap="none" normalizeH="0" baseline="0" dirty="0" smtClean="0">
              <a:ln>
                <a:noFill/>
              </a:ln>
              <a:effectLst/>
              <a:latin typeface="Traditional Arabic" pitchFamily="18" charset="-78"/>
              <a:cs typeface="Traditional Arabic" pitchFamily="18" charset="-78"/>
            </a:endParaRPr>
          </a:p>
          <a:p>
            <a:pPr algn="ctr"/>
            <a:endParaRPr lang="en-US" dirty="0"/>
          </a:p>
        </p:txBody>
      </p:sp>
    </p:spTree>
    <p:extLst>
      <p:ext uri="{BB962C8B-B14F-4D97-AF65-F5344CB8AC3E}">
        <p14:creationId xmlns:p14="http://schemas.microsoft.com/office/powerpoint/2010/main" val="1947130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DM</a:t>
            </a:r>
            <a:endParaRPr lang="en-US" dirty="0"/>
          </a:p>
        </p:txBody>
      </p:sp>
      <p:sp>
        <p:nvSpPr>
          <p:cNvPr id="3" name="Content Placeholder 2"/>
          <p:cNvSpPr>
            <a:spLocks noGrp="1"/>
          </p:cNvSpPr>
          <p:nvPr>
            <p:ph idx="1"/>
          </p:nvPr>
        </p:nvSpPr>
        <p:spPr/>
        <p:txBody>
          <a:bodyPr>
            <a:normAutofit/>
          </a:bodyPr>
          <a:lstStyle/>
          <a:p>
            <a:pPr marL="0" lvl="0" indent="0" algn="ctr" fontAlgn="base">
              <a:lnSpc>
                <a:spcPct val="100000"/>
              </a:lnSpc>
              <a:spcBef>
                <a:spcPct val="0"/>
              </a:spcBef>
              <a:spcAft>
                <a:spcPct val="0"/>
              </a:spcAft>
              <a:buNone/>
            </a:pPr>
            <a:r>
              <a:rPr kumimoji="0" lang="en-US" sz="3200" b="1" i="0" u="none" strike="noStrike" cap="none" normalizeH="0" baseline="0" dirty="0" smtClean="0">
                <a:ln>
                  <a:noFill/>
                </a:ln>
                <a:solidFill>
                  <a:srgbClr val="FF0000"/>
                </a:solidFill>
                <a:effectLst/>
                <a:latin typeface="Traditional Arabic" pitchFamily="18" charset="-78"/>
                <a:ea typeface="Calibri" pitchFamily="34" charset="0"/>
                <a:cs typeface="Traditional Arabic" pitchFamily="18" charset="-78"/>
              </a:rPr>
              <a:t>Type 1 diabetes: </a:t>
            </a:r>
            <a:r>
              <a:rPr kumimoji="0" lang="en-US" b="1" i="0" u="none" strike="noStrike" cap="none" normalizeH="0" baseline="0" dirty="0" smtClean="0">
                <a:ln>
                  <a:noFill/>
                </a:ln>
                <a:effectLst/>
                <a:latin typeface="Traditional Arabic" pitchFamily="18" charset="-78"/>
                <a:ea typeface="Calibri" pitchFamily="34" charset="0"/>
                <a:cs typeface="Traditional Arabic" pitchFamily="18" charset="-78"/>
              </a:rPr>
              <a:t>a metabolic disorder characterized by an absence</a:t>
            </a:r>
            <a:endParaRPr kumimoji="0" lang="en-US" sz="1200" b="1" i="0" u="none" strike="noStrike" cap="none" normalizeH="0" baseline="0" dirty="0" smtClean="0">
              <a:ln>
                <a:noFill/>
              </a:ln>
              <a:effectLst/>
              <a:latin typeface="Traditional Arabic" pitchFamily="18" charset="-78"/>
              <a:cs typeface="Traditional Arabic" pitchFamily="18" charset="-78"/>
            </a:endParaRPr>
          </a:p>
          <a:p>
            <a:pPr marL="0" lvl="0" indent="0" algn="ctr" eaLnBrk="0" fontAlgn="base" hangingPunct="0">
              <a:lnSpc>
                <a:spcPct val="100000"/>
              </a:lnSpc>
              <a:spcBef>
                <a:spcPct val="0"/>
              </a:spcBef>
              <a:spcAft>
                <a:spcPct val="0"/>
              </a:spcAft>
              <a:buNone/>
            </a:pPr>
            <a:r>
              <a:rPr kumimoji="0" lang="en-US" b="1" i="0" u="none" strike="noStrike" cap="none" normalizeH="0" baseline="0" dirty="0" smtClean="0">
                <a:ln>
                  <a:noFill/>
                </a:ln>
                <a:effectLst/>
                <a:latin typeface="Traditional Arabic" pitchFamily="18" charset="-78"/>
                <a:ea typeface="Calibri" pitchFamily="34" charset="0"/>
                <a:cs typeface="Traditional Arabic" pitchFamily="18" charset="-78"/>
              </a:rPr>
              <a:t>of insulin production and secretion from autoimmune destruction of</a:t>
            </a:r>
            <a:endParaRPr kumimoji="0" lang="en-US" sz="1200" b="1" i="0" u="none" strike="noStrike" cap="none" normalizeH="0" baseline="0" dirty="0" smtClean="0">
              <a:ln>
                <a:noFill/>
              </a:ln>
              <a:effectLst/>
              <a:latin typeface="Traditional Arabic" pitchFamily="18" charset="-78"/>
              <a:cs typeface="Traditional Arabic" pitchFamily="18" charset="-78"/>
            </a:endParaRPr>
          </a:p>
          <a:p>
            <a:pPr marL="0" lvl="0" indent="0" algn="ctr" eaLnBrk="0" fontAlgn="base" hangingPunct="0">
              <a:lnSpc>
                <a:spcPct val="100000"/>
              </a:lnSpc>
              <a:spcBef>
                <a:spcPct val="0"/>
              </a:spcBef>
              <a:spcAft>
                <a:spcPct val="0"/>
              </a:spcAft>
              <a:buNone/>
            </a:pPr>
            <a:r>
              <a:rPr kumimoji="0" lang="en-US" b="1" i="0" u="none" strike="noStrike" cap="none" normalizeH="0" baseline="0" dirty="0" smtClean="0">
                <a:ln>
                  <a:noFill/>
                </a:ln>
                <a:effectLst/>
                <a:latin typeface="Traditional Arabic" pitchFamily="18" charset="-78"/>
                <a:ea typeface="Calibri" pitchFamily="34" charset="0"/>
                <a:cs typeface="Traditional Arabic" pitchFamily="18" charset="-78"/>
              </a:rPr>
              <a:t>the beta cells of the islets of Langerhans in the pancreas; formerly</a:t>
            </a:r>
            <a:endParaRPr kumimoji="0" lang="en-US" sz="1200" b="1" i="0" u="none" strike="noStrike" cap="none" normalizeH="0" baseline="0" dirty="0" smtClean="0">
              <a:ln>
                <a:noFill/>
              </a:ln>
              <a:effectLst/>
              <a:latin typeface="Traditional Arabic" pitchFamily="18" charset="-78"/>
              <a:cs typeface="Traditional Arabic" pitchFamily="18" charset="-78"/>
            </a:endParaRPr>
          </a:p>
          <a:p>
            <a:pPr marL="0" lvl="0" indent="0" algn="ctr" eaLnBrk="0" fontAlgn="base" hangingPunct="0">
              <a:lnSpc>
                <a:spcPct val="100000"/>
              </a:lnSpc>
              <a:spcBef>
                <a:spcPct val="0"/>
              </a:spcBef>
              <a:spcAft>
                <a:spcPct val="0"/>
              </a:spcAft>
              <a:buNone/>
            </a:pPr>
            <a:r>
              <a:rPr kumimoji="0" lang="en-US" b="1" i="0" u="none" strike="noStrike" cap="none" normalizeH="0" baseline="0" dirty="0" smtClean="0">
                <a:ln>
                  <a:noFill/>
                </a:ln>
                <a:effectLst/>
                <a:latin typeface="Traditional Arabic" pitchFamily="18" charset="-78"/>
                <a:ea typeface="Calibri" pitchFamily="34" charset="0"/>
                <a:cs typeface="Traditional Arabic" pitchFamily="18" charset="-78"/>
              </a:rPr>
              <a:t>called insulin-dependent, juvenile, or type I diabetes</a:t>
            </a:r>
          </a:p>
          <a:p>
            <a:pPr marL="0" lvl="0" indent="0" algn="ctr" eaLnBrk="0" fontAlgn="base" hangingPunct="0">
              <a:lnSpc>
                <a:spcPct val="100000"/>
              </a:lnSpc>
              <a:spcBef>
                <a:spcPct val="0"/>
              </a:spcBef>
              <a:spcAft>
                <a:spcPct val="0"/>
              </a:spcAft>
              <a:buNone/>
            </a:pPr>
            <a:endParaRPr lang="en-US" sz="1200" b="1" dirty="0">
              <a:latin typeface="Traditional Arabic" pitchFamily="18" charset="-78"/>
              <a:cs typeface="Traditional Arabic" pitchFamily="18" charset="-78"/>
            </a:endParaRPr>
          </a:p>
          <a:p>
            <a:pPr marL="0" lvl="0" indent="0" algn="ctr" eaLnBrk="0" fontAlgn="base" hangingPunct="0">
              <a:lnSpc>
                <a:spcPct val="100000"/>
              </a:lnSpc>
              <a:spcBef>
                <a:spcPct val="0"/>
              </a:spcBef>
              <a:spcAft>
                <a:spcPct val="0"/>
              </a:spcAft>
              <a:buNone/>
            </a:pPr>
            <a:endParaRPr kumimoji="0" lang="en-US" sz="1200" b="1" i="0" u="none" strike="noStrike" cap="none" normalizeH="0" baseline="0" dirty="0" smtClean="0">
              <a:ln>
                <a:noFill/>
              </a:ln>
              <a:effectLst/>
              <a:latin typeface="Traditional Arabic" pitchFamily="18" charset="-78"/>
              <a:cs typeface="Traditional Arabic" pitchFamily="18" charset="-78"/>
            </a:endParaRPr>
          </a:p>
          <a:p>
            <a:pPr marL="0" lvl="0" indent="0" algn="ctr" eaLnBrk="0" fontAlgn="base" hangingPunct="0">
              <a:lnSpc>
                <a:spcPct val="100000"/>
              </a:lnSpc>
              <a:spcBef>
                <a:spcPct val="0"/>
              </a:spcBef>
              <a:spcAft>
                <a:spcPct val="0"/>
              </a:spcAft>
              <a:buNone/>
            </a:pPr>
            <a:endParaRPr kumimoji="0" lang="en-US" sz="1200" b="1" i="0" u="none" strike="noStrike" cap="none" normalizeH="0" baseline="0" dirty="0" smtClean="0">
              <a:ln>
                <a:noFill/>
              </a:ln>
              <a:effectLst/>
              <a:latin typeface="Traditional Arabic" pitchFamily="18" charset="-78"/>
              <a:cs typeface="Traditional Arabic" pitchFamily="18" charset="-78"/>
            </a:endParaRPr>
          </a:p>
          <a:p>
            <a:pPr marL="0" lvl="0" indent="0" algn="ctr" eaLnBrk="0" fontAlgn="base" hangingPunct="0">
              <a:lnSpc>
                <a:spcPct val="100000"/>
              </a:lnSpc>
              <a:spcBef>
                <a:spcPct val="0"/>
              </a:spcBef>
              <a:spcAft>
                <a:spcPct val="0"/>
              </a:spcAft>
              <a:buNone/>
            </a:pPr>
            <a:r>
              <a:rPr kumimoji="0" lang="en-US" sz="3200" b="1" i="0" u="none" strike="noStrike" cap="none" normalizeH="0" baseline="0" dirty="0" smtClean="0">
                <a:ln>
                  <a:noFill/>
                </a:ln>
                <a:solidFill>
                  <a:srgbClr val="FF0000"/>
                </a:solidFill>
                <a:effectLst/>
                <a:latin typeface="Traditional Arabic" pitchFamily="18" charset="-78"/>
                <a:ea typeface="Calibri" pitchFamily="34" charset="0"/>
                <a:cs typeface="Traditional Arabic" pitchFamily="18" charset="-78"/>
              </a:rPr>
              <a:t>Type 2 diabetes: </a:t>
            </a:r>
            <a:r>
              <a:rPr kumimoji="0" lang="en-US" b="1" i="0" u="none" strike="noStrike" cap="none" normalizeH="0" baseline="0" dirty="0" smtClean="0">
                <a:ln>
                  <a:noFill/>
                </a:ln>
                <a:effectLst/>
                <a:latin typeface="Traditional Arabic" pitchFamily="18" charset="-78"/>
                <a:ea typeface="Calibri" pitchFamily="34" charset="0"/>
                <a:cs typeface="Traditional Arabic" pitchFamily="18" charset="-78"/>
              </a:rPr>
              <a:t>a metabolic disorder characterized by the relative</a:t>
            </a:r>
            <a:endParaRPr kumimoji="0" lang="en-US" sz="1200" b="1" i="0" u="none" strike="noStrike" cap="none" normalizeH="0" baseline="0" dirty="0" smtClean="0">
              <a:ln>
                <a:noFill/>
              </a:ln>
              <a:effectLst/>
              <a:latin typeface="Traditional Arabic" pitchFamily="18" charset="-78"/>
              <a:cs typeface="Traditional Arabic" pitchFamily="18" charset="-78"/>
            </a:endParaRPr>
          </a:p>
          <a:p>
            <a:pPr marL="0" lvl="0" indent="0" algn="ctr" eaLnBrk="0" fontAlgn="base" hangingPunct="0">
              <a:lnSpc>
                <a:spcPct val="100000"/>
              </a:lnSpc>
              <a:spcBef>
                <a:spcPct val="0"/>
              </a:spcBef>
              <a:spcAft>
                <a:spcPct val="0"/>
              </a:spcAft>
              <a:buNone/>
            </a:pPr>
            <a:r>
              <a:rPr kumimoji="0" lang="en-US" b="1" i="0" u="none" strike="noStrike" cap="none" normalizeH="0" baseline="0" dirty="0" smtClean="0">
                <a:ln>
                  <a:noFill/>
                </a:ln>
                <a:effectLst/>
                <a:latin typeface="Traditional Arabic" pitchFamily="18" charset="-78"/>
                <a:ea typeface="Calibri" pitchFamily="34" charset="0"/>
                <a:cs typeface="Traditional Arabic" pitchFamily="18" charset="-78"/>
              </a:rPr>
              <a:t>deficiency of insulin production and a decreased insulin action and</a:t>
            </a:r>
            <a:endParaRPr kumimoji="0" lang="en-US" sz="1200" b="1" i="0" u="none" strike="noStrike" cap="none" normalizeH="0" baseline="0" dirty="0" smtClean="0">
              <a:ln>
                <a:noFill/>
              </a:ln>
              <a:effectLst/>
              <a:latin typeface="Traditional Arabic" pitchFamily="18" charset="-78"/>
              <a:cs typeface="Traditional Arabic" pitchFamily="18" charset="-78"/>
            </a:endParaRPr>
          </a:p>
          <a:p>
            <a:pPr marL="0" lvl="0" indent="0" algn="ctr" eaLnBrk="0" fontAlgn="base" hangingPunct="0">
              <a:lnSpc>
                <a:spcPct val="100000"/>
              </a:lnSpc>
              <a:spcBef>
                <a:spcPct val="0"/>
              </a:spcBef>
              <a:spcAft>
                <a:spcPct val="0"/>
              </a:spcAft>
              <a:buNone/>
            </a:pPr>
            <a:r>
              <a:rPr kumimoji="0" lang="en-US" b="1" i="0" u="none" strike="noStrike" cap="none" normalizeH="0" baseline="0" dirty="0" smtClean="0">
                <a:ln>
                  <a:noFill/>
                </a:ln>
                <a:effectLst/>
                <a:latin typeface="Traditional Arabic" pitchFamily="18" charset="-78"/>
                <a:ea typeface="Calibri" pitchFamily="34" charset="0"/>
                <a:cs typeface="Traditional Arabic" pitchFamily="18" charset="-78"/>
              </a:rPr>
              <a:t>increased insulin resistance.</a:t>
            </a:r>
            <a:endParaRPr kumimoji="0" lang="en-US" sz="1200" b="1" i="0" u="none" strike="noStrike" cap="none" normalizeH="0" baseline="0" dirty="0" smtClean="0">
              <a:ln>
                <a:noFill/>
              </a:ln>
              <a:effectLst/>
              <a:latin typeface="Traditional Arabic" pitchFamily="18" charset="-78"/>
              <a:cs typeface="Traditional Arabic" pitchFamily="18" charset="-78"/>
            </a:endParaRPr>
          </a:p>
          <a:p>
            <a:endParaRPr lang="en-US" dirty="0"/>
          </a:p>
        </p:txBody>
      </p:sp>
    </p:spTree>
    <p:extLst>
      <p:ext uri="{BB962C8B-B14F-4D97-AF65-F5344CB8AC3E}">
        <p14:creationId xmlns:p14="http://schemas.microsoft.com/office/powerpoint/2010/main" val="777638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0" lang="en-US" b="1" i="0" u="none" strike="noStrike" cap="none" normalizeH="0" baseline="0" dirty="0" smtClean="0">
                <a:ln>
                  <a:noFill/>
                </a:ln>
                <a:solidFill>
                  <a:srgbClr val="FF0000"/>
                </a:solidFill>
                <a:effectLst/>
                <a:latin typeface="Traditional Arabic" pitchFamily="18" charset="-78"/>
                <a:ea typeface="Calibri" pitchFamily="34" charset="0"/>
                <a:cs typeface="Traditional Arabic" pitchFamily="18" charset="-78"/>
              </a:rPr>
              <a:t>Gestational Diabetes Mellitus (GDM):</a:t>
            </a:r>
            <a:br>
              <a:rPr kumimoji="0" lang="en-US" b="1" i="0" u="none" strike="noStrike" cap="none" normalizeH="0" baseline="0" dirty="0" smtClean="0">
                <a:ln>
                  <a:noFill/>
                </a:ln>
                <a:solidFill>
                  <a:srgbClr val="FF0000"/>
                </a:solidFill>
                <a:effectLst/>
                <a:latin typeface="Traditional Arabic" pitchFamily="18" charset="-78"/>
                <a:ea typeface="Calibri" pitchFamily="34" charset="0"/>
                <a:cs typeface="Traditional Arabic" pitchFamily="18" charset="-78"/>
              </a:rPr>
            </a:br>
            <a:r>
              <a:rPr lang="en-US" b="1" dirty="0">
                <a:solidFill>
                  <a:srgbClr val="FF0000"/>
                </a:solidFill>
                <a:latin typeface="Traditional Arabic" pitchFamily="18" charset="-78"/>
                <a:ea typeface="Calibri" pitchFamily="34" charset="0"/>
                <a:cs typeface="Traditional Arabic" pitchFamily="18" charset="-78"/>
              </a:rPr>
              <a:t/>
            </a:r>
            <a:br>
              <a:rPr lang="en-US" b="1" dirty="0">
                <a:solidFill>
                  <a:srgbClr val="FF0000"/>
                </a:solidFill>
                <a:latin typeface="Traditional Arabic" pitchFamily="18" charset="-78"/>
                <a:ea typeface="Calibri" pitchFamily="34" charset="0"/>
                <a:cs typeface="Traditional Arabic" pitchFamily="18" charset="-78"/>
              </a:rPr>
            </a:br>
            <a:endParaRPr lang="en-US" dirty="0"/>
          </a:p>
        </p:txBody>
      </p:sp>
      <p:sp>
        <p:nvSpPr>
          <p:cNvPr id="3" name="Content Placeholder 2"/>
          <p:cNvSpPr>
            <a:spLocks noGrp="1"/>
          </p:cNvSpPr>
          <p:nvPr>
            <p:ph idx="1"/>
          </p:nvPr>
        </p:nvSpPr>
        <p:spPr>
          <a:xfrm>
            <a:off x="0" y="1406106"/>
            <a:ext cx="12192000" cy="5667554"/>
          </a:xfrm>
        </p:spPr>
        <p:txBody>
          <a:bodyPr>
            <a:normAutofit lnSpcReduction="10000"/>
          </a:bodyPr>
          <a:lstStyle/>
          <a:p>
            <a:pPr lvl="0" eaLnBrk="0" fontAlgn="base" hangingPunct="0">
              <a:lnSpc>
                <a:spcPct val="150000"/>
              </a:lnSpc>
              <a:spcBef>
                <a:spcPct val="0"/>
              </a:spcBef>
              <a:spcAft>
                <a:spcPct val="0"/>
              </a:spcAft>
              <a:buFont typeface="Wingdings" panose="05000000000000000000" pitchFamily="2" charset="2"/>
              <a:buChar char="v"/>
            </a:pPr>
            <a:r>
              <a:rPr kumimoji="0" lang="en-US" b="1" i="0" u="none" strike="noStrike" cap="none" normalizeH="0" baseline="0" dirty="0" smtClean="0">
                <a:ln>
                  <a:noFill/>
                </a:ln>
                <a:effectLst/>
                <a:latin typeface="Traditional Arabic" pitchFamily="18" charset="-78"/>
                <a:ea typeface="Calibri" pitchFamily="34" charset="0"/>
                <a:cs typeface="Traditional Arabic" pitchFamily="18" charset="-78"/>
              </a:rPr>
              <a:t>         </a:t>
            </a:r>
            <a:r>
              <a:rPr kumimoji="0" lang="en-US" sz="2800" b="1" i="0" u="none" strike="noStrike" cap="none" normalizeH="0" baseline="0" dirty="0" smtClean="0">
                <a:ln>
                  <a:noFill/>
                </a:ln>
                <a:effectLst/>
                <a:latin typeface="Traditional Arabic" pitchFamily="18" charset="-78"/>
                <a:ea typeface="Calibri" pitchFamily="34" charset="0"/>
                <a:cs typeface="Traditional Arabic" pitchFamily="18" charset="-78"/>
              </a:rPr>
              <a:t>Any degree of glucose intolerance with its onset during pregnancy ,</a:t>
            </a:r>
            <a:endParaRPr kumimoji="0" lang="en-US" sz="2800" b="1" i="0" u="none" strike="noStrike" cap="none" normalizeH="0" baseline="0" dirty="0" smtClean="0">
              <a:ln>
                <a:noFill/>
              </a:ln>
              <a:effectLst/>
              <a:latin typeface="Traditional Arabic" pitchFamily="18" charset="-78"/>
              <a:cs typeface="Traditional Arabic" pitchFamily="18" charset="-78"/>
            </a:endParaRPr>
          </a:p>
          <a:p>
            <a:pPr marL="0" lvl="0" indent="0" eaLnBrk="0" fontAlgn="base" hangingPunct="0">
              <a:lnSpc>
                <a:spcPct val="150000"/>
              </a:lnSpc>
              <a:spcBef>
                <a:spcPct val="0"/>
              </a:spcBef>
              <a:spcAft>
                <a:spcPct val="0"/>
              </a:spcAft>
              <a:buNone/>
            </a:pPr>
            <a:r>
              <a:rPr kumimoji="0" lang="en-US" sz="2800" b="1" i="0" u="none" strike="noStrike" cap="none" normalizeH="0" baseline="0" dirty="0" smtClean="0">
                <a:ln>
                  <a:noFill/>
                </a:ln>
                <a:effectLst/>
                <a:latin typeface="Traditional Arabic" pitchFamily="18" charset="-78"/>
                <a:ea typeface="Calibri" pitchFamily="34" charset="0"/>
                <a:cs typeface="Traditional Arabic" pitchFamily="18" charset="-78"/>
              </a:rPr>
              <a:t>Hyperglycemia develops during pregnancy because of the secretion of placental hormones, which causes insulin resistance.</a:t>
            </a:r>
            <a:endParaRPr kumimoji="0" lang="en-US" sz="2800" b="1" i="0" u="none" strike="noStrike" cap="none" normalizeH="0" baseline="0" dirty="0" smtClean="0">
              <a:ln>
                <a:noFill/>
              </a:ln>
              <a:effectLst/>
              <a:latin typeface="Traditional Arabic" pitchFamily="18" charset="-78"/>
              <a:cs typeface="Traditional Arabic" pitchFamily="18" charset="-78"/>
            </a:endParaRPr>
          </a:p>
          <a:p>
            <a:pPr lvl="0" eaLnBrk="0" fontAlgn="base" hangingPunct="0">
              <a:lnSpc>
                <a:spcPct val="150000"/>
              </a:lnSpc>
              <a:spcBef>
                <a:spcPct val="0"/>
              </a:spcBef>
              <a:spcAft>
                <a:spcPct val="0"/>
              </a:spcAft>
              <a:buFont typeface="Wingdings" panose="05000000000000000000" pitchFamily="2" charset="2"/>
              <a:buChar char="v"/>
            </a:pPr>
            <a:r>
              <a:rPr kumimoji="0" lang="en-US" sz="2800" b="1" i="0" u="none" strike="noStrike" cap="none" normalizeH="0" baseline="0" dirty="0" smtClean="0">
                <a:ln>
                  <a:noFill/>
                </a:ln>
                <a:effectLst/>
                <a:latin typeface="Traditional Arabic" pitchFamily="18" charset="-78"/>
                <a:ea typeface="Calibri" pitchFamily="34" charset="0"/>
                <a:cs typeface="Traditional Arabic" pitchFamily="18" charset="-78"/>
              </a:rPr>
              <a:t>        Gestational diabetes occurs in as many as 14% of pregnant women and increases their risk for hypertensive disorders during pregnancy .</a:t>
            </a:r>
            <a:endParaRPr kumimoji="0" lang="en-US" sz="2800" b="1" i="0" u="none" strike="noStrike" cap="none" normalizeH="0" baseline="0" dirty="0" smtClean="0">
              <a:ln>
                <a:noFill/>
              </a:ln>
              <a:effectLst/>
              <a:latin typeface="Traditional Arabic" pitchFamily="18" charset="-78"/>
              <a:cs typeface="Traditional Arabic" pitchFamily="18" charset="-78"/>
            </a:endParaRPr>
          </a:p>
          <a:p>
            <a:pPr lvl="0" eaLnBrk="0" fontAlgn="base" hangingPunct="0">
              <a:lnSpc>
                <a:spcPct val="150000"/>
              </a:lnSpc>
              <a:spcBef>
                <a:spcPct val="0"/>
              </a:spcBef>
              <a:spcAft>
                <a:spcPct val="0"/>
              </a:spcAft>
              <a:buFont typeface="Wingdings" panose="05000000000000000000" pitchFamily="2" charset="2"/>
              <a:buChar char="v"/>
            </a:pPr>
            <a:r>
              <a:rPr kumimoji="0" lang="en-US" sz="2800" b="1" i="0" u="none" strike="noStrike" cap="none" normalizeH="0" baseline="0" dirty="0" smtClean="0">
                <a:ln>
                  <a:noFill/>
                </a:ln>
                <a:effectLst/>
                <a:latin typeface="Traditional Arabic" pitchFamily="18" charset="-78"/>
                <a:ea typeface="Calibri" pitchFamily="34" charset="0"/>
                <a:cs typeface="Traditional Arabic" pitchFamily="18" charset="-78"/>
              </a:rPr>
              <a:t>      Women with GDM usually return to normal after delivery . However, many women who had GDM develop type 2 diabetes later in life. For this reason, a woman who has had GDM should be counseled to maintain her  body weight and to exercise regularly to reduce her risk for type 2 diabetes </a:t>
            </a:r>
            <a:endParaRPr kumimoji="0" lang="en-US" sz="2800" b="1" i="0" u="none" strike="noStrike" cap="none" normalizeH="0" baseline="0" dirty="0" smtClean="0">
              <a:ln>
                <a:noFill/>
              </a:ln>
              <a:effectLst/>
              <a:latin typeface="Traditional Arabic" pitchFamily="18" charset="-78"/>
              <a:cs typeface="Traditional Arabic" pitchFamily="18" charset="-78"/>
            </a:endParaRPr>
          </a:p>
          <a:p>
            <a:pPr>
              <a:lnSpc>
                <a:spcPct val="150000"/>
              </a:lnSpc>
            </a:pPr>
            <a:endParaRPr lang="en-US" sz="2800" dirty="0"/>
          </a:p>
        </p:txBody>
      </p:sp>
    </p:spTree>
    <p:extLst>
      <p:ext uri="{BB962C8B-B14F-4D97-AF65-F5344CB8AC3E}">
        <p14:creationId xmlns:p14="http://schemas.microsoft.com/office/powerpoint/2010/main" val="3340407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خ5.jpg"/>
          <p:cNvPicPr>
            <a:picLocks noChangeAspect="1"/>
          </p:cNvPicPr>
          <p:nvPr/>
        </p:nvPicPr>
        <p:blipFill>
          <a:blip r:embed="rId2"/>
          <a:stretch>
            <a:fillRect/>
          </a:stretch>
        </p:blipFill>
        <p:spPr>
          <a:xfrm>
            <a:off x="1524001" y="1"/>
            <a:ext cx="9144000" cy="6857999"/>
          </a:xfrm>
          <a:prstGeom prst="rect">
            <a:avLst/>
          </a:prstGeom>
        </p:spPr>
      </p:pic>
      <p:sp>
        <p:nvSpPr>
          <p:cNvPr id="5" name="مربع نص 4"/>
          <p:cNvSpPr txBox="1"/>
          <p:nvPr/>
        </p:nvSpPr>
        <p:spPr>
          <a:xfrm>
            <a:off x="2895600" y="1143000"/>
            <a:ext cx="6172200" cy="369332"/>
          </a:xfrm>
          <a:prstGeom prst="rect">
            <a:avLst/>
          </a:prstGeom>
          <a:noFill/>
        </p:spPr>
        <p:txBody>
          <a:bodyPr wrap="square" rtlCol="0">
            <a:spAutoFit/>
          </a:bodyPr>
          <a:lstStyle/>
          <a:p>
            <a:endParaRPr lang="en-US" dirty="0"/>
          </a:p>
        </p:txBody>
      </p:sp>
      <p:sp>
        <p:nvSpPr>
          <p:cNvPr id="6" name="مربع نص 5"/>
          <p:cNvSpPr txBox="1"/>
          <p:nvPr/>
        </p:nvSpPr>
        <p:spPr>
          <a:xfrm>
            <a:off x="2514600" y="1219200"/>
            <a:ext cx="7086600" cy="369332"/>
          </a:xfrm>
          <a:prstGeom prst="rect">
            <a:avLst/>
          </a:prstGeom>
          <a:noFill/>
        </p:spPr>
        <p:txBody>
          <a:bodyPr wrap="square" rtlCol="0">
            <a:spAutoFit/>
          </a:bodyPr>
          <a:lstStyle/>
          <a:p>
            <a:endParaRPr lang="en-US" dirty="0"/>
          </a:p>
        </p:txBody>
      </p:sp>
      <p:sp>
        <p:nvSpPr>
          <p:cNvPr id="22529" name="Rectangle 1"/>
          <p:cNvSpPr>
            <a:spLocks noChangeArrowheads="1"/>
          </p:cNvSpPr>
          <p:nvPr/>
        </p:nvSpPr>
        <p:spPr bwMode="auto">
          <a:xfrm>
            <a:off x="2743200" y="457200"/>
            <a:ext cx="65532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2000" b="1" dirty="0">
                <a:solidFill>
                  <a:schemeClr val="accent6">
                    <a:lumMod val="75000"/>
                  </a:schemeClr>
                </a:solidFill>
                <a:latin typeface="Traditional Arabic" pitchFamily="18" charset="-78"/>
                <a:ea typeface="Calibri" pitchFamily="34" charset="0"/>
                <a:cs typeface="Traditional Arabic" pitchFamily="18" charset="-78"/>
              </a:rPr>
              <a:t>Risk Factors for Diabetes type 1 </a:t>
            </a:r>
            <a:endParaRPr lang="en-US" sz="1050" b="1" dirty="0">
              <a:solidFill>
                <a:schemeClr val="accent6">
                  <a:lumMod val="75000"/>
                </a:schemeClr>
              </a:solidFill>
              <a:latin typeface="Traditional Arabic" pitchFamily="18" charset="-78"/>
              <a:cs typeface="Traditional Arabic" pitchFamily="18" charset="-78"/>
            </a:endParaRPr>
          </a:p>
          <a:p>
            <a:pPr algn="ctr" eaLnBrk="0" fontAlgn="base" hangingPunct="0">
              <a:spcBef>
                <a:spcPct val="0"/>
              </a:spcBef>
              <a:spcAft>
                <a:spcPct val="0"/>
              </a:spcAft>
            </a:pPr>
            <a:r>
              <a:rPr lang="en-US" sz="2000" b="1" dirty="0">
                <a:latin typeface="Traditional Arabic" pitchFamily="18" charset="-78"/>
                <a:ea typeface="Times New Roman" pitchFamily="18" charset="0"/>
                <a:cs typeface="Traditional Arabic" pitchFamily="18" charset="-78"/>
              </a:rPr>
              <a:t>Having a mother who had preeclampsia during pregnancy</a:t>
            </a:r>
            <a:endParaRPr lang="en-US" sz="1050" b="1" dirty="0">
              <a:latin typeface="Traditional Arabic" pitchFamily="18" charset="-78"/>
              <a:cs typeface="Traditional Arabic" pitchFamily="18" charset="-78"/>
            </a:endParaRPr>
          </a:p>
          <a:p>
            <a:pPr algn="ctr" eaLnBrk="0" fontAlgn="base" hangingPunct="0">
              <a:spcBef>
                <a:spcPct val="0"/>
              </a:spcBef>
              <a:spcAft>
                <a:spcPct val="0"/>
              </a:spcAft>
            </a:pPr>
            <a:r>
              <a:rPr lang="en-US" sz="2000" b="1" dirty="0">
                <a:latin typeface="Traditional Arabic" pitchFamily="18" charset="-78"/>
                <a:ea typeface="Calibri" pitchFamily="34" charset="0"/>
                <a:cs typeface="Traditional Arabic" pitchFamily="18" charset="-78"/>
              </a:rPr>
              <a:t>Family history of diabetes </a:t>
            </a:r>
            <a:endParaRPr lang="en-US" sz="1050" b="1" dirty="0">
              <a:latin typeface="Traditional Arabic" pitchFamily="18" charset="-78"/>
              <a:cs typeface="Traditional Arabic" pitchFamily="18" charset="-78"/>
            </a:endParaRPr>
          </a:p>
          <a:p>
            <a:pPr algn="ctr" eaLnBrk="0" fontAlgn="base" hangingPunct="0">
              <a:spcBef>
                <a:spcPct val="0"/>
              </a:spcBef>
              <a:spcAft>
                <a:spcPct val="0"/>
              </a:spcAft>
            </a:pPr>
            <a:r>
              <a:rPr lang="en-US" sz="2000" b="1" dirty="0">
                <a:solidFill>
                  <a:schemeClr val="accent6">
                    <a:lumMod val="75000"/>
                  </a:schemeClr>
                </a:solidFill>
                <a:latin typeface="Traditional Arabic" pitchFamily="18" charset="-78"/>
                <a:ea typeface="Calibri" pitchFamily="34" charset="0"/>
                <a:cs typeface="Traditional Arabic" pitchFamily="18" charset="-78"/>
              </a:rPr>
              <a:t>Risk Factors for Diabetes type 2: </a:t>
            </a:r>
            <a:endParaRPr lang="en-US" sz="2800" b="1" dirty="0">
              <a:solidFill>
                <a:schemeClr val="accent6">
                  <a:lumMod val="75000"/>
                </a:schemeClr>
              </a:solidFill>
              <a:latin typeface="Traditional Arabic" pitchFamily="18" charset="-78"/>
              <a:cs typeface="Traditional Arabic" pitchFamily="18" charset="-78"/>
            </a:endParaRPr>
          </a:p>
        </p:txBody>
      </p:sp>
      <p:pic>
        <p:nvPicPr>
          <p:cNvPr id="7" name="صورة 6" descr="http://41.media.tumblr.com/e655861a861265fa6478a0a0df597f03/tumblr_inline_nrhk7tFxA21rhu3sg_1280.png"/>
          <p:cNvPicPr/>
          <p:nvPr/>
        </p:nvPicPr>
        <p:blipFill>
          <a:blip r:embed="rId3" cstate="print"/>
          <a:srcRect/>
          <a:stretch>
            <a:fillRect/>
          </a:stretch>
        </p:blipFill>
        <p:spPr bwMode="auto">
          <a:xfrm>
            <a:off x="1630391" y="1905000"/>
            <a:ext cx="8867955" cy="3352800"/>
          </a:xfrm>
          <a:prstGeom prst="rect">
            <a:avLst/>
          </a:prstGeom>
          <a:noFill/>
          <a:ln w="9525">
            <a:noFill/>
            <a:miter lim="800000"/>
            <a:headEnd/>
            <a:tailEnd/>
          </a:ln>
        </p:spPr>
      </p:pic>
      <p:sp>
        <p:nvSpPr>
          <p:cNvPr id="8" name="مربع نص 7"/>
          <p:cNvSpPr txBox="1"/>
          <p:nvPr/>
        </p:nvSpPr>
        <p:spPr>
          <a:xfrm>
            <a:off x="2362200" y="5410200"/>
            <a:ext cx="6400800" cy="369332"/>
          </a:xfrm>
          <a:prstGeom prst="rect">
            <a:avLst/>
          </a:prstGeom>
          <a:noFill/>
        </p:spPr>
        <p:txBody>
          <a:bodyPr wrap="square" rtlCol="0">
            <a:spAutoFit/>
          </a:bodyPr>
          <a:lstStyle/>
          <a:p>
            <a:endParaRPr lang="en-US" dirty="0"/>
          </a:p>
        </p:txBody>
      </p:sp>
      <p:sp>
        <p:nvSpPr>
          <p:cNvPr id="22530" name="Rectangle 2"/>
          <p:cNvSpPr>
            <a:spLocks noChangeArrowheads="1"/>
          </p:cNvSpPr>
          <p:nvPr/>
        </p:nvSpPr>
        <p:spPr bwMode="auto">
          <a:xfrm>
            <a:off x="2819400" y="5153562"/>
            <a:ext cx="6477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2000" b="1" dirty="0">
                <a:solidFill>
                  <a:schemeClr val="accent6">
                    <a:lumMod val="75000"/>
                  </a:schemeClr>
                </a:solidFill>
                <a:latin typeface="Traditional Arabic" pitchFamily="18" charset="-78"/>
                <a:ea typeface="Calibri" pitchFamily="34" charset="0"/>
                <a:cs typeface="Traditional Arabic" pitchFamily="18" charset="-78"/>
              </a:rPr>
              <a:t>Risk Factors for Gestational Diabetes:</a:t>
            </a:r>
            <a:endParaRPr lang="en-US" sz="1050" b="1" dirty="0">
              <a:solidFill>
                <a:schemeClr val="accent6">
                  <a:lumMod val="75000"/>
                </a:schemeClr>
              </a:solidFill>
              <a:latin typeface="Traditional Arabic" pitchFamily="18" charset="-78"/>
              <a:cs typeface="Traditional Arabic" pitchFamily="18" charset="-78"/>
            </a:endParaRPr>
          </a:p>
          <a:p>
            <a:pPr algn="ctr" eaLnBrk="0" fontAlgn="base" hangingPunct="0">
              <a:spcBef>
                <a:spcPct val="0"/>
              </a:spcBef>
              <a:spcAft>
                <a:spcPct val="0"/>
              </a:spcAft>
            </a:pPr>
            <a:r>
              <a:rPr lang="en-US" sz="2000" b="1" dirty="0">
                <a:solidFill>
                  <a:srgbClr val="111111"/>
                </a:solidFill>
                <a:latin typeface="Traditional Arabic" pitchFamily="18" charset="-78"/>
                <a:ea typeface="Calibri" pitchFamily="34" charset="0"/>
                <a:cs typeface="Traditional Arabic" pitchFamily="18" charset="-78"/>
              </a:rPr>
              <a:t>Age greater than 25</a:t>
            </a:r>
            <a:endParaRPr lang="en-US" sz="1050" b="1" dirty="0">
              <a:latin typeface="Traditional Arabic" pitchFamily="18" charset="-78"/>
              <a:cs typeface="Traditional Arabic" pitchFamily="18" charset="-78"/>
            </a:endParaRPr>
          </a:p>
          <a:p>
            <a:pPr algn="ctr" eaLnBrk="0" fontAlgn="base" hangingPunct="0">
              <a:spcBef>
                <a:spcPct val="0"/>
              </a:spcBef>
              <a:spcAft>
                <a:spcPct val="0"/>
              </a:spcAft>
            </a:pPr>
            <a:r>
              <a:rPr lang="en-US" sz="2000" b="1" dirty="0">
                <a:solidFill>
                  <a:srgbClr val="111111"/>
                </a:solidFill>
                <a:latin typeface="Traditional Arabic" pitchFamily="18" charset="-78"/>
                <a:ea typeface="Calibri" pitchFamily="34" charset="0"/>
                <a:cs typeface="Traditional Arabic" pitchFamily="18" charset="-78"/>
              </a:rPr>
              <a:t>Family history</a:t>
            </a:r>
            <a:endParaRPr lang="en-US" sz="1050" b="1" dirty="0">
              <a:latin typeface="Traditional Arabic" pitchFamily="18" charset="-78"/>
              <a:cs typeface="Traditional Arabic" pitchFamily="18" charset="-78"/>
            </a:endParaRPr>
          </a:p>
          <a:p>
            <a:pPr algn="ctr" eaLnBrk="0" fontAlgn="base" hangingPunct="0">
              <a:spcBef>
                <a:spcPct val="0"/>
              </a:spcBef>
              <a:spcAft>
                <a:spcPct val="0"/>
              </a:spcAft>
            </a:pPr>
            <a:r>
              <a:rPr lang="en-US" sz="2000" b="1" dirty="0">
                <a:solidFill>
                  <a:srgbClr val="111111"/>
                </a:solidFill>
                <a:latin typeface="Traditional Arabic" pitchFamily="18" charset="-78"/>
                <a:ea typeface="Calibri" pitchFamily="34" charset="0"/>
                <a:cs typeface="Traditional Arabic" pitchFamily="18" charset="-78"/>
              </a:rPr>
              <a:t>overweight.</a:t>
            </a:r>
            <a:endParaRPr lang="en-US" sz="2800" b="1" dirty="0">
              <a:latin typeface="Traditional Arabic" pitchFamily="18" charset="-78"/>
              <a:cs typeface="Traditional Arabic" pitchFamily="18" charset="-78"/>
            </a:endParaRPr>
          </a:p>
        </p:txBody>
      </p:sp>
    </p:spTree>
    <p:extLst>
      <p:ext uri="{BB962C8B-B14F-4D97-AF65-F5344CB8AC3E}">
        <p14:creationId xmlns:p14="http://schemas.microsoft.com/office/powerpoint/2010/main" val="164024453"/>
      </p:ext>
    </p:extLst>
  </p:cSld>
  <p:clrMapOvr>
    <a:masterClrMapping/>
  </p:clrMapOvr>
  <p:transition spd="slow">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156</TotalTime>
  <Words>1727</Words>
  <Application>Microsoft Office PowerPoint</Application>
  <PresentationFormat>Widescreen</PresentationFormat>
  <Paragraphs>232</Paragraphs>
  <Slides>36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Century Gothic</vt:lpstr>
      <vt:lpstr>Times New Roman</vt:lpstr>
      <vt:lpstr>Traditional Arabic</vt:lpstr>
      <vt:lpstr>Wingdings</vt:lpstr>
      <vt:lpstr>Wingdings 3</vt:lpstr>
      <vt:lpstr>Ion</vt:lpstr>
      <vt:lpstr>Diabetes Mellitus </vt:lpstr>
      <vt:lpstr>PowerPoint Presentation</vt:lpstr>
      <vt:lpstr>OUT LINES</vt:lpstr>
      <vt:lpstr>PowerPoint Presentation</vt:lpstr>
      <vt:lpstr>Diabetes Mellitus: </vt:lpstr>
      <vt:lpstr>Classification: </vt:lpstr>
      <vt:lpstr>Types of DM</vt:lpstr>
      <vt:lpstr>Gestational Diabetes Mellitus (GDM):  </vt:lpstr>
      <vt:lpstr>PowerPoint Presentation</vt:lpstr>
      <vt:lpstr>Prevention of DM </vt:lpstr>
      <vt:lpstr>Clinical Manifestations </vt:lpstr>
      <vt:lpstr>PowerPoint Presentation</vt:lpstr>
      <vt:lpstr>Diagnostic Tests of DM </vt:lpstr>
      <vt:lpstr>Diagnostic Tests of DM  continue…..</vt:lpstr>
      <vt:lpstr>PowerPoint Presentation</vt:lpstr>
      <vt:lpstr>Medical Management </vt:lpstr>
      <vt:lpstr>1- Nutritional Therapy </vt:lpstr>
      <vt:lpstr>Nutritional Therapy </vt:lpstr>
      <vt:lpstr>Exercise   </vt:lpstr>
      <vt:lpstr>Monitoring Blood Glucose Level </vt:lpstr>
      <vt:lpstr>Frequency of Self-Monitoring of Blood Glucose.</vt:lpstr>
      <vt:lpstr>Pharmacologic Therapy </vt:lpstr>
      <vt:lpstr>The role of Insulin in the body: </vt:lpstr>
      <vt:lpstr>Types of Insulin </vt:lpstr>
      <vt:lpstr>Complications of Insulin Therapy </vt:lpstr>
      <vt:lpstr>Methods of insulin delivery </vt:lpstr>
      <vt:lpstr>Jet Injectors.  </vt:lpstr>
      <vt:lpstr>Insulin Pump </vt:lpstr>
      <vt:lpstr>Oral Pharmacologic Therapy </vt:lpstr>
      <vt:lpstr>PowerPoint Presentation</vt:lpstr>
      <vt:lpstr>Nursing care of diabetic patients  1- Assessment  </vt:lpstr>
      <vt:lpstr>Nursing Diagnosis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OmaR sherif</dc:creator>
  <cp:lastModifiedBy>Alshehri</cp:lastModifiedBy>
  <cp:revision>17</cp:revision>
  <dcterms:created xsi:type="dcterms:W3CDTF">2016-11-26T09:41:01Z</dcterms:created>
  <dcterms:modified xsi:type="dcterms:W3CDTF">2017-04-20T04:30:05Z</dcterms:modified>
</cp:coreProperties>
</file>