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1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5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333" r:id="rId3"/>
    <p:sldId id="337" r:id="rId4"/>
    <p:sldId id="339" r:id="rId5"/>
    <p:sldId id="336" r:id="rId6"/>
    <p:sldId id="340" r:id="rId7"/>
    <p:sldId id="342" r:id="rId8"/>
    <p:sldId id="338" r:id="rId9"/>
    <p:sldId id="341" r:id="rId10"/>
    <p:sldId id="345" r:id="rId11"/>
    <p:sldId id="343" r:id="rId12"/>
    <p:sldId id="346" r:id="rId13"/>
    <p:sldId id="347" r:id="rId14"/>
    <p:sldId id="348" r:id="rId15"/>
    <p:sldId id="349" r:id="rId16"/>
    <p:sldId id="361" r:id="rId17"/>
    <p:sldId id="350" r:id="rId18"/>
    <p:sldId id="351" r:id="rId19"/>
    <p:sldId id="352" r:id="rId20"/>
    <p:sldId id="353" r:id="rId21"/>
    <p:sldId id="354" r:id="rId22"/>
    <p:sldId id="355" r:id="rId23"/>
    <p:sldId id="356" r:id="rId24"/>
    <p:sldId id="357" r:id="rId25"/>
    <p:sldId id="358" r:id="rId26"/>
    <p:sldId id="359" r:id="rId27"/>
    <p:sldId id="362" r:id="rId28"/>
    <p:sldId id="363" r:id="rId29"/>
    <p:sldId id="364" r:id="rId30"/>
    <p:sldId id="370" r:id="rId31"/>
    <p:sldId id="369" r:id="rId32"/>
    <p:sldId id="365" r:id="rId33"/>
    <p:sldId id="366" r:id="rId34"/>
    <p:sldId id="367" r:id="rId35"/>
    <p:sldId id="368" r:id="rId36"/>
    <p:sldId id="360" r:id="rId37"/>
    <p:sldId id="403" r:id="rId38"/>
    <p:sldId id="404" r:id="rId39"/>
    <p:sldId id="371" r:id="rId40"/>
    <p:sldId id="372" r:id="rId41"/>
    <p:sldId id="373" r:id="rId42"/>
    <p:sldId id="416" r:id="rId43"/>
    <p:sldId id="406" r:id="rId44"/>
    <p:sldId id="405" r:id="rId45"/>
    <p:sldId id="424" r:id="rId46"/>
    <p:sldId id="417" r:id="rId47"/>
    <p:sldId id="418" r:id="rId48"/>
    <p:sldId id="420" r:id="rId49"/>
    <p:sldId id="421" r:id="rId50"/>
    <p:sldId id="422" r:id="rId51"/>
    <p:sldId id="423" r:id="rId5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3905"/>
    <a:srgbClr val="F9B073"/>
    <a:srgbClr val="AD5207"/>
    <a:srgbClr val="F9AB6B"/>
    <a:srgbClr val="F9AD6F"/>
    <a:srgbClr val="90B6E4"/>
    <a:srgbClr val="8E0000"/>
    <a:srgbClr val="FF6D6D"/>
    <a:srgbClr val="3E4036"/>
    <a:srgbClr val="5690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100" d="100"/>
          <a:sy n="100" d="100"/>
        </p:scale>
        <p:origin x="-21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8" Type="http://schemas.openxmlformats.org/officeDocument/2006/relationships/customXml" Target="../customXml/item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ustomXml" Target="../customXml/item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F0C3B-9058-4D48-A15B-AA167D8DC099}" type="datetimeFigureOut">
              <a:rPr lang="ar-SA" smtClean="0"/>
              <a:pPr/>
              <a:t>17/01/1438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AD287-A75B-4C86-8929-73505902AD8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8434" name="Picture 2" descr="http://www.ar-des.com/sites/default/files/ksu_1.png?13916857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66" t="23810" r="55187" b="34275"/>
          <a:stretch>
            <a:fillRect/>
          </a:stretch>
        </p:blipFill>
        <p:spPr bwMode="auto">
          <a:xfrm>
            <a:off x="7000924" y="121248"/>
            <a:ext cx="1928794" cy="735984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838200" y="1676400"/>
            <a:ext cx="7067962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8000" dirty="0" smtClean="0">
                <a:solidFill>
                  <a:srgbClr val="AD5207"/>
                </a:solidFill>
                <a:cs typeface="DecoType Naskh Variants" pitchFamily="2" charset="-78"/>
              </a:rPr>
              <a:t>بسم الله الرحمن الرحيم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4659031" y="3202857"/>
            <a:ext cx="332334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AD5207"/>
                </a:solidFill>
                <a:cs typeface="DecoType Naskh Variants" pitchFamily="2" charset="-78"/>
              </a:rPr>
              <a:t>الحمد لله رب العالمين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905000" y="3964857"/>
            <a:ext cx="442140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AD5207"/>
                </a:solidFill>
                <a:cs typeface="DecoType Naskh Variants" pitchFamily="2" charset="-78"/>
              </a:rPr>
              <a:t>وأفضل الصلاة وأتم التسليم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1447800" y="4955457"/>
            <a:ext cx="645240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AD5207"/>
                </a:solidFill>
                <a:cs typeface="DecoType Naskh Variants" pitchFamily="2" charset="-78"/>
              </a:rPr>
              <a:t>على سيدنا محمد وعلى آله وصحبه أجمعين</a:t>
            </a:r>
          </a:p>
        </p:txBody>
      </p:sp>
      <p:cxnSp>
        <p:nvCxnSpPr>
          <p:cNvPr id="24" name="رابط مستقيم 23"/>
          <p:cNvCxnSpPr/>
          <p:nvPr/>
        </p:nvCxnSpPr>
        <p:spPr bwMode="auto">
          <a:xfrm rot="10800000">
            <a:off x="-32" y="15081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رابط مستقيم 24"/>
          <p:cNvCxnSpPr/>
          <p:nvPr/>
        </p:nvCxnSpPr>
        <p:spPr bwMode="auto">
          <a:xfrm rot="10800000">
            <a:off x="-32" y="838201"/>
            <a:ext cx="6929454" cy="158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مربع نص 22"/>
          <p:cNvSpPr txBox="1"/>
          <p:nvPr/>
        </p:nvSpPr>
        <p:spPr>
          <a:xfrm>
            <a:off x="6213889" y="914400"/>
            <a:ext cx="279435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latin typeface="GE Dinar Two" pitchFamily="18" charset="-78"/>
                <a:ea typeface="GE Dinar Two" pitchFamily="18" charset="-78"/>
                <a:cs typeface="GE Dinar Two" pitchFamily="18" charset="-78"/>
              </a:rPr>
              <a:t>كلية العلوم – قسم الإحصاء</a:t>
            </a:r>
            <a:endParaRPr lang="ar-SA" dirty="0">
              <a:latin typeface="GE Dinar Two" pitchFamily="18" charset="-78"/>
              <a:ea typeface="GE Dinar Two" pitchFamily="18" charset="-78"/>
              <a:cs typeface="GE Dinar Two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304800"/>
            <a:ext cx="9143999" cy="60170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5500" dirty="0" smtClean="0">
                <a:solidFill>
                  <a:srgbClr val="F9AD6F"/>
                </a:solidFill>
                <a:cs typeface="DecoType Naskh Variants" pitchFamily="2" charset="-78"/>
              </a:rPr>
              <a:t>تعتبر </a:t>
            </a:r>
            <a:r>
              <a:rPr lang="ar-SA" sz="5500" i="1" dirty="0" smtClean="0">
                <a:solidFill>
                  <a:srgbClr val="F9AD6F"/>
                </a:solidFill>
                <a:latin typeface="Gabriola" pitchFamily="82" charset="0"/>
              </a:rPr>
              <a:t>++</a:t>
            </a:r>
            <a:r>
              <a:rPr lang="en-US" sz="5500" dirty="0" smtClean="0">
                <a:solidFill>
                  <a:srgbClr val="F9AD6F"/>
                </a:solidFill>
                <a:cs typeface="DecoType Naskh Variants" pitchFamily="2" charset="-78"/>
              </a:rPr>
              <a:t> </a:t>
            </a:r>
            <a:r>
              <a:rPr lang="en-US" sz="5500" i="1" dirty="0" smtClean="0">
                <a:solidFill>
                  <a:srgbClr val="F9AD6F"/>
                </a:solidFill>
                <a:latin typeface="Gabriola" pitchFamily="82" charset="0"/>
              </a:rPr>
              <a:t>C</a:t>
            </a:r>
            <a:r>
              <a:rPr lang="ar-SA" sz="5500" dirty="0" smtClean="0">
                <a:solidFill>
                  <a:srgbClr val="F9AD6F"/>
                </a:solidFill>
                <a:cs typeface="DecoType Naskh Variants" pitchFamily="2" charset="-78"/>
              </a:rPr>
              <a:t>إحدى اللغات الأكثر شيوعاً وقد استخدمت على في</a:t>
            </a:r>
          </a:p>
          <a:p>
            <a:pPr algn="just">
              <a:buFont typeface="Arial" pitchFamily="34" charset="0"/>
              <a:buChar char="•"/>
            </a:pP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  </a:t>
            </a:r>
            <a:r>
              <a:rPr lang="ar-SA" sz="5500" dirty="0" err="1" smtClean="0">
                <a:solidFill>
                  <a:srgbClr val="AD5207"/>
                </a:solidFill>
                <a:cs typeface="DecoType Naskh Variants" pitchFamily="2" charset="-78"/>
              </a:rPr>
              <a:t>المخدمات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عالية الأداء</a:t>
            </a:r>
          </a:p>
          <a:p>
            <a:pPr algn="just">
              <a:buFont typeface="Arial" pitchFamily="34" charset="0"/>
              <a:buChar char="•"/>
            </a:pP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برامج التسلية مثل ألعاب الفيديو</a:t>
            </a:r>
          </a:p>
          <a:p>
            <a:pPr algn="just">
              <a:buFont typeface="Arial" pitchFamily="34" charset="0"/>
              <a:buChar char="•"/>
            </a:pPr>
            <a:endParaRPr lang="ar-SA" sz="55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 وذلك نظراً لقدرة تحويلها إلى كود لغة تجميع  (</a:t>
            </a:r>
            <a:r>
              <a:rPr lang="en-US" sz="5500" i="1" dirty="0" smtClean="0">
                <a:solidFill>
                  <a:srgbClr val="AD5207"/>
                </a:solidFill>
                <a:latin typeface="Gabriola" pitchFamily="82" charset="0"/>
              </a:rPr>
              <a:t>Assembly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) شديد الفعالية.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981200"/>
            <a:ext cx="9143999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على سبيل المثال استخدمت </a:t>
            </a:r>
            <a:r>
              <a:rPr lang="ar-SA" sz="6600" i="1" dirty="0" smtClean="0">
                <a:solidFill>
                  <a:srgbClr val="AD5207"/>
                </a:solidFill>
                <a:latin typeface="Gabriola" pitchFamily="82" charset="0"/>
              </a:rPr>
              <a:t>++</a:t>
            </a:r>
            <a:r>
              <a:rPr lang="en-US" sz="6600" i="1" dirty="0" smtClean="0">
                <a:solidFill>
                  <a:srgbClr val="AD5207"/>
                </a:solidFill>
                <a:latin typeface="Gabriola" pitchFamily="82" charset="0"/>
              </a:rPr>
              <a:t>C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في كتابة قسم كبير من أنظمة القيادة الأوتوماتيكية للعربات التي تجولت على سطح المريخ 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457200"/>
            <a:ext cx="9143999" cy="432426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5500" i="1" dirty="0" smtClean="0">
                <a:solidFill>
                  <a:srgbClr val="AD5207"/>
                </a:solidFill>
                <a:latin typeface="Gabriola" pitchFamily="82" charset="0"/>
              </a:rPr>
              <a:t>++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5500" i="1" dirty="0" smtClean="0">
                <a:solidFill>
                  <a:srgbClr val="AD5207"/>
                </a:solidFill>
                <a:latin typeface="Gabriola" pitchFamily="82" charset="0"/>
              </a:rPr>
              <a:t>C 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لغة متعددة الاستخدامات، مناسبة لتطوير برامج أنظمة التشغيل.</a:t>
            </a:r>
          </a:p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تكتب معظم أجزاء أنظمة التشغيل والبرامج المساعدة لأنظمة التشغيل باستخدام </a:t>
            </a:r>
            <a:r>
              <a:rPr lang="ar-SA" sz="5500" i="1" dirty="0" smtClean="0">
                <a:solidFill>
                  <a:srgbClr val="AD5207"/>
                </a:solidFill>
                <a:latin typeface="Gabriola" pitchFamily="82" charset="0"/>
              </a:rPr>
              <a:t>++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5500" i="1" dirty="0" smtClean="0">
                <a:solidFill>
                  <a:srgbClr val="AD5207"/>
                </a:solidFill>
                <a:latin typeface="Gabriola" pitchFamily="82" charset="0"/>
              </a:rPr>
              <a:t>C 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على سبيل المثال نظام </a:t>
            </a:r>
            <a:r>
              <a:rPr lang="en-US" sz="5500" i="1" dirty="0" smtClean="0">
                <a:solidFill>
                  <a:srgbClr val="AD5207"/>
                </a:solidFill>
                <a:latin typeface="Gabriola" pitchFamily="82" charset="0"/>
              </a:rPr>
              <a:t>GNU/Linux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. </a:t>
            </a:r>
          </a:p>
        </p:txBody>
      </p:sp>
      <p:sp>
        <p:nvSpPr>
          <p:cNvPr id="87044" name="AutoShape 4" descr="نتيجة بحث الصور عن نظام جنو/لينكس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7046" name="AutoShape 6" descr="نتيجة بحث الصور عن نظام جنو/لينكس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7048" name="AutoShape 8" descr="نتيجة بحث الصور عن نظام جنو/لينكس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87050" name="Picture 10" descr="نتيجة بحث الصور عن نظام جنو/لينك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4648200"/>
            <a:ext cx="3124200" cy="1792912"/>
          </a:xfrm>
          <a:prstGeom prst="rect">
            <a:avLst/>
          </a:prstGeom>
          <a:noFill/>
        </p:spPr>
      </p:pic>
      <p:pic>
        <p:nvPicPr>
          <p:cNvPr id="87054" name="Picture 14" descr="https://upload.wikimedia.org/wikipedia/commons/thumb/f/f7/Richard_Matthew_Stallman.jpeg/190px-Richard_Matthew_Stallman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343400"/>
            <a:ext cx="1809750" cy="1371601"/>
          </a:xfrm>
          <a:prstGeom prst="rect">
            <a:avLst/>
          </a:prstGeom>
          <a:noFill/>
        </p:spPr>
      </p:pic>
      <p:sp>
        <p:nvSpPr>
          <p:cNvPr id="12" name="مستطيل 11"/>
          <p:cNvSpPr/>
          <p:nvPr/>
        </p:nvSpPr>
        <p:spPr>
          <a:xfrm>
            <a:off x="14568" y="5791200"/>
            <a:ext cx="272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AD5207"/>
                </a:solidFill>
                <a:latin typeface="Gabriola" pitchFamily="82" charset="0"/>
              </a:rPr>
              <a:t>Richard Matthew Stallman 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" y="76200"/>
            <a:ext cx="9143999" cy="60170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مترجم</a:t>
            </a:r>
            <a:r>
              <a:rPr lang="en-US" sz="5500" i="1" dirty="0" smtClean="0">
                <a:solidFill>
                  <a:srgbClr val="AD5207"/>
                </a:solidFill>
                <a:latin typeface="Gabriola" pitchFamily="82" charset="0"/>
              </a:rPr>
              <a:t>Compiler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b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</a:b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المترجم هو محوّل من لغة لأخرى، علي سبيل المثال </a:t>
            </a:r>
            <a:r>
              <a:rPr lang="ar-SA" sz="5500" dirty="0" err="1" smtClean="0">
                <a:solidFill>
                  <a:srgbClr val="AD5207"/>
                </a:solidFill>
                <a:cs typeface="DecoType Naskh Variants" pitchFamily="2" charset="-78"/>
              </a:rPr>
              <a:t>انت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تقوم بكتابة كود بلغة </a:t>
            </a:r>
            <a:r>
              <a:rPr lang="ar-SA" sz="5500" dirty="0" err="1" smtClean="0">
                <a:solidFill>
                  <a:srgbClr val="AD5207"/>
                </a:solidFill>
                <a:cs typeface="DecoType Naskh Variants" pitchFamily="2" charset="-78"/>
              </a:rPr>
              <a:t>الـ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5500" i="1" dirty="0" smtClean="0">
                <a:solidFill>
                  <a:srgbClr val="AD5207"/>
                </a:solidFill>
                <a:latin typeface="Gabriola" pitchFamily="82" charset="0"/>
              </a:rPr>
              <a:t>C++ 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لينتج عنة ملف تنفيذي (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*.exe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) للقيام بوظيفة معينة.</a:t>
            </a:r>
          </a:p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وظيفة المترجم هي ترجمة </a:t>
            </a:r>
            <a:r>
              <a:rPr lang="ar-SA" sz="5500" dirty="0" err="1" smtClean="0">
                <a:solidFill>
                  <a:srgbClr val="AD5207"/>
                </a:solidFill>
                <a:cs typeface="DecoType Naskh Variants" pitchFamily="2" charset="-78"/>
              </a:rPr>
              <a:t>أكواد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برنامجك إلى لغة الآلة </a:t>
            </a:r>
            <a:r>
              <a:rPr lang="en-US" sz="5500" i="1" dirty="0" smtClean="0">
                <a:solidFill>
                  <a:srgbClr val="AD5207"/>
                </a:solidFill>
                <a:latin typeface="Gabriola" pitchFamily="82" charset="0"/>
              </a:rPr>
              <a:t>Machine language 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حتى يتمكن الكمبيوتر من تنفيذه والقيام بالمهمة المطلوبة.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" y="533400"/>
            <a:ext cx="9143999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5500" u="sng" dirty="0" smtClean="0">
                <a:solidFill>
                  <a:srgbClr val="AD5207"/>
                </a:solidFill>
                <a:cs typeface="DecoType Naskh Variants" pitchFamily="2" charset="-78"/>
              </a:rPr>
              <a:t>أنواع المترجمات </a:t>
            </a:r>
            <a:r>
              <a:rPr lang="en-US" sz="5500" i="1" u="sng" dirty="0" smtClean="0">
                <a:solidFill>
                  <a:srgbClr val="AD5207"/>
                </a:solidFill>
                <a:latin typeface="Gabriola" pitchFamily="82" charset="0"/>
              </a:rPr>
              <a:t>Compiler</a:t>
            </a:r>
            <a:r>
              <a:rPr lang="en-US" sz="5500" u="sng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5500" u="sng" dirty="0" smtClean="0">
                <a:solidFill>
                  <a:srgbClr val="AD5207"/>
                </a:solidFill>
                <a:cs typeface="DecoType Naskh Variants" pitchFamily="2" charset="-78"/>
              </a:rPr>
              <a:t> </a:t>
            </a:r>
          </a:p>
          <a:p>
            <a:pPr algn="just"/>
            <a:endParaRPr lang="ar-SA" sz="55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تنتج بعض المترجمات </a:t>
            </a:r>
          </a:p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بمترجم + واجهة للكتابة البرامج،</a:t>
            </a:r>
          </a:p>
          <a:p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وهناك مترجمات تنتج بدون واجهة وعندها يتم استعمال برامج أخرى لكتابة البرامج.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" y="533400"/>
            <a:ext cx="9143999" cy="31547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500" u="sng" dirty="0" smtClean="0">
                <a:solidFill>
                  <a:srgbClr val="AD5207"/>
                </a:solidFill>
                <a:cs typeface="DecoType Naskh Variants" pitchFamily="2" charset="-78"/>
              </a:rPr>
              <a:t>بعض مترجمات   </a:t>
            </a:r>
            <a:r>
              <a:rPr lang="ar-SA" sz="5500" i="1" u="sng" dirty="0" smtClean="0">
                <a:solidFill>
                  <a:srgbClr val="AD5207"/>
                </a:solidFill>
                <a:latin typeface="Gabriola" pitchFamily="82" charset="0"/>
              </a:rPr>
              <a:t> ++</a:t>
            </a:r>
            <a:r>
              <a:rPr lang="en-US" sz="5500" i="1" u="sng" dirty="0" smtClean="0">
                <a:solidFill>
                  <a:srgbClr val="AD5207"/>
                </a:solidFill>
                <a:latin typeface="Gabriola" pitchFamily="82" charset="0"/>
              </a:rPr>
              <a:t>C</a:t>
            </a:r>
            <a:endParaRPr lang="ar-SA" sz="5500" u="sng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sz="3600" i="1" u="sng" dirty="0" smtClean="0">
                <a:solidFill>
                  <a:srgbClr val="AD5207"/>
                </a:solidFill>
                <a:latin typeface="Gabriola" pitchFamily="82" charset="0"/>
              </a:rPr>
              <a:t>Borland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600" i="1" u="sng" dirty="0" smtClean="0">
                <a:solidFill>
                  <a:srgbClr val="AD5207"/>
                </a:solidFill>
                <a:latin typeface="Gabriola" pitchFamily="82" charset="0"/>
              </a:rPr>
              <a:t>Turbo </a:t>
            </a:r>
            <a:r>
              <a:rPr lang="en-US" sz="3600" i="1" u="sng" dirty="0" err="1" smtClean="0">
                <a:solidFill>
                  <a:srgbClr val="AD5207"/>
                </a:solidFill>
                <a:latin typeface="Gabriola" pitchFamily="82" charset="0"/>
              </a:rPr>
              <a:t>c++</a:t>
            </a:r>
            <a:endParaRPr lang="en-US" sz="3600" i="1" u="sng" dirty="0" smtClean="0">
              <a:solidFill>
                <a:srgbClr val="AD5207"/>
              </a:solidFill>
              <a:latin typeface="Gabriola" pitchFamily="82" charset="0"/>
            </a:endParaRPr>
          </a:p>
          <a:p>
            <a:pPr algn="just" rtl="0">
              <a:buFont typeface="Arial" pitchFamily="34" charset="0"/>
              <a:buChar char="•"/>
            </a:pPr>
            <a:r>
              <a:rPr lang="en-US" sz="3600" i="1" u="sng" dirty="0" smtClean="0">
                <a:solidFill>
                  <a:srgbClr val="AD5207"/>
                </a:solidFill>
                <a:latin typeface="Gabriola" pitchFamily="82" charset="0"/>
              </a:rPr>
              <a:t>Quick Basic C++ </a:t>
            </a:r>
          </a:p>
          <a:p>
            <a:pPr algn="just" rtl="0">
              <a:buFont typeface="Arial" pitchFamily="34" charset="0"/>
              <a:buChar char="•"/>
            </a:pPr>
            <a:r>
              <a:rPr lang="en-US" sz="3600" i="1" u="sng" dirty="0" smtClean="0">
                <a:solidFill>
                  <a:srgbClr val="AD5207"/>
                </a:solidFill>
                <a:latin typeface="Gabriola" pitchFamily="82" charset="0"/>
              </a:rPr>
              <a:t>Builder Dev-</a:t>
            </a:r>
            <a:r>
              <a:rPr lang="en-US" sz="3600" i="1" u="sng" dirty="0" err="1" smtClean="0">
                <a:solidFill>
                  <a:srgbClr val="AD5207"/>
                </a:solidFill>
                <a:latin typeface="Gabriola" pitchFamily="82" charset="0"/>
              </a:rPr>
              <a:t>cpp</a:t>
            </a:r>
            <a:r>
              <a:rPr lang="en-US" sz="3600" i="1" u="sng" dirty="0" smtClean="0">
                <a:solidFill>
                  <a:srgbClr val="AD5207"/>
                </a:solidFill>
                <a:latin typeface="Gabriola" pitchFamily="82" charset="0"/>
              </a:rPr>
              <a:t> </a:t>
            </a: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514600"/>
            <a:ext cx="32099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3" name="مستطيل 2"/>
          <p:cNvSpPr/>
          <p:nvPr/>
        </p:nvSpPr>
        <p:spPr>
          <a:xfrm>
            <a:off x="0" y="12954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dirty="0" smtClean="0"/>
              <a:t>http://www.4shared.com/rar/uBzQ2hqoce/Borland_Turbo_C_45.html?</a:t>
            </a:r>
            <a:endParaRPr lang="ar-SA" sz="36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0" y="609600"/>
            <a:ext cx="7620000" cy="9387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لتحميل 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Turbo C++ for 32 Bit</a:t>
            </a:r>
            <a:endParaRPr lang="ar-SA" sz="5500" dirty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6200" y="5105400"/>
            <a:ext cx="899160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 smtClean="0"/>
              <a:t>http://www.4shared.com/rar/3QdZrXDKba/Borland_C_v502.html</a:t>
            </a:r>
            <a:endParaRPr lang="ar-SA" sz="3600" dirty="0" smtClean="0"/>
          </a:p>
        </p:txBody>
      </p:sp>
      <p:sp>
        <p:nvSpPr>
          <p:cNvPr id="6" name="مربع نص 5"/>
          <p:cNvSpPr txBox="1"/>
          <p:nvPr/>
        </p:nvSpPr>
        <p:spPr>
          <a:xfrm>
            <a:off x="0" y="3429000"/>
            <a:ext cx="7467600" cy="9387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لتحميل 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Turbo C++ for 64 Bit</a:t>
            </a:r>
            <a:endParaRPr lang="ar-SA" sz="5500" dirty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pic>
        <p:nvPicPr>
          <p:cNvPr id="1026" name="Picture 2" descr="D:\رياضيات\Borland  C++ v5.02\BOR127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3505200"/>
            <a:ext cx="1149102" cy="1076325"/>
          </a:xfrm>
          <a:prstGeom prst="rect">
            <a:avLst/>
          </a:prstGeom>
          <a:noFill/>
        </p:spPr>
      </p:pic>
      <p:pic>
        <p:nvPicPr>
          <p:cNvPr id="1028" name="Picture 4" descr="نتيجة بحث الصور عن ‪turbo c++ 4.5‬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228600"/>
            <a:ext cx="914400" cy="118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97281" name="Rectangle 1"/>
          <p:cNvSpPr>
            <a:spLocks noChangeArrowheads="1"/>
          </p:cNvSpPr>
          <p:nvPr/>
        </p:nvSpPr>
        <p:spPr bwMode="auto">
          <a:xfrm>
            <a:off x="152400" y="1981200"/>
            <a:ext cx="84257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يكتب أي برنامجا بلغة 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3600" i="1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على ثلاثة مراحل: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كتابة نص البرنامج باستخدام أي محرر نصوص بحروف غير منسقة.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ترجمة نص البرنامج إلى لغة الآلة وهذا ما يسمى </a:t>
            </a:r>
            <a:r>
              <a:rPr lang="ar-SA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بـ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 </a:t>
            </a:r>
            <a:r>
              <a:rPr lang="en-US" sz="3600" i="1" dirty="0" smtClean="0">
                <a:solidFill>
                  <a:srgbClr val="AD5207"/>
                </a:solidFill>
                <a:latin typeface="Gabriola" pitchFamily="82" charset="0"/>
              </a:rPr>
              <a:t>Compile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.</a:t>
            </a: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تحويله للغة الآلة (</a:t>
            </a:r>
            <a:r>
              <a:rPr lang="en-US" sz="3600" i="1" dirty="0" smtClean="0">
                <a:solidFill>
                  <a:srgbClr val="AD5207"/>
                </a:solidFill>
                <a:latin typeface="Gabriola" pitchFamily="82" charset="0"/>
              </a:rPr>
              <a:t>Assembly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) 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ربط البرنامج بالمكتبات المنادى لها وهذا ما يسمى </a:t>
            </a:r>
            <a:r>
              <a:rPr lang="ar-SA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بـ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3600" i="1" dirty="0" smtClean="0">
                <a:solidFill>
                  <a:srgbClr val="AD5207"/>
                </a:solidFill>
                <a:latin typeface="Gabriola" pitchFamily="82" charset="0"/>
              </a:rPr>
              <a:t>Link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.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883134" y="304800"/>
            <a:ext cx="5785558" cy="9387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كتابة </a:t>
            </a:r>
            <a:r>
              <a:rPr lang="ar-SA" sz="5500" dirty="0" err="1" smtClean="0">
                <a:solidFill>
                  <a:srgbClr val="AD5207"/>
                </a:solidFill>
                <a:cs typeface="DecoType Naskh Variants" pitchFamily="2" charset="-78"/>
              </a:rPr>
              <a:t>وتننفذ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برنامجاً بلغة </a:t>
            </a:r>
            <a:r>
              <a:rPr lang="en-US" sz="5500" i="1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0" y="1371600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إن العديد من البرامج الجزئية قد هيأت ووضعت في مجلد يدعى المكتبات </a:t>
            </a:r>
            <a:r>
              <a:rPr lang="en-US" sz="4400" i="1" dirty="0" smtClean="0">
                <a:solidFill>
                  <a:srgbClr val="AD5207"/>
                </a:solidFill>
                <a:latin typeface="Gabriola" pitchFamily="82" charset="0"/>
              </a:rPr>
              <a:t>Libraries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.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يستطيع المبرمج استخدام هذه التوابع ولا حاجة لبرمجتها مرة أخرى.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فمثلا </a:t>
            </a:r>
            <a:r>
              <a:rPr lang="ar-SA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ً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فهناك أكثر من مكتبة تدعم أوامر الإدخال والإخراج  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فمكتبة </a:t>
            </a:r>
            <a:r>
              <a:rPr lang="de-DE" sz="4400" i="1" dirty="0" smtClean="0">
                <a:solidFill>
                  <a:srgbClr val="AD5207"/>
                </a:solidFill>
                <a:latin typeface="Gabriola" pitchFamily="82" charset="0"/>
              </a:rPr>
              <a:t>stdio</a:t>
            </a:r>
            <a:r>
              <a:rPr lang="ar-SA" sz="44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تدعم أمر الإدخال </a:t>
            </a:r>
            <a:r>
              <a:rPr lang="de-DE" sz="4400" i="1" dirty="0" smtClean="0">
                <a:solidFill>
                  <a:srgbClr val="AD5207"/>
                </a:solidFill>
                <a:latin typeface="Gabriola" pitchFamily="82" charset="0"/>
              </a:rPr>
              <a:t>scanf</a:t>
            </a:r>
            <a:r>
              <a:rPr lang="ar-SA" sz="44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وأمر الإخراج </a:t>
            </a:r>
            <a:r>
              <a:rPr lang="de-DE" sz="4400" i="1" dirty="0" smtClean="0">
                <a:solidFill>
                  <a:srgbClr val="AD5207"/>
                </a:solidFill>
                <a:latin typeface="Gabriola" pitchFamily="82" charset="0"/>
              </a:rPr>
              <a:t>printf</a:t>
            </a:r>
            <a:r>
              <a:rPr lang="de-DE" sz="44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44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endParaRPr lang="ar-SA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أما مكتبة </a:t>
            </a:r>
            <a:r>
              <a:rPr lang="de-DE" sz="4400" i="1" dirty="0" smtClean="0">
                <a:solidFill>
                  <a:srgbClr val="AD5207"/>
                </a:solidFill>
                <a:latin typeface="Gabriola" pitchFamily="82" charset="0"/>
              </a:rPr>
              <a:t>iostream</a:t>
            </a:r>
            <a:r>
              <a:rPr lang="ar-SA" sz="44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تدعم أمر الإدخال </a:t>
            </a:r>
            <a:r>
              <a:rPr lang="de-DE" sz="4400" i="1" dirty="0" smtClean="0">
                <a:solidFill>
                  <a:srgbClr val="AD5207"/>
                </a:solidFill>
                <a:latin typeface="Gabriola" pitchFamily="82" charset="0"/>
              </a:rPr>
              <a:t>cin</a:t>
            </a:r>
            <a:r>
              <a:rPr lang="de-DE" sz="44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44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وأمر الإخراج  </a:t>
            </a:r>
            <a:r>
              <a:rPr lang="de-DE" sz="4400" i="1" dirty="0" smtClean="0">
                <a:solidFill>
                  <a:srgbClr val="AD5207"/>
                </a:solidFill>
                <a:latin typeface="Gabriola" pitchFamily="82" charset="0"/>
              </a:rPr>
              <a:t>cout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.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36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495800" y="304800"/>
            <a:ext cx="4224233" cy="9387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5500" u="sng" dirty="0" smtClean="0">
                <a:solidFill>
                  <a:srgbClr val="AD5207"/>
                </a:solidFill>
                <a:cs typeface="DecoType Naskh Variants" pitchFamily="2" charset="-78"/>
              </a:rPr>
              <a:t>المكتبات </a:t>
            </a:r>
            <a:r>
              <a:rPr lang="en-US" sz="5500" i="1" u="sng" dirty="0" smtClean="0">
                <a:solidFill>
                  <a:srgbClr val="AD5207"/>
                </a:solidFill>
                <a:latin typeface="Gabriola" pitchFamily="82" charset="0"/>
              </a:rPr>
              <a:t>Libraries</a:t>
            </a:r>
            <a:endParaRPr lang="ar-SA" sz="55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85800" y="609600"/>
            <a:ext cx="8305800" cy="57092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u="sng" dirty="0" smtClean="0">
                <a:solidFill>
                  <a:srgbClr val="AD5207"/>
                </a:solidFill>
                <a:cs typeface="DecoType Naskh Variants" pitchFamily="2" charset="-78"/>
              </a:rPr>
              <a:t>العناصر الأساسية في كتابة برنامج بلغة </a:t>
            </a:r>
            <a:r>
              <a:rPr lang="en-US" sz="5500" i="1" u="sng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  <a:endParaRPr lang="ar-SA" sz="5500" i="1" u="sng" dirty="0" smtClean="0">
              <a:solidFill>
                <a:srgbClr val="AD5207"/>
              </a:solidFill>
              <a:latin typeface="Gabriola" pitchFamily="82" charset="0"/>
            </a:endParaRPr>
          </a:p>
          <a:p>
            <a:endParaRPr lang="ar-SA" sz="28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عبارة </a:t>
            </a:r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main()</a:t>
            </a:r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 إشارة إلى البرنامج الرئيسي</a:t>
            </a:r>
          </a:p>
          <a:p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 إشارة    </a:t>
            </a:r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{</a:t>
            </a:r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    التي تدل على بداية البرنامج </a:t>
            </a:r>
          </a:p>
          <a:p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Return 0</a:t>
            </a:r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     إرجاع قيمة الدالة </a:t>
            </a:r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main()</a:t>
            </a:r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</a:p>
          <a:p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إشارة </a:t>
            </a:r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}</a:t>
            </a:r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 والتي تدل على نهاية البرنامج</a:t>
            </a:r>
          </a:p>
          <a:p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ملاحظة : كل أمر من أومر لغة 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4000" i="1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يجب أن ينتهي </a:t>
            </a:r>
            <a:r>
              <a:rPr lang="ar-SA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بـ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;   </a:t>
            </a:r>
            <a:endParaRPr lang="ar-SA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l" rtl="0"/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main()</a:t>
            </a:r>
          </a:p>
          <a:p>
            <a:pPr algn="l" rtl="0"/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{</a:t>
            </a:r>
          </a:p>
          <a:p>
            <a:pPr algn="l" rtl="0"/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Return 0;</a:t>
            </a:r>
          </a:p>
          <a:p>
            <a:pPr algn="l" rtl="0"/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}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295400"/>
            <a:ext cx="9143999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3800" dirty="0" smtClean="0">
                <a:solidFill>
                  <a:srgbClr val="AD5207"/>
                </a:solidFill>
                <a:cs typeface="DecoType Naskh Variants" pitchFamily="2" charset="-78"/>
              </a:rPr>
              <a:t>البرمجة بلغة</a:t>
            </a:r>
          </a:p>
          <a:p>
            <a:pPr algn="ctr"/>
            <a:r>
              <a:rPr lang="en-US" sz="13800" b="1" dirty="0" smtClean="0">
                <a:solidFill>
                  <a:srgbClr val="AD5207"/>
                </a:solidFill>
                <a:cs typeface="DecoType Naskh Variants" pitchFamily="2" charset="-78"/>
              </a:rPr>
              <a:t>C++</a:t>
            </a:r>
            <a:endParaRPr lang="en-US" sz="13800" b="1" dirty="0" smtClean="0">
              <a:solidFill>
                <a:srgbClr val="AD52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85800" y="152400"/>
            <a:ext cx="8305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u="sng" dirty="0" smtClean="0">
                <a:solidFill>
                  <a:srgbClr val="AD5207"/>
                </a:solidFill>
                <a:cs typeface="DecoType Naskh Variants" pitchFamily="2" charset="-78"/>
              </a:rPr>
              <a:t>التعليقات</a:t>
            </a:r>
            <a:endParaRPr lang="ar-SA" sz="4000" i="1" u="sng" dirty="0" smtClean="0">
              <a:solidFill>
                <a:srgbClr val="AD5207"/>
              </a:solidFill>
              <a:latin typeface="Gabriola" pitchFamily="82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914400"/>
            <a:ext cx="9144000" cy="47397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أثناء كتابة البرنامج تستطيع إدراج بعض التعليقات للتوضيح التي لا يتم تنفيذها.</a:t>
            </a:r>
          </a:p>
          <a:p>
            <a:pPr algn="just"/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 وهناك نوعان من التعليقات</a:t>
            </a:r>
            <a:endParaRPr lang="en-US" sz="32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just"/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النوع الأول يبدأ بالقوس</a:t>
            </a:r>
            <a:r>
              <a:rPr lang="en-US" sz="3200" dirty="0" smtClean="0">
                <a:solidFill>
                  <a:srgbClr val="AD5207"/>
                </a:solidFill>
                <a:cs typeface="DecoType Naskh Variants" pitchFamily="2" charset="-78"/>
              </a:rPr>
              <a:t>/*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 وينتهي بالقوس </a:t>
            </a:r>
            <a:r>
              <a:rPr lang="en-US" sz="3200" dirty="0" smtClean="0">
                <a:solidFill>
                  <a:srgbClr val="AD5207"/>
                </a:solidFill>
                <a:cs typeface="DecoType Naskh Variants" pitchFamily="2" charset="-78"/>
              </a:rPr>
              <a:t>*/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 ويمكننا كتابة ما نشاء بعده أما النوع الثاني فيأخذ سطراً كاملاً حيث يدل عليه وجود الإشارة // في أول السطر</a:t>
            </a:r>
            <a:endParaRPr lang="en-US" sz="32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pPr algn="l" rtl="0"/>
            <a:r>
              <a:rPr lang="en-US" sz="2000" i="1" dirty="0" smtClean="0">
                <a:solidFill>
                  <a:srgbClr val="AD5207"/>
                </a:solidFill>
              </a:rPr>
              <a:t>/* main program */</a:t>
            </a:r>
            <a:r>
              <a:rPr lang="en-US" sz="2000" dirty="0" smtClean="0">
                <a:solidFill>
                  <a:srgbClr val="AD5207"/>
                </a:solidFill>
              </a:rPr>
              <a:t> </a:t>
            </a:r>
          </a:p>
          <a:p>
            <a:pPr algn="l" rtl="0"/>
            <a:r>
              <a:rPr lang="en-US" sz="2000" dirty="0" smtClean="0">
                <a:solidFill>
                  <a:srgbClr val="AD5207"/>
                </a:solidFill>
              </a:rPr>
              <a:t>main()</a:t>
            </a:r>
          </a:p>
          <a:p>
            <a:pPr algn="l" rtl="0"/>
            <a:r>
              <a:rPr lang="en-US" sz="2000" dirty="0" smtClean="0">
                <a:solidFill>
                  <a:srgbClr val="AD5207"/>
                </a:solidFill>
              </a:rPr>
              <a:t>{</a:t>
            </a:r>
          </a:p>
          <a:p>
            <a:pPr algn="l" rtl="0"/>
            <a:r>
              <a:rPr lang="en-US" sz="2000" dirty="0" smtClean="0">
                <a:solidFill>
                  <a:srgbClr val="AD5207"/>
                </a:solidFill>
              </a:rPr>
              <a:t>Return 0;</a:t>
            </a:r>
          </a:p>
          <a:p>
            <a:pPr algn="l" rtl="0"/>
            <a:r>
              <a:rPr lang="en-US" sz="2000" dirty="0" smtClean="0">
                <a:solidFill>
                  <a:srgbClr val="AD5207"/>
                </a:solidFill>
              </a:rPr>
              <a:t>}</a:t>
            </a:r>
          </a:p>
          <a:p>
            <a:pPr algn="l" rtl="0"/>
            <a:r>
              <a:rPr lang="en-US" sz="2000" i="1" dirty="0" smtClean="0">
                <a:solidFill>
                  <a:srgbClr val="AD5207"/>
                </a:solidFill>
              </a:rPr>
              <a:t>// the end</a:t>
            </a:r>
            <a:endParaRPr lang="en-US" sz="2000" dirty="0" smtClean="0">
              <a:solidFill>
                <a:srgbClr val="AD5207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85800" y="1271587"/>
            <a:ext cx="8305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u="sng" dirty="0" smtClean="0">
                <a:solidFill>
                  <a:srgbClr val="AD5207"/>
                </a:solidFill>
                <a:cs typeface="DecoType Naskh Variants" pitchFamily="2" charset="-78"/>
              </a:rPr>
              <a:t>استدعاء المكتبات</a:t>
            </a:r>
            <a:endParaRPr lang="ar-SA" sz="4000" i="1" u="sng" dirty="0" smtClean="0">
              <a:solidFill>
                <a:srgbClr val="AD5207"/>
              </a:solidFill>
              <a:latin typeface="Gabriola" pitchFamily="82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2033587"/>
            <a:ext cx="9144000" cy="24622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يمكن استدعاء المكتبات على الشكل التالي: </a:t>
            </a:r>
          </a:p>
          <a:p>
            <a:pPr algn="l" rtl="0"/>
            <a:r>
              <a:rPr lang="ar-SA" dirty="0" smtClean="0"/>
              <a:t> </a:t>
            </a:r>
            <a:r>
              <a:rPr lang="en-US" sz="2400" dirty="0" smtClean="0">
                <a:solidFill>
                  <a:srgbClr val="AD5207"/>
                </a:solidFill>
              </a:rPr>
              <a:t># include&lt;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the name of the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Librarie.</a:t>
            </a:r>
            <a:r>
              <a:rPr lang="en-US" sz="2400" dirty="0" err="1" smtClean="0">
                <a:solidFill>
                  <a:srgbClr val="AD5207"/>
                </a:solidFill>
                <a:cs typeface="DecoType Naskh Variants" pitchFamily="2" charset="-78"/>
              </a:rPr>
              <a:t>h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rgbClr val="AD5207"/>
                </a:solidFill>
              </a:rPr>
              <a:t>&gt;</a:t>
            </a:r>
          </a:p>
          <a:p>
            <a:pPr algn="r"/>
            <a:endParaRPr lang="ar-SA" sz="2400" dirty="0" smtClean="0">
              <a:solidFill>
                <a:srgbClr val="AD5207"/>
              </a:solidFill>
            </a:endParaRPr>
          </a:p>
          <a:p>
            <a:pPr algn="r"/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مكان استدعاء المكتبات يكون دائماً قبل الدالة </a:t>
            </a:r>
          </a:p>
          <a:p>
            <a:pPr algn="ctr"/>
            <a:r>
              <a:rPr lang="en-US" sz="2400" dirty="0" smtClean="0">
                <a:solidFill>
                  <a:srgbClr val="AD5207"/>
                </a:solidFill>
              </a:rPr>
              <a:t>main()</a:t>
            </a:r>
          </a:p>
          <a:p>
            <a:pPr algn="r"/>
            <a:endParaRPr lang="ar-SA" dirty="0">
              <a:solidFill>
                <a:srgbClr val="AD52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85800" y="1271587"/>
            <a:ext cx="8305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u="sng" dirty="0" smtClean="0">
                <a:solidFill>
                  <a:srgbClr val="AD5207"/>
                </a:solidFill>
                <a:cs typeface="DecoType Naskh Variants" pitchFamily="2" charset="-78"/>
              </a:rPr>
              <a:t>أوامر الإدخال والإخراج</a:t>
            </a:r>
            <a:endParaRPr lang="ar-SA" sz="4000" i="1" u="sng" dirty="0" smtClean="0">
              <a:solidFill>
                <a:srgbClr val="AD5207"/>
              </a:solidFill>
              <a:latin typeface="Gabriola" pitchFamily="82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2033587"/>
            <a:ext cx="9144000" cy="21544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 هناك أكثر من مكتبة تدعم أوامر الإدخال والإخراج  </a:t>
            </a: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فمكتبة </a:t>
            </a:r>
            <a:r>
              <a:rPr lang="de-DE" sz="4000" i="1" dirty="0" smtClean="0">
                <a:solidFill>
                  <a:srgbClr val="AD5207"/>
                </a:solidFill>
                <a:latin typeface="Gabriola" pitchFamily="82" charset="0"/>
              </a:rPr>
              <a:t>stdio</a:t>
            </a:r>
            <a:r>
              <a:rPr lang="ar-SA" sz="40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تدعم أمر الإدخال </a:t>
            </a:r>
            <a:r>
              <a:rPr lang="de-DE" sz="4000" i="1" dirty="0" smtClean="0">
                <a:solidFill>
                  <a:srgbClr val="AD5207"/>
                </a:solidFill>
                <a:latin typeface="Gabriola" pitchFamily="82" charset="0"/>
              </a:rPr>
              <a:t>scanf</a:t>
            </a:r>
            <a:r>
              <a:rPr lang="ar-SA" sz="40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وأمر الإخراج </a:t>
            </a:r>
            <a:r>
              <a:rPr lang="de-DE" sz="4000" i="1" dirty="0" smtClean="0">
                <a:solidFill>
                  <a:srgbClr val="AD5207"/>
                </a:solidFill>
                <a:latin typeface="Gabriola" pitchFamily="82" charset="0"/>
              </a:rPr>
              <a:t>printf</a:t>
            </a:r>
            <a:r>
              <a:rPr lang="de-DE" sz="40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40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أما مكتبة </a:t>
            </a:r>
            <a:r>
              <a:rPr lang="de-DE" sz="4000" i="1" dirty="0" smtClean="0">
                <a:solidFill>
                  <a:srgbClr val="AD5207"/>
                </a:solidFill>
                <a:latin typeface="Gabriola" pitchFamily="82" charset="0"/>
              </a:rPr>
              <a:t>iostream</a:t>
            </a:r>
            <a:r>
              <a:rPr lang="ar-SA" sz="40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تدعم أمر الإدخال </a:t>
            </a:r>
            <a:r>
              <a:rPr lang="de-DE" sz="4000" i="1" dirty="0" smtClean="0">
                <a:solidFill>
                  <a:srgbClr val="AD5207"/>
                </a:solidFill>
                <a:latin typeface="Gabriola" pitchFamily="82" charset="0"/>
              </a:rPr>
              <a:t>cin</a:t>
            </a:r>
            <a:r>
              <a:rPr lang="de-DE" sz="40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40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وأمر الإخراج  </a:t>
            </a:r>
            <a:r>
              <a:rPr lang="de-DE" sz="4000" i="1" dirty="0" smtClean="0">
                <a:solidFill>
                  <a:srgbClr val="AD5207"/>
                </a:solidFill>
                <a:latin typeface="Gabriola" pitchFamily="82" charset="0"/>
              </a:rPr>
              <a:t>cout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.</a:t>
            </a:r>
            <a:endParaRPr lang="en-US" sz="32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r"/>
            <a:endParaRPr lang="ar-SA" dirty="0">
              <a:solidFill>
                <a:srgbClr val="AD52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0" y="1404938"/>
            <a:ext cx="723900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125" y="1476375"/>
            <a:ext cx="63817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2025" y="1414463"/>
            <a:ext cx="72199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452563"/>
            <a:ext cx="64008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369054" y="533400"/>
            <a:ext cx="7364517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dirty="0" smtClean="0">
                <a:solidFill>
                  <a:srgbClr val="AD5207"/>
                </a:solidFill>
                <a:cs typeface="DecoType Naskh Variants" pitchFamily="2" charset="-78"/>
              </a:rPr>
              <a:t>أنواع المتغيرات في </a:t>
            </a:r>
            <a:r>
              <a:rPr lang="en-US" sz="4800" dirty="0" smtClean="0">
                <a:solidFill>
                  <a:srgbClr val="AD5207"/>
                </a:solidFill>
                <a:cs typeface="DecoType Naskh Variants" pitchFamily="2" charset="-78"/>
              </a:rPr>
              <a:t>(</a:t>
            </a:r>
            <a:r>
              <a:rPr lang="en-US" sz="6600" i="1" dirty="0" smtClean="0">
                <a:solidFill>
                  <a:srgbClr val="AD5207"/>
                </a:solidFill>
                <a:latin typeface="Gabriola" pitchFamily="82" charset="0"/>
              </a:rPr>
              <a:t>Variables </a:t>
            </a:r>
            <a:r>
              <a:rPr lang="en-US" sz="4800" dirty="0" smtClean="0">
                <a:solidFill>
                  <a:srgbClr val="AD5207"/>
                </a:solidFill>
                <a:cs typeface="DecoType Naskh Variants" pitchFamily="2" charset="-78"/>
              </a:rPr>
              <a:t>)   </a:t>
            </a:r>
            <a:r>
              <a:rPr lang="en-US" sz="6600" i="1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  <a:endParaRPr lang="ar-SA" sz="6600" i="1" dirty="0" smtClean="0">
              <a:solidFill>
                <a:srgbClr val="AD5207"/>
              </a:solidFill>
              <a:latin typeface="Gabriola" pitchFamily="82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0" y="2286000"/>
            <a:ext cx="8719130" cy="24314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المتغيرات في   لغة </a:t>
            </a:r>
            <a:r>
              <a:rPr lang="en-US" sz="4400" i="1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  <a:r>
              <a:rPr lang="ar-SA" sz="4400" i="1" dirty="0" smtClean="0">
                <a:solidFill>
                  <a:srgbClr val="AD5207"/>
                </a:solidFill>
                <a:latin typeface="Gabriola" pitchFamily="82" charset="0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هي مجموعة من </a:t>
            </a:r>
            <a:r>
              <a:rPr lang="en-US" sz="4400" i="1" dirty="0" smtClean="0">
                <a:solidFill>
                  <a:srgbClr val="AD5207"/>
                </a:solidFill>
                <a:latin typeface="Gabriola" pitchFamily="82" charset="0"/>
              </a:rPr>
              <a:t>Bytes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يتم حجزها في الذاكرة العشوائية (</a:t>
            </a:r>
            <a:r>
              <a:rPr lang="en-US" sz="3600" i="1" dirty="0" smtClean="0">
                <a:solidFill>
                  <a:srgbClr val="AD5207"/>
                </a:solidFill>
                <a:latin typeface="Gabriola" pitchFamily="82" charset="0"/>
              </a:rPr>
              <a:t>RAM</a:t>
            </a:r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) حيث يتم وضع قيم متغيرة في تلك </a:t>
            </a:r>
            <a:r>
              <a:rPr lang="en-US" sz="3600" i="1" dirty="0" smtClean="0">
                <a:solidFill>
                  <a:srgbClr val="AD5207"/>
                </a:solidFill>
                <a:latin typeface="Gabriola" pitchFamily="82" charset="0"/>
              </a:rPr>
              <a:t>Bytes</a:t>
            </a:r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المحجوزة ويمكن استرجاعها في أي وقت . </a:t>
            </a:r>
          </a:p>
          <a:p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كل </a:t>
            </a:r>
            <a:r>
              <a:rPr lang="en-US" sz="3600" i="1" dirty="0" smtClean="0">
                <a:solidFill>
                  <a:srgbClr val="AD5207"/>
                </a:solidFill>
                <a:latin typeface="Gabriola" pitchFamily="82" charset="0"/>
              </a:rPr>
              <a:t>Byte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يتم الوصول إليه من خلال عنوان(</a:t>
            </a:r>
            <a:r>
              <a:rPr lang="en-US" sz="3600" i="1" dirty="0" smtClean="0">
                <a:solidFill>
                  <a:srgbClr val="AD5207"/>
                </a:solidFill>
                <a:latin typeface="Gabriola" pitchFamily="82" charset="0"/>
              </a:rPr>
              <a:t>address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6200" y="1676400"/>
            <a:ext cx="8991600" cy="33547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في لغة   </a:t>
            </a:r>
            <a:r>
              <a:rPr lang="en-US" sz="3200" i="1" dirty="0" smtClean="0">
                <a:solidFill>
                  <a:srgbClr val="AD5207"/>
                </a:solidFill>
                <a:latin typeface="Gabriola" pitchFamily="82" charset="0"/>
              </a:rPr>
              <a:t> C++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، يوجد عدة أنواع من المتغيرات والثوابت ، منها </a:t>
            </a: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متغيرات خاصة بالأعداد الصحيحة </a:t>
            </a:r>
            <a:r>
              <a:rPr lang="en-US" sz="4800" i="1" dirty="0" smtClean="0">
                <a:solidFill>
                  <a:srgbClr val="AD5207"/>
                </a:solidFill>
                <a:latin typeface="Gabriola" pitchFamily="82" charset="0"/>
              </a:rPr>
              <a:t>integer </a:t>
            </a:r>
            <a:endParaRPr lang="ar-SA" sz="4800" i="1" dirty="0" smtClean="0">
              <a:solidFill>
                <a:srgbClr val="AD5207"/>
              </a:solidFill>
              <a:latin typeface="Gabriola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متغيرات خاصة بالأعداد الحقيقية  (</a:t>
            </a:r>
            <a:r>
              <a:rPr lang="en-US" sz="4800" i="1" dirty="0" smtClean="0">
                <a:solidFill>
                  <a:srgbClr val="AD5207"/>
                </a:solidFill>
                <a:latin typeface="Gabriola" pitchFamily="82" charset="0"/>
              </a:rPr>
              <a:t>float – double 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)</a:t>
            </a:r>
            <a:endParaRPr lang="ar-SA" sz="4800" i="1" dirty="0" smtClean="0">
              <a:solidFill>
                <a:srgbClr val="AD5207"/>
              </a:solidFill>
              <a:latin typeface="Gabriola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متغيرات خاصة بالأحرف والسلاسل المحرفية (</a:t>
            </a:r>
            <a:r>
              <a:rPr lang="en-US" sz="4800" i="1" dirty="0" smtClean="0">
                <a:solidFill>
                  <a:srgbClr val="AD5207"/>
                </a:solidFill>
                <a:latin typeface="Gabriola" pitchFamily="82" charset="0"/>
              </a:rPr>
              <a:t>characters </a:t>
            </a:r>
            <a:r>
              <a:rPr lang="en-US" sz="4000" i="1" dirty="0" smtClean="0">
                <a:solidFill>
                  <a:srgbClr val="AD5207"/>
                </a:solidFill>
                <a:latin typeface="Gabriola" pitchFamily="82" charset="0"/>
              </a:rPr>
              <a:t>-</a:t>
            </a:r>
            <a:r>
              <a:rPr lang="en-US" sz="40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4400" i="1" dirty="0" smtClean="0">
                <a:solidFill>
                  <a:srgbClr val="AD5207"/>
                </a:solidFill>
                <a:latin typeface="Gabriola" pitchFamily="82" charset="0"/>
              </a:rPr>
              <a:t>string </a:t>
            </a:r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) </a:t>
            </a:r>
            <a:b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</a:br>
            <a:r>
              <a:rPr lang="ar-SA" sz="1600" b="1" dirty="0" smtClean="0"/>
              <a:t/>
            </a:r>
            <a:br>
              <a:rPr lang="ar-SA" sz="1600" b="1" dirty="0" smtClean="0"/>
            </a:br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6199" y="0"/>
            <a:ext cx="8991601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يجب الإعلان (تعريف) </a:t>
            </a:r>
            <a:r>
              <a:rPr lang="en-US" sz="5400" i="1" dirty="0" smtClean="0">
                <a:solidFill>
                  <a:srgbClr val="AD5207"/>
                </a:solidFill>
                <a:latin typeface="Gabriola" pitchFamily="82" charset="0"/>
              </a:rPr>
              <a:t>declare</a:t>
            </a:r>
            <a:r>
              <a:rPr lang="en-US" sz="28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عن المتغير قبل أن تستخدمه 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عند تعريف المتغيرات فإن لغة 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C++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تفرق بين الحروف الصغيرة والحروف الكبيرة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عند الإعلان عن المتغير يتم حجز مساحة في الذاكرة مناسبة لنوعه 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إسم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المتغير يكتب من سلسلة متصلة من الحروف أو الأرقام بشرط أن يبدأ بحروف أو بخط تحتي“_“.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اسم المتغير لا يمكن أن يحوي على رموز خاصة عدا الخط التحتي ”_“.</a:t>
            </a:r>
          </a:p>
          <a:p>
            <a:pPr>
              <a:buFont typeface="Arial" pitchFamily="34" charset="0"/>
              <a:buChar char="•"/>
            </a:pPr>
            <a:r>
              <a:rPr lang="ar-SA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لايسمى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متغير بإحدى أسماء الكلمات المحجوزة.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43425"/>
            <a:ext cx="18002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619625"/>
            <a:ext cx="16859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762000"/>
            <a:ext cx="9143999" cy="40626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600" dirty="0" smtClean="0">
                <a:solidFill>
                  <a:srgbClr val="AD5207"/>
                </a:solidFill>
                <a:cs typeface="DecoType Naskh Variants" pitchFamily="2" charset="-78"/>
              </a:rPr>
              <a:t>البرمجة </a:t>
            </a:r>
            <a:r>
              <a:rPr lang="ar-SA" sz="6600" dirty="0" err="1" smtClean="0">
                <a:solidFill>
                  <a:srgbClr val="AD5207"/>
                </a:solidFill>
                <a:cs typeface="DecoType Naskh Variants" pitchFamily="2" charset="-78"/>
              </a:rPr>
              <a:t>كائنية</a:t>
            </a:r>
            <a:r>
              <a:rPr lang="ar-SA" sz="6600" dirty="0" smtClean="0">
                <a:solidFill>
                  <a:srgbClr val="AD5207"/>
                </a:solidFill>
                <a:cs typeface="DecoType Naskh Variants" pitchFamily="2" charset="-78"/>
              </a:rPr>
              <a:t> التوجُّه أو البرمجة الشيئية</a:t>
            </a:r>
          </a:p>
          <a:p>
            <a:pPr algn="ctr"/>
            <a:r>
              <a:rPr lang="en-US" sz="9600" i="1" dirty="0" smtClean="0">
                <a:solidFill>
                  <a:srgbClr val="AD5207"/>
                </a:solidFill>
                <a:latin typeface="Gabriola" pitchFamily="82" charset="0"/>
              </a:rPr>
              <a:t>Object-oriented programming - OOP</a:t>
            </a:r>
            <a:endParaRPr lang="ar-SA" sz="9600" i="1" dirty="0" smtClean="0">
              <a:solidFill>
                <a:srgbClr val="AD5207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grpSp>
        <p:nvGrpSpPr>
          <p:cNvPr id="21" name="مجموعة 20"/>
          <p:cNvGrpSpPr/>
          <p:nvPr/>
        </p:nvGrpSpPr>
        <p:grpSpPr>
          <a:xfrm>
            <a:off x="1219200" y="1295400"/>
            <a:ext cx="6815238" cy="4401205"/>
            <a:chOff x="1219200" y="1295400"/>
            <a:chExt cx="6815238" cy="4401205"/>
          </a:xfrm>
        </p:grpSpPr>
        <p:sp>
          <p:nvSpPr>
            <p:cNvPr id="13" name="مربع نص 12"/>
            <p:cNvSpPr txBox="1"/>
            <p:nvPr/>
          </p:nvSpPr>
          <p:spPr>
            <a:xfrm>
              <a:off x="1219200" y="1295400"/>
              <a:ext cx="1042273" cy="440120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1">
              <a:spAutoFit/>
            </a:bodyPr>
            <a:lstStyle/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Near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Static </a:t>
              </a:r>
            </a:p>
            <a:p>
              <a:pPr algn="l"/>
              <a:r>
                <a:rPr lang="en-US" sz="2800" i="1" dirty="0" err="1" smtClean="0">
                  <a:solidFill>
                    <a:srgbClr val="AD5207"/>
                  </a:solidFill>
                  <a:latin typeface="Gabriola" pitchFamily="82" charset="0"/>
                </a:rPr>
                <a:t>Asm</a:t>
              </a:r>
              <a:endParaRPr lang="en-US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Double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long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</a:t>
              </a:r>
              <a:r>
                <a:rPr lang="en-US" sz="2800" i="1" dirty="0" err="1" smtClean="0">
                  <a:solidFill>
                    <a:srgbClr val="AD5207"/>
                  </a:solidFill>
                  <a:latin typeface="Gabriola" pitchFamily="82" charset="0"/>
                </a:rPr>
                <a:t>Sizeof</a:t>
              </a:r>
              <a:endParaRPr lang="en-US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Do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</a:t>
              </a:r>
              <a:r>
                <a:rPr lang="en-US" sz="2800" i="1" dirty="0" err="1" smtClean="0">
                  <a:solidFill>
                    <a:srgbClr val="AD5207"/>
                  </a:solidFill>
                  <a:latin typeface="Gabriola" pitchFamily="82" charset="0"/>
                </a:rPr>
                <a:t>int</a:t>
              </a:r>
              <a:endParaRPr lang="en-US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While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new</a:t>
              </a:r>
              <a:r>
                <a:rPr lang="en-US" dirty="0" smtClean="0"/>
                <a:t> </a:t>
              </a:r>
              <a:endParaRPr lang="ar-SA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2270337" y="1295400"/>
              <a:ext cx="930063" cy="440120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1">
              <a:spAutoFit/>
            </a:bodyPr>
            <a:lstStyle/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auto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else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For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This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Void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Delete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</a:t>
              </a:r>
              <a:r>
                <a:rPr lang="en-US" sz="2800" i="1" dirty="0" err="1" smtClean="0">
                  <a:solidFill>
                    <a:srgbClr val="AD5207"/>
                  </a:solidFill>
                  <a:latin typeface="Gabriola" pitchFamily="82" charset="0"/>
                </a:rPr>
                <a:t>Goto</a:t>
              </a:r>
              <a:endParaRPr lang="en-US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if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Const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Entry</a:t>
              </a:r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5715000" y="1295400"/>
              <a:ext cx="1208985" cy="440120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1">
              <a:spAutoFit/>
            </a:bodyPr>
            <a:lstStyle/>
            <a:p>
              <a:pPr algn="l"/>
              <a:r>
                <a:rPr lang="en-US" dirty="0" smtClean="0"/>
                <a:t> </a:t>
              </a:r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char 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Class 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Public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Case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Continue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Extern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</a:t>
              </a:r>
              <a:r>
                <a:rPr lang="en-US" sz="2800" i="1" dirty="0" err="1" smtClean="0">
                  <a:solidFill>
                    <a:srgbClr val="AD5207"/>
                  </a:solidFill>
                  <a:latin typeface="Gabriola" pitchFamily="82" charset="0"/>
                </a:rPr>
                <a:t>struct</a:t>
              </a:r>
              <a:endParaRPr lang="en-US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inline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float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Private</a:t>
              </a:r>
            </a:p>
          </p:txBody>
        </p:sp>
        <p:sp>
          <p:nvSpPr>
            <p:cNvPr id="17" name="مربع نص 16"/>
            <p:cNvSpPr txBox="1"/>
            <p:nvPr/>
          </p:nvSpPr>
          <p:spPr>
            <a:xfrm>
              <a:off x="3200400" y="1295400"/>
              <a:ext cx="1186543" cy="440120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1">
              <a:spAutoFit/>
            </a:bodyPr>
            <a:lstStyle/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Virtual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Volatile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</a:t>
              </a:r>
              <a:r>
                <a:rPr lang="en-US" sz="2800" i="1" dirty="0" err="1" smtClean="0">
                  <a:solidFill>
                    <a:srgbClr val="AD5207"/>
                  </a:solidFill>
                  <a:latin typeface="Gabriola" pitchFamily="82" charset="0"/>
                </a:rPr>
                <a:t>Frinde</a:t>
              </a:r>
              <a:endParaRPr lang="en-US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</a:t>
              </a:r>
              <a:r>
                <a:rPr lang="en-US" sz="2800" i="1" dirty="0" err="1" smtClean="0">
                  <a:solidFill>
                    <a:srgbClr val="AD5207"/>
                  </a:solidFill>
                  <a:latin typeface="Gabriola" pitchFamily="82" charset="0"/>
                </a:rPr>
                <a:t>enum</a:t>
              </a:r>
              <a:endParaRPr lang="en-US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near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Static</a:t>
              </a:r>
            </a:p>
            <a:p>
              <a:pPr algn="l"/>
              <a:r>
                <a:rPr lang="en-US" sz="2800" i="1" dirty="0" err="1" smtClean="0">
                  <a:solidFill>
                    <a:srgbClr val="AD5207"/>
                  </a:solidFill>
                  <a:latin typeface="Gabriola" pitchFamily="82" charset="0"/>
                </a:rPr>
                <a:t>Cdecl</a:t>
              </a:r>
              <a:endParaRPr lang="en-US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Default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inline 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Overload</a:t>
              </a:r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4397010" y="1295400"/>
              <a:ext cx="1317990" cy="440120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1">
              <a:spAutoFit/>
            </a:bodyPr>
            <a:lstStyle/>
            <a:p>
              <a:pPr algn="l"/>
              <a:r>
                <a:rPr lang="en-US" dirty="0" smtClean="0"/>
                <a:t> </a:t>
              </a:r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Unsigned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</a:t>
              </a:r>
              <a:r>
                <a:rPr lang="en-US" sz="2800" i="1" dirty="0" err="1" smtClean="0">
                  <a:solidFill>
                    <a:srgbClr val="AD5207"/>
                  </a:solidFill>
                  <a:latin typeface="Gabriola" pitchFamily="82" charset="0"/>
                </a:rPr>
                <a:t>Typedef</a:t>
              </a:r>
              <a:endParaRPr lang="en-US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Signed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Pascal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Operator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Switch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Template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Union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Register 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Protected </a:t>
              </a:r>
            </a:p>
          </p:txBody>
        </p:sp>
        <p:sp>
          <p:nvSpPr>
            <p:cNvPr id="20" name="مربع نص 19"/>
            <p:cNvSpPr txBox="1"/>
            <p:nvPr/>
          </p:nvSpPr>
          <p:spPr>
            <a:xfrm>
              <a:off x="6934200" y="1295400"/>
              <a:ext cx="1100238" cy="43935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1">
              <a:spAutoFit/>
            </a:bodyPr>
            <a:lstStyle/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Far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Catch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char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Const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Break</a:t>
              </a:r>
            </a:p>
            <a:p>
              <a:pPr algn="l"/>
              <a:r>
                <a:rPr lang="en-US" sz="2800" i="1" dirty="0" smtClean="0">
                  <a:solidFill>
                    <a:srgbClr val="AD5207"/>
                  </a:solidFill>
                  <a:latin typeface="Gabriola" pitchFamily="82" charset="0"/>
                </a:rPr>
                <a:t> Return</a:t>
              </a:r>
              <a:endParaRPr lang="ar-SA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endParaRPr lang="ar-SA" sz="105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endParaRPr lang="ar-SA" sz="28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endParaRPr lang="ar-SA" sz="31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pPr algn="l"/>
              <a:endParaRPr lang="ar-SA" sz="2400" i="1" dirty="0" smtClean="0">
                <a:solidFill>
                  <a:srgbClr val="AD5207"/>
                </a:solidFill>
                <a:latin typeface="Gabriola" pitchFamily="82" charset="0"/>
              </a:endParaRPr>
            </a:p>
            <a:p>
              <a:endParaRPr lang="ar-SA" dirty="0"/>
            </a:p>
          </p:txBody>
        </p:sp>
      </p:grpSp>
      <p:sp>
        <p:nvSpPr>
          <p:cNvPr id="22" name="مربع نص 21"/>
          <p:cNvSpPr txBox="1"/>
          <p:nvPr/>
        </p:nvSpPr>
        <p:spPr>
          <a:xfrm>
            <a:off x="1600200" y="533400"/>
            <a:ext cx="6248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كلمات محجوزة في لغة 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C++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”56 كلمة“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600200" y="2438400"/>
          <a:ext cx="6324600" cy="3688080"/>
        </p:xfrm>
        <a:graphic>
          <a:graphicData uri="http://schemas.openxmlformats.org/drawingml/2006/table">
            <a:tbl>
              <a:tblPr rtl="1"/>
              <a:tblGrid>
                <a:gridCol w="5257800"/>
                <a:gridCol w="1066800"/>
              </a:tblGrid>
              <a:tr h="706582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حرف واحد</a:t>
                      </a:r>
                      <a:r>
                        <a:rPr lang="en-US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</a:t>
                      </a:r>
                      <a:r>
                        <a:rPr lang="ar-SA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                 </a:t>
                      </a:r>
                      <a:r>
                        <a:rPr lang="en-US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   </a:t>
                      </a:r>
                      <a:r>
                        <a:rPr lang="ar-SA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</a:t>
                      </a:r>
                      <a:r>
                        <a:rPr lang="en-US" sz="4400" i="1" kern="1200" dirty="0" smtClean="0">
                          <a:solidFill>
                            <a:srgbClr val="AD5207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Character</a:t>
                      </a:r>
                      <a:endParaRPr lang="en-US" sz="5400" i="1" kern="1200" dirty="0" smtClean="0">
                        <a:solidFill>
                          <a:srgbClr val="AD5207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فاصلة عائمة                    </a:t>
                      </a:r>
                      <a:r>
                        <a:rPr lang="en-US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      </a:t>
                      </a:r>
                      <a:r>
                        <a:rPr lang="ar-SA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</a:t>
                      </a:r>
                      <a:r>
                        <a:rPr lang="en-US" sz="4400" i="1" kern="1200" dirty="0" smtClean="0">
                          <a:solidFill>
                            <a:srgbClr val="AD5207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float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صحيح                                     </a:t>
                      </a:r>
                      <a:r>
                        <a:rPr lang="en-US" sz="4400" i="1" kern="1200" dirty="0" smtClean="0">
                          <a:solidFill>
                            <a:srgbClr val="AD5207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integer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سلسلة </a:t>
                      </a:r>
                      <a:r>
                        <a:rPr lang="ar-SA" sz="4000" kern="1200" dirty="0" err="1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محرفية</a:t>
                      </a:r>
                      <a:r>
                        <a:rPr lang="ar-SA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                                   </a:t>
                      </a:r>
                      <a:r>
                        <a:rPr lang="en-US" sz="4400" i="1" kern="1200" dirty="0" smtClean="0">
                          <a:solidFill>
                            <a:srgbClr val="AD5207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string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55">
                <a:tc>
                  <a:txBody>
                    <a:bodyPr/>
                    <a:lstStyle/>
                    <a:p>
                      <a:pPr marL="0" marR="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فاصلة عائمة دقيق                </a:t>
                      </a:r>
                      <a:r>
                        <a:rPr lang="en-US" sz="4400" i="1" kern="1200" dirty="0" smtClean="0">
                          <a:solidFill>
                            <a:srgbClr val="AD5207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double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lf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1600200" y="1524000"/>
            <a:ext cx="6248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ويضم الجدول التالي بعض أنواع الصيغ الجبرية: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21336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للإعلان عن المتغير يتم كتابة نوع المتغير ثم اسم المتغير ثم القيمة التي سيحتويها المتغير كما ويمكن إعطاءه قيمة مباشرة.</a:t>
            </a:r>
            <a:endParaRPr lang="ar-SA" sz="36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945229" y="685800"/>
            <a:ext cx="3621504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طريقة الإعلان عن متغير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6200" y="907181"/>
          <a:ext cx="8991600" cy="5493619"/>
        </p:xfrm>
        <a:graphic>
          <a:graphicData uri="http://schemas.openxmlformats.org/drawingml/2006/table">
            <a:tbl>
              <a:tblPr rtl="1"/>
              <a:tblGrid>
                <a:gridCol w="3124200"/>
                <a:gridCol w="4133850"/>
                <a:gridCol w="1733550"/>
              </a:tblGrid>
              <a:tr h="23100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الحجم من الذاكرة</a:t>
                      </a:r>
                      <a:endParaRPr lang="en-US" sz="2100" kern="1200" dirty="0" smtClean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الوصف</a:t>
                      </a:r>
                      <a:endParaRPr lang="en-US" sz="2100" kern="1200" dirty="0" smtClean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نوع البيانات</a:t>
                      </a:r>
                      <a:endParaRPr lang="en-US" sz="2100" kern="1200" dirty="0" smtClean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3100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2 بايت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صحيح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Int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0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2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بايت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صحيح قصير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Short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89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2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أو </a:t>
                      </a: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4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بايت ( تختلف من حاسب لآخر )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صحيح طويل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Long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0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2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بايت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صحيح موجب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unsigned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0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1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بايت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حرف واحد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Char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01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1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بايت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حرف واحد يحتوي قيمة عددية من </a:t>
                      </a: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-128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حتى </a:t>
                      </a: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+127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Signed char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01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1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بايت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حرف واحد يحتوي قيمة عددية من </a:t>
                      </a: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0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حتى </a:t>
                      </a: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255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Unsigned char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01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2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بايت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حقيقي يحتوي فاصلة عائمة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Float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01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4 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بايت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حقيقي يحتوي فاصلة عائمة وهو أدق من</a:t>
                      </a: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float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Double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01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4</a:t>
                      </a: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بايت أو أكثر تختلف من حاسب لآخر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عدد حقيقي طويل يحتوي فاصلة</a:t>
                      </a:r>
                      <a:endParaRPr lang="en-US" sz="21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Long double</a:t>
                      </a:r>
                    </a:p>
                  </a:txBody>
                  <a:tcPr marL="51335" marR="51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371600" y="152400"/>
            <a:ext cx="62484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جدول بعض أنواع المتحولات وحجمها من الذاكرة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ctr"/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76200" y="990600"/>
            <a:ext cx="899160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الثوابت </a:t>
            </a:r>
            <a:r>
              <a:rPr lang="en-US" sz="5400" i="1" u="sng" dirty="0" smtClean="0">
                <a:solidFill>
                  <a:srgbClr val="AD5207"/>
                </a:solidFill>
                <a:latin typeface="Gabriola" pitchFamily="82" charset="0"/>
              </a:rPr>
              <a:t>Constant</a:t>
            </a:r>
          </a:p>
          <a:p>
            <a:pPr algn="just"/>
            <a:r>
              <a:rPr lang="ar-SA" dirty="0" smtClean="0"/>
              <a:t> </a:t>
            </a:r>
            <a:endParaRPr lang="en-US" dirty="0" smtClean="0"/>
          </a:p>
          <a:p>
            <a:pPr algn="just"/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الثابت هو عبارة عن قيمة تمثل باسم لا نستطيع تغيير قمتها حيث يقوم المترجم باستبدال الاسم بالقيمة المسندة إليه والصيغة العامة لتعريفها هي كما يلي: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just"/>
            <a:r>
              <a:rPr lang="en-US" dirty="0" smtClean="0"/>
              <a:t> </a:t>
            </a:r>
          </a:p>
          <a:p>
            <a:pPr algn="ctr"/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const &lt;Constant name&gt; = &lt;Value&gt;;</a:t>
            </a:r>
          </a:p>
          <a:p>
            <a:pPr algn="just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066800" y="609600"/>
            <a:ext cx="4191000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a,b</a:t>
            </a:r>
            <a:r>
              <a:rPr lang="en-US" dirty="0" smtClean="0"/>
              <a:t>;</a:t>
            </a:r>
          </a:p>
          <a:p>
            <a:pPr algn="l" rtl="0"/>
            <a:r>
              <a:rPr lang="en-US" dirty="0" smtClean="0"/>
              <a:t>short d;</a:t>
            </a:r>
          </a:p>
          <a:p>
            <a:pPr algn="l" rtl="0"/>
            <a:r>
              <a:rPr lang="en-US" dirty="0" smtClean="0"/>
              <a:t>long k;</a:t>
            </a:r>
          </a:p>
          <a:p>
            <a:pPr algn="l" rtl="0"/>
            <a:r>
              <a:rPr lang="en-US" dirty="0" smtClean="0"/>
              <a:t>unsigned v;</a:t>
            </a:r>
          </a:p>
          <a:p>
            <a:pPr algn="l" rtl="0"/>
            <a:r>
              <a:rPr lang="en-US" dirty="0" smtClean="0"/>
              <a:t>char c;</a:t>
            </a:r>
          </a:p>
          <a:p>
            <a:pPr algn="l" rtl="0"/>
            <a:r>
              <a:rPr lang="en-US" dirty="0" smtClean="0"/>
              <a:t>unsigned char r =5;</a:t>
            </a:r>
          </a:p>
          <a:p>
            <a:pPr algn="l" rtl="0"/>
            <a:r>
              <a:rPr lang="en-US" dirty="0" smtClean="0"/>
              <a:t>signed char q =-5;</a:t>
            </a:r>
          </a:p>
          <a:p>
            <a:pPr algn="l" rtl="0"/>
            <a:r>
              <a:rPr lang="en-US" dirty="0" smtClean="0"/>
              <a:t>float </a:t>
            </a:r>
            <a:r>
              <a:rPr lang="en-US" dirty="0" err="1" smtClean="0"/>
              <a:t>x,y</a:t>
            </a:r>
            <a:r>
              <a:rPr lang="en-US" dirty="0" smtClean="0"/>
              <a:t>;</a:t>
            </a:r>
          </a:p>
          <a:p>
            <a:pPr algn="l" rtl="0"/>
            <a:r>
              <a:rPr lang="en-US" dirty="0" smtClean="0"/>
              <a:t>double z;</a:t>
            </a:r>
          </a:p>
          <a:p>
            <a:pPr algn="l" rtl="0"/>
            <a:r>
              <a:rPr lang="en-US" dirty="0" smtClean="0"/>
              <a:t>long double p;</a:t>
            </a:r>
          </a:p>
          <a:p>
            <a:pPr algn="l" rtl="0"/>
            <a:r>
              <a:rPr lang="en-US" dirty="0" smtClean="0"/>
              <a:t>const j=5;</a:t>
            </a:r>
          </a:p>
          <a:p>
            <a:pPr algn="l" rtl="0"/>
            <a:r>
              <a:rPr lang="en-US" dirty="0" smtClean="0"/>
              <a:t>main()</a:t>
            </a:r>
          </a:p>
          <a:p>
            <a:pPr algn="l" rtl="0"/>
            <a:r>
              <a:rPr lang="en-US" dirty="0" smtClean="0"/>
              <a:t>{</a:t>
            </a:r>
          </a:p>
          <a:p>
            <a:pPr algn="l" rtl="0"/>
            <a:r>
              <a:rPr lang="en-US" dirty="0" smtClean="0"/>
              <a:t>return 0;</a:t>
            </a:r>
          </a:p>
          <a:p>
            <a:pPr algn="l" rtl="0"/>
            <a:r>
              <a:rPr lang="en-US" dirty="0" smtClean="0"/>
              <a:t>}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414375" y="685800"/>
            <a:ext cx="771366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مثال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0"/>
            <a:ext cx="9144000" cy="65248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أوامر الإدخال بلغة </a:t>
            </a:r>
            <a:r>
              <a:rPr lang="en-US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C++</a:t>
            </a:r>
            <a:endParaRPr lang="ar-SA" sz="4400" i="1" u="sng" dirty="0" smtClean="0">
              <a:solidFill>
                <a:srgbClr val="AD5207"/>
              </a:solidFill>
              <a:latin typeface="Gabriola" pitchFamily="82" charset="0"/>
            </a:endParaRPr>
          </a:p>
          <a:p>
            <a:endParaRPr lang="ar-SA" sz="4400" u="sng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أمر الإدخال  </a:t>
            </a:r>
            <a:r>
              <a:rPr lang="en-US" sz="4400" i="1" u="sng" dirty="0" err="1" smtClean="0">
                <a:solidFill>
                  <a:srgbClr val="AD5207"/>
                </a:solidFill>
                <a:latin typeface="Gabriola" pitchFamily="82" charset="0"/>
              </a:rPr>
              <a:t>scanf</a:t>
            </a:r>
            <a:r>
              <a:rPr lang="ar-SA" sz="4400" i="1" u="sng" dirty="0" smtClean="0">
                <a:solidFill>
                  <a:srgbClr val="AD5207"/>
                </a:solidFill>
                <a:latin typeface="Gabriola" pitchFamily="82" charset="0"/>
              </a:rPr>
              <a:t> </a:t>
            </a:r>
            <a:r>
              <a:rPr lang="en-US" sz="4400" i="1" u="sng" dirty="0" smtClean="0">
                <a:solidFill>
                  <a:srgbClr val="AD5207"/>
                </a:solidFill>
                <a:latin typeface="Gabriola" pitchFamily="82" charset="0"/>
              </a:rPr>
              <a:t>[</a:t>
            </a:r>
            <a:r>
              <a:rPr lang="en-US" sz="4400" i="1" u="sng" dirty="0" err="1" smtClean="0">
                <a:solidFill>
                  <a:srgbClr val="AD5207"/>
                </a:solidFill>
                <a:latin typeface="Gabriola" pitchFamily="82" charset="0"/>
              </a:rPr>
              <a:t>stdio.h</a:t>
            </a:r>
            <a:r>
              <a:rPr lang="en-US" sz="4400" i="1" u="sng" dirty="0" smtClean="0">
                <a:solidFill>
                  <a:srgbClr val="AD5207"/>
                </a:solidFill>
                <a:latin typeface="Gabriola" pitchFamily="82" charset="0"/>
              </a:rPr>
              <a:t>]</a:t>
            </a:r>
          </a:p>
          <a:p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 </a:t>
            </a:r>
          </a:p>
          <a:p>
            <a:r>
              <a:rPr lang="ar-SA" sz="4400" i="1" dirty="0" smtClean="0">
                <a:solidFill>
                  <a:srgbClr val="AD5207"/>
                </a:solidFill>
                <a:latin typeface="Gabriola" pitchFamily="82" charset="0"/>
              </a:rPr>
              <a:t> </a:t>
            </a:r>
            <a:r>
              <a:rPr lang="en-US" sz="4400" i="1" dirty="0" err="1" smtClean="0">
                <a:solidFill>
                  <a:srgbClr val="AD5207"/>
                </a:solidFill>
                <a:latin typeface="Gabriola" pitchFamily="82" charset="0"/>
              </a:rPr>
              <a:t>scanf</a:t>
            </a:r>
            <a:r>
              <a:rPr lang="ar-SA" sz="28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من أوامر الإدخال في لغة  </a:t>
            </a:r>
            <a:r>
              <a:rPr lang="en-US" sz="3600" i="1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  حيث تقوم بقراءة الحرف أو العدد المراد إدخاله، والصيغة العامة لها: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ctr"/>
            <a:r>
              <a:rPr lang="en-US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scanf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("%&lt;input type&gt;",&amp;&lt;variable&gt;);</a:t>
            </a:r>
            <a:endParaRPr lang="ar-SA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endParaRPr lang="ar-SA" dirty="0" smtClean="0"/>
          </a:p>
          <a:p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أمر الإدخال </a:t>
            </a:r>
            <a:r>
              <a:rPr lang="en-US" sz="4400" i="1" u="sng" dirty="0" smtClean="0">
                <a:solidFill>
                  <a:srgbClr val="AD5207"/>
                </a:solidFill>
                <a:latin typeface="Gabriola" pitchFamily="82" charset="0"/>
              </a:rPr>
              <a:t>[</a:t>
            </a:r>
            <a:r>
              <a:rPr lang="en-US" sz="4400" i="1" u="sng" dirty="0" err="1" smtClean="0">
                <a:solidFill>
                  <a:srgbClr val="AD5207"/>
                </a:solidFill>
                <a:latin typeface="Gabriola" pitchFamily="82" charset="0"/>
              </a:rPr>
              <a:t>iostream.h</a:t>
            </a:r>
            <a:r>
              <a:rPr lang="en-US" sz="4400" i="1" u="sng" dirty="0" smtClean="0">
                <a:solidFill>
                  <a:srgbClr val="AD5207"/>
                </a:solidFill>
                <a:latin typeface="Gabriola" pitchFamily="82" charset="0"/>
              </a:rPr>
              <a:t>]</a:t>
            </a:r>
            <a:r>
              <a:rPr lang="en-US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4400" i="1" u="sng" dirty="0" err="1" smtClean="0">
                <a:solidFill>
                  <a:srgbClr val="AD5207"/>
                </a:solidFill>
                <a:latin typeface="Gabriola" pitchFamily="82" charset="0"/>
              </a:rPr>
              <a:t>cin</a:t>
            </a:r>
            <a:endParaRPr lang="en-US" sz="4400" i="1" u="sng" dirty="0" smtClean="0">
              <a:solidFill>
                <a:srgbClr val="AD5207"/>
              </a:solidFill>
              <a:latin typeface="Gabriola" pitchFamily="82" charset="0"/>
            </a:endParaRPr>
          </a:p>
          <a:p>
            <a:pPr algn="l" rtl="0"/>
            <a:r>
              <a:rPr lang="en-US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Cin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&gt;&gt;”</a:t>
            </a:r>
            <a:r>
              <a:rPr lang="en-US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coment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”&gt;&gt; variable;</a:t>
            </a:r>
            <a:endParaRPr lang="ar-SA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l" rtl="0"/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0"/>
            <a:ext cx="9144000" cy="707886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أوامر الإخراج بلغة </a:t>
            </a:r>
            <a:r>
              <a:rPr lang="en-US" sz="4400" i="1" u="sng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  <a:endParaRPr lang="ar-SA" sz="4400" i="1" u="sng" dirty="0" smtClean="0">
              <a:solidFill>
                <a:srgbClr val="AD5207"/>
              </a:solidFill>
              <a:latin typeface="Gabriola" pitchFamily="82" charset="0"/>
            </a:endParaRPr>
          </a:p>
          <a:p>
            <a:endParaRPr lang="ar-SA" sz="4400" u="sng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أمر الإخراج    </a:t>
            </a:r>
            <a:r>
              <a:rPr lang="en-US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4400" i="1" u="sng" dirty="0" smtClean="0">
                <a:solidFill>
                  <a:srgbClr val="AD5207"/>
                </a:solidFill>
                <a:latin typeface="Gabriola" pitchFamily="82" charset="0"/>
              </a:rPr>
              <a:t>[</a:t>
            </a:r>
            <a:r>
              <a:rPr lang="en-US" sz="4400" i="1" u="sng" dirty="0" err="1" smtClean="0">
                <a:solidFill>
                  <a:srgbClr val="AD5207"/>
                </a:solidFill>
                <a:latin typeface="Gabriola" pitchFamily="82" charset="0"/>
              </a:rPr>
              <a:t>stdio.h</a:t>
            </a:r>
            <a:r>
              <a:rPr lang="en-US" sz="4400" i="1" u="sng" dirty="0" smtClean="0">
                <a:solidFill>
                  <a:srgbClr val="AD5207"/>
                </a:solidFill>
                <a:latin typeface="Gabriola" pitchFamily="82" charset="0"/>
              </a:rPr>
              <a:t>]</a:t>
            </a:r>
            <a:r>
              <a:rPr lang="en-US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4400" i="1" u="sng" dirty="0" err="1" smtClean="0">
                <a:solidFill>
                  <a:srgbClr val="AD5207"/>
                </a:solidFill>
                <a:latin typeface="Gabriola" pitchFamily="82" charset="0"/>
              </a:rPr>
              <a:t>printf</a:t>
            </a:r>
            <a:endParaRPr lang="en-US" sz="4400" i="1" u="sng" dirty="0" smtClean="0">
              <a:solidFill>
                <a:srgbClr val="AD5207"/>
              </a:solidFill>
              <a:latin typeface="Gabriola" pitchFamily="82" charset="0"/>
            </a:endParaRPr>
          </a:p>
          <a:p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 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4400" i="1" dirty="0" err="1" smtClean="0">
                <a:solidFill>
                  <a:srgbClr val="AD5207"/>
                </a:solidFill>
                <a:latin typeface="Gabriola" pitchFamily="82" charset="0"/>
              </a:rPr>
              <a:t>Printf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من أوامر الإخراج في لغة </a:t>
            </a:r>
            <a:r>
              <a:rPr lang="en-US" sz="4400" i="1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  <a:r>
              <a:rPr lang="ar-SA" sz="4400" i="1" dirty="0" smtClean="0">
                <a:solidFill>
                  <a:srgbClr val="AD5207"/>
                </a:solidFill>
                <a:latin typeface="Gabriola" pitchFamily="82" charset="0"/>
              </a:rPr>
              <a:t>  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تستخدم لطباعة المتحولات 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Variables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والصيغ الجبرية والصيغة العامة لهذا الأمر: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r>
              <a:rPr lang="ar-SA" sz="3600" dirty="0" smtClean="0"/>
              <a:t> </a:t>
            </a:r>
            <a:endParaRPr lang="en-US" sz="3600" dirty="0" smtClean="0"/>
          </a:p>
          <a:p>
            <a:r>
              <a:rPr lang="ar-SA" sz="3600" dirty="0" smtClean="0"/>
              <a:t> </a:t>
            </a:r>
            <a:r>
              <a:rPr lang="en-US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printf</a:t>
            </a:r>
            <a:r>
              <a:rPr lang="en-US" sz="3200" dirty="0" smtClean="0">
                <a:solidFill>
                  <a:srgbClr val="AD5207"/>
                </a:solidFill>
                <a:cs typeface="DecoType Naskh Variants" pitchFamily="2" charset="-78"/>
              </a:rPr>
              <a:t>("%&lt;output type&gt;",&lt;variable or expression&gt;);</a:t>
            </a:r>
          </a:p>
          <a:p>
            <a:endParaRPr lang="ar-SA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endParaRPr lang="ar-SA" dirty="0" smtClean="0"/>
          </a:p>
          <a:p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أوامر الإخراج  </a:t>
            </a:r>
            <a:r>
              <a:rPr lang="en-US" sz="4400" i="1" u="sng" dirty="0" err="1" smtClean="0">
                <a:solidFill>
                  <a:srgbClr val="AD5207"/>
                </a:solidFill>
                <a:latin typeface="Gabriola" pitchFamily="82" charset="0"/>
              </a:rPr>
              <a:t>cout</a:t>
            </a:r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4400" i="1" u="sng" dirty="0" smtClean="0">
                <a:solidFill>
                  <a:srgbClr val="AD5207"/>
                </a:solidFill>
                <a:latin typeface="Gabriola" pitchFamily="82" charset="0"/>
              </a:rPr>
              <a:t>[</a:t>
            </a:r>
            <a:r>
              <a:rPr lang="en-US" sz="4400" i="1" u="sng" dirty="0" err="1" smtClean="0">
                <a:solidFill>
                  <a:srgbClr val="AD5207"/>
                </a:solidFill>
                <a:latin typeface="Gabriola" pitchFamily="82" charset="0"/>
              </a:rPr>
              <a:t>iostream.h</a:t>
            </a:r>
            <a:r>
              <a:rPr lang="en-US" sz="4400" i="1" u="sng" dirty="0" smtClean="0">
                <a:solidFill>
                  <a:srgbClr val="AD5207"/>
                </a:solidFill>
                <a:latin typeface="Gabriola" pitchFamily="82" charset="0"/>
              </a:rPr>
              <a:t>]</a:t>
            </a:r>
            <a:r>
              <a:rPr lang="en-US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endParaRPr lang="en-US" sz="4400" i="1" u="sng" dirty="0" smtClean="0">
              <a:solidFill>
                <a:srgbClr val="AD5207"/>
              </a:solidFill>
              <a:latin typeface="Gabriola" pitchFamily="82" charset="0"/>
            </a:endParaRPr>
          </a:p>
          <a:p>
            <a:pPr algn="l" rtl="0"/>
            <a:r>
              <a:rPr lang="en-US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Cout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&lt;&lt;”</a:t>
            </a:r>
            <a:r>
              <a:rPr lang="en-US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coment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”&gt;&gt; variable;</a:t>
            </a:r>
            <a:endParaRPr lang="ar-SA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algn="l" rtl="0"/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961633" y="0"/>
            <a:ext cx="8182369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5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DecoType Naskh Variant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المعاملات </a:t>
            </a:r>
            <a:r>
              <a:rPr lang="ar-SA" sz="4400" u="sng" dirty="0" err="1" smtClean="0">
                <a:solidFill>
                  <a:srgbClr val="AD5207"/>
                </a:solidFill>
                <a:cs typeface="DecoType Naskh Variants" pitchFamily="2" charset="-78"/>
              </a:rPr>
              <a:t>و</a:t>
            </a:r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 الصيغ الجبرية :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1500" u="sng" dirty="0" smtClean="0">
              <a:latin typeface="Arial" pitchFamily="34" charset="0"/>
              <a:ea typeface="Times New Roman" pitchFamily="18" charset="0"/>
              <a:cs typeface="DecoType Naskh Variant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يوضح الجدول التالي العمليات الحسابية  الرئيسية في </a:t>
            </a:r>
            <a:r>
              <a:rPr lang="ar-SA" sz="3600" dirty="0" err="1" smtClean="0">
                <a:solidFill>
                  <a:srgbClr val="AD5207"/>
                </a:solidFill>
                <a:cs typeface="DecoType Naskh Variants" pitchFamily="2" charset="-78"/>
              </a:rPr>
              <a:t>الـ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Turbo </a:t>
            </a:r>
            <a:r>
              <a:rPr lang="en-US" sz="4400" i="1" dirty="0" smtClean="0">
                <a:solidFill>
                  <a:srgbClr val="AD5207"/>
                </a:solidFill>
                <a:latin typeface="Gabriola" pitchFamily="82" charset="0"/>
              </a:rPr>
              <a:t>C++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4724400" y="2819400"/>
          <a:ext cx="1828800" cy="3291840"/>
        </p:xfrm>
        <a:graphic>
          <a:graphicData uri="http://schemas.openxmlformats.org/drawingml/2006/table">
            <a:tbl>
              <a:tblPr rtl="1"/>
              <a:tblGrid>
                <a:gridCol w="914400"/>
                <a:gridCol w="914400"/>
              </a:tblGrid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العملية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الغرض منها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Y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+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الجمع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Y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-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الطرح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Y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*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الضرب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Y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/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القسمة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Y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%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باقي القسمة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++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الزيادة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_ _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النقصان</a:t>
                      </a:r>
                      <a:endParaRPr lang="en-US" sz="1800" b="1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048000"/>
            <a:ext cx="19240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pic>
        <p:nvPicPr>
          <p:cNvPr id="84994" name="Picture 2" descr="نتيجة بحث الصور عن ‪Object-oriented programming - OOP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133600"/>
            <a:ext cx="4762500" cy="2724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-1" y="0"/>
            <a:ext cx="9144009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المعاملات المنطقية: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المعاملات المنطقية هي المعاملات التي تعطي 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True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أو </a:t>
            </a:r>
            <a:r>
              <a:rPr lang="en-US" sz="3600" dirty="0" smtClean="0">
                <a:solidFill>
                  <a:srgbClr val="AD5207"/>
                </a:solidFill>
                <a:cs typeface="DecoType Naskh Variants" pitchFamily="2" charset="-78"/>
              </a:rPr>
              <a:t>False</a:t>
            </a:r>
            <a:r>
              <a:rPr lang="ar-SA" sz="3600" dirty="0" smtClean="0">
                <a:solidFill>
                  <a:srgbClr val="AD5207"/>
                </a:solidFill>
                <a:cs typeface="DecoType Naskh Variants" pitchFamily="2" charset="-78"/>
              </a:rPr>
              <a:t> عند تطبيقها على صيغتين وهي:</a:t>
            </a:r>
            <a:endParaRPr lang="en-US" sz="36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3124200" y="2133600"/>
          <a:ext cx="2586990" cy="4114800"/>
        </p:xfrm>
        <a:graphic>
          <a:graphicData uri="http://schemas.openxmlformats.org/drawingml/2006/table">
            <a:tbl>
              <a:tblPr rtl="1"/>
              <a:tblGrid>
                <a:gridCol w="1583690"/>
                <a:gridCol w="1003300"/>
              </a:tblGrid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أصغر من</a:t>
                      </a:r>
                      <a:endParaRPr lang="en-US" sz="20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&lt;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أصغر أو يساوي</a:t>
                      </a:r>
                      <a:endParaRPr lang="en-US" sz="20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&lt;=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أكبر من</a:t>
                      </a:r>
                      <a:endParaRPr lang="en-US" sz="20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&gt;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أكبر أو يساوي</a:t>
                      </a:r>
                      <a:endParaRPr lang="en-US" sz="20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&gt;=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يساوي</a:t>
                      </a:r>
                      <a:endParaRPr lang="en-US" sz="20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==</a:t>
                      </a:r>
                      <a:endParaRPr lang="en-US" sz="20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لا يساوي</a:t>
                      </a:r>
                      <a:endParaRPr lang="en-US" sz="20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!=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and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&amp;&amp;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||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Not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!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071" y="1447800"/>
            <a:ext cx="407356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3778249" cy="305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830773" y="609600"/>
            <a:ext cx="5583581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ترتيب الإخراج باستخدام </a:t>
            </a:r>
            <a:r>
              <a:rPr lang="en-US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\t</a:t>
            </a:r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 و </a:t>
            </a:r>
            <a:r>
              <a:rPr lang="en-US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\n</a:t>
            </a:r>
            <a:r>
              <a:rPr lang="ar-SA" sz="4400" u="sng" dirty="0" smtClean="0">
                <a:solidFill>
                  <a:srgbClr val="AD5207"/>
                </a:solidFill>
                <a:cs typeface="DecoType Naskh Variants" pitchFamily="2" charset="-78"/>
              </a:rPr>
              <a:t>  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0" y="1828800"/>
            <a:ext cx="91440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400" dirty="0" smtClean="0">
                <a:solidFill>
                  <a:srgbClr val="AD5207"/>
                </a:solidFill>
                <a:cs typeface="DecoType Naskh Variants" pitchFamily="2" charset="-78"/>
              </a:rPr>
              <a:t>في أمر الإخراج  </a:t>
            </a:r>
            <a:r>
              <a:rPr lang="en-US" sz="44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4400" i="1" dirty="0" err="1" smtClean="0">
                <a:solidFill>
                  <a:srgbClr val="AD5207"/>
                </a:solidFill>
                <a:latin typeface="Gabriola" pitchFamily="82" charset="0"/>
              </a:rPr>
              <a:t>printf</a:t>
            </a:r>
            <a:r>
              <a:rPr lang="ar-SA" sz="4400" dirty="0" smtClean="0">
                <a:solidFill>
                  <a:srgbClr val="AD5207"/>
                </a:solidFill>
                <a:cs typeface="DecoType Naskh Variants" pitchFamily="2" charset="-78"/>
              </a:rPr>
              <a:t> يمكننا استخدام التعبير </a:t>
            </a:r>
            <a:r>
              <a:rPr lang="en-US" sz="4400" dirty="0" smtClean="0">
                <a:solidFill>
                  <a:srgbClr val="AD5207"/>
                </a:solidFill>
                <a:cs typeface="DecoType Naskh Variants" pitchFamily="2" charset="-78"/>
              </a:rPr>
              <a:t>\n</a:t>
            </a:r>
            <a:r>
              <a:rPr lang="ar-SA" sz="44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ar-SA" sz="4400" dirty="0" err="1" smtClean="0">
                <a:solidFill>
                  <a:srgbClr val="AD5207"/>
                </a:solidFill>
                <a:cs typeface="DecoType Naskh Variants" pitchFamily="2" charset="-78"/>
              </a:rPr>
              <a:t>للإنتقال</a:t>
            </a:r>
            <a:r>
              <a:rPr lang="ar-SA" sz="4400" dirty="0" smtClean="0">
                <a:solidFill>
                  <a:srgbClr val="AD5207"/>
                </a:solidFill>
                <a:cs typeface="DecoType Naskh Variants" pitchFamily="2" charset="-78"/>
              </a:rPr>
              <a:t> من سطر  إلى سطر جديد كما يمكننا من عمود إلى عمود جديد باستخدام التعبير </a:t>
            </a:r>
            <a:r>
              <a:rPr lang="en-US" sz="4400" dirty="0" smtClean="0">
                <a:solidFill>
                  <a:srgbClr val="AD5207"/>
                </a:solidFill>
                <a:cs typeface="DecoType Naskh Variants" pitchFamily="2" charset="-78"/>
              </a:rPr>
              <a:t>\t</a:t>
            </a:r>
            <a:endParaRPr lang="ar-SA" sz="4400" dirty="0" smtClean="0">
              <a:solidFill>
                <a:srgbClr val="AD5207"/>
              </a:solidFill>
              <a:cs typeface="DecoType Naskh Variants" pitchFamily="2" charset="-78"/>
            </a:endParaRPr>
          </a:p>
          <a:p>
            <a:endParaRPr lang="ar-SA" sz="20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81000" y="228600"/>
            <a:ext cx="2018181" cy="261610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600" dirty="0" smtClean="0"/>
              <a:t>#include&lt;</a:t>
            </a:r>
            <a:r>
              <a:rPr lang="en-US" sz="1600" dirty="0" err="1" smtClean="0"/>
              <a:t>stdio.h</a:t>
            </a:r>
            <a:r>
              <a:rPr lang="en-US" sz="1600" dirty="0" smtClean="0"/>
              <a:t>&gt;</a:t>
            </a:r>
          </a:p>
          <a:p>
            <a:pPr algn="l" rtl="0"/>
            <a:r>
              <a:rPr lang="en-US" sz="1600" dirty="0" err="1" smtClean="0"/>
              <a:t>int</a:t>
            </a:r>
            <a:r>
              <a:rPr lang="en-US" sz="1600" dirty="0" smtClean="0"/>
              <a:t> </a:t>
            </a:r>
            <a:r>
              <a:rPr lang="en-US" sz="1600" dirty="0" err="1" smtClean="0"/>
              <a:t>a,b,c</a:t>
            </a:r>
            <a:r>
              <a:rPr lang="en-US" sz="1600" dirty="0" smtClean="0"/>
              <a:t>;</a:t>
            </a:r>
          </a:p>
          <a:p>
            <a:pPr algn="l" rtl="0"/>
            <a:r>
              <a:rPr lang="en-US" sz="1600" dirty="0" smtClean="0"/>
              <a:t>main()</a:t>
            </a:r>
          </a:p>
          <a:p>
            <a:pPr algn="l" rtl="0"/>
            <a:r>
              <a:rPr lang="en-US" sz="1600" dirty="0" smtClean="0"/>
              <a:t>{</a:t>
            </a:r>
          </a:p>
          <a:p>
            <a:pPr algn="l" rtl="0"/>
            <a:r>
              <a:rPr lang="en-US" sz="1600" dirty="0" smtClean="0"/>
              <a:t>a=5;</a:t>
            </a:r>
          </a:p>
          <a:p>
            <a:pPr algn="l" rtl="0"/>
            <a:r>
              <a:rPr lang="en-US" sz="1600" dirty="0" smtClean="0"/>
              <a:t>b=10;</a:t>
            </a:r>
          </a:p>
          <a:p>
            <a:pPr algn="l" rtl="0"/>
            <a:r>
              <a:rPr lang="en-US" sz="1600" dirty="0" smtClean="0"/>
              <a:t>c=8;</a:t>
            </a:r>
          </a:p>
          <a:p>
            <a:pPr algn="l" rtl="0"/>
            <a:r>
              <a:rPr lang="en-US" sz="1600" dirty="0" err="1" smtClean="0"/>
              <a:t>printf</a:t>
            </a:r>
            <a:r>
              <a:rPr lang="en-US" sz="1600" dirty="0" smtClean="0"/>
              <a:t>("%</a:t>
            </a:r>
            <a:r>
              <a:rPr lang="en-US" sz="1600" dirty="0" err="1" smtClean="0"/>
              <a:t>i%i%i",a,b,c</a:t>
            </a:r>
            <a:r>
              <a:rPr lang="en-US" sz="1600" dirty="0" smtClean="0"/>
              <a:t>);</a:t>
            </a:r>
          </a:p>
          <a:p>
            <a:pPr algn="l" rtl="0"/>
            <a:r>
              <a:rPr lang="en-US" sz="1600" dirty="0" smtClean="0"/>
              <a:t>return 0;</a:t>
            </a:r>
          </a:p>
          <a:p>
            <a:pPr algn="l" rtl="0"/>
            <a:r>
              <a:rPr lang="en-US" sz="1600" dirty="0" smtClean="0"/>
              <a:t>}</a:t>
            </a:r>
            <a:endParaRPr lang="ar-SA" sz="16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04800"/>
            <a:ext cx="25241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3048000"/>
            <a:ext cx="19145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304800" y="3352800"/>
            <a:ext cx="2684839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/>
              <a:t>#include&lt;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pPr algn="l" rtl="0"/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a,b,c</a:t>
            </a:r>
            <a:r>
              <a:rPr lang="en-US" dirty="0" smtClean="0"/>
              <a:t>;</a:t>
            </a:r>
          </a:p>
          <a:p>
            <a:pPr algn="l" rtl="0"/>
            <a:r>
              <a:rPr lang="en-US" dirty="0" smtClean="0"/>
              <a:t>main()</a:t>
            </a:r>
          </a:p>
          <a:p>
            <a:pPr algn="l" rtl="0"/>
            <a:r>
              <a:rPr lang="en-US" dirty="0" smtClean="0"/>
              <a:t>{</a:t>
            </a:r>
          </a:p>
          <a:p>
            <a:pPr algn="l" rtl="0"/>
            <a:r>
              <a:rPr lang="en-US" dirty="0" smtClean="0"/>
              <a:t>a=5;</a:t>
            </a:r>
          </a:p>
          <a:p>
            <a:pPr algn="l" rtl="0"/>
            <a:r>
              <a:rPr lang="en-US" dirty="0" smtClean="0"/>
              <a:t>b=10;</a:t>
            </a:r>
          </a:p>
          <a:p>
            <a:pPr algn="l" rtl="0"/>
            <a:r>
              <a:rPr lang="en-US" dirty="0" smtClean="0"/>
              <a:t>c=8;</a:t>
            </a:r>
          </a:p>
          <a:p>
            <a:pPr algn="l" rtl="0"/>
            <a:r>
              <a:rPr lang="en-US" dirty="0" err="1" smtClean="0"/>
              <a:t>printf</a:t>
            </a:r>
            <a:r>
              <a:rPr lang="en-US" dirty="0" smtClean="0"/>
              <a:t>("%</a:t>
            </a:r>
            <a:r>
              <a:rPr lang="en-US" dirty="0" err="1" smtClean="0"/>
              <a:t>i</a:t>
            </a:r>
            <a:r>
              <a:rPr lang="en-US" dirty="0" smtClean="0"/>
              <a:t>\n %</a:t>
            </a:r>
            <a:r>
              <a:rPr lang="en-US" dirty="0" err="1" smtClean="0"/>
              <a:t>i</a:t>
            </a:r>
            <a:r>
              <a:rPr lang="en-US" dirty="0" smtClean="0"/>
              <a:t>\</a:t>
            </a:r>
            <a:r>
              <a:rPr lang="en-US" dirty="0" err="1" smtClean="0"/>
              <a:t>t%i",a,b,c</a:t>
            </a:r>
            <a:r>
              <a:rPr lang="en-US" dirty="0" smtClean="0"/>
              <a:t>);</a:t>
            </a:r>
          </a:p>
          <a:p>
            <a:pPr algn="l" rtl="0"/>
            <a:r>
              <a:rPr lang="en-US" dirty="0" smtClean="0"/>
              <a:t>return 0;</a:t>
            </a:r>
          </a:p>
          <a:p>
            <a:pPr algn="l" rtl="0"/>
            <a:r>
              <a:rPr lang="en-US" dirty="0" smtClean="0"/>
              <a:t>}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895600" y="1828800"/>
          <a:ext cx="4038600" cy="2318670"/>
        </p:xfrm>
        <a:graphic>
          <a:graphicData uri="http://schemas.openxmlformats.org/drawingml/2006/table">
            <a:tbl>
              <a:tblPr/>
              <a:tblGrid>
                <a:gridCol w="2019300"/>
                <a:gridCol w="2019300"/>
              </a:tblGrid>
              <a:tr h="239059">
                <a:tc>
                  <a:txBody>
                    <a:bodyPr/>
                    <a:lstStyle/>
                    <a:p>
                      <a:pPr algn="ctr" rtl="1"/>
                      <a:r>
                        <a:rPr lang="ar-SA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الحدث</a:t>
                      </a:r>
                      <a:endParaRPr lang="en-US" sz="24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39190" marR="39190" marT="48987" marB="4898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الرمز</a:t>
                      </a:r>
                      <a:endParaRPr lang="en-US" sz="24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39190" marR="39190" marT="48987" marB="48987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سطر جديد</a:t>
                      </a:r>
                      <a:endParaRPr lang="en-US" sz="24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39190" marR="39190" marT="48987" marB="48987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\n</a:t>
                      </a:r>
                    </a:p>
                  </a:txBody>
                  <a:tcPr marL="39190" marR="39190" marT="48987" marB="48987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جدولة</a:t>
                      </a:r>
                      <a:r>
                        <a:rPr lang="ar-SA" sz="2400" kern="1200" baseline="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 أفقية</a:t>
                      </a:r>
                      <a:endParaRPr lang="en-US" sz="24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39190" marR="39190" marT="48987" marB="48987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\t</a:t>
                      </a:r>
                    </a:p>
                  </a:txBody>
                  <a:tcPr marL="39190" marR="39190" marT="48987" marB="48987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جدولة عمودية</a:t>
                      </a:r>
                      <a:endParaRPr lang="en-US" sz="24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39190" marR="39190" marT="48987" marB="48987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\v</a:t>
                      </a:r>
                    </a:p>
                  </a:txBody>
                  <a:tcPr marL="39190" marR="39190" marT="48987" marB="48987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9">
                <a:tc>
                  <a:txBody>
                    <a:bodyPr/>
                    <a:lstStyle/>
                    <a:p>
                      <a:pPr algn="ctr" rtl="1" fontAlgn="t"/>
                      <a:r>
                        <a:rPr lang="ar-SA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عودة إلى الخلف</a:t>
                      </a:r>
                      <a:endParaRPr lang="en-US" sz="2400" kern="1200" dirty="0" smtClean="0">
                        <a:solidFill>
                          <a:srgbClr val="AD5207"/>
                        </a:solidFill>
                        <a:latin typeface="+mn-lt"/>
                        <a:ea typeface="+mn-ea"/>
                        <a:cs typeface="DecoType Naskh Variants" pitchFamily="2" charset="-78"/>
                      </a:endParaRPr>
                    </a:p>
                  </a:txBody>
                  <a:tcPr marL="39190" marR="39190" marT="48987" marB="48987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en-US" sz="2400" kern="1200" dirty="0" smtClean="0">
                          <a:solidFill>
                            <a:srgbClr val="AD5207"/>
                          </a:solidFill>
                          <a:latin typeface="+mn-lt"/>
                          <a:ea typeface="+mn-ea"/>
                          <a:cs typeface="DecoType Naskh Variants" pitchFamily="2" charset="-78"/>
                        </a:rPr>
                        <a:t>\b</a:t>
                      </a:r>
                    </a:p>
                  </a:txBody>
                  <a:tcPr marL="39190" marR="39190" marT="48987" marB="48987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F9B073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51115" y="228600"/>
            <a:ext cx="751038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0" i="0" u="sng" strike="noStrike" cap="none" normalizeH="0" baseline="0" dirty="0" smtClean="0">
                <a:ln>
                  <a:noFill/>
                </a:ln>
                <a:solidFill>
                  <a:srgbClr val="AD5207"/>
                </a:solidFill>
                <a:effectLst/>
                <a:latin typeface="Arial" pitchFamily="34" charset="0"/>
                <a:ea typeface="Times New Roman" pitchFamily="18" charset="0"/>
              </a:rPr>
              <a:t>إدخال وإخراج المتحولات من نوع </a:t>
            </a:r>
            <a:r>
              <a:rPr kumimoji="0" lang="en-US" sz="4400" b="0" i="0" u="sng" strike="noStrike" cap="none" normalizeH="0" baseline="0" dirty="0" smtClean="0">
                <a:ln>
                  <a:noFill/>
                </a:ln>
                <a:solidFill>
                  <a:srgbClr val="AD5207"/>
                </a:solidFill>
                <a:effectLst/>
                <a:latin typeface="Arial" pitchFamily="34" charset="0"/>
                <a:ea typeface="Times New Roman" pitchFamily="18" charset="0"/>
              </a:rPr>
              <a:t>char</a:t>
            </a:r>
            <a:endParaRPr kumimoji="0" lang="ar-SA" sz="5400" b="0" i="0" u="none" strike="noStrike" cap="none" normalizeH="0" baseline="0" dirty="0" smtClean="0">
              <a:ln>
                <a:noFill/>
              </a:ln>
              <a:solidFill>
                <a:srgbClr val="AD5207"/>
              </a:solidFill>
              <a:effectLst/>
              <a:latin typeface="Arial" pitchFamily="34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3400" y="2133600"/>
            <a:ext cx="2038379" cy="25545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#include&lt;</a:t>
            </a:r>
            <a:r>
              <a:rPr lang="en-US" sz="2000" dirty="0" err="1" smtClean="0">
                <a:solidFill>
                  <a:srgbClr val="793905"/>
                </a:solidFill>
              </a:rPr>
              <a:t>stdio.h</a:t>
            </a:r>
            <a:r>
              <a:rPr lang="en-US" sz="2000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char z;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main()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{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scanf</a:t>
            </a:r>
            <a:r>
              <a:rPr lang="en-US" sz="2000" dirty="0" smtClean="0">
                <a:solidFill>
                  <a:srgbClr val="793905"/>
                </a:solidFill>
              </a:rPr>
              <a:t>("%</a:t>
            </a:r>
            <a:r>
              <a:rPr lang="en-US" sz="2000" dirty="0" err="1" smtClean="0">
                <a:solidFill>
                  <a:srgbClr val="793905"/>
                </a:solidFill>
              </a:rPr>
              <a:t>c",&amp;z</a:t>
            </a:r>
            <a:r>
              <a:rPr lang="en-US" sz="2000" dirty="0" smtClean="0">
                <a:solidFill>
                  <a:srgbClr val="793905"/>
                </a:solidFill>
              </a:rPr>
              <a:t>);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printf</a:t>
            </a:r>
            <a:r>
              <a:rPr lang="en-US" sz="2000" dirty="0" smtClean="0">
                <a:solidFill>
                  <a:srgbClr val="793905"/>
                </a:solidFill>
              </a:rPr>
              <a:t>("%</a:t>
            </a:r>
            <a:r>
              <a:rPr lang="en-US" sz="2000" dirty="0" err="1" smtClean="0">
                <a:solidFill>
                  <a:srgbClr val="793905"/>
                </a:solidFill>
              </a:rPr>
              <a:t>c",z</a:t>
            </a:r>
            <a:r>
              <a:rPr lang="en-US" sz="2000" dirty="0" smtClean="0">
                <a:solidFill>
                  <a:srgbClr val="793905"/>
                </a:solidFill>
              </a:rPr>
              <a:t>);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return 0;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}</a:t>
            </a:r>
            <a:endParaRPr lang="ar-SA" sz="2000" dirty="0">
              <a:solidFill>
                <a:srgbClr val="793905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4876800" y="2209800"/>
            <a:ext cx="2449838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#include&lt;</a:t>
            </a:r>
            <a:r>
              <a:rPr lang="en-US" sz="2000" dirty="0" err="1" smtClean="0">
                <a:solidFill>
                  <a:srgbClr val="793905"/>
                </a:solidFill>
              </a:rPr>
              <a:t>stdio.h</a:t>
            </a:r>
            <a:r>
              <a:rPr lang="en-US" sz="2000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#include&lt;</a:t>
            </a:r>
            <a:r>
              <a:rPr lang="en-US" sz="2000" dirty="0" err="1" smtClean="0">
                <a:solidFill>
                  <a:srgbClr val="793905"/>
                </a:solidFill>
              </a:rPr>
              <a:t>iostream.h</a:t>
            </a:r>
            <a:r>
              <a:rPr lang="en-US" sz="2000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char z;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main()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{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cin</a:t>
            </a:r>
            <a:r>
              <a:rPr lang="en-US" sz="2000" dirty="0" smtClean="0">
                <a:solidFill>
                  <a:srgbClr val="793905"/>
                </a:solidFill>
              </a:rPr>
              <a:t> &gt;&gt; z;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cout</a:t>
            </a:r>
            <a:r>
              <a:rPr lang="en-US" sz="2000" dirty="0" smtClean="0">
                <a:solidFill>
                  <a:srgbClr val="793905"/>
                </a:solidFill>
              </a:rPr>
              <a:t> &lt;&lt;z;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return 0;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}</a:t>
            </a:r>
            <a:endParaRPr lang="ar-SA" sz="2000" dirty="0">
              <a:solidFill>
                <a:srgbClr val="7939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F9B073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986368" y="228600"/>
            <a:ext cx="27751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0" i="0" u="sng" strike="noStrike" cap="none" normalizeH="0" baseline="0" dirty="0" smtClean="0">
                <a:ln>
                  <a:noFill/>
                </a:ln>
                <a:solidFill>
                  <a:srgbClr val="AD5207"/>
                </a:solidFill>
                <a:effectLst/>
                <a:latin typeface="Arial" pitchFamily="34" charset="0"/>
                <a:ea typeface="Times New Roman" pitchFamily="18" charset="0"/>
              </a:rPr>
              <a:t>If</a:t>
            </a:r>
            <a:r>
              <a:rPr kumimoji="0" lang="ar-SA" sz="5400" b="0" i="0" u="sng" strike="noStrike" cap="none" normalizeH="0" baseline="0" dirty="0" smtClean="0">
                <a:ln>
                  <a:noFill/>
                </a:ln>
                <a:solidFill>
                  <a:srgbClr val="AD5207"/>
                </a:solidFill>
                <a:effectLst/>
                <a:latin typeface="Arial" pitchFamily="34" charset="0"/>
                <a:ea typeface="Times New Roman" pitchFamily="18" charset="0"/>
              </a:rPr>
              <a:t> الشرطية:</a:t>
            </a:r>
            <a:endParaRPr kumimoji="0" lang="ar-SA" sz="6600" b="0" i="0" u="none" strike="noStrike" cap="none" normalizeH="0" baseline="0" dirty="0" smtClean="0">
              <a:ln>
                <a:noFill/>
              </a:ln>
              <a:solidFill>
                <a:srgbClr val="AD5207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295400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تستخدم عبارة 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If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 لفحص الشرط فإذا تحقق أي كانت قيمته 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True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 فإنه ينفذ مجموعة أوامر أما إذا لم يتحقق أي كانت قيمته 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False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 فإنه ينفذ أوامر أخرى وله صيغتان وهما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  <a:cs typeface="DecoType Naskh Variants" pitchFamily="2" charset="-78"/>
              </a:rPr>
              <a:t>: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04800" y="4114800"/>
            <a:ext cx="345479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79390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If ( &lt;condition&gt; 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79390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{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rgbClr val="793905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79390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&lt;group of statements&gt;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rgbClr val="793905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79390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}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rgbClr val="79390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495800" y="3705523"/>
            <a:ext cx="37338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If ( &lt;condition&gt; ) </a:t>
            </a:r>
            <a:endParaRPr lang="en-US" sz="2300" dirty="0" smtClean="0">
              <a:solidFill>
                <a:srgbClr val="79390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{ </a:t>
            </a:r>
            <a:endParaRPr lang="en-US" sz="2300" dirty="0" smtClean="0">
              <a:solidFill>
                <a:srgbClr val="79390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&lt;group of statements 1&gt;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Else </a:t>
            </a:r>
            <a:endParaRPr lang="en-US" sz="2300" dirty="0" smtClean="0">
              <a:solidFill>
                <a:srgbClr val="79390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{</a:t>
            </a:r>
            <a:endParaRPr lang="en-US" sz="2300" dirty="0" smtClean="0">
              <a:solidFill>
                <a:srgbClr val="79390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&lt;group of statements 2&gt;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مستطيل 19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F9B073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22860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وعند وجود أمر واحد فقط للتنفيذ عندها يمكن الاستغناء عن القوسين والمثال التالي يوضح مبدأ عمل 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If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124200" y="2438400"/>
            <a:ext cx="37338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If ( &lt;condition&gt; ) </a:t>
            </a:r>
            <a:endParaRPr lang="en-US" sz="2300" dirty="0" smtClean="0">
              <a:solidFill>
                <a:srgbClr val="79390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{ </a:t>
            </a:r>
            <a:endParaRPr lang="en-US" sz="2300" dirty="0" smtClean="0">
              <a:solidFill>
                <a:srgbClr val="79390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&lt;group of statements 1&gt;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Else </a:t>
            </a:r>
            <a:endParaRPr lang="en-US" sz="2300" dirty="0" smtClean="0">
              <a:solidFill>
                <a:srgbClr val="79390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{</a:t>
            </a:r>
            <a:endParaRPr lang="en-US" sz="2300" dirty="0" smtClean="0">
              <a:solidFill>
                <a:srgbClr val="79390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&lt;group of statements 2&gt;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79390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}</a:t>
            </a:r>
          </a:p>
        </p:txBody>
      </p:sp>
      <p:cxnSp>
        <p:nvCxnSpPr>
          <p:cNvPr id="8" name="رابط كسهم مستقيم 7"/>
          <p:cNvCxnSpPr/>
          <p:nvPr/>
        </p:nvCxnSpPr>
        <p:spPr>
          <a:xfrm flipV="1">
            <a:off x="1143000" y="3048000"/>
            <a:ext cx="2362200" cy="1066800"/>
          </a:xfrm>
          <a:prstGeom prst="straightConnector1">
            <a:avLst/>
          </a:prstGeom>
          <a:ln w="38100">
            <a:solidFill>
              <a:srgbClr val="AD5207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V="1">
            <a:off x="1143000" y="3733800"/>
            <a:ext cx="2362200" cy="381000"/>
          </a:xfrm>
          <a:prstGeom prst="straightConnector1">
            <a:avLst/>
          </a:prstGeom>
          <a:ln w="38100">
            <a:solidFill>
              <a:srgbClr val="AD5207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1219200" y="4114800"/>
            <a:ext cx="2209800" cy="304800"/>
          </a:xfrm>
          <a:prstGeom prst="straightConnector1">
            <a:avLst/>
          </a:prstGeom>
          <a:ln w="38100">
            <a:solidFill>
              <a:srgbClr val="AD5207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1143000" y="4114800"/>
            <a:ext cx="2362200" cy="990600"/>
          </a:xfrm>
          <a:prstGeom prst="straightConnector1">
            <a:avLst/>
          </a:prstGeom>
          <a:ln w="38100">
            <a:solidFill>
              <a:srgbClr val="AD5207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F9B073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09600" y="381000"/>
            <a:ext cx="2110706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#include&lt;</a:t>
            </a:r>
            <a:r>
              <a:rPr lang="en-US" sz="2000" dirty="0" err="1" smtClean="0">
                <a:solidFill>
                  <a:srgbClr val="793905"/>
                </a:solidFill>
              </a:rPr>
              <a:t>stdio.h</a:t>
            </a:r>
            <a:r>
              <a:rPr lang="en-US" sz="2000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char </a:t>
            </a:r>
            <a:r>
              <a:rPr lang="en-US" sz="2000" dirty="0" smtClean="0">
                <a:solidFill>
                  <a:srgbClr val="793905"/>
                </a:solidFill>
              </a:rPr>
              <a:t>z;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main</a:t>
            </a:r>
            <a:r>
              <a:rPr lang="en-US" sz="2000" dirty="0" smtClean="0">
                <a:solidFill>
                  <a:srgbClr val="793905"/>
                </a:solidFill>
              </a:rPr>
              <a:t>()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{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scanf</a:t>
            </a:r>
            <a:r>
              <a:rPr lang="en-US" sz="2000" dirty="0" smtClean="0">
                <a:solidFill>
                  <a:srgbClr val="793905"/>
                </a:solidFill>
              </a:rPr>
              <a:t>("%</a:t>
            </a:r>
            <a:r>
              <a:rPr lang="en-US" sz="2000" dirty="0" err="1" smtClean="0">
                <a:solidFill>
                  <a:srgbClr val="793905"/>
                </a:solidFill>
              </a:rPr>
              <a:t>c",&amp;z</a:t>
            </a:r>
            <a:r>
              <a:rPr lang="en-US" sz="2000" dirty="0" smtClean="0">
                <a:solidFill>
                  <a:srgbClr val="793905"/>
                </a:solidFill>
              </a:rPr>
              <a:t>);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if(z</a:t>
            </a:r>
            <a:r>
              <a:rPr lang="en-US" sz="2000" dirty="0" smtClean="0">
                <a:solidFill>
                  <a:srgbClr val="793905"/>
                </a:solidFill>
              </a:rPr>
              <a:t>=='g')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printf</a:t>
            </a:r>
            <a:r>
              <a:rPr lang="en-US" sz="2000" dirty="0" smtClean="0">
                <a:solidFill>
                  <a:srgbClr val="793905"/>
                </a:solidFill>
              </a:rPr>
              <a:t>("%</a:t>
            </a:r>
            <a:r>
              <a:rPr lang="en-US" sz="2000" dirty="0" err="1" smtClean="0">
                <a:solidFill>
                  <a:srgbClr val="793905"/>
                </a:solidFill>
              </a:rPr>
              <a:t>c%c",z,z</a:t>
            </a:r>
            <a:r>
              <a:rPr lang="en-US" sz="2000" dirty="0" smtClean="0">
                <a:solidFill>
                  <a:srgbClr val="793905"/>
                </a:solidFill>
              </a:rPr>
              <a:t>);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return </a:t>
            </a:r>
            <a:r>
              <a:rPr lang="en-US" sz="2000" dirty="0" smtClean="0">
                <a:solidFill>
                  <a:srgbClr val="793905"/>
                </a:solidFill>
              </a:rPr>
              <a:t>0;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}</a:t>
            </a:r>
            <a:endParaRPr lang="ar-SA" sz="2000" dirty="0">
              <a:solidFill>
                <a:srgbClr val="793905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953000" y="457200"/>
            <a:ext cx="2449838" cy="406265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#include&lt;</a:t>
            </a:r>
            <a:r>
              <a:rPr lang="en-US" sz="2000" dirty="0" err="1" smtClean="0">
                <a:solidFill>
                  <a:srgbClr val="793905"/>
                </a:solidFill>
              </a:rPr>
              <a:t>stdio.h</a:t>
            </a:r>
            <a:r>
              <a:rPr lang="en-US" sz="2000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#include&lt;</a:t>
            </a:r>
            <a:r>
              <a:rPr lang="en-US" sz="2000" dirty="0" err="1" smtClean="0">
                <a:solidFill>
                  <a:srgbClr val="793905"/>
                </a:solidFill>
              </a:rPr>
              <a:t>iostream.h</a:t>
            </a:r>
            <a:r>
              <a:rPr lang="en-US" sz="2000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char z;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int</a:t>
            </a:r>
            <a:r>
              <a:rPr lang="en-US" sz="2000" dirty="0" smtClean="0">
                <a:solidFill>
                  <a:srgbClr val="793905"/>
                </a:solidFill>
              </a:rPr>
              <a:t> a;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main()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{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scanf</a:t>
            </a:r>
            <a:r>
              <a:rPr lang="en-US" sz="2000" dirty="0" smtClean="0">
                <a:solidFill>
                  <a:srgbClr val="793905"/>
                </a:solidFill>
              </a:rPr>
              <a:t>("%</a:t>
            </a:r>
            <a:r>
              <a:rPr lang="en-US" sz="2000" dirty="0" err="1" smtClean="0">
                <a:solidFill>
                  <a:srgbClr val="793905"/>
                </a:solidFill>
              </a:rPr>
              <a:t>c",&amp;z</a:t>
            </a:r>
            <a:r>
              <a:rPr lang="en-US" sz="2000" dirty="0" smtClean="0">
                <a:solidFill>
                  <a:srgbClr val="793905"/>
                </a:solidFill>
              </a:rPr>
              <a:t>);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if(z</a:t>
            </a:r>
            <a:r>
              <a:rPr lang="en-US" sz="2000" dirty="0" smtClean="0">
                <a:solidFill>
                  <a:srgbClr val="793905"/>
                </a:solidFill>
              </a:rPr>
              <a:t>=='g')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printf</a:t>
            </a:r>
            <a:r>
              <a:rPr lang="en-US" sz="2000" dirty="0" smtClean="0">
                <a:solidFill>
                  <a:srgbClr val="793905"/>
                </a:solidFill>
              </a:rPr>
              <a:t>("%</a:t>
            </a:r>
            <a:r>
              <a:rPr lang="en-US" sz="2000" dirty="0" err="1" smtClean="0">
                <a:solidFill>
                  <a:srgbClr val="793905"/>
                </a:solidFill>
              </a:rPr>
              <a:t>c%c",z,z</a:t>
            </a:r>
            <a:r>
              <a:rPr lang="en-US" sz="2000" dirty="0" smtClean="0">
                <a:solidFill>
                  <a:srgbClr val="793905"/>
                </a:solidFill>
              </a:rPr>
              <a:t>);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else</a:t>
            </a:r>
          </a:p>
          <a:p>
            <a:pPr algn="l" rtl="0"/>
            <a:r>
              <a:rPr lang="en-US" sz="2000" dirty="0" err="1" smtClean="0">
                <a:solidFill>
                  <a:srgbClr val="793905"/>
                </a:solidFill>
              </a:rPr>
              <a:t>cout</a:t>
            </a:r>
            <a:r>
              <a:rPr lang="en-US" sz="2000" dirty="0" smtClean="0">
                <a:solidFill>
                  <a:srgbClr val="793905"/>
                </a:solidFill>
              </a:rPr>
              <a:t> &lt;&lt; "no";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return </a:t>
            </a:r>
            <a:r>
              <a:rPr lang="en-US" sz="2000" dirty="0" smtClean="0">
                <a:solidFill>
                  <a:srgbClr val="793905"/>
                </a:solidFill>
              </a:rPr>
              <a:t>0;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}</a:t>
            </a:r>
            <a:endParaRPr lang="ar-SA" sz="2000" dirty="0">
              <a:solidFill>
                <a:srgbClr val="7939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F9B073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849554" y="152400"/>
            <a:ext cx="1991058" cy="609397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#include&lt;</a:t>
            </a:r>
            <a:r>
              <a:rPr lang="en-US" sz="1600" dirty="0" err="1" smtClean="0">
                <a:solidFill>
                  <a:srgbClr val="793905"/>
                </a:solidFill>
              </a:rPr>
              <a:t>stdio.h</a:t>
            </a:r>
            <a:r>
              <a:rPr lang="en-US" sz="1600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#include&lt;</a:t>
            </a:r>
            <a:r>
              <a:rPr lang="en-US" sz="1600" dirty="0" err="1" smtClean="0">
                <a:solidFill>
                  <a:srgbClr val="793905"/>
                </a:solidFill>
              </a:rPr>
              <a:t>iostream.h</a:t>
            </a:r>
            <a:r>
              <a:rPr lang="en-US" sz="1600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char z;</a:t>
            </a:r>
          </a:p>
          <a:p>
            <a:pPr algn="l" rtl="0"/>
            <a:r>
              <a:rPr lang="en-US" sz="1600" dirty="0" err="1" smtClean="0">
                <a:solidFill>
                  <a:srgbClr val="793905"/>
                </a:solidFill>
              </a:rPr>
              <a:t>int</a:t>
            </a:r>
            <a:r>
              <a:rPr lang="en-US" sz="1600" dirty="0" smtClean="0">
                <a:solidFill>
                  <a:srgbClr val="793905"/>
                </a:solidFill>
              </a:rPr>
              <a:t> </a:t>
            </a:r>
            <a:r>
              <a:rPr lang="en-US" sz="1600" dirty="0" err="1" smtClean="0">
                <a:solidFill>
                  <a:srgbClr val="793905"/>
                </a:solidFill>
              </a:rPr>
              <a:t>a,b,c</a:t>
            </a:r>
            <a:r>
              <a:rPr lang="en-US" sz="1600" dirty="0" smtClean="0">
                <a:solidFill>
                  <a:srgbClr val="793905"/>
                </a:solidFill>
              </a:rPr>
              <a:t>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main()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{</a:t>
            </a:r>
          </a:p>
          <a:p>
            <a:pPr algn="l" rtl="0"/>
            <a:endParaRPr lang="en-US" sz="1600" dirty="0" smtClean="0">
              <a:solidFill>
                <a:srgbClr val="793905"/>
              </a:solidFill>
            </a:endParaRPr>
          </a:p>
          <a:p>
            <a:pPr algn="l" rtl="0"/>
            <a:r>
              <a:rPr lang="en-US" sz="1600" dirty="0" err="1" smtClean="0">
                <a:solidFill>
                  <a:srgbClr val="793905"/>
                </a:solidFill>
              </a:rPr>
              <a:t>scanf</a:t>
            </a:r>
            <a:r>
              <a:rPr lang="en-US" sz="1600" dirty="0" smtClean="0">
                <a:solidFill>
                  <a:srgbClr val="793905"/>
                </a:solidFill>
              </a:rPr>
              <a:t>("%</a:t>
            </a:r>
            <a:r>
              <a:rPr lang="en-US" sz="1600" dirty="0" err="1" smtClean="0">
                <a:solidFill>
                  <a:srgbClr val="793905"/>
                </a:solidFill>
              </a:rPr>
              <a:t>c",&amp;z</a:t>
            </a:r>
            <a:r>
              <a:rPr lang="en-US" sz="1600" dirty="0" smtClean="0">
                <a:solidFill>
                  <a:srgbClr val="793905"/>
                </a:solidFill>
              </a:rPr>
              <a:t>);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if(z=='g')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 {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	</a:t>
            </a:r>
            <a:r>
              <a:rPr lang="en-US" sz="1600" dirty="0" err="1" smtClean="0">
                <a:solidFill>
                  <a:srgbClr val="793905"/>
                </a:solidFill>
              </a:rPr>
              <a:t>cin</a:t>
            </a:r>
            <a:r>
              <a:rPr lang="en-US" sz="1600" dirty="0" smtClean="0">
                <a:solidFill>
                  <a:srgbClr val="793905"/>
                </a:solidFill>
              </a:rPr>
              <a:t>&gt;&gt; a;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	</a:t>
            </a:r>
            <a:r>
              <a:rPr lang="en-US" sz="1600" dirty="0" err="1" smtClean="0">
                <a:solidFill>
                  <a:srgbClr val="793905"/>
                </a:solidFill>
              </a:rPr>
              <a:t>cin</a:t>
            </a:r>
            <a:r>
              <a:rPr lang="en-US" sz="1600" dirty="0" smtClean="0">
                <a:solidFill>
                  <a:srgbClr val="793905"/>
                </a:solidFill>
              </a:rPr>
              <a:t>&gt;&gt; b;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	c=</a:t>
            </a:r>
            <a:r>
              <a:rPr lang="en-US" sz="1600" dirty="0" err="1" smtClean="0">
                <a:solidFill>
                  <a:srgbClr val="793905"/>
                </a:solidFill>
              </a:rPr>
              <a:t>a+b</a:t>
            </a:r>
            <a:r>
              <a:rPr lang="en-US" sz="1600" dirty="0" smtClean="0">
                <a:solidFill>
                  <a:srgbClr val="793905"/>
                </a:solidFill>
              </a:rPr>
              <a:t>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	</a:t>
            </a:r>
            <a:r>
              <a:rPr lang="en-US" sz="1600" dirty="0" err="1" smtClean="0">
                <a:solidFill>
                  <a:srgbClr val="793905"/>
                </a:solidFill>
              </a:rPr>
              <a:t>cout</a:t>
            </a:r>
            <a:r>
              <a:rPr lang="en-US" sz="1600" dirty="0" smtClean="0">
                <a:solidFill>
                  <a:srgbClr val="793905"/>
                </a:solidFill>
              </a:rPr>
              <a:t> &lt;&lt;c;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 }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else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  {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	 </a:t>
            </a:r>
            <a:r>
              <a:rPr lang="en-US" sz="1600" dirty="0" err="1" smtClean="0">
                <a:solidFill>
                  <a:srgbClr val="793905"/>
                </a:solidFill>
              </a:rPr>
              <a:t>cin</a:t>
            </a:r>
            <a:r>
              <a:rPr lang="en-US" sz="1600" dirty="0" smtClean="0">
                <a:solidFill>
                  <a:srgbClr val="793905"/>
                </a:solidFill>
              </a:rPr>
              <a:t>&gt;&gt; a;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	 </a:t>
            </a:r>
            <a:r>
              <a:rPr lang="en-US" sz="1600" dirty="0" err="1" smtClean="0">
                <a:solidFill>
                  <a:srgbClr val="793905"/>
                </a:solidFill>
              </a:rPr>
              <a:t>cin</a:t>
            </a:r>
            <a:r>
              <a:rPr lang="en-US" sz="1600" dirty="0" smtClean="0">
                <a:solidFill>
                  <a:srgbClr val="793905"/>
                </a:solidFill>
              </a:rPr>
              <a:t>&gt;&gt; b;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	 c=a-b;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	 </a:t>
            </a:r>
            <a:r>
              <a:rPr lang="en-US" sz="1600" dirty="0" err="1" smtClean="0">
                <a:solidFill>
                  <a:srgbClr val="793905"/>
                </a:solidFill>
              </a:rPr>
              <a:t>cout</a:t>
            </a:r>
            <a:r>
              <a:rPr lang="en-US" sz="1600" dirty="0" smtClean="0">
                <a:solidFill>
                  <a:srgbClr val="793905"/>
                </a:solidFill>
              </a:rPr>
              <a:t> &lt;&lt; c;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	 }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return 0;</a:t>
            </a:r>
          </a:p>
          <a:p>
            <a:pPr algn="l" rtl="0"/>
            <a:r>
              <a:rPr lang="en-US" sz="1600" dirty="0" smtClean="0">
                <a:solidFill>
                  <a:srgbClr val="793905"/>
                </a:solidFill>
              </a:rPr>
              <a:t>}</a:t>
            </a:r>
            <a:endParaRPr lang="ar-SA" sz="1600" dirty="0">
              <a:solidFill>
                <a:srgbClr val="7939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914400"/>
            <a:ext cx="9143999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وهي عبارة عن نمط برمجة ، وفيه يقسم البرنامج إلى وحدات تسمى الكائنات (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Objects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)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، 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كل كائن عبارة عن حزمة من البيانات (المتغيرات والثوابت) والدوال ووحدات التنظيم وواجهات الاستخدام</a:t>
            </a:r>
            <a:r>
              <a:rPr lang="ar-SA" sz="5500" dirty="0" smtClean="0"/>
              <a:t/>
            </a:r>
            <a:br>
              <a:rPr lang="ar-SA" sz="5500" dirty="0" smtClean="0"/>
            </a:br>
            <a:endParaRPr lang="ar-SA" sz="55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F9B073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5843099" y="0"/>
            <a:ext cx="33009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5400" u="sng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تعبير </a:t>
            </a:r>
            <a:r>
              <a:rPr lang="en-US" sz="5400" u="sng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Case</a:t>
            </a:r>
            <a:r>
              <a:rPr lang="ar-SA" sz="5400" u="sng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: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4724400" y="914400"/>
            <a:ext cx="4419600" cy="68634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يستخدم تعبير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Case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لفحص أكثر من شرط واحد والصيغة العامة للأمر 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case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هي:</a:t>
            </a:r>
          </a:p>
          <a:p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وتقابل عبارة 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default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 في الأمر 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case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 العبارة 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else</a:t>
            </a:r>
            <a:r>
              <a:rPr lang="ar-SA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 في الأمر </a:t>
            </a:r>
            <a:r>
              <a:rPr lang="en-US" sz="4000" dirty="0" smtClean="0">
                <a:solidFill>
                  <a:srgbClr val="AD5207"/>
                </a:solidFill>
                <a:latin typeface="Arial" pitchFamily="34" charset="0"/>
                <a:ea typeface="Times New Roman" pitchFamily="18" charset="0"/>
              </a:rPr>
              <a:t>if</a:t>
            </a:r>
          </a:p>
          <a:p>
            <a:endParaRPr lang="ar-SA" sz="4000" dirty="0" smtClean="0">
              <a:solidFill>
                <a:srgbClr val="AD5207"/>
              </a:solidFill>
              <a:latin typeface="Arial" pitchFamily="34" charset="0"/>
              <a:ea typeface="Times New Roman" pitchFamily="18" charset="0"/>
            </a:endParaRPr>
          </a:p>
          <a:p>
            <a:endParaRPr lang="ar-SA" sz="4000" dirty="0" smtClean="0">
              <a:solidFill>
                <a:srgbClr val="AD5207"/>
              </a:solidFill>
              <a:latin typeface="Arial" pitchFamily="34" charset="0"/>
              <a:ea typeface="Times New Roman" pitchFamily="18" charset="0"/>
            </a:endParaRPr>
          </a:p>
          <a:p>
            <a:endParaRPr lang="ar-SA" sz="4000" dirty="0" smtClean="0">
              <a:solidFill>
                <a:srgbClr val="AD5207"/>
              </a:solidFill>
              <a:latin typeface="Arial" pitchFamily="34" charset="0"/>
              <a:ea typeface="Times New Roman" pitchFamily="18" charset="0"/>
            </a:endParaRPr>
          </a:p>
          <a:p>
            <a:endParaRPr lang="en-US" sz="4000" dirty="0" smtClean="0">
              <a:solidFill>
                <a:srgbClr val="AD5207"/>
              </a:solidFill>
              <a:latin typeface="Arial" pitchFamily="34" charset="0"/>
              <a:ea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81000" y="457200"/>
            <a:ext cx="4394152" cy="59400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switch ( &lt;switch variable&gt; )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 {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case &lt;constant expression1&gt;  : 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case &lt;constant expression2&gt;  : 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case &lt;constant expression3&gt;  :  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{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		&lt;group of statements&gt;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} 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 break;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.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.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.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.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default    </a:t>
            </a:r>
            <a:r>
              <a:rPr lang="ar-SA" sz="2000" dirty="0" smtClean="0">
                <a:solidFill>
                  <a:srgbClr val="793905"/>
                </a:solidFill>
              </a:rPr>
              <a:t>: </a:t>
            </a:r>
            <a:endParaRPr lang="en-US" sz="2000" dirty="0" smtClean="0">
              <a:solidFill>
                <a:srgbClr val="793905"/>
              </a:solidFill>
            </a:endParaRP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 {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        &lt;group of statements&gt;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}  </a:t>
            </a:r>
          </a:p>
          <a:p>
            <a:pPr algn="l" rtl="0"/>
            <a:r>
              <a:rPr lang="en-US" sz="2000" dirty="0" smtClean="0">
                <a:solidFill>
                  <a:srgbClr val="793905"/>
                </a:solidFill>
              </a:rPr>
              <a:t>}</a:t>
            </a:r>
          </a:p>
          <a:p>
            <a:pPr algn="l" rtl="0"/>
            <a:endParaRPr lang="ar-SA" sz="2000" dirty="0">
              <a:solidFill>
                <a:srgbClr val="7939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F9B073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524000" y="1"/>
            <a:ext cx="1991058" cy="67056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#include&lt;</a:t>
            </a:r>
            <a:r>
              <a:rPr lang="en-US" sz="1600" i="1" dirty="0" err="1" smtClean="0">
                <a:solidFill>
                  <a:srgbClr val="793905"/>
                </a:solidFill>
              </a:rPr>
              <a:t>stdio.h</a:t>
            </a:r>
            <a:r>
              <a:rPr lang="en-US" sz="1600" i="1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#include&lt;</a:t>
            </a:r>
            <a:r>
              <a:rPr lang="en-US" sz="1600" i="1" dirty="0" err="1" smtClean="0">
                <a:solidFill>
                  <a:srgbClr val="793905"/>
                </a:solidFill>
              </a:rPr>
              <a:t>iostream.h</a:t>
            </a:r>
            <a:r>
              <a:rPr lang="en-US" sz="1600" i="1" dirty="0" smtClean="0">
                <a:solidFill>
                  <a:srgbClr val="793905"/>
                </a:solidFill>
              </a:rPr>
              <a:t>&gt;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char z;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main()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{</a:t>
            </a:r>
          </a:p>
          <a:p>
            <a:pPr algn="l" rtl="0"/>
            <a:endParaRPr lang="en-US" sz="1600" i="1" dirty="0" smtClean="0">
              <a:solidFill>
                <a:srgbClr val="793905"/>
              </a:solidFill>
            </a:endParaRPr>
          </a:p>
          <a:p>
            <a:pPr algn="l" rtl="0"/>
            <a:r>
              <a:rPr lang="en-US" sz="1600" i="1" dirty="0" err="1" smtClean="0">
                <a:solidFill>
                  <a:srgbClr val="793905"/>
                </a:solidFill>
              </a:rPr>
              <a:t>scanf</a:t>
            </a:r>
            <a:r>
              <a:rPr lang="en-US" sz="1600" i="1" dirty="0" smtClean="0">
                <a:solidFill>
                  <a:srgbClr val="793905"/>
                </a:solidFill>
              </a:rPr>
              <a:t>("%</a:t>
            </a:r>
            <a:r>
              <a:rPr lang="en-US" sz="1600" i="1" dirty="0" err="1" smtClean="0">
                <a:solidFill>
                  <a:srgbClr val="793905"/>
                </a:solidFill>
              </a:rPr>
              <a:t>c",&amp;z</a:t>
            </a:r>
            <a:r>
              <a:rPr lang="en-US" sz="1600" i="1" dirty="0" smtClean="0">
                <a:solidFill>
                  <a:srgbClr val="793905"/>
                </a:solidFill>
              </a:rPr>
              <a:t>);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switch (z)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{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case 'a' :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case 'b' :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case 'c' :</a:t>
            </a:r>
          </a:p>
          <a:p>
            <a:pPr algn="l" rtl="0"/>
            <a:r>
              <a:rPr lang="en-US" sz="1600" i="1" dirty="0" err="1" smtClean="0">
                <a:solidFill>
                  <a:srgbClr val="793905"/>
                </a:solidFill>
              </a:rPr>
              <a:t>printf</a:t>
            </a:r>
            <a:r>
              <a:rPr lang="en-US" sz="1600" i="1" dirty="0" smtClean="0">
                <a:solidFill>
                  <a:srgbClr val="793905"/>
                </a:solidFill>
              </a:rPr>
              <a:t>("1  2  3");</a:t>
            </a:r>
          </a:p>
          <a:p>
            <a:pPr algn="l" rtl="0"/>
            <a:endParaRPr lang="en-US" sz="1600" i="1" dirty="0" smtClean="0">
              <a:solidFill>
                <a:srgbClr val="793905"/>
              </a:solidFill>
            </a:endParaRP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break;</a:t>
            </a:r>
          </a:p>
          <a:p>
            <a:pPr algn="l" rtl="0"/>
            <a:endParaRPr lang="en-US" sz="1600" i="1" dirty="0" smtClean="0">
              <a:solidFill>
                <a:srgbClr val="793905"/>
              </a:solidFill>
            </a:endParaRP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case 'd' :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case 'e' :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case 'f' :</a:t>
            </a:r>
          </a:p>
          <a:p>
            <a:pPr algn="l" rtl="0"/>
            <a:r>
              <a:rPr lang="en-US" sz="1600" i="1" dirty="0" err="1" smtClean="0">
                <a:solidFill>
                  <a:srgbClr val="793905"/>
                </a:solidFill>
              </a:rPr>
              <a:t>printf</a:t>
            </a:r>
            <a:r>
              <a:rPr lang="en-US" sz="1600" i="1" dirty="0" smtClean="0">
                <a:solidFill>
                  <a:srgbClr val="793905"/>
                </a:solidFill>
              </a:rPr>
              <a:t>("4  5  6");</a:t>
            </a:r>
          </a:p>
          <a:p>
            <a:pPr algn="l" rtl="0"/>
            <a:endParaRPr lang="en-US" sz="1600" i="1" dirty="0" smtClean="0">
              <a:solidFill>
                <a:srgbClr val="793905"/>
              </a:solidFill>
            </a:endParaRP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break;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default  </a:t>
            </a:r>
            <a:r>
              <a:rPr lang="en-US" sz="1600" i="1" dirty="0" smtClean="0">
                <a:solidFill>
                  <a:srgbClr val="793905"/>
                </a:solidFill>
              </a:rPr>
              <a:t>: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 </a:t>
            </a:r>
            <a:r>
              <a:rPr lang="en-US" sz="1600" i="1" dirty="0" err="1" smtClean="0">
                <a:solidFill>
                  <a:srgbClr val="793905"/>
                </a:solidFill>
              </a:rPr>
              <a:t>printf</a:t>
            </a:r>
            <a:r>
              <a:rPr lang="en-US" sz="1600" i="1" dirty="0" smtClean="0">
                <a:solidFill>
                  <a:srgbClr val="793905"/>
                </a:solidFill>
              </a:rPr>
              <a:t>("7 - 26");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}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return 0;</a:t>
            </a:r>
          </a:p>
          <a:p>
            <a:pPr algn="l" rtl="0"/>
            <a:r>
              <a:rPr lang="en-US" sz="1600" i="1" dirty="0" smtClean="0">
                <a:solidFill>
                  <a:srgbClr val="793905"/>
                </a:solidFill>
              </a:rPr>
              <a:t>}</a:t>
            </a:r>
            <a:endParaRPr lang="ar-SA" sz="1600" i="1" dirty="0">
              <a:solidFill>
                <a:srgbClr val="793905"/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1371600" y="1981200"/>
            <a:ext cx="457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1447800" y="5867400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قوس كبير أيمن 7"/>
          <p:cNvSpPr/>
          <p:nvPr/>
        </p:nvSpPr>
        <p:spPr>
          <a:xfrm>
            <a:off x="2667000" y="2209800"/>
            <a:ext cx="762000" cy="1143000"/>
          </a:xfrm>
          <a:prstGeom prst="rightBrace">
            <a:avLst>
              <a:gd name="adj1" fmla="val 3208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524000" y="3429000"/>
            <a:ext cx="7620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قوس كبير أيمن 9"/>
          <p:cNvSpPr/>
          <p:nvPr/>
        </p:nvSpPr>
        <p:spPr>
          <a:xfrm>
            <a:off x="2743200" y="3962400"/>
            <a:ext cx="762000" cy="1143000"/>
          </a:xfrm>
          <a:prstGeom prst="rightBrace">
            <a:avLst>
              <a:gd name="adj1" fmla="val 3208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1447800" y="5029200"/>
            <a:ext cx="7620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447800" y="5410200"/>
            <a:ext cx="1066800" cy="2286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762000"/>
            <a:ext cx="9143999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ويتم بناء البرنامج بواسطة استخدام الكائنات وربطها مع بعضها البعض وواجهة البرنامج الخارجية باستخدام هيكلية البرنامج وواجهات الاستخدام الخاصة بكل كائن.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762000"/>
            <a:ext cx="9143999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بدأ تطوير هذه اللغة كامتداد للغة </a:t>
            </a:r>
            <a:r>
              <a:rPr lang="en-US" sz="6600" i="1" dirty="0" smtClean="0">
                <a:solidFill>
                  <a:srgbClr val="AD5207"/>
                </a:solidFill>
                <a:latin typeface="Gabriola" pitchFamily="82" charset="0"/>
              </a:rPr>
              <a:t>C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 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تحت اسم من قبل </a:t>
            </a:r>
            <a:r>
              <a:rPr lang="en-US" sz="6600" i="1" dirty="0" err="1" smtClean="0">
                <a:solidFill>
                  <a:srgbClr val="AD5207"/>
                </a:solidFill>
                <a:latin typeface="Gabriola" pitchFamily="82" charset="0"/>
              </a:rPr>
              <a:t>Bjarne</a:t>
            </a:r>
            <a:r>
              <a:rPr lang="en-US" sz="6600" i="1" dirty="0" smtClean="0">
                <a:solidFill>
                  <a:srgbClr val="AD5207"/>
                </a:solidFill>
                <a:latin typeface="Gabriola" pitchFamily="82" charset="0"/>
              </a:rPr>
              <a:t> </a:t>
            </a:r>
            <a:r>
              <a:rPr lang="en-US" sz="6600" i="1" dirty="0" err="1" smtClean="0">
                <a:solidFill>
                  <a:srgbClr val="AD5207"/>
                </a:solidFill>
                <a:latin typeface="Gabriola" pitchFamily="82" charset="0"/>
              </a:rPr>
              <a:t>Stroustrup</a:t>
            </a:r>
            <a:endParaRPr lang="ar-SA" sz="6600" i="1" dirty="0" smtClean="0">
              <a:solidFill>
                <a:srgbClr val="AD5207"/>
              </a:solidFill>
              <a:latin typeface="Gabriola" pitchFamily="82" charset="0"/>
            </a:endParaRPr>
          </a:p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 في مختبرات بل عام 1979 وتم إضافة العديد من الميزات الأخرى لاحقاً وتغير الاسم عام 1983 ليصبح </a:t>
            </a:r>
            <a:r>
              <a:rPr lang="ar-SA" sz="6600" i="1" dirty="0" smtClean="0">
                <a:solidFill>
                  <a:srgbClr val="AD5207"/>
                </a:solidFill>
                <a:latin typeface="Gabriola" pitchFamily="82" charset="0"/>
              </a:rPr>
              <a:t>++</a:t>
            </a:r>
            <a:r>
              <a:rPr lang="en-US" sz="6600" i="1" dirty="0" smtClean="0">
                <a:solidFill>
                  <a:srgbClr val="AD5207"/>
                </a:solidFill>
                <a:latin typeface="Gabriola" pitchFamily="82" charset="0"/>
              </a:rPr>
              <a:t>C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pic>
        <p:nvPicPr>
          <p:cNvPr id="2050" name="Picture 2" descr="نتيجة بحث الصور عن ‪Bjarne Stroustrup‬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19200"/>
            <a:ext cx="4978400" cy="3733800"/>
          </a:xfrm>
          <a:prstGeom prst="rect">
            <a:avLst/>
          </a:prstGeom>
          <a:noFill/>
        </p:spPr>
      </p:pic>
      <p:sp>
        <p:nvSpPr>
          <p:cNvPr id="6" name="مربع نص 5"/>
          <p:cNvSpPr txBox="1"/>
          <p:nvPr/>
        </p:nvSpPr>
        <p:spPr>
          <a:xfrm>
            <a:off x="2092810" y="5029200"/>
            <a:ext cx="4841390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600" i="1" dirty="0" err="1" smtClean="0">
                <a:solidFill>
                  <a:srgbClr val="AD5207"/>
                </a:solidFill>
                <a:latin typeface="Gabriola" pitchFamily="82" charset="0"/>
              </a:rPr>
              <a:t>Bjarne Stroustrup</a:t>
            </a:r>
            <a:endParaRPr lang="ar-SA" sz="6600" i="1" dirty="0" err="1" smtClean="0">
              <a:solidFill>
                <a:srgbClr val="AD5207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1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endParaRPr lang="en-US" b="1" dirty="0" smtClean="0"/>
          </a:p>
        </p:txBody>
      </p:sp>
      <p:sp>
        <p:nvSpPr>
          <p:cNvPr id="18" name="مربع نص 17"/>
          <p:cNvSpPr txBox="1"/>
          <p:nvPr/>
        </p:nvSpPr>
        <p:spPr>
          <a:xfrm>
            <a:off x="5692414" y="6273249"/>
            <a:ext cx="345158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AD5207"/>
                </a:solidFill>
                <a:cs typeface="DecoType Naskh Variants" pitchFamily="2" charset="-78"/>
              </a:rPr>
              <a:t>الدكتور هشام عادل </a:t>
            </a:r>
            <a:r>
              <a:rPr lang="ar-SA" sz="3200" dirty="0" err="1" smtClean="0">
                <a:solidFill>
                  <a:srgbClr val="AD5207"/>
                </a:solidFill>
                <a:cs typeface="DecoType Naskh Variants" pitchFamily="2" charset="-78"/>
              </a:rPr>
              <a:t>عبهري</a:t>
            </a:r>
            <a:endParaRPr lang="ar-SA" sz="3200" dirty="0" smtClean="0">
              <a:solidFill>
                <a:srgbClr val="AD5207"/>
              </a:solidFill>
              <a:cs typeface="DecoType Naskh Variants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304800"/>
            <a:ext cx="9143999" cy="60170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تعتبر </a:t>
            </a:r>
            <a:r>
              <a:rPr lang="ar-SA" sz="5500" i="1" dirty="0" smtClean="0">
                <a:solidFill>
                  <a:srgbClr val="AD5207"/>
                </a:solidFill>
                <a:latin typeface="Gabriola" pitchFamily="82" charset="0"/>
              </a:rPr>
              <a:t>++</a:t>
            </a:r>
            <a:r>
              <a:rPr lang="en-US" sz="5500" dirty="0" smtClean="0">
                <a:solidFill>
                  <a:srgbClr val="AD5207"/>
                </a:solidFill>
                <a:cs typeface="DecoType Naskh Variants" pitchFamily="2" charset="-78"/>
              </a:rPr>
              <a:t> </a:t>
            </a:r>
            <a:r>
              <a:rPr lang="en-US" sz="5500" i="1" dirty="0" smtClean="0">
                <a:solidFill>
                  <a:srgbClr val="AD5207"/>
                </a:solidFill>
                <a:latin typeface="Gabriola" pitchFamily="82" charset="0"/>
              </a:rPr>
              <a:t>C</a:t>
            </a: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إحدى اللغات الأكثر شيوعاً وقد استخدمت على في :</a:t>
            </a:r>
          </a:p>
          <a:p>
            <a:pPr algn="just">
              <a:buFont typeface="Arial" pitchFamily="34" charset="0"/>
              <a:buChar char="•"/>
            </a:pP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بناء أنظمة التشغيل</a:t>
            </a:r>
          </a:p>
          <a:p>
            <a:pPr algn="just">
              <a:buFont typeface="Arial" pitchFamily="34" charset="0"/>
              <a:buChar char="•"/>
            </a:pP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 التعامل مع البنية الصلبة للحاسوب</a:t>
            </a:r>
          </a:p>
          <a:p>
            <a:pPr algn="just">
              <a:buFont typeface="Arial" pitchFamily="34" charset="0"/>
              <a:buChar char="•"/>
            </a:pP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  التعامل مع الأنظمة البرمجية</a:t>
            </a:r>
          </a:p>
          <a:p>
            <a:pPr algn="just">
              <a:buFont typeface="Arial" pitchFamily="34" charset="0"/>
              <a:buChar char="•"/>
            </a:pP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برامج المستخدم</a:t>
            </a:r>
          </a:p>
          <a:p>
            <a:pPr algn="just">
              <a:buFont typeface="Arial" pitchFamily="34" charset="0"/>
              <a:buChar char="•"/>
            </a:pPr>
            <a:r>
              <a:rPr lang="ar-SA" sz="5500" dirty="0" smtClean="0">
                <a:solidFill>
                  <a:srgbClr val="AD5207"/>
                </a:solidFill>
                <a:cs typeface="DecoType Naskh Variants" pitchFamily="2" charset="-78"/>
              </a:rPr>
              <a:t> بمشغلات الأجهزة  والأنظمة المضمنة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5E69F5613B6C47B0158EFA0465A27C" ma:contentTypeVersion="0" ma:contentTypeDescription="Create a new document." ma:contentTypeScope="" ma:versionID="a7cc91187741d58fc58dcb7379d807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E8A4A6-8BAA-4A68-896D-CFD583F68D82}"/>
</file>

<file path=customXml/itemProps2.xml><?xml version="1.0" encoding="utf-8"?>
<ds:datastoreItem xmlns:ds="http://schemas.openxmlformats.org/officeDocument/2006/customXml" ds:itemID="{18D1255D-27AC-4278-B005-5F647C0415FB}"/>
</file>

<file path=customXml/itemProps3.xml><?xml version="1.0" encoding="utf-8"?>
<ds:datastoreItem xmlns:ds="http://schemas.openxmlformats.org/officeDocument/2006/customXml" ds:itemID="{30154B7E-894D-4FAE-A35A-7B7F15BA5335}"/>
</file>

<file path=docProps/app.xml><?xml version="1.0" encoding="utf-8"?>
<Properties xmlns="http://schemas.openxmlformats.org/officeDocument/2006/extended-properties" xmlns:vt="http://schemas.openxmlformats.org/officeDocument/2006/docPropsVTypes">
  <TotalTime>6619</TotalTime>
  <Words>1745</Words>
  <Application>Microsoft Office PowerPoint</Application>
  <PresentationFormat>عرض على الشاشة (3:4)‏</PresentationFormat>
  <Paragraphs>513</Paragraphs>
  <Slides>51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51</vt:i4>
      </vt:variant>
    </vt:vector>
  </HeadingPairs>
  <TitlesOfParts>
    <vt:vector size="5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hisham</dc:creator>
  <cp:lastModifiedBy>hisham</cp:lastModifiedBy>
  <cp:revision>104</cp:revision>
  <dcterms:created xsi:type="dcterms:W3CDTF">2016-07-12T06:15:37Z</dcterms:created>
  <dcterms:modified xsi:type="dcterms:W3CDTF">2016-10-18T02:52:27Z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0x010100695E69F5613B6C47B0158EFA0465A27C</vt:lpwstr>
  </property>
</Properties>
</file>