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1"/>
  </p:notesMasterIdLst>
  <p:sldIdLst>
    <p:sldId id="256" r:id="rId2"/>
    <p:sldId id="257" r:id="rId3"/>
    <p:sldId id="260" r:id="rId4"/>
    <p:sldId id="270" r:id="rId5"/>
    <p:sldId id="258" r:id="rId6"/>
    <p:sldId id="269" r:id="rId7"/>
    <p:sldId id="263" r:id="rId8"/>
    <p:sldId id="259" r:id="rId9"/>
    <p:sldId id="273" r:id="rId10"/>
    <p:sldId id="303" r:id="rId11"/>
    <p:sldId id="277" r:id="rId12"/>
    <p:sldId id="275" r:id="rId13"/>
    <p:sldId id="278" r:id="rId14"/>
    <p:sldId id="276" r:id="rId15"/>
    <p:sldId id="279" r:id="rId16"/>
    <p:sldId id="281" r:id="rId17"/>
    <p:sldId id="305" r:id="rId18"/>
    <p:sldId id="304" r:id="rId19"/>
    <p:sldId id="307" r:id="rId20"/>
    <p:sldId id="280" r:id="rId21"/>
    <p:sldId id="271" r:id="rId22"/>
    <p:sldId id="272" r:id="rId23"/>
    <p:sldId id="274" r:id="rId24"/>
    <p:sldId id="314" r:id="rId25"/>
    <p:sldId id="286" r:id="rId26"/>
    <p:sldId id="315" r:id="rId27"/>
    <p:sldId id="313" r:id="rId28"/>
    <p:sldId id="308" r:id="rId29"/>
    <p:sldId id="288" r:id="rId30"/>
    <p:sldId id="292" r:id="rId31"/>
    <p:sldId id="317" r:id="rId32"/>
    <p:sldId id="309" r:id="rId33"/>
    <p:sldId id="266" r:id="rId34"/>
    <p:sldId id="264" r:id="rId35"/>
    <p:sldId id="265" r:id="rId36"/>
    <p:sldId id="293" r:id="rId37"/>
    <p:sldId id="294" r:id="rId38"/>
    <p:sldId id="291" r:id="rId39"/>
    <p:sldId id="302" r:id="rId40"/>
    <p:sldId id="310" r:id="rId41"/>
    <p:sldId id="296" r:id="rId42"/>
    <p:sldId id="297" r:id="rId43"/>
    <p:sldId id="298" r:id="rId44"/>
    <p:sldId id="301" r:id="rId45"/>
    <p:sldId id="311" r:id="rId46"/>
    <p:sldId id="320" r:id="rId47"/>
    <p:sldId id="327" r:id="rId48"/>
    <p:sldId id="328" r:id="rId49"/>
    <p:sldId id="319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5F4EE-B29C-4A34-B513-046790C4BFA7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92750-B11D-41B3-9E7C-9906CFEF0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6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92750-B11D-41B3-9E7C-9906CFEF0E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38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3153851-F709-440A-8402-AAF67FFB94FE}" type="slidenum">
              <a:rPr lang="en-US" altLang="en-US" sz="1200"/>
              <a:pPr/>
              <a:t>41</a:t>
            </a:fld>
            <a:endParaRPr lang="en-US" alt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8463" y="682625"/>
            <a:ext cx="6062662" cy="3411538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43400"/>
            <a:ext cx="5048250" cy="4105275"/>
          </a:xfrm>
          <a:noFill/>
        </p:spPr>
        <p:txBody>
          <a:bodyPr/>
          <a:lstStyle/>
          <a:p>
            <a:endParaRPr lang="en-US" altLang="en-US" sz="2000" smtClean="0"/>
          </a:p>
          <a:p>
            <a:r>
              <a:rPr lang="en-US" altLang="en-US" sz="2000" smtClean="0"/>
              <a:t>As before, usually an editor’s judgment on original screen; some will be raised by reviewers; </a:t>
            </a:r>
          </a:p>
        </p:txBody>
      </p:sp>
    </p:spTree>
    <p:extLst>
      <p:ext uri="{BB962C8B-B14F-4D97-AF65-F5344CB8AC3E}">
        <p14:creationId xmlns:p14="http://schemas.microsoft.com/office/powerpoint/2010/main" val="1779667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9606E40-76DA-4EF4-B5E8-C74FD477AE3B}" type="slidenum">
              <a:rPr lang="en-US" altLang="en-US" sz="1200"/>
              <a:pPr/>
              <a:t>42</a:t>
            </a:fld>
            <a:endParaRPr lang="en-US" alt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8463" y="682625"/>
            <a:ext cx="6062662" cy="341153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43400"/>
            <a:ext cx="5048250" cy="4105275"/>
          </a:xfrm>
          <a:noFill/>
        </p:spPr>
        <p:txBody>
          <a:bodyPr/>
          <a:lstStyle/>
          <a:p>
            <a:r>
              <a:rPr lang="en-US" altLang="en-US" sz="2000" smtClean="0"/>
              <a:t>Wont go into detail here; topic for another presentation and Platt and Barnes covered one of these topics at a previous round</a:t>
            </a:r>
          </a:p>
          <a:p>
            <a:endParaRPr lang="en-US" altLang="en-US" sz="2000" smtClean="0"/>
          </a:p>
          <a:p>
            <a:r>
              <a:rPr lang="en-US" altLang="en-US" sz="2000" smtClean="0"/>
              <a:t>will comment further on conclusions and references later</a:t>
            </a:r>
          </a:p>
        </p:txBody>
      </p:sp>
    </p:spTree>
    <p:extLst>
      <p:ext uri="{BB962C8B-B14F-4D97-AF65-F5344CB8AC3E}">
        <p14:creationId xmlns:p14="http://schemas.microsoft.com/office/powerpoint/2010/main" val="353698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915E43A-00BD-4839-A4DF-4E4122894CF9}" type="slidenum">
              <a:rPr lang="en-US" altLang="en-US" sz="1200"/>
              <a:pPr/>
              <a:t>43</a:t>
            </a:fld>
            <a:endParaRPr lang="en-US" alt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8463" y="682625"/>
            <a:ext cx="6062662" cy="341153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43400"/>
            <a:ext cx="5048250" cy="4105275"/>
          </a:xfrm>
          <a:noFill/>
        </p:spPr>
        <p:txBody>
          <a:bodyPr/>
          <a:lstStyle/>
          <a:p>
            <a:endParaRPr lang="en-US" altLang="en-US" sz="2000" smtClean="0"/>
          </a:p>
          <a:p>
            <a:r>
              <a:rPr lang="en-US" altLang="en-US" sz="2000" smtClean="0"/>
              <a:t>the crux of the matter; any of these tilt the balance sharply against you; if a reviewer has to struggle he or she is unlikely to view paper kindly and will probably look harder and find more scientific flaws; rarely a rejection saying your paper is so badly written we won’t accept</a:t>
            </a:r>
          </a:p>
          <a:p>
            <a:endParaRPr lang="en-US" altLang="en-US" sz="2000" smtClean="0"/>
          </a:p>
          <a:p>
            <a:r>
              <a:rPr lang="en-US" altLang="en-US" sz="2000" smtClean="0"/>
              <a:t>triggers a subconscious negative bias</a:t>
            </a:r>
          </a:p>
        </p:txBody>
      </p:sp>
    </p:spTree>
    <p:extLst>
      <p:ext uri="{BB962C8B-B14F-4D97-AF65-F5344CB8AC3E}">
        <p14:creationId xmlns:p14="http://schemas.microsoft.com/office/powerpoint/2010/main" val="420218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7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6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331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4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67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1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1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8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9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8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1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1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4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BA73-6735-4110-972D-E3267A17B46A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D657E3-01DE-4A9F-8605-600863EA0730}" type="slidenum">
              <a:rPr lang="en-US" smtClean="0"/>
              <a:t>‹#›</a:t>
            </a:fld>
            <a:endParaRPr lang="en-US"/>
          </a:p>
        </p:txBody>
      </p:sp>
      <p:pic>
        <p:nvPicPr>
          <p:cNvPr id="36" name="صورة 35"/>
          <p:cNvPicPr>
            <a:picLocks noChangeAspect="1"/>
          </p:cNvPicPr>
          <p:nvPr userDrawn="1"/>
        </p:nvPicPr>
        <p:blipFill rotWithShape="1">
          <a:blip r:embed="rId1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132" b="17211"/>
          <a:stretch/>
        </p:blipFill>
        <p:spPr>
          <a:xfrm>
            <a:off x="177437" y="2805258"/>
            <a:ext cx="1497599" cy="4052742"/>
          </a:xfrm>
          <a:prstGeom prst="rect">
            <a:avLst/>
          </a:prstGeom>
        </p:spPr>
      </p:pic>
      <p:pic>
        <p:nvPicPr>
          <p:cNvPr id="37" name="صورة 36"/>
          <p:cNvPicPr>
            <a:picLocks noChangeAspect="1"/>
          </p:cNvPicPr>
          <p:nvPr userDrawn="1"/>
        </p:nvPicPr>
        <p:blipFill rotWithShape="1">
          <a:blip r:embed="rId1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44" b="10566"/>
          <a:stretch/>
        </p:blipFill>
        <p:spPr>
          <a:xfrm>
            <a:off x="177437" y="0"/>
            <a:ext cx="1497599" cy="4378036"/>
          </a:xfrm>
          <a:prstGeom prst="rect">
            <a:avLst/>
          </a:prstGeom>
        </p:spPr>
      </p:pic>
      <p:sp>
        <p:nvSpPr>
          <p:cNvPr id="38" name="مستطيل ذو زاوية واحدة مخدوشة 37"/>
          <p:cNvSpPr/>
          <p:nvPr userDrawn="1"/>
        </p:nvSpPr>
        <p:spPr>
          <a:xfrm flipH="1">
            <a:off x="2589212" y="1451995"/>
            <a:ext cx="9602788" cy="142612"/>
          </a:xfrm>
          <a:prstGeom prst="snip1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4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ip-science.thomsonreuters.com/mj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pact_factor" TargetMode="External"/><Relationship Id="rId2" Type="http://schemas.openxmlformats.org/officeDocument/2006/relationships/hyperlink" Target="http://en.wikipedia.org/wiki/Journal_Citation_Report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cademic_Ranking_of_World_Universities" TargetMode="External"/><Relationship Id="rId2" Type="http://schemas.openxmlformats.org/officeDocument/2006/relationships/hyperlink" Target="http://en.wikipedia.org/wiki/ISI_highly_cited_researcher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siknowledge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t_i(2)" TargetMode="External"/><Relationship Id="rId2" Type="http://schemas.openxmlformats.org/officeDocument/2006/relationships/hyperlink" Target="http://encyclopedia.thefreedictionary.com/Jorge+E.+Hirs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scopus.com/Content/h_autsrch_intro.htm" TargetMode="External"/><Relationship Id="rId2" Type="http://schemas.openxmlformats.org/officeDocument/2006/relationships/hyperlink" Target="http://wokinfo.com/researcherid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rcid.org/content/initiative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ذو زاوية واحدة مخدوشة 4"/>
          <p:cNvSpPr/>
          <p:nvPr/>
        </p:nvSpPr>
        <p:spPr>
          <a:xfrm flipV="1">
            <a:off x="4209863" y="0"/>
            <a:ext cx="7982138" cy="5205743"/>
          </a:xfrm>
          <a:prstGeom prst="snip1Rect">
            <a:avLst>
              <a:gd name="adj" fmla="val 4258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8" r="18939"/>
          <a:stretch/>
        </p:blipFill>
        <p:spPr>
          <a:xfrm>
            <a:off x="0" y="0"/>
            <a:ext cx="420986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34550" y="2052873"/>
            <a:ext cx="6670062" cy="22627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Publishing </a:t>
            </a:r>
            <a:r>
              <a:rPr lang="en-US" dirty="0" smtClean="0">
                <a:solidFill>
                  <a:schemeClr val="bg1"/>
                </a:solidFill>
              </a:rPr>
              <a:t>papers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ISI-Indexed Journals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Tips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</a:rPr>
              <a:t>Tricks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4550" y="5525748"/>
            <a:ext cx="6670062" cy="9514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Presented by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Dr. Mohammad </a:t>
            </a:r>
            <a:r>
              <a:rPr lang="en-US" b="1" dirty="0" err="1" smtClean="0">
                <a:solidFill>
                  <a:schemeClr val="tx2"/>
                </a:solidFill>
              </a:rPr>
              <a:t>Mehedi</a:t>
            </a:r>
            <a:r>
              <a:rPr lang="en-US" b="1" dirty="0" smtClean="0">
                <a:solidFill>
                  <a:schemeClr val="tx2"/>
                </a:solidFill>
              </a:rPr>
              <a:t> Hassan, 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Information Systems </a:t>
            </a:r>
            <a:r>
              <a:rPr lang="en-US" b="1" dirty="0" err="1" smtClean="0">
                <a:solidFill>
                  <a:schemeClr val="tx2"/>
                </a:solidFill>
              </a:rPr>
              <a:t>Dept</a:t>
            </a:r>
            <a:r>
              <a:rPr lang="en-US" b="1" dirty="0" smtClean="0">
                <a:solidFill>
                  <a:schemeClr val="tx2"/>
                </a:solidFill>
              </a:rPr>
              <a:t>, CCIS, </a:t>
            </a:r>
            <a:r>
              <a:rPr lang="en-US" b="1" dirty="0" err="1" smtClean="0">
                <a:solidFill>
                  <a:schemeClr val="tx2"/>
                </a:solidFill>
              </a:rPr>
              <a:t>kSU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6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ISI-Indexed journal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6205164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There is a ISI Master List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Link</a:t>
            </a:r>
            <a:r>
              <a:rPr lang="en-US" b="1" dirty="0"/>
              <a:t>: </a:t>
            </a:r>
            <a:r>
              <a:rPr lang="en-US" b="1" dirty="0">
                <a:hlinkClick r:id="rId2"/>
              </a:rPr>
              <a:t>http://ip-science.thomsonreuters.com/mjl/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 smtClean="0"/>
              <a:t>Submit </a:t>
            </a:r>
            <a:r>
              <a:rPr lang="en-US" b="1" dirty="0"/>
              <a:t>Print </a:t>
            </a:r>
            <a:r>
              <a:rPr lang="en-US" b="1" dirty="0" smtClean="0"/>
              <a:t>ISSN number (most of the time)of </a:t>
            </a:r>
            <a:r>
              <a:rPr lang="en-US" b="1" dirty="0"/>
              <a:t>any journal to check its in the ISI database or not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If we want to know whether it is SCI/E or SSCI or ESCI or AHCI, then we can go for specific link these indexing services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5"/>
          <a:stretch/>
        </p:blipFill>
        <p:spPr>
          <a:xfrm>
            <a:off x="8758518" y="1592916"/>
            <a:ext cx="3433481" cy="526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2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071"/>
          <a:stretch/>
        </p:blipFill>
        <p:spPr>
          <a:xfrm>
            <a:off x="2510118" y="1884040"/>
            <a:ext cx="9681882" cy="422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7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ISI journal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2183"/>
          <a:stretch/>
        </p:blipFill>
        <p:spPr>
          <a:xfrm>
            <a:off x="2592925" y="1819835"/>
            <a:ext cx="9599075" cy="503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57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456" y="0"/>
            <a:ext cx="97665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JCR (Journal Citation Reports)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The </a:t>
            </a:r>
            <a:r>
              <a:rPr lang="en-US" b="1" dirty="0" err="1"/>
              <a:t>lSI</a:t>
            </a:r>
            <a:r>
              <a:rPr lang="en-US" b="1" dirty="0"/>
              <a:t> also publishes the annual </a:t>
            </a:r>
            <a:r>
              <a:rPr lang="en-US" b="1" i="1" dirty="0">
                <a:hlinkClick r:id="rId2"/>
              </a:rPr>
              <a:t>Journal Citation </a:t>
            </a:r>
            <a:r>
              <a:rPr lang="en-US" b="1" i="1" dirty="0" smtClean="0">
                <a:hlinkClick r:id="rId2"/>
              </a:rPr>
              <a:t>Reports (JCR) </a:t>
            </a:r>
            <a:r>
              <a:rPr lang="en-US" b="1" dirty="0" smtClean="0"/>
              <a:t>which list </a:t>
            </a:r>
            <a:r>
              <a:rPr lang="en-US" b="1" dirty="0"/>
              <a:t>an </a:t>
            </a:r>
            <a:r>
              <a:rPr lang="en-US" b="1" dirty="0" smtClean="0">
                <a:hlinkClick r:id="rId3"/>
              </a:rPr>
              <a:t>impact factor </a:t>
            </a:r>
            <a:r>
              <a:rPr lang="en-US" b="1" dirty="0"/>
              <a:t>for each of the journals that it </a:t>
            </a:r>
            <a:r>
              <a:rPr lang="en-US" b="1" dirty="0" smtClean="0"/>
              <a:t>tracks</a:t>
            </a:r>
            <a:endParaRPr lang="en-US" b="1" dirty="0"/>
          </a:p>
          <a:p>
            <a:pPr algn="just">
              <a:lnSpc>
                <a:spcPct val="150000"/>
              </a:lnSpc>
            </a:pPr>
            <a:r>
              <a:rPr lang="en-US" b="1" dirty="0"/>
              <a:t>The impact factor is </a:t>
            </a:r>
            <a:r>
              <a:rPr lang="en-US" b="1" dirty="0" smtClean="0"/>
              <a:t>a </a:t>
            </a:r>
            <a:r>
              <a:rPr lang="en-US" b="1" dirty="0"/>
              <a:t>measure of the frequency with which </a:t>
            </a:r>
            <a:r>
              <a:rPr lang="en-US" b="1" dirty="0" smtClean="0"/>
              <a:t>the "average </a:t>
            </a:r>
            <a:r>
              <a:rPr lang="en-US" b="1" dirty="0"/>
              <a:t>article" in a journal has been cited in a particular </a:t>
            </a:r>
            <a:r>
              <a:rPr lang="en-US" b="1" dirty="0" smtClean="0"/>
              <a:t>year or period in other ISI-ranked journals 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The Impact Factor is published </a:t>
            </a:r>
            <a:r>
              <a:rPr lang="en-US" b="1" dirty="0" smtClean="0">
                <a:solidFill>
                  <a:srgbClr val="FF0000"/>
                </a:solidFill>
              </a:rPr>
              <a:t>every June </a:t>
            </a:r>
            <a:r>
              <a:rPr lang="en-US" b="1" dirty="0" smtClean="0"/>
              <a:t>and corresponds to the previous year’s data.</a:t>
            </a:r>
          </a:p>
        </p:txBody>
      </p:sp>
    </p:spTree>
    <p:extLst>
      <p:ext uri="{BB962C8B-B14F-4D97-AF65-F5344CB8AC3E}">
        <p14:creationId xmlns:p14="http://schemas.microsoft.com/office/powerpoint/2010/main" val="364044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JCR (Journal Citation Reports)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/>
              <a:t>JCR </a:t>
            </a:r>
            <a:r>
              <a:rPr lang="en-US" b="1" i="1" dirty="0"/>
              <a:t>Web </a:t>
            </a:r>
            <a:r>
              <a:rPr lang="en-US" b="1" dirty="0"/>
              <a:t>is published annually in two editions:</a:t>
            </a:r>
          </a:p>
          <a:p>
            <a:pPr lvl="1">
              <a:lnSpc>
                <a:spcPct val="150000"/>
              </a:lnSpc>
            </a:pPr>
            <a:r>
              <a:rPr lang="en-US" b="1" i="1" dirty="0" smtClean="0"/>
              <a:t>JCR </a:t>
            </a:r>
            <a:r>
              <a:rPr lang="en-US" b="1" i="1" dirty="0"/>
              <a:t>Web </a:t>
            </a:r>
            <a:r>
              <a:rPr lang="en-US" b="1" dirty="0"/>
              <a:t>Science Edition: Contains data from about 5,700 journals in the areas of science and technology.</a:t>
            </a:r>
          </a:p>
          <a:p>
            <a:pPr lvl="1">
              <a:lnSpc>
                <a:spcPct val="150000"/>
              </a:lnSpc>
            </a:pPr>
            <a:r>
              <a:rPr lang="en-US" b="1" i="1" dirty="0" smtClean="0"/>
              <a:t>JCR </a:t>
            </a:r>
            <a:r>
              <a:rPr lang="en-US" b="1" i="1" dirty="0"/>
              <a:t>Web </a:t>
            </a:r>
            <a:r>
              <a:rPr lang="en-US" b="1" dirty="0"/>
              <a:t>Social Sciences Edition: Contains data from about 1,700 journals in the social sciences</a:t>
            </a:r>
            <a:r>
              <a:rPr lang="en-US" b="1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en-US" b="1" i="1" dirty="0" smtClean="0">
                <a:solidFill>
                  <a:srgbClr val="FF0000"/>
                </a:solidFill>
              </a:rPr>
              <a:t>Now all journals listed in ISI Master list may not be in JCR </a:t>
            </a:r>
          </a:p>
          <a:p>
            <a:pPr>
              <a:lnSpc>
                <a:spcPct val="150000"/>
              </a:lnSpc>
            </a:pPr>
            <a:endParaRPr lang="en-US" b="1" i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b="1" dirty="0"/>
              <a:t>The </a:t>
            </a:r>
            <a:r>
              <a:rPr lang="en-US" b="1" dirty="0" err="1"/>
              <a:t>lSI</a:t>
            </a:r>
            <a:r>
              <a:rPr lang="en-US" b="1" dirty="0"/>
              <a:t> also publishes a list of </a:t>
            </a:r>
            <a:r>
              <a:rPr lang="en-US" b="1" dirty="0">
                <a:hlinkClick r:id="rId2"/>
              </a:rPr>
              <a:t>highly cited researchers</a:t>
            </a:r>
            <a:r>
              <a:rPr lang="en-US" b="1" dirty="0"/>
              <a:t>, one of the factors included in the </a:t>
            </a:r>
            <a:r>
              <a:rPr lang="en-US" b="1" dirty="0">
                <a:hlinkClick r:id="rId3"/>
              </a:rPr>
              <a:t>Academic Ranking of World Universities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i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222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JCR Impact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08095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hlinkClick r:id="rId2"/>
              </a:rPr>
              <a:t>1. http</a:t>
            </a:r>
            <a:r>
              <a:rPr lang="en-US" b="1" dirty="0">
                <a:hlinkClick r:id="rId2"/>
              </a:rPr>
              <a:t>://</a:t>
            </a:r>
            <a:r>
              <a:rPr lang="en-US" b="1" dirty="0" smtClean="0">
                <a:hlinkClick r:id="rId2"/>
              </a:rPr>
              <a:t>www.isiknowledge.com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2. Click </a:t>
            </a:r>
            <a:r>
              <a:rPr lang="en-US" b="1" dirty="0"/>
              <a:t>at “journal citation report”</a:t>
            </a:r>
          </a:p>
          <a:p>
            <a:pPr marL="0" indent="0">
              <a:buNone/>
            </a:pPr>
            <a:r>
              <a:rPr lang="en-US" b="1" dirty="0" smtClean="0"/>
              <a:t>3. Select </a:t>
            </a:r>
            <a:r>
              <a:rPr lang="en-US" b="1" dirty="0"/>
              <a:t>“search for a specific journal” and click submit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780" y="3585882"/>
            <a:ext cx="9152918" cy="283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check JCR Impact </a:t>
            </a:r>
            <a:r>
              <a:rPr lang="en-US" dirty="0" smtClean="0"/>
              <a:t>factor..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2350785"/>
            <a:ext cx="9359777" cy="329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3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check JCR Impact </a:t>
            </a:r>
            <a:r>
              <a:rPr lang="en-US" dirty="0" smtClean="0"/>
              <a:t>factor…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2366682"/>
            <a:ext cx="9114690" cy="336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7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012" y="2361328"/>
            <a:ext cx="9654988" cy="3350344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dirty="0"/>
              <a:t>How to check </a:t>
            </a:r>
            <a:r>
              <a:rPr lang="en-US" dirty="0" smtClean="0"/>
              <a:t>Quartile in JCR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1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be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Basic considerations for publishing in ISI journals: Why and For Whom</a:t>
            </a:r>
          </a:p>
          <a:p>
            <a:pPr>
              <a:lnSpc>
                <a:spcPct val="150000"/>
              </a:lnSpc>
            </a:pPr>
            <a:r>
              <a:rPr lang="en-US" b="1" dirty="0"/>
              <a:t>Understanding of journal indexing services (ISI, Scopus etc.) and how to evaluate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Discuss how ISI journals work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Discuss the most important general considerations in publishing in ISI journals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Reason of Rejection from an ISI-Journals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Some strategies for improving chances of publishing in ISI journals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Personal experience sharing</a:t>
            </a:r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596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ISI-proceedings for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i="1" dirty="0" err="1"/>
              <a:t>lSI</a:t>
            </a:r>
            <a:r>
              <a:rPr lang="en-US" b="1" i="1" dirty="0"/>
              <a:t> Proceedings </a:t>
            </a:r>
            <a:r>
              <a:rPr lang="en-US" b="1" dirty="0"/>
              <a:t>is an index to the published literature of the most significant conferences, symposia, seminars, colloquia, workshops, and conventions in a wide range of disciplines </a:t>
            </a:r>
            <a:endParaRPr lang="en-US" b="1" dirty="0" smtClean="0"/>
          </a:p>
          <a:p>
            <a:pPr>
              <a:lnSpc>
                <a:spcPct val="150000"/>
              </a:lnSpc>
            </a:pPr>
            <a:r>
              <a:rPr lang="en-US" b="1" dirty="0" smtClean="0"/>
              <a:t>It </a:t>
            </a:r>
            <a:r>
              <a:rPr lang="en-US" b="1" dirty="0"/>
              <a:t>enables </a:t>
            </a:r>
            <a:r>
              <a:rPr lang="en-US" b="1" dirty="0" smtClean="0"/>
              <a:t>to </a:t>
            </a:r>
            <a:r>
              <a:rPr lang="en-US" b="1" dirty="0"/>
              <a:t>track emerging ideas and new research in </a:t>
            </a:r>
            <a:r>
              <a:rPr lang="en-US" b="1" dirty="0" smtClean="0"/>
              <a:t>specific area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375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Scholar Indexing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5683520" cy="398032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H-index</a:t>
            </a:r>
          </a:p>
          <a:p>
            <a:pPr lvl="1" algn="just">
              <a:lnSpc>
                <a:spcPct val="150000"/>
              </a:lnSpc>
            </a:pPr>
            <a:r>
              <a:rPr lang="en-US" b="1" dirty="0" smtClean="0"/>
              <a:t>The H-index </a:t>
            </a:r>
            <a:r>
              <a:rPr lang="en-US" b="1" dirty="0"/>
              <a:t>quantifies both the scientific productivity and the scientific impact of a </a:t>
            </a:r>
            <a:r>
              <a:rPr lang="en-US" b="1" dirty="0" smtClean="0"/>
              <a:t>scientist</a:t>
            </a:r>
          </a:p>
          <a:p>
            <a:pPr lvl="1" algn="just">
              <a:lnSpc>
                <a:spcPct val="150000"/>
              </a:lnSpc>
            </a:pPr>
            <a:r>
              <a:rPr lang="en-US" b="1" dirty="0" smtClean="0"/>
              <a:t>The </a:t>
            </a:r>
            <a:r>
              <a:rPr lang="en-US" b="1" dirty="0"/>
              <a:t>index is based on the set of the scientist's most quoted papers and the number of citations that they have received in other people's </a:t>
            </a:r>
            <a:r>
              <a:rPr lang="en-US" b="1" dirty="0" smtClean="0"/>
              <a:t>publications</a:t>
            </a:r>
          </a:p>
          <a:p>
            <a:pPr lvl="1" algn="just">
              <a:lnSpc>
                <a:spcPct val="150000"/>
              </a:lnSpc>
            </a:pPr>
            <a:r>
              <a:rPr lang="en-US" b="1" dirty="0" smtClean="0"/>
              <a:t>The </a:t>
            </a:r>
            <a:r>
              <a:rPr lang="en-US" b="1" dirty="0"/>
              <a:t>index was suggested in 2005 </a:t>
            </a:r>
            <a:r>
              <a:rPr lang="en-US" b="1" dirty="0" smtClean="0"/>
              <a:t>by </a:t>
            </a:r>
            <a:r>
              <a:rPr lang="en-US" b="1" dirty="0" smtClean="0">
                <a:hlinkClick r:id="rId2"/>
                <a:hlinkMouseOver r:id="rId3" action="ppaction://hlinkfile"/>
              </a:rPr>
              <a:t>Jorge </a:t>
            </a:r>
            <a:r>
              <a:rPr lang="en-US" b="1" dirty="0">
                <a:hlinkClick r:id="rId2"/>
                <a:hlinkMouseOver r:id="rId3" action="ppaction://hlinkfile"/>
              </a:rPr>
              <a:t>E. Hirsch</a:t>
            </a:r>
            <a:r>
              <a:rPr lang="en-US" b="1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7105" y="2309632"/>
            <a:ext cx="3535012" cy="296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4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Scopus Indexing Service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018" y="2011467"/>
            <a:ext cx="8905134" cy="429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1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40017"/>
            <a:ext cx="8911687" cy="1280890"/>
          </a:xfrm>
        </p:spPr>
        <p:txBody>
          <a:bodyPr/>
          <a:lstStyle/>
          <a:p>
            <a:r>
              <a:rPr lang="en-US" dirty="0" smtClean="0"/>
              <a:t>DOAJ (Directory of Open Access Journal)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0069" y="2098430"/>
            <a:ext cx="8643553" cy="445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9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Author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In the context of research, unique author identifiers are one way to solve the problem of author </a:t>
            </a:r>
            <a:r>
              <a:rPr lang="en-US" b="1" dirty="0" smtClean="0"/>
              <a:t>ambiguity</a:t>
            </a:r>
          </a:p>
          <a:p>
            <a:r>
              <a:rPr lang="en-US" b="1" dirty="0"/>
              <a:t>Being able to consistently and accurately identify the author of a piece of research is valuable for researchers</a:t>
            </a:r>
          </a:p>
          <a:p>
            <a:pPr lvl="1"/>
            <a:r>
              <a:rPr lang="en-US" b="1" dirty="0"/>
              <a:t>because it means we can quickly find other work by the same author and ensure our own work is linked to him</a:t>
            </a:r>
          </a:p>
          <a:p>
            <a:pPr marL="342900" lvl="1" indent="-342900">
              <a:lnSpc>
                <a:spcPct val="150000"/>
              </a:lnSpc>
            </a:pPr>
            <a:r>
              <a:rPr lang="en-US" b="1" dirty="0" smtClean="0"/>
              <a:t>Three </a:t>
            </a:r>
            <a:r>
              <a:rPr lang="en-US" b="1" dirty="0"/>
              <a:t>main unique author identifiers are: </a:t>
            </a:r>
            <a:br>
              <a:rPr lang="en-US" b="1" dirty="0"/>
            </a:br>
            <a:r>
              <a:rPr lang="en-US" b="1" dirty="0" err="1" smtClean="0">
                <a:hlinkClick r:id="rId2"/>
              </a:rPr>
              <a:t>ResearcherID</a:t>
            </a:r>
            <a:r>
              <a:rPr lang="en-US" b="1" dirty="0" smtClean="0"/>
              <a:t>:</a:t>
            </a:r>
            <a:r>
              <a:rPr lang="en-US" b="1" dirty="0"/>
              <a:t> </a:t>
            </a:r>
            <a:r>
              <a:rPr lang="en-US" b="1" dirty="0" smtClean="0"/>
              <a:t>Developed </a:t>
            </a:r>
            <a:r>
              <a:rPr lang="en-US" b="1" dirty="0"/>
              <a:t>by Thomson </a:t>
            </a:r>
            <a:r>
              <a:rPr lang="en-US" b="1" dirty="0" smtClean="0"/>
              <a:t>Reuters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>
                <a:hlinkClick r:id="rId3"/>
              </a:rPr>
              <a:t>Scopus Author </a:t>
            </a:r>
            <a:r>
              <a:rPr lang="en-US" b="1" dirty="0" smtClean="0">
                <a:hlinkClick r:id="rId3"/>
              </a:rPr>
              <a:t>ID</a:t>
            </a:r>
            <a:r>
              <a:rPr lang="en-US" b="1" dirty="0" smtClean="0"/>
              <a:t>:</a:t>
            </a:r>
            <a:r>
              <a:rPr lang="en-US" b="1" dirty="0"/>
              <a:t> </a:t>
            </a:r>
            <a:r>
              <a:rPr lang="en-US" b="1" dirty="0" smtClean="0"/>
              <a:t>Developed </a:t>
            </a:r>
            <a:r>
              <a:rPr lang="en-US" b="1" dirty="0"/>
              <a:t>by Elsevier and used in Scopus and related </a:t>
            </a:r>
            <a:r>
              <a:rPr lang="en-US" b="1" dirty="0" smtClean="0"/>
              <a:t>products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hlinkClick r:id="rId4"/>
              </a:rPr>
              <a:t>ORCID</a:t>
            </a:r>
            <a:r>
              <a:rPr lang="en-US" b="1" dirty="0" smtClean="0"/>
              <a:t>:</a:t>
            </a:r>
            <a:r>
              <a:rPr lang="en-US" b="1" dirty="0"/>
              <a:t> </a:t>
            </a:r>
            <a:r>
              <a:rPr lang="en-US" b="1" dirty="0" smtClean="0"/>
              <a:t>Developed </a:t>
            </a:r>
            <a:r>
              <a:rPr lang="en-US" b="1" dirty="0"/>
              <a:t>by ORCID Inc., which is a non-profit, </a:t>
            </a:r>
            <a:r>
              <a:rPr lang="en-US" b="1" dirty="0" smtClean="0"/>
              <a:t>community-driven organization</a:t>
            </a:r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92804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Researcher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Researcher ID </a:t>
            </a:r>
            <a:r>
              <a:rPr lang="en-US" b="1" dirty="0"/>
              <a:t>(http://</a:t>
            </a:r>
            <a:r>
              <a:rPr lang="en-US" b="1" dirty="0" smtClean="0"/>
              <a:t>www.researcherid.com</a:t>
            </a:r>
            <a:r>
              <a:rPr lang="en-US" b="1" dirty="0"/>
              <a:t>/) is used to identify authors and enables users to build a publication </a:t>
            </a:r>
            <a:r>
              <a:rPr lang="en-US" b="1" dirty="0" smtClean="0"/>
              <a:t>profile (h-Index) </a:t>
            </a:r>
            <a:r>
              <a:rPr lang="en-US" b="1" dirty="0"/>
              <a:t>and generate citation metrics from Web of </a:t>
            </a:r>
            <a:r>
              <a:rPr lang="en-US" b="1" dirty="0" smtClean="0"/>
              <a:t>Science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918" y="3140818"/>
            <a:ext cx="6339254" cy="319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4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Scopus 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2062317"/>
            <a:ext cx="9050394" cy="43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0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81844"/>
            <a:ext cx="8915400" cy="3777622"/>
          </a:xfrm>
        </p:spPr>
        <p:txBody>
          <a:bodyPr/>
          <a:lstStyle/>
          <a:p>
            <a:pPr algn="just"/>
            <a:r>
              <a:rPr lang="en-US" b="1" dirty="0" err="1" smtClean="0"/>
              <a:t>Orcid</a:t>
            </a:r>
            <a:r>
              <a:rPr lang="en-US" b="1" dirty="0" smtClean="0"/>
              <a:t> creates </a:t>
            </a:r>
            <a:r>
              <a:rPr lang="en-US" b="1" dirty="0"/>
              <a:t>a central registry of unique identifiers for individual researchers </a:t>
            </a:r>
            <a:endParaRPr lang="en-US" b="1" dirty="0" smtClean="0"/>
          </a:p>
          <a:p>
            <a:pPr algn="just"/>
            <a:r>
              <a:rPr lang="en-US" b="1" dirty="0" smtClean="0"/>
              <a:t>It is now becoming a standard</a:t>
            </a:r>
            <a:r>
              <a:rPr lang="en-US" b="1" dirty="0"/>
              <a:t>, and is supported by many </a:t>
            </a:r>
            <a:r>
              <a:rPr lang="en-US" b="1" dirty="0" smtClean="0"/>
              <a:t>publishers. It can be associated to Researcher </a:t>
            </a:r>
            <a:r>
              <a:rPr lang="en-US" b="1" dirty="0" err="1" smtClean="0"/>
              <a:t>iD</a:t>
            </a:r>
            <a:r>
              <a:rPr lang="en-US" b="1" dirty="0" smtClean="0"/>
              <a:t> and Scopus </a:t>
            </a:r>
            <a:r>
              <a:rPr lang="en-US" b="1" dirty="0" err="1" smtClean="0"/>
              <a:t>iD</a:t>
            </a: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058" y="3666393"/>
            <a:ext cx="5713707" cy="283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0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5145740"/>
            <a:ext cx="8915400" cy="1357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Discuss how ISI journals work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makes an ISI journals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2066545"/>
            <a:ext cx="8799204" cy="4351338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Strict	</a:t>
            </a:r>
            <a:r>
              <a:rPr lang="en-US" b="1" dirty="0" smtClean="0"/>
              <a:t>refereeing process</a:t>
            </a:r>
            <a:endParaRPr lang="en-US" b="1" dirty="0"/>
          </a:p>
          <a:p>
            <a:r>
              <a:rPr lang="en-US" b="1" dirty="0" smtClean="0"/>
              <a:t>From 2 </a:t>
            </a:r>
            <a:r>
              <a:rPr lang="en-US" b="1" dirty="0"/>
              <a:t>to 4 referees for each manuscript submitted</a:t>
            </a:r>
          </a:p>
          <a:p>
            <a:r>
              <a:rPr lang="en-US" b="1" dirty="0" smtClean="0"/>
              <a:t>Referees are </a:t>
            </a:r>
            <a:r>
              <a:rPr lang="en-US" b="1" dirty="0"/>
              <a:t>from the highest levels of publishers in the field/subfield</a:t>
            </a:r>
          </a:p>
          <a:p>
            <a:r>
              <a:rPr lang="en-US" b="1" dirty="0" smtClean="0"/>
              <a:t>Acceptance rate </a:t>
            </a:r>
            <a:r>
              <a:rPr lang="en-US" b="1" dirty="0"/>
              <a:t>is less than 50% (some have less than 20% acceptance rate)</a:t>
            </a:r>
          </a:p>
          <a:p>
            <a:r>
              <a:rPr lang="en-US" b="1" dirty="0" smtClean="0"/>
              <a:t>Articles</a:t>
            </a:r>
            <a:r>
              <a:rPr lang="en-US" b="1" dirty="0"/>
              <a:t>	published	tend	to	be	more highly	cited	in	the	 </a:t>
            </a:r>
            <a:r>
              <a:rPr lang="en-US" b="1" dirty="0" smtClean="0"/>
              <a:t>field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There are sub-categories and levels within the category of ISI journals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The highest level of ISI journals typically define the most original and important contributions in the field/subfield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Publishing in an ISI journal is a very good indicator that one’s research is considered a significant contribution to the </a:t>
            </a:r>
            <a:r>
              <a:rPr lang="en-US" b="1" dirty="0" smtClean="0"/>
              <a:t>field/subfield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082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Why we need to publish?</a:t>
            </a:r>
            <a:endParaRPr lang="en-US" dirty="0"/>
          </a:p>
        </p:txBody>
      </p:sp>
      <p:pic>
        <p:nvPicPr>
          <p:cNvPr id="1091" name="Content Placeholder 1090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5159135" y="2025770"/>
            <a:ext cx="5055974" cy="3331417"/>
          </a:xfrm>
          <a:prstGeom prst="rect">
            <a:avLst/>
          </a:prstGeom>
        </p:spPr>
      </p:pic>
      <p:sp>
        <p:nvSpPr>
          <p:cNvPr id="1093" name="TextBox 1092"/>
          <p:cNvSpPr txBox="1"/>
          <p:nvPr/>
        </p:nvSpPr>
        <p:spPr>
          <a:xfrm>
            <a:off x="2592925" y="2025770"/>
            <a:ext cx="1952245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Three Foci of Higher Education </a:t>
            </a:r>
          </a:p>
          <a:p>
            <a:pPr algn="ctr"/>
            <a:r>
              <a:rPr lang="en-US" dirty="0" smtClean="0"/>
              <a:t>Institute</a:t>
            </a:r>
            <a:endParaRPr lang="en-US" dirty="0"/>
          </a:p>
        </p:txBody>
      </p:sp>
      <p:sp>
        <p:nvSpPr>
          <p:cNvPr id="1094" name="Rectangle 1093"/>
          <p:cNvSpPr/>
          <p:nvPr/>
        </p:nvSpPr>
        <p:spPr>
          <a:xfrm>
            <a:off x="2592925" y="5886797"/>
            <a:ext cx="891168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Publication makes our research findings public, that is, opening to the examination and use by other scholars and knowledge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24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Select ISI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34987"/>
            <a:ext cx="8915400" cy="4132729"/>
          </a:xfrm>
        </p:spPr>
        <p:txBody>
          <a:bodyPr>
            <a:normAutofit/>
          </a:bodyPr>
          <a:lstStyle/>
          <a:p>
            <a:r>
              <a:rPr lang="en-US" b="1" dirty="0" smtClean="0"/>
              <a:t>Choose </a:t>
            </a:r>
            <a:r>
              <a:rPr lang="en-US" b="1" dirty="0"/>
              <a:t>field of </a:t>
            </a:r>
            <a:r>
              <a:rPr lang="en-US" b="1" dirty="0" smtClean="0"/>
              <a:t>knowledge </a:t>
            </a:r>
            <a:endParaRPr lang="en-US" b="1" dirty="0"/>
          </a:p>
          <a:p>
            <a:r>
              <a:rPr lang="en-US" b="1" dirty="0" smtClean="0"/>
              <a:t>Determine </a:t>
            </a:r>
            <a:r>
              <a:rPr lang="en-US" b="1" dirty="0"/>
              <a:t>journals’ </a:t>
            </a:r>
            <a:r>
              <a:rPr lang="en-US" b="1" dirty="0" smtClean="0"/>
              <a:t>Impact Factor and Quartiles </a:t>
            </a:r>
          </a:p>
          <a:p>
            <a:r>
              <a:rPr lang="en-US" b="1" dirty="0" smtClean="0"/>
              <a:t>Select the journals within the quartile (Q1, Q2, Q3)</a:t>
            </a:r>
          </a:p>
          <a:p>
            <a:r>
              <a:rPr lang="en-US" b="1" dirty="0" smtClean="0"/>
              <a:t>For </a:t>
            </a:r>
            <a:r>
              <a:rPr lang="en-US" b="1" dirty="0"/>
              <a:t>all journals selected before visit their website and:</a:t>
            </a:r>
          </a:p>
          <a:p>
            <a:pPr lvl="1"/>
            <a:r>
              <a:rPr lang="en-US" b="1" dirty="0" smtClean="0"/>
              <a:t>Check </a:t>
            </a:r>
            <a:r>
              <a:rPr lang="en-US" b="1" dirty="0"/>
              <a:t>type of works </a:t>
            </a:r>
            <a:r>
              <a:rPr lang="en-US" b="1" dirty="0" smtClean="0"/>
              <a:t>accepted (Review, Original research article, Letters etc.)</a:t>
            </a:r>
          </a:p>
          <a:p>
            <a:pPr lvl="1"/>
            <a:r>
              <a:rPr lang="en-US" b="1" dirty="0" smtClean="0"/>
              <a:t>Check the turnaround </a:t>
            </a:r>
            <a:r>
              <a:rPr lang="en-US" b="1" dirty="0"/>
              <a:t>time for articles submitted to the </a:t>
            </a:r>
            <a:r>
              <a:rPr lang="en-US" b="1" dirty="0" smtClean="0"/>
              <a:t>journal</a:t>
            </a:r>
            <a:endParaRPr lang="en-US" b="1" dirty="0"/>
          </a:p>
          <a:p>
            <a:pPr lvl="1"/>
            <a:r>
              <a:rPr lang="en-US" b="1" dirty="0" smtClean="0"/>
              <a:t>Check its publications per year</a:t>
            </a:r>
          </a:p>
          <a:p>
            <a:pPr lvl="1"/>
            <a:r>
              <a:rPr lang="en-US" b="1" dirty="0"/>
              <a:t>Check type of fees implanted</a:t>
            </a:r>
          </a:p>
          <a:p>
            <a:pPr lvl="1"/>
            <a:r>
              <a:rPr lang="en-US" b="1" dirty="0" smtClean="0"/>
              <a:t>Check if it has online edition</a:t>
            </a:r>
          </a:p>
          <a:p>
            <a:pPr lvl="1"/>
            <a:r>
              <a:rPr lang="en-US" b="1" dirty="0" smtClean="0"/>
              <a:t>Check the length </a:t>
            </a:r>
            <a:r>
              <a:rPr lang="en-US" b="1" dirty="0"/>
              <a:t>and structure of </a:t>
            </a:r>
            <a:r>
              <a:rPr lang="en-US" b="1" dirty="0" smtClean="0"/>
              <a:t>the </a:t>
            </a:r>
            <a:r>
              <a:rPr lang="en-US" b="1" dirty="0"/>
              <a:t>manuscript acceptable to the journal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966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Process in a ISI Journal</a:t>
            </a:r>
            <a:endParaRPr lang="en-US" dirty="0"/>
          </a:p>
        </p:txBody>
      </p:sp>
      <p:pic>
        <p:nvPicPr>
          <p:cNvPr id="4" name="Picture 3" descr="Visio-jfm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71" y="1725284"/>
            <a:ext cx="5120402" cy="468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51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652682"/>
            <a:ext cx="8915400" cy="1850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Discuss the most important general considerations in publishing in ISI </a:t>
            </a:r>
            <a:r>
              <a:rPr lang="en-US" sz="3600" b="1" dirty="0" smtClean="0"/>
              <a:t>journals</a:t>
            </a:r>
            <a:endParaRPr lang="en-US" sz="3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in ISI journals (Questions)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88458"/>
            <a:ext cx="8915400" cy="4746812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/>
              <a:t>“Is my research worth publishing?</a:t>
            </a:r>
            <a:endParaRPr lang="en-US" sz="2000" b="1" dirty="0"/>
          </a:p>
          <a:p>
            <a:pPr algn="just">
              <a:lnSpc>
                <a:spcPct val="120000"/>
              </a:lnSpc>
            </a:pPr>
            <a:r>
              <a:rPr lang="en-US" sz="2000" b="1" dirty="0" smtClean="0"/>
              <a:t>“Is my research report describing an original and significant contribution to the research literature in my field/subfield?”</a:t>
            </a:r>
          </a:p>
          <a:p>
            <a:pPr algn="just">
              <a:lnSpc>
                <a:spcPct val="120000"/>
              </a:lnSpc>
            </a:pPr>
            <a:r>
              <a:rPr lang="en-US" sz="2000" b="1" dirty="0" smtClean="0"/>
              <a:t>“How </a:t>
            </a:r>
            <a:r>
              <a:rPr lang="en-US" sz="2000" b="1" dirty="0"/>
              <a:t>can </a:t>
            </a:r>
            <a:r>
              <a:rPr lang="en-US" sz="2000" b="1" dirty="0" smtClean="0"/>
              <a:t>I prepare my research paper </a:t>
            </a:r>
            <a:r>
              <a:rPr lang="en-US" sz="2000" b="1" dirty="0"/>
              <a:t>in the shortest possible time</a:t>
            </a:r>
            <a:r>
              <a:rPr lang="en-US" sz="2000" b="1" dirty="0" smtClean="0"/>
              <a:t>?”</a:t>
            </a:r>
            <a:endParaRPr lang="en-US" sz="2000" b="1" dirty="0"/>
          </a:p>
          <a:p>
            <a:pPr algn="just">
              <a:lnSpc>
                <a:spcPct val="120000"/>
              </a:lnSpc>
            </a:pPr>
            <a:r>
              <a:rPr lang="en-US" sz="2000" b="1" dirty="0" smtClean="0"/>
              <a:t>“ How the </a:t>
            </a:r>
            <a:r>
              <a:rPr lang="en-US" sz="2000" b="1" dirty="0"/>
              <a:t>Journal </a:t>
            </a:r>
            <a:r>
              <a:rPr lang="en-US" sz="2000" b="1" dirty="0" smtClean="0"/>
              <a:t>acceptance procedure works, how </a:t>
            </a:r>
            <a:r>
              <a:rPr lang="en-US" sz="2000" b="1" dirty="0"/>
              <a:t>many steps are </a:t>
            </a:r>
            <a:r>
              <a:rPr lang="en-US" sz="2000" b="1" dirty="0" smtClean="0"/>
              <a:t>needed?</a:t>
            </a:r>
            <a:endParaRPr lang="en-US" sz="2000" b="1" dirty="0"/>
          </a:p>
          <a:p>
            <a:pPr algn="just">
              <a:lnSpc>
                <a:spcPct val="120000"/>
              </a:lnSpc>
            </a:pPr>
            <a:r>
              <a:rPr lang="en-US" sz="2000" b="1" dirty="0" smtClean="0"/>
              <a:t>“How to find </a:t>
            </a:r>
            <a:r>
              <a:rPr lang="en-US" sz="2000" b="1" dirty="0"/>
              <a:t>a proper ISI </a:t>
            </a:r>
            <a:r>
              <a:rPr lang="en-US" sz="2000" b="1" dirty="0" smtClean="0"/>
              <a:t>Journal for my research?”</a:t>
            </a:r>
            <a:endParaRPr lang="en-US" sz="2000" b="1" dirty="0"/>
          </a:p>
          <a:p>
            <a:pPr algn="just">
              <a:lnSpc>
                <a:spcPct val="120000"/>
              </a:lnSpc>
            </a:pPr>
            <a:r>
              <a:rPr lang="en-US" sz="2000" b="1" dirty="0" smtClean="0"/>
              <a:t>“ How to increase </a:t>
            </a:r>
            <a:r>
              <a:rPr lang="en-US" sz="2000" b="1" dirty="0"/>
              <a:t>the citation of my </a:t>
            </a:r>
            <a:r>
              <a:rPr lang="en-US" sz="2000" b="1" dirty="0" smtClean="0"/>
              <a:t>papers?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894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93805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ypes of articles are published in ISI journals</a:t>
            </a:r>
            <a:endParaRPr lang="en-US" dirty="0"/>
          </a:p>
        </p:txBody>
      </p:sp>
      <p:grpSp>
        <p:nvGrpSpPr>
          <p:cNvPr id="7" name="مجموعة 6"/>
          <p:cNvGrpSpPr/>
          <p:nvPr/>
        </p:nvGrpSpPr>
        <p:grpSpPr>
          <a:xfrm>
            <a:off x="7174274" y="2061882"/>
            <a:ext cx="3972953" cy="4019668"/>
            <a:chOff x="7048768" y="1891553"/>
            <a:chExt cx="3972953" cy="4019668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7048768" y="2321858"/>
              <a:ext cx="3972953" cy="3589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marL="342900" indent="-3429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2000" b="1" dirty="0"/>
                <a:t>Articles that effectively present the original and significant contributions </a:t>
              </a:r>
              <a:r>
                <a:rPr lang="en-US" sz="2000" b="1" dirty="0" smtClean="0"/>
                <a:t/>
              </a:r>
              <a:br>
                <a:rPr lang="en-US" sz="2000" b="1" dirty="0" smtClean="0"/>
              </a:br>
              <a:r>
                <a:rPr lang="en-US" sz="2000" b="1" dirty="0" smtClean="0"/>
                <a:t>to </a:t>
              </a:r>
              <a:r>
                <a:rPr lang="en-US" sz="2000" b="1" dirty="0"/>
                <a:t>the research </a:t>
              </a:r>
              <a:r>
                <a:rPr lang="en-US" sz="2000" b="1" dirty="0" smtClean="0"/>
                <a:t>literature</a:t>
              </a:r>
              <a:endParaRPr lang="en-US" sz="2000" b="1" dirty="0"/>
            </a:p>
          </p:txBody>
        </p:sp>
        <p:sp>
          <p:nvSpPr>
            <p:cNvPr id="6" name="شكل بيضاوي 5"/>
            <p:cNvSpPr/>
            <p:nvPr/>
          </p:nvSpPr>
          <p:spPr>
            <a:xfrm>
              <a:off x="8533221" y="1891553"/>
              <a:ext cx="1004047" cy="1004047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/>
                <a:t>2</a:t>
              </a:r>
              <a:endParaRPr lang="en-US" sz="3200" b="1" dirty="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2673992" y="2061882"/>
            <a:ext cx="3972953" cy="4019668"/>
            <a:chOff x="7048768" y="1891553"/>
            <a:chExt cx="3972953" cy="4019668"/>
          </a:xfrm>
        </p:grpSpPr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7048768" y="2321858"/>
              <a:ext cx="3972953" cy="3589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marL="342900" indent="-3429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2000" b="1" dirty="0"/>
                <a:t>Articles that describe </a:t>
              </a:r>
              <a:br>
                <a:rPr lang="en-US" sz="2000" b="1" dirty="0"/>
              </a:br>
              <a:r>
                <a:rPr lang="en-US" sz="2000" b="1" dirty="0"/>
                <a:t>original and significant contributions to </a:t>
              </a:r>
              <a:br>
                <a:rPr lang="en-US" sz="2000" b="1" dirty="0"/>
              </a:br>
              <a:r>
                <a:rPr lang="en-US" sz="2000" b="1" dirty="0"/>
                <a:t>the research literature</a:t>
              </a:r>
            </a:p>
          </p:txBody>
        </p:sp>
        <p:sp>
          <p:nvSpPr>
            <p:cNvPr id="11" name="شكل بيضاوي 10"/>
            <p:cNvSpPr/>
            <p:nvPr/>
          </p:nvSpPr>
          <p:spPr>
            <a:xfrm>
              <a:off x="8533221" y="1891553"/>
              <a:ext cx="1004047" cy="1004047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/>
                <a:t>1</a:t>
              </a:r>
              <a:endParaRPr lang="en-US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0864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57945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a contribution to the research literature?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A </a:t>
            </a:r>
            <a:r>
              <a:rPr lang="en-US" b="1" dirty="0">
                <a:solidFill>
                  <a:srgbClr val="FF0000"/>
                </a:solidFill>
              </a:rPr>
              <a:t>contribution</a:t>
            </a:r>
            <a:r>
              <a:rPr lang="en-US" b="1" dirty="0"/>
              <a:t> to the research literature needs to be defined in the context of the nature of the research </a:t>
            </a:r>
            <a:r>
              <a:rPr lang="en-US" b="1" dirty="0" smtClean="0"/>
              <a:t>enterprise 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A </a:t>
            </a:r>
            <a:r>
              <a:rPr lang="en-US" b="1" dirty="0">
                <a:solidFill>
                  <a:srgbClr val="FF0000"/>
                </a:solidFill>
              </a:rPr>
              <a:t>significant contribution </a:t>
            </a:r>
            <a:r>
              <a:rPr lang="en-US" b="1" dirty="0"/>
              <a:t>can only be understood in the context of the current research environment and the types of research outputs that are being or considered </a:t>
            </a:r>
            <a:r>
              <a:rPr lang="en-US" b="1" dirty="0" smtClean="0"/>
              <a:t>within</a:t>
            </a:r>
          </a:p>
          <a:p>
            <a:pPr lvl="1"/>
            <a:r>
              <a:rPr lang="en-US" b="1" dirty="0" smtClean="0"/>
              <a:t>Most </a:t>
            </a:r>
            <a:r>
              <a:rPr lang="en-US" b="1" dirty="0"/>
              <a:t>scholars in my field/subfield now think/say that </a:t>
            </a:r>
            <a:r>
              <a:rPr lang="en-US" b="1" dirty="0" smtClean="0"/>
              <a:t>__________________</a:t>
            </a:r>
            <a:endParaRPr lang="en-US" b="1" dirty="0"/>
          </a:p>
          <a:p>
            <a:pPr lvl="1"/>
            <a:r>
              <a:rPr lang="en-US" b="1" dirty="0" smtClean="0"/>
              <a:t>My </a:t>
            </a:r>
            <a:r>
              <a:rPr lang="en-US" b="1" dirty="0"/>
              <a:t>research shows that ____________</a:t>
            </a:r>
          </a:p>
          <a:p>
            <a:pPr lvl="1"/>
            <a:r>
              <a:rPr lang="en-US" b="1" dirty="0" smtClean="0"/>
              <a:t>Other </a:t>
            </a:r>
            <a:r>
              <a:rPr lang="en-US" b="1" dirty="0"/>
              <a:t>scholars should appreciate my research because _________________</a:t>
            </a:r>
          </a:p>
          <a:p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974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14001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What editors and reviewers look for in a </a:t>
            </a:r>
            <a:r>
              <a:rPr lang="en-US" sz="4000" dirty="0" smtClean="0"/>
              <a:t>research paper</a:t>
            </a:r>
            <a:endParaRPr lang="en-US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Originality</a:t>
            </a:r>
            <a:r>
              <a:rPr lang="en-GB" altLang="zh-TW" sz="2300" dirty="0">
                <a:ea typeface="PMingLiU" pitchFamily="18" charset="-120"/>
              </a:rPr>
              <a:t> – what’s </a:t>
            </a:r>
            <a:r>
              <a:rPr lang="en-GB" altLang="zh-TW" sz="2300" b="1" dirty="0">
                <a:ea typeface="PMingLiU" pitchFamily="18" charset="-120"/>
              </a:rPr>
              <a:t>new </a:t>
            </a:r>
            <a:r>
              <a:rPr lang="en-GB" altLang="zh-TW" sz="2300" dirty="0">
                <a:ea typeface="PMingLiU" pitchFamily="18" charset="-120"/>
              </a:rPr>
              <a:t>about subject, </a:t>
            </a:r>
            <a:r>
              <a:rPr lang="en-GB" altLang="zh-TW" sz="2300" dirty="0" smtClean="0">
                <a:ea typeface="PMingLiU" pitchFamily="18" charset="-120"/>
              </a:rPr>
              <a:t>or contributions</a:t>
            </a:r>
            <a:endParaRPr lang="en-GB" altLang="zh-TW" sz="2300" dirty="0">
              <a:ea typeface="PMingLiU" pitchFamily="18" charset="-120"/>
            </a:endParaRP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Relevance</a:t>
            </a:r>
            <a:r>
              <a:rPr lang="en-GB" altLang="zh-TW" sz="2300" dirty="0">
                <a:ea typeface="PMingLiU" pitchFamily="18" charset="-120"/>
              </a:rPr>
              <a:t> to and extension of existing knowledge</a:t>
            </a: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Research methodology </a:t>
            </a:r>
            <a:r>
              <a:rPr lang="en-GB" altLang="zh-TW" sz="2300" dirty="0">
                <a:ea typeface="PMingLiU" pitchFamily="18" charset="-120"/>
              </a:rPr>
              <a:t>– are conclusions valid and objective?</a:t>
            </a: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Clarity, structure and quality of </a:t>
            </a:r>
            <a:r>
              <a:rPr lang="en-GB" altLang="zh-TW" sz="2300" b="1" dirty="0" smtClean="0">
                <a:ea typeface="PMingLiU" pitchFamily="18" charset="-120"/>
              </a:rPr>
              <a:t>writing</a:t>
            </a:r>
            <a:endParaRPr lang="en-GB" altLang="zh-TW" sz="2300" dirty="0">
              <a:ea typeface="PMingLiU" pitchFamily="18" charset="-120"/>
            </a:endParaRP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Sound, logical progression of argument</a:t>
            </a: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Theoretical and practical </a:t>
            </a:r>
            <a:r>
              <a:rPr lang="en-GB" altLang="zh-TW" sz="2300" b="1" dirty="0" smtClean="0">
                <a:ea typeface="PMingLiU" pitchFamily="18" charset="-120"/>
              </a:rPr>
              <a:t>implications - </a:t>
            </a:r>
            <a:r>
              <a:rPr lang="en-GB" altLang="zh-TW" sz="2300" dirty="0" smtClean="0">
                <a:ea typeface="PMingLiU" pitchFamily="18" charset="-120"/>
              </a:rPr>
              <a:t>the </a:t>
            </a:r>
            <a:r>
              <a:rPr lang="en-GB" altLang="zh-TW" sz="2300" dirty="0">
                <a:ea typeface="PMingLiU" pitchFamily="18" charset="-120"/>
              </a:rPr>
              <a:t>‘so </a:t>
            </a:r>
            <a:r>
              <a:rPr lang="en-GB" altLang="zh-TW" sz="2300" dirty="0" smtClean="0">
                <a:ea typeface="PMingLiU" pitchFamily="18" charset="-120"/>
              </a:rPr>
              <a:t>what’ factors</a:t>
            </a:r>
            <a:endParaRPr lang="en-GB" altLang="zh-TW" sz="2300" dirty="0">
              <a:ea typeface="PMingLiU" pitchFamily="18" charset="-120"/>
            </a:endParaRPr>
          </a:p>
          <a:p>
            <a:pPr algn="just">
              <a:lnSpc>
                <a:spcPct val="90000"/>
              </a:lnSpc>
            </a:pPr>
            <a:r>
              <a:rPr lang="en-GB" altLang="zh-TW" sz="2300" b="1" dirty="0" smtClean="0">
                <a:ea typeface="PMingLiU" pitchFamily="18" charset="-120"/>
              </a:rPr>
              <a:t>Experiment results- </a:t>
            </a:r>
            <a:r>
              <a:rPr lang="en-GB" altLang="zh-TW" sz="2300" dirty="0" smtClean="0">
                <a:ea typeface="PMingLiU" pitchFamily="18" charset="-120"/>
              </a:rPr>
              <a:t>comparing with other works</a:t>
            </a:r>
            <a:endParaRPr lang="en-GB" altLang="zh-TW" sz="2300" b="1" dirty="0" smtClean="0">
              <a:ea typeface="PMingLiU" pitchFamily="18" charset="-120"/>
            </a:endParaRPr>
          </a:p>
          <a:p>
            <a:pPr algn="just">
              <a:lnSpc>
                <a:spcPct val="90000"/>
              </a:lnSpc>
            </a:pPr>
            <a:r>
              <a:rPr lang="en-GB" altLang="zh-TW" sz="2300" b="1" dirty="0" err="1" smtClean="0">
                <a:ea typeface="PMingLiU" pitchFamily="18" charset="-120"/>
              </a:rPr>
              <a:t>Recency</a:t>
            </a:r>
            <a:r>
              <a:rPr lang="en-GB" altLang="zh-TW" sz="2300" b="1" dirty="0" smtClean="0">
                <a:ea typeface="PMingLiU" pitchFamily="18" charset="-120"/>
              </a:rPr>
              <a:t> </a:t>
            </a:r>
            <a:r>
              <a:rPr lang="en-GB" altLang="zh-TW" sz="2300" b="1" dirty="0">
                <a:ea typeface="PMingLiU" pitchFamily="18" charset="-120"/>
              </a:rPr>
              <a:t>and relevance of references</a:t>
            </a:r>
          </a:p>
          <a:p>
            <a:pPr algn="just">
              <a:lnSpc>
                <a:spcPct val="90000"/>
              </a:lnSpc>
            </a:pPr>
            <a:r>
              <a:rPr lang="en-GB" altLang="zh-TW" sz="2300" b="1" dirty="0">
                <a:ea typeface="PMingLiU" pitchFamily="18" charset="-120"/>
              </a:rPr>
              <a:t>Adherence to the editorial scope</a:t>
            </a:r>
            <a:r>
              <a:rPr lang="en-GB" altLang="zh-TW" sz="2300" dirty="0">
                <a:ea typeface="PMingLiU" pitchFamily="18" charset="-120"/>
              </a:rPr>
              <a:t> </a:t>
            </a:r>
            <a:r>
              <a:rPr lang="en-GB" altLang="zh-TW" sz="2300" b="1" dirty="0">
                <a:ea typeface="PMingLiU" pitchFamily="18" charset="-120"/>
              </a:rPr>
              <a:t>and objectives</a:t>
            </a:r>
            <a:r>
              <a:rPr lang="en-GB" altLang="zh-TW" sz="2300" dirty="0">
                <a:ea typeface="PMingLiU" pitchFamily="18" charset="-120"/>
              </a:rPr>
              <a:t> of the journal</a:t>
            </a:r>
          </a:p>
          <a:p>
            <a:pPr algn="just">
              <a:lnSpc>
                <a:spcPct val="8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436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1669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Certain important points before sending the paper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92925" y="2009868"/>
            <a:ext cx="9239954" cy="4587781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zh-TW" altLang="en-GB" sz="1800" b="1" i="1" dirty="0">
                <a:ea typeface="PMingLiU" pitchFamily="18" charset="-120"/>
              </a:rPr>
              <a:t>“</a:t>
            </a:r>
            <a:r>
              <a:rPr lang="en-GB" altLang="zh-TW" sz="2000" b="1" i="1" dirty="0">
                <a:ea typeface="PMingLiU" pitchFamily="18" charset="-120"/>
              </a:rPr>
              <a:t>Many papers are rejected simply because they don’t fulfil journal requirements.</a:t>
            </a:r>
            <a:br>
              <a:rPr lang="en-GB" altLang="zh-TW" sz="2000" b="1" i="1" dirty="0">
                <a:ea typeface="PMingLiU" pitchFamily="18" charset="-120"/>
              </a:rPr>
            </a:br>
            <a:r>
              <a:rPr lang="en-GB" altLang="zh-TW" sz="2000" b="1" i="1" dirty="0">
                <a:ea typeface="PMingLiU" pitchFamily="18" charset="-120"/>
              </a:rPr>
              <a:t>They don’t even go into the review process.”</a:t>
            </a:r>
            <a:br>
              <a:rPr lang="en-GB" altLang="zh-TW" sz="2000" b="1" i="1" dirty="0">
                <a:ea typeface="PMingLiU" pitchFamily="18" charset="-120"/>
              </a:rPr>
            </a:br>
            <a:endParaRPr lang="en-GB" altLang="zh-TW" sz="2000" b="1" i="1" dirty="0">
              <a:ea typeface="PMingLiU" pitchFamily="18" charset="-120"/>
            </a:endParaRPr>
          </a:p>
          <a:p>
            <a:pPr>
              <a:lnSpc>
                <a:spcPct val="80000"/>
              </a:lnSpc>
            </a:pPr>
            <a:r>
              <a:rPr lang="en-GB" altLang="zh-TW" sz="2000" b="1" dirty="0">
                <a:ea typeface="PMingLiU" pitchFamily="18" charset="-120"/>
              </a:rPr>
              <a:t>Identify a few possible target journals/series but be realistic</a:t>
            </a:r>
          </a:p>
          <a:p>
            <a:pPr>
              <a:lnSpc>
                <a:spcPct val="80000"/>
              </a:lnSpc>
            </a:pPr>
            <a:r>
              <a:rPr lang="en-GB" altLang="zh-TW" sz="2000" b="1" dirty="0">
                <a:ea typeface="PMingLiU" pitchFamily="18" charset="-120"/>
              </a:rPr>
              <a:t>Follow the Author Guidelines – scope, type of paper, word length, references style, </a:t>
            </a:r>
            <a:r>
              <a:rPr lang="en-GB" altLang="zh-TW" sz="2000" b="1" dirty="0" smtClean="0">
                <a:ea typeface="PMingLiU" pitchFamily="18" charset="-120"/>
              </a:rPr>
              <a:t>etc.</a:t>
            </a:r>
            <a:endParaRPr lang="en-GB" altLang="zh-TW" sz="2000" b="1" dirty="0">
              <a:ea typeface="PMingLiU" pitchFamily="18" charset="-120"/>
            </a:endParaRPr>
          </a:p>
          <a:p>
            <a:pPr algn="just">
              <a:lnSpc>
                <a:spcPct val="80000"/>
              </a:lnSpc>
            </a:pPr>
            <a:r>
              <a:rPr lang="en-GB" altLang="zh-TW" sz="2000" b="1" dirty="0">
                <a:ea typeface="PMingLiU" pitchFamily="18" charset="-120"/>
              </a:rPr>
              <a:t>Find where to send your paper (editor, regional editor, subject area editor</a:t>
            </a:r>
            <a:r>
              <a:rPr lang="en-GB" altLang="zh-TW" sz="2000" b="1" dirty="0" smtClean="0">
                <a:ea typeface="PMingLiU" pitchFamily="18" charset="-120"/>
              </a:rPr>
              <a:t>)</a:t>
            </a:r>
          </a:p>
          <a:p>
            <a:pPr algn="just">
              <a:lnSpc>
                <a:spcPct val="80000"/>
              </a:lnSpc>
            </a:pPr>
            <a:r>
              <a:rPr lang="en-GB" altLang="zh-TW" sz="2000" b="1" dirty="0" smtClean="0">
                <a:ea typeface="PMingLiU" pitchFamily="18" charset="-120"/>
              </a:rPr>
              <a:t>Send </a:t>
            </a:r>
            <a:r>
              <a:rPr lang="en-GB" altLang="zh-TW" sz="2000" b="1" dirty="0">
                <a:ea typeface="PMingLiU" pitchFamily="18" charset="-120"/>
              </a:rPr>
              <a:t>an outline or abstract and ask if this looks suitable and interesting (or how it could be made so)</a:t>
            </a:r>
          </a:p>
          <a:p>
            <a:pPr algn="just">
              <a:lnSpc>
                <a:spcPct val="80000"/>
              </a:lnSpc>
            </a:pPr>
            <a:r>
              <a:rPr lang="en-GB" altLang="zh-TW" sz="2000" b="1" dirty="0">
                <a:ea typeface="PMingLiU" pitchFamily="18" charset="-120"/>
              </a:rPr>
              <a:t>Confirm how an editor would like a submission, e.g. e-mail; hard copy</a:t>
            </a:r>
          </a:p>
          <a:p>
            <a:pPr algn="just">
              <a:lnSpc>
                <a:spcPct val="80000"/>
              </a:lnSpc>
            </a:pPr>
            <a:r>
              <a:rPr lang="en-GB" altLang="zh-TW" sz="2000" b="1" dirty="0">
                <a:ea typeface="PMingLiU" pitchFamily="18" charset="-120"/>
              </a:rPr>
              <a:t>Read at least one issue of the publication – visit your library for access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1422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99455"/>
            <a:ext cx="8911687" cy="1280890"/>
          </a:xfrm>
        </p:spPr>
        <p:txBody>
          <a:bodyPr/>
          <a:lstStyle/>
          <a:p>
            <a:r>
              <a:rPr lang="en-US" dirty="0"/>
              <a:t>Finding </a:t>
            </a:r>
            <a:r>
              <a:rPr lang="en-US" dirty="0" smtClean="0"/>
              <a:t>Suitable ISI journals: </a:t>
            </a:r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65810"/>
            <a:ext cx="5638800" cy="554073"/>
          </a:xfrm>
          <a:solidFill>
            <a:schemeClr val="tx2"/>
          </a:solidFill>
        </p:spPr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http://journalfinder.elsevier.com/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163" y="1680344"/>
            <a:ext cx="6711837" cy="517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1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</a:t>
            </a:r>
            <a:r>
              <a:rPr lang="en-US" dirty="0" smtClean="0"/>
              <a:t>Suitable </a:t>
            </a:r>
            <a:r>
              <a:rPr lang="en-US" dirty="0"/>
              <a:t>ISI journals: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408"/>
          <a:stretch/>
        </p:blipFill>
        <p:spPr>
          <a:xfrm>
            <a:off x="2589212" y="1612264"/>
            <a:ext cx="7781365" cy="524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6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publish?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3114811" y="5309434"/>
            <a:ext cx="4003166" cy="684536"/>
          </a:xfrm>
          <a:prstGeom prst="rect">
            <a:avLst/>
          </a:prstGeom>
          <a:solidFill>
            <a:schemeClr val="tx2"/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Book Chapter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49195" y="4230440"/>
            <a:ext cx="4003166" cy="684536"/>
          </a:xfrm>
          <a:prstGeom prst="rect">
            <a:avLst/>
          </a:prstGeom>
          <a:solidFill>
            <a:schemeClr val="tx2"/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Conference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983579" y="3151447"/>
            <a:ext cx="4003166" cy="684536"/>
          </a:xfrm>
          <a:prstGeom prst="rect">
            <a:avLst/>
          </a:prstGeom>
          <a:solidFill>
            <a:schemeClr val="tx2"/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Non Indexed Journal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417963" y="2072454"/>
            <a:ext cx="4003166" cy="684536"/>
          </a:xfrm>
          <a:prstGeom prst="rect">
            <a:avLst/>
          </a:prstGeom>
          <a:solidFill>
            <a:schemeClr val="tx2"/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Indexed Journal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سهم إلى اليمين 7"/>
          <p:cNvSpPr/>
          <p:nvPr/>
        </p:nvSpPr>
        <p:spPr>
          <a:xfrm rot="19462193">
            <a:off x="1826944" y="3230098"/>
            <a:ext cx="5277796" cy="754239"/>
          </a:xfrm>
          <a:prstGeom prst="rightArrow">
            <a:avLst>
              <a:gd name="adj1" fmla="val 65508"/>
              <a:gd name="adj2" fmla="val 50000"/>
            </a:avLst>
          </a:prstGeom>
          <a:solidFill>
            <a:schemeClr val="bg1">
              <a:lumMod val="50000"/>
            </a:schemeClr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Level of Difficulty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17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652682"/>
            <a:ext cx="8915400" cy="1850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Reason of Rejection from an </a:t>
            </a:r>
            <a:r>
              <a:rPr lang="en-US" sz="3600" b="1" dirty="0" smtClean="0"/>
              <a:t>ISI-Journals</a:t>
            </a:r>
            <a:endParaRPr lang="en-US" sz="3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0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148981"/>
            <a:ext cx="8911687" cy="1280890"/>
          </a:xfrm>
          <a:noFill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 smtClean="0"/>
              <a:t>General Problems</a:t>
            </a:r>
            <a:endParaRPr lang="en-US" alt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2075" tIns="46038" rIns="92075" bIns="46038" rtlCol="0">
            <a:normAutofit/>
          </a:bodyPr>
          <a:lstStyle/>
          <a:p>
            <a:r>
              <a:rPr lang="en-US" altLang="en-US" b="1" dirty="0" smtClean="0"/>
              <a:t>Issue </a:t>
            </a:r>
            <a:r>
              <a:rPr lang="en-US" altLang="en-US" b="1" dirty="0"/>
              <a:t>not important</a:t>
            </a:r>
          </a:p>
          <a:p>
            <a:r>
              <a:rPr lang="en-US" altLang="en-US" b="1" dirty="0" smtClean="0"/>
              <a:t>Not </a:t>
            </a:r>
            <a:r>
              <a:rPr lang="en-US" altLang="en-US" b="1" dirty="0"/>
              <a:t>original</a:t>
            </a:r>
          </a:p>
          <a:p>
            <a:r>
              <a:rPr lang="en-US" altLang="en-US" b="1" dirty="0" smtClean="0"/>
              <a:t>Not </a:t>
            </a:r>
            <a:r>
              <a:rPr lang="en-US" altLang="en-US" b="1" dirty="0"/>
              <a:t>appropriate for journal</a:t>
            </a:r>
          </a:p>
          <a:p>
            <a:r>
              <a:rPr lang="en-US" altLang="en-US" b="1" dirty="0" smtClean="0"/>
              <a:t>Data </a:t>
            </a:r>
            <a:r>
              <a:rPr lang="en-US" altLang="en-US" b="1" dirty="0"/>
              <a:t>old &amp; now irrelevant</a:t>
            </a:r>
          </a:p>
          <a:p>
            <a:r>
              <a:rPr lang="en-US" altLang="en-US" b="1" dirty="0" smtClean="0"/>
              <a:t>Practical </a:t>
            </a:r>
            <a:r>
              <a:rPr lang="en-US" altLang="en-US" b="1" dirty="0"/>
              <a:t>difficulties -&gt; doubtful results</a:t>
            </a:r>
          </a:p>
          <a:p>
            <a:r>
              <a:rPr lang="en-US" altLang="en-US" b="1" dirty="0" smtClean="0"/>
              <a:t>Conflict </a:t>
            </a:r>
            <a:r>
              <a:rPr lang="en-US" altLang="en-US" b="1" dirty="0"/>
              <a:t>of interest</a:t>
            </a:r>
          </a:p>
          <a:p>
            <a:r>
              <a:rPr lang="en-US" altLang="en-US" b="1" dirty="0" smtClean="0"/>
              <a:t>Ethical </a:t>
            </a:r>
            <a:r>
              <a:rPr lang="en-US" altLang="en-US" b="1" dirty="0"/>
              <a:t>issues</a:t>
            </a:r>
          </a:p>
        </p:txBody>
      </p:sp>
    </p:spTree>
    <p:extLst>
      <p:ext uri="{BB962C8B-B14F-4D97-AF65-F5344CB8AC3E}">
        <p14:creationId xmlns:p14="http://schemas.microsoft.com/office/powerpoint/2010/main" val="524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166910"/>
            <a:ext cx="8911687" cy="1280890"/>
          </a:xfrm>
          <a:noFill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 smtClean="0"/>
              <a:t>Scientific Problems</a:t>
            </a:r>
            <a:endParaRPr lang="en-US" alt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2075" tIns="46038" rIns="92075" bIns="46038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b="1" dirty="0" smtClean="0"/>
              <a:t>Unclear </a:t>
            </a:r>
            <a:r>
              <a:rPr lang="en-US" altLang="en-US" b="1" dirty="0"/>
              <a:t>hypotheses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Poor </a:t>
            </a:r>
            <a:r>
              <a:rPr lang="en-US" altLang="en-US" b="1" dirty="0"/>
              <a:t>or weak design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Sample </a:t>
            </a:r>
            <a:r>
              <a:rPr lang="en-US" altLang="en-US" b="1" dirty="0"/>
              <a:t>biased or too small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Statistics </a:t>
            </a:r>
            <a:r>
              <a:rPr lang="en-US" altLang="en-US" b="1" dirty="0"/>
              <a:t>inappropriate or misapplied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Conclusions </a:t>
            </a:r>
            <a:r>
              <a:rPr lang="en-US" altLang="en-US" b="1" dirty="0"/>
              <a:t>unjustified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References </a:t>
            </a:r>
            <a:r>
              <a:rPr lang="en-US" altLang="en-US" b="1" dirty="0"/>
              <a:t>outdated</a:t>
            </a:r>
          </a:p>
        </p:txBody>
      </p:sp>
    </p:spTree>
    <p:extLst>
      <p:ext uri="{BB962C8B-B14F-4D97-AF65-F5344CB8AC3E}">
        <p14:creationId xmlns:p14="http://schemas.microsoft.com/office/powerpoint/2010/main" val="396707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175874"/>
            <a:ext cx="8911687" cy="1280890"/>
          </a:xfrm>
          <a:noFill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 smtClean="0"/>
              <a:t>Presentation/style Problems </a:t>
            </a:r>
            <a:endParaRPr lang="en-US" alt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2075" tIns="46038" rIns="92075" bIns="46038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b="1" dirty="0" smtClean="0"/>
              <a:t>Poorly </a:t>
            </a:r>
            <a:r>
              <a:rPr lang="en-US" altLang="en-US" b="1" dirty="0"/>
              <a:t>organized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Badly </a:t>
            </a:r>
            <a:r>
              <a:rPr lang="en-US" altLang="en-US" b="1" dirty="0"/>
              <a:t>written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Careless </a:t>
            </a:r>
            <a:r>
              <a:rPr lang="en-US" altLang="en-US" b="1" dirty="0"/>
              <a:t>errors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Terrible </a:t>
            </a:r>
            <a:r>
              <a:rPr lang="en-US" altLang="en-US" b="1" dirty="0"/>
              <a:t>tables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Needless figures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Outdated or improperly cited references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75453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Author Crimes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b="1" dirty="0" smtClean="0"/>
              <a:t>Duplicate publication (&amp; not telling)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Salami slicing (&amp; not telling)</a:t>
            </a:r>
          </a:p>
          <a:p>
            <a:pPr>
              <a:lnSpc>
                <a:spcPct val="150000"/>
              </a:lnSpc>
            </a:pPr>
            <a:r>
              <a:rPr lang="en-US" altLang="en-US" b="1" dirty="0" smtClean="0"/>
              <a:t>Plagiarism </a:t>
            </a:r>
          </a:p>
        </p:txBody>
      </p:sp>
    </p:spTree>
    <p:extLst>
      <p:ext uri="{BB962C8B-B14F-4D97-AF65-F5344CB8AC3E}">
        <p14:creationId xmlns:p14="http://schemas.microsoft.com/office/powerpoint/2010/main" val="395815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652682"/>
            <a:ext cx="8915400" cy="1850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Some strategies for improving chances of publishing in ISI </a:t>
            </a:r>
            <a:r>
              <a:rPr lang="en-US" sz="3600" b="1" dirty="0" smtClean="0"/>
              <a:t>journals</a:t>
            </a:r>
            <a:endParaRPr lang="en-US" sz="3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 smtClean="0"/>
              <a:t>Strategy 1: </a:t>
            </a:r>
            <a:r>
              <a:rPr lang="en-US" b="1" dirty="0"/>
              <a:t>Understand the chemistry of the “scholarly search.”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Strategy</a:t>
            </a:r>
            <a:r>
              <a:rPr lang="en-US" b="1" dirty="0" smtClean="0"/>
              <a:t> 2: </a:t>
            </a:r>
            <a:r>
              <a:rPr lang="en-US" b="1" dirty="0"/>
              <a:t>Realize the importance of theory and literature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Strategy</a:t>
            </a:r>
            <a:r>
              <a:rPr lang="en-US" b="1" dirty="0" smtClean="0"/>
              <a:t> 3: </a:t>
            </a:r>
            <a:r>
              <a:rPr lang="en-US" b="1" dirty="0"/>
              <a:t>Start writing during the initial stages </a:t>
            </a:r>
            <a:r>
              <a:rPr lang="en-US" b="1" dirty="0" smtClean="0"/>
              <a:t>(For doctoral program)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Strategy</a:t>
            </a:r>
            <a:r>
              <a:rPr lang="en-US" b="1" dirty="0" smtClean="0"/>
              <a:t> 4: </a:t>
            </a:r>
            <a:r>
              <a:rPr lang="en-US" b="1" dirty="0"/>
              <a:t>Master the core concepts of impact factor, peer review, contribution to knowledge, and scientific knowledge</a:t>
            </a: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b="1" dirty="0"/>
              <a:t>Strategy</a:t>
            </a:r>
            <a:r>
              <a:rPr lang="en-US" b="1" dirty="0" smtClean="0"/>
              <a:t> 5: </a:t>
            </a:r>
            <a:r>
              <a:rPr lang="en-US" b="1" dirty="0"/>
              <a:t>Build networks and </a:t>
            </a:r>
            <a:r>
              <a:rPr lang="en-US" b="1" dirty="0" smtClean="0"/>
              <a:t>collaborations</a:t>
            </a:r>
            <a:endParaRPr lang="en-US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8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Abstract and Titles</a:t>
            </a:r>
          </a:p>
          <a:p>
            <a:r>
              <a:rPr lang="en-US" b="1" dirty="0" smtClean="0"/>
              <a:t>Introduction</a:t>
            </a:r>
          </a:p>
          <a:p>
            <a:r>
              <a:rPr lang="en-US" b="1" dirty="0" smtClean="0"/>
              <a:t>Methods</a:t>
            </a:r>
          </a:p>
          <a:p>
            <a:r>
              <a:rPr lang="en-US" b="1" dirty="0" smtClean="0"/>
              <a:t>Results</a:t>
            </a:r>
            <a:endParaRPr lang="en-US" b="1" dirty="0"/>
          </a:p>
          <a:p>
            <a:r>
              <a:rPr lang="en-US" b="1" dirty="0" smtClean="0"/>
              <a:t>Discussion</a:t>
            </a:r>
            <a:endParaRPr lang="en-US" b="1" dirty="0"/>
          </a:p>
          <a:p>
            <a:r>
              <a:rPr lang="en-US" b="1" dirty="0" smtClean="0"/>
              <a:t>Revision after writing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760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Process and Responds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journal decision </a:t>
            </a:r>
            <a:r>
              <a:rPr lang="en-US" b="1" dirty="0"/>
              <a:t>will be one of the following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smtClean="0"/>
              <a:t>Accepted </a:t>
            </a:r>
            <a:r>
              <a:rPr lang="en-US" b="1" dirty="0"/>
              <a:t>without revisions</a:t>
            </a:r>
          </a:p>
          <a:p>
            <a:pPr lvl="1"/>
            <a:r>
              <a:rPr lang="en-US" b="1" dirty="0"/>
              <a:t>Accepted with minor revisions (indicated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/>
              <a:t>Accepted with </a:t>
            </a:r>
            <a:r>
              <a:rPr lang="en-US" b="1" dirty="0" smtClean="0"/>
              <a:t>major </a:t>
            </a:r>
            <a:r>
              <a:rPr lang="en-US" b="1" dirty="0"/>
              <a:t>revisions (indicated)</a:t>
            </a:r>
          </a:p>
          <a:p>
            <a:pPr lvl="1"/>
            <a:r>
              <a:rPr lang="en-US" b="1" dirty="0" smtClean="0"/>
              <a:t>Rejected </a:t>
            </a:r>
            <a:r>
              <a:rPr lang="en-US" b="1" dirty="0"/>
              <a:t>but encouraged to resubmit with revisions</a:t>
            </a:r>
          </a:p>
          <a:p>
            <a:pPr lvl="1"/>
            <a:r>
              <a:rPr lang="en-US" b="1" dirty="0"/>
              <a:t>Rejected no revision will be accepted</a:t>
            </a:r>
          </a:p>
          <a:p>
            <a:endParaRPr lang="en-US" b="1" dirty="0" smtClean="0"/>
          </a:p>
          <a:p>
            <a:r>
              <a:rPr lang="en-US" b="1" dirty="0" smtClean="0"/>
              <a:t>If the papers gets revision, it important to carefully respond to reviewer comments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55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652682"/>
            <a:ext cx="8915400" cy="1850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Personal Experience Sharing</a:t>
            </a:r>
            <a:endParaRPr lang="en-US" sz="3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2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366" y="1"/>
            <a:ext cx="4822256" cy="2352154"/>
          </a:xfrm>
          <a:solidFill>
            <a:schemeClr val="tx2"/>
          </a:solidFill>
        </p:spPr>
        <p:txBody>
          <a:bodyPr anchor="ctr" anchorCtr="0"/>
          <a:lstStyle/>
          <a:p>
            <a:pPr marL="744538"/>
            <a:r>
              <a:rPr lang="en-US" dirty="0" smtClean="0">
                <a:solidFill>
                  <a:schemeClr val="bg1"/>
                </a:solidFill>
              </a:rPr>
              <a:t>Why publishing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 ISI-Indexed journals?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294" y="3089343"/>
            <a:ext cx="7306235" cy="2845293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n-US" b="1" dirty="0"/>
              <a:t>Requirement for graduation (PhD)</a:t>
            </a:r>
          </a:p>
          <a:p>
            <a:pPr>
              <a:lnSpc>
                <a:spcPct val="170000"/>
              </a:lnSpc>
            </a:pPr>
            <a:r>
              <a:rPr lang="en-US" b="1" dirty="0"/>
              <a:t>Requirement for promotion (Faculty Members)</a:t>
            </a:r>
          </a:p>
          <a:p>
            <a:pPr>
              <a:lnSpc>
                <a:spcPct val="170000"/>
              </a:lnSpc>
            </a:pPr>
            <a:r>
              <a:rPr lang="en-US" b="1" dirty="0"/>
              <a:t>To be recognized in the field/subfield of research</a:t>
            </a:r>
          </a:p>
          <a:p>
            <a:pPr>
              <a:lnSpc>
                <a:spcPct val="170000"/>
              </a:lnSpc>
            </a:pPr>
            <a:r>
              <a:rPr lang="en-US" b="1" dirty="0"/>
              <a:t>To disseminate knowledge</a:t>
            </a:r>
          </a:p>
          <a:p>
            <a:pPr>
              <a:lnSpc>
                <a:spcPct val="170000"/>
              </a:lnSpc>
            </a:pPr>
            <a:r>
              <a:rPr lang="en-US" b="1" dirty="0"/>
              <a:t>To get higher accreditation level (College and university)</a:t>
            </a:r>
          </a:p>
          <a:p>
            <a:pPr>
              <a:lnSpc>
                <a:spcPct val="170000"/>
              </a:lnSpc>
            </a:pPr>
            <a:endParaRPr lang="en-US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22" y="0"/>
            <a:ext cx="5684377" cy="235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5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4652682"/>
            <a:ext cx="8915400" cy="18502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Understanding of journal indexing services</a:t>
            </a:r>
            <a:endParaRPr lang="en-US" sz="3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9141"/>
          <a:stretch/>
        </p:blipFill>
        <p:spPr>
          <a:xfrm>
            <a:off x="1676172" y="0"/>
            <a:ext cx="10515827" cy="437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1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Major Journal indexing services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578" y="2035031"/>
            <a:ext cx="7247057" cy="413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8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ISI?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30083"/>
            <a:ext cx="8915400" cy="3777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ISI stands for Institute </a:t>
            </a:r>
            <a:r>
              <a:rPr lang="en-US" b="1" dirty="0"/>
              <a:t>for Scientific Information (</a:t>
            </a:r>
            <a:r>
              <a:rPr lang="en-US" b="1" dirty="0" err="1" smtClean="0"/>
              <a:t>lSI</a:t>
            </a:r>
            <a:r>
              <a:rPr lang="en-US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It was founded by Dr. Eugene Garfield in </a:t>
            </a:r>
            <a:r>
              <a:rPr lang="en-US" b="1" dirty="0"/>
              <a:t>1960</a:t>
            </a:r>
            <a:r>
              <a:rPr lang="en-US" b="1" dirty="0" smtClean="0"/>
              <a:t>. It is now part of </a:t>
            </a:r>
            <a:r>
              <a:rPr lang="en-US" b="1" dirty="0"/>
              <a:t>Thomson Reuters </a:t>
            </a:r>
            <a:r>
              <a:rPr lang="en-US" b="1" dirty="0" smtClean="0"/>
              <a:t>company, Philadelphia, USA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ISI covers thousands	of academic journals which </a:t>
            </a:r>
            <a:r>
              <a:rPr lang="en-US" b="1" dirty="0"/>
              <a:t>are </a:t>
            </a:r>
            <a:r>
              <a:rPr lang="en-US" b="1" dirty="0" smtClean="0"/>
              <a:t>available via ISI’s </a:t>
            </a:r>
            <a:r>
              <a:rPr lang="en-US" b="1" dirty="0"/>
              <a:t>Web of Knowledge (</a:t>
            </a:r>
            <a:r>
              <a:rPr lang="en-US" b="1" dirty="0" smtClean="0"/>
              <a:t>part of </a:t>
            </a:r>
            <a:r>
              <a:rPr lang="en-US" b="1" dirty="0"/>
              <a:t>web of Science) database </a:t>
            </a:r>
            <a:r>
              <a:rPr lang="en-US" b="1" dirty="0" smtClean="0"/>
              <a:t>service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dirty="0" smtClean="0"/>
          </a:p>
          <a:p>
            <a:pPr>
              <a:lnSpc>
                <a:spcPct val="150000"/>
              </a:lnSpc>
            </a:pPr>
            <a:endParaRPr lang="en-US" b="1" dirty="0" smtClean="0"/>
          </a:p>
          <a:p>
            <a:pPr>
              <a:lnSpc>
                <a:spcPct val="150000"/>
              </a:lnSpc>
            </a:pPr>
            <a:endParaRPr lang="en-US" b="1" dirty="0" smtClean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724" y="4506942"/>
            <a:ext cx="4883620" cy="215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46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Three ISI-Indexing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>
              <a:lnSpc>
                <a:spcPct val="150000"/>
              </a:lnSpc>
            </a:pPr>
            <a:r>
              <a:rPr lang="en-US" sz="2800" b="1" dirty="0"/>
              <a:t>Science Citation Index (SCI) or Science Citation Index Expanded (SCIE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pPr lvl="1">
              <a:lnSpc>
                <a:spcPct val="150000"/>
              </a:lnSpc>
            </a:pPr>
            <a:r>
              <a:rPr lang="en-US" sz="2800" b="1" dirty="0"/>
              <a:t>Social Sciences Citation Index (</a:t>
            </a:r>
            <a:r>
              <a:rPr lang="en-US" sz="2800" b="1" dirty="0" smtClean="0"/>
              <a:t>SSCI) </a:t>
            </a:r>
          </a:p>
          <a:p>
            <a:pPr lvl="1">
              <a:lnSpc>
                <a:spcPct val="150000"/>
              </a:lnSpc>
            </a:pPr>
            <a:r>
              <a:rPr lang="en-US" sz="2800" b="1" dirty="0" smtClean="0"/>
              <a:t>Arts and Humanities Citation Index (AHCI)</a:t>
            </a:r>
          </a:p>
          <a:p>
            <a:pPr lvl="1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A new indexing service launched in 2015 named as 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Emerging Sources Citation Index (ESCI)</a:t>
            </a:r>
            <a:endParaRPr lang="en-US" sz="2800" b="1" cap="all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8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ربطة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652</TotalTime>
  <Words>1497</Words>
  <Application>Microsoft Office PowerPoint</Application>
  <PresentationFormat>Widescreen</PresentationFormat>
  <Paragraphs>213</Paragraphs>
  <Slides>49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Calibri</vt:lpstr>
      <vt:lpstr>Century Gothic</vt:lpstr>
      <vt:lpstr>PMingLiU</vt:lpstr>
      <vt:lpstr>Tahoma</vt:lpstr>
      <vt:lpstr>Times New Roman</vt:lpstr>
      <vt:lpstr>Wingdings 3</vt:lpstr>
      <vt:lpstr>ربطة</vt:lpstr>
      <vt:lpstr>Publishing papers in ISI-Indexed Journals: Tips and Tricks</vt:lpstr>
      <vt:lpstr>Topics to be covered</vt:lpstr>
      <vt:lpstr>Why we need to publish?</vt:lpstr>
      <vt:lpstr>Where to publish?</vt:lpstr>
      <vt:lpstr>Why publishing in ISI-Indexed journals?</vt:lpstr>
      <vt:lpstr>PowerPoint Presentation</vt:lpstr>
      <vt:lpstr>Major Journal indexing services</vt:lpstr>
      <vt:lpstr>What is ISI?</vt:lpstr>
      <vt:lpstr>Top Three ISI-Indexing services</vt:lpstr>
      <vt:lpstr>How to find ISI-Indexed journal </vt:lpstr>
      <vt:lpstr>Example…</vt:lpstr>
      <vt:lpstr>How to Check ISI journal</vt:lpstr>
      <vt:lpstr>PowerPoint Presentation</vt:lpstr>
      <vt:lpstr>JCR (Journal Citation Reports)</vt:lpstr>
      <vt:lpstr>JCR (Journal Citation Reports)</vt:lpstr>
      <vt:lpstr>How to check JCR Impact factor</vt:lpstr>
      <vt:lpstr>How to check JCR Impact factor..</vt:lpstr>
      <vt:lpstr>How to check JCR Impact factor…</vt:lpstr>
      <vt:lpstr>How to check Quartile in JCR</vt:lpstr>
      <vt:lpstr>ISI-proceedings for Conference</vt:lpstr>
      <vt:lpstr>Google Scholar Indexing Service</vt:lpstr>
      <vt:lpstr>Scopus Indexing Service</vt:lpstr>
      <vt:lpstr>DOAJ (Directory of Open Access Journal)</vt:lpstr>
      <vt:lpstr>Unique Author Identifiers</vt:lpstr>
      <vt:lpstr>Researcher ID</vt:lpstr>
      <vt:lpstr>Scopus D</vt:lpstr>
      <vt:lpstr>ORCID</vt:lpstr>
      <vt:lpstr>PowerPoint Presentation</vt:lpstr>
      <vt:lpstr>What makes an ISI journals?</vt:lpstr>
      <vt:lpstr>How to Select ISI journals</vt:lpstr>
      <vt:lpstr>Review Process in a ISI Journal</vt:lpstr>
      <vt:lpstr>PowerPoint Presentation</vt:lpstr>
      <vt:lpstr>Publishing in ISI journals (Questions)</vt:lpstr>
      <vt:lpstr>Types of articles are published in ISI journals</vt:lpstr>
      <vt:lpstr>What is a contribution to the research literature?</vt:lpstr>
      <vt:lpstr>What editors and reviewers look for in a research paper</vt:lpstr>
      <vt:lpstr>Certain important points before sending the paper</vt:lpstr>
      <vt:lpstr>Finding Suitable ISI journals: Example</vt:lpstr>
      <vt:lpstr>Finding Suitable ISI journals: Example</vt:lpstr>
      <vt:lpstr>PowerPoint Presentation</vt:lpstr>
      <vt:lpstr>General Problems</vt:lpstr>
      <vt:lpstr>Scientific Problems</vt:lpstr>
      <vt:lpstr>Presentation/style Problems </vt:lpstr>
      <vt:lpstr>Author Crimes</vt:lpstr>
      <vt:lpstr>PowerPoint Presentation</vt:lpstr>
      <vt:lpstr>Strategies</vt:lpstr>
      <vt:lpstr>Writing Focus</vt:lpstr>
      <vt:lpstr>Review Process and Responds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Publishing papers in ISI-Indexed Journals: Tips and Tricks</dc:title>
  <dc:creator>seyam</dc:creator>
  <cp:lastModifiedBy>seyam</cp:lastModifiedBy>
  <cp:revision>101</cp:revision>
  <dcterms:created xsi:type="dcterms:W3CDTF">2016-04-17T11:16:19Z</dcterms:created>
  <dcterms:modified xsi:type="dcterms:W3CDTF">2016-04-20T11:30:11Z</dcterms:modified>
</cp:coreProperties>
</file>