
<file path=[Content_Types].xml><?xml version="1.0" encoding="utf-8"?>
<Types xmlns="http://schemas.openxmlformats.org/package/2006/content-types">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notesMasterIdLst>
    <p:notesMasterId r:id="rId17"/>
  </p:notesMasterIdLst>
  <p:handoutMasterIdLst>
    <p:handoutMasterId r:id="rId18"/>
  </p:handoutMasterIdLst>
  <p:sldIdLst>
    <p:sldId id="256" r:id="rId2"/>
    <p:sldId id="308" r:id="rId3"/>
    <p:sldId id="309" r:id="rId4"/>
    <p:sldId id="320" r:id="rId5"/>
    <p:sldId id="322" r:id="rId6"/>
    <p:sldId id="321" r:id="rId7"/>
    <p:sldId id="310" r:id="rId8"/>
    <p:sldId id="314" r:id="rId9"/>
    <p:sldId id="313" r:id="rId10"/>
    <p:sldId id="315" r:id="rId11"/>
    <p:sldId id="316" r:id="rId12"/>
    <p:sldId id="318" r:id="rId13"/>
    <p:sldId id="317" r:id="rId14"/>
    <p:sldId id="311" r:id="rId15"/>
    <p:sldId id="312" r:id="rId16"/>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106" d="100"/>
          <a:sy n="106" d="100"/>
        </p:scale>
        <p:origin x="-1128" y="-8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w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3.w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3.w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3.wmf"/></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3.wmf"/></Relationships>
</file>

<file path=ppt/drawings/_rels/vmlDrawing14.vml.rels><?xml version="1.0" encoding="UTF-8" standalone="yes"?>
<Relationships xmlns="http://schemas.openxmlformats.org/package/2006/relationships"><Relationship Id="rId1" Type="http://schemas.openxmlformats.org/officeDocument/2006/relationships/image" Target="../media/image3.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3.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3.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3.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3.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3.w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3.w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3.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sz="quarter" idx="1"/>
          </p:nvPr>
        </p:nvSpPr>
        <p:spPr>
          <a:xfrm>
            <a:off x="1588" y="0"/>
            <a:ext cx="2971800" cy="457200"/>
          </a:xfrm>
          <a:prstGeom prst="rect">
            <a:avLst/>
          </a:prstGeom>
        </p:spPr>
        <p:txBody>
          <a:bodyPr vert="horz" lIns="91440" tIns="45720" rIns="91440" bIns="45720" rtlCol="1"/>
          <a:lstStyle>
            <a:lvl1pPr algn="l">
              <a:defRPr sz="1200"/>
            </a:lvl1pPr>
          </a:lstStyle>
          <a:p>
            <a:fld id="{D9B7AF20-4B11-481D-A472-DF8A4E6C6085}" type="datetimeFigureOut">
              <a:rPr lang="ar-SA" smtClean="0"/>
              <a:pPr/>
              <a:t>29/02/36</a:t>
            </a:fld>
            <a:endParaRPr lang="ar-SA"/>
          </a:p>
        </p:txBody>
      </p:sp>
      <p:sp>
        <p:nvSpPr>
          <p:cNvPr id="4" name="عنصر نائب للتذييل 3"/>
          <p:cNvSpPr>
            <a:spLocks noGrp="1"/>
          </p:cNvSpPr>
          <p:nvPr>
            <p:ph type="ftr" sz="quarter" idx="2"/>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5" name="عنصر نائب لرقم الشريحة 4"/>
          <p:cNvSpPr>
            <a:spLocks noGrp="1"/>
          </p:cNvSpPr>
          <p:nvPr>
            <p:ph type="sldNum" sz="quarter" idx="3"/>
          </p:nvPr>
        </p:nvSpPr>
        <p:spPr>
          <a:xfrm>
            <a:off x="1588" y="8685213"/>
            <a:ext cx="2971800" cy="457200"/>
          </a:xfrm>
          <a:prstGeom prst="rect">
            <a:avLst/>
          </a:prstGeom>
        </p:spPr>
        <p:txBody>
          <a:bodyPr vert="horz" lIns="91440" tIns="45720" rIns="91440" bIns="45720" rtlCol="1" anchor="b"/>
          <a:lstStyle>
            <a:lvl1pPr algn="l">
              <a:defRPr sz="1200"/>
            </a:lvl1pPr>
          </a:lstStyle>
          <a:p>
            <a:fld id="{A8182E63-CD6B-4CF2-9639-253841FD301F}" type="slidenum">
              <a:rPr lang="ar-SA" smtClean="0"/>
              <a:pPr/>
              <a:t>‹#›</a:t>
            </a:fld>
            <a:endParaRPr lang="ar-SA"/>
          </a:p>
        </p:txBody>
      </p:sp>
    </p:spTree>
    <p:extLst>
      <p:ext uri="{BB962C8B-B14F-4D97-AF65-F5344CB8AC3E}">
        <p14:creationId xmlns:p14="http://schemas.microsoft.com/office/powerpoint/2010/main" val="227938273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F5C58FC6-B0EA-4E44-9208-05FA5FE32EAB}" type="datetimeFigureOut">
              <a:rPr lang="ar-SA" smtClean="0"/>
              <a:pPr/>
              <a:t>29/02/36</a:t>
            </a:fld>
            <a:endParaRPr lang="ar-SA"/>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1B6E6889-4F1F-444D-B384-655343D5E8EC}" type="slidenum">
              <a:rPr lang="ar-SA" smtClean="0"/>
              <a:pPr/>
              <a:t>‹#›</a:t>
            </a:fld>
            <a:endParaRPr lang="ar-SA"/>
          </a:p>
        </p:txBody>
      </p:sp>
    </p:spTree>
    <p:extLst>
      <p:ext uri="{BB962C8B-B14F-4D97-AF65-F5344CB8AC3E}">
        <p14:creationId xmlns:p14="http://schemas.microsoft.com/office/powerpoint/2010/main" val="879844275"/>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bg>
      <p:bgRef idx="1001">
        <a:schemeClr val="bg2"/>
      </p:bgRef>
    </p:bg>
    <p:spTree>
      <p:nvGrpSpPr>
        <p:cNvPr id="1" name=""/>
        <p:cNvGrpSpPr/>
        <p:nvPr/>
      </p:nvGrpSpPr>
      <p:grpSpPr>
        <a:xfrm>
          <a:off x="0" y="0"/>
          <a:ext cx="0" cy="0"/>
          <a:chOff x="0" y="0"/>
          <a:chExt cx="0" cy="0"/>
        </a:xfrm>
      </p:grpSpPr>
      <p:sp>
        <p:nvSpPr>
          <p:cNvPr id="7" name="مستطيل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مستطيل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مستطيل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عنوان 7"/>
          <p:cNvSpPr>
            <a:spLocks noGrp="1"/>
          </p:cNvSpPr>
          <p:nvPr>
            <p:ph type="ctrTitle"/>
          </p:nvPr>
        </p:nvSpPr>
        <p:spPr>
          <a:xfrm>
            <a:off x="2362200" y="4038600"/>
            <a:ext cx="6477000" cy="1828800"/>
          </a:xfrm>
        </p:spPr>
        <p:txBody>
          <a:bodyPr anchor="b"/>
          <a:lstStyle>
            <a:lvl1pPr>
              <a:defRPr cap="all" baseline="0"/>
            </a:lvl1pPr>
          </a:lstStyle>
          <a:p>
            <a:r>
              <a:rPr kumimoji="0" lang="ar-SA" smtClean="0"/>
              <a:t>انقر لتحرير نمط العنوان الرئيسي</a:t>
            </a:r>
            <a:endParaRPr kumimoji="0" lang="en-US"/>
          </a:p>
        </p:txBody>
      </p:sp>
      <p:sp>
        <p:nvSpPr>
          <p:cNvPr id="9" name="عنوان فرعي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
        <p:nvSpPr>
          <p:cNvPr id="28" name="عنصر نائب للتاريخ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401C17A5-F73D-4FC8-8801-224AAB5F1C03}" type="datetimeFigureOut">
              <a:rPr lang="ar-SA" smtClean="0"/>
              <a:pPr/>
              <a:t>29/02/36</a:t>
            </a:fld>
            <a:endParaRPr lang="ar-SA"/>
          </a:p>
        </p:txBody>
      </p:sp>
      <p:sp>
        <p:nvSpPr>
          <p:cNvPr id="17" name="عنصر نائب للتذييل 16"/>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ar-SA"/>
          </a:p>
        </p:txBody>
      </p:sp>
      <p:sp>
        <p:nvSpPr>
          <p:cNvPr id="29" name="عنصر نائب لرقم الشريحة 28"/>
          <p:cNvSpPr>
            <a:spLocks noGrp="1"/>
          </p:cNvSpPr>
          <p:nvPr>
            <p:ph type="sldNum" sz="quarter" idx="12"/>
          </p:nvPr>
        </p:nvSpPr>
        <p:spPr>
          <a:xfrm>
            <a:off x="8001000" y="228600"/>
            <a:ext cx="838200" cy="381000"/>
          </a:xfrm>
        </p:spPr>
        <p:txBody>
          <a:bodyPr/>
          <a:lstStyle>
            <a:lvl1pPr>
              <a:defRPr>
                <a:solidFill>
                  <a:schemeClr val="tx2"/>
                </a:solidFill>
              </a:defRPr>
            </a:lvl1pPr>
          </a:lstStyle>
          <a:p>
            <a:fld id="{3187106A-ED4A-44CB-82DF-EE3AAE4D4AA3}" type="slidenum">
              <a:rPr lang="ar-SA" smtClean="0"/>
              <a:pPr/>
              <a:t>‹#›</a:t>
            </a:fld>
            <a:endParaRPr lang="ar-SA"/>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401C17A5-F73D-4FC8-8801-224AAB5F1C03}" type="datetimeFigureOut">
              <a:rPr lang="ar-SA" smtClean="0"/>
              <a:pPr/>
              <a:t>29/02/36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3187106A-ED4A-44CB-82DF-EE3AAE4D4AA3}"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عنوان ونص عموديان">
    <p:bg>
      <p:bgRef idx="1001">
        <a:schemeClr val="bg1"/>
      </p:bgRef>
    </p:bg>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553200" y="609600"/>
            <a:ext cx="2057400" cy="5516563"/>
          </a:xfrm>
        </p:spPr>
        <p:txBody>
          <a:bodyPr vert="eaVer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609600"/>
            <a:ext cx="5562600" cy="5516564"/>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a:xfrm>
            <a:off x="6553200" y="6248402"/>
            <a:ext cx="2209800" cy="365125"/>
          </a:xfrm>
        </p:spPr>
        <p:txBody>
          <a:bodyPr/>
          <a:lstStyle/>
          <a:p>
            <a:fld id="{401C17A5-F73D-4FC8-8801-224AAB5F1C03}" type="datetimeFigureOut">
              <a:rPr lang="ar-SA" smtClean="0"/>
              <a:pPr/>
              <a:t>29/02/36</a:t>
            </a:fld>
            <a:endParaRPr lang="ar-SA"/>
          </a:p>
        </p:txBody>
      </p:sp>
      <p:sp>
        <p:nvSpPr>
          <p:cNvPr id="5" name="عنصر نائب للتذييل 4"/>
          <p:cNvSpPr>
            <a:spLocks noGrp="1"/>
          </p:cNvSpPr>
          <p:nvPr>
            <p:ph type="ftr" sz="quarter" idx="11"/>
          </p:nvPr>
        </p:nvSpPr>
        <p:spPr>
          <a:xfrm>
            <a:off x="457201" y="6248207"/>
            <a:ext cx="5573483" cy="365125"/>
          </a:xfrm>
        </p:spPr>
        <p:txBody>
          <a:bodyPr/>
          <a:lstStyle/>
          <a:p>
            <a:endParaRPr lang="ar-SA"/>
          </a:p>
        </p:txBody>
      </p:sp>
      <p:sp>
        <p:nvSpPr>
          <p:cNvPr id="7" name="مستطيل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مستطيل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مستطيل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عنصر نائب لرقم الشريحة 5"/>
          <p:cNvSpPr>
            <a:spLocks noGrp="1"/>
          </p:cNvSpPr>
          <p:nvPr>
            <p:ph type="sldNum" sz="quarter" idx="12"/>
          </p:nvPr>
        </p:nvSpPr>
        <p:spPr>
          <a:xfrm rot="5400000">
            <a:off x="5989638" y="144462"/>
            <a:ext cx="533400" cy="244476"/>
          </a:xfrm>
        </p:spPr>
        <p:txBody>
          <a:bodyPr/>
          <a:lstStyle/>
          <a:p>
            <a:fld id="{3187106A-ED4A-44CB-82DF-EE3AAE4D4AA3}" type="slidenum">
              <a:rPr lang="ar-SA" smtClean="0"/>
              <a:pPr/>
              <a:t>‹#›</a:t>
            </a:fld>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a:xfrm>
            <a:off x="612648" y="228600"/>
            <a:ext cx="8153400" cy="990600"/>
          </a:xfrm>
        </p:spPr>
        <p:txBody>
          <a:bodyPr/>
          <a:lstStyle/>
          <a:p>
            <a:r>
              <a:rPr kumimoji="0" lang="ar-SA" smtClean="0"/>
              <a:t>انقر لتحرير نمط العنوان الرئيسي</a:t>
            </a:r>
            <a:endParaRPr kumimoji="0" lang="en-US"/>
          </a:p>
        </p:txBody>
      </p:sp>
      <p:sp>
        <p:nvSpPr>
          <p:cNvPr id="4" name="عنصر نائب للتاريخ 3"/>
          <p:cNvSpPr>
            <a:spLocks noGrp="1"/>
          </p:cNvSpPr>
          <p:nvPr>
            <p:ph type="dt" sz="half" idx="10"/>
          </p:nvPr>
        </p:nvSpPr>
        <p:spPr/>
        <p:txBody>
          <a:bodyPr/>
          <a:lstStyle/>
          <a:p>
            <a:fld id="{401C17A5-F73D-4FC8-8801-224AAB5F1C03}" type="datetimeFigureOut">
              <a:rPr lang="ar-SA" smtClean="0"/>
              <a:pPr/>
              <a:t>29/02/36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lvl1pPr>
              <a:defRPr>
                <a:solidFill>
                  <a:srgbClr val="FFFFFF"/>
                </a:solidFill>
              </a:defRPr>
            </a:lvl1pPr>
          </a:lstStyle>
          <a:p>
            <a:fld id="{3187106A-ED4A-44CB-82DF-EE3AAE4D4AA3}" type="slidenum">
              <a:rPr lang="ar-SA" smtClean="0"/>
              <a:pPr/>
              <a:t>‹#›</a:t>
            </a:fld>
            <a:endParaRPr lang="ar-SA"/>
          </a:p>
        </p:txBody>
      </p:sp>
      <p:sp>
        <p:nvSpPr>
          <p:cNvPr id="8" name="عنصر نائب للمحتوى 7"/>
          <p:cNvSpPr>
            <a:spLocks noGrp="1"/>
          </p:cNvSpPr>
          <p:nvPr>
            <p:ph sz="quarter" idx="1"/>
          </p:nvPr>
        </p:nvSpPr>
        <p:spPr>
          <a:xfrm>
            <a:off x="612648" y="1600200"/>
            <a:ext cx="8153400" cy="44958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bg>
      <p:bgRef idx="1003">
        <a:schemeClr val="bg1"/>
      </p:bgRef>
    </p:bg>
    <p:spTree>
      <p:nvGrpSpPr>
        <p:cNvPr id="1" name=""/>
        <p:cNvGrpSpPr/>
        <p:nvPr/>
      </p:nvGrpSpPr>
      <p:grpSpPr>
        <a:xfrm>
          <a:off x="0" y="0"/>
          <a:ext cx="0" cy="0"/>
          <a:chOff x="0" y="0"/>
          <a:chExt cx="0" cy="0"/>
        </a:xfrm>
      </p:grpSpPr>
      <p:sp>
        <p:nvSpPr>
          <p:cNvPr id="3" name="عنصر نائب للنص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sp>
        <p:nvSpPr>
          <p:cNvPr id="7" name="مستطيل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مستطيل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مستطيل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عنوان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ar-SA" smtClean="0"/>
              <a:t>انقر لتحرير نمط العنوان الرئيسي</a:t>
            </a:r>
            <a:endParaRPr kumimoji="0" lang="en-US"/>
          </a:p>
        </p:txBody>
      </p:sp>
      <p:sp>
        <p:nvSpPr>
          <p:cNvPr id="12" name="عنصر نائب للتاريخ 11"/>
          <p:cNvSpPr>
            <a:spLocks noGrp="1"/>
          </p:cNvSpPr>
          <p:nvPr>
            <p:ph type="dt" sz="half" idx="10"/>
          </p:nvPr>
        </p:nvSpPr>
        <p:spPr/>
        <p:txBody>
          <a:bodyPr/>
          <a:lstStyle/>
          <a:p>
            <a:fld id="{401C17A5-F73D-4FC8-8801-224AAB5F1C03}" type="datetimeFigureOut">
              <a:rPr lang="ar-SA" smtClean="0"/>
              <a:pPr/>
              <a:t>29/02/36</a:t>
            </a:fld>
            <a:endParaRPr lang="ar-SA"/>
          </a:p>
        </p:txBody>
      </p:sp>
      <p:sp>
        <p:nvSpPr>
          <p:cNvPr id="13" name="عنصر نائب لرقم الشريحة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3187106A-ED4A-44CB-82DF-EE3AAE4D4AA3}" type="slidenum">
              <a:rPr lang="ar-SA" smtClean="0"/>
              <a:pPr/>
              <a:t>‹#›</a:t>
            </a:fld>
            <a:endParaRPr lang="ar-SA"/>
          </a:p>
        </p:txBody>
      </p:sp>
      <p:sp>
        <p:nvSpPr>
          <p:cNvPr id="14" name="عنصر نائب للتذييل 13"/>
          <p:cNvSpPr>
            <a:spLocks noGrp="1"/>
          </p:cNvSpPr>
          <p:nvPr>
            <p:ph type="ftr" sz="quarter" idx="12"/>
          </p:nvPr>
        </p:nvSpPr>
        <p:spPr/>
        <p:txBody>
          <a:bodyPr/>
          <a:lstStyle/>
          <a:p>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9" name="عنصر نائب للمحتوى 8"/>
          <p:cNvSpPr>
            <a:spLocks noGrp="1"/>
          </p:cNvSpPr>
          <p:nvPr>
            <p:ph sz="quarter" idx="1"/>
          </p:nvPr>
        </p:nvSpPr>
        <p:spPr>
          <a:xfrm>
            <a:off x="609600" y="1589567"/>
            <a:ext cx="3886200" cy="45720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1" name="عنصر نائب للمحتوى 10"/>
          <p:cNvSpPr>
            <a:spLocks noGrp="1"/>
          </p:cNvSpPr>
          <p:nvPr>
            <p:ph sz="quarter" idx="2"/>
          </p:nvPr>
        </p:nvSpPr>
        <p:spPr>
          <a:xfrm>
            <a:off x="4844901" y="1589567"/>
            <a:ext cx="3886200" cy="45720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8" name="عنصر نائب للتاريخ 7"/>
          <p:cNvSpPr>
            <a:spLocks noGrp="1"/>
          </p:cNvSpPr>
          <p:nvPr>
            <p:ph type="dt" sz="half" idx="15"/>
          </p:nvPr>
        </p:nvSpPr>
        <p:spPr/>
        <p:txBody>
          <a:bodyPr rtlCol="0"/>
          <a:lstStyle/>
          <a:p>
            <a:fld id="{401C17A5-F73D-4FC8-8801-224AAB5F1C03}" type="datetimeFigureOut">
              <a:rPr lang="ar-SA" smtClean="0"/>
              <a:pPr/>
              <a:t>29/02/36</a:t>
            </a:fld>
            <a:endParaRPr lang="ar-SA"/>
          </a:p>
        </p:txBody>
      </p:sp>
      <p:sp>
        <p:nvSpPr>
          <p:cNvPr id="10" name="عنصر نائب لرقم الشريحة 9"/>
          <p:cNvSpPr>
            <a:spLocks noGrp="1"/>
          </p:cNvSpPr>
          <p:nvPr>
            <p:ph type="sldNum" sz="quarter" idx="16"/>
          </p:nvPr>
        </p:nvSpPr>
        <p:spPr/>
        <p:txBody>
          <a:bodyPr rtlCol="0"/>
          <a:lstStyle/>
          <a:p>
            <a:fld id="{3187106A-ED4A-44CB-82DF-EE3AAE4D4AA3}" type="slidenum">
              <a:rPr lang="ar-SA" smtClean="0"/>
              <a:pPr/>
              <a:t>‹#›</a:t>
            </a:fld>
            <a:endParaRPr lang="ar-SA"/>
          </a:p>
        </p:txBody>
      </p:sp>
      <p:sp>
        <p:nvSpPr>
          <p:cNvPr id="12" name="عنصر نائب للتذييل 11"/>
          <p:cNvSpPr>
            <a:spLocks noGrp="1"/>
          </p:cNvSpPr>
          <p:nvPr>
            <p:ph type="ftr" sz="quarter" idx="17"/>
          </p:nvPr>
        </p:nvSpPr>
        <p:spPr/>
        <p:txBody>
          <a:bodyPr rtlCol="0"/>
          <a:lstStyle/>
          <a:p>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533400" y="273050"/>
            <a:ext cx="8153400" cy="869950"/>
          </a:xfrm>
        </p:spPr>
        <p:txBody>
          <a:bodyPr anchor="ctr"/>
          <a:lstStyle>
            <a:lvl1pPr>
              <a:defRPr/>
            </a:lvl1pPr>
          </a:lstStyle>
          <a:p>
            <a:r>
              <a:rPr kumimoji="0" lang="ar-SA" smtClean="0"/>
              <a:t>انقر لتحرير نمط العنوان الرئيسي</a:t>
            </a:r>
            <a:endParaRPr kumimoji="0" lang="en-US"/>
          </a:p>
        </p:txBody>
      </p:sp>
      <p:sp>
        <p:nvSpPr>
          <p:cNvPr id="11" name="عنصر نائب للمحتوى 10"/>
          <p:cNvSpPr>
            <a:spLocks noGrp="1"/>
          </p:cNvSpPr>
          <p:nvPr>
            <p:ph sz="quarter" idx="2"/>
          </p:nvPr>
        </p:nvSpPr>
        <p:spPr>
          <a:xfrm>
            <a:off x="609600" y="2438400"/>
            <a:ext cx="3886200" cy="35814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3" name="عنصر نائب للمحتوى 12"/>
          <p:cNvSpPr>
            <a:spLocks noGrp="1"/>
          </p:cNvSpPr>
          <p:nvPr>
            <p:ph sz="quarter" idx="4"/>
          </p:nvPr>
        </p:nvSpPr>
        <p:spPr>
          <a:xfrm>
            <a:off x="4800600" y="2438400"/>
            <a:ext cx="3886200" cy="35814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0" name="عنصر نائب للتاريخ 9"/>
          <p:cNvSpPr>
            <a:spLocks noGrp="1"/>
          </p:cNvSpPr>
          <p:nvPr>
            <p:ph type="dt" sz="half" idx="15"/>
          </p:nvPr>
        </p:nvSpPr>
        <p:spPr/>
        <p:txBody>
          <a:bodyPr rtlCol="0"/>
          <a:lstStyle/>
          <a:p>
            <a:fld id="{401C17A5-F73D-4FC8-8801-224AAB5F1C03}" type="datetimeFigureOut">
              <a:rPr lang="ar-SA" smtClean="0"/>
              <a:pPr/>
              <a:t>29/02/36</a:t>
            </a:fld>
            <a:endParaRPr lang="ar-SA"/>
          </a:p>
        </p:txBody>
      </p:sp>
      <p:sp>
        <p:nvSpPr>
          <p:cNvPr id="12" name="عنصر نائب لرقم الشريحة 11"/>
          <p:cNvSpPr>
            <a:spLocks noGrp="1"/>
          </p:cNvSpPr>
          <p:nvPr>
            <p:ph type="sldNum" sz="quarter" idx="16"/>
          </p:nvPr>
        </p:nvSpPr>
        <p:spPr/>
        <p:txBody>
          <a:bodyPr rtlCol="0"/>
          <a:lstStyle/>
          <a:p>
            <a:fld id="{3187106A-ED4A-44CB-82DF-EE3AAE4D4AA3}" type="slidenum">
              <a:rPr lang="ar-SA" smtClean="0"/>
              <a:pPr/>
              <a:t>‹#›</a:t>
            </a:fld>
            <a:endParaRPr lang="ar-SA"/>
          </a:p>
        </p:txBody>
      </p:sp>
      <p:sp>
        <p:nvSpPr>
          <p:cNvPr id="14" name="عنصر نائب للتذييل 13"/>
          <p:cNvSpPr>
            <a:spLocks noGrp="1"/>
          </p:cNvSpPr>
          <p:nvPr>
            <p:ph type="ftr" sz="quarter" idx="17"/>
          </p:nvPr>
        </p:nvSpPr>
        <p:spPr/>
        <p:txBody>
          <a:bodyPr rtlCol="0"/>
          <a:lstStyle/>
          <a:p>
            <a:endParaRPr lang="ar-SA"/>
          </a:p>
        </p:txBody>
      </p:sp>
      <p:sp>
        <p:nvSpPr>
          <p:cNvPr id="16" name="عنصر نائب للنص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ar-SA" smtClean="0"/>
              <a:t>انقر لتحرير أنماط النص الرئيسي</a:t>
            </a:r>
          </a:p>
        </p:txBody>
      </p:sp>
      <p:sp>
        <p:nvSpPr>
          <p:cNvPr id="15" name="عنصر نائب للنص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ar-SA" smtClean="0"/>
              <a:t>انقر لتحرير أنماط النص الرئيسي</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p>
            <a:fld id="{401C17A5-F73D-4FC8-8801-224AAB5F1C03}" type="datetimeFigureOut">
              <a:rPr lang="ar-SA" smtClean="0"/>
              <a:pPr/>
              <a:t>29/02/36</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lvl1pPr>
              <a:defRPr>
                <a:solidFill>
                  <a:srgbClr val="FFFFFF"/>
                </a:solidFill>
              </a:defRPr>
            </a:lvl1pPr>
          </a:lstStyle>
          <a:p>
            <a:fld id="{3187106A-ED4A-44CB-82DF-EE3AAE4D4AA3}"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401C17A5-F73D-4FC8-8801-224AAB5F1C03}" type="datetimeFigureOut">
              <a:rPr lang="ar-SA" smtClean="0"/>
              <a:pPr/>
              <a:t>29/02/36</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a:xfrm>
            <a:off x="0" y="6248400"/>
            <a:ext cx="533400" cy="381000"/>
          </a:xfrm>
        </p:spPr>
        <p:txBody>
          <a:bodyPr/>
          <a:lstStyle>
            <a:lvl1pPr>
              <a:defRPr>
                <a:solidFill>
                  <a:schemeClr val="tx2"/>
                </a:solidFill>
              </a:defRPr>
            </a:lvl1pPr>
          </a:lstStyle>
          <a:p>
            <a:fld id="{3187106A-ED4A-44CB-82DF-EE3AAE4D4AA3}"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609600" y="273050"/>
            <a:ext cx="8077200" cy="869950"/>
          </a:xfrm>
        </p:spPr>
        <p:txBody>
          <a:bodyPr anchor="ctr"/>
          <a:lstStyle>
            <a:lvl1pPr algn="l">
              <a:buNone/>
              <a:defRPr sz="4400" b="0"/>
            </a:lvl1pPr>
          </a:lstStyle>
          <a:p>
            <a:r>
              <a:rPr kumimoji="0" lang="ar-SA" smtClean="0"/>
              <a:t>انقر لتحرير نمط العنوان الرئيسي</a:t>
            </a:r>
            <a:endParaRPr kumimoji="0" lang="en-US"/>
          </a:p>
        </p:txBody>
      </p:sp>
      <p:sp>
        <p:nvSpPr>
          <p:cNvPr id="5" name="عنصر نائب للتاريخ 4"/>
          <p:cNvSpPr>
            <a:spLocks noGrp="1"/>
          </p:cNvSpPr>
          <p:nvPr>
            <p:ph type="dt" sz="half" idx="10"/>
          </p:nvPr>
        </p:nvSpPr>
        <p:spPr/>
        <p:txBody>
          <a:bodyPr/>
          <a:lstStyle/>
          <a:p>
            <a:fld id="{401C17A5-F73D-4FC8-8801-224AAB5F1C03}" type="datetimeFigureOut">
              <a:rPr lang="ar-SA" smtClean="0"/>
              <a:pPr/>
              <a:t>29/02/36</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lvl1pPr>
              <a:defRPr>
                <a:solidFill>
                  <a:srgbClr val="FFFFFF"/>
                </a:solidFill>
              </a:defRPr>
            </a:lvl1pPr>
          </a:lstStyle>
          <a:p>
            <a:fld id="{3187106A-ED4A-44CB-82DF-EE3AAE4D4AA3}" type="slidenum">
              <a:rPr lang="ar-SA" smtClean="0"/>
              <a:pPr/>
              <a:t>‹#›</a:t>
            </a:fld>
            <a:endParaRPr lang="ar-SA"/>
          </a:p>
        </p:txBody>
      </p:sp>
      <p:sp>
        <p:nvSpPr>
          <p:cNvPr id="3" name="عنصر نائب للنص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ar-SA" smtClean="0"/>
              <a:t>انقر لتحرير أنماط النص الرئيسي</a:t>
            </a:r>
          </a:p>
        </p:txBody>
      </p:sp>
      <p:sp>
        <p:nvSpPr>
          <p:cNvPr id="9" name="عنصر نائب للمحتوى 8"/>
          <p:cNvSpPr>
            <a:spLocks noGrp="1"/>
          </p:cNvSpPr>
          <p:nvPr>
            <p:ph sz="quarter" idx="1"/>
          </p:nvPr>
        </p:nvSpPr>
        <p:spPr>
          <a:xfrm>
            <a:off x="2362200" y="1752600"/>
            <a:ext cx="6400800" cy="44196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bg>
      <p:bgRef idx="1003">
        <a:schemeClr val="bg2"/>
      </p:bgRef>
    </p:bg>
    <p:spTree>
      <p:nvGrpSpPr>
        <p:cNvPr id="1" name=""/>
        <p:cNvGrpSpPr/>
        <p:nvPr/>
      </p:nvGrpSpPr>
      <p:grpSpPr>
        <a:xfrm>
          <a:off x="0" y="0"/>
          <a:ext cx="0" cy="0"/>
          <a:chOff x="0" y="0"/>
          <a:chExt cx="0" cy="0"/>
        </a:xfrm>
      </p:grpSpPr>
      <p:sp>
        <p:nvSpPr>
          <p:cNvPr id="4" name="عنصر نائب للنص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ar-SA" smtClean="0"/>
              <a:t>انقر لتحرير أنماط النص الرئيسي</a:t>
            </a:r>
          </a:p>
        </p:txBody>
      </p:sp>
      <p:sp>
        <p:nvSpPr>
          <p:cNvPr id="8" name="مستطيل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مستطيل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مستطيل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عنوان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ar-SA" smtClean="0"/>
              <a:t>انقر لتحرير نمط العنوان الرئيسي</a:t>
            </a:r>
            <a:endParaRPr kumimoji="0" lang="en-US"/>
          </a:p>
        </p:txBody>
      </p:sp>
      <p:sp>
        <p:nvSpPr>
          <p:cNvPr id="11" name="مستطيل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عنصر نائب للتاريخ 11"/>
          <p:cNvSpPr>
            <a:spLocks noGrp="1"/>
          </p:cNvSpPr>
          <p:nvPr>
            <p:ph type="dt" sz="half" idx="10"/>
          </p:nvPr>
        </p:nvSpPr>
        <p:spPr>
          <a:xfrm>
            <a:off x="6248400" y="6248400"/>
            <a:ext cx="2667000" cy="365125"/>
          </a:xfrm>
        </p:spPr>
        <p:txBody>
          <a:bodyPr rtlCol="0"/>
          <a:lstStyle/>
          <a:p>
            <a:fld id="{401C17A5-F73D-4FC8-8801-224AAB5F1C03}" type="datetimeFigureOut">
              <a:rPr lang="ar-SA" smtClean="0"/>
              <a:pPr/>
              <a:t>29/02/36</a:t>
            </a:fld>
            <a:endParaRPr lang="ar-SA"/>
          </a:p>
        </p:txBody>
      </p:sp>
      <p:sp>
        <p:nvSpPr>
          <p:cNvPr id="13" name="عنصر نائب لرقم الشريحة 12"/>
          <p:cNvSpPr>
            <a:spLocks noGrp="1"/>
          </p:cNvSpPr>
          <p:nvPr>
            <p:ph type="sldNum" sz="quarter" idx="11"/>
          </p:nvPr>
        </p:nvSpPr>
        <p:spPr>
          <a:xfrm>
            <a:off x="0" y="4667249"/>
            <a:ext cx="1447800" cy="663578"/>
          </a:xfrm>
        </p:spPr>
        <p:txBody>
          <a:bodyPr rtlCol="0"/>
          <a:lstStyle>
            <a:lvl1pPr>
              <a:defRPr sz="2800"/>
            </a:lvl1pPr>
          </a:lstStyle>
          <a:p>
            <a:fld id="{3187106A-ED4A-44CB-82DF-EE3AAE4D4AA3}" type="slidenum">
              <a:rPr lang="ar-SA" smtClean="0"/>
              <a:pPr/>
              <a:t>‹#›</a:t>
            </a:fld>
            <a:endParaRPr lang="ar-SA"/>
          </a:p>
        </p:txBody>
      </p:sp>
      <p:sp>
        <p:nvSpPr>
          <p:cNvPr id="14" name="عنصر نائب للتذييل 13"/>
          <p:cNvSpPr>
            <a:spLocks noGrp="1"/>
          </p:cNvSpPr>
          <p:nvPr>
            <p:ph type="ftr" sz="quarter" idx="12"/>
          </p:nvPr>
        </p:nvSpPr>
        <p:spPr>
          <a:xfrm>
            <a:off x="1600200" y="6248206"/>
            <a:ext cx="4572000" cy="365125"/>
          </a:xfrm>
        </p:spPr>
        <p:txBody>
          <a:bodyPr rtlCol="0"/>
          <a:lstStyle/>
          <a:p>
            <a:endParaRPr lang="ar-SA"/>
          </a:p>
        </p:txBody>
      </p:sp>
      <p:sp>
        <p:nvSpPr>
          <p:cNvPr id="3" name="عنصر نائب للصورة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ar-SA" smtClean="0"/>
              <a:t>انقر فوق الرمز لإضافة صورة</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عنصر نائب للعنوان 21"/>
          <p:cNvSpPr>
            <a:spLocks noGrp="1"/>
          </p:cNvSpPr>
          <p:nvPr>
            <p:ph type="title"/>
          </p:nvPr>
        </p:nvSpPr>
        <p:spPr>
          <a:xfrm>
            <a:off x="609600" y="228600"/>
            <a:ext cx="8153400" cy="990600"/>
          </a:xfrm>
          <a:prstGeom prst="rect">
            <a:avLst/>
          </a:prstGeom>
        </p:spPr>
        <p:txBody>
          <a:bodyPr vert="horz" anchor="ctr">
            <a:normAutofit/>
          </a:bodyPr>
          <a:lstStyle/>
          <a:p>
            <a:r>
              <a:rPr kumimoji="0" lang="ar-SA" smtClean="0"/>
              <a:t>انقر لتحرير نمط العنوان الرئيسي</a:t>
            </a:r>
            <a:endParaRPr kumimoji="0" lang="en-US"/>
          </a:p>
        </p:txBody>
      </p:sp>
      <p:sp>
        <p:nvSpPr>
          <p:cNvPr id="13" name="عنصر نائب للنص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4" name="عنصر نائب للتاريخ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401C17A5-F73D-4FC8-8801-224AAB5F1C03}" type="datetimeFigureOut">
              <a:rPr lang="ar-SA" smtClean="0"/>
              <a:pPr/>
              <a:t>29/02/36</a:t>
            </a:fld>
            <a:endParaRPr lang="ar-SA"/>
          </a:p>
        </p:txBody>
      </p:sp>
      <p:sp>
        <p:nvSpPr>
          <p:cNvPr id="3" name="عنصر نائب للتذييل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lang="ar-SA"/>
          </a:p>
        </p:txBody>
      </p:sp>
      <p:sp>
        <p:nvSpPr>
          <p:cNvPr id="7" name="مستطيل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مستطيل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مستطيل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عنصر نائب لرقم الشريحة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3187106A-ED4A-44CB-82DF-EE3AAE4D4AA3}"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1" eaLnBrk="1" latinLnBrk="0" hangingPunct="1">
        <a:spcBef>
          <a:spcPct val="0"/>
        </a:spcBef>
        <a:buNone/>
        <a:defRPr kumimoji="0" sz="4400" kern="1200">
          <a:solidFill>
            <a:schemeClr val="tx2"/>
          </a:solidFill>
          <a:latin typeface="+mj-lt"/>
          <a:ea typeface="+mj-ea"/>
          <a:cs typeface="+mj-cs"/>
        </a:defRPr>
      </a:lvl1pPr>
    </p:titleStyle>
    <p:bodyStyle>
      <a:lvl1pPr marL="320040" indent="-320040" algn="r" rtl="1"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r" rtl="1"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r" rtl="1"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r" rtl="1"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r" rtl="1"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r" rtl="1"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r" rtl="1"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r" rtl="1"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r" rtl="1"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oleObject" Target="../embeddings/oleObject9.bin"/><Relationship Id="rId2" Type="http://schemas.openxmlformats.org/officeDocument/2006/relationships/slideLayout" Target="../slideLayouts/slideLayout2.xml"/><Relationship Id="rId1" Type="http://schemas.openxmlformats.org/officeDocument/2006/relationships/vmlDrawing" Target="../drawings/vmlDrawing9.vml"/><Relationship Id="rId4" Type="http://schemas.openxmlformats.org/officeDocument/2006/relationships/image" Target="../media/image3.wmf"/></Relationships>
</file>

<file path=ppt/slides/_rels/slide11.xml.rels><?xml version="1.0" encoding="UTF-8" standalone="yes"?>
<Relationships xmlns="http://schemas.openxmlformats.org/package/2006/relationships"><Relationship Id="rId3" Type="http://schemas.openxmlformats.org/officeDocument/2006/relationships/oleObject" Target="../embeddings/oleObject10.bin"/><Relationship Id="rId2" Type="http://schemas.openxmlformats.org/officeDocument/2006/relationships/slideLayout" Target="../slideLayouts/slideLayout2.xml"/><Relationship Id="rId1" Type="http://schemas.openxmlformats.org/officeDocument/2006/relationships/vmlDrawing" Target="../drawings/vmlDrawing10.vml"/><Relationship Id="rId4" Type="http://schemas.openxmlformats.org/officeDocument/2006/relationships/image" Target="../media/image3.wmf"/></Relationships>
</file>

<file path=ppt/slides/_rels/slide12.xml.rels><?xml version="1.0" encoding="UTF-8" standalone="yes"?>
<Relationships xmlns="http://schemas.openxmlformats.org/package/2006/relationships"><Relationship Id="rId3" Type="http://schemas.openxmlformats.org/officeDocument/2006/relationships/oleObject" Target="../embeddings/oleObject11.bin"/><Relationship Id="rId2" Type="http://schemas.openxmlformats.org/officeDocument/2006/relationships/slideLayout" Target="../slideLayouts/slideLayout2.xml"/><Relationship Id="rId1" Type="http://schemas.openxmlformats.org/officeDocument/2006/relationships/vmlDrawing" Target="../drawings/vmlDrawing11.vml"/><Relationship Id="rId4" Type="http://schemas.openxmlformats.org/officeDocument/2006/relationships/image" Target="../media/image3.wmf"/></Relationships>
</file>

<file path=ppt/slides/_rels/slide13.xml.rels><?xml version="1.0" encoding="UTF-8" standalone="yes"?>
<Relationships xmlns="http://schemas.openxmlformats.org/package/2006/relationships"><Relationship Id="rId3" Type="http://schemas.openxmlformats.org/officeDocument/2006/relationships/oleObject" Target="../embeddings/oleObject12.bin"/><Relationship Id="rId2" Type="http://schemas.openxmlformats.org/officeDocument/2006/relationships/slideLayout" Target="../slideLayouts/slideLayout2.xml"/><Relationship Id="rId1" Type="http://schemas.openxmlformats.org/officeDocument/2006/relationships/vmlDrawing" Target="../drawings/vmlDrawing12.vml"/><Relationship Id="rId4" Type="http://schemas.openxmlformats.org/officeDocument/2006/relationships/image" Target="../media/image3.wmf"/></Relationships>
</file>

<file path=ppt/slides/_rels/slide14.xml.rels><?xml version="1.0" encoding="UTF-8" standalone="yes"?>
<Relationships xmlns="http://schemas.openxmlformats.org/package/2006/relationships"><Relationship Id="rId3" Type="http://schemas.openxmlformats.org/officeDocument/2006/relationships/oleObject" Target="../embeddings/oleObject13.bin"/><Relationship Id="rId2" Type="http://schemas.openxmlformats.org/officeDocument/2006/relationships/slideLayout" Target="../slideLayouts/slideLayout2.xml"/><Relationship Id="rId1" Type="http://schemas.openxmlformats.org/officeDocument/2006/relationships/vmlDrawing" Target="../drawings/vmlDrawing13.vml"/><Relationship Id="rId4" Type="http://schemas.openxmlformats.org/officeDocument/2006/relationships/image" Target="../media/image3.wmf"/></Relationships>
</file>

<file path=ppt/slides/_rels/slide15.xml.rels><?xml version="1.0" encoding="UTF-8" standalone="yes"?>
<Relationships xmlns="http://schemas.openxmlformats.org/package/2006/relationships"><Relationship Id="rId3" Type="http://schemas.openxmlformats.org/officeDocument/2006/relationships/oleObject" Target="../embeddings/oleObject14.bin"/><Relationship Id="rId2" Type="http://schemas.openxmlformats.org/officeDocument/2006/relationships/slideLayout" Target="../slideLayouts/slideLayout2.xml"/><Relationship Id="rId1" Type="http://schemas.openxmlformats.org/officeDocument/2006/relationships/vmlDrawing" Target="../drawings/vmlDrawing14.vml"/><Relationship Id="rId4" Type="http://schemas.openxmlformats.org/officeDocument/2006/relationships/image" Target="../media/image3.wmf"/></Relationships>
</file>

<file path=ppt/slides/_rels/slide2.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3.wmf"/></Relationships>
</file>

<file path=ppt/slides/_rels/slide3.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image" Target="../media/image3.wmf"/></Relationships>
</file>

<file path=ppt/slides/_rels/slide4.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2.xml"/><Relationship Id="rId1" Type="http://schemas.openxmlformats.org/officeDocument/2006/relationships/vmlDrawing" Target="../drawings/vmlDrawing3.vml"/><Relationship Id="rId4" Type="http://schemas.openxmlformats.org/officeDocument/2006/relationships/image" Target="../media/image3.wmf"/></Relationships>
</file>

<file path=ppt/slides/_rels/slide5.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2.xml"/><Relationship Id="rId1" Type="http://schemas.openxmlformats.org/officeDocument/2006/relationships/vmlDrawing" Target="../drawings/vmlDrawing4.vml"/><Relationship Id="rId4" Type="http://schemas.openxmlformats.org/officeDocument/2006/relationships/image" Target="../media/image3.wmf"/></Relationships>
</file>

<file path=ppt/slides/_rels/slide6.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Layout" Target="../slideLayouts/slideLayout2.xml"/><Relationship Id="rId1" Type="http://schemas.openxmlformats.org/officeDocument/2006/relationships/vmlDrawing" Target="../drawings/vmlDrawing5.vml"/><Relationship Id="rId4" Type="http://schemas.openxmlformats.org/officeDocument/2006/relationships/image" Target="../media/image3.wmf"/></Relationships>
</file>

<file path=ppt/slides/_rels/slide7.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Layout" Target="../slideLayouts/slideLayout2.xml"/><Relationship Id="rId1" Type="http://schemas.openxmlformats.org/officeDocument/2006/relationships/vmlDrawing" Target="../drawings/vmlDrawing6.vml"/><Relationship Id="rId4" Type="http://schemas.openxmlformats.org/officeDocument/2006/relationships/image" Target="../media/image3.wmf"/></Relationships>
</file>

<file path=ppt/slides/_rels/slide8.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Layout" Target="../slideLayouts/slideLayout2.xml"/><Relationship Id="rId1" Type="http://schemas.openxmlformats.org/officeDocument/2006/relationships/vmlDrawing" Target="../drawings/vmlDrawing7.vml"/><Relationship Id="rId4" Type="http://schemas.openxmlformats.org/officeDocument/2006/relationships/image" Target="../media/image3.wmf"/></Relationships>
</file>

<file path=ppt/slides/_rels/slide9.xml.rels><?xml version="1.0" encoding="UTF-8" standalone="yes"?>
<Relationships xmlns="http://schemas.openxmlformats.org/package/2006/relationships"><Relationship Id="rId3" Type="http://schemas.openxmlformats.org/officeDocument/2006/relationships/oleObject" Target="../embeddings/oleObject8.bin"/><Relationship Id="rId2" Type="http://schemas.openxmlformats.org/officeDocument/2006/relationships/slideLayout" Target="../slideLayouts/slideLayout2.xml"/><Relationship Id="rId1" Type="http://schemas.openxmlformats.org/officeDocument/2006/relationships/vmlDrawing" Target="../drawings/vmlDrawing8.vml"/><Relationship Id="rId4" Type="http://schemas.openxmlformats.org/officeDocument/2006/relationships/image" Target="../media/image3.w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1857356" y="3286124"/>
            <a:ext cx="5429288" cy="900106"/>
          </a:xfrm>
        </p:spPr>
        <p:txBody>
          <a:bodyPr>
            <a:normAutofit/>
          </a:bodyPr>
          <a:lstStyle/>
          <a:p>
            <a:pPr algn="ctr"/>
            <a:r>
              <a:rPr lang="ar-SA" sz="4000" dirty="0" smtClean="0"/>
              <a:t>إدارة الجودة</a:t>
            </a:r>
            <a:endParaRPr lang="ar-SA" sz="4000" dirty="0"/>
          </a:p>
        </p:txBody>
      </p:sp>
      <p:sp>
        <p:nvSpPr>
          <p:cNvPr id="3" name="عنوان فرعي 2"/>
          <p:cNvSpPr>
            <a:spLocks noGrp="1"/>
          </p:cNvSpPr>
          <p:nvPr>
            <p:ph type="subTitle" idx="1"/>
          </p:nvPr>
        </p:nvSpPr>
        <p:spPr/>
        <p:txBody>
          <a:bodyPr/>
          <a:lstStyle/>
          <a:p>
            <a:pPr algn="ctr"/>
            <a:endParaRPr lang="ar-SA"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مربع نص 4"/>
          <p:cNvSpPr txBox="1"/>
          <p:nvPr/>
        </p:nvSpPr>
        <p:spPr>
          <a:xfrm>
            <a:off x="428596" y="1643050"/>
            <a:ext cx="8429684" cy="3785652"/>
          </a:xfrm>
          <a:prstGeom prst="rect">
            <a:avLst/>
          </a:prstGeom>
          <a:noFill/>
        </p:spPr>
        <p:txBody>
          <a:bodyPr wrap="square" rtlCol="1">
            <a:spAutoFit/>
          </a:bodyPr>
          <a:lstStyle/>
          <a:p>
            <a:pPr marL="457200" indent="-457200">
              <a:lnSpc>
                <a:spcPct val="150000"/>
              </a:lnSpc>
            </a:pPr>
            <a:r>
              <a:rPr lang="ar-SA" sz="2000" b="1" u="sng" dirty="0" smtClean="0"/>
              <a:t>3- </a:t>
            </a:r>
            <a:r>
              <a:rPr lang="ar-SA" sz="2000" b="1" u="sng" dirty="0" err="1" smtClean="0"/>
              <a:t>المعولية</a:t>
            </a:r>
            <a:r>
              <a:rPr lang="ar-SA" sz="2000" b="1" u="sng" dirty="0" smtClean="0"/>
              <a:t> </a:t>
            </a:r>
            <a:r>
              <a:rPr lang="en-US" sz="2000" b="1" u="sng" dirty="0" smtClean="0"/>
              <a:t>Reliability </a:t>
            </a:r>
            <a:r>
              <a:rPr lang="ar-SA" sz="2000" b="1" u="sng" dirty="0" smtClean="0"/>
              <a:t> </a:t>
            </a:r>
            <a:r>
              <a:rPr lang="ar-SA" sz="2000" dirty="0" smtClean="0"/>
              <a:t>وتعكس درجة </a:t>
            </a:r>
            <a:r>
              <a:rPr lang="ar-SA" sz="2000" dirty="0" err="1" smtClean="0"/>
              <a:t>الموثوقية</a:t>
            </a:r>
            <a:r>
              <a:rPr lang="ar-SA" sz="2000" dirty="0" smtClean="0"/>
              <a:t> بالمنتج وتقاس باحتمالية </a:t>
            </a:r>
            <a:r>
              <a:rPr lang="ar-SA" sz="2000" dirty="0" err="1" smtClean="0"/>
              <a:t>اداء</a:t>
            </a:r>
            <a:r>
              <a:rPr lang="ar-SA" sz="2000" dirty="0" smtClean="0"/>
              <a:t> المنتج بكفاءة دون عطل خلال فترة زمنية متوقعة وتحت ظروف تشغيل محددة مسبقاً. أحد أهم مقاييس </a:t>
            </a:r>
            <a:r>
              <a:rPr lang="ar-SA" sz="2000" dirty="0" err="1" smtClean="0"/>
              <a:t>المعولية</a:t>
            </a:r>
            <a:r>
              <a:rPr lang="ar-SA" sz="2000" dirty="0" smtClean="0"/>
              <a:t> </a:t>
            </a:r>
            <a:r>
              <a:rPr lang="ar-SA" sz="2000" dirty="0" err="1" smtClean="0"/>
              <a:t>مايلي</a:t>
            </a:r>
            <a:r>
              <a:rPr lang="ar-SA" sz="2000" dirty="0" smtClean="0"/>
              <a:t>:</a:t>
            </a:r>
          </a:p>
          <a:p>
            <a:pPr marL="457200" indent="-457200">
              <a:lnSpc>
                <a:spcPct val="150000"/>
              </a:lnSpc>
              <a:buFontTx/>
              <a:buChar char="-"/>
            </a:pPr>
            <a:r>
              <a:rPr lang="ar-SA" sz="2000" dirty="0" smtClean="0"/>
              <a:t>متوسط الوقت لوقوع أول سلعة معيبة</a:t>
            </a:r>
          </a:p>
          <a:p>
            <a:pPr marL="457200" indent="-457200">
              <a:lnSpc>
                <a:spcPct val="150000"/>
              </a:lnSpc>
              <a:buFontTx/>
              <a:buChar char="-"/>
            </a:pPr>
            <a:r>
              <a:rPr lang="ar-SA" sz="2000" dirty="0" smtClean="0"/>
              <a:t>متوسط الوقت بين السلع المعيبة</a:t>
            </a:r>
          </a:p>
          <a:p>
            <a:pPr marL="457200" indent="-457200">
              <a:lnSpc>
                <a:spcPct val="150000"/>
              </a:lnSpc>
            </a:pPr>
            <a:r>
              <a:rPr lang="ar-SA" sz="2000" dirty="0" smtClean="0"/>
              <a:t>ولآن هذه المقاييس تتطلب استخدام المنتج لفترة من الزمن فهي مناسبة للمنتجات التي تتصف بالمتانة أكثر من الخدمات والمنتجات التي يتم استهلاكها مباشرة.</a:t>
            </a:r>
          </a:p>
          <a:p>
            <a:pPr marL="457200" indent="-457200">
              <a:lnSpc>
                <a:spcPct val="150000"/>
              </a:lnSpc>
            </a:pPr>
            <a:r>
              <a:rPr lang="ar-SA" sz="2000" dirty="0" smtClean="0"/>
              <a:t>المصانع اليابانية تولي هذا البعد أهمية كبيرة واستخدموها لكسب ميزه تنافسية عن منافسيهم.</a:t>
            </a:r>
          </a:p>
        </p:txBody>
      </p:sp>
      <p:sp>
        <p:nvSpPr>
          <p:cNvPr id="2050"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2051" name="Rectangle 3"/>
          <p:cNvSpPr>
            <a:spLocks noChangeArrowheads="1"/>
          </p:cNvSpPr>
          <p:nvPr/>
        </p:nvSpPr>
        <p:spPr bwMode="auto">
          <a:xfrm>
            <a:off x="0" y="2952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2053" name="Rectangle 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2054" name="Rectangle 6"/>
          <p:cNvSpPr>
            <a:spLocks noChangeArrowheads="1"/>
          </p:cNvSpPr>
          <p:nvPr/>
        </p:nvSpPr>
        <p:spPr bwMode="auto">
          <a:xfrm>
            <a:off x="0" y="1333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36869" name="Rectangle 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36870" name="Rectangle 6"/>
          <p:cNvSpPr>
            <a:spLocks noChangeArrowheads="1"/>
          </p:cNvSpPr>
          <p:nvPr/>
        </p:nvSpPr>
        <p:spPr bwMode="auto">
          <a:xfrm>
            <a:off x="0" y="5810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10" name="كائن 9"/>
          <p:cNvGraphicFramePr>
            <a:graphicFrameLocks noChangeAspect="1"/>
          </p:cNvGraphicFramePr>
          <p:nvPr/>
        </p:nvGraphicFramePr>
        <p:xfrm>
          <a:off x="4514850" y="3321050"/>
          <a:ext cx="114300" cy="215900"/>
        </p:xfrm>
        <a:graphic>
          <a:graphicData uri="http://schemas.openxmlformats.org/presentationml/2006/ole">
            <mc:AlternateContent xmlns:mc="http://schemas.openxmlformats.org/markup-compatibility/2006">
              <mc:Choice xmlns:v="urn:schemas-microsoft-com:vml" Requires="v">
                <p:oleObj spid="_x0000_s55305" name="Equation" r:id="rId3" imgW="114120" imgH="215640" progId="Equation.3">
                  <p:embed/>
                </p:oleObj>
              </mc:Choice>
              <mc:Fallback>
                <p:oleObj name="Equation" r:id="rId3" imgW="114120" imgH="215640" progId="Equation.3">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14850" y="3321050"/>
                        <a:ext cx="114300" cy="2159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3" name="عنوان 1"/>
          <p:cNvSpPr>
            <a:spLocks noGrp="1"/>
          </p:cNvSpPr>
          <p:nvPr>
            <p:ph type="title"/>
          </p:nvPr>
        </p:nvSpPr>
        <p:spPr>
          <a:xfrm>
            <a:off x="612648" y="228600"/>
            <a:ext cx="8153400" cy="842946"/>
          </a:xfrm>
        </p:spPr>
        <p:txBody>
          <a:bodyPr>
            <a:normAutofit/>
          </a:bodyPr>
          <a:lstStyle/>
          <a:p>
            <a:pPr algn="ctr"/>
            <a:r>
              <a:rPr lang="ar-SA" sz="4000" dirty="0" smtClean="0"/>
              <a:t>أبعاد الجودة</a:t>
            </a:r>
            <a:endParaRPr lang="ar-SA" sz="400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مربع نص 4"/>
          <p:cNvSpPr txBox="1"/>
          <p:nvPr/>
        </p:nvSpPr>
        <p:spPr>
          <a:xfrm>
            <a:off x="428596" y="1571612"/>
            <a:ext cx="8429684" cy="3323987"/>
          </a:xfrm>
          <a:prstGeom prst="rect">
            <a:avLst/>
          </a:prstGeom>
          <a:noFill/>
        </p:spPr>
        <p:txBody>
          <a:bodyPr wrap="square" rtlCol="1">
            <a:spAutoFit/>
          </a:bodyPr>
          <a:lstStyle/>
          <a:p>
            <a:pPr marL="457200" indent="-457200">
              <a:lnSpc>
                <a:spcPct val="150000"/>
              </a:lnSpc>
            </a:pPr>
            <a:r>
              <a:rPr lang="ar-SA" sz="2000" b="1" u="sng" dirty="0" smtClean="0"/>
              <a:t>4- القابلية على الصيانة </a:t>
            </a:r>
            <a:r>
              <a:rPr lang="en-US" sz="2000" b="1" u="sng" dirty="0" smtClean="0"/>
              <a:t>Serviceability </a:t>
            </a:r>
            <a:r>
              <a:rPr lang="ar-SA" sz="2000" b="1" u="sng" dirty="0" smtClean="0"/>
              <a:t> </a:t>
            </a:r>
          </a:p>
          <a:p>
            <a:pPr marL="457200" indent="-457200">
              <a:lnSpc>
                <a:spcPct val="150000"/>
              </a:lnSpc>
            </a:pPr>
            <a:r>
              <a:rPr lang="ar-SA" sz="2000" dirty="0" smtClean="0"/>
              <a:t>وتمثل درجة السهولة التي تتم </a:t>
            </a:r>
            <a:r>
              <a:rPr lang="ar-SA" sz="2000" dirty="0" err="1" smtClean="0"/>
              <a:t>بها</a:t>
            </a:r>
            <a:r>
              <a:rPr lang="ar-SA" sz="2000" dirty="0" smtClean="0"/>
              <a:t> صيانة وتصليح المنتج وسرعة التصليح وتدني تكلفة التصليح. </a:t>
            </a:r>
          </a:p>
          <a:p>
            <a:pPr marL="457200" indent="-457200">
              <a:lnSpc>
                <a:spcPct val="150000"/>
              </a:lnSpc>
            </a:pPr>
            <a:r>
              <a:rPr lang="ar-SA" sz="2000" dirty="0" smtClean="0"/>
              <a:t>المستهلك غالبا لا ينزعج فقط من تعطل المنتج بل ينزعج أيضا من الوقت المستغرق لإعادة المنتج لوضعه الطبيعي والوقت الغير منطقي أحيانا لمواعيد الخدمة وكيفية تعامل موظفي الخدمات مع المستهلك وعدد مرات طلب الخدمة لنفس المشكلة.</a:t>
            </a:r>
          </a:p>
          <a:p>
            <a:pPr marL="457200" indent="-457200">
              <a:lnSpc>
                <a:spcPct val="150000"/>
              </a:lnSpc>
            </a:pPr>
            <a:r>
              <a:rPr lang="ar-SA" sz="2000" dirty="0" smtClean="0"/>
              <a:t>بعض هذه المتغيرات يمكن قياسها بموضوعية والبعض الآخر يعكس وجهات نظر مختلفة عن ما يمكن اعتباره خدمة مقبولة.</a:t>
            </a:r>
          </a:p>
        </p:txBody>
      </p:sp>
      <p:sp>
        <p:nvSpPr>
          <p:cNvPr id="2050"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2051" name="Rectangle 3"/>
          <p:cNvSpPr>
            <a:spLocks noChangeArrowheads="1"/>
          </p:cNvSpPr>
          <p:nvPr/>
        </p:nvSpPr>
        <p:spPr bwMode="auto">
          <a:xfrm>
            <a:off x="0" y="2952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2053" name="Rectangle 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2054" name="Rectangle 6"/>
          <p:cNvSpPr>
            <a:spLocks noChangeArrowheads="1"/>
          </p:cNvSpPr>
          <p:nvPr/>
        </p:nvSpPr>
        <p:spPr bwMode="auto">
          <a:xfrm>
            <a:off x="0" y="1333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36869" name="Rectangle 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36870" name="Rectangle 6"/>
          <p:cNvSpPr>
            <a:spLocks noChangeArrowheads="1"/>
          </p:cNvSpPr>
          <p:nvPr/>
        </p:nvSpPr>
        <p:spPr bwMode="auto">
          <a:xfrm>
            <a:off x="0" y="5810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10" name="كائن 9"/>
          <p:cNvGraphicFramePr>
            <a:graphicFrameLocks noChangeAspect="1"/>
          </p:cNvGraphicFramePr>
          <p:nvPr/>
        </p:nvGraphicFramePr>
        <p:xfrm>
          <a:off x="4514850" y="3321050"/>
          <a:ext cx="114300" cy="215900"/>
        </p:xfrm>
        <a:graphic>
          <a:graphicData uri="http://schemas.openxmlformats.org/presentationml/2006/ole">
            <mc:AlternateContent xmlns:mc="http://schemas.openxmlformats.org/markup-compatibility/2006">
              <mc:Choice xmlns:v="urn:schemas-microsoft-com:vml" Requires="v">
                <p:oleObj spid="_x0000_s56329" name="Equation" r:id="rId3" imgW="114120" imgH="215640" progId="Equation.3">
                  <p:embed/>
                </p:oleObj>
              </mc:Choice>
              <mc:Fallback>
                <p:oleObj name="Equation" r:id="rId3" imgW="114120" imgH="215640" progId="Equation.3">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14850" y="3321050"/>
                        <a:ext cx="114300" cy="2159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3" name="عنوان 1"/>
          <p:cNvSpPr>
            <a:spLocks noGrp="1"/>
          </p:cNvSpPr>
          <p:nvPr>
            <p:ph type="title"/>
          </p:nvPr>
        </p:nvSpPr>
        <p:spPr>
          <a:xfrm>
            <a:off x="612648" y="228600"/>
            <a:ext cx="8153400" cy="842946"/>
          </a:xfrm>
        </p:spPr>
        <p:txBody>
          <a:bodyPr>
            <a:normAutofit/>
          </a:bodyPr>
          <a:lstStyle/>
          <a:p>
            <a:pPr algn="ctr"/>
            <a:r>
              <a:rPr lang="ar-SA" sz="4000" dirty="0" smtClean="0"/>
              <a:t>أبعاد الجودة</a:t>
            </a:r>
            <a:endParaRPr lang="ar-SA" sz="40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مربع نص 4"/>
          <p:cNvSpPr txBox="1"/>
          <p:nvPr/>
        </p:nvSpPr>
        <p:spPr>
          <a:xfrm>
            <a:off x="428596" y="1571612"/>
            <a:ext cx="8429684" cy="4708981"/>
          </a:xfrm>
          <a:prstGeom prst="rect">
            <a:avLst/>
          </a:prstGeom>
          <a:noFill/>
        </p:spPr>
        <p:txBody>
          <a:bodyPr wrap="square" rtlCol="1">
            <a:spAutoFit/>
          </a:bodyPr>
          <a:lstStyle/>
          <a:p>
            <a:pPr marL="457200" indent="-457200">
              <a:lnSpc>
                <a:spcPct val="150000"/>
              </a:lnSpc>
            </a:pPr>
            <a:r>
              <a:rPr lang="ar-SA" sz="2000" dirty="0" smtClean="0"/>
              <a:t>مثال: </a:t>
            </a:r>
          </a:p>
          <a:p>
            <a:pPr marL="457200" indent="-457200">
              <a:lnSpc>
                <a:spcPct val="150000"/>
              </a:lnSpc>
            </a:pPr>
            <a:r>
              <a:rPr lang="ar-SA" sz="2000" dirty="0" smtClean="0"/>
              <a:t>أظهرت نتائج احد الدراسات عن مستوى رضا المستهلك عن بعض الخدمات أن أكثر الشكاوي كانت ”تم تقديم الخدمة بإهمال وبطريقة غير احترافية“ </a:t>
            </a:r>
            <a:r>
              <a:rPr lang="ar-SA" sz="2000" dirty="0" err="1" smtClean="0"/>
              <a:t>و</a:t>
            </a:r>
            <a:r>
              <a:rPr lang="ar-SA" sz="2000" dirty="0" smtClean="0"/>
              <a:t> ”أحسست انه تم معاملتي كآلة وليس كإنسان“ هذه الشكاوى تبين بوضوح وجهات نظر غير موضوعية لما يمكن اعتباره خدمة مقبولة.</a:t>
            </a:r>
          </a:p>
          <a:p>
            <a:pPr marL="457200" indent="-457200">
              <a:lnSpc>
                <a:spcPct val="150000"/>
              </a:lnSpc>
            </a:pPr>
            <a:r>
              <a:rPr lang="ar-SA" sz="2000" dirty="0" smtClean="0"/>
              <a:t> بينما يمكن قياس بعض  الخدمات بموضوعية. </a:t>
            </a:r>
            <a:r>
              <a:rPr lang="ar-SA" sz="2000" dirty="0" err="1" smtClean="0"/>
              <a:t>الإستجابة</a:t>
            </a:r>
            <a:r>
              <a:rPr lang="ar-SA" sz="2000" dirty="0" smtClean="0"/>
              <a:t> يمكن قياسها بمتوسط الوقت لإصلاح السلعة وكذلك الكفاءة التقنية يمكن قياسها بعدد الاتصال لطلب الخدمة لنفس المشكلة. لأن هذه المقاييس لا تخضع للآراء الشخصية قامت مجموعة من الشركات باستخدام والتركيز على هذا البعد. شركة </a:t>
            </a:r>
            <a:r>
              <a:rPr lang="en-US" sz="2000" dirty="0" smtClean="0"/>
              <a:t>Caterpillar Tractor</a:t>
            </a:r>
            <a:r>
              <a:rPr lang="ar-SA" sz="2000" dirty="0" smtClean="0"/>
              <a:t> تضمن لزبائنها توصيل قطع الغيار خلال 48 ساعة لأي مكان في العالم. كما أن ضمان شركة مرسيدس خدمة زبائنها في كاليفورنيا وأريزونا تبين أن كبرى الشركات تعطي هذا البعد قيمة كبيرة. </a:t>
            </a:r>
          </a:p>
        </p:txBody>
      </p:sp>
      <p:sp>
        <p:nvSpPr>
          <p:cNvPr id="2050"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2051" name="Rectangle 3"/>
          <p:cNvSpPr>
            <a:spLocks noChangeArrowheads="1"/>
          </p:cNvSpPr>
          <p:nvPr/>
        </p:nvSpPr>
        <p:spPr bwMode="auto">
          <a:xfrm>
            <a:off x="0" y="2952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2053" name="Rectangle 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2054" name="Rectangle 6"/>
          <p:cNvSpPr>
            <a:spLocks noChangeArrowheads="1"/>
          </p:cNvSpPr>
          <p:nvPr/>
        </p:nvSpPr>
        <p:spPr bwMode="auto">
          <a:xfrm>
            <a:off x="0" y="1333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36869" name="Rectangle 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36870" name="Rectangle 6"/>
          <p:cNvSpPr>
            <a:spLocks noChangeArrowheads="1"/>
          </p:cNvSpPr>
          <p:nvPr/>
        </p:nvSpPr>
        <p:spPr bwMode="auto">
          <a:xfrm>
            <a:off x="0" y="5810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10" name="كائن 9"/>
          <p:cNvGraphicFramePr>
            <a:graphicFrameLocks noChangeAspect="1"/>
          </p:cNvGraphicFramePr>
          <p:nvPr/>
        </p:nvGraphicFramePr>
        <p:xfrm>
          <a:off x="4514850" y="3321050"/>
          <a:ext cx="114300" cy="215900"/>
        </p:xfrm>
        <a:graphic>
          <a:graphicData uri="http://schemas.openxmlformats.org/presentationml/2006/ole">
            <mc:AlternateContent xmlns:mc="http://schemas.openxmlformats.org/markup-compatibility/2006">
              <mc:Choice xmlns:v="urn:schemas-microsoft-com:vml" Requires="v">
                <p:oleObj spid="_x0000_s58377" name="Equation" r:id="rId3" imgW="114120" imgH="215640" progId="Equation.3">
                  <p:embed/>
                </p:oleObj>
              </mc:Choice>
              <mc:Fallback>
                <p:oleObj name="Equation" r:id="rId3" imgW="114120" imgH="215640" progId="Equation.3">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14850" y="3321050"/>
                        <a:ext cx="114300" cy="2159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3" name="عنوان 1"/>
          <p:cNvSpPr>
            <a:spLocks noGrp="1"/>
          </p:cNvSpPr>
          <p:nvPr>
            <p:ph type="title"/>
          </p:nvPr>
        </p:nvSpPr>
        <p:spPr>
          <a:xfrm>
            <a:off x="612648" y="228600"/>
            <a:ext cx="8153400" cy="842946"/>
          </a:xfrm>
        </p:spPr>
        <p:txBody>
          <a:bodyPr>
            <a:normAutofit/>
          </a:bodyPr>
          <a:lstStyle/>
          <a:p>
            <a:pPr algn="ctr"/>
            <a:r>
              <a:rPr lang="ar-SA" sz="4000" dirty="0" smtClean="0"/>
              <a:t>أبعاد الجودة</a:t>
            </a:r>
            <a:endParaRPr lang="ar-SA" sz="4000"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مربع نص 4"/>
          <p:cNvSpPr txBox="1"/>
          <p:nvPr/>
        </p:nvSpPr>
        <p:spPr>
          <a:xfrm>
            <a:off x="428596" y="1643050"/>
            <a:ext cx="8429684" cy="4247317"/>
          </a:xfrm>
          <a:prstGeom prst="rect">
            <a:avLst/>
          </a:prstGeom>
          <a:noFill/>
        </p:spPr>
        <p:txBody>
          <a:bodyPr wrap="square" rtlCol="1">
            <a:spAutoFit/>
          </a:bodyPr>
          <a:lstStyle/>
          <a:p>
            <a:pPr marL="457200" indent="-457200">
              <a:lnSpc>
                <a:spcPct val="150000"/>
              </a:lnSpc>
            </a:pPr>
            <a:r>
              <a:rPr lang="ar-SA" sz="2000" b="1" u="sng" dirty="0" smtClean="0"/>
              <a:t>5- المتانة </a:t>
            </a:r>
            <a:r>
              <a:rPr lang="en-US" sz="2000" b="1" u="sng" dirty="0" smtClean="0"/>
              <a:t>Durability </a:t>
            </a:r>
            <a:r>
              <a:rPr lang="ar-SA" sz="2000" dirty="0" smtClean="0"/>
              <a:t> </a:t>
            </a:r>
          </a:p>
          <a:p>
            <a:pPr marL="457200" indent="-457200">
              <a:lnSpc>
                <a:spcPct val="150000"/>
              </a:lnSpc>
            </a:pPr>
            <a:r>
              <a:rPr lang="ar-SA" sz="2000" dirty="0" smtClean="0"/>
              <a:t>كم هو عمر المنتج التشغيلي قبل أن يتم استبداله كخيار أفضل من إعادة إصلاح المنتج. وبالتالي فإن عمر المنتج يمكن قياسه بجودة أجزاءه ومواده الأولية وكذلك بمجموعة من المتغيرات الاقتصادية مثل تكلفة الإصلاح, وكذلك التقدير الشخصي للوقت والانزعاج الناتج عن تعطل المنتج أو السلعة</a:t>
            </a:r>
          </a:p>
          <a:p>
            <a:pPr marL="457200" indent="-457200">
              <a:lnSpc>
                <a:spcPct val="150000"/>
              </a:lnSpc>
            </a:pPr>
            <a:endParaRPr lang="ar-SA" sz="2000" dirty="0" smtClean="0"/>
          </a:p>
          <a:p>
            <a:pPr marL="457200" indent="-457200">
              <a:lnSpc>
                <a:spcPct val="150000"/>
              </a:lnSpc>
            </a:pPr>
            <a:r>
              <a:rPr lang="ar-SA" sz="2000" b="1" u="sng" dirty="0" smtClean="0"/>
              <a:t>6- المطابقة </a:t>
            </a:r>
            <a:r>
              <a:rPr lang="en-US" sz="2000" b="1" u="sng" dirty="0" smtClean="0"/>
              <a:t> Conformance </a:t>
            </a:r>
            <a:endParaRPr lang="ar-SA" sz="2000" b="1" u="sng" dirty="0" smtClean="0"/>
          </a:p>
          <a:p>
            <a:pPr marL="457200" indent="-457200">
              <a:lnSpc>
                <a:spcPct val="150000"/>
              </a:lnSpc>
            </a:pPr>
            <a:r>
              <a:rPr lang="ar-SA" sz="2000" dirty="0" smtClean="0"/>
              <a:t>وهي درجة مطابقة المنتج النهائي للمعايير والمواصفات المتفق عليها سابقا. أحد أهم مقاييس الجودة هنا هي نسبة الوحدات المعيبة إلى الإنتاج الكلي.</a:t>
            </a:r>
          </a:p>
          <a:p>
            <a:pPr marL="457200" indent="-457200">
              <a:lnSpc>
                <a:spcPct val="150000"/>
              </a:lnSpc>
            </a:pPr>
            <a:endParaRPr lang="ar-SA" sz="2000" dirty="0" smtClean="0"/>
          </a:p>
        </p:txBody>
      </p:sp>
      <p:sp>
        <p:nvSpPr>
          <p:cNvPr id="2050"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2051" name="Rectangle 3"/>
          <p:cNvSpPr>
            <a:spLocks noChangeArrowheads="1"/>
          </p:cNvSpPr>
          <p:nvPr/>
        </p:nvSpPr>
        <p:spPr bwMode="auto">
          <a:xfrm>
            <a:off x="0" y="2952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2053" name="Rectangle 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2054" name="Rectangle 6"/>
          <p:cNvSpPr>
            <a:spLocks noChangeArrowheads="1"/>
          </p:cNvSpPr>
          <p:nvPr/>
        </p:nvSpPr>
        <p:spPr bwMode="auto">
          <a:xfrm>
            <a:off x="0" y="1333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36869" name="Rectangle 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36870" name="Rectangle 6"/>
          <p:cNvSpPr>
            <a:spLocks noChangeArrowheads="1"/>
          </p:cNvSpPr>
          <p:nvPr/>
        </p:nvSpPr>
        <p:spPr bwMode="auto">
          <a:xfrm>
            <a:off x="0" y="5810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10" name="كائن 9"/>
          <p:cNvGraphicFramePr>
            <a:graphicFrameLocks noChangeAspect="1"/>
          </p:cNvGraphicFramePr>
          <p:nvPr/>
        </p:nvGraphicFramePr>
        <p:xfrm>
          <a:off x="4514850" y="3321050"/>
          <a:ext cx="114300" cy="215900"/>
        </p:xfrm>
        <a:graphic>
          <a:graphicData uri="http://schemas.openxmlformats.org/presentationml/2006/ole">
            <mc:AlternateContent xmlns:mc="http://schemas.openxmlformats.org/markup-compatibility/2006">
              <mc:Choice xmlns:v="urn:schemas-microsoft-com:vml" Requires="v">
                <p:oleObj spid="_x0000_s57353" name="Equation" r:id="rId3" imgW="114120" imgH="215640" progId="Equation.3">
                  <p:embed/>
                </p:oleObj>
              </mc:Choice>
              <mc:Fallback>
                <p:oleObj name="Equation" r:id="rId3" imgW="114120" imgH="215640" progId="Equation.3">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14850" y="3321050"/>
                        <a:ext cx="114300" cy="2159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3" name="عنوان 1"/>
          <p:cNvSpPr>
            <a:spLocks noGrp="1"/>
          </p:cNvSpPr>
          <p:nvPr>
            <p:ph type="title"/>
          </p:nvPr>
        </p:nvSpPr>
        <p:spPr>
          <a:xfrm>
            <a:off x="612648" y="228600"/>
            <a:ext cx="8153400" cy="842946"/>
          </a:xfrm>
        </p:spPr>
        <p:txBody>
          <a:bodyPr>
            <a:normAutofit/>
          </a:bodyPr>
          <a:lstStyle/>
          <a:p>
            <a:pPr algn="ctr"/>
            <a:r>
              <a:rPr lang="ar-SA" sz="4000" dirty="0" smtClean="0"/>
              <a:t>أبعاد الجودة</a:t>
            </a:r>
            <a:endParaRPr lang="ar-SA" sz="4000"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مربع نص 4"/>
          <p:cNvSpPr txBox="1"/>
          <p:nvPr/>
        </p:nvSpPr>
        <p:spPr>
          <a:xfrm>
            <a:off x="428596" y="1500174"/>
            <a:ext cx="8429684" cy="4708981"/>
          </a:xfrm>
          <a:prstGeom prst="rect">
            <a:avLst/>
          </a:prstGeom>
          <a:noFill/>
        </p:spPr>
        <p:txBody>
          <a:bodyPr wrap="square" rtlCol="1">
            <a:spAutoFit/>
          </a:bodyPr>
          <a:lstStyle/>
          <a:p>
            <a:pPr marL="457200" indent="-457200">
              <a:lnSpc>
                <a:spcPct val="150000"/>
              </a:lnSpc>
            </a:pPr>
            <a:r>
              <a:rPr lang="ar-SA" sz="2000" b="1" u="sng" dirty="0" smtClean="0"/>
              <a:t>7- الخصائص الجمالية </a:t>
            </a:r>
            <a:r>
              <a:rPr lang="en-US" sz="2000" b="1" u="sng" dirty="0" smtClean="0"/>
              <a:t>Aesthetics </a:t>
            </a:r>
            <a:r>
              <a:rPr lang="ar-SA" sz="2000" b="1" u="sng" dirty="0" smtClean="0"/>
              <a:t> </a:t>
            </a:r>
          </a:p>
          <a:p>
            <a:pPr marL="457200" indent="-457200">
              <a:lnSpc>
                <a:spcPct val="150000"/>
              </a:lnSpc>
            </a:pPr>
            <a:r>
              <a:rPr lang="ar-SA" sz="2000" dirty="0" smtClean="0"/>
              <a:t>كيف يبدو المظهر الخارجي للمنتج وملمسه وصوته وطعمه ورائحته وغيرها. جميع الخصائص السابقة تعبر عن أحكام شخصية للمستهلك. </a:t>
            </a:r>
          </a:p>
          <a:p>
            <a:pPr marL="457200" indent="-457200">
              <a:lnSpc>
                <a:spcPct val="150000"/>
              </a:lnSpc>
            </a:pPr>
            <a:r>
              <a:rPr lang="ar-SA" sz="2000" dirty="0" smtClean="0"/>
              <a:t>المفهوم التسويقي ”النقطة المثالية  </a:t>
            </a:r>
            <a:r>
              <a:rPr lang="en-US" sz="2000" dirty="0" smtClean="0"/>
              <a:t>ideal point</a:t>
            </a:r>
            <a:r>
              <a:rPr lang="ar-SA" sz="2000" dirty="0" smtClean="0"/>
              <a:t>“ والتي تعني مجموعة من خصائص المنتج التي تفي بحاجات ورغبات مستهلك معين تم تطويرها لتحقيق هذا البعد من أبعاد الجودة.</a:t>
            </a:r>
          </a:p>
          <a:p>
            <a:pPr marL="457200" indent="-457200">
              <a:lnSpc>
                <a:spcPct val="150000"/>
              </a:lnSpc>
            </a:pPr>
            <a:r>
              <a:rPr lang="ar-SA" sz="2000" b="1" u="sng" dirty="0" smtClean="0"/>
              <a:t>8- الجودة المدركة </a:t>
            </a:r>
            <a:r>
              <a:rPr lang="en-US" sz="2000" b="1" u="sng" dirty="0" smtClean="0"/>
              <a:t> Perceived Quality </a:t>
            </a:r>
            <a:r>
              <a:rPr lang="ar-SA" sz="2000" dirty="0" smtClean="0"/>
              <a:t> </a:t>
            </a:r>
          </a:p>
          <a:p>
            <a:pPr marL="457200" indent="-457200">
              <a:lnSpc>
                <a:spcPct val="150000"/>
              </a:lnSpc>
            </a:pPr>
            <a:r>
              <a:rPr lang="ar-SA" sz="2000" dirty="0" smtClean="0"/>
              <a:t>هي الشعور بالثقة في مستوى جودة المنتج بما في ذلك نظرة الزبون لاسم العلامة التجارية. مقاييس الجودة تعتمد على الأحكام الشخصية.</a:t>
            </a:r>
          </a:p>
          <a:p>
            <a:pPr marL="457200" indent="-457200">
              <a:lnSpc>
                <a:spcPct val="150000"/>
              </a:lnSpc>
            </a:pPr>
            <a:r>
              <a:rPr lang="ar-SA" sz="2000" b="1" u="sng" dirty="0" smtClean="0"/>
              <a:t>9- الأمان </a:t>
            </a:r>
            <a:r>
              <a:rPr lang="en-US" sz="2000" b="1" u="sng" dirty="0" smtClean="0"/>
              <a:t> Safety </a:t>
            </a:r>
            <a:r>
              <a:rPr lang="ar-SA" sz="2000" dirty="0" smtClean="0"/>
              <a:t> </a:t>
            </a:r>
          </a:p>
          <a:p>
            <a:pPr marL="457200" indent="-457200">
              <a:lnSpc>
                <a:spcPct val="150000"/>
              </a:lnSpc>
            </a:pPr>
            <a:r>
              <a:rPr lang="ar-SA" sz="2000" dirty="0" smtClean="0"/>
              <a:t>التأكد من عدم تعرض الزبون للإصابة أو الضرر عند استخدام المنتج.</a:t>
            </a:r>
          </a:p>
        </p:txBody>
      </p:sp>
      <p:sp>
        <p:nvSpPr>
          <p:cNvPr id="2050"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2051" name="Rectangle 3"/>
          <p:cNvSpPr>
            <a:spLocks noChangeArrowheads="1"/>
          </p:cNvSpPr>
          <p:nvPr/>
        </p:nvSpPr>
        <p:spPr bwMode="auto">
          <a:xfrm>
            <a:off x="0" y="2952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2053" name="Rectangle 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2054" name="Rectangle 6"/>
          <p:cNvSpPr>
            <a:spLocks noChangeArrowheads="1"/>
          </p:cNvSpPr>
          <p:nvPr/>
        </p:nvSpPr>
        <p:spPr bwMode="auto">
          <a:xfrm>
            <a:off x="0" y="1333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36869" name="Rectangle 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36870" name="Rectangle 6"/>
          <p:cNvSpPr>
            <a:spLocks noChangeArrowheads="1"/>
          </p:cNvSpPr>
          <p:nvPr/>
        </p:nvSpPr>
        <p:spPr bwMode="auto">
          <a:xfrm>
            <a:off x="0" y="5810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10" name="كائن 9"/>
          <p:cNvGraphicFramePr>
            <a:graphicFrameLocks noChangeAspect="1"/>
          </p:cNvGraphicFramePr>
          <p:nvPr/>
        </p:nvGraphicFramePr>
        <p:xfrm>
          <a:off x="4514850" y="3321050"/>
          <a:ext cx="114300" cy="215900"/>
        </p:xfrm>
        <a:graphic>
          <a:graphicData uri="http://schemas.openxmlformats.org/presentationml/2006/ole">
            <mc:AlternateContent xmlns:mc="http://schemas.openxmlformats.org/markup-compatibility/2006">
              <mc:Choice xmlns:v="urn:schemas-microsoft-com:vml" Requires="v">
                <p:oleObj spid="_x0000_s51209" name="Equation" r:id="rId3" imgW="114120" imgH="215640" progId="Equation.3">
                  <p:embed/>
                </p:oleObj>
              </mc:Choice>
              <mc:Fallback>
                <p:oleObj name="Equation" r:id="rId3" imgW="114120" imgH="215640" progId="Equation.3">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14850" y="3321050"/>
                        <a:ext cx="114300" cy="2159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3" name="عنوان 1"/>
          <p:cNvSpPr>
            <a:spLocks noGrp="1"/>
          </p:cNvSpPr>
          <p:nvPr>
            <p:ph type="title"/>
          </p:nvPr>
        </p:nvSpPr>
        <p:spPr>
          <a:xfrm>
            <a:off x="612648" y="228600"/>
            <a:ext cx="8153400" cy="842946"/>
          </a:xfrm>
        </p:spPr>
        <p:txBody>
          <a:bodyPr>
            <a:normAutofit/>
          </a:bodyPr>
          <a:lstStyle/>
          <a:p>
            <a:pPr algn="ctr"/>
            <a:r>
              <a:rPr lang="ar-SA" sz="4000" dirty="0" smtClean="0"/>
              <a:t>أبعاد الجودة</a:t>
            </a:r>
            <a:endParaRPr lang="ar-SA" sz="4000"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مربع نص 4"/>
          <p:cNvSpPr txBox="1"/>
          <p:nvPr/>
        </p:nvSpPr>
        <p:spPr>
          <a:xfrm>
            <a:off x="428596" y="1500174"/>
            <a:ext cx="8429684" cy="5170646"/>
          </a:xfrm>
          <a:prstGeom prst="rect">
            <a:avLst/>
          </a:prstGeom>
          <a:noFill/>
        </p:spPr>
        <p:txBody>
          <a:bodyPr wrap="square" rtlCol="1">
            <a:spAutoFit/>
          </a:bodyPr>
          <a:lstStyle/>
          <a:p>
            <a:pPr marL="457200" indent="-457200">
              <a:lnSpc>
                <a:spcPct val="150000"/>
              </a:lnSpc>
            </a:pPr>
            <a:r>
              <a:rPr lang="ar-SA" sz="2000" b="1" u="sng" dirty="0" smtClean="0"/>
              <a:t>ثانياً: أبعاد جودة الخدمة:</a:t>
            </a:r>
          </a:p>
          <a:p>
            <a:pPr marL="457200" indent="-457200">
              <a:lnSpc>
                <a:spcPct val="150000"/>
              </a:lnSpc>
            </a:pPr>
            <a:r>
              <a:rPr lang="ar-SA" sz="2000" b="1" u="sng" dirty="0" smtClean="0"/>
              <a:t>1- زمن التسليم </a:t>
            </a:r>
            <a:r>
              <a:rPr lang="en-US" sz="2000" b="1" u="sng" dirty="0" smtClean="0"/>
              <a:t>Time </a:t>
            </a:r>
            <a:r>
              <a:rPr lang="ar-SA" sz="2000" dirty="0" smtClean="0"/>
              <a:t> كم ينتظر الزبون للحصول على الخدمة؟</a:t>
            </a:r>
          </a:p>
          <a:p>
            <a:pPr marL="457200" indent="-457200">
              <a:lnSpc>
                <a:spcPct val="150000"/>
              </a:lnSpc>
            </a:pPr>
            <a:r>
              <a:rPr lang="ar-SA" sz="2000" b="1" u="sng" dirty="0" smtClean="0"/>
              <a:t>2- دقة وتوقيت التسليم </a:t>
            </a:r>
            <a:r>
              <a:rPr lang="en-US" sz="2000" b="1" u="sng" dirty="0" smtClean="0"/>
              <a:t>Timeliness </a:t>
            </a:r>
            <a:r>
              <a:rPr lang="ar-SA" sz="2000" dirty="0" smtClean="0"/>
              <a:t> هل يتم تسليم الخدمة بالموعد المحدد سلفا؟ </a:t>
            </a:r>
          </a:p>
          <a:p>
            <a:pPr marL="457200" indent="-457200">
              <a:lnSpc>
                <a:spcPct val="150000"/>
              </a:lnSpc>
            </a:pPr>
            <a:r>
              <a:rPr lang="ar-SA" sz="2000" b="1" u="sng" dirty="0" smtClean="0"/>
              <a:t>3- الإتمام </a:t>
            </a:r>
            <a:r>
              <a:rPr lang="en-US" sz="2000" b="1" u="sng" dirty="0" smtClean="0"/>
              <a:t>Completeness </a:t>
            </a:r>
            <a:r>
              <a:rPr lang="ar-SA" sz="2000" b="1" u="sng" dirty="0" smtClean="0"/>
              <a:t> </a:t>
            </a:r>
            <a:r>
              <a:rPr lang="ar-SA" sz="2000" dirty="0" smtClean="0"/>
              <a:t>هل يتم تزويد الزبون بجميع الأشياء التي يطلبها كاملة؟</a:t>
            </a:r>
          </a:p>
          <a:p>
            <a:pPr marL="457200" indent="-457200">
              <a:lnSpc>
                <a:spcPct val="150000"/>
              </a:lnSpc>
            </a:pPr>
            <a:r>
              <a:rPr lang="ar-SA" sz="2000" b="1" u="sng" dirty="0" smtClean="0"/>
              <a:t>4- حسن التعامل </a:t>
            </a:r>
            <a:r>
              <a:rPr lang="en-US" sz="2000" b="1" u="sng" dirty="0" smtClean="0"/>
              <a:t>Courtesy</a:t>
            </a:r>
            <a:r>
              <a:rPr lang="ar-SA" sz="2000" b="1" u="sng" dirty="0" smtClean="0"/>
              <a:t> </a:t>
            </a:r>
            <a:r>
              <a:rPr lang="ar-SA" sz="2000" dirty="0" smtClean="0"/>
              <a:t>كيف يتعامل مقدم الخدمة مع الزبون؟</a:t>
            </a:r>
          </a:p>
          <a:p>
            <a:pPr marL="457200" indent="-457200">
              <a:lnSpc>
                <a:spcPct val="150000"/>
              </a:lnSpc>
            </a:pPr>
            <a:r>
              <a:rPr lang="ar-SA" sz="2000" b="1" u="sng" dirty="0" smtClean="0"/>
              <a:t>5- التناسق والثبات </a:t>
            </a:r>
            <a:r>
              <a:rPr lang="en-US" sz="2000" b="1" u="sng" dirty="0" smtClean="0"/>
              <a:t>Consistency </a:t>
            </a:r>
            <a:r>
              <a:rPr lang="ar-SA" sz="2000" b="1" u="sng" dirty="0" smtClean="0"/>
              <a:t> </a:t>
            </a:r>
            <a:r>
              <a:rPr lang="ar-SA" sz="2000" dirty="0" smtClean="0"/>
              <a:t>هل يتم في كل مرة تقديم الخدمة بنفس المستوى </a:t>
            </a:r>
            <a:r>
              <a:rPr lang="ar-SA" sz="2000" dirty="0" err="1" smtClean="0"/>
              <a:t>الاسلوب</a:t>
            </a:r>
            <a:r>
              <a:rPr lang="ar-SA" sz="2000" dirty="0" smtClean="0"/>
              <a:t> لكل زبون؟ </a:t>
            </a:r>
          </a:p>
          <a:p>
            <a:pPr marL="457200" indent="-457200">
              <a:lnSpc>
                <a:spcPct val="150000"/>
              </a:lnSpc>
            </a:pPr>
            <a:r>
              <a:rPr lang="ar-SA" sz="2000" b="1" u="sng" dirty="0" smtClean="0"/>
              <a:t>6- سهولة المنال والملائمة </a:t>
            </a:r>
            <a:r>
              <a:rPr lang="en-US" sz="2000" b="1" u="sng" dirty="0" smtClean="0"/>
              <a:t> Accessibility and Convenience </a:t>
            </a:r>
            <a:r>
              <a:rPr lang="ar-SA" sz="2000" b="1" u="sng" dirty="0" smtClean="0"/>
              <a:t> </a:t>
            </a:r>
            <a:r>
              <a:rPr lang="ar-SA" sz="2000" dirty="0" smtClean="0"/>
              <a:t>مدى سهولة وملائمة الحصول على الخدمة.</a:t>
            </a:r>
          </a:p>
          <a:p>
            <a:pPr marL="457200" indent="-457200">
              <a:lnSpc>
                <a:spcPct val="150000"/>
              </a:lnSpc>
            </a:pPr>
            <a:r>
              <a:rPr lang="ar-SA" sz="2000" b="1" u="sng" dirty="0" smtClean="0"/>
              <a:t>7- الدقة </a:t>
            </a:r>
            <a:r>
              <a:rPr lang="en-US" sz="2000" b="1" u="sng" dirty="0" smtClean="0"/>
              <a:t>Accuracy </a:t>
            </a:r>
            <a:r>
              <a:rPr lang="ar-SA" sz="2000" b="1" u="sng" dirty="0" smtClean="0"/>
              <a:t> </a:t>
            </a:r>
            <a:r>
              <a:rPr lang="ar-SA" sz="2000" dirty="0" smtClean="0"/>
              <a:t>هل تنجز الأعمال بشكل صحيح من أول مرة؟</a:t>
            </a:r>
          </a:p>
          <a:p>
            <a:pPr marL="457200" indent="-457200">
              <a:lnSpc>
                <a:spcPct val="150000"/>
              </a:lnSpc>
            </a:pPr>
            <a:r>
              <a:rPr lang="ar-SA" sz="2000" dirty="0" smtClean="0"/>
              <a:t>8</a:t>
            </a:r>
            <a:r>
              <a:rPr lang="ar-SA" sz="2000" b="1" u="sng" dirty="0" smtClean="0"/>
              <a:t>- الاستجابة </a:t>
            </a:r>
            <a:r>
              <a:rPr lang="en-US" sz="2000" b="1" u="sng" dirty="0" smtClean="0"/>
              <a:t> Responsiveness </a:t>
            </a:r>
            <a:r>
              <a:rPr lang="ar-SA" sz="2000" dirty="0" smtClean="0"/>
              <a:t> مدى استجابة مقدم الخدمة في تقديم الخدمة في المواقف الاستثنائية </a:t>
            </a:r>
          </a:p>
        </p:txBody>
      </p:sp>
      <p:sp>
        <p:nvSpPr>
          <p:cNvPr id="2050"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2051" name="Rectangle 3"/>
          <p:cNvSpPr>
            <a:spLocks noChangeArrowheads="1"/>
          </p:cNvSpPr>
          <p:nvPr/>
        </p:nvSpPr>
        <p:spPr bwMode="auto">
          <a:xfrm>
            <a:off x="0" y="2952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2053" name="Rectangle 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2054" name="Rectangle 6"/>
          <p:cNvSpPr>
            <a:spLocks noChangeArrowheads="1"/>
          </p:cNvSpPr>
          <p:nvPr/>
        </p:nvSpPr>
        <p:spPr bwMode="auto">
          <a:xfrm>
            <a:off x="0" y="1333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36869" name="Rectangle 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36870" name="Rectangle 6"/>
          <p:cNvSpPr>
            <a:spLocks noChangeArrowheads="1"/>
          </p:cNvSpPr>
          <p:nvPr/>
        </p:nvSpPr>
        <p:spPr bwMode="auto">
          <a:xfrm>
            <a:off x="0" y="5810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10" name="كائن 9"/>
          <p:cNvGraphicFramePr>
            <a:graphicFrameLocks noChangeAspect="1"/>
          </p:cNvGraphicFramePr>
          <p:nvPr/>
        </p:nvGraphicFramePr>
        <p:xfrm>
          <a:off x="4514850" y="3321050"/>
          <a:ext cx="114300" cy="215900"/>
        </p:xfrm>
        <a:graphic>
          <a:graphicData uri="http://schemas.openxmlformats.org/presentationml/2006/ole">
            <mc:AlternateContent xmlns:mc="http://schemas.openxmlformats.org/markup-compatibility/2006">
              <mc:Choice xmlns:v="urn:schemas-microsoft-com:vml" Requires="v">
                <p:oleObj spid="_x0000_s52233" name="Equation" r:id="rId3" imgW="114120" imgH="215640" progId="Equation.3">
                  <p:embed/>
                </p:oleObj>
              </mc:Choice>
              <mc:Fallback>
                <p:oleObj name="Equation" r:id="rId3" imgW="114120" imgH="215640" progId="Equation.3">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14850" y="3321050"/>
                        <a:ext cx="114300" cy="2159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3" name="عنوان 1"/>
          <p:cNvSpPr>
            <a:spLocks noGrp="1"/>
          </p:cNvSpPr>
          <p:nvPr>
            <p:ph type="title"/>
          </p:nvPr>
        </p:nvSpPr>
        <p:spPr>
          <a:xfrm>
            <a:off x="612648" y="228600"/>
            <a:ext cx="8153400" cy="842946"/>
          </a:xfrm>
        </p:spPr>
        <p:txBody>
          <a:bodyPr>
            <a:normAutofit/>
          </a:bodyPr>
          <a:lstStyle/>
          <a:p>
            <a:pPr algn="ctr"/>
            <a:r>
              <a:rPr lang="ar-SA" sz="4000" dirty="0" smtClean="0"/>
              <a:t>أبعاد الجودة</a:t>
            </a:r>
            <a:endParaRPr lang="ar-SA" sz="40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612648" y="228600"/>
            <a:ext cx="8153400" cy="842946"/>
          </a:xfrm>
        </p:spPr>
        <p:txBody>
          <a:bodyPr>
            <a:normAutofit/>
          </a:bodyPr>
          <a:lstStyle/>
          <a:p>
            <a:pPr algn="ctr"/>
            <a:r>
              <a:rPr lang="ar-SA" sz="4000" dirty="0" smtClean="0"/>
              <a:t>تعريف لمفهوم الجودة</a:t>
            </a:r>
            <a:endParaRPr lang="ar-SA" sz="4000" dirty="0"/>
          </a:p>
        </p:txBody>
      </p:sp>
      <p:sp>
        <p:nvSpPr>
          <p:cNvPr id="5" name="مربع نص 4"/>
          <p:cNvSpPr txBox="1"/>
          <p:nvPr/>
        </p:nvSpPr>
        <p:spPr>
          <a:xfrm>
            <a:off x="428596" y="1753451"/>
            <a:ext cx="8429684" cy="4708981"/>
          </a:xfrm>
          <a:prstGeom prst="rect">
            <a:avLst/>
          </a:prstGeom>
          <a:noFill/>
        </p:spPr>
        <p:txBody>
          <a:bodyPr wrap="square" rtlCol="1">
            <a:spAutoFit/>
          </a:bodyPr>
          <a:lstStyle/>
          <a:p>
            <a:pPr marL="457200" indent="-457200" algn="just">
              <a:lnSpc>
                <a:spcPct val="150000"/>
              </a:lnSpc>
            </a:pPr>
            <a:r>
              <a:rPr lang="ar-SA" sz="2000" dirty="0" smtClean="0"/>
              <a:t>عند استخدام مصطلح ”جودة“ فعادة ما نفكر في منتج ممتاز أو خدمة ممتازة تلبي توقعاتنا أو تزيد. هذه التوقعات تكون مبنية على الاستخدام المطلوب والسعر.</a:t>
            </a:r>
          </a:p>
          <a:p>
            <a:pPr marL="457200" indent="-457200" algn="just">
              <a:lnSpc>
                <a:spcPct val="150000"/>
              </a:lnSpc>
            </a:pPr>
            <a:r>
              <a:rPr lang="ar-SA" sz="2000" dirty="0" smtClean="0"/>
              <a:t>هناك عدة </a:t>
            </a:r>
            <a:r>
              <a:rPr lang="ar-SA" sz="2000" dirty="0" err="1" smtClean="0"/>
              <a:t>تعاريف</a:t>
            </a:r>
            <a:r>
              <a:rPr lang="ar-SA" sz="2000" dirty="0" smtClean="0"/>
              <a:t> للجودة لعل أفضلها هو التعريف الحديث للجودة وهو أن </a:t>
            </a:r>
            <a:r>
              <a:rPr lang="ar-SA" sz="2000" i="1" u="sng" dirty="0" smtClean="0"/>
              <a:t>الجودة هي مقابلة توقعات الزبون أو ما يفوق تلك التوقعات</a:t>
            </a:r>
          </a:p>
          <a:p>
            <a:pPr marL="457200" indent="-457200" algn="just">
              <a:lnSpc>
                <a:spcPct val="150000"/>
              </a:lnSpc>
            </a:pPr>
            <a:endParaRPr lang="ar-SA" sz="2000" dirty="0" smtClean="0"/>
          </a:p>
          <a:p>
            <a:pPr marL="457200" indent="-457200" algn="just">
              <a:lnSpc>
                <a:spcPct val="150000"/>
              </a:lnSpc>
            </a:pPr>
            <a:r>
              <a:rPr lang="ar-SA" sz="2000" dirty="0" smtClean="0"/>
              <a:t>بشكل مبسط يمكننا القول بان السلعة ذات جودة عالية </a:t>
            </a:r>
            <a:r>
              <a:rPr lang="ar-SA" sz="2000" dirty="0" err="1" smtClean="0"/>
              <a:t>اذا</a:t>
            </a:r>
            <a:r>
              <a:rPr lang="ar-SA" sz="2000" dirty="0" smtClean="0"/>
              <a:t> حققت متطلبات الزبون.فالجودة هي </a:t>
            </a:r>
            <a:r>
              <a:rPr lang="ar-SA" sz="2000" dirty="0" err="1" smtClean="0"/>
              <a:t>اجمالي</a:t>
            </a:r>
            <a:r>
              <a:rPr lang="ar-SA" sz="2000" dirty="0" smtClean="0"/>
              <a:t> السمات والخواص لمنتج أو لخدمة والتي تضمن مقدرتها على تحقيق احتياجات الزبون المشمولة أو المحددة. حيث يتم تحديد الاحتياجات المحددة عن طريق </a:t>
            </a:r>
            <a:r>
              <a:rPr lang="ar-SA" sz="2000" dirty="0" smtClean="0"/>
              <a:t>العقود</a:t>
            </a:r>
            <a:r>
              <a:rPr lang="ar-SA" sz="2000" dirty="0" smtClean="0"/>
              <a:t>, بينما الاحتياجات المشمولة فيحددها السوق ويجب ان تكون معروفة وهي غالبا عبارة عن ابعاد جودة المنتج أو ابعاد جودة الخدمة.</a:t>
            </a:r>
          </a:p>
        </p:txBody>
      </p:sp>
      <p:sp>
        <p:nvSpPr>
          <p:cNvPr id="2050"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2051" name="Rectangle 3"/>
          <p:cNvSpPr>
            <a:spLocks noChangeArrowheads="1"/>
          </p:cNvSpPr>
          <p:nvPr/>
        </p:nvSpPr>
        <p:spPr bwMode="auto">
          <a:xfrm>
            <a:off x="0" y="2952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2053" name="Rectangle 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2054" name="Rectangle 6"/>
          <p:cNvSpPr>
            <a:spLocks noChangeArrowheads="1"/>
          </p:cNvSpPr>
          <p:nvPr/>
        </p:nvSpPr>
        <p:spPr bwMode="auto">
          <a:xfrm>
            <a:off x="0" y="1333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36869" name="Rectangle 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36870" name="Rectangle 6"/>
          <p:cNvSpPr>
            <a:spLocks noChangeArrowheads="1"/>
          </p:cNvSpPr>
          <p:nvPr/>
        </p:nvSpPr>
        <p:spPr bwMode="auto">
          <a:xfrm>
            <a:off x="0" y="5810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10" name="كائن 9"/>
          <p:cNvGraphicFramePr>
            <a:graphicFrameLocks noChangeAspect="1"/>
          </p:cNvGraphicFramePr>
          <p:nvPr/>
        </p:nvGraphicFramePr>
        <p:xfrm>
          <a:off x="4514850" y="3321050"/>
          <a:ext cx="114300" cy="215900"/>
        </p:xfrm>
        <a:graphic>
          <a:graphicData uri="http://schemas.openxmlformats.org/presentationml/2006/ole">
            <mc:AlternateContent xmlns:mc="http://schemas.openxmlformats.org/markup-compatibility/2006">
              <mc:Choice xmlns:v="urn:schemas-microsoft-com:vml" Requires="v">
                <p:oleObj spid="_x0000_s30729" name="Equation" r:id="rId3" imgW="114120" imgH="215640" progId="Equation.3">
                  <p:embed/>
                </p:oleObj>
              </mc:Choice>
              <mc:Fallback>
                <p:oleObj name="Equation" r:id="rId3" imgW="114120" imgH="215640" progId="Equation.3">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14850" y="3321050"/>
                        <a:ext cx="114300" cy="2159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مربع نص 4"/>
          <p:cNvSpPr txBox="1"/>
          <p:nvPr/>
        </p:nvSpPr>
        <p:spPr>
          <a:xfrm>
            <a:off x="428596" y="1753451"/>
            <a:ext cx="8429684" cy="1938992"/>
          </a:xfrm>
          <a:prstGeom prst="rect">
            <a:avLst/>
          </a:prstGeom>
          <a:noFill/>
        </p:spPr>
        <p:txBody>
          <a:bodyPr wrap="square" rtlCol="1">
            <a:spAutoFit/>
          </a:bodyPr>
          <a:lstStyle/>
          <a:p>
            <a:pPr marL="457200" indent="-457200" algn="just">
              <a:lnSpc>
                <a:spcPct val="150000"/>
              </a:lnSpc>
            </a:pPr>
            <a:r>
              <a:rPr lang="ar-SA" sz="2000" dirty="0" smtClean="0"/>
              <a:t>يجب أن تكون سمات وخواص المنتج أو الخدمة قابلة للقياس فإذا لم </a:t>
            </a:r>
            <a:r>
              <a:rPr lang="ar-SA" sz="2000" dirty="0" smtClean="0"/>
              <a:t>تحقق </a:t>
            </a:r>
            <a:r>
              <a:rPr lang="ar-SA" sz="2000" dirty="0" smtClean="0"/>
              <a:t>السمات والخواص احتياجات الزبون فيجب أن تتغير. وعادة ما تتغير الاحتياجات على مدار الوقت مما يتطلب إعادة تقويم دورية للمواصفات. </a:t>
            </a:r>
          </a:p>
          <a:p>
            <a:pPr marL="457200" indent="-457200">
              <a:lnSpc>
                <a:spcPct val="150000"/>
              </a:lnSpc>
            </a:pPr>
            <a:endParaRPr lang="ar-SA" sz="2000" dirty="0" smtClean="0"/>
          </a:p>
        </p:txBody>
      </p:sp>
      <p:sp>
        <p:nvSpPr>
          <p:cNvPr id="2050"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2051" name="Rectangle 3"/>
          <p:cNvSpPr>
            <a:spLocks noChangeArrowheads="1"/>
          </p:cNvSpPr>
          <p:nvPr/>
        </p:nvSpPr>
        <p:spPr bwMode="auto">
          <a:xfrm>
            <a:off x="0" y="2952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2053" name="Rectangle 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2054" name="Rectangle 6"/>
          <p:cNvSpPr>
            <a:spLocks noChangeArrowheads="1"/>
          </p:cNvSpPr>
          <p:nvPr/>
        </p:nvSpPr>
        <p:spPr bwMode="auto">
          <a:xfrm>
            <a:off x="0" y="1333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36869" name="Rectangle 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36870" name="Rectangle 6"/>
          <p:cNvSpPr>
            <a:spLocks noChangeArrowheads="1"/>
          </p:cNvSpPr>
          <p:nvPr/>
        </p:nvSpPr>
        <p:spPr bwMode="auto">
          <a:xfrm>
            <a:off x="0" y="5810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10" name="كائن 9"/>
          <p:cNvGraphicFramePr>
            <a:graphicFrameLocks noChangeAspect="1"/>
          </p:cNvGraphicFramePr>
          <p:nvPr/>
        </p:nvGraphicFramePr>
        <p:xfrm>
          <a:off x="4514850" y="3321050"/>
          <a:ext cx="114300" cy="215900"/>
        </p:xfrm>
        <a:graphic>
          <a:graphicData uri="http://schemas.openxmlformats.org/presentationml/2006/ole">
            <mc:AlternateContent xmlns:mc="http://schemas.openxmlformats.org/markup-compatibility/2006">
              <mc:Choice xmlns:v="urn:schemas-microsoft-com:vml" Requires="v">
                <p:oleObj spid="_x0000_s49161" name="Equation" r:id="rId3" imgW="114120" imgH="215640" progId="Equation.3">
                  <p:embed/>
                </p:oleObj>
              </mc:Choice>
              <mc:Fallback>
                <p:oleObj name="Equation" r:id="rId3" imgW="114120" imgH="215640" progId="Equation.3">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14850" y="3321050"/>
                        <a:ext cx="114300" cy="2159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3" name="عنوان 1"/>
          <p:cNvSpPr>
            <a:spLocks noGrp="1"/>
          </p:cNvSpPr>
          <p:nvPr>
            <p:ph type="title"/>
          </p:nvPr>
        </p:nvSpPr>
        <p:spPr>
          <a:xfrm>
            <a:off x="612648" y="228600"/>
            <a:ext cx="8153400" cy="842946"/>
          </a:xfrm>
        </p:spPr>
        <p:txBody>
          <a:bodyPr>
            <a:normAutofit/>
          </a:bodyPr>
          <a:lstStyle/>
          <a:p>
            <a:pPr algn="ctr"/>
            <a:r>
              <a:rPr lang="ar-SA" sz="4000" dirty="0" smtClean="0"/>
              <a:t>تعريف لمفهوم الجودة</a:t>
            </a:r>
            <a:endParaRPr lang="ar-SA" sz="40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مربع نص 4"/>
          <p:cNvSpPr txBox="1"/>
          <p:nvPr/>
        </p:nvSpPr>
        <p:spPr>
          <a:xfrm>
            <a:off x="251520" y="1484784"/>
            <a:ext cx="8606760" cy="5170646"/>
          </a:xfrm>
          <a:prstGeom prst="rect">
            <a:avLst/>
          </a:prstGeom>
          <a:noFill/>
        </p:spPr>
        <p:txBody>
          <a:bodyPr wrap="square" rtlCol="1">
            <a:spAutoFit/>
          </a:bodyPr>
          <a:lstStyle/>
          <a:p>
            <a:pPr marL="457200" indent="-457200">
              <a:lnSpc>
                <a:spcPct val="150000"/>
              </a:lnSpc>
            </a:pPr>
            <a:r>
              <a:rPr lang="ar-SA" sz="2000" dirty="0" smtClean="0"/>
              <a:t>هناك مجموعة من الأنشطة التي تهدف لتحقيق الجودة في المنظمة. يمكن تقسيم هذه الأنشطة إلى ثلاث مستويات ابتداء من الأعلى</a:t>
            </a:r>
            <a:r>
              <a:rPr lang="ar-SA" sz="2000" dirty="0" smtClean="0"/>
              <a:t>:</a:t>
            </a:r>
          </a:p>
          <a:p>
            <a:pPr marL="457200" indent="-457200">
              <a:lnSpc>
                <a:spcPct val="150000"/>
              </a:lnSpc>
            </a:pPr>
            <a:endParaRPr lang="ar-SA" sz="2000" dirty="0" smtClean="0"/>
          </a:p>
          <a:p>
            <a:pPr marL="457200" indent="-457200">
              <a:lnSpc>
                <a:spcPct val="150000"/>
              </a:lnSpc>
            </a:pPr>
            <a:r>
              <a:rPr lang="ar-SA" sz="2000" dirty="0" smtClean="0"/>
              <a:t>1- إدارة الجودة </a:t>
            </a:r>
            <a:r>
              <a:rPr lang="en-US" sz="2000" dirty="0" smtClean="0"/>
              <a:t>Quality Management </a:t>
            </a:r>
            <a:r>
              <a:rPr lang="ar-SA" sz="2000" dirty="0" smtClean="0"/>
              <a:t> </a:t>
            </a:r>
          </a:p>
          <a:p>
            <a:pPr marL="457200" indent="-457200">
              <a:lnSpc>
                <a:spcPct val="150000"/>
              </a:lnSpc>
            </a:pPr>
            <a:r>
              <a:rPr lang="ar-SA" sz="2000" dirty="0" smtClean="0"/>
              <a:t>هي تجميع وإدارة جميع الانشطة التي تهدف الى تحقيق الجودة. وهذا يعني تقديم نظام جودة في المنظمة </a:t>
            </a:r>
            <a:r>
              <a:rPr lang="ar-SA" sz="2000" dirty="0" smtClean="0"/>
              <a:t>وتطبيقه </a:t>
            </a:r>
            <a:r>
              <a:rPr lang="ar-SA" sz="2000" dirty="0" smtClean="0"/>
              <a:t>بشكل مناسب. أهداف وسياسات الجودة في المنظمة يجب ان تحدد بوضوح من قبل إدارة الجودة. </a:t>
            </a:r>
            <a:endParaRPr lang="ar-SA" sz="2000" dirty="0" smtClean="0"/>
          </a:p>
          <a:p>
            <a:pPr marL="457200" indent="-457200">
              <a:lnSpc>
                <a:spcPct val="150000"/>
              </a:lnSpc>
            </a:pPr>
            <a:endParaRPr lang="ar-SA" sz="2000" dirty="0" smtClean="0"/>
          </a:p>
          <a:p>
            <a:pPr marL="457200" indent="-457200">
              <a:lnSpc>
                <a:spcPct val="150000"/>
              </a:lnSpc>
            </a:pPr>
            <a:r>
              <a:rPr lang="ar-SA" sz="2000" dirty="0" smtClean="0"/>
              <a:t>هناك مفهوم أوسع لإدارة الجودة وهو إدارة الجودة الشاملة </a:t>
            </a:r>
            <a:r>
              <a:rPr lang="en-US" sz="2000" dirty="0" smtClean="0"/>
              <a:t>Total Quality Management </a:t>
            </a:r>
            <a:r>
              <a:rPr lang="en-US" sz="2000" dirty="0" smtClean="0"/>
              <a:t>(TQM) </a:t>
            </a:r>
            <a:r>
              <a:rPr lang="ar-SA" sz="2000" dirty="0" smtClean="0"/>
              <a:t> </a:t>
            </a:r>
            <a:r>
              <a:rPr lang="ar-SA" sz="2000" dirty="0" smtClean="0"/>
              <a:t>هذا المفهوم يدخل جوانب أخرى مثل اسلوب القيادة وأدبيات العمل والجوانب الاجتماعية والعلاقة </a:t>
            </a:r>
            <a:r>
              <a:rPr lang="ar-SA" sz="2000" dirty="0" smtClean="0"/>
              <a:t>مع المجتمع </a:t>
            </a:r>
            <a:r>
              <a:rPr lang="ar-SA" sz="2000" dirty="0" smtClean="0"/>
              <a:t>وغيرها. </a:t>
            </a:r>
            <a:endParaRPr lang="ar-SA" sz="2000" dirty="0"/>
          </a:p>
        </p:txBody>
      </p:sp>
      <p:sp>
        <p:nvSpPr>
          <p:cNvPr id="2050"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2051" name="Rectangle 3"/>
          <p:cNvSpPr>
            <a:spLocks noChangeArrowheads="1"/>
          </p:cNvSpPr>
          <p:nvPr/>
        </p:nvSpPr>
        <p:spPr bwMode="auto">
          <a:xfrm>
            <a:off x="0" y="2952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2053" name="Rectangle 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2054" name="Rectangle 6"/>
          <p:cNvSpPr>
            <a:spLocks noChangeArrowheads="1"/>
          </p:cNvSpPr>
          <p:nvPr/>
        </p:nvSpPr>
        <p:spPr bwMode="auto">
          <a:xfrm>
            <a:off x="0" y="1333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36869" name="Rectangle 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36870" name="Rectangle 6"/>
          <p:cNvSpPr>
            <a:spLocks noChangeArrowheads="1"/>
          </p:cNvSpPr>
          <p:nvPr/>
        </p:nvSpPr>
        <p:spPr bwMode="auto">
          <a:xfrm>
            <a:off x="0" y="5810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10" name="كائن 9"/>
          <p:cNvGraphicFramePr>
            <a:graphicFrameLocks noChangeAspect="1"/>
          </p:cNvGraphicFramePr>
          <p:nvPr/>
        </p:nvGraphicFramePr>
        <p:xfrm>
          <a:off x="4514850" y="3321050"/>
          <a:ext cx="114300" cy="215900"/>
        </p:xfrm>
        <a:graphic>
          <a:graphicData uri="http://schemas.openxmlformats.org/presentationml/2006/ole">
            <mc:AlternateContent xmlns:mc="http://schemas.openxmlformats.org/markup-compatibility/2006">
              <mc:Choice xmlns:v="urn:schemas-microsoft-com:vml" Requires="v">
                <p:oleObj spid="_x0000_s60425" name="Equation" r:id="rId3" imgW="114120" imgH="215640" progId="Equation.3">
                  <p:embed/>
                </p:oleObj>
              </mc:Choice>
              <mc:Fallback>
                <p:oleObj name="Equation" r:id="rId3" imgW="114120" imgH="215640" progId="Equation.3">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14850" y="3321050"/>
                        <a:ext cx="114300" cy="2159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3" name="عنوان 1"/>
          <p:cNvSpPr>
            <a:spLocks noGrp="1"/>
          </p:cNvSpPr>
          <p:nvPr>
            <p:ph type="title"/>
          </p:nvPr>
        </p:nvSpPr>
        <p:spPr>
          <a:xfrm>
            <a:off x="612648" y="228600"/>
            <a:ext cx="8153400" cy="842946"/>
          </a:xfrm>
        </p:spPr>
        <p:txBody>
          <a:bodyPr>
            <a:normAutofit/>
          </a:bodyPr>
          <a:lstStyle/>
          <a:p>
            <a:pPr algn="ctr"/>
            <a:r>
              <a:rPr lang="ar-SA" sz="4000" dirty="0" smtClean="0"/>
              <a:t>تعريف لمفهوم الجودة</a:t>
            </a:r>
            <a:endParaRPr lang="ar-SA" sz="40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مربع نص 4"/>
          <p:cNvSpPr txBox="1"/>
          <p:nvPr/>
        </p:nvSpPr>
        <p:spPr>
          <a:xfrm>
            <a:off x="251520" y="1689189"/>
            <a:ext cx="8606760" cy="3323987"/>
          </a:xfrm>
          <a:prstGeom prst="rect">
            <a:avLst/>
          </a:prstGeom>
          <a:noFill/>
        </p:spPr>
        <p:txBody>
          <a:bodyPr wrap="square" rtlCol="1">
            <a:spAutoFit/>
          </a:bodyPr>
          <a:lstStyle/>
          <a:p>
            <a:pPr marL="457200" indent="-457200" algn="just">
              <a:lnSpc>
                <a:spcPct val="150000"/>
              </a:lnSpc>
            </a:pPr>
            <a:r>
              <a:rPr lang="ar-SA" sz="2000" dirty="0"/>
              <a:t>تعتبر </a:t>
            </a:r>
            <a:r>
              <a:rPr lang="en-US" sz="2000" dirty="0"/>
              <a:t> TQM</a:t>
            </a:r>
            <a:r>
              <a:rPr lang="ar-SA" sz="2000" dirty="0"/>
              <a:t> فلسفة (يابانية) لإدارة المنظمة تركز على الجودة ورضا الزبون كاستراتيجية لتحقيق النجاح طويل الأمد. وتشدد على 3 مبادئ وهي رضا الزبون ومشاركة العاملين والتحسين المستمر.</a:t>
            </a:r>
          </a:p>
          <a:p>
            <a:pPr marL="457200" indent="-457200" algn="just">
              <a:lnSpc>
                <a:spcPct val="150000"/>
              </a:lnSpc>
            </a:pPr>
            <a:endParaRPr lang="ar-SA" sz="2000" dirty="0" smtClean="0"/>
          </a:p>
          <a:p>
            <a:pPr marL="457200" indent="-457200" algn="just">
              <a:lnSpc>
                <a:spcPct val="150000"/>
              </a:lnSpc>
            </a:pPr>
            <a:r>
              <a:rPr lang="ar-SA" sz="2000" dirty="0" smtClean="0"/>
              <a:t>يمكن تعريف </a:t>
            </a:r>
            <a:r>
              <a:rPr lang="en-US" sz="2000" dirty="0" smtClean="0"/>
              <a:t>TQM</a:t>
            </a:r>
            <a:r>
              <a:rPr lang="ar-SA" sz="2000" dirty="0" smtClean="0"/>
              <a:t> كالتالي:</a:t>
            </a:r>
            <a:r>
              <a:rPr lang="ar-SA" sz="2000" u="sng" dirty="0" smtClean="0"/>
              <a:t> </a:t>
            </a:r>
            <a:r>
              <a:rPr lang="ar-SA" sz="2000" i="1" u="sng" dirty="0" smtClean="0"/>
              <a:t>ثقافة</a:t>
            </a:r>
            <a:r>
              <a:rPr lang="ar-SA" sz="2000" i="1" dirty="0" smtClean="0"/>
              <a:t> للتحسين المستمر للجودة ينهض بمسؤولياتها كل فرد في المنظمة, ترتكز على فهم حاجات وتوقعات الزبون بهدف إرضائه مما يتطلب مشاركة العاملين وتبني فرق العمل واستخدام الأدوات الإحصائية لضبط الجودة للقيام بالأشياء بشكل صحيح من أول مرة.  </a:t>
            </a:r>
          </a:p>
          <a:p>
            <a:pPr marL="457200" indent="-457200" algn="just">
              <a:lnSpc>
                <a:spcPct val="150000"/>
              </a:lnSpc>
            </a:pPr>
            <a:endParaRPr lang="ar-SA" sz="2000" dirty="0" smtClean="0"/>
          </a:p>
        </p:txBody>
      </p:sp>
      <p:sp>
        <p:nvSpPr>
          <p:cNvPr id="2050"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2051" name="Rectangle 3"/>
          <p:cNvSpPr>
            <a:spLocks noChangeArrowheads="1"/>
          </p:cNvSpPr>
          <p:nvPr/>
        </p:nvSpPr>
        <p:spPr bwMode="auto">
          <a:xfrm>
            <a:off x="0" y="2952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2053" name="Rectangle 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2054" name="Rectangle 6"/>
          <p:cNvSpPr>
            <a:spLocks noChangeArrowheads="1"/>
          </p:cNvSpPr>
          <p:nvPr/>
        </p:nvSpPr>
        <p:spPr bwMode="auto">
          <a:xfrm>
            <a:off x="0" y="1333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36869" name="Rectangle 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36870" name="Rectangle 6"/>
          <p:cNvSpPr>
            <a:spLocks noChangeArrowheads="1"/>
          </p:cNvSpPr>
          <p:nvPr/>
        </p:nvSpPr>
        <p:spPr bwMode="auto">
          <a:xfrm>
            <a:off x="0" y="5810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10" name="كائن 9"/>
          <p:cNvGraphicFramePr>
            <a:graphicFrameLocks noChangeAspect="1"/>
          </p:cNvGraphicFramePr>
          <p:nvPr/>
        </p:nvGraphicFramePr>
        <p:xfrm>
          <a:off x="4514850" y="3321050"/>
          <a:ext cx="114300" cy="215900"/>
        </p:xfrm>
        <a:graphic>
          <a:graphicData uri="http://schemas.openxmlformats.org/presentationml/2006/ole">
            <mc:AlternateContent xmlns:mc="http://schemas.openxmlformats.org/markup-compatibility/2006">
              <mc:Choice xmlns:v="urn:schemas-microsoft-com:vml" Requires="v">
                <p:oleObj spid="_x0000_s62470" name="Equation" r:id="rId3" imgW="114120" imgH="215640" progId="Equation.3">
                  <p:embed/>
                </p:oleObj>
              </mc:Choice>
              <mc:Fallback>
                <p:oleObj name="Equation" r:id="rId3" imgW="114120" imgH="21564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14850" y="3321050"/>
                        <a:ext cx="114300" cy="2159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3" name="عنوان 1"/>
          <p:cNvSpPr>
            <a:spLocks noGrp="1"/>
          </p:cNvSpPr>
          <p:nvPr>
            <p:ph type="title"/>
          </p:nvPr>
        </p:nvSpPr>
        <p:spPr>
          <a:xfrm>
            <a:off x="612648" y="228600"/>
            <a:ext cx="8153400" cy="842946"/>
          </a:xfrm>
        </p:spPr>
        <p:txBody>
          <a:bodyPr>
            <a:normAutofit/>
          </a:bodyPr>
          <a:lstStyle/>
          <a:p>
            <a:pPr algn="ctr"/>
            <a:r>
              <a:rPr lang="ar-SA" sz="4000" dirty="0" smtClean="0"/>
              <a:t>تعريف لمفهوم الجودة</a:t>
            </a:r>
            <a:endParaRPr lang="ar-SA" sz="4000" dirty="0"/>
          </a:p>
        </p:txBody>
      </p:sp>
    </p:spTree>
    <p:extLst>
      <p:ext uri="{BB962C8B-B14F-4D97-AF65-F5344CB8AC3E}">
        <p14:creationId xmlns:p14="http://schemas.microsoft.com/office/powerpoint/2010/main" val="45805572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مربع نص 4"/>
          <p:cNvSpPr txBox="1"/>
          <p:nvPr/>
        </p:nvSpPr>
        <p:spPr>
          <a:xfrm>
            <a:off x="107504" y="1753451"/>
            <a:ext cx="8856984" cy="3785652"/>
          </a:xfrm>
          <a:prstGeom prst="rect">
            <a:avLst/>
          </a:prstGeom>
          <a:noFill/>
        </p:spPr>
        <p:txBody>
          <a:bodyPr wrap="square" rtlCol="1">
            <a:spAutoFit/>
          </a:bodyPr>
          <a:lstStyle/>
          <a:p>
            <a:pPr marL="457200" indent="-457200" algn="just">
              <a:lnSpc>
                <a:spcPct val="150000"/>
              </a:lnSpc>
            </a:pPr>
            <a:r>
              <a:rPr lang="ar-SA" sz="2000" dirty="0" smtClean="0"/>
              <a:t>2- توكيد الجودة </a:t>
            </a:r>
            <a:r>
              <a:rPr lang="en-US" sz="2000" dirty="0" smtClean="0"/>
              <a:t> Quality Assurance </a:t>
            </a:r>
            <a:r>
              <a:rPr lang="ar-SA" sz="2000" dirty="0" smtClean="0"/>
              <a:t> </a:t>
            </a:r>
          </a:p>
          <a:p>
            <a:pPr marL="457200" indent="-457200" algn="just">
              <a:lnSpc>
                <a:spcPct val="150000"/>
              </a:lnSpc>
            </a:pPr>
            <a:r>
              <a:rPr lang="ar-SA" sz="2000" dirty="0" smtClean="0"/>
              <a:t>جميع الخطط والأعمال المنظمة الضرورية لتقديم ثقة مناسبة بان المنتج سيحقق متطلبات الجودة المحددة مسبقا</a:t>
            </a:r>
            <a:r>
              <a:rPr lang="ar-SA" sz="2000" dirty="0" smtClean="0"/>
              <a:t>. أي ان توكيد الجودة تتأكد من ان المنظمة تقوم بالأعمال</a:t>
            </a:r>
            <a:r>
              <a:rPr lang="ar-SA" sz="2000" dirty="0" smtClean="0"/>
              <a:t> الصحيحة بالطريقة الصحيحة وبالتالي فهي تركز على العملية </a:t>
            </a:r>
            <a:r>
              <a:rPr lang="en-US" sz="2000" dirty="0" smtClean="0"/>
              <a:t> Process Oriented </a:t>
            </a:r>
            <a:endParaRPr lang="en-US" sz="2000" dirty="0" smtClean="0"/>
          </a:p>
          <a:p>
            <a:pPr marL="457200" indent="-457200" algn="just">
              <a:lnSpc>
                <a:spcPct val="150000"/>
              </a:lnSpc>
            </a:pPr>
            <a:endParaRPr lang="ar-SA" sz="2000" dirty="0" smtClean="0"/>
          </a:p>
          <a:p>
            <a:pPr marL="457200" indent="-457200" algn="just">
              <a:lnSpc>
                <a:spcPct val="150000"/>
              </a:lnSpc>
            </a:pPr>
            <a:r>
              <a:rPr lang="ar-SA" sz="2000" dirty="0" smtClean="0"/>
              <a:t>3- مراقبة الجودة </a:t>
            </a:r>
            <a:r>
              <a:rPr lang="en-US" sz="2000" dirty="0" smtClean="0"/>
              <a:t> Quality Control </a:t>
            </a:r>
            <a:endParaRPr lang="ar-SA" sz="2000" dirty="0" smtClean="0"/>
          </a:p>
          <a:p>
            <a:pPr marL="457200" indent="-457200" algn="just">
              <a:lnSpc>
                <a:spcPct val="150000"/>
              </a:lnSpc>
            </a:pPr>
            <a:r>
              <a:rPr lang="ar-SA" sz="2000" dirty="0" smtClean="0"/>
              <a:t>يمكن </a:t>
            </a:r>
            <a:r>
              <a:rPr lang="ar-SA" sz="2000" dirty="0" smtClean="0"/>
              <a:t>تعريفه بانه </a:t>
            </a:r>
            <a:r>
              <a:rPr lang="ar-SA" sz="2000" dirty="0" smtClean="0"/>
              <a:t>التقنيات والأنشطة التي </a:t>
            </a:r>
            <a:r>
              <a:rPr lang="ar-SA" sz="2000" dirty="0" smtClean="0"/>
              <a:t>تستخدم </a:t>
            </a:r>
            <a:r>
              <a:rPr lang="ar-SA" sz="2000" dirty="0" smtClean="0"/>
              <a:t>للتأكد من ان المخرجات من عمليات المنظمة هي المخرجات المتوقعة وبالتالي فهي تركز على المنتج </a:t>
            </a:r>
            <a:r>
              <a:rPr lang="en-US" sz="2000" dirty="0" smtClean="0"/>
              <a:t>Product Oriented</a:t>
            </a:r>
            <a:r>
              <a:rPr lang="ar-SA" sz="2000" dirty="0" smtClean="0"/>
              <a:t>. </a:t>
            </a:r>
            <a:endParaRPr lang="ar-SA" sz="2000" dirty="0" smtClean="0"/>
          </a:p>
        </p:txBody>
      </p:sp>
      <p:sp>
        <p:nvSpPr>
          <p:cNvPr id="2050"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2051" name="Rectangle 3"/>
          <p:cNvSpPr>
            <a:spLocks noChangeArrowheads="1"/>
          </p:cNvSpPr>
          <p:nvPr/>
        </p:nvSpPr>
        <p:spPr bwMode="auto">
          <a:xfrm>
            <a:off x="0" y="2952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2053" name="Rectangle 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2054" name="Rectangle 6"/>
          <p:cNvSpPr>
            <a:spLocks noChangeArrowheads="1"/>
          </p:cNvSpPr>
          <p:nvPr/>
        </p:nvSpPr>
        <p:spPr bwMode="auto">
          <a:xfrm>
            <a:off x="0" y="1333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36869" name="Rectangle 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36870" name="Rectangle 6"/>
          <p:cNvSpPr>
            <a:spLocks noChangeArrowheads="1"/>
          </p:cNvSpPr>
          <p:nvPr/>
        </p:nvSpPr>
        <p:spPr bwMode="auto">
          <a:xfrm>
            <a:off x="0" y="5810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10" name="كائن 9"/>
          <p:cNvGraphicFramePr>
            <a:graphicFrameLocks noChangeAspect="1"/>
          </p:cNvGraphicFramePr>
          <p:nvPr/>
        </p:nvGraphicFramePr>
        <p:xfrm>
          <a:off x="4514850" y="3321050"/>
          <a:ext cx="114300" cy="215900"/>
        </p:xfrm>
        <a:graphic>
          <a:graphicData uri="http://schemas.openxmlformats.org/presentationml/2006/ole">
            <mc:AlternateContent xmlns:mc="http://schemas.openxmlformats.org/markup-compatibility/2006">
              <mc:Choice xmlns:v="urn:schemas-microsoft-com:vml" Requires="v">
                <p:oleObj spid="_x0000_s61449" name="Equation" r:id="rId3" imgW="114120" imgH="215640" progId="Equation.3">
                  <p:embed/>
                </p:oleObj>
              </mc:Choice>
              <mc:Fallback>
                <p:oleObj name="Equation" r:id="rId3" imgW="114120" imgH="215640" progId="Equation.3">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14850" y="3321050"/>
                        <a:ext cx="114300" cy="2159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3" name="عنوان 1"/>
          <p:cNvSpPr>
            <a:spLocks noGrp="1"/>
          </p:cNvSpPr>
          <p:nvPr>
            <p:ph type="title"/>
          </p:nvPr>
        </p:nvSpPr>
        <p:spPr>
          <a:xfrm>
            <a:off x="612648" y="228600"/>
            <a:ext cx="8153400" cy="842946"/>
          </a:xfrm>
        </p:spPr>
        <p:txBody>
          <a:bodyPr>
            <a:normAutofit/>
          </a:bodyPr>
          <a:lstStyle/>
          <a:p>
            <a:pPr algn="ctr"/>
            <a:r>
              <a:rPr lang="ar-SA" sz="4000" dirty="0" smtClean="0"/>
              <a:t>تعريف لمفهوم الجودة</a:t>
            </a:r>
            <a:endParaRPr lang="ar-SA" sz="40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مربع نص 4"/>
          <p:cNvSpPr txBox="1"/>
          <p:nvPr/>
        </p:nvSpPr>
        <p:spPr>
          <a:xfrm>
            <a:off x="428596" y="1643050"/>
            <a:ext cx="8429684" cy="4708981"/>
          </a:xfrm>
          <a:prstGeom prst="rect">
            <a:avLst/>
          </a:prstGeom>
          <a:noFill/>
        </p:spPr>
        <p:txBody>
          <a:bodyPr wrap="square" rtlCol="1">
            <a:spAutoFit/>
          </a:bodyPr>
          <a:lstStyle/>
          <a:p>
            <a:pPr marL="457200" indent="-457200">
              <a:lnSpc>
                <a:spcPct val="150000"/>
              </a:lnSpc>
            </a:pPr>
            <a:r>
              <a:rPr lang="ar-SA" sz="2000" b="1" u="sng" dirty="0" smtClean="0"/>
              <a:t>أولاً: أبعاد جودة </a:t>
            </a:r>
            <a:r>
              <a:rPr lang="ar-SA" sz="2000" b="1" u="sng" dirty="0" smtClean="0"/>
              <a:t>المنتج </a:t>
            </a:r>
            <a:r>
              <a:rPr lang="en-US" sz="2000" b="1" u="sng" dirty="0" smtClean="0"/>
              <a:t>Quality Dimensions </a:t>
            </a:r>
            <a:r>
              <a:rPr lang="ar-SA" sz="2000" b="1" u="sng" dirty="0" smtClean="0"/>
              <a:t>:</a:t>
            </a:r>
            <a:endParaRPr lang="ar-SA" sz="2000" b="1" u="sng" dirty="0" smtClean="0"/>
          </a:p>
          <a:p>
            <a:pPr marL="457200" indent="-457200">
              <a:lnSpc>
                <a:spcPct val="150000"/>
              </a:lnSpc>
            </a:pPr>
            <a:r>
              <a:rPr lang="ar-SA" sz="2000" b="1" u="sng" dirty="0" smtClean="0"/>
              <a:t>1- الأداء </a:t>
            </a:r>
            <a:r>
              <a:rPr lang="en-US" sz="2000" b="1" u="sng" dirty="0" smtClean="0"/>
              <a:t>Performance</a:t>
            </a:r>
            <a:r>
              <a:rPr lang="ar-SA" sz="2000" b="1" dirty="0" smtClean="0"/>
              <a:t> </a:t>
            </a:r>
            <a:r>
              <a:rPr lang="ar-SA" sz="2000" dirty="0" smtClean="0"/>
              <a:t>ويمثل خصائص التشغيل الأساسية للمنتج مثل اللون والوضوح في الصوت والصورة بالنسبة لجهاز التلفزيون أو قوة الماكينة والسرعة ومثبت السرعة والراحة بالنسبة للسيارات. </a:t>
            </a:r>
          </a:p>
          <a:p>
            <a:pPr marL="457200" indent="-457200">
              <a:lnSpc>
                <a:spcPct val="150000"/>
              </a:lnSpc>
            </a:pPr>
            <a:endParaRPr lang="ar-SA" sz="2000" dirty="0" smtClean="0"/>
          </a:p>
          <a:p>
            <a:pPr marL="457200" indent="-457200">
              <a:lnSpc>
                <a:spcPct val="150000"/>
              </a:lnSpc>
            </a:pPr>
            <a:r>
              <a:rPr lang="ar-SA" sz="2000" dirty="0" smtClean="0"/>
              <a:t>الرابط أو العلاقة بين الأداء والجودة ليست علاقة واضحة !!! </a:t>
            </a:r>
          </a:p>
          <a:p>
            <a:pPr marL="457200" indent="-457200">
              <a:lnSpc>
                <a:spcPct val="150000"/>
              </a:lnSpc>
            </a:pPr>
            <a:r>
              <a:rPr lang="ar-SA" sz="2000" dirty="0" smtClean="0"/>
              <a:t>أ- السؤال هو هل الاختلاف في الأداء يعني اختلاف في الجودة؟</a:t>
            </a:r>
          </a:p>
          <a:p>
            <a:pPr marL="457200" indent="-457200">
              <a:lnSpc>
                <a:spcPct val="150000"/>
              </a:lnSpc>
            </a:pPr>
            <a:r>
              <a:rPr lang="ar-SA" sz="2000" dirty="0" smtClean="0"/>
              <a:t>في الغالب هذا يعتمد على وجهة نظر المستهلك </a:t>
            </a:r>
            <a:r>
              <a:rPr lang="ar-SA" sz="2000" dirty="0" err="1" smtClean="0"/>
              <a:t>او</a:t>
            </a:r>
            <a:r>
              <a:rPr lang="ar-SA" sz="2000" dirty="0" smtClean="0"/>
              <a:t> الزبون. اختلاف وجهات نظر المستهلكين وحاجاتهم تعني </a:t>
            </a:r>
            <a:r>
              <a:rPr lang="ar-SA" sz="2000" dirty="0" err="1" smtClean="0"/>
              <a:t>ان</a:t>
            </a:r>
            <a:r>
              <a:rPr lang="ar-SA" sz="2000" dirty="0" smtClean="0"/>
              <a:t> المستهلكين ينظرون </a:t>
            </a:r>
            <a:r>
              <a:rPr lang="ar-SA" sz="2000" dirty="0" err="1" smtClean="0"/>
              <a:t>الى</a:t>
            </a:r>
            <a:r>
              <a:rPr lang="ar-SA" sz="2000" dirty="0" smtClean="0"/>
              <a:t> جودة المنتج من زوايا مختلفة تعتمد بالدرجة الأولى على حاجاتهم ورغباتهم المباشرة.  </a:t>
            </a:r>
          </a:p>
        </p:txBody>
      </p:sp>
      <p:sp>
        <p:nvSpPr>
          <p:cNvPr id="2050"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2051" name="Rectangle 3"/>
          <p:cNvSpPr>
            <a:spLocks noChangeArrowheads="1"/>
          </p:cNvSpPr>
          <p:nvPr/>
        </p:nvSpPr>
        <p:spPr bwMode="auto">
          <a:xfrm>
            <a:off x="0" y="2952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2053" name="Rectangle 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2054" name="Rectangle 6"/>
          <p:cNvSpPr>
            <a:spLocks noChangeArrowheads="1"/>
          </p:cNvSpPr>
          <p:nvPr/>
        </p:nvSpPr>
        <p:spPr bwMode="auto">
          <a:xfrm>
            <a:off x="0" y="1333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36869" name="Rectangle 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36870" name="Rectangle 6"/>
          <p:cNvSpPr>
            <a:spLocks noChangeArrowheads="1"/>
          </p:cNvSpPr>
          <p:nvPr/>
        </p:nvSpPr>
        <p:spPr bwMode="auto">
          <a:xfrm>
            <a:off x="0" y="5810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10" name="كائن 9"/>
          <p:cNvGraphicFramePr>
            <a:graphicFrameLocks noChangeAspect="1"/>
          </p:cNvGraphicFramePr>
          <p:nvPr/>
        </p:nvGraphicFramePr>
        <p:xfrm>
          <a:off x="4514850" y="3321050"/>
          <a:ext cx="114300" cy="215900"/>
        </p:xfrm>
        <a:graphic>
          <a:graphicData uri="http://schemas.openxmlformats.org/presentationml/2006/ole">
            <mc:AlternateContent xmlns:mc="http://schemas.openxmlformats.org/markup-compatibility/2006">
              <mc:Choice xmlns:v="urn:schemas-microsoft-com:vml" Requires="v">
                <p:oleObj spid="_x0000_s50185" name="Equation" r:id="rId3" imgW="114120" imgH="215640" progId="Equation.3">
                  <p:embed/>
                </p:oleObj>
              </mc:Choice>
              <mc:Fallback>
                <p:oleObj name="Equation" r:id="rId3" imgW="114120" imgH="215640" progId="Equation.3">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14850" y="3321050"/>
                        <a:ext cx="114300" cy="2159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3" name="عنوان 1"/>
          <p:cNvSpPr>
            <a:spLocks noGrp="1"/>
          </p:cNvSpPr>
          <p:nvPr>
            <p:ph type="title"/>
          </p:nvPr>
        </p:nvSpPr>
        <p:spPr>
          <a:xfrm>
            <a:off x="612648" y="228600"/>
            <a:ext cx="8153400" cy="842946"/>
          </a:xfrm>
        </p:spPr>
        <p:txBody>
          <a:bodyPr>
            <a:normAutofit/>
          </a:bodyPr>
          <a:lstStyle/>
          <a:p>
            <a:pPr algn="ctr"/>
            <a:r>
              <a:rPr lang="ar-SA" sz="4000" dirty="0" smtClean="0"/>
              <a:t>أبعاد الجودة</a:t>
            </a:r>
            <a:endParaRPr lang="ar-SA" sz="40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مربع نص 4"/>
          <p:cNvSpPr txBox="1"/>
          <p:nvPr/>
        </p:nvSpPr>
        <p:spPr>
          <a:xfrm>
            <a:off x="428596" y="1643050"/>
            <a:ext cx="8429684" cy="4247317"/>
          </a:xfrm>
          <a:prstGeom prst="rect">
            <a:avLst/>
          </a:prstGeom>
          <a:noFill/>
        </p:spPr>
        <p:txBody>
          <a:bodyPr wrap="square" rtlCol="1">
            <a:spAutoFit/>
          </a:bodyPr>
          <a:lstStyle/>
          <a:p>
            <a:pPr marL="457200" indent="-457200">
              <a:lnSpc>
                <a:spcPct val="150000"/>
              </a:lnSpc>
            </a:pPr>
            <a:r>
              <a:rPr lang="ar-SA" sz="2000" dirty="0" smtClean="0"/>
              <a:t>ب- الرابط بين الأداء والجودة يتأثر أيضا بدلالات بعض الكلمات التي توصف الأداء حيث </a:t>
            </a:r>
            <a:r>
              <a:rPr lang="ar-SA" sz="2000" dirty="0" err="1" smtClean="0"/>
              <a:t>ان</a:t>
            </a:r>
            <a:r>
              <a:rPr lang="ar-SA" sz="2000" dirty="0" smtClean="0"/>
              <a:t> بعض هذه الكلمات لها علاقة بالجودة وبعضها الآخر ليس له أي علاقة بالجودة. </a:t>
            </a:r>
          </a:p>
          <a:p>
            <a:pPr marL="457200" indent="-457200">
              <a:lnSpc>
                <a:spcPct val="150000"/>
              </a:lnSpc>
            </a:pPr>
            <a:r>
              <a:rPr lang="ar-SA" sz="2000" dirty="0" smtClean="0"/>
              <a:t>مثال: </a:t>
            </a:r>
          </a:p>
          <a:p>
            <a:pPr marL="457200" indent="-457200">
              <a:lnSpc>
                <a:spcPct val="150000"/>
              </a:lnSpc>
            </a:pPr>
            <a:r>
              <a:rPr lang="ar-SA" sz="2000" dirty="0" smtClean="0"/>
              <a:t>المصباح الكهربائي ذو المائة وات (</a:t>
            </a:r>
            <a:r>
              <a:rPr lang="en-US" sz="2000" dirty="0" smtClean="0"/>
              <a:t>100-watt</a:t>
            </a:r>
            <a:r>
              <a:rPr lang="ar-SA" sz="2000" dirty="0" smtClean="0"/>
              <a:t>) يعطي إضاءة (</a:t>
            </a:r>
            <a:r>
              <a:rPr lang="en-US" sz="2000" dirty="0" smtClean="0"/>
              <a:t>Candlepower</a:t>
            </a:r>
            <a:r>
              <a:rPr lang="ar-SA" sz="2000" dirty="0" smtClean="0"/>
              <a:t>) أفضل من المصباح ذو الخمسين وات. هناك من المستهلكين من يرى أن هذا الاختلاف عبارة عن مقياس من مقاييس الجودة بينما في الواقع أن المصابيح تنتمي إلى فئات مختلفة ولا يمكن مقارنتها بمنظور الجودة.</a:t>
            </a:r>
          </a:p>
          <a:p>
            <a:pPr marL="457200" indent="-457200">
              <a:lnSpc>
                <a:spcPct val="150000"/>
              </a:lnSpc>
            </a:pPr>
            <a:r>
              <a:rPr lang="ar-SA" sz="2000" dirty="0" smtClean="0"/>
              <a:t>الهدوء والانسيابية في أداء السيارة يعتبر انعكاس مباشر لجودة السيارة وبالتالي فإن الهدوء والانسيابية في أداء السيارة يعتبر مقياس للجودة بينما قوة الإضاءة (</a:t>
            </a:r>
            <a:r>
              <a:rPr lang="en-US" sz="2000" dirty="0" smtClean="0"/>
              <a:t> Candlepower</a:t>
            </a:r>
            <a:r>
              <a:rPr lang="ar-SA" sz="2000" dirty="0" smtClean="0"/>
              <a:t>) لا تعتبر من مقاييس الجودة. </a:t>
            </a:r>
          </a:p>
        </p:txBody>
      </p:sp>
      <p:sp>
        <p:nvSpPr>
          <p:cNvPr id="2050"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2051" name="Rectangle 3"/>
          <p:cNvSpPr>
            <a:spLocks noChangeArrowheads="1"/>
          </p:cNvSpPr>
          <p:nvPr/>
        </p:nvSpPr>
        <p:spPr bwMode="auto">
          <a:xfrm>
            <a:off x="0" y="2952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2053" name="Rectangle 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2054" name="Rectangle 6"/>
          <p:cNvSpPr>
            <a:spLocks noChangeArrowheads="1"/>
          </p:cNvSpPr>
          <p:nvPr/>
        </p:nvSpPr>
        <p:spPr bwMode="auto">
          <a:xfrm>
            <a:off x="0" y="1333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36869" name="Rectangle 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36870" name="Rectangle 6"/>
          <p:cNvSpPr>
            <a:spLocks noChangeArrowheads="1"/>
          </p:cNvSpPr>
          <p:nvPr/>
        </p:nvSpPr>
        <p:spPr bwMode="auto">
          <a:xfrm>
            <a:off x="0" y="5810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10" name="كائن 9"/>
          <p:cNvGraphicFramePr>
            <a:graphicFrameLocks noChangeAspect="1"/>
          </p:cNvGraphicFramePr>
          <p:nvPr/>
        </p:nvGraphicFramePr>
        <p:xfrm>
          <a:off x="4514850" y="3321050"/>
          <a:ext cx="114300" cy="215900"/>
        </p:xfrm>
        <a:graphic>
          <a:graphicData uri="http://schemas.openxmlformats.org/presentationml/2006/ole">
            <mc:AlternateContent xmlns:mc="http://schemas.openxmlformats.org/markup-compatibility/2006">
              <mc:Choice xmlns:v="urn:schemas-microsoft-com:vml" Requires="v">
                <p:oleObj spid="_x0000_s54281" name="Equation" r:id="rId3" imgW="114120" imgH="215640" progId="Equation.3">
                  <p:embed/>
                </p:oleObj>
              </mc:Choice>
              <mc:Fallback>
                <p:oleObj name="Equation" r:id="rId3" imgW="114120" imgH="215640" progId="Equation.3">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14850" y="3321050"/>
                        <a:ext cx="114300" cy="2159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3" name="عنوان 1"/>
          <p:cNvSpPr>
            <a:spLocks noGrp="1"/>
          </p:cNvSpPr>
          <p:nvPr>
            <p:ph type="title"/>
          </p:nvPr>
        </p:nvSpPr>
        <p:spPr>
          <a:xfrm>
            <a:off x="612648" y="228600"/>
            <a:ext cx="8153400" cy="842946"/>
          </a:xfrm>
        </p:spPr>
        <p:txBody>
          <a:bodyPr>
            <a:normAutofit/>
          </a:bodyPr>
          <a:lstStyle/>
          <a:p>
            <a:pPr algn="ctr"/>
            <a:r>
              <a:rPr lang="ar-SA" sz="4000" dirty="0" smtClean="0"/>
              <a:t>أبعاد الجودة</a:t>
            </a:r>
            <a:endParaRPr lang="ar-SA" sz="4000"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مربع نص 4"/>
          <p:cNvSpPr txBox="1"/>
          <p:nvPr/>
        </p:nvSpPr>
        <p:spPr>
          <a:xfrm>
            <a:off x="428596" y="1643050"/>
            <a:ext cx="8429684" cy="2400657"/>
          </a:xfrm>
          <a:prstGeom prst="rect">
            <a:avLst/>
          </a:prstGeom>
          <a:noFill/>
        </p:spPr>
        <p:txBody>
          <a:bodyPr wrap="square" rtlCol="1">
            <a:spAutoFit/>
          </a:bodyPr>
          <a:lstStyle/>
          <a:p>
            <a:pPr marL="457200" indent="-457200">
              <a:lnSpc>
                <a:spcPct val="150000"/>
              </a:lnSpc>
            </a:pPr>
            <a:r>
              <a:rPr lang="ar-SA" sz="2000" b="1" u="sng" dirty="0" smtClean="0"/>
              <a:t>2- المظهر </a:t>
            </a:r>
            <a:r>
              <a:rPr lang="en-US" sz="2000" b="1" u="sng" dirty="0" smtClean="0"/>
              <a:t>Features</a:t>
            </a:r>
            <a:r>
              <a:rPr lang="ar-SA" sz="2000" b="1" u="sng" dirty="0" smtClean="0"/>
              <a:t> </a:t>
            </a:r>
            <a:r>
              <a:rPr lang="ar-SA" sz="2000" dirty="0" smtClean="0"/>
              <a:t>وهي العناصر المضافة على الخصائص الأساسية للتشغيل مثل توفر جهاز السيطرة عن بعد للتلفزيون. هذه العناصر المضافة (الثانوية) تشبه الخصائص </a:t>
            </a:r>
            <a:r>
              <a:rPr lang="ar-SA" sz="2000" dirty="0" err="1" smtClean="0"/>
              <a:t>الاساسية</a:t>
            </a:r>
            <a:r>
              <a:rPr lang="ar-SA" sz="2000" dirty="0" smtClean="0"/>
              <a:t> للتشغيل حيث </a:t>
            </a:r>
            <a:r>
              <a:rPr lang="ar-SA" sz="2000" dirty="0" err="1" smtClean="0"/>
              <a:t>ان</a:t>
            </a:r>
            <a:r>
              <a:rPr lang="ar-SA" sz="2000" dirty="0" smtClean="0"/>
              <a:t> ترجمتها وقياسها بمنظور الجودة يعتمد على وجهة نظر المستهلك وحاجاته. </a:t>
            </a:r>
          </a:p>
          <a:p>
            <a:pPr marL="457200" indent="-457200">
              <a:lnSpc>
                <a:spcPct val="150000"/>
              </a:lnSpc>
            </a:pPr>
            <a:r>
              <a:rPr lang="ar-SA" sz="2000" dirty="0" smtClean="0"/>
              <a:t>الفرق الجوهري بين الخصائص الأساسية للتشغيل </a:t>
            </a:r>
            <a:r>
              <a:rPr lang="ar-SA" sz="2000" dirty="0" err="1" smtClean="0"/>
              <a:t>و</a:t>
            </a:r>
            <a:r>
              <a:rPr lang="ar-SA" sz="2000" dirty="0" smtClean="0"/>
              <a:t> العناصر أو الخصائص المضافة يعتمد بشكل مباشر على درجة أهميتها للمستهلك. </a:t>
            </a:r>
          </a:p>
        </p:txBody>
      </p:sp>
      <p:sp>
        <p:nvSpPr>
          <p:cNvPr id="2050"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2051" name="Rectangle 3"/>
          <p:cNvSpPr>
            <a:spLocks noChangeArrowheads="1"/>
          </p:cNvSpPr>
          <p:nvPr/>
        </p:nvSpPr>
        <p:spPr bwMode="auto">
          <a:xfrm>
            <a:off x="0" y="2952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2053" name="Rectangle 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2054" name="Rectangle 6"/>
          <p:cNvSpPr>
            <a:spLocks noChangeArrowheads="1"/>
          </p:cNvSpPr>
          <p:nvPr/>
        </p:nvSpPr>
        <p:spPr bwMode="auto">
          <a:xfrm>
            <a:off x="0" y="1333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36869" name="Rectangle 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36870" name="Rectangle 6"/>
          <p:cNvSpPr>
            <a:spLocks noChangeArrowheads="1"/>
          </p:cNvSpPr>
          <p:nvPr/>
        </p:nvSpPr>
        <p:spPr bwMode="auto">
          <a:xfrm>
            <a:off x="0" y="5810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10" name="كائن 9"/>
          <p:cNvGraphicFramePr>
            <a:graphicFrameLocks noChangeAspect="1"/>
          </p:cNvGraphicFramePr>
          <p:nvPr/>
        </p:nvGraphicFramePr>
        <p:xfrm>
          <a:off x="4514850" y="3321050"/>
          <a:ext cx="114300" cy="215900"/>
        </p:xfrm>
        <a:graphic>
          <a:graphicData uri="http://schemas.openxmlformats.org/presentationml/2006/ole">
            <mc:AlternateContent xmlns:mc="http://schemas.openxmlformats.org/markup-compatibility/2006">
              <mc:Choice xmlns:v="urn:schemas-microsoft-com:vml" Requires="v">
                <p:oleObj spid="_x0000_s53257" name="Equation" r:id="rId3" imgW="114120" imgH="215640" progId="Equation.3">
                  <p:embed/>
                </p:oleObj>
              </mc:Choice>
              <mc:Fallback>
                <p:oleObj name="Equation" r:id="rId3" imgW="114120" imgH="215640" progId="Equation.3">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14850" y="3321050"/>
                        <a:ext cx="114300" cy="2159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3" name="عنوان 1"/>
          <p:cNvSpPr>
            <a:spLocks noGrp="1"/>
          </p:cNvSpPr>
          <p:nvPr>
            <p:ph type="title"/>
          </p:nvPr>
        </p:nvSpPr>
        <p:spPr>
          <a:xfrm>
            <a:off x="612648" y="228600"/>
            <a:ext cx="8153400" cy="842946"/>
          </a:xfrm>
        </p:spPr>
        <p:txBody>
          <a:bodyPr>
            <a:normAutofit/>
          </a:bodyPr>
          <a:lstStyle/>
          <a:p>
            <a:pPr algn="ctr"/>
            <a:r>
              <a:rPr lang="ar-SA" sz="4000" dirty="0" smtClean="0"/>
              <a:t>أبعاد الجودة</a:t>
            </a:r>
            <a:endParaRPr lang="ar-SA" sz="4000"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ألوان متوسطة">
  <a:themeElements>
    <a:clrScheme name="ألوان متوسطة">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ألوان متوسطة">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ألوان متوسطة">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Median</Template>
  <TotalTime>4639</TotalTime>
  <Words>1253</Words>
  <Application>Microsoft Office PowerPoint</Application>
  <PresentationFormat>عرض على الشاشة (3:4)‏</PresentationFormat>
  <Paragraphs>79</Paragraphs>
  <Slides>15</Slides>
  <Notes>0</Notes>
  <HiddenSlides>0</HiddenSlides>
  <MMClips>0</MMClips>
  <ScaleCrop>false</ScaleCrop>
  <HeadingPairs>
    <vt:vector size="6" baseType="variant">
      <vt:variant>
        <vt:lpstr>نسق</vt:lpstr>
      </vt:variant>
      <vt:variant>
        <vt:i4>1</vt:i4>
      </vt:variant>
      <vt:variant>
        <vt:lpstr>خوادم OLE مضمنة</vt:lpstr>
      </vt:variant>
      <vt:variant>
        <vt:i4>1</vt:i4>
      </vt:variant>
      <vt:variant>
        <vt:lpstr>عناوين الشرائح</vt:lpstr>
      </vt:variant>
      <vt:variant>
        <vt:i4>15</vt:i4>
      </vt:variant>
    </vt:vector>
  </HeadingPairs>
  <TitlesOfParts>
    <vt:vector size="17" baseType="lpstr">
      <vt:lpstr>ألوان متوسطة</vt:lpstr>
      <vt:lpstr>Equation</vt:lpstr>
      <vt:lpstr>إدارة الجودة</vt:lpstr>
      <vt:lpstr>تعريف لمفهوم الجودة</vt:lpstr>
      <vt:lpstr>تعريف لمفهوم الجودة</vt:lpstr>
      <vt:lpstr>تعريف لمفهوم الجودة</vt:lpstr>
      <vt:lpstr>تعريف لمفهوم الجودة</vt:lpstr>
      <vt:lpstr>تعريف لمفهوم الجودة</vt:lpstr>
      <vt:lpstr>أبعاد الجودة</vt:lpstr>
      <vt:lpstr>أبعاد الجودة</vt:lpstr>
      <vt:lpstr>أبعاد الجودة</vt:lpstr>
      <vt:lpstr>أبعاد الجودة</vt:lpstr>
      <vt:lpstr>أبعاد الجودة</vt:lpstr>
      <vt:lpstr>أبعاد الجودة</vt:lpstr>
      <vt:lpstr>أبعاد الجودة</vt:lpstr>
      <vt:lpstr>أبعاد الجودة</vt:lpstr>
      <vt:lpstr>أبعاد الجودة</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User</dc:creator>
  <cp:lastModifiedBy>KSU</cp:lastModifiedBy>
  <cp:revision>419</cp:revision>
  <cp:lastPrinted>2014-12-21T15:49:50Z</cp:lastPrinted>
  <dcterms:created xsi:type="dcterms:W3CDTF">2013-09-17T19:13:54Z</dcterms:created>
  <dcterms:modified xsi:type="dcterms:W3CDTF">2014-12-21T15:50:25Z</dcterms:modified>
</cp:coreProperties>
</file>