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notesSlides/notesSlide2.xml" ContentType="application/vnd.openxmlformats-officedocument.presentationml.notesSlide+xml"/>
  <Override PartName="/customXml/itemProps1.xml" ContentType="application/vnd.openxmlformats-officedocument.customXmlPropertie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slides/slide99.xml" ContentType="application/vnd.openxmlformats-officedocument.presentationml.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viewProps.xml" ContentType="application/vnd.openxmlformats-officedocument.presentationml.viewProp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comments/comment1.xml" ContentType="application/vnd.openxmlformats-officedocument.presentationml.comments+xml"/>
  <Default Extension="vml" ContentType="application/vnd.openxmlformats-officedocument.vmlDrawing"/>
  <Override PartName="/ppt/notesSlides/notesSlide8.xml" ContentType="application/vnd.openxmlformats-officedocument.presentationml.notesSlide+xml"/>
  <Override PartName="/ppt/slides/slide89.xml" ContentType="application/vnd.openxmlformats-officedocument.presentationml.slide+xml"/>
  <Override PartName="/ppt/slides/slide98.xml" ContentType="application/vnd.openxmlformats-officedocument.presentationml.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slides/slide106.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customXml/itemProps3.xml" ContentType="application/vnd.openxmlformats-officedocument.customXml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s/slide79.xml" ContentType="application/vnd.openxmlformats-officedocument.presentationml.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4"/>
  </p:sldMasterIdLst>
  <p:notesMasterIdLst>
    <p:notesMasterId r:id="rId111"/>
  </p:notesMasterIdLst>
  <p:sldIdLst>
    <p:sldId id="256" r:id="rId5"/>
    <p:sldId id="261" r:id="rId6"/>
    <p:sldId id="262" r:id="rId7"/>
    <p:sldId id="258" r:id="rId8"/>
    <p:sldId id="260" r:id="rId9"/>
    <p:sldId id="405" r:id="rId10"/>
    <p:sldId id="282" r:id="rId11"/>
    <p:sldId id="303" r:id="rId12"/>
    <p:sldId id="314" r:id="rId13"/>
    <p:sldId id="401" r:id="rId14"/>
    <p:sldId id="267" r:id="rId15"/>
    <p:sldId id="287" r:id="rId16"/>
    <p:sldId id="402" r:id="rId17"/>
    <p:sldId id="273" r:id="rId18"/>
    <p:sldId id="264" r:id="rId19"/>
    <p:sldId id="277" r:id="rId20"/>
    <p:sldId id="275" r:id="rId21"/>
    <p:sldId id="313" r:id="rId22"/>
    <p:sldId id="330" r:id="rId23"/>
    <p:sldId id="279" r:id="rId24"/>
    <p:sldId id="280" r:id="rId25"/>
    <p:sldId id="281" r:id="rId26"/>
    <p:sldId id="419" r:id="rId27"/>
    <p:sldId id="300" r:id="rId28"/>
    <p:sldId id="301" r:id="rId29"/>
    <p:sldId id="302" r:id="rId30"/>
    <p:sldId id="304" r:id="rId31"/>
    <p:sldId id="305" r:id="rId32"/>
    <p:sldId id="306" r:id="rId33"/>
    <p:sldId id="307" r:id="rId34"/>
    <p:sldId id="308" r:id="rId35"/>
    <p:sldId id="309" r:id="rId36"/>
    <p:sldId id="310" r:id="rId37"/>
    <p:sldId id="332" r:id="rId38"/>
    <p:sldId id="437" r:id="rId39"/>
    <p:sldId id="311" r:id="rId40"/>
    <p:sldId id="316" r:id="rId41"/>
    <p:sldId id="315" r:id="rId42"/>
    <p:sldId id="326" r:id="rId43"/>
    <p:sldId id="324" r:id="rId44"/>
    <p:sldId id="296" r:id="rId45"/>
    <p:sldId id="291" r:id="rId46"/>
    <p:sldId id="333" r:id="rId47"/>
    <p:sldId id="334" r:id="rId48"/>
    <p:sldId id="335" r:id="rId49"/>
    <p:sldId id="393" r:id="rId50"/>
    <p:sldId id="337" r:id="rId51"/>
    <p:sldId id="436" r:id="rId52"/>
    <p:sldId id="365" r:id="rId53"/>
    <p:sldId id="341" r:id="rId54"/>
    <p:sldId id="342" r:id="rId55"/>
    <p:sldId id="370" r:id="rId56"/>
    <p:sldId id="338" r:id="rId57"/>
    <p:sldId id="339" r:id="rId58"/>
    <p:sldId id="317" r:id="rId59"/>
    <p:sldId id="352" r:id="rId60"/>
    <p:sldId id="353" r:id="rId61"/>
    <p:sldId id="323" r:id="rId62"/>
    <p:sldId id="375" r:id="rId63"/>
    <p:sldId id="319" r:id="rId64"/>
    <p:sldId id="318" r:id="rId65"/>
    <p:sldId id="381" r:id="rId66"/>
    <p:sldId id="382" r:id="rId67"/>
    <p:sldId id="397" r:id="rId68"/>
    <p:sldId id="356" r:id="rId69"/>
    <p:sldId id="418" r:id="rId70"/>
    <p:sldId id="415" r:id="rId71"/>
    <p:sldId id="414" r:id="rId72"/>
    <p:sldId id="413" r:id="rId73"/>
    <p:sldId id="411" r:id="rId74"/>
    <p:sldId id="404" r:id="rId75"/>
    <p:sldId id="409" r:id="rId76"/>
    <p:sldId id="410" r:id="rId77"/>
    <p:sldId id="412" r:id="rId78"/>
    <p:sldId id="345" r:id="rId79"/>
    <p:sldId id="379" r:id="rId80"/>
    <p:sldId id="390" r:id="rId81"/>
    <p:sldId id="380" r:id="rId82"/>
    <p:sldId id="360" r:id="rId83"/>
    <p:sldId id="376" r:id="rId84"/>
    <p:sldId id="394" r:id="rId85"/>
    <p:sldId id="350" r:id="rId86"/>
    <p:sldId id="351" r:id="rId87"/>
    <p:sldId id="378" r:id="rId88"/>
    <p:sldId id="344" r:id="rId89"/>
    <p:sldId id="343" r:id="rId90"/>
    <p:sldId id="347" r:id="rId91"/>
    <p:sldId id="420" r:id="rId92"/>
    <p:sldId id="422" r:id="rId93"/>
    <p:sldId id="421" r:id="rId94"/>
    <p:sldId id="426" r:id="rId95"/>
    <p:sldId id="427" r:id="rId96"/>
    <p:sldId id="428" r:id="rId97"/>
    <p:sldId id="425" r:id="rId98"/>
    <p:sldId id="429" r:id="rId99"/>
    <p:sldId id="430" r:id="rId100"/>
    <p:sldId id="431" r:id="rId101"/>
    <p:sldId id="400" r:id="rId102"/>
    <p:sldId id="433" r:id="rId103"/>
    <p:sldId id="389" r:id="rId104"/>
    <p:sldId id="392" r:id="rId105"/>
    <p:sldId id="432" r:id="rId106"/>
    <p:sldId id="417" r:id="rId107"/>
    <p:sldId id="395" r:id="rId108"/>
    <p:sldId id="435" r:id="rId109"/>
    <p:sldId id="391" r:id="rId110"/>
  </p:sldIdLst>
  <p:sldSz cx="9144000" cy="6858000" type="screen4x3"/>
  <p:notesSz cx="6858000" cy="9144000"/>
  <p:defaultTextStyle>
    <a:defPPr>
      <a:defRPr lang="ar-SA"/>
    </a:defPPr>
    <a:lvl1pPr algn="r" rtl="1" fontAlgn="base">
      <a:spcBef>
        <a:spcPct val="0"/>
      </a:spcBef>
      <a:spcAft>
        <a:spcPct val="0"/>
      </a:spcAft>
      <a:defRPr b="1" kern="1200">
        <a:solidFill>
          <a:schemeClr val="tx1"/>
        </a:solidFill>
        <a:latin typeface="Tahoma" pitchFamily="34" charset="0"/>
        <a:ea typeface="+mn-ea"/>
        <a:cs typeface="Arial" pitchFamily="34" charset="0"/>
      </a:defRPr>
    </a:lvl1pPr>
    <a:lvl2pPr marL="457200" algn="r" rtl="1" fontAlgn="base">
      <a:spcBef>
        <a:spcPct val="0"/>
      </a:spcBef>
      <a:spcAft>
        <a:spcPct val="0"/>
      </a:spcAft>
      <a:defRPr b="1" kern="1200">
        <a:solidFill>
          <a:schemeClr val="tx1"/>
        </a:solidFill>
        <a:latin typeface="Tahoma" pitchFamily="34" charset="0"/>
        <a:ea typeface="+mn-ea"/>
        <a:cs typeface="Arial" pitchFamily="34" charset="0"/>
      </a:defRPr>
    </a:lvl2pPr>
    <a:lvl3pPr marL="914400" algn="r" rtl="1" fontAlgn="base">
      <a:spcBef>
        <a:spcPct val="0"/>
      </a:spcBef>
      <a:spcAft>
        <a:spcPct val="0"/>
      </a:spcAft>
      <a:defRPr b="1" kern="1200">
        <a:solidFill>
          <a:schemeClr val="tx1"/>
        </a:solidFill>
        <a:latin typeface="Tahoma" pitchFamily="34" charset="0"/>
        <a:ea typeface="+mn-ea"/>
        <a:cs typeface="Arial" pitchFamily="34" charset="0"/>
      </a:defRPr>
    </a:lvl3pPr>
    <a:lvl4pPr marL="1371600" algn="r" rtl="1" fontAlgn="base">
      <a:spcBef>
        <a:spcPct val="0"/>
      </a:spcBef>
      <a:spcAft>
        <a:spcPct val="0"/>
      </a:spcAft>
      <a:defRPr b="1" kern="1200">
        <a:solidFill>
          <a:schemeClr val="tx1"/>
        </a:solidFill>
        <a:latin typeface="Tahoma" pitchFamily="34" charset="0"/>
        <a:ea typeface="+mn-ea"/>
        <a:cs typeface="Arial" pitchFamily="34" charset="0"/>
      </a:defRPr>
    </a:lvl4pPr>
    <a:lvl5pPr marL="1828800" algn="r" rtl="1" fontAlgn="base">
      <a:spcBef>
        <a:spcPct val="0"/>
      </a:spcBef>
      <a:spcAft>
        <a:spcPct val="0"/>
      </a:spcAft>
      <a:defRPr b="1" kern="1200">
        <a:solidFill>
          <a:schemeClr val="tx1"/>
        </a:solidFill>
        <a:latin typeface="Tahoma" pitchFamily="34" charset="0"/>
        <a:ea typeface="+mn-ea"/>
        <a:cs typeface="Arial" pitchFamily="34" charset="0"/>
      </a:defRPr>
    </a:lvl5pPr>
    <a:lvl6pPr marL="2286000" algn="r" defTabSz="914400" rtl="1" eaLnBrk="1" latinLnBrk="0" hangingPunct="1">
      <a:defRPr b="1" kern="1200">
        <a:solidFill>
          <a:schemeClr val="tx1"/>
        </a:solidFill>
        <a:latin typeface="Tahoma" pitchFamily="34" charset="0"/>
        <a:ea typeface="+mn-ea"/>
        <a:cs typeface="Arial" pitchFamily="34" charset="0"/>
      </a:defRPr>
    </a:lvl6pPr>
    <a:lvl7pPr marL="2743200" algn="r" defTabSz="914400" rtl="1" eaLnBrk="1" latinLnBrk="0" hangingPunct="1">
      <a:defRPr b="1" kern="1200">
        <a:solidFill>
          <a:schemeClr val="tx1"/>
        </a:solidFill>
        <a:latin typeface="Tahoma" pitchFamily="34" charset="0"/>
        <a:ea typeface="+mn-ea"/>
        <a:cs typeface="Arial" pitchFamily="34" charset="0"/>
      </a:defRPr>
    </a:lvl7pPr>
    <a:lvl8pPr marL="3200400" algn="r" defTabSz="914400" rtl="1" eaLnBrk="1" latinLnBrk="0" hangingPunct="1">
      <a:defRPr b="1" kern="1200">
        <a:solidFill>
          <a:schemeClr val="tx1"/>
        </a:solidFill>
        <a:latin typeface="Tahoma" pitchFamily="34" charset="0"/>
        <a:ea typeface="+mn-ea"/>
        <a:cs typeface="Arial" pitchFamily="34" charset="0"/>
      </a:defRPr>
    </a:lvl8pPr>
    <a:lvl9pPr marL="3657600" algn="r" defTabSz="914400" rtl="1" eaLnBrk="1" latinLnBrk="0" hangingPunct="1">
      <a:defRPr b="1" kern="1200">
        <a:solidFill>
          <a:schemeClr val="tx1"/>
        </a:solidFill>
        <a:latin typeface="Tahoma" pitchFamily="34" charset="0"/>
        <a:ea typeface="+mn-ea"/>
        <a:cs typeface="Arial" pitchFamily="34"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ejohali" initials="e"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FFFFCC"/>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inimized">
    <p:restoredLeft sz="8740" autoAdjust="0"/>
    <p:restoredTop sz="93036" autoAdjust="0"/>
  </p:normalViewPr>
  <p:slideViewPr>
    <p:cSldViewPr>
      <p:cViewPr>
        <p:scale>
          <a:sx n="100" d="100"/>
          <a:sy n="100" d="100"/>
        </p:scale>
        <p:origin x="-600" y="6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6236"/>
    </p:cViewPr>
  </p:sorterViewPr>
  <p:notesViewPr>
    <p:cSldViewPr>
      <p:cViewPr varScale="1">
        <p:scale>
          <a:sx n="66" d="100"/>
          <a:sy n="66" d="100"/>
        </p:scale>
        <p:origin x="-2280" y="-114"/>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openxmlformats.org/officeDocument/2006/relationships/slide" Target="slides/slide80.xml"/><Relationship Id="rId89" Type="http://schemas.openxmlformats.org/officeDocument/2006/relationships/slide" Target="slides/slide85.xml"/><Relationship Id="rId112" Type="http://schemas.openxmlformats.org/officeDocument/2006/relationships/commentAuthors" Target="commentAuthors.xml"/><Relationship Id="rId16" Type="http://schemas.openxmlformats.org/officeDocument/2006/relationships/slide" Target="slides/slide12.xml"/><Relationship Id="rId107" Type="http://schemas.openxmlformats.org/officeDocument/2006/relationships/slide" Target="slides/slide103.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slide" Target="slides/slide70.xml"/><Relationship Id="rId79" Type="http://schemas.openxmlformats.org/officeDocument/2006/relationships/slide" Target="slides/slide75.xml"/><Relationship Id="rId87" Type="http://schemas.openxmlformats.org/officeDocument/2006/relationships/slide" Target="slides/slide83.xml"/><Relationship Id="rId102" Type="http://schemas.openxmlformats.org/officeDocument/2006/relationships/slide" Target="slides/slide98.xml"/><Relationship Id="rId110" Type="http://schemas.openxmlformats.org/officeDocument/2006/relationships/slide" Target="slides/slide106.xml"/><Relationship Id="rId115" Type="http://schemas.openxmlformats.org/officeDocument/2006/relationships/theme" Target="theme/theme1.xml"/><Relationship Id="rId5" Type="http://schemas.openxmlformats.org/officeDocument/2006/relationships/slide" Target="slides/slide1.xml"/><Relationship Id="rId61" Type="http://schemas.openxmlformats.org/officeDocument/2006/relationships/slide" Target="slides/slide57.xml"/><Relationship Id="rId82" Type="http://schemas.openxmlformats.org/officeDocument/2006/relationships/slide" Target="slides/slide78.xml"/><Relationship Id="rId90" Type="http://schemas.openxmlformats.org/officeDocument/2006/relationships/slide" Target="slides/slide86.xml"/><Relationship Id="rId95" Type="http://schemas.openxmlformats.org/officeDocument/2006/relationships/slide" Target="slides/slide9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slide" Target="slides/slide73.xml"/><Relationship Id="rId100" Type="http://schemas.openxmlformats.org/officeDocument/2006/relationships/slide" Target="slides/slide96.xml"/><Relationship Id="rId105" Type="http://schemas.openxmlformats.org/officeDocument/2006/relationships/slide" Target="slides/slide101.xml"/><Relationship Id="rId113"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slide" Target="slides/slide76.xml"/><Relationship Id="rId85" Type="http://schemas.openxmlformats.org/officeDocument/2006/relationships/slide" Target="slides/slide81.xml"/><Relationship Id="rId93" Type="http://schemas.openxmlformats.org/officeDocument/2006/relationships/slide" Target="slides/slide89.xml"/><Relationship Id="rId98" Type="http://schemas.openxmlformats.org/officeDocument/2006/relationships/slide" Target="slides/slide9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103" Type="http://schemas.openxmlformats.org/officeDocument/2006/relationships/slide" Target="slides/slide99.xml"/><Relationship Id="rId108" Type="http://schemas.openxmlformats.org/officeDocument/2006/relationships/slide" Target="slides/slide104.xml"/><Relationship Id="rId116" Type="http://schemas.openxmlformats.org/officeDocument/2006/relationships/tableStyles" Target="tableStyle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slide" Target="slides/slide79.xml"/><Relationship Id="rId88" Type="http://schemas.openxmlformats.org/officeDocument/2006/relationships/slide" Target="slides/slide84.xml"/><Relationship Id="rId91" Type="http://schemas.openxmlformats.org/officeDocument/2006/relationships/slide" Target="slides/slide87.xml"/><Relationship Id="rId96" Type="http://schemas.openxmlformats.org/officeDocument/2006/relationships/slide" Target="slides/slide92.xml"/><Relationship Id="rId111"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6" Type="http://schemas.openxmlformats.org/officeDocument/2006/relationships/slide" Target="slides/slide102.xml"/><Relationship Id="rId114" Type="http://schemas.openxmlformats.org/officeDocument/2006/relationships/viewProps" Target="viewProps.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slide" Target="slides/slide82.xml"/><Relationship Id="rId94" Type="http://schemas.openxmlformats.org/officeDocument/2006/relationships/slide" Target="slides/slide90.xml"/><Relationship Id="rId99" Type="http://schemas.openxmlformats.org/officeDocument/2006/relationships/slide" Target="slides/slide95.xml"/><Relationship Id="rId101" Type="http://schemas.openxmlformats.org/officeDocument/2006/relationships/slide" Target="slides/slide97.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109" Type="http://schemas.openxmlformats.org/officeDocument/2006/relationships/slide" Target="slides/slide10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97" Type="http://schemas.openxmlformats.org/officeDocument/2006/relationships/slide" Target="slides/slide93.xml"/><Relationship Id="rId104" Type="http://schemas.openxmlformats.org/officeDocument/2006/relationships/slide" Target="slides/slide100.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slide" Target="slides/slide88.xml"/><Relationship Id="rId2" Type="http://schemas.openxmlformats.org/officeDocument/2006/relationships/customXml" Target="../customXml/item2.xml"/><Relationship Id="rId29" Type="http://schemas.openxmlformats.org/officeDocument/2006/relationships/slide" Target="slides/slide25.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09-10-09T21:29:51.558" idx="1">
    <p:pos x="10" y="10"/>
    <p:text/>
  </p:cm>
</p:cmLst>
</file>

<file path=ppt/drawings/_rels/vmlDrawing1.vml.rels><?xml version="1.0" encoding="UTF-8" standalone="yes"?>
<Relationships xmlns="http://schemas.openxmlformats.org/package/2006/relationships"><Relationship Id="rId1" Type="http://schemas.openxmlformats.org/officeDocument/2006/relationships/image" Target="../media/image15.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b="0"/>
            </a:lvl1pPr>
          </a:lstStyle>
          <a:p>
            <a:pPr>
              <a:defRPr/>
            </a:pPr>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b="0"/>
            </a:lvl1pPr>
          </a:lstStyle>
          <a:p>
            <a:pPr>
              <a:defRPr/>
            </a:pPr>
            <a:fld id="{74C3BE28-30A6-47B3-8A8E-7F694AA04038}" type="datetimeFigureOut">
              <a:rPr lang="ar-SA"/>
              <a:pPr>
                <a:defRPr/>
              </a:pPr>
              <a:t>22/11/37</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pPr lvl="0"/>
            <a:endParaRPr lang="ar-SA"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b="0"/>
            </a:lvl1pPr>
          </a:lstStyle>
          <a:p>
            <a:pPr>
              <a:defRPr/>
            </a:pPr>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b="0"/>
            </a:lvl1pPr>
          </a:lstStyle>
          <a:p>
            <a:pPr>
              <a:defRPr/>
            </a:pPr>
            <a:fld id="{A40E9DBA-0EAF-4968-AE7F-956682C36B33}" type="slidenum">
              <a:rPr lang="ar-SA"/>
              <a:pPr>
                <a:defRPr/>
              </a:pPr>
              <a:t>‹#›</a:t>
            </a:fld>
            <a:endParaRPr lang="ar-SA"/>
          </a:p>
        </p:txBody>
      </p:sp>
    </p:spTree>
  </p:cSld>
  <p:clrMap bg1="lt1" tx1="dk1" bg2="lt2" tx2="dk2" accent1="accent1" accent2="accent2" accent3="accent3" accent4="accent4" accent5="accent5" accent6="accent6" hlink="hlink" folHlink="folHlink"/>
  <p:notesStyle>
    <a:lvl1pPr algn="r" rtl="1" eaLnBrk="0" fontAlgn="base" hangingPunct="0">
      <a:spcBef>
        <a:spcPct val="30000"/>
      </a:spcBef>
      <a:spcAft>
        <a:spcPct val="0"/>
      </a:spcAft>
      <a:defRPr sz="1200" kern="1200">
        <a:solidFill>
          <a:schemeClr val="tx1"/>
        </a:solidFill>
        <a:latin typeface="+mn-lt"/>
        <a:ea typeface="+mn-ea"/>
        <a:cs typeface="+mn-cs"/>
      </a:defRPr>
    </a:lvl1pPr>
    <a:lvl2pPr marL="457200" algn="r" rtl="1" eaLnBrk="0" fontAlgn="base" hangingPunct="0">
      <a:spcBef>
        <a:spcPct val="30000"/>
      </a:spcBef>
      <a:spcAft>
        <a:spcPct val="0"/>
      </a:spcAft>
      <a:defRPr sz="1200" kern="1200">
        <a:solidFill>
          <a:schemeClr val="tx1"/>
        </a:solidFill>
        <a:latin typeface="+mn-lt"/>
        <a:ea typeface="+mn-ea"/>
        <a:cs typeface="+mn-cs"/>
      </a:defRPr>
    </a:lvl2pPr>
    <a:lvl3pPr marL="914400" algn="r" rtl="1" eaLnBrk="0" fontAlgn="base" hangingPunct="0">
      <a:spcBef>
        <a:spcPct val="30000"/>
      </a:spcBef>
      <a:spcAft>
        <a:spcPct val="0"/>
      </a:spcAft>
      <a:defRPr sz="1200" kern="1200">
        <a:solidFill>
          <a:schemeClr val="tx1"/>
        </a:solidFill>
        <a:latin typeface="+mn-lt"/>
        <a:ea typeface="+mn-ea"/>
        <a:cs typeface="+mn-cs"/>
      </a:defRPr>
    </a:lvl3pPr>
    <a:lvl4pPr marL="1371600" algn="r" rtl="1" eaLnBrk="0" fontAlgn="base" hangingPunct="0">
      <a:spcBef>
        <a:spcPct val="30000"/>
      </a:spcBef>
      <a:spcAft>
        <a:spcPct val="0"/>
      </a:spcAft>
      <a:defRPr sz="1200" kern="1200">
        <a:solidFill>
          <a:schemeClr val="tx1"/>
        </a:solidFill>
        <a:latin typeface="+mn-lt"/>
        <a:ea typeface="+mn-ea"/>
        <a:cs typeface="+mn-cs"/>
      </a:defRPr>
    </a:lvl4pPr>
    <a:lvl5pPr marL="1828800" algn="r" rtl="1" eaLnBrk="0" fontAlgn="base" hangingPunct="0">
      <a:spcBef>
        <a:spcPct val="30000"/>
      </a:spcBef>
      <a:spcAft>
        <a:spcPct val="0"/>
      </a:spcAft>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Slide Image Placeholder 1"/>
          <p:cNvSpPr>
            <a:spLocks noGrp="1" noRot="1" noChangeAspect="1" noTextEdit="1"/>
          </p:cNvSpPr>
          <p:nvPr>
            <p:ph type="sldImg"/>
          </p:nvPr>
        </p:nvSpPr>
        <p:spPr bwMode="auto">
          <a:noFill/>
          <a:ln>
            <a:solidFill>
              <a:srgbClr val="000000"/>
            </a:solidFill>
            <a:miter lim="800000"/>
            <a:headEnd/>
            <a:tailEnd/>
          </a:ln>
        </p:spPr>
      </p:sp>
      <p:sp>
        <p:nvSpPr>
          <p:cNvPr id="117763" name="Notes Placeholder 2"/>
          <p:cNvSpPr>
            <a:spLocks noGrp="1"/>
          </p:cNvSpPr>
          <p:nvPr>
            <p:ph type="body" idx="1"/>
          </p:nvPr>
        </p:nvSpPr>
        <p:spPr bwMode="auto">
          <a:noFill/>
        </p:spPr>
        <p:txBody>
          <a:bodyPr/>
          <a:lstStyle/>
          <a:p>
            <a:endParaRPr lang="ar-SA" smtClean="0"/>
          </a:p>
        </p:txBody>
      </p:sp>
      <p:sp>
        <p:nvSpPr>
          <p:cNvPr id="1177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0CD865E-0FB2-4727-88CE-C7E576198129}" type="slidenum">
              <a:rPr lang="ar-SA" smtClean="0"/>
              <a:pPr/>
              <a:t>4</a:t>
            </a:fld>
            <a:endParaRPr lang="ar-SA"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Slide Image Placeholder 1"/>
          <p:cNvSpPr>
            <a:spLocks noGrp="1" noRot="1" noChangeAspect="1" noTextEdit="1"/>
          </p:cNvSpPr>
          <p:nvPr>
            <p:ph type="sldImg"/>
          </p:nvPr>
        </p:nvSpPr>
        <p:spPr bwMode="auto">
          <a:noFill/>
          <a:ln>
            <a:solidFill>
              <a:srgbClr val="000000"/>
            </a:solidFill>
            <a:miter lim="800000"/>
            <a:headEnd/>
            <a:tailEnd/>
          </a:ln>
        </p:spPr>
      </p:sp>
      <p:sp>
        <p:nvSpPr>
          <p:cNvPr id="118787" name="Notes Placeholder 2"/>
          <p:cNvSpPr>
            <a:spLocks noGrp="1"/>
          </p:cNvSpPr>
          <p:nvPr>
            <p:ph type="body" idx="1"/>
          </p:nvPr>
        </p:nvSpPr>
        <p:spPr bwMode="auto">
          <a:noFill/>
        </p:spPr>
        <p:txBody>
          <a:bodyPr/>
          <a:lstStyle/>
          <a:p>
            <a:pPr>
              <a:spcBef>
                <a:spcPct val="0"/>
              </a:spcBef>
            </a:pPr>
            <a:endParaRPr lang="ar-SA" smtClean="0"/>
          </a:p>
        </p:txBody>
      </p:sp>
      <p:sp>
        <p:nvSpPr>
          <p:cNvPr id="1187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89A609C-1FB5-4D02-9976-6419BC885F21}" type="slidenum">
              <a:rPr lang="ar-SA" smtClean="0"/>
              <a:pPr/>
              <a:t>17</a:t>
            </a:fld>
            <a:endParaRPr lang="ar-SA"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fld id="{421F9503-2645-4B88-B0C6-5BFA0E5CCD0E}" type="slidenum">
              <a:rPr lang="ar-SA" sz="1200" b="0">
                <a:latin typeface="Arial" pitchFamily="34" charset="0"/>
              </a:rPr>
              <a:pPr/>
              <a:t>19</a:t>
            </a:fld>
            <a:endParaRPr lang="en-US" sz="1200" b="0">
              <a:latin typeface="Arial" pitchFamily="34" charset="0"/>
            </a:endParaRPr>
          </a:p>
        </p:txBody>
      </p:sp>
      <p:sp>
        <p:nvSpPr>
          <p:cNvPr id="11981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19812" name="Rectangle 3"/>
          <p:cNvSpPr>
            <a:spLocks noGrp="1" noChangeArrowheads="1"/>
          </p:cNvSpPr>
          <p:nvPr>
            <p:ph type="body" idx="1"/>
          </p:nvPr>
        </p:nvSpPr>
        <p:spPr bwMode="auto">
          <a:noFill/>
        </p:spPr>
        <p:txBody>
          <a:bodyPr/>
          <a:lstStyle/>
          <a:p>
            <a:endParaRPr lang="en-US" smtClean="0">
              <a:cs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Slide Image Placeholder 1"/>
          <p:cNvSpPr>
            <a:spLocks noGrp="1" noRot="1" noChangeAspect="1" noTextEdit="1"/>
          </p:cNvSpPr>
          <p:nvPr>
            <p:ph type="sldImg"/>
          </p:nvPr>
        </p:nvSpPr>
        <p:spPr bwMode="auto">
          <a:noFill/>
          <a:ln>
            <a:solidFill>
              <a:srgbClr val="000000"/>
            </a:solidFill>
            <a:miter lim="800000"/>
            <a:headEnd/>
            <a:tailEnd/>
          </a:ln>
        </p:spPr>
      </p:sp>
      <p:sp>
        <p:nvSpPr>
          <p:cNvPr id="120835" name="Notes Placeholder 2"/>
          <p:cNvSpPr>
            <a:spLocks noGrp="1"/>
          </p:cNvSpPr>
          <p:nvPr>
            <p:ph type="body" idx="1"/>
          </p:nvPr>
        </p:nvSpPr>
        <p:spPr bwMode="auto">
          <a:noFill/>
        </p:spPr>
        <p:txBody>
          <a:bodyPr/>
          <a:lstStyle/>
          <a:p>
            <a:endParaRPr lang="ar-SA" smtClean="0"/>
          </a:p>
        </p:txBody>
      </p:sp>
      <p:sp>
        <p:nvSpPr>
          <p:cNvPr id="1208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139E2EC-02C2-4126-B256-89F03F0652EB}" type="slidenum">
              <a:rPr lang="ar-SA" smtClean="0"/>
              <a:pPr/>
              <a:t>34</a:t>
            </a:fld>
            <a:endParaRPr lang="ar-SA"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98DD0AF8-5A79-4126-BB32-CC1A01F377B5}" type="slidenum">
              <a:rPr lang="ar-SA" smtClean="0"/>
              <a:pPr/>
              <a:t>60</a:t>
            </a:fld>
            <a:endParaRPr lang="en-US" smtClean="0"/>
          </a:p>
        </p:txBody>
      </p:sp>
      <p:sp>
        <p:nvSpPr>
          <p:cNvPr id="121859" name="Rectangle 2"/>
          <p:cNvSpPr>
            <a:spLocks noGrp="1" noRot="1" noChangeAspect="1" noChangeArrowheads="1" noTextEdit="1"/>
          </p:cNvSpPr>
          <p:nvPr>
            <p:ph type="sldImg"/>
          </p:nvPr>
        </p:nvSpPr>
        <p:spPr bwMode="auto">
          <a:xfrm>
            <a:off x="1152525" y="692150"/>
            <a:ext cx="4554538" cy="3416300"/>
          </a:xfrm>
          <a:solidFill>
            <a:srgbClr val="FFFFFF"/>
          </a:solidFill>
          <a:ln>
            <a:solidFill>
              <a:srgbClr val="000000"/>
            </a:solidFill>
            <a:miter lim="800000"/>
            <a:headEnd/>
            <a:tailEnd/>
          </a:ln>
        </p:spPr>
      </p:sp>
      <p:sp>
        <p:nvSpPr>
          <p:cNvPr id="121860" name="Rectangle 3"/>
          <p:cNvSpPr>
            <a:spLocks noGrp="1" noChangeArrowheads="1"/>
          </p:cNvSpPr>
          <p:nvPr>
            <p:ph type="body" idx="1"/>
          </p:nvPr>
        </p:nvSpPr>
        <p:spPr bwMode="auto">
          <a:xfrm>
            <a:off x="914400" y="4343400"/>
            <a:ext cx="5029200" cy="4114800"/>
          </a:xfrm>
          <a:solidFill>
            <a:srgbClr val="FFFFFF"/>
          </a:solidFill>
          <a:ln>
            <a:solidFill>
              <a:srgbClr val="000000"/>
            </a:solidFill>
            <a:miter lim="800000"/>
            <a:headEnd/>
            <a:tailEnd/>
          </a:ln>
        </p:spPr>
        <p:txBody>
          <a:bodyPr/>
          <a:lstStyle/>
          <a:p>
            <a:pPr marL="228600" indent="-228600">
              <a:buFont typeface="Monotype Sorts"/>
              <a:buChar char="*"/>
            </a:pPr>
            <a:r>
              <a:rPr lang="en-US" smtClean="0">
                <a:cs typeface="Arial" pitchFamily="34" charset="0"/>
              </a:rPr>
              <a:t>organizations should be aware that there are many different aspects to quality; CCHSA has selected these 8 dimensions as being important </a:t>
            </a:r>
          </a:p>
          <a:p>
            <a:pPr marL="228600" indent="-228600">
              <a:buFont typeface="Monotype Sorts"/>
              <a:buChar char="*"/>
            </a:pPr>
            <a:r>
              <a:rPr lang="en-US" smtClean="0">
                <a:cs typeface="Arial" pitchFamily="34" charset="0"/>
              </a:rPr>
              <a:t>when trying to evaluate quality there are a number of different factors to look at or think about</a:t>
            </a:r>
          </a:p>
          <a:p>
            <a:pPr marL="228600" indent="-228600">
              <a:buFont typeface="Monotype Sorts"/>
              <a:buChar char="*"/>
            </a:pPr>
            <a:r>
              <a:rPr lang="en-US" b="1" smtClean="0">
                <a:cs typeface="Arial" pitchFamily="34" charset="0"/>
              </a:rPr>
              <a:t>competence</a:t>
            </a:r>
            <a:r>
              <a:rPr lang="en-US" smtClean="0">
                <a:cs typeface="Arial" pitchFamily="34" charset="0"/>
              </a:rPr>
              <a:t> – providers have the necessary skills and knowledge</a:t>
            </a:r>
          </a:p>
          <a:p>
            <a:pPr marL="228600" indent="-228600">
              <a:buFont typeface="Monotype Sorts"/>
              <a:buChar char="*"/>
            </a:pPr>
            <a:r>
              <a:rPr lang="en-US" b="1" smtClean="0">
                <a:cs typeface="Arial" pitchFamily="34" charset="0"/>
              </a:rPr>
              <a:t>acceptability</a:t>
            </a:r>
            <a:r>
              <a:rPr lang="en-US" smtClean="0">
                <a:cs typeface="Arial" pitchFamily="34" charset="0"/>
              </a:rPr>
              <a:t> – meeting clients expectations</a:t>
            </a:r>
          </a:p>
          <a:p>
            <a:pPr marL="228600" indent="-228600">
              <a:buFont typeface="Monotype Sorts"/>
              <a:buChar char="*"/>
            </a:pPr>
            <a:r>
              <a:rPr lang="en-US" b="1" smtClean="0">
                <a:cs typeface="Arial" pitchFamily="34" charset="0"/>
              </a:rPr>
              <a:t>effectiveness</a:t>
            </a:r>
            <a:r>
              <a:rPr lang="en-US" smtClean="0">
                <a:cs typeface="Arial" pitchFamily="34" charset="0"/>
              </a:rPr>
              <a:t> – extent to which intervention achieves desired outcome</a:t>
            </a:r>
          </a:p>
          <a:p>
            <a:pPr marL="228600" indent="-228600">
              <a:buFont typeface="Monotype Sorts"/>
              <a:buChar char="*"/>
            </a:pPr>
            <a:r>
              <a:rPr lang="en-US" b="1" smtClean="0">
                <a:cs typeface="Arial" pitchFamily="34" charset="0"/>
              </a:rPr>
              <a:t>appropriateness</a:t>
            </a:r>
            <a:r>
              <a:rPr lang="en-US" smtClean="0">
                <a:cs typeface="Arial" pitchFamily="34" charset="0"/>
              </a:rPr>
              <a:t> – relevant to client and based on established standards</a:t>
            </a:r>
          </a:p>
          <a:p>
            <a:pPr marL="228600" indent="-228600">
              <a:buFont typeface="Monotype Sorts"/>
              <a:buChar char="*"/>
            </a:pPr>
            <a:r>
              <a:rPr lang="en-US" b="1" smtClean="0">
                <a:cs typeface="Arial" pitchFamily="34" charset="0"/>
              </a:rPr>
              <a:t>efficiency</a:t>
            </a:r>
            <a:r>
              <a:rPr lang="en-US" smtClean="0">
                <a:cs typeface="Arial" pitchFamily="34" charset="0"/>
              </a:rPr>
              <a:t> – cost-effective use of resources</a:t>
            </a:r>
          </a:p>
          <a:p>
            <a:pPr marL="228600" indent="-228600">
              <a:buFont typeface="Monotype Sorts"/>
              <a:buChar char="*"/>
            </a:pPr>
            <a:r>
              <a:rPr lang="en-US" b="1" smtClean="0">
                <a:cs typeface="Arial" pitchFamily="34" charset="0"/>
              </a:rPr>
              <a:t>accessibility</a:t>
            </a:r>
            <a:r>
              <a:rPr lang="en-US" smtClean="0">
                <a:cs typeface="Arial" pitchFamily="34" charset="0"/>
              </a:rPr>
              <a:t> – service provided at right time, place etc.</a:t>
            </a:r>
          </a:p>
          <a:p>
            <a:pPr marL="228600" indent="-228600">
              <a:buFont typeface="Monotype Sorts"/>
              <a:buChar char="*"/>
            </a:pPr>
            <a:r>
              <a:rPr lang="en-US" b="1" smtClean="0">
                <a:cs typeface="Arial" pitchFamily="34" charset="0"/>
              </a:rPr>
              <a:t>continuity</a:t>
            </a:r>
            <a:r>
              <a:rPr lang="en-US" smtClean="0">
                <a:cs typeface="Arial" pitchFamily="34" charset="0"/>
              </a:rPr>
              <a:t> – uninterrupted coordinated services</a:t>
            </a:r>
          </a:p>
          <a:p>
            <a:pPr marL="228600" indent="-228600">
              <a:buFont typeface="Monotype Sorts"/>
              <a:buChar char="*"/>
            </a:pPr>
            <a:r>
              <a:rPr lang="en-US" b="1" smtClean="0">
                <a:cs typeface="Arial" pitchFamily="34" charset="0"/>
              </a:rPr>
              <a:t>safety</a:t>
            </a:r>
            <a:r>
              <a:rPr lang="en-US" smtClean="0">
                <a:cs typeface="Arial" pitchFamily="34" charset="0"/>
              </a:rPr>
              <a:t> – risks are avoided or minimized</a:t>
            </a:r>
          </a:p>
          <a:p>
            <a:pPr marL="228600" indent="-228600"/>
            <a:endParaRPr lang="en-US" smtClean="0">
              <a:cs typeface="Arial"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07DA4A29-5FB9-48FC-B4E5-3F827EFB9945}" type="slidenum">
              <a:rPr lang="ar-SA" smtClean="0"/>
              <a:pPr/>
              <a:t>61</a:t>
            </a:fld>
            <a:endParaRPr lang="en-US" smtClean="0"/>
          </a:p>
        </p:txBody>
      </p:sp>
      <p:sp>
        <p:nvSpPr>
          <p:cNvPr id="122883" name="Rectangle 2"/>
          <p:cNvSpPr>
            <a:spLocks noGrp="1" noRot="1" noChangeAspect="1" noChangeArrowheads="1" noTextEdit="1"/>
          </p:cNvSpPr>
          <p:nvPr>
            <p:ph type="sldImg"/>
          </p:nvPr>
        </p:nvSpPr>
        <p:spPr bwMode="auto">
          <a:xfrm>
            <a:off x="1152525" y="692150"/>
            <a:ext cx="4554538" cy="3416300"/>
          </a:xfrm>
          <a:solidFill>
            <a:srgbClr val="FFFFFF"/>
          </a:solidFill>
          <a:ln>
            <a:solidFill>
              <a:srgbClr val="000000"/>
            </a:solidFill>
            <a:miter lim="800000"/>
            <a:headEnd/>
            <a:tailEnd/>
          </a:ln>
        </p:spPr>
      </p:sp>
      <p:sp>
        <p:nvSpPr>
          <p:cNvPr id="122884" name="Rectangle 3"/>
          <p:cNvSpPr>
            <a:spLocks noGrp="1" noChangeArrowheads="1"/>
          </p:cNvSpPr>
          <p:nvPr>
            <p:ph type="body" idx="1"/>
          </p:nvPr>
        </p:nvSpPr>
        <p:spPr bwMode="auto">
          <a:xfrm>
            <a:off x="914400" y="4343400"/>
            <a:ext cx="5029200" cy="4114800"/>
          </a:xfrm>
          <a:solidFill>
            <a:srgbClr val="FFFFFF"/>
          </a:solidFill>
          <a:ln>
            <a:solidFill>
              <a:srgbClr val="000000"/>
            </a:solidFill>
            <a:miter lim="800000"/>
            <a:headEnd/>
            <a:tailEnd/>
          </a:ln>
        </p:spPr>
        <p:txBody>
          <a:bodyPr/>
          <a:lstStyle/>
          <a:p>
            <a:pPr marL="228600" indent="-228600">
              <a:buFont typeface="Monotype Sorts"/>
              <a:buChar char="*"/>
            </a:pPr>
            <a:r>
              <a:rPr lang="en-US" smtClean="0">
                <a:cs typeface="Arial" pitchFamily="34" charset="0"/>
              </a:rPr>
              <a:t>Council doesn't mandate a specific set of tools or theories, but incorporates the principles of CQI. Since the the most Whole program is designed around the CQI philosophy</a:t>
            </a:r>
          </a:p>
          <a:p>
            <a:pPr marL="228600" indent="-228600">
              <a:buFont typeface="Monotype Sorts"/>
              <a:buChar char="*"/>
            </a:pPr>
            <a:r>
              <a:rPr lang="en-US" smtClean="0">
                <a:cs typeface="Arial" pitchFamily="34" charset="0"/>
              </a:rPr>
              <a:t>the five pillars represent the fundamental principles of quality improvement which are common to any QI program; they are incorporated into all aspects of the accreditation program</a:t>
            </a:r>
          </a:p>
          <a:p>
            <a:pPr marL="228600" indent="-228600">
              <a:buFont typeface="Monotype Sorts"/>
              <a:buChar char="*"/>
            </a:pPr>
            <a:r>
              <a:rPr lang="en-US" smtClean="0">
                <a:cs typeface="Arial" pitchFamily="34" charset="0"/>
              </a:rPr>
              <a:t>leadership is required to facilitate the process both from above and within the teams</a:t>
            </a:r>
          </a:p>
          <a:p>
            <a:pPr marL="228600" indent="-228600">
              <a:buFont typeface="Monotype Sorts"/>
              <a:buChar char="*"/>
            </a:pPr>
            <a:r>
              <a:rPr lang="en-US" smtClean="0">
                <a:cs typeface="Arial" pitchFamily="34" charset="0"/>
              </a:rPr>
              <a:t>there needs to be an organizational commitment to QI and the desire to always improve</a:t>
            </a:r>
          </a:p>
          <a:p>
            <a:pPr marL="228600" indent="-228600"/>
            <a:endParaRPr lang="en-US" smtClean="0">
              <a:cs typeface="Arial"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Slide Image Placeholder 1"/>
          <p:cNvSpPr>
            <a:spLocks noGrp="1" noRot="1" noChangeAspect="1" noTextEdit="1"/>
          </p:cNvSpPr>
          <p:nvPr>
            <p:ph type="sldImg"/>
          </p:nvPr>
        </p:nvSpPr>
        <p:spPr bwMode="auto">
          <a:noFill/>
          <a:ln>
            <a:solidFill>
              <a:srgbClr val="000000"/>
            </a:solidFill>
            <a:miter lim="800000"/>
            <a:headEnd/>
            <a:tailEnd/>
          </a:ln>
        </p:spPr>
      </p:sp>
      <p:sp>
        <p:nvSpPr>
          <p:cNvPr id="123907" name="Notes Placeholder 2"/>
          <p:cNvSpPr>
            <a:spLocks noGrp="1"/>
          </p:cNvSpPr>
          <p:nvPr>
            <p:ph type="body" idx="1"/>
          </p:nvPr>
        </p:nvSpPr>
        <p:spPr bwMode="auto">
          <a:noFill/>
        </p:spPr>
        <p:txBody>
          <a:bodyPr/>
          <a:lstStyle/>
          <a:p>
            <a:endParaRPr lang="en-GB" smtClean="0">
              <a:cs typeface="Arial" pitchFamily="34" charset="0"/>
            </a:endParaRPr>
          </a:p>
        </p:txBody>
      </p:sp>
      <p:sp>
        <p:nvSpPr>
          <p:cNvPr id="123908"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rtl="0"/>
            <a:fld id="{8688A7D5-E55F-4908-8786-B3A9C4769FE5}" type="slidenum">
              <a:rPr lang="ar-SA" sz="1200" b="0">
                <a:latin typeface="Arial" pitchFamily="34" charset="0"/>
              </a:rPr>
              <a:pPr rtl="0"/>
              <a:t>101</a:t>
            </a:fld>
            <a:endParaRPr lang="en-GB" sz="1200" b="0">
              <a:latin typeface="Arial"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5947EE13-EFA9-42D4-86DE-1FC043F3CA98}" type="slidenum">
              <a:rPr lang="ar-SA" smtClean="0">
                <a:latin typeface="Times New Roman" pitchFamily="18" charset="0"/>
              </a:rPr>
              <a:pPr/>
              <a:t>103</a:t>
            </a:fld>
            <a:endParaRPr lang="it-IT" smtClean="0">
              <a:latin typeface="Times New Roman" pitchFamily="18" charset="0"/>
            </a:endParaRPr>
          </a:p>
        </p:txBody>
      </p:sp>
      <p:sp>
        <p:nvSpPr>
          <p:cNvPr id="124931" name="Rectangle 2"/>
          <p:cNvSpPr>
            <a:spLocks noGrp="1" noRot="1" noChangeAspect="1" noChangeArrowheads="1" noTextEdit="1"/>
          </p:cNvSpPr>
          <p:nvPr>
            <p:ph type="sldImg"/>
          </p:nvPr>
        </p:nvSpPr>
        <p:spPr bwMode="auto">
          <a:xfrm>
            <a:off x="1119188" y="652463"/>
            <a:ext cx="4572000" cy="3429000"/>
          </a:xfrm>
          <a:noFill/>
          <a:ln>
            <a:solidFill>
              <a:srgbClr val="000000"/>
            </a:solidFill>
            <a:miter lim="800000"/>
            <a:headEnd/>
            <a:tailEnd/>
          </a:ln>
        </p:spPr>
      </p:sp>
      <p:sp>
        <p:nvSpPr>
          <p:cNvPr id="124932" name="Rectangle 3"/>
          <p:cNvSpPr>
            <a:spLocks noGrp="1" noChangeArrowheads="1"/>
          </p:cNvSpPr>
          <p:nvPr>
            <p:ph type="body" idx="1"/>
          </p:nvPr>
        </p:nvSpPr>
        <p:spPr bwMode="auto">
          <a:noFill/>
        </p:spPr>
        <p:txBody>
          <a:bodyPr/>
          <a:lstStyle/>
          <a:p>
            <a:pPr eaLnBrk="1" hangingPunct="1">
              <a:lnSpc>
                <a:spcPct val="200000"/>
              </a:lnSpc>
            </a:pPr>
            <a:endParaRPr lang="it-IT" smtClean="0">
              <a:latin typeface="Times New Roman" pitchFamily="18" charset="0"/>
              <a:cs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17"/>
          <p:cNvSpPr/>
          <p:nvPr/>
        </p:nvSpPr>
        <p:spPr>
          <a:xfrm>
            <a:off x="0" y="0"/>
            <a:ext cx="365125" cy="6854825"/>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b="0"/>
          </a:p>
        </p:txBody>
      </p:sp>
      <p:sp>
        <p:nvSpPr>
          <p:cNvPr id="5" name="Rectangle 18"/>
          <p:cNvSpPr/>
          <p:nvPr/>
        </p:nvSpPr>
        <p:spPr>
          <a:xfrm>
            <a:off x="309563" y="681038"/>
            <a:ext cx="46037"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b="0" dirty="0"/>
          </a:p>
        </p:txBody>
      </p:sp>
      <p:sp>
        <p:nvSpPr>
          <p:cNvPr id="6" name="Rectangle 19"/>
          <p:cNvSpPr/>
          <p:nvPr/>
        </p:nvSpPr>
        <p:spPr>
          <a:xfrm>
            <a:off x="268288" y="681038"/>
            <a:ext cx="2857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b="0" dirty="0"/>
          </a:p>
        </p:txBody>
      </p:sp>
      <p:sp>
        <p:nvSpPr>
          <p:cNvPr id="7" name="Rectangle 20"/>
          <p:cNvSpPr/>
          <p:nvPr/>
        </p:nvSpPr>
        <p:spPr>
          <a:xfrm>
            <a:off x="249238" y="681038"/>
            <a:ext cx="952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b="0"/>
          </a:p>
        </p:txBody>
      </p:sp>
      <p:sp>
        <p:nvSpPr>
          <p:cNvPr id="10" name="Rectangle 23"/>
          <p:cNvSpPr/>
          <p:nvPr/>
        </p:nvSpPr>
        <p:spPr>
          <a:xfrm>
            <a:off x="222250" y="681038"/>
            <a:ext cx="7938"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b="0" dirty="0"/>
          </a:p>
        </p:txBody>
      </p:sp>
      <p:sp>
        <p:nvSpPr>
          <p:cNvPr id="11" name="Rectangle 24"/>
          <p:cNvSpPr/>
          <p:nvPr/>
        </p:nvSpPr>
        <p:spPr>
          <a:xfrm>
            <a:off x="255588" y="5046663"/>
            <a:ext cx="73025" cy="1692275"/>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b="0"/>
          </a:p>
        </p:txBody>
      </p:sp>
      <p:sp>
        <p:nvSpPr>
          <p:cNvPr id="12" name="Rectangle 25"/>
          <p:cNvSpPr/>
          <p:nvPr/>
        </p:nvSpPr>
        <p:spPr>
          <a:xfrm>
            <a:off x="255588" y="4797425"/>
            <a:ext cx="73025"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b="0"/>
          </a:p>
        </p:txBody>
      </p:sp>
      <p:sp>
        <p:nvSpPr>
          <p:cNvPr id="13" name="Rectangle 26"/>
          <p:cNvSpPr/>
          <p:nvPr/>
        </p:nvSpPr>
        <p:spPr>
          <a:xfrm>
            <a:off x="255588" y="4637088"/>
            <a:ext cx="73025" cy="138112"/>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b="0"/>
          </a:p>
        </p:txBody>
      </p:sp>
      <p:sp>
        <p:nvSpPr>
          <p:cNvPr id="14" name="Rectangle 27"/>
          <p:cNvSpPr/>
          <p:nvPr/>
        </p:nvSpPr>
        <p:spPr>
          <a:xfrm>
            <a:off x="255588" y="4541838"/>
            <a:ext cx="73025" cy="7461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b="0"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lang="en-US" smtClean="0"/>
              <a:t>Click to edit Master title style</a:t>
            </a:r>
            <a:endParaRPr lang="en-US"/>
          </a:p>
        </p:txBody>
      </p:sp>
      <p:sp>
        <p:nvSpPr>
          <p:cNvPr id="9" name="Subtitle 8"/>
          <p:cNvSpPr>
            <a:spLocks noGrp="1"/>
          </p:cNvSpPr>
          <p:nvPr>
            <p:ph type="subTitle" idx="1"/>
          </p:nvPr>
        </p:nvSpPr>
        <p:spPr>
          <a:xfrm>
            <a:off x="914400" y="2834640"/>
            <a:ext cx="7772400" cy="1508760"/>
          </a:xfrm>
        </p:spPr>
        <p:txBody>
          <a:bodyPr lIns="100584"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15" name="Date Placeholder 27"/>
          <p:cNvSpPr>
            <a:spLocks noGrp="1"/>
          </p:cNvSpPr>
          <p:nvPr>
            <p:ph type="dt" sz="half" idx="10"/>
          </p:nvPr>
        </p:nvSpPr>
        <p:spPr/>
        <p:txBody>
          <a:bodyPr/>
          <a:lstStyle>
            <a:lvl1pPr>
              <a:defRPr/>
            </a:lvl1pPr>
            <a:extLst/>
          </a:lstStyle>
          <a:p>
            <a:pPr>
              <a:defRPr/>
            </a:pPr>
            <a:r>
              <a:rPr lang="ar-SA"/>
              <a:t>17 شوال 1430هـ موافق 6 اكتوبر 2009م</a:t>
            </a:r>
            <a:endParaRPr lang="en-US"/>
          </a:p>
        </p:txBody>
      </p:sp>
      <p:sp>
        <p:nvSpPr>
          <p:cNvPr id="16" name="Footer Placeholder 16"/>
          <p:cNvSpPr>
            <a:spLocks noGrp="1"/>
          </p:cNvSpPr>
          <p:nvPr>
            <p:ph type="ftr" sz="quarter" idx="11"/>
          </p:nvPr>
        </p:nvSpPr>
        <p:spPr/>
        <p:txBody>
          <a:bodyPr/>
          <a:lstStyle>
            <a:lvl1pPr>
              <a:defRPr/>
            </a:lvl1pPr>
            <a:extLst/>
          </a:lstStyle>
          <a:p>
            <a:pPr>
              <a:defRPr/>
            </a:pPr>
            <a:endParaRPr lang="en-US"/>
          </a:p>
        </p:txBody>
      </p:sp>
      <p:sp>
        <p:nvSpPr>
          <p:cNvPr id="17" name="Slide Number Placeholder 28"/>
          <p:cNvSpPr>
            <a:spLocks noGrp="1"/>
          </p:cNvSpPr>
          <p:nvPr>
            <p:ph type="sldNum" sz="quarter" idx="12"/>
          </p:nvPr>
        </p:nvSpPr>
        <p:spPr/>
        <p:txBody>
          <a:bodyPr/>
          <a:lstStyle>
            <a:lvl1pPr>
              <a:defRPr/>
            </a:lvl1pPr>
            <a:extLst/>
          </a:lstStyle>
          <a:p>
            <a:pPr>
              <a:defRPr/>
            </a:pPr>
            <a:fld id="{449B318B-1D53-438B-A4CF-A89BFC1A3156}" type="slidenum">
              <a:rPr lang="ar-SA"/>
              <a:pPr>
                <a:defRPr/>
              </a:pPr>
              <a:t>‹#›</a:t>
            </a:fld>
            <a:endParaRPr lang="en-US"/>
          </a:p>
        </p:txBody>
      </p:sp>
    </p:spTree>
  </p:cSld>
  <p:clrMapOvr>
    <a:masterClrMapping/>
  </p:clrMapOvr>
  <p:transition>
    <p:wheel spokes="3"/>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r>
              <a:rPr lang="ar-SA"/>
              <a:t>17 شوال 1430هـ موافق 6 اكتوبر 2009م</a:t>
            </a:r>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1FC5607F-C064-49A9-8D39-CC326B0698A2}" type="slidenum">
              <a:rPr lang="ar-SA"/>
              <a:pPr>
                <a:defRPr/>
              </a:pPr>
              <a:t>‹#›</a:t>
            </a:fld>
            <a:endParaRPr lang="en-US"/>
          </a:p>
        </p:txBody>
      </p:sp>
    </p:spTree>
  </p:cSld>
  <p:clrMapOvr>
    <a:masterClrMapping/>
  </p:clrMapOvr>
  <p:transition>
    <p:wheel spokes="3"/>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r>
              <a:rPr lang="ar-SA"/>
              <a:t>17 شوال 1430هـ موافق 6 اكتوبر 2009م</a:t>
            </a:r>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DD65B492-8004-4B2B-B978-D724DCDBC032}" type="slidenum">
              <a:rPr lang="ar-SA"/>
              <a:pPr>
                <a:defRPr/>
              </a:pPr>
              <a:t>‹#›</a:t>
            </a:fld>
            <a:endParaRPr lang="en-US"/>
          </a:p>
        </p:txBody>
      </p:sp>
    </p:spTree>
  </p:cSld>
  <p:clrMapOvr>
    <a:masterClrMapping/>
  </p:clrMapOvr>
  <p:transition>
    <p:wheel spokes="3"/>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pPr>
              <a:defRPr/>
            </a:pPr>
            <a:r>
              <a:rPr lang="ar-SA"/>
              <a:t>17 شوال 1430هـ موافق 6 اكتوبر 2009م</a:t>
            </a:r>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22"/>
          <p:cNvSpPr>
            <a:spLocks noGrp="1"/>
          </p:cNvSpPr>
          <p:nvPr>
            <p:ph type="sldNum" sz="quarter" idx="12"/>
          </p:nvPr>
        </p:nvSpPr>
        <p:spPr/>
        <p:txBody>
          <a:bodyPr/>
          <a:lstStyle>
            <a:lvl1pPr>
              <a:defRPr/>
            </a:lvl1pPr>
          </a:lstStyle>
          <a:p>
            <a:pPr>
              <a:defRPr/>
            </a:pPr>
            <a:fld id="{5536D327-7990-4B32-AD62-86DB4DFF0F8B}" type="slidenum">
              <a:rPr lang="ar-SA"/>
              <a:pPr>
                <a:defRPr/>
              </a:pPr>
              <a:t>‹#›</a:t>
            </a:fld>
            <a:endParaRPr lang="en-US"/>
          </a:p>
        </p:txBody>
      </p:sp>
    </p:spTree>
  </p:cSld>
  <p:clrMapOvr>
    <a:masterClrMapping/>
  </p:clrMapOvr>
  <p:transition>
    <p:wheel spokes="3"/>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dirty="0" smtClean="0"/>
              <a:t>Click to edit Master title style</a:t>
            </a:r>
            <a:endParaRPr lang="en-US" dirty="0"/>
          </a:p>
        </p:txBody>
      </p:sp>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r>
              <a:rPr lang="ar-SA"/>
              <a:t>17 شوال 1430هـ موافق 6 اكتوبر 2009م</a:t>
            </a:r>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CC2FA895-DA58-4F82-9B9D-AA92D6008876}" type="slidenum">
              <a:rPr lang="ar-SA"/>
              <a:pPr>
                <a:defRPr/>
              </a:pPr>
              <a:t>‹#›</a:t>
            </a:fld>
            <a:endParaRPr lang="en-US"/>
          </a:p>
        </p:txBody>
      </p:sp>
    </p:spTree>
  </p:cSld>
  <p:clrMapOvr>
    <a:masterClrMapping/>
  </p:clrMapOvr>
  <p:transition>
    <p:wheel spokes="3"/>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Freeform 17"/>
          <p:cNvSpPr>
            <a:spLocks/>
          </p:cNvSpPr>
          <p:nvPr/>
        </p:nvSpPr>
        <p:spPr bwMode="auto">
          <a:xfrm>
            <a:off x="4829175" y="1073150"/>
            <a:ext cx="4321175"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a:lstStyle>
            <a:extLst/>
          </a:lstStyle>
          <a:p>
            <a:pPr>
              <a:defRPr/>
            </a:pPr>
            <a:endParaRPr lang="en-US" b="0"/>
          </a:p>
        </p:txBody>
      </p:sp>
      <p:sp>
        <p:nvSpPr>
          <p:cNvPr id="5" name="Freeform 18"/>
          <p:cNvSpPr>
            <a:spLocks/>
          </p:cNvSpPr>
          <p:nvPr/>
        </p:nvSpPr>
        <p:spPr bwMode="auto">
          <a:xfrm>
            <a:off x="374650" y="0"/>
            <a:ext cx="5513388" cy="6615113"/>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a:lstStyle>
            <a:extLst/>
          </a:lstStyle>
          <a:p>
            <a:pPr>
              <a:defRPr/>
            </a:pPr>
            <a:endParaRPr lang="en-US" b="0"/>
          </a:p>
        </p:txBody>
      </p:sp>
      <p:sp>
        <p:nvSpPr>
          <p:cNvPr id="6" name="Freeform 19"/>
          <p:cNvSpPr>
            <a:spLocks/>
          </p:cNvSpPr>
          <p:nvPr/>
        </p:nvSpPr>
        <p:spPr bwMode="auto">
          <a:xfrm rot="5236414">
            <a:off x="4461669" y="1483519"/>
            <a:ext cx="4114800" cy="1189038"/>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a:lstStyle>
            <a:extLst/>
          </a:lstStyle>
          <a:p>
            <a:pPr>
              <a:defRPr/>
            </a:pPr>
            <a:endParaRPr lang="en-US" b="0"/>
          </a:p>
        </p:txBody>
      </p:sp>
      <p:sp>
        <p:nvSpPr>
          <p:cNvPr id="7" name="Freeform 20"/>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b="0"/>
          </a:p>
        </p:txBody>
      </p:sp>
      <p:sp>
        <p:nvSpPr>
          <p:cNvPr id="8" name="Freeform 23"/>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b="0"/>
          </a:p>
        </p:txBody>
      </p:sp>
      <p:sp>
        <p:nvSpPr>
          <p:cNvPr id="9" name="Freeform 24"/>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b="0"/>
          </a:p>
        </p:txBody>
      </p:sp>
      <p:sp>
        <p:nvSpPr>
          <p:cNvPr id="10" name="Freeform 25"/>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b="0"/>
          </a:p>
        </p:txBody>
      </p:sp>
      <p:sp>
        <p:nvSpPr>
          <p:cNvPr id="11" name="Freeform 26"/>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b="0"/>
          </a:p>
        </p:txBody>
      </p:sp>
      <p:sp>
        <p:nvSpPr>
          <p:cNvPr id="12" name="Freeform 27"/>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b="0"/>
          </a:p>
        </p:txBody>
      </p:sp>
      <p:sp>
        <p:nvSpPr>
          <p:cNvPr id="13" name="Freeform 28"/>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b="0"/>
          </a:p>
        </p:txBody>
      </p:sp>
      <p:sp>
        <p:nvSpPr>
          <p:cNvPr id="14" name="Freeform 29"/>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b="0"/>
          </a:p>
        </p:txBody>
      </p:sp>
      <p:sp>
        <p:nvSpPr>
          <p:cNvPr id="15" name="Freeform 30"/>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b="0"/>
          </a:p>
        </p:txBody>
      </p:sp>
      <p:sp>
        <p:nvSpPr>
          <p:cNvPr id="16" name="Freeform 31"/>
          <p:cNvSpPr>
            <a:spLocks/>
          </p:cNvSpPr>
          <p:nvPr/>
        </p:nvSpPr>
        <p:spPr bwMode="auto">
          <a:xfrm>
            <a:off x="366713"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b="0"/>
          </a:p>
        </p:txBody>
      </p:sp>
      <p:sp>
        <p:nvSpPr>
          <p:cNvPr id="17" name="Freeform 32"/>
          <p:cNvSpPr>
            <a:spLocks/>
          </p:cNvSpPr>
          <p:nvPr/>
        </p:nvSpPr>
        <p:spPr bwMode="auto">
          <a:xfrm>
            <a:off x="366713"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b="0"/>
          </a:p>
        </p:txBody>
      </p:sp>
      <p:sp>
        <p:nvSpPr>
          <p:cNvPr id="18" name="Freeform 33"/>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a:lstStyle>
            <a:extLst/>
          </a:lstStyle>
          <a:p>
            <a:pPr>
              <a:defRPr/>
            </a:pPr>
            <a:endParaRPr lang="en-US" b="0"/>
          </a:p>
        </p:txBody>
      </p:sp>
      <p:sp>
        <p:nvSpPr>
          <p:cNvPr id="19" name="Rectangle 34"/>
          <p:cNvSpPr/>
          <p:nvPr/>
        </p:nvSpPr>
        <p:spPr>
          <a:xfrm>
            <a:off x="363538" y="401638"/>
            <a:ext cx="8504237" cy="887412"/>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b="0"/>
          </a:p>
        </p:txBody>
      </p:sp>
      <p:sp>
        <p:nvSpPr>
          <p:cNvPr id="20" name="Rectangle 35"/>
          <p:cNvSpPr/>
          <p:nvPr/>
        </p:nvSpPr>
        <p:spPr>
          <a:xfrm flipH="1">
            <a:off x="371475" y="681038"/>
            <a:ext cx="26988"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b="0" dirty="0"/>
          </a:p>
        </p:txBody>
      </p:sp>
      <p:sp>
        <p:nvSpPr>
          <p:cNvPr id="21" name="Rectangle 36"/>
          <p:cNvSpPr/>
          <p:nvPr/>
        </p:nvSpPr>
        <p:spPr>
          <a:xfrm flipH="1">
            <a:off x="411163" y="681038"/>
            <a:ext cx="26987"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b="0" dirty="0"/>
          </a:p>
        </p:txBody>
      </p:sp>
      <p:sp>
        <p:nvSpPr>
          <p:cNvPr id="22" name="Rectangle 37"/>
          <p:cNvSpPr/>
          <p:nvPr/>
        </p:nvSpPr>
        <p:spPr>
          <a:xfrm flipH="1">
            <a:off x="447675" y="681038"/>
            <a:ext cx="952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b="0"/>
          </a:p>
        </p:txBody>
      </p:sp>
      <p:sp>
        <p:nvSpPr>
          <p:cNvPr id="23" name="Rectangle 38"/>
          <p:cNvSpPr/>
          <p:nvPr/>
        </p:nvSpPr>
        <p:spPr>
          <a:xfrm flipH="1">
            <a:off x="476250" y="681038"/>
            <a:ext cx="952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b="0" dirty="0"/>
          </a:p>
        </p:txBody>
      </p:sp>
      <p:sp>
        <p:nvSpPr>
          <p:cNvPr id="24" name="Rectangle 39"/>
          <p:cNvSpPr/>
          <p:nvPr/>
        </p:nvSpPr>
        <p:spPr>
          <a:xfrm>
            <a:off x="500063" y="681038"/>
            <a:ext cx="36512"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b="0" dirty="0"/>
          </a:p>
        </p:txBody>
      </p:sp>
      <p:sp>
        <p:nvSpPr>
          <p:cNvPr id="3" name="Text Placeholder 2"/>
          <p:cNvSpPr>
            <a:spLocks noGrp="1"/>
          </p:cNvSpPr>
          <p:nvPr>
            <p:ph type="body" idx="1"/>
          </p:nvPr>
        </p:nvSpPr>
        <p:spPr>
          <a:xfrm>
            <a:off x="706902" y="1351672"/>
            <a:ext cx="5718048" cy="977486"/>
          </a:xfrm>
        </p:spPr>
        <p:txBody>
          <a:bodyPr lIns="82296" bIns="0"/>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lang="en-US" smtClean="0"/>
              <a:t>Click to edit Master title style</a:t>
            </a:r>
            <a:endParaRPr lang="en-US"/>
          </a:p>
        </p:txBody>
      </p:sp>
      <p:sp>
        <p:nvSpPr>
          <p:cNvPr id="25" name="Date Placeholder 3"/>
          <p:cNvSpPr>
            <a:spLocks noGrp="1"/>
          </p:cNvSpPr>
          <p:nvPr>
            <p:ph type="dt" sz="half" idx="10"/>
          </p:nvPr>
        </p:nvSpPr>
        <p:spPr/>
        <p:txBody>
          <a:bodyPr/>
          <a:lstStyle>
            <a:lvl1pPr>
              <a:defRPr/>
            </a:lvl1pPr>
            <a:extLst/>
          </a:lstStyle>
          <a:p>
            <a:pPr>
              <a:defRPr/>
            </a:pPr>
            <a:r>
              <a:rPr lang="ar-SA"/>
              <a:t>17 شوال 1430هـ موافق 6 اكتوبر 2009م</a:t>
            </a:r>
            <a:endParaRPr lang="en-US"/>
          </a:p>
        </p:txBody>
      </p:sp>
      <p:sp>
        <p:nvSpPr>
          <p:cNvPr id="26" name="Footer Placeholder 4"/>
          <p:cNvSpPr>
            <a:spLocks noGrp="1"/>
          </p:cNvSpPr>
          <p:nvPr>
            <p:ph type="ftr" sz="quarter" idx="11"/>
          </p:nvPr>
        </p:nvSpPr>
        <p:spPr/>
        <p:txBody>
          <a:bodyPr/>
          <a:lstStyle>
            <a:lvl1pPr>
              <a:defRPr/>
            </a:lvl1pPr>
            <a:extLst/>
          </a:lstStyle>
          <a:p>
            <a:pPr>
              <a:defRPr/>
            </a:pPr>
            <a:endParaRPr lang="en-US"/>
          </a:p>
        </p:txBody>
      </p:sp>
      <p:sp>
        <p:nvSpPr>
          <p:cNvPr id="27" name="Slide Number Placeholder 5"/>
          <p:cNvSpPr>
            <a:spLocks noGrp="1"/>
          </p:cNvSpPr>
          <p:nvPr>
            <p:ph type="sldNum" sz="quarter" idx="12"/>
          </p:nvPr>
        </p:nvSpPr>
        <p:spPr/>
        <p:txBody>
          <a:bodyPr/>
          <a:lstStyle>
            <a:lvl1pPr>
              <a:defRPr/>
            </a:lvl1pPr>
            <a:extLst/>
          </a:lstStyle>
          <a:p>
            <a:pPr>
              <a:defRPr/>
            </a:pPr>
            <a:fld id="{F8C216DF-049F-4C53-A35F-5BF9154F37C5}" type="slidenum">
              <a:rPr lang="ar-SA"/>
              <a:pPr>
                <a:defRPr/>
              </a:pPr>
              <a:t>‹#›</a:t>
            </a:fld>
            <a:endParaRPr lang="en-US"/>
          </a:p>
        </p:txBody>
      </p:sp>
    </p:spTree>
  </p:cSld>
  <p:clrMapOvr>
    <a:masterClrMapping/>
  </p:clrMapOvr>
  <p:transition>
    <p:wheel spokes="3"/>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lang="en-US" smtClean="0"/>
              <a:t>Click to edit Master title style</a:t>
            </a:r>
            <a:endParaRPr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extLst/>
          </a:lstStyle>
          <a:p>
            <a:pPr>
              <a:defRPr/>
            </a:pPr>
            <a:r>
              <a:rPr lang="ar-SA"/>
              <a:t>17 شوال 1430هـ موافق 6 اكتوبر 2009م</a:t>
            </a:r>
            <a:endParaRPr lang="en-US"/>
          </a:p>
        </p:txBody>
      </p:sp>
      <p:sp>
        <p:nvSpPr>
          <p:cNvPr id="6" name="Footer Placeholder 5"/>
          <p:cNvSpPr>
            <a:spLocks noGrp="1"/>
          </p:cNvSpPr>
          <p:nvPr>
            <p:ph type="ftr" sz="quarter" idx="11"/>
          </p:nvPr>
        </p:nvSpPr>
        <p:spPr/>
        <p:txBody>
          <a:bodyPr/>
          <a:lstStyle>
            <a:lvl1pPr>
              <a:defRPr/>
            </a:lvl1pPr>
            <a:extLst/>
          </a:lstStyle>
          <a:p>
            <a:pPr>
              <a:defRPr/>
            </a:pPr>
            <a:endParaRPr lang="en-US"/>
          </a:p>
        </p:txBody>
      </p:sp>
      <p:sp>
        <p:nvSpPr>
          <p:cNvPr id="7" name="Slide Number Placeholder 6"/>
          <p:cNvSpPr>
            <a:spLocks noGrp="1"/>
          </p:cNvSpPr>
          <p:nvPr>
            <p:ph type="sldNum" sz="quarter" idx="12"/>
          </p:nvPr>
        </p:nvSpPr>
        <p:spPr/>
        <p:txBody>
          <a:bodyPr/>
          <a:lstStyle>
            <a:lvl1pPr>
              <a:defRPr/>
            </a:lvl1pPr>
            <a:extLst/>
          </a:lstStyle>
          <a:p>
            <a:pPr>
              <a:defRPr/>
            </a:pPr>
            <a:fld id="{B3302A81-D4D0-45D9-97ED-25CE21358CA1}" type="slidenum">
              <a:rPr lang="ar-SA"/>
              <a:pPr>
                <a:defRPr/>
              </a:pPr>
              <a:t>‹#›</a:t>
            </a:fld>
            <a:endParaRPr lang="en-US"/>
          </a:p>
        </p:txBody>
      </p:sp>
    </p:spTree>
  </p:cSld>
  <p:clrMapOvr>
    <a:masterClrMapping/>
  </p:clrMapOvr>
  <p:transition>
    <p:wheel spokes="3"/>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7" name="Rectangle 17"/>
          <p:cNvSpPr/>
          <p:nvPr/>
        </p:nvSpPr>
        <p:spPr>
          <a:xfrm>
            <a:off x="0" y="401638"/>
            <a:ext cx="8867775" cy="887412"/>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b="0"/>
          </a:p>
        </p:txBody>
      </p:sp>
      <p:sp>
        <p:nvSpPr>
          <p:cNvPr id="8" name="Rectangle 18"/>
          <p:cNvSpPr/>
          <p:nvPr/>
        </p:nvSpPr>
        <p:spPr>
          <a:xfrm>
            <a:off x="87313" y="681038"/>
            <a:ext cx="46037"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b="0" dirty="0"/>
          </a:p>
        </p:txBody>
      </p:sp>
      <p:sp>
        <p:nvSpPr>
          <p:cNvPr id="9" name="Rectangle 19"/>
          <p:cNvSpPr/>
          <p:nvPr/>
        </p:nvSpPr>
        <p:spPr>
          <a:xfrm>
            <a:off x="47625" y="681038"/>
            <a:ext cx="26988"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b="0" dirty="0"/>
          </a:p>
        </p:txBody>
      </p:sp>
      <p:sp>
        <p:nvSpPr>
          <p:cNvPr id="10" name="Rectangle 20"/>
          <p:cNvSpPr/>
          <p:nvPr/>
        </p:nvSpPr>
        <p:spPr>
          <a:xfrm>
            <a:off x="28575" y="681038"/>
            <a:ext cx="952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b="0"/>
          </a:p>
        </p:txBody>
      </p:sp>
      <p:sp>
        <p:nvSpPr>
          <p:cNvPr id="11" name="Rectangle 23"/>
          <p:cNvSpPr/>
          <p:nvPr/>
        </p:nvSpPr>
        <p:spPr>
          <a:xfrm>
            <a:off x="0" y="681038"/>
            <a:ext cx="952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b="0" dirty="0"/>
          </a:p>
        </p:txBody>
      </p:sp>
      <p:sp>
        <p:nvSpPr>
          <p:cNvPr id="12" name="Rectangle 24"/>
          <p:cNvSpPr/>
          <p:nvPr/>
        </p:nvSpPr>
        <p:spPr>
          <a:xfrm flipH="1">
            <a:off x="149225" y="681038"/>
            <a:ext cx="2857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b="0" dirty="0"/>
          </a:p>
        </p:txBody>
      </p:sp>
      <p:sp>
        <p:nvSpPr>
          <p:cNvPr id="13" name="Rectangle 25"/>
          <p:cNvSpPr/>
          <p:nvPr/>
        </p:nvSpPr>
        <p:spPr>
          <a:xfrm flipH="1">
            <a:off x="188913" y="681038"/>
            <a:ext cx="2857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b="0" dirty="0"/>
          </a:p>
        </p:txBody>
      </p:sp>
      <p:sp>
        <p:nvSpPr>
          <p:cNvPr id="14" name="Rectangle 26"/>
          <p:cNvSpPr/>
          <p:nvPr/>
        </p:nvSpPr>
        <p:spPr>
          <a:xfrm flipH="1">
            <a:off x="227013" y="681038"/>
            <a:ext cx="952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b="0"/>
          </a:p>
        </p:txBody>
      </p:sp>
      <p:sp>
        <p:nvSpPr>
          <p:cNvPr id="15" name="Rectangle 27"/>
          <p:cNvSpPr/>
          <p:nvPr/>
        </p:nvSpPr>
        <p:spPr>
          <a:xfrm flipH="1">
            <a:off x="255588" y="681038"/>
            <a:ext cx="7937"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b="0" dirty="0"/>
          </a:p>
        </p:txBody>
      </p:sp>
      <p:sp>
        <p:nvSpPr>
          <p:cNvPr id="16" name="Rectangle 28"/>
          <p:cNvSpPr/>
          <p:nvPr/>
        </p:nvSpPr>
        <p:spPr>
          <a:xfrm>
            <a:off x="279400" y="681038"/>
            <a:ext cx="36513"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b="0" dirty="0"/>
          </a:p>
        </p:txBody>
      </p:sp>
      <p:sp>
        <p:nvSpPr>
          <p:cNvPr id="2" name="Title 1"/>
          <p:cNvSpPr>
            <a:spLocks noGrp="1"/>
          </p:cNvSpPr>
          <p:nvPr>
            <p:ph type="title"/>
          </p:nvPr>
        </p:nvSpPr>
        <p:spPr>
          <a:xfrm>
            <a:off x="504824" y="512064"/>
            <a:ext cx="7772400" cy="914400"/>
          </a:xfrm>
        </p:spPr>
        <p:txBody>
          <a:bodyPr/>
          <a:lstStyle>
            <a:lvl1pPr>
              <a:defRPr sz="4000"/>
            </a:lvl1pPr>
            <a:extLst/>
          </a:lstStyle>
          <a:p>
            <a:r>
              <a:rPr lang="en-US" smtClean="0"/>
              <a:t>Click to edit Master title style</a:t>
            </a:r>
            <a:endParaRPr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7" name="Date Placeholder 6"/>
          <p:cNvSpPr>
            <a:spLocks noGrp="1"/>
          </p:cNvSpPr>
          <p:nvPr>
            <p:ph type="dt" sz="half" idx="10"/>
          </p:nvPr>
        </p:nvSpPr>
        <p:spPr/>
        <p:txBody>
          <a:bodyPr/>
          <a:lstStyle>
            <a:lvl1pPr>
              <a:defRPr/>
            </a:lvl1pPr>
            <a:extLst/>
          </a:lstStyle>
          <a:p>
            <a:pPr>
              <a:defRPr/>
            </a:pPr>
            <a:r>
              <a:rPr lang="ar-SA"/>
              <a:t>17 شوال 1430هـ موافق 6 اكتوبر 2009م</a:t>
            </a:r>
            <a:endParaRPr lang="en-US"/>
          </a:p>
        </p:txBody>
      </p:sp>
      <p:sp>
        <p:nvSpPr>
          <p:cNvPr id="18" name="Footer Placeholder 7"/>
          <p:cNvSpPr>
            <a:spLocks noGrp="1"/>
          </p:cNvSpPr>
          <p:nvPr>
            <p:ph type="ftr" sz="quarter" idx="11"/>
          </p:nvPr>
        </p:nvSpPr>
        <p:spPr/>
        <p:txBody>
          <a:bodyPr/>
          <a:lstStyle>
            <a:lvl1pPr>
              <a:defRPr/>
            </a:lvl1pPr>
            <a:extLst/>
          </a:lstStyle>
          <a:p>
            <a:pPr>
              <a:defRPr/>
            </a:pPr>
            <a:endParaRPr lang="en-US"/>
          </a:p>
        </p:txBody>
      </p:sp>
      <p:sp>
        <p:nvSpPr>
          <p:cNvPr id="19" name="Slide Number Placeholder 8"/>
          <p:cNvSpPr>
            <a:spLocks noGrp="1"/>
          </p:cNvSpPr>
          <p:nvPr>
            <p:ph type="sldNum" sz="quarter" idx="12"/>
          </p:nvPr>
        </p:nvSpPr>
        <p:spPr/>
        <p:txBody>
          <a:bodyPr/>
          <a:lstStyle>
            <a:lvl1pPr>
              <a:defRPr/>
            </a:lvl1pPr>
            <a:extLst/>
          </a:lstStyle>
          <a:p>
            <a:pPr>
              <a:defRPr/>
            </a:pPr>
            <a:fld id="{7B764115-814F-4811-A5DA-83F94EE0A0D6}" type="slidenum">
              <a:rPr lang="ar-SA"/>
              <a:pPr>
                <a:defRPr/>
              </a:pPr>
              <a:t>‹#›</a:t>
            </a:fld>
            <a:endParaRPr lang="en-US"/>
          </a:p>
        </p:txBody>
      </p:sp>
    </p:spTree>
  </p:cSld>
  <p:clrMapOvr>
    <a:masterClrMapping/>
  </p:clrMapOvr>
  <p:transition>
    <p:wheel spokes="3"/>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pPr>
              <a:defRPr/>
            </a:pPr>
            <a:r>
              <a:rPr lang="ar-SA"/>
              <a:t>17 شوال 1430هـ موافق 6 اكتوبر 2009م</a:t>
            </a:r>
            <a:endParaRPr lang="en-US"/>
          </a:p>
        </p:txBody>
      </p:sp>
      <p:sp>
        <p:nvSpPr>
          <p:cNvPr id="4" name="Footer Placeholder 2"/>
          <p:cNvSpPr>
            <a:spLocks noGrp="1"/>
          </p:cNvSpPr>
          <p:nvPr>
            <p:ph type="ftr" sz="quarter" idx="11"/>
          </p:nvPr>
        </p:nvSpPr>
        <p:spPr/>
        <p:txBody>
          <a:bodyPr/>
          <a:lstStyle>
            <a:lvl1pPr>
              <a:defRPr/>
            </a:lvl1pPr>
          </a:lstStyle>
          <a:p>
            <a:pPr>
              <a:defRPr/>
            </a:pPr>
            <a:endParaRPr lang="en-US"/>
          </a:p>
        </p:txBody>
      </p:sp>
      <p:sp>
        <p:nvSpPr>
          <p:cNvPr id="5" name="Slide Number Placeholder 22"/>
          <p:cNvSpPr>
            <a:spLocks noGrp="1"/>
          </p:cNvSpPr>
          <p:nvPr>
            <p:ph type="sldNum" sz="quarter" idx="12"/>
          </p:nvPr>
        </p:nvSpPr>
        <p:spPr/>
        <p:txBody>
          <a:bodyPr/>
          <a:lstStyle>
            <a:lvl1pPr>
              <a:defRPr/>
            </a:lvl1pPr>
          </a:lstStyle>
          <a:p>
            <a:pPr>
              <a:defRPr/>
            </a:pPr>
            <a:fld id="{6A1043B0-19A3-4E92-BE7D-2F1949AC3EF1}" type="slidenum">
              <a:rPr lang="ar-SA"/>
              <a:pPr>
                <a:defRPr/>
              </a:pPr>
              <a:t>‹#›</a:t>
            </a:fld>
            <a:endParaRPr lang="en-US"/>
          </a:p>
        </p:txBody>
      </p:sp>
    </p:spTree>
  </p:cSld>
  <p:clrMapOvr>
    <a:masterClrMapping/>
  </p:clrMapOvr>
  <p:transition>
    <p:wheel spokes="3"/>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extLst/>
          </a:lstStyle>
          <a:p>
            <a:pPr>
              <a:defRPr/>
            </a:pPr>
            <a:r>
              <a:rPr lang="ar-SA"/>
              <a:t>17 شوال 1430هـ موافق 6 اكتوبر 2009م</a:t>
            </a:r>
            <a:endParaRPr lang="en-US"/>
          </a:p>
        </p:txBody>
      </p:sp>
      <p:sp>
        <p:nvSpPr>
          <p:cNvPr id="3" name="Footer Placeholder 2"/>
          <p:cNvSpPr>
            <a:spLocks noGrp="1"/>
          </p:cNvSpPr>
          <p:nvPr>
            <p:ph type="ftr" sz="quarter" idx="11"/>
          </p:nvPr>
        </p:nvSpPr>
        <p:spPr/>
        <p:txBody>
          <a:bodyPr/>
          <a:lstStyle>
            <a:lvl1pPr>
              <a:defRPr/>
            </a:lvl1pPr>
            <a:extLst/>
          </a:lstStyle>
          <a:p>
            <a:pPr>
              <a:defRPr/>
            </a:pPr>
            <a:endParaRPr lang="en-US"/>
          </a:p>
        </p:txBody>
      </p:sp>
      <p:sp>
        <p:nvSpPr>
          <p:cNvPr id="4" name="Slide Number Placeholder 3"/>
          <p:cNvSpPr>
            <a:spLocks noGrp="1"/>
          </p:cNvSpPr>
          <p:nvPr>
            <p:ph type="sldNum" sz="quarter" idx="12"/>
          </p:nvPr>
        </p:nvSpPr>
        <p:spPr/>
        <p:txBody>
          <a:bodyPr/>
          <a:lstStyle>
            <a:lvl1pPr>
              <a:defRPr/>
            </a:lvl1pPr>
            <a:extLst/>
          </a:lstStyle>
          <a:p>
            <a:pPr>
              <a:defRPr/>
            </a:pPr>
            <a:fld id="{8B551ECD-AD0B-4F1A-A016-0AB84DE88C5C}" type="slidenum">
              <a:rPr lang="ar-SA"/>
              <a:pPr>
                <a:defRPr/>
              </a:pPr>
              <a:t>‹#›</a:t>
            </a:fld>
            <a:endParaRPr lang="en-US"/>
          </a:p>
        </p:txBody>
      </p:sp>
    </p:spTree>
  </p:cSld>
  <p:clrMapOvr>
    <a:masterClrMapping/>
  </p:clrMapOvr>
  <p:transition>
    <p:wheel spokes="3"/>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lang="en-US" smtClean="0"/>
              <a:t>Click to edit Master title style</a:t>
            </a:r>
            <a:endParaRPr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r>
              <a:rPr lang="ar-SA"/>
              <a:t>17 شوال 1430هـ موافق 6 اكتوبر 2009م</a:t>
            </a:r>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D8DDB6AF-A0CF-4587-9172-FEE0ECF6230B}" type="slidenum">
              <a:rPr lang="ar-SA"/>
              <a:pPr>
                <a:defRPr/>
              </a:pPr>
              <a:t>‹#›</a:t>
            </a:fld>
            <a:endParaRPr lang="en-US"/>
          </a:p>
        </p:txBody>
      </p:sp>
    </p:spTree>
  </p:cSld>
  <p:clrMapOvr>
    <a:masterClrMapping/>
  </p:clrMapOvr>
  <p:transition>
    <p:wheel spokes="3"/>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17"/>
          <p:cNvSpPr/>
          <p:nvPr/>
        </p:nvSpPr>
        <p:spPr>
          <a:xfrm>
            <a:off x="368300" y="0"/>
            <a:ext cx="8777288" cy="1878013"/>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b="0"/>
          </a:p>
        </p:txBody>
      </p:sp>
      <p:cxnSp>
        <p:nvCxnSpPr>
          <p:cNvPr id="6" name="Straight Connector 18"/>
          <p:cNvCxnSpPr/>
          <p:nvPr/>
        </p:nvCxnSpPr>
        <p:spPr>
          <a:xfrm flipV="1">
            <a:off x="363538" y="1884363"/>
            <a:ext cx="8782050"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7" name="Group 19"/>
          <p:cNvGrpSpPr>
            <a:grpSpLocks/>
          </p:cNvGrpSpPr>
          <p:nvPr/>
        </p:nvGrpSpPr>
        <p:grpSpPr bwMode="auto">
          <a:xfrm rot="5400000">
            <a:off x="8515351" y="1219200"/>
            <a:ext cx="131762" cy="128587"/>
            <a:chOff x="6668087" y="1297746"/>
            <a:chExt cx="161840" cy="156602"/>
          </a:xfrm>
        </p:grpSpPr>
        <p:cxnSp>
          <p:nvCxnSpPr>
            <p:cNvPr id="8" name="Straight Connector 20"/>
            <p:cNvCxnSpPr/>
            <p:nvPr/>
          </p:nvCxnSpPr>
          <p:spPr>
            <a:xfrm rot="16200000">
              <a:off x="6663593" y="1248107"/>
              <a:ext cx="88935" cy="7994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23"/>
            <p:cNvCxnSpPr/>
            <p:nvPr/>
          </p:nvCxnSpPr>
          <p:spPr>
            <a:xfrm rot="16200000" flipV="1">
              <a:off x="6685198" y="1391515"/>
              <a:ext cx="125668" cy="0"/>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24"/>
            <p:cNvCxnSpPr/>
            <p:nvPr/>
          </p:nvCxnSpPr>
          <p:spPr>
            <a:xfrm rot="5400000" flipH="1">
              <a:off x="6744513" y="1247132"/>
              <a:ext cx="88935" cy="8189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1" name="Group 25"/>
          <p:cNvGrpSpPr>
            <a:grpSpLocks/>
          </p:cNvGrpSpPr>
          <p:nvPr/>
        </p:nvGrpSpPr>
        <p:grpSpPr bwMode="auto">
          <a:xfrm rot="5400000">
            <a:off x="8667751" y="1371600"/>
            <a:ext cx="131762" cy="128587"/>
            <a:chOff x="6668087" y="1297746"/>
            <a:chExt cx="161840" cy="156602"/>
          </a:xfrm>
        </p:grpSpPr>
        <p:cxnSp>
          <p:nvCxnSpPr>
            <p:cNvPr id="12" name="Straight Connector 26"/>
            <p:cNvCxnSpPr/>
            <p:nvPr/>
          </p:nvCxnSpPr>
          <p:spPr>
            <a:xfrm rot="16200000">
              <a:off x="6663593" y="1248107"/>
              <a:ext cx="88935" cy="7994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27"/>
            <p:cNvCxnSpPr/>
            <p:nvPr/>
          </p:nvCxnSpPr>
          <p:spPr>
            <a:xfrm rot="16200000" flipV="1">
              <a:off x="6685198" y="1391515"/>
              <a:ext cx="125668" cy="0"/>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4" name="Straight Connector 28"/>
            <p:cNvCxnSpPr/>
            <p:nvPr/>
          </p:nvCxnSpPr>
          <p:spPr>
            <a:xfrm rot="5400000" flipH="1">
              <a:off x="6744513" y="1247132"/>
              <a:ext cx="88935" cy="8189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5" name="Group 29"/>
          <p:cNvGrpSpPr>
            <a:grpSpLocks/>
          </p:cNvGrpSpPr>
          <p:nvPr/>
        </p:nvGrpSpPr>
        <p:grpSpPr bwMode="auto">
          <a:xfrm rot="5400000">
            <a:off x="8320087" y="1474788"/>
            <a:ext cx="131763" cy="128588"/>
            <a:chOff x="6668087" y="1297746"/>
            <a:chExt cx="161840" cy="156602"/>
          </a:xfrm>
        </p:grpSpPr>
        <p:cxnSp>
          <p:nvCxnSpPr>
            <p:cNvPr id="16" name="Straight Connector 30"/>
            <p:cNvCxnSpPr/>
            <p:nvPr/>
          </p:nvCxnSpPr>
          <p:spPr>
            <a:xfrm rot="16200000">
              <a:off x="6663592" y="1248106"/>
              <a:ext cx="88934" cy="7994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31"/>
            <p:cNvCxnSpPr/>
            <p:nvPr/>
          </p:nvCxnSpPr>
          <p:spPr>
            <a:xfrm rot="16200000" flipV="1">
              <a:off x="6685198" y="1391513"/>
              <a:ext cx="125668" cy="0"/>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8" name="Straight Connector 32"/>
            <p:cNvCxnSpPr/>
            <p:nvPr/>
          </p:nvCxnSpPr>
          <p:spPr>
            <a:xfrm rot="5400000" flipH="1">
              <a:off x="6744512" y="1247131"/>
              <a:ext cx="88934" cy="8189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lang="en-US" smtClean="0"/>
              <a:t>Click to edit Master title style</a:t>
            </a:r>
            <a:endParaRPr lang="en-US"/>
          </a:p>
        </p:txBody>
      </p:sp>
      <p:sp>
        <p:nvSpPr>
          <p:cNvPr id="3" name="Picture Placeholder 2"/>
          <p:cNvSpPr>
            <a:spLocks noGrp="1"/>
          </p:cNvSpPr>
          <p:nvPr>
            <p:ph type="pic" idx="1"/>
          </p:nvPr>
        </p:nvSpPr>
        <p:spPr>
          <a:xfrm>
            <a:off x="368032" y="1893781"/>
            <a:ext cx="8778240" cy="4960144"/>
          </a:xfrm>
          <a:solidFill>
            <a:schemeClr val="bg2"/>
          </a:solidFill>
        </p:spPr>
        <p:txBody>
          <a:bodyPr>
            <a:normAutofit/>
          </a:bodyPr>
          <a:lstStyle>
            <a:lvl1pPr marL="0" indent="0">
              <a:buNone/>
              <a:defRPr sz="3200"/>
            </a:lvl1pPr>
            <a:extLst/>
          </a:lstStyle>
          <a:p>
            <a:pPr lvl="0"/>
            <a:r>
              <a:rPr lang="en-US" noProof="0" smtClean="0"/>
              <a:t>Click icon to add picture</a:t>
            </a:r>
            <a:endParaRPr lang="en-US" noProof="0"/>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a:r>
              <a:rPr lang="en-US" smtClean="0"/>
              <a:t>Click to edit Master text styles</a:t>
            </a:r>
          </a:p>
        </p:txBody>
      </p:sp>
      <p:sp>
        <p:nvSpPr>
          <p:cNvPr id="19" name="Date Placeholder 4"/>
          <p:cNvSpPr>
            <a:spLocks noGrp="1"/>
          </p:cNvSpPr>
          <p:nvPr>
            <p:ph type="dt" sz="half" idx="10"/>
          </p:nvPr>
        </p:nvSpPr>
        <p:spPr>
          <a:xfrm>
            <a:off x="6477000" y="55563"/>
            <a:ext cx="2133600" cy="365125"/>
          </a:xfrm>
        </p:spPr>
        <p:txBody>
          <a:bodyPr/>
          <a:lstStyle>
            <a:lvl1pPr>
              <a:defRPr/>
            </a:lvl1pPr>
            <a:extLst/>
          </a:lstStyle>
          <a:p>
            <a:pPr>
              <a:defRPr/>
            </a:pPr>
            <a:r>
              <a:rPr lang="ar-SA"/>
              <a:t>17 شوال 1430هـ موافق 6 اكتوبر 2009م</a:t>
            </a:r>
            <a:endParaRPr lang="en-US"/>
          </a:p>
        </p:txBody>
      </p:sp>
      <p:sp>
        <p:nvSpPr>
          <p:cNvPr id="20" name="Footer Placeholder 5"/>
          <p:cNvSpPr>
            <a:spLocks noGrp="1"/>
          </p:cNvSpPr>
          <p:nvPr>
            <p:ph type="ftr" sz="quarter" idx="11"/>
          </p:nvPr>
        </p:nvSpPr>
        <p:spPr>
          <a:xfrm>
            <a:off x="914400" y="55563"/>
            <a:ext cx="5562600" cy="365125"/>
          </a:xfrm>
        </p:spPr>
        <p:txBody>
          <a:bodyPr/>
          <a:lstStyle>
            <a:lvl1pPr>
              <a:defRPr/>
            </a:lvl1pPr>
            <a:extLst/>
          </a:lstStyle>
          <a:p>
            <a:pPr>
              <a:defRPr/>
            </a:pPr>
            <a:endParaRPr lang="en-US"/>
          </a:p>
        </p:txBody>
      </p:sp>
      <p:sp>
        <p:nvSpPr>
          <p:cNvPr id="21" name="Slide Number Placeholder 6"/>
          <p:cNvSpPr>
            <a:spLocks noGrp="1"/>
          </p:cNvSpPr>
          <p:nvPr>
            <p:ph type="sldNum" sz="quarter" idx="12"/>
          </p:nvPr>
        </p:nvSpPr>
        <p:spPr>
          <a:xfrm>
            <a:off x="8610600" y="55563"/>
            <a:ext cx="457200" cy="365125"/>
          </a:xfrm>
        </p:spPr>
        <p:txBody>
          <a:bodyPr/>
          <a:lstStyle>
            <a:lvl1pPr>
              <a:defRPr/>
            </a:lvl1pPr>
            <a:extLst/>
          </a:lstStyle>
          <a:p>
            <a:pPr>
              <a:defRPr/>
            </a:pPr>
            <a:fld id="{B982594F-DB34-47C7-BD71-B9DF2673D44F}" type="slidenum">
              <a:rPr lang="ar-SA"/>
              <a:pPr>
                <a:defRPr/>
              </a:pPr>
              <a:t>‹#›</a:t>
            </a:fld>
            <a:endParaRPr lang="en-US"/>
          </a:p>
        </p:txBody>
      </p:sp>
    </p:spTree>
  </p:cSld>
  <p:clrMapOvr>
    <a:masterClrMapping/>
  </p:clrMapOvr>
  <p:transition>
    <p:wheel spokes="3"/>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0"/>
            <a:ext cx="365125" cy="6854825"/>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b="0"/>
          </a:p>
        </p:txBody>
      </p:sp>
      <p:sp>
        <p:nvSpPr>
          <p:cNvPr id="8" name="Rectangle 7"/>
          <p:cNvSpPr/>
          <p:nvPr/>
        </p:nvSpPr>
        <p:spPr>
          <a:xfrm>
            <a:off x="255588" y="5046663"/>
            <a:ext cx="73025" cy="1692275"/>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b="0"/>
          </a:p>
        </p:txBody>
      </p:sp>
      <p:sp>
        <p:nvSpPr>
          <p:cNvPr id="9" name="Rectangle 8"/>
          <p:cNvSpPr/>
          <p:nvPr/>
        </p:nvSpPr>
        <p:spPr>
          <a:xfrm>
            <a:off x="255588" y="4797425"/>
            <a:ext cx="73025"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b="0"/>
          </a:p>
        </p:txBody>
      </p:sp>
      <p:sp>
        <p:nvSpPr>
          <p:cNvPr id="10" name="Rectangle 9"/>
          <p:cNvSpPr/>
          <p:nvPr/>
        </p:nvSpPr>
        <p:spPr>
          <a:xfrm>
            <a:off x="255588" y="4637088"/>
            <a:ext cx="73025" cy="138112"/>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b="0"/>
          </a:p>
        </p:txBody>
      </p:sp>
      <p:sp>
        <p:nvSpPr>
          <p:cNvPr id="11" name="Rectangle 10"/>
          <p:cNvSpPr/>
          <p:nvPr/>
        </p:nvSpPr>
        <p:spPr>
          <a:xfrm>
            <a:off x="255588" y="4541838"/>
            <a:ext cx="73025" cy="7461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b="0" dirty="0"/>
          </a:p>
        </p:txBody>
      </p:sp>
      <p:sp>
        <p:nvSpPr>
          <p:cNvPr id="12" name="Rectangle 11"/>
          <p:cNvSpPr/>
          <p:nvPr/>
        </p:nvSpPr>
        <p:spPr>
          <a:xfrm>
            <a:off x="309563" y="681038"/>
            <a:ext cx="46037"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b="0" dirty="0"/>
          </a:p>
        </p:txBody>
      </p:sp>
      <p:sp>
        <p:nvSpPr>
          <p:cNvPr id="15" name="Rectangle 14"/>
          <p:cNvSpPr/>
          <p:nvPr/>
        </p:nvSpPr>
        <p:spPr>
          <a:xfrm>
            <a:off x="268288" y="681038"/>
            <a:ext cx="28575"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b="0" dirty="0"/>
          </a:p>
        </p:txBody>
      </p:sp>
      <p:sp>
        <p:nvSpPr>
          <p:cNvPr id="16" name="Rectangle 15"/>
          <p:cNvSpPr/>
          <p:nvPr/>
        </p:nvSpPr>
        <p:spPr>
          <a:xfrm>
            <a:off x="249238" y="681038"/>
            <a:ext cx="9525"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b="0"/>
          </a:p>
        </p:txBody>
      </p:sp>
      <p:sp>
        <p:nvSpPr>
          <p:cNvPr id="17" name="Rectangle 16"/>
          <p:cNvSpPr/>
          <p:nvPr/>
        </p:nvSpPr>
        <p:spPr>
          <a:xfrm>
            <a:off x="222250" y="681038"/>
            <a:ext cx="7938"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b="0" dirty="0"/>
          </a:p>
        </p:txBody>
      </p:sp>
      <p:sp>
        <p:nvSpPr>
          <p:cNvPr id="22" name="Title Placeholder 21"/>
          <p:cNvSpPr>
            <a:spLocks noGrp="1"/>
          </p:cNvSpPr>
          <p:nvPr>
            <p:ph type="title"/>
          </p:nvPr>
        </p:nvSpPr>
        <p:spPr>
          <a:xfrm>
            <a:off x="914400" y="512763"/>
            <a:ext cx="7772400" cy="914400"/>
          </a:xfrm>
          <a:prstGeom prst="rect">
            <a:avLst/>
          </a:prstGeom>
        </p:spPr>
        <p:txBody>
          <a:bodyPr vert="horz" anchor="t">
            <a:noAutofit/>
          </a:bodyPr>
          <a:lstStyle>
            <a:extLst/>
          </a:lstStyle>
          <a:p>
            <a:r>
              <a:rPr lang="en-US" smtClean="0"/>
              <a:t>Click to edit Master title style</a:t>
            </a:r>
            <a:endParaRPr lang="en-US"/>
          </a:p>
        </p:txBody>
      </p:sp>
      <p:sp>
        <p:nvSpPr>
          <p:cNvPr id="2060" name="Text Placeholder 12"/>
          <p:cNvSpPr>
            <a:spLocks noGrp="1"/>
          </p:cNvSpPr>
          <p:nvPr>
            <p:ph type="body" idx="1"/>
          </p:nvPr>
        </p:nvSpPr>
        <p:spPr bwMode="auto">
          <a:xfrm>
            <a:off x="914400" y="1784350"/>
            <a:ext cx="77724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b="0">
                <a:solidFill>
                  <a:schemeClr val="tx2"/>
                </a:solidFill>
              </a:defRPr>
            </a:lvl1pPr>
            <a:extLst/>
          </a:lstStyle>
          <a:p>
            <a:pPr>
              <a:defRPr/>
            </a:pPr>
            <a:r>
              <a:rPr lang="ar-SA"/>
              <a:t>17 شوال 1430هـ موافق 6 اكتوبر 2009م</a:t>
            </a:r>
            <a:endParaRPr lang="en-US"/>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b="0">
                <a:solidFill>
                  <a:schemeClr val="tx2"/>
                </a:solidFill>
              </a:defRPr>
            </a:lvl1pPr>
            <a:extLst/>
          </a:lstStyle>
          <a:p>
            <a:pPr>
              <a:defRPr/>
            </a:pPr>
            <a:endParaRPr lang="en-US"/>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b="0">
                <a:solidFill>
                  <a:schemeClr val="tx2"/>
                </a:solidFill>
              </a:defRPr>
            </a:lvl1pPr>
            <a:extLst/>
          </a:lstStyle>
          <a:p>
            <a:pPr>
              <a:defRPr/>
            </a:pPr>
            <a:fld id="{CD6CA46B-BDA8-4EA3-9A31-44500848B4EF}" type="slidenum">
              <a:rPr lang="ar-SA"/>
              <a:pPr>
                <a:defRPr/>
              </a:pPr>
              <a:t>‹#›</a:t>
            </a:fld>
            <a:endParaRPr lang="en-US"/>
          </a:p>
        </p:txBody>
      </p:sp>
    </p:spTree>
  </p:cSld>
  <p:clrMap bg1="dk1" tx1="lt1" bg2="dk2" tx2="lt2" accent1="accent1" accent2="accent2" accent3="accent3" accent4="accent4" accent5="accent5" accent6="accent6" hlink="hlink" folHlink="folHlink"/>
  <p:sldLayoutIdLst>
    <p:sldLayoutId id="2147484321" r:id="rId1"/>
    <p:sldLayoutId id="2147484315" r:id="rId2"/>
    <p:sldLayoutId id="2147484322" r:id="rId3"/>
    <p:sldLayoutId id="2147484323" r:id="rId4"/>
    <p:sldLayoutId id="2147484324" r:id="rId5"/>
    <p:sldLayoutId id="2147484316" r:id="rId6"/>
    <p:sldLayoutId id="2147484325" r:id="rId7"/>
    <p:sldLayoutId id="2147484317" r:id="rId8"/>
    <p:sldLayoutId id="2147484326" r:id="rId9"/>
    <p:sldLayoutId id="2147484318" r:id="rId10"/>
    <p:sldLayoutId id="2147484319" r:id="rId11"/>
    <p:sldLayoutId id="2147484320" r:id="rId12"/>
  </p:sldLayoutIdLst>
  <p:transition>
    <p:wheel spokes="3"/>
  </p:transition>
  <p:hf hdr="0" ftr="0"/>
  <p:txStyles>
    <p:titleStyle>
      <a:lvl1pPr algn="l" rtl="1" eaLnBrk="0" fontAlgn="base" hangingPunct="0">
        <a:spcBef>
          <a:spcPct val="0"/>
        </a:spcBef>
        <a:spcAft>
          <a:spcPct val="0"/>
        </a:spcAft>
        <a:defRPr sz="4000" kern="1200" spc="-100">
          <a:solidFill>
            <a:srgbClr val="C1EEFF"/>
          </a:solidFill>
          <a:latin typeface="+mj-lt"/>
          <a:ea typeface="+mj-ea"/>
          <a:cs typeface="+mj-cs"/>
        </a:defRPr>
      </a:lvl1pPr>
      <a:lvl2pPr algn="l" rtl="1" eaLnBrk="0" fontAlgn="base" hangingPunct="0">
        <a:spcBef>
          <a:spcPct val="0"/>
        </a:spcBef>
        <a:spcAft>
          <a:spcPct val="0"/>
        </a:spcAft>
        <a:defRPr sz="4000">
          <a:solidFill>
            <a:srgbClr val="C1EEFF"/>
          </a:solidFill>
          <a:latin typeface="Consolas" pitchFamily="49" charset="0"/>
          <a:cs typeface="Tahoma" pitchFamily="34" charset="0"/>
        </a:defRPr>
      </a:lvl2pPr>
      <a:lvl3pPr algn="l" rtl="1" eaLnBrk="0" fontAlgn="base" hangingPunct="0">
        <a:spcBef>
          <a:spcPct val="0"/>
        </a:spcBef>
        <a:spcAft>
          <a:spcPct val="0"/>
        </a:spcAft>
        <a:defRPr sz="4000">
          <a:solidFill>
            <a:srgbClr val="C1EEFF"/>
          </a:solidFill>
          <a:latin typeface="Consolas" pitchFamily="49" charset="0"/>
          <a:cs typeface="Tahoma" pitchFamily="34" charset="0"/>
        </a:defRPr>
      </a:lvl3pPr>
      <a:lvl4pPr algn="l" rtl="1" eaLnBrk="0" fontAlgn="base" hangingPunct="0">
        <a:spcBef>
          <a:spcPct val="0"/>
        </a:spcBef>
        <a:spcAft>
          <a:spcPct val="0"/>
        </a:spcAft>
        <a:defRPr sz="4000">
          <a:solidFill>
            <a:srgbClr val="C1EEFF"/>
          </a:solidFill>
          <a:latin typeface="Consolas" pitchFamily="49" charset="0"/>
          <a:cs typeface="Tahoma" pitchFamily="34" charset="0"/>
        </a:defRPr>
      </a:lvl4pPr>
      <a:lvl5pPr algn="l" rtl="1" eaLnBrk="0" fontAlgn="base" hangingPunct="0">
        <a:spcBef>
          <a:spcPct val="0"/>
        </a:spcBef>
        <a:spcAft>
          <a:spcPct val="0"/>
        </a:spcAft>
        <a:defRPr sz="4000">
          <a:solidFill>
            <a:srgbClr val="C1EEFF"/>
          </a:solidFill>
          <a:latin typeface="Consolas" pitchFamily="49" charset="0"/>
          <a:cs typeface="Tahoma" pitchFamily="34" charset="0"/>
        </a:defRPr>
      </a:lvl5pPr>
      <a:lvl6pPr marL="457200" algn="l" rtl="1" fontAlgn="base">
        <a:spcBef>
          <a:spcPct val="0"/>
        </a:spcBef>
        <a:spcAft>
          <a:spcPct val="0"/>
        </a:spcAft>
        <a:defRPr sz="4000">
          <a:solidFill>
            <a:srgbClr val="C1EEFF"/>
          </a:solidFill>
          <a:latin typeface="Consolas" pitchFamily="49" charset="0"/>
          <a:cs typeface="Tahoma" pitchFamily="34" charset="0"/>
        </a:defRPr>
      </a:lvl6pPr>
      <a:lvl7pPr marL="914400" algn="l" rtl="1" fontAlgn="base">
        <a:spcBef>
          <a:spcPct val="0"/>
        </a:spcBef>
        <a:spcAft>
          <a:spcPct val="0"/>
        </a:spcAft>
        <a:defRPr sz="4000">
          <a:solidFill>
            <a:srgbClr val="C1EEFF"/>
          </a:solidFill>
          <a:latin typeface="Consolas" pitchFamily="49" charset="0"/>
          <a:cs typeface="Tahoma" pitchFamily="34" charset="0"/>
        </a:defRPr>
      </a:lvl7pPr>
      <a:lvl8pPr marL="1371600" algn="l" rtl="1" fontAlgn="base">
        <a:spcBef>
          <a:spcPct val="0"/>
        </a:spcBef>
        <a:spcAft>
          <a:spcPct val="0"/>
        </a:spcAft>
        <a:defRPr sz="4000">
          <a:solidFill>
            <a:srgbClr val="C1EEFF"/>
          </a:solidFill>
          <a:latin typeface="Consolas" pitchFamily="49" charset="0"/>
          <a:cs typeface="Tahoma" pitchFamily="34" charset="0"/>
        </a:defRPr>
      </a:lvl8pPr>
      <a:lvl9pPr marL="1828800" algn="l" rtl="1" fontAlgn="base">
        <a:spcBef>
          <a:spcPct val="0"/>
        </a:spcBef>
        <a:spcAft>
          <a:spcPct val="0"/>
        </a:spcAft>
        <a:defRPr sz="4000">
          <a:solidFill>
            <a:srgbClr val="C1EEFF"/>
          </a:solidFill>
          <a:latin typeface="Consolas" pitchFamily="49" charset="0"/>
          <a:cs typeface="Tahoma" pitchFamily="34" charset="0"/>
        </a:defRPr>
      </a:lvl9pPr>
      <a:extLst/>
    </p:titleStyle>
    <p:bodyStyle>
      <a:lvl1pPr marL="411163" indent="-342900" algn="r" rtl="1" eaLnBrk="0" fontAlgn="base" hangingPunct="0">
        <a:spcBef>
          <a:spcPts val="700"/>
        </a:spcBef>
        <a:spcAft>
          <a:spcPct val="0"/>
        </a:spcAft>
        <a:buClr>
          <a:schemeClr val="tx2"/>
        </a:buClr>
        <a:buSzPct val="95000"/>
        <a:buFont typeface="Wingdings" pitchFamily="2" charset="2"/>
        <a:buChar char=""/>
        <a:defRPr sz="3000" kern="1200">
          <a:solidFill>
            <a:schemeClr val="tx1"/>
          </a:solidFill>
          <a:latin typeface="+mn-lt"/>
          <a:ea typeface="+mn-ea"/>
          <a:cs typeface="+mn-cs"/>
        </a:defRPr>
      </a:lvl1pPr>
      <a:lvl2pPr marL="739775" indent="-285750" algn="r" rtl="1" eaLnBrk="0" fontAlgn="base" hangingPunct="0">
        <a:spcBef>
          <a:spcPct val="20000"/>
        </a:spcBef>
        <a:spcAft>
          <a:spcPct val="0"/>
        </a:spcAft>
        <a:buClr>
          <a:schemeClr val="accent2"/>
        </a:buClr>
        <a:buSzPct val="90000"/>
        <a:buFont typeface="Wingdings" pitchFamily="2" charset="2"/>
        <a:buChar char=""/>
        <a:defRPr sz="2600" kern="1200">
          <a:solidFill>
            <a:schemeClr val="tx1"/>
          </a:solidFill>
          <a:latin typeface="+mn-lt"/>
          <a:ea typeface="+mn-ea"/>
          <a:cs typeface="+mn-cs"/>
        </a:defRPr>
      </a:lvl2pPr>
      <a:lvl3pPr marL="995363" indent="-228600" algn="r" rtl="1" eaLnBrk="0" fontAlgn="base" hangingPunct="0">
        <a:spcBef>
          <a:spcPct val="20000"/>
        </a:spcBef>
        <a:spcAft>
          <a:spcPct val="0"/>
        </a:spcAft>
        <a:buClr>
          <a:schemeClr val="accent2"/>
        </a:buClr>
        <a:buFont typeface="Wingdings 2" pitchFamily="18" charset="2"/>
        <a:buChar char=""/>
        <a:defRPr sz="2400" kern="1200">
          <a:solidFill>
            <a:schemeClr val="tx1"/>
          </a:solidFill>
          <a:latin typeface="+mn-lt"/>
          <a:ea typeface="+mn-ea"/>
          <a:cs typeface="+mn-cs"/>
        </a:defRPr>
      </a:lvl3pPr>
      <a:lvl4pPr marL="1260475" indent="-228600" algn="r" rtl="1" eaLnBrk="0" fontAlgn="base" hangingPunct="0">
        <a:spcBef>
          <a:spcPct val="20000"/>
        </a:spcBef>
        <a:spcAft>
          <a:spcPct val="0"/>
        </a:spcAft>
        <a:buClr>
          <a:srgbClr val="FEB80A"/>
        </a:buClr>
        <a:buFont typeface="Wingdings 3" pitchFamily="18" charset="2"/>
        <a:buChar char=""/>
        <a:defRPr sz="2200" kern="1200">
          <a:solidFill>
            <a:schemeClr val="tx1"/>
          </a:solidFill>
          <a:latin typeface="+mn-lt"/>
          <a:ea typeface="+mn-ea"/>
          <a:cs typeface="+mn-cs"/>
        </a:defRPr>
      </a:lvl4pPr>
      <a:lvl5pPr marL="1481138" indent="-209550" algn="r" rtl="1" eaLnBrk="0" fontAlgn="base" hangingPunct="0">
        <a:spcBef>
          <a:spcPct val="20000"/>
        </a:spcBef>
        <a:spcAft>
          <a:spcPct val="0"/>
        </a:spcAft>
        <a:buClr>
          <a:srgbClr val="FEB80A"/>
        </a:buClr>
        <a:buFont typeface="Wingdings 2" pitchFamily="18" charset="2"/>
        <a:buChar char=""/>
        <a:defRPr sz="2000" kern="1200">
          <a:solidFill>
            <a:schemeClr val="tx1"/>
          </a:solidFill>
          <a:latin typeface="+mn-lt"/>
          <a:ea typeface="+mn-ea"/>
          <a:cs typeface="+mn-cs"/>
        </a:defRPr>
      </a:lvl5pPr>
      <a:lvl6pPr marL="1709928" indent="-210312" algn="r" rtl="1"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r" rtl="1"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r" rtl="1"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r" rtl="1"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cid0009229a14920e61.groups.live.com/" TargetMode="External"/><Relationship Id="rId2" Type="http://schemas.openxmlformats.org/officeDocument/2006/relationships/hyperlink" Target="mailto:Johali59@hotmail.com" TargetMode="Externa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hyperlink" Target="http://www.nhscareers.nhs.uk/details/Default.aspx?Id=501" TargetMode="Externa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102.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04.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12.xml"/></Relationships>
</file>

<file path=ppt/slides/_rels/slide105.xml.rels><?xml version="1.0" encoding="UTF-8" standalone="yes"?>
<Relationships xmlns="http://schemas.openxmlformats.org/package/2006/relationships"><Relationship Id="rId2" Type="http://schemas.openxmlformats.org/officeDocument/2006/relationships/hyperlink" Target="http://www.allbusiness.com/management/1058349-1.html" TargetMode="External"/><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www.wikipedia.org/IbnKhaldum" TargetMode="External"/><Relationship Id="rId2" Type="http://schemas.openxmlformats.org/officeDocument/2006/relationships/hyperlink" Target="http://en.wikipedia.org/wiki/Imam_Al-Ghazali" TargetMode="External"/><Relationship Id="rId1" Type="http://schemas.openxmlformats.org/officeDocument/2006/relationships/slideLayout" Target="../slideLayouts/slideLayout5.xml"/><Relationship Id="rId5" Type="http://schemas.openxmlformats.org/officeDocument/2006/relationships/hyperlink" Target="http://en.wikipedia.org/w/index.php?title=Ibn_Rushd&amp;redirect=no" TargetMode="External"/><Relationship Id="rId4" Type="http://schemas.openxmlformats.org/officeDocument/2006/relationships/hyperlink" Target="http://en.wikipedia.org/wiki/Al-Farabi" TargetMode="External"/></Relationships>
</file>

<file path=ppt/slides/_rels/slide19.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7.jpeg"/><Relationship Id="rId4" Type="http://schemas.openxmlformats.org/officeDocument/2006/relationships/image" Target="../media/image6.png"/><Relationship Id="rId9" Type="http://schemas.openxmlformats.org/officeDocument/2006/relationships/image" Target="../media/image11.png"/></Relationships>
</file>

<file path=ppt/slides/_rels/slide2.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hyperlink" Target="http://www.amazon.com/s/ref=rdr_ext_aut?_encoding=UTF8&amp;index=books&amp;field-author=Albert%20Hourani" TargetMode="External"/><Relationship Id="rId3" Type="http://schemas.openxmlformats.org/officeDocument/2006/relationships/hyperlink" Target="http://www.amazon.com/Total-Quality-Management-Strategies-Techniques/dp/0471191744/ref=sr_1_3?ie=UTF8&amp;s=books&amp;qid=1254698732&amp;sr=1-3-spell" TargetMode="External"/><Relationship Id="rId7" Type="http://schemas.openxmlformats.org/officeDocument/2006/relationships/hyperlink" Target="http://www.amazon.com/s/ref=rdr_ext_aut?_encoding=UTF8&amp;index=books&amp;field-author=Maulik%20S.%20Joshi" TargetMode="External"/><Relationship Id="rId12" Type="http://schemas.openxmlformats.org/officeDocument/2006/relationships/hyperlink" Target="http://forum.sqc.org.sa/default.asp"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hyperlink" Target="http://www.amazon.com/s/ref=rdr_ext_aut?_encoding=UTF8&amp;index=books&amp;field-author=Elizabeth%20R.%20Ransom" TargetMode="External"/><Relationship Id="rId11" Type="http://schemas.openxmlformats.org/officeDocument/2006/relationships/hyperlink" Target="http://www.kau-tqm.com/site/" TargetMode="External"/><Relationship Id="rId5" Type="http://schemas.openxmlformats.org/officeDocument/2006/relationships/hyperlink" Target="http://www.amazon.com/s/ref=rdr_ext_aut?_encoding=UTF8&amp;index=books&amp;field-author=Prathibha%20Varkey%20MD" TargetMode="External"/><Relationship Id="rId10" Type="http://schemas.openxmlformats.org/officeDocument/2006/relationships/hyperlink" Target="http://www.astf.net/Uploads/10184/SRO4Prog.xl" TargetMode="External"/><Relationship Id="rId4" Type="http://schemas.openxmlformats.org/officeDocument/2006/relationships/hyperlink" Target="http://www.amazon.com/s/ref=rdr_ext_aut?_encoding=UTF8&amp;index=books&amp;field-author=American%20College%20of%20Medical%20Quality" TargetMode="External"/><Relationship Id="rId9" Type="http://schemas.openxmlformats.org/officeDocument/2006/relationships/hyperlink" Target="http://www.amazon.com/History-Arab-Peoples-Albert-Hourani/dp/0446393924/ref=cm_lmf_tit_1_rsrsrs0" TargetMode="External"/></Relationships>
</file>

<file path=ppt/slides/_rels/slide40.xml.rels><?xml version="1.0" encoding="UTF-8" standalone="yes"?>
<Relationships xmlns="http://schemas.openxmlformats.org/package/2006/relationships"><Relationship Id="rId3" Type="http://schemas.openxmlformats.org/officeDocument/2006/relationships/hyperlink" Target="http://www.pharmacorner.com/default.asp?action=article&amp;ID=968" TargetMode="External"/><Relationship Id="rId2" Type="http://schemas.openxmlformats.org/officeDocument/2006/relationships/hyperlink" Target="http://www.pharmacorner.com/default.asp?action=article&amp;ID=1199" TargetMode="External"/><Relationship Id="rId1" Type="http://schemas.openxmlformats.org/officeDocument/2006/relationships/slideLayout" Target="../slideLayouts/slideLayout2.xml"/><Relationship Id="rId5" Type="http://schemas.openxmlformats.org/officeDocument/2006/relationships/hyperlink" Target="http://www.pharmacorner.com/default.asp?action=article&amp;ID=974" TargetMode="External"/><Relationship Id="rId4" Type="http://schemas.openxmlformats.org/officeDocument/2006/relationships/hyperlink" Target="http://www.pharmacorner.com/default.asp?action=article&amp;ID=973" TargetMode="External"/></Relationships>
</file>

<file path=ppt/slides/_rels/slide41.xml.rels><?xml version="1.0" encoding="UTF-8" standalone="yes"?>
<Relationships xmlns="http://schemas.openxmlformats.org/package/2006/relationships"><Relationship Id="rId2" Type="http://schemas.openxmlformats.org/officeDocument/2006/relationships/hyperlink" Target="http://www.pharmacorner.com/default.asp?action=article&amp;ID=1199" TargetMode="Externa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6.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2.xml"/></Relationships>
</file>

<file path=ppt/slides/_rels/slide65.xml.rels><?xml version="1.0" encoding="UTF-8" standalone="yes"?>
<Relationships xmlns="http://schemas.openxmlformats.org/package/2006/relationships"><Relationship Id="rId8" Type="http://schemas.openxmlformats.org/officeDocument/2006/relationships/image" Target="../media/image20.png"/><Relationship Id="rId13" Type="http://schemas.openxmlformats.org/officeDocument/2006/relationships/image" Target="../media/image23.png"/><Relationship Id="rId3" Type="http://schemas.openxmlformats.org/officeDocument/2006/relationships/image" Target="../media/image17.jpeg"/><Relationship Id="rId7" Type="http://schemas.openxmlformats.org/officeDocument/2006/relationships/image" Target="../media/image19.png"/><Relationship Id="rId12" Type="http://schemas.openxmlformats.org/officeDocument/2006/relationships/hyperlink" Target="http://en.wikipedia.org/wiki/File:Flag_of_WHO.svg" TargetMode="External"/><Relationship Id="rId2" Type="http://schemas.openxmlformats.org/officeDocument/2006/relationships/hyperlink" Target="http://store.isixsigma.com/product.asp" TargetMode="External"/><Relationship Id="rId1" Type="http://schemas.openxmlformats.org/officeDocument/2006/relationships/slideLayout" Target="../slideLayouts/slideLayout2.xml"/><Relationship Id="rId6" Type="http://schemas.openxmlformats.org/officeDocument/2006/relationships/hyperlink" Target="http://www.isixsigma.com/" TargetMode="External"/><Relationship Id="rId11" Type="http://schemas.openxmlformats.org/officeDocument/2006/relationships/image" Target="../media/image22.png"/><Relationship Id="rId5" Type="http://schemas.openxmlformats.org/officeDocument/2006/relationships/image" Target="../media/image18.jpeg"/><Relationship Id="rId10" Type="http://schemas.openxmlformats.org/officeDocument/2006/relationships/hyperlink" Target="http://www.cbahi.org/" TargetMode="External"/><Relationship Id="rId4" Type="http://schemas.openxmlformats.org/officeDocument/2006/relationships/hyperlink" Target="http://store.isixsigma.com/product.asp?strPageHistory=promotion&amp;P_ID=217&amp;V_ID=622&amp;strOptions=" TargetMode="External"/><Relationship Id="rId9" Type="http://schemas.openxmlformats.org/officeDocument/2006/relationships/image" Target="../media/image21.jpeg"/></Relationships>
</file>

<file path=ppt/slides/_rels/slide66.xml.rels><?xml version="1.0" encoding="UTF-8" standalone="yes"?>
<Relationships xmlns="http://schemas.openxmlformats.org/package/2006/relationships"><Relationship Id="rId8" Type="http://schemas.openxmlformats.org/officeDocument/2006/relationships/image" Target="../media/image30.emf"/><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image" Target="../media/image24.png"/><Relationship Id="rId1" Type="http://schemas.openxmlformats.org/officeDocument/2006/relationships/slideLayout" Target="../slideLayouts/slideLayout6.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6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nhscareers.nhs.uk/details/Default.aspx?Id=892" TargetMode="External"/><Relationship Id="rId2" Type="http://schemas.openxmlformats.org/officeDocument/2006/relationships/hyperlink" Target="http://www.nhscareers.nhs.uk/details/Default.aspx?Id=893" TargetMode="Externa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hyperlink" Target="http://aichouni.tripod.com/m" TargetMode="Externa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8" Type="http://schemas.openxmlformats.org/officeDocument/2006/relationships/image" Target="../media/image34.jpeg"/><Relationship Id="rId13" Type="http://schemas.openxmlformats.org/officeDocument/2006/relationships/image" Target="../media/image37.png"/><Relationship Id="rId3" Type="http://schemas.openxmlformats.org/officeDocument/2006/relationships/image" Target="../media/image33.png"/><Relationship Id="rId7" Type="http://schemas.openxmlformats.org/officeDocument/2006/relationships/image" Target="../media/image22.png"/><Relationship Id="rId12" Type="http://schemas.openxmlformats.org/officeDocument/2006/relationships/hyperlink" Target="http://www.ashp.org/default.aspx" TargetMode="External"/><Relationship Id="rId2" Type="http://schemas.openxmlformats.org/officeDocument/2006/relationships/image" Target="../media/image32.png"/><Relationship Id="rId1" Type="http://schemas.openxmlformats.org/officeDocument/2006/relationships/slideLayout" Target="../slideLayouts/slideLayout2.xml"/><Relationship Id="rId6" Type="http://schemas.openxmlformats.org/officeDocument/2006/relationships/hyperlink" Target="http://www.cbahi.org/" TargetMode="External"/><Relationship Id="rId11" Type="http://schemas.openxmlformats.org/officeDocument/2006/relationships/image" Target="../media/image36.png"/><Relationship Id="rId5" Type="http://schemas.openxmlformats.org/officeDocument/2006/relationships/image" Target="../media/image23.png"/><Relationship Id="rId10" Type="http://schemas.openxmlformats.org/officeDocument/2006/relationships/hyperlink" Target="http://www.sfda.gov.sa/Ar/Drug" TargetMode="External"/><Relationship Id="rId4" Type="http://schemas.openxmlformats.org/officeDocument/2006/relationships/hyperlink" Target="http://en.wikipedia.org/wiki/File:Flag_of_WHO.svg" TargetMode="External"/><Relationship Id="rId9" Type="http://schemas.openxmlformats.org/officeDocument/2006/relationships/image" Target="../media/image35.png"/></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rpsgb.org.uk/" TargetMode="External"/><Relationship Id="rId2" Type="http://schemas.openxmlformats.org/officeDocument/2006/relationships/hyperlink" Target="http://www.nhscareers.nhs.uk/details/Default.aspx?Id=501" TargetMode="External"/><Relationship Id="rId1" Type="http://schemas.openxmlformats.org/officeDocument/2006/relationships/slideLayout" Target="../slideLayouts/slideLayout2.xml"/><Relationship Id="rId4" Type="http://schemas.openxmlformats.org/officeDocument/2006/relationships/hyperlink" Target="http://www.nhscareers.nhs.uk/details/Redirect.aspx?Id=4907" TargetMode="Externa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8" Type="http://schemas.openxmlformats.org/officeDocument/2006/relationships/hyperlink" Target="http://www.cbahi.org/apps/pages.aspx?pageid=90&amp;Title=&#1593;&#1606;%20&#1575;&#1604;&#1605;&#1580;&#1604;&#1587;&amp;Sub=&#1575;&#1604;&#1607;&#1610;&#1603;&#1604;%20&#1575;&#1604;&#1578;&#1606;&#1592;&#1610;&#1605;&#1610;" TargetMode="External"/><Relationship Id="rId13" Type="http://schemas.openxmlformats.org/officeDocument/2006/relationships/hyperlink" Target="http://www.cbahi.org/apps/pages.aspx?pageid=43&amp;Title=&#1605;&#1580;&#1575;&#1604;&#1587;%20&#1575;&#1604;&#1605;&#1606;&#1575;&#1591;&#1602;&amp;Sub=&#1575;&#1605;&#1606;&#1575;&#1569;%20&#1605;&#1580;&#1575;&#1604;&#1587;%20&#1575;&#1604;&#1605;&#1606;&#1575;&#1591;&#1602;" TargetMode="External"/><Relationship Id="rId18" Type="http://schemas.openxmlformats.org/officeDocument/2006/relationships/hyperlink" Target="http://www.cbahi.com/portal" TargetMode="External"/><Relationship Id="rId3" Type="http://schemas.openxmlformats.org/officeDocument/2006/relationships/hyperlink" Target="http://www.cbahi.org/apps/pages.aspx?pageid=92&amp;Title=&#1575;&#1604;&#1575;&#1607;&#1583;&#1575;&#1601;&amp;Sub=&#1583;&#1593;&#1605;%20&#1575;&#1604;&#1580;&#1608;&#1583;&#1577;%20&#1601;&#1610;%20%20&#1575;&#1604;&#1605;&#1606;&#1588;&#1570;&#1578;%20%20&#1575;&#1604;&#1589;&#1581;&#1610;&#1577;" TargetMode="External"/><Relationship Id="rId21" Type="http://schemas.openxmlformats.org/officeDocument/2006/relationships/image" Target="../media/image39.png"/><Relationship Id="rId7" Type="http://schemas.openxmlformats.org/officeDocument/2006/relationships/hyperlink" Target="http://www.cbahi.org/apps/pages.aspx?pageid=96&amp;Title=&#1575;&#1604;&#1575;&#1607;&#1583;&#1575;&#1601;&amp;Sub=&#1575;&#1604;&#1608;&#1589;&#1608;&#1604;%20&#1573;&#1604;&#1609;%20&#1575;&#1604;&#1593;&#1575;&#1604;&#1605;&#1610;&#1577;%20&#1603;&#1605;&#1585;&#1580;&#1593;%20&#1604;&#1575;&#1593;&#1578;&#1605;&#1575;&#1583;%20&#1575;&#1604;&#1580;&#1608;&#1583;&#1577;" TargetMode="External"/><Relationship Id="rId12" Type="http://schemas.openxmlformats.org/officeDocument/2006/relationships/hyperlink" Target="http://www.cbahi.org/apps/pages.aspx?pageid=42&amp;Title=&#1605;&#1580;&#1604;&#1587;%20&#1575;&#1604;&#1571;&#1605;&#1606;&#1575;&#1569;&amp;Sub=&#1571;&#1593;&#1590;&#1575;&#1569;%20&#1605;&#1580;&#1604;&#1587;%20&#1575;&#1604;&#1582;&#1583;&#1605;&#1575;&#1578;%20&#1575;&#1604;&#1589;&#1581;&#1610;&#1577;" TargetMode="External"/><Relationship Id="rId17" Type="http://schemas.openxmlformats.org/officeDocument/2006/relationships/image" Target="../media/image22.png"/><Relationship Id="rId2" Type="http://schemas.openxmlformats.org/officeDocument/2006/relationships/hyperlink" Target="http://www.cbahi.org/" TargetMode="External"/><Relationship Id="rId16" Type="http://schemas.openxmlformats.org/officeDocument/2006/relationships/hyperlink" Target="http://www.cbahi.org/apps/pages.aspx?pageid=49&amp;Title=&#1575;&#1604;&#1605;&#1593;&#1575;&#1610;&#1610;&#1585;&amp;Sub=&#1605;&#1593;&#1575;&#1610;&#1610;&#1585;%20&#1575;&#1604;&#1608;&#1591;&#1606;&#1610;&#1577;%20&#1604;&#1604;&#1605;&#1587;&#1578;&#1588;&#1601;&#1610;&#1575;&#1578;" TargetMode="External"/><Relationship Id="rId20" Type="http://schemas.openxmlformats.org/officeDocument/2006/relationships/hyperlink" Target="http://www.cbahi.com/activity" TargetMode="External"/><Relationship Id="rId1" Type="http://schemas.openxmlformats.org/officeDocument/2006/relationships/slideLayout" Target="../slideLayouts/slideLayout2.xml"/><Relationship Id="rId6" Type="http://schemas.openxmlformats.org/officeDocument/2006/relationships/hyperlink" Target="http://www.cbahi.org/apps/pages.aspx?pageid=95&amp;Title=&#1575;&#1604;&#1575;&#1607;&#1583;&#1575;&#1601;&amp;Sub=&#1578;&#1571;&#1587;&#1610;&#1587;%20&#1608;%20&#1578;&#1591;&#1608;&#1610;&#1585;%20&#1606;&#1592;&#1575;&#1605;%20&#1605;&#1593;&#1604;&#1608;&#1605;&#1575;&#1578;&#1610;%20&#1602;&#1608;&#1610;%20&#1608;&#1602;&#1575;&#1593;&#1583;&#1577;%20&#1576;&#1610;&#1575;&#1606;&#1575;&#1578;%20&#1605;&#1578;&#1603;&#1575;&#1605;&#1604;&#1577;" TargetMode="External"/><Relationship Id="rId11" Type="http://schemas.openxmlformats.org/officeDocument/2006/relationships/hyperlink" Target="http://www.cbahi.org/apps/pages.aspx?pageid=41&amp;Title=&#1605;&#1580;&#1604;&#1587;%20&#1575;&#1604;&#1571;&#1605;&#1606;&#1575;&#1569;&amp;Sub=&#1571;&#1593;&#1590;&#1575;&#1569;%20&#1575;&#1604;&#1605;&#1580;&#1604;&#1587;%20&#1575;&#1604;&#1605;&#1585;&#1603;&#1586;&#1610;" TargetMode="External"/><Relationship Id="rId5" Type="http://schemas.openxmlformats.org/officeDocument/2006/relationships/hyperlink" Target="http://www.cbahi.org/apps/pages.aspx?pageid=94&amp;Title=&#1575;&#1604;&#1575;&#1607;&#1583;&#1575;&#1601;&amp;Sub=&#1578;&#1589;&#1606;&#1610;&#1601;%20&#1608;%20&#1578;&#1571;&#1607;&#1610;&#1604;%20&#1575;&#1604;&#1605;&#1606;&#1588;&#1570;&#1578;%20&#1575;&#1604;&#1589;&#1581;&#1610;&#1577;&#1608;%20&#1575;&#1604;&#1588;&#1585;&#1603;&#1575;&#1578;" TargetMode="External"/><Relationship Id="rId15" Type="http://schemas.openxmlformats.org/officeDocument/2006/relationships/hyperlink" Target="http://www.cbahi.org/apps/pages.aspx?pageid=78&amp;Title=&#1605;&#1580;&#1575;&#1604;&#1587;%20&#1575;&#1604;&#1605;&#1606;&#1575;&#1591;&#1602;&amp;Sub=&#1605;&#1580;&#1575;&#1604;&#1587;%20&#1605;&#1606;&#1575;&#1591;&#1602;%20&#1575;&#1604;&#1605;&#1605;&#1604;&#1603;&#1577;" TargetMode="External"/><Relationship Id="rId10" Type="http://schemas.openxmlformats.org/officeDocument/2006/relationships/hyperlink" Target="http://www.cbahi.org/apps/pages.aspx?pageid=88&amp;Title=&#1593;&#1606;%20&#1575;&#1604;&#1605;&#1580;&#1604;&#1587;&amp;Sub=&#1606;&#1576;&#1584;&#1577;%20&#1593;&#1606;%20&#1575;&#1604;&#1605;&#1580;&#1604;&#1587;" TargetMode="External"/><Relationship Id="rId19" Type="http://schemas.openxmlformats.org/officeDocument/2006/relationships/image" Target="../media/image38.png"/><Relationship Id="rId4" Type="http://schemas.openxmlformats.org/officeDocument/2006/relationships/hyperlink" Target="http://www.cbahi.org/apps/pages.aspx?pageid=93&amp;Title=&#1575;&#1604;&#1575;&#1607;&#1583;&#1575;&#1601;&amp;Sub=&#1575;&#1593;&#1578;&#1605;&#1575;&#1583;%20&#1603;&#1575;&#1601;&#1577;%20&#1575;&#1604;&#1605;&#1606;&#1588;&#1570;&#1578;" TargetMode="External"/><Relationship Id="rId9" Type="http://schemas.openxmlformats.org/officeDocument/2006/relationships/hyperlink" Target="http://www.cbahi.org/apps/pages.aspx?pageid=91&amp;Title=&#1593;&#1606;%20&#1575;&#1604;&#1605;&#1580;&#1604;&#1587;&amp;Sub=&#1589;&#1604;&#1575;&#1581;&#1610;&#1575;&#1578;%20&#1575;&#1604;&#1605;&#1580;&#1604;&#1587;%20&#1575;&#1604;&#1605;&#1585;&#1603;&#1586;&#1610;" TargetMode="External"/><Relationship Id="rId14" Type="http://schemas.openxmlformats.org/officeDocument/2006/relationships/hyperlink" Target="http://www.cbahi.org/apps/pages.aspx?pageid=97&amp;Title=&#1605;&#1580;&#1575;&#1604;&#1587;%20&#1575;&#1604;&#1605;&#1606;&#1575;&#1591;&#1602;&amp;Sub=&#1589;&#1604;&#1575;&#1581;&#1610;&#1575;&#1578;&#1607;&#1575;" TargetMode="External"/></Relationships>
</file>

<file path=ppt/slides/_rels/slide85.xml.rels><?xml version="1.0" encoding="UTF-8" standalone="yes"?>
<Relationships xmlns="http://schemas.openxmlformats.org/package/2006/relationships"><Relationship Id="rId8" Type="http://schemas.openxmlformats.org/officeDocument/2006/relationships/hyperlink" Target="http://www.sfda.gov.sa/Ar/MedicalEquipments" TargetMode="External"/><Relationship Id="rId3" Type="http://schemas.openxmlformats.org/officeDocument/2006/relationships/image" Target="../media/image40.png"/><Relationship Id="rId7" Type="http://schemas.openxmlformats.org/officeDocument/2006/relationships/image" Target="../media/image36.png"/><Relationship Id="rId2" Type="http://schemas.openxmlformats.org/officeDocument/2006/relationships/hyperlink" Target="http://www.sfda.gov.sa/" TargetMode="External"/><Relationship Id="rId1" Type="http://schemas.openxmlformats.org/officeDocument/2006/relationships/slideLayout" Target="../slideLayouts/slideLayout2.xml"/><Relationship Id="rId6" Type="http://schemas.openxmlformats.org/officeDocument/2006/relationships/hyperlink" Target="http://www.sfda.gov.sa/Ar/Drug" TargetMode="External"/><Relationship Id="rId5" Type="http://schemas.openxmlformats.org/officeDocument/2006/relationships/image" Target="../media/image41.png"/><Relationship Id="rId4" Type="http://schemas.openxmlformats.org/officeDocument/2006/relationships/hyperlink" Target="http://www.sfda.gov.sa/Ar/Food" TargetMode="External"/><Relationship Id="rId9" Type="http://schemas.openxmlformats.org/officeDocument/2006/relationships/image" Target="../media/image42.png"/></Relationships>
</file>

<file path=ppt/slides/_rels/slide86.xml.rels><?xml version="1.0" encoding="UTF-8" standalone="yes"?>
<Relationships xmlns="http://schemas.openxmlformats.org/package/2006/relationships"><Relationship Id="rId3" Type="http://schemas.openxmlformats.org/officeDocument/2006/relationships/hyperlink" Target="http://www.sfda.gov.sa/" TargetMode="External"/><Relationship Id="rId2" Type="http://schemas.openxmlformats.org/officeDocument/2006/relationships/hyperlink" Target="http://www.sfda.gov.sa/Ar/Drug/Topics/aboutDrug" TargetMode="External"/><Relationship Id="rId1" Type="http://schemas.openxmlformats.org/officeDocument/2006/relationships/slideLayout" Target="../slideLayouts/slideLayout2.xml"/><Relationship Id="rId6" Type="http://schemas.openxmlformats.org/officeDocument/2006/relationships/image" Target="../media/image36.png"/><Relationship Id="rId5" Type="http://schemas.openxmlformats.org/officeDocument/2006/relationships/hyperlink" Target="http://www.sfda.gov.sa/Ar/Drug" TargetMode="External"/><Relationship Id="rId4" Type="http://schemas.openxmlformats.org/officeDocument/2006/relationships/image" Target="../media/image40.png"/></Relationships>
</file>

<file path=ppt/slides/_rels/slide8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hyperlink" Target="http://www.sfda.gov.sa/" TargetMode="External"/><Relationship Id="rId1" Type="http://schemas.openxmlformats.org/officeDocument/2006/relationships/slideLayout" Target="../slideLayouts/slideLayout2.xml"/><Relationship Id="rId5" Type="http://schemas.openxmlformats.org/officeDocument/2006/relationships/image" Target="../media/image36.png"/><Relationship Id="rId4" Type="http://schemas.openxmlformats.org/officeDocument/2006/relationships/hyperlink" Target="http://www.sfda.gov.sa/Ar/Drug" TargetMode="External"/></Relationships>
</file>

<file path=ppt/slides/_rels/slide8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hyperlink" Target="http://www.sfda.gov.sa/" TargetMode="External"/><Relationship Id="rId1" Type="http://schemas.openxmlformats.org/officeDocument/2006/relationships/slideLayout" Target="../slideLayouts/slideLayout2.xml"/><Relationship Id="rId5" Type="http://schemas.openxmlformats.org/officeDocument/2006/relationships/image" Target="../media/image36.png"/><Relationship Id="rId4" Type="http://schemas.openxmlformats.org/officeDocument/2006/relationships/hyperlink" Target="http://www.sfda.gov.sa/Ar/Drug" TargetMode="External"/></Relationships>
</file>

<file path=ppt/slides/_rels/slide89.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nhscareers.nhs.uk/details/Default.aspx?Id=194" TargetMode="External"/><Relationship Id="rId2" Type="http://schemas.openxmlformats.org/officeDocument/2006/relationships/hyperlink" Target="http://www.nhscareers.nhs.uk/details/Default.aspx?Id=258" TargetMode="Externa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8" Type="http://schemas.openxmlformats.org/officeDocument/2006/relationships/hyperlink" Target="http://www.sfda.gov.sa/Ar/Drug/Topics/Drug_vet/" TargetMode="External"/><Relationship Id="rId13" Type="http://schemas.openxmlformats.org/officeDocument/2006/relationships/hyperlink" Target="http://www.sfda.gov.sa/Ar/Drug/Topics/Drug_Sector_Newsletter/" TargetMode="External"/><Relationship Id="rId18" Type="http://schemas.openxmlformats.org/officeDocument/2006/relationships/hyperlink" Target="http://www.fda.gov/" TargetMode="External"/><Relationship Id="rId26" Type="http://schemas.openxmlformats.org/officeDocument/2006/relationships/hyperlink" Target="http://www.fda.gov/Drugs/default.htm" TargetMode="External"/><Relationship Id="rId3" Type="http://schemas.openxmlformats.org/officeDocument/2006/relationships/hyperlink" Target="http://www.sfda.gov.sa/Ar/Drug/Topics/aboutDrug/AboutDrugs.htm" TargetMode="External"/><Relationship Id="rId21" Type="http://schemas.openxmlformats.org/officeDocument/2006/relationships/hyperlink" Target="http://www.emea.europa.eu/" TargetMode="External"/><Relationship Id="rId7" Type="http://schemas.openxmlformats.org/officeDocument/2006/relationships/hyperlink" Target="http://www.sfda.gov.sa/Ar/Drug/Topics/drug_human/" TargetMode="External"/><Relationship Id="rId12" Type="http://schemas.openxmlformats.org/officeDocument/2006/relationships/hyperlink" Target="http://www.sfda.gov.sa/Ar/Drug/Topics/awareness/" TargetMode="External"/><Relationship Id="rId17" Type="http://schemas.openxmlformats.org/officeDocument/2006/relationships/hyperlink" Target="http://www.sfda.gov.sa/Ar/Drug/Topics/drug_related_links/drug_related_links.htm" TargetMode="External"/><Relationship Id="rId25" Type="http://schemas.openxmlformats.org/officeDocument/2006/relationships/hyperlink" Target="http://www.pss.org.sg/" TargetMode="External"/><Relationship Id="rId2" Type="http://schemas.openxmlformats.org/officeDocument/2006/relationships/hyperlink" Target="http://www.sfda.gov.sa/Ar/Drug/Topics/aboutDrug/" TargetMode="External"/><Relationship Id="rId16" Type="http://schemas.openxmlformats.org/officeDocument/2006/relationships/hyperlink" Target="http://www.sfda.gov.sa/Ar/Drug/Topics/drug_related_links/" TargetMode="External"/><Relationship Id="rId20" Type="http://schemas.openxmlformats.org/officeDocument/2006/relationships/hyperlink" Target="http://www.who.int/en/" TargetMode="External"/><Relationship Id="rId1" Type="http://schemas.openxmlformats.org/officeDocument/2006/relationships/slideLayout" Target="../slideLayouts/slideLayout2.xml"/><Relationship Id="rId6" Type="http://schemas.openxmlformats.org/officeDocument/2006/relationships/hyperlink" Target="http://www.sfda.gov.sa/Ar/Drug/Topics/drug_reg/" TargetMode="External"/><Relationship Id="rId11" Type="http://schemas.openxmlformats.org/officeDocument/2006/relationships/hyperlink" Target="http://www.sfda.gov.sa/Ar/Drug/Topics/drug_monitoring/" TargetMode="External"/><Relationship Id="rId24" Type="http://schemas.openxmlformats.org/officeDocument/2006/relationships/hyperlink" Target="http://www.fda.moph.go.th/" TargetMode="External"/><Relationship Id="rId5" Type="http://schemas.openxmlformats.org/officeDocument/2006/relationships/hyperlink" Target="http://www.sfda.gov.sa/Ar/Drug/Topics/drug_consultants/" TargetMode="External"/><Relationship Id="rId15" Type="http://schemas.openxmlformats.org/officeDocument/2006/relationships/hyperlink" Target="http://www.sfda.gov.sa/Ar/Drug/Topics/H1N1/" TargetMode="External"/><Relationship Id="rId23" Type="http://schemas.openxmlformats.org/officeDocument/2006/relationships/hyperlink" Target="http://www.ich.org/" TargetMode="External"/><Relationship Id="rId10" Type="http://schemas.openxmlformats.org/officeDocument/2006/relationships/hyperlink" Target="http://www.sfda.gov.sa/Ar/Drug/Topics/toxicinfo_dept/" TargetMode="External"/><Relationship Id="rId19" Type="http://schemas.openxmlformats.org/officeDocument/2006/relationships/hyperlink" Target="http://www.diahome.org/" TargetMode="External"/><Relationship Id="rId4" Type="http://schemas.openxmlformats.org/officeDocument/2006/relationships/hyperlink" Target="http://www.sfda.gov.sa/Ar/Drug/Topics/departments/" TargetMode="External"/><Relationship Id="rId9" Type="http://schemas.openxmlformats.org/officeDocument/2006/relationships/hyperlink" Target="http://www.sfda.gov.sa/Ar/Drug/Topics/drug_cosmetics/" TargetMode="External"/><Relationship Id="rId14" Type="http://schemas.openxmlformats.org/officeDocument/2006/relationships/hyperlink" Target="http://www.sfda.gov.sa/Ar/Drug/Topics/saudi_drug_bulliton/" TargetMode="External"/><Relationship Id="rId22" Type="http://schemas.openxmlformats.org/officeDocument/2006/relationships/hyperlink" Target="http://www.tga.gov.au/" TargetMode="External"/></Relationships>
</file>

<file path=ppt/slides/_rels/slide91.xml.rels><?xml version="1.0" encoding="UTF-8" standalone="yes"?>
<Relationships xmlns="http://schemas.openxmlformats.org/package/2006/relationships"><Relationship Id="rId3" Type="http://schemas.openxmlformats.org/officeDocument/2006/relationships/hyperlink" Target="http://www.fda.gov/default.htm" TargetMode="External"/><Relationship Id="rId2" Type="http://schemas.openxmlformats.org/officeDocument/2006/relationships/hyperlink" Target="http://www.usp.org/pdf/EN/aboutUSP/theStandard2010Summer.pdf" TargetMode="External"/><Relationship Id="rId1" Type="http://schemas.openxmlformats.org/officeDocument/2006/relationships/slideLayout" Target="../slideLayouts/slideLayout2.xml"/><Relationship Id="rId4" Type="http://schemas.openxmlformats.org/officeDocument/2006/relationships/image" Target="../media/image44.png"/></Relationships>
</file>

<file path=ppt/slides/_rels/slide92.xml.rels><?xml version="1.0" encoding="UTF-8" standalone="yes"?>
<Relationships xmlns="http://schemas.openxmlformats.org/package/2006/relationships"><Relationship Id="rId3" Type="http://schemas.openxmlformats.org/officeDocument/2006/relationships/hyperlink" Target="http://www.fda.gov/default.htm" TargetMode="External"/><Relationship Id="rId2" Type="http://schemas.openxmlformats.org/officeDocument/2006/relationships/hyperlink" Target="http://www.usp.org/pdf/EN/aboutUSP/theStandard2010Summer.pdf" TargetMode="External"/><Relationship Id="rId1" Type="http://schemas.openxmlformats.org/officeDocument/2006/relationships/slideLayout" Target="../slideLayouts/slideLayout2.xml"/><Relationship Id="rId4" Type="http://schemas.openxmlformats.org/officeDocument/2006/relationships/image" Target="../media/image44.png"/></Relationships>
</file>

<file path=ppt/slides/_rels/slide9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hyperlink" Target="http://www.fda.gov/default.htm" TargetMode="Externa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hyperlink" Target="http://www.fda.gov/default.htm" TargetMode="Externa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hyperlink" Target="http://www.fda.gov/default.htm" TargetMode="Externa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hyperlink" Target="http://www.fda.gov/default.htm" TargetMode="Externa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hyperlink" Target="http://www.fda.gov/default.htm" TargetMode="Externa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hyperlink" Target="http://en.wikipedia.org/wiki/File:Flag_of_WHO.svg" TargetMode="External"/><Relationship Id="rId1" Type="http://schemas.openxmlformats.org/officeDocument/2006/relationships/slideLayout" Target="../slideLayouts/slideLayout12.xml"/></Relationships>
</file>

<file path=ppt/slides/_rels/slide99.xml.rels><?xml version="1.0" encoding="UTF-8" standalone="yes"?>
<Relationships xmlns="http://schemas.openxmlformats.org/package/2006/relationships"><Relationship Id="rId3" Type="http://schemas.openxmlformats.org/officeDocument/2006/relationships/hyperlink" Target="http://www.ashp.org/default.aspx" TargetMode="External"/><Relationship Id="rId2" Type="http://schemas.openxmlformats.org/officeDocument/2006/relationships/hyperlink" Target="http://www.ashp.org/s_ashp/docs/files/RTPTechStandards.pdf" TargetMode="External"/><Relationship Id="rId1" Type="http://schemas.openxmlformats.org/officeDocument/2006/relationships/slideLayout" Target="../slideLayouts/slideLayout2.xml"/><Relationship Id="rId4" Type="http://schemas.openxmlformats.org/officeDocument/2006/relationships/image" Target="../media/image37.png"/></Relationships>
</file>

<file path=ppt/slides/slide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218" name="Date Placeholder 7"/>
          <p:cNvSpPr>
            <a:spLocks noGrp="1"/>
          </p:cNvSpPr>
          <p:nvPr>
            <p:ph type="dt" sz="quarter" idx="10"/>
          </p:nvPr>
        </p:nvSpPr>
        <p:spPr bwMode="auto">
          <a:xfrm>
            <a:off x="395288" y="6524625"/>
            <a:ext cx="1296987" cy="217488"/>
          </a:xfrm>
          <a:noFill/>
          <a:ln>
            <a:miter lim="800000"/>
            <a:headEnd/>
            <a:tailEnd/>
          </a:ln>
        </p:spPr>
        <p:txBody>
          <a:bodyPr wrap="square" lIns="91440" tIns="45720" rIns="91440" bIns="45720" numCol="1" anchorCtr="0" compatLnSpc="1">
            <a:prstTxWarp prst="textNoShape">
              <a:avLst/>
            </a:prstTxWarp>
          </a:bodyPr>
          <a:lstStyle/>
          <a:p>
            <a:r>
              <a:rPr lang="ar-SA" sz="800" smtClean="0"/>
              <a:t>بداية: 17 شوال 1431هـ</a:t>
            </a:r>
            <a:endParaRPr lang="en-US" sz="800" smtClean="0"/>
          </a:p>
        </p:txBody>
      </p:sp>
      <p:sp>
        <p:nvSpPr>
          <p:cNvPr id="9219" name="Slide Number Placeholder 9"/>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B4AECF11-6B6D-47A3-BA7F-A5CDC71976C0}" type="slidenum">
              <a:rPr lang="ar-SA" smtClean="0"/>
              <a:pPr/>
              <a:t>1</a:t>
            </a:fld>
            <a:endParaRPr lang="en-US" smtClean="0"/>
          </a:p>
        </p:txBody>
      </p:sp>
      <p:sp>
        <p:nvSpPr>
          <p:cNvPr id="96258" name="Rectangle 2"/>
          <p:cNvSpPr>
            <a:spLocks noGrp="1" noChangeArrowheads="1"/>
          </p:cNvSpPr>
          <p:nvPr>
            <p:ph type="ctrTitle"/>
          </p:nvPr>
        </p:nvSpPr>
        <p:spPr>
          <a:xfrm>
            <a:off x="1000100" y="2204864"/>
            <a:ext cx="7643866" cy="2160240"/>
          </a:xfrm>
        </p:spPr>
        <p:txBody>
          <a:bodyPr rtlCol="1">
            <a:normAutofit/>
          </a:bodyPr>
          <a:lstStyle/>
          <a:p>
            <a:pPr algn="ctr" rtl="0" eaLnBrk="1" fontAlgn="auto" hangingPunct="1">
              <a:spcAft>
                <a:spcPts val="0"/>
              </a:spcAft>
              <a:defRPr/>
            </a:pPr>
            <a:r>
              <a:rPr lang="ar-SA" sz="3600" dirty="0" smtClean="0">
                <a:solidFill>
                  <a:schemeClr val="tx2">
                    <a:satMod val="200000"/>
                  </a:schemeClr>
                </a:solidFill>
                <a:latin typeface="Arial Black" pitchFamily="34" charset="0"/>
                <a:cs typeface="PT Bold Heading" pitchFamily="2" charset="-78"/>
              </a:rPr>
              <a:t>إدارة الجودة الشاملة لفني الصيدلة </a:t>
            </a:r>
            <a:r>
              <a:rPr lang="en-US" sz="2400" dirty="0" smtClean="0">
                <a:solidFill>
                  <a:schemeClr val="tx2">
                    <a:satMod val="200000"/>
                  </a:schemeClr>
                </a:solidFill>
                <a:latin typeface="Arial Black" pitchFamily="34" charset="0"/>
              </a:rPr>
              <a:t/>
            </a:r>
            <a:br>
              <a:rPr lang="en-US" sz="2400" dirty="0" smtClean="0">
                <a:solidFill>
                  <a:schemeClr val="tx2">
                    <a:satMod val="200000"/>
                  </a:schemeClr>
                </a:solidFill>
                <a:latin typeface="Arial Black" pitchFamily="34" charset="0"/>
              </a:rPr>
            </a:br>
            <a:r>
              <a:rPr lang="ar-SA" sz="2400" dirty="0" smtClean="0">
                <a:solidFill>
                  <a:schemeClr val="tx2">
                    <a:satMod val="200000"/>
                  </a:schemeClr>
                </a:solidFill>
                <a:latin typeface="Arial Black" pitchFamily="34" charset="0"/>
              </a:rPr>
              <a:t> </a:t>
            </a:r>
            <a:r>
              <a:rPr lang="ar-SA" sz="2000" dirty="0" smtClean="0">
                <a:solidFill>
                  <a:schemeClr val="tx2">
                    <a:satMod val="200000"/>
                  </a:schemeClr>
                </a:solidFill>
                <a:latin typeface="Arial Black" pitchFamily="34" charset="0"/>
              </a:rPr>
              <a:t>(عربي/ انجليزي)</a:t>
            </a:r>
            <a:r>
              <a:rPr lang="en-US" sz="2000" dirty="0" smtClean="0">
                <a:solidFill>
                  <a:schemeClr val="tx2">
                    <a:satMod val="200000"/>
                  </a:schemeClr>
                </a:solidFill>
                <a:latin typeface="Arial Black" pitchFamily="34" charset="0"/>
              </a:rPr>
              <a:t/>
            </a:r>
            <a:br>
              <a:rPr lang="en-US" sz="2000" dirty="0" smtClean="0">
                <a:solidFill>
                  <a:schemeClr val="tx2">
                    <a:satMod val="200000"/>
                  </a:schemeClr>
                </a:solidFill>
                <a:latin typeface="Arial Black" pitchFamily="34" charset="0"/>
              </a:rPr>
            </a:br>
            <a:r>
              <a:rPr lang="en-US" sz="2400" dirty="0" err="1" smtClean="0">
                <a:solidFill>
                  <a:schemeClr val="tx2">
                    <a:satMod val="200000"/>
                  </a:schemeClr>
                </a:solidFill>
                <a:latin typeface="Arial Black" pitchFamily="34" charset="0"/>
              </a:rPr>
              <a:t>Pttqm</a:t>
            </a:r>
            <a:r>
              <a:rPr lang="en-US" sz="2400" dirty="0" smtClean="0">
                <a:solidFill>
                  <a:schemeClr val="tx2">
                    <a:satMod val="200000"/>
                  </a:schemeClr>
                </a:solidFill>
                <a:latin typeface="Arial Black" pitchFamily="34" charset="0"/>
              </a:rPr>
              <a:t/>
            </a:r>
            <a:br>
              <a:rPr lang="en-US" sz="2400" dirty="0" smtClean="0">
                <a:solidFill>
                  <a:schemeClr val="tx2">
                    <a:satMod val="200000"/>
                  </a:schemeClr>
                </a:solidFill>
                <a:latin typeface="Arial Black" pitchFamily="34" charset="0"/>
              </a:rPr>
            </a:br>
            <a:r>
              <a:rPr lang="en-US" sz="1600" dirty="0" smtClean="0">
                <a:solidFill>
                  <a:schemeClr val="tx2">
                    <a:satMod val="200000"/>
                  </a:schemeClr>
                </a:solidFill>
                <a:latin typeface="Arial Black" pitchFamily="34" charset="0"/>
              </a:rPr>
              <a:t> </a:t>
            </a:r>
            <a:r>
              <a:rPr lang="en-US" sz="2000" dirty="0" smtClean="0">
                <a:solidFill>
                  <a:schemeClr val="tx2">
                    <a:satMod val="200000"/>
                  </a:schemeClr>
                </a:solidFill>
                <a:latin typeface="Arial Black" pitchFamily="34" charset="0"/>
              </a:rPr>
              <a:t>p</a:t>
            </a:r>
            <a:r>
              <a:rPr lang="en-US" sz="1600" dirty="0" smtClean="0">
                <a:solidFill>
                  <a:schemeClr val="tx2">
                    <a:satMod val="200000"/>
                  </a:schemeClr>
                </a:solidFill>
                <a:latin typeface="Arial Black" pitchFamily="34" charset="0"/>
              </a:rPr>
              <a:t>harmacy </a:t>
            </a:r>
            <a:r>
              <a:rPr lang="en-US" sz="2000" dirty="0" smtClean="0">
                <a:solidFill>
                  <a:schemeClr val="tx2">
                    <a:satMod val="200000"/>
                  </a:schemeClr>
                </a:solidFill>
                <a:latin typeface="Arial Black" pitchFamily="34" charset="0"/>
              </a:rPr>
              <a:t>T</a:t>
            </a:r>
            <a:r>
              <a:rPr lang="en-US" sz="1600" dirty="0" smtClean="0">
                <a:solidFill>
                  <a:schemeClr val="tx2">
                    <a:satMod val="200000"/>
                  </a:schemeClr>
                </a:solidFill>
                <a:latin typeface="Arial Black" pitchFamily="34" charset="0"/>
              </a:rPr>
              <a:t>ECHNICIAN </a:t>
            </a:r>
            <a:r>
              <a:rPr lang="en-US" sz="2000" dirty="0" smtClean="0">
                <a:solidFill>
                  <a:schemeClr val="tx2">
                    <a:satMod val="200000"/>
                  </a:schemeClr>
                </a:solidFill>
                <a:latin typeface="Arial Black" pitchFamily="34" charset="0"/>
              </a:rPr>
              <a:t>T</a:t>
            </a:r>
            <a:r>
              <a:rPr lang="en-US" sz="1600" dirty="0" smtClean="0">
                <a:solidFill>
                  <a:schemeClr val="tx2">
                    <a:satMod val="200000"/>
                  </a:schemeClr>
                </a:solidFill>
                <a:latin typeface="Arial Black" pitchFamily="34" charset="0"/>
              </a:rPr>
              <a:t>OTAL </a:t>
            </a:r>
            <a:r>
              <a:rPr lang="en-US" sz="2000" dirty="0" smtClean="0">
                <a:solidFill>
                  <a:schemeClr val="tx2">
                    <a:satMod val="200000"/>
                  </a:schemeClr>
                </a:solidFill>
                <a:latin typeface="Arial Black" pitchFamily="34" charset="0"/>
              </a:rPr>
              <a:t>Q</a:t>
            </a:r>
            <a:r>
              <a:rPr lang="en-US" sz="1600" dirty="0" smtClean="0">
                <a:solidFill>
                  <a:schemeClr val="tx2">
                    <a:satMod val="200000"/>
                  </a:schemeClr>
                </a:solidFill>
                <a:latin typeface="Arial Black" pitchFamily="34" charset="0"/>
              </a:rPr>
              <a:t>UALITY </a:t>
            </a:r>
            <a:r>
              <a:rPr lang="en-US" sz="2000" dirty="0" smtClean="0">
                <a:solidFill>
                  <a:schemeClr val="tx2">
                    <a:satMod val="200000"/>
                  </a:schemeClr>
                </a:solidFill>
                <a:latin typeface="Arial Black" pitchFamily="34" charset="0"/>
              </a:rPr>
              <a:t>M</a:t>
            </a:r>
            <a:r>
              <a:rPr lang="en-US" sz="1600" dirty="0" smtClean="0">
                <a:solidFill>
                  <a:schemeClr val="tx2">
                    <a:satMod val="200000"/>
                  </a:schemeClr>
                </a:solidFill>
                <a:latin typeface="Arial Black" pitchFamily="34" charset="0"/>
              </a:rPr>
              <a:t>ANAGEMENT </a:t>
            </a:r>
            <a:endParaRPr lang="en-US" sz="3200" dirty="0" smtClean="0">
              <a:solidFill>
                <a:schemeClr val="tx2">
                  <a:satMod val="200000"/>
                </a:schemeClr>
              </a:solidFill>
              <a:latin typeface="Arial Black" pitchFamily="34" charset="0"/>
            </a:endParaRPr>
          </a:p>
        </p:txBody>
      </p:sp>
      <p:sp>
        <p:nvSpPr>
          <p:cNvPr id="9221" name="Rectangle 5"/>
          <p:cNvSpPr>
            <a:spLocks noGrp="1" noChangeArrowheads="1"/>
          </p:cNvSpPr>
          <p:nvPr>
            <p:ph type="subTitle" idx="1"/>
          </p:nvPr>
        </p:nvSpPr>
        <p:spPr>
          <a:xfrm>
            <a:off x="2195513" y="4868863"/>
            <a:ext cx="4897437" cy="1008062"/>
          </a:xfrm>
        </p:spPr>
        <p:txBody>
          <a:bodyPr anchor="ctr" anchorCtr="1"/>
          <a:lstStyle/>
          <a:p>
            <a:pPr algn="ctr" rtl="0" eaLnBrk="1" hangingPunct="1">
              <a:spcBef>
                <a:spcPct val="0"/>
              </a:spcBef>
            </a:pPr>
            <a:r>
              <a:rPr lang="en-US" b="1" baseline="30000" smtClean="0">
                <a:latin typeface="Arial Black" pitchFamily="34" charset="0"/>
                <a:cs typeface="Monotype Koufi" pitchFamily="2" charset="-78"/>
              </a:rPr>
              <a:t>© </a:t>
            </a:r>
            <a:r>
              <a:rPr lang="en-US" sz="1200" b="1" smtClean="0">
                <a:solidFill>
                  <a:schemeClr val="tx2"/>
                </a:solidFill>
                <a:latin typeface="Arial Black" pitchFamily="34" charset="0"/>
                <a:cs typeface="Monotype Koufi" pitchFamily="2" charset="-78"/>
              </a:rPr>
              <a:t> EISA  ALI  JOHALI</a:t>
            </a:r>
            <a:r>
              <a:rPr lang="en-US" sz="1600" b="1" smtClean="0">
                <a:solidFill>
                  <a:schemeClr val="tx2"/>
                </a:solidFill>
                <a:latin typeface="Arial Black" pitchFamily="34" charset="0"/>
                <a:cs typeface="Monotype Koufi" pitchFamily="2" charset="-78"/>
              </a:rPr>
              <a:t>  </a:t>
            </a:r>
            <a:r>
              <a:rPr lang="ar-SA" sz="1600" smtClean="0">
                <a:solidFill>
                  <a:schemeClr val="tx2"/>
                </a:solidFill>
                <a:latin typeface="Arial Black" pitchFamily="34" charset="0"/>
                <a:cs typeface="Monotype Koufi" pitchFamily="2" charset="-78"/>
              </a:rPr>
              <a:t>عيسى بن علي الجوحلي</a:t>
            </a:r>
            <a:r>
              <a:rPr lang="ar-SA" sz="1800" smtClean="0">
                <a:solidFill>
                  <a:schemeClr val="tx2"/>
                </a:solidFill>
                <a:latin typeface="Arial Black" pitchFamily="34" charset="0"/>
                <a:cs typeface="Monotype Koufi" pitchFamily="2" charset="-78"/>
              </a:rPr>
              <a:t/>
            </a:r>
            <a:br>
              <a:rPr lang="ar-SA" sz="1800" smtClean="0">
                <a:solidFill>
                  <a:schemeClr val="tx2"/>
                </a:solidFill>
                <a:latin typeface="Arial Black" pitchFamily="34" charset="0"/>
                <a:cs typeface="Monotype Koufi" pitchFamily="2" charset="-78"/>
              </a:rPr>
            </a:br>
            <a:r>
              <a:rPr lang="en-US" sz="900" b="1" smtClean="0">
                <a:solidFill>
                  <a:schemeClr val="tx2"/>
                </a:solidFill>
                <a:cs typeface="Arial" pitchFamily="34" charset="0"/>
              </a:rPr>
              <a:t>A Lecturer</a:t>
            </a:r>
            <a:r>
              <a:rPr lang="en-US" sz="900" b="1" i="1" smtClean="0">
                <a:solidFill>
                  <a:schemeClr val="tx2"/>
                </a:solidFill>
                <a:cs typeface="Arial" pitchFamily="34" charset="0"/>
              </a:rPr>
              <a:t/>
            </a:r>
            <a:br>
              <a:rPr lang="en-US" sz="900" b="1" i="1" smtClean="0">
                <a:solidFill>
                  <a:schemeClr val="tx2"/>
                </a:solidFill>
                <a:cs typeface="Arial" pitchFamily="34" charset="0"/>
              </a:rPr>
            </a:br>
            <a:r>
              <a:rPr lang="en-US" sz="900" b="1" i="1" smtClean="0">
                <a:solidFill>
                  <a:schemeClr val="tx2"/>
                </a:solidFill>
                <a:cs typeface="Arial" pitchFamily="34" charset="0"/>
              </a:rPr>
              <a:t>B A. M. Sc. Heath Education, KSU 1407 /1987 </a:t>
            </a:r>
            <a:br>
              <a:rPr lang="en-US" sz="900" b="1" i="1" smtClean="0">
                <a:solidFill>
                  <a:schemeClr val="tx2"/>
                </a:solidFill>
                <a:cs typeface="Arial" pitchFamily="34" charset="0"/>
              </a:rPr>
            </a:br>
            <a:r>
              <a:rPr lang="en-US" sz="900" b="1" i="1" smtClean="0">
                <a:solidFill>
                  <a:schemeClr val="tx2"/>
                </a:solidFill>
                <a:cs typeface="Arial" pitchFamily="34" charset="0"/>
              </a:rPr>
              <a:t>Short Fellowship Planning Health Professions Education, UIC, USA 1991</a:t>
            </a:r>
            <a:br>
              <a:rPr lang="en-US" sz="900" b="1" i="1" smtClean="0">
                <a:solidFill>
                  <a:schemeClr val="tx2"/>
                </a:solidFill>
                <a:cs typeface="Arial" pitchFamily="34" charset="0"/>
              </a:rPr>
            </a:br>
            <a:r>
              <a:rPr lang="en-US" sz="900" b="1" i="1" smtClean="0">
                <a:solidFill>
                  <a:schemeClr val="tx2"/>
                </a:solidFill>
                <a:cs typeface="Arial" pitchFamily="34" charset="0"/>
              </a:rPr>
              <a:t> MA (Ed.) Nursing Curriculum, Teaching &amp; Learning, UK 1995 </a:t>
            </a:r>
            <a:br>
              <a:rPr lang="en-US" sz="900" b="1" i="1" smtClean="0">
                <a:solidFill>
                  <a:schemeClr val="tx2"/>
                </a:solidFill>
                <a:cs typeface="Arial" pitchFamily="34" charset="0"/>
              </a:rPr>
            </a:br>
            <a:r>
              <a:rPr lang="en-US" sz="900" i="1" smtClean="0">
                <a:solidFill>
                  <a:schemeClr val="tx2"/>
                </a:solidFill>
                <a:cs typeface="Arial" pitchFamily="34" charset="0"/>
              </a:rPr>
              <a:t>Author of two published books, the 3</a:t>
            </a:r>
            <a:r>
              <a:rPr lang="en-US" sz="900" i="1" baseline="30000" smtClean="0">
                <a:solidFill>
                  <a:schemeClr val="tx2"/>
                </a:solidFill>
                <a:cs typeface="Arial" pitchFamily="34" charset="0"/>
              </a:rPr>
              <a:t>rd</a:t>
            </a:r>
            <a:r>
              <a:rPr lang="en-US" sz="900" i="1" smtClean="0">
                <a:solidFill>
                  <a:schemeClr val="tx2"/>
                </a:solidFill>
                <a:cs typeface="Arial" pitchFamily="34" charset="0"/>
              </a:rPr>
              <a:t> under publishing, plus 2 projected</a:t>
            </a:r>
            <a:endParaRPr lang="en-US" sz="1600" smtClean="0">
              <a:solidFill>
                <a:schemeClr val="tx2"/>
              </a:solidFill>
              <a:latin typeface="Arial Black" pitchFamily="34" charset="0"/>
              <a:cs typeface="Monotype Koufi" pitchFamily="2" charset="-78"/>
            </a:endParaRPr>
          </a:p>
        </p:txBody>
      </p:sp>
      <p:sp>
        <p:nvSpPr>
          <p:cNvPr id="7" name="Rectangle 2"/>
          <p:cNvSpPr txBox="1">
            <a:spLocks noChangeArrowheads="1"/>
          </p:cNvSpPr>
          <p:nvPr/>
        </p:nvSpPr>
        <p:spPr bwMode="auto">
          <a:xfrm>
            <a:off x="2357438" y="142875"/>
            <a:ext cx="4000500" cy="785813"/>
          </a:xfrm>
          <a:prstGeom prst="rect">
            <a:avLst/>
          </a:prstGeom>
          <a:noFill/>
          <a:ln w="9525">
            <a:noFill/>
            <a:miter lim="800000"/>
            <a:headEnd/>
            <a:tailEnd/>
          </a:ln>
          <a:effectLst/>
        </p:spPr>
        <p:txBody>
          <a:bodyPr anchor="b" anchorCtr="1"/>
          <a:lstStyle/>
          <a:p>
            <a:pPr algn="ctr" rtl="0">
              <a:defRPr/>
            </a:pPr>
            <a:endParaRPr lang="en-US" sz="3200" b="0" kern="0" dirty="0">
              <a:solidFill>
                <a:schemeClr val="tx2"/>
              </a:solidFill>
              <a:effectLst>
                <a:outerShdw blurRad="38100" dist="38100" dir="2700000" algn="tl">
                  <a:srgbClr val="000000"/>
                </a:outerShdw>
              </a:effectLst>
              <a:latin typeface="Arial Black" pitchFamily="34" charset="0"/>
              <a:ea typeface="+mj-ea"/>
              <a:cs typeface="+mj-cs"/>
            </a:endParaRPr>
          </a:p>
        </p:txBody>
      </p:sp>
      <p:sp>
        <p:nvSpPr>
          <p:cNvPr id="9223" name="Rectangle 15"/>
          <p:cNvSpPr>
            <a:spLocks noChangeArrowheads="1"/>
          </p:cNvSpPr>
          <p:nvPr/>
        </p:nvSpPr>
        <p:spPr bwMode="auto">
          <a:xfrm>
            <a:off x="3419475" y="115888"/>
            <a:ext cx="2868613" cy="690562"/>
          </a:xfrm>
          <a:prstGeom prst="rect">
            <a:avLst/>
          </a:prstGeom>
          <a:noFill/>
          <a:ln w="9525">
            <a:noFill/>
            <a:miter lim="800000"/>
            <a:headEnd/>
            <a:tailEnd/>
          </a:ln>
        </p:spPr>
        <p:txBody>
          <a:bodyPr lIns="92075" tIns="46038" rIns="92075" bIns="46038" anchor="ctr"/>
          <a:lstStyle/>
          <a:p>
            <a:pPr algn="ctr"/>
            <a:r>
              <a:rPr lang="ar-SA" sz="3200">
                <a:solidFill>
                  <a:schemeClr val="tx2"/>
                </a:solidFill>
                <a:cs typeface="Diwani Bent" pitchFamily="2" charset="-78"/>
              </a:rPr>
              <a:t>بسم الله الرحمن الرحيم</a:t>
            </a:r>
            <a:r>
              <a:rPr lang="ar-SA" sz="2600" b="0">
                <a:solidFill>
                  <a:schemeClr val="tx2"/>
                </a:solidFill>
              </a:rPr>
              <a:t> </a:t>
            </a:r>
            <a:endParaRPr lang="en-US" sz="2600" b="0">
              <a:solidFill>
                <a:schemeClr val="tx2"/>
              </a:solidFill>
            </a:endParaRPr>
          </a:p>
        </p:txBody>
      </p:sp>
      <p:sp>
        <p:nvSpPr>
          <p:cNvPr id="9224" name="Rectangle 9"/>
          <p:cNvSpPr>
            <a:spLocks noChangeArrowheads="1"/>
          </p:cNvSpPr>
          <p:nvPr/>
        </p:nvSpPr>
        <p:spPr bwMode="auto">
          <a:xfrm>
            <a:off x="2484438" y="5949950"/>
            <a:ext cx="5111750" cy="584200"/>
          </a:xfrm>
          <a:prstGeom prst="rect">
            <a:avLst/>
          </a:prstGeom>
          <a:noFill/>
          <a:ln w="9525">
            <a:noFill/>
            <a:miter lim="800000"/>
            <a:headEnd/>
            <a:tailEnd/>
          </a:ln>
        </p:spPr>
        <p:txBody>
          <a:bodyPr>
            <a:spAutoFit/>
          </a:bodyPr>
          <a:lstStyle/>
          <a:p>
            <a:pPr algn="ctr"/>
            <a:r>
              <a:rPr lang="ar-SA" b="0">
                <a:hlinkClick r:id="rId2"/>
              </a:rPr>
              <a:t> </a:t>
            </a:r>
            <a:r>
              <a:rPr lang="en-US" b="0">
                <a:hlinkClick r:id="rId2"/>
              </a:rPr>
              <a:t>J</a:t>
            </a:r>
            <a:r>
              <a:rPr lang="en-US" sz="1400" b="0">
                <a:hlinkClick r:id="rId2"/>
              </a:rPr>
              <a:t>ohali59@hotmail.com</a:t>
            </a:r>
            <a:endParaRPr lang="ar-SA" sz="1400" b="0"/>
          </a:p>
          <a:p>
            <a:pPr algn="ctr"/>
            <a:r>
              <a:rPr lang="ar-SA" sz="1400" b="0">
                <a:hlinkClick r:id="rId3"/>
              </a:rPr>
              <a:t>مجموعة </a:t>
            </a:r>
            <a:r>
              <a:rPr lang="en-US" sz="1400" b="0">
                <a:hlinkClick r:id="rId3"/>
              </a:rPr>
              <a:t>PTTQM</a:t>
            </a:r>
            <a:r>
              <a:rPr lang="ar-SA" sz="1400" b="0">
                <a:hlinkClick r:id="rId3"/>
              </a:rPr>
              <a:t> للمحادثة والمناقشة الجماعية تعلم الكتروني</a:t>
            </a:r>
            <a:endParaRPr lang="en-US" sz="1400" b="0">
              <a:hlinkClick r:id="rId3"/>
            </a:endParaRPr>
          </a:p>
        </p:txBody>
      </p:sp>
      <p:pic>
        <p:nvPicPr>
          <p:cNvPr id="9225" name="Picture 10" descr="C:\Users\ejohali\Pictures\Header_02[1].jpg"/>
          <p:cNvPicPr preferRelativeResize="0">
            <a:picLocks noChangeArrowheads="1"/>
          </p:cNvPicPr>
          <p:nvPr/>
        </p:nvPicPr>
        <p:blipFill>
          <a:blip r:embed="rId4"/>
          <a:srcRect l="43294"/>
          <a:stretch>
            <a:fillRect/>
          </a:stretch>
        </p:blipFill>
        <p:spPr bwMode="auto">
          <a:xfrm>
            <a:off x="7885113" y="0"/>
            <a:ext cx="1258887" cy="857250"/>
          </a:xfrm>
          <a:prstGeom prst="rect">
            <a:avLst/>
          </a:prstGeom>
          <a:noFill/>
          <a:ln w="9525">
            <a:noFill/>
            <a:miter lim="800000"/>
            <a:headEnd/>
            <a:tailEnd/>
          </a:ln>
        </p:spPr>
      </p:pic>
      <p:sp>
        <p:nvSpPr>
          <p:cNvPr id="9226" name="Rectangle 14"/>
          <p:cNvSpPr>
            <a:spLocks noChangeArrowheads="1"/>
          </p:cNvSpPr>
          <p:nvPr/>
        </p:nvSpPr>
        <p:spPr bwMode="auto">
          <a:xfrm>
            <a:off x="1116013" y="3860800"/>
            <a:ext cx="7488237" cy="738188"/>
          </a:xfrm>
          <a:prstGeom prst="rect">
            <a:avLst/>
          </a:prstGeom>
          <a:noFill/>
          <a:ln w="9525">
            <a:noFill/>
            <a:miter lim="800000"/>
            <a:headEnd/>
            <a:tailEnd/>
          </a:ln>
        </p:spPr>
        <p:txBody>
          <a:bodyPr>
            <a:spAutoFit/>
          </a:bodyPr>
          <a:lstStyle/>
          <a:p>
            <a:pPr algn="ctr"/>
            <a:r>
              <a:rPr lang="ar-SA" sz="1200" i="1">
                <a:solidFill>
                  <a:schemeClr val="tx2"/>
                </a:solidFill>
                <a:cs typeface="Monotype Koufi" pitchFamily="2" charset="-78"/>
              </a:rPr>
              <a:t>نحو صيدلية بلا عيوب  من خلال رعاية صيدلة معتمده على رضا المراجعين بوصفة دوائية صحيحة من أول مره، كل مره ومدى الحياة</a:t>
            </a:r>
          </a:p>
          <a:p>
            <a:pPr algn="ctr"/>
            <a:r>
              <a:rPr lang="en-US" sz="1000" b="0" i="1">
                <a:solidFill>
                  <a:schemeClr val="tx2"/>
                </a:solidFill>
                <a:latin typeface="Snap ITC" pitchFamily="82" charset="0"/>
              </a:rPr>
              <a:t>The Way ahead toward Zero Defect Pharmacy – Client Centered PTQM CCPTQM </a:t>
            </a:r>
          </a:p>
          <a:p>
            <a:pPr algn="ctr"/>
            <a:r>
              <a:rPr lang="en-US" sz="1000" b="0" i="1">
                <a:solidFill>
                  <a:schemeClr val="tx2"/>
                </a:solidFill>
                <a:latin typeface="Snap ITC" pitchFamily="82" charset="0"/>
              </a:rPr>
              <a:t>By </a:t>
            </a:r>
          </a:p>
          <a:p>
            <a:pPr algn="ctr"/>
            <a:r>
              <a:rPr lang="en-US" sz="1000" i="1">
                <a:solidFill>
                  <a:schemeClr val="tx2"/>
                </a:solidFill>
                <a:latin typeface="Snap ITC" pitchFamily="82" charset="0"/>
              </a:rPr>
              <a:t>Doing Right Prescription, firs time, every an &amp; Forever</a:t>
            </a:r>
            <a:endParaRPr lang="en-US">
              <a:solidFill>
                <a:schemeClr val="tx2"/>
              </a:solidFill>
            </a:endParaRPr>
          </a:p>
        </p:txBody>
      </p:sp>
      <p:pic>
        <p:nvPicPr>
          <p:cNvPr id="9227" name="Picture 5"/>
          <p:cNvPicPr>
            <a:picLocks noChangeAspect="1" noChangeArrowheads="1"/>
          </p:cNvPicPr>
          <p:nvPr/>
        </p:nvPicPr>
        <p:blipFill>
          <a:blip r:embed="rId5"/>
          <a:srcRect/>
          <a:stretch>
            <a:fillRect/>
          </a:stretch>
        </p:blipFill>
        <p:spPr bwMode="auto">
          <a:xfrm>
            <a:off x="3708400" y="1054100"/>
            <a:ext cx="2159000" cy="1150938"/>
          </a:xfrm>
          <a:prstGeom prst="rect">
            <a:avLst/>
          </a:prstGeom>
          <a:noFill/>
          <a:ln w="9525">
            <a:noFill/>
            <a:miter lim="800000"/>
            <a:headEnd/>
            <a:tailEnd/>
          </a:ln>
        </p:spPr>
      </p:pic>
    </p:spTree>
  </p:cSld>
  <p:clrMapOvr>
    <a:masterClrMapping/>
  </p:clrMapOvr>
  <p:transition>
    <p:wheel spokes="3"/>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عنصر نائب للمحتوى 2"/>
          <p:cNvSpPr>
            <a:spLocks noGrp="1"/>
          </p:cNvSpPr>
          <p:nvPr>
            <p:ph idx="1"/>
          </p:nvPr>
        </p:nvSpPr>
        <p:spPr>
          <a:xfrm>
            <a:off x="827088" y="188913"/>
            <a:ext cx="7772400" cy="6192837"/>
          </a:xfrm>
        </p:spPr>
        <p:txBody>
          <a:bodyPr/>
          <a:lstStyle/>
          <a:p>
            <a:pPr lvl="1" algn="just" rtl="0">
              <a:buFont typeface="Wingdings" pitchFamily="2" charset="2"/>
              <a:buNone/>
            </a:pPr>
            <a:r>
              <a:rPr lang="en-US" sz="1400" smtClean="0">
                <a:cs typeface="Tahoma" pitchFamily="34" charset="0"/>
              </a:rPr>
              <a:t>PA with P D &amp; PT Duties: </a:t>
            </a:r>
          </a:p>
          <a:p>
            <a:pPr lvl="1" algn="just" rtl="0">
              <a:buFont typeface="Wingdings" pitchFamily="2" charset="2"/>
              <a:buNone/>
            </a:pPr>
            <a:r>
              <a:rPr lang="en-US" sz="1400" smtClean="0">
                <a:cs typeface="Tahoma" pitchFamily="34" charset="0"/>
              </a:rPr>
              <a:t/>
            </a:r>
            <a:br>
              <a:rPr lang="en-US" sz="1400" smtClean="0">
                <a:cs typeface="Tahoma" pitchFamily="34" charset="0"/>
              </a:rPr>
            </a:br>
            <a:r>
              <a:rPr lang="en-US" sz="1400" smtClean="0">
                <a:cs typeface="Tahoma" pitchFamily="34" charset="0"/>
              </a:rPr>
              <a:t>assisting in the maintenance of reasonable stock levels</a:t>
            </a:r>
          </a:p>
          <a:p>
            <a:pPr lvl="1" algn="just" rtl="0"/>
            <a:r>
              <a:rPr lang="en-US" sz="1400" smtClean="0">
                <a:cs typeface="Tahoma" pitchFamily="34" charset="0"/>
              </a:rPr>
              <a:t>pre-packing, assembling and labelling medications</a:t>
            </a:r>
          </a:p>
          <a:p>
            <a:pPr lvl="1" algn="just" rtl="0"/>
            <a:r>
              <a:rPr lang="en-US" sz="1400" smtClean="0">
                <a:cs typeface="Tahoma" pitchFamily="34" charset="0"/>
              </a:rPr>
              <a:t>aseptic preparation of medicines (preparations of medicines in a very clean environment using special techniques)</a:t>
            </a:r>
          </a:p>
          <a:p>
            <a:pPr lvl="1" algn="just" rtl="0"/>
            <a:r>
              <a:rPr lang="en-US" sz="1400" smtClean="0">
                <a:cs typeface="Tahoma" pitchFamily="34" charset="0"/>
              </a:rPr>
              <a:t>using dispensary and stores computer systems to generate stock lists and labels</a:t>
            </a:r>
          </a:p>
          <a:p>
            <a:pPr lvl="1" algn="just" rtl="0"/>
            <a:r>
              <a:rPr lang="en-US" sz="1400" smtClean="0">
                <a:cs typeface="Tahoma" pitchFamily="34" charset="0"/>
              </a:rPr>
              <a:t>liaison with appropriate healthcare professionals to ensure the effective use of resources across the primary/secondary care interface as delegated.</a:t>
            </a:r>
          </a:p>
          <a:p>
            <a:pPr lvl="1" algn="just" rtl="0"/>
            <a:r>
              <a:rPr lang="en-US" sz="1400" smtClean="0">
                <a:cs typeface="Tahoma" pitchFamily="34" charset="0"/>
              </a:rPr>
              <a:t>responding to telephone and face to face enquiries of a routine nature from patients, their representatives and a wide range of staff groups, either in a pharmacy or in a ward, and refer appropriate queries to the relevant member of the pharmacy team when necessary.</a:t>
            </a:r>
          </a:p>
          <a:p>
            <a:pPr algn="l" rtl="0"/>
            <a:r>
              <a:rPr lang="en-US" sz="1400" b="1" smtClean="0">
                <a:cs typeface="Tahoma" pitchFamily="34" charset="0"/>
              </a:rPr>
              <a:t>Entry requirements </a:t>
            </a:r>
          </a:p>
          <a:p>
            <a:pPr algn="l" rtl="0">
              <a:buFont typeface="Wingdings" pitchFamily="2" charset="2"/>
              <a:buNone/>
            </a:pPr>
            <a:r>
              <a:rPr lang="en-US" sz="1400" smtClean="0">
                <a:cs typeface="Tahoma" pitchFamily="34" charset="0"/>
              </a:rPr>
              <a:t>	Applicants will usually need to have a good standard of education </a:t>
            </a:r>
            <a:r>
              <a:rPr lang="en-US" sz="1100" smtClean="0">
                <a:cs typeface="Tahoma" pitchFamily="34" charset="0"/>
              </a:rPr>
              <a:t>and some GCSEs at grade C or above (or equivalent) can be an advantage. Some posts may require specific GCSE grades or (equivalent) - such as A-C in English, maths and a science subject.</a:t>
            </a:r>
            <a:r>
              <a:rPr lang="en-US" sz="1400" smtClean="0">
                <a:cs typeface="Tahoma" pitchFamily="34" charset="0"/>
              </a:rPr>
              <a:t> </a:t>
            </a:r>
            <a:r>
              <a:rPr lang="en-US" sz="1200" smtClean="0">
                <a:cs typeface="Tahoma" pitchFamily="34" charset="0"/>
              </a:rPr>
              <a:t>Applicants would also usually need: good communication skills; the ability to read and carry out instructions; pay attention to detail; manual dexterity.  Some trusts may offer the chance to train through an apprenticeship for pharmacy assistants. For general information about apprenticeships, please </a:t>
            </a:r>
            <a:r>
              <a:rPr lang="en-US" sz="1200" smtClean="0">
                <a:cs typeface="Tahoma" pitchFamily="34" charset="0"/>
                <a:hlinkClick r:id="rId2" action="ppaction://hlinkfile"/>
              </a:rPr>
              <a:t>click </a:t>
            </a:r>
            <a:r>
              <a:rPr lang="en-US" sz="1400" smtClean="0">
                <a:cs typeface="Tahoma" pitchFamily="34" charset="0"/>
                <a:hlinkClick r:id="rId2" action="ppaction://hlinkfile"/>
              </a:rPr>
              <a:t>here</a:t>
            </a:r>
            <a:r>
              <a:rPr lang="en-US" sz="1400" smtClean="0">
                <a:cs typeface="Tahoma" pitchFamily="34" charset="0"/>
              </a:rPr>
              <a:t/>
            </a:r>
            <a:br>
              <a:rPr lang="en-US" sz="1400" smtClean="0">
                <a:cs typeface="Tahoma" pitchFamily="34" charset="0"/>
              </a:rPr>
            </a:br>
            <a:r>
              <a:rPr lang="en-US" sz="1400" b="1" smtClean="0">
                <a:cs typeface="Tahoma" pitchFamily="34" charset="0"/>
              </a:rPr>
              <a:t>Career prospects</a:t>
            </a:r>
          </a:p>
          <a:p>
            <a:pPr algn="l" rtl="0"/>
            <a:r>
              <a:rPr lang="en-US" sz="1400" smtClean="0">
                <a:cs typeface="Tahoma" pitchFamily="34" charset="0"/>
              </a:rPr>
              <a:t>Normally within posts as pharmacy assistants, there is the opportunity to work towards an NVQ level 2 Qualification in Pharmacy Services. With experience and achievement in relevant qualifications, it is possible to progress to senior pharmacy assistant roles and onto pharmacy technicians positions.</a:t>
            </a:r>
          </a:p>
          <a:p>
            <a:pPr>
              <a:buFont typeface="Wingdings" pitchFamily="2" charset="2"/>
              <a:buNone/>
            </a:pPr>
            <a:r>
              <a:rPr lang="ar-SA" sz="1400" smtClean="0"/>
              <a:t>ولاحقا سنكتف المزيد في أنظمة ممارسة المهنة وأنظمة ممارسة / مزاولة أخلاقياتها. </a:t>
            </a:r>
            <a:endParaRPr lang="ar-SA" sz="1400" smtClean="0">
              <a:latin typeface="Arial" pitchFamily="34" charset="0"/>
              <a:cs typeface="Arial" pitchFamily="34" charset="0"/>
            </a:endParaRPr>
          </a:p>
          <a:p>
            <a:pPr algn="ctr">
              <a:buFont typeface="Wingdings" pitchFamily="2" charset="2"/>
              <a:buNone/>
            </a:pPr>
            <a:endParaRPr lang="ar-SA" sz="1400" smtClean="0">
              <a:latin typeface="Arial" pitchFamily="34" charset="0"/>
              <a:cs typeface="Arial" pitchFamily="34" charset="0"/>
            </a:endParaRPr>
          </a:p>
        </p:txBody>
      </p:sp>
      <p:sp>
        <p:nvSpPr>
          <p:cNvPr id="18435" name="عنصر نائب للتاريخ 3"/>
          <p:cNvSpPr>
            <a:spLocks noGrp="1"/>
          </p:cNvSpPr>
          <p:nvPr>
            <p:ph type="dt" sz="quarter" idx="10"/>
          </p:nvPr>
        </p:nvSpPr>
        <p:spPr bwMode="auto">
          <a:noFill/>
          <a:ln>
            <a:miter lim="800000"/>
            <a:headEnd/>
            <a:tailEnd/>
          </a:ln>
        </p:spPr>
        <p:txBody>
          <a:bodyPr wrap="square" lIns="91440" tIns="45720" rIns="91440" bIns="45720" numCol="1" anchorCtr="0" compatLnSpc="1">
            <a:prstTxWarp prst="textNoShape">
              <a:avLst/>
            </a:prstTxWarp>
          </a:bodyPr>
          <a:lstStyle/>
          <a:p>
            <a:r>
              <a:rPr lang="ar-SA" smtClean="0"/>
              <a:t>17 شوال 1430هـ موافق 6 اكتوبر 2009م</a:t>
            </a:r>
            <a:endParaRPr lang="en-US" smtClean="0"/>
          </a:p>
        </p:txBody>
      </p:sp>
      <p:sp>
        <p:nvSpPr>
          <p:cNvPr id="18436" name="عنصر نائب لرقم الشريحة 4"/>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E43335D6-3196-4BAC-86DB-9AAE5AA9C0DA}" type="slidenum">
              <a:rPr lang="ar-SA" smtClean="0"/>
              <a:pPr/>
              <a:t>10</a:t>
            </a:fld>
            <a:endParaRPr lang="en-US" smtClean="0"/>
          </a:p>
        </p:txBody>
      </p:sp>
    </p:spTree>
  </p:cSld>
  <p:clrMapOvr>
    <a:masterClrMapping/>
  </p:clrMapOvr>
  <p:transition>
    <p:wheel spokes="3"/>
  </p:transition>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p:cNvSpPr>
            <a:spLocks noGrp="1"/>
          </p:cNvSpPr>
          <p:nvPr>
            <p:ph type="title"/>
          </p:nvPr>
        </p:nvSpPr>
        <p:spPr bwMode="auto">
          <a:xfrm>
            <a:off x="2484438" y="333375"/>
            <a:ext cx="4233862" cy="503238"/>
          </a:xfrm>
        </p:spPr>
        <p:txBody>
          <a:bodyPr wrap="square" lIns="91440" tIns="45720" rIns="91440" bIns="45720" numCol="1" anchorCtr="0" compatLnSpc="1">
            <a:prstTxWarp prst="textNoShape">
              <a:avLst/>
            </a:prstTxWarp>
          </a:bodyPr>
          <a:lstStyle/>
          <a:p>
            <a:pPr algn="ctr">
              <a:defRPr/>
            </a:pPr>
            <a:r>
              <a:rPr lang="ar-SA" sz="2800" smtClean="0">
                <a:cs typeface="Monotype Koufi" pitchFamily="2" charset="-78"/>
              </a:rPr>
              <a:t>نماذج شهادات اعتماد </a:t>
            </a:r>
            <a:endParaRPr lang="en-US" sz="2800" smtClean="0">
              <a:cs typeface="Monotype Koufi" pitchFamily="2" charset="-78"/>
            </a:endParaRPr>
          </a:p>
        </p:txBody>
      </p:sp>
      <p:sp>
        <p:nvSpPr>
          <p:cNvPr id="109571" name="Rectangle 3"/>
          <p:cNvSpPr>
            <a:spLocks noGrp="1"/>
          </p:cNvSpPr>
          <p:nvPr>
            <p:ph type="body" idx="1"/>
          </p:nvPr>
        </p:nvSpPr>
        <p:spPr>
          <a:xfrm>
            <a:off x="971550" y="1268413"/>
            <a:ext cx="7772400" cy="4572000"/>
          </a:xfrm>
        </p:spPr>
        <p:txBody>
          <a:bodyPr/>
          <a:lstStyle/>
          <a:p>
            <a:pPr>
              <a:buFont typeface="Wingdings" pitchFamily="2" charset="2"/>
              <a:buNone/>
            </a:pPr>
            <a:endParaRPr lang="en-US" sz="1800" smtClean="0">
              <a:cs typeface="Tahoma" pitchFamily="34" charset="0"/>
            </a:endParaRPr>
          </a:p>
        </p:txBody>
      </p:sp>
      <p:pic>
        <p:nvPicPr>
          <p:cNvPr id="109572" name="Picture 4"/>
          <p:cNvPicPr>
            <a:picLocks noChangeAspect="1" noChangeArrowheads="1"/>
          </p:cNvPicPr>
          <p:nvPr/>
        </p:nvPicPr>
        <p:blipFill>
          <a:blip r:embed="rId2"/>
          <a:srcRect/>
          <a:stretch>
            <a:fillRect/>
          </a:stretch>
        </p:blipFill>
        <p:spPr bwMode="auto">
          <a:xfrm>
            <a:off x="5795963" y="1341438"/>
            <a:ext cx="2844800" cy="2663825"/>
          </a:xfrm>
          <a:prstGeom prst="rect">
            <a:avLst/>
          </a:prstGeom>
          <a:noFill/>
          <a:ln w="9525">
            <a:noFill/>
            <a:miter lim="800000"/>
            <a:headEnd/>
            <a:tailEnd/>
          </a:ln>
        </p:spPr>
      </p:pic>
      <p:pic>
        <p:nvPicPr>
          <p:cNvPr id="109573" name="Picture 5"/>
          <p:cNvPicPr>
            <a:picLocks noChangeAspect="1" noChangeArrowheads="1"/>
          </p:cNvPicPr>
          <p:nvPr/>
        </p:nvPicPr>
        <p:blipFill>
          <a:blip r:embed="rId3"/>
          <a:srcRect/>
          <a:stretch>
            <a:fillRect/>
          </a:stretch>
        </p:blipFill>
        <p:spPr bwMode="auto">
          <a:xfrm>
            <a:off x="1042988" y="3500438"/>
            <a:ext cx="3313112" cy="2305050"/>
          </a:xfrm>
          <a:prstGeom prst="rect">
            <a:avLst/>
          </a:prstGeom>
          <a:noFill/>
          <a:ln w="9525">
            <a:noFill/>
            <a:miter lim="800000"/>
            <a:headEnd/>
            <a:tailEnd/>
          </a:ln>
        </p:spPr>
      </p:pic>
    </p:spTree>
  </p:cSld>
  <p:clrMapOvr>
    <a:masterClrMapping/>
  </p:clrMapOvr>
  <p:transition>
    <p:wheel spokes="3"/>
  </p:transition>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87074" name="Group 2"/>
          <p:cNvGraphicFramePr>
            <a:graphicFrameLocks noGrp="1"/>
          </p:cNvGraphicFramePr>
          <p:nvPr>
            <p:ph idx="4294967295"/>
          </p:nvPr>
        </p:nvGraphicFramePr>
        <p:xfrm>
          <a:off x="755650" y="360363"/>
          <a:ext cx="8137525" cy="5945187"/>
        </p:xfrm>
        <a:graphic>
          <a:graphicData uri="http://schemas.openxmlformats.org/drawingml/2006/table">
            <a:tbl>
              <a:tblPr rtl="1"/>
              <a:tblGrid>
                <a:gridCol w="762000"/>
                <a:gridCol w="7375525"/>
              </a:tblGrid>
              <a:tr h="458788">
                <a:tc gridSpan="2">
                  <a:txBody>
                    <a:bodyPr/>
                    <a:lstStyle/>
                    <a:p>
                      <a:pPr marL="0" marR="0" lvl="0" indent="0" algn="ctr" defTabSz="914400" rtl="1" eaLnBrk="1" fontAlgn="base" latinLnBrk="0" hangingPunct="1">
                        <a:lnSpc>
                          <a:spcPct val="100000"/>
                        </a:lnSpc>
                        <a:spcBef>
                          <a:spcPct val="0"/>
                        </a:spcBef>
                        <a:spcAft>
                          <a:spcPct val="0"/>
                        </a:spcAft>
                        <a:buClrTx/>
                        <a:buSzPct val="95000"/>
                        <a:buFont typeface="Wingdings" pitchFamily="2" charset="2"/>
                        <a:buNone/>
                        <a:tabLst/>
                      </a:pPr>
                      <a:r>
                        <a:rPr kumimoji="0" lang="ar-SA" sz="2200" b="1" i="0" u="none" strike="noStrike" cap="none" normalizeH="0" baseline="0" dirty="0" smtClean="0">
                          <a:ln>
                            <a:noFill/>
                          </a:ln>
                          <a:solidFill>
                            <a:srgbClr val="FF3300"/>
                          </a:solidFill>
                          <a:effectLst/>
                          <a:latin typeface="Times New Roman" pitchFamily="18" charset="0"/>
                          <a:ea typeface="Times New Roman" pitchFamily="18" charset="0"/>
                          <a:cs typeface="Simplified Arabic" pitchFamily="18" charset="-78"/>
                        </a:rPr>
                        <a:t>اسم وطبيعة بعض الجهة الدولية المانحة للاعتماد الصحي</a:t>
                      </a:r>
                      <a:endParaRPr kumimoji="0" lang="ar-SA" sz="3000" b="1" i="0" u="none" strike="noStrike" cap="none" normalizeH="0" baseline="0" dirty="0" smtClean="0">
                        <a:ln>
                          <a:noFill/>
                        </a:ln>
                        <a:solidFill>
                          <a:srgbClr val="FF3300"/>
                        </a:solidFill>
                        <a:effectLst/>
                        <a:latin typeface="Corbel" pitchFamily="34" charset="0"/>
                        <a:ea typeface="Times New Roman" pitchFamily="18" charset="0"/>
                        <a:cs typeface="Simplified Arabic" pitchFamily="18" charset="-78"/>
                      </a:endParaRP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pPr rtl="1"/>
                      <a:endParaRPr lang="ar-SA"/>
                    </a:p>
                  </a:txBody>
                  <a:tcPr/>
                </a:tc>
              </a:tr>
              <a:tr h="917575">
                <a:tc>
                  <a:txBody>
                    <a:bodyPr/>
                    <a:lstStyle/>
                    <a:p>
                      <a:pPr marL="0" marR="0" lvl="0" indent="0" algn="ctr" defTabSz="914400" rtl="1" eaLnBrk="1" fontAlgn="base" latinLnBrk="0" hangingPunct="1">
                        <a:lnSpc>
                          <a:spcPct val="100000"/>
                        </a:lnSpc>
                        <a:spcBef>
                          <a:spcPct val="0"/>
                        </a:spcBef>
                        <a:spcAft>
                          <a:spcPct val="0"/>
                        </a:spcAft>
                        <a:buClrTx/>
                        <a:buSzPct val="95000"/>
                        <a:buFont typeface="Wingdings" pitchFamily="2" charset="2"/>
                        <a:buNone/>
                        <a:tabLst/>
                      </a:pPr>
                      <a:r>
                        <a:rPr kumimoji="0" lang="ar-SA" sz="1700" b="1" i="0" u="none" strike="noStrike" cap="none" normalizeH="0" baseline="0" smtClean="0">
                          <a:ln>
                            <a:noFill/>
                          </a:ln>
                          <a:solidFill>
                            <a:srgbClr val="FF3300"/>
                          </a:solidFill>
                          <a:effectLst/>
                          <a:latin typeface="Times New Roman" pitchFamily="18" charset="0"/>
                          <a:ea typeface="Times New Roman" pitchFamily="18" charset="0"/>
                          <a:cs typeface="Simplified Arabic" pitchFamily="18" charset="-78"/>
                        </a:rPr>
                        <a:t>فرنسا</a:t>
                      </a: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r" defTabSz="914400" rtl="1" eaLnBrk="1" fontAlgn="base" latinLnBrk="0" hangingPunct="1">
                        <a:lnSpc>
                          <a:spcPct val="100000"/>
                        </a:lnSpc>
                        <a:spcBef>
                          <a:spcPct val="0"/>
                        </a:spcBef>
                        <a:spcAft>
                          <a:spcPct val="0"/>
                        </a:spcAft>
                        <a:buClrTx/>
                        <a:buSzPct val="95000"/>
                        <a:buFont typeface="Wingdings" pitchFamily="2" charset="2"/>
                        <a:buNone/>
                        <a:tabLst/>
                      </a:pPr>
                      <a:r>
                        <a:rPr kumimoji="0" lang="ar-SA" sz="1700" b="1" i="0" u="none" strike="noStrike" cap="none" normalizeH="0" baseline="0" dirty="0" smtClean="0">
                          <a:ln>
                            <a:noFill/>
                          </a:ln>
                          <a:solidFill>
                            <a:schemeClr val="bg2"/>
                          </a:solidFill>
                          <a:effectLst/>
                          <a:latin typeface="Times New Roman" pitchFamily="18" charset="0"/>
                          <a:ea typeface="Times New Roman" pitchFamily="18" charset="0"/>
                          <a:cs typeface="Simplified Arabic" pitchFamily="18" charset="-78"/>
                        </a:rPr>
                        <a:t>الوكالة الوطنية للاعتماد والتطوير الصحي </a:t>
                      </a:r>
                      <a:r>
                        <a:rPr kumimoji="0" lang="en-US" sz="1700" b="1" i="0" u="none" strike="noStrike" cap="none" normalizeH="0" baseline="0" dirty="0" smtClean="0">
                          <a:ln>
                            <a:noFill/>
                          </a:ln>
                          <a:solidFill>
                            <a:schemeClr val="bg2"/>
                          </a:solidFill>
                          <a:effectLst/>
                          <a:latin typeface="Times New Roman" pitchFamily="18" charset="0"/>
                          <a:ea typeface="Times New Roman" pitchFamily="18" charset="0"/>
                          <a:cs typeface="Simplified Arabic" pitchFamily="18" charset="-78"/>
                        </a:rPr>
                        <a:t>ANAES</a:t>
                      </a:r>
                      <a:r>
                        <a:rPr kumimoji="0" lang="ar-SA" sz="1700" b="1" i="0" u="none" strike="noStrike" cap="none" normalizeH="0" baseline="0" dirty="0" smtClean="0">
                          <a:ln>
                            <a:noFill/>
                          </a:ln>
                          <a:solidFill>
                            <a:schemeClr val="bg2"/>
                          </a:solidFill>
                          <a:effectLst/>
                          <a:latin typeface="Times New Roman" pitchFamily="18" charset="0"/>
                          <a:ea typeface="Times New Roman" pitchFamily="18" charset="0"/>
                          <a:cs typeface="Simplified Arabic" pitchFamily="18" charset="-78"/>
                        </a:rPr>
                        <a:t> وهي مؤسسة عامة إدارية أنشأت بمرسوم لغرض إعادة تشكيل النظام الصحي معْتَمِدَةً الجودة محوراً لذلك التغيير.</a:t>
                      </a:r>
                      <a:endParaRPr kumimoji="0" lang="ar-SA" sz="1700" b="1" i="0" u="none" strike="noStrike" cap="none" normalizeH="0" baseline="0" dirty="0" smtClean="0">
                        <a:ln>
                          <a:noFill/>
                        </a:ln>
                        <a:solidFill>
                          <a:schemeClr val="bg2"/>
                        </a:solidFill>
                        <a:effectLst/>
                        <a:latin typeface="Times New Roman" pitchFamily="18" charset="0"/>
                        <a:cs typeface="Simplified Arabic" pitchFamily="18" charset="-78"/>
                      </a:endParaRPr>
                    </a:p>
                    <a:p>
                      <a:pPr marL="0" marR="0" lvl="0" indent="0" algn="r" defTabSz="914400" rtl="1" eaLnBrk="1" fontAlgn="base" latinLnBrk="0" hangingPunct="1">
                        <a:lnSpc>
                          <a:spcPct val="100000"/>
                        </a:lnSpc>
                        <a:spcBef>
                          <a:spcPct val="0"/>
                        </a:spcBef>
                        <a:spcAft>
                          <a:spcPct val="0"/>
                        </a:spcAft>
                        <a:buClrTx/>
                        <a:buSzPct val="95000"/>
                        <a:buFont typeface="Wingdings" pitchFamily="2" charset="2"/>
                        <a:buNone/>
                        <a:tabLst/>
                      </a:pPr>
                      <a:r>
                        <a:rPr kumimoji="0" lang="ar-SA" sz="1700" b="1" i="0" u="none" strike="noStrike" cap="none" normalizeH="0" baseline="0" dirty="0" smtClean="0">
                          <a:ln>
                            <a:noFill/>
                          </a:ln>
                          <a:solidFill>
                            <a:schemeClr val="bg2"/>
                          </a:solidFill>
                          <a:effectLst/>
                          <a:latin typeface="Times New Roman" pitchFamily="18" charset="0"/>
                          <a:cs typeface="Simplified Arabic" pitchFamily="18" charset="-78"/>
                        </a:rPr>
                        <a:t>هذه الوكالة حلت محل وكالة التطوير والتقييم الطبي والتي أنشأت عام 1991.   </a:t>
                      </a: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r>
              <a:tr h="641350">
                <a:tc>
                  <a:txBody>
                    <a:bodyPr/>
                    <a:lstStyle/>
                    <a:p>
                      <a:pPr marL="0" marR="0" lvl="0" indent="0" algn="ctr" defTabSz="914400" rtl="1" eaLnBrk="1" fontAlgn="base" latinLnBrk="0" hangingPunct="1">
                        <a:lnSpc>
                          <a:spcPct val="100000"/>
                        </a:lnSpc>
                        <a:spcBef>
                          <a:spcPct val="0"/>
                        </a:spcBef>
                        <a:spcAft>
                          <a:spcPct val="0"/>
                        </a:spcAft>
                        <a:buClrTx/>
                        <a:buSzPct val="95000"/>
                        <a:buFont typeface="Wingdings" pitchFamily="2" charset="2"/>
                        <a:buNone/>
                        <a:tabLst/>
                      </a:pPr>
                      <a:r>
                        <a:rPr kumimoji="0" lang="ar-SA" sz="1700" b="1" i="0" u="none" strike="noStrike" cap="none" normalizeH="0" baseline="0" smtClean="0">
                          <a:ln>
                            <a:noFill/>
                          </a:ln>
                          <a:solidFill>
                            <a:srgbClr val="FF3300"/>
                          </a:solidFill>
                          <a:effectLst/>
                          <a:latin typeface="Times New Roman" pitchFamily="18" charset="0"/>
                          <a:ea typeface="Times New Roman" pitchFamily="18" charset="0"/>
                          <a:cs typeface="Simplified Arabic" pitchFamily="18" charset="-78"/>
                        </a:rPr>
                        <a:t>إنكلترا</a:t>
                      </a:r>
                      <a:endParaRPr kumimoji="0" lang="ar-SA" sz="1700" b="1" i="0" u="none" strike="noStrike" cap="none" normalizeH="0" baseline="0" smtClean="0">
                        <a:ln>
                          <a:noFill/>
                        </a:ln>
                        <a:solidFill>
                          <a:srgbClr val="FF3300"/>
                        </a:solidFill>
                        <a:effectLst/>
                        <a:latin typeface="Corbel" pitchFamily="34" charset="0"/>
                        <a:ea typeface="Times New Roman" pitchFamily="18" charset="0"/>
                        <a:cs typeface="Simplified Arabic" pitchFamily="18" charset="-78"/>
                      </a:endParaRP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r" defTabSz="914400" rtl="1" eaLnBrk="1" fontAlgn="base" latinLnBrk="0" hangingPunct="1">
                        <a:lnSpc>
                          <a:spcPct val="100000"/>
                        </a:lnSpc>
                        <a:spcBef>
                          <a:spcPct val="0"/>
                        </a:spcBef>
                        <a:spcAft>
                          <a:spcPct val="0"/>
                        </a:spcAft>
                        <a:buClrTx/>
                        <a:buSzPct val="95000"/>
                        <a:buFont typeface="Wingdings" pitchFamily="2" charset="2"/>
                        <a:buNone/>
                        <a:tabLst/>
                      </a:pPr>
                      <a:r>
                        <a:rPr kumimoji="0" lang="ar-SA" sz="1700" b="1" i="0" u="none" strike="noStrike" cap="none" normalizeH="0" baseline="0" dirty="0" smtClean="0">
                          <a:ln>
                            <a:noFill/>
                          </a:ln>
                          <a:solidFill>
                            <a:schemeClr val="bg2"/>
                          </a:solidFill>
                          <a:effectLst/>
                          <a:latin typeface="Times New Roman" pitchFamily="18" charset="0"/>
                          <a:ea typeface="Times New Roman" pitchFamily="18" charset="0"/>
                          <a:cs typeface="Simplified Arabic" pitchFamily="18" charset="-78"/>
                        </a:rPr>
                        <a:t>منظمات عديدة لكن الأساسية هي </a:t>
                      </a:r>
                      <a:r>
                        <a:rPr kumimoji="0" lang="en-US" sz="1700" b="1" i="0" u="none" strike="noStrike" cap="none" normalizeH="0" baseline="0" dirty="0" smtClean="0">
                          <a:ln>
                            <a:noFill/>
                          </a:ln>
                          <a:solidFill>
                            <a:schemeClr val="bg2"/>
                          </a:solidFill>
                          <a:effectLst/>
                          <a:latin typeface="Times New Roman" pitchFamily="18" charset="0"/>
                          <a:ea typeface="Times New Roman" pitchFamily="18" charset="0"/>
                          <a:cs typeface="Simplified Arabic" pitchFamily="18" charset="-78"/>
                        </a:rPr>
                        <a:t>King’s Fund</a:t>
                      </a:r>
                      <a:r>
                        <a:rPr kumimoji="0" lang="ar-SA" sz="1700" b="1" i="0" u="none" strike="noStrike" cap="none" normalizeH="0" baseline="0" dirty="0" smtClean="0">
                          <a:ln>
                            <a:noFill/>
                          </a:ln>
                          <a:solidFill>
                            <a:schemeClr val="bg2"/>
                          </a:solidFill>
                          <a:effectLst/>
                          <a:latin typeface="Times New Roman" pitchFamily="18" charset="0"/>
                          <a:ea typeface="Times New Roman" pitchFamily="18" charset="0"/>
                          <a:cs typeface="Simplified Arabic" pitchFamily="18" charset="-78"/>
                        </a:rPr>
                        <a:t> وهي مؤسسة مستقلة، هدفها الاستجابة لحاجة الخبراء. وكان أول منح للاعتماد عام 1995.</a:t>
                      </a:r>
                      <a:endParaRPr kumimoji="0" lang="ar-SA" sz="1700" b="1" i="0" u="none" strike="noStrike" cap="none" normalizeH="0" baseline="0" dirty="0" smtClean="0">
                        <a:ln>
                          <a:noFill/>
                        </a:ln>
                        <a:solidFill>
                          <a:schemeClr val="bg2"/>
                        </a:solidFill>
                        <a:effectLst/>
                        <a:latin typeface="Corbel" pitchFamily="34" charset="0"/>
                        <a:cs typeface="Tahoma" pitchFamily="34" charset="0"/>
                      </a:endParaRPr>
                    </a:p>
                  </a:txBody>
                  <a:tcPr marL="90000" marR="90000" marT="46800" marB="468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r>
              <a:tr h="642938">
                <a:tc>
                  <a:txBody>
                    <a:bodyPr/>
                    <a:lstStyle/>
                    <a:p>
                      <a:pPr marL="0" marR="0" lvl="0" indent="0" algn="ctr" defTabSz="914400" rtl="1" eaLnBrk="1" fontAlgn="base" latinLnBrk="0" hangingPunct="1">
                        <a:lnSpc>
                          <a:spcPct val="100000"/>
                        </a:lnSpc>
                        <a:spcBef>
                          <a:spcPct val="0"/>
                        </a:spcBef>
                        <a:spcAft>
                          <a:spcPct val="0"/>
                        </a:spcAft>
                        <a:buClrTx/>
                        <a:buSzPct val="95000"/>
                        <a:buFont typeface="Wingdings" pitchFamily="2" charset="2"/>
                        <a:buNone/>
                        <a:tabLst/>
                      </a:pPr>
                      <a:r>
                        <a:rPr kumimoji="0" lang="ar-SA" sz="1700" b="1" i="0" u="none" strike="noStrike" cap="none" normalizeH="0" baseline="0" smtClean="0">
                          <a:ln>
                            <a:noFill/>
                          </a:ln>
                          <a:solidFill>
                            <a:srgbClr val="FF3300"/>
                          </a:solidFill>
                          <a:effectLst/>
                          <a:latin typeface="Times New Roman" pitchFamily="18" charset="0"/>
                          <a:ea typeface="Times New Roman" pitchFamily="18" charset="0"/>
                          <a:cs typeface="Simplified Arabic" pitchFamily="18" charset="-78"/>
                        </a:rPr>
                        <a:t>إسبانيا</a:t>
                      </a: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r" defTabSz="914400" rtl="1" eaLnBrk="1" fontAlgn="base" latinLnBrk="0" hangingPunct="1">
                        <a:lnSpc>
                          <a:spcPct val="100000"/>
                        </a:lnSpc>
                        <a:spcBef>
                          <a:spcPct val="0"/>
                        </a:spcBef>
                        <a:spcAft>
                          <a:spcPct val="0"/>
                        </a:spcAft>
                        <a:buClrTx/>
                        <a:buSzPct val="95000"/>
                        <a:buFont typeface="Wingdings" pitchFamily="2" charset="2"/>
                        <a:buNone/>
                        <a:tabLst/>
                      </a:pPr>
                      <a:r>
                        <a:rPr kumimoji="0" lang="ar-SA" sz="1700" b="1" i="0" u="none" strike="noStrike" cap="none" normalizeH="0" baseline="0" smtClean="0">
                          <a:ln>
                            <a:noFill/>
                          </a:ln>
                          <a:solidFill>
                            <a:schemeClr val="bg2"/>
                          </a:solidFill>
                          <a:effectLst/>
                          <a:latin typeface="Times New Roman" pitchFamily="18" charset="0"/>
                          <a:ea typeface="Times New Roman" pitchFamily="18" charset="0"/>
                          <a:cs typeface="Simplified Arabic" pitchFamily="18" charset="-78"/>
                        </a:rPr>
                        <a:t>قسم الموافقات في إدارة التقييم والاعتماد في وزارة الصحة والضمان الاجتماعي بمبادرة من الحكومة منذ عام 1981 ولكنها صارت تعنى بتحسين الجودة اعتباراً من 1991.</a:t>
                      </a:r>
                    </a:p>
                  </a:txBody>
                  <a:tcPr marL="90000" marR="90000" marT="46800" marB="468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r>
              <a:tr h="1272082">
                <a:tc>
                  <a:txBody>
                    <a:bodyPr/>
                    <a:lstStyle/>
                    <a:p>
                      <a:pPr marL="0" marR="0" lvl="0" indent="0" algn="ctr" defTabSz="914400" rtl="1" eaLnBrk="1" fontAlgn="base" latinLnBrk="0" hangingPunct="1">
                        <a:lnSpc>
                          <a:spcPct val="100000"/>
                        </a:lnSpc>
                        <a:spcBef>
                          <a:spcPct val="0"/>
                        </a:spcBef>
                        <a:spcAft>
                          <a:spcPct val="0"/>
                        </a:spcAft>
                        <a:buClrTx/>
                        <a:buSzPct val="95000"/>
                        <a:buFont typeface="Wingdings" pitchFamily="2" charset="2"/>
                        <a:buNone/>
                        <a:tabLst/>
                      </a:pPr>
                      <a:r>
                        <a:rPr kumimoji="0" lang="ar-SA" sz="1700" b="1" i="0" u="none" strike="noStrike" cap="none" normalizeH="0" baseline="0" smtClean="0">
                          <a:ln>
                            <a:noFill/>
                          </a:ln>
                          <a:solidFill>
                            <a:srgbClr val="FF3300"/>
                          </a:solidFill>
                          <a:effectLst/>
                          <a:latin typeface="Times New Roman" pitchFamily="18" charset="0"/>
                          <a:ea typeface="Times New Roman" pitchFamily="18" charset="0"/>
                          <a:cs typeface="Simplified Arabic" pitchFamily="18" charset="-78"/>
                        </a:rPr>
                        <a:t>كندا</a:t>
                      </a: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r" defTabSz="914400" rtl="1" eaLnBrk="1" fontAlgn="base" latinLnBrk="0" hangingPunct="1">
                        <a:lnSpc>
                          <a:spcPct val="100000"/>
                        </a:lnSpc>
                        <a:spcBef>
                          <a:spcPct val="0"/>
                        </a:spcBef>
                        <a:spcAft>
                          <a:spcPct val="0"/>
                        </a:spcAft>
                        <a:buClrTx/>
                        <a:buSzPct val="95000"/>
                        <a:buFont typeface="Wingdings" pitchFamily="2" charset="2"/>
                        <a:buNone/>
                        <a:tabLst/>
                      </a:pPr>
                      <a:r>
                        <a:rPr kumimoji="0" lang="ar-SA" sz="1700" b="1" i="0" u="none" strike="noStrike" cap="none" normalizeH="0" baseline="0" dirty="0" smtClean="0">
                          <a:ln>
                            <a:noFill/>
                          </a:ln>
                          <a:solidFill>
                            <a:schemeClr val="bg2"/>
                          </a:solidFill>
                          <a:effectLst/>
                          <a:latin typeface="Times New Roman" pitchFamily="18" charset="0"/>
                          <a:ea typeface="Times New Roman" pitchFamily="18" charset="0"/>
                          <a:cs typeface="Simplified Arabic" pitchFamily="18" charset="-78"/>
                        </a:rPr>
                        <a:t>المجلس الكندي لاعتماد الخدمات الصحية </a:t>
                      </a:r>
                      <a:r>
                        <a:rPr kumimoji="0" lang="en-US" sz="1700" b="1" i="0" u="none" strike="noStrike" cap="none" normalizeH="0" baseline="0" dirty="0" smtClean="0">
                          <a:ln>
                            <a:noFill/>
                          </a:ln>
                          <a:solidFill>
                            <a:schemeClr val="bg2"/>
                          </a:solidFill>
                          <a:effectLst/>
                          <a:latin typeface="Times New Roman" pitchFamily="18" charset="0"/>
                          <a:ea typeface="Times New Roman" pitchFamily="18" charset="0"/>
                          <a:cs typeface="Simplified Arabic" pitchFamily="18" charset="-78"/>
                        </a:rPr>
                        <a:t>CCHSA</a:t>
                      </a:r>
                      <a:r>
                        <a:rPr kumimoji="0" lang="ar-SA" sz="1700" b="1" i="0" u="none" strike="noStrike" cap="none" normalizeH="0" baseline="0" dirty="0" smtClean="0">
                          <a:ln>
                            <a:noFill/>
                          </a:ln>
                          <a:solidFill>
                            <a:schemeClr val="bg2"/>
                          </a:solidFill>
                          <a:effectLst/>
                          <a:latin typeface="Times New Roman" pitchFamily="18" charset="0"/>
                          <a:ea typeface="Times New Roman" pitchFamily="18" charset="0"/>
                          <a:cs typeface="Simplified Arabic" pitchFamily="18" charset="-78"/>
                        </a:rPr>
                        <a:t> وهو منظمة مستقلة تضم مؤسسات المهن الطبية.</a:t>
                      </a:r>
                      <a:endParaRPr kumimoji="0" lang="ar-SA" sz="1700" b="1" i="0" u="none" strike="noStrike" cap="none" normalizeH="0" baseline="0" dirty="0" smtClean="0">
                        <a:ln>
                          <a:noFill/>
                        </a:ln>
                        <a:solidFill>
                          <a:schemeClr val="bg2"/>
                        </a:solidFill>
                        <a:effectLst/>
                        <a:latin typeface="Times New Roman" pitchFamily="18" charset="0"/>
                        <a:cs typeface="Simplified Arabic" pitchFamily="18" charset="-78"/>
                      </a:endParaRPr>
                    </a:p>
                    <a:p>
                      <a:pPr marL="0" marR="0" lvl="0" indent="0" algn="r" defTabSz="914400" rtl="1" eaLnBrk="1" fontAlgn="base" latinLnBrk="0" hangingPunct="1">
                        <a:lnSpc>
                          <a:spcPct val="100000"/>
                        </a:lnSpc>
                        <a:spcBef>
                          <a:spcPct val="0"/>
                        </a:spcBef>
                        <a:spcAft>
                          <a:spcPct val="0"/>
                        </a:spcAft>
                        <a:buClrTx/>
                        <a:buSzPct val="95000"/>
                        <a:buFont typeface="Wingdings" pitchFamily="2" charset="2"/>
                        <a:buNone/>
                        <a:tabLst/>
                      </a:pPr>
                      <a:r>
                        <a:rPr kumimoji="0" lang="ar-SA" sz="1700" b="1" i="0" u="none" strike="noStrike" cap="none" normalizeH="0" baseline="0" dirty="0" smtClean="0">
                          <a:ln>
                            <a:noFill/>
                          </a:ln>
                          <a:solidFill>
                            <a:schemeClr val="bg2"/>
                          </a:solidFill>
                          <a:effectLst/>
                          <a:latin typeface="Times New Roman" pitchFamily="18" charset="0"/>
                          <a:cs typeface="Simplified Arabic" pitchFamily="18" charset="-78"/>
                        </a:rPr>
                        <a:t>المستشفيات الكندية شاركت في برنامج الاعتماد الأمريكي من وقت إنشاءه، لكن المهنيين في الصحة الكندية قرروا في عام 1998 عمل نموذج خاص بهم ليتوافق مع حاجاتهم الصحية ونظامهم وخصوصياتهم.</a:t>
                      </a:r>
                    </a:p>
                  </a:txBody>
                  <a:tcPr marL="90000" marR="90000" marT="46800" marB="468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r>
              <a:tr h="2012950">
                <a:tc>
                  <a:txBody>
                    <a:bodyPr/>
                    <a:lstStyle/>
                    <a:p>
                      <a:pPr marL="0" marR="0" lvl="0" indent="0" algn="ctr" defTabSz="914400" rtl="1" eaLnBrk="1" fontAlgn="base" latinLnBrk="0" hangingPunct="1">
                        <a:lnSpc>
                          <a:spcPct val="100000"/>
                        </a:lnSpc>
                        <a:spcBef>
                          <a:spcPct val="0"/>
                        </a:spcBef>
                        <a:spcAft>
                          <a:spcPct val="0"/>
                        </a:spcAft>
                        <a:buClrTx/>
                        <a:buSzPct val="95000"/>
                        <a:buFont typeface="Wingdings" pitchFamily="2" charset="2"/>
                        <a:buNone/>
                        <a:tabLst/>
                      </a:pPr>
                      <a:r>
                        <a:rPr kumimoji="0" lang="en-US" sz="1700" b="1" i="0" u="none" strike="noStrike" cap="none" normalizeH="0" baseline="0" smtClean="0">
                          <a:ln>
                            <a:noFill/>
                          </a:ln>
                          <a:solidFill>
                            <a:srgbClr val="FF3300"/>
                          </a:solidFill>
                          <a:effectLst/>
                          <a:latin typeface="Times New Roman" pitchFamily="18" charset="0"/>
                          <a:ea typeface="Times New Roman" pitchFamily="18" charset="0"/>
                          <a:cs typeface="Simplified Arabic" pitchFamily="18" charset="-78"/>
                        </a:rPr>
                        <a:t>USA</a:t>
                      </a: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r" defTabSz="914400" rtl="1" eaLnBrk="1" fontAlgn="base" latinLnBrk="0" hangingPunct="1">
                        <a:lnSpc>
                          <a:spcPct val="100000"/>
                        </a:lnSpc>
                        <a:spcBef>
                          <a:spcPct val="0"/>
                        </a:spcBef>
                        <a:spcAft>
                          <a:spcPct val="0"/>
                        </a:spcAft>
                        <a:buClrTx/>
                        <a:buSzPct val="95000"/>
                        <a:buFont typeface="Wingdings" pitchFamily="2" charset="2"/>
                        <a:buNone/>
                        <a:tabLst/>
                      </a:pPr>
                      <a:r>
                        <a:rPr kumimoji="0" lang="ar-SA" sz="1700" b="1" i="0" u="none" strike="noStrike" cap="none" normalizeH="0" baseline="0" smtClean="0">
                          <a:ln>
                            <a:noFill/>
                          </a:ln>
                          <a:solidFill>
                            <a:schemeClr val="bg2"/>
                          </a:solidFill>
                          <a:effectLst/>
                          <a:latin typeface="Times New Roman" pitchFamily="18" charset="0"/>
                          <a:ea typeface="Times New Roman" pitchFamily="18" charset="0"/>
                          <a:cs typeface="Simplified Arabic" pitchFamily="18" charset="-78"/>
                        </a:rPr>
                        <a:t>اللجنة المشتركة لاعتماد منظمات الرعاية الصحية </a:t>
                      </a:r>
                      <a:r>
                        <a:rPr kumimoji="0" lang="en-US" sz="1700" b="1" i="0" u="none" strike="noStrike" cap="none" normalizeH="0" baseline="0" smtClean="0">
                          <a:ln>
                            <a:noFill/>
                          </a:ln>
                          <a:solidFill>
                            <a:schemeClr val="bg2"/>
                          </a:solidFill>
                          <a:effectLst/>
                          <a:latin typeface="Arial Black" pitchFamily="34" charset="0"/>
                          <a:ea typeface="Times New Roman" pitchFamily="18" charset="0"/>
                          <a:cs typeface="Arial" pitchFamily="34" charset="0"/>
                        </a:rPr>
                        <a:t>JCAHO</a:t>
                      </a:r>
                      <a:r>
                        <a:rPr kumimoji="0" lang="ar-SA" sz="1700" b="1" i="0" u="none" strike="noStrike" cap="none" normalizeH="0" baseline="0" smtClean="0">
                          <a:ln>
                            <a:noFill/>
                          </a:ln>
                          <a:solidFill>
                            <a:schemeClr val="bg2"/>
                          </a:solidFill>
                          <a:effectLst/>
                          <a:latin typeface="Times New Roman" pitchFamily="18" charset="0"/>
                          <a:ea typeface="Times New Roman" pitchFamily="18" charset="0"/>
                          <a:cs typeface="Simplified Arabic" pitchFamily="18" charset="-78"/>
                        </a:rPr>
                        <a:t> وهي مؤسسة مستقلة نتجت عن تجمع ممثلي المهن الصحية.</a:t>
                      </a:r>
                      <a:endParaRPr kumimoji="0" lang="ar-SA" sz="1700" b="1" i="0" u="none" strike="noStrike" cap="none" normalizeH="0" baseline="0" smtClean="0">
                        <a:ln>
                          <a:noFill/>
                        </a:ln>
                        <a:solidFill>
                          <a:schemeClr val="bg2"/>
                        </a:solidFill>
                        <a:effectLst/>
                        <a:latin typeface="Times New Roman" pitchFamily="18" charset="0"/>
                        <a:cs typeface="Simplified Arabic" pitchFamily="18" charset="-78"/>
                      </a:endParaRPr>
                    </a:p>
                    <a:p>
                      <a:pPr marL="0" marR="0" lvl="0" indent="0" algn="r" defTabSz="914400" rtl="1" eaLnBrk="1" fontAlgn="base" latinLnBrk="0" hangingPunct="1">
                        <a:lnSpc>
                          <a:spcPct val="100000"/>
                        </a:lnSpc>
                        <a:spcBef>
                          <a:spcPct val="0"/>
                        </a:spcBef>
                        <a:spcAft>
                          <a:spcPct val="0"/>
                        </a:spcAft>
                        <a:buClrTx/>
                        <a:buSzPct val="95000"/>
                        <a:buFont typeface="Wingdings" pitchFamily="2" charset="2"/>
                        <a:buNone/>
                        <a:tabLst/>
                      </a:pPr>
                      <a:r>
                        <a:rPr kumimoji="0" lang="ar-SA" sz="1700" b="1" i="0" u="none" strike="noStrike" cap="none" normalizeH="0" baseline="0" smtClean="0">
                          <a:ln>
                            <a:noFill/>
                          </a:ln>
                          <a:solidFill>
                            <a:schemeClr val="bg2"/>
                          </a:solidFill>
                          <a:effectLst/>
                          <a:latin typeface="Times New Roman" pitchFamily="18" charset="0"/>
                          <a:cs typeface="Simplified Arabic" pitchFamily="18" charset="-78"/>
                        </a:rPr>
                        <a:t>- </a:t>
                      </a:r>
                      <a:r>
                        <a:rPr kumimoji="0" lang="ar-SA" sz="1700" b="1" i="1" u="none" strike="noStrike" cap="none" normalizeH="0" baseline="0" smtClean="0">
                          <a:ln>
                            <a:noFill/>
                          </a:ln>
                          <a:solidFill>
                            <a:schemeClr val="bg2"/>
                          </a:solidFill>
                          <a:effectLst/>
                          <a:latin typeface="Times New Roman" pitchFamily="18" charset="0"/>
                          <a:cs typeface="Simplified Arabic" pitchFamily="18" charset="-78"/>
                        </a:rPr>
                        <a:t>بداية هذه الخطوات كانت الجمعية الأمريكية للجراحين والتي عرفت منذ بداية القرن الماضي الحد الأدنى من معايير الجودة لعلاج المريض في المستشفى. </a:t>
                      </a:r>
                    </a:p>
                    <a:p>
                      <a:pPr marL="0" marR="0" lvl="0" indent="0" algn="r" defTabSz="914400" rtl="1" eaLnBrk="1" fontAlgn="base" latinLnBrk="0" hangingPunct="1">
                        <a:lnSpc>
                          <a:spcPct val="100000"/>
                        </a:lnSpc>
                        <a:spcBef>
                          <a:spcPct val="0"/>
                        </a:spcBef>
                        <a:spcAft>
                          <a:spcPct val="0"/>
                        </a:spcAft>
                        <a:buClrTx/>
                        <a:buSzPct val="95000"/>
                        <a:buFont typeface="Wingdings" pitchFamily="2" charset="2"/>
                        <a:buNone/>
                        <a:tabLst/>
                      </a:pPr>
                      <a:r>
                        <a:rPr kumimoji="0" lang="ar-SA" sz="1700" b="1" i="1" u="none" strike="noStrike" cap="none" normalizeH="0" baseline="0" smtClean="0">
                          <a:ln>
                            <a:noFill/>
                          </a:ln>
                          <a:solidFill>
                            <a:schemeClr val="bg2"/>
                          </a:solidFill>
                          <a:effectLst/>
                          <a:latin typeface="Times New Roman" pitchFamily="18" charset="0"/>
                          <a:cs typeface="Simplified Arabic" pitchFamily="18" charset="-78"/>
                        </a:rPr>
                        <a:t>- تم اجتماع عدد آخر من المهن الطبية مع هذه الجمعية عام 1950.</a:t>
                      </a:r>
                    </a:p>
                    <a:p>
                      <a:pPr marL="0" marR="0" lvl="0" indent="0" algn="r" defTabSz="914400" rtl="1" eaLnBrk="1" fontAlgn="base" latinLnBrk="0" hangingPunct="1">
                        <a:lnSpc>
                          <a:spcPct val="100000"/>
                        </a:lnSpc>
                        <a:spcBef>
                          <a:spcPct val="0"/>
                        </a:spcBef>
                        <a:spcAft>
                          <a:spcPct val="0"/>
                        </a:spcAft>
                        <a:buClrTx/>
                        <a:buSzPct val="95000"/>
                        <a:buFont typeface="Wingdings" pitchFamily="2" charset="2"/>
                        <a:buNone/>
                        <a:tabLst/>
                      </a:pPr>
                      <a:r>
                        <a:rPr kumimoji="0" lang="ar-SA" sz="1700" b="1" i="1" u="none" strike="noStrike" cap="none" normalizeH="0" baseline="0" smtClean="0">
                          <a:ln>
                            <a:noFill/>
                          </a:ln>
                          <a:solidFill>
                            <a:schemeClr val="bg2"/>
                          </a:solidFill>
                          <a:effectLst/>
                          <a:latin typeface="Times New Roman" pitchFamily="18" charset="0"/>
                          <a:cs typeface="Simplified Arabic" pitchFamily="18" charset="-78"/>
                        </a:rPr>
                        <a:t>- تم وضع تصور لبرنامج الجودة عام 1970.</a:t>
                      </a:r>
                    </a:p>
                    <a:p>
                      <a:pPr marL="0" marR="0" lvl="0" indent="0" algn="r" defTabSz="914400" rtl="1" eaLnBrk="1" fontAlgn="base" latinLnBrk="0" hangingPunct="1">
                        <a:lnSpc>
                          <a:spcPct val="100000"/>
                        </a:lnSpc>
                        <a:spcBef>
                          <a:spcPct val="0"/>
                        </a:spcBef>
                        <a:spcAft>
                          <a:spcPct val="0"/>
                        </a:spcAft>
                        <a:buClrTx/>
                        <a:buSzPct val="95000"/>
                        <a:buFont typeface="Wingdings" pitchFamily="2" charset="2"/>
                        <a:buNone/>
                        <a:tabLst/>
                      </a:pPr>
                      <a:r>
                        <a:rPr kumimoji="0" lang="ar-SA" sz="1700" b="1" i="1" u="none" strike="noStrike" cap="none" normalizeH="0" baseline="0" smtClean="0">
                          <a:ln>
                            <a:noFill/>
                          </a:ln>
                          <a:solidFill>
                            <a:schemeClr val="bg2"/>
                          </a:solidFill>
                          <a:effectLst/>
                          <a:latin typeface="Times New Roman" pitchFamily="18" charset="0"/>
                          <a:cs typeface="Simplified Arabic" pitchFamily="18" charset="-78"/>
                        </a:rPr>
                        <a:t>- تم وضع برنامج للتحسين المستمر عام 1980.</a:t>
                      </a:r>
                    </a:p>
                  </a:txBody>
                  <a:tcPr marL="90000" marR="90000" marT="46800" marB="468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r>
            </a:tbl>
          </a:graphicData>
        </a:graphic>
      </p:graphicFrame>
    </p:spTree>
  </p:cSld>
  <p:clrMapOvr>
    <a:masterClrMapping/>
  </p:clrMapOvr>
  <p:transition>
    <p:wheel spokes="3"/>
  </p:transition>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عنصر نائب لرقم الشريحة 4"/>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A47A5DF8-29B2-4ECA-9197-465A95DF1232}" type="slidenum">
              <a:rPr lang="ar-SA" smtClean="0"/>
              <a:pPr/>
              <a:t>102</a:t>
            </a:fld>
            <a:endParaRPr lang="en-US" smtClean="0"/>
          </a:p>
        </p:txBody>
      </p:sp>
      <p:pic>
        <p:nvPicPr>
          <p:cNvPr id="111619" name="Picture 2" descr="http://www.mcguffpharmacy.com/images/pcab1_img_4.jpg"/>
          <p:cNvPicPr>
            <a:picLocks noChangeAspect="1" noChangeArrowheads="1"/>
          </p:cNvPicPr>
          <p:nvPr/>
        </p:nvPicPr>
        <p:blipFill>
          <a:blip r:embed="rId2"/>
          <a:srcRect/>
          <a:stretch>
            <a:fillRect/>
          </a:stretch>
        </p:blipFill>
        <p:spPr bwMode="auto">
          <a:xfrm>
            <a:off x="1763713" y="1989138"/>
            <a:ext cx="5616575" cy="3240087"/>
          </a:xfrm>
          <a:prstGeom prst="rect">
            <a:avLst/>
          </a:prstGeom>
          <a:noFill/>
          <a:ln w="9525">
            <a:noFill/>
            <a:miter lim="800000"/>
            <a:headEnd/>
            <a:tailEnd/>
          </a:ln>
        </p:spPr>
      </p:pic>
      <p:sp>
        <p:nvSpPr>
          <p:cNvPr id="111620" name="مستطيل 8"/>
          <p:cNvSpPr>
            <a:spLocks noChangeArrowheads="1"/>
          </p:cNvSpPr>
          <p:nvPr/>
        </p:nvSpPr>
        <p:spPr bwMode="auto">
          <a:xfrm>
            <a:off x="1403350" y="765175"/>
            <a:ext cx="6624638" cy="922338"/>
          </a:xfrm>
          <a:prstGeom prst="rect">
            <a:avLst/>
          </a:prstGeom>
          <a:noFill/>
          <a:ln w="9525">
            <a:noFill/>
            <a:miter lim="800000"/>
            <a:headEnd/>
            <a:tailEnd/>
          </a:ln>
        </p:spPr>
        <p:txBody>
          <a:bodyPr>
            <a:spAutoFit/>
          </a:bodyPr>
          <a:lstStyle/>
          <a:p>
            <a:pPr algn="just" rtl="0"/>
            <a:r>
              <a:rPr lang="en-US" b="0"/>
              <a:t>By review and survey pharmacy met or exceeded the required standards for its compounding practice. The findings are reported as follows*: </a:t>
            </a:r>
            <a:endParaRPr lang="ar-SA"/>
          </a:p>
        </p:txBody>
      </p:sp>
      <p:sp>
        <p:nvSpPr>
          <p:cNvPr id="111621" name="مستطيل 9"/>
          <p:cNvSpPr>
            <a:spLocks noChangeArrowheads="1"/>
          </p:cNvSpPr>
          <p:nvPr/>
        </p:nvSpPr>
        <p:spPr bwMode="auto">
          <a:xfrm>
            <a:off x="1187450" y="5373688"/>
            <a:ext cx="7200900" cy="1168400"/>
          </a:xfrm>
          <a:prstGeom prst="rect">
            <a:avLst/>
          </a:prstGeom>
          <a:noFill/>
          <a:ln w="9525">
            <a:noFill/>
            <a:miter lim="800000"/>
            <a:headEnd/>
            <a:tailEnd/>
          </a:ln>
        </p:spPr>
        <p:txBody>
          <a:bodyPr>
            <a:spAutoFit/>
          </a:bodyPr>
          <a:lstStyle/>
          <a:p>
            <a:pPr algn="just" rtl="0"/>
            <a:r>
              <a:rPr lang="en-US" sz="1400" b="0"/>
              <a:t>* Refer to full report for Pharmacy’s Scope of Compounding Practice at the time of Review and Survey. Only those areas of practice performed at the time of the Review and Survey are tested and reported. </a:t>
            </a:r>
            <a:endParaRPr lang="en-US" sz="1400"/>
          </a:p>
          <a:p>
            <a:pPr algn="just" rtl="0"/>
            <a:r>
              <a:rPr lang="en-US" sz="1400"/>
              <a:t>Next Scheduled Review: December 2007</a:t>
            </a:r>
          </a:p>
          <a:p>
            <a:pPr algn="just" rtl="0"/>
            <a:r>
              <a:rPr lang="en-US" sz="1400"/>
              <a:t>Next Scheduled In-Pharmacy Survey: December 2009</a:t>
            </a:r>
          </a:p>
        </p:txBody>
      </p:sp>
    </p:spTree>
  </p:cSld>
  <p:clrMapOvr>
    <a:masterClrMapping/>
  </p:clrMapOvr>
  <p:transition>
    <p:wheel spokes="3"/>
  </p:transition>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Slide Number Placeholder 1"/>
          <p:cNvSpPr>
            <a:spLocks noGrp="1"/>
          </p:cNvSpPr>
          <p:nvPr>
            <p:ph type="sldNum" sz="quarter" idx="12"/>
          </p:nvPr>
        </p:nvSpPr>
        <p:spPr bwMode="auto">
          <a:xfrm>
            <a:off x="6477000" y="6416675"/>
            <a:ext cx="2133600" cy="365125"/>
          </a:xfrm>
          <a:noFill/>
          <a:ln>
            <a:miter lim="800000"/>
            <a:headEnd/>
            <a:tailEnd/>
          </a:ln>
        </p:spPr>
        <p:txBody>
          <a:bodyPr wrap="square" lIns="91440" tIns="45720" rIns="91440" bIns="45720" numCol="1" anchorCtr="0" compatLnSpc="1">
            <a:prstTxWarp prst="textNoShape">
              <a:avLst/>
            </a:prstTxWarp>
          </a:bodyPr>
          <a:lstStyle/>
          <a:p>
            <a:fld id="{E31C539A-FB6F-4519-ADFE-34300BFB8470}" type="slidenum">
              <a:rPr lang="ar-SA" sz="1100" smtClean="0"/>
              <a:pPr/>
              <a:t>103</a:t>
            </a:fld>
            <a:endParaRPr lang="it-IT" sz="1100" smtClean="0"/>
          </a:p>
        </p:txBody>
      </p:sp>
      <p:sp>
        <p:nvSpPr>
          <p:cNvPr id="2052" name="Text Box 4"/>
          <p:cNvSpPr txBox="1">
            <a:spLocks noChangeArrowheads="1"/>
          </p:cNvSpPr>
          <p:nvPr/>
        </p:nvSpPr>
        <p:spPr bwMode="auto">
          <a:xfrm>
            <a:off x="1714500" y="1430338"/>
            <a:ext cx="6529388" cy="1493837"/>
          </a:xfrm>
          <a:prstGeom prst="rect">
            <a:avLst/>
          </a:prstGeom>
          <a:noFill/>
          <a:ln w="9525">
            <a:noFill/>
            <a:miter lim="800000"/>
            <a:headEnd/>
            <a:tailEnd/>
          </a:ln>
          <a:effectLst>
            <a:outerShdw dist="35921" dir="2700000" algn="ctr" rotWithShape="0">
              <a:schemeClr val="bg2"/>
            </a:outerShdw>
          </a:effectLst>
        </p:spPr>
        <p:txBody>
          <a:bodyPr>
            <a:spAutoFit/>
          </a:bodyPr>
          <a:lstStyle/>
          <a:p>
            <a:pPr algn="ctr">
              <a:spcBef>
                <a:spcPct val="50000"/>
              </a:spcBef>
              <a:defRPr/>
            </a:pPr>
            <a:r>
              <a:rPr lang="it-IT" altLang="it-IT" sz="3200" dirty="0">
                <a:solidFill>
                  <a:srgbClr val="FFFF66"/>
                </a:solidFill>
                <a:latin typeface="Arial" charset="0"/>
              </a:rPr>
              <a:t> STANDARDS OF CARE </a:t>
            </a:r>
          </a:p>
          <a:p>
            <a:pPr algn="ctr">
              <a:spcBef>
                <a:spcPct val="50000"/>
              </a:spcBef>
              <a:defRPr/>
            </a:pPr>
            <a:r>
              <a:rPr lang="en-US" altLang="it-IT" sz="2000" dirty="0">
                <a:solidFill>
                  <a:srgbClr val="FFFF66"/>
                </a:solidFill>
                <a:latin typeface="Arial" charset="0"/>
              </a:rPr>
              <a:t>I</a:t>
            </a:r>
            <a:r>
              <a:rPr lang="it-IT" altLang="it-IT" sz="2000" dirty="0">
                <a:solidFill>
                  <a:srgbClr val="FFFF66"/>
                </a:solidFill>
                <a:latin typeface="Arial" charset="0"/>
              </a:rPr>
              <a:t>N </a:t>
            </a:r>
          </a:p>
          <a:p>
            <a:pPr algn="ctr">
              <a:spcBef>
                <a:spcPct val="50000"/>
              </a:spcBef>
              <a:defRPr/>
            </a:pPr>
            <a:r>
              <a:rPr lang="it-IT" altLang="it-IT" sz="2000" dirty="0">
                <a:solidFill>
                  <a:srgbClr val="FFFF66"/>
                </a:solidFill>
                <a:latin typeface="Arial" charset="0"/>
              </a:rPr>
              <a:t>COMMUNITY COMMNITY PHARMACY PRACTICE</a:t>
            </a:r>
          </a:p>
        </p:txBody>
      </p:sp>
      <p:sp>
        <p:nvSpPr>
          <p:cNvPr id="112644" name="Text Box 8"/>
          <p:cNvSpPr txBox="1">
            <a:spLocks noChangeArrowheads="1"/>
          </p:cNvSpPr>
          <p:nvPr/>
        </p:nvSpPr>
        <p:spPr bwMode="auto">
          <a:xfrm>
            <a:off x="609600" y="2286000"/>
            <a:ext cx="6781800" cy="457200"/>
          </a:xfrm>
          <a:prstGeom prst="rect">
            <a:avLst/>
          </a:prstGeom>
          <a:noFill/>
          <a:ln w="9525">
            <a:noFill/>
            <a:miter lim="800000"/>
            <a:headEnd/>
            <a:tailEnd/>
          </a:ln>
        </p:spPr>
        <p:txBody>
          <a:bodyPr>
            <a:spAutoFit/>
          </a:bodyPr>
          <a:lstStyle/>
          <a:p>
            <a:pPr>
              <a:spcBef>
                <a:spcPct val="50000"/>
              </a:spcBef>
            </a:pPr>
            <a:endParaRPr lang="it-IT"/>
          </a:p>
        </p:txBody>
      </p:sp>
      <p:sp>
        <p:nvSpPr>
          <p:cNvPr id="13" name="Text Box 10"/>
          <p:cNvSpPr txBox="1">
            <a:spLocks noChangeArrowheads="1"/>
          </p:cNvSpPr>
          <p:nvPr/>
        </p:nvSpPr>
        <p:spPr bwMode="auto">
          <a:xfrm>
            <a:off x="1331913" y="3935413"/>
            <a:ext cx="7343775" cy="862012"/>
          </a:xfrm>
          <a:prstGeom prst="rect">
            <a:avLst/>
          </a:prstGeom>
          <a:noFill/>
          <a:ln w="9525">
            <a:noFill/>
            <a:miter lim="800000"/>
            <a:headEnd/>
            <a:tailEnd/>
          </a:ln>
          <a:effectLst>
            <a:outerShdw dist="35921" dir="2700000" algn="ctr" rotWithShape="0">
              <a:schemeClr val="bg2"/>
            </a:outerShdw>
          </a:effectLst>
        </p:spPr>
        <p:txBody>
          <a:bodyPr>
            <a:spAutoFit/>
          </a:bodyPr>
          <a:lstStyle/>
          <a:p>
            <a:pPr algn="ctr">
              <a:spcBef>
                <a:spcPct val="50000"/>
              </a:spcBef>
              <a:defRPr/>
            </a:pPr>
            <a:r>
              <a:rPr lang="it-IT" sz="1400" dirty="0">
                <a:solidFill>
                  <a:srgbClr val="00FF00"/>
                </a:solidFill>
                <a:latin typeface="Arial" charset="0"/>
              </a:rPr>
              <a:t>Source: Lilian M. Azzopardi</a:t>
            </a:r>
          </a:p>
          <a:p>
            <a:pPr algn="ctr">
              <a:spcBef>
                <a:spcPct val="50000"/>
              </a:spcBef>
              <a:defRPr/>
            </a:pPr>
            <a:r>
              <a:rPr lang="it-IT" sz="1200" dirty="0">
                <a:solidFill>
                  <a:srgbClr val="00FF00"/>
                </a:solidFill>
                <a:latin typeface="Arial" charset="0"/>
              </a:rPr>
              <a:t>Department of Pharmacy, Faculty of Medicine &amp; Surgery, University of Malta, Malta</a:t>
            </a:r>
          </a:p>
          <a:p>
            <a:pPr algn="ctr">
              <a:spcBef>
                <a:spcPct val="50000"/>
              </a:spcBef>
              <a:defRPr/>
            </a:pPr>
            <a:r>
              <a:rPr lang="it-IT" sz="1200" dirty="0">
                <a:solidFill>
                  <a:srgbClr val="00FF00"/>
                </a:solidFill>
                <a:latin typeface="Arial" charset="0"/>
              </a:rPr>
              <a:t>June 2008</a:t>
            </a:r>
          </a:p>
        </p:txBody>
      </p:sp>
      <p:sp>
        <p:nvSpPr>
          <p:cNvPr id="8" name="TextBox 7"/>
          <p:cNvSpPr txBox="1"/>
          <p:nvPr/>
        </p:nvSpPr>
        <p:spPr>
          <a:xfrm>
            <a:off x="2928938" y="500063"/>
            <a:ext cx="3643312" cy="307975"/>
          </a:xfrm>
          <a:prstGeom prst="rect">
            <a:avLst/>
          </a:prstGeom>
          <a:noFill/>
        </p:spPr>
        <p:txBody>
          <a:bodyPr>
            <a:spAutoFit/>
          </a:bodyPr>
          <a:lstStyle/>
          <a:p>
            <a:pPr>
              <a:defRPr/>
            </a:pPr>
            <a:r>
              <a:rPr lang="en-US" sz="1400" dirty="0">
                <a:solidFill>
                  <a:schemeClr val="accent1">
                    <a:lumMod val="60000"/>
                    <a:lumOff val="40000"/>
                  </a:schemeClr>
                </a:solidFill>
                <a:latin typeface="Arial" pitchFamily="34" charset="0"/>
              </a:rPr>
              <a:t>2008 EAFP Annual Conference</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052"/>
                                        </p:tgtEl>
                                        <p:attrNameLst>
                                          <p:attrName>style.visibility</p:attrName>
                                        </p:attrNameLst>
                                      </p:cBhvr>
                                      <p:to>
                                        <p:strVal val="visible"/>
                                      </p:to>
                                    </p:set>
                                    <p:animEffect transition="in" filter="fade">
                                      <p:cBhvr>
                                        <p:cTn id="7" dur="1000"/>
                                        <p:tgtEl>
                                          <p:spTgt spid="20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2" grpId="0"/>
    </p:bld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3666" name="Picture 2" descr="pic"/>
          <p:cNvPicPr>
            <a:picLocks noChangeAspect="1" noChangeArrowheads="1"/>
          </p:cNvPicPr>
          <p:nvPr/>
        </p:nvPicPr>
        <p:blipFill>
          <a:blip r:embed="rId2"/>
          <a:srcRect/>
          <a:stretch>
            <a:fillRect/>
          </a:stretch>
        </p:blipFill>
        <p:spPr bwMode="auto">
          <a:xfrm>
            <a:off x="6875463" y="4652963"/>
            <a:ext cx="1587500" cy="1223962"/>
          </a:xfrm>
          <a:prstGeom prst="rect">
            <a:avLst/>
          </a:prstGeom>
          <a:noFill/>
          <a:ln w="9525">
            <a:noFill/>
            <a:miter lim="800000"/>
            <a:headEnd/>
            <a:tailEnd/>
          </a:ln>
        </p:spPr>
      </p:pic>
      <p:sp>
        <p:nvSpPr>
          <p:cNvPr id="135171" name="Text Box 3"/>
          <p:cNvSpPr txBox="1">
            <a:spLocks noChangeArrowheads="1"/>
          </p:cNvSpPr>
          <p:nvPr/>
        </p:nvSpPr>
        <p:spPr bwMode="auto">
          <a:xfrm>
            <a:off x="1258888" y="1206500"/>
            <a:ext cx="2447925" cy="2870200"/>
          </a:xfrm>
          <a:prstGeom prst="rect">
            <a:avLst/>
          </a:prstGeom>
          <a:noFill/>
          <a:ln w="9525">
            <a:noFill/>
            <a:miter lim="800000"/>
            <a:headEnd/>
            <a:tailEnd/>
          </a:ln>
          <a:effectLst/>
        </p:spPr>
        <p:txBody>
          <a:bodyPr>
            <a:spAutoFit/>
          </a:bodyPr>
          <a:lstStyle/>
          <a:p>
            <a:pPr algn="l" rtl="0">
              <a:spcBef>
                <a:spcPct val="50000"/>
              </a:spcBef>
              <a:defRPr/>
            </a:pPr>
            <a:r>
              <a:rPr lang="en-US" sz="2800" u="sng" dirty="0">
                <a:solidFill>
                  <a:srgbClr val="6600CC"/>
                </a:solidFill>
                <a:effectLst>
                  <a:outerShdw blurRad="38100" dist="38100" dir="2700000" algn="tl">
                    <a:srgbClr val="FFFFFF"/>
                  </a:outerShdw>
                </a:effectLst>
                <a:latin typeface="Courier New" pitchFamily="49" charset="0"/>
                <a:cs typeface=""/>
              </a:rPr>
              <a:t>H</a:t>
            </a:r>
            <a:r>
              <a:rPr lang="en-US" sz="2400" dirty="0">
                <a:solidFill>
                  <a:srgbClr val="B326BE"/>
                </a:solidFill>
                <a:effectLst>
                  <a:outerShdw blurRad="38100" dist="38100" dir="2700000" algn="tl">
                    <a:srgbClr val="FFFFFF"/>
                  </a:outerShdw>
                </a:effectLst>
                <a:latin typeface="Courier New" pitchFamily="49" charset="0"/>
                <a:cs typeface=""/>
              </a:rPr>
              <a:t>azard </a:t>
            </a:r>
          </a:p>
          <a:p>
            <a:pPr algn="l" rtl="0">
              <a:spcBef>
                <a:spcPct val="50000"/>
              </a:spcBef>
              <a:defRPr/>
            </a:pPr>
            <a:r>
              <a:rPr lang="en-US" sz="2800" u="sng" dirty="0">
                <a:solidFill>
                  <a:srgbClr val="6600CC"/>
                </a:solidFill>
                <a:effectLst>
                  <a:outerShdw blurRad="38100" dist="38100" dir="2700000" algn="tl">
                    <a:srgbClr val="FFFFFF"/>
                  </a:outerShdw>
                </a:effectLst>
                <a:latin typeface="Courier New" pitchFamily="49" charset="0"/>
                <a:cs typeface=""/>
              </a:rPr>
              <a:t>A</a:t>
            </a:r>
            <a:r>
              <a:rPr lang="en-US" sz="2400" dirty="0">
                <a:solidFill>
                  <a:srgbClr val="B326BE"/>
                </a:solidFill>
                <a:effectLst>
                  <a:outerShdw blurRad="38100" dist="38100" dir="2700000" algn="tl">
                    <a:srgbClr val="FFFFFF"/>
                  </a:outerShdw>
                </a:effectLst>
                <a:latin typeface="Courier New" pitchFamily="49" charset="0"/>
                <a:cs typeface=""/>
              </a:rPr>
              <a:t>nalysis </a:t>
            </a:r>
            <a:r>
              <a:rPr lang="en-US" sz="2800" u="sng" dirty="0">
                <a:solidFill>
                  <a:srgbClr val="6600CC"/>
                </a:solidFill>
                <a:effectLst>
                  <a:outerShdw blurRad="38100" dist="38100" dir="2700000" algn="tl">
                    <a:srgbClr val="FFFFFF"/>
                  </a:outerShdw>
                </a:effectLst>
                <a:latin typeface="Courier New" pitchFamily="49" charset="0"/>
                <a:cs typeface=""/>
              </a:rPr>
              <a:t>C</a:t>
            </a:r>
            <a:r>
              <a:rPr lang="en-US" sz="2400" dirty="0">
                <a:solidFill>
                  <a:srgbClr val="B326BE"/>
                </a:solidFill>
                <a:effectLst>
                  <a:outerShdw blurRad="38100" dist="38100" dir="2700000" algn="tl">
                    <a:srgbClr val="FFFFFF"/>
                  </a:outerShdw>
                </a:effectLst>
                <a:latin typeface="Courier New" pitchFamily="49" charset="0"/>
                <a:cs typeface=""/>
              </a:rPr>
              <a:t>ritical </a:t>
            </a:r>
          </a:p>
          <a:p>
            <a:pPr algn="l" rtl="0">
              <a:spcBef>
                <a:spcPct val="50000"/>
              </a:spcBef>
              <a:defRPr/>
            </a:pPr>
            <a:r>
              <a:rPr lang="en-US" sz="2800" u="sng" dirty="0">
                <a:solidFill>
                  <a:srgbClr val="6600CC"/>
                </a:solidFill>
                <a:effectLst>
                  <a:outerShdw blurRad="38100" dist="38100" dir="2700000" algn="tl">
                    <a:srgbClr val="FFFFFF"/>
                  </a:outerShdw>
                </a:effectLst>
                <a:latin typeface="Courier New" pitchFamily="49" charset="0"/>
                <a:cs typeface=""/>
              </a:rPr>
              <a:t>C</a:t>
            </a:r>
            <a:r>
              <a:rPr lang="en-US" sz="2400" dirty="0">
                <a:solidFill>
                  <a:srgbClr val="B326BE"/>
                </a:solidFill>
                <a:effectLst>
                  <a:outerShdw blurRad="38100" dist="38100" dir="2700000" algn="tl">
                    <a:srgbClr val="FFFFFF"/>
                  </a:outerShdw>
                </a:effectLst>
                <a:latin typeface="Courier New" pitchFamily="49" charset="0"/>
                <a:cs typeface=""/>
              </a:rPr>
              <a:t>ontrol </a:t>
            </a:r>
          </a:p>
          <a:p>
            <a:pPr algn="l" rtl="0">
              <a:spcBef>
                <a:spcPct val="50000"/>
              </a:spcBef>
              <a:defRPr/>
            </a:pPr>
            <a:r>
              <a:rPr lang="en-US" sz="2800" u="sng" dirty="0">
                <a:solidFill>
                  <a:srgbClr val="6600CC"/>
                </a:solidFill>
                <a:effectLst>
                  <a:outerShdw blurRad="38100" dist="38100" dir="2700000" algn="tl">
                    <a:srgbClr val="FFFFFF"/>
                  </a:outerShdw>
                </a:effectLst>
                <a:latin typeface="Courier New" pitchFamily="49" charset="0"/>
                <a:cs typeface=""/>
              </a:rPr>
              <a:t>P</a:t>
            </a:r>
            <a:r>
              <a:rPr lang="en-US" sz="2400" dirty="0">
                <a:solidFill>
                  <a:srgbClr val="B326BE"/>
                </a:solidFill>
                <a:effectLst>
                  <a:outerShdw blurRad="38100" dist="38100" dir="2700000" algn="tl">
                    <a:srgbClr val="FFFFFF"/>
                  </a:outerShdw>
                </a:effectLst>
                <a:latin typeface="Courier New" pitchFamily="49" charset="0"/>
                <a:cs typeface=""/>
              </a:rPr>
              <a:t>oint</a:t>
            </a:r>
            <a:r>
              <a:rPr lang="en-US" sz="2000" b="0" dirty="0">
                <a:effectLst>
                  <a:outerShdw blurRad="38100" dist="38100" dir="2700000" algn="tl">
                    <a:srgbClr val="4E5B6F"/>
                  </a:outerShdw>
                </a:effectLst>
                <a:latin typeface="Times New Roman" pitchFamily="18" charset="0"/>
                <a:cs typeface="Angsana New" pitchFamily="18" charset="-34"/>
              </a:rPr>
              <a:t> </a:t>
            </a:r>
          </a:p>
        </p:txBody>
      </p:sp>
      <p:pic>
        <p:nvPicPr>
          <p:cNvPr id="113668" name="Picture 4" descr="HACCP-Logo-copy"/>
          <p:cNvPicPr>
            <a:picLocks noChangeAspect="1" noChangeArrowheads="1"/>
          </p:cNvPicPr>
          <p:nvPr/>
        </p:nvPicPr>
        <p:blipFill>
          <a:blip r:embed="rId3"/>
          <a:srcRect/>
          <a:stretch>
            <a:fillRect/>
          </a:stretch>
        </p:blipFill>
        <p:spPr bwMode="auto">
          <a:xfrm>
            <a:off x="1403350" y="4797425"/>
            <a:ext cx="2039938" cy="1123950"/>
          </a:xfrm>
          <a:prstGeom prst="rect">
            <a:avLst/>
          </a:prstGeom>
          <a:noFill/>
          <a:ln w="9525">
            <a:noFill/>
            <a:miter lim="800000"/>
            <a:headEnd/>
            <a:tailEnd/>
          </a:ln>
        </p:spPr>
      </p:pic>
      <p:sp>
        <p:nvSpPr>
          <p:cNvPr id="113669" name="Rectangle 5"/>
          <p:cNvSpPr>
            <a:spLocks noChangeArrowheads="1"/>
          </p:cNvSpPr>
          <p:nvPr/>
        </p:nvSpPr>
        <p:spPr bwMode="auto">
          <a:xfrm>
            <a:off x="827088" y="677863"/>
            <a:ext cx="1657350" cy="457200"/>
          </a:xfrm>
          <a:prstGeom prst="rect">
            <a:avLst/>
          </a:prstGeom>
          <a:noFill/>
          <a:ln w="9525">
            <a:noFill/>
            <a:miter lim="800000"/>
            <a:headEnd/>
            <a:tailEnd/>
          </a:ln>
        </p:spPr>
        <p:txBody>
          <a:bodyPr>
            <a:spAutoFit/>
          </a:bodyPr>
          <a:lstStyle/>
          <a:p>
            <a:pPr algn="ctr"/>
            <a:r>
              <a:rPr lang="en-US" sz="2400" i="1">
                <a:latin typeface="Arial Black" pitchFamily="34" charset="0"/>
              </a:rPr>
              <a:t>HACCP</a:t>
            </a:r>
          </a:p>
        </p:txBody>
      </p:sp>
      <p:sp>
        <p:nvSpPr>
          <p:cNvPr id="113670" name="Text Box 6"/>
          <p:cNvSpPr txBox="1">
            <a:spLocks noChangeArrowheads="1"/>
          </p:cNvSpPr>
          <p:nvPr/>
        </p:nvSpPr>
        <p:spPr bwMode="auto">
          <a:xfrm flipH="1">
            <a:off x="3783013" y="765175"/>
            <a:ext cx="3240087" cy="304800"/>
          </a:xfrm>
          <a:prstGeom prst="rect">
            <a:avLst/>
          </a:prstGeom>
          <a:noFill/>
          <a:ln w="9525">
            <a:noFill/>
            <a:miter lim="800000"/>
            <a:headEnd/>
            <a:tailEnd/>
          </a:ln>
        </p:spPr>
        <p:txBody>
          <a:bodyPr>
            <a:spAutoFit/>
          </a:bodyPr>
          <a:lstStyle/>
          <a:p>
            <a:pPr algn="l" rtl="0">
              <a:spcBef>
                <a:spcPct val="50000"/>
              </a:spcBef>
            </a:pPr>
            <a:r>
              <a:rPr lang="en-US" sz="1400">
                <a:solidFill>
                  <a:srgbClr val="FFFF00"/>
                </a:solidFill>
                <a:latin typeface="Arial Black" pitchFamily="34" charset="0"/>
                <a:cs typeface="Courier New" pitchFamily="49" charset="0"/>
              </a:rPr>
              <a:t>HACCP Method Development</a:t>
            </a:r>
            <a:endParaRPr lang="th-TH" sz="1400">
              <a:solidFill>
                <a:srgbClr val="FFFF00"/>
              </a:solidFill>
              <a:latin typeface="Arial Black" pitchFamily="34" charset="0"/>
              <a:cs typeface="Courier New" pitchFamily="49" charset="0"/>
            </a:endParaRPr>
          </a:p>
        </p:txBody>
      </p:sp>
      <p:sp>
        <p:nvSpPr>
          <p:cNvPr id="113671" name="Text Box 7"/>
          <p:cNvSpPr txBox="1">
            <a:spLocks noChangeArrowheads="1"/>
          </p:cNvSpPr>
          <p:nvPr/>
        </p:nvSpPr>
        <p:spPr bwMode="auto">
          <a:xfrm>
            <a:off x="3995738" y="1268413"/>
            <a:ext cx="2952750" cy="457200"/>
          </a:xfrm>
          <a:prstGeom prst="rect">
            <a:avLst/>
          </a:prstGeom>
          <a:noFill/>
          <a:ln w="9525">
            <a:noFill/>
            <a:miter lim="800000"/>
            <a:headEnd/>
            <a:tailEnd/>
          </a:ln>
        </p:spPr>
        <p:txBody>
          <a:bodyPr>
            <a:spAutoFit/>
          </a:bodyPr>
          <a:lstStyle/>
          <a:p>
            <a:pPr marL="533400" indent="-533400" algn="l" rtl="0">
              <a:spcBef>
                <a:spcPct val="50000"/>
              </a:spcBef>
              <a:buFontTx/>
              <a:buAutoNum type="arabicPeriod"/>
            </a:pPr>
            <a:r>
              <a:rPr lang="en-US" sz="1200">
                <a:solidFill>
                  <a:srgbClr val="FF9900"/>
                </a:solidFill>
                <a:latin typeface="Courier New" pitchFamily="49" charset="0"/>
                <a:cs typeface="Courier New" pitchFamily="49" charset="0"/>
              </a:rPr>
              <a:t>Sampling for Pathogenic microorganisms.</a:t>
            </a:r>
            <a:endParaRPr lang="th-TH" sz="1000" b="0">
              <a:solidFill>
                <a:schemeClr val="bg1"/>
              </a:solidFill>
              <a:latin typeface="Times New Roman" pitchFamily="18" charset="0"/>
              <a:cs typeface="Angsana New" pitchFamily="18" charset="-34"/>
            </a:endParaRPr>
          </a:p>
        </p:txBody>
      </p:sp>
      <p:sp>
        <p:nvSpPr>
          <p:cNvPr id="113672" name="Text Box 8"/>
          <p:cNvSpPr txBox="1">
            <a:spLocks noChangeArrowheads="1"/>
          </p:cNvSpPr>
          <p:nvPr/>
        </p:nvSpPr>
        <p:spPr bwMode="auto">
          <a:xfrm>
            <a:off x="3995738" y="1989138"/>
            <a:ext cx="3600450" cy="366712"/>
          </a:xfrm>
          <a:prstGeom prst="rect">
            <a:avLst/>
          </a:prstGeom>
          <a:noFill/>
          <a:ln w="9525">
            <a:noFill/>
            <a:miter lim="800000"/>
            <a:headEnd/>
            <a:tailEnd/>
          </a:ln>
        </p:spPr>
        <p:txBody>
          <a:bodyPr>
            <a:spAutoFit/>
          </a:bodyPr>
          <a:lstStyle/>
          <a:p>
            <a:pPr algn="l" rtl="0">
              <a:spcBef>
                <a:spcPct val="50000"/>
              </a:spcBef>
            </a:pPr>
            <a:r>
              <a:rPr lang="en-US" sz="1400">
                <a:solidFill>
                  <a:srgbClr val="F1782D"/>
                </a:solidFill>
                <a:latin typeface="Courier New" pitchFamily="49" charset="0"/>
                <a:cs typeface="Courier New" pitchFamily="49" charset="0"/>
              </a:rPr>
              <a:t>2. The Zero </a:t>
            </a:r>
            <a:r>
              <a:rPr lang="en-US">
                <a:solidFill>
                  <a:srgbClr val="F1782D"/>
                </a:solidFill>
                <a:latin typeface="Courier New" pitchFamily="49" charset="0"/>
                <a:cs typeface="Courier New" pitchFamily="49" charset="0"/>
              </a:rPr>
              <a:t>Defect</a:t>
            </a:r>
            <a:r>
              <a:rPr lang="en-US" sz="1400">
                <a:solidFill>
                  <a:srgbClr val="F1782D"/>
                </a:solidFill>
                <a:latin typeface="Courier New" pitchFamily="49" charset="0"/>
                <a:cs typeface="Courier New" pitchFamily="49" charset="0"/>
              </a:rPr>
              <a:t> Concept</a:t>
            </a:r>
            <a:endParaRPr lang="th-TH" sz="1400">
              <a:solidFill>
                <a:srgbClr val="F1782D"/>
              </a:solidFill>
              <a:latin typeface="Courier New" pitchFamily="49" charset="0"/>
              <a:cs typeface="Courier New" pitchFamily="49" charset="0"/>
            </a:endParaRPr>
          </a:p>
        </p:txBody>
      </p:sp>
      <p:sp>
        <p:nvSpPr>
          <p:cNvPr id="113673" name="Text Box 9"/>
          <p:cNvSpPr txBox="1">
            <a:spLocks noChangeArrowheads="1"/>
          </p:cNvSpPr>
          <p:nvPr/>
        </p:nvSpPr>
        <p:spPr bwMode="auto">
          <a:xfrm>
            <a:off x="4067175" y="2781300"/>
            <a:ext cx="3889375" cy="336550"/>
          </a:xfrm>
          <a:prstGeom prst="rect">
            <a:avLst/>
          </a:prstGeom>
          <a:noFill/>
          <a:ln w="9525">
            <a:noFill/>
            <a:miter lim="800000"/>
            <a:headEnd/>
            <a:tailEnd/>
          </a:ln>
        </p:spPr>
        <p:txBody>
          <a:bodyPr>
            <a:spAutoFit/>
          </a:bodyPr>
          <a:lstStyle/>
          <a:p>
            <a:pPr algn="l" rtl="0">
              <a:spcBef>
                <a:spcPct val="50000"/>
              </a:spcBef>
            </a:pPr>
            <a:r>
              <a:rPr lang="en-US" sz="1400">
                <a:solidFill>
                  <a:srgbClr val="FF3300"/>
                </a:solidFill>
                <a:latin typeface="Courier New" pitchFamily="49" charset="0"/>
                <a:cs typeface="Courier New" pitchFamily="49" charset="0"/>
              </a:rPr>
              <a:t>3. Modes of </a:t>
            </a:r>
            <a:r>
              <a:rPr lang="en-US" sz="1600">
                <a:solidFill>
                  <a:srgbClr val="FF3300"/>
                </a:solidFill>
                <a:latin typeface="Courier New" pitchFamily="49" charset="0"/>
                <a:cs typeface="Courier New" pitchFamily="49" charset="0"/>
              </a:rPr>
              <a:t>Failure</a:t>
            </a:r>
            <a:endParaRPr lang="th-TH" sz="1600">
              <a:solidFill>
                <a:srgbClr val="FF3300"/>
              </a:solidFill>
              <a:latin typeface="Courier New" pitchFamily="49" charset="0"/>
              <a:cs typeface="Courier New" pitchFamily="49" charset="0"/>
            </a:endParaRPr>
          </a:p>
        </p:txBody>
      </p:sp>
    </p:spTree>
  </p:cSld>
  <p:clrMapOvr>
    <a:masterClrMapping/>
  </p:clrMapOvr>
  <p:transition>
    <p:wheel spokes="3"/>
  </p:transition>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defRPr/>
            </a:pPr>
            <a:r>
              <a:rPr lang="en-US" sz="2000" dirty="0" smtClean="0"/>
              <a:t>THE ROLE OF BENCHMARKING IN BEST PRACTICE MANAGEMENT AND KNOWLEDGE SHARING</a:t>
            </a:r>
            <a:endParaRPr lang="en-US" sz="2000" dirty="0"/>
          </a:p>
        </p:txBody>
      </p:sp>
      <p:sp>
        <p:nvSpPr>
          <p:cNvPr id="114691" name="عنصر نائب للمحتوى 2"/>
          <p:cNvSpPr>
            <a:spLocks noGrp="1"/>
          </p:cNvSpPr>
          <p:nvPr>
            <p:ph idx="1"/>
          </p:nvPr>
        </p:nvSpPr>
        <p:spPr>
          <a:xfrm>
            <a:off x="457200" y="1887538"/>
            <a:ext cx="8229600" cy="3413125"/>
          </a:xfrm>
        </p:spPr>
        <p:txBody>
          <a:bodyPr/>
          <a:lstStyle/>
          <a:p>
            <a:pPr algn="l" rtl="0"/>
            <a:r>
              <a:rPr lang="en-US" smtClean="0">
                <a:cs typeface="Tahoma" pitchFamily="34" charset="0"/>
              </a:rPr>
              <a:t>Further  read: </a:t>
            </a:r>
          </a:p>
          <a:p>
            <a:pPr algn="l" rtl="0"/>
            <a:endParaRPr lang="en-US" b="1" smtClean="0">
              <a:cs typeface="Tahoma" pitchFamily="34" charset="0"/>
            </a:endParaRPr>
          </a:p>
          <a:p>
            <a:pPr algn="l" rtl="0"/>
            <a:r>
              <a:rPr lang="en-US" b="1" smtClean="0">
                <a:cs typeface="Tahoma" pitchFamily="34" charset="0"/>
                <a:hlinkClick r:id="rId2"/>
              </a:rPr>
              <a:t>http://www.allbusiness.com/management/1058349-1.html</a:t>
            </a:r>
            <a:r>
              <a:rPr lang="en-US" b="1" smtClean="0">
                <a:cs typeface="Tahoma" pitchFamily="34" charset="0"/>
              </a:rPr>
              <a:t>  </a:t>
            </a:r>
            <a:endParaRPr lang="ar-SA" b="1" smtClean="0"/>
          </a:p>
        </p:txBody>
      </p:sp>
      <p:sp>
        <p:nvSpPr>
          <p:cNvPr id="114692" name="عنصر نائب للتاريخ 3"/>
          <p:cNvSpPr>
            <a:spLocks noGrp="1"/>
          </p:cNvSpPr>
          <p:nvPr>
            <p:ph type="dt" sz="quarter" idx="10"/>
          </p:nvPr>
        </p:nvSpPr>
        <p:spPr bwMode="auto">
          <a:noFill/>
          <a:ln>
            <a:miter lim="800000"/>
            <a:headEnd/>
            <a:tailEnd/>
          </a:ln>
        </p:spPr>
        <p:txBody>
          <a:bodyPr wrap="square" lIns="91440" tIns="45720" rIns="91440" bIns="45720" numCol="1" anchorCtr="0" compatLnSpc="1">
            <a:prstTxWarp prst="textNoShape">
              <a:avLst/>
            </a:prstTxWarp>
          </a:bodyPr>
          <a:lstStyle/>
          <a:p>
            <a:r>
              <a:rPr lang="ar-SA" smtClean="0"/>
              <a:t>17 شوال 1430هـ موافق 6 اكتوبر 2009م</a:t>
            </a:r>
            <a:endParaRPr lang="en-US" smtClean="0"/>
          </a:p>
        </p:txBody>
      </p:sp>
      <p:sp>
        <p:nvSpPr>
          <p:cNvPr id="114693" name="عنصر نائب لرقم الشريحة 4"/>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0CB68EAB-9D91-4CAE-91AD-BD63BE95BFF2}" type="slidenum">
              <a:rPr lang="ar-SA" smtClean="0"/>
              <a:pPr/>
              <a:t>105</a:t>
            </a:fld>
            <a:endParaRPr lang="en-US" smtClean="0"/>
          </a:p>
        </p:txBody>
      </p:sp>
    </p:spTree>
  </p:cSld>
  <p:clrMapOvr>
    <a:masterClrMapping/>
  </p:clrMapOvr>
  <p:transition>
    <p:wheel spokes="3"/>
  </p:transition>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3"/>
          <p:cNvSpPr>
            <a:spLocks noGrp="1"/>
          </p:cNvSpPr>
          <p:nvPr>
            <p:ph type="body" idx="1"/>
          </p:nvPr>
        </p:nvSpPr>
        <p:spPr>
          <a:xfrm>
            <a:off x="684213" y="692150"/>
            <a:ext cx="7772400" cy="3960813"/>
          </a:xfrm>
        </p:spPr>
        <p:txBody>
          <a:bodyPr/>
          <a:lstStyle/>
          <a:p>
            <a:pPr>
              <a:buFont typeface="Wingdings" pitchFamily="2" charset="2"/>
              <a:buNone/>
              <a:defRPr/>
            </a:pPr>
            <a:r>
              <a:rPr lang="ar-SA" dirty="0" smtClean="0"/>
              <a:t>للمزيد يمكن الرجوع </a:t>
            </a:r>
            <a:r>
              <a:rPr lang="ar-SA" dirty="0" err="1" smtClean="0"/>
              <a:t>الى</a:t>
            </a:r>
            <a:r>
              <a:rPr lang="ar-SA" dirty="0" smtClean="0"/>
              <a:t>:</a:t>
            </a:r>
          </a:p>
          <a:p>
            <a:pPr>
              <a:buFont typeface="Wingdings" pitchFamily="2" charset="2"/>
              <a:buNone/>
              <a:defRPr/>
            </a:pPr>
            <a:endParaRPr lang="ar-SA" dirty="0" smtClean="0"/>
          </a:p>
          <a:p>
            <a:pPr algn="ctr">
              <a:buFont typeface="Wingdings" pitchFamily="2" charset="2"/>
              <a:buNone/>
              <a:defRPr/>
            </a:pPr>
            <a:r>
              <a:rPr lang="ar-SA" dirty="0" smtClean="0"/>
              <a:t>المصادر والمراجع الالكترونية الموضحة ضمن المحاضرة </a:t>
            </a:r>
          </a:p>
          <a:p>
            <a:pPr algn="ctr">
              <a:buFont typeface="Wingdings" pitchFamily="2" charset="2"/>
              <a:buNone/>
              <a:defRPr/>
            </a:pPr>
            <a:endParaRPr lang="ar-SA" dirty="0" smtClean="0"/>
          </a:p>
          <a:p>
            <a:pPr algn="ctr">
              <a:buFont typeface="Wingdings" pitchFamily="2" charset="2"/>
              <a:buNone/>
              <a:defRPr/>
            </a:pPr>
            <a:r>
              <a:rPr lang="ar-SA" dirty="0" smtClean="0">
                <a:solidFill>
                  <a:schemeClr val="accent1">
                    <a:lumMod val="50000"/>
                  </a:schemeClr>
                </a:solidFill>
              </a:rPr>
              <a:t>متمنيا لكم التوفيق دنيا وآخرة</a:t>
            </a:r>
          </a:p>
          <a:p>
            <a:pPr algn="ctr">
              <a:buFont typeface="Wingdings" pitchFamily="2" charset="2"/>
              <a:buNone/>
              <a:defRPr/>
            </a:pPr>
            <a:r>
              <a:rPr lang="ar-SA" dirty="0" err="1" smtClean="0">
                <a:solidFill>
                  <a:schemeClr val="accent1">
                    <a:lumMod val="50000"/>
                  </a:schemeClr>
                </a:solidFill>
              </a:rPr>
              <a:t>أبومنصور</a:t>
            </a:r>
            <a:r>
              <a:rPr lang="ar-SA" dirty="0" smtClean="0">
                <a:solidFill>
                  <a:schemeClr val="accent1">
                    <a:lumMod val="50000"/>
                  </a:schemeClr>
                </a:solidFill>
              </a:rPr>
              <a:t>  عيسى بن علي </a:t>
            </a:r>
            <a:r>
              <a:rPr lang="ar-SA" dirty="0" err="1" smtClean="0">
                <a:solidFill>
                  <a:schemeClr val="accent1">
                    <a:lumMod val="50000"/>
                  </a:schemeClr>
                </a:solidFill>
              </a:rPr>
              <a:t>الجوحلي</a:t>
            </a:r>
            <a:r>
              <a:rPr lang="ar-SA" dirty="0" smtClean="0">
                <a:solidFill>
                  <a:schemeClr val="accent1">
                    <a:lumMod val="50000"/>
                  </a:schemeClr>
                </a:solidFill>
              </a:rPr>
              <a:t>   </a:t>
            </a:r>
            <a:endParaRPr lang="en-US" dirty="0" smtClean="0">
              <a:solidFill>
                <a:schemeClr val="accent1">
                  <a:lumMod val="50000"/>
                </a:schemeClr>
              </a:solidFill>
              <a:cs typeface="Tahoma" pitchFamily="34" charset="0"/>
            </a:endParaRPr>
          </a:p>
        </p:txBody>
      </p:sp>
    </p:spTree>
  </p:cSld>
  <p:clrMapOvr>
    <a:masterClrMapping/>
  </p:clrMapOvr>
  <p:transition>
    <p:wheel spokes="3"/>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28813" y="512763"/>
            <a:ext cx="5643562" cy="914400"/>
          </a:xfrm>
        </p:spPr>
        <p:txBody>
          <a:bodyPr/>
          <a:lstStyle/>
          <a:p>
            <a:pPr algn="ctr">
              <a:defRPr/>
            </a:pPr>
            <a:r>
              <a:rPr lang="en-US" dirty="0" smtClean="0"/>
              <a:t>Probe Quality</a:t>
            </a:r>
            <a:endParaRPr lang="ar-SA" dirty="0"/>
          </a:p>
        </p:txBody>
      </p:sp>
      <p:sp>
        <p:nvSpPr>
          <p:cNvPr id="19459" name="Content Placeholder 2"/>
          <p:cNvSpPr>
            <a:spLocks noGrp="1"/>
          </p:cNvSpPr>
          <p:nvPr>
            <p:ph idx="1"/>
          </p:nvPr>
        </p:nvSpPr>
        <p:spPr>
          <a:xfrm>
            <a:off x="914400" y="1571625"/>
            <a:ext cx="7772400" cy="5000625"/>
          </a:xfrm>
        </p:spPr>
        <p:txBody>
          <a:bodyPr/>
          <a:lstStyle/>
          <a:p>
            <a:pPr algn="l" rtl="0"/>
            <a:r>
              <a:rPr lang="en-US" sz="3200" smtClean="0">
                <a:cs typeface="Tahoma" pitchFamily="34" charset="0"/>
              </a:rPr>
              <a:t>Quality means: </a:t>
            </a:r>
          </a:p>
          <a:p>
            <a:pPr algn="l" rtl="0">
              <a:buFont typeface="Wingdings" pitchFamily="2" charset="2"/>
              <a:buNone/>
            </a:pPr>
            <a:r>
              <a:rPr lang="en-US" sz="3200" smtClean="0">
                <a:cs typeface="Tahoma" pitchFamily="34" charset="0"/>
              </a:rPr>
              <a:t>	</a:t>
            </a:r>
            <a:r>
              <a:rPr lang="en-US" sz="2800" smtClean="0">
                <a:cs typeface="Tahoma" pitchFamily="34" charset="0"/>
              </a:rPr>
              <a:t>Excellence; Superiority; Eminence; Value; Worth; Ideal; ideal way of life… </a:t>
            </a:r>
          </a:p>
          <a:p>
            <a:pPr>
              <a:buFont typeface="Wingdings" pitchFamily="2" charset="2"/>
              <a:buNone/>
            </a:pPr>
            <a:endParaRPr lang="ar-SA" sz="2800" smtClean="0"/>
          </a:p>
          <a:p>
            <a:pPr>
              <a:buFont typeface="Wingdings" pitchFamily="2" charset="2"/>
              <a:buNone/>
            </a:pPr>
            <a:r>
              <a:rPr lang="ar-SA" sz="2800" smtClean="0"/>
              <a:t>الجودة</a:t>
            </a:r>
            <a:r>
              <a:rPr lang="ar-SA" sz="1400" smtClean="0"/>
              <a:t> </a:t>
            </a:r>
            <a:r>
              <a:rPr lang="ar-SA" sz="1800" smtClean="0"/>
              <a:t>تعني</a:t>
            </a:r>
            <a:r>
              <a:rPr lang="ar-SA" sz="2800" smtClean="0"/>
              <a:t>: </a:t>
            </a:r>
            <a:r>
              <a:rPr lang="ar-SA" sz="2400" smtClean="0"/>
              <a:t>صفة ،نوعية، وصف، خاصة، خاصية، خلق، وهي الطبيعة او السلوك الطبيعي.... وفيها تميز وتفوق، علو وسمو ، قيمة، وقدوه، واعلى درجاتها المثالية والكمال الاخلاقي، الخلو من كل عيب او نقص او قصور.. وهذه هي الشمولية.</a:t>
            </a:r>
            <a:endParaRPr lang="ar-SA" sz="1800" smtClean="0"/>
          </a:p>
          <a:p>
            <a:pPr algn="ctr">
              <a:buFont typeface="Wingdings" pitchFamily="2" charset="2"/>
              <a:buNone/>
            </a:pPr>
            <a:r>
              <a:rPr lang="ar-SA" sz="2400" smtClean="0"/>
              <a:t>”</a:t>
            </a:r>
            <a:r>
              <a:rPr lang="ar-SA" sz="1400" i="1" smtClean="0">
                <a:latin typeface="Monotype Koufi" pitchFamily="2" charset="-78"/>
                <a:cs typeface="Monotype Koufi" pitchFamily="2" charset="-78"/>
              </a:rPr>
              <a:t>فكر واكتشف المزيد من أسرار  ”شاملة </a:t>
            </a:r>
            <a:r>
              <a:rPr lang="en-US" sz="1400" i="1" smtClean="0">
                <a:cs typeface="Monotype Koufi" pitchFamily="2" charset="-78"/>
              </a:rPr>
              <a:t> “Total</a:t>
            </a:r>
            <a:r>
              <a:rPr lang="ar-SA" sz="1400" i="1" smtClean="0">
                <a:latin typeface="Monotype Koufi" pitchFamily="2" charset="-78"/>
                <a:cs typeface="Monotype Koufi" pitchFamily="2" charset="-78"/>
              </a:rPr>
              <a:t>  ؟1 </a:t>
            </a:r>
            <a:r>
              <a:rPr lang="ar-SA" sz="1400" b="1" i="1" smtClean="0">
                <a:latin typeface="Monotype Koufi" pitchFamily="2" charset="-78"/>
                <a:cs typeface="Monotype Koufi" pitchFamily="2" charset="-78"/>
              </a:rPr>
              <a:t>خيار مشاركة بحثية </a:t>
            </a:r>
            <a:r>
              <a:rPr lang="ar-SA" sz="1600" b="1" smtClean="0"/>
              <a:t>”</a:t>
            </a:r>
          </a:p>
        </p:txBody>
      </p:sp>
      <p:sp>
        <p:nvSpPr>
          <p:cNvPr id="19460" name="Slide Number Placeholder 4"/>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F7CCD5EF-BD5B-42F5-BB5B-3F06656A16FF}" type="slidenum">
              <a:rPr lang="ar-SA" smtClean="0"/>
              <a:pPr/>
              <a:t>11</a:t>
            </a:fld>
            <a:endParaRPr lang="en-US" smtClean="0"/>
          </a:p>
        </p:txBody>
      </p:sp>
    </p:spTree>
  </p:cSld>
  <p:clrMapOvr>
    <a:masterClrMapping/>
  </p:clrMapOvr>
  <p:transition>
    <p:wheel spokes="3"/>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43025" y="727075"/>
            <a:ext cx="6800850" cy="830263"/>
          </a:xfrm>
        </p:spPr>
        <p:txBody>
          <a:bodyPr/>
          <a:lstStyle/>
          <a:p>
            <a:pPr algn="ctr">
              <a:defRPr/>
            </a:pPr>
            <a:r>
              <a:rPr lang="ar-SA" sz="3600" dirty="0" smtClean="0"/>
              <a:t>  </a:t>
            </a:r>
            <a:r>
              <a:rPr lang="ar-SA" sz="2400" dirty="0" smtClean="0">
                <a:latin typeface="Monotype Koufi" pitchFamily="2" charset="-78"/>
                <a:ea typeface="Monotype Koufi" pitchFamily="2" charset="-78"/>
                <a:cs typeface="Monotype Koufi" pitchFamily="2" charset="-78"/>
              </a:rPr>
              <a:t>نشاط تأملي  </a:t>
            </a:r>
            <a:r>
              <a:rPr lang="en-US" sz="2400" dirty="0" smtClean="0">
                <a:ea typeface="Monotype Koufi" pitchFamily="2" charset="-78"/>
                <a:cs typeface="Monotype Koufi" pitchFamily="2" charset="-78"/>
              </a:rPr>
              <a:t>Reflective Activity 1</a:t>
            </a:r>
            <a:r>
              <a:rPr lang="ar-SA" sz="3600" dirty="0" smtClean="0"/>
              <a:t/>
            </a:r>
            <a:br>
              <a:rPr lang="ar-SA" sz="3600" dirty="0" smtClean="0"/>
            </a:br>
            <a:endParaRPr lang="ar-SA" sz="2400" dirty="0"/>
          </a:p>
        </p:txBody>
      </p:sp>
      <p:sp>
        <p:nvSpPr>
          <p:cNvPr id="20483" name="Date Placeholder 3"/>
          <p:cNvSpPr>
            <a:spLocks noGrp="1"/>
          </p:cNvSpPr>
          <p:nvPr>
            <p:ph type="dt" sz="quarter" idx="10"/>
          </p:nvPr>
        </p:nvSpPr>
        <p:spPr bwMode="auto">
          <a:noFill/>
          <a:ln>
            <a:miter lim="800000"/>
            <a:headEnd/>
            <a:tailEnd/>
          </a:ln>
        </p:spPr>
        <p:txBody>
          <a:bodyPr wrap="square" lIns="91440" tIns="45720" rIns="91440" bIns="45720" numCol="1" anchorCtr="0" compatLnSpc="1">
            <a:prstTxWarp prst="textNoShape">
              <a:avLst/>
            </a:prstTxWarp>
          </a:bodyPr>
          <a:lstStyle/>
          <a:p>
            <a:r>
              <a:rPr lang="ar-SA" smtClean="0"/>
              <a:t>17 شوال 1430هـ موافق 6 اكتوبر 2009م</a:t>
            </a:r>
            <a:endParaRPr lang="en-US" smtClean="0"/>
          </a:p>
        </p:txBody>
      </p:sp>
      <p:sp>
        <p:nvSpPr>
          <p:cNvPr id="20484" name="Slide Number Placeholder 4"/>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E2F6AA81-8EE0-4C15-9085-AAF61DC35F86}" type="slidenum">
              <a:rPr lang="ar-SA" smtClean="0"/>
              <a:pPr/>
              <a:t>12</a:t>
            </a:fld>
            <a:endParaRPr lang="en-US" smtClean="0"/>
          </a:p>
        </p:txBody>
      </p:sp>
      <p:sp>
        <p:nvSpPr>
          <p:cNvPr id="6" name="Rectangle 3"/>
          <p:cNvSpPr txBox="1">
            <a:spLocks noChangeArrowheads="1"/>
          </p:cNvSpPr>
          <p:nvPr/>
        </p:nvSpPr>
        <p:spPr bwMode="auto">
          <a:xfrm>
            <a:off x="642938" y="1928813"/>
            <a:ext cx="8348662" cy="4089400"/>
          </a:xfrm>
          <a:prstGeom prst="rect">
            <a:avLst/>
          </a:prstGeom>
          <a:noFill/>
          <a:ln w="9525">
            <a:noFill/>
            <a:miter lim="800000"/>
            <a:headEnd/>
            <a:tailEnd/>
          </a:ln>
        </p:spPr>
        <p:txBody>
          <a:bodyPr/>
          <a:lstStyle/>
          <a:p>
            <a:pPr marL="411163" indent="-342900">
              <a:spcBef>
                <a:spcPts val="700"/>
              </a:spcBef>
              <a:buClr>
                <a:schemeClr val="tx2"/>
              </a:buClr>
              <a:buSzPct val="95000"/>
              <a:buFont typeface="Wingdings" pitchFamily="2" charset="2"/>
              <a:buChar char=""/>
              <a:defRPr/>
            </a:pPr>
            <a:r>
              <a:rPr lang="ar-SA" sz="2800" dirty="0">
                <a:latin typeface="Andalus" pitchFamily="2" charset="-78"/>
                <a:cs typeface="Andalus" pitchFamily="2" charset="-78"/>
              </a:rPr>
              <a:t>فكر في أمثلة </a:t>
            </a:r>
            <a:r>
              <a:rPr lang="ar-EG" sz="2800" dirty="0">
                <a:latin typeface="Andalus" pitchFamily="2" charset="-78"/>
                <a:cs typeface="Andalus" pitchFamily="2" charset="-78"/>
              </a:rPr>
              <a:t>لخدمة صحية علي درجة عالية من الجودة ومثال أخر لخدمة </a:t>
            </a:r>
            <a:r>
              <a:rPr lang="ar-SA" sz="2800" dirty="0">
                <a:latin typeface="Andalus" pitchFamily="2" charset="-78"/>
                <a:cs typeface="Andalus" pitchFamily="2" charset="-78"/>
              </a:rPr>
              <a:t>س</a:t>
            </a:r>
            <a:r>
              <a:rPr lang="ar-EG" sz="2800" dirty="0">
                <a:latin typeface="Andalus" pitchFamily="2" charset="-78"/>
                <a:cs typeface="Andalus" pitchFamily="2" charset="-78"/>
              </a:rPr>
              <a:t>سيئة مع ذكر خصائص الخدمة المقدمة والنواقص التي وجدتها  </a:t>
            </a:r>
            <a:r>
              <a:rPr lang="ar-SA" sz="2800" dirty="0">
                <a:latin typeface="Andalus" pitchFamily="2" charset="-78"/>
                <a:cs typeface="Andalus" pitchFamily="2" charset="-78"/>
              </a:rPr>
              <a:t>... ممكن أي موقف سيئ وآخر مميز راضي جدا عنه </a:t>
            </a:r>
            <a:r>
              <a:rPr lang="ar-EG" sz="2800" dirty="0">
                <a:latin typeface="Andalus" pitchFamily="2" charset="-78"/>
                <a:cs typeface="Andalus" pitchFamily="2" charset="-78"/>
              </a:rPr>
              <a:t>                              </a:t>
            </a:r>
            <a:r>
              <a:rPr lang="en-US" sz="2800" dirty="0">
                <a:latin typeface="Andalus" pitchFamily="2" charset="-78"/>
                <a:cs typeface="Andalus" pitchFamily="2" charset="-78"/>
              </a:rPr>
              <a:t> </a:t>
            </a:r>
          </a:p>
          <a:p>
            <a:pPr marL="411163" indent="-342900" algn="l" rtl="0">
              <a:spcBef>
                <a:spcPts val="700"/>
              </a:spcBef>
              <a:buClr>
                <a:schemeClr val="tx2"/>
              </a:buClr>
              <a:buSzPct val="95000"/>
              <a:buFont typeface="Wingdings" pitchFamily="2" charset="2"/>
              <a:buChar char=""/>
              <a:defRPr/>
            </a:pPr>
            <a:r>
              <a:rPr lang="en-US" sz="2000" b="0" dirty="0">
                <a:latin typeface="Arial" pitchFamily="34" charset="0"/>
              </a:rPr>
              <a:t>Mention one example of good quality and another of poor quality you faced at any health care center and list the service features and deficiencies you found.</a:t>
            </a:r>
          </a:p>
          <a:p>
            <a:pPr marL="411163" indent="-342900" algn="ctr">
              <a:spcBef>
                <a:spcPts val="700"/>
              </a:spcBef>
              <a:buClr>
                <a:schemeClr val="tx2"/>
              </a:buClr>
              <a:buSzPct val="95000"/>
              <a:buFont typeface="Wingdings" pitchFamily="2" charset="2"/>
              <a:buNone/>
              <a:defRPr/>
            </a:pPr>
            <a:r>
              <a:rPr lang="ar-SA" sz="2800" b="0" dirty="0">
                <a:latin typeface="+mn-lt"/>
                <a:cs typeface="Tahoma" pitchFamily="34" charset="0"/>
              </a:rPr>
              <a:t>ثم طبق </a:t>
            </a:r>
          </a:p>
          <a:p>
            <a:pPr marL="411163" indent="-342900" algn="ctr">
              <a:spcBef>
                <a:spcPts val="700"/>
              </a:spcBef>
              <a:buClr>
                <a:schemeClr val="tx2"/>
              </a:buClr>
              <a:buSzPct val="95000"/>
              <a:buFont typeface="Wingdings" pitchFamily="2" charset="2"/>
              <a:buNone/>
              <a:defRPr/>
            </a:pPr>
            <a:r>
              <a:rPr lang="ar-SA" sz="2800" b="0" dirty="0">
                <a:latin typeface="+mn-lt"/>
                <a:cs typeface="Tahoma" pitchFamily="34" charset="0"/>
              </a:rPr>
              <a:t>مقولة ”</a:t>
            </a:r>
            <a:r>
              <a:rPr lang="ar-SA" sz="2400" dirty="0">
                <a:latin typeface="+mn-lt"/>
                <a:cs typeface="Tahoma" pitchFamily="34" charset="0"/>
              </a:rPr>
              <a:t>رضا الناس غاية لا تدرك؟؟!!</a:t>
            </a:r>
            <a:r>
              <a:rPr lang="ar-SA" sz="2800" b="0" dirty="0">
                <a:latin typeface="+mn-lt"/>
                <a:cs typeface="Tahoma" pitchFamily="34" charset="0"/>
              </a:rPr>
              <a:t>“ على نفسك</a:t>
            </a:r>
            <a:endParaRPr lang="en-US" sz="2800" b="0" dirty="0">
              <a:latin typeface="+mn-lt"/>
              <a:cs typeface="Tahoma" pitchFamily="34" charset="0"/>
            </a:endParaRPr>
          </a:p>
        </p:txBody>
      </p:sp>
    </p:spTree>
  </p:cSld>
  <p:clrMapOvr>
    <a:masterClrMapping/>
  </p:clrMapOvr>
  <p:transition>
    <p:wheel spokes="3"/>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209800" y="512763"/>
            <a:ext cx="4378325" cy="539750"/>
          </a:xfrm>
        </p:spPr>
        <p:txBody>
          <a:bodyPr/>
          <a:lstStyle/>
          <a:p>
            <a:pPr algn="ctr">
              <a:defRPr/>
            </a:pPr>
            <a:r>
              <a:rPr lang="en-US" sz="1800" dirty="0" smtClean="0">
                <a:latin typeface="Arial" pitchFamily="34" charset="0"/>
                <a:cs typeface="Arial" pitchFamily="34" charset="0"/>
              </a:rPr>
              <a:t>Reflective Questions</a:t>
            </a:r>
          </a:p>
        </p:txBody>
      </p:sp>
      <p:sp>
        <p:nvSpPr>
          <p:cNvPr id="21507" name="عنصر نائب للمحتوى 2"/>
          <p:cNvSpPr>
            <a:spLocks noGrp="1"/>
          </p:cNvSpPr>
          <p:nvPr>
            <p:ph idx="1"/>
          </p:nvPr>
        </p:nvSpPr>
        <p:spPr>
          <a:xfrm>
            <a:off x="900113" y="1268413"/>
            <a:ext cx="7772400" cy="3589337"/>
          </a:xfrm>
        </p:spPr>
        <p:txBody>
          <a:bodyPr/>
          <a:lstStyle/>
          <a:p>
            <a:pPr>
              <a:buFont typeface="Wingdings" pitchFamily="2" charset="2"/>
              <a:buNone/>
            </a:pPr>
            <a:endParaRPr lang="ar-SA" sz="1600" smtClean="0"/>
          </a:p>
          <a:p>
            <a:pPr>
              <a:buFont typeface="Wingdings" pitchFamily="2" charset="2"/>
              <a:buNone/>
            </a:pPr>
            <a:r>
              <a:rPr lang="ar-SA" sz="1600" smtClean="0"/>
              <a:t>س: اكتشف مدى صحة هذه العبارات، وصحح الخطأ:  </a:t>
            </a:r>
          </a:p>
          <a:p>
            <a:pPr>
              <a:buFont typeface="Wingdings" pitchFamily="2" charset="2"/>
              <a:buNone/>
            </a:pPr>
            <a:endParaRPr lang="ar-SA" sz="1600" smtClean="0"/>
          </a:p>
          <a:p>
            <a:pPr>
              <a:buFont typeface="Wingdings" pitchFamily="2" charset="2"/>
              <a:buNone/>
            </a:pPr>
            <a:r>
              <a:rPr lang="ar-SA" sz="1600" smtClean="0"/>
              <a:t>       - رضا مراجعي الصيدلة غاية لا تدرك 		(      	)</a:t>
            </a:r>
          </a:p>
          <a:p>
            <a:pPr>
              <a:buFont typeface="Wingdings" pitchFamily="2" charset="2"/>
              <a:buNone/>
            </a:pPr>
            <a:r>
              <a:rPr lang="ar-SA" sz="1600" smtClean="0"/>
              <a:t>	 - رضا الناس غاية لا تدرك   			(	) </a:t>
            </a:r>
          </a:p>
          <a:p>
            <a:pPr>
              <a:buFont typeface="Wingdings" pitchFamily="2" charset="2"/>
              <a:buNone/>
            </a:pPr>
            <a:r>
              <a:rPr lang="ar-SA" sz="1600" smtClean="0"/>
              <a:t>	- الخطأ والقصور والتقصير ضد الجودة 		(	) </a:t>
            </a:r>
          </a:p>
          <a:p>
            <a:pPr>
              <a:buFont typeface="Wingdings" pitchFamily="2" charset="2"/>
              <a:buNone/>
            </a:pPr>
            <a:r>
              <a:rPr lang="ar-SA" sz="1600" smtClean="0"/>
              <a:t>	- فني الصيدلة بشر غير معصوم من الخطأ 	(	)</a:t>
            </a:r>
          </a:p>
          <a:p>
            <a:pPr>
              <a:buFont typeface="Wingdings" pitchFamily="2" charset="2"/>
              <a:buNone/>
            </a:pPr>
            <a:r>
              <a:rPr lang="ar-SA" sz="1600" smtClean="0"/>
              <a:t>      - فني الصيدلة بشر يخطئ ويقصر أثناء العمل 	(	) </a:t>
            </a:r>
          </a:p>
          <a:p>
            <a:pPr>
              <a:buFont typeface="Wingdings" pitchFamily="2" charset="2"/>
              <a:buNone/>
            </a:pPr>
            <a:r>
              <a:rPr lang="ar-SA" sz="1600" smtClean="0"/>
              <a:t>	- صيدلية ومصنع دواء بلا عيب غاية مستحيلة   	(	)</a:t>
            </a:r>
          </a:p>
          <a:p>
            <a:pPr>
              <a:buFont typeface="Wingdings" pitchFamily="2" charset="2"/>
              <a:buNone/>
            </a:pPr>
            <a:r>
              <a:rPr lang="ar-SA" sz="1600" smtClean="0"/>
              <a:t> </a:t>
            </a:r>
            <a:endParaRPr lang="ar-SA" smtClean="0"/>
          </a:p>
        </p:txBody>
      </p:sp>
      <p:sp>
        <p:nvSpPr>
          <p:cNvPr id="21508" name="عنصر نائب للتاريخ 3"/>
          <p:cNvSpPr>
            <a:spLocks noGrp="1"/>
          </p:cNvSpPr>
          <p:nvPr>
            <p:ph type="dt" sz="quarter" idx="10"/>
          </p:nvPr>
        </p:nvSpPr>
        <p:spPr bwMode="auto">
          <a:xfrm>
            <a:off x="323850" y="6492875"/>
            <a:ext cx="2133600" cy="365125"/>
          </a:xfrm>
          <a:noFill/>
          <a:ln>
            <a:miter lim="800000"/>
            <a:headEnd/>
            <a:tailEnd/>
          </a:ln>
        </p:spPr>
        <p:txBody>
          <a:bodyPr wrap="square" lIns="91440" tIns="45720" rIns="91440" bIns="45720" numCol="1" anchorCtr="0" compatLnSpc="1">
            <a:prstTxWarp prst="textNoShape">
              <a:avLst/>
            </a:prstTxWarp>
          </a:bodyPr>
          <a:lstStyle/>
          <a:p>
            <a:r>
              <a:rPr lang="ar-SA" sz="900" smtClean="0"/>
              <a:t>3 ذي القعدة  1431هـ موافق 11\10\2010</a:t>
            </a:r>
            <a:endParaRPr lang="en-US" sz="900" smtClean="0"/>
          </a:p>
        </p:txBody>
      </p:sp>
      <p:sp>
        <p:nvSpPr>
          <p:cNvPr id="21509" name="عنصر نائب لرقم الشريحة 4"/>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4F62473D-9B52-428E-9D64-2ABAE4D30D64}" type="slidenum">
              <a:rPr lang="ar-SA" smtClean="0"/>
              <a:pPr/>
              <a:t>13</a:t>
            </a:fld>
            <a:endParaRPr lang="en-US" smtClean="0"/>
          </a:p>
        </p:txBody>
      </p:sp>
    </p:spTree>
  </p:cSld>
  <p:clrMapOvr>
    <a:masterClrMapping/>
  </p:clrMapOvr>
  <p:transition>
    <p:wheel spokes="3"/>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514475"/>
            <a:ext cx="7772400" cy="2201863"/>
          </a:xfrm>
        </p:spPr>
        <p:txBody>
          <a:bodyPr/>
          <a:lstStyle/>
          <a:p>
            <a:pPr algn="ctr">
              <a:defRPr/>
            </a:pPr>
            <a:r>
              <a:rPr lang="en-US" sz="2800" dirty="0" smtClean="0">
                <a:latin typeface="Arial Black" pitchFamily="34" charset="0"/>
              </a:rPr>
              <a:t/>
            </a:r>
            <a:br>
              <a:rPr lang="en-US" sz="2800" dirty="0" smtClean="0">
                <a:latin typeface="Arial Black" pitchFamily="34" charset="0"/>
              </a:rPr>
            </a:br>
            <a:r>
              <a:rPr lang="ar-SA" sz="2800" dirty="0" smtClean="0">
                <a:latin typeface="Arial Black" pitchFamily="34" charset="0"/>
              </a:rPr>
              <a:t>مختصر التطور التاريخي لإدارة الجودة الشاملة</a:t>
            </a:r>
            <a:r>
              <a:rPr lang="en-US" sz="2800" dirty="0" smtClean="0">
                <a:latin typeface="Arial Black" pitchFamily="34" charset="0"/>
              </a:rPr>
              <a:t> </a:t>
            </a:r>
            <a:r>
              <a:rPr lang="ar-SA" sz="2800" dirty="0" smtClean="0">
                <a:latin typeface="Arial Black" pitchFamily="34" charset="0"/>
              </a:rPr>
              <a:t>و روادها</a:t>
            </a:r>
            <a:r>
              <a:rPr lang="en-US" sz="2800" dirty="0" smtClean="0">
                <a:latin typeface="Arial Black" pitchFamily="34" charset="0"/>
              </a:rPr>
              <a:t/>
            </a:r>
            <a:br>
              <a:rPr lang="en-US" sz="2800" dirty="0" smtClean="0">
                <a:latin typeface="Arial Black" pitchFamily="34" charset="0"/>
              </a:rPr>
            </a:br>
            <a:r>
              <a:rPr lang="en-US" sz="2800" i="1" dirty="0" smtClean="0">
                <a:latin typeface="Arial Black" pitchFamily="34" charset="0"/>
              </a:rPr>
              <a:t>Concise</a:t>
            </a:r>
            <a:r>
              <a:rPr lang="en-US" sz="3200" dirty="0" smtClean="0">
                <a:latin typeface="Arial Black" pitchFamily="34" charset="0"/>
              </a:rPr>
              <a:t> </a:t>
            </a:r>
            <a:br>
              <a:rPr lang="en-US" sz="3200" dirty="0" smtClean="0">
                <a:latin typeface="Arial Black" pitchFamily="34" charset="0"/>
              </a:rPr>
            </a:br>
            <a:r>
              <a:rPr lang="en-US" sz="3200" dirty="0" smtClean="0">
                <a:latin typeface="Arial Black" pitchFamily="34" charset="0"/>
              </a:rPr>
              <a:t>TQM Historical Development  </a:t>
            </a:r>
            <a:endParaRPr lang="ar-SA" sz="3200" dirty="0">
              <a:latin typeface="Arial Black" pitchFamily="34" charset="0"/>
            </a:endParaRPr>
          </a:p>
        </p:txBody>
      </p:sp>
      <p:sp>
        <p:nvSpPr>
          <p:cNvPr id="22531" name="Slide Number Placeholder 4"/>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80BC9A75-46BE-4CEE-A6C8-D3AEC15E7F40}" type="slidenum">
              <a:rPr lang="ar-SA" smtClean="0"/>
              <a:pPr/>
              <a:t>14</a:t>
            </a:fld>
            <a:endParaRPr lang="en-US" smtClean="0"/>
          </a:p>
        </p:txBody>
      </p:sp>
    </p:spTree>
  </p:cSld>
  <p:clrMapOvr>
    <a:masterClrMapping/>
  </p:clrMapOvr>
  <p:transition>
    <p:wheel spokes="3"/>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2000250" y="214313"/>
            <a:ext cx="5500688" cy="500062"/>
          </a:xfrm>
        </p:spPr>
        <p:txBody>
          <a:bodyPr/>
          <a:lstStyle/>
          <a:p>
            <a:pPr algn="ctr" eaLnBrk="1" fontAlgn="auto" hangingPunct="1">
              <a:spcAft>
                <a:spcPts val="0"/>
              </a:spcAft>
              <a:defRPr/>
            </a:pPr>
            <a:r>
              <a:rPr lang="ar-SA" sz="2000" dirty="0" smtClean="0">
                <a:solidFill>
                  <a:schemeClr val="tx2">
                    <a:satMod val="200000"/>
                  </a:schemeClr>
                </a:solidFill>
              </a:rPr>
              <a:t>تابع/ مختصر تطور تاريخي  - جذور وتطور مصطلحات </a:t>
            </a:r>
          </a:p>
        </p:txBody>
      </p:sp>
      <p:sp>
        <p:nvSpPr>
          <p:cNvPr id="23555" name="Date Placeholder 3"/>
          <p:cNvSpPr>
            <a:spLocks noGrp="1"/>
          </p:cNvSpPr>
          <p:nvPr>
            <p:ph type="dt" sz="quarter" idx="10"/>
          </p:nvPr>
        </p:nvSpPr>
        <p:spPr bwMode="auto">
          <a:noFill/>
          <a:ln>
            <a:miter lim="800000"/>
            <a:headEnd/>
            <a:tailEnd/>
          </a:ln>
        </p:spPr>
        <p:txBody>
          <a:bodyPr wrap="square" lIns="91440" tIns="45720" rIns="91440" bIns="45720" numCol="1" anchorCtr="0" compatLnSpc="1">
            <a:prstTxWarp prst="textNoShape">
              <a:avLst/>
            </a:prstTxWarp>
          </a:bodyPr>
          <a:lstStyle/>
          <a:p>
            <a:r>
              <a:rPr lang="ar-SA" smtClean="0"/>
              <a:t>17 شوال 1430هـ موافق 6 اكتوبر 2009م</a:t>
            </a:r>
            <a:endParaRPr lang="en-US" smtClean="0"/>
          </a:p>
        </p:txBody>
      </p:sp>
      <p:sp>
        <p:nvSpPr>
          <p:cNvPr id="23556" name="Slide Number Placeholder 4"/>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29E0ADB2-8F82-444F-979C-380CB5F2E72F}" type="slidenum">
              <a:rPr lang="ar-SA" smtClean="0"/>
              <a:pPr/>
              <a:t>15</a:t>
            </a:fld>
            <a:endParaRPr lang="en-US" smtClean="0"/>
          </a:p>
        </p:txBody>
      </p:sp>
      <p:sp>
        <p:nvSpPr>
          <p:cNvPr id="23557" name="Rectangle 5"/>
          <p:cNvSpPr>
            <a:spLocks noChangeArrowheads="1"/>
          </p:cNvSpPr>
          <p:nvPr/>
        </p:nvSpPr>
        <p:spPr bwMode="auto">
          <a:xfrm>
            <a:off x="1785938" y="1033463"/>
            <a:ext cx="6286500" cy="2032000"/>
          </a:xfrm>
          <a:prstGeom prst="rect">
            <a:avLst/>
          </a:prstGeom>
          <a:noFill/>
          <a:ln w="9525">
            <a:noFill/>
            <a:miter lim="800000"/>
            <a:headEnd/>
            <a:tailEnd/>
          </a:ln>
        </p:spPr>
        <p:txBody>
          <a:bodyPr>
            <a:spAutoFit/>
          </a:bodyPr>
          <a:lstStyle/>
          <a:p>
            <a:pPr algn="ctr"/>
            <a:endParaRPr lang="ar-SA" sz="1400">
              <a:latin typeface="Arial" pitchFamily="34" charset="0"/>
              <a:cs typeface="Monotype Koufi" pitchFamily="2" charset="-78"/>
            </a:endParaRPr>
          </a:p>
          <a:p>
            <a:pPr algn="ctr"/>
            <a:endParaRPr lang="ar-SA" sz="1400">
              <a:latin typeface="Arial" pitchFamily="34" charset="0"/>
              <a:cs typeface="Monotype Koufi" pitchFamily="2" charset="-78"/>
            </a:endParaRPr>
          </a:p>
          <a:p>
            <a:pPr algn="ctr"/>
            <a:endParaRPr lang="en-US" sz="1400">
              <a:latin typeface="Arial" pitchFamily="34" charset="0"/>
              <a:cs typeface="Monotype Koufi" pitchFamily="2" charset="-78"/>
            </a:endParaRPr>
          </a:p>
          <a:p>
            <a:pPr algn="ctr"/>
            <a:endParaRPr lang="en-US" sz="1400">
              <a:latin typeface="Arial" pitchFamily="34" charset="0"/>
              <a:cs typeface="Monotype Koufi" pitchFamily="2" charset="-78"/>
            </a:endParaRPr>
          </a:p>
          <a:p>
            <a:pPr algn="ctr"/>
            <a:endParaRPr lang="en-US" sz="1400">
              <a:latin typeface="Arial" pitchFamily="34" charset="0"/>
              <a:cs typeface="Monotype Koufi" pitchFamily="2" charset="-78"/>
            </a:endParaRPr>
          </a:p>
          <a:p>
            <a:pPr algn="ctr"/>
            <a:endParaRPr lang="en-US" sz="1400">
              <a:latin typeface="Arial" pitchFamily="34" charset="0"/>
              <a:cs typeface="Monotype Koufi" pitchFamily="2" charset="-78"/>
            </a:endParaRPr>
          </a:p>
          <a:p>
            <a:pPr algn="ctr"/>
            <a:endParaRPr lang="en-US" sz="1400">
              <a:latin typeface="Arial" pitchFamily="34" charset="0"/>
              <a:cs typeface="Monotype Koufi" pitchFamily="2" charset="-78"/>
            </a:endParaRPr>
          </a:p>
          <a:p>
            <a:pPr algn="ctr"/>
            <a:endParaRPr lang="en-US" sz="1400">
              <a:latin typeface="Arial" pitchFamily="34" charset="0"/>
              <a:cs typeface="Monotype Koufi" pitchFamily="2" charset="-78"/>
            </a:endParaRPr>
          </a:p>
          <a:p>
            <a:pPr algn="ctr"/>
            <a:endParaRPr lang="ar-SA" sz="1400" b="0">
              <a:latin typeface="Arial" pitchFamily="34" charset="0"/>
              <a:cs typeface="Monotype Koufi" pitchFamily="2" charset="-78"/>
            </a:endParaRPr>
          </a:p>
        </p:txBody>
      </p:sp>
      <p:graphicFrame>
        <p:nvGraphicFramePr>
          <p:cNvPr id="8" name="Table 7"/>
          <p:cNvGraphicFramePr>
            <a:graphicFrameLocks noGrp="1"/>
          </p:cNvGraphicFramePr>
          <p:nvPr/>
        </p:nvGraphicFramePr>
        <p:xfrm>
          <a:off x="1428698" y="1071563"/>
          <a:ext cx="7215240" cy="5641130"/>
        </p:xfrm>
        <a:graphic>
          <a:graphicData uri="http://schemas.openxmlformats.org/drawingml/2006/table">
            <a:tbl>
              <a:tblPr rtl="1" firstRow="1" bandRow="1">
                <a:tableStyleId>{5C22544A-7EE6-4342-B048-85BDC9FD1C3A}</a:tableStyleId>
              </a:tblPr>
              <a:tblGrid>
                <a:gridCol w="1543086"/>
                <a:gridCol w="1957356"/>
                <a:gridCol w="1719250"/>
                <a:gridCol w="1995548"/>
              </a:tblGrid>
              <a:tr h="379905">
                <a:tc>
                  <a:txBody>
                    <a:bodyPr/>
                    <a:lstStyle/>
                    <a:p>
                      <a:r>
                        <a:rPr lang="ar-SA" sz="1600" dirty="0" smtClean="0"/>
                        <a:t>الزمن</a:t>
                      </a:r>
                      <a:endParaRPr lang="ar-SA" sz="1600" dirty="0"/>
                    </a:p>
                  </a:txBody>
                  <a:tcPr/>
                </a:tc>
                <a:tc gridSpan="2">
                  <a:txBody>
                    <a:bodyPr/>
                    <a:lstStyle/>
                    <a:p>
                      <a:pPr algn="ctr"/>
                      <a:r>
                        <a:rPr lang="ar-SA" sz="1600" dirty="0" smtClean="0"/>
                        <a:t>مصطلح </a:t>
                      </a:r>
                      <a:r>
                        <a:rPr lang="en-US" sz="1600" dirty="0" smtClean="0"/>
                        <a:t>Terms</a:t>
                      </a:r>
                      <a:r>
                        <a:rPr lang="ar-SA" sz="1600" dirty="0" smtClean="0"/>
                        <a:t> /</a:t>
                      </a:r>
                      <a:r>
                        <a:rPr lang="ar-SA" sz="1600" baseline="0" dirty="0" smtClean="0"/>
                        <a:t> عنوان</a:t>
                      </a:r>
                      <a:endParaRPr lang="ar-SA" sz="1600" dirty="0"/>
                    </a:p>
                  </a:txBody>
                  <a:tcPr/>
                </a:tc>
                <a:tc hMerge="1">
                  <a:txBody>
                    <a:bodyPr/>
                    <a:lstStyle/>
                    <a:p>
                      <a:pPr algn="ctr"/>
                      <a:endParaRPr lang="ar-SA" sz="1600" dirty="0"/>
                    </a:p>
                  </a:txBody>
                  <a:tcPr/>
                </a:tc>
                <a:tc>
                  <a:txBody>
                    <a:bodyPr/>
                    <a:lstStyle/>
                    <a:p>
                      <a:pPr rtl="1"/>
                      <a:r>
                        <a:rPr lang="ar-SA" sz="1600" dirty="0" smtClean="0"/>
                        <a:t>ملاحظة</a:t>
                      </a:r>
                      <a:endParaRPr lang="ar-SA" sz="1600" dirty="0"/>
                    </a:p>
                  </a:txBody>
                  <a:tcPr/>
                </a:tc>
              </a:tr>
              <a:tr h="405896">
                <a:tc>
                  <a:txBody>
                    <a:bodyPr/>
                    <a:lstStyle/>
                    <a:p>
                      <a:pPr algn="ctr" rtl="0"/>
                      <a:r>
                        <a:rPr lang="en-US" sz="900" dirty="0" smtClean="0">
                          <a:latin typeface="Arial" pitchFamily="34" charset="0"/>
                          <a:cs typeface="Arial" pitchFamily="34" charset="0"/>
                        </a:rPr>
                        <a:t>Tomorrow\</a:t>
                      </a:r>
                    </a:p>
                    <a:p>
                      <a:pPr algn="ctr" rtl="0"/>
                      <a:r>
                        <a:rPr lang="en-US" sz="900" dirty="0" smtClean="0">
                          <a:latin typeface="Arial" pitchFamily="34" charset="0"/>
                          <a:cs typeface="Arial" pitchFamily="34" charset="0"/>
                        </a:rPr>
                        <a:t>Day</a:t>
                      </a:r>
                      <a:r>
                        <a:rPr lang="ar-SA" sz="900" dirty="0" smtClean="0">
                          <a:latin typeface="Arial" pitchFamily="34" charset="0"/>
                          <a:cs typeface="Arial" pitchFamily="34" charset="0"/>
                        </a:rPr>
                        <a:t> </a:t>
                      </a:r>
                      <a:r>
                        <a:rPr lang="en-US" sz="900" dirty="0" smtClean="0">
                          <a:latin typeface="Arial" pitchFamily="34" charset="0"/>
                          <a:cs typeface="Arial" pitchFamily="34" charset="0"/>
                        </a:rPr>
                        <a:t>after</a:t>
                      </a:r>
                      <a:endParaRPr lang="ar-SA" sz="900" dirty="0">
                        <a:latin typeface="Arial" pitchFamily="34" charset="0"/>
                        <a:cs typeface="Arial" pitchFamily="34" charset="0"/>
                      </a:endParaRPr>
                    </a:p>
                  </a:txBody>
                  <a:tcPr/>
                </a:tc>
                <a:tc gridSpan="2">
                  <a:txBody>
                    <a:bodyPr/>
                    <a:lstStyle/>
                    <a:p>
                      <a:pPr algn="ctr"/>
                      <a:r>
                        <a:rPr lang="ar-SA" sz="1600" dirty="0" smtClean="0"/>
                        <a:t>؟</a:t>
                      </a:r>
                      <a:endParaRPr lang="ar-SA" sz="1600" dirty="0"/>
                    </a:p>
                  </a:txBody>
                  <a:tcPr/>
                </a:tc>
                <a:tc hMerge="1">
                  <a:txBody>
                    <a:bodyPr/>
                    <a:lstStyle/>
                    <a:p>
                      <a:pPr rtl="1"/>
                      <a:endParaRPr lang="ar-SA"/>
                    </a:p>
                  </a:txBody>
                  <a:tcPr/>
                </a:tc>
                <a:tc>
                  <a:txBody>
                    <a:bodyPr/>
                    <a:lstStyle/>
                    <a:p>
                      <a:pPr algn="ctr" rtl="1"/>
                      <a:r>
                        <a:rPr lang="ar-SA" sz="1200" dirty="0" smtClean="0"/>
                        <a:t>كمسلم فكر وتخيل ؟!</a:t>
                      </a:r>
                      <a:endParaRPr lang="ar-SA" sz="1200" dirty="0"/>
                    </a:p>
                  </a:txBody>
                  <a:tcPr/>
                </a:tc>
              </a:tr>
              <a:tr h="405926">
                <a:tc>
                  <a:txBody>
                    <a:bodyPr/>
                    <a:lstStyle/>
                    <a:p>
                      <a:pPr algn="ctr" rtl="1"/>
                      <a:r>
                        <a:rPr lang="ar-SA" sz="2000" b="1" dirty="0" smtClean="0">
                          <a:latin typeface="Arabic Typesetting" pitchFamily="66" charset="-78"/>
                          <a:cs typeface="Arabic Typesetting" pitchFamily="66" charset="-78"/>
                        </a:rPr>
                        <a:t>1992</a:t>
                      </a:r>
                      <a:endParaRPr lang="ar-SA" sz="2000" b="1" dirty="0">
                        <a:latin typeface="Arabic Typesetting" pitchFamily="66" charset="-78"/>
                        <a:cs typeface="Arabic Typesetting" pitchFamily="66" charset="-78"/>
                      </a:endParaRPr>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1600" dirty="0" smtClean="0">
                          <a:latin typeface="Monotype Koufi" pitchFamily="2" charset="-78"/>
                          <a:ea typeface="Monotype Koufi" pitchFamily="2" charset="-78"/>
                          <a:cs typeface="Monotype Koufi" pitchFamily="2" charset="-78"/>
                        </a:rPr>
                        <a:t>إدارة جودة شاملة </a:t>
                      </a:r>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sz="1600" dirty="0" smtClean="0"/>
                        <a:t>TQM</a:t>
                      </a:r>
                      <a:endParaRPr lang="ar-SA" sz="1600" dirty="0" smtClean="0"/>
                    </a:p>
                  </a:txBody>
                  <a:tcPr/>
                </a:tc>
                <a:tc>
                  <a:txBody>
                    <a:bodyPr/>
                    <a:lstStyle/>
                    <a:p>
                      <a:pPr algn="ctr" rtl="1"/>
                      <a:endParaRPr lang="ar-SA" dirty="0"/>
                    </a:p>
                  </a:txBody>
                  <a:tcPr/>
                </a:tc>
              </a:tr>
              <a:tr h="405926">
                <a:tc>
                  <a:txBody>
                    <a:bodyPr/>
                    <a:lstStyle/>
                    <a:p>
                      <a:pPr algn="ctr" rtl="1"/>
                      <a:r>
                        <a:rPr lang="ar-SA" sz="2000" b="1" dirty="0" smtClean="0">
                          <a:latin typeface="Arabic Typesetting" pitchFamily="66" charset="-78"/>
                          <a:cs typeface="Arabic Typesetting" pitchFamily="66" charset="-78"/>
                        </a:rPr>
                        <a:t>1990</a:t>
                      </a:r>
                      <a:endParaRPr lang="ar-SA" sz="2000" b="1" dirty="0">
                        <a:latin typeface="Arabic Typesetting" pitchFamily="66" charset="-78"/>
                        <a:cs typeface="Arabic Typesetting" pitchFamily="66" charset="-78"/>
                      </a:endParaRPr>
                    </a:p>
                  </a:txBody>
                  <a:tcPr/>
                </a:tc>
                <a:tc>
                  <a:txBody>
                    <a:bodyPr/>
                    <a:lstStyle/>
                    <a:p>
                      <a:pPr algn="ctr" rtl="1"/>
                      <a:r>
                        <a:rPr lang="ar-SA" sz="1600" dirty="0" smtClean="0">
                          <a:latin typeface="Monotype Koufi" pitchFamily="2" charset="-78"/>
                          <a:ea typeface="Monotype Koufi" pitchFamily="2" charset="-78"/>
                          <a:cs typeface="Monotype Koufi" pitchFamily="2" charset="-78"/>
                        </a:rPr>
                        <a:t>جودة شاملة </a:t>
                      </a:r>
                      <a:endParaRPr lang="ar-SA" sz="1600" dirty="0">
                        <a:latin typeface="Monotype Koufi" pitchFamily="2" charset="-78"/>
                        <a:ea typeface="Monotype Koufi" pitchFamily="2" charset="-78"/>
                        <a:cs typeface="Monotype Koufi" pitchFamily="2" charset="-78"/>
                      </a:endParaRPr>
                    </a:p>
                  </a:txBody>
                  <a:tcPr/>
                </a:tc>
                <a:tc>
                  <a:txBody>
                    <a:bodyPr/>
                    <a:lstStyle/>
                    <a:p>
                      <a:pPr algn="ctr" rtl="1"/>
                      <a:r>
                        <a:rPr lang="en-US" sz="1600" dirty="0" smtClean="0"/>
                        <a:t>TQ</a:t>
                      </a:r>
                      <a:endParaRPr lang="ar-SA" sz="1600" dirty="0"/>
                    </a:p>
                  </a:txBody>
                  <a:tcPr/>
                </a:tc>
                <a:tc>
                  <a:txBody>
                    <a:bodyPr/>
                    <a:lstStyle/>
                    <a:p>
                      <a:pPr algn="ctr" rtl="1"/>
                      <a:endParaRPr lang="ar-SA" dirty="0"/>
                    </a:p>
                  </a:txBody>
                  <a:tcPr/>
                </a:tc>
              </a:tr>
              <a:tr h="506989">
                <a:tc>
                  <a:txBody>
                    <a:bodyPr/>
                    <a:lstStyle/>
                    <a:p>
                      <a:pPr algn="ctr" rtl="1"/>
                      <a:r>
                        <a:rPr lang="ar-SA" sz="2000" dirty="0" smtClean="0">
                          <a:latin typeface="Arabic Typesetting" pitchFamily="66" charset="-78"/>
                          <a:cs typeface="Arabic Typesetting" pitchFamily="66" charset="-78"/>
                        </a:rPr>
                        <a:t>1987</a:t>
                      </a:r>
                      <a:endParaRPr lang="ar-SA" sz="2000" dirty="0">
                        <a:latin typeface="Arabic Typesetting" pitchFamily="66" charset="-78"/>
                        <a:cs typeface="Arabic Typesetting" pitchFamily="66" charset="-78"/>
                      </a:endParaRPr>
                    </a:p>
                  </a:txBody>
                  <a:tcPr/>
                </a:tc>
                <a:tc>
                  <a:txBody>
                    <a:bodyPr/>
                    <a:lstStyle/>
                    <a:p>
                      <a:pPr algn="ctr" rtl="1"/>
                      <a:r>
                        <a:rPr lang="ar-SA" sz="1600" dirty="0" smtClean="0">
                          <a:latin typeface="Monotype Koufi" pitchFamily="2" charset="-78"/>
                          <a:ea typeface="Monotype Koufi" pitchFamily="2" charset="-78"/>
                          <a:cs typeface="Monotype Koufi" pitchFamily="2" charset="-78"/>
                        </a:rPr>
                        <a:t>رقابة</a:t>
                      </a:r>
                      <a:endParaRPr lang="ar-SA" sz="1600" dirty="0">
                        <a:latin typeface="Monotype Koufi" pitchFamily="2" charset="-78"/>
                        <a:ea typeface="Monotype Koufi" pitchFamily="2" charset="-78"/>
                        <a:cs typeface="Monotype Koufi" pitchFamily="2" charset="-78"/>
                      </a:endParaRPr>
                    </a:p>
                  </a:txBody>
                  <a:tcPr/>
                </a:tc>
                <a:tc>
                  <a:txBody>
                    <a:bodyPr/>
                    <a:lstStyle/>
                    <a:p>
                      <a:pPr algn="ctr" rtl="1"/>
                      <a:r>
                        <a:rPr lang="en-US" sz="1400" dirty="0" smtClean="0"/>
                        <a:t>Control\</a:t>
                      </a:r>
                    </a:p>
                    <a:p>
                      <a:pPr algn="ctr" rtl="1"/>
                      <a:r>
                        <a:rPr lang="en-US" sz="1400" dirty="0" smtClean="0"/>
                        <a:t>Monitor</a:t>
                      </a:r>
                      <a:endParaRPr lang="ar-SA" sz="1400" dirty="0"/>
                    </a:p>
                  </a:txBody>
                  <a:tcPr/>
                </a:tc>
                <a:tc>
                  <a:txBody>
                    <a:bodyPr/>
                    <a:lstStyle/>
                    <a:p>
                      <a:pPr algn="ctr" rtl="1"/>
                      <a:r>
                        <a:rPr lang="ar-SA" sz="1400" dirty="0" smtClean="0"/>
                        <a:t>لم تنجح </a:t>
                      </a:r>
                      <a:r>
                        <a:rPr lang="en-US" sz="1400" baseline="0" dirty="0" smtClean="0"/>
                        <a:t>JQC</a:t>
                      </a:r>
                      <a:r>
                        <a:rPr lang="ar-SA" sz="1400" baseline="0" dirty="0" smtClean="0"/>
                        <a:t> </a:t>
                      </a:r>
                      <a:endParaRPr lang="ar-SA" sz="1400" dirty="0"/>
                    </a:p>
                  </a:txBody>
                  <a:tcPr/>
                </a:tc>
              </a:tr>
              <a:tr h="405926">
                <a:tc>
                  <a:txBody>
                    <a:bodyPr/>
                    <a:lstStyle/>
                    <a:p>
                      <a:pPr algn="ctr" rtl="1"/>
                      <a:r>
                        <a:rPr lang="ar-SA" sz="2000" dirty="0" smtClean="0">
                          <a:latin typeface="Arabic Typesetting" pitchFamily="66" charset="-78"/>
                          <a:cs typeface="Arabic Typesetting" pitchFamily="66" charset="-78"/>
                        </a:rPr>
                        <a:t>1979</a:t>
                      </a:r>
                      <a:endParaRPr lang="ar-SA" sz="2000" dirty="0">
                        <a:latin typeface="Arabic Typesetting" pitchFamily="66" charset="-78"/>
                        <a:cs typeface="Arabic Typesetting" pitchFamily="66" charset="-78"/>
                      </a:endParaRPr>
                    </a:p>
                  </a:txBody>
                  <a:tcPr/>
                </a:tc>
                <a:tc>
                  <a:txBody>
                    <a:bodyPr/>
                    <a:lstStyle/>
                    <a:p>
                      <a:pPr algn="ctr" rtl="1"/>
                      <a:r>
                        <a:rPr lang="ar-SA" sz="1600" dirty="0" smtClean="0">
                          <a:latin typeface="Monotype Koufi" pitchFamily="2" charset="-78"/>
                          <a:ea typeface="Monotype Koufi" pitchFamily="2" charset="-78"/>
                          <a:cs typeface="Monotype Koufi" pitchFamily="2" charset="-78"/>
                        </a:rPr>
                        <a:t>تحسين </a:t>
                      </a:r>
                      <a:endParaRPr lang="ar-SA" sz="1600" dirty="0">
                        <a:latin typeface="Monotype Koufi" pitchFamily="2" charset="-78"/>
                        <a:ea typeface="Monotype Koufi" pitchFamily="2" charset="-78"/>
                        <a:cs typeface="Monotype Koufi" pitchFamily="2" charset="-78"/>
                      </a:endParaRPr>
                    </a:p>
                  </a:txBody>
                  <a:tcPr/>
                </a:tc>
                <a:tc>
                  <a:txBody>
                    <a:bodyPr/>
                    <a:lstStyle/>
                    <a:p>
                      <a:pPr algn="ctr" rtl="1"/>
                      <a:r>
                        <a:rPr lang="en-US" sz="1600" dirty="0" smtClean="0"/>
                        <a:t>Improve</a:t>
                      </a:r>
                      <a:endParaRPr lang="ar-SA" sz="1600" dirty="0"/>
                    </a:p>
                  </a:txBody>
                  <a:tcPr/>
                </a:tc>
                <a:tc rowSpan="2">
                  <a:txBody>
                    <a:bodyPr/>
                    <a:lstStyle/>
                    <a:p>
                      <a:pPr algn="ctr" rtl="1"/>
                      <a:r>
                        <a:rPr lang="ar-SA" sz="1400" dirty="0" smtClean="0"/>
                        <a:t>الجودة </a:t>
                      </a:r>
                      <a:r>
                        <a:rPr lang="ar-SA" sz="1200" dirty="0" smtClean="0"/>
                        <a:t>ولدت في اليابان وتحولت إلى </a:t>
                      </a:r>
                    </a:p>
                    <a:p>
                      <a:pPr algn="ctr" rtl="1"/>
                      <a:r>
                        <a:rPr lang="ar-SA" sz="1200" b="1" dirty="0" smtClean="0"/>
                        <a:t>موضة</a:t>
                      </a:r>
                      <a:r>
                        <a:rPr lang="ar-SA" sz="1200" b="1" baseline="0" dirty="0" smtClean="0"/>
                        <a:t> الثمانينات الأمريكية</a:t>
                      </a:r>
                      <a:endParaRPr lang="ar-SA" sz="1200" b="1" dirty="0"/>
                    </a:p>
                  </a:txBody>
                  <a:tcPr/>
                </a:tc>
              </a:tr>
              <a:tr h="429115">
                <a:tc>
                  <a:txBody>
                    <a:bodyPr/>
                    <a:lstStyle/>
                    <a:p>
                      <a:pPr algn="ctr" rtl="1"/>
                      <a:r>
                        <a:rPr lang="ar-SA" sz="2000" dirty="0" smtClean="0">
                          <a:latin typeface="Arabic Typesetting" pitchFamily="66" charset="-78"/>
                          <a:cs typeface="Arabic Typesetting" pitchFamily="66" charset="-78"/>
                        </a:rPr>
                        <a:t>1970</a:t>
                      </a:r>
                      <a:endParaRPr lang="ar-SA" sz="2000" dirty="0">
                        <a:latin typeface="Arabic Typesetting" pitchFamily="66" charset="-78"/>
                        <a:cs typeface="Arabic Typesetting" pitchFamily="66" charset="-78"/>
                      </a:endParaRPr>
                    </a:p>
                  </a:txBody>
                  <a:tcPr/>
                </a:tc>
                <a:tc>
                  <a:txBody>
                    <a:bodyPr/>
                    <a:lstStyle/>
                    <a:p>
                      <a:pPr algn="ctr" rtl="1"/>
                      <a:r>
                        <a:rPr lang="ar-SA" sz="1400" dirty="0" smtClean="0">
                          <a:latin typeface="Monotype Koufi" pitchFamily="2" charset="-78"/>
                          <a:ea typeface="Monotype Koufi" pitchFamily="2" charset="-78"/>
                          <a:cs typeface="Monotype Koufi" pitchFamily="2" charset="-78"/>
                        </a:rPr>
                        <a:t>انتشار في </a:t>
                      </a:r>
                      <a:r>
                        <a:rPr lang="en-US" sz="1400" dirty="0" smtClean="0"/>
                        <a:t>JQC</a:t>
                      </a:r>
                      <a:r>
                        <a:rPr lang="ar-SA" sz="1400" dirty="0" smtClean="0">
                          <a:latin typeface="Monotype Koufi" pitchFamily="2" charset="-78"/>
                          <a:ea typeface="Monotype Koufi" pitchFamily="2" charset="-78"/>
                          <a:cs typeface="Monotype Koufi" pitchFamily="2" charset="-78"/>
                        </a:rPr>
                        <a:t> أمريكا</a:t>
                      </a:r>
                      <a:endParaRPr lang="ar-SA" sz="1400" dirty="0">
                        <a:latin typeface="Monotype Koufi" pitchFamily="2" charset="-78"/>
                        <a:ea typeface="Monotype Koufi" pitchFamily="2" charset="-78"/>
                        <a:cs typeface="Monotype Koufi" pitchFamily="2" charset="-78"/>
                      </a:endParaRPr>
                    </a:p>
                  </a:txBody>
                  <a:tcPr/>
                </a:tc>
                <a:tc>
                  <a:txBody>
                    <a:bodyPr/>
                    <a:lstStyle/>
                    <a:p>
                      <a:pPr algn="ctr" rtl="1"/>
                      <a:r>
                        <a:rPr lang="en-US" sz="1600" baseline="0" dirty="0" smtClean="0"/>
                        <a:t>JQC to USA</a:t>
                      </a:r>
                      <a:r>
                        <a:rPr lang="ar-SA" sz="1600" baseline="0" dirty="0" smtClean="0"/>
                        <a:t> </a:t>
                      </a:r>
                      <a:endParaRPr lang="ar-SA" sz="1600" dirty="0"/>
                    </a:p>
                  </a:txBody>
                  <a:tcPr/>
                </a:tc>
                <a:tc vMerge="1">
                  <a:txBody>
                    <a:bodyPr/>
                    <a:lstStyle/>
                    <a:p>
                      <a:pPr algn="ctr" rtl="1"/>
                      <a:endParaRPr lang="ar-SA" dirty="0"/>
                    </a:p>
                  </a:txBody>
                  <a:tcPr/>
                </a:tc>
              </a:tr>
              <a:tr h="566635">
                <a:tc rowSpan="2">
                  <a:txBody>
                    <a:bodyPr/>
                    <a:lstStyle/>
                    <a:p>
                      <a:pPr algn="ctr" rtl="1"/>
                      <a:r>
                        <a:rPr lang="ar-SA" sz="2000" b="1" dirty="0" smtClean="0">
                          <a:latin typeface="Arabic Typesetting" pitchFamily="66" charset="-78"/>
                          <a:cs typeface="Arabic Typesetting" pitchFamily="66" charset="-78"/>
                        </a:rPr>
                        <a:t>1962</a:t>
                      </a:r>
                    </a:p>
                  </a:txBody>
                  <a:tcPr/>
                </a:tc>
                <a:tc>
                  <a:txBody>
                    <a:bodyPr/>
                    <a:lstStyle/>
                    <a:p>
                      <a:pPr algn="ctr" rtl="1"/>
                      <a:r>
                        <a:rPr lang="ar-SA" sz="1400" dirty="0" smtClean="0">
                          <a:latin typeface="Monotype Koufi" pitchFamily="2" charset="-78"/>
                          <a:ea typeface="Monotype Koufi" pitchFamily="2" charset="-78"/>
                          <a:cs typeface="Monotype Koufi" pitchFamily="2" charset="-78"/>
                        </a:rPr>
                        <a:t>انطلاقة دوائر</a:t>
                      </a:r>
                      <a:r>
                        <a:rPr lang="ar-SA" sz="1400" baseline="0" dirty="0" smtClean="0">
                          <a:latin typeface="Monotype Koufi" pitchFamily="2" charset="-78"/>
                          <a:ea typeface="Monotype Koufi" pitchFamily="2" charset="-78"/>
                          <a:cs typeface="Monotype Koufi" pitchFamily="2" charset="-78"/>
                        </a:rPr>
                        <a:t> الجودة اليابانية</a:t>
                      </a:r>
                      <a:r>
                        <a:rPr lang="ar-SA" sz="1400" dirty="0" smtClean="0">
                          <a:latin typeface="Monotype Koufi" pitchFamily="2" charset="-78"/>
                          <a:ea typeface="Monotype Koufi" pitchFamily="2" charset="-78"/>
                          <a:cs typeface="Monotype Koufi" pitchFamily="2" charset="-78"/>
                        </a:rPr>
                        <a:t> </a:t>
                      </a:r>
                      <a:endParaRPr lang="ar-SA" sz="1400" dirty="0">
                        <a:latin typeface="Monotype Koufi" pitchFamily="2" charset="-78"/>
                        <a:ea typeface="Monotype Koufi" pitchFamily="2" charset="-78"/>
                        <a:cs typeface="Monotype Koufi" pitchFamily="2" charset="-78"/>
                      </a:endParaRPr>
                    </a:p>
                  </a:txBody>
                  <a:tcPr/>
                </a:tc>
                <a:tc>
                  <a:txBody>
                    <a:bodyPr/>
                    <a:lstStyle/>
                    <a:p>
                      <a:pPr algn="ctr" rtl="1"/>
                      <a:r>
                        <a:rPr lang="ar-SA" sz="1600" dirty="0" smtClean="0"/>
                        <a:t> </a:t>
                      </a:r>
                      <a:r>
                        <a:rPr lang="en-US" sz="1600" dirty="0" smtClean="0"/>
                        <a:t>Japan Q Circles</a:t>
                      </a:r>
                    </a:p>
                    <a:p>
                      <a:pPr algn="ctr" rtl="1"/>
                      <a:r>
                        <a:rPr lang="en-US" sz="1600" dirty="0" smtClean="0"/>
                        <a:t>JQC</a:t>
                      </a:r>
                      <a:endParaRPr lang="ar-SA" sz="1600" dirty="0"/>
                    </a:p>
                  </a:txBody>
                  <a:tcPr/>
                </a:tc>
                <a:tc>
                  <a:txBody>
                    <a:bodyPr/>
                    <a:lstStyle/>
                    <a:p>
                      <a:pPr algn="ctr" rtl="1"/>
                      <a:endParaRPr lang="ar-SA" dirty="0"/>
                    </a:p>
                  </a:txBody>
                  <a:tcPr/>
                </a:tc>
              </a:tr>
              <a:tr h="231586">
                <a:tc vMerge="1">
                  <a:txBody>
                    <a:bodyPr/>
                    <a:lstStyle/>
                    <a:p>
                      <a:pPr algn="ctr" rtl="1"/>
                      <a:endParaRPr lang="ar-SA" sz="2000" dirty="0">
                        <a:latin typeface="Arabic Typesetting" pitchFamily="66" charset="-78"/>
                        <a:cs typeface="Arabic Typesetting" pitchFamily="66" charset="-78"/>
                      </a:endParaRPr>
                    </a:p>
                  </a:txBody>
                  <a:tcPr/>
                </a:tc>
                <a:tc rowSpan="2">
                  <a:txBody>
                    <a:bodyPr/>
                    <a:lstStyle/>
                    <a:p>
                      <a:pPr algn="ctr" rtl="1"/>
                      <a:r>
                        <a:rPr lang="ar-SA" sz="1400" dirty="0" smtClean="0">
                          <a:latin typeface="Monotype Koufi" pitchFamily="2" charset="-78"/>
                          <a:ea typeface="Monotype Koufi" pitchFamily="2" charset="-78"/>
                          <a:cs typeface="Monotype Koufi" pitchFamily="2" charset="-78"/>
                        </a:rPr>
                        <a:t>ضمان جودة نوعية </a:t>
                      </a:r>
                      <a:endParaRPr lang="ar-SA" sz="1400" dirty="0">
                        <a:latin typeface="Monotype Koufi" pitchFamily="2" charset="-78"/>
                        <a:ea typeface="Monotype Koufi" pitchFamily="2" charset="-78"/>
                        <a:cs typeface="Monotype Koufi" pitchFamily="2" charset="-78"/>
                      </a:endParaRPr>
                    </a:p>
                  </a:txBody>
                  <a:tcPr/>
                </a:tc>
                <a:tc rowSpan="3">
                  <a:txBody>
                    <a:bodyPr/>
                    <a:lstStyle/>
                    <a:p>
                      <a:pPr algn="ctr" rtl="1"/>
                      <a:r>
                        <a:rPr lang="en-US" sz="1600" dirty="0" smtClean="0"/>
                        <a:t>Assurance</a:t>
                      </a:r>
                    </a:p>
                    <a:p>
                      <a:pPr algn="ctr" rtl="1"/>
                      <a:endParaRPr lang="en-US" sz="1600" dirty="0" smtClean="0"/>
                    </a:p>
                    <a:p>
                      <a:pPr algn="ctr" rtl="1"/>
                      <a:r>
                        <a:rPr lang="en-US" sz="1600" dirty="0" smtClean="0"/>
                        <a:t>Quality</a:t>
                      </a:r>
                      <a:endParaRPr lang="ar-SA" sz="1600" dirty="0"/>
                    </a:p>
                  </a:txBody>
                  <a:tcPr/>
                </a:tc>
                <a:tc rowSpan="2">
                  <a:txBody>
                    <a:bodyPr/>
                    <a:lstStyle/>
                    <a:p>
                      <a:pPr algn="ctr" rtl="1"/>
                      <a:r>
                        <a:rPr lang="ar-SA" sz="1400" b="1" dirty="0" smtClean="0"/>
                        <a:t>1950</a:t>
                      </a:r>
                      <a:r>
                        <a:rPr lang="ar-SA" sz="1400" dirty="0" smtClean="0"/>
                        <a:t> </a:t>
                      </a:r>
                      <a:r>
                        <a:rPr lang="ar-SA" sz="1200" dirty="0" smtClean="0"/>
                        <a:t>اليابان منحت </a:t>
                      </a:r>
                      <a:r>
                        <a:rPr lang="en-US" sz="1200" dirty="0" smtClean="0"/>
                        <a:t>Deming </a:t>
                      </a:r>
                      <a:r>
                        <a:rPr lang="ar-SA" sz="1200" dirty="0" smtClean="0"/>
                        <a:t> </a:t>
                      </a:r>
                      <a:r>
                        <a:rPr lang="ar-SA" sz="1200" b="1" dirty="0" smtClean="0"/>
                        <a:t>أول جائزة</a:t>
                      </a:r>
                      <a:r>
                        <a:rPr lang="ar-SA" sz="1200" b="1" baseline="0" dirty="0" smtClean="0"/>
                        <a:t> للجودة</a:t>
                      </a:r>
                      <a:endParaRPr lang="ar-SA" sz="1200" b="1" dirty="0"/>
                    </a:p>
                  </a:txBody>
                  <a:tcPr/>
                </a:tc>
              </a:tr>
              <a:tr h="611491">
                <a:tc>
                  <a:txBody>
                    <a:bodyPr/>
                    <a:lstStyle/>
                    <a:p>
                      <a:pPr algn="ctr" rtl="1"/>
                      <a:r>
                        <a:rPr lang="ar-SA" sz="2000" dirty="0" smtClean="0">
                          <a:latin typeface="Arabic Typesetting" pitchFamily="66" charset="-78"/>
                          <a:cs typeface="Arabic Typesetting" pitchFamily="66" charset="-78"/>
                        </a:rPr>
                        <a:t>50\1951</a:t>
                      </a:r>
                      <a:endParaRPr lang="ar-SA" sz="2000" dirty="0">
                        <a:latin typeface="Arabic Typesetting" pitchFamily="66" charset="-78"/>
                        <a:cs typeface="Arabic Typesetting" pitchFamily="66" charset="-78"/>
                      </a:endParaRPr>
                    </a:p>
                  </a:txBody>
                  <a:tcPr/>
                </a:tc>
                <a:tc vMerge="1">
                  <a:txBody>
                    <a:bodyPr/>
                    <a:lstStyle/>
                    <a:p>
                      <a:pPr rtl="1"/>
                      <a:endParaRPr lang="ar-SA"/>
                    </a:p>
                  </a:txBody>
                  <a:tcPr/>
                </a:tc>
                <a:tc vMerge="1">
                  <a:txBody>
                    <a:bodyPr/>
                    <a:lstStyle/>
                    <a:p>
                      <a:pPr rtl="1"/>
                      <a:endParaRPr lang="ar-SA"/>
                    </a:p>
                  </a:txBody>
                  <a:tcPr/>
                </a:tc>
                <a:tc vMerge="1">
                  <a:txBody>
                    <a:bodyPr/>
                    <a:lstStyle/>
                    <a:p>
                      <a:pPr rtl="1"/>
                      <a:endParaRPr lang="ar-SA"/>
                    </a:p>
                  </a:txBody>
                  <a:tcPr/>
                </a:tc>
              </a:tr>
              <a:tr h="387698">
                <a:tc>
                  <a:txBody>
                    <a:bodyPr/>
                    <a:lstStyle/>
                    <a:p>
                      <a:pPr algn="ctr" rtl="1"/>
                      <a:r>
                        <a:rPr lang="ar-SA" sz="2000" dirty="0" smtClean="0">
                          <a:latin typeface="Arabic Typesetting" pitchFamily="66" charset="-78"/>
                          <a:cs typeface="Arabic Typesetting" pitchFamily="66" charset="-78"/>
                        </a:rPr>
                        <a:t>1948</a:t>
                      </a:r>
                      <a:endParaRPr lang="ar-SA" sz="2000" dirty="0">
                        <a:latin typeface="Arabic Typesetting" pitchFamily="66" charset="-78"/>
                        <a:cs typeface="Arabic Typesetting" pitchFamily="66" charset="-78"/>
                      </a:endParaRPr>
                    </a:p>
                  </a:txBody>
                  <a:tcPr/>
                </a:tc>
                <a:tc>
                  <a:txBody>
                    <a:bodyPr/>
                    <a:lstStyle/>
                    <a:p>
                      <a:pPr algn="ctr" rtl="1"/>
                      <a:r>
                        <a:rPr lang="ar-SA" sz="1400" dirty="0" smtClean="0">
                          <a:latin typeface="Monotype Koufi" pitchFamily="2" charset="-78"/>
                          <a:ea typeface="Monotype Koufi" pitchFamily="2" charset="-78"/>
                          <a:cs typeface="Monotype Koufi" pitchFamily="2" charset="-78"/>
                        </a:rPr>
                        <a:t>جودة</a:t>
                      </a:r>
                      <a:endParaRPr lang="ar-SA" sz="1400" dirty="0">
                        <a:latin typeface="Monotype Koufi" pitchFamily="2" charset="-78"/>
                        <a:ea typeface="Monotype Koufi" pitchFamily="2" charset="-78"/>
                        <a:cs typeface="Monotype Koufi" pitchFamily="2" charset="-78"/>
                      </a:endParaRPr>
                    </a:p>
                  </a:txBody>
                  <a:tcPr/>
                </a:tc>
                <a:tc vMerge="1">
                  <a:txBody>
                    <a:bodyPr/>
                    <a:lstStyle/>
                    <a:p>
                      <a:pPr algn="ctr" rtl="1"/>
                      <a:endParaRPr lang="ar-SA" sz="1600" dirty="0"/>
                    </a:p>
                  </a:txBody>
                  <a:tcPr/>
                </a:tc>
                <a:tc>
                  <a:txBody>
                    <a:bodyPr/>
                    <a:lstStyle/>
                    <a:p>
                      <a:pPr algn="ctr" rtl="1"/>
                      <a:endParaRPr lang="ar-SA" dirty="0"/>
                    </a:p>
                  </a:txBody>
                  <a:tcPr/>
                </a:tc>
              </a:tr>
              <a:tr h="387698">
                <a:tc>
                  <a:txBody>
                    <a:bodyPr/>
                    <a:lstStyle/>
                    <a:p>
                      <a:pPr algn="ctr" rtl="1"/>
                      <a:r>
                        <a:rPr lang="ar-SA" sz="2000" b="1" dirty="0" smtClean="0">
                          <a:latin typeface="Arabic Typesetting" pitchFamily="66" charset="-78"/>
                          <a:cs typeface="Arabic Typesetting" pitchFamily="66" charset="-78"/>
                        </a:rPr>
                        <a:t>1900</a:t>
                      </a:r>
                      <a:endParaRPr lang="ar-SA" sz="2000" b="1" dirty="0">
                        <a:latin typeface="Arabic Typesetting" pitchFamily="66" charset="-78"/>
                        <a:cs typeface="Arabic Typesetting" pitchFamily="66" charset="-78"/>
                      </a:endParaRPr>
                    </a:p>
                  </a:txBody>
                  <a:tcPr/>
                </a:tc>
                <a:tc>
                  <a:txBody>
                    <a:bodyPr/>
                    <a:lstStyle/>
                    <a:p>
                      <a:pPr algn="ctr" rtl="1"/>
                      <a:r>
                        <a:rPr lang="ar-SA" sz="1400" dirty="0" smtClean="0">
                          <a:latin typeface="Monotype Koufi" pitchFamily="2" charset="-78"/>
                          <a:ea typeface="Monotype Koufi" pitchFamily="2" charset="-78"/>
                          <a:cs typeface="Monotype Koufi" pitchFamily="2" charset="-78"/>
                        </a:rPr>
                        <a:t>إتقان</a:t>
                      </a:r>
                      <a:endParaRPr lang="ar-SA" sz="1400" dirty="0">
                        <a:latin typeface="Monotype Koufi" pitchFamily="2" charset="-78"/>
                        <a:ea typeface="Monotype Koufi" pitchFamily="2" charset="-78"/>
                        <a:cs typeface="Monotype Koufi" pitchFamily="2" charset="-78"/>
                      </a:endParaRPr>
                    </a:p>
                  </a:txBody>
                  <a:tcPr/>
                </a:tc>
                <a:tc>
                  <a:txBody>
                    <a:bodyPr/>
                    <a:lstStyle/>
                    <a:p>
                      <a:pPr algn="ctr" rtl="1"/>
                      <a:r>
                        <a:rPr lang="en-US" sz="1600" dirty="0" smtClean="0"/>
                        <a:t>Perform</a:t>
                      </a:r>
                      <a:endParaRPr lang="ar-SA" sz="1600" dirty="0"/>
                    </a:p>
                  </a:txBody>
                  <a:tcPr/>
                </a:tc>
                <a:tc>
                  <a:txBody>
                    <a:bodyPr/>
                    <a:lstStyle/>
                    <a:p>
                      <a:pPr algn="ctr" rtl="1"/>
                      <a:r>
                        <a:rPr lang="ar-SA" sz="1100" dirty="0" smtClean="0"/>
                        <a:t>تعود إلى خلق الكون والإنسان</a:t>
                      </a:r>
                      <a:r>
                        <a:rPr lang="ar-SA" sz="1100" baseline="0" dirty="0" smtClean="0"/>
                        <a:t> التي ليس كمثلها إتقان</a:t>
                      </a:r>
                      <a:endParaRPr lang="ar-SA" sz="1100" dirty="0"/>
                    </a:p>
                  </a:txBody>
                  <a:tcPr/>
                </a:tc>
              </a:tr>
              <a:tr h="405926">
                <a:tc>
                  <a:txBody>
                    <a:bodyPr/>
                    <a:lstStyle/>
                    <a:p>
                      <a:pPr algn="ctr" rtl="1"/>
                      <a:r>
                        <a:rPr lang="ar-SA" sz="2000" dirty="0" smtClean="0">
                          <a:latin typeface="Arabic Typesetting" pitchFamily="66" charset="-78"/>
                          <a:cs typeface="Arabic Typesetting" pitchFamily="66" charset="-78"/>
                        </a:rPr>
                        <a:t>قبل</a:t>
                      </a:r>
                      <a:r>
                        <a:rPr lang="ar-SA" sz="2000" baseline="0" dirty="0" smtClean="0">
                          <a:latin typeface="Arabic Typesetting" pitchFamily="66" charset="-78"/>
                          <a:cs typeface="Arabic Typesetting" pitchFamily="66" charset="-78"/>
                        </a:rPr>
                        <a:t> 1900</a:t>
                      </a:r>
                      <a:endParaRPr lang="ar-SA" sz="2000" dirty="0">
                        <a:latin typeface="Arabic Typesetting" pitchFamily="66" charset="-78"/>
                        <a:cs typeface="Arabic Typesetting" pitchFamily="66" charset="-78"/>
                      </a:endParaRPr>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1400" dirty="0" smtClean="0"/>
                        <a:t>إتقان الخالق</a:t>
                      </a:r>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1000" b="1" baseline="0" dirty="0" smtClean="0"/>
                        <a:t>سبحانه الذي ليس كمثلها إتقان</a:t>
                      </a:r>
                      <a:endParaRPr lang="ar-SA" sz="1000" b="1" dirty="0" smtClean="0"/>
                    </a:p>
                  </a:txBody>
                  <a:tcPr/>
                </a:tc>
                <a:tc>
                  <a:txBody>
                    <a:bodyPr/>
                    <a:lstStyle/>
                    <a:p>
                      <a:pPr algn="ctr"/>
                      <a:r>
                        <a:rPr lang="ar-SA" sz="1100" b="1" dirty="0" smtClean="0"/>
                        <a:t>اكتشف ؟</a:t>
                      </a:r>
                      <a:r>
                        <a:rPr lang="ar-SA" sz="1100" dirty="0" smtClean="0"/>
                        <a:t>! راجع</a:t>
                      </a:r>
                      <a:r>
                        <a:rPr lang="ar-SA" sz="1100" baseline="0" dirty="0" smtClean="0"/>
                        <a:t> مختصر الحضارات </a:t>
                      </a:r>
                      <a:r>
                        <a:rPr lang="ar-SA" sz="1100" baseline="0" dirty="0" err="1" smtClean="0"/>
                        <a:t>اعلاه</a:t>
                      </a:r>
                      <a:r>
                        <a:rPr lang="ar-SA" sz="1100" baseline="0" dirty="0" smtClean="0"/>
                        <a:t> </a:t>
                      </a:r>
                      <a:endParaRPr lang="ar-SA" sz="1100" dirty="0"/>
                    </a:p>
                  </a:txBody>
                  <a:tcPr/>
                </a:tc>
              </a:tr>
            </a:tbl>
          </a:graphicData>
        </a:graphic>
      </p:graphicFrame>
    </p:spTree>
  </p:cSld>
  <p:clrMapOvr>
    <a:masterClrMapping/>
  </p:clrMapOvr>
  <p:transition>
    <p:wheel spokes="3"/>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Content Placeholder 2"/>
          <p:cNvSpPr>
            <a:spLocks noGrp="1"/>
          </p:cNvSpPr>
          <p:nvPr>
            <p:ph idx="1"/>
          </p:nvPr>
        </p:nvSpPr>
        <p:spPr>
          <a:xfrm>
            <a:off x="642938" y="549275"/>
            <a:ext cx="8043862" cy="6021388"/>
          </a:xfrm>
        </p:spPr>
        <p:txBody>
          <a:bodyPr/>
          <a:lstStyle/>
          <a:p>
            <a:r>
              <a:rPr lang="ar-SA" sz="2000" smtClean="0"/>
              <a:t>وللجودة الشاملة حاليا مصطلحات ومجالات عديدة منها: </a:t>
            </a:r>
          </a:p>
          <a:p>
            <a:r>
              <a:rPr lang="ar-SA" sz="2000" smtClean="0"/>
              <a:t>إدارة الجودة الشاملة  </a:t>
            </a:r>
            <a:r>
              <a:rPr lang="ar-SA" sz="2000" b="1" smtClean="0"/>
              <a:t>؟</a:t>
            </a:r>
            <a:endParaRPr lang="en-US" sz="2000" b="1" smtClean="0">
              <a:cs typeface="Tahoma" pitchFamily="34" charset="0"/>
            </a:endParaRPr>
          </a:p>
          <a:p>
            <a:r>
              <a:rPr lang="ar-SA" sz="2000" smtClean="0"/>
              <a:t>تحسين الجودة الشاملة (</a:t>
            </a:r>
            <a:r>
              <a:rPr lang="en-US" sz="2000" smtClean="0">
                <a:cs typeface="Tahoma" pitchFamily="34" charset="0"/>
              </a:rPr>
              <a:t>(TQI</a:t>
            </a:r>
            <a:endParaRPr lang="ar-SA" sz="2000" smtClean="0"/>
          </a:p>
          <a:p>
            <a:r>
              <a:rPr lang="ar-SA" sz="2000" smtClean="0"/>
              <a:t>التحكم أو ضبط الجودة الشاملة  </a:t>
            </a:r>
            <a:r>
              <a:rPr lang="en-US" sz="2000" smtClean="0">
                <a:cs typeface="Tahoma" pitchFamily="34" charset="0"/>
              </a:rPr>
              <a:t>TQC</a:t>
            </a:r>
          </a:p>
          <a:p>
            <a:r>
              <a:rPr lang="ar-SA" sz="2000" smtClean="0"/>
              <a:t>قيادة الجودة الشاملة </a:t>
            </a:r>
            <a:r>
              <a:rPr lang="en-US" sz="2000" smtClean="0">
                <a:cs typeface="Tahoma" pitchFamily="34" charset="0"/>
              </a:rPr>
              <a:t>TQL </a:t>
            </a:r>
          </a:p>
          <a:p>
            <a:r>
              <a:rPr lang="ar-SA" sz="2000" smtClean="0"/>
              <a:t>الضبط الإحصائي للجودة  </a:t>
            </a:r>
            <a:r>
              <a:rPr lang="en-US" sz="2000" smtClean="0">
                <a:cs typeface="Tahoma" pitchFamily="34" charset="0"/>
              </a:rPr>
              <a:t>SQC</a:t>
            </a:r>
            <a:endParaRPr lang="ar-SA" sz="2000" smtClean="0"/>
          </a:p>
          <a:p>
            <a:r>
              <a:rPr lang="ar-SA" sz="1600" smtClean="0"/>
              <a:t>وهي</a:t>
            </a:r>
            <a:r>
              <a:rPr lang="ar-SA" sz="2000" smtClean="0"/>
              <a:t> التحسين المستمر للجودة الشاملة </a:t>
            </a:r>
            <a:r>
              <a:rPr lang="en-US" sz="2000" b="1" smtClean="0">
                <a:cs typeface="Tahoma" pitchFamily="34" charset="0"/>
              </a:rPr>
              <a:t>CTQI</a:t>
            </a:r>
            <a:r>
              <a:rPr lang="ar-SA" sz="2000" smtClean="0"/>
              <a:t> </a:t>
            </a:r>
          </a:p>
          <a:p>
            <a:pPr>
              <a:buFont typeface="Wingdings" pitchFamily="2" charset="2"/>
              <a:buNone/>
            </a:pPr>
            <a:r>
              <a:rPr lang="ar-SA" sz="2000" smtClean="0"/>
              <a:t>		وفي كل مجال وتخصص وفي مقدمتها الدواء وإنتاجه وتصنيعه ومقر تحضيره وصرفه الصيدلة </a:t>
            </a:r>
            <a:r>
              <a:rPr lang="en-US" sz="2000" smtClean="0">
                <a:cs typeface="Tahoma" pitchFamily="34" charset="0"/>
              </a:rPr>
              <a:t>PTTQM &amp; PTQM; PPTQM; PITQM </a:t>
            </a:r>
            <a:r>
              <a:rPr lang="ar-SA" sz="2000" smtClean="0"/>
              <a:t>.. جميعها</a:t>
            </a:r>
            <a:r>
              <a:rPr lang="ar-SA" sz="2000" b="1" smtClean="0"/>
              <a:t> لغاية واحدة هي:  </a:t>
            </a:r>
          </a:p>
          <a:p>
            <a:pPr algn="ctr">
              <a:buFont typeface="Wingdings" pitchFamily="2" charset="2"/>
              <a:buNone/>
            </a:pPr>
            <a:r>
              <a:rPr lang="ar-SA" sz="2000" b="1" smtClean="0"/>
              <a:t>  ”تحسين </a:t>
            </a:r>
            <a:r>
              <a:rPr lang="ar-SA" sz="2000" smtClean="0"/>
              <a:t>الإنتاج</a:t>
            </a:r>
            <a:r>
              <a:rPr lang="ar-SA" sz="2000" b="1" smtClean="0"/>
              <a:t> </a:t>
            </a:r>
            <a:r>
              <a:rPr lang="ar-SA" sz="2000" smtClean="0"/>
              <a:t>أو العمل بما يحقق </a:t>
            </a:r>
            <a:r>
              <a:rPr lang="ar-SA" sz="2000" b="1" smtClean="0"/>
              <a:t>رضا</a:t>
            </a:r>
            <a:r>
              <a:rPr lang="ar-SA" sz="2000" smtClean="0"/>
              <a:t> ومشاركة وقبول وتقبل المستهدفين (</a:t>
            </a:r>
            <a:r>
              <a:rPr lang="ar-SA" sz="2000" b="1" smtClean="0"/>
              <a:t>المرضى والمراجعين</a:t>
            </a:r>
            <a:r>
              <a:rPr lang="ar-SA" sz="2000" smtClean="0"/>
              <a:t>)“ </a:t>
            </a:r>
          </a:p>
          <a:p>
            <a:pPr algn="ctr">
              <a:buFont typeface="Wingdings" pitchFamily="2" charset="2"/>
              <a:buNone/>
            </a:pPr>
            <a:r>
              <a:rPr lang="ar-SA" sz="2000" smtClean="0"/>
              <a:t>ورضا الله خير وابقي.  </a:t>
            </a:r>
          </a:p>
          <a:p>
            <a:pPr algn="ctr">
              <a:buFont typeface="Wingdings" pitchFamily="2" charset="2"/>
              <a:buNone/>
            </a:pPr>
            <a:r>
              <a:rPr lang="ar-SA" sz="2000" smtClean="0"/>
              <a:t>=====</a:t>
            </a:r>
          </a:p>
          <a:p>
            <a:pPr algn="ctr">
              <a:buFont typeface="Wingdings" pitchFamily="2" charset="2"/>
              <a:buNone/>
            </a:pPr>
            <a:r>
              <a:rPr lang="en-US" sz="1600" smtClean="0">
                <a:cs typeface="Tahoma" pitchFamily="34" charset="0"/>
              </a:rPr>
              <a:t>TQC </a:t>
            </a:r>
            <a:r>
              <a:rPr lang="ar-SA" sz="1600" smtClean="0"/>
              <a:t>= </a:t>
            </a:r>
            <a:r>
              <a:rPr lang="ar-SA" sz="1400" smtClean="0"/>
              <a:t>تعني رقابة تحكم وضبط الجودة الشاملة  ( ص/خ) صحح ...........</a:t>
            </a:r>
            <a:r>
              <a:rPr lang="ar-SA" sz="1600" smtClean="0"/>
              <a:t>؟</a:t>
            </a:r>
          </a:p>
          <a:p>
            <a:pPr algn="ctr">
              <a:buFont typeface="Wingdings" pitchFamily="2" charset="2"/>
              <a:buNone/>
            </a:pPr>
            <a:r>
              <a:rPr lang="ar-SA" sz="1600" smtClean="0"/>
              <a:t>- </a:t>
            </a:r>
            <a:r>
              <a:rPr lang="ar-SA" sz="1400" smtClean="0"/>
              <a:t>غايتنا تحسين الجودة بما يحقق رضا الصيدلي ومدير عام الرعاية الصيدلة </a:t>
            </a:r>
            <a:r>
              <a:rPr lang="ar-SA" sz="1600" smtClean="0"/>
              <a:t>(ص/ خ)؟  صحح.......</a:t>
            </a:r>
          </a:p>
        </p:txBody>
      </p:sp>
      <p:sp>
        <p:nvSpPr>
          <p:cNvPr id="24579" name="Slide Number Placeholder 4"/>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C192E5C2-DAFE-4132-97B6-DECD00F68D9C}" type="slidenum">
              <a:rPr lang="ar-SA" smtClean="0"/>
              <a:pPr/>
              <a:t>16</a:t>
            </a:fld>
            <a:endParaRPr lang="en-US" smtClean="0"/>
          </a:p>
        </p:txBody>
      </p:sp>
      <p:sp>
        <p:nvSpPr>
          <p:cNvPr id="6" name="Title 1"/>
          <p:cNvSpPr>
            <a:spLocks noGrp="1"/>
          </p:cNvSpPr>
          <p:nvPr>
            <p:ph type="title"/>
          </p:nvPr>
        </p:nvSpPr>
        <p:spPr>
          <a:xfrm>
            <a:off x="2000250" y="44450"/>
            <a:ext cx="5500688" cy="500063"/>
          </a:xfrm>
        </p:spPr>
        <p:txBody>
          <a:bodyPr/>
          <a:lstStyle/>
          <a:p>
            <a:pPr algn="ctr" eaLnBrk="1" fontAlgn="auto" hangingPunct="1">
              <a:spcAft>
                <a:spcPts val="0"/>
              </a:spcAft>
              <a:defRPr/>
            </a:pPr>
            <a:r>
              <a:rPr lang="ar-SA" sz="2000" dirty="0" smtClean="0">
                <a:solidFill>
                  <a:schemeClr val="tx2">
                    <a:satMod val="200000"/>
                  </a:schemeClr>
                </a:solidFill>
              </a:rPr>
              <a:t>تابع/ مختصر تطور تاريخي  - جذور وتطور مصطلحات </a:t>
            </a:r>
          </a:p>
        </p:txBody>
      </p:sp>
    </p:spTree>
  </p:cSld>
  <p:clrMapOvr>
    <a:masterClrMapping/>
  </p:clrMapOvr>
  <p:transition>
    <p:wheel spokes="3"/>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1763713" y="260350"/>
            <a:ext cx="5800725" cy="479425"/>
          </a:xfrm>
        </p:spPr>
        <p:txBody>
          <a:bodyPr>
            <a:normAutofit/>
          </a:bodyPr>
          <a:lstStyle/>
          <a:p>
            <a:pPr algn="ctr" fontAlgn="auto">
              <a:spcAft>
                <a:spcPts val="0"/>
              </a:spcAft>
              <a:defRPr/>
            </a:pPr>
            <a:r>
              <a:rPr lang="ar-SA" sz="2200" dirty="0" smtClean="0">
                <a:solidFill>
                  <a:schemeClr val="tx2">
                    <a:satMod val="200000"/>
                  </a:schemeClr>
                </a:solidFill>
                <a:latin typeface="Monotype Koufi" pitchFamily="2" charset="-78"/>
                <a:cs typeface="Monotype Koufi" pitchFamily="2" charset="-78"/>
              </a:rPr>
              <a:t>مختصر جذور التطور التاريخي لإدارة الجودة الشاملة </a:t>
            </a:r>
          </a:p>
        </p:txBody>
      </p:sp>
      <p:sp>
        <p:nvSpPr>
          <p:cNvPr id="25603" name="Content Placeholder 2"/>
          <p:cNvSpPr>
            <a:spLocks noGrp="1"/>
          </p:cNvSpPr>
          <p:nvPr>
            <p:ph idx="1"/>
          </p:nvPr>
        </p:nvSpPr>
        <p:spPr>
          <a:xfrm>
            <a:off x="914400" y="947738"/>
            <a:ext cx="7772400" cy="5002212"/>
          </a:xfrm>
        </p:spPr>
        <p:txBody>
          <a:bodyPr/>
          <a:lstStyle/>
          <a:p>
            <a:pPr algn="ctr">
              <a:buFont typeface="Wingdings" pitchFamily="2" charset="2"/>
              <a:buNone/>
            </a:pPr>
            <a:endParaRPr lang="ar-SA" sz="1600" smtClean="0">
              <a:latin typeface="Monotype Koufi" pitchFamily="2" charset="-78"/>
              <a:cs typeface="Monotype Koufi" pitchFamily="2" charset="-78"/>
            </a:endParaRPr>
          </a:p>
          <a:p>
            <a:pPr algn="ctr">
              <a:buFont typeface="Wingdings" pitchFamily="2" charset="2"/>
              <a:buNone/>
            </a:pPr>
            <a:r>
              <a:rPr lang="ar-SA" sz="1600" smtClean="0">
                <a:latin typeface="Monotype Koufi" pitchFamily="2" charset="-78"/>
                <a:cs typeface="Monotype Koufi" pitchFamily="2" charset="-78"/>
              </a:rPr>
              <a:t>خلق الكون و الإنسان </a:t>
            </a:r>
            <a:r>
              <a:rPr lang="en-US" sz="1600" smtClean="0">
                <a:latin typeface="Arial Black" pitchFamily="34" charset="0"/>
                <a:cs typeface="Monotype Koufi" pitchFamily="2" charset="-78"/>
              </a:rPr>
              <a:t>Creation &amp; Humankind</a:t>
            </a:r>
            <a:r>
              <a:rPr lang="ar-SA" sz="1600" smtClean="0">
                <a:latin typeface="Arial Black" pitchFamily="34" charset="0"/>
                <a:cs typeface="Monotype Koufi" pitchFamily="2" charset="-78"/>
              </a:rPr>
              <a:t> </a:t>
            </a:r>
            <a:r>
              <a:rPr lang="ar-SA" sz="1400" smtClean="0">
                <a:latin typeface="Arial Black" pitchFamily="34" charset="0"/>
                <a:cs typeface="Monotype Koufi" pitchFamily="2" charset="-78"/>
              </a:rPr>
              <a:t>قبل ملايين السني</a:t>
            </a:r>
            <a:r>
              <a:rPr lang="ar-SA" sz="1600" smtClean="0">
                <a:latin typeface="Arial Black" pitchFamily="34" charset="0"/>
                <a:cs typeface="Monotype Koufi" pitchFamily="2" charset="-78"/>
              </a:rPr>
              <a:t>ن</a:t>
            </a:r>
          </a:p>
          <a:p>
            <a:pPr algn="ctr">
              <a:buFont typeface="Wingdings" pitchFamily="2" charset="2"/>
              <a:buNone/>
            </a:pPr>
            <a:endParaRPr lang="ar-SA" sz="1800" smtClean="0">
              <a:latin typeface="Monotype Koufi" pitchFamily="2" charset="-78"/>
              <a:cs typeface="Monotype Koufi" pitchFamily="2" charset="-78"/>
            </a:endParaRPr>
          </a:p>
          <a:p>
            <a:pPr algn="ctr">
              <a:buFont typeface="Wingdings" pitchFamily="2" charset="2"/>
              <a:buNone/>
            </a:pPr>
            <a:endParaRPr lang="ar-SA" sz="1600" smtClean="0">
              <a:latin typeface="Monotype Koufi" pitchFamily="2" charset="-78"/>
              <a:cs typeface="Monotype Koufi" pitchFamily="2" charset="-78"/>
            </a:endParaRPr>
          </a:p>
          <a:p>
            <a:pPr algn="ctr">
              <a:buFont typeface="Wingdings" pitchFamily="2" charset="2"/>
              <a:buNone/>
            </a:pPr>
            <a:r>
              <a:rPr lang="ar-SA" sz="1600" smtClean="0">
                <a:latin typeface="Monotype Koufi" pitchFamily="2" charset="-78"/>
                <a:cs typeface="Monotype Koufi" pitchFamily="2" charset="-78"/>
              </a:rPr>
              <a:t>الأديان  ”الكتب السماوية المنزلة  القديمة“</a:t>
            </a:r>
            <a:r>
              <a:rPr lang="ar-SA" sz="1800" smtClean="0">
                <a:latin typeface="Monotype Koufi" pitchFamily="2" charset="-78"/>
                <a:cs typeface="Monotype Koufi" pitchFamily="2" charset="-78"/>
              </a:rPr>
              <a:t> </a:t>
            </a:r>
            <a:r>
              <a:rPr lang="en-US" sz="1600" smtClean="0">
                <a:latin typeface="Arial Black" pitchFamily="34" charset="0"/>
                <a:cs typeface="Monotype Koufi" pitchFamily="2" charset="-78"/>
              </a:rPr>
              <a:t>Religions</a:t>
            </a:r>
            <a:r>
              <a:rPr lang="en-US" sz="1800" smtClean="0">
                <a:latin typeface="Monotype Koufi" pitchFamily="2" charset="-78"/>
                <a:cs typeface="Monotype Koufi" pitchFamily="2" charset="-78"/>
              </a:rPr>
              <a:t> </a:t>
            </a:r>
            <a:r>
              <a:rPr lang="ar-SA" sz="1800" smtClean="0">
                <a:latin typeface="Monotype Koufi" pitchFamily="2" charset="-78"/>
                <a:cs typeface="Monotype Koufi" pitchFamily="2" charset="-78"/>
              </a:rPr>
              <a:t> </a:t>
            </a:r>
          </a:p>
          <a:p>
            <a:pPr algn="ctr">
              <a:buFont typeface="Wingdings" pitchFamily="2" charset="2"/>
              <a:buNone/>
            </a:pPr>
            <a:endParaRPr lang="ar-SA" sz="1800" smtClean="0">
              <a:latin typeface="Monotype Koufi" pitchFamily="2" charset="-78"/>
              <a:cs typeface="Monotype Koufi" pitchFamily="2" charset="-78"/>
            </a:endParaRPr>
          </a:p>
          <a:p>
            <a:pPr algn="ctr">
              <a:buFont typeface="Wingdings" pitchFamily="2" charset="2"/>
              <a:buNone/>
            </a:pPr>
            <a:r>
              <a:rPr lang="ar-SA" sz="1600" smtClean="0">
                <a:latin typeface="Monotype Koufi" pitchFamily="2" charset="-78"/>
                <a:cs typeface="Monotype Koufi" pitchFamily="2" charset="-78"/>
              </a:rPr>
              <a:t>قوانين وأخلاقيات حمورابي                      </a:t>
            </a:r>
            <a:r>
              <a:rPr lang="en-US" sz="1400" b="1" smtClean="0">
                <a:latin typeface="Arial Black" pitchFamily="34" charset="0"/>
                <a:ea typeface="Monotype Koufi" pitchFamily="2" charset="-78"/>
                <a:cs typeface="Arial" pitchFamily="34" charset="0"/>
              </a:rPr>
              <a:t>Hammurabi era</a:t>
            </a:r>
            <a:r>
              <a:rPr lang="ar-SA" sz="1400" b="1" smtClean="0">
                <a:latin typeface="Arial Black" pitchFamily="34" charset="0"/>
                <a:ea typeface="Monotype Koufi" pitchFamily="2" charset="-78"/>
                <a:cs typeface="Arial" pitchFamily="34" charset="0"/>
              </a:rPr>
              <a:t> </a:t>
            </a:r>
          </a:p>
          <a:p>
            <a:pPr algn="ctr">
              <a:buFont typeface="Wingdings" pitchFamily="2" charset="2"/>
              <a:buNone/>
            </a:pPr>
            <a:endParaRPr lang="en-US" sz="1400" smtClean="0">
              <a:latin typeface="Arial Black" pitchFamily="34" charset="0"/>
              <a:ea typeface="Monotype Koufi" pitchFamily="2" charset="-78"/>
              <a:cs typeface="Arabic Transparent" pitchFamily="2" charset="0"/>
            </a:endParaRPr>
          </a:p>
          <a:p>
            <a:pPr algn="ctr">
              <a:buFont typeface="Wingdings" pitchFamily="2" charset="2"/>
              <a:buNone/>
            </a:pPr>
            <a:r>
              <a:rPr lang="ar-SA" sz="1400" smtClean="0">
                <a:latin typeface="Monotype Koufi" pitchFamily="2" charset="-78"/>
                <a:cs typeface="Monotype Koufi" pitchFamily="2" charset="-78"/>
              </a:rPr>
              <a:t>حضارة قبل الإسلام</a:t>
            </a:r>
            <a:r>
              <a:rPr lang="en-US" sz="1400" smtClean="0">
                <a:latin typeface="Arial Black" pitchFamily="34" charset="0"/>
                <a:cs typeface="Arabic Transparent" pitchFamily="2" charset="0"/>
              </a:rPr>
              <a:t>Pre Islamic </a:t>
            </a:r>
            <a:r>
              <a:rPr lang="en-US" sz="1100" smtClean="0">
                <a:latin typeface="Arial Black" pitchFamily="34" charset="0"/>
                <a:cs typeface="Arabic Transparent" pitchFamily="2" charset="0"/>
              </a:rPr>
              <a:t>Greece, Indian, Persian &amp; Roman </a:t>
            </a:r>
            <a:r>
              <a:rPr lang="en-US" sz="1400" smtClean="0">
                <a:latin typeface="Arial Black" pitchFamily="34" charset="0"/>
                <a:cs typeface="Arabic Transparent" pitchFamily="2" charset="0"/>
              </a:rPr>
              <a:t>Civilization </a:t>
            </a:r>
            <a:r>
              <a:rPr lang="ar-SA" sz="1400" smtClean="0">
                <a:latin typeface="Arial Black" pitchFamily="34" charset="0"/>
                <a:cs typeface="Arabic Transparent" pitchFamily="2" charset="0"/>
              </a:rPr>
              <a:t> </a:t>
            </a:r>
            <a:r>
              <a:rPr lang="ar-SA" sz="1400" b="1" smtClean="0">
                <a:latin typeface="Arial Black" pitchFamily="34" charset="0"/>
                <a:cs typeface="Arabic Transparent" pitchFamily="2" charset="0"/>
              </a:rPr>
              <a:t>حتى القرن 6 م</a:t>
            </a:r>
          </a:p>
          <a:p>
            <a:pPr algn="ctr">
              <a:buFont typeface="Wingdings" pitchFamily="2" charset="2"/>
              <a:buNone/>
            </a:pPr>
            <a:r>
              <a:rPr lang="ar-SA" sz="1800" smtClean="0">
                <a:latin typeface="Monotype Koufi" pitchFamily="2" charset="-78"/>
                <a:cs typeface="Arabic Transparent" pitchFamily="2" charset="0"/>
              </a:rPr>
              <a:t> </a:t>
            </a:r>
          </a:p>
          <a:p>
            <a:pPr algn="ctr">
              <a:buFont typeface="Wingdings" pitchFamily="2" charset="2"/>
              <a:buNone/>
            </a:pPr>
            <a:r>
              <a:rPr lang="ar-SA" sz="1800" smtClean="0">
                <a:latin typeface="Monotype Koufi" pitchFamily="2" charset="-78"/>
                <a:cs typeface="Arabic Transparent" pitchFamily="2" charset="0"/>
              </a:rPr>
              <a:t> </a:t>
            </a:r>
            <a:r>
              <a:rPr lang="ar-SA" sz="1800" smtClean="0">
                <a:latin typeface="Monotype Koufi" pitchFamily="2" charset="-78"/>
                <a:cs typeface="Monotype Koufi" pitchFamily="2" charset="-78"/>
              </a:rPr>
              <a:t>الإسلام  ”القرآن والسنة“ وحضارتها الاسلامية </a:t>
            </a:r>
            <a:r>
              <a:rPr lang="ar-SA" sz="1600" smtClean="0">
                <a:latin typeface="Arabic Transparent" pitchFamily="2" charset="0"/>
                <a:cs typeface="Arabic Transparent" pitchFamily="2" charset="0"/>
              </a:rPr>
              <a:t>600 – 1700م </a:t>
            </a:r>
            <a:r>
              <a:rPr lang="en-US" sz="1400" smtClean="0">
                <a:latin typeface="Arial Black" pitchFamily="34" charset="0"/>
                <a:cs typeface="Arabic Transparent" pitchFamily="2" charset="0"/>
              </a:rPr>
              <a:t>Islamic Civilization</a:t>
            </a:r>
            <a:r>
              <a:rPr lang="ar-SA" sz="1400" smtClean="0">
                <a:latin typeface="Arial Black" pitchFamily="34" charset="0"/>
                <a:cs typeface="Arabic Transparent" pitchFamily="2" charset="0"/>
              </a:rPr>
              <a:t> </a:t>
            </a:r>
          </a:p>
          <a:p>
            <a:pPr algn="ctr">
              <a:buFont typeface="Wingdings" pitchFamily="2" charset="2"/>
              <a:buNone/>
            </a:pPr>
            <a:endParaRPr lang="ar-SA" sz="1800" smtClean="0">
              <a:latin typeface="Monotype Koufi" pitchFamily="2" charset="-78"/>
              <a:cs typeface="Monotype Koufi" pitchFamily="2" charset="-78"/>
            </a:endParaRPr>
          </a:p>
          <a:p>
            <a:pPr algn="ctr">
              <a:buFont typeface="Wingdings" pitchFamily="2" charset="2"/>
              <a:buNone/>
            </a:pPr>
            <a:endParaRPr lang="ar-SA" sz="1400" smtClean="0">
              <a:latin typeface="Monotype Koufi" pitchFamily="2" charset="-78"/>
              <a:cs typeface="Monotype Koufi" pitchFamily="2" charset="-78"/>
            </a:endParaRPr>
          </a:p>
          <a:p>
            <a:pPr algn="ctr">
              <a:buFont typeface="Wingdings" pitchFamily="2" charset="2"/>
              <a:buNone/>
            </a:pPr>
            <a:r>
              <a:rPr lang="ar-SA" sz="1600" smtClean="0">
                <a:latin typeface="Monotype Koufi" pitchFamily="2" charset="-78"/>
                <a:cs typeface="Monotype Koufi" pitchFamily="2" charset="-78"/>
              </a:rPr>
              <a:t>حضارتنا المعاصرة نهضة علم صناعة وتقنية حديثة</a:t>
            </a:r>
            <a:r>
              <a:rPr lang="ar-SA" sz="1800" smtClean="0">
                <a:latin typeface="Monotype Koufi" pitchFamily="2" charset="-78"/>
                <a:cs typeface="Monotype Koufi" pitchFamily="2" charset="-78"/>
              </a:rPr>
              <a:t> </a:t>
            </a:r>
            <a:r>
              <a:rPr lang="ar-SA" sz="1600" smtClean="0">
                <a:latin typeface="Arabic Transparent" pitchFamily="2" charset="0"/>
                <a:cs typeface="Arabic Transparent" pitchFamily="2" charset="0"/>
              </a:rPr>
              <a:t>1800- الآن </a:t>
            </a:r>
            <a:r>
              <a:rPr lang="en-US" sz="1400" smtClean="0">
                <a:latin typeface="Arial Black" pitchFamily="34" charset="0"/>
                <a:cs typeface="Arabic Transparent" pitchFamily="2" charset="0"/>
              </a:rPr>
              <a:t>Modern Civilization </a:t>
            </a:r>
            <a:endParaRPr lang="ar-SA" sz="1400" smtClean="0">
              <a:latin typeface="Arial Black" pitchFamily="34" charset="0"/>
              <a:cs typeface="Arabic Transparent" pitchFamily="2" charset="0"/>
            </a:endParaRPr>
          </a:p>
          <a:p>
            <a:pPr algn="ctr">
              <a:buFont typeface="Wingdings" pitchFamily="2" charset="2"/>
              <a:buNone/>
            </a:pPr>
            <a:endParaRPr lang="ar-SA" sz="1600" smtClean="0">
              <a:latin typeface="Monotype Koufi" pitchFamily="2" charset="-78"/>
              <a:cs typeface="Monotype Koufi" pitchFamily="2" charset="-78"/>
            </a:endParaRPr>
          </a:p>
          <a:p>
            <a:pPr algn="ctr">
              <a:buFont typeface="Wingdings" pitchFamily="2" charset="2"/>
              <a:buNone/>
            </a:pPr>
            <a:r>
              <a:rPr lang="en-US" sz="1000" b="1" smtClean="0">
                <a:latin typeface="Arial" pitchFamily="34" charset="0"/>
                <a:cs typeface="Arial" pitchFamily="34" charset="0"/>
              </a:rPr>
              <a:t> </a:t>
            </a:r>
            <a:endParaRPr lang="ar-SA" sz="1000" smtClean="0">
              <a:latin typeface="Arial" pitchFamily="34" charset="0"/>
              <a:cs typeface="Arial" pitchFamily="34" charset="0"/>
            </a:endParaRPr>
          </a:p>
        </p:txBody>
      </p:sp>
      <p:sp>
        <p:nvSpPr>
          <p:cNvPr id="4" name="Up-Down Arrow 3"/>
          <p:cNvSpPr/>
          <p:nvPr/>
        </p:nvSpPr>
        <p:spPr>
          <a:xfrm>
            <a:off x="4500563" y="1785938"/>
            <a:ext cx="285750" cy="500062"/>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ar-SA" b="0"/>
          </a:p>
        </p:txBody>
      </p:sp>
      <p:sp>
        <p:nvSpPr>
          <p:cNvPr id="5" name="Up-Down Arrow 4"/>
          <p:cNvSpPr/>
          <p:nvPr/>
        </p:nvSpPr>
        <p:spPr>
          <a:xfrm>
            <a:off x="4500563" y="2786063"/>
            <a:ext cx="285750" cy="428625"/>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ar-SA" b="0"/>
          </a:p>
        </p:txBody>
      </p:sp>
      <p:sp>
        <p:nvSpPr>
          <p:cNvPr id="6" name="Up-Down Arrow 5"/>
          <p:cNvSpPr/>
          <p:nvPr/>
        </p:nvSpPr>
        <p:spPr>
          <a:xfrm>
            <a:off x="4500563" y="4071938"/>
            <a:ext cx="285750" cy="428625"/>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ar-SA" b="0"/>
          </a:p>
        </p:txBody>
      </p:sp>
      <p:sp>
        <p:nvSpPr>
          <p:cNvPr id="7" name="Up-Down Arrow 6"/>
          <p:cNvSpPr/>
          <p:nvPr/>
        </p:nvSpPr>
        <p:spPr>
          <a:xfrm>
            <a:off x="4429125" y="4786313"/>
            <a:ext cx="357188" cy="642937"/>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ar-SA" b="0"/>
          </a:p>
        </p:txBody>
      </p:sp>
      <p:sp>
        <p:nvSpPr>
          <p:cNvPr id="11" name="Up-Down Arrow 10"/>
          <p:cNvSpPr/>
          <p:nvPr/>
        </p:nvSpPr>
        <p:spPr>
          <a:xfrm>
            <a:off x="4500563" y="3357563"/>
            <a:ext cx="285750" cy="428625"/>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ar-SA" b="0"/>
          </a:p>
        </p:txBody>
      </p:sp>
      <p:sp>
        <p:nvSpPr>
          <p:cNvPr id="25609" name="Rectangle 9"/>
          <p:cNvSpPr>
            <a:spLocks noChangeArrowheads="1"/>
          </p:cNvSpPr>
          <p:nvPr/>
        </p:nvSpPr>
        <p:spPr bwMode="auto">
          <a:xfrm>
            <a:off x="1098550" y="6145213"/>
            <a:ext cx="6929438" cy="277812"/>
          </a:xfrm>
          <a:prstGeom prst="rect">
            <a:avLst/>
          </a:prstGeom>
          <a:noFill/>
          <a:ln w="9525">
            <a:noFill/>
            <a:miter lim="800000"/>
            <a:headEnd/>
            <a:tailEnd/>
          </a:ln>
        </p:spPr>
        <p:txBody>
          <a:bodyPr>
            <a:spAutoFit/>
          </a:bodyPr>
          <a:lstStyle/>
          <a:p>
            <a:pPr algn="ctr">
              <a:buFont typeface="Wingdings" pitchFamily="2" charset="2"/>
              <a:buNone/>
            </a:pPr>
            <a:r>
              <a:rPr lang="ar-SA" sz="1200" b="0">
                <a:latin typeface="Monotype Koufi" pitchFamily="2" charset="-78"/>
                <a:cs typeface="Monotype Koufi" pitchFamily="2" charset="-78"/>
              </a:rPr>
              <a:t>لاكتشاف المزيد يمكن الإطلاع على كتاب مختصر تاريخ وأخلاقيات المهن الصحية (مركز التصوير/ القويفل) </a:t>
            </a:r>
          </a:p>
        </p:txBody>
      </p:sp>
    </p:spTree>
  </p:cSld>
  <p:clrMapOvr>
    <a:masterClrMapping/>
  </p:clrMapOvr>
  <p:transition>
    <p:wheel spokes="3"/>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8750" y="357188"/>
            <a:ext cx="6429375" cy="557212"/>
          </a:xfrm>
        </p:spPr>
        <p:txBody>
          <a:bodyPr>
            <a:normAutofit fontScale="90000"/>
          </a:bodyPr>
          <a:lstStyle/>
          <a:p>
            <a:pPr algn="ctr" eaLnBrk="1" fontAlgn="auto" hangingPunct="1">
              <a:spcAft>
                <a:spcPts val="0"/>
              </a:spcAft>
              <a:defRPr/>
            </a:pPr>
            <a:r>
              <a:rPr lang="en-US" sz="1800" dirty="0" smtClean="0">
                <a:solidFill>
                  <a:schemeClr val="tx2">
                    <a:satMod val="200000"/>
                  </a:schemeClr>
                </a:solidFill>
                <a:latin typeface="Arial Black" pitchFamily="34" charset="0"/>
              </a:rPr>
              <a:t>Historical  Overview </a:t>
            </a:r>
            <a:r>
              <a:rPr lang="en-US" sz="1800" dirty="0" smtClean="0">
                <a:solidFill>
                  <a:schemeClr val="accent2"/>
                </a:solidFill>
                <a:latin typeface="Arial Black" pitchFamily="34" charset="0"/>
              </a:rPr>
              <a:t> </a:t>
            </a:r>
            <a:br>
              <a:rPr lang="en-US" sz="1800" dirty="0" smtClean="0">
                <a:solidFill>
                  <a:schemeClr val="accent2"/>
                </a:solidFill>
                <a:latin typeface="Arial Black" pitchFamily="34" charset="0"/>
              </a:rPr>
            </a:br>
            <a:r>
              <a:rPr lang="en-US" sz="1800" dirty="0" smtClean="0">
                <a:solidFill>
                  <a:schemeClr val="tx2">
                    <a:satMod val="200000"/>
                  </a:schemeClr>
                </a:solidFill>
              </a:rPr>
              <a:t>(</a:t>
            </a:r>
            <a:r>
              <a:rPr lang="en-US" sz="1600" dirty="0" smtClean="0">
                <a:solidFill>
                  <a:schemeClr val="tx2">
                    <a:satMod val="200000"/>
                  </a:schemeClr>
                </a:solidFill>
              </a:rPr>
              <a:t>spiritual</a:t>
            </a:r>
            <a:r>
              <a:rPr lang="en-US" sz="1800" dirty="0" smtClean="0">
                <a:solidFill>
                  <a:schemeClr val="tx2">
                    <a:satMod val="200000"/>
                  </a:schemeClr>
                </a:solidFill>
              </a:rPr>
              <a:t> </a:t>
            </a:r>
            <a:r>
              <a:rPr lang="en-US" sz="2000" dirty="0" smtClean="0">
                <a:solidFill>
                  <a:schemeClr val="tx2">
                    <a:satMod val="200000"/>
                  </a:schemeClr>
                </a:solidFill>
              </a:rPr>
              <a:t>leaders </a:t>
            </a:r>
            <a:r>
              <a:rPr lang="en-US" sz="1800" dirty="0" smtClean="0">
                <a:solidFill>
                  <a:schemeClr val="tx2">
                    <a:satMod val="200000"/>
                  </a:schemeClr>
                </a:solidFill>
              </a:rPr>
              <a:t>)</a:t>
            </a:r>
            <a:r>
              <a:rPr lang="ar-SA" sz="1800" dirty="0" smtClean="0">
                <a:solidFill>
                  <a:schemeClr val="accent2"/>
                </a:solidFill>
                <a:latin typeface="Arial Black" pitchFamily="34" charset="0"/>
              </a:rPr>
              <a:t> </a:t>
            </a:r>
            <a:r>
              <a:rPr lang="en-US" sz="1800" dirty="0" smtClean="0">
                <a:solidFill>
                  <a:schemeClr val="accent2"/>
                </a:solidFill>
                <a:latin typeface="Arial Black" pitchFamily="34" charset="0"/>
              </a:rPr>
              <a:t>Concise of Quality Gurus </a:t>
            </a:r>
            <a:endParaRPr lang="ar-SA" sz="2400" dirty="0">
              <a:solidFill>
                <a:schemeClr val="tx2">
                  <a:satMod val="200000"/>
                </a:schemeClr>
              </a:solidFill>
              <a:latin typeface="Arial Black" pitchFamily="34" charset="0"/>
            </a:endParaRPr>
          </a:p>
        </p:txBody>
      </p:sp>
      <p:sp>
        <p:nvSpPr>
          <p:cNvPr id="14339" name="Text Placeholder 2"/>
          <p:cNvSpPr>
            <a:spLocks noGrp="1"/>
          </p:cNvSpPr>
          <p:nvPr>
            <p:ph type="body" idx="1"/>
          </p:nvPr>
        </p:nvSpPr>
        <p:spPr>
          <a:xfrm>
            <a:off x="1187450" y="989013"/>
            <a:ext cx="3000375" cy="568325"/>
          </a:xfrm>
        </p:spPr>
        <p:txBody>
          <a:bodyPr>
            <a:normAutofit fontScale="77500" lnSpcReduction="20000"/>
          </a:bodyPr>
          <a:lstStyle/>
          <a:p>
            <a:pPr marL="73025" eaLnBrk="1" fontAlgn="auto" hangingPunct="1">
              <a:spcAft>
                <a:spcPts val="0"/>
              </a:spcAft>
              <a:buFont typeface="Wingdings 2"/>
              <a:buNone/>
              <a:defRPr/>
            </a:pPr>
            <a:r>
              <a:rPr lang="ar-SA" sz="1400" dirty="0" smtClean="0"/>
              <a:t>رواد الجودة في الحضارة المعاصر</a:t>
            </a:r>
            <a:endParaRPr lang="en-US" sz="1400" dirty="0" smtClean="0">
              <a:cs typeface="Tahoma" pitchFamily="34" charset="0"/>
            </a:endParaRPr>
          </a:p>
          <a:p>
            <a:pPr marL="73025" eaLnBrk="1" fontAlgn="auto" hangingPunct="1">
              <a:spcAft>
                <a:spcPts val="0"/>
              </a:spcAft>
              <a:buFont typeface="Wingdings 2"/>
              <a:buNone/>
              <a:defRPr/>
            </a:pPr>
            <a:r>
              <a:rPr lang="en-US" dirty="0" smtClean="0">
                <a:cs typeface="Tahoma" pitchFamily="34" charset="0"/>
              </a:rPr>
              <a:t>Western Quality Gurus</a:t>
            </a:r>
            <a:endParaRPr lang="ar-SA" dirty="0" smtClean="0"/>
          </a:p>
        </p:txBody>
      </p:sp>
      <p:sp>
        <p:nvSpPr>
          <p:cNvPr id="14340" name="Text Placeholder 3"/>
          <p:cNvSpPr>
            <a:spLocks noGrp="1"/>
          </p:cNvSpPr>
          <p:nvPr>
            <p:ph type="body" sz="half" idx="3"/>
          </p:nvPr>
        </p:nvSpPr>
        <p:spPr>
          <a:xfrm>
            <a:off x="5364163" y="914400"/>
            <a:ext cx="3000375" cy="642938"/>
          </a:xfrm>
        </p:spPr>
        <p:txBody>
          <a:bodyPr>
            <a:normAutofit fontScale="85000" lnSpcReduction="20000"/>
          </a:bodyPr>
          <a:lstStyle/>
          <a:p>
            <a:pPr marL="73025" eaLnBrk="1" fontAlgn="auto" hangingPunct="1">
              <a:spcAft>
                <a:spcPts val="0"/>
              </a:spcAft>
              <a:buFont typeface="Wingdings 2"/>
              <a:buNone/>
              <a:defRPr/>
            </a:pPr>
            <a:r>
              <a:rPr lang="en-US" dirty="0" smtClean="0">
                <a:cs typeface="Tahoma" pitchFamily="34" charset="0"/>
              </a:rPr>
              <a:t> </a:t>
            </a:r>
            <a:r>
              <a:rPr lang="ar-SA" sz="1600" dirty="0" smtClean="0"/>
              <a:t>رواد الجودة في الإسلام </a:t>
            </a:r>
          </a:p>
          <a:p>
            <a:pPr marL="73025" eaLnBrk="1" fontAlgn="auto" hangingPunct="1">
              <a:spcAft>
                <a:spcPts val="0"/>
              </a:spcAft>
              <a:buFont typeface="Wingdings 2"/>
              <a:buNone/>
              <a:defRPr/>
            </a:pPr>
            <a:r>
              <a:rPr lang="en-US" sz="2000" dirty="0" smtClean="0">
                <a:cs typeface="Tahoma" pitchFamily="34" charset="0"/>
              </a:rPr>
              <a:t>I</a:t>
            </a:r>
            <a:r>
              <a:rPr lang="en-US" sz="1900" dirty="0" smtClean="0">
                <a:cs typeface="Tahoma" pitchFamily="34" charset="0"/>
              </a:rPr>
              <a:t>slamic Quality Gurus</a:t>
            </a:r>
            <a:endParaRPr lang="ar-SA" sz="1900" dirty="0" smtClean="0"/>
          </a:p>
        </p:txBody>
      </p:sp>
      <p:sp>
        <p:nvSpPr>
          <p:cNvPr id="18437" name="Content Placeholder 4"/>
          <p:cNvSpPr>
            <a:spLocks noGrp="1"/>
          </p:cNvSpPr>
          <p:nvPr>
            <p:ph sz="quarter" idx="2"/>
          </p:nvPr>
        </p:nvSpPr>
        <p:spPr>
          <a:xfrm>
            <a:off x="642938" y="1571625"/>
            <a:ext cx="3929062" cy="4643438"/>
          </a:xfrm>
        </p:spPr>
        <p:txBody>
          <a:bodyPr>
            <a:normAutofit/>
          </a:bodyPr>
          <a:lstStyle/>
          <a:p>
            <a:pPr algn="just" rtl="0" eaLnBrk="1" hangingPunct="1">
              <a:defRPr/>
            </a:pPr>
            <a:r>
              <a:rPr lang="en-US" sz="1400" b="1" dirty="0" smtClean="0">
                <a:latin typeface="Arial" pitchFamily="34" charset="0"/>
                <a:cs typeface="Arial" pitchFamily="34" charset="0"/>
              </a:rPr>
              <a:t>Philip</a:t>
            </a:r>
            <a:r>
              <a:rPr lang="en-US" sz="1400" b="1" dirty="0" smtClean="0">
                <a:latin typeface="Arial Black" pitchFamily="34" charset="0"/>
                <a:cs typeface="Tahoma" pitchFamily="34" charset="0"/>
              </a:rPr>
              <a:t> Crosby, </a:t>
            </a:r>
            <a:r>
              <a:rPr lang="en-US" sz="1400" b="1" dirty="0" smtClean="0">
                <a:latin typeface="Arial" pitchFamily="34" charset="0"/>
                <a:cs typeface="Arial" pitchFamily="34" charset="0"/>
              </a:rPr>
              <a:t>Edwards</a:t>
            </a:r>
            <a:r>
              <a:rPr lang="en-US" sz="1400" b="1" dirty="0" smtClean="0">
                <a:latin typeface="Arial Black" pitchFamily="34" charset="0"/>
                <a:cs typeface="Tahoma" pitchFamily="34" charset="0"/>
              </a:rPr>
              <a:t> Deming and </a:t>
            </a:r>
            <a:r>
              <a:rPr lang="en-US" sz="1400" b="1" dirty="0" smtClean="0">
                <a:latin typeface="Arial" pitchFamily="34" charset="0"/>
                <a:cs typeface="Arial" pitchFamily="34" charset="0"/>
              </a:rPr>
              <a:t>Joseph </a:t>
            </a:r>
            <a:r>
              <a:rPr lang="en-US" sz="1400" b="1" dirty="0" err="1" smtClean="0">
                <a:latin typeface="Arial Black" pitchFamily="34" charset="0"/>
                <a:cs typeface="Tahoma" pitchFamily="34" charset="0"/>
              </a:rPr>
              <a:t>Juran</a:t>
            </a:r>
            <a:r>
              <a:rPr lang="en-US" sz="1400" b="1" dirty="0" smtClean="0">
                <a:latin typeface="Arial Black" pitchFamily="34" charset="0"/>
                <a:cs typeface="Tahoma" pitchFamily="34" charset="0"/>
              </a:rPr>
              <a:t> </a:t>
            </a:r>
            <a:r>
              <a:rPr lang="ar-SA" sz="1400" b="1" dirty="0" smtClean="0">
                <a:latin typeface="Arial Black" pitchFamily="34" charset="0"/>
              </a:rPr>
              <a:t>(</a:t>
            </a:r>
            <a:r>
              <a:rPr lang="ar-SA" sz="1400" b="1" dirty="0" err="1" smtClean="0">
                <a:latin typeface="Arial Black" pitchFamily="34" charset="0"/>
              </a:rPr>
              <a:t>كروسبي</a:t>
            </a:r>
            <a:r>
              <a:rPr lang="ar-SA" sz="1400" b="1" dirty="0" smtClean="0">
                <a:latin typeface="Arial Black" pitchFamily="34" charset="0"/>
              </a:rPr>
              <a:t>، </a:t>
            </a:r>
            <a:r>
              <a:rPr lang="ar-SA" sz="1400" b="1" dirty="0" err="1" smtClean="0">
                <a:latin typeface="Arial Black" pitchFamily="34" charset="0"/>
              </a:rPr>
              <a:t>ديمنج</a:t>
            </a:r>
            <a:r>
              <a:rPr lang="ar-SA" sz="1400" b="1" dirty="0" smtClean="0">
                <a:latin typeface="Arial Black" pitchFamily="34" charset="0"/>
              </a:rPr>
              <a:t>، </a:t>
            </a:r>
            <a:r>
              <a:rPr lang="ar-SA" sz="1400" b="1" dirty="0" err="1" smtClean="0">
                <a:latin typeface="Arial Black" pitchFamily="34" charset="0"/>
              </a:rPr>
              <a:t>جوران</a:t>
            </a:r>
            <a:r>
              <a:rPr lang="ar-SA" sz="1400" b="1" dirty="0" smtClean="0">
                <a:latin typeface="Arial Black" pitchFamily="34" charset="0"/>
              </a:rPr>
              <a:t>)</a:t>
            </a:r>
            <a:r>
              <a:rPr lang="en-US" sz="1400" b="1" dirty="0" smtClean="0">
                <a:latin typeface="Arial Black" pitchFamily="34" charset="0"/>
                <a:cs typeface="Tahoma" pitchFamily="34" charset="0"/>
              </a:rPr>
              <a:t> </a:t>
            </a:r>
            <a:r>
              <a:rPr lang="en-US" sz="1400" dirty="0" smtClean="0">
                <a:cs typeface="Tahoma" pitchFamily="34" charset="0"/>
              </a:rPr>
              <a:t>have </a:t>
            </a:r>
            <a:r>
              <a:rPr lang="en-US" sz="1400" i="1" dirty="0" smtClean="0">
                <a:cs typeface="Tahoma" pitchFamily="34" charset="0"/>
              </a:rPr>
              <a:t>shaped the dimensions, practices and mechanism which underpin the concept, but it is noted that none of these three actually uses the TQM term.  </a:t>
            </a:r>
            <a:r>
              <a:rPr lang="ar-SA" sz="1400" i="1" dirty="0" smtClean="0"/>
              <a:t>رواد الجودة ومؤسسي فكرة الشاملة</a:t>
            </a:r>
            <a:endParaRPr lang="en-US" sz="1400" b="1" dirty="0" smtClean="0">
              <a:latin typeface="Arial Black" pitchFamily="34" charset="0"/>
              <a:cs typeface="Tahoma" pitchFamily="34" charset="0"/>
            </a:endParaRPr>
          </a:p>
          <a:p>
            <a:pPr algn="just" rtl="0" eaLnBrk="1" hangingPunct="1">
              <a:defRPr/>
            </a:pPr>
            <a:r>
              <a:rPr lang="en-US" sz="1400" b="1" dirty="0" err="1" smtClean="0">
                <a:latin typeface="Arial Black" pitchFamily="34" charset="0"/>
                <a:cs typeface="Tahoma" pitchFamily="34" charset="0"/>
              </a:rPr>
              <a:t>Feigenbaum</a:t>
            </a:r>
            <a:r>
              <a:rPr lang="en-US" sz="1400" b="1" dirty="0" smtClean="0">
                <a:latin typeface="Arial Black" pitchFamily="34" charset="0"/>
                <a:cs typeface="Tahoma" pitchFamily="34" charset="0"/>
              </a:rPr>
              <a:t> and Ishikawa </a:t>
            </a:r>
            <a:r>
              <a:rPr lang="en-US" sz="1400" dirty="0" smtClean="0">
                <a:cs typeface="Tahoma" pitchFamily="34" charset="0"/>
              </a:rPr>
              <a:t>are the greatest contributors to the development of the term </a:t>
            </a:r>
            <a:r>
              <a:rPr lang="en-US" sz="1400" b="1" dirty="0" smtClean="0">
                <a:latin typeface="Arial" pitchFamily="34" charset="0"/>
                <a:cs typeface="Monotype Koufi" pitchFamily="2" charset="-78"/>
              </a:rPr>
              <a:t>TQM</a:t>
            </a:r>
            <a:r>
              <a:rPr lang="ar-SA" sz="1400" b="1" dirty="0" smtClean="0">
                <a:latin typeface="Arial" pitchFamily="34" charset="0"/>
                <a:cs typeface="+mj-cs"/>
              </a:rPr>
              <a:t>رواد إدارة الجودة الشاملة </a:t>
            </a:r>
            <a:endParaRPr lang="en-US" sz="1400" b="1" dirty="0" smtClean="0">
              <a:latin typeface="Arial" pitchFamily="34" charset="0"/>
              <a:cs typeface="+mj-cs"/>
            </a:endParaRPr>
          </a:p>
          <a:p>
            <a:pPr algn="just" rtl="0" eaLnBrk="1" hangingPunct="1">
              <a:defRPr/>
            </a:pPr>
            <a:r>
              <a:rPr lang="en-US" sz="1400" b="1" dirty="0" smtClean="0">
                <a:latin typeface="Arial" pitchFamily="34" charset="0"/>
                <a:cs typeface="Monotype Koufi" pitchFamily="2" charset="-78"/>
              </a:rPr>
              <a:t>Others; Shigeo Shingo; G Taguchi; and, recently: </a:t>
            </a:r>
            <a:r>
              <a:rPr lang="en-US" sz="1400" dirty="0" err="1" smtClean="0">
                <a:cs typeface="Tahoma" pitchFamily="34" charset="0"/>
              </a:rPr>
              <a:t>Avedis</a:t>
            </a:r>
            <a:r>
              <a:rPr lang="en-US" sz="1400" dirty="0" smtClean="0">
                <a:cs typeface="Tahoma" pitchFamily="34" charset="0"/>
              </a:rPr>
              <a:t> </a:t>
            </a:r>
            <a:r>
              <a:rPr lang="en-US" sz="1400" b="1" i="1" dirty="0" err="1" smtClean="0">
                <a:latin typeface="Arial Black" pitchFamily="34" charset="0"/>
                <a:cs typeface="Tahoma" pitchFamily="34" charset="0"/>
              </a:rPr>
              <a:t>Donabedian</a:t>
            </a:r>
            <a:r>
              <a:rPr lang="en-US" sz="1400" b="1" dirty="0" smtClean="0">
                <a:cs typeface="Tahoma" pitchFamily="34" charset="0"/>
              </a:rPr>
              <a:t> (burn in Beirut 1919, USA, UK, Spain.. MD - Prof </a:t>
            </a:r>
            <a:r>
              <a:rPr lang="en-US" sz="1400" b="1" dirty="0" err="1" smtClean="0">
                <a:cs typeface="Tahoma" pitchFamily="34" charset="0"/>
              </a:rPr>
              <a:t>Harvards</a:t>
            </a:r>
            <a:r>
              <a:rPr lang="en-US" sz="1400" b="1" dirty="0" smtClean="0">
                <a:cs typeface="Tahoma" pitchFamily="34" charset="0"/>
              </a:rPr>
              <a:t> U., produce huge numbers of Books, Researches, articles … in Quality of Health Care </a:t>
            </a:r>
            <a:r>
              <a:rPr lang="ar-SA" sz="1400" b="1" dirty="0" smtClean="0"/>
              <a:t>رائد الجودة الشاملة الصحية</a:t>
            </a:r>
            <a:endParaRPr lang="en-US" sz="1200" b="1" dirty="0" smtClean="0"/>
          </a:p>
          <a:p>
            <a:pPr algn="just" rtl="0" eaLnBrk="1" hangingPunct="1">
              <a:defRPr/>
            </a:pPr>
            <a:r>
              <a:rPr lang="en-US" sz="1400" b="1" dirty="0" smtClean="0">
                <a:latin typeface="Arial" pitchFamily="34" charset="0"/>
                <a:cs typeface="Monotype Koufi" pitchFamily="2" charset="-78"/>
              </a:rPr>
              <a:t>The Term </a:t>
            </a:r>
            <a:r>
              <a:rPr lang="en-US" sz="1400" dirty="0" smtClean="0">
                <a:cs typeface="Tahoma" pitchFamily="34" charset="0"/>
              </a:rPr>
              <a:t>TQM started to be used in the </a:t>
            </a:r>
            <a:r>
              <a:rPr lang="en-US" sz="1400" b="1" dirty="0" smtClean="0">
                <a:cs typeface="Tahoma" pitchFamily="34" charset="0"/>
              </a:rPr>
              <a:t>mid-1980s</a:t>
            </a:r>
            <a:r>
              <a:rPr lang="en-US" sz="1400" dirty="0" smtClean="0">
                <a:cs typeface="Tahoma" pitchFamily="34" charset="0"/>
              </a:rPr>
              <a:t> and only became a recognized part of the quality-related language in </a:t>
            </a:r>
            <a:r>
              <a:rPr lang="en-US" sz="1400" b="1" dirty="0" smtClean="0">
                <a:cs typeface="Tahoma" pitchFamily="34" charset="0"/>
              </a:rPr>
              <a:t>early 1990s. it became global 1992</a:t>
            </a:r>
            <a:r>
              <a:rPr lang="en-US" sz="1400" dirty="0" smtClean="0">
                <a:cs typeface="Tahoma" pitchFamily="34" charset="0"/>
              </a:rPr>
              <a:t>.</a:t>
            </a:r>
            <a:endParaRPr lang="en-US" sz="1400" b="1" dirty="0" smtClean="0">
              <a:cs typeface="Tahoma" pitchFamily="34" charset="0"/>
            </a:endParaRPr>
          </a:p>
          <a:p>
            <a:pPr algn="just" rtl="0" eaLnBrk="1" hangingPunct="1">
              <a:defRPr/>
            </a:pPr>
            <a:endParaRPr lang="en-US" sz="1400" dirty="0" smtClean="0">
              <a:cs typeface="Tahoma" pitchFamily="34" charset="0"/>
            </a:endParaRPr>
          </a:p>
          <a:p>
            <a:pPr algn="just" rtl="0" eaLnBrk="1" hangingPunct="1">
              <a:defRPr/>
            </a:pPr>
            <a:endParaRPr lang="en-US" sz="1400" dirty="0" smtClean="0">
              <a:cs typeface="Tahoma" pitchFamily="34" charset="0"/>
            </a:endParaRPr>
          </a:p>
          <a:p>
            <a:pPr algn="just" eaLnBrk="1" hangingPunct="1">
              <a:defRPr/>
            </a:pPr>
            <a:endParaRPr lang="ar-SA" sz="1400" dirty="0" smtClean="0"/>
          </a:p>
        </p:txBody>
      </p:sp>
      <p:sp>
        <p:nvSpPr>
          <p:cNvPr id="18438" name="Content Placeholder 5"/>
          <p:cNvSpPr>
            <a:spLocks noGrp="1"/>
          </p:cNvSpPr>
          <p:nvPr>
            <p:ph sz="quarter" idx="4"/>
          </p:nvPr>
        </p:nvSpPr>
        <p:spPr>
          <a:xfrm>
            <a:off x="4714875" y="1500188"/>
            <a:ext cx="4043363" cy="4500562"/>
          </a:xfrm>
        </p:spPr>
        <p:txBody>
          <a:bodyPr>
            <a:normAutofit fontScale="92500" lnSpcReduction="10000"/>
          </a:bodyPr>
          <a:lstStyle/>
          <a:p>
            <a:pPr marL="93663" indent="-93663" algn="just" eaLnBrk="1" hangingPunct="1">
              <a:defRPr/>
            </a:pPr>
            <a:r>
              <a:rPr lang="ar-SA" sz="1600" b="1" dirty="0" smtClean="0">
                <a:latin typeface="Tahoma" pitchFamily="34" charset="0"/>
              </a:rPr>
              <a:t>ابن سيناء </a:t>
            </a:r>
            <a:endParaRPr lang="en-US" sz="1600" b="1" dirty="0" smtClean="0">
              <a:latin typeface="Tahoma" pitchFamily="34" charset="0"/>
              <a:cs typeface="Tahoma" pitchFamily="34" charset="0"/>
            </a:endParaRPr>
          </a:p>
          <a:p>
            <a:pPr marL="93663" indent="-93663" algn="just" rtl="0" eaLnBrk="1" hangingPunct="1">
              <a:defRPr/>
            </a:pPr>
            <a:r>
              <a:rPr lang="en-US" sz="1400" b="1" dirty="0" smtClean="0">
                <a:latin typeface="Arial" pitchFamily="34" charset="0"/>
                <a:cs typeface="Arial" pitchFamily="34" charset="0"/>
              </a:rPr>
              <a:t>The medical writings of </a:t>
            </a:r>
            <a:r>
              <a:rPr lang="en-US" sz="1800" b="1" dirty="0" err="1" smtClean="0">
                <a:latin typeface="Arial Black" pitchFamily="34" charset="0"/>
                <a:cs typeface="Arial" pitchFamily="34" charset="0"/>
              </a:rPr>
              <a:t>Ibn</a:t>
            </a:r>
            <a:r>
              <a:rPr lang="en-US" sz="1800" b="1" dirty="0" smtClean="0">
                <a:latin typeface="Arial Black" pitchFamily="34" charset="0"/>
                <a:cs typeface="Arial" pitchFamily="34" charset="0"/>
              </a:rPr>
              <a:t> </a:t>
            </a:r>
            <a:r>
              <a:rPr lang="en-US" sz="1800" b="1" dirty="0" err="1" smtClean="0">
                <a:latin typeface="Arial Black" pitchFamily="34" charset="0"/>
                <a:cs typeface="Arial" pitchFamily="34" charset="0"/>
              </a:rPr>
              <a:t>Sina</a:t>
            </a:r>
            <a:r>
              <a:rPr lang="en-US" sz="1800" b="1" dirty="0" smtClean="0">
                <a:latin typeface="Arial Black" pitchFamily="34" charset="0"/>
                <a:cs typeface="Arial" pitchFamily="34" charset="0"/>
              </a:rPr>
              <a:t> (Avicenna</a:t>
            </a:r>
            <a:r>
              <a:rPr lang="en-US" sz="1800" b="1" dirty="0" smtClean="0">
                <a:latin typeface="Arial" pitchFamily="34" charset="0"/>
                <a:cs typeface="Arial" pitchFamily="34" charset="0"/>
              </a:rPr>
              <a:t>) </a:t>
            </a:r>
            <a:r>
              <a:rPr lang="en-US" sz="1400" b="1" i="1" dirty="0" smtClean="0">
                <a:latin typeface="Arial" pitchFamily="34" charset="0"/>
                <a:cs typeface="Arial" pitchFamily="34" charset="0"/>
              </a:rPr>
              <a:t>have been explained about the close of the last century in </a:t>
            </a:r>
            <a:r>
              <a:rPr lang="en-US" sz="1400" b="1" i="1" dirty="0" err="1" smtClean="0">
                <a:cs typeface="Tahoma" pitchFamily="34" charset="0"/>
              </a:rPr>
              <a:t>Monabiliah</a:t>
            </a:r>
            <a:endParaRPr lang="ar-SA" sz="1400" b="1" i="1" dirty="0" smtClean="0">
              <a:latin typeface="Tahoma" pitchFamily="34" charset="0"/>
            </a:endParaRPr>
          </a:p>
          <a:p>
            <a:pPr marL="93663" indent="-93663" algn="just" eaLnBrk="1" hangingPunct="1">
              <a:defRPr/>
            </a:pPr>
            <a:r>
              <a:rPr lang="ar-SA" sz="1600" b="1" dirty="0" smtClean="0">
                <a:latin typeface="Tahoma" pitchFamily="34" charset="0"/>
              </a:rPr>
              <a:t>الغزالي</a:t>
            </a:r>
            <a:endParaRPr lang="en-US" sz="1600" b="1" dirty="0" smtClean="0">
              <a:latin typeface="Tahoma" pitchFamily="34" charset="0"/>
              <a:cs typeface="Tahoma" pitchFamily="34" charset="0"/>
            </a:endParaRPr>
          </a:p>
          <a:p>
            <a:pPr marL="93663" indent="-93663" algn="just" rtl="0" eaLnBrk="1" hangingPunct="1">
              <a:defRPr/>
            </a:pPr>
            <a:r>
              <a:rPr lang="en-US" sz="1600" b="1" dirty="0" smtClean="0">
                <a:latin typeface="Arial" pitchFamily="34" charset="0"/>
                <a:cs typeface="Arial" pitchFamily="34" charset="0"/>
              </a:rPr>
              <a:t>Imam Chuck </a:t>
            </a:r>
            <a:r>
              <a:rPr lang="en-US" sz="1600" b="1" dirty="0" err="1" smtClean="0">
                <a:latin typeface="Arial" pitchFamily="34" charset="0"/>
                <a:cs typeface="Arial" pitchFamily="34" charset="0"/>
              </a:rPr>
              <a:t>Hagel</a:t>
            </a:r>
            <a:r>
              <a:rPr lang="en-US" sz="1600" b="1" dirty="0" smtClean="0">
                <a:latin typeface="Arial" pitchFamily="34" charset="0"/>
                <a:cs typeface="Arial" pitchFamily="34" charset="0"/>
              </a:rPr>
              <a:t> </a:t>
            </a:r>
            <a:r>
              <a:rPr lang="en-US" sz="1600" b="1" dirty="0" smtClean="0">
                <a:latin typeface="Arial Black" pitchFamily="34" charset="0"/>
                <a:cs typeface="Arial" pitchFamily="34" charset="0"/>
              </a:rPr>
              <a:t>al-</a:t>
            </a:r>
            <a:r>
              <a:rPr lang="en-US" sz="1600" b="1" dirty="0" err="1" smtClean="0">
                <a:latin typeface="Arial Black" pitchFamily="34" charset="0"/>
                <a:cs typeface="Arial" pitchFamily="34" charset="0"/>
              </a:rPr>
              <a:t>Ghazali</a:t>
            </a:r>
            <a:r>
              <a:rPr lang="en-US" sz="1600" b="1" dirty="0" smtClean="0">
                <a:latin typeface="Arial Black" pitchFamily="34" charset="0"/>
                <a:cs typeface="Arial" pitchFamily="34" charset="0"/>
              </a:rPr>
              <a:t>,</a:t>
            </a:r>
            <a:r>
              <a:rPr lang="en-US" sz="1600" b="1" dirty="0" smtClean="0">
                <a:latin typeface="Arial" pitchFamily="34" charset="0"/>
                <a:cs typeface="Arial" pitchFamily="34" charset="0"/>
              </a:rPr>
              <a:t> </a:t>
            </a:r>
            <a:r>
              <a:rPr lang="en-US" sz="1200" b="1" dirty="0" smtClean="0">
                <a:latin typeface="Arial" pitchFamily="34" charset="0"/>
                <a:cs typeface="Arial" pitchFamily="34" charset="0"/>
              </a:rPr>
              <a:t>who was popular educational philosopher </a:t>
            </a:r>
            <a:r>
              <a:rPr lang="en-US" sz="1200" b="1" baseline="30000" dirty="0" smtClean="0">
                <a:latin typeface="Arial" pitchFamily="34" charset="0"/>
                <a:cs typeface="Arial" pitchFamily="34" charset="0"/>
              </a:rPr>
              <a:t>(</a:t>
            </a:r>
            <a:r>
              <a:rPr lang="en-US" sz="1200" b="1" baseline="30000" dirty="0" smtClean="0">
                <a:latin typeface="Arial" pitchFamily="34" charset="0"/>
                <a:cs typeface="Arial" pitchFamily="34" charset="0"/>
                <a:hlinkClick r:id="rId2"/>
              </a:rPr>
              <a:t>http://en.wikipedia.org/wiki/Imam_Al-Ghazali</a:t>
            </a:r>
            <a:r>
              <a:rPr lang="en-US" sz="1200" b="1" baseline="30000" dirty="0" smtClean="0">
                <a:latin typeface="Arial" pitchFamily="34" charset="0"/>
                <a:cs typeface="Arial" pitchFamily="34" charset="0"/>
              </a:rPr>
              <a:t> ) </a:t>
            </a:r>
          </a:p>
          <a:p>
            <a:pPr marL="93663" indent="-93663" algn="just" eaLnBrk="1" hangingPunct="1">
              <a:defRPr/>
            </a:pPr>
            <a:r>
              <a:rPr lang="ar-SA" sz="1600" b="1" dirty="0" smtClean="0">
                <a:latin typeface="Tahoma" pitchFamily="34" charset="0"/>
              </a:rPr>
              <a:t>الرازي</a:t>
            </a:r>
            <a:endParaRPr lang="en-US" sz="1600" b="1" dirty="0" smtClean="0">
              <a:latin typeface="Tahoma" pitchFamily="34" charset="0"/>
              <a:cs typeface="Tahoma" pitchFamily="34" charset="0"/>
            </a:endParaRPr>
          </a:p>
          <a:p>
            <a:pPr marL="93663" indent="-93663" algn="just" rtl="0" eaLnBrk="1" hangingPunct="1">
              <a:defRPr/>
            </a:pPr>
            <a:r>
              <a:rPr lang="en-US" sz="1600" b="1" dirty="0" smtClean="0">
                <a:latin typeface="Arial Black" pitchFamily="34" charset="0"/>
                <a:cs typeface="Arial" pitchFamily="34" charset="0"/>
              </a:rPr>
              <a:t> Al-</a:t>
            </a:r>
            <a:r>
              <a:rPr lang="en-US" sz="1600" b="1" dirty="0" err="1" smtClean="0">
                <a:latin typeface="Arial Black" pitchFamily="34" charset="0"/>
                <a:cs typeface="Arial" pitchFamily="34" charset="0"/>
              </a:rPr>
              <a:t>Razi</a:t>
            </a:r>
            <a:r>
              <a:rPr lang="en-US" sz="1600" b="1" dirty="0" smtClean="0">
                <a:latin typeface="Arial Black" pitchFamily="34" charset="0"/>
                <a:cs typeface="Arial" pitchFamily="34" charset="0"/>
              </a:rPr>
              <a:t>,</a:t>
            </a:r>
            <a:r>
              <a:rPr lang="en-US" sz="1600" b="1" dirty="0" smtClean="0">
                <a:latin typeface="Arial" pitchFamily="34" charset="0"/>
                <a:cs typeface="Arial" pitchFamily="34" charset="0"/>
              </a:rPr>
              <a:t> </a:t>
            </a:r>
            <a:r>
              <a:rPr lang="en-US" sz="1500" b="1" i="1" dirty="0" smtClean="0">
                <a:latin typeface="Arial" pitchFamily="34" charset="0"/>
                <a:cs typeface="Arial" pitchFamily="34" charset="0"/>
              </a:rPr>
              <a:t>who was a philosopher and a mathematician as well as a physician.</a:t>
            </a:r>
          </a:p>
          <a:p>
            <a:pPr marL="93663" indent="-93663" algn="just" eaLnBrk="1" hangingPunct="1">
              <a:defRPr/>
            </a:pPr>
            <a:r>
              <a:rPr lang="ar-SA" sz="1600" b="1" dirty="0" smtClean="0">
                <a:latin typeface="Arial Black" pitchFamily="34" charset="0"/>
                <a:cs typeface="+mj-cs"/>
              </a:rPr>
              <a:t>ابن خلدون</a:t>
            </a:r>
            <a:r>
              <a:rPr lang="ar-SA" sz="1400" dirty="0" smtClean="0">
                <a:latin typeface="Arial Black" pitchFamily="34" charset="0"/>
                <a:cs typeface="Arial" pitchFamily="34" charset="0"/>
              </a:rPr>
              <a:t>                     </a:t>
            </a:r>
            <a:r>
              <a:rPr lang="en-US" sz="1400" dirty="0" smtClean="0">
                <a:latin typeface="Arial Black" pitchFamily="34" charset="0"/>
                <a:cs typeface="Arial" pitchFamily="34" charset="0"/>
              </a:rPr>
              <a:t> </a:t>
            </a:r>
            <a:endParaRPr lang="en-US" sz="1600" dirty="0" smtClean="0">
              <a:latin typeface="Arial Black" pitchFamily="34" charset="0"/>
              <a:cs typeface="Tahoma" pitchFamily="34" charset="0"/>
            </a:endParaRPr>
          </a:p>
          <a:p>
            <a:pPr marL="93663" indent="-93663" algn="just" rtl="0">
              <a:defRPr/>
            </a:pPr>
            <a:r>
              <a:rPr lang="en-US" sz="2000" baseline="30000" dirty="0" err="1" smtClean="0">
                <a:latin typeface="Arial Black" pitchFamily="34" charset="0"/>
                <a:cs typeface="Tahoma" pitchFamily="34" charset="0"/>
              </a:rPr>
              <a:t>Ibn</a:t>
            </a:r>
            <a:r>
              <a:rPr lang="en-US" sz="2000" baseline="30000" dirty="0" smtClean="0">
                <a:latin typeface="Arial Black" pitchFamily="34" charset="0"/>
                <a:cs typeface="Tahoma" pitchFamily="34" charset="0"/>
              </a:rPr>
              <a:t>- </a:t>
            </a:r>
            <a:r>
              <a:rPr lang="en-US" sz="2000" baseline="30000" dirty="0" err="1" smtClean="0">
                <a:latin typeface="Arial Black" pitchFamily="34" charset="0"/>
                <a:cs typeface="Tahoma" pitchFamily="34" charset="0"/>
              </a:rPr>
              <a:t>Khaldun</a:t>
            </a:r>
            <a:r>
              <a:rPr lang="en-US" sz="2000" baseline="30000" dirty="0" smtClean="0">
                <a:latin typeface="Arial Black" pitchFamily="34" charset="0"/>
                <a:cs typeface="Tahoma" pitchFamily="34" charset="0"/>
              </a:rPr>
              <a:t>: </a:t>
            </a:r>
            <a:r>
              <a:rPr lang="en-US" sz="1200" baseline="30000" dirty="0" smtClean="0">
                <a:latin typeface="Arial Black" pitchFamily="34" charset="0"/>
                <a:cs typeface="Tahoma" pitchFamily="34" charset="0"/>
                <a:hlinkClick r:id="rId3"/>
              </a:rPr>
              <a:t>http://www.wikipedia.org/IbnKhaldum</a:t>
            </a:r>
            <a:r>
              <a:rPr lang="en-US" sz="1200" baseline="30000" dirty="0" smtClean="0">
                <a:latin typeface="Arial Black" pitchFamily="34" charset="0"/>
                <a:cs typeface="Tahoma" pitchFamily="34" charset="0"/>
              </a:rPr>
              <a:t> </a:t>
            </a:r>
          </a:p>
          <a:p>
            <a:pPr marL="93663" indent="-93663" algn="just" rtl="0">
              <a:defRPr/>
            </a:pPr>
            <a:r>
              <a:rPr lang="en-US" sz="1200" baseline="30000" dirty="0" smtClean="0">
                <a:latin typeface="Arial Black" pitchFamily="34" charset="0"/>
                <a:cs typeface="Tahoma" pitchFamily="34" charset="0"/>
              </a:rPr>
              <a:t> </a:t>
            </a:r>
            <a:r>
              <a:rPr lang="en-US" sz="1800" baseline="30000" dirty="0" smtClean="0">
                <a:latin typeface="Arial Black" pitchFamily="34" charset="0"/>
                <a:cs typeface="Tahoma" pitchFamily="34" charset="0"/>
              </a:rPr>
              <a:t>AL </a:t>
            </a:r>
            <a:r>
              <a:rPr lang="en-US" sz="1800" baseline="30000" dirty="0" err="1" smtClean="0">
                <a:latin typeface="Arial Black" pitchFamily="34" charset="0"/>
                <a:cs typeface="Tahoma" pitchFamily="34" charset="0"/>
              </a:rPr>
              <a:t>Farabi</a:t>
            </a:r>
            <a:r>
              <a:rPr lang="en-US" sz="1800" baseline="30000" dirty="0" smtClean="0">
                <a:cs typeface="Tahoma" pitchFamily="34" charset="0"/>
              </a:rPr>
              <a:t>:</a:t>
            </a:r>
            <a:r>
              <a:rPr lang="en-US" sz="1600" baseline="30000" dirty="0" smtClean="0">
                <a:cs typeface="Tahoma" pitchFamily="34" charset="0"/>
              </a:rPr>
              <a:t> </a:t>
            </a:r>
            <a:r>
              <a:rPr lang="en-US" sz="1200" baseline="30000" dirty="0" smtClean="0">
                <a:cs typeface="Tahoma" pitchFamily="34" charset="0"/>
                <a:hlinkClick r:id="rId4"/>
              </a:rPr>
              <a:t>http://en.wikipedia.org/wiki/Al-Farabi</a:t>
            </a:r>
            <a:r>
              <a:rPr lang="en-US" sz="1200" baseline="30000" dirty="0" smtClean="0">
                <a:cs typeface="Tahoma" pitchFamily="34" charset="0"/>
              </a:rPr>
              <a:t>    </a:t>
            </a:r>
            <a:r>
              <a:rPr lang="ar-SA" sz="1200" baseline="30000" dirty="0" err="1" smtClean="0"/>
              <a:t>ا</a:t>
            </a:r>
            <a:r>
              <a:rPr lang="ar-SA" sz="2800" b="1" baseline="30000" dirty="0" err="1" smtClean="0"/>
              <a:t>الفرابي</a:t>
            </a:r>
            <a:r>
              <a:rPr lang="ar-SA" sz="1200" dirty="0" smtClean="0"/>
              <a:t> </a:t>
            </a:r>
            <a:endParaRPr lang="en-US" sz="1200" baseline="30000" dirty="0" smtClean="0">
              <a:cs typeface="Tahoma" pitchFamily="34" charset="0"/>
            </a:endParaRPr>
          </a:p>
          <a:p>
            <a:pPr marL="93663" indent="-93663" algn="just" rtl="0">
              <a:defRPr/>
            </a:pPr>
            <a:r>
              <a:rPr lang="en-US" sz="1600" dirty="0" err="1" smtClean="0">
                <a:latin typeface="Arial Black" pitchFamily="34" charset="0"/>
                <a:cs typeface="Tahoma" pitchFamily="34" charset="0"/>
              </a:rPr>
              <a:t>Ibn_Rushd</a:t>
            </a:r>
            <a:r>
              <a:rPr lang="en-US" sz="1600" dirty="0" smtClean="0">
                <a:latin typeface="Arial Black" pitchFamily="34" charset="0"/>
                <a:cs typeface="Tahoma" pitchFamily="34" charset="0"/>
              </a:rPr>
              <a:t>: </a:t>
            </a:r>
            <a:r>
              <a:rPr lang="ar-SA" sz="1600" b="1" dirty="0" err="1" smtClean="0">
                <a:latin typeface="Arial Black" pitchFamily="34" charset="0"/>
              </a:rPr>
              <a:t>إبن</a:t>
            </a:r>
            <a:r>
              <a:rPr lang="ar-SA" sz="1600" b="1" dirty="0" smtClean="0">
                <a:latin typeface="Arial Black" pitchFamily="34" charset="0"/>
              </a:rPr>
              <a:t> رشد </a:t>
            </a:r>
            <a:r>
              <a:rPr lang="en-US" sz="1600" b="1" dirty="0" smtClean="0">
                <a:cs typeface="Tahoma" pitchFamily="34" charset="0"/>
              </a:rPr>
              <a:t>  </a:t>
            </a:r>
            <a:r>
              <a:rPr lang="en-US" sz="1100" baseline="30000" dirty="0" smtClean="0">
                <a:cs typeface="Tahoma" pitchFamily="34" charset="0"/>
                <a:hlinkClick r:id="rId5"/>
              </a:rPr>
              <a:t>http://en.wikipedia.org/w/index.php?title=Ibn_Rushd&amp;redirect=no</a:t>
            </a:r>
            <a:r>
              <a:rPr lang="ar-SA" sz="1200" dirty="0" smtClean="0"/>
              <a:t>وكل علماء الحضارة الإسلامية في الأندلس والسند كانوا رواد جودة ”فلسفة وعلم وممارسة“</a:t>
            </a:r>
            <a:endParaRPr lang="en-US" sz="1200" baseline="30000" dirty="0" smtClean="0">
              <a:cs typeface="Tahoma" pitchFamily="34" charset="0"/>
            </a:endParaRPr>
          </a:p>
        </p:txBody>
      </p:sp>
      <p:sp>
        <p:nvSpPr>
          <p:cNvPr id="26631" name="Slide Number Placeholder 7"/>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D1C3E6AD-9642-4CB2-854E-1E01482F1C4C}" type="slidenum">
              <a:rPr lang="ar-SA" smtClean="0"/>
              <a:pPr/>
              <a:t>18</a:t>
            </a:fld>
            <a:endParaRPr lang="en-US" smtClean="0"/>
          </a:p>
        </p:txBody>
      </p:sp>
    </p:spTree>
  </p:cSld>
  <p:clrMapOvr>
    <a:masterClrMapping/>
  </p:clrMapOvr>
  <p:transition>
    <p:wheel spokes="3"/>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5"/>
          <p:cNvSpPr>
            <a:spLocks noChangeArrowheads="1"/>
          </p:cNvSpPr>
          <p:nvPr/>
        </p:nvSpPr>
        <p:spPr bwMode="auto">
          <a:xfrm>
            <a:off x="271463" y="5256213"/>
            <a:ext cx="1978025" cy="1600200"/>
          </a:xfrm>
          <a:prstGeom prst="rect">
            <a:avLst/>
          </a:prstGeom>
          <a:noFill/>
          <a:ln w="9525">
            <a:noFill/>
            <a:miter lim="800000"/>
            <a:headEnd/>
            <a:tailEnd/>
          </a:ln>
        </p:spPr>
        <p:txBody>
          <a:bodyPr>
            <a:spAutoFit/>
          </a:bodyPr>
          <a:lstStyle/>
          <a:p>
            <a:pPr algn="l" rtl="0"/>
            <a:r>
              <a:rPr lang="en-US" sz="1400" b="0"/>
              <a:t>For I once saved one group by it, while I intentionally neglected another group. </a:t>
            </a:r>
          </a:p>
          <a:p>
            <a:pPr algn="l" rtl="0"/>
            <a:r>
              <a:rPr lang="en-US" sz="1400" b="0" u="sng"/>
              <a:t>By doing that, I wished to reach a conclusion </a:t>
            </a:r>
            <a:r>
              <a:rPr lang="en-US" sz="1400" b="0"/>
              <a:t>. </a:t>
            </a:r>
          </a:p>
        </p:txBody>
      </p:sp>
      <p:sp>
        <p:nvSpPr>
          <p:cNvPr id="27651" name="Line 6"/>
          <p:cNvSpPr>
            <a:spLocks noChangeShapeType="1"/>
          </p:cNvSpPr>
          <p:nvPr/>
        </p:nvSpPr>
        <p:spPr bwMode="auto">
          <a:xfrm>
            <a:off x="301625" y="3429000"/>
            <a:ext cx="8742363" cy="0"/>
          </a:xfrm>
          <a:prstGeom prst="line">
            <a:avLst/>
          </a:prstGeom>
          <a:noFill/>
          <a:ln w="57150">
            <a:solidFill>
              <a:schemeClr val="tx1"/>
            </a:solidFill>
            <a:round/>
            <a:headEnd/>
            <a:tailEnd/>
          </a:ln>
        </p:spPr>
        <p:txBody>
          <a:bodyPr/>
          <a:lstStyle/>
          <a:p>
            <a:endParaRPr lang="ar-SA"/>
          </a:p>
        </p:txBody>
      </p:sp>
      <p:pic>
        <p:nvPicPr>
          <p:cNvPr id="27652" name="Picture 7"/>
          <p:cNvPicPr>
            <a:picLocks noChangeAspect="1" noChangeArrowheads="1"/>
          </p:cNvPicPr>
          <p:nvPr/>
        </p:nvPicPr>
        <p:blipFill>
          <a:blip r:embed="rId3"/>
          <a:srcRect/>
          <a:stretch>
            <a:fillRect/>
          </a:stretch>
        </p:blipFill>
        <p:spPr bwMode="auto">
          <a:xfrm>
            <a:off x="323850" y="3505200"/>
            <a:ext cx="2105025" cy="1412875"/>
          </a:xfrm>
          <a:prstGeom prst="rect">
            <a:avLst/>
          </a:prstGeom>
          <a:noFill/>
          <a:ln w="9525">
            <a:noFill/>
            <a:miter lim="800000"/>
            <a:headEnd/>
            <a:tailEnd/>
          </a:ln>
        </p:spPr>
      </p:pic>
      <p:sp>
        <p:nvSpPr>
          <p:cNvPr id="27653" name="Text Box 8"/>
          <p:cNvSpPr txBox="1">
            <a:spLocks noChangeArrowheads="1"/>
          </p:cNvSpPr>
          <p:nvPr/>
        </p:nvSpPr>
        <p:spPr bwMode="auto">
          <a:xfrm>
            <a:off x="325438" y="4943475"/>
            <a:ext cx="1025525" cy="336550"/>
          </a:xfrm>
          <a:prstGeom prst="rect">
            <a:avLst/>
          </a:prstGeom>
          <a:noFill/>
          <a:ln w="9525">
            <a:noFill/>
            <a:miter lim="800000"/>
            <a:headEnd/>
            <a:tailEnd/>
          </a:ln>
        </p:spPr>
        <p:txBody>
          <a:bodyPr wrap="none">
            <a:spAutoFit/>
          </a:bodyPr>
          <a:lstStyle/>
          <a:p>
            <a:r>
              <a:rPr lang="en-GB" sz="1600" b="0"/>
              <a:t>Al-Rhazi</a:t>
            </a:r>
            <a:endParaRPr lang="en-US" sz="1600" b="0"/>
          </a:p>
        </p:txBody>
      </p:sp>
      <p:sp>
        <p:nvSpPr>
          <p:cNvPr id="27654" name="Text Box 11"/>
          <p:cNvSpPr txBox="1">
            <a:spLocks noChangeArrowheads="1"/>
          </p:cNvSpPr>
          <p:nvPr/>
        </p:nvSpPr>
        <p:spPr bwMode="auto">
          <a:xfrm>
            <a:off x="284163" y="3092450"/>
            <a:ext cx="8593137" cy="366713"/>
          </a:xfrm>
          <a:prstGeom prst="rect">
            <a:avLst/>
          </a:prstGeom>
          <a:noFill/>
          <a:ln w="9525">
            <a:noFill/>
            <a:miter lim="800000"/>
            <a:headEnd/>
            <a:tailEnd/>
          </a:ln>
        </p:spPr>
        <p:txBody>
          <a:bodyPr>
            <a:spAutoFit/>
          </a:bodyPr>
          <a:lstStyle/>
          <a:p>
            <a:r>
              <a:rPr lang="en-GB" b="0"/>
              <a:t>900 AD       1780          1840       1937/48        1967              1970’s</a:t>
            </a:r>
            <a:endParaRPr lang="en-US" b="0"/>
          </a:p>
        </p:txBody>
      </p:sp>
      <p:grpSp>
        <p:nvGrpSpPr>
          <p:cNvPr id="2" name="Group 26"/>
          <p:cNvGrpSpPr>
            <a:grpSpLocks/>
          </p:cNvGrpSpPr>
          <p:nvPr/>
        </p:nvGrpSpPr>
        <p:grpSpPr bwMode="auto">
          <a:xfrm>
            <a:off x="5494338" y="3556000"/>
            <a:ext cx="1682750" cy="2227263"/>
            <a:chOff x="3630" y="2235"/>
            <a:chExt cx="1060" cy="1403"/>
          </a:xfrm>
        </p:grpSpPr>
        <p:pic>
          <p:nvPicPr>
            <p:cNvPr id="27669" name="Picture 10"/>
            <p:cNvPicPr>
              <a:picLocks noChangeAspect="1" noChangeArrowheads="1"/>
            </p:cNvPicPr>
            <p:nvPr/>
          </p:nvPicPr>
          <p:blipFill>
            <a:blip r:embed="rId4"/>
            <a:srcRect/>
            <a:stretch>
              <a:fillRect/>
            </a:stretch>
          </p:blipFill>
          <p:spPr bwMode="auto">
            <a:xfrm>
              <a:off x="3682" y="2235"/>
              <a:ext cx="900" cy="972"/>
            </a:xfrm>
            <a:prstGeom prst="rect">
              <a:avLst/>
            </a:prstGeom>
            <a:noFill/>
            <a:ln w="9525">
              <a:noFill/>
              <a:miter lim="800000"/>
              <a:headEnd/>
              <a:tailEnd/>
            </a:ln>
          </p:spPr>
        </p:pic>
        <p:sp>
          <p:nvSpPr>
            <p:cNvPr id="27670" name="Rectangle 12"/>
            <p:cNvSpPr>
              <a:spLocks noChangeArrowheads="1"/>
            </p:cNvSpPr>
            <p:nvPr/>
          </p:nvSpPr>
          <p:spPr bwMode="auto">
            <a:xfrm>
              <a:off x="3630" y="3231"/>
              <a:ext cx="1060" cy="407"/>
            </a:xfrm>
            <a:prstGeom prst="rect">
              <a:avLst/>
            </a:prstGeom>
            <a:noFill/>
            <a:ln w="9525">
              <a:noFill/>
              <a:miter lim="800000"/>
              <a:headEnd/>
              <a:tailEnd/>
            </a:ln>
          </p:spPr>
          <p:txBody>
            <a:bodyPr>
              <a:spAutoFit/>
            </a:bodyPr>
            <a:lstStyle/>
            <a:p>
              <a:pPr algn="l" rtl="0"/>
              <a:r>
                <a:rPr lang="en-US" sz="1200"/>
                <a:t>Alvan Feinstein</a:t>
              </a:r>
            </a:p>
            <a:p>
              <a:pPr algn="l" rtl="0"/>
              <a:r>
                <a:rPr lang="en-US" sz="1200" b="0"/>
                <a:t>publishes his book</a:t>
              </a:r>
            </a:p>
            <a:p>
              <a:pPr algn="l" rtl="0"/>
              <a:r>
                <a:rPr lang="en-GB" sz="1200" b="0" i="1"/>
                <a:t>Clinical Judgement</a:t>
              </a:r>
              <a:endParaRPr lang="en-US" sz="1200" b="0" i="1"/>
            </a:p>
          </p:txBody>
        </p:sp>
      </p:grpSp>
      <p:grpSp>
        <p:nvGrpSpPr>
          <p:cNvPr id="3" name="Group 23"/>
          <p:cNvGrpSpPr>
            <a:grpSpLocks/>
          </p:cNvGrpSpPr>
          <p:nvPr/>
        </p:nvGrpSpPr>
        <p:grpSpPr bwMode="auto">
          <a:xfrm>
            <a:off x="1441450" y="611188"/>
            <a:ext cx="1682750" cy="2501900"/>
            <a:chOff x="908" y="489"/>
            <a:chExt cx="1060" cy="1576"/>
          </a:xfrm>
        </p:grpSpPr>
        <p:pic>
          <p:nvPicPr>
            <p:cNvPr id="27667" name="Picture 9" descr="JLIND"/>
            <p:cNvPicPr>
              <a:picLocks noChangeAspect="1" noChangeArrowheads="1"/>
            </p:cNvPicPr>
            <p:nvPr/>
          </p:nvPicPr>
          <p:blipFill>
            <a:blip r:embed="rId5"/>
            <a:srcRect/>
            <a:stretch>
              <a:fillRect/>
            </a:stretch>
          </p:blipFill>
          <p:spPr bwMode="auto">
            <a:xfrm>
              <a:off x="933" y="489"/>
              <a:ext cx="737" cy="965"/>
            </a:xfrm>
            <a:prstGeom prst="rect">
              <a:avLst/>
            </a:prstGeom>
            <a:noFill/>
            <a:ln w="9525">
              <a:noFill/>
              <a:miter lim="800000"/>
              <a:headEnd/>
              <a:tailEnd/>
            </a:ln>
          </p:spPr>
        </p:pic>
        <p:sp>
          <p:nvSpPr>
            <p:cNvPr id="27668" name="Rectangle 13"/>
            <p:cNvSpPr>
              <a:spLocks noChangeArrowheads="1"/>
            </p:cNvSpPr>
            <p:nvPr/>
          </p:nvSpPr>
          <p:spPr bwMode="auto">
            <a:xfrm>
              <a:off x="908" y="1542"/>
              <a:ext cx="1060" cy="523"/>
            </a:xfrm>
            <a:prstGeom prst="rect">
              <a:avLst/>
            </a:prstGeom>
            <a:noFill/>
            <a:ln w="9525">
              <a:noFill/>
              <a:miter lim="800000"/>
              <a:headEnd/>
              <a:tailEnd/>
            </a:ln>
          </p:spPr>
          <p:txBody>
            <a:bodyPr>
              <a:spAutoFit/>
            </a:bodyPr>
            <a:lstStyle/>
            <a:p>
              <a:pPr algn="l" rtl="0"/>
              <a:r>
                <a:rPr lang="en-US" sz="1200"/>
                <a:t>James Lind</a:t>
              </a:r>
            </a:p>
            <a:p>
              <a:pPr algn="l" rtl="0"/>
              <a:r>
                <a:rPr lang="en-US" sz="1200" b="0"/>
                <a:t>publishes review &amp; clinical trial in</a:t>
              </a:r>
            </a:p>
            <a:p>
              <a:pPr algn="l" rtl="0"/>
              <a:r>
                <a:rPr lang="en-GB" sz="1200" b="0" i="1"/>
                <a:t>Treatise on Scurvy</a:t>
              </a:r>
              <a:endParaRPr lang="en-US" sz="1200" b="0" i="1"/>
            </a:p>
          </p:txBody>
        </p:sp>
      </p:grpSp>
      <p:grpSp>
        <p:nvGrpSpPr>
          <p:cNvPr id="4" name="Group 28"/>
          <p:cNvGrpSpPr>
            <a:grpSpLocks/>
          </p:cNvGrpSpPr>
          <p:nvPr/>
        </p:nvGrpSpPr>
        <p:grpSpPr bwMode="auto">
          <a:xfrm>
            <a:off x="2687638" y="3505200"/>
            <a:ext cx="1884362" cy="3028950"/>
            <a:chOff x="2018" y="2212"/>
            <a:chExt cx="1187" cy="1908"/>
          </a:xfrm>
        </p:grpSpPr>
        <p:pic>
          <p:nvPicPr>
            <p:cNvPr id="27665" name="Picture 14"/>
            <p:cNvPicPr>
              <a:picLocks noChangeAspect="1" noChangeArrowheads="1"/>
            </p:cNvPicPr>
            <p:nvPr/>
          </p:nvPicPr>
          <p:blipFill>
            <a:blip r:embed="rId6"/>
            <a:srcRect/>
            <a:stretch>
              <a:fillRect/>
            </a:stretch>
          </p:blipFill>
          <p:spPr bwMode="auto">
            <a:xfrm>
              <a:off x="2018" y="2212"/>
              <a:ext cx="929" cy="1284"/>
            </a:xfrm>
            <a:prstGeom prst="rect">
              <a:avLst/>
            </a:prstGeom>
            <a:noFill/>
            <a:ln w="9525">
              <a:noFill/>
              <a:miter lim="800000"/>
              <a:headEnd/>
              <a:tailEnd/>
            </a:ln>
          </p:spPr>
        </p:pic>
        <p:sp>
          <p:nvSpPr>
            <p:cNvPr id="27666" name="Rectangle 15"/>
            <p:cNvSpPr>
              <a:spLocks noChangeArrowheads="1"/>
            </p:cNvSpPr>
            <p:nvPr/>
          </p:nvSpPr>
          <p:spPr bwMode="auto">
            <a:xfrm>
              <a:off x="2069" y="3480"/>
              <a:ext cx="1136" cy="640"/>
            </a:xfrm>
            <a:prstGeom prst="rect">
              <a:avLst/>
            </a:prstGeom>
            <a:noFill/>
            <a:ln w="9525">
              <a:noFill/>
              <a:miter lim="800000"/>
              <a:headEnd/>
              <a:tailEnd/>
            </a:ln>
          </p:spPr>
          <p:txBody>
            <a:bodyPr>
              <a:spAutoFit/>
            </a:bodyPr>
            <a:lstStyle/>
            <a:p>
              <a:pPr algn="l" rtl="0"/>
              <a:r>
                <a:rPr lang="en-GB" sz="1200"/>
                <a:t>Pierre Louis</a:t>
              </a:r>
              <a:endParaRPr lang="en-US" sz="1200"/>
            </a:p>
            <a:p>
              <a:pPr algn="l" rtl="0"/>
              <a:r>
                <a:rPr lang="en-US" sz="1200" b="0"/>
                <a:t>Develops his “numerical method” and changes blood letting practice in France</a:t>
              </a:r>
              <a:endParaRPr lang="en-US" sz="1200" b="0" i="1"/>
            </a:p>
          </p:txBody>
        </p:sp>
      </p:grpSp>
      <p:grpSp>
        <p:nvGrpSpPr>
          <p:cNvPr id="5" name="Group 27"/>
          <p:cNvGrpSpPr>
            <a:grpSpLocks/>
          </p:cNvGrpSpPr>
          <p:nvPr/>
        </p:nvGrpSpPr>
        <p:grpSpPr bwMode="auto">
          <a:xfrm>
            <a:off x="7885113" y="4797425"/>
            <a:ext cx="1173162" cy="1989138"/>
            <a:chOff x="4995" y="138"/>
            <a:chExt cx="739" cy="3249"/>
          </a:xfrm>
        </p:grpSpPr>
        <p:pic>
          <p:nvPicPr>
            <p:cNvPr id="27663" name="Picture 18"/>
            <p:cNvPicPr>
              <a:picLocks noChangeAspect="1" noChangeArrowheads="1"/>
            </p:cNvPicPr>
            <p:nvPr/>
          </p:nvPicPr>
          <p:blipFill>
            <a:blip r:embed="rId7"/>
            <a:srcRect/>
            <a:stretch>
              <a:fillRect/>
            </a:stretch>
          </p:blipFill>
          <p:spPr bwMode="auto">
            <a:xfrm>
              <a:off x="5051" y="138"/>
              <a:ext cx="683" cy="830"/>
            </a:xfrm>
            <a:prstGeom prst="rect">
              <a:avLst/>
            </a:prstGeom>
            <a:noFill/>
            <a:ln w="9525">
              <a:noFill/>
              <a:miter lim="800000"/>
              <a:headEnd/>
              <a:tailEnd/>
            </a:ln>
          </p:spPr>
        </p:pic>
        <p:pic>
          <p:nvPicPr>
            <p:cNvPr id="27664" name="Picture 20"/>
            <p:cNvPicPr>
              <a:picLocks noChangeAspect="1" noChangeArrowheads="1"/>
            </p:cNvPicPr>
            <p:nvPr/>
          </p:nvPicPr>
          <p:blipFill>
            <a:blip r:embed="rId8"/>
            <a:srcRect/>
            <a:stretch>
              <a:fillRect/>
            </a:stretch>
          </p:blipFill>
          <p:spPr bwMode="auto">
            <a:xfrm>
              <a:off x="4995" y="2284"/>
              <a:ext cx="709" cy="1103"/>
            </a:xfrm>
            <a:prstGeom prst="rect">
              <a:avLst/>
            </a:prstGeom>
            <a:noFill/>
            <a:ln w="9525">
              <a:noFill/>
              <a:miter lim="800000"/>
              <a:headEnd/>
              <a:tailEnd/>
            </a:ln>
          </p:spPr>
        </p:pic>
      </p:grpSp>
      <p:grpSp>
        <p:nvGrpSpPr>
          <p:cNvPr id="6" name="Group 25"/>
          <p:cNvGrpSpPr>
            <a:grpSpLocks/>
          </p:cNvGrpSpPr>
          <p:nvPr/>
        </p:nvGrpSpPr>
        <p:grpSpPr bwMode="auto">
          <a:xfrm>
            <a:off x="3971925" y="668338"/>
            <a:ext cx="2192338" cy="2352675"/>
            <a:chOff x="2799" y="485"/>
            <a:chExt cx="1381" cy="1482"/>
          </a:xfrm>
        </p:grpSpPr>
        <p:pic>
          <p:nvPicPr>
            <p:cNvPr id="27661" name="Picture 21"/>
            <p:cNvPicPr>
              <a:picLocks noChangeAspect="1" noChangeArrowheads="1"/>
            </p:cNvPicPr>
            <p:nvPr/>
          </p:nvPicPr>
          <p:blipFill>
            <a:blip r:embed="rId9"/>
            <a:srcRect/>
            <a:stretch>
              <a:fillRect/>
            </a:stretch>
          </p:blipFill>
          <p:spPr bwMode="auto">
            <a:xfrm>
              <a:off x="2880" y="485"/>
              <a:ext cx="682" cy="931"/>
            </a:xfrm>
            <a:prstGeom prst="rect">
              <a:avLst/>
            </a:prstGeom>
            <a:noFill/>
            <a:ln w="9525">
              <a:noFill/>
              <a:miter lim="800000"/>
              <a:headEnd/>
              <a:tailEnd/>
            </a:ln>
          </p:spPr>
        </p:pic>
        <p:sp>
          <p:nvSpPr>
            <p:cNvPr id="27662" name="Rectangle 22"/>
            <p:cNvSpPr>
              <a:spLocks noChangeArrowheads="1"/>
            </p:cNvSpPr>
            <p:nvPr/>
          </p:nvSpPr>
          <p:spPr bwMode="auto">
            <a:xfrm>
              <a:off x="2799" y="1449"/>
              <a:ext cx="1381" cy="518"/>
            </a:xfrm>
            <a:prstGeom prst="rect">
              <a:avLst/>
            </a:prstGeom>
            <a:noFill/>
            <a:ln w="9525">
              <a:noFill/>
              <a:miter lim="800000"/>
              <a:headEnd/>
              <a:tailEnd/>
            </a:ln>
          </p:spPr>
          <p:txBody>
            <a:bodyPr>
              <a:spAutoFit/>
            </a:bodyPr>
            <a:lstStyle/>
            <a:p>
              <a:r>
                <a:rPr lang="en-US" sz="1200"/>
                <a:t>Bradford-Hill</a:t>
              </a:r>
            </a:p>
            <a:p>
              <a:r>
                <a:rPr lang="en-US" sz="1200" b="0"/>
                <a:t>publishes </a:t>
              </a:r>
              <a:r>
                <a:rPr lang="en-US" sz="1200" b="0" i="1"/>
                <a:t>Principles of Medical Statistics &amp;</a:t>
              </a:r>
            </a:p>
            <a:p>
              <a:r>
                <a:rPr lang="en-GB" sz="1200" b="0"/>
                <a:t>MRC trial of streptomycin</a:t>
              </a:r>
              <a:endParaRPr lang="en-US" sz="1200" b="0"/>
            </a:p>
          </p:txBody>
        </p:sp>
      </p:grpSp>
      <p:sp>
        <p:nvSpPr>
          <p:cNvPr id="27660" name="Text Box 29"/>
          <p:cNvSpPr txBox="1">
            <a:spLocks noChangeArrowheads="1"/>
          </p:cNvSpPr>
          <p:nvPr/>
        </p:nvSpPr>
        <p:spPr bwMode="auto">
          <a:xfrm>
            <a:off x="2009775" y="133350"/>
            <a:ext cx="4633913" cy="646113"/>
          </a:xfrm>
          <a:prstGeom prst="rect">
            <a:avLst/>
          </a:prstGeom>
          <a:noFill/>
          <a:ln w="9525">
            <a:noFill/>
            <a:miter lim="800000"/>
            <a:headEnd/>
            <a:tailEnd/>
          </a:ln>
        </p:spPr>
        <p:txBody>
          <a:bodyPr wrap="none">
            <a:spAutoFit/>
          </a:bodyPr>
          <a:lstStyle/>
          <a:p>
            <a:r>
              <a:rPr lang="en-GB"/>
              <a:t>New Evidence Nov. 2009 </a:t>
            </a:r>
          </a:p>
          <a:p>
            <a:r>
              <a:rPr lang="en-GB"/>
              <a:t>Some milestones in the history of EBM</a:t>
            </a:r>
            <a:endParaRPr lang="en-US"/>
          </a:p>
        </p:txBody>
      </p:sp>
    </p:spTree>
  </p:cSld>
  <p:clrMapOvr>
    <a:masterClrMapping/>
  </p:clrMapOvr>
  <p:transition>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left)">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wipe(left)">
                                      <p:cBhvr>
                                        <p:cTn id="22" dur="500"/>
                                        <p:tgtEl>
                                          <p:spTgt spid="2"/>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left)">
                                      <p:cBhvr>
                                        <p:cTn id="2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171" name="Rectangle 3"/>
          <p:cNvSpPr>
            <a:spLocks noGrp="1" noChangeArrowheads="1"/>
          </p:cNvSpPr>
          <p:nvPr>
            <p:ph type="title"/>
          </p:nvPr>
        </p:nvSpPr>
        <p:spPr>
          <a:xfrm>
            <a:off x="2928938" y="404813"/>
            <a:ext cx="3286125" cy="738187"/>
          </a:xfrm>
        </p:spPr>
        <p:txBody>
          <a:bodyPr lIns="92075" tIns="46038" rIns="92075" bIns="46038" rtlCol="1">
            <a:normAutofit/>
          </a:bodyPr>
          <a:lstStyle/>
          <a:p>
            <a:pPr algn="ctr" eaLnBrk="1" fontAlgn="auto" hangingPunct="1">
              <a:spcAft>
                <a:spcPts val="0"/>
              </a:spcAft>
              <a:defRPr/>
            </a:pPr>
            <a:r>
              <a:rPr lang="ar-SA" sz="3500" dirty="0" smtClean="0">
                <a:solidFill>
                  <a:schemeClr val="tx2">
                    <a:satMod val="200000"/>
                  </a:schemeClr>
                </a:solidFill>
                <a:cs typeface="Diwani Bent" pitchFamily="2" charset="-78"/>
              </a:rPr>
              <a:t>بسم الله الرحمن الرحيم</a:t>
            </a:r>
            <a:r>
              <a:rPr lang="ar-SA" sz="3500" dirty="0" smtClean="0">
                <a:solidFill>
                  <a:schemeClr val="tx2">
                    <a:satMod val="200000"/>
                  </a:schemeClr>
                </a:solidFill>
              </a:rPr>
              <a:t> </a:t>
            </a:r>
            <a:endParaRPr lang="en-US" sz="3500" dirty="0" smtClean="0">
              <a:solidFill>
                <a:schemeClr val="tx2">
                  <a:satMod val="200000"/>
                </a:schemeClr>
              </a:solidFill>
            </a:endParaRPr>
          </a:p>
        </p:txBody>
      </p:sp>
      <p:sp>
        <p:nvSpPr>
          <p:cNvPr id="10243" name="Rectangle 2"/>
          <p:cNvSpPr>
            <a:spLocks noGrp="1" noChangeArrowheads="1"/>
          </p:cNvSpPr>
          <p:nvPr>
            <p:ph idx="1"/>
          </p:nvPr>
        </p:nvSpPr>
        <p:spPr>
          <a:xfrm>
            <a:off x="642938" y="1411288"/>
            <a:ext cx="7889875" cy="4660900"/>
          </a:xfrm>
        </p:spPr>
        <p:txBody>
          <a:bodyPr/>
          <a:lstStyle/>
          <a:p>
            <a:pPr algn="ctr" eaLnBrk="1" hangingPunct="1">
              <a:lnSpc>
                <a:spcPct val="80000"/>
              </a:lnSpc>
              <a:buFont typeface="Wingdings" pitchFamily="2" charset="2"/>
              <a:buNone/>
            </a:pPr>
            <a:r>
              <a:rPr lang="ar-SA" sz="1800" b="1" smtClean="0">
                <a:cs typeface="Arabic Transparent" pitchFamily="2" charset="0"/>
              </a:rPr>
              <a:t>لأننا نتعلم مفاهيم  الجودة والتميز والعمل المتقن</a:t>
            </a:r>
            <a:endParaRPr lang="en-US" sz="1800" smtClean="0">
              <a:cs typeface="Arabic Transparent" pitchFamily="2" charset="0"/>
            </a:endParaRPr>
          </a:p>
          <a:p>
            <a:pPr algn="ctr" eaLnBrk="1" hangingPunct="1">
              <a:lnSpc>
                <a:spcPct val="80000"/>
              </a:lnSpc>
              <a:buFont typeface="Wingdings" pitchFamily="2" charset="2"/>
              <a:buNone/>
            </a:pPr>
            <a:r>
              <a:rPr lang="ar-SA" sz="1400" smtClean="0">
                <a:latin typeface="Arabic Transparent" pitchFamily="2" charset="0"/>
                <a:cs typeface="Monotype Koufi" pitchFamily="2" charset="-78"/>
              </a:rPr>
              <a:t>نفتتح تعليم وتعلم مقررنا هذا نذكر ببعض من الذكر الحكيم عما بقوله تعالى </a:t>
            </a:r>
            <a:r>
              <a:rPr lang="ar-SA" sz="1800" smtClean="0">
                <a:cs typeface="Monotype Koufi" pitchFamily="2" charset="-78"/>
              </a:rPr>
              <a:t>”وذكر فان الذكرى تنفع المؤمنين....:</a:t>
            </a:r>
            <a:endParaRPr lang="en-US" sz="1800" smtClean="0">
              <a:cs typeface="Arial" pitchFamily="34" charset="0"/>
            </a:endParaRPr>
          </a:p>
          <a:p>
            <a:pPr algn="just" eaLnBrk="1" hangingPunct="1">
              <a:lnSpc>
                <a:spcPct val="80000"/>
              </a:lnSpc>
              <a:buFont typeface="Wingdings" pitchFamily="2" charset="2"/>
              <a:buNone/>
            </a:pPr>
            <a:r>
              <a:rPr lang="en-US" smtClean="0">
                <a:latin typeface="AGA Arabesque" pitchFamily="2" charset="2"/>
                <a:cs typeface="Monotype Koufi" pitchFamily="2" charset="-78"/>
                <a:sym typeface="AGA Arabesque" pitchFamily="2" charset="2"/>
              </a:rPr>
              <a:t></a:t>
            </a:r>
            <a:r>
              <a:rPr lang="ar-SA" sz="1600" smtClean="0">
                <a:latin typeface="AGA Arabesque" pitchFamily="2" charset="2"/>
                <a:cs typeface="Monotype Koufi" pitchFamily="2" charset="-78"/>
              </a:rPr>
              <a:t>وَقُلِ اعْمَلُواْ فَسَيَرَى اللّهُ عَمَلَكُمْ وَرَسُولُهُ وَالْمُؤْمِنُونَ وَسَتُرَدُّونَ إِلَى عَالِمِ الْغَيْبِ وَالشَّهَادَةِ فَيُنَبِّئُكُم بِمَا كُنتُمْ تَعْمَلُونَ </a:t>
            </a:r>
            <a:r>
              <a:rPr lang="en-US" sz="1600" smtClean="0">
                <a:latin typeface="AGA Arabesque" pitchFamily="2" charset="2"/>
                <a:cs typeface="Monotype Koufi" pitchFamily="2" charset="-78"/>
                <a:sym typeface="AGA Arabesque" pitchFamily="2" charset="2"/>
              </a:rPr>
              <a:t></a:t>
            </a:r>
            <a:r>
              <a:rPr lang="ar-SA" smtClean="0">
                <a:latin typeface="AGA Arabesque" pitchFamily="2" charset="2"/>
                <a:cs typeface="Monotype Koufi" pitchFamily="2" charset="-78"/>
                <a:sym typeface="AGA Arabesque" pitchFamily="2" charset="2"/>
              </a:rPr>
              <a:t> </a:t>
            </a:r>
            <a:r>
              <a:rPr lang="ar-SA" sz="1800" smtClean="0">
                <a:cs typeface="Arabic Transparent" pitchFamily="2" charset="0"/>
              </a:rPr>
              <a:t>التوبة 105 </a:t>
            </a:r>
          </a:p>
          <a:p>
            <a:pPr algn="just" eaLnBrk="1" hangingPunct="1">
              <a:lnSpc>
                <a:spcPct val="80000"/>
              </a:lnSpc>
              <a:buFont typeface="AGA Arabesque" pitchFamily="2" charset="2"/>
              <a:buChar char=")"/>
            </a:pPr>
            <a:r>
              <a:rPr lang="ar-SA" sz="1600" smtClean="0">
                <a:cs typeface="Monotype Koufi" pitchFamily="2" charset="-78"/>
              </a:rPr>
              <a:t>فَاسْتَجَابَ لَهُمْ رَبُّهُمْ أَنِّي لاَ أُضِيعُ عَمَلَ عَامِلٍ مِّنكُم مِّن ذَكَرٍ أَوْ أُنثَى بَعْضُكُم مِّن بَعْضٍ فَالَّذِينَ هَاجَرُواْ وَأُخْرِجُواْ مِن دِيَارِهِمْ وَأُوذُواْ فِي سَبِيلِي وَقَاتَلُواْ وَقُتِلُواْ لأُكَفِّرَنَّ عَنْهُمْ سَيِّئَاتِهِمْ وَلأُدْخِلَنَّهُمْ جَنَّاتٍ تَجْرِي مِن تَحْتِهَا الأَنْهَارُ ثَوَاباً مِّن عِندِ اللّهِ وَاللّهُ عِندَهُ حُسْنُ الثَّوَابِ </a:t>
            </a:r>
            <a:r>
              <a:rPr lang="en-US" sz="1400" smtClean="0">
                <a:latin typeface="AGA Arabesque" pitchFamily="2" charset="2"/>
                <a:cs typeface="Monotype Koufi" pitchFamily="2" charset="-78"/>
                <a:sym typeface="AGA Arabesque" pitchFamily="2" charset="2"/>
              </a:rPr>
              <a:t></a:t>
            </a:r>
            <a:r>
              <a:rPr lang="ar-SA" sz="1400" smtClean="0">
                <a:cs typeface="Arabic Transparent" pitchFamily="2" charset="0"/>
              </a:rPr>
              <a:t>ال عمران 195</a:t>
            </a:r>
          </a:p>
          <a:p>
            <a:pPr algn="just" eaLnBrk="1" hangingPunct="1">
              <a:lnSpc>
                <a:spcPct val="80000"/>
              </a:lnSpc>
              <a:buFont typeface="AGA Arabesque" pitchFamily="2" charset="2"/>
              <a:buChar char=")"/>
            </a:pPr>
            <a:endParaRPr lang="ar-SA" sz="1400" smtClean="0">
              <a:cs typeface="Arabic Transparent" pitchFamily="2" charset="0"/>
            </a:endParaRPr>
          </a:p>
          <a:p>
            <a:pPr algn="just" eaLnBrk="1" hangingPunct="1">
              <a:lnSpc>
                <a:spcPct val="80000"/>
              </a:lnSpc>
              <a:buFont typeface="AGA Arabesque" pitchFamily="2" charset="2"/>
              <a:buChar char=")"/>
            </a:pPr>
            <a:endParaRPr lang="ar-SA" sz="1400" smtClean="0">
              <a:cs typeface="Arabic Transparent" pitchFamily="2" charset="0"/>
            </a:endParaRPr>
          </a:p>
          <a:p>
            <a:pPr algn="ctr" eaLnBrk="1" hangingPunct="1">
              <a:lnSpc>
                <a:spcPct val="80000"/>
              </a:lnSpc>
              <a:buFont typeface="Wingdings" pitchFamily="2" charset="2"/>
              <a:buNone/>
            </a:pPr>
            <a:r>
              <a:rPr lang="ar-SA" sz="1800" b="1" smtClean="0">
                <a:cs typeface="Arabic Transparent" pitchFamily="2" charset="0"/>
              </a:rPr>
              <a:t>ولنًسأل قبل أن نُسأل </a:t>
            </a:r>
            <a:endParaRPr lang="en-US" sz="1800" b="1" smtClean="0">
              <a:cs typeface="Arabic Transparent" pitchFamily="2" charset="0"/>
            </a:endParaRPr>
          </a:p>
          <a:p>
            <a:pPr algn="ctr" eaLnBrk="1" hangingPunct="1">
              <a:lnSpc>
                <a:spcPct val="80000"/>
              </a:lnSpc>
              <a:buFont typeface="Wingdings" pitchFamily="2" charset="2"/>
              <a:buNone/>
            </a:pPr>
            <a:r>
              <a:rPr lang="ar-SA" sz="1400" b="1" smtClean="0">
                <a:latin typeface="Monotype Koufi" pitchFamily="2" charset="-78"/>
                <a:cs typeface="Monotype Koufi" pitchFamily="2" charset="-78"/>
              </a:rPr>
              <a:t>كم آية وحديث جاءت حول العمل وجودته مثل الإجادة، الجد والاجتهاد، التفاني، التميز، والحسن الإتقان ..؟ مع توضيح علاقتها“ </a:t>
            </a:r>
          </a:p>
          <a:p>
            <a:pPr algn="ctr" eaLnBrk="1" hangingPunct="1">
              <a:lnSpc>
                <a:spcPct val="80000"/>
              </a:lnSpc>
              <a:buFont typeface="Wingdings" pitchFamily="2" charset="2"/>
              <a:buNone/>
            </a:pPr>
            <a:endParaRPr lang="ar-SA" sz="1800" b="1" smtClean="0">
              <a:cs typeface="Arabic Transparent" pitchFamily="2" charset="0"/>
            </a:endParaRPr>
          </a:p>
          <a:p>
            <a:pPr algn="ctr" eaLnBrk="1" hangingPunct="1">
              <a:lnSpc>
                <a:spcPct val="80000"/>
              </a:lnSpc>
              <a:buFont typeface="Wingdings" pitchFamily="2" charset="2"/>
              <a:buNone/>
            </a:pPr>
            <a:r>
              <a:rPr lang="ar-SA" sz="1600" b="1" smtClean="0">
                <a:cs typeface="Arabic Transparent" pitchFamily="2" charset="0"/>
              </a:rPr>
              <a:t>(خيار من خيارات المشاركة  البحثية لعدد لا يزيد عن 10 طلاب باللغتين العربية والانجليزية)</a:t>
            </a:r>
            <a:endParaRPr lang="en-US" sz="1600" b="1" smtClean="0">
              <a:cs typeface="Arabic Transparent" pitchFamily="2" charset="0"/>
            </a:endParaRPr>
          </a:p>
          <a:p>
            <a:pPr algn="ctr" eaLnBrk="1" hangingPunct="1">
              <a:lnSpc>
                <a:spcPct val="80000"/>
              </a:lnSpc>
              <a:buFont typeface="Wingdings" pitchFamily="2" charset="2"/>
              <a:buNone/>
            </a:pPr>
            <a:endParaRPr lang="en-US" sz="1800" b="1" smtClean="0">
              <a:cs typeface="Arabic Transparent" pitchFamily="2" charset="0"/>
            </a:endParaRPr>
          </a:p>
        </p:txBody>
      </p:sp>
      <p:sp>
        <p:nvSpPr>
          <p:cNvPr id="10244" name="Slide Number Placeholder 4"/>
          <p:cNvSpPr>
            <a:spLocks noGrp="1"/>
          </p:cNvSpPr>
          <p:nvPr>
            <p:ph type="sldNum" sz="quarter" idx="12"/>
          </p:nvPr>
        </p:nvSpPr>
        <p:spPr bwMode="auto">
          <a:xfrm>
            <a:off x="3124200" y="6245225"/>
            <a:ext cx="2895600" cy="476250"/>
          </a:xfrm>
          <a:noFill/>
          <a:ln>
            <a:miter lim="800000"/>
            <a:headEnd/>
            <a:tailEnd/>
          </a:ln>
        </p:spPr>
        <p:txBody>
          <a:bodyPr wrap="square" lIns="91440" tIns="45720" rIns="91440" bIns="45720" numCol="1" anchorCtr="0" compatLnSpc="1">
            <a:prstTxWarp prst="textNoShape">
              <a:avLst/>
            </a:prstTxWarp>
          </a:bodyPr>
          <a:lstStyle/>
          <a:p>
            <a:pPr algn="ctr"/>
            <a:fld id="{0CC962DB-8712-42D0-BF88-22969A042B32}" type="slidenum">
              <a:rPr lang="ar-SA" smtClean="0"/>
              <a:pPr algn="ctr"/>
              <a:t>2</a:t>
            </a:fld>
            <a:endParaRPr lang="en-US" smtClean="0"/>
          </a:p>
        </p:txBody>
      </p:sp>
    </p:spTree>
  </p:cSld>
  <p:clrMapOvr>
    <a:masterClrMapping/>
  </p:clrMapOvr>
  <p:transition>
    <p:wheel spokes="3"/>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2071688" y="115888"/>
            <a:ext cx="4643437" cy="714375"/>
          </a:xfrm>
        </p:spPr>
        <p:txBody>
          <a:bodyPr/>
          <a:lstStyle/>
          <a:p>
            <a:pPr algn="ctr" fontAlgn="auto">
              <a:spcAft>
                <a:spcPts val="0"/>
              </a:spcAft>
              <a:defRPr/>
            </a:pPr>
            <a:r>
              <a:rPr lang="ar-SA" sz="1600" dirty="0" smtClean="0">
                <a:latin typeface="Monotype Koufi" pitchFamily="2" charset="-78"/>
                <a:cs typeface="Monotype Koufi" pitchFamily="2" charset="-78"/>
              </a:rPr>
              <a:t>إدارة الجودة الشاملة </a:t>
            </a:r>
            <a:br>
              <a:rPr lang="ar-SA" sz="1600" dirty="0" smtClean="0">
                <a:latin typeface="Monotype Koufi" pitchFamily="2" charset="-78"/>
                <a:cs typeface="Monotype Koufi" pitchFamily="2" charset="-78"/>
              </a:rPr>
            </a:br>
            <a:r>
              <a:rPr lang="ar-SA" sz="2400" dirty="0" smtClean="0">
                <a:latin typeface="Monotype Koufi" pitchFamily="2" charset="-78"/>
                <a:cs typeface="Monotype Koufi" pitchFamily="2" charset="-78"/>
              </a:rPr>
              <a:t>مكانة  الجودة  الشاملة في الإسلام  </a:t>
            </a:r>
          </a:p>
        </p:txBody>
      </p:sp>
      <p:sp>
        <p:nvSpPr>
          <p:cNvPr id="18435" name="Content Placeholder 2"/>
          <p:cNvSpPr>
            <a:spLocks noGrp="1"/>
          </p:cNvSpPr>
          <p:nvPr>
            <p:ph idx="1"/>
          </p:nvPr>
        </p:nvSpPr>
        <p:spPr>
          <a:xfrm>
            <a:off x="385763" y="1143000"/>
            <a:ext cx="8686800" cy="5143500"/>
          </a:xfrm>
        </p:spPr>
        <p:txBody>
          <a:bodyPr/>
          <a:lstStyle/>
          <a:p>
            <a:pPr>
              <a:buFont typeface="Wingdings" pitchFamily="2" charset="2"/>
              <a:buNone/>
              <a:defRPr/>
            </a:pPr>
            <a:r>
              <a:rPr lang="ar-SA" sz="2000" dirty="0" smtClean="0"/>
              <a:t>	   بالتأمل في معاني ومصلحات الجودة الغربية، يتضح بما لا يدع مجال للشك ”أ</a:t>
            </a:r>
            <a:r>
              <a:rPr lang="ar-SA" sz="2000" i="1" dirty="0" smtClean="0"/>
              <a:t>ن الجودة في الإسلام، والإسلام كله جودة</a:t>
            </a:r>
            <a:r>
              <a:rPr lang="ar-SA" sz="2000" dirty="0" smtClean="0"/>
              <a:t>“، وهذه بعض من البراهين التي سبقنا لها فلاسفة الإسلام القدامى، وعلماء وكتاب المسلمين المعاصرين:  </a:t>
            </a:r>
          </a:p>
          <a:p>
            <a:pPr>
              <a:defRPr/>
            </a:pPr>
            <a:r>
              <a:rPr lang="ar-SA" sz="2000" dirty="0" smtClean="0"/>
              <a:t> الإسلام دين شامل </a:t>
            </a:r>
            <a:r>
              <a:rPr lang="ar-SA" sz="2000" dirty="0" err="1" smtClean="0"/>
              <a:t>و</a:t>
            </a:r>
            <a:r>
              <a:rPr lang="ar-SA" sz="2000" dirty="0" smtClean="0"/>
              <a:t> كامل </a:t>
            </a:r>
            <a:r>
              <a:rPr lang="ar-SA" sz="2000" dirty="0" err="1" smtClean="0"/>
              <a:t>و</a:t>
            </a:r>
            <a:r>
              <a:rPr lang="ar-SA" sz="2000" dirty="0" smtClean="0"/>
              <a:t> واقعي، فكمال الإسلام </a:t>
            </a:r>
            <a:r>
              <a:rPr lang="ar-SA" sz="2000" dirty="0" err="1" smtClean="0"/>
              <a:t>و</a:t>
            </a:r>
            <a:r>
              <a:rPr lang="ar-SA" sz="2000" dirty="0" smtClean="0"/>
              <a:t> شموليته مؤكدة من خلال قوله سبحانه </a:t>
            </a:r>
            <a:r>
              <a:rPr lang="ar-SA" sz="2000" dirty="0" err="1" smtClean="0"/>
              <a:t>و</a:t>
            </a:r>
            <a:r>
              <a:rPr lang="ar-SA" sz="2000" dirty="0" smtClean="0"/>
              <a:t> تعالى في محكم التنزيل الكتاب المحفوظ: </a:t>
            </a:r>
            <a:endParaRPr lang="en-US" sz="2000" dirty="0" smtClean="0"/>
          </a:p>
          <a:p>
            <a:pPr algn="ctr">
              <a:buFont typeface="Wingdings" pitchFamily="2" charset="2"/>
              <a:buNone/>
              <a:defRPr/>
            </a:pPr>
            <a:r>
              <a:rPr lang="ar-SA" sz="2000" dirty="0" smtClean="0"/>
              <a:t> </a:t>
            </a:r>
            <a:r>
              <a:rPr lang="en-US" sz="2000" dirty="0" smtClean="0"/>
              <a:t>}</a:t>
            </a:r>
            <a:r>
              <a:rPr lang="ar-SA" sz="1800" b="1" dirty="0" smtClean="0">
                <a:latin typeface="+mj-lt"/>
              </a:rPr>
              <a:t>اليوم أكملت لكم دينكم وأتممت عليكم نعمتي ورضيت لكم الإسلام ديناً</a:t>
            </a:r>
            <a:r>
              <a:rPr lang="en-US" sz="2000" dirty="0" smtClean="0"/>
              <a:t>{ </a:t>
            </a:r>
            <a:r>
              <a:rPr lang="ar-SA" sz="1200" b="1" dirty="0" smtClean="0"/>
              <a:t>(المائدة، 3) </a:t>
            </a:r>
            <a:endParaRPr lang="ar-SA" sz="2000" dirty="0" smtClean="0"/>
          </a:p>
          <a:p>
            <a:pPr>
              <a:buFont typeface="Wingdings" pitchFamily="2" charset="2"/>
              <a:buNone/>
              <a:defRPr/>
            </a:pPr>
            <a:r>
              <a:rPr lang="ar-SA" sz="2000" dirty="0" smtClean="0"/>
              <a:t>و قوله تعالى: </a:t>
            </a:r>
            <a:r>
              <a:rPr lang="en-US" sz="2000" dirty="0" smtClean="0"/>
              <a:t>}</a:t>
            </a:r>
            <a:r>
              <a:rPr lang="ar-SA" sz="2400" dirty="0" smtClean="0"/>
              <a:t> </a:t>
            </a:r>
            <a:r>
              <a:rPr lang="ar-SA" sz="1800" b="1" dirty="0" smtClean="0"/>
              <a:t>ما فرطنا في الكتاب من شيء</a:t>
            </a:r>
            <a:r>
              <a:rPr lang="en-US" sz="1800" b="1" dirty="0" smtClean="0"/>
              <a:t>{</a:t>
            </a:r>
            <a:r>
              <a:rPr lang="en-US" sz="2400" dirty="0" smtClean="0"/>
              <a:t> </a:t>
            </a:r>
            <a:r>
              <a:rPr lang="ar-SA" sz="2400" dirty="0" smtClean="0"/>
              <a:t> </a:t>
            </a:r>
            <a:r>
              <a:rPr lang="ar-SA" sz="1200" b="1" dirty="0" smtClean="0"/>
              <a:t>(الأنعام، 38)</a:t>
            </a:r>
            <a:r>
              <a:rPr lang="ar-SA" sz="1200" dirty="0" smtClean="0"/>
              <a:t>. </a:t>
            </a:r>
            <a:endParaRPr lang="ar-SA" sz="2000" dirty="0" smtClean="0"/>
          </a:p>
          <a:p>
            <a:pPr>
              <a:defRPr/>
            </a:pPr>
            <a:r>
              <a:rPr lang="ar-SA" sz="2000" dirty="0" smtClean="0"/>
              <a:t>وواقعية الإسلام تقتضي منا أتباعه عموماً، وعلينا وعلى أهل العلم والاختصاص منهم على وجه الخصوص أن يعيشوا عصرهم ويعرفوا واقعهم، وأن يحسنوا الانتفاع من كل ما هو جديد </a:t>
            </a:r>
            <a:r>
              <a:rPr lang="ar-SA" sz="2000" dirty="0" err="1" smtClean="0"/>
              <a:t>و</a:t>
            </a:r>
            <a:r>
              <a:rPr lang="ar-SA" sz="2000" dirty="0" smtClean="0"/>
              <a:t> مفيد، عملا بقول رسولنا عليه أفضل الصلاة والسلام </a:t>
            </a:r>
            <a:r>
              <a:rPr lang="en-US" sz="2000" dirty="0" smtClean="0"/>
              <a:t>}</a:t>
            </a:r>
            <a:r>
              <a:rPr lang="ar-SA" sz="2000" dirty="0" smtClean="0"/>
              <a:t>الحكمة ضالة المؤمن أنى وجدها فهو أحق الناس </a:t>
            </a:r>
            <a:r>
              <a:rPr lang="ar-SA" sz="2000" dirty="0" err="1" smtClean="0"/>
              <a:t>بها</a:t>
            </a:r>
            <a:r>
              <a:rPr lang="en-US" sz="2000" dirty="0" smtClean="0"/>
              <a:t>{ </a:t>
            </a:r>
            <a:r>
              <a:rPr lang="ar-SA" sz="2000" dirty="0" smtClean="0"/>
              <a:t>. </a:t>
            </a:r>
          </a:p>
          <a:p>
            <a:pPr>
              <a:defRPr/>
            </a:pPr>
            <a:r>
              <a:rPr lang="ar-SA" sz="2000" dirty="0" smtClean="0"/>
              <a:t>ولو تأملنا في تعريف الصحة لدى منظمة الصحة العالمية مقارنة بقوله تعالى ” وخلقنا في الانسان في </a:t>
            </a:r>
            <a:r>
              <a:rPr lang="ar-SA" sz="2000" b="1" dirty="0" smtClean="0"/>
              <a:t>أحسن تقويم</a:t>
            </a:r>
            <a:r>
              <a:rPr lang="ar-SA" sz="2000" dirty="0" smtClean="0"/>
              <a:t>“ لاكتسشفنا برهان على مكانة الجودة الشاملة والكاملة في الاسلام.     </a:t>
            </a:r>
          </a:p>
          <a:p>
            <a:pPr>
              <a:buFont typeface="Wingdings" pitchFamily="2" charset="2"/>
              <a:buNone/>
              <a:defRPr/>
            </a:pPr>
            <a:r>
              <a:rPr lang="en-US" sz="2000" dirty="0" smtClean="0"/>
              <a:t/>
            </a:r>
            <a:br>
              <a:rPr lang="en-US" sz="2000" dirty="0" smtClean="0"/>
            </a:br>
            <a:r>
              <a:rPr lang="ar-SA" sz="2000" dirty="0" smtClean="0"/>
              <a:t>  </a:t>
            </a:r>
            <a:endParaRPr lang="ar-SA" sz="2000" dirty="0" smtClean="0">
              <a:cs typeface="+mj-cs"/>
            </a:endParaRPr>
          </a:p>
        </p:txBody>
      </p:sp>
    </p:spTree>
  </p:cSld>
  <p:clrMapOvr>
    <a:masterClrMapping/>
  </p:clrMapOvr>
  <p:transition>
    <p:wheel spokes="3"/>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00250" y="584200"/>
            <a:ext cx="4857750" cy="630238"/>
          </a:xfrm>
        </p:spPr>
        <p:txBody>
          <a:bodyPr/>
          <a:lstStyle/>
          <a:p>
            <a:pPr algn="ctr">
              <a:defRPr/>
            </a:pPr>
            <a:r>
              <a:rPr lang="ar-SA" sz="2800" dirty="0" smtClean="0">
                <a:latin typeface="Monotype Koufi" pitchFamily="2" charset="-78"/>
                <a:cs typeface="Monotype Koufi" pitchFamily="2" charset="-78"/>
              </a:rPr>
              <a:t>مكانة  الجودة  الشاملة في الإسلام</a:t>
            </a:r>
            <a:endParaRPr lang="ar-SA" sz="2800" dirty="0"/>
          </a:p>
        </p:txBody>
      </p:sp>
      <p:sp>
        <p:nvSpPr>
          <p:cNvPr id="29699" name="Content Placeholder 2"/>
          <p:cNvSpPr>
            <a:spLocks noGrp="1"/>
          </p:cNvSpPr>
          <p:nvPr>
            <p:ph idx="1"/>
          </p:nvPr>
        </p:nvSpPr>
        <p:spPr>
          <a:xfrm>
            <a:off x="857250" y="1196975"/>
            <a:ext cx="7858125" cy="4946650"/>
          </a:xfrm>
        </p:spPr>
        <p:txBody>
          <a:bodyPr/>
          <a:lstStyle/>
          <a:p>
            <a:pPr algn="just"/>
            <a:r>
              <a:rPr lang="ar-SA" sz="2000" smtClean="0"/>
              <a:t>إ</a:t>
            </a:r>
            <a:r>
              <a:rPr lang="ar-SA" sz="1800" smtClean="0"/>
              <a:t>ن مفهوم الجودة المعاصر  يعني </a:t>
            </a:r>
            <a:r>
              <a:rPr lang="ar-SA" sz="1600" i="1" smtClean="0">
                <a:latin typeface="Monotype Koufi" pitchFamily="2" charset="-78"/>
                <a:cs typeface="Monotype Koufi" pitchFamily="2" charset="-78"/>
              </a:rPr>
              <a:t>مجموعة الصفات و المواصفات للمنتج أو الخدمة التي تحقق رضا و احتياجات معلومة و محددة للعميل</a:t>
            </a:r>
            <a:r>
              <a:rPr lang="ar-SA" sz="1800" smtClean="0"/>
              <a:t>، أما في الفكر الإسلامي فإن الجودة </a:t>
            </a:r>
            <a:r>
              <a:rPr lang="ar-SA" sz="1800" i="1" smtClean="0"/>
              <a:t>تعني </a:t>
            </a:r>
            <a:r>
              <a:rPr lang="ar-SA" sz="1800" i="1" smtClean="0">
                <a:latin typeface="Monotype Koufi" pitchFamily="2" charset="-78"/>
                <a:cs typeface="Monotype Koufi" pitchFamily="2" charset="-78"/>
              </a:rPr>
              <a:t>الإتقان في كل الأعمال سواء كانت تعبدية أو مرتبطة بحياة المؤمن و مجتمعه“</a:t>
            </a:r>
          </a:p>
          <a:p>
            <a:pPr algn="just"/>
            <a:r>
              <a:rPr lang="ar-SA" sz="1800" smtClean="0"/>
              <a:t>و لقد قال سبحانه وتعالى في سورة الملك، الآية 2، :</a:t>
            </a:r>
            <a:r>
              <a:rPr lang="en-US" sz="1800" smtClean="0">
                <a:cs typeface="Tahoma" pitchFamily="34" charset="0"/>
              </a:rPr>
              <a:t>}</a:t>
            </a:r>
            <a:r>
              <a:rPr lang="ar-SA" sz="1800" smtClean="0"/>
              <a:t> الذي خلق الموت و الحياة ليبلوكم أيكم </a:t>
            </a:r>
            <a:r>
              <a:rPr lang="ar-SA" sz="1800" b="1" smtClean="0"/>
              <a:t>أحسن عملا </a:t>
            </a:r>
            <a:r>
              <a:rPr lang="ar-SA" sz="1800" smtClean="0"/>
              <a:t>و هو العزيز الغفور</a:t>
            </a:r>
            <a:r>
              <a:rPr lang="en-US" sz="1800" smtClean="0">
                <a:cs typeface="Tahoma" pitchFamily="34" charset="0"/>
              </a:rPr>
              <a:t>{</a:t>
            </a:r>
            <a:r>
              <a:rPr lang="ar-SA" sz="1800" smtClean="0"/>
              <a:t>.  </a:t>
            </a:r>
          </a:p>
          <a:p>
            <a:pPr algn="just"/>
            <a:r>
              <a:rPr lang="ar-SA" sz="1800" smtClean="0"/>
              <a:t>و قال عليه أفضل الصلاة والسلام:  </a:t>
            </a:r>
          </a:p>
          <a:p>
            <a:pPr lvl="1" algn="just"/>
            <a:r>
              <a:rPr lang="en-US" sz="1600" b="1" smtClean="0">
                <a:cs typeface="Tahoma" pitchFamily="34" charset="0"/>
              </a:rPr>
              <a:t>] </a:t>
            </a:r>
            <a:r>
              <a:rPr lang="ar-SA" sz="1600" b="1" i="1" smtClean="0"/>
              <a:t>إن الله يحب إذا عمل أحدكم عملاً أن يتقنه </a:t>
            </a:r>
            <a:r>
              <a:rPr lang="en-US" sz="1600" b="1" smtClean="0">
                <a:cs typeface="Tahoma" pitchFamily="34" charset="0"/>
              </a:rPr>
              <a:t>{ </a:t>
            </a:r>
          </a:p>
          <a:p>
            <a:pPr lvl="1" algn="just"/>
            <a:r>
              <a:rPr lang="en-US" sz="1600" b="1" smtClean="0">
                <a:cs typeface="Tahoma" pitchFamily="34" charset="0"/>
              </a:rPr>
              <a:t>}</a:t>
            </a:r>
            <a:r>
              <a:rPr lang="ar-SA" sz="1600" b="1" smtClean="0"/>
              <a:t>إن الله يحب من العامل إذا عمل أن يحسن </a:t>
            </a:r>
            <a:r>
              <a:rPr lang="en-US" sz="1600" b="1" smtClean="0">
                <a:cs typeface="Tahoma" pitchFamily="34" charset="0"/>
              </a:rPr>
              <a:t>{</a:t>
            </a:r>
            <a:r>
              <a:rPr lang="ar-SA" sz="1600" b="1" smtClean="0"/>
              <a:t> </a:t>
            </a:r>
          </a:p>
          <a:p>
            <a:pPr lvl="1" algn="just">
              <a:buFont typeface="Wingdings" pitchFamily="2" charset="2"/>
              <a:buNone/>
            </a:pPr>
            <a:endParaRPr lang="ar-SA" sz="1600" smtClean="0"/>
          </a:p>
          <a:p>
            <a:pPr lvl="1" algn="just">
              <a:buFont typeface="Wingdings" pitchFamily="2" charset="2"/>
              <a:buNone/>
            </a:pPr>
            <a:r>
              <a:rPr lang="ar-SA" sz="1400" smtClean="0"/>
              <a:t>		إن هذه التوجيهات الإسلامية أساسية مطلقة في إتقان العمل و أداء أي منتج أو خدمة بالوجه الذي يحقق أحسن النتائج، والمسلم بموجبها ملزم في حياته بأداء جميع الأعمال بشكل صحيح و من المرة الأولى و الوقاية من الوقوع في الأخطاء و العيوب..، وهي المبادئ الأساسية لإدارة الجودة الشاملة الحديثة. </a:t>
            </a:r>
          </a:p>
          <a:p>
            <a:pPr lvl="1" algn="just">
              <a:buFont typeface="Wingdings" pitchFamily="2" charset="2"/>
              <a:buNone/>
            </a:pPr>
            <a:endParaRPr lang="ar-SA" sz="1400" smtClean="0"/>
          </a:p>
          <a:p>
            <a:pPr algn="ctr">
              <a:buFont typeface="Wingdings" pitchFamily="2" charset="2"/>
              <a:buNone/>
            </a:pPr>
            <a:r>
              <a:rPr lang="ar-SA" sz="1600" smtClean="0"/>
              <a:t>” وهي فرصة لك للتفكر والتدبر في القرآن الكريم والسيرة النبوية واكتشاف المزيد من البراهين على الجودة عامة، والجودة في تخصصك“</a:t>
            </a:r>
            <a:endParaRPr lang="en-US" sz="1600" smtClean="0">
              <a:cs typeface="Tahoma" pitchFamily="34" charset="0"/>
            </a:endParaRPr>
          </a:p>
        </p:txBody>
      </p:sp>
      <p:sp>
        <p:nvSpPr>
          <p:cNvPr id="29700" name="Slide Number Placeholder 4"/>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8E559A75-DCC0-459C-AC4A-4EBFD2123C09}" type="slidenum">
              <a:rPr lang="ar-SA" smtClean="0"/>
              <a:pPr/>
              <a:t>21</a:t>
            </a:fld>
            <a:endParaRPr lang="en-US" smtClean="0"/>
          </a:p>
        </p:txBody>
      </p:sp>
    </p:spTree>
  </p:cSld>
  <p:clrMapOvr>
    <a:masterClrMapping/>
  </p:clrMapOvr>
  <p:transition>
    <p:wheel spokes="3"/>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85938" y="357188"/>
            <a:ext cx="5143500" cy="714375"/>
          </a:xfrm>
        </p:spPr>
        <p:txBody>
          <a:bodyPr/>
          <a:lstStyle/>
          <a:p>
            <a:pPr algn="ctr">
              <a:defRPr/>
            </a:pPr>
            <a:r>
              <a:rPr lang="ar-SA" sz="2000" b="1" dirty="0" smtClean="0"/>
              <a:t>مفاهيم إدارة الجودة الشاملة</a:t>
            </a:r>
            <a:br>
              <a:rPr lang="ar-SA" sz="2000" b="1" dirty="0" smtClean="0"/>
            </a:br>
            <a:r>
              <a:rPr lang="ar-SA" sz="1600" b="1" dirty="0" smtClean="0"/>
              <a:t>مقارنة مع بعض مفاهيم الغرب</a:t>
            </a:r>
            <a:endParaRPr lang="ar-SA" sz="1600" dirty="0"/>
          </a:p>
        </p:txBody>
      </p:sp>
      <p:sp>
        <p:nvSpPr>
          <p:cNvPr id="30723" name="Content Placeholder 2"/>
          <p:cNvSpPr>
            <a:spLocks noGrp="1"/>
          </p:cNvSpPr>
          <p:nvPr>
            <p:ph idx="1"/>
          </p:nvPr>
        </p:nvSpPr>
        <p:spPr>
          <a:xfrm>
            <a:off x="914400" y="1125538"/>
            <a:ext cx="7772400" cy="5543550"/>
          </a:xfrm>
        </p:spPr>
        <p:txBody>
          <a:bodyPr/>
          <a:lstStyle/>
          <a:p>
            <a:pPr algn="just"/>
            <a:r>
              <a:rPr lang="ar-SA" sz="1800" smtClean="0">
                <a:latin typeface="Simplified Arabic" pitchFamily="18" charset="-78"/>
                <a:cs typeface="Simplified Arabic" pitchFamily="18" charset="-78"/>
              </a:rPr>
              <a:t>إن البحث عن الأدلة و الشواهد من القرآن و السنة التي تدل على ذلك المبدأ أو ذاك الإجراء في فلسفة إدارة الجودة الشاملة يعتبر بحثا طويلا بحد ذاته و تكتب فيه كتبا من أهل الاختصاص في علوم الدين و الحقيقة أنني لست منهم، و لكن أود الإشارة إلى الأدلة القرآنية التي تشير و بكل صراحة إلى أحد المفاهيم الأساسية لإدارة الجودة الشاملة التي طرحها العالم جوران (2000) و هو</a:t>
            </a:r>
            <a:r>
              <a:rPr lang="en-US" sz="1800" smtClean="0">
                <a:latin typeface="Simplified Arabic" pitchFamily="18" charset="-78"/>
                <a:cs typeface="Simplified Arabic" pitchFamily="18" charset="-78"/>
              </a:rPr>
              <a:t> "</a:t>
            </a:r>
            <a:r>
              <a:rPr lang="ar-SA" sz="1800" smtClean="0">
                <a:latin typeface="Simplified Arabic" pitchFamily="18" charset="-78"/>
                <a:cs typeface="Simplified Arabic" pitchFamily="18" charset="-78"/>
              </a:rPr>
              <a:t>قيمة كل مشارك</a:t>
            </a:r>
            <a:r>
              <a:rPr lang="en-US" sz="1800" smtClean="0">
                <a:latin typeface="Simplified Arabic" pitchFamily="18" charset="-78"/>
                <a:cs typeface="Simplified Arabic" pitchFamily="18" charset="-78"/>
              </a:rPr>
              <a:t>" (Value of every Associate)  </a:t>
            </a:r>
            <a:r>
              <a:rPr lang="ar-SA" sz="1800" smtClean="0">
                <a:latin typeface="Simplified Arabic" pitchFamily="18" charset="-78"/>
                <a:cs typeface="Simplified Arabic" pitchFamily="18" charset="-78"/>
              </a:rPr>
              <a:t>حيث أوضح أن قوة المنظمات تكمن في الأشخاص الذين يعملون لديها و يعتبر العامل هو مصدر الأفكار التطورية و المقترحات التي تساهم في حل مشاكل الجودة و تحسينها و من خلال هذا المبدأ قام اليابانيون منذ</a:t>
            </a:r>
            <a:r>
              <a:rPr lang="en-US" sz="1800" smtClean="0">
                <a:latin typeface="Simplified Arabic" pitchFamily="18" charset="-78"/>
                <a:cs typeface="Simplified Arabic" pitchFamily="18" charset="-78"/>
              </a:rPr>
              <a:t> 1960 </a:t>
            </a:r>
            <a:r>
              <a:rPr lang="ar-SA" sz="1800" smtClean="0">
                <a:latin typeface="Simplified Arabic" pitchFamily="18" charset="-78"/>
                <a:cs typeface="Simplified Arabic" pitchFamily="18" charset="-78"/>
              </a:rPr>
              <a:t>بتطوير فرق و حلقات الجودة</a:t>
            </a:r>
            <a:r>
              <a:rPr lang="en-US" sz="1800" smtClean="0">
                <a:latin typeface="Simplified Arabic" pitchFamily="18" charset="-78"/>
                <a:cs typeface="Simplified Arabic" pitchFamily="18" charset="-78"/>
              </a:rPr>
              <a:t> (Quality Circles) </a:t>
            </a:r>
            <a:r>
              <a:rPr lang="ar-SA" sz="1800" smtClean="0">
                <a:latin typeface="Simplified Arabic" pitchFamily="18" charset="-78"/>
                <a:cs typeface="Simplified Arabic" pitchFamily="18" charset="-78"/>
              </a:rPr>
              <a:t>التي تعمل في إطار تشاوري جماعي</a:t>
            </a:r>
            <a:r>
              <a:rPr lang="en-US" sz="1800" smtClean="0">
                <a:latin typeface="Simplified Arabic" pitchFamily="18" charset="-78"/>
                <a:cs typeface="Simplified Arabic" pitchFamily="18" charset="-78"/>
              </a:rPr>
              <a:t> (Team work) </a:t>
            </a:r>
            <a:r>
              <a:rPr lang="ar-SA" sz="1800" smtClean="0">
                <a:latin typeface="Simplified Arabic" pitchFamily="18" charset="-78"/>
                <a:cs typeface="Simplified Arabic" pitchFamily="18" charset="-78"/>
              </a:rPr>
              <a:t>على بحث و اقتراح التحسينات المناسبة في العمليات قصد تحسين الجودة</a:t>
            </a:r>
            <a:r>
              <a:rPr lang="en-US" sz="1800" smtClean="0">
                <a:latin typeface="Simplified Arabic" pitchFamily="18" charset="-78"/>
                <a:cs typeface="Simplified Arabic" pitchFamily="18" charset="-78"/>
              </a:rPr>
              <a:t>. </a:t>
            </a:r>
            <a:r>
              <a:rPr lang="ar-SA" sz="1800" smtClean="0">
                <a:latin typeface="Simplified Arabic" pitchFamily="18" charset="-78"/>
                <a:cs typeface="Simplified Arabic" pitchFamily="18" charset="-78"/>
              </a:rPr>
              <a:t>أما في روح الفكر الإسلامي فإن محور المجتمع وقوته هو الفرد المؤمن، و قد حث المشرع الحكيم على العمل و التعاون الجماعي في جميع الأمور حيث قال تعالى :] وَتَعَاوَنُوا عَلَى الْبِرِّ وَالتَّقْوَى وَلَا تَعَاوَنُوا عَلَى الْإِثْمِ وَالْعُدْوَانِ [ و أوضح أن الشورى والتعاون من صفات المؤمنين : قال تعالى :] وَأَمْرُهُمْ شُورَى بَيْنَهُمْ [ و قال رسول الله المصطفى</a:t>
            </a:r>
            <a:r>
              <a:rPr lang="en-US" sz="1800" smtClean="0">
                <a:latin typeface="Simplified Arabic" pitchFamily="18" charset="-78"/>
                <a:cs typeface="Simplified Arabic" pitchFamily="18" charset="-78"/>
              </a:rPr>
              <a:t> t :"</a:t>
            </a:r>
            <a:r>
              <a:rPr lang="ar-SA" sz="1800" smtClean="0">
                <a:latin typeface="Simplified Arabic" pitchFamily="18" charset="-78"/>
                <a:cs typeface="Simplified Arabic" pitchFamily="18" charset="-78"/>
              </a:rPr>
              <a:t>الْمُؤْمِنُ لِلْمُؤْمِنِ كَالْبُنْيَانِ يَشُدُّ بَعْضُهُ بَعْضًا وَشَبَّكَ بَيْنَ أَصَابِعِهِ"(رواه البخاري</a:t>
            </a:r>
            <a:r>
              <a:rPr lang="en-US" sz="1800" smtClean="0">
                <a:latin typeface="Simplified Arabic" pitchFamily="18" charset="-78"/>
                <a:cs typeface="Simplified Arabic" pitchFamily="18" charset="-78"/>
              </a:rPr>
              <a:t> .(</a:t>
            </a:r>
          </a:p>
          <a:p>
            <a:pPr algn="just"/>
            <a:r>
              <a:rPr lang="ar-SA" sz="1800" smtClean="0">
                <a:latin typeface="Simplified Arabic" pitchFamily="18" charset="-78"/>
                <a:cs typeface="Simplified Arabic" pitchFamily="18" charset="-78"/>
              </a:rPr>
              <a:t> إن الدارس لمفهوم الجودة في المنظور الإسلامي يلاحظ أن هناك تمازجا وتزاوجا بين البعد الأخلاقي و الإيماني مع البعد المادي للأعمال، و الحقيقة أن هذا أهم ما يميز الفكر الإسلامي على الفكر الغربي المادي المعاصر.</a:t>
            </a:r>
          </a:p>
          <a:p>
            <a:pPr algn="just"/>
            <a:endParaRPr lang="ar-SA" sz="1800" smtClean="0">
              <a:latin typeface="Simplified Arabic" pitchFamily="18" charset="-78"/>
              <a:cs typeface="Simplified Arabic" pitchFamily="18" charset="-78"/>
            </a:endParaRPr>
          </a:p>
        </p:txBody>
      </p:sp>
      <p:sp>
        <p:nvSpPr>
          <p:cNvPr id="30724" name="Slide Number Placeholder 4"/>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4F14ED7E-2530-4A11-9DEC-1815D12473A4}" type="slidenum">
              <a:rPr lang="ar-SA" smtClean="0"/>
              <a:pPr/>
              <a:t>22</a:t>
            </a:fld>
            <a:endParaRPr lang="en-US" smtClean="0"/>
          </a:p>
        </p:txBody>
      </p:sp>
    </p:spTree>
  </p:cSld>
  <p:clrMapOvr>
    <a:masterClrMapping/>
  </p:clrMapOvr>
  <p:transition>
    <p:wheel spokes="3"/>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15"/>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69DDD7EE-0F7F-42D2-B3BB-41B3D1DA9A23}" type="slidenum">
              <a:rPr lang="ar-SA" smtClean="0"/>
              <a:pPr/>
              <a:t>23</a:t>
            </a:fld>
            <a:endParaRPr lang="en-US" smtClean="0"/>
          </a:p>
        </p:txBody>
      </p:sp>
      <p:sp>
        <p:nvSpPr>
          <p:cNvPr id="2" name="Title 1"/>
          <p:cNvSpPr>
            <a:spLocks noGrp="1"/>
          </p:cNvSpPr>
          <p:nvPr>
            <p:ph type="title"/>
          </p:nvPr>
        </p:nvSpPr>
        <p:spPr>
          <a:xfrm>
            <a:off x="928688" y="285750"/>
            <a:ext cx="6624637" cy="571500"/>
          </a:xfrm>
        </p:spPr>
        <p:txBody>
          <a:bodyPr/>
          <a:lstStyle/>
          <a:p>
            <a:pPr algn="ctr">
              <a:defRPr/>
            </a:pPr>
            <a:r>
              <a:rPr lang="ar-SA" sz="2000" b="1" dirty="0" smtClean="0"/>
              <a:t>مكانة إدارة الجودة الشاملة في الإسلام</a:t>
            </a:r>
            <a:endParaRPr lang="ar-SA" sz="2000" dirty="0"/>
          </a:p>
        </p:txBody>
      </p:sp>
      <p:sp>
        <p:nvSpPr>
          <p:cNvPr id="31748" name="Content Placeholder 2"/>
          <p:cNvSpPr>
            <a:spLocks noGrp="1"/>
          </p:cNvSpPr>
          <p:nvPr>
            <p:ph idx="1"/>
          </p:nvPr>
        </p:nvSpPr>
        <p:spPr>
          <a:xfrm>
            <a:off x="304800" y="1573213"/>
            <a:ext cx="8686800" cy="4448175"/>
          </a:xfrm>
        </p:spPr>
        <p:txBody>
          <a:bodyPr/>
          <a:lstStyle/>
          <a:p>
            <a:pPr>
              <a:buFont typeface="Wingdings 2" pitchFamily="18" charset="2"/>
              <a:buNone/>
            </a:pPr>
            <a:r>
              <a:rPr lang="ar-SA" sz="2000" smtClean="0"/>
              <a:t>  وقد أكد كثير من المفكرين المسلمين المتخصصين في الشريعة (</a:t>
            </a:r>
            <a:r>
              <a:rPr lang="ar-SA" sz="2000" baseline="30000" smtClean="0"/>
              <a:t>الجويبر2005، الشيخ 200.. وغيرهم)</a:t>
            </a:r>
            <a:r>
              <a:rPr lang="ar-SA" sz="2000" smtClean="0"/>
              <a:t> أن المبادئ التي جاء بها مؤسسي الجودة وفكرة إدارة الجودة الشاملة بقيادة (جوران وكرسبي) ليست جديدة على الفكر الإسلامي، ومنها على سبيل المثال لا الحصر ما يلي</a:t>
            </a:r>
            <a:r>
              <a:rPr lang="en-US" sz="2000" smtClean="0">
                <a:cs typeface="Tahoma" pitchFamily="34" charset="0"/>
              </a:rPr>
              <a:t> :</a:t>
            </a:r>
            <a:endParaRPr lang="ar-SA" sz="2000" smtClean="0"/>
          </a:p>
          <a:p>
            <a:pPr>
              <a:buFont typeface="Wingdings 2" pitchFamily="18" charset="2"/>
              <a:buNone/>
            </a:pPr>
            <a:r>
              <a:rPr lang="en-US" sz="2000" smtClean="0">
                <a:cs typeface="Tahoma" pitchFamily="34" charset="0"/>
              </a:rPr>
              <a:t/>
            </a:r>
            <a:br>
              <a:rPr lang="en-US" sz="2000" smtClean="0">
                <a:cs typeface="Tahoma" pitchFamily="34" charset="0"/>
              </a:rPr>
            </a:br>
            <a:r>
              <a:rPr lang="en-US" sz="2000" smtClean="0">
                <a:cs typeface="Tahoma" pitchFamily="34" charset="0"/>
              </a:rPr>
              <a:t>•  </a:t>
            </a:r>
            <a:r>
              <a:rPr lang="ar-SA" sz="2000" smtClean="0"/>
              <a:t>تأصيل التدريب للعمال و الموظفين</a:t>
            </a:r>
            <a:r>
              <a:rPr lang="en-US" sz="2000" smtClean="0">
                <a:cs typeface="Tahoma" pitchFamily="34" charset="0"/>
              </a:rPr>
              <a:t/>
            </a:r>
            <a:br>
              <a:rPr lang="en-US" sz="2000" smtClean="0">
                <a:cs typeface="Tahoma" pitchFamily="34" charset="0"/>
              </a:rPr>
            </a:br>
            <a:r>
              <a:rPr lang="en-US" sz="2000" smtClean="0">
                <a:cs typeface="Tahoma" pitchFamily="34" charset="0"/>
              </a:rPr>
              <a:t>•  </a:t>
            </a:r>
            <a:r>
              <a:rPr lang="ar-SA" sz="2000" smtClean="0"/>
              <a:t>إبعاد الخوف و خلق المناخ المحفز</a:t>
            </a:r>
            <a:r>
              <a:rPr lang="en-US" sz="2000" smtClean="0">
                <a:cs typeface="Tahoma" pitchFamily="34" charset="0"/>
              </a:rPr>
              <a:t/>
            </a:r>
            <a:br>
              <a:rPr lang="en-US" sz="2000" smtClean="0">
                <a:cs typeface="Tahoma" pitchFamily="34" charset="0"/>
              </a:rPr>
            </a:br>
            <a:r>
              <a:rPr lang="en-US" sz="2000" smtClean="0">
                <a:cs typeface="Tahoma" pitchFamily="34" charset="0"/>
              </a:rPr>
              <a:t>•  </a:t>
            </a:r>
            <a:r>
              <a:rPr lang="ar-SA" sz="2000" smtClean="0"/>
              <a:t>غرس الروح القيادية للمديرين و المشرفين</a:t>
            </a:r>
            <a:r>
              <a:rPr lang="en-US" sz="2000" smtClean="0">
                <a:cs typeface="Tahoma" pitchFamily="34" charset="0"/>
              </a:rPr>
              <a:t/>
            </a:r>
            <a:br>
              <a:rPr lang="en-US" sz="2000" smtClean="0">
                <a:cs typeface="Tahoma" pitchFamily="34" charset="0"/>
              </a:rPr>
            </a:br>
            <a:r>
              <a:rPr lang="en-US" sz="2000" smtClean="0">
                <a:cs typeface="Tahoma" pitchFamily="34" charset="0"/>
              </a:rPr>
              <a:t>•  </a:t>
            </a:r>
            <a:r>
              <a:rPr lang="ar-SA" sz="2000" smtClean="0"/>
              <a:t>الاعتراف</a:t>
            </a:r>
            <a:r>
              <a:rPr lang="en-US" sz="2000" smtClean="0">
                <a:cs typeface="Tahoma" pitchFamily="34" charset="0"/>
              </a:rPr>
              <a:t/>
            </a:r>
            <a:br>
              <a:rPr lang="en-US" sz="2000" smtClean="0">
                <a:cs typeface="Tahoma" pitchFamily="34" charset="0"/>
              </a:rPr>
            </a:br>
            <a:r>
              <a:rPr lang="en-US" sz="2000" smtClean="0">
                <a:cs typeface="Tahoma" pitchFamily="34" charset="0"/>
              </a:rPr>
              <a:t>•  </a:t>
            </a:r>
            <a:r>
              <a:rPr lang="ar-SA" sz="2000" smtClean="0"/>
              <a:t>الإجراءات التصحيحية</a:t>
            </a:r>
            <a:r>
              <a:rPr lang="en-US" sz="2000" smtClean="0">
                <a:cs typeface="Tahoma" pitchFamily="34" charset="0"/>
              </a:rPr>
              <a:t/>
            </a:r>
            <a:br>
              <a:rPr lang="en-US" sz="2000" smtClean="0">
                <a:cs typeface="Tahoma" pitchFamily="34" charset="0"/>
              </a:rPr>
            </a:br>
            <a:r>
              <a:rPr lang="en-US" sz="2000" smtClean="0">
                <a:cs typeface="Tahoma" pitchFamily="34" charset="0"/>
              </a:rPr>
              <a:t>•  </a:t>
            </a:r>
            <a:r>
              <a:rPr lang="ar-SA" sz="2000" smtClean="0"/>
              <a:t>التخطيط للمعيب الصفري ”اللاعيب - بلاعيب“ </a:t>
            </a:r>
            <a:r>
              <a:rPr lang="en-US" sz="2000" smtClean="0">
                <a:cs typeface="Tahoma" pitchFamily="34" charset="0"/>
              </a:rPr>
              <a:t/>
            </a:r>
            <a:br>
              <a:rPr lang="en-US" sz="2000" smtClean="0">
                <a:cs typeface="Tahoma" pitchFamily="34" charset="0"/>
              </a:rPr>
            </a:br>
            <a:r>
              <a:rPr lang="en-US" sz="2000" smtClean="0">
                <a:cs typeface="Tahoma" pitchFamily="34" charset="0"/>
              </a:rPr>
              <a:t>•  </a:t>
            </a:r>
            <a:r>
              <a:rPr lang="ar-SA" sz="2000" smtClean="0"/>
              <a:t>القضاء على أسباب حدوث العيوب</a:t>
            </a:r>
            <a:r>
              <a:rPr lang="en-US" sz="2000" smtClean="0">
                <a:cs typeface="Tahoma" pitchFamily="34" charset="0"/>
              </a:rPr>
              <a:t/>
            </a:r>
            <a:br>
              <a:rPr lang="en-US" sz="2000" smtClean="0">
                <a:cs typeface="Tahoma" pitchFamily="34" charset="0"/>
              </a:rPr>
            </a:br>
            <a:r>
              <a:rPr lang="en-US" sz="2000" smtClean="0">
                <a:cs typeface="Tahoma" pitchFamily="34" charset="0"/>
              </a:rPr>
              <a:t>•  </a:t>
            </a:r>
            <a:r>
              <a:rPr lang="ar-SA" sz="2000" smtClean="0"/>
              <a:t>التركيز على العميل (الداخلي و الخارجي)</a:t>
            </a:r>
            <a:endParaRPr lang="en-US" sz="2000" smtClean="0">
              <a:cs typeface="Tahoma" pitchFamily="34" charset="0"/>
            </a:endParaRPr>
          </a:p>
        </p:txBody>
      </p:sp>
    </p:spTree>
  </p:cSld>
  <p:clrMapOvr>
    <a:masterClrMapping/>
  </p:clrMapOvr>
  <p:transition>
    <p:wheel spokes="3"/>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p:cNvSpPr>
          <p:nvPr>
            <p:ph type="title" idx="4294967295"/>
          </p:nvPr>
        </p:nvSpPr>
        <p:spPr bwMode="auto">
          <a:xfrm>
            <a:off x="1595438" y="501650"/>
            <a:ext cx="5929312" cy="911225"/>
          </a:xfrm>
        </p:spPr>
        <p:txBody>
          <a:bodyPr wrap="square" lIns="91440" tIns="45720" rIns="91440" bIns="45720" numCol="1" anchorCtr="0" compatLnSpc="1">
            <a:prstTxWarp prst="textNoShape">
              <a:avLst/>
            </a:prstTxWarp>
            <a:normAutofit/>
          </a:bodyPr>
          <a:lstStyle/>
          <a:p>
            <a:pPr algn="ctr">
              <a:defRPr/>
            </a:pPr>
            <a:r>
              <a:rPr lang="ar-SA" sz="2000" dirty="0" smtClean="0">
                <a:solidFill>
                  <a:schemeClr val="accent2"/>
                </a:solidFill>
                <a:cs typeface="Monotype Koufi" pitchFamily="2" charset="-78"/>
              </a:rPr>
              <a:t> </a:t>
            </a:r>
            <a:r>
              <a:rPr lang="ar-BH" sz="2800" b="1" dirty="0" smtClean="0">
                <a:solidFill>
                  <a:schemeClr val="accent2"/>
                </a:solidFill>
                <a:cs typeface="Monotype Koufi" pitchFamily="2" charset="-78"/>
              </a:rPr>
              <a:t>إدوارد </a:t>
            </a:r>
            <a:r>
              <a:rPr lang="ar-BH" sz="2800" b="1" dirty="0" err="1" smtClean="0">
                <a:solidFill>
                  <a:schemeClr val="accent2"/>
                </a:solidFill>
                <a:cs typeface="Monotype Koufi" pitchFamily="2" charset="-78"/>
              </a:rPr>
              <a:t>ديمنج</a:t>
            </a:r>
            <a:r>
              <a:rPr lang="ar-SA" sz="2400" b="1" dirty="0" smtClean="0">
                <a:solidFill>
                  <a:schemeClr val="accent2"/>
                </a:solidFill>
                <a:cs typeface="Monotype Koufi" pitchFamily="2" charset="-78"/>
              </a:rPr>
              <a:t> </a:t>
            </a:r>
            <a:br>
              <a:rPr lang="ar-SA" sz="2400" b="1" dirty="0" smtClean="0">
                <a:solidFill>
                  <a:schemeClr val="accent2"/>
                </a:solidFill>
                <a:cs typeface="Monotype Koufi" pitchFamily="2" charset="-78"/>
              </a:rPr>
            </a:br>
            <a:r>
              <a:rPr lang="en-US" sz="2400" b="1" dirty="0" smtClean="0">
                <a:solidFill>
                  <a:schemeClr val="accent2"/>
                </a:solidFill>
                <a:cs typeface="Monotype Koufi" pitchFamily="2" charset="-78"/>
              </a:rPr>
              <a:t>EDWARD DEMING</a:t>
            </a:r>
            <a:r>
              <a:rPr lang="ar-SA" sz="2000" dirty="0" smtClean="0">
                <a:solidFill>
                  <a:schemeClr val="accent2"/>
                </a:solidFill>
                <a:cs typeface="Monotype Koufi" pitchFamily="2" charset="-78"/>
              </a:rPr>
              <a:t> </a:t>
            </a:r>
            <a:endParaRPr lang="en-US" sz="2000" dirty="0" smtClean="0">
              <a:solidFill>
                <a:schemeClr val="accent2"/>
              </a:solidFill>
              <a:cs typeface="Monotype Koufi" pitchFamily="2" charset="-78"/>
            </a:endParaRPr>
          </a:p>
        </p:txBody>
      </p:sp>
      <p:sp>
        <p:nvSpPr>
          <p:cNvPr id="32771" name="Rectangle 3"/>
          <p:cNvSpPr>
            <a:spLocks noGrp="1"/>
          </p:cNvSpPr>
          <p:nvPr>
            <p:ph type="body" idx="4294967295"/>
          </p:nvPr>
        </p:nvSpPr>
        <p:spPr>
          <a:xfrm>
            <a:off x="857250" y="1484313"/>
            <a:ext cx="7777163" cy="4465637"/>
          </a:xfrm>
        </p:spPr>
        <p:txBody>
          <a:bodyPr/>
          <a:lstStyle/>
          <a:p>
            <a:pPr>
              <a:lnSpc>
                <a:spcPct val="90000"/>
              </a:lnSpc>
              <a:buFont typeface="Wingdings 2" pitchFamily="18" charset="2"/>
              <a:buNone/>
            </a:pPr>
            <a:r>
              <a:rPr lang="ar-BH" sz="2000" smtClean="0"/>
              <a:t>	</a:t>
            </a:r>
            <a:endParaRPr lang="ar-SA" sz="2000" smtClean="0"/>
          </a:p>
          <a:p>
            <a:pPr algn="just">
              <a:lnSpc>
                <a:spcPct val="90000"/>
              </a:lnSpc>
              <a:buFont typeface="Wingdings 2" pitchFamily="18" charset="2"/>
              <a:buNone/>
            </a:pPr>
            <a:r>
              <a:rPr lang="ar-BH" sz="2000" smtClean="0"/>
              <a:t>	</a:t>
            </a:r>
            <a:r>
              <a:rPr lang="ar-SA" sz="2000" smtClean="0"/>
              <a:t>        </a:t>
            </a:r>
            <a:r>
              <a:rPr lang="ar-BH" sz="2000" smtClean="0"/>
              <a:t>هو مهندس أمريكي ويعتبر </a:t>
            </a:r>
            <a:r>
              <a:rPr lang="ar-BH" sz="2000" b="1" smtClean="0"/>
              <a:t>الأب الروحي </a:t>
            </a:r>
            <a:r>
              <a:rPr lang="ar-SA" sz="2000" b="1" smtClean="0"/>
              <a:t>للجودة </a:t>
            </a:r>
            <a:r>
              <a:rPr lang="ar-BH" sz="2000" smtClean="0"/>
              <a:t>وقد أدرك ديمن</a:t>
            </a:r>
            <a:r>
              <a:rPr lang="ar-SA" sz="2000" smtClean="0"/>
              <a:t>ج</a:t>
            </a:r>
            <a:r>
              <a:rPr lang="ar-BH" sz="2000" smtClean="0"/>
              <a:t> أن الموظفين هم الذين يتحكمون بالفعل في عملية الإنتاج وابتكر ما يسمي </a:t>
            </a:r>
            <a:r>
              <a:rPr lang="ar-BH" sz="2000" b="1" smtClean="0"/>
              <a:t>بدائرة ديمنغ:</a:t>
            </a:r>
            <a:endParaRPr lang="en-US" sz="2000" b="1" smtClean="0">
              <a:cs typeface="Tahoma" pitchFamily="34" charset="0"/>
            </a:endParaRPr>
          </a:p>
          <a:p>
            <a:pPr algn="ctr">
              <a:lnSpc>
                <a:spcPct val="90000"/>
              </a:lnSpc>
              <a:buFont typeface="Wingdings 2" pitchFamily="18" charset="2"/>
              <a:buNone/>
            </a:pPr>
            <a:endParaRPr lang="en-US" sz="2000" u="sng" smtClean="0">
              <a:cs typeface="Tahoma" pitchFamily="34" charset="0"/>
            </a:endParaRPr>
          </a:p>
          <a:p>
            <a:pPr algn="ctr">
              <a:lnSpc>
                <a:spcPct val="90000"/>
              </a:lnSpc>
              <a:buFont typeface="Wingdings 2" pitchFamily="18" charset="2"/>
              <a:buNone/>
            </a:pPr>
            <a:r>
              <a:rPr lang="ar-BH" sz="2000" b="1" u="sng" smtClean="0"/>
              <a:t>خطط</a:t>
            </a:r>
            <a:r>
              <a:rPr lang="ar-BH" sz="2000" b="1" smtClean="0"/>
              <a:t>، </a:t>
            </a:r>
            <a:r>
              <a:rPr lang="en-US" sz="2000" b="1" smtClean="0">
                <a:cs typeface="Tahoma" pitchFamily="34" charset="0"/>
              </a:rPr>
              <a:t>   </a:t>
            </a:r>
            <a:r>
              <a:rPr lang="ar-BH" sz="2000" b="1" u="sng" smtClean="0"/>
              <a:t>نفذ</a:t>
            </a:r>
            <a:r>
              <a:rPr lang="ar-BH" sz="2000" b="1" smtClean="0"/>
              <a:t>، </a:t>
            </a:r>
            <a:r>
              <a:rPr lang="en-US" sz="2000" b="1" smtClean="0">
                <a:cs typeface="Tahoma" pitchFamily="34" charset="0"/>
              </a:rPr>
              <a:t>   </a:t>
            </a:r>
            <a:r>
              <a:rPr lang="ar-BH" sz="2000" b="1" u="sng" smtClean="0"/>
              <a:t>افحص</a:t>
            </a:r>
            <a:r>
              <a:rPr lang="ar-BH" sz="2000" b="1" smtClean="0"/>
              <a:t>، </a:t>
            </a:r>
            <a:r>
              <a:rPr lang="en-US" sz="2000" b="1" smtClean="0">
                <a:cs typeface="Tahoma" pitchFamily="34" charset="0"/>
              </a:rPr>
              <a:t>    </a:t>
            </a:r>
            <a:r>
              <a:rPr lang="ar-BH" sz="2000" b="1" u="sng" smtClean="0"/>
              <a:t>تصرف</a:t>
            </a:r>
            <a:r>
              <a:rPr lang="ar-BH" sz="2000" b="1" smtClean="0"/>
              <a:t>. </a:t>
            </a:r>
            <a:endParaRPr lang="en-US" sz="2000" b="1" smtClean="0">
              <a:cs typeface="Tahoma" pitchFamily="34" charset="0"/>
            </a:endParaRPr>
          </a:p>
          <a:p>
            <a:pPr algn="just">
              <a:lnSpc>
                <a:spcPct val="90000"/>
              </a:lnSpc>
              <a:buFont typeface="Wingdings 2" pitchFamily="18" charset="2"/>
              <a:buNone/>
            </a:pPr>
            <a:endParaRPr lang="en-US" sz="2000" smtClean="0">
              <a:cs typeface="Tahoma" pitchFamily="34" charset="0"/>
            </a:endParaRPr>
          </a:p>
          <a:p>
            <a:pPr algn="just">
              <a:lnSpc>
                <a:spcPct val="90000"/>
              </a:lnSpc>
              <a:buFont typeface="Wingdings 2" pitchFamily="18" charset="2"/>
              <a:buNone/>
            </a:pPr>
            <a:r>
              <a:rPr lang="en-US" sz="2000" smtClean="0">
                <a:cs typeface="Tahoma" pitchFamily="34" charset="0"/>
              </a:rPr>
              <a:t>        </a:t>
            </a:r>
            <a:r>
              <a:rPr lang="ar-BH" sz="2000" smtClean="0"/>
              <a:t>وتحدث عن الجودة في أمريكا في أوائل الأربعينات ولكن أمريكا تجاهلته ومن ثم قام اشيكاوا (رئيس الاتحاد الياباني للمنظمات الاقتصادية) بدعوة ديمنغ لإلقاء سلسلة محاضرات في منتصف الخمسينات من القرن الماضي</a:t>
            </a:r>
            <a:endParaRPr lang="ar-SA" sz="2000" smtClean="0"/>
          </a:p>
          <a:p>
            <a:pPr>
              <a:lnSpc>
                <a:spcPct val="90000"/>
              </a:lnSpc>
              <a:buFont typeface="Wingdings 2" pitchFamily="18" charset="2"/>
              <a:buNone/>
            </a:pPr>
            <a:endParaRPr lang="ar-SA" sz="1800" smtClean="0"/>
          </a:p>
          <a:p>
            <a:pPr>
              <a:lnSpc>
                <a:spcPct val="90000"/>
              </a:lnSpc>
              <a:buFont typeface="Wingdings 2" pitchFamily="18" charset="2"/>
              <a:buNone/>
            </a:pPr>
            <a:endParaRPr lang="en-US" sz="2000" smtClean="0">
              <a:cs typeface="Tahoma" pitchFamily="34" charset="0"/>
            </a:endParaRPr>
          </a:p>
        </p:txBody>
      </p:sp>
    </p:spTree>
  </p:cSld>
  <p:clrMapOvr>
    <a:masterClrMapping/>
  </p:clrMapOvr>
  <p:transition>
    <p:wheel spokes="3"/>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p:cNvSpPr>
          <p:nvPr>
            <p:ph type="title" idx="4294967295"/>
          </p:nvPr>
        </p:nvSpPr>
        <p:spPr bwMode="auto">
          <a:xfrm>
            <a:off x="1571625" y="115888"/>
            <a:ext cx="5929313" cy="504825"/>
          </a:xfrm>
        </p:spPr>
        <p:txBody>
          <a:bodyPr wrap="square" lIns="91440" tIns="45720" rIns="91440" bIns="45720" numCol="1" anchorCtr="0" compatLnSpc="1">
            <a:prstTxWarp prst="textNoShape">
              <a:avLst/>
            </a:prstTxWarp>
          </a:bodyPr>
          <a:lstStyle/>
          <a:p>
            <a:pPr algn="ctr">
              <a:defRPr/>
            </a:pPr>
            <a:r>
              <a:rPr lang="ar-BH" sz="2400" dirty="0" smtClean="0">
                <a:cs typeface="Monotype Koufi" pitchFamily="2" charset="-78"/>
              </a:rPr>
              <a:t>المبادئ الأربعة عشر لنظرية </a:t>
            </a:r>
            <a:r>
              <a:rPr lang="ar-BH" sz="2400" dirty="0" err="1" smtClean="0">
                <a:cs typeface="Monotype Koufi" pitchFamily="2" charset="-78"/>
              </a:rPr>
              <a:t>ديمن</a:t>
            </a:r>
            <a:r>
              <a:rPr lang="ar-SA" sz="2400" dirty="0" smtClean="0">
                <a:cs typeface="Monotype Koufi" pitchFamily="2" charset="-78"/>
              </a:rPr>
              <a:t>ج</a:t>
            </a:r>
            <a:br>
              <a:rPr lang="ar-SA" sz="2400" dirty="0" smtClean="0">
                <a:cs typeface="Monotype Koufi" pitchFamily="2" charset="-78"/>
              </a:rPr>
            </a:br>
            <a:endParaRPr lang="en-US" sz="2400" dirty="0" smtClean="0">
              <a:cs typeface="Monotype Koufi" pitchFamily="2" charset="-78"/>
            </a:endParaRPr>
          </a:p>
        </p:txBody>
      </p:sp>
      <p:sp>
        <p:nvSpPr>
          <p:cNvPr id="33795" name="Rectangle 3"/>
          <p:cNvSpPr>
            <a:spLocks noGrp="1"/>
          </p:cNvSpPr>
          <p:nvPr>
            <p:ph type="body" idx="4294967295"/>
          </p:nvPr>
        </p:nvSpPr>
        <p:spPr>
          <a:xfrm>
            <a:off x="785813" y="836613"/>
            <a:ext cx="7643812" cy="5378450"/>
          </a:xfrm>
        </p:spPr>
        <p:txBody>
          <a:bodyPr/>
          <a:lstStyle/>
          <a:p>
            <a:pPr algn="just">
              <a:lnSpc>
                <a:spcPct val="80000"/>
              </a:lnSpc>
              <a:buFont typeface="Wingdings 2" pitchFamily="18" charset="2"/>
              <a:buNone/>
            </a:pPr>
            <a:r>
              <a:rPr lang="ar-SA" sz="1800" smtClean="0"/>
              <a:t>  		</a:t>
            </a:r>
            <a:r>
              <a:rPr lang="ar-BH" sz="1800" smtClean="0"/>
              <a:t>ركز </a:t>
            </a:r>
            <a:r>
              <a:rPr lang="ar-SA" sz="1800" smtClean="0"/>
              <a:t>ديمنج </a:t>
            </a:r>
            <a:r>
              <a:rPr lang="ar-BH" sz="1800" smtClean="0"/>
              <a:t>على الأدوات والتقنيات والتدريب </a:t>
            </a:r>
            <a:r>
              <a:rPr lang="ar-SA" sz="1800" smtClean="0"/>
              <a:t>و وضع </a:t>
            </a:r>
            <a:r>
              <a:rPr lang="ar-BH" sz="1800" b="1" smtClean="0"/>
              <a:t>فلسفة إدارية </a:t>
            </a:r>
            <a:r>
              <a:rPr lang="ar-SA" sz="1800" b="1" smtClean="0"/>
              <a:t>للجودة تتكون من 14 مبدأ:</a:t>
            </a:r>
            <a:r>
              <a:rPr lang="ar-SA" sz="1800" smtClean="0"/>
              <a:t>  </a:t>
            </a:r>
          </a:p>
          <a:p>
            <a:pPr algn="just">
              <a:lnSpc>
                <a:spcPct val="80000"/>
              </a:lnSpc>
              <a:buFont typeface="Wingdings 2" pitchFamily="18" charset="2"/>
              <a:buNone/>
            </a:pPr>
            <a:endParaRPr lang="ar-BH" sz="1800" smtClean="0"/>
          </a:p>
          <a:p>
            <a:pPr marL="539750" lvl="1" algn="just">
              <a:lnSpc>
                <a:spcPct val="80000"/>
              </a:lnSpc>
              <a:buFont typeface="Consolas" pitchFamily="49" charset="0"/>
              <a:buAutoNum type="arabicPeriod"/>
            </a:pPr>
            <a:r>
              <a:rPr lang="ar-BH" sz="1800" b="1" smtClean="0"/>
              <a:t>وضع هدف </a:t>
            </a:r>
            <a:r>
              <a:rPr lang="ar-BH" sz="1800" smtClean="0"/>
              <a:t>دائم يتمثل في تحسين الإنتاج والخدمـات (غاية) </a:t>
            </a:r>
            <a:r>
              <a:rPr lang="ar-SA" sz="1800" smtClean="0"/>
              <a:t> </a:t>
            </a:r>
            <a:r>
              <a:rPr lang="ar-BH" sz="1800" smtClean="0"/>
              <a:t>التركيز على الجودة أولاً ويكون الربح مجرد نتيجة لتحقيق هذه الجودة.</a:t>
            </a:r>
            <a:endParaRPr lang="ar-SA" sz="1800" smtClean="0"/>
          </a:p>
          <a:p>
            <a:pPr marL="539750" lvl="1" algn="just">
              <a:lnSpc>
                <a:spcPct val="80000"/>
              </a:lnSpc>
              <a:buFont typeface="Consolas" pitchFamily="49" charset="0"/>
              <a:buAutoNum type="arabicPeriod"/>
            </a:pPr>
            <a:r>
              <a:rPr lang="ar-SA" sz="1800" b="1" smtClean="0"/>
              <a:t>وضع </a:t>
            </a:r>
            <a:r>
              <a:rPr lang="ar-BH" sz="1800" b="1" smtClean="0"/>
              <a:t>فلسفة </a:t>
            </a:r>
            <a:r>
              <a:rPr lang="ar-BH" sz="1800" smtClean="0"/>
              <a:t>جديدة (</a:t>
            </a:r>
            <a:r>
              <a:rPr lang="en-US" sz="1800" smtClean="0">
                <a:cs typeface="Tahoma" pitchFamily="34" charset="0"/>
              </a:rPr>
              <a:t>TQM</a:t>
            </a:r>
            <a:r>
              <a:rPr lang="ar-BH" sz="1800" smtClean="0"/>
              <a:t>) </a:t>
            </a:r>
            <a:r>
              <a:rPr lang="ar-SA" sz="1800" smtClean="0"/>
              <a:t> </a:t>
            </a:r>
            <a:r>
              <a:rPr lang="en-US" sz="1800" smtClean="0">
                <a:cs typeface="Tahoma" pitchFamily="34" charset="0"/>
              </a:rPr>
              <a:t>- </a:t>
            </a:r>
            <a:r>
              <a:rPr lang="ar-BH" sz="1800" smtClean="0"/>
              <a:t>يجب أن تمثل هذه الفلسفة قراراً يشترك فيه ويتحمل مسؤوليته كل فرد في الشركة (وليس فقط اللجنة التنفيذية أو رئيس مجلس الإدارة).</a:t>
            </a:r>
          </a:p>
          <a:p>
            <a:pPr marL="539750" lvl="1" algn="just">
              <a:lnSpc>
                <a:spcPct val="80000"/>
              </a:lnSpc>
              <a:buFont typeface="Wingdings 2" pitchFamily="18" charset="2"/>
              <a:buAutoNum type="arabicPeriod"/>
            </a:pPr>
            <a:r>
              <a:rPr lang="ar-BH" sz="1800" smtClean="0"/>
              <a:t>التخلص من الاعتماد على التفتيش الشامل لتحقيق الجودة</a:t>
            </a:r>
            <a:r>
              <a:rPr lang="en-US" sz="1800" smtClean="0">
                <a:cs typeface="Tahoma" pitchFamily="34" charset="0"/>
              </a:rPr>
              <a:t> - </a:t>
            </a:r>
            <a:r>
              <a:rPr lang="ar-BH" sz="1800" smtClean="0"/>
              <a:t> وذلك ببناء الجودة من الأساس وهي المرتكز.</a:t>
            </a:r>
          </a:p>
          <a:p>
            <a:pPr marL="539750" lvl="1" algn="just">
              <a:lnSpc>
                <a:spcPct val="80000"/>
              </a:lnSpc>
              <a:buFont typeface="Wingdings 2" pitchFamily="18" charset="2"/>
              <a:buAutoNum type="arabicPeriod"/>
            </a:pPr>
            <a:r>
              <a:rPr lang="ar-BH" sz="1800" smtClean="0"/>
              <a:t>إلغاء تقييم العمل على أساس </a:t>
            </a:r>
            <a:r>
              <a:rPr lang="ar-BH" sz="1800" b="1" smtClean="0"/>
              <a:t>السعر</a:t>
            </a:r>
            <a:r>
              <a:rPr lang="ar-BH" sz="1800" smtClean="0"/>
              <a:t> فقط (التخلي عن فلسفة الشراء اعتماداً على السعر فقط) لا يمكن أن تتجاهل العمل المربح وسعر البيع </a:t>
            </a:r>
            <a:r>
              <a:rPr lang="ar-BH" sz="1800" u="sng" smtClean="0"/>
              <a:t>ولكن</a:t>
            </a:r>
            <a:r>
              <a:rPr lang="ar-BH" sz="1800" smtClean="0"/>
              <a:t> التكاليف يجب أن </a:t>
            </a:r>
            <a:r>
              <a:rPr lang="ar-BH" sz="1800" b="1" smtClean="0"/>
              <a:t>لا تكون الاهتمام الأول والأخير</a:t>
            </a:r>
            <a:r>
              <a:rPr lang="ar-BH" sz="1800" smtClean="0"/>
              <a:t>.</a:t>
            </a:r>
          </a:p>
          <a:p>
            <a:pPr marL="539750" lvl="1" algn="just">
              <a:lnSpc>
                <a:spcPct val="80000"/>
              </a:lnSpc>
              <a:buFont typeface="Wingdings 2" pitchFamily="18" charset="2"/>
              <a:buAutoNum type="arabicPeriod"/>
            </a:pPr>
            <a:r>
              <a:rPr lang="ar-BH" sz="1800" smtClean="0"/>
              <a:t>وجود </a:t>
            </a:r>
            <a:r>
              <a:rPr lang="ar-BH" sz="1800" b="1" smtClean="0"/>
              <a:t>تطوير مستمر </a:t>
            </a:r>
            <a:r>
              <a:rPr lang="ar-BH" sz="1800" smtClean="0"/>
              <a:t>في طرق اختبار جودة الإنتاج والخدمات (استمر في تحسين العمليات كافة على نحو متواصل) هنالك تغير مستمر وبالتالي ما كان مناسباً اليوم لن يكون مناسباً غداً </a:t>
            </a:r>
            <a:r>
              <a:rPr lang="ar-BH" sz="1800" u="sng" smtClean="0"/>
              <a:t>ليس هنالك معايير ثابتة</a:t>
            </a:r>
            <a:r>
              <a:rPr lang="ar-BH" sz="1800" smtClean="0"/>
              <a:t>.</a:t>
            </a:r>
            <a:endParaRPr lang="ar-SA" sz="1800" smtClean="0"/>
          </a:p>
          <a:p>
            <a:pPr marL="539750" lvl="1" algn="just">
              <a:lnSpc>
                <a:spcPct val="80000"/>
              </a:lnSpc>
              <a:buFont typeface="Wingdings 2" pitchFamily="18" charset="2"/>
              <a:buAutoNum type="arabicPeriod"/>
            </a:pPr>
            <a:r>
              <a:rPr lang="ar-BH" sz="1800" smtClean="0"/>
              <a:t>إنشاء مراكز للتدريب الفعال (واصل التدريب) </a:t>
            </a:r>
            <a:r>
              <a:rPr lang="en-US" sz="1800" smtClean="0">
                <a:cs typeface="Tahoma" pitchFamily="34" charset="0"/>
              </a:rPr>
              <a:t>  - </a:t>
            </a:r>
            <a:r>
              <a:rPr lang="ar-BH" sz="1800" smtClean="0"/>
              <a:t>على أداء الأعمال، على الرقابة الإحصائية للجودة ــــــ </a:t>
            </a:r>
            <a:r>
              <a:rPr lang="ar-SA" sz="1800" smtClean="0"/>
              <a:t>ت</a:t>
            </a:r>
            <a:r>
              <a:rPr lang="ar-BH" sz="1800" smtClean="0"/>
              <a:t>در</a:t>
            </a:r>
            <a:r>
              <a:rPr lang="ar-SA" sz="1800" smtClean="0"/>
              <a:t>ي</a:t>
            </a:r>
            <a:r>
              <a:rPr lang="ar-BH" sz="1800" smtClean="0"/>
              <a:t>ب الموظف تدريباً محدداً متعلقاً بعمله.</a:t>
            </a:r>
            <a:endParaRPr lang="ar-SA" sz="1800" smtClean="0"/>
          </a:p>
          <a:p>
            <a:pPr marL="539750" lvl="1" algn="just">
              <a:lnSpc>
                <a:spcPct val="80000"/>
              </a:lnSpc>
              <a:buFont typeface="Wingdings 2" pitchFamily="18" charset="2"/>
              <a:buAutoNum type="arabicPeriod"/>
            </a:pPr>
            <a:r>
              <a:rPr lang="ar-BH" sz="1800" b="1" smtClean="0"/>
              <a:t>وجود قيادة فعالة </a:t>
            </a:r>
            <a:r>
              <a:rPr lang="ar-SA" sz="1800" smtClean="0"/>
              <a:t>- </a:t>
            </a:r>
            <a:r>
              <a:rPr lang="ar-BH" sz="1800" smtClean="0"/>
              <a:t>تتبنى فلسفة </a:t>
            </a:r>
            <a:r>
              <a:rPr lang="en-US" sz="1800" smtClean="0">
                <a:cs typeface="Tahoma" pitchFamily="34" charset="0"/>
              </a:rPr>
              <a:t>TQM</a:t>
            </a:r>
            <a:r>
              <a:rPr lang="ar-BH" sz="1800" smtClean="0"/>
              <a:t> وتقوم بتطبيقها وتدعمها ويكون التحول بالتركيز على الجودة النوعية أكثر من الكمية.</a:t>
            </a:r>
            <a:endParaRPr lang="ar-SA" sz="1800" smtClean="0"/>
          </a:p>
        </p:txBody>
      </p:sp>
    </p:spTree>
  </p:cSld>
  <p:clrMapOvr>
    <a:masterClrMapping/>
  </p:clrMapOvr>
  <p:transition>
    <p:wheel spokes="3"/>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p:cNvSpPr>
          <p:nvPr>
            <p:ph type="title" idx="4294967295"/>
          </p:nvPr>
        </p:nvSpPr>
        <p:spPr bwMode="auto">
          <a:xfrm>
            <a:off x="1662113" y="44450"/>
            <a:ext cx="5695950" cy="525463"/>
          </a:xfrm>
        </p:spPr>
        <p:txBody>
          <a:bodyPr wrap="square" lIns="91440" tIns="45720" rIns="91440" bIns="45720" numCol="1" anchorCtr="0" compatLnSpc="1">
            <a:prstTxWarp prst="textNoShape">
              <a:avLst/>
            </a:prstTxWarp>
            <a:normAutofit/>
          </a:bodyPr>
          <a:lstStyle/>
          <a:p>
            <a:pPr algn="ctr">
              <a:defRPr/>
            </a:pPr>
            <a:r>
              <a:rPr lang="ar-SA" sz="2000" b="1" dirty="0" smtClean="0"/>
              <a:t>تابع مبادئ فلسفة </a:t>
            </a:r>
            <a:r>
              <a:rPr lang="ar-SA" sz="2000" b="1" dirty="0" err="1" smtClean="0"/>
              <a:t>ديمنج</a:t>
            </a:r>
            <a:r>
              <a:rPr lang="ar-SA" sz="2000" b="1" dirty="0" smtClean="0"/>
              <a:t> </a:t>
            </a:r>
            <a:endParaRPr lang="en-US" sz="2000" b="1" dirty="0" smtClean="0">
              <a:cs typeface="Tahoma" pitchFamily="34" charset="0"/>
            </a:endParaRPr>
          </a:p>
        </p:txBody>
      </p:sp>
      <p:sp>
        <p:nvSpPr>
          <p:cNvPr id="34819" name="Rectangle 3"/>
          <p:cNvSpPr>
            <a:spLocks noGrp="1"/>
          </p:cNvSpPr>
          <p:nvPr>
            <p:ph type="body" idx="4294967295"/>
          </p:nvPr>
        </p:nvSpPr>
        <p:spPr>
          <a:xfrm>
            <a:off x="642938" y="620713"/>
            <a:ext cx="7858125" cy="6696075"/>
          </a:xfrm>
        </p:spPr>
        <p:txBody>
          <a:bodyPr/>
          <a:lstStyle/>
          <a:p>
            <a:pPr marL="542925" lvl="1" indent="-180975" algn="just">
              <a:lnSpc>
                <a:spcPct val="80000"/>
              </a:lnSpc>
              <a:buFont typeface="Wingdings 2" pitchFamily="18" charset="2"/>
              <a:buNone/>
            </a:pPr>
            <a:endParaRPr lang="ar-SA" sz="1800" smtClean="0"/>
          </a:p>
          <a:p>
            <a:pPr marL="542925" lvl="1" indent="-180975" algn="just">
              <a:lnSpc>
                <a:spcPct val="80000"/>
              </a:lnSpc>
              <a:buFont typeface="Wingdings 2" pitchFamily="18" charset="2"/>
              <a:buNone/>
            </a:pPr>
            <a:r>
              <a:rPr lang="ar-SA" sz="1800" smtClean="0"/>
              <a:t>8. </a:t>
            </a:r>
            <a:r>
              <a:rPr lang="ar-BH" sz="1800" b="1" smtClean="0"/>
              <a:t>إزالة الخوف</a:t>
            </a:r>
            <a:r>
              <a:rPr lang="ar-SA" sz="1800" smtClean="0"/>
              <a:t>،</a:t>
            </a:r>
            <a:r>
              <a:rPr lang="ar-BH" sz="1800" smtClean="0"/>
              <a:t>  تلتزم </a:t>
            </a:r>
            <a:r>
              <a:rPr lang="en-US" sz="1800" smtClean="0">
                <a:cs typeface="Tahoma" pitchFamily="34" charset="0"/>
              </a:rPr>
              <a:t>TQM</a:t>
            </a:r>
            <a:r>
              <a:rPr lang="ar-BH" sz="1800" smtClean="0"/>
              <a:t> بأن يشعر الموظف وبشكل معقول ب</a:t>
            </a:r>
            <a:r>
              <a:rPr lang="ar-BH" sz="1800" b="1" smtClean="0"/>
              <a:t>الأمان </a:t>
            </a:r>
            <a:r>
              <a:rPr lang="ar-BH" sz="1800" smtClean="0"/>
              <a:t>داخل الشرك</a:t>
            </a:r>
            <a:r>
              <a:rPr lang="ar-SA" sz="1800" smtClean="0"/>
              <a:t>ة. </a:t>
            </a:r>
          </a:p>
          <a:p>
            <a:pPr marL="542925" lvl="1" indent="-180975" algn="just">
              <a:lnSpc>
                <a:spcPct val="80000"/>
              </a:lnSpc>
              <a:buFont typeface="Wingdings 2" pitchFamily="18" charset="2"/>
              <a:buNone/>
            </a:pPr>
            <a:r>
              <a:rPr lang="ar-SA" sz="1800" smtClean="0"/>
              <a:t>9. </a:t>
            </a:r>
            <a:r>
              <a:rPr lang="ar-BH" sz="1800" b="1" smtClean="0"/>
              <a:t>إزالة الحواجز </a:t>
            </a:r>
            <a:r>
              <a:rPr lang="ar-BH" sz="1800" smtClean="0"/>
              <a:t>بين الإدارات  وذلك بالقضاء على الحواجز التنظيمية بين الأقسام (الاتصال الأفقي) والجودة هي الهدف وليس المنافسة بين الزملاء.</a:t>
            </a:r>
            <a:endParaRPr lang="ar-SA" sz="1800" smtClean="0"/>
          </a:p>
          <a:p>
            <a:pPr marL="542925" lvl="1" indent="-180975" algn="just">
              <a:lnSpc>
                <a:spcPct val="80000"/>
              </a:lnSpc>
              <a:buFont typeface="Wingdings 2" pitchFamily="18" charset="2"/>
              <a:buNone/>
            </a:pPr>
            <a:r>
              <a:rPr lang="ar-SA" sz="1800" smtClean="0"/>
              <a:t>10. </a:t>
            </a:r>
            <a:r>
              <a:rPr lang="ar-BH" sz="1800" smtClean="0"/>
              <a:t>التخلص من الشعارات والنصائح </a:t>
            </a:r>
            <a:r>
              <a:rPr lang="ar-SA" sz="1800" smtClean="0"/>
              <a:t>  </a:t>
            </a:r>
            <a:r>
              <a:rPr lang="ar-BH" sz="1800" smtClean="0"/>
              <a:t>(التوضيح) انتقد الطريقة التحضيرية إذ أنها تدمر الجودة لأنها تركز على الاهتمام على (</a:t>
            </a:r>
            <a:r>
              <a:rPr lang="ar-BH" sz="1800" u="sng" smtClean="0"/>
              <a:t>الرغبة في عمل شيء</a:t>
            </a:r>
            <a:r>
              <a:rPr lang="ar-BH" sz="1800" smtClean="0"/>
              <a:t>) أكثر من (</a:t>
            </a:r>
            <a:r>
              <a:rPr lang="ar-BH" sz="1800" u="sng" smtClean="0"/>
              <a:t>كيفية عمل هذا الشيء</a:t>
            </a:r>
            <a:r>
              <a:rPr lang="ar-BH" sz="1800" smtClean="0"/>
              <a:t>). مثلاً الشعارات تعطي الموقف فكرة عامة عن مكان الذي ينبغي أن يتواجد فيه ولكن لا تعطى الخريطة التي توضح كيفية الوصول إلى المكان.</a:t>
            </a:r>
            <a:endParaRPr lang="ar-SA" sz="1800" smtClean="0"/>
          </a:p>
          <a:p>
            <a:pPr marL="542925" lvl="1" indent="-180975" algn="just">
              <a:lnSpc>
                <a:spcPct val="80000"/>
              </a:lnSpc>
              <a:buFont typeface="Wingdings 2" pitchFamily="18" charset="2"/>
              <a:buNone/>
            </a:pPr>
            <a:r>
              <a:rPr lang="ar-SA" sz="1800" smtClean="0"/>
              <a:t>11. </a:t>
            </a:r>
            <a:r>
              <a:rPr lang="ar-BH" sz="1800" smtClean="0"/>
              <a:t>استبعاد الحصص العددية تخلص من النسب الرقمية لتحديد الأهداف والقوى العاملة، لأن الحصص الرقمية تجعل الموظف يركز عليها وليس على مدى الجودة أو مدى الفعالية يصبح الهدف هو </a:t>
            </a:r>
            <a:r>
              <a:rPr lang="ar-BH" sz="1800" b="1" smtClean="0"/>
              <a:t>إيجاد طريقة ابتكاريه لزيادة الإنتاج </a:t>
            </a:r>
            <a:r>
              <a:rPr lang="ar-BH" sz="1800" smtClean="0"/>
              <a:t>بدلاً من زيادة الجودة.</a:t>
            </a:r>
            <a:endParaRPr lang="ar-SA" sz="1800" smtClean="0"/>
          </a:p>
          <a:p>
            <a:pPr marL="542925" lvl="1" indent="-180975" algn="just">
              <a:lnSpc>
                <a:spcPct val="80000"/>
              </a:lnSpc>
              <a:buFont typeface="Wingdings 2" pitchFamily="18" charset="2"/>
              <a:buNone/>
            </a:pPr>
            <a:r>
              <a:rPr lang="ar-SA" sz="1800" smtClean="0"/>
              <a:t>12. </a:t>
            </a:r>
            <a:r>
              <a:rPr lang="ar-BH" sz="1800" b="1" smtClean="0"/>
              <a:t>إزالة العوائق </a:t>
            </a:r>
            <a:r>
              <a:rPr lang="ar-BH" sz="1800" smtClean="0"/>
              <a:t>التي تحرم العاملين من التباهي ببراعة عملهم   إذ يفترض ديمنج</a:t>
            </a:r>
            <a:r>
              <a:rPr lang="ar-SA" sz="1800" smtClean="0"/>
              <a:t> </a:t>
            </a:r>
            <a:r>
              <a:rPr lang="ar-BH" sz="1800" smtClean="0"/>
              <a:t>أن معظم الأفراد يرغبون في أداء عمل جيد وأن لا يتعرضوا لنقد ظالم وأن يعاملوا بطريقة عادلة وأن لا يستخدم أسلوب الترهيب من أجل إذعان الموظفين بل تشجيعهم على إنجاز أعمالهم على نحو جيد بأفضل إمكانياتهم.</a:t>
            </a:r>
            <a:endParaRPr lang="ar-SA" sz="1800" smtClean="0"/>
          </a:p>
          <a:p>
            <a:pPr marL="542925" lvl="1" indent="-180975" algn="just">
              <a:lnSpc>
                <a:spcPct val="80000"/>
              </a:lnSpc>
              <a:buFont typeface="Wingdings 2" pitchFamily="18" charset="2"/>
              <a:buNone/>
            </a:pPr>
            <a:r>
              <a:rPr lang="ar-SA" sz="1800" smtClean="0"/>
              <a:t>13. </a:t>
            </a:r>
            <a:r>
              <a:rPr lang="ar-BH" sz="1800" smtClean="0"/>
              <a:t>إعداد برنامج قوى للتعلم والتحسين </a:t>
            </a:r>
            <a:r>
              <a:rPr lang="ar-SA" sz="1800" smtClean="0"/>
              <a:t> </a:t>
            </a:r>
            <a:r>
              <a:rPr lang="ar-BH" sz="1800" smtClean="0"/>
              <a:t>(أي </a:t>
            </a:r>
            <a:r>
              <a:rPr lang="ar-BH" sz="1800" b="1" smtClean="0"/>
              <a:t>برنامج قوي للتعليم والتنمية الذاتي لكل فرد</a:t>
            </a:r>
            <a:r>
              <a:rPr lang="ar-BH" sz="1800" smtClean="0"/>
              <a:t>) </a:t>
            </a:r>
            <a:r>
              <a:rPr lang="ar-SA" sz="1800" smtClean="0"/>
              <a:t> </a:t>
            </a:r>
            <a:r>
              <a:rPr lang="ar-BH" sz="1800" smtClean="0"/>
              <a:t>إذ يعتقد ديمنج أن الموظفين يجب أن يكون لديهم أساساً قوياً عن أدوات وتقنيات رقابة الجودة وهي لغة الجودة أي الطريقة التي نتصل بها والأخرى التي تتحسن من خلالها ولكن لا بد من أن يقترح الموظفين سبل جديدة للعمل الجماعي والمشاركة.</a:t>
            </a:r>
            <a:endParaRPr lang="ar-SA" sz="1800" smtClean="0"/>
          </a:p>
          <a:p>
            <a:pPr marL="542925" lvl="1" indent="-180975" algn="just">
              <a:lnSpc>
                <a:spcPct val="80000"/>
              </a:lnSpc>
              <a:buFont typeface="Wingdings 2" pitchFamily="18" charset="2"/>
              <a:buNone/>
            </a:pPr>
            <a:r>
              <a:rPr lang="ar-SA" sz="1800" b="1" smtClean="0"/>
              <a:t>14</a:t>
            </a:r>
            <a:r>
              <a:rPr lang="ar-SA" sz="1800" smtClean="0"/>
              <a:t>. </a:t>
            </a:r>
            <a:r>
              <a:rPr lang="ar-BH" sz="1800" b="1" smtClean="0"/>
              <a:t>إيجاد هيكل</a:t>
            </a:r>
            <a:r>
              <a:rPr lang="ar-BH" sz="1800" smtClean="0"/>
              <a:t> في الإدارة العليا يركز على متابعة الخطوات السابقة   اجعل جميع العاملين في المنظمة يعملون لتحقيق التحول. لا تتوقع أن الموظفين يقومون بتطبيق إدارة الجودة الشاملة بمفردهم بل يجب أن تهتم الإدارة العليا بإستراتيجية </a:t>
            </a:r>
            <a:r>
              <a:rPr lang="en-US" sz="1800" smtClean="0">
                <a:cs typeface="Tahoma" pitchFamily="34" charset="0"/>
              </a:rPr>
              <a:t>TQM</a:t>
            </a:r>
            <a:r>
              <a:rPr lang="ar-BH" sz="1800" smtClean="0"/>
              <a:t> ككل وتقوم بخطوات إيجابية لتحقيقها (الإستراتيجية) لأنه هنالك احتمال بأن أقلية من الموظفين ستفشل في تطبيقها.</a:t>
            </a:r>
            <a:endParaRPr lang="en-US" sz="1800" smtClean="0">
              <a:cs typeface="Tahoma" pitchFamily="34" charset="0"/>
            </a:endParaRPr>
          </a:p>
          <a:p>
            <a:pPr marL="609600" indent="-609600">
              <a:lnSpc>
                <a:spcPct val="80000"/>
              </a:lnSpc>
            </a:pPr>
            <a:endParaRPr lang="en-US" sz="1800" smtClean="0">
              <a:cs typeface="Tahoma" pitchFamily="34" charset="0"/>
            </a:endParaRPr>
          </a:p>
        </p:txBody>
      </p:sp>
    </p:spTree>
  </p:cSld>
  <p:clrMapOvr>
    <a:masterClrMapping/>
  </p:clrMapOvr>
  <p:transition>
    <p:wheel spokes="3"/>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p:cNvSpPr>
          <p:nvPr>
            <p:ph type="title" idx="4294967295"/>
          </p:nvPr>
        </p:nvSpPr>
        <p:spPr bwMode="auto">
          <a:xfrm>
            <a:off x="1619250" y="357188"/>
            <a:ext cx="5788025" cy="571500"/>
          </a:xfrm>
        </p:spPr>
        <p:txBody>
          <a:bodyPr wrap="square" lIns="91440" tIns="45720" rIns="91440" bIns="45720" numCol="1" anchorCtr="0" compatLnSpc="1">
            <a:prstTxWarp prst="textNoShape">
              <a:avLst/>
            </a:prstTxWarp>
            <a:normAutofit/>
          </a:bodyPr>
          <a:lstStyle/>
          <a:p>
            <a:pPr algn="ctr">
              <a:defRPr/>
            </a:pPr>
            <a:r>
              <a:rPr lang="ar-BH" sz="2400" u="sng" dirty="0" err="1" smtClean="0">
                <a:cs typeface="Monotype Koufi" pitchFamily="2" charset="-78"/>
              </a:rPr>
              <a:t>ديمنج</a:t>
            </a:r>
            <a:r>
              <a:rPr lang="ar-SA" sz="2400" dirty="0" smtClean="0">
                <a:cs typeface="Monotype Koufi" pitchFamily="2" charset="-78"/>
              </a:rPr>
              <a:t> والأمراض الإدارية السبعة</a:t>
            </a:r>
            <a:r>
              <a:rPr lang="ar-SA" sz="2400" dirty="0" smtClean="0"/>
              <a:t> </a:t>
            </a:r>
            <a:endParaRPr lang="en-US" sz="2400" dirty="0" smtClean="0">
              <a:cs typeface="Tahoma" pitchFamily="34" charset="0"/>
            </a:endParaRPr>
          </a:p>
        </p:txBody>
      </p:sp>
      <p:sp>
        <p:nvSpPr>
          <p:cNvPr id="30723" name="Rectangle 3"/>
          <p:cNvSpPr>
            <a:spLocks noGrp="1"/>
          </p:cNvSpPr>
          <p:nvPr>
            <p:ph type="body" idx="4294967295"/>
          </p:nvPr>
        </p:nvSpPr>
        <p:spPr>
          <a:xfrm>
            <a:off x="457200" y="1071563"/>
            <a:ext cx="8686800" cy="5094287"/>
          </a:xfrm>
        </p:spPr>
        <p:txBody>
          <a:bodyPr/>
          <a:lstStyle/>
          <a:p>
            <a:pPr marL="544513" indent="-277813">
              <a:buFont typeface="Wingdings 2" pitchFamily="18" charset="2"/>
              <a:buNone/>
              <a:defRPr/>
            </a:pPr>
            <a:r>
              <a:rPr lang="ar-SA" sz="2400" dirty="0" smtClean="0"/>
              <a:t> 	1</a:t>
            </a:r>
            <a:r>
              <a:rPr lang="en-US" sz="2400" dirty="0" smtClean="0">
                <a:cs typeface="Tahoma" pitchFamily="34" charset="0"/>
              </a:rPr>
              <a:t>◄</a:t>
            </a:r>
            <a:r>
              <a:rPr lang="ar-SA" sz="2400" dirty="0" smtClean="0"/>
              <a:t> </a:t>
            </a:r>
            <a:r>
              <a:rPr lang="ar-SA" sz="1800" b="1" dirty="0" smtClean="0"/>
              <a:t>الفشل </a:t>
            </a:r>
            <a:r>
              <a:rPr lang="ar-SA" sz="1800" dirty="0" smtClean="0"/>
              <a:t>في توفير موارد بشرية ومالية مناسبة لدعم الهدف </a:t>
            </a:r>
            <a:r>
              <a:rPr lang="ar-SA" sz="1800" b="1" dirty="0" smtClean="0"/>
              <a:t>تحسين الجودة</a:t>
            </a:r>
            <a:r>
              <a:rPr lang="ar-SA" sz="2000" b="1" dirty="0" smtClean="0"/>
              <a:t> </a:t>
            </a:r>
          </a:p>
          <a:p>
            <a:pPr marL="544513" indent="-277813">
              <a:buFont typeface="Wingdings 2" pitchFamily="18" charset="2"/>
              <a:buNone/>
              <a:defRPr/>
            </a:pPr>
            <a:r>
              <a:rPr lang="ar-SA" sz="2000" dirty="0" smtClean="0"/>
              <a:t>	2 </a:t>
            </a:r>
            <a:r>
              <a:rPr lang="en-US" sz="2400" dirty="0" smtClean="0">
                <a:cs typeface="Tahoma" pitchFamily="34" charset="0"/>
              </a:rPr>
              <a:t>◄</a:t>
            </a:r>
            <a:r>
              <a:rPr lang="ar-SA" sz="1800" dirty="0" smtClean="0"/>
              <a:t>التأكيد على الإرباح قصيرة الأجل والفائدة التي يحصل عليها المساهم</a:t>
            </a:r>
            <a:r>
              <a:rPr lang="ar-SA" sz="2400" dirty="0" smtClean="0"/>
              <a:t> </a:t>
            </a:r>
          </a:p>
          <a:p>
            <a:pPr marL="544513" indent="-277813">
              <a:buFont typeface="Wingdings 2" pitchFamily="18" charset="2"/>
              <a:buNone/>
              <a:defRPr/>
            </a:pPr>
            <a:r>
              <a:rPr lang="ar-SA" sz="2000" dirty="0" smtClean="0"/>
              <a:t>	3 </a:t>
            </a:r>
            <a:r>
              <a:rPr lang="en-US" sz="2400" dirty="0" smtClean="0">
                <a:cs typeface="Tahoma" pitchFamily="34" charset="0"/>
              </a:rPr>
              <a:t>◄</a:t>
            </a:r>
            <a:r>
              <a:rPr lang="ar-SA" sz="2000" dirty="0" smtClean="0"/>
              <a:t> </a:t>
            </a:r>
            <a:r>
              <a:rPr lang="ar-SA" sz="1800" dirty="0" smtClean="0"/>
              <a:t>اعتماد تقييم الأداء السنوي على الملاحظات والإحكام</a:t>
            </a:r>
            <a:r>
              <a:rPr lang="ar-SA" sz="2000" dirty="0" smtClean="0"/>
              <a:t> </a:t>
            </a:r>
          </a:p>
          <a:p>
            <a:pPr marL="544513" indent="-277813">
              <a:buFont typeface="Wingdings 2" pitchFamily="18" charset="2"/>
              <a:buNone/>
              <a:defRPr/>
            </a:pPr>
            <a:r>
              <a:rPr lang="ar-SA" sz="2000" dirty="0" smtClean="0"/>
              <a:t>	4 </a:t>
            </a:r>
            <a:r>
              <a:rPr lang="en-US" sz="2400" dirty="0" smtClean="0">
                <a:cs typeface="Tahoma" pitchFamily="34" charset="0"/>
              </a:rPr>
              <a:t>◄</a:t>
            </a:r>
            <a:r>
              <a:rPr lang="ar-SA" sz="2000" dirty="0" smtClean="0"/>
              <a:t> </a:t>
            </a:r>
            <a:r>
              <a:rPr lang="ar-SA" sz="1800" b="1" dirty="0" smtClean="0"/>
              <a:t>عجز</a:t>
            </a:r>
            <a:r>
              <a:rPr lang="ar-SA" sz="1800" dirty="0" smtClean="0"/>
              <a:t> الإدارة نتيجة التنقل المستمر بين الوظائف</a:t>
            </a:r>
            <a:r>
              <a:rPr lang="ar-SA" sz="2000" dirty="0" smtClean="0"/>
              <a:t> </a:t>
            </a:r>
          </a:p>
          <a:p>
            <a:pPr marL="544513" indent="-277813">
              <a:buFont typeface="Wingdings 2" pitchFamily="18" charset="2"/>
              <a:buNone/>
              <a:defRPr/>
            </a:pPr>
            <a:r>
              <a:rPr lang="ar-SA" sz="2000" dirty="0" smtClean="0"/>
              <a:t>	5 </a:t>
            </a:r>
            <a:r>
              <a:rPr lang="en-US" sz="2400" dirty="0" smtClean="0">
                <a:cs typeface="Tahoma" pitchFamily="34" charset="0"/>
              </a:rPr>
              <a:t>◄</a:t>
            </a:r>
            <a:r>
              <a:rPr lang="ar-SA" sz="1800" dirty="0" smtClean="0"/>
              <a:t>استخدام الإدارة للمعلومات المتاحة بسهولة </a:t>
            </a:r>
            <a:r>
              <a:rPr lang="ar-SA" sz="1800" b="1" dirty="0" smtClean="0"/>
              <a:t>دون</a:t>
            </a:r>
            <a:r>
              <a:rPr lang="ar-SA" sz="1800" dirty="0" smtClean="0"/>
              <a:t> الاهتمام بما هو مطلوب 	لتحسين  العملية</a:t>
            </a:r>
            <a:r>
              <a:rPr lang="ar-SA" sz="2400" dirty="0" smtClean="0"/>
              <a:t> </a:t>
            </a:r>
          </a:p>
          <a:p>
            <a:pPr marL="544513" indent="-277813">
              <a:buFont typeface="Wingdings 2" pitchFamily="18" charset="2"/>
              <a:buNone/>
              <a:defRPr/>
            </a:pPr>
            <a:r>
              <a:rPr lang="ar-SA" sz="2400" dirty="0" smtClean="0"/>
              <a:t>	6 </a:t>
            </a:r>
            <a:r>
              <a:rPr lang="en-US" sz="2400" dirty="0" smtClean="0">
                <a:cs typeface="Tahoma" pitchFamily="34" charset="0"/>
              </a:rPr>
              <a:t>◄</a:t>
            </a:r>
            <a:r>
              <a:rPr lang="ar-SA" sz="2400" dirty="0" smtClean="0"/>
              <a:t> </a:t>
            </a:r>
            <a:r>
              <a:rPr lang="ar-SA" sz="1800" dirty="0" smtClean="0"/>
              <a:t>تكاليف العناية الصحية الزائدة </a:t>
            </a:r>
          </a:p>
          <a:p>
            <a:pPr marL="544513" indent="-277813">
              <a:buFont typeface="Wingdings 2" pitchFamily="18" charset="2"/>
              <a:buNone/>
              <a:defRPr/>
            </a:pPr>
            <a:r>
              <a:rPr lang="ar-SA" sz="1800" dirty="0" smtClean="0"/>
              <a:t>	7 </a:t>
            </a:r>
            <a:r>
              <a:rPr lang="en-US" sz="2400" dirty="0" smtClean="0">
                <a:cs typeface="Tahoma" pitchFamily="34" charset="0"/>
              </a:rPr>
              <a:t>◄</a:t>
            </a:r>
            <a:r>
              <a:rPr lang="ar-SA" sz="2400" dirty="0" smtClean="0"/>
              <a:t> </a:t>
            </a:r>
            <a:r>
              <a:rPr lang="ar-SA" sz="1800" dirty="0" smtClean="0"/>
              <a:t>الأعباء القانونية الزائدة  </a:t>
            </a:r>
          </a:p>
          <a:p>
            <a:pPr>
              <a:buFont typeface="Wingdings 2" pitchFamily="18" charset="2"/>
              <a:buNone/>
              <a:defRPr/>
            </a:pPr>
            <a:endParaRPr lang="ar-SA" sz="1800" dirty="0" smtClean="0"/>
          </a:p>
          <a:p>
            <a:pPr algn="just">
              <a:buFont typeface="Wingdings 2" pitchFamily="18" charset="2"/>
              <a:buNone/>
              <a:defRPr/>
            </a:pPr>
            <a:r>
              <a:rPr lang="ar-SA" sz="1800" dirty="0" smtClean="0"/>
              <a:t>		إلى جانب دقة تشخيص هذه الإمراض للوصول للأسباب الحقيقة ومعالجتها، وليس معالجة الأعراض فقط، وضمن جهودهم ”دمنغ، جوران و وكرسبي“، وضع دمنغ مع كروسبي أيضا </a:t>
            </a:r>
            <a:r>
              <a:rPr lang="ar-SA" sz="1800" b="1" dirty="0" smtClean="0"/>
              <a:t>لقاح واقي للجودة</a:t>
            </a:r>
            <a:r>
              <a:rPr lang="ar-SA" sz="1800" dirty="0" smtClean="0"/>
              <a:t>، تركز على ثلاث </a:t>
            </a:r>
            <a:r>
              <a:rPr lang="ar-SA" sz="1800" b="1" dirty="0" smtClean="0"/>
              <a:t>محاور هي </a:t>
            </a:r>
            <a:r>
              <a:rPr lang="ar-SA" sz="1800" dirty="0" smtClean="0"/>
              <a:t>(</a:t>
            </a:r>
            <a:r>
              <a:rPr lang="ar-SA" sz="1800" b="1" dirty="0" smtClean="0"/>
              <a:t>التحديدوالتصميم، التعليم، التطبيق = 4 ت</a:t>
            </a:r>
            <a:r>
              <a:rPr lang="ar-SA" sz="1800" dirty="0" smtClean="0"/>
              <a:t>)</a:t>
            </a:r>
            <a:endParaRPr lang="en-US" sz="1800" dirty="0" smtClean="0">
              <a:cs typeface="Tahoma" pitchFamily="34" charset="0"/>
            </a:endParaRPr>
          </a:p>
        </p:txBody>
      </p:sp>
    </p:spTree>
  </p:cSld>
  <p:clrMapOvr>
    <a:masterClrMapping/>
  </p:clrMapOvr>
  <p:transition>
    <p:wheel spokes="3"/>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p:cNvSpPr>
          <p:nvPr>
            <p:ph type="title" idx="4294967295"/>
          </p:nvPr>
        </p:nvSpPr>
        <p:spPr bwMode="auto">
          <a:xfrm>
            <a:off x="2168525" y="188913"/>
            <a:ext cx="4564063" cy="596900"/>
          </a:xfrm>
        </p:spPr>
        <p:txBody>
          <a:bodyPr wrap="square" lIns="91440" tIns="45720" rIns="91440" bIns="45720" numCol="1" anchorCtr="0" compatLnSpc="1">
            <a:prstTxWarp prst="textNoShape">
              <a:avLst/>
            </a:prstTxWarp>
            <a:normAutofit/>
          </a:bodyPr>
          <a:lstStyle/>
          <a:p>
            <a:pPr algn="ctr">
              <a:defRPr/>
            </a:pPr>
            <a:r>
              <a:rPr lang="ar-BH" sz="3200" dirty="0" err="1" smtClean="0">
                <a:cs typeface="Monotype Koufi" pitchFamily="2" charset="-78"/>
              </a:rPr>
              <a:t>جوران</a:t>
            </a:r>
            <a:r>
              <a:rPr lang="ar-SA" sz="3200" dirty="0" smtClean="0">
                <a:cs typeface="Monotype Koufi" pitchFamily="2" charset="-78"/>
              </a:rPr>
              <a:t> </a:t>
            </a:r>
            <a:r>
              <a:rPr lang="en-US" sz="3200" dirty="0" err="1" smtClean="0">
                <a:cs typeface="Monotype Koufi" pitchFamily="2" charset="-78"/>
              </a:rPr>
              <a:t>Juran</a:t>
            </a:r>
            <a:r>
              <a:rPr lang="ar-BH" sz="3200" u="sng" dirty="0" smtClean="0"/>
              <a:t> </a:t>
            </a:r>
            <a:endParaRPr lang="en-US" sz="3200" dirty="0" smtClean="0">
              <a:cs typeface="Tahoma" pitchFamily="34" charset="0"/>
            </a:endParaRPr>
          </a:p>
        </p:txBody>
      </p:sp>
      <p:sp>
        <p:nvSpPr>
          <p:cNvPr id="36867" name="Rectangle 3"/>
          <p:cNvSpPr>
            <a:spLocks noGrp="1"/>
          </p:cNvSpPr>
          <p:nvPr>
            <p:ph type="body" idx="4294967295"/>
          </p:nvPr>
        </p:nvSpPr>
        <p:spPr>
          <a:xfrm>
            <a:off x="500063" y="785813"/>
            <a:ext cx="8491537" cy="5803900"/>
          </a:xfrm>
        </p:spPr>
        <p:txBody>
          <a:bodyPr/>
          <a:lstStyle/>
          <a:p>
            <a:pPr marL="609600" indent="-609600" algn="just">
              <a:lnSpc>
                <a:spcPct val="80000"/>
              </a:lnSpc>
            </a:pPr>
            <a:r>
              <a:rPr lang="ar-SA" sz="1600" smtClean="0"/>
              <a:t>        لقد ركز د/ </a:t>
            </a:r>
            <a:r>
              <a:rPr lang="ar-SA" sz="1600" b="1" smtClean="0"/>
              <a:t>جوران </a:t>
            </a:r>
            <a:r>
              <a:rPr lang="ar-SA" sz="1600" smtClean="0"/>
              <a:t>على العيوب والأخطاء أثناء الأداء التشغيلي (العمليات) وكذلك على الوقت الضائع أكثر من الأخطاء المتعلقة بالجودة ذاتها كما أنه ركز على الرقابة على الجودة دون التركيز على كيفية إدارة الجودة ولذا يرى أن الجودة (النوعية) تعني مواصفات المنتج التي تشبع حاجات المستهلكين وتحوز على رضاهم مع عدم احتوائها على العيوب ويرى جوران أن التخطيط للجودة يمر بعدة </a:t>
            </a:r>
            <a:r>
              <a:rPr lang="ar-SA" sz="1600" b="1" smtClean="0"/>
              <a:t>مراحل وهي 5 = 4 ت + ن</a:t>
            </a:r>
            <a:r>
              <a:rPr lang="ar-SA" sz="1600" smtClean="0"/>
              <a:t>) :</a:t>
            </a:r>
          </a:p>
          <a:p>
            <a:pPr marL="609600" indent="-609600">
              <a:lnSpc>
                <a:spcPct val="80000"/>
              </a:lnSpc>
              <a:buFont typeface="Wingdings" pitchFamily="2" charset="2"/>
              <a:buNone/>
            </a:pPr>
            <a:r>
              <a:rPr lang="ar-SA" sz="1600" smtClean="0"/>
              <a:t> 	 أ)	   </a:t>
            </a:r>
            <a:r>
              <a:rPr lang="ar-SA" sz="2000" b="1" smtClean="0"/>
              <a:t>ت</a:t>
            </a:r>
            <a:r>
              <a:rPr lang="ar-SA" sz="1600" b="1" smtClean="0"/>
              <a:t>حديد من هم المستهلكين /المستهدفين.</a:t>
            </a:r>
          </a:p>
          <a:p>
            <a:pPr marL="609600" indent="-609600">
              <a:lnSpc>
                <a:spcPct val="80000"/>
              </a:lnSpc>
              <a:buFont typeface="Wingdings" pitchFamily="2" charset="2"/>
              <a:buNone/>
            </a:pPr>
            <a:r>
              <a:rPr lang="ar-SA" sz="1600" smtClean="0"/>
              <a:t>	ب)  </a:t>
            </a:r>
            <a:r>
              <a:rPr lang="ar-SA" sz="2000" b="1" smtClean="0"/>
              <a:t>ت</a:t>
            </a:r>
            <a:r>
              <a:rPr lang="ar-SA" sz="1600" b="1" smtClean="0"/>
              <a:t>حديد احتياجاتهم.</a:t>
            </a:r>
          </a:p>
          <a:p>
            <a:pPr marL="609600" indent="-609600">
              <a:lnSpc>
                <a:spcPct val="80000"/>
              </a:lnSpc>
              <a:buFont typeface="Wingdings" pitchFamily="2" charset="2"/>
              <a:buNone/>
            </a:pPr>
            <a:r>
              <a:rPr lang="ar-SA" sz="1600" smtClean="0"/>
              <a:t>	جـ)  </a:t>
            </a:r>
            <a:r>
              <a:rPr lang="ar-SA" sz="2000" b="1" smtClean="0"/>
              <a:t>ت</a:t>
            </a:r>
            <a:r>
              <a:rPr lang="ar-SA" sz="1600" b="1" smtClean="0"/>
              <a:t>طوير مواصفات المنتج لكي تستجيب لحاجاتهم.</a:t>
            </a:r>
          </a:p>
          <a:p>
            <a:pPr marL="609600" indent="-609600">
              <a:lnSpc>
                <a:spcPct val="80000"/>
              </a:lnSpc>
              <a:buFont typeface="Wingdings" pitchFamily="2" charset="2"/>
              <a:buNone/>
            </a:pPr>
            <a:r>
              <a:rPr lang="ar-SA" sz="1600" smtClean="0"/>
              <a:t>	د)	  </a:t>
            </a:r>
            <a:r>
              <a:rPr lang="ar-SA" sz="2000" b="1" smtClean="0"/>
              <a:t>ت</a:t>
            </a:r>
            <a:r>
              <a:rPr lang="ar-SA" sz="1600" b="1" smtClean="0"/>
              <a:t>طوير العمليات التي من شأنها تحقيق تلك المواصفات أو المعايير المطلوبة</a:t>
            </a:r>
            <a:r>
              <a:rPr lang="ar-SA" sz="1600" smtClean="0"/>
              <a:t>.</a:t>
            </a:r>
          </a:p>
          <a:p>
            <a:pPr marL="609600" indent="-609600">
              <a:lnSpc>
                <a:spcPct val="80000"/>
              </a:lnSpc>
              <a:buFont typeface="Wingdings" pitchFamily="2" charset="2"/>
              <a:buNone/>
            </a:pPr>
            <a:r>
              <a:rPr lang="ar-SA" sz="1600" smtClean="0"/>
              <a:t>	هـ)  </a:t>
            </a:r>
            <a:r>
              <a:rPr lang="ar-SA" sz="2000" b="1" smtClean="0"/>
              <a:t>ن</a:t>
            </a:r>
            <a:r>
              <a:rPr lang="ar-SA" sz="1600" b="1" smtClean="0"/>
              <a:t>قل نتائج الخطط الموضوعة إلى القوى العاملة.</a:t>
            </a:r>
          </a:p>
          <a:p>
            <a:pPr marL="609600" indent="-609600">
              <a:lnSpc>
                <a:spcPct val="80000"/>
              </a:lnSpc>
              <a:buFont typeface="Wingdings" pitchFamily="2" charset="2"/>
              <a:buNone/>
            </a:pPr>
            <a:r>
              <a:rPr lang="ar-SA" sz="1600" smtClean="0"/>
              <a:t>   </a:t>
            </a:r>
          </a:p>
          <a:p>
            <a:pPr marL="609600" indent="-609600">
              <a:lnSpc>
                <a:spcPct val="80000"/>
              </a:lnSpc>
            </a:pPr>
            <a:r>
              <a:rPr lang="ar-SA" sz="1600" smtClean="0"/>
              <a:t> </a:t>
            </a:r>
            <a:r>
              <a:rPr lang="ar-SA" sz="1600" b="1" smtClean="0"/>
              <a:t>أما بالنسبة للرقابة على الجودة فإن جوران يرى أن الرقابة على الجودة عملية مهمة وضرورية لتحقيق أهداف العمليات الإنتاجية في عدم وجود العيوب</a:t>
            </a:r>
            <a:r>
              <a:rPr lang="ar-SA" sz="1600" smtClean="0"/>
              <a:t>.</a:t>
            </a:r>
          </a:p>
          <a:p>
            <a:pPr marL="609600" indent="-609600">
              <a:lnSpc>
                <a:spcPct val="80000"/>
              </a:lnSpc>
            </a:pPr>
            <a:r>
              <a:rPr lang="ar-SA" sz="1600" smtClean="0"/>
              <a:t>فالرقابة على الجودة </a:t>
            </a:r>
            <a:r>
              <a:rPr lang="ar-SA" sz="1600" b="1" smtClean="0"/>
              <a:t>تتضمن:</a:t>
            </a:r>
          </a:p>
          <a:p>
            <a:pPr marL="609600" indent="-609600">
              <a:lnSpc>
                <a:spcPct val="80000"/>
              </a:lnSpc>
            </a:pPr>
            <a:r>
              <a:rPr lang="ar-SA" sz="1600" smtClean="0"/>
              <a:t>(1)	تقييم الأداء الفعلي للعمل.</a:t>
            </a:r>
          </a:p>
          <a:p>
            <a:pPr marL="609600" indent="-609600">
              <a:lnSpc>
                <a:spcPct val="80000"/>
              </a:lnSpc>
            </a:pPr>
            <a:r>
              <a:rPr lang="ar-SA" sz="1600" smtClean="0"/>
              <a:t>(2)	مقارنة الأداء المتحقق (الفعلي) بالأهداف الموضوعة.</a:t>
            </a:r>
          </a:p>
          <a:p>
            <a:pPr marL="609600" indent="-609600">
              <a:lnSpc>
                <a:spcPct val="80000"/>
              </a:lnSpc>
            </a:pPr>
            <a:r>
              <a:rPr lang="ar-SA" sz="1600" smtClean="0"/>
              <a:t>(3)	معالجة الانحرافات أو الاختلافات باتخاذ الإجراءات السليمة.</a:t>
            </a:r>
          </a:p>
          <a:p>
            <a:pPr marL="609600" indent="-609600">
              <a:lnSpc>
                <a:spcPct val="80000"/>
              </a:lnSpc>
            </a:pPr>
            <a:r>
              <a:rPr lang="ar-SA" sz="1600" smtClean="0"/>
              <a:t>    ويرى جوران أن تطوير المنتج يمثل صميم إدارة الجودة الشاملة وهي عملية مستمرة لا تكاد أن تنتهي.  وإن المنتج يتعرض </a:t>
            </a:r>
            <a:r>
              <a:rPr lang="ar-SA" sz="1600" b="1" smtClean="0"/>
              <a:t>لنوعين من المستهلكين</a:t>
            </a:r>
            <a:r>
              <a:rPr lang="ar-SA" sz="1600" smtClean="0"/>
              <a:t>:</a:t>
            </a:r>
          </a:p>
          <a:p>
            <a:pPr marL="609600" indent="-609600">
              <a:lnSpc>
                <a:spcPct val="80000"/>
              </a:lnSpc>
            </a:pPr>
            <a:r>
              <a:rPr lang="ar-SA" sz="1600" smtClean="0"/>
              <a:t>المستهلك الخارجي </a:t>
            </a:r>
            <a:r>
              <a:rPr lang="en-US" sz="1600" smtClean="0">
                <a:cs typeface="Tahoma" pitchFamily="34" charset="0"/>
              </a:rPr>
              <a:t>External Consumer</a:t>
            </a:r>
            <a:r>
              <a:rPr lang="ar-BH" sz="1600" smtClean="0"/>
              <a:t> ويمثل العميل الذي يشتري، السلع (الزبون)</a:t>
            </a:r>
            <a:br>
              <a:rPr lang="ar-BH" sz="1600" smtClean="0"/>
            </a:br>
            <a:r>
              <a:rPr lang="ar-BH" sz="1600" smtClean="0"/>
              <a:t>ولا يكون ضمن أعضاء المنظمة المعنية.</a:t>
            </a:r>
            <a:endParaRPr lang="ar-SA" sz="1600" smtClean="0"/>
          </a:p>
          <a:p>
            <a:pPr marL="609600" indent="-609600">
              <a:lnSpc>
                <a:spcPct val="80000"/>
              </a:lnSpc>
            </a:pPr>
            <a:r>
              <a:rPr lang="ar-SA" sz="1600" smtClean="0"/>
              <a:t>المستهلك الداخلي </a:t>
            </a:r>
            <a:r>
              <a:rPr lang="en-US" sz="1600" smtClean="0">
                <a:cs typeface="Tahoma" pitchFamily="34" charset="0"/>
              </a:rPr>
              <a:t>Internal Consumer</a:t>
            </a:r>
            <a:r>
              <a:rPr lang="ar-BH" sz="1600" smtClean="0"/>
              <a:t> ويمثل المستهلكين الذين يمثلون العاملين داخل المنظمة.</a:t>
            </a:r>
            <a:endParaRPr lang="en-US" sz="1600" smtClean="0">
              <a:cs typeface="Tahoma" pitchFamily="34" charset="0"/>
            </a:endParaRPr>
          </a:p>
        </p:txBody>
      </p:sp>
    </p:spTree>
  </p:cSld>
  <p:clrMapOvr>
    <a:masterClrMapping/>
  </p:clrMapOvr>
  <p:transition>
    <p:wheel spokes="3"/>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p:cNvSpPr>
          <p:nvPr>
            <p:ph type="title" idx="4294967295"/>
          </p:nvPr>
        </p:nvSpPr>
        <p:spPr bwMode="auto">
          <a:xfrm>
            <a:off x="3000375" y="44450"/>
            <a:ext cx="3349625" cy="596900"/>
          </a:xfrm>
        </p:spPr>
        <p:txBody>
          <a:bodyPr wrap="square" lIns="91440" tIns="45720" rIns="91440" bIns="45720" numCol="1" anchorCtr="0" compatLnSpc="1">
            <a:prstTxWarp prst="textNoShape">
              <a:avLst/>
            </a:prstTxWarp>
          </a:bodyPr>
          <a:lstStyle/>
          <a:p>
            <a:pPr algn="ctr">
              <a:defRPr/>
            </a:pPr>
            <a:r>
              <a:rPr lang="ar-BH" sz="3200" dirty="0" err="1" smtClean="0">
                <a:cs typeface="Monotype Koufi" pitchFamily="2" charset="-78"/>
              </a:rPr>
              <a:t>جوران</a:t>
            </a:r>
            <a:r>
              <a:rPr lang="ar-SA" sz="3200" dirty="0" smtClean="0">
                <a:cs typeface="Monotype Koufi" pitchFamily="2" charset="-78"/>
              </a:rPr>
              <a:t> </a:t>
            </a:r>
            <a:r>
              <a:rPr lang="en-US" sz="3200" dirty="0" err="1" smtClean="0">
                <a:cs typeface="Monotype Koufi" pitchFamily="2" charset="-78"/>
              </a:rPr>
              <a:t>Juran</a:t>
            </a:r>
            <a:endParaRPr lang="en-US" sz="3200" dirty="0" smtClean="0">
              <a:cs typeface="Monotype Koufi" pitchFamily="2" charset="-78"/>
            </a:endParaRPr>
          </a:p>
        </p:txBody>
      </p:sp>
      <p:sp>
        <p:nvSpPr>
          <p:cNvPr id="37891" name="Rectangle 3"/>
          <p:cNvSpPr>
            <a:spLocks noGrp="1"/>
          </p:cNvSpPr>
          <p:nvPr>
            <p:ph type="body" idx="4294967295"/>
          </p:nvPr>
        </p:nvSpPr>
        <p:spPr>
          <a:xfrm>
            <a:off x="571500" y="620713"/>
            <a:ext cx="8072438" cy="5976937"/>
          </a:xfrm>
        </p:spPr>
        <p:txBody>
          <a:bodyPr/>
          <a:lstStyle/>
          <a:p>
            <a:pPr lvl="1" indent="-220663">
              <a:lnSpc>
                <a:spcPct val="80000"/>
              </a:lnSpc>
              <a:tabLst>
                <a:tab pos="88900" algn="l"/>
              </a:tabLst>
            </a:pPr>
            <a:r>
              <a:rPr lang="ar-SA" sz="1600" smtClean="0"/>
              <a:t>كما في دورة ديمنج للتعليم والتحسين المستمر وكما في لقاح الجودة الواقي لدى ديمنغ وكروسبى، فإن جوران قدم فلسفته في </a:t>
            </a:r>
            <a:r>
              <a:rPr lang="ar-SA" sz="1600" b="1" smtClean="0"/>
              <a:t>تحسين وتطوير نظم الجودة </a:t>
            </a:r>
            <a:r>
              <a:rPr lang="ar-SA" sz="1600" smtClean="0"/>
              <a:t>فيما يطلق عليه اسم ( </a:t>
            </a:r>
            <a:r>
              <a:rPr lang="ar-SA" sz="1600" b="1" smtClean="0"/>
              <a:t>ثلاثية جوران  أو علم الجودة الثلاثي </a:t>
            </a:r>
            <a:r>
              <a:rPr lang="en-US" sz="1600" b="1" smtClean="0">
                <a:latin typeface="Arial Black" pitchFamily="34" charset="0"/>
                <a:cs typeface="Tahoma" pitchFamily="34" charset="0"/>
              </a:rPr>
              <a:t>Quality</a:t>
            </a:r>
            <a:r>
              <a:rPr lang="en-US" sz="1600" b="1" smtClean="0">
                <a:cs typeface="Tahoma" pitchFamily="34" charset="0"/>
              </a:rPr>
              <a:t> </a:t>
            </a:r>
            <a:r>
              <a:rPr lang="en-US" sz="1600" b="1" smtClean="0">
                <a:latin typeface="Arial Black" pitchFamily="34" charset="0"/>
                <a:cs typeface="Tahoma" pitchFamily="34" charset="0"/>
              </a:rPr>
              <a:t>Trilogy</a:t>
            </a:r>
            <a:r>
              <a:rPr lang="en-US" sz="1600" b="1" smtClean="0">
                <a:cs typeface="Tahoma" pitchFamily="34" charset="0"/>
              </a:rPr>
              <a:t> </a:t>
            </a:r>
            <a:r>
              <a:rPr lang="ar-SA" sz="1600" smtClean="0"/>
              <a:t>)، والتي يرى من خلالها أنه على المنشآت التي تريد أن تتبنى فكر الجودة ونظمها أن تحقق ذلك من خلال خطوات ثلاث </a:t>
            </a:r>
            <a:r>
              <a:rPr lang="ar-SA" sz="1600" b="1" smtClean="0"/>
              <a:t>ذات ترابط وتكامل بينها وذات استمرارية </a:t>
            </a:r>
            <a:r>
              <a:rPr lang="ar-SA" sz="1600" smtClean="0"/>
              <a:t>وهذه الخطوات هي: التخطيط للجودة – ومراقبة الجودة – وتحسين الجودة، وهذه الخطوات يجب أن تتم ب</a:t>
            </a:r>
            <a:r>
              <a:rPr lang="ar-SA" sz="1600" b="1" smtClean="0"/>
              <a:t>الترتيب </a:t>
            </a:r>
            <a:r>
              <a:rPr lang="ar-SA" sz="1600" smtClean="0"/>
              <a:t>بحيث تسلم كل عملية التي تليها: </a:t>
            </a:r>
            <a:br>
              <a:rPr lang="ar-SA" sz="1600" smtClean="0"/>
            </a:br>
            <a:r>
              <a:rPr lang="ar-SA" sz="1600" smtClean="0"/>
              <a:t/>
            </a:r>
            <a:br>
              <a:rPr lang="ar-SA" sz="1600" smtClean="0"/>
            </a:br>
            <a:endParaRPr lang="ar-SA" sz="1400" smtClean="0"/>
          </a:p>
          <a:p>
            <a:pPr>
              <a:lnSpc>
                <a:spcPct val="80000"/>
              </a:lnSpc>
              <a:buFont typeface="Wingdings 2" pitchFamily="18" charset="2"/>
              <a:buNone/>
              <a:tabLst>
                <a:tab pos="88900" algn="l"/>
              </a:tabLst>
            </a:pPr>
            <a:r>
              <a:rPr lang="ar-SA" sz="1600" smtClean="0"/>
              <a:t>           (قارن مع دوائر ديمنج ؟)</a:t>
            </a:r>
          </a:p>
          <a:p>
            <a:pPr algn="ctr">
              <a:lnSpc>
                <a:spcPct val="80000"/>
              </a:lnSpc>
              <a:buFont typeface="Wingdings 2" pitchFamily="18" charset="2"/>
              <a:buNone/>
              <a:tabLst>
                <a:tab pos="88900" algn="l"/>
              </a:tabLst>
            </a:pPr>
            <a:endParaRPr lang="ar-SA" sz="1600" smtClean="0"/>
          </a:p>
          <a:p>
            <a:pPr>
              <a:lnSpc>
                <a:spcPct val="80000"/>
              </a:lnSpc>
              <a:buFont typeface="Wingdings 2" pitchFamily="18" charset="2"/>
              <a:buNone/>
              <a:tabLst>
                <a:tab pos="88900" algn="l"/>
              </a:tabLst>
            </a:pPr>
            <a:endParaRPr lang="ar-SA" sz="1600" smtClean="0"/>
          </a:p>
          <a:p>
            <a:pPr>
              <a:lnSpc>
                <a:spcPct val="80000"/>
              </a:lnSpc>
              <a:buFont typeface="Wingdings" pitchFamily="2" charset="2"/>
              <a:buNone/>
              <a:tabLst>
                <a:tab pos="88900" algn="l"/>
              </a:tabLst>
            </a:pPr>
            <a:r>
              <a:rPr lang="ar-SA" sz="1600" smtClean="0"/>
              <a:t/>
            </a:r>
            <a:br>
              <a:rPr lang="ar-SA" sz="1600" smtClean="0"/>
            </a:br>
            <a:endParaRPr lang="ar-SA" sz="1600" smtClean="0"/>
          </a:p>
          <a:p>
            <a:pPr>
              <a:lnSpc>
                <a:spcPct val="80000"/>
              </a:lnSpc>
              <a:tabLst>
                <a:tab pos="88900" algn="l"/>
              </a:tabLst>
            </a:pPr>
            <a:endParaRPr lang="ar-SA" sz="1600" smtClean="0"/>
          </a:p>
          <a:p>
            <a:pPr>
              <a:lnSpc>
                <a:spcPct val="80000"/>
              </a:lnSpc>
              <a:tabLst>
                <a:tab pos="88900" algn="l"/>
              </a:tabLst>
            </a:pPr>
            <a:r>
              <a:rPr lang="ar-SA" sz="1600" smtClean="0"/>
              <a:t> </a:t>
            </a:r>
            <a:r>
              <a:rPr lang="en-US" sz="2000" smtClean="0">
                <a:cs typeface="Tahoma" pitchFamily="34" charset="0"/>
              </a:rPr>
              <a:t>◄</a:t>
            </a:r>
            <a:r>
              <a:rPr lang="ar-SA" sz="1600" smtClean="0"/>
              <a:t> </a:t>
            </a:r>
            <a:r>
              <a:rPr lang="ar-SA" sz="1600" b="1" smtClean="0"/>
              <a:t>التخطيط للجودة: في </a:t>
            </a:r>
            <a:r>
              <a:rPr lang="en-US" sz="1800" b="1" smtClean="0">
                <a:cs typeface="Tahoma" pitchFamily="34" charset="0"/>
              </a:rPr>
              <a:t>5</a:t>
            </a:r>
            <a:r>
              <a:rPr lang="ar-SA" sz="1600" b="1" smtClean="0"/>
              <a:t> خطوات أساسية هي </a:t>
            </a:r>
            <a:r>
              <a:rPr lang="ar-SA" sz="1800" b="1" smtClean="0"/>
              <a:t>(</a:t>
            </a:r>
            <a:r>
              <a:rPr lang="en-US" sz="2400" b="1" smtClean="0">
                <a:cs typeface="Tahoma" pitchFamily="34" charset="0"/>
              </a:rPr>
              <a:t>5 </a:t>
            </a:r>
            <a:r>
              <a:rPr lang="ar-SA" sz="2400" b="1" smtClean="0"/>
              <a:t>ت</a:t>
            </a:r>
            <a:r>
              <a:rPr lang="ar-SA" sz="1800" b="1" smtClean="0"/>
              <a:t>):</a:t>
            </a:r>
            <a:r>
              <a:rPr lang="ar-SA" sz="1600" smtClean="0"/>
              <a:t/>
            </a:r>
            <a:br>
              <a:rPr lang="ar-SA" sz="1600" smtClean="0"/>
            </a:br>
            <a:r>
              <a:rPr lang="ar-SA" sz="1600" smtClean="0"/>
              <a:t/>
            </a:r>
            <a:br>
              <a:rPr lang="ar-SA" sz="1600" smtClean="0"/>
            </a:br>
            <a:r>
              <a:rPr lang="ar-SA" sz="1600" smtClean="0"/>
              <a:t>1- تحديد من هم العملاء الداخليين ( </a:t>
            </a:r>
            <a:r>
              <a:rPr lang="en-US" sz="1600" smtClean="0">
                <a:cs typeface="Tahoma" pitchFamily="34" charset="0"/>
              </a:rPr>
              <a:t>Internal Customers</a:t>
            </a:r>
            <a:r>
              <a:rPr lang="ar-SA" sz="1600" smtClean="0"/>
              <a:t> ).</a:t>
            </a:r>
            <a:br>
              <a:rPr lang="ar-SA" sz="1600" smtClean="0"/>
            </a:br>
            <a:r>
              <a:rPr lang="ar-SA" sz="1600" smtClean="0"/>
              <a:t/>
            </a:r>
            <a:br>
              <a:rPr lang="ar-SA" sz="1600" smtClean="0"/>
            </a:br>
            <a:r>
              <a:rPr lang="ar-SA" sz="1600" smtClean="0"/>
              <a:t>2- تحديد من هم العملاء الخارجيين (</a:t>
            </a:r>
            <a:r>
              <a:rPr lang="en-US" sz="1600" smtClean="0">
                <a:cs typeface="Tahoma" pitchFamily="34" charset="0"/>
              </a:rPr>
              <a:t>External Customers</a:t>
            </a:r>
            <a:r>
              <a:rPr lang="ar-SA" sz="1600" smtClean="0"/>
              <a:t> ).</a:t>
            </a:r>
            <a:br>
              <a:rPr lang="ar-SA" sz="1600" smtClean="0"/>
            </a:br>
            <a:r>
              <a:rPr lang="ar-SA" sz="1600" smtClean="0"/>
              <a:t/>
            </a:r>
            <a:br>
              <a:rPr lang="ar-SA" sz="1600" smtClean="0"/>
            </a:br>
            <a:r>
              <a:rPr lang="ar-SA" sz="1600" smtClean="0"/>
              <a:t>3- تطوير خصائص المنتج الذي يفي بحاجات العميل.</a:t>
            </a:r>
            <a:br>
              <a:rPr lang="ar-SA" sz="1600" smtClean="0"/>
            </a:br>
            <a:r>
              <a:rPr lang="ar-SA" sz="1600" smtClean="0"/>
              <a:t/>
            </a:r>
            <a:br>
              <a:rPr lang="ar-SA" sz="1600" smtClean="0"/>
            </a:br>
            <a:r>
              <a:rPr lang="ar-SA" sz="1600" smtClean="0"/>
              <a:t>4- تطوير العمليات القادرة على إنتاج تلك الخصائص.</a:t>
            </a:r>
            <a:br>
              <a:rPr lang="ar-SA" sz="1600" smtClean="0"/>
            </a:br>
            <a:r>
              <a:rPr lang="ar-SA" sz="1600" smtClean="0"/>
              <a:t/>
            </a:r>
            <a:br>
              <a:rPr lang="ar-SA" sz="1600" smtClean="0"/>
            </a:br>
            <a:r>
              <a:rPr lang="ar-SA" sz="1600" smtClean="0"/>
              <a:t>5- تحويل خطط الإنتاج إلى قوى التشغيل.</a:t>
            </a:r>
            <a:br>
              <a:rPr lang="ar-SA" sz="1600" smtClean="0"/>
            </a:br>
            <a:r>
              <a:rPr lang="ar-SA" sz="1600" smtClean="0"/>
              <a:t/>
            </a:r>
            <a:br>
              <a:rPr lang="ar-SA" sz="1600" smtClean="0"/>
            </a:br>
            <a:endParaRPr lang="en-US" sz="1600" smtClean="0">
              <a:cs typeface="Tahoma" pitchFamily="34" charset="0"/>
            </a:endParaRPr>
          </a:p>
        </p:txBody>
      </p:sp>
      <p:sp>
        <p:nvSpPr>
          <p:cNvPr id="37892" name="Oval 4"/>
          <p:cNvSpPr>
            <a:spLocks noChangeArrowheads="1"/>
          </p:cNvSpPr>
          <p:nvPr/>
        </p:nvSpPr>
        <p:spPr bwMode="auto">
          <a:xfrm>
            <a:off x="1928813" y="2071688"/>
            <a:ext cx="1008062" cy="865187"/>
          </a:xfrm>
          <a:prstGeom prst="ellipse">
            <a:avLst/>
          </a:prstGeom>
          <a:solidFill>
            <a:schemeClr val="accent1"/>
          </a:solidFill>
          <a:ln w="9525">
            <a:solidFill>
              <a:schemeClr val="tx1"/>
            </a:solidFill>
            <a:round/>
            <a:headEnd/>
            <a:tailEnd/>
          </a:ln>
        </p:spPr>
        <p:txBody>
          <a:bodyPr wrap="none" anchor="ctr"/>
          <a:lstStyle/>
          <a:p>
            <a:pPr algn="ctr"/>
            <a:r>
              <a:rPr lang="ar-SA" b="0"/>
              <a:t>تخطيط</a:t>
            </a:r>
            <a:endParaRPr lang="en-US" b="0"/>
          </a:p>
        </p:txBody>
      </p:sp>
      <p:sp>
        <p:nvSpPr>
          <p:cNvPr id="37893" name="Oval 5"/>
          <p:cNvSpPr>
            <a:spLocks noChangeArrowheads="1"/>
          </p:cNvSpPr>
          <p:nvPr/>
        </p:nvSpPr>
        <p:spPr bwMode="auto">
          <a:xfrm>
            <a:off x="3000375" y="3135313"/>
            <a:ext cx="1008063" cy="936625"/>
          </a:xfrm>
          <a:prstGeom prst="ellipse">
            <a:avLst/>
          </a:prstGeom>
          <a:solidFill>
            <a:schemeClr val="accent1"/>
          </a:solidFill>
          <a:ln w="9525">
            <a:solidFill>
              <a:schemeClr val="tx1"/>
            </a:solidFill>
            <a:round/>
            <a:headEnd/>
            <a:tailEnd/>
          </a:ln>
        </p:spPr>
        <p:txBody>
          <a:bodyPr wrap="none" anchor="ctr"/>
          <a:lstStyle/>
          <a:p>
            <a:pPr algn="ctr"/>
            <a:r>
              <a:rPr lang="ar-SA" b="0"/>
              <a:t>رقابة</a:t>
            </a:r>
            <a:endParaRPr lang="en-US" b="0"/>
          </a:p>
        </p:txBody>
      </p:sp>
      <p:sp>
        <p:nvSpPr>
          <p:cNvPr id="37894" name="Oval 6"/>
          <p:cNvSpPr>
            <a:spLocks noChangeArrowheads="1"/>
          </p:cNvSpPr>
          <p:nvPr/>
        </p:nvSpPr>
        <p:spPr bwMode="auto">
          <a:xfrm>
            <a:off x="1000125" y="3135313"/>
            <a:ext cx="1008063" cy="936625"/>
          </a:xfrm>
          <a:prstGeom prst="ellipse">
            <a:avLst/>
          </a:prstGeom>
          <a:solidFill>
            <a:schemeClr val="accent1"/>
          </a:solidFill>
          <a:ln w="9525">
            <a:solidFill>
              <a:schemeClr val="tx1"/>
            </a:solidFill>
            <a:round/>
            <a:headEnd/>
            <a:tailEnd/>
          </a:ln>
        </p:spPr>
        <p:txBody>
          <a:bodyPr wrap="none" anchor="ctr"/>
          <a:lstStyle/>
          <a:p>
            <a:pPr algn="ctr"/>
            <a:r>
              <a:rPr lang="ar-SA" b="0"/>
              <a:t>تحسين</a:t>
            </a:r>
            <a:endParaRPr lang="en-US" b="0"/>
          </a:p>
        </p:txBody>
      </p:sp>
      <p:sp>
        <p:nvSpPr>
          <p:cNvPr id="37895" name="Line 13"/>
          <p:cNvSpPr>
            <a:spLocks noChangeShapeType="1"/>
          </p:cNvSpPr>
          <p:nvPr/>
        </p:nvSpPr>
        <p:spPr bwMode="auto">
          <a:xfrm>
            <a:off x="2857500" y="2714625"/>
            <a:ext cx="428625" cy="500063"/>
          </a:xfrm>
          <a:prstGeom prst="line">
            <a:avLst/>
          </a:prstGeom>
          <a:noFill/>
          <a:ln w="9525">
            <a:solidFill>
              <a:schemeClr val="tx1"/>
            </a:solidFill>
            <a:round/>
            <a:headEnd type="triangle" w="med" len="med"/>
            <a:tailEnd type="triangle" w="med" len="med"/>
          </a:ln>
        </p:spPr>
        <p:txBody>
          <a:bodyPr/>
          <a:lstStyle/>
          <a:p>
            <a:endParaRPr lang="ar-SA"/>
          </a:p>
        </p:txBody>
      </p:sp>
      <p:sp>
        <p:nvSpPr>
          <p:cNvPr id="37896" name="Line 14"/>
          <p:cNvSpPr>
            <a:spLocks noChangeShapeType="1"/>
          </p:cNvSpPr>
          <p:nvPr/>
        </p:nvSpPr>
        <p:spPr bwMode="auto">
          <a:xfrm flipH="1">
            <a:off x="2000250" y="3643313"/>
            <a:ext cx="1000125" cy="0"/>
          </a:xfrm>
          <a:prstGeom prst="line">
            <a:avLst/>
          </a:prstGeom>
          <a:noFill/>
          <a:ln w="9525">
            <a:solidFill>
              <a:schemeClr val="tx1"/>
            </a:solidFill>
            <a:round/>
            <a:headEnd type="triangle" w="med" len="med"/>
            <a:tailEnd type="triangle" w="med" len="med"/>
          </a:ln>
        </p:spPr>
        <p:txBody>
          <a:bodyPr/>
          <a:lstStyle/>
          <a:p>
            <a:endParaRPr lang="ar-SA"/>
          </a:p>
        </p:txBody>
      </p:sp>
      <p:sp>
        <p:nvSpPr>
          <p:cNvPr id="37897" name="Line 15"/>
          <p:cNvSpPr>
            <a:spLocks noChangeShapeType="1"/>
          </p:cNvSpPr>
          <p:nvPr/>
        </p:nvSpPr>
        <p:spPr bwMode="auto">
          <a:xfrm flipV="1">
            <a:off x="1571625" y="2643188"/>
            <a:ext cx="431800" cy="500062"/>
          </a:xfrm>
          <a:prstGeom prst="line">
            <a:avLst/>
          </a:prstGeom>
          <a:noFill/>
          <a:ln w="9525">
            <a:solidFill>
              <a:schemeClr val="tx1"/>
            </a:solidFill>
            <a:round/>
            <a:headEnd type="triangle" w="med" len="med"/>
            <a:tailEnd type="triangle" w="med" len="med"/>
          </a:ln>
        </p:spPr>
        <p:txBody>
          <a:bodyPr/>
          <a:lstStyle/>
          <a:p>
            <a:endParaRPr lang="ar-SA"/>
          </a:p>
        </p:txBody>
      </p:sp>
    </p:spTree>
  </p:cSld>
  <p:clrMapOvr>
    <a:masterClrMapping/>
  </p:clrMapOvr>
  <p:transition>
    <p:wheel spokes="3"/>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2195513" y="44450"/>
            <a:ext cx="5000625" cy="503238"/>
          </a:xfrm>
        </p:spPr>
        <p:txBody>
          <a:bodyPr rtlCol="1"/>
          <a:lstStyle/>
          <a:p>
            <a:pPr algn="ctr" eaLnBrk="1" fontAlgn="auto" hangingPunct="1">
              <a:spcAft>
                <a:spcPts val="0"/>
              </a:spcAft>
              <a:defRPr/>
            </a:pPr>
            <a:r>
              <a:rPr lang="en-US" sz="1600" b="1" dirty="0" smtClean="0">
                <a:solidFill>
                  <a:schemeClr val="tx2">
                    <a:satMod val="200000"/>
                  </a:schemeClr>
                </a:solidFill>
                <a:ea typeface="Monotype Koufi" pitchFamily="2" charset="-78"/>
                <a:cs typeface="Monotype Koufi" pitchFamily="2" charset="-78"/>
              </a:rPr>
              <a:t>PTTQM</a:t>
            </a:r>
            <a:r>
              <a:rPr lang="ar-SA" sz="1600" b="1" dirty="0" smtClean="0">
                <a:solidFill>
                  <a:schemeClr val="tx2">
                    <a:satMod val="200000"/>
                  </a:schemeClr>
                </a:solidFill>
                <a:cs typeface="Monotype Koufi" pitchFamily="2" charset="-78"/>
              </a:rPr>
              <a:t/>
            </a:r>
            <a:br>
              <a:rPr lang="ar-SA" sz="1600" b="1" dirty="0" smtClean="0">
                <a:solidFill>
                  <a:schemeClr val="tx2">
                    <a:satMod val="200000"/>
                  </a:schemeClr>
                </a:solidFill>
                <a:cs typeface="Monotype Koufi" pitchFamily="2" charset="-78"/>
              </a:rPr>
            </a:br>
            <a:r>
              <a:rPr lang="ar-SA" sz="1600" b="1" dirty="0" smtClean="0">
                <a:solidFill>
                  <a:schemeClr val="tx2">
                    <a:satMod val="200000"/>
                  </a:schemeClr>
                </a:solidFill>
                <a:cs typeface="Monotype Koufi" pitchFamily="2" charset="-78"/>
              </a:rPr>
              <a:t>خطتنا </a:t>
            </a:r>
            <a:r>
              <a:rPr lang="ar-SA" sz="1600" b="1" dirty="0">
                <a:solidFill>
                  <a:schemeClr val="tx2">
                    <a:satMod val="200000"/>
                  </a:schemeClr>
                </a:solidFill>
                <a:cs typeface="Monotype Koufi" pitchFamily="2" charset="-78"/>
              </a:rPr>
              <a:t>لتعليم وتعلم نافع </a:t>
            </a:r>
            <a:r>
              <a:rPr lang="ar-SA" sz="1600" b="1" dirty="0" smtClean="0">
                <a:solidFill>
                  <a:schemeClr val="tx2">
                    <a:satMod val="200000"/>
                  </a:schemeClr>
                </a:solidFill>
                <a:cs typeface="Monotype Koufi" pitchFamily="2" charset="-78"/>
              </a:rPr>
              <a:t>    </a:t>
            </a:r>
            <a:r>
              <a:rPr lang="en-US" sz="1600" b="1" dirty="0" smtClean="0">
                <a:solidFill>
                  <a:schemeClr val="tx2">
                    <a:satMod val="200000"/>
                  </a:schemeClr>
                </a:solidFill>
              </a:rPr>
              <a:t> </a:t>
            </a:r>
            <a:r>
              <a:rPr lang="en-US" sz="1600" b="1" dirty="0">
                <a:solidFill>
                  <a:schemeClr val="tx2">
                    <a:satMod val="200000"/>
                  </a:schemeClr>
                </a:solidFill>
              </a:rPr>
              <a:t>Objectives </a:t>
            </a:r>
            <a:r>
              <a:rPr lang="en-US" sz="1600" b="1" dirty="0" smtClean="0">
                <a:solidFill>
                  <a:schemeClr val="tx2">
                    <a:satMod val="200000"/>
                  </a:schemeClr>
                </a:solidFill>
              </a:rPr>
              <a:t> &amp; T </a:t>
            </a:r>
            <a:r>
              <a:rPr lang="en-US" sz="1600" b="1" dirty="0">
                <a:solidFill>
                  <a:schemeClr val="tx2">
                    <a:satMod val="200000"/>
                  </a:schemeClr>
                </a:solidFill>
              </a:rPr>
              <a:t>– L Plan</a:t>
            </a:r>
          </a:p>
        </p:txBody>
      </p:sp>
      <p:sp>
        <p:nvSpPr>
          <p:cNvPr id="11267" name="Date Placeholder 6"/>
          <p:cNvSpPr>
            <a:spLocks noGrp="1"/>
          </p:cNvSpPr>
          <p:nvPr>
            <p:ph type="dt" sz="quarter" idx="10"/>
          </p:nvPr>
        </p:nvSpPr>
        <p:spPr bwMode="auto">
          <a:noFill/>
          <a:ln>
            <a:miter lim="800000"/>
            <a:headEnd/>
            <a:tailEnd/>
          </a:ln>
        </p:spPr>
        <p:txBody>
          <a:bodyPr wrap="square" lIns="91440" tIns="45720" rIns="91440" bIns="45720" numCol="1" anchorCtr="0" compatLnSpc="1">
            <a:prstTxWarp prst="textNoShape">
              <a:avLst/>
            </a:prstTxWarp>
          </a:bodyPr>
          <a:lstStyle/>
          <a:p>
            <a:r>
              <a:rPr lang="ar-SA" smtClean="0"/>
              <a:t>17 شوال 1430هـ موافق 6 اكتوبر 2009م</a:t>
            </a:r>
            <a:endParaRPr lang="en-US" smtClean="0"/>
          </a:p>
        </p:txBody>
      </p:sp>
      <p:sp>
        <p:nvSpPr>
          <p:cNvPr id="11268" name="Slide Number Placeholder 4"/>
          <p:cNvSpPr>
            <a:spLocks noGrp="1"/>
          </p:cNvSpPr>
          <p:nvPr>
            <p:ph type="sldNum" sz="quarter" idx="12"/>
          </p:nvPr>
        </p:nvSpPr>
        <p:spPr bwMode="auto">
          <a:xfrm>
            <a:off x="3124200" y="6245225"/>
            <a:ext cx="2895600" cy="476250"/>
          </a:xfrm>
          <a:noFill/>
          <a:ln>
            <a:miter lim="800000"/>
            <a:headEnd/>
            <a:tailEnd/>
          </a:ln>
        </p:spPr>
        <p:txBody>
          <a:bodyPr wrap="square" lIns="91440" tIns="45720" rIns="91440" bIns="45720" numCol="1" anchorCtr="0" compatLnSpc="1">
            <a:prstTxWarp prst="textNoShape">
              <a:avLst/>
            </a:prstTxWarp>
          </a:bodyPr>
          <a:lstStyle/>
          <a:p>
            <a:pPr algn="ctr"/>
            <a:fld id="{489ADBE4-481D-40BB-9CE9-FBA526B0BC66}" type="slidenum">
              <a:rPr lang="ar-SA" smtClean="0"/>
              <a:pPr algn="ctr"/>
              <a:t>3</a:t>
            </a:fld>
            <a:endParaRPr lang="en-US" smtClean="0"/>
          </a:p>
        </p:txBody>
      </p:sp>
      <p:graphicFrame>
        <p:nvGraphicFramePr>
          <p:cNvPr id="10309" name="Group 69"/>
          <p:cNvGraphicFramePr>
            <a:graphicFrameLocks noGrp="1"/>
          </p:cNvGraphicFramePr>
          <p:nvPr/>
        </p:nvGraphicFramePr>
        <p:xfrm>
          <a:off x="539722" y="549275"/>
          <a:ext cx="8320116" cy="6258986"/>
        </p:xfrm>
        <a:graphic>
          <a:graphicData uri="http://schemas.openxmlformats.org/drawingml/2006/table">
            <a:tbl>
              <a:tblPr rtl="1"/>
              <a:tblGrid>
                <a:gridCol w="710580"/>
                <a:gridCol w="6048078"/>
                <a:gridCol w="1561458"/>
              </a:tblGrid>
              <a:tr h="503585">
                <a:tc>
                  <a:txBody>
                    <a:bodyPr/>
                    <a:lstStyle/>
                    <a:p>
                      <a:pPr marL="0" marR="0" lvl="0" indent="0" algn="ctr" defTabSz="914400" rtl="1" eaLnBrk="1" fontAlgn="base" latinLnBrk="0" hangingPunct="1">
                        <a:lnSpc>
                          <a:spcPct val="100000"/>
                        </a:lnSpc>
                        <a:spcBef>
                          <a:spcPct val="20000"/>
                        </a:spcBef>
                        <a:spcAft>
                          <a:spcPct val="0"/>
                        </a:spcAft>
                        <a:buClr>
                          <a:schemeClr val="accent1"/>
                        </a:buClr>
                        <a:buSzPct val="85000"/>
                        <a:buFont typeface="Wingdings" pitchFamily="2" charset="2"/>
                        <a:buNone/>
                        <a:tabLst/>
                      </a:pPr>
                      <a:r>
                        <a:rPr kumimoji="0" lang="ar-SA" sz="1400" b="0" i="0" u="none" strike="noStrike" cap="none" normalizeH="0" baseline="0" dirty="0" smtClean="0">
                          <a:ln>
                            <a:noFill/>
                          </a:ln>
                          <a:solidFill>
                            <a:schemeClr val="tx2"/>
                          </a:solidFill>
                          <a:effectLst/>
                          <a:latin typeface="Arabic Transparent"/>
                          <a:ea typeface="Monotype Koufi" pitchFamily="2" charset="-78"/>
                          <a:cs typeface="Monotype Koufi" pitchFamily="2" charset="-78"/>
                        </a:rPr>
                        <a:t>الأسبوع </a:t>
                      </a:r>
                      <a:endParaRPr kumimoji="0" lang="en-US" sz="1400" b="0" i="0" u="none" strike="noStrike" cap="none" normalizeH="0" baseline="0" dirty="0" smtClean="0">
                        <a:ln>
                          <a:noFill/>
                        </a:ln>
                        <a:solidFill>
                          <a:schemeClr val="tx2"/>
                        </a:solidFill>
                        <a:effectLst/>
                        <a:latin typeface="Arabic Transparent"/>
                        <a:ea typeface="Monotype Koufi" pitchFamily="2" charset="-78"/>
                        <a:cs typeface="Monotype Koufi" pitchFamily="2" charset="-7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
                          <a:schemeClr val="accent1"/>
                        </a:buClr>
                        <a:buSzPct val="85000"/>
                        <a:buFont typeface="Wingdings" pitchFamily="2" charset="2"/>
                        <a:buNone/>
                        <a:tabLst/>
                      </a:pPr>
                      <a:r>
                        <a:rPr kumimoji="0" lang="ar-SA" sz="1400" b="0" i="0" u="none" strike="noStrike" cap="none" normalizeH="0" baseline="0" dirty="0" smtClean="0">
                          <a:ln>
                            <a:noFill/>
                          </a:ln>
                          <a:solidFill>
                            <a:schemeClr val="tx2"/>
                          </a:solidFill>
                          <a:effectLst/>
                          <a:latin typeface="Arabic Transparent"/>
                          <a:ea typeface="Monotype Koufi" pitchFamily="2" charset="-78"/>
                          <a:cs typeface="Monotype Koufi" pitchFamily="2" charset="-78"/>
                        </a:rPr>
                        <a:t>الموضوع</a:t>
                      </a:r>
                      <a:endParaRPr kumimoji="0" lang="en-US" sz="1400" b="0" i="0" u="none" strike="noStrike" cap="none" normalizeH="0" baseline="0" dirty="0" smtClean="0">
                        <a:ln>
                          <a:noFill/>
                        </a:ln>
                        <a:solidFill>
                          <a:schemeClr val="tx2"/>
                        </a:solidFill>
                        <a:effectLst/>
                        <a:latin typeface="Arabic Transparent"/>
                        <a:ea typeface="Monotype Koufi" pitchFamily="2" charset="-78"/>
                        <a:cs typeface="Monotype Koufi" pitchFamily="2"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
                          <a:schemeClr val="accent1"/>
                        </a:buClr>
                        <a:buSzPct val="85000"/>
                        <a:buFont typeface="Wingdings" pitchFamily="2" charset="2"/>
                        <a:buNone/>
                        <a:tabLst/>
                      </a:pPr>
                      <a:r>
                        <a:rPr kumimoji="0" lang="ar-SA" sz="1400" b="0" i="0" u="none" strike="noStrike" cap="none" normalizeH="0" baseline="0" dirty="0" smtClean="0">
                          <a:ln>
                            <a:noFill/>
                          </a:ln>
                          <a:solidFill>
                            <a:schemeClr val="tx2"/>
                          </a:solidFill>
                          <a:effectLst/>
                          <a:latin typeface="Arabic Transparent"/>
                          <a:ea typeface="Monotype Koufi" pitchFamily="2" charset="-78"/>
                          <a:cs typeface="Monotype Koufi" pitchFamily="2" charset="-78"/>
                        </a:rPr>
                        <a:t>ملاحظات </a:t>
                      </a:r>
                    </a:p>
                    <a:p>
                      <a:pPr marL="0" marR="0" lvl="0" indent="0" algn="ctr" defTabSz="914400" rtl="1" eaLnBrk="1" fontAlgn="base" latinLnBrk="0" hangingPunct="1">
                        <a:lnSpc>
                          <a:spcPct val="100000"/>
                        </a:lnSpc>
                        <a:spcBef>
                          <a:spcPct val="20000"/>
                        </a:spcBef>
                        <a:spcAft>
                          <a:spcPct val="0"/>
                        </a:spcAft>
                        <a:buClr>
                          <a:schemeClr val="accent1"/>
                        </a:buClr>
                        <a:buSzPct val="85000"/>
                        <a:buFont typeface="Wingdings" pitchFamily="2" charset="2"/>
                        <a:buNone/>
                        <a:tabLst/>
                      </a:pPr>
                      <a:r>
                        <a:rPr kumimoji="0" lang="ar-SA" sz="1000" b="0" i="0" u="none" strike="noStrike" cap="none" normalizeH="0" baseline="0" dirty="0" smtClean="0">
                          <a:ln>
                            <a:noFill/>
                          </a:ln>
                          <a:solidFill>
                            <a:schemeClr val="tx2"/>
                          </a:solidFill>
                          <a:effectLst/>
                          <a:latin typeface="Arabic Transparent"/>
                          <a:ea typeface="Monotype Koufi" pitchFamily="2" charset="-78"/>
                          <a:cs typeface="Monotype Koufi" pitchFamily="2" charset="-78"/>
                        </a:rPr>
                        <a:t>طرق وتقنيات التعليم والتعلم </a:t>
                      </a:r>
                      <a:endParaRPr kumimoji="0" lang="en-US" sz="1000" b="0" i="0" u="none" strike="noStrike" cap="none" normalizeH="0" baseline="0" dirty="0" smtClean="0">
                        <a:ln>
                          <a:noFill/>
                        </a:ln>
                        <a:solidFill>
                          <a:schemeClr val="tx2"/>
                        </a:solidFill>
                        <a:effectLst/>
                        <a:latin typeface="Arabic Transparent"/>
                        <a:ea typeface="Monotype Koufi" pitchFamily="2" charset="-78"/>
                        <a:cs typeface="Monotype Koufi" pitchFamily="2" charset="-7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77277">
                <a:tc>
                  <a:txBody>
                    <a:bodyPr/>
                    <a:lstStyle/>
                    <a:p>
                      <a:pPr marL="0" marR="0" lvl="0" indent="0" algn="ctr" defTabSz="914400" rtl="1" eaLnBrk="1" fontAlgn="base" latinLnBrk="0" hangingPunct="1">
                        <a:lnSpc>
                          <a:spcPct val="100000"/>
                        </a:lnSpc>
                        <a:spcBef>
                          <a:spcPct val="20000"/>
                        </a:spcBef>
                        <a:spcAft>
                          <a:spcPct val="0"/>
                        </a:spcAft>
                        <a:buClr>
                          <a:schemeClr val="accent1"/>
                        </a:buClr>
                        <a:buSzPct val="85000"/>
                        <a:buFont typeface="Wingdings" pitchFamily="2" charset="2"/>
                        <a:buNone/>
                        <a:tabLst/>
                      </a:pPr>
                      <a:r>
                        <a:rPr kumimoji="0" lang="ar-SA" sz="1400" b="0" i="0" u="none" strike="noStrike" cap="none" normalizeH="0" baseline="0" dirty="0" smtClean="0">
                          <a:ln>
                            <a:noFill/>
                          </a:ln>
                          <a:solidFill>
                            <a:schemeClr val="tx2"/>
                          </a:solidFill>
                          <a:effectLst/>
                          <a:latin typeface="Arabic Transparent"/>
                          <a:cs typeface="Arial" pitchFamily="34" charset="0"/>
                        </a:rPr>
                        <a:t>1-2</a:t>
                      </a:r>
                      <a:endParaRPr kumimoji="0" lang="en-US" sz="1400" b="0" i="0" u="none" strike="noStrike" cap="none" normalizeH="0" baseline="0" dirty="0" smtClean="0">
                        <a:ln>
                          <a:noFill/>
                        </a:ln>
                        <a:solidFill>
                          <a:schemeClr val="tx2"/>
                        </a:solidFill>
                        <a:effectLst/>
                        <a:latin typeface="Arabic Transparent"/>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258763" marR="0" lvl="0" indent="-258763" algn="just" defTabSz="914400" rtl="1" eaLnBrk="1" fontAlgn="base" latinLnBrk="0" hangingPunct="1">
                        <a:lnSpc>
                          <a:spcPct val="100000"/>
                        </a:lnSpc>
                        <a:spcBef>
                          <a:spcPct val="20000"/>
                        </a:spcBef>
                        <a:spcAft>
                          <a:spcPct val="0"/>
                        </a:spcAft>
                        <a:buClr>
                          <a:schemeClr val="accent1"/>
                        </a:buClr>
                        <a:buSzPct val="85000"/>
                        <a:buFont typeface="Arial" pitchFamily="34" charset="0"/>
                        <a:buChar char="•"/>
                        <a:tabLst/>
                      </a:pPr>
                      <a:r>
                        <a:rPr kumimoji="0" lang="ar-SA" sz="1400" b="0" i="0" u="none" strike="noStrike" cap="none" normalizeH="0" baseline="0" dirty="0" smtClean="0">
                          <a:ln>
                            <a:noFill/>
                          </a:ln>
                          <a:solidFill>
                            <a:schemeClr val="tx2"/>
                          </a:solidFill>
                          <a:effectLst/>
                          <a:latin typeface="Arabic Transparent"/>
                          <a:cs typeface="Arial" pitchFamily="34" charset="0"/>
                        </a:rPr>
                        <a:t> تعريف وتعارف </a:t>
                      </a:r>
                      <a:r>
                        <a:rPr kumimoji="0" lang="en-US" sz="1200" b="0" i="0" u="none" strike="noStrike" cap="none" normalizeH="0" baseline="0" dirty="0" smtClean="0">
                          <a:ln>
                            <a:noFill/>
                          </a:ln>
                          <a:solidFill>
                            <a:schemeClr val="tx2"/>
                          </a:solidFill>
                          <a:effectLst/>
                          <a:latin typeface="Arabic Transparent"/>
                          <a:cs typeface="Arial" pitchFamily="34" charset="0"/>
                        </a:rPr>
                        <a:t>Understand each other </a:t>
                      </a:r>
                      <a:endParaRPr kumimoji="0" lang="ar-SA" sz="1200" b="0" i="0" u="none" strike="noStrike" cap="none" normalizeH="0" baseline="0" dirty="0" smtClean="0">
                        <a:ln>
                          <a:noFill/>
                        </a:ln>
                        <a:solidFill>
                          <a:schemeClr val="tx2"/>
                        </a:solidFill>
                        <a:effectLst/>
                        <a:latin typeface="Arabic Transparent"/>
                        <a:cs typeface="Arial" pitchFamily="34" charset="0"/>
                      </a:endParaRPr>
                    </a:p>
                    <a:p>
                      <a:pPr marL="258763" marR="0" lvl="0" indent="-258763" algn="just" defTabSz="914400" rtl="1" eaLnBrk="1" fontAlgn="base" latinLnBrk="0" hangingPunct="1">
                        <a:lnSpc>
                          <a:spcPct val="100000"/>
                        </a:lnSpc>
                        <a:spcBef>
                          <a:spcPct val="20000"/>
                        </a:spcBef>
                        <a:spcAft>
                          <a:spcPct val="0"/>
                        </a:spcAft>
                        <a:buClr>
                          <a:schemeClr val="accent1"/>
                        </a:buClr>
                        <a:buSzPct val="85000"/>
                        <a:buFont typeface="Arial" pitchFamily="34" charset="0"/>
                        <a:buChar char="•"/>
                        <a:tabLst/>
                      </a:pPr>
                      <a:r>
                        <a:rPr kumimoji="0" lang="ar-SA" sz="1400" b="0" i="0" u="none" strike="noStrike" cap="none" normalizeH="0" baseline="0" dirty="0" smtClean="0">
                          <a:ln>
                            <a:noFill/>
                          </a:ln>
                          <a:solidFill>
                            <a:schemeClr val="tx2"/>
                          </a:solidFill>
                          <a:effectLst/>
                          <a:latin typeface="Monotype Koufi" pitchFamily="2" charset="-78"/>
                          <a:ea typeface="Monotype Koufi" pitchFamily="2" charset="-78"/>
                          <a:cs typeface="Monotype Koufi" pitchFamily="2" charset="-78"/>
                        </a:rPr>
                        <a:t> أهداف وخطة تدريس وتعلم </a:t>
                      </a:r>
                      <a:r>
                        <a:rPr kumimoji="0" lang="ar-SA" sz="1400" b="1" i="0" u="none" strike="noStrike" cap="none" normalizeH="0" baseline="0" dirty="0" smtClean="0">
                          <a:ln>
                            <a:noFill/>
                          </a:ln>
                          <a:solidFill>
                            <a:schemeClr val="tx2"/>
                          </a:solidFill>
                          <a:effectLst/>
                          <a:latin typeface="Monotype Koufi" pitchFamily="2" charset="-78"/>
                          <a:ea typeface="Monotype Koufi" pitchFamily="2" charset="-78"/>
                          <a:cs typeface="Monotype Koufi" pitchFamily="2" charset="-78"/>
                        </a:rPr>
                        <a:t>المقرر</a:t>
                      </a:r>
                      <a:r>
                        <a:rPr kumimoji="0" lang="ar-SA" sz="1400" b="1" i="0" u="none" strike="noStrike" cap="none" normalizeH="0" baseline="0" dirty="0" smtClean="0">
                          <a:ln>
                            <a:noFill/>
                          </a:ln>
                          <a:solidFill>
                            <a:schemeClr val="tx2"/>
                          </a:solidFill>
                          <a:effectLst/>
                          <a:latin typeface="Arabic Transparent"/>
                          <a:cs typeface="Arial" pitchFamily="34" charset="0"/>
                        </a:rPr>
                        <a:t> </a:t>
                      </a:r>
                      <a:r>
                        <a:rPr kumimoji="0" lang="en-US" sz="1400" b="1" i="0" u="none" strike="noStrike" cap="none" normalizeH="0" baseline="0" dirty="0" smtClean="0">
                          <a:ln>
                            <a:noFill/>
                          </a:ln>
                          <a:solidFill>
                            <a:schemeClr val="tx2"/>
                          </a:solidFill>
                          <a:effectLst/>
                          <a:latin typeface="Arabic Transparent"/>
                          <a:cs typeface="Arial" pitchFamily="34" charset="0"/>
                        </a:rPr>
                        <a:t> </a:t>
                      </a:r>
                      <a:r>
                        <a:rPr kumimoji="0" lang="en-US" sz="1200" b="1" i="0" u="none" strike="noStrike" cap="none" normalizeH="0" baseline="0" dirty="0" smtClean="0">
                          <a:ln>
                            <a:noFill/>
                          </a:ln>
                          <a:solidFill>
                            <a:schemeClr val="tx2"/>
                          </a:solidFill>
                          <a:effectLst/>
                          <a:latin typeface="Arabic Transparent"/>
                          <a:cs typeface="Arial" pitchFamily="34" charset="0"/>
                        </a:rPr>
                        <a:t>Course Objective in this T &amp; L Plan </a:t>
                      </a:r>
                    </a:p>
                    <a:p>
                      <a:pPr marL="258763" marR="0" lvl="0" indent="-258763" algn="just" defTabSz="914400" rtl="1" eaLnBrk="1" fontAlgn="base" latinLnBrk="0" hangingPunct="1">
                        <a:lnSpc>
                          <a:spcPct val="100000"/>
                        </a:lnSpc>
                        <a:spcBef>
                          <a:spcPct val="20000"/>
                        </a:spcBef>
                        <a:spcAft>
                          <a:spcPct val="0"/>
                        </a:spcAft>
                        <a:buClr>
                          <a:schemeClr val="accent1"/>
                        </a:buClr>
                        <a:buSzPct val="85000"/>
                        <a:buFont typeface="Arial" pitchFamily="34" charset="0"/>
                        <a:buChar char="•"/>
                        <a:tabLst/>
                      </a:pPr>
                      <a:r>
                        <a:rPr kumimoji="0" lang="ar-SA" sz="1400" b="0" i="0" u="none" strike="noStrike" cap="none" normalizeH="0" baseline="0" dirty="0" smtClean="0">
                          <a:ln>
                            <a:noFill/>
                          </a:ln>
                          <a:solidFill>
                            <a:schemeClr val="tx2"/>
                          </a:solidFill>
                          <a:effectLst/>
                          <a:latin typeface="Monotype Koufi" pitchFamily="2" charset="-78"/>
                          <a:ea typeface="Monotype Koufi" pitchFamily="2" charset="-78"/>
                          <a:cs typeface="Monotype Koufi" pitchFamily="2" charset="-78"/>
                        </a:rPr>
                        <a:t>لماذا دراسة المقرر ؟: م جموعات لاكتشاف أهمية ومكانة الجودة في مهنة وتعليم فني الصيدلة محليا وعالميا </a:t>
                      </a:r>
                      <a:r>
                        <a:rPr kumimoji="0" lang="en-US" sz="1400" b="1" i="0" u="none" strike="noStrike" cap="none" normalizeH="0" baseline="0" dirty="0" smtClean="0">
                          <a:ln>
                            <a:noFill/>
                          </a:ln>
                          <a:solidFill>
                            <a:schemeClr val="tx2"/>
                          </a:solidFill>
                          <a:effectLst/>
                          <a:latin typeface="Arabic Transparent"/>
                          <a:cs typeface="Arial" pitchFamily="34" charset="0"/>
                        </a:rPr>
                        <a:t>Why PTTQM  </a:t>
                      </a:r>
                      <a:r>
                        <a:rPr kumimoji="0" lang="en-US" sz="1400" b="0" i="0" u="none" strike="noStrike" cap="none" normalizeH="0" baseline="0" dirty="0" smtClean="0">
                          <a:ln>
                            <a:noFill/>
                          </a:ln>
                          <a:solidFill>
                            <a:schemeClr val="tx2"/>
                          </a:solidFill>
                          <a:effectLst/>
                          <a:latin typeface="Arabic Transparent"/>
                          <a:cs typeface="Arial" pitchFamily="34" charset="0"/>
                        </a:rPr>
                        <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ctr" defTabSz="914400" rtl="1" eaLnBrk="1" fontAlgn="base" latinLnBrk="0" hangingPunct="1">
                        <a:lnSpc>
                          <a:spcPct val="100000"/>
                        </a:lnSpc>
                        <a:spcBef>
                          <a:spcPct val="20000"/>
                        </a:spcBef>
                        <a:spcAft>
                          <a:spcPct val="0"/>
                        </a:spcAft>
                        <a:buClr>
                          <a:schemeClr val="accent1"/>
                        </a:buClr>
                        <a:buSzPct val="85000"/>
                        <a:buFontTx/>
                        <a:buChar char="-"/>
                        <a:tabLst/>
                      </a:pPr>
                      <a:r>
                        <a:rPr kumimoji="0" lang="ar-SA" sz="1100" b="0" i="0" u="none" strike="noStrike" cap="none" normalizeH="0" baseline="0" dirty="0" smtClean="0">
                          <a:ln>
                            <a:noFill/>
                          </a:ln>
                          <a:solidFill>
                            <a:schemeClr val="tx2"/>
                          </a:solidFill>
                          <a:effectLst/>
                          <a:latin typeface="Monotype Koufi" pitchFamily="2" charset="-78"/>
                          <a:ea typeface="Monotype Koufi" pitchFamily="2" charset="-78"/>
                          <a:cs typeface="Monotype Koufi" pitchFamily="2" charset="-78"/>
                        </a:rPr>
                        <a:t>تدريس وتقييم باللغتين عربي ومفردات انجليزية</a:t>
                      </a:r>
                    </a:p>
                    <a:p>
                      <a:pPr marL="0" marR="0" lvl="0" indent="0" algn="just" defTabSz="914400" rtl="1" eaLnBrk="1" fontAlgn="base" latinLnBrk="0" hangingPunct="1">
                        <a:lnSpc>
                          <a:spcPct val="100000"/>
                        </a:lnSpc>
                        <a:spcBef>
                          <a:spcPct val="20000"/>
                        </a:spcBef>
                        <a:spcAft>
                          <a:spcPct val="0"/>
                        </a:spcAft>
                        <a:buClr>
                          <a:schemeClr val="accent1"/>
                        </a:buClr>
                        <a:buSzPct val="85000"/>
                        <a:buFontTx/>
                        <a:buChar char="-"/>
                        <a:tabLst/>
                      </a:pPr>
                      <a:r>
                        <a:rPr kumimoji="0" lang="ar-SA" sz="1100" b="0" i="0" u="none" strike="noStrike" cap="none" normalizeH="0" baseline="0" dirty="0" smtClean="0">
                          <a:ln>
                            <a:noFill/>
                          </a:ln>
                          <a:solidFill>
                            <a:schemeClr val="tx2"/>
                          </a:solidFill>
                          <a:effectLst/>
                          <a:latin typeface="Monotype Koufi" pitchFamily="2" charset="-78"/>
                          <a:ea typeface="Monotype Koufi" pitchFamily="2" charset="-78"/>
                          <a:cs typeface="Monotype Koufi" pitchFamily="2" charset="-78"/>
                        </a:rPr>
                        <a:t>محاضرات تفاعلية </a:t>
                      </a:r>
                    </a:p>
                    <a:p>
                      <a:pPr marL="0" marR="0" lvl="0" indent="0" algn="just" defTabSz="914400" rtl="1" eaLnBrk="1" fontAlgn="base" latinLnBrk="0" hangingPunct="1">
                        <a:lnSpc>
                          <a:spcPct val="100000"/>
                        </a:lnSpc>
                        <a:spcBef>
                          <a:spcPct val="20000"/>
                        </a:spcBef>
                        <a:spcAft>
                          <a:spcPct val="0"/>
                        </a:spcAft>
                        <a:buClr>
                          <a:schemeClr val="accent1"/>
                        </a:buClr>
                        <a:buSzPct val="85000"/>
                        <a:buFontTx/>
                        <a:buChar char="-"/>
                        <a:tabLst/>
                      </a:pPr>
                      <a:r>
                        <a:rPr kumimoji="0" lang="ar-SA" sz="1100" b="0" i="0" u="none" strike="noStrike" cap="none" normalizeH="0" baseline="0" dirty="0" smtClean="0">
                          <a:ln>
                            <a:noFill/>
                          </a:ln>
                          <a:solidFill>
                            <a:schemeClr val="tx2"/>
                          </a:solidFill>
                          <a:effectLst/>
                          <a:latin typeface="Monotype Koufi" pitchFamily="2" charset="-78"/>
                          <a:ea typeface="Monotype Koufi" pitchFamily="2" charset="-78"/>
                          <a:cs typeface="Monotype Koufi" pitchFamily="2" charset="-78"/>
                        </a:rPr>
                        <a:t> حوار ونقاش واستفسارات فردية وجماعية، وتمثيل ادوار </a:t>
                      </a:r>
                    </a:p>
                    <a:p>
                      <a:pPr marL="0" marR="0" lvl="0" indent="0" algn="just" defTabSz="914400" rtl="1" eaLnBrk="1" fontAlgn="base" latinLnBrk="0" hangingPunct="1">
                        <a:lnSpc>
                          <a:spcPct val="100000"/>
                        </a:lnSpc>
                        <a:spcBef>
                          <a:spcPct val="20000"/>
                        </a:spcBef>
                        <a:spcAft>
                          <a:spcPct val="0"/>
                        </a:spcAft>
                        <a:buClr>
                          <a:schemeClr val="accent1"/>
                        </a:buClr>
                        <a:buSzPct val="85000"/>
                        <a:buFontTx/>
                        <a:buChar char="-"/>
                        <a:tabLst/>
                      </a:pPr>
                      <a:r>
                        <a:rPr kumimoji="0" lang="ar-SA" sz="1100" b="0" i="0" u="none" strike="noStrike" cap="none" normalizeH="0" baseline="0" dirty="0" smtClean="0">
                          <a:ln>
                            <a:noFill/>
                          </a:ln>
                          <a:solidFill>
                            <a:schemeClr val="tx2"/>
                          </a:solidFill>
                          <a:effectLst/>
                          <a:latin typeface="Monotype Koufi" pitchFamily="2" charset="-78"/>
                          <a:ea typeface="Monotype Koufi" pitchFamily="2" charset="-78"/>
                          <a:cs typeface="Monotype Koufi" pitchFamily="2" charset="-78"/>
                        </a:rPr>
                        <a:t> عروض توضيحية ومعارض وندوات</a:t>
                      </a:r>
                    </a:p>
                    <a:p>
                      <a:pPr marL="0" marR="0" lvl="0" indent="0" algn="just" defTabSz="914400" rtl="1" eaLnBrk="1" fontAlgn="base" latinLnBrk="0" hangingPunct="1">
                        <a:lnSpc>
                          <a:spcPct val="100000"/>
                        </a:lnSpc>
                        <a:spcBef>
                          <a:spcPct val="20000"/>
                        </a:spcBef>
                        <a:spcAft>
                          <a:spcPct val="0"/>
                        </a:spcAft>
                        <a:buClr>
                          <a:schemeClr val="accent1"/>
                        </a:buClr>
                        <a:buSzPct val="85000"/>
                        <a:buFontTx/>
                        <a:buChar char="-"/>
                        <a:tabLst/>
                      </a:pPr>
                      <a:r>
                        <a:rPr kumimoji="0" lang="ar-SA" sz="1100" b="0" i="0" u="none" strike="noStrike" cap="none" normalizeH="0" baseline="0" dirty="0" smtClean="0">
                          <a:ln>
                            <a:noFill/>
                          </a:ln>
                          <a:solidFill>
                            <a:schemeClr val="tx2"/>
                          </a:solidFill>
                          <a:effectLst/>
                          <a:latin typeface="Monotype Koufi" pitchFamily="2" charset="-78"/>
                          <a:ea typeface="Monotype Koufi" pitchFamily="2" charset="-78"/>
                          <a:cs typeface="Monotype Koufi" pitchFamily="2" charset="-78"/>
                        </a:rPr>
                        <a:t> دراسة حالات وحل مشكلات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16764">
                <a:tc>
                  <a:txBody>
                    <a:bodyPr/>
                    <a:lstStyle/>
                    <a:p>
                      <a:pPr marL="0" marR="0" lvl="0" indent="0" algn="ctr" defTabSz="914400" rtl="1" eaLnBrk="1" fontAlgn="base" latinLnBrk="0" hangingPunct="1">
                        <a:lnSpc>
                          <a:spcPct val="100000"/>
                        </a:lnSpc>
                        <a:spcBef>
                          <a:spcPct val="20000"/>
                        </a:spcBef>
                        <a:spcAft>
                          <a:spcPct val="0"/>
                        </a:spcAft>
                        <a:buClr>
                          <a:schemeClr val="accent1"/>
                        </a:buClr>
                        <a:buSzPct val="85000"/>
                        <a:buFont typeface="Wingdings" pitchFamily="2" charset="2"/>
                        <a:buNone/>
                        <a:tabLst/>
                      </a:pPr>
                      <a:r>
                        <a:rPr kumimoji="0" lang="ar-SA" sz="1400" b="0" i="0" u="none" strike="noStrike" cap="none" normalizeH="0" baseline="0" dirty="0" smtClean="0">
                          <a:ln>
                            <a:noFill/>
                          </a:ln>
                          <a:solidFill>
                            <a:schemeClr val="tx2"/>
                          </a:solidFill>
                          <a:effectLst/>
                          <a:latin typeface="Arabic Transparent"/>
                          <a:cs typeface="Arial" pitchFamily="34" charset="0"/>
                        </a:rPr>
                        <a:t>3-6</a:t>
                      </a:r>
                      <a:endParaRPr kumimoji="0" lang="en-US" sz="1400" b="0" i="0" u="none" strike="noStrike" cap="none" normalizeH="0" baseline="0" dirty="0" smtClean="0">
                        <a:ln>
                          <a:noFill/>
                        </a:ln>
                        <a:solidFill>
                          <a:schemeClr val="tx2"/>
                        </a:solidFill>
                        <a:effectLst/>
                        <a:latin typeface="Arabic Transparent"/>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258763" marR="0" lvl="0" indent="-258763" algn="just" defTabSz="914400" rtl="1" eaLnBrk="1" fontAlgn="base" latinLnBrk="0" hangingPunct="1">
                        <a:lnSpc>
                          <a:spcPct val="100000"/>
                        </a:lnSpc>
                        <a:spcBef>
                          <a:spcPct val="20000"/>
                        </a:spcBef>
                        <a:spcAft>
                          <a:spcPct val="0"/>
                        </a:spcAft>
                        <a:buClr>
                          <a:schemeClr val="accent1"/>
                        </a:buClr>
                        <a:buSzPct val="85000"/>
                        <a:buFont typeface="Arial" pitchFamily="34" charset="0"/>
                        <a:buChar char="•"/>
                        <a:tabLst/>
                      </a:pPr>
                      <a:r>
                        <a:rPr kumimoji="0" lang="ar-SA" sz="1400" b="0" i="0" u="none" strike="noStrike" cap="none" normalizeH="0" baseline="0" dirty="0" smtClean="0">
                          <a:ln>
                            <a:noFill/>
                          </a:ln>
                          <a:solidFill>
                            <a:schemeClr val="tx2"/>
                          </a:solidFill>
                          <a:effectLst/>
                          <a:latin typeface="Monotype Koufi" pitchFamily="2" charset="-78"/>
                          <a:ea typeface="Monotype Koufi" pitchFamily="2" charset="-78"/>
                          <a:cs typeface="Monotype Koufi" pitchFamily="2" charset="-78"/>
                        </a:rPr>
                        <a:t>مختصر التطور التاريخي للجودة الشاملة:  </a:t>
                      </a:r>
                      <a:r>
                        <a:rPr kumimoji="0" lang="en-US" sz="1400" b="0" i="0" u="none" strike="noStrike" cap="none" normalizeH="0" baseline="0" dirty="0" smtClean="0">
                          <a:ln>
                            <a:noFill/>
                          </a:ln>
                          <a:solidFill>
                            <a:schemeClr val="tx2"/>
                          </a:solidFill>
                          <a:effectLst/>
                          <a:latin typeface="Arabic Transparent"/>
                          <a:cs typeface="Arial" pitchFamily="34" charset="0"/>
                        </a:rPr>
                        <a:t>TQM Historical Progress </a:t>
                      </a:r>
                      <a:endParaRPr kumimoji="0" lang="ar-SA" sz="1400" b="0" i="0" u="none" strike="noStrike" cap="none" normalizeH="0" baseline="0" dirty="0" smtClean="0">
                        <a:ln>
                          <a:noFill/>
                        </a:ln>
                        <a:solidFill>
                          <a:schemeClr val="tx2"/>
                        </a:solidFill>
                        <a:effectLst/>
                        <a:latin typeface="Arabic Transparent"/>
                        <a:cs typeface="Arial" pitchFamily="34" charset="0"/>
                      </a:endParaRPr>
                    </a:p>
                    <a:p>
                      <a:pPr marL="342900" marR="0" lvl="0" indent="-342900" algn="just" defTabSz="914400" rtl="1" eaLnBrk="1" fontAlgn="base" latinLnBrk="0" hangingPunct="1">
                        <a:lnSpc>
                          <a:spcPct val="100000"/>
                        </a:lnSpc>
                        <a:spcBef>
                          <a:spcPct val="20000"/>
                        </a:spcBef>
                        <a:spcAft>
                          <a:spcPct val="0"/>
                        </a:spcAft>
                        <a:buClr>
                          <a:schemeClr val="accent1"/>
                        </a:buClr>
                        <a:buSzPct val="85000"/>
                        <a:buFont typeface="Arial" pitchFamily="34" charset="0"/>
                        <a:buNone/>
                        <a:tabLst/>
                      </a:pPr>
                      <a:r>
                        <a:rPr kumimoji="0" lang="ar-SA" sz="1400" b="0" i="0" u="none" strike="noStrike" cap="none" normalizeH="0" baseline="0" dirty="0" smtClean="0">
                          <a:ln>
                            <a:noFill/>
                          </a:ln>
                          <a:solidFill>
                            <a:schemeClr val="tx2"/>
                          </a:solidFill>
                          <a:effectLst/>
                          <a:latin typeface="Arabic Transparent"/>
                          <a:cs typeface="Arial" pitchFamily="34" charset="0"/>
                        </a:rPr>
                        <a:t>         - </a:t>
                      </a:r>
                      <a:r>
                        <a:rPr kumimoji="0" lang="ar-SA" sz="1200" b="0" i="0" u="none" strike="noStrike" cap="none" normalizeH="0" baseline="0" dirty="0" smtClean="0">
                          <a:ln>
                            <a:noFill/>
                          </a:ln>
                          <a:solidFill>
                            <a:schemeClr val="tx2"/>
                          </a:solidFill>
                          <a:effectLst/>
                          <a:latin typeface="Monotype Koufi" pitchFamily="2" charset="-78"/>
                          <a:ea typeface="Monotype Koufi" pitchFamily="2" charset="-78"/>
                          <a:cs typeface="Monotype Koufi" pitchFamily="2" charset="-78"/>
                        </a:rPr>
                        <a:t>نبذه تاريخية حول جذور الجودة والجودة الشاملة عالميا ومكانتها إسلاميا، وتطورها على أيدي روادها </a:t>
                      </a:r>
                    </a:p>
                    <a:p>
                      <a:pPr marL="342900" marR="0" lvl="0" indent="-342900" algn="just" defTabSz="914400" rtl="1" eaLnBrk="1" fontAlgn="base" latinLnBrk="0" hangingPunct="1">
                        <a:lnSpc>
                          <a:spcPct val="100000"/>
                        </a:lnSpc>
                        <a:spcBef>
                          <a:spcPct val="20000"/>
                        </a:spcBef>
                        <a:spcAft>
                          <a:spcPct val="0"/>
                        </a:spcAft>
                        <a:buClr>
                          <a:schemeClr val="accent1"/>
                        </a:buClr>
                        <a:buSzPct val="85000"/>
                        <a:buFont typeface="Arial" pitchFamily="34" charset="0"/>
                        <a:buNone/>
                        <a:tabLst/>
                      </a:pPr>
                      <a:r>
                        <a:rPr kumimoji="0" lang="ar-SA" sz="1200" b="0" i="0" u="none" strike="noStrike" cap="none" normalizeH="0" baseline="0" dirty="0" smtClean="0">
                          <a:ln>
                            <a:noFill/>
                          </a:ln>
                          <a:solidFill>
                            <a:schemeClr val="tx2"/>
                          </a:solidFill>
                          <a:effectLst/>
                          <a:latin typeface="Monotype Koufi" pitchFamily="2" charset="-78"/>
                          <a:ea typeface="Monotype Koufi" pitchFamily="2" charset="-78"/>
                          <a:cs typeface="Monotype Koufi" pitchFamily="2" charset="-78"/>
                        </a:rPr>
                        <a:t>         - مفاهيم ومبادئ ومراحل تطور الجودة</a:t>
                      </a:r>
                    </a:p>
                    <a:p>
                      <a:pPr marL="342900" marR="0" lvl="0" indent="-342900" algn="just" defTabSz="914400" rtl="1" eaLnBrk="1" fontAlgn="base" latinLnBrk="0" hangingPunct="1">
                        <a:lnSpc>
                          <a:spcPct val="100000"/>
                        </a:lnSpc>
                        <a:spcBef>
                          <a:spcPct val="20000"/>
                        </a:spcBef>
                        <a:spcAft>
                          <a:spcPct val="0"/>
                        </a:spcAft>
                        <a:buClr>
                          <a:schemeClr val="accent1"/>
                        </a:buClr>
                        <a:buSzPct val="85000"/>
                        <a:buFont typeface="Arial" pitchFamily="34" charset="0"/>
                        <a:buNone/>
                        <a:tabLst/>
                      </a:pPr>
                      <a:r>
                        <a:rPr kumimoji="0" lang="ar-SA" sz="1200" b="0" i="0" u="none" strike="noStrike" cap="none" normalizeH="0" baseline="0" dirty="0" smtClean="0">
                          <a:ln>
                            <a:noFill/>
                          </a:ln>
                          <a:solidFill>
                            <a:schemeClr val="tx2"/>
                          </a:solidFill>
                          <a:effectLst/>
                          <a:latin typeface="Monotype Koufi" pitchFamily="2" charset="-78"/>
                          <a:ea typeface="Monotype Koufi" pitchFamily="2" charset="-78"/>
                          <a:cs typeface="Monotype Koufi" pitchFamily="2" charset="-78"/>
                        </a:rPr>
                        <a:t>         - تعريف الجودة، إدارة الجودة الشاملة </a:t>
                      </a:r>
                      <a:r>
                        <a:rPr kumimoji="0" lang="ar-SA" sz="1200" b="0" i="0" u="none" strike="noStrike" cap="none" normalizeH="0" baseline="0" dirty="0" err="1" smtClean="0">
                          <a:ln>
                            <a:noFill/>
                          </a:ln>
                          <a:solidFill>
                            <a:schemeClr val="tx2"/>
                          </a:solidFill>
                          <a:effectLst/>
                          <a:latin typeface="Monotype Koufi" pitchFamily="2" charset="-78"/>
                          <a:ea typeface="Monotype Koufi" pitchFamily="2" charset="-78"/>
                          <a:cs typeface="Monotype Koufi" pitchFamily="2" charset="-78"/>
                        </a:rPr>
                        <a:t>و</a:t>
                      </a:r>
                      <a:r>
                        <a:rPr kumimoji="0" lang="ar-SA" sz="1200" b="0" i="0" u="none" strike="noStrike" cap="none" normalizeH="0" baseline="0" dirty="0" smtClean="0">
                          <a:ln>
                            <a:noFill/>
                          </a:ln>
                          <a:solidFill>
                            <a:schemeClr val="tx2"/>
                          </a:solidFill>
                          <a:effectLst/>
                          <a:latin typeface="Monotype Koufi" pitchFamily="2" charset="-78"/>
                          <a:ea typeface="Monotype Koufi" pitchFamily="2" charset="-78"/>
                          <a:cs typeface="Monotype Koufi" pitchFamily="2" charset="-78"/>
                        </a:rPr>
                        <a:t> إدارة الجودة  الشاملة الصحية</a:t>
                      </a:r>
                    </a:p>
                    <a:p>
                      <a:pPr marL="342900" marR="0" lvl="0" indent="-342900" algn="ctr" defTabSz="914400" rtl="1" eaLnBrk="1" fontAlgn="base" latinLnBrk="0" hangingPunct="1">
                        <a:lnSpc>
                          <a:spcPct val="100000"/>
                        </a:lnSpc>
                        <a:spcBef>
                          <a:spcPct val="20000"/>
                        </a:spcBef>
                        <a:spcAft>
                          <a:spcPct val="0"/>
                        </a:spcAft>
                        <a:buClr>
                          <a:schemeClr val="accent1"/>
                        </a:buClr>
                        <a:buSzPct val="85000"/>
                        <a:buFont typeface="Arial" pitchFamily="34" charset="0"/>
                        <a:buNone/>
                        <a:tabLst/>
                      </a:pPr>
                      <a:r>
                        <a:rPr kumimoji="0" lang="ar-SA" sz="1400" b="0" i="0" u="none" strike="noStrike" cap="none" normalizeH="0" baseline="0" dirty="0" smtClean="0">
                          <a:ln>
                            <a:noFill/>
                          </a:ln>
                          <a:solidFill>
                            <a:schemeClr val="tx2"/>
                          </a:solidFill>
                          <a:effectLst/>
                          <a:latin typeface="Arabic Transparent"/>
                          <a:cs typeface="Arial" pitchFamily="34" charset="0"/>
                        </a:rPr>
                        <a:t>      ” </a:t>
                      </a:r>
                      <a:r>
                        <a:rPr kumimoji="0" lang="ar-SA" sz="1200" b="0" i="0" u="none" strike="noStrike" cap="none" normalizeH="0" baseline="0" dirty="0" smtClean="0">
                          <a:ln>
                            <a:noFill/>
                          </a:ln>
                          <a:solidFill>
                            <a:schemeClr val="accent2"/>
                          </a:solidFill>
                          <a:effectLst/>
                          <a:latin typeface="Monotype Koufi" pitchFamily="2" charset="-78"/>
                          <a:ea typeface="Monotype Koufi" pitchFamily="2" charset="-78"/>
                          <a:cs typeface="Monotype Koufi" pitchFamily="2" charset="-78"/>
                        </a:rPr>
                        <a:t>التقييم الأول لجودة تعلم الطلاب – مستوى التفاعل والتحصيل </a:t>
                      </a:r>
                      <a:r>
                        <a:rPr kumimoji="0" lang="ar-SA" sz="1400" b="0" i="0" u="none" strike="noStrike" cap="none" normalizeH="0" baseline="0" dirty="0" smtClean="0">
                          <a:ln>
                            <a:noFill/>
                          </a:ln>
                          <a:solidFill>
                            <a:schemeClr val="tx2"/>
                          </a:solidFill>
                          <a:effectLst/>
                          <a:latin typeface="Arabic Transparent"/>
                          <a:cs typeface="Arial" pitchFamily="34" charset="0"/>
                        </a:rPr>
                        <a:t>” </a:t>
                      </a:r>
                      <a:endParaRPr kumimoji="0" lang="en-US" sz="1400" b="0" i="0" u="none" strike="noStrike" cap="none" normalizeH="0" baseline="0" dirty="0" smtClean="0">
                        <a:ln>
                          <a:noFill/>
                        </a:ln>
                        <a:solidFill>
                          <a:schemeClr val="tx2"/>
                        </a:solidFill>
                        <a:effectLst/>
                        <a:latin typeface="Arabic Transparent"/>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pPr marL="0" marR="0" lvl="0" indent="0" algn="ctr" defTabSz="914400" rtl="1" eaLnBrk="1" fontAlgn="base" latinLnBrk="0" hangingPunct="1">
                        <a:lnSpc>
                          <a:spcPct val="100000"/>
                        </a:lnSpc>
                        <a:spcBef>
                          <a:spcPct val="20000"/>
                        </a:spcBef>
                        <a:spcAft>
                          <a:spcPct val="0"/>
                        </a:spcAft>
                        <a:buClr>
                          <a:schemeClr val="accent1"/>
                        </a:buClr>
                        <a:buSzPct val="85000"/>
                        <a:buFont typeface="Wingdings" pitchFamily="2" charset="2"/>
                        <a:buNone/>
                        <a:tabLst/>
                      </a:pPr>
                      <a:endParaRPr kumimoji="0" lang="en-US" sz="1200" b="0" i="0" u="none" strike="noStrike" cap="none" normalizeH="0" baseline="0" dirty="0" smtClean="0">
                        <a:ln>
                          <a:noFill/>
                        </a:ln>
                        <a:solidFill>
                          <a:schemeClr val="tx1"/>
                        </a:solidFill>
                        <a:effectLst/>
                        <a:latin typeface="Arabic Transparent"/>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74258">
                <a:tc>
                  <a:txBody>
                    <a:bodyPr/>
                    <a:lstStyle/>
                    <a:p>
                      <a:pPr marL="0" marR="0" lvl="0" indent="0" algn="ctr" defTabSz="914400" rtl="1" eaLnBrk="1" fontAlgn="base" latinLnBrk="0" hangingPunct="1">
                        <a:lnSpc>
                          <a:spcPct val="100000"/>
                        </a:lnSpc>
                        <a:spcBef>
                          <a:spcPct val="20000"/>
                        </a:spcBef>
                        <a:spcAft>
                          <a:spcPct val="0"/>
                        </a:spcAft>
                        <a:buClr>
                          <a:schemeClr val="accent1"/>
                        </a:buClr>
                        <a:buSzPct val="85000"/>
                        <a:buFont typeface="Wingdings" pitchFamily="2" charset="2"/>
                        <a:buNone/>
                        <a:tabLst/>
                      </a:pPr>
                      <a:r>
                        <a:rPr kumimoji="0" lang="ar-SA" sz="1400" b="0" i="0" u="none" strike="noStrike" cap="none" normalizeH="0" baseline="0" dirty="0" smtClean="0">
                          <a:ln>
                            <a:noFill/>
                          </a:ln>
                          <a:solidFill>
                            <a:schemeClr val="tx2"/>
                          </a:solidFill>
                          <a:effectLst/>
                          <a:latin typeface="Arabic Transparent"/>
                          <a:cs typeface="Arial" pitchFamily="34" charset="0"/>
                        </a:rPr>
                        <a:t>7 -9</a:t>
                      </a:r>
                      <a:endParaRPr kumimoji="0" lang="en-US" sz="1400" b="0" i="0" u="none" strike="noStrike" cap="none" normalizeH="0" baseline="0" dirty="0" smtClean="0">
                        <a:ln>
                          <a:noFill/>
                        </a:ln>
                        <a:solidFill>
                          <a:schemeClr val="tx2"/>
                        </a:solidFill>
                        <a:effectLst/>
                        <a:latin typeface="Arabic Transparent"/>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1" eaLnBrk="1" fontAlgn="base" latinLnBrk="0" hangingPunct="1">
                        <a:lnSpc>
                          <a:spcPct val="100000"/>
                        </a:lnSpc>
                        <a:spcBef>
                          <a:spcPct val="20000"/>
                        </a:spcBef>
                        <a:spcAft>
                          <a:spcPct val="0"/>
                        </a:spcAft>
                        <a:buClr>
                          <a:schemeClr val="accent1"/>
                        </a:buClr>
                        <a:buSzPct val="85000"/>
                        <a:buFont typeface="Arial" pitchFamily="34" charset="0"/>
                        <a:buChar char="•"/>
                        <a:tabLst/>
                      </a:pPr>
                      <a:r>
                        <a:rPr kumimoji="0" lang="ar-SA" sz="1400" b="0" i="0" u="none" strike="noStrike" cap="none" normalizeH="0" baseline="0" dirty="0" smtClean="0">
                          <a:ln>
                            <a:noFill/>
                          </a:ln>
                          <a:solidFill>
                            <a:schemeClr val="tx2"/>
                          </a:solidFill>
                          <a:effectLst/>
                          <a:latin typeface="Arabic Transparent"/>
                          <a:cs typeface="Arial" pitchFamily="34" charset="0"/>
                        </a:rPr>
                        <a:t> </a:t>
                      </a:r>
                      <a:r>
                        <a:rPr kumimoji="0" lang="ar-SA" sz="1400" b="0" i="0" u="none" strike="noStrike" cap="none" normalizeH="0" baseline="0" dirty="0" smtClean="0">
                          <a:ln>
                            <a:noFill/>
                          </a:ln>
                          <a:solidFill>
                            <a:schemeClr val="tx2"/>
                          </a:solidFill>
                          <a:effectLst/>
                          <a:latin typeface="Monotype Koufi" pitchFamily="2" charset="-78"/>
                          <a:ea typeface="Monotype Koufi" pitchFamily="2" charset="-78"/>
                          <a:cs typeface="Monotype Koufi" pitchFamily="2" charset="-78"/>
                        </a:rPr>
                        <a:t>أطرق وأدوات وتقنيات الجودة وكيفية استخدامها  </a:t>
                      </a:r>
                      <a:r>
                        <a:rPr kumimoji="0" lang="en-US" sz="1400" b="0" i="0" u="none" strike="noStrike" cap="none" normalizeH="0" baseline="0" dirty="0" smtClean="0">
                          <a:ln>
                            <a:noFill/>
                          </a:ln>
                          <a:solidFill>
                            <a:schemeClr val="tx2"/>
                          </a:solidFill>
                          <a:effectLst/>
                          <a:latin typeface="Arial Black" pitchFamily="34" charset="0"/>
                          <a:cs typeface="Arial" pitchFamily="34" charset="0"/>
                        </a:rPr>
                        <a:t>TQM Approaches; Tools &amp; Technologies  </a:t>
                      </a:r>
                      <a:endParaRPr kumimoji="0" lang="ar-SA" sz="1400" b="0" i="0" u="none" strike="noStrike" cap="none" normalizeH="0" baseline="0" dirty="0" smtClean="0">
                        <a:ln>
                          <a:noFill/>
                        </a:ln>
                        <a:solidFill>
                          <a:schemeClr val="tx2"/>
                        </a:solidFill>
                        <a:effectLst/>
                        <a:latin typeface="Arial Black"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
                          <a:schemeClr val="accent1"/>
                        </a:buClr>
                        <a:buSzPct val="85000"/>
                        <a:buFont typeface="Wingdings" pitchFamily="2" charset="2"/>
                        <a:buNone/>
                        <a:tabLst/>
                      </a:pPr>
                      <a:r>
                        <a:rPr kumimoji="0" lang="ar-SA" sz="1200" b="0" i="0" u="none" strike="noStrike" cap="none" normalizeH="0" baseline="0" dirty="0" smtClean="0">
                          <a:ln>
                            <a:noFill/>
                          </a:ln>
                          <a:solidFill>
                            <a:schemeClr val="tx1"/>
                          </a:solidFill>
                          <a:effectLst/>
                          <a:latin typeface="Arabic Transparent"/>
                          <a:cs typeface="Arial" pitchFamily="34" charset="0"/>
                        </a:rPr>
                        <a:t>=</a:t>
                      </a:r>
                      <a:endParaRPr kumimoji="0" lang="en-US" sz="1200" b="0" i="0" u="none" strike="noStrike" cap="none" normalizeH="0" baseline="0" dirty="0" smtClean="0">
                        <a:ln>
                          <a:noFill/>
                        </a:ln>
                        <a:solidFill>
                          <a:schemeClr val="tx1"/>
                        </a:solidFill>
                        <a:effectLst/>
                        <a:latin typeface="Arabic Transparent"/>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07761">
                <a:tc>
                  <a:txBody>
                    <a:bodyPr/>
                    <a:lstStyle/>
                    <a:p>
                      <a:pPr marL="0" marR="0" lvl="0" indent="0" algn="ctr" defTabSz="914400" rtl="1" eaLnBrk="1" fontAlgn="base" latinLnBrk="0" hangingPunct="1">
                        <a:lnSpc>
                          <a:spcPct val="100000"/>
                        </a:lnSpc>
                        <a:spcBef>
                          <a:spcPct val="20000"/>
                        </a:spcBef>
                        <a:spcAft>
                          <a:spcPct val="0"/>
                        </a:spcAft>
                        <a:buClr>
                          <a:schemeClr val="accent1"/>
                        </a:buClr>
                        <a:buSzPct val="85000"/>
                        <a:buFont typeface="Wingdings" pitchFamily="2" charset="2"/>
                        <a:buNone/>
                        <a:tabLst/>
                      </a:pPr>
                      <a:r>
                        <a:rPr kumimoji="0" lang="ar-SA" sz="1400" b="0" i="0" u="none" strike="noStrike" cap="none" normalizeH="0" baseline="0" dirty="0" smtClean="0">
                          <a:ln>
                            <a:noFill/>
                          </a:ln>
                          <a:solidFill>
                            <a:schemeClr val="tx2"/>
                          </a:solidFill>
                          <a:effectLst/>
                          <a:latin typeface="Arabic Transparent"/>
                          <a:cs typeface="Arial" pitchFamily="34" charset="0"/>
                        </a:rPr>
                        <a:t>10-12</a:t>
                      </a:r>
                      <a:endParaRPr kumimoji="0" lang="en-US" sz="1400" b="0" i="0" u="none" strike="noStrike" cap="none" normalizeH="0" baseline="0" dirty="0" smtClean="0">
                        <a:ln>
                          <a:noFill/>
                        </a:ln>
                        <a:solidFill>
                          <a:schemeClr val="tx2"/>
                        </a:solidFill>
                        <a:effectLst/>
                        <a:latin typeface="Arabic Transparent"/>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1" eaLnBrk="1" fontAlgn="base" latinLnBrk="0" hangingPunct="1">
                        <a:lnSpc>
                          <a:spcPct val="100000"/>
                        </a:lnSpc>
                        <a:spcBef>
                          <a:spcPct val="20000"/>
                        </a:spcBef>
                        <a:spcAft>
                          <a:spcPct val="0"/>
                        </a:spcAft>
                        <a:buClr>
                          <a:schemeClr val="accent1"/>
                        </a:buClr>
                        <a:buSzPct val="85000"/>
                        <a:buFont typeface="Arial" pitchFamily="34" charset="0"/>
                        <a:buChar char="•"/>
                        <a:tabLst/>
                      </a:pPr>
                      <a:r>
                        <a:rPr kumimoji="0" lang="ar-SA" sz="1400" b="0" i="0" u="none" strike="noStrike" cap="none" normalizeH="0" baseline="0" dirty="0" smtClean="0">
                          <a:ln>
                            <a:noFill/>
                          </a:ln>
                          <a:solidFill>
                            <a:schemeClr val="tx2"/>
                          </a:solidFill>
                          <a:effectLst/>
                          <a:latin typeface="Arabic Transparent"/>
                          <a:cs typeface="Arial" pitchFamily="34" charset="0"/>
                        </a:rPr>
                        <a:t> </a:t>
                      </a:r>
                      <a:r>
                        <a:rPr kumimoji="0" lang="ar-SA" sz="1400" b="0" i="0" u="none" strike="noStrike" cap="none" normalizeH="0" baseline="0" dirty="0" smtClean="0">
                          <a:ln>
                            <a:noFill/>
                          </a:ln>
                          <a:solidFill>
                            <a:schemeClr val="tx2"/>
                          </a:solidFill>
                          <a:effectLst/>
                          <a:latin typeface="Monotype Koufi" pitchFamily="2" charset="-78"/>
                          <a:ea typeface="Monotype Koufi" pitchFamily="2" charset="-78"/>
                          <a:cs typeface="Monotype Koufi" pitchFamily="2" charset="-78"/>
                        </a:rPr>
                        <a:t>أنظمة الجودة  المحلية والعالمية: </a:t>
                      </a:r>
                      <a:r>
                        <a:rPr kumimoji="0" lang="en-US" sz="1400" b="0" i="0" u="none" strike="noStrike" cap="none" normalizeH="0" baseline="0" dirty="0" smtClean="0">
                          <a:ln>
                            <a:noFill/>
                          </a:ln>
                          <a:solidFill>
                            <a:schemeClr val="tx2"/>
                          </a:solidFill>
                          <a:effectLst/>
                          <a:latin typeface="Arabic Transparent"/>
                          <a:ea typeface="Monotype Koufi" pitchFamily="2" charset="-78"/>
                          <a:cs typeface="Monotype Koufi" pitchFamily="2" charset="-78"/>
                        </a:rPr>
                        <a:t> </a:t>
                      </a:r>
                      <a:r>
                        <a:rPr kumimoji="0" lang="en-US" sz="1400" b="0" i="0" u="none" strike="noStrike" cap="none" normalizeH="0" baseline="0" dirty="0" smtClean="0">
                          <a:ln>
                            <a:noFill/>
                          </a:ln>
                          <a:solidFill>
                            <a:schemeClr val="tx2"/>
                          </a:solidFill>
                          <a:effectLst/>
                          <a:latin typeface="Arabic Transparent"/>
                          <a:cs typeface="Arial" pitchFamily="34" charset="0"/>
                        </a:rPr>
                        <a:t>TQM &amp; PTQM Systems; Standards &amp; Associations</a:t>
                      </a:r>
                      <a:endParaRPr kumimoji="0" lang="ar-SA" sz="1400" b="0" i="0" u="none" strike="noStrike" cap="none" normalizeH="0" baseline="0" dirty="0" smtClean="0">
                        <a:ln>
                          <a:noFill/>
                        </a:ln>
                        <a:solidFill>
                          <a:schemeClr val="tx2"/>
                        </a:solidFill>
                        <a:effectLst/>
                        <a:latin typeface="Arabic Transparent"/>
                        <a:cs typeface="Arial" pitchFamily="34" charset="0"/>
                      </a:endParaRPr>
                    </a:p>
                    <a:p>
                      <a:pPr marL="0" marR="0" lvl="0" indent="0" algn="just" defTabSz="914400" rtl="1" eaLnBrk="1" fontAlgn="base" latinLnBrk="0" hangingPunct="1">
                        <a:lnSpc>
                          <a:spcPct val="100000"/>
                        </a:lnSpc>
                        <a:spcBef>
                          <a:spcPct val="20000"/>
                        </a:spcBef>
                        <a:spcAft>
                          <a:spcPct val="0"/>
                        </a:spcAft>
                        <a:buClr>
                          <a:schemeClr val="accent1"/>
                        </a:buClr>
                        <a:buSzPct val="85000"/>
                        <a:buFont typeface="Arial" pitchFamily="34" charset="0"/>
                        <a:buNone/>
                        <a:tabLst/>
                      </a:pPr>
                      <a:r>
                        <a:rPr kumimoji="0" lang="ar-SA" sz="1400" b="0" i="0" u="none" strike="noStrike" cap="none" normalizeH="0" baseline="0" dirty="0" smtClean="0">
                          <a:ln>
                            <a:noFill/>
                          </a:ln>
                          <a:solidFill>
                            <a:schemeClr val="tx2"/>
                          </a:solidFill>
                          <a:effectLst/>
                          <a:latin typeface="Arabic Transparent"/>
                          <a:cs typeface="Arial" pitchFamily="34" charset="0"/>
                        </a:rPr>
                        <a:t>     -  </a:t>
                      </a:r>
                      <a:r>
                        <a:rPr kumimoji="0" lang="ar-SA" sz="1400" b="1" i="0" u="none" strike="noStrike" cap="none" normalizeH="0" baseline="0" dirty="0" smtClean="0">
                          <a:ln>
                            <a:noFill/>
                          </a:ln>
                          <a:solidFill>
                            <a:schemeClr val="tx2"/>
                          </a:solidFill>
                          <a:effectLst/>
                          <a:latin typeface="Arabic Transparent"/>
                          <a:cs typeface="Arial" pitchFamily="34" charset="0"/>
                        </a:rPr>
                        <a:t>أنظمة وهيئات جودة الرعاية الصيدلية والتصنيع الدوائي </a:t>
                      </a:r>
                      <a:r>
                        <a:rPr kumimoji="0" lang="en-US" sz="1400" b="0" i="0" u="none" strike="noStrike" cap="none" normalizeH="0" baseline="0" dirty="0" smtClean="0">
                          <a:ln>
                            <a:noFill/>
                          </a:ln>
                          <a:solidFill>
                            <a:schemeClr val="tx2"/>
                          </a:solidFill>
                          <a:effectLst/>
                          <a:latin typeface="Arabic Transparent"/>
                          <a:cs typeface="Arial" pitchFamily="34" charset="0"/>
                        </a:rPr>
                        <a:t>PTQM Standards; Systems &amp; Association</a:t>
                      </a:r>
                      <a:r>
                        <a:rPr kumimoji="0" lang="ar-SA" sz="1400" b="0" i="0" u="none" strike="noStrike" cap="none" normalizeH="0" baseline="0" dirty="0" smtClean="0">
                          <a:ln>
                            <a:noFill/>
                          </a:ln>
                          <a:solidFill>
                            <a:schemeClr val="tx2"/>
                          </a:solidFill>
                          <a:effectLst/>
                          <a:latin typeface="Arabic Transparent"/>
                          <a:cs typeface="Arial" pitchFamily="34" charset="0"/>
                        </a:rPr>
                        <a:t>:</a:t>
                      </a:r>
                    </a:p>
                    <a:p>
                      <a:pPr marL="0" marR="0" lvl="0" indent="0" algn="just" defTabSz="914400" rtl="1" eaLnBrk="1" fontAlgn="base" latinLnBrk="0" hangingPunct="1">
                        <a:lnSpc>
                          <a:spcPct val="100000"/>
                        </a:lnSpc>
                        <a:spcBef>
                          <a:spcPct val="20000"/>
                        </a:spcBef>
                        <a:spcAft>
                          <a:spcPct val="0"/>
                        </a:spcAft>
                        <a:buClr>
                          <a:schemeClr val="accent1"/>
                        </a:buClr>
                        <a:buSzPct val="85000"/>
                        <a:buFont typeface="Arial" pitchFamily="34" charset="0"/>
                        <a:buNone/>
                        <a:tabLst/>
                      </a:pPr>
                      <a:r>
                        <a:rPr kumimoji="0" lang="ar-SA" sz="1400" b="0" i="0" u="none" strike="noStrike" cap="none" normalizeH="0" baseline="0" dirty="0" smtClean="0">
                          <a:ln>
                            <a:noFill/>
                          </a:ln>
                          <a:solidFill>
                            <a:schemeClr val="tx2"/>
                          </a:solidFill>
                          <a:effectLst/>
                          <a:latin typeface="Arabic Transparent"/>
                          <a:cs typeface="Arial" pitchFamily="34" charset="0"/>
                        </a:rPr>
                        <a:t> </a:t>
                      </a:r>
                      <a:r>
                        <a:rPr kumimoji="0" lang="en-US" sz="1200" b="0" i="0" u="none" strike="noStrike" cap="none" normalizeH="0" baseline="0" dirty="0" smtClean="0">
                          <a:ln>
                            <a:noFill/>
                          </a:ln>
                          <a:solidFill>
                            <a:schemeClr val="tx2"/>
                          </a:solidFill>
                          <a:effectLst/>
                          <a:latin typeface="Arial Black" pitchFamily="34" charset="0"/>
                          <a:cs typeface="Arial" pitchFamily="34" charset="0"/>
                        </a:rPr>
                        <a:t>Standards of Care in Community Pharmacy</a:t>
                      </a:r>
                      <a:r>
                        <a:rPr kumimoji="0" lang="en-US" sz="1400" b="0" i="0" u="none" strike="noStrike" cap="none" normalizeH="0" baseline="0" dirty="0" smtClean="0">
                          <a:ln>
                            <a:noFill/>
                          </a:ln>
                          <a:solidFill>
                            <a:schemeClr val="tx2"/>
                          </a:solidFill>
                          <a:effectLst/>
                          <a:latin typeface="Arial Black" pitchFamily="34" charset="0"/>
                          <a:cs typeface="Arial" pitchFamily="34" charset="0"/>
                        </a:rPr>
                        <a:t>  </a:t>
                      </a:r>
                      <a:endParaRPr kumimoji="0" lang="ar-SA" sz="1400" b="0" i="0" u="none" strike="noStrike" cap="none" normalizeH="0" baseline="0" dirty="0" smtClean="0">
                        <a:ln>
                          <a:noFill/>
                        </a:ln>
                        <a:solidFill>
                          <a:schemeClr val="tx2"/>
                        </a:solidFill>
                        <a:effectLst/>
                        <a:latin typeface="Arial Black" pitchFamily="34" charset="0"/>
                        <a:cs typeface="Arial" pitchFamily="34" charset="0"/>
                      </a:endParaRPr>
                    </a:p>
                    <a:p>
                      <a:pPr marL="0" marR="0" lvl="0" indent="0" algn="just" defTabSz="914400" rtl="1" eaLnBrk="1" fontAlgn="base" latinLnBrk="0" hangingPunct="1">
                        <a:lnSpc>
                          <a:spcPct val="100000"/>
                        </a:lnSpc>
                        <a:spcBef>
                          <a:spcPct val="20000"/>
                        </a:spcBef>
                        <a:spcAft>
                          <a:spcPct val="0"/>
                        </a:spcAft>
                        <a:buClr>
                          <a:schemeClr val="accent1"/>
                        </a:buClr>
                        <a:buSzPct val="85000"/>
                        <a:buFont typeface="Arial" pitchFamily="34" charset="0"/>
                        <a:buNone/>
                        <a:tabLst/>
                      </a:pPr>
                      <a:r>
                        <a:rPr kumimoji="0" lang="ar-SA" sz="1400" b="0" i="0" u="none" strike="noStrike" cap="none" normalizeH="0" baseline="0" dirty="0" smtClean="0">
                          <a:ln>
                            <a:noFill/>
                          </a:ln>
                          <a:solidFill>
                            <a:schemeClr val="tx2"/>
                          </a:solidFill>
                          <a:effectLst/>
                          <a:latin typeface="Arabic Transparent"/>
                          <a:cs typeface="Arial" pitchFamily="34" charset="0"/>
                        </a:rPr>
                        <a:t>     - أنظمة جودة وهيئات البناء والاعتماد المهني والأكاديمي </a:t>
                      </a:r>
                    </a:p>
                    <a:p>
                      <a:pPr marL="0" marR="0" lvl="0" indent="0" algn="just" defTabSz="914400" rtl="1" eaLnBrk="1" fontAlgn="base" latinLnBrk="0" hangingPunct="1">
                        <a:lnSpc>
                          <a:spcPct val="100000"/>
                        </a:lnSpc>
                        <a:spcBef>
                          <a:spcPct val="20000"/>
                        </a:spcBef>
                        <a:spcAft>
                          <a:spcPct val="0"/>
                        </a:spcAft>
                        <a:buClr>
                          <a:schemeClr val="accent1"/>
                        </a:buClr>
                        <a:buSzPct val="85000"/>
                        <a:buFont typeface="Arial" pitchFamily="34" charset="0"/>
                        <a:buNone/>
                        <a:tabLst/>
                      </a:pPr>
                      <a:r>
                        <a:rPr kumimoji="0" lang="ar-SA" sz="1400" b="0" i="0" u="none" strike="noStrike" cap="none" normalizeH="0" baseline="0" dirty="0" smtClean="0">
                          <a:ln>
                            <a:noFill/>
                          </a:ln>
                          <a:solidFill>
                            <a:schemeClr val="tx2"/>
                          </a:solidFill>
                          <a:effectLst/>
                          <a:latin typeface="Arabic Transparent"/>
                          <a:cs typeface="Arial" pitchFamily="34" charset="0"/>
                        </a:rPr>
                        <a:t>     - نظام المنظمة الدولية للقياس </a:t>
                      </a:r>
                      <a:r>
                        <a:rPr kumimoji="0" lang="en-US" sz="1400" b="0" i="0" u="none" strike="noStrike" cap="none" normalizeH="0" baseline="0" dirty="0" smtClean="0">
                          <a:ln>
                            <a:noFill/>
                          </a:ln>
                          <a:solidFill>
                            <a:schemeClr val="tx2"/>
                          </a:solidFill>
                          <a:effectLst/>
                          <a:latin typeface="Arabic Transparent"/>
                          <a:cs typeface="Arial" pitchFamily="34" charset="0"/>
                        </a:rPr>
                        <a:t> ISO</a:t>
                      </a:r>
                      <a:r>
                        <a:rPr kumimoji="0" lang="ar-SA" sz="1400" b="0" i="0" u="none" strike="noStrike" cap="none" normalizeH="0" baseline="0" dirty="0" smtClean="0">
                          <a:ln>
                            <a:noFill/>
                          </a:ln>
                          <a:solidFill>
                            <a:schemeClr val="tx2"/>
                          </a:solidFill>
                          <a:effectLst/>
                          <a:latin typeface="Arabic Transparent"/>
                          <a:cs typeface="Arial" pitchFamily="34" charset="0"/>
                        </a:rPr>
                        <a:t> </a:t>
                      </a:r>
                    </a:p>
                    <a:p>
                      <a:pPr marL="0" marR="0" lvl="0" indent="0" algn="ctr" defTabSz="914400" rtl="1" eaLnBrk="1" fontAlgn="base" latinLnBrk="0" hangingPunct="1">
                        <a:lnSpc>
                          <a:spcPct val="100000"/>
                        </a:lnSpc>
                        <a:spcBef>
                          <a:spcPct val="20000"/>
                        </a:spcBef>
                        <a:spcAft>
                          <a:spcPct val="0"/>
                        </a:spcAft>
                        <a:buClr>
                          <a:schemeClr val="accent1"/>
                        </a:buClr>
                        <a:buSzPct val="85000"/>
                        <a:buFont typeface="Arial" pitchFamily="34" charset="0"/>
                        <a:buNone/>
                        <a:tabLst/>
                      </a:pPr>
                      <a:r>
                        <a:rPr kumimoji="0" lang="ar-SA" sz="1400" b="0" i="0" u="none" strike="noStrike" cap="none" normalizeH="0" baseline="0" dirty="0" smtClean="0">
                          <a:ln>
                            <a:noFill/>
                          </a:ln>
                          <a:solidFill>
                            <a:schemeClr val="tx2"/>
                          </a:solidFill>
                          <a:effectLst/>
                          <a:latin typeface="Arabic Transparent"/>
                          <a:cs typeface="Arial" pitchFamily="34" charset="0"/>
                        </a:rPr>
                        <a:t> </a:t>
                      </a:r>
                      <a:r>
                        <a:rPr kumimoji="0" lang="ar-SA" sz="1400" b="0" i="0" u="none" strike="noStrike" cap="none" normalizeH="0" baseline="0" dirty="0" smtClean="0">
                          <a:ln>
                            <a:noFill/>
                          </a:ln>
                          <a:solidFill>
                            <a:schemeClr val="accent2"/>
                          </a:solidFill>
                          <a:effectLst/>
                          <a:latin typeface="Monotype Koufi" pitchFamily="2" charset="-78"/>
                          <a:ea typeface="Monotype Koufi" pitchFamily="2" charset="-78"/>
                          <a:cs typeface="Monotype Koufi" pitchFamily="2" charset="-78"/>
                        </a:rPr>
                        <a:t>التقييم  الشهري الثاني </a:t>
                      </a:r>
                      <a:endParaRPr kumimoji="0" lang="en-US" sz="1400" b="0" i="0" u="none" strike="noStrike" cap="none" normalizeH="0" baseline="0" dirty="0" smtClean="0">
                        <a:ln>
                          <a:noFill/>
                        </a:ln>
                        <a:solidFill>
                          <a:schemeClr val="tx2"/>
                        </a:solidFill>
                        <a:effectLst/>
                        <a:latin typeface="Arabic Transparent"/>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
                          <a:schemeClr val="accent1"/>
                        </a:buClr>
                        <a:buSzPct val="85000"/>
                        <a:buFont typeface="Wingdings" pitchFamily="2" charset="2"/>
                        <a:buNone/>
                        <a:tabLst/>
                      </a:pPr>
                      <a:r>
                        <a:rPr kumimoji="0" lang="ar-SA" sz="1200" b="0" i="0" u="none" strike="noStrike" cap="none" normalizeH="0" baseline="0" dirty="0" smtClean="0">
                          <a:ln>
                            <a:noFill/>
                          </a:ln>
                          <a:solidFill>
                            <a:schemeClr val="tx1"/>
                          </a:solidFill>
                          <a:effectLst/>
                          <a:latin typeface="Arabic Transparent"/>
                          <a:cs typeface="Arial" pitchFamily="34" charset="0"/>
                        </a:rPr>
                        <a:t>=</a:t>
                      </a:r>
                      <a:endParaRPr kumimoji="0" lang="en-US" sz="1200" b="0" i="0" u="none" strike="noStrike" cap="none" normalizeH="0" baseline="0" dirty="0" smtClean="0">
                        <a:ln>
                          <a:noFill/>
                        </a:ln>
                        <a:solidFill>
                          <a:schemeClr val="tx1"/>
                        </a:solidFill>
                        <a:effectLst/>
                        <a:latin typeface="Arabic Transparent"/>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69541">
                <a:tc>
                  <a:txBody>
                    <a:bodyPr/>
                    <a:lstStyle/>
                    <a:p>
                      <a:pPr algn="ctr"/>
                      <a:r>
                        <a:rPr lang="ar-SA" sz="1400" dirty="0" smtClean="0">
                          <a:latin typeface="Arabic Transparent"/>
                        </a:rPr>
                        <a:t>13-15</a:t>
                      </a:r>
                      <a:endParaRPr lang="ar-SA" sz="1400" dirty="0">
                        <a:latin typeface="Arabic Transparent"/>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just" rtl="1">
                        <a:buFont typeface="Arial" pitchFamily="34" charset="0"/>
                        <a:buChar char="•"/>
                      </a:pPr>
                      <a:r>
                        <a:rPr lang="ar-SA" sz="1400" dirty="0" smtClean="0">
                          <a:latin typeface="Arabic Transparent"/>
                        </a:rPr>
                        <a:t> فوائد تطبيق أنظمة الجودة ؟؟</a:t>
                      </a:r>
                      <a:r>
                        <a:rPr lang="en-US" sz="1400" dirty="0" smtClean="0">
                          <a:latin typeface="Arabic Transparent"/>
                        </a:rPr>
                        <a:t>Benefits</a:t>
                      </a:r>
                      <a:r>
                        <a:rPr lang="en-US" sz="1400" baseline="0" dirty="0" smtClean="0">
                          <a:latin typeface="Arabic Transparent"/>
                        </a:rPr>
                        <a:t> of TQM SSA</a:t>
                      </a:r>
                      <a:endParaRPr lang="ar-SA" sz="1400" dirty="0" smtClean="0">
                        <a:latin typeface="Arabic Transparent"/>
                      </a:endParaRPr>
                    </a:p>
                    <a:p>
                      <a:pPr algn="just" rtl="1">
                        <a:buFont typeface="Arial" pitchFamily="34" charset="0"/>
                        <a:buChar char="•"/>
                      </a:pPr>
                      <a:r>
                        <a:rPr lang="ar-SA" sz="1400" dirty="0" smtClean="0">
                          <a:latin typeface="Arabic Transparent"/>
                        </a:rPr>
                        <a:t> تجارب تطبيقاتها</a:t>
                      </a:r>
                      <a:r>
                        <a:rPr lang="ar-SA" sz="1400" baseline="0" dirty="0" smtClean="0">
                          <a:latin typeface="Arabic Transparent"/>
                        </a:rPr>
                        <a:t> في الدواء والتصنيع الدوائي </a:t>
                      </a:r>
                      <a:r>
                        <a:rPr lang="ar-SA" sz="1400" dirty="0" smtClean="0">
                          <a:latin typeface="Arabic Transparent"/>
                        </a:rPr>
                        <a:t>محليا وعالميا</a:t>
                      </a:r>
                    </a:p>
                    <a:p>
                      <a:pPr algn="ctr" rtl="1">
                        <a:buFont typeface="Arial" pitchFamily="34" charset="0"/>
                        <a:buNone/>
                      </a:pPr>
                      <a:r>
                        <a:rPr kumimoji="0" lang="ar-SA" sz="1400" b="0" i="0" u="none" strike="noStrike" cap="none" normalizeH="0" baseline="0" dirty="0" smtClean="0">
                          <a:ln>
                            <a:noFill/>
                          </a:ln>
                          <a:solidFill>
                            <a:schemeClr val="tx2"/>
                          </a:solidFill>
                          <a:effectLst/>
                          <a:latin typeface="Arabic Transparent"/>
                          <a:cs typeface="Arial" pitchFamily="34" charset="0"/>
                        </a:rPr>
                        <a:t>مراجعة عامة - </a:t>
                      </a:r>
                      <a:r>
                        <a:rPr kumimoji="0" lang="ar-SA" sz="1200" b="1" i="0" u="none" strike="noStrike" cap="none" normalizeH="0" baseline="0" dirty="0" smtClean="0">
                          <a:ln>
                            <a:noFill/>
                          </a:ln>
                          <a:solidFill>
                            <a:srgbClr val="FF0000"/>
                          </a:solidFill>
                          <a:effectLst/>
                          <a:latin typeface="Monotype Koufi" pitchFamily="2" charset="-78"/>
                          <a:ea typeface="Monotype Koufi" pitchFamily="2" charset="-78"/>
                          <a:cs typeface="Monotype Koufi" pitchFamily="2" charset="-78"/>
                        </a:rPr>
                        <a:t>فالتقييم الفصلي النهائي</a:t>
                      </a:r>
                      <a:endParaRPr lang="ar-SA" sz="1200" b="1" dirty="0" smtClean="0">
                        <a:solidFill>
                          <a:srgbClr val="FF0000"/>
                        </a:solidFill>
                        <a:latin typeface="Monotype Koufi" pitchFamily="2" charset="-78"/>
                        <a:ea typeface="Monotype Koufi" pitchFamily="2" charset="-78"/>
                        <a:cs typeface="Monotype Koufi" pitchFamily="2"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
                          <a:schemeClr val="accent1"/>
                        </a:buClr>
                        <a:buSzPct val="85000"/>
                        <a:buFont typeface="Wingdings" pitchFamily="2" charset="2"/>
                        <a:buNone/>
                        <a:tabLst/>
                        <a:defRPr/>
                      </a:pPr>
                      <a:r>
                        <a:rPr kumimoji="0" lang="ar-SA" sz="1200" b="0" i="0" u="none" strike="noStrike" cap="none" normalizeH="0" baseline="0" dirty="0" smtClean="0">
                          <a:ln>
                            <a:noFill/>
                          </a:ln>
                          <a:solidFill>
                            <a:schemeClr val="tx1"/>
                          </a:solidFill>
                          <a:effectLst/>
                          <a:latin typeface="Arabic Transparent"/>
                          <a:cs typeface="Arial" pitchFamily="34" charset="0"/>
                        </a:rPr>
                        <a:t>=</a:t>
                      </a:r>
                      <a:endParaRPr kumimoji="0" lang="en-US" sz="1200" b="0" i="0" u="none" strike="noStrike" cap="none" normalizeH="0" baseline="0" dirty="0" smtClean="0">
                        <a:ln>
                          <a:noFill/>
                        </a:ln>
                        <a:solidFill>
                          <a:schemeClr val="tx1"/>
                        </a:solidFill>
                        <a:effectLst/>
                        <a:latin typeface="Arabic Transparent"/>
                        <a:cs typeface="Arial" pitchFamily="34" charset="0"/>
                      </a:endParaRPr>
                    </a:p>
                    <a:p>
                      <a:pPr marL="0" marR="0" lvl="0" indent="0" algn="ctr" defTabSz="914400" rtl="1" eaLnBrk="1" fontAlgn="base" latinLnBrk="0" hangingPunct="1">
                        <a:lnSpc>
                          <a:spcPct val="100000"/>
                        </a:lnSpc>
                        <a:spcBef>
                          <a:spcPct val="20000"/>
                        </a:spcBef>
                        <a:spcAft>
                          <a:spcPct val="0"/>
                        </a:spcAft>
                        <a:buClr>
                          <a:schemeClr val="accent1"/>
                        </a:buClr>
                        <a:buSzPct val="85000"/>
                        <a:buFont typeface="Wingdings" pitchFamily="2" charset="2"/>
                        <a:buNone/>
                        <a:tabLst/>
                      </a:pPr>
                      <a:endParaRPr kumimoji="0" lang="en-US" sz="1400" b="0" i="0" u="none" strike="noStrike" cap="none" normalizeH="0" baseline="0" dirty="0" smtClean="0">
                        <a:ln>
                          <a:noFill/>
                        </a:ln>
                        <a:solidFill>
                          <a:schemeClr val="tx2"/>
                        </a:solidFill>
                        <a:effectLst/>
                        <a:latin typeface="Arabic Transparent"/>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wheel spokes="3"/>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p:cNvSpPr>
          <p:nvPr>
            <p:ph type="title" idx="4294967295"/>
          </p:nvPr>
        </p:nvSpPr>
        <p:spPr bwMode="auto">
          <a:xfrm>
            <a:off x="2195513" y="260350"/>
            <a:ext cx="5427662" cy="450850"/>
          </a:xfrm>
        </p:spPr>
        <p:txBody>
          <a:bodyPr wrap="square" lIns="91440" tIns="45720" rIns="91440" bIns="45720" numCol="1" anchorCtr="0" compatLnSpc="1">
            <a:prstTxWarp prst="textNoShape">
              <a:avLst/>
            </a:prstTxWarp>
            <a:normAutofit fontScale="90000"/>
          </a:bodyPr>
          <a:lstStyle/>
          <a:p>
            <a:pPr algn="ctr">
              <a:defRPr/>
            </a:pPr>
            <a:r>
              <a:rPr lang="ar-BH" sz="3200" smtClean="0">
                <a:cs typeface="Monotype Koufi" pitchFamily="2" charset="-78"/>
              </a:rPr>
              <a:t>جوران</a:t>
            </a:r>
            <a:r>
              <a:rPr lang="ar-SA" sz="3200" smtClean="0">
                <a:cs typeface="Monotype Koufi" pitchFamily="2" charset="-78"/>
              </a:rPr>
              <a:t> </a:t>
            </a:r>
            <a:r>
              <a:rPr lang="en-US" sz="3200" smtClean="0">
                <a:cs typeface="Monotype Koufi" pitchFamily="2" charset="-78"/>
              </a:rPr>
              <a:t>Juran</a:t>
            </a:r>
          </a:p>
        </p:txBody>
      </p:sp>
      <p:sp>
        <p:nvSpPr>
          <p:cNvPr id="38915" name="Rectangle 3"/>
          <p:cNvSpPr>
            <a:spLocks noGrp="1"/>
          </p:cNvSpPr>
          <p:nvPr>
            <p:ph type="body" idx="4294967295"/>
          </p:nvPr>
        </p:nvSpPr>
        <p:spPr>
          <a:xfrm>
            <a:off x="642938" y="1125538"/>
            <a:ext cx="8348662" cy="4071937"/>
          </a:xfrm>
        </p:spPr>
        <p:txBody>
          <a:bodyPr/>
          <a:lstStyle/>
          <a:p>
            <a:pPr>
              <a:lnSpc>
                <a:spcPct val="80000"/>
              </a:lnSpc>
              <a:buFont typeface="Wingdings 2" pitchFamily="18" charset="2"/>
              <a:buNone/>
            </a:pPr>
            <a:r>
              <a:rPr lang="en-US" sz="3600" smtClean="0">
                <a:cs typeface="Tahoma" pitchFamily="34" charset="0"/>
              </a:rPr>
              <a:t>◄</a:t>
            </a:r>
            <a:r>
              <a:rPr lang="ar-SA" sz="3600" smtClean="0"/>
              <a:t> </a:t>
            </a:r>
            <a:r>
              <a:rPr lang="ar-SA" sz="1800" smtClean="0">
                <a:cs typeface="Monotype Koufi" pitchFamily="2" charset="-78"/>
              </a:rPr>
              <a:t>مراقبة الجودة:</a:t>
            </a:r>
            <a:br>
              <a:rPr lang="ar-SA" sz="1800" smtClean="0">
                <a:cs typeface="Monotype Koufi" pitchFamily="2" charset="-78"/>
              </a:rPr>
            </a:br>
            <a:r>
              <a:rPr lang="ar-SA" sz="2000" smtClean="0"/>
              <a:t> </a:t>
            </a:r>
            <a:br>
              <a:rPr lang="ar-SA" sz="2000" smtClean="0"/>
            </a:br>
            <a:r>
              <a:rPr lang="ar-SA" sz="2000" smtClean="0"/>
              <a:t>وقد قام بتقسيمه إلى ثلاث خطوات هي </a:t>
            </a:r>
            <a:r>
              <a:rPr lang="ar-SA" sz="2000" b="1" smtClean="0"/>
              <a:t>(تمت)</a:t>
            </a:r>
            <a:r>
              <a:rPr lang="ar-SA" sz="2000" smtClean="0"/>
              <a:t>:</a:t>
            </a:r>
            <a:br>
              <a:rPr lang="ar-SA" sz="2000" smtClean="0"/>
            </a:br>
            <a:r>
              <a:rPr lang="ar-SA" sz="2000" smtClean="0"/>
              <a:t/>
            </a:r>
            <a:br>
              <a:rPr lang="ar-SA" sz="2000" smtClean="0"/>
            </a:br>
            <a:r>
              <a:rPr lang="ar-SA" sz="2000" smtClean="0"/>
              <a:t>1- تقييم الأداء الحالي للتشغيل.</a:t>
            </a:r>
            <a:br>
              <a:rPr lang="ar-SA" sz="2000" smtClean="0"/>
            </a:br>
            <a:r>
              <a:rPr lang="ar-SA" sz="2000" smtClean="0"/>
              <a:t/>
            </a:r>
            <a:br>
              <a:rPr lang="ar-SA" sz="2000" smtClean="0"/>
            </a:br>
            <a:r>
              <a:rPr lang="ar-SA" sz="2000" smtClean="0"/>
              <a:t>2- مقارنة الأداء الحالي بالأهداف.</a:t>
            </a:r>
            <a:br>
              <a:rPr lang="ar-SA" sz="2000" smtClean="0"/>
            </a:br>
            <a:r>
              <a:rPr lang="ar-SA" sz="2000" smtClean="0"/>
              <a:t/>
            </a:r>
            <a:br>
              <a:rPr lang="ar-SA" sz="2000" smtClean="0"/>
            </a:br>
            <a:r>
              <a:rPr lang="ar-SA" sz="2000" smtClean="0"/>
              <a:t>3- التصرف وفقاً للاختلافات.</a:t>
            </a:r>
            <a:br>
              <a:rPr lang="ar-SA" sz="2000" smtClean="0"/>
            </a:br>
            <a:r>
              <a:rPr lang="ar-SA" sz="2000" smtClean="0"/>
              <a:t/>
            </a:r>
            <a:br>
              <a:rPr lang="ar-SA" sz="2000" smtClean="0"/>
            </a:br>
            <a:r>
              <a:rPr lang="ar-SA" sz="2000" smtClean="0"/>
              <a:t> </a:t>
            </a:r>
            <a:r>
              <a:rPr lang="en-US" sz="3600" smtClean="0">
                <a:cs typeface="Tahoma" pitchFamily="34" charset="0"/>
              </a:rPr>
              <a:t>◄</a:t>
            </a:r>
            <a:r>
              <a:rPr lang="ar-SA" sz="2000" b="1" smtClean="0"/>
              <a:t> </a:t>
            </a:r>
            <a:r>
              <a:rPr lang="ar-SA" sz="1800" smtClean="0">
                <a:cs typeface="Monotype Koufi" pitchFamily="2" charset="-78"/>
              </a:rPr>
              <a:t>تحسين الجودة:</a:t>
            </a:r>
            <a:br>
              <a:rPr lang="ar-SA" sz="1800" smtClean="0">
                <a:cs typeface="Monotype Koufi" pitchFamily="2" charset="-78"/>
              </a:rPr>
            </a:br>
            <a:r>
              <a:rPr lang="ar-SA" sz="2000" smtClean="0"/>
              <a:t>     </a:t>
            </a:r>
            <a:r>
              <a:rPr lang="ar-SA" sz="2000" smtClean="0">
                <a:latin typeface="Arabic Transparent" pitchFamily="2" charset="0"/>
                <a:cs typeface="Arabic Transparent" pitchFamily="2" charset="0"/>
              </a:rPr>
              <a:t>وقد ركز جوران اهتمامه بها لإيمانه بأن </a:t>
            </a:r>
            <a:r>
              <a:rPr lang="ar-SA" sz="2000" i="1" smtClean="0">
                <a:latin typeface="Arabic Transparent" pitchFamily="2" charset="0"/>
                <a:cs typeface="Arabic Transparent" pitchFamily="2" charset="0"/>
              </a:rPr>
              <a:t>عمليات التحسين المستمرة </a:t>
            </a:r>
            <a:r>
              <a:rPr lang="ar-SA" sz="2000" b="1" smtClean="0">
                <a:latin typeface="Arabic Transparent" pitchFamily="2" charset="0"/>
                <a:cs typeface="Arabic Transparent" pitchFamily="2" charset="0"/>
              </a:rPr>
              <a:t>بمثابة القلب لإدارة الجودة الشاملة</a:t>
            </a:r>
            <a:r>
              <a:rPr lang="ar-SA" sz="2000" smtClean="0">
                <a:latin typeface="Arabic Transparent" pitchFamily="2" charset="0"/>
                <a:cs typeface="Arabic Transparent" pitchFamily="2" charset="0"/>
              </a:rPr>
              <a:t>, وهي لا تقتصر على الجودة الخاصة بالمنتج أو الخدمة, ولكن أيضاً </a:t>
            </a:r>
            <a:r>
              <a:rPr lang="ar-SA" sz="2000" i="1" smtClean="0">
                <a:latin typeface="Arabic Transparent" pitchFamily="2" charset="0"/>
                <a:cs typeface="Arabic Transparent" pitchFamily="2" charset="0"/>
              </a:rPr>
              <a:t>تشمل تحسين العمليات</a:t>
            </a:r>
            <a:r>
              <a:rPr lang="ar-SA" sz="2000" smtClean="0">
                <a:latin typeface="Arabic Transparent" pitchFamily="2" charset="0"/>
                <a:cs typeface="Arabic Transparent" pitchFamily="2" charset="0"/>
              </a:rPr>
              <a:t>.</a:t>
            </a:r>
            <a:br>
              <a:rPr lang="ar-SA" sz="2000" smtClean="0">
                <a:latin typeface="Arabic Transparent" pitchFamily="2" charset="0"/>
                <a:cs typeface="Arabic Transparent" pitchFamily="2" charset="0"/>
              </a:rPr>
            </a:br>
            <a:endParaRPr lang="en-US" sz="2000" smtClean="0">
              <a:latin typeface="Arabic Transparent" pitchFamily="2" charset="0"/>
              <a:cs typeface="Arabic Transparent" pitchFamily="2" charset="0"/>
            </a:endParaRPr>
          </a:p>
        </p:txBody>
      </p:sp>
    </p:spTree>
  </p:cSld>
  <p:clrMapOvr>
    <a:masterClrMapping/>
  </p:clrMapOvr>
  <p:transition>
    <p:wheel spokes="3"/>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p:cNvSpPr>
          <p:nvPr>
            <p:ph type="title" idx="4294967295"/>
          </p:nvPr>
        </p:nvSpPr>
        <p:spPr bwMode="auto">
          <a:xfrm>
            <a:off x="1962150" y="333375"/>
            <a:ext cx="5418138" cy="574675"/>
          </a:xfrm>
        </p:spPr>
        <p:txBody>
          <a:bodyPr wrap="square" lIns="91440" tIns="45720" rIns="91440" bIns="45720" numCol="1" anchorCtr="0" compatLnSpc="1">
            <a:prstTxWarp prst="textNoShape">
              <a:avLst/>
            </a:prstTxWarp>
            <a:normAutofit/>
          </a:bodyPr>
          <a:lstStyle/>
          <a:p>
            <a:pPr algn="ctr">
              <a:defRPr/>
            </a:pPr>
            <a:r>
              <a:rPr lang="ar-BH" sz="2400" b="1" u="sng" dirty="0" smtClean="0">
                <a:latin typeface="Monotype Koufi" pitchFamily="2" charset="-78"/>
                <a:ea typeface="Monotype Koufi" pitchFamily="2" charset="-78"/>
                <a:cs typeface="Monotype Koufi" pitchFamily="2" charset="-78"/>
              </a:rPr>
              <a:t>فيليب </a:t>
            </a:r>
            <a:r>
              <a:rPr lang="ar-BH" sz="2400" b="1" u="sng" dirty="0" err="1" smtClean="0">
                <a:latin typeface="Monotype Koufi" pitchFamily="2" charset="-78"/>
                <a:ea typeface="Monotype Koufi" pitchFamily="2" charset="-78"/>
                <a:cs typeface="Monotype Koufi" pitchFamily="2" charset="-78"/>
              </a:rPr>
              <a:t>كروسبي</a:t>
            </a:r>
            <a:r>
              <a:rPr lang="ar-BH" sz="2400" b="1" u="sng" dirty="0" smtClean="0">
                <a:latin typeface="Monotype Koufi" pitchFamily="2" charset="-78"/>
                <a:ea typeface="Monotype Koufi" pitchFamily="2" charset="-78"/>
                <a:cs typeface="Monotype Koufi" pitchFamily="2" charset="-78"/>
              </a:rPr>
              <a:t> </a:t>
            </a:r>
            <a:r>
              <a:rPr lang="en-US" sz="2400" b="1" u="sng" dirty="0" smtClean="0">
                <a:ea typeface="Monotype Koufi" pitchFamily="2" charset="-78"/>
                <a:cs typeface="Monotype Koufi" pitchFamily="2" charset="-78"/>
              </a:rPr>
              <a:t>Philip </a:t>
            </a:r>
            <a:r>
              <a:rPr lang="en-US" sz="2400" b="1" u="sng" dirty="0" err="1" smtClean="0">
                <a:ea typeface="Monotype Koufi" pitchFamily="2" charset="-78"/>
                <a:cs typeface="Monotype Koufi" pitchFamily="2" charset="-78"/>
              </a:rPr>
              <a:t>Grosby</a:t>
            </a:r>
            <a:r>
              <a:rPr lang="en-US" sz="2400" b="1" dirty="0" smtClean="0">
                <a:ea typeface="Monotype Koufi" pitchFamily="2" charset="-78"/>
                <a:cs typeface="Monotype Koufi" pitchFamily="2" charset="-78"/>
              </a:rPr>
              <a:t> </a:t>
            </a:r>
          </a:p>
        </p:txBody>
      </p:sp>
      <p:sp>
        <p:nvSpPr>
          <p:cNvPr id="46083" name="Rectangle 3"/>
          <p:cNvSpPr>
            <a:spLocks noGrp="1"/>
          </p:cNvSpPr>
          <p:nvPr>
            <p:ph type="body" idx="4294967295"/>
          </p:nvPr>
        </p:nvSpPr>
        <p:spPr>
          <a:xfrm>
            <a:off x="785813" y="908050"/>
            <a:ext cx="8001000" cy="5257800"/>
          </a:xfrm>
        </p:spPr>
        <p:txBody>
          <a:bodyPr/>
          <a:lstStyle/>
          <a:p>
            <a:pPr marL="609600" indent="-609600" algn="just">
              <a:lnSpc>
                <a:spcPct val="80000"/>
              </a:lnSpc>
              <a:buFont typeface="Wingdings 2" pitchFamily="18" charset="2"/>
              <a:buNone/>
              <a:defRPr/>
            </a:pPr>
            <a:r>
              <a:rPr lang="ar-SA" sz="2000" dirty="0" smtClean="0">
                <a:cs typeface="Simplified Arabic" pitchFamily="2" charset="-78"/>
              </a:rPr>
              <a:t>		فيليب </a:t>
            </a:r>
            <a:r>
              <a:rPr lang="ar-SA" sz="2000" dirty="0" err="1" smtClean="0">
                <a:cs typeface="Simplified Arabic" pitchFamily="2" charset="-78"/>
              </a:rPr>
              <a:t>كروسبى</a:t>
            </a:r>
            <a:r>
              <a:rPr lang="ar-SA" sz="2000" dirty="0" smtClean="0">
                <a:cs typeface="Simplified Arabic" pitchFamily="2" charset="-78"/>
              </a:rPr>
              <a:t> يعد من أشهر رواد الجودة الأمريكيين, ولد عام 1926م في مدينة </a:t>
            </a:r>
            <a:r>
              <a:rPr lang="ar-SA" sz="2000" dirty="0" err="1" smtClean="0">
                <a:cs typeface="Simplified Arabic" pitchFamily="2" charset="-78"/>
              </a:rPr>
              <a:t>ويلنج</a:t>
            </a:r>
            <a:r>
              <a:rPr lang="ar-SA" sz="2000" dirty="0" smtClean="0">
                <a:cs typeface="Simplified Arabic" pitchFamily="2" charset="-78"/>
              </a:rPr>
              <a:t> غرب ولاية فرجينيا. في عام 1952م كانت بدايته العملية حيث التحق ( كروزبى ) الأمريكية, وتنقل بين عدد من الوظائف إلى أن أصبح مديراً للجودة لمشروع صواريخ ( بيرشيخ ) في شركة ( مارتن ماريتا ) في الفترة من 1965م إلى 1979م. </a:t>
            </a:r>
            <a:r>
              <a:rPr lang="ar-SA" sz="2000" b="1" dirty="0" smtClean="0">
                <a:cs typeface="Simplified Arabic" pitchFamily="2" charset="-78"/>
              </a:rPr>
              <a:t>وفي عام 1979م صدر له كتاب حرية الجودة </a:t>
            </a:r>
            <a:r>
              <a:rPr lang="ar-SA" sz="2000" dirty="0" smtClean="0">
                <a:cs typeface="Simplified Arabic" pitchFamily="2" charset="-78"/>
              </a:rPr>
              <a:t>( </a:t>
            </a:r>
            <a:r>
              <a:rPr lang="en-US" sz="2000" b="1" dirty="0" smtClean="0">
                <a:cs typeface="Simplified Arabic" pitchFamily="2" charset="-78"/>
              </a:rPr>
              <a:t>Quality is Free</a:t>
            </a:r>
            <a:r>
              <a:rPr lang="ar-SA" sz="2000" b="1" dirty="0" smtClean="0">
                <a:cs typeface="Simplified Arabic" pitchFamily="2" charset="-78"/>
              </a:rPr>
              <a:t> </a:t>
            </a:r>
            <a:r>
              <a:rPr lang="ar-SA" sz="2000" dirty="0" smtClean="0">
                <a:cs typeface="Simplified Arabic" pitchFamily="2" charset="-78"/>
              </a:rPr>
              <a:t>) الذي لاقى رواجاً كبيراً حتى أصبح من أكثر الكتب </a:t>
            </a:r>
            <a:r>
              <a:rPr lang="ar-SA" sz="2000" dirty="0" err="1" smtClean="0">
                <a:cs typeface="Simplified Arabic" pitchFamily="2" charset="-78"/>
              </a:rPr>
              <a:t>مبيعاً</a:t>
            </a:r>
            <a:r>
              <a:rPr lang="ar-SA" sz="2000" dirty="0" smtClean="0">
                <a:cs typeface="Simplified Arabic" pitchFamily="2" charset="-78"/>
              </a:rPr>
              <a:t> في ذلك الوقت, وقام  أيضاً </a:t>
            </a:r>
            <a:r>
              <a:rPr lang="ar-SA" sz="2000" b="1" dirty="0" smtClean="0">
                <a:cs typeface="Simplified Arabic" pitchFamily="2" charset="-78"/>
              </a:rPr>
              <a:t>بتأسيس كلية للجودة</a:t>
            </a:r>
            <a:r>
              <a:rPr lang="ar-SA" sz="2000" dirty="0" smtClean="0">
                <a:cs typeface="Simplified Arabic" pitchFamily="2" charset="-78"/>
              </a:rPr>
              <a:t>. </a:t>
            </a:r>
          </a:p>
          <a:p>
            <a:pPr marL="447675" indent="-180975" algn="just">
              <a:lnSpc>
                <a:spcPct val="80000"/>
              </a:lnSpc>
              <a:buFont typeface="Wingdings 2" pitchFamily="18" charset="2"/>
              <a:buNone/>
              <a:defRPr/>
            </a:pPr>
            <a:r>
              <a:rPr lang="ar-SA" sz="2000" dirty="0" smtClean="0">
                <a:cs typeface="Simplified Arabic" pitchFamily="2" charset="-78"/>
              </a:rPr>
              <a:t>	ويرى </a:t>
            </a:r>
            <a:r>
              <a:rPr lang="ar-SA" sz="2000" dirty="0" err="1" smtClean="0">
                <a:cs typeface="Simplified Arabic" pitchFamily="2" charset="-78"/>
              </a:rPr>
              <a:t>كروسبى</a:t>
            </a:r>
            <a:r>
              <a:rPr lang="ar-SA" sz="2000" dirty="0" smtClean="0">
                <a:cs typeface="Simplified Arabic" pitchFamily="2" charset="-78"/>
              </a:rPr>
              <a:t> أن </a:t>
            </a:r>
            <a:r>
              <a:rPr lang="ar-SA" sz="2000" b="1" dirty="0" smtClean="0">
                <a:cs typeface="Simplified Arabic" pitchFamily="2" charset="-78"/>
              </a:rPr>
              <a:t>الجودة الرديئة تبلغ تكلفتها 20% من العائد ومن الممكن تجنب هذه التكلفة إذا تم ممارسة جودة سليمة</a:t>
            </a:r>
            <a:r>
              <a:rPr lang="ar-SA" sz="2000" dirty="0" smtClean="0">
                <a:cs typeface="Simplified Arabic" pitchFamily="2" charset="-78"/>
              </a:rPr>
              <a:t>. وقد ركز في برنامجه لإدارة الجودة على التشديد على </a:t>
            </a:r>
            <a:r>
              <a:rPr lang="ar-SA" sz="2000" b="1" dirty="0" smtClean="0">
                <a:cs typeface="Simplified Arabic" pitchFamily="2" charset="-78"/>
              </a:rPr>
              <a:t>المخرجات</a:t>
            </a:r>
            <a:r>
              <a:rPr lang="ar-SA" sz="2000" dirty="0" smtClean="0">
                <a:cs typeface="Simplified Arabic" pitchFamily="2" charset="-78"/>
              </a:rPr>
              <a:t> </a:t>
            </a:r>
            <a:r>
              <a:rPr lang="ar-SA" sz="2000" b="1" dirty="0" smtClean="0">
                <a:cs typeface="Simplified Arabic" pitchFamily="2" charset="-78"/>
              </a:rPr>
              <a:t>وذلك عن طريق الحد من العيوب في الأداء حيث نأي بمفهوم </a:t>
            </a:r>
            <a:r>
              <a:rPr lang="ar-SA" sz="2000" b="1" i="1" dirty="0" smtClean="0">
                <a:cs typeface="Simplified Arabic" pitchFamily="2" charset="-78"/>
              </a:rPr>
              <a:t>( اللا عيوب </a:t>
            </a:r>
            <a:r>
              <a:rPr lang="en-US" sz="2000" b="1" i="1" dirty="0" smtClean="0">
                <a:cs typeface="Simplified Arabic" pitchFamily="2" charset="-78"/>
              </a:rPr>
              <a:t>Zero Defect</a:t>
            </a:r>
            <a:r>
              <a:rPr lang="ar-SA" sz="2000" b="1" i="1" dirty="0" smtClean="0">
                <a:cs typeface="Simplified Arabic" pitchFamily="2" charset="-78"/>
              </a:rPr>
              <a:t> </a:t>
            </a:r>
            <a:r>
              <a:rPr lang="ar-SA" sz="2000" dirty="0" smtClean="0">
                <a:cs typeface="Simplified Arabic" pitchFamily="2" charset="-78"/>
              </a:rPr>
              <a:t>) </a:t>
            </a:r>
            <a:r>
              <a:rPr lang="ar-SA" sz="2000" b="1" dirty="0" smtClean="0">
                <a:cs typeface="Simplified Arabic" pitchFamily="2" charset="-78"/>
              </a:rPr>
              <a:t>أي </a:t>
            </a:r>
            <a:r>
              <a:rPr lang="ar-SA" sz="2000" b="1" i="1" dirty="0" smtClean="0">
                <a:cs typeface="Simplified Arabic" pitchFamily="2" charset="-78"/>
              </a:rPr>
              <a:t>إخراج منتج </a:t>
            </a:r>
            <a:r>
              <a:rPr lang="ar-SA" sz="2000" b="1" i="1" dirty="0" err="1" smtClean="0">
                <a:cs typeface="Simplified Arabic" pitchFamily="2" charset="-78"/>
              </a:rPr>
              <a:t>او</a:t>
            </a:r>
            <a:r>
              <a:rPr lang="ar-SA" sz="2000" b="1" i="1" dirty="0" smtClean="0">
                <a:cs typeface="Simplified Arabic" pitchFamily="2" charset="-78"/>
              </a:rPr>
              <a:t> عمل بلا عيوب</a:t>
            </a:r>
            <a:r>
              <a:rPr lang="ar-SA" sz="2000" dirty="0" smtClean="0">
                <a:cs typeface="Simplified Arabic" pitchFamily="2" charset="-78"/>
              </a:rPr>
              <a:t>. </a:t>
            </a:r>
            <a:r>
              <a:rPr lang="ar-SA" sz="2000" b="1" dirty="0" smtClean="0">
                <a:cs typeface="Simplified Arabic" pitchFamily="2" charset="-78"/>
              </a:rPr>
              <a:t>وهو ما يعنى </a:t>
            </a:r>
            <a:r>
              <a:rPr lang="ar-SA" sz="2000" b="1" i="1" dirty="0" smtClean="0">
                <a:cs typeface="Simplified Arabic" pitchFamily="2" charset="-78"/>
              </a:rPr>
              <a:t>عدم القبول بالعيب مطلقاً</a:t>
            </a:r>
            <a:r>
              <a:rPr lang="ar-SA" sz="2000" dirty="0" smtClean="0">
                <a:cs typeface="Simplified Arabic" pitchFamily="2" charset="-78"/>
              </a:rPr>
              <a:t>, وهو يرى أن الجودة هي الموائمة مع المتطلبات, </a:t>
            </a:r>
            <a:r>
              <a:rPr lang="ar-SA" sz="2000" i="1" dirty="0" smtClean="0">
                <a:cs typeface="Simplified Arabic" pitchFamily="2" charset="-78"/>
              </a:rPr>
              <a:t>كما أنه يساوى بين إدارة الجودة وبين اتخاذ الإجراءات الوقائية</a:t>
            </a:r>
            <a:r>
              <a:rPr lang="ar-SA" sz="2000" dirty="0" smtClean="0">
                <a:cs typeface="Simplified Arabic" pitchFamily="2" charset="-78"/>
              </a:rPr>
              <a:t>.</a:t>
            </a:r>
          </a:p>
          <a:p>
            <a:pPr marL="447675" indent="-180975" algn="just">
              <a:lnSpc>
                <a:spcPct val="80000"/>
              </a:lnSpc>
              <a:buFont typeface="Wingdings 2" pitchFamily="18" charset="2"/>
              <a:buNone/>
              <a:defRPr/>
            </a:pPr>
            <a:r>
              <a:rPr lang="ar-SA" sz="2000" dirty="0" smtClean="0">
                <a:cs typeface="Simplified Arabic" pitchFamily="2" charset="-78"/>
              </a:rPr>
              <a:t/>
            </a:r>
            <a:br>
              <a:rPr lang="ar-SA" sz="2000" dirty="0" smtClean="0">
                <a:cs typeface="Simplified Arabic" pitchFamily="2" charset="-78"/>
              </a:rPr>
            </a:br>
            <a:r>
              <a:rPr lang="ar-SA" sz="2000" dirty="0" smtClean="0">
                <a:cs typeface="Simplified Arabic" pitchFamily="2" charset="-78"/>
              </a:rPr>
              <a:t>وكذلك فإن </a:t>
            </a:r>
            <a:r>
              <a:rPr lang="ar-SA" sz="2000" dirty="0" err="1" smtClean="0">
                <a:cs typeface="Simplified Arabic" pitchFamily="2" charset="-78"/>
              </a:rPr>
              <a:t>كروسبى</a:t>
            </a:r>
            <a:r>
              <a:rPr lang="ar-SA" sz="2000" dirty="0" smtClean="0">
                <a:cs typeface="Simplified Arabic" pitchFamily="2" charset="-78"/>
              </a:rPr>
              <a:t> ركز على </a:t>
            </a:r>
            <a:r>
              <a:rPr lang="ar-SA" sz="2000" i="1" dirty="0" smtClean="0">
                <a:cs typeface="Simplified Arabic" pitchFamily="2" charset="-78"/>
              </a:rPr>
              <a:t>الدوافع والتخطيط </a:t>
            </a:r>
            <a:r>
              <a:rPr lang="ar-SA" sz="2000" b="1" i="1" dirty="0" smtClean="0">
                <a:cs typeface="Simplified Arabic" pitchFamily="2" charset="-78"/>
              </a:rPr>
              <a:t>أكثر</a:t>
            </a:r>
            <a:r>
              <a:rPr lang="ar-SA" sz="2000" i="1" dirty="0" smtClean="0">
                <a:cs typeface="Simplified Arabic" pitchFamily="2" charset="-78"/>
              </a:rPr>
              <a:t> من عمليات الرقابة الإحصائية للجودة</a:t>
            </a:r>
            <a:r>
              <a:rPr lang="ar-SA" sz="2000" dirty="0" smtClean="0">
                <a:cs typeface="Simplified Arabic" pitchFamily="2" charset="-78"/>
              </a:rPr>
              <a:t>, أو أساليب حل المشاكل, وقد أكد أن الجودة غير مكلفة لأن التكاليف الرقابية أو التي تمنع حدوث الأخطاء سوف تكون أقل من تكلفة الفحص والتوفيق والتصحيح والفشل.</a:t>
            </a:r>
          </a:p>
          <a:p>
            <a:pPr marL="447675" indent="-180975" algn="just">
              <a:lnSpc>
                <a:spcPct val="80000"/>
              </a:lnSpc>
              <a:defRPr/>
            </a:pPr>
            <a:r>
              <a:rPr lang="ar-SA" sz="2000" dirty="0" smtClean="0">
                <a:cs typeface="Simplified Arabic" pitchFamily="2" charset="-78"/>
              </a:rPr>
              <a:t/>
            </a:r>
            <a:br>
              <a:rPr lang="ar-SA" sz="2000" dirty="0" smtClean="0">
                <a:cs typeface="Simplified Arabic" pitchFamily="2" charset="-78"/>
              </a:rPr>
            </a:br>
            <a:r>
              <a:rPr lang="ar-SA" sz="2000" dirty="0" smtClean="0">
                <a:cs typeface="Simplified Arabic" pitchFamily="2" charset="-78"/>
              </a:rPr>
              <a:t>وكان </a:t>
            </a:r>
            <a:r>
              <a:rPr lang="ar-SA" sz="2000" dirty="0" err="1" smtClean="0">
                <a:cs typeface="Simplified Arabic" pitchFamily="2" charset="-78"/>
              </a:rPr>
              <a:t>لكروسبى</a:t>
            </a:r>
            <a:r>
              <a:rPr lang="ar-SA" sz="2000" dirty="0" smtClean="0">
                <a:cs typeface="Simplified Arabic" pitchFamily="2" charset="-78"/>
              </a:rPr>
              <a:t> ثلاثة محاور رئيسية لإدارة الجودة الشاملة في المؤسسة وهي </a:t>
            </a:r>
            <a:r>
              <a:rPr lang="ar-SA" sz="2000" b="1" dirty="0" smtClean="0">
                <a:cs typeface="Simplified Arabic" pitchFamily="2" charset="-78"/>
              </a:rPr>
              <a:t>مبادئ أربعة في الجودة الشاملة</a:t>
            </a:r>
            <a:r>
              <a:rPr lang="ar-SA" sz="2000" dirty="0" smtClean="0">
                <a:cs typeface="Simplified Arabic" pitchFamily="2" charset="-78"/>
              </a:rPr>
              <a:t>, </a:t>
            </a:r>
            <a:r>
              <a:rPr lang="ar-SA" sz="2000" b="1" dirty="0" smtClean="0">
                <a:cs typeface="Simplified Arabic" pitchFamily="2" charset="-78"/>
              </a:rPr>
              <a:t>وأربعة عشر خطوة لتحسين الجودة الشاملة</a:t>
            </a:r>
            <a:r>
              <a:rPr lang="ar-SA" sz="2000" dirty="0" smtClean="0">
                <a:cs typeface="Simplified Arabic" pitchFamily="2" charset="-78"/>
              </a:rPr>
              <a:t>, </a:t>
            </a:r>
            <a:r>
              <a:rPr lang="ar-SA" sz="2000" dirty="0" err="1" smtClean="0">
                <a:cs typeface="Simplified Arabic" pitchFamily="2" charset="-78"/>
              </a:rPr>
              <a:t>الى</a:t>
            </a:r>
            <a:r>
              <a:rPr lang="ar-SA" sz="2000" dirty="0" smtClean="0">
                <a:cs typeface="Simplified Arabic" pitchFamily="2" charset="-78"/>
              </a:rPr>
              <a:t> جانب لقاح الجودة الواقي مع </a:t>
            </a:r>
            <a:r>
              <a:rPr lang="ar-SA" sz="2000" dirty="0" err="1" smtClean="0">
                <a:cs typeface="Simplified Arabic" pitchFamily="2" charset="-78"/>
              </a:rPr>
              <a:t>ديمنج</a:t>
            </a:r>
            <a:r>
              <a:rPr lang="ar-SA" sz="2000" dirty="0" smtClean="0">
                <a:cs typeface="Simplified Arabic" pitchFamily="2" charset="-78"/>
              </a:rPr>
              <a:t>.</a:t>
            </a:r>
          </a:p>
          <a:p>
            <a:pPr marL="609600" indent="-609600" algn="just">
              <a:lnSpc>
                <a:spcPct val="80000"/>
              </a:lnSpc>
              <a:defRPr/>
            </a:pPr>
            <a:endParaRPr lang="ar-SA" sz="2000" dirty="0" smtClean="0">
              <a:cs typeface="Simplified Arabic" pitchFamily="2" charset="-78"/>
            </a:endParaRPr>
          </a:p>
        </p:txBody>
      </p:sp>
    </p:spTree>
  </p:cSld>
  <p:clrMapOvr>
    <a:masterClrMapping/>
  </p:clrMapOvr>
  <p:transition>
    <p:wheel spokes="3"/>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p:cNvSpPr>
          <p:nvPr>
            <p:ph type="title" idx="4294967295"/>
          </p:nvPr>
        </p:nvSpPr>
        <p:spPr bwMode="auto">
          <a:xfrm>
            <a:off x="1331913" y="44450"/>
            <a:ext cx="6119812" cy="838200"/>
          </a:xfrm>
        </p:spPr>
        <p:txBody>
          <a:bodyPr wrap="square" lIns="91440" tIns="45720" rIns="91440" bIns="45720" numCol="1" anchorCtr="0" compatLnSpc="1">
            <a:prstTxWarp prst="textNoShape">
              <a:avLst/>
            </a:prstTxWarp>
          </a:bodyPr>
          <a:lstStyle/>
          <a:p>
            <a:pPr algn="ctr">
              <a:defRPr/>
            </a:pPr>
            <a:r>
              <a:rPr lang="ar-SA" sz="2800" smtClean="0">
                <a:cs typeface="Monotype Koufi" pitchFamily="2" charset="-78"/>
              </a:rPr>
              <a:t>مبادئ كروسبى الأربعة في الجودة الشاملة</a:t>
            </a:r>
            <a:endParaRPr lang="en-US" sz="2800" smtClean="0">
              <a:cs typeface="Monotype Koufi" pitchFamily="2" charset="-78"/>
            </a:endParaRPr>
          </a:p>
        </p:txBody>
      </p:sp>
      <p:sp>
        <p:nvSpPr>
          <p:cNvPr id="35843" name="Rectangle 3"/>
          <p:cNvSpPr>
            <a:spLocks noGrp="1"/>
          </p:cNvSpPr>
          <p:nvPr>
            <p:ph type="body" idx="4294967295"/>
          </p:nvPr>
        </p:nvSpPr>
        <p:spPr>
          <a:xfrm>
            <a:off x="914400" y="1000125"/>
            <a:ext cx="7772400" cy="5072063"/>
          </a:xfrm>
        </p:spPr>
        <p:txBody>
          <a:bodyPr/>
          <a:lstStyle/>
          <a:p>
            <a:pPr marL="895350" indent="-361950" algn="just">
              <a:buFont typeface="Wingdings 2" pitchFamily="18" charset="2"/>
              <a:buNone/>
              <a:defRPr/>
            </a:pPr>
            <a:r>
              <a:rPr lang="ar-SA" dirty="0" smtClean="0"/>
              <a:t>		</a:t>
            </a:r>
            <a:r>
              <a:rPr lang="ar-SA" sz="2400" dirty="0" smtClean="0"/>
              <a:t>1- تعرف الجودة على أساس </a:t>
            </a:r>
            <a:r>
              <a:rPr lang="ar-SA" sz="2400" b="1" i="1" dirty="0" smtClean="0"/>
              <a:t>التوافق مع متطلبات العميل.</a:t>
            </a:r>
          </a:p>
          <a:p>
            <a:pPr marL="895350" indent="-361950" algn="just">
              <a:buFont typeface="Wingdings 2" pitchFamily="18" charset="2"/>
              <a:buNone/>
              <a:defRPr/>
            </a:pPr>
            <a:endParaRPr lang="ar-SA" sz="2400" dirty="0" smtClean="0"/>
          </a:p>
          <a:p>
            <a:pPr marL="895350" indent="-361950" algn="just">
              <a:buFont typeface="Wingdings 2" pitchFamily="18" charset="2"/>
              <a:buNone/>
              <a:defRPr/>
            </a:pPr>
            <a:r>
              <a:rPr lang="ar-SA" sz="2400" dirty="0" smtClean="0"/>
              <a:t>	 2- نظام تحقيق الجودة عن </a:t>
            </a:r>
            <a:r>
              <a:rPr lang="ar-SA" sz="2400" b="1" i="1" dirty="0" smtClean="0"/>
              <a:t>طريق الوقاية </a:t>
            </a:r>
            <a:r>
              <a:rPr lang="ar-SA" sz="2400" dirty="0" smtClean="0"/>
              <a:t>وليس التقييم، أي عن طريق وضع مجموعة من المعايير والتي لا تقيس الخلل فقط وإنما تقيس التكلفة الإجمالية للجودة.</a:t>
            </a:r>
          </a:p>
          <a:p>
            <a:pPr marL="895350" indent="-361950" algn="just">
              <a:buFont typeface="Wingdings 2" pitchFamily="18" charset="2"/>
              <a:buNone/>
              <a:defRPr/>
            </a:pPr>
            <a:r>
              <a:rPr lang="ar-SA" sz="2400" dirty="0" smtClean="0"/>
              <a:t/>
            </a:r>
            <a:br>
              <a:rPr lang="ar-SA" sz="2400" dirty="0" smtClean="0"/>
            </a:br>
            <a:r>
              <a:rPr lang="ar-SA" sz="2400" dirty="0" smtClean="0"/>
              <a:t>3- تقاس الجودة من خلال تكلفة عدم المطابقة, وليس من خلال المؤشرات.</a:t>
            </a:r>
          </a:p>
          <a:p>
            <a:pPr marL="901700" indent="-368300" algn="just">
              <a:buFont typeface="Wingdings 2" pitchFamily="18" charset="2"/>
              <a:buNone/>
              <a:defRPr/>
            </a:pPr>
            <a:r>
              <a:rPr lang="ar-SA" sz="2400" dirty="0" smtClean="0"/>
              <a:t/>
            </a:r>
            <a:br>
              <a:rPr lang="ar-SA" sz="2400" dirty="0" smtClean="0"/>
            </a:br>
            <a:r>
              <a:rPr lang="ar-SA" sz="2400" dirty="0" smtClean="0"/>
              <a:t>4- معيار إنجاز الجودة هو </a:t>
            </a:r>
            <a:r>
              <a:rPr lang="ar-SA" sz="2400" b="1" i="1" dirty="0" smtClean="0"/>
              <a:t>العيوب الصفرية</a:t>
            </a:r>
            <a:r>
              <a:rPr lang="ar-SA" sz="2400" dirty="0" smtClean="0"/>
              <a:t>. </a:t>
            </a:r>
          </a:p>
          <a:p>
            <a:pPr marL="901700" indent="-368300">
              <a:defRPr/>
            </a:pPr>
            <a:endParaRPr lang="en-US" sz="2400" dirty="0" smtClean="0">
              <a:cs typeface="Tahoma" pitchFamily="34" charset="0"/>
            </a:endParaRPr>
          </a:p>
        </p:txBody>
      </p:sp>
    </p:spTree>
  </p:cSld>
  <p:clrMapOvr>
    <a:masterClrMapping/>
  </p:clrMapOvr>
  <p:transition>
    <p:wheel spokes="3"/>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4"/>
          <p:cNvSpPr>
            <a:spLocks noGrp="1"/>
          </p:cNvSpPr>
          <p:nvPr>
            <p:ph type="body" idx="4294967295"/>
          </p:nvPr>
        </p:nvSpPr>
        <p:spPr>
          <a:xfrm>
            <a:off x="642938" y="836613"/>
            <a:ext cx="8348662" cy="4878387"/>
          </a:xfrm>
        </p:spPr>
        <p:txBody>
          <a:bodyPr/>
          <a:lstStyle/>
          <a:p>
            <a:pPr algn="just">
              <a:lnSpc>
                <a:spcPct val="80000"/>
              </a:lnSpc>
              <a:buFont typeface="Wingdings" pitchFamily="2" charset="2"/>
              <a:buNone/>
            </a:pPr>
            <a:r>
              <a:rPr lang="ar-SA" sz="2000" smtClean="0">
                <a:cs typeface="Simplified Arabic" pitchFamily="18" charset="-78"/>
              </a:rPr>
              <a:t>1- </a:t>
            </a:r>
            <a:r>
              <a:rPr lang="ar-SA" sz="2000" b="1" smtClean="0">
                <a:cs typeface="Simplified Arabic" pitchFamily="18" charset="-78"/>
              </a:rPr>
              <a:t>التزام الإدارة العليا</a:t>
            </a:r>
            <a:r>
              <a:rPr lang="ar-SA" sz="2000" smtClean="0">
                <a:cs typeface="Simplified Arabic" pitchFamily="18" charset="-78"/>
              </a:rPr>
              <a:t>: في إدراكها وتفهما والتزامها بتهيئة وحفز منسوبيها وفق سياسة معلنة ومكتوبة.</a:t>
            </a:r>
          </a:p>
          <a:p>
            <a:pPr algn="just">
              <a:lnSpc>
                <a:spcPct val="80000"/>
              </a:lnSpc>
              <a:buFont typeface="Wingdings" pitchFamily="2" charset="2"/>
              <a:buNone/>
            </a:pPr>
            <a:endParaRPr lang="ar-SA" sz="2000" smtClean="0">
              <a:cs typeface="Simplified Arabic" pitchFamily="18" charset="-78"/>
            </a:endParaRPr>
          </a:p>
          <a:p>
            <a:pPr algn="just">
              <a:lnSpc>
                <a:spcPct val="80000"/>
              </a:lnSpc>
              <a:buFont typeface="Wingdings" pitchFamily="2" charset="2"/>
              <a:buNone/>
            </a:pPr>
            <a:r>
              <a:rPr lang="ar-SA" sz="2000" smtClean="0">
                <a:cs typeface="Simplified Arabic" pitchFamily="18" charset="-78"/>
              </a:rPr>
              <a:t>2- </a:t>
            </a:r>
            <a:r>
              <a:rPr lang="ar-SA" sz="2000" b="1" smtClean="0">
                <a:cs typeface="Simplified Arabic" pitchFamily="18" charset="-78"/>
              </a:rPr>
              <a:t>فرق لتحسين الجودة</a:t>
            </a:r>
            <a:r>
              <a:rPr lang="ar-SA" sz="2000" smtClean="0">
                <a:cs typeface="Simplified Arabic" pitchFamily="18" charset="-78"/>
              </a:rPr>
              <a:t>: تشكل فرق عمل تضم ممثلين عن كل إدارة.</a:t>
            </a:r>
          </a:p>
          <a:p>
            <a:pPr algn="just">
              <a:lnSpc>
                <a:spcPct val="80000"/>
              </a:lnSpc>
              <a:buFont typeface="Wingdings" pitchFamily="2" charset="2"/>
              <a:buNone/>
            </a:pPr>
            <a:endParaRPr lang="ar-SA" sz="2000" smtClean="0">
              <a:cs typeface="Simplified Arabic" pitchFamily="18" charset="-78"/>
            </a:endParaRPr>
          </a:p>
          <a:p>
            <a:pPr algn="just">
              <a:lnSpc>
                <a:spcPct val="80000"/>
              </a:lnSpc>
              <a:buFont typeface="Wingdings" pitchFamily="2" charset="2"/>
              <a:buNone/>
            </a:pPr>
            <a:r>
              <a:rPr lang="ar-SA" sz="2000" smtClean="0">
                <a:cs typeface="Simplified Arabic" pitchFamily="18" charset="-78"/>
              </a:rPr>
              <a:t>3- </a:t>
            </a:r>
            <a:r>
              <a:rPr lang="ar-SA" sz="2000" b="1" smtClean="0">
                <a:cs typeface="Simplified Arabic" pitchFamily="18" charset="-78"/>
              </a:rPr>
              <a:t>مقاييس الجودة: </a:t>
            </a:r>
            <a:r>
              <a:rPr lang="ar-SA" sz="2000" smtClean="0">
                <a:cs typeface="Simplified Arabic" pitchFamily="18" charset="-78"/>
              </a:rPr>
              <a:t>يتم تحديد كيفية القياس عند حدوث واحتمالية حدوث مشاكل.</a:t>
            </a:r>
          </a:p>
          <a:p>
            <a:pPr algn="just">
              <a:lnSpc>
                <a:spcPct val="80000"/>
              </a:lnSpc>
              <a:buFont typeface="Wingdings" pitchFamily="2" charset="2"/>
              <a:buNone/>
            </a:pPr>
            <a:endParaRPr lang="ar-SA" sz="2000" smtClean="0">
              <a:cs typeface="Simplified Arabic" pitchFamily="18" charset="-78"/>
            </a:endParaRPr>
          </a:p>
          <a:p>
            <a:pPr algn="just">
              <a:lnSpc>
                <a:spcPct val="80000"/>
              </a:lnSpc>
              <a:buFont typeface="Wingdings" pitchFamily="2" charset="2"/>
              <a:buNone/>
            </a:pPr>
            <a:r>
              <a:rPr lang="ar-SA" sz="2000" smtClean="0">
                <a:cs typeface="Simplified Arabic" pitchFamily="18" charset="-78"/>
              </a:rPr>
              <a:t>4- </a:t>
            </a:r>
            <a:r>
              <a:rPr lang="ar-SA" sz="2000" b="1" smtClean="0">
                <a:cs typeface="Simplified Arabic" pitchFamily="18" charset="-78"/>
              </a:rPr>
              <a:t>تحديد تكلفة الجودة: </a:t>
            </a:r>
            <a:r>
              <a:rPr lang="ar-SA" sz="2000" smtClean="0">
                <a:cs typeface="Simplified Arabic" pitchFamily="18" charset="-78"/>
              </a:rPr>
              <a:t>وفيها يتم تقدير تكلفة الجودة وشرح استخدامها كأداة من أدوات الإدارة, من أجل تحديد أي مجال الذي يؤدى التحسين فيه إلى زيادة الربح.</a:t>
            </a:r>
          </a:p>
          <a:p>
            <a:pPr algn="just">
              <a:lnSpc>
                <a:spcPct val="80000"/>
              </a:lnSpc>
              <a:buFont typeface="Wingdings" pitchFamily="2" charset="2"/>
              <a:buNone/>
            </a:pPr>
            <a:endParaRPr lang="ar-SA" sz="2000" smtClean="0">
              <a:cs typeface="Simplified Arabic" pitchFamily="18" charset="-78"/>
            </a:endParaRPr>
          </a:p>
          <a:p>
            <a:pPr algn="just">
              <a:lnSpc>
                <a:spcPct val="80000"/>
              </a:lnSpc>
              <a:buFont typeface="Wingdings" pitchFamily="2" charset="2"/>
              <a:buNone/>
            </a:pPr>
            <a:r>
              <a:rPr lang="ar-SA" sz="2000" smtClean="0">
                <a:cs typeface="Simplified Arabic" pitchFamily="18" charset="-78"/>
              </a:rPr>
              <a:t>5- </a:t>
            </a:r>
            <a:r>
              <a:rPr lang="ar-SA" sz="2000" b="1" smtClean="0">
                <a:cs typeface="Simplified Arabic" pitchFamily="18" charset="-78"/>
              </a:rPr>
              <a:t>الوعي بالجودة: </a:t>
            </a:r>
            <a:r>
              <a:rPr lang="ar-SA" sz="2000" smtClean="0">
                <a:cs typeface="Simplified Arabic" pitchFamily="18" charset="-78"/>
              </a:rPr>
              <a:t>رفع وعى العمال بالجودة, بحيث يتفهم كل العاملين أهمية ملائمة الجودة وتكاليف ملاءمتها لاحتياجات العملاء.</a:t>
            </a:r>
          </a:p>
          <a:p>
            <a:pPr algn="just">
              <a:lnSpc>
                <a:spcPct val="80000"/>
              </a:lnSpc>
              <a:buFont typeface="Wingdings" pitchFamily="2" charset="2"/>
              <a:buNone/>
            </a:pPr>
            <a:endParaRPr lang="ar-SA" sz="2000" smtClean="0">
              <a:cs typeface="Simplified Arabic" pitchFamily="18" charset="-78"/>
            </a:endParaRPr>
          </a:p>
          <a:p>
            <a:pPr algn="just">
              <a:lnSpc>
                <a:spcPct val="80000"/>
              </a:lnSpc>
              <a:buFont typeface="Wingdings" pitchFamily="2" charset="2"/>
              <a:buNone/>
            </a:pPr>
            <a:r>
              <a:rPr lang="ar-SA" sz="2000" smtClean="0">
                <a:cs typeface="Simplified Arabic" pitchFamily="18" charset="-78"/>
              </a:rPr>
              <a:t>6- </a:t>
            </a:r>
            <a:r>
              <a:rPr lang="ar-SA" sz="2000" b="1" smtClean="0">
                <a:cs typeface="Simplified Arabic" pitchFamily="18" charset="-78"/>
              </a:rPr>
              <a:t>الإجراءات التصحيحية: </a:t>
            </a:r>
            <a:r>
              <a:rPr lang="ar-SA" sz="2000" smtClean="0">
                <a:cs typeface="Simplified Arabic" pitchFamily="18" charset="-78"/>
              </a:rPr>
              <a:t>اتخاذ الخطوات التصحيحية كنتيجة للخطوات الخاصة بقياس الجودة وتكلفتها المذكورة في الخطوات السابقة.</a:t>
            </a:r>
          </a:p>
        </p:txBody>
      </p:sp>
      <p:sp>
        <p:nvSpPr>
          <p:cNvPr id="48131" name="Rectangle 5"/>
          <p:cNvSpPr>
            <a:spLocks noGrp="1"/>
          </p:cNvSpPr>
          <p:nvPr>
            <p:ph type="title" idx="4294967295"/>
          </p:nvPr>
        </p:nvSpPr>
        <p:spPr bwMode="auto">
          <a:xfrm>
            <a:off x="1763713" y="115888"/>
            <a:ext cx="5688012" cy="503237"/>
          </a:xfrm>
        </p:spPr>
        <p:txBody>
          <a:bodyPr wrap="square" lIns="91440" tIns="45720" rIns="91440" bIns="45720" numCol="1" anchorCtr="0" compatLnSpc="1">
            <a:prstTxWarp prst="textNoShape">
              <a:avLst/>
            </a:prstTxWarp>
          </a:bodyPr>
          <a:lstStyle/>
          <a:p>
            <a:pPr algn="ctr">
              <a:defRPr/>
            </a:pPr>
            <a:r>
              <a:rPr lang="ar-SA" sz="2400" b="1" dirty="0" smtClean="0">
                <a:cs typeface="Monotype Koufi" pitchFamily="2" charset="-78"/>
              </a:rPr>
              <a:t>خطوات تحسين الجودة الأربعة عشر عند </a:t>
            </a:r>
            <a:r>
              <a:rPr lang="ar-SA" sz="2400" b="1" dirty="0" err="1" smtClean="0">
                <a:cs typeface="Monotype Koufi" pitchFamily="2" charset="-78"/>
              </a:rPr>
              <a:t>كروسبى</a:t>
            </a:r>
            <a:endParaRPr lang="en-US" sz="2400" b="1" dirty="0" smtClean="0">
              <a:cs typeface="Monotype Koufi" pitchFamily="2" charset="-78"/>
            </a:endParaRPr>
          </a:p>
        </p:txBody>
      </p:sp>
    </p:spTree>
  </p:cSld>
  <p:clrMapOvr>
    <a:masterClrMapping/>
  </p:clrMapOvr>
  <p:transition>
    <p:wheel spokes="3"/>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39975" y="188913"/>
            <a:ext cx="4732338" cy="487362"/>
          </a:xfrm>
        </p:spPr>
        <p:txBody>
          <a:bodyPr/>
          <a:lstStyle/>
          <a:p>
            <a:pPr algn="ctr">
              <a:defRPr/>
            </a:pPr>
            <a:r>
              <a:rPr lang="ar-SA" sz="2000" dirty="0" smtClean="0">
                <a:latin typeface="Monotype Koufi" pitchFamily="2" charset="-78"/>
                <a:ea typeface="Monotype Koufi" pitchFamily="2" charset="-78"/>
                <a:cs typeface="Monotype Koufi" pitchFamily="2" charset="-78"/>
              </a:rPr>
              <a:t>تابع مبادئ </a:t>
            </a:r>
            <a:r>
              <a:rPr lang="ar-SA" sz="2000" dirty="0" err="1" smtClean="0">
                <a:latin typeface="Monotype Koufi" pitchFamily="2" charset="-78"/>
                <a:ea typeface="Monotype Koufi" pitchFamily="2" charset="-78"/>
                <a:cs typeface="Monotype Koufi" pitchFamily="2" charset="-78"/>
              </a:rPr>
              <a:t>كروسبي</a:t>
            </a:r>
            <a:r>
              <a:rPr lang="ar-SA" sz="2000" dirty="0" smtClean="0">
                <a:latin typeface="Monotype Koufi" pitchFamily="2" charset="-78"/>
                <a:ea typeface="Monotype Koufi" pitchFamily="2" charset="-78"/>
                <a:cs typeface="Monotype Koufi" pitchFamily="2" charset="-78"/>
              </a:rPr>
              <a:t> الأربعة عشر</a:t>
            </a:r>
            <a:endParaRPr lang="ar-SA" sz="2000" dirty="0">
              <a:latin typeface="Monotype Koufi" pitchFamily="2" charset="-78"/>
              <a:ea typeface="Monotype Koufi" pitchFamily="2" charset="-78"/>
              <a:cs typeface="Monotype Koufi" pitchFamily="2" charset="-78"/>
            </a:endParaRPr>
          </a:p>
        </p:txBody>
      </p:sp>
      <p:sp>
        <p:nvSpPr>
          <p:cNvPr id="43011" name="Content Placeholder 2"/>
          <p:cNvSpPr>
            <a:spLocks noGrp="1"/>
          </p:cNvSpPr>
          <p:nvPr>
            <p:ph idx="1"/>
          </p:nvPr>
        </p:nvSpPr>
        <p:spPr>
          <a:xfrm>
            <a:off x="914400" y="765175"/>
            <a:ext cx="7772400" cy="5740400"/>
          </a:xfrm>
        </p:spPr>
        <p:txBody>
          <a:bodyPr/>
          <a:lstStyle/>
          <a:p>
            <a:pPr marL="449263" algn="just">
              <a:lnSpc>
                <a:spcPct val="80000"/>
              </a:lnSpc>
              <a:buFont typeface="Wingdings" pitchFamily="2" charset="2"/>
              <a:buNone/>
            </a:pPr>
            <a:r>
              <a:rPr lang="ar-SA" sz="2000" smtClean="0">
                <a:cs typeface="Simplified Arabic" pitchFamily="18" charset="-78"/>
              </a:rPr>
              <a:t>7- </a:t>
            </a:r>
            <a:r>
              <a:rPr lang="ar-SA" sz="2400" b="1" smtClean="0">
                <a:cs typeface="Simplified Arabic" pitchFamily="18" charset="-78"/>
              </a:rPr>
              <a:t>آلا عيوب</a:t>
            </a:r>
            <a:r>
              <a:rPr lang="ar-SA" sz="2000" b="1" smtClean="0">
                <a:cs typeface="Simplified Arabic" pitchFamily="18" charset="-78"/>
              </a:rPr>
              <a:t> </a:t>
            </a:r>
            <a:r>
              <a:rPr lang="en-US" sz="2000" b="1" smtClean="0">
                <a:cs typeface="Simplified Arabic" pitchFamily="18" charset="-78"/>
              </a:rPr>
              <a:t>(</a:t>
            </a:r>
            <a:r>
              <a:rPr lang="en-US" sz="2000" b="1" smtClean="0">
                <a:latin typeface="Arial Black" pitchFamily="34" charset="0"/>
                <a:cs typeface="Simplified Arabic" pitchFamily="18" charset="-78"/>
              </a:rPr>
              <a:t>Zero Defects</a:t>
            </a:r>
            <a:r>
              <a:rPr lang="en-US" sz="2000" b="1" smtClean="0">
                <a:cs typeface="Simplified Arabic" pitchFamily="18" charset="-78"/>
              </a:rPr>
              <a:t>)</a:t>
            </a:r>
            <a:r>
              <a:rPr lang="ar-SA" sz="2000" smtClean="0">
                <a:cs typeface="Simplified Arabic" pitchFamily="18" charset="-78"/>
              </a:rPr>
              <a:t>: إنشاء لجنة من أجل برنامج التخطيط للوصول إلى ”منشأة، صيدلية، مصنع.. دواء </a:t>
            </a:r>
            <a:r>
              <a:rPr lang="ar-SA" sz="2400" b="1" smtClean="0">
                <a:cs typeface="Simplified Arabic" pitchFamily="18" charset="-78"/>
              </a:rPr>
              <a:t>بلا عيوب - خالي من العيب</a:t>
            </a:r>
            <a:r>
              <a:rPr lang="ar-SA" sz="2000" smtClean="0">
                <a:cs typeface="Simplified Arabic" pitchFamily="18" charset="-78"/>
              </a:rPr>
              <a:t>“.</a:t>
            </a:r>
          </a:p>
          <a:p>
            <a:pPr marL="449263" algn="just">
              <a:lnSpc>
                <a:spcPct val="80000"/>
              </a:lnSpc>
              <a:buFont typeface="Wingdings" pitchFamily="2" charset="2"/>
              <a:buNone/>
            </a:pPr>
            <a:r>
              <a:rPr lang="ar-SA" sz="2000" smtClean="0">
                <a:cs typeface="Simplified Arabic" pitchFamily="18" charset="-78"/>
              </a:rPr>
              <a:t>08- </a:t>
            </a:r>
            <a:r>
              <a:rPr lang="ar-SA" sz="2400" b="1" smtClean="0">
                <a:cs typeface="Simplified Arabic" pitchFamily="18" charset="-78"/>
              </a:rPr>
              <a:t>القضاء على أسباب العيب</a:t>
            </a:r>
            <a:r>
              <a:rPr lang="ar-SA" sz="2000" smtClean="0">
                <a:cs typeface="Simplified Arabic" pitchFamily="18" charset="-78"/>
              </a:rPr>
              <a:t>: تشجيع العاملين لإعلام الإدارة بالمعوقات التي تمنعهم من أداء العمل الخالي من العيوب, وإزالة معوقات الاتصال الفعال.</a:t>
            </a:r>
          </a:p>
          <a:p>
            <a:pPr marL="449263" algn="just">
              <a:lnSpc>
                <a:spcPct val="80000"/>
              </a:lnSpc>
              <a:buFont typeface="Wingdings" pitchFamily="2" charset="2"/>
              <a:buNone/>
            </a:pPr>
            <a:r>
              <a:rPr lang="ar-SA" sz="2000" smtClean="0">
                <a:cs typeface="Simplified Arabic" pitchFamily="18" charset="-78"/>
              </a:rPr>
              <a:t>9- </a:t>
            </a:r>
            <a:r>
              <a:rPr lang="ar-SA" sz="2400" b="1" smtClean="0">
                <a:cs typeface="Simplified Arabic" pitchFamily="18" charset="-78"/>
              </a:rPr>
              <a:t>يوم آلا عيوب</a:t>
            </a:r>
            <a:r>
              <a:rPr lang="ar-SA" sz="2000" b="1" smtClean="0">
                <a:cs typeface="Simplified Arabic" pitchFamily="18" charset="-78"/>
              </a:rPr>
              <a:t>:</a:t>
            </a:r>
            <a:r>
              <a:rPr lang="ar-SA" sz="2000" smtClean="0">
                <a:cs typeface="Simplified Arabic" pitchFamily="18" charset="-78"/>
              </a:rPr>
              <a:t> يتم تنظيم يوم خاص باللا عيوب, لجعل جميع العاملين يدركون أن المنشأة لديها معايير جيدة للأداء وأن هناك تغيراً قد حدث, ولزيادة الوعي بأهمية شعار " صناعة / </a:t>
            </a:r>
            <a:r>
              <a:rPr lang="ar-SA" sz="2000" b="1" smtClean="0">
                <a:cs typeface="Simplified Arabic" pitchFamily="18" charset="-78"/>
              </a:rPr>
              <a:t>غذاء وتغذية بلا عيوب </a:t>
            </a:r>
            <a:r>
              <a:rPr lang="ar-SA" sz="2000" smtClean="0">
                <a:cs typeface="Simplified Arabic" pitchFamily="18" charset="-78"/>
              </a:rPr>
              <a:t>".</a:t>
            </a:r>
          </a:p>
          <a:p>
            <a:pPr marL="449263" algn="just">
              <a:lnSpc>
                <a:spcPct val="80000"/>
              </a:lnSpc>
              <a:buFont typeface="Wingdings" pitchFamily="2" charset="2"/>
              <a:buNone/>
            </a:pPr>
            <a:r>
              <a:rPr lang="ar-SA" sz="2000" b="1" smtClean="0">
                <a:cs typeface="Simplified Arabic" pitchFamily="18" charset="-78"/>
              </a:rPr>
              <a:t>10- التدريب: </a:t>
            </a:r>
            <a:r>
              <a:rPr lang="ar-SA" sz="2000" smtClean="0">
                <a:cs typeface="Simplified Arabic" pitchFamily="18" charset="-78"/>
              </a:rPr>
              <a:t>تدريب جميع العاملين كلٌ فيما يخصه من برنامج تحسين الجودة.</a:t>
            </a:r>
          </a:p>
          <a:p>
            <a:pPr marL="449263" algn="just">
              <a:lnSpc>
                <a:spcPct val="80000"/>
              </a:lnSpc>
              <a:buFont typeface="Wingdings" pitchFamily="2" charset="2"/>
              <a:buNone/>
            </a:pPr>
            <a:r>
              <a:rPr lang="ar-SA" sz="2000" smtClean="0">
                <a:cs typeface="Simplified Arabic" pitchFamily="18" charset="-78"/>
              </a:rPr>
              <a:t>11- </a:t>
            </a:r>
            <a:r>
              <a:rPr lang="ar-SA" sz="2400" b="1" smtClean="0">
                <a:cs typeface="Simplified Arabic" pitchFamily="18" charset="-78"/>
              </a:rPr>
              <a:t>وضع الأهداف</a:t>
            </a:r>
            <a:r>
              <a:rPr lang="ar-SA" sz="2000" smtClean="0">
                <a:cs typeface="Simplified Arabic" pitchFamily="18" charset="-78"/>
              </a:rPr>
              <a:t>: تشجيع الأفراد لتحقيق أهداف التحسين لأنفسهم وللمجموعات التي ينتمون إليها.</a:t>
            </a:r>
          </a:p>
          <a:p>
            <a:pPr marL="449263" algn="just">
              <a:lnSpc>
                <a:spcPct val="80000"/>
              </a:lnSpc>
              <a:buFont typeface="Wingdings" pitchFamily="2" charset="2"/>
              <a:buNone/>
            </a:pPr>
            <a:r>
              <a:rPr lang="ar-SA" sz="2000" smtClean="0">
                <a:cs typeface="Simplified Arabic" pitchFamily="18" charset="-78"/>
              </a:rPr>
              <a:t>12- </a:t>
            </a:r>
            <a:r>
              <a:rPr lang="ar-SA" sz="2000" b="1" smtClean="0">
                <a:cs typeface="Simplified Arabic" pitchFamily="18" charset="-78"/>
              </a:rPr>
              <a:t>المكافأة</a:t>
            </a:r>
            <a:r>
              <a:rPr lang="ar-SA" sz="2000" smtClean="0">
                <a:cs typeface="Simplified Arabic" pitchFamily="18" charset="-78"/>
              </a:rPr>
              <a:t>: وتكون باعتراف المنشأة وتقديرها وتكريمها لكل من يعمل على تحقيق أهداف الجودة, وكان لهم جهد في تطوير وتحسين الجودة.</a:t>
            </a:r>
          </a:p>
          <a:p>
            <a:pPr marL="449263" algn="just">
              <a:lnSpc>
                <a:spcPct val="80000"/>
              </a:lnSpc>
              <a:buFont typeface="Wingdings" pitchFamily="2" charset="2"/>
              <a:buNone/>
            </a:pPr>
            <a:r>
              <a:rPr lang="ar-SA" sz="2000" smtClean="0">
                <a:cs typeface="Simplified Arabic" pitchFamily="18" charset="-78"/>
              </a:rPr>
              <a:t>13- </a:t>
            </a:r>
            <a:r>
              <a:rPr lang="ar-SA" sz="2000" b="1" smtClean="0">
                <a:cs typeface="Simplified Arabic" pitchFamily="18" charset="-78"/>
              </a:rPr>
              <a:t>مجلس إدارة الجودة</a:t>
            </a:r>
            <a:r>
              <a:rPr lang="ar-SA" sz="2000" smtClean="0">
                <a:cs typeface="Simplified Arabic" pitchFamily="18" charset="-78"/>
              </a:rPr>
              <a:t>: يتكون مجلس إدارة الجودة من المهنيين ومجموعة من الرؤساء, وتكون مهمته الاتصال الدائم والتنسيق مع أعضاء فرق تحسين الجودة, لمشاركة الخبرات, وحل المشاكل, وطرح الأفكار.</a:t>
            </a:r>
          </a:p>
          <a:p>
            <a:pPr marL="449263" algn="just">
              <a:lnSpc>
                <a:spcPct val="80000"/>
              </a:lnSpc>
              <a:buFont typeface="Wingdings" pitchFamily="2" charset="2"/>
              <a:buNone/>
            </a:pPr>
            <a:r>
              <a:rPr lang="ar-SA" sz="2000" smtClean="0">
                <a:cs typeface="Simplified Arabic" pitchFamily="18" charset="-78"/>
              </a:rPr>
              <a:t>14- </a:t>
            </a:r>
            <a:r>
              <a:rPr lang="ar-SA" sz="2000" b="1" smtClean="0">
                <a:cs typeface="Simplified Arabic" pitchFamily="18" charset="-78"/>
              </a:rPr>
              <a:t>الاستمرارية في التحسين</a:t>
            </a:r>
            <a:r>
              <a:rPr lang="ar-SA" sz="2000" smtClean="0">
                <a:cs typeface="Simplified Arabic" pitchFamily="18" charset="-78"/>
              </a:rPr>
              <a:t>: </a:t>
            </a:r>
            <a:r>
              <a:rPr lang="ar-SA" sz="1600" i="1" smtClean="0">
                <a:latin typeface="Monotype Koufi" pitchFamily="2" charset="-78"/>
                <a:cs typeface="Monotype Koufi" pitchFamily="2" charset="-78"/>
              </a:rPr>
              <a:t>كرر الخطوات الثلاثة </a:t>
            </a:r>
            <a:r>
              <a:rPr lang="ar-SA" sz="2000" smtClean="0">
                <a:cs typeface="Simplified Arabic" pitchFamily="18" charset="-78"/>
              </a:rPr>
              <a:t>عشر السابقة من أجل التأكيد على عمليات تحسين الجودة المستمر الذي لا نهاية له. </a:t>
            </a:r>
          </a:p>
          <a:p>
            <a:pPr marL="449263" algn="ctr">
              <a:lnSpc>
                <a:spcPct val="80000"/>
              </a:lnSpc>
              <a:buFont typeface="Wingdings" pitchFamily="2" charset="2"/>
              <a:buNone/>
            </a:pPr>
            <a:endParaRPr lang="ar-SA" sz="1800" smtClean="0">
              <a:cs typeface="Simplified Arabic" pitchFamily="18" charset="-78"/>
            </a:endParaRPr>
          </a:p>
          <a:p>
            <a:pPr marL="449263" algn="ctr">
              <a:lnSpc>
                <a:spcPct val="80000"/>
              </a:lnSpc>
              <a:buFont typeface="Wingdings" pitchFamily="2" charset="2"/>
              <a:buNone/>
            </a:pPr>
            <a:r>
              <a:rPr lang="ar-SA" sz="1800" smtClean="0">
                <a:cs typeface="Simplified Arabic" pitchFamily="18" charset="-78"/>
              </a:rPr>
              <a:t>(فكر ماذا يعني البند 14 وكيف يساعدك في اختصارها في </a:t>
            </a:r>
            <a:r>
              <a:rPr lang="ar-SA" sz="1600" smtClean="0">
                <a:latin typeface="Monotype Koufi" pitchFamily="2" charset="-78"/>
                <a:cs typeface="Monotype Koufi" pitchFamily="2" charset="-78"/>
              </a:rPr>
              <a:t>نموذج شكلي</a:t>
            </a:r>
            <a:r>
              <a:rPr lang="ar-SA" sz="1800" smtClean="0">
                <a:cs typeface="Simplified Arabic" pitchFamily="18" charset="-78"/>
              </a:rPr>
              <a:t>)</a:t>
            </a:r>
            <a:endParaRPr lang="en-US" sz="1800" smtClean="0">
              <a:cs typeface="Simplified Arabic" pitchFamily="18" charset="-78"/>
            </a:endParaRPr>
          </a:p>
        </p:txBody>
      </p:sp>
      <p:sp>
        <p:nvSpPr>
          <p:cNvPr id="43012" name="Slide Number Placeholder 4"/>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086F4089-7169-4B0A-811D-650AA2923242}" type="slidenum">
              <a:rPr lang="ar-SA" smtClean="0"/>
              <a:pPr/>
              <a:t>34</a:t>
            </a:fld>
            <a:endParaRPr lang="en-US" smtClean="0"/>
          </a:p>
        </p:txBody>
      </p:sp>
    </p:spTree>
  </p:cSld>
  <p:clrMapOvr>
    <a:masterClrMapping/>
  </p:clrMapOvr>
  <p:transition>
    <p:wheel spokes="3"/>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76375" y="404813"/>
            <a:ext cx="6624638" cy="647700"/>
          </a:xfrm>
        </p:spPr>
        <p:txBody>
          <a:bodyPr/>
          <a:lstStyle/>
          <a:p>
            <a:pPr algn="ctr">
              <a:defRPr/>
            </a:pPr>
            <a:r>
              <a:rPr lang="en-US" sz="2400" dirty="0" smtClean="0">
                <a:latin typeface="Aharoni" pitchFamily="2" charset="-79"/>
                <a:cs typeface="Aharoni" pitchFamily="2" charset="-79"/>
              </a:rPr>
              <a:t>Turns Crosby 14 Ps to PTTQM Model  </a:t>
            </a:r>
            <a:endParaRPr lang="ar-SA" sz="2400" dirty="0">
              <a:latin typeface="Aharoni" pitchFamily="2" charset="-79"/>
            </a:endParaRPr>
          </a:p>
        </p:txBody>
      </p:sp>
      <p:sp>
        <p:nvSpPr>
          <p:cNvPr id="44035" name="عنصر نائب للتاريخ 3"/>
          <p:cNvSpPr>
            <a:spLocks noGrp="1"/>
          </p:cNvSpPr>
          <p:nvPr>
            <p:ph type="dt" sz="quarter" idx="10"/>
          </p:nvPr>
        </p:nvSpPr>
        <p:spPr bwMode="auto">
          <a:noFill/>
          <a:ln>
            <a:miter lim="800000"/>
            <a:headEnd/>
            <a:tailEnd/>
          </a:ln>
        </p:spPr>
        <p:txBody>
          <a:bodyPr wrap="square" lIns="91440" tIns="45720" rIns="91440" bIns="45720" numCol="1" anchorCtr="0" compatLnSpc="1">
            <a:prstTxWarp prst="textNoShape">
              <a:avLst/>
            </a:prstTxWarp>
          </a:bodyPr>
          <a:lstStyle/>
          <a:p>
            <a:r>
              <a:rPr lang="ar-SA" smtClean="0"/>
              <a:t>17 شوال 1430هـ موافق 6 اكتوبر 2009م</a:t>
            </a:r>
            <a:endParaRPr lang="en-US" smtClean="0"/>
          </a:p>
        </p:txBody>
      </p:sp>
      <p:sp>
        <p:nvSpPr>
          <p:cNvPr id="44036" name="عنصر نائب لرقم الشريحة 4"/>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ACDE1495-A97F-4223-9632-50282C111072}" type="slidenum">
              <a:rPr lang="ar-SA" smtClean="0"/>
              <a:pPr/>
              <a:t>35</a:t>
            </a:fld>
            <a:endParaRPr lang="en-US" smtClean="0"/>
          </a:p>
        </p:txBody>
      </p:sp>
      <p:sp>
        <p:nvSpPr>
          <p:cNvPr id="6" name="شكل بيضاوي 5"/>
          <p:cNvSpPr/>
          <p:nvPr/>
        </p:nvSpPr>
        <p:spPr>
          <a:xfrm>
            <a:off x="6659563" y="3716338"/>
            <a:ext cx="914400" cy="100806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ar-SA"/>
          </a:p>
        </p:txBody>
      </p:sp>
      <p:sp>
        <p:nvSpPr>
          <p:cNvPr id="8" name="عنصر نائب للمحتوى 7"/>
          <p:cNvSpPr>
            <a:spLocks noGrp="1"/>
          </p:cNvSpPr>
          <p:nvPr>
            <p:ph idx="1"/>
          </p:nvPr>
        </p:nvSpPr>
        <p:spPr>
          <a:xfrm>
            <a:off x="914400" y="1557338"/>
            <a:ext cx="7772400" cy="4799012"/>
          </a:xfrm>
          <a:prstGeom prst="ellipse">
            <a:avLst/>
          </a:prstGeom>
          <a:solidFill>
            <a:schemeClr val="tx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buFont typeface="Wingdings" pitchFamily="2" charset="2"/>
              <a:buNone/>
              <a:defRPr/>
            </a:pPr>
            <a:endParaRPr lang="ar-SA" dirty="0">
              <a:solidFill>
                <a:srgbClr val="FF0000"/>
              </a:solidFill>
            </a:endParaRPr>
          </a:p>
        </p:txBody>
      </p:sp>
      <p:sp>
        <p:nvSpPr>
          <p:cNvPr id="9" name="مستطيل مستدير الزوايا 8"/>
          <p:cNvSpPr/>
          <p:nvPr/>
        </p:nvSpPr>
        <p:spPr>
          <a:xfrm>
            <a:off x="4140200" y="1700213"/>
            <a:ext cx="1152525" cy="9144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defRPr/>
            </a:pPr>
            <a:r>
              <a:rPr lang="ar-SA" sz="1600" dirty="0">
                <a:cs typeface="Simplified Arabic" pitchFamily="18" charset="-78"/>
              </a:rPr>
              <a:t>التزام الإدارة العليا</a:t>
            </a:r>
            <a:endParaRPr lang="ar-SA" sz="1600" dirty="0"/>
          </a:p>
        </p:txBody>
      </p:sp>
      <p:sp>
        <p:nvSpPr>
          <p:cNvPr id="11" name="مستطيل مستدير الزوايا 10"/>
          <p:cNvSpPr/>
          <p:nvPr/>
        </p:nvSpPr>
        <p:spPr>
          <a:xfrm>
            <a:off x="3924300" y="5157788"/>
            <a:ext cx="1274763" cy="9144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defRPr/>
            </a:pPr>
            <a:r>
              <a:rPr lang="en-US" dirty="0">
                <a:latin typeface="Arial Black" pitchFamily="34" charset="0"/>
                <a:cs typeface="Simplified Arabic" pitchFamily="18" charset="-78"/>
              </a:rPr>
              <a:t>Zero Defects</a:t>
            </a:r>
            <a:endParaRPr lang="ar-SA" dirty="0"/>
          </a:p>
        </p:txBody>
      </p:sp>
      <p:sp>
        <p:nvSpPr>
          <p:cNvPr id="12" name="مستطيل مستدير الزوايا 11"/>
          <p:cNvSpPr/>
          <p:nvPr/>
        </p:nvSpPr>
        <p:spPr>
          <a:xfrm>
            <a:off x="6732588" y="2492375"/>
            <a:ext cx="914400" cy="914400"/>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defRPr/>
            </a:pPr>
            <a:r>
              <a:rPr lang="ar-SA" dirty="0">
                <a:cs typeface="Simplified Arabic" pitchFamily="18" charset="-78"/>
              </a:rPr>
              <a:t>مقاييس الجودة</a:t>
            </a:r>
            <a:endParaRPr lang="ar-SA" dirty="0"/>
          </a:p>
        </p:txBody>
      </p:sp>
      <p:sp>
        <p:nvSpPr>
          <p:cNvPr id="13" name="مستطيل مستدير الزوايا 12"/>
          <p:cNvSpPr/>
          <p:nvPr/>
        </p:nvSpPr>
        <p:spPr>
          <a:xfrm>
            <a:off x="6659563" y="4724400"/>
            <a:ext cx="914400" cy="914400"/>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defRPr/>
            </a:pPr>
            <a:r>
              <a:rPr lang="ar-SA" dirty="0">
                <a:cs typeface="Simplified Arabic" pitchFamily="18" charset="-78"/>
              </a:rPr>
              <a:t>وعي ثقافة الجودة</a:t>
            </a:r>
            <a:endParaRPr lang="ar-SA" dirty="0"/>
          </a:p>
        </p:txBody>
      </p:sp>
      <p:sp>
        <p:nvSpPr>
          <p:cNvPr id="14" name="مستطيل مستدير الزوايا 13"/>
          <p:cNvSpPr/>
          <p:nvPr/>
        </p:nvSpPr>
        <p:spPr>
          <a:xfrm>
            <a:off x="7596188" y="3644900"/>
            <a:ext cx="914400" cy="914400"/>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defRPr/>
            </a:pPr>
            <a:r>
              <a:rPr lang="ar-SA" dirty="0">
                <a:cs typeface="Simplified Arabic" pitchFamily="18" charset="-78"/>
              </a:rPr>
              <a:t>تكلفة</a:t>
            </a:r>
          </a:p>
          <a:p>
            <a:pPr algn="ctr">
              <a:defRPr/>
            </a:pPr>
            <a:r>
              <a:rPr lang="ar-SA" dirty="0">
                <a:cs typeface="Simplified Arabic" pitchFamily="18" charset="-78"/>
              </a:rPr>
              <a:t> لا جودة</a:t>
            </a:r>
            <a:endParaRPr lang="ar-SA" dirty="0"/>
          </a:p>
        </p:txBody>
      </p:sp>
      <p:sp>
        <p:nvSpPr>
          <p:cNvPr id="15" name="مستطيل مستدير الزوايا 14"/>
          <p:cNvSpPr/>
          <p:nvPr/>
        </p:nvSpPr>
        <p:spPr>
          <a:xfrm>
            <a:off x="5435600" y="5084763"/>
            <a:ext cx="1130300" cy="914400"/>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defRPr/>
            </a:pPr>
            <a:r>
              <a:rPr lang="ar-SA" dirty="0">
                <a:cs typeface="Simplified Arabic" pitchFamily="18" charset="-78"/>
              </a:rPr>
              <a:t>إجراءات تصحيحية</a:t>
            </a:r>
            <a:endParaRPr lang="ar-SA" dirty="0"/>
          </a:p>
        </p:txBody>
      </p:sp>
      <p:sp>
        <p:nvSpPr>
          <p:cNvPr id="16" name="مستطيل مستدير الزوايا 15"/>
          <p:cNvSpPr/>
          <p:nvPr/>
        </p:nvSpPr>
        <p:spPr>
          <a:xfrm>
            <a:off x="5651500" y="1916113"/>
            <a:ext cx="914400" cy="914400"/>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defRPr/>
            </a:pPr>
            <a:r>
              <a:rPr lang="ar-SA" dirty="0">
                <a:cs typeface="Simplified Arabic" pitchFamily="18" charset="-78"/>
              </a:rPr>
              <a:t>فرق </a:t>
            </a:r>
          </a:p>
          <a:p>
            <a:pPr algn="ctr">
              <a:defRPr/>
            </a:pPr>
            <a:r>
              <a:rPr lang="ar-SA" dirty="0">
                <a:cs typeface="Simplified Arabic" pitchFamily="18" charset="-78"/>
              </a:rPr>
              <a:t>تحسين الجودة</a:t>
            </a:r>
            <a:endParaRPr lang="ar-SA" dirty="0"/>
          </a:p>
        </p:txBody>
      </p:sp>
      <p:sp>
        <p:nvSpPr>
          <p:cNvPr id="17" name="مستطيل مستدير الزوايا 16"/>
          <p:cNvSpPr/>
          <p:nvPr/>
        </p:nvSpPr>
        <p:spPr>
          <a:xfrm>
            <a:off x="2916238" y="1844675"/>
            <a:ext cx="914400" cy="914400"/>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defRPr/>
            </a:pPr>
            <a:r>
              <a:rPr lang="ar-SA" dirty="0">
                <a:cs typeface="Simplified Arabic" pitchFamily="18" charset="-78"/>
              </a:rPr>
              <a:t>مجلس</a:t>
            </a:r>
            <a:endParaRPr lang="ar-SA" dirty="0"/>
          </a:p>
        </p:txBody>
      </p:sp>
      <p:sp>
        <p:nvSpPr>
          <p:cNvPr id="18" name="مستطيل مستدير الزوايا 17"/>
          <p:cNvSpPr/>
          <p:nvPr/>
        </p:nvSpPr>
        <p:spPr>
          <a:xfrm>
            <a:off x="2411413" y="4962525"/>
            <a:ext cx="1296987" cy="914400"/>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defRPr/>
            </a:pPr>
            <a:r>
              <a:rPr lang="ar-SA" sz="1600" dirty="0">
                <a:cs typeface="Simplified Arabic" pitchFamily="18" charset="-78"/>
              </a:rPr>
              <a:t>إزالة أسباب ومعوقات العيب</a:t>
            </a:r>
            <a:endParaRPr lang="ar-SA" sz="1600" dirty="0"/>
          </a:p>
        </p:txBody>
      </p:sp>
      <p:sp>
        <p:nvSpPr>
          <p:cNvPr id="20" name="مستطيل مستدير الزوايا 19"/>
          <p:cNvSpPr/>
          <p:nvPr/>
        </p:nvSpPr>
        <p:spPr>
          <a:xfrm>
            <a:off x="1857375" y="2349500"/>
            <a:ext cx="914400" cy="914400"/>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defRPr/>
            </a:pPr>
            <a:r>
              <a:rPr lang="ar-SA" dirty="0">
                <a:cs typeface="Simplified Arabic" pitchFamily="18" charset="-78"/>
              </a:rPr>
              <a:t>حوافز</a:t>
            </a:r>
            <a:endParaRPr lang="ar-SA" dirty="0"/>
          </a:p>
        </p:txBody>
      </p:sp>
      <p:sp>
        <p:nvSpPr>
          <p:cNvPr id="21" name="مستطيل مستدير الزوايا 20"/>
          <p:cNvSpPr/>
          <p:nvPr/>
        </p:nvSpPr>
        <p:spPr>
          <a:xfrm>
            <a:off x="1403350" y="4243388"/>
            <a:ext cx="914400" cy="914400"/>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defRPr/>
            </a:pPr>
            <a:r>
              <a:rPr lang="ar-SA" dirty="0">
                <a:cs typeface="Simplified Arabic" pitchFamily="18" charset="-78"/>
              </a:rPr>
              <a:t>يوم </a:t>
            </a:r>
            <a:r>
              <a:rPr lang="ar-SA" dirty="0" err="1">
                <a:cs typeface="Simplified Arabic" pitchFamily="18" charset="-78"/>
              </a:rPr>
              <a:t>بلاعيوب</a:t>
            </a:r>
            <a:endParaRPr lang="ar-SA" dirty="0"/>
          </a:p>
        </p:txBody>
      </p:sp>
      <p:sp>
        <p:nvSpPr>
          <p:cNvPr id="23" name="شكل بيضاوي 22"/>
          <p:cNvSpPr/>
          <p:nvPr/>
        </p:nvSpPr>
        <p:spPr>
          <a:xfrm>
            <a:off x="3779912" y="3356992"/>
            <a:ext cx="1944216" cy="1296144"/>
          </a:xfrm>
          <a:prstGeom prst="ellipse">
            <a:avLst/>
          </a:prstGeom>
        </p:spPr>
        <p:style>
          <a:lnRef idx="1">
            <a:schemeClr val="dk1"/>
          </a:lnRef>
          <a:fillRef idx="3">
            <a:schemeClr val="dk1"/>
          </a:fillRef>
          <a:effectRef idx="2">
            <a:schemeClr val="dk1"/>
          </a:effectRef>
          <a:fontRef idx="minor">
            <a:schemeClr val="lt1"/>
          </a:fontRef>
        </p:style>
        <p:txBody>
          <a:bodyPr rtlCol="1" anchor="ctr"/>
          <a:lstStyle/>
          <a:p>
            <a:pPr algn="ctr">
              <a:defRPr/>
            </a:pPr>
            <a:r>
              <a:rPr lang="en-US" dirty="0">
                <a:solidFill>
                  <a:schemeClr val="tx2">
                    <a:satMod val="200000"/>
                  </a:schemeClr>
                </a:solidFill>
                <a:latin typeface="Arial Black" pitchFamily="34" charset="0"/>
              </a:rPr>
              <a:t>PTTQM</a:t>
            </a:r>
            <a:endParaRPr lang="ar-SA" dirty="0"/>
          </a:p>
        </p:txBody>
      </p:sp>
      <p:sp>
        <p:nvSpPr>
          <p:cNvPr id="25" name="مستطيل مستدير الزوايا 24"/>
          <p:cNvSpPr/>
          <p:nvPr/>
        </p:nvSpPr>
        <p:spPr>
          <a:xfrm>
            <a:off x="1042988" y="3213100"/>
            <a:ext cx="914400" cy="914400"/>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defRPr/>
            </a:pPr>
            <a:r>
              <a:rPr lang="ar-SA" dirty="0">
                <a:cs typeface="Simplified Arabic" pitchFamily="18" charset="-78"/>
              </a:rPr>
              <a:t>تدريب</a:t>
            </a:r>
            <a:endParaRPr lang="ar-SA" dirty="0"/>
          </a:p>
        </p:txBody>
      </p:sp>
    </p:spTree>
  </p:cSld>
  <p:clrMapOvr>
    <a:masterClrMapping/>
  </p:clrMapOvr>
  <p:transition>
    <p:wheel spokes="3"/>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p:cNvSpPr>
          <p:nvPr>
            <p:ph type="title" idx="4294967295"/>
          </p:nvPr>
        </p:nvSpPr>
        <p:spPr bwMode="auto">
          <a:xfrm>
            <a:off x="1258888" y="333375"/>
            <a:ext cx="6265862" cy="647700"/>
          </a:xfrm>
        </p:spPr>
        <p:txBody>
          <a:bodyPr wrap="square" lIns="91440" tIns="45720" rIns="91440" bIns="45720" numCol="1" anchorCtr="0" compatLnSpc="1">
            <a:prstTxWarp prst="textNoShape">
              <a:avLst/>
            </a:prstTxWarp>
          </a:bodyPr>
          <a:lstStyle/>
          <a:p>
            <a:pPr algn="ctr">
              <a:defRPr/>
            </a:pPr>
            <a:r>
              <a:rPr lang="ar-SA" sz="2800" dirty="0" err="1" smtClean="0">
                <a:cs typeface="Monotype Koufi" pitchFamily="2" charset="-78"/>
              </a:rPr>
              <a:t>ارماند</a:t>
            </a:r>
            <a:r>
              <a:rPr lang="ar-SA" sz="2800" dirty="0" smtClean="0">
                <a:cs typeface="Monotype Koufi" pitchFamily="2" charset="-78"/>
              </a:rPr>
              <a:t> </a:t>
            </a:r>
            <a:r>
              <a:rPr lang="ar-SA" sz="2800" dirty="0" err="1" smtClean="0">
                <a:cs typeface="Monotype Koufi" pitchFamily="2" charset="-78"/>
              </a:rPr>
              <a:t>فينبيوم</a:t>
            </a:r>
            <a:r>
              <a:rPr lang="ar-SA" sz="2800" dirty="0" smtClean="0">
                <a:cs typeface="Monotype Koufi" pitchFamily="2" charset="-78"/>
              </a:rPr>
              <a:t>  </a:t>
            </a:r>
            <a:r>
              <a:rPr lang="en-US" sz="2800" b="1" dirty="0" smtClean="0">
                <a:cs typeface="Monotype Koufi" pitchFamily="2" charset="-78"/>
              </a:rPr>
              <a:t>Armand </a:t>
            </a:r>
            <a:r>
              <a:rPr lang="en-US" sz="2800" b="1" dirty="0" err="1" smtClean="0">
                <a:cs typeface="Monotype Koufi" pitchFamily="2" charset="-78"/>
              </a:rPr>
              <a:t>feigenbanm</a:t>
            </a:r>
            <a:endParaRPr lang="en-US" sz="2800" b="1" dirty="0" smtClean="0">
              <a:cs typeface="Monotype Koufi" pitchFamily="2" charset="-78"/>
            </a:endParaRPr>
          </a:p>
        </p:txBody>
      </p:sp>
      <p:sp>
        <p:nvSpPr>
          <p:cNvPr id="35843" name="Rectangle 3"/>
          <p:cNvSpPr>
            <a:spLocks noGrp="1"/>
          </p:cNvSpPr>
          <p:nvPr>
            <p:ph type="body" idx="4294967295"/>
          </p:nvPr>
        </p:nvSpPr>
        <p:spPr>
          <a:xfrm>
            <a:off x="914400" y="981075"/>
            <a:ext cx="7772400" cy="4535488"/>
          </a:xfrm>
        </p:spPr>
        <p:txBody>
          <a:bodyPr/>
          <a:lstStyle/>
          <a:p>
            <a:pPr indent="-165100">
              <a:lnSpc>
                <a:spcPct val="80000"/>
              </a:lnSpc>
              <a:buFont typeface="Wingdings 2" pitchFamily="18" charset="2"/>
              <a:buNone/>
              <a:defRPr/>
            </a:pPr>
            <a:r>
              <a:rPr lang="ar-SA" sz="2400" dirty="0" smtClean="0">
                <a:cs typeface="Simplified Arabic" pitchFamily="2" charset="-78"/>
              </a:rPr>
              <a:t>		</a:t>
            </a:r>
          </a:p>
          <a:p>
            <a:pPr indent="-165100" algn="just">
              <a:lnSpc>
                <a:spcPct val="80000"/>
              </a:lnSpc>
              <a:buFont typeface="Wingdings 2" pitchFamily="18" charset="2"/>
              <a:buNone/>
              <a:defRPr/>
            </a:pPr>
            <a:r>
              <a:rPr lang="ar-SA" sz="2400" dirty="0" smtClean="0">
                <a:cs typeface="Simplified Arabic" pitchFamily="2" charset="-78"/>
              </a:rPr>
              <a:t>		</a:t>
            </a:r>
            <a:r>
              <a:rPr lang="ar-SA" sz="2400" b="1" dirty="0" err="1" smtClean="0">
                <a:cs typeface="Simplified Arabic" pitchFamily="2" charset="-78"/>
              </a:rPr>
              <a:t>فينبيوم</a:t>
            </a:r>
            <a:r>
              <a:rPr lang="ar-SA" sz="2400" b="1" dirty="0" smtClean="0">
                <a:cs typeface="Simplified Arabic" pitchFamily="2" charset="-78"/>
              </a:rPr>
              <a:t> (</a:t>
            </a:r>
            <a:r>
              <a:rPr lang="ar-SA" sz="2400" dirty="0" smtClean="0">
                <a:cs typeface="Simplified Arabic" pitchFamily="2" charset="-78"/>
              </a:rPr>
              <a:t>مع </a:t>
            </a:r>
            <a:r>
              <a:rPr lang="ar-SA" sz="2400" dirty="0" err="1" smtClean="0">
                <a:cs typeface="Simplified Arabic" pitchFamily="2" charset="-78"/>
              </a:rPr>
              <a:t>اشيكاوا</a:t>
            </a:r>
            <a:r>
              <a:rPr lang="ar-SA" sz="2400" dirty="0" smtClean="0">
                <a:cs typeface="Simplified Arabic" pitchFamily="2" charset="-78"/>
              </a:rPr>
              <a:t>) </a:t>
            </a:r>
            <a:r>
              <a:rPr lang="ar-SA" sz="2400" b="1" dirty="0" smtClean="0">
                <a:cs typeface="Simplified Arabic" pitchFamily="2" charset="-78"/>
              </a:rPr>
              <a:t>الأب</a:t>
            </a:r>
            <a:r>
              <a:rPr lang="ar-SA" sz="2400" b="1" i="1" dirty="0" smtClean="0">
                <a:cs typeface="Simplified Arabic" pitchFamily="2" charset="-78"/>
              </a:rPr>
              <a:t> الروحي لإدارة الجودة الشاملة</a:t>
            </a:r>
            <a:r>
              <a:rPr lang="ar-SA" sz="2400" dirty="0" smtClean="0">
                <a:cs typeface="Simplified Arabic" pitchFamily="2" charset="-78"/>
              </a:rPr>
              <a:t>، فقد طور مفهوم </a:t>
            </a:r>
            <a:r>
              <a:rPr lang="ar-SA" sz="2400" b="1" i="1" dirty="0" smtClean="0">
                <a:cs typeface="Simplified Arabic" pitchFamily="2" charset="-78"/>
              </a:rPr>
              <a:t>السيطرة الشاملة على الجودة </a:t>
            </a:r>
            <a:r>
              <a:rPr lang="en-US" sz="2400" b="1" i="1" dirty="0" smtClean="0">
                <a:cs typeface="Simplified Arabic" pitchFamily="2" charset="-78"/>
              </a:rPr>
              <a:t>TQC</a:t>
            </a:r>
            <a:r>
              <a:rPr lang="ar-SA" sz="2400" i="1" dirty="0" smtClean="0">
                <a:cs typeface="Simplified Arabic" pitchFamily="2" charset="-78"/>
              </a:rPr>
              <a:t> </a:t>
            </a:r>
            <a:r>
              <a:rPr lang="ar-SA" sz="2400" dirty="0" smtClean="0">
                <a:cs typeface="Simplified Arabic" pitchFamily="2" charset="-78"/>
              </a:rPr>
              <a:t>في كتابه الشهير الذي صدر عام 1983 حيث تضمن أبرز مفاهيمه: </a:t>
            </a:r>
          </a:p>
          <a:p>
            <a:pPr indent="-165100" algn="just">
              <a:lnSpc>
                <a:spcPct val="80000"/>
              </a:lnSpc>
              <a:buFont typeface="Wingdings" pitchFamily="2" charset="2"/>
              <a:buNone/>
              <a:defRPr/>
            </a:pPr>
            <a:endParaRPr lang="ar-SA" sz="2400" dirty="0" smtClean="0">
              <a:cs typeface="Simplified Arabic" pitchFamily="2" charset="-78"/>
            </a:endParaRPr>
          </a:p>
          <a:p>
            <a:pPr marL="715963" indent="-165100" algn="just">
              <a:lnSpc>
                <a:spcPct val="80000"/>
              </a:lnSpc>
              <a:defRPr/>
            </a:pPr>
            <a:r>
              <a:rPr lang="ar-SA" sz="2400" dirty="0" smtClean="0">
                <a:cs typeface="Simplified Arabic" pitchFamily="2" charset="-78"/>
              </a:rPr>
              <a:t>أشار إلى إن </a:t>
            </a:r>
            <a:r>
              <a:rPr lang="ar-SA" sz="2400" b="1" i="1" dirty="0" smtClean="0">
                <a:cs typeface="Simplified Arabic" pitchFamily="2" charset="-78"/>
              </a:rPr>
              <a:t>المسؤولية عن الجودة يجب أن تكون على من يؤدون العمل</a:t>
            </a:r>
            <a:r>
              <a:rPr lang="ar-SA" sz="2400" b="1" dirty="0" smtClean="0">
                <a:cs typeface="Simplified Arabic" pitchFamily="2" charset="-78"/>
              </a:rPr>
              <a:t> </a:t>
            </a:r>
            <a:r>
              <a:rPr lang="ar-SA" sz="2400" dirty="0" smtClean="0">
                <a:cs typeface="Simplified Arabic" pitchFamily="2" charset="-78"/>
              </a:rPr>
              <a:t>وحيث يشار لهذا المفهوم </a:t>
            </a:r>
            <a:r>
              <a:rPr lang="ar-SA" sz="2400" dirty="0" err="1" smtClean="0">
                <a:cs typeface="Simplified Arabic" pitchFamily="2" charset="-78"/>
              </a:rPr>
              <a:t>بـ</a:t>
            </a:r>
            <a:r>
              <a:rPr lang="ar-SA" sz="2400" dirty="0" smtClean="0">
                <a:cs typeface="Simplified Arabic" pitchFamily="2" charset="-78"/>
              </a:rPr>
              <a:t> </a:t>
            </a:r>
            <a:r>
              <a:rPr lang="ar-SA" sz="2400" b="1" dirty="0" smtClean="0">
                <a:cs typeface="Simplified Arabic" pitchFamily="2" charset="-78"/>
              </a:rPr>
              <a:t>(</a:t>
            </a:r>
            <a:r>
              <a:rPr lang="ar-SA" sz="2400" b="1" i="1" dirty="0" smtClean="0">
                <a:cs typeface="Simplified Arabic" pitchFamily="2" charset="-78"/>
              </a:rPr>
              <a:t>الجودة من المنبع</a:t>
            </a:r>
            <a:r>
              <a:rPr lang="ar-SA" sz="2400" b="1" dirty="0" smtClean="0">
                <a:cs typeface="Simplified Arabic" pitchFamily="2" charset="-78"/>
              </a:rPr>
              <a:t>) </a:t>
            </a:r>
            <a:r>
              <a:rPr lang="ar-SA" sz="2400" i="1" dirty="0" smtClean="0">
                <a:cs typeface="Simplified Arabic" pitchFamily="2" charset="-78"/>
              </a:rPr>
              <a:t>ويعني أن كل عامل أو موظف أو سكرتير أو مهندس أو بائع </a:t>
            </a:r>
            <a:r>
              <a:rPr lang="ar-SA" sz="2400" b="1" i="1" dirty="0" smtClean="0">
                <a:cs typeface="Simplified Arabic" pitchFamily="2" charset="-78"/>
              </a:rPr>
              <a:t>يجب أن يكون مسئولا عن أداء عمله بجودة كاملة</a:t>
            </a:r>
            <a:r>
              <a:rPr lang="ar-SA" sz="2400" dirty="0" smtClean="0">
                <a:cs typeface="Simplified Arabic" pitchFamily="2" charset="-78"/>
              </a:rPr>
              <a:t>.</a:t>
            </a:r>
          </a:p>
          <a:p>
            <a:pPr marL="715963" indent="-165100" algn="just">
              <a:lnSpc>
                <a:spcPct val="80000"/>
              </a:lnSpc>
              <a:buFont typeface="Wingdings" pitchFamily="2" charset="2"/>
              <a:buNone/>
              <a:defRPr/>
            </a:pPr>
            <a:endParaRPr lang="ar-SA" sz="2400" dirty="0" smtClean="0">
              <a:cs typeface="Simplified Arabic" pitchFamily="2" charset="-78"/>
            </a:endParaRPr>
          </a:p>
          <a:p>
            <a:pPr marL="715963" indent="-165100" algn="just">
              <a:lnSpc>
                <a:spcPct val="80000"/>
              </a:lnSpc>
              <a:defRPr/>
            </a:pPr>
            <a:r>
              <a:rPr lang="ar-SA" sz="2400" dirty="0" smtClean="0">
                <a:cs typeface="Simplified Arabic" pitchFamily="2" charset="-78"/>
              </a:rPr>
              <a:t>وفي السيطرة الشاملة على الجودة تكون جودة المنتج أعلى أهمية من معدلات أو أحجام الإنتاج، ويكون للعاملين </a:t>
            </a:r>
            <a:r>
              <a:rPr lang="ar-SA" sz="2400" b="1" i="1" dirty="0" smtClean="0">
                <a:cs typeface="Simplified Arabic" pitchFamily="2" charset="-78"/>
              </a:rPr>
              <a:t>حق إيقاف الإنتاج وفق حدوث أية مشكلة في الجودة</a:t>
            </a:r>
            <a:r>
              <a:rPr lang="ar-SA" sz="2400" dirty="0" smtClean="0">
                <a:cs typeface="Simplified Arabic" pitchFamily="2" charset="-78"/>
              </a:rPr>
              <a:t> .</a:t>
            </a:r>
          </a:p>
          <a:p>
            <a:pPr indent="-165100" algn="just">
              <a:lnSpc>
                <a:spcPct val="80000"/>
              </a:lnSpc>
              <a:buFont typeface="Wingdings 2" pitchFamily="18" charset="2"/>
              <a:buNone/>
              <a:defRPr/>
            </a:pPr>
            <a:endParaRPr lang="ar-SA" sz="2400" dirty="0" smtClean="0">
              <a:cs typeface="Simplified Arabic" pitchFamily="2" charset="-78"/>
            </a:endParaRPr>
          </a:p>
        </p:txBody>
      </p:sp>
    </p:spTree>
  </p:cSld>
  <p:clrMapOvr>
    <a:masterClrMapping/>
  </p:clrMapOvr>
  <p:transition>
    <p:wheel spokes="3"/>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p:cNvSpPr>
          <p:nvPr>
            <p:ph type="title" idx="4294967295"/>
          </p:nvPr>
        </p:nvSpPr>
        <p:spPr bwMode="auto">
          <a:xfrm>
            <a:off x="1547813" y="260350"/>
            <a:ext cx="5499100" cy="504825"/>
          </a:xfrm>
        </p:spPr>
        <p:txBody>
          <a:bodyPr wrap="square" lIns="91440" tIns="45720" rIns="91440" bIns="45720" numCol="1" anchorCtr="0" compatLnSpc="1">
            <a:prstTxWarp prst="textNoShape">
              <a:avLst/>
            </a:prstTxWarp>
          </a:bodyPr>
          <a:lstStyle/>
          <a:p>
            <a:pPr algn="ctr">
              <a:defRPr/>
            </a:pPr>
            <a:r>
              <a:rPr lang="ar-SA" sz="3200" dirty="0" smtClean="0">
                <a:cs typeface="Monotype Koufi" pitchFamily="2" charset="-78"/>
              </a:rPr>
              <a:t>مبادئ الجودة عند </a:t>
            </a:r>
            <a:r>
              <a:rPr lang="ar-SA" sz="3200" dirty="0" err="1" smtClean="0">
                <a:cs typeface="Monotype Koufi" pitchFamily="2" charset="-78"/>
              </a:rPr>
              <a:t>إيشيكاوا</a:t>
            </a:r>
            <a:endParaRPr lang="en-US" sz="3200" dirty="0" smtClean="0">
              <a:cs typeface="Monotype Koufi" pitchFamily="2" charset="-78"/>
            </a:endParaRPr>
          </a:p>
        </p:txBody>
      </p:sp>
      <p:sp>
        <p:nvSpPr>
          <p:cNvPr id="46083" name="Rectangle 3"/>
          <p:cNvSpPr>
            <a:spLocks noGrp="1"/>
          </p:cNvSpPr>
          <p:nvPr>
            <p:ph type="body" idx="4294967295"/>
          </p:nvPr>
        </p:nvSpPr>
        <p:spPr>
          <a:xfrm>
            <a:off x="714375" y="836613"/>
            <a:ext cx="8277225" cy="5688012"/>
          </a:xfrm>
        </p:spPr>
        <p:txBody>
          <a:bodyPr/>
          <a:lstStyle/>
          <a:p>
            <a:pPr>
              <a:lnSpc>
                <a:spcPct val="80000"/>
              </a:lnSpc>
            </a:pPr>
            <a:r>
              <a:rPr lang="ar-SA" sz="1800" smtClean="0"/>
              <a:t/>
            </a:r>
            <a:br>
              <a:rPr lang="ar-SA" sz="1800" smtClean="0"/>
            </a:br>
            <a:r>
              <a:rPr lang="ar-SA" sz="1800" smtClean="0"/>
              <a:t>بعد </a:t>
            </a:r>
            <a:r>
              <a:rPr lang="ar-SA" sz="1800" b="1" smtClean="0"/>
              <a:t>مبدأ التعليم</a:t>
            </a:r>
            <a:r>
              <a:rPr lang="ar-SA" sz="1800" smtClean="0"/>
              <a:t>، صاغ إيشيكاوا فلسفته في </a:t>
            </a:r>
            <a:r>
              <a:rPr lang="ar-SA" sz="1800" i="1" smtClean="0"/>
              <a:t>تحسين ومراقبة الجودة الشاملة </a:t>
            </a:r>
            <a:r>
              <a:rPr lang="ar-SA" sz="1800" b="1" smtClean="0"/>
              <a:t>على المبادئ العشرة التالية:</a:t>
            </a:r>
            <a:br>
              <a:rPr lang="ar-SA" sz="1800" b="1" smtClean="0"/>
            </a:br>
            <a:r>
              <a:rPr lang="ar-SA" sz="1800" smtClean="0"/>
              <a:t/>
            </a:r>
            <a:br>
              <a:rPr lang="ar-SA" sz="1800" smtClean="0"/>
            </a:br>
            <a:r>
              <a:rPr lang="ar-SA" sz="1800" smtClean="0"/>
              <a:t/>
            </a:r>
            <a:br>
              <a:rPr lang="ar-SA" sz="1800" smtClean="0"/>
            </a:br>
            <a:r>
              <a:rPr lang="ar-SA" sz="1800" smtClean="0"/>
              <a:t>1- الخطوة الأولى للجودة هي </a:t>
            </a:r>
            <a:r>
              <a:rPr lang="ar-SA" sz="1800" b="1" smtClean="0"/>
              <a:t>معرفة متطلبات العميل</a:t>
            </a:r>
            <a:r>
              <a:rPr lang="ar-SA" sz="1800" smtClean="0"/>
              <a:t>.</a:t>
            </a:r>
            <a:br>
              <a:rPr lang="ar-SA" sz="1800" smtClean="0"/>
            </a:br>
            <a:r>
              <a:rPr lang="ar-SA" sz="1800" smtClean="0"/>
              <a:t/>
            </a:r>
            <a:br>
              <a:rPr lang="ar-SA" sz="1800" smtClean="0"/>
            </a:br>
            <a:r>
              <a:rPr lang="ar-SA" sz="1800" smtClean="0"/>
              <a:t>2- </a:t>
            </a:r>
            <a:r>
              <a:rPr lang="ar-SA" sz="1800" b="1" smtClean="0"/>
              <a:t>الوضع المثالي </a:t>
            </a:r>
            <a:r>
              <a:rPr lang="ar-SA" sz="1800" smtClean="0"/>
              <a:t>لرقابة الجودة يتم </a:t>
            </a:r>
            <a:r>
              <a:rPr lang="ar-SA" sz="1800" i="1" smtClean="0"/>
              <a:t>عندما لا يكون الفحص ضرورياً</a:t>
            </a:r>
            <a:r>
              <a:rPr lang="ar-SA" sz="1800" smtClean="0"/>
              <a:t>.</a:t>
            </a:r>
            <a:br>
              <a:rPr lang="ar-SA" sz="1800" smtClean="0"/>
            </a:br>
            <a:r>
              <a:rPr lang="ar-SA" sz="1800" smtClean="0"/>
              <a:t/>
            </a:r>
            <a:br>
              <a:rPr lang="ar-SA" sz="1800" smtClean="0"/>
            </a:br>
            <a:r>
              <a:rPr lang="ar-SA" sz="1800" smtClean="0"/>
              <a:t>3- العمل على </a:t>
            </a:r>
            <a:r>
              <a:rPr lang="ar-SA" sz="1800" b="1" smtClean="0"/>
              <a:t>إزالة السبب وليس الأعراض</a:t>
            </a:r>
            <a:r>
              <a:rPr lang="ar-SA" sz="1800" smtClean="0"/>
              <a:t>.</a:t>
            </a:r>
            <a:br>
              <a:rPr lang="ar-SA" sz="1800" smtClean="0"/>
            </a:br>
            <a:r>
              <a:rPr lang="ar-SA" sz="1800" smtClean="0"/>
              <a:t/>
            </a:r>
            <a:br>
              <a:rPr lang="ar-SA" sz="1800" smtClean="0"/>
            </a:br>
            <a:r>
              <a:rPr lang="ar-SA" sz="1800" smtClean="0"/>
              <a:t>4- مراقبة الجودة هي </a:t>
            </a:r>
            <a:r>
              <a:rPr lang="ar-SA" sz="1800" b="1" smtClean="0"/>
              <a:t>مسئولية</a:t>
            </a:r>
            <a:r>
              <a:rPr lang="ar-SA" sz="1800" smtClean="0"/>
              <a:t> </a:t>
            </a:r>
            <a:r>
              <a:rPr lang="ar-SA" sz="1800" b="1" smtClean="0"/>
              <a:t>جميع العاملين في جميع القطاعات</a:t>
            </a:r>
            <a:r>
              <a:rPr lang="ar-SA" sz="1800" smtClean="0"/>
              <a:t>.</a:t>
            </a:r>
            <a:br>
              <a:rPr lang="ar-SA" sz="1800" smtClean="0"/>
            </a:br>
            <a:r>
              <a:rPr lang="ar-SA" sz="1800" smtClean="0"/>
              <a:t/>
            </a:r>
            <a:br>
              <a:rPr lang="ar-SA" sz="1800" smtClean="0"/>
            </a:br>
            <a:r>
              <a:rPr lang="ar-SA" sz="1800" smtClean="0"/>
              <a:t>5- </a:t>
            </a:r>
            <a:r>
              <a:rPr lang="ar-SA" sz="1800" b="1" smtClean="0"/>
              <a:t>عدم الخلط بين الوسائل والأهداف</a:t>
            </a:r>
            <a:r>
              <a:rPr lang="ar-SA" sz="1800" smtClean="0"/>
              <a:t>.</a:t>
            </a:r>
            <a:br>
              <a:rPr lang="ar-SA" sz="1800" smtClean="0"/>
            </a:br>
            <a:r>
              <a:rPr lang="ar-SA" sz="1800" smtClean="0"/>
              <a:t/>
            </a:r>
            <a:br>
              <a:rPr lang="ar-SA" sz="1800" smtClean="0"/>
            </a:br>
            <a:r>
              <a:rPr lang="ar-SA" sz="1800" smtClean="0"/>
              <a:t>6- وضع الجودة في </a:t>
            </a:r>
            <a:r>
              <a:rPr lang="ar-SA" sz="1800" b="1" smtClean="0"/>
              <a:t>المقام الأول</a:t>
            </a:r>
            <a:r>
              <a:rPr lang="ar-SA" sz="1800" smtClean="0"/>
              <a:t>.</a:t>
            </a:r>
            <a:br>
              <a:rPr lang="ar-SA" sz="1800" smtClean="0"/>
            </a:br>
            <a:r>
              <a:rPr lang="ar-SA" sz="1800" smtClean="0"/>
              <a:t/>
            </a:r>
            <a:br>
              <a:rPr lang="ar-SA" sz="1800" smtClean="0"/>
            </a:br>
            <a:r>
              <a:rPr lang="ar-SA" sz="1800" smtClean="0"/>
              <a:t>7- ا</a:t>
            </a:r>
            <a:r>
              <a:rPr lang="ar-SA" sz="1800" b="1" smtClean="0"/>
              <a:t>لتسويق</a:t>
            </a:r>
            <a:r>
              <a:rPr lang="ar-SA" sz="1800" smtClean="0"/>
              <a:t> هو المدخل والمخرج للجودة.</a:t>
            </a:r>
            <a:br>
              <a:rPr lang="ar-SA" sz="1800" smtClean="0"/>
            </a:br>
            <a:r>
              <a:rPr lang="ar-SA" sz="1800" smtClean="0"/>
              <a:t/>
            </a:r>
            <a:br>
              <a:rPr lang="ar-SA" sz="1800" smtClean="0"/>
            </a:br>
            <a:r>
              <a:rPr lang="ar-SA" sz="1800" smtClean="0"/>
              <a:t>8- </a:t>
            </a:r>
            <a:r>
              <a:rPr lang="ar-SA" sz="1800" b="1" smtClean="0"/>
              <a:t>يجب على الإدارة العليا ألا تظهر الغضب ”الصبر“ </a:t>
            </a:r>
            <a:r>
              <a:rPr lang="ar-SA" sz="1800" smtClean="0"/>
              <a:t>عندما يقوم العاملين تحت رئاستهم بتقديم الحقائق لهم.</a:t>
            </a:r>
            <a:br>
              <a:rPr lang="ar-SA" sz="1800" smtClean="0"/>
            </a:br>
            <a:r>
              <a:rPr lang="ar-SA" sz="1800" smtClean="0"/>
              <a:t/>
            </a:r>
            <a:br>
              <a:rPr lang="ar-SA" sz="1800" smtClean="0"/>
            </a:br>
            <a:r>
              <a:rPr lang="ar-SA" sz="1800" smtClean="0"/>
              <a:t>9- </a:t>
            </a:r>
            <a:r>
              <a:rPr lang="ar-SA" sz="1800" b="1" smtClean="0"/>
              <a:t>يمكن حل 95% من المشاكل </a:t>
            </a:r>
            <a:r>
              <a:rPr lang="ar-SA" sz="1800" smtClean="0"/>
              <a:t>عن طريق </a:t>
            </a:r>
            <a:r>
              <a:rPr lang="ar-SA" sz="1800" b="1" smtClean="0"/>
              <a:t>الأدوات السبعة لمراقبة الجودة</a:t>
            </a:r>
            <a:r>
              <a:rPr lang="ar-SA" sz="1800" smtClean="0"/>
              <a:t>.</a:t>
            </a:r>
            <a:br>
              <a:rPr lang="ar-SA" sz="1800" smtClean="0"/>
            </a:br>
            <a:r>
              <a:rPr lang="ar-SA" sz="1800" smtClean="0"/>
              <a:t/>
            </a:r>
            <a:br>
              <a:rPr lang="ar-SA" sz="1800" smtClean="0"/>
            </a:br>
            <a:r>
              <a:rPr lang="ar-SA" sz="1800" smtClean="0"/>
              <a:t>10- تعتبر </a:t>
            </a:r>
            <a:r>
              <a:rPr lang="ar-SA" sz="1800" b="1" smtClean="0"/>
              <a:t>البيانات التي لا تضيف معلومات </a:t>
            </a:r>
            <a:r>
              <a:rPr lang="ar-SA" sz="1800" smtClean="0"/>
              <a:t>على أنها بيانات </a:t>
            </a:r>
            <a:r>
              <a:rPr lang="ar-SA" sz="1800" b="1" smtClean="0"/>
              <a:t>خاطئة</a:t>
            </a:r>
            <a:r>
              <a:rPr lang="ar-SA" sz="1800" smtClean="0"/>
              <a:t>.</a:t>
            </a:r>
            <a:br>
              <a:rPr lang="ar-SA" sz="1800" smtClean="0"/>
            </a:br>
            <a:endParaRPr lang="en-US" sz="1800" smtClean="0">
              <a:cs typeface="Tahoma" pitchFamily="34" charset="0"/>
            </a:endParaRPr>
          </a:p>
        </p:txBody>
      </p:sp>
    </p:spTree>
  </p:cSld>
  <p:clrMapOvr>
    <a:masterClrMapping/>
  </p:clrMapOvr>
  <p:transition>
    <p:wheel spokes="3"/>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p:cNvSpPr>
          <p:nvPr>
            <p:ph type="title" idx="4294967295"/>
          </p:nvPr>
        </p:nvSpPr>
        <p:spPr bwMode="auto">
          <a:xfrm>
            <a:off x="2071688" y="142875"/>
            <a:ext cx="5813425" cy="642938"/>
          </a:xfrm>
        </p:spPr>
        <p:txBody>
          <a:bodyPr wrap="square" lIns="91440" tIns="45720" rIns="91440" bIns="45720" numCol="1" anchorCtr="0" compatLnSpc="1">
            <a:prstTxWarp prst="textNoShape">
              <a:avLst/>
            </a:prstTxWarp>
            <a:normAutofit fontScale="90000"/>
          </a:bodyPr>
          <a:lstStyle/>
          <a:p>
            <a:pPr algn="ctr">
              <a:defRPr/>
            </a:pPr>
            <a:r>
              <a:rPr lang="ar-SA" sz="2800" dirty="0" smtClean="0">
                <a:cs typeface="Monotype Koufi" pitchFamily="2" charset="-78"/>
              </a:rPr>
              <a:t>فلسفة </a:t>
            </a:r>
            <a:r>
              <a:rPr lang="ar-SA" sz="2800" dirty="0" err="1" smtClean="0">
                <a:cs typeface="Monotype Koufi" pitchFamily="2" charset="-78"/>
              </a:rPr>
              <a:t>إيشيكاوا</a:t>
            </a:r>
            <a:r>
              <a:rPr lang="ar-SA" dirty="0" smtClean="0">
                <a:cs typeface="Monotype Koufi" pitchFamily="2" charset="-78"/>
              </a:rPr>
              <a:t>   </a:t>
            </a:r>
            <a:r>
              <a:rPr lang="en-US" sz="3200" dirty="0" smtClean="0">
                <a:cs typeface="Tahoma" pitchFamily="34" charset="0"/>
              </a:rPr>
              <a:t>Kaoru Ishikawa</a:t>
            </a:r>
            <a:r>
              <a:rPr lang="ar-SA" sz="3200" dirty="0" smtClean="0"/>
              <a:t> </a:t>
            </a:r>
            <a:endParaRPr lang="en-US" sz="3200" dirty="0" smtClean="0">
              <a:cs typeface="Tahoma" pitchFamily="34" charset="0"/>
            </a:endParaRPr>
          </a:p>
        </p:txBody>
      </p:sp>
      <p:sp>
        <p:nvSpPr>
          <p:cNvPr id="47107" name="Rectangle 3"/>
          <p:cNvSpPr>
            <a:spLocks noGrp="1"/>
          </p:cNvSpPr>
          <p:nvPr>
            <p:ph type="body" idx="4294967295"/>
          </p:nvPr>
        </p:nvSpPr>
        <p:spPr>
          <a:xfrm>
            <a:off x="714375" y="785813"/>
            <a:ext cx="8277225" cy="5572125"/>
          </a:xfrm>
        </p:spPr>
        <p:txBody>
          <a:bodyPr/>
          <a:lstStyle/>
          <a:p>
            <a:pPr algn="just">
              <a:lnSpc>
                <a:spcPct val="80000"/>
              </a:lnSpc>
              <a:buFont typeface="Wingdings 2" pitchFamily="18" charset="2"/>
              <a:buNone/>
            </a:pPr>
            <a:r>
              <a:rPr lang="ar-SA" sz="1800" smtClean="0">
                <a:cs typeface="Simplified Arabic" pitchFamily="18" charset="-78"/>
              </a:rPr>
              <a:t>		في حين ان ديمغ اباها الروحي كفكره، يعد إيشيكاوا </a:t>
            </a:r>
            <a:r>
              <a:rPr lang="ar-SA" sz="1800" b="1" smtClean="0">
                <a:cs typeface="Simplified Arabic" pitchFamily="18" charset="-78"/>
              </a:rPr>
              <a:t>الأب الحقيقي لحلقات الجودة </a:t>
            </a:r>
            <a:r>
              <a:rPr lang="ar-SA" sz="1800" smtClean="0">
                <a:cs typeface="Simplified Arabic" pitchFamily="18" charset="-78"/>
              </a:rPr>
              <a:t>باعتباره أول من نادى بتكوين عدد من العاملين طوعياً يتراوح عددهم من 4- 8 عاملين وتكون مهمتهم التعرف على المشاكل التي يواجهونها وطرح أفضل الطرق لحلها. وأصدر هذا العالم الياباني كتاباً أسماه "مرشد إلى السيطرة على الجودة". كما اقترح أيضاً مخططات تحليل عظمة السمكة والتي تشبه هيكلاً عظمياً لسمكة. وحيث تمثل العظام أو الأشواك مسببات محتملة لمشكلة معينة فتستخدم لتتبع شكاوى العملاء عن الجودة. وتحديد مصدر أو مصادر الخطأ أو القصور.  ويرى إيشيكاوا أنه بينما تنحصر المسئولية عن جودة المنتج في الشركات الأمريكية في عدد محدود من طاقم الإدارة، فإن كل المديرين اليابانيين مسئولون عن الجودة وملتزمون بها. </a:t>
            </a:r>
          </a:p>
          <a:p>
            <a:pPr algn="just">
              <a:lnSpc>
                <a:spcPct val="80000"/>
              </a:lnSpc>
              <a:buFont typeface="Wingdings 2" pitchFamily="18" charset="2"/>
              <a:buNone/>
            </a:pPr>
            <a:r>
              <a:rPr lang="ar-SA" sz="1800" smtClean="0">
                <a:cs typeface="Simplified Arabic" pitchFamily="18" charset="-78"/>
              </a:rPr>
              <a:t/>
            </a:r>
            <a:br>
              <a:rPr lang="ar-SA" sz="1800" smtClean="0">
                <a:cs typeface="Simplified Arabic" pitchFamily="18" charset="-78"/>
              </a:rPr>
            </a:br>
            <a:r>
              <a:rPr lang="ar-SA" sz="1800" smtClean="0">
                <a:cs typeface="Simplified Arabic" pitchFamily="18" charset="-78"/>
              </a:rPr>
              <a:t/>
            </a:r>
            <a:br>
              <a:rPr lang="ar-SA" sz="1800" smtClean="0">
                <a:cs typeface="Simplified Arabic" pitchFamily="18" charset="-78"/>
              </a:rPr>
            </a:br>
            <a:r>
              <a:rPr lang="ar-SA" sz="1800" smtClean="0">
                <a:cs typeface="Simplified Arabic" pitchFamily="18" charset="-78"/>
              </a:rPr>
              <a:t>وركز إيشيكاوا على أهمية شمول مراقبة الجودة على خدمة ما بعد البيع، ومشاركة العاملين بكافة مستوياتهم في عملية مراقبة الجودة.، من خلال قيامه بتصنيف أدوات الجودة الإحصائية إلى مجموعات </a:t>
            </a:r>
            <a:r>
              <a:rPr lang="ar-SA" sz="1800" b="1" smtClean="0">
                <a:cs typeface="Simplified Arabic" pitchFamily="18" charset="-78"/>
              </a:rPr>
              <a:t>وربط كل مجموعة بمستوى معين من العاملين كما يلي:</a:t>
            </a:r>
          </a:p>
          <a:p>
            <a:pPr algn="just">
              <a:lnSpc>
                <a:spcPct val="80000"/>
              </a:lnSpc>
              <a:buFont typeface="Wingdings 2" pitchFamily="18" charset="2"/>
              <a:buNone/>
            </a:pPr>
            <a:r>
              <a:rPr lang="ar-SA" sz="1800" smtClean="0">
                <a:cs typeface="Simplified Arabic" pitchFamily="18" charset="-78"/>
              </a:rPr>
              <a:t/>
            </a:r>
            <a:br>
              <a:rPr lang="ar-SA" sz="1800" smtClean="0">
                <a:cs typeface="Simplified Arabic" pitchFamily="18" charset="-78"/>
              </a:rPr>
            </a:br>
            <a:r>
              <a:rPr lang="ar-SA" sz="1800" smtClean="0">
                <a:cs typeface="Simplified Arabic" pitchFamily="18" charset="-78"/>
              </a:rPr>
              <a:t>1- </a:t>
            </a:r>
            <a:r>
              <a:rPr lang="ar-SA" sz="1800" b="1" smtClean="0">
                <a:cs typeface="Simplified Arabic" pitchFamily="18" charset="-78"/>
              </a:rPr>
              <a:t>المجموعة الأولى:</a:t>
            </a:r>
            <a:r>
              <a:rPr lang="ar-SA" sz="1800" smtClean="0">
                <a:cs typeface="Simplified Arabic" pitchFamily="18" charset="-78"/>
              </a:rPr>
              <a:t> </a:t>
            </a:r>
            <a:r>
              <a:rPr lang="ar-SA" sz="2400" i="1" smtClean="0">
                <a:cs typeface="Simplified Arabic" pitchFamily="18" charset="-78"/>
              </a:rPr>
              <a:t>الأدوات التي يمكن تعلمها وتطبيقها </a:t>
            </a:r>
            <a:r>
              <a:rPr lang="ar-SA" sz="1800" i="1" smtClean="0">
                <a:cs typeface="Simplified Arabic" pitchFamily="18" charset="-78"/>
              </a:rPr>
              <a:t>من قبل أي شخص </a:t>
            </a:r>
            <a:r>
              <a:rPr lang="ar-SA" sz="1800" smtClean="0">
                <a:cs typeface="Simplified Arabic" pitchFamily="18" charset="-78"/>
              </a:rPr>
              <a:t>في الشركة من أجل تقييم مشاكل الجودة، ومن هذه الأدوات (السبب والأثر، تحليل باريتو، خرائط مراقبة العمليات، المدرجات التكرارية، مخططات التشتت، وأدوات الفحص).</a:t>
            </a:r>
          </a:p>
          <a:p>
            <a:pPr algn="just">
              <a:lnSpc>
                <a:spcPct val="80000"/>
              </a:lnSpc>
              <a:buFont typeface="Wingdings 2" pitchFamily="18" charset="2"/>
              <a:buNone/>
            </a:pPr>
            <a:r>
              <a:rPr lang="ar-SA" sz="1800" smtClean="0">
                <a:cs typeface="Simplified Arabic" pitchFamily="18" charset="-78"/>
              </a:rPr>
              <a:t/>
            </a:r>
            <a:br>
              <a:rPr lang="ar-SA" sz="1800" smtClean="0">
                <a:cs typeface="Simplified Arabic" pitchFamily="18" charset="-78"/>
              </a:rPr>
            </a:br>
            <a:r>
              <a:rPr lang="ar-SA" sz="1800" smtClean="0">
                <a:cs typeface="Simplified Arabic" pitchFamily="18" charset="-78"/>
              </a:rPr>
              <a:t>2- </a:t>
            </a:r>
            <a:r>
              <a:rPr lang="ar-SA" sz="1800" b="1" smtClean="0">
                <a:cs typeface="Simplified Arabic" pitchFamily="18" charset="-78"/>
              </a:rPr>
              <a:t>المجموعة الثانية:</a:t>
            </a:r>
            <a:r>
              <a:rPr lang="ar-SA" sz="1800" smtClean="0">
                <a:cs typeface="Simplified Arabic" pitchFamily="18" charset="-78"/>
              </a:rPr>
              <a:t> </a:t>
            </a:r>
            <a:r>
              <a:rPr lang="ar-SA" sz="2400" i="1" smtClean="0">
                <a:cs typeface="Simplified Arabic" pitchFamily="18" charset="-78"/>
              </a:rPr>
              <a:t>الأدوات التي يمكن استخدامها</a:t>
            </a:r>
            <a:r>
              <a:rPr lang="ar-SA" sz="1800" i="1" smtClean="0">
                <a:cs typeface="Simplified Arabic" pitchFamily="18" charset="-78"/>
              </a:rPr>
              <a:t> من قبل المديرين وخبراء الجودة </a:t>
            </a:r>
            <a:r>
              <a:rPr lang="ar-SA" sz="1800" smtClean="0">
                <a:cs typeface="Simplified Arabic" pitchFamily="18" charset="-78"/>
              </a:rPr>
              <a:t>وهي تتضمن اختبار الفرضيات والعينات.</a:t>
            </a:r>
          </a:p>
          <a:p>
            <a:pPr algn="just">
              <a:lnSpc>
                <a:spcPct val="80000"/>
              </a:lnSpc>
              <a:buFont typeface="Wingdings 2" pitchFamily="18" charset="2"/>
              <a:buNone/>
            </a:pPr>
            <a:r>
              <a:rPr lang="ar-SA" sz="1800" smtClean="0">
                <a:cs typeface="Simplified Arabic" pitchFamily="18" charset="-78"/>
              </a:rPr>
              <a:t/>
            </a:r>
            <a:br>
              <a:rPr lang="ar-SA" sz="1800" smtClean="0">
                <a:cs typeface="Simplified Arabic" pitchFamily="18" charset="-78"/>
              </a:rPr>
            </a:br>
            <a:r>
              <a:rPr lang="ar-SA" sz="1800" smtClean="0">
                <a:cs typeface="Simplified Arabic" pitchFamily="18" charset="-78"/>
              </a:rPr>
              <a:t>3- </a:t>
            </a:r>
            <a:r>
              <a:rPr lang="ar-SA" sz="1800" b="1" smtClean="0">
                <a:cs typeface="Simplified Arabic" pitchFamily="18" charset="-78"/>
              </a:rPr>
              <a:t>المجموعة الثالثة:</a:t>
            </a:r>
            <a:r>
              <a:rPr lang="ar-SA" sz="1800" smtClean="0">
                <a:cs typeface="Simplified Arabic" pitchFamily="18" charset="-78"/>
              </a:rPr>
              <a:t> </a:t>
            </a:r>
            <a:r>
              <a:rPr lang="ar-SA" sz="2400" smtClean="0">
                <a:cs typeface="Simplified Arabic" pitchFamily="18" charset="-78"/>
              </a:rPr>
              <a:t>الأدوات التي تستخدم في حل المشاكل </a:t>
            </a:r>
            <a:r>
              <a:rPr lang="ar-SA" sz="1800" smtClean="0">
                <a:cs typeface="Simplified Arabic" pitchFamily="18" charset="-78"/>
              </a:rPr>
              <a:t>الإحصائية المتقدمة والمستخدمة من قبل خبراء الجودة والمستشارين وهي تتضمن أدوات بحوث العمليات. </a:t>
            </a:r>
          </a:p>
          <a:p>
            <a:pPr algn="just">
              <a:lnSpc>
                <a:spcPct val="80000"/>
              </a:lnSpc>
              <a:buFont typeface="Wingdings 2" pitchFamily="18" charset="2"/>
              <a:buNone/>
            </a:pPr>
            <a:r>
              <a:rPr lang="ar-SA" sz="1800" smtClean="0">
                <a:cs typeface="Simplified Arabic" pitchFamily="18" charset="-78"/>
              </a:rPr>
              <a:t/>
            </a:r>
            <a:br>
              <a:rPr lang="ar-SA" sz="1800" smtClean="0">
                <a:cs typeface="Simplified Arabic" pitchFamily="18" charset="-78"/>
              </a:rPr>
            </a:br>
            <a:r>
              <a:rPr lang="ar-SA" sz="1800" smtClean="0">
                <a:cs typeface="Simplified Arabic" pitchFamily="18" charset="-78"/>
              </a:rPr>
              <a:t/>
            </a:r>
            <a:br>
              <a:rPr lang="ar-SA" sz="1800" smtClean="0">
                <a:cs typeface="Simplified Arabic" pitchFamily="18" charset="-78"/>
              </a:rPr>
            </a:br>
            <a:endParaRPr lang="en-US" sz="1800" smtClean="0">
              <a:cs typeface="Simplified Arabic" pitchFamily="18" charset="-78"/>
            </a:endParaRPr>
          </a:p>
        </p:txBody>
      </p:sp>
    </p:spTree>
  </p:cSld>
  <p:clrMapOvr>
    <a:masterClrMapping/>
  </p:clrMapOvr>
  <p:transition>
    <p:wheel spokes="3"/>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42938" y="1357313"/>
            <a:ext cx="8205787" cy="4857750"/>
          </a:xfrm>
        </p:spPr>
        <p:txBody>
          <a:bodyPr/>
          <a:lstStyle/>
          <a:p>
            <a:pPr algn="ctr">
              <a:buFont typeface="Wingdings" pitchFamily="2" charset="2"/>
              <a:buNone/>
              <a:defRPr/>
            </a:pPr>
            <a:r>
              <a:rPr lang="ar-SA" sz="2000" dirty="0" smtClean="0">
                <a:cs typeface="Simplified Arabic" pitchFamily="2" charset="-78"/>
              </a:rPr>
              <a:t>س: تزاوج </a:t>
            </a:r>
          </a:p>
          <a:p>
            <a:pPr marL="457200" indent="-457200" algn="just">
              <a:buSzPct val="90000"/>
              <a:buFont typeface="Wingdings" pitchFamily="2" charset="2"/>
              <a:buAutoNum type="arabicPeriod"/>
              <a:defRPr/>
            </a:pPr>
            <a:r>
              <a:rPr lang="ar-SA" sz="2000" dirty="0" smtClean="0">
                <a:cs typeface="Simplified Arabic" pitchFamily="2" charset="-78"/>
              </a:rPr>
              <a:t>دائرة </a:t>
            </a:r>
            <a:r>
              <a:rPr lang="ar-SA" sz="2000" dirty="0" err="1" smtClean="0">
                <a:cs typeface="Simplified Arabic" pitchFamily="2" charset="-78"/>
              </a:rPr>
              <a:t>ديمنغ</a:t>
            </a:r>
            <a:r>
              <a:rPr lang="ar-SA" sz="2000" dirty="0" smtClean="0">
                <a:cs typeface="Simplified Arabic" pitchFamily="2" charset="-78"/>
              </a:rPr>
              <a:t>  				(	) خطط، نفذ، افحص، تصرف</a:t>
            </a:r>
          </a:p>
          <a:p>
            <a:pPr marL="457200" indent="-457200" algn="just">
              <a:buSzPct val="90000"/>
              <a:buFont typeface="Wingdings" pitchFamily="2" charset="2"/>
              <a:buAutoNum type="arabicPeriod"/>
              <a:defRPr/>
            </a:pPr>
            <a:r>
              <a:rPr lang="ar-SA" sz="2000" dirty="0" smtClean="0">
                <a:cs typeface="Simplified Arabic" pitchFamily="2" charset="-78"/>
              </a:rPr>
              <a:t>دائرة </a:t>
            </a:r>
            <a:r>
              <a:rPr lang="ar-SA" sz="2000" dirty="0" err="1" smtClean="0">
                <a:cs typeface="Simplified Arabic" pitchFamily="2" charset="-78"/>
              </a:rPr>
              <a:t>ديمنج</a:t>
            </a:r>
            <a:r>
              <a:rPr lang="ar-SA" sz="2000" dirty="0" smtClean="0">
                <a:cs typeface="Simplified Arabic" pitchFamily="2" charset="-78"/>
              </a:rPr>
              <a:t> 				(	) خطط، راقب، حسن  </a:t>
            </a:r>
          </a:p>
          <a:p>
            <a:pPr marL="457200" indent="-457200" algn="just">
              <a:buSzPct val="90000"/>
              <a:buFont typeface="Wingdings" pitchFamily="2" charset="2"/>
              <a:buAutoNum type="arabicPeriod"/>
              <a:defRPr/>
            </a:pPr>
            <a:r>
              <a:rPr lang="ar-SA" sz="2000" dirty="0" smtClean="0">
                <a:cs typeface="Simplified Arabic" pitchFamily="2" charset="-78"/>
              </a:rPr>
              <a:t>من مبادئ </a:t>
            </a:r>
            <a:r>
              <a:rPr lang="ar-SA" sz="2000" dirty="0" err="1" smtClean="0">
                <a:cs typeface="Simplified Arabic" pitchFamily="2" charset="-78"/>
              </a:rPr>
              <a:t>كروسبي</a:t>
            </a:r>
            <a:r>
              <a:rPr lang="ar-SA" sz="2000" dirty="0" smtClean="0">
                <a:cs typeface="Simplified Arabic" pitchFamily="2" charset="-78"/>
              </a:rPr>
              <a:t> الأربعة عشر 		(	) تغذية وغذاء </a:t>
            </a:r>
            <a:r>
              <a:rPr lang="ar-SA" sz="2000" b="1" dirty="0" smtClean="0">
                <a:cs typeface="Simplified Arabic" pitchFamily="2" charset="-78"/>
              </a:rPr>
              <a:t>بلا عيوب </a:t>
            </a:r>
          </a:p>
          <a:p>
            <a:pPr marL="457200" indent="-457200" algn="just">
              <a:buSzPct val="90000"/>
              <a:buFont typeface="Wingdings" pitchFamily="2" charset="2"/>
              <a:buAutoNum type="arabicPeriod"/>
              <a:defRPr/>
            </a:pPr>
            <a:r>
              <a:rPr lang="ar-SA" sz="2000" dirty="0" smtClean="0">
                <a:cs typeface="Simplified Arabic" pitchFamily="2" charset="-78"/>
              </a:rPr>
              <a:t>مراقبة الجودة </a:t>
            </a:r>
            <a:r>
              <a:rPr lang="ar-SA" sz="2000" dirty="0" err="1" smtClean="0">
                <a:cs typeface="Simplified Arabic" pitchFamily="2" charset="-78"/>
              </a:rPr>
              <a:t>جوران</a:t>
            </a:r>
            <a:r>
              <a:rPr lang="ar-SA" sz="2000" dirty="0" smtClean="0">
                <a:cs typeface="Simplified Arabic" pitchFamily="2" charset="-78"/>
              </a:rPr>
              <a:t>			(	) تمت: تقييم، مقارنة، تصرف </a:t>
            </a:r>
          </a:p>
          <a:p>
            <a:pPr>
              <a:defRPr/>
            </a:pPr>
            <a:endParaRPr lang="ar-SA" sz="2000" dirty="0" smtClean="0"/>
          </a:p>
          <a:p>
            <a:pPr algn="ctr">
              <a:buFont typeface="Wingdings" pitchFamily="2" charset="2"/>
              <a:buNone/>
              <a:defRPr/>
            </a:pPr>
            <a:r>
              <a:rPr lang="ar-SA" sz="2000" dirty="0" smtClean="0"/>
              <a:t>س: اختبر الإجابة / الاجابات الصحيحة </a:t>
            </a:r>
          </a:p>
          <a:p>
            <a:pPr marL="593725" indent="-457200">
              <a:buFont typeface="Wingdings" pitchFamily="2" charset="2"/>
              <a:buAutoNum type="arabicParenR"/>
              <a:defRPr/>
            </a:pPr>
            <a:r>
              <a:rPr lang="ar-SA" sz="2000" dirty="0" smtClean="0"/>
              <a:t>الأربعة عشر مبدأ وخطوة تعود إلى: </a:t>
            </a:r>
          </a:p>
          <a:p>
            <a:pPr marL="1179512" lvl="2" indent="-457200">
              <a:buFont typeface="+mj-lt"/>
              <a:buAutoNum type="arabicPeriod"/>
              <a:defRPr/>
            </a:pPr>
            <a:r>
              <a:rPr lang="ar-SA" sz="1600" dirty="0" err="1" smtClean="0"/>
              <a:t>فنبيوم</a:t>
            </a:r>
            <a:r>
              <a:rPr lang="ar-SA" sz="1600" dirty="0" smtClean="0"/>
              <a:t> 					(	)</a:t>
            </a:r>
          </a:p>
          <a:p>
            <a:pPr marL="1179512" lvl="2" indent="-457200">
              <a:buFont typeface="+mj-lt"/>
              <a:buAutoNum type="arabicPeriod"/>
              <a:defRPr/>
            </a:pPr>
            <a:r>
              <a:rPr lang="ar-SA" sz="1600" dirty="0" err="1" smtClean="0"/>
              <a:t>ديمنج</a:t>
            </a:r>
            <a:r>
              <a:rPr lang="ar-SA" sz="1600" dirty="0" smtClean="0"/>
              <a:t>  					(	)</a:t>
            </a:r>
          </a:p>
          <a:p>
            <a:pPr marL="1179512" lvl="2" indent="-457200">
              <a:buFont typeface="+mj-lt"/>
              <a:buAutoNum type="arabicPeriod"/>
              <a:defRPr/>
            </a:pPr>
            <a:r>
              <a:rPr lang="ar-SA" sz="1600" dirty="0" err="1" smtClean="0"/>
              <a:t>كروسبي</a:t>
            </a:r>
            <a:r>
              <a:rPr lang="ar-SA" sz="1600" dirty="0" smtClean="0"/>
              <a:t>  				(	) </a:t>
            </a:r>
          </a:p>
          <a:p>
            <a:pPr marL="1179512" lvl="2" indent="-457200">
              <a:buFont typeface="+mj-lt"/>
              <a:buAutoNum type="arabicPeriod"/>
              <a:defRPr/>
            </a:pPr>
            <a:r>
              <a:rPr lang="ar-SA" sz="1600" dirty="0" err="1" smtClean="0"/>
              <a:t>جوران</a:t>
            </a:r>
            <a:r>
              <a:rPr lang="ar-SA" sz="1600" dirty="0" smtClean="0"/>
              <a:t>  					(	)</a:t>
            </a:r>
          </a:p>
          <a:p>
            <a:pPr marL="1179512" lvl="2" indent="-457200">
              <a:buFont typeface="Wingdings 2" pitchFamily="18" charset="2"/>
              <a:buNone/>
              <a:defRPr/>
            </a:pPr>
            <a:endParaRPr lang="ar-SA" sz="1400" dirty="0" smtClean="0"/>
          </a:p>
          <a:p>
            <a:pPr marL="1179512" lvl="2" indent="-457200">
              <a:buFont typeface="Wingdings 2" pitchFamily="18" charset="2"/>
              <a:buNone/>
              <a:defRPr/>
            </a:pPr>
            <a:endParaRPr lang="ar-SA" sz="1400" dirty="0" smtClean="0"/>
          </a:p>
          <a:p>
            <a:pPr marL="1179512" lvl="2" indent="-457200">
              <a:buFont typeface="Wingdings 2" pitchFamily="18" charset="2"/>
              <a:buAutoNum type="arabicPeriod"/>
              <a:defRPr/>
            </a:pPr>
            <a:endParaRPr lang="ar-SA" sz="1400" dirty="0" smtClean="0"/>
          </a:p>
          <a:p>
            <a:pPr marL="593725" indent="-457200">
              <a:buFont typeface="Wingdings" pitchFamily="2" charset="2"/>
              <a:buAutoNum type="arabicPeriod"/>
              <a:defRPr/>
            </a:pPr>
            <a:endParaRPr lang="ar-SA" sz="2000" dirty="0" smtClean="0"/>
          </a:p>
          <a:p>
            <a:pPr marL="593725" indent="-457200">
              <a:buFont typeface="Wingdings" pitchFamily="2" charset="2"/>
              <a:buAutoNum type="arabicPeriod"/>
              <a:defRPr/>
            </a:pPr>
            <a:endParaRPr lang="ar-SA" sz="2000" dirty="0" smtClean="0"/>
          </a:p>
          <a:p>
            <a:pPr marL="593725" indent="-457200">
              <a:buFont typeface="Wingdings" pitchFamily="2" charset="2"/>
              <a:buAutoNum type="arabicPeriod"/>
              <a:defRPr/>
            </a:pPr>
            <a:endParaRPr lang="ar-SA" sz="2000" dirty="0" smtClean="0"/>
          </a:p>
          <a:p>
            <a:pPr>
              <a:buFont typeface="Wingdings" pitchFamily="2" charset="2"/>
              <a:buNone/>
              <a:defRPr/>
            </a:pPr>
            <a:endParaRPr lang="ar-SA" sz="2000" dirty="0" smtClean="0"/>
          </a:p>
          <a:p>
            <a:pPr>
              <a:defRPr/>
            </a:pPr>
            <a:endParaRPr lang="ar-SA" sz="2000" dirty="0"/>
          </a:p>
        </p:txBody>
      </p:sp>
      <p:sp>
        <p:nvSpPr>
          <p:cNvPr id="48131" name="Rectangle 3"/>
          <p:cNvSpPr>
            <a:spLocks noChangeArrowheads="1"/>
          </p:cNvSpPr>
          <p:nvPr/>
        </p:nvSpPr>
        <p:spPr bwMode="auto">
          <a:xfrm>
            <a:off x="2643188" y="928688"/>
            <a:ext cx="3686175" cy="369887"/>
          </a:xfrm>
          <a:prstGeom prst="rect">
            <a:avLst/>
          </a:prstGeom>
          <a:noFill/>
          <a:ln w="9525">
            <a:noFill/>
            <a:miter lim="800000"/>
            <a:headEnd/>
            <a:tailEnd/>
          </a:ln>
        </p:spPr>
        <p:txBody>
          <a:bodyPr>
            <a:spAutoFit/>
          </a:bodyPr>
          <a:lstStyle/>
          <a:p>
            <a:pPr algn="ctr"/>
            <a:r>
              <a:rPr lang="ar-SA" b="0">
                <a:cs typeface="Simplified Arabic" pitchFamily="18" charset="-78"/>
              </a:rPr>
              <a:t>إجابات فردية  ثم إجابات فريق (مجموعات) </a:t>
            </a:r>
          </a:p>
        </p:txBody>
      </p:sp>
    </p:spTree>
  </p:cSld>
  <p:clrMapOvr>
    <a:masterClrMapping/>
  </p:clrMapOvr>
  <p:transition>
    <p:wheel spokes="3"/>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1957388" y="115888"/>
            <a:ext cx="5043487" cy="623887"/>
          </a:xfrm>
        </p:spPr>
        <p:txBody>
          <a:bodyPr/>
          <a:lstStyle/>
          <a:p>
            <a:pPr algn="ctr" eaLnBrk="1" fontAlgn="auto" hangingPunct="1">
              <a:spcAft>
                <a:spcPts val="0"/>
              </a:spcAft>
              <a:defRPr/>
            </a:pPr>
            <a:r>
              <a:rPr lang="ar-SA" sz="1600" dirty="0" smtClean="0">
                <a:solidFill>
                  <a:schemeClr val="tx2">
                    <a:satMod val="200000"/>
                  </a:schemeClr>
                </a:solidFill>
                <a:latin typeface="Monotype Koufi" pitchFamily="2" charset="-78"/>
                <a:cs typeface="Monotype Koufi" pitchFamily="2" charset="-78"/>
              </a:rPr>
              <a:t>إدارة الجودة الشاملة لفني</a:t>
            </a:r>
            <a:r>
              <a:rPr lang="ar-SA" sz="2000" dirty="0" smtClean="0">
                <a:solidFill>
                  <a:schemeClr val="tx2">
                    <a:satMod val="200000"/>
                  </a:schemeClr>
                </a:solidFill>
                <a:latin typeface="Monotype Koufi" pitchFamily="2" charset="-78"/>
                <a:cs typeface="Monotype Koufi" pitchFamily="2" charset="-78"/>
              </a:rPr>
              <a:t> الصيدلة </a:t>
            </a:r>
            <a:r>
              <a:rPr lang="en-US" sz="1600" dirty="0" smtClean="0">
                <a:solidFill>
                  <a:schemeClr val="tx2">
                    <a:satMod val="200000"/>
                  </a:schemeClr>
                </a:solidFill>
                <a:latin typeface="Arial Black" pitchFamily="34" charset="0"/>
                <a:cs typeface="Monotype Koufi" pitchFamily="2" charset="-78"/>
              </a:rPr>
              <a:t>PTTQM</a:t>
            </a:r>
            <a:r>
              <a:rPr lang="ar-SA" sz="1800" dirty="0" smtClean="0">
                <a:solidFill>
                  <a:schemeClr val="tx2">
                    <a:satMod val="200000"/>
                  </a:schemeClr>
                </a:solidFill>
                <a:latin typeface="Monotype Koufi" pitchFamily="2" charset="-78"/>
                <a:cs typeface="Monotype Koufi" pitchFamily="2" charset="-78"/>
              </a:rPr>
              <a:t/>
            </a:r>
            <a:br>
              <a:rPr lang="ar-SA" sz="1800" dirty="0" smtClean="0">
                <a:solidFill>
                  <a:schemeClr val="tx2">
                    <a:satMod val="200000"/>
                  </a:schemeClr>
                </a:solidFill>
                <a:latin typeface="Monotype Koufi" pitchFamily="2" charset="-78"/>
                <a:cs typeface="Monotype Koufi" pitchFamily="2" charset="-78"/>
              </a:rPr>
            </a:br>
            <a:r>
              <a:rPr lang="ar-SA" sz="2000" dirty="0" smtClean="0">
                <a:solidFill>
                  <a:schemeClr val="tx2">
                    <a:satMod val="200000"/>
                  </a:schemeClr>
                </a:solidFill>
                <a:latin typeface="Monotype Koufi" pitchFamily="2" charset="-78"/>
                <a:cs typeface="Monotype Koufi" pitchFamily="2" charset="-78"/>
              </a:rPr>
              <a:t>مراجع ومصادر التدريس والتعلم </a:t>
            </a:r>
          </a:p>
        </p:txBody>
      </p:sp>
      <p:sp>
        <p:nvSpPr>
          <p:cNvPr id="3" name="Content Placeholder 2"/>
          <p:cNvSpPr>
            <a:spLocks noGrp="1"/>
          </p:cNvSpPr>
          <p:nvPr>
            <p:ph idx="1"/>
          </p:nvPr>
        </p:nvSpPr>
        <p:spPr>
          <a:xfrm>
            <a:off x="571500" y="908050"/>
            <a:ext cx="8115300" cy="5429250"/>
          </a:xfrm>
        </p:spPr>
        <p:txBody>
          <a:bodyPr rtlCol="1">
            <a:normAutofit fontScale="92500" lnSpcReduction="20000"/>
          </a:bodyPr>
          <a:lstStyle/>
          <a:p>
            <a:pPr marL="411480" eaLnBrk="1" fontAlgn="auto" hangingPunct="1">
              <a:spcAft>
                <a:spcPts val="0"/>
              </a:spcAft>
              <a:buFont typeface="Wingdings"/>
              <a:buChar char=""/>
              <a:defRPr/>
            </a:pPr>
            <a:r>
              <a:rPr lang="ar-SA" sz="1700" i="1" dirty="0" smtClean="0">
                <a:latin typeface="Monotype Koufi" pitchFamily="2" charset="-78"/>
                <a:ea typeface="Monotype Koufi" pitchFamily="2" charset="-78"/>
                <a:cs typeface="Monotype Koufi" pitchFamily="2" charset="-78"/>
              </a:rPr>
              <a:t>ملخصك الذاتي الذكي </a:t>
            </a:r>
            <a:r>
              <a:rPr lang="ar-SA" sz="1700" i="1" dirty="0" smtClean="0"/>
              <a:t> </a:t>
            </a:r>
            <a:r>
              <a:rPr lang="ar-SA" sz="1400" i="1" dirty="0" smtClean="0"/>
              <a:t>( ما يحك جلدك الا ظفرك) </a:t>
            </a:r>
          </a:p>
          <a:p>
            <a:pPr marL="411480" eaLnBrk="1" fontAlgn="auto" hangingPunct="1">
              <a:spcAft>
                <a:spcPts val="0"/>
              </a:spcAft>
              <a:buFont typeface="Wingdings"/>
              <a:buChar char=""/>
              <a:defRPr/>
            </a:pPr>
            <a:r>
              <a:rPr lang="ar-SA" sz="1500" dirty="0" err="1" smtClean="0">
                <a:latin typeface="Monotype Koufi" pitchFamily="2" charset="-78"/>
                <a:ea typeface="Monotype Koufi" pitchFamily="2" charset="-78"/>
                <a:cs typeface="Monotype Koufi" pitchFamily="2" charset="-78"/>
              </a:rPr>
              <a:t>الجوحلي</a:t>
            </a:r>
            <a:r>
              <a:rPr lang="ar-SA" sz="1500" dirty="0" smtClean="0">
                <a:latin typeface="Monotype Koufi" pitchFamily="2" charset="-78"/>
                <a:ea typeface="Monotype Koufi" pitchFamily="2" charset="-78"/>
                <a:cs typeface="Monotype Koufi" pitchFamily="2" charset="-78"/>
              </a:rPr>
              <a:t>، عيسى بن علي  (2010) الجودة الشاملة للمهن الصحية </a:t>
            </a:r>
            <a:r>
              <a:rPr lang="en-US" sz="1500" dirty="0" smtClean="0">
                <a:latin typeface="Arial Black" pitchFamily="34" charset="0"/>
                <a:ea typeface="Monotype Koufi" pitchFamily="2" charset="-78"/>
                <a:cs typeface="Monotype Koufi" pitchFamily="2" charset="-78"/>
              </a:rPr>
              <a:t>PTTQM</a:t>
            </a:r>
            <a:r>
              <a:rPr lang="ar-SA" sz="1400" i="1" dirty="0" smtClean="0">
                <a:latin typeface="Monotype Koufi" pitchFamily="2" charset="-78"/>
                <a:ea typeface="Monotype Koufi" pitchFamily="2" charset="-78"/>
                <a:cs typeface="Monotype Koufi" pitchFamily="2" charset="-78"/>
              </a:rPr>
              <a:t>:  ملخص محاضرات ومراجعة خبرات محلية وعالمية للجودة في الحضارات الغربية والإسلامية   </a:t>
            </a:r>
            <a:r>
              <a:rPr lang="ar-SA" sz="1400" i="1" dirty="0" smtClean="0">
                <a:latin typeface="Arabic Transparent"/>
              </a:rPr>
              <a:t>(في الموقع  + </a:t>
            </a:r>
            <a:r>
              <a:rPr lang="ar-SA" sz="1300" i="1" dirty="0" smtClean="0">
                <a:latin typeface="Arabic Transparent"/>
              </a:rPr>
              <a:t>مركز خدمة الطلاب القويفل طريق الملك عبدالله</a:t>
            </a:r>
            <a:r>
              <a:rPr lang="ar-SA" sz="1300" i="1" dirty="0">
                <a:latin typeface="Arabic Transparent"/>
              </a:rPr>
              <a:t> </a:t>
            </a:r>
            <a:r>
              <a:rPr lang="ar-SA" sz="1300" i="1" dirty="0" smtClean="0">
                <a:latin typeface="Arabic Transparent"/>
              </a:rPr>
              <a:t>امام الجامعة</a:t>
            </a:r>
            <a:r>
              <a:rPr lang="ar-SA" sz="1400" i="1" dirty="0" smtClean="0">
                <a:latin typeface="Arabic Transparent"/>
              </a:rPr>
              <a:t>)</a:t>
            </a:r>
          </a:p>
          <a:p>
            <a:pPr marL="411480" eaLnBrk="1" fontAlgn="auto" hangingPunct="1">
              <a:spcAft>
                <a:spcPts val="0"/>
              </a:spcAft>
              <a:buFont typeface="Wingdings"/>
              <a:buChar char=""/>
              <a:defRPr/>
            </a:pPr>
            <a:r>
              <a:rPr lang="ar-SA" sz="1400" i="1" dirty="0" smtClean="0">
                <a:latin typeface="Monotype Koufi" pitchFamily="2" charset="-78"/>
                <a:ea typeface="Monotype Koufi" pitchFamily="2" charset="-78"/>
                <a:cs typeface="Monotype Koufi" pitchFamily="2" charset="-78"/>
              </a:rPr>
              <a:t>د</a:t>
            </a:r>
            <a:r>
              <a:rPr lang="ar-SA" sz="1500" dirty="0" smtClean="0">
                <a:latin typeface="Monotype Koufi" pitchFamily="2" charset="-78"/>
                <a:ea typeface="Monotype Koufi" pitchFamily="2" charset="-78"/>
                <a:cs typeface="Monotype Koufi" pitchFamily="2" charset="-78"/>
              </a:rPr>
              <a:t>. </a:t>
            </a:r>
            <a:r>
              <a:rPr lang="ar-SA" sz="1500" dirty="0" err="1" smtClean="0">
                <a:latin typeface="Monotype Koufi" pitchFamily="2" charset="-78"/>
                <a:ea typeface="Monotype Koufi" pitchFamily="2" charset="-78"/>
                <a:cs typeface="Monotype Koufi" pitchFamily="2" charset="-78"/>
              </a:rPr>
              <a:t>نياز</a:t>
            </a:r>
            <a:r>
              <a:rPr lang="ar-SA" sz="1500" dirty="0" smtClean="0">
                <a:latin typeface="Monotype Koufi" pitchFamily="2" charset="-78"/>
                <a:ea typeface="Monotype Koufi" pitchFamily="2" charset="-78"/>
                <a:cs typeface="Monotype Koufi" pitchFamily="2" charset="-78"/>
              </a:rPr>
              <a:t>، </a:t>
            </a:r>
            <a:r>
              <a:rPr lang="ar-SA" sz="1500" dirty="0" err="1" smtClean="0">
                <a:latin typeface="Monotype Koufi" pitchFamily="2" charset="-78"/>
                <a:ea typeface="Monotype Koufi" pitchFamily="2" charset="-78"/>
                <a:cs typeface="Monotype Koufi" pitchFamily="2" charset="-78"/>
              </a:rPr>
              <a:t>عبدالعزيز</a:t>
            </a:r>
            <a:r>
              <a:rPr lang="ar-SA" sz="1500" dirty="0" smtClean="0">
                <a:latin typeface="Monotype Koufi" pitchFamily="2" charset="-78"/>
                <a:ea typeface="Monotype Koufi" pitchFamily="2" charset="-78"/>
                <a:cs typeface="Monotype Koufi" pitchFamily="2" charset="-78"/>
              </a:rPr>
              <a:t> حبيب الله، جودة الرعاية الصحية: الأسس والتطبيق 2005م  </a:t>
            </a:r>
          </a:p>
          <a:p>
            <a:pPr marL="411480" eaLnBrk="1" fontAlgn="auto" hangingPunct="1">
              <a:spcAft>
                <a:spcPts val="0"/>
              </a:spcAft>
              <a:buFont typeface="Wingdings"/>
              <a:buChar char=""/>
              <a:defRPr/>
            </a:pPr>
            <a:r>
              <a:rPr lang="ar-SA" sz="1500" dirty="0" smtClean="0">
                <a:latin typeface="Monotype Koufi" pitchFamily="2" charset="-78"/>
                <a:ea typeface="Monotype Koufi" pitchFamily="2" charset="-78"/>
                <a:cs typeface="Monotype Koufi" pitchFamily="2" charset="-78"/>
              </a:rPr>
              <a:t>د. بن سعيد، خالد بن سعد </a:t>
            </a:r>
            <a:r>
              <a:rPr lang="ar-SA" sz="1500" dirty="0" err="1" smtClean="0">
                <a:latin typeface="Monotype Koufi" pitchFamily="2" charset="-78"/>
                <a:ea typeface="Monotype Koufi" pitchFamily="2" charset="-78"/>
                <a:cs typeface="Monotype Koufi" pitchFamily="2" charset="-78"/>
              </a:rPr>
              <a:t>عبدالعزيز</a:t>
            </a:r>
            <a:r>
              <a:rPr lang="ar-SA" sz="1500" dirty="0" smtClean="0">
                <a:latin typeface="Monotype Koufi" pitchFamily="2" charset="-78"/>
                <a:ea typeface="Monotype Koufi" pitchFamily="2" charset="-78"/>
                <a:cs typeface="Monotype Koufi" pitchFamily="2" charset="-78"/>
              </a:rPr>
              <a:t>، إدارة الجودة الشاملة: تطبيقات في القطاع الصحي </a:t>
            </a:r>
          </a:p>
          <a:p>
            <a:pPr marL="411480" eaLnBrk="1" fontAlgn="auto" hangingPunct="1">
              <a:spcAft>
                <a:spcPts val="0"/>
              </a:spcAft>
              <a:buFont typeface="Wingdings"/>
              <a:buChar char=""/>
              <a:defRPr/>
            </a:pPr>
            <a:r>
              <a:rPr lang="ar-SA" sz="1500" dirty="0" smtClean="0">
                <a:latin typeface="Monotype Koufi" pitchFamily="2" charset="-78"/>
                <a:ea typeface="Monotype Koufi" pitchFamily="2" charset="-78"/>
                <a:cs typeface="Monotype Koufi" pitchFamily="2" charset="-78"/>
              </a:rPr>
              <a:t>إدارة الجودة الشاملة: تطبيقات على القطاع الصحي، تأليف </a:t>
            </a:r>
            <a:r>
              <a:rPr lang="ar-SA" sz="1500" dirty="0" err="1" smtClean="0">
                <a:latin typeface="Monotype Koufi" pitchFamily="2" charset="-78"/>
                <a:ea typeface="Monotype Koufi" pitchFamily="2" charset="-78"/>
                <a:cs typeface="Monotype Koufi" pitchFamily="2" charset="-78"/>
              </a:rPr>
              <a:t>هيو</a:t>
            </a:r>
            <a:r>
              <a:rPr lang="ar-SA" sz="1500" dirty="0" smtClean="0">
                <a:latin typeface="Monotype Koufi" pitchFamily="2" charset="-78"/>
                <a:ea typeface="Monotype Koufi" pitchFamily="2" charset="-78"/>
                <a:cs typeface="Monotype Koufi" pitchFamily="2" charset="-78"/>
              </a:rPr>
              <a:t> </a:t>
            </a:r>
            <a:r>
              <a:rPr lang="ar-SA" sz="1500" dirty="0" err="1" smtClean="0">
                <a:latin typeface="Monotype Koufi" pitchFamily="2" charset="-78"/>
                <a:ea typeface="Monotype Koufi" pitchFamily="2" charset="-78"/>
                <a:cs typeface="Monotype Koufi" pitchFamily="2" charset="-78"/>
              </a:rPr>
              <a:t>كوش</a:t>
            </a:r>
            <a:r>
              <a:rPr lang="ar-SA" sz="1500" dirty="0" smtClean="0">
                <a:latin typeface="Monotype Koufi" pitchFamily="2" charset="-78"/>
                <a:ea typeface="Monotype Koufi" pitchFamily="2" charset="-78"/>
                <a:cs typeface="Monotype Koufi" pitchFamily="2" charset="-78"/>
              </a:rPr>
              <a:t> وترجمة </a:t>
            </a:r>
            <a:r>
              <a:rPr lang="ar-SA" sz="1500" dirty="0" err="1" smtClean="0">
                <a:latin typeface="Monotype Koufi" pitchFamily="2" charset="-78"/>
                <a:ea typeface="Monotype Koufi" pitchFamily="2" charset="-78"/>
                <a:cs typeface="Monotype Koufi" pitchFamily="2" charset="-78"/>
              </a:rPr>
              <a:t>د</a:t>
            </a:r>
            <a:r>
              <a:rPr lang="ar-SA" sz="1500" dirty="0" smtClean="0">
                <a:latin typeface="Monotype Koufi" pitchFamily="2" charset="-78"/>
                <a:ea typeface="Monotype Koufi" pitchFamily="2" charset="-78"/>
                <a:cs typeface="Monotype Koufi" pitchFamily="2" charset="-78"/>
              </a:rPr>
              <a:t>. طلال </a:t>
            </a:r>
            <a:r>
              <a:rPr lang="ar-SA" sz="1500" dirty="0" err="1" smtClean="0">
                <a:latin typeface="Monotype Koufi" pitchFamily="2" charset="-78"/>
                <a:ea typeface="Monotype Koufi" pitchFamily="2" charset="-78"/>
                <a:cs typeface="Monotype Koufi" pitchFamily="2" charset="-78"/>
              </a:rPr>
              <a:t>الاحمدي</a:t>
            </a:r>
            <a:r>
              <a:rPr lang="ar-SA" sz="1500" dirty="0" smtClean="0">
                <a:latin typeface="Monotype Koufi" pitchFamily="2" charset="-78"/>
                <a:ea typeface="Monotype Koufi" pitchFamily="2" charset="-78"/>
                <a:cs typeface="Monotype Koufi" pitchFamily="2" charset="-78"/>
              </a:rPr>
              <a:t> </a:t>
            </a:r>
          </a:p>
          <a:p>
            <a:pPr marL="411480" eaLnBrk="1" fontAlgn="auto" hangingPunct="1">
              <a:spcAft>
                <a:spcPts val="0"/>
              </a:spcAft>
              <a:buFont typeface="Wingdings"/>
              <a:buChar char=""/>
              <a:defRPr/>
            </a:pPr>
            <a:r>
              <a:rPr lang="ar-SA" sz="1400" b="1" dirty="0" err="1" smtClean="0"/>
              <a:t>زقزوق</a:t>
            </a:r>
            <a:r>
              <a:rPr lang="ar-SA" sz="1400" b="1" dirty="0" smtClean="0"/>
              <a:t>، خالد </a:t>
            </a:r>
            <a:r>
              <a:rPr lang="ar-SA" sz="1100" b="1" dirty="0" smtClean="0"/>
              <a:t>بن جميل مصطفى (2008\1429) ، </a:t>
            </a:r>
            <a:r>
              <a:rPr lang="ar-SA" sz="1400" b="1" dirty="0" smtClean="0"/>
              <a:t>تطبيق مبادئ إدارة الجودة الشاملة لتحسين أداء كلية، رسالة ماجتطير ادارة وةتخطيط تربوي، جامعة أم القرى</a:t>
            </a:r>
            <a:endParaRPr lang="ar-SA" sz="1800" i="1" dirty="0" smtClean="0">
              <a:latin typeface="Monotype Koufi" pitchFamily="2" charset="-78"/>
              <a:ea typeface="Monotype Koufi" pitchFamily="2" charset="-78"/>
              <a:cs typeface="Monotype Koufi" pitchFamily="2" charset="-78"/>
            </a:endParaRPr>
          </a:p>
          <a:p>
            <a:pPr marL="411480" eaLnBrk="1" fontAlgn="auto" hangingPunct="1">
              <a:spcAft>
                <a:spcPts val="0"/>
              </a:spcAft>
              <a:buFont typeface="Wingdings" pitchFamily="2" charset="2"/>
              <a:buNone/>
              <a:defRPr/>
            </a:pPr>
            <a:endParaRPr lang="en-US" sz="1400" dirty="0" smtClean="0">
              <a:latin typeface="Arabic Transparent"/>
              <a:ea typeface="Monotype Koufi" pitchFamily="2" charset="-78"/>
              <a:cs typeface="Monotype Koufi" pitchFamily="2" charset="-78"/>
            </a:endParaRPr>
          </a:p>
          <a:p>
            <a:pPr marL="411480" algn="l" rtl="0" eaLnBrk="1" fontAlgn="auto" hangingPunct="1">
              <a:spcAft>
                <a:spcPts val="0"/>
              </a:spcAft>
              <a:buFont typeface="Wingdings"/>
              <a:buChar char=""/>
              <a:defRPr/>
            </a:pPr>
            <a:r>
              <a:rPr lang="en-US" sz="1400" dirty="0" smtClean="0">
                <a:hlinkClick r:id="rId3"/>
              </a:rPr>
              <a:t>Total Quality Management: Strategies and Techniques Proven at Today's Most Successful Companies (Portable </a:t>
            </a:r>
            <a:r>
              <a:rPr lang="en-US" sz="1400" dirty="0" err="1" smtClean="0">
                <a:hlinkClick r:id="rId3"/>
              </a:rPr>
              <a:t>Mba</a:t>
            </a:r>
            <a:r>
              <a:rPr lang="en-US" sz="1400" dirty="0" smtClean="0">
                <a:hlinkClick r:id="rId3"/>
              </a:rPr>
              <a:t> Series)</a:t>
            </a:r>
            <a:r>
              <a:rPr lang="en-US" sz="1400" dirty="0" smtClean="0"/>
              <a:t> - Hardcover (Feb 1998) by Stephen George and Arnold </a:t>
            </a:r>
            <a:r>
              <a:rPr lang="en-US" sz="1400" dirty="0" err="1" smtClean="0"/>
              <a:t>Weimerskirch</a:t>
            </a:r>
            <a:endParaRPr lang="en-US" sz="1400" dirty="0" smtClean="0"/>
          </a:p>
          <a:p>
            <a:pPr marL="411480" algn="l" rtl="0" eaLnBrk="1" fontAlgn="auto" hangingPunct="1">
              <a:spcAft>
                <a:spcPts val="0"/>
              </a:spcAft>
              <a:buFont typeface="Wingdings"/>
              <a:buChar char=""/>
              <a:defRPr/>
            </a:pPr>
            <a:r>
              <a:rPr lang="en-US" sz="1400" dirty="0" smtClean="0"/>
              <a:t>Medical Quality Management: Theory and </a:t>
            </a:r>
            <a:r>
              <a:rPr lang="en-US" sz="1400" dirty="0" err="1" smtClean="0"/>
              <a:t>Practi</a:t>
            </a:r>
            <a:r>
              <a:rPr lang="en-US" sz="1400" dirty="0" smtClean="0"/>
              <a:t>…(Paperback) by </a:t>
            </a:r>
            <a:r>
              <a:rPr lang="en-US" sz="1400" dirty="0" smtClean="0">
                <a:hlinkClick r:id="rId4"/>
              </a:rPr>
              <a:t>American College of Medical Quality</a:t>
            </a:r>
            <a:r>
              <a:rPr lang="en-US" sz="1400" dirty="0" smtClean="0"/>
              <a:t>, </a:t>
            </a:r>
            <a:r>
              <a:rPr lang="en-US" sz="1400" dirty="0" err="1" smtClean="0">
                <a:hlinkClick r:id="rId5"/>
              </a:rPr>
              <a:t>Prathibha</a:t>
            </a:r>
            <a:r>
              <a:rPr lang="en-US" sz="1400" dirty="0" smtClean="0">
                <a:hlinkClick r:id="rId5"/>
              </a:rPr>
              <a:t> </a:t>
            </a:r>
            <a:r>
              <a:rPr lang="en-US" sz="1400" dirty="0" err="1" smtClean="0">
                <a:hlinkClick r:id="rId5"/>
              </a:rPr>
              <a:t>Varkey</a:t>
            </a:r>
            <a:r>
              <a:rPr lang="en-US" sz="1400" dirty="0" smtClean="0">
                <a:hlinkClick r:id="rId5"/>
              </a:rPr>
              <a:t> MD</a:t>
            </a:r>
            <a:endParaRPr lang="en-US" sz="1400" dirty="0" smtClean="0"/>
          </a:p>
          <a:p>
            <a:pPr marL="411480" algn="l" rtl="0" eaLnBrk="1" fontAlgn="auto" hangingPunct="1">
              <a:spcAft>
                <a:spcPts val="0"/>
              </a:spcAft>
              <a:buFont typeface="Wingdings"/>
              <a:buChar char=""/>
              <a:defRPr/>
            </a:pPr>
            <a:r>
              <a:rPr lang="en-US" sz="1400" dirty="0" smtClean="0"/>
              <a:t>The Healthcare Quality Book: Vision, Strategy…(Hardcover) by </a:t>
            </a:r>
            <a:r>
              <a:rPr lang="en-US" sz="1400" dirty="0" smtClean="0">
                <a:hlinkClick r:id="rId6"/>
              </a:rPr>
              <a:t>Elizabeth R. Ransom</a:t>
            </a:r>
            <a:r>
              <a:rPr lang="en-US" sz="1400" dirty="0" smtClean="0"/>
              <a:t>, </a:t>
            </a:r>
            <a:r>
              <a:rPr lang="en-US" sz="1400" dirty="0" err="1" smtClean="0">
                <a:hlinkClick r:id="rId7"/>
              </a:rPr>
              <a:t>Maulik</a:t>
            </a:r>
            <a:r>
              <a:rPr lang="en-US" sz="1400" dirty="0" smtClean="0">
                <a:hlinkClick r:id="rId7"/>
              </a:rPr>
              <a:t> S. Joshi</a:t>
            </a:r>
            <a:endParaRPr lang="en-US" sz="1400" dirty="0" smtClean="0"/>
          </a:p>
          <a:p>
            <a:pPr marL="411480" algn="l" rtl="0" eaLnBrk="1" fontAlgn="auto" hangingPunct="1">
              <a:spcAft>
                <a:spcPts val="0"/>
              </a:spcAft>
              <a:buFont typeface="Wingdings"/>
              <a:buChar char=""/>
              <a:defRPr/>
            </a:pPr>
            <a:r>
              <a:rPr lang="en-US" sz="1400" dirty="0" smtClean="0">
                <a:latin typeface="Arial" pitchFamily="34" charset="0"/>
                <a:cs typeface="Arial" pitchFamily="34" charset="0"/>
              </a:rPr>
              <a:t>A History of the Arab Peoples   by </a:t>
            </a:r>
            <a:r>
              <a:rPr lang="en-US" sz="1400" dirty="0" smtClean="0">
                <a:latin typeface="Arial" pitchFamily="34" charset="0"/>
                <a:cs typeface="Arial" pitchFamily="34" charset="0"/>
                <a:hlinkClick r:id="rId8"/>
              </a:rPr>
              <a:t>Albert </a:t>
            </a:r>
            <a:r>
              <a:rPr lang="en-US" sz="1400" dirty="0" err="1" smtClean="0">
                <a:latin typeface="Arial" pitchFamily="34" charset="0"/>
                <a:cs typeface="Arial" pitchFamily="34" charset="0"/>
                <a:hlinkClick r:id="rId8"/>
              </a:rPr>
              <a:t>Hourani</a:t>
            </a:r>
            <a:r>
              <a:rPr lang="en-US" sz="1400" dirty="0" smtClean="0">
                <a:latin typeface="Arial" pitchFamily="34" charset="0"/>
                <a:cs typeface="Arial" pitchFamily="34" charset="0"/>
              </a:rPr>
              <a:t> 1991 </a:t>
            </a:r>
            <a:r>
              <a:rPr lang="en-US" sz="1400" dirty="0" smtClean="0">
                <a:latin typeface="Arial" pitchFamily="34" charset="0"/>
                <a:cs typeface="Arial" pitchFamily="34" charset="0"/>
                <a:hlinkClick r:id="rId9"/>
              </a:rPr>
              <a:t>http://www.amazon.com/History-Arab-Peoples-Albert-Hourani/dp/0446393924/ref=cm_lmf_tit_1_rsrsrs0#reader</a:t>
            </a:r>
            <a:endParaRPr lang="ar-SA" sz="1400" dirty="0" smtClean="0"/>
          </a:p>
          <a:p>
            <a:pPr marL="411480" algn="ctr" rtl="0" eaLnBrk="1" fontAlgn="auto" hangingPunct="1">
              <a:spcAft>
                <a:spcPts val="0"/>
              </a:spcAft>
              <a:buFont typeface="Arial" pitchFamily="34" charset="0"/>
              <a:buNone/>
              <a:defRPr/>
            </a:pPr>
            <a:endParaRPr lang="ar-SA" sz="1400" dirty="0" smtClean="0">
              <a:latin typeface="Monotype Koufi" pitchFamily="2" charset="-78"/>
              <a:ea typeface="Monotype Koufi" pitchFamily="2" charset="-78"/>
              <a:cs typeface="Monotype Koufi" pitchFamily="2" charset="-78"/>
            </a:endParaRPr>
          </a:p>
          <a:p>
            <a:pPr marL="411480" algn="ctr" rtl="0" eaLnBrk="1" fontAlgn="auto" hangingPunct="1">
              <a:spcAft>
                <a:spcPts val="0"/>
              </a:spcAft>
              <a:buFont typeface="Arial" pitchFamily="34" charset="0"/>
              <a:buNone/>
              <a:defRPr/>
            </a:pPr>
            <a:r>
              <a:rPr lang="en-US" sz="1400" dirty="0" smtClean="0">
                <a:latin typeface="Monotype Koufi" pitchFamily="2" charset="-78"/>
                <a:ea typeface="Monotype Koufi" pitchFamily="2" charset="-78"/>
                <a:cs typeface="Monotype Koufi" pitchFamily="2" charset="-78"/>
              </a:rPr>
              <a:t> Pharmacy </a:t>
            </a:r>
            <a:r>
              <a:rPr lang="ar-SA" sz="1400" dirty="0" smtClean="0">
                <a:latin typeface="Monotype Koufi" pitchFamily="2" charset="-78"/>
                <a:ea typeface="Monotype Koufi" pitchFamily="2" charset="-78"/>
                <a:cs typeface="Monotype Koufi" pitchFamily="2" charset="-78"/>
              </a:rPr>
              <a:t>مصادر الكترونية</a:t>
            </a:r>
            <a:r>
              <a:rPr lang="ar-SA" sz="1400" dirty="0" smtClean="0"/>
              <a:t> </a:t>
            </a:r>
            <a:endParaRPr lang="en-US" sz="1400" dirty="0" smtClean="0"/>
          </a:p>
          <a:p>
            <a:pPr marL="411480" algn="l" rtl="0" eaLnBrk="1" fontAlgn="auto" hangingPunct="1">
              <a:spcAft>
                <a:spcPts val="0"/>
              </a:spcAft>
              <a:defRPr/>
            </a:pPr>
            <a:r>
              <a:rPr lang="en-US" sz="1100" i="1" dirty="0" smtClean="0">
                <a:hlinkClick r:id="rId10"/>
              </a:rPr>
              <a:t>www.astf.net/Uploads/10184/SRO4Prog.xl</a:t>
            </a:r>
            <a:r>
              <a:rPr lang="en-US" sz="1100" i="1" dirty="0" smtClean="0"/>
              <a:t>    </a:t>
            </a:r>
            <a:r>
              <a:rPr lang="ar-SA" sz="1100" i="1" dirty="0" smtClean="0"/>
              <a:t>بحوث مؤتمر علوم وتقنية تضمن بحوث حول الجودة </a:t>
            </a:r>
            <a:r>
              <a:rPr lang="ar-SA" sz="1100" i="1" dirty="0" err="1" smtClean="0"/>
              <a:t>الغذاية</a:t>
            </a:r>
            <a:r>
              <a:rPr lang="ar-SA" sz="1100" i="1" dirty="0" smtClean="0"/>
              <a:t> </a:t>
            </a:r>
            <a:endParaRPr lang="en-US" sz="1400" dirty="0" smtClean="0"/>
          </a:p>
          <a:p>
            <a:pPr marL="411480" algn="l" rtl="0" eaLnBrk="1" fontAlgn="auto" hangingPunct="1">
              <a:spcAft>
                <a:spcPts val="0"/>
              </a:spcAft>
              <a:buFont typeface="Wingdings"/>
              <a:buChar char=""/>
              <a:defRPr/>
            </a:pPr>
            <a:r>
              <a:rPr lang="en-US" sz="1400" dirty="0" smtClean="0">
                <a:hlinkClick r:id="rId11"/>
              </a:rPr>
              <a:t>http://www.kau-tqm.com/site/</a:t>
            </a:r>
            <a:r>
              <a:rPr lang="en-US" sz="1400" dirty="0" smtClean="0"/>
              <a:t> </a:t>
            </a:r>
            <a:endParaRPr lang="ar-SA" sz="1400" dirty="0" smtClean="0"/>
          </a:p>
          <a:p>
            <a:pPr marL="411480" algn="l" rtl="0" eaLnBrk="1" fontAlgn="auto" hangingPunct="1">
              <a:spcAft>
                <a:spcPts val="0"/>
              </a:spcAft>
              <a:buFont typeface="Wingdings"/>
              <a:buChar char=""/>
              <a:defRPr/>
            </a:pPr>
            <a:r>
              <a:rPr lang="ar-SA" sz="1200" dirty="0" smtClean="0"/>
              <a:t>برنامج الجودة الشاملة جامعة الملك </a:t>
            </a:r>
            <a:r>
              <a:rPr lang="ar-SA" sz="1200" dirty="0" err="1" smtClean="0"/>
              <a:t>عبدالعزيز</a:t>
            </a:r>
            <a:r>
              <a:rPr lang="ar-SA" sz="1200" dirty="0" smtClean="0"/>
              <a:t> </a:t>
            </a:r>
            <a:endParaRPr lang="en-US" sz="1200" dirty="0" smtClean="0"/>
          </a:p>
          <a:p>
            <a:pPr marL="411480" algn="l" rtl="0" eaLnBrk="1" fontAlgn="auto" hangingPunct="1">
              <a:spcAft>
                <a:spcPts val="0"/>
              </a:spcAft>
              <a:buFont typeface="Wingdings"/>
              <a:buChar char=""/>
              <a:defRPr/>
            </a:pPr>
            <a:r>
              <a:rPr lang="en-US" sz="1400" dirty="0" smtClean="0">
                <a:hlinkClick r:id="rId12"/>
              </a:rPr>
              <a:t>http://forum.sqc.org.sa/default.asp</a:t>
            </a:r>
            <a:r>
              <a:rPr lang="en-US" sz="1400" dirty="0" smtClean="0"/>
              <a:t> </a:t>
            </a:r>
            <a:r>
              <a:rPr lang="ar-SA" sz="1400" dirty="0" smtClean="0"/>
              <a:t>منتدى الجودة </a:t>
            </a:r>
          </a:p>
          <a:p>
            <a:pPr marL="411480" algn="l" rtl="0" eaLnBrk="1" fontAlgn="auto" hangingPunct="1">
              <a:spcAft>
                <a:spcPts val="0"/>
              </a:spcAft>
              <a:buFont typeface="Wingdings"/>
              <a:buChar char=""/>
              <a:defRPr/>
            </a:pPr>
            <a:endParaRPr lang="en-US" sz="1400" dirty="0" smtClean="0"/>
          </a:p>
          <a:p>
            <a:pPr marL="411480" algn="l" rtl="0" eaLnBrk="1" fontAlgn="auto" hangingPunct="1">
              <a:spcAft>
                <a:spcPts val="0"/>
              </a:spcAft>
              <a:buFont typeface="Wingdings"/>
              <a:buChar char=""/>
              <a:defRPr/>
            </a:pPr>
            <a:endParaRPr lang="en-US" sz="1400" dirty="0" smtClean="0"/>
          </a:p>
        </p:txBody>
      </p:sp>
      <p:sp>
        <p:nvSpPr>
          <p:cNvPr id="12292" name="Slide Number Placeholder 4"/>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B2036D70-94D0-4C87-B766-13D00148E867}" type="slidenum">
              <a:rPr lang="ar-SA" smtClean="0"/>
              <a:pPr/>
              <a:t>4</a:t>
            </a:fld>
            <a:endParaRPr lang="en-US" smtClean="0"/>
          </a:p>
        </p:txBody>
      </p:sp>
    </p:spTree>
  </p:cSld>
  <p:clrMapOvr>
    <a:masterClrMapping/>
  </p:clrMapOvr>
  <p:transition>
    <p:wheel spokes="3"/>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00250" y="500063"/>
            <a:ext cx="5143500" cy="571500"/>
          </a:xfrm>
        </p:spPr>
        <p:txBody>
          <a:bodyPr/>
          <a:lstStyle/>
          <a:p>
            <a:pPr algn="ctr">
              <a:defRPr/>
            </a:pPr>
            <a:r>
              <a:rPr lang="ar-SA" sz="2400" dirty="0" smtClean="0">
                <a:latin typeface="Monotype Koufi" pitchFamily="2" charset="-78"/>
                <a:ea typeface="Monotype Koufi" pitchFamily="2" charset="-78"/>
                <a:cs typeface="Monotype Koufi" pitchFamily="2" charset="-78"/>
              </a:rPr>
              <a:t>رواد </a:t>
            </a:r>
            <a:r>
              <a:rPr lang="ar-SA" sz="2000" dirty="0" smtClean="0">
                <a:latin typeface="Monotype Koufi" pitchFamily="2" charset="-78"/>
                <a:ea typeface="Monotype Koufi" pitchFamily="2" charset="-78"/>
                <a:cs typeface="Monotype Koufi" pitchFamily="2" charset="-78"/>
              </a:rPr>
              <a:t>الجودة </a:t>
            </a:r>
            <a:r>
              <a:rPr lang="ar-SA" sz="2000" dirty="0" err="1" smtClean="0">
                <a:latin typeface="Monotype Koufi" pitchFamily="2" charset="-78"/>
                <a:ea typeface="Monotype Koufi" pitchFamily="2" charset="-78"/>
                <a:cs typeface="Monotype Koufi" pitchFamily="2" charset="-78"/>
              </a:rPr>
              <a:t>و</a:t>
            </a:r>
            <a:r>
              <a:rPr lang="ar-SA" sz="2000" dirty="0" smtClean="0">
                <a:latin typeface="Monotype Koufi" pitchFamily="2" charset="-78"/>
                <a:ea typeface="Monotype Koufi" pitchFamily="2" charset="-78"/>
                <a:cs typeface="Monotype Koufi" pitchFamily="2" charset="-78"/>
              </a:rPr>
              <a:t> </a:t>
            </a:r>
            <a:r>
              <a:rPr lang="ar-SA" sz="2400" dirty="0" smtClean="0">
                <a:latin typeface="Monotype Koufi" pitchFamily="2" charset="-78"/>
                <a:ea typeface="Monotype Koufi" pitchFamily="2" charset="-78"/>
                <a:cs typeface="Monotype Koufi" pitchFamily="2" charset="-78"/>
              </a:rPr>
              <a:t>إدارة الجودة الشاملة الصحية</a:t>
            </a:r>
            <a:endParaRPr lang="en-US" sz="2400" dirty="0" smtClean="0">
              <a:ea typeface="Monotype Koufi" pitchFamily="2" charset="-78"/>
              <a:cs typeface="Monotype Koufi" pitchFamily="2" charset="-78"/>
            </a:endParaRPr>
          </a:p>
        </p:txBody>
      </p:sp>
      <p:sp>
        <p:nvSpPr>
          <p:cNvPr id="49155" name="Content Placeholder 2"/>
          <p:cNvSpPr>
            <a:spLocks noGrp="1"/>
          </p:cNvSpPr>
          <p:nvPr>
            <p:ph idx="1"/>
          </p:nvPr>
        </p:nvSpPr>
        <p:spPr>
          <a:xfrm>
            <a:off x="914400" y="1071563"/>
            <a:ext cx="7772400" cy="5143500"/>
          </a:xfrm>
        </p:spPr>
        <p:txBody>
          <a:bodyPr/>
          <a:lstStyle/>
          <a:p>
            <a:r>
              <a:rPr lang="ar-SA" sz="1800" b="1" smtClean="0">
                <a:hlinkClick r:id="rId2"/>
              </a:rPr>
              <a:t>فلورانس نايتينغال</a:t>
            </a:r>
            <a:r>
              <a:rPr lang="ar-SA" sz="1800" smtClean="0"/>
              <a:t> </a:t>
            </a:r>
            <a:r>
              <a:rPr lang="en-US" sz="1600" b="1" smtClean="0">
                <a:cs typeface="Tahoma" pitchFamily="34" charset="0"/>
              </a:rPr>
              <a:t>(1820- 1910) Florence Nightingale</a:t>
            </a:r>
            <a:r>
              <a:rPr lang="ar-SA" sz="1800" b="1" smtClean="0"/>
              <a:t> </a:t>
            </a:r>
            <a:endParaRPr lang="ar-SA" sz="1800" smtClean="0"/>
          </a:p>
          <a:p>
            <a:pPr algn="just">
              <a:buFont typeface="Wingdings" pitchFamily="2" charset="2"/>
              <a:buNone/>
            </a:pPr>
            <a:r>
              <a:rPr lang="ar-SA" sz="1400" smtClean="0">
                <a:latin typeface="Monotype Koufi" pitchFamily="2" charset="-78"/>
                <a:cs typeface="Monotype Koufi" pitchFamily="2" charset="-78"/>
              </a:rPr>
              <a:t>		ممرضة، من رواد التمريض الحديث في بريطانيا، كاتبة، وخبيرة في الإحصاء ذائعة الصيت. استعملت التحليل الإحصائي بشكل مكثف في جمع الوثائق، وتحليل ،وعرض الإحصائيات المتعلقة بالرعاية الطبية والصحة العامة. كما كانت أول من نادى بتنظيم التحقيق المتعلق بعمليات  و إجراءات الرعاية الصحية والتي قد تكون مرتبطة بالنتائج المُتغيرة. </a:t>
            </a:r>
            <a:endParaRPr lang="en-US" sz="1800" smtClean="0">
              <a:cs typeface="Tahoma" pitchFamily="34" charset="0"/>
            </a:endParaRPr>
          </a:p>
          <a:p>
            <a:r>
              <a:rPr lang="ar-SA" sz="1800" b="1" smtClean="0">
                <a:hlinkClick r:id="rId2"/>
              </a:rPr>
              <a:t>إيرنيست جودمان</a:t>
            </a:r>
            <a:r>
              <a:rPr lang="ar-SA" sz="1800" smtClean="0"/>
              <a:t> </a:t>
            </a:r>
            <a:r>
              <a:rPr lang="ar-SA" sz="1400" b="1" smtClean="0"/>
              <a:t>(1869- 1940) </a:t>
            </a:r>
            <a:r>
              <a:rPr lang="en-US" sz="1400" b="1" smtClean="0">
                <a:cs typeface="Tahoma" pitchFamily="34" charset="0"/>
              </a:rPr>
              <a:t>Ernest Codman</a:t>
            </a:r>
            <a:endParaRPr lang="en-US" sz="1400" smtClean="0">
              <a:cs typeface="Tahoma" pitchFamily="34" charset="0"/>
            </a:endParaRPr>
          </a:p>
          <a:p>
            <a:pPr algn="just"/>
            <a:r>
              <a:rPr lang="ar-SA" sz="1400" smtClean="0">
                <a:latin typeface="Monotype Koufi" pitchFamily="2" charset="-78"/>
                <a:cs typeface="Monotype Koufi" pitchFamily="2" charset="-78"/>
              </a:rPr>
              <a:t>أمريكي تخرج من كلية الطب في جامعة هارفارد ثم أصبح عضواً في هيئة التدريس فيها. أسس ما يُعرف اليوم بإدارة نتائج رعاية المريض  </a:t>
            </a:r>
            <a:r>
              <a:rPr lang="en-US" sz="1400" smtClean="0">
                <a:cs typeface="Monotype Koufi" pitchFamily="2" charset="-78"/>
              </a:rPr>
              <a:t>outcomes management in patient care، </a:t>
            </a:r>
            <a:r>
              <a:rPr lang="ar-SA" sz="1400" smtClean="0">
                <a:latin typeface="Monotype Koufi" pitchFamily="2" charset="-78"/>
                <a:cs typeface="Monotype Koufi" pitchFamily="2" charset="-78"/>
              </a:rPr>
              <a:t>كما كان أول من أسس مراجعة الإصابات والوفيات </a:t>
            </a:r>
            <a:r>
              <a:rPr lang="en-US" sz="1400" smtClean="0">
                <a:cs typeface="Monotype Koufi" pitchFamily="2" charset="-78"/>
              </a:rPr>
              <a:t>mortality &amp; morbidity reviews </a:t>
            </a:r>
            <a:r>
              <a:rPr lang="ar-SA" sz="1400" smtClean="0">
                <a:latin typeface="Monotype Koufi" pitchFamily="2" charset="-78"/>
                <a:cs typeface="Monotype Koufi" pitchFamily="2" charset="-78"/>
              </a:rPr>
              <a:t>وذلك لتعقب نتائج المريض، وتحديد الخلل السريري الذي يمكن تفاديه مُستقبلاً. ساعد د. جودمان أيضاً في قيادة تأسيس الكلية الأمريكية للجراحين وبرنامجها لوضع معايير المستشفيات، هذا البرنامج الذي انبثقت لاحقاً عنه الهيئة المشتركة لاعتماد منظمات الرعاية الصحية  </a:t>
            </a:r>
            <a:r>
              <a:rPr lang="en-US" sz="1400" smtClean="0">
                <a:cs typeface="Monotype Koufi" pitchFamily="2" charset="-78"/>
                <a:hlinkClick r:id="rId3" action="ppaction://hlinkfile"/>
              </a:rPr>
              <a:t>Joint Commission on Accreditation of Healthcare Organizations.</a:t>
            </a:r>
            <a:r>
              <a:rPr lang="en-US" sz="1400" smtClean="0">
                <a:cs typeface="Monotype Koufi" pitchFamily="2" charset="-78"/>
              </a:rPr>
              <a:t> .</a:t>
            </a:r>
          </a:p>
          <a:p>
            <a:r>
              <a:rPr lang="ar-SA" sz="1800" b="1" smtClean="0">
                <a:hlinkClick r:id="rId2"/>
              </a:rPr>
              <a:t>أفيديس </a:t>
            </a:r>
            <a:r>
              <a:rPr lang="ar-SA" sz="2000" b="1" smtClean="0">
                <a:hlinkClick r:id="rId2"/>
              </a:rPr>
              <a:t>دونابيديان</a:t>
            </a:r>
            <a:r>
              <a:rPr lang="ar-SA" sz="1800" smtClean="0"/>
              <a:t> </a:t>
            </a:r>
            <a:r>
              <a:rPr lang="en-US" sz="1800" b="1" smtClean="0">
                <a:cs typeface="Tahoma" pitchFamily="34" charset="0"/>
              </a:rPr>
              <a:t>(</a:t>
            </a:r>
            <a:r>
              <a:rPr lang="en-US" sz="1400" b="1" smtClean="0">
                <a:cs typeface="Tahoma" pitchFamily="34" charset="0"/>
              </a:rPr>
              <a:t>1910- 2000) </a:t>
            </a:r>
            <a:r>
              <a:rPr lang="en-US" sz="1400" b="1" u="sng" smtClean="0">
                <a:cs typeface="Tahoma" pitchFamily="34" charset="0"/>
              </a:rPr>
              <a:t>Avedis Donabedian</a:t>
            </a:r>
            <a:endParaRPr lang="en-US" sz="1400" smtClean="0">
              <a:cs typeface="Tahoma" pitchFamily="34" charset="0"/>
            </a:endParaRPr>
          </a:p>
          <a:p>
            <a:pPr algn="just"/>
            <a:r>
              <a:rPr lang="ar-SA" sz="1400" smtClean="0">
                <a:latin typeface="Monotype Koufi" pitchFamily="2" charset="-78"/>
                <a:cs typeface="Monotype Koufi" pitchFamily="2" charset="-78"/>
              </a:rPr>
              <a:t>وُلد في بيروت، لبنان ، حيث حصل على شهادة الطب من الجامعة الأمريكية في بيروت. بعد ذلك حصل على درجة الماجستير في الصحة العامة من كلية هارفارد لصحة العامة في الولايات المُتحدة الأمريكية، ثم أصبح أستاذا جامعياً فخرياً بارزاً في برنامج نيثان سيناي   </a:t>
            </a:r>
            <a:r>
              <a:rPr lang="en-US" sz="1400" smtClean="0">
                <a:cs typeface="Monotype Koufi" pitchFamily="2" charset="-78"/>
              </a:rPr>
              <a:t>Nathan Sinai  </a:t>
            </a:r>
            <a:r>
              <a:rPr lang="ar-SA" sz="1400" smtClean="0">
                <a:latin typeface="Monotype Koufi" pitchFamily="2" charset="-78"/>
                <a:cs typeface="Monotype Koufi" pitchFamily="2" charset="-78"/>
              </a:rPr>
              <a:t>للصحة العامة في جامعة ميشيغان.  قام  أفيديس دونابيديان بتعزيز استعمال</a:t>
            </a:r>
            <a:r>
              <a:rPr lang="ar-SA" sz="1400" smtClean="0">
                <a:latin typeface="Monotype Koufi" pitchFamily="2" charset="-78"/>
                <a:cs typeface="Monotype Koufi" pitchFamily="2" charset="-78"/>
                <a:hlinkClick r:id="rId4" action="ppaction://hlinkfile"/>
              </a:rPr>
              <a:t> مقاييس الأداء </a:t>
            </a:r>
            <a:r>
              <a:rPr lang="ar-SA" sz="1400" smtClean="0">
                <a:latin typeface="Monotype Koufi" pitchFamily="2" charset="-78"/>
                <a:cs typeface="Monotype Koufi" pitchFamily="2" charset="-78"/>
              </a:rPr>
              <a:t>لتقييم وتحسين الجودة في الرعاية الصحية. وهو معروف جداً بسبب صياغته لنموذج </a:t>
            </a:r>
            <a:r>
              <a:rPr lang="ar-SA" sz="1400" smtClean="0">
                <a:latin typeface="Monotype Koufi" pitchFamily="2" charset="-78"/>
                <a:cs typeface="Monotype Koufi" pitchFamily="2" charset="-78"/>
                <a:hlinkClick r:id="rId5" action="ppaction://hlinkfile"/>
              </a:rPr>
              <a:t>"البنية- العملية- النتيجة </a:t>
            </a:r>
            <a:r>
              <a:rPr lang="en-US" sz="1400" smtClean="0">
                <a:cs typeface="Monotype Koufi" pitchFamily="2" charset="-78"/>
                <a:hlinkClick r:id="rId5" action="ppaction://hlinkfile"/>
              </a:rPr>
              <a:t>structure-process-outcome</a:t>
            </a:r>
            <a:r>
              <a:rPr lang="en-US" sz="1400" smtClean="0">
                <a:cs typeface="Monotype Koufi" pitchFamily="2" charset="-78"/>
              </a:rPr>
              <a:t>" </a:t>
            </a:r>
            <a:r>
              <a:rPr lang="ar-SA" sz="1400" smtClean="0">
                <a:latin typeface="Monotype Koufi" pitchFamily="2" charset="-78"/>
                <a:cs typeface="Monotype Koufi" pitchFamily="2" charset="-78"/>
              </a:rPr>
              <a:t>لتقييم نشاطات الجودة، حيث حدد هذا النموذج إطاراً لأكثر نشاطات قياس وتحسين الجودة المُعاصرة..</a:t>
            </a:r>
          </a:p>
        </p:txBody>
      </p:sp>
      <p:sp>
        <p:nvSpPr>
          <p:cNvPr id="49156" name="Slide Number Placeholder 4"/>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56784EA7-AAA2-42F6-B5F2-277B7A47C7C0}" type="slidenum">
              <a:rPr lang="ar-SA" smtClean="0"/>
              <a:pPr/>
              <a:t>40</a:t>
            </a:fld>
            <a:endParaRPr lang="en-US" smtClean="0"/>
          </a:p>
        </p:txBody>
      </p:sp>
    </p:spTree>
  </p:cSld>
  <p:clrMapOvr>
    <a:masterClrMapping/>
  </p:clrMapOvr>
  <p:transition>
    <p:wheel spokes="3"/>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85938" y="214313"/>
            <a:ext cx="4872037" cy="428625"/>
          </a:xfrm>
        </p:spPr>
        <p:txBody>
          <a:bodyPr/>
          <a:lstStyle/>
          <a:p>
            <a:pPr algn="ctr">
              <a:defRPr/>
            </a:pPr>
            <a:r>
              <a:rPr lang="ar-SA" sz="2000" dirty="0" smtClean="0">
                <a:latin typeface="Monotype Koufi" pitchFamily="2" charset="-78"/>
                <a:ea typeface="Monotype Koufi" pitchFamily="2" charset="-78"/>
                <a:cs typeface="Monotype Koufi" pitchFamily="2" charset="-78"/>
              </a:rPr>
              <a:t>رواد</a:t>
            </a:r>
            <a:r>
              <a:rPr lang="ar-SA" sz="1800" dirty="0" smtClean="0">
                <a:latin typeface="Monotype Koufi" pitchFamily="2" charset="-78"/>
                <a:ea typeface="Monotype Koufi" pitchFamily="2" charset="-78"/>
                <a:cs typeface="Monotype Koufi" pitchFamily="2" charset="-78"/>
              </a:rPr>
              <a:t> الجودة وإدارة الجودة الشاملة</a:t>
            </a:r>
            <a:r>
              <a:rPr lang="ar-SA" sz="2000" dirty="0" smtClean="0">
                <a:latin typeface="Monotype Koufi" pitchFamily="2" charset="-78"/>
                <a:ea typeface="Monotype Koufi" pitchFamily="2" charset="-78"/>
                <a:cs typeface="Monotype Koufi" pitchFamily="2" charset="-78"/>
              </a:rPr>
              <a:t> الصحية</a:t>
            </a:r>
            <a:endParaRPr lang="ar-SA" sz="2000" dirty="0"/>
          </a:p>
        </p:txBody>
      </p:sp>
      <p:sp>
        <p:nvSpPr>
          <p:cNvPr id="50179" name="Content Placeholder 2"/>
          <p:cNvSpPr>
            <a:spLocks noGrp="1"/>
          </p:cNvSpPr>
          <p:nvPr>
            <p:ph idx="1"/>
          </p:nvPr>
        </p:nvSpPr>
        <p:spPr>
          <a:xfrm>
            <a:off x="785813" y="714375"/>
            <a:ext cx="7772400" cy="5786438"/>
          </a:xfrm>
        </p:spPr>
        <p:txBody>
          <a:bodyPr/>
          <a:lstStyle/>
          <a:p>
            <a:r>
              <a:rPr lang="ar-SA" sz="1800" b="1" smtClean="0">
                <a:hlinkClick r:id="rId2"/>
              </a:rPr>
              <a:t>دونالد بيرويك.</a:t>
            </a:r>
            <a:r>
              <a:rPr lang="ar-SA" sz="1800" smtClean="0"/>
              <a:t> </a:t>
            </a:r>
            <a:endParaRPr lang="en-US" sz="1800" smtClean="0">
              <a:cs typeface="Tahoma" pitchFamily="34" charset="0"/>
            </a:endParaRPr>
          </a:p>
          <a:p>
            <a:pPr algn="just"/>
            <a:r>
              <a:rPr lang="ar-SA" sz="1400" smtClean="0">
                <a:latin typeface="Monotype Koufi" pitchFamily="2" charset="-78"/>
                <a:cs typeface="Monotype Koufi" pitchFamily="2" charset="-78"/>
              </a:rPr>
              <a:t>أستاذ أمريكي يعمل في قسم سياسة وإدارة الصحة </a:t>
            </a:r>
            <a:r>
              <a:rPr lang="en-US" sz="1400" smtClean="0">
                <a:cs typeface="Monotype Koufi" pitchFamily="2" charset="-78"/>
              </a:rPr>
              <a:t>Department of Health Policy and Management، </a:t>
            </a:r>
            <a:r>
              <a:rPr lang="ar-SA" sz="1400" smtClean="0">
                <a:latin typeface="Monotype Koufi" pitchFamily="2" charset="-78"/>
                <a:cs typeface="Monotype Koufi" pitchFamily="2" charset="-78"/>
              </a:rPr>
              <a:t>كما يعمل كرئيس تنفيذي  </a:t>
            </a:r>
            <a:r>
              <a:rPr lang="en-US" sz="1400" smtClean="0">
                <a:cs typeface="Monotype Koufi" pitchFamily="2" charset="-78"/>
              </a:rPr>
              <a:t>Chief Executive Officer </a:t>
            </a:r>
            <a:r>
              <a:rPr lang="ar-SA" sz="1400" smtClean="0">
                <a:latin typeface="Monotype Koufi" pitchFamily="2" charset="-78"/>
                <a:cs typeface="Monotype Koufi" pitchFamily="2" charset="-78"/>
              </a:rPr>
              <a:t>في معهد تحسين الرعاية الصحية </a:t>
            </a:r>
            <a:r>
              <a:rPr lang="en-US" sz="1400" smtClean="0">
                <a:cs typeface="Monotype Koufi" pitchFamily="2" charset="-78"/>
              </a:rPr>
              <a:t>Institute for Healthcare Improvement (IHI)، </a:t>
            </a:r>
            <a:r>
              <a:rPr lang="ar-SA" sz="1400" smtClean="0">
                <a:latin typeface="Monotype Koufi" pitchFamily="2" charset="-78"/>
                <a:cs typeface="Monotype Koufi" pitchFamily="2" charset="-78"/>
              </a:rPr>
              <a:t>وهي هيئة غير نفعية، بدأت بتوجيه تحسين الجودة في الرعاية الصحية وذلك بدعم مشاريع مشتركة  حول العالم والتي تستعمل نموذج " دورة التحسين السريعة </a:t>
            </a:r>
            <a:r>
              <a:rPr lang="en-US" sz="1400" smtClean="0">
                <a:cs typeface="Monotype Koufi" pitchFamily="2" charset="-78"/>
              </a:rPr>
              <a:t>rapid cycle improvement " </a:t>
            </a:r>
            <a:r>
              <a:rPr lang="ar-SA" sz="1400" smtClean="0">
                <a:latin typeface="Monotype Koufi" pitchFamily="2" charset="-78"/>
                <a:cs typeface="Monotype Koufi" pitchFamily="2" charset="-78"/>
              </a:rPr>
              <a:t>لتنفيذ التغيير. نشر د. بيرويك أكثر من 130 مقال علمي في عدد كبير من المجلات، تتعلق مواضيعها بسياسة رعاية الصحة، وتحليل القرار، وتقييم التقنية، وإدارة جودة الرعاية الصحية. </a:t>
            </a:r>
          </a:p>
          <a:p>
            <a:r>
              <a:rPr lang="ar-SA" sz="1800" b="1" smtClean="0">
                <a:hlinkClick r:id="rId2"/>
              </a:rPr>
              <a:t>بول باتالدين</a:t>
            </a:r>
            <a:r>
              <a:rPr lang="ar-SA" sz="1800" smtClean="0"/>
              <a:t> </a:t>
            </a:r>
            <a:endParaRPr lang="en-US" sz="1800" smtClean="0">
              <a:cs typeface="Tahoma" pitchFamily="34" charset="0"/>
            </a:endParaRPr>
          </a:p>
          <a:p>
            <a:pPr algn="just"/>
            <a:r>
              <a:rPr lang="ar-SA" sz="1200" smtClean="0">
                <a:latin typeface="Monotype Koufi" pitchFamily="2" charset="-78"/>
                <a:cs typeface="Monotype Koufi" pitchFamily="2" charset="-78"/>
              </a:rPr>
              <a:t>طبيب أطفال أمريكي تخرج من كلية الطب جامعة مينيسوتا، يعمل مديراً  لتطوير قيادات تحسين الرعاية الصحية </a:t>
            </a:r>
            <a:r>
              <a:rPr lang="en-US" sz="1400" smtClean="0">
                <a:cs typeface="Monotype Koufi" pitchFamily="2" charset="-78"/>
              </a:rPr>
              <a:t>health care improvement leadership development HCILD </a:t>
            </a:r>
            <a:r>
              <a:rPr lang="ar-SA" sz="1200" smtClean="0">
                <a:latin typeface="Monotype Koufi" pitchFamily="2" charset="-78"/>
                <a:cs typeface="Monotype Koufi" pitchFamily="2" charset="-78"/>
              </a:rPr>
              <a:t>في مركز العلوم السريرية التقييمية </a:t>
            </a:r>
            <a:r>
              <a:rPr lang="en-US" sz="1400" smtClean="0">
                <a:cs typeface="Monotype Koufi" pitchFamily="2" charset="-78"/>
              </a:rPr>
              <a:t>Evaluative Clinical Sciences </a:t>
            </a:r>
            <a:r>
              <a:rPr lang="ar-SA" sz="1200" smtClean="0">
                <a:latin typeface="Monotype Koufi" pitchFamily="2" charset="-78"/>
                <a:cs typeface="Monotype Koufi" pitchFamily="2" charset="-78"/>
              </a:rPr>
              <a:t>في كلية دارتماوث للطب. إضافة إلى ذلك، يشغل د.باتالدين مقعد أيرنيست بريتش </a:t>
            </a:r>
            <a:r>
              <a:rPr lang="en-US" sz="1400" smtClean="0">
                <a:cs typeface="Monotype Koufi" pitchFamily="2" charset="-78"/>
              </a:rPr>
              <a:t>Ernest Breech </a:t>
            </a:r>
            <a:r>
              <a:rPr lang="ar-SA" sz="1400" smtClean="0">
                <a:latin typeface="Monotype Koufi" pitchFamily="2" charset="-78"/>
                <a:cs typeface="Monotype Koufi" pitchFamily="2" charset="-78"/>
              </a:rPr>
              <a:t>في قسم تعليم وأبحاث تحسين جودة الرعاية الصحية في مركز هنري فورد للعلوم الصحية </a:t>
            </a:r>
            <a:r>
              <a:rPr lang="en-US" sz="1400" smtClean="0">
                <a:cs typeface="Monotype Koufi" pitchFamily="2" charset="-78"/>
              </a:rPr>
              <a:t>Department of Health Care Quality Improvement Education and Research at the Henry Ford Health Sciences Center </a:t>
            </a:r>
            <a:r>
              <a:rPr lang="ar-SA" sz="1400" smtClean="0">
                <a:cs typeface="Monotype Koufi" pitchFamily="2" charset="-78"/>
              </a:rPr>
              <a:t> </a:t>
            </a:r>
            <a:r>
              <a:rPr lang="ar-SA" sz="1400" smtClean="0">
                <a:latin typeface="Monotype Koufi" pitchFamily="2" charset="-78"/>
                <a:cs typeface="Monotype Koufi" pitchFamily="2" charset="-78"/>
              </a:rPr>
              <a:t>في ديترويت. قام د.باتالدين بتحويل بنود ديمينغ الأربعة عشر الهامة لتتناسب مع محيط الرعاية الصحية، والمعروف عنه بأنه رائد الجهود المبذولة لدفع عجلة تحسين رعاية المريض في مركز دارتماوث هيتشكوك الطبي. ولقد كتب كتاباً عن الجودة في الرعاية الصحية، كما ألف أو ِشارك في تأليف فصول من كتب أو مقالات في مجلات مهنية وذلك لمساعدة الآخرين في قيادة تحسين الجودة في الرعاية الصحية.</a:t>
            </a:r>
          </a:p>
          <a:p>
            <a:r>
              <a:rPr lang="ar-SA" sz="1800" b="1" smtClean="0">
                <a:hlinkClick r:id="rId2"/>
              </a:rPr>
              <a:t>برينت جيمس</a:t>
            </a:r>
            <a:endParaRPr lang="en-US" sz="1800" smtClean="0">
              <a:cs typeface="Tahoma" pitchFamily="34" charset="0"/>
            </a:endParaRPr>
          </a:p>
          <a:p>
            <a:pPr algn="just"/>
            <a:r>
              <a:rPr lang="en-US" sz="2000" b="1" smtClean="0">
                <a:cs typeface="Tahoma" pitchFamily="34" charset="0"/>
              </a:rPr>
              <a:t> </a:t>
            </a:r>
            <a:r>
              <a:rPr lang="ar-SA" sz="1400" smtClean="0">
                <a:latin typeface="Monotype Koufi" pitchFamily="2" charset="-78"/>
                <a:cs typeface="Monotype Koufi" pitchFamily="2" charset="-78"/>
              </a:rPr>
              <a:t>حاز على شهادة الطب من كلية الطب في جامعة أوتاوا، متبوعة بتدريب في الجراحة العامة كطبيب مُقيم. يشغل منصب المدير التنفيذي لأبحاث توفير الرعاية الصحية في  معهد إنترماونتن للرعاية الصحية </a:t>
            </a:r>
            <a:r>
              <a:rPr lang="en-US" sz="1400" smtClean="0">
                <a:cs typeface="Monotype Koufi" pitchFamily="2" charset="-78"/>
              </a:rPr>
              <a:t>Intermountain Healthcare's Institute ، </a:t>
            </a:r>
            <a:r>
              <a:rPr lang="ar-SA" sz="1400" smtClean="0">
                <a:latin typeface="Monotype Koufi" pitchFamily="2" charset="-78"/>
                <a:cs typeface="Monotype Koufi" pitchFamily="2" charset="-78"/>
              </a:rPr>
              <a:t>كما يشغل منصب نائب رئيس  الأبحاث والتعليم الطبي المُستمر. وقد مقاييس لقياس مستوى أداء الأطباء، كما ساهم في تطوير وإعادة تصميم أنظمة المعلومات  والأدوات التي تُساعد الأطباء ومُنظمات الرعاية الصحية على تنفيذ نشاطات تحسين الأداء المهني اليومي. </a:t>
            </a:r>
          </a:p>
          <a:p>
            <a:pPr>
              <a:buFont typeface="Wingdings" pitchFamily="2" charset="2"/>
              <a:buNone/>
            </a:pPr>
            <a:endParaRPr lang="en-US" sz="2000" smtClean="0">
              <a:cs typeface="Tahoma" pitchFamily="34" charset="0"/>
            </a:endParaRPr>
          </a:p>
          <a:p>
            <a:pPr>
              <a:buFont typeface="Wingdings" pitchFamily="2" charset="2"/>
              <a:buNone/>
            </a:pPr>
            <a:endParaRPr lang="en-US" sz="2000" smtClean="0">
              <a:cs typeface="Tahoma" pitchFamily="34" charset="0"/>
            </a:endParaRPr>
          </a:p>
        </p:txBody>
      </p:sp>
      <p:sp>
        <p:nvSpPr>
          <p:cNvPr id="50180" name="Slide Number Placeholder 4"/>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0154101B-A5DA-4FA3-8D61-B75A58F05F1B}" type="slidenum">
              <a:rPr lang="ar-SA" smtClean="0"/>
              <a:pPr/>
              <a:t>41</a:t>
            </a:fld>
            <a:endParaRPr lang="en-US" smtClean="0"/>
          </a:p>
        </p:txBody>
      </p:sp>
    </p:spTree>
  </p:cSld>
  <p:clrMapOvr>
    <a:masterClrMapping/>
  </p:clrMapOvr>
  <p:transition>
    <p:wheel spokes="3"/>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p:cNvSpPr>
          <p:nvPr>
            <p:ph type="title" idx="4294967295"/>
          </p:nvPr>
        </p:nvSpPr>
        <p:spPr bwMode="auto">
          <a:xfrm>
            <a:off x="785813" y="1857375"/>
            <a:ext cx="8143875" cy="2143125"/>
          </a:xfrm>
        </p:spPr>
        <p:txBody>
          <a:bodyPr wrap="square" lIns="91440" tIns="45720" rIns="91440" bIns="45720" numCol="1" anchorCtr="0" compatLnSpc="1">
            <a:prstTxWarp prst="textNoShape">
              <a:avLst/>
            </a:prstTxWarp>
          </a:bodyPr>
          <a:lstStyle/>
          <a:p>
            <a:pPr algn="ctr">
              <a:defRPr/>
            </a:pPr>
            <a:r>
              <a:rPr lang="ar-SA" sz="3200" b="1" dirty="0" smtClean="0"/>
              <a:t/>
            </a:r>
            <a:br>
              <a:rPr lang="ar-SA" sz="3200" b="1" dirty="0" smtClean="0"/>
            </a:br>
            <a:r>
              <a:rPr lang="ar-SA" sz="3200" b="1" dirty="0" smtClean="0"/>
              <a:t>مبادئ وعناصر ومراحل </a:t>
            </a:r>
            <a:br>
              <a:rPr lang="ar-SA" sz="3200" b="1" dirty="0" smtClean="0"/>
            </a:br>
            <a:r>
              <a:rPr lang="ar-SA" sz="3200" b="1" dirty="0" smtClean="0"/>
              <a:t>إدارة الجودة الشاملة  المعاصرة</a:t>
            </a:r>
            <a:endParaRPr lang="en-US" sz="3200" b="1" dirty="0" smtClean="0">
              <a:cs typeface="Tahoma" pitchFamily="34" charset="0"/>
            </a:endParaRPr>
          </a:p>
        </p:txBody>
      </p:sp>
    </p:spTree>
  </p:cSld>
  <p:clrMapOvr>
    <a:masterClrMapping/>
  </p:clrMapOvr>
  <p:transition>
    <p:wheel spokes="3"/>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p:cNvSpPr>
          <p:nvPr>
            <p:ph type="title" idx="4294967295"/>
          </p:nvPr>
        </p:nvSpPr>
        <p:spPr bwMode="auto">
          <a:xfrm>
            <a:off x="2143125" y="285750"/>
            <a:ext cx="5072063" cy="471488"/>
          </a:xfrm>
        </p:spPr>
        <p:txBody>
          <a:bodyPr wrap="square" lIns="91440" tIns="45720" rIns="91440" bIns="45720" numCol="1" anchorCtr="0" compatLnSpc="1">
            <a:prstTxWarp prst="textNoShape">
              <a:avLst/>
            </a:prstTxWarp>
            <a:normAutofit/>
          </a:bodyPr>
          <a:lstStyle/>
          <a:p>
            <a:pPr algn="ctr">
              <a:defRPr/>
            </a:pPr>
            <a:r>
              <a:rPr lang="ar-SA" sz="2400" smtClean="0">
                <a:cs typeface="Monotype Koufi" pitchFamily="2" charset="-78"/>
              </a:rPr>
              <a:t>بماذا وصفت إدارة الجودة الشاملة؟</a:t>
            </a:r>
            <a:endParaRPr lang="en-US" sz="2400" smtClean="0">
              <a:cs typeface="Monotype Koufi" pitchFamily="2" charset="-78"/>
            </a:endParaRPr>
          </a:p>
        </p:txBody>
      </p:sp>
      <p:sp>
        <p:nvSpPr>
          <p:cNvPr id="51203" name="Rectangle 3"/>
          <p:cNvSpPr>
            <a:spLocks noGrp="1"/>
          </p:cNvSpPr>
          <p:nvPr>
            <p:ph type="body" idx="4294967295"/>
          </p:nvPr>
        </p:nvSpPr>
        <p:spPr>
          <a:xfrm>
            <a:off x="304800" y="1143000"/>
            <a:ext cx="8553450" cy="5357813"/>
          </a:xfrm>
        </p:spPr>
        <p:txBody>
          <a:bodyPr/>
          <a:lstStyle/>
          <a:p>
            <a:pPr algn="just">
              <a:lnSpc>
                <a:spcPct val="80000"/>
              </a:lnSpc>
              <a:buFont typeface="Wingdings" pitchFamily="2" charset="2"/>
              <a:buNone/>
              <a:defRPr/>
            </a:pPr>
            <a:r>
              <a:rPr lang="ar-SA" sz="1800" dirty="0" smtClean="0">
                <a:cs typeface="Simplified Arabic" pitchFamily="2" charset="-78"/>
              </a:rPr>
              <a:t>	</a:t>
            </a:r>
            <a:r>
              <a:rPr lang="ar-BH" sz="1800" dirty="0" smtClean="0">
                <a:cs typeface="Simplified Arabic" pitchFamily="2" charset="-78"/>
              </a:rPr>
              <a:t>إن تباين مفاهيم وأفكار إدارة الجودة الشاملة وفقاً لزاوية النظر من قبل الباحثين انعكس بشكل واضح على عدم وجود تعريف عام متفق عليه من قبلهم إلا أن هناك </a:t>
            </a:r>
            <a:r>
              <a:rPr lang="ar-SA" sz="1800" dirty="0" err="1" smtClean="0">
                <a:cs typeface="Simplified Arabic" pitchFamily="2" charset="-78"/>
              </a:rPr>
              <a:t>تعاريف</a:t>
            </a:r>
            <a:r>
              <a:rPr lang="ar-SA" sz="1800" dirty="0" smtClean="0">
                <a:cs typeface="Simplified Arabic" pitchFamily="2" charset="-78"/>
              </a:rPr>
              <a:t> وصفية ومقارنات </a:t>
            </a:r>
            <a:r>
              <a:rPr lang="ar-BH" sz="1800" b="1" dirty="0" smtClean="0">
                <a:cs typeface="Simplified Arabic" pitchFamily="2" charset="-78"/>
              </a:rPr>
              <a:t>أظهرت تصور عام لمفهوم</a:t>
            </a:r>
            <a:r>
              <a:rPr lang="ar-BH" sz="1800" dirty="0" smtClean="0">
                <a:cs typeface="Simplified Arabic" pitchFamily="2" charset="-78"/>
              </a:rPr>
              <a:t> </a:t>
            </a:r>
            <a:r>
              <a:rPr lang="en-US" sz="1800" dirty="0" smtClean="0">
                <a:cs typeface="Simplified Arabic" pitchFamily="2" charset="-78"/>
              </a:rPr>
              <a:t>TQM</a:t>
            </a:r>
            <a:r>
              <a:rPr lang="ar-SA" sz="1800" b="1" dirty="0" smtClean="0">
                <a:cs typeface="Simplified Arabic" pitchFamily="2" charset="-78"/>
              </a:rPr>
              <a:t>، أهمها</a:t>
            </a:r>
            <a:r>
              <a:rPr lang="ar-BH" sz="1800" b="1" dirty="0" smtClean="0">
                <a:cs typeface="Simplified Arabic" pitchFamily="2" charset="-78"/>
              </a:rPr>
              <a:t>:</a:t>
            </a:r>
            <a:endParaRPr lang="ar-SA" sz="1800" b="1" dirty="0" smtClean="0">
              <a:cs typeface="Simplified Arabic" pitchFamily="2" charset="-78"/>
            </a:endParaRPr>
          </a:p>
          <a:p>
            <a:pPr indent="-161925" algn="just">
              <a:lnSpc>
                <a:spcPct val="80000"/>
              </a:lnSpc>
              <a:buFont typeface="Wingdings" pitchFamily="2" charset="2"/>
              <a:buNone/>
              <a:defRPr/>
            </a:pPr>
            <a:endParaRPr lang="ar-SA" sz="1800" b="1" dirty="0" smtClean="0">
              <a:cs typeface="Simplified Arabic" pitchFamily="2" charset="-78"/>
            </a:endParaRPr>
          </a:p>
          <a:p>
            <a:pPr indent="-161925" algn="just">
              <a:lnSpc>
                <a:spcPct val="80000"/>
              </a:lnSpc>
              <a:defRPr/>
            </a:pPr>
            <a:r>
              <a:rPr lang="ar-BH" sz="1800" dirty="0" smtClean="0">
                <a:cs typeface="Simplified Arabic" pitchFamily="2" charset="-78"/>
              </a:rPr>
              <a:t>منظمة الجودة من وجهة النظر </a:t>
            </a:r>
            <a:r>
              <a:rPr lang="ar-BH" sz="1800" b="1" dirty="0" smtClean="0">
                <a:cs typeface="Simplified Arabic" pitchFamily="2" charset="-78"/>
              </a:rPr>
              <a:t>البريطانية</a:t>
            </a:r>
            <a:r>
              <a:rPr lang="ar-BH" sz="1800" dirty="0" smtClean="0">
                <a:cs typeface="Simplified Arabic" pitchFamily="2" charset="-78"/>
              </a:rPr>
              <a:t>: "</a:t>
            </a:r>
            <a:r>
              <a:rPr lang="ar-BH" sz="1800" b="1" i="1" dirty="0" smtClean="0">
                <a:cs typeface="Simplified Arabic" pitchFamily="2" charset="-78"/>
              </a:rPr>
              <a:t>أنها الفلسفة الإدارية للمؤسسة التي تدرك من خلالها تحقيق كل من احتياجات المستهلك، وكذلك تحقيق أهداف المشروع معاً</a:t>
            </a:r>
            <a:r>
              <a:rPr lang="ar-BH" sz="1800" dirty="0" smtClean="0">
                <a:cs typeface="Simplified Arabic" pitchFamily="2" charset="-78"/>
              </a:rPr>
              <a:t>".</a:t>
            </a:r>
          </a:p>
          <a:p>
            <a:pPr indent="-161925" algn="just">
              <a:lnSpc>
                <a:spcPct val="80000"/>
              </a:lnSpc>
              <a:defRPr/>
            </a:pPr>
            <a:r>
              <a:rPr lang="ar-BH" sz="1800" dirty="0" smtClean="0">
                <a:cs typeface="Simplified Arabic" pitchFamily="2" charset="-78"/>
              </a:rPr>
              <a:t>أما وجهة النظر </a:t>
            </a:r>
            <a:r>
              <a:rPr lang="ar-BH" sz="1800" b="1" dirty="0" smtClean="0">
                <a:cs typeface="Simplified Arabic" pitchFamily="2" charset="-78"/>
              </a:rPr>
              <a:t>الأمريكية</a:t>
            </a:r>
            <a:r>
              <a:rPr lang="ar-BH" sz="1800" dirty="0" smtClean="0">
                <a:cs typeface="Simplified Arabic" pitchFamily="2" charset="-78"/>
              </a:rPr>
              <a:t> فتعرف </a:t>
            </a:r>
            <a:r>
              <a:rPr lang="en-US" sz="1800" dirty="0" smtClean="0">
                <a:cs typeface="Simplified Arabic" pitchFamily="2" charset="-78"/>
              </a:rPr>
              <a:t>TQM</a:t>
            </a:r>
            <a:r>
              <a:rPr lang="ar-BH" sz="1800" dirty="0" smtClean="0">
                <a:cs typeface="Simplified Arabic" pitchFamily="2" charset="-78"/>
              </a:rPr>
              <a:t>: "</a:t>
            </a:r>
            <a:r>
              <a:rPr lang="ar-BH" sz="1800" b="1" i="1" dirty="0" smtClean="0">
                <a:cs typeface="Simplified Arabic" pitchFamily="2" charset="-78"/>
              </a:rPr>
              <a:t>إدارة الجودة الشاملة هي فلسفة وخطوط عريضة ومبادئ تدل وترشد المنظمة لتحقيق تطور مستمر وهي أساليب كمية بالإضافة إلى الموارد البشرية التي تحسن استخدام الموارد المتاحة وكذلك الخدمات بحيث أن كافة العمليات داخل المنظمة تسعى لأن تحقق إشباع حاجات المستهلكين الحاليين والمرتقبين</a:t>
            </a:r>
            <a:r>
              <a:rPr lang="ar-BH" sz="1800" dirty="0" smtClean="0">
                <a:cs typeface="Simplified Arabic" pitchFamily="2" charset="-78"/>
              </a:rPr>
              <a:t>".</a:t>
            </a:r>
            <a:endParaRPr lang="ar-SA" sz="1800" dirty="0" smtClean="0">
              <a:cs typeface="Simplified Arabic" pitchFamily="2" charset="-78"/>
            </a:endParaRPr>
          </a:p>
          <a:p>
            <a:pPr lvl="1" indent="-161925" algn="just">
              <a:lnSpc>
                <a:spcPct val="80000"/>
              </a:lnSpc>
              <a:defRPr/>
            </a:pPr>
            <a:r>
              <a:rPr lang="ar-BH" sz="1600" dirty="0" smtClean="0">
                <a:cs typeface="Simplified Arabic" pitchFamily="2" charset="-78"/>
              </a:rPr>
              <a:t>إننا نلاحظ من خلال التعريف الأول (لمنظمة الجودة من وجهة النظر البريطانية)</a:t>
            </a:r>
            <a:br>
              <a:rPr lang="ar-BH" sz="1600" dirty="0" smtClean="0">
                <a:cs typeface="Simplified Arabic" pitchFamily="2" charset="-78"/>
              </a:rPr>
            </a:br>
            <a:r>
              <a:rPr lang="ar-BH" sz="1600" dirty="0" smtClean="0">
                <a:cs typeface="Simplified Arabic" pitchFamily="2" charset="-78"/>
              </a:rPr>
              <a:t>أنه تعريف يركز على كفاءة وفاعلية المشروع وذلك يحمي المنظمة ويقودها إلى التميز من خلال تلبية احتياجات المستهلك الذي يتحقق من خلاله أهداف المنظمة أو المشروع.</a:t>
            </a:r>
            <a:endParaRPr lang="ar-SA" sz="1600" dirty="0" smtClean="0">
              <a:cs typeface="Simplified Arabic" pitchFamily="2" charset="-78"/>
            </a:endParaRPr>
          </a:p>
          <a:p>
            <a:pPr lvl="1" indent="-161925" algn="just">
              <a:lnSpc>
                <a:spcPct val="80000"/>
              </a:lnSpc>
              <a:defRPr/>
            </a:pPr>
            <a:r>
              <a:rPr lang="ar-BH" sz="1600" dirty="0" smtClean="0">
                <a:cs typeface="Simplified Arabic" pitchFamily="2" charset="-78"/>
              </a:rPr>
              <a:t>وفي التعريف الثاني (الأمريكي) يؤكد على أنها فلسفة ومبادئ تقود إلى تطور مستمر</a:t>
            </a:r>
            <a:br>
              <a:rPr lang="ar-BH" sz="1600" dirty="0" smtClean="0">
                <a:cs typeface="Simplified Arabic" pitchFamily="2" charset="-78"/>
              </a:rPr>
            </a:br>
            <a:r>
              <a:rPr lang="ar-BH" sz="1600" dirty="0" smtClean="0">
                <a:cs typeface="Simplified Arabic" pitchFamily="2" charset="-78"/>
              </a:rPr>
              <a:t>وأن كافة العمليات تسعى لتحقيق حاجات المستهلكين الحالية والمستقبلية.</a:t>
            </a:r>
            <a:endParaRPr lang="ar-SA" sz="1600" dirty="0" smtClean="0">
              <a:cs typeface="Simplified Arabic" pitchFamily="2" charset="-78"/>
            </a:endParaRPr>
          </a:p>
          <a:p>
            <a:pPr indent="-161925" algn="just">
              <a:lnSpc>
                <a:spcPct val="80000"/>
              </a:lnSpc>
              <a:defRPr/>
            </a:pPr>
            <a:r>
              <a:rPr lang="ar-BH" sz="1800" dirty="0" smtClean="0">
                <a:cs typeface="Simplified Arabic" pitchFamily="2" charset="-78"/>
              </a:rPr>
              <a:t>وقد </a:t>
            </a:r>
            <a:r>
              <a:rPr lang="ar-BH" sz="1800" b="1" dirty="0" smtClean="0">
                <a:cs typeface="Simplified Arabic" pitchFamily="2" charset="-78"/>
              </a:rPr>
              <a:t>عرفها </a:t>
            </a:r>
            <a:r>
              <a:rPr lang="ar-BH" sz="1800" b="1" dirty="0" err="1" smtClean="0">
                <a:cs typeface="Simplified Arabic" pitchFamily="2" charset="-78"/>
              </a:rPr>
              <a:t>كروسبي</a:t>
            </a:r>
            <a:r>
              <a:rPr lang="ar-BH" sz="1800" b="1" dirty="0" smtClean="0">
                <a:cs typeface="Simplified Arabic" pitchFamily="2" charset="-78"/>
              </a:rPr>
              <a:t> </a:t>
            </a:r>
            <a:r>
              <a:rPr lang="ar-BH" sz="1800" dirty="0" smtClean="0">
                <a:cs typeface="Simplified Arabic" pitchFamily="2" charset="-78"/>
              </a:rPr>
              <a:t>(</a:t>
            </a:r>
            <a:r>
              <a:rPr lang="en-US" sz="1800" dirty="0" smtClean="0">
                <a:cs typeface="Simplified Arabic" pitchFamily="2" charset="-78"/>
              </a:rPr>
              <a:t>Crosby</a:t>
            </a:r>
            <a:r>
              <a:rPr lang="ar-BH" sz="1800" dirty="0" smtClean="0">
                <a:cs typeface="Simplified Arabic" pitchFamily="2" charset="-78"/>
              </a:rPr>
              <a:t>) وهو أحد المؤسسين</a:t>
            </a:r>
            <a:r>
              <a:rPr lang="ar-SA" sz="1800" dirty="0" smtClean="0">
                <a:cs typeface="Simplified Arabic" pitchFamily="2" charset="-78"/>
              </a:rPr>
              <a:t> لفكرة </a:t>
            </a:r>
            <a:r>
              <a:rPr lang="ar-BH" sz="1800" dirty="0" smtClean="0">
                <a:cs typeface="Simplified Arabic" pitchFamily="2" charset="-78"/>
              </a:rPr>
              <a:t> </a:t>
            </a:r>
            <a:r>
              <a:rPr lang="en-US" sz="1800" dirty="0" smtClean="0">
                <a:cs typeface="Simplified Arabic" pitchFamily="2" charset="-78"/>
              </a:rPr>
              <a:t>TQM</a:t>
            </a:r>
            <a:r>
              <a:rPr lang="ar-BH" sz="1800" dirty="0" smtClean="0">
                <a:cs typeface="Simplified Arabic" pitchFamily="2" charset="-78"/>
              </a:rPr>
              <a:t> إن إدارة الجودة الشاملة تمثل </a:t>
            </a:r>
            <a:r>
              <a:rPr lang="ar-BH" sz="1800" b="1" i="1" dirty="0" smtClean="0">
                <a:cs typeface="Simplified Arabic" pitchFamily="2" charset="-78"/>
              </a:rPr>
              <a:t>المنهجية المنظمة لضمان سير النشاطات</a:t>
            </a:r>
            <a:r>
              <a:rPr lang="ar-BH" sz="1800" i="1" dirty="0" smtClean="0">
                <a:cs typeface="Simplified Arabic" pitchFamily="2" charset="-78"/>
              </a:rPr>
              <a:t> التي تم التخطيط لها مسبقاً حيث أنها الأسلوب الأمثل الذي يساعد على </a:t>
            </a:r>
            <a:r>
              <a:rPr lang="ar-BH" sz="1800" b="1" i="1" dirty="0" smtClean="0">
                <a:cs typeface="Simplified Arabic" pitchFamily="2" charset="-78"/>
              </a:rPr>
              <a:t>منع وتجنب المشكلات من خلال العمل على تحفيز وتشجيع السلوك الإداري التنظيمي الأمثل في الأداء باستخدام الموارد المادية والبشرية بكفاءة عالية</a:t>
            </a:r>
            <a:r>
              <a:rPr lang="ar-BH" sz="1800" dirty="0" smtClean="0">
                <a:cs typeface="Simplified Arabic" pitchFamily="2" charset="-78"/>
              </a:rPr>
              <a:t>.</a:t>
            </a:r>
          </a:p>
          <a:p>
            <a:pPr indent="-161925" algn="just">
              <a:lnSpc>
                <a:spcPct val="80000"/>
              </a:lnSpc>
              <a:defRPr/>
            </a:pPr>
            <a:r>
              <a:rPr lang="ar-BH" sz="1800" dirty="0" smtClean="0">
                <a:cs typeface="Simplified Arabic" pitchFamily="2" charset="-78"/>
              </a:rPr>
              <a:t>أما كل من </a:t>
            </a:r>
            <a:r>
              <a:rPr lang="ar-BH" sz="1800" b="1" dirty="0" smtClean="0">
                <a:cs typeface="Simplified Arabic" pitchFamily="2" charset="-78"/>
              </a:rPr>
              <a:t>بروكا وبروكا </a:t>
            </a:r>
            <a:r>
              <a:rPr lang="en-US" sz="1800" dirty="0" smtClean="0">
                <a:cs typeface="Simplified Arabic" pitchFamily="2" charset="-78"/>
              </a:rPr>
              <a:t>1992</a:t>
            </a:r>
            <a:r>
              <a:rPr lang="ar-BH" sz="1800" dirty="0" smtClean="0">
                <a:cs typeface="Simplified Arabic" pitchFamily="2" charset="-78"/>
              </a:rPr>
              <a:t>: فقد عرفاها بأنها </a:t>
            </a:r>
            <a:r>
              <a:rPr lang="ar-SA" sz="1800" dirty="0" smtClean="0">
                <a:cs typeface="Simplified Arabic" pitchFamily="2" charset="-78"/>
              </a:rPr>
              <a:t>”</a:t>
            </a:r>
            <a:r>
              <a:rPr lang="ar-BH" sz="1800" b="1" i="1" dirty="0" smtClean="0">
                <a:cs typeface="Simplified Arabic" pitchFamily="2" charset="-78"/>
              </a:rPr>
              <a:t>الطريقة التي تستطيع من خلالها المنظمة من تحسين الأداء بشكل مستمر</a:t>
            </a:r>
            <a:r>
              <a:rPr lang="ar-BH" sz="1800" i="1" dirty="0" smtClean="0">
                <a:cs typeface="Simplified Arabic" pitchFamily="2" charset="-78"/>
              </a:rPr>
              <a:t> </a:t>
            </a:r>
            <a:r>
              <a:rPr lang="ar-BH" sz="1800" b="1" i="1" dirty="0" smtClean="0">
                <a:cs typeface="Simplified Arabic" pitchFamily="2" charset="-78"/>
              </a:rPr>
              <a:t>في كافة مستويات العمل التشغيلي وذلك بالاستخدام الأمثل للموارد البشرية والمادية المتاحة.</a:t>
            </a:r>
            <a:endParaRPr lang="en-US" sz="1800" b="1" i="1" dirty="0" smtClean="0">
              <a:cs typeface="Simplified Arabic" pitchFamily="2" charset="-78"/>
            </a:endParaRPr>
          </a:p>
        </p:txBody>
      </p:sp>
    </p:spTree>
  </p:cSld>
  <p:clrMapOvr>
    <a:masterClrMapping/>
  </p:clrMapOvr>
  <p:transition>
    <p:wheel spokes="3"/>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p:cNvSpPr>
          <p:nvPr>
            <p:ph type="title" idx="4294967295"/>
          </p:nvPr>
        </p:nvSpPr>
        <p:spPr bwMode="auto">
          <a:xfrm>
            <a:off x="1857375" y="233363"/>
            <a:ext cx="5286375" cy="695325"/>
          </a:xfrm>
        </p:spPr>
        <p:txBody>
          <a:bodyPr wrap="square" lIns="91440" tIns="45720" rIns="91440" bIns="45720" numCol="1" anchorCtr="0" compatLnSpc="1">
            <a:prstTxWarp prst="textNoShape">
              <a:avLst/>
            </a:prstTxWarp>
            <a:normAutofit/>
          </a:bodyPr>
          <a:lstStyle/>
          <a:p>
            <a:pPr algn="ctr">
              <a:defRPr/>
            </a:pPr>
            <a:r>
              <a:rPr lang="ar-SA" sz="2400" b="1" dirty="0" err="1" smtClean="0">
                <a:latin typeface="Arial Black" pitchFamily="34" charset="0"/>
              </a:rPr>
              <a:t>تعاريف</a:t>
            </a:r>
            <a:r>
              <a:rPr lang="ar-SA" sz="2400" b="1" dirty="0" smtClean="0">
                <a:latin typeface="Arial Black" pitchFamily="34" charset="0"/>
              </a:rPr>
              <a:t> و صف إدارة الجودة الشاملة</a:t>
            </a:r>
            <a:endParaRPr lang="en-US" sz="2400" b="1" dirty="0" smtClean="0">
              <a:latin typeface="Arial Black" pitchFamily="34" charset="0"/>
              <a:cs typeface="Tahoma" pitchFamily="34" charset="0"/>
            </a:endParaRPr>
          </a:p>
        </p:txBody>
      </p:sp>
      <p:sp>
        <p:nvSpPr>
          <p:cNvPr id="39939" name="Rectangle 3"/>
          <p:cNvSpPr>
            <a:spLocks noGrp="1"/>
          </p:cNvSpPr>
          <p:nvPr>
            <p:ph type="body" idx="4294967295"/>
          </p:nvPr>
        </p:nvSpPr>
        <p:spPr>
          <a:xfrm>
            <a:off x="857250" y="785813"/>
            <a:ext cx="7429500" cy="5357812"/>
          </a:xfrm>
        </p:spPr>
        <p:txBody>
          <a:bodyPr/>
          <a:lstStyle/>
          <a:p>
            <a:pPr marL="609600" indent="-609600" algn="just">
              <a:buFont typeface="Wingdings 2" pitchFamily="18" charset="2"/>
              <a:buNone/>
              <a:defRPr/>
            </a:pPr>
            <a:r>
              <a:rPr lang="ar-SA" sz="2000" dirty="0" smtClean="0">
                <a:cs typeface="Simplified Arabic" pitchFamily="2" charset="-78"/>
              </a:rPr>
              <a:t>    </a:t>
            </a:r>
            <a:r>
              <a:rPr lang="ar-BH" sz="2000" dirty="0" smtClean="0">
                <a:cs typeface="Simplified Arabic" pitchFamily="2" charset="-78"/>
              </a:rPr>
              <a:t>ومن خلال ما ورد من </a:t>
            </a:r>
            <a:r>
              <a:rPr lang="ar-BH" sz="2000" dirty="0" err="1" smtClean="0">
                <a:cs typeface="Simplified Arabic" pitchFamily="2" charset="-78"/>
              </a:rPr>
              <a:t>تعاريف</a:t>
            </a:r>
            <a:r>
              <a:rPr lang="ar-BH" sz="2000" dirty="0" smtClean="0">
                <a:cs typeface="Simplified Arabic" pitchFamily="2" charset="-78"/>
              </a:rPr>
              <a:t> </a:t>
            </a:r>
            <a:r>
              <a:rPr lang="ar-SA" sz="2000" dirty="0" smtClean="0">
                <a:cs typeface="Simplified Arabic" pitchFamily="2" charset="-78"/>
              </a:rPr>
              <a:t>ومفاهيم سابقة، يمكن وصف </a:t>
            </a:r>
            <a:r>
              <a:rPr lang="ar-BH" sz="2000" dirty="0" smtClean="0">
                <a:cs typeface="Simplified Arabic" pitchFamily="2" charset="-78"/>
              </a:rPr>
              <a:t>إدارة الجودة الشاملة </a:t>
            </a:r>
            <a:r>
              <a:rPr lang="ar-SA" sz="2000" dirty="0" smtClean="0">
                <a:cs typeface="Simplified Arabic" pitchFamily="2" charset="-78"/>
              </a:rPr>
              <a:t>بأنها: </a:t>
            </a:r>
            <a:endParaRPr lang="ar-BH" sz="2000" dirty="0" smtClean="0">
              <a:cs typeface="Simplified Arabic" pitchFamily="2" charset="-78"/>
            </a:endParaRPr>
          </a:p>
          <a:p>
            <a:pPr marL="1752600" lvl="3" indent="-381000" algn="just">
              <a:defRPr/>
            </a:pPr>
            <a:endParaRPr lang="ar-SA" dirty="0" smtClean="0">
              <a:cs typeface="Simplified Arabic" pitchFamily="2" charset="-78"/>
            </a:endParaRPr>
          </a:p>
          <a:p>
            <a:pPr marL="990600" lvl="3" indent="-381000" algn="just">
              <a:defRPr/>
            </a:pPr>
            <a:r>
              <a:rPr lang="ar-SA" dirty="0" smtClean="0">
                <a:cs typeface="Simplified Arabic" pitchFamily="2" charset="-78"/>
              </a:rPr>
              <a:t>عبارة عن </a:t>
            </a:r>
            <a:r>
              <a:rPr lang="ar-BH" b="1" dirty="0" smtClean="0">
                <a:cs typeface="Simplified Arabic" pitchFamily="2" charset="-78"/>
              </a:rPr>
              <a:t>فلسفة ومبادئ تسعى إلى التحسين والتطوير المستمرين</a:t>
            </a:r>
            <a:r>
              <a:rPr lang="ar-BH" dirty="0" smtClean="0">
                <a:cs typeface="Simplified Arabic" pitchFamily="2" charset="-78"/>
              </a:rPr>
              <a:t>.</a:t>
            </a:r>
            <a:endParaRPr lang="ar-SA" dirty="0" smtClean="0">
              <a:cs typeface="Simplified Arabic" pitchFamily="2" charset="-78"/>
            </a:endParaRPr>
          </a:p>
          <a:p>
            <a:pPr marL="990600" lvl="3" indent="-381000" algn="just">
              <a:defRPr/>
            </a:pPr>
            <a:r>
              <a:rPr lang="ar-BH" b="1" dirty="0" smtClean="0">
                <a:cs typeface="Simplified Arabic" pitchFamily="2" charset="-78"/>
              </a:rPr>
              <a:t>تحقيق رضا المستهلك وكذلك تحقيق أهداف المنظمة</a:t>
            </a:r>
            <a:r>
              <a:rPr lang="ar-BH" dirty="0" smtClean="0">
                <a:cs typeface="Simplified Arabic" pitchFamily="2" charset="-78"/>
              </a:rPr>
              <a:t>.</a:t>
            </a:r>
          </a:p>
          <a:p>
            <a:pPr marL="990600" lvl="3" indent="-381000" algn="just">
              <a:defRPr/>
            </a:pPr>
            <a:r>
              <a:rPr lang="ar-BH" dirty="0" smtClean="0">
                <a:cs typeface="Simplified Arabic" pitchFamily="2" charset="-78"/>
              </a:rPr>
              <a:t>تسعى إلى تحقيق </a:t>
            </a:r>
            <a:r>
              <a:rPr lang="ar-BH" b="1" dirty="0" smtClean="0">
                <a:cs typeface="Simplified Arabic" pitchFamily="2" charset="-78"/>
              </a:rPr>
              <a:t>الاستخدام الأمثل للموارد البشرية والمادية.</a:t>
            </a:r>
          </a:p>
          <a:p>
            <a:pPr marL="990600" lvl="3" indent="-381000" algn="just">
              <a:defRPr/>
            </a:pPr>
            <a:r>
              <a:rPr lang="ar-BH" dirty="0" smtClean="0">
                <a:cs typeface="Simplified Arabic" pitchFamily="2" charset="-78"/>
              </a:rPr>
              <a:t>من خلال </a:t>
            </a:r>
            <a:r>
              <a:rPr lang="en-US" dirty="0" smtClean="0">
                <a:cs typeface="Simplified Arabic" pitchFamily="2" charset="-78"/>
              </a:rPr>
              <a:t>TQM</a:t>
            </a:r>
            <a:r>
              <a:rPr lang="ar-BH" dirty="0" smtClean="0">
                <a:cs typeface="Simplified Arabic" pitchFamily="2" charset="-78"/>
              </a:rPr>
              <a:t> تعمل </a:t>
            </a:r>
            <a:r>
              <a:rPr lang="ar-SA" dirty="0" smtClean="0">
                <a:cs typeface="Simplified Arabic" pitchFamily="2" charset="-78"/>
              </a:rPr>
              <a:t>منظمات ومؤسسات </a:t>
            </a:r>
            <a:r>
              <a:rPr lang="ar-BH" dirty="0" smtClean="0">
                <a:cs typeface="Simplified Arabic" pitchFamily="2" charset="-78"/>
              </a:rPr>
              <a:t>المجتمع باستمرار </a:t>
            </a:r>
            <a:r>
              <a:rPr lang="ar-SA" dirty="0" smtClean="0">
                <a:cs typeface="Simplified Arabic" pitchFamily="2" charset="-78"/>
              </a:rPr>
              <a:t>على </a:t>
            </a:r>
            <a:r>
              <a:rPr lang="ar-BH" b="1" dirty="0" smtClean="0">
                <a:cs typeface="Simplified Arabic" pitchFamily="2" charset="-78"/>
              </a:rPr>
              <a:t>فهم حاجة المستهلك (</a:t>
            </a:r>
            <a:r>
              <a:rPr lang="ar-SA" b="1" dirty="0" smtClean="0">
                <a:cs typeface="Simplified Arabic" pitchFamily="2" charset="-78"/>
              </a:rPr>
              <a:t>المستهدف، </a:t>
            </a:r>
            <a:r>
              <a:rPr lang="ar-BH" b="1" dirty="0" smtClean="0">
                <a:cs typeface="Simplified Arabic" pitchFamily="2" charset="-78"/>
              </a:rPr>
              <a:t>الزبون</a:t>
            </a:r>
            <a:r>
              <a:rPr lang="ar-SA" b="1" dirty="0" smtClean="0">
                <a:cs typeface="Simplified Arabic" pitchFamily="2" charset="-78"/>
              </a:rPr>
              <a:t> / المريض والمراجع</a:t>
            </a:r>
            <a:r>
              <a:rPr lang="ar-BH" b="1" dirty="0" smtClean="0">
                <a:cs typeface="Simplified Arabic" pitchFamily="2" charset="-78"/>
              </a:rPr>
              <a:t>).</a:t>
            </a:r>
            <a:endParaRPr lang="ar-SA" b="1" dirty="0" smtClean="0">
              <a:cs typeface="Simplified Arabic" pitchFamily="2" charset="-78"/>
            </a:endParaRPr>
          </a:p>
          <a:p>
            <a:pPr marL="990600" lvl="3" indent="-381000" algn="just">
              <a:buFont typeface="Wingdings 2" pitchFamily="18" charset="2"/>
              <a:buNone/>
              <a:defRPr/>
            </a:pPr>
            <a:r>
              <a:rPr lang="ar-SA" i="1" dirty="0" smtClean="0">
                <a:cs typeface="Simplified Arabic" pitchFamily="2" charset="-78"/>
              </a:rPr>
              <a:t>		</a:t>
            </a:r>
          </a:p>
          <a:p>
            <a:pPr marL="990600" lvl="3" indent="-381000" algn="just">
              <a:buFont typeface="Wingdings 2" pitchFamily="18" charset="2"/>
              <a:buNone/>
              <a:defRPr/>
            </a:pPr>
            <a:r>
              <a:rPr lang="ar-SA" i="1" dirty="0" smtClean="0">
                <a:cs typeface="Simplified Arabic" pitchFamily="2" charset="-78"/>
              </a:rPr>
              <a:t>	</a:t>
            </a:r>
            <a:r>
              <a:rPr lang="ar-BH" i="1" dirty="0" err="1" smtClean="0">
                <a:cs typeface="Simplified Arabic" pitchFamily="2" charset="-78"/>
              </a:rPr>
              <a:t>وم</a:t>
            </a:r>
            <a:r>
              <a:rPr lang="ar-SA" i="1" dirty="0" smtClean="0">
                <a:cs typeface="Simplified Arabic" pitchFamily="2" charset="-78"/>
              </a:rPr>
              <a:t>ما </a:t>
            </a:r>
            <a:r>
              <a:rPr lang="ar-BH" i="1" dirty="0" smtClean="0">
                <a:cs typeface="Simplified Arabic" pitchFamily="2" charset="-78"/>
              </a:rPr>
              <a:t>يجد الإشارة إليه أن المؤسسة أو المنظمة لا يمكن أن</a:t>
            </a:r>
            <a:r>
              <a:rPr lang="ar-SA" i="1" dirty="0" smtClean="0">
                <a:cs typeface="Simplified Arabic" pitchFamily="2" charset="-78"/>
              </a:rPr>
              <a:t> </a:t>
            </a:r>
            <a:r>
              <a:rPr lang="ar-BH" i="1" dirty="0" smtClean="0">
                <a:cs typeface="Simplified Arabic" pitchFamily="2" charset="-78"/>
              </a:rPr>
              <a:t>تحقق رضا </a:t>
            </a:r>
            <a:r>
              <a:rPr lang="ar-BH" sz="2400" i="1" dirty="0" smtClean="0">
                <a:cs typeface="Simplified Arabic" pitchFamily="2" charset="-78"/>
              </a:rPr>
              <a:t>الزبون</a:t>
            </a:r>
            <a:r>
              <a:rPr lang="ar-BH" i="1" dirty="0" smtClean="0">
                <a:cs typeface="Simplified Arabic" pitchFamily="2" charset="-78"/>
              </a:rPr>
              <a:t> الداخلي والخارجي إلا إذا ثبتت </a:t>
            </a:r>
            <a:r>
              <a:rPr lang="ar-SA" sz="1800" i="1" dirty="0" smtClean="0">
                <a:latin typeface="Monotype Koufi" pitchFamily="2" charset="-78"/>
                <a:ea typeface="Monotype Koufi" pitchFamily="2" charset="-78"/>
                <a:cs typeface="Monotype Koufi" pitchFamily="2" charset="-78"/>
              </a:rPr>
              <a:t>”</a:t>
            </a:r>
            <a:r>
              <a:rPr lang="ar-BH" sz="1800" b="1" i="1" dirty="0" smtClean="0">
                <a:latin typeface="Monotype Koufi" pitchFamily="2" charset="-78"/>
                <a:ea typeface="Monotype Koufi" pitchFamily="2" charset="-78"/>
                <a:cs typeface="Monotype Koufi" pitchFamily="2" charset="-78"/>
              </a:rPr>
              <a:t>القيم والمبادئ التي يجب أن تسود جميع أفرادها لتتمكن</a:t>
            </a:r>
            <a:r>
              <a:rPr lang="ar-SA" sz="1800" b="1" i="1" dirty="0" smtClean="0">
                <a:latin typeface="Monotype Koufi" pitchFamily="2" charset="-78"/>
                <a:ea typeface="Monotype Koufi" pitchFamily="2" charset="-78"/>
                <a:cs typeface="Monotype Koufi" pitchFamily="2" charset="-78"/>
              </a:rPr>
              <a:t> </a:t>
            </a:r>
            <a:r>
              <a:rPr lang="ar-BH" sz="1800" b="1" i="1" dirty="0" smtClean="0">
                <a:latin typeface="Monotype Koufi" pitchFamily="2" charset="-78"/>
                <a:ea typeface="Monotype Koufi" pitchFamily="2" charset="-78"/>
                <a:cs typeface="Monotype Koufi" pitchFamily="2" charset="-78"/>
              </a:rPr>
              <a:t>من تطبيق فلسفة ومفهوم ومبادئ إدارة الجودة الشاملة</a:t>
            </a:r>
            <a:r>
              <a:rPr lang="ar-SA" i="1" dirty="0" smtClean="0">
                <a:cs typeface="Simplified Arabic" pitchFamily="2" charset="-78"/>
              </a:rPr>
              <a:t>“</a:t>
            </a:r>
            <a:r>
              <a:rPr lang="ar-BH" b="1" i="1" dirty="0" smtClean="0">
                <a:cs typeface="Simplified Arabic" pitchFamily="2" charset="-78"/>
              </a:rPr>
              <a:t> </a:t>
            </a:r>
            <a:r>
              <a:rPr lang="ar-BH" i="1" dirty="0" smtClean="0">
                <a:cs typeface="Simplified Arabic" pitchFamily="2" charset="-78"/>
              </a:rPr>
              <a:t>وهذا ما يطلق عليه </a:t>
            </a:r>
            <a:r>
              <a:rPr lang="ar-BH" sz="2000" b="1" i="1" dirty="0" smtClean="0">
                <a:cs typeface="Simplified Arabic" pitchFamily="2" charset="-78"/>
              </a:rPr>
              <a:t>بالثقافة التنظيمية</a:t>
            </a:r>
            <a:r>
              <a:rPr lang="ar-SA" sz="2000" b="1" i="1" dirty="0" smtClean="0">
                <a:cs typeface="Simplified Arabic" pitchFamily="2" charset="-78"/>
              </a:rPr>
              <a:t>/ ثقافة الجودة </a:t>
            </a:r>
            <a:r>
              <a:rPr lang="en-US" sz="1400" b="1" i="1" dirty="0" smtClean="0">
                <a:cs typeface="Simplified Arabic" pitchFamily="2" charset="-78"/>
              </a:rPr>
              <a:t>Quality Culture</a:t>
            </a:r>
            <a:r>
              <a:rPr lang="ar-BH" sz="1400" i="1" dirty="0" smtClean="0">
                <a:cs typeface="Simplified Arabic" pitchFamily="2" charset="-78"/>
              </a:rPr>
              <a:t>.</a:t>
            </a:r>
            <a:endParaRPr lang="ar-SA" sz="1400" i="1" dirty="0" smtClean="0">
              <a:cs typeface="Simplified Arabic" pitchFamily="2" charset="-78"/>
            </a:endParaRPr>
          </a:p>
        </p:txBody>
      </p:sp>
    </p:spTree>
  </p:cSld>
  <p:clrMapOvr>
    <a:masterClrMapping/>
  </p:clrMapOvr>
  <p:transition>
    <p:wheel spokes="3"/>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3"/>
          <p:cNvSpPr>
            <a:spLocks noGrp="1"/>
          </p:cNvSpPr>
          <p:nvPr>
            <p:ph type="body" idx="4294967295"/>
          </p:nvPr>
        </p:nvSpPr>
        <p:spPr>
          <a:xfrm>
            <a:off x="857250" y="642938"/>
            <a:ext cx="7786688" cy="4714875"/>
          </a:xfrm>
        </p:spPr>
        <p:txBody>
          <a:bodyPr/>
          <a:lstStyle/>
          <a:p>
            <a:pPr marL="609600" indent="-609600">
              <a:lnSpc>
                <a:spcPct val="80000"/>
              </a:lnSpc>
              <a:buFont typeface="Wingdings" pitchFamily="2" charset="2"/>
              <a:buNone/>
            </a:pPr>
            <a:endParaRPr lang="ar-SA" sz="1800" smtClean="0"/>
          </a:p>
          <a:p>
            <a:pPr marL="609600" indent="-609600">
              <a:lnSpc>
                <a:spcPct val="80000"/>
              </a:lnSpc>
              <a:buFont typeface="Wingdings" pitchFamily="2" charset="2"/>
              <a:buNone/>
            </a:pPr>
            <a:r>
              <a:rPr lang="ar-SA" sz="1800" smtClean="0"/>
              <a:t>		</a:t>
            </a:r>
            <a:r>
              <a:rPr lang="ar-BH" sz="1800" smtClean="0"/>
              <a:t>يعد مفهوم إدارة الجودة الشاملة من أحدث المفاهيم الإدارية التي تقوم على مجموعة من المبادئ</a:t>
            </a:r>
            <a:r>
              <a:rPr lang="ar-SA" sz="1800" smtClean="0"/>
              <a:t> </a:t>
            </a:r>
            <a:r>
              <a:rPr lang="ar-BH" sz="1800" smtClean="0"/>
              <a:t>والأفكار التي يمكن لأي إدارة أن تتبناها من أجل تحقيق أفضل أداء ممكن.</a:t>
            </a:r>
          </a:p>
          <a:p>
            <a:pPr marL="609600" indent="-609600">
              <a:lnSpc>
                <a:spcPct val="80000"/>
              </a:lnSpc>
              <a:buFont typeface="Wingdings" pitchFamily="2" charset="2"/>
              <a:buNone/>
            </a:pPr>
            <a:r>
              <a:rPr lang="ar-BH" sz="1800" smtClean="0"/>
              <a:t>	</a:t>
            </a:r>
            <a:endParaRPr lang="ar-SA" sz="1800" smtClean="0"/>
          </a:p>
          <a:p>
            <a:pPr marL="609600" indent="-609600">
              <a:lnSpc>
                <a:spcPct val="80000"/>
              </a:lnSpc>
              <a:buFont typeface="Wingdings" pitchFamily="2" charset="2"/>
              <a:buNone/>
            </a:pPr>
            <a:r>
              <a:rPr lang="ar-SA" sz="1800" smtClean="0"/>
              <a:t>		</a:t>
            </a:r>
            <a:r>
              <a:rPr lang="ar-BH" sz="1800" smtClean="0"/>
              <a:t>أن التحديات التي تشهدها منظمات الأعمال في المجتمع الإنساني المعاصر تقترن بالجوانب النوعية على الصعيدين السلعي والخدمي، وتستخدم النوعية كسلاح تنافسي رئيسي في هذا الاتجاه، وقد تم الاهتمام بالإطار الفسلفي والفكري لإدارة الجودة الشاملة (</a:t>
            </a:r>
            <a:r>
              <a:rPr lang="en-US" sz="1800" smtClean="0">
                <a:cs typeface="Tahoma" pitchFamily="34" charset="0"/>
              </a:rPr>
              <a:t>TQM</a:t>
            </a:r>
            <a:r>
              <a:rPr lang="ar-BH" sz="1800" smtClean="0"/>
              <a:t>) حيث أن هذا المفهوم يؤشر </a:t>
            </a:r>
            <a:r>
              <a:rPr lang="ar-BH" sz="1800" b="1" smtClean="0"/>
              <a:t>ثلاث مرتكزات هادفة في هذا المجال وهي:</a:t>
            </a:r>
            <a:endParaRPr lang="ar-SA" sz="1800" b="1" smtClean="0"/>
          </a:p>
          <a:p>
            <a:pPr marL="990600" lvl="1" indent="-533400">
              <a:lnSpc>
                <a:spcPct val="80000"/>
              </a:lnSpc>
              <a:buFont typeface="Wingdings 2" pitchFamily="18" charset="2"/>
              <a:buNone/>
            </a:pPr>
            <a:endParaRPr lang="ar-SA" sz="1800" b="1" smtClean="0"/>
          </a:p>
          <a:p>
            <a:pPr marL="990600" lvl="1" indent="-533400">
              <a:lnSpc>
                <a:spcPct val="80000"/>
              </a:lnSpc>
              <a:buFont typeface="Franklin Gothic Medium" pitchFamily="34" charset="0"/>
              <a:buAutoNum type="arabicPeriod"/>
            </a:pPr>
            <a:r>
              <a:rPr lang="ar-BH" sz="1800" b="1" smtClean="0"/>
              <a:t>تحقيق رضا المستهلك.</a:t>
            </a:r>
            <a:endParaRPr lang="en-US" sz="1800" b="1" smtClean="0">
              <a:cs typeface="Tahoma" pitchFamily="34" charset="0"/>
            </a:endParaRPr>
          </a:p>
          <a:p>
            <a:pPr marL="990600" lvl="1" indent="-533400">
              <a:lnSpc>
                <a:spcPct val="80000"/>
              </a:lnSpc>
              <a:buFont typeface="Franklin Gothic Medium" pitchFamily="34" charset="0"/>
              <a:buAutoNum type="arabicPeriod"/>
            </a:pPr>
            <a:r>
              <a:rPr lang="ar-BH" sz="1800" b="1" smtClean="0"/>
              <a:t>مساهمة العاملين في المنظمة.</a:t>
            </a:r>
            <a:endParaRPr lang="en-US" sz="1800" b="1" smtClean="0">
              <a:cs typeface="Tahoma" pitchFamily="34" charset="0"/>
            </a:endParaRPr>
          </a:p>
          <a:p>
            <a:pPr marL="990600" lvl="1" indent="-533400">
              <a:lnSpc>
                <a:spcPct val="80000"/>
              </a:lnSpc>
              <a:buFont typeface="Franklin Gothic Medium" pitchFamily="34" charset="0"/>
              <a:buAutoNum type="arabicPeriod"/>
            </a:pPr>
            <a:r>
              <a:rPr lang="ar-BH" sz="1800" b="1" smtClean="0"/>
              <a:t>استمرار التحسن والتطوير في الجودة (السلعة أو الخدمة)</a:t>
            </a:r>
            <a:r>
              <a:rPr lang="ar-SA" sz="1800" b="1" smtClean="0"/>
              <a:t>.</a:t>
            </a:r>
            <a:r>
              <a:rPr lang="ar-BH" sz="1800" b="1" smtClean="0"/>
              <a:t/>
            </a:r>
            <a:br>
              <a:rPr lang="ar-BH" sz="1800" b="1" smtClean="0"/>
            </a:br>
            <a:endParaRPr lang="ar-SA" sz="1800" b="1" smtClean="0"/>
          </a:p>
          <a:p>
            <a:pPr marL="990600" lvl="1" indent="-533400">
              <a:lnSpc>
                <a:spcPct val="80000"/>
              </a:lnSpc>
            </a:pPr>
            <a:r>
              <a:rPr lang="ar-BH" sz="1800" smtClean="0"/>
              <a:t>هذا وقد طرح ريتشارد.ل. </a:t>
            </a:r>
            <a:r>
              <a:rPr lang="ar-BH" sz="1800" b="1" smtClean="0"/>
              <a:t>ويليامز </a:t>
            </a:r>
            <a:r>
              <a:rPr lang="ar-BH" sz="1800" smtClean="0"/>
              <a:t>سبعة أسئلة شكلت إجاباتها تحليلاً متكاملاً لمفهوم الجودة.</a:t>
            </a:r>
            <a:r>
              <a:rPr lang="ar-SA" sz="1800" smtClean="0"/>
              <a:t> </a:t>
            </a:r>
            <a:r>
              <a:rPr lang="ar-BH" sz="1800" smtClean="0"/>
              <a:t>ولا تخرج الإجابات عن ما طرحه </a:t>
            </a:r>
            <a:r>
              <a:rPr lang="ar-BH" sz="1800" b="1" smtClean="0"/>
              <a:t>جابلونسكي</a:t>
            </a:r>
            <a:r>
              <a:rPr lang="ar-SA" sz="1800" smtClean="0"/>
              <a:t>، سوف نتطرق لها في الختام لتقييم مفاهيمنا. </a:t>
            </a:r>
          </a:p>
          <a:p>
            <a:pPr marL="990600" lvl="1" indent="-533400">
              <a:lnSpc>
                <a:spcPct val="80000"/>
              </a:lnSpc>
            </a:pPr>
            <a:r>
              <a:rPr lang="ar-SA" sz="1800" smtClean="0"/>
              <a:t> </a:t>
            </a:r>
          </a:p>
        </p:txBody>
      </p:sp>
      <p:sp>
        <p:nvSpPr>
          <p:cNvPr id="54275" name="Rectangle 3"/>
          <p:cNvSpPr>
            <a:spLocks noChangeArrowheads="1"/>
          </p:cNvSpPr>
          <p:nvPr/>
        </p:nvSpPr>
        <p:spPr bwMode="auto">
          <a:xfrm>
            <a:off x="2571750" y="214313"/>
            <a:ext cx="4143375" cy="461962"/>
          </a:xfrm>
          <a:prstGeom prst="rect">
            <a:avLst/>
          </a:prstGeom>
          <a:noFill/>
          <a:ln w="9525">
            <a:noFill/>
            <a:miter lim="800000"/>
            <a:headEnd/>
            <a:tailEnd/>
          </a:ln>
        </p:spPr>
        <p:txBody>
          <a:bodyPr>
            <a:spAutoFit/>
          </a:bodyPr>
          <a:lstStyle/>
          <a:p>
            <a:pPr algn="ctr"/>
            <a:r>
              <a:rPr lang="ar-SA" sz="2400">
                <a:latin typeface="Monotype Koufi" pitchFamily="2" charset="-78"/>
                <a:cs typeface="Monotype Koufi" pitchFamily="2" charset="-78"/>
              </a:rPr>
              <a:t>مرتكزات إدارة الجودة الشاملة</a:t>
            </a:r>
            <a:endParaRPr lang="ar-SA" sz="2400" b="0">
              <a:latin typeface="Monotype Koufi" pitchFamily="2" charset="-78"/>
              <a:cs typeface="Monotype Koufi" pitchFamily="2" charset="-78"/>
            </a:endParaRPr>
          </a:p>
        </p:txBody>
      </p:sp>
    </p:spTree>
  </p:cSld>
  <p:clrMapOvr>
    <a:masterClrMapping/>
  </p:clrMapOvr>
  <p:transition>
    <p:wheel spokes="3"/>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p:cNvSpPr>
          <p:nvPr>
            <p:ph type="title" idx="4294967295"/>
          </p:nvPr>
        </p:nvSpPr>
        <p:spPr bwMode="auto">
          <a:xfrm>
            <a:off x="2203451" y="234950"/>
            <a:ext cx="5214936" cy="450850"/>
          </a:xfrm>
        </p:spPr>
        <p:txBody>
          <a:bodyPr wrap="square" lIns="91440" tIns="45720" rIns="91440" bIns="45720" numCol="1" anchor="ctr" anchorCtr="0" compatLnSpc="1">
            <a:prstTxWarp prst="textNoShape">
              <a:avLst/>
            </a:prstTxWarp>
            <a:normAutofit fontScale="90000"/>
          </a:bodyPr>
          <a:lstStyle/>
          <a:p>
            <a:pPr algn="ctr">
              <a:defRPr/>
            </a:pPr>
            <a:r>
              <a:rPr lang="ar-BH" sz="2800" b="1" cap="all" spc="0" dirty="0" smtClean="0">
                <a:solidFill>
                  <a:schemeClr val="tx2"/>
                </a:solidFill>
                <a:effectLst>
                  <a:reflection blurRad="12700" stA="48000" endA="300" endPos="55000" dir="5400000" sy="-90000" algn="bl" rotWithShape="0"/>
                </a:effectLst>
                <a:latin typeface="Monotype Koufi" pitchFamily="2" charset="-78"/>
                <a:ea typeface="Monotype Koufi" pitchFamily="2" charset="-78"/>
                <a:cs typeface="Monotype Koufi" pitchFamily="2" charset="-78"/>
              </a:rPr>
              <a:t>النظرة </a:t>
            </a:r>
            <a:r>
              <a:rPr lang="ar-BH" sz="2800" b="1" cap="all" spc="0" dirty="0" err="1" smtClean="0">
                <a:solidFill>
                  <a:schemeClr val="tx2"/>
                </a:solidFill>
                <a:effectLst>
                  <a:reflection blurRad="12700" stA="48000" endA="300" endPos="55000" dir="5400000" sy="-90000" algn="bl" rotWithShape="0"/>
                </a:effectLst>
                <a:latin typeface="Monotype Koufi" pitchFamily="2" charset="-78"/>
                <a:ea typeface="Monotype Koufi" pitchFamily="2" charset="-78"/>
                <a:cs typeface="Monotype Koufi" pitchFamily="2" charset="-78"/>
              </a:rPr>
              <a:t>الشمو</a:t>
            </a:r>
            <a:r>
              <a:rPr lang="ar-SA" sz="2800" b="1" cap="all" spc="0" dirty="0" err="1" smtClean="0">
                <a:solidFill>
                  <a:schemeClr val="tx2"/>
                </a:solidFill>
                <a:effectLst>
                  <a:reflection blurRad="12700" stA="48000" endA="300" endPos="55000" dir="5400000" sy="-90000" algn="bl" rotWithShape="0"/>
                </a:effectLst>
                <a:latin typeface="Monotype Koufi" pitchFamily="2" charset="-78"/>
                <a:ea typeface="Monotype Koufi" pitchFamily="2" charset="-78"/>
                <a:cs typeface="Monotype Koufi" pitchFamily="2" charset="-78"/>
              </a:rPr>
              <a:t>لية</a:t>
            </a:r>
            <a:r>
              <a:rPr lang="ar-SA" sz="2800" b="1" cap="all" spc="0" dirty="0" smtClean="0">
                <a:solidFill>
                  <a:schemeClr val="tx2"/>
                </a:solidFill>
                <a:effectLst>
                  <a:reflection blurRad="12700" stA="48000" endA="300" endPos="55000" dir="5400000" sy="-90000" algn="bl" rotWithShape="0"/>
                </a:effectLst>
                <a:latin typeface="Monotype Koufi" pitchFamily="2" charset="-78"/>
                <a:ea typeface="Monotype Koufi" pitchFamily="2" charset="-78"/>
                <a:cs typeface="Monotype Koufi" pitchFamily="2" charset="-78"/>
              </a:rPr>
              <a:t> لإدارة الجودة الشاملة </a:t>
            </a:r>
            <a:endParaRPr lang="en-US" sz="1400" b="1" cap="all" spc="0" dirty="0" smtClean="0">
              <a:solidFill>
                <a:schemeClr val="tx2"/>
              </a:solidFill>
              <a:effectLst>
                <a:reflection blurRad="12700" stA="48000" endA="300" endPos="55000" dir="5400000" sy="-90000" algn="bl" rotWithShape="0"/>
              </a:effectLst>
              <a:ea typeface="Monotype Koufi" pitchFamily="2" charset="-78"/>
              <a:cs typeface="Monotype Koufi" pitchFamily="2" charset="-78"/>
            </a:endParaRPr>
          </a:p>
        </p:txBody>
      </p:sp>
      <p:sp>
        <p:nvSpPr>
          <p:cNvPr id="55299" name="Rectangle 3"/>
          <p:cNvSpPr>
            <a:spLocks noGrp="1"/>
          </p:cNvSpPr>
          <p:nvPr>
            <p:ph type="body" idx="4294967295"/>
          </p:nvPr>
        </p:nvSpPr>
        <p:spPr>
          <a:xfrm>
            <a:off x="539750" y="908050"/>
            <a:ext cx="8429625" cy="5464175"/>
          </a:xfrm>
        </p:spPr>
        <p:txBody>
          <a:bodyPr/>
          <a:lstStyle/>
          <a:p>
            <a:pPr>
              <a:lnSpc>
                <a:spcPct val="80000"/>
              </a:lnSpc>
            </a:pPr>
            <a:r>
              <a:rPr lang="ar-BH" sz="1900" smtClean="0">
                <a:cs typeface="Simplified Arabic" pitchFamily="18" charset="-78"/>
              </a:rPr>
              <a:t>ويمكن تلخيص </a:t>
            </a:r>
            <a:r>
              <a:rPr lang="ar-BH" sz="1900" b="1" smtClean="0">
                <a:cs typeface="Simplified Arabic" pitchFamily="18" charset="-78"/>
              </a:rPr>
              <a:t>مفهوم إدارة الجودة </a:t>
            </a:r>
            <a:r>
              <a:rPr lang="ar-BH" sz="1900" smtClean="0">
                <a:cs typeface="Simplified Arabic" pitchFamily="18" charset="-78"/>
              </a:rPr>
              <a:t>الشاملة من وجهة نظر </a:t>
            </a:r>
            <a:r>
              <a:rPr lang="ar-BH" sz="1900" b="1" smtClean="0">
                <a:cs typeface="Simplified Arabic" pitchFamily="18" charset="-78"/>
              </a:rPr>
              <a:t>ريتشارد وليامز كما يلي:</a:t>
            </a:r>
            <a:br>
              <a:rPr lang="ar-BH" sz="1900" b="1" smtClean="0">
                <a:cs typeface="Simplified Arabic" pitchFamily="18" charset="-78"/>
              </a:rPr>
            </a:br>
            <a:endParaRPr lang="ar-SA" sz="1900" b="1" smtClean="0">
              <a:cs typeface="Simplified Arabic" pitchFamily="18" charset="-78"/>
            </a:endParaRPr>
          </a:p>
          <a:p>
            <a:pPr>
              <a:lnSpc>
                <a:spcPct val="80000"/>
              </a:lnSpc>
            </a:pPr>
            <a:r>
              <a:rPr lang="ar-SA" sz="1900" b="1" smtClean="0">
                <a:cs typeface="Simplified Arabic" pitchFamily="18" charset="-78"/>
              </a:rPr>
              <a:t>    </a:t>
            </a:r>
            <a:r>
              <a:rPr lang="ar-BH" sz="1900" smtClean="0">
                <a:cs typeface="Simplified Arabic" pitchFamily="18" charset="-78"/>
              </a:rPr>
              <a:t>أنها </a:t>
            </a:r>
            <a:r>
              <a:rPr lang="ar-BH" sz="1900" b="1" i="1" smtClean="0">
                <a:cs typeface="Simplified Arabic" pitchFamily="18" charset="-78"/>
              </a:rPr>
              <a:t>أسلوب قيادي ينشئ فلسفة تنظيمية تساعد على تحقيق أعلى درجة ممكنة لجودة السلع والخدمات</a:t>
            </a:r>
            <a:r>
              <a:rPr lang="ar-SA" sz="1900" smtClean="0">
                <a:cs typeface="Simplified Arabic" pitchFamily="18" charset="-78"/>
              </a:rPr>
              <a:t>، وسعيها إلى </a:t>
            </a:r>
            <a:r>
              <a:rPr lang="ar-BH" sz="1900" b="1" i="1" smtClean="0">
                <a:cs typeface="Simplified Arabic" pitchFamily="18" charset="-78"/>
              </a:rPr>
              <a:t>إدماج فلسفتها ببنية المنظمة</a:t>
            </a:r>
            <a:r>
              <a:rPr lang="ar-BH" sz="1900" smtClean="0">
                <a:cs typeface="Simplified Arabic" pitchFamily="18" charset="-78"/>
              </a:rPr>
              <a:t>، </a:t>
            </a:r>
            <a:r>
              <a:rPr lang="ar-SA" sz="1900" smtClean="0">
                <a:cs typeface="Simplified Arabic" pitchFamily="18" charset="-78"/>
              </a:rPr>
              <a:t>وأن نجاحها في </a:t>
            </a:r>
            <a:r>
              <a:rPr lang="ar-BH" sz="1900" smtClean="0">
                <a:cs typeface="Simplified Arabic" pitchFamily="18" charset="-78"/>
              </a:rPr>
              <a:t>قناعة أفراد المنظمة بمبادئها.</a:t>
            </a:r>
            <a:r>
              <a:rPr lang="ar-SA" sz="1900" smtClean="0">
                <a:cs typeface="Simplified Arabic" pitchFamily="18" charset="-78"/>
              </a:rPr>
              <a:t> </a:t>
            </a:r>
            <a:r>
              <a:rPr lang="ar-BH" sz="1900" smtClean="0">
                <a:cs typeface="Simplified Arabic" pitchFamily="18" charset="-78"/>
              </a:rPr>
              <a:t>وإن مبادئها تضيف بالفعل قيمة وجودة للمنظمة وقد أثبتت مبادئها نجاحاً مستمراً لأنها تسعى وبصورة مستمرة إلى تحقيق رضا العميل الداخلي والخارجي من خلال دمج الأدوات والتقنيات والتدريب الذي يؤدي إلى خدمات ومنتجات عالية الجودة.</a:t>
            </a:r>
            <a:endParaRPr lang="ar-SA" sz="1900" smtClean="0">
              <a:cs typeface="Simplified Arabic" pitchFamily="18" charset="-78"/>
            </a:endParaRPr>
          </a:p>
          <a:p>
            <a:pPr>
              <a:lnSpc>
                <a:spcPct val="80000"/>
              </a:lnSpc>
            </a:pPr>
            <a:endParaRPr lang="ar-BH" sz="1900" smtClean="0">
              <a:cs typeface="Simplified Arabic" pitchFamily="18" charset="-78"/>
            </a:endParaRPr>
          </a:p>
          <a:p>
            <a:pPr algn="just">
              <a:lnSpc>
                <a:spcPct val="80000"/>
              </a:lnSpc>
            </a:pPr>
            <a:r>
              <a:rPr lang="ar-SA" sz="1900" smtClean="0">
                <a:cs typeface="Simplified Arabic" pitchFamily="18" charset="-78"/>
              </a:rPr>
              <a:t>    </a:t>
            </a:r>
            <a:r>
              <a:rPr lang="ar-BH" sz="1900" smtClean="0">
                <a:cs typeface="Simplified Arabic" pitchFamily="18" charset="-78"/>
              </a:rPr>
              <a:t>ويشير </a:t>
            </a:r>
            <a:r>
              <a:rPr lang="ar-BH" sz="1900" b="1" smtClean="0">
                <a:cs typeface="Simplified Arabic" pitchFamily="18" charset="-78"/>
              </a:rPr>
              <a:t>جابلونسكي</a:t>
            </a:r>
            <a:r>
              <a:rPr lang="ar-BH" sz="1900" smtClean="0">
                <a:cs typeface="Simplified Arabic" pitchFamily="18" charset="-78"/>
              </a:rPr>
              <a:t> إلى أن </a:t>
            </a:r>
            <a:r>
              <a:rPr lang="ar-BH" sz="1900" b="1" smtClean="0">
                <a:cs typeface="Simplified Arabic" pitchFamily="18" charset="-78"/>
              </a:rPr>
              <a:t>مفهوم إدارة الجودة الشاملة كغيره من المفاهيم الإدارية</a:t>
            </a:r>
            <a:r>
              <a:rPr lang="ar-BH" sz="1900" smtClean="0">
                <a:cs typeface="Simplified Arabic" pitchFamily="18" charset="-78"/>
              </a:rPr>
              <a:t> التي تتباين بشأنه المفاهيم والأفكار وفقاً لزاوية النظر من قبل هذا الباحث أو ذاك إلا أن هذا التباين الشكلي في المفاهيم يكاد يكون </a:t>
            </a:r>
            <a:r>
              <a:rPr lang="ar-BH" sz="1900" b="1" smtClean="0">
                <a:cs typeface="Simplified Arabic" pitchFamily="18" charset="-78"/>
              </a:rPr>
              <a:t>متماثلاً في المضامين الهادفة </a:t>
            </a:r>
            <a:r>
              <a:rPr lang="ar-BH" sz="1900" smtClean="0">
                <a:cs typeface="Simplified Arabic" pitchFamily="18" charset="-78"/>
              </a:rPr>
              <a:t>إذا أنه يتمحور حول </a:t>
            </a:r>
            <a:r>
              <a:rPr lang="ar-BH" sz="1900" b="1" smtClean="0">
                <a:cs typeface="Simplified Arabic" pitchFamily="18" charset="-78"/>
              </a:rPr>
              <a:t>الهدف الذي تسعى لتحقيقه المنظمة والذي يتمثل بالمستهلك من خلال تفاعل كافة الأطراف الفاعلة في المنظمة</a:t>
            </a:r>
            <a:r>
              <a:rPr lang="ar-BH" sz="1900" smtClean="0">
                <a:cs typeface="Simplified Arabic" pitchFamily="18" charset="-78"/>
              </a:rPr>
              <a:t>. </a:t>
            </a:r>
            <a:endParaRPr lang="ar-SA" sz="1900" smtClean="0">
              <a:cs typeface="Simplified Arabic" pitchFamily="18" charset="-78"/>
            </a:endParaRPr>
          </a:p>
          <a:p>
            <a:pPr algn="just">
              <a:lnSpc>
                <a:spcPct val="80000"/>
              </a:lnSpc>
            </a:pPr>
            <a:r>
              <a:rPr lang="ar-BH" sz="1900" i="1" smtClean="0">
                <a:cs typeface="Simplified Arabic" pitchFamily="18" charset="-78"/>
              </a:rPr>
              <a:t>إن إدارة الجودة الشاملة تعني </a:t>
            </a:r>
            <a:r>
              <a:rPr lang="ar-BH" sz="1900" b="1" i="1" smtClean="0">
                <a:cs typeface="Simplified Arabic" pitchFamily="18" charset="-78"/>
              </a:rPr>
              <a:t>الإسهام الفعال للنظام الإداري والتنظيمي بكافة عناصره في تحقيق الكفاءة الاستثمارية للموارد المتاحة من مادة أولية ومعدات وقوى بشرية ومعلوماتية وإدارة وإستراتيجية ومعايير ومواصفات</a:t>
            </a:r>
            <a:r>
              <a:rPr lang="ar-BH" sz="1900" smtClean="0">
                <a:cs typeface="Simplified Arabic" pitchFamily="18" charset="-78"/>
              </a:rPr>
              <a:t> .. ألخ، </a:t>
            </a:r>
            <a:r>
              <a:rPr lang="ar-BH" sz="1900" i="1" smtClean="0">
                <a:cs typeface="Simplified Arabic" pitchFamily="18" charset="-78"/>
              </a:rPr>
              <a:t>بحيث تسهم جميعاً في السعي </a:t>
            </a:r>
            <a:r>
              <a:rPr lang="ar-BH" sz="1900" b="1" i="1" smtClean="0">
                <a:cs typeface="Simplified Arabic" pitchFamily="18" charset="-78"/>
              </a:rPr>
              <a:t>لتحقيق هدف</a:t>
            </a:r>
            <a:r>
              <a:rPr lang="ar-BH" sz="1900" i="1" smtClean="0">
                <a:cs typeface="Simplified Arabic" pitchFamily="18" charset="-78"/>
              </a:rPr>
              <a:t> المنظمة الذي يتركز في </a:t>
            </a:r>
            <a:r>
              <a:rPr lang="ar-BH" sz="1900" b="1" i="1" smtClean="0">
                <a:cs typeface="Simplified Arabic" pitchFamily="18" charset="-78"/>
              </a:rPr>
              <a:t>تحقيق الإشباع الأمثل للمستهلك من خلال تقديم السلع والخدمات بالمواصفات القياسية ذات النوعية الجيدة والسعر الذي يتلاءم مع قدراته الشرائية</a:t>
            </a:r>
            <a:r>
              <a:rPr lang="ar-BH" sz="1900" smtClean="0">
                <a:cs typeface="Simplified Arabic" pitchFamily="18" charset="-78"/>
              </a:rPr>
              <a:t>.</a:t>
            </a:r>
          </a:p>
          <a:p>
            <a:pPr>
              <a:lnSpc>
                <a:spcPct val="80000"/>
              </a:lnSpc>
            </a:pPr>
            <a:endParaRPr lang="ar-SA" sz="1900" smtClean="0">
              <a:cs typeface="Simplified Arabic" pitchFamily="18" charset="-78"/>
            </a:endParaRPr>
          </a:p>
          <a:p>
            <a:pPr>
              <a:lnSpc>
                <a:spcPct val="80000"/>
              </a:lnSpc>
            </a:pPr>
            <a:r>
              <a:rPr lang="ar-BH" sz="1900" smtClean="0">
                <a:cs typeface="Simplified Arabic" pitchFamily="18" charset="-78"/>
              </a:rPr>
              <a:t>ويمكن التعبير عن هذه </a:t>
            </a:r>
            <a:r>
              <a:rPr lang="ar-BH" sz="1900" b="1" smtClean="0">
                <a:cs typeface="Simplified Arabic" pitchFamily="18" charset="-78"/>
              </a:rPr>
              <a:t>النظرة الشمولية بالشكل التالي</a:t>
            </a:r>
            <a:r>
              <a:rPr lang="ar-BH" sz="1900" smtClean="0">
                <a:cs typeface="Simplified Arabic" pitchFamily="18" charset="-78"/>
              </a:rPr>
              <a:t> كما يقترحه جابلونسكي:</a:t>
            </a:r>
            <a:endParaRPr lang="ar-SA" sz="1900" smtClean="0">
              <a:cs typeface="Simplified Arabic" pitchFamily="18" charset="-78"/>
            </a:endParaRPr>
          </a:p>
          <a:p>
            <a:pPr>
              <a:lnSpc>
                <a:spcPct val="80000"/>
              </a:lnSpc>
            </a:pPr>
            <a:endParaRPr lang="ar-SA" sz="1900" smtClean="0">
              <a:cs typeface="Simplified Arabic" pitchFamily="18" charset="-78"/>
            </a:endParaRPr>
          </a:p>
          <a:p>
            <a:pPr>
              <a:lnSpc>
                <a:spcPct val="80000"/>
              </a:lnSpc>
            </a:pPr>
            <a:endParaRPr lang="ar-SA" sz="1900" smtClean="0">
              <a:cs typeface="Simplified Arabic" pitchFamily="18" charset="-78"/>
            </a:endParaRPr>
          </a:p>
          <a:p>
            <a:pPr>
              <a:lnSpc>
                <a:spcPct val="80000"/>
              </a:lnSpc>
            </a:pPr>
            <a:endParaRPr lang="ar-SA" sz="1900" smtClean="0">
              <a:cs typeface="Simplified Arabic" pitchFamily="18" charset="-78"/>
            </a:endParaRPr>
          </a:p>
          <a:p>
            <a:pPr>
              <a:lnSpc>
                <a:spcPct val="80000"/>
              </a:lnSpc>
            </a:pPr>
            <a:endParaRPr lang="ar-SA" sz="1900" smtClean="0">
              <a:cs typeface="Simplified Arabic" pitchFamily="18" charset="-78"/>
            </a:endParaRPr>
          </a:p>
          <a:p>
            <a:pPr>
              <a:lnSpc>
                <a:spcPct val="80000"/>
              </a:lnSpc>
            </a:pPr>
            <a:endParaRPr lang="en-US" sz="1900" smtClean="0">
              <a:cs typeface="Simplified Arabic" pitchFamily="18" charset="-78"/>
            </a:endParaRPr>
          </a:p>
        </p:txBody>
      </p:sp>
    </p:spTree>
  </p:cSld>
  <p:clrMapOvr>
    <a:masterClrMapping/>
  </p:clrMapOvr>
  <p:transition>
    <p:wheel spokes="3"/>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3"/>
          <p:cNvSpPr>
            <a:spLocks noGrp="1"/>
          </p:cNvSpPr>
          <p:nvPr>
            <p:ph type="body" idx="4294967295"/>
          </p:nvPr>
        </p:nvSpPr>
        <p:spPr>
          <a:xfrm>
            <a:off x="1071563" y="714375"/>
            <a:ext cx="7777162" cy="4857750"/>
          </a:xfrm>
        </p:spPr>
        <p:txBody>
          <a:bodyPr/>
          <a:lstStyle/>
          <a:p>
            <a:endParaRPr lang="ar-SA" sz="1800" smtClean="0"/>
          </a:p>
          <a:p>
            <a:endParaRPr lang="ar-SA" sz="1600" smtClean="0"/>
          </a:p>
          <a:p>
            <a:endParaRPr lang="en-US" sz="1600" smtClean="0">
              <a:cs typeface="Tahoma" pitchFamily="34" charset="0"/>
            </a:endParaRPr>
          </a:p>
        </p:txBody>
      </p:sp>
      <p:grpSp>
        <p:nvGrpSpPr>
          <p:cNvPr id="56323" name="Group 59"/>
          <p:cNvGrpSpPr>
            <a:grpSpLocks noChangeAspect="1"/>
          </p:cNvGrpSpPr>
          <p:nvPr/>
        </p:nvGrpSpPr>
        <p:grpSpPr bwMode="auto">
          <a:xfrm>
            <a:off x="1000125" y="714375"/>
            <a:ext cx="7604125" cy="3651250"/>
            <a:chOff x="1558" y="8661"/>
            <a:chExt cx="9600" cy="5599"/>
          </a:xfrm>
        </p:grpSpPr>
        <p:sp>
          <p:nvSpPr>
            <p:cNvPr id="53255" name="AutoShape 60"/>
            <p:cNvSpPr>
              <a:spLocks noChangeAspect="1" noChangeArrowheads="1"/>
            </p:cNvSpPr>
            <p:nvPr/>
          </p:nvSpPr>
          <p:spPr bwMode="auto">
            <a:xfrm>
              <a:off x="1558" y="8661"/>
              <a:ext cx="9600" cy="5599"/>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a:scene3d>
                <a:camera prst="orthographicFront"/>
                <a:lightRig rig="balanced" dir="t">
                  <a:rot lat="0" lon="0" rev="2100000"/>
                </a:lightRig>
              </a:scene3d>
              <a:sp3d extrusionH="57150" prstMaterial="metal">
                <a:bevelT w="38100" h="25400"/>
                <a:contourClr>
                  <a:schemeClr val="bg2"/>
                </a:contourClr>
              </a:sp3d>
            </a:bodyPr>
            <a:lstStyle/>
            <a:p>
              <a:pPr>
                <a:defRPr/>
              </a:pPr>
              <a:endParaRPr lang="ar-SA">
                <a:ln w="50800"/>
                <a:solidFill>
                  <a:schemeClr val="bg1">
                    <a:shade val="50000"/>
                  </a:schemeClr>
                </a:solidFill>
              </a:endParaRPr>
            </a:p>
          </p:txBody>
        </p:sp>
        <p:sp>
          <p:nvSpPr>
            <p:cNvPr id="53256" name="Rectangle 61"/>
            <p:cNvSpPr>
              <a:spLocks noChangeArrowheads="1"/>
            </p:cNvSpPr>
            <p:nvPr/>
          </p:nvSpPr>
          <p:spPr bwMode="auto">
            <a:xfrm>
              <a:off x="9043" y="11223"/>
              <a:ext cx="1739" cy="1329"/>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a:scene3d>
                <a:camera prst="orthographicFront"/>
                <a:lightRig rig="balanced" dir="t">
                  <a:rot lat="0" lon="0" rev="2100000"/>
                </a:lightRig>
              </a:scene3d>
              <a:sp3d extrusionH="57150" prstMaterial="metal">
                <a:bevelT w="38100" h="25400"/>
                <a:contourClr>
                  <a:schemeClr val="bg2"/>
                </a:contourClr>
              </a:sp3d>
            </a:bodyPr>
            <a:lstStyle/>
            <a:p>
              <a:pPr>
                <a:defRPr/>
              </a:pPr>
              <a:endParaRPr lang="ar-SA">
                <a:ln w="50800"/>
                <a:solidFill>
                  <a:schemeClr val="bg1">
                    <a:shade val="50000"/>
                  </a:schemeClr>
                </a:solidFill>
              </a:endParaRPr>
            </a:p>
          </p:txBody>
        </p:sp>
        <p:sp>
          <p:nvSpPr>
            <p:cNvPr id="53257" name="Rectangle 62"/>
            <p:cNvSpPr>
              <a:spLocks noChangeArrowheads="1"/>
            </p:cNvSpPr>
            <p:nvPr/>
          </p:nvSpPr>
          <p:spPr bwMode="auto">
            <a:xfrm>
              <a:off x="2533" y="11655"/>
              <a:ext cx="1258" cy="57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a:scene3d>
                <a:camera prst="orthographicFront"/>
                <a:lightRig rig="balanced" dir="t">
                  <a:rot lat="0" lon="0" rev="2100000"/>
                </a:lightRig>
              </a:scene3d>
              <a:sp3d extrusionH="57150" prstMaterial="metal">
                <a:bevelT w="38100" h="25400"/>
                <a:contourClr>
                  <a:schemeClr val="bg2"/>
                </a:contourClr>
              </a:sp3d>
            </a:bodyPr>
            <a:lstStyle/>
            <a:p>
              <a:pPr>
                <a:defRPr/>
              </a:pPr>
              <a:endParaRPr lang="ar-SA">
                <a:ln w="50800"/>
                <a:solidFill>
                  <a:schemeClr val="bg1">
                    <a:shade val="50000"/>
                  </a:schemeClr>
                </a:solidFill>
              </a:endParaRPr>
            </a:p>
          </p:txBody>
        </p:sp>
        <p:pic>
          <p:nvPicPr>
            <p:cNvPr id="53258" name="Picture 63" descr="untitled"/>
            <p:cNvPicPr>
              <a:picLocks noChangeAspect="1" noChangeArrowheads="1"/>
            </p:cNvPicPr>
            <p:nvPr/>
          </p:nvPicPr>
          <p:blipFill>
            <a:blip r:embed="rId2"/>
            <a:srcRect l="58577" t="24567" r="2309" b="14740"/>
            <a:stretch>
              <a:fillRect/>
            </a:stretch>
          </p:blipFill>
          <p:spPr bwMode="auto">
            <a:xfrm>
              <a:off x="4725" y="9333"/>
              <a:ext cx="3465" cy="3238"/>
            </a:xfrm>
            <a:prstGeom prst="rect">
              <a:avLst/>
            </a:prstGeom>
            <a:ln w="127000" cap="sq">
              <a:solidFill>
                <a:srgbClr val="000000"/>
              </a:solidFill>
              <a:miter lim="800000"/>
            </a:ln>
            <a:effectLst>
              <a:outerShdw blurRad="57150" dist="50800" dir="2700000" algn="tl" rotWithShape="0">
                <a:srgbClr val="000000">
                  <a:alpha val="40000"/>
                </a:srgbClr>
              </a:outerShdw>
            </a:effectLst>
          </p:spPr>
          <p:style>
            <a:lnRef idx="1">
              <a:schemeClr val="accent1"/>
            </a:lnRef>
            <a:fillRef idx="2">
              <a:schemeClr val="accent1"/>
            </a:fillRef>
            <a:effectRef idx="1">
              <a:schemeClr val="accent1"/>
            </a:effectRef>
            <a:fontRef idx="minor">
              <a:schemeClr val="dk1"/>
            </a:fontRef>
          </p:style>
        </p:pic>
        <p:sp>
          <p:nvSpPr>
            <p:cNvPr id="53259" name="Oval 64"/>
            <p:cNvSpPr>
              <a:spLocks noChangeArrowheads="1"/>
            </p:cNvSpPr>
            <p:nvPr/>
          </p:nvSpPr>
          <p:spPr bwMode="auto">
            <a:xfrm>
              <a:off x="4528" y="10457"/>
              <a:ext cx="2374" cy="2292"/>
            </a:xfrm>
            <a:prstGeom prst="ellipse">
              <a:avLst/>
            </a:prstGeom>
            <a:ln>
              <a:headEnd/>
              <a:tailEnd/>
            </a:ln>
          </p:spPr>
          <p:style>
            <a:lnRef idx="1">
              <a:schemeClr val="accent1"/>
            </a:lnRef>
            <a:fillRef idx="2">
              <a:schemeClr val="accent1"/>
            </a:fillRef>
            <a:effectRef idx="1">
              <a:schemeClr val="accent1"/>
            </a:effectRef>
            <a:fontRef idx="minor">
              <a:schemeClr val="dk1"/>
            </a:fontRef>
          </p:style>
          <p:txBody>
            <a:bodyPr>
              <a:scene3d>
                <a:camera prst="orthographicFront"/>
                <a:lightRig rig="balanced" dir="t">
                  <a:rot lat="0" lon="0" rev="2100000"/>
                </a:lightRig>
              </a:scene3d>
              <a:sp3d extrusionH="57150" prstMaterial="metal">
                <a:bevelT w="38100" h="25400"/>
                <a:contourClr>
                  <a:schemeClr val="bg2"/>
                </a:contourClr>
              </a:sp3d>
            </a:bodyPr>
            <a:lstStyle/>
            <a:p>
              <a:pPr>
                <a:defRPr/>
              </a:pPr>
              <a:endParaRPr lang="ar-SA">
                <a:ln w="50800"/>
                <a:solidFill>
                  <a:schemeClr val="bg1">
                    <a:shade val="50000"/>
                  </a:schemeClr>
                </a:solidFill>
              </a:endParaRPr>
            </a:p>
          </p:txBody>
        </p:sp>
        <p:sp>
          <p:nvSpPr>
            <p:cNvPr id="53260" name="Oval 65"/>
            <p:cNvSpPr>
              <a:spLocks noChangeArrowheads="1"/>
            </p:cNvSpPr>
            <p:nvPr/>
          </p:nvSpPr>
          <p:spPr bwMode="auto">
            <a:xfrm>
              <a:off x="6090" y="10457"/>
              <a:ext cx="2278" cy="2292"/>
            </a:xfrm>
            <a:prstGeom prst="ellipse">
              <a:avLst/>
            </a:prstGeom>
            <a:ln>
              <a:headEnd/>
              <a:tailEnd/>
            </a:ln>
          </p:spPr>
          <p:style>
            <a:lnRef idx="1">
              <a:schemeClr val="accent1"/>
            </a:lnRef>
            <a:fillRef idx="2">
              <a:schemeClr val="accent1"/>
            </a:fillRef>
            <a:effectRef idx="1">
              <a:schemeClr val="accent1"/>
            </a:effectRef>
            <a:fontRef idx="minor">
              <a:schemeClr val="dk1"/>
            </a:fontRef>
          </p:style>
          <p:txBody>
            <a:bodyPr>
              <a:scene3d>
                <a:camera prst="orthographicFront"/>
                <a:lightRig rig="balanced" dir="t">
                  <a:rot lat="0" lon="0" rev="2100000"/>
                </a:lightRig>
              </a:scene3d>
              <a:sp3d extrusionH="57150" prstMaterial="metal">
                <a:bevelT w="38100" h="25400"/>
                <a:contourClr>
                  <a:schemeClr val="bg2"/>
                </a:contourClr>
              </a:sp3d>
            </a:bodyPr>
            <a:lstStyle/>
            <a:p>
              <a:pPr>
                <a:defRPr/>
              </a:pPr>
              <a:endParaRPr lang="ar-SA">
                <a:ln w="50800"/>
                <a:solidFill>
                  <a:schemeClr val="bg1">
                    <a:shade val="50000"/>
                  </a:schemeClr>
                </a:solidFill>
              </a:endParaRPr>
            </a:p>
          </p:txBody>
        </p:sp>
        <p:sp>
          <p:nvSpPr>
            <p:cNvPr id="53261" name="Line 66"/>
            <p:cNvSpPr>
              <a:spLocks noChangeShapeType="1"/>
            </p:cNvSpPr>
            <p:nvPr/>
          </p:nvSpPr>
          <p:spPr bwMode="auto">
            <a:xfrm flipH="1">
              <a:off x="7153" y="8970"/>
              <a:ext cx="1440" cy="762"/>
            </a:xfrm>
            <a:prstGeom prst="line">
              <a:avLst/>
            </a:prstGeom>
            <a:ln>
              <a:headEnd/>
              <a:tailEnd type="triangle" w="med" len="med"/>
            </a:ln>
          </p:spPr>
          <p:style>
            <a:lnRef idx="1">
              <a:schemeClr val="accent1"/>
            </a:lnRef>
            <a:fillRef idx="2">
              <a:schemeClr val="accent1"/>
            </a:fillRef>
            <a:effectRef idx="1">
              <a:schemeClr val="accent1"/>
            </a:effectRef>
            <a:fontRef idx="minor">
              <a:schemeClr val="dk1"/>
            </a:fontRef>
          </p:style>
          <p:txBody>
            <a:bodyPr>
              <a:scene3d>
                <a:camera prst="orthographicFront"/>
                <a:lightRig rig="balanced" dir="t">
                  <a:rot lat="0" lon="0" rev="2100000"/>
                </a:lightRig>
              </a:scene3d>
              <a:sp3d extrusionH="57150" prstMaterial="metal">
                <a:bevelT w="38100" h="25400"/>
                <a:contourClr>
                  <a:schemeClr val="bg2"/>
                </a:contourClr>
              </a:sp3d>
            </a:bodyPr>
            <a:lstStyle/>
            <a:p>
              <a:pPr>
                <a:defRPr/>
              </a:pPr>
              <a:endParaRPr lang="ar-SA">
                <a:ln w="50800"/>
                <a:solidFill>
                  <a:schemeClr val="bg1">
                    <a:shade val="50000"/>
                  </a:schemeClr>
                </a:solidFill>
              </a:endParaRPr>
            </a:p>
          </p:txBody>
        </p:sp>
        <p:sp>
          <p:nvSpPr>
            <p:cNvPr id="53262" name="WordArt 67"/>
            <p:cNvSpPr>
              <a:spLocks noChangeArrowheads="1" noChangeShapeType="1" noTextEdit="1"/>
            </p:cNvSpPr>
            <p:nvPr/>
          </p:nvSpPr>
          <p:spPr bwMode="auto">
            <a:xfrm rot="-1688482">
              <a:off x="6958" y="8952"/>
              <a:ext cx="1484" cy="380"/>
            </a:xfrm>
            <a:prstGeom prst="rect">
              <a:avLst/>
            </a:prstGeom>
          </p:spPr>
          <p:style>
            <a:lnRef idx="1">
              <a:schemeClr val="accent1"/>
            </a:lnRef>
            <a:fillRef idx="2">
              <a:schemeClr val="accent1"/>
            </a:fillRef>
            <a:effectRef idx="1">
              <a:schemeClr val="accent1"/>
            </a:effectRef>
            <a:fontRef idx="minor">
              <a:schemeClr val="dk1"/>
            </a:fontRef>
          </p:style>
          <p:txBody>
            <a:bodyPr wrap="none" fromWordArt="1">
              <a:prstTxWarp prst="textPlain">
                <a:avLst>
                  <a:gd name="adj" fmla="val 50000"/>
                </a:avLst>
              </a:prstTxWarp>
              <a:scene3d>
                <a:camera prst="orthographicFront"/>
                <a:lightRig rig="balanced" dir="t">
                  <a:rot lat="0" lon="0" rev="2100000"/>
                </a:lightRig>
              </a:scene3d>
              <a:sp3d extrusionH="57150" prstMaterial="metal">
                <a:bevelT w="38100" h="25400"/>
                <a:contourClr>
                  <a:schemeClr val="bg2"/>
                </a:contourClr>
              </a:sp3d>
            </a:bodyPr>
            <a:lstStyle/>
            <a:p>
              <a:pPr algn="ctr">
                <a:defRPr/>
              </a:pPr>
              <a:r>
                <a:rPr lang="ar-SA" sz="2800" kern="10" dirty="0">
                  <a:ln w="50800"/>
                  <a:solidFill>
                    <a:schemeClr val="bg1">
                      <a:shade val="50000"/>
                    </a:schemeClr>
                  </a:solidFill>
                  <a:latin typeface="Arial"/>
                  <a:cs typeface="Arial"/>
                </a:rPr>
                <a:t>الهيكل التنظيمي</a:t>
              </a:r>
            </a:p>
          </p:txBody>
        </p:sp>
        <p:sp>
          <p:nvSpPr>
            <p:cNvPr id="53263" name="WordArt 68"/>
            <p:cNvSpPr>
              <a:spLocks noChangeArrowheads="1" noChangeShapeType="1" noTextEdit="1"/>
            </p:cNvSpPr>
            <p:nvPr/>
          </p:nvSpPr>
          <p:spPr bwMode="auto">
            <a:xfrm>
              <a:off x="7604" y="9849"/>
              <a:ext cx="1484" cy="380"/>
            </a:xfrm>
            <a:prstGeom prst="rect">
              <a:avLst/>
            </a:prstGeom>
          </p:spPr>
          <p:style>
            <a:lnRef idx="1">
              <a:schemeClr val="accent1"/>
            </a:lnRef>
            <a:fillRef idx="2">
              <a:schemeClr val="accent1"/>
            </a:fillRef>
            <a:effectRef idx="1">
              <a:schemeClr val="accent1"/>
            </a:effectRef>
            <a:fontRef idx="minor">
              <a:schemeClr val="dk1"/>
            </a:fontRef>
          </p:style>
          <p:txBody>
            <a:bodyPr wrap="none" fromWordArt="1">
              <a:prstTxWarp prst="textPlain">
                <a:avLst>
                  <a:gd name="adj" fmla="val 50000"/>
                </a:avLst>
              </a:prstTxWarp>
              <a:scene3d>
                <a:camera prst="orthographicFront"/>
                <a:lightRig rig="balanced" dir="t">
                  <a:rot lat="0" lon="0" rev="2100000"/>
                </a:lightRig>
              </a:scene3d>
              <a:sp3d extrusionH="57150" prstMaterial="metal">
                <a:bevelT w="38100" h="25400"/>
                <a:contourClr>
                  <a:schemeClr val="bg2"/>
                </a:contourClr>
              </a:sp3d>
            </a:bodyPr>
            <a:lstStyle/>
            <a:p>
              <a:pPr algn="ctr">
                <a:defRPr/>
              </a:pPr>
              <a:r>
                <a:rPr lang="ar-SA" sz="2800" kern="10">
                  <a:ln w="50800"/>
                  <a:solidFill>
                    <a:schemeClr val="bg1">
                      <a:shade val="50000"/>
                    </a:schemeClr>
                  </a:solidFill>
                  <a:latin typeface="Arial"/>
                  <a:cs typeface="Arial"/>
                </a:rPr>
                <a:t>الموارد المتاحة</a:t>
              </a:r>
            </a:p>
          </p:txBody>
        </p:sp>
        <p:sp>
          <p:nvSpPr>
            <p:cNvPr id="53264" name="Line 69"/>
            <p:cNvSpPr>
              <a:spLocks noChangeShapeType="1"/>
            </p:cNvSpPr>
            <p:nvPr/>
          </p:nvSpPr>
          <p:spPr bwMode="auto">
            <a:xfrm flipH="1">
              <a:off x="7558" y="10260"/>
              <a:ext cx="1680" cy="1"/>
            </a:xfrm>
            <a:prstGeom prst="line">
              <a:avLst/>
            </a:prstGeom>
            <a:ln>
              <a:headEnd/>
              <a:tailEnd type="triangle" w="med" len="med"/>
            </a:ln>
          </p:spPr>
          <p:style>
            <a:lnRef idx="1">
              <a:schemeClr val="accent1"/>
            </a:lnRef>
            <a:fillRef idx="2">
              <a:schemeClr val="accent1"/>
            </a:fillRef>
            <a:effectRef idx="1">
              <a:schemeClr val="accent1"/>
            </a:effectRef>
            <a:fontRef idx="minor">
              <a:schemeClr val="dk1"/>
            </a:fontRef>
          </p:style>
          <p:txBody>
            <a:bodyPr>
              <a:scene3d>
                <a:camera prst="orthographicFront"/>
                <a:lightRig rig="balanced" dir="t">
                  <a:rot lat="0" lon="0" rev="2100000"/>
                </a:lightRig>
              </a:scene3d>
              <a:sp3d extrusionH="57150" prstMaterial="metal">
                <a:bevelT w="38100" h="25400"/>
                <a:contourClr>
                  <a:schemeClr val="bg2"/>
                </a:contourClr>
              </a:sp3d>
            </a:bodyPr>
            <a:lstStyle/>
            <a:p>
              <a:pPr>
                <a:defRPr/>
              </a:pPr>
              <a:endParaRPr lang="ar-SA">
                <a:ln w="50800"/>
                <a:solidFill>
                  <a:schemeClr val="bg1">
                    <a:shade val="50000"/>
                  </a:schemeClr>
                </a:solidFill>
              </a:endParaRPr>
            </a:p>
          </p:txBody>
        </p:sp>
        <p:sp>
          <p:nvSpPr>
            <p:cNvPr id="53265" name="WordArt 70"/>
            <p:cNvSpPr>
              <a:spLocks noChangeArrowheads="1" noChangeShapeType="1" noTextEdit="1"/>
            </p:cNvSpPr>
            <p:nvPr/>
          </p:nvSpPr>
          <p:spPr bwMode="auto">
            <a:xfrm>
              <a:off x="3824" y="9890"/>
              <a:ext cx="1424" cy="380"/>
            </a:xfrm>
            <a:prstGeom prst="rect">
              <a:avLst/>
            </a:prstGeom>
          </p:spPr>
          <p:style>
            <a:lnRef idx="1">
              <a:schemeClr val="accent1"/>
            </a:lnRef>
            <a:fillRef idx="2">
              <a:schemeClr val="accent1"/>
            </a:fillRef>
            <a:effectRef idx="1">
              <a:schemeClr val="accent1"/>
            </a:effectRef>
            <a:fontRef idx="minor">
              <a:schemeClr val="dk1"/>
            </a:fontRef>
          </p:style>
          <p:txBody>
            <a:bodyPr wrap="none" fromWordArt="1">
              <a:prstTxWarp prst="textPlain">
                <a:avLst>
                  <a:gd name="adj" fmla="val 50000"/>
                </a:avLst>
              </a:prstTxWarp>
              <a:scene3d>
                <a:camera prst="orthographicFront"/>
                <a:lightRig rig="balanced" dir="t">
                  <a:rot lat="0" lon="0" rev="2100000"/>
                </a:lightRig>
              </a:scene3d>
              <a:sp3d extrusionH="57150" prstMaterial="metal">
                <a:bevelT w="38100" h="25400"/>
                <a:contourClr>
                  <a:schemeClr val="bg2"/>
                </a:contourClr>
              </a:sp3d>
            </a:bodyPr>
            <a:lstStyle/>
            <a:p>
              <a:pPr algn="ctr">
                <a:defRPr/>
              </a:pPr>
              <a:r>
                <a:rPr lang="ar-SA" kern="10">
                  <a:ln w="50800"/>
                  <a:solidFill>
                    <a:schemeClr val="bg1">
                      <a:shade val="50000"/>
                    </a:schemeClr>
                  </a:solidFill>
                  <a:latin typeface="Arial"/>
                  <a:cs typeface="Arial"/>
                </a:rPr>
                <a:t>القيادة</a:t>
              </a:r>
            </a:p>
          </p:txBody>
        </p:sp>
        <p:sp>
          <p:nvSpPr>
            <p:cNvPr id="53266" name="Line 71"/>
            <p:cNvSpPr>
              <a:spLocks noChangeShapeType="1"/>
            </p:cNvSpPr>
            <p:nvPr/>
          </p:nvSpPr>
          <p:spPr bwMode="auto">
            <a:xfrm rot="10800000" flipH="1">
              <a:off x="3628" y="10305"/>
              <a:ext cx="1680" cy="1"/>
            </a:xfrm>
            <a:prstGeom prst="line">
              <a:avLst/>
            </a:prstGeom>
            <a:ln>
              <a:headEnd/>
              <a:tailEnd type="triangle" w="med" len="med"/>
            </a:ln>
          </p:spPr>
          <p:style>
            <a:lnRef idx="1">
              <a:schemeClr val="accent1"/>
            </a:lnRef>
            <a:fillRef idx="2">
              <a:schemeClr val="accent1"/>
            </a:fillRef>
            <a:effectRef idx="1">
              <a:schemeClr val="accent1"/>
            </a:effectRef>
            <a:fontRef idx="minor">
              <a:schemeClr val="dk1"/>
            </a:fontRef>
          </p:style>
          <p:txBody>
            <a:bodyPr>
              <a:scene3d>
                <a:camera prst="orthographicFront"/>
                <a:lightRig rig="balanced" dir="t">
                  <a:rot lat="0" lon="0" rev="2100000"/>
                </a:lightRig>
              </a:scene3d>
              <a:sp3d extrusionH="57150" prstMaterial="metal">
                <a:bevelT w="38100" h="25400"/>
                <a:contourClr>
                  <a:schemeClr val="bg2"/>
                </a:contourClr>
              </a:sp3d>
            </a:bodyPr>
            <a:lstStyle/>
            <a:p>
              <a:pPr>
                <a:defRPr/>
              </a:pPr>
              <a:endParaRPr lang="ar-SA">
                <a:ln w="50800"/>
                <a:solidFill>
                  <a:schemeClr val="bg1">
                    <a:shade val="50000"/>
                  </a:schemeClr>
                </a:solidFill>
              </a:endParaRPr>
            </a:p>
          </p:txBody>
        </p:sp>
        <p:sp>
          <p:nvSpPr>
            <p:cNvPr id="53267" name="Line 72"/>
            <p:cNvSpPr>
              <a:spLocks noChangeShapeType="1"/>
            </p:cNvSpPr>
            <p:nvPr/>
          </p:nvSpPr>
          <p:spPr bwMode="auto">
            <a:xfrm rot="14246190" flipH="1">
              <a:off x="4243" y="9015"/>
              <a:ext cx="1440" cy="762"/>
            </a:xfrm>
            <a:prstGeom prst="line">
              <a:avLst/>
            </a:prstGeom>
            <a:ln>
              <a:headEnd/>
              <a:tailEnd type="triangle" w="med" len="med"/>
            </a:ln>
          </p:spPr>
          <p:style>
            <a:lnRef idx="1">
              <a:schemeClr val="accent1"/>
            </a:lnRef>
            <a:fillRef idx="2">
              <a:schemeClr val="accent1"/>
            </a:fillRef>
            <a:effectRef idx="1">
              <a:schemeClr val="accent1"/>
            </a:effectRef>
            <a:fontRef idx="minor">
              <a:schemeClr val="dk1"/>
            </a:fontRef>
          </p:style>
          <p:txBody>
            <a:bodyPr>
              <a:scene3d>
                <a:camera prst="orthographicFront"/>
                <a:lightRig rig="balanced" dir="t">
                  <a:rot lat="0" lon="0" rev="2100000"/>
                </a:lightRig>
              </a:scene3d>
              <a:sp3d extrusionH="57150" prstMaterial="metal">
                <a:bevelT w="38100" h="25400"/>
                <a:contourClr>
                  <a:schemeClr val="bg2"/>
                </a:contourClr>
              </a:sp3d>
            </a:bodyPr>
            <a:lstStyle/>
            <a:p>
              <a:pPr>
                <a:defRPr/>
              </a:pPr>
              <a:endParaRPr lang="ar-SA">
                <a:ln w="50800"/>
                <a:solidFill>
                  <a:schemeClr val="bg1">
                    <a:shade val="50000"/>
                  </a:schemeClr>
                </a:solidFill>
              </a:endParaRPr>
            </a:p>
          </p:txBody>
        </p:sp>
        <p:sp>
          <p:nvSpPr>
            <p:cNvPr id="53268" name="WordArt 73"/>
            <p:cNvSpPr>
              <a:spLocks noChangeArrowheads="1" noChangeShapeType="1" noTextEdit="1"/>
            </p:cNvSpPr>
            <p:nvPr/>
          </p:nvSpPr>
          <p:spPr bwMode="auto">
            <a:xfrm rot="1745233">
              <a:off x="4364" y="9012"/>
              <a:ext cx="1484" cy="380"/>
            </a:xfrm>
            <a:prstGeom prst="rect">
              <a:avLst/>
            </a:prstGeom>
          </p:spPr>
          <p:style>
            <a:lnRef idx="1">
              <a:schemeClr val="accent1"/>
            </a:lnRef>
            <a:fillRef idx="2">
              <a:schemeClr val="accent1"/>
            </a:fillRef>
            <a:effectRef idx="1">
              <a:schemeClr val="accent1"/>
            </a:effectRef>
            <a:fontRef idx="minor">
              <a:schemeClr val="dk1"/>
            </a:fontRef>
          </p:style>
          <p:txBody>
            <a:bodyPr wrap="none" fromWordArt="1">
              <a:prstTxWarp prst="textPlain">
                <a:avLst>
                  <a:gd name="adj" fmla="val 50000"/>
                </a:avLst>
              </a:prstTxWarp>
              <a:scene3d>
                <a:camera prst="orthographicFront"/>
                <a:lightRig rig="balanced" dir="t">
                  <a:rot lat="0" lon="0" rev="2100000"/>
                </a:lightRig>
              </a:scene3d>
              <a:sp3d extrusionH="57150" prstMaterial="metal">
                <a:bevelT w="38100" h="25400"/>
                <a:contourClr>
                  <a:schemeClr val="bg2"/>
                </a:contourClr>
              </a:sp3d>
            </a:bodyPr>
            <a:lstStyle/>
            <a:p>
              <a:pPr algn="ctr">
                <a:defRPr/>
              </a:pPr>
              <a:r>
                <a:rPr lang="ar-SA" sz="2800" kern="10" dirty="0">
                  <a:ln w="50800"/>
                  <a:solidFill>
                    <a:schemeClr val="bg1">
                      <a:shade val="50000"/>
                    </a:schemeClr>
                  </a:solidFill>
                  <a:latin typeface="Arial"/>
                  <a:cs typeface="Arial"/>
                </a:rPr>
                <a:t>الإستراتيجية</a:t>
              </a:r>
            </a:p>
          </p:txBody>
        </p:sp>
        <p:sp>
          <p:nvSpPr>
            <p:cNvPr id="53269" name="WordArt 74"/>
            <p:cNvSpPr>
              <a:spLocks noChangeArrowheads="1" noChangeShapeType="1" noTextEdit="1"/>
            </p:cNvSpPr>
            <p:nvPr/>
          </p:nvSpPr>
          <p:spPr bwMode="auto">
            <a:xfrm>
              <a:off x="5894" y="10000"/>
              <a:ext cx="1094" cy="380"/>
            </a:xfrm>
            <a:prstGeom prst="rect">
              <a:avLst/>
            </a:prstGeom>
          </p:spPr>
          <p:style>
            <a:lnRef idx="1">
              <a:schemeClr val="accent1"/>
            </a:lnRef>
            <a:fillRef idx="2">
              <a:schemeClr val="accent1"/>
            </a:fillRef>
            <a:effectRef idx="1">
              <a:schemeClr val="accent1"/>
            </a:effectRef>
            <a:fontRef idx="minor">
              <a:schemeClr val="dk1"/>
            </a:fontRef>
          </p:style>
          <p:txBody>
            <a:bodyPr wrap="none" fromWordArt="1">
              <a:prstTxWarp prst="textPlain">
                <a:avLst>
                  <a:gd name="adj" fmla="val 50000"/>
                </a:avLst>
              </a:prstTxWarp>
              <a:scene3d>
                <a:camera prst="orthographicFront"/>
                <a:lightRig rig="balanced" dir="t">
                  <a:rot lat="0" lon="0" rev="2100000"/>
                </a:lightRig>
              </a:scene3d>
              <a:sp3d extrusionH="57150" prstMaterial="metal">
                <a:bevelT w="38100" h="25400"/>
                <a:contourClr>
                  <a:schemeClr val="bg2"/>
                </a:contourClr>
              </a:sp3d>
            </a:bodyPr>
            <a:lstStyle/>
            <a:p>
              <a:pPr algn="ctr">
                <a:defRPr/>
              </a:pPr>
              <a:r>
                <a:rPr lang="ar-SA" sz="2800" kern="10" dirty="0">
                  <a:ln w="50800"/>
                  <a:solidFill>
                    <a:schemeClr val="bg1">
                      <a:shade val="50000"/>
                    </a:schemeClr>
                  </a:solidFill>
                  <a:latin typeface="Arial"/>
                  <a:cs typeface="Arial"/>
                </a:rPr>
                <a:t>الإدارة</a:t>
              </a:r>
            </a:p>
          </p:txBody>
        </p:sp>
        <p:sp>
          <p:nvSpPr>
            <p:cNvPr id="53270" name="WordArt 75"/>
            <p:cNvSpPr>
              <a:spLocks noChangeArrowheads="1" noChangeShapeType="1" noTextEdit="1"/>
            </p:cNvSpPr>
            <p:nvPr/>
          </p:nvSpPr>
          <p:spPr bwMode="auto">
            <a:xfrm rot="16200000">
              <a:off x="5893" y="11007"/>
              <a:ext cx="952" cy="7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fromWordArt="1">
              <a:prstTxWarp prst="textPlain">
                <a:avLst>
                  <a:gd name="adj" fmla="val 50000"/>
                </a:avLst>
              </a:prstTxWarp>
              <a:scene3d>
                <a:camera prst="orthographicFront"/>
                <a:lightRig rig="balanced" dir="t">
                  <a:rot lat="0" lon="0" rev="2100000"/>
                </a:lightRig>
              </a:scene3d>
              <a:sp3d extrusionH="57150" prstMaterial="metal">
                <a:bevelT w="38100" h="25400"/>
                <a:contourClr>
                  <a:schemeClr val="bg2"/>
                </a:contourClr>
              </a:sp3d>
            </a:bodyPr>
            <a:lstStyle/>
            <a:p>
              <a:pPr algn="ctr" rtl="0">
                <a:defRPr/>
              </a:pPr>
              <a:r>
                <a:rPr lang="en-US" sz="2800" kern="10" dirty="0">
                  <a:ln w="50800"/>
                  <a:solidFill>
                    <a:schemeClr val="bg1">
                      <a:shade val="50000"/>
                    </a:schemeClr>
                  </a:solidFill>
                  <a:latin typeface="Arial"/>
                  <a:cs typeface="Arial"/>
                </a:rPr>
                <a:t>TQM</a:t>
              </a:r>
              <a:endParaRPr lang="ar-SA" sz="2800" kern="10" dirty="0">
                <a:ln w="50800"/>
                <a:solidFill>
                  <a:schemeClr val="bg1">
                    <a:shade val="50000"/>
                  </a:schemeClr>
                </a:solidFill>
                <a:latin typeface="Arial"/>
                <a:cs typeface="Arial"/>
              </a:endParaRPr>
            </a:p>
          </p:txBody>
        </p:sp>
        <p:sp>
          <p:nvSpPr>
            <p:cNvPr id="53271" name="WordArt 76"/>
            <p:cNvSpPr>
              <a:spLocks noChangeArrowheads="1" noChangeShapeType="1" noTextEdit="1"/>
            </p:cNvSpPr>
            <p:nvPr/>
          </p:nvSpPr>
          <p:spPr bwMode="auto">
            <a:xfrm rot="-2406779">
              <a:off x="6944" y="11575"/>
              <a:ext cx="1094" cy="380"/>
            </a:xfrm>
            <a:prstGeom prst="rect">
              <a:avLst/>
            </a:prstGeom>
          </p:spPr>
          <p:style>
            <a:lnRef idx="1">
              <a:schemeClr val="accent1"/>
            </a:lnRef>
            <a:fillRef idx="2">
              <a:schemeClr val="accent1"/>
            </a:fillRef>
            <a:effectRef idx="1">
              <a:schemeClr val="accent1"/>
            </a:effectRef>
            <a:fontRef idx="minor">
              <a:schemeClr val="dk1"/>
            </a:fontRef>
          </p:style>
          <p:txBody>
            <a:bodyPr wrap="none" fromWordArt="1">
              <a:prstTxWarp prst="textPlain">
                <a:avLst>
                  <a:gd name="adj" fmla="val 50000"/>
                </a:avLst>
              </a:prstTxWarp>
              <a:scene3d>
                <a:camera prst="orthographicFront"/>
                <a:lightRig rig="balanced" dir="t">
                  <a:rot lat="0" lon="0" rev="2100000"/>
                </a:lightRig>
              </a:scene3d>
              <a:sp3d extrusionH="57150" prstMaterial="metal">
                <a:bevelT w="38100" h="25400"/>
                <a:contourClr>
                  <a:schemeClr val="bg2"/>
                </a:contourClr>
              </a:sp3d>
            </a:bodyPr>
            <a:lstStyle/>
            <a:p>
              <a:pPr algn="ctr">
                <a:defRPr/>
              </a:pPr>
              <a:r>
                <a:rPr lang="ar-SA" sz="2800" kern="10">
                  <a:ln w="50800"/>
                  <a:solidFill>
                    <a:schemeClr val="bg1">
                      <a:shade val="50000"/>
                    </a:schemeClr>
                  </a:solidFill>
                  <a:latin typeface="Arial"/>
                  <a:cs typeface="Arial"/>
                </a:rPr>
                <a:t>النظام</a:t>
              </a:r>
            </a:p>
          </p:txBody>
        </p:sp>
        <p:sp>
          <p:nvSpPr>
            <p:cNvPr id="53272" name="WordArt 77"/>
            <p:cNvSpPr>
              <a:spLocks noChangeArrowheads="1" noChangeShapeType="1" noTextEdit="1"/>
            </p:cNvSpPr>
            <p:nvPr/>
          </p:nvSpPr>
          <p:spPr bwMode="auto">
            <a:xfrm rot="2993221">
              <a:off x="4865" y="11435"/>
              <a:ext cx="1094" cy="556"/>
            </a:xfrm>
            <a:prstGeom prst="rect">
              <a:avLst/>
            </a:prstGeom>
          </p:spPr>
          <p:style>
            <a:lnRef idx="1">
              <a:schemeClr val="accent1"/>
            </a:lnRef>
            <a:fillRef idx="2">
              <a:schemeClr val="accent1"/>
            </a:fillRef>
            <a:effectRef idx="1">
              <a:schemeClr val="accent1"/>
            </a:effectRef>
            <a:fontRef idx="minor">
              <a:schemeClr val="dk1"/>
            </a:fontRef>
          </p:style>
          <p:txBody>
            <a:bodyPr wrap="none" fromWordArt="1">
              <a:prstTxWarp prst="textPlain">
                <a:avLst>
                  <a:gd name="adj" fmla="val 50000"/>
                </a:avLst>
              </a:prstTxWarp>
              <a:scene3d>
                <a:camera prst="orthographicFront"/>
                <a:lightRig rig="balanced" dir="t">
                  <a:rot lat="0" lon="0" rev="2100000"/>
                </a:lightRig>
              </a:scene3d>
              <a:sp3d extrusionH="57150" prstMaterial="metal">
                <a:bevelT w="38100" h="25400"/>
                <a:contourClr>
                  <a:schemeClr val="bg2"/>
                </a:contourClr>
              </a:sp3d>
            </a:bodyPr>
            <a:lstStyle/>
            <a:p>
              <a:pPr algn="ctr">
                <a:defRPr/>
              </a:pPr>
              <a:r>
                <a:rPr lang="ar-SA" sz="2800" kern="10" dirty="0">
                  <a:ln w="50800"/>
                  <a:solidFill>
                    <a:schemeClr val="bg1">
                      <a:shade val="50000"/>
                    </a:schemeClr>
                  </a:solidFill>
                  <a:latin typeface="Arial"/>
                  <a:cs typeface="Arial"/>
                </a:rPr>
                <a:t>الأفراد</a:t>
              </a:r>
            </a:p>
          </p:txBody>
        </p:sp>
        <p:sp>
          <p:nvSpPr>
            <p:cNvPr id="53273" name="Line 78"/>
            <p:cNvSpPr>
              <a:spLocks noChangeShapeType="1"/>
            </p:cNvSpPr>
            <p:nvPr/>
          </p:nvSpPr>
          <p:spPr bwMode="auto">
            <a:xfrm rot="10800000" flipH="1" flipV="1">
              <a:off x="6779" y="11984"/>
              <a:ext cx="2279" cy="2"/>
            </a:xfrm>
            <a:prstGeom prst="line">
              <a:avLst/>
            </a:prstGeom>
            <a:ln>
              <a:headEnd/>
              <a:tailEnd type="triangle" w="med" len="med"/>
            </a:ln>
          </p:spPr>
          <p:style>
            <a:lnRef idx="1">
              <a:schemeClr val="dk1"/>
            </a:lnRef>
            <a:fillRef idx="0">
              <a:schemeClr val="dk1"/>
            </a:fillRef>
            <a:effectRef idx="0">
              <a:schemeClr val="dk1"/>
            </a:effectRef>
            <a:fontRef idx="minor">
              <a:schemeClr val="tx1"/>
            </a:fontRef>
          </p:style>
          <p:txBody>
            <a:bodyPr>
              <a:scene3d>
                <a:camera prst="orthographicFront"/>
                <a:lightRig rig="balanced" dir="t">
                  <a:rot lat="0" lon="0" rev="2100000"/>
                </a:lightRig>
              </a:scene3d>
              <a:sp3d extrusionH="57150" prstMaterial="metal">
                <a:bevelT w="38100" h="25400"/>
                <a:contourClr>
                  <a:schemeClr val="bg2"/>
                </a:contourClr>
              </a:sp3d>
            </a:bodyPr>
            <a:lstStyle/>
            <a:p>
              <a:pPr>
                <a:defRPr/>
              </a:pPr>
              <a:endParaRPr lang="ar-SA">
                <a:ln w="50800"/>
                <a:solidFill>
                  <a:schemeClr val="bg1">
                    <a:shade val="50000"/>
                  </a:schemeClr>
                </a:solidFill>
              </a:endParaRPr>
            </a:p>
          </p:txBody>
        </p:sp>
        <p:sp>
          <p:nvSpPr>
            <p:cNvPr id="53274" name="Line 79"/>
            <p:cNvSpPr>
              <a:spLocks noChangeShapeType="1"/>
            </p:cNvSpPr>
            <p:nvPr/>
          </p:nvSpPr>
          <p:spPr bwMode="auto">
            <a:xfrm rot="10800000" flipH="1" flipV="1">
              <a:off x="3839" y="11984"/>
              <a:ext cx="2279" cy="0"/>
            </a:xfrm>
            <a:prstGeom prst="line">
              <a:avLst/>
            </a:prstGeom>
            <a:ln>
              <a:headEnd/>
              <a:tailEnd type="triangle" w="med" len="med"/>
            </a:ln>
          </p:spPr>
          <p:style>
            <a:lnRef idx="1">
              <a:schemeClr val="dk1"/>
            </a:lnRef>
            <a:fillRef idx="0">
              <a:schemeClr val="dk1"/>
            </a:fillRef>
            <a:effectRef idx="0">
              <a:schemeClr val="dk1"/>
            </a:effectRef>
            <a:fontRef idx="minor">
              <a:schemeClr val="tx1"/>
            </a:fontRef>
          </p:style>
          <p:txBody>
            <a:bodyPr>
              <a:scene3d>
                <a:camera prst="orthographicFront"/>
                <a:lightRig rig="balanced" dir="t">
                  <a:rot lat="0" lon="0" rev="2100000"/>
                </a:lightRig>
              </a:scene3d>
              <a:sp3d extrusionH="57150" prstMaterial="metal">
                <a:bevelT w="38100" h="25400"/>
                <a:contourClr>
                  <a:schemeClr val="bg2"/>
                </a:contourClr>
              </a:sp3d>
            </a:bodyPr>
            <a:lstStyle/>
            <a:p>
              <a:pPr>
                <a:defRPr/>
              </a:pPr>
              <a:endParaRPr lang="ar-SA">
                <a:ln w="50800"/>
                <a:solidFill>
                  <a:schemeClr val="bg1">
                    <a:shade val="50000"/>
                  </a:schemeClr>
                </a:solidFill>
              </a:endParaRPr>
            </a:p>
          </p:txBody>
        </p:sp>
        <p:sp>
          <p:nvSpPr>
            <p:cNvPr id="53275" name="WordArt 80"/>
            <p:cNvSpPr>
              <a:spLocks noChangeArrowheads="1" noChangeShapeType="1" noTextEdit="1"/>
            </p:cNvSpPr>
            <p:nvPr/>
          </p:nvSpPr>
          <p:spPr bwMode="auto">
            <a:xfrm>
              <a:off x="2623" y="11603"/>
              <a:ext cx="1094" cy="507"/>
            </a:xfrm>
            <a:prstGeom prst="rect">
              <a:avLst/>
            </a:prstGeom>
          </p:spPr>
          <p:style>
            <a:lnRef idx="1">
              <a:schemeClr val="accent1"/>
            </a:lnRef>
            <a:fillRef idx="2">
              <a:schemeClr val="accent1"/>
            </a:fillRef>
            <a:effectRef idx="1">
              <a:schemeClr val="accent1"/>
            </a:effectRef>
            <a:fontRef idx="minor">
              <a:schemeClr val="dk1"/>
            </a:fontRef>
          </p:style>
          <p:txBody>
            <a:bodyPr wrap="none" fromWordArt="1">
              <a:prstTxWarp prst="textPlain">
                <a:avLst>
                  <a:gd name="adj" fmla="val 50000"/>
                </a:avLst>
              </a:prstTxWarp>
              <a:scene3d>
                <a:camera prst="orthographicFront"/>
                <a:lightRig rig="balanced" dir="t">
                  <a:rot lat="0" lon="0" rev="2100000"/>
                </a:lightRig>
              </a:scene3d>
              <a:sp3d extrusionH="57150" prstMaterial="metal">
                <a:bevelT w="38100" h="25400"/>
                <a:contourClr>
                  <a:schemeClr val="bg2"/>
                </a:contourClr>
              </a:sp3d>
            </a:bodyPr>
            <a:lstStyle/>
            <a:p>
              <a:pPr algn="ctr">
                <a:defRPr/>
              </a:pPr>
              <a:r>
                <a:rPr lang="ar-SA" sz="2800" kern="10" dirty="0">
                  <a:ln w="50800"/>
                  <a:solidFill>
                    <a:schemeClr val="bg1">
                      <a:shade val="50000"/>
                    </a:schemeClr>
                  </a:solidFill>
                  <a:latin typeface="Arial"/>
                  <a:cs typeface="Arial"/>
                </a:rPr>
                <a:t>المجهزون</a:t>
              </a:r>
            </a:p>
          </p:txBody>
        </p:sp>
        <p:sp>
          <p:nvSpPr>
            <p:cNvPr id="53276" name="WordArt 81"/>
            <p:cNvSpPr>
              <a:spLocks noChangeArrowheads="1" noChangeShapeType="1" noTextEdit="1"/>
            </p:cNvSpPr>
            <p:nvPr/>
          </p:nvSpPr>
          <p:spPr bwMode="auto">
            <a:xfrm>
              <a:off x="9405" y="11982"/>
              <a:ext cx="1094" cy="380"/>
            </a:xfrm>
            <a:prstGeom prst="rect">
              <a:avLst/>
            </a:prstGeom>
          </p:spPr>
          <p:style>
            <a:lnRef idx="1">
              <a:schemeClr val="accent1"/>
            </a:lnRef>
            <a:fillRef idx="2">
              <a:schemeClr val="accent1"/>
            </a:fillRef>
            <a:effectRef idx="1">
              <a:schemeClr val="accent1"/>
            </a:effectRef>
            <a:fontRef idx="minor">
              <a:schemeClr val="dk1"/>
            </a:fontRef>
          </p:style>
          <p:txBody>
            <a:bodyPr wrap="none" fromWordArt="1">
              <a:prstTxWarp prst="textPlain">
                <a:avLst>
                  <a:gd name="adj" fmla="val 50000"/>
                </a:avLst>
              </a:prstTxWarp>
              <a:scene3d>
                <a:camera prst="orthographicFront"/>
                <a:lightRig rig="balanced" dir="t">
                  <a:rot lat="0" lon="0" rev="2100000"/>
                </a:lightRig>
              </a:scene3d>
              <a:sp3d extrusionH="57150" prstMaterial="metal">
                <a:bevelT w="38100" h="25400"/>
                <a:contourClr>
                  <a:schemeClr val="bg2"/>
                </a:contourClr>
              </a:sp3d>
            </a:bodyPr>
            <a:lstStyle/>
            <a:p>
              <a:pPr algn="ctr">
                <a:defRPr/>
              </a:pPr>
              <a:r>
                <a:rPr lang="ar-SA" sz="2800" kern="10" dirty="0">
                  <a:ln w="50800"/>
                  <a:solidFill>
                    <a:schemeClr val="bg1">
                      <a:shade val="50000"/>
                    </a:schemeClr>
                  </a:solidFill>
                  <a:latin typeface="Arial"/>
                  <a:cs typeface="Arial"/>
                </a:rPr>
                <a:t>المستفيدون</a:t>
              </a:r>
            </a:p>
          </p:txBody>
        </p:sp>
        <p:sp>
          <p:nvSpPr>
            <p:cNvPr id="53277" name="Line 82"/>
            <p:cNvSpPr>
              <a:spLocks noChangeShapeType="1"/>
            </p:cNvSpPr>
            <p:nvPr/>
          </p:nvSpPr>
          <p:spPr bwMode="auto">
            <a:xfrm rot="5400000" flipH="1">
              <a:off x="8320" y="12059"/>
              <a:ext cx="711" cy="1577"/>
            </a:xfrm>
            <a:prstGeom prst="line">
              <a:avLst/>
            </a:prstGeom>
            <a:ln>
              <a:headEnd/>
              <a:tailEnd type="triangle" w="med" len="med"/>
            </a:ln>
          </p:spPr>
          <p:style>
            <a:lnRef idx="1">
              <a:schemeClr val="dk1"/>
            </a:lnRef>
            <a:fillRef idx="0">
              <a:schemeClr val="dk1"/>
            </a:fillRef>
            <a:effectRef idx="0">
              <a:schemeClr val="dk1"/>
            </a:effectRef>
            <a:fontRef idx="minor">
              <a:schemeClr val="tx1"/>
            </a:fontRef>
          </p:style>
          <p:txBody>
            <a:bodyPr>
              <a:scene3d>
                <a:camera prst="orthographicFront"/>
                <a:lightRig rig="balanced" dir="t">
                  <a:rot lat="0" lon="0" rev="2100000"/>
                </a:lightRig>
              </a:scene3d>
              <a:sp3d extrusionH="57150" prstMaterial="metal">
                <a:bevelT w="38100" h="25400"/>
                <a:contourClr>
                  <a:schemeClr val="bg2"/>
                </a:contourClr>
              </a:sp3d>
            </a:bodyPr>
            <a:lstStyle/>
            <a:p>
              <a:pPr>
                <a:defRPr/>
              </a:pPr>
              <a:endParaRPr lang="ar-SA">
                <a:ln w="50800"/>
                <a:solidFill>
                  <a:schemeClr val="bg1">
                    <a:shade val="50000"/>
                  </a:schemeClr>
                </a:solidFill>
              </a:endParaRPr>
            </a:p>
          </p:txBody>
        </p:sp>
        <p:sp>
          <p:nvSpPr>
            <p:cNvPr id="53278" name="Line 83"/>
            <p:cNvSpPr>
              <a:spLocks noChangeShapeType="1"/>
            </p:cNvSpPr>
            <p:nvPr/>
          </p:nvSpPr>
          <p:spPr bwMode="auto">
            <a:xfrm rot="10800000" flipH="1">
              <a:off x="3702" y="12463"/>
              <a:ext cx="1319" cy="764"/>
            </a:xfrm>
            <a:prstGeom prst="line">
              <a:avLst/>
            </a:prstGeom>
            <a:ln>
              <a:headEnd/>
              <a:tailEnd type="triangle" w="med" len="med"/>
            </a:ln>
          </p:spPr>
          <p:style>
            <a:lnRef idx="1">
              <a:schemeClr val="dk1"/>
            </a:lnRef>
            <a:fillRef idx="0">
              <a:schemeClr val="dk1"/>
            </a:fillRef>
            <a:effectRef idx="0">
              <a:schemeClr val="dk1"/>
            </a:effectRef>
            <a:fontRef idx="minor">
              <a:schemeClr val="tx1"/>
            </a:fontRef>
          </p:style>
          <p:txBody>
            <a:bodyPr>
              <a:scene3d>
                <a:camera prst="orthographicFront"/>
                <a:lightRig rig="balanced" dir="t">
                  <a:rot lat="0" lon="0" rev="2100000"/>
                </a:lightRig>
              </a:scene3d>
              <a:sp3d extrusionH="57150" prstMaterial="metal">
                <a:bevelT w="38100" h="25400"/>
                <a:contourClr>
                  <a:schemeClr val="bg2"/>
                </a:contourClr>
              </a:sp3d>
            </a:bodyPr>
            <a:lstStyle/>
            <a:p>
              <a:pPr>
                <a:defRPr/>
              </a:pPr>
              <a:endParaRPr lang="ar-SA">
                <a:ln w="50800"/>
                <a:solidFill>
                  <a:schemeClr val="bg1">
                    <a:shade val="50000"/>
                  </a:schemeClr>
                </a:solidFill>
              </a:endParaRPr>
            </a:p>
          </p:txBody>
        </p:sp>
        <p:sp>
          <p:nvSpPr>
            <p:cNvPr id="53279" name="WordArt 84"/>
            <p:cNvSpPr>
              <a:spLocks noChangeArrowheads="1" noChangeShapeType="1" noTextEdit="1"/>
            </p:cNvSpPr>
            <p:nvPr/>
          </p:nvSpPr>
          <p:spPr bwMode="auto">
            <a:xfrm>
              <a:off x="2038" y="13293"/>
              <a:ext cx="2760" cy="762"/>
            </a:xfrm>
            <a:prstGeom prst="rect">
              <a:avLst/>
            </a:prstGeom>
          </p:spPr>
          <p:style>
            <a:lnRef idx="1">
              <a:schemeClr val="accent1"/>
            </a:lnRef>
            <a:fillRef idx="2">
              <a:schemeClr val="accent1"/>
            </a:fillRef>
            <a:effectRef idx="1">
              <a:schemeClr val="accent1"/>
            </a:effectRef>
            <a:fontRef idx="minor">
              <a:schemeClr val="dk1"/>
            </a:fontRef>
          </p:style>
          <p:txBody>
            <a:bodyPr wrap="none" fromWordArt="1">
              <a:prstTxWarp prst="textPlain">
                <a:avLst>
                  <a:gd name="adj" fmla="val 50000"/>
                </a:avLst>
              </a:prstTxWarp>
              <a:scene3d>
                <a:camera prst="orthographicFront"/>
                <a:lightRig rig="balanced" dir="t">
                  <a:rot lat="0" lon="0" rev="2100000"/>
                </a:lightRig>
              </a:scene3d>
              <a:sp3d extrusionH="57150" prstMaterial="metal">
                <a:bevelT w="38100" h="25400"/>
                <a:contourClr>
                  <a:schemeClr val="bg2"/>
                </a:contourClr>
              </a:sp3d>
            </a:bodyPr>
            <a:lstStyle/>
            <a:p>
              <a:pPr algn="ctr">
                <a:defRPr/>
              </a:pPr>
              <a:r>
                <a:rPr lang="ar-SA" sz="2800" kern="10" dirty="0">
                  <a:ln w="50800"/>
                  <a:solidFill>
                    <a:schemeClr val="bg1">
                      <a:shade val="50000"/>
                    </a:schemeClr>
                  </a:solidFill>
                  <a:latin typeface="Arial"/>
                  <a:cs typeface="Arial"/>
                </a:rPr>
                <a:t>المواقف السلوكية</a:t>
              </a:r>
            </a:p>
            <a:p>
              <a:pPr algn="ctr">
                <a:defRPr/>
              </a:pPr>
              <a:r>
                <a:rPr lang="ar-SA" sz="2800" kern="10" dirty="0">
                  <a:ln w="50800"/>
                  <a:solidFill>
                    <a:schemeClr val="bg1">
                      <a:shade val="50000"/>
                    </a:schemeClr>
                  </a:solidFill>
                  <a:latin typeface="Arial"/>
                  <a:cs typeface="Arial"/>
                </a:rPr>
                <a:t>للأفراد وتفاعلهم في تحقيق الأهداف</a:t>
              </a:r>
            </a:p>
          </p:txBody>
        </p:sp>
        <p:sp>
          <p:nvSpPr>
            <p:cNvPr id="53280" name="WordArt 85"/>
            <p:cNvSpPr>
              <a:spLocks noChangeArrowheads="1" noChangeShapeType="1" noTextEdit="1"/>
            </p:cNvSpPr>
            <p:nvPr/>
          </p:nvSpPr>
          <p:spPr bwMode="auto">
            <a:xfrm>
              <a:off x="8278" y="13292"/>
              <a:ext cx="2760" cy="762"/>
            </a:xfrm>
            <a:prstGeom prst="rect">
              <a:avLst/>
            </a:prstGeom>
          </p:spPr>
          <p:style>
            <a:lnRef idx="1">
              <a:schemeClr val="accent1"/>
            </a:lnRef>
            <a:fillRef idx="2">
              <a:schemeClr val="accent1"/>
            </a:fillRef>
            <a:effectRef idx="1">
              <a:schemeClr val="accent1"/>
            </a:effectRef>
            <a:fontRef idx="minor">
              <a:schemeClr val="dk1"/>
            </a:fontRef>
          </p:style>
          <p:txBody>
            <a:bodyPr wrap="none" fromWordArt="1">
              <a:prstTxWarp prst="textPlain">
                <a:avLst>
                  <a:gd name="adj" fmla="val 50000"/>
                </a:avLst>
              </a:prstTxWarp>
              <a:scene3d>
                <a:camera prst="orthographicFront"/>
                <a:lightRig rig="balanced" dir="t">
                  <a:rot lat="0" lon="0" rev="2100000"/>
                </a:lightRig>
              </a:scene3d>
              <a:sp3d extrusionH="57150" prstMaterial="metal">
                <a:bevelT w="38100" h="25400"/>
                <a:contourClr>
                  <a:schemeClr val="bg2"/>
                </a:contourClr>
              </a:sp3d>
            </a:bodyPr>
            <a:lstStyle/>
            <a:p>
              <a:pPr algn="ctr">
                <a:defRPr/>
              </a:pPr>
              <a:r>
                <a:rPr lang="ar-SA" sz="2800" kern="10" dirty="0">
                  <a:ln w="50800"/>
                  <a:solidFill>
                    <a:schemeClr val="bg1">
                      <a:shade val="50000"/>
                    </a:schemeClr>
                  </a:solidFill>
                  <a:latin typeface="Arial"/>
                  <a:cs typeface="Arial"/>
                </a:rPr>
                <a:t>المعايير</a:t>
              </a:r>
            </a:p>
            <a:p>
              <a:pPr algn="ctr">
                <a:defRPr/>
              </a:pPr>
              <a:r>
                <a:rPr lang="ar-SA" sz="2800" kern="10" dirty="0">
                  <a:ln w="50800"/>
                  <a:solidFill>
                    <a:schemeClr val="bg1">
                      <a:shade val="50000"/>
                    </a:schemeClr>
                  </a:solidFill>
                  <a:latin typeface="Arial"/>
                  <a:cs typeface="Arial"/>
                </a:rPr>
                <a:t>والمواصفات القياسية</a:t>
              </a:r>
            </a:p>
          </p:txBody>
        </p:sp>
      </p:grpSp>
      <p:sp>
        <p:nvSpPr>
          <p:cNvPr id="56324" name="Rectangle 86"/>
          <p:cNvSpPr>
            <a:spLocks noChangeArrowheads="1"/>
          </p:cNvSpPr>
          <p:nvPr/>
        </p:nvSpPr>
        <p:spPr bwMode="auto">
          <a:xfrm>
            <a:off x="2428875" y="285750"/>
            <a:ext cx="4608513" cy="369888"/>
          </a:xfrm>
          <a:prstGeom prst="rect">
            <a:avLst/>
          </a:prstGeom>
          <a:noFill/>
          <a:ln w="9525">
            <a:noFill/>
            <a:miter lim="800000"/>
            <a:headEnd/>
            <a:tailEnd/>
          </a:ln>
        </p:spPr>
        <p:txBody>
          <a:bodyPr>
            <a:spAutoFit/>
          </a:bodyPr>
          <a:lstStyle/>
          <a:p>
            <a:pPr algn="ctr"/>
            <a:r>
              <a:rPr lang="ar-BH">
                <a:solidFill>
                  <a:schemeClr val="tx2"/>
                </a:solidFill>
                <a:cs typeface="Monotype Koufi" pitchFamily="2" charset="-78"/>
              </a:rPr>
              <a:t>النظرة الشمولية</a:t>
            </a:r>
            <a:r>
              <a:rPr lang="ar-SA">
                <a:solidFill>
                  <a:schemeClr val="tx2"/>
                </a:solidFill>
                <a:cs typeface="Monotype Koufi" pitchFamily="2" charset="-78"/>
              </a:rPr>
              <a:t> لنموذج </a:t>
            </a:r>
            <a:r>
              <a:rPr lang="en-US">
                <a:solidFill>
                  <a:schemeClr val="tx2"/>
                </a:solidFill>
                <a:cs typeface="Monotype Koufi" pitchFamily="2" charset="-78"/>
              </a:rPr>
              <a:t>TQM </a:t>
            </a:r>
            <a:r>
              <a:rPr lang="ar-BH" b="0">
                <a:solidFill>
                  <a:schemeClr val="tx2"/>
                </a:solidFill>
                <a:cs typeface="Monotype Koufi" pitchFamily="2" charset="-78"/>
              </a:rPr>
              <a:t>جابلونسكي</a:t>
            </a:r>
            <a:endParaRPr lang="ar-SA" b="0">
              <a:solidFill>
                <a:schemeClr val="tx2"/>
              </a:solidFill>
              <a:cs typeface="Monotype Koufi" pitchFamily="2" charset="-78"/>
            </a:endParaRPr>
          </a:p>
        </p:txBody>
      </p:sp>
      <p:sp>
        <p:nvSpPr>
          <p:cNvPr id="56325" name="Rectangle 87"/>
          <p:cNvSpPr>
            <a:spLocks noChangeArrowheads="1"/>
          </p:cNvSpPr>
          <p:nvPr/>
        </p:nvSpPr>
        <p:spPr bwMode="auto">
          <a:xfrm>
            <a:off x="1187450" y="5783263"/>
            <a:ext cx="7200900" cy="708025"/>
          </a:xfrm>
          <a:prstGeom prst="rect">
            <a:avLst/>
          </a:prstGeom>
          <a:noFill/>
          <a:ln w="9525">
            <a:noFill/>
            <a:miter lim="800000"/>
            <a:headEnd/>
            <a:tailEnd/>
          </a:ln>
        </p:spPr>
        <p:txBody>
          <a:bodyPr>
            <a:spAutoFit/>
          </a:bodyPr>
          <a:lstStyle/>
          <a:p>
            <a:pPr algn="ctr"/>
            <a:r>
              <a:rPr lang="ar-SA" sz="2000">
                <a:solidFill>
                  <a:schemeClr val="tx2"/>
                </a:solidFill>
                <a:cs typeface="Andalus" pitchFamily="18" charset="-78"/>
              </a:rPr>
              <a:t>طوع هذا النموذج ليطبق على تخصصك  </a:t>
            </a:r>
            <a:r>
              <a:rPr lang="en-US" sz="2000">
                <a:solidFill>
                  <a:schemeClr val="tx2"/>
                </a:solidFill>
                <a:cs typeface="Andalus" pitchFamily="18" charset="-78"/>
              </a:rPr>
              <a:t>PTTQM</a:t>
            </a:r>
            <a:endParaRPr lang="ar-SA" sz="2000">
              <a:solidFill>
                <a:schemeClr val="tx2"/>
              </a:solidFill>
              <a:cs typeface="Andalus" pitchFamily="18" charset="-78"/>
            </a:endParaRPr>
          </a:p>
          <a:p>
            <a:pPr algn="ctr"/>
            <a:r>
              <a:rPr lang="ar-SA" sz="2000">
                <a:solidFill>
                  <a:schemeClr val="tx2"/>
                </a:solidFill>
                <a:cs typeface="Andalus" pitchFamily="18" charset="-78"/>
              </a:rPr>
              <a:t>مع مراعاة أن </a:t>
            </a:r>
            <a:r>
              <a:rPr lang="en-US" sz="2000">
                <a:solidFill>
                  <a:schemeClr val="tx2"/>
                </a:solidFill>
                <a:cs typeface="Andalus" pitchFamily="18" charset="-78"/>
              </a:rPr>
              <a:t>TQM </a:t>
            </a:r>
            <a:r>
              <a:rPr lang="ar-SA" sz="2000">
                <a:solidFill>
                  <a:schemeClr val="tx2"/>
                </a:solidFill>
                <a:cs typeface="Andalus" pitchFamily="18" charset="-78"/>
              </a:rPr>
              <a:t>تركز على </a:t>
            </a:r>
            <a:r>
              <a:rPr lang="ar-SA" sz="2000">
                <a:solidFill>
                  <a:schemeClr val="tx2"/>
                </a:solidFill>
                <a:latin typeface="Monotype Koufi" pitchFamily="2" charset="-78"/>
                <a:cs typeface="Monotype Koufi" pitchFamily="2" charset="-78"/>
              </a:rPr>
              <a:t>الفرد </a:t>
            </a:r>
            <a:r>
              <a:rPr lang="ar-SA" sz="2000">
                <a:solidFill>
                  <a:schemeClr val="tx2"/>
                </a:solidFill>
                <a:cs typeface="Andalus" pitchFamily="18" charset="-78"/>
              </a:rPr>
              <a:t>= موظف – مراجع – مريض </a:t>
            </a:r>
            <a:r>
              <a:rPr lang="ar-SA" sz="2000">
                <a:solidFill>
                  <a:schemeClr val="tx2"/>
                </a:solidFill>
              </a:rPr>
              <a:t> </a:t>
            </a:r>
            <a:endParaRPr lang="en-US" sz="2000">
              <a:solidFill>
                <a:schemeClr val="tx2"/>
              </a:solidFill>
            </a:endParaRPr>
          </a:p>
        </p:txBody>
      </p:sp>
      <p:sp>
        <p:nvSpPr>
          <p:cNvPr id="56326" name="Rectangle 88"/>
          <p:cNvSpPr>
            <a:spLocks noChangeArrowheads="1"/>
          </p:cNvSpPr>
          <p:nvPr/>
        </p:nvSpPr>
        <p:spPr bwMode="auto">
          <a:xfrm>
            <a:off x="2268538" y="5310188"/>
            <a:ext cx="4967287" cy="307975"/>
          </a:xfrm>
          <a:prstGeom prst="rect">
            <a:avLst/>
          </a:prstGeom>
          <a:noFill/>
          <a:ln w="9525">
            <a:noFill/>
            <a:miter lim="800000"/>
            <a:headEnd/>
            <a:tailEnd/>
          </a:ln>
        </p:spPr>
        <p:txBody>
          <a:bodyPr anchor="ctr">
            <a:spAutoFit/>
          </a:bodyPr>
          <a:lstStyle/>
          <a:p>
            <a:pPr algn="ctr" eaLnBrk="0" hangingPunct="0"/>
            <a:r>
              <a:rPr lang="ar-BH" sz="1400" b="0">
                <a:cs typeface="Monotype Koufi" pitchFamily="2" charset="-78"/>
              </a:rPr>
              <a:t>النظرة الشمولية لكل الأطراف في تحقيق أهداف المنظمة</a:t>
            </a:r>
            <a:r>
              <a:rPr lang="en-US" sz="1400" b="0">
                <a:cs typeface="Monotype Koufi" pitchFamily="2" charset="-78"/>
              </a:rPr>
              <a:t> </a:t>
            </a:r>
          </a:p>
        </p:txBody>
      </p:sp>
      <p:sp>
        <p:nvSpPr>
          <p:cNvPr id="33" name="WordArt 81"/>
          <p:cNvSpPr>
            <a:spLocks noChangeArrowheads="1" noChangeShapeType="1" noTextEdit="1"/>
          </p:cNvSpPr>
          <p:nvPr/>
        </p:nvSpPr>
        <p:spPr bwMode="auto">
          <a:xfrm>
            <a:off x="7236296" y="2348880"/>
            <a:ext cx="830372" cy="286058"/>
          </a:xfrm>
          <a:prstGeom prst="rect">
            <a:avLst/>
          </a:prstGeom>
        </p:spPr>
        <p:style>
          <a:lnRef idx="1">
            <a:schemeClr val="accent1"/>
          </a:lnRef>
          <a:fillRef idx="2">
            <a:schemeClr val="accent1"/>
          </a:fillRef>
          <a:effectRef idx="1">
            <a:schemeClr val="accent1"/>
          </a:effectRef>
          <a:fontRef idx="minor">
            <a:schemeClr val="dk1"/>
          </a:fontRef>
        </p:style>
        <p:txBody>
          <a:bodyPr wrap="none" fromWordArt="1">
            <a:prstTxWarp prst="textPlain">
              <a:avLst>
                <a:gd name="adj" fmla="val 50000"/>
              </a:avLst>
            </a:prstTxWarp>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ar-SA" sz="2800" kern="1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a:cs typeface="Arial"/>
              </a:rPr>
              <a:t>المستهلكون</a:t>
            </a:r>
          </a:p>
        </p:txBody>
      </p:sp>
      <p:grpSp>
        <p:nvGrpSpPr>
          <p:cNvPr id="56328" name="Group 59"/>
          <p:cNvGrpSpPr>
            <a:grpSpLocks noChangeAspect="1"/>
          </p:cNvGrpSpPr>
          <p:nvPr/>
        </p:nvGrpSpPr>
        <p:grpSpPr bwMode="auto">
          <a:xfrm>
            <a:off x="6084888" y="2636838"/>
            <a:ext cx="2843212" cy="2411412"/>
            <a:chOff x="1558" y="8661"/>
            <a:chExt cx="9600" cy="5599"/>
          </a:xfrm>
        </p:grpSpPr>
        <p:sp>
          <p:nvSpPr>
            <p:cNvPr id="35" name="AutoShape 60"/>
            <p:cNvSpPr>
              <a:spLocks noChangeAspect="1" noChangeArrowheads="1"/>
            </p:cNvSpPr>
            <p:nvPr/>
          </p:nvSpPr>
          <p:spPr bwMode="auto">
            <a:xfrm>
              <a:off x="1558" y="8661"/>
              <a:ext cx="9600" cy="5599"/>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a:scene3d>
                <a:camera prst="orthographicFront"/>
                <a:lightRig rig="balanced" dir="t">
                  <a:rot lat="0" lon="0" rev="2100000"/>
                </a:lightRig>
              </a:scene3d>
              <a:sp3d extrusionH="57150" prstMaterial="metal">
                <a:bevelT w="38100" h="25400"/>
                <a:contourClr>
                  <a:schemeClr val="bg2"/>
                </a:contourClr>
              </a:sp3d>
            </a:bodyPr>
            <a:lstStyle/>
            <a:p>
              <a:pPr>
                <a:defRPr/>
              </a:pPr>
              <a:endParaRPr lang="ar-SA">
                <a:ln w="50800"/>
                <a:solidFill>
                  <a:schemeClr val="bg1">
                    <a:shade val="50000"/>
                  </a:schemeClr>
                </a:solidFill>
              </a:endParaRPr>
            </a:p>
          </p:txBody>
        </p:sp>
        <p:sp>
          <p:nvSpPr>
            <p:cNvPr id="36" name="Rectangle 61"/>
            <p:cNvSpPr>
              <a:spLocks noChangeArrowheads="1"/>
            </p:cNvSpPr>
            <p:nvPr/>
          </p:nvSpPr>
          <p:spPr bwMode="auto">
            <a:xfrm>
              <a:off x="9043" y="11223"/>
              <a:ext cx="1739" cy="1329"/>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a:scene3d>
                <a:camera prst="orthographicFront"/>
                <a:lightRig rig="balanced" dir="t">
                  <a:rot lat="0" lon="0" rev="2100000"/>
                </a:lightRig>
              </a:scene3d>
              <a:sp3d extrusionH="57150" prstMaterial="metal">
                <a:bevelT w="38100" h="25400"/>
                <a:contourClr>
                  <a:schemeClr val="bg2"/>
                </a:contourClr>
              </a:sp3d>
            </a:bodyPr>
            <a:lstStyle/>
            <a:p>
              <a:pPr>
                <a:defRPr/>
              </a:pPr>
              <a:endParaRPr lang="ar-SA">
                <a:ln w="50800"/>
                <a:solidFill>
                  <a:schemeClr val="bg1">
                    <a:shade val="50000"/>
                  </a:schemeClr>
                </a:solidFill>
              </a:endParaRPr>
            </a:p>
          </p:txBody>
        </p:sp>
        <p:sp>
          <p:nvSpPr>
            <p:cNvPr id="37" name="Rectangle 62"/>
            <p:cNvSpPr>
              <a:spLocks noChangeArrowheads="1"/>
            </p:cNvSpPr>
            <p:nvPr/>
          </p:nvSpPr>
          <p:spPr bwMode="auto">
            <a:xfrm>
              <a:off x="2533" y="11655"/>
              <a:ext cx="1258" cy="57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a:scene3d>
                <a:camera prst="orthographicFront"/>
                <a:lightRig rig="balanced" dir="t">
                  <a:rot lat="0" lon="0" rev="2100000"/>
                </a:lightRig>
              </a:scene3d>
              <a:sp3d extrusionH="57150" prstMaterial="metal">
                <a:bevelT w="38100" h="25400"/>
                <a:contourClr>
                  <a:schemeClr val="bg2"/>
                </a:contourClr>
              </a:sp3d>
            </a:bodyPr>
            <a:lstStyle/>
            <a:p>
              <a:pPr>
                <a:defRPr/>
              </a:pPr>
              <a:endParaRPr lang="ar-SA">
                <a:ln w="50800"/>
                <a:solidFill>
                  <a:schemeClr val="bg1">
                    <a:shade val="50000"/>
                  </a:schemeClr>
                </a:solidFill>
              </a:endParaRPr>
            </a:p>
          </p:txBody>
        </p:sp>
        <p:pic>
          <p:nvPicPr>
            <p:cNvPr id="38" name="Picture 63" descr="untitled"/>
            <p:cNvPicPr>
              <a:picLocks noChangeAspect="1" noChangeArrowheads="1"/>
            </p:cNvPicPr>
            <p:nvPr/>
          </p:nvPicPr>
          <p:blipFill>
            <a:blip r:embed="rId2"/>
            <a:srcRect l="58577" t="24567" r="2309" b="14740"/>
            <a:stretch>
              <a:fillRect/>
            </a:stretch>
          </p:blipFill>
          <p:spPr bwMode="auto">
            <a:xfrm>
              <a:off x="4726" y="9332"/>
              <a:ext cx="3463" cy="3240"/>
            </a:xfrm>
            <a:prstGeom prst="rect">
              <a:avLst/>
            </a:prstGeom>
            <a:ln w="127000" cap="sq">
              <a:solidFill>
                <a:srgbClr val="000000"/>
              </a:solidFill>
              <a:miter lim="800000"/>
            </a:ln>
            <a:effectLst>
              <a:outerShdw blurRad="57150" dist="50800" dir="2700000" algn="tl" rotWithShape="0">
                <a:srgbClr val="000000">
                  <a:alpha val="40000"/>
                </a:srgbClr>
              </a:outerShdw>
            </a:effectLst>
          </p:spPr>
          <p:style>
            <a:lnRef idx="1">
              <a:schemeClr val="accent1"/>
            </a:lnRef>
            <a:fillRef idx="2">
              <a:schemeClr val="accent1"/>
            </a:fillRef>
            <a:effectRef idx="1">
              <a:schemeClr val="accent1"/>
            </a:effectRef>
            <a:fontRef idx="minor">
              <a:schemeClr val="dk1"/>
            </a:fontRef>
          </p:style>
        </p:pic>
        <p:sp>
          <p:nvSpPr>
            <p:cNvPr id="39" name="Oval 64"/>
            <p:cNvSpPr>
              <a:spLocks noChangeArrowheads="1"/>
            </p:cNvSpPr>
            <p:nvPr/>
          </p:nvSpPr>
          <p:spPr bwMode="auto">
            <a:xfrm>
              <a:off x="4528" y="10457"/>
              <a:ext cx="2374" cy="2292"/>
            </a:xfrm>
            <a:prstGeom prst="ellipse">
              <a:avLst/>
            </a:prstGeom>
            <a:ln>
              <a:headEnd/>
              <a:tailEnd/>
            </a:ln>
          </p:spPr>
          <p:style>
            <a:lnRef idx="1">
              <a:schemeClr val="accent1"/>
            </a:lnRef>
            <a:fillRef idx="2">
              <a:schemeClr val="accent1"/>
            </a:fillRef>
            <a:effectRef idx="1">
              <a:schemeClr val="accent1"/>
            </a:effectRef>
            <a:fontRef idx="minor">
              <a:schemeClr val="dk1"/>
            </a:fontRef>
          </p:style>
          <p:txBody>
            <a:bodyPr>
              <a:scene3d>
                <a:camera prst="orthographicFront"/>
                <a:lightRig rig="balanced" dir="t">
                  <a:rot lat="0" lon="0" rev="2100000"/>
                </a:lightRig>
              </a:scene3d>
              <a:sp3d extrusionH="57150" prstMaterial="metal">
                <a:bevelT w="38100" h="25400"/>
                <a:contourClr>
                  <a:schemeClr val="bg2"/>
                </a:contourClr>
              </a:sp3d>
            </a:bodyPr>
            <a:lstStyle/>
            <a:p>
              <a:pPr>
                <a:defRPr/>
              </a:pPr>
              <a:endParaRPr lang="ar-SA">
                <a:ln w="50800"/>
                <a:solidFill>
                  <a:schemeClr val="bg1">
                    <a:shade val="50000"/>
                  </a:schemeClr>
                </a:solidFill>
              </a:endParaRPr>
            </a:p>
          </p:txBody>
        </p:sp>
        <p:sp>
          <p:nvSpPr>
            <p:cNvPr id="40" name="Oval 65"/>
            <p:cNvSpPr>
              <a:spLocks noChangeArrowheads="1"/>
            </p:cNvSpPr>
            <p:nvPr/>
          </p:nvSpPr>
          <p:spPr bwMode="auto">
            <a:xfrm>
              <a:off x="6090" y="10457"/>
              <a:ext cx="2278" cy="2292"/>
            </a:xfrm>
            <a:prstGeom prst="ellipse">
              <a:avLst/>
            </a:prstGeom>
            <a:ln>
              <a:headEnd/>
              <a:tailEnd/>
            </a:ln>
          </p:spPr>
          <p:style>
            <a:lnRef idx="1">
              <a:schemeClr val="accent1"/>
            </a:lnRef>
            <a:fillRef idx="2">
              <a:schemeClr val="accent1"/>
            </a:fillRef>
            <a:effectRef idx="1">
              <a:schemeClr val="accent1"/>
            </a:effectRef>
            <a:fontRef idx="minor">
              <a:schemeClr val="dk1"/>
            </a:fontRef>
          </p:style>
          <p:txBody>
            <a:bodyPr>
              <a:scene3d>
                <a:camera prst="orthographicFront"/>
                <a:lightRig rig="balanced" dir="t">
                  <a:rot lat="0" lon="0" rev="2100000"/>
                </a:lightRig>
              </a:scene3d>
              <a:sp3d extrusionH="57150" prstMaterial="metal">
                <a:bevelT w="38100" h="25400"/>
                <a:contourClr>
                  <a:schemeClr val="bg2"/>
                </a:contourClr>
              </a:sp3d>
            </a:bodyPr>
            <a:lstStyle/>
            <a:p>
              <a:pPr>
                <a:defRPr/>
              </a:pPr>
              <a:endParaRPr lang="ar-SA">
                <a:ln w="50800"/>
                <a:solidFill>
                  <a:schemeClr val="bg1">
                    <a:shade val="50000"/>
                  </a:schemeClr>
                </a:solidFill>
              </a:endParaRPr>
            </a:p>
          </p:txBody>
        </p:sp>
        <p:sp>
          <p:nvSpPr>
            <p:cNvPr id="41" name="Line 66"/>
            <p:cNvSpPr>
              <a:spLocks noChangeShapeType="1"/>
            </p:cNvSpPr>
            <p:nvPr/>
          </p:nvSpPr>
          <p:spPr bwMode="auto">
            <a:xfrm flipH="1">
              <a:off x="7153" y="8970"/>
              <a:ext cx="1440" cy="762"/>
            </a:xfrm>
            <a:prstGeom prst="line">
              <a:avLst/>
            </a:prstGeom>
            <a:ln>
              <a:headEnd/>
              <a:tailEnd type="triangle" w="med" len="med"/>
            </a:ln>
          </p:spPr>
          <p:style>
            <a:lnRef idx="1">
              <a:schemeClr val="accent1"/>
            </a:lnRef>
            <a:fillRef idx="2">
              <a:schemeClr val="accent1"/>
            </a:fillRef>
            <a:effectRef idx="1">
              <a:schemeClr val="accent1"/>
            </a:effectRef>
            <a:fontRef idx="minor">
              <a:schemeClr val="dk1"/>
            </a:fontRef>
          </p:style>
          <p:txBody>
            <a:bodyPr>
              <a:scene3d>
                <a:camera prst="orthographicFront"/>
                <a:lightRig rig="balanced" dir="t">
                  <a:rot lat="0" lon="0" rev="2100000"/>
                </a:lightRig>
              </a:scene3d>
              <a:sp3d extrusionH="57150" prstMaterial="metal">
                <a:bevelT w="38100" h="25400"/>
                <a:contourClr>
                  <a:schemeClr val="bg2"/>
                </a:contourClr>
              </a:sp3d>
            </a:bodyPr>
            <a:lstStyle/>
            <a:p>
              <a:pPr>
                <a:defRPr/>
              </a:pPr>
              <a:endParaRPr lang="ar-SA">
                <a:ln w="50800"/>
                <a:solidFill>
                  <a:schemeClr val="bg1">
                    <a:shade val="50000"/>
                  </a:schemeClr>
                </a:solidFill>
              </a:endParaRPr>
            </a:p>
          </p:txBody>
        </p:sp>
        <p:sp>
          <p:nvSpPr>
            <p:cNvPr id="42" name="WordArt 67"/>
            <p:cNvSpPr>
              <a:spLocks noChangeArrowheads="1" noChangeShapeType="1" noTextEdit="1"/>
            </p:cNvSpPr>
            <p:nvPr/>
          </p:nvSpPr>
          <p:spPr bwMode="auto">
            <a:xfrm rot="-1688482">
              <a:off x="6958" y="8952"/>
              <a:ext cx="1484" cy="380"/>
            </a:xfrm>
            <a:prstGeom prst="rect">
              <a:avLst/>
            </a:prstGeom>
          </p:spPr>
          <p:style>
            <a:lnRef idx="1">
              <a:schemeClr val="accent1"/>
            </a:lnRef>
            <a:fillRef idx="2">
              <a:schemeClr val="accent1"/>
            </a:fillRef>
            <a:effectRef idx="1">
              <a:schemeClr val="accent1"/>
            </a:effectRef>
            <a:fontRef idx="minor">
              <a:schemeClr val="dk1"/>
            </a:fontRef>
          </p:style>
          <p:txBody>
            <a:bodyPr wrap="none" fromWordArt="1">
              <a:prstTxWarp prst="textPlain">
                <a:avLst>
                  <a:gd name="adj" fmla="val 50000"/>
                </a:avLst>
              </a:prstTxWarp>
              <a:scene3d>
                <a:camera prst="orthographicFront"/>
                <a:lightRig rig="balanced" dir="t">
                  <a:rot lat="0" lon="0" rev="2100000"/>
                </a:lightRig>
              </a:scene3d>
              <a:sp3d extrusionH="57150" prstMaterial="metal">
                <a:bevelT w="38100" h="25400"/>
                <a:contourClr>
                  <a:schemeClr val="bg2"/>
                </a:contourClr>
              </a:sp3d>
            </a:bodyPr>
            <a:lstStyle/>
            <a:p>
              <a:pPr algn="ctr">
                <a:defRPr/>
              </a:pPr>
              <a:r>
                <a:rPr lang="ar-SA" sz="2800" kern="10" dirty="0">
                  <a:ln w="50800"/>
                  <a:solidFill>
                    <a:schemeClr val="bg1">
                      <a:shade val="50000"/>
                    </a:schemeClr>
                  </a:solidFill>
                  <a:latin typeface="Arial"/>
                  <a:cs typeface="Arial"/>
                </a:rPr>
                <a:t>الهيكل التنظيمي</a:t>
              </a:r>
            </a:p>
          </p:txBody>
        </p:sp>
        <p:sp>
          <p:nvSpPr>
            <p:cNvPr id="43" name="WordArt 68"/>
            <p:cNvSpPr>
              <a:spLocks noChangeArrowheads="1" noChangeShapeType="1" noTextEdit="1"/>
            </p:cNvSpPr>
            <p:nvPr/>
          </p:nvSpPr>
          <p:spPr bwMode="auto">
            <a:xfrm>
              <a:off x="7604" y="9849"/>
              <a:ext cx="1484" cy="380"/>
            </a:xfrm>
            <a:prstGeom prst="rect">
              <a:avLst/>
            </a:prstGeom>
          </p:spPr>
          <p:style>
            <a:lnRef idx="1">
              <a:schemeClr val="accent1"/>
            </a:lnRef>
            <a:fillRef idx="2">
              <a:schemeClr val="accent1"/>
            </a:fillRef>
            <a:effectRef idx="1">
              <a:schemeClr val="accent1"/>
            </a:effectRef>
            <a:fontRef idx="minor">
              <a:schemeClr val="dk1"/>
            </a:fontRef>
          </p:style>
          <p:txBody>
            <a:bodyPr wrap="none" fromWordArt="1">
              <a:prstTxWarp prst="textPlain">
                <a:avLst>
                  <a:gd name="adj" fmla="val 50000"/>
                </a:avLst>
              </a:prstTxWarp>
              <a:scene3d>
                <a:camera prst="orthographicFront"/>
                <a:lightRig rig="balanced" dir="t">
                  <a:rot lat="0" lon="0" rev="2100000"/>
                </a:lightRig>
              </a:scene3d>
              <a:sp3d extrusionH="57150" prstMaterial="metal">
                <a:bevelT w="38100" h="25400"/>
                <a:contourClr>
                  <a:schemeClr val="bg2"/>
                </a:contourClr>
              </a:sp3d>
            </a:bodyPr>
            <a:lstStyle/>
            <a:p>
              <a:pPr algn="ctr">
                <a:defRPr/>
              </a:pPr>
              <a:r>
                <a:rPr lang="ar-SA" sz="2800" kern="10">
                  <a:ln w="50800"/>
                  <a:solidFill>
                    <a:schemeClr val="bg1">
                      <a:shade val="50000"/>
                    </a:schemeClr>
                  </a:solidFill>
                  <a:latin typeface="Arial"/>
                  <a:cs typeface="Arial"/>
                </a:rPr>
                <a:t>الموارد المتاحة</a:t>
              </a:r>
            </a:p>
          </p:txBody>
        </p:sp>
        <p:sp>
          <p:nvSpPr>
            <p:cNvPr id="44" name="Line 69"/>
            <p:cNvSpPr>
              <a:spLocks noChangeShapeType="1"/>
            </p:cNvSpPr>
            <p:nvPr/>
          </p:nvSpPr>
          <p:spPr bwMode="auto">
            <a:xfrm flipH="1">
              <a:off x="7558" y="10260"/>
              <a:ext cx="1680" cy="1"/>
            </a:xfrm>
            <a:prstGeom prst="line">
              <a:avLst/>
            </a:prstGeom>
            <a:ln>
              <a:headEnd/>
              <a:tailEnd type="triangle" w="med" len="med"/>
            </a:ln>
          </p:spPr>
          <p:style>
            <a:lnRef idx="1">
              <a:schemeClr val="accent1"/>
            </a:lnRef>
            <a:fillRef idx="2">
              <a:schemeClr val="accent1"/>
            </a:fillRef>
            <a:effectRef idx="1">
              <a:schemeClr val="accent1"/>
            </a:effectRef>
            <a:fontRef idx="minor">
              <a:schemeClr val="dk1"/>
            </a:fontRef>
          </p:style>
          <p:txBody>
            <a:bodyPr>
              <a:scene3d>
                <a:camera prst="orthographicFront"/>
                <a:lightRig rig="balanced" dir="t">
                  <a:rot lat="0" lon="0" rev="2100000"/>
                </a:lightRig>
              </a:scene3d>
              <a:sp3d extrusionH="57150" prstMaterial="metal">
                <a:bevelT w="38100" h="25400"/>
                <a:contourClr>
                  <a:schemeClr val="bg2"/>
                </a:contourClr>
              </a:sp3d>
            </a:bodyPr>
            <a:lstStyle/>
            <a:p>
              <a:pPr>
                <a:defRPr/>
              </a:pPr>
              <a:endParaRPr lang="ar-SA">
                <a:ln w="50800"/>
                <a:solidFill>
                  <a:schemeClr val="bg1">
                    <a:shade val="50000"/>
                  </a:schemeClr>
                </a:solidFill>
              </a:endParaRPr>
            </a:p>
          </p:txBody>
        </p:sp>
        <p:sp>
          <p:nvSpPr>
            <p:cNvPr id="45" name="WordArt 70"/>
            <p:cNvSpPr>
              <a:spLocks noChangeArrowheads="1" noChangeShapeType="1" noTextEdit="1"/>
            </p:cNvSpPr>
            <p:nvPr/>
          </p:nvSpPr>
          <p:spPr bwMode="auto">
            <a:xfrm>
              <a:off x="3824" y="9890"/>
              <a:ext cx="1424" cy="380"/>
            </a:xfrm>
            <a:prstGeom prst="rect">
              <a:avLst/>
            </a:prstGeom>
          </p:spPr>
          <p:style>
            <a:lnRef idx="1">
              <a:schemeClr val="accent1"/>
            </a:lnRef>
            <a:fillRef idx="2">
              <a:schemeClr val="accent1"/>
            </a:fillRef>
            <a:effectRef idx="1">
              <a:schemeClr val="accent1"/>
            </a:effectRef>
            <a:fontRef idx="minor">
              <a:schemeClr val="dk1"/>
            </a:fontRef>
          </p:style>
          <p:txBody>
            <a:bodyPr wrap="none" fromWordArt="1">
              <a:prstTxWarp prst="textPlain">
                <a:avLst>
                  <a:gd name="adj" fmla="val 50000"/>
                </a:avLst>
              </a:prstTxWarp>
              <a:scene3d>
                <a:camera prst="orthographicFront"/>
                <a:lightRig rig="balanced" dir="t">
                  <a:rot lat="0" lon="0" rev="2100000"/>
                </a:lightRig>
              </a:scene3d>
              <a:sp3d extrusionH="57150" prstMaterial="metal">
                <a:bevelT w="38100" h="25400"/>
                <a:contourClr>
                  <a:schemeClr val="bg2"/>
                </a:contourClr>
              </a:sp3d>
            </a:bodyPr>
            <a:lstStyle/>
            <a:p>
              <a:pPr algn="ctr">
                <a:defRPr/>
              </a:pPr>
              <a:r>
                <a:rPr lang="ar-SA" kern="10">
                  <a:ln w="50800"/>
                  <a:solidFill>
                    <a:schemeClr val="bg1">
                      <a:shade val="50000"/>
                    </a:schemeClr>
                  </a:solidFill>
                  <a:latin typeface="Arial"/>
                  <a:cs typeface="Arial"/>
                </a:rPr>
                <a:t>القيادة</a:t>
              </a:r>
            </a:p>
          </p:txBody>
        </p:sp>
        <p:sp>
          <p:nvSpPr>
            <p:cNvPr id="46" name="Line 71"/>
            <p:cNvSpPr>
              <a:spLocks noChangeShapeType="1"/>
            </p:cNvSpPr>
            <p:nvPr/>
          </p:nvSpPr>
          <p:spPr bwMode="auto">
            <a:xfrm rot="10800000" flipH="1">
              <a:off x="3628" y="10305"/>
              <a:ext cx="1680" cy="1"/>
            </a:xfrm>
            <a:prstGeom prst="line">
              <a:avLst/>
            </a:prstGeom>
            <a:ln>
              <a:headEnd/>
              <a:tailEnd type="triangle" w="med" len="med"/>
            </a:ln>
          </p:spPr>
          <p:style>
            <a:lnRef idx="1">
              <a:schemeClr val="accent1"/>
            </a:lnRef>
            <a:fillRef idx="2">
              <a:schemeClr val="accent1"/>
            </a:fillRef>
            <a:effectRef idx="1">
              <a:schemeClr val="accent1"/>
            </a:effectRef>
            <a:fontRef idx="minor">
              <a:schemeClr val="dk1"/>
            </a:fontRef>
          </p:style>
          <p:txBody>
            <a:bodyPr>
              <a:scene3d>
                <a:camera prst="orthographicFront"/>
                <a:lightRig rig="balanced" dir="t">
                  <a:rot lat="0" lon="0" rev="2100000"/>
                </a:lightRig>
              </a:scene3d>
              <a:sp3d extrusionH="57150" prstMaterial="metal">
                <a:bevelT w="38100" h="25400"/>
                <a:contourClr>
                  <a:schemeClr val="bg2"/>
                </a:contourClr>
              </a:sp3d>
            </a:bodyPr>
            <a:lstStyle/>
            <a:p>
              <a:pPr>
                <a:defRPr/>
              </a:pPr>
              <a:endParaRPr lang="ar-SA">
                <a:ln w="50800"/>
                <a:solidFill>
                  <a:schemeClr val="bg1">
                    <a:shade val="50000"/>
                  </a:schemeClr>
                </a:solidFill>
              </a:endParaRPr>
            </a:p>
          </p:txBody>
        </p:sp>
        <p:sp>
          <p:nvSpPr>
            <p:cNvPr id="47" name="Line 72"/>
            <p:cNvSpPr>
              <a:spLocks noChangeShapeType="1"/>
            </p:cNvSpPr>
            <p:nvPr/>
          </p:nvSpPr>
          <p:spPr bwMode="auto">
            <a:xfrm rot="14246190" flipH="1">
              <a:off x="4243" y="9015"/>
              <a:ext cx="1440" cy="762"/>
            </a:xfrm>
            <a:prstGeom prst="line">
              <a:avLst/>
            </a:prstGeom>
            <a:ln>
              <a:headEnd/>
              <a:tailEnd type="triangle" w="med" len="med"/>
            </a:ln>
          </p:spPr>
          <p:style>
            <a:lnRef idx="1">
              <a:schemeClr val="accent1"/>
            </a:lnRef>
            <a:fillRef idx="2">
              <a:schemeClr val="accent1"/>
            </a:fillRef>
            <a:effectRef idx="1">
              <a:schemeClr val="accent1"/>
            </a:effectRef>
            <a:fontRef idx="minor">
              <a:schemeClr val="dk1"/>
            </a:fontRef>
          </p:style>
          <p:txBody>
            <a:bodyPr>
              <a:scene3d>
                <a:camera prst="orthographicFront"/>
                <a:lightRig rig="balanced" dir="t">
                  <a:rot lat="0" lon="0" rev="2100000"/>
                </a:lightRig>
              </a:scene3d>
              <a:sp3d extrusionH="57150" prstMaterial="metal">
                <a:bevelT w="38100" h="25400"/>
                <a:contourClr>
                  <a:schemeClr val="bg2"/>
                </a:contourClr>
              </a:sp3d>
            </a:bodyPr>
            <a:lstStyle/>
            <a:p>
              <a:pPr>
                <a:defRPr/>
              </a:pPr>
              <a:endParaRPr lang="ar-SA">
                <a:ln w="50800"/>
                <a:solidFill>
                  <a:schemeClr val="bg1">
                    <a:shade val="50000"/>
                  </a:schemeClr>
                </a:solidFill>
              </a:endParaRPr>
            </a:p>
          </p:txBody>
        </p:sp>
        <p:sp>
          <p:nvSpPr>
            <p:cNvPr id="48" name="WordArt 73"/>
            <p:cNvSpPr>
              <a:spLocks noChangeArrowheads="1" noChangeShapeType="1" noTextEdit="1"/>
            </p:cNvSpPr>
            <p:nvPr/>
          </p:nvSpPr>
          <p:spPr bwMode="auto">
            <a:xfrm rot="1745233">
              <a:off x="4364" y="9012"/>
              <a:ext cx="1484" cy="380"/>
            </a:xfrm>
            <a:prstGeom prst="rect">
              <a:avLst/>
            </a:prstGeom>
          </p:spPr>
          <p:style>
            <a:lnRef idx="1">
              <a:schemeClr val="accent1"/>
            </a:lnRef>
            <a:fillRef idx="2">
              <a:schemeClr val="accent1"/>
            </a:fillRef>
            <a:effectRef idx="1">
              <a:schemeClr val="accent1"/>
            </a:effectRef>
            <a:fontRef idx="minor">
              <a:schemeClr val="dk1"/>
            </a:fontRef>
          </p:style>
          <p:txBody>
            <a:bodyPr wrap="none" fromWordArt="1">
              <a:prstTxWarp prst="textPlain">
                <a:avLst>
                  <a:gd name="adj" fmla="val 50000"/>
                </a:avLst>
              </a:prstTxWarp>
              <a:scene3d>
                <a:camera prst="orthographicFront"/>
                <a:lightRig rig="balanced" dir="t">
                  <a:rot lat="0" lon="0" rev="2100000"/>
                </a:lightRig>
              </a:scene3d>
              <a:sp3d extrusionH="57150" prstMaterial="metal">
                <a:bevelT w="38100" h="25400"/>
                <a:contourClr>
                  <a:schemeClr val="bg2"/>
                </a:contourClr>
              </a:sp3d>
            </a:bodyPr>
            <a:lstStyle/>
            <a:p>
              <a:pPr algn="ctr">
                <a:defRPr/>
              </a:pPr>
              <a:r>
                <a:rPr lang="ar-SA" sz="2800" kern="10" dirty="0">
                  <a:ln w="50800"/>
                  <a:solidFill>
                    <a:schemeClr val="bg1">
                      <a:shade val="50000"/>
                    </a:schemeClr>
                  </a:solidFill>
                  <a:latin typeface="Arial"/>
                  <a:cs typeface="Arial"/>
                </a:rPr>
                <a:t>الإستراتيجية</a:t>
              </a:r>
            </a:p>
          </p:txBody>
        </p:sp>
        <p:sp>
          <p:nvSpPr>
            <p:cNvPr id="49" name="WordArt 74"/>
            <p:cNvSpPr>
              <a:spLocks noChangeArrowheads="1" noChangeShapeType="1" noTextEdit="1"/>
            </p:cNvSpPr>
            <p:nvPr/>
          </p:nvSpPr>
          <p:spPr bwMode="auto">
            <a:xfrm>
              <a:off x="5894" y="10000"/>
              <a:ext cx="1094" cy="380"/>
            </a:xfrm>
            <a:prstGeom prst="rect">
              <a:avLst/>
            </a:prstGeom>
          </p:spPr>
          <p:style>
            <a:lnRef idx="1">
              <a:schemeClr val="accent1"/>
            </a:lnRef>
            <a:fillRef idx="2">
              <a:schemeClr val="accent1"/>
            </a:fillRef>
            <a:effectRef idx="1">
              <a:schemeClr val="accent1"/>
            </a:effectRef>
            <a:fontRef idx="minor">
              <a:schemeClr val="dk1"/>
            </a:fontRef>
          </p:style>
          <p:txBody>
            <a:bodyPr wrap="none" fromWordArt="1">
              <a:prstTxWarp prst="textPlain">
                <a:avLst>
                  <a:gd name="adj" fmla="val 50000"/>
                </a:avLst>
              </a:prstTxWarp>
              <a:scene3d>
                <a:camera prst="orthographicFront"/>
                <a:lightRig rig="balanced" dir="t">
                  <a:rot lat="0" lon="0" rev="2100000"/>
                </a:lightRig>
              </a:scene3d>
              <a:sp3d extrusionH="57150" prstMaterial="metal">
                <a:bevelT w="38100" h="25400"/>
                <a:contourClr>
                  <a:schemeClr val="bg2"/>
                </a:contourClr>
              </a:sp3d>
            </a:bodyPr>
            <a:lstStyle/>
            <a:p>
              <a:pPr algn="ctr">
                <a:defRPr/>
              </a:pPr>
              <a:r>
                <a:rPr lang="ar-SA" sz="2800" kern="10" dirty="0">
                  <a:ln w="50800"/>
                  <a:solidFill>
                    <a:schemeClr val="bg1">
                      <a:shade val="50000"/>
                    </a:schemeClr>
                  </a:solidFill>
                  <a:latin typeface="Arial"/>
                  <a:cs typeface="Arial"/>
                </a:rPr>
                <a:t>إدارة الصيدلة</a:t>
              </a:r>
            </a:p>
          </p:txBody>
        </p:sp>
        <p:sp>
          <p:nvSpPr>
            <p:cNvPr id="50" name="WordArt 75"/>
            <p:cNvSpPr>
              <a:spLocks noChangeArrowheads="1" noChangeShapeType="1" noTextEdit="1"/>
            </p:cNvSpPr>
            <p:nvPr/>
          </p:nvSpPr>
          <p:spPr bwMode="auto">
            <a:xfrm>
              <a:off x="5972" y="10995"/>
              <a:ext cx="1140" cy="64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fromWordArt="1">
              <a:prstTxWarp prst="textPlain">
                <a:avLst>
                  <a:gd name="adj" fmla="val 50000"/>
                </a:avLst>
              </a:prstTxWarp>
              <a:scene3d>
                <a:camera prst="orthographicFront"/>
                <a:lightRig rig="balanced" dir="t">
                  <a:rot lat="0" lon="0" rev="2100000"/>
                </a:lightRig>
              </a:scene3d>
              <a:sp3d extrusionH="57150" prstMaterial="metal">
                <a:bevelT w="38100" h="25400"/>
                <a:contourClr>
                  <a:schemeClr val="bg2"/>
                </a:contourClr>
              </a:sp3d>
            </a:bodyPr>
            <a:lstStyle/>
            <a:p>
              <a:pPr algn="ctr" rtl="0">
                <a:defRPr/>
              </a:pPr>
              <a:r>
                <a:rPr lang="en-US" sz="2000" kern="10" dirty="0">
                  <a:ln w="50800"/>
                  <a:solidFill>
                    <a:schemeClr val="bg1">
                      <a:shade val="50000"/>
                    </a:schemeClr>
                  </a:solidFill>
                  <a:latin typeface="Arial"/>
                  <a:cs typeface="Arial"/>
                </a:rPr>
                <a:t>PTTQM</a:t>
              </a:r>
              <a:endParaRPr lang="ar-SA" sz="2800" kern="10" dirty="0">
                <a:ln w="50800"/>
                <a:solidFill>
                  <a:schemeClr val="bg1">
                    <a:shade val="50000"/>
                  </a:schemeClr>
                </a:solidFill>
                <a:latin typeface="Arial"/>
                <a:cs typeface="Arial"/>
              </a:endParaRPr>
            </a:p>
          </p:txBody>
        </p:sp>
        <p:sp>
          <p:nvSpPr>
            <p:cNvPr id="51" name="WordArt 76"/>
            <p:cNvSpPr>
              <a:spLocks noChangeArrowheads="1" noChangeShapeType="1" noTextEdit="1"/>
            </p:cNvSpPr>
            <p:nvPr/>
          </p:nvSpPr>
          <p:spPr bwMode="auto">
            <a:xfrm rot="-2406779">
              <a:off x="6944" y="11575"/>
              <a:ext cx="1094" cy="380"/>
            </a:xfrm>
            <a:prstGeom prst="rect">
              <a:avLst/>
            </a:prstGeom>
          </p:spPr>
          <p:style>
            <a:lnRef idx="1">
              <a:schemeClr val="accent1"/>
            </a:lnRef>
            <a:fillRef idx="2">
              <a:schemeClr val="accent1"/>
            </a:fillRef>
            <a:effectRef idx="1">
              <a:schemeClr val="accent1"/>
            </a:effectRef>
            <a:fontRef idx="minor">
              <a:schemeClr val="dk1"/>
            </a:fontRef>
          </p:style>
          <p:txBody>
            <a:bodyPr wrap="none" fromWordArt="1">
              <a:prstTxWarp prst="textPlain">
                <a:avLst>
                  <a:gd name="adj" fmla="val 50000"/>
                </a:avLst>
              </a:prstTxWarp>
              <a:scene3d>
                <a:camera prst="orthographicFront"/>
                <a:lightRig rig="balanced" dir="t">
                  <a:rot lat="0" lon="0" rev="2100000"/>
                </a:lightRig>
              </a:scene3d>
              <a:sp3d extrusionH="57150" prstMaterial="metal">
                <a:bevelT w="38100" h="25400"/>
                <a:contourClr>
                  <a:schemeClr val="bg2"/>
                </a:contourClr>
              </a:sp3d>
            </a:bodyPr>
            <a:lstStyle/>
            <a:p>
              <a:pPr algn="ctr">
                <a:defRPr/>
              </a:pPr>
              <a:r>
                <a:rPr lang="ar-SA" sz="2800" kern="10" dirty="0">
                  <a:ln w="50800"/>
                  <a:solidFill>
                    <a:schemeClr val="bg1">
                      <a:shade val="50000"/>
                    </a:schemeClr>
                  </a:solidFill>
                  <a:latin typeface="Arial"/>
                  <a:cs typeface="Arial"/>
                </a:rPr>
                <a:t>نظام صيدلة</a:t>
              </a:r>
            </a:p>
          </p:txBody>
        </p:sp>
        <p:sp>
          <p:nvSpPr>
            <p:cNvPr id="52" name="WordArt 77"/>
            <p:cNvSpPr>
              <a:spLocks noChangeArrowheads="1" noChangeShapeType="1" noTextEdit="1"/>
            </p:cNvSpPr>
            <p:nvPr/>
          </p:nvSpPr>
          <p:spPr bwMode="auto">
            <a:xfrm rot="2993221">
              <a:off x="4865" y="11435"/>
              <a:ext cx="1094" cy="556"/>
            </a:xfrm>
            <a:prstGeom prst="rect">
              <a:avLst/>
            </a:prstGeom>
          </p:spPr>
          <p:style>
            <a:lnRef idx="1">
              <a:schemeClr val="accent1"/>
            </a:lnRef>
            <a:fillRef idx="2">
              <a:schemeClr val="accent1"/>
            </a:fillRef>
            <a:effectRef idx="1">
              <a:schemeClr val="accent1"/>
            </a:effectRef>
            <a:fontRef idx="minor">
              <a:schemeClr val="dk1"/>
            </a:fontRef>
          </p:style>
          <p:txBody>
            <a:bodyPr wrap="none" fromWordArt="1">
              <a:prstTxWarp prst="textPlain">
                <a:avLst>
                  <a:gd name="adj" fmla="val 50000"/>
                </a:avLst>
              </a:prstTxWarp>
              <a:scene3d>
                <a:camera prst="orthographicFront"/>
                <a:lightRig rig="balanced" dir="t">
                  <a:rot lat="0" lon="0" rev="2100000"/>
                </a:lightRig>
              </a:scene3d>
              <a:sp3d extrusionH="57150" prstMaterial="metal">
                <a:bevelT w="38100" h="25400"/>
                <a:contourClr>
                  <a:schemeClr val="bg2"/>
                </a:contourClr>
              </a:sp3d>
            </a:bodyPr>
            <a:lstStyle/>
            <a:p>
              <a:pPr algn="ctr">
                <a:defRPr/>
              </a:pPr>
              <a:r>
                <a:rPr lang="ar-SA" sz="2800" kern="10" dirty="0">
                  <a:ln w="50800"/>
                  <a:solidFill>
                    <a:schemeClr val="bg1">
                      <a:shade val="50000"/>
                    </a:schemeClr>
                  </a:solidFill>
                  <a:latin typeface="Arial"/>
                  <a:cs typeface="Arial"/>
                </a:rPr>
                <a:t>الأفراد</a:t>
              </a:r>
            </a:p>
            <a:p>
              <a:pPr algn="ctr">
                <a:defRPr/>
              </a:pPr>
              <a:r>
                <a:rPr lang="ar-SA" sz="2800" kern="10" dirty="0">
                  <a:ln w="50800"/>
                  <a:solidFill>
                    <a:schemeClr val="bg1">
                      <a:shade val="50000"/>
                    </a:schemeClr>
                  </a:solidFill>
                  <a:latin typeface="Arial"/>
                  <a:cs typeface="Arial"/>
                </a:rPr>
                <a:t>مساعد/فني/صيدلي</a:t>
              </a:r>
            </a:p>
          </p:txBody>
        </p:sp>
        <p:sp>
          <p:nvSpPr>
            <p:cNvPr id="53" name="Line 78"/>
            <p:cNvSpPr>
              <a:spLocks noChangeShapeType="1"/>
            </p:cNvSpPr>
            <p:nvPr/>
          </p:nvSpPr>
          <p:spPr bwMode="auto">
            <a:xfrm rot="10800000" flipH="1" flipV="1">
              <a:off x="6779" y="11986"/>
              <a:ext cx="2278" cy="0"/>
            </a:xfrm>
            <a:prstGeom prst="line">
              <a:avLst/>
            </a:prstGeom>
            <a:ln>
              <a:headEnd/>
              <a:tailEnd type="triangle" w="med" len="med"/>
            </a:ln>
          </p:spPr>
          <p:style>
            <a:lnRef idx="1">
              <a:schemeClr val="dk1"/>
            </a:lnRef>
            <a:fillRef idx="0">
              <a:schemeClr val="dk1"/>
            </a:fillRef>
            <a:effectRef idx="0">
              <a:schemeClr val="dk1"/>
            </a:effectRef>
            <a:fontRef idx="minor">
              <a:schemeClr val="tx1"/>
            </a:fontRef>
          </p:style>
          <p:txBody>
            <a:bodyPr>
              <a:scene3d>
                <a:camera prst="orthographicFront"/>
                <a:lightRig rig="balanced" dir="t">
                  <a:rot lat="0" lon="0" rev="2100000"/>
                </a:lightRig>
              </a:scene3d>
              <a:sp3d extrusionH="57150" prstMaterial="metal">
                <a:bevelT w="38100" h="25400"/>
                <a:contourClr>
                  <a:schemeClr val="bg2"/>
                </a:contourClr>
              </a:sp3d>
            </a:bodyPr>
            <a:lstStyle/>
            <a:p>
              <a:pPr>
                <a:defRPr/>
              </a:pPr>
              <a:endParaRPr lang="ar-SA">
                <a:ln w="50800"/>
                <a:solidFill>
                  <a:schemeClr val="bg1">
                    <a:shade val="50000"/>
                  </a:schemeClr>
                </a:solidFill>
              </a:endParaRPr>
            </a:p>
          </p:txBody>
        </p:sp>
        <p:sp>
          <p:nvSpPr>
            <p:cNvPr id="54" name="Line 79"/>
            <p:cNvSpPr>
              <a:spLocks noChangeShapeType="1"/>
            </p:cNvSpPr>
            <p:nvPr/>
          </p:nvSpPr>
          <p:spPr bwMode="auto">
            <a:xfrm rot="10800000" flipH="1" flipV="1">
              <a:off x="3836" y="11986"/>
              <a:ext cx="2283" cy="0"/>
            </a:xfrm>
            <a:prstGeom prst="line">
              <a:avLst/>
            </a:prstGeom>
            <a:ln>
              <a:headEnd/>
              <a:tailEnd type="triangle" w="med" len="med"/>
            </a:ln>
          </p:spPr>
          <p:style>
            <a:lnRef idx="1">
              <a:schemeClr val="dk1"/>
            </a:lnRef>
            <a:fillRef idx="0">
              <a:schemeClr val="dk1"/>
            </a:fillRef>
            <a:effectRef idx="0">
              <a:schemeClr val="dk1"/>
            </a:effectRef>
            <a:fontRef idx="minor">
              <a:schemeClr val="tx1"/>
            </a:fontRef>
          </p:style>
          <p:txBody>
            <a:bodyPr>
              <a:scene3d>
                <a:camera prst="orthographicFront"/>
                <a:lightRig rig="balanced" dir="t">
                  <a:rot lat="0" lon="0" rev="2100000"/>
                </a:lightRig>
              </a:scene3d>
              <a:sp3d extrusionH="57150" prstMaterial="metal">
                <a:bevelT w="38100" h="25400"/>
                <a:contourClr>
                  <a:schemeClr val="bg2"/>
                </a:contourClr>
              </a:sp3d>
            </a:bodyPr>
            <a:lstStyle/>
            <a:p>
              <a:pPr>
                <a:defRPr/>
              </a:pPr>
              <a:endParaRPr lang="ar-SA">
                <a:ln w="50800"/>
                <a:solidFill>
                  <a:schemeClr val="bg1">
                    <a:shade val="50000"/>
                  </a:schemeClr>
                </a:solidFill>
              </a:endParaRPr>
            </a:p>
          </p:txBody>
        </p:sp>
        <p:sp>
          <p:nvSpPr>
            <p:cNvPr id="55" name="WordArt 80"/>
            <p:cNvSpPr>
              <a:spLocks noChangeArrowheads="1" noChangeShapeType="1" noTextEdit="1"/>
            </p:cNvSpPr>
            <p:nvPr/>
          </p:nvSpPr>
          <p:spPr bwMode="auto">
            <a:xfrm>
              <a:off x="2623" y="11603"/>
              <a:ext cx="1094" cy="507"/>
            </a:xfrm>
            <a:prstGeom prst="rect">
              <a:avLst/>
            </a:prstGeom>
          </p:spPr>
          <p:style>
            <a:lnRef idx="1">
              <a:schemeClr val="accent1"/>
            </a:lnRef>
            <a:fillRef idx="2">
              <a:schemeClr val="accent1"/>
            </a:fillRef>
            <a:effectRef idx="1">
              <a:schemeClr val="accent1"/>
            </a:effectRef>
            <a:fontRef idx="minor">
              <a:schemeClr val="dk1"/>
            </a:fontRef>
          </p:style>
          <p:txBody>
            <a:bodyPr wrap="none" fromWordArt="1">
              <a:prstTxWarp prst="textPlain">
                <a:avLst>
                  <a:gd name="adj" fmla="val 50000"/>
                </a:avLst>
              </a:prstTxWarp>
              <a:scene3d>
                <a:camera prst="orthographicFront"/>
                <a:lightRig rig="balanced" dir="t">
                  <a:rot lat="0" lon="0" rev="2100000"/>
                </a:lightRig>
              </a:scene3d>
              <a:sp3d extrusionH="57150" prstMaterial="metal">
                <a:bevelT w="38100" h="25400"/>
                <a:contourClr>
                  <a:schemeClr val="bg2"/>
                </a:contourClr>
              </a:sp3d>
            </a:bodyPr>
            <a:lstStyle/>
            <a:p>
              <a:pPr algn="ctr">
                <a:defRPr/>
              </a:pPr>
              <a:r>
                <a:rPr lang="ar-SA" sz="2800" kern="10" dirty="0">
                  <a:ln w="50800"/>
                  <a:solidFill>
                    <a:schemeClr val="bg1">
                      <a:shade val="50000"/>
                    </a:schemeClr>
                  </a:solidFill>
                  <a:latin typeface="Arial"/>
                  <a:cs typeface="Arial"/>
                </a:rPr>
                <a:t>المجهزون</a:t>
              </a:r>
            </a:p>
          </p:txBody>
        </p:sp>
        <p:sp>
          <p:nvSpPr>
            <p:cNvPr id="56" name="WordArt 81"/>
            <p:cNvSpPr>
              <a:spLocks noChangeArrowheads="1" noChangeShapeType="1" noTextEdit="1"/>
            </p:cNvSpPr>
            <p:nvPr/>
          </p:nvSpPr>
          <p:spPr bwMode="auto">
            <a:xfrm>
              <a:off x="9405" y="11982"/>
              <a:ext cx="1094" cy="380"/>
            </a:xfrm>
            <a:prstGeom prst="rect">
              <a:avLst/>
            </a:prstGeom>
          </p:spPr>
          <p:style>
            <a:lnRef idx="1">
              <a:schemeClr val="accent1"/>
            </a:lnRef>
            <a:fillRef idx="2">
              <a:schemeClr val="accent1"/>
            </a:fillRef>
            <a:effectRef idx="1">
              <a:schemeClr val="accent1"/>
            </a:effectRef>
            <a:fontRef idx="minor">
              <a:schemeClr val="dk1"/>
            </a:fontRef>
          </p:style>
          <p:txBody>
            <a:bodyPr wrap="none" fromWordArt="1">
              <a:prstTxWarp prst="textPlain">
                <a:avLst>
                  <a:gd name="adj" fmla="val 50000"/>
                </a:avLst>
              </a:prstTxWarp>
              <a:scene3d>
                <a:camera prst="orthographicFront"/>
                <a:lightRig rig="balanced" dir="t">
                  <a:rot lat="0" lon="0" rev="2100000"/>
                </a:lightRig>
              </a:scene3d>
              <a:sp3d extrusionH="57150" prstMaterial="metal">
                <a:bevelT w="38100" h="25400"/>
                <a:contourClr>
                  <a:schemeClr val="bg2"/>
                </a:contourClr>
              </a:sp3d>
            </a:bodyPr>
            <a:lstStyle/>
            <a:p>
              <a:pPr algn="ctr">
                <a:defRPr/>
              </a:pPr>
              <a:r>
                <a:rPr lang="ar-SA" sz="2800" kern="10" dirty="0">
                  <a:ln w="50800"/>
                  <a:solidFill>
                    <a:schemeClr val="bg1">
                      <a:shade val="50000"/>
                    </a:schemeClr>
                  </a:solidFill>
                  <a:latin typeface="Arial"/>
                  <a:cs typeface="Arial"/>
                </a:rPr>
                <a:t>المستفيدون</a:t>
              </a:r>
            </a:p>
          </p:txBody>
        </p:sp>
        <p:sp>
          <p:nvSpPr>
            <p:cNvPr id="57" name="Line 82"/>
            <p:cNvSpPr>
              <a:spLocks noChangeShapeType="1"/>
            </p:cNvSpPr>
            <p:nvPr/>
          </p:nvSpPr>
          <p:spPr bwMode="auto">
            <a:xfrm rot="5400000" flipH="1">
              <a:off x="8322" y="12060"/>
              <a:ext cx="708" cy="1576"/>
            </a:xfrm>
            <a:prstGeom prst="line">
              <a:avLst/>
            </a:prstGeom>
            <a:ln>
              <a:headEnd/>
              <a:tailEnd type="triangle" w="med" len="med"/>
            </a:ln>
          </p:spPr>
          <p:style>
            <a:lnRef idx="1">
              <a:schemeClr val="dk1"/>
            </a:lnRef>
            <a:fillRef idx="0">
              <a:schemeClr val="dk1"/>
            </a:fillRef>
            <a:effectRef idx="0">
              <a:schemeClr val="dk1"/>
            </a:effectRef>
            <a:fontRef idx="minor">
              <a:schemeClr val="tx1"/>
            </a:fontRef>
          </p:style>
          <p:txBody>
            <a:bodyPr>
              <a:scene3d>
                <a:camera prst="orthographicFront"/>
                <a:lightRig rig="balanced" dir="t">
                  <a:rot lat="0" lon="0" rev="2100000"/>
                </a:lightRig>
              </a:scene3d>
              <a:sp3d extrusionH="57150" prstMaterial="metal">
                <a:bevelT w="38100" h="25400"/>
                <a:contourClr>
                  <a:schemeClr val="bg2"/>
                </a:contourClr>
              </a:sp3d>
            </a:bodyPr>
            <a:lstStyle/>
            <a:p>
              <a:pPr>
                <a:defRPr/>
              </a:pPr>
              <a:endParaRPr lang="ar-SA">
                <a:ln w="50800"/>
                <a:solidFill>
                  <a:schemeClr val="bg1">
                    <a:shade val="50000"/>
                  </a:schemeClr>
                </a:solidFill>
              </a:endParaRPr>
            </a:p>
          </p:txBody>
        </p:sp>
        <p:sp>
          <p:nvSpPr>
            <p:cNvPr id="58" name="Line 83"/>
            <p:cNvSpPr>
              <a:spLocks noChangeShapeType="1"/>
            </p:cNvSpPr>
            <p:nvPr/>
          </p:nvSpPr>
          <p:spPr bwMode="auto">
            <a:xfrm rot="10800000" flipH="1">
              <a:off x="3702" y="12465"/>
              <a:ext cx="1319" cy="763"/>
            </a:xfrm>
            <a:prstGeom prst="line">
              <a:avLst/>
            </a:prstGeom>
            <a:ln>
              <a:headEnd/>
              <a:tailEnd type="triangle" w="med" len="med"/>
            </a:ln>
          </p:spPr>
          <p:style>
            <a:lnRef idx="1">
              <a:schemeClr val="dk1"/>
            </a:lnRef>
            <a:fillRef idx="0">
              <a:schemeClr val="dk1"/>
            </a:fillRef>
            <a:effectRef idx="0">
              <a:schemeClr val="dk1"/>
            </a:effectRef>
            <a:fontRef idx="minor">
              <a:schemeClr val="tx1"/>
            </a:fontRef>
          </p:style>
          <p:txBody>
            <a:bodyPr>
              <a:scene3d>
                <a:camera prst="orthographicFront"/>
                <a:lightRig rig="balanced" dir="t">
                  <a:rot lat="0" lon="0" rev="2100000"/>
                </a:lightRig>
              </a:scene3d>
              <a:sp3d extrusionH="57150" prstMaterial="metal">
                <a:bevelT w="38100" h="25400"/>
                <a:contourClr>
                  <a:schemeClr val="bg2"/>
                </a:contourClr>
              </a:sp3d>
            </a:bodyPr>
            <a:lstStyle/>
            <a:p>
              <a:pPr>
                <a:defRPr/>
              </a:pPr>
              <a:endParaRPr lang="ar-SA">
                <a:ln w="50800"/>
                <a:solidFill>
                  <a:schemeClr val="bg1">
                    <a:shade val="50000"/>
                  </a:schemeClr>
                </a:solidFill>
              </a:endParaRPr>
            </a:p>
          </p:txBody>
        </p:sp>
        <p:sp>
          <p:nvSpPr>
            <p:cNvPr id="59" name="WordArt 84"/>
            <p:cNvSpPr>
              <a:spLocks noChangeArrowheads="1" noChangeShapeType="1" noTextEdit="1"/>
            </p:cNvSpPr>
            <p:nvPr/>
          </p:nvSpPr>
          <p:spPr bwMode="auto">
            <a:xfrm>
              <a:off x="2038" y="13293"/>
              <a:ext cx="2760" cy="762"/>
            </a:xfrm>
            <a:prstGeom prst="rect">
              <a:avLst/>
            </a:prstGeom>
          </p:spPr>
          <p:style>
            <a:lnRef idx="1">
              <a:schemeClr val="accent1"/>
            </a:lnRef>
            <a:fillRef idx="2">
              <a:schemeClr val="accent1"/>
            </a:fillRef>
            <a:effectRef idx="1">
              <a:schemeClr val="accent1"/>
            </a:effectRef>
            <a:fontRef idx="minor">
              <a:schemeClr val="dk1"/>
            </a:fontRef>
          </p:style>
          <p:txBody>
            <a:bodyPr wrap="none" fromWordArt="1">
              <a:prstTxWarp prst="textPlain">
                <a:avLst>
                  <a:gd name="adj" fmla="val 50000"/>
                </a:avLst>
              </a:prstTxWarp>
              <a:scene3d>
                <a:camera prst="orthographicFront"/>
                <a:lightRig rig="balanced" dir="t">
                  <a:rot lat="0" lon="0" rev="2100000"/>
                </a:lightRig>
              </a:scene3d>
              <a:sp3d extrusionH="57150" prstMaterial="metal">
                <a:bevelT w="38100" h="25400"/>
                <a:contourClr>
                  <a:schemeClr val="bg2"/>
                </a:contourClr>
              </a:sp3d>
            </a:bodyPr>
            <a:lstStyle/>
            <a:p>
              <a:pPr algn="ctr">
                <a:defRPr/>
              </a:pPr>
              <a:r>
                <a:rPr lang="ar-SA" sz="2800" kern="10" dirty="0">
                  <a:ln w="50800"/>
                  <a:solidFill>
                    <a:schemeClr val="bg1">
                      <a:shade val="50000"/>
                    </a:schemeClr>
                  </a:solidFill>
                  <a:latin typeface="Arial"/>
                  <a:cs typeface="Arial"/>
                </a:rPr>
                <a:t>المواقف السلوكية</a:t>
              </a:r>
            </a:p>
            <a:p>
              <a:pPr algn="ctr">
                <a:defRPr/>
              </a:pPr>
              <a:r>
                <a:rPr lang="ar-SA" sz="2800" kern="10" dirty="0">
                  <a:ln w="50800"/>
                  <a:solidFill>
                    <a:schemeClr val="bg1">
                      <a:shade val="50000"/>
                    </a:schemeClr>
                  </a:solidFill>
                  <a:latin typeface="Arial"/>
                  <a:cs typeface="Arial"/>
                </a:rPr>
                <a:t>للأفراد وتفاعلهم في تحقيق الأهداف</a:t>
              </a:r>
            </a:p>
          </p:txBody>
        </p:sp>
        <p:sp>
          <p:nvSpPr>
            <p:cNvPr id="60" name="WordArt 85"/>
            <p:cNvSpPr>
              <a:spLocks noChangeArrowheads="1" noChangeShapeType="1" noTextEdit="1"/>
            </p:cNvSpPr>
            <p:nvPr/>
          </p:nvSpPr>
          <p:spPr bwMode="auto">
            <a:xfrm>
              <a:off x="8278" y="13292"/>
              <a:ext cx="2760" cy="762"/>
            </a:xfrm>
            <a:prstGeom prst="rect">
              <a:avLst/>
            </a:prstGeom>
          </p:spPr>
          <p:style>
            <a:lnRef idx="1">
              <a:schemeClr val="accent1"/>
            </a:lnRef>
            <a:fillRef idx="2">
              <a:schemeClr val="accent1"/>
            </a:fillRef>
            <a:effectRef idx="1">
              <a:schemeClr val="accent1"/>
            </a:effectRef>
            <a:fontRef idx="minor">
              <a:schemeClr val="dk1"/>
            </a:fontRef>
          </p:style>
          <p:txBody>
            <a:bodyPr wrap="none" fromWordArt="1">
              <a:prstTxWarp prst="textPlain">
                <a:avLst>
                  <a:gd name="adj" fmla="val 50000"/>
                </a:avLst>
              </a:prstTxWarp>
              <a:scene3d>
                <a:camera prst="orthographicFront"/>
                <a:lightRig rig="balanced" dir="t">
                  <a:rot lat="0" lon="0" rev="2100000"/>
                </a:lightRig>
              </a:scene3d>
              <a:sp3d extrusionH="57150" prstMaterial="metal">
                <a:bevelT w="38100" h="25400"/>
                <a:contourClr>
                  <a:schemeClr val="bg2"/>
                </a:contourClr>
              </a:sp3d>
            </a:bodyPr>
            <a:lstStyle/>
            <a:p>
              <a:pPr algn="ctr">
                <a:defRPr/>
              </a:pPr>
              <a:r>
                <a:rPr lang="ar-SA" sz="2800" kern="10" dirty="0">
                  <a:ln w="50800"/>
                  <a:solidFill>
                    <a:schemeClr val="bg1">
                      <a:shade val="50000"/>
                    </a:schemeClr>
                  </a:solidFill>
                  <a:latin typeface="Arial"/>
                  <a:cs typeface="Arial"/>
                </a:rPr>
                <a:t>المعايير</a:t>
              </a:r>
            </a:p>
            <a:p>
              <a:pPr algn="ctr">
                <a:defRPr/>
              </a:pPr>
              <a:r>
                <a:rPr lang="ar-SA" sz="2800" kern="10" dirty="0">
                  <a:ln w="50800"/>
                  <a:solidFill>
                    <a:schemeClr val="bg1">
                      <a:shade val="50000"/>
                    </a:schemeClr>
                  </a:solidFill>
                  <a:latin typeface="Arial"/>
                  <a:cs typeface="Arial"/>
                </a:rPr>
                <a:t>والمواصفات القياسية</a:t>
              </a:r>
            </a:p>
          </p:txBody>
        </p:sp>
      </p:grpSp>
      <p:sp>
        <p:nvSpPr>
          <p:cNvPr id="61" name="WordArt 81"/>
          <p:cNvSpPr>
            <a:spLocks noChangeArrowheads="1" noChangeShapeType="1" noTextEdit="1"/>
          </p:cNvSpPr>
          <p:nvPr/>
        </p:nvSpPr>
        <p:spPr bwMode="auto">
          <a:xfrm>
            <a:off x="8388424" y="3789040"/>
            <a:ext cx="360040" cy="142042"/>
          </a:xfrm>
          <a:prstGeom prst="rect">
            <a:avLst/>
          </a:prstGeom>
        </p:spPr>
        <p:style>
          <a:lnRef idx="1">
            <a:schemeClr val="accent1"/>
          </a:lnRef>
          <a:fillRef idx="2">
            <a:schemeClr val="accent1"/>
          </a:fillRef>
          <a:effectRef idx="1">
            <a:schemeClr val="accent1"/>
          </a:effectRef>
          <a:fontRef idx="minor">
            <a:schemeClr val="dk1"/>
          </a:fontRef>
        </p:style>
        <p:txBody>
          <a:bodyPr wrap="none" fromWordArt="1">
            <a:prstTxWarp prst="textPlain">
              <a:avLst>
                <a:gd name="adj" fmla="val 50000"/>
              </a:avLst>
            </a:prstTxWarp>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ar-SA" sz="2800" kern="1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a:cs typeface="Arial"/>
              </a:rPr>
              <a:t>المستهلكون</a:t>
            </a:r>
          </a:p>
        </p:txBody>
      </p:sp>
    </p:spTree>
  </p:cSld>
  <p:clrMapOvr>
    <a:masterClrMapping/>
  </p:clrMapOvr>
  <p:transition>
    <p:wheel spokes="3"/>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3"/>
          <p:cNvSpPr>
            <a:spLocks noGrp="1"/>
          </p:cNvSpPr>
          <p:nvPr>
            <p:ph type="body" idx="4294967295"/>
          </p:nvPr>
        </p:nvSpPr>
        <p:spPr>
          <a:xfrm>
            <a:off x="1071563" y="714375"/>
            <a:ext cx="7777162" cy="4857750"/>
          </a:xfrm>
        </p:spPr>
        <p:txBody>
          <a:bodyPr/>
          <a:lstStyle/>
          <a:p>
            <a:endParaRPr lang="ar-SA" sz="1800" smtClean="0"/>
          </a:p>
          <a:p>
            <a:endParaRPr lang="ar-SA" sz="1600" smtClean="0"/>
          </a:p>
          <a:p>
            <a:endParaRPr lang="en-US" sz="1600" smtClean="0">
              <a:cs typeface="Tahoma" pitchFamily="34" charset="0"/>
            </a:endParaRPr>
          </a:p>
        </p:txBody>
      </p:sp>
      <p:sp>
        <p:nvSpPr>
          <p:cNvPr id="57347" name="Rectangle 86"/>
          <p:cNvSpPr>
            <a:spLocks noChangeArrowheads="1"/>
          </p:cNvSpPr>
          <p:nvPr/>
        </p:nvSpPr>
        <p:spPr bwMode="auto">
          <a:xfrm>
            <a:off x="1331913" y="285750"/>
            <a:ext cx="5705475" cy="369888"/>
          </a:xfrm>
          <a:prstGeom prst="rect">
            <a:avLst/>
          </a:prstGeom>
          <a:noFill/>
          <a:ln w="9525">
            <a:noFill/>
            <a:miter lim="800000"/>
            <a:headEnd/>
            <a:tailEnd/>
          </a:ln>
        </p:spPr>
        <p:txBody>
          <a:bodyPr>
            <a:spAutoFit/>
          </a:bodyPr>
          <a:lstStyle/>
          <a:p>
            <a:pPr algn="ctr"/>
            <a:r>
              <a:rPr lang="ar-BH">
                <a:solidFill>
                  <a:schemeClr val="tx2"/>
                </a:solidFill>
                <a:cs typeface="Monotype Koufi" pitchFamily="2" charset="-78"/>
              </a:rPr>
              <a:t>نظر</a:t>
            </a:r>
            <a:r>
              <a:rPr lang="ar-SA">
                <a:solidFill>
                  <a:schemeClr val="tx2"/>
                </a:solidFill>
                <a:cs typeface="Monotype Koufi" pitchFamily="2" charset="-78"/>
              </a:rPr>
              <a:t>تي </a:t>
            </a:r>
            <a:r>
              <a:rPr lang="ar-BH">
                <a:solidFill>
                  <a:schemeClr val="tx2"/>
                </a:solidFill>
                <a:cs typeface="Monotype Koufi" pitchFamily="2" charset="-78"/>
              </a:rPr>
              <a:t>الشمولية</a:t>
            </a:r>
            <a:r>
              <a:rPr lang="ar-SA">
                <a:solidFill>
                  <a:schemeClr val="tx2"/>
                </a:solidFill>
                <a:cs typeface="Monotype Koufi" pitchFamily="2" charset="-78"/>
              </a:rPr>
              <a:t> لنموذج ادارة جودة شاكلة للصيدلة</a:t>
            </a:r>
            <a:r>
              <a:rPr lang="en-US">
                <a:solidFill>
                  <a:schemeClr val="tx2"/>
                </a:solidFill>
                <a:cs typeface="Monotype Koufi" pitchFamily="2" charset="-78"/>
              </a:rPr>
              <a:t>PTTQM</a:t>
            </a:r>
            <a:r>
              <a:rPr lang="ar-SA">
                <a:solidFill>
                  <a:schemeClr val="tx2"/>
                </a:solidFill>
                <a:cs typeface="Monotype Koufi" pitchFamily="2" charset="-78"/>
              </a:rPr>
              <a:t> </a:t>
            </a:r>
            <a:endParaRPr lang="ar-SA" b="0">
              <a:solidFill>
                <a:schemeClr val="tx2"/>
              </a:solidFill>
              <a:cs typeface="Monotype Koufi" pitchFamily="2" charset="-78"/>
            </a:endParaRPr>
          </a:p>
        </p:txBody>
      </p:sp>
      <p:sp>
        <p:nvSpPr>
          <p:cNvPr id="57348" name="Rectangle 87"/>
          <p:cNvSpPr>
            <a:spLocks noChangeArrowheads="1"/>
          </p:cNvSpPr>
          <p:nvPr/>
        </p:nvSpPr>
        <p:spPr bwMode="auto">
          <a:xfrm>
            <a:off x="1187450" y="5783263"/>
            <a:ext cx="7200900" cy="708025"/>
          </a:xfrm>
          <a:prstGeom prst="rect">
            <a:avLst/>
          </a:prstGeom>
          <a:noFill/>
          <a:ln w="9525">
            <a:noFill/>
            <a:miter lim="800000"/>
            <a:headEnd/>
            <a:tailEnd/>
          </a:ln>
        </p:spPr>
        <p:txBody>
          <a:bodyPr>
            <a:spAutoFit/>
          </a:bodyPr>
          <a:lstStyle/>
          <a:p>
            <a:pPr algn="ctr"/>
            <a:r>
              <a:rPr lang="ar-SA" sz="2000">
                <a:solidFill>
                  <a:schemeClr val="tx2"/>
                </a:solidFill>
                <a:cs typeface="Andalus" pitchFamily="18" charset="-78"/>
              </a:rPr>
              <a:t>طوع هذا النموذج ليطبق على تخصصك  </a:t>
            </a:r>
            <a:r>
              <a:rPr lang="en-US" sz="2000">
                <a:solidFill>
                  <a:schemeClr val="tx2"/>
                </a:solidFill>
                <a:cs typeface="Andalus" pitchFamily="18" charset="-78"/>
              </a:rPr>
              <a:t>PTTQM</a:t>
            </a:r>
            <a:endParaRPr lang="ar-SA" sz="2000">
              <a:solidFill>
                <a:schemeClr val="tx2"/>
              </a:solidFill>
              <a:cs typeface="Andalus" pitchFamily="18" charset="-78"/>
            </a:endParaRPr>
          </a:p>
          <a:p>
            <a:pPr algn="ctr"/>
            <a:r>
              <a:rPr lang="ar-SA" sz="2000">
                <a:solidFill>
                  <a:schemeClr val="tx2"/>
                </a:solidFill>
                <a:cs typeface="Andalus" pitchFamily="18" charset="-78"/>
              </a:rPr>
              <a:t>مع مراعاة أن </a:t>
            </a:r>
            <a:r>
              <a:rPr lang="en-US" sz="2000">
                <a:solidFill>
                  <a:schemeClr val="tx2"/>
                </a:solidFill>
                <a:cs typeface="Andalus" pitchFamily="18" charset="-78"/>
              </a:rPr>
              <a:t>TQM </a:t>
            </a:r>
            <a:r>
              <a:rPr lang="ar-SA" sz="2000">
                <a:solidFill>
                  <a:schemeClr val="tx2"/>
                </a:solidFill>
                <a:cs typeface="Andalus" pitchFamily="18" charset="-78"/>
              </a:rPr>
              <a:t>تركز على </a:t>
            </a:r>
            <a:r>
              <a:rPr lang="ar-SA" sz="2000">
                <a:solidFill>
                  <a:schemeClr val="tx2"/>
                </a:solidFill>
                <a:latin typeface="Monotype Koufi" pitchFamily="2" charset="-78"/>
                <a:cs typeface="Monotype Koufi" pitchFamily="2" charset="-78"/>
              </a:rPr>
              <a:t>الفرد </a:t>
            </a:r>
            <a:r>
              <a:rPr lang="ar-SA" sz="2000">
                <a:solidFill>
                  <a:schemeClr val="tx2"/>
                </a:solidFill>
                <a:cs typeface="Andalus" pitchFamily="18" charset="-78"/>
              </a:rPr>
              <a:t>= موظف – مراجع – مريض </a:t>
            </a:r>
            <a:r>
              <a:rPr lang="ar-SA" sz="2000">
                <a:solidFill>
                  <a:schemeClr val="tx2"/>
                </a:solidFill>
              </a:rPr>
              <a:t> </a:t>
            </a:r>
            <a:endParaRPr lang="en-US" sz="2000">
              <a:solidFill>
                <a:schemeClr val="tx2"/>
              </a:solidFill>
            </a:endParaRPr>
          </a:p>
        </p:txBody>
      </p:sp>
      <p:sp>
        <p:nvSpPr>
          <p:cNvPr id="57349" name="Rectangle 88"/>
          <p:cNvSpPr>
            <a:spLocks noChangeArrowheads="1"/>
          </p:cNvSpPr>
          <p:nvPr/>
        </p:nvSpPr>
        <p:spPr bwMode="auto">
          <a:xfrm>
            <a:off x="2268538" y="5310188"/>
            <a:ext cx="4967287" cy="307975"/>
          </a:xfrm>
          <a:prstGeom prst="rect">
            <a:avLst/>
          </a:prstGeom>
          <a:noFill/>
          <a:ln w="9525">
            <a:noFill/>
            <a:miter lim="800000"/>
            <a:headEnd/>
            <a:tailEnd/>
          </a:ln>
        </p:spPr>
        <p:txBody>
          <a:bodyPr anchor="ctr">
            <a:spAutoFit/>
          </a:bodyPr>
          <a:lstStyle/>
          <a:p>
            <a:pPr algn="ctr" eaLnBrk="0" hangingPunct="0"/>
            <a:r>
              <a:rPr lang="ar-BH" sz="1400" b="0">
                <a:cs typeface="Monotype Koufi" pitchFamily="2" charset="-78"/>
              </a:rPr>
              <a:t>النظرة الشمولية لكل الأطراف في تحقيق أهداف المنظمة</a:t>
            </a:r>
            <a:r>
              <a:rPr lang="en-US" sz="1400" b="0">
                <a:cs typeface="Monotype Koufi" pitchFamily="2" charset="-78"/>
              </a:rPr>
              <a:t> </a:t>
            </a:r>
          </a:p>
        </p:txBody>
      </p:sp>
      <p:grpSp>
        <p:nvGrpSpPr>
          <p:cNvPr id="57350" name="Group 59"/>
          <p:cNvGrpSpPr>
            <a:grpSpLocks noChangeAspect="1"/>
          </p:cNvGrpSpPr>
          <p:nvPr/>
        </p:nvGrpSpPr>
        <p:grpSpPr bwMode="auto">
          <a:xfrm>
            <a:off x="971550" y="836613"/>
            <a:ext cx="7451725" cy="4067175"/>
            <a:chOff x="1558" y="8661"/>
            <a:chExt cx="9600" cy="5599"/>
          </a:xfrm>
        </p:grpSpPr>
        <p:sp>
          <p:nvSpPr>
            <p:cNvPr id="35" name="AutoShape 60"/>
            <p:cNvSpPr>
              <a:spLocks noChangeAspect="1" noChangeArrowheads="1"/>
            </p:cNvSpPr>
            <p:nvPr/>
          </p:nvSpPr>
          <p:spPr bwMode="auto">
            <a:xfrm>
              <a:off x="1558" y="8661"/>
              <a:ext cx="9600" cy="5599"/>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a:scene3d>
                <a:camera prst="orthographicFront"/>
                <a:lightRig rig="balanced" dir="t">
                  <a:rot lat="0" lon="0" rev="2100000"/>
                </a:lightRig>
              </a:scene3d>
              <a:sp3d extrusionH="57150" prstMaterial="metal">
                <a:bevelT w="38100" h="25400"/>
                <a:contourClr>
                  <a:schemeClr val="bg2"/>
                </a:contourClr>
              </a:sp3d>
            </a:bodyPr>
            <a:lstStyle/>
            <a:p>
              <a:pPr>
                <a:defRPr/>
              </a:pPr>
              <a:endParaRPr lang="ar-SA">
                <a:ln w="50800"/>
                <a:solidFill>
                  <a:schemeClr val="bg1">
                    <a:shade val="50000"/>
                  </a:schemeClr>
                </a:solidFill>
              </a:endParaRPr>
            </a:p>
          </p:txBody>
        </p:sp>
        <p:sp>
          <p:nvSpPr>
            <p:cNvPr id="36" name="Rectangle 61"/>
            <p:cNvSpPr>
              <a:spLocks noChangeArrowheads="1"/>
            </p:cNvSpPr>
            <p:nvPr/>
          </p:nvSpPr>
          <p:spPr bwMode="auto">
            <a:xfrm>
              <a:off x="9043" y="11223"/>
              <a:ext cx="1739" cy="1329"/>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a:scene3d>
                <a:camera prst="orthographicFront"/>
                <a:lightRig rig="balanced" dir="t">
                  <a:rot lat="0" lon="0" rev="2100000"/>
                </a:lightRig>
              </a:scene3d>
              <a:sp3d extrusionH="57150" prstMaterial="metal">
                <a:bevelT w="38100" h="25400"/>
                <a:contourClr>
                  <a:schemeClr val="bg2"/>
                </a:contourClr>
              </a:sp3d>
            </a:bodyPr>
            <a:lstStyle/>
            <a:p>
              <a:pPr>
                <a:defRPr/>
              </a:pPr>
              <a:endParaRPr lang="ar-SA">
                <a:ln w="50800"/>
                <a:solidFill>
                  <a:schemeClr val="bg1">
                    <a:shade val="50000"/>
                  </a:schemeClr>
                </a:solidFill>
              </a:endParaRPr>
            </a:p>
          </p:txBody>
        </p:sp>
        <p:sp>
          <p:nvSpPr>
            <p:cNvPr id="37" name="Rectangle 62"/>
            <p:cNvSpPr>
              <a:spLocks noChangeArrowheads="1"/>
            </p:cNvSpPr>
            <p:nvPr/>
          </p:nvSpPr>
          <p:spPr bwMode="auto">
            <a:xfrm>
              <a:off x="2533" y="11655"/>
              <a:ext cx="1258" cy="57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a:scene3d>
                <a:camera prst="orthographicFront"/>
                <a:lightRig rig="balanced" dir="t">
                  <a:rot lat="0" lon="0" rev="2100000"/>
                </a:lightRig>
              </a:scene3d>
              <a:sp3d extrusionH="57150" prstMaterial="metal">
                <a:bevelT w="38100" h="25400"/>
                <a:contourClr>
                  <a:schemeClr val="bg2"/>
                </a:contourClr>
              </a:sp3d>
            </a:bodyPr>
            <a:lstStyle/>
            <a:p>
              <a:pPr>
                <a:defRPr/>
              </a:pPr>
              <a:endParaRPr lang="ar-SA">
                <a:ln w="50800"/>
                <a:solidFill>
                  <a:schemeClr val="bg1">
                    <a:shade val="50000"/>
                  </a:schemeClr>
                </a:solidFill>
              </a:endParaRPr>
            </a:p>
          </p:txBody>
        </p:sp>
        <p:pic>
          <p:nvPicPr>
            <p:cNvPr id="38" name="Picture 63" descr="untitled"/>
            <p:cNvPicPr>
              <a:picLocks noChangeAspect="1" noChangeArrowheads="1"/>
            </p:cNvPicPr>
            <p:nvPr/>
          </p:nvPicPr>
          <p:blipFill>
            <a:blip r:embed="rId2"/>
            <a:srcRect l="58577" t="24567" r="2309" b="14740"/>
            <a:stretch>
              <a:fillRect/>
            </a:stretch>
          </p:blipFill>
          <p:spPr bwMode="auto">
            <a:xfrm>
              <a:off x="4726" y="9332"/>
              <a:ext cx="3462" cy="3239"/>
            </a:xfrm>
            <a:prstGeom prst="rect">
              <a:avLst/>
            </a:prstGeom>
            <a:ln w="127000" cap="sq">
              <a:solidFill>
                <a:srgbClr val="000000"/>
              </a:solidFill>
              <a:miter lim="800000"/>
            </a:ln>
            <a:effectLst>
              <a:outerShdw blurRad="57150" dist="50800" dir="2700000" algn="tl" rotWithShape="0">
                <a:srgbClr val="000000">
                  <a:alpha val="40000"/>
                </a:srgbClr>
              </a:outerShdw>
            </a:effectLst>
          </p:spPr>
          <p:style>
            <a:lnRef idx="1">
              <a:schemeClr val="accent1"/>
            </a:lnRef>
            <a:fillRef idx="2">
              <a:schemeClr val="accent1"/>
            </a:fillRef>
            <a:effectRef idx="1">
              <a:schemeClr val="accent1"/>
            </a:effectRef>
            <a:fontRef idx="minor">
              <a:schemeClr val="dk1"/>
            </a:fontRef>
          </p:style>
        </p:pic>
        <p:sp>
          <p:nvSpPr>
            <p:cNvPr id="39" name="Oval 64"/>
            <p:cNvSpPr>
              <a:spLocks noChangeArrowheads="1"/>
            </p:cNvSpPr>
            <p:nvPr/>
          </p:nvSpPr>
          <p:spPr bwMode="auto">
            <a:xfrm>
              <a:off x="4528" y="10457"/>
              <a:ext cx="2374" cy="2292"/>
            </a:xfrm>
            <a:prstGeom prst="ellipse">
              <a:avLst/>
            </a:prstGeom>
            <a:ln>
              <a:headEnd/>
              <a:tailEnd/>
            </a:ln>
          </p:spPr>
          <p:style>
            <a:lnRef idx="1">
              <a:schemeClr val="accent1"/>
            </a:lnRef>
            <a:fillRef idx="2">
              <a:schemeClr val="accent1"/>
            </a:fillRef>
            <a:effectRef idx="1">
              <a:schemeClr val="accent1"/>
            </a:effectRef>
            <a:fontRef idx="minor">
              <a:schemeClr val="dk1"/>
            </a:fontRef>
          </p:style>
          <p:txBody>
            <a:bodyPr>
              <a:scene3d>
                <a:camera prst="orthographicFront"/>
                <a:lightRig rig="balanced" dir="t">
                  <a:rot lat="0" lon="0" rev="2100000"/>
                </a:lightRig>
              </a:scene3d>
              <a:sp3d extrusionH="57150" prstMaterial="metal">
                <a:bevelT w="38100" h="25400"/>
                <a:contourClr>
                  <a:schemeClr val="bg2"/>
                </a:contourClr>
              </a:sp3d>
            </a:bodyPr>
            <a:lstStyle/>
            <a:p>
              <a:pPr>
                <a:defRPr/>
              </a:pPr>
              <a:endParaRPr lang="ar-SA">
                <a:ln w="50800"/>
                <a:solidFill>
                  <a:schemeClr val="bg1">
                    <a:shade val="50000"/>
                  </a:schemeClr>
                </a:solidFill>
              </a:endParaRPr>
            </a:p>
          </p:txBody>
        </p:sp>
        <p:sp>
          <p:nvSpPr>
            <p:cNvPr id="40" name="Oval 65"/>
            <p:cNvSpPr>
              <a:spLocks noChangeArrowheads="1"/>
            </p:cNvSpPr>
            <p:nvPr/>
          </p:nvSpPr>
          <p:spPr bwMode="auto">
            <a:xfrm>
              <a:off x="6090" y="10457"/>
              <a:ext cx="2278" cy="2292"/>
            </a:xfrm>
            <a:prstGeom prst="ellipse">
              <a:avLst/>
            </a:prstGeom>
            <a:ln>
              <a:headEnd/>
              <a:tailEnd/>
            </a:ln>
          </p:spPr>
          <p:style>
            <a:lnRef idx="1">
              <a:schemeClr val="accent1"/>
            </a:lnRef>
            <a:fillRef idx="2">
              <a:schemeClr val="accent1"/>
            </a:fillRef>
            <a:effectRef idx="1">
              <a:schemeClr val="accent1"/>
            </a:effectRef>
            <a:fontRef idx="minor">
              <a:schemeClr val="dk1"/>
            </a:fontRef>
          </p:style>
          <p:txBody>
            <a:bodyPr>
              <a:scene3d>
                <a:camera prst="orthographicFront"/>
                <a:lightRig rig="balanced" dir="t">
                  <a:rot lat="0" lon="0" rev="2100000"/>
                </a:lightRig>
              </a:scene3d>
              <a:sp3d extrusionH="57150" prstMaterial="metal">
                <a:bevelT w="38100" h="25400"/>
                <a:contourClr>
                  <a:schemeClr val="bg2"/>
                </a:contourClr>
              </a:sp3d>
            </a:bodyPr>
            <a:lstStyle/>
            <a:p>
              <a:pPr>
                <a:defRPr/>
              </a:pPr>
              <a:endParaRPr lang="ar-SA">
                <a:ln w="50800"/>
                <a:solidFill>
                  <a:schemeClr val="bg1">
                    <a:shade val="50000"/>
                  </a:schemeClr>
                </a:solidFill>
              </a:endParaRPr>
            </a:p>
          </p:txBody>
        </p:sp>
        <p:sp>
          <p:nvSpPr>
            <p:cNvPr id="41" name="Line 66"/>
            <p:cNvSpPr>
              <a:spLocks noChangeShapeType="1"/>
            </p:cNvSpPr>
            <p:nvPr/>
          </p:nvSpPr>
          <p:spPr bwMode="auto">
            <a:xfrm flipH="1">
              <a:off x="7153" y="8970"/>
              <a:ext cx="1440" cy="762"/>
            </a:xfrm>
            <a:prstGeom prst="line">
              <a:avLst/>
            </a:prstGeom>
            <a:ln>
              <a:headEnd/>
              <a:tailEnd type="triangle" w="med" len="med"/>
            </a:ln>
          </p:spPr>
          <p:style>
            <a:lnRef idx="1">
              <a:schemeClr val="accent1"/>
            </a:lnRef>
            <a:fillRef idx="2">
              <a:schemeClr val="accent1"/>
            </a:fillRef>
            <a:effectRef idx="1">
              <a:schemeClr val="accent1"/>
            </a:effectRef>
            <a:fontRef idx="minor">
              <a:schemeClr val="dk1"/>
            </a:fontRef>
          </p:style>
          <p:txBody>
            <a:bodyPr>
              <a:scene3d>
                <a:camera prst="orthographicFront"/>
                <a:lightRig rig="balanced" dir="t">
                  <a:rot lat="0" lon="0" rev="2100000"/>
                </a:lightRig>
              </a:scene3d>
              <a:sp3d extrusionH="57150" prstMaterial="metal">
                <a:bevelT w="38100" h="25400"/>
                <a:contourClr>
                  <a:schemeClr val="bg2"/>
                </a:contourClr>
              </a:sp3d>
            </a:bodyPr>
            <a:lstStyle/>
            <a:p>
              <a:pPr>
                <a:defRPr/>
              </a:pPr>
              <a:endParaRPr lang="ar-SA">
                <a:ln w="50800"/>
                <a:solidFill>
                  <a:schemeClr val="bg1">
                    <a:shade val="50000"/>
                  </a:schemeClr>
                </a:solidFill>
              </a:endParaRPr>
            </a:p>
          </p:txBody>
        </p:sp>
        <p:sp>
          <p:nvSpPr>
            <p:cNvPr id="42" name="WordArt 67"/>
            <p:cNvSpPr>
              <a:spLocks noChangeArrowheads="1" noChangeShapeType="1" noTextEdit="1"/>
            </p:cNvSpPr>
            <p:nvPr/>
          </p:nvSpPr>
          <p:spPr bwMode="auto">
            <a:xfrm rot="-1688482">
              <a:off x="6958" y="8952"/>
              <a:ext cx="1484" cy="380"/>
            </a:xfrm>
            <a:prstGeom prst="rect">
              <a:avLst/>
            </a:prstGeom>
          </p:spPr>
          <p:style>
            <a:lnRef idx="1">
              <a:schemeClr val="accent1"/>
            </a:lnRef>
            <a:fillRef idx="2">
              <a:schemeClr val="accent1"/>
            </a:fillRef>
            <a:effectRef idx="1">
              <a:schemeClr val="accent1"/>
            </a:effectRef>
            <a:fontRef idx="minor">
              <a:schemeClr val="dk1"/>
            </a:fontRef>
          </p:style>
          <p:txBody>
            <a:bodyPr wrap="none" fromWordArt="1">
              <a:prstTxWarp prst="textPlain">
                <a:avLst>
                  <a:gd name="adj" fmla="val 50000"/>
                </a:avLst>
              </a:prstTxWarp>
              <a:scene3d>
                <a:camera prst="orthographicFront"/>
                <a:lightRig rig="balanced" dir="t">
                  <a:rot lat="0" lon="0" rev="2100000"/>
                </a:lightRig>
              </a:scene3d>
              <a:sp3d extrusionH="57150" prstMaterial="metal">
                <a:bevelT w="38100" h="25400"/>
                <a:contourClr>
                  <a:schemeClr val="bg2"/>
                </a:contourClr>
              </a:sp3d>
            </a:bodyPr>
            <a:lstStyle/>
            <a:p>
              <a:pPr algn="ctr">
                <a:defRPr/>
              </a:pPr>
              <a:r>
                <a:rPr lang="ar-SA" sz="2800" kern="10" dirty="0">
                  <a:ln w="50800"/>
                  <a:solidFill>
                    <a:schemeClr val="bg1">
                      <a:shade val="50000"/>
                    </a:schemeClr>
                  </a:solidFill>
                  <a:latin typeface="Arial"/>
                  <a:cs typeface="Arial"/>
                </a:rPr>
                <a:t>الهيكل التنظيمي</a:t>
              </a:r>
            </a:p>
          </p:txBody>
        </p:sp>
        <p:sp>
          <p:nvSpPr>
            <p:cNvPr id="43" name="WordArt 68"/>
            <p:cNvSpPr>
              <a:spLocks noChangeArrowheads="1" noChangeShapeType="1" noTextEdit="1"/>
            </p:cNvSpPr>
            <p:nvPr/>
          </p:nvSpPr>
          <p:spPr bwMode="auto">
            <a:xfrm>
              <a:off x="7604" y="9849"/>
              <a:ext cx="1484" cy="380"/>
            </a:xfrm>
            <a:prstGeom prst="rect">
              <a:avLst/>
            </a:prstGeom>
          </p:spPr>
          <p:style>
            <a:lnRef idx="1">
              <a:schemeClr val="accent1"/>
            </a:lnRef>
            <a:fillRef idx="2">
              <a:schemeClr val="accent1"/>
            </a:fillRef>
            <a:effectRef idx="1">
              <a:schemeClr val="accent1"/>
            </a:effectRef>
            <a:fontRef idx="minor">
              <a:schemeClr val="dk1"/>
            </a:fontRef>
          </p:style>
          <p:txBody>
            <a:bodyPr wrap="none" fromWordArt="1">
              <a:prstTxWarp prst="textPlain">
                <a:avLst>
                  <a:gd name="adj" fmla="val 50000"/>
                </a:avLst>
              </a:prstTxWarp>
              <a:scene3d>
                <a:camera prst="orthographicFront"/>
                <a:lightRig rig="balanced" dir="t">
                  <a:rot lat="0" lon="0" rev="2100000"/>
                </a:lightRig>
              </a:scene3d>
              <a:sp3d extrusionH="57150" prstMaterial="metal">
                <a:bevelT w="38100" h="25400"/>
                <a:contourClr>
                  <a:schemeClr val="bg2"/>
                </a:contourClr>
              </a:sp3d>
            </a:bodyPr>
            <a:lstStyle/>
            <a:p>
              <a:pPr algn="ctr">
                <a:defRPr/>
              </a:pPr>
              <a:r>
                <a:rPr lang="ar-SA" sz="2800" kern="10">
                  <a:ln w="50800"/>
                  <a:solidFill>
                    <a:schemeClr val="bg1">
                      <a:shade val="50000"/>
                    </a:schemeClr>
                  </a:solidFill>
                  <a:latin typeface="Arial"/>
                  <a:cs typeface="Arial"/>
                </a:rPr>
                <a:t>الموارد المتاحة</a:t>
              </a:r>
            </a:p>
          </p:txBody>
        </p:sp>
        <p:sp>
          <p:nvSpPr>
            <p:cNvPr id="44" name="Line 69"/>
            <p:cNvSpPr>
              <a:spLocks noChangeShapeType="1"/>
            </p:cNvSpPr>
            <p:nvPr/>
          </p:nvSpPr>
          <p:spPr bwMode="auto">
            <a:xfrm flipH="1">
              <a:off x="7558" y="10260"/>
              <a:ext cx="1680" cy="1"/>
            </a:xfrm>
            <a:prstGeom prst="line">
              <a:avLst/>
            </a:prstGeom>
            <a:ln>
              <a:headEnd/>
              <a:tailEnd type="triangle" w="med" len="med"/>
            </a:ln>
          </p:spPr>
          <p:style>
            <a:lnRef idx="1">
              <a:schemeClr val="accent1"/>
            </a:lnRef>
            <a:fillRef idx="2">
              <a:schemeClr val="accent1"/>
            </a:fillRef>
            <a:effectRef idx="1">
              <a:schemeClr val="accent1"/>
            </a:effectRef>
            <a:fontRef idx="minor">
              <a:schemeClr val="dk1"/>
            </a:fontRef>
          </p:style>
          <p:txBody>
            <a:bodyPr>
              <a:scene3d>
                <a:camera prst="orthographicFront"/>
                <a:lightRig rig="balanced" dir="t">
                  <a:rot lat="0" lon="0" rev="2100000"/>
                </a:lightRig>
              </a:scene3d>
              <a:sp3d extrusionH="57150" prstMaterial="metal">
                <a:bevelT w="38100" h="25400"/>
                <a:contourClr>
                  <a:schemeClr val="bg2"/>
                </a:contourClr>
              </a:sp3d>
            </a:bodyPr>
            <a:lstStyle/>
            <a:p>
              <a:pPr>
                <a:defRPr/>
              </a:pPr>
              <a:endParaRPr lang="ar-SA">
                <a:ln w="50800"/>
                <a:solidFill>
                  <a:schemeClr val="bg1">
                    <a:shade val="50000"/>
                  </a:schemeClr>
                </a:solidFill>
              </a:endParaRPr>
            </a:p>
          </p:txBody>
        </p:sp>
        <p:sp>
          <p:nvSpPr>
            <p:cNvPr id="45" name="WordArt 70"/>
            <p:cNvSpPr>
              <a:spLocks noChangeArrowheads="1" noChangeShapeType="1" noTextEdit="1"/>
            </p:cNvSpPr>
            <p:nvPr/>
          </p:nvSpPr>
          <p:spPr bwMode="auto">
            <a:xfrm>
              <a:off x="3824" y="9890"/>
              <a:ext cx="1424" cy="380"/>
            </a:xfrm>
            <a:prstGeom prst="rect">
              <a:avLst/>
            </a:prstGeom>
          </p:spPr>
          <p:style>
            <a:lnRef idx="1">
              <a:schemeClr val="accent1"/>
            </a:lnRef>
            <a:fillRef idx="2">
              <a:schemeClr val="accent1"/>
            </a:fillRef>
            <a:effectRef idx="1">
              <a:schemeClr val="accent1"/>
            </a:effectRef>
            <a:fontRef idx="minor">
              <a:schemeClr val="dk1"/>
            </a:fontRef>
          </p:style>
          <p:txBody>
            <a:bodyPr wrap="none" fromWordArt="1">
              <a:prstTxWarp prst="textPlain">
                <a:avLst>
                  <a:gd name="adj" fmla="val 50000"/>
                </a:avLst>
              </a:prstTxWarp>
              <a:scene3d>
                <a:camera prst="orthographicFront"/>
                <a:lightRig rig="balanced" dir="t">
                  <a:rot lat="0" lon="0" rev="2100000"/>
                </a:lightRig>
              </a:scene3d>
              <a:sp3d extrusionH="57150" prstMaterial="metal">
                <a:bevelT w="38100" h="25400"/>
                <a:contourClr>
                  <a:schemeClr val="bg2"/>
                </a:contourClr>
              </a:sp3d>
            </a:bodyPr>
            <a:lstStyle/>
            <a:p>
              <a:pPr algn="ctr">
                <a:defRPr/>
              </a:pPr>
              <a:r>
                <a:rPr lang="ar-SA" kern="10">
                  <a:ln w="50800"/>
                  <a:solidFill>
                    <a:schemeClr val="bg1">
                      <a:shade val="50000"/>
                    </a:schemeClr>
                  </a:solidFill>
                  <a:latin typeface="Arial"/>
                  <a:cs typeface="Arial"/>
                </a:rPr>
                <a:t>القيادة</a:t>
              </a:r>
            </a:p>
          </p:txBody>
        </p:sp>
        <p:sp>
          <p:nvSpPr>
            <p:cNvPr id="46" name="Line 71"/>
            <p:cNvSpPr>
              <a:spLocks noChangeShapeType="1"/>
            </p:cNvSpPr>
            <p:nvPr/>
          </p:nvSpPr>
          <p:spPr bwMode="auto">
            <a:xfrm rot="10800000" flipH="1">
              <a:off x="3628" y="10305"/>
              <a:ext cx="1680" cy="1"/>
            </a:xfrm>
            <a:prstGeom prst="line">
              <a:avLst/>
            </a:prstGeom>
            <a:ln>
              <a:headEnd/>
              <a:tailEnd type="triangle" w="med" len="med"/>
            </a:ln>
          </p:spPr>
          <p:style>
            <a:lnRef idx="1">
              <a:schemeClr val="accent1"/>
            </a:lnRef>
            <a:fillRef idx="2">
              <a:schemeClr val="accent1"/>
            </a:fillRef>
            <a:effectRef idx="1">
              <a:schemeClr val="accent1"/>
            </a:effectRef>
            <a:fontRef idx="minor">
              <a:schemeClr val="dk1"/>
            </a:fontRef>
          </p:style>
          <p:txBody>
            <a:bodyPr>
              <a:scene3d>
                <a:camera prst="orthographicFront"/>
                <a:lightRig rig="balanced" dir="t">
                  <a:rot lat="0" lon="0" rev="2100000"/>
                </a:lightRig>
              </a:scene3d>
              <a:sp3d extrusionH="57150" prstMaterial="metal">
                <a:bevelT w="38100" h="25400"/>
                <a:contourClr>
                  <a:schemeClr val="bg2"/>
                </a:contourClr>
              </a:sp3d>
            </a:bodyPr>
            <a:lstStyle/>
            <a:p>
              <a:pPr>
                <a:defRPr/>
              </a:pPr>
              <a:endParaRPr lang="ar-SA">
                <a:ln w="50800"/>
                <a:solidFill>
                  <a:schemeClr val="bg1">
                    <a:shade val="50000"/>
                  </a:schemeClr>
                </a:solidFill>
              </a:endParaRPr>
            </a:p>
          </p:txBody>
        </p:sp>
        <p:sp>
          <p:nvSpPr>
            <p:cNvPr id="47" name="Line 72"/>
            <p:cNvSpPr>
              <a:spLocks noChangeShapeType="1"/>
            </p:cNvSpPr>
            <p:nvPr/>
          </p:nvSpPr>
          <p:spPr bwMode="auto">
            <a:xfrm rot="14246190" flipH="1">
              <a:off x="4243" y="9015"/>
              <a:ext cx="1440" cy="762"/>
            </a:xfrm>
            <a:prstGeom prst="line">
              <a:avLst/>
            </a:prstGeom>
            <a:ln>
              <a:headEnd/>
              <a:tailEnd type="triangle" w="med" len="med"/>
            </a:ln>
          </p:spPr>
          <p:style>
            <a:lnRef idx="1">
              <a:schemeClr val="accent1"/>
            </a:lnRef>
            <a:fillRef idx="2">
              <a:schemeClr val="accent1"/>
            </a:fillRef>
            <a:effectRef idx="1">
              <a:schemeClr val="accent1"/>
            </a:effectRef>
            <a:fontRef idx="minor">
              <a:schemeClr val="dk1"/>
            </a:fontRef>
          </p:style>
          <p:txBody>
            <a:bodyPr>
              <a:scene3d>
                <a:camera prst="orthographicFront"/>
                <a:lightRig rig="balanced" dir="t">
                  <a:rot lat="0" lon="0" rev="2100000"/>
                </a:lightRig>
              </a:scene3d>
              <a:sp3d extrusionH="57150" prstMaterial="metal">
                <a:bevelT w="38100" h="25400"/>
                <a:contourClr>
                  <a:schemeClr val="bg2"/>
                </a:contourClr>
              </a:sp3d>
            </a:bodyPr>
            <a:lstStyle/>
            <a:p>
              <a:pPr>
                <a:defRPr/>
              </a:pPr>
              <a:endParaRPr lang="ar-SA">
                <a:ln w="50800"/>
                <a:solidFill>
                  <a:schemeClr val="bg1">
                    <a:shade val="50000"/>
                  </a:schemeClr>
                </a:solidFill>
              </a:endParaRPr>
            </a:p>
          </p:txBody>
        </p:sp>
        <p:sp>
          <p:nvSpPr>
            <p:cNvPr id="48" name="WordArt 73"/>
            <p:cNvSpPr>
              <a:spLocks noChangeArrowheads="1" noChangeShapeType="1" noTextEdit="1"/>
            </p:cNvSpPr>
            <p:nvPr/>
          </p:nvSpPr>
          <p:spPr bwMode="auto">
            <a:xfrm rot="1745233">
              <a:off x="4364" y="9012"/>
              <a:ext cx="1484" cy="380"/>
            </a:xfrm>
            <a:prstGeom prst="rect">
              <a:avLst/>
            </a:prstGeom>
          </p:spPr>
          <p:style>
            <a:lnRef idx="1">
              <a:schemeClr val="accent1"/>
            </a:lnRef>
            <a:fillRef idx="2">
              <a:schemeClr val="accent1"/>
            </a:fillRef>
            <a:effectRef idx="1">
              <a:schemeClr val="accent1"/>
            </a:effectRef>
            <a:fontRef idx="minor">
              <a:schemeClr val="dk1"/>
            </a:fontRef>
          </p:style>
          <p:txBody>
            <a:bodyPr wrap="none" fromWordArt="1">
              <a:prstTxWarp prst="textPlain">
                <a:avLst>
                  <a:gd name="adj" fmla="val 50000"/>
                </a:avLst>
              </a:prstTxWarp>
              <a:scene3d>
                <a:camera prst="orthographicFront"/>
                <a:lightRig rig="balanced" dir="t">
                  <a:rot lat="0" lon="0" rev="2100000"/>
                </a:lightRig>
              </a:scene3d>
              <a:sp3d extrusionH="57150" prstMaterial="metal">
                <a:bevelT w="38100" h="25400"/>
                <a:contourClr>
                  <a:schemeClr val="bg2"/>
                </a:contourClr>
              </a:sp3d>
            </a:bodyPr>
            <a:lstStyle/>
            <a:p>
              <a:pPr algn="ctr">
                <a:defRPr/>
              </a:pPr>
              <a:r>
                <a:rPr lang="ar-SA" sz="2800" kern="10" dirty="0">
                  <a:ln w="50800"/>
                  <a:solidFill>
                    <a:schemeClr val="bg1">
                      <a:shade val="50000"/>
                    </a:schemeClr>
                  </a:solidFill>
                  <a:latin typeface="Arial"/>
                  <a:cs typeface="Arial"/>
                </a:rPr>
                <a:t>الإستراتيجية</a:t>
              </a:r>
            </a:p>
          </p:txBody>
        </p:sp>
        <p:sp>
          <p:nvSpPr>
            <p:cNvPr id="49" name="WordArt 74"/>
            <p:cNvSpPr>
              <a:spLocks noChangeArrowheads="1" noChangeShapeType="1" noTextEdit="1"/>
            </p:cNvSpPr>
            <p:nvPr/>
          </p:nvSpPr>
          <p:spPr bwMode="auto">
            <a:xfrm>
              <a:off x="5894" y="10000"/>
              <a:ext cx="1094" cy="380"/>
            </a:xfrm>
            <a:prstGeom prst="rect">
              <a:avLst/>
            </a:prstGeom>
          </p:spPr>
          <p:style>
            <a:lnRef idx="1">
              <a:schemeClr val="accent1"/>
            </a:lnRef>
            <a:fillRef idx="2">
              <a:schemeClr val="accent1"/>
            </a:fillRef>
            <a:effectRef idx="1">
              <a:schemeClr val="accent1"/>
            </a:effectRef>
            <a:fontRef idx="minor">
              <a:schemeClr val="dk1"/>
            </a:fontRef>
          </p:style>
          <p:txBody>
            <a:bodyPr wrap="none" fromWordArt="1">
              <a:prstTxWarp prst="textPlain">
                <a:avLst>
                  <a:gd name="adj" fmla="val 50000"/>
                </a:avLst>
              </a:prstTxWarp>
              <a:scene3d>
                <a:camera prst="orthographicFront"/>
                <a:lightRig rig="balanced" dir="t">
                  <a:rot lat="0" lon="0" rev="2100000"/>
                </a:lightRig>
              </a:scene3d>
              <a:sp3d extrusionH="57150" prstMaterial="metal">
                <a:bevelT w="38100" h="25400"/>
                <a:contourClr>
                  <a:schemeClr val="bg2"/>
                </a:contourClr>
              </a:sp3d>
            </a:bodyPr>
            <a:lstStyle/>
            <a:p>
              <a:pPr algn="ctr">
                <a:defRPr/>
              </a:pPr>
              <a:r>
                <a:rPr lang="ar-SA" sz="2800" kern="10" dirty="0">
                  <a:ln w="50800"/>
                  <a:solidFill>
                    <a:schemeClr val="bg1">
                      <a:shade val="50000"/>
                    </a:schemeClr>
                  </a:solidFill>
                  <a:latin typeface="Arial"/>
                  <a:cs typeface="Arial"/>
                </a:rPr>
                <a:t>إدارة الصيدلة</a:t>
              </a:r>
            </a:p>
          </p:txBody>
        </p:sp>
        <p:sp>
          <p:nvSpPr>
            <p:cNvPr id="50" name="WordArt 75"/>
            <p:cNvSpPr>
              <a:spLocks noChangeArrowheads="1" noChangeShapeType="1" noTextEdit="1"/>
            </p:cNvSpPr>
            <p:nvPr/>
          </p:nvSpPr>
          <p:spPr bwMode="auto">
            <a:xfrm>
              <a:off x="5972" y="10995"/>
              <a:ext cx="1140" cy="64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fromWordArt="1">
              <a:prstTxWarp prst="textPlain">
                <a:avLst>
                  <a:gd name="adj" fmla="val 50000"/>
                </a:avLst>
              </a:prstTxWarp>
              <a:scene3d>
                <a:camera prst="orthographicFront"/>
                <a:lightRig rig="balanced" dir="t">
                  <a:rot lat="0" lon="0" rev="2100000"/>
                </a:lightRig>
              </a:scene3d>
              <a:sp3d extrusionH="57150" prstMaterial="metal">
                <a:bevelT w="38100" h="25400"/>
                <a:contourClr>
                  <a:schemeClr val="bg2"/>
                </a:contourClr>
              </a:sp3d>
            </a:bodyPr>
            <a:lstStyle/>
            <a:p>
              <a:pPr algn="ctr" rtl="0">
                <a:defRPr/>
              </a:pPr>
              <a:r>
                <a:rPr lang="en-US" sz="2000" kern="10" dirty="0">
                  <a:ln w="50800"/>
                  <a:solidFill>
                    <a:schemeClr val="bg1">
                      <a:shade val="50000"/>
                    </a:schemeClr>
                  </a:solidFill>
                  <a:latin typeface="Arial"/>
                  <a:cs typeface="Arial"/>
                </a:rPr>
                <a:t>PTTQM</a:t>
              </a:r>
              <a:endParaRPr lang="ar-SA" sz="2800" kern="10" dirty="0">
                <a:ln w="50800"/>
                <a:solidFill>
                  <a:schemeClr val="bg1">
                    <a:shade val="50000"/>
                  </a:schemeClr>
                </a:solidFill>
                <a:latin typeface="Arial"/>
                <a:cs typeface="Arial"/>
              </a:endParaRPr>
            </a:p>
          </p:txBody>
        </p:sp>
        <p:sp>
          <p:nvSpPr>
            <p:cNvPr id="51" name="WordArt 76"/>
            <p:cNvSpPr>
              <a:spLocks noChangeArrowheads="1" noChangeShapeType="1" noTextEdit="1"/>
            </p:cNvSpPr>
            <p:nvPr/>
          </p:nvSpPr>
          <p:spPr bwMode="auto">
            <a:xfrm rot="-2406779">
              <a:off x="6944" y="11575"/>
              <a:ext cx="1094" cy="380"/>
            </a:xfrm>
            <a:prstGeom prst="rect">
              <a:avLst/>
            </a:prstGeom>
          </p:spPr>
          <p:style>
            <a:lnRef idx="1">
              <a:schemeClr val="accent1"/>
            </a:lnRef>
            <a:fillRef idx="2">
              <a:schemeClr val="accent1"/>
            </a:fillRef>
            <a:effectRef idx="1">
              <a:schemeClr val="accent1"/>
            </a:effectRef>
            <a:fontRef idx="minor">
              <a:schemeClr val="dk1"/>
            </a:fontRef>
          </p:style>
          <p:txBody>
            <a:bodyPr wrap="none" fromWordArt="1">
              <a:prstTxWarp prst="textPlain">
                <a:avLst>
                  <a:gd name="adj" fmla="val 50000"/>
                </a:avLst>
              </a:prstTxWarp>
              <a:scene3d>
                <a:camera prst="orthographicFront"/>
                <a:lightRig rig="balanced" dir="t">
                  <a:rot lat="0" lon="0" rev="2100000"/>
                </a:lightRig>
              </a:scene3d>
              <a:sp3d extrusionH="57150" prstMaterial="metal">
                <a:bevelT w="38100" h="25400"/>
                <a:contourClr>
                  <a:schemeClr val="bg2"/>
                </a:contourClr>
              </a:sp3d>
            </a:bodyPr>
            <a:lstStyle/>
            <a:p>
              <a:pPr algn="ctr">
                <a:defRPr/>
              </a:pPr>
              <a:r>
                <a:rPr lang="ar-SA" sz="2800" kern="10" dirty="0">
                  <a:ln w="50800"/>
                  <a:solidFill>
                    <a:schemeClr val="bg1">
                      <a:shade val="50000"/>
                    </a:schemeClr>
                  </a:solidFill>
                  <a:latin typeface="Arial"/>
                  <a:cs typeface="Arial"/>
                </a:rPr>
                <a:t>نظام صيدلة</a:t>
              </a:r>
            </a:p>
          </p:txBody>
        </p:sp>
        <p:sp>
          <p:nvSpPr>
            <p:cNvPr id="52" name="WordArt 77"/>
            <p:cNvSpPr>
              <a:spLocks noChangeArrowheads="1" noChangeShapeType="1" noTextEdit="1"/>
            </p:cNvSpPr>
            <p:nvPr/>
          </p:nvSpPr>
          <p:spPr bwMode="auto">
            <a:xfrm rot="2993221">
              <a:off x="4865" y="11435"/>
              <a:ext cx="1094" cy="556"/>
            </a:xfrm>
            <a:prstGeom prst="rect">
              <a:avLst/>
            </a:prstGeom>
          </p:spPr>
          <p:style>
            <a:lnRef idx="1">
              <a:schemeClr val="accent1"/>
            </a:lnRef>
            <a:fillRef idx="2">
              <a:schemeClr val="accent1"/>
            </a:fillRef>
            <a:effectRef idx="1">
              <a:schemeClr val="accent1"/>
            </a:effectRef>
            <a:fontRef idx="minor">
              <a:schemeClr val="dk1"/>
            </a:fontRef>
          </p:style>
          <p:txBody>
            <a:bodyPr wrap="none" fromWordArt="1">
              <a:prstTxWarp prst="textPlain">
                <a:avLst>
                  <a:gd name="adj" fmla="val 50000"/>
                </a:avLst>
              </a:prstTxWarp>
              <a:scene3d>
                <a:camera prst="orthographicFront"/>
                <a:lightRig rig="balanced" dir="t">
                  <a:rot lat="0" lon="0" rev="2100000"/>
                </a:lightRig>
              </a:scene3d>
              <a:sp3d extrusionH="57150" prstMaterial="metal">
                <a:bevelT w="38100" h="25400"/>
                <a:contourClr>
                  <a:schemeClr val="bg2"/>
                </a:contourClr>
              </a:sp3d>
            </a:bodyPr>
            <a:lstStyle/>
            <a:p>
              <a:pPr algn="ctr">
                <a:defRPr/>
              </a:pPr>
              <a:r>
                <a:rPr lang="ar-SA" sz="2800" kern="10" dirty="0">
                  <a:ln w="50800"/>
                  <a:solidFill>
                    <a:schemeClr val="bg1">
                      <a:shade val="50000"/>
                    </a:schemeClr>
                  </a:solidFill>
                  <a:latin typeface="Arial"/>
                  <a:cs typeface="Arial"/>
                </a:rPr>
                <a:t>الأفراد</a:t>
              </a:r>
            </a:p>
            <a:p>
              <a:pPr algn="ctr">
                <a:defRPr/>
              </a:pPr>
              <a:r>
                <a:rPr lang="ar-SA" sz="2800" kern="10" dirty="0">
                  <a:ln w="50800"/>
                  <a:solidFill>
                    <a:schemeClr val="bg1">
                      <a:shade val="50000"/>
                    </a:schemeClr>
                  </a:solidFill>
                  <a:latin typeface="Arial"/>
                  <a:cs typeface="Arial"/>
                </a:rPr>
                <a:t>مساعد/فني/صيدلي</a:t>
              </a:r>
            </a:p>
          </p:txBody>
        </p:sp>
        <p:sp>
          <p:nvSpPr>
            <p:cNvPr id="53" name="Line 78"/>
            <p:cNvSpPr>
              <a:spLocks noChangeShapeType="1"/>
            </p:cNvSpPr>
            <p:nvPr/>
          </p:nvSpPr>
          <p:spPr bwMode="auto">
            <a:xfrm rot="10800000" flipH="1" flipV="1">
              <a:off x="6777" y="11985"/>
              <a:ext cx="2280" cy="0"/>
            </a:xfrm>
            <a:prstGeom prst="line">
              <a:avLst/>
            </a:prstGeom>
            <a:ln>
              <a:headEnd/>
              <a:tailEnd type="triangle" w="med" len="med"/>
            </a:ln>
          </p:spPr>
          <p:style>
            <a:lnRef idx="1">
              <a:schemeClr val="dk1"/>
            </a:lnRef>
            <a:fillRef idx="0">
              <a:schemeClr val="dk1"/>
            </a:fillRef>
            <a:effectRef idx="0">
              <a:schemeClr val="dk1"/>
            </a:effectRef>
            <a:fontRef idx="minor">
              <a:schemeClr val="tx1"/>
            </a:fontRef>
          </p:style>
          <p:txBody>
            <a:bodyPr>
              <a:scene3d>
                <a:camera prst="orthographicFront"/>
                <a:lightRig rig="balanced" dir="t">
                  <a:rot lat="0" lon="0" rev="2100000"/>
                </a:lightRig>
              </a:scene3d>
              <a:sp3d extrusionH="57150" prstMaterial="metal">
                <a:bevelT w="38100" h="25400"/>
                <a:contourClr>
                  <a:schemeClr val="bg2"/>
                </a:contourClr>
              </a:sp3d>
            </a:bodyPr>
            <a:lstStyle/>
            <a:p>
              <a:pPr>
                <a:defRPr/>
              </a:pPr>
              <a:endParaRPr lang="ar-SA">
                <a:ln w="50800"/>
                <a:solidFill>
                  <a:schemeClr val="bg1">
                    <a:shade val="50000"/>
                  </a:schemeClr>
                </a:solidFill>
              </a:endParaRPr>
            </a:p>
          </p:txBody>
        </p:sp>
        <p:sp>
          <p:nvSpPr>
            <p:cNvPr id="54" name="Line 79"/>
            <p:cNvSpPr>
              <a:spLocks noChangeShapeType="1"/>
            </p:cNvSpPr>
            <p:nvPr/>
          </p:nvSpPr>
          <p:spPr bwMode="auto">
            <a:xfrm rot="10800000" flipH="1" flipV="1">
              <a:off x="3838" y="11985"/>
              <a:ext cx="2280" cy="0"/>
            </a:xfrm>
            <a:prstGeom prst="line">
              <a:avLst/>
            </a:prstGeom>
            <a:ln>
              <a:headEnd/>
              <a:tailEnd type="triangle" w="med" len="med"/>
            </a:ln>
          </p:spPr>
          <p:style>
            <a:lnRef idx="1">
              <a:schemeClr val="dk1"/>
            </a:lnRef>
            <a:fillRef idx="0">
              <a:schemeClr val="dk1"/>
            </a:fillRef>
            <a:effectRef idx="0">
              <a:schemeClr val="dk1"/>
            </a:effectRef>
            <a:fontRef idx="minor">
              <a:schemeClr val="tx1"/>
            </a:fontRef>
          </p:style>
          <p:txBody>
            <a:bodyPr>
              <a:scene3d>
                <a:camera prst="orthographicFront"/>
                <a:lightRig rig="balanced" dir="t">
                  <a:rot lat="0" lon="0" rev="2100000"/>
                </a:lightRig>
              </a:scene3d>
              <a:sp3d extrusionH="57150" prstMaterial="metal">
                <a:bevelT w="38100" h="25400"/>
                <a:contourClr>
                  <a:schemeClr val="bg2"/>
                </a:contourClr>
              </a:sp3d>
            </a:bodyPr>
            <a:lstStyle/>
            <a:p>
              <a:pPr>
                <a:defRPr/>
              </a:pPr>
              <a:endParaRPr lang="ar-SA">
                <a:ln w="50800"/>
                <a:solidFill>
                  <a:schemeClr val="bg1">
                    <a:shade val="50000"/>
                  </a:schemeClr>
                </a:solidFill>
              </a:endParaRPr>
            </a:p>
          </p:txBody>
        </p:sp>
        <p:sp>
          <p:nvSpPr>
            <p:cNvPr id="55" name="WordArt 80"/>
            <p:cNvSpPr>
              <a:spLocks noChangeArrowheads="1" noChangeShapeType="1" noTextEdit="1"/>
            </p:cNvSpPr>
            <p:nvPr/>
          </p:nvSpPr>
          <p:spPr bwMode="auto">
            <a:xfrm>
              <a:off x="2623" y="11603"/>
              <a:ext cx="1094" cy="507"/>
            </a:xfrm>
            <a:prstGeom prst="rect">
              <a:avLst/>
            </a:prstGeom>
          </p:spPr>
          <p:style>
            <a:lnRef idx="1">
              <a:schemeClr val="accent1"/>
            </a:lnRef>
            <a:fillRef idx="2">
              <a:schemeClr val="accent1"/>
            </a:fillRef>
            <a:effectRef idx="1">
              <a:schemeClr val="accent1"/>
            </a:effectRef>
            <a:fontRef idx="minor">
              <a:schemeClr val="dk1"/>
            </a:fontRef>
          </p:style>
          <p:txBody>
            <a:bodyPr wrap="none" fromWordArt="1">
              <a:prstTxWarp prst="textPlain">
                <a:avLst>
                  <a:gd name="adj" fmla="val 50000"/>
                </a:avLst>
              </a:prstTxWarp>
              <a:scene3d>
                <a:camera prst="orthographicFront"/>
                <a:lightRig rig="balanced" dir="t">
                  <a:rot lat="0" lon="0" rev="2100000"/>
                </a:lightRig>
              </a:scene3d>
              <a:sp3d extrusionH="57150" prstMaterial="metal">
                <a:bevelT w="38100" h="25400"/>
                <a:contourClr>
                  <a:schemeClr val="bg2"/>
                </a:contourClr>
              </a:sp3d>
            </a:bodyPr>
            <a:lstStyle/>
            <a:p>
              <a:pPr algn="ctr">
                <a:defRPr/>
              </a:pPr>
              <a:r>
                <a:rPr lang="ar-SA" sz="2800" kern="10" dirty="0">
                  <a:ln w="50800"/>
                  <a:solidFill>
                    <a:schemeClr val="bg1">
                      <a:shade val="50000"/>
                    </a:schemeClr>
                  </a:solidFill>
                  <a:latin typeface="Arial"/>
                  <a:cs typeface="Arial"/>
                </a:rPr>
                <a:t>المجهزون</a:t>
              </a:r>
            </a:p>
          </p:txBody>
        </p:sp>
        <p:sp>
          <p:nvSpPr>
            <p:cNvPr id="56" name="WordArt 81"/>
            <p:cNvSpPr>
              <a:spLocks noChangeArrowheads="1" noChangeShapeType="1" noTextEdit="1"/>
            </p:cNvSpPr>
            <p:nvPr/>
          </p:nvSpPr>
          <p:spPr bwMode="auto">
            <a:xfrm>
              <a:off x="9405" y="11982"/>
              <a:ext cx="1094" cy="380"/>
            </a:xfrm>
            <a:prstGeom prst="rect">
              <a:avLst/>
            </a:prstGeom>
          </p:spPr>
          <p:style>
            <a:lnRef idx="1">
              <a:schemeClr val="accent1"/>
            </a:lnRef>
            <a:fillRef idx="2">
              <a:schemeClr val="accent1"/>
            </a:fillRef>
            <a:effectRef idx="1">
              <a:schemeClr val="accent1"/>
            </a:effectRef>
            <a:fontRef idx="minor">
              <a:schemeClr val="dk1"/>
            </a:fontRef>
          </p:style>
          <p:txBody>
            <a:bodyPr wrap="none" fromWordArt="1">
              <a:prstTxWarp prst="textPlain">
                <a:avLst>
                  <a:gd name="adj" fmla="val 50000"/>
                </a:avLst>
              </a:prstTxWarp>
              <a:scene3d>
                <a:camera prst="orthographicFront"/>
                <a:lightRig rig="balanced" dir="t">
                  <a:rot lat="0" lon="0" rev="2100000"/>
                </a:lightRig>
              </a:scene3d>
              <a:sp3d extrusionH="57150" prstMaterial="metal">
                <a:bevelT w="38100" h="25400"/>
                <a:contourClr>
                  <a:schemeClr val="bg2"/>
                </a:contourClr>
              </a:sp3d>
            </a:bodyPr>
            <a:lstStyle/>
            <a:p>
              <a:pPr algn="ctr">
                <a:defRPr/>
              </a:pPr>
              <a:r>
                <a:rPr lang="ar-SA" sz="2800" kern="10" dirty="0">
                  <a:ln w="50800"/>
                  <a:solidFill>
                    <a:schemeClr val="bg1">
                      <a:shade val="50000"/>
                    </a:schemeClr>
                  </a:solidFill>
                  <a:latin typeface="Arial"/>
                  <a:cs typeface="Arial"/>
                </a:rPr>
                <a:t>المستفيدون</a:t>
              </a:r>
            </a:p>
          </p:txBody>
        </p:sp>
        <p:sp>
          <p:nvSpPr>
            <p:cNvPr id="57" name="Line 82"/>
            <p:cNvSpPr>
              <a:spLocks noChangeShapeType="1"/>
            </p:cNvSpPr>
            <p:nvPr/>
          </p:nvSpPr>
          <p:spPr bwMode="auto">
            <a:xfrm rot="5400000" flipH="1">
              <a:off x="8321" y="12059"/>
              <a:ext cx="710" cy="1577"/>
            </a:xfrm>
            <a:prstGeom prst="line">
              <a:avLst/>
            </a:prstGeom>
            <a:ln>
              <a:headEnd/>
              <a:tailEnd type="triangle" w="med" len="med"/>
            </a:ln>
          </p:spPr>
          <p:style>
            <a:lnRef idx="1">
              <a:schemeClr val="dk1"/>
            </a:lnRef>
            <a:fillRef idx="0">
              <a:schemeClr val="dk1"/>
            </a:fillRef>
            <a:effectRef idx="0">
              <a:schemeClr val="dk1"/>
            </a:effectRef>
            <a:fontRef idx="minor">
              <a:schemeClr val="tx1"/>
            </a:fontRef>
          </p:style>
          <p:txBody>
            <a:bodyPr>
              <a:scene3d>
                <a:camera prst="orthographicFront"/>
                <a:lightRig rig="balanced" dir="t">
                  <a:rot lat="0" lon="0" rev="2100000"/>
                </a:lightRig>
              </a:scene3d>
              <a:sp3d extrusionH="57150" prstMaterial="metal">
                <a:bevelT w="38100" h="25400"/>
                <a:contourClr>
                  <a:schemeClr val="bg2"/>
                </a:contourClr>
              </a:sp3d>
            </a:bodyPr>
            <a:lstStyle/>
            <a:p>
              <a:pPr>
                <a:defRPr/>
              </a:pPr>
              <a:endParaRPr lang="ar-SA">
                <a:ln w="50800"/>
                <a:solidFill>
                  <a:schemeClr val="bg1">
                    <a:shade val="50000"/>
                  </a:schemeClr>
                </a:solidFill>
              </a:endParaRPr>
            </a:p>
          </p:txBody>
        </p:sp>
        <p:sp>
          <p:nvSpPr>
            <p:cNvPr id="58" name="Line 83"/>
            <p:cNvSpPr>
              <a:spLocks noChangeShapeType="1"/>
            </p:cNvSpPr>
            <p:nvPr/>
          </p:nvSpPr>
          <p:spPr bwMode="auto">
            <a:xfrm rot="10800000" flipH="1">
              <a:off x="3701" y="12464"/>
              <a:ext cx="1321" cy="763"/>
            </a:xfrm>
            <a:prstGeom prst="line">
              <a:avLst/>
            </a:prstGeom>
            <a:ln>
              <a:headEnd/>
              <a:tailEnd type="triangle" w="med" len="med"/>
            </a:ln>
          </p:spPr>
          <p:style>
            <a:lnRef idx="1">
              <a:schemeClr val="dk1"/>
            </a:lnRef>
            <a:fillRef idx="0">
              <a:schemeClr val="dk1"/>
            </a:fillRef>
            <a:effectRef idx="0">
              <a:schemeClr val="dk1"/>
            </a:effectRef>
            <a:fontRef idx="minor">
              <a:schemeClr val="tx1"/>
            </a:fontRef>
          </p:style>
          <p:txBody>
            <a:bodyPr>
              <a:scene3d>
                <a:camera prst="orthographicFront"/>
                <a:lightRig rig="balanced" dir="t">
                  <a:rot lat="0" lon="0" rev="2100000"/>
                </a:lightRig>
              </a:scene3d>
              <a:sp3d extrusionH="57150" prstMaterial="metal">
                <a:bevelT w="38100" h="25400"/>
                <a:contourClr>
                  <a:schemeClr val="bg2"/>
                </a:contourClr>
              </a:sp3d>
            </a:bodyPr>
            <a:lstStyle/>
            <a:p>
              <a:pPr>
                <a:defRPr/>
              </a:pPr>
              <a:endParaRPr lang="ar-SA">
                <a:ln w="50800"/>
                <a:solidFill>
                  <a:schemeClr val="bg1">
                    <a:shade val="50000"/>
                  </a:schemeClr>
                </a:solidFill>
              </a:endParaRPr>
            </a:p>
          </p:txBody>
        </p:sp>
        <p:sp>
          <p:nvSpPr>
            <p:cNvPr id="59" name="WordArt 84"/>
            <p:cNvSpPr>
              <a:spLocks noChangeArrowheads="1" noChangeShapeType="1" noTextEdit="1"/>
            </p:cNvSpPr>
            <p:nvPr/>
          </p:nvSpPr>
          <p:spPr bwMode="auto">
            <a:xfrm>
              <a:off x="2038" y="13293"/>
              <a:ext cx="2760" cy="762"/>
            </a:xfrm>
            <a:prstGeom prst="rect">
              <a:avLst/>
            </a:prstGeom>
          </p:spPr>
          <p:style>
            <a:lnRef idx="1">
              <a:schemeClr val="accent1"/>
            </a:lnRef>
            <a:fillRef idx="2">
              <a:schemeClr val="accent1"/>
            </a:fillRef>
            <a:effectRef idx="1">
              <a:schemeClr val="accent1"/>
            </a:effectRef>
            <a:fontRef idx="minor">
              <a:schemeClr val="dk1"/>
            </a:fontRef>
          </p:style>
          <p:txBody>
            <a:bodyPr wrap="none" fromWordArt="1">
              <a:prstTxWarp prst="textPlain">
                <a:avLst>
                  <a:gd name="adj" fmla="val 50000"/>
                </a:avLst>
              </a:prstTxWarp>
              <a:scene3d>
                <a:camera prst="orthographicFront"/>
                <a:lightRig rig="balanced" dir="t">
                  <a:rot lat="0" lon="0" rev="2100000"/>
                </a:lightRig>
              </a:scene3d>
              <a:sp3d extrusionH="57150" prstMaterial="metal">
                <a:bevelT w="38100" h="25400"/>
                <a:contourClr>
                  <a:schemeClr val="bg2"/>
                </a:contourClr>
              </a:sp3d>
            </a:bodyPr>
            <a:lstStyle/>
            <a:p>
              <a:pPr algn="ctr">
                <a:defRPr/>
              </a:pPr>
              <a:r>
                <a:rPr lang="ar-SA" sz="2800" kern="10" dirty="0">
                  <a:ln w="50800"/>
                  <a:solidFill>
                    <a:schemeClr val="bg1">
                      <a:shade val="50000"/>
                    </a:schemeClr>
                  </a:solidFill>
                  <a:latin typeface="Arial"/>
                  <a:cs typeface="Arial"/>
                </a:rPr>
                <a:t>المواقف السلوكية</a:t>
              </a:r>
            </a:p>
            <a:p>
              <a:pPr algn="ctr">
                <a:defRPr/>
              </a:pPr>
              <a:r>
                <a:rPr lang="ar-SA" sz="2800" kern="10" dirty="0">
                  <a:ln w="50800"/>
                  <a:solidFill>
                    <a:schemeClr val="bg1">
                      <a:shade val="50000"/>
                    </a:schemeClr>
                  </a:solidFill>
                  <a:latin typeface="Arial"/>
                  <a:cs typeface="Arial"/>
                </a:rPr>
                <a:t>للأفراد وتفاعلهم في تحقيق الأهداف</a:t>
              </a:r>
            </a:p>
          </p:txBody>
        </p:sp>
        <p:sp>
          <p:nvSpPr>
            <p:cNvPr id="60" name="WordArt 85"/>
            <p:cNvSpPr>
              <a:spLocks noChangeArrowheads="1" noChangeShapeType="1" noTextEdit="1"/>
            </p:cNvSpPr>
            <p:nvPr/>
          </p:nvSpPr>
          <p:spPr bwMode="auto">
            <a:xfrm>
              <a:off x="8278" y="13292"/>
              <a:ext cx="2760" cy="762"/>
            </a:xfrm>
            <a:prstGeom prst="rect">
              <a:avLst/>
            </a:prstGeom>
          </p:spPr>
          <p:style>
            <a:lnRef idx="1">
              <a:schemeClr val="accent1"/>
            </a:lnRef>
            <a:fillRef idx="2">
              <a:schemeClr val="accent1"/>
            </a:fillRef>
            <a:effectRef idx="1">
              <a:schemeClr val="accent1"/>
            </a:effectRef>
            <a:fontRef idx="minor">
              <a:schemeClr val="dk1"/>
            </a:fontRef>
          </p:style>
          <p:txBody>
            <a:bodyPr wrap="none" fromWordArt="1">
              <a:prstTxWarp prst="textPlain">
                <a:avLst>
                  <a:gd name="adj" fmla="val 50000"/>
                </a:avLst>
              </a:prstTxWarp>
              <a:scene3d>
                <a:camera prst="orthographicFront"/>
                <a:lightRig rig="balanced" dir="t">
                  <a:rot lat="0" lon="0" rev="2100000"/>
                </a:lightRig>
              </a:scene3d>
              <a:sp3d extrusionH="57150" prstMaterial="metal">
                <a:bevelT w="38100" h="25400"/>
                <a:contourClr>
                  <a:schemeClr val="bg2"/>
                </a:contourClr>
              </a:sp3d>
            </a:bodyPr>
            <a:lstStyle/>
            <a:p>
              <a:pPr algn="ctr">
                <a:defRPr/>
              </a:pPr>
              <a:r>
                <a:rPr lang="ar-SA" sz="2800" kern="10" dirty="0">
                  <a:ln w="50800"/>
                  <a:solidFill>
                    <a:schemeClr val="bg1">
                      <a:shade val="50000"/>
                    </a:schemeClr>
                  </a:solidFill>
                  <a:latin typeface="Arial"/>
                  <a:cs typeface="Arial"/>
                </a:rPr>
                <a:t>المعايير</a:t>
              </a:r>
            </a:p>
            <a:p>
              <a:pPr algn="ctr">
                <a:defRPr/>
              </a:pPr>
              <a:r>
                <a:rPr lang="ar-SA" sz="2800" kern="10" dirty="0">
                  <a:ln w="50800"/>
                  <a:solidFill>
                    <a:schemeClr val="bg1">
                      <a:shade val="50000"/>
                    </a:schemeClr>
                  </a:solidFill>
                  <a:latin typeface="Arial"/>
                  <a:cs typeface="Arial"/>
                </a:rPr>
                <a:t>والمواصفات القياسية</a:t>
              </a:r>
            </a:p>
          </p:txBody>
        </p:sp>
      </p:grpSp>
      <p:sp>
        <p:nvSpPr>
          <p:cNvPr id="61" name="WordArt 81"/>
          <p:cNvSpPr>
            <a:spLocks noChangeArrowheads="1" noChangeShapeType="1" noTextEdit="1"/>
          </p:cNvSpPr>
          <p:nvPr/>
        </p:nvSpPr>
        <p:spPr bwMode="auto">
          <a:xfrm>
            <a:off x="7668344" y="2924944"/>
            <a:ext cx="504056" cy="286058"/>
          </a:xfrm>
          <a:prstGeom prst="rect">
            <a:avLst/>
          </a:prstGeom>
        </p:spPr>
        <p:style>
          <a:lnRef idx="1">
            <a:schemeClr val="accent1"/>
          </a:lnRef>
          <a:fillRef idx="2">
            <a:schemeClr val="accent1"/>
          </a:fillRef>
          <a:effectRef idx="1">
            <a:schemeClr val="accent1"/>
          </a:effectRef>
          <a:fontRef idx="minor">
            <a:schemeClr val="dk1"/>
          </a:fontRef>
        </p:style>
        <p:txBody>
          <a:bodyPr wrap="none" fromWordArt="1">
            <a:prstTxWarp prst="textPlain">
              <a:avLst>
                <a:gd name="adj" fmla="val 50000"/>
              </a:avLst>
            </a:prstTxWarp>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ar-SA" sz="2800" kern="1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a:cs typeface="Arial"/>
              </a:rPr>
              <a:t>المستهلكون</a:t>
            </a:r>
          </a:p>
        </p:txBody>
      </p:sp>
    </p:spTree>
  </p:cSld>
  <p:clrMapOvr>
    <a:masterClrMapping/>
  </p:clrMapOvr>
  <p:transition>
    <p:wheel spokes="3"/>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14313"/>
            <a:ext cx="7772400" cy="773112"/>
          </a:xfrm>
        </p:spPr>
        <p:txBody>
          <a:bodyPr/>
          <a:lstStyle/>
          <a:p>
            <a:pPr algn="ctr">
              <a:defRPr/>
            </a:pPr>
            <a:r>
              <a:rPr lang="ar-SA" sz="2400" dirty="0" smtClean="0">
                <a:latin typeface="Aharoni" pitchFamily="2" charset="-79"/>
              </a:rPr>
              <a:t>أهداف وفوائد تطبيق إدارة الجودة الشاملة</a:t>
            </a:r>
            <a:br>
              <a:rPr lang="ar-SA" sz="2400" dirty="0" smtClean="0">
                <a:latin typeface="Aharoni" pitchFamily="2" charset="-79"/>
              </a:rPr>
            </a:br>
            <a:r>
              <a:rPr lang="ar-SA" sz="2400" dirty="0" smtClean="0">
                <a:latin typeface="Aharoni" pitchFamily="2" charset="-79"/>
              </a:rPr>
              <a:t>  </a:t>
            </a:r>
            <a:r>
              <a:rPr lang="en-US" sz="2400" dirty="0" smtClean="0">
                <a:latin typeface="Aharoni" pitchFamily="2" charset="-79"/>
              </a:rPr>
              <a:t>TQM Objectives &amp; Benefits </a:t>
            </a:r>
            <a:endParaRPr lang="ar-SA" sz="2400" dirty="0">
              <a:latin typeface="Aharoni" pitchFamily="2" charset="-79"/>
            </a:endParaRPr>
          </a:p>
        </p:txBody>
      </p:sp>
      <p:sp>
        <p:nvSpPr>
          <p:cNvPr id="58371" name="Content Placeholder 2"/>
          <p:cNvSpPr>
            <a:spLocks noGrp="1"/>
          </p:cNvSpPr>
          <p:nvPr>
            <p:ph idx="1"/>
          </p:nvPr>
        </p:nvSpPr>
        <p:spPr>
          <a:xfrm>
            <a:off x="914400" y="1071563"/>
            <a:ext cx="7772400" cy="5284787"/>
          </a:xfrm>
        </p:spPr>
        <p:txBody>
          <a:bodyPr/>
          <a:lstStyle/>
          <a:p>
            <a:r>
              <a:rPr lang="ar-SA" sz="1800" smtClean="0">
                <a:latin typeface="Arabic Transparent" pitchFamily="2" charset="0"/>
                <a:cs typeface="Arabic Transparent" pitchFamily="2" charset="0"/>
              </a:rPr>
              <a:t>غاية  تطبيق برنامج إدارة الجودة الشاملة في </a:t>
            </a:r>
            <a:r>
              <a:rPr lang="ar-SA" sz="1800" b="1" smtClean="0">
                <a:latin typeface="Arabic Transparent" pitchFamily="2" charset="0"/>
                <a:cs typeface="Arabic Transparent" pitchFamily="2" charset="0"/>
              </a:rPr>
              <a:t>هدفها الرئيسي</a:t>
            </a:r>
            <a:r>
              <a:rPr lang="ar-SA" sz="1800" smtClean="0">
                <a:latin typeface="Arabic Transparent" pitchFamily="2" charset="0"/>
                <a:cs typeface="Arabic Transparent" pitchFamily="2" charset="0"/>
              </a:rPr>
              <a:t> هو: </a:t>
            </a:r>
            <a:r>
              <a:rPr lang="en-US" sz="1800" smtClean="0">
                <a:latin typeface="Arabic Transparent" pitchFamily="2" charset="0"/>
                <a:cs typeface="Arabic Transparent" pitchFamily="2" charset="0"/>
              </a:rPr>
              <a:t> </a:t>
            </a:r>
          </a:p>
          <a:p>
            <a:pPr>
              <a:buFont typeface="Wingdings" pitchFamily="2" charset="2"/>
              <a:buNone/>
            </a:pPr>
            <a:r>
              <a:rPr lang="en-US" sz="1800" smtClean="0">
                <a:latin typeface="Arabic Transparent" pitchFamily="2" charset="0"/>
                <a:cs typeface="Arabic Transparent" pitchFamily="2" charset="0"/>
              </a:rPr>
              <a:t>	 </a:t>
            </a:r>
            <a:r>
              <a:rPr lang="ar-SA" sz="2000" i="1" smtClean="0">
                <a:latin typeface="Arabic Transparent" pitchFamily="2" charset="0"/>
                <a:cs typeface="Arabic Transparent" pitchFamily="2" charset="0"/>
              </a:rPr>
              <a:t>تطوير الجودة</a:t>
            </a:r>
            <a:r>
              <a:rPr lang="ar-SA" sz="1800" i="1" smtClean="0">
                <a:latin typeface="Arabic Transparent" pitchFamily="2" charset="0"/>
                <a:cs typeface="Arabic Transparent" pitchFamily="2" charset="0"/>
              </a:rPr>
              <a:t> </a:t>
            </a:r>
            <a:r>
              <a:rPr lang="ar-SA" sz="1800" smtClean="0">
                <a:latin typeface="Arabic Transparent" pitchFamily="2" charset="0"/>
                <a:cs typeface="Arabic Transparent" pitchFamily="2" charset="0"/>
              </a:rPr>
              <a:t>للمنتجات </a:t>
            </a:r>
            <a:r>
              <a:rPr lang="ar-SA" sz="2000" i="1" smtClean="0">
                <a:latin typeface="Arabic Transparent" pitchFamily="2" charset="0"/>
                <a:cs typeface="Arabic Transparent" pitchFamily="2" charset="0"/>
              </a:rPr>
              <a:t>والخدمات مع إحراز تخفيض في التكاليف والإقلال من الوقت والجهد الضائع لتحسين الخدمة المقدمة للعملاء والمستفيدين المرضى والمراجعين وكسب رضاءهم</a:t>
            </a:r>
            <a:r>
              <a:rPr lang="en-US" sz="2000" i="1" smtClean="0">
                <a:latin typeface="Arabic Transparent" pitchFamily="2" charset="0"/>
                <a:cs typeface="Arabic Transparent" pitchFamily="2" charset="0"/>
              </a:rPr>
              <a:t> .</a:t>
            </a:r>
            <a:endParaRPr lang="en-US" sz="1800" smtClean="0">
              <a:latin typeface="Arabic Transparent" pitchFamily="2" charset="0"/>
              <a:cs typeface="Arabic Transparent" pitchFamily="2" charset="0"/>
            </a:endParaRPr>
          </a:p>
          <a:p>
            <a:pPr>
              <a:buFont typeface="Wingdings" pitchFamily="2" charset="2"/>
              <a:buNone/>
            </a:pPr>
            <a:r>
              <a:rPr lang="ar-SA" sz="1800" smtClean="0">
                <a:cs typeface="Simplified Arabic" pitchFamily="18" charset="-78"/>
              </a:rPr>
              <a:t>  للهدف الرئيس هذا </a:t>
            </a:r>
            <a:r>
              <a:rPr lang="ar-SA" sz="1800" b="1" smtClean="0">
                <a:cs typeface="Simplified Arabic" pitchFamily="18" charset="-78"/>
              </a:rPr>
              <a:t>ثلاث فوائد رئيسية</a:t>
            </a:r>
            <a:r>
              <a:rPr lang="ar-SA" sz="1800" smtClean="0">
                <a:cs typeface="Simplified Arabic" pitchFamily="18" charset="-78"/>
              </a:rPr>
              <a:t> </a:t>
            </a:r>
            <a:r>
              <a:rPr lang="ar-SA" sz="1800" b="1" smtClean="0">
                <a:cs typeface="Simplified Arabic" pitchFamily="18" charset="-78"/>
              </a:rPr>
              <a:t>مهمة  هي</a:t>
            </a:r>
            <a:r>
              <a:rPr lang="en-US" sz="1800" b="1" smtClean="0">
                <a:cs typeface="Simplified Arabic" pitchFamily="18" charset="-78"/>
              </a:rPr>
              <a:t> :</a:t>
            </a:r>
            <a:r>
              <a:rPr lang="en-US" sz="1800" smtClean="0">
                <a:cs typeface="Simplified Arabic" pitchFamily="18" charset="-78"/>
              </a:rPr>
              <a:t> </a:t>
            </a:r>
            <a:endParaRPr lang="ar-SA" sz="1800" smtClean="0">
              <a:cs typeface="Simplified Arabic" pitchFamily="18" charset="-78"/>
            </a:endParaRPr>
          </a:p>
          <a:p>
            <a:pPr>
              <a:buFont typeface="Consolas" pitchFamily="49" charset="0"/>
              <a:buAutoNum type="arabicPeriod"/>
            </a:pPr>
            <a:r>
              <a:rPr lang="ar-SA" sz="1800" b="1" smtClean="0">
                <a:cs typeface="Simplified Arabic" pitchFamily="18" charset="-78"/>
              </a:rPr>
              <a:t>خفض التكاليف</a:t>
            </a:r>
            <a:r>
              <a:rPr lang="ar-SA" sz="1600" b="1" smtClean="0">
                <a:cs typeface="Simplified Arabic" pitchFamily="18" charset="-78"/>
              </a:rPr>
              <a:t>: </a:t>
            </a:r>
            <a:r>
              <a:rPr lang="ar-SA" sz="1600" smtClean="0">
                <a:cs typeface="Simplified Arabic" pitchFamily="18" charset="-78"/>
              </a:rPr>
              <a:t>إن الجودة تتطلب </a:t>
            </a:r>
            <a:r>
              <a:rPr lang="ar-SA" sz="1600" b="1" i="1" smtClean="0">
                <a:cs typeface="Simplified Arabic" pitchFamily="18" charset="-78"/>
              </a:rPr>
              <a:t>عمل الأشياء الصحيحة بالطريقة الصحيحة من أول مرة وكل مره</a:t>
            </a:r>
            <a:r>
              <a:rPr lang="ar-SA" sz="1600" smtClean="0">
                <a:cs typeface="Simplified Arabic" pitchFamily="18" charset="-78"/>
              </a:rPr>
              <a:t> وهذا يعني تقليل الأشياء التالفة أو إعادة إنجازها وبالتالي تقليل التكاليف</a:t>
            </a:r>
            <a:r>
              <a:rPr lang="en-US" sz="1600" smtClean="0">
                <a:cs typeface="Simplified Arabic" pitchFamily="18" charset="-78"/>
              </a:rPr>
              <a:t> .</a:t>
            </a:r>
          </a:p>
          <a:p>
            <a:pPr>
              <a:buFont typeface="Consolas" pitchFamily="49" charset="0"/>
              <a:buAutoNum type="arabicPeriod"/>
            </a:pPr>
            <a:r>
              <a:rPr lang="ar-SA" sz="1800" smtClean="0">
                <a:cs typeface="Simplified Arabic" pitchFamily="18" charset="-78"/>
              </a:rPr>
              <a:t> </a:t>
            </a:r>
            <a:r>
              <a:rPr lang="ar-SA" sz="1800" b="1" smtClean="0">
                <a:cs typeface="Simplified Arabic" pitchFamily="18" charset="-78"/>
              </a:rPr>
              <a:t>تقليل الوقت </a:t>
            </a:r>
            <a:r>
              <a:rPr lang="ar-SA" sz="1600" b="1" smtClean="0">
                <a:cs typeface="Simplified Arabic" pitchFamily="18" charset="-78"/>
              </a:rPr>
              <a:t>اللازم لإنجاز مهمة أو خدمة العميل / المستفيد </a:t>
            </a:r>
            <a:r>
              <a:rPr lang="ar-SA" sz="1600" smtClean="0">
                <a:cs typeface="Simplified Arabic" pitchFamily="18" charset="-78"/>
              </a:rPr>
              <a:t>وفق الاهداف والإجراءات المعتمدة، فكلما طال الوقت زاد الجهد وقلت الفائدة وتزايدت ردود فعل العملاء السلبية. </a:t>
            </a:r>
            <a:r>
              <a:rPr lang="en-US" sz="1600" smtClean="0">
                <a:cs typeface="Simplified Arabic" pitchFamily="18" charset="-78"/>
              </a:rPr>
              <a:t> </a:t>
            </a:r>
          </a:p>
          <a:p>
            <a:pPr>
              <a:buFont typeface="Consolas" pitchFamily="49" charset="0"/>
              <a:buAutoNum type="arabicPeriod"/>
            </a:pPr>
            <a:r>
              <a:rPr lang="ar-SA" sz="1800" b="1" smtClean="0">
                <a:cs typeface="Simplified Arabic" pitchFamily="18" charset="-78"/>
              </a:rPr>
              <a:t> تحقيق الجودة: </a:t>
            </a:r>
            <a:r>
              <a:rPr lang="ar-SA" sz="1600" smtClean="0">
                <a:cs typeface="Simplified Arabic" pitchFamily="18" charset="-78"/>
              </a:rPr>
              <a:t>وذلك بتطوير المنتجات والخدمات حسب رغبة العملاء والمستفيدين وحاجتهم ، ذلك لأن عدم الاهتمام بالجودة يؤدي لزيادة الوقت لأداء وإنجاز المهام وزيادة أعمال المراقبة وبالتالي زيادة شكاوي  المستفيدين من هذه الخدمات وتردي اوضاعهم الصحية فتردي التنمية الوطني، فضلا عن المحاسبة والعقوبات دنيا وآخره. </a:t>
            </a:r>
          </a:p>
          <a:p>
            <a:pPr>
              <a:buFont typeface="Wingdings" pitchFamily="2" charset="2"/>
              <a:buNone/>
            </a:pPr>
            <a:r>
              <a:rPr lang="ar-SA" sz="1600" smtClean="0">
                <a:cs typeface="Simplified Arabic" pitchFamily="18" charset="-78"/>
              </a:rPr>
              <a:t>وهناك فوائد أخرى داعمة عديدة: الثقة -الذاتية لمقدم الخدمة موظف وجهة، تعزيز ثقة المستفيد، تحسين المخرجات، زيادة الكفاءة والتعاون، تعلم وتعزيز التنظيم والتخطيط وتحليل المشكلات والسيطرة عليها اول باول، تعلم اتخاذ القرار الصائب وفق الحقائق لا المشاعر، التدريب، تقليل الجهد وتفادي التكرار، تفادي الخسائر والمشكلات وتحقيق الاهداف فالإرباح والفوائد للذات دنيا وآخره، وللمستفيد فرفاهية الوطن.    </a:t>
            </a:r>
            <a:endParaRPr lang="ar-SA" sz="1800" smtClean="0">
              <a:latin typeface="Arabic Transparent" pitchFamily="2" charset="0"/>
              <a:cs typeface="Arabic Transparent" pitchFamily="2" charset="0"/>
            </a:endParaRPr>
          </a:p>
        </p:txBody>
      </p:sp>
      <p:sp>
        <p:nvSpPr>
          <p:cNvPr id="58372" name="Slide Number Placeholder 4"/>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C6171F45-FDB6-46A6-9D7A-899769645B94}" type="slidenum">
              <a:rPr lang="ar-SA" smtClean="0"/>
              <a:pPr/>
              <a:t>49</a:t>
            </a:fld>
            <a:endParaRPr lang="en-US" smtClean="0"/>
          </a:p>
        </p:txBody>
      </p:sp>
    </p:spTree>
  </p:cSld>
  <p:clrMapOvr>
    <a:masterClrMapping/>
  </p:clrMapOvr>
  <p:transition>
    <p:wheel spokes="3"/>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2500313" y="44450"/>
            <a:ext cx="4714875" cy="785813"/>
          </a:xfrm>
        </p:spPr>
        <p:txBody>
          <a:bodyPr/>
          <a:lstStyle/>
          <a:p>
            <a:pPr algn="ctr" eaLnBrk="1" fontAlgn="auto" hangingPunct="1">
              <a:spcAft>
                <a:spcPts val="0"/>
              </a:spcAft>
              <a:defRPr/>
            </a:pPr>
            <a:r>
              <a:rPr lang="ar-SA" sz="3200" dirty="0" smtClean="0">
                <a:solidFill>
                  <a:schemeClr val="tx2">
                    <a:satMod val="200000"/>
                  </a:schemeClr>
                </a:solidFill>
                <a:cs typeface="PT Bold Heading" pitchFamily="2" charset="-78"/>
              </a:rPr>
              <a:t>لماذا </a:t>
            </a:r>
            <a:r>
              <a:rPr lang="ar-SA" sz="4400" dirty="0" smtClean="0">
                <a:solidFill>
                  <a:schemeClr val="tx2">
                    <a:satMod val="200000"/>
                  </a:schemeClr>
                </a:solidFill>
                <a:cs typeface="PT Bold Heading" pitchFamily="2" charset="-78"/>
              </a:rPr>
              <a:t>؟</a:t>
            </a:r>
            <a:r>
              <a:rPr lang="en-US" sz="3200" dirty="0" smtClean="0">
                <a:solidFill>
                  <a:schemeClr val="tx2">
                    <a:satMod val="200000"/>
                  </a:schemeClr>
                </a:solidFill>
                <a:latin typeface="Arial Black" pitchFamily="34" charset="0"/>
                <a:cs typeface="PT Bold Heading" pitchFamily="2" charset="-78"/>
              </a:rPr>
              <a:t>Why PTTQM</a:t>
            </a:r>
            <a:r>
              <a:rPr lang="en-US" dirty="0" smtClean="0">
                <a:solidFill>
                  <a:schemeClr val="tx2">
                    <a:satMod val="200000"/>
                  </a:schemeClr>
                </a:solidFill>
                <a:cs typeface="PT Bold Heading" pitchFamily="2" charset="-78"/>
              </a:rPr>
              <a:t>? </a:t>
            </a:r>
            <a:endParaRPr lang="ar-SA" dirty="0" smtClean="0">
              <a:solidFill>
                <a:schemeClr val="tx2">
                  <a:satMod val="200000"/>
                </a:schemeClr>
              </a:solidFill>
              <a:cs typeface="PT Bold Heading" pitchFamily="2" charset="-78"/>
            </a:endParaRPr>
          </a:p>
        </p:txBody>
      </p:sp>
      <p:sp>
        <p:nvSpPr>
          <p:cNvPr id="3" name="Content Placeholder 2"/>
          <p:cNvSpPr>
            <a:spLocks noGrp="1"/>
          </p:cNvSpPr>
          <p:nvPr>
            <p:ph idx="1"/>
          </p:nvPr>
        </p:nvSpPr>
        <p:spPr>
          <a:xfrm>
            <a:off x="1128713" y="1196975"/>
            <a:ext cx="7300912" cy="5256213"/>
          </a:xfrm>
        </p:spPr>
        <p:txBody>
          <a:bodyPr rtlCol="1">
            <a:normAutofit lnSpcReduction="10000"/>
          </a:bodyPr>
          <a:lstStyle/>
          <a:p>
            <a:pPr marL="411480" algn="ctr" eaLnBrk="1" fontAlgn="auto" hangingPunct="1">
              <a:spcAft>
                <a:spcPts val="0"/>
              </a:spcAft>
              <a:buFont typeface="Arial" pitchFamily="34" charset="0"/>
              <a:buNone/>
              <a:defRPr/>
            </a:pPr>
            <a:r>
              <a:rPr lang="ar-SA" sz="2800" dirty="0" smtClean="0">
                <a:latin typeface="Monotype Koufi" pitchFamily="2" charset="-78"/>
                <a:ea typeface="Monotype Koufi" pitchFamily="2" charset="-78"/>
                <a:cs typeface="Monotype Koufi" pitchFamily="2" charset="-78"/>
              </a:rPr>
              <a:t>حوار ونقاش مجموعات </a:t>
            </a:r>
          </a:p>
          <a:p>
            <a:pPr marL="411480" algn="ctr" eaLnBrk="1" fontAlgn="auto" hangingPunct="1">
              <a:spcAft>
                <a:spcPts val="0"/>
              </a:spcAft>
              <a:buFont typeface="Arial" pitchFamily="34" charset="0"/>
              <a:buNone/>
              <a:defRPr/>
            </a:pPr>
            <a:r>
              <a:rPr lang="ar-SA" sz="2400" dirty="0" smtClean="0">
                <a:latin typeface="Monotype Koufi" pitchFamily="2" charset="-78"/>
                <a:ea typeface="Monotype Koufi" pitchFamily="2" charset="-78"/>
                <a:cs typeface="Monotype Koufi" pitchFamily="2" charset="-78"/>
              </a:rPr>
              <a:t>”عاصفة ذهنية جماعية“  </a:t>
            </a:r>
          </a:p>
          <a:p>
            <a:pPr marL="457200" indent="-457200" eaLnBrk="1" fontAlgn="auto" hangingPunct="1">
              <a:spcAft>
                <a:spcPts val="0"/>
              </a:spcAft>
              <a:buFont typeface="Wingdings" pitchFamily="2" charset="2"/>
              <a:buNone/>
              <a:defRPr/>
            </a:pPr>
            <a:endParaRPr lang="ar-SA" sz="1800" dirty="0" smtClean="0">
              <a:latin typeface="Monotype Koufi" pitchFamily="2" charset="-78"/>
              <a:ea typeface="Monotype Koufi" pitchFamily="2" charset="-78"/>
              <a:cs typeface="Monotype Koufi" pitchFamily="2" charset="-78"/>
            </a:endParaRPr>
          </a:p>
          <a:p>
            <a:pPr marL="457200" indent="-457200" eaLnBrk="1" fontAlgn="auto" hangingPunct="1">
              <a:spcAft>
                <a:spcPts val="0"/>
              </a:spcAft>
              <a:defRPr/>
            </a:pPr>
            <a:r>
              <a:rPr lang="ar-SA" sz="1800" dirty="0" smtClean="0">
                <a:latin typeface="Monotype Koufi" pitchFamily="2" charset="-78"/>
                <a:ea typeface="Monotype Koufi" pitchFamily="2" charset="-78"/>
                <a:cs typeface="Monotype Koufi" pitchFamily="2" charset="-78"/>
              </a:rPr>
              <a:t>ما هي الجودة ولماذا شاملة ؟ وهل هناك جودة في تعليم وممارسة الصيدلة، بل هل للحياة جودة ؟</a:t>
            </a:r>
          </a:p>
          <a:p>
            <a:pPr marL="411480" eaLnBrk="1" fontAlgn="auto" hangingPunct="1">
              <a:spcAft>
                <a:spcPts val="0"/>
              </a:spcAft>
              <a:buFont typeface="Wingdings"/>
              <a:buChar char=""/>
              <a:defRPr/>
            </a:pPr>
            <a:r>
              <a:rPr lang="ar-SA" sz="1800" dirty="0" smtClean="0">
                <a:latin typeface="Monotype Koufi" pitchFamily="2" charset="-78"/>
                <a:ea typeface="Monotype Koufi" pitchFamily="2" charset="-78"/>
                <a:cs typeface="Monotype Koufi" pitchFamily="2" charset="-78"/>
              </a:rPr>
              <a:t>أهمية ومكانة الجودة في العمل </a:t>
            </a:r>
            <a:r>
              <a:rPr lang="ar-SA" sz="1800" dirty="0" err="1" smtClean="0">
                <a:latin typeface="Monotype Koufi" pitchFamily="2" charset="-78"/>
                <a:ea typeface="Monotype Koufi" pitchFamily="2" charset="-78"/>
                <a:cs typeface="Monotype Koufi" pitchFamily="2" charset="-78"/>
              </a:rPr>
              <a:t>و</a:t>
            </a:r>
            <a:r>
              <a:rPr lang="ar-SA" sz="1800" dirty="0" smtClean="0">
                <a:latin typeface="Monotype Koufi" pitchFamily="2" charset="-78"/>
                <a:ea typeface="Monotype Koufi" pitchFamily="2" charset="-78"/>
                <a:cs typeface="Monotype Koufi" pitchFamily="2" charset="-78"/>
              </a:rPr>
              <a:t> الدراسة ؟: طبقا للوصف الوظيفي وأنظمة المزاولة والخطط الدراسية  (مشاركات بحثية)</a:t>
            </a:r>
          </a:p>
          <a:p>
            <a:pPr marL="411480" eaLnBrk="1" fontAlgn="auto" hangingPunct="1">
              <a:spcAft>
                <a:spcPts val="0"/>
              </a:spcAft>
              <a:buFont typeface="Wingdings" pitchFamily="2" charset="2"/>
              <a:buNone/>
              <a:defRPr/>
            </a:pPr>
            <a:endParaRPr lang="ar-SA" sz="1800" dirty="0" smtClean="0">
              <a:latin typeface="Monotype Koufi" pitchFamily="2" charset="-78"/>
              <a:ea typeface="Monotype Koufi" pitchFamily="2" charset="-78"/>
              <a:cs typeface="Monotype Koufi" pitchFamily="2" charset="-78"/>
            </a:endParaRPr>
          </a:p>
          <a:p>
            <a:pPr marL="411480" eaLnBrk="1" fontAlgn="auto" hangingPunct="1">
              <a:spcAft>
                <a:spcPts val="0"/>
              </a:spcAft>
              <a:buFont typeface="Wingdings" pitchFamily="2" charset="2"/>
              <a:buNone/>
              <a:defRPr/>
            </a:pPr>
            <a:r>
              <a:rPr lang="ar-SA" sz="1800" dirty="0" smtClean="0">
                <a:latin typeface="Monotype Koufi" pitchFamily="2" charset="-78"/>
                <a:ea typeface="Monotype Koufi" pitchFamily="2" charset="-78"/>
                <a:cs typeface="Monotype Koufi" pitchFamily="2" charset="-78"/>
              </a:rPr>
              <a:t>(شارك في نقاش ثقافة الجودة: هل رضا الناس غاية لا تدرك ؟!، هل رضا المراجع/ المريض غاية لا تدرك، هل رضاك كطالب أو مراجع / مريض غاية لا تدرك؟، هل فني الصيدلة بشر غير معصوم من الخطأ والتقصير والقصور والإهمال ؟!, هل ترضى تقصير او خطأ أو إهمال المدرس او الصيدلي او الطبيب ؟! </a:t>
            </a:r>
          </a:p>
          <a:p>
            <a:pPr marL="411480" eaLnBrk="1" fontAlgn="auto" hangingPunct="1">
              <a:spcAft>
                <a:spcPts val="0"/>
              </a:spcAft>
              <a:buFont typeface="Wingdings" pitchFamily="2" charset="2"/>
              <a:buNone/>
              <a:defRPr/>
            </a:pPr>
            <a:r>
              <a:rPr lang="ar-SA" sz="1800" dirty="0" smtClean="0">
                <a:latin typeface="Monotype Koufi" pitchFamily="2" charset="-78"/>
                <a:ea typeface="Monotype Koufi" pitchFamily="2" charset="-78"/>
                <a:cs typeface="Monotype Koufi" pitchFamily="2" charset="-78"/>
              </a:rPr>
              <a:t> </a:t>
            </a:r>
            <a:r>
              <a:rPr lang="ar-SA" sz="2000" dirty="0" smtClean="0">
                <a:latin typeface="Monotype Koufi" pitchFamily="2" charset="-78"/>
                <a:ea typeface="Monotype Koufi" pitchFamily="2" charset="-78"/>
                <a:cs typeface="Monotype Koufi" pitchFamily="2" charset="-78"/>
              </a:rPr>
              <a:t>خلاصة  </a:t>
            </a:r>
          </a:p>
          <a:p>
            <a:pPr marL="411480" algn="ctr" eaLnBrk="1" fontAlgn="auto" hangingPunct="1">
              <a:spcAft>
                <a:spcPts val="0"/>
              </a:spcAft>
              <a:buFont typeface="Wingdings" pitchFamily="2" charset="2"/>
              <a:buNone/>
              <a:defRPr/>
            </a:pPr>
            <a:r>
              <a:rPr lang="ar-SA" sz="1600" dirty="0" smtClean="0">
                <a:latin typeface="Monotype Koufi" pitchFamily="2" charset="-78"/>
                <a:ea typeface="Monotype Koufi" pitchFamily="2" charset="-78"/>
                <a:cs typeface="Monotype Koufi" pitchFamily="2" charset="-78"/>
              </a:rPr>
              <a:t>بعد العصف الذهني في مكانتها وأهميتها لطبيعة دراستك وعملك، نلخص الإجابة وأهم الأسباب في:</a:t>
            </a:r>
          </a:p>
          <a:p>
            <a:pPr marL="411480" eaLnBrk="1" fontAlgn="auto" hangingPunct="1">
              <a:spcAft>
                <a:spcPts val="0"/>
              </a:spcAft>
              <a:buFont typeface="Wingdings"/>
              <a:buChar char=""/>
              <a:defRPr/>
            </a:pPr>
            <a:r>
              <a:rPr lang="ar-SA" sz="1800" b="1" dirty="0" smtClean="0">
                <a:latin typeface="Monotype Koufi" pitchFamily="2" charset="-78"/>
                <a:ea typeface="Monotype Koufi" pitchFamily="2" charset="-78"/>
                <a:cs typeface="Monotype Koufi" pitchFamily="2" charset="-78"/>
              </a:rPr>
              <a:t>تجنب أي خطأ أو قصور أو تقصير أو إهمال...وهذا هو الأهم في الرعاية الصحية</a:t>
            </a:r>
            <a:endParaRPr lang="ar-SA" sz="1800" dirty="0" smtClean="0">
              <a:latin typeface="Monotype Koufi" pitchFamily="2" charset="-78"/>
              <a:ea typeface="Monotype Koufi" pitchFamily="2" charset="-78"/>
              <a:cs typeface="Monotype Koufi" pitchFamily="2" charset="-78"/>
            </a:endParaRPr>
          </a:p>
          <a:p>
            <a:pPr marL="411480" eaLnBrk="1" fontAlgn="auto" hangingPunct="1">
              <a:spcAft>
                <a:spcPts val="0"/>
              </a:spcAft>
              <a:buFont typeface="Wingdings"/>
              <a:buChar char=""/>
              <a:defRPr/>
            </a:pPr>
            <a:r>
              <a:rPr lang="ar-SA" sz="1800" b="1" dirty="0" smtClean="0">
                <a:latin typeface="Monotype Koufi" pitchFamily="2" charset="-78"/>
                <a:ea typeface="Monotype Koufi" pitchFamily="2" charset="-78"/>
                <a:cs typeface="Monotype Koufi" pitchFamily="2" charset="-78"/>
              </a:rPr>
              <a:t>تحسين الرعاية الصيدلية، فتحقيق رضا المرضى والمراجعين، ورضا الله خير وأبقى</a:t>
            </a:r>
            <a:endParaRPr lang="ar-SA" sz="1800" dirty="0" smtClean="0">
              <a:latin typeface="Monotype Koufi" pitchFamily="2" charset="-78"/>
              <a:ea typeface="Monotype Koufi" pitchFamily="2" charset="-78"/>
              <a:cs typeface="Monotype Koufi" pitchFamily="2" charset="-78"/>
            </a:endParaRPr>
          </a:p>
          <a:p>
            <a:pPr marL="411480" eaLnBrk="1" fontAlgn="auto" hangingPunct="1">
              <a:spcAft>
                <a:spcPts val="0"/>
              </a:spcAft>
              <a:buFont typeface="Wingdings" pitchFamily="2" charset="2"/>
              <a:buNone/>
              <a:defRPr/>
            </a:pPr>
            <a:endParaRPr lang="ar-SA" sz="1800" dirty="0" smtClean="0">
              <a:latin typeface="Monotype Koufi" pitchFamily="2" charset="-78"/>
              <a:ea typeface="Monotype Koufi" pitchFamily="2" charset="-78"/>
              <a:cs typeface="Monotype Koufi" pitchFamily="2" charset="-78"/>
            </a:endParaRPr>
          </a:p>
        </p:txBody>
      </p:sp>
      <p:sp>
        <p:nvSpPr>
          <p:cNvPr id="13316" name="Slide Number Placeholder 4"/>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B7D90589-C120-4FE1-8E1C-3E67098EA1D0}" type="slidenum">
              <a:rPr lang="ar-SA" smtClean="0"/>
              <a:pPr/>
              <a:t>5</a:t>
            </a:fld>
            <a:endParaRPr lang="en-US" smtClean="0"/>
          </a:p>
        </p:txBody>
      </p:sp>
    </p:spTree>
  </p:cSld>
  <p:clrMapOvr>
    <a:masterClrMapping/>
  </p:clrMapOvr>
  <p:transition>
    <p:wheel spokes="3"/>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2988" y="115888"/>
            <a:ext cx="6192837" cy="360362"/>
          </a:xfrm>
        </p:spPr>
        <p:txBody>
          <a:bodyPr wrap="square" lIns="91440" tIns="45720" rIns="91440" bIns="45720" numCol="1" anchorCtr="0" compatLnSpc="1">
            <a:prstTxWarp prst="textNoShape">
              <a:avLst/>
            </a:prstTxWarp>
          </a:bodyPr>
          <a:lstStyle/>
          <a:p>
            <a:pPr algn="ctr">
              <a:defRPr/>
            </a:pPr>
            <a:r>
              <a:rPr lang="ar-SA" sz="2000" smtClean="0">
                <a:latin typeface="Monotype Koufi" pitchFamily="2" charset="-78"/>
                <a:cs typeface="Monotype Koufi" pitchFamily="2" charset="-78"/>
              </a:rPr>
              <a:t>المبادئ السبعة للجودة الشاملة في الشركات والهيئات الرائدة  </a:t>
            </a:r>
          </a:p>
        </p:txBody>
      </p:sp>
      <p:sp>
        <p:nvSpPr>
          <p:cNvPr id="59395" name="Content Placeholder 2"/>
          <p:cNvSpPr>
            <a:spLocks noGrp="1"/>
          </p:cNvSpPr>
          <p:nvPr>
            <p:ph idx="1"/>
          </p:nvPr>
        </p:nvSpPr>
        <p:spPr>
          <a:xfrm>
            <a:off x="714375" y="642938"/>
            <a:ext cx="7772400" cy="5500687"/>
          </a:xfrm>
        </p:spPr>
        <p:txBody>
          <a:bodyPr/>
          <a:lstStyle/>
          <a:p>
            <a:pPr algn="just"/>
            <a:r>
              <a:rPr lang="ar-SA" sz="1800" b="1" smtClean="0">
                <a:cs typeface="Simplified Arabic" pitchFamily="18" charset="-78"/>
              </a:rPr>
              <a:t>مبــدأ 1:إن تحسين الجودة يتطلب </a:t>
            </a:r>
            <a:r>
              <a:rPr lang="ar-SA" sz="2000" b="1" smtClean="0">
                <a:cs typeface="Simplified Arabic" pitchFamily="18" charset="-78"/>
              </a:rPr>
              <a:t>الالتزام الثابت والوطيد من الإدارة العليا</a:t>
            </a:r>
            <a:r>
              <a:rPr lang="ar-SA" sz="1800" smtClean="0">
                <a:cs typeface="Simplified Arabic" pitchFamily="18" charset="-78"/>
              </a:rPr>
              <a:t>. </a:t>
            </a:r>
            <a:br>
              <a:rPr lang="ar-SA" sz="1800" smtClean="0">
                <a:cs typeface="Simplified Arabic" pitchFamily="18" charset="-78"/>
              </a:rPr>
            </a:br>
            <a:r>
              <a:rPr lang="ar-SA" sz="1800" smtClean="0">
                <a:cs typeface="Simplified Arabic" pitchFamily="18" charset="-78"/>
              </a:rPr>
              <a:t>الإدارة العليا بما في ذلك المدير العام مطالبون بأن </a:t>
            </a:r>
            <a:r>
              <a:rPr lang="ar-SA" sz="2000" b="1" smtClean="0">
                <a:cs typeface="Simplified Arabic" pitchFamily="18" charset="-78"/>
              </a:rPr>
              <a:t>يبينوا بجلاء </a:t>
            </a:r>
            <a:r>
              <a:rPr lang="ar-SA" sz="2000" smtClean="0">
                <a:cs typeface="Simplified Arabic" pitchFamily="18" charset="-78"/>
              </a:rPr>
              <a:t>أنه </a:t>
            </a:r>
            <a:r>
              <a:rPr lang="ar-SA" sz="2000" b="1" smtClean="0">
                <a:cs typeface="Simplified Arabic" pitchFamily="18" charset="-78"/>
              </a:rPr>
              <a:t>يتوجب على كل فرد في المنشأة الالتزام شخصيا بالجودة</a:t>
            </a:r>
            <a:r>
              <a:rPr lang="ar-SA" sz="2000" smtClean="0">
                <a:cs typeface="Simplified Arabic" pitchFamily="18" charset="-78"/>
              </a:rPr>
              <a:t>.</a:t>
            </a:r>
            <a:r>
              <a:rPr lang="ar-SA" sz="1800" smtClean="0">
                <a:cs typeface="Simplified Arabic" pitchFamily="18" charset="-78"/>
              </a:rPr>
              <a:t> وغالبا ما يساور الموظفون في البداية الشك عندما يسمعون الإدارة تعلن أنها ملتزمة بالجودة. لذا </a:t>
            </a:r>
            <a:r>
              <a:rPr lang="ar-SA" sz="1800" i="1" smtClean="0">
                <a:cs typeface="Simplified Arabic" pitchFamily="18" charset="-78"/>
              </a:rPr>
              <a:t>على الإدارة أن تعني ما تقول وتعكس التزامها بالجودة من خلال الفلسفة المعلنة للشركة وأهدافها ولوائحها وأولوياتها وسلوكيات الإدارة فيها</a:t>
            </a:r>
            <a:r>
              <a:rPr lang="ar-SA" sz="1800" smtClean="0">
                <a:cs typeface="Simplified Arabic" pitchFamily="18" charset="-78"/>
              </a:rPr>
              <a:t>. وهذ </a:t>
            </a:r>
            <a:r>
              <a:rPr lang="ar-SA" sz="1800" b="1" smtClean="0">
                <a:cs typeface="Simplified Arabic" pitchFamily="18" charset="-78"/>
              </a:rPr>
              <a:t>خطوات تحقيقها:</a:t>
            </a:r>
            <a:r>
              <a:rPr lang="ar-SA" sz="1800" smtClean="0">
                <a:cs typeface="Simplified Arabic" pitchFamily="18" charset="-78"/>
              </a:rPr>
              <a:t> </a:t>
            </a:r>
          </a:p>
          <a:p>
            <a:pPr lvl="1" algn="just">
              <a:buFont typeface="Wingdings" pitchFamily="2" charset="2"/>
              <a:buNone/>
            </a:pPr>
            <a:r>
              <a:rPr lang="ar-SA" sz="1800" smtClean="0">
                <a:cs typeface="Simplified Arabic" pitchFamily="18" charset="-78"/>
              </a:rPr>
              <a:t>· </a:t>
            </a:r>
            <a:r>
              <a:rPr lang="ar-SA" sz="1800" b="1" smtClean="0">
                <a:latin typeface="Monotype Koufi" pitchFamily="2" charset="-78"/>
                <a:cs typeface="Monotype Koufi" pitchFamily="2" charset="-78"/>
              </a:rPr>
              <a:t>وضع ونشر رسالة ورؤيا واضحة </a:t>
            </a:r>
            <a:r>
              <a:rPr lang="ar-SA" sz="1600" b="1" smtClean="0">
                <a:latin typeface="Monotype Koufi" pitchFamily="2" charset="-78"/>
                <a:cs typeface="Monotype Koufi" pitchFamily="2" charset="-78"/>
              </a:rPr>
              <a:t>لفلسفة المنشأة ومبادئها وأهدافها ذات العلاقة بالجودة </a:t>
            </a:r>
            <a:r>
              <a:rPr lang="en-US" sz="1600" b="1" smtClean="0">
                <a:latin typeface="Arial" pitchFamily="34" charset="0"/>
                <a:cs typeface="Arial" pitchFamily="34" charset="0"/>
              </a:rPr>
              <a:t>Vision &amp; Mission </a:t>
            </a:r>
            <a:r>
              <a:rPr lang="en-US" sz="1600" b="1" smtClean="0">
                <a:latin typeface="Monotype Koufi" pitchFamily="2" charset="-78"/>
                <a:cs typeface="Monotype Koufi" pitchFamily="2" charset="-78"/>
              </a:rPr>
              <a:t> </a:t>
            </a:r>
          </a:p>
          <a:p>
            <a:pPr lvl="1" algn="just">
              <a:buFont typeface="Wingdings" pitchFamily="2" charset="2"/>
              <a:buNone/>
            </a:pPr>
            <a:r>
              <a:rPr lang="ar-SA" sz="1600" b="1" smtClean="0">
                <a:latin typeface="Monotype Koufi" pitchFamily="2" charset="-78"/>
                <a:cs typeface="Monotype Koufi" pitchFamily="2" charset="-78"/>
              </a:rPr>
              <a:t> · توفير وتوظيف الموارد اللازمة لخدمة الأهداف وتعريف أو تحديد المسؤوليات.</a:t>
            </a:r>
          </a:p>
          <a:p>
            <a:pPr lvl="1" algn="just">
              <a:buFont typeface="Wingdings" pitchFamily="2" charset="2"/>
              <a:buNone/>
            </a:pPr>
            <a:r>
              <a:rPr lang="ar-SA" sz="1600" b="1" smtClean="0">
                <a:latin typeface="Monotype Koufi" pitchFamily="2" charset="-78"/>
                <a:cs typeface="Monotype Koufi" pitchFamily="2" charset="-78"/>
              </a:rPr>
              <a:t> · استثمار الوقت لتعلم القضايا والمسائل المتعلقة بالجودة ومتابعة التقدم لأي مبادرات.</a:t>
            </a:r>
          </a:p>
          <a:p>
            <a:pPr lvl="1" algn="just">
              <a:buFont typeface="Wingdings" pitchFamily="2" charset="2"/>
              <a:buNone/>
            </a:pPr>
            <a:r>
              <a:rPr lang="ar-SA" sz="1600" b="1" smtClean="0">
                <a:latin typeface="Monotype Koufi" pitchFamily="2" charset="-78"/>
                <a:cs typeface="Monotype Koufi" pitchFamily="2" charset="-78"/>
              </a:rPr>
              <a:t>· تشجيع التواصل بين المديرين والموظفين، وفيما بين إداراتها و وحداتها وبين العملاء..</a:t>
            </a:r>
          </a:p>
          <a:p>
            <a:pPr lvl="1" algn="just">
              <a:buFont typeface="Wingdings" pitchFamily="2" charset="2"/>
              <a:buNone/>
            </a:pPr>
            <a:r>
              <a:rPr lang="ar-SA" sz="1600" b="1" smtClean="0">
                <a:latin typeface="Monotype Koufi" pitchFamily="2" charset="-78"/>
                <a:cs typeface="Monotype Koufi" pitchFamily="2" charset="-78"/>
              </a:rPr>
              <a:t> · أن تكون الإدارة العليا القدوة الجيدة في الأقوال والأفعال.</a:t>
            </a:r>
          </a:p>
          <a:p>
            <a:pPr lvl="1" algn="just">
              <a:buFont typeface="Wingdings" pitchFamily="2" charset="2"/>
              <a:buNone/>
            </a:pPr>
            <a:endParaRPr lang="ar-SA" sz="1600" b="1" smtClean="0">
              <a:latin typeface="Monotype Koufi" pitchFamily="2" charset="-78"/>
              <a:cs typeface="Monotype Koufi" pitchFamily="2" charset="-78"/>
            </a:endParaRPr>
          </a:p>
          <a:p>
            <a:pPr algn="just"/>
            <a:r>
              <a:rPr lang="ar-SA" sz="2000" b="1" smtClean="0">
                <a:cs typeface="Simplified Arabic" pitchFamily="18" charset="-78"/>
              </a:rPr>
              <a:t>مبــدأ 2: اعتبار الجودة قضية إستراتيجية:</a:t>
            </a:r>
          </a:p>
          <a:p>
            <a:pPr algn="just">
              <a:buFont typeface="Wingdings" pitchFamily="2" charset="2"/>
              <a:buNone/>
            </a:pPr>
            <a:r>
              <a:rPr lang="ar-SA" sz="1800" smtClean="0">
                <a:cs typeface="Simplified Arabic" pitchFamily="18" charset="-78"/>
              </a:rPr>
              <a:t>	يجب أن تكون الجودة في أي منشأة </a:t>
            </a:r>
            <a:r>
              <a:rPr lang="ar-SA" sz="1800" b="1" smtClean="0">
                <a:cs typeface="Simplified Arabic" pitchFamily="18" charset="-78"/>
              </a:rPr>
              <a:t>جزءا لا يتجزأ من أهدافها واستراتيجياتها</a:t>
            </a:r>
            <a:r>
              <a:rPr lang="ar-SA" sz="1800" smtClean="0">
                <a:cs typeface="Simplified Arabic" pitchFamily="18" charset="-78"/>
              </a:rPr>
              <a:t>، واهتمام إدارة المنشأة بالجودة يجب أن </a:t>
            </a:r>
            <a:r>
              <a:rPr lang="ar-SA" sz="1800" b="1" smtClean="0">
                <a:cs typeface="Simplified Arabic" pitchFamily="18" charset="-78"/>
              </a:rPr>
              <a:t>يكون ثابتا وداعما للأهداف الإستراتيجية الأخرى</a:t>
            </a:r>
            <a:r>
              <a:rPr lang="ar-SA" sz="1800" smtClean="0">
                <a:cs typeface="Simplified Arabic" pitchFamily="18" charset="-78"/>
              </a:rPr>
              <a:t>. ويجب أن </a:t>
            </a:r>
            <a:r>
              <a:rPr lang="ar-SA" sz="1800" b="1" smtClean="0">
                <a:cs typeface="Simplified Arabic" pitchFamily="18" charset="-78"/>
              </a:rPr>
              <a:t>يرى وينعكس هذا الاهتمام في الطريقة التي تمارس</a:t>
            </a:r>
            <a:r>
              <a:rPr lang="ar-SA" sz="1800" smtClean="0">
                <a:cs typeface="Simplified Arabic" pitchFamily="18" charset="-78"/>
              </a:rPr>
              <a:t> فيها الأعمال في المنشأة بما في ذلك وضع الخطط والميزانيات التقديرية.</a:t>
            </a:r>
          </a:p>
          <a:p>
            <a:pPr algn="just">
              <a:buFont typeface="Wingdings" pitchFamily="2" charset="2"/>
              <a:buNone/>
            </a:pPr>
            <a:endParaRPr lang="ar-SA" sz="1800" smtClean="0">
              <a:cs typeface="Simplified Arabic" pitchFamily="18" charset="-78"/>
            </a:endParaRPr>
          </a:p>
          <a:p>
            <a:pPr algn="just">
              <a:buFont typeface="Wingdings" pitchFamily="2" charset="2"/>
              <a:buNone/>
            </a:pPr>
            <a:r>
              <a:rPr lang="ar-SA" sz="1800" smtClean="0">
                <a:cs typeface="Simplified Arabic" pitchFamily="18" charset="-78"/>
              </a:rPr>
              <a:t/>
            </a:r>
            <a:br>
              <a:rPr lang="ar-SA" sz="1800" smtClean="0">
                <a:cs typeface="Simplified Arabic" pitchFamily="18" charset="-78"/>
              </a:rPr>
            </a:br>
            <a:r>
              <a:rPr lang="ar-SA" sz="1800" smtClean="0">
                <a:cs typeface="Simplified Arabic" pitchFamily="18" charset="-78"/>
              </a:rPr>
              <a:t/>
            </a:r>
            <a:br>
              <a:rPr lang="ar-SA" sz="1800" smtClean="0">
                <a:cs typeface="Simplified Arabic" pitchFamily="18" charset="-78"/>
              </a:rPr>
            </a:br>
            <a:r>
              <a:rPr lang="ar-SA" sz="1800" smtClean="0">
                <a:cs typeface="Simplified Arabic" pitchFamily="18" charset="-78"/>
              </a:rPr>
              <a:t/>
            </a:r>
            <a:br>
              <a:rPr lang="ar-SA" sz="1800" smtClean="0">
                <a:cs typeface="Simplified Arabic" pitchFamily="18" charset="-78"/>
              </a:rPr>
            </a:br>
            <a:endParaRPr lang="ar-SA" sz="1800" smtClean="0">
              <a:cs typeface="Simplified Arabic" pitchFamily="18" charset="-78"/>
            </a:endParaRPr>
          </a:p>
        </p:txBody>
      </p:sp>
      <p:sp>
        <p:nvSpPr>
          <p:cNvPr id="59396" name="Slide Number Placeholder 4"/>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8B5E89C2-0136-4749-8007-96D8BA2EFCD7}" type="slidenum">
              <a:rPr lang="ar-SA" smtClean="0"/>
              <a:pPr/>
              <a:t>50</a:t>
            </a:fld>
            <a:endParaRPr lang="en-US" smtClean="0"/>
          </a:p>
        </p:txBody>
      </p:sp>
    </p:spTree>
  </p:cSld>
  <p:clrMapOvr>
    <a:masterClrMapping/>
  </p:clrMapOvr>
  <p:transition>
    <p:wheel spokes="3"/>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71650" y="142875"/>
            <a:ext cx="5300663" cy="428625"/>
          </a:xfrm>
        </p:spPr>
        <p:txBody>
          <a:bodyPr/>
          <a:lstStyle/>
          <a:p>
            <a:pPr algn="ctr">
              <a:defRPr/>
            </a:pPr>
            <a:r>
              <a:rPr lang="ar-SA" sz="1800" dirty="0" smtClean="0"/>
              <a:t>تابع المبادئ السبعة للشركات والهيئات الرائدة</a:t>
            </a:r>
            <a:endParaRPr lang="ar-SA" sz="1800" dirty="0"/>
          </a:p>
        </p:txBody>
      </p:sp>
      <p:sp>
        <p:nvSpPr>
          <p:cNvPr id="60419" name="Content Placeholder 2"/>
          <p:cNvSpPr>
            <a:spLocks noGrp="1"/>
          </p:cNvSpPr>
          <p:nvPr>
            <p:ph idx="1"/>
          </p:nvPr>
        </p:nvSpPr>
        <p:spPr>
          <a:xfrm>
            <a:off x="785813" y="1000125"/>
            <a:ext cx="7900987" cy="5000625"/>
          </a:xfrm>
        </p:spPr>
        <p:txBody>
          <a:bodyPr/>
          <a:lstStyle/>
          <a:p>
            <a:pPr algn="just"/>
            <a:r>
              <a:rPr lang="ar-SA" sz="2000" b="1" smtClean="0">
                <a:cs typeface="Simplified Arabic" pitchFamily="18" charset="-78"/>
              </a:rPr>
              <a:t>مبـدأ 3: الموظفون هم الأساس لتحقيق جودة ثابتة ومستمرة:</a:t>
            </a:r>
          </a:p>
          <a:p>
            <a:pPr algn="just">
              <a:buFont typeface="Wingdings" pitchFamily="2" charset="2"/>
              <a:buNone/>
            </a:pPr>
            <a:r>
              <a:rPr lang="ar-SA" sz="2000" smtClean="0">
                <a:cs typeface="Simplified Arabic" pitchFamily="18" charset="-78"/>
              </a:rPr>
              <a:t>	</a:t>
            </a:r>
            <a:r>
              <a:rPr lang="ar-SA" sz="2000" i="1" smtClean="0">
                <a:cs typeface="Simplified Arabic" pitchFamily="18" charset="-78"/>
              </a:rPr>
              <a:t>إن الأسلوب القيادي الفعال لتحسين الجودة يتبعه فلسفة إنسانية التوجه والتزاما قويا للجودة بينما الإدارة الضعيفة للأفراد سينتقل أثرها السلبي على جودة الخدمة التي يقدمها هؤلاء الأفراد أثناء تعاملهم وتفاعلهم مع العملاء</a:t>
            </a:r>
            <a:r>
              <a:rPr lang="ar-SA" sz="2000" smtClean="0">
                <a:cs typeface="Simplified Arabic" pitchFamily="18" charset="-78"/>
              </a:rPr>
              <a:t>.</a:t>
            </a:r>
          </a:p>
          <a:p>
            <a:pPr algn="just">
              <a:buFont typeface="Wingdings" pitchFamily="2" charset="2"/>
              <a:buNone/>
            </a:pPr>
            <a:endParaRPr lang="ar-SA" sz="2000" b="1" smtClean="0">
              <a:cs typeface="Simplified Arabic" pitchFamily="18" charset="-78"/>
            </a:endParaRPr>
          </a:p>
          <a:p>
            <a:pPr algn="just"/>
            <a:r>
              <a:rPr lang="ar-SA" sz="2000" b="1" smtClean="0">
                <a:cs typeface="Simplified Arabic" pitchFamily="18" charset="-78"/>
              </a:rPr>
              <a:t>مبـدأ 4: تحديد معايير ومقاييس للجودة وفق متطلبات وتوقعات العميل/ المستهدف</a:t>
            </a:r>
          </a:p>
          <a:p>
            <a:pPr algn="just">
              <a:buFont typeface="Wingdings" pitchFamily="2" charset="2"/>
              <a:buNone/>
            </a:pPr>
            <a:r>
              <a:rPr lang="ar-SA" sz="2000" smtClean="0">
                <a:cs typeface="Simplified Arabic" pitchFamily="18" charset="-78"/>
              </a:rPr>
              <a:t>	</a:t>
            </a:r>
            <a:r>
              <a:rPr lang="ar-SA" sz="2000" b="1" smtClean="0">
                <a:cs typeface="Simplified Arabic" pitchFamily="18" charset="-78"/>
              </a:rPr>
              <a:t>إن وجود معايير صريحة للجودة لغايات الأداء يعد أمرا جوهريا </a:t>
            </a:r>
            <a:r>
              <a:rPr lang="ar-SA" sz="2000" i="1" smtClean="0">
                <a:cs typeface="Simplified Arabic" pitchFamily="18" charset="-78"/>
              </a:rPr>
              <a:t>فالجودة ذات مفهوم معقد ولا تستطيع مجموعة واحدة من الصفات أن تنفرد في إعطاء تعريف لجودة السلع والخدمات</a:t>
            </a:r>
            <a:r>
              <a:rPr lang="ar-SA" sz="2000" smtClean="0">
                <a:cs typeface="Simplified Arabic" pitchFamily="18" charset="-78"/>
              </a:rPr>
              <a:t>. ويلاحظ أن لدى العملاء تعريفا خاصا بهم للجودة وتعريفهم هذا يجمع عدة صفات للسلعة أو الخدمة تختلف باختلاف الشركات والصناعات والخدمات. وأي تعريف للسلعة أو خدمة العميل تضعه الشركة يجب أن </a:t>
            </a:r>
            <a:r>
              <a:rPr lang="ar-SA" sz="2000" i="1" smtClean="0">
                <a:cs typeface="Simplified Arabic" pitchFamily="18" charset="-78"/>
              </a:rPr>
              <a:t>يأخذ في الحسبان الأسس التي يستخدمها العميل في تقييم هذه السلعة أو الخدمة</a:t>
            </a:r>
            <a:r>
              <a:rPr lang="ar-SA" sz="2000" smtClean="0">
                <a:cs typeface="Simplified Arabic" pitchFamily="18" charset="-78"/>
              </a:rPr>
              <a:t>. أي أن إدراك العميل الحسي لقيمة سلعة أو خدمة معينة ينطلق من مفهوم القيمة النسبية لها والتي يتم حسابها كالتالي: </a:t>
            </a:r>
            <a:r>
              <a:rPr lang="ar-SA" sz="2000" b="1" smtClean="0">
                <a:cs typeface="Simplified Arabic" pitchFamily="18" charset="-78"/>
              </a:rPr>
              <a:t>القيمة = الجودة = السعر.</a:t>
            </a:r>
          </a:p>
          <a:p>
            <a:pPr algn="ctr">
              <a:buFont typeface="Wingdings" pitchFamily="2" charset="2"/>
              <a:buNone/>
            </a:pPr>
            <a:endParaRPr lang="ar-SA" sz="1800" smtClean="0">
              <a:solidFill>
                <a:schemeClr val="tx2"/>
              </a:solidFill>
              <a:cs typeface="Monotype Koufi" pitchFamily="2" charset="-78"/>
            </a:endParaRPr>
          </a:p>
          <a:p>
            <a:pPr algn="just">
              <a:buFont typeface="Wingdings" pitchFamily="2" charset="2"/>
              <a:buNone/>
            </a:pPr>
            <a:endParaRPr lang="ar-SA" sz="2000" b="1" smtClean="0">
              <a:cs typeface="Simplified Arabic" pitchFamily="18" charset="-78"/>
            </a:endParaRPr>
          </a:p>
          <a:p>
            <a:pPr algn="just">
              <a:buFont typeface="Wingdings" pitchFamily="2" charset="2"/>
              <a:buNone/>
            </a:pPr>
            <a:r>
              <a:rPr lang="ar-SA" sz="2000" smtClean="0">
                <a:cs typeface="Simplified Arabic" pitchFamily="18" charset="-78"/>
              </a:rPr>
              <a:t/>
            </a:r>
            <a:br>
              <a:rPr lang="ar-SA" sz="2000" smtClean="0">
                <a:cs typeface="Simplified Arabic" pitchFamily="18" charset="-78"/>
              </a:rPr>
            </a:br>
            <a:endParaRPr lang="ar-SA" sz="2000" smtClean="0">
              <a:cs typeface="Simplified Arabic" pitchFamily="18" charset="-78"/>
            </a:endParaRPr>
          </a:p>
        </p:txBody>
      </p:sp>
      <p:sp>
        <p:nvSpPr>
          <p:cNvPr id="60420" name="Slide Number Placeholder 4"/>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39DDBB23-27A4-4F48-B166-6818CAA492EE}" type="slidenum">
              <a:rPr lang="ar-SA" smtClean="0"/>
              <a:pPr/>
              <a:t>51</a:t>
            </a:fld>
            <a:endParaRPr lang="en-US" smtClean="0"/>
          </a:p>
        </p:txBody>
      </p:sp>
    </p:spTree>
  </p:cSld>
  <p:clrMapOvr>
    <a:masterClrMapping/>
  </p:clrMapOvr>
  <p:transition>
    <p:wheel spokes="3"/>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Content Placeholder 2"/>
          <p:cNvSpPr>
            <a:spLocks noGrp="1"/>
          </p:cNvSpPr>
          <p:nvPr>
            <p:ph idx="1"/>
          </p:nvPr>
        </p:nvSpPr>
        <p:spPr>
          <a:xfrm>
            <a:off x="914400" y="714375"/>
            <a:ext cx="7772400" cy="5857875"/>
          </a:xfrm>
        </p:spPr>
        <p:txBody>
          <a:bodyPr/>
          <a:lstStyle/>
          <a:p>
            <a:pPr algn="just">
              <a:buFont typeface="Wingdings" pitchFamily="2" charset="2"/>
              <a:buNone/>
            </a:pPr>
            <a:r>
              <a:rPr lang="ar-SA" sz="2000" b="1" smtClean="0">
                <a:cs typeface="Simplified Arabic" pitchFamily="18" charset="-78"/>
              </a:rPr>
              <a:t>مبـدأ 5: استخدام العديد من البرامج والتقنيات لتحسين الجودة:</a:t>
            </a:r>
          </a:p>
          <a:p>
            <a:pPr algn="just">
              <a:buFont typeface="Wingdings" pitchFamily="2" charset="2"/>
              <a:buNone/>
            </a:pPr>
            <a:r>
              <a:rPr lang="ar-SA" sz="2000" smtClean="0">
                <a:cs typeface="Simplified Arabic" pitchFamily="18" charset="-78"/>
              </a:rPr>
              <a:t>	هناك العديد من البرامج والتقنيات المستخدمة لتحسين الجودة والي من بينها الضبط و</a:t>
            </a:r>
            <a:r>
              <a:rPr lang="ar-SA" sz="2000" b="1" smtClean="0">
                <a:cs typeface="Simplified Arabic" pitchFamily="18" charset="-78"/>
              </a:rPr>
              <a:t>المراقبة الإحصائية للجودة</a:t>
            </a:r>
            <a:r>
              <a:rPr lang="en-US" sz="1800" b="1" smtClean="0">
                <a:cs typeface="Simplified Arabic" pitchFamily="18" charset="-78"/>
              </a:rPr>
              <a:t>SQC</a:t>
            </a:r>
            <a:r>
              <a:rPr lang="ar-SA" sz="2000" smtClean="0">
                <a:cs typeface="Simplified Arabic" pitchFamily="18" charset="-78"/>
              </a:rPr>
              <a:t>، فرق الجودة </a:t>
            </a:r>
            <a:r>
              <a:rPr lang="en-US" sz="1800" smtClean="0">
                <a:cs typeface="Simplified Arabic" pitchFamily="18" charset="-78"/>
              </a:rPr>
              <a:t>SPC</a:t>
            </a:r>
            <a:r>
              <a:rPr lang="ar-SA" sz="2000" smtClean="0">
                <a:cs typeface="Simplified Arabic" pitchFamily="18" charset="-78"/>
              </a:rPr>
              <a:t>، أنظمة الاقتراحات، مشاريع جودة بيئة/حياة العمل ، و (الأتمتة، التصميم باستخدام الحاسب، التصنيع باستخدام الحاسب </a:t>
            </a:r>
            <a:r>
              <a:rPr lang="ar-SA" sz="1400" smtClean="0">
                <a:cs typeface="Simplified Arabic" pitchFamily="18" charset="-78"/>
              </a:rPr>
              <a:t>(</a:t>
            </a:r>
            <a:r>
              <a:rPr lang="en-US" sz="1400" smtClean="0">
                <a:cs typeface="Simplified Arabic" pitchFamily="18" charset="-78"/>
              </a:rPr>
              <a:t>(</a:t>
            </a:r>
            <a:r>
              <a:rPr lang="en-US" sz="1600" smtClean="0">
                <a:cs typeface="Simplified Arabic" pitchFamily="18" charset="-78"/>
              </a:rPr>
              <a:t>automation\mechanization\computerization</a:t>
            </a:r>
            <a:r>
              <a:rPr lang="ar-SA" sz="2000" smtClean="0">
                <a:cs typeface="Simplified Arabic" pitchFamily="18" charset="-78"/>
              </a:rPr>
              <a:t>، تحسين تصميم المنتج، المقارنة مع الشركات المنافسة وتدريب الموظفين. وتعترف الشركات الرائدة أنها تستخدم مجموعة من التقنيات والأدوات. والقاعدة الأساسية هو أنه </a:t>
            </a:r>
            <a:r>
              <a:rPr lang="ar-SA" sz="2000" b="1" smtClean="0">
                <a:cs typeface="Simplified Arabic" pitchFamily="18" charset="-78"/>
              </a:rPr>
              <a:t>لا يوجد أسلوب واحدا يلائم استخدامه كل الشركات / والجهات وفي كل المواقف</a:t>
            </a:r>
            <a:r>
              <a:rPr lang="ar-SA" sz="2000" smtClean="0">
                <a:cs typeface="Simplified Arabic" pitchFamily="18" charset="-78"/>
              </a:rPr>
              <a:t>.</a:t>
            </a:r>
            <a:endParaRPr lang="ar-SA" sz="2000" b="1" smtClean="0">
              <a:cs typeface="Simplified Arabic" pitchFamily="18" charset="-78"/>
            </a:endParaRPr>
          </a:p>
          <a:p>
            <a:pPr algn="just">
              <a:buFont typeface="Wingdings" pitchFamily="2" charset="2"/>
              <a:buNone/>
            </a:pPr>
            <a:r>
              <a:rPr lang="ar-SA" sz="2000" b="1" smtClean="0">
                <a:cs typeface="Simplified Arabic" pitchFamily="18" charset="-78"/>
              </a:rPr>
              <a:t>مبـدأ 6: تأثير جميع النشاطات التي تقوم بها الشركة على تحسين الجودة</a:t>
            </a:r>
            <a:r>
              <a:rPr lang="ar-SA" sz="2000" smtClean="0">
                <a:cs typeface="Simplified Arabic" pitchFamily="18" charset="-78"/>
              </a:rPr>
              <a:t>، لذا يعتبر </a:t>
            </a:r>
            <a:r>
              <a:rPr lang="ar-SA" sz="2000" b="1" smtClean="0">
                <a:cs typeface="Simplified Arabic" pitchFamily="18" charset="-78"/>
              </a:rPr>
              <a:t>العمل الجماعي أمرا حيويا</a:t>
            </a:r>
            <a:r>
              <a:rPr lang="ar-SA" sz="2000" smtClean="0">
                <a:cs typeface="Simplified Arabic" pitchFamily="18" charset="-78"/>
              </a:rPr>
              <a:t>.</a:t>
            </a:r>
            <a:endParaRPr lang="ar-SA" sz="2000" b="1" smtClean="0">
              <a:cs typeface="Simplified Arabic" pitchFamily="18" charset="-78"/>
            </a:endParaRPr>
          </a:p>
          <a:p>
            <a:pPr algn="just">
              <a:buFont typeface="Wingdings" pitchFamily="2" charset="2"/>
              <a:buNone/>
            </a:pPr>
            <a:r>
              <a:rPr lang="ar-SA" sz="2000" b="1" smtClean="0">
                <a:cs typeface="Simplified Arabic" pitchFamily="18" charset="-78"/>
              </a:rPr>
              <a:t>مبـدأ 7: </a:t>
            </a:r>
            <a:r>
              <a:rPr lang="ar-SA" sz="2400" b="1" smtClean="0">
                <a:cs typeface="Simplified Arabic" pitchFamily="18" charset="-78"/>
              </a:rPr>
              <a:t>الجودة هي عملية لا تنتهي</a:t>
            </a:r>
            <a:r>
              <a:rPr lang="ar-SA" sz="2000" b="1" smtClean="0">
                <a:cs typeface="Simplified Arabic" pitchFamily="18" charset="-78"/>
              </a:rPr>
              <a:t>. </a:t>
            </a:r>
          </a:p>
          <a:p>
            <a:pPr algn="just">
              <a:buFont typeface="Wingdings" pitchFamily="2" charset="2"/>
              <a:buNone/>
            </a:pPr>
            <a:r>
              <a:rPr lang="ar-SA" sz="2000" smtClean="0">
                <a:cs typeface="Simplified Arabic" pitchFamily="18" charset="-78"/>
              </a:rPr>
              <a:t>والتقدم في مضمار إدارة الجودة الشاملة يتطلب ”</a:t>
            </a:r>
            <a:r>
              <a:rPr lang="ar-SA" sz="2000" b="1" smtClean="0">
                <a:cs typeface="Simplified Arabic" pitchFamily="18" charset="-78"/>
              </a:rPr>
              <a:t>الصبر والعمل الشاق الدءوب والالتزام والانضباطية</a:t>
            </a:r>
            <a:r>
              <a:rPr lang="ar-SA" sz="2000" smtClean="0">
                <a:cs typeface="Simplified Arabic" pitchFamily="18" charset="-78"/>
              </a:rPr>
              <a:t>“  </a:t>
            </a:r>
          </a:p>
          <a:p>
            <a:pPr algn="ctr">
              <a:buFont typeface="Wingdings" pitchFamily="2" charset="2"/>
              <a:buNone/>
            </a:pPr>
            <a:r>
              <a:rPr lang="ar-SA" sz="2000" smtClean="0">
                <a:cs typeface="Simplified Arabic" pitchFamily="18" charset="-78"/>
              </a:rPr>
              <a:t>=====</a:t>
            </a:r>
          </a:p>
          <a:p>
            <a:pPr algn="just">
              <a:buFont typeface="Wingdings" pitchFamily="2" charset="2"/>
              <a:buNone/>
            </a:pPr>
            <a:r>
              <a:rPr lang="ar-SA" sz="1800" b="1" smtClean="0">
                <a:cs typeface="Simplified Arabic" pitchFamily="18" charset="-78"/>
              </a:rPr>
              <a:t>من من الرواد تطرق لأي من هذه المبادئ </a:t>
            </a:r>
            <a:r>
              <a:rPr lang="ar-SA" sz="2000" b="1" smtClean="0">
                <a:cs typeface="Simplified Arabic" pitchFamily="18" charset="-78"/>
              </a:rPr>
              <a:t>؟</a:t>
            </a:r>
            <a:r>
              <a:rPr lang="ar-SA" sz="1800" b="1" smtClean="0">
                <a:cs typeface="Simplified Arabic" pitchFamily="18" charset="-78"/>
              </a:rPr>
              <a:t>  / </a:t>
            </a:r>
            <a:r>
              <a:rPr lang="ar-SA" sz="2000" smtClean="0">
                <a:cs typeface="Simplified Arabic" pitchFamily="18" charset="-78"/>
              </a:rPr>
              <a:t>ثم </a:t>
            </a:r>
            <a:r>
              <a:rPr lang="ar-SA" sz="1800" b="1" smtClean="0">
                <a:cs typeface="Simplified Arabic" pitchFamily="18" charset="-78"/>
              </a:rPr>
              <a:t>قارن وأدمج هذه المبادئ مع نموذج النظرة الشاملة </a:t>
            </a:r>
            <a:r>
              <a:rPr lang="ar-BH" sz="1800" smtClean="0">
                <a:solidFill>
                  <a:schemeClr val="tx2"/>
                </a:solidFill>
                <a:cs typeface="Monotype Koufi" pitchFamily="2" charset="-78"/>
              </a:rPr>
              <a:t>جابلونسكي</a:t>
            </a:r>
            <a:r>
              <a:rPr lang="ar-SA" sz="1800" smtClean="0">
                <a:solidFill>
                  <a:schemeClr val="tx2"/>
                </a:solidFill>
                <a:cs typeface="Monotype Koufi" pitchFamily="2" charset="-78"/>
              </a:rPr>
              <a:t> -   إعادة رسم  مطور ذاتيا </a:t>
            </a:r>
            <a:r>
              <a:rPr lang="ar-SA" sz="2000" smtClean="0">
                <a:solidFill>
                  <a:schemeClr val="tx2"/>
                </a:solidFill>
                <a:cs typeface="Simplified Arabic" pitchFamily="18" charset="-78"/>
              </a:rPr>
              <a:t>؟</a:t>
            </a:r>
            <a:r>
              <a:rPr lang="ar-SA" sz="1800" smtClean="0">
                <a:solidFill>
                  <a:schemeClr val="tx2"/>
                </a:solidFill>
                <a:cs typeface="Monotype Koufi" pitchFamily="2" charset="-78"/>
              </a:rPr>
              <a:t> </a:t>
            </a:r>
          </a:p>
          <a:p>
            <a:pPr algn="ctr">
              <a:buFont typeface="Wingdings" pitchFamily="2" charset="2"/>
              <a:buNone/>
            </a:pPr>
            <a:r>
              <a:rPr lang="ar-SA" sz="2000" smtClean="0">
                <a:cs typeface="Simplified Arabic" pitchFamily="18" charset="-78"/>
              </a:rPr>
              <a:t>=====</a:t>
            </a:r>
          </a:p>
          <a:p>
            <a:pPr algn="just">
              <a:buFont typeface="Wingdings" pitchFamily="2" charset="2"/>
              <a:buNone/>
            </a:pPr>
            <a:endParaRPr lang="ar-SA" sz="2000" smtClean="0">
              <a:cs typeface="Simplified Arabic" pitchFamily="18" charset="-78"/>
            </a:endParaRPr>
          </a:p>
        </p:txBody>
      </p:sp>
      <p:sp>
        <p:nvSpPr>
          <p:cNvPr id="61443" name="Slide Number Placeholder 4"/>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74E0D1DE-6709-4F54-B3D4-D094C4F56A34}" type="slidenum">
              <a:rPr lang="ar-SA" smtClean="0"/>
              <a:pPr/>
              <a:t>52</a:t>
            </a:fld>
            <a:endParaRPr lang="en-US" smtClean="0"/>
          </a:p>
        </p:txBody>
      </p:sp>
      <p:sp>
        <p:nvSpPr>
          <p:cNvPr id="6" name="Title 1"/>
          <p:cNvSpPr>
            <a:spLocks noGrp="1"/>
          </p:cNvSpPr>
          <p:nvPr>
            <p:ph type="title"/>
          </p:nvPr>
        </p:nvSpPr>
        <p:spPr>
          <a:xfrm>
            <a:off x="2000250" y="285750"/>
            <a:ext cx="5300663" cy="428625"/>
          </a:xfrm>
        </p:spPr>
        <p:txBody>
          <a:bodyPr/>
          <a:lstStyle/>
          <a:p>
            <a:pPr algn="ctr">
              <a:defRPr/>
            </a:pPr>
            <a:r>
              <a:rPr lang="ar-SA" sz="1800" dirty="0" smtClean="0"/>
              <a:t>تابع المبادئ السبعة للشركات والهيئات الرائدة</a:t>
            </a:r>
            <a:endParaRPr lang="ar-SA" sz="1800" dirty="0"/>
          </a:p>
        </p:txBody>
      </p:sp>
    </p:spTree>
  </p:cSld>
  <p:clrMapOvr>
    <a:masterClrMapping/>
  </p:clrMapOvr>
  <p:transition>
    <p:wheel spokes="3"/>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85888" y="214313"/>
            <a:ext cx="6686550" cy="642937"/>
          </a:xfrm>
        </p:spPr>
        <p:txBody>
          <a:bodyPr/>
          <a:lstStyle/>
          <a:p>
            <a:pPr algn="ctr">
              <a:defRPr/>
            </a:pPr>
            <a:r>
              <a:rPr lang="ar-SA" sz="2400" dirty="0" smtClean="0">
                <a:latin typeface="Monotype Koufi" pitchFamily="2" charset="-78"/>
                <a:ea typeface="Monotype Koufi" pitchFamily="2" charset="-78"/>
                <a:cs typeface="Monotype Koufi" pitchFamily="2" charset="-78"/>
              </a:rPr>
              <a:t>أبرز النظريات والأنماط  الإدارية  ومكانة الجودة الشاملة </a:t>
            </a:r>
            <a:r>
              <a:rPr lang="ar-SA" sz="2400" dirty="0" err="1" smtClean="0">
                <a:latin typeface="Monotype Koufi" pitchFamily="2" charset="-78"/>
                <a:ea typeface="Monotype Koufi" pitchFamily="2" charset="-78"/>
                <a:cs typeface="Monotype Koufi" pitchFamily="2" charset="-78"/>
              </a:rPr>
              <a:t>بها</a:t>
            </a:r>
            <a:r>
              <a:rPr lang="ar-SA" sz="2400" dirty="0" smtClean="0">
                <a:latin typeface="Monotype Koufi" pitchFamily="2" charset="-78"/>
                <a:ea typeface="Monotype Koufi" pitchFamily="2" charset="-78"/>
                <a:cs typeface="Monotype Koufi" pitchFamily="2" charset="-78"/>
              </a:rPr>
              <a:t> </a:t>
            </a:r>
            <a:br>
              <a:rPr lang="ar-SA" sz="2400" dirty="0" smtClean="0">
                <a:latin typeface="Monotype Koufi" pitchFamily="2" charset="-78"/>
                <a:ea typeface="Monotype Koufi" pitchFamily="2" charset="-78"/>
                <a:cs typeface="Monotype Koufi" pitchFamily="2" charset="-78"/>
              </a:rPr>
            </a:br>
            <a:r>
              <a:rPr lang="en-US" sz="1600" dirty="0" smtClean="0">
                <a:latin typeface="Arial Black" pitchFamily="34" charset="0"/>
                <a:ea typeface="Monotype Koufi" pitchFamily="2" charset="-78"/>
                <a:cs typeface="Monotype Koufi" pitchFamily="2" charset="-78"/>
              </a:rPr>
              <a:t>Most Common Management Theories &amp; The Place of TQM</a:t>
            </a:r>
            <a:endParaRPr lang="ar-SA" sz="1600" dirty="0">
              <a:latin typeface="Arial Black" pitchFamily="34" charset="0"/>
              <a:ea typeface="Monotype Koufi" pitchFamily="2" charset="-78"/>
              <a:cs typeface="Monotype Koufi" pitchFamily="2" charset="-78"/>
            </a:endParaRPr>
          </a:p>
        </p:txBody>
      </p:sp>
      <p:sp>
        <p:nvSpPr>
          <p:cNvPr id="62467" name="Content Placeholder 2"/>
          <p:cNvSpPr>
            <a:spLocks noGrp="1"/>
          </p:cNvSpPr>
          <p:nvPr>
            <p:ph idx="1"/>
          </p:nvPr>
        </p:nvSpPr>
        <p:spPr>
          <a:xfrm>
            <a:off x="914400" y="1000125"/>
            <a:ext cx="7772400" cy="5286375"/>
          </a:xfrm>
        </p:spPr>
        <p:txBody>
          <a:bodyPr/>
          <a:lstStyle/>
          <a:p>
            <a:r>
              <a:rPr lang="ar-SA" sz="2400" smtClean="0"/>
              <a:t>التقليدية </a:t>
            </a:r>
            <a:r>
              <a:rPr lang="en-US" sz="2400" smtClean="0">
                <a:cs typeface="Tahoma" pitchFamily="34" charset="0"/>
              </a:rPr>
              <a:t>Classic</a:t>
            </a:r>
            <a:r>
              <a:rPr lang="en-US" smtClean="0">
                <a:cs typeface="Tahoma" pitchFamily="34" charset="0"/>
              </a:rPr>
              <a:t> </a:t>
            </a:r>
            <a:r>
              <a:rPr lang="ar-SA" smtClean="0"/>
              <a:t> </a:t>
            </a:r>
            <a:r>
              <a:rPr lang="ar-SA" sz="1800" smtClean="0"/>
              <a:t>ومنها من يرى العمل ماكينة والموظف قطعة غيار </a:t>
            </a:r>
          </a:p>
          <a:p>
            <a:r>
              <a:rPr lang="ar-SA" sz="2400" smtClean="0"/>
              <a:t>العلمية – العملية</a:t>
            </a:r>
            <a:r>
              <a:rPr lang="en-US" smtClean="0">
                <a:cs typeface="Tahoma" pitchFamily="34" charset="0"/>
              </a:rPr>
              <a:t> </a:t>
            </a:r>
            <a:r>
              <a:rPr lang="en-US" sz="2000" smtClean="0">
                <a:cs typeface="Tahoma" pitchFamily="34" charset="0"/>
              </a:rPr>
              <a:t>Scientific-Pragmatic</a:t>
            </a:r>
            <a:r>
              <a:rPr lang="en-US" smtClean="0">
                <a:cs typeface="Tahoma" pitchFamily="34" charset="0"/>
              </a:rPr>
              <a:t> </a:t>
            </a:r>
            <a:r>
              <a:rPr lang="ar-SA" sz="2400" smtClean="0"/>
              <a:t>الإدارة الأهداف: </a:t>
            </a:r>
          </a:p>
          <a:p>
            <a:r>
              <a:rPr lang="ar-SA" sz="2400" smtClean="0"/>
              <a:t>الاستبدادية</a:t>
            </a:r>
            <a:r>
              <a:rPr lang="ar-SA" smtClean="0"/>
              <a:t> </a:t>
            </a:r>
            <a:r>
              <a:rPr lang="en-US" sz="2000" smtClean="0">
                <a:cs typeface="Tahoma" pitchFamily="34" charset="0"/>
              </a:rPr>
              <a:t>Totalitarianism \Dictatorship\Authoritarianism</a:t>
            </a:r>
            <a:endParaRPr lang="ar-SA" sz="2000" smtClean="0"/>
          </a:p>
          <a:p>
            <a:r>
              <a:rPr lang="ar-SA" sz="2400" smtClean="0"/>
              <a:t>البيروقراطية:</a:t>
            </a:r>
            <a:r>
              <a:rPr lang="ar-SA" smtClean="0"/>
              <a:t> </a:t>
            </a:r>
            <a:r>
              <a:rPr lang="ar-SA" sz="2000" smtClean="0"/>
              <a:t>المركزية الشديدة </a:t>
            </a:r>
            <a:r>
              <a:rPr lang="en-US" sz="2400" smtClean="0">
                <a:cs typeface="Tahoma" pitchFamily="34" charset="0"/>
              </a:rPr>
              <a:t>Bureaucracy </a:t>
            </a:r>
            <a:r>
              <a:rPr lang="ar-SA" sz="2400" smtClean="0"/>
              <a:t> جودتها </a:t>
            </a:r>
          </a:p>
          <a:p>
            <a:r>
              <a:rPr lang="ar-SA" sz="2400" smtClean="0"/>
              <a:t>الاتوقراطية </a:t>
            </a:r>
            <a:r>
              <a:rPr lang="en-US" smtClean="0">
                <a:cs typeface="Tahoma" pitchFamily="34" charset="0"/>
              </a:rPr>
              <a:t> </a:t>
            </a:r>
            <a:r>
              <a:rPr lang="en-US" sz="2400" smtClean="0">
                <a:cs typeface="Tahoma" pitchFamily="34" charset="0"/>
              </a:rPr>
              <a:t>Autocracy </a:t>
            </a:r>
            <a:r>
              <a:rPr lang="en-US" sz="2000" smtClean="0">
                <a:cs typeface="Tahoma" pitchFamily="34" charset="0"/>
              </a:rPr>
              <a:t>Autocratic </a:t>
            </a:r>
            <a:r>
              <a:rPr lang="ar-SA" sz="2000" smtClean="0"/>
              <a:t>الإدارة بالتوجيهات ”ريموت“</a:t>
            </a:r>
          </a:p>
          <a:p>
            <a:r>
              <a:rPr lang="ar-SA" smtClean="0"/>
              <a:t>الإنسانية </a:t>
            </a:r>
            <a:r>
              <a:rPr lang="en-US" sz="2400" smtClean="0">
                <a:cs typeface="Tahoma" pitchFamily="34" charset="0"/>
              </a:rPr>
              <a:t>Humanitarian</a:t>
            </a:r>
            <a:r>
              <a:rPr lang="ar-SA" sz="2400" smtClean="0"/>
              <a:t> </a:t>
            </a:r>
            <a:r>
              <a:rPr lang="ar-SA" sz="2000" smtClean="0"/>
              <a:t>الموظف إنسان له دور وحق وعليه</a:t>
            </a:r>
          </a:p>
          <a:p>
            <a:r>
              <a:rPr lang="ar-SA" smtClean="0"/>
              <a:t>الديمقراطية </a:t>
            </a:r>
            <a:r>
              <a:rPr lang="en-US" sz="2400" smtClean="0">
                <a:cs typeface="Tahoma" pitchFamily="34" charset="0"/>
              </a:rPr>
              <a:t>Democracy</a:t>
            </a:r>
            <a:r>
              <a:rPr lang="en-US" smtClean="0">
                <a:cs typeface="Tahoma" pitchFamily="34" charset="0"/>
              </a:rPr>
              <a:t> </a:t>
            </a:r>
            <a:r>
              <a:rPr lang="ar-SA" smtClean="0"/>
              <a:t> </a:t>
            </a:r>
            <a:r>
              <a:rPr lang="ar-SA" sz="2400" smtClean="0"/>
              <a:t>الحرية </a:t>
            </a:r>
            <a:r>
              <a:rPr lang="ar-SA" sz="2000" smtClean="0"/>
              <a:t>درجات من محافظه – تحرر كامل </a:t>
            </a:r>
            <a:r>
              <a:rPr lang="en-US" sz="2000" smtClean="0">
                <a:cs typeface="Tahoma" pitchFamily="34" charset="0"/>
              </a:rPr>
              <a:t>Liberal</a:t>
            </a:r>
          </a:p>
          <a:p>
            <a:pPr>
              <a:buFont typeface="Wingdings" pitchFamily="2" charset="2"/>
              <a:buNone/>
            </a:pPr>
            <a:r>
              <a:rPr lang="ar-SA" sz="2400" smtClean="0"/>
              <a:t>وأخرى أهم:</a:t>
            </a:r>
            <a:r>
              <a:rPr lang="ar-SA" smtClean="0"/>
              <a:t> </a:t>
            </a:r>
            <a:r>
              <a:rPr lang="ar-SA" sz="1800" smtClean="0"/>
              <a:t>الذاتية، المعتمدة على أحاسيس ومشاعر الآخرين..... وغيرها.  فما هي  الأنماط الإسلامية ومقارنتها مع ما سبق؟، وأي من هذه الإدارات يمكنها الالتزام بإدارة الجودة الشاملة وفق مفاهيمها التي سبق تغطيتها؟ </a:t>
            </a:r>
          </a:p>
        </p:txBody>
      </p:sp>
      <p:sp>
        <p:nvSpPr>
          <p:cNvPr id="62468" name="Slide Number Placeholder 4"/>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4EE25C1A-09AE-425A-9326-B5B6C9482B8B}" type="slidenum">
              <a:rPr lang="ar-SA" smtClean="0"/>
              <a:pPr/>
              <a:t>53</a:t>
            </a:fld>
            <a:endParaRPr lang="en-US" smtClean="0"/>
          </a:p>
        </p:txBody>
      </p:sp>
    </p:spTree>
  </p:cSld>
  <p:clrMapOvr>
    <a:masterClrMapping/>
  </p:clrMapOvr>
  <p:transition>
    <p:wheel spokes="3"/>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Number Placeholder 4"/>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0821B894-331B-45D1-BE40-711F09F9311D}" type="slidenum">
              <a:rPr lang="ar-SA" smtClean="0"/>
              <a:pPr/>
              <a:t>54</a:t>
            </a:fld>
            <a:endParaRPr lang="en-US" smtClean="0"/>
          </a:p>
        </p:txBody>
      </p:sp>
      <p:sp>
        <p:nvSpPr>
          <p:cNvPr id="63491" name="Content Placeholder 2"/>
          <p:cNvSpPr>
            <a:spLocks/>
          </p:cNvSpPr>
          <p:nvPr/>
        </p:nvSpPr>
        <p:spPr bwMode="auto">
          <a:xfrm>
            <a:off x="900113" y="1125538"/>
            <a:ext cx="7772400" cy="2663825"/>
          </a:xfrm>
          <a:prstGeom prst="rect">
            <a:avLst/>
          </a:prstGeom>
          <a:noFill/>
          <a:ln w="9525">
            <a:noFill/>
            <a:miter lim="800000"/>
            <a:headEnd/>
            <a:tailEnd/>
          </a:ln>
        </p:spPr>
        <p:txBody>
          <a:bodyPr/>
          <a:lstStyle/>
          <a:p>
            <a:pPr marL="547688" indent="-411163" algn="ctr" eaLnBrk="0" hangingPunct="0">
              <a:spcBef>
                <a:spcPts val="700"/>
              </a:spcBef>
              <a:buClr>
                <a:schemeClr val="tx2"/>
              </a:buClr>
              <a:buSzPct val="95000"/>
              <a:buFont typeface="Wingdings" pitchFamily="2" charset="2"/>
              <a:buNone/>
            </a:pPr>
            <a:endParaRPr lang="ar-SA" sz="3000" b="0">
              <a:latin typeface="Corbel" pitchFamily="34" charset="0"/>
              <a:cs typeface="Tahoma" pitchFamily="34" charset="0"/>
            </a:endParaRPr>
          </a:p>
          <a:p>
            <a:pPr marL="547688" indent="-411163" algn="ctr" eaLnBrk="0" hangingPunct="0">
              <a:spcBef>
                <a:spcPts val="700"/>
              </a:spcBef>
              <a:buClr>
                <a:schemeClr val="tx2"/>
              </a:buClr>
              <a:buSzPct val="95000"/>
              <a:buFont typeface="Wingdings" pitchFamily="2" charset="2"/>
              <a:buNone/>
            </a:pPr>
            <a:r>
              <a:rPr lang="ar-SA" sz="3000" b="0">
                <a:latin typeface="Corbel" pitchFamily="34" charset="0"/>
                <a:cs typeface="Monotype Koufi" pitchFamily="2" charset="-78"/>
              </a:rPr>
              <a:t>إدارة الجودة الشاملة </a:t>
            </a:r>
          </a:p>
          <a:p>
            <a:pPr marL="547688" indent="-411163" algn="ctr" eaLnBrk="0" hangingPunct="0">
              <a:spcBef>
                <a:spcPts val="700"/>
              </a:spcBef>
              <a:buClr>
                <a:schemeClr val="tx2"/>
              </a:buClr>
              <a:buSzPct val="95000"/>
              <a:buFont typeface="Wingdings" pitchFamily="2" charset="2"/>
              <a:buNone/>
            </a:pPr>
            <a:r>
              <a:rPr lang="ar-SA" sz="2400" b="0">
                <a:latin typeface="Corbel" pitchFamily="34" charset="0"/>
                <a:cs typeface="Monotype Koufi" pitchFamily="2" charset="-78"/>
              </a:rPr>
              <a:t>الرعاية الصحية                   الرعاية الصيدلية</a:t>
            </a:r>
          </a:p>
          <a:p>
            <a:pPr marL="547688" indent="-411163" algn="ctr" eaLnBrk="0" hangingPunct="0">
              <a:spcBef>
                <a:spcPts val="700"/>
              </a:spcBef>
              <a:buClr>
                <a:schemeClr val="tx2"/>
              </a:buClr>
              <a:buSzPct val="95000"/>
              <a:buFont typeface="Wingdings" pitchFamily="2" charset="2"/>
              <a:buNone/>
            </a:pPr>
            <a:r>
              <a:rPr lang="ar-SA" sz="2400" b="0">
                <a:latin typeface="Corbel" pitchFamily="34" charset="0"/>
                <a:cs typeface="Monotype Koufi" pitchFamily="2" charset="-78"/>
              </a:rPr>
              <a:t>ة </a:t>
            </a:r>
            <a:r>
              <a:rPr lang="en-US" sz="2000">
                <a:latin typeface="Arial Black" pitchFamily="34" charset="0"/>
                <a:cs typeface="Tahoma" pitchFamily="34" charset="0"/>
              </a:rPr>
              <a:t>HEALTH CARE TOTAL QUALITY MANAGEMENT</a:t>
            </a:r>
          </a:p>
          <a:p>
            <a:pPr marL="547688" indent="-411163" algn="ctr" eaLnBrk="0" hangingPunct="0">
              <a:spcBef>
                <a:spcPts val="700"/>
              </a:spcBef>
              <a:buClr>
                <a:schemeClr val="tx2"/>
              </a:buClr>
              <a:buSzPct val="95000"/>
              <a:buFont typeface="Wingdings" pitchFamily="2" charset="2"/>
              <a:buNone/>
            </a:pPr>
            <a:r>
              <a:rPr lang="en-US" sz="2600">
                <a:latin typeface="Corbel" pitchFamily="34" charset="0"/>
                <a:cs typeface="Tahoma" pitchFamily="34" charset="0"/>
              </a:rPr>
              <a:t>HCTQM            PCTQM  </a:t>
            </a:r>
            <a:r>
              <a:rPr lang="ar-SA" sz="2600">
                <a:latin typeface="Corbel" pitchFamily="34" charset="0"/>
                <a:cs typeface="Tahoma" pitchFamily="34" charset="0"/>
              </a:rPr>
              <a:t> </a:t>
            </a:r>
          </a:p>
        </p:txBody>
      </p:sp>
      <p:sp>
        <p:nvSpPr>
          <p:cNvPr id="63492" name="AutoShape 9"/>
          <p:cNvSpPr>
            <a:spLocks noChangeArrowheads="1"/>
          </p:cNvSpPr>
          <p:nvPr/>
        </p:nvSpPr>
        <p:spPr bwMode="auto">
          <a:xfrm>
            <a:off x="4572000" y="2276475"/>
            <a:ext cx="576263" cy="268288"/>
          </a:xfrm>
          <a:prstGeom prst="leftArrow">
            <a:avLst>
              <a:gd name="adj1" fmla="val 50000"/>
              <a:gd name="adj2" fmla="val 53698"/>
            </a:avLst>
          </a:prstGeom>
          <a:solidFill>
            <a:schemeClr val="accent1"/>
          </a:solidFill>
          <a:ln w="9525">
            <a:solidFill>
              <a:schemeClr val="tx1"/>
            </a:solidFill>
            <a:miter lim="800000"/>
            <a:headEnd/>
            <a:tailEnd/>
          </a:ln>
        </p:spPr>
        <p:txBody>
          <a:bodyPr wrap="none" anchor="ctr"/>
          <a:lstStyle/>
          <a:p>
            <a:endParaRPr lang="ar-SA"/>
          </a:p>
        </p:txBody>
      </p:sp>
      <p:sp>
        <p:nvSpPr>
          <p:cNvPr id="63493" name="AutoShape 10"/>
          <p:cNvSpPr>
            <a:spLocks noChangeArrowheads="1"/>
          </p:cNvSpPr>
          <p:nvPr/>
        </p:nvSpPr>
        <p:spPr bwMode="auto">
          <a:xfrm>
            <a:off x="4356100" y="3213100"/>
            <a:ext cx="647700" cy="287338"/>
          </a:xfrm>
          <a:prstGeom prst="rightArrow">
            <a:avLst>
              <a:gd name="adj1" fmla="val 50000"/>
              <a:gd name="adj2" fmla="val 56353"/>
            </a:avLst>
          </a:prstGeom>
          <a:solidFill>
            <a:schemeClr val="accent1"/>
          </a:solidFill>
          <a:ln w="9525">
            <a:solidFill>
              <a:schemeClr val="tx1"/>
            </a:solidFill>
            <a:miter lim="800000"/>
            <a:headEnd/>
            <a:tailEnd/>
          </a:ln>
        </p:spPr>
        <p:txBody>
          <a:bodyPr wrap="none" anchor="ctr"/>
          <a:lstStyle/>
          <a:p>
            <a:endParaRPr lang="ar-SA"/>
          </a:p>
        </p:txBody>
      </p:sp>
    </p:spTree>
  </p:cSld>
  <p:clrMapOvr>
    <a:masterClrMapping/>
  </p:clrMapOvr>
  <p:transition>
    <p:wheel spokes="3"/>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3" name="Text Box 3"/>
          <p:cNvSpPr txBox="1">
            <a:spLocks noChangeArrowheads="1"/>
          </p:cNvSpPr>
          <p:nvPr/>
        </p:nvSpPr>
        <p:spPr bwMode="auto">
          <a:xfrm>
            <a:off x="857250" y="1290638"/>
            <a:ext cx="7543800" cy="923925"/>
          </a:xfrm>
          <a:prstGeom prst="rect">
            <a:avLst/>
          </a:prstGeom>
          <a:noFill/>
          <a:ln w="9525">
            <a:noFill/>
            <a:miter lim="800000"/>
            <a:headEnd/>
            <a:tailEnd/>
          </a:ln>
          <a:effectLst/>
        </p:spPr>
        <p:txBody>
          <a:bodyPr>
            <a:spAutoFit/>
          </a:bodyPr>
          <a:lstStyle/>
          <a:p>
            <a:pPr algn="just">
              <a:buFont typeface="Symbol" pitchFamily="18" charset="2"/>
              <a:buNone/>
              <a:defRPr/>
            </a:pPr>
            <a:r>
              <a:rPr lang="ar-SA" dirty="0" err="1">
                <a:solidFill>
                  <a:srgbClr val="FFFFFF"/>
                </a:solidFill>
                <a:effectLst>
                  <a:outerShdw blurRad="38100" dist="38100" dir="2700000" algn="tl">
                    <a:srgbClr val="000000"/>
                  </a:outerShdw>
                </a:effectLst>
                <a:cs typeface="Simplified Arabic" pitchFamily="2" charset="-78"/>
              </a:rPr>
              <a:t>التمشي</a:t>
            </a:r>
            <a:r>
              <a:rPr lang="ar-SA" dirty="0">
                <a:solidFill>
                  <a:srgbClr val="FFFFFF"/>
                </a:solidFill>
                <a:effectLst>
                  <a:outerShdw blurRad="38100" dist="38100" dir="2700000" algn="tl">
                    <a:srgbClr val="000000"/>
                  </a:outerShdw>
                </a:effectLst>
                <a:cs typeface="Simplified Arabic" pitchFamily="2" charset="-78"/>
              </a:rPr>
              <a:t> مع المعايير والأداء الصحيح، بطريقة آمنة مقبولة من المجتمع، وبتكلفة مقبولة، بحيث تؤدي إلى </a:t>
            </a:r>
            <a:r>
              <a:rPr lang="ar-SA" dirty="0">
                <a:solidFill>
                  <a:srgbClr val="FF0000"/>
                </a:solidFill>
                <a:effectLst>
                  <a:outerShdw blurRad="38100" dist="38100" dir="2700000" algn="tl">
                    <a:srgbClr val="000000"/>
                  </a:outerShdw>
                </a:effectLst>
                <a:cs typeface="Simplified Arabic" pitchFamily="2" charset="-78"/>
              </a:rPr>
              <a:t>إحداث تأثير على معدلات </a:t>
            </a:r>
            <a:r>
              <a:rPr lang="ar-SA" dirty="0" err="1">
                <a:solidFill>
                  <a:srgbClr val="FF0000"/>
                </a:solidFill>
                <a:effectLst>
                  <a:outerShdw blurRad="38100" dist="38100" dir="2700000" algn="tl">
                    <a:srgbClr val="000000"/>
                  </a:outerShdw>
                </a:effectLst>
                <a:cs typeface="Simplified Arabic" pitchFamily="2" charset="-78"/>
              </a:rPr>
              <a:t>المراضة</a:t>
            </a:r>
            <a:r>
              <a:rPr lang="ar-SA" dirty="0">
                <a:solidFill>
                  <a:srgbClr val="FF0000"/>
                </a:solidFill>
                <a:effectLst>
                  <a:outerShdw blurRad="38100" dist="38100" dir="2700000" algn="tl">
                    <a:srgbClr val="000000"/>
                  </a:outerShdw>
                </a:effectLst>
                <a:cs typeface="Simplified Arabic" pitchFamily="2" charset="-78"/>
              </a:rPr>
              <a:t> ونسبة الوفيات والإعاقة وسوء التغذية</a:t>
            </a:r>
            <a:r>
              <a:rPr lang="ar-SA" dirty="0">
                <a:solidFill>
                  <a:srgbClr val="FFFFFF"/>
                </a:solidFill>
                <a:effectLst>
                  <a:outerShdw blurRad="38100" dist="38100" dir="2700000" algn="tl">
                    <a:srgbClr val="000000"/>
                  </a:outerShdw>
                </a:effectLst>
                <a:cs typeface="Simplified Arabic" pitchFamily="2" charset="-78"/>
              </a:rPr>
              <a:t>.		        		      			           </a:t>
            </a:r>
            <a:r>
              <a:rPr lang="ar-SA" sz="1400" dirty="0">
                <a:solidFill>
                  <a:srgbClr val="FFFFFF"/>
                </a:solidFill>
                <a:effectLst>
                  <a:outerShdw blurRad="38100" dist="38100" dir="2700000" algn="tl">
                    <a:srgbClr val="000000"/>
                  </a:outerShdw>
                </a:effectLst>
                <a:cs typeface="Simplified Arabic" pitchFamily="2" charset="-78"/>
              </a:rPr>
              <a:t>(منظمة الصحة العالمية 1988)</a:t>
            </a:r>
          </a:p>
        </p:txBody>
      </p:sp>
      <p:sp>
        <p:nvSpPr>
          <p:cNvPr id="174084" name="Rectangle 4"/>
          <p:cNvSpPr>
            <a:spLocks noChangeArrowheads="1"/>
          </p:cNvSpPr>
          <p:nvPr/>
        </p:nvSpPr>
        <p:spPr bwMode="auto">
          <a:xfrm>
            <a:off x="2428875" y="357188"/>
            <a:ext cx="4605338" cy="571500"/>
          </a:xfrm>
          <a:prstGeom prst="rect">
            <a:avLst/>
          </a:prstGeom>
          <a:noFill/>
          <a:ln w="9525" algn="ctr">
            <a:noFill/>
            <a:miter lim="800000"/>
            <a:headEnd/>
            <a:tailEnd/>
          </a:ln>
          <a:effectLst/>
        </p:spPr>
        <p:txBody>
          <a:bodyPr anchor="b"/>
          <a:lstStyle/>
          <a:p>
            <a:pPr algn="ctr" rtl="0">
              <a:defRPr/>
            </a:pPr>
            <a:r>
              <a:rPr kumimoji="1" lang="ar-SA" sz="2400" b="0" dirty="0" err="1">
                <a:solidFill>
                  <a:srgbClr val="FFFF00"/>
                </a:solidFill>
                <a:effectLst>
                  <a:outerShdw blurRad="38100" dist="38100" dir="2700000" algn="tl">
                    <a:srgbClr val="000000"/>
                  </a:outerShdw>
                </a:effectLst>
                <a:cs typeface="PT Bold Heading" pitchFamily="2" charset="-78"/>
              </a:rPr>
              <a:t>تعاريف</a:t>
            </a:r>
            <a:r>
              <a:rPr kumimoji="1" lang="ar-SA" sz="2400" b="0" dirty="0">
                <a:solidFill>
                  <a:srgbClr val="FFFF00"/>
                </a:solidFill>
                <a:effectLst>
                  <a:outerShdw blurRad="38100" dist="38100" dir="2700000" algn="tl">
                    <a:srgbClr val="000000"/>
                  </a:outerShdw>
                </a:effectLst>
                <a:cs typeface="PT Bold Heading" pitchFamily="2" charset="-78"/>
              </a:rPr>
              <a:t> الجودة في الرعاية الصحية</a:t>
            </a:r>
            <a:endParaRPr kumimoji="1" lang="en-US" sz="2400" b="0" dirty="0">
              <a:solidFill>
                <a:srgbClr val="FFFF00"/>
              </a:solidFill>
              <a:effectLst>
                <a:outerShdw blurRad="38100" dist="38100" dir="2700000" algn="tl">
                  <a:srgbClr val="000000"/>
                </a:outerShdw>
              </a:effectLst>
              <a:cs typeface="PT Bold Heading" pitchFamily="2" charset="-78"/>
            </a:endParaRPr>
          </a:p>
        </p:txBody>
      </p:sp>
      <p:sp>
        <p:nvSpPr>
          <p:cNvPr id="5" name="Rectangle 4"/>
          <p:cNvSpPr/>
          <p:nvPr/>
        </p:nvSpPr>
        <p:spPr>
          <a:xfrm>
            <a:off x="642938" y="2428875"/>
            <a:ext cx="7929562" cy="646113"/>
          </a:xfrm>
          <a:prstGeom prst="rect">
            <a:avLst/>
          </a:prstGeom>
        </p:spPr>
        <p:txBody>
          <a:bodyPr>
            <a:spAutoFit/>
          </a:bodyPr>
          <a:lstStyle/>
          <a:p>
            <a:pPr algn="just">
              <a:buFont typeface="Symbol" pitchFamily="18" charset="2"/>
              <a:buNone/>
              <a:defRPr/>
            </a:pPr>
            <a:r>
              <a:rPr lang="ar-SA" dirty="0">
                <a:solidFill>
                  <a:srgbClr val="FFFFFF"/>
                </a:solidFill>
                <a:effectLst>
                  <a:outerShdw blurRad="38100" dist="38100" dir="2700000" algn="tl">
                    <a:srgbClr val="000000"/>
                  </a:outerShdw>
                </a:effectLst>
                <a:cs typeface="Simplified Arabic" pitchFamily="2" charset="-78"/>
              </a:rPr>
              <a:t>تطبيق العلوم والتقنيات الطبية لتحقيق أقصى استفادة للصحة العامة، دون زيادة التعرض للمخاطر، وعلى هذا الأساس فان درجة الجودة تحدد بمدى </a:t>
            </a:r>
            <a:r>
              <a:rPr lang="ar-SA" dirty="0">
                <a:solidFill>
                  <a:srgbClr val="FF0000"/>
                </a:solidFill>
                <a:effectLst>
                  <a:outerShdw blurRad="38100" dist="38100" dir="2700000" algn="tl">
                    <a:srgbClr val="000000"/>
                  </a:outerShdw>
                </a:effectLst>
                <a:cs typeface="Simplified Arabic" pitchFamily="2" charset="-78"/>
              </a:rPr>
              <a:t>أفضل موازنة بين المخاطر والفوائد</a:t>
            </a:r>
            <a:r>
              <a:rPr lang="ar-SA" dirty="0">
                <a:solidFill>
                  <a:srgbClr val="FFFFFF"/>
                </a:solidFill>
                <a:effectLst>
                  <a:outerShdw blurRad="38100" dist="38100" dir="2700000" algn="tl">
                    <a:srgbClr val="000000"/>
                  </a:outerShdw>
                </a:effectLst>
                <a:cs typeface="Simplified Arabic" pitchFamily="2" charset="-78"/>
              </a:rPr>
              <a:t>”.  </a:t>
            </a:r>
            <a:r>
              <a:rPr lang="ar-SA" sz="1400" dirty="0">
                <a:solidFill>
                  <a:srgbClr val="FFFFFF"/>
                </a:solidFill>
                <a:effectLst>
                  <a:outerShdw blurRad="38100" dist="38100" dir="2700000" algn="tl">
                    <a:srgbClr val="000000"/>
                  </a:outerShdw>
                </a:effectLst>
                <a:cs typeface="Simplified Arabic" pitchFamily="2" charset="-78"/>
              </a:rPr>
              <a:t>   (دونا </a:t>
            </a:r>
            <a:r>
              <a:rPr lang="ar-SA" sz="1400" dirty="0" err="1">
                <a:solidFill>
                  <a:srgbClr val="FFFFFF"/>
                </a:solidFill>
                <a:effectLst>
                  <a:outerShdw blurRad="38100" dist="38100" dir="2700000" algn="tl">
                    <a:srgbClr val="000000"/>
                  </a:outerShdw>
                </a:effectLst>
                <a:cs typeface="Simplified Arabic" pitchFamily="2" charset="-78"/>
              </a:rPr>
              <a:t>بيديان</a:t>
            </a:r>
            <a:r>
              <a:rPr lang="ar-SA" sz="1400" dirty="0">
                <a:solidFill>
                  <a:srgbClr val="FFFFFF"/>
                </a:solidFill>
                <a:effectLst>
                  <a:outerShdw blurRad="38100" dist="38100" dir="2700000" algn="tl">
                    <a:srgbClr val="000000"/>
                  </a:outerShdw>
                </a:effectLst>
                <a:cs typeface="Simplified Arabic" pitchFamily="2" charset="-78"/>
              </a:rPr>
              <a:t> 1980</a:t>
            </a:r>
            <a:r>
              <a:rPr lang="ar-SA" sz="1050" dirty="0">
                <a:solidFill>
                  <a:srgbClr val="FFFFFF"/>
                </a:solidFill>
                <a:effectLst>
                  <a:outerShdw blurRad="38100" dist="38100" dir="2700000" algn="tl">
                    <a:srgbClr val="000000"/>
                  </a:outerShdw>
                </a:effectLst>
                <a:cs typeface="Simplified Arabic" pitchFamily="2" charset="-78"/>
              </a:rPr>
              <a:t>)</a:t>
            </a:r>
            <a:endParaRPr lang="ar-SA" b="0" dirty="0"/>
          </a:p>
        </p:txBody>
      </p:sp>
      <p:sp>
        <p:nvSpPr>
          <p:cNvPr id="7" name="Rectangle 6"/>
          <p:cNvSpPr/>
          <p:nvPr/>
        </p:nvSpPr>
        <p:spPr>
          <a:xfrm>
            <a:off x="857250" y="3643313"/>
            <a:ext cx="7643813" cy="646112"/>
          </a:xfrm>
          <a:prstGeom prst="rect">
            <a:avLst/>
          </a:prstGeom>
        </p:spPr>
        <p:txBody>
          <a:bodyPr>
            <a:spAutoFit/>
          </a:bodyPr>
          <a:lstStyle/>
          <a:p>
            <a:pPr algn="just">
              <a:buFont typeface="Symbol" pitchFamily="18" charset="2"/>
              <a:buNone/>
              <a:defRPr/>
            </a:pPr>
            <a:r>
              <a:rPr lang="ar-SA" dirty="0">
                <a:solidFill>
                  <a:srgbClr val="FF0000"/>
                </a:solidFill>
                <a:effectLst>
                  <a:outerShdw blurRad="38100" dist="38100" dir="2700000" algn="tl">
                    <a:srgbClr val="000000"/>
                  </a:outerShdw>
                </a:effectLst>
                <a:cs typeface="Simplified Arabic" pitchFamily="2" charset="-78"/>
              </a:rPr>
              <a:t>درجة الالتزام بالمعايير</a:t>
            </a:r>
            <a:r>
              <a:rPr lang="ar-SA" dirty="0">
                <a:solidFill>
                  <a:srgbClr val="FFFFFF"/>
                </a:solidFill>
                <a:effectLst>
                  <a:outerShdw blurRad="38100" dist="38100" dir="2700000" algn="tl">
                    <a:srgbClr val="000000"/>
                  </a:outerShdw>
                </a:effectLst>
                <a:cs typeface="Simplified Arabic" pitchFamily="2" charset="-78"/>
              </a:rPr>
              <a:t> الحالية والمتفق عليها للمساعدة في تحديد مستوى جيد من الممارسة ومعرفة النتائج المتوقعة لخدمة أو إجراء أو تشخيص مشكلة طبية معينة".    (</a:t>
            </a:r>
            <a:r>
              <a:rPr lang="ar-SA" sz="1400" dirty="0">
                <a:solidFill>
                  <a:srgbClr val="FFFFFF"/>
                </a:solidFill>
                <a:effectLst>
                  <a:outerShdw blurRad="38100" dist="38100" dir="2700000" algn="tl">
                    <a:srgbClr val="000000"/>
                  </a:outerShdw>
                </a:effectLst>
                <a:cs typeface="Simplified Arabic" pitchFamily="2" charset="-78"/>
              </a:rPr>
              <a:t>الهيئة الأمريكية المشتركة للاعتماد)</a:t>
            </a:r>
          </a:p>
        </p:txBody>
      </p:sp>
      <p:sp>
        <p:nvSpPr>
          <p:cNvPr id="2" name="Rectangle 6"/>
          <p:cNvSpPr/>
          <p:nvPr/>
        </p:nvSpPr>
        <p:spPr>
          <a:xfrm>
            <a:off x="1187450" y="4581525"/>
            <a:ext cx="7643813" cy="1006475"/>
          </a:xfrm>
          <a:prstGeom prst="rect">
            <a:avLst/>
          </a:prstGeom>
        </p:spPr>
        <p:txBody>
          <a:bodyPr>
            <a:spAutoFit/>
          </a:bodyPr>
          <a:lstStyle/>
          <a:p>
            <a:pPr algn="just">
              <a:buFont typeface="Symbol" pitchFamily="18" charset="2"/>
              <a:buNone/>
              <a:defRPr/>
            </a:pPr>
            <a:r>
              <a:rPr lang="ar-SA" sz="2000">
                <a:solidFill>
                  <a:schemeClr val="accent1"/>
                </a:solidFill>
                <a:effectLst>
                  <a:outerShdw blurRad="38100" dist="38100" dir="2700000" algn="tl">
                    <a:srgbClr val="FFFFFF"/>
                  </a:outerShdw>
                </a:effectLst>
                <a:cs typeface="Simplified Arabic" pitchFamily="18" charset="-78"/>
              </a:rPr>
              <a:t>والتعريف الامثل لكم هو: </a:t>
            </a:r>
          </a:p>
          <a:p>
            <a:pPr algn="ctr">
              <a:buFont typeface="Symbol" pitchFamily="18" charset="2"/>
              <a:buNone/>
              <a:defRPr/>
            </a:pPr>
            <a:r>
              <a:rPr lang="ar-SA" sz="2000">
                <a:solidFill>
                  <a:schemeClr val="accent1"/>
                </a:solidFill>
                <a:effectLst>
                  <a:outerShdw blurRad="38100" dist="38100" dir="2700000" algn="tl">
                    <a:srgbClr val="FFFFFF"/>
                  </a:outerShdw>
                </a:effectLst>
                <a:cs typeface="Simplified Arabic" pitchFamily="18" charset="-78"/>
              </a:rPr>
              <a:t>”</a:t>
            </a:r>
            <a:r>
              <a:rPr lang="ar-SA" sz="2000">
                <a:solidFill>
                  <a:schemeClr val="accent1"/>
                </a:solidFill>
                <a:effectLst>
                  <a:outerShdw blurRad="38100" dist="38100" dir="2700000" algn="tl">
                    <a:srgbClr val="FFFFFF"/>
                  </a:outerShdw>
                </a:effectLst>
                <a:cs typeface="Monotype Koufi" pitchFamily="2" charset="-78"/>
              </a:rPr>
              <a:t>إنجاز التغذية والحمية الغذائية الصحيحة من أول مرة، كل مره وعلى الدوام“</a:t>
            </a:r>
          </a:p>
          <a:p>
            <a:pPr algn="ctr">
              <a:buFont typeface="Symbol" pitchFamily="18" charset="2"/>
              <a:buNone/>
              <a:defRPr/>
            </a:pPr>
            <a:r>
              <a:rPr lang="ar-SA" sz="2000">
                <a:solidFill>
                  <a:schemeClr val="accent1"/>
                </a:solidFill>
                <a:effectLst>
                  <a:outerShdw blurRad="38100" dist="38100" dir="2700000" algn="tl">
                    <a:srgbClr val="FFFFFF"/>
                  </a:outerShdw>
                </a:effectLst>
                <a:cs typeface="Simplified Arabic" pitchFamily="18" charset="-78"/>
              </a:rPr>
              <a:t> </a:t>
            </a:r>
            <a:r>
              <a:rPr lang="en-US">
                <a:solidFill>
                  <a:schemeClr val="accent1"/>
                </a:solidFill>
                <a:effectLst>
                  <a:outerShdw blurRad="38100" dist="38100" dir="2700000" algn="tl">
                    <a:srgbClr val="FFFFFF"/>
                  </a:outerShdw>
                </a:effectLst>
                <a:cs typeface="Simplified Arabic" pitchFamily="18" charset="-78"/>
              </a:rPr>
              <a:t>Do Right Dietitian First Time, Every Time &amp; Forever</a:t>
            </a:r>
            <a:r>
              <a:rPr lang="ar-SA" sz="2000">
                <a:solidFill>
                  <a:schemeClr val="accent1"/>
                </a:solidFill>
                <a:effectLst>
                  <a:outerShdw blurRad="38100" dist="38100" dir="2700000" algn="tl">
                    <a:srgbClr val="FFFFFF"/>
                  </a:outerShdw>
                </a:effectLst>
                <a:cs typeface="Simplified Arabic" pitchFamily="18" charset="-78"/>
              </a:rPr>
              <a:t>   </a:t>
            </a:r>
          </a:p>
        </p:txBody>
      </p:sp>
    </p:spTree>
  </p:cSld>
  <p:clrMapOvr>
    <a:masterClrMapping/>
  </p:clrMapOvr>
  <p:transition advTm="5000">
    <p:wheel spokes="3"/>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538" name="Rectangle 2"/>
          <p:cNvSpPr>
            <a:spLocks noChangeArrowheads="1"/>
          </p:cNvSpPr>
          <p:nvPr/>
        </p:nvSpPr>
        <p:spPr bwMode="auto">
          <a:xfrm>
            <a:off x="1162050" y="214313"/>
            <a:ext cx="6624638" cy="571500"/>
          </a:xfrm>
          <a:prstGeom prst="rect">
            <a:avLst/>
          </a:prstGeom>
          <a:noFill/>
          <a:ln w="9525" algn="ctr">
            <a:noFill/>
            <a:miter lim="800000"/>
            <a:headEnd/>
            <a:tailEnd/>
          </a:ln>
          <a:effectLst/>
        </p:spPr>
        <p:txBody>
          <a:bodyPr anchor="b"/>
          <a:lstStyle/>
          <a:p>
            <a:pPr algn="ctr">
              <a:defRPr/>
            </a:pPr>
            <a:r>
              <a:rPr kumimoji="1" lang="ar-SA" sz="2400" dirty="0">
                <a:solidFill>
                  <a:schemeClr val="tx2">
                    <a:lumMod val="75000"/>
                  </a:schemeClr>
                </a:solidFill>
                <a:effectLst>
                  <a:outerShdw blurRad="38100" dist="38100" dir="2700000" algn="tl">
                    <a:srgbClr val="000000"/>
                  </a:outerShdw>
                </a:effectLst>
                <a:latin typeface="Monotype Koufi" pitchFamily="2" charset="-78"/>
                <a:ea typeface="Monotype Koufi" pitchFamily="2" charset="-78"/>
                <a:cs typeface="Monotype Koufi" pitchFamily="2" charset="-78"/>
              </a:rPr>
              <a:t>تطبيق إدارة الجودة الشاملة في المؤسسات الصحية</a:t>
            </a:r>
            <a:endParaRPr kumimoji="1" lang="en-US" sz="2400" dirty="0">
              <a:solidFill>
                <a:schemeClr val="tx2">
                  <a:lumMod val="75000"/>
                </a:schemeClr>
              </a:solidFill>
              <a:ea typeface="Monotype Koufi" pitchFamily="2" charset="-78"/>
              <a:cs typeface="Monotype Koufi" pitchFamily="2" charset="-78"/>
            </a:endParaRPr>
          </a:p>
        </p:txBody>
      </p:sp>
      <p:sp>
        <p:nvSpPr>
          <p:cNvPr id="65539" name="Text Box 3"/>
          <p:cNvSpPr txBox="1">
            <a:spLocks noChangeArrowheads="1"/>
          </p:cNvSpPr>
          <p:nvPr/>
        </p:nvSpPr>
        <p:spPr bwMode="auto">
          <a:xfrm>
            <a:off x="1258888" y="2492375"/>
            <a:ext cx="6842125" cy="457200"/>
          </a:xfrm>
          <a:prstGeom prst="rect">
            <a:avLst/>
          </a:prstGeom>
          <a:noFill/>
          <a:ln w="9525">
            <a:noFill/>
            <a:miter lim="800000"/>
            <a:headEnd/>
            <a:tailEnd/>
          </a:ln>
        </p:spPr>
        <p:txBody>
          <a:bodyPr>
            <a:spAutoFit/>
          </a:bodyPr>
          <a:lstStyle/>
          <a:p>
            <a:pPr>
              <a:spcBef>
                <a:spcPct val="50000"/>
              </a:spcBef>
            </a:pPr>
            <a:endParaRPr lang="en-US" b="0">
              <a:solidFill>
                <a:srgbClr val="FFFF00"/>
              </a:solidFill>
              <a:cs typeface="Traditional Arabic" pitchFamily="18" charset="-78"/>
            </a:endParaRPr>
          </a:p>
        </p:txBody>
      </p:sp>
      <p:sp>
        <p:nvSpPr>
          <p:cNvPr id="65540" name="Text Box 4"/>
          <p:cNvSpPr txBox="1">
            <a:spLocks noChangeArrowheads="1"/>
          </p:cNvSpPr>
          <p:nvPr/>
        </p:nvSpPr>
        <p:spPr bwMode="auto">
          <a:xfrm>
            <a:off x="1258888" y="1857375"/>
            <a:ext cx="7127875" cy="400050"/>
          </a:xfrm>
          <a:prstGeom prst="rect">
            <a:avLst/>
          </a:prstGeom>
          <a:noFill/>
          <a:ln w="9525">
            <a:noFill/>
            <a:miter lim="800000"/>
            <a:headEnd/>
            <a:tailEnd/>
          </a:ln>
        </p:spPr>
        <p:txBody>
          <a:bodyPr>
            <a:spAutoFit/>
          </a:bodyPr>
          <a:lstStyle/>
          <a:p>
            <a:pPr algn="just">
              <a:spcBef>
                <a:spcPct val="50000"/>
              </a:spcBef>
            </a:pPr>
            <a:r>
              <a:rPr lang="ar-SA" sz="2000">
                <a:cs typeface="Traditional Arabic" pitchFamily="18" charset="-78"/>
              </a:rPr>
              <a:t>1. تحتاج المؤسسات الصحية لتعريف للجودة أوسع وأشمل من المؤسسات الإنتاجية</a:t>
            </a:r>
            <a:endParaRPr lang="en-US" sz="2000">
              <a:cs typeface="Traditional Arabic" pitchFamily="18" charset="-78"/>
            </a:endParaRPr>
          </a:p>
        </p:txBody>
      </p:sp>
      <p:sp>
        <p:nvSpPr>
          <p:cNvPr id="65541" name="Text Box 5"/>
          <p:cNvSpPr txBox="1">
            <a:spLocks noChangeArrowheads="1"/>
          </p:cNvSpPr>
          <p:nvPr/>
        </p:nvSpPr>
        <p:spPr bwMode="auto">
          <a:xfrm>
            <a:off x="542925" y="1000125"/>
            <a:ext cx="8029575" cy="400050"/>
          </a:xfrm>
          <a:prstGeom prst="rect">
            <a:avLst/>
          </a:prstGeom>
          <a:solidFill>
            <a:schemeClr val="folHlink"/>
          </a:solidFill>
          <a:ln w="9525">
            <a:noFill/>
            <a:miter lim="800000"/>
            <a:headEnd/>
            <a:tailEnd/>
          </a:ln>
        </p:spPr>
        <p:txBody>
          <a:bodyPr>
            <a:spAutoFit/>
          </a:bodyPr>
          <a:lstStyle/>
          <a:p>
            <a:pPr marL="457200" indent="-457200" algn="ctr">
              <a:spcBef>
                <a:spcPct val="50000"/>
              </a:spcBef>
            </a:pPr>
            <a:r>
              <a:rPr lang="ar-SA" sz="2000">
                <a:cs typeface="Traditional Arabic" pitchFamily="18" charset="-78"/>
              </a:rPr>
              <a:t>عشر نقاط مستوحاة من نظريات روَّاد الجودة الصناعية تناسب إدارة الجودة الشاملة في المؤسسات الصحية: </a:t>
            </a:r>
            <a:endParaRPr lang="en-US" sz="2000">
              <a:cs typeface="Traditional Arabic" pitchFamily="18" charset="-78"/>
            </a:endParaRPr>
          </a:p>
        </p:txBody>
      </p:sp>
      <p:sp>
        <p:nvSpPr>
          <p:cNvPr id="65542" name="Text Box 6"/>
          <p:cNvSpPr txBox="1">
            <a:spLocks noChangeArrowheads="1"/>
          </p:cNvSpPr>
          <p:nvPr/>
        </p:nvSpPr>
        <p:spPr bwMode="auto">
          <a:xfrm>
            <a:off x="1258888" y="2643188"/>
            <a:ext cx="7127875" cy="400050"/>
          </a:xfrm>
          <a:prstGeom prst="rect">
            <a:avLst/>
          </a:prstGeom>
          <a:noFill/>
          <a:ln w="9525">
            <a:noFill/>
            <a:miter lim="800000"/>
            <a:headEnd/>
            <a:tailEnd/>
          </a:ln>
        </p:spPr>
        <p:txBody>
          <a:bodyPr>
            <a:spAutoFit/>
          </a:bodyPr>
          <a:lstStyle/>
          <a:p>
            <a:pPr algn="just">
              <a:spcBef>
                <a:spcPct val="50000"/>
              </a:spcBef>
            </a:pPr>
            <a:r>
              <a:rPr lang="ar-SA" sz="2000">
                <a:cs typeface="Traditional Arabic" pitchFamily="18" charset="-78"/>
              </a:rPr>
              <a:t>2. الإدارة العليا في المؤسسة الصحية هي المحرِّك الرئيس لتطبيق الجودة.</a:t>
            </a:r>
            <a:endParaRPr lang="en-US" sz="2000">
              <a:cs typeface="Traditional Arabic" pitchFamily="18" charset="-78"/>
            </a:endParaRPr>
          </a:p>
        </p:txBody>
      </p:sp>
      <p:sp>
        <p:nvSpPr>
          <p:cNvPr id="65543" name="Text Box 7"/>
          <p:cNvSpPr txBox="1">
            <a:spLocks noChangeArrowheads="1"/>
          </p:cNvSpPr>
          <p:nvPr/>
        </p:nvSpPr>
        <p:spPr bwMode="auto">
          <a:xfrm>
            <a:off x="1258888" y="3332163"/>
            <a:ext cx="7127875" cy="862012"/>
          </a:xfrm>
          <a:prstGeom prst="rect">
            <a:avLst/>
          </a:prstGeom>
          <a:noFill/>
          <a:ln w="9525">
            <a:noFill/>
            <a:miter lim="800000"/>
            <a:headEnd/>
            <a:tailEnd/>
          </a:ln>
        </p:spPr>
        <p:txBody>
          <a:bodyPr>
            <a:spAutoFit/>
          </a:bodyPr>
          <a:lstStyle/>
          <a:p>
            <a:pPr algn="just">
              <a:spcBef>
                <a:spcPct val="50000"/>
              </a:spcBef>
            </a:pPr>
            <a:r>
              <a:rPr lang="ar-SA" sz="2000">
                <a:cs typeface="Traditional Arabic" pitchFamily="18" charset="-78"/>
              </a:rPr>
              <a:t>3. الاستفادة من البيانات الكثيرة المتوفرة في المؤسسات الصحية وتطوير عملية جمع </a:t>
            </a:r>
          </a:p>
          <a:p>
            <a:pPr algn="just">
              <a:spcBef>
                <a:spcPct val="50000"/>
              </a:spcBef>
            </a:pPr>
            <a:r>
              <a:rPr lang="ar-SA" sz="2000">
                <a:cs typeface="Traditional Arabic" pitchFamily="18" charset="-78"/>
              </a:rPr>
              <a:t>    البيانات لتطوير العمل.</a:t>
            </a:r>
            <a:endParaRPr lang="en-US" sz="2000">
              <a:cs typeface="Traditional Arabic" pitchFamily="18" charset="-78"/>
            </a:endParaRPr>
          </a:p>
        </p:txBody>
      </p:sp>
      <p:sp>
        <p:nvSpPr>
          <p:cNvPr id="65544" name="Text Box 8"/>
          <p:cNvSpPr txBox="1">
            <a:spLocks noChangeArrowheads="1"/>
          </p:cNvSpPr>
          <p:nvPr/>
        </p:nvSpPr>
        <p:spPr bwMode="auto">
          <a:xfrm>
            <a:off x="1258888" y="4411663"/>
            <a:ext cx="7127875" cy="1323975"/>
          </a:xfrm>
          <a:prstGeom prst="rect">
            <a:avLst/>
          </a:prstGeom>
          <a:noFill/>
          <a:ln w="9525">
            <a:noFill/>
            <a:miter lim="800000"/>
            <a:headEnd/>
            <a:tailEnd/>
          </a:ln>
        </p:spPr>
        <p:txBody>
          <a:bodyPr>
            <a:spAutoFit/>
          </a:bodyPr>
          <a:lstStyle/>
          <a:p>
            <a:pPr algn="just">
              <a:spcBef>
                <a:spcPct val="50000"/>
              </a:spcBef>
            </a:pPr>
            <a:r>
              <a:rPr lang="ar-SA" sz="2000">
                <a:cs typeface="Traditional Arabic" pitchFamily="18" charset="-78"/>
              </a:rPr>
              <a:t>4. إنَّ استخدام أدوات الجودة ووسائل تحسين الأداء مثل: المعايير والتدقيق  ووضع </a:t>
            </a:r>
          </a:p>
          <a:p>
            <a:pPr algn="just">
              <a:spcBef>
                <a:spcPct val="50000"/>
              </a:spcBef>
            </a:pPr>
            <a:r>
              <a:rPr lang="ar-SA" sz="2000">
                <a:cs typeface="Traditional Arabic" pitchFamily="18" charset="-78"/>
              </a:rPr>
              <a:t>   لوائح الفحص والإطلاع على التجارب العملية والتحليل العلمي للعمل ... تعتبر </a:t>
            </a:r>
          </a:p>
          <a:p>
            <a:pPr algn="just">
              <a:spcBef>
                <a:spcPct val="50000"/>
              </a:spcBef>
            </a:pPr>
            <a:r>
              <a:rPr lang="ar-SA" sz="2000">
                <a:cs typeface="Traditional Arabic" pitchFamily="18" charset="-78"/>
              </a:rPr>
              <a:t>   كلها أشياء أساسية لتطبيق إدارة الجودة الشاملة في المؤسسة الصحية.</a:t>
            </a:r>
            <a:endParaRPr lang="en-US" sz="2000">
              <a:cs typeface="Traditional Arabic" pitchFamily="18" charset="-78"/>
            </a:endParaRPr>
          </a:p>
        </p:txBody>
      </p:sp>
      <p:pic>
        <p:nvPicPr>
          <p:cNvPr id="65545" name="Picture 9" descr="qm005"/>
          <p:cNvPicPr>
            <a:picLocks noChangeAspect="1" noChangeArrowheads="1"/>
          </p:cNvPicPr>
          <p:nvPr/>
        </p:nvPicPr>
        <p:blipFill>
          <a:blip r:embed="rId2"/>
          <a:srcRect/>
          <a:stretch>
            <a:fillRect/>
          </a:stretch>
        </p:blipFill>
        <p:spPr bwMode="auto">
          <a:xfrm>
            <a:off x="0" y="6172200"/>
            <a:ext cx="914400" cy="685800"/>
          </a:xfrm>
          <a:prstGeom prst="rect">
            <a:avLst/>
          </a:prstGeom>
          <a:noFill/>
          <a:ln w="9525">
            <a:pattFill prst="plaid">
              <a:fgClr>
                <a:schemeClr val="folHlink"/>
              </a:fgClr>
              <a:bgClr>
                <a:srgbClr val="FFFFFF"/>
              </a:bgClr>
            </a:pattFill>
            <a:miter lim="800000"/>
            <a:headEnd/>
            <a:tailEnd/>
          </a:ln>
        </p:spPr>
      </p:pic>
    </p:spTree>
  </p:cSld>
  <p:clrMapOvr>
    <a:masterClrMapping/>
  </p:clrMapOvr>
  <p:transition>
    <p:wheel spokes="3"/>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ext Box 2"/>
          <p:cNvSpPr txBox="1">
            <a:spLocks noChangeArrowheads="1"/>
          </p:cNvSpPr>
          <p:nvPr/>
        </p:nvSpPr>
        <p:spPr bwMode="auto">
          <a:xfrm>
            <a:off x="612775" y="404813"/>
            <a:ext cx="7918450" cy="708025"/>
          </a:xfrm>
          <a:prstGeom prst="rect">
            <a:avLst/>
          </a:prstGeom>
          <a:noFill/>
          <a:ln w="9525">
            <a:noFill/>
            <a:miter lim="800000"/>
            <a:headEnd/>
            <a:tailEnd/>
          </a:ln>
        </p:spPr>
        <p:txBody>
          <a:bodyPr>
            <a:spAutoFit/>
          </a:bodyPr>
          <a:lstStyle/>
          <a:p>
            <a:pPr algn="just">
              <a:spcBef>
                <a:spcPct val="50000"/>
              </a:spcBef>
            </a:pPr>
            <a:r>
              <a:rPr lang="ar-SA" sz="2000">
                <a:cs typeface="Traditional Arabic" pitchFamily="18" charset="-78"/>
              </a:rPr>
              <a:t>5. هناك دور هام لفرق العمل عند البدء بتطبيق هذا النظام الإداري، من أجل فهم العلاقات بين العمليات وتوضيح التغيرات اللازمة لتبسيط الإجراءات وتحقيق الهدف من العمل بأبسط طريقة ممكنة.  </a:t>
            </a:r>
            <a:endParaRPr lang="en-US" sz="2000">
              <a:cs typeface="Traditional Arabic" pitchFamily="18" charset="-78"/>
            </a:endParaRPr>
          </a:p>
        </p:txBody>
      </p:sp>
      <p:sp>
        <p:nvSpPr>
          <p:cNvPr id="66563" name="Text Box 3"/>
          <p:cNvSpPr txBox="1">
            <a:spLocks noChangeArrowheads="1"/>
          </p:cNvSpPr>
          <p:nvPr/>
        </p:nvSpPr>
        <p:spPr bwMode="auto">
          <a:xfrm>
            <a:off x="612775" y="1285875"/>
            <a:ext cx="7918450" cy="708025"/>
          </a:xfrm>
          <a:prstGeom prst="rect">
            <a:avLst/>
          </a:prstGeom>
          <a:noFill/>
          <a:ln w="9525">
            <a:noFill/>
            <a:miter lim="800000"/>
            <a:headEnd/>
            <a:tailEnd/>
          </a:ln>
        </p:spPr>
        <p:txBody>
          <a:bodyPr>
            <a:spAutoFit/>
          </a:bodyPr>
          <a:lstStyle/>
          <a:p>
            <a:pPr marL="457200" indent="-457200" algn="just">
              <a:spcBef>
                <a:spcPct val="50000"/>
              </a:spcBef>
            </a:pPr>
            <a:r>
              <a:rPr lang="ar-SA" sz="2000">
                <a:cs typeface="Traditional Arabic" pitchFamily="18" charset="-78"/>
              </a:rPr>
              <a:t>6. تساعد وسائل تحسين الجودة في مجال الخدمات الصحية على تحديد المشكلات وتساعد فريق العمل على تحليل العمليات وفهمها مما يجعل الأداء أفضل.</a:t>
            </a:r>
            <a:endParaRPr lang="en-US" sz="2000">
              <a:cs typeface="Traditional Arabic" pitchFamily="18" charset="-78"/>
            </a:endParaRPr>
          </a:p>
        </p:txBody>
      </p:sp>
      <p:sp>
        <p:nvSpPr>
          <p:cNvPr id="66564" name="Text Box 4"/>
          <p:cNvSpPr txBox="1">
            <a:spLocks noChangeArrowheads="1"/>
          </p:cNvSpPr>
          <p:nvPr/>
        </p:nvSpPr>
        <p:spPr bwMode="auto">
          <a:xfrm>
            <a:off x="612775" y="2143125"/>
            <a:ext cx="7918450" cy="708025"/>
          </a:xfrm>
          <a:prstGeom prst="rect">
            <a:avLst/>
          </a:prstGeom>
          <a:noFill/>
          <a:ln w="9525">
            <a:noFill/>
            <a:miter lim="800000"/>
            <a:headEnd/>
            <a:tailEnd/>
          </a:ln>
        </p:spPr>
        <p:txBody>
          <a:bodyPr>
            <a:spAutoFit/>
          </a:bodyPr>
          <a:lstStyle/>
          <a:p>
            <a:pPr marL="457200" indent="-457200" algn="just">
              <a:spcBef>
                <a:spcPct val="50000"/>
              </a:spcBef>
            </a:pPr>
            <a:r>
              <a:rPr lang="ar-SA" sz="2000">
                <a:cs typeface="Traditional Arabic" pitchFamily="18" charset="-78"/>
              </a:rPr>
              <a:t>7. ضرورة إشراك الأطباء في عملية التحسين رغم انشغالهم في عملهم التخصصي لأهمية دورهم المباشر في تقديم الخدمة الصحية.</a:t>
            </a:r>
            <a:endParaRPr lang="en-US" sz="2000">
              <a:cs typeface="Traditional Arabic" pitchFamily="18" charset="-78"/>
            </a:endParaRPr>
          </a:p>
        </p:txBody>
      </p:sp>
      <p:sp>
        <p:nvSpPr>
          <p:cNvPr id="66565" name="Text Box 5"/>
          <p:cNvSpPr txBox="1">
            <a:spLocks noChangeArrowheads="1"/>
          </p:cNvSpPr>
          <p:nvPr/>
        </p:nvSpPr>
        <p:spPr bwMode="auto">
          <a:xfrm>
            <a:off x="468313" y="2928938"/>
            <a:ext cx="8062912" cy="701675"/>
          </a:xfrm>
          <a:prstGeom prst="rect">
            <a:avLst/>
          </a:prstGeom>
          <a:noFill/>
          <a:ln w="9525">
            <a:noFill/>
            <a:miter lim="800000"/>
            <a:headEnd/>
            <a:tailEnd/>
          </a:ln>
        </p:spPr>
        <p:txBody>
          <a:bodyPr>
            <a:spAutoFit/>
          </a:bodyPr>
          <a:lstStyle/>
          <a:p>
            <a:pPr marL="457200" indent="-457200" algn="just">
              <a:spcBef>
                <a:spcPct val="50000"/>
              </a:spcBef>
            </a:pPr>
            <a:r>
              <a:rPr lang="ar-SA" sz="2000">
                <a:cs typeface="Traditional Arabic" pitchFamily="18" charset="-78"/>
              </a:rPr>
              <a:t>8. عدم إهمال التكلفة الناتجة عن تدني مستوى الجودة أو غيابها (</a:t>
            </a:r>
            <a:r>
              <a:rPr lang="ar-SA" sz="2000" i="1">
                <a:cs typeface="Traditional Arabic" pitchFamily="18" charset="-78"/>
              </a:rPr>
              <a:t>كالهدر وإعادة العمل وعدم  الموثوقية وتعقيد الإجراءات وتداخل المهام</a:t>
            </a:r>
            <a:r>
              <a:rPr lang="ar-SA" sz="2000">
                <a:cs typeface="Traditional Arabic" pitchFamily="18" charset="-78"/>
              </a:rPr>
              <a:t>) والتركيز على الوفر الناتج عن تطبيق برامج الجودة.</a:t>
            </a:r>
            <a:endParaRPr lang="en-US" sz="2000">
              <a:cs typeface="Traditional Arabic" pitchFamily="18" charset="-78"/>
            </a:endParaRPr>
          </a:p>
        </p:txBody>
      </p:sp>
      <p:sp>
        <p:nvSpPr>
          <p:cNvPr id="66566" name="Text Box 6"/>
          <p:cNvSpPr txBox="1">
            <a:spLocks noChangeArrowheads="1"/>
          </p:cNvSpPr>
          <p:nvPr/>
        </p:nvSpPr>
        <p:spPr bwMode="auto">
          <a:xfrm>
            <a:off x="755650" y="3857625"/>
            <a:ext cx="7777163" cy="400050"/>
          </a:xfrm>
          <a:prstGeom prst="rect">
            <a:avLst/>
          </a:prstGeom>
          <a:noFill/>
          <a:ln w="9525">
            <a:noFill/>
            <a:miter lim="800000"/>
            <a:headEnd/>
            <a:tailEnd/>
          </a:ln>
        </p:spPr>
        <p:txBody>
          <a:bodyPr>
            <a:spAutoFit/>
          </a:bodyPr>
          <a:lstStyle/>
          <a:p>
            <a:pPr marL="457200" indent="-457200" algn="just">
              <a:spcBef>
                <a:spcPct val="50000"/>
              </a:spcBef>
            </a:pPr>
            <a:r>
              <a:rPr lang="ar-SA" sz="2000">
                <a:cs typeface="Traditional Arabic" pitchFamily="18" charset="-78"/>
              </a:rPr>
              <a:t>9. التأكيد على أهمية التدريب لكافة مستويات العاملين بما في ذلك المديرين وفرق العمل.</a:t>
            </a:r>
            <a:endParaRPr lang="en-US" sz="2000">
              <a:cs typeface="Traditional Arabic" pitchFamily="18" charset="-78"/>
            </a:endParaRPr>
          </a:p>
        </p:txBody>
      </p:sp>
      <p:sp>
        <p:nvSpPr>
          <p:cNvPr id="66567" name="Text Box 7"/>
          <p:cNvSpPr txBox="1">
            <a:spLocks noChangeArrowheads="1"/>
          </p:cNvSpPr>
          <p:nvPr/>
        </p:nvSpPr>
        <p:spPr bwMode="auto">
          <a:xfrm>
            <a:off x="755650" y="4714875"/>
            <a:ext cx="7777163" cy="400050"/>
          </a:xfrm>
          <a:prstGeom prst="rect">
            <a:avLst/>
          </a:prstGeom>
          <a:noFill/>
          <a:ln w="9525">
            <a:noFill/>
            <a:miter lim="800000"/>
            <a:headEnd/>
            <a:tailEnd/>
          </a:ln>
        </p:spPr>
        <p:txBody>
          <a:bodyPr>
            <a:spAutoFit/>
          </a:bodyPr>
          <a:lstStyle/>
          <a:p>
            <a:pPr marL="457200" indent="-457200" algn="just">
              <a:spcBef>
                <a:spcPct val="50000"/>
              </a:spcBef>
            </a:pPr>
            <a:r>
              <a:rPr lang="ar-SA" sz="2000">
                <a:cs typeface="Traditional Arabic" pitchFamily="18" charset="-78"/>
              </a:rPr>
              <a:t>10.	الاهتمام بتحسين الإجراءات الإدارية والخدمات المساعدة بشكل متزامن مع التحسين في الأمور الأخرى.</a:t>
            </a:r>
            <a:endParaRPr lang="en-US" sz="2000">
              <a:cs typeface="Traditional Arabic" pitchFamily="18" charset="-78"/>
            </a:endParaRPr>
          </a:p>
        </p:txBody>
      </p:sp>
      <p:pic>
        <p:nvPicPr>
          <p:cNvPr id="66568" name="Picture 8" descr="qm005"/>
          <p:cNvPicPr>
            <a:picLocks noChangeAspect="1" noChangeArrowheads="1"/>
          </p:cNvPicPr>
          <p:nvPr/>
        </p:nvPicPr>
        <p:blipFill>
          <a:blip r:embed="rId2"/>
          <a:srcRect/>
          <a:stretch>
            <a:fillRect/>
          </a:stretch>
        </p:blipFill>
        <p:spPr bwMode="auto">
          <a:xfrm>
            <a:off x="8153400" y="6019800"/>
            <a:ext cx="914400" cy="685800"/>
          </a:xfrm>
          <a:prstGeom prst="rect">
            <a:avLst/>
          </a:prstGeom>
          <a:noFill/>
          <a:ln w="9525">
            <a:pattFill prst="plaid">
              <a:fgClr>
                <a:schemeClr val="folHlink"/>
              </a:fgClr>
              <a:bgClr>
                <a:srgbClr val="FFFFFF"/>
              </a:bgClr>
            </a:pattFill>
            <a:miter lim="800000"/>
            <a:headEnd/>
            <a:tailEnd/>
          </a:ln>
        </p:spPr>
      </p:pic>
    </p:spTree>
  </p:cSld>
  <p:clrMapOvr>
    <a:masterClrMapping/>
  </p:clrMapOvr>
  <p:transition>
    <p:wheel spokes="3"/>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9730" name="Rectangle 2"/>
          <p:cNvSpPr>
            <a:spLocks noGrp="1" noChangeArrowheads="1"/>
          </p:cNvSpPr>
          <p:nvPr>
            <p:ph type="title"/>
          </p:nvPr>
        </p:nvSpPr>
        <p:spPr>
          <a:xfrm>
            <a:off x="2843213" y="260350"/>
            <a:ext cx="4321175" cy="407988"/>
          </a:xfrm>
        </p:spPr>
        <p:txBody>
          <a:bodyPr wrap="square" lIns="91440" tIns="45720" rIns="91440" bIns="45720" numCol="1" anchorCtr="0" compatLnSpc="1">
            <a:prstTxWarp prst="textNoShape">
              <a:avLst/>
            </a:prstTxWarp>
          </a:bodyPr>
          <a:lstStyle/>
          <a:p>
            <a:pPr algn="ctr">
              <a:defRPr/>
            </a:pPr>
            <a:r>
              <a:rPr lang="ar-SA" sz="2000" b="1" dirty="0" smtClean="0">
                <a:latin typeface="Arial Black" pitchFamily="34" charset="0"/>
              </a:rPr>
              <a:t> </a:t>
            </a:r>
            <a:r>
              <a:rPr lang="ar-SA" sz="2000" b="1" dirty="0" smtClean="0">
                <a:solidFill>
                  <a:srgbClr val="FFFF00"/>
                </a:solidFill>
                <a:latin typeface="Arial Black" pitchFamily="34" charset="0"/>
                <a:cs typeface="Times New Roman" pitchFamily="18" charset="0"/>
              </a:rPr>
              <a:t>التقنيات الستة لإدارة الجودة</a:t>
            </a:r>
            <a:endParaRPr lang="en-US" sz="2000" b="1" dirty="0" smtClean="0">
              <a:solidFill>
                <a:srgbClr val="FFFF00"/>
              </a:solidFill>
              <a:latin typeface="Arial Black" pitchFamily="34" charset="0"/>
              <a:cs typeface="Times New Roman" pitchFamily="18" charset="0"/>
            </a:endParaRPr>
          </a:p>
        </p:txBody>
      </p:sp>
      <p:sp>
        <p:nvSpPr>
          <p:cNvPr id="67587" name="Rectangle 3"/>
          <p:cNvSpPr>
            <a:spLocks noGrp="1" noChangeArrowheads="1"/>
          </p:cNvSpPr>
          <p:nvPr>
            <p:ph type="body" idx="1"/>
          </p:nvPr>
        </p:nvSpPr>
        <p:spPr>
          <a:xfrm>
            <a:off x="827088" y="908050"/>
            <a:ext cx="7772400" cy="4537075"/>
          </a:xfrm>
          <a:solidFill>
            <a:schemeClr val="tx1"/>
          </a:solidFill>
        </p:spPr>
        <p:txBody>
          <a:bodyPr/>
          <a:lstStyle/>
          <a:p>
            <a:r>
              <a:rPr lang="ar-SA" sz="1800" b="1" smtClean="0">
                <a:solidFill>
                  <a:schemeClr val="bg1"/>
                </a:solidFill>
                <a:latin typeface="Times New Roman" pitchFamily="18" charset="0"/>
                <a:cs typeface="Simplified Arabic" pitchFamily="18" charset="-78"/>
              </a:rPr>
              <a:t>التقنية الأولى: تفويض السلطة</a:t>
            </a:r>
            <a:r>
              <a:rPr lang="ar-SA" sz="2000" smtClean="0">
                <a:solidFill>
                  <a:schemeClr val="bg1"/>
                </a:solidFill>
                <a:latin typeface="Times New Roman" pitchFamily="18" charset="0"/>
                <a:cs typeface="Simplified Arabic" pitchFamily="18" charset="-78"/>
              </a:rPr>
              <a:t> </a:t>
            </a:r>
            <a:r>
              <a:rPr lang="ar-SA" sz="1600" smtClean="0">
                <a:solidFill>
                  <a:schemeClr val="bg1"/>
                </a:solidFill>
                <a:latin typeface="Times New Roman" pitchFamily="18" charset="0"/>
                <a:cs typeface="Simplified Arabic" pitchFamily="18" charset="-78"/>
              </a:rPr>
              <a:t>(</a:t>
            </a:r>
            <a:r>
              <a:rPr lang="en-US" sz="1600" smtClean="0">
                <a:solidFill>
                  <a:schemeClr val="bg1"/>
                </a:solidFill>
                <a:latin typeface="Times New Roman" pitchFamily="18" charset="0"/>
                <a:cs typeface="Times New Roman" pitchFamily="18" charset="0"/>
              </a:rPr>
              <a:t>empowerment</a:t>
            </a:r>
            <a:r>
              <a:rPr lang="ar-SA" sz="1600" smtClean="0">
                <a:solidFill>
                  <a:schemeClr val="bg1"/>
                </a:solidFill>
                <a:latin typeface="Times New Roman" pitchFamily="18" charset="0"/>
                <a:cs typeface="Simplified Arabic" pitchFamily="18" charset="-78"/>
              </a:rPr>
              <a:t>)،</a:t>
            </a:r>
            <a:r>
              <a:rPr lang="ar-SA" sz="2000" smtClean="0">
                <a:solidFill>
                  <a:schemeClr val="bg1"/>
                </a:solidFill>
                <a:latin typeface="Times New Roman" pitchFamily="18" charset="0"/>
                <a:cs typeface="Simplified Arabic" pitchFamily="18" charset="-78"/>
              </a:rPr>
              <a:t> </a:t>
            </a:r>
            <a:r>
              <a:rPr lang="ar-SA" sz="1400" smtClean="0">
                <a:solidFill>
                  <a:schemeClr val="bg1"/>
                </a:solidFill>
                <a:latin typeface="Times New Roman" pitchFamily="18" charset="0"/>
                <a:cs typeface="Simplified Arabic" pitchFamily="18" charset="-78"/>
              </a:rPr>
              <a:t>وهي </a:t>
            </a:r>
            <a:r>
              <a:rPr lang="ar-AE" sz="1400" smtClean="0">
                <a:solidFill>
                  <a:schemeClr val="bg1"/>
                </a:solidFill>
                <a:cs typeface="Simplified Arabic" pitchFamily="18" charset="-78"/>
              </a:rPr>
              <a:t>نقل </a:t>
            </a:r>
            <a:r>
              <a:rPr lang="ar-SA" sz="1400" smtClean="0">
                <a:solidFill>
                  <a:schemeClr val="bg1"/>
                </a:solidFill>
                <a:cs typeface="Simplified Arabic" pitchFamily="18" charset="-78"/>
              </a:rPr>
              <a:t>بعض من </a:t>
            </a:r>
            <a:r>
              <a:rPr lang="ar-AE" sz="1400" smtClean="0">
                <a:solidFill>
                  <a:schemeClr val="bg1"/>
                </a:solidFill>
                <a:cs typeface="Simplified Arabic" pitchFamily="18" charset="-78"/>
              </a:rPr>
              <a:t>السلطة والمسؤوليا</a:t>
            </a:r>
            <a:r>
              <a:rPr lang="ar-SA" sz="1400" smtClean="0">
                <a:solidFill>
                  <a:schemeClr val="bg1"/>
                </a:solidFill>
                <a:cs typeface="Simplified Arabic" pitchFamily="18" charset="-78"/>
              </a:rPr>
              <a:t>ت، </a:t>
            </a:r>
            <a:r>
              <a:rPr lang="ar-AE" sz="1400" smtClean="0">
                <a:solidFill>
                  <a:schemeClr val="bg1"/>
                </a:solidFill>
                <a:cs typeface="Simplified Arabic" pitchFamily="18" charset="-78"/>
              </a:rPr>
              <a:t>فبدون تفويض كل من السلطة </a:t>
            </a:r>
            <a:r>
              <a:rPr lang="ar-SA" sz="1400" smtClean="0">
                <a:solidFill>
                  <a:schemeClr val="bg1"/>
                </a:solidFill>
                <a:cs typeface="Simplified Arabic" pitchFamily="18" charset="-78"/>
              </a:rPr>
              <a:t>الى جانب </a:t>
            </a:r>
            <a:r>
              <a:rPr lang="ar-AE" sz="1400" smtClean="0">
                <a:solidFill>
                  <a:schemeClr val="bg1"/>
                </a:solidFill>
                <a:cs typeface="Simplified Arabic" pitchFamily="18" charset="-78"/>
              </a:rPr>
              <a:t>المسؤولية</a:t>
            </a:r>
            <a:r>
              <a:rPr lang="ar-SA" sz="1400" smtClean="0">
                <a:solidFill>
                  <a:schemeClr val="bg1"/>
                </a:solidFill>
                <a:cs typeface="Simplified Arabic" pitchFamily="18" charset="-78"/>
              </a:rPr>
              <a:t> يفشل التفويض.</a:t>
            </a:r>
            <a:endParaRPr lang="ar-SA" sz="1200" smtClean="0">
              <a:solidFill>
                <a:schemeClr val="bg1"/>
              </a:solidFill>
              <a:latin typeface="Times New Roman" pitchFamily="18" charset="0"/>
              <a:cs typeface="Simplified Arabic" pitchFamily="18" charset="-78"/>
            </a:endParaRPr>
          </a:p>
          <a:p>
            <a:r>
              <a:rPr lang="ar-SA" sz="1800" b="1" smtClean="0">
                <a:solidFill>
                  <a:schemeClr val="bg1"/>
                </a:solidFill>
                <a:latin typeface="Times New Roman" pitchFamily="18" charset="0"/>
                <a:cs typeface="Simplified Arabic" pitchFamily="18" charset="-78"/>
              </a:rPr>
              <a:t>التقنية الثانية: مشاركة وارتباط الموظف </a:t>
            </a:r>
            <a:r>
              <a:rPr lang="en-US" sz="1200" smtClean="0">
                <a:solidFill>
                  <a:schemeClr val="bg1"/>
                </a:solidFill>
                <a:latin typeface="Times New Roman" pitchFamily="18" charset="0"/>
                <a:cs typeface="Simplified Arabic" pitchFamily="18" charset="-78"/>
              </a:rPr>
              <a:t>Belong &amp; Participation</a:t>
            </a:r>
            <a:r>
              <a:rPr lang="ar-SA" sz="1800" b="1" smtClean="0">
                <a:solidFill>
                  <a:schemeClr val="bg1"/>
                </a:solidFill>
                <a:latin typeface="Times New Roman" pitchFamily="18" charset="0"/>
                <a:cs typeface="Simplified Arabic" pitchFamily="18" charset="-78"/>
              </a:rPr>
              <a:t>،</a:t>
            </a:r>
            <a:r>
              <a:rPr lang="ar-SA" sz="1600" smtClean="0">
                <a:solidFill>
                  <a:schemeClr val="bg1"/>
                </a:solidFill>
                <a:latin typeface="Times New Roman" pitchFamily="18" charset="0"/>
                <a:cs typeface="Simplified Arabic" pitchFamily="18" charset="-78"/>
              </a:rPr>
              <a:t> </a:t>
            </a:r>
            <a:r>
              <a:rPr lang="ar-AE" sz="1600" smtClean="0">
                <a:solidFill>
                  <a:schemeClr val="bg1"/>
                </a:solidFill>
                <a:cs typeface="Simplified Arabic" pitchFamily="18" charset="-78"/>
              </a:rPr>
              <a:t>السبب الأساسي </a:t>
            </a:r>
            <a:r>
              <a:rPr lang="ar-SA" sz="1600" smtClean="0">
                <a:solidFill>
                  <a:schemeClr val="bg1"/>
                </a:solidFill>
                <a:cs typeface="Simplified Arabic" pitchFamily="18" charset="-78"/>
              </a:rPr>
              <a:t>في فشل ادارة جودة الخدمة </a:t>
            </a:r>
            <a:r>
              <a:rPr lang="ar-AE" sz="1600" smtClean="0">
                <a:solidFill>
                  <a:schemeClr val="bg1"/>
                </a:solidFill>
                <a:cs typeface="Simplified Arabic" pitchFamily="18" charset="-78"/>
              </a:rPr>
              <a:t>هو فشلها في استغلال </a:t>
            </a:r>
            <a:r>
              <a:rPr lang="ar-SA" sz="1600" smtClean="0">
                <a:solidFill>
                  <a:schemeClr val="bg1"/>
                </a:solidFill>
                <a:cs typeface="Simplified Arabic" pitchFamily="18" charset="-78"/>
              </a:rPr>
              <a:t>كافة </a:t>
            </a:r>
            <a:r>
              <a:rPr lang="ar-AE" sz="1600" smtClean="0">
                <a:solidFill>
                  <a:schemeClr val="bg1"/>
                </a:solidFill>
                <a:cs typeface="Simplified Arabic" pitchFamily="18" charset="-78"/>
              </a:rPr>
              <a:t>إمكانيات </a:t>
            </a:r>
            <a:r>
              <a:rPr lang="ar-SA" sz="1600" smtClean="0">
                <a:solidFill>
                  <a:schemeClr val="bg1"/>
                </a:solidFill>
                <a:cs typeface="Simplified Arabic" pitchFamily="18" charset="-78"/>
              </a:rPr>
              <a:t>الموظف وضمان مشاركته وكسب ثقته.    </a:t>
            </a:r>
            <a:endParaRPr lang="ar-SA" sz="1600" smtClean="0">
              <a:solidFill>
                <a:schemeClr val="bg1"/>
              </a:solidFill>
              <a:latin typeface="Times New Roman" pitchFamily="18" charset="0"/>
              <a:cs typeface="Simplified Arabic" pitchFamily="18" charset="-78"/>
            </a:endParaRPr>
          </a:p>
          <a:p>
            <a:r>
              <a:rPr lang="ar-SA" sz="1800" b="1" smtClean="0">
                <a:solidFill>
                  <a:schemeClr val="bg1"/>
                </a:solidFill>
                <a:latin typeface="Times New Roman" pitchFamily="18" charset="0"/>
                <a:cs typeface="Simplified Arabic" pitchFamily="18" charset="-78"/>
              </a:rPr>
              <a:t>التقنية الثالثة:الإبداع والابتكار</a:t>
            </a:r>
            <a:r>
              <a:rPr lang="en-US" sz="1200" smtClean="0">
                <a:solidFill>
                  <a:schemeClr val="bg1"/>
                </a:solidFill>
                <a:latin typeface="Times New Roman" pitchFamily="18" charset="0"/>
                <a:cs typeface="Simplified Arabic" pitchFamily="18" charset="-78"/>
              </a:rPr>
              <a:t>Critical Thinking &amp; Creativity</a:t>
            </a:r>
            <a:r>
              <a:rPr lang="en-US" sz="1800" b="1" smtClean="0">
                <a:solidFill>
                  <a:schemeClr val="bg1"/>
                </a:solidFill>
                <a:latin typeface="Times New Roman" pitchFamily="18" charset="0"/>
                <a:cs typeface="Simplified Arabic" pitchFamily="18" charset="-78"/>
              </a:rPr>
              <a:t> </a:t>
            </a:r>
            <a:r>
              <a:rPr lang="ar-SA" sz="1800" b="1" smtClean="0">
                <a:solidFill>
                  <a:schemeClr val="bg1"/>
                </a:solidFill>
                <a:latin typeface="Times New Roman" pitchFamily="18" charset="0"/>
                <a:cs typeface="Simplified Arabic" pitchFamily="18" charset="-78"/>
              </a:rPr>
              <a:t>,</a:t>
            </a:r>
            <a:r>
              <a:rPr lang="ar-SA" sz="1600" smtClean="0">
                <a:solidFill>
                  <a:schemeClr val="bg1"/>
                </a:solidFill>
                <a:latin typeface="Times New Roman" pitchFamily="18" charset="0"/>
                <a:cs typeface="Simplified Arabic" pitchFamily="18" charset="-78"/>
              </a:rPr>
              <a:t> </a:t>
            </a:r>
            <a:r>
              <a:rPr lang="ar-AE" sz="1400" smtClean="0">
                <a:solidFill>
                  <a:schemeClr val="bg1"/>
                </a:solidFill>
                <a:cs typeface="Simplified Arabic" pitchFamily="18" charset="-78"/>
              </a:rPr>
              <a:t>قال أرت كورنويل, وهو أحد أفضل المفكرين المبدعين في الإدارة الأمريكية الآن</a:t>
            </a:r>
            <a:r>
              <a:rPr lang="ar-SA" sz="1400" smtClean="0">
                <a:solidFill>
                  <a:schemeClr val="bg1"/>
                </a:solidFill>
                <a:cs typeface="Simplified Arabic" pitchFamily="18" charset="-78"/>
              </a:rPr>
              <a:t> ” </a:t>
            </a:r>
            <a:r>
              <a:rPr lang="ar-AE" sz="1400" smtClean="0">
                <a:solidFill>
                  <a:schemeClr val="bg1"/>
                </a:solidFill>
                <a:cs typeface="Simplified Arabic" pitchFamily="18" charset="-78"/>
              </a:rPr>
              <a:t>إن تعليمنا وخبرتنا تعتمد على فكرة وجودة فائدة ما في التفكير بنفس الطريقة التي فكر بها الآخرون وهكذا, فقد تعلمنا المعلومات التي أثارها المفكرون</a:t>
            </a:r>
            <a:r>
              <a:rPr lang="ar-SA" sz="1400" smtClean="0">
                <a:solidFill>
                  <a:schemeClr val="bg1"/>
                </a:solidFill>
                <a:cs typeface="Simplified Arabic" pitchFamily="18" charset="-78"/>
              </a:rPr>
              <a:t>“</a:t>
            </a:r>
            <a:r>
              <a:rPr lang="ar-SA" sz="1600" smtClean="0">
                <a:solidFill>
                  <a:schemeClr val="bg1"/>
                </a:solidFill>
                <a:latin typeface="Times New Roman" pitchFamily="18" charset="0"/>
                <a:cs typeface="Simplified Arabic" pitchFamily="18" charset="-78"/>
              </a:rPr>
              <a:t>  </a:t>
            </a:r>
          </a:p>
          <a:p>
            <a:r>
              <a:rPr lang="ar-SA" sz="1800" b="1" smtClean="0">
                <a:solidFill>
                  <a:schemeClr val="bg1"/>
                </a:solidFill>
                <a:latin typeface="Times New Roman" pitchFamily="18" charset="0"/>
                <a:cs typeface="Simplified Arabic" pitchFamily="18" charset="-78"/>
              </a:rPr>
              <a:t>التقنية الرابعة: الإدارة بالنتائج </a:t>
            </a:r>
            <a:r>
              <a:rPr lang="en-US" sz="1200" b="1" smtClean="0">
                <a:solidFill>
                  <a:schemeClr val="bg1"/>
                </a:solidFill>
                <a:latin typeface="Times New Roman" pitchFamily="18" charset="0"/>
                <a:cs typeface="Simplified Arabic" pitchFamily="18" charset="-78"/>
              </a:rPr>
              <a:t>Outcomes\Results Based M</a:t>
            </a:r>
            <a:r>
              <a:rPr lang="ar-SA" sz="1800" b="1" smtClean="0">
                <a:solidFill>
                  <a:schemeClr val="bg1"/>
                </a:solidFill>
                <a:latin typeface="Times New Roman" pitchFamily="18" charset="0"/>
                <a:cs typeface="Simplified Arabic" pitchFamily="18" charset="-78"/>
              </a:rPr>
              <a:t>,</a:t>
            </a:r>
            <a:r>
              <a:rPr lang="ar-SA" sz="1600" smtClean="0">
                <a:solidFill>
                  <a:schemeClr val="bg1"/>
                </a:solidFill>
                <a:latin typeface="Times New Roman" pitchFamily="18" charset="0"/>
                <a:cs typeface="Simplified Arabic" pitchFamily="18" charset="-78"/>
              </a:rPr>
              <a:t> هل لكل فرد في الحياة غاية؟، هل المجتهد وغير المجتهد سواء ؟ ولماذا نجتهد ... الم نسمع ”العبرة بالنتيجة“.  </a:t>
            </a:r>
          </a:p>
          <a:p>
            <a:r>
              <a:rPr lang="ar-SA" sz="1600" b="1" smtClean="0">
                <a:solidFill>
                  <a:schemeClr val="bg1"/>
                </a:solidFill>
                <a:latin typeface="Times New Roman" pitchFamily="18" charset="0"/>
                <a:cs typeface="Simplified Arabic" pitchFamily="18" charset="-78"/>
              </a:rPr>
              <a:t>التقنية الخامسة: </a:t>
            </a:r>
            <a:r>
              <a:rPr lang="ar-SA" sz="1800" b="1" smtClean="0">
                <a:solidFill>
                  <a:schemeClr val="bg1"/>
                </a:solidFill>
                <a:latin typeface="Times New Roman" pitchFamily="18" charset="0"/>
                <a:cs typeface="Simplified Arabic" pitchFamily="18" charset="-78"/>
              </a:rPr>
              <a:t>بناء الفريق,</a:t>
            </a:r>
            <a:r>
              <a:rPr lang="ar-SA" sz="1600" smtClean="0">
                <a:solidFill>
                  <a:schemeClr val="bg1"/>
                </a:solidFill>
                <a:latin typeface="Times New Roman" pitchFamily="18" charset="0"/>
                <a:cs typeface="Simplified Arabic" pitchFamily="18" charset="-78"/>
              </a:rPr>
              <a:t> لماذا اسم ”فريق قدم؟“، ايهما اكثر ضمان لفوز فريق متكامل ومتجانس يلعب جماعي أو ناقص او بجهد بعض افراده؟</a:t>
            </a:r>
            <a:r>
              <a:rPr lang="ar-SA" sz="1600" b="1" smtClean="0">
                <a:solidFill>
                  <a:schemeClr val="bg1"/>
                </a:solidFill>
                <a:latin typeface="Times New Roman" pitchFamily="18" charset="0"/>
                <a:cs typeface="Simplified Arabic" pitchFamily="18" charset="-78"/>
              </a:rPr>
              <a:t> </a:t>
            </a:r>
            <a:r>
              <a:rPr lang="ar-SA" sz="1600" smtClean="0">
                <a:solidFill>
                  <a:schemeClr val="bg1"/>
                </a:solidFill>
                <a:latin typeface="Times New Roman" pitchFamily="18" charset="0"/>
                <a:cs typeface="Simplified Arabic" pitchFamily="18" charset="-78"/>
              </a:rPr>
              <a:t> </a:t>
            </a:r>
          </a:p>
          <a:p>
            <a:r>
              <a:rPr lang="ar-SA" sz="1800" b="1" smtClean="0">
                <a:solidFill>
                  <a:schemeClr val="bg1"/>
                </a:solidFill>
                <a:latin typeface="Times New Roman" pitchFamily="18" charset="0"/>
                <a:cs typeface="Simplified Arabic" pitchFamily="18" charset="-78"/>
              </a:rPr>
              <a:t>التقنية السادسة:تطوير مهارات المد راء، </a:t>
            </a:r>
            <a:r>
              <a:rPr lang="ar-SA" sz="1600" smtClean="0">
                <a:solidFill>
                  <a:schemeClr val="bg1"/>
                </a:solidFill>
                <a:latin typeface="Times New Roman" pitchFamily="18" charset="0"/>
                <a:cs typeface="Simplified Arabic" pitchFamily="18" charset="-78"/>
              </a:rPr>
              <a:t>هل ممكن نحقق نتيجة او نجاح وتفوق دون مهارة دون تدريب وتطوير... لماذا انشئت عمادة تطوير مهارات اعضاء هيئة التدريس.. ماهي مجالات المهارات ؟ </a:t>
            </a:r>
            <a:endParaRPr lang="en-US" sz="1600" smtClean="0">
              <a:solidFill>
                <a:schemeClr val="bg1"/>
              </a:solidFill>
              <a:cs typeface="Simplified Arabic" pitchFamily="18" charset="-78"/>
            </a:endParaRPr>
          </a:p>
        </p:txBody>
      </p:sp>
    </p:spTree>
  </p:cSld>
  <p:clrMapOvr>
    <a:masterClrMapping/>
  </p:clrMapOvr>
  <p:transition advTm="5000">
    <p:wheel spokes="3"/>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p:cNvSpPr>
          <p:nvPr>
            <p:ph type="body" idx="1"/>
          </p:nvPr>
        </p:nvSpPr>
        <p:spPr>
          <a:xfrm>
            <a:off x="755650" y="692150"/>
            <a:ext cx="7772400" cy="5761038"/>
          </a:xfrm>
        </p:spPr>
        <p:txBody>
          <a:bodyPr/>
          <a:lstStyle/>
          <a:p>
            <a:pPr marL="639763" indent="-571500" algn="l" rtl="0">
              <a:lnSpc>
                <a:spcPct val="80000"/>
              </a:lnSpc>
              <a:buFont typeface="Monotype Sorts"/>
              <a:buNone/>
            </a:pPr>
            <a:r>
              <a:rPr lang="en-US" sz="1500" smtClean="0">
                <a:latin typeface="Times New Roman" pitchFamily="18" charset="0"/>
                <a:cs typeface="Monotype Koufi" pitchFamily="2" charset="-78"/>
              </a:rPr>
              <a:t>		Organizations should be aware that there are many different aspects to quality; As being the most important, has selected </a:t>
            </a:r>
            <a:r>
              <a:rPr lang="en-US" sz="1500" b="1" smtClean="0">
                <a:latin typeface="Times New Roman" pitchFamily="18" charset="0"/>
                <a:cs typeface="Monotype Koufi" pitchFamily="2" charset="-78"/>
              </a:rPr>
              <a:t>8 major HCTQM Dimensions</a:t>
            </a:r>
            <a:r>
              <a:rPr lang="en-US" sz="1500" smtClean="0">
                <a:latin typeface="Times New Roman" pitchFamily="18" charset="0"/>
                <a:cs typeface="Monotype Koufi" pitchFamily="2" charset="-78"/>
              </a:rPr>
              <a:t> have being selected:</a:t>
            </a:r>
          </a:p>
          <a:p>
            <a:pPr marL="639763" indent="-571500">
              <a:lnSpc>
                <a:spcPct val="80000"/>
              </a:lnSpc>
              <a:buFont typeface="Monotype Sorts"/>
              <a:buNone/>
            </a:pPr>
            <a:r>
              <a:rPr lang="ar-SA" sz="1500" b="1" smtClean="0">
                <a:latin typeface="Times New Roman" pitchFamily="18" charset="0"/>
                <a:cs typeface="Monotype Koufi" pitchFamily="2" charset="-78"/>
              </a:rPr>
              <a:t>1. الكفاءة  الشاملة: معرفية، فكر وتفكير ومشاعر وأحاسيس أخلاقيات فمهارات فنية  </a:t>
            </a:r>
            <a:endParaRPr lang="en-US" sz="1500" b="1" smtClean="0">
              <a:latin typeface="Times New Roman" pitchFamily="18" charset="0"/>
              <a:cs typeface="Monotype Koufi" pitchFamily="2" charset="-78"/>
            </a:endParaRPr>
          </a:p>
          <a:p>
            <a:pPr marL="639763" indent="-571500" algn="l" rtl="0">
              <a:lnSpc>
                <a:spcPct val="80000"/>
              </a:lnSpc>
              <a:buFont typeface="Monotype Sorts"/>
              <a:buNone/>
            </a:pPr>
            <a:r>
              <a:rPr lang="en-US" sz="1500" b="1" smtClean="0">
                <a:latin typeface="Times New Roman" pitchFamily="18" charset="0"/>
                <a:cs typeface="Monotype Koufi" pitchFamily="2" charset="-78"/>
              </a:rPr>
              <a:t>1. Competence</a:t>
            </a:r>
            <a:r>
              <a:rPr lang="en-US" sz="1500" smtClean="0">
                <a:latin typeface="Times New Roman" pitchFamily="18" charset="0"/>
                <a:cs typeface="Monotype Koufi" pitchFamily="2" charset="-78"/>
              </a:rPr>
              <a:t> – providers have the necessary skills, attitudes and knowledge</a:t>
            </a:r>
          </a:p>
          <a:p>
            <a:pPr marL="639763" indent="-571500">
              <a:lnSpc>
                <a:spcPct val="80000"/>
              </a:lnSpc>
              <a:buFont typeface="Monotype Sorts"/>
              <a:buNone/>
            </a:pPr>
            <a:r>
              <a:rPr lang="ar-SA" sz="1500" b="1" smtClean="0">
                <a:latin typeface="Times New Roman" pitchFamily="18" charset="0"/>
                <a:cs typeface="Monotype Koufi" pitchFamily="2" charset="-78"/>
              </a:rPr>
              <a:t>2. القابلية والتقبل:  تقاس بمدى رضا المراجع في تحقيق تطلعاته  </a:t>
            </a:r>
          </a:p>
          <a:p>
            <a:pPr marL="639763" indent="-571500" algn="l" rtl="0">
              <a:lnSpc>
                <a:spcPct val="80000"/>
              </a:lnSpc>
              <a:buFont typeface="Monotype Sorts"/>
              <a:buNone/>
            </a:pPr>
            <a:r>
              <a:rPr lang="en-US" sz="1500" b="1" smtClean="0">
                <a:latin typeface="Times New Roman" pitchFamily="18" charset="0"/>
                <a:cs typeface="Monotype Koufi" pitchFamily="2" charset="-78"/>
              </a:rPr>
              <a:t>2. Acceptability</a:t>
            </a:r>
            <a:r>
              <a:rPr lang="en-US" sz="1500" smtClean="0">
                <a:latin typeface="Times New Roman" pitchFamily="18" charset="0"/>
                <a:cs typeface="Monotype Koufi" pitchFamily="2" charset="-78"/>
              </a:rPr>
              <a:t> – meeting clients expectations</a:t>
            </a:r>
            <a:endParaRPr lang="ar-SA" sz="1500" b="1" smtClean="0">
              <a:latin typeface="Times New Roman" pitchFamily="18" charset="0"/>
              <a:cs typeface="Monotype Koufi" pitchFamily="2" charset="-78"/>
            </a:endParaRPr>
          </a:p>
          <a:p>
            <a:pPr marL="639763" indent="-571500">
              <a:lnSpc>
                <a:spcPct val="80000"/>
              </a:lnSpc>
              <a:buFont typeface="Monotype Sorts"/>
              <a:buNone/>
            </a:pPr>
            <a:r>
              <a:rPr lang="ar-SA" sz="1500" b="1" smtClean="0">
                <a:latin typeface="Times New Roman" pitchFamily="18" charset="0"/>
                <a:cs typeface="Monotype Koufi" pitchFamily="2" charset="-78"/>
              </a:rPr>
              <a:t>3. الفاعلية : الى أي حد تحققت الاهداف وحاجات ورغبات المراجع  </a:t>
            </a:r>
            <a:endParaRPr lang="en-US" sz="1500" b="1" smtClean="0">
              <a:latin typeface="Times New Roman" pitchFamily="18" charset="0"/>
              <a:cs typeface="Monotype Koufi" pitchFamily="2" charset="-78"/>
            </a:endParaRPr>
          </a:p>
          <a:p>
            <a:pPr marL="639763" indent="-571500" algn="l" rtl="0">
              <a:lnSpc>
                <a:spcPct val="80000"/>
              </a:lnSpc>
              <a:buFont typeface="Monotype Sorts"/>
              <a:buNone/>
            </a:pPr>
            <a:r>
              <a:rPr lang="en-US" sz="1500" b="1" smtClean="0">
                <a:latin typeface="Times New Roman" pitchFamily="18" charset="0"/>
                <a:cs typeface="Monotype Koufi" pitchFamily="2" charset="-78"/>
              </a:rPr>
              <a:t>3. Effectiveness</a:t>
            </a:r>
            <a:r>
              <a:rPr lang="en-US" sz="1500" smtClean="0">
                <a:latin typeface="Times New Roman" pitchFamily="18" charset="0"/>
                <a:cs typeface="Monotype Koufi" pitchFamily="2" charset="-78"/>
              </a:rPr>
              <a:t> – extent to which intervention achieves desired outcome</a:t>
            </a:r>
          </a:p>
          <a:p>
            <a:pPr marL="639763" indent="-571500">
              <a:lnSpc>
                <a:spcPct val="80000"/>
              </a:lnSpc>
              <a:buFont typeface="Monotype Sorts"/>
              <a:buNone/>
            </a:pPr>
            <a:r>
              <a:rPr lang="ar-SA" sz="1500" b="1" smtClean="0">
                <a:latin typeface="Times New Roman" pitchFamily="18" charset="0"/>
                <a:cs typeface="Monotype Koufi" pitchFamily="2" charset="-78"/>
              </a:rPr>
              <a:t>4. الملاءة: </a:t>
            </a:r>
            <a:r>
              <a:rPr lang="ar-SA" sz="1500" smtClean="0">
                <a:latin typeface="Times New Roman" pitchFamily="18" charset="0"/>
                <a:cs typeface="Monotype Koufi" pitchFamily="2" charset="-78"/>
              </a:rPr>
              <a:t>للمراجع وفق معايير الجودة الشاملة</a:t>
            </a:r>
            <a:r>
              <a:rPr lang="ar-SA" sz="1500" b="1" smtClean="0">
                <a:latin typeface="Times New Roman" pitchFamily="18" charset="0"/>
                <a:cs typeface="Monotype Koufi" pitchFamily="2" charset="-78"/>
              </a:rPr>
              <a:t>   </a:t>
            </a:r>
            <a:endParaRPr lang="en-US" sz="1500" b="1" smtClean="0">
              <a:latin typeface="Times New Roman" pitchFamily="18" charset="0"/>
              <a:cs typeface="Monotype Koufi" pitchFamily="2" charset="-78"/>
            </a:endParaRPr>
          </a:p>
          <a:p>
            <a:pPr marL="639763" indent="-571500" algn="l" rtl="0">
              <a:lnSpc>
                <a:spcPct val="80000"/>
              </a:lnSpc>
              <a:buFont typeface="Monotype Sorts"/>
              <a:buNone/>
            </a:pPr>
            <a:r>
              <a:rPr lang="en-US" sz="1500" b="1" smtClean="0">
                <a:latin typeface="Times New Roman" pitchFamily="18" charset="0"/>
                <a:cs typeface="Monotype Koufi" pitchFamily="2" charset="-78"/>
              </a:rPr>
              <a:t>4. Appropriateness</a:t>
            </a:r>
            <a:r>
              <a:rPr lang="en-US" sz="1500" smtClean="0">
                <a:latin typeface="Times New Roman" pitchFamily="18" charset="0"/>
                <a:cs typeface="Monotype Koufi" pitchFamily="2" charset="-78"/>
              </a:rPr>
              <a:t> – relevant to client and based on established standards</a:t>
            </a:r>
          </a:p>
          <a:p>
            <a:pPr marL="639763" indent="-571500">
              <a:lnSpc>
                <a:spcPct val="80000"/>
              </a:lnSpc>
              <a:buFont typeface="Monotype Sorts"/>
              <a:buNone/>
            </a:pPr>
            <a:r>
              <a:rPr lang="ar-SA" sz="1500" b="1" smtClean="0">
                <a:latin typeface="Times New Roman" pitchFamily="18" charset="0"/>
                <a:cs typeface="Monotype Koufi" pitchFamily="2" charset="-78"/>
              </a:rPr>
              <a:t>5. الكفاية: كفاية مادية وموارد ، وتقدر وتقاس التكلفة مقارنة بعدم الالتزام بالجودة  </a:t>
            </a:r>
            <a:endParaRPr lang="en-US" sz="1500" b="1" smtClean="0">
              <a:latin typeface="Times New Roman" pitchFamily="18" charset="0"/>
              <a:cs typeface="Monotype Koufi" pitchFamily="2" charset="-78"/>
            </a:endParaRPr>
          </a:p>
          <a:p>
            <a:pPr marL="639763" indent="-571500" algn="l" rtl="0">
              <a:lnSpc>
                <a:spcPct val="80000"/>
              </a:lnSpc>
              <a:buFont typeface="Monotype Sorts"/>
              <a:buNone/>
            </a:pPr>
            <a:r>
              <a:rPr lang="en-US" sz="1500" b="1" smtClean="0">
                <a:latin typeface="Times New Roman" pitchFamily="18" charset="0"/>
                <a:cs typeface="Monotype Koufi" pitchFamily="2" charset="-78"/>
              </a:rPr>
              <a:t>5. Efficiency</a:t>
            </a:r>
            <a:r>
              <a:rPr lang="en-US" sz="1500" smtClean="0">
                <a:latin typeface="Times New Roman" pitchFamily="18" charset="0"/>
                <a:cs typeface="Monotype Koufi" pitchFamily="2" charset="-78"/>
              </a:rPr>
              <a:t> – cost-effective use of resources</a:t>
            </a:r>
          </a:p>
          <a:p>
            <a:pPr marL="639763" indent="-571500">
              <a:lnSpc>
                <a:spcPct val="80000"/>
              </a:lnSpc>
              <a:buFont typeface="Monotype Sorts"/>
              <a:buNone/>
            </a:pPr>
            <a:r>
              <a:rPr lang="ar-SA" sz="1500" b="1" smtClean="0">
                <a:latin typeface="Times New Roman" pitchFamily="18" charset="0"/>
                <a:cs typeface="Monotype Koufi" pitchFamily="2" charset="-78"/>
              </a:rPr>
              <a:t>5.  اليسر والسهولة: </a:t>
            </a:r>
            <a:r>
              <a:rPr lang="ar-SA" sz="1400" b="1" smtClean="0">
                <a:latin typeface="Times New Roman" pitchFamily="18" charset="0"/>
                <a:cs typeface="Monotype Koufi" pitchFamily="2" charset="-78"/>
              </a:rPr>
              <a:t>خدمة متوفرة في المكان والوقت الملائم للمراجع، في متناول المراجع</a:t>
            </a:r>
            <a:r>
              <a:rPr lang="ar-SA" sz="1500" b="1" smtClean="0">
                <a:latin typeface="Times New Roman" pitchFamily="18" charset="0"/>
                <a:cs typeface="Monotype Koufi" pitchFamily="2" charset="-78"/>
              </a:rPr>
              <a:t> </a:t>
            </a:r>
            <a:endParaRPr lang="en-US" sz="1500" b="1" smtClean="0">
              <a:latin typeface="Times New Roman" pitchFamily="18" charset="0"/>
              <a:cs typeface="Monotype Koufi" pitchFamily="2" charset="-78"/>
            </a:endParaRPr>
          </a:p>
          <a:p>
            <a:pPr marL="639763" indent="-571500" algn="l" rtl="0">
              <a:lnSpc>
                <a:spcPct val="80000"/>
              </a:lnSpc>
              <a:buFont typeface="Monotype Sorts"/>
              <a:buNone/>
            </a:pPr>
            <a:r>
              <a:rPr lang="en-US" sz="1500" b="1" smtClean="0">
                <a:latin typeface="Times New Roman" pitchFamily="18" charset="0"/>
                <a:cs typeface="Monotype Koufi" pitchFamily="2" charset="-78"/>
              </a:rPr>
              <a:t>6. Accessibility</a:t>
            </a:r>
            <a:r>
              <a:rPr lang="en-US" sz="1500" smtClean="0">
                <a:latin typeface="Times New Roman" pitchFamily="18" charset="0"/>
                <a:cs typeface="Monotype Koufi" pitchFamily="2" charset="-78"/>
              </a:rPr>
              <a:t> – service provided at right time, place etc.</a:t>
            </a:r>
          </a:p>
          <a:p>
            <a:pPr marL="639763" indent="-571500">
              <a:lnSpc>
                <a:spcPct val="80000"/>
              </a:lnSpc>
              <a:buFont typeface="Monotype Sorts"/>
              <a:buNone/>
            </a:pPr>
            <a:r>
              <a:rPr lang="ar-SA" sz="1500" b="1" smtClean="0">
                <a:latin typeface="Times New Roman" pitchFamily="18" charset="0"/>
                <a:cs typeface="Monotype Koufi" pitchFamily="2" charset="-78"/>
              </a:rPr>
              <a:t>6. الاستمرارية: </a:t>
            </a:r>
            <a:r>
              <a:rPr lang="ar-SA" sz="1200" b="1" smtClean="0">
                <a:latin typeface="Times New Roman" pitchFamily="18" charset="0"/>
                <a:cs typeface="Monotype Koufi" pitchFamily="2" charset="-78"/>
              </a:rPr>
              <a:t>هل تتوفر خدمة وتحويل أو صيدليات مناوبة في أي وقت، أو لا يجدها المراجع عند الحاجة في أخر الليل مثلا </a:t>
            </a:r>
            <a:r>
              <a:rPr lang="ar-SA" sz="1200" smtClean="0">
                <a:latin typeface="Times New Roman" pitchFamily="18" charset="0"/>
                <a:cs typeface="Monotype Koufi" pitchFamily="2" charset="-78"/>
              </a:rPr>
              <a:t>ويجبر على الأهلية </a:t>
            </a:r>
            <a:endParaRPr lang="en-US" sz="1200" smtClean="0">
              <a:latin typeface="Times New Roman" pitchFamily="18" charset="0"/>
              <a:cs typeface="Monotype Koufi" pitchFamily="2" charset="-78"/>
            </a:endParaRPr>
          </a:p>
          <a:p>
            <a:pPr marL="639763" indent="-571500" algn="l" rtl="0">
              <a:lnSpc>
                <a:spcPct val="80000"/>
              </a:lnSpc>
              <a:buFont typeface="Monotype Sorts"/>
              <a:buNone/>
            </a:pPr>
            <a:r>
              <a:rPr lang="en-US" sz="1500" b="1" smtClean="0">
                <a:latin typeface="Times New Roman" pitchFamily="18" charset="0"/>
                <a:cs typeface="Monotype Koufi" pitchFamily="2" charset="-78"/>
              </a:rPr>
              <a:t>7. Continuity</a:t>
            </a:r>
            <a:r>
              <a:rPr lang="en-US" sz="1500" smtClean="0">
                <a:latin typeface="Times New Roman" pitchFamily="18" charset="0"/>
                <a:cs typeface="Monotype Koufi" pitchFamily="2" charset="-78"/>
              </a:rPr>
              <a:t> – uninterrupted coordinated services</a:t>
            </a:r>
          </a:p>
          <a:p>
            <a:pPr marL="639763" indent="-571500">
              <a:lnSpc>
                <a:spcPct val="80000"/>
              </a:lnSpc>
              <a:buFont typeface="Monotype Sorts"/>
              <a:buNone/>
            </a:pPr>
            <a:r>
              <a:rPr lang="ar-SA" sz="1500" b="1" smtClean="0">
                <a:latin typeface="Times New Roman" pitchFamily="18" charset="0"/>
                <a:cs typeface="Monotype Koufi" pitchFamily="2" charset="-78"/>
              </a:rPr>
              <a:t>8.  السلامة: </a:t>
            </a:r>
            <a:r>
              <a:rPr lang="ar-SA" sz="1400" smtClean="0">
                <a:latin typeface="Times New Roman" pitchFamily="18" charset="0"/>
                <a:cs typeface="Monotype Koufi" pitchFamily="2" charset="-78"/>
              </a:rPr>
              <a:t>قمة الابعاد وجوهرها</a:t>
            </a:r>
            <a:r>
              <a:rPr lang="ar-SA" sz="1400" b="1" smtClean="0">
                <a:latin typeface="Times New Roman" pitchFamily="18" charset="0"/>
                <a:cs typeface="Monotype Koufi" pitchFamily="2" charset="-78"/>
              </a:rPr>
              <a:t>، رعاية  آمنة خالية من المخاطر نهائيا او على  الأقل قريبة جدا من الصفرية</a:t>
            </a:r>
            <a:r>
              <a:rPr lang="ar-SA" sz="1500" b="1" smtClean="0">
                <a:latin typeface="Times New Roman" pitchFamily="18" charset="0"/>
                <a:cs typeface="Monotype Koufi" pitchFamily="2" charset="-78"/>
              </a:rPr>
              <a:t>   </a:t>
            </a:r>
            <a:endParaRPr lang="en-US" sz="1500" b="1" smtClean="0">
              <a:latin typeface="Times New Roman" pitchFamily="18" charset="0"/>
              <a:cs typeface="Monotype Koufi" pitchFamily="2" charset="-78"/>
            </a:endParaRPr>
          </a:p>
          <a:p>
            <a:pPr marL="639763" indent="-571500" algn="l" rtl="0">
              <a:lnSpc>
                <a:spcPct val="80000"/>
              </a:lnSpc>
              <a:buFont typeface="Monotype Sorts"/>
              <a:buNone/>
            </a:pPr>
            <a:r>
              <a:rPr lang="en-US" sz="1500" b="1" smtClean="0">
                <a:latin typeface="Times New Roman" pitchFamily="18" charset="0"/>
                <a:cs typeface="Monotype Koufi" pitchFamily="2" charset="-78"/>
              </a:rPr>
              <a:t>8. Safety</a:t>
            </a:r>
            <a:r>
              <a:rPr lang="en-US" sz="1500" smtClean="0">
                <a:latin typeface="Times New Roman" pitchFamily="18" charset="0"/>
                <a:cs typeface="Monotype Koufi" pitchFamily="2" charset="-78"/>
              </a:rPr>
              <a:t> – risks are avoided or at least minimized to ZD</a:t>
            </a:r>
          </a:p>
          <a:p>
            <a:pPr marL="639763" indent="-571500">
              <a:lnSpc>
                <a:spcPct val="80000"/>
              </a:lnSpc>
              <a:buFont typeface="Monotype Sorts"/>
              <a:buNone/>
            </a:pPr>
            <a:r>
              <a:rPr lang="ar-SA" sz="1500" smtClean="0">
                <a:latin typeface="Times New Roman" pitchFamily="18" charset="0"/>
                <a:cs typeface="Monotype Koufi" pitchFamily="2" charset="-78"/>
              </a:rPr>
              <a:t>أي  أن الجودة الشاملة للرعاية الصيدلية</a:t>
            </a:r>
          </a:p>
          <a:p>
            <a:pPr marL="639763" indent="-571500">
              <a:lnSpc>
                <a:spcPct val="80000"/>
              </a:lnSpc>
              <a:buFont typeface="Monotype Sorts"/>
              <a:buNone/>
            </a:pPr>
            <a:r>
              <a:rPr lang="ar-SA" sz="1500" smtClean="0">
                <a:latin typeface="Times New Roman" pitchFamily="18" charset="0"/>
                <a:cs typeface="Monotype Koufi" pitchFamily="2" charset="-78"/>
              </a:rPr>
              <a:t>                                    هي المعتمدة على رضا المراجع - النموذج يشرح   </a:t>
            </a:r>
            <a:r>
              <a:rPr lang="en-US" sz="1600" b="1" smtClean="0">
                <a:solidFill>
                  <a:srgbClr val="FFFF00"/>
                </a:solidFill>
                <a:latin typeface="Arial Black" pitchFamily="34" charset="0"/>
                <a:cs typeface="Monotype Koufi" pitchFamily="2" charset="-78"/>
              </a:rPr>
              <a:t>the CcPTQM</a:t>
            </a:r>
            <a:endParaRPr lang="en-US" sz="1600" smtClean="0">
              <a:latin typeface="Times New Roman" pitchFamily="18" charset="0"/>
              <a:cs typeface="Monotype Koufi" pitchFamily="2" charset="-78"/>
            </a:endParaRPr>
          </a:p>
          <a:p>
            <a:pPr marL="639763" indent="-571500" algn="l" rtl="0">
              <a:lnSpc>
                <a:spcPct val="80000"/>
              </a:lnSpc>
            </a:pPr>
            <a:endParaRPr lang="en-US" sz="1500" smtClean="0">
              <a:latin typeface="Times New Roman" pitchFamily="18" charset="0"/>
              <a:cs typeface="Monotype Koufi" pitchFamily="2" charset="-78"/>
            </a:endParaRPr>
          </a:p>
        </p:txBody>
      </p:sp>
      <p:sp>
        <p:nvSpPr>
          <p:cNvPr id="68611" name="Rectangle 2"/>
          <p:cNvSpPr>
            <a:spLocks noChangeArrowheads="1"/>
          </p:cNvSpPr>
          <p:nvPr/>
        </p:nvSpPr>
        <p:spPr bwMode="auto">
          <a:xfrm>
            <a:off x="1403350" y="44450"/>
            <a:ext cx="6619875" cy="576263"/>
          </a:xfrm>
          <a:prstGeom prst="rect">
            <a:avLst/>
          </a:prstGeom>
          <a:noFill/>
          <a:ln w="9525">
            <a:noFill/>
            <a:miter lim="800000"/>
            <a:headEnd/>
            <a:tailEnd/>
          </a:ln>
        </p:spPr>
        <p:txBody>
          <a:bodyPr lIns="90488" tIns="44450" rIns="90488" bIns="44450" anchor="ctr"/>
          <a:lstStyle/>
          <a:p>
            <a:pPr algn="ctr" eaLnBrk="0" hangingPunct="0"/>
            <a:r>
              <a:rPr lang="ar-SA" b="0">
                <a:solidFill>
                  <a:srgbClr val="FFFF00"/>
                </a:solidFill>
                <a:latin typeface="Monotype Koufi" pitchFamily="2" charset="-78"/>
                <a:cs typeface="Monotype Koufi" pitchFamily="2" charset="-78"/>
              </a:rPr>
              <a:t>الأبعاد الأساسية للجودة في الرعاية  ”الصحية - الصيدلة “ </a:t>
            </a:r>
            <a:br>
              <a:rPr lang="ar-SA" b="0">
                <a:solidFill>
                  <a:srgbClr val="FFFF00"/>
                </a:solidFill>
                <a:latin typeface="Monotype Koufi" pitchFamily="2" charset="-78"/>
                <a:cs typeface="Monotype Koufi" pitchFamily="2" charset="-78"/>
              </a:rPr>
            </a:br>
            <a:r>
              <a:rPr lang="ar-SA" b="0">
                <a:solidFill>
                  <a:srgbClr val="FFFF00"/>
                </a:solidFill>
                <a:latin typeface="Monotype Koufi" pitchFamily="2" charset="-78"/>
                <a:cs typeface="Monotype Koufi" pitchFamily="2" charset="-78"/>
              </a:rPr>
              <a:t> </a:t>
            </a:r>
            <a:r>
              <a:rPr lang="en-US" b="0">
                <a:solidFill>
                  <a:srgbClr val="FFFF00"/>
                </a:solidFill>
                <a:latin typeface="Times New Roman" pitchFamily="18" charset="0"/>
                <a:cs typeface="Monotype Koufi" pitchFamily="2" charset="-78"/>
              </a:rPr>
              <a:t>HCTQM \</a:t>
            </a:r>
            <a:r>
              <a:rPr lang="en-US" b="0">
                <a:solidFill>
                  <a:srgbClr val="FFFF00"/>
                </a:solidFill>
                <a:latin typeface="Arial Black" pitchFamily="34" charset="0"/>
                <a:cs typeface="Monotype Koufi" pitchFamily="2" charset="-78"/>
              </a:rPr>
              <a:t>P</a:t>
            </a:r>
            <a:r>
              <a:rPr lang="en-US">
                <a:solidFill>
                  <a:srgbClr val="FFFF00"/>
                </a:solidFill>
                <a:latin typeface="Arial Black" pitchFamily="34" charset="0"/>
                <a:cs typeface="Monotype Koufi" pitchFamily="2" charset="-78"/>
              </a:rPr>
              <a:t>TQM</a:t>
            </a:r>
            <a:r>
              <a:rPr lang="en-US" b="0">
                <a:solidFill>
                  <a:srgbClr val="FFFF00"/>
                </a:solidFill>
                <a:latin typeface="Times New Roman" pitchFamily="18" charset="0"/>
                <a:cs typeface="Monotype Koufi" pitchFamily="2" charset="-78"/>
              </a:rPr>
              <a:t> Dimensions   </a:t>
            </a:r>
            <a:r>
              <a:rPr lang="en-US" sz="1600">
                <a:solidFill>
                  <a:srgbClr val="FFFF00"/>
                </a:solidFill>
                <a:latin typeface="Arial Black" pitchFamily="34" charset="0"/>
                <a:cs typeface="Monotype Koufi" pitchFamily="2" charset="-78"/>
              </a:rPr>
              <a:t>the CcPTTQM </a:t>
            </a:r>
            <a:endParaRPr lang="en-US" b="0">
              <a:solidFill>
                <a:srgbClr val="FFFF00"/>
              </a:solidFill>
              <a:latin typeface="Monotype Koufi" pitchFamily="2" charset="-78"/>
              <a:cs typeface="Monotype Koufi" pitchFamily="2" charset="-78"/>
            </a:endParaRPr>
          </a:p>
        </p:txBody>
      </p:sp>
    </p:spTree>
  </p:cSld>
  <p:clrMapOvr>
    <a:masterClrMapping/>
  </p:clrMapOvr>
  <p:transition>
    <p:wheel spokes="3"/>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619250" y="512763"/>
            <a:ext cx="5976938" cy="612775"/>
          </a:xfrm>
        </p:spPr>
        <p:txBody>
          <a:bodyPr/>
          <a:lstStyle/>
          <a:p>
            <a:pPr algn="ctr">
              <a:defRPr/>
            </a:pPr>
            <a:r>
              <a:rPr lang="en-US" sz="2800" b="1" dirty="0" smtClean="0">
                <a:latin typeface="Arial" pitchFamily="34" charset="0"/>
                <a:cs typeface="Arial" pitchFamily="34" charset="0"/>
              </a:rPr>
              <a:t>PTJD: Discover Place of Q \ TQ ?</a:t>
            </a:r>
            <a:endParaRPr lang="ar-SA" sz="2800" b="1" dirty="0">
              <a:latin typeface="Arial" pitchFamily="34" charset="0"/>
              <a:cs typeface="Arial" pitchFamily="34" charset="0"/>
            </a:endParaRPr>
          </a:p>
        </p:txBody>
      </p:sp>
      <p:sp>
        <p:nvSpPr>
          <p:cNvPr id="14339" name="عنصر نائب للتاريخ 3"/>
          <p:cNvSpPr>
            <a:spLocks noGrp="1"/>
          </p:cNvSpPr>
          <p:nvPr>
            <p:ph type="dt" sz="quarter" idx="10"/>
          </p:nvPr>
        </p:nvSpPr>
        <p:spPr bwMode="auto">
          <a:noFill/>
          <a:ln>
            <a:miter lim="800000"/>
            <a:headEnd/>
            <a:tailEnd/>
          </a:ln>
        </p:spPr>
        <p:txBody>
          <a:bodyPr wrap="square" lIns="91440" tIns="45720" rIns="91440" bIns="45720" numCol="1" anchorCtr="0" compatLnSpc="1">
            <a:prstTxWarp prst="textNoShape">
              <a:avLst/>
            </a:prstTxWarp>
          </a:bodyPr>
          <a:lstStyle/>
          <a:p>
            <a:r>
              <a:rPr lang="ar-SA" smtClean="0"/>
              <a:t>17 شوال 1430هـ موافق 6 اكتوبر 2009م</a:t>
            </a:r>
            <a:endParaRPr lang="en-US" smtClean="0"/>
          </a:p>
        </p:txBody>
      </p:sp>
      <p:sp>
        <p:nvSpPr>
          <p:cNvPr id="14340" name="عنصر نائب لرقم الشريحة 4"/>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46FACF17-DC28-4934-B922-8B0B9E111A30}" type="slidenum">
              <a:rPr lang="ar-SA" smtClean="0"/>
              <a:pPr/>
              <a:t>6</a:t>
            </a:fld>
            <a:endParaRPr lang="en-US" smtClean="0"/>
          </a:p>
        </p:txBody>
      </p:sp>
      <p:pic>
        <p:nvPicPr>
          <p:cNvPr id="14341" name="Picture 4" descr="PT JD"/>
          <p:cNvPicPr>
            <a:picLocks noChangeAspect="1" noChangeArrowheads="1"/>
          </p:cNvPicPr>
          <p:nvPr/>
        </p:nvPicPr>
        <p:blipFill>
          <a:blip r:embed="rId2"/>
          <a:srcRect t="10922"/>
          <a:stretch>
            <a:fillRect/>
          </a:stretch>
        </p:blipFill>
        <p:spPr bwMode="auto">
          <a:xfrm>
            <a:off x="755650" y="1052513"/>
            <a:ext cx="7848600" cy="5329237"/>
          </a:xfrm>
          <a:prstGeom prst="rect">
            <a:avLst/>
          </a:prstGeom>
          <a:noFill/>
          <a:ln w="9525">
            <a:noFill/>
            <a:miter lim="800000"/>
            <a:headEnd/>
            <a:tailEnd/>
          </a:ln>
        </p:spPr>
      </p:pic>
    </p:spTree>
  </p:cSld>
  <p:clrMapOvr>
    <a:masterClrMapping/>
  </p:clrMapOvr>
  <p:transition>
    <p:wheel spokes="3"/>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5634" name="Rectangle 2"/>
          <p:cNvSpPr>
            <a:spLocks noGrp="1" noChangeArrowheads="1"/>
          </p:cNvSpPr>
          <p:nvPr>
            <p:ph type="title"/>
          </p:nvPr>
        </p:nvSpPr>
        <p:spPr>
          <a:xfrm>
            <a:off x="1403350" y="476250"/>
            <a:ext cx="6619875" cy="614363"/>
          </a:xfrm>
        </p:spPr>
        <p:txBody>
          <a:bodyPr wrap="square" lIns="90488" tIns="44450" rIns="90488" bIns="44450" numCol="1" anchor="ctr" anchorCtr="0" compatLnSpc="1">
            <a:prstTxWarp prst="textNoShape">
              <a:avLst/>
            </a:prstTxWarp>
          </a:bodyPr>
          <a:lstStyle/>
          <a:p>
            <a:pPr algn="ctr">
              <a:defRPr/>
            </a:pPr>
            <a:r>
              <a:rPr lang="ar-SA" sz="2000" dirty="0" smtClean="0">
                <a:solidFill>
                  <a:srgbClr val="FFFF00"/>
                </a:solidFill>
                <a:latin typeface="Monotype Koufi" pitchFamily="2" charset="-78"/>
                <a:cs typeface="Monotype Koufi" pitchFamily="2" charset="-78"/>
              </a:rPr>
              <a:t>الأبعاد الأساسية للجودة في الرعاية ”الصحية – الصيدلية “</a:t>
            </a:r>
            <a:r>
              <a:rPr lang="ar-SA" sz="1800" dirty="0" smtClean="0">
                <a:solidFill>
                  <a:srgbClr val="FFFF00"/>
                </a:solidFill>
                <a:latin typeface="Monotype Koufi" pitchFamily="2" charset="-78"/>
                <a:cs typeface="Monotype Koufi" pitchFamily="2" charset="-78"/>
              </a:rPr>
              <a:t/>
            </a:r>
            <a:br>
              <a:rPr lang="ar-SA" sz="1800" dirty="0" smtClean="0">
                <a:solidFill>
                  <a:srgbClr val="FFFF00"/>
                </a:solidFill>
                <a:latin typeface="Monotype Koufi" pitchFamily="2" charset="-78"/>
                <a:cs typeface="Monotype Koufi" pitchFamily="2" charset="-78"/>
              </a:rPr>
            </a:br>
            <a:r>
              <a:rPr lang="ar-SA" sz="1800" dirty="0" smtClean="0">
                <a:solidFill>
                  <a:srgbClr val="FFFF00"/>
                </a:solidFill>
                <a:latin typeface="Monotype Koufi" pitchFamily="2" charset="-78"/>
                <a:cs typeface="Monotype Koufi" pitchFamily="2" charset="-78"/>
              </a:rPr>
              <a:t>  </a:t>
            </a:r>
            <a:r>
              <a:rPr lang="en-US" sz="1800" dirty="0" smtClean="0">
                <a:solidFill>
                  <a:srgbClr val="FFFF00"/>
                </a:solidFill>
                <a:latin typeface="Times New Roman" pitchFamily="18" charset="0"/>
                <a:cs typeface="Monotype Koufi" pitchFamily="2" charset="-78"/>
              </a:rPr>
              <a:t>HCTQM – </a:t>
            </a:r>
            <a:r>
              <a:rPr lang="en-US" sz="1800" b="1" i="1" dirty="0" smtClean="0">
                <a:solidFill>
                  <a:srgbClr val="FFFF00"/>
                </a:solidFill>
                <a:latin typeface="Times New Roman" pitchFamily="18" charset="0"/>
                <a:cs typeface="Monotype Koufi" pitchFamily="2" charset="-78"/>
              </a:rPr>
              <a:t>the </a:t>
            </a:r>
            <a:r>
              <a:rPr lang="en-US" sz="1800" b="1" i="1" dirty="0" err="1" smtClean="0">
                <a:solidFill>
                  <a:srgbClr val="FFFF00"/>
                </a:solidFill>
                <a:latin typeface="Times New Roman" pitchFamily="18" charset="0"/>
                <a:cs typeface="Monotype Koufi" pitchFamily="2" charset="-78"/>
              </a:rPr>
              <a:t>Cc</a:t>
            </a:r>
            <a:r>
              <a:rPr lang="en-US" sz="1800" b="1" i="1" dirty="0" err="1" smtClean="0">
                <a:solidFill>
                  <a:srgbClr val="FFFF00"/>
                </a:solidFill>
                <a:latin typeface="Arial Black" pitchFamily="34" charset="0"/>
                <a:cs typeface="Monotype Koufi" pitchFamily="2" charset="-78"/>
              </a:rPr>
              <a:t>PTTQM</a:t>
            </a:r>
            <a:r>
              <a:rPr lang="en-US" sz="1800" b="1" i="1" dirty="0" smtClean="0">
                <a:solidFill>
                  <a:srgbClr val="FFFF00"/>
                </a:solidFill>
                <a:latin typeface="Times New Roman" pitchFamily="18" charset="0"/>
                <a:cs typeface="Monotype Koufi" pitchFamily="2" charset="-78"/>
              </a:rPr>
              <a:t> Dimensions</a:t>
            </a:r>
            <a:r>
              <a:rPr lang="en-US" sz="1800" dirty="0" smtClean="0">
                <a:solidFill>
                  <a:srgbClr val="FFFF00"/>
                </a:solidFill>
                <a:latin typeface="Monotype Koufi" pitchFamily="2" charset="-78"/>
                <a:cs typeface="Monotype Koufi" pitchFamily="2" charset="-78"/>
              </a:rPr>
              <a:t> </a:t>
            </a:r>
            <a:endParaRPr lang="en-US" sz="1800" dirty="0" smtClean="0">
              <a:solidFill>
                <a:srgbClr val="FFFF00"/>
              </a:solidFill>
              <a:latin typeface="Times" pitchFamily="18" charset="0"/>
              <a:cs typeface="Monotype Koufi" pitchFamily="2" charset="-78"/>
            </a:endParaRPr>
          </a:p>
        </p:txBody>
      </p:sp>
      <p:grpSp>
        <p:nvGrpSpPr>
          <p:cNvPr id="69635" name="Group 3"/>
          <p:cNvGrpSpPr>
            <a:grpSpLocks/>
          </p:cNvGrpSpPr>
          <p:nvPr/>
        </p:nvGrpSpPr>
        <p:grpSpPr bwMode="auto">
          <a:xfrm>
            <a:off x="1500188" y="1196975"/>
            <a:ext cx="6773862" cy="4562475"/>
            <a:chOff x="760" y="1176"/>
            <a:chExt cx="4240" cy="2784"/>
          </a:xfrm>
        </p:grpSpPr>
        <p:sp>
          <p:nvSpPr>
            <p:cNvPr id="69638" name="Oval 4"/>
            <p:cNvSpPr>
              <a:spLocks noChangeArrowheads="1"/>
            </p:cNvSpPr>
            <p:nvPr/>
          </p:nvSpPr>
          <p:spPr bwMode="auto">
            <a:xfrm>
              <a:off x="760" y="1176"/>
              <a:ext cx="4240" cy="2784"/>
            </a:xfrm>
            <a:prstGeom prst="ellipse">
              <a:avLst/>
            </a:prstGeom>
            <a:solidFill>
              <a:srgbClr val="F0F0F0"/>
            </a:solidFill>
            <a:ln w="25400">
              <a:solidFill>
                <a:srgbClr val="00279F"/>
              </a:solidFill>
              <a:round/>
              <a:headEnd/>
              <a:tailEnd/>
            </a:ln>
          </p:spPr>
          <p:txBody>
            <a:bodyPr wrap="none" anchor="ctr"/>
            <a:lstStyle/>
            <a:p>
              <a:endParaRPr lang="ar-SA" b="0"/>
            </a:p>
          </p:txBody>
        </p:sp>
        <p:sp>
          <p:nvSpPr>
            <p:cNvPr id="69639" name="Oval 5"/>
            <p:cNvSpPr>
              <a:spLocks noChangeArrowheads="1"/>
            </p:cNvSpPr>
            <p:nvPr/>
          </p:nvSpPr>
          <p:spPr bwMode="auto">
            <a:xfrm>
              <a:off x="1796" y="1360"/>
              <a:ext cx="984" cy="448"/>
            </a:xfrm>
            <a:prstGeom prst="ellipse">
              <a:avLst/>
            </a:prstGeom>
            <a:solidFill>
              <a:schemeClr val="bg1"/>
            </a:solidFill>
            <a:ln w="25400">
              <a:solidFill>
                <a:srgbClr val="CF0E30"/>
              </a:solidFill>
              <a:round/>
              <a:headEnd/>
              <a:tailEnd/>
            </a:ln>
          </p:spPr>
          <p:txBody>
            <a:bodyPr wrap="none" anchor="ctr"/>
            <a:lstStyle/>
            <a:p>
              <a:endParaRPr lang="ar-SA" b="0"/>
            </a:p>
          </p:txBody>
        </p:sp>
        <p:sp>
          <p:nvSpPr>
            <p:cNvPr id="69640" name="Oval 6"/>
            <p:cNvSpPr>
              <a:spLocks noChangeArrowheads="1"/>
            </p:cNvSpPr>
            <p:nvPr/>
          </p:nvSpPr>
          <p:spPr bwMode="auto">
            <a:xfrm>
              <a:off x="2984" y="1360"/>
              <a:ext cx="984" cy="448"/>
            </a:xfrm>
            <a:prstGeom prst="ellipse">
              <a:avLst/>
            </a:prstGeom>
            <a:solidFill>
              <a:schemeClr val="bg1"/>
            </a:solidFill>
            <a:ln w="25400">
              <a:solidFill>
                <a:srgbClr val="005400"/>
              </a:solidFill>
              <a:round/>
              <a:headEnd/>
              <a:tailEnd/>
            </a:ln>
          </p:spPr>
          <p:txBody>
            <a:bodyPr wrap="none" anchor="ctr"/>
            <a:lstStyle/>
            <a:p>
              <a:endParaRPr lang="ar-SA" b="0"/>
            </a:p>
          </p:txBody>
        </p:sp>
        <p:sp>
          <p:nvSpPr>
            <p:cNvPr id="69641" name="Oval 7"/>
            <p:cNvSpPr>
              <a:spLocks noChangeArrowheads="1"/>
            </p:cNvSpPr>
            <p:nvPr/>
          </p:nvSpPr>
          <p:spPr bwMode="auto">
            <a:xfrm>
              <a:off x="3832" y="1944"/>
              <a:ext cx="984" cy="448"/>
            </a:xfrm>
            <a:prstGeom prst="ellipse">
              <a:avLst/>
            </a:prstGeom>
            <a:solidFill>
              <a:schemeClr val="bg1"/>
            </a:solidFill>
            <a:ln w="25400">
              <a:solidFill>
                <a:srgbClr val="00279F"/>
              </a:solidFill>
              <a:round/>
              <a:headEnd/>
              <a:tailEnd/>
            </a:ln>
          </p:spPr>
          <p:txBody>
            <a:bodyPr wrap="none" anchor="ctr"/>
            <a:lstStyle/>
            <a:p>
              <a:endParaRPr lang="ar-SA" b="0"/>
            </a:p>
          </p:txBody>
        </p:sp>
        <p:sp>
          <p:nvSpPr>
            <p:cNvPr id="69642" name="Oval 8"/>
            <p:cNvSpPr>
              <a:spLocks noChangeArrowheads="1"/>
            </p:cNvSpPr>
            <p:nvPr/>
          </p:nvSpPr>
          <p:spPr bwMode="auto">
            <a:xfrm>
              <a:off x="3832" y="2656"/>
              <a:ext cx="984" cy="448"/>
            </a:xfrm>
            <a:prstGeom prst="ellipse">
              <a:avLst/>
            </a:prstGeom>
            <a:solidFill>
              <a:schemeClr val="bg1"/>
            </a:solidFill>
            <a:ln w="25400">
              <a:solidFill>
                <a:srgbClr val="F35B1B"/>
              </a:solidFill>
              <a:round/>
              <a:headEnd/>
              <a:tailEnd/>
            </a:ln>
          </p:spPr>
          <p:txBody>
            <a:bodyPr wrap="none" anchor="ctr"/>
            <a:lstStyle/>
            <a:p>
              <a:endParaRPr lang="ar-SA" b="0"/>
            </a:p>
          </p:txBody>
        </p:sp>
        <p:sp>
          <p:nvSpPr>
            <p:cNvPr id="69643" name="Oval 9"/>
            <p:cNvSpPr>
              <a:spLocks noChangeArrowheads="1"/>
            </p:cNvSpPr>
            <p:nvPr/>
          </p:nvSpPr>
          <p:spPr bwMode="auto">
            <a:xfrm>
              <a:off x="1032" y="1944"/>
              <a:ext cx="984" cy="448"/>
            </a:xfrm>
            <a:prstGeom prst="ellipse">
              <a:avLst/>
            </a:prstGeom>
            <a:solidFill>
              <a:schemeClr val="bg1"/>
            </a:solidFill>
            <a:ln w="25400">
              <a:solidFill>
                <a:srgbClr val="51DC00"/>
              </a:solidFill>
              <a:round/>
              <a:headEnd/>
              <a:tailEnd/>
            </a:ln>
          </p:spPr>
          <p:txBody>
            <a:bodyPr wrap="none" anchor="ctr"/>
            <a:lstStyle/>
            <a:p>
              <a:endParaRPr lang="ar-SA" b="0"/>
            </a:p>
          </p:txBody>
        </p:sp>
        <p:sp>
          <p:nvSpPr>
            <p:cNvPr id="69644" name="Oval 10"/>
            <p:cNvSpPr>
              <a:spLocks noChangeArrowheads="1"/>
            </p:cNvSpPr>
            <p:nvPr/>
          </p:nvSpPr>
          <p:spPr bwMode="auto">
            <a:xfrm>
              <a:off x="1032" y="2656"/>
              <a:ext cx="984" cy="448"/>
            </a:xfrm>
            <a:prstGeom prst="ellipse">
              <a:avLst/>
            </a:prstGeom>
            <a:solidFill>
              <a:schemeClr val="bg1"/>
            </a:solidFill>
            <a:ln w="25400">
              <a:solidFill>
                <a:srgbClr val="FAFD00"/>
              </a:solidFill>
              <a:round/>
              <a:headEnd/>
              <a:tailEnd/>
            </a:ln>
          </p:spPr>
          <p:txBody>
            <a:bodyPr wrap="none" anchor="ctr"/>
            <a:lstStyle/>
            <a:p>
              <a:endParaRPr lang="ar-SA" b="0"/>
            </a:p>
          </p:txBody>
        </p:sp>
        <p:sp>
          <p:nvSpPr>
            <p:cNvPr id="69645" name="Oval 11"/>
            <p:cNvSpPr>
              <a:spLocks noChangeArrowheads="1"/>
            </p:cNvSpPr>
            <p:nvPr/>
          </p:nvSpPr>
          <p:spPr bwMode="auto">
            <a:xfrm>
              <a:off x="1796" y="3296"/>
              <a:ext cx="984" cy="448"/>
            </a:xfrm>
            <a:prstGeom prst="ellipse">
              <a:avLst/>
            </a:prstGeom>
            <a:solidFill>
              <a:schemeClr val="bg1"/>
            </a:solidFill>
            <a:ln w="25400">
              <a:solidFill>
                <a:srgbClr val="676767"/>
              </a:solidFill>
              <a:round/>
              <a:headEnd/>
              <a:tailEnd/>
            </a:ln>
          </p:spPr>
          <p:txBody>
            <a:bodyPr wrap="none" anchor="ctr"/>
            <a:lstStyle/>
            <a:p>
              <a:endParaRPr lang="ar-SA" b="0"/>
            </a:p>
          </p:txBody>
        </p:sp>
        <p:grpSp>
          <p:nvGrpSpPr>
            <p:cNvPr id="69646" name="Group 12"/>
            <p:cNvGrpSpPr>
              <a:grpSpLocks/>
            </p:cNvGrpSpPr>
            <p:nvPr/>
          </p:nvGrpSpPr>
          <p:grpSpPr bwMode="auto">
            <a:xfrm>
              <a:off x="2953" y="3304"/>
              <a:ext cx="1031" cy="448"/>
              <a:chOff x="2953" y="3304"/>
              <a:chExt cx="1031" cy="448"/>
            </a:xfrm>
          </p:grpSpPr>
          <p:sp>
            <p:nvSpPr>
              <p:cNvPr id="69656" name="Oval 13"/>
              <p:cNvSpPr>
                <a:spLocks noChangeArrowheads="1"/>
              </p:cNvSpPr>
              <p:nvPr/>
            </p:nvSpPr>
            <p:spPr bwMode="auto">
              <a:xfrm>
                <a:off x="2984" y="3304"/>
                <a:ext cx="984" cy="448"/>
              </a:xfrm>
              <a:prstGeom prst="ellipse">
                <a:avLst/>
              </a:prstGeom>
              <a:solidFill>
                <a:schemeClr val="bg1"/>
              </a:solidFill>
              <a:ln w="25400">
                <a:solidFill>
                  <a:schemeClr val="tx2"/>
                </a:solidFill>
                <a:round/>
                <a:headEnd/>
                <a:tailEnd/>
              </a:ln>
            </p:spPr>
            <p:txBody>
              <a:bodyPr wrap="none" anchor="ctr"/>
              <a:lstStyle/>
              <a:p>
                <a:endParaRPr lang="ar-SA" b="0"/>
              </a:p>
            </p:txBody>
          </p:sp>
          <p:sp>
            <p:nvSpPr>
              <p:cNvPr id="69657" name="Rectangle 14"/>
              <p:cNvSpPr>
                <a:spLocks noChangeArrowheads="1"/>
              </p:cNvSpPr>
              <p:nvPr/>
            </p:nvSpPr>
            <p:spPr bwMode="auto">
              <a:xfrm>
                <a:off x="2953" y="3408"/>
                <a:ext cx="1031" cy="314"/>
              </a:xfrm>
              <a:prstGeom prst="rect">
                <a:avLst/>
              </a:prstGeom>
              <a:noFill/>
              <a:ln w="12700">
                <a:noFill/>
                <a:miter lim="800000"/>
                <a:headEnd/>
                <a:tailEnd/>
              </a:ln>
            </p:spPr>
            <p:txBody>
              <a:bodyPr lIns="90488" tIns="44450" rIns="90488" bIns="44450">
                <a:spAutoFit/>
              </a:bodyPr>
              <a:lstStyle/>
              <a:p>
                <a:pPr algn="ctr" rtl="0">
                  <a:spcBef>
                    <a:spcPct val="50000"/>
                  </a:spcBef>
                </a:pPr>
                <a:r>
                  <a:rPr lang="en-US" sz="1400">
                    <a:solidFill>
                      <a:srgbClr val="FFFF00"/>
                    </a:solidFill>
                    <a:latin typeface="Times New Roman" pitchFamily="18" charset="0"/>
                    <a:cs typeface="Times New Roman" pitchFamily="18" charset="0"/>
                  </a:rPr>
                  <a:t>Appropriateness </a:t>
                </a:r>
                <a:r>
                  <a:rPr lang="ar-SA" sz="1400">
                    <a:solidFill>
                      <a:srgbClr val="FFFF00"/>
                    </a:solidFill>
                    <a:latin typeface="Times New Roman" pitchFamily="18" charset="0"/>
                    <a:cs typeface="Times New Roman" pitchFamily="18" charset="0"/>
                  </a:rPr>
                  <a:t>الملاءة</a:t>
                </a:r>
                <a:r>
                  <a:rPr lang="ar-SA" sz="1400">
                    <a:solidFill>
                      <a:srgbClr val="FFFF00"/>
                    </a:solidFill>
                    <a:latin typeface="Switzerland"/>
                  </a:rPr>
                  <a:t> </a:t>
                </a:r>
                <a:endParaRPr lang="en-US" sz="1400">
                  <a:solidFill>
                    <a:srgbClr val="FFFF00"/>
                  </a:solidFill>
                  <a:latin typeface="Switzerland"/>
                </a:endParaRPr>
              </a:p>
            </p:txBody>
          </p:sp>
        </p:grpSp>
        <p:sp>
          <p:nvSpPr>
            <p:cNvPr id="69647" name="Rectangle 15"/>
            <p:cNvSpPr>
              <a:spLocks noChangeArrowheads="1"/>
            </p:cNvSpPr>
            <p:nvPr/>
          </p:nvSpPr>
          <p:spPr bwMode="auto">
            <a:xfrm>
              <a:off x="3849" y="2788"/>
              <a:ext cx="958" cy="314"/>
            </a:xfrm>
            <a:prstGeom prst="rect">
              <a:avLst/>
            </a:prstGeom>
            <a:noFill/>
            <a:ln w="12700">
              <a:noFill/>
              <a:miter lim="800000"/>
              <a:headEnd/>
              <a:tailEnd/>
            </a:ln>
          </p:spPr>
          <p:txBody>
            <a:bodyPr lIns="90488" tIns="44450" rIns="90488" bIns="44450">
              <a:spAutoFit/>
            </a:bodyPr>
            <a:lstStyle/>
            <a:p>
              <a:pPr algn="ctr" rtl="0">
                <a:spcBef>
                  <a:spcPct val="50000"/>
                </a:spcBef>
              </a:pPr>
              <a:r>
                <a:rPr lang="en-US" sz="1400">
                  <a:solidFill>
                    <a:srgbClr val="FFFF00"/>
                  </a:solidFill>
                  <a:latin typeface="Times New Roman" pitchFamily="18" charset="0"/>
                  <a:cs typeface="Times New Roman" pitchFamily="18" charset="0"/>
                </a:rPr>
                <a:t>Effectiveness </a:t>
              </a:r>
              <a:r>
                <a:rPr lang="ar-SA" sz="1400">
                  <a:solidFill>
                    <a:srgbClr val="FFFF00"/>
                  </a:solidFill>
                  <a:latin typeface="Switzerland"/>
                </a:rPr>
                <a:t>الفاعلية</a:t>
              </a:r>
              <a:endParaRPr lang="en-US" sz="1400">
                <a:solidFill>
                  <a:srgbClr val="FFFF00"/>
                </a:solidFill>
                <a:latin typeface="Switzerland"/>
              </a:endParaRPr>
            </a:p>
          </p:txBody>
        </p:sp>
        <p:sp>
          <p:nvSpPr>
            <p:cNvPr id="69648" name="Rectangle 16"/>
            <p:cNvSpPr>
              <a:spLocks noChangeArrowheads="1"/>
            </p:cNvSpPr>
            <p:nvPr/>
          </p:nvSpPr>
          <p:spPr bwMode="auto">
            <a:xfrm>
              <a:off x="3841" y="2084"/>
              <a:ext cx="958" cy="184"/>
            </a:xfrm>
            <a:prstGeom prst="rect">
              <a:avLst/>
            </a:prstGeom>
            <a:noFill/>
            <a:ln w="12700">
              <a:noFill/>
              <a:miter lim="800000"/>
              <a:headEnd/>
              <a:tailEnd/>
            </a:ln>
          </p:spPr>
          <p:txBody>
            <a:bodyPr lIns="90488" tIns="44450" rIns="90488" bIns="44450">
              <a:spAutoFit/>
            </a:bodyPr>
            <a:lstStyle/>
            <a:p>
              <a:pPr algn="ctr" rtl="0">
                <a:spcBef>
                  <a:spcPct val="50000"/>
                </a:spcBef>
              </a:pPr>
              <a:r>
                <a:rPr lang="en-US" sz="1400">
                  <a:solidFill>
                    <a:srgbClr val="FFFF00"/>
                  </a:solidFill>
                  <a:latin typeface="Times New Roman" pitchFamily="18" charset="0"/>
                  <a:cs typeface="Times New Roman" pitchFamily="18" charset="0"/>
                </a:rPr>
                <a:t>Acceptability</a:t>
              </a:r>
              <a:r>
                <a:rPr lang="ar-SA" sz="1400">
                  <a:solidFill>
                    <a:srgbClr val="FFFF00"/>
                  </a:solidFill>
                  <a:latin typeface="Times New Roman" pitchFamily="18" charset="0"/>
                  <a:cs typeface="Times New Roman" pitchFamily="18" charset="0"/>
                </a:rPr>
                <a:t>التقبل</a:t>
              </a:r>
              <a:r>
                <a:rPr lang="ar-SA" sz="1400">
                  <a:solidFill>
                    <a:srgbClr val="FFFF00"/>
                  </a:solidFill>
                  <a:latin typeface="Switzerland"/>
                </a:rPr>
                <a:t> </a:t>
              </a:r>
              <a:endParaRPr lang="en-US" sz="1400">
                <a:solidFill>
                  <a:srgbClr val="FFFF00"/>
                </a:solidFill>
                <a:latin typeface="Switzerland"/>
              </a:endParaRPr>
            </a:p>
          </p:txBody>
        </p:sp>
        <p:sp>
          <p:nvSpPr>
            <p:cNvPr id="69649" name="Rectangle 17"/>
            <p:cNvSpPr>
              <a:spLocks noChangeArrowheads="1"/>
            </p:cNvSpPr>
            <p:nvPr/>
          </p:nvSpPr>
          <p:spPr bwMode="auto">
            <a:xfrm>
              <a:off x="3009" y="1500"/>
              <a:ext cx="958" cy="313"/>
            </a:xfrm>
            <a:prstGeom prst="rect">
              <a:avLst/>
            </a:prstGeom>
            <a:noFill/>
            <a:ln w="12700">
              <a:noFill/>
              <a:miter lim="800000"/>
              <a:headEnd/>
              <a:tailEnd/>
            </a:ln>
          </p:spPr>
          <p:txBody>
            <a:bodyPr lIns="90488" tIns="44450" rIns="90488" bIns="44450">
              <a:spAutoFit/>
            </a:bodyPr>
            <a:lstStyle/>
            <a:p>
              <a:pPr algn="ctr" rtl="0">
                <a:spcBef>
                  <a:spcPct val="50000"/>
                </a:spcBef>
              </a:pPr>
              <a:r>
                <a:rPr lang="en-US" sz="1400">
                  <a:solidFill>
                    <a:srgbClr val="FFFF00"/>
                  </a:solidFill>
                  <a:latin typeface="Times New Roman" pitchFamily="18" charset="0"/>
                  <a:cs typeface="Times New Roman" pitchFamily="18" charset="0"/>
                </a:rPr>
                <a:t>Competence </a:t>
              </a:r>
              <a:r>
                <a:rPr lang="ar-SA" sz="1400">
                  <a:solidFill>
                    <a:srgbClr val="FFFF00"/>
                  </a:solidFill>
                  <a:latin typeface="Times New Roman" pitchFamily="18" charset="0"/>
                  <a:cs typeface="Times New Roman" pitchFamily="18" charset="0"/>
                </a:rPr>
                <a:t>كفاءة / منافسة</a:t>
              </a:r>
              <a:endParaRPr lang="en-US" sz="1400">
                <a:solidFill>
                  <a:srgbClr val="FFFF00"/>
                </a:solidFill>
                <a:latin typeface="Times New Roman" pitchFamily="18" charset="0"/>
                <a:cs typeface="Times New Roman" pitchFamily="18" charset="0"/>
              </a:endParaRPr>
            </a:p>
          </p:txBody>
        </p:sp>
        <p:sp>
          <p:nvSpPr>
            <p:cNvPr id="69650" name="Rectangle 18"/>
            <p:cNvSpPr>
              <a:spLocks noChangeArrowheads="1"/>
            </p:cNvSpPr>
            <p:nvPr/>
          </p:nvSpPr>
          <p:spPr bwMode="auto">
            <a:xfrm>
              <a:off x="1817" y="1492"/>
              <a:ext cx="958" cy="184"/>
            </a:xfrm>
            <a:prstGeom prst="rect">
              <a:avLst/>
            </a:prstGeom>
            <a:noFill/>
            <a:ln w="12700">
              <a:noFill/>
              <a:miter lim="800000"/>
              <a:headEnd/>
              <a:tailEnd/>
            </a:ln>
          </p:spPr>
          <p:txBody>
            <a:bodyPr lIns="90488" tIns="44450" rIns="90488" bIns="44450">
              <a:spAutoFit/>
            </a:bodyPr>
            <a:lstStyle/>
            <a:p>
              <a:pPr algn="ctr" rtl="0">
                <a:spcBef>
                  <a:spcPct val="50000"/>
                </a:spcBef>
              </a:pPr>
              <a:r>
                <a:rPr lang="en-US" sz="1400">
                  <a:solidFill>
                    <a:srgbClr val="FFFF00"/>
                  </a:solidFill>
                  <a:latin typeface="Times New Roman" pitchFamily="18" charset="0"/>
                  <a:cs typeface="Times New Roman" pitchFamily="18" charset="0"/>
                </a:rPr>
                <a:t>Safety</a:t>
              </a:r>
              <a:r>
                <a:rPr lang="ar-SA" sz="1400">
                  <a:solidFill>
                    <a:srgbClr val="FFFF00"/>
                  </a:solidFill>
                  <a:latin typeface="Switzerland"/>
                </a:rPr>
                <a:t>السلامة </a:t>
              </a:r>
              <a:endParaRPr lang="en-US" sz="1400">
                <a:solidFill>
                  <a:srgbClr val="FFFF00"/>
                </a:solidFill>
                <a:latin typeface="Switzerland"/>
              </a:endParaRPr>
            </a:p>
          </p:txBody>
        </p:sp>
        <p:sp>
          <p:nvSpPr>
            <p:cNvPr id="69651" name="Rectangle 19"/>
            <p:cNvSpPr>
              <a:spLocks noChangeArrowheads="1"/>
            </p:cNvSpPr>
            <p:nvPr/>
          </p:nvSpPr>
          <p:spPr bwMode="auto">
            <a:xfrm>
              <a:off x="1057" y="2084"/>
              <a:ext cx="958" cy="314"/>
            </a:xfrm>
            <a:prstGeom prst="rect">
              <a:avLst/>
            </a:prstGeom>
            <a:noFill/>
            <a:ln w="12700">
              <a:noFill/>
              <a:miter lim="800000"/>
              <a:headEnd/>
              <a:tailEnd/>
            </a:ln>
          </p:spPr>
          <p:txBody>
            <a:bodyPr lIns="90488" tIns="44450" rIns="90488" bIns="44450">
              <a:spAutoFit/>
            </a:bodyPr>
            <a:lstStyle/>
            <a:p>
              <a:pPr algn="ctr" rtl="0">
                <a:spcBef>
                  <a:spcPct val="50000"/>
                </a:spcBef>
              </a:pPr>
              <a:r>
                <a:rPr lang="en-US" sz="1400">
                  <a:solidFill>
                    <a:srgbClr val="FFFF00"/>
                  </a:solidFill>
                  <a:latin typeface="Times New Roman" pitchFamily="18" charset="0"/>
                  <a:cs typeface="Times New Roman" pitchFamily="18" charset="0"/>
                </a:rPr>
                <a:t>Continuity </a:t>
              </a:r>
              <a:r>
                <a:rPr lang="ar-SA" sz="1400">
                  <a:solidFill>
                    <a:srgbClr val="FFFF00"/>
                  </a:solidFill>
                  <a:latin typeface="Times New Roman" pitchFamily="18" charset="0"/>
                  <a:cs typeface="Times New Roman" pitchFamily="18" charset="0"/>
                </a:rPr>
                <a:t>الاستمرارية</a:t>
              </a:r>
              <a:endParaRPr lang="en-US" sz="1400">
                <a:solidFill>
                  <a:srgbClr val="FFFF00"/>
                </a:solidFill>
                <a:latin typeface="Times New Roman" pitchFamily="18" charset="0"/>
                <a:cs typeface="Times New Roman" pitchFamily="18" charset="0"/>
              </a:endParaRPr>
            </a:p>
          </p:txBody>
        </p:sp>
        <p:sp>
          <p:nvSpPr>
            <p:cNvPr id="69652" name="Rectangle 20"/>
            <p:cNvSpPr>
              <a:spLocks noChangeArrowheads="1"/>
            </p:cNvSpPr>
            <p:nvPr/>
          </p:nvSpPr>
          <p:spPr bwMode="auto">
            <a:xfrm>
              <a:off x="1049" y="2788"/>
              <a:ext cx="958" cy="314"/>
            </a:xfrm>
            <a:prstGeom prst="rect">
              <a:avLst/>
            </a:prstGeom>
            <a:noFill/>
            <a:ln w="12700">
              <a:noFill/>
              <a:miter lim="800000"/>
              <a:headEnd/>
              <a:tailEnd/>
            </a:ln>
          </p:spPr>
          <p:txBody>
            <a:bodyPr lIns="90488" tIns="44450" rIns="90488" bIns="44450">
              <a:spAutoFit/>
            </a:bodyPr>
            <a:lstStyle/>
            <a:p>
              <a:pPr algn="ctr" rtl="0">
                <a:spcBef>
                  <a:spcPct val="50000"/>
                </a:spcBef>
              </a:pPr>
              <a:r>
                <a:rPr lang="en-US" sz="1400">
                  <a:solidFill>
                    <a:srgbClr val="FFFF00"/>
                  </a:solidFill>
                  <a:latin typeface="Times New Roman" pitchFamily="18" charset="0"/>
                  <a:cs typeface="Times New Roman" pitchFamily="18" charset="0"/>
                </a:rPr>
                <a:t>Accessibility </a:t>
              </a:r>
              <a:r>
                <a:rPr lang="ar-SA" sz="1400">
                  <a:solidFill>
                    <a:srgbClr val="FFFF00"/>
                  </a:solidFill>
                  <a:latin typeface="Switzerland"/>
                </a:rPr>
                <a:t> سهولة ويسر</a:t>
              </a:r>
              <a:endParaRPr lang="en-US" sz="1400">
                <a:solidFill>
                  <a:srgbClr val="FFFF00"/>
                </a:solidFill>
                <a:latin typeface="Switzerland"/>
              </a:endParaRPr>
            </a:p>
          </p:txBody>
        </p:sp>
        <p:sp>
          <p:nvSpPr>
            <p:cNvPr id="69653" name="Rectangle 21"/>
            <p:cNvSpPr>
              <a:spLocks noChangeArrowheads="1"/>
            </p:cNvSpPr>
            <p:nvPr/>
          </p:nvSpPr>
          <p:spPr bwMode="auto">
            <a:xfrm>
              <a:off x="1801" y="3436"/>
              <a:ext cx="958" cy="184"/>
            </a:xfrm>
            <a:prstGeom prst="rect">
              <a:avLst/>
            </a:prstGeom>
            <a:noFill/>
            <a:ln w="12700">
              <a:noFill/>
              <a:miter lim="800000"/>
              <a:headEnd/>
              <a:tailEnd/>
            </a:ln>
          </p:spPr>
          <p:txBody>
            <a:bodyPr lIns="90488" tIns="44450" rIns="90488" bIns="44450">
              <a:spAutoFit/>
            </a:bodyPr>
            <a:lstStyle/>
            <a:p>
              <a:pPr algn="ctr" rtl="0">
                <a:spcBef>
                  <a:spcPct val="50000"/>
                </a:spcBef>
              </a:pPr>
              <a:r>
                <a:rPr lang="en-US" sz="1400">
                  <a:solidFill>
                    <a:srgbClr val="FFFF00"/>
                  </a:solidFill>
                  <a:latin typeface="Times New Roman" pitchFamily="18" charset="0"/>
                  <a:cs typeface="Times New Roman" pitchFamily="18" charset="0"/>
                </a:rPr>
                <a:t>Efficiency </a:t>
              </a:r>
              <a:r>
                <a:rPr lang="ar-SA" sz="1400">
                  <a:solidFill>
                    <a:srgbClr val="FFFF00"/>
                  </a:solidFill>
                  <a:latin typeface="Times New Roman" pitchFamily="18" charset="0"/>
                  <a:cs typeface="Times New Roman" pitchFamily="18" charset="0"/>
                </a:rPr>
                <a:t> الكفاية</a:t>
              </a:r>
              <a:endParaRPr lang="en-US" sz="1400">
                <a:solidFill>
                  <a:srgbClr val="FFFF00"/>
                </a:solidFill>
                <a:latin typeface="Times New Roman" pitchFamily="18" charset="0"/>
                <a:cs typeface="Times New Roman" pitchFamily="18" charset="0"/>
              </a:endParaRPr>
            </a:p>
          </p:txBody>
        </p:sp>
        <p:sp>
          <p:nvSpPr>
            <p:cNvPr id="69654" name="Oval 22"/>
            <p:cNvSpPr>
              <a:spLocks noChangeArrowheads="1"/>
            </p:cNvSpPr>
            <p:nvPr/>
          </p:nvSpPr>
          <p:spPr bwMode="auto">
            <a:xfrm>
              <a:off x="2234" y="2168"/>
              <a:ext cx="1292" cy="808"/>
            </a:xfrm>
            <a:prstGeom prst="ellipse">
              <a:avLst/>
            </a:prstGeom>
            <a:solidFill>
              <a:schemeClr val="bg1"/>
            </a:solidFill>
            <a:ln w="25400">
              <a:solidFill>
                <a:srgbClr val="00279F"/>
              </a:solidFill>
              <a:round/>
              <a:headEnd/>
              <a:tailEnd/>
            </a:ln>
          </p:spPr>
          <p:txBody>
            <a:bodyPr wrap="none" anchor="ctr"/>
            <a:lstStyle/>
            <a:p>
              <a:endParaRPr lang="ar-SA" b="0"/>
            </a:p>
          </p:txBody>
        </p:sp>
        <p:sp>
          <p:nvSpPr>
            <p:cNvPr id="69655" name="Rectangle 23"/>
            <p:cNvSpPr>
              <a:spLocks noChangeArrowheads="1"/>
            </p:cNvSpPr>
            <p:nvPr/>
          </p:nvSpPr>
          <p:spPr bwMode="auto">
            <a:xfrm>
              <a:off x="2361" y="2286"/>
              <a:ext cx="1086" cy="502"/>
            </a:xfrm>
            <a:prstGeom prst="rect">
              <a:avLst/>
            </a:prstGeom>
            <a:noFill/>
            <a:ln w="12700">
              <a:noFill/>
              <a:miter lim="800000"/>
              <a:headEnd/>
              <a:tailEnd/>
            </a:ln>
          </p:spPr>
          <p:txBody>
            <a:bodyPr lIns="90488" tIns="44450" rIns="90488" bIns="44450">
              <a:spAutoFit/>
            </a:bodyPr>
            <a:lstStyle/>
            <a:p>
              <a:pPr algn="ctr" rtl="0"/>
              <a:r>
                <a:rPr lang="en-US" sz="1600">
                  <a:solidFill>
                    <a:srgbClr val="FFFF00"/>
                  </a:solidFill>
                  <a:latin typeface="Times New Roman" pitchFamily="18" charset="0"/>
                  <a:cs typeface="Times New Roman" pitchFamily="18" charset="0"/>
                </a:rPr>
                <a:t>Patient/</a:t>
              </a:r>
            </a:p>
            <a:p>
              <a:pPr algn="ctr" rtl="0"/>
              <a:r>
                <a:rPr lang="en-US" sz="1600">
                  <a:solidFill>
                    <a:srgbClr val="FFFF00"/>
                  </a:solidFill>
                  <a:latin typeface="Times New Roman" pitchFamily="18" charset="0"/>
                  <a:cs typeface="Times New Roman" pitchFamily="18" charset="0"/>
                </a:rPr>
                <a:t>Client</a:t>
              </a:r>
              <a:r>
                <a:rPr lang="en-US" sz="1600">
                  <a:solidFill>
                    <a:srgbClr val="FFFF00"/>
                  </a:solidFill>
                  <a:latin typeface="Switzerland"/>
                </a:rPr>
                <a:t> </a:t>
              </a:r>
              <a:endParaRPr lang="ar-SA" sz="1600">
                <a:solidFill>
                  <a:srgbClr val="FFFF00"/>
                </a:solidFill>
                <a:latin typeface="Switzerland"/>
              </a:endParaRPr>
            </a:p>
            <a:p>
              <a:pPr algn="ctr" rtl="0"/>
              <a:r>
                <a:rPr lang="ar-SA" sz="1600">
                  <a:solidFill>
                    <a:srgbClr val="FFFF00"/>
                  </a:solidFill>
                  <a:latin typeface="Monotype Koufi" pitchFamily="2" charset="-78"/>
                  <a:cs typeface="Monotype Koufi" pitchFamily="2" charset="-78"/>
                </a:rPr>
                <a:t>رضا المريض والمراجع</a:t>
              </a:r>
              <a:endParaRPr lang="en-US" sz="1600">
                <a:solidFill>
                  <a:srgbClr val="FFFF00"/>
                </a:solidFill>
                <a:latin typeface="Switzerland"/>
                <a:cs typeface="Monotype Koufi" pitchFamily="2" charset="-78"/>
              </a:endParaRPr>
            </a:p>
          </p:txBody>
        </p:sp>
      </p:grpSp>
      <p:pic>
        <p:nvPicPr>
          <p:cNvPr id="69636" name="Picture 24" descr="qm005"/>
          <p:cNvPicPr>
            <a:picLocks noChangeAspect="1" noChangeArrowheads="1"/>
          </p:cNvPicPr>
          <p:nvPr/>
        </p:nvPicPr>
        <p:blipFill>
          <a:blip r:embed="rId3"/>
          <a:srcRect/>
          <a:stretch>
            <a:fillRect/>
          </a:stretch>
        </p:blipFill>
        <p:spPr bwMode="auto">
          <a:xfrm>
            <a:off x="8716963" y="6381750"/>
            <a:ext cx="463550" cy="431800"/>
          </a:xfrm>
          <a:prstGeom prst="rect">
            <a:avLst/>
          </a:prstGeom>
          <a:noFill/>
          <a:ln w="9525">
            <a:pattFill prst="plaid">
              <a:fgClr>
                <a:schemeClr val="folHlink"/>
              </a:fgClr>
              <a:bgClr>
                <a:srgbClr val="FFFFFF"/>
              </a:bgClr>
            </a:pattFill>
            <a:miter lim="800000"/>
            <a:headEnd/>
            <a:tailEnd/>
          </a:ln>
        </p:spPr>
      </p:pic>
      <p:sp>
        <p:nvSpPr>
          <p:cNvPr id="69637" name="Rectangle 26"/>
          <p:cNvSpPr>
            <a:spLocks noChangeArrowheads="1"/>
          </p:cNvSpPr>
          <p:nvPr/>
        </p:nvSpPr>
        <p:spPr bwMode="auto">
          <a:xfrm>
            <a:off x="468313" y="5805488"/>
            <a:ext cx="8137525" cy="830262"/>
          </a:xfrm>
          <a:prstGeom prst="rect">
            <a:avLst/>
          </a:prstGeom>
          <a:noFill/>
          <a:ln w="9525">
            <a:noFill/>
            <a:miter lim="800000"/>
            <a:headEnd/>
            <a:tailEnd/>
          </a:ln>
        </p:spPr>
        <p:txBody>
          <a:bodyPr>
            <a:spAutoFit/>
          </a:bodyPr>
          <a:lstStyle/>
          <a:p>
            <a:r>
              <a:rPr lang="ar-SA" sz="1600">
                <a:cs typeface="Monotype Koufi" pitchFamily="2" charset="-78"/>
              </a:rPr>
              <a:t>فكر وأبدع: مادا تضيف لتطور نموذجك  للجودة الشاملة الرعاية الصيدلية المعتمدة على المراجع </a:t>
            </a:r>
            <a:r>
              <a:rPr lang="ar-SA" sz="1600" b="0">
                <a:cs typeface="Monotype Koufi" pitchFamily="2" charset="-78"/>
              </a:rPr>
              <a:t>؟ </a:t>
            </a:r>
            <a:r>
              <a:rPr lang="en-US" sz="1600">
                <a:cs typeface="Monotype Koufi" pitchFamily="2" charset="-78"/>
              </a:rPr>
              <a:t>C</a:t>
            </a:r>
            <a:r>
              <a:rPr lang="en-US" sz="1600" b="0" i="1">
                <a:latin typeface="Arial Black" pitchFamily="34" charset="0"/>
                <a:cs typeface="Monotype Koufi" pitchFamily="2" charset="-78"/>
              </a:rPr>
              <a:t>cPTTQM </a:t>
            </a:r>
          </a:p>
          <a:p>
            <a:endParaRPr lang="en-US" sz="1600" b="0" i="1">
              <a:latin typeface="Arial Black" pitchFamily="34" charset="0"/>
              <a:cs typeface="Monotype Koufi" pitchFamily="2" charset="-78"/>
            </a:endParaRPr>
          </a:p>
          <a:p>
            <a:r>
              <a:rPr lang="ar-SA" sz="1600" b="0" i="1">
                <a:latin typeface="Arial Black" pitchFamily="34" charset="0"/>
                <a:cs typeface="Monotype Koufi" pitchFamily="2" charset="-78"/>
              </a:rPr>
              <a:t>صعب ؟؟؟ (فقط  إضافة </a:t>
            </a:r>
            <a:r>
              <a:rPr lang="en-US" sz="1600" b="0" i="1">
                <a:latin typeface="Arial Black" pitchFamily="34" charset="0"/>
                <a:cs typeface="Monotype Koufi" pitchFamily="2" charset="-78"/>
              </a:rPr>
              <a:t>PT</a:t>
            </a:r>
            <a:r>
              <a:rPr lang="ar-SA" sz="1600" b="0" i="1">
                <a:latin typeface="Arial Black" pitchFamily="34" charset="0"/>
                <a:cs typeface="Monotype Koufi" pitchFamily="2" charset="-78"/>
              </a:rPr>
              <a:t>) </a:t>
            </a:r>
            <a:endParaRPr lang="en-US" sz="1600" b="0" i="1">
              <a:latin typeface="Arial Black" pitchFamily="34" charset="0"/>
              <a:cs typeface="Monotype Koufi" pitchFamily="2" charset="-78"/>
            </a:endParaRPr>
          </a:p>
        </p:txBody>
      </p:sp>
    </p:spTree>
  </p:cSld>
  <p:clrMapOvr>
    <a:masterClrMapping/>
  </p:clrMapOvr>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586" name="Rectangle 2"/>
          <p:cNvSpPr>
            <a:spLocks noGrp="1" noChangeArrowheads="1"/>
          </p:cNvSpPr>
          <p:nvPr>
            <p:ph type="title"/>
          </p:nvPr>
        </p:nvSpPr>
        <p:spPr>
          <a:xfrm>
            <a:off x="1331913" y="115888"/>
            <a:ext cx="6524625" cy="571500"/>
          </a:xfrm>
        </p:spPr>
        <p:txBody>
          <a:bodyPr wrap="square" lIns="90488" tIns="44450" rIns="90488" bIns="44450" numCol="1" anchor="ctr" anchorCtr="0" compatLnSpc="1">
            <a:prstTxWarp prst="textNoShape">
              <a:avLst/>
            </a:prstTxWarp>
          </a:bodyPr>
          <a:lstStyle/>
          <a:p>
            <a:pPr algn="ctr">
              <a:defRPr/>
            </a:pPr>
            <a:r>
              <a:rPr lang="ar-SA" sz="2000" dirty="0" smtClean="0">
                <a:solidFill>
                  <a:srgbClr val="FFFF00"/>
                </a:solidFill>
                <a:latin typeface="Monotype Koufi" pitchFamily="2" charset="-78"/>
                <a:cs typeface="Monotype Koufi" pitchFamily="2" charset="-78"/>
              </a:rPr>
              <a:t>خصائص ومواصفات إدارة الجودة الشاملة الصحية</a:t>
            </a:r>
            <a:r>
              <a:rPr lang="ar-SA" sz="2400" dirty="0" smtClean="0">
                <a:solidFill>
                  <a:srgbClr val="FFFF00"/>
                </a:solidFill>
                <a:latin typeface="Monotype Koufi" pitchFamily="2" charset="-78"/>
                <a:cs typeface="Monotype Koufi" pitchFamily="2" charset="-78"/>
              </a:rPr>
              <a:t>    </a:t>
            </a:r>
            <a:r>
              <a:rPr lang="en-US" sz="1800" dirty="0" smtClean="0">
                <a:solidFill>
                  <a:srgbClr val="FFFF00"/>
                </a:solidFill>
                <a:latin typeface="Times New Roman" pitchFamily="18" charset="0"/>
                <a:cs typeface="Times New Roman" pitchFamily="18" charset="0"/>
              </a:rPr>
              <a:t>The C</a:t>
            </a:r>
            <a:r>
              <a:rPr lang="en-US" sz="1400" dirty="0" smtClean="0">
                <a:solidFill>
                  <a:srgbClr val="FFFF00"/>
                </a:solidFill>
                <a:latin typeface="Times New Roman" pitchFamily="18" charset="0"/>
                <a:cs typeface="Times New Roman" pitchFamily="18" charset="0"/>
              </a:rPr>
              <a:t>C</a:t>
            </a:r>
            <a:r>
              <a:rPr lang="en-US" sz="1800" dirty="0" smtClean="0">
                <a:solidFill>
                  <a:srgbClr val="FFFF00"/>
                </a:solidFill>
                <a:latin typeface="Times New Roman" pitchFamily="18" charset="0"/>
                <a:cs typeface="Times New Roman" pitchFamily="18" charset="0"/>
              </a:rPr>
              <a:t>HCTQM</a:t>
            </a:r>
          </a:p>
        </p:txBody>
      </p:sp>
      <p:grpSp>
        <p:nvGrpSpPr>
          <p:cNvPr id="1028" name="Group 3"/>
          <p:cNvGrpSpPr>
            <a:grpSpLocks/>
          </p:cNvGrpSpPr>
          <p:nvPr/>
        </p:nvGrpSpPr>
        <p:grpSpPr bwMode="auto">
          <a:xfrm>
            <a:off x="946150" y="908050"/>
            <a:ext cx="7729538" cy="3128963"/>
            <a:chOff x="474" y="1449"/>
            <a:chExt cx="4869" cy="1971"/>
          </a:xfrm>
        </p:grpSpPr>
        <p:graphicFrame>
          <p:nvGraphicFramePr>
            <p:cNvPr id="1026" name="Object 2">
              <a:hlinkClick r:id="" action="ppaction://ole?verb=0"/>
            </p:cNvPr>
            <p:cNvGraphicFramePr>
              <a:graphicFrameLocks/>
            </p:cNvGraphicFramePr>
            <p:nvPr/>
          </p:nvGraphicFramePr>
          <p:xfrm>
            <a:off x="476" y="1449"/>
            <a:ext cx="4867" cy="1971"/>
          </p:xfrm>
          <a:graphic>
            <a:graphicData uri="http://schemas.openxmlformats.org/presentationml/2006/ole">
              <p:oleObj spid="_x0000_s1026" name="Drawing" r:id="rId4" imgW="8132760" imgH="3466800" progId="">
                <p:embed/>
              </p:oleObj>
            </a:graphicData>
          </a:graphic>
        </p:graphicFrame>
        <p:sp>
          <p:nvSpPr>
            <p:cNvPr id="1031" name="Line 5"/>
            <p:cNvSpPr>
              <a:spLocks noChangeShapeType="1"/>
            </p:cNvSpPr>
            <p:nvPr/>
          </p:nvSpPr>
          <p:spPr bwMode="auto">
            <a:xfrm>
              <a:off x="474" y="2132"/>
              <a:ext cx="0" cy="195"/>
            </a:xfrm>
            <a:prstGeom prst="line">
              <a:avLst/>
            </a:prstGeom>
            <a:noFill/>
            <a:ln w="12700">
              <a:solidFill>
                <a:srgbClr val="00279F"/>
              </a:solidFill>
              <a:round/>
              <a:headEnd/>
              <a:tailEnd/>
            </a:ln>
          </p:spPr>
          <p:txBody>
            <a:bodyPr wrap="none" anchor="ctr"/>
            <a:lstStyle/>
            <a:p>
              <a:endParaRPr lang="ar-SA"/>
            </a:p>
          </p:txBody>
        </p:sp>
      </p:grpSp>
      <p:sp>
        <p:nvSpPr>
          <p:cNvPr id="1029" name="Rectangle 2"/>
          <p:cNvSpPr txBox="1">
            <a:spLocks noChangeArrowheads="1"/>
          </p:cNvSpPr>
          <p:nvPr/>
        </p:nvSpPr>
        <p:spPr bwMode="auto">
          <a:xfrm>
            <a:off x="1187450" y="4292600"/>
            <a:ext cx="7345363" cy="428625"/>
          </a:xfrm>
          <a:prstGeom prst="rect">
            <a:avLst/>
          </a:prstGeom>
          <a:noFill/>
          <a:ln w="9525">
            <a:noFill/>
            <a:miter lim="800000"/>
            <a:headEnd/>
            <a:tailEnd/>
          </a:ln>
        </p:spPr>
        <p:txBody>
          <a:bodyPr lIns="90488" tIns="44450" rIns="90488" bIns="44450" anchor="ctr"/>
          <a:lstStyle/>
          <a:p>
            <a:pPr algn="ctr" eaLnBrk="0" hangingPunct="0"/>
            <a:r>
              <a:rPr lang="ar-SA" sz="1600" b="0">
                <a:solidFill>
                  <a:srgbClr val="FFFF00"/>
                </a:solidFill>
                <a:latin typeface="Monotype Koufi" pitchFamily="2" charset="-78"/>
                <a:cs typeface="Monotype Koufi" pitchFamily="2" charset="-78"/>
              </a:rPr>
              <a:t>وهذا المفهوم  هو غايتنا لجودة رعاية صيدلية معتمدة على المريض/المراجع </a:t>
            </a:r>
            <a:r>
              <a:rPr lang="en-US" sz="1600" i="1">
                <a:solidFill>
                  <a:srgbClr val="FFFF00"/>
                </a:solidFill>
                <a:latin typeface="Arial Black" pitchFamily="34" charset="0"/>
                <a:cs typeface="Times New Roman" pitchFamily="18" charset="0"/>
              </a:rPr>
              <a:t>The  C</a:t>
            </a:r>
            <a:r>
              <a:rPr lang="en-US" sz="1200" i="1">
                <a:solidFill>
                  <a:srgbClr val="FFFF00"/>
                </a:solidFill>
                <a:latin typeface="Arial Black" pitchFamily="34" charset="0"/>
                <a:cs typeface="Times New Roman" pitchFamily="18" charset="0"/>
              </a:rPr>
              <a:t>C</a:t>
            </a:r>
            <a:r>
              <a:rPr lang="en-US" sz="1600" i="1">
                <a:solidFill>
                  <a:srgbClr val="FFFF00"/>
                </a:solidFill>
                <a:latin typeface="Arial Black" pitchFamily="34" charset="0"/>
                <a:cs typeface="Times New Roman" pitchFamily="18" charset="0"/>
              </a:rPr>
              <a:t>PTTQM</a:t>
            </a:r>
          </a:p>
        </p:txBody>
      </p:sp>
      <p:sp>
        <p:nvSpPr>
          <p:cNvPr id="1030" name="Rectangle 2"/>
          <p:cNvSpPr txBox="1">
            <a:spLocks noChangeArrowheads="1"/>
          </p:cNvSpPr>
          <p:nvPr/>
        </p:nvSpPr>
        <p:spPr bwMode="auto">
          <a:xfrm>
            <a:off x="827088" y="4868863"/>
            <a:ext cx="7921625" cy="431800"/>
          </a:xfrm>
          <a:prstGeom prst="rect">
            <a:avLst/>
          </a:prstGeom>
          <a:noFill/>
          <a:ln w="9525">
            <a:noFill/>
            <a:miter lim="800000"/>
            <a:headEnd/>
            <a:tailEnd/>
          </a:ln>
        </p:spPr>
        <p:txBody>
          <a:bodyPr lIns="90488" tIns="44450" rIns="90488" bIns="44450" anchor="ctr"/>
          <a:lstStyle/>
          <a:p>
            <a:pPr algn="ctr" eaLnBrk="0" hangingPunct="0"/>
            <a:r>
              <a:rPr lang="ar-SA" sz="1600" b="0" i="1">
                <a:solidFill>
                  <a:srgbClr val="FFFF00"/>
                </a:solidFill>
                <a:latin typeface="Arial Black" pitchFamily="34" charset="0"/>
                <a:cs typeface="Monotype Koufi" pitchFamily="2" charset="-78"/>
              </a:rPr>
              <a:t>خصائص ومواصفات: المريض؟، عملية الرعاية الصيدلية، فريق الصيدلة، نمط قيادة ر ص، تحسين جودة مستمر لعملك ضمن فريق الرعاية الصيدلية    </a:t>
            </a:r>
            <a:endParaRPr lang="en-US" sz="1600" b="0" i="1">
              <a:solidFill>
                <a:srgbClr val="FFFF00"/>
              </a:solidFill>
              <a:latin typeface="Arial Black" pitchFamily="34" charset="0"/>
              <a:cs typeface="Monotype Koufi" pitchFamily="2" charset="-78"/>
            </a:endParaRPr>
          </a:p>
        </p:txBody>
      </p:sp>
    </p:spTree>
  </p:cSld>
  <p:clrMapOvr>
    <a:masterClrMapping/>
  </p:clrMapOvr>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p:cNvSpPr>
          <p:nvPr>
            <p:ph type="title"/>
          </p:nvPr>
        </p:nvSpPr>
        <p:spPr bwMode="auto">
          <a:xfrm>
            <a:off x="900113" y="187325"/>
            <a:ext cx="7632700" cy="720725"/>
          </a:xfrm>
        </p:spPr>
        <p:txBody>
          <a:bodyPr wrap="square" lIns="91440" tIns="45720" rIns="91440" bIns="45720" numCol="1" anchorCtr="0" compatLnSpc="1">
            <a:prstTxWarp prst="textNoShape">
              <a:avLst/>
            </a:prstTxWarp>
          </a:bodyPr>
          <a:lstStyle/>
          <a:p>
            <a:pPr algn="ctr" rtl="0">
              <a:defRPr/>
            </a:pPr>
            <a:r>
              <a:rPr lang="ar-SA" sz="1400" dirty="0" smtClean="0">
                <a:solidFill>
                  <a:srgbClr val="FFFF00"/>
                </a:solidFill>
                <a:latin typeface="Monotype Koufi" pitchFamily="2" charset="-78"/>
                <a:cs typeface="Monotype Koufi" pitchFamily="2" charset="-78"/>
              </a:rPr>
              <a:t>خصائص ومواصفات إدارة الجودة الشاملة الصحية</a:t>
            </a:r>
            <a:r>
              <a:rPr lang="ar-SA" sz="1800" dirty="0" smtClean="0">
                <a:solidFill>
                  <a:srgbClr val="FFFF00"/>
                </a:solidFill>
                <a:latin typeface="Monotype Koufi" pitchFamily="2" charset="-78"/>
                <a:cs typeface="Monotype Koufi" pitchFamily="2" charset="-78"/>
              </a:rPr>
              <a:t>  -  لماذا ؟ </a:t>
            </a:r>
            <a:r>
              <a:rPr lang="ar-SA" sz="1600" dirty="0" smtClean="0">
                <a:solidFill>
                  <a:srgbClr val="FFFF00"/>
                </a:solidFill>
                <a:latin typeface="Monotype Koufi" pitchFamily="2" charset="-78"/>
                <a:cs typeface="Monotype Koufi" pitchFamily="2" charset="-78"/>
              </a:rPr>
              <a:t>إدارة جودة رعاية صيدلية شاملة معتمة على المريض والمراجع </a:t>
            </a:r>
            <a:br>
              <a:rPr lang="ar-SA" sz="1600" dirty="0" smtClean="0">
                <a:solidFill>
                  <a:srgbClr val="FFFF00"/>
                </a:solidFill>
                <a:latin typeface="Monotype Koufi" pitchFamily="2" charset="-78"/>
                <a:cs typeface="Monotype Koufi" pitchFamily="2" charset="-78"/>
              </a:rPr>
            </a:br>
            <a:r>
              <a:rPr lang="ar-SA" sz="1800" dirty="0" smtClean="0">
                <a:solidFill>
                  <a:srgbClr val="FFFF00"/>
                </a:solidFill>
                <a:latin typeface="Monotype Koufi" pitchFamily="2" charset="-78"/>
                <a:cs typeface="Monotype Koufi" pitchFamily="2" charset="-78"/>
              </a:rPr>
              <a:t>  </a:t>
            </a:r>
            <a:r>
              <a:rPr lang="en-US" sz="1200" dirty="0" smtClean="0">
                <a:solidFill>
                  <a:srgbClr val="FFFF00"/>
                </a:solidFill>
                <a:latin typeface="Arial Black" pitchFamily="34" charset="0"/>
                <a:cs typeface="Times New Roman" pitchFamily="18" charset="0"/>
              </a:rPr>
              <a:t>The Client Centered PTTQM  - </a:t>
            </a:r>
            <a:r>
              <a:rPr lang="en-US" sz="1600" i="1" dirty="0" smtClean="0">
                <a:solidFill>
                  <a:srgbClr val="FFFF00"/>
                </a:solidFill>
                <a:latin typeface="Arial Black" pitchFamily="34" charset="0"/>
                <a:cs typeface="Times New Roman" pitchFamily="18" charset="0"/>
              </a:rPr>
              <a:t>The </a:t>
            </a:r>
            <a:r>
              <a:rPr lang="en-US" sz="1600" i="1" dirty="0" err="1" smtClean="0">
                <a:solidFill>
                  <a:srgbClr val="FFFF00"/>
                </a:solidFill>
                <a:latin typeface="Arial Black" pitchFamily="34" charset="0"/>
                <a:cs typeface="Times New Roman" pitchFamily="18" charset="0"/>
              </a:rPr>
              <a:t>CcPTTQM</a:t>
            </a:r>
            <a:r>
              <a:rPr lang="en-US" sz="1600" i="1" dirty="0" smtClean="0">
                <a:solidFill>
                  <a:srgbClr val="FFFF00"/>
                </a:solidFill>
                <a:latin typeface="Arial Black" pitchFamily="34" charset="0"/>
                <a:cs typeface="Times New Roman" pitchFamily="18" charset="0"/>
              </a:rPr>
              <a:t>  Model   ? </a:t>
            </a:r>
            <a:endParaRPr lang="en-US" sz="1800" dirty="0" smtClean="0">
              <a:solidFill>
                <a:srgbClr val="FFFF00"/>
              </a:solidFill>
              <a:latin typeface="Times New Roman" pitchFamily="18" charset="0"/>
              <a:cs typeface="Times New Roman" pitchFamily="18" charset="0"/>
            </a:endParaRPr>
          </a:p>
        </p:txBody>
      </p:sp>
      <p:sp>
        <p:nvSpPr>
          <p:cNvPr id="70659" name="Rectangle 3"/>
          <p:cNvSpPr>
            <a:spLocks noGrp="1"/>
          </p:cNvSpPr>
          <p:nvPr>
            <p:ph type="body" idx="1"/>
          </p:nvPr>
        </p:nvSpPr>
        <p:spPr>
          <a:xfrm>
            <a:off x="684213" y="908050"/>
            <a:ext cx="7931150" cy="5041900"/>
          </a:xfrm>
        </p:spPr>
        <p:txBody>
          <a:bodyPr/>
          <a:lstStyle/>
          <a:p>
            <a:pPr>
              <a:lnSpc>
                <a:spcPct val="90000"/>
              </a:lnSpc>
            </a:pPr>
            <a:r>
              <a:rPr lang="ar-SA" sz="2000" smtClean="0">
                <a:latin typeface="Times New Roman" pitchFamily="18" charset="0"/>
                <a:cs typeface="Simplified Arabic" pitchFamily="18" charset="-78"/>
              </a:rPr>
              <a:t>بعد تجربتكم المبدئية من خلال استفساراتكم ومحاولة البعض في الإبداع والابتكار، ننطلق نحو هذا المفهوم. ونسأل: </a:t>
            </a:r>
          </a:p>
          <a:p>
            <a:pPr lvl="1">
              <a:lnSpc>
                <a:spcPct val="90000"/>
              </a:lnSpc>
            </a:pPr>
            <a:r>
              <a:rPr lang="ar-SA" sz="2000" smtClean="0">
                <a:latin typeface="Times New Roman" pitchFamily="18" charset="0"/>
                <a:cs typeface="Simplified Arabic" pitchFamily="18" charset="-78"/>
              </a:rPr>
              <a:t> </a:t>
            </a:r>
            <a:r>
              <a:rPr lang="ar-SA" sz="2000" b="1" smtClean="0">
                <a:latin typeface="Times New Roman" pitchFamily="18" charset="0"/>
                <a:cs typeface="Simplified Arabic" pitchFamily="18" charset="-78"/>
              </a:rPr>
              <a:t>ما هو ؟ وماذا يعني هذا المفهوم؟</a:t>
            </a:r>
            <a:r>
              <a:rPr lang="ar-SA" sz="2000" smtClean="0">
                <a:latin typeface="Times New Roman" pitchFamily="18" charset="0"/>
                <a:cs typeface="Simplified Arabic" pitchFamily="18" charset="-78"/>
              </a:rPr>
              <a:t> </a:t>
            </a:r>
          </a:p>
          <a:p>
            <a:pPr lvl="1">
              <a:lnSpc>
                <a:spcPct val="90000"/>
              </a:lnSpc>
            </a:pPr>
            <a:r>
              <a:rPr lang="ar-SA" sz="2000" b="1" smtClean="0">
                <a:latin typeface="Times New Roman" pitchFamily="18" charset="0"/>
                <a:cs typeface="Simplified Arabic" pitchFamily="18" charset="-78"/>
              </a:rPr>
              <a:t>والاهم لماذا؟</a:t>
            </a:r>
            <a:r>
              <a:rPr lang="ar-SA" sz="2000" smtClean="0">
                <a:latin typeface="Times New Roman" pitchFamily="18" charset="0"/>
                <a:cs typeface="Simplified Arabic" pitchFamily="18" charset="-78"/>
              </a:rPr>
              <a:t> نفكر في رعاية صيدلية معتمد على المستهدف ”مريض ومراجع“ على وجه الخصوص؟. </a:t>
            </a:r>
          </a:p>
          <a:p>
            <a:pPr lvl="1">
              <a:lnSpc>
                <a:spcPct val="90000"/>
              </a:lnSpc>
            </a:pPr>
            <a:r>
              <a:rPr lang="ar-SA" sz="2000" smtClean="0">
                <a:latin typeface="Times New Roman" pitchFamily="18" charset="0"/>
                <a:cs typeface="Simplified Arabic" pitchFamily="18" charset="-78"/>
              </a:rPr>
              <a:t>وهل الناس كافة مستهدفون بالرعاية والعناية الصيدلية الصحية؟. </a:t>
            </a:r>
          </a:p>
          <a:p>
            <a:pPr lvl="1" algn="ctr">
              <a:lnSpc>
                <a:spcPct val="90000"/>
              </a:lnSpc>
              <a:buFont typeface="Wingdings" pitchFamily="2" charset="2"/>
              <a:buNone/>
            </a:pPr>
            <a:r>
              <a:rPr lang="ar-SA" sz="2000" smtClean="0">
                <a:latin typeface="Times New Roman" pitchFamily="18" charset="0"/>
                <a:cs typeface="Simplified Arabic" pitchFamily="18" charset="-78"/>
              </a:rPr>
              <a:t>-----------</a:t>
            </a:r>
          </a:p>
          <a:p>
            <a:pPr lvl="1">
              <a:lnSpc>
                <a:spcPct val="90000"/>
              </a:lnSpc>
              <a:buFont typeface="Wingdings" pitchFamily="2" charset="2"/>
              <a:buNone/>
            </a:pPr>
            <a:r>
              <a:rPr lang="ar-SA" sz="2000" smtClean="0">
                <a:latin typeface="Times New Roman" pitchFamily="18" charset="0"/>
                <a:cs typeface="Simplified Arabic" pitchFamily="18" charset="-78"/>
              </a:rPr>
              <a:t>باختصار شديد، رغم حداثته في التغذية وندره بحوثه والباحثين بل والمفكرين فيه، إلا أن لجذوره التاريخية عمر طويل، ربط تاريخه المعاصر ب</a:t>
            </a:r>
            <a:r>
              <a:rPr lang="ar-SA" sz="2000" b="1" smtClean="0">
                <a:latin typeface="Times New Roman" pitchFamily="18" charset="0"/>
                <a:cs typeface="Simplified Arabic" pitchFamily="18" charset="-78"/>
              </a:rPr>
              <a:t>إعلان المؤرخ الطبي الشهير ”سيجيرست </a:t>
            </a:r>
            <a:r>
              <a:rPr lang="en-US" sz="1800" b="1" smtClean="0">
                <a:latin typeface="Times New Roman" pitchFamily="18" charset="0"/>
                <a:cs typeface="Simplified Arabic" pitchFamily="18" charset="-78"/>
              </a:rPr>
              <a:t>Sigerist </a:t>
            </a:r>
            <a:r>
              <a:rPr lang="ar-SA" sz="2000" b="1" smtClean="0">
                <a:latin typeface="Times New Roman" pitchFamily="18" charset="0"/>
                <a:cs typeface="Simplified Arabic" pitchFamily="18" charset="-78"/>
              </a:rPr>
              <a:t>” عام 1941هـ بقوله:</a:t>
            </a:r>
            <a:r>
              <a:rPr lang="ar-SA" sz="2000" smtClean="0">
                <a:latin typeface="Times New Roman" pitchFamily="18" charset="0"/>
                <a:cs typeface="Simplified Arabic" pitchFamily="18" charset="-78"/>
              </a:rPr>
              <a:t> </a:t>
            </a:r>
          </a:p>
          <a:p>
            <a:pPr lvl="1">
              <a:lnSpc>
                <a:spcPct val="90000"/>
              </a:lnSpc>
              <a:buFont typeface="Wingdings" pitchFamily="2" charset="2"/>
              <a:buNone/>
            </a:pPr>
            <a:r>
              <a:rPr lang="ar-SA" sz="2000" smtClean="0">
                <a:latin typeface="Times New Roman" pitchFamily="18" charset="0"/>
                <a:cs typeface="Simplified Arabic" pitchFamily="18" charset="-78"/>
              </a:rPr>
              <a:t>”</a:t>
            </a:r>
            <a:r>
              <a:rPr lang="ar-SA" sz="2000" b="1" i="1" smtClean="0">
                <a:latin typeface="Times New Roman" pitchFamily="18" charset="0"/>
                <a:cs typeface="Simplified Arabic" pitchFamily="18" charset="-78"/>
              </a:rPr>
              <a:t>إن صحة الناس يجب أن تكون مسئوليتهم أنفسهم، ويجب أن يتفانوا في سبيلها والتخطيط لها، وأن الحرب ضد الأمراض من أجل الصحة لا يمكن أن يخوضها الأطباء فقط ولكنها معركة الناس التي أن تخوضها الشعوب كللها دائما</a:t>
            </a:r>
            <a:r>
              <a:rPr lang="ar-SA" sz="2000" i="1" smtClean="0">
                <a:latin typeface="Times New Roman" pitchFamily="18" charset="0"/>
                <a:cs typeface="Simplified Arabic" pitchFamily="18" charset="-78"/>
              </a:rPr>
              <a:t>“</a:t>
            </a:r>
            <a:endParaRPr lang="ar-SA" sz="2000" smtClean="0">
              <a:latin typeface="Times New Roman" pitchFamily="18" charset="0"/>
              <a:cs typeface="Simplified Arabic" pitchFamily="18" charset="-78"/>
            </a:endParaRPr>
          </a:p>
          <a:p>
            <a:pPr lvl="1">
              <a:lnSpc>
                <a:spcPct val="90000"/>
              </a:lnSpc>
              <a:buFont typeface="Wingdings" pitchFamily="2" charset="2"/>
              <a:buNone/>
            </a:pPr>
            <a:endParaRPr lang="ar-SA" sz="2000" smtClean="0">
              <a:latin typeface="Times New Roman" pitchFamily="18" charset="0"/>
              <a:cs typeface="Simplified Arabic" pitchFamily="18" charset="-78"/>
            </a:endParaRPr>
          </a:p>
          <a:p>
            <a:pPr lvl="1">
              <a:lnSpc>
                <a:spcPct val="90000"/>
              </a:lnSpc>
              <a:buFont typeface="Wingdings" pitchFamily="2" charset="2"/>
              <a:buNone/>
            </a:pPr>
            <a:r>
              <a:rPr lang="ar-SA" sz="1800" smtClean="0">
                <a:latin typeface="Times New Roman" pitchFamily="18" charset="0"/>
                <a:cs typeface="Simplified Arabic" pitchFamily="18" charset="-78"/>
              </a:rPr>
              <a:t>وهذا لا يعني التخلي عن المرضى والمراجعين بل يعني معرفة خصائصهم وصفاتهم وتطلعاتهم وتلمس احتياجاتهم حفزهم على المشاركة – فتدريبهم حتى يتمكنوا من الاعتماد على ذاتهم فمتابعتهم</a:t>
            </a:r>
            <a:r>
              <a:rPr lang="ar-SA" sz="2000" smtClean="0">
                <a:latin typeface="Times New Roman" pitchFamily="18" charset="0"/>
                <a:cs typeface="Simplified Arabic" pitchFamily="18" charset="-78"/>
              </a:rPr>
              <a:t>.  </a:t>
            </a:r>
            <a:endParaRPr lang="en-US" sz="2000" smtClean="0">
              <a:solidFill>
                <a:srgbClr val="FFFF00"/>
              </a:solidFill>
              <a:latin typeface="Times New Roman" pitchFamily="18" charset="0"/>
              <a:cs typeface="Simplified Arabic" pitchFamily="18" charset="-78"/>
            </a:endParaRPr>
          </a:p>
        </p:txBody>
      </p:sp>
    </p:spTree>
  </p:cSld>
  <p:clrMapOvr>
    <a:masterClrMapping/>
  </p:clrMapOvr>
  <p:transition>
    <p:wheel spokes="3"/>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p:cNvSpPr>
          <p:nvPr>
            <p:ph type="title"/>
          </p:nvPr>
        </p:nvSpPr>
        <p:spPr bwMode="auto">
          <a:xfrm>
            <a:off x="971550" y="188913"/>
            <a:ext cx="7127875" cy="647700"/>
          </a:xfrm>
        </p:spPr>
        <p:txBody>
          <a:bodyPr wrap="square" lIns="91440" tIns="45720" rIns="91440" bIns="45720" numCol="1" anchorCtr="0" compatLnSpc="1">
            <a:prstTxWarp prst="textNoShape">
              <a:avLst/>
            </a:prstTxWarp>
          </a:bodyPr>
          <a:lstStyle/>
          <a:p>
            <a:pPr algn="ctr">
              <a:defRPr/>
            </a:pPr>
            <a:r>
              <a:rPr lang="ar-SA" sz="1400" dirty="0" smtClean="0">
                <a:solidFill>
                  <a:srgbClr val="FFFF00"/>
                </a:solidFill>
                <a:latin typeface="Monotype Koufi" pitchFamily="2" charset="-78"/>
                <a:cs typeface="Monotype Koufi" pitchFamily="2" charset="-78"/>
              </a:rPr>
              <a:t>نحو  إدارة جودة رعاية صيدلية معتمة على المريض والمراجع  - </a:t>
            </a:r>
            <a:br>
              <a:rPr lang="ar-SA" sz="1400" dirty="0" smtClean="0">
                <a:solidFill>
                  <a:srgbClr val="FFFF00"/>
                </a:solidFill>
                <a:latin typeface="Monotype Koufi" pitchFamily="2" charset="-78"/>
                <a:cs typeface="Monotype Koufi" pitchFamily="2" charset="-78"/>
              </a:rPr>
            </a:br>
            <a:endParaRPr lang="en-US" sz="1400" i="1" dirty="0" smtClean="0">
              <a:solidFill>
                <a:srgbClr val="FFFF00"/>
              </a:solidFill>
              <a:latin typeface="Arial Black" pitchFamily="34" charset="0"/>
              <a:cs typeface="Times New Roman" pitchFamily="18" charset="0"/>
            </a:endParaRPr>
          </a:p>
        </p:txBody>
      </p:sp>
      <p:sp>
        <p:nvSpPr>
          <p:cNvPr id="71683" name="Rectangle 3"/>
          <p:cNvSpPr>
            <a:spLocks noGrp="1"/>
          </p:cNvSpPr>
          <p:nvPr>
            <p:ph type="body" idx="1"/>
          </p:nvPr>
        </p:nvSpPr>
        <p:spPr>
          <a:xfrm>
            <a:off x="971550" y="836613"/>
            <a:ext cx="7488238" cy="4824412"/>
          </a:xfrm>
        </p:spPr>
        <p:txBody>
          <a:bodyPr/>
          <a:lstStyle/>
          <a:p>
            <a:pPr marL="447675" lvl="1" indent="0" algn="just">
              <a:lnSpc>
                <a:spcPct val="80000"/>
              </a:lnSpc>
              <a:buFont typeface="Wingdings" pitchFamily="2" charset="2"/>
              <a:buNone/>
              <a:tabLst>
                <a:tab pos="266700" algn="l"/>
              </a:tabLst>
            </a:pPr>
            <a:r>
              <a:rPr lang="ar-SA" sz="1800" smtClean="0">
                <a:latin typeface="Times New Roman" pitchFamily="18" charset="0"/>
                <a:cs typeface="Simplified Arabic" pitchFamily="18" charset="-78"/>
              </a:rPr>
              <a:t>	بل أن لهذا المفهوم جذور قديما جدا في تاريخ التربية والتعليم وفلاسفتها، فعلم وعلماء وفلاسفة علم النفس والسلوك التربوي.  </a:t>
            </a:r>
          </a:p>
          <a:p>
            <a:pPr marL="447675" lvl="1" indent="0" algn="just">
              <a:lnSpc>
                <a:spcPct val="80000"/>
              </a:lnSpc>
              <a:buFont typeface="Wingdings" pitchFamily="2" charset="2"/>
              <a:buNone/>
              <a:tabLst>
                <a:tab pos="266700" algn="l"/>
              </a:tabLst>
            </a:pPr>
            <a:r>
              <a:rPr lang="ar-SA" sz="1800" smtClean="0">
                <a:latin typeface="Times New Roman" pitchFamily="18" charset="0"/>
                <a:cs typeface="Simplified Arabic" pitchFamily="18" charset="-78"/>
              </a:rPr>
              <a:t>	فهل ترون أن هذا القول جديد علينا ”حضارة إسلامية؟!“، كنت أتطلع لبلوغ حقائق من مشاركاتكم البحثية ....،  فلنتصفح القرآن الكريم ونتأمل في آياته وتفاسيرها، ونتأمل ايضا في سير وحكم العرب انطلاقا من ”</a:t>
            </a:r>
            <a:r>
              <a:rPr lang="ar-SA" sz="1800" b="1" i="1" smtClean="0">
                <a:latin typeface="Times New Roman" pitchFamily="18" charset="0"/>
                <a:cs typeface="Simplified Arabic" pitchFamily="18" charset="-78"/>
              </a:rPr>
              <a:t>ما يحك جلدك غير ظفرك</a:t>
            </a:r>
            <a:r>
              <a:rPr lang="ar-SA" sz="1800" smtClean="0">
                <a:latin typeface="Times New Roman" pitchFamily="18" charset="0"/>
                <a:cs typeface="Simplified Arabic" pitchFamily="18" charset="-78"/>
              </a:rPr>
              <a:t>“ ..... وقد شاع مفهوم المشاركة فالاستقلالية والاعتماد على الذات في شتى المجالات، وتبنت منظمة الصحة العالمية هذه المفاهيم في شتى نواحي الرعاية الصحية بما فيها الرعاية الصيدلية الدوائية، وتبنت الدول المتقدمة وخاصة المملكة المتحدة مفهوم ”الرعاية الصحية الذاتية </a:t>
            </a:r>
            <a:r>
              <a:rPr lang="en-US" sz="1800" i="1" smtClean="0">
                <a:latin typeface="Arial Black" pitchFamily="34" charset="0"/>
                <a:cs typeface="Simplified Arabic" pitchFamily="18" charset="-78"/>
              </a:rPr>
              <a:t>Self Health Care</a:t>
            </a:r>
            <a:r>
              <a:rPr lang="ar-SA" sz="1800" smtClean="0">
                <a:latin typeface="Times New Roman" pitchFamily="18" charset="0"/>
                <a:cs typeface="Simplified Arabic" pitchFamily="18" charset="-78"/>
              </a:rPr>
              <a:t>“ وترجم هذا المفهوم ضمن مفاهيم الرعاية الصحية الأولية انطلاقا من قرار اجتماع منظمة الصحة العالمية عام 1977م، فإعلان المآآآتا التاريخي عام 1978م، ولنقرأ مفاهيم وأسس ومبادئ الرعاية الصحية الأولية – ونسأل هل طبقت ... ونجحت ...  كيف ولماذا ؟!. والبحث عن غايتها وهي </a:t>
            </a:r>
            <a:r>
              <a:rPr lang="ar-SA" sz="1800" smtClean="0">
                <a:latin typeface="Times New Roman" pitchFamily="18" charset="0"/>
                <a:cs typeface="Monotype Koufi" pitchFamily="2" charset="-78"/>
              </a:rPr>
              <a:t>الرقي والرفاهية </a:t>
            </a:r>
            <a:r>
              <a:rPr lang="en-US" sz="1800" b="1" smtClean="0">
                <a:latin typeface="Times New Roman" pitchFamily="18" charset="0"/>
                <a:cs typeface="Monotype Koufi" pitchFamily="2" charset="-78"/>
              </a:rPr>
              <a:t>Promotion</a:t>
            </a:r>
            <a:r>
              <a:rPr lang="ar-SA" sz="1800" smtClean="0">
                <a:latin typeface="Times New Roman" pitchFamily="18" charset="0"/>
                <a:cs typeface="Monotype Koufi" pitchFamily="2" charset="-78"/>
              </a:rPr>
              <a:t> الصحية</a:t>
            </a:r>
            <a:r>
              <a:rPr lang="ar-SA" sz="1800" smtClean="0">
                <a:latin typeface="Times New Roman" pitchFamily="18" charset="0"/>
                <a:cs typeface="Simplified Arabic" pitchFamily="18" charset="-78"/>
              </a:rPr>
              <a:t> </a:t>
            </a:r>
            <a:r>
              <a:rPr lang="ar-SA" sz="1800" b="1" smtClean="0">
                <a:latin typeface="Times New Roman" pitchFamily="18" charset="0"/>
                <a:cs typeface="Simplified Arabic" pitchFamily="18" charset="-78"/>
              </a:rPr>
              <a:t>أعلا درجات جودة الرعاية الصحية</a:t>
            </a:r>
            <a:r>
              <a:rPr lang="ar-SA" sz="1800" smtClean="0">
                <a:latin typeface="Times New Roman" pitchFamily="18" charset="0"/>
                <a:cs typeface="Simplified Arabic" pitchFamily="18" charset="-78"/>
              </a:rPr>
              <a:t>... هل يمكن تحقيقها؟، </a:t>
            </a:r>
            <a:r>
              <a:rPr lang="ar-SA" sz="1800" b="1" smtClean="0">
                <a:latin typeface="Times New Roman" pitchFamily="18" charset="0"/>
                <a:cs typeface="Simplified Arabic" pitchFamily="18" charset="-78"/>
              </a:rPr>
              <a:t>نعم ولكن</a:t>
            </a:r>
            <a:r>
              <a:rPr lang="ar-SA" sz="1800" smtClean="0">
                <a:latin typeface="Times New Roman" pitchFamily="18" charset="0"/>
                <a:cs typeface="Simplified Arabic" pitchFamily="18" charset="-78"/>
              </a:rPr>
              <a:t> ما لم تربط بمفاهيم إدارة الجودة الشاملة </a:t>
            </a:r>
            <a:r>
              <a:rPr lang="ar-SA" sz="1800" b="1" smtClean="0">
                <a:latin typeface="Times New Roman" pitchFamily="18" charset="0"/>
                <a:cs typeface="Simplified Arabic" pitchFamily="18" charset="-78"/>
              </a:rPr>
              <a:t>ومحورها</a:t>
            </a:r>
            <a:r>
              <a:rPr lang="ar-SA" sz="1800" smtClean="0">
                <a:latin typeface="Times New Roman" pitchFamily="18" charset="0"/>
                <a:cs typeface="Simplified Arabic" pitchFamily="18" charset="-78"/>
              </a:rPr>
              <a:t> </a:t>
            </a:r>
            <a:r>
              <a:rPr lang="ar-SA" sz="1800" b="1" smtClean="0">
                <a:latin typeface="Times New Roman" pitchFamily="18" charset="0"/>
                <a:cs typeface="Simplified Arabic" pitchFamily="18" charset="-78"/>
              </a:rPr>
              <a:t>الرئيس”الاعيوب</a:t>
            </a:r>
            <a:r>
              <a:rPr lang="en-US" sz="1800" b="1" smtClean="0">
                <a:latin typeface="Times New Roman" pitchFamily="18" charset="0"/>
                <a:cs typeface="Simplified Arabic" pitchFamily="18" charset="-78"/>
              </a:rPr>
              <a:t>ZD </a:t>
            </a:r>
            <a:r>
              <a:rPr lang="ar-SA" sz="1800" b="1" smtClean="0">
                <a:latin typeface="Times New Roman" pitchFamily="18" charset="0"/>
                <a:cs typeface="Simplified Arabic" pitchFamily="18" charset="-78"/>
              </a:rPr>
              <a:t>“</a:t>
            </a:r>
            <a:r>
              <a:rPr lang="ar-SA" sz="1800" smtClean="0">
                <a:latin typeface="Times New Roman" pitchFamily="18" charset="0"/>
                <a:cs typeface="Simplified Arabic" pitchFamily="18" charset="-78"/>
              </a:rPr>
              <a:t>، وتلبية الاحتياجات الأساسية“، فــ ” فتطابق  أبعاد الجودة مع القواعد الاساسية للرعاية الصحية الاولية“، وأدناها ”</a:t>
            </a:r>
            <a:r>
              <a:rPr lang="ar-SA" sz="1800" b="1" smtClean="0">
                <a:latin typeface="Times New Roman" pitchFamily="18" charset="0"/>
                <a:cs typeface="Simplified Arabic" pitchFamily="18" charset="-78"/>
              </a:rPr>
              <a:t>فهم وتفهم فقناعة وإدراك رضا الناس</a:t>
            </a:r>
            <a:r>
              <a:rPr lang="ar-SA" sz="1800" smtClean="0">
                <a:latin typeface="Times New Roman" pitchFamily="18" charset="0"/>
                <a:cs typeface="Simplified Arabic" pitchFamily="18" charset="-78"/>
              </a:rPr>
              <a:t> ” فلن تتحقق جودة ولن نصل الى شمولية ولا رقي ولا رفاهية بل ولا حتى لنيل رضا الله عز وجل ورسوله الكريم عليه أفضل الصلاة والسلام“.   </a:t>
            </a:r>
          </a:p>
          <a:p>
            <a:pPr marL="447675" lvl="1" indent="0" algn="just">
              <a:lnSpc>
                <a:spcPct val="80000"/>
              </a:lnSpc>
              <a:buFont typeface="Wingdings" pitchFamily="2" charset="2"/>
              <a:buNone/>
              <a:tabLst>
                <a:tab pos="266700" algn="l"/>
              </a:tabLst>
            </a:pPr>
            <a:endParaRPr lang="ar-SA" sz="1800" smtClean="0">
              <a:latin typeface="Times New Roman" pitchFamily="18" charset="0"/>
              <a:cs typeface="Simplified Arabic" pitchFamily="18" charset="-78"/>
            </a:endParaRPr>
          </a:p>
          <a:p>
            <a:pPr marL="447675" lvl="1" indent="0" algn="just">
              <a:lnSpc>
                <a:spcPct val="80000"/>
              </a:lnSpc>
              <a:buFont typeface="Wingdings" pitchFamily="2" charset="2"/>
              <a:buNone/>
              <a:tabLst>
                <a:tab pos="266700" algn="l"/>
              </a:tabLst>
            </a:pPr>
            <a:r>
              <a:rPr lang="ar-SA" sz="1800" smtClean="0">
                <a:latin typeface="Times New Roman" pitchFamily="18" charset="0"/>
                <a:cs typeface="Simplified Arabic" pitchFamily="18" charset="-78"/>
              </a:rPr>
              <a:t>”وللتطبيق نتأمل في خصائص ومواصفات جميع العناصر الموضحة في الشكل أعلاه </a:t>
            </a:r>
            <a:r>
              <a:rPr lang="en-US" sz="1600" i="1" smtClean="0">
                <a:solidFill>
                  <a:srgbClr val="FFFF00"/>
                </a:solidFill>
                <a:latin typeface="Arial Black" pitchFamily="34" charset="0"/>
                <a:cs typeface="Simplified Arabic" pitchFamily="18" charset="-78"/>
              </a:rPr>
              <a:t>The</a:t>
            </a:r>
            <a:r>
              <a:rPr lang="en-US" sz="1800" i="1" smtClean="0">
                <a:solidFill>
                  <a:srgbClr val="FFFF00"/>
                </a:solidFill>
                <a:latin typeface="Arial Black" pitchFamily="34" charset="0"/>
                <a:cs typeface="Simplified Arabic" pitchFamily="18" charset="-78"/>
              </a:rPr>
              <a:t> </a:t>
            </a:r>
            <a:r>
              <a:rPr lang="en-US" sz="1600" i="1" smtClean="0">
                <a:solidFill>
                  <a:srgbClr val="FFFF00"/>
                </a:solidFill>
                <a:latin typeface="Arial Black" pitchFamily="34" charset="0"/>
                <a:cs typeface="Simplified Arabic" pitchFamily="18" charset="-78"/>
              </a:rPr>
              <a:t>CcPTTQM</a:t>
            </a:r>
            <a:r>
              <a:rPr lang="en-US" sz="1600" smtClean="0">
                <a:solidFill>
                  <a:srgbClr val="FFFF00"/>
                </a:solidFill>
                <a:latin typeface="Times New Roman" pitchFamily="18" charset="0"/>
                <a:cs typeface="Simplified Arabic" pitchFamily="18" charset="-78"/>
              </a:rPr>
              <a:t> </a:t>
            </a:r>
            <a:r>
              <a:rPr lang="en-US" sz="1800" smtClean="0">
                <a:solidFill>
                  <a:srgbClr val="FFFF00"/>
                </a:solidFill>
                <a:latin typeface="Times New Roman" pitchFamily="18" charset="0"/>
                <a:cs typeface="Simplified Arabic" pitchFamily="18" charset="-78"/>
              </a:rPr>
              <a:t>  </a:t>
            </a:r>
            <a:r>
              <a:rPr lang="ar-SA" sz="1800" smtClean="0">
                <a:solidFill>
                  <a:srgbClr val="FFFF00"/>
                </a:solidFill>
                <a:latin typeface="Times New Roman" pitchFamily="18" charset="0"/>
                <a:cs typeface="Simplified Arabic" pitchFamily="18" charset="-78"/>
              </a:rPr>
              <a:t> وكيفية تطبيقه من خلال الشكل التالي: </a:t>
            </a:r>
            <a:endParaRPr lang="en-US" sz="1800" smtClean="0">
              <a:solidFill>
                <a:srgbClr val="FFFF00"/>
              </a:solidFill>
              <a:latin typeface="Times New Roman" pitchFamily="18" charset="0"/>
              <a:cs typeface="Simplified Arabic" pitchFamily="18" charset="-78"/>
            </a:endParaRPr>
          </a:p>
          <a:p>
            <a:pPr marL="76200" indent="-76200" algn="just">
              <a:lnSpc>
                <a:spcPct val="80000"/>
              </a:lnSpc>
              <a:tabLst>
                <a:tab pos="266700" algn="l"/>
              </a:tabLst>
            </a:pPr>
            <a:endParaRPr lang="en-US" sz="1800" smtClean="0">
              <a:cs typeface="Tahoma" pitchFamily="34" charset="0"/>
            </a:endParaRPr>
          </a:p>
        </p:txBody>
      </p:sp>
    </p:spTree>
  </p:cSld>
  <p:clrMapOvr>
    <a:masterClrMapping/>
  </p:clrMapOvr>
  <p:transition>
    <p:wheel spokes="3"/>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ChangeArrowheads="1"/>
          </p:cNvSpPr>
          <p:nvPr/>
        </p:nvSpPr>
        <p:spPr bwMode="auto">
          <a:xfrm>
            <a:off x="7924800" y="6705600"/>
            <a:ext cx="1219200" cy="152400"/>
          </a:xfrm>
          <a:prstGeom prst="rect">
            <a:avLst/>
          </a:prstGeom>
          <a:gradFill rotWithShape="0">
            <a:gsLst>
              <a:gs pos="0">
                <a:srgbClr val="B1D8FF"/>
              </a:gs>
              <a:gs pos="100000">
                <a:srgbClr val="333F4A"/>
              </a:gs>
            </a:gsLst>
            <a:lin ang="5400000" scaled="1"/>
          </a:gradFill>
          <a:ln w="3175">
            <a:noFill/>
            <a:miter lim="800000"/>
            <a:headEnd/>
            <a:tailEnd/>
          </a:ln>
        </p:spPr>
        <p:txBody>
          <a:bodyPr wrap="none" anchor="ctr"/>
          <a:lstStyle/>
          <a:p>
            <a:endParaRPr lang="ar-SA" b="0"/>
          </a:p>
        </p:txBody>
      </p:sp>
      <p:sp>
        <p:nvSpPr>
          <p:cNvPr id="72707" name="Rectangle 3"/>
          <p:cNvSpPr>
            <a:spLocks noChangeArrowheads="1"/>
          </p:cNvSpPr>
          <p:nvPr/>
        </p:nvSpPr>
        <p:spPr bwMode="auto">
          <a:xfrm>
            <a:off x="0" y="6477000"/>
            <a:ext cx="8153400" cy="381000"/>
          </a:xfrm>
          <a:prstGeom prst="rect">
            <a:avLst/>
          </a:prstGeom>
          <a:gradFill rotWithShape="0">
            <a:gsLst>
              <a:gs pos="0">
                <a:srgbClr val="B1D8FF"/>
              </a:gs>
              <a:gs pos="100000">
                <a:srgbClr val="333F4A"/>
              </a:gs>
            </a:gsLst>
            <a:lin ang="5400000" scaled="1"/>
          </a:gradFill>
          <a:ln w="3175">
            <a:noFill/>
            <a:miter lim="800000"/>
            <a:headEnd/>
            <a:tailEnd/>
          </a:ln>
        </p:spPr>
        <p:txBody>
          <a:bodyPr wrap="none" anchor="ctr"/>
          <a:lstStyle/>
          <a:p>
            <a:endParaRPr lang="ar-SA" b="0"/>
          </a:p>
        </p:txBody>
      </p:sp>
      <p:sp>
        <p:nvSpPr>
          <p:cNvPr id="332804" name="Text Box 4"/>
          <p:cNvSpPr txBox="1">
            <a:spLocks noChangeArrowheads="1"/>
          </p:cNvSpPr>
          <p:nvPr/>
        </p:nvSpPr>
        <p:spPr bwMode="auto">
          <a:xfrm>
            <a:off x="228600" y="457200"/>
            <a:ext cx="8686800" cy="473075"/>
          </a:xfrm>
          <a:prstGeom prst="rect">
            <a:avLst/>
          </a:prstGeom>
          <a:noFill/>
          <a:ln w="9525">
            <a:noFill/>
            <a:miter lim="800000"/>
            <a:headEnd/>
            <a:tailEnd/>
          </a:ln>
        </p:spPr>
        <p:txBody>
          <a:bodyPr>
            <a:spAutoFit/>
          </a:bodyPr>
          <a:lstStyle/>
          <a:p>
            <a:pPr algn="ctr">
              <a:spcBef>
                <a:spcPct val="50000"/>
              </a:spcBef>
            </a:pPr>
            <a:r>
              <a:rPr lang="ar-SA" sz="2500"/>
              <a:t>كيف نطبق؟ </a:t>
            </a:r>
            <a:r>
              <a:rPr lang="en-US" sz="1600" i="1">
                <a:latin typeface="Arial Black" pitchFamily="34" charset="0"/>
              </a:rPr>
              <a:t>CcPTTQM</a:t>
            </a:r>
            <a:r>
              <a:rPr lang="ar-SA"/>
              <a:t>:</a:t>
            </a:r>
            <a:r>
              <a:rPr lang="ar-SA">
                <a:cs typeface="Monotype Koufi" pitchFamily="2" charset="-78"/>
              </a:rPr>
              <a:t>ممكن باستخدام هدا النموذج المكون من أربع مراحل أساسية هي:</a:t>
            </a:r>
            <a:endParaRPr lang="en-US">
              <a:cs typeface="Monotype Koufi" pitchFamily="2" charset="-78"/>
            </a:endParaRPr>
          </a:p>
        </p:txBody>
      </p:sp>
      <p:sp>
        <p:nvSpPr>
          <p:cNvPr id="72709" name="Line 5"/>
          <p:cNvSpPr>
            <a:spLocks noChangeShapeType="1"/>
          </p:cNvSpPr>
          <p:nvPr/>
        </p:nvSpPr>
        <p:spPr bwMode="auto">
          <a:xfrm flipH="1">
            <a:off x="0" y="6400800"/>
            <a:ext cx="9144000" cy="0"/>
          </a:xfrm>
          <a:prstGeom prst="line">
            <a:avLst/>
          </a:prstGeom>
          <a:noFill/>
          <a:ln w="9525">
            <a:pattFill prst="plaid">
              <a:fgClr>
                <a:schemeClr val="folHlink"/>
              </a:fgClr>
              <a:bgClr>
                <a:srgbClr val="FFFFFF"/>
              </a:bgClr>
            </a:pattFill>
            <a:round/>
            <a:headEnd/>
            <a:tailEnd/>
          </a:ln>
        </p:spPr>
        <p:txBody>
          <a:bodyPr/>
          <a:lstStyle/>
          <a:p>
            <a:endParaRPr lang="ar-SA"/>
          </a:p>
        </p:txBody>
      </p:sp>
      <p:pic>
        <p:nvPicPr>
          <p:cNvPr id="72710" name="Picture 6" descr="qm005"/>
          <p:cNvPicPr>
            <a:picLocks noChangeAspect="1" noChangeArrowheads="1"/>
          </p:cNvPicPr>
          <p:nvPr/>
        </p:nvPicPr>
        <p:blipFill>
          <a:blip r:embed="rId2"/>
          <a:srcRect/>
          <a:stretch>
            <a:fillRect/>
          </a:stretch>
        </p:blipFill>
        <p:spPr bwMode="auto">
          <a:xfrm>
            <a:off x="8153400" y="6019800"/>
            <a:ext cx="776288" cy="338138"/>
          </a:xfrm>
          <a:prstGeom prst="rect">
            <a:avLst/>
          </a:prstGeom>
          <a:noFill/>
          <a:ln w="9525">
            <a:pattFill prst="plaid">
              <a:fgClr>
                <a:schemeClr val="folHlink"/>
              </a:fgClr>
              <a:bgClr>
                <a:srgbClr val="FFFFFF"/>
              </a:bgClr>
            </a:pattFill>
            <a:miter lim="800000"/>
            <a:headEnd/>
            <a:tailEnd/>
          </a:ln>
        </p:spPr>
      </p:pic>
      <p:sp>
        <p:nvSpPr>
          <p:cNvPr id="72711" name="Rectangle 7"/>
          <p:cNvSpPr>
            <a:spLocks noChangeArrowheads="1"/>
          </p:cNvSpPr>
          <p:nvPr/>
        </p:nvSpPr>
        <p:spPr bwMode="auto">
          <a:xfrm>
            <a:off x="0" y="0"/>
            <a:ext cx="9144000" cy="304800"/>
          </a:xfrm>
          <a:prstGeom prst="rect">
            <a:avLst/>
          </a:prstGeom>
          <a:gradFill rotWithShape="0">
            <a:gsLst>
              <a:gs pos="0">
                <a:srgbClr val="B1D8FF"/>
              </a:gs>
              <a:gs pos="50000">
                <a:srgbClr val="E7F3FF"/>
              </a:gs>
              <a:gs pos="100000">
                <a:srgbClr val="B1D8FF"/>
              </a:gs>
            </a:gsLst>
            <a:lin ang="18900000" scaled="1"/>
          </a:gradFill>
          <a:ln w="3175">
            <a:solidFill>
              <a:srgbClr val="C0C0C0"/>
            </a:solidFill>
            <a:miter lim="800000"/>
            <a:headEnd/>
            <a:tailEnd/>
          </a:ln>
        </p:spPr>
        <p:txBody>
          <a:bodyPr wrap="none" anchor="ctr"/>
          <a:lstStyle/>
          <a:p>
            <a:endParaRPr lang="ar-SA" b="0"/>
          </a:p>
        </p:txBody>
      </p:sp>
      <p:sp>
        <p:nvSpPr>
          <p:cNvPr id="72712" name="AutoShape 8"/>
          <p:cNvSpPr>
            <a:spLocks noChangeArrowheads="1"/>
          </p:cNvSpPr>
          <p:nvPr/>
        </p:nvSpPr>
        <p:spPr bwMode="auto">
          <a:xfrm>
            <a:off x="1785938" y="1143000"/>
            <a:ext cx="5429250" cy="48006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272" y="10800"/>
                </a:moveTo>
                <a:cubicBezTo>
                  <a:pt x="3272" y="14958"/>
                  <a:pt x="6642" y="18328"/>
                  <a:pt x="10800" y="18328"/>
                </a:cubicBezTo>
                <a:cubicBezTo>
                  <a:pt x="14958" y="18328"/>
                  <a:pt x="18328" y="14958"/>
                  <a:pt x="18328" y="10800"/>
                </a:cubicBezTo>
                <a:cubicBezTo>
                  <a:pt x="18328" y="6642"/>
                  <a:pt x="14958" y="3272"/>
                  <a:pt x="10800" y="3272"/>
                </a:cubicBezTo>
                <a:cubicBezTo>
                  <a:pt x="6642" y="3272"/>
                  <a:pt x="3272" y="6642"/>
                  <a:pt x="3272" y="10800"/>
                </a:cubicBezTo>
                <a:close/>
              </a:path>
            </a:pathLst>
          </a:custGeom>
          <a:solidFill>
            <a:schemeClr val="hlink"/>
          </a:solidFill>
          <a:ln w="9525">
            <a:noFill/>
            <a:round/>
            <a:headEnd/>
            <a:tailEnd/>
          </a:ln>
        </p:spPr>
        <p:txBody>
          <a:bodyPr wrap="none" anchor="ctr"/>
          <a:lstStyle/>
          <a:p>
            <a:endParaRPr lang="ar-SA"/>
          </a:p>
        </p:txBody>
      </p:sp>
      <p:sp>
        <p:nvSpPr>
          <p:cNvPr id="72713" name="Rectangle 9"/>
          <p:cNvSpPr>
            <a:spLocks noChangeArrowheads="1"/>
          </p:cNvSpPr>
          <p:nvPr/>
        </p:nvSpPr>
        <p:spPr bwMode="auto">
          <a:xfrm>
            <a:off x="5791200" y="3429000"/>
            <a:ext cx="2819400" cy="1905000"/>
          </a:xfrm>
          <a:prstGeom prst="rect">
            <a:avLst/>
          </a:prstGeom>
          <a:noFill/>
          <a:ln w="9525">
            <a:noFill/>
            <a:miter lim="800000"/>
            <a:headEnd/>
            <a:tailEnd/>
          </a:ln>
        </p:spPr>
        <p:txBody>
          <a:bodyPr wrap="none" anchor="ctr"/>
          <a:lstStyle/>
          <a:p>
            <a:endParaRPr lang="ar-SA" b="0"/>
          </a:p>
        </p:txBody>
      </p:sp>
      <p:sp>
        <p:nvSpPr>
          <p:cNvPr id="72714" name="Rectangle 10"/>
          <p:cNvSpPr>
            <a:spLocks noChangeArrowheads="1"/>
          </p:cNvSpPr>
          <p:nvPr/>
        </p:nvSpPr>
        <p:spPr bwMode="auto">
          <a:xfrm>
            <a:off x="785813" y="3571875"/>
            <a:ext cx="2819400" cy="1905000"/>
          </a:xfrm>
          <a:prstGeom prst="rect">
            <a:avLst/>
          </a:prstGeom>
          <a:noFill/>
          <a:ln w="9525">
            <a:noFill/>
            <a:miter lim="800000"/>
            <a:headEnd/>
            <a:tailEnd/>
          </a:ln>
        </p:spPr>
        <p:txBody>
          <a:bodyPr wrap="none" anchor="ctr"/>
          <a:lstStyle/>
          <a:p>
            <a:endParaRPr lang="ar-SA" b="0"/>
          </a:p>
        </p:txBody>
      </p:sp>
      <p:sp>
        <p:nvSpPr>
          <p:cNvPr id="72715" name="Rectangle 11"/>
          <p:cNvSpPr>
            <a:spLocks noChangeArrowheads="1"/>
          </p:cNvSpPr>
          <p:nvPr/>
        </p:nvSpPr>
        <p:spPr bwMode="auto">
          <a:xfrm>
            <a:off x="838200" y="990600"/>
            <a:ext cx="2819400" cy="1905000"/>
          </a:xfrm>
          <a:prstGeom prst="rect">
            <a:avLst/>
          </a:prstGeom>
          <a:noFill/>
          <a:ln w="9525">
            <a:noFill/>
            <a:miter lim="800000"/>
            <a:headEnd/>
            <a:tailEnd/>
          </a:ln>
        </p:spPr>
        <p:txBody>
          <a:bodyPr wrap="none" anchor="ctr"/>
          <a:lstStyle/>
          <a:p>
            <a:endParaRPr lang="ar-SA" b="0"/>
          </a:p>
        </p:txBody>
      </p:sp>
      <p:sp>
        <p:nvSpPr>
          <p:cNvPr id="72716" name="Rectangle 12"/>
          <p:cNvSpPr>
            <a:spLocks noChangeArrowheads="1"/>
          </p:cNvSpPr>
          <p:nvPr/>
        </p:nvSpPr>
        <p:spPr bwMode="auto">
          <a:xfrm>
            <a:off x="5715000" y="990600"/>
            <a:ext cx="2819400" cy="1905000"/>
          </a:xfrm>
          <a:prstGeom prst="rect">
            <a:avLst/>
          </a:prstGeom>
          <a:noFill/>
          <a:ln w="9525">
            <a:noFill/>
            <a:miter lim="800000"/>
            <a:headEnd/>
            <a:tailEnd/>
          </a:ln>
        </p:spPr>
        <p:txBody>
          <a:bodyPr wrap="none" anchor="ctr"/>
          <a:lstStyle/>
          <a:p>
            <a:endParaRPr lang="ar-SA" b="0"/>
          </a:p>
        </p:txBody>
      </p:sp>
      <p:sp>
        <p:nvSpPr>
          <p:cNvPr id="332813" name="Text Box 13"/>
          <p:cNvSpPr txBox="1">
            <a:spLocks noChangeArrowheads="1"/>
          </p:cNvSpPr>
          <p:nvPr/>
        </p:nvSpPr>
        <p:spPr bwMode="auto">
          <a:xfrm>
            <a:off x="6072188" y="3429000"/>
            <a:ext cx="2362200" cy="366713"/>
          </a:xfrm>
          <a:prstGeom prst="rect">
            <a:avLst/>
          </a:prstGeom>
          <a:noFill/>
          <a:ln w="9525">
            <a:noFill/>
            <a:miter lim="800000"/>
            <a:headEnd/>
            <a:tailEnd/>
          </a:ln>
        </p:spPr>
        <p:txBody>
          <a:bodyPr>
            <a:spAutoFit/>
          </a:bodyPr>
          <a:lstStyle/>
          <a:p>
            <a:pPr algn="ctr">
              <a:spcBef>
                <a:spcPct val="50000"/>
              </a:spcBef>
            </a:pPr>
            <a:r>
              <a:rPr lang="ar-SA">
                <a:cs typeface="Mudir MT" pitchFamily="2" charset="-78"/>
              </a:rPr>
              <a:t>2.التنفيـــذ</a:t>
            </a:r>
            <a:endParaRPr lang="en-US">
              <a:cs typeface="Mudir MT" pitchFamily="2" charset="-78"/>
            </a:endParaRPr>
          </a:p>
        </p:txBody>
      </p:sp>
      <p:sp>
        <p:nvSpPr>
          <p:cNvPr id="332814" name="Text Box 14"/>
          <p:cNvSpPr txBox="1">
            <a:spLocks noChangeArrowheads="1"/>
          </p:cNvSpPr>
          <p:nvPr/>
        </p:nvSpPr>
        <p:spPr bwMode="auto">
          <a:xfrm>
            <a:off x="4924425" y="1130300"/>
            <a:ext cx="2219325" cy="366713"/>
          </a:xfrm>
          <a:prstGeom prst="rect">
            <a:avLst/>
          </a:prstGeom>
          <a:noFill/>
          <a:ln w="9525">
            <a:noFill/>
            <a:miter lim="800000"/>
            <a:headEnd/>
            <a:tailEnd/>
          </a:ln>
        </p:spPr>
        <p:txBody>
          <a:bodyPr>
            <a:spAutoFit/>
          </a:bodyPr>
          <a:lstStyle/>
          <a:p>
            <a:pPr algn="ctr">
              <a:spcBef>
                <a:spcPct val="50000"/>
              </a:spcBef>
            </a:pPr>
            <a:r>
              <a:rPr lang="ar-SA"/>
              <a:t>1.</a:t>
            </a:r>
            <a:r>
              <a:rPr lang="ar-SA">
                <a:cs typeface="Mudir MT" pitchFamily="2" charset="-78"/>
              </a:rPr>
              <a:t>التخطيط</a:t>
            </a:r>
            <a:endParaRPr lang="en-US">
              <a:cs typeface="Mudir MT" pitchFamily="2" charset="-78"/>
            </a:endParaRPr>
          </a:p>
        </p:txBody>
      </p:sp>
      <p:sp>
        <p:nvSpPr>
          <p:cNvPr id="332815" name="Text Box 15"/>
          <p:cNvSpPr txBox="1">
            <a:spLocks noChangeArrowheads="1"/>
          </p:cNvSpPr>
          <p:nvPr/>
        </p:nvSpPr>
        <p:spPr bwMode="auto">
          <a:xfrm>
            <a:off x="1057275" y="1400175"/>
            <a:ext cx="2514600" cy="366713"/>
          </a:xfrm>
          <a:prstGeom prst="rect">
            <a:avLst/>
          </a:prstGeom>
          <a:noFill/>
          <a:ln w="9525">
            <a:noFill/>
            <a:miter lim="800000"/>
            <a:headEnd/>
            <a:tailEnd/>
          </a:ln>
        </p:spPr>
        <p:txBody>
          <a:bodyPr>
            <a:spAutoFit/>
          </a:bodyPr>
          <a:lstStyle/>
          <a:p>
            <a:pPr algn="ctr">
              <a:spcBef>
                <a:spcPct val="50000"/>
              </a:spcBef>
            </a:pPr>
            <a:r>
              <a:rPr lang="ar-SA">
                <a:cs typeface="Mudir MT" pitchFamily="2" charset="-78"/>
              </a:rPr>
              <a:t>4.الاجراء المناسب</a:t>
            </a:r>
            <a:endParaRPr lang="en-US">
              <a:cs typeface="Mudir MT" pitchFamily="2" charset="-78"/>
            </a:endParaRPr>
          </a:p>
        </p:txBody>
      </p:sp>
      <p:sp>
        <p:nvSpPr>
          <p:cNvPr id="332816" name="Text Box 16"/>
          <p:cNvSpPr txBox="1">
            <a:spLocks noChangeArrowheads="1"/>
          </p:cNvSpPr>
          <p:nvPr/>
        </p:nvSpPr>
        <p:spPr bwMode="auto">
          <a:xfrm>
            <a:off x="714375" y="3900488"/>
            <a:ext cx="2000250" cy="366712"/>
          </a:xfrm>
          <a:prstGeom prst="rect">
            <a:avLst/>
          </a:prstGeom>
          <a:noFill/>
          <a:ln w="9525">
            <a:noFill/>
            <a:miter lim="800000"/>
            <a:headEnd/>
            <a:tailEnd/>
          </a:ln>
        </p:spPr>
        <p:txBody>
          <a:bodyPr>
            <a:spAutoFit/>
          </a:bodyPr>
          <a:lstStyle/>
          <a:p>
            <a:pPr algn="ctr">
              <a:spcBef>
                <a:spcPct val="50000"/>
              </a:spcBef>
            </a:pPr>
            <a:r>
              <a:rPr lang="ar-SA">
                <a:cs typeface="Mudir MT" pitchFamily="2" charset="-78"/>
              </a:rPr>
              <a:t>3.الفحص</a:t>
            </a:r>
            <a:endParaRPr lang="en-US">
              <a:cs typeface="Mudir MT" pitchFamily="2" charset="-78"/>
            </a:endParaRPr>
          </a:p>
        </p:txBody>
      </p:sp>
      <p:sp>
        <p:nvSpPr>
          <p:cNvPr id="72721" name="AutoShape 17"/>
          <p:cNvSpPr>
            <a:spLocks noChangeArrowheads="1"/>
          </p:cNvSpPr>
          <p:nvPr/>
        </p:nvSpPr>
        <p:spPr bwMode="auto">
          <a:xfrm rot="-213421">
            <a:off x="3471863" y="1265238"/>
            <a:ext cx="1176337" cy="525462"/>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17694720 60000 65536"/>
              <a:gd name="T9" fmla="*/ 11796480 60000 65536"/>
              <a:gd name="T10" fmla="*/ 5898240 60000 65536"/>
              <a:gd name="T11" fmla="*/ 0 60000 65536"/>
              <a:gd name="T12" fmla="*/ 3375 w 21600"/>
              <a:gd name="T13" fmla="*/ 6785 h 21600"/>
              <a:gd name="T14" fmla="*/ 17215 w 21600"/>
              <a:gd name="T15" fmla="*/ 14815 h 21600"/>
            </a:gdLst>
            <a:ahLst/>
            <a:cxnLst>
              <a:cxn ang="T8">
                <a:pos x="T0" y="T1"/>
              </a:cxn>
              <a:cxn ang="T9">
                <a:pos x="T2" y="T3"/>
              </a:cxn>
              <a:cxn ang="T10">
                <a:pos x="T4" y="T5"/>
              </a:cxn>
              <a:cxn ang="T11">
                <a:pos x="T6" y="T7"/>
              </a:cxn>
            </a:cxnLst>
            <a:rect l="T12" t="T13" r="T14" b="T15"/>
            <a:pathLst>
              <a:path w="21600" h="21600">
                <a:moveTo>
                  <a:pt x="9804" y="0"/>
                </a:moveTo>
                <a:lnTo>
                  <a:pt x="9804" y="6785"/>
                </a:lnTo>
                <a:lnTo>
                  <a:pt x="3375" y="6785"/>
                </a:lnTo>
                <a:lnTo>
                  <a:pt x="3375" y="14815"/>
                </a:lnTo>
                <a:lnTo>
                  <a:pt x="9804" y="14815"/>
                </a:lnTo>
                <a:lnTo>
                  <a:pt x="9804" y="21600"/>
                </a:lnTo>
                <a:lnTo>
                  <a:pt x="21600" y="10800"/>
                </a:lnTo>
                <a:close/>
              </a:path>
              <a:path w="21600" h="21600">
                <a:moveTo>
                  <a:pt x="1350" y="6785"/>
                </a:moveTo>
                <a:lnTo>
                  <a:pt x="1350" y="14815"/>
                </a:lnTo>
                <a:lnTo>
                  <a:pt x="2700" y="14815"/>
                </a:lnTo>
                <a:lnTo>
                  <a:pt x="2700" y="6785"/>
                </a:lnTo>
                <a:close/>
              </a:path>
              <a:path w="21600" h="21600">
                <a:moveTo>
                  <a:pt x="0" y="6785"/>
                </a:moveTo>
                <a:lnTo>
                  <a:pt x="0" y="14815"/>
                </a:lnTo>
                <a:lnTo>
                  <a:pt x="675" y="14815"/>
                </a:lnTo>
                <a:lnTo>
                  <a:pt x="675" y="6785"/>
                </a:lnTo>
                <a:close/>
              </a:path>
            </a:pathLst>
          </a:custGeom>
          <a:gradFill rotWithShape="0">
            <a:gsLst>
              <a:gs pos="0">
                <a:srgbClr val="B1D8FF"/>
              </a:gs>
              <a:gs pos="50000">
                <a:srgbClr val="E7F3FF"/>
              </a:gs>
              <a:gs pos="100000">
                <a:srgbClr val="B1D8FF"/>
              </a:gs>
            </a:gsLst>
            <a:lin ang="18900000" scaled="1"/>
          </a:gradFill>
          <a:ln w="3175">
            <a:solidFill>
              <a:srgbClr val="C0C0C0"/>
            </a:solidFill>
            <a:miter lim="800000"/>
            <a:headEnd/>
            <a:tailEnd/>
          </a:ln>
        </p:spPr>
        <p:txBody>
          <a:bodyPr wrap="none" anchor="ctr"/>
          <a:lstStyle/>
          <a:p>
            <a:endParaRPr lang="ar-SA"/>
          </a:p>
        </p:txBody>
      </p:sp>
      <p:sp>
        <p:nvSpPr>
          <p:cNvPr id="72722" name="AutoShape 19"/>
          <p:cNvSpPr>
            <a:spLocks noChangeArrowheads="1"/>
          </p:cNvSpPr>
          <p:nvPr/>
        </p:nvSpPr>
        <p:spPr bwMode="auto">
          <a:xfrm rot="10800000">
            <a:off x="4143375" y="5214938"/>
            <a:ext cx="1524000" cy="511175"/>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17694720 60000 65536"/>
              <a:gd name="T9" fmla="*/ 11796480 60000 65536"/>
              <a:gd name="T10" fmla="*/ 5898240 60000 65536"/>
              <a:gd name="T11" fmla="*/ 0 60000 65536"/>
              <a:gd name="T12" fmla="*/ 3375 w 21600"/>
              <a:gd name="T13" fmla="*/ 6785 h 21600"/>
              <a:gd name="T14" fmla="*/ 17215 w 21600"/>
              <a:gd name="T15" fmla="*/ 14815 h 21600"/>
            </a:gdLst>
            <a:ahLst/>
            <a:cxnLst>
              <a:cxn ang="T8">
                <a:pos x="T0" y="T1"/>
              </a:cxn>
              <a:cxn ang="T9">
                <a:pos x="T2" y="T3"/>
              </a:cxn>
              <a:cxn ang="T10">
                <a:pos x="T4" y="T5"/>
              </a:cxn>
              <a:cxn ang="T11">
                <a:pos x="T6" y="T7"/>
              </a:cxn>
            </a:cxnLst>
            <a:rect l="T12" t="T13" r="T14" b="T15"/>
            <a:pathLst>
              <a:path w="21600" h="21600">
                <a:moveTo>
                  <a:pt x="9804" y="0"/>
                </a:moveTo>
                <a:lnTo>
                  <a:pt x="9804" y="6785"/>
                </a:lnTo>
                <a:lnTo>
                  <a:pt x="3375" y="6785"/>
                </a:lnTo>
                <a:lnTo>
                  <a:pt x="3375" y="14815"/>
                </a:lnTo>
                <a:lnTo>
                  <a:pt x="9804" y="14815"/>
                </a:lnTo>
                <a:lnTo>
                  <a:pt x="9804" y="21600"/>
                </a:lnTo>
                <a:lnTo>
                  <a:pt x="21600" y="10800"/>
                </a:lnTo>
                <a:close/>
              </a:path>
              <a:path w="21600" h="21600">
                <a:moveTo>
                  <a:pt x="1350" y="6785"/>
                </a:moveTo>
                <a:lnTo>
                  <a:pt x="1350" y="14815"/>
                </a:lnTo>
                <a:lnTo>
                  <a:pt x="2700" y="14815"/>
                </a:lnTo>
                <a:lnTo>
                  <a:pt x="2700" y="6785"/>
                </a:lnTo>
                <a:close/>
              </a:path>
              <a:path w="21600" h="21600">
                <a:moveTo>
                  <a:pt x="0" y="6785"/>
                </a:moveTo>
                <a:lnTo>
                  <a:pt x="0" y="14815"/>
                </a:lnTo>
                <a:lnTo>
                  <a:pt x="675" y="14815"/>
                </a:lnTo>
                <a:lnTo>
                  <a:pt x="675" y="6785"/>
                </a:lnTo>
                <a:close/>
              </a:path>
            </a:pathLst>
          </a:custGeom>
          <a:gradFill rotWithShape="0">
            <a:gsLst>
              <a:gs pos="0">
                <a:srgbClr val="B1D8FF"/>
              </a:gs>
              <a:gs pos="50000">
                <a:srgbClr val="E7F3FF"/>
              </a:gs>
              <a:gs pos="100000">
                <a:srgbClr val="B1D8FF"/>
              </a:gs>
            </a:gsLst>
            <a:lin ang="18900000" scaled="1"/>
          </a:gradFill>
          <a:ln w="3175">
            <a:solidFill>
              <a:srgbClr val="C0C0C0"/>
            </a:solidFill>
            <a:miter lim="800000"/>
            <a:headEnd/>
            <a:tailEnd/>
          </a:ln>
        </p:spPr>
        <p:txBody>
          <a:bodyPr wrap="none" anchor="ctr"/>
          <a:lstStyle/>
          <a:p>
            <a:endParaRPr lang="ar-SA"/>
          </a:p>
        </p:txBody>
      </p:sp>
      <p:sp>
        <p:nvSpPr>
          <p:cNvPr id="72723" name="AutoShape 20"/>
          <p:cNvSpPr>
            <a:spLocks noChangeArrowheads="1"/>
          </p:cNvSpPr>
          <p:nvPr/>
        </p:nvSpPr>
        <p:spPr bwMode="auto">
          <a:xfrm rot="3995644">
            <a:off x="6081712" y="2597151"/>
            <a:ext cx="1196975" cy="609600"/>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17694720 60000 65536"/>
              <a:gd name="T9" fmla="*/ 11796480 60000 65536"/>
              <a:gd name="T10" fmla="*/ 5898240 60000 65536"/>
              <a:gd name="T11" fmla="*/ 0 60000 65536"/>
              <a:gd name="T12" fmla="*/ 3375 w 21600"/>
              <a:gd name="T13" fmla="*/ 6785 h 21600"/>
              <a:gd name="T14" fmla="*/ 17215 w 21600"/>
              <a:gd name="T15" fmla="*/ 14815 h 21600"/>
            </a:gdLst>
            <a:ahLst/>
            <a:cxnLst>
              <a:cxn ang="T8">
                <a:pos x="T0" y="T1"/>
              </a:cxn>
              <a:cxn ang="T9">
                <a:pos x="T2" y="T3"/>
              </a:cxn>
              <a:cxn ang="T10">
                <a:pos x="T4" y="T5"/>
              </a:cxn>
              <a:cxn ang="T11">
                <a:pos x="T6" y="T7"/>
              </a:cxn>
            </a:cxnLst>
            <a:rect l="T12" t="T13" r="T14" b="T15"/>
            <a:pathLst>
              <a:path w="21600" h="21600">
                <a:moveTo>
                  <a:pt x="9804" y="0"/>
                </a:moveTo>
                <a:lnTo>
                  <a:pt x="9804" y="6785"/>
                </a:lnTo>
                <a:lnTo>
                  <a:pt x="3375" y="6785"/>
                </a:lnTo>
                <a:lnTo>
                  <a:pt x="3375" y="14815"/>
                </a:lnTo>
                <a:lnTo>
                  <a:pt x="9804" y="14815"/>
                </a:lnTo>
                <a:lnTo>
                  <a:pt x="9804" y="21600"/>
                </a:lnTo>
                <a:lnTo>
                  <a:pt x="21600" y="10800"/>
                </a:lnTo>
                <a:close/>
              </a:path>
              <a:path w="21600" h="21600">
                <a:moveTo>
                  <a:pt x="1350" y="6785"/>
                </a:moveTo>
                <a:lnTo>
                  <a:pt x="1350" y="14815"/>
                </a:lnTo>
                <a:lnTo>
                  <a:pt x="2700" y="14815"/>
                </a:lnTo>
                <a:lnTo>
                  <a:pt x="2700" y="6785"/>
                </a:lnTo>
                <a:close/>
              </a:path>
              <a:path w="21600" h="21600">
                <a:moveTo>
                  <a:pt x="0" y="6785"/>
                </a:moveTo>
                <a:lnTo>
                  <a:pt x="0" y="14815"/>
                </a:lnTo>
                <a:lnTo>
                  <a:pt x="675" y="14815"/>
                </a:lnTo>
                <a:lnTo>
                  <a:pt x="675" y="6785"/>
                </a:lnTo>
                <a:close/>
              </a:path>
            </a:pathLst>
          </a:custGeom>
          <a:gradFill rotWithShape="0">
            <a:gsLst>
              <a:gs pos="0">
                <a:srgbClr val="99CCFF"/>
              </a:gs>
              <a:gs pos="50000">
                <a:srgbClr val="E0EFFF"/>
              </a:gs>
              <a:gs pos="100000">
                <a:srgbClr val="99CCFF"/>
              </a:gs>
            </a:gsLst>
            <a:lin ang="18900000" scaled="1"/>
          </a:gradFill>
          <a:ln w="3175">
            <a:solidFill>
              <a:srgbClr val="C0C0C0"/>
            </a:solidFill>
            <a:miter lim="800000"/>
            <a:headEnd/>
            <a:tailEnd/>
          </a:ln>
        </p:spPr>
        <p:txBody>
          <a:bodyPr wrap="none" anchor="ctr"/>
          <a:lstStyle/>
          <a:p>
            <a:endParaRPr lang="ar-SA"/>
          </a:p>
        </p:txBody>
      </p:sp>
      <p:sp>
        <p:nvSpPr>
          <p:cNvPr id="332821" name="Text Box 21"/>
          <p:cNvSpPr txBox="1">
            <a:spLocks noChangeArrowheads="1"/>
          </p:cNvSpPr>
          <p:nvPr/>
        </p:nvSpPr>
        <p:spPr bwMode="auto">
          <a:xfrm>
            <a:off x="4427538" y="1628775"/>
            <a:ext cx="3786187" cy="825500"/>
          </a:xfrm>
          <a:prstGeom prst="rect">
            <a:avLst/>
          </a:prstGeom>
          <a:noFill/>
          <a:ln w="9525">
            <a:noFill/>
            <a:miter lim="800000"/>
            <a:headEnd/>
            <a:tailEnd/>
          </a:ln>
        </p:spPr>
        <p:txBody>
          <a:bodyPr>
            <a:spAutoFit/>
          </a:bodyPr>
          <a:lstStyle/>
          <a:p>
            <a:pPr algn="ctr">
              <a:spcBef>
                <a:spcPct val="50000"/>
              </a:spcBef>
            </a:pPr>
            <a:r>
              <a:rPr lang="ar-SA" sz="1600">
                <a:latin typeface="Monotype Koufi" pitchFamily="2" charset="-78"/>
                <a:cs typeface="Monotype Koufi" pitchFamily="2" charset="-78"/>
              </a:rPr>
              <a:t>تحديد مستوى جودة العمل، والتعرف على نوعية المستهدفين ”مراجعين“ووضع أهداف محددة مبينة، على تلك الاحتياجات</a:t>
            </a:r>
            <a:endParaRPr lang="en-US" sz="1600">
              <a:cs typeface="Monotype Koufi" pitchFamily="2" charset="-78"/>
            </a:endParaRPr>
          </a:p>
        </p:txBody>
      </p:sp>
      <p:sp>
        <p:nvSpPr>
          <p:cNvPr id="332822" name="Text Box 22"/>
          <p:cNvSpPr txBox="1">
            <a:spLocks noChangeArrowheads="1"/>
          </p:cNvSpPr>
          <p:nvPr/>
        </p:nvSpPr>
        <p:spPr bwMode="auto">
          <a:xfrm>
            <a:off x="214313" y="1831975"/>
            <a:ext cx="3786187" cy="1077913"/>
          </a:xfrm>
          <a:prstGeom prst="rect">
            <a:avLst/>
          </a:prstGeom>
          <a:noFill/>
          <a:ln w="9525">
            <a:noFill/>
            <a:miter lim="800000"/>
            <a:headEnd/>
            <a:tailEnd/>
          </a:ln>
        </p:spPr>
        <p:txBody>
          <a:bodyPr>
            <a:spAutoFit/>
          </a:bodyPr>
          <a:lstStyle/>
          <a:p>
            <a:pPr algn="ctr">
              <a:spcBef>
                <a:spcPct val="50000"/>
              </a:spcBef>
            </a:pPr>
            <a:r>
              <a:rPr lang="ar-SA" sz="1600">
                <a:latin typeface="Monotype Koufi" pitchFamily="2" charset="-78"/>
                <a:cs typeface="Monotype Koufi" pitchFamily="2" charset="-78"/>
              </a:rPr>
              <a:t>بناء على التحليل الاحصائي لنتائج التنفيذ، يقوم فريق العمل باستخدام التحسينات الجديدة كمعيار في المستقبل، وبالتالي يتم تطبيقها على عمليات أخرى سواء أكانت إدارية أو فنية</a:t>
            </a:r>
            <a:endParaRPr lang="en-US" sz="1600">
              <a:cs typeface="Monotype Koufi" pitchFamily="2" charset="-78"/>
            </a:endParaRPr>
          </a:p>
        </p:txBody>
      </p:sp>
      <p:sp>
        <p:nvSpPr>
          <p:cNvPr id="332823" name="Text Box 23"/>
          <p:cNvSpPr txBox="1">
            <a:spLocks noChangeArrowheads="1"/>
          </p:cNvSpPr>
          <p:nvPr/>
        </p:nvSpPr>
        <p:spPr bwMode="auto">
          <a:xfrm>
            <a:off x="214313" y="4286250"/>
            <a:ext cx="4000500" cy="1169988"/>
          </a:xfrm>
          <a:prstGeom prst="rect">
            <a:avLst/>
          </a:prstGeom>
          <a:noFill/>
          <a:ln w="9525">
            <a:noFill/>
            <a:miter lim="800000"/>
            <a:headEnd/>
            <a:tailEnd/>
          </a:ln>
        </p:spPr>
        <p:txBody>
          <a:bodyPr>
            <a:spAutoFit/>
          </a:bodyPr>
          <a:lstStyle/>
          <a:p>
            <a:pPr>
              <a:spcBef>
                <a:spcPct val="50000"/>
              </a:spcBef>
            </a:pPr>
            <a:r>
              <a:rPr lang="ar-SA" sz="1400">
                <a:latin typeface="Monotype Koufi" pitchFamily="2" charset="-78"/>
                <a:cs typeface="Monotype Koufi" pitchFamily="2" charset="-78"/>
              </a:rPr>
              <a:t>يتم التعرف على النتائج بعد تنفيذ الحلول والتحول إلى الوضع الجديد للعملية الانتاجية، حيث يتم جمع البيانات وتحليلها، واستخدام المعايير والمؤشرات لمقارنة الوضع القديم بالوضع الجديد وقياس مدى التحسن الحاصل أي القيام بدراسة تقويمية للوضع</a:t>
            </a:r>
            <a:endParaRPr lang="en-US" sz="1400">
              <a:cs typeface="Monotype Koufi" pitchFamily="2" charset="-78"/>
            </a:endParaRPr>
          </a:p>
        </p:txBody>
      </p:sp>
      <p:sp>
        <p:nvSpPr>
          <p:cNvPr id="72727" name="Line 24"/>
          <p:cNvSpPr>
            <a:spLocks noChangeShapeType="1"/>
          </p:cNvSpPr>
          <p:nvPr/>
        </p:nvSpPr>
        <p:spPr bwMode="auto">
          <a:xfrm flipH="1">
            <a:off x="0" y="304800"/>
            <a:ext cx="9067800" cy="0"/>
          </a:xfrm>
          <a:prstGeom prst="line">
            <a:avLst/>
          </a:prstGeom>
          <a:noFill/>
          <a:ln w="9525">
            <a:pattFill prst="plaid">
              <a:fgClr>
                <a:schemeClr val="folHlink"/>
              </a:fgClr>
              <a:bgClr>
                <a:srgbClr val="FFFFFF"/>
              </a:bgClr>
            </a:pattFill>
            <a:round/>
            <a:headEnd/>
            <a:tailEnd/>
          </a:ln>
        </p:spPr>
        <p:txBody>
          <a:bodyPr/>
          <a:lstStyle/>
          <a:p>
            <a:endParaRPr lang="ar-SA"/>
          </a:p>
        </p:txBody>
      </p:sp>
      <p:sp>
        <p:nvSpPr>
          <p:cNvPr id="332825" name="Text Box 25"/>
          <p:cNvSpPr txBox="1">
            <a:spLocks noChangeArrowheads="1"/>
          </p:cNvSpPr>
          <p:nvPr/>
        </p:nvSpPr>
        <p:spPr bwMode="auto">
          <a:xfrm>
            <a:off x="4786313" y="4000500"/>
            <a:ext cx="3819525" cy="1323975"/>
          </a:xfrm>
          <a:prstGeom prst="rect">
            <a:avLst/>
          </a:prstGeom>
          <a:noFill/>
          <a:ln w="9525">
            <a:noFill/>
            <a:miter lim="800000"/>
            <a:headEnd/>
            <a:tailEnd/>
          </a:ln>
        </p:spPr>
        <p:txBody>
          <a:bodyPr>
            <a:spAutoFit/>
          </a:bodyPr>
          <a:lstStyle/>
          <a:p>
            <a:pPr>
              <a:spcBef>
                <a:spcPct val="50000"/>
              </a:spcBef>
            </a:pPr>
            <a:r>
              <a:rPr lang="ar-SA" sz="1600">
                <a:latin typeface="Monotype Koufi" pitchFamily="2" charset="-78"/>
                <a:cs typeface="Monotype Koufi" pitchFamily="2" charset="-78"/>
              </a:rPr>
              <a:t>يقوم فريق العمل بإعداد جدول زمني للنشاطات ذات الصلة بعملية التحسين، كما يتم وضع تقديرات للموارد اللازمة، مع التركيز خلال هذه المرحلة على تدريب العاملين على التحول من الوضع الحالي إلى الوضع الجديد.</a:t>
            </a:r>
            <a:endParaRPr lang="en-US" sz="1600">
              <a:cs typeface="Monotype Koufi" pitchFamily="2" charset="-78"/>
            </a:endParaRPr>
          </a:p>
        </p:txBody>
      </p:sp>
      <p:sp>
        <p:nvSpPr>
          <p:cNvPr id="72729" name="Line 26"/>
          <p:cNvSpPr>
            <a:spLocks noChangeShapeType="1"/>
          </p:cNvSpPr>
          <p:nvPr/>
        </p:nvSpPr>
        <p:spPr bwMode="auto">
          <a:xfrm rot="5400000" flipH="1">
            <a:off x="7505700" y="4914900"/>
            <a:ext cx="3124200" cy="0"/>
          </a:xfrm>
          <a:prstGeom prst="line">
            <a:avLst/>
          </a:prstGeom>
          <a:noFill/>
          <a:ln w="9525">
            <a:pattFill prst="plaid">
              <a:fgClr>
                <a:srgbClr val="DDDDDD"/>
              </a:fgClr>
              <a:bgClr>
                <a:srgbClr val="FFFFFF"/>
              </a:bgClr>
            </a:pattFill>
            <a:round/>
            <a:headEnd/>
            <a:tailEnd/>
          </a:ln>
        </p:spPr>
        <p:txBody>
          <a:bodyPr/>
          <a:lstStyle/>
          <a:p>
            <a:endParaRPr lang="ar-SA"/>
          </a:p>
        </p:txBody>
      </p:sp>
      <p:sp>
        <p:nvSpPr>
          <p:cNvPr id="72730" name="Line 27"/>
          <p:cNvSpPr>
            <a:spLocks noChangeShapeType="1"/>
          </p:cNvSpPr>
          <p:nvPr/>
        </p:nvSpPr>
        <p:spPr bwMode="auto">
          <a:xfrm rot="5400000" flipH="1">
            <a:off x="7924800" y="4800600"/>
            <a:ext cx="2133600" cy="0"/>
          </a:xfrm>
          <a:prstGeom prst="line">
            <a:avLst/>
          </a:prstGeom>
          <a:noFill/>
          <a:ln w="9525">
            <a:pattFill prst="plaid">
              <a:fgClr>
                <a:srgbClr val="DDDDDD"/>
              </a:fgClr>
              <a:bgClr>
                <a:srgbClr val="FFFFFF"/>
              </a:bgClr>
            </a:pattFill>
            <a:round/>
            <a:headEnd/>
            <a:tailEnd/>
          </a:ln>
        </p:spPr>
        <p:txBody>
          <a:bodyPr/>
          <a:lstStyle/>
          <a:p>
            <a:endParaRPr lang="ar-SA"/>
          </a:p>
        </p:txBody>
      </p:sp>
      <p:sp>
        <p:nvSpPr>
          <p:cNvPr id="72731" name="Line 28"/>
          <p:cNvSpPr>
            <a:spLocks noChangeShapeType="1"/>
          </p:cNvSpPr>
          <p:nvPr/>
        </p:nvSpPr>
        <p:spPr bwMode="auto">
          <a:xfrm rot="5400000" flipH="1">
            <a:off x="8229600" y="5334000"/>
            <a:ext cx="1371600" cy="0"/>
          </a:xfrm>
          <a:prstGeom prst="line">
            <a:avLst/>
          </a:prstGeom>
          <a:noFill/>
          <a:ln w="9525">
            <a:pattFill prst="plaid">
              <a:fgClr>
                <a:srgbClr val="DDDDDD"/>
              </a:fgClr>
              <a:bgClr>
                <a:srgbClr val="FFFFFF"/>
              </a:bgClr>
            </a:pattFill>
            <a:round/>
            <a:headEnd/>
            <a:tailEnd/>
          </a:ln>
        </p:spPr>
        <p:txBody>
          <a:bodyPr/>
          <a:lstStyle/>
          <a:p>
            <a:endParaRPr lang="ar-SA"/>
          </a:p>
        </p:txBody>
      </p:sp>
      <p:sp>
        <p:nvSpPr>
          <p:cNvPr id="72732" name="AutoShape 28"/>
          <p:cNvSpPr>
            <a:spLocks noChangeArrowheads="1"/>
          </p:cNvSpPr>
          <p:nvPr/>
        </p:nvSpPr>
        <p:spPr bwMode="auto">
          <a:xfrm rot="-5123816">
            <a:off x="1695451" y="3116262"/>
            <a:ext cx="920750" cy="523875"/>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17694720 60000 65536"/>
              <a:gd name="T9" fmla="*/ 11796480 60000 65536"/>
              <a:gd name="T10" fmla="*/ 5898240 60000 65536"/>
              <a:gd name="T11" fmla="*/ 0 60000 65536"/>
              <a:gd name="T12" fmla="*/ 3375 w 21600"/>
              <a:gd name="T13" fmla="*/ 6785 h 21600"/>
              <a:gd name="T14" fmla="*/ 17215 w 21600"/>
              <a:gd name="T15" fmla="*/ 14815 h 21600"/>
            </a:gdLst>
            <a:ahLst/>
            <a:cxnLst>
              <a:cxn ang="T8">
                <a:pos x="T0" y="T1"/>
              </a:cxn>
              <a:cxn ang="T9">
                <a:pos x="T2" y="T3"/>
              </a:cxn>
              <a:cxn ang="T10">
                <a:pos x="T4" y="T5"/>
              </a:cxn>
              <a:cxn ang="T11">
                <a:pos x="T6" y="T7"/>
              </a:cxn>
            </a:cxnLst>
            <a:rect l="T12" t="T13" r="T14" b="T15"/>
            <a:pathLst>
              <a:path w="21600" h="21600">
                <a:moveTo>
                  <a:pt x="9804" y="0"/>
                </a:moveTo>
                <a:lnTo>
                  <a:pt x="9804" y="6785"/>
                </a:lnTo>
                <a:lnTo>
                  <a:pt x="3375" y="6785"/>
                </a:lnTo>
                <a:lnTo>
                  <a:pt x="3375" y="14815"/>
                </a:lnTo>
                <a:lnTo>
                  <a:pt x="9804" y="14815"/>
                </a:lnTo>
                <a:lnTo>
                  <a:pt x="9804" y="21600"/>
                </a:lnTo>
                <a:lnTo>
                  <a:pt x="21600" y="10800"/>
                </a:lnTo>
                <a:close/>
              </a:path>
              <a:path w="21600" h="21600">
                <a:moveTo>
                  <a:pt x="1350" y="6785"/>
                </a:moveTo>
                <a:lnTo>
                  <a:pt x="1350" y="14815"/>
                </a:lnTo>
                <a:lnTo>
                  <a:pt x="2700" y="14815"/>
                </a:lnTo>
                <a:lnTo>
                  <a:pt x="2700" y="6785"/>
                </a:lnTo>
                <a:close/>
              </a:path>
              <a:path w="21600" h="21600">
                <a:moveTo>
                  <a:pt x="0" y="6785"/>
                </a:moveTo>
                <a:lnTo>
                  <a:pt x="0" y="14815"/>
                </a:lnTo>
                <a:lnTo>
                  <a:pt x="675" y="14815"/>
                </a:lnTo>
                <a:lnTo>
                  <a:pt x="675" y="6785"/>
                </a:lnTo>
                <a:close/>
              </a:path>
            </a:pathLst>
          </a:custGeom>
          <a:gradFill rotWithShape="0">
            <a:gsLst>
              <a:gs pos="0">
                <a:srgbClr val="B1D8FF"/>
              </a:gs>
              <a:gs pos="50000">
                <a:srgbClr val="E7F3FF"/>
              </a:gs>
              <a:gs pos="100000">
                <a:srgbClr val="B1D8FF"/>
              </a:gs>
            </a:gsLst>
            <a:lin ang="18900000" scaled="1"/>
          </a:gradFill>
          <a:ln w="3175">
            <a:solidFill>
              <a:srgbClr val="C0C0C0"/>
            </a:solidFill>
            <a:miter lim="800000"/>
            <a:headEnd/>
            <a:tailEnd/>
          </a:ln>
        </p:spPr>
        <p:txBody>
          <a:bodyPr wrap="none" anchor="ctr"/>
          <a:lstStyle/>
          <a:p>
            <a:endParaRPr lang="ar-SA"/>
          </a:p>
        </p:txBody>
      </p:sp>
      <p:sp>
        <p:nvSpPr>
          <p:cNvPr id="72733" name="AutoShape 29"/>
          <p:cNvSpPr>
            <a:spLocks noChangeArrowheads="1"/>
          </p:cNvSpPr>
          <p:nvPr/>
        </p:nvSpPr>
        <p:spPr bwMode="auto">
          <a:xfrm>
            <a:off x="3851275" y="2924175"/>
            <a:ext cx="1439863" cy="86360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ar-SA"/>
              <a:t>؟!</a:t>
            </a:r>
            <a:r>
              <a:rPr lang="en-US"/>
              <a:t>C   </a:t>
            </a:r>
          </a:p>
        </p:txBody>
      </p:sp>
      <p:sp>
        <p:nvSpPr>
          <p:cNvPr id="2" name="Text Box 30"/>
          <p:cNvSpPr txBox="1">
            <a:spLocks noChangeArrowheads="1"/>
          </p:cNvSpPr>
          <p:nvPr/>
        </p:nvSpPr>
        <p:spPr bwMode="auto">
          <a:xfrm>
            <a:off x="611188" y="6021388"/>
            <a:ext cx="7200900" cy="369887"/>
          </a:xfrm>
          <a:prstGeom prst="rect">
            <a:avLst/>
          </a:prstGeom>
          <a:noFill/>
          <a:ln w="9525">
            <a:noFill/>
            <a:miter lim="800000"/>
            <a:headEnd/>
            <a:tailEnd/>
          </a:ln>
        </p:spPr>
        <p:txBody>
          <a:bodyPr>
            <a:spAutoFit/>
          </a:bodyPr>
          <a:lstStyle/>
          <a:p>
            <a:pPr>
              <a:spcBef>
                <a:spcPct val="50000"/>
              </a:spcBef>
            </a:pPr>
            <a:r>
              <a:rPr lang="ar-SA" sz="1400">
                <a:cs typeface="Monotype Koufi" pitchFamily="2" charset="-78"/>
              </a:rPr>
              <a:t>أيضا فكر في المكان الملائم للمراجع / المريض </a:t>
            </a:r>
            <a:r>
              <a:rPr lang="en-US" sz="1400">
                <a:cs typeface="Monotype Koufi" pitchFamily="2" charset="-78"/>
              </a:rPr>
              <a:t>? </a:t>
            </a:r>
            <a:r>
              <a:rPr lang="en-US" sz="1400" i="1">
                <a:latin typeface="Arial Black" pitchFamily="34" charset="0"/>
              </a:rPr>
              <a:t>CcPTTQM</a:t>
            </a:r>
            <a:r>
              <a:rPr lang="ar-SA" sz="1400">
                <a:latin typeface="Arial Black" pitchFamily="34" charset="0"/>
                <a:cs typeface="Monotype Koufi" pitchFamily="2" charset="-78"/>
              </a:rPr>
              <a:t> ولا تنسى مرحلتي </a:t>
            </a:r>
            <a:r>
              <a:rPr lang="ar-SA" sz="1400">
                <a:solidFill>
                  <a:srgbClr val="FF0000"/>
                </a:solidFill>
                <a:latin typeface="Arial Black" pitchFamily="34" charset="0"/>
                <a:cs typeface="Monotype Koufi" pitchFamily="2" charset="-78"/>
              </a:rPr>
              <a:t>5. </a:t>
            </a:r>
            <a:r>
              <a:rPr lang="ar-SA">
                <a:solidFill>
                  <a:srgbClr val="FF0000"/>
                </a:solidFill>
                <a:latin typeface="Arial Black" pitchFamily="34" charset="0"/>
                <a:cs typeface="Monotype Koufi" pitchFamily="2" charset="-78"/>
              </a:rPr>
              <a:t>التقويم و 6. التطوير</a:t>
            </a:r>
            <a:r>
              <a:rPr lang="ar-SA" sz="1400">
                <a:solidFill>
                  <a:srgbClr val="FF0000"/>
                </a:solidFill>
                <a:latin typeface="Arial Black" pitchFamily="34" charset="0"/>
                <a:cs typeface="Monotype Koufi" pitchFamily="2" charset="-78"/>
              </a:rPr>
              <a:t> ؟ </a:t>
            </a:r>
            <a:endParaRPr lang="en-US" sz="1400">
              <a:solidFill>
                <a:srgbClr val="FF0000"/>
              </a:solidFill>
              <a:latin typeface="Arial Black" pitchFamily="34" charset="0"/>
              <a:cs typeface="Monotype Koufi"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1000"/>
                                  </p:stCondLst>
                                  <p:iterate type="wd">
                                    <p:tmPct val="100000"/>
                                  </p:iterate>
                                  <p:childTnLst>
                                    <p:set>
                                      <p:cBhvr>
                                        <p:cTn id="6" dur="1" fill="hold">
                                          <p:stCondLst>
                                            <p:cond delay="0"/>
                                          </p:stCondLst>
                                        </p:cTn>
                                        <p:tgtEl>
                                          <p:spTgt spid="332804">
                                            <p:txEl>
                                              <p:pRg st="0" end="0"/>
                                            </p:txEl>
                                          </p:spTgt>
                                        </p:tgtEl>
                                        <p:attrNameLst>
                                          <p:attrName>style.visibility</p:attrName>
                                        </p:attrNameLst>
                                      </p:cBhvr>
                                      <p:to>
                                        <p:strVal val="visible"/>
                                      </p:to>
                                    </p:set>
                                    <p:animEffect transition="in" filter="blinds(horizontal)">
                                      <p:cBhvr>
                                        <p:cTn id="7" dur="300"/>
                                        <p:tgtEl>
                                          <p:spTgt spid="33280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iterate type="lt">
                                    <p:tmPct val="100000"/>
                                  </p:iterate>
                                  <p:childTnLst>
                                    <p:set>
                                      <p:cBhvr>
                                        <p:cTn id="11" dur="1" fill="hold">
                                          <p:stCondLst>
                                            <p:cond delay="0"/>
                                          </p:stCondLst>
                                        </p:cTn>
                                        <p:tgtEl>
                                          <p:spTgt spid="332814"/>
                                        </p:tgtEl>
                                        <p:attrNameLst>
                                          <p:attrName>style.visibility</p:attrName>
                                        </p:attrNameLst>
                                      </p:cBhvr>
                                      <p:to>
                                        <p:strVal val="visible"/>
                                      </p:to>
                                    </p:set>
                                    <p:animEffect transition="in" filter="box(in)">
                                      <p:cBhvr>
                                        <p:cTn id="12" dur="75"/>
                                        <p:tgtEl>
                                          <p:spTgt spid="332814"/>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iterate type="lt">
                                    <p:tmPct val="100000"/>
                                  </p:iterate>
                                  <p:childTnLst>
                                    <p:set>
                                      <p:cBhvr>
                                        <p:cTn id="16" dur="1" fill="hold">
                                          <p:stCondLst>
                                            <p:cond delay="0"/>
                                          </p:stCondLst>
                                        </p:cTn>
                                        <p:tgtEl>
                                          <p:spTgt spid="332821"/>
                                        </p:tgtEl>
                                        <p:attrNameLst>
                                          <p:attrName>style.visibility</p:attrName>
                                        </p:attrNameLst>
                                      </p:cBhvr>
                                      <p:to>
                                        <p:strVal val="visible"/>
                                      </p:to>
                                    </p:set>
                                    <p:animEffect transition="in" filter="checkerboard(across)">
                                      <p:cBhvr>
                                        <p:cTn id="17" dur="75"/>
                                        <p:tgtEl>
                                          <p:spTgt spid="332821"/>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iterate type="lt">
                                    <p:tmPct val="100000"/>
                                  </p:iterate>
                                  <p:childTnLst>
                                    <p:set>
                                      <p:cBhvr>
                                        <p:cTn id="21" dur="1" fill="hold">
                                          <p:stCondLst>
                                            <p:cond delay="0"/>
                                          </p:stCondLst>
                                        </p:cTn>
                                        <p:tgtEl>
                                          <p:spTgt spid="332813"/>
                                        </p:tgtEl>
                                        <p:attrNameLst>
                                          <p:attrName>style.visibility</p:attrName>
                                        </p:attrNameLst>
                                      </p:cBhvr>
                                      <p:to>
                                        <p:strVal val="visible"/>
                                      </p:to>
                                    </p:set>
                                    <p:animEffect transition="in" filter="blinds(horizontal)">
                                      <p:cBhvr>
                                        <p:cTn id="22" dur="75"/>
                                        <p:tgtEl>
                                          <p:spTgt spid="332813"/>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grpId="0" nodeType="clickEffect">
                                  <p:stCondLst>
                                    <p:cond delay="0"/>
                                  </p:stCondLst>
                                  <p:iterate type="lt">
                                    <p:tmPct val="100000"/>
                                  </p:iterate>
                                  <p:childTnLst>
                                    <p:set>
                                      <p:cBhvr>
                                        <p:cTn id="26" dur="1" fill="hold">
                                          <p:stCondLst>
                                            <p:cond delay="0"/>
                                          </p:stCondLst>
                                        </p:cTn>
                                        <p:tgtEl>
                                          <p:spTgt spid="332825"/>
                                        </p:tgtEl>
                                        <p:attrNameLst>
                                          <p:attrName>style.visibility</p:attrName>
                                        </p:attrNameLst>
                                      </p:cBhvr>
                                      <p:to>
                                        <p:strVal val="visible"/>
                                      </p:to>
                                    </p:set>
                                    <p:animEffect transition="in" filter="checkerboard(across)">
                                      <p:cBhvr>
                                        <p:cTn id="27" dur="75"/>
                                        <p:tgtEl>
                                          <p:spTgt spid="332825"/>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iterate type="lt">
                                    <p:tmPct val="100000"/>
                                  </p:iterate>
                                  <p:childTnLst>
                                    <p:set>
                                      <p:cBhvr>
                                        <p:cTn id="31" dur="1" fill="hold">
                                          <p:stCondLst>
                                            <p:cond delay="0"/>
                                          </p:stCondLst>
                                        </p:cTn>
                                        <p:tgtEl>
                                          <p:spTgt spid="332816"/>
                                        </p:tgtEl>
                                        <p:attrNameLst>
                                          <p:attrName>style.visibility</p:attrName>
                                        </p:attrNameLst>
                                      </p:cBhvr>
                                      <p:to>
                                        <p:strVal val="visible"/>
                                      </p:to>
                                    </p:set>
                                    <p:animEffect transition="in" filter="blinds(horizontal)">
                                      <p:cBhvr>
                                        <p:cTn id="32" dur="75"/>
                                        <p:tgtEl>
                                          <p:spTgt spid="332816"/>
                                        </p:tgtEl>
                                      </p:cBhvr>
                                    </p:animEffect>
                                  </p:childTnLst>
                                </p:cTn>
                              </p:par>
                            </p:childTnLst>
                          </p:cTn>
                        </p:par>
                      </p:childTnLst>
                    </p:cTn>
                  </p:par>
                  <p:par>
                    <p:cTn id="33" fill="hold">
                      <p:stCondLst>
                        <p:cond delay="indefinite"/>
                      </p:stCondLst>
                      <p:childTnLst>
                        <p:par>
                          <p:cTn id="34" fill="hold">
                            <p:stCondLst>
                              <p:cond delay="0"/>
                            </p:stCondLst>
                            <p:childTnLst>
                              <p:par>
                                <p:cTn id="35" presetID="5" presetClass="entr" presetSubtype="10" fill="hold" grpId="0" nodeType="clickEffect">
                                  <p:stCondLst>
                                    <p:cond delay="0"/>
                                  </p:stCondLst>
                                  <p:iterate type="lt">
                                    <p:tmPct val="100000"/>
                                  </p:iterate>
                                  <p:childTnLst>
                                    <p:set>
                                      <p:cBhvr>
                                        <p:cTn id="36" dur="1" fill="hold">
                                          <p:stCondLst>
                                            <p:cond delay="0"/>
                                          </p:stCondLst>
                                        </p:cTn>
                                        <p:tgtEl>
                                          <p:spTgt spid="332823"/>
                                        </p:tgtEl>
                                        <p:attrNameLst>
                                          <p:attrName>style.visibility</p:attrName>
                                        </p:attrNameLst>
                                      </p:cBhvr>
                                      <p:to>
                                        <p:strVal val="visible"/>
                                      </p:to>
                                    </p:set>
                                    <p:animEffect transition="in" filter="checkerboard(across)">
                                      <p:cBhvr>
                                        <p:cTn id="37" dur="75"/>
                                        <p:tgtEl>
                                          <p:spTgt spid="332823"/>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iterate type="lt">
                                    <p:tmPct val="100000"/>
                                  </p:iterate>
                                  <p:childTnLst>
                                    <p:set>
                                      <p:cBhvr>
                                        <p:cTn id="41" dur="1" fill="hold">
                                          <p:stCondLst>
                                            <p:cond delay="0"/>
                                          </p:stCondLst>
                                        </p:cTn>
                                        <p:tgtEl>
                                          <p:spTgt spid="332815"/>
                                        </p:tgtEl>
                                        <p:attrNameLst>
                                          <p:attrName>style.visibility</p:attrName>
                                        </p:attrNameLst>
                                      </p:cBhvr>
                                      <p:to>
                                        <p:strVal val="visible"/>
                                      </p:to>
                                    </p:set>
                                    <p:animEffect transition="in" filter="blinds(horizontal)">
                                      <p:cBhvr>
                                        <p:cTn id="42" dur="75"/>
                                        <p:tgtEl>
                                          <p:spTgt spid="332815"/>
                                        </p:tgtEl>
                                      </p:cBhvr>
                                    </p:animEffect>
                                  </p:childTnLst>
                                </p:cTn>
                              </p:par>
                            </p:childTnLst>
                          </p:cTn>
                        </p:par>
                      </p:childTnLst>
                    </p:cTn>
                  </p:par>
                  <p:par>
                    <p:cTn id="43" fill="hold">
                      <p:stCondLst>
                        <p:cond delay="indefinite"/>
                      </p:stCondLst>
                      <p:childTnLst>
                        <p:par>
                          <p:cTn id="44" fill="hold">
                            <p:stCondLst>
                              <p:cond delay="0"/>
                            </p:stCondLst>
                            <p:childTnLst>
                              <p:par>
                                <p:cTn id="45" presetID="5" presetClass="entr" presetSubtype="10" fill="hold" grpId="0" nodeType="clickEffect">
                                  <p:stCondLst>
                                    <p:cond delay="0"/>
                                  </p:stCondLst>
                                  <p:iterate type="lt">
                                    <p:tmPct val="100000"/>
                                  </p:iterate>
                                  <p:childTnLst>
                                    <p:set>
                                      <p:cBhvr>
                                        <p:cTn id="46" dur="1" fill="hold">
                                          <p:stCondLst>
                                            <p:cond delay="0"/>
                                          </p:stCondLst>
                                        </p:cTn>
                                        <p:tgtEl>
                                          <p:spTgt spid="332822"/>
                                        </p:tgtEl>
                                        <p:attrNameLst>
                                          <p:attrName>style.visibility</p:attrName>
                                        </p:attrNameLst>
                                      </p:cBhvr>
                                      <p:to>
                                        <p:strVal val="visible"/>
                                      </p:to>
                                    </p:set>
                                    <p:animEffect transition="in" filter="checkerboard(across)">
                                      <p:cBhvr>
                                        <p:cTn id="47" dur="75"/>
                                        <p:tgtEl>
                                          <p:spTgt spid="332822"/>
                                        </p:tgtEl>
                                      </p:cBhvr>
                                    </p:animEffect>
                                  </p:childTnLst>
                                </p:cTn>
                              </p:par>
                            </p:childTnLst>
                          </p:cTn>
                        </p:par>
                      </p:childTnLst>
                    </p:cTn>
                  </p:par>
                  <p:par>
                    <p:cTn id="48" fill="hold">
                      <p:stCondLst>
                        <p:cond delay="indefinite"/>
                      </p:stCondLst>
                      <p:childTnLst>
                        <p:par>
                          <p:cTn id="49" fill="hold">
                            <p:stCondLst>
                              <p:cond delay="0"/>
                            </p:stCondLst>
                            <p:childTnLst>
                              <p:par>
                                <p:cTn id="50" presetID="5" presetClass="entr" presetSubtype="10" fill="hold" grpId="0" nodeType="clickEffect">
                                  <p:stCondLst>
                                    <p:cond delay="0"/>
                                  </p:stCondLst>
                                  <p:iterate type="lt">
                                    <p:tmPct val="100000"/>
                                  </p:iterate>
                                  <p:childTnLst>
                                    <p:set>
                                      <p:cBhvr>
                                        <p:cTn id="51" dur="1" fill="hold">
                                          <p:stCondLst>
                                            <p:cond delay="0"/>
                                          </p:stCondLst>
                                        </p:cTn>
                                        <p:tgtEl>
                                          <p:spTgt spid="2"/>
                                        </p:tgtEl>
                                        <p:attrNameLst>
                                          <p:attrName>style.visibility</p:attrName>
                                        </p:attrNameLst>
                                      </p:cBhvr>
                                      <p:to>
                                        <p:strVal val="visible"/>
                                      </p:to>
                                    </p:set>
                                    <p:animEffect transition="in" filter="checkerboard(across)">
                                      <p:cBhvr>
                                        <p:cTn id="52" dur="75"/>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2804" grpId="0" build="p" autoUpdateAnimBg="0" advAuto="1000"/>
      <p:bldP spid="332813" grpId="0" autoUpdateAnimBg="0"/>
      <p:bldP spid="332814" grpId="0" autoUpdateAnimBg="0"/>
      <p:bldP spid="332815" grpId="0" autoUpdateAnimBg="0"/>
      <p:bldP spid="332816" grpId="0" autoUpdateAnimBg="0"/>
      <p:bldP spid="332821" grpId="0" autoUpdateAnimBg="0"/>
      <p:bldP spid="332822" grpId="0" autoUpdateAnimBg="0"/>
      <p:bldP spid="332823" grpId="0" autoUpdateAnimBg="0"/>
      <p:bldP spid="332825" grpId="0" autoUpdateAnimBg="0"/>
      <p:bldP spid="2" grpId="0" autoUpdateAnimBg="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188" y="333375"/>
            <a:ext cx="8137525" cy="5759450"/>
          </a:xfrm>
        </p:spPr>
        <p:txBody>
          <a:bodyPr wrap="square" lIns="91440" tIns="45720" rIns="91440" bIns="45720" numCol="1" anchorCtr="0" compatLnSpc="1">
            <a:prstTxWarp prst="textNoShape">
              <a:avLst/>
            </a:prstTxWarp>
          </a:bodyPr>
          <a:lstStyle/>
          <a:p>
            <a:pPr algn="ctr">
              <a:defRPr/>
            </a:pPr>
            <a:r>
              <a:rPr lang="ar-SA" sz="3600" dirty="0" smtClean="0">
                <a:latin typeface="Monotype Koufi" pitchFamily="2" charset="-78"/>
                <a:ea typeface="Monotype Koufi" pitchFamily="2" charset="-78"/>
                <a:cs typeface="Monotype Koufi" pitchFamily="2" charset="-78"/>
              </a:rPr>
              <a:t>طرق وأدوات وتقنيات الجودة</a:t>
            </a:r>
            <a:r>
              <a:rPr lang="ar-SA" dirty="0" smtClean="0"/>
              <a:t/>
            </a:r>
            <a:br>
              <a:rPr lang="ar-SA" dirty="0" smtClean="0"/>
            </a:br>
            <a:r>
              <a:rPr lang="en-US" sz="2800" dirty="0" smtClean="0">
                <a:latin typeface="Arial Black" pitchFamily="34" charset="0"/>
                <a:cs typeface="Tahoma" pitchFamily="34" charset="0"/>
              </a:rPr>
              <a:t>TQM Approaches; Tools &amp; Technologies</a:t>
            </a:r>
            <a:br>
              <a:rPr lang="en-US" sz="2800" dirty="0" smtClean="0">
                <a:latin typeface="Arial Black" pitchFamily="34" charset="0"/>
                <a:cs typeface="Tahoma" pitchFamily="34" charset="0"/>
              </a:rPr>
            </a:br>
            <a:r>
              <a:rPr lang="en-US" sz="2800" dirty="0" smtClean="0">
                <a:latin typeface="Arial Black" pitchFamily="34" charset="0"/>
                <a:cs typeface="Tahoma" pitchFamily="34" charset="0"/>
              </a:rPr>
              <a:t/>
            </a:r>
            <a:br>
              <a:rPr lang="en-US" sz="2800" dirty="0" smtClean="0">
                <a:latin typeface="Arial Black" pitchFamily="34" charset="0"/>
                <a:cs typeface="Tahoma" pitchFamily="34" charset="0"/>
              </a:rPr>
            </a:br>
            <a:r>
              <a:rPr lang="en-US" sz="2800" dirty="0" smtClean="0">
                <a:latin typeface="Arial Black" pitchFamily="34" charset="0"/>
                <a:cs typeface="Tahoma" pitchFamily="34" charset="0"/>
              </a:rPr>
              <a:t/>
            </a:r>
            <a:br>
              <a:rPr lang="en-US" sz="2800" dirty="0" smtClean="0">
                <a:latin typeface="Arial Black" pitchFamily="34" charset="0"/>
                <a:cs typeface="Tahoma" pitchFamily="34" charset="0"/>
              </a:rPr>
            </a:br>
            <a:r>
              <a:rPr lang="en-US" sz="2800" dirty="0" smtClean="0">
                <a:latin typeface="Arial Black" pitchFamily="34" charset="0"/>
                <a:cs typeface="Tahoma" pitchFamily="34" charset="0"/>
              </a:rPr>
              <a:t/>
            </a:r>
            <a:br>
              <a:rPr lang="en-US" sz="2800" dirty="0" smtClean="0">
                <a:latin typeface="Arial Black" pitchFamily="34" charset="0"/>
                <a:cs typeface="Tahoma" pitchFamily="34" charset="0"/>
              </a:rPr>
            </a:br>
            <a:r>
              <a:rPr lang="en-US" sz="2800" dirty="0" smtClean="0">
                <a:latin typeface="Arial Black" pitchFamily="34" charset="0"/>
                <a:cs typeface="Tahoma" pitchFamily="34" charset="0"/>
              </a:rPr>
              <a:t/>
            </a:r>
            <a:br>
              <a:rPr lang="en-US" sz="2800" dirty="0" smtClean="0">
                <a:latin typeface="Arial Black" pitchFamily="34" charset="0"/>
                <a:cs typeface="Tahoma" pitchFamily="34" charset="0"/>
              </a:rPr>
            </a:br>
            <a:r>
              <a:rPr lang="en-US" sz="2800" dirty="0" smtClean="0">
                <a:latin typeface="Arial Black" pitchFamily="34" charset="0"/>
                <a:cs typeface="Tahoma" pitchFamily="34" charset="0"/>
              </a:rPr>
              <a:t/>
            </a:r>
            <a:br>
              <a:rPr lang="en-US" sz="2800" dirty="0" smtClean="0">
                <a:latin typeface="Arial Black" pitchFamily="34" charset="0"/>
                <a:cs typeface="Tahoma" pitchFamily="34" charset="0"/>
              </a:rPr>
            </a:br>
            <a:r>
              <a:rPr lang="en-US" sz="2800" dirty="0" smtClean="0">
                <a:latin typeface="Arial Black" pitchFamily="34" charset="0"/>
                <a:cs typeface="Tahoma" pitchFamily="34" charset="0"/>
              </a:rPr>
              <a:t/>
            </a:r>
            <a:br>
              <a:rPr lang="en-US" sz="2800" dirty="0" smtClean="0">
                <a:latin typeface="Arial Black" pitchFamily="34" charset="0"/>
                <a:cs typeface="Tahoma" pitchFamily="34" charset="0"/>
              </a:rPr>
            </a:br>
            <a:r>
              <a:rPr lang="en-US" sz="2800" dirty="0" smtClean="0">
                <a:latin typeface="Arial Black" pitchFamily="34" charset="0"/>
                <a:cs typeface="Tahoma" pitchFamily="34" charset="0"/>
              </a:rPr>
              <a:t> </a:t>
            </a:r>
            <a:r>
              <a:rPr lang="en-US" sz="1800" baseline="30000" dirty="0" smtClean="0">
                <a:cs typeface="Tahoma" pitchFamily="34" charset="0"/>
                <a:hlinkClick r:id="rId2"/>
              </a:rPr>
              <a:t>http://store.isixsigma.com/product.asp</a:t>
            </a:r>
            <a:r>
              <a:rPr lang="en-US" sz="1800" baseline="30000" dirty="0" smtClean="0">
                <a:cs typeface="Tahoma" pitchFamily="34" charset="0"/>
              </a:rPr>
              <a:t> </a:t>
            </a:r>
            <a:r>
              <a:rPr lang="ar-SA" dirty="0" smtClean="0"/>
              <a:t> </a:t>
            </a:r>
            <a:br>
              <a:rPr lang="ar-SA" dirty="0" smtClean="0"/>
            </a:br>
            <a:endParaRPr lang="ar-SA" dirty="0" smtClean="0"/>
          </a:p>
        </p:txBody>
      </p:sp>
      <p:sp>
        <p:nvSpPr>
          <p:cNvPr id="73731" name="Slide Number Placeholder 4"/>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FF5EF92F-E3C0-4A65-B936-688F8C31B6CC}" type="slidenum">
              <a:rPr lang="ar-SA" smtClean="0"/>
              <a:pPr/>
              <a:t>65</a:t>
            </a:fld>
            <a:endParaRPr lang="en-US" smtClean="0"/>
          </a:p>
        </p:txBody>
      </p:sp>
      <p:pic>
        <p:nvPicPr>
          <p:cNvPr id="73732" name="Picture 4" descr="fishbone"/>
          <p:cNvPicPr>
            <a:picLocks noChangeAspect="1" noChangeArrowheads="1"/>
          </p:cNvPicPr>
          <p:nvPr/>
        </p:nvPicPr>
        <p:blipFill>
          <a:blip r:embed="rId3"/>
          <a:srcRect/>
          <a:stretch>
            <a:fillRect/>
          </a:stretch>
        </p:blipFill>
        <p:spPr bwMode="auto">
          <a:xfrm>
            <a:off x="979488" y="1557338"/>
            <a:ext cx="1071562" cy="858837"/>
          </a:xfrm>
          <a:prstGeom prst="rect">
            <a:avLst/>
          </a:prstGeom>
          <a:noFill/>
          <a:ln w="9525">
            <a:noFill/>
            <a:miter lim="800000"/>
            <a:headEnd/>
            <a:tailEnd/>
          </a:ln>
        </p:spPr>
      </p:pic>
      <p:pic>
        <p:nvPicPr>
          <p:cNvPr id="73733" name="Picture 4" descr="Six Sigma Black Belt (DMAIC) Training Slides - 2009 Version!">
            <a:hlinkClick r:id="rId4"/>
          </p:cNvPr>
          <p:cNvPicPr>
            <a:picLocks noChangeAspect="1" noChangeArrowheads="1"/>
          </p:cNvPicPr>
          <p:nvPr/>
        </p:nvPicPr>
        <p:blipFill>
          <a:blip r:embed="rId5"/>
          <a:srcRect/>
          <a:stretch>
            <a:fillRect/>
          </a:stretch>
        </p:blipFill>
        <p:spPr bwMode="auto">
          <a:xfrm>
            <a:off x="3059113" y="1557338"/>
            <a:ext cx="1216025" cy="1008062"/>
          </a:xfrm>
          <a:prstGeom prst="rect">
            <a:avLst/>
          </a:prstGeom>
          <a:noFill/>
          <a:ln w="9525">
            <a:noFill/>
            <a:miter lim="800000"/>
            <a:headEnd/>
            <a:tailEnd/>
          </a:ln>
        </p:spPr>
      </p:pic>
      <p:pic>
        <p:nvPicPr>
          <p:cNvPr id="73734" name="Picture 2" descr="Six Sigma Quality Resources for Achieving Six Sigma Results">
            <a:hlinkClick r:id="rId6"/>
          </p:cNvPr>
          <p:cNvPicPr>
            <a:picLocks noChangeAspect="1" noChangeArrowheads="1"/>
          </p:cNvPicPr>
          <p:nvPr/>
        </p:nvPicPr>
        <p:blipFill>
          <a:blip r:embed="rId7"/>
          <a:srcRect/>
          <a:stretch>
            <a:fillRect/>
          </a:stretch>
        </p:blipFill>
        <p:spPr bwMode="auto">
          <a:xfrm>
            <a:off x="5076825" y="1628775"/>
            <a:ext cx="1285875" cy="931863"/>
          </a:xfrm>
          <a:prstGeom prst="rect">
            <a:avLst/>
          </a:prstGeom>
          <a:noFill/>
          <a:ln w="9525">
            <a:noFill/>
            <a:miter lim="800000"/>
            <a:headEnd/>
            <a:tailEnd/>
          </a:ln>
        </p:spPr>
      </p:pic>
      <p:pic>
        <p:nvPicPr>
          <p:cNvPr id="73735" name="Picture 6" descr="http://healthcare.isixsigma.com/library/graphics/561a.gif"/>
          <p:cNvPicPr>
            <a:picLocks noChangeAspect="1" noChangeArrowheads="1"/>
          </p:cNvPicPr>
          <p:nvPr/>
        </p:nvPicPr>
        <p:blipFill>
          <a:blip r:embed="rId8"/>
          <a:srcRect/>
          <a:stretch>
            <a:fillRect/>
          </a:stretch>
        </p:blipFill>
        <p:spPr bwMode="auto">
          <a:xfrm>
            <a:off x="2771775" y="2781300"/>
            <a:ext cx="2428875" cy="1214438"/>
          </a:xfrm>
          <a:prstGeom prst="rect">
            <a:avLst/>
          </a:prstGeom>
          <a:noFill/>
          <a:ln w="9525">
            <a:noFill/>
            <a:miter lim="800000"/>
            <a:headEnd/>
            <a:tailEnd/>
          </a:ln>
        </p:spPr>
      </p:pic>
      <p:pic>
        <p:nvPicPr>
          <p:cNvPr id="73736" name="Picture 9" descr="total quality management, tqm, six sigma, methodology, training, calculating, qualtec, method, six-sigma employment, 6 sigma"/>
          <p:cNvPicPr>
            <a:picLocks noChangeAspect="1" noChangeArrowheads="1"/>
          </p:cNvPicPr>
          <p:nvPr/>
        </p:nvPicPr>
        <p:blipFill>
          <a:blip r:embed="rId9"/>
          <a:srcRect/>
          <a:stretch>
            <a:fillRect/>
          </a:stretch>
        </p:blipFill>
        <p:spPr bwMode="auto">
          <a:xfrm>
            <a:off x="7092950" y="2205038"/>
            <a:ext cx="1366838" cy="936625"/>
          </a:xfrm>
          <a:prstGeom prst="rect">
            <a:avLst/>
          </a:prstGeom>
          <a:noFill/>
          <a:ln w="9525">
            <a:noFill/>
            <a:miter lim="800000"/>
            <a:headEnd/>
            <a:tailEnd/>
          </a:ln>
        </p:spPr>
      </p:pic>
      <p:pic>
        <p:nvPicPr>
          <p:cNvPr id="73737" name="Picture 8" descr="CBAHI">
            <a:hlinkClick r:id="rId10"/>
          </p:cNvPr>
          <p:cNvPicPr>
            <a:picLocks noChangeAspect="1" noChangeArrowheads="1"/>
          </p:cNvPicPr>
          <p:nvPr/>
        </p:nvPicPr>
        <p:blipFill>
          <a:blip r:embed="rId11"/>
          <a:srcRect/>
          <a:stretch>
            <a:fillRect/>
          </a:stretch>
        </p:blipFill>
        <p:spPr bwMode="auto">
          <a:xfrm>
            <a:off x="1476375" y="4508500"/>
            <a:ext cx="1655763" cy="1296988"/>
          </a:xfrm>
          <a:prstGeom prst="rect">
            <a:avLst/>
          </a:prstGeom>
          <a:noFill/>
          <a:ln w="9525">
            <a:noFill/>
            <a:miter lim="800000"/>
            <a:headEnd/>
            <a:tailEnd/>
          </a:ln>
        </p:spPr>
      </p:pic>
      <p:pic>
        <p:nvPicPr>
          <p:cNvPr id="73738" name="Picture 7" descr="Flag of WHO.svg">
            <a:hlinkClick r:id="rId12"/>
          </p:cNvPr>
          <p:cNvPicPr>
            <a:picLocks noChangeAspect="1" noChangeArrowheads="1"/>
          </p:cNvPicPr>
          <p:nvPr/>
        </p:nvPicPr>
        <p:blipFill>
          <a:blip r:embed="rId13"/>
          <a:srcRect/>
          <a:stretch>
            <a:fillRect/>
          </a:stretch>
        </p:blipFill>
        <p:spPr bwMode="auto">
          <a:xfrm>
            <a:off x="6443663" y="4941888"/>
            <a:ext cx="1584325" cy="1008062"/>
          </a:xfrm>
          <a:prstGeom prst="rect">
            <a:avLst/>
          </a:prstGeom>
          <a:noFill/>
          <a:ln w="9525">
            <a:noFill/>
            <a:miter lim="800000"/>
            <a:headEnd/>
            <a:tailEnd/>
          </a:ln>
        </p:spPr>
      </p:pic>
    </p:spTree>
  </p:cSld>
  <p:clrMapOvr>
    <a:masterClrMapping/>
  </p:clrMapOvr>
  <p:transition>
    <p:wheel spokes="3"/>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Footer Placeholder 2"/>
          <p:cNvSpPr>
            <a:spLocks noGrp="1"/>
          </p:cNvSpPr>
          <p:nvPr>
            <p:ph type="ftr" sz="quarter" idx="11"/>
          </p:nvPr>
        </p:nvSpPr>
        <p:spPr bwMode="auto">
          <a:xfrm>
            <a:off x="420688" y="6159500"/>
            <a:ext cx="1919287" cy="582613"/>
          </a:xfrm>
          <a:noFill/>
          <a:ln>
            <a:miter lim="800000"/>
            <a:headEnd/>
            <a:tailEnd/>
          </a:ln>
        </p:spPr>
        <p:txBody>
          <a:bodyPr wrap="square" lIns="91440" tIns="45720" rIns="91440" bIns="45720" numCol="1" anchorCtr="0" compatLnSpc="1">
            <a:prstTxWarp prst="textNoShape">
              <a:avLst/>
            </a:prstTxWarp>
          </a:bodyPr>
          <a:lstStyle/>
          <a:p>
            <a:pPr algn="l"/>
            <a:r>
              <a:rPr lang="en-US" sz="1000" smtClean="0"/>
              <a:t>Copyright 2008 Health Administration Press. All rights reserved.</a:t>
            </a:r>
          </a:p>
        </p:txBody>
      </p:sp>
      <p:sp>
        <p:nvSpPr>
          <p:cNvPr id="74755" name="Slide Number Placeholder 3"/>
          <p:cNvSpPr>
            <a:spLocks noGrp="1"/>
          </p:cNvSpPr>
          <p:nvPr>
            <p:ph type="sldNum" sz="quarter" idx="12"/>
          </p:nvPr>
        </p:nvSpPr>
        <p:spPr bwMode="auto">
          <a:xfrm>
            <a:off x="8316913" y="6448425"/>
            <a:ext cx="695325" cy="365125"/>
          </a:xfrm>
          <a:noFill/>
          <a:ln>
            <a:miter lim="800000"/>
            <a:headEnd/>
            <a:tailEnd/>
          </a:ln>
        </p:spPr>
        <p:txBody>
          <a:bodyPr wrap="square" lIns="91440" tIns="45720" rIns="91440" bIns="45720" numCol="1" anchorCtr="0" compatLnSpc="1">
            <a:prstTxWarp prst="textNoShape">
              <a:avLst/>
            </a:prstTxWarp>
          </a:bodyPr>
          <a:lstStyle/>
          <a:p>
            <a:fld id="{F6AF3A4B-AA63-42C5-B254-0C4354C14352}" type="slidenum">
              <a:rPr lang="ar-SA" smtClean="0"/>
              <a:pPr/>
              <a:t>66</a:t>
            </a:fld>
            <a:endParaRPr lang="en-US" smtClean="0"/>
          </a:p>
        </p:txBody>
      </p:sp>
      <p:sp>
        <p:nvSpPr>
          <p:cNvPr id="20484" name="Rectangle 2"/>
          <p:cNvSpPr>
            <a:spLocks noGrp="1" noChangeArrowheads="1"/>
          </p:cNvSpPr>
          <p:nvPr>
            <p:ph type="title"/>
          </p:nvPr>
        </p:nvSpPr>
        <p:spPr>
          <a:xfrm>
            <a:off x="1033463" y="195263"/>
            <a:ext cx="7499350" cy="496887"/>
          </a:xfrm>
        </p:spPr>
        <p:txBody>
          <a:bodyPr/>
          <a:lstStyle/>
          <a:p>
            <a:pPr algn="just" rtl="0" fontAlgn="auto">
              <a:spcAft>
                <a:spcPts val="0"/>
              </a:spcAft>
              <a:defRPr/>
            </a:pPr>
            <a:r>
              <a:rPr lang="en-US" sz="2400" dirty="0" smtClean="0">
                <a:latin typeface="Arial Black" pitchFamily="34" charset="0"/>
              </a:rPr>
              <a:t>Seven Basic Quality Tools </a:t>
            </a:r>
            <a:r>
              <a:rPr lang="ar-SA" sz="2400" dirty="0" smtClean="0">
                <a:latin typeface="Arial Black" pitchFamily="34" charset="0"/>
              </a:rPr>
              <a:t>الأدوات السبع الأساسية </a:t>
            </a:r>
            <a:endParaRPr lang="en-US" sz="2400" dirty="0" smtClean="0">
              <a:latin typeface="Arial Black" pitchFamily="34" charset="0"/>
            </a:endParaRPr>
          </a:p>
        </p:txBody>
      </p:sp>
      <p:grpSp>
        <p:nvGrpSpPr>
          <p:cNvPr id="74757" name="Group 4"/>
          <p:cNvGrpSpPr>
            <a:grpSpLocks/>
          </p:cNvGrpSpPr>
          <p:nvPr/>
        </p:nvGrpSpPr>
        <p:grpSpPr bwMode="auto">
          <a:xfrm>
            <a:off x="6011863" y="1268413"/>
            <a:ext cx="2468562" cy="1600200"/>
            <a:chOff x="4032" y="1248"/>
            <a:chExt cx="1555" cy="1008"/>
          </a:xfrm>
        </p:grpSpPr>
        <p:pic>
          <p:nvPicPr>
            <p:cNvPr id="74775" name="Picture 5" descr="spc"/>
            <p:cNvPicPr>
              <a:picLocks noChangeAspect="1" noChangeArrowheads="1"/>
            </p:cNvPicPr>
            <p:nvPr/>
          </p:nvPicPr>
          <p:blipFill>
            <a:blip r:embed="rId2"/>
            <a:srcRect/>
            <a:stretch>
              <a:fillRect/>
            </a:stretch>
          </p:blipFill>
          <p:spPr bwMode="auto">
            <a:xfrm>
              <a:off x="4435" y="1248"/>
              <a:ext cx="749" cy="749"/>
            </a:xfrm>
            <a:prstGeom prst="rect">
              <a:avLst/>
            </a:prstGeom>
            <a:noFill/>
            <a:ln w="9525">
              <a:noFill/>
              <a:miter lim="800000"/>
              <a:headEnd/>
              <a:tailEnd/>
            </a:ln>
          </p:spPr>
        </p:pic>
        <p:sp>
          <p:nvSpPr>
            <p:cNvPr id="74776" name="Text Box 6"/>
            <p:cNvSpPr txBox="1">
              <a:spLocks noChangeArrowheads="1"/>
            </p:cNvSpPr>
            <p:nvPr/>
          </p:nvSpPr>
          <p:spPr bwMode="auto">
            <a:xfrm>
              <a:off x="4032" y="1968"/>
              <a:ext cx="1555" cy="288"/>
            </a:xfrm>
            <a:prstGeom prst="rect">
              <a:avLst/>
            </a:prstGeom>
            <a:noFill/>
            <a:ln w="12700">
              <a:noFill/>
              <a:miter lim="800000"/>
              <a:headEnd/>
              <a:tailEnd/>
            </a:ln>
          </p:spPr>
          <p:txBody>
            <a:bodyPr/>
            <a:lstStyle/>
            <a:p>
              <a:pPr eaLnBrk="0" hangingPunct="0">
                <a:spcBef>
                  <a:spcPct val="50000"/>
                </a:spcBef>
              </a:pPr>
              <a:r>
                <a:rPr lang="en-US"/>
                <a:t>Run Chart</a:t>
              </a:r>
            </a:p>
          </p:txBody>
        </p:sp>
      </p:grpSp>
      <p:grpSp>
        <p:nvGrpSpPr>
          <p:cNvPr id="74758" name="Group 7"/>
          <p:cNvGrpSpPr>
            <a:grpSpLocks/>
          </p:cNvGrpSpPr>
          <p:nvPr/>
        </p:nvGrpSpPr>
        <p:grpSpPr bwMode="auto">
          <a:xfrm>
            <a:off x="6372225" y="3716338"/>
            <a:ext cx="2468563" cy="1806575"/>
            <a:chOff x="4080" y="2688"/>
            <a:chExt cx="1555" cy="1008"/>
          </a:xfrm>
        </p:grpSpPr>
        <p:pic>
          <p:nvPicPr>
            <p:cNvPr id="74773" name="Picture 8" descr="s"/>
            <p:cNvPicPr>
              <a:picLocks noChangeAspect="1" noChangeArrowheads="1"/>
            </p:cNvPicPr>
            <p:nvPr/>
          </p:nvPicPr>
          <p:blipFill>
            <a:blip r:embed="rId3"/>
            <a:srcRect/>
            <a:stretch>
              <a:fillRect/>
            </a:stretch>
          </p:blipFill>
          <p:spPr bwMode="auto">
            <a:xfrm>
              <a:off x="4483" y="2688"/>
              <a:ext cx="749" cy="749"/>
            </a:xfrm>
            <a:prstGeom prst="rect">
              <a:avLst/>
            </a:prstGeom>
            <a:noFill/>
            <a:ln w="9525">
              <a:noFill/>
              <a:miter lim="800000"/>
              <a:headEnd/>
              <a:tailEnd/>
            </a:ln>
          </p:spPr>
        </p:pic>
        <p:sp>
          <p:nvSpPr>
            <p:cNvPr id="74774" name="Text Box 9"/>
            <p:cNvSpPr txBox="1">
              <a:spLocks noChangeArrowheads="1"/>
            </p:cNvSpPr>
            <p:nvPr/>
          </p:nvSpPr>
          <p:spPr bwMode="auto">
            <a:xfrm>
              <a:off x="4080" y="3408"/>
              <a:ext cx="1555" cy="288"/>
            </a:xfrm>
            <a:prstGeom prst="rect">
              <a:avLst/>
            </a:prstGeom>
            <a:noFill/>
            <a:ln w="12700">
              <a:noFill/>
              <a:miter lim="800000"/>
              <a:headEnd/>
              <a:tailEnd/>
            </a:ln>
          </p:spPr>
          <p:txBody>
            <a:bodyPr/>
            <a:lstStyle/>
            <a:p>
              <a:pPr eaLnBrk="0" hangingPunct="0">
                <a:spcBef>
                  <a:spcPct val="50000"/>
                </a:spcBef>
              </a:pPr>
              <a:r>
                <a:rPr lang="en-US"/>
                <a:t>Scatter Diagram</a:t>
              </a:r>
            </a:p>
          </p:txBody>
        </p:sp>
      </p:grpSp>
      <p:grpSp>
        <p:nvGrpSpPr>
          <p:cNvPr id="74759" name="Group 10"/>
          <p:cNvGrpSpPr>
            <a:grpSpLocks/>
          </p:cNvGrpSpPr>
          <p:nvPr/>
        </p:nvGrpSpPr>
        <p:grpSpPr bwMode="auto">
          <a:xfrm>
            <a:off x="2124075" y="3573463"/>
            <a:ext cx="2468563" cy="1871662"/>
            <a:chOff x="1872" y="2688"/>
            <a:chExt cx="1555" cy="1008"/>
          </a:xfrm>
        </p:grpSpPr>
        <p:pic>
          <p:nvPicPr>
            <p:cNvPr id="74771" name="Picture 11" descr="h"/>
            <p:cNvPicPr>
              <a:picLocks noChangeAspect="1" noChangeArrowheads="1"/>
            </p:cNvPicPr>
            <p:nvPr/>
          </p:nvPicPr>
          <p:blipFill>
            <a:blip r:embed="rId4"/>
            <a:srcRect/>
            <a:stretch>
              <a:fillRect/>
            </a:stretch>
          </p:blipFill>
          <p:spPr bwMode="auto">
            <a:xfrm>
              <a:off x="2275" y="2688"/>
              <a:ext cx="749" cy="749"/>
            </a:xfrm>
            <a:prstGeom prst="rect">
              <a:avLst/>
            </a:prstGeom>
            <a:noFill/>
            <a:ln w="9525">
              <a:noFill/>
              <a:miter lim="800000"/>
              <a:headEnd/>
              <a:tailEnd/>
            </a:ln>
          </p:spPr>
        </p:pic>
        <p:sp>
          <p:nvSpPr>
            <p:cNvPr id="74772" name="Text Box 12"/>
            <p:cNvSpPr txBox="1">
              <a:spLocks noChangeArrowheads="1"/>
            </p:cNvSpPr>
            <p:nvPr/>
          </p:nvSpPr>
          <p:spPr bwMode="auto">
            <a:xfrm>
              <a:off x="1872" y="3408"/>
              <a:ext cx="1555" cy="288"/>
            </a:xfrm>
            <a:prstGeom prst="rect">
              <a:avLst/>
            </a:prstGeom>
            <a:noFill/>
            <a:ln w="12700">
              <a:noFill/>
              <a:miter lim="800000"/>
              <a:headEnd/>
              <a:tailEnd/>
            </a:ln>
          </p:spPr>
          <p:txBody>
            <a:bodyPr/>
            <a:lstStyle/>
            <a:p>
              <a:pPr eaLnBrk="0" hangingPunct="0">
                <a:spcBef>
                  <a:spcPct val="50000"/>
                </a:spcBef>
              </a:pPr>
              <a:r>
                <a:rPr lang="en-US"/>
                <a:t>Histogram</a:t>
              </a:r>
            </a:p>
          </p:txBody>
        </p:sp>
      </p:grpSp>
      <p:grpSp>
        <p:nvGrpSpPr>
          <p:cNvPr id="74760" name="Group 13"/>
          <p:cNvGrpSpPr>
            <a:grpSpLocks/>
          </p:cNvGrpSpPr>
          <p:nvPr/>
        </p:nvGrpSpPr>
        <p:grpSpPr bwMode="auto">
          <a:xfrm>
            <a:off x="663575" y="1125538"/>
            <a:ext cx="2468563" cy="1600200"/>
            <a:chOff x="1776" y="1296"/>
            <a:chExt cx="1555" cy="1008"/>
          </a:xfrm>
        </p:grpSpPr>
        <p:pic>
          <p:nvPicPr>
            <p:cNvPr id="74769" name="Picture 14" descr="i"/>
            <p:cNvPicPr>
              <a:picLocks noChangeAspect="1" noChangeArrowheads="1"/>
            </p:cNvPicPr>
            <p:nvPr/>
          </p:nvPicPr>
          <p:blipFill>
            <a:blip r:embed="rId5"/>
            <a:srcRect/>
            <a:stretch>
              <a:fillRect/>
            </a:stretch>
          </p:blipFill>
          <p:spPr bwMode="auto">
            <a:xfrm>
              <a:off x="2179" y="1296"/>
              <a:ext cx="749" cy="749"/>
            </a:xfrm>
            <a:prstGeom prst="rect">
              <a:avLst/>
            </a:prstGeom>
            <a:noFill/>
            <a:ln w="9525">
              <a:noFill/>
              <a:miter lim="800000"/>
              <a:headEnd/>
              <a:tailEnd/>
            </a:ln>
          </p:spPr>
        </p:pic>
        <p:sp>
          <p:nvSpPr>
            <p:cNvPr id="74770" name="Text Box 15"/>
            <p:cNvSpPr txBox="1">
              <a:spLocks noChangeArrowheads="1"/>
            </p:cNvSpPr>
            <p:nvPr/>
          </p:nvSpPr>
          <p:spPr bwMode="auto">
            <a:xfrm>
              <a:off x="1776" y="2016"/>
              <a:ext cx="1555" cy="288"/>
            </a:xfrm>
            <a:prstGeom prst="rect">
              <a:avLst/>
            </a:prstGeom>
            <a:noFill/>
            <a:ln w="12700">
              <a:noFill/>
              <a:miter lim="800000"/>
              <a:headEnd/>
              <a:tailEnd/>
            </a:ln>
          </p:spPr>
          <p:txBody>
            <a:bodyPr/>
            <a:lstStyle/>
            <a:p>
              <a:pPr eaLnBrk="0" hangingPunct="0">
                <a:spcBef>
                  <a:spcPct val="50000"/>
                </a:spcBef>
              </a:pPr>
              <a:r>
                <a:rPr lang="en-US"/>
                <a:t>Fishbone Diagram</a:t>
              </a:r>
            </a:p>
          </p:txBody>
        </p:sp>
      </p:grpSp>
      <p:grpSp>
        <p:nvGrpSpPr>
          <p:cNvPr id="74761" name="Group 16"/>
          <p:cNvGrpSpPr>
            <a:grpSpLocks/>
          </p:cNvGrpSpPr>
          <p:nvPr/>
        </p:nvGrpSpPr>
        <p:grpSpPr bwMode="auto">
          <a:xfrm>
            <a:off x="3348038" y="1196975"/>
            <a:ext cx="2468562" cy="1600200"/>
            <a:chOff x="0" y="1200"/>
            <a:chExt cx="1555" cy="1008"/>
          </a:xfrm>
        </p:grpSpPr>
        <p:pic>
          <p:nvPicPr>
            <p:cNvPr id="74767" name="Picture 17" descr="chk"/>
            <p:cNvPicPr>
              <a:picLocks noChangeAspect="1" noChangeArrowheads="1"/>
            </p:cNvPicPr>
            <p:nvPr/>
          </p:nvPicPr>
          <p:blipFill>
            <a:blip r:embed="rId6"/>
            <a:srcRect/>
            <a:stretch>
              <a:fillRect/>
            </a:stretch>
          </p:blipFill>
          <p:spPr bwMode="auto">
            <a:xfrm>
              <a:off x="403" y="1200"/>
              <a:ext cx="749" cy="749"/>
            </a:xfrm>
            <a:prstGeom prst="rect">
              <a:avLst/>
            </a:prstGeom>
            <a:noFill/>
            <a:ln w="9525">
              <a:noFill/>
              <a:miter lim="800000"/>
              <a:headEnd/>
              <a:tailEnd/>
            </a:ln>
          </p:spPr>
        </p:pic>
        <p:sp>
          <p:nvSpPr>
            <p:cNvPr id="74768" name="Text Box 18"/>
            <p:cNvSpPr txBox="1">
              <a:spLocks noChangeArrowheads="1"/>
            </p:cNvSpPr>
            <p:nvPr/>
          </p:nvSpPr>
          <p:spPr bwMode="auto">
            <a:xfrm>
              <a:off x="0" y="1920"/>
              <a:ext cx="1555" cy="288"/>
            </a:xfrm>
            <a:prstGeom prst="rect">
              <a:avLst/>
            </a:prstGeom>
            <a:noFill/>
            <a:ln w="12700">
              <a:noFill/>
              <a:miter lim="800000"/>
              <a:headEnd/>
              <a:tailEnd/>
            </a:ln>
          </p:spPr>
          <p:txBody>
            <a:bodyPr/>
            <a:lstStyle/>
            <a:p>
              <a:pPr algn="ctr" eaLnBrk="0" hangingPunct="0">
                <a:spcBef>
                  <a:spcPct val="50000"/>
                </a:spcBef>
              </a:pPr>
              <a:r>
                <a:rPr lang="en-US"/>
                <a:t>Check Sheet</a:t>
              </a:r>
            </a:p>
          </p:txBody>
        </p:sp>
      </p:grpSp>
      <p:grpSp>
        <p:nvGrpSpPr>
          <p:cNvPr id="74762" name="Group 19"/>
          <p:cNvGrpSpPr>
            <a:grpSpLocks/>
          </p:cNvGrpSpPr>
          <p:nvPr/>
        </p:nvGrpSpPr>
        <p:grpSpPr bwMode="auto">
          <a:xfrm>
            <a:off x="0" y="3573463"/>
            <a:ext cx="2468563" cy="1887537"/>
            <a:chOff x="0" y="2160"/>
            <a:chExt cx="1555" cy="1008"/>
          </a:xfrm>
        </p:grpSpPr>
        <p:pic>
          <p:nvPicPr>
            <p:cNvPr id="74765" name="Picture 20" descr="p"/>
            <p:cNvPicPr>
              <a:picLocks noChangeAspect="1" noChangeArrowheads="1"/>
            </p:cNvPicPr>
            <p:nvPr/>
          </p:nvPicPr>
          <p:blipFill>
            <a:blip r:embed="rId7"/>
            <a:srcRect/>
            <a:stretch>
              <a:fillRect/>
            </a:stretch>
          </p:blipFill>
          <p:spPr bwMode="auto">
            <a:xfrm>
              <a:off x="403" y="2160"/>
              <a:ext cx="749" cy="749"/>
            </a:xfrm>
            <a:prstGeom prst="rect">
              <a:avLst/>
            </a:prstGeom>
            <a:noFill/>
            <a:ln w="9525">
              <a:noFill/>
              <a:miter lim="800000"/>
              <a:headEnd/>
              <a:tailEnd/>
            </a:ln>
          </p:spPr>
        </p:pic>
        <p:sp>
          <p:nvSpPr>
            <p:cNvPr id="74766" name="Text Box 21"/>
            <p:cNvSpPr txBox="1">
              <a:spLocks noChangeArrowheads="1"/>
            </p:cNvSpPr>
            <p:nvPr/>
          </p:nvSpPr>
          <p:spPr bwMode="auto">
            <a:xfrm>
              <a:off x="0" y="2880"/>
              <a:ext cx="1555" cy="288"/>
            </a:xfrm>
            <a:prstGeom prst="rect">
              <a:avLst/>
            </a:prstGeom>
            <a:noFill/>
            <a:ln w="12700">
              <a:noFill/>
              <a:miter lim="800000"/>
              <a:headEnd/>
              <a:tailEnd/>
            </a:ln>
          </p:spPr>
          <p:txBody>
            <a:bodyPr/>
            <a:lstStyle/>
            <a:p>
              <a:pPr eaLnBrk="0" hangingPunct="0">
                <a:spcBef>
                  <a:spcPct val="50000"/>
                </a:spcBef>
              </a:pPr>
              <a:r>
                <a:rPr lang="en-US"/>
                <a:t>Pareto Chart</a:t>
              </a:r>
            </a:p>
          </p:txBody>
        </p:sp>
      </p:grpSp>
      <p:sp>
        <p:nvSpPr>
          <p:cNvPr id="74763" name="Text Box 24"/>
          <p:cNvSpPr txBox="1">
            <a:spLocks noChangeArrowheads="1"/>
          </p:cNvSpPr>
          <p:nvPr/>
        </p:nvSpPr>
        <p:spPr bwMode="auto">
          <a:xfrm>
            <a:off x="4787900" y="5013325"/>
            <a:ext cx="1790700" cy="457200"/>
          </a:xfrm>
          <a:prstGeom prst="rect">
            <a:avLst/>
          </a:prstGeom>
          <a:noFill/>
          <a:ln w="12700">
            <a:noFill/>
            <a:miter lim="800000"/>
            <a:headEnd/>
            <a:tailEnd/>
          </a:ln>
        </p:spPr>
        <p:txBody>
          <a:bodyPr/>
          <a:lstStyle/>
          <a:p>
            <a:pPr eaLnBrk="0" hangingPunct="0">
              <a:spcBef>
                <a:spcPct val="50000"/>
              </a:spcBef>
            </a:pPr>
            <a:r>
              <a:rPr lang="en-US"/>
              <a:t>Flow Chart</a:t>
            </a:r>
          </a:p>
        </p:txBody>
      </p:sp>
      <p:pic>
        <p:nvPicPr>
          <p:cNvPr id="74764" name="Picture 25"/>
          <p:cNvPicPr>
            <a:picLocks noChangeArrowheads="1"/>
          </p:cNvPicPr>
          <p:nvPr/>
        </p:nvPicPr>
        <p:blipFill>
          <a:blip r:embed="rId8"/>
          <a:srcRect/>
          <a:stretch>
            <a:fillRect/>
          </a:stretch>
        </p:blipFill>
        <p:spPr bwMode="auto">
          <a:xfrm>
            <a:off x="4611688" y="3689350"/>
            <a:ext cx="1616075" cy="1179513"/>
          </a:xfrm>
          <a:prstGeom prst="rect">
            <a:avLst/>
          </a:prstGeom>
          <a:noFill/>
          <a:ln w="12700">
            <a:noFill/>
            <a:miter lim="800000"/>
            <a:headEnd/>
            <a:tailEnd/>
          </a:ln>
        </p:spPr>
      </p:pic>
    </p:spTree>
  </p:cSld>
  <p:clrMapOvr>
    <a:masterClrMapping/>
  </p:clrMapOvr>
  <p:transition>
    <p:wheel spokes="3"/>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3"/>
          <p:cNvSpPr>
            <a:spLocks noGrp="1"/>
          </p:cNvSpPr>
          <p:nvPr>
            <p:ph type="body" idx="1"/>
          </p:nvPr>
        </p:nvSpPr>
        <p:spPr>
          <a:xfrm>
            <a:off x="900113" y="692150"/>
            <a:ext cx="7632700" cy="5329238"/>
          </a:xfrm>
        </p:spPr>
        <p:txBody>
          <a:bodyPr/>
          <a:lstStyle/>
          <a:p>
            <a:pPr marL="574675" lvl="2" indent="0" algn="just">
              <a:lnSpc>
                <a:spcPct val="80000"/>
              </a:lnSpc>
              <a:buFont typeface="Wingdings 2" pitchFamily="18" charset="2"/>
              <a:buNone/>
              <a:tabLst>
                <a:tab pos="228600" algn="l"/>
              </a:tabLst>
            </a:pPr>
            <a:endParaRPr lang="ar-SA" sz="1800" b="1" smtClean="0">
              <a:cs typeface="Simplified Arabic" pitchFamily="18" charset="-78"/>
            </a:endParaRPr>
          </a:p>
          <a:p>
            <a:pPr marL="228600" indent="-228600" algn="just">
              <a:lnSpc>
                <a:spcPct val="80000"/>
              </a:lnSpc>
              <a:tabLst>
                <a:tab pos="228600" algn="l"/>
              </a:tabLst>
            </a:pPr>
            <a:r>
              <a:rPr lang="ar-SA" sz="1800" b="1" smtClean="0">
                <a:cs typeface="Monotype Koufi" pitchFamily="2" charset="-78"/>
              </a:rPr>
              <a:t>الرسم البياني للسبب والأثر</a:t>
            </a:r>
            <a:r>
              <a:rPr lang="ar-SA" sz="1800" b="1" smtClean="0">
                <a:cs typeface="Simplified Arabic" pitchFamily="18" charset="-78"/>
              </a:rPr>
              <a:t> </a:t>
            </a:r>
            <a:r>
              <a:rPr lang="en-US" sz="1800" b="1" smtClean="0">
                <a:cs typeface="Simplified Arabic" pitchFamily="18" charset="-78"/>
              </a:rPr>
              <a:t>Cause &amp; Effect Diagram</a:t>
            </a:r>
            <a:r>
              <a:rPr lang="ar-SA" sz="1800" b="1" smtClean="0">
                <a:cs typeface="Simplified Arabic" pitchFamily="18" charset="-78"/>
              </a:rPr>
              <a:t>:</a:t>
            </a:r>
          </a:p>
          <a:p>
            <a:pPr marL="228600" indent="-228600" algn="just">
              <a:lnSpc>
                <a:spcPct val="80000"/>
              </a:lnSpc>
              <a:buFont typeface="Wingdings" pitchFamily="2" charset="2"/>
              <a:buNone/>
              <a:tabLst>
                <a:tab pos="228600" algn="l"/>
              </a:tabLst>
            </a:pPr>
            <a:r>
              <a:rPr lang="ar-SA" sz="1800" b="1" smtClean="0">
                <a:cs typeface="Simplified Arabic" pitchFamily="18" charset="-78"/>
              </a:rPr>
              <a:t>		وتستخدم هذه الطريقة لتوضيح العلاقة بين المخرجات المعطاة وكل العوامل المؤثر في هذه المخرجات ، ويطلق على هذا الأسلوب رسم "إيشيكاوا </a:t>
            </a:r>
            <a:r>
              <a:rPr lang="en-US" sz="1800" b="1" smtClean="0">
                <a:cs typeface="Simplified Arabic" pitchFamily="18" charset="-78"/>
              </a:rPr>
              <a:t>Ishikawa</a:t>
            </a:r>
            <a:r>
              <a:rPr lang="ar-SA" sz="1800" b="1" smtClean="0">
                <a:cs typeface="Simplified Arabic" pitchFamily="18" charset="-78"/>
              </a:rPr>
              <a:t> " ، ويتم تصميمه بهدف :</a:t>
            </a:r>
          </a:p>
          <a:p>
            <a:pPr marL="460375" lvl="1" indent="-117475" algn="just">
              <a:lnSpc>
                <a:spcPct val="80000"/>
              </a:lnSpc>
              <a:tabLst>
                <a:tab pos="228600" algn="l"/>
              </a:tabLst>
            </a:pPr>
            <a:r>
              <a:rPr lang="ar-SA" sz="1800" b="1" smtClean="0">
                <a:cs typeface="Simplified Arabic" pitchFamily="18" charset="-78"/>
              </a:rPr>
              <a:t>تحديد العناصر التي تسبب مخرج إيجابي أو سلبي . </a:t>
            </a:r>
          </a:p>
          <a:p>
            <a:pPr marL="460375" lvl="1" indent="-117475" algn="just">
              <a:lnSpc>
                <a:spcPct val="80000"/>
              </a:lnSpc>
              <a:tabLst>
                <a:tab pos="228600" algn="l"/>
              </a:tabLst>
            </a:pPr>
            <a:r>
              <a:rPr lang="ar-SA" sz="1800" b="1" smtClean="0">
                <a:cs typeface="Simplified Arabic" pitchFamily="18" charset="-78"/>
              </a:rPr>
              <a:t>التركيز عل مشكلة محددة ، وعدم التشتت في مناقشات جانبية .</a:t>
            </a:r>
          </a:p>
          <a:p>
            <a:pPr marL="460375" lvl="1" indent="-117475" algn="just">
              <a:lnSpc>
                <a:spcPct val="80000"/>
              </a:lnSpc>
              <a:tabLst>
                <a:tab pos="228600" algn="l"/>
              </a:tabLst>
            </a:pPr>
            <a:r>
              <a:rPr lang="ar-SA" sz="1800" b="1" smtClean="0">
                <a:cs typeface="Simplified Arabic" pitchFamily="18" charset="-78"/>
              </a:rPr>
              <a:t>استخدام مدخل محكم البناء لتحديد الأسباب الحقيقيه لوجود أثر ما .</a:t>
            </a:r>
          </a:p>
          <a:p>
            <a:pPr marL="460375" lvl="1" indent="-117475" algn="just">
              <a:lnSpc>
                <a:spcPct val="80000"/>
              </a:lnSpc>
              <a:tabLst>
                <a:tab pos="228600" algn="l"/>
              </a:tabLst>
            </a:pPr>
            <a:r>
              <a:rPr lang="ar-SA" sz="1800" b="1" smtClean="0">
                <a:cs typeface="Simplified Arabic" pitchFamily="18" charset="-78"/>
              </a:rPr>
              <a:t>تحديد المناطق التي تكون فيها البيانات غير كافية . </a:t>
            </a:r>
            <a:r>
              <a:rPr lang="ar-SA" sz="1800" smtClean="0">
                <a:cs typeface="Simplified Arabic" pitchFamily="18" charset="-78"/>
              </a:rPr>
              <a:t>    </a:t>
            </a:r>
          </a:p>
          <a:p>
            <a:pPr marL="460375" lvl="1" indent="-117475" algn="just">
              <a:lnSpc>
                <a:spcPct val="80000"/>
              </a:lnSpc>
              <a:buFont typeface="Wingdings" pitchFamily="2" charset="2"/>
              <a:buNone/>
              <a:tabLst>
                <a:tab pos="228600" algn="l"/>
              </a:tabLst>
            </a:pPr>
            <a:r>
              <a:rPr lang="ar-SA" sz="1800" b="1" smtClean="0">
                <a:cs typeface="Simplified Arabic" pitchFamily="18" charset="-78"/>
              </a:rPr>
              <a:t>وعند استخدام هذا الأسلوب يتم تحديد الأثر المطلوب تحليله ، ثم يحدد بعد ذلك قائمة بمجموعة العناصر الرئيسة التي تؤثر فيه ( السياسات ، الإجراءات ، الأفراد ، المباني والتجهيزات) ثم يتم بعد ذلك التركيز على تحديد العناصر الإضافية والثانوية ، ثم يلى ذلك تحديد قائمة بالأسباب حسب أهميتها ، وأخيرًا يتم وضع نموذج مبسط للسبب والأثر</a:t>
            </a:r>
            <a:r>
              <a:rPr lang="ar-SA" sz="1800" smtClean="0">
                <a:cs typeface="Simplified Arabic" pitchFamily="18" charset="-78"/>
              </a:rPr>
              <a:t>.</a:t>
            </a:r>
          </a:p>
          <a:p>
            <a:pPr marL="228600" indent="-228600">
              <a:lnSpc>
                <a:spcPct val="80000"/>
              </a:lnSpc>
              <a:buFont typeface="Wingdings" pitchFamily="2" charset="2"/>
              <a:buNone/>
              <a:tabLst>
                <a:tab pos="228600" algn="l"/>
              </a:tabLst>
            </a:pPr>
            <a:endParaRPr lang="ar-SA" sz="1800" smtClean="0">
              <a:cs typeface="Simplified Arabic" pitchFamily="18" charset="-78"/>
            </a:endParaRPr>
          </a:p>
          <a:p>
            <a:pPr marL="228600" indent="-228600">
              <a:lnSpc>
                <a:spcPct val="80000"/>
              </a:lnSpc>
              <a:tabLst>
                <a:tab pos="228600" algn="l"/>
              </a:tabLst>
            </a:pPr>
            <a:r>
              <a:rPr lang="ar-SA" sz="1800" smtClean="0">
                <a:cs typeface="Monotype Koufi" pitchFamily="2" charset="-78"/>
              </a:rPr>
              <a:t>المنحنى الزمني</a:t>
            </a:r>
            <a:r>
              <a:rPr lang="ar-SA" sz="1800" smtClean="0">
                <a:cs typeface="Simplified Arabic" pitchFamily="18" charset="-78"/>
              </a:rPr>
              <a:t> </a:t>
            </a:r>
            <a:r>
              <a:rPr lang="en-US" sz="1800" smtClean="0">
                <a:cs typeface="Simplified Arabic" pitchFamily="18" charset="-78"/>
              </a:rPr>
              <a:t>(Time Chart or Run Chart)</a:t>
            </a:r>
          </a:p>
          <a:p>
            <a:pPr marL="228600" indent="-228600">
              <a:lnSpc>
                <a:spcPct val="80000"/>
              </a:lnSpc>
              <a:buFont typeface="Wingdings" pitchFamily="2" charset="2"/>
              <a:buNone/>
              <a:tabLst>
                <a:tab pos="228600" algn="l"/>
              </a:tabLst>
            </a:pPr>
            <a:r>
              <a:rPr lang="ar-SA" sz="1800" smtClean="0">
                <a:cs typeface="Simplified Arabic" pitchFamily="18" charset="-78"/>
              </a:rPr>
              <a:t>		ويستفاد منه في معرفة سلوك مؤشر أداء معين أو متغير معين مع مرور الزمن ومن ثم دراسة البيئة المحيطة والمؤثرة على ذلك مثل قياس درجة حرارة المريض في المستشفى كل ساعة أو ساعتين، وحجم الإنتاج من مصنع معين كل يوم، ومستوى غياب الطلاب في المدرسة كل يوم. ويعتمد على هذا المنحنى منحنى آخر في غاية الأهمية وهو منحنى مراقبة منظومة معينة</a:t>
            </a:r>
            <a:r>
              <a:rPr lang="en-US" sz="1800" smtClean="0">
                <a:cs typeface="Simplified Arabic" pitchFamily="18" charset="-78"/>
              </a:rPr>
              <a:t> (Process Control Chart) </a:t>
            </a:r>
          </a:p>
        </p:txBody>
      </p:sp>
      <p:sp>
        <p:nvSpPr>
          <p:cNvPr id="118788" name="Rectangle 4"/>
          <p:cNvSpPr>
            <a:spLocks noGrp="1"/>
          </p:cNvSpPr>
          <p:nvPr>
            <p:ph type="title"/>
          </p:nvPr>
        </p:nvSpPr>
        <p:spPr bwMode="auto">
          <a:xfrm>
            <a:off x="2555875" y="115888"/>
            <a:ext cx="4103688" cy="468312"/>
          </a:xfrm>
        </p:spPr>
        <p:txBody>
          <a:bodyPr wrap="square" lIns="91440" tIns="45720" rIns="91440" bIns="45720" numCol="1" anchorCtr="0" compatLnSpc="1">
            <a:prstTxWarp prst="textNoShape">
              <a:avLst/>
            </a:prstTxWarp>
          </a:bodyPr>
          <a:lstStyle/>
          <a:p>
            <a:pPr algn="ctr">
              <a:defRPr/>
            </a:pPr>
            <a:r>
              <a:rPr lang="ar-SA" sz="2000" dirty="0" smtClean="0">
                <a:cs typeface="Monotype Koufi" pitchFamily="2" charset="-78"/>
              </a:rPr>
              <a:t>أدوات الجودة الشاملة </a:t>
            </a:r>
            <a:endParaRPr lang="en-US" sz="2000" dirty="0" smtClean="0">
              <a:cs typeface="Monotype Koufi" pitchFamily="2" charset="-78"/>
            </a:endParaRPr>
          </a:p>
        </p:txBody>
      </p:sp>
      <p:grpSp>
        <p:nvGrpSpPr>
          <p:cNvPr id="75780" name="Group 13"/>
          <p:cNvGrpSpPr>
            <a:grpSpLocks/>
          </p:cNvGrpSpPr>
          <p:nvPr/>
        </p:nvGrpSpPr>
        <p:grpSpPr bwMode="auto">
          <a:xfrm>
            <a:off x="971550" y="1844675"/>
            <a:ext cx="1584325" cy="863600"/>
            <a:chOff x="1361" y="1296"/>
            <a:chExt cx="2281" cy="1101"/>
          </a:xfrm>
        </p:grpSpPr>
        <p:pic>
          <p:nvPicPr>
            <p:cNvPr id="75781" name="Picture 14" descr="i"/>
            <p:cNvPicPr>
              <a:picLocks noChangeAspect="1" noChangeArrowheads="1"/>
            </p:cNvPicPr>
            <p:nvPr/>
          </p:nvPicPr>
          <p:blipFill>
            <a:blip r:embed="rId2"/>
            <a:srcRect/>
            <a:stretch>
              <a:fillRect/>
            </a:stretch>
          </p:blipFill>
          <p:spPr bwMode="auto">
            <a:xfrm>
              <a:off x="2179" y="1296"/>
              <a:ext cx="749" cy="749"/>
            </a:xfrm>
            <a:prstGeom prst="rect">
              <a:avLst/>
            </a:prstGeom>
            <a:noFill/>
            <a:ln w="9525">
              <a:noFill/>
              <a:miter lim="800000"/>
              <a:headEnd/>
              <a:tailEnd/>
            </a:ln>
          </p:spPr>
        </p:pic>
        <p:sp>
          <p:nvSpPr>
            <p:cNvPr id="75782" name="Text Box 15"/>
            <p:cNvSpPr txBox="1">
              <a:spLocks noChangeArrowheads="1"/>
            </p:cNvSpPr>
            <p:nvPr/>
          </p:nvSpPr>
          <p:spPr bwMode="auto">
            <a:xfrm>
              <a:off x="1361" y="2016"/>
              <a:ext cx="2281" cy="381"/>
            </a:xfrm>
            <a:prstGeom prst="rect">
              <a:avLst/>
            </a:prstGeom>
            <a:noFill/>
            <a:ln w="12700">
              <a:noFill/>
              <a:miter lim="800000"/>
              <a:headEnd/>
              <a:tailEnd/>
            </a:ln>
          </p:spPr>
          <p:txBody>
            <a:bodyPr/>
            <a:lstStyle/>
            <a:p>
              <a:pPr algn="ctr" eaLnBrk="0" hangingPunct="0">
                <a:spcBef>
                  <a:spcPct val="50000"/>
                </a:spcBef>
              </a:pPr>
              <a:r>
                <a:rPr lang="en-US" sz="1100"/>
                <a:t>Fishbone Diagram</a:t>
              </a:r>
            </a:p>
          </p:txBody>
        </p:sp>
      </p:grpSp>
    </p:spTree>
  </p:cSld>
  <p:clrMapOvr>
    <a:masterClrMapping/>
  </p:clrMapOvr>
  <p:transition>
    <p:wheel spokes="3"/>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p:cNvSpPr>
          <p:nvPr>
            <p:ph type="title"/>
          </p:nvPr>
        </p:nvSpPr>
        <p:spPr bwMode="auto">
          <a:xfrm>
            <a:off x="2700338" y="260350"/>
            <a:ext cx="3743325" cy="468313"/>
          </a:xfrm>
        </p:spPr>
        <p:txBody>
          <a:bodyPr wrap="square" lIns="91440" tIns="45720" rIns="91440" bIns="45720" numCol="1" anchorCtr="0" compatLnSpc="1">
            <a:prstTxWarp prst="textNoShape">
              <a:avLst/>
            </a:prstTxWarp>
          </a:bodyPr>
          <a:lstStyle/>
          <a:p>
            <a:pPr algn="ctr">
              <a:defRPr/>
            </a:pPr>
            <a:r>
              <a:rPr lang="ar-SA" sz="2000" dirty="0" smtClean="0">
                <a:cs typeface="Monotype Koufi" pitchFamily="2" charset="-78"/>
              </a:rPr>
              <a:t>تابع/ أدوات الجودة الشاملة </a:t>
            </a:r>
            <a:endParaRPr lang="en-US" sz="2000" dirty="0" smtClean="0">
              <a:cs typeface="Monotype Koufi" pitchFamily="2" charset="-78"/>
            </a:endParaRPr>
          </a:p>
        </p:txBody>
      </p:sp>
      <p:sp>
        <p:nvSpPr>
          <p:cNvPr id="76803" name="Rectangle 3"/>
          <p:cNvSpPr>
            <a:spLocks noGrp="1"/>
          </p:cNvSpPr>
          <p:nvPr>
            <p:ph type="body" idx="1"/>
          </p:nvPr>
        </p:nvSpPr>
        <p:spPr>
          <a:xfrm>
            <a:off x="900113" y="1268413"/>
            <a:ext cx="7772400" cy="4752975"/>
          </a:xfrm>
        </p:spPr>
        <p:txBody>
          <a:bodyPr/>
          <a:lstStyle/>
          <a:p>
            <a:pPr algn="just">
              <a:lnSpc>
                <a:spcPct val="80000"/>
              </a:lnSpc>
            </a:pPr>
            <a:r>
              <a:rPr lang="ar-SA" sz="2000" smtClean="0">
                <a:cs typeface="Monotype Koufi" pitchFamily="2" charset="-78"/>
              </a:rPr>
              <a:t>منحنى مراقبة العملية</a:t>
            </a:r>
            <a:r>
              <a:rPr lang="en-US" sz="2000" smtClean="0">
                <a:cs typeface="Simplified Arabic" pitchFamily="18" charset="-78"/>
              </a:rPr>
              <a:t> (Process Control Chart):</a:t>
            </a:r>
            <a:br>
              <a:rPr lang="en-US" sz="2000" smtClean="0">
                <a:cs typeface="Simplified Arabic" pitchFamily="18" charset="-78"/>
              </a:rPr>
            </a:br>
            <a:r>
              <a:rPr lang="ar-SA" sz="2000" smtClean="0">
                <a:cs typeface="Simplified Arabic" pitchFamily="18" charset="-78"/>
              </a:rPr>
              <a:t>ويستفاد منه في التنبؤ بسلوك منظومة أو عملية معينة بناء على السلوك السابق لها، كما يساعد في معرفة ما إذا كان الخطأ في منظومة معينة مرده أسباب خارجية عن المنظومة أو أسباب داخلية في نفس المنظومة مما يساعد في توجيه جهود العلاج للداخل أم للخارج. ويستخدم بكثرة في المنظومات الصناعية الإنتاجية</a:t>
            </a:r>
            <a:r>
              <a:rPr lang="en-US" sz="2000" smtClean="0">
                <a:cs typeface="Simplified Arabic" pitchFamily="18" charset="-78"/>
              </a:rPr>
              <a:t>.</a:t>
            </a:r>
            <a:endParaRPr lang="ar-SA" sz="2000" smtClean="0">
              <a:cs typeface="Simplified Arabic" pitchFamily="18" charset="-78"/>
            </a:endParaRPr>
          </a:p>
          <a:p>
            <a:pPr algn="just">
              <a:lnSpc>
                <a:spcPct val="80000"/>
              </a:lnSpc>
            </a:pPr>
            <a:endParaRPr lang="ar-SA" sz="2000" b="1" smtClean="0">
              <a:cs typeface="Monotype Koufi" pitchFamily="2" charset="-78"/>
            </a:endParaRPr>
          </a:p>
          <a:p>
            <a:pPr algn="just">
              <a:lnSpc>
                <a:spcPct val="80000"/>
              </a:lnSpc>
            </a:pPr>
            <a:r>
              <a:rPr lang="ar-SA" sz="2000" b="1" smtClean="0">
                <a:cs typeface="Monotype Koufi" pitchFamily="2" charset="-78"/>
              </a:rPr>
              <a:t>الرسوم البيانية المبعثرة</a:t>
            </a:r>
            <a:r>
              <a:rPr lang="ar-SA" sz="2000" b="1" smtClean="0">
                <a:cs typeface="Simplified Arabic" pitchFamily="18" charset="-78"/>
              </a:rPr>
              <a:t> </a:t>
            </a:r>
            <a:r>
              <a:rPr lang="en-US" sz="2000" b="1" smtClean="0">
                <a:cs typeface="Simplified Arabic" pitchFamily="18" charset="-78"/>
              </a:rPr>
              <a:t>Scatter Diagrams </a:t>
            </a:r>
            <a:r>
              <a:rPr lang="ar-SA" sz="2000" b="1" smtClean="0">
                <a:cs typeface="Simplified Arabic" pitchFamily="18" charset="-78"/>
              </a:rPr>
              <a:t>: </a:t>
            </a:r>
          </a:p>
          <a:p>
            <a:pPr algn="just">
              <a:lnSpc>
                <a:spcPct val="80000"/>
              </a:lnSpc>
              <a:buFont typeface="Wingdings" pitchFamily="2" charset="2"/>
              <a:buNone/>
            </a:pPr>
            <a:r>
              <a:rPr lang="ar-SA" sz="2000" b="1" smtClean="0">
                <a:cs typeface="Simplified Arabic" pitchFamily="18" charset="-78"/>
              </a:rPr>
              <a:t>	</a:t>
            </a:r>
            <a:r>
              <a:rPr lang="ar-SA" sz="1800" b="1" smtClean="0">
                <a:cs typeface="Simplified Arabic" pitchFamily="18" charset="-78"/>
              </a:rPr>
              <a:t>وهى </a:t>
            </a:r>
            <a:r>
              <a:rPr lang="ar-SA" sz="1800" b="1" i="1" smtClean="0">
                <a:cs typeface="Simplified Arabic" pitchFamily="18" charset="-78"/>
              </a:rPr>
              <a:t>رسوم توضح كيف يرتبط متغيران يبعضهما البعض ، وتفيد هذه الرسوم بصفة خاصة في حالة الكشف عن كمية الارتباط أو درجة العلاقة الخطية بين متغيرين</a:t>
            </a:r>
            <a:r>
              <a:rPr lang="ar-SA" sz="1800" b="1" smtClean="0">
                <a:cs typeface="Simplified Arabic" pitchFamily="18" charset="-78"/>
              </a:rPr>
              <a:t>، ويمكن أن يكون الارتباط إيجابيًا أو سلبيًا ، وكلما زاد الارتباط كلما كانت الملاحظات خطية في الرسم البيانى المبعثر ، وفي المقابل كلما كانت الملاحظات أكثر انتشارًا ، كان الارتباط الموجود بين المتغيرين ضعيفًا .</a:t>
            </a:r>
            <a:r>
              <a:rPr lang="ar-SA" sz="1800" smtClean="0">
                <a:cs typeface="Simplified Arabic" pitchFamily="18" charset="-78"/>
              </a:rPr>
              <a:t> </a:t>
            </a:r>
          </a:p>
          <a:p>
            <a:pPr algn="just">
              <a:lnSpc>
                <a:spcPct val="80000"/>
              </a:lnSpc>
              <a:buFont typeface="Wingdings" pitchFamily="2" charset="2"/>
              <a:buNone/>
            </a:pPr>
            <a:endParaRPr lang="ar-SA" sz="1800" smtClean="0">
              <a:cs typeface="Simplified Arabic" pitchFamily="18" charset="-78"/>
            </a:endParaRPr>
          </a:p>
          <a:p>
            <a:pPr algn="just">
              <a:lnSpc>
                <a:spcPct val="80000"/>
              </a:lnSpc>
            </a:pPr>
            <a:r>
              <a:rPr lang="ar-SA" sz="2000" b="1" smtClean="0">
                <a:latin typeface="Arial Black" pitchFamily="34" charset="0"/>
                <a:cs typeface="Monotype Koufi" pitchFamily="2" charset="-78"/>
              </a:rPr>
              <a:t>الرسوم الشبكية</a:t>
            </a:r>
            <a:r>
              <a:rPr lang="ar-SA" sz="2000" b="1" smtClean="0">
                <a:cs typeface="Simplified Arabic" pitchFamily="18" charset="-78"/>
              </a:rPr>
              <a:t> </a:t>
            </a:r>
            <a:r>
              <a:rPr lang="en-US" sz="2000" b="1" smtClean="0">
                <a:cs typeface="Simplified Arabic" pitchFamily="18" charset="-78"/>
              </a:rPr>
              <a:t>Histograms </a:t>
            </a:r>
            <a:r>
              <a:rPr lang="ar-SA" sz="2000" b="1" smtClean="0">
                <a:cs typeface="Simplified Arabic" pitchFamily="18" charset="-78"/>
              </a:rPr>
              <a:t>: </a:t>
            </a:r>
          </a:p>
          <a:p>
            <a:pPr algn="just">
              <a:lnSpc>
                <a:spcPct val="80000"/>
              </a:lnSpc>
              <a:buFont typeface="Wingdings" pitchFamily="2" charset="2"/>
              <a:buNone/>
            </a:pPr>
            <a:r>
              <a:rPr lang="ar-SA" sz="2000" b="1" smtClean="0">
                <a:cs typeface="Simplified Arabic" pitchFamily="18" charset="-78"/>
              </a:rPr>
              <a:t>	وهى رسوم توضح تكرار توزيع القيم الملاحظة لمتغير ما . وعن طريق عرضها يمكن تحديد نمط توزيع متغير معين ، وما إذا كان التوزيع طبيعيًا أو متماثلاً .</a:t>
            </a:r>
            <a:r>
              <a:rPr lang="ar-SA" sz="2000" smtClean="0">
                <a:cs typeface="Simplified Arabic" pitchFamily="18" charset="-78"/>
              </a:rPr>
              <a:t> </a:t>
            </a:r>
          </a:p>
          <a:p>
            <a:pPr algn="just">
              <a:lnSpc>
                <a:spcPct val="80000"/>
              </a:lnSpc>
              <a:buFont typeface="Wingdings" pitchFamily="2" charset="2"/>
              <a:buNone/>
            </a:pPr>
            <a:endParaRPr lang="ar-SA" sz="2000" b="1" smtClean="0">
              <a:cs typeface="Monotype Koufi" pitchFamily="2" charset="-78"/>
            </a:endParaRPr>
          </a:p>
        </p:txBody>
      </p:sp>
    </p:spTree>
  </p:cSld>
  <p:clrMapOvr>
    <a:masterClrMapping/>
  </p:clrMapOvr>
  <p:transition>
    <p:wheel spokes="3"/>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3"/>
          <p:cNvSpPr>
            <a:spLocks noGrp="1"/>
          </p:cNvSpPr>
          <p:nvPr>
            <p:ph type="body" idx="1"/>
          </p:nvPr>
        </p:nvSpPr>
        <p:spPr>
          <a:xfrm>
            <a:off x="684213" y="981075"/>
            <a:ext cx="7772400" cy="5256213"/>
          </a:xfrm>
        </p:spPr>
        <p:txBody>
          <a:bodyPr/>
          <a:lstStyle/>
          <a:p>
            <a:pPr algn="just">
              <a:lnSpc>
                <a:spcPct val="80000"/>
              </a:lnSpc>
            </a:pPr>
            <a:r>
              <a:rPr lang="ar-SA" sz="2000" b="1" smtClean="0">
                <a:cs typeface="Monotype Koufi" pitchFamily="2" charset="-78"/>
              </a:rPr>
              <a:t>الرسوم التوضيحية</a:t>
            </a:r>
            <a:r>
              <a:rPr lang="ar-SA" sz="2000" b="1" smtClean="0">
                <a:cs typeface="Simplified Arabic" pitchFamily="18" charset="-78"/>
              </a:rPr>
              <a:t> </a:t>
            </a:r>
            <a:r>
              <a:rPr lang="en-US" sz="2000" b="1" smtClean="0">
                <a:cs typeface="Simplified Arabic" pitchFamily="18" charset="-78"/>
              </a:rPr>
              <a:t>Flowcharts</a:t>
            </a:r>
            <a:r>
              <a:rPr lang="ar-SA" sz="2000" b="1" smtClean="0">
                <a:cs typeface="Simplified Arabic" pitchFamily="18" charset="-78"/>
              </a:rPr>
              <a:t>:</a:t>
            </a:r>
          </a:p>
          <a:p>
            <a:pPr algn="just">
              <a:lnSpc>
                <a:spcPct val="80000"/>
              </a:lnSpc>
              <a:buFont typeface="Wingdings" pitchFamily="2" charset="2"/>
              <a:buNone/>
            </a:pPr>
            <a:r>
              <a:rPr lang="ar-SA" sz="2000" b="1" smtClean="0">
                <a:cs typeface="Simplified Arabic" pitchFamily="18" charset="-78"/>
              </a:rPr>
              <a:t>	وهي عبارة عن رسم تخطيطى لعدة خطوات متتابعة لعملية ما ، ويُعد هذا الرسم بمثابة أداة بصرية سهلة الاستخدام والفهم؛ حيث يقوم الفرد بتحديد صورة واضحة لمواضع المشكلات وطريقة العمل من خلال النظر إلى الخطوات المتضمنة في تلك العملية. </a:t>
            </a:r>
          </a:p>
          <a:p>
            <a:pPr algn="just">
              <a:lnSpc>
                <a:spcPct val="80000"/>
              </a:lnSpc>
              <a:buFont typeface="Wingdings" pitchFamily="2" charset="2"/>
              <a:buNone/>
            </a:pPr>
            <a:endParaRPr lang="ar-SA" sz="2000" b="1" smtClean="0">
              <a:cs typeface="Simplified Arabic" pitchFamily="18" charset="-78"/>
            </a:endParaRPr>
          </a:p>
          <a:p>
            <a:pPr algn="just">
              <a:lnSpc>
                <a:spcPct val="80000"/>
              </a:lnSpc>
              <a:buFont typeface="Wingdings" pitchFamily="2" charset="2"/>
              <a:buNone/>
            </a:pPr>
            <a:endParaRPr lang="ar-SA" sz="2000" b="1" smtClean="0">
              <a:cs typeface="Simplified Arabic" pitchFamily="18" charset="-78"/>
            </a:endParaRPr>
          </a:p>
          <a:p>
            <a:pPr algn="just">
              <a:lnSpc>
                <a:spcPct val="80000"/>
              </a:lnSpc>
            </a:pPr>
            <a:r>
              <a:rPr lang="ar-SA" sz="2000" b="1" smtClean="0">
                <a:cs typeface="Monotype Koufi" pitchFamily="2" charset="-78"/>
              </a:rPr>
              <a:t>خرائط التحكم</a:t>
            </a:r>
            <a:r>
              <a:rPr lang="ar-SA" sz="2000" b="1" smtClean="0">
                <a:cs typeface="Simplified Arabic" pitchFamily="18" charset="-78"/>
              </a:rPr>
              <a:t> </a:t>
            </a:r>
            <a:r>
              <a:rPr lang="en-US" sz="2000" b="1" smtClean="0">
                <a:cs typeface="Simplified Arabic" pitchFamily="18" charset="-78"/>
              </a:rPr>
              <a:t>Control Charts </a:t>
            </a:r>
            <a:r>
              <a:rPr lang="ar-SA" sz="2000" b="1" smtClean="0">
                <a:cs typeface="Simplified Arabic" pitchFamily="18" charset="-78"/>
              </a:rPr>
              <a:t> :</a:t>
            </a:r>
          </a:p>
          <a:p>
            <a:pPr algn="just">
              <a:lnSpc>
                <a:spcPct val="80000"/>
              </a:lnSpc>
              <a:buFont typeface="Wingdings" pitchFamily="2" charset="2"/>
              <a:buNone/>
            </a:pPr>
            <a:r>
              <a:rPr lang="ar-SA" sz="2000" b="1" smtClean="0">
                <a:cs typeface="Simplified Arabic" pitchFamily="18" charset="-78"/>
              </a:rPr>
              <a:t>	وتستخدم هذه الأداة للتحكم في الجودة ؛ حيث تتضمن الخريطة خطًا في منتصفها يمثل القيمة المتوسطة للمتغير الذى يتم قياسه ، ويوجد أسفل هذا الخط وأعلاه خطان آخران يمثلان الحدين الأدنى والأعلى للتحكم . ومادامت القيم الملاحظة تقع ضمن هذين الحدين ، فهذا يعنى أن العملية تحت السيطرة ، ولا توجد مشكلة في الجودة ، أما إذا تعدى الخط هذين الحدين فهذا دليل على أن هناك مشكلة ما .</a:t>
            </a:r>
            <a:r>
              <a:rPr lang="en-US" sz="2000" smtClean="0">
                <a:cs typeface="Simplified Arabic" pitchFamily="18" charset="-78"/>
              </a:rPr>
              <a:t> </a:t>
            </a:r>
          </a:p>
          <a:p>
            <a:pPr algn="just">
              <a:lnSpc>
                <a:spcPct val="80000"/>
              </a:lnSpc>
              <a:buFont typeface="Wingdings" pitchFamily="2" charset="2"/>
              <a:buNone/>
            </a:pPr>
            <a:endParaRPr lang="ar-SA" sz="2000" b="1" smtClean="0">
              <a:cs typeface="Simplified Arabic" pitchFamily="18" charset="-78"/>
            </a:endParaRPr>
          </a:p>
          <a:p>
            <a:pPr algn="just">
              <a:lnSpc>
                <a:spcPct val="80000"/>
              </a:lnSpc>
            </a:pPr>
            <a:r>
              <a:rPr lang="ar-SA" sz="2000" b="1" smtClean="0">
                <a:cs typeface="Monotype Koufi" pitchFamily="2" charset="-78"/>
              </a:rPr>
              <a:t>قوائم التدقيق</a:t>
            </a:r>
            <a:r>
              <a:rPr lang="en-US" sz="2000" b="1" smtClean="0">
                <a:cs typeface="Simplified Arabic" pitchFamily="18" charset="-78"/>
              </a:rPr>
              <a:t>Checklists </a:t>
            </a:r>
            <a:r>
              <a:rPr lang="ar-SA" sz="2000" b="1" smtClean="0">
                <a:cs typeface="Simplified Arabic" pitchFamily="18" charset="-78"/>
              </a:rPr>
              <a:t> :</a:t>
            </a:r>
          </a:p>
          <a:p>
            <a:pPr algn="just">
              <a:lnSpc>
                <a:spcPct val="80000"/>
              </a:lnSpc>
              <a:buFont typeface="Wingdings" pitchFamily="2" charset="2"/>
              <a:buNone/>
            </a:pPr>
            <a:r>
              <a:rPr lang="ar-SA" sz="2000" b="1" smtClean="0">
                <a:cs typeface="Simplified Arabic" pitchFamily="18" charset="-78"/>
              </a:rPr>
              <a:t>	وهى عبارة عن قوائم بالعيوب الشائعة والأحداث التى يلاحظ أنها تنتج عن هذه العيوب . وعلى الرغم من بساطة هذه الأداة إلا أنها فعالة جدًا كأداة تتيح للعاملين جمع معلومات محددة عن العيوب والكشف عن الحقائق.</a:t>
            </a:r>
            <a:r>
              <a:rPr lang="ar-SA" sz="2000" smtClean="0">
                <a:cs typeface="Simplified Arabic" pitchFamily="18" charset="-78"/>
              </a:rPr>
              <a:t>  </a:t>
            </a:r>
            <a:endParaRPr lang="en-US" sz="2000" smtClean="0">
              <a:cs typeface="Simplified Arabic" pitchFamily="18" charset="-78"/>
            </a:endParaRPr>
          </a:p>
        </p:txBody>
      </p:sp>
      <p:sp>
        <p:nvSpPr>
          <p:cNvPr id="117764" name="Rectangle 4"/>
          <p:cNvSpPr>
            <a:spLocks noGrp="1"/>
          </p:cNvSpPr>
          <p:nvPr>
            <p:ph type="title"/>
          </p:nvPr>
        </p:nvSpPr>
        <p:spPr bwMode="auto">
          <a:xfrm>
            <a:off x="2700338" y="115888"/>
            <a:ext cx="3743325" cy="360362"/>
          </a:xfrm>
        </p:spPr>
        <p:txBody>
          <a:bodyPr wrap="square" lIns="91440" tIns="45720" rIns="91440" bIns="45720" numCol="1" anchorCtr="0" compatLnSpc="1">
            <a:prstTxWarp prst="textNoShape">
              <a:avLst/>
            </a:prstTxWarp>
          </a:bodyPr>
          <a:lstStyle/>
          <a:p>
            <a:pPr algn="ctr">
              <a:defRPr/>
            </a:pPr>
            <a:r>
              <a:rPr lang="ar-SA" sz="2400" dirty="0" smtClean="0">
                <a:latin typeface="Monotype Koufi" pitchFamily="2" charset="-78"/>
                <a:ea typeface="Monotype Koufi" pitchFamily="2" charset="-78"/>
                <a:cs typeface="Monotype Koufi" pitchFamily="2" charset="-78"/>
              </a:rPr>
              <a:t>أدوات الجودة </a:t>
            </a:r>
            <a:r>
              <a:rPr lang="ar-SA" sz="2400" b="1" dirty="0" smtClean="0">
                <a:latin typeface="Monotype Koufi" pitchFamily="2" charset="-78"/>
                <a:ea typeface="Monotype Koufi" pitchFamily="2" charset="-78"/>
                <a:cs typeface="Monotype Koufi" pitchFamily="2" charset="-78"/>
              </a:rPr>
              <a:t>الشاملة</a:t>
            </a:r>
            <a:r>
              <a:rPr lang="ar-SA" sz="2400" dirty="0" smtClean="0">
                <a:latin typeface="Monotype Koufi" pitchFamily="2" charset="-78"/>
                <a:ea typeface="Monotype Koufi" pitchFamily="2" charset="-78"/>
                <a:cs typeface="Monotype Koufi" pitchFamily="2" charset="-78"/>
              </a:rPr>
              <a:t> </a:t>
            </a:r>
            <a:endParaRPr lang="en-US" sz="2400" dirty="0" smtClean="0">
              <a:ea typeface="Monotype Koufi" pitchFamily="2" charset="-78"/>
              <a:cs typeface="Monotype Koufi" pitchFamily="2" charset="-78"/>
            </a:endParaRPr>
          </a:p>
        </p:txBody>
      </p:sp>
    </p:spTree>
  </p:cSld>
  <p:clrMapOvr>
    <a:masterClrMapping/>
  </p:clrMapOvr>
  <p:transition>
    <p:wheel spokes="3"/>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28838" y="142875"/>
            <a:ext cx="5372100" cy="487363"/>
          </a:xfrm>
        </p:spPr>
        <p:txBody>
          <a:bodyPr/>
          <a:lstStyle/>
          <a:p>
            <a:pPr algn="ctr">
              <a:defRPr/>
            </a:pPr>
            <a:r>
              <a:rPr lang="ar-SA" sz="2000" dirty="0" smtClean="0"/>
              <a:t>اكتشف مكانة وأهمية الجودة في وصفك الوظيفي  </a:t>
            </a:r>
            <a:endParaRPr lang="ar-SA" sz="2000" dirty="0"/>
          </a:p>
        </p:txBody>
      </p:sp>
      <p:sp>
        <p:nvSpPr>
          <p:cNvPr id="15363" name="Content Placeholder 2"/>
          <p:cNvSpPr>
            <a:spLocks noGrp="1"/>
          </p:cNvSpPr>
          <p:nvPr>
            <p:ph idx="1"/>
          </p:nvPr>
        </p:nvSpPr>
        <p:spPr>
          <a:xfrm>
            <a:off x="1014413" y="571500"/>
            <a:ext cx="7772400" cy="6170613"/>
          </a:xfrm>
        </p:spPr>
        <p:txBody>
          <a:bodyPr/>
          <a:lstStyle/>
          <a:p>
            <a:r>
              <a:rPr lang="ar-SA" sz="1800" smtClean="0"/>
              <a:t>إلى جانب وصفك الوظيفي الذي سبق الإطلاع عليه واكتشاف مكانة الجودة فيه، هذا مختصر وصف وظيفي لفني الصيدلة عالميا (</a:t>
            </a:r>
            <a:r>
              <a:rPr lang="en-US" sz="1800" smtClean="0">
                <a:cs typeface="Tahoma" pitchFamily="34" charset="0"/>
              </a:rPr>
              <a:t>(PT &amp; PA</a:t>
            </a:r>
            <a:r>
              <a:rPr lang="ar-SA" sz="1800" smtClean="0"/>
              <a:t>: </a:t>
            </a:r>
          </a:p>
          <a:p>
            <a:pPr algn="ctr" rtl="0">
              <a:buFont typeface="Wingdings" pitchFamily="2" charset="2"/>
              <a:buNone/>
            </a:pPr>
            <a:r>
              <a:rPr lang="en-US" sz="1800" b="1" smtClean="0">
                <a:cs typeface="Tahoma" pitchFamily="34" charset="0"/>
              </a:rPr>
              <a:t>Pharmacy technician NHS, UK</a:t>
            </a:r>
          </a:p>
          <a:p>
            <a:pPr algn="ctr" rtl="0">
              <a:buFont typeface="Wingdings" pitchFamily="2" charset="2"/>
              <a:buNone/>
            </a:pPr>
            <a:r>
              <a:rPr lang="en-US" sz="1600" smtClean="0">
                <a:cs typeface="Tahoma" pitchFamily="34" charset="0"/>
              </a:rPr>
              <a:t>This page describes the role of </a:t>
            </a:r>
            <a:r>
              <a:rPr lang="en-US" sz="1600" b="1" smtClean="0">
                <a:cs typeface="Tahoma" pitchFamily="34" charset="0"/>
              </a:rPr>
              <a:t>pharmacy technicians </a:t>
            </a:r>
            <a:r>
              <a:rPr lang="en-US" sz="1600" smtClean="0">
                <a:cs typeface="Tahoma" pitchFamily="34" charset="0"/>
              </a:rPr>
              <a:t>and where they work.</a:t>
            </a:r>
            <a:br>
              <a:rPr lang="en-US" sz="1600" smtClean="0">
                <a:cs typeface="Tahoma" pitchFamily="34" charset="0"/>
              </a:rPr>
            </a:br>
            <a:r>
              <a:rPr lang="en-US" sz="1600" smtClean="0">
                <a:cs typeface="Tahoma" pitchFamily="34" charset="0"/>
              </a:rPr>
              <a:t/>
            </a:r>
            <a:br>
              <a:rPr lang="en-US" sz="1600" smtClean="0">
                <a:cs typeface="Tahoma" pitchFamily="34" charset="0"/>
              </a:rPr>
            </a:br>
            <a:r>
              <a:rPr lang="en-US" sz="1600" b="1" smtClean="0">
                <a:cs typeface="Tahoma" pitchFamily="34" charset="0"/>
              </a:rPr>
              <a:t>Types of pharmacy technician</a:t>
            </a:r>
          </a:p>
          <a:p>
            <a:pPr algn="just" rtl="0"/>
            <a:r>
              <a:rPr lang="en-US" sz="1600" smtClean="0">
                <a:cs typeface="Tahoma" pitchFamily="34" charset="0"/>
              </a:rPr>
              <a:t>Pharmacy technicians in the NHS work mainly in one of two areas, </a:t>
            </a:r>
            <a:r>
              <a:rPr lang="en-US" sz="1600" smtClean="0">
                <a:cs typeface="Tahoma" pitchFamily="34" charset="0"/>
                <a:hlinkClick r:id="rId2" action="ppaction://hlinkfile"/>
              </a:rPr>
              <a:t>hospital pharmacy</a:t>
            </a:r>
            <a:r>
              <a:rPr lang="en-US" sz="1600" smtClean="0">
                <a:cs typeface="Tahoma" pitchFamily="34" charset="0"/>
              </a:rPr>
              <a:t> and </a:t>
            </a:r>
            <a:r>
              <a:rPr lang="en-US" sz="1600" smtClean="0">
                <a:cs typeface="Tahoma" pitchFamily="34" charset="0"/>
                <a:hlinkClick r:id="rId3" action="ppaction://hlinkfile"/>
              </a:rPr>
              <a:t>community pharmacy</a:t>
            </a:r>
            <a:r>
              <a:rPr lang="en-US" sz="1600" b="1" smtClean="0">
                <a:cs typeface="Tahoma" pitchFamily="34" charset="0"/>
              </a:rPr>
              <a:t> </a:t>
            </a:r>
            <a:r>
              <a:rPr lang="en-US" sz="1600" smtClean="0">
                <a:cs typeface="Tahoma" pitchFamily="34" charset="0"/>
              </a:rPr>
              <a:t>although opportunities also exist in other areas such as GP practices and in primary care trusts. Pharmacy technicians are part of the pharmacy team and work under the supervision of a pharmacist. They are involved in the supply of medicines and products to patients. The opportunities for specialization and increased responsibility extend with experience. There are a number of management, administration and specialist roles undertaken by pharmacy technicians. Click on the links in the "Related Information.." section for more information on the work of hospital and community pharmacy technicians, and pharmacy assistants (who work with technicians and pharmacists as a part of the pharmacy team).</a:t>
            </a:r>
          </a:p>
          <a:p>
            <a:pPr algn="just" rtl="0"/>
            <a:r>
              <a:rPr lang="en-US" sz="1600" b="1" smtClean="0">
                <a:cs typeface="Tahoma" pitchFamily="34" charset="0"/>
              </a:rPr>
              <a:t>Career prospects</a:t>
            </a:r>
          </a:p>
          <a:p>
            <a:pPr algn="just" rtl="0">
              <a:buFont typeface="Wingdings" pitchFamily="2" charset="2"/>
              <a:buNone/>
            </a:pPr>
            <a:r>
              <a:rPr lang="en-US" sz="1600" smtClean="0">
                <a:cs typeface="Tahoma" pitchFamily="34" charset="0"/>
              </a:rPr>
              <a:t>	</a:t>
            </a:r>
            <a:r>
              <a:rPr lang="en-US" sz="1400" smtClean="0">
                <a:cs typeface="Tahoma" pitchFamily="34" charset="0"/>
              </a:rPr>
              <a:t>In the hospital service, there are several grades for qualified pharmacy technicians. Senior technicians can specialize in areas such as medicines management, manufacturing, quality control, staff training, information technology, supplies procurement, clinical trials or medicines information services. An expanding role is that of clinical technician, which involves working on wards, liaising with other healthcare professionals and closer contact with patients. A chief technician is often responsible for managing a section of the pharmacy department.</a:t>
            </a:r>
          </a:p>
          <a:p>
            <a:pPr algn="l" rtl="0"/>
            <a:r>
              <a:rPr lang="en-US" sz="1600" smtClean="0">
                <a:cs typeface="Tahoma" pitchFamily="34" charset="0"/>
              </a:rPr>
              <a:t/>
            </a:r>
            <a:br>
              <a:rPr lang="en-US" sz="1600" smtClean="0">
                <a:cs typeface="Tahoma" pitchFamily="34" charset="0"/>
              </a:rPr>
            </a:br>
            <a:endParaRPr lang="ar-SA" sz="1200" smtClean="0"/>
          </a:p>
          <a:p>
            <a:pPr lvl="2" algn="just" rtl="0">
              <a:buFont typeface="Wingdings" pitchFamily="2" charset="2"/>
              <a:buNone/>
            </a:pPr>
            <a:endParaRPr lang="ar-SA" sz="1200" smtClean="0"/>
          </a:p>
          <a:p>
            <a:pPr lvl="2" algn="just" rtl="0">
              <a:buFont typeface="Wingdings" pitchFamily="2" charset="2"/>
              <a:buNone/>
            </a:pPr>
            <a:endParaRPr lang="ar-SA" sz="1200" smtClean="0"/>
          </a:p>
        </p:txBody>
      </p:sp>
      <p:sp>
        <p:nvSpPr>
          <p:cNvPr id="15364" name="Slide Number Placeholder 4"/>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5D5CAF96-DF09-47EA-A73A-42896DED2373}" type="slidenum">
              <a:rPr lang="ar-SA" smtClean="0"/>
              <a:pPr/>
              <a:t>7</a:t>
            </a:fld>
            <a:endParaRPr lang="en-US" smtClean="0"/>
          </a:p>
        </p:txBody>
      </p:sp>
    </p:spTree>
  </p:cSld>
  <p:clrMapOvr>
    <a:masterClrMapping/>
  </p:clrMapOvr>
  <p:transition>
    <p:wheel spokes="3"/>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Content Placeholder 2"/>
          <p:cNvSpPr>
            <a:spLocks noGrp="1"/>
          </p:cNvSpPr>
          <p:nvPr>
            <p:ph idx="1"/>
          </p:nvPr>
        </p:nvSpPr>
        <p:spPr>
          <a:xfrm>
            <a:off x="900113" y="981075"/>
            <a:ext cx="7772400" cy="5040313"/>
          </a:xfrm>
        </p:spPr>
        <p:txBody>
          <a:bodyPr/>
          <a:lstStyle/>
          <a:p>
            <a:r>
              <a:rPr lang="ar-SA" sz="2000" smtClean="0">
                <a:cs typeface="Monotype Koufi" pitchFamily="2" charset="-78"/>
              </a:rPr>
              <a:t>مخطط التصنيف أو التجميع</a:t>
            </a:r>
            <a:r>
              <a:rPr lang="en-US" sz="2000" smtClean="0">
                <a:cs typeface="Simplified Arabic" pitchFamily="18" charset="-78"/>
              </a:rPr>
              <a:t> (Affinity Diagram):</a:t>
            </a:r>
            <a:r>
              <a:rPr lang="en-US" sz="2400" smtClean="0">
                <a:cs typeface="Simplified Arabic" pitchFamily="18" charset="-78"/>
              </a:rPr>
              <a:t/>
            </a:r>
            <a:br>
              <a:rPr lang="en-US" sz="2400" smtClean="0">
                <a:cs typeface="Simplified Arabic" pitchFamily="18" charset="-78"/>
              </a:rPr>
            </a:br>
            <a:r>
              <a:rPr lang="ar-SA" sz="2400" smtClean="0">
                <a:cs typeface="Simplified Arabic" pitchFamily="18" charset="-78"/>
              </a:rPr>
              <a:t>ويستفاد منه خاصة في وضع الخطط الإستراتيجية وتحديد أسباب مشكلة معينة</a:t>
            </a:r>
            <a:r>
              <a:rPr lang="en-US" sz="2400" smtClean="0">
                <a:cs typeface="Simplified Arabic" pitchFamily="18" charset="-78"/>
              </a:rPr>
              <a:t>.</a:t>
            </a:r>
            <a:r>
              <a:rPr lang="ar-SA" sz="2400" smtClean="0">
                <a:cs typeface="Simplified Arabic" pitchFamily="18" charset="-78"/>
              </a:rPr>
              <a:t> </a:t>
            </a:r>
            <a:r>
              <a:rPr lang="en-US" sz="2400" smtClean="0">
                <a:cs typeface="Simplified Arabic" pitchFamily="18" charset="-78"/>
              </a:rPr>
              <a:t> </a:t>
            </a:r>
            <a:endParaRPr lang="ar-SA" sz="2400" smtClean="0">
              <a:cs typeface="Simplified Arabic" pitchFamily="18" charset="-78"/>
            </a:endParaRPr>
          </a:p>
          <a:p>
            <a:pPr>
              <a:buFont typeface="Wingdings" pitchFamily="2" charset="2"/>
              <a:buNone/>
            </a:pPr>
            <a:endParaRPr lang="ar-SA" sz="2400" smtClean="0">
              <a:cs typeface="Simplified Arabic" pitchFamily="18" charset="-78"/>
            </a:endParaRPr>
          </a:p>
          <a:p>
            <a:pPr algn="just">
              <a:lnSpc>
                <a:spcPct val="80000"/>
              </a:lnSpc>
            </a:pPr>
            <a:r>
              <a:rPr lang="ar-SA" sz="2000" b="1" smtClean="0">
                <a:cs typeface="Monotype Koufi" pitchFamily="2" charset="-78"/>
              </a:rPr>
              <a:t>جدول او منحنى باريتو</a:t>
            </a:r>
            <a:r>
              <a:rPr lang="ar-SA" sz="2000" b="1" smtClean="0">
                <a:cs typeface="Simplified Arabic" pitchFamily="18" charset="-78"/>
              </a:rPr>
              <a:t> </a:t>
            </a:r>
            <a:r>
              <a:rPr lang="en-US" sz="2000" b="1" smtClean="0">
                <a:cs typeface="Simplified Arabic" pitchFamily="18" charset="-78"/>
              </a:rPr>
              <a:t>Pareto Chart </a:t>
            </a:r>
            <a:r>
              <a:rPr lang="ar-SA" sz="2000" b="1" smtClean="0">
                <a:cs typeface="Simplified Arabic" pitchFamily="18" charset="-78"/>
              </a:rPr>
              <a:t>: </a:t>
            </a:r>
          </a:p>
          <a:p>
            <a:pPr algn="just">
              <a:lnSpc>
                <a:spcPct val="80000"/>
              </a:lnSpc>
              <a:buFont typeface="Wingdings" pitchFamily="2" charset="2"/>
              <a:buNone/>
            </a:pPr>
            <a:r>
              <a:rPr lang="ar-SA" sz="2000" b="1" smtClean="0">
                <a:cs typeface="Simplified Arabic" pitchFamily="18" charset="-78"/>
              </a:rPr>
              <a:t>		يقدم هذا الجدول طريقة للفصل بين العيوب الجوهرية والعيوب الثانوية البسيطة ، ويعتمد على رؤية عالم الاجتماع والاقتصاد الإيطالى (بارتو 1848 – 1923) التى تنطلق من الاقتناع بأن (20%) من العيوب فقط هى التى تعد عيوب جوهرية ، أما الـ (80%) الباقية فإنها تمثل عيوب ثانوية بسيطة ، ويمكن لهذا الجدول أن : </a:t>
            </a:r>
          </a:p>
          <a:p>
            <a:pPr lvl="2" algn="just">
              <a:lnSpc>
                <a:spcPct val="80000"/>
              </a:lnSpc>
            </a:pPr>
            <a:r>
              <a:rPr lang="ar-SA" sz="1800" b="1" smtClean="0">
                <a:cs typeface="Simplified Arabic" pitchFamily="18" charset="-78"/>
              </a:rPr>
              <a:t>يفصل العيوب الجوهرية عن العيوب الثانوية ، مما يساعد على تركيز جهود التطوير على جوانب معينة.</a:t>
            </a:r>
            <a:r>
              <a:rPr lang="ar-SA" sz="1800" smtClean="0">
                <a:cs typeface="Simplified Arabic" pitchFamily="18" charset="-78"/>
              </a:rPr>
              <a:t> </a:t>
            </a:r>
          </a:p>
          <a:p>
            <a:pPr lvl="2" algn="just">
              <a:lnSpc>
                <a:spcPct val="80000"/>
              </a:lnSpc>
            </a:pPr>
            <a:r>
              <a:rPr lang="ar-SA" sz="1800" b="1" smtClean="0">
                <a:cs typeface="Simplified Arabic" pitchFamily="18" charset="-78"/>
              </a:rPr>
              <a:t>ينظم البيانات طبقًا لأولوياتها وأهميتها .</a:t>
            </a:r>
            <a:r>
              <a:rPr lang="ar-SA" sz="1800" smtClean="0">
                <a:cs typeface="Simplified Arabic" pitchFamily="18" charset="-78"/>
              </a:rPr>
              <a:t> </a:t>
            </a:r>
          </a:p>
          <a:p>
            <a:pPr lvl="2" algn="just">
              <a:lnSpc>
                <a:spcPct val="80000"/>
              </a:lnSpc>
            </a:pPr>
            <a:r>
              <a:rPr lang="ar-SA" sz="1800" b="1" smtClean="0">
                <a:cs typeface="Simplified Arabic" pitchFamily="18" charset="-78"/>
              </a:rPr>
              <a:t>يحدد العيوب الأكثر أهمية من خلال البيانات ، وليس مجرد الإحساس</a:t>
            </a:r>
            <a:r>
              <a:rPr lang="en-US" sz="1800" smtClean="0">
                <a:cs typeface="Simplified Arabic" pitchFamily="18" charset="-78"/>
              </a:rPr>
              <a:t> </a:t>
            </a:r>
            <a:endParaRPr lang="en-US" sz="1700" smtClean="0">
              <a:cs typeface="Simplified Arabic" pitchFamily="18" charset="-78"/>
            </a:endParaRPr>
          </a:p>
          <a:p>
            <a:pPr>
              <a:buFont typeface="Wingdings" pitchFamily="2" charset="2"/>
              <a:buNone/>
            </a:pPr>
            <a:endParaRPr lang="ar-SA" sz="2400" smtClean="0">
              <a:cs typeface="Simplified Arabic" pitchFamily="18" charset="-78"/>
            </a:endParaRPr>
          </a:p>
          <a:p>
            <a:pPr>
              <a:buFont typeface="Wingdings" pitchFamily="2" charset="2"/>
              <a:buNone/>
            </a:pPr>
            <a:r>
              <a:rPr lang="ar-SA" sz="2400" smtClean="0">
                <a:cs typeface="Simplified Arabic" pitchFamily="18" charset="-78"/>
              </a:rPr>
              <a:t>وهناك أدوات وتقنيات أخرى كثيرة متعددة المجالات </a:t>
            </a:r>
            <a:endParaRPr lang="en-US" sz="3400" smtClean="0">
              <a:cs typeface="Simplified Arabic" pitchFamily="18" charset="-78"/>
            </a:endParaRPr>
          </a:p>
        </p:txBody>
      </p:sp>
      <p:sp>
        <p:nvSpPr>
          <p:cNvPr id="78851" name="Slide Number Placeholder 4"/>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C8784A96-62FF-4557-93A8-087B84F643C8}" type="slidenum">
              <a:rPr lang="ar-SA" smtClean="0"/>
              <a:pPr/>
              <a:t>70</a:t>
            </a:fld>
            <a:endParaRPr lang="en-US" smtClean="0"/>
          </a:p>
        </p:txBody>
      </p:sp>
      <p:sp>
        <p:nvSpPr>
          <p:cNvPr id="78852" name="Rectangle 7"/>
          <p:cNvSpPr>
            <a:spLocks/>
          </p:cNvSpPr>
          <p:nvPr/>
        </p:nvSpPr>
        <p:spPr bwMode="auto">
          <a:xfrm>
            <a:off x="2555875" y="260350"/>
            <a:ext cx="4392613" cy="468313"/>
          </a:xfrm>
          <a:prstGeom prst="rect">
            <a:avLst/>
          </a:prstGeom>
          <a:noFill/>
          <a:ln w="9525">
            <a:noFill/>
            <a:miter lim="800000"/>
            <a:headEnd/>
            <a:tailEnd/>
          </a:ln>
        </p:spPr>
        <p:txBody>
          <a:bodyPr/>
          <a:lstStyle/>
          <a:p>
            <a:pPr algn="ctr" eaLnBrk="0" hangingPunct="0"/>
            <a:r>
              <a:rPr lang="ar-SA" sz="2400" b="0">
                <a:solidFill>
                  <a:srgbClr val="C1EEFF"/>
                </a:solidFill>
                <a:latin typeface="Consolas" pitchFamily="49" charset="0"/>
                <a:cs typeface="Monotype Koufi" pitchFamily="2" charset="-78"/>
              </a:rPr>
              <a:t>أدوات الجودة الشاملة </a:t>
            </a:r>
            <a:r>
              <a:rPr lang="en-US" sz="2400" b="0">
                <a:solidFill>
                  <a:srgbClr val="C1EEFF"/>
                </a:solidFill>
                <a:latin typeface="Arial Black" pitchFamily="34" charset="0"/>
                <a:cs typeface="Monotype Koufi" pitchFamily="2" charset="-78"/>
              </a:rPr>
              <a:t>TQM Tools</a:t>
            </a:r>
            <a:r>
              <a:rPr lang="ar-SA" sz="2400" b="0">
                <a:solidFill>
                  <a:srgbClr val="C1EEFF"/>
                </a:solidFill>
                <a:latin typeface="Arial Black" pitchFamily="34" charset="0"/>
                <a:cs typeface="Monotype Koufi" pitchFamily="2" charset="-78"/>
              </a:rPr>
              <a:t> </a:t>
            </a:r>
            <a:endParaRPr lang="en-US" sz="2400" b="0">
              <a:solidFill>
                <a:srgbClr val="C1EEFF"/>
              </a:solidFill>
              <a:latin typeface="Arial Black" pitchFamily="34" charset="0"/>
              <a:cs typeface="Monotype Koufi" pitchFamily="2" charset="-78"/>
            </a:endParaRPr>
          </a:p>
        </p:txBody>
      </p:sp>
    </p:spTree>
  </p:cSld>
  <p:clrMapOvr>
    <a:masterClrMapping/>
  </p:clrMapOvr>
  <p:transition>
    <p:wheel spokes="3"/>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Rectangle 2"/>
          <p:cNvSpPr>
            <a:spLocks noGrp="1" noChangeArrowheads="1"/>
          </p:cNvSpPr>
          <p:nvPr>
            <p:ph type="title"/>
          </p:nvPr>
        </p:nvSpPr>
        <p:spPr>
          <a:xfrm>
            <a:off x="685800" y="465138"/>
            <a:ext cx="3238500" cy="731837"/>
          </a:xfrm>
          <a:solidFill>
            <a:srgbClr val="2FFF74"/>
          </a:solidFill>
          <a:ln>
            <a:solidFill>
              <a:schemeClr val="tx1"/>
            </a:solidFill>
          </a:ln>
        </p:spPr>
        <p:txBody>
          <a:bodyPr/>
          <a:lstStyle/>
          <a:p>
            <a:pPr>
              <a:defRPr/>
            </a:pPr>
            <a:r>
              <a:rPr lang="ar-SA" dirty="0" smtClean="0">
                <a:solidFill>
                  <a:srgbClr val="FF0000"/>
                </a:solidFill>
                <a:effectLst>
                  <a:outerShdw blurRad="38100" dist="38100" dir="2700000" algn="tl">
                    <a:srgbClr val="FFFFFF"/>
                  </a:outerShdw>
                </a:effectLst>
              </a:rPr>
              <a:t> </a:t>
            </a:r>
            <a:r>
              <a:rPr lang="en-US" dirty="0" smtClean="0">
                <a:solidFill>
                  <a:srgbClr val="FF0000"/>
                </a:solidFill>
                <a:effectLst>
                  <a:outerShdw blurRad="38100" dist="38100" dir="2700000" algn="tl">
                    <a:srgbClr val="FFFFFF"/>
                  </a:outerShdw>
                </a:effectLst>
              </a:rPr>
              <a:t>Six </a:t>
            </a:r>
            <a:r>
              <a:rPr lang="en-US" dirty="0">
                <a:solidFill>
                  <a:srgbClr val="FF0000"/>
                </a:solidFill>
                <a:effectLst>
                  <a:outerShdw blurRad="38100" dist="38100" dir="2700000" algn="tl">
                    <a:srgbClr val="FFFFFF"/>
                  </a:outerShdw>
                </a:effectLst>
              </a:rPr>
              <a:t>Sigma</a:t>
            </a:r>
          </a:p>
        </p:txBody>
      </p:sp>
      <p:sp>
        <p:nvSpPr>
          <p:cNvPr id="192515" name="Rectangle 3"/>
          <p:cNvSpPr>
            <a:spLocks noChangeArrowheads="1"/>
          </p:cNvSpPr>
          <p:nvPr/>
        </p:nvSpPr>
        <p:spPr bwMode="auto">
          <a:xfrm>
            <a:off x="593725" y="1628775"/>
            <a:ext cx="7743825" cy="3194050"/>
          </a:xfrm>
          <a:prstGeom prst="rect">
            <a:avLst/>
          </a:prstGeom>
          <a:noFill/>
          <a:ln w="9525">
            <a:noFill/>
            <a:miter lim="800000"/>
            <a:headEnd/>
            <a:tailEnd/>
          </a:ln>
          <a:effectLst/>
        </p:spPr>
        <p:txBody>
          <a:bodyPr>
            <a:spAutoFit/>
          </a:bodyPr>
          <a:lstStyle/>
          <a:p>
            <a:pPr marL="482600" indent="-482600" algn="l" rtl="0">
              <a:lnSpc>
                <a:spcPct val="90000"/>
              </a:lnSpc>
              <a:spcBef>
                <a:spcPct val="40000"/>
              </a:spcBef>
              <a:defRPr/>
            </a:pPr>
            <a:r>
              <a:rPr lang="en-US" sz="2400" dirty="0">
                <a:effectLst>
                  <a:outerShdw blurRad="38100" dist="38100" dir="2700000" algn="tl">
                    <a:srgbClr val="C0C0C0"/>
                  </a:outerShdw>
                </a:effectLst>
              </a:rPr>
              <a:t>Two meanings</a:t>
            </a:r>
          </a:p>
          <a:p>
            <a:pPr marL="1074738" lvl="1" indent="-401638" algn="l" rtl="0">
              <a:lnSpc>
                <a:spcPct val="90000"/>
              </a:lnSpc>
              <a:spcBef>
                <a:spcPct val="40000"/>
              </a:spcBef>
              <a:buFont typeface="Wingdings" pitchFamily="2" charset="2"/>
              <a:buChar char="þ"/>
              <a:defRPr/>
            </a:pPr>
            <a:r>
              <a:rPr lang="en-US" sz="2400" dirty="0">
                <a:effectLst>
                  <a:outerShdw blurRad="38100" dist="38100" dir="2700000" algn="tl">
                    <a:srgbClr val="C0C0C0"/>
                  </a:outerShdw>
                </a:effectLst>
              </a:rPr>
              <a:t>Statistical definition of a process that is 99.9997% capable, 3.4 defects per million opportunities (DPMO)</a:t>
            </a:r>
          </a:p>
          <a:p>
            <a:pPr marL="1074738" lvl="1" indent="-401638" algn="l" rtl="0">
              <a:lnSpc>
                <a:spcPct val="90000"/>
              </a:lnSpc>
              <a:spcBef>
                <a:spcPct val="40000"/>
              </a:spcBef>
              <a:buFont typeface="Wingdings" pitchFamily="2" charset="2"/>
              <a:buChar char="þ"/>
              <a:defRPr/>
            </a:pPr>
            <a:endParaRPr lang="en-US" sz="2400" dirty="0">
              <a:effectLst>
                <a:outerShdw blurRad="38100" dist="38100" dir="2700000" algn="tl">
                  <a:srgbClr val="C0C0C0"/>
                </a:outerShdw>
              </a:effectLst>
            </a:endParaRPr>
          </a:p>
          <a:p>
            <a:pPr marL="1074738" lvl="1" indent="-401638" algn="l" rtl="0">
              <a:lnSpc>
                <a:spcPct val="90000"/>
              </a:lnSpc>
              <a:spcBef>
                <a:spcPct val="40000"/>
              </a:spcBef>
              <a:buFont typeface="Wingdings" pitchFamily="2" charset="2"/>
              <a:buChar char="þ"/>
              <a:defRPr/>
            </a:pPr>
            <a:r>
              <a:rPr lang="en-US" sz="2400" dirty="0">
                <a:effectLst>
                  <a:outerShdw blurRad="38100" dist="38100" dir="2700000" algn="tl">
                    <a:srgbClr val="C0C0C0"/>
                  </a:outerShdw>
                </a:effectLst>
              </a:rPr>
              <a:t>A program designed to reduce defects, lower costs, and improve customer satisfaction</a:t>
            </a:r>
          </a:p>
        </p:txBody>
      </p:sp>
    </p:spTree>
  </p:cSld>
  <p:clrMapOvr>
    <a:masterClrMapping/>
  </p:clrMapOvr>
  <p:transition>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1000"/>
                                  </p:stCondLst>
                                  <p:childTnLst>
                                    <p:set>
                                      <p:cBhvr>
                                        <p:cTn id="6" dur="1" fill="hold">
                                          <p:stCondLst>
                                            <p:cond delay="0"/>
                                          </p:stCondLst>
                                        </p:cTn>
                                        <p:tgtEl>
                                          <p:spTgt spid="192515"/>
                                        </p:tgtEl>
                                        <p:attrNameLst>
                                          <p:attrName>style.visibility</p:attrName>
                                        </p:attrNameLst>
                                      </p:cBhvr>
                                      <p:to>
                                        <p:strVal val="visible"/>
                                      </p:to>
                                    </p:set>
                                    <p:animEffect transition="in" filter="strips(downRight)">
                                      <p:cBhvr>
                                        <p:cTn id="7" dur="500"/>
                                        <p:tgtEl>
                                          <p:spTgt spid="1925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2515" grpId="0" autoUpdateAnimBg="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4438" y="142875"/>
            <a:ext cx="6858000" cy="477838"/>
          </a:xfrm>
        </p:spPr>
        <p:txBody>
          <a:bodyPr wrap="square" lIns="91440" tIns="45720" rIns="91440" bIns="45720" numCol="1" anchorCtr="0" compatLnSpc="1">
            <a:prstTxWarp prst="textNoShape">
              <a:avLst/>
            </a:prstTxWarp>
          </a:bodyPr>
          <a:lstStyle/>
          <a:p>
            <a:pPr algn="ctr">
              <a:defRPr/>
            </a:pPr>
            <a:r>
              <a:rPr lang="ar-SA" sz="2400" b="1" dirty="0" smtClean="0">
                <a:latin typeface="Monotype Koufi" pitchFamily="2" charset="-78"/>
                <a:cs typeface="Monotype Koufi" pitchFamily="2" charset="-78"/>
              </a:rPr>
              <a:t>الست </a:t>
            </a:r>
            <a:r>
              <a:rPr lang="ar-SA" sz="2000" b="1" dirty="0" err="1" smtClean="0">
                <a:latin typeface="Monotype Koufi" pitchFamily="2" charset="-78"/>
                <a:cs typeface="Monotype Koufi" pitchFamily="2" charset="-78"/>
              </a:rPr>
              <a:t>سيجما</a:t>
            </a:r>
            <a:r>
              <a:rPr lang="ar-SA" sz="2000" b="1" dirty="0" smtClean="0">
                <a:latin typeface="Monotype Koufi" pitchFamily="2" charset="-78"/>
                <a:cs typeface="Monotype Koufi" pitchFamily="2" charset="-78"/>
              </a:rPr>
              <a:t> \</a:t>
            </a:r>
            <a:r>
              <a:rPr lang="ar-SA" sz="2000" b="1" dirty="0" err="1" smtClean="0">
                <a:latin typeface="Monotype Koufi" pitchFamily="2" charset="-78"/>
                <a:cs typeface="Monotype Koufi" pitchFamily="2" charset="-78"/>
              </a:rPr>
              <a:t>سيغما</a:t>
            </a:r>
            <a:r>
              <a:rPr lang="ar-SA" sz="2400" b="1" dirty="0" smtClean="0">
                <a:latin typeface="Monotype Koufi" pitchFamily="2" charset="-78"/>
                <a:cs typeface="Monotype Koufi" pitchFamily="2" charset="-78"/>
              </a:rPr>
              <a:t> </a:t>
            </a:r>
            <a:r>
              <a:rPr lang="en-US" sz="2400" b="1" dirty="0" smtClean="0">
                <a:latin typeface="Arial Black" pitchFamily="34" charset="0"/>
                <a:cs typeface="Monotype Koufi" pitchFamily="2" charset="-78"/>
              </a:rPr>
              <a:t>Six Sigma</a:t>
            </a:r>
            <a:r>
              <a:rPr lang="ar-SA" sz="2400" b="1" dirty="0" smtClean="0">
                <a:latin typeface="Monotype Koufi" pitchFamily="2" charset="-78"/>
                <a:cs typeface="Monotype Koufi" pitchFamily="2" charset="-78"/>
              </a:rPr>
              <a:t>   (الانحراف المعياري) </a:t>
            </a:r>
            <a:br>
              <a:rPr lang="ar-SA" sz="2400" b="1" dirty="0" smtClean="0">
                <a:latin typeface="Monotype Koufi" pitchFamily="2" charset="-78"/>
                <a:cs typeface="Monotype Koufi" pitchFamily="2" charset="-78"/>
              </a:rPr>
            </a:br>
            <a:endParaRPr lang="ar-SA" sz="2400" b="1" dirty="0" smtClean="0">
              <a:latin typeface="Arial Black" pitchFamily="34" charset="0"/>
              <a:cs typeface="Monotype Koufi" pitchFamily="2" charset="-78"/>
            </a:endParaRPr>
          </a:p>
        </p:txBody>
      </p:sp>
      <p:sp>
        <p:nvSpPr>
          <p:cNvPr id="80899" name="Content Placeholder 2"/>
          <p:cNvSpPr>
            <a:spLocks noGrp="1"/>
          </p:cNvSpPr>
          <p:nvPr>
            <p:ph idx="1"/>
          </p:nvPr>
        </p:nvSpPr>
        <p:spPr>
          <a:xfrm>
            <a:off x="827088" y="765175"/>
            <a:ext cx="7772400" cy="5688013"/>
          </a:xfrm>
        </p:spPr>
        <p:txBody>
          <a:bodyPr/>
          <a:lstStyle/>
          <a:p>
            <a:pPr>
              <a:buFont typeface="Wingdings" pitchFamily="2" charset="2"/>
              <a:buAutoNum type="arabicPeriod"/>
            </a:pPr>
            <a:r>
              <a:rPr lang="ar-SA" sz="1800" smtClean="0">
                <a:cs typeface="Monotype Koufi" pitchFamily="2" charset="-78"/>
              </a:rPr>
              <a:t>المفهوم العام لفلسفة الستة سيجما</a:t>
            </a:r>
            <a:r>
              <a:rPr lang="ar-SA" sz="1800" smtClean="0">
                <a:cs typeface="Simplified Arabic" pitchFamily="18" charset="-78"/>
              </a:rPr>
              <a:t/>
            </a:r>
            <a:br>
              <a:rPr lang="ar-SA" sz="1800" smtClean="0">
                <a:cs typeface="Simplified Arabic" pitchFamily="18" charset="-78"/>
              </a:rPr>
            </a:br>
            <a:r>
              <a:rPr lang="ar-SA" sz="1800" smtClean="0">
                <a:cs typeface="Simplified Arabic" pitchFamily="18" charset="-78"/>
              </a:rPr>
              <a:t>يعد مفهوم "الستة سيجما" أحد أشهر الإستراتيجيات الإدارية المعاصرة في فلسفة التحسين المستمر للعمليات و يعتبرها البعض صورة مطورة لإدارة الجودة الشاملة </a:t>
            </a:r>
            <a:r>
              <a:rPr lang="en-US" sz="1800" smtClean="0">
                <a:cs typeface="Simplified Arabic" pitchFamily="18" charset="-78"/>
              </a:rPr>
              <a:t>(Green, 2006). </a:t>
            </a:r>
            <a:r>
              <a:rPr lang="ar-SA" sz="1800" smtClean="0">
                <a:cs typeface="Simplified Arabic" pitchFamily="18" charset="-78"/>
              </a:rPr>
              <a:t> تقوم هذه الإستراتيجية على المراقبة الإحصائية لجميع العمليات الإدارية و المالية و الفنية في المنظمة. و تتميز عن باقي الأدوات العلمية الأخرى للإدارة بالتحليل الإحصائي الدقيق، و إتباع الطريقة النظامية لحل المشاكل، و التحديد الدقيق للأسباب الجذرية التي تؤدي إلى التباين و الاختلافات في خصائص الجودة، و إعادة تعريف العمليات من أجل الحصول على نتائج مرضية على المدى الطويل. </a:t>
            </a:r>
            <a:br>
              <a:rPr lang="ar-SA" sz="1800" smtClean="0">
                <a:cs typeface="Simplified Arabic" pitchFamily="18" charset="-78"/>
              </a:rPr>
            </a:br>
            <a:r>
              <a:rPr lang="ar-SA" sz="1800" smtClean="0">
                <a:cs typeface="Simplified Arabic" pitchFamily="18" charset="-78"/>
              </a:rPr>
              <a:t>ويرجع هذا المفهوم إلى عالم الجودة كروسبي (</a:t>
            </a:r>
            <a:r>
              <a:rPr lang="en-US" sz="1800" smtClean="0">
                <a:cs typeface="Simplified Arabic" pitchFamily="18" charset="-78"/>
              </a:rPr>
              <a:t>Crosby</a:t>
            </a:r>
            <a:r>
              <a:rPr lang="ar-SA" sz="1800" smtClean="0">
                <a:cs typeface="Simplified Arabic" pitchFamily="18" charset="-78"/>
              </a:rPr>
              <a:t>) ونظريته الشهيرة ”اللا عيوب – العيوب الصفرية  </a:t>
            </a:r>
            <a:r>
              <a:rPr lang="en-US" sz="1800" b="1" smtClean="0">
                <a:cs typeface="Simplified Arabic" pitchFamily="18" charset="-78"/>
              </a:rPr>
              <a:t>Zero  Defects</a:t>
            </a:r>
            <a:r>
              <a:rPr lang="en-US" sz="1800" smtClean="0">
                <a:cs typeface="Simplified Arabic" pitchFamily="18" charset="-78"/>
              </a:rPr>
              <a:t> </a:t>
            </a:r>
            <a:r>
              <a:rPr lang="ar-SA" sz="1800" smtClean="0">
                <a:cs typeface="Simplified Arabic" pitchFamily="18" charset="-78"/>
              </a:rPr>
              <a:t>“</a:t>
            </a:r>
          </a:p>
          <a:p>
            <a:pPr>
              <a:buFont typeface="Wingdings" pitchFamily="2" charset="2"/>
              <a:buAutoNum type="arabicPeriod"/>
            </a:pPr>
            <a:r>
              <a:rPr lang="ar-SA" sz="1800" smtClean="0">
                <a:cs typeface="Monotype Koufi" pitchFamily="2" charset="-78"/>
              </a:rPr>
              <a:t>تعريف الستة سيجما</a:t>
            </a:r>
            <a:br>
              <a:rPr lang="ar-SA" sz="1800" smtClean="0">
                <a:cs typeface="Monotype Koufi" pitchFamily="2" charset="-78"/>
              </a:rPr>
            </a:br>
            <a:r>
              <a:rPr lang="ar-SA" sz="1800" smtClean="0">
                <a:cs typeface="Simplified Arabic" pitchFamily="18" charset="-78"/>
              </a:rPr>
              <a:t>هناك أكثر من تعريف لهذه الفلسفة، فجميعها قائمة على وجهات نظر وزوايا مختلفة لقضية التباين و الاختلافات في خصائص جودة المنتجات أو الخدمات. لهذا فقد وردت عدة تعاريف </a:t>
            </a:r>
            <a:r>
              <a:rPr lang="ar-SA" sz="1800" b="1" smtClean="0">
                <a:cs typeface="Simplified Arabic" pitchFamily="18" charset="-78"/>
              </a:rPr>
              <a:t>أبرزها:</a:t>
            </a:r>
            <a:r>
              <a:rPr lang="ar-SA" sz="1800" smtClean="0">
                <a:cs typeface="Simplified Arabic" pitchFamily="18" charset="-78"/>
              </a:rPr>
              <a:t/>
            </a:r>
            <a:br>
              <a:rPr lang="ar-SA" sz="1800" smtClean="0">
                <a:cs typeface="Simplified Arabic" pitchFamily="18" charset="-78"/>
              </a:rPr>
            </a:br>
            <a:r>
              <a:rPr lang="ar-SA" sz="1800" smtClean="0">
                <a:cs typeface="Simplified Arabic" pitchFamily="18" charset="-78"/>
              </a:rPr>
              <a:t> </a:t>
            </a:r>
          </a:p>
          <a:p>
            <a:pPr algn="ctr">
              <a:buFont typeface="Wingdings" pitchFamily="2" charset="2"/>
              <a:buNone/>
            </a:pPr>
            <a:r>
              <a:rPr lang="ar-SA" sz="1800" smtClean="0">
                <a:cs typeface="Simplified Arabic" pitchFamily="18" charset="-78"/>
              </a:rPr>
              <a:t>”</a:t>
            </a:r>
            <a:r>
              <a:rPr lang="ar-SA" sz="2000" b="1" i="1" smtClean="0">
                <a:cs typeface="Simplified Arabic" pitchFamily="18" charset="-78"/>
              </a:rPr>
              <a:t>برنامج لتحسين الجودة يهدف لتقليل و تخفيض عدد العيوب ليصل إلى نسبة 3.4 وحدة في مليون فرصة“</a:t>
            </a:r>
            <a:endParaRPr lang="ar-SA" sz="1800" smtClean="0">
              <a:cs typeface="Simplified Arabic" pitchFamily="18" charset="-78"/>
            </a:endParaRPr>
          </a:p>
          <a:p>
            <a:pPr>
              <a:buFont typeface="Wingdings" pitchFamily="2" charset="2"/>
              <a:buNone/>
            </a:pPr>
            <a:r>
              <a:rPr lang="ar-SA" sz="1800" smtClean="0">
                <a:cs typeface="Simplified Arabic" pitchFamily="18" charset="-78"/>
              </a:rPr>
              <a:t>		وهذا يدل على أنها مقياس إحصائي يشير إلى نسبة 3.4 وحدة معيبة في كل مليون وحدة منتجة</a:t>
            </a:r>
            <a:r>
              <a:rPr lang="en-US" sz="1600" smtClean="0">
                <a:cs typeface="Simplified Arabic" pitchFamily="18" charset="-78"/>
              </a:rPr>
              <a:t>3.4 DPMO) </a:t>
            </a:r>
            <a:r>
              <a:rPr lang="ar-SA" sz="1600" smtClean="0">
                <a:cs typeface="Simplified Arabic" pitchFamily="18" charset="-78"/>
              </a:rPr>
              <a:t>)</a:t>
            </a:r>
            <a:r>
              <a:rPr lang="ar-SA" sz="1800" smtClean="0">
                <a:cs typeface="Simplified Arabic" pitchFamily="18" charset="-78"/>
              </a:rPr>
              <a:t> أي </a:t>
            </a:r>
            <a:r>
              <a:rPr lang="ar-SA" sz="2000" b="1" smtClean="0">
                <a:cs typeface="Simplified Arabic" pitchFamily="18" charset="-78"/>
              </a:rPr>
              <a:t>تحقيق دقة أداء تعادل 99.99966%.</a:t>
            </a:r>
            <a:r>
              <a:rPr lang="ar-SA" sz="1800" smtClean="0">
                <a:cs typeface="Simplified Arabic" pitchFamily="18" charset="-78"/>
              </a:rPr>
              <a:t>  وهي أيضا تمثل المعامل الإحصائي الذي يقيس مدى التشتت و التباين الحاصل في عملية ضبط الجودة.</a:t>
            </a:r>
          </a:p>
        </p:txBody>
      </p:sp>
      <p:sp>
        <p:nvSpPr>
          <p:cNvPr id="80900" name="Slide Number Placeholder 4"/>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214A3DB8-1C2A-4A4D-96B8-A0F883FDA48D}" type="slidenum">
              <a:rPr lang="ar-SA" smtClean="0"/>
              <a:pPr/>
              <a:t>72</a:t>
            </a:fld>
            <a:endParaRPr lang="en-US" smtClean="0"/>
          </a:p>
        </p:txBody>
      </p:sp>
    </p:spTree>
  </p:cSld>
  <p:clrMapOvr>
    <a:masterClrMapping/>
  </p:clrMapOvr>
  <p:transition>
    <p:wheel spokes="3"/>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bwMode="auto">
          <a:xfrm>
            <a:off x="1187450" y="188913"/>
            <a:ext cx="6697663" cy="431800"/>
          </a:xfrm>
        </p:spPr>
        <p:txBody>
          <a:bodyPr wrap="square" lIns="91440" tIns="45720" rIns="91440" bIns="45720" numCol="1" anchorCtr="0" compatLnSpc="1">
            <a:prstTxWarp prst="textNoShape">
              <a:avLst/>
            </a:prstTxWarp>
          </a:bodyPr>
          <a:lstStyle/>
          <a:p>
            <a:pPr algn="ctr">
              <a:defRPr/>
            </a:pPr>
            <a:r>
              <a:rPr lang="ar-SA" sz="2000" b="1" smtClean="0">
                <a:cs typeface="Monotype Koufi" pitchFamily="2" charset="-78"/>
              </a:rPr>
              <a:t>مبادئ الستة سيجما</a:t>
            </a:r>
            <a:r>
              <a:rPr lang="ar-SA" sz="2000" b="1" smtClean="0">
                <a:latin typeface="Monotype Koufi" pitchFamily="2" charset="-78"/>
                <a:cs typeface="Monotype Koufi" pitchFamily="2" charset="-78"/>
              </a:rPr>
              <a:t> ”الانحراف المعياري </a:t>
            </a:r>
            <a:r>
              <a:rPr lang="en-US" sz="2000" b="1" smtClean="0">
                <a:latin typeface="Arial Black" pitchFamily="34" charset="0"/>
                <a:cs typeface="Monotype Koufi" pitchFamily="2" charset="-78"/>
              </a:rPr>
              <a:t>Six Sigma Principles</a:t>
            </a:r>
            <a:endParaRPr lang="ar-SA" sz="2000" b="1" smtClean="0">
              <a:latin typeface="Arial Black" pitchFamily="34" charset="0"/>
              <a:cs typeface="Monotype Koufi" pitchFamily="2" charset="-78"/>
            </a:endParaRPr>
          </a:p>
        </p:txBody>
      </p:sp>
      <p:sp>
        <p:nvSpPr>
          <p:cNvPr id="81923" name="Content Placeholder 2"/>
          <p:cNvSpPr>
            <a:spLocks noGrp="1"/>
          </p:cNvSpPr>
          <p:nvPr>
            <p:ph idx="1"/>
          </p:nvPr>
        </p:nvSpPr>
        <p:spPr>
          <a:xfrm>
            <a:off x="684213" y="836613"/>
            <a:ext cx="7918450" cy="5688012"/>
          </a:xfrm>
        </p:spPr>
        <p:txBody>
          <a:bodyPr/>
          <a:lstStyle/>
          <a:p>
            <a:pPr marL="447675" indent="-304800" algn="just">
              <a:buFont typeface="Wingdings" pitchFamily="2" charset="2"/>
              <a:buNone/>
              <a:tabLst>
                <a:tab pos="361950" algn="l"/>
                <a:tab pos="447675" algn="l"/>
              </a:tabLst>
            </a:pPr>
            <a:r>
              <a:rPr lang="ar-SA" sz="2000" smtClean="0">
                <a:cs typeface="Simplified Arabic" pitchFamily="18" charset="-78"/>
              </a:rPr>
              <a:t>			تعتبر إستراتيجية الستة سيجما </a:t>
            </a:r>
            <a:r>
              <a:rPr lang="ar-SA" sz="2000" b="1" smtClean="0">
                <a:cs typeface="Simplified Arabic" pitchFamily="18" charset="-78"/>
              </a:rPr>
              <a:t>فلسفة إدارية مطورة لإدارة الجودة الشاملة</a:t>
            </a:r>
            <a:r>
              <a:rPr lang="en-US" sz="2000" smtClean="0">
                <a:cs typeface="Simplified Arabic" pitchFamily="18" charset="-78"/>
              </a:rPr>
              <a:t>(TQM) </a:t>
            </a:r>
            <a:r>
              <a:rPr lang="ar-SA" sz="2000" smtClean="0">
                <a:cs typeface="Simplified Arabic" pitchFamily="18" charset="-78"/>
              </a:rPr>
              <a:t> تهدف إلى الارتقاء بمستويات الخدمات والمنشآت الإنتاجية في جميع النواحي المالية و الإدارية والبشرية و الفنية، وذلك عن طريق </a:t>
            </a:r>
            <a:r>
              <a:rPr lang="ar-SA" sz="2000" b="1" smtClean="0">
                <a:cs typeface="Simplified Arabic" pitchFamily="18" charset="-78"/>
              </a:rPr>
              <a:t>تخفيض عنصرين </a:t>
            </a:r>
            <a:r>
              <a:rPr lang="ar-SA" sz="2000" smtClean="0">
                <a:cs typeface="Simplified Arabic" pitchFamily="18" charset="-78"/>
              </a:rPr>
              <a:t>أساسين يؤثران تأثيرا سلبيا على جودة العمليات و هما </a:t>
            </a:r>
            <a:r>
              <a:rPr lang="ar-SA" sz="2000" b="1" smtClean="0">
                <a:cs typeface="Simplified Arabic" pitchFamily="18" charset="-78"/>
              </a:rPr>
              <a:t>العيوب</a:t>
            </a:r>
            <a:r>
              <a:rPr lang="en-US" sz="2000" b="1" smtClean="0">
                <a:cs typeface="Simplified Arabic" pitchFamily="18" charset="-78"/>
              </a:rPr>
              <a:t>(</a:t>
            </a:r>
            <a:r>
              <a:rPr lang="en-US" sz="2000" b="1" smtClean="0">
                <a:latin typeface="Times New Roman" pitchFamily="18" charset="0"/>
                <a:cs typeface="Times New Roman" pitchFamily="18" charset="0"/>
              </a:rPr>
              <a:t>Defects</a:t>
            </a:r>
            <a:r>
              <a:rPr lang="en-US" sz="2000" b="1" smtClean="0">
                <a:cs typeface="Simplified Arabic" pitchFamily="18" charset="-78"/>
              </a:rPr>
              <a:t>) </a:t>
            </a:r>
            <a:r>
              <a:rPr lang="ar-SA" sz="2000" b="1" smtClean="0">
                <a:cs typeface="Simplified Arabic" pitchFamily="18" charset="-78"/>
              </a:rPr>
              <a:t> و التأخر في تسليم المنتجات أو الخدمات </a:t>
            </a:r>
            <a:r>
              <a:rPr lang="en-US" sz="2000" smtClean="0">
                <a:cs typeface="Simplified Arabic" pitchFamily="18" charset="-78"/>
              </a:rPr>
              <a:t>(</a:t>
            </a:r>
            <a:r>
              <a:rPr lang="en-US" sz="1800" smtClean="0">
                <a:latin typeface="Times New Roman" pitchFamily="18" charset="0"/>
                <a:cs typeface="Times New Roman" pitchFamily="18" charset="0"/>
              </a:rPr>
              <a:t>Delays</a:t>
            </a:r>
            <a:r>
              <a:rPr lang="en-US" sz="2000" smtClean="0">
                <a:cs typeface="Simplified Arabic" pitchFamily="18" charset="-78"/>
              </a:rPr>
              <a:t>)</a:t>
            </a:r>
            <a:r>
              <a:rPr lang="ar-SA" sz="2000" smtClean="0">
                <a:cs typeface="Simplified Arabic" pitchFamily="18" charset="-78"/>
              </a:rPr>
              <a:t> </a:t>
            </a:r>
            <a:r>
              <a:rPr lang="en-US" sz="2000" baseline="30000" smtClean="0">
                <a:cs typeface="Simplified Arabic" pitchFamily="18" charset="-78"/>
              </a:rPr>
              <a:t>(Arthur, 2004) </a:t>
            </a:r>
            <a:r>
              <a:rPr lang="ar-SA" sz="2000" baseline="30000" smtClean="0">
                <a:cs typeface="Simplified Arabic" pitchFamily="18" charset="-78"/>
              </a:rPr>
              <a:t>. </a:t>
            </a:r>
            <a:r>
              <a:rPr lang="ar-SA" sz="2000" smtClean="0">
                <a:cs typeface="Simplified Arabic" pitchFamily="18" charset="-78"/>
              </a:rPr>
              <a:t>وهذه </a:t>
            </a:r>
            <a:r>
              <a:rPr lang="ar-SA" sz="2000" b="1" smtClean="0">
                <a:cs typeface="Monotype Koufi" pitchFamily="2" charset="-78"/>
              </a:rPr>
              <a:t>الست سيجما</a:t>
            </a:r>
            <a:r>
              <a:rPr lang="ar-SA" sz="2000" b="1" smtClean="0">
                <a:cs typeface="Simplified Arabic" pitchFamily="18" charset="-78"/>
              </a:rPr>
              <a:t> </a:t>
            </a:r>
            <a:r>
              <a:rPr lang="en-US" sz="2000" b="1" baseline="30000" smtClean="0">
                <a:cs typeface="Simplified Arabic" pitchFamily="18" charset="-78"/>
              </a:rPr>
              <a:t>(</a:t>
            </a:r>
            <a:r>
              <a:rPr lang="en-US" sz="2000" baseline="30000" smtClean="0">
                <a:cs typeface="Simplified Arabic" pitchFamily="18" charset="-78"/>
              </a:rPr>
              <a:t>Pande et al. 2000)</a:t>
            </a:r>
            <a:r>
              <a:rPr lang="ar-SA" sz="2000" smtClean="0">
                <a:cs typeface="Simplified Arabic" pitchFamily="18" charset="-78"/>
              </a:rPr>
              <a:t> أو </a:t>
            </a:r>
            <a:r>
              <a:rPr lang="ar-SA" sz="1800" b="1" smtClean="0">
                <a:cs typeface="Simplified Arabic" pitchFamily="18" charset="-78"/>
              </a:rPr>
              <a:t>المبادئ الأساسية لإدارة الجودة الشاملة</a:t>
            </a:r>
            <a:r>
              <a:rPr lang="ar-SA" sz="2000" smtClean="0">
                <a:cs typeface="Simplified Arabic" pitchFamily="18" charset="-78"/>
              </a:rPr>
              <a:t> هي: </a:t>
            </a:r>
          </a:p>
          <a:p>
            <a:pPr marL="447675" indent="-304800">
              <a:buFont typeface="Wingdings" pitchFamily="2" charset="2"/>
              <a:buAutoNum type="arabicPeriod"/>
              <a:tabLst>
                <a:tab pos="361950" algn="l"/>
                <a:tab pos="447675" algn="l"/>
              </a:tabLst>
            </a:pPr>
            <a:r>
              <a:rPr lang="ar-SA" sz="2000" smtClean="0">
                <a:cs typeface="Simplified Arabic" pitchFamily="18" charset="-78"/>
              </a:rPr>
              <a:t>التركيز على العملاء </a:t>
            </a:r>
            <a:r>
              <a:rPr lang="en-US" sz="1800" smtClean="0">
                <a:latin typeface="Times New Roman" pitchFamily="18" charset="0"/>
                <a:cs typeface="Times New Roman" pitchFamily="18" charset="0"/>
              </a:rPr>
              <a:t>Customer Focus</a:t>
            </a:r>
            <a:endParaRPr lang="en-US" sz="2000" smtClean="0">
              <a:cs typeface="Simplified Arabic" pitchFamily="18" charset="-78"/>
            </a:endParaRPr>
          </a:p>
          <a:p>
            <a:pPr marL="447675" indent="-304800">
              <a:buFont typeface="Wingdings" pitchFamily="2" charset="2"/>
              <a:buAutoNum type="arabicPeriod"/>
              <a:tabLst>
                <a:tab pos="361950" algn="l"/>
                <a:tab pos="447675" algn="l"/>
              </a:tabLst>
            </a:pPr>
            <a:r>
              <a:rPr lang="ar-SA" sz="2000" smtClean="0">
                <a:cs typeface="Simplified Arabic" pitchFamily="18" charset="-78"/>
              </a:rPr>
              <a:t>إدارة العملية واتخاذ القرارات بناء على الحقائق و البيانات</a:t>
            </a:r>
            <a:r>
              <a:rPr lang="en-US" sz="1400" b="1" smtClean="0">
                <a:latin typeface="Times New Roman" pitchFamily="18" charset="0"/>
                <a:cs typeface="Times New Roman" pitchFamily="18" charset="0"/>
              </a:rPr>
              <a:t>Data and Facts driven management</a:t>
            </a:r>
          </a:p>
          <a:p>
            <a:pPr marL="447675" indent="-304800">
              <a:buFont typeface="Wingdings" pitchFamily="2" charset="2"/>
              <a:buAutoNum type="arabicPeriod"/>
              <a:tabLst>
                <a:tab pos="361950" algn="l"/>
                <a:tab pos="447675" algn="l"/>
              </a:tabLst>
            </a:pPr>
            <a:r>
              <a:rPr lang="ar-SA" sz="2000" smtClean="0">
                <a:cs typeface="Simplified Arabic" pitchFamily="18" charset="-78"/>
              </a:rPr>
              <a:t>التركيز على العمليات و الإدارة و التحسين المستمر</a:t>
            </a:r>
            <a:r>
              <a:rPr lang="en-US" sz="1600" smtClean="0">
                <a:latin typeface="Times New Roman" pitchFamily="18" charset="0"/>
                <a:cs typeface="Times New Roman" pitchFamily="18" charset="0"/>
              </a:rPr>
              <a:t>Process focus, management and Improvement</a:t>
            </a:r>
          </a:p>
          <a:p>
            <a:pPr marL="447675" indent="-304800">
              <a:buFont typeface="Wingdings" pitchFamily="2" charset="2"/>
              <a:buAutoNum type="arabicPeriod"/>
              <a:tabLst>
                <a:tab pos="361950" algn="l"/>
                <a:tab pos="447675" algn="l"/>
              </a:tabLst>
            </a:pPr>
            <a:r>
              <a:rPr lang="en-US" sz="2000" smtClean="0">
                <a:cs typeface="Simplified Arabic" pitchFamily="18" charset="-78"/>
              </a:rPr>
              <a:t> </a:t>
            </a:r>
            <a:r>
              <a:rPr lang="ar-SA" sz="2000" smtClean="0">
                <a:cs typeface="Simplified Arabic" pitchFamily="18" charset="-78"/>
              </a:rPr>
              <a:t>الإدارة الفعالة المبنية على التخطيط الاستراتيجي المسبق </a:t>
            </a:r>
            <a:r>
              <a:rPr lang="en-US" sz="1600" smtClean="0">
                <a:latin typeface="Times New Roman" pitchFamily="18" charset="0"/>
                <a:cs typeface="Times New Roman" pitchFamily="18" charset="0"/>
              </a:rPr>
              <a:t>Proactive management</a:t>
            </a:r>
          </a:p>
          <a:p>
            <a:pPr marL="447675" indent="-304800">
              <a:buFont typeface="Wingdings" pitchFamily="2" charset="2"/>
              <a:buAutoNum type="arabicPeriod"/>
              <a:tabLst>
                <a:tab pos="361950" algn="l"/>
                <a:tab pos="447675" algn="l"/>
              </a:tabLst>
            </a:pPr>
            <a:r>
              <a:rPr lang="en-US" sz="2000" smtClean="0">
                <a:cs typeface="Simplified Arabic" pitchFamily="18" charset="-78"/>
              </a:rPr>
              <a:t> </a:t>
            </a:r>
            <a:r>
              <a:rPr lang="ar-SA" sz="2000" smtClean="0">
                <a:cs typeface="Simplified Arabic" pitchFamily="18" charset="-78"/>
              </a:rPr>
              <a:t>التعاون غير المحدود بين جميع العاملين في المنشأة</a:t>
            </a:r>
            <a:r>
              <a:rPr lang="en-US" sz="1800" smtClean="0">
                <a:latin typeface="Times New Roman" pitchFamily="18" charset="0"/>
                <a:cs typeface="Times New Roman" pitchFamily="18" charset="0"/>
              </a:rPr>
              <a:t>Collaboration without bound line</a:t>
            </a:r>
            <a:r>
              <a:rPr lang="en-US" sz="2000" smtClean="0">
                <a:cs typeface="Simplified Arabic" pitchFamily="18" charset="-78"/>
              </a:rPr>
              <a:t> </a:t>
            </a:r>
          </a:p>
          <a:p>
            <a:pPr marL="447675" indent="-304800">
              <a:buFont typeface="Wingdings" pitchFamily="2" charset="2"/>
              <a:buAutoNum type="arabicPeriod"/>
              <a:tabLst>
                <a:tab pos="361950" algn="l"/>
                <a:tab pos="447675" algn="l"/>
              </a:tabLst>
            </a:pPr>
            <a:r>
              <a:rPr lang="ar-SA" sz="2000" smtClean="0">
                <a:cs typeface="Simplified Arabic" pitchFamily="18" charset="-78"/>
              </a:rPr>
              <a:t>التخطيط والعمل للمثالية </a:t>
            </a:r>
            <a:r>
              <a:rPr lang="en-US" sz="1600" smtClean="0">
                <a:latin typeface="Times New Roman" pitchFamily="18" charset="0"/>
                <a:cs typeface="Times New Roman" pitchFamily="18" charset="0"/>
              </a:rPr>
              <a:t>Drive for perfection</a:t>
            </a:r>
          </a:p>
          <a:p>
            <a:pPr marL="447675" indent="-304800" algn="ctr">
              <a:buFont typeface="Wingdings" pitchFamily="2" charset="2"/>
              <a:buNone/>
              <a:tabLst>
                <a:tab pos="361950" algn="l"/>
                <a:tab pos="447675" algn="l"/>
              </a:tabLst>
            </a:pPr>
            <a:endParaRPr lang="ar-SA" sz="1200" b="1" smtClean="0">
              <a:cs typeface="Simplified Arabic" pitchFamily="18" charset="-78"/>
            </a:endParaRPr>
          </a:p>
          <a:p>
            <a:pPr marL="447675" indent="-304800" algn="ctr">
              <a:buFont typeface="Wingdings" pitchFamily="2" charset="2"/>
              <a:buNone/>
              <a:tabLst>
                <a:tab pos="361950" algn="l"/>
                <a:tab pos="447675" algn="l"/>
              </a:tabLst>
            </a:pPr>
            <a:r>
              <a:rPr lang="en-US" sz="1200" b="1" smtClean="0">
                <a:cs typeface="Simplified Arabic" pitchFamily="18" charset="-78"/>
              </a:rPr>
              <a:t>====</a:t>
            </a:r>
            <a:endParaRPr lang="ar-SA" sz="1200" b="1" smtClean="0">
              <a:cs typeface="Simplified Arabic" pitchFamily="18" charset="-78"/>
            </a:endParaRPr>
          </a:p>
          <a:p>
            <a:pPr marL="447675" indent="-304800">
              <a:buFont typeface="Wingdings" pitchFamily="2" charset="2"/>
              <a:buNone/>
              <a:tabLst>
                <a:tab pos="361950" algn="l"/>
                <a:tab pos="447675" algn="l"/>
              </a:tabLst>
            </a:pPr>
            <a:r>
              <a:rPr lang="ar-SA" sz="1400" b="1" smtClean="0">
                <a:cs typeface="Simplified Arabic" pitchFamily="18" charset="-78"/>
              </a:rPr>
              <a:t>*المصدر/</a:t>
            </a:r>
            <a:r>
              <a:rPr lang="ar-SA" sz="1200" b="1" smtClean="0">
                <a:cs typeface="Simplified Arabic" pitchFamily="18" charset="-78"/>
              </a:rPr>
              <a:t>المرجع كتاب : د. محمد عيشوني "ضبط الجودة - التقنيات الأساسية و تطبيقاتها في المجالات الانتاجية و الخدمية"، دار الاصحاب للنشر و التوزيع، 2007. ص. 33-36   </a:t>
            </a:r>
            <a:r>
              <a:rPr lang="en-US" sz="1200" b="1" smtClean="0">
                <a:cs typeface="Simplified Arabic" pitchFamily="18" charset="-78"/>
                <a:hlinkClick r:id="rId2"/>
              </a:rPr>
              <a:t>http://aichouni.tripod.com/m</a:t>
            </a:r>
            <a:r>
              <a:rPr lang="en-US" sz="1400" b="1" smtClean="0">
                <a:cs typeface="Simplified Arabic" pitchFamily="18" charset="-78"/>
              </a:rPr>
              <a:t> </a:t>
            </a:r>
            <a:endParaRPr lang="ar-SA" sz="1200" b="1" smtClean="0">
              <a:cs typeface="Simplified Arabic" pitchFamily="18" charset="-78"/>
            </a:endParaRPr>
          </a:p>
        </p:txBody>
      </p:sp>
      <p:sp>
        <p:nvSpPr>
          <p:cNvPr id="81924" name="Slide Number Placeholder 4"/>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BEA880FB-1C6D-4540-984B-04961273E76C}" type="slidenum">
              <a:rPr lang="ar-SA" smtClean="0"/>
              <a:pPr/>
              <a:t>73</a:t>
            </a:fld>
            <a:endParaRPr lang="en-US" smtClean="0"/>
          </a:p>
        </p:txBody>
      </p:sp>
    </p:spTree>
  </p:cSld>
  <p:clrMapOvr>
    <a:masterClrMapping/>
  </p:clrMapOvr>
  <p:transition>
    <p:wheel spokes="3"/>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946" name="Picture 2"/>
          <p:cNvPicPr>
            <a:picLocks noGrp="1" noChangeAspect="1" noChangeArrowheads="1"/>
          </p:cNvPicPr>
          <p:nvPr>
            <p:ph type="body" idx="1"/>
          </p:nvPr>
        </p:nvPicPr>
        <p:blipFill>
          <a:blip r:embed="rId2"/>
          <a:srcRect/>
          <a:stretch>
            <a:fillRect/>
          </a:stretch>
        </p:blipFill>
        <p:spPr>
          <a:xfrm>
            <a:off x="1692275" y="908050"/>
            <a:ext cx="5759450" cy="5257800"/>
          </a:xfrm>
        </p:spPr>
      </p:pic>
      <p:sp>
        <p:nvSpPr>
          <p:cNvPr id="82947" name="Rectangle 3"/>
          <p:cNvSpPr>
            <a:spLocks noChangeArrowheads="1"/>
          </p:cNvSpPr>
          <p:nvPr/>
        </p:nvSpPr>
        <p:spPr bwMode="auto">
          <a:xfrm>
            <a:off x="2987675" y="333375"/>
            <a:ext cx="4105275" cy="366713"/>
          </a:xfrm>
          <a:prstGeom prst="rect">
            <a:avLst/>
          </a:prstGeom>
          <a:noFill/>
          <a:ln w="9525">
            <a:noFill/>
            <a:miter lim="800000"/>
            <a:headEnd/>
            <a:tailEnd/>
          </a:ln>
        </p:spPr>
        <p:txBody>
          <a:bodyPr>
            <a:spAutoFit/>
          </a:bodyPr>
          <a:lstStyle/>
          <a:p>
            <a:r>
              <a:rPr lang="ar-SA">
                <a:solidFill>
                  <a:schemeClr val="tx2"/>
                </a:solidFill>
                <a:cs typeface="Monotype Koufi" pitchFamily="2" charset="-78"/>
              </a:rPr>
              <a:t>والآن دعونا ننطلق نحو تخطيط للعمل المثالي: </a:t>
            </a:r>
            <a:endParaRPr lang="en-US">
              <a:solidFill>
                <a:schemeClr val="tx2"/>
              </a:solidFill>
              <a:cs typeface="Monotype Koufi" pitchFamily="2" charset="-78"/>
            </a:endParaRPr>
          </a:p>
        </p:txBody>
      </p:sp>
      <p:sp>
        <p:nvSpPr>
          <p:cNvPr id="82948" name="Rectangle 4"/>
          <p:cNvSpPr>
            <a:spLocks noChangeArrowheads="1"/>
          </p:cNvSpPr>
          <p:nvPr/>
        </p:nvSpPr>
        <p:spPr bwMode="auto">
          <a:xfrm>
            <a:off x="555625" y="398463"/>
            <a:ext cx="1928813" cy="366712"/>
          </a:xfrm>
          <a:prstGeom prst="rect">
            <a:avLst/>
          </a:prstGeom>
          <a:noFill/>
          <a:ln w="9525">
            <a:noFill/>
            <a:miter lim="800000"/>
            <a:headEnd/>
            <a:tailEnd/>
          </a:ln>
        </p:spPr>
        <p:txBody>
          <a:bodyPr anchor="ctr">
            <a:spAutoFit/>
          </a:bodyPr>
          <a:lstStyle/>
          <a:p>
            <a:pPr algn="l" eaLnBrk="0" hangingPunct="0"/>
            <a:r>
              <a:rPr lang="en-US"/>
              <a:t>Lean Six Sigma</a:t>
            </a:r>
            <a:r>
              <a:rPr lang="ar-SA"/>
              <a:t> </a:t>
            </a:r>
            <a:endParaRPr lang="ar-SA" b="0"/>
          </a:p>
        </p:txBody>
      </p:sp>
      <p:sp>
        <p:nvSpPr>
          <p:cNvPr id="82949" name="Rectangle 5"/>
          <p:cNvSpPr>
            <a:spLocks noChangeArrowheads="1"/>
          </p:cNvSpPr>
          <p:nvPr/>
        </p:nvSpPr>
        <p:spPr bwMode="auto">
          <a:xfrm>
            <a:off x="1763713" y="6292850"/>
            <a:ext cx="5545137" cy="304800"/>
          </a:xfrm>
          <a:prstGeom prst="rect">
            <a:avLst/>
          </a:prstGeom>
          <a:noFill/>
          <a:ln w="9525">
            <a:noFill/>
            <a:miter lim="800000"/>
            <a:headEnd/>
            <a:tailEnd/>
          </a:ln>
        </p:spPr>
        <p:txBody>
          <a:bodyPr anchor="ctr">
            <a:spAutoFit/>
          </a:bodyPr>
          <a:lstStyle/>
          <a:p>
            <a:pPr algn="l" eaLnBrk="0" hangingPunct="0"/>
            <a:r>
              <a:rPr lang="en-US" sz="1400" b="0">
                <a:latin typeface="Arial" pitchFamily="34" charset="0"/>
              </a:rPr>
              <a:t>Intuition = Perception; Insight   \  Incremental =  Add Value  </a:t>
            </a:r>
            <a:endParaRPr lang="ar-SA" sz="1400" b="0">
              <a:latin typeface="Arial" pitchFamily="34" charset="0"/>
            </a:endParaRPr>
          </a:p>
        </p:txBody>
      </p:sp>
    </p:spTree>
  </p:cSld>
  <p:clrMapOvr>
    <a:masterClrMapping/>
  </p:clrMapOvr>
  <p:transition>
    <p:wheel spokes="3"/>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188913"/>
            <a:ext cx="8275637" cy="5329237"/>
          </a:xfrm>
        </p:spPr>
        <p:txBody>
          <a:bodyPr wrap="square" lIns="91440" tIns="45720" rIns="91440" bIns="45720" numCol="1" anchorCtr="0" compatLnSpc="1">
            <a:prstTxWarp prst="textNoShape">
              <a:avLst/>
            </a:prstTxWarp>
          </a:bodyPr>
          <a:lstStyle/>
          <a:p>
            <a:pPr algn="ctr">
              <a:defRPr/>
            </a:pPr>
            <a:r>
              <a:rPr lang="ar-SA" sz="3200" smtClean="0">
                <a:latin typeface="Monotype Koufi" pitchFamily="2" charset="-78"/>
                <a:cs typeface="Monotype Koufi" pitchFamily="2" charset="-78"/>
              </a:rPr>
              <a:t>هيئات ومنظمات ومعايير اعتماد الجودة الشاملة </a:t>
            </a:r>
            <a:br>
              <a:rPr lang="ar-SA" sz="3200" smtClean="0">
                <a:latin typeface="Monotype Koufi" pitchFamily="2" charset="-78"/>
                <a:cs typeface="Monotype Koufi" pitchFamily="2" charset="-78"/>
              </a:rPr>
            </a:br>
            <a:r>
              <a:rPr lang="ar-SA" sz="3200" smtClean="0">
                <a:latin typeface="Monotype Koufi" pitchFamily="2" charset="-78"/>
                <a:cs typeface="Monotype Koufi" pitchFamily="2" charset="-78"/>
              </a:rPr>
              <a:t>”الدواء وتغذية محلية وعالمية “</a:t>
            </a:r>
            <a:r>
              <a:rPr lang="en-US" sz="3200" smtClean="0">
                <a:latin typeface="Monotype Koufi" pitchFamily="2" charset="-78"/>
                <a:cs typeface="Monotype Koufi" pitchFamily="2" charset="-78"/>
              </a:rPr>
              <a:t/>
            </a:r>
            <a:br>
              <a:rPr lang="en-US" sz="3200" smtClean="0">
                <a:latin typeface="Monotype Koufi" pitchFamily="2" charset="-78"/>
                <a:cs typeface="Monotype Koufi" pitchFamily="2" charset="-78"/>
              </a:rPr>
            </a:br>
            <a:r>
              <a:rPr lang="en-US" sz="1800" smtClean="0">
                <a:latin typeface="Arial Black" pitchFamily="34" charset="0"/>
                <a:cs typeface="Monotype Koufi" pitchFamily="2" charset="-78"/>
              </a:rPr>
              <a:t>National &amp; International PTTQM Accreditation Standards </a:t>
            </a:r>
            <a:r>
              <a:rPr lang="en-US" sz="3200" smtClean="0">
                <a:latin typeface="Monotype Koufi" pitchFamily="2" charset="-78"/>
                <a:cs typeface="Monotype Koufi" pitchFamily="2" charset="-78"/>
              </a:rPr>
              <a:t/>
            </a:r>
            <a:br>
              <a:rPr lang="en-US" sz="3200" smtClean="0">
                <a:latin typeface="Monotype Koufi" pitchFamily="2" charset="-78"/>
                <a:cs typeface="Monotype Koufi" pitchFamily="2" charset="-78"/>
              </a:rPr>
            </a:br>
            <a:endParaRPr lang="ar-SA" sz="3200" smtClean="0">
              <a:latin typeface="Monotype Koufi" pitchFamily="2" charset="-78"/>
              <a:cs typeface="Monotype Koufi" pitchFamily="2" charset="-78"/>
            </a:endParaRPr>
          </a:p>
        </p:txBody>
      </p:sp>
      <p:sp>
        <p:nvSpPr>
          <p:cNvPr id="83971" name="Slide Number Placeholder 4"/>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59569ED3-2501-4AC7-AC2E-EFA23005EA27}" type="slidenum">
              <a:rPr lang="ar-SA" smtClean="0"/>
              <a:pPr/>
              <a:t>75</a:t>
            </a:fld>
            <a:endParaRPr lang="en-US" smtClean="0"/>
          </a:p>
        </p:txBody>
      </p:sp>
      <p:pic>
        <p:nvPicPr>
          <p:cNvPr id="83972" name="Picture 6"/>
          <p:cNvPicPr>
            <a:picLocks noChangeAspect="1" noChangeArrowheads="1"/>
          </p:cNvPicPr>
          <p:nvPr/>
        </p:nvPicPr>
        <p:blipFill>
          <a:blip r:embed="rId2"/>
          <a:srcRect/>
          <a:stretch>
            <a:fillRect/>
          </a:stretch>
        </p:blipFill>
        <p:spPr bwMode="auto">
          <a:xfrm>
            <a:off x="684213" y="4652963"/>
            <a:ext cx="2600325" cy="633412"/>
          </a:xfrm>
          <a:prstGeom prst="rect">
            <a:avLst/>
          </a:prstGeom>
          <a:noFill/>
          <a:ln w="9525">
            <a:noFill/>
            <a:miter lim="800000"/>
            <a:headEnd/>
            <a:tailEnd/>
          </a:ln>
        </p:spPr>
      </p:pic>
      <p:pic>
        <p:nvPicPr>
          <p:cNvPr id="83973" name="Picture 7"/>
          <p:cNvPicPr>
            <a:picLocks noChangeAspect="1" noChangeArrowheads="1"/>
          </p:cNvPicPr>
          <p:nvPr/>
        </p:nvPicPr>
        <p:blipFill>
          <a:blip r:embed="rId3"/>
          <a:srcRect/>
          <a:stretch>
            <a:fillRect/>
          </a:stretch>
        </p:blipFill>
        <p:spPr bwMode="auto">
          <a:xfrm>
            <a:off x="3635375" y="4652963"/>
            <a:ext cx="2587625" cy="603250"/>
          </a:xfrm>
          <a:prstGeom prst="rect">
            <a:avLst/>
          </a:prstGeom>
          <a:noFill/>
          <a:ln w="9525">
            <a:noFill/>
            <a:miter lim="800000"/>
            <a:headEnd/>
            <a:tailEnd/>
          </a:ln>
        </p:spPr>
      </p:pic>
      <p:pic>
        <p:nvPicPr>
          <p:cNvPr id="83974" name="Picture 8" descr="Flag of WHO.svg">
            <a:hlinkClick r:id="rId4"/>
          </p:cNvPr>
          <p:cNvPicPr>
            <a:picLocks noChangeAspect="1" noChangeArrowheads="1"/>
          </p:cNvPicPr>
          <p:nvPr/>
        </p:nvPicPr>
        <p:blipFill>
          <a:blip r:embed="rId5"/>
          <a:srcRect/>
          <a:stretch>
            <a:fillRect/>
          </a:stretch>
        </p:blipFill>
        <p:spPr bwMode="auto">
          <a:xfrm>
            <a:off x="6516688" y="4652963"/>
            <a:ext cx="1871662" cy="647700"/>
          </a:xfrm>
          <a:prstGeom prst="rect">
            <a:avLst/>
          </a:prstGeom>
          <a:noFill/>
          <a:ln w="9525">
            <a:noFill/>
            <a:miter lim="800000"/>
            <a:headEnd/>
            <a:tailEnd/>
          </a:ln>
        </p:spPr>
      </p:pic>
      <p:pic>
        <p:nvPicPr>
          <p:cNvPr id="83975" name="Picture 9" descr="CBAHI">
            <a:hlinkClick r:id="rId6"/>
          </p:cNvPr>
          <p:cNvPicPr>
            <a:picLocks noChangeAspect="1" noChangeArrowheads="1"/>
          </p:cNvPicPr>
          <p:nvPr/>
        </p:nvPicPr>
        <p:blipFill>
          <a:blip r:embed="rId7"/>
          <a:srcRect/>
          <a:stretch>
            <a:fillRect/>
          </a:stretch>
        </p:blipFill>
        <p:spPr bwMode="auto">
          <a:xfrm>
            <a:off x="971550" y="3141663"/>
            <a:ext cx="1728788" cy="1152525"/>
          </a:xfrm>
          <a:prstGeom prst="rect">
            <a:avLst/>
          </a:prstGeom>
          <a:noFill/>
          <a:ln w="9525">
            <a:noFill/>
            <a:miter lim="800000"/>
            <a:headEnd/>
            <a:tailEnd/>
          </a:ln>
        </p:spPr>
      </p:pic>
      <p:pic>
        <p:nvPicPr>
          <p:cNvPr id="83976" name="Picture 12" descr="header_09"/>
          <p:cNvPicPr>
            <a:picLocks noChangeAspect="1" noChangeArrowheads="1"/>
          </p:cNvPicPr>
          <p:nvPr/>
        </p:nvPicPr>
        <p:blipFill>
          <a:blip r:embed="rId8"/>
          <a:srcRect/>
          <a:stretch>
            <a:fillRect/>
          </a:stretch>
        </p:blipFill>
        <p:spPr bwMode="auto">
          <a:xfrm>
            <a:off x="3924300" y="3357563"/>
            <a:ext cx="1008063" cy="792162"/>
          </a:xfrm>
          <a:prstGeom prst="rect">
            <a:avLst/>
          </a:prstGeom>
          <a:noFill/>
          <a:ln w="9525">
            <a:noFill/>
            <a:miter lim="800000"/>
            <a:headEnd/>
            <a:tailEnd/>
          </a:ln>
        </p:spPr>
      </p:pic>
      <p:pic>
        <p:nvPicPr>
          <p:cNvPr id="83977" name="Picture 13" descr="ISO Logo"/>
          <p:cNvPicPr>
            <a:picLocks noChangeAspect="1" noChangeArrowheads="1"/>
          </p:cNvPicPr>
          <p:nvPr/>
        </p:nvPicPr>
        <p:blipFill>
          <a:blip r:embed="rId9"/>
          <a:srcRect/>
          <a:stretch>
            <a:fillRect/>
          </a:stretch>
        </p:blipFill>
        <p:spPr bwMode="auto">
          <a:xfrm>
            <a:off x="3779838" y="5661025"/>
            <a:ext cx="1924050" cy="552450"/>
          </a:xfrm>
          <a:prstGeom prst="rect">
            <a:avLst/>
          </a:prstGeom>
          <a:noFill/>
          <a:ln w="9525">
            <a:noFill/>
            <a:miter lim="800000"/>
            <a:headEnd/>
            <a:tailEnd/>
          </a:ln>
        </p:spPr>
      </p:pic>
      <p:pic>
        <p:nvPicPr>
          <p:cNvPr id="83978" name="Picture 8" descr="قطاع الدواء">
            <a:hlinkClick r:id="rId10"/>
          </p:cNvPr>
          <p:cNvPicPr>
            <a:picLocks noChangeAspect="1" noChangeArrowheads="1"/>
          </p:cNvPicPr>
          <p:nvPr/>
        </p:nvPicPr>
        <p:blipFill>
          <a:blip r:embed="rId11"/>
          <a:srcRect/>
          <a:stretch>
            <a:fillRect/>
          </a:stretch>
        </p:blipFill>
        <p:spPr bwMode="auto">
          <a:xfrm>
            <a:off x="3203575" y="1700213"/>
            <a:ext cx="2303463" cy="1009650"/>
          </a:xfrm>
          <a:prstGeom prst="rect">
            <a:avLst/>
          </a:prstGeom>
          <a:noFill/>
          <a:ln w="9525">
            <a:noFill/>
            <a:miter lim="800000"/>
            <a:headEnd/>
            <a:tailEnd/>
          </a:ln>
        </p:spPr>
      </p:pic>
      <p:sp>
        <p:nvSpPr>
          <p:cNvPr id="83979" name="مستطيل 10"/>
          <p:cNvSpPr>
            <a:spLocks noChangeArrowheads="1"/>
          </p:cNvSpPr>
          <p:nvPr/>
        </p:nvSpPr>
        <p:spPr bwMode="auto">
          <a:xfrm>
            <a:off x="2244725" y="2781300"/>
            <a:ext cx="4206875" cy="366713"/>
          </a:xfrm>
          <a:prstGeom prst="rect">
            <a:avLst/>
          </a:prstGeom>
          <a:noFill/>
          <a:ln w="9525">
            <a:noFill/>
            <a:miter lim="800000"/>
            <a:headEnd/>
            <a:tailEnd/>
          </a:ln>
        </p:spPr>
        <p:txBody>
          <a:bodyPr wrap="none">
            <a:spAutoFit/>
          </a:bodyPr>
          <a:lstStyle/>
          <a:p>
            <a:r>
              <a:rPr lang="en-US"/>
              <a:t> </a:t>
            </a:r>
            <a:r>
              <a:rPr lang="en-US">
                <a:hlinkClick r:id="rId10"/>
              </a:rPr>
              <a:t>http://www.sfda.gov.sa/Ar/Drug</a:t>
            </a:r>
            <a:r>
              <a:rPr lang="en-US"/>
              <a:t> </a:t>
            </a:r>
            <a:endParaRPr lang="ar-SA"/>
          </a:p>
        </p:txBody>
      </p:sp>
      <p:pic>
        <p:nvPicPr>
          <p:cNvPr id="83980" name="Picture 13" descr="American Society of Health-System Pharmacists">
            <a:hlinkClick r:id="rId12"/>
          </p:cNvPr>
          <p:cNvPicPr>
            <a:picLocks noChangeAspect="1" noChangeArrowheads="1"/>
          </p:cNvPicPr>
          <p:nvPr/>
        </p:nvPicPr>
        <p:blipFill>
          <a:blip r:embed="rId13"/>
          <a:srcRect/>
          <a:stretch>
            <a:fillRect/>
          </a:stretch>
        </p:blipFill>
        <p:spPr bwMode="auto">
          <a:xfrm>
            <a:off x="5795963" y="3284538"/>
            <a:ext cx="2657475" cy="811212"/>
          </a:xfrm>
          <a:prstGeom prst="rect">
            <a:avLst/>
          </a:prstGeom>
          <a:noFill/>
          <a:ln w="9525">
            <a:noFill/>
            <a:miter lim="800000"/>
            <a:headEnd/>
            <a:tailEnd/>
          </a:ln>
        </p:spPr>
      </p:pic>
    </p:spTree>
  </p:cSld>
  <p:clrMapOvr>
    <a:masterClrMapping/>
  </p:clrMapOvr>
  <p:transition>
    <p:wheel spokes="3"/>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3" name="Rectangle 3"/>
          <p:cNvSpPr>
            <a:spLocks noGrp="1"/>
          </p:cNvSpPr>
          <p:nvPr>
            <p:ph type="body" idx="1"/>
          </p:nvPr>
        </p:nvSpPr>
        <p:spPr>
          <a:xfrm>
            <a:off x="900113" y="981075"/>
            <a:ext cx="7772400" cy="5543550"/>
          </a:xfrm>
        </p:spPr>
        <p:txBody>
          <a:bodyPr/>
          <a:lstStyle/>
          <a:p>
            <a:pPr marL="430213" indent="-361950" algn="just">
              <a:lnSpc>
                <a:spcPct val="80000"/>
              </a:lnSpc>
              <a:buFont typeface="Wingdings" pitchFamily="2" charset="2"/>
              <a:buNone/>
              <a:defRPr/>
            </a:pPr>
            <a:r>
              <a:rPr lang="ar-SA" sz="2000" smtClean="0">
                <a:cs typeface="Simplified Arabic" pitchFamily="18" charset="-78"/>
              </a:rPr>
              <a:t>		</a:t>
            </a:r>
            <a:r>
              <a:rPr lang="ar-SA" sz="2000" smtClean="0">
                <a:cs typeface="Monotype Koufi" pitchFamily="2" charset="-78"/>
              </a:rPr>
              <a:t>مصطلح الاعتماد </a:t>
            </a:r>
            <a:r>
              <a:rPr lang="en-US" sz="2000" b="1" smtClean="0">
                <a:latin typeface="Times New Roman" pitchFamily="18" charset="0"/>
                <a:cs typeface="Simplified Arabic" pitchFamily="18" charset="-78"/>
              </a:rPr>
              <a:t>Accreditation</a:t>
            </a:r>
            <a:r>
              <a:rPr lang="ar-SA" sz="2000" smtClean="0">
                <a:cs typeface="Simplified Arabic" pitchFamily="18" charset="-78"/>
              </a:rPr>
              <a:t> في اللغة يعني، </a:t>
            </a:r>
            <a:r>
              <a:rPr lang="ar-SA" sz="2000" b="1" i="1" smtClean="0">
                <a:cs typeface="Simplified Arabic" pitchFamily="18" charset="-78"/>
              </a:rPr>
              <a:t>الإجازة والتفويض في شيء من الأشياء؛ كأن يجاز فرد للتدريس أو أن يجاز طبيب في الطب، او فني تغذية في اعداد وتجهيز حمية غذائية، أو يجاز قسم او جهاز لممارسة خدمة ما أو إنجاز مهمات تخص المواطنين.</a:t>
            </a:r>
            <a:endParaRPr lang="ar-SA" sz="2000" smtClean="0">
              <a:cs typeface="Monotype Koufi" pitchFamily="2" charset="-78"/>
            </a:endParaRPr>
          </a:p>
          <a:p>
            <a:pPr marL="430213" indent="-361950" algn="just">
              <a:lnSpc>
                <a:spcPct val="80000"/>
              </a:lnSpc>
              <a:defRPr/>
            </a:pPr>
            <a:r>
              <a:rPr lang="ar-SA" sz="2000" smtClean="0">
                <a:cs typeface="Monotype Koufi" pitchFamily="2" charset="-78"/>
              </a:rPr>
              <a:t>عملية الاعتماد </a:t>
            </a:r>
            <a:r>
              <a:rPr lang="en-US" sz="2000" b="1" smtClean="0">
                <a:latin typeface="Times New Roman" pitchFamily="18" charset="0"/>
                <a:cs typeface="Monotype Koufi" pitchFamily="2" charset="-78"/>
              </a:rPr>
              <a:t>Accreditation</a:t>
            </a:r>
            <a:r>
              <a:rPr lang="ar-SA" sz="2000" smtClean="0">
                <a:cs typeface="Monotype Koufi" pitchFamily="2" charset="-78"/>
              </a:rPr>
              <a:t> هي</a:t>
            </a:r>
            <a:r>
              <a:rPr lang="ar-SA" sz="2000" smtClean="0">
                <a:cs typeface="Simplified Arabic" pitchFamily="18" charset="-78"/>
              </a:rPr>
              <a:t>:</a:t>
            </a:r>
          </a:p>
          <a:p>
            <a:pPr marL="430213" indent="-361950" algn="just">
              <a:lnSpc>
                <a:spcPct val="80000"/>
              </a:lnSpc>
              <a:buFont typeface="Wingdings" pitchFamily="2" charset="2"/>
              <a:buNone/>
              <a:defRPr/>
            </a:pPr>
            <a:r>
              <a:rPr lang="ar-SA" sz="2000" smtClean="0">
                <a:cs typeface="Simplified Arabic" pitchFamily="18" charset="-78"/>
              </a:rPr>
              <a:t>	</a:t>
            </a:r>
            <a:r>
              <a:rPr lang="ar-SA" sz="1800" b="1" i="1" smtClean="0">
                <a:cs typeface="Simplified Arabic" pitchFamily="18" charset="-78"/>
              </a:rPr>
              <a:t>مجموعة العمليات والإجراءات التي تقوم بها الجهة المنوط بها الاعتماد من أجل التحقق أن مستشفى او جهة ما او جامعة أو كلية أو مؤسسة تتحقق فيها الشروط وتتوفر بها الإمكانيات المادية والبشرية وبما يتناسب مع الأهداف التي تسعى هذه المؤسسة لتحقيقها في مراجعيها ومرضاها او طلابها، وبالمستوى الجيد الذي يتناسب مع التطلعات الاجتماعية والتحديات العالمية والتطورات في حقول ممارستها وعلومها.</a:t>
            </a:r>
            <a:endParaRPr lang="ar-SA" sz="1800" b="1" smtClean="0">
              <a:latin typeface="Monotype Koufi" pitchFamily="2" charset="-78"/>
              <a:cs typeface="Simplified Arabic" pitchFamily="18" charset="-78"/>
            </a:endParaRPr>
          </a:p>
          <a:p>
            <a:pPr marL="430213" indent="-361950">
              <a:lnSpc>
                <a:spcPct val="80000"/>
              </a:lnSpc>
              <a:buFont typeface="Wingdings" pitchFamily="2" charset="2"/>
              <a:buNone/>
              <a:defRPr/>
            </a:pPr>
            <a:endParaRPr lang="ar-SA" sz="1800" b="1" smtClean="0">
              <a:latin typeface="Monotype Koufi" pitchFamily="2" charset="-78"/>
              <a:cs typeface="Simplified Arabic" pitchFamily="18" charset="-78"/>
            </a:endParaRPr>
          </a:p>
          <a:p>
            <a:pPr marL="430213" indent="-361950">
              <a:lnSpc>
                <a:spcPct val="80000"/>
              </a:lnSpc>
              <a:defRPr/>
            </a:pPr>
            <a:r>
              <a:rPr lang="ar-SA" sz="2000" b="1" smtClean="0">
                <a:latin typeface="Monotype Koufi" pitchFamily="2" charset="-78"/>
                <a:cs typeface="Simplified Arabic" pitchFamily="18" charset="-78"/>
              </a:rPr>
              <a:t>معيـار الجـودة هو: </a:t>
            </a:r>
            <a:endParaRPr lang="en-US" sz="2000" smtClean="0">
              <a:cs typeface="Simplified Arabic" pitchFamily="18" charset="-78"/>
            </a:endParaRPr>
          </a:p>
          <a:p>
            <a:pPr marL="430213" indent="-361950">
              <a:lnSpc>
                <a:spcPct val="80000"/>
              </a:lnSpc>
              <a:buFont typeface="Wingdings" pitchFamily="2" charset="2"/>
              <a:buNone/>
              <a:defRPr/>
            </a:pPr>
            <a:r>
              <a:rPr lang="en-US" sz="2000" b="1" smtClean="0">
                <a:cs typeface="Simplified Arabic" pitchFamily="18" charset="-78"/>
              </a:rPr>
              <a:t>	</a:t>
            </a:r>
            <a:r>
              <a:rPr lang="ar-SA" sz="2000" b="1" smtClean="0">
                <a:cs typeface="Simplified Arabic" pitchFamily="18" charset="-78"/>
              </a:rPr>
              <a:t> </a:t>
            </a:r>
            <a:r>
              <a:rPr lang="ar-SA" sz="1800" b="1" i="1" smtClean="0">
                <a:cs typeface="Simplified Arabic" pitchFamily="18" charset="-78"/>
              </a:rPr>
              <a:t>وثيقة تصدر نتيجة إجماع يحدد المتطلبات التي يجب أن يفي بها منتج ما أو عملية أو خدمة وتصادق عليها جهة معترف بها.</a:t>
            </a:r>
            <a:endParaRPr lang="ar-SA" sz="1800" b="1" smtClean="0">
              <a:cs typeface="Simplified Arabic" pitchFamily="18" charset="-78"/>
            </a:endParaRPr>
          </a:p>
          <a:p>
            <a:pPr marL="430213" indent="-361950">
              <a:lnSpc>
                <a:spcPct val="80000"/>
              </a:lnSpc>
              <a:buFont typeface="Wingdings" pitchFamily="2" charset="2"/>
              <a:buNone/>
              <a:defRPr/>
            </a:pPr>
            <a:endParaRPr lang="ar-SA" sz="1800" b="1" smtClean="0">
              <a:cs typeface="Monotype Koufi" pitchFamily="2" charset="-78"/>
            </a:endParaRPr>
          </a:p>
          <a:p>
            <a:pPr marL="430213" indent="-361950" algn="just">
              <a:lnSpc>
                <a:spcPct val="80000"/>
              </a:lnSpc>
              <a:defRPr/>
            </a:pPr>
            <a:r>
              <a:rPr lang="ar-SA" sz="2000" b="1" smtClean="0">
                <a:cs typeface="Monotype Koufi" pitchFamily="2" charset="-78"/>
              </a:rPr>
              <a:t>عملية الاعتماد الصحي:</a:t>
            </a:r>
            <a:r>
              <a:rPr lang="ar-SA" sz="2000" b="1" smtClean="0">
                <a:cs typeface="Simplified Arabic" pitchFamily="18" charset="-78"/>
              </a:rPr>
              <a:t> </a:t>
            </a:r>
          </a:p>
          <a:p>
            <a:pPr marL="430213" indent="-361950" eaLnBrk="1" hangingPunct="1">
              <a:spcBef>
                <a:spcPct val="50000"/>
              </a:spcBef>
              <a:buClrTx/>
              <a:buSzTx/>
              <a:buFontTx/>
              <a:buNone/>
              <a:defRPr/>
            </a:pPr>
            <a:r>
              <a:rPr lang="ar-SA" sz="2000" b="1" i="1" smtClean="0">
                <a:solidFill>
                  <a:srgbClr val="FFFFFF"/>
                </a:solidFill>
                <a:effectLst>
                  <a:outerShdw blurRad="38100" dist="38100" dir="2700000" algn="tl">
                    <a:srgbClr val="4E5B6F"/>
                  </a:outerShdw>
                </a:effectLst>
                <a:cs typeface="Simplified Arabic" pitchFamily="18" charset="-78"/>
              </a:rPr>
              <a:t>	</a:t>
            </a:r>
            <a:r>
              <a:rPr lang="ar-SA" sz="1800" b="1" i="1" smtClean="0">
                <a:solidFill>
                  <a:srgbClr val="FFFFFF"/>
                </a:solidFill>
                <a:effectLst>
                  <a:outerShdw blurRad="38100" dist="38100" dir="2700000" algn="tl">
                    <a:srgbClr val="4E5B6F"/>
                  </a:outerShdw>
                </a:effectLst>
                <a:cs typeface="Simplified Arabic" pitchFamily="18" charset="-78"/>
              </a:rPr>
              <a:t>العملية التي تقوم من خلالها المؤسسة المانحة للاعتماد بتقييم المؤسسة الصحية، وتحدد فيما إذا كانت هذه المؤسسة تفي بالمعايير التي وُضِعَتْ للمحافظة على نوعية الرعاية الصحية المقدمة وتحسينها، وعلى أن نحقق هذه المعايير أفضل ما يمكن الوصول إليه.</a:t>
            </a:r>
            <a:r>
              <a:rPr lang="ar-SA" sz="1800" b="1" smtClean="0">
                <a:cs typeface="Simplified Arabic" pitchFamily="18" charset="-78"/>
              </a:rPr>
              <a:t>	</a:t>
            </a:r>
            <a:endParaRPr lang="en-US" sz="1800" b="1" smtClean="0">
              <a:cs typeface="Simplified Arabic" pitchFamily="18" charset="-78"/>
            </a:endParaRPr>
          </a:p>
        </p:txBody>
      </p:sp>
      <p:sp>
        <p:nvSpPr>
          <p:cNvPr id="84995" name="Rectangle 7"/>
          <p:cNvSpPr>
            <a:spLocks noChangeArrowheads="1"/>
          </p:cNvSpPr>
          <p:nvPr/>
        </p:nvSpPr>
        <p:spPr bwMode="auto">
          <a:xfrm>
            <a:off x="1476375" y="234950"/>
            <a:ext cx="5983288" cy="457200"/>
          </a:xfrm>
          <a:prstGeom prst="rect">
            <a:avLst/>
          </a:prstGeom>
          <a:noFill/>
          <a:ln w="9525">
            <a:noFill/>
            <a:miter lim="800000"/>
            <a:headEnd/>
            <a:tailEnd/>
          </a:ln>
        </p:spPr>
        <p:txBody>
          <a:bodyPr>
            <a:spAutoFit/>
          </a:bodyPr>
          <a:lstStyle/>
          <a:p>
            <a:pPr algn="ctr"/>
            <a:r>
              <a:rPr lang="ar-SA" sz="2400">
                <a:cs typeface="Monotype Koufi" pitchFamily="2" charset="-78"/>
              </a:rPr>
              <a:t>الاعتماد</a:t>
            </a:r>
            <a:r>
              <a:rPr lang="ar-SA" sz="2400"/>
              <a:t> </a:t>
            </a:r>
            <a:r>
              <a:rPr lang="en-US" sz="2400"/>
              <a:t>Accreditation</a:t>
            </a:r>
            <a:r>
              <a:rPr lang="ar-SA" sz="2400"/>
              <a:t> </a:t>
            </a:r>
            <a:r>
              <a:rPr lang="ar-SA" sz="2400">
                <a:cs typeface="Monotype Koufi" pitchFamily="2" charset="-78"/>
              </a:rPr>
              <a:t>والمعيار </a:t>
            </a:r>
            <a:r>
              <a:rPr lang="en-US" sz="2400"/>
              <a:t> Standard</a:t>
            </a:r>
          </a:p>
        </p:txBody>
      </p:sp>
    </p:spTree>
  </p:cSld>
  <p:clrMapOvr>
    <a:masterClrMapping/>
  </p:clrMapOvr>
  <p:transition>
    <p:wheel spokes="3"/>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p:cNvSpPr>
          <p:nvPr>
            <p:ph type="title"/>
          </p:nvPr>
        </p:nvSpPr>
        <p:spPr bwMode="auto">
          <a:xfrm>
            <a:off x="2555875" y="260350"/>
            <a:ext cx="3889375" cy="360363"/>
          </a:xfrm>
        </p:spPr>
        <p:txBody>
          <a:bodyPr wrap="square" lIns="91440" tIns="45720" rIns="91440" bIns="45720" numCol="1" anchorCtr="0" compatLnSpc="1">
            <a:prstTxWarp prst="textNoShape">
              <a:avLst/>
            </a:prstTxWarp>
          </a:bodyPr>
          <a:lstStyle/>
          <a:p>
            <a:pPr algn="ctr">
              <a:defRPr/>
            </a:pPr>
            <a:r>
              <a:rPr lang="ar-SA" sz="2400" b="1" smtClean="0">
                <a:cs typeface="Monotype Koufi" pitchFamily="2" charset="-78"/>
              </a:rPr>
              <a:t>جهات الاعتماد</a:t>
            </a:r>
            <a:endParaRPr lang="en-US" sz="2400" b="1" smtClean="0">
              <a:cs typeface="Monotype Koufi" pitchFamily="2" charset="-78"/>
            </a:endParaRPr>
          </a:p>
        </p:txBody>
      </p:sp>
      <p:sp>
        <p:nvSpPr>
          <p:cNvPr id="86019" name="Rectangle 3"/>
          <p:cNvSpPr>
            <a:spLocks noGrp="1"/>
          </p:cNvSpPr>
          <p:nvPr>
            <p:ph type="body" idx="1"/>
          </p:nvPr>
        </p:nvSpPr>
        <p:spPr>
          <a:xfrm>
            <a:off x="914400" y="908050"/>
            <a:ext cx="7772400" cy="4826000"/>
          </a:xfrm>
        </p:spPr>
        <p:txBody>
          <a:bodyPr/>
          <a:lstStyle/>
          <a:p>
            <a:pPr algn="just">
              <a:lnSpc>
                <a:spcPct val="80000"/>
              </a:lnSpc>
            </a:pPr>
            <a:r>
              <a:rPr lang="ar-SA" sz="2000" b="1" smtClean="0">
                <a:cs typeface="Simplified Arabic" pitchFamily="18" charset="-78"/>
              </a:rPr>
              <a:t>اللجنة المشتركة الدولية للاعتمادية </a:t>
            </a:r>
            <a:r>
              <a:rPr lang="en-US" sz="2000" b="1" smtClean="0">
                <a:latin typeface="Arial Black" pitchFamily="34" charset="0"/>
                <a:cs typeface="Simplified Arabic" pitchFamily="18" charset="-78"/>
              </a:rPr>
              <a:t>J</a:t>
            </a:r>
            <a:r>
              <a:rPr lang="en-US" sz="1800" smtClean="0">
                <a:latin typeface="Arial Black" pitchFamily="34" charset="0"/>
                <a:cs typeface="Simplified Arabic" pitchFamily="18" charset="-78"/>
              </a:rPr>
              <a:t>oint</a:t>
            </a:r>
            <a:r>
              <a:rPr lang="en-US" sz="2000" b="1" smtClean="0">
                <a:latin typeface="Arial Black" pitchFamily="34" charset="0"/>
                <a:cs typeface="Simplified Arabic" pitchFamily="18" charset="-78"/>
              </a:rPr>
              <a:t> C</a:t>
            </a:r>
            <a:r>
              <a:rPr lang="en-US" sz="1800" smtClean="0">
                <a:latin typeface="Arial Black" pitchFamily="34" charset="0"/>
                <a:cs typeface="Simplified Arabic" pitchFamily="18" charset="-78"/>
              </a:rPr>
              <a:t>ommission</a:t>
            </a:r>
            <a:r>
              <a:rPr lang="en-US" sz="2000" b="1" smtClean="0">
                <a:latin typeface="Arial Black" pitchFamily="34" charset="0"/>
                <a:cs typeface="Simplified Arabic" pitchFamily="18" charset="-78"/>
              </a:rPr>
              <a:t> </a:t>
            </a:r>
            <a:r>
              <a:rPr lang="en-US" sz="2000" smtClean="0">
                <a:latin typeface="Arial Black" pitchFamily="34" charset="0"/>
                <a:cs typeface="Simplified Arabic" pitchFamily="18" charset="-78"/>
              </a:rPr>
              <a:t>of </a:t>
            </a:r>
            <a:r>
              <a:rPr lang="en-US" sz="2000" b="1" smtClean="0">
                <a:latin typeface="Arial Black" pitchFamily="34" charset="0"/>
                <a:cs typeface="Simplified Arabic" pitchFamily="18" charset="-78"/>
              </a:rPr>
              <a:t>I</a:t>
            </a:r>
            <a:r>
              <a:rPr lang="en-US" sz="1800" smtClean="0">
                <a:latin typeface="Arial Black" pitchFamily="34" charset="0"/>
                <a:cs typeface="Simplified Arabic" pitchFamily="18" charset="-78"/>
              </a:rPr>
              <a:t>nternational</a:t>
            </a:r>
            <a:r>
              <a:rPr lang="en-US" sz="2000" b="1" smtClean="0">
                <a:latin typeface="Arial Black" pitchFamily="34" charset="0"/>
                <a:cs typeface="Simplified Arabic" pitchFamily="18" charset="-78"/>
              </a:rPr>
              <a:t> A</a:t>
            </a:r>
            <a:r>
              <a:rPr lang="en-US" sz="1800" smtClean="0">
                <a:latin typeface="Arial Black" pitchFamily="34" charset="0"/>
                <a:cs typeface="Simplified Arabic" pitchFamily="18" charset="-78"/>
              </a:rPr>
              <a:t>ccreditation</a:t>
            </a:r>
            <a:r>
              <a:rPr lang="en-US" sz="2000" b="1" smtClean="0">
                <a:latin typeface="Arial Black" pitchFamily="34" charset="0"/>
                <a:cs typeface="Simplified Arabic" pitchFamily="18" charset="-78"/>
              </a:rPr>
              <a:t> (JCIA)</a:t>
            </a:r>
            <a:r>
              <a:rPr lang="ar-SA" sz="2000" b="1" smtClean="0">
                <a:cs typeface="Simplified Arabic" pitchFamily="18" charset="-78"/>
              </a:rPr>
              <a:t> وهي قسم من اللجنة المشتركة لاعتماد المؤسسات الصحية (</a:t>
            </a:r>
            <a:r>
              <a:rPr lang="en-US" sz="2000" b="1" smtClean="0">
                <a:latin typeface="Arial Black" pitchFamily="34" charset="0"/>
                <a:cs typeface="Simplified Arabic" pitchFamily="18" charset="-78"/>
              </a:rPr>
              <a:t>J</a:t>
            </a:r>
            <a:r>
              <a:rPr lang="en-US" sz="1800" smtClean="0">
                <a:latin typeface="Arial Black" pitchFamily="34" charset="0"/>
                <a:cs typeface="Simplified Arabic" pitchFamily="18" charset="-78"/>
              </a:rPr>
              <a:t>oint</a:t>
            </a:r>
            <a:r>
              <a:rPr lang="en-US" sz="2000" b="1" smtClean="0">
                <a:latin typeface="Arial Black" pitchFamily="34" charset="0"/>
                <a:cs typeface="Simplified Arabic" pitchFamily="18" charset="-78"/>
              </a:rPr>
              <a:t> C</a:t>
            </a:r>
            <a:r>
              <a:rPr lang="en-US" sz="1800" smtClean="0">
                <a:latin typeface="Arial Black" pitchFamily="34" charset="0"/>
                <a:cs typeface="Simplified Arabic" pitchFamily="18" charset="-78"/>
              </a:rPr>
              <a:t>ommission</a:t>
            </a:r>
            <a:r>
              <a:rPr lang="en-US" sz="2000" b="1" smtClean="0">
                <a:latin typeface="Arial Black" pitchFamily="34" charset="0"/>
                <a:cs typeface="Simplified Arabic" pitchFamily="18" charset="-78"/>
              </a:rPr>
              <a:t> of A</a:t>
            </a:r>
            <a:r>
              <a:rPr lang="en-US" sz="1800" smtClean="0">
                <a:latin typeface="Arial Black" pitchFamily="34" charset="0"/>
                <a:cs typeface="Simplified Arabic" pitchFamily="18" charset="-78"/>
              </a:rPr>
              <a:t>ccreditation</a:t>
            </a:r>
            <a:r>
              <a:rPr lang="en-US" sz="2000" b="1" smtClean="0">
                <a:latin typeface="Arial Black" pitchFamily="34" charset="0"/>
                <a:cs typeface="Simplified Arabic" pitchFamily="18" charset="-78"/>
              </a:rPr>
              <a:t> H</a:t>
            </a:r>
            <a:r>
              <a:rPr lang="en-US" sz="1800" smtClean="0">
                <a:latin typeface="Arial Black" pitchFamily="34" charset="0"/>
                <a:cs typeface="Simplified Arabic" pitchFamily="18" charset="-78"/>
              </a:rPr>
              <a:t>ealth</a:t>
            </a:r>
            <a:r>
              <a:rPr lang="en-US" sz="2000" b="1" smtClean="0">
                <a:latin typeface="Arial Black" pitchFamily="34" charset="0"/>
                <a:cs typeface="Simplified Arabic" pitchFamily="18" charset="-78"/>
              </a:rPr>
              <a:t> O</a:t>
            </a:r>
            <a:r>
              <a:rPr lang="en-US" sz="1800" smtClean="0">
                <a:latin typeface="Arial Black" pitchFamily="34" charset="0"/>
                <a:cs typeface="Simplified Arabic" pitchFamily="18" charset="-78"/>
              </a:rPr>
              <a:t>rganizations</a:t>
            </a:r>
            <a:r>
              <a:rPr lang="en-US" sz="2000" b="1" smtClean="0">
                <a:latin typeface="Arial Black" pitchFamily="34" charset="0"/>
                <a:cs typeface="Simplified Arabic" pitchFamily="18" charset="-78"/>
              </a:rPr>
              <a:t> (JCAHO).</a:t>
            </a:r>
            <a:r>
              <a:rPr lang="ar-SA" sz="2000" b="1" smtClean="0">
                <a:cs typeface="Simplified Arabic" pitchFamily="18" charset="-78"/>
              </a:rPr>
              <a:t> أكبر منظمة اعتمادية للرعاية الصحية في الولايات المتحدة والعالم. </a:t>
            </a:r>
          </a:p>
          <a:p>
            <a:pPr algn="just">
              <a:lnSpc>
                <a:spcPct val="80000"/>
              </a:lnSpc>
            </a:pPr>
            <a:r>
              <a:rPr lang="ar-SA" sz="2000" b="1" smtClean="0">
                <a:cs typeface="Simplified Arabic" pitchFamily="18" charset="-78"/>
              </a:rPr>
              <a:t>وهنالك حوالي 20،000 من المنظمات الصحية التي تشملها الدراسة الاستقصائية سنويا من قبل </a:t>
            </a:r>
            <a:r>
              <a:rPr lang="en-US" sz="2000" b="1" smtClean="0">
                <a:cs typeface="Simplified Arabic" pitchFamily="18" charset="-78"/>
              </a:rPr>
              <a:t>JCAHO</a:t>
            </a:r>
            <a:r>
              <a:rPr lang="ar-SA" sz="2000" b="1" smtClean="0">
                <a:cs typeface="Simplified Arabic" pitchFamily="18" charset="-78"/>
              </a:rPr>
              <a:t> للتأكد من تطبيق المعايير الدولية. والاعتماد الدولي يظهر </a:t>
            </a:r>
            <a:r>
              <a:rPr lang="ar-SA" sz="2000" b="1" smtClean="0">
                <a:cs typeface="Monotype Koufi" pitchFamily="2" charset="-78"/>
              </a:rPr>
              <a:t>التزام المؤسسات بــ :</a:t>
            </a:r>
          </a:p>
          <a:p>
            <a:pPr algn="just">
              <a:lnSpc>
                <a:spcPct val="80000"/>
              </a:lnSpc>
            </a:pPr>
            <a:endParaRPr lang="ar-SA" sz="2000" smtClean="0">
              <a:cs typeface="Monotype Koufi" pitchFamily="2" charset="-78"/>
            </a:endParaRPr>
          </a:p>
          <a:p>
            <a:pPr lvl="2" algn="just">
              <a:lnSpc>
                <a:spcPct val="80000"/>
              </a:lnSpc>
            </a:pPr>
            <a:r>
              <a:rPr lang="ar-SA" sz="2000" b="1" smtClean="0">
                <a:cs typeface="Monotype Koufi" pitchFamily="2" charset="-78"/>
              </a:rPr>
              <a:t>تحسين الجودة </a:t>
            </a:r>
          </a:p>
          <a:p>
            <a:pPr lvl="2" algn="just">
              <a:lnSpc>
                <a:spcPct val="80000"/>
              </a:lnSpc>
            </a:pPr>
            <a:r>
              <a:rPr lang="ar-SA" sz="2000" b="1" smtClean="0">
                <a:cs typeface="Monotype Koufi" pitchFamily="2" charset="-78"/>
              </a:rPr>
              <a:t>التأكيد على وجود البيئة الامنة للمرضى و الموظفين في المؤسسات الصحية </a:t>
            </a:r>
          </a:p>
          <a:p>
            <a:pPr lvl="2" algn="just">
              <a:lnSpc>
                <a:spcPct val="80000"/>
              </a:lnSpc>
            </a:pPr>
            <a:r>
              <a:rPr lang="ar-SA" sz="2000" b="1" smtClean="0">
                <a:cs typeface="Monotype Koufi" pitchFamily="2" charset="-78"/>
              </a:rPr>
              <a:t>تقليل المخاطر بالنسبة للمرضى و الموظفين في المؤسسات الصحية الى </a:t>
            </a:r>
            <a:r>
              <a:rPr lang="en-US" sz="2000" b="1" smtClean="0">
                <a:cs typeface="Monotype Koufi" pitchFamily="2" charset="-78"/>
              </a:rPr>
              <a:t>ZD</a:t>
            </a:r>
            <a:endParaRPr lang="ar-SA" sz="2000" b="1" smtClean="0">
              <a:cs typeface="Monotype Koufi" pitchFamily="2" charset="-78"/>
            </a:endParaRPr>
          </a:p>
          <a:p>
            <a:pPr lvl="2" algn="just">
              <a:lnSpc>
                <a:spcPct val="80000"/>
              </a:lnSpc>
              <a:buFont typeface="Wingdings 2" pitchFamily="18" charset="2"/>
              <a:buNone/>
            </a:pPr>
            <a:endParaRPr lang="ar-SA" sz="1700" smtClean="0">
              <a:cs typeface="Monotype Koufi" pitchFamily="2" charset="-78"/>
            </a:endParaRPr>
          </a:p>
          <a:p>
            <a:pPr algn="just">
              <a:lnSpc>
                <a:spcPct val="80000"/>
              </a:lnSpc>
            </a:pPr>
            <a:r>
              <a:rPr lang="ar-SA" sz="1800" b="1" smtClean="0">
                <a:cs typeface="Simplified Arabic" pitchFamily="18" charset="-78"/>
              </a:rPr>
              <a:t>وقد صدرت الطبعة الأولى من معايير </a:t>
            </a:r>
            <a:r>
              <a:rPr lang="en-US" sz="1800" b="1" smtClean="0">
                <a:cs typeface="Simplified Arabic" pitchFamily="18" charset="-78"/>
              </a:rPr>
              <a:t>JCIA</a:t>
            </a:r>
            <a:r>
              <a:rPr lang="ar-SA" sz="1800" b="1" smtClean="0">
                <a:cs typeface="Simplified Arabic" pitchFamily="18" charset="-78"/>
              </a:rPr>
              <a:t> في أواخر عام 1999، و هذه المعايير مرتبة و تدور حول جميع الوظائف المهمة المشتركة بين جميع مؤسسات الرعاية الصحية. و المعايير تصنف المهام المتعلقة بـ: </a:t>
            </a:r>
          </a:p>
          <a:p>
            <a:pPr algn="ctr">
              <a:lnSpc>
                <a:spcPct val="80000"/>
              </a:lnSpc>
              <a:buFont typeface="Wingdings" pitchFamily="2" charset="2"/>
              <a:buNone/>
            </a:pPr>
            <a:r>
              <a:rPr lang="ar-SA" sz="1800" b="1" smtClean="0">
                <a:cs typeface="Simplified Arabic" pitchFamily="18" charset="-78"/>
              </a:rPr>
              <a:t>  </a:t>
            </a:r>
            <a:r>
              <a:rPr lang="ar-SA" sz="1800" b="1" smtClean="0">
                <a:cs typeface="Monotype Koufi" pitchFamily="2" charset="-78"/>
              </a:rPr>
              <a:t>توفير الرعاية الصحية،  توفير البيئة الامنة و  الفعالية، و الادارة الجيدة“</a:t>
            </a:r>
            <a:endParaRPr lang="en-US" sz="1800" b="1" smtClean="0">
              <a:cs typeface="Monotype Koufi" pitchFamily="2" charset="-78"/>
            </a:endParaRPr>
          </a:p>
        </p:txBody>
      </p:sp>
    </p:spTree>
  </p:cSld>
  <p:clrMapOvr>
    <a:masterClrMapping/>
  </p:clrMapOvr>
  <p:transition>
    <p:wheel spokes="3"/>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3"/>
          <p:cNvSpPr>
            <a:spLocks noGrp="1"/>
          </p:cNvSpPr>
          <p:nvPr>
            <p:ph type="body" idx="1"/>
          </p:nvPr>
        </p:nvSpPr>
        <p:spPr>
          <a:xfrm>
            <a:off x="900113" y="1052513"/>
            <a:ext cx="7772400" cy="5256212"/>
          </a:xfrm>
        </p:spPr>
        <p:txBody>
          <a:bodyPr/>
          <a:lstStyle/>
          <a:p>
            <a:pPr algn="just">
              <a:lnSpc>
                <a:spcPct val="90000"/>
              </a:lnSpc>
              <a:buFont typeface="Wingdings" pitchFamily="2" charset="2"/>
              <a:buNone/>
            </a:pPr>
            <a:r>
              <a:rPr lang="ar-SA" sz="1800" b="1" i="1" smtClean="0">
                <a:latin typeface="Tahoma" pitchFamily="34" charset="0"/>
              </a:rPr>
              <a:t/>
            </a:r>
            <a:br>
              <a:rPr lang="ar-SA" sz="1800" b="1" i="1" smtClean="0">
                <a:latin typeface="Tahoma" pitchFamily="34" charset="0"/>
              </a:rPr>
            </a:br>
            <a:r>
              <a:rPr lang="ar-SA" sz="1800" b="1" i="1" smtClean="0">
                <a:latin typeface="Tahoma" pitchFamily="34" charset="0"/>
              </a:rPr>
              <a:t>الجهة اللتي تسعى الى تحقيق الجودة الشاملة والوصول الى مستوى مرموق على الصعيدين المحلي و العربي والعلمي، عليها: </a:t>
            </a:r>
          </a:p>
          <a:p>
            <a:pPr algn="just">
              <a:lnSpc>
                <a:spcPct val="90000"/>
              </a:lnSpc>
              <a:buFont typeface="Wingdings" pitchFamily="2" charset="2"/>
              <a:buNone/>
            </a:pPr>
            <a:endParaRPr lang="ar-SA" sz="1800" b="1" i="1" smtClean="0">
              <a:latin typeface="Tahoma" pitchFamily="34" charset="0"/>
            </a:endParaRPr>
          </a:p>
          <a:p>
            <a:pPr algn="just">
              <a:lnSpc>
                <a:spcPct val="90000"/>
              </a:lnSpc>
              <a:buFont typeface="Wingdings" pitchFamily="2" charset="2"/>
              <a:buNone/>
            </a:pPr>
            <a:endParaRPr lang="ar-SA" sz="1800" b="1" i="1" smtClean="0">
              <a:latin typeface="Tahoma" pitchFamily="34" charset="0"/>
            </a:endParaRPr>
          </a:p>
          <a:p>
            <a:pPr algn="just">
              <a:lnSpc>
                <a:spcPct val="90000"/>
              </a:lnSpc>
              <a:buFont typeface="Wingdings" pitchFamily="2" charset="2"/>
              <a:buNone/>
            </a:pPr>
            <a:r>
              <a:rPr lang="ar-SA" sz="1800" b="1" i="1" smtClean="0">
                <a:latin typeface="Tahoma" pitchFamily="34" charset="0"/>
              </a:rPr>
              <a:t>	” </a:t>
            </a:r>
            <a:r>
              <a:rPr lang="ar-SA" sz="2000" i="1" smtClean="0">
                <a:latin typeface="Tahoma" pitchFamily="34" charset="0"/>
                <a:cs typeface="Simplified Arabic" pitchFamily="18" charset="-78"/>
              </a:rPr>
              <a:t>الالتزام بتطبيق النظام الدولي للجودة وفق نظام ألايزو9001/2000 الذي من خلاله تضع على عاتقها التزاما وتحديا حقيقيا نحو تحقيق الأهداف المرسومة و تحقيق افضل النتائج خدمة واقتصادا وتطور على حد سواء.</a:t>
            </a:r>
            <a:r>
              <a:rPr lang="ar-SA" sz="2000" b="1" i="1" smtClean="0">
                <a:latin typeface="Tahoma" pitchFamily="34" charset="0"/>
                <a:cs typeface="Simplified Arabic" pitchFamily="18" charset="-78"/>
              </a:rPr>
              <a:t> و لا يقتصر الالتزام بنظام ألايزو في الارتقاء بدور الغذاء والتغذية وخدماتها بل يتعداه إلى الالتزام بنظام الهسب (</a:t>
            </a:r>
            <a:r>
              <a:rPr lang="en-US" sz="2000" b="1" i="1" smtClean="0">
                <a:latin typeface="Arial Black" pitchFamily="34" charset="0"/>
                <a:cs typeface="Simplified Arabic" pitchFamily="18" charset="-78"/>
              </a:rPr>
              <a:t>HACCP</a:t>
            </a:r>
            <a:r>
              <a:rPr lang="ar-SA" sz="2000" b="1" i="1" smtClean="0">
                <a:latin typeface="Tahoma" pitchFamily="34" charset="0"/>
                <a:cs typeface="Simplified Arabic" pitchFamily="18" charset="-78"/>
              </a:rPr>
              <a:t>) تحليل المخاطر و نقاط الضبط الحرجة حسب إرشادات</a:t>
            </a:r>
            <a:r>
              <a:rPr lang="en-US" sz="1800" b="1" i="1" smtClean="0">
                <a:latin typeface="Tahoma" pitchFamily="34" charset="0"/>
                <a:cs typeface="Simplified Arabic" pitchFamily="18" charset="-78"/>
              </a:rPr>
              <a:t>CODEX ALIMENTARIUS</a:t>
            </a:r>
            <a:r>
              <a:rPr lang="en-US" sz="2000" b="1" i="1" smtClean="0">
                <a:latin typeface="Tahoma" pitchFamily="34" charset="0"/>
                <a:cs typeface="Simplified Arabic" pitchFamily="18" charset="-78"/>
              </a:rPr>
              <a:t> </a:t>
            </a:r>
            <a:r>
              <a:rPr lang="ar-SA" sz="2000" b="1" i="1" smtClean="0">
                <a:latin typeface="Tahoma" pitchFamily="34" charset="0"/>
                <a:cs typeface="Simplified Arabic" pitchFamily="18" charset="-78"/>
              </a:rPr>
              <a:t> و هذا النظام يعني بتحقيق سلامة الأغذية المقدمة للمرضى و المرافقين و موظفي المستشفى وهو بلا شك يشكل بعدا آخر لمستوى الخدمة المقدمة مما يجعلها مرموقة و متميزة تحظى بمكانة خاصة لدى المرضى و يعزز ثقتهم بها و بذلك نسير نحو تحقيق الجانب الإنساني المتميز ومعه العامل الاقتصادي أيضا“  </a:t>
            </a:r>
          </a:p>
          <a:p>
            <a:pPr algn="just">
              <a:lnSpc>
                <a:spcPct val="90000"/>
              </a:lnSpc>
              <a:buFont typeface="Wingdings" pitchFamily="2" charset="2"/>
              <a:buNone/>
            </a:pPr>
            <a:r>
              <a:rPr lang="ar-SA" sz="2000" smtClean="0">
                <a:latin typeface="Tahoma" pitchFamily="34" charset="0"/>
                <a:cs typeface="Simplified Arabic" pitchFamily="18" charset="-78"/>
              </a:rPr>
              <a:t> </a:t>
            </a:r>
            <a:endParaRPr lang="en-US" sz="2000" smtClean="0">
              <a:latin typeface="Tahoma" pitchFamily="34" charset="0"/>
              <a:cs typeface="Simplified Arabic" pitchFamily="18" charset="-78"/>
            </a:endParaRPr>
          </a:p>
        </p:txBody>
      </p:sp>
      <p:pic>
        <p:nvPicPr>
          <p:cNvPr id="87043" name="Picture 5" descr="header_09"/>
          <p:cNvPicPr>
            <a:picLocks noChangeAspect="1" noChangeArrowheads="1"/>
          </p:cNvPicPr>
          <p:nvPr/>
        </p:nvPicPr>
        <p:blipFill>
          <a:blip r:embed="rId2"/>
          <a:srcRect/>
          <a:stretch>
            <a:fillRect/>
          </a:stretch>
        </p:blipFill>
        <p:spPr bwMode="auto">
          <a:xfrm>
            <a:off x="1116013" y="5734050"/>
            <a:ext cx="1152525" cy="684213"/>
          </a:xfrm>
          <a:prstGeom prst="rect">
            <a:avLst/>
          </a:prstGeom>
          <a:noFill/>
          <a:ln w="9525">
            <a:noFill/>
            <a:miter lim="800000"/>
            <a:headEnd/>
            <a:tailEnd/>
          </a:ln>
        </p:spPr>
      </p:pic>
      <p:sp>
        <p:nvSpPr>
          <p:cNvPr id="87044" name="Rectangle 6"/>
          <p:cNvSpPr>
            <a:spLocks noChangeArrowheads="1"/>
          </p:cNvSpPr>
          <p:nvPr/>
        </p:nvSpPr>
        <p:spPr bwMode="auto">
          <a:xfrm>
            <a:off x="1116013" y="5373688"/>
            <a:ext cx="1152525" cy="304800"/>
          </a:xfrm>
          <a:prstGeom prst="rect">
            <a:avLst/>
          </a:prstGeom>
          <a:noFill/>
          <a:ln w="9525">
            <a:noFill/>
            <a:miter lim="800000"/>
            <a:headEnd/>
            <a:tailEnd/>
          </a:ln>
        </p:spPr>
        <p:txBody>
          <a:bodyPr>
            <a:spAutoFit/>
          </a:bodyPr>
          <a:lstStyle/>
          <a:p>
            <a:pPr algn="ctr"/>
            <a:r>
              <a:rPr lang="ar-SA" sz="1400" i="1"/>
              <a:t>مطور عن:</a:t>
            </a:r>
            <a:endParaRPr lang="en-US" sz="1400" i="1"/>
          </a:p>
        </p:txBody>
      </p:sp>
      <p:sp>
        <p:nvSpPr>
          <p:cNvPr id="113672" name="Rectangle 8"/>
          <p:cNvSpPr>
            <a:spLocks noGrp="1"/>
          </p:cNvSpPr>
          <p:nvPr>
            <p:ph type="title"/>
          </p:nvPr>
        </p:nvSpPr>
        <p:spPr bwMode="auto">
          <a:xfrm>
            <a:off x="3276600" y="333375"/>
            <a:ext cx="2879725" cy="360363"/>
          </a:xfrm>
        </p:spPr>
        <p:txBody>
          <a:bodyPr wrap="square" lIns="91440" tIns="45720" rIns="91440" bIns="45720" numCol="1" anchorCtr="0" compatLnSpc="1">
            <a:prstTxWarp prst="textNoShape">
              <a:avLst/>
            </a:prstTxWarp>
          </a:bodyPr>
          <a:lstStyle/>
          <a:p>
            <a:pPr algn="ctr">
              <a:defRPr/>
            </a:pPr>
            <a:r>
              <a:rPr lang="ar-SA" sz="2000" b="1" smtClean="0"/>
              <a:t>جهات الاعتماد</a:t>
            </a:r>
            <a:endParaRPr lang="en-US" sz="2000" b="1" smtClean="0">
              <a:cs typeface="Tahoma" pitchFamily="34" charset="0"/>
            </a:endParaRPr>
          </a:p>
        </p:txBody>
      </p:sp>
    </p:spTree>
  </p:cSld>
  <p:clrMapOvr>
    <a:masterClrMapping/>
  </p:clrMapOvr>
  <p:transition>
    <p:wheel spokes="3"/>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63713" y="260350"/>
            <a:ext cx="6049962" cy="695325"/>
          </a:xfrm>
        </p:spPr>
        <p:txBody>
          <a:bodyPr wrap="square" lIns="91440" tIns="45720" rIns="91440" bIns="45720" numCol="1" anchorCtr="0" compatLnSpc="1">
            <a:prstTxWarp prst="textNoShape">
              <a:avLst/>
            </a:prstTxWarp>
            <a:normAutofit fontScale="90000"/>
          </a:bodyPr>
          <a:lstStyle/>
          <a:p>
            <a:pPr algn="ctr">
              <a:defRPr/>
            </a:pPr>
            <a:r>
              <a:rPr lang="ar-SA" sz="2400" dirty="0" smtClean="0">
                <a:latin typeface="Monotype Koufi" pitchFamily="2" charset="-78"/>
                <a:cs typeface="Monotype Koufi" pitchFamily="2" charset="-78"/>
              </a:rPr>
              <a:t>المنظمة العالمية القياسية أو المعيارية /للتقييس</a:t>
            </a:r>
            <a:r>
              <a:rPr lang="en-US" sz="2400" i="1" dirty="0" smtClean="0">
                <a:latin typeface="Arial Black" pitchFamily="34" charset="0"/>
                <a:cs typeface="Tahoma" pitchFamily="34" charset="0"/>
              </a:rPr>
              <a:t>ISO</a:t>
            </a:r>
            <a:r>
              <a:rPr lang="en-US" sz="3200" dirty="0" smtClean="0">
                <a:cs typeface="Tahoma" pitchFamily="34" charset="0"/>
              </a:rPr>
              <a:t> </a:t>
            </a:r>
            <a:r>
              <a:rPr lang="ar-SA" sz="3200" dirty="0" smtClean="0"/>
              <a:t/>
            </a:r>
            <a:br>
              <a:rPr lang="ar-SA" sz="3200" dirty="0" smtClean="0"/>
            </a:br>
            <a:r>
              <a:rPr lang="ar-SA" sz="3200" dirty="0" smtClean="0"/>
              <a:t>  </a:t>
            </a:r>
          </a:p>
        </p:txBody>
      </p:sp>
      <p:sp>
        <p:nvSpPr>
          <p:cNvPr id="88067" name="Content Placeholder 2"/>
          <p:cNvSpPr>
            <a:spLocks noGrp="1"/>
          </p:cNvSpPr>
          <p:nvPr>
            <p:ph idx="1"/>
          </p:nvPr>
        </p:nvSpPr>
        <p:spPr>
          <a:xfrm>
            <a:off x="684213" y="981075"/>
            <a:ext cx="7772400" cy="5184775"/>
          </a:xfrm>
        </p:spPr>
        <p:txBody>
          <a:bodyPr/>
          <a:lstStyle/>
          <a:p>
            <a:pPr algn="just"/>
            <a:r>
              <a:rPr lang="ar-SA" sz="2000" smtClean="0">
                <a:latin typeface="Monotype Koufi" pitchFamily="2" charset="-78"/>
                <a:cs typeface="Simplified Arabic" pitchFamily="18" charset="-78"/>
              </a:rPr>
              <a:t>تعريـف </a:t>
            </a:r>
            <a:r>
              <a:rPr lang="ar-SA" sz="2000" smtClean="0">
                <a:latin typeface="Monotype Koufi" pitchFamily="2" charset="-78"/>
                <a:cs typeface="Monotype Koufi" pitchFamily="2" charset="-78"/>
              </a:rPr>
              <a:t>الإيــــزو</a:t>
            </a:r>
            <a:r>
              <a:rPr lang="en-US" sz="2000" smtClean="0">
                <a:cs typeface="Simplified Arabic" pitchFamily="18" charset="-78"/>
              </a:rPr>
              <a:t>( ISO ) :</a:t>
            </a:r>
          </a:p>
          <a:p>
            <a:pPr algn="just">
              <a:buFont typeface="Wingdings" pitchFamily="2" charset="2"/>
              <a:buNone/>
            </a:pPr>
            <a:r>
              <a:rPr lang="en-US" sz="2000" b="1" i="1" smtClean="0">
                <a:latin typeface="Monotype Koufi" pitchFamily="2" charset="-78"/>
                <a:cs typeface="Simplified Arabic" pitchFamily="18" charset="-78"/>
              </a:rPr>
              <a:t>	</a:t>
            </a:r>
            <a:r>
              <a:rPr lang="ar-SA" sz="2000" b="1" i="1" smtClean="0">
                <a:latin typeface="Monotype Koufi" pitchFamily="2" charset="-78"/>
                <a:cs typeface="Simplified Arabic" pitchFamily="18" charset="-78"/>
              </a:rPr>
              <a:t>هي المنظمة العالمية للتوحيد القياسي او المعياري</a:t>
            </a:r>
            <a:r>
              <a:rPr lang="en-US" sz="1800" b="1" i="1" smtClean="0">
                <a:latin typeface="Arial Black" pitchFamily="34" charset="0"/>
                <a:cs typeface="Simplified Arabic" pitchFamily="18" charset="-78"/>
              </a:rPr>
              <a:t>I</a:t>
            </a:r>
            <a:r>
              <a:rPr lang="en-US" sz="1600" i="1" smtClean="0">
                <a:latin typeface="Arial Black" pitchFamily="34" charset="0"/>
                <a:cs typeface="Simplified Arabic" pitchFamily="18" charset="-78"/>
              </a:rPr>
              <a:t>nternational</a:t>
            </a:r>
            <a:r>
              <a:rPr lang="en-US" sz="1600" b="1" i="1" smtClean="0">
                <a:latin typeface="Arial Black" pitchFamily="34" charset="0"/>
                <a:cs typeface="Simplified Arabic" pitchFamily="18" charset="-78"/>
              </a:rPr>
              <a:t> </a:t>
            </a:r>
            <a:r>
              <a:rPr lang="en-US" sz="1800" b="1" i="1" smtClean="0">
                <a:latin typeface="Arial Black" pitchFamily="34" charset="0"/>
                <a:cs typeface="Simplified Arabic" pitchFamily="18" charset="-78"/>
              </a:rPr>
              <a:t>O</a:t>
            </a:r>
            <a:r>
              <a:rPr lang="en-US" sz="1600" i="1" smtClean="0">
                <a:latin typeface="Arial Black" pitchFamily="34" charset="0"/>
                <a:cs typeface="Simplified Arabic" pitchFamily="18" charset="-78"/>
              </a:rPr>
              <a:t>rganization</a:t>
            </a:r>
            <a:r>
              <a:rPr lang="en-US" sz="1600" b="1" i="1" smtClean="0">
                <a:latin typeface="Arial Black" pitchFamily="34" charset="0"/>
                <a:cs typeface="Simplified Arabic" pitchFamily="18" charset="-78"/>
              </a:rPr>
              <a:t> for </a:t>
            </a:r>
            <a:r>
              <a:rPr lang="en-US" sz="1800" b="1" i="1" smtClean="0">
                <a:latin typeface="Arial Black" pitchFamily="34" charset="0"/>
                <a:cs typeface="Simplified Arabic" pitchFamily="18" charset="-78"/>
              </a:rPr>
              <a:t>S</a:t>
            </a:r>
            <a:r>
              <a:rPr lang="en-US" sz="1600" i="1" smtClean="0">
                <a:latin typeface="Arial Black" pitchFamily="34" charset="0"/>
                <a:cs typeface="Simplified Arabic" pitchFamily="18" charset="-78"/>
              </a:rPr>
              <a:t>tandardization</a:t>
            </a:r>
            <a:r>
              <a:rPr lang="en-US" sz="2000" b="1" i="1" smtClean="0">
                <a:cs typeface="Simplified Arabic" pitchFamily="18" charset="-78"/>
              </a:rPr>
              <a:t> </a:t>
            </a:r>
            <a:r>
              <a:rPr lang="ar-SA" sz="2000" b="1" i="1" smtClean="0">
                <a:latin typeface="Monotype Koufi" pitchFamily="2" charset="-78"/>
                <a:cs typeface="Simplified Arabic" pitchFamily="18" charset="-78"/>
              </a:rPr>
              <a:t>، وهو اتحـاد عالمـي مقـره في جـنيف ويضم في عضويتـه أكثر من 90 هيئة معيارية وطنية، جاء اختصارها</a:t>
            </a:r>
            <a:r>
              <a:rPr lang="en-US" sz="2000" b="1" i="1" smtClean="0">
                <a:cs typeface="Simplified Arabic" pitchFamily="18" charset="-78"/>
              </a:rPr>
              <a:t> ( ISO ) </a:t>
            </a:r>
            <a:r>
              <a:rPr lang="ar-SA" sz="2000" b="1" i="1" smtClean="0">
                <a:latin typeface="Monotype Koufi" pitchFamily="2" charset="-78"/>
                <a:cs typeface="Simplified Arabic" pitchFamily="18" charset="-78"/>
              </a:rPr>
              <a:t>اعتماداً على الكلمة اليونانية</a:t>
            </a:r>
            <a:r>
              <a:rPr lang="en-US" sz="2000" b="1" i="1" smtClean="0">
                <a:cs typeface="Simplified Arabic" pitchFamily="18" charset="-78"/>
              </a:rPr>
              <a:t> " </a:t>
            </a:r>
            <a:r>
              <a:rPr lang="en-US" sz="1800" b="1" i="1" smtClean="0">
                <a:latin typeface="Arial Black" pitchFamily="34" charset="0"/>
                <a:cs typeface="Simplified Arabic" pitchFamily="18" charset="-78"/>
              </a:rPr>
              <a:t>ISOS</a:t>
            </a:r>
            <a:r>
              <a:rPr lang="en-US" sz="2000" b="1" i="1" smtClean="0">
                <a:cs typeface="Simplified Arabic" pitchFamily="18" charset="-78"/>
              </a:rPr>
              <a:t> "  </a:t>
            </a:r>
            <a:r>
              <a:rPr lang="ar-SA" sz="2000" b="1" i="1" smtClean="0">
                <a:latin typeface="Monotype Koufi" pitchFamily="2" charset="-78"/>
                <a:cs typeface="Simplified Arabic" pitchFamily="18" charset="-78"/>
              </a:rPr>
              <a:t>والتي تعني</a:t>
            </a:r>
            <a:r>
              <a:rPr lang="en-US" sz="2000" b="1" i="1" smtClean="0">
                <a:cs typeface="Simplified Arabic" pitchFamily="18" charset="-78"/>
              </a:rPr>
              <a:t> </a:t>
            </a:r>
            <a:r>
              <a:rPr lang="en-US" sz="1800" b="1" i="1" smtClean="0">
                <a:latin typeface="Arial Black" pitchFamily="34" charset="0"/>
                <a:cs typeface="Simplified Arabic" pitchFamily="18" charset="-78"/>
              </a:rPr>
              <a:t>Equal</a:t>
            </a:r>
            <a:r>
              <a:rPr lang="en-US" sz="2000" b="1" i="1" smtClean="0">
                <a:cs typeface="Simplified Arabic" pitchFamily="18" charset="-78"/>
              </a:rPr>
              <a:t> "  </a:t>
            </a:r>
            <a:r>
              <a:rPr lang="ar-SA" sz="2000" b="1" i="1" smtClean="0">
                <a:latin typeface="Monotype Koufi" pitchFamily="2" charset="-78"/>
                <a:cs typeface="Simplified Arabic" pitchFamily="18" charset="-78"/>
              </a:rPr>
              <a:t>متساوي </a:t>
            </a:r>
            <a:r>
              <a:rPr lang="en-US" sz="2000" b="1" i="1" smtClean="0">
                <a:cs typeface="Simplified Arabic" pitchFamily="18" charset="-78"/>
              </a:rPr>
              <a:t>"</a:t>
            </a:r>
          </a:p>
          <a:p>
            <a:r>
              <a:rPr lang="ar-SA" sz="2000" i="1" smtClean="0">
                <a:cs typeface="Simplified Arabic" pitchFamily="18" charset="-78"/>
              </a:rPr>
              <a:t>وتحدد معايير خدمة ما المتطلبات الواجب توفرها للتأكد من ملاءمتها للغرض وبما أن مفهوم إدارة الجودة مفهوم حديث نسبياً لذا ما زالت الكثير من الشركات </a:t>
            </a:r>
            <a:r>
              <a:rPr lang="ar-SA" sz="2000" b="1" i="1" smtClean="0">
                <a:cs typeface="Simplified Arabic" pitchFamily="18" charset="-78"/>
              </a:rPr>
              <a:t>لا تدرك بوضوح مدلول تعابير</a:t>
            </a:r>
            <a:r>
              <a:rPr lang="ar-SA" sz="2000" i="1" smtClean="0">
                <a:cs typeface="Simplified Arabic" pitchFamily="18" charset="-78"/>
              </a:rPr>
              <a:t> مثل (</a:t>
            </a:r>
            <a:r>
              <a:rPr lang="ar-SA" sz="2000" b="1" i="1" smtClean="0">
                <a:cs typeface="Simplified Arabic" pitchFamily="18" charset="-78"/>
              </a:rPr>
              <a:t>مقياس المنتج</a:t>
            </a:r>
            <a:r>
              <a:rPr lang="ar-SA" sz="2000" i="1" smtClean="0">
                <a:cs typeface="Simplified Arabic" pitchFamily="18" charset="-78"/>
              </a:rPr>
              <a:t>) </a:t>
            </a:r>
            <a:r>
              <a:rPr lang="ar-SA" sz="2000" b="1" i="1" smtClean="0">
                <a:cs typeface="Simplified Arabic" pitchFamily="18" charset="-78"/>
              </a:rPr>
              <a:t>و(معيار نظام الجود</a:t>
            </a:r>
            <a:r>
              <a:rPr lang="en-US" sz="2000" i="1" smtClean="0">
                <a:cs typeface="Simplified Arabic" pitchFamily="18" charset="-78"/>
              </a:rPr>
              <a:t>(</a:t>
            </a:r>
            <a:r>
              <a:rPr lang="ar-SA" sz="2000" i="1" smtClean="0">
                <a:cs typeface="Simplified Arabic" pitchFamily="18" charset="-78"/>
              </a:rPr>
              <a:t>.</a:t>
            </a:r>
          </a:p>
          <a:p>
            <a:pPr>
              <a:buFont typeface="Wingdings" pitchFamily="2" charset="2"/>
              <a:buNone/>
            </a:pPr>
            <a:endParaRPr lang="ar-SA" sz="2000" i="1" smtClean="0">
              <a:cs typeface="Simplified Arabic" pitchFamily="18" charset="-78"/>
            </a:endParaRPr>
          </a:p>
          <a:p>
            <a:r>
              <a:rPr lang="ar-SA" sz="1800" smtClean="0">
                <a:latin typeface="Monotype Koufi" pitchFamily="2" charset="-78"/>
                <a:cs typeface="Monotype Koufi" pitchFamily="2" charset="-78"/>
              </a:rPr>
              <a:t>مقياس المنتج او الرعاية او الخدمة : </a:t>
            </a:r>
          </a:p>
          <a:p>
            <a:pPr lvl="1" algn="just"/>
            <a:r>
              <a:rPr lang="ar-SA" sz="1400" b="1" i="1" smtClean="0">
                <a:cs typeface="Simplified Arabic" pitchFamily="18" charset="-78"/>
              </a:rPr>
              <a:t>"</a:t>
            </a:r>
            <a:r>
              <a:rPr lang="ar-SA" sz="1800" b="1" i="1" smtClean="0">
                <a:cs typeface="Simplified Arabic" pitchFamily="18" charset="-78"/>
              </a:rPr>
              <a:t>يحدد المواصفات أو المعايير الواجب توفرها لتكن متلائمة مع المتطلبات المحددة للمعيار/ الزبون او المستفيد. </a:t>
            </a:r>
          </a:p>
          <a:p>
            <a:pPr lvl="1" algn="just"/>
            <a:r>
              <a:rPr lang="ar-SA" sz="1800" i="1" smtClean="0">
                <a:cs typeface="Simplified Arabic" pitchFamily="18" charset="-78"/>
              </a:rPr>
              <a:t>ويخول المبدأ الأساسي في شهادة المنتج المصنع، من خلال الترخيص، استخدام ”</a:t>
            </a:r>
            <a:r>
              <a:rPr lang="ar-SA" sz="1800" b="1" i="1" smtClean="0">
                <a:cs typeface="Simplified Arabic" pitchFamily="18" charset="-78"/>
              </a:rPr>
              <a:t>علامة الجودة</a:t>
            </a:r>
            <a:r>
              <a:rPr lang="ar-SA" sz="1800" i="1" smtClean="0">
                <a:cs typeface="Simplified Arabic" pitchFamily="18" charset="-78"/>
              </a:rPr>
              <a:t>“ على المنتج للتأكيد بذلك على أن المنتج يتوافق مع متطلبات محددة. وتصادق على توافق المنتج مع المواصفات المحددة جهة مانحة للشهادة معترف بها ومن خلال مراقبة دورية لمنتجات الشركة الممنوحة لهذه الشهادة</a:t>
            </a:r>
            <a:r>
              <a:rPr lang="en-US" sz="1800" i="1" smtClean="0">
                <a:cs typeface="Simplified Arabic" pitchFamily="18" charset="-78"/>
              </a:rPr>
              <a:t>. </a:t>
            </a:r>
          </a:p>
        </p:txBody>
      </p:sp>
      <p:sp>
        <p:nvSpPr>
          <p:cNvPr id="88068" name="Slide Number Placeholder 4"/>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1815E63C-016C-4F23-9BAB-701E35B359E2}" type="slidenum">
              <a:rPr lang="ar-SA" smtClean="0"/>
              <a:pPr/>
              <a:t>79</a:t>
            </a:fld>
            <a:endParaRPr lang="en-US" smtClean="0"/>
          </a:p>
        </p:txBody>
      </p:sp>
    </p:spTree>
  </p:cSld>
  <p:clrMapOvr>
    <a:masterClrMapping/>
  </p:clrMapOvr>
  <p:transition>
    <p:wheel spokes="3"/>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Date Placeholder 3"/>
          <p:cNvSpPr>
            <a:spLocks noGrp="1"/>
          </p:cNvSpPr>
          <p:nvPr>
            <p:ph type="dt" sz="quarter" idx="10"/>
          </p:nvPr>
        </p:nvSpPr>
        <p:spPr bwMode="auto">
          <a:xfrm>
            <a:off x="8459788" y="6416675"/>
            <a:ext cx="360362" cy="365125"/>
          </a:xfrm>
          <a:noFill/>
          <a:ln>
            <a:miter lim="800000"/>
            <a:headEnd/>
            <a:tailEnd/>
          </a:ln>
        </p:spPr>
        <p:txBody>
          <a:bodyPr wrap="square" lIns="91440" tIns="45720" rIns="91440" bIns="45720" numCol="1" anchorCtr="0" compatLnSpc="1">
            <a:prstTxWarp prst="textNoShape">
              <a:avLst/>
            </a:prstTxWarp>
          </a:bodyPr>
          <a:lstStyle/>
          <a:p>
            <a:r>
              <a:rPr lang="ar-SA" smtClean="0"/>
              <a:t>17 </a:t>
            </a:r>
            <a:endParaRPr lang="en-US" smtClean="0"/>
          </a:p>
        </p:txBody>
      </p:sp>
      <p:sp>
        <p:nvSpPr>
          <p:cNvPr id="16387" name="Content Placeholder 5"/>
          <p:cNvSpPr>
            <a:spLocks noGrp="1"/>
          </p:cNvSpPr>
          <p:nvPr>
            <p:ph idx="1"/>
          </p:nvPr>
        </p:nvSpPr>
        <p:spPr>
          <a:xfrm>
            <a:off x="1047750" y="549275"/>
            <a:ext cx="7772400" cy="5543550"/>
          </a:xfrm>
        </p:spPr>
        <p:txBody>
          <a:bodyPr/>
          <a:lstStyle/>
          <a:p>
            <a:pPr algn="l" rtl="0"/>
            <a:r>
              <a:rPr lang="en-US" sz="1600" b="1" smtClean="0">
                <a:cs typeface="Tahoma" pitchFamily="34" charset="0"/>
              </a:rPr>
              <a:t>PT Entry requirements:</a:t>
            </a:r>
          </a:p>
          <a:p>
            <a:pPr lvl="1" algn="l" rtl="0"/>
            <a:r>
              <a:rPr lang="en-US" sz="1400" smtClean="0">
                <a:cs typeface="Tahoma" pitchFamily="34" charset="0"/>
              </a:rPr>
              <a:t>There are no minimum entry requirements, although you will usually be expected to have four GCSEs at Grade C or above, or the equivalent, including English, science and maths. You will then need to obtain a trainee post either at a hospital or in a community pharmacy.</a:t>
            </a:r>
            <a:br>
              <a:rPr lang="en-US" sz="1400" smtClean="0">
                <a:cs typeface="Tahoma" pitchFamily="34" charset="0"/>
              </a:rPr>
            </a:br>
            <a:r>
              <a:rPr lang="en-US" sz="1400" smtClean="0">
                <a:cs typeface="Tahoma" pitchFamily="34" charset="0"/>
              </a:rPr>
              <a:t/>
            </a:r>
            <a:br>
              <a:rPr lang="en-US" sz="1400" smtClean="0">
                <a:cs typeface="Tahoma" pitchFamily="34" charset="0"/>
              </a:rPr>
            </a:br>
            <a:r>
              <a:rPr lang="en-US" sz="1400" smtClean="0">
                <a:cs typeface="Tahoma" pitchFamily="34" charset="0"/>
              </a:rPr>
              <a:t>Some trusts may offer the chance to train through an apprenticeship for pharmacy technicians. For general information about apprenticeships, please </a:t>
            </a:r>
            <a:r>
              <a:rPr lang="en-US" sz="1400" smtClean="0">
                <a:cs typeface="Tahoma" pitchFamily="34" charset="0"/>
                <a:hlinkClick r:id="rId2" action="ppaction://hlinkfile"/>
              </a:rPr>
              <a:t>click here</a:t>
            </a:r>
            <a:endParaRPr lang="en-US" sz="1400" smtClean="0">
              <a:cs typeface="Tahoma" pitchFamily="34" charset="0"/>
            </a:endParaRPr>
          </a:p>
          <a:p>
            <a:pPr algn="l" rtl="0"/>
            <a:endParaRPr lang="en-US" sz="1600" b="1" smtClean="0">
              <a:cs typeface="Tahoma" pitchFamily="34" charset="0"/>
            </a:endParaRPr>
          </a:p>
          <a:p>
            <a:pPr algn="l" rtl="0"/>
            <a:r>
              <a:rPr lang="en-US" sz="1600" b="1" smtClean="0">
                <a:cs typeface="Tahoma" pitchFamily="34" charset="0"/>
              </a:rPr>
              <a:t>PT Training programmes and registration:</a:t>
            </a:r>
          </a:p>
          <a:p>
            <a:pPr lvl="1" algn="l" rtl="0"/>
            <a:r>
              <a:rPr lang="en-US" sz="1400" smtClean="0">
                <a:cs typeface="Tahoma" pitchFamily="34" charset="0"/>
              </a:rPr>
              <a:t>To register as a pharmacy technician you need an NVQ level 3 in pharmacy services. The training involves both practical experience and study at a college or by open learning. It usually takes two years to complete.</a:t>
            </a:r>
            <a:br>
              <a:rPr lang="en-US" sz="1400" smtClean="0">
                <a:cs typeface="Tahoma" pitchFamily="34" charset="0"/>
              </a:rPr>
            </a:br>
            <a:r>
              <a:rPr lang="en-US" sz="1400" smtClean="0">
                <a:cs typeface="Tahoma" pitchFamily="34" charset="0"/>
              </a:rPr>
              <a:t/>
            </a:r>
            <a:br>
              <a:rPr lang="en-US" sz="1400" smtClean="0">
                <a:cs typeface="Tahoma" pitchFamily="34" charset="0"/>
              </a:rPr>
            </a:br>
            <a:r>
              <a:rPr lang="en-US" sz="1400" smtClean="0">
                <a:cs typeface="Tahoma" pitchFamily="34" charset="0"/>
              </a:rPr>
              <a:t>Pharmacy technicians with appropriate qualifications can register with the Royal Pharmaceutical Society of Great Britain*. </a:t>
            </a:r>
            <a:br>
              <a:rPr lang="en-US" sz="1400" smtClean="0">
                <a:cs typeface="Tahoma" pitchFamily="34" charset="0"/>
              </a:rPr>
            </a:br>
            <a:r>
              <a:rPr lang="en-US" sz="1400" smtClean="0">
                <a:cs typeface="Tahoma" pitchFamily="34" charset="0"/>
              </a:rPr>
              <a:t>Currently, registration is voluntary, but from 1 July 2011, registration will be mandatory and only pharmacy technicians with acceptable qualifications will be able to join. Eligibility to join the register will be based on the candidate holding the Pharmacy Services S/NVQ level 3 and will include a requirement for the training programme to include an accredited underpinning knowledge programme and completion of work experience in a pharmacy. For a transitional period, the Society will recognise a range of other pharmacy technician qualifications.</a:t>
            </a:r>
            <a:r>
              <a:rPr lang="en-US" sz="1200" smtClean="0">
                <a:cs typeface="Tahoma" pitchFamily="34" charset="0"/>
              </a:rPr>
              <a:t/>
            </a:r>
            <a:br>
              <a:rPr lang="en-US" sz="1200" smtClean="0">
                <a:cs typeface="Tahoma" pitchFamily="34" charset="0"/>
              </a:rPr>
            </a:br>
            <a:r>
              <a:rPr lang="en-US" sz="1200" smtClean="0">
                <a:cs typeface="Tahoma" pitchFamily="34" charset="0"/>
              </a:rPr>
              <a:t/>
            </a:r>
            <a:br>
              <a:rPr lang="en-US" sz="1200" smtClean="0">
                <a:cs typeface="Tahoma" pitchFamily="34" charset="0"/>
              </a:rPr>
            </a:br>
            <a:r>
              <a:rPr lang="en-US" sz="1200" smtClean="0">
                <a:cs typeface="Tahoma" pitchFamily="34" charset="0"/>
              </a:rPr>
              <a:t>More information about registration is available from the </a:t>
            </a:r>
            <a:r>
              <a:rPr lang="en-US" sz="1200" smtClean="0">
                <a:cs typeface="Tahoma" pitchFamily="34" charset="0"/>
                <a:hlinkClick r:id="rId3"/>
              </a:rPr>
              <a:t>Royal Pharmaceutical Society of Great Britain</a:t>
            </a:r>
            <a:r>
              <a:rPr lang="en-US" sz="1200" smtClean="0">
                <a:cs typeface="Tahoma" pitchFamily="34" charset="0"/>
              </a:rPr>
              <a:t> </a:t>
            </a:r>
          </a:p>
          <a:p>
            <a:pPr algn="ctr" rtl="0">
              <a:buFont typeface="Wingdings" pitchFamily="2" charset="2"/>
              <a:buNone/>
            </a:pPr>
            <a:endParaRPr lang="en-US" sz="1600" smtClean="0">
              <a:latin typeface="Times New Roman" pitchFamily="18" charset="0"/>
              <a:cs typeface="Times New Roman" pitchFamily="18" charset="0"/>
              <a:hlinkClick r:id="rId4"/>
            </a:endParaRPr>
          </a:p>
          <a:p>
            <a:pPr algn="just" rtl="0">
              <a:buFont typeface="Wingdings" pitchFamily="2" charset="2"/>
              <a:buNone/>
            </a:pPr>
            <a:endParaRPr lang="en-US" sz="1600" smtClean="0">
              <a:latin typeface="Times New Roman" pitchFamily="18" charset="0"/>
              <a:cs typeface="Times New Roman" pitchFamily="18" charset="0"/>
              <a:hlinkClick r:id="rId4"/>
            </a:endParaRPr>
          </a:p>
          <a:p>
            <a:pPr algn="just" rtl="0">
              <a:buFont typeface="Wingdings" pitchFamily="2" charset="2"/>
              <a:buNone/>
            </a:pPr>
            <a:endParaRPr lang="en-US" sz="1600" smtClean="0">
              <a:latin typeface="Times New Roman" pitchFamily="18" charset="0"/>
              <a:cs typeface="Times New Roman" pitchFamily="18" charset="0"/>
              <a:hlinkClick r:id="rId4"/>
            </a:endParaRPr>
          </a:p>
          <a:p>
            <a:pPr algn="just" rtl="0">
              <a:buFont typeface="Wingdings" pitchFamily="2" charset="2"/>
              <a:buNone/>
            </a:pPr>
            <a:endParaRPr lang="en-US" sz="1600" smtClean="0">
              <a:latin typeface="Times New Roman" pitchFamily="18" charset="0"/>
              <a:cs typeface="Times New Roman" pitchFamily="18" charset="0"/>
              <a:hlinkClick r:id="rId4"/>
            </a:endParaRPr>
          </a:p>
          <a:p>
            <a:pPr algn="just" rtl="0">
              <a:buFont typeface="Wingdings" pitchFamily="2" charset="2"/>
              <a:buNone/>
            </a:pPr>
            <a:endParaRPr lang="en-US" sz="1600" smtClean="0">
              <a:latin typeface="Times New Roman" pitchFamily="18" charset="0"/>
              <a:cs typeface="Times New Roman" pitchFamily="18" charset="0"/>
              <a:hlinkClick r:id="rId4"/>
            </a:endParaRPr>
          </a:p>
          <a:p>
            <a:pPr algn="just" rtl="0">
              <a:buFont typeface="Wingdings" pitchFamily="2" charset="2"/>
              <a:buNone/>
            </a:pPr>
            <a:endParaRPr lang="en-US" sz="1600" smtClean="0">
              <a:latin typeface="Times New Roman" pitchFamily="18" charset="0"/>
              <a:cs typeface="Times New Roman" pitchFamily="18" charset="0"/>
              <a:hlinkClick r:id="rId4"/>
            </a:endParaRPr>
          </a:p>
          <a:p>
            <a:pPr algn="just" rtl="0">
              <a:buFont typeface="Wingdings" pitchFamily="2" charset="2"/>
              <a:buNone/>
            </a:pPr>
            <a:r>
              <a:rPr lang="en-US" sz="1600" smtClean="0">
                <a:latin typeface="Times New Roman" pitchFamily="18" charset="0"/>
                <a:cs typeface="Times New Roman" pitchFamily="18" charset="0"/>
                <a:hlinkClick r:id="rId4"/>
              </a:rPr>
              <a:t>http://www.nhscareers.nhs.uk/details/Redirect.aspx?Id=4907</a:t>
            </a:r>
            <a:r>
              <a:rPr lang="en-US" sz="1600" smtClean="0">
                <a:latin typeface="Times New Roman" pitchFamily="18" charset="0"/>
                <a:cs typeface="Times New Roman" pitchFamily="18" charset="0"/>
              </a:rPr>
              <a:t> </a:t>
            </a:r>
          </a:p>
        </p:txBody>
      </p:sp>
    </p:spTree>
  </p:cSld>
  <p:clrMapOvr>
    <a:masterClrMapping/>
  </p:clrMapOvr>
  <p:transition>
    <p:wheel spokes="3"/>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p:cNvSpPr>
          <p:nvPr>
            <p:ph type="title"/>
          </p:nvPr>
        </p:nvSpPr>
        <p:spPr bwMode="auto">
          <a:xfrm>
            <a:off x="971550" y="115888"/>
            <a:ext cx="6767513" cy="504825"/>
          </a:xfrm>
        </p:spPr>
        <p:txBody>
          <a:bodyPr wrap="square" lIns="91440" tIns="45720" rIns="91440" bIns="45720" numCol="1" anchorCtr="0" compatLnSpc="1">
            <a:prstTxWarp prst="textNoShape">
              <a:avLst/>
            </a:prstTxWarp>
          </a:bodyPr>
          <a:lstStyle/>
          <a:p>
            <a:pPr algn="ctr">
              <a:defRPr/>
            </a:pPr>
            <a:r>
              <a:rPr lang="ar-SA" sz="1800" smtClean="0">
                <a:cs typeface="Monotype Koufi" pitchFamily="2" charset="-78"/>
              </a:rPr>
              <a:t>نبذه تعريفية بأنواع المواصفات القياسية الدولية</a:t>
            </a:r>
            <a:br>
              <a:rPr lang="ar-SA" sz="1800" smtClean="0">
                <a:cs typeface="Monotype Koufi" pitchFamily="2" charset="-78"/>
              </a:rPr>
            </a:br>
            <a:r>
              <a:rPr lang="en-US" sz="1600" b="1" smtClean="0">
                <a:latin typeface="Arial Black" pitchFamily="34" charset="0"/>
                <a:cs typeface="Monotype Koufi" pitchFamily="2" charset="-78"/>
              </a:rPr>
              <a:t>Types of International TQ Standardization &amp; Accreditation</a:t>
            </a:r>
            <a:endParaRPr lang="en-US" sz="1600" b="1" smtClean="0">
              <a:cs typeface="Monotype Koufi" pitchFamily="2" charset="-78"/>
            </a:endParaRPr>
          </a:p>
        </p:txBody>
      </p:sp>
      <p:sp>
        <p:nvSpPr>
          <p:cNvPr id="89091" name="Rectangle 3"/>
          <p:cNvSpPr>
            <a:spLocks noGrp="1"/>
          </p:cNvSpPr>
          <p:nvPr>
            <p:ph type="body" idx="1"/>
          </p:nvPr>
        </p:nvSpPr>
        <p:spPr>
          <a:xfrm>
            <a:off x="684213" y="908050"/>
            <a:ext cx="7775575" cy="5113338"/>
          </a:xfrm>
        </p:spPr>
        <p:txBody>
          <a:bodyPr/>
          <a:lstStyle/>
          <a:p>
            <a:pPr marL="85725" indent="-85725" algn="just">
              <a:lnSpc>
                <a:spcPct val="90000"/>
              </a:lnSpc>
              <a:buFont typeface="Wingdings" pitchFamily="2" charset="2"/>
              <a:buNone/>
              <a:tabLst>
                <a:tab pos="361950" algn="l"/>
              </a:tabLst>
            </a:pPr>
            <a:r>
              <a:rPr lang="ar-SA" sz="2400" smtClean="0">
                <a:latin typeface="Times New Roman" pitchFamily="18" charset="0"/>
                <a:cs typeface="Simplified Arabic" pitchFamily="18" charset="-78"/>
              </a:rPr>
              <a:t>			</a:t>
            </a:r>
            <a:r>
              <a:rPr lang="ar-SA" sz="2000" smtClean="0">
                <a:latin typeface="Times New Roman" pitchFamily="18" charset="0"/>
                <a:cs typeface="Simplified Arabic" pitchFamily="18" charset="-78"/>
              </a:rPr>
              <a:t>تتكون المواصفات القياسية الدولية “ أيزو9000" من </a:t>
            </a:r>
            <a:r>
              <a:rPr lang="ar-SA" sz="2000" b="1" smtClean="0">
                <a:latin typeface="Times New Roman" pitchFamily="18" charset="0"/>
                <a:cs typeface="Simplified Arabic" pitchFamily="18" charset="-78"/>
              </a:rPr>
              <a:t>خمس مواصفات أساسية خاصة بإدارة وتأكيد الجودة</a:t>
            </a:r>
            <a:r>
              <a:rPr lang="ar-SA" sz="2000" smtClean="0">
                <a:latin typeface="Times New Roman" pitchFamily="18" charset="0"/>
                <a:cs typeface="Simplified Arabic" pitchFamily="18" charset="-78"/>
              </a:rPr>
              <a:t>، وهي:</a:t>
            </a:r>
          </a:p>
          <a:p>
            <a:pPr marL="635000" lvl="1" indent="-369888" algn="just">
              <a:lnSpc>
                <a:spcPct val="90000"/>
              </a:lnSpc>
              <a:tabLst>
                <a:tab pos="361950" algn="l"/>
              </a:tabLst>
            </a:pPr>
            <a:r>
              <a:rPr lang="ar-SA" sz="2400" b="1" smtClean="0">
                <a:latin typeface="Times New Roman" pitchFamily="18" charset="0"/>
                <a:cs typeface="Monotype Koufi" pitchFamily="2" charset="-78"/>
              </a:rPr>
              <a:t>المواصفة الأولى:</a:t>
            </a:r>
            <a:r>
              <a:rPr lang="ar-SA" sz="2400" b="1" smtClean="0">
                <a:latin typeface="Times New Roman" pitchFamily="18" charset="0"/>
                <a:cs typeface="Simplified Arabic" pitchFamily="18" charset="-78"/>
              </a:rPr>
              <a:t> ايزو 9000</a:t>
            </a:r>
            <a:r>
              <a:rPr lang="ar-SA" sz="2400" smtClean="0">
                <a:cs typeface="Simplified Arabic" pitchFamily="18" charset="-78"/>
              </a:rPr>
              <a:t> </a:t>
            </a:r>
            <a:r>
              <a:rPr lang="en-US" sz="2400" smtClean="0">
                <a:latin typeface="Times New Roman" pitchFamily="18" charset="0"/>
                <a:cs typeface="Simplified Arabic" pitchFamily="18" charset="-78"/>
              </a:rPr>
              <a:t>ISO 9000/</a:t>
            </a:r>
            <a:r>
              <a:rPr lang="ar-SA" sz="2400" smtClean="0">
                <a:latin typeface="Times New Roman" pitchFamily="18" charset="0"/>
                <a:cs typeface="Simplified Arabic" pitchFamily="18" charset="-78"/>
              </a:rPr>
              <a:t>: هي </a:t>
            </a:r>
            <a:r>
              <a:rPr lang="ar-SA" sz="2400" b="1" smtClean="0">
                <a:latin typeface="Times New Roman" pitchFamily="18" charset="0"/>
                <a:cs typeface="Simplified Arabic" pitchFamily="18" charset="-78"/>
              </a:rPr>
              <a:t>المرشد</a:t>
            </a:r>
            <a:r>
              <a:rPr lang="ar-SA" sz="2400" smtClean="0">
                <a:latin typeface="Times New Roman" pitchFamily="18" charset="0"/>
                <a:cs typeface="Simplified Arabic" pitchFamily="18" charset="-78"/>
              </a:rPr>
              <a:t> الذي يحدد مجالات التطبيق </a:t>
            </a:r>
          </a:p>
          <a:p>
            <a:pPr marL="635000" lvl="1" indent="-369888" algn="just">
              <a:lnSpc>
                <a:spcPct val="90000"/>
              </a:lnSpc>
              <a:tabLst>
                <a:tab pos="361950" algn="l"/>
              </a:tabLst>
            </a:pPr>
            <a:endParaRPr lang="ar-SA" sz="2400" smtClean="0">
              <a:latin typeface="Times New Roman" pitchFamily="18" charset="0"/>
              <a:cs typeface="Monotype Koufi" pitchFamily="2" charset="-78"/>
            </a:endParaRPr>
          </a:p>
          <a:p>
            <a:pPr marL="635000" lvl="1" indent="-369888" algn="just">
              <a:lnSpc>
                <a:spcPct val="90000"/>
              </a:lnSpc>
              <a:tabLst>
                <a:tab pos="361950" algn="l"/>
              </a:tabLst>
            </a:pPr>
            <a:r>
              <a:rPr lang="ar-SA" sz="2400" b="1" smtClean="0">
                <a:latin typeface="Times New Roman" pitchFamily="18" charset="0"/>
                <a:cs typeface="Monotype Koufi" pitchFamily="2" charset="-78"/>
              </a:rPr>
              <a:t>المواصفة الثانية:</a:t>
            </a:r>
            <a:r>
              <a:rPr lang="ar-SA" sz="2400" b="1" smtClean="0">
                <a:latin typeface="Times New Roman" pitchFamily="18" charset="0"/>
                <a:cs typeface="Simplified Arabic" pitchFamily="18" charset="-78"/>
              </a:rPr>
              <a:t> </a:t>
            </a:r>
            <a:r>
              <a:rPr lang="ar-SA" sz="2400" smtClean="0">
                <a:latin typeface="Times New Roman" pitchFamily="18" charset="0"/>
                <a:cs typeface="Simplified Arabic" pitchFamily="18" charset="-78"/>
              </a:rPr>
              <a:t> </a:t>
            </a:r>
            <a:r>
              <a:rPr lang="ar-SA" sz="2000" b="1" i="1" smtClean="0">
                <a:latin typeface="Times New Roman" pitchFamily="18" charset="0"/>
                <a:cs typeface="Simplified Arabic" pitchFamily="18" charset="-78"/>
              </a:rPr>
              <a:t>ايزو 9001 </a:t>
            </a:r>
            <a:r>
              <a:rPr lang="en-US" sz="2000" b="1" i="1" smtClean="0">
                <a:latin typeface="Times New Roman" pitchFamily="18" charset="0"/>
                <a:cs typeface="Simplified Arabic" pitchFamily="18" charset="-78"/>
              </a:rPr>
              <a:t>ISO 9001/</a:t>
            </a:r>
            <a:r>
              <a:rPr lang="ar-SA" sz="2000" b="1" i="1" smtClean="0">
                <a:latin typeface="Times New Roman" pitchFamily="18" charset="0"/>
                <a:cs typeface="Simplified Arabic" pitchFamily="18" charset="-78"/>
              </a:rPr>
              <a:t>، </a:t>
            </a:r>
            <a:r>
              <a:rPr lang="ar-SA" sz="2000" i="1" smtClean="0">
                <a:latin typeface="Times New Roman" pitchFamily="18" charset="0"/>
                <a:cs typeface="Simplified Arabic" pitchFamily="18" charset="-78"/>
              </a:rPr>
              <a:t>تتضمن ما يجب أن يكون عليه نظام الجودة في الشركات الإنتاجية أو الخدمية التي يبدأ عملها بالتصميم وينتهي بخدمة ما بعد البيع</a:t>
            </a:r>
            <a:r>
              <a:rPr lang="ar-SA" sz="2000" b="1" i="1" smtClean="0">
                <a:latin typeface="Times New Roman" pitchFamily="18" charset="0"/>
                <a:cs typeface="Simplified Arabic" pitchFamily="18" charset="-78"/>
              </a:rPr>
              <a:t> </a:t>
            </a:r>
            <a:r>
              <a:rPr lang="ar-SA" sz="2000" i="1" smtClean="0">
                <a:latin typeface="Times New Roman" pitchFamily="18" charset="0"/>
                <a:cs typeface="Simplified Arabic" pitchFamily="18" charset="-78"/>
              </a:rPr>
              <a:t>و</a:t>
            </a:r>
            <a:r>
              <a:rPr lang="ar-SA" sz="2000" b="1" i="1" smtClean="0">
                <a:latin typeface="Times New Roman" pitchFamily="18" charset="0"/>
                <a:cs typeface="Simplified Arabic" pitchFamily="18" charset="-78"/>
              </a:rPr>
              <a:t> تضم 20 عنصراً من عناصر الجودة ، </a:t>
            </a:r>
            <a:r>
              <a:rPr lang="ar-SA" sz="2000" i="1" smtClean="0">
                <a:latin typeface="Times New Roman" pitchFamily="18" charset="0"/>
                <a:cs typeface="Simplified Arabic" pitchFamily="18" charset="-78"/>
              </a:rPr>
              <a:t>وتبرز في هذه المواصفة أهمية التصميم الذي أصبح حيوياً للزبائن الذين يتطلبون</a:t>
            </a:r>
            <a:r>
              <a:rPr lang="ar-SA" sz="2000" b="1" i="1" smtClean="0">
                <a:latin typeface="Times New Roman" pitchFamily="18" charset="0"/>
                <a:cs typeface="Simplified Arabic" pitchFamily="18" charset="-78"/>
              </a:rPr>
              <a:t> منتجات بلا أخطاء .</a:t>
            </a:r>
          </a:p>
          <a:p>
            <a:pPr marL="635000" lvl="1" indent="-369888" algn="just">
              <a:lnSpc>
                <a:spcPct val="90000"/>
              </a:lnSpc>
              <a:tabLst>
                <a:tab pos="361950" algn="l"/>
              </a:tabLst>
            </a:pPr>
            <a:endParaRPr lang="ar-SA" sz="2400" b="1" smtClean="0">
              <a:latin typeface="Times New Roman" pitchFamily="18" charset="0"/>
              <a:cs typeface="Monotype Koufi" pitchFamily="2" charset="-78"/>
            </a:endParaRPr>
          </a:p>
          <a:p>
            <a:pPr marL="635000" lvl="1" indent="-369888" algn="just">
              <a:lnSpc>
                <a:spcPct val="90000"/>
              </a:lnSpc>
              <a:tabLst>
                <a:tab pos="361950" algn="l"/>
              </a:tabLst>
            </a:pPr>
            <a:r>
              <a:rPr lang="ar-SA" sz="2400" b="1" smtClean="0">
                <a:latin typeface="Times New Roman" pitchFamily="18" charset="0"/>
                <a:cs typeface="Monotype Koufi" pitchFamily="2" charset="-78"/>
              </a:rPr>
              <a:t>المواصفة الثالثة:</a:t>
            </a:r>
            <a:r>
              <a:rPr lang="ar-SA" sz="2400" b="1" smtClean="0">
                <a:latin typeface="Times New Roman" pitchFamily="18" charset="0"/>
                <a:cs typeface="Simplified Arabic" pitchFamily="18" charset="-78"/>
              </a:rPr>
              <a:t>  </a:t>
            </a:r>
            <a:r>
              <a:rPr lang="ar-SA" sz="2000" b="1" i="1" smtClean="0">
                <a:latin typeface="Times New Roman" pitchFamily="18" charset="0"/>
                <a:cs typeface="Simplified Arabic" pitchFamily="18" charset="-78"/>
              </a:rPr>
              <a:t>ايزو 9002 </a:t>
            </a:r>
            <a:r>
              <a:rPr lang="en-US" sz="2000" b="1" i="1" smtClean="0">
                <a:latin typeface="Times New Roman" pitchFamily="18" charset="0"/>
                <a:cs typeface="Simplified Arabic" pitchFamily="18" charset="-78"/>
              </a:rPr>
              <a:t>ISO 9002/</a:t>
            </a:r>
            <a:r>
              <a:rPr lang="ar-SA" sz="2000" b="1" i="1" smtClean="0">
                <a:latin typeface="Times New Roman" pitchFamily="18" charset="0"/>
                <a:cs typeface="Simplified Arabic" pitchFamily="18" charset="-78"/>
              </a:rPr>
              <a:t>، </a:t>
            </a:r>
            <a:r>
              <a:rPr lang="ar-SA" sz="2000" i="1" smtClean="0">
                <a:latin typeface="Times New Roman" pitchFamily="18" charset="0"/>
                <a:cs typeface="Simplified Arabic" pitchFamily="18" charset="-78"/>
              </a:rPr>
              <a:t>تتناول نظام الجودة في الشركات الإنتاجية أو الخدمية التي يقتصر عملها على الإنتاج والتركيب دون التصميم أو خدمة ما بعد البيع</a:t>
            </a:r>
            <a:r>
              <a:rPr lang="ar-SA" sz="2000" b="1" i="1" smtClean="0">
                <a:latin typeface="Times New Roman" pitchFamily="18" charset="0"/>
                <a:cs typeface="Simplified Arabic" pitchFamily="18" charset="-78"/>
              </a:rPr>
              <a:t> ، </a:t>
            </a:r>
            <a:r>
              <a:rPr lang="ar-SA" sz="2000" i="1" smtClean="0">
                <a:latin typeface="Times New Roman" pitchFamily="18" charset="0"/>
                <a:cs typeface="Simplified Arabic" pitchFamily="18" charset="-78"/>
              </a:rPr>
              <a:t>و</a:t>
            </a:r>
            <a:r>
              <a:rPr lang="ar-SA" sz="2000" b="1" i="1" smtClean="0">
                <a:latin typeface="Times New Roman" pitchFamily="18" charset="0"/>
                <a:cs typeface="Simplified Arabic" pitchFamily="18" charset="-78"/>
              </a:rPr>
              <a:t> تضم 18 عنصراً من عناصر الجودة . </a:t>
            </a:r>
            <a:r>
              <a:rPr lang="ar-SA" sz="2000" i="1" smtClean="0">
                <a:latin typeface="Times New Roman" pitchFamily="18" charset="0"/>
                <a:cs typeface="Simplified Arabic" pitchFamily="18" charset="-78"/>
              </a:rPr>
              <a:t>المنتجات والخدمات في هذه المواصفة تكون قد صمَّمت وفحصت وسوِّقت ، لذلك تهتم هذه المواصفة بالمحافظة على نظام الجودة القائمة بدلاً من تطوير نظم جودة لمنتجات جديدة</a:t>
            </a:r>
            <a:r>
              <a:rPr lang="ar-SA" sz="2000" b="1" i="1" smtClean="0">
                <a:latin typeface="Times New Roman" pitchFamily="18" charset="0"/>
                <a:cs typeface="Simplified Arabic" pitchFamily="18" charset="-78"/>
              </a:rPr>
              <a:t>.</a:t>
            </a:r>
          </a:p>
        </p:txBody>
      </p:sp>
    </p:spTree>
  </p:cSld>
  <p:clrMapOvr>
    <a:masterClrMapping/>
  </p:clrMapOvr>
  <p:transition>
    <p:wheel spokes="3"/>
  </p:transition>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3"/>
          <p:cNvSpPr>
            <a:spLocks noGrp="1"/>
          </p:cNvSpPr>
          <p:nvPr>
            <p:ph type="body" idx="1"/>
          </p:nvPr>
        </p:nvSpPr>
        <p:spPr>
          <a:xfrm>
            <a:off x="900113" y="981075"/>
            <a:ext cx="7343775" cy="4895850"/>
          </a:xfrm>
        </p:spPr>
        <p:txBody>
          <a:bodyPr/>
          <a:lstStyle/>
          <a:p>
            <a:pPr lvl="1" algn="just">
              <a:lnSpc>
                <a:spcPct val="90000"/>
              </a:lnSpc>
            </a:pPr>
            <a:r>
              <a:rPr lang="ar-SA" sz="2400" b="1" smtClean="0">
                <a:latin typeface="Times New Roman" pitchFamily="18" charset="0"/>
                <a:cs typeface="Monotype Koufi" pitchFamily="2" charset="-78"/>
              </a:rPr>
              <a:t>المواصفة الرابعة:</a:t>
            </a:r>
            <a:r>
              <a:rPr lang="ar-SA" sz="2400" b="1" smtClean="0">
                <a:latin typeface="Times New Roman" pitchFamily="18" charset="0"/>
                <a:cs typeface="Simplified Arabic" pitchFamily="18" charset="-78"/>
              </a:rPr>
              <a:t> ايزو 9003 </a:t>
            </a:r>
            <a:r>
              <a:rPr lang="en-US" sz="2400" b="1" smtClean="0">
                <a:latin typeface="Times New Roman" pitchFamily="18" charset="0"/>
                <a:cs typeface="Simplified Arabic" pitchFamily="18" charset="-78"/>
              </a:rPr>
              <a:t>ISO 9003/</a:t>
            </a:r>
            <a:r>
              <a:rPr lang="ar-SA" sz="2400" b="1" smtClean="0">
                <a:latin typeface="Times New Roman" pitchFamily="18" charset="0"/>
                <a:cs typeface="Simplified Arabic" pitchFamily="18" charset="-78"/>
              </a:rPr>
              <a:t>،</a:t>
            </a:r>
            <a:r>
              <a:rPr lang="ar-SA" sz="1800" b="1" smtClean="0">
                <a:latin typeface="Times New Roman" pitchFamily="18" charset="0"/>
                <a:cs typeface="Simplified Arabic" pitchFamily="18" charset="-78"/>
              </a:rPr>
              <a:t> </a:t>
            </a:r>
            <a:r>
              <a:rPr lang="ar-SA" sz="1800" smtClean="0">
                <a:latin typeface="Times New Roman" pitchFamily="18" charset="0"/>
                <a:cs typeface="Simplified Arabic" pitchFamily="18" charset="-78"/>
              </a:rPr>
              <a:t>تخص الشركات التي</a:t>
            </a:r>
            <a:r>
              <a:rPr lang="ar-SA" sz="1800" b="1" smtClean="0">
                <a:latin typeface="Times New Roman" pitchFamily="18" charset="0"/>
                <a:cs typeface="Simplified Arabic" pitchFamily="18" charset="-78"/>
              </a:rPr>
              <a:t> لا تحتاج لنظم جودة شاملة لأنها لا تعمل بالإنتاج أو تقديم الخدمة ، </a:t>
            </a:r>
            <a:r>
              <a:rPr lang="ar-SA" sz="1800" smtClean="0">
                <a:latin typeface="Times New Roman" pitchFamily="18" charset="0"/>
                <a:cs typeface="Simplified Arabic" pitchFamily="18" charset="-78"/>
              </a:rPr>
              <a:t>وإنما يقتصر عملها على الفحص والتفتيش والاختيار . مثال ذلك موِّردو البضائع والتجهيزات الذين يقتصر عملهم على فحص واختيار منتجات جاهزة وردت إليهم من مصانع تطبيق نظم الجودة الشاملة .</a:t>
            </a:r>
          </a:p>
          <a:p>
            <a:pPr lvl="1" algn="just">
              <a:lnSpc>
                <a:spcPct val="90000"/>
              </a:lnSpc>
            </a:pPr>
            <a:endParaRPr lang="ar-SA" sz="2000" smtClean="0">
              <a:latin typeface="Arial Black" pitchFamily="34" charset="0"/>
              <a:cs typeface="Monotype Koufi" pitchFamily="2" charset="-78"/>
            </a:endParaRPr>
          </a:p>
          <a:p>
            <a:pPr lvl="1" algn="just">
              <a:lnSpc>
                <a:spcPct val="90000"/>
              </a:lnSpc>
            </a:pPr>
            <a:r>
              <a:rPr lang="ar-SA" sz="2400" b="1" smtClean="0">
                <a:latin typeface="Arial Black" pitchFamily="34" charset="0"/>
                <a:cs typeface="Monotype Koufi" pitchFamily="2" charset="-78"/>
              </a:rPr>
              <a:t>المواصفة الخامسة:</a:t>
            </a:r>
            <a:r>
              <a:rPr lang="ar-SA" sz="2400" b="1" smtClean="0">
                <a:latin typeface="Times New Roman" pitchFamily="18" charset="0"/>
                <a:cs typeface="Simplified Arabic" pitchFamily="18" charset="-78"/>
              </a:rPr>
              <a:t> ايزو 9004 </a:t>
            </a:r>
            <a:r>
              <a:rPr lang="en-US" sz="2400" b="1" smtClean="0">
                <a:latin typeface="Times New Roman" pitchFamily="18" charset="0"/>
                <a:cs typeface="Simplified Arabic" pitchFamily="18" charset="-78"/>
              </a:rPr>
              <a:t>ISO 9004/</a:t>
            </a:r>
            <a:r>
              <a:rPr lang="ar-SA" sz="2000" b="1" smtClean="0">
                <a:latin typeface="Times New Roman" pitchFamily="18" charset="0"/>
                <a:cs typeface="Simplified Arabic" pitchFamily="18" charset="-78"/>
              </a:rPr>
              <a:t>:</a:t>
            </a:r>
            <a:r>
              <a:rPr lang="ar-SA" sz="1800" b="1" smtClean="0">
                <a:latin typeface="Times New Roman" pitchFamily="18" charset="0"/>
                <a:cs typeface="Simplified Arabic" pitchFamily="18" charset="-78"/>
              </a:rPr>
              <a:t> تحدِّد عناصر ومكونات نظام الجودة ، </a:t>
            </a:r>
            <a:r>
              <a:rPr lang="ar-SA" sz="1800" smtClean="0">
                <a:latin typeface="Times New Roman" pitchFamily="18" charset="0"/>
                <a:cs typeface="Simplified Arabic" pitchFamily="18" charset="-78"/>
              </a:rPr>
              <a:t>وتعتبر</a:t>
            </a:r>
            <a:r>
              <a:rPr lang="ar-SA" sz="1800" b="1" smtClean="0">
                <a:latin typeface="Times New Roman" pitchFamily="18" charset="0"/>
                <a:cs typeface="Simplified Arabic" pitchFamily="18" charset="-78"/>
              </a:rPr>
              <a:t> المرشد الذي يحدِّد كيفية إدارة الجودة . </a:t>
            </a:r>
            <a:r>
              <a:rPr lang="ar-SA" sz="1800" smtClean="0">
                <a:latin typeface="Times New Roman" pitchFamily="18" charset="0"/>
                <a:cs typeface="Simplified Arabic" pitchFamily="18" charset="-78"/>
              </a:rPr>
              <a:t>وهي بذلك تختلف جذرياً عن المواصفات 9003 . 9002 . 9001 في أن الأخيرة تعاقدية أو تتضمن صيغة التزام من المورِّد أو المصنع تجاه الزبون ، والصفة التعاقدية هنا تفرض الحصول على شهادة</a:t>
            </a:r>
            <a:r>
              <a:rPr lang="ar-SA" sz="1800" b="1" smtClean="0">
                <a:latin typeface="Times New Roman" pitchFamily="18" charset="0"/>
                <a:cs typeface="Simplified Arabic" pitchFamily="18" charset="-78"/>
              </a:rPr>
              <a:t> ، أما المواصفة 9004 فهي إرشادية فقط. </a:t>
            </a:r>
          </a:p>
          <a:p>
            <a:pPr lvl="1">
              <a:lnSpc>
                <a:spcPct val="90000"/>
              </a:lnSpc>
              <a:buFont typeface="Wingdings" pitchFamily="2" charset="2"/>
              <a:buNone/>
            </a:pPr>
            <a:endParaRPr lang="ar-SA" sz="2000" smtClean="0">
              <a:latin typeface="Times New Roman" pitchFamily="18" charset="0"/>
              <a:cs typeface="Simplified Arabic" pitchFamily="18" charset="-78"/>
            </a:endParaRPr>
          </a:p>
          <a:p>
            <a:pPr lvl="1">
              <a:lnSpc>
                <a:spcPct val="90000"/>
              </a:lnSpc>
              <a:buFont typeface="Wingdings" pitchFamily="2" charset="2"/>
              <a:buNone/>
            </a:pPr>
            <a:r>
              <a:rPr lang="ar-SA" sz="2000" b="1" smtClean="0">
                <a:latin typeface="Times New Roman" pitchFamily="18" charset="0"/>
                <a:cs typeface="Simplified Arabic" pitchFamily="18" charset="-78"/>
              </a:rPr>
              <a:t>والغذاء والتغذية والدواء لم تتوقف عند </a:t>
            </a:r>
            <a:r>
              <a:rPr lang="en-US" sz="2000" b="1" i="1" smtClean="0">
                <a:latin typeface="Times New Roman" pitchFamily="18" charset="0"/>
                <a:cs typeface="Simplified Arabic" pitchFamily="18" charset="-78"/>
              </a:rPr>
              <a:t>ISO9000</a:t>
            </a:r>
            <a:r>
              <a:rPr lang="ar-SA" sz="2000" b="1" smtClean="0">
                <a:latin typeface="Times New Roman" pitchFamily="18" charset="0"/>
                <a:cs typeface="Simplified Arabic" pitchFamily="18" charset="-78"/>
              </a:rPr>
              <a:t> بل تُجدد معايير جودتها، فقد صدر حديثا </a:t>
            </a:r>
            <a:r>
              <a:rPr lang="en-US" sz="2000" b="1" smtClean="0">
                <a:latin typeface="Times New Roman" pitchFamily="18" charset="0"/>
                <a:cs typeface="Simplified Arabic" pitchFamily="18" charset="-78"/>
              </a:rPr>
              <a:t>ISO 22000 </a:t>
            </a:r>
          </a:p>
          <a:p>
            <a:pPr algn="ctr">
              <a:lnSpc>
                <a:spcPct val="90000"/>
              </a:lnSpc>
              <a:buFont typeface="Wingdings" pitchFamily="2" charset="2"/>
              <a:buNone/>
            </a:pPr>
            <a:r>
              <a:rPr lang="ar-SA" sz="1800" smtClean="0">
                <a:cs typeface="Simplified Arabic" pitchFamily="18" charset="-78"/>
              </a:rPr>
              <a:t>=======</a:t>
            </a:r>
          </a:p>
          <a:p>
            <a:pPr algn="ctr">
              <a:lnSpc>
                <a:spcPct val="90000"/>
              </a:lnSpc>
              <a:buFont typeface="Wingdings" pitchFamily="2" charset="2"/>
              <a:buNone/>
            </a:pPr>
            <a:r>
              <a:rPr lang="ar-SA" sz="1800" smtClean="0">
                <a:cs typeface="Simplified Arabic" pitchFamily="18" charset="-78"/>
              </a:rPr>
              <a:t>س: </a:t>
            </a:r>
            <a:r>
              <a:rPr lang="ar-SA" sz="1400" b="1" smtClean="0">
                <a:cs typeface="Simplified Arabic" pitchFamily="18" charset="-78"/>
              </a:rPr>
              <a:t>زاروج بين المواصفه ومعانيها...   س2: ايزو 9004 هي المواصفة الثالثة (صح/خطأ؟) صحح... </a:t>
            </a:r>
            <a:endParaRPr lang="en-US" sz="1400" b="1" smtClean="0">
              <a:cs typeface="Simplified Arabic" pitchFamily="18" charset="-78"/>
            </a:endParaRPr>
          </a:p>
        </p:txBody>
      </p:sp>
      <p:sp>
        <p:nvSpPr>
          <p:cNvPr id="132100" name="Rectangle 4"/>
          <p:cNvSpPr>
            <a:spLocks noGrp="1"/>
          </p:cNvSpPr>
          <p:nvPr>
            <p:ph type="title"/>
          </p:nvPr>
        </p:nvSpPr>
        <p:spPr bwMode="auto">
          <a:xfrm>
            <a:off x="539750" y="115888"/>
            <a:ext cx="7199313" cy="504825"/>
          </a:xfrm>
        </p:spPr>
        <p:txBody>
          <a:bodyPr wrap="square" lIns="91440" tIns="45720" rIns="91440" bIns="45720" numCol="1" anchorCtr="0" compatLnSpc="1">
            <a:prstTxWarp prst="textNoShape">
              <a:avLst/>
            </a:prstTxWarp>
          </a:bodyPr>
          <a:lstStyle/>
          <a:p>
            <a:pPr algn="ctr">
              <a:defRPr/>
            </a:pPr>
            <a:r>
              <a:rPr lang="ar-SA" sz="1600" smtClean="0"/>
              <a:t>نبذه تعريفية بأنواع المواصفات القياسية الدولية</a:t>
            </a:r>
            <a:br>
              <a:rPr lang="ar-SA" sz="1600" smtClean="0"/>
            </a:br>
            <a:r>
              <a:rPr lang="en-US" sz="1600" b="1" smtClean="0">
                <a:cs typeface="Tahoma" pitchFamily="34" charset="0"/>
              </a:rPr>
              <a:t>Types of International TQ Standardization &amp; Accreditation</a:t>
            </a:r>
          </a:p>
        </p:txBody>
      </p:sp>
    </p:spTree>
  </p:cSld>
  <p:clrMapOvr>
    <a:masterClrMapping/>
  </p:clrMapOvr>
  <p:transition>
    <p:wheel spokes="3"/>
  </p:transition>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12763"/>
            <a:ext cx="7545388" cy="539750"/>
          </a:xfrm>
        </p:spPr>
        <p:txBody>
          <a:bodyPr wrap="square" lIns="91440" tIns="45720" rIns="91440" bIns="45720" numCol="1" anchorCtr="0" compatLnSpc="1">
            <a:prstTxWarp prst="textNoShape">
              <a:avLst/>
            </a:prstTxWarp>
          </a:bodyPr>
          <a:lstStyle/>
          <a:p>
            <a:pPr algn="ctr">
              <a:defRPr/>
            </a:pPr>
            <a:r>
              <a:rPr lang="en-US" sz="1400" b="1" dirty="0" smtClean="0">
                <a:latin typeface="Arial Black" pitchFamily="34" charset="0"/>
                <a:cs typeface="Tahoma" pitchFamily="34" charset="0"/>
              </a:rPr>
              <a:t>ISO 22000: 2005 Food Safety Management System  </a:t>
            </a:r>
            <a:r>
              <a:rPr lang="en-US" sz="1800" b="1" dirty="0" smtClean="0">
                <a:latin typeface="Arial Black" pitchFamily="34" charset="0"/>
                <a:cs typeface="Tahoma" pitchFamily="34" charset="0"/>
              </a:rPr>
              <a:t>… Look PT/Drugs</a:t>
            </a:r>
            <a:endParaRPr lang="ar-SA" sz="1800" b="1" dirty="0" smtClean="0">
              <a:latin typeface="Arial Black" pitchFamily="34" charset="0"/>
            </a:endParaRPr>
          </a:p>
        </p:txBody>
      </p:sp>
      <p:sp>
        <p:nvSpPr>
          <p:cNvPr id="91139" name="Content Placeholder 2"/>
          <p:cNvSpPr>
            <a:spLocks noGrp="1"/>
          </p:cNvSpPr>
          <p:nvPr>
            <p:ph idx="1"/>
          </p:nvPr>
        </p:nvSpPr>
        <p:spPr>
          <a:xfrm>
            <a:off x="827088" y="1341438"/>
            <a:ext cx="7772400" cy="5040312"/>
          </a:xfrm>
        </p:spPr>
        <p:txBody>
          <a:bodyPr/>
          <a:lstStyle/>
          <a:p>
            <a:pPr algn="l" rtl="0"/>
            <a:r>
              <a:rPr lang="en-US" sz="1600" u="sng" smtClean="0">
                <a:cs typeface="Tahoma" pitchFamily="34" charset="0"/>
              </a:rPr>
              <a:t>Introduction:-</a:t>
            </a:r>
            <a:r>
              <a:rPr lang="en-US" sz="1600" smtClean="0">
                <a:cs typeface="Tahoma" pitchFamily="34" charset="0"/>
              </a:rPr>
              <a:t> Food reaches consumers via supply chains that may link many different types of organizations and may stretch across multiple borders. </a:t>
            </a:r>
            <a:r>
              <a:rPr lang="en-US" sz="1600" i="1" smtClean="0">
                <a:cs typeface="Tahoma" pitchFamily="34" charset="0"/>
              </a:rPr>
              <a:t>One weak link may result in</a:t>
            </a:r>
            <a:r>
              <a:rPr lang="en-US" sz="1600" smtClean="0">
                <a:cs typeface="Tahoma" pitchFamily="34" charset="0"/>
              </a:rPr>
              <a:t> </a:t>
            </a:r>
            <a:r>
              <a:rPr lang="en-US" sz="1600" i="1" smtClean="0">
                <a:cs typeface="Tahoma" pitchFamily="34" charset="0"/>
              </a:rPr>
              <a:t>unsafe food that is dangerous to health and if this happens, the hazards to consumers may be serious.</a:t>
            </a:r>
            <a:endParaRPr lang="en-US" sz="1600" smtClean="0">
              <a:cs typeface="Tahoma" pitchFamily="34" charset="0"/>
            </a:endParaRPr>
          </a:p>
          <a:p>
            <a:pPr algn="l" rtl="0"/>
            <a:r>
              <a:rPr lang="en-US" sz="1600" smtClean="0">
                <a:cs typeface="Tahoma" pitchFamily="34" charset="0"/>
              </a:rPr>
              <a:t>ISO 22000 is therefore designed to allow all types of organizations within the food chain to implement a Food Safety Management System. </a:t>
            </a:r>
            <a:r>
              <a:rPr lang="en-US" sz="1600" smtClean="0">
                <a:latin typeface="Arial Black" pitchFamily="34" charset="0"/>
                <a:cs typeface="Tahoma" pitchFamily="34" charset="0"/>
              </a:rPr>
              <a:t>These include:</a:t>
            </a:r>
          </a:p>
          <a:p>
            <a:pPr marL="1143000" lvl="2" algn="l" rtl="0"/>
            <a:r>
              <a:rPr lang="en-US" sz="1300" b="1" i="1" smtClean="0">
                <a:latin typeface="Arial Black" pitchFamily="34" charset="0"/>
                <a:cs typeface="Tahoma" pitchFamily="34" charset="0"/>
              </a:rPr>
              <a:t>feed producers, primary producers, and  food manufacturers, </a:t>
            </a:r>
          </a:p>
          <a:p>
            <a:pPr marL="1143000" lvl="2" algn="l" rtl="0"/>
            <a:r>
              <a:rPr lang="en-US" sz="1300" b="1" i="1" smtClean="0">
                <a:latin typeface="Arial Black" pitchFamily="34" charset="0"/>
                <a:cs typeface="Tahoma" pitchFamily="34" charset="0"/>
              </a:rPr>
              <a:t>transport and storage operators and sub contractors, </a:t>
            </a:r>
          </a:p>
          <a:p>
            <a:pPr marL="1143000" lvl="2" algn="l" rtl="0"/>
            <a:r>
              <a:rPr lang="en-US" sz="1300" b="1" i="1" smtClean="0">
                <a:latin typeface="Arial Black" pitchFamily="34" charset="0"/>
                <a:cs typeface="Tahoma" pitchFamily="34" charset="0"/>
              </a:rPr>
              <a:t>retail service outlets, </a:t>
            </a:r>
          </a:p>
          <a:p>
            <a:pPr marL="1143000" lvl="2" algn="l" rtl="0"/>
            <a:r>
              <a:rPr lang="en-US" sz="1300" b="1" i="1" smtClean="0">
                <a:latin typeface="Arial Black" pitchFamily="34" charset="0"/>
                <a:cs typeface="Tahoma" pitchFamily="34" charset="0"/>
              </a:rPr>
              <a:t>producers of equipments, and packaging materials, </a:t>
            </a:r>
          </a:p>
          <a:p>
            <a:pPr marL="1143000" lvl="2" algn="l" rtl="0"/>
            <a:r>
              <a:rPr lang="en-US" sz="1300" b="1" i="1" smtClean="0">
                <a:latin typeface="Arial Black" pitchFamily="34" charset="0"/>
                <a:cs typeface="Tahoma" pitchFamily="34" charset="0"/>
              </a:rPr>
              <a:t>Cleaning agents, </a:t>
            </a:r>
          </a:p>
          <a:p>
            <a:pPr marL="1143000" lvl="2" algn="l" rtl="0"/>
            <a:r>
              <a:rPr lang="en-US" sz="1300" b="1" i="1" smtClean="0">
                <a:latin typeface="Arial Black" pitchFamily="34" charset="0"/>
                <a:cs typeface="Tahoma" pitchFamily="34" charset="0"/>
              </a:rPr>
              <a:t>additives and ingredients.</a:t>
            </a:r>
          </a:p>
          <a:p>
            <a:pPr marL="742950" lvl="1" algn="l" rtl="0"/>
            <a:r>
              <a:rPr lang="en-US" sz="1400" b="1" i="1" smtClean="0">
                <a:cs typeface="Tahoma" pitchFamily="34" charset="0"/>
              </a:rPr>
              <a:t>ISO 22000 will make it easier for organizations to implement HACCP (Hazard Analysis and Critical Control Point) system for food hygiene as it incorporates the principles of HACCP.  </a:t>
            </a:r>
          </a:p>
          <a:p>
            <a:pPr marL="742950" lvl="1" algn="l" rtl="0"/>
            <a:r>
              <a:rPr lang="en-US" sz="1400" smtClean="0">
                <a:cs typeface="Tahoma" pitchFamily="34" charset="0"/>
              </a:rPr>
              <a:t>Another benefit of ISO 22000 is that it extends the successful management system approach of ISO 9001:2000 quality management system standard which is widely implemented in all sectors but does not itself specifically address food safety.</a:t>
            </a:r>
          </a:p>
          <a:p>
            <a:pPr marL="742950" lvl="1" algn="l" rtl="0"/>
            <a:r>
              <a:rPr lang="en-US" sz="1400" smtClean="0">
                <a:cs typeface="Tahoma" pitchFamily="34" charset="0"/>
              </a:rPr>
              <a:t>ISO 22000 can be implemented on its own, it is designed to be fully compatible with ISO 9001:2000. Companies already certified to ISO 9001 will find it easy to extend their certification to ISO 22000.</a:t>
            </a:r>
            <a:endParaRPr lang="en-US" smtClean="0">
              <a:cs typeface="Tahoma" pitchFamily="34" charset="0"/>
            </a:endParaRPr>
          </a:p>
        </p:txBody>
      </p:sp>
      <p:sp>
        <p:nvSpPr>
          <p:cNvPr id="91140" name="Slide Number Placeholder 4"/>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AA102102-7D73-48B4-9D00-56997930C0C7}" type="slidenum">
              <a:rPr lang="ar-SA" smtClean="0"/>
              <a:pPr/>
              <a:t>82</a:t>
            </a:fld>
            <a:endParaRPr lang="en-US" smtClean="0"/>
          </a:p>
        </p:txBody>
      </p:sp>
    </p:spTree>
  </p:cSld>
  <p:clrMapOvr>
    <a:masterClrMapping/>
  </p:clrMapOvr>
  <p:transition>
    <p:wheel spokes="3"/>
  </p:transition>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1050" y="260350"/>
            <a:ext cx="5257800" cy="431800"/>
          </a:xfrm>
        </p:spPr>
        <p:txBody>
          <a:bodyPr wrap="square" lIns="91440" tIns="45720" rIns="91440" bIns="45720" numCol="1" anchorCtr="0" compatLnSpc="1">
            <a:prstTxWarp prst="textNoShape">
              <a:avLst/>
            </a:prstTxWarp>
          </a:bodyPr>
          <a:lstStyle/>
          <a:p>
            <a:pPr algn="ctr">
              <a:defRPr/>
            </a:pPr>
            <a:r>
              <a:rPr lang="ar-SA" sz="2000" b="1" smtClean="0"/>
              <a:t>مختصر مكونات ومتطلبات الاعتماد</a:t>
            </a:r>
          </a:p>
        </p:txBody>
      </p:sp>
      <p:sp>
        <p:nvSpPr>
          <p:cNvPr id="92163" name="Content Placeholder 2"/>
          <p:cNvSpPr>
            <a:spLocks noGrp="1"/>
          </p:cNvSpPr>
          <p:nvPr>
            <p:ph idx="1"/>
          </p:nvPr>
        </p:nvSpPr>
        <p:spPr>
          <a:xfrm>
            <a:off x="755650" y="836613"/>
            <a:ext cx="7772400" cy="5400675"/>
          </a:xfrm>
        </p:spPr>
        <p:txBody>
          <a:bodyPr/>
          <a:lstStyle/>
          <a:p>
            <a:r>
              <a:rPr lang="ar-SA" sz="2000" smtClean="0">
                <a:latin typeface="Arabic Transparent" pitchFamily="2" charset="0"/>
                <a:cs typeface="Arabic Transparent" pitchFamily="2" charset="0"/>
              </a:rPr>
              <a:t>شهادة الاعتماد تمنح شهادة الاعتماد من قبل هيئة منفصلة عن المنظمة الصحية والتي تقوم بتقييم المنظمات الصحية لمعرفة مدى مطابقتها للمعايير الموضوعة لتحسين الرعاية الصحية.</a:t>
            </a:r>
          </a:p>
          <a:p>
            <a:r>
              <a:rPr lang="ar-SA" sz="2000" smtClean="0">
                <a:latin typeface="Arabic Transparent" pitchFamily="2" charset="0"/>
                <a:cs typeface="Arabic Transparent" pitchFamily="2" charset="0"/>
              </a:rPr>
              <a:t>أنشأت اللجنة الدولية المتحدة لاعتماد المنظمات الصحية (</a:t>
            </a:r>
            <a:r>
              <a:rPr lang="en-US" sz="2000" smtClean="0">
                <a:latin typeface="Arabic Transparent" pitchFamily="2" charset="0"/>
                <a:cs typeface="Arabic Transparent" pitchFamily="2" charset="0"/>
              </a:rPr>
              <a:t>JHCI) </a:t>
            </a:r>
            <a:r>
              <a:rPr lang="ar-SA" sz="2000" smtClean="0">
                <a:latin typeface="Arabic Transparent" pitchFamily="2" charset="0"/>
                <a:cs typeface="Arabic Transparent" pitchFamily="2" charset="0"/>
              </a:rPr>
              <a:t>عام 1997 كإدارة تندرج تحت اللجنة المتحدة لإدارة الموارد (</a:t>
            </a:r>
            <a:r>
              <a:rPr lang="en-US" sz="2000" smtClean="0">
                <a:latin typeface="Arabic Transparent" pitchFamily="2" charset="0"/>
                <a:cs typeface="Arabic Transparent" pitchFamily="2" charset="0"/>
              </a:rPr>
              <a:t> JCR) </a:t>
            </a:r>
            <a:r>
              <a:rPr lang="ar-SA" sz="2000" smtClean="0">
                <a:latin typeface="Arabic Transparent" pitchFamily="2" charset="0"/>
                <a:cs typeface="Arabic Transparent" pitchFamily="2" charset="0"/>
              </a:rPr>
              <a:t>والتي تعد رابطة خاصة غير ربحية للجنة الدولية المتحدة. وتوفر اللجنة الدولية المتحدة أهداف اللجنة المتحدة للعالم عن طريق تقديم العون والمساعدة للمنظمات الصحية العالمية والدوائر الصحية العامة والوزارات الصحية وغيرها بهدف </a:t>
            </a:r>
            <a:r>
              <a:rPr lang="ar-SA" sz="2000" b="1" smtClean="0">
                <a:latin typeface="Arabic Transparent" pitchFamily="2" charset="0"/>
                <a:cs typeface="Arabic Transparent" pitchFamily="2" charset="0"/>
              </a:rPr>
              <a:t>تحسين نوعية وسلامة الرعاية الصحية بالمرضى في أكثرمن 80 دولة حول العالم.</a:t>
            </a:r>
            <a:br>
              <a:rPr lang="ar-SA" sz="2000" b="1" smtClean="0">
                <a:latin typeface="Arabic Transparent" pitchFamily="2" charset="0"/>
                <a:cs typeface="Arabic Transparent" pitchFamily="2" charset="0"/>
              </a:rPr>
            </a:br>
            <a:endParaRPr lang="ar-SA" sz="2000" b="1" smtClean="0">
              <a:latin typeface="Arabic Transparent" pitchFamily="2" charset="0"/>
              <a:cs typeface="Arabic Transparent" pitchFamily="2" charset="0"/>
            </a:endParaRPr>
          </a:p>
          <a:p>
            <a:r>
              <a:rPr lang="ar-SA" sz="2000" smtClean="0">
                <a:latin typeface="Arabic Transparent" pitchFamily="2" charset="0"/>
                <a:cs typeface="Arabic Transparent" pitchFamily="2" charset="0"/>
              </a:rPr>
              <a:t>شهادة الاعتماد التي تقدمها اللجنة الدولية المتحدة لاعتماد المنظمات الصحية </a:t>
            </a:r>
            <a:r>
              <a:rPr lang="en-US" sz="2000" smtClean="0">
                <a:latin typeface="Arabic Transparent" pitchFamily="2" charset="0"/>
                <a:cs typeface="Arabic Transparent" pitchFamily="2" charset="0"/>
              </a:rPr>
              <a:t>JCI) </a:t>
            </a:r>
            <a:r>
              <a:rPr lang="ar-SA" sz="2000" smtClean="0">
                <a:latin typeface="Arabic Transparent" pitchFamily="2" charset="0"/>
                <a:cs typeface="Arabic Transparent" pitchFamily="2" charset="0"/>
              </a:rPr>
              <a:t> من أكثر الشهادات التي تسعى المنظمات الصحية للحصول عليها نظراً لعملية التقييم التي تشمل كافة النواحي مثل إجراءات دخول وخروج المريض بالإضافة إلى كافة الجوانب الإدارية لتتوافق مع المعايير التي تحظى بها أفضل المستشفيات بالعالم. </a:t>
            </a:r>
          </a:p>
          <a:p>
            <a:endParaRPr lang="ar-SA" sz="2000" smtClean="0">
              <a:latin typeface="Arabic Transparent" pitchFamily="2" charset="0"/>
              <a:cs typeface="Arabic Transparent" pitchFamily="2" charset="0"/>
            </a:endParaRPr>
          </a:p>
          <a:p>
            <a:r>
              <a:rPr lang="ar-SA" sz="2000" smtClean="0">
                <a:latin typeface="Arabic Transparent" pitchFamily="2" charset="0"/>
                <a:cs typeface="Arabic Transparent" pitchFamily="2" charset="0"/>
              </a:rPr>
              <a:t>التصديق أو ختم الاعتماد، يعتبر التصديق، دليلاً على التزام المنشأة بتقديم أفضل مستويات الرعاية الصحية لمرضاها ولضمان توفر بيئة آمنة للحد من المخاطر التي قد يتعرض لها المرضى والموظفين</a:t>
            </a:r>
            <a:r>
              <a:rPr lang="ar-SA" sz="2000" smtClean="0"/>
              <a:t>.</a:t>
            </a:r>
            <a:endParaRPr lang="ar-SA" sz="3800" smtClean="0"/>
          </a:p>
        </p:txBody>
      </p:sp>
      <p:sp>
        <p:nvSpPr>
          <p:cNvPr id="92164" name="Date Placeholder 3"/>
          <p:cNvSpPr>
            <a:spLocks noGrp="1"/>
          </p:cNvSpPr>
          <p:nvPr>
            <p:ph type="dt" sz="quarter" idx="10"/>
          </p:nvPr>
        </p:nvSpPr>
        <p:spPr bwMode="auto">
          <a:noFill/>
          <a:ln>
            <a:miter lim="800000"/>
            <a:headEnd/>
            <a:tailEnd/>
          </a:ln>
        </p:spPr>
        <p:txBody>
          <a:bodyPr wrap="square" lIns="91440" tIns="45720" rIns="91440" bIns="45720" numCol="1" anchorCtr="0" compatLnSpc="1">
            <a:prstTxWarp prst="textNoShape">
              <a:avLst/>
            </a:prstTxWarp>
          </a:bodyPr>
          <a:lstStyle/>
          <a:p>
            <a:r>
              <a:rPr lang="ar-SA" smtClean="0"/>
              <a:t>17 شوال 1430هـ موافق 6 اكتوبر 2009م</a:t>
            </a:r>
            <a:endParaRPr lang="en-US" smtClean="0"/>
          </a:p>
        </p:txBody>
      </p:sp>
      <p:sp>
        <p:nvSpPr>
          <p:cNvPr id="92165" name="Slide Number Placeholder 4"/>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C8AD183B-0870-4C61-BD92-3B6F79BC39B4}" type="slidenum">
              <a:rPr lang="ar-SA" smtClean="0"/>
              <a:pPr/>
              <a:t>83</a:t>
            </a:fld>
            <a:endParaRPr lang="en-US" smtClean="0"/>
          </a:p>
        </p:txBody>
      </p:sp>
    </p:spTree>
  </p:cSld>
  <p:clrMapOvr>
    <a:masterClrMapping/>
  </p:clrMapOvr>
  <p:transition>
    <p:wheel spokes="3"/>
  </p:transition>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p:cNvSpPr>
          <p:nvPr>
            <p:ph type="title"/>
          </p:nvPr>
        </p:nvSpPr>
        <p:spPr bwMode="auto">
          <a:xfrm>
            <a:off x="827088" y="260350"/>
            <a:ext cx="6697662" cy="720725"/>
          </a:xfrm>
        </p:spPr>
        <p:txBody>
          <a:bodyPr wrap="square" lIns="91440" tIns="45720" rIns="91440" bIns="45720" numCol="1" anchorCtr="0" compatLnSpc="1">
            <a:prstTxWarp prst="textNoShape">
              <a:avLst/>
            </a:prstTxWarp>
          </a:bodyPr>
          <a:lstStyle/>
          <a:p>
            <a:pPr algn="ctr">
              <a:defRPr/>
            </a:pPr>
            <a:r>
              <a:rPr lang="ar-SA" sz="1400" b="1" smtClean="0">
                <a:cs typeface="Monotype Koufi" pitchFamily="2" charset="-78"/>
              </a:rPr>
              <a:t>مجلس الخدمات الصحية-</a:t>
            </a:r>
            <a:r>
              <a:rPr lang="ar-SA" sz="1600" b="1" smtClean="0">
                <a:cs typeface="Monotype Koufi" pitchFamily="2" charset="-78"/>
              </a:rPr>
              <a:t> المجلس المركزي لاعتماد المنشئات الصحية</a:t>
            </a:r>
            <a:r>
              <a:rPr lang="ar-SA" sz="1800" b="1" smtClean="0">
                <a:cs typeface="Monotype Koufi" pitchFamily="2" charset="-78"/>
              </a:rPr>
              <a:t/>
            </a:r>
            <a:br>
              <a:rPr lang="ar-SA" sz="1800" b="1" smtClean="0">
                <a:cs typeface="Monotype Koufi" pitchFamily="2" charset="-78"/>
              </a:rPr>
            </a:br>
            <a:r>
              <a:rPr lang="ar-SA" sz="1800" b="1" smtClean="0">
                <a:cs typeface="Monotype Koufi" pitchFamily="2" charset="-78"/>
              </a:rPr>
              <a:t> </a:t>
            </a:r>
            <a:r>
              <a:rPr lang="en-US" sz="1200" smtClean="0">
                <a:latin typeface="Arial Black" pitchFamily="34" charset="0"/>
                <a:cs typeface="Monotype Koufi" pitchFamily="2" charset="-78"/>
              </a:rPr>
              <a:t>Central Board for Accreditation of Health Care Institutions (</a:t>
            </a:r>
            <a:r>
              <a:rPr lang="en-US" sz="1200" smtClean="0">
                <a:latin typeface="Arial Black" pitchFamily="34" charset="0"/>
                <a:cs typeface="Monotype Koufi" pitchFamily="2" charset="-78"/>
                <a:hlinkClick r:id="rId2"/>
              </a:rPr>
              <a:t>www.cbahi.org</a:t>
            </a:r>
            <a:r>
              <a:rPr lang="en-US" sz="1200" smtClean="0">
                <a:latin typeface="Arial Black" pitchFamily="34" charset="0"/>
                <a:cs typeface="Monotype Koufi" pitchFamily="2" charset="-78"/>
              </a:rPr>
              <a:t>)</a:t>
            </a:r>
            <a:r>
              <a:rPr lang="en-US" sz="1800" b="1" smtClean="0">
                <a:cs typeface="Monotype Koufi" pitchFamily="2" charset="-78"/>
              </a:rPr>
              <a:t> </a:t>
            </a:r>
            <a:r>
              <a:rPr lang="ar-SA" sz="2000" smtClean="0">
                <a:cs typeface="Monotype Koufi" pitchFamily="2" charset="-78"/>
              </a:rPr>
              <a:t> </a:t>
            </a:r>
            <a:endParaRPr lang="en-US" sz="2000" smtClean="0">
              <a:cs typeface="Monotype Koufi" pitchFamily="2" charset="-78"/>
            </a:endParaRPr>
          </a:p>
        </p:txBody>
      </p:sp>
      <p:sp>
        <p:nvSpPr>
          <p:cNvPr id="93187" name="Rectangle 3"/>
          <p:cNvSpPr>
            <a:spLocks noGrp="1"/>
          </p:cNvSpPr>
          <p:nvPr>
            <p:ph type="body" idx="1"/>
          </p:nvPr>
        </p:nvSpPr>
        <p:spPr>
          <a:xfrm>
            <a:off x="684213" y="1125538"/>
            <a:ext cx="7775575" cy="5399087"/>
          </a:xfrm>
        </p:spPr>
        <p:txBody>
          <a:bodyPr/>
          <a:lstStyle/>
          <a:p>
            <a:pPr>
              <a:lnSpc>
                <a:spcPct val="80000"/>
              </a:lnSpc>
            </a:pPr>
            <a:r>
              <a:rPr lang="ar-SA" sz="2000" b="1" smtClean="0">
                <a:cs typeface="Monotype Koufi" pitchFamily="2" charset="-78"/>
              </a:rPr>
              <a:t>الاهداف:</a:t>
            </a:r>
            <a:r>
              <a:rPr lang="ar-SA" sz="2000" smtClean="0">
                <a:cs typeface="Monotype Koufi" pitchFamily="2" charset="-78"/>
              </a:rPr>
              <a:t> </a:t>
            </a:r>
          </a:p>
          <a:p>
            <a:pPr lvl="2">
              <a:lnSpc>
                <a:spcPct val="80000"/>
              </a:lnSpc>
            </a:pPr>
            <a:r>
              <a:rPr lang="ar-SA" sz="1600" b="1" smtClean="0">
                <a:cs typeface="Monotype Koufi" pitchFamily="2" charset="-78"/>
                <a:hlinkClick r:id="rId3"/>
              </a:rPr>
              <a:t>دعم الجودة في المنشآت الصحية</a:t>
            </a:r>
            <a:endParaRPr lang="ar-SA" sz="1600" smtClean="0">
              <a:cs typeface="Monotype Koufi" pitchFamily="2" charset="-78"/>
            </a:endParaRPr>
          </a:p>
          <a:p>
            <a:pPr lvl="2">
              <a:lnSpc>
                <a:spcPct val="80000"/>
              </a:lnSpc>
            </a:pPr>
            <a:r>
              <a:rPr lang="ar-SA" sz="1600" b="1" smtClean="0">
                <a:cs typeface="Monotype Koufi" pitchFamily="2" charset="-78"/>
                <a:hlinkClick r:id="rId4"/>
              </a:rPr>
              <a:t>اعتماد كافة المنشآت</a:t>
            </a:r>
            <a:endParaRPr lang="ar-SA" sz="1600" smtClean="0">
              <a:cs typeface="Monotype Koufi" pitchFamily="2" charset="-78"/>
            </a:endParaRPr>
          </a:p>
          <a:p>
            <a:pPr lvl="2">
              <a:lnSpc>
                <a:spcPct val="80000"/>
              </a:lnSpc>
            </a:pPr>
            <a:r>
              <a:rPr lang="ar-SA" sz="1600" b="1" smtClean="0">
                <a:cs typeface="Monotype Koufi" pitchFamily="2" charset="-78"/>
                <a:hlinkClick r:id="rId5"/>
              </a:rPr>
              <a:t>تصنيف و تأهيل المنشآت الصحيةو الشركات</a:t>
            </a:r>
            <a:endParaRPr lang="ar-SA" sz="1600" smtClean="0">
              <a:cs typeface="Monotype Koufi" pitchFamily="2" charset="-78"/>
            </a:endParaRPr>
          </a:p>
          <a:p>
            <a:pPr lvl="2">
              <a:lnSpc>
                <a:spcPct val="80000"/>
              </a:lnSpc>
            </a:pPr>
            <a:r>
              <a:rPr lang="ar-SA" sz="1600" b="1" smtClean="0">
                <a:cs typeface="Monotype Koufi" pitchFamily="2" charset="-78"/>
                <a:hlinkClick r:id="rId6"/>
              </a:rPr>
              <a:t>تأسيس و تطوير نظام معلوماتي قوي وقاعدة بيانات متكاملة</a:t>
            </a:r>
            <a:endParaRPr lang="ar-SA" sz="1600" smtClean="0">
              <a:cs typeface="Monotype Koufi" pitchFamily="2" charset="-78"/>
            </a:endParaRPr>
          </a:p>
          <a:p>
            <a:pPr lvl="2">
              <a:lnSpc>
                <a:spcPct val="80000"/>
              </a:lnSpc>
            </a:pPr>
            <a:r>
              <a:rPr lang="ar-SA" sz="1600" b="1" smtClean="0">
                <a:cs typeface="Monotype Koufi" pitchFamily="2" charset="-78"/>
                <a:hlinkClick r:id="rId7"/>
              </a:rPr>
              <a:t>لوصول إلى العالمية كمرجع لاعتماد الجودة</a:t>
            </a:r>
            <a:r>
              <a:rPr lang="ar-SA" sz="1600" b="1" smtClean="0">
                <a:cs typeface="Monotype Koufi" pitchFamily="2" charset="-78"/>
              </a:rPr>
              <a:t> </a:t>
            </a:r>
          </a:p>
          <a:p>
            <a:pPr lvl="1">
              <a:lnSpc>
                <a:spcPct val="80000"/>
              </a:lnSpc>
              <a:buFont typeface="Wingdings" pitchFamily="2" charset="2"/>
              <a:buNone/>
            </a:pPr>
            <a:r>
              <a:rPr lang="ar-SA" sz="2000" b="1" smtClean="0">
                <a:cs typeface="Monotype Koufi" pitchFamily="2" charset="-78"/>
              </a:rPr>
              <a:t>نبذة عن المجلس:</a:t>
            </a:r>
          </a:p>
          <a:p>
            <a:pPr>
              <a:lnSpc>
                <a:spcPct val="80000"/>
              </a:lnSpc>
            </a:pPr>
            <a:r>
              <a:rPr lang="ar-SA" sz="2000" smtClean="0">
                <a:cs typeface="Simplified Arabic" pitchFamily="18" charset="-78"/>
              </a:rPr>
              <a:t> </a:t>
            </a:r>
            <a:r>
              <a:rPr lang="ar-SA" sz="1400" b="1" smtClean="0">
                <a:cs typeface="Simplified Arabic" pitchFamily="18" charset="-78"/>
                <a:hlinkClick r:id="rId8"/>
              </a:rPr>
              <a:t>الهيكل التنظيمي</a:t>
            </a:r>
            <a:endParaRPr lang="ar-SA" sz="1400" smtClean="0">
              <a:cs typeface="Simplified Arabic" pitchFamily="18" charset="-78"/>
            </a:endParaRPr>
          </a:p>
          <a:p>
            <a:pPr>
              <a:lnSpc>
                <a:spcPct val="80000"/>
              </a:lnSpc>
            </a:pPr>
            <a:r>
              <a:rPr lang="ar-SA" sz="1400" smtClean="0">
                <a:cs typeface="Simplified Arabic" pitchFamily="18" charset="-78"/>
              </a:rPr>
              <a:t> </a:t>
            </a:r>
            <a:r>
              <a:rPr lang="ar-SA" sz="1400" b="1" smtClean="0">
                <a:cs typeface="Simplified Arabic" pitchFamily="18" charset="-78"/>
                <a:hlinkClick r:id="rId9"/>
              </a:rPr>
              <a:t>صلاحيات المجلس المركزي</a:t>
            </a:r>
            <a:endParaRPr lang="ar-SA" sz="1400" smtClean="0">
              <a:cs typeface="Simplified Arabic" pitchFamily="18" charset="-78"/>
            </a:endParaRPr>
          </a:p>
          <a:p>
            <a:pPr>
              <a:lnSpc>
                <a:spcPct val="80000"/>
              </a:lnSpc>
            </a:pPr>
            <a:r>
              <a:rPr lang="ar-SA" sz="1400" smtClean="0">
                <a:cs typeface="Simplified Arabic" pitchFamily="18" charset="-78"/>
              </a:rPr>
              <a:t> </a:t>
            </a:r>
            <a:r>
              <a:rPr lang="ar-SA" sz="1400" b="1" smtClean="0">
                <a:cs typeface="Simplified Arabic" pitchFamily="18" charset="-78"/>
                <a:hlinkClick r:id="rId10"/>
              </a:rPr>
              <a:t>نبذة عن المجلس</a:t>
            </a:r>
            <a:r>
              <a:rPr lang="ar-SA" sz="1400" b="1" smtClean="0">
                <a:cs typeface="Simplified Arabic" pitchFamily="18" charset="-78"/>
              </a:rPr>
              <a:t> </a:t>
            </a:r>
          </a:p>
          <a:p>
            <a:pPr>
              <a:lnSpc>
                <a:spcPct val="80000"/>
              </a:lnSpc>
            </a:pPr>
            <a:r>
              <a:rPr lang="ar-SA" sz="1400" smtClean="0">
                <a:cs typeface="Simplified Arabic" pitchFamily="18" charset="-78"/>
              </a:rPr>
              <a:t>مجلس الأمناء</a:t>
            </a:r>
          </a:p>
          <a:p>
            <a:pPr>
              <a:lnSpc>
                <a:spcPct val="80000"/>
              </a:lnSpc>
            </a:pPr>
            <a:r>
              <a:rPr lang="ar-SA" sz="1400" smtClean="0">
                <a:cs typeface="Simplified Arabic" pitchFamily="18" charset="-78"/>
              </a:rPr>
              <a:t> </a:t>
            </a:r>
            <a:r>
              <a:rPr lang="ar-SA" sz="1400" b="1" smtClean="0">
                <a:cs typeface="Simplified Arabic" pitchFamily="18" charset="-78"/>
                <a:hlinkClick r:id="rId11"/>
              </a:rPr>
              <a:t>أعضاء المجلس المركزي</a:t>
            </a:r>
            <a:endParaRPr lang="ar-SA" sz="1400" smtClean="0">
              <a:cs typeface="Simplified Arabic" pitchFamily="18" charset="-78"/>
            </a:endParaRPr>
          </a:p>
          <a:p>
            <a:pPr>
              <a:lnSpc>
                <a:spcPct val="80000"/>
              </a:lnSpc>
            </a:pPr>
            <a:r>
              <a:rPr lang="ar-SA" sz="1400" smtClean="0">
                <a:cs typeface="Simplified Arabic" pitchFamily="18" charset="-78"/>
              </a:rPr>
              <a:t> </a:t>
            </a:r>
            <a:r>
              <a:rPr lang="ar-SA" sz="1400" b="1" smtClean="0">
                <a:cs typeface="Simplified Arabic" pitchFamily="18" charset="-78"/>
                <a:hlinkClick r:id="rId12"/>
              </a:rPr>
              <a:t>أعضاء مجلس الخدمات الصحية</a:t>
            </a:r>
            <a:r>
              <a:rPr lang="ar-SA" sz="1400" b="1" smtClean="0">
                <a:cs typeface="Simplified Arabic" pitchFamily="18" charset="-78"/>
              </a:rPr>
              <a:t> </a:t>
            </a:r>
          </a:p>
          <a:p>
            <a:pPr>
              <a:lnSpc>
                <a:spcPct val="80000"/>
              </a:lnSpc>
            </a:pPr>
            <a:r>
              <a:rPr lang="ar-SA" sz="1400" smtClean="0">
                <a:cs typeface="Simplified Arabic" pitchFamily="18" charset="-78"/>
              </a:rPr>
              <a:t>مجالس المناطق</a:t>
            </a:r>
          </a:p>
          <a:p>
            <a:pPr>
              <a:lnSpc>
                <a:spcPct val="80000"/>
              </a:lnSpc>
            </a:pPr>
            <a:r>
              <a:rPr lang="ar-SA" sz="1400" smtClean="0">
                <a:cs typeface="Simplified Arabic" pitchFamily="18" charset="-78"/>
              </a:rPr>
              <a:t> </a:t>
            </a:r>
            <a:r>
              <a:rPr lang="ar-SA" sz="1400" b="1" smtClean="0">
                <a:cs typeface="Simplified Arabic" pitchFamily="18" charset="-78"/>
                <a:hlinkClick r:id="rId13"/>
              </a:rPr>
              <a:t>امناء مجالس المناطق</a:t>
            </a:r>
            <a:endParaRPr lang="ar-SA" sz="1400" smtClean="0">
              <a:cs typeface="Simplified Arabic" pitchFamily="18" charset="-78"/>
            </a:endParaRPr>
          </a:p>
          <a:p>
            <a:pPr>
              <a:lnSpc>
                <a:spcPct val="80000"/>
              </a:lnSpc>
            </a:pPr>
            <a:r>
              <a:rPr lang="ar-SA" sz="1400" smtClean="0">
                <a:cs typeface="Simplified Arabic" pitchFamily="18" charset="-78"/>
              </a:rPr>
              <a:t> </a:t>
            </a:r>
            <a:r>
              <a:rPr lang="ar-SA" sz="1400" b="1" smtClean="0">
                <a:cs typeface="Simplified Arabic" pitchFamily="18" charset="-78"/>
                <a:hlinkClick r:id="rId14"/>
              </a:rPr>
              <a:t>صلاحياتها</a:t>
            </a:r>
            <a:endParaRPr lang="ar-SA" sz="1400" smtClean="0">
              <a:cs typeface="Simplified Arabic" pitchFamily="18" charset="-78"/>
            </a:endParaRPr>
          </a:p>
          <a:p>
            <a:pPr>
              <a:lnSpc>
                <a:spcPct val="80000"/>
              </a:lnSpc>
            </a:pPr>
            <a:r>
              <a:rPr lang="ar-SA" sz="1400" smtClean="0">
                <a:cs typeface="Simplified Arabic" pitchFamily="18" charset="-78"/>
              </a:rPr>
              <a:t> </a:t>
            </a:r>
            <a:r>
              <a:rPr lang="ar-SA" sz="1400" b="1" smtClean="0">
                <a:cs typeface="Simplified Arabic" pitchFamily="18" charset="-78"/>
                <a:hlinkClick r:id="rId15"/>
              </a:rPr>
              <a:t>مجالس مناطق المملكة</a:t>
            </a:r>
            <a:r>
              <a:rPr lang="ar-SA" sz="1400" b="1" smtClean="0">
                <a:cs typeface="Simplified Arabic" pitchFamily="18" charset="-78"/>
              </a:rPr>
              <a:t> </a:t>
            </a:r>
          </a:p>
          <a:p>
            <a:pPr>
              <a:lnSpc>
                <a:spcPct val="80000"/>
              </a:lnSpc>
            </a:pPr>
            <a:r>
              <a:rPr lang="ar-SA" sz="2000" b="1" smtClean="0">
                <a:cs typeface="Monotype Koufi" pitchFamily="2" charset="-78"/>
              </a:rPr>
              <a:t>المعايير</a:t>
            </a:r>
          </a:p>
          <a:p>
            <a:pPr>
              <a:lnSpc>
                <a:spcPct val="80000"/>
              </a:lnSpc>
            </a:pPr>
            <a:r>
              <a:rPr lang="ar-SA" sz="2000" smtClean="0">
                <a:cs typeface="Simplified Arabic" pitchFamily="18" charset="-78"/>
              </a:rPr>
              <a:t> </a:t>
            </a:r>
            <a:r>
              <a:rPr lang="ar-SA" sz="2000" b="1" smtClean="0">
                <a:cs typeface="Simplified Arabic" pitchFamily="18" charset="-78"/>
                <a:hlinkClick r:id="rId16"/>
              </a:rPr>
              <a:t>معايير الوطنية للمستشفيات</a:t>
            </a:r>
            <a:r>
              <a:rPr lang="ar-SA" sz="2000" b="1" smtClean="0">
                <a:cs typeface="Simplified Arabic" pitchFamily="18" charset="-78"/>
              </a:rPr>
              <a:t>  - </a:t>
            </a:r>
            <a:r>
              <a:rPr lang="ar-SA" sz="2000" smtClean="0">
                <a:cs typeface="Simplified Arabic" pitchFamily="18" charset="-78"/>
              </a:rPr>
              <a:t>الاعتماد </a:t>
            </a:r>
          </a:p>
          <a:p>
            <a:pPr>
              <a:lnSpc>
                <a:spcPct val="80000"/>
              </a:lnSpc>
            </a:pPr>
            <a:r>
              <a:rPr lang="ar-SA" sz="1600" smtClean="0">
                <a:cs typeface="Simplified Arabic" pitchFamily="18" charset="-78"/>
              </a:rPr>
              <a:t>أخرى: </a:t>
            </a:r>
          </a:p>
        </p:txBody>
      </p:sp>
      <p:pic>
        <p:nvPicPr>
          <p:cNvPr id="93188" name="Picture 5" descr="CBAHI">
            <a:hlinkClick r:id="rId2"/>
          </p:cNvPr>
          <p:cNvPicPr>
            <a:picLocks noChangeAspect="1" noChangeArrowheads="1"/>
          </p:cNvPicPr>
          <p:nvPr/>
        </p:nvPicPr>
        <p:blipFill>
          <a:blip r:embed="rId17"/>
          <a:srcRect/>
          <a:stretch>
            <a:fillRect/>
          </a:stretch>
        </p:blipFill>
        <p:spPr bwMode="auto">
          <a:xfrm>
            <a:off x="7885113" y="333375"/>
            <a:ext cx="762000" cy="771525"/>
          </a:xfrm>
          <a:prstGeom prst="rect">
            <a:avLst/>
          </a:prstGeom>
          <a:noFill/>
          <a:ln w="9525">
            <a:noFill/>
            <a:miter lim="800000"/>
            <a:headEnd/>
            <a:tailEnd/>
          </a:ln>
        </p:spPr>
      </p:pic>
      <p:pic>
        <p:nvPicPr>
          <p:cNvPr id="93189" name="Picture 7" descr="Cbahi Surveyors Portal">
            <a:hlinkClick r:id="rId18"/>
          </p:cNvPr>
          <p:cNvPicPr>
            <a:picLocks noChangeAspect="1" noChangeArrowheads="1"/>
          </p:cNvPicPr>
          <p:nvPr/>
        </p:nvPicPr>
        <p:blipFill>
          <a:blip r:embed="rId19"/>
          <a:srcRect/>
          <a:stretch>
            <a:fillRect/>
          </a:stretch>
        </p:blipFill>
        <p:spPr bwMode="auto">
          <a:xfrm>
            <a:off x="827088" y="4076700"/>
            <a:ext cx="2219325" cy="1447800"/>
          </a:xfrm>
          <a:prstGeom prst="rect">
            <a:avLst/>
          </a:prstGeom>
          <a:noFill/>
          <a:ln w="9525">
            <a:noFill/>
            <a:miter lim="800000"/>
            <a:headEnd/>
            <a:tailEnd/>
          </a:ln>
        </p:spPr>
      </p:pic>
      <p:pic>
        <p:nvPicPr>
          <p:cNvPr id="93190" name="Picture 9" descr="Surveyor Activities">
            <a:hlinkClick r:id="rId20"/>
          </p:cNvPr>
          <p:cNvPicPr>
            <a:picLocks noChangeAspect="1" noChangeArrowheads="1"/>
          </p:cNvPicPr>
          <p:nvPr/>
        </p:nvPicPr>
        <p:blipFill>
          <a:blip r:embed="rId21"/>
          <a:srcRect/>
          <a:stretch>
            <a:fillRect/>
          </a:stretch>
        </p:blipFill>
        <p:spPr bwMode="auto">
          <a:xfrm>
            <a:off x="827088" y="2636838"/>
            <a:ext cx="2266950" cy="1409700"/>
          </a:xfrm>
          <a:prstGeom prst="rect">
            <a:avLst/>
          </a:prstGeom>
          <a:noFill/>
          <a:ln w="9525">
            <a:noFill/>
            <a:miter lim="800000"/>
            <a:headEnd/>
            <a:tailEnd/>
          </a:ln>
        </p:spPr>
      </p:pic>
    </p:spTree>
  </p:cSld>
  <p:clrMapOvr>
    <a:masterClrMapping/>
  </p:clrMapOvr>
  <p:transition>
    <p:wheel spokes="3"/>
  </p:transition>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Content Placeholder 2"/>
          <p:cNvSpPr>
            <a:spLocks noGrp="1"/>
          </p:cNvSpPr>
          <p:nvPr>
            <p:ph idx="1"/>
          </p:nvPr>
        </p:nvSpPr>
        <p:spPr>
          <a:xfrm>
            <a:off x="900113" y="1989138"/>
            <a:ext cx="7483475" cy="4319587"/>
          </a:xfrm>
        </p:spPr>
        <p:txBody>
          <a:bodyPr/>
          <a:lstStyle/>
          <a:p>
            <a:r>
              <a:rPr lang="ar-SA" sz="2000" smtClean="0">
                <a:latin typeface="Arabic Transparent" pitchFamily="2" charset="0"/>
                <a:cs typeface="Simplified Arabic" pitchFamily="18" charset="-78"/>
              </a:rPr>
              <a:t>أنشئت الهيئة العامة للغذاء </a:t>
            </a:r>
            <a:r>
              <a:rPr lang="ar-SA" sz="2000" b="1" smtClean="0">
                <a:latin typeface="Arabic Transparent" pitchFamily="2" charset="0"/>
                <a:cs typeface="Simplified Arabic" pitchFamily="18" charset="-78"/>
              </a:rPr>
              <a:t>والدواء </a:t>
            </a:r>
            <a:r>
              <a:rPr lang="ar-SA" sz="2000" smtClean="0">
                <a:latin typeface="Arabic Transparent" pitchFamily="2" charset="0"/>
                <a:cs typeface="Simplified Arabic" pitchFamily="18" charset="-78"/>
              </a:rPr>
              <a:t>بموجب قرار مجلس الوزراء رقم (1) وتاريخ 7/1/1424هـ ؛ كهيئة مستقلة ذات شخصية اعتبارية وترتبط مباشره برئيس مجلس الوزراء ، وتناط بها جميع المهمات الإجرائية والتنفيذية والرقابية التي تقوم بها الجهات القائمة حاليا لضمان </a:t>
            </a:r>
            <a:r>
              <a:rPr lang="ar-SA" sz="2000" b="1" smtClean="0">
                <a:latin typeface="Arabic Transparent" pitchFamily="2" charset="0"/>
                <a:cs typeface="Simplified Arabic" pitchFamily="18" charset="-78"/>
              </a:rPr>
              <a:t>سلامة الغذاء والدواء </a:t>
            </a:r>
            <a:r>
              <a:rPr lang="ar-SA" sz="2000" smtClean="0">
                <a:latin typeface="Arabic Transparent" pitchFamily="2" charset="0"/>
                <a:cs typeface="Simplified Arabic" pitchFamily="18" charset="-78"/>
              </a:rPr>
              <a:t>للإنسان والحيوان وسلامة المستحضرات الحيوية والكيميائية وكذلك المنتجات الالكترونية التي تمس صحة الإنسان.</a:t>
            </a:r>
            <a:endParaRPr lang="en-US" sz="2000" smtClean="0">
              <a:latin typeface="Arabic Transparent" pitchFamily="2" charset="0"/>
              <a:cs typeface="Simplified Arabic" pitchFamily="18" charset="-78"/>
            </a:endParaRPr>
          </a:p>
          <a:p>
            <a:pPr>
              <a:buFont typeface="Wingdings" pitchFamily="2" charset="2"/>
              <a:buNone/>
            </a:pPr>
            <a:endParaRPr lang="ar-SA" sz="2000" smtClean="0">
              <a:latin typeface="Arabic Transparent" pitchFamily="2" charset="0"/>
              <a:cs typeface="Simplified Arabic" pitchFamily="18" charset="-78"/>
            </a:endParaRPr>
          </a:p>
          <a:p>
            <a:r>
              <a:rPr lang="ar-SA" sz="2000" smtClean="0">
                <a:latin typeface="Arabic Transparent" pitchFamily="2" charset="0"/>
                <a:cs typeface="Simplified Arabic" pitchFamily="18" charset="-78"/>
              </a:rPr>
              <a:t>ويتولى إدارة شئون الهيئة مجلس إدارة برئاسة صاحب السمو الملكي ولي العهد نائب رئيس مجلس الوزراء و وزير الدفاع والطيران والمفتش العام. وعضوية صاحب السمو الملكي وزير الشئون البلدية والقروية نائباً, ويضم المجلس في عضويته كافة الوزراء المعنيين ( صاحب السمو الملكي وزير الداخلية ووزير الصحة ووزير التجارة والصناعة ووزير الزراعة ووزير المياه والكهرباء ووزير المالية ووزير الاقتصاد والتخطيط ) فضلاً عن مدير عام الهيئة العربية السعودية للموصفات والمقاييس ورئيس مجلس الغرف التجارية والصناعية بالمملكة والرئيس التنفيذي للهيئة </a:t>
            </a:r>
            <a:r>
              <a:rPr lang="ar-SA" sz="2000" b="1" smtClean="0">
                <a:latin typeface="Arabic Transparent" pitchFamily="2" charset="0"/>
                <a:cs typeface="Simplified Arabic" pitchFamily="18" charset="-78"/>
              </a:rPr>
              <a:t>وأحد المختصين في مجال الدواء</a:t>
            </a:r>
            <a:r>
              <a:rPr lang="ar-SA" sz="2000" smtClean="0">
                <a:latin typeface="Arabic Transparent" pitchFamily="2" charset="0"/>
                <a:cs typeface="Simplified Arabic" pitchFamily="18" charset="-78"/>
              </a:rPr>
              <a:t>.</a:t>
            </a:r>
            <a:endParaRPr lang="en-US" sz="2000" smtClean="0">
              <a:latin typeface="Arabic Transparent" pitchFamily="2" charset="0"/>
              <a:cs typeface="Simplified Arabic" pitchFamily="18" charset="-78"/>
            </a:endParaRPr>
          </a:p>
        </p:txBody>
      </p:sp>
      <p:sp>
        <p:nvSpPr>
          <p:cNvPr id="94211" name="Slide Number Placeholder 4"/>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D874448A-ABAB-486D-8E0A-9CB348D4594C}" type="slidenum">
              <a:rPr lang="ar-SA" smtClean="0"/>
              <a:pPr/>
              <a:t>85</a:t>
            </a:fld>
            <a:endParaRPr lang="en-US" smtClean="0"/>
          </a:p>
        </p:txBody>
      </p:sp>
      <p:pic>
        <p:nvPicPr>
          <p:cNvPr id="94212" name="Picture 2" descr="http://www.sfda.gov.sa/images/logo-ar.gif">
            <a:hlinkClick r:id="rId2"/>
          </p:cNvPr>
          <p:cNvPicPr>
            <a:picLocks noChangeAspect="1" noChangeArrowheads="1"/>
          </p:cNvPicPr>
          <p:nvPr/>
        </p:nvPicPr>
        <p:blipFill>
          <a:blip r:embed="rId3"/>
          <a:srcRect/>
          <a:stretch>
            <a:fillRect/>
          </a:stretch>
        </p:blipFill>
        <p:spPr bwMode="auto">
          <a:xfrm>
            <a:off x="2357438" y="142875"/>
            <a:ext cx="4500562" cy="857250"/>
          </a:xfrm>
          <a:prstGeom prst="rect">
            <a:avLst/>
          </a:prstGeom>
          <a:noFill/>
          <a:ln w="9525">
            <a:noFill/>
            <a:miter lim="800000"/>
            <a:headEnd/>
            <a:tailEnd/>
          </a:ln>
        </p:spPr>
      </p:pic>
      <p:sp>
        <p:nvSpPr>
          <p:cNvPr id="94213" name="Rectangle 9"/>
          <p:cNvSpPr>
            <a:spLocks noChangeArrowheads="1"/>
          </p:cNvSpPr>
          <p:nvPr/>
        </p:nvSpPr>
        <p:spPr bwMode="auto">
          <a:xfrm>
            <a:off x="3278188" y="857250"/>
            <a:ext cx="2371725" cy="336550"/>
          </a:xfrm>
          <a:prstGeom prst="rect">
            <a:avLst/>
          </a:prstGeom>
          <a:noFill/>
          <a:ln w="9525">
            <a:noFill/>
            <a:miter lim="800000"/>
            <a:headEnd/>
            <a:tailEnd/>
          </a:ln>
        </p:spPr>
        <p:txBody>
          <a:bodyPr wrap="none">
            <a:spAutoFit/>
          </a:bodyPr>
          <a:lstStyle/>
          <a:p>
            <a:r>
              <a:rPr lang="en-US" sz="1600" b="0">
                <a:hlinkClick r:id="rId2"/>
              </a:rPr>
              <a:t>http://www.sfda.gov.sa</a:t>
            </a:r>
            <a:r>
              <a:rPr lang="en-US" sz="1600" b="0"/>
              <a:t> </a:t>
            </a:r>
            <a:r>
              <a:rPr lang="ar-SA" sz="1600" b="0"/>
              <a:t> </a:t>
            </a:r>
          </a:p>
        </p:txBody>
      </p:sp>
      <p:pic>
        <p:nvPicPr>
          <p:cNvPr id="94214" name="Picture 6" descr="قطاع الغذاء">
            <a:hlinkClick r:id="rId4"/>
          </p:cNvPr>
          <p:cNvPicPr>
            <a:picLocks noChangeAspect="1" noChangeArrowheads="1"/>
          </p:cNvPicPr>
          <p:nvPr/>
        </p:nvPicPr>
        <p:blipFill>
          <a:blip r:embed="rId5"/>
          <a:srcRect/>
          <a:stretch>
            <a:fillRect/>
          </a:stretch>
        </p:blipFill>
        <p:spPr bwMode="auto">
          <a:xfrm>
            <a:off x="5867400" y="903288"/>
            <a:ext cx="1357313" cy="581025"/>
          </a:xfrm>
          <a:prstGeom prst="rect">
            <a:avLst/>
          </a:prstGeom>
          <a:noFill/>
          <a:ln w="9525">
            <a:noFill/>
            <a:miter lim="800000"/>
            <a:headEnd/>
            <a:tailEnd/>
          </a:ln>
        </p:spPr>
      </p:pic>
      <p:pic>
        <p:nvPicPr>
          <p:cNvPr id="94215" name="Picture 8" descr="قطاع الدواء">
            <a:hlinkClick r:id="rId6"/>
          </p:cNvPr>
          <p:cNvPicPr>
            <a:picLocks noChangeAspect="1" noChangeArrowheads="1"/>
          </p:cNvPicPr>
          <p:nvPr/>
        </p:nvPicPr>
        <p:blipFill>
          <a:blip r:embed="rId7"/>
          <a:srcRect/>
          <a:stretch>
            <a:fillRect/>
          </a:stretch>
        </p:blipFill>
        <p:spPr bwMode="auto">
          <a:xfrm>
            <a:off x="3492500" y="1341438"/>
            <a:ext cx="1943100" cy="581025"/>
          </a:xfrm>
          <a:prstGeom prst="rect">
            <a:avLst/>
          </a:prstGeom>
          <a:noFill/>
          <a:ln w="9525">
            <a:noFill/>
            <a:miter lim="800000"/>
            <a:headEnd/>
            <a:tailEnd/>
          </a:ln>
        </p:spPr>
      </p:pic>
      <p:pic>
        <p:nvPicPr>
          <p:cNvPr id="94216" name="Picture 10" descr="قطاع الأجهزة الطبية">
            <a:hlinkClick r:id="rId8"/>
          </p:cNvPr>
          <p:cNvPicPr>
            <a:picLocks noChangeAspect="1" noChangeArrowheads="1"/>
          </p:cNvPicPr>
          <p:nvPr/>
        </p:nvPicPr>
        <p:blipFill>
          <a:blip r:embed="rId9"/>
          <a:srcRect/>
          <a:stretch>
            <a:fillRect/>
          </a:stretch>
        </p:blipFill>
        <p:spPr bwMode="auto">
          <a:xfrm>
            <a:off x="1547813" y="981075"/>
            <a:ext cx="1343025" cy="581025"/>
          </a:xfrm>
          <a:prstGeom prst="rect">
            <a:avLst/>
          </a:prstGeom>
          <a:noFill/>
          <a:ln w="9525">
            <a:noFill/>
            <a:miter lim="800000"/>
            <a:headEnd/>
            <a:tailEnd/>
          </a:ln>
        </p:spPr>
      </p:pic>
    </p:spTree>
  </p:cSld>
  <p:clrMapOvr>
    <a:masterClrMapping/>
  </p:clrMapOvr>
  <p:transition>
    <p:wheel spokes="3"/>
  </p:transition>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ar-SA" dirty="0" smtClean="0"/>
              <a:t/>
            </a:r>
            <a:br>
              <a:rPr lang="ar-SA" dirty="0" smtClean="0"/>
            </a:br>
            <a:endParaRPr lang="ar-SA" dirty="0"/>
          </a:p>
        </p:txBody>
      </p:sp>
      <p:sp>
        <p:nvSpPr>
          <p:cNvPr id="95235" name="Content Placeholder 2"/>
          <p:cNvSpPr>
            <a:spLocks noGrp="1"/>
          </p:cNvSpPr>
          <p:nvPr>
            <p:ph idx="1"/>
          </p:nvPr>
        </p:nvSpPr>
        <p:spPr>
          <a:xfrm>
            <a:off x="871538" y="1125538"/>
            <a:ext cx="7772400" cy="5399087"/>
          </a:xfrm>
        </p:spPr>
        <p:txBody>
          <a:bodyPr/>
          <a:lstStyle/>
          <a:p>
            <a:pPr>
              <a:buFont typeface="Wingdings" pitchFamily="2" charset="2"/>
              <a:buNone/>
            </a:pPr>
            <a:r>
              <a:rPr lang="ar-SA" sz="1800" b="1" smtClean="0">
                <a:latin typeface="Monotype Koufi" pitchFamily="2" charset="-78"/>
                <a:cs typeface="Monotype Koufi" pitchFamily="2" charset="-78"/>
              </a:rPr>
              <a:t>قطاع الدواء  </a:t>
            </a:r>
            <a:r>
              <a:rPr lang="ar-SA" sz="1200" b="1" smtClean="0">
                <a:latin typeface="Monotype Koufi" pitchFamily="2" charset="-78"/>
                <a:cs typeface="Monotype Koufi" pitchFamily="2" charset="-78"/>
              </a:rPr>
              <a:t>(</a:t>
            </a:r>
            <a:r>
              <a:rPr lang="en-US" sz="1200" b="1" smtClean="0">
                <a:latin typeface="Monotype Koufi" pitchFamily="2" charset="-78"/>
                <a:cs typeface="Monotype Koufi" pitchFamily="2" charset="-78"/>
                <a:hlinkClick r:id="rId2"/>
              </a:rPr>
              <a:t>http://www.sfda.gov.sa/Ar/Drug/Topics/aboutDrug</a:t>
            </a:r>
            <a:r>
              <a:rPr lang="en-US" sz="1400" b="1" smtClean="0">
                <a:latin typeface="Monotype Koufi" pitchFamily="2" charset="-78"/>
                <a:cs typeface="Monotype Koufi" pitchFamily="2" charset="-78"/>
              </a:rPr>
              <a:t> </a:t>
            </a:r>
            <a:r>
              <a:rPr lang="ar-SA" sz="1400" b="1" smtClean="0">
                <a:latin typeface="Monotype Koufi" pitchFamily="2" charset="-78"/>
                <a:cs typeface="Monotype Koufi" pitchFamily="2" charset="-78"/>
              </a:rPr>
              <a:t>  )</a:t>
            </a:r>
          </a:p>
          <a:p>
            <a:r>
              <a:rPr lang="ar-SA" sz="1800" b="1" smtClean="0"/>
              <a:t>الرؤية</a:t>
            </a:r>
          </a:p>
          <a:p>
            <a:r>
              <a:rPr lang="ar-SA" sz="1800" smtClean="0"/>
              <a:t>أن يكون قطاع الدواء رائداً إقليميا في مجال الرقابة الدوائية ويقدم خدماته بمهنيه متميزة تسهم في حماية وتعزيز الصحة في المملكة العربية السعودية.</a:t>
            </a:r>
            <a:br>
              <a:rPr lang="ar-SA" sz="1800" smtClean="0"/>
            </a:br>
            <a:endParaRPr lang="ar-SA" sz="1800" smtClean="0"/>
          </a:p>
          <a:p>
            <a:r>
              <a:rPr lang="ar-SA" sz="1800" b="1" smtClean="0"/>
              <a:t>الرسالة</a:t>
            </a:r>
          </a:p>
          <a:p>
            <a:r>
              <a:rPr lang="ar-SA" sz="1800" smtClean="0"/>
              <a:t>ضمان مأمونية وجود وفعالية الدواء وسلامة مستحضرات التجميل من خلال بناء جهاز رقابي فعال.</a:t>
            </a:r>
            <a:br>
              <a:rPr lang="ar-SA" sz="1800" smtClean="0"/>
            </a:br>
            <a:endParaRPr lang="ar-SA" sz="1800" smtClean="0"/>
          </a:p>
          <a:p>
            <a:r>
              <a:rPr lang="ar-SA" sz="1800" b="1" smtClean="0"/>
              <a:t>لماذا يجب تنظيم الأدوية؟</a:t>
            </a:r>
          </a:p>
          <a:p>
            <a:r>
              <a:rPr lang="ar-SA" sz="1800" smtClean="0"/>
              <a:t>إن تناول الأدوية الضارة ذات الجودة الرديئة أو المغشوشة وغير الفعالة أو تلك التي لم تثبت مأمونيتها قد يؤدي إلى فشل العلاج واستفحال المرض ومقاومة الأدوية بل إلى الوفاة في بعض الأحيان، كما أنه يزعزع الثقة في النظم الصحية والعاملين في المهن الصحية ومنتجي المستحضرات الصيدلانية وموزعيها،ولذا كان لزاماً إنشاء الهيئة العامة للغذاء والدواء لإيجاد هيئة وطنية قوية لتنظيم صناعة الأدوية وتجارتها واستعمالها وذلك من أجل حفظ الصحة وتعزيزها.</a:t>
            </a:r>
          </a:p>
        </p:txBody>
      </p:sp>
      <p:sp>
        <p:nvSpPr>
          <p:cNvPr id="95236" name="Slide Number Placeholder 4"/>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06455578-E753-4F01-A390-E7D575773EB0}" type="slidenum">
              <a:rPr lang="ar-SA" smtClean="0"/>
              <a:pPr/>
              <a:t>86</a:t>
            </a:fld>
            <a:endParaRPr lang="en-US" smtClean="0"/>
          </a:p>
        </p:txBody>
      </p:sp>
      <p:pic>
        <p:nvPicPr>
          <p:cNvPr id="95237" name="Picture 4" descr="http://www.sfda.gov.sa/images/logo-ar.gif">
            <a:hlinkClick r:id="rId3"/>
          </p:cNvPr>
          <p:cNvPicPr>
            <a:picLocks noChangeAspect="1" noChangeArrowheads="1"/>
          </p:cNvPicPr>
          <p:nvPr/>
        </p:nvPicPr>
        <p:blipFill>
          <a:blip r:embed="rId4"/>
          <a:srcRect/>
          <a:stretch>
            <a:fillRect/>
          </a:stretch>
        </p:blipFill>
        <p:spPr bwMode="auto">
          <a:xfrm>
            <a:off x="3357563" y="0"/>
            <a:ext cx="2478087" cy="428625"/>
          </a:xfrm>
          <a:prstGeom prst="rect">
            <a:avLst/>
          </a:prstGeom>
          <a:noFill/>
          <a:ln w="9525">
            <a:noFill/>
            <a:miter lim="800000"/>
            <a:headEnd/>
            <a:tailEnd/>
          </a:ln>
        </p:spPr>
      </p:pic>
      <p:pic>
        <p:nvPicPr>
          <p:cNvPr id="95238" name="Picture 8" descr="قطاع الدواء">
            <a:hlinkClick r:id="rId5"/>
          </p:cNvPr>
          <p:cNvPicPr>
            <a:picLocks noChangeAspect="1" noChangeArrowheads="1"/>
          </p:cNvPicPr>
          <p:nvPr/>
        </p:nvPicPr>
        <p:blipFill>
          <a:blip r:embed="rId6"/>
          <a:srcRect/>
          <a:stretch>
            <a:fillRect/>
          </a:stretch>
        </p:blipFill>
        <p:spPr bwMode="auto">
          <a:xfrm>
            <a:off x="3708400" y="476250"/>
            <a:ext cx="1655763" cy="504825"/>
          </a:xfrm>
          <a:prstGeom prst="rect">
            <a:avLst/>
          </a:prstGeom>
          <a:noFill/>
          <a:ln w="9525">
            <a:noFill/>
            <a:miter lim="800000"/>
            <a:headEnd/>
            <a:tailEnd/>
          </a:ln>
        </p:spPr>
      </p:pic>
    </p:spTree>
  </p:cSld>
  <p:clrMapOvr>
    <a:masterClrMapping/>
  </p:clrMapOvr>
  <p:transition>
    <p:wheel spokes="3"/>
  </p:transition>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Content Placeholder 2"/>
          <p:cNvSpPr>
            <a:spLocks noGrp="1"/>
          </p:cNvSpPr>
          <p:nvPr>
            <p:ph idx="1"/>
          </p:nvPr>
        </p:nvSpPr>
        <p:spPr>
          <a:xfrm>
            <a:off x="642938" y="620713"/>
            <a:ext cx="7986712" cy="5329237"/>
          </a:xfrm>
        </p:spPr>
        <p:txBody>
          <a:bodyPr/>
          <a:lstStyle/>
          <a:p>
            <a:r>
              <a:rPr lang="ar-SA" sz="1800" b="1" smtClean="0"/>
              <a:t>أنشطة القطاع</a:t>
            </a:r>
          </a:p>
          <a:p>
            <a:r>
              <a:rPr lang="ar-SA" sz="1800" smtClean="0"/>
              <a:t>ويقوم قطاع الدواء بعدد من الأنشطة التي يعزز بعضها البعض الآخر والتي تهدف جميعاً إلى حماية الصحة العامة في المملكة وتشمل:</a:t>
            </a:r>
            <a:br>
              <a:rPr lang="ar-SA" sz="1800" smtClean="0"/>
            </a:br>
            <a:endParaRPr lang="ar-SA" sz="1800" smtClean="0"/>
          </a:p>
          <a:p>
            <a:r>
              <a:rPr lang="ar-SA" sz="1800" smtClean="0"/>
              <a:t>ترخيص عمليات تصنيع الأدوية واستيرادها وتصديرها وتوزيعها وترويجها والإعلان عنها. </a:t>
            </a:r>
          </a:p>
          <a:p>
            <a:r>
              <a:rPr lang="ar-SA" sz="1800" smtClean="0"/>
              <a:t>تقييم مأمونية الأدوية وفعاليتها وجودتها وإصدار الترخيص بتسويقها. </a:t>
            </a:r>
          </a:p>
          <a:p>
            <a:r>
              <a:rPr lang="ar-SA" sz="1800" smtClean="0"/>
              <a:t>تفتيش مؤسسات تصنيع الأدوية واستيرادها وبيعها جملة وصرفها وإخضاع هذه المؤسسات للرقابة. </a:t>
            </a:r>
          </a:p>
          <a:p>
            <a:r>
              <a:rPr lang="ar-SA" sz="1800" smtClean="0"/>
              <a:t>التحقق من جودة الأدوية المعروضة في السوق ومراقبة هذه الجودة. </a:t>
            </a:r>
          </a:p>
          <a:p>
            <a:r>
              <a:rPr lang="ar-SA" sz="1800" smtClean="0"/>
              <a:t>التحكم في شروط ترويج الأدوية والإعلان عنها. </a:t>
            </a:r>
          </a:p>
          <a:p>
            <a:r>
              <a:rPr lang="ar-SA" sz="1800" smtClean="0"/>
              <a:t>رصد مراقبة الآثار الضارة التي قد تنجم عن تناول الأدوية. </a:t>
            </a:r>
          </a:p>
          <a:p>
            <a:r>
              <a:rPr lang="ar-SA" sz="1800" smtClean="0"/>
              <a:t>تزويد المهنيين والجمهور بمعلومات مستقلة عن الأدوية.</a:t>
            </a:r>
          </a:p>
          <a:p>
            <a:r>
              <a:rPr lang="ar-SA" sz="1800" smtClean="0"/>
              <a:t>التحقق من سلامة مستحضرات التجميل.</a:t>
            </a:r>
          </a:p>
          <a:p>
            <a:endParaRPr lang="ar-SA" sz="1800" smtClean="0"/>
          </a:p>
        </p:txBody>
      </p:sp>
      <p:sp>
        <p:nvSpPr>
          <p:cNvPr id="96259" name="Slide Number Placeholder 4"/>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5B290B06-60B9-4303-9A7F-FFBA2D52FE93}" type="slidenum">
              <a:rPr lang="ar-SA" smtClean="0"/>
              <a:pPr/>
              <a:t>87</a:t>
            </a:fld>
            <a:endParaRPr lang="en-US" smtClean="0"/>
          </a:p>
        </p:txBody>
      </p:sp>
      <p:pic>
        <p:nvPicPr>
          <p:cNvPr id="96260" name="Picture 4" descr="http://www.sfda.gov.sa/images/logo-ar.gif">
            <a:hlinkClick r:id="rId2"/>
          </p:cNvPr>
          <p:cNvPicPr>
            <a:picLocks noChangeAspect="1" noChangeArrowheads="1"/>
          </p:cNvPicPr>
          <p:nvPr/>
        </p:nvPicPr>
        <p:blipFill>
          <a:blip r:embed="rId3"/>
          <a:srcRect/>
          <a:stretch>
            <a:fillRect/>
          </a:stretch>
        </p:blipFill>
        <p:spPr bwMode="auto">
          <a:xfrm>
            <a:off x="4714875" y="0"/>
            <a:ext cx="2478088" cy="428625"/>
          </a:xfrm>
          <a:prstGeom prst="rect">
            <a:avLst/>
          </a:prstGeom>
          <a:noFill/>
          <a:ln w="9525">
            <a:noFill/>
            <a:miter lim="800000"/>
            <a:headEnd/>
            <a:tailEnd/>
          </a:ln>
        </p:spPr>
      </p:pic>
      <p:pic>
        <p:nvPicPr>
          <p:cNvPr id="96261" name="Picture 8" descr="قطاع الدواء">
            <a:hlinkClick r:id="rId4"/>
          </p:cNvPr>
          <p:cNvPicPr>
            <a:picLocks noChangeAspect="1" noChangeArrowheads="1"/>
          </p:cNvPicPr>
          <p:nvPr/>
        </p:nvPicPr>
        <p:blipFill>
          <a:blip r:embed="rId5"/>
          <a:srcRect/>
          <a:stretch>
            <a:fillRect/>
          </a:stretch>
        </p:blipFill>
        <p:spPr bwMode="auto">
          <a:xfrm>
            <a:off x="2987675" y="71438"/>
            <a:ext cx="1655763" cy="404812"/>
          </a:xfrm>
          <a:prstGeom prst="rect">
            <a:avLst/>
          </a:prstGeom>
          <a:noFill/>
          <a:ln w="9525">
            <a:noFill/>
            <a:miter lim="800000"/>
            <a:headEnd/>
            <a:tailEnd/>
          </a:ln>
        </p:spPr>
      </p:pic>
    </p:spTree>
  </p:cSld>
  <p:clrMapOvr>
    <a:masterClrMapping/>
  </p:clrMapOvr>
  <p:transition>
    <p:wheel spokes="3"/>
  </p:transition>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عنصر نائب للمحتوى 2"/>
          <p:cNvSpPr>
            <a:spLocks noGrp="1"/>
          </p:cNvSpPr>
          <p:nvPr>
            <p:ph idx="1"/>
          </p:nvPr>
        </p:nvSpPr>
        <p:spPr>
          <a:xfrm>
            <a:off x="914400" y="1196975"/>
            <a:ext cx="7772400" cy="4572000"/>
          </a:xfrm>
        </p:spPr>
        <p:txBody>
          <a:bodyPr/>
          <a:lstStyle/>
          <a:p>
            <a:r>
              <a:rPr lang="ar-SA" sz="2000" b="1" smtClean="0"/>
              <a:t>محاور التطوير</a:t>
            </a:r>
          </a:p>
          <a:p>
            <a:r>
              <a:rPr lang="ar-SA" sz="2000" b="1" smtClean="0"/>
              <a:t>أولاً:</a:t>
            </a:r>
            <a:r>
              <a:rPr lang="ar-SA" sz="2000" smtClean="0"/>
              <a:t> وضع الأنظمة واللوائح والمواصفات اللازمة قبل السماح بتسويق الدواء في المملكة</a:t>
            </a:r>
            <a:br>
              <a:rPr lang="ar-SA" sz="2000" smtClean="0"/>
            </a:br>
            <a:r>
              <a:rPr lang="ar-SA" sz="2000" b="1" smtClean="0"/>
              <a:t>ثانياً:</a:t>
            </a:r>
            <a:r>
              <a:rPr lang="ar-SA" sz="2000" smtClean="0"/>
              <a:t> متابعة الدواء بعد التسويق فيما يخص رصد الآثار الضارة ومنع وسائل التسويق غير المشروعة.</a:t>
            </a:r>
            <a:br>
              <a:rPr lang="ar-SA" sz="2000" smtClean="0"/>
            </a:br>
            <a:r>
              <a:rPr lang="ar-SA" sz="2000" b="1" smtClean="0"/>
              <a:t>ثالثاً:</a:t>
            </a:r>
            <a:r>
              <a:rPr lang="ar-SA" sz="2000" smtClean="0"/>
              <a:t> إيصال الرسائل الصحية والمعلومات الموثقة عن الدواء للجمهور والمهتمين.</a:t>
            </a:r>
          </a:p>
          <a:p>
            <a:r>
              <a:rPr lang="ar-SA" sz="1800" smtClean="0"/>
              <a:t>ولتحقيق هذا التوجيه قام قطاع الدواء بالبدء في صياغة الإستراجتيجية المستقبلية بتشكيل العديد من اللجان الفنية لتحديث الأنظمة والمدونات الخاصة بالدواء، والمشاركة مع الجهات الحكومية ذات العلاقة في وضع اللوائح التنفيذية والاشتراك في عدد من قواعد معلومات الأدوية وتحديد تخصصات الصيدلية والعلمية التي يحتاج إليها قطاع الدواء، وتدريب وتعيين الكوادر المطلوبة من الصيادلة بهدف إبتعاثهم للتخصص في المجالات التي يحتاج إليها القطاع ولبناء قاعدة عريضة من العلماء في مجال الدواء.</a:t>
            </a:r>
          </a:p>
        </p:txBody>
      </p:sp>
      <p:sp>
        <p:nvSpPr>
          <p:cNvPr id="97283" name="عنصر نائب لرقم الشريحة 4"/>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83123C26-140B-4663-B44A-E4FB02779ED8}" type="slidenum">
              <a:rPr lang="ar-SA" smtClean="0"/>
              <a:pPr/>
              <a:t>88</a:t>
            </a:fld>
            <a:endParaRPr lang="en-US" smtClean="0"/>
          </a:p>
        </p:txBody>
      </p:sp>
      <p:pic>
        <p:nvPicPr>
          <p:cNvPr id="97284" name="Picture 4" descr="http://www.sfda.gov.sa/images/logo-ar.gif">
            <a:hlinkClick r:id="rId2"/>
          </p:cNvPr>
          <p:cNvPicPr>
            <a:picLocks noChangeAspect="1" noChangeArrowheads="1"/>
          </p:cNvPicPr>
          <p:nvPr/>
        </p:nvPicPr>
        <p:blipFill>
          <a:blip r:embed="rId3"/>
          <a:srcRect/>
          <a:stretch>
            <a:fillRect/>
          </a:stretch>
        </p:blipFill>
        <p:spPr bwMode="auto">
          <a:xfrm>
            <a:off x="3357563" y="0"/>
            <a:ext cx="2478087" cy="428625"/>
          </a:xfrm>
          <a:prstGeom prst="rect">
            <a:avLst/>
          </a:prstGeom>
          <a:noFill/>
          <a:ln w="9525">
            <a:noFill/>
            <a:miter lim="800000"/>
            <a:headEnd/>
            <a:tailEnd/>
          </a:ln>
        </p:spPr>
      </p:pic>
      <p:pic>
        <p:nvPicPr>
          <p:cNvPr id="97285" name="Picture 8" descr="قطاع الدواء">
            <a:hlinkClick r:id="rId4"/>
          </p:cNvPr>
          <p:cNvPicPr>
            <a:picLocks noChangeAspect="1" noChangeArrowheads="1"/>
          </p:cNvPicPr>
          <p:nvPr/>
        </p:nvPicPr>
        <p:blipFill>
          <a:blip r:embed="rId5"/>
          <a:srcRect/>
          <a:stretch>
            <a:fillRect/>
          </a:stretch>
        </p:blipFill>
        <p:spPr bwMode="auto">
          <a:xfrm>
            <a:off x="3635375" y="549275"/>
            <a:ext cx="1655763" cy="404813"/>
          </a:xfrm>
          <a:prstGeom prst="rect">
            <a:avLst/>
          </a:prstGeom>
          <a:noFill/>
          <a:ln w="9525">
            <a:noFill/>
            <a:miter lim="800000"/>
            <a:headEnd/>
            <a:tailEnd/>
          </a:ln>
        </p:spPr>
      </p:pic>
    </p:spTree>
  </p:cSld>
  <p:clrMapOvr>
    <a:masterClrMapping/>
  </p:clrMapOvr>
  <p:transition>
    <p:wheel spokes="3"/>
  </p:transition>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195513" y="1125538"/>
            <a:ext cx="5256212" cy="503237"/>
          </a:xfrm>
        </p:spPr>
        <p:txBody>
          <a:bodyPr/>
          <a:lstStyle/>
          <a:p>
            <a:pPr algn="ctr">
              <a:defRPr/>
            </a:pPr>
            <a:r>
              <a:rPr lang="ar-SA" sz="2400" b="1" dirty="0" smtClean="0">
                <a:latin typeface="Monotype Koufi" pitchFamily="2" charset="-78"/>
                <a:ea typeface="Monotype Koufi" pitchFamily="2" charset="-78"/>
                <a:cs typeface="Monotype Koufi" pitchFamily="2" charset="-78"/>
              </a:rPr>
              <a:t>المركز الوطني للتيقظ والسلامة الدوائية</a:t>
            </a:r>
            <a:endParaRPr lang="ar-SA" sz="2400" dirty="0">
              <a:latin typeface="Monotype Koufi" pitchFamily="2" charset="-78"/>
              <a:ea typeface="Monotype Koufi" pitchFamily="2" charset="-78"/>
              <a:cs typeface="Monotype Koufi" pitchFamily="2" charset="-78"/>
            </a:endParaRPr>
          </a:p>
        </p:txBody>
      </p:sp>
      <p:sp>
        <p:nvSpPr>
          <p:cNvPr id="98307" name="عنصر نائب للمحتوى 2"/>
          <p:cNvSpPr>
            <a:spLocks noGrp="1"/>
          </p:cNvSpPr>
          <p:nvPr>
            <p:ph idx="1"/>
          </p:nvPr>
        </p:nvSpPr>
        <p:spPr>
          <a:xfrm>
            <a:off x="914400" y="1700213"/>
            <a:ext cx="7772400" cy="5041900"/>
          </a:xfrm>
        </p:spPr>
        <p:txBody>
          <a:bodyPr/>
          <a:lstStyle/>
          <a:p>
            <a:pPr algn="just">
              <a:buFont typeface="Wingdings" pitchFamily="2" charset="2"/>
              <a:buNone/>
            </a:pPr>
            <a:r>
              <a:rPr lang="ar-SA" sz="1600" smtClean="0"/>
              <a:t>   		يقوم المركز بمتابعة الأدوية بعد تسويقها، </a:t>
            </a:r>
            <a:r>
              <a:rPr lang="ar-SA" sz="1600" b="1" smtClean="0"/>
              <a:t>وعمل تقييم مستمر لجودة المستحضرات الصيدلانية</a:t>
            </a:r>
            <a:r>
              <a:rPr lang="ar-SA" sz="1600" smtClean="0"/>
              <a:t>، والكشف عن الأعراض الجانبية، وتقييمها ووضع الحلول المؤدية لمنعها، واستقبال البلاغات المتعلقة بهذا الشأن، وكذلك </a:t>
            </a:r>
            <a:r>
              <a:rPr lang="ar-SA" sz="1600" b="1" smtClean="0"/>
              <a:t>متابعة الأخبار الواردة من الهيئات والمنظمات الدولية </a:t>
            </a:r>
            <a:r>
              <a:rPr lang="ar-SA" sz="1600" smtClean="0"/>
              <a:t>واتخاذ القرارات المناسبة حيال مأمونية المستحضرات الصيدلانية المتداولة. </a:t>
            </a:r>
          </a:p>
          <a:p>
            <a:r>
              <a:rPr lang="ar-SA" sz="1600" b="1" smtClean="0"/>
              <a:t>أهداف المركز: </a:t>
            </a:r>
          </a:p>
          <a:p>
            <a:r>
              <a:rPr lang="ar-SA" sz="1600" smtClean="0"/>
              <a:t>الاكتشاف المبكر للأعراض الجانبية للأدوية. </a:t>
            </a:r>
          </a:p>
          <a:p>
            <a:r>
              <a:rPr lang="ar-SA" sz="1600" smtClean="0"/>
              <a:t>اكتشاف زيادة الأعراض الجانبية المعروفة لبعض الأدوية. </a:t>
            </a:r>
          </a:p>
          <a:p>
            <a:r>
              <a:rPr lang="ar-SA" sz="1600" smtClean="0"/>
              <a:t>التعرف على عوامل الخطورة والميكانيكية المحتملة للأعراض الجانبية. </a:t>
            </a:r>
          </a:p>
          <a:p>
            <a:r>
              <a:rPr lang="ar-SA" sz="1600" b="1" smtClean="0"/>
              <a:t>مراقبة جودة الدواء. </a:t>
            </a:r>
          </a:p>
          <a:p>
            <a:r>
              <a:rPr lang="ar-SA" sz="1600" smtClean="0"/>
              <a:t>منع حدوث الأضرار الناتجة من استعمال الأدوية. </a:t>
            </a:r>
          </a:p>
          <a:p>
            <a:r>
              <a:rPr lang="ar-SA" sz="1600" smtClean="0"/>
              <a:t>جمع المعلومات و الآراء فيما يخص سلامة الأدوية والمشاركة بشفافية ووضوح في البرنامج. </a:t>
            </a:r>
          </a:p>
          <a:p>
            <a:r>
              <a:rPr lang="ar-SA" sz="1600" smtClean="0"/>
              <a:t>دعم وتشجيع تقنين استعمال الأدوية للوصول لأفضل السبل في علاج المرضى وتحسين الصحة العامة. </a:t>
            </a:r>
          </a:p>
          <a:p>
            <a:r>
              <a:rPr lang="ar-SA" sz="1600" smtClean="0"/>
              <a:t>التعليم والتواصل على المستوى العالمي فيما يخص </a:t>
            </a:r>
            <a:r>
              <a:rPr lang="ar-SA" sz="1600" b="1" smtClean="0"/>
              <a:t>مأمونية وفعالية وجودة المستحضرات الصيدلانية المستخدمة في العلاج . </a:t>
            </a:r>
          </a:p>
          <a:p>
            <a:endParaRPr lang="en-US" sz="1600" smtClean="0">
              <a:cs typeface="Tahoma" pitchFamily="34" charset="0"/>
            </a:endParaRPr>
          </a:p>
        </p:txBody>
      </p:sp>
      <p:sp>
        <p:nvSpPr>
          <p:cNvPr id="98308" name="عنصر نائب لرقم الشريحة 4"/>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06B70014-833F-42A9-BE20-6CE91394BE39}" type="slidenum">
              <a:rPr lang="ar-SA" smtClean="0"/>
              <a:pPr/>
              <a:t>89</a:t>
            </a:fld>
            <a:endParaRPr lang="en-US" smtClean="0"/>
          </a:p>
        </p:txBody>
      </p:sp>
      <p:pic>
        <p:nvPicPr>
          <p:cNvPr id="98309" name="Picture 2" descr="http://www.sfda.gov.sa/NR/rdonlyres/31866E18-5D98-4285-A72B-1C0B21ABCBEF/0/drug_monitoring.jpg"/>
          <p:cNvPicPr>
            <a:picLocks noChangeAspect="1" noChangeArrowheads="1"/>
          </p:cNvPicPr>
          <p:nvPr/>
        </p:nvPicPr>
        <p:blipFill>
          <a:blip r:embed="rId2"/>
          <a:srcRect/>
          <a:stretch>
            <a:fillRect/>
          </a:stretch>
        </p:blipFill>
        <p:spPr bwMode="auto">
          <a:xfrm>
            <a:off x="3779838" y="115888"/>
            <a:ext cx="2495550" cy="936625"/>
          </a:xfrm>
          <a:prstGeom prst="rect">
            <a:avLst/>
          </a:prstGeom>
          <a:noFill/>
          <a:ln w="9525">
            <a:noFill/>
            <a:miter lim="800000"/>
            <a:headEnd/>
            <a:tailEnd/>
          </a:ln>
        </p:spPr>
      </p:pic>
    </p:spTree>
  </p:cSld>
  <p:clrMapOvr>
    <a:masterClrMapping/>
  </p:clrMapOvr>
  <p:transition>
    <p:wheel spokes="3"/>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95513" y="115888"/>
            <a:ext cx="5699125" cy="479425"/>
          </a:xfrm>
        </p:spPr>
        <p:txBody>
          <a:bodyPr/>
          <a:lstStyle/>
          <a:p>
            <a:pPr algn="ctr">
              <a:defRPr/>
            </a:pPr>
            <a:r>
              <a:rPr lang="en-US" sz="2000" b="1" dirty="0" smtClean="0"/>
              <a:t>NHS- UK Pharmacy assistants</a:t>
            </a:r>
            <a:endParaRPr lang="ar-SA" sz="2000" dirty="0"/>
          </a:p>
        </p:txBody>
      </p:sp>
      <p:sp>
        <p:nvSpPr>
          <p:cNvPr id="17411" name="Content Placeholder 2"/>
          <p:cNvSpPr>
            <a:spLocks noGrp="1"/>
          </p:cNvSpPr>
          <p:nvPr>
            <p:ph idx="1"/>
          </p:nvPr>
        </p:nvSpPr>
        <p:spPr>
          <a:xfrm>
            <a:off x="971550" y="549275"/>
            <a:ext cx="7772400" cy="4967288"/>
          </a:xfrm>
        </p:spPr>
        <p:txBody>
          <a:bodyPr/>
          <a:lstStyle/>
          <a:p>
            <a:pPr algn="l" rtl="0"/>
            <a:r>
              <a:rPr lang="en-US" sz="1400" b="1" smtClean="0">
                <a:cs typeface="Tahoma" pitchFamily="34" charset="0"/>
              </a:rPr>
              <a:t>Pharmacy assistants and dispensing assistants work alongside </a:t>
            </a:r>
            <a:r>
              <a:rPr lang="en-US" sz="1400" b="1" smtClean="0">
                <a:cs typeface="Tahoma" pitchFamily="34" charset="0"/>
                <a:hlinkClick r:id="rId2" action="ppaction://hlinkfile"/>
              </a:rPr>
              <a:t>pharmacy technicians</a:t>
            </a:r>
            <a:r>
              <a:rPr lang="en-US" sz="1400" b="1" smtClean="0">
                <a:cs typeface="Tahoma" pitchFamily="34" charset="0"/>
              </a:rPr>
              <a:t> </a:t>
            </a:r>
            <a:r>
              <a:rPr lang="en-US" sz="1400" smtClean="0">
                <a:cs typeface="Tahoma" pitchFamily="34" charset="0"/>
              </a:rPr>
              <a:t>and under the supervision of a registered </a:t>
            </a:r>
            <a:r>
              <a:rPr lang="en-US" sz="1400" smtClean="0">
                <a:cs typeface="Tahoma" pitchFamily="34" charset="0"/>
                <a:hlinkClick r:id="rId3" action="ppaction://hlinkfile"/>
              </a:rPr>
              <a:t>pharmacist</a:t>
            </a:r>
            <a:r>
              <a:rPr lang="en-US" sz="1400" smtClean="0">
                <a:cs typeface="Tahoma" pitchFamily="34" charset="0"/>
              </a:rPr>
              <a:t>. They work in hospital and community settings. Staff falling into this category will have a range of roles and responsibilities and therefore different job titles will apply. In the community sector these will include dispenser, dispensing assistant, pharmacy assistant and healthcare assistant. Within the hospital sector the titles pharmacy assistant and assistant technical officer are more commonly used. </a:t>
            </a:r>
          </a:p>
          <a:p>
            <a:pPr algn="l" rtl="0"/>
            <a:r>
              <a:rPr lang="en-US" sz="1400" smtClean="0">
                <a:cs typeface="Tahoma" pitchFamily="34" charset="0"/>
              </a:rPr>
              <a:t>The range of duties is broad and varies depending on the post, but would typically include the following: </a:t>
            </a:r>
          </a:p>
          <a:p>
            <a:pPr lvl="1" algn="just" rtl="0"/>
            <a:r>
              <a:rPr lang="en-US" sz="1400" smtClean="0">
                <a:cs typeface="Tahoma" pitchFamily="34" charset="0"/>
              </a:rPr>
              <a:t>selecting specific pharmaceutical items from within a store area, according to a list, for assembly for delivery towards, departments, clinical areas or community sites</a:t>
            </a:r>
          </a:p>
          <a:p>
            <a:pPr lvl="1" algn="just" rtl="0"/>
            <a:r>
              <a:rPr lang="en-US" sz="1400" smtClean="0">
                <a:cs typeface="Tahoma" pitchFamily="34" charset="0"/>
              </a:rPr>
              <a:t>answering queries on supply and availability of medicines, where it is within their competence</a:t>
            </a:r>
          </a:p>
          <a:p>
            <a:pPr lvl="1" algn="just" rtl="0"/>
            <a:r>
              <a:rPr lang="en-US" sz="1400" smtClean="0">
                <a:cs typeface="Tahoma" pitchFamily="34" charset="0"/>
              </a:rPr>
              <a:t>drawing to the attention of clinical pharmacists or pharmacy technicians, problems or queries raised</a:t>
            </a:r>
          </a:p>
          <a:p>
            <a:pPr lvl="1" algn="just" rtl="0"/>
            <a:r>
              <a:rPr lang="en-US" sz="1400" smtClean="0">
                <a:cs typeface="Tahoma" pitchFamily="34" charset="0"/>
              </a:rPr>
              <a:t>ordering items for use within a department</a:t>
            </a:r>
          </a:p>
          <a:p>
            <a:pPr lvl="1" algn="just" rtl="0"/>
            <a:r>
              <a:rPr lang="en-US" sz="1400" smtClean="0">
                <a:cs typeface="Tahoma" pitchFamily="34" charset="0"/>
              </a:rPr>
              <a:t>receiving, loading, unloading incoming goods from wholesalers, manufacturers and elsewhere</a:t>
            </a:r>
          </a:p>
          <a:p>
            <a:pPr lvl="1" algn="just" rtl="0"/>
            <a:r>
              <a:rPr lang="en-US" sz="1400" smtClean="0">
                <a:cs typeface="Tahoma" pitchFamily="34" charset="0"/>
              </a:rPr>
              <a:t>delivering pharmaceuticals and other goods to sites within a pharmacy department, and wards/departments/clinical areas.</a:t>
            </a:r>
          </a:p>
          <a:p>
            <a:pPr algn="l" rtl="0">
              <a:buFont typeface="Wingdings" pitchFamily="2" charset="2"/>
              <a:buNone/>
            </a:pPr>
            <a:endParaRPr lang="en-US" sz="1400" smtClean="0">
              <a:cs typeface="Tahoma" pitchFamily="34" charset="0"/>
            </a:endParaRPr>
          </a:p>
          <a:p>
            <a:pPr algn="l" rtl="0">
              <a:buFont typeface="Wingdings" pitchFamily="2" charset="2"/>
              <a:buNone/>
            </a:pPr>
            <a:endParaRPr lang="en-US" sz="1400" smtClean="0">
              <a:cs typeface="Tahoma" pitchFamily="34" charset="0"/>
            </a:endParaRPr>
          </a:p>
          <a:p>
            <a:pPr algn="l" rtl="0">
              <a:buFont typeface="Wingdings" pitchFamily="2" charset="2"/>
              <a:buNone/>
            </a:pPr>
            <a:endParaRPr lang="en-US" sz="1400" smtClean="0">
              <a:cs typeface="Tahoma" pitchFamily="34" charset="0"/>
            </a:endParaRPr>
          </a:p>
          <a:p>
            <a:pPr algn="l" rtl="0">
              <a:buFont typeface="Wingdings" pitchFamily="2" charset="2"/>
              <a:buNone/>
            </a:pPr>
            <a:endParaRPr lang="en-US" sz="1400" smtClean="0">
              <a:cs typeface="Tahoma" pitchFamily="34" charset="0"/>
            </a:endParaRPr>
          </a:p>
          <a:p>
            <a:pPr algn="l" rtl="0">
              <a:buFont typeface="Wingdings" pitchFamily="2" charset="2"/>
              <a:buNone/>
            </a:pPr>
            <a:endParaRPr lang="en-US" sz="1400" smtClean="0">
              <a:cs typeface="Tahoma" pitchFamily="34" charset="0"/>
            </a:endParaRPr>
          </a:p>
          <a:p>
            <a:pPr algn="l" rtl="0">
              <a:buFont typeface="Wingdings" pitchFamily="2" charset="2"/>
              <a:buNone/>
            </a:pPr>
            <a:endParaRPr lang="en-US" sz="1400" smtClean="0">
              <a:cs typeface="Tahoma" pitchFamily="34" charset="0"/>
            </a:endParaRPr>
          </a:p>
          <a:p>
            <a:pPr algn="l" rtl="0">
              <a:buFont typeface="Wingdings" pitchFamily="2" charset="2"/>
              <a:buNone/>
            </a:pPr>
            <a:endParaRPr lang="en-US" sz="1400" smtClean="0">
              <a:cs typeface="Tahoma" pitchFamily="34" charset="0"/>
            </a:endParaRPr>
          </a:p>
          <a:p>
            <a:pPr algn="l" rtl="0">
              <a:buFont typeface="Wingdings" pitchFamily="2" charset="2"/>
              <a:buNone/>
            </a:pPr>
            <a:endParaRPr lang="ar-SA" sz="1400" smtClean="0"/>
          </a:p>
          <a:p>
            <a:pPr algn="l" rtl="0">
              <a:buFont typeface="Wingdings" pitchFamily="2" charset="2"/>
              <a:buNone/>
            </a:pPr>
            <a:endParaRPr lang="ar-SA" sz="1400" smtClean="0"/>
          </a:p>
          <a:p>
            <a:pPr algn="l" rtl="0">
              <a:buFont typeface="Wingdings" pitchFamily="2" charset="2"/>
              <a:buNone/>
            </a:pPr>
            <a:endParaRPr lang="ar-SA" sz="1400" smtClean="0"/>
          </a:p>
          <a:p>
            <a:pPr algn="ctr">
              <a:buFont typeface="Wingdings" pitchFamily="2" charset="2"/>
              <a:buNone/>
            </a:pPr>
            <a:endParaRPr lang="en-US" sz="1400" smtClean="0">
              <a:latin typeface="Arial" pitchFamily="34" charset="0"/>
              <a:cs typeface="Arial" pitchFamily="34" charset="0"/>
            </a:endParaRPr>
          </a:p>
        </p:txBody>
      </p:sp>
      <p:sp>
        <p:nvSpPr>
          <p:cNvPr id="17412" name="Slide Number Placeholder 4"/>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188CB342-E698-4B79-8C24-FD23AB4EDD36}" type="slidenum">
              <a:rPr lang="ar-SA" smtClean="0"/>
              <a:pPr/>
              <a:t>9</a:t>
            </a:fld>
            <a:endParaRPr lang="en-US" smtClean="0"/>
          </a:p>
        </p:txBody>
      </p:sp>
    </p:spTree>
  </p:cSld>
  <p:clrMapOvr>
    <a:masterClrMapping/>
  </p:clrMapOvr>
  <p:transition>
    <p:wheel spokes="3"/>
  </p:transition>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1187450" y="333375"/>
            <a:ext cx="6337300" cy="431800"/>
          </a:xfrm>
        </p:spPr>
        <p:txBody>
          <a:bodyPr/>
          <a:lstStyle/>
          <a:p>
            <a:pPr algn="ctr">
              <a:defRPr/>
            </a:pPr>
            <a:r>
              <a:rPr lang="ar-SA" sz="2800" dirty="0" err="1" smtClean="0">
                <a:latin typeface="Monotype Koufi" pitchFamily="2" charset="-78"/>
                <a:ea typeface="Monotype Koufi" pitchFamily="2" charset="-78"/>
                <a:cs typeface="Monotype Koufi" pitchFamily="2" charset="-78"/>
              </a:rPr>
              <a:t>اقسام</a:t>
            </a:r>
            <a:r>
              <a:rPr lang="ar-SA" sz="2800" dirty="0" smtClean="0">
                <a:latin typeface="Monotype Koufi" pitchFamily="2" charset="-78"/>
                <a:ea typeface="Monotype Koufi" pitchFamily="2" charset="-78"/>
                <a:cs typeface="Monotype Koufi" pitchFamily="2" charset="-78"/>
              </a:rPr>
              <a:t> وخدمات موقع القطاع</a:t>
            </a:r>
            <a:endParaRPr lang="ar-SA" sz="2800" dirty="0">
              <a:latin typeface="Monotype Koufi" pitchFamily="2" charset="-78"/>
              <a:ea typeface="Monotype Koufi" pitchFamily="2" charset="-78"/>
              <a:cs typeface="Monotype Koufi" pitchFamily="2" charset="-78"/>
            </a:endParaRPr>
          </a:p>
        </p:txBody>
      </p:sp>
      <p:sp>
        <p:nvSpPr>
          <p:cNvPr id="99331" name="عنصر نائب لرقم الشريحة 4"/>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3718A805-E477-4110-AC6B-53698494DE7F}" type="slidenum">
              <a:rPr lang="ar-SA" smtClean="0"/>
              <a:pPr/>
              <a:t>90</a:t>
            </a:fld>
            <a:endParaRPr lang="en-US" smtClean="0"/>
          </a:p>
        </p:txBody>
      </p:sp>
      <p:sp>
        <p:nvSpPr>
          <p:cNvPr id="99332" name="مستطيل 5"/>
          <p:cNvSpPr>
            <a:spLocks noChangeArrowheads="1"/>
          </p:cNvSpPr>
          <p:nvPr/>
        </p:nvSpPr>
        <p:spPr bwMode="auto">
          <a:xfrm>
            <a:off x="5364163" y="908050"/>
            <a:ext cx="2771775" cy="3109913"/>
          </a:xfrm>
          <a:prstGeom prst="rect">
            <a:avLst/>
          </a:prstGeom>
          <a:noFill/>
          <a:ln w="9525">
            <a:noFill/>
            <a:miter lim="800000"/>
            <a:headEnd/>
            <a:tailEnd/>
          </a:ln>
        </p:spPr>
        <p:txBody>
          <a:bodyPr>
            <a:spAutoFit/>
          </a:bodyPr>
          <a:lstStyle/>
          <a:p>
            <a:r>
              <a:rPr lang="ar-SA" sz="1400">
                <a:hlinkClick r:id="rId2" action="ppaction://hlinkfile"/>
              </a:rPr>
              <a:t>نبذة عن القطاع</a:t>
            </a:r>
            <a:r>
              <a:rPr lang="ar-SA" sz="1400">
                <a:hlinkClick r:id="rId3" action="ppaction://hlinkfile"/>
              </a:rPr>
              <a:t>نبذة عن القطاع</a:t>
            </a:r>
            <a:r>
              <a:rPr lang="ar-SA" sz="1400"/>
              <a:t> </a:t>
            </a:r>
          </a:p>
          <a:p>
            <a:r>
              <a:rPr lang="ar-SA" sz="1400">
                <a:hlinkClick r:id="rId4" action="ppaction://hlinkfile"/>
              </a:rPr>
              <a:t>إدارات القطاع</a:t>
            </a:r>
            <a:r>
              <a:rPr lang="ar-SA" sz="1400"/>
              <a:t> </a:t>
            </a:r>
          </a:p>
          <a:p>
            <a:r>
              <a:rPr lang="ar-SA" sz="1400">
                <a:hlinkClick r:id="rId5" action="ppaction://hlinkfile"/>
              </a:rPr>
              <a:t>اللجان الفنية والإستشارية وفرق العمل</a:t>
            </a:r>
            <a:r>
              <a:rPr lang="ar-SA" sz="1400"/>
              <a:t> </a:t>
            </a:r>
          </a:p>
          <a:p>
            <a:r>
              <a:rPr lang="ar-SA" sz="1400">
                <a:hlinkClick r:id="rId6" action="ppaction://hlinkfile"/>
              </a:rPr>
              <a:t>الأنظمة واللوائح والمدونات</a:t>
            </a:r>
            <a:r>
              <a:rPr lang="ar-SA" sz="1400"/>
              <a:t> </a:t>
            </a:r>
          </a:p>
          <a:p>
            <a:r>
              <a:rPr lang="ar-SA" sz="1400">
                <a:hlinkClick r:id="rId7" action="ppaction://hlinkfile"/>
              </a:rPr>
              <a:t>الأدوية البشرية</a:t>
            </a:r>
            <a:r>
              <a:rPr lang="ar-SA" sz="1400"/>
              <a:t> </a:t>
            </a:r>
          </a:p>
          <a:p>
            <a:r>
              <a:rPr lang="ar-SA" sz="1400">
                <a:hlinkClick r:id="rId8" action="ppaction://hlinkfile"/>
              </a:rPr>
              <a:t>الأدوية البيطرية</a:t>
            </a:r>
            <a:r>
              <a:rPr lang="ar-SA" sz="1400"/>
              <a:t> </a:t>
            </a:r>
          </a:p>
          <a:p>
            <a:r>
              <a:rPr lang="ar-SA" sz="1400">
                <a:hlinkClick r:id="rId9" action="ppaction://hlinkfile"/>
              </a:rPr>
              <a:t>مستحضرات التجميل</a:t>
            </a:r>
            <a:r>
              <a:rPr lang="ar-SA" sz="1400"/>
              <a:t> </a:t>
            </a:r>
          </a:p>
          <a:p>
            <a:r>
              <a:rPr lang="ar-SA" sz="1400">
                <a:hlinkClick r:id="rId10" action="ppaction://hlinkfile"/>
              </a:rPr>
              <a:t>المركز الوطني لمعلومات الأدوية والسموم</a:t>
            </a:r>
            <a:r>
              <a:rPr lang="ar-SA" sz="1400"/>
              <a:t> </a:t>
            </a:r>
          </a:p>
          <a:p>
            <a:r>
              <a:rPr lang="ar-SA" sz="1400">
                <a:hlinkClick r:id="rId11" action="ppaction://hlinkfile"/>
              </a:rPr>
              <a:t>المركز الوطني للتيقظ و السلامة الدوائية</a:t>
            </a:r>
            <a:r>
              <a:rPr lang="ar-SA" sz="1400"/>
              <a:t> </a:t>
            </a:r>
          </a:p>
          <a:p>
            <a:r>
              <a:rPr lang="ar-SA" sz="1400">
                <a:hlinkClick r:id="rId12" action="ppaction://hlinkfile"/>
              </a:rPr>
              <a:t>التوعية الدوائية</a:t>
            </a:r>
            <a:r>
              <a:rPr lang="ar-SA" sz="1400"/>
              <a:t> </a:t>
            </a:r>
          </a:p>
          <a:p>
            <a:r>
              <a:rPr lang="ar-SA" sz="1400">
                <a:hlinkClick r:id="rId13" action="ppaction://hlinkfile"/>
              </a:rPr>
              <a:t>نشرة (رسالة الدواء)</a:t>
            </a:r>
            <a:r>
              <a:rPr lang="ar-SA" sz="1400"/>
              <a:t> </a:t>
            </a:r>
          </a:p>
          <a:p>
            <a:r>
              <a:rPr lang="ar-SA" sz="1400">
                <a:hlinkClick r:id="rId14" action="ppaction://hlinkfile"/>
              </a:rPr>
              <a:t>النشرة الدوائية السعودية</a:t>
            </a:r>
            <a:r>
              <a:rPr lang="ar-SA" sz="1400"/>
              <a:t> </a:t>
            </a:r>
          </a:p>
          <a:p>
            <a:r>
              <a:rPr lang="ar-SA" sz="1400">
                <a:hlinkClick r:id="rId15" action="ppaction://hlinkfile"/>
              </a:rPr>
              <a:t>انفلونزا الخنازير (</a:t>
            </a:r>
            <a:r>
              <a:rPr lang="en-US" sz="1400">
                <a:hlinkClick r:id="rId15" action="ppaction://hlinkfile"/>
              </a:rPr>
              <a:t>H1N1)</a:t>
            </a:r>
            <a:r>
              <a:rPr lang="en-US" sz="1400"/>
              <a:t> </a:t>
            </a:r>
          </a:p>
          <a:p>
            <a:r>
              <a:rPr lang="ar-SA" sz="1400">
                <a:hlinkClick r:id="rId16" action="ppaction://hlinkfile"/>
              </a:rPr>
              <a:t>مواقع ذات صلة</a:t>
            </a:r>
            <a:endParaRPr lang="ar-SA" sz="1400"/>
          </a:p>
        </p:txBody>
      </p:sp>
      <p:sp>
        <p:nvSpPr>
          <p:cNvPr id="99333" name="Rectangle 2"/>
          <p:cNvSpPr>
            <a:spLocks noChangeArrowheads="1"/>
          </p:cNvSpPr>
          <p:nvPr/>
        </p:nvSpPr>
        <p:spPr bwMode="auto">
          <a:xfrm>
            <a:off x="611188" y="5589588"/>
            <a:ext cx="5580062" cy="708025"/>
          </a:xfrm>
          <a:prstGeom prst="rect">
            <a:avLst/>
          </a:prstGeom>
          <a:noFill/>
          <a:ln w="9525">
            <a:noFill/>
            <a:miter lim="800000"/>
            <a:headEnd/>
            <a:tailEnd/>
          </a:ln>
        </p:spPr>
        <p:txBody>
          <a:bodyPr anchor="ctr">
            <a:spAutoFit/>
          </a:bodyPr>
          <a:lstStyle/>
          <a:p>
            <a:pPr algn="ctr" eaLnBrk="0" hangingPunct="0"/>
            <a:r>
              <a:rPr lang="ar-SA" sz="1300">
                <a:latin typeface="Arial" pitchFamily="34" charset="0"/>
                <a:cs typeface="Times New Roman" pitchFamily="18" charset="0"/>
              </a:rPr>
              <a:t>نموذج الإبلاغ عن الأعراض الجانبية وجودة المستحضرات الصيدلانية</a:t>
            </a:r>
            <a:endParaRPr lang="en-US" sz="1100"/>
          </a:p>
          <a:p>
            <a:pPr algn="ctr" eaLnBrk="0" hangingPunct="0"/>
            <a:r>
              <a:rPr lang="ar-SA" sz="1300">
                <a:latin typeface="Arial" pitchFamily="34" charset="0"/>
                <a:cs typeface="Times New Roman" pitchFamily="18" charset="0"/>
              </a:rPr>
              <a:t>(يعبأ هذا النموذج من قبل أفراد المجتمع)</a:t>
            </a:r>
            <a:endParaRPr lang="en-US" sz="1100"/>
          </a:p>
          <a:p>
            <a:pPr algn="ctr" eaLnBrk="0" hangingPunct="0"/>
            <a:r>
              <a:rPr lang="ar-SA" sz="1400">
                <a:latin typeface="Arial" pitchFamily="34" charset="0"/>
                <a:cs typeface="Times New Roman" pitchFamily="18" charset="0"/>
              </a:rPr>
              <a:t>نموذج رقم  </a:t>
            </a:r>
            <a:r>
              <a:rPr lang="en-US" sz="1400">
                <a:latin typeface="Arial" pitchFamily="34" charset="0"/>
                <a:cs typeface="Times New Roman" pitchFamily="18" charset="0"/>
              </a:rPr>
              <a:t>Form No: ADR-2</a:t>
            </a:r>
            <a:endParaRPr lang="en-US" sz="1400"/>
          </a:p>
        </p:txBody>
      </p:sp>
      <p:sp>
        <p:nvSpPr>
          <p:cNvPr id="99334" name="Rectangle 4"/>
          <p:cNvSpPr>
            <a:spLocks noChangeArrowheads="1"/>
          </p:cNvSpPr>
          <p:nvPr/>
        </p:nvSpPr>
        <p:spPr bwMode="auto">
          <a:xfrm>
            <a:off x="1116013" y="1357313"/>
            <a:ext cx="3816350" cy="2708275"/>
          </a:xfrm>
          <a:prstGeom prst="rect">
            <a:avLst/>
          </a:prstGeom>
          <a:noFill/>
          <a:ln w="9525">
            <a:noFill/>
            <a:miter lim="800000"/>
            <a:headEnd/>
            <a:tailEnd/>
          </a:ln>
        </p:spPr>
        <p:txBody>
          <a:bodyPr lIns="0" tIns="0" rIns="0" bIns="0" anchor="ctr">
            <a:spAutoFit/>
          </a:bodyPr>
          <a:lstStyle/>
          <a:p>
            <a:pPr algn="l" eaLnBrk="0" hangingPunct="0"/>
            <a:r>
              <a:rPr lang="ar-SA" sz="1600" u="sng">
                <a:solidFill>
                  <a:srgbClr val="0051CA"/>
                </a:solidFill>
                <a:latin typeface="Arial" pitchFamily="34" charset="0"/>
                <a:hlinkClick r:id="rId2"/>
              </a:rPr>
              <a:t>ن</a:t>
            </a:r>
            <a:r>
              <a:rPr lang="ar-SA" sz="1600" u="sng">
                <a:solidFill>
                  <a:srgbClr val="0051CA"/>
                </a:solidFill>
                <a:hlinkClick r:id="rId17"/>
              </a:rPr>
              <a:t>مواقع ذات صلة</a:t>
            </a:r>
            <a:endParaRPr lang="ar-SA" sz="1600"/>
          </a:p>
          <a:p>
            <a:pPr algn="l" rtl="0" eaLnBrk="0" hangingPunct="0"/>
            <a:endParaRPr lang="ar-SA" sz="1600" u="sng">
              <a:solidFill>
                <a:srgbClr val="1D2E5E"/>
              </a:solidFill>
              <a:latin typeface="Arial" pitchFamily="34" charset="0"/>
            </a:endParaRPr>
          </a:p>
          <a:p>
            <a:pPr algn="l" rtl="0" eaLnBrk="0" hangingPunct="0">
              <a:buFontTx/>
              <a:buChar char="•"/>
            </a:pPr>
            <a:r>
              <a:rPr lang="en-US" sz="1600" u="sng">
                <a:hlinkClick r:id="rId18"/>
              </a:rPr>
              <a:t>www.fda.gov</a:t>
            </a:r>
            <a:r>
              <a:rPr lang="ar-SA" sz="1600" u="sng">
                <a:solidFill>
                  <a:srgbClr val="0051CA"/>
                </a:solidFill>
              </a:rPr>
              <a:t> </a:t>
            </a:r>
          </a:p>
          <a:p>
            <a:pPr algn="l" rtl="0" eaLnBrk="0" hangingPunct="0">
              <a:buFontTx/>
              <a:buChar char="•"/>
            </a:pPr>
            <a:r>
              <a:rPr lang="en-US" sz="1600" u="sng">
                <a:solidFill>
                  <a:srgbClr val="0051CA"/>
                </a:solidFill>
                <a:hlinkClick r:id="rId19"/>
              </a:rPr>
              <a:t>www.diahome.org</a:t>
            </a:r>
            <a:r>
              <a:rPr lang="ar-SA" sz="1600" u="sng">
                <a:solidFill>
                  <a:srgbClr val="0051CA"/>
                </a:solidFill>
              </a:rPr>
              <a:t> </a:t>
            </a:r>
          </a:p>
          <a:p>
            <a:pPr algn="l" rtl="0" eaLnBrk="0" hangingPunct="0">
              <a:buFontTx/>
              <a:buChar char="•"/>
            </a:pPr>
            <a:r>
              <a:rPr lang="en-US" sz="1600" u="sng">
                <a:solidFill>
                  <a:srgbClr val="0051CA"/>
                </a:solidFill>
                <a:hlinkClick r:id="rId20"/>
              </a:rPr>
              <a:t>www.who.int</a:t>
            </a:r>
            <a:r>
              <a:rPr lang="ar-SA" sz="1600" u="sng">
                <a:solidFill>
                  <a:srgbClr val="0051CA"/>
                </a:solidFill>
              </a:rPr>
              <a:t> </a:t>
            </a:r>
          </a:p>
          <a:p>
            <a:pPr algn="l" rtl="0" eaLnBrk="0" hangingPunct="0">
              <a:buFontTx/>
              <a:buChar char="•"/>
            </a:pPr>
            <a:r>
              <a:rPr lang="en-US" sz="1600" u="sng">
                <a:solidFill>
                  <a:srgbClr val="0051CA"/>
                </a:solidFill>
                <a:hlinkClick r:id="rId21"/>
              </a:rPr>
              <a:t>www.emea.europa.eu</a:t>
            </a:r>
            <a:r>
              <a:rPr lang="ar-SA" sz="1600" u="sng">
                <a:solidFill>
                  <a:srgbClr val="0051CA"/>
                </a:solidFill>
              </a:rPr>
              <a:t> </a:t>
            </a:r>
          </a:p>
          <a:p>
            <a:pPr algn="l" rtl="0" eaLnBrk="0" hangingPunct="0">
              <a:buFontTx/>
              <a:buChar char="•"/>
            </a:pPr>
            <a:r>
              <a:rPr lang="en-US" sz="1600" u="sng">
                <a:solidFill>
                  <a:srgbClr val="0051CA"/>
                </a:solidFill>
                <a:hlinkClick r:id="rId22"/>
              </a:rPr>
              <a:t>www.tga.gov.au</a:t>
            </a:r>
            <a:r>
              <a:rPr lang="ar-SA" sz="1600" u="sng">
                <a:solidFill>
                  <a:srgbClr val="0051CA"/>
                </a:solidFill>
              </a:rPr>
              <a:t> </a:t>
            </a:r>
          </a:p>
          <a:p>
            <a:pPr algn="l" rtl="0" eaLnBrk="0" hangingPunct="0">
              <a:buFontTx/>
              <a:buChar char="•"/>
            </a:pPr>
            <a:r>
              <a:rPr lang="en-US" sz="1600" u="sng">
                <a:solidFill>
                  <a:srgbClr val="0051CA"/>
                </a:solidFill>
                <a:hlinkClick r:id="rId23"/>
              </a:rPr>
              <a:t>www.ich.org</a:t>
            </a:r>
            <a:r>
              <a:rPr lang="ar-SA" sz="1600" u="sng">
                <a:solidFill>
                  <a:srgbClr val="0051CA"/>
                </a:solidFill>
              </a:rPr>
              <a:t> </a:t>
            </a:r>
          </a:p>
          <a:p>
            <a:pPr algn="l" rtl="0" eaLnBrk="0" hangingPunct="0">
              <a:buFontTx/>
              <a:buChar char="•"/>
            </a:pPr>
            <a:r>
              <a:rPr lang="en-US" sz="1600" u="sng">
                <a:solidFill>
                  <a:srgbClr val="0051CA"/>
                </a:solidFill>
                <a:hlinkClick r:id="rId24"/>
              </a:rPr>
              <a:t>www.fda.moph.go.th</a:t>
            </a:r>
            <a:r>
              <a:rPr lang="ar-SA" sz="1600" u="sng">
                <a:solidFill>
                  <a:srgbClr val="0051CA"/>
                </a:solidFill>
              </a:rPr>
              <a:t> </a:t>
            </a:r>
          </a:p>
          <a:p>
            <a:pPr algn="l" rtl="0" eaLnBrk="0" hangingPunct="0">
              <a:buFontTx/>
              <a:buChar char="•"/>
            </a:pPr>
            <a:r>
              <a:rPr lang="en-US" sz="1600" u="sng">
                <a:solidFill>
                  <a:srgbClr val="0051CA"/>
                </a:solidFill>
                <a:hlinkClick r:id="rId25"/>
              </a:rPr>
              <a:t>www.pss.org.sg</a:t>
            </a:r>
            <a:r>
              <a:rPr lang="ar-SA" sz="1600" u="sng">
                <a:solidFill>
                  <a:srgbClr val="0051CA"/>
                </a:solidFill>
              </a:rPr>
              <a:t> </a:t>
            </a:r>
          </a:p>
          <a:p>
            <a:pPr algn="l" rtl="0" eaLnBrk="0" hangingPunct="0"/>
            <a:endParaRPr lang="ar-SA" sz="1600" u="sng">
              <a:solidFill>
                <a:srgbClr val="0051CA"/>
              </a:solidFill>
            </a:endParaRPr>
          </a:p>
        </p:txBody>
      </p:sp>
      <p:sp>
        <p:nvSpPr>
          <p:cNvPr id="99335" name="مستطيل 13"/>
          <p:cNvSpPr>
            <a:spLocks noChangeArrowheads="1"/>
          </p:cNvSpPr>
          <p:nvPr/>
        </p:nvSpPr>
        <p:spPr bwMode="auto">
          <a:xfrm>
            <a:off x="2484438" y="4437063"/>
            <a:ext cx="5327650" cy="369887"/>
          </a:xfrm>
          <a:prstGeom prst="rect">
            <a:avLst/>
          </a:prstGeom>
          <a:noFill/>
          <a:ln w="9525">
            <a:noFill/>
            <a:miter lim="800000"/>
            <a:headEnd/>
            <a:tailEnd/>
          </a:ln>
        </p:spPr>
        <p:txBody>
          <a:bodyPr>
            <a:spAutoFit/>
          </a:bodyPr>
          <a:lstStyle/>
          <a:p>
            <a:r>
              <a:rPr lang="en-US">
                <a:hlinkClick r:id="rId26"/>
              </a:rPr>
              <a:t>http://www.fda.gov/Drugs/default.htm</a:t>
            </a:r>
            <a:r>
              <a:rPr lang="en-US"/>
              <a:t> </a:t>
            </a:r>
            <a:endParaRPr lang="ar-SA"/>
          </a:p>
        </p:txBody>
      </p:sp>
    </p:spTree>
  </p:cSld>
  <p:clrMapOvr>
    <a:masterClrMapping/>
  </p:clrMapOvr>
  <p:transition>
    <p:wheel spokes="3"/>
  </p:transition>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692275" y="404813"/>
            <a:ext cx="6767513" cy="503237"/>
          </a:xfrm>
        </p:spPr>
        <p:txBody>
          <a:bodyPr/>
          <a:lstStyle/>
          <a:p>
            <a:pPr algn="ctr">
              <a:defRPr/>
            </a:pPr>
            <a:r>
              <a:rPr lang="ar-SA" sz="1600" dirty="0" smtClean="0">
                <a:latin typeface="Arial Black" pitchFamily="34" charset="0"/>
              </a:rPr>
              <a:t>  </a:t>
            </a:r>
            <a:r>
              <a:rPr lang="en-US" sz="1600" dirty="0" smtClean="0">
                <a:latin typeface="Arial Black" pitchFamily="34" charset="0"/>
              </a:rPr>
              <a:t> Standardizing Prescription Container Labeling (SPCL)</a:t>
            </a:r>
            <a:r>
              <a:rPr lang="ar-SA" sz="1600" dirty="0" smtClean="0">
                <a:latin typeface="Arial Black" pitchFamily="34" charset="0"/>
              </a:rPr>
              <a:t> </a:t>
            </a:r>
            <a:r>
              <a:rPr lang="en-US" sz="1600" dirty="0" smtClean="0">
                <a:latin typeface="Arial Black" pitchFamily="34" charset="0"/>
              </a:rPr>
              <a:t>PTTQM: </a:t>
            </a:r>
            <a:r>
              <a:rPr lang="en-US" sz="1600" dirty="0" smtClean="0">
                <a:latin typeface="Arial Black" pitchFamily="34" charset="0"/>
                <a:cs typeface="Times New Roman" pitchFamily="18" charset="0"/>
              </a:rPr>
              <a:t> </a:t>
            </a:r>
            <a:r>
              <a:rPr lang="ar-SA" sz="1600" dirty="0" smtClean="0">
                <a:latin typeface="Arial Black" pitchFamily="34" charset="0"/>
                <a:cs typeface="Times New Roman" pitchFamily="18" charset="0"/>
              </a:rPr>
              <a:t> </a:t>
            </a:r>
            <a:br>
              <a:rPr lang="ar-SA" sz="1600" dirty="0" smtClean="0">
                <a:latin typeface="Arial Black" pitchFamily="34" charset="0"/>
                <a:cs typeface="Times New Roman" pitchFamily="18" charset="0"/>
              </a:rPr>
            </a:br>
            <a:r>
              <a:rPr lang="ar-SA" sz="1600" dirty="0" smtClean="0">
                <a:latin typeface="Arial Black" pitchFamily="34" charset="0"/>
                <a:cs typeface="Times New Roman" pitchFamily="18" charset="0"/>
              </a:rPr>
              <a:t> </a:t>
            </a:r>
            <a:r>
              <a:rPr lang="en-US" sz="1200" dirty="0" smtClean="0">
                <a:latin typeface="Times New Roman" pitchFamily="18" charset="0"/>
                <a:cs typeface="Times New Roman" pitchFamily="18" charset="0"/>
                <a:hlinkClick r:id="rId2"/>
              </a:rPr>
              <a:t>http://www.usp.org/pdf/EN/aboutUSP/theStandard2010Summer.pdf</a:t>
            </a:r>
            <a:r>
              <a:rPr lang="en-US" sz="1200" dirty="0" smtClean="0">
                <a:latin typeface="Times New Roman" pitchFamily="18" charset="0"/>
                <a:cs typeface="Times New Roman" pitchFamily="18" charset="0"/>
              </a:rPr>
              <a:t> </a:t>
            </a:r>
            <a:r>
              <a:rPr lang="en-US" sz="1600" dirty="0" smtClean="0">
                <a:latin typeface="Times New Roman" pitchFamily="18" charset="0"/>
                <a:cs typeface="Times New Roman" pitchFamily="18" charset="0"/>
              </a:rPr>
              <a:t/>
            </a:r>
            <a:br>
              <a:rPr lang="en-US" sz="1600" dirty="0" smtClean="0">
                <a:latin typeface="Times New Roman" pitchFamily="18" charset="0"/>
                <a:cs typeface="Times New Roman" pitchFamily="18" charset="0"/>
              </a:rPr>
            </a:br>
            <a:endParaRPr lang="ar-SA" sz="1600" dirty="0">
              <a:latin typeface="Arial Black" pitchFamily="34" charset="0"/>
            </a:endParaRPr>
          </a:p>
        </p:txBody>
      </p:sp>
      <p:sp>
        <p:nvSpPr>
          <p:cNvPr id="100355" name="عنصر نائب للمحتوى 2"/>
          <p:cNvSpPr>
            <a:spLocks noGrp="1"/>
          </p:cNvSpPr>
          <p:nvPr>
            <p:ph idx="1"/>
          </p:nvPr>
        </p:nvSpPr>
        <p:spPr>
          <a:xfrm>
            <a:off x="914400" y="908050"/>
            <a:ext cx="7772400" cy="5257800"/>
          </a:xfrm>
        </p:spPr>
        <p:txBody>
          <a:bodyPr/>
          <a:lstStyle/>
          <a:p>
            <a:pPr algn="just" rtl="0">
              <a:buFont typeface="Wingdings" pitchFamily="2" charset="2"/>
              <a:buNone/>
            </a:pPr>
            <a:r>
              <a:rPr lang="en-US" sz="1600" smtClean="0">
                <a:cs typeface="Tahoma" pitchFamily="34" charset="0"/>
              </a:rPr>
              <a:t>		USP Advisory Panel Recommends Standardizing Prescription Container Labeling to Improve Patient Understanding of Medication Instructions: </a:t>
            </a:r>
          </a:p>
          <a:p>
            <a:pPr algn="just" rtl="0"/>
            <a:r>
              <a:rPr lang="en-US" sz="1400" b="1" smtClean="0">
                <a:cs typeface="Tahoma" pitchFamily="34" charset="0"/>
              </a:rPr>
              <a:t>To promote the establishment of universal standards for prescription medication</a:t>
            </a:r>
          </a:p>
          <a:p>
            <a:pPr algn="just" rtl="0"/>
            <a:r>
              <a:rPr lang="en-US" sz="1400" b="1" smtClean="0">
                <a:cs typeface="Tahoma" pitchFamily="34" charset="0"/>
              </a:rPr>
              <a:t>labels—and to address the widespread problem of patient misinterpretation of medication instructions</a:t>
            </a:r>
            <a:r>
              <a:rPr lang="en-US" sz="1400" smtClean="0">
                <a:cs typeface="Tahoma" pitchFamily="34" charset="0"/>
              </a:rPr>
              <a:t>—an advisory panel formed by USP recently issued a set of recommendations to bring consistency to labeling on dispensed prescription packaging.</a:t>
            </a:r>
          </a:p>
          <a:p>
            <a:pPr algn="just" rtl="0"/>
            <a:r>
              <a:rPr lang="en-US" sz="1400" b="1" smtClean="0">
                <a:cs typeface="Tahoma" pitchFamily="34" charset="0"/>
              </a:rPr>
              <a:t>The recommendations</a:t>
            </a:r>
            <a:r>
              <a:rPr lang="en-US" sz="1400" smtClean="0">
                <a:cs typeface="Tahoma" pitchFamily="34" charset="0"/>
              </a:rPr>
              <a:t> are </a:t>
            </a:r>
            <a:r>
              <a:rPr lang="en-US" sz="1600" b="1" smtClean="0">
                <a:cs typeface="Tahoma" pitchFamily="34" charset="0"/>
              </a:rPr>
              <a:t>patient-centered</a:t>
            </a:r>
            <a:r>
              <a:rPr lang="en-US" sz="1400" smtClean="0">
                <a:cs typeface="Tahoma" pitchFamily="34" charset="0"/>
              </a:rPr>
              <a:t>, and were developed following a call for such standards by the Institute of Medicine (IOM) on the issue of health literacy. The recommendations were presented to the IOM Health Literacy Roundtable this spring. </a:t>
            </a:r>
          </a:p>
          <a:p>
            <a:pPr algn="just" rtl="0"/>
            <a:r>
              <a:rPr lang="en-US" sz="1400" smtClean="0">
                <a:cs typeface="Tahoma" pitchFamily="34" charset="0"/>
              </a:rPr>
              <a:t>Limited health literacy has been cited as a major problem by IOM, which states that 90 million adults are affected. Those with limited health literacy cannot fully benefit from much that the health and health care system have to offer, according to IOM. </a:t>
            </a:r>
          </a:p>
          <a:p>
            <a:pPr algn="just" rtl="0"/>
            <a:r>
              <a:rPr lang="en-US" sz="1400" smtClean="0">
                <a:cs typeface="Tahoma" pitchFamily="34" charset="0"/>
              </a:rPr>
              <a:t>One critical component to health literacy is </a:t>
            </a:r>
            <a:r>
              <a:rPr lang="en-US" sz="1400" b="1" smtClean="0">
                <a:cs typeface="Tahoma" pitchFamily="34" charset="0"/>
              </a:rPr>
              <a:t>the ability to properly understand medication instructions and important supplemental information </a:t>
            </a:r>
            <a:r>
              <a:rPr lang="en-US" sz="1400" smtClean="0">
                <a:cs typeface="Tahoma" pitchFamily="34" charset="0"/>
              </a:rPr>
              <a:t>(such as drug interactions). Poor health literacy can lead to non-adherence and medication errors.</a:t>
            </a:r>
          </a:p>
          <a:p>
            <a:pPr algn="just" rtl="0"/>
            <a:r>
              <a:rPr lang="en-US" sz="1400" smtClean="0">
                <a:cs typeface="Tahoma" pitchFamily="34" charset="0"/>
              </a:rPr>
              <a:t>USP formed a Health Literacy and Prescription Container Labeling Advisory Panel in 2007 to examine ways to improve prescription drug container labeling. The recently issued</a:t>
            </a:r>
          </a:p>
          <a:p>
            <a:pPr algn="just" rtl="0"/>
            <a:r>
              <a:rPr lang="en-US" sz="1400" smtClean="0">
                <a:cs typeface="Tahoma" pitchFamily="34" charset="0"/>
              </a:rPr>
              <a:t>recommendations by the panel </a:t>
            </a:r>
            <a:r>
              <a:rPr lang="en-US" sz="1400" b="1" smtClean="0">
                <a:cs typeface="Tahoma" pitchFamily="34" charset="0"/>
              </a:rPr>
              <a:t>cover format</a:t>
            </a:r>
            <a:r>
              <a:rPr lang="en-US" sz="1400" smtClean="0">
                <a:cs typeface="Tahoma" pitchFamily="34" charset="0"/>
              </a:rPr>
              <a:t>, </a:t>
            </a:r>
            <a:r>
              <a:rPr lang="en-US" sz="1400" b="1" smtClean="0">
                <a:cs typeface="Tahoma" pitchFamily="34" charset="0"/>
              </a:rPr>
              <a:t>appearance</a:t>
            </a:r>
            <a:r>
              <a:rPr lang="en-US" sz="1400" smtClean="0">
                <a:cs typeface="Tahoma" pitchFamily="34" charset="0"/>
              </a:rPr>
              <a:t>, </a:t>
            </a:r>
            <a:r>
              <a:rPr lang="en-US" sz="1400" b="1" smtClean="0">
                <a:cs typeface="Tahoma" pitchFamily="34" charset="0"/>
              </a:rPr>
              <a:t>content, </a:t>
            </a:r>
            <a:r>
              <a:rPr lang="en-US" sz="1400" smtClean="0">
                <a:cs typeface="Tahoma" pitchFamily="34" charset="0"/>
              </a:rPr>
              <a:t>and </a:t>
            </a:r>
            <a:r>
              <a:rPr lang="en-US" sz="1400" b="1" smtClean="0">
                <a:cs typeface="Tahoma" pitchFamily="34" charset="0"/>
              </a:rPr>
              <a:t>language of prescription labels</a:t>
            </a:r>
            <a:r>
              <a:rPr lang="en-US" sz="1400" smtClean="0">
                <a:cs typeface="Tahoma" pitchFamily="34" charset="0"/>
              </a:rPr>
              <a:t>—all of which contribute to  </a:t>
            </a:r>
            <a:r>
              <a:rPr lang="en-US" sz="1400" b="1" smtClean="0">
                <a:cs typeface="Tahoma" pitchFamily="34" charset="0"/>
              </a:rPr>
              <a:t>optimal patient understanding, which leads to safe and effective use of medications.</a:t>
            </a:r>
            <a:endParaRPr lang="ar-SA" sz="1400" b="1" smtClean="0">
              <a:latin typeface="Times New Roman" pitchFamily="18" charset="0"/>
              <a:cs typeface="Times New Roman" pitchFamily="18" charset="0"/>
            </a:endParaRPr>
          </a:p>
        </p:txBody>
      </p:sp>
      <p:sp>
        <p:nvSpPr>
          <p:cNvPr id="100356" name="عنصر نائب للتاريخ 3"/>
          <p:cNvSpPr>
            <a:spLocks noGrp="1"/>
          </p:cNvSpPr>
          <p:nvPr>
            <p:ph type="dt" sz="quarter" idx="10"/>
          </p:nvPr>
        </p:nvSpPr>
        <p:spPr bwMode="auto">
          <a:noFill/>
          <a:ln>
            <a:miter lim="800000"/>
            <a:headEnd/>
            <a:tailEnd/>
          </a:ln>
        </p:spPr>
        <p:txBody>
          <a:bodyPr wrap="square" lIns="91440" tIns="45720" rIns="91440" bIns="45720" numCol="1" anchorCtr="0" compatLnSpc="1">
            <a:prstTxWarp prst="textNoShape">
              <a:avLst/>
            </a:prstTxWarp>
          </a:bodyPr>
          <a:lstStyle/>
          <a:p>
            <a:r>
              <a:rPr lang="ar-SA" smtClean="0"/>
              <a:t>17 شوال 1430هـ موافق 6 اكتوبر 2009م</a:t>
            </a:r>
            <a:endParaRPr lang="en-US" smtClean="0"/>
          </a:p>
        </p:txBody>
      </p:sp>
      <p:sp>
        <p:nvSpPr>
          <p:cNvPr id="100357" name="عنصر نائب لرقم الشريحة 4"/>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0DD97F06-D1FE-49A9-951D-049A1165140B}" type="slidenum">
              <a:rPr lang="ar-SA" smtClean="0"/>
              <a:pPr/>
              <a:t>91</a:t>
            </a:fld>
            <a:endParaRPr lang="en-US" smtClean="0"/>
          </a:p>
        </p:txBody>
      </p:sp>
      <p:pic>
        <p:nvPicPr>
          <p:cNvPr id="100358" name="Picture 2" descr="U S Food and Drug Administration, Protecting and Promoting Your Health">
            <a:hlinkClick r:id="rId3"/>
          </p:cNvPr>
          <p:cNvPicPr>
            <a:picLocks noChangeAspect="1" noChangeArrowheads="1"/>
          </p:cNvPicPr>
          <p:nvPr/>
        </p:nvPicPr>
        <p:blipFill>
          <a:blip r:embed="rId4"/>
          <a:srcRect/>
          <a:stretch>
            <a:fillRect/>
          </a:stretch>
        </p:blipFill>
        <p:spPr bwMode="auto">
          <a:xfrm>
            <a:off x="3132138" y="115888"/>
            <a:ext cx="3609975" cy="342900"/>
          </a:xfrm>
          <a:prstGeom prst="rect">
            <a:avLst/>
          </a:prstGeom>
          <a:noFill/>
          <a:ln w="9525">
            <a:noFill/>
            <a:miter lim="800000"/>
            <a:headEnd/>
            <a:tailEnd/>
          </a:ln>
        </p:spPr>
      </p:pic>
    </p:spTree>
  </p:cSld>
  <p:clrMapOvr>
    <a:masterClrMapping/>
  </p:clrMapOvr>
  <p:transition>
    <p:wheel spokes="3"/>
  </p:transition>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عنصر نائب للمحتوى 2"/>
          <p:cNvSpPr>
            <a:spLocks noGrp="1"/>
          </p:cNvSpPr>
          <p:nvPr>
            <p:ph idx="1"/>
          </p:nvPr>
        </p:nvSpPr>
        <p:spPr>
          <a:xfrm>
            <a:off x="914400" y="1125538"/>
            <a:ext cx="7772400" cy="5230812"/>
          </a:xfrm>
        </p:spPr>
        <p:txBody>
          <a:bodyPr/>
          <a:lstStyle/>
          <a:p>
            <a:pPr algn="just" rtl="0"/>
            <a:r>
              <a:rPr lang="en-US" sz="1800" b="1" smtClean="0">
                <a:cs typeface="Tahoma" pitchFamily="34" charset="0"/>
              </a:rPr>
              <a:t>Patients have the right to understand health information that is</a:t>
            </a:r>
          </a:p>
          <a:p>
            <a:pPr algn="just" rtl="0"/>
            <a:r>
              <a:rPr lang="en-US" sz="1800" b="1" smtClean="0">
                <a:cs typeface="Tahoma" pitchFamily="34" charset="0"/>
              </a:rPr>
              <a:t>necessary to safely care for themselves and their families</a:t>
            </a:r>
            <a:r>
              <a:rPr lang="en-US" sz="1800" smtClean="0">
                <a:cs typeface="Tahoma" pitchFamily="34" charset="0"/>
              </a:rPr>
              <a:t>,” said Dr. Joanne G. Schwartzberg, co-chair of the USP Health Literacy and Prescription Container Labeling Advisory Panel. </a:t>
            </a:r>
          </a:p>
          <a:p>
            <a:pPr algn="just" rtl="0"/>
            <a:r>
              <a:rPr lang="en-US" sz="1800" smtClean="0">
                <a:cs typeface="Tahoma" pitchFamily="34" charset="0"/>
              </a:rPr>
              <a:t>“Confusing medication labels is one area that can be improved considerably. As most of us who have ever received a prescription drug know, the content and appearance of medication labels can vary widely. Sometimes, there is so much information included that it can be difficult to find the most essential information—the directions</a:t>
            </a:r>
          </a:p>
          <a:p>
            <a:pPr algn="just" rtl="0"/>
            <a:r>
              <a:rPr lang="en-US" sz="1800" smtClean="0">
                <a:cs typeface="Tahoma" pitchFamily="34" charset="0"/>
              </a:rPr>
              <a:t>for use. By standardizing labels of medications so that they provide reliable, simple, and concise information, I think we can significantly advance patient health and safety.”</a:t>
            </a:r>
          </a:p>
          <a:p>
            <a:pPr algn="just" rtl="0"/>
            <a:r>
              <a:rPr lang="en-US" sz="1400" smtClean="0">
                <a:cs typeface="Tahoma" pitchFamily="34" charset="0"/>
              </a:rPr>
              <a:t>The USP panel is co-chaired by Drs. Schwartzberg and Gerald McEvoy. Its recommendations will form the basis for consideration of a new USP general chapter. A proposed General Chapter &lt;</a:t>
            </a:r>
            <a:r>
              <a:rPr lang="en-US" sz="1400" i="1" smtClean="0">
                <a:cs typeface="Tahoma" pitchFamily="34" charset="0"/>
              </a:rPr>
              <a:t>17&gt; Prescription Container Labeling is expected to be</a:t>
            </a:r>
          </a:p>
          <a:p>
            <a:pPr algn="just" rtl="0"/>
            <a:r>
              <a:rPr lang="en-US" sz="1400" smtClean="0">
                <a:cs typeface="Tahoma" pitchFamily="34" charset="0"/>
              </a:rPr>
              <a:t>completed within the next few months. USP then will seek input on its content.</a:t>
            </a:r>
          </a:p>
          <a:p>
            <a:pPr algn="just" rtl="0"/>
            <a:r>
              <a:rPr lang="en-US" sz="1400" smtClean="0">
                <a:cs typeface="Tahoma" pitchFamily="34" charset="0"/>
              </a:rPr>
              <a:t>The full recommendations can be found at </a:t>
            </a:r>
            <a:r>
              <a:rPr lang="en-US" sz="1600" b="1" baseline="30000" smtClean="0">
                <a:cs typeface="Tahoma" pitchFamily="34" charset="0"/>
              </a:rPr>
              <a:t>www.usp.org/USPNF/</a:t>
            </a:r>
          </a:p>
          <a:p>
            <a:r>
              <a:rPr lang="en-US" sz="1600" b="1" baseline="30000" smtClean="0">
                <a:cs typeface="Tahoma" pitchFamily="34" charset="0"/>
              </a:rPr>
              <a:t>compendialNotices/recommendContainerLabeling.html</a:t>
            </a:r>
            <a:r>
              <a:rPr lang="en-US" sz="1600" b="1" smtClean="0">
                <a:cs typeface="Tahoma" pitchFamily="34" charset="0"/>
              </a:rPr>
              <a:t> </a:t>
            </a:r>
            <a:endParaRPr lang="ar-SA" sz="1600" baseline="30000" smtClean="0">
              <a:latin typeface="Times New Roman" pitchFamily="18" charset="0"/>
              <a:cs typeface="Times New Roman" pitchFamily="18" charset="0"/>
            </a:endParaRPr>
          </a:p>
        </p:txBody>
      </p:sp>
      <p:sp>
        <p:nvSpPr>
          <p:cNvPr id="101379" name="عنصر نائب لرقم الشريحة 4"/>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085DE571-1D8B-4C6A-B222-E26E460EDC08}" type="slidenum">
              <a:rPr lang="ar-SA" smtClean="0"/>
              <a:pPr/>
              <a:t>92</a:t>
            </a:fld>
            <a:endParaRPr lang="en-US" smtClean="0"/>
          </a:p>
        </p:txBody>
      </p:sp>
      <p:sp>
        <p:nvSpPr>
          <p:cNvPr id="6" name="عنوان 1"/>
          <p:cNvSpPr>
            <a:spLocks noGrp="1"/>
          </p:cNvSpPr>
          <p:nvPr>
            <p:ph type="title"/>
          </p:nvPr>
        </p:nvSpPr>
        <p:spPr>
          <a:xfrm>
            <a:off x="2195513" y="404813"/>
            <a:ext cx="5184775" cy="503237"/>
          </a:xfrm>
        </p:spPr>
        <p:txBody>
          <a:bodyPr/>
          <a:lstStyle/>
          <a:p>
            <a:pPr algn="ctr">
              <a:defRPr/>
            </a:pPr>
            <a:r>
              <a:rPr lang="ar-SA" sz="1600" dirty="0" smtClean="0">
                <a:latin typeface="Arial Black" pitchFamily="34" charset="0"/>
              </a:rPr>
              <a:t>  </a:t>
            </a:r>
            <a:r>
              <a:rPr lang="en-US" sz="1600" dirty="0" smtClean="0">
                <a:latin typeface="Arial Black" pitchFamily="34" charset="0"/>
              </a:rPr>
              <a:t> SPCL   (Cont. )</a:t>
            </a:r>
            <a:r>
              <a:rPr lang="ar-SA" sz="1600" dirty="0" smtClean="0">
                <a:latin typeface="Arial Black" pitchFamily="34" charset="0"/>
              </a:rPr>
              <a:t> </a:t>
            </a:r>
            <a:r>
              <a:rPr lang="en-US" sz="1600" dirty="0" smtClean="0">
                <a:latin typeface="Arial Black" pitchFamily="34" charset="0"/>
              </a:rPr>
              <a:t>PTTQM: </a:t>
            </a:r>
            <a:r>
              <a:rPr lang="en-US" sz="1600" dirty="0" smtClean="0">
                <a:latin typeface="Arial Black" pitchFamily="34" charset="0"/>
                <a:cs typeface="Times New Roman" pitchFamily="18" charset="0"/>
              </a:rPr>
              <a:t> </a:t>
            </a:r>
            <a:r>
              <a:rPr lang="ar-SA" sz="1600" dirty="0" smtClean="0">
                <a:latin typeface="Arial Black" pitchFamily="34" charset="0"/>
                <a:cs typeface="Times New Roman" pitchFamily="18" charset="0"/>
              </a:rPr>
              <a:t> </a:t>
            </a:r>
            <a:br>
              <a:rPr lang="ar-SA" sz="1600" dirty="0" smtClean="0">
                <a:latin typeface="Arial Black" pitchFamily="34" charset="0"/>
                <a:cs typeface="Times New Roman" pitchFamily="18" charset="0"/>
              </a:rPr>
            </a:br>
            <a:r>
              <a:rPr lang="ar-SA" sz="1600" dirty="0" smtClean="0">
                <a:latin typeface="Arial Black" pitchFamily="34" charset="0"/>
                <a:cs typeface="Times New Roman" pitchFamily="18" charset="0"/>
              </a:rPr>
              <a:t> </a:t>
            </a:r>
            <a:r>
              <a:rPr lang="en-US" sz="1200" dirty="0" smtClean="0">
                <a:latin typeface="Times New Roman" pitchFamily="18" charset="0"/>
                <a:cs typeface="Times New Roman" pitchFamily="18" charset="0"/>
                <a:hlinkClick r:id="rId2"/>
              </a:rPr>
              <a:t>http://www.usp.org/pdf/EN/aboutUSP/theStandard2010Summer.pdf</a:t>
            </a:r>
            <a:r>
              <a:rPr lang="en-US" sz="1200" dirty="0" smtClean="0">
                <a:latin typeface="Times New Roman" pitchFamily="18" charset="0"/>
                <a:cs typeface="Times New Roman" pitchFamily="18" charset="0"/>
              </a:rPr>
              <a:t> </a:t>
            </a:r>
            <a:r>
              <a:rPr lang="en-US" sz="1600" dirty="0" smtClean="0">
                <a:latin typeface="Times New Roman" pitchFamily="18" charset="0"/>
                <a:cs typeface="Times New Roman" pitchFamily="18" charset="0"/>
              </a:rPr>
              <a:t/>
            </a:r>
            <a:br>
              <a:rPr lang="en-US" sz="1600" dirty="0" smtClean="0">
                <a:latin typeface="Times New Roman" pitchFamily="18" charset="0"/>
                <a:cs typeface="Times New Roman" pitchFamily="18" charset="0"/>
              </a:rPr>
            </a:br>
            <a:endParaRPr lang="ar-SA" sz="1600" dirty="0">
              <a:latin typeface="Arial Black" pitchFamily="34" charset="0"/>
            </a:endParaRPr>
          </a:p>
        </p:txBody>
      </p:sp>
      <p:pic>
        <p:nvPicPr>
          <p:cNvPr id="101381" name="Picture 2" descr="U S Food and Drug Administration, Protecting and Promoting Your Health">
            <a:hlinkClick r:id="rId3"/>
          </p:cNvPr>
          <p:cNvPicPr>
            <a:picLocks noChangeAspect="1" noChangeArrowheads="1"/>
          </p:cNvPicPr>
          <p:nvPr/>
        </p:nvPicPr>
        <p:blipFill>
          <a:blip r:embed="rId4"/>
          <a:srcRect/>
          <a:stretch>
            <a:fillRect/>
          </a:stretch>
        </p:blipFill>
        <p:spPr bwMode="auto">
          <a:xfrm>
            <a:off x="3132138" y="115888"/>
            <a:ext cx="3609975" cy="342900"/>
          </a:xfrm>
          <a:prstGeom prst="rect">
            <a:avLst/>
          </a:prstGeom>
          <a:noFill/>
          <a:ln w="9525">
            <a:noFill/>
            <a:miter lim="800000"/>
            <a:headEnd/>
            <a:tailEnd/>
          </a:ln>
        </p:spPr>
      </p:pic>
    </p:spTree>
  </p:cSld>
  <p:clrMapOvr>
    <a:masterClrMapping/>
  </p:clrMapOvr>
  <p:transition>
    <p:wheel spokes="3"/>
  </p:transition>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00113" y="404813"/>
            <a:ext cx="5903912" cy="539750"/>
          </a:xfrm>
        </p:spPr>
        <p:txBody>
          <a:bodyPr/>
          <a:lstStyle/>
          <a:p>
            <a:pPr>
              <a:defRPr/>
            </a:pPr>
            <a:r>
              <a:rPr lang="en-US" sz="2000" b="1" dirty="0" smtClean="0"/>
              <a:t>The USP Advisory Panel Recommends for </a:t>
            </a:r>
            <a:r>
              <a:rPr lang="en-US" sz="2000" b="1" dirty="0" smtClean="0">
                <a:latin typeface="Arial Black" pitchFamily="34" charset="0"/>
              </a:rPr>
              <a:t>SPCL</a:t>
            </a:r>
            <a:endParaRPr lang="ar-SA" sz="2000" b="1" dirty="0"/>
          </a:p>
        </p:txBody>
      </p:sp>
      <p:sp>
        <p:nvSpPr>
          <p:cNvPr id="102403" name="عنصر نائب للمحتوى 2"/>
          <p:cNvSpPr>
            <a:spLocks noGrp="1"/>
          </p:cNvSpPr>
          <p:nvPr>
            <p:ph idx="1"/>
          </p:nvPr>
        </p:nvSpPr>
        <p:spPr>
          <a:xfrm>
            <a:off x="971550" y="1052513"/>
            <a:ext cx="7772400" cy="5184775"/>
          </a:xfrm>
        </p:spPr>
        <p:txBody>
          <a:bodyPr/>
          <a:lstStyle/>
          <a:p>
            <a:pPr algn="just" rtl="0">
              <a:buFont typeface="Consolas" pitchFamily="49" charset="0"/>
              <a:buAutoNum type="arabicPeriod"/>
            </a:pPr>
            <a:r>
              <a:rPr lang="en-US" sz="1400" b="1" smtClean="0">
                <a:cs typeface="Tahoma" pitchFamily="34" charset="0"/>
              </a:rPr>
              <a:t>Organize the Prescription Label in a Patient-Centered </a:t>
            </a:r>
            <a:r>
              <a:rPr lang="en-US" sz="1400" smtClean="0">
                <a:cs typeface="Tahoma" pitchFamily="34" charset="0"/>
              </a:rPr>
              <a:t>Manner.</a:t>
            </a:r>
            <a:r>
              <a:rPr lang="en-US" sz="1400" b="1" smtClean="0">
                <a:cs typeface="Tahoma" pitchFamily="34" charset="0"/>
              </a:rPr>
              <a:t> Information must be organized in a way that best </a:t>
            </a:r>
            <a:r>
              <a:rPr lang="en-US" sz="1400" smtClean="0">
                <a:cs typeface="Tahoma" pitchFamily="34" charset="0"/>
              </a:rPr>
              <a:t>reflects how most patients seek out and understand medication instructions. Prescription container labeling should feature only the most critical patient information needed for safe and effective understanding and use. </a:t>
            </a:r>
          </a:p>
          <a:p>
            <a:pPr algn="just" rtl="0">
              <a:buFont typeface="Consolas" pitchFamily="49" charset="0"/>
              <a:buAutoNum type="arabicPeriod"/>
            </a:pPr>
            <a:r>
              <a:rPr lang="en-US" sz="1400" b="1" smtClean="0">
                <a:cs typeface="Tahoma" pitchFamily="34" charset="0"/>
              </a:rPr>
              <a:t>Simplify Language. To improve patient understanding and </a:t>
            </a:r>
            <a:r>
              <a:rPr lang="en-US" sz="1400" smtClean="0">
                <a:cs typeface="Tahoma" pitchFamily="34" charset="0"/>
              </a:rPr>
              <a:t>safe and effective prescription medication use, language on the label should be clear, simplified, concise, and standardized. Only common terms and sentences should be used. Use of unfamiliar words (including Latin terms) and unclear medical jargon should be avoided. Ambiguous directions such as “take directed” should be avoided unless clear and unambiguous supplemental instructions and counseling are provided.</a:t>
            </a:r>
          </a:p>
          <a:p>
            <a:pPr algn="just" rtl="0">
              <a:buFont typeface="Consolas" pitchFamily="49" charset="0"/>
              <a:buAutoNum type="arabicPeriod"/>
            </a:pPr>
            <a:r>
              <a:rPr lang="en-US" sz="1400" b="1" smtClean="0">
                <a:cs typeface="Tahoma" pitchFamily="34" charset="0"/>
              </a:rPr>
              <a:t>Use Explicit Text to Describe Dosage/Interval Instructions. </a:t>
            </a:r>
            <a:r>
              <a:rPr lang="en-US" sz="1400" smtClean="0">
                <a:cs typeface="Tahoma" pitchFamily="34" charset="0"/>
              </a:rPr>
              <a:t>Dosage, usage, and administration instructions must clearly separate dose from interval and must provide the explicit frequency of drug administration (e.g., “Take 4 tablets each day. Take 2 tablets in the morning and 2 tablets in the evening” is better than “Take two tablets by mouth twice daily”). Use numeric rather than alphabetic characters for numbers.</a:t>
            </a:r>
          </a:p>
          <a:p>
            <a:pPr algn="just" rtl="0">
              <a:buFont typeface="Consolas" pitchFamily="49" charset="0"/>
              <a:buAutoNum type="arabicPeriod"/>
            </a:pPr>
            <a:r>
              <a:rPr lang="en-US" sz="1400" b="1" smtClean="0">
                <a:cs typeface="Tahoma" pitchFamily="34" charset="0"/>
              </a:rPr>
              <a:t>Include Purpose for Use. Confidentiality and FDA </a:t>
            </a:r>
            <a:r>
              <a:rPr lang="en-US" sz="1400" smtClean="0">
                <a:cs typeface="Tahoma" pitchFamily="34" charset="0"/>
              </a:rPr>
              <a:t>approval for intended use (e.g., labeled versus off-label use) may limit inclusion of indications on drug product labels. Current evidence supports inclusion of purpose-for-use language in clear, simple terms. Therefore, the prescriber’s intended purpose of use/indication should be included on the prescription whenever possible and should be stated in clear, simple language (e.g., for high blood pressure, for rash, or for stomach cramps).</a:t>
            </a:r>
          </a:p>
          <a:p>
            <a:pPr algn="just" rtl="0">
              <a:buFont typeface="Consolas" pitchFamily="49" charset="0"/>
              <a:buAutoNum type="arabicPeriod"/>
            </a:pPr>
            <a:r>
              <a:rPr lang="en-US" sz="1400" b="1" smtClean="0">
                <a:cs typeface="Tahoma" pitchFamily="34" charset="0"/>
              </a:rPr>
              <a:t>Provide Labeling in Patient’s Preferred Language. </a:t>
            </a:r>
            <a:r>
              <a:rPr lang="en-US" sz="1400" smtClean="0">
                <a:cs typeface="Tahoma" pitchFamily="34" charset="0"/>
              </a:rPr>
              <a:t>Whenever possible, prescription container labeling should be provided in a patient’s preferred language. Translations of labels should be produced using a high-quality translation process</a:t>
            </a:r>
            <a:endParaRPr lang="ar-SA" sz="1400" smtClean="0"/>
          </a:p>
        </p:txBody>
      </p:sp>
      <p:sp>
        <p:nvSpPr>
          <p:cNvPr id="102404" name="عنصر نائب لرقم الشريحة 4"/>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D4B2A8B8-4979-4B7A-A9DC-964A5B89BEC3}" type="slidenum">
              <a:rPr lang="ar-SA" smtClean="0"/>
              <a:pPr/>
              <a:t>93</a:t>
            </a:fld>
            <a:endParaRPr lang="en-US" smtClean="0"/>
          </a:p>
        </p:txBody>
      </p:sp>
      <p:pic>
        <p:nvPicPr>
          <p:cNvPr id="102405" name="Picture 2" descr="U S Food and Drug Administration, Protecting and Promoting Your Health">
            <a:hlinkClick r:id="rId2"/>
          </p:cNvPr>
          <p:cNvPicPr>
            <a:picLocks noChangeAspect="1" noChangeArrowheads="1"/>
          </p:cNvPicPr>
          <p:nvPr/>
        </p:nvPicPr>
        <p:blipFill>
          <a:blip r:embed="rId3"/>
          <a:srcRect/>
          <a:stretch>
            <a:fillRect/>
          </a:stretch>
        </p:blipFill>
        <p:spPr bwMode="auto">
          <a:xfrm>
            <a:off x="3132138" y="115888"/>
            <a:ext cx="3609975" cy="342900"/>
          </a:xfrm>
          <a:prstGeom prst="rect">
            <a:avLst/>
          </a:prstGeom>
          <a:noFill/>
          <a:ln w="9525">
            <a:noFill/>
            <a:miter lim="800000"/>
            <a:headEnd/>
            <a:tailEnd/>
          </a:ln>
        </p:spPr>
      </p:pic>
    </p:spTree>
  </p:cSld>
  <p:clrMapOvr>
    <a:masterClrMapping/>
  </p:clrMapOvr>
  <p:transition>
    <p:wheel spokes="3"/>
  </p:transition>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908175" y="333375"/>
            <a:ext cx="5889625" cy="682625"/>
          </a:xfrm>
        </p:spPr>
        <p:txBody>
          <a:bodyPr/>
          <a:lstStyle/>
          <a:p>
            <a:pPr>
              <a:defRPr/>
            </a:pPr>
            <a:r>
              <a:rPr lang="en-US" sz="2000" dirty="0" smtClean="0">
                <a:latin typeface="Arial Black" pitchFamily="34" charset="0"/>
                <a:cs typeface="Andalus" pitchFamily="18" charset="-78"/>
              </a:rPr>
              <a:t/>
            </a:r>
            <a:br>
              <a:rPr lang="en-US" sz="2000" dirty="0" smtClean="0">
                <a:latin typeface="Arial Black" pitchFamily="34" charset="0"/>
                <a:cs typeface="Andalus" pitchFamily="18" charset="-78"/>
              </a:rPr>
            </a:br>
            <a:r>
              <a:rPr lang="en-US" sz="2000" dirty="0" smtClean="0">
                <a:latin typeface="Arial Black" pitchFamily="34" charset="0"/>
                <a:cs typeface="Andalus" pitchFamily="18" charset="-78"/>
              </a:rPr>
              <a:t>What is Drug Quality &amp; Why it is important?</a:t>
            </a:r>
            <a:endParaRPr lang="ar-SA" sz="2000" dirty="0">
              <a:latin typeface="Arial Black" pitchFamily="34" charset="0"/>
              <a:cs typeface="Andalus" pitchFamily="18" charset="-78"/>
            </a:endParaRPr>
          </a:p>
        </p:txBody>
      </p:sp>
      <p:sp>
        <p:nvSpPr>
          <p:cNvPr id="103427" name="عنصر نائب لرقم الشريحة 4"/>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1333E850-AEF2-41B3-BFAD-E884B9759872}" type="slidenum">
              <a:rPr lang="ar-SA" smtClean="0"/>
              <a:pPr/>
              <a:t>94</a:t>
            </a:fld>
            <a:endParaRPr lang="en-US" smtClean="0"/>
          </a:p>
        </p:txBody>
      </p:sp>
      <p:sp>
        <p:nvSpPr>
          <p:cNvPr id="103428" name="عنصر نائب للمحتوى 5"/>
          <p:cNvSpPr>
            <a:spLocks noGrp="1"/>
          </p:cNvSpPr>
          <p:nvPr>
            <p:ph idx="1"/>
          </p:nvPr>
        </p:nvSpPr>
        <p:spPr>
          <a:xfrm>
            <a:off x="914400" y="1125538"/>
            <a:ext cx="7772400" cy="5218112"/>
          </a:xfrm>
        </p:spPr>
        <p:txBody>
          <a:bodyPr>
            <a:spAutoFit/>
          </a:bodyPr>
          <a:lstStyle/>
          <a:p>
            <a:pPr algn="just" rtl="0"/>
            <a:r>
              <a:rPr lang="en-US" sz="1600" smtClean="0">
                <a:latin typeface="Times New Roman" pitchFamily="18" charset="0"/>
                <a:cs typeface="Times New Roman" pitchFamily="18" charset="0"/>
              </a:rPr>
              <a:t>Poor quality medicines do not meet official standards for strength, quality, purity, packaging, and/or labeling. </a:t>
            </a:r>
          </a:p>
          <a:p>
            <a:pPr algn="just" rtl="0"/>
            <a:r>
              <a:rPr lang="en-US" sz="1600" smtClean="0">
                <a:latin typeface="Times New Roman" pitchFamily="18" charset="0"/>
                <a:cs typeface="Times New Roman" pitchFamily="18" charset="0"/>
              </a:rPr>
              <a:t>They may be legally registered innovator or generic products, or they could be counterfeits—deliberately mislabeled for identity, strength, or source. </a:t>
            </a:r>
          </a:p>
          <a:p>
            <a:pPr algn="just" rtl="0"/>
            <a:r>
              <a:rPr lang="en-US" sz="1600" smtClean="0">
                <a:latin typeface="Times New Roman" pitchFamily="18" charset="0"/>
                <a:cs typeface="Times New Roman" pitchFamily="18" charset="0"/>
              </a:rPr>
              <a:t>Whether counterfeit or unintentionally substandard, poor quality drugs result in serious health implications including treatment failure, adverse effects, increased morbidity, mortality, development of drug resistance, and wasted resources. </a:t>
            </a:r>
          </a:p>
          <a:p>
            <a:pPr algn="just" rtl="0"/>
            <a:r>
              <a:rPr lang="en-US" sz="1600" smtClean="0">
                <a:latin typeface="Times New Roman" pitchFamily="18" charset="0"/>
                <a:cs typeface="Times New Roman" pitchFamily="18" charset="0"/>
              </a:rPr>
              <a:t>Recent reports indicate the availability of substandard and counterfeit drugs has reached a disturbing proportion in many low-income countries.</a:t>
            </a:r>
          </a:p>
          <a:p>
            <a:pPr algn="just" rtl="0"/>
            <a:r>
              <a:rPr lang="en-US" sz="1600" smtClean="0">
                <a:latin typeface="Times New Roman" pitchFamily="18" charset="0"/>
                <a:cs typeface="Times New Roman" pitchFamily="18" charset="0"/>
              </a:rPr>
              <a:t>The quality of pharmaceuticals is a global concern, and the lack of reliable drug quality assurance systems in many developing countries often contributes to the devastation of diseases, particularly those that have built up resistance to traditional first-line medicines. </a:t>
            </a:r>
          </a:p>
          <a:p>
            <a:pPr algn="just" rtl="0"/>
            <a:r>
              <a:rPr lang="en-US" sz="1600" smtClean="0">
                <a:latin typeface="Times New Roman" pitchFamily="18" charset="0"/>
                <a:cs typeface="Times New Roman" pitchFamily="18" charset="0"/>
              </a:rPr>
              <a:t>USP DQI presently is working in four continents: Africa, Asia, Europe, and South America to facilitate and strengthen their drug quality systems to improve public health. USP DQI encourages collaborative efforts to meet this goal by providing technical assistance and developing appropriate training programs based on rapid, low-cost, simple testing methods for detecting substandard drugs and monitoring drug quality throughout the supply chain.</a:t>
            </a:r>
          </a:p>
        </p:txBody>
      </p:sp>
      <p:pic>
        <p:nvPicPr>
          <p:cNvPr id="103429" name="Picture 2" descr="U S Food and Drug Administration, Protecting and Promoting Your Health">
            <a:hlinkClick r:id="rId2"/>
          </p:cNvPr>
          <p:cNvPicPr>
            <a:picLocks noChangeAspect="1" noChangeArrowheads="1"/>
          </p:cNvPicPr>
          <p:nvPr/>
        </p:nvPicPr>
        <p:blipFill>
          <a:blip r:embed="rId3"/>
          <a:srcRect/>
          <a:stretch>
            <a:fillRect/>
          </a:stretch>
        </p:blipFill>
        <p:spPr bwMode="auto">
          <a:xfrm>
            <a:off x="3132138" y="115888"/>
            <a:ext cx="3609975" cy="342900"/>
          </a:xfrm>
          <a:prstGeom prst="rect">
            <a:avLst/>
          </a:prstGeom>
          <a:noFill/>
          <a:ln w="9525">
            <a:noFill/>
            <a:miter lim="800000"/>
            <a:headEnd/>
            <a:tailEnd/>
          </a:ln>
        </p:spPr>
      </p:pic>
    </p:spTree>
  </p:cSld>
  <p:clrMapOvr>
    <a:masterClrMapping/>
  </p:clrMapOvr>
  <p:transition>
    <p:wheel spokes="3"/>
  </p:transition>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512763"/>
            <a:ext cx="5026025" cy="612775"/>
          </a:xfrm>
        </p:spPr>
        <p:txBody>
          <a:bodyPr/>
          <a:lstStyle/>
          <a:p>
            <a:pPr>
              <a:defRPr/>
            </a:pPr>
            <a:r>
              <a:rPr lang="en-US" sz="2800" b="1" dirty="0" smtClean="0"/>
              <a:t>USP Commitment to Quality</a:t>
            </a:r>
            <a:br>
              <a:rPr lang="en-US" sz="2800" b="1" dirty="0" smtClean="0"/>
            </a:br>
            <a:endParaRPr lang="ar-SA" sz="2800" dirty="0"/>
          </a:p>
        </p:txBody>
      </p:sp>
      <p:sp>
        <p:nvSpPr>
          <p:cNvPr id="104451" name="عنصر نائب للمحتوى 2"/>
          <p:cNvSpPr>
            <a:spLocks noGrp="1"/>
          </p:cNvSpPr>
          <p:nvPr>
            <p:ph idx="1"/>
          </p:nvPr>
        </p:nvSpPr>
        <p:spPr>
          <a:xfrm>
            <a:off x="914400" y="1341438"/>
            <a:ext cx="7772400" cy="5014912"/>
          </a:xfrm>
        </p:spPr>
        <p:txBody>
          <a:bodyPr/>
          <a:lstStyle/>
          <a:p>
            <a:pPr algn="just" rtl="0"/>
            <a:r>
              <a:rPr lang="en-US" sz="1400" smtClean="0">
                <a:cs typeface="Tahoma" pitchFamily="34" charset="0"/>
              </a:rPr>
              <a:t>At USP, our commitment to quality resonates in our quality policy.</a:t>
            </a:r>
          </a:p>
          <a:p>
            <a:pPr algn="just" rtl="0"/>
            <a:r>
              <a:rPr lang="en-US" sz="1400" smtClean="0">
                <a:cs typeface="Tahoma" pitchFamily="34" charset="0"/>
              </a:rPr>
              <a:t>The United States Pharmacopeial (USP) Convention improves the health of people around the world through public standards and related programs that help ensure the quality, safety, and benefit of medicines and foods. USP, operating under a rigorous quality management system and practices, </a:t>
            </a:r>
            <a:r>
              <a:rPr lang="en-US" sz="1400" b="1" smtClean="0">
                <a:cs typeface="Tahoma" pitchFamily="34" charset="0"/>
              </a:rPr>
              <a:t>is committed to continuous improvement and to providing quality products and services</a:t>
            </a:r>
            <a:r>
              <a:rPr lang="en-US" sz="1400" smtClean="0">
                <a:cs typeface="Tahoma" pitchFamily="34" charset="0"/>
              </a:rPr>
              <a:t> to our customers, volunteers, and stakeholders, with the goal of having the quality of such products and services considered outstanding worldwide. </a:t>
            </a:r>
          </a:p>
          <a:p>
            <a:pPr algn="just" rtl="0"/>
            <a:r>
              <a:rPr lang="en-US" sz="1400" smtClean="0">
                <a:cs typeface="Tahoma" pitchFamily="34" charset="0"/>
              </a:rPr>
              <a:t>Our commitment to not only meet, but exceed our customers' needs is also evident in the growing emphasis USP places on quality activities—those designed to increase the quality of our products and services. All these activities help to ensure USP is the "Standard of Quality". </a:t>
            </a:r>
          </a:p>
          <a:p>
            <a:pPr algn="just" rtl="0"/>
            <a:r>
              <a:rPr lang="en-US" sz="1400" smtClean="0">
                <a:cs typeface="Tahoma" pitchFamily="34" charset="0"/>
              </a:rPr>
              <a:t>To demonstrate our commitment, we actively pursue compliance and registration to relevant International Standards Organization (ISO) standards. To this end, USP has achieved the following notable milestones: </a:t>
            </a:r>
          </a:p>
          <a:p>
            <a:pPr algn="just" rtl="0"/>
            <a:r>
              <a:rPr lang="en-US" sz="1400" b="1" smtClean="0">
                <a:cs typeface="Tahoma" pitchFamily="34" charset="0"/>
              </a:rPr>
              <a:t>Certification to ISO 9001:2008</a:t>
            </a:r>
            <a:r>
              <a:rPr lang="en-US" sz="1400" smtClean="0">
                <a:cs typeface="Tahoma" pitchFamily="34" charset="0"/>
              </a:rPr>
              <a:t/>
            </a:r>
            <a:br>
              <a:rPr lang="en-US" sz="1400" smtClean="0">
                <a:cs typeface="Tahoma" pitchFamily="34" charset="0"/>
              </a:rPr>
            </a:br>
            <a:r>
              <a:rPr lang="en-US" sz="1400" smtClean="0">
                <a:cs typeface="Tahoma" pitchFamily="34" charset="0"/>
              </a:rPr>
              <a:t>Achieving ISO 9001 quality management system certification demonstrates the ability to consistently provide product that meets customer and applicable regulatory requirements and aims to enhance customer satisfaction. </a:t>
            </a:r>
          </a:p>
          <a:p>
            <a:pPr algn="just" rtl="0"/>
            <a:r>
              <a:rPr lang="en-US" sz="1400" b="1" smtClean="0">
                <a:cs typeface="Tahoma" pitchFamily="34" charset="0"/>
              </a:rPr>
              <a:t>Accreditation to ISO 17025:2005</a:t>
            </a:r>
            <a:r>
              <a:rPr lang="en-US" sz="1400" smtClean="0">
                <a:cs typeface="Tahoma" pitchFamily="34" charset="0"/>
              </a:rPr>
              <a:t/>
            </a:r>
            <a:br>
              <a:rPr lang="en-US" sz="1400" smtClean="0">
                <a:cs typeface="Tahoma" pitchFamily="34" charset="0"/>
              </a:rPr>
            </a:br>
            <a:r>
              <a:rPr lang="en-US" sz="1400" smtClean="0">
                <a:cs typeface="Tahoma" pitchFamily="34" charset="0"/>
              </a:rPr>
              <a:t>Directly related to laboratory operations, achieving ISO 17025 lab accreditation shows operation of a quality system, technical competence, and the ability to generate technically valid results. </a:t>
            </a:r>
          </a:p>
          <a:p>
            <a:pPr algn="just" rtl="0"/>
            <a:endParaRPr lang="en-US" sz="1400" b="1" smtClean="0">
              <a:cs typeface="Tahoma" pitchFamily="34" charset="0"/>
            </a:endParaRPr>
          </a:p>
        </p:txBody>
      </p:sp>
      <p:sp>
        <p:nvSpPr>
          <p:cNvPr id="104452" name="عنصر نائب لرقم الشريحة 4"/>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6F43F805-8C0A-4E0B-B4D3-5D553AF9FBD1}" type="slidenum">
              <a:rPr lang="ar-SA" smtClean="0"/>
              <a:pPr/>
              <a:t>95</a:t>
            </a:fld>
            <a:endParaRPr lang="en-US" smtClean="0"/>
          </a:p>
        </p:txBody>
      </p:sp>
      <p:pic>
        <p:nvPicPr>
          <p:cNvPr id="104453" name="Picture 2" descr="U S Food and Drug Administration, Protecting and Promoting Your Health">
            <a:hlinkClick r:id="rId2"/>
          </p:cNvPr>
          <p:cNvPicPr>
            <a:picLocks noChangeAspect="1" noChangeArrowheads="1"/>
          </p:cNvPicPr>
          <p:nvPr/>
        </p:nvPicPr>
        <p:blipFill>
          <a:blip r:embed="rId3"/>
          <a:srcRect/>
          <a:stretch>
            <a:fillRect/>
          </a:stretch>
        </p:blipFill>
        <p:spPr bwMode="auto">
          <a:xfrm>
            <a:off x="3132138" y="115888"/>
            <a:ext cx="3609975" cy="342900"/>
          </a:xfrm>
          <a:prstGeom prst="rect">
            <a:avLst/>
          </a:prstGeom>
          <a:noFill/>
          <a:ln w="9525">
            <a:noFill/>
            <a:miter lim="800000"/>
            <a:headEnd/>
            <a:tailEnd/>
          </a:ln>
        </p:spPr>
      </p:pic>
    </p:spTree>
  </p:cSld>
  <p:clrMapOvr>
    <a:masterClrMapping/>
  </p:clrMapOvr>
  <p:transition>
    <p:wheel spokes="3"/>
  </p:transition>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عنصر نائب للمحتوى 2"/>
          <p:cNvSpPr>
            <a:spLocks noGrp="1"/>
          </p:cNvSpPr>
          <p:nvPr>
            <p:ph idx="1"/>
          </p:nvPr>
        </p:nvSpPr>
        <p:spPr>
          <a:xfrm>
            <a:off x="914400" y="981075"/>
            <a:ext cx="7772400" cy="5832475"/>
          </a:xfrm>
        </p:spPr>
        <p:txBody>
          <a:bodyPr/>
          <a:lstStyle/>
          <a:p>
            <a:pPr algn="just" rtl="0"/>
            <a:r>
              <a:rPr lang="en-US" sz="1600" b="1" smtClean="0">
                <a:cs typeface="Tahoma" pitchFamily="34" charset="0"/>
              </a:rPr>
              <a:t>Accreditation to ISO Guide 34 Reference Material Producers (RMP)</a:t>
            </a:r>
            <a:r>
              <a:rPr lang="en-US" sz="1600" smtClean="0">
                <a:cs typeface="Tahoma" pitchFamily="34" charset="0"/>
              </a:rPr>
              <a:t/>
            </a:r>
            <a:br>
              <a:rPr lang="en-US" sz="1600" smtClean="0">
                <a:cs typeface="Tahoma" pitchFamily="34" charset="0"/>
              </a:rPr>
            </a:br>
            <a:r>
              <a:rPr lang="en-US" sz="1600" smtClean="0">
                <a:cs typeface="Tahoma" pitchFamily="34" charset="0"/>
              </a:rPr>
              <a:t>Achieving ISO Guide 34 Reference Material Producer (RMP) accreditation not only provides assurance of technical competence and overall good quality management practices, but demonstrates verification of critical production management of the RMP.</a:t>
            </a:r>
          </a:p>
          <a:p>
            <a:pPr algn="just" rtl="0"/>
            <a:r>
              <a:rPr lang="en-US" sz="1600" smtClean="0">
                <a:cs typeface="Tahoma" pitchFamily="34" charset="0"/>
              </a:rPr>
              <a:t>Because USP sets quality standards for medicines, food ingredients, and dietary supplements that are used in over 130 countries around the world, it is crucial that USP itself complies with objectively applied quality standards for its operations. It is important to recognize that having a sound quality management system in place doesn't guarantee that mistakes won't happen. However, it does mean we expect a certain level of performance, and we strive to improve upon it daily. These activities are external validations of our systems from third-party sources that are experts in those areas. In this effort, USP partnered with </a:t>
            </a:r>
            <a:r>
              <a:rPr lang="en-US" sz="1600" b="1" smtClean="0">
                <a:cs typeface="Tahoma" pitchFamily="34" charset="0"/>
              </a:rPr>
              <a:t>BSI Management Systems</a:t>
            </a:r>
            <a:r>
              <a:rPr lang="en-US" sz="1600" smtClean="0">
                <a:cs typeface="Tahoma" pitchFamily="34" charset="0"/>
              </a:rPr>
              <a:t> for ISO 9001:2008 certification, and </a:t>
            </a:r>
            <a:r>
              <a:rPr lang="en-US" sz="1600" b="1" smtClean="0">
                <a:cs typeface="Tahoma" pitchFamily="34" charset="0"/>
              </a:rPr>
              <a:t>ANSI-ASQ National Accreditation Board/ACLASS</a:t>
            </a:r>
            <a:r>
              <a:rPr lang="en-US" sz="1600" smtClean="0">
                <a:cs typeface="Tahoma" pitchFamily="34" charset="0"/>
              </a:rPr>
              <a:t> for ISO 17025:2005 and Guide 34 RMP accreditation. Both are globally recognized leaders in the certification and accreditation of quality management systems in their respective areas. </a:t>
            </a:r>
          </a:p>
          <a:p>
            <a:pPr algn="just" rtl="0"/>
            <a:r>
              <a:rPr lang="en-US" sz="1600" b="1" smtClean="0">
                <a:cs typeface="Tahoma" pitchFamily="34" charset="0"/>
              </a:rPr>
              <a:t>ISO 9001:2008 Registration:</a:t>
            </a:r>
          </a:p>
          <a:p>
            <a:pPr lvl="1" algn="just" rtl="0"/>
            <a:r>
              <a:rPr lang="en-US" sz="1400" b="1" smtClean="0">
                <a:cs typeface="Tahoma" pitchFamily="34" charset="0"/>
              </a:rPr>
              <a:t>USP is officially certified to the ISO 9001:2008 "Quality Management Systems" standard. ISO 9001:2008 certification demonstrates that USP's quality management system provides effective management of internal processes to meet international quality requirements. The ISO 9001:2008 certification resulted from an extensive review of USP's quality management practices by BSI Management Systems.</a:t>
            </a:r>
          </a:p>
          <a:p>
            <a:pPr algn="l" rtl="0"/>
            <a:endParaRPr lang="ar-SA" smtClean="0"/>
          </a:p>
        </p:txBody>
      </p:sp>
      <p:sp>
        <p:nvSpPr>
          <p:cNvPr id="105475" name="عنصر نائب للتاريخ 3"/>
          <p:cNvSpPr>
            <a:spLocks noGrp="1"/>
          </p:cNvSpPr>
          <p:nvPr>
            <p:ph type="dt" sz="quarter" idx="10"/>
          </p:nvPr>
        </p:nvSpPr>
        <p:spPr bwMode="auto">
          <a:noFill/>
          <a:ln>
            <a:miter lim="800000"/>
            <a:headEnd/>
            <a:tailEnd/>
          </a:ln>
        </p:spPr>
        <p:txBody>
          <a:bodyPr wrap="square" lIns="91440" tIns="45720" rIns="91440" bIns="45720" numCol="1" anchorCtr="0" compatLnSpc="1">
            <a:prstTxWarp prst="textNoShape">
              <a:avLst/>
            </a:prstTxWarp>
          </a:bodyPr>
          <a:lstStyle/>
          <a:p>
            <a:r>
              <a:rPr lang="ar-SA" smtClean="0"/>
              <a:t>17 شوال 1430هـ موافق 6 اكتوبر 2009م</a:t>
            </a:r>
            <a:endParaRPr lang="en-US" smtClean="0"/>
          </a:p>
        </p:txBody>
      </p:sp>
      <p:sp>
        <p:nvSpPr>
          <p:cNvPr id="105476" name="عنصر نائب لرقم الشريحة 4"/>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92FCB189-8244-4E77-97CF-1D9CDBB54E08}" type="slidenum">
              <a:rPr lang="ar-SA" smtClean="0"/>
              <a:pPr/>
              <a:t>96</a:t>
            </a:fld>
            <a:endParaRPr lang="en-US" smtClean="0"/>
          </a:p>
        </p:txBody>
      </p:sp>
      <p:sp>
        <p:nvSpPr>
          <p:cNvPr id="6" name="عنوان 1"/>
          <p:cNvSpPr>
            <a:spLocks noGrp="1"/>
          </p:cNvSpPr>
          <p:nvPr>
            <p:ph type="title"/>
          </p:nvPr>
        </p:nvSpPr>
        <p:spPr>
          <a:xfrm>
            <a:off x="914400" y="512763"/>
            <a:ext cx="4162425" cy="468312"/>
          </a:xfrm>
        </p:spPr>
        <p:txBody>
          <a:bodyPr/>
          <a:lstStyle/>
          <a:p>
            <a:pPr>
              <a:defRPr/>
            </a:pPr>
            <a:r>
              <a:rPr lang="en-US" sz="2400" b="1" dirty="0" smtClean="0"/>
              <a:t>USP Commitment to Quality</a:t>
            </a:r>
            <a:br>
              <a:rPr lang="en-US" sz="2400" b="1" dirty="0" smtClean="0"/>
            </a:br>
            <a:endParaRPr lang="ar-SA" sz="2400" dirty="0"/>
          </a:p>
        </p:txBody>
      </p:sp>
      <p:pic>
        <p:nvPicPr>
          <p:cNvPr id="105478" name="Picture 2" descr="U S Food and Drug Administration, Protecting and Promoting Your Health">
            <a:hlinkClick r:id="rId2"/>
          </p:cNvPr>
          <p:cNvPicPr>
            <a:picLocks noChangeAspect="1" noChangeArrowheads="1"/>
          </p:cNvPicPr>
          <p:nvPr/>
        </p:nvPicPr>
        <p:blipFill>
          <a:blip r:embed="rId3"/>
          <a:srcRect/>
          <a:stretch>
            <a:fillRect/>
          </a:stretch>
        </p:blipFill>
        <p:spPr bwMode="auto">
          <a:xfrm>
            <a:off x="3132138" y="115888"/>
            <a:ext cx="3609975" cy="342900"/>
          </a:xfrm>
          <a:prstGeom prst="rect">
            <a:avLst/>
          </a:prstGeom>
          <a:noFill/>
          <a:ln w="9525">
            <a:noFill/>
            <a:miter lim="800000"/>
            <a:headEnd/>
            <a:tailEnd/>
          </a:ln>
        </p:spPr>
      </p:pic>
    </p:spTree>
  </p:cSld>
  <p:clrMapOvr>
    <a:masterClrMapping/>
  </p:clrMapOvr>
  <p:transition>
    <p:wheel spokes="3"/>
  </p:transition>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عنصر نائب للمحتوى 2"/>
          <p:cNvSpPr>
            <a:spLocks noGrp="1"/>
          </p:cNvSpPr>
          <p:nvPr>
            <p:ph idx="1"/>
          </p:nvPr>
        </p:nvSpPr>
        <p:spPr>
          <a:xfrm>
            <a:off x="914400" y="620713"/>
            <a:ext cx="7772400" cy="3024187"/>
          </a:xfrm>
        </p:spPr>
        <p:txBody>
          <a:bodyPr/>
          <a:lstStyle/>
          <a:p>
            <a:pPr algn="just" rtl="0"/>
            <a:r>
              <a:rPr lang="en-US" sz="1800" b="1" smtClean="0">
                <a:cs typeface="Tahoma" pitchFamily="34" charset="0"/>
              </a:rPr>
              <a:t>ISO 17025 Accreditation: </a:t>
            </a:r>
          </a:p>
          <a:p>
            <a:pPr lvl="1" algn="just" rtl="0"/>
            <a:r>
              <a:rPr lang="en-US" sz="1600" smtClean="0">
                <a:cs typeface="Tahoma" pitchFamily="34" charset="0"/>
              </a:rPr>
              <a:t>ISO 17025:2005 "General Requirements for the Competence of Testing and Calibration Laboratories" is an international standard demonstrating that testing and calibration laboratories operate a quality system, are technically competent, and are able to generate technically valid results. The standard covers every aspect of laboratory management, from sample preparation to analytical testing proficiency, record keeping, and reports. It includes reviews of document control, corrective and preventive action, accommodation and environmental conditions, equipment, measurement uncertainty, evidence of traceability, and sampling, and authorizing that USP's testing and calibration results are technically valid. The ISO 17025 accreditation of the USP laboratories resulted from an extensive review of USP's laboratory practices.</a:t>
            </a:r>
          </a:p>
          <a:p>
            <a:pPr lvl="1" algn="just" rtl="0">
              <a:buFont typeface="Wingdings" pitchFamily="2" charset="2"/>
              <a:buNone/>
            </a:pPr>
            <a:endParaRPr lang="en-US" sz="1600" smtClean="0">
              <a:cs typeface="Tahoma" pitchFamily="34" charset="0"/>
            </a:endParaRPr>
          </a:p>
        </p:txBody>
      </p:sp>
      <p:sp>
        <p:nvSpPr>
          <p:cNvPr id="106499" name="عنصر نائب للتاريخ 3"/>
          <p:cNvSpPr>
            <a:spLocks noGrp="1"/>
          </p:cNvSpPr>
          <p:nvPr>
            <p:ph type="dt" sz="quarter" idx="10"/>
          </p:nvPr>
        </p:nvSpPr>
        <p:spPr bwMode="auto">
          <a:noFill/>
          <a:ln>
            <a:miter lim="800000"/>
            <a:headEnd/>
            <a:tailEnd/>
          </a:ln>
        </p:spPr>
        <p:txBody>
          <a:bodyPr wrap="square" lIns="91440" tIns="45720" rIns="91440" bIns="45720" numCol="1" anchorCtr="0" compatLnSpc="1">
            <a:prstTxWarp prst="textNoShape">
              <a:avLst/>
            </a:prstTxWarp>
          </a:bodyPr>
          <a:lstStyle/>
          <a:p>
            <a:r>
              <a:rPr lang="ar-SA" smtClean="0"/>
              <a:t>17 شوال 1430هـ موافق 6 اكتوبر 2009م</a:t>
            </a:r>
            <a:endParaRPr lang="en-US" smtClean="0"/>
          </a:p>
        </p:txBody>
      </p:sp>
      <p:sp>
        <p:nvSpPr>
          <p:cNvPr id="106500" name="عنصر نائب لرقم الشريحة 4"/>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FB92D4FA-1130-48B1-88FD-11123F5BF446}" type="slidenum">
              <a:rPr lang="ar-SA" smtClean="0"/>
              <a:pPr/>
              <a:t>97</a:t>
            </a:fld>
            <a:endParaRPr lang="en-US" smtClean="0"/>
          </a:p>
        </p:txBody>
      </p:sp>
      <p:pic>
        <p:nvPicPr>
          <p:cNvPr id="106501" name="Picture 2" descr="U S Food and Drug Administration, Protecting and Promoting Your Health">
            <a:hlinkClick r:id="rId2"/>
          </p:cNvPr>
          <p:cNvPicPr>
            <a:picLocks noChangeAspect="1" noChangeArrowheads="1"/>
          </p:cNvPicPr>
          <p:nvPr/>
        </p:nvPicPr>
        <p:blipFill>
          <a:blip r:embed="rId3"/>
          <a:srcRect/>
          <a:stretch>
            <a:fillRect/>
          </a:stretch>
        </p:blipFill>
        <p:spPr bwMode="auto">
          <a:xfrm>
            <a:off x="3132138" y="44450"/>
            <a:ext cx="3609975" cy="215900"/>
          </a:xfrm>
          <a:prstGeom prst="rect">
            <a:avLst/>
          </a:prstGeom>
          <a:noFill/>
          <a:ln w="9525">
            <a:noFill/>
            <a:miter lim="800000"/>
            <a:headEnd/>
            <a:tailEnd/>
          </a:ln>
        </p:spPr>
      </p:pic>
      <p:sp>
        <p:nvSpPr>
          <p:cNvPr id="7" name="عنوان 1"/>
          <p:cNvSpPr>
            <a:spLocks noGrp="1"/>
          </p:cNvSpPr>
          <p:nvPr>
            <p:ph type="title"/>
          </p:nvPr>
        </p:nvSpPr>
        <p:spPr>
          <a:xfrm>
            <a:off x="914400" y="260350"/>
            <a:ext cx="4162425" cy="396875"/>
          </a:xfrm>
        </p:spPr>
        <p:txBody>
          <a:bodyPr/>
          <a:lstStyle/>
          <a:p>
            <a:pPr>
              <a:defRPr/>
            </a:pPr>
            <a:r>
              <a:rPr lang="en-US" sz="2000" b="1" dirty="0" smtClean="0"/>
              <a:t>USP Commitment to Quality</a:t>
            </a:r>
            <a:br>
              <a:rPr lang="en-US" sz="2000" b="1" dirty="0" smtClean="0"/>
            </a:br>
            <a:endParaRPr lang="ar-SA" sz="2000" dirty="0"/>
          </a:p>
        </p:txBody>
      </p:sp>
      <p:sp>
        <p:nvSpPr>
          <p:cNvPr id="8" name="عنصر نائب للمحتوى 2"/>
          <p:cNvSpPr txBox="1">
            <a:spLocks/>
          </p:cNvSpPr>
          <p:nvPr/>
        </p:nvSpPr>
        <p:spPr bwMode="auto">
          <a:xfrm>
            <a:off x="976313" y="3716338"/>
            <a:ext cx="7772400" cy="4176712"/>
          </a:xfrm>
          <a:prstGeom prst="rect">
            <a:avLst/>
          </a:prstGeom>
          <a:noFill/>
          <a:ln w="9525">
            <a:noFill/>
            <a:miter lim="800000"/>
            <a:headEnd/>
            <a:tailEnd/>
          </a:ln>
        </p:spPr>
        <p:txBody>
          <a:bodyPr/>
          <a:lstStyle/>
          <a:p>
            <a:pPr marL="411163" indent="-342900" algn="l" rtl="0" eaLnBrk="0" hangingPunct="0">
              <a:spcBef>
                <a:spcPts val="700"/>
              </a:spcBef>
              <a:buClr>
                <a:schemeClr val="tx2"/>
              </a:buClr>
              <a:buSzPct val="95000"/>
              <a:buFont typeface="Wingdings" pitchFamily="2" charset="2"/>
              <a:buChar char=""/>
              <a:defRPr/>
            </a:pPr>
            <a:r>
              <a:rPr lang="en-US" sz="1600" dirty="0">
                <a:latin typeface="+mn-lt"/>
                <a:cs typeface="+mn-cs"/>
              </a:rPr>
              <a:t>ISO Guide 34 Reference Material Producer (RMP) Accreditation</a:t>
            </a:r>
          </a:p>
          <a:p>
            <a:pPr marL="739775" lvl="1" indent="-285750" algn="just" rtl="0" eaLnBrk="0" hangingPunct="0">
              <a:spcBef>
                <a:spcPct val="20000"/>
              </a:spcBef>
              <a:buClr>
                <a:schemeClr val="accent2"/>
              </a:buClr>
              <a:buSzPct val="90000"/>
              <a:buFont typeface="Wingdings" pitchFamily="2" charset="2"/>
              <a:buChar char=""/>
              <a:defRPr/>
            </a:pPr>
            <a:r>
              <a:rPr lang="en-US" sz="1600" b="0" dirty="0">
                <a:latin typeface="+mn-lt"/>
                <a:cs typeface="+mn-cs"/>
              </a:rPr>
              <a:t>ISO Guide 34 "General Requirements for the Competence of Reference Material Producers" is an international standard that sets out the general requirements with which a reference material producer must comply if it is to be recognized as competent to carry out the production of reference materials. It is recognized that each reference material needs to be characterized mainly to the level of accuracy required for its intended purpose (i.e. appropriate measurement uncertainty). RMP accreditation not only provides assurance of technical competence and good quality management practices, but demonstrates verification of critical production management of the RMP(s). The accreditation will involve compliance assessment against the requirements not only of ISO Guide 34, but also Guides 30 through 35 as well. In addition, this accreditation typically works in conjunction with ISO 17025.</a:t>
            </a:r>
          </a:p>
          <a:p>
            <a:pPr marL="739775" lvl="1" indent="-285750" algn="l" rtl="0" eaLnBrk="0" hangingPunct="0">
              <a:spcBef>
                <a:spcPct val="20000"/>
              </a:spcBef>
              <a:buClr>
                <a:schemeClr val="accent2"/>
              </a:buClr>
              <a:buSzPct val="90000"/>
              <a:buFont typeface="Wingdings" pitchFamily="2" charset="2"/>
              <a:buChar char=""/>
              <a:defRPr/>
            </a:pPr>
            <a:r>
              <a:rPr lang="en-US" sz="1200" b="0" dirty="0">
                <a:latin typeface="+mn-lt"/>
                <a:cs typeface="+mn-cs"/>
              </a:rPr>
              <a:t>USP received this accreditation as an internationally accredited producer of Certified Reference Materials (CRM). The CRM designation represents additional rigor in the methods used to create, analyze and assign values to reference materials, many of which are well-characterized chemicals that form official USP standards.</a:t>
            </a:r>
          </a:p>
        </p:txBody>
      </p:sp>
    </p:spTree>
  </p:cSld>
  <p:clrMapOvr>
    <a:masterClrMapping/>
  </p:clrMapOvr>
  <p:transition>
    <p:wheel spokes="3"/>
  </p:transition>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Date Placeholder 3"/>
          <p:cNvSpPr txBox="1">
            <a:spLocks noGrp="1"/>
          </p:cNvSpPr>
          <p:nvPr/>
        </p:nvSpPr>
        <p:spPr bwMode="auto">
          <a:xfrm>
            <a:off x="3924300" y="6381750"/>
            <a:ext cx="2636838" cy="215900"/>
          </a:xfrm>
          <a:prstGeom prst="rect">
            <a:avLst/>
          </a:prstGeom>
          <a:noFill/>
          <a:ln w="9525">
            <a:noFill/>
            <a:miter lim="800000"/>
            <a:headEnd/>
            <a:tailEnd/>
          </a:ln>
        </p:spPr>
        <p:txBody>
          <a:bodyPr anchor="b"/>
          <a:lstStyle/>
          <a:p>
            <a:pPr algn="ctr"/>
            <a:r>
              <a:rPr lang="ar-SA" sz="1000" b="0">
                <a:solidFill>
                  <a:schemeClr val="tx2"/>
                </a:solidFill>
                <a:cs typeface="Monotype Koufi" pitchFamily="2" charset="-78"/>
              </a:rPr>
              <a:t>الجوحلي  / 10 القعدة 1431هـ   </a:t>
            </a:r>
            <a:r>
              <a:rPr lang="en-US" sz="1000" b="0">
                <a:solidFill>
                  <a:schemeClr val="tx2"/>
                </a:solidFill>
                <a:cs typeface="Monotype Koufi" pitchFamily="2" charset="-78"/>
              </a:rPr>
              <a:t>   PTTQM 201</a:t>
            </a:r>
          </a:p>
        </p:txBody>
      </p:sp>
      <p:sp>
        <p:nvSpPr>
          <p:cNvPr id="107523" name="Slide Number Placeholder 4"/>
          <p:cNvSpPr txBox="1">
            <a:spLocks noGrp="1"/>
          </p:cNvSpPr>
          <p:nvPr/>
        </p:nvSpPr>
        <p:spPr bwMode="auto">
          <a:xfrm>
            <a:off x="8610600" y="6416675"/>
            <a:ext cx="457200" cy="365125"/>
          </a:xfrm>
          <a:prstGeom prst="rect">
            <a:avLst/>
          </a:prstGeom>
          <a:noFill/>
          <a:ln w="9525">
            <a:noFill/>
            <a:miter lim="800000"/>
            <a:headEnd/>
            <a:tailEnd/>
          </a:ln>
        </p:spPr>
        <p:txBody>
          <a:bodyPr anchor="b"/>
          <a:lstStyle/>
          <a:p>
            <a:pPr algn="l"/>
            <a:fld id="{1497296B-7D6E-4791-A9DD-B22C86BA2EB2}" type="slidenum">
              <a:rPr lang="ar-SA" sz="1200" b="0">
                <a:solidFill>
                  <a:schemeClr val="tx2"/>
                </a:solidFill>
              </a:rPr>
              <a:pPr algn="l"/>
              <a:t>98</a:t>
            </a:fld>
            <a:endParaRPr lang="en-US" sz="1200" b="0">
              <a:solidFill>
                <a:schemeClr val="tx2"/>
              </a:solidFill>
            </a:endParaRPr>
          </a:p>
        </p:txBody>
      </p:sp>
      <p:pic>
        <p:nvPicPr>
          <p:cNvPr id="107524" name="Picture 4" descr="Flag of WHO.svg">
            <a:hlinkClick r:id="rId2"/>
          </p:cNvPr>
          <p:cNvPicPr>
            <a:picLocks noChangeAspect="1" noChangeArrowheads="1"/>
          </p:cNvPicPr>
          <p:nvPr/>
        </p:nvPicPr>
        <p:blipFill>
          <a:blip r:embed="rId3"/>
          <a:srcRect/>
          <a:stretch>
            <a:fillRect/>
          </a:stretch>
        </p:blipFill>
        <p:spPr bwMode="auto">
          <a:xfrm>
            <a:off x="3292475" y="1279525"/>
            <a:ext cx="2143125" cy="1428750"/>
          </a:xfrm>
          <a:prstGeom prst="rect">
            <a:avLst/>
          </a:prstGeom>
          <a:noFill/>
          <a:ln w="9525">
            <a:noFill/>
            <a:miter lim="800000"/>
            <a:headEnd/>
            <a:tailEnd/>
          </a:ln>
        </p:spPr>
      </p:pic>
      <p:sp>
        <p:nvSpPr>
          <p:cNvPr id="107525" name="Rectangle 5"/>
          <p:cNvSpPr>
            <a:spLocks noChangeArrowheads="1"/>
          </p:cNvSpPr>
          <p:nvPr/>
        </p:nvSpPr>
        <p:spPr bwMode="auto">
          <a:xfrm>
            <a:off x="971550" y="3578225"/>
            <a:ext cx="7129463" cy="1795463"/>
          </a:xfrm>
          <a:prstGeom prst="rect">
            <a:avLst/>
          </a:prstGeom>
          <a:noFill/>
          <a:ln w="9525">
            <a:noFill/>
            <a:miter lim="800000"/>
            <a:headEnd/>
            <a:tailEnd/>
          </a:ln>
        </p:spPr>
        <p:txBody>
          <a:bodyPr>
            <a:spAutoFit/>
          </a:bodyPr>
          <a:lstStyle/>
          <a:p>
            <a:pPr algn="just" rtl="0" eaLnBrk="0" hangingPunct="0">
              <a:spcBef>
                <a:spcPct val="20000"/>
              </a:spcBef>
              <a:buClr>
                <a:srgbClr val="F9F9F9"/>
              </a:buClr>
              <a:buSzPct val="65000"/>
              <a:buFont typeface="Wingdings 2" pitchFamily="18" charset="2"/>
              <a:buChar char=""/>
            </a:pPr>
            <a:r>
              <a:rPr lang="en-US"/>
              <a:t>The WHO's constitution states that its objective "is the attainment by all peoples of the highest possible level of health.</a:t>
            </a:r>
            <a:r>
              <a:rPr lang="ar-SA"/>
              <a:t>1] </a:t>
            </a:r>
            <a:r>
              <a:rPr lang="en-US"/>
              <a:t>Its major task is to combat disease, especially key infectious diseases, and to promote the general health of the people of the world</a:t>
            </a:r>
            <a:r>
              <a:rPr lang="ar-SA"/>
              <a:t>. </a:t>
            </a:r>
          </a:p>
          <a:p>
            <a:pPr algn="just" rtl="0" eaLnBrk="0" hangingPunct="0">
              <a:spcBef>
                <a:spcPct val="20000"/>
              </a:spcBef>
              <a:buClr>
                <a:srgbClr val="F9F9F9"/>
              </a:buClr>
              <a:buSzPct val="65000"/>
              <a:buFont typeface="Wingdings 2" pitchFamily="18" charset="2"/>
              <a:buNone/>
            </a:pPr>
            <a:endParaRPr lang="ar-SA"/>
          </a:p>
        </p:txBody>
      </p:sp>
    </p:spTree>
  </p:cSld>
  <p:clrMapOvr>
    <a:masterClrMapping/>
  </p:clrMapOvr>
  <p:transition>
    <p:wheel spokes="3"/>
  </p:transition>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3"/>
          <p:cNvSpPr>
            <a:spLocks noGrp="1"/>
          </p:cNvSpPr>
          <p:nvPr>
            <p:ph type="body" idx="1"/>
          </p:nvPr>
        </p:nvSpPr>
        <p:spPr>
          <a:xfrm>
            <a:off x="900113" y="1846263"/>
            <a:ext cx="7772400" cy="3887787"/>
          </a:xfrm>
        </p:spPr>
        <p:txBody>
          <a:bodyPr/>
          <a:lstStyle/>
          <a:p>
            <a:pPr algn="l" rtl="0">
              <a:buFont typeface="Wingdings" pitchFamily="2" charset="2"/>
              <a:buNone/>
            </a:pPr>
            <a:r>
              <a:rPr lang="en-US" sz="1600" b="1" smtClean="0">
                <a:cs typeface="Tahoma" pitchFamily="34" charset="0"/>
                <a:hlinkClick r:id="rId2"/>
              </a:rPr>
              <a:t>http://www.ashp.org/s_ashp/docs/files/RTPTechStandards.pdf</a:t>
            </a:r>
            <a:r>
              <a:rPr lang="en-US" sz="2600" smtClean="0">
                <a:cs typeface="Tahoma" pitchFamily="34" charset="0"/>
              </a:rPr>
              <a:t> </a:t>
            </a:r>
            <a:endParaRPr lang="ar-SA" sz="2600" smtClean="0"/>
          </a:p>
          <a:p>
            <a:pPr algn="l" rtl="0"/>
            <a:r>
              <a:rPr lang="en-US" sz="2600" smtClean="0">
                <a:cs typeface="Tahoma" pitchFamily="34" charset="0"/>
              </a:rPr>
              <a:t>35 Duties &amp; Responsibilities: </a:t>
            </a:r>
          </a:p>
          <a:p>
            <a:pPr lvl="1" algn="l" rtl="0"/>
            <a:r>
              <a:rPr lang="en-US" sz="2200" smtClean="0">
                <a:cs typeface="Tahoma" pitchFamily="34" charset="0"/>
              </a:rPr>
              <a:t> Started by: 1. </a:t>
            </a:r>
          </a:p>
          <a:p>
            <a:pPr lvl="2" algn="l" rtl="0"/>
            <a:r>
              <a:rPr lang="en-US" sz="2000" i="1" smtClean="0">
                <a:cs typeface="Tahoma" pitchFamily="34" charset="0"/>
              </a:rPr>
              <a:t>1. Assist the pharmacist in collecting, organizing, and evaluating information for direct patient care, medication use review, and departmental management. </a:t>
            </a:r>
          </a:p>
          <a:p>
            <a:pPr lvl="1" algn="l" rtl="0">
              <a:buFont typeface="Wingdings" pitchFamily="2" charset="2"/>
              <a:buNone/>
            </a:pPr>
            <a:r>
              <a:rPr lang="en-US" sz="2200" smtClean="0">
                <a:cs typeface="Tahoma" pitchFamily="34" charset="0"/>
              </a:rPr>
              <a:t>				</a:t>
            </a:r>
            <a:r>
              <a:rPr lang="en-US" sz="2200" b="1" smtClean="0">
                <a:cs typeface="Tahoma" pitchFamily="34" charset="0"/>
              </a:rPr>
              <a:t>&amp; Ended with</a:t>
            </a:r>
          </a:p>
          <a:p>
            <a:pPr lvl="2" algn="l" rtl="0"/>
            <a:r>
              <a:rPr lang="en-US" sz="2000" smtClean="0">
                <a:cs typeface="Tahoma" pitchFamily="34" charset="0"/>
              </a:rPr>
              <a:t>35. </a:t>
            </a:r>
            <a:r>
              <a:rPr lang="en-US" sz="2000" b="1" i="1" smtClean="0">
                <a:cs typeface="Tahoma" pitchFamily="34" charset="0"/>
              </a:rPr>
              <a:t>Assist the pharmacist in assuring the </a:t>
            </a:r>
            <a:r>
              <a:rPr lang="en-US" sz="2000" b="1" i="1" smtClean="0">
                <a:latin typeface="Arial Black" pitchFamily="34" charset="0"/>
                <a:cs typeface="Tahoma" pitchFamily="34" charset="0"/>
              </a:rPr>
              <a:t>quality</a:t>
            </a:r>
            <a:r>
              <a:rPr lang="en-US" sz="2000" b="1" i="1" smtClean="0">
                <a:cs typeface="Tahoma" pitchFamily="34" charset="0"/>
              </a:rPr>
              <a:t> of all pharmaceutical services.</a:t>
            </a:r>
            <a:r>
              <a:rPr lang="en-US" sz="2000" smtClean="0">
                <a:cs typeface="Tahoma" pitchFamily="34" charset="0"/>
              </a:rPr>
              <a:t> </a:t>
            </a:r>
          </a:p>
          <a:p>
            <a:pPr lvl="1" algn="l" rtl="0">
              <a:buFont typeface="Wingdings" pitchFamily="2" charset="2"/>
              <a:buNone/>
            </a:pPr>
            <a:r>
              <a:rPr lang="en-US" sz="2200" smtClean="0">
                <a:cs typeface="Tahoma" pitchFamily="34" charset="0"/>
              </a:rPr>
              <a:t>				 </a:t>
            </a:r>
          </a:p>
        </p:txBody>
      </p:sp>
      <p:pic>
        <p:nvPicPr>
          <p:cNvPr id="108547" name="Picture 5" descr="American Society of Health-System Pharmacists">
            <a:hlinkClick r:id="rId3"/>
          </p:cNvPr>
          <p:cNvPicPr>
            <a:picLocks noChangeAspect="1" noChangeArrowheads="1"/>
          </p:cNvPicPr>
          <p:nvPr/>
        </p:nvPicPr>
        <p:blipFill>
          <a:blip r:embed="rId4"/>
          <a:srcRect/>
          <a:stretch>
            <a:fillRect/>
          </a:stretch>
        </p:blipFill>
        <p:spPr bwMode="auto">
          <a:xfrm>
            <a:off x="3203575" y="549275"/>
            <a:ext cx="2946400" cy="955675"/>
          </a:xfrm>
          <a:prstGeom prst="rect">
            <a:avLst/>
          </a:prstGeom>
          <a:noFill/>
          <a:ln w="9525">
            <a:noFill/>
            <a:miter lim="800000"/>
            <a:headEnd/>
            <a:tailEnd/>
          </a:ln>
        </p:spPr>
      </p:pic>
      <p:sp>
        <p:nvSpPr>
          <p:cNvPr id="108548" name="Date Placeholder 3"/>
          <p:cNvSpPr txBox="1">
            <a:spLocks noGrp="1"/>
          </p:cNvSpPr>
          <p:nvPr/>
        </p:nvSpPr>
        <p:spPr bwMode="auto">
          <a:xfrm>
            <a:off x="3779838" y="6237288"/>
            <a:ext cx="2636837" cy="215900"/>
          </a:xfrm>
          <a:prstGeom prst="rect">
            <a:avLst/>
          </a:prstGeom>
          <a:noFill/>
          <a:ln w="9525">
            <a:noFill/>
            <a:miter lim="800000"/>
            <a:headEnd/>
            <a:tailEnd/>
          </a:ln>
        </p:spPr>
        <p:txBody>
          <a:bodyPr anchor="b"/>
          <a:lstStyle/>
          <a:p>
            <a:pPr algn="ctr"/>
            <a:r>
              <a:rPr lang="ar-SA" sz="1000" b="0">
                <a:solidFill>
                  <a:schemeClr val="tx2"/>
                </a:solidFill>
                <a:cs typeface="Monotype Koufi" pitchFamily="2" charset="-78"/>
              </a:rPr>
              <a:t>الجوحلي  / 10 القعدة 1431هـ   </a:t>
            </a:r>
            <a:r>
              <a:rPr lang="en-US" sz="1000" b="0">
                <a:solidFill>
                  <a:schemeClr val="tx2"/>
                </a:solidFill>
                <a:cs typeface="Monotype Koufi" pitchFamily="2" charset="-78"/>
              </a:rPr>
              <a:t>   PTTQM 201</a:t>
            </a:r>
          </a:p>
        </p:txBody>
      </p:sp>
    </p:spTree>
  </p:cSld>
  <p:clrMapOvr>
    <a:masterClrMapping/>
  </p:clrMapOvr>
  <p:transition>
    <p:wheel spokes="3"/>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FA07B293FDC4947902BA0F26E3A10E7" ma:contentTypeVersion="0" ma:contentTypeDescription="Create a new document." ma:contentTypeScope="" ma:versionID="aa1ecd0a0f224a5d32d59aec8dece738">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FA7DF00D-24FA-4DD7-8545-C68B4B41BE4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5E03744E-C50F-4EEE-8964-62C9748984F4}">
  <ds:schemaRefs>
    <ds:schemaRef ds:uri="http://schemas.microsoft.com/sharepoint/v3/contenttype/forms"/>
  </ds:schemaRefs>
</ds:datastoreItem>
</file>

<file path=customXml/itemProps3.xml><?xml version="1.0" encoding="utf-8"?>
<ds:datastoreItem xmlns:ds="http://schemas.openxmlformats.org/officeDocument/2006/customXml" ds:itemID="{6FDC8F07-8A18-4CE8-89AB-EAC6717BE828}">
  <ds:schemaRef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
  <TotalTime>9057</TotalTime>
  <Words>8242</Words>
  <Application>Microsoft Office PowerPoint</Application>
  <PresentationFormat>عرض على الشاشة (3:4)‏</PresentationFormat>
  <Paragraphs>1142</Paragraphs>
  <Slides>106</Slides>
  <Notes>8</Notes>
  <HiddenSlides>2</HiddenSlides>
  <MMClips>0</MMClips>
  <ScaleCrop>false</ScaleCrop>
  <HeadingPairs>
    <vt:vector size="6" baseType="variant">
      <vt:variant>
        <vt:lpstr>سمة</vt:lpstr>
      </vt:variant>
      <vt:variant>
        <vt:i4>1</vt:i4>
      </vt:variant>
      <vt:variant>
        <vt:lpstr>خوادم OLE مضمنة</vt:lpstr>
      </vt:variant>
      <vt:variant>
        <vt:i4>1</vt:i4>
      </vt:variant>
      <vt:variant>
        <vt:lpstr>عناوين الشرائح</vt:lpstr>
      </vt:variant>
      <vt:variant>
        <vt:i4>106</vt:i4>
      </vt:variant>
    </vt:vector>
  </HeadingPairs>
  <TitlesOfParts>
    <vt:vector size="108" baseType="lpstr">
      <vt:lpstr>Metro</vt:lpstr>
      <vt:lpstr>Drawing</vt:lpstr>
      <vt:lpstr>إدارة الجودة الشاملة لفني الصيدلة   (عربي/ انجليزي) Pttqm  pharmacy TECHNICIAN TOTAL QUALITY MANAGEMENT </vt:lpstr>
      <vt:lpstr>بسم الله الرحمن الرحيم </vt:lpstr>
      <vt:lpstr>PTTQM خطتنا لتعليم وتعلم نافع      Objectives  &amp; T – L Plan</vt:lpstr>
      <vt:lpstr>إدارة الجودة الشاملة لفني الصيدلة PTTQM مراجع ومصادر التدريس والتعلم </vt:lpstr>
      <vt:lpstr>لماذا ؟Why PTTQM? </vt:lpstr>
      <vt:lpstr>PTJD: Discover Place of Q \ TQ ?</vt:lpstr>
      <vt:lpstr>اكتشف مكانة وأهمية الجودة في وصفك الوظيفي  </vt:lpstr>
      <vt:lpstr>الشريحة 8</vt:lpstr>
      <vt:lpstr>NHS- UK Pharmacy assistants</vt:lpstr>
      <vt:lpstr>الشريحة 10</vt:lpstr>
      <vt:lpstr>Probe Quality</vt:lpstr>
      <vt:lpstr>  نشاط تأملي  Reflective Activity 1 </vt:lpstr>
      <vt:lpstr>Reflective Questions</vt:lpstr>
      <vt:lpstr> مختصر التطور التاريخي لإدارة الجودة الشاملة و روادها Concise  TQM Historical Development  </vt:lpstr>
      <vt:lpstr>تابع/ مختصر تطور تاريخي  - جذور وتطور مصطلحات </vt:lpstr>
      <vt:lpstr>تابع/ مختصر تطور تاريخي  - جذور وتطور مصطلحات </vt:lpstr>
      <vt:lpstr>مختصر جذور التطور التاريخي لإدارة الجودة الشاملة </vt:lpstr>
      <vt:lpstr>Historical  Overview   (spiritual leaders ) Concise of Quality Gurus </vt:lpstr>
      <vt:lpstr>الشريحة 19</vt:lpstr>
      <vt:lpstr>إدارة الجودة الشاملة  مكانة  الجودة  الشاملة في الإسلام  </vt:lpstr>
      <vt:lpstr>مكانة  الجودة  الشاملة في الإسلام</vt:lpstr>
      <vt:lpstr>مفاهيم إدارة الجودة الشاملة مقارنة مع بعض مفاهيم الغرب</vt:lpstr>
      <vt:lpstr>مكانة إدارة الجودة الشاملة في الإسلام</vt:lpstr>
      <vt:lpstr> إدوارد ديمنج  EDWARD DEMING </vt:lpstr>
      <vt:lpstr>المبادئ الأربعة عشر لنظرية ديمنج </vt:lpstr>
      <vt:lpstr>تابع مبادئ فلسفة ديمنج </vt:lpstr>
      <vt:lpstr>ديمنج والأمراض الإدارية السبعة </vt:lpstr>
      <vt:lpstr>جوران Juran </vt:lpstr>
      <vt:lpstr>جوران Juran</vt:lpstr>
      <vt:lpstr>جوران Juran</vt:lpstr>
      <vt:lpstr>فيليب كروسبي Philip Grosby </vt:lpstr>
      <vt:lpstr>مبادئ كروسبى الأربعة في الجودة الشاملة</vt:lpstr>
      <vt:lpstr>خطوات تحسين الجودة الأربعة عشر عند كروسبى</vt:lpstr>
      <vt:lpstr>تابع مبادئ كروسبي الأربعة عشر</vt:lpstr>
      <vt:lpstr>Turns Crosby 14 Ps to PTTQM Model  </vt:lpstr>
      <vt:lpstr>ارماند فينبيوم  Armand feigenbanm</vt:lpstr>
      <vt:lpstr>مبادئ الجودة عند إيشيكاوا</vt:lpstr>
      <vt:lpstr>فلسفة إيشيكاوا   Kaoru Ishikawa </vt:lpstr>
      <vt:lpstr>الشريحة 39</vt:lpstr>
      <vt:lpstr>رواد الجودة و إدارة الجودة الشاملة الصحية</vt:lpstr>
      <vt:lpstr>رواد الجودة وإدارة الجودة الشاملة الصحية</vt:lpstr>
      <vt:lpstr> مبادئ وعناصر ومراحل  إدارة الجودة الشاملة  المعاصرة</vt:lpstr>
      <vt:lpstr>بماذا وصفت إدارة الجودة الشاملة؟</vt:lpstr>
      <vt:lpstr>تعاريف و صف إدارة الجودة الشاملة</vt:lpstr>
      <vt:lpstr>الشريحة 45</vt:lpstr>
      <vt:lpstr>النظرة الشمولية لإدارة الجودة الشاملة </vt:lpstr>
      <vt:lpstr>الشريحة 47</vt:lpstr>
      <vt:lpstr>الشريحة 48</vt:lpstr>
      <vt:lpstr>أهداف وفوائد تطبيق إدارة الجودة الشاملة   TQM Objectives &amp; Benefits </vt:lpstr>
      <vt:lpstr>المبادئ السبعة للجودة الشاملة في الشركات والهيئات الرائدة  </vt:lpstr>
      <vt:lpstr>تابع المبادئ السبعة للشركات والهيئات الرائدة</vt:lpstr>
      <vt:lpstr>تابع المبادئ السبعة للشركات والهيئات الرائدة</vt:lpstr>
      <vt:lpstr>أبرز النظريات والأنماط  الإدارية  ومكانة الجودة الشاملة بها  Most Common Management Theories &amp; The Place of TQM</vt:lpstr>
      <vt:lpstr>الشريحة 54</vt:lpstr>
      <vt:lpstr>الشريحة 55</vt:lpstr>
      <vt:lpstr>الشريحة 56</vt:lpstr>
      <vt:lpstr>الشريحة 57</vt:lpstr>
      <vt:lpstr> التقنيات الستة لإدارة الجودة</vt:lpstr>
      <vt:lpstr>الشريحة 59</vt:lpstr>
      <vt:lpstr>الأبعاد الأساسية للجودة في الرعاية ”الصحية – الصيدلية “   HCTQM – the CcPTTQM Dimensions </vt:lpstr>
      <vt:lpstr>خصائص ومواصفات إدارة الجودة الشاملة الصحية    The CCHCTQM</vt:lpstr>
      <vt:lpstr>خصائص ومواصفات إدارة الجودة الشاملة الصحية  -  لماذا ؟ إدارة جودة رعاية صيدلية شاملة معتمة على المريض والمراجع    The Client Centered PTTQM  - The CcPTTQM  Model   ? </vt:lpstr>
      <vt:lpstr>نحو  إدارة جودة رعاية صيدلية معتمة على المريض والمراجع  -  </vt:lpstr>
      <vt:lpstr>الشريحة 64</vt:lpstr>
      <vt:lpstr>طرق وأدوات وتقنيات الجودة TQM Approaches; Tools &amp; Technologies        http://store.isixsigma.com/product.asp   </vt:lpstr>
      <vt:lpstr>Seven Basic Quality Tools الأدوات السبع الأساسية </vt:lpstr>
      <vt:lpstr>أدوات الجودة الشاملة </vt:lpstr>
      <vt:lpstr>تابع/ أدوات الجودة الشاملة </vt:lpstr>
      <vt:lpstr>أدوات الجودة الشاملة </vt:lpstr>
      <vt:lpstr>الشريحة 70</vt:lpstr>
      <vt:lpstr> Six Sigma</vt:lpstr>
      <vt:lpstr>الست سيجما \سيغما Six Sigma   (الانحراف المعياري)  </vt:lpstr>
      <vt:lpstr>مبادئ الستة سيجما ”الانحراف المعياري Six Sigma Principles</vt:lpstr>
      <vt:lpstr>الشريحة 74</vt:lpstr>
      <vt:lpstr>هيئات ومنظمات ومعايير اعتماد الجودة الشاملة  ”الدواء وتغذية محلية وعالمية “ National &amp; International PTTQM Accreditation Standards  </vt:lpstr>
      <vt:lpstr>الشريحة 76</vt:lpstr>
      <vt:lpstr>جهات الاعتماد</vt:lpstr>
      <vt:lpstr>جهات الاعتماد</vt:lpstr>
      <vt:lpstr>المنظمة العالمية القياسية أو المعيارية /للتقييسISO    </vt:lpstr>
      <vt:lpstr>نبذه تعريفية بأنواع المواصفات القياسية الدولية Types of International TQ Standardization &amp; Accreditation</vt:lpstr>
      <vt:lpstr>نبذه تعريفية بأنواع المواصفات القياسية الدولية Types of International TQ Standardization &amp; Accreditation</vt:lpstr>
      <vt:lpstr>ISO 22000: 2005 Food Safety Management System  … Look PT/Drugs</vt:lpstr>
      <vt:lpstr>مختصر مكونات ومتطلبات الاعتماد</vt:lpstr>
      <vt:lpstr>مجلس الخدمات الصحية- المجلس المركزي لاعتماد المنشئات الصحية  Central Board for Accreditation of Health Care Institutions (www.cbahi.org)  </vt:lpstr>
      <vt:lpstr>الشريحة 85</vt:lpstr>
      <vt:lpstr> </vt:lpstr>
      <vt:lpstr>الشريحة 87</vt:lpstr>
      <vt:lpstr>الشريحة 88</vt:lpstr>
      <vt:lpstr>المركز الوطني للتيقظ والسلامة الدوائية</vt:lpstr>
      <vt:lpstr>اقسام وخدمات موقع القطاع</vt:lpstr>
      <vt:lpstr>   Standardizing Prescription Container Labeling (SPCL) PTTQM:     http://www.usp.org/pdf/EN/aboutUSP/theStandard2010Summer.pdf  </vt:lpstr>
      <vt:lpstr>   SPCL   (Cont. ) PTTQM:     http://www.usp.org/pdf/EN/aboutUSP/theStandard2010Summer.pdf  </vt:lpstr>
      <vt:lpstr>The USP Advisory Panel Recommends for SPCL</vt:lpstr>
      <vt:lpstr> What is Drug Quality &amp; Why it is important?</vt:lpstr>
      <vt:lpstr>USP Commitment to Quality </vt:lpstr>
      <vt:lpstr>USP Commitment to Quality </vt:lpstr>
      <vt:lpstr>USP Commitment to Quality </vt:lpstr>
      <vt:lpstr>الشريحة 98</vt:lpstr>
      <vt:lpstr>الشريحة 99</vt:lpstr>
      <vt:lpstr>نماذج شهادات اعتماد </vt:lpstr>
      <vt:lpstr>الشريحة 101</vt:lpstr>
      <vt:lpstr>الشريحة 102</vt:lpstr>
      <vt:lpstr>الشريحة 103</vt:lpstr>
      <vt:lpstr>الشريحة 104</vt:lpstr>
      <vt:lpstr>THE ROLE OF BENCHMARKING IN BEST PRACTICE MANAGEMENT AND KNOWLEDGE SHARING</vt:lpstr>
      <vt:lpstr>الشريحة 106</vt:lpstr>
    </vt:vector>
  </TitlesOfParts>
  <Company>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TQMHSA Health Service Administration</dc:title>
  <dc:creator>Wadi</dc:creator>
  <cp:lastModifiedBy>win7</cp:lastModifiedBy>
  <cp:revision>561</cp:revision>
  <cp:lastPrinted>1601-01-01T00:00:00Z</cp:lastPrinted>
  <dcterms:created xsi:type="dcterms:W3CDTF">2009-09-28T07:33:21Z</dcterms:created>
  <dcterms:modified xsi:type="dcterms:W3CDTF">2016-08-25T06:03:25Z</dcterms:modified>
  <cp:contentType>Document</cp:contentTyp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lpwstr/>
  </property>
  <property fmtid="{D5CDD505-2E9C-101B-9397-08002B2CF9AE}" pid="3" name="Subject">
    <vt:lpwstr/>
  </property>
  <property fmtid="{D5CDD505-2E9C-101B-9397-08002B2CF9AE}" pid="4" name="Keywords">
    <vt:lpwstr/>
  </property>
  <property fmtid="{D5CDD505-2E9C-101B-9397-08002B2CF9AE}" pid="5" name="_Author">
    <vt:lpwstr>Wadi</vt:lpwstr>
  </property>
  <property fmtid="{D5CDD505-2E9C-101B-9397-08002B2CF9AE}" pid="6" name="_Category">
    <vt:lpwstr/>
  </property>
  <property fmtid="{D5CDD505-2E9C-101B-9397-08002B2CF9AE}" pid="7" name="Slides">
    <vt:lpwstr>87</vt:lpwstr>
  </property>
  <property fmtid="{D5CDD505-2E9C-101B-9397-08002B2CF9AE}" pid="8" name="Categories">
    <vt:lpwstr/>
  </property>
  <property fmtid="{D5CDD505-2E9C-101B-9397-08002B2CF9AE}" pid="9" name="Approval Level">
    <vt:lpwstr/>
  </property>
  <property fmtid="{D5CDD505-2E9C-101B-9397-08002B2CF9AE}" pid="10" name="_Comments">
    <vt:lpwstr/>
  </property>
  <property fmtid="{D5CDD505-2E9C-101B-9397-08002B2CF9AE}" pid="11" name="Assigned To">
    <vt:lpwstr/>
  </property>
  <property fmtid="{D5CDD505-2E9C-101B-9397-08002B2CF9AE}" pid="12" name="ContentTypeId">
    <vt:lpwstr>0x0101007FA07B293FDC4947902BA0F26E3A10E7</vt:lpwstr>
  </property>
</Properties>
</file>