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slides/slide89.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4"/>
  </p:sldMasterIdLst>
  <p:notesMasterIdLst>
    <p:notesMasterId r:id="rId94"/>
  </p:notesMasterIdLst>
  <p:handoutMasterIdLst>
    <p:handoutMasterId r:id="rId95"/>
  </p:handoutMasterIdLst>
  <p:sldIdLst>
    <p:sldId id="256" r:id="rId5"/>
    <p:sldId id="261" r:id="rId6"/>
    <p:sldId id="266" r:id="rId7"/>
    <p:sldId id="258" r:id="rId8"/>
    <p:sldId id="308" r:id="rId9"/>
    <p:sldId id="267" r:id="rId10"/>
    <p:sldId id="320" r:id="rId11"/>
    <p:sldId id="268" r:id="rId12"/>
    <p:sldId id="318" r:id="rId13"/>
    <p:sldId id="356" r:id="rId14"/>
    <p:sldId id="270" r:id="rId15"/>
    <p:sldId id="273" r:id="rId16"/>
    <p:sldId id="319" r:id="rId17"/>
    <p:sldId id="311" r:id="rId18"/>
    <p:sldId id="310" r:id="rId19"/>
    <p:sldId id="312" r:id="rId20"/>
    <p:sldId id="337" r:id="rId21"/>
    <p:sldId id="313" r:id="rId22"/>
    <p:sldId id="327" r:id="rId23"/>
    <p:sldId id="341" r:id="rId24"/>
    <p:sldId id="342" r:id="rId25"/>
    <p:sldId id="343" r:id="rId26"/>
    <p:sldId id="344" r:id="rId27"/>
    <p:sldId id="338" r:id="rId28"/>
    <p:sldId id="332" r:id="rId29"/>
    <p:sldId id="333" r:id="rId30"/>
    <p:sldId id="345" r:id="rId31"/>
    <p:sldId id="335" r:id="rId32"/>
    <p:sldId id="429" r:id="rId33"/>
    <p:sldId id="336" r:id="rId34"/>
    <p:sldId id="288" r:id="rId35"/>
    <p:sldId id="354" r:id="rId36"/>
    <p:sldId id="350" r:id="rId37"/>
    <p:sldId id="348" r:id="rId38"/>
    <p:sldId id="346" r:id="rId39"/>
    <p:sldId id="274" r:id="rId40"/>
    <p:sldId id="376" r:id="rId41"/>
    <p:sldId id="377" r:id="rId42"/>
    <p:sldId id="275" r:id="rId43"/>
    <p:sldId id="378" r:id="rId44"/>
    <p:sldId id="371" r:id="rId45"/>
    <p:sldId id="385" r:id="rId46"/>
    <p:sldId id="367" r:id="rId47"/>
    <p:sldId id="368" r:id="rId48"/>
    <p:sldId id="380" r:id="rId49"/>
    <p:sldId id="381" r:id="rId50"/>
    <p:sldId id="339" r:id="rId51"/>
    <p:sldId id="382" r:id="rId52"/>
    <p:sldId id="383" r:id="rId53"/>
    <p:sldId id="386" r:id="rId54"/>
    <p:sldId id="392" r:id="rId55"/>
    <p:sldId id="391" r:id="rId56"/>
    <p:sldId id="395" r:id="rId57"/>
    <p:sldId id="396" r:id="rId58"/>
    <p:sldId id="397" r:id="rId59"/>
    <p:sldId id="389" r:id="rId60"/>
    <p:sldId id="423" r:id="rId61"/>
    <p:sldId id="416" r:id="rId62"/>
    <p:sldId id="417" r:id="rId63"/>
    <p:sldId id="424" r:id="rId64"/>
    <p:sldId id="418" r:id="rId65"/>
    <p:sldId id="419" r:id="rId66"/>
    <p:sldId id="420" r:id="rId67"/>
    <p:sldId id="421" r:id="rId68"/>
    <p:sldId id="398" r:id="rId69"/>
    <p:sldId id="399" r:id="rId70"/>
    <p:sldId id="400" r:id="rId71"/>
    <p:sldId id="401" r:id="rId72"/>
    <p:sldId id="402" r:id="rId73"/>
    <p:sldId id="403" r:id="rId74"/>
    <p:sldId id="404" r:id="rId75"/>
    <p:sldId id="412" r:id="rId76"/>
    <p:sldId id="427" r:id="rId77"/>
    <p:sldId id="428" r:id="rId78"/>
    <p:sldId id="365" r:id="rId79"/>
    <p:sldId id="300" r:id="rId80"/>
    <p:sldId id="411" r:id="rId81"/>
    <p:sldId id="410" r:id="rId82"/>
    <p:sldId id="408" r:id="rId83"/>
    <p:sldId id="299" r:id="rId84"/>
    <p:sldId id="302" r:id="rId85"/>
    <p:sldId id="303" r:id="rId86"/>
    <p:sldId id="307" r:id="rId87"/>
    <p:sldId id="413" r:id="rId88"/>
    <p:sldId id="306" r:id="rId89"/>
    <p:sldId id="362" r:id="rId90"/>
    <p:sldId id="363" r:id="rId91"/>
    <p:sldId id="361" r:id="rId92"/>
    <p:sldId id="364" r:id="rId93"/>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Tahoma" pitchFamily="34" charset="0"/>
        <a:ea typeface="+mn-ea"/>
        <a:cs typeface="Arial" pitchFamily="34" charset="0"/>
      </a:defRPr>
    </a:lvl1pPr>
    <a:lvl2pPr marL="457200" algn="r" rtl="1" fontAlgn="base">
      <a:spcBef>
        <a:spcPct val="0"/>
      </a:spcBef>
      <a:spcAft>
        <a:spcPct val="0"/>
      </a:spcAft>
      <a:defRPr kern="1200">
        <a:solidFill>
          <a:schemeClr val="tx1"/>
        </a:solidFill>
        <a:latin typeface="Tahoma" pitchFamily="34" charset="0"/>
        <a:ea typeface="+mn-ea"/>
        <a:cs typeface="Arial" pitchFamily="34" charset="0"/>
      </a:defRPr>
    </a:lvl2pPr>
    <a:lvl3pPr marL="914400" algn="r" rtl="1" fontAlgn="base">
      <a:spcBef>
        <a:spcPct val="0"/>
      </a:spcBef>
      <a:spcAft>
        <a:spcPct val="0"/>
      </a:spcAft>
      <a:defRPr kern="1200">
        <a:solidFill>
          <a:schemeClr val="tx1"/>
        </a:solidFill>
        <a:latin typeface="Tahoma" pitchFamily="34" charset="0"/>
        <a:ea typeface="+mn-ea"/>
        <a:cs typeface="Arial" pitchFamily="34" charset="0"/>
      </a:defRPr>
    </a:lvl3pPr>
    <a:lvl4pPr marL="1371600" algn="r" rtl="1" fontAlgn="base">
      <a:spcBef>
        <a:spcPct val="0"/>
      </a:spcBef>
      <a:spcAft>
        <a:spcPct val="0"/>
      </a:spcAft>
      <a:defRPr kern="1200">
        <a:solidFill>
          <a:schemeClr val="tx1"/>
        </a:solidFill>
        <a:latin typeface="Tahoma" pitchFamily="34" charset="0"/>
        <a:ea typeface="+mn-ea"/>
        <a:cs typeface="Arial" pitchFamily="34" charset="0"/>
      </a:defRPr>
    </a:lvl4pPr>
    <a:lvl5pPr marL="1828800" algn="r" rtl="1" fontAlgn="base">
      <a:spcBef>
        <a:spcPct val="0"/>
      </a:spcBef>
      <a:spcAft>
        <a:spcPct val="0"/>
      </a:spcAft>
      <a:defRPr kern="1200">
        <a:solidFill>
          <a:schemeClr val="tx1"/>
        </a:solidFill>
        <a:latin typeface="Tahoma" pitchFamily="34" charset="0"/>
        <a:ea typeface="+mn-ea"/>
        <a:cs typeface="Arial" pitchFamily="34" charset="0"/>
      </a:defRPr>
    </a:lvl5pPr>
    <a:lvl6pPr marL="2286000" algn="r" defTabSz="914400" rtl="1" eaLnBrk="1" latinLnBrk="0" hangingPunct="1">
      <a:defRPr kern="1200">
        <a:solidFill>
          <a:schemeClr val="tx1"/>
        </a:solidFill>
        <a:latin typeface="Tahoma" pitchFamily="34" charset="0"/>
        <a:ea typeface="+mn-ea"/>
        <a:cs typeface="Arial" pitchFamily="34" charset="0"/>
      </a:defRPr>
    </a:lvl6pPr>
    <a:lvl7pPr marL="2743200" algn="r" defTabSz="914400" rtl="1" eaLnBrk="1" latinLnBrk="0" hangingPunct="1">
      <a:defRPr kern="1200">
        <a:solidFill>
          <a:schemeClr val="tx1"/>
        </a:solidFill>
        <a:latin typeface="Tahoma" pitchFamily="34" charset="0"/>
        <a:ea typeface="+mn-ea"/>
        <a:cs typeface="Arial" pitchFamily="34" charset="0"/>
      </a:defRPr>
    </a:lvl7pPr>
    <a:lvl8pPr marL="3200400" algn="r" defTabSz="914400" rtl="1" eaLnBrk="1" latinLnBrk="0" hangingPunct="1">
      <a:defRPr kern="1200">
        <a:solidFill>
          <a:schemeClr val="tx1"/>
        </a:solidFill>
        <a:latin typeface="Tahoma" pitchFamily="34" charset="0"/>
        <a:ea typeface="+mn-ea"/>
        <a:cs typeface="Arial" pitchFamily="34" charset="0"/>
      </a:defRPr>
    </a:lvl8pPr>
    <a:lvl9pPr marL="3657600" algn="r" defTabSz="914400" rtl="1" eaLnBrk="1" latinLnBrk="0" hangingPunct="1">
      <a:defRPr kern="1200">
        <a:solidFill>
          <a:schemeClr val="tx1"/>
        </a:solidFill>
        <a:latin typeface="Tahoma"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6"/>
  <p:clrMru>
    <a:srgbClr val="1B631E"/>
    <a:srgbClr val="FFFF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709" autoAdjust="0"/>
    <p:restoredTop sz="91763" autoAdjust="0"/>
  </p:normalViewPr>
  <p:slideViewPr>
    <p:cSldViewPr>
      <p:cViewPr>
        <p:scale>
          <a:sx n="100" d="100"/>
          <a:sy n="100" d="100"/>
        </p:scale>
        <p:origin x="-294" y="180"/>
      </p:cViewPr>
      <p:guideLst>
        <p:guide orient="horz" pos="2160"/>
        <p:guide pos="2880"/>
      </p:guideLst>
    </p:cSldViewPr>
  </p:slideViewPr>
  <p:outlineViewPr>
    <p:cViewPr>
      <p:scale>
        <a:sx n="33" d="100"/>
        <a:sy n="33" d="100"/>
      </p:scale>
      <p:origin x="0" y="7378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slide" Target="slides/slide85.xml"/><Relationship Id="rId97" Type="http://schemas.openxmlformats.org/officeDocument/2006/relationships/viewProps" Target="viewProp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handoutMaster" Target="handoutMasters/handout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notesMaster" Target="notesMasters/notesMaster1.xml"/><Relationship Id="rId9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1554"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a:p>
        </p:txBody>
      </p:sp>
      <p:sp>
        <p:nvSpPr>
          <p:cNvPr id="151555" name="Rectangle 3"/>
          <p:cNvSpPr>
            <a:spLocks noGrp="1" noChangeArrowheads="1"/>
          </p:cNvSpPr>
          <p:nvPr>
            <p:ph type="dt" sz="quarter"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200"/>
            </a:lvl1pPr>
          </a:lstStyle>
          <a:p>
            <a:pPr>
              <a:defRPr/>
            </a:pPr>
            <a:fld id="{351D828C-62A8-4E44-B069-5BD574CCE0C1}" type="datetimeFigureOut">
              <a:rPr lang="ar-SA"/>
              <a:pPr>
                <a:defRPr/>
              </a:pPr>
              <a:t>22/11/37</a:t>
            </a:fld>
            <a:endParaRPr lang="en-US"/>
          </a:p>
        </p:txBody>
      </p:sp>
      <p:sp>
        <p:nvSpPr>
          <p:cNvPr id="151556" name="Rectangle 4"/>
          <p:cNvSpPr>
            <a:spLocks noGrp="1" noChangeArrowheads="1"/>
          </p:cNvSpPr>
          <p:nvPr>
            <p:ph type="ftr" sz="quarter" idx="2"/>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r>
              <a:rPr lang="ar-SA"/>
              <a:t>الجوحلي نحو رضا الناس المرضى والمراجعين غاية تدرك</a:t>
            </a:r>
            <a:endParaRPr lang="en-US"/>
          </a:p>
        </p:txBody>
      </p:sp>
      <p:sp>
        <p:nvSpPr>
          <p:cNvPr id="151557" name="Rectangle 5"/>
          <p:cNvSpPr>
            <a:spLocks noGrp="1" noChangeArrowheads="1"/>
          </p:cNvSpPr>
          <p:nvPr>
            <p:ph type="sldNum" sz="quarter" idx="3"/>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sz="1200"/>
            </a:lvl1pPr>
          </a:lstStyle>
          <a:p>
            <a:pPr>
              <a:defRPr/>
            </a:pPr>
            <a:fld id="{CCF1794A-AFCC-40A0-A5CD-93FBCE97EE2A}" type="slidenum">
              <a:rPr lang="ar-SA"/>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pPr>
              <a:defRPr/>
            </a:pPr>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pPr>
              <a:defRPr/>
            </a:pPr>
            <a:fld id="{0FCAFD0D-26EF-47A8-9606-12395C769D0D}" type="datetimeFigureOut">
              <a:rPr lang="ar-SA"/>
              <a:pPr>
                <a:defRPr/>
              </a:pPr>
              <a:t>22/11/37</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pPr>
              <a:defRPr/>
            </a:pPr>
            <a:r>
              <a:rPr lang="ar-SA"/>
              <a:t>الجوحلي نحو رضا الناس المرضى والمراجعين غاية تدرك</a:t>
            </a: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pPr>
              <a:defRPr/>
            </a:pPr>
            <a:fld id="{3DD7E602-F383-4ED6-A741-E535CF876762}" type="slidenum">
              <a:rPr lang="ar-SA"/>
              <a:pPr>
                <a:defRPr/>
              </a:pPr>
              <a:t>‹#›</a:t>
            </a:fld>
            <a:endParaRPr lang="ar-SA"/>
          </a:p>
        </p:txBody>
      </p:sp>
    </p:spTree>
  </p:cSld>
  <p:clrMap bg1="lt1" tx1="dk1" bg2="lt2" tx2="dk2" accent1="accent1" accent2="accent2" accent3="accent3" accent4="accent4" accent5="accent5" accent6="accent6" hlink="hlink" folHlink="folHlink"/>
  <p:hf hdr="0" dt="0"/>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Footer Placeholder 5"/>
          <p:cNvSpPr>
            <a:spLocks noGrp="1"/>
          </p:cNvSpPr>
          <p:nvPr>
            <p:ph type="ftr" sz="quarter" idx="4"/>
          </p:nvPr>
        </p:nvSpPr>
        <p:spPr bwMode="auto">
          <a:noFill/>
          <a:ln>
            <a:miter lim="800000"/>
            <a:headEnd/>
            <a:tailEnd/>
          </a:ln>
        </p:spPr>
        <p:txBody>
          <a:bodyPr/>
          <a:lstStyle/>
          <a:p>
            <a:r>
              <a:rPr lang="ar-SA" smtClean="0"/>
              <a:t>الجوحلي نحو رضا الناس المرضى والمراجعين غاية تدرك</a:t>
            </a:r>
          </a:p>
        </p:txBody>
      </p:sp>
      <p:sp>
        <p:nvSpPr>
          <p:cNvPr id="101379" name="Slide Image Placeholder 1"/>
          <p:cNvSpPr>
            <a:spLocks noGrp="1" noRot="1" noChangeAspect="1" noTextEdit="1"/>
          </p:cNvSpPr>
          <p:nvPr>
            <p:ph type="sldImg"/>
          </p:nvPr>
        </p:nvSpPr>
        <p:spPr bwMode="auto">
          <a:noFill/>
          <a:ln>
            <a:solidFill>
              <a:srgbClr val="000000"/>
            </a:solidFill>
            <a:miter lim="800000"/>
            <a:headEnd/>
            <a:tailEnd/>
          </a:ln>
        </p:spPr>
      </p:sp>
      <p:sp>
        <p:nvSpPr>
          <p:cNvPr id="101380" name="Notes Placeholder 2"/>
          <p:cNvSpPr>
            <a:spLocks noGrp="1"/>
          </p:cNvSpPr>
          <p:nvPr>
            <p:ph type="body" idx="1"/>
          </p:nvPr>
        </p:nvSpPr>
        <p:spPr bwMode="auto">
          <a:noFill/>
        </p:spPr>
        <p:txBody>
          <a:bodyPr/>
          <a:lstStyle/>
          <a:p>
            <a:endParaRPr lang="ar-SA" smtClean="0"/>
          </a:p>
        </p:txBody>
      </p:sp>
      <p:sp>
        <p:nvSpPr>
          <p:cNvPr id="10138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16CEC91-AAEC-43E8-AA00-25C7BB8C6C4E}" type="slidenum">
              <a:rPr lang="ar-SA" smtClean="0"/>
              <a:pPr/>
              <a:t>1</a:t>
            </a:fld>
            <a:endParaRPr lang="ar-S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Footer Placeholder 5"/>
          <p:cNvSpPr>
            <a:spLocks noGrp="1"/>
          </p:cNvSpPr>
          <p:nvPr>
            <p:ph type="ftr" sz="quarter" idx="4"/>
          </p:nvPr>
        </p:nvSpPr>
        <p:spPr bwMode="auto">
          <a:noFill/>
          <a:ln>
            <a:miter lim="800000"/>
            <a:headEnd/>
            <a:tailEnd/>
          </a:ln>
        </p:spPr>
        <p:txBody>
          <a:bodyPr/>
          <a:lstStyle/>
          <a:p>
            <a:r>
              <a:rPr lang="ar-SA" smtClean="0"/>
              <a:t>الجوحلي نحو رضا الناس المرضى والمراجعين غاية تدرك</a:t>
            </a:r>
          </a:p>
        </p:txBody>
      </p:sp>
      <p:sp>
        <p:nvSpPr>
          <p:cNvPr id="102403" name="Slide Image Placeholder 1"/>
          <p:cNvSpPr>
            <a:spLocks noGrp="1" noRot="1" noChangeAspect="1" noTextEdit="1"/>
          </p:cNvSpPr>
          <p:nvPr>
            <p:ph type="sldImg"/>
          </p:nvPr>
        </p:nvSpPr>
        <p:spPr bwMode="auto">
          <a:noFill/>
          <a:ln>
            <a:solidFill>
              <a:srgbClr val="000000"/>
            </a:solidFill>
            <a:miter lim="800000"/>
            <a:headEnd/>
            <a:tailEnd/>
          </a:ln>
        </p:spPr>
      </p:sp>
      <p:sp>
        <p:nvSpPr>
          <p:cNvPr id="102404" name="Notes Placeholder 2"/>
          <p:cNvSpPr>
            <a:spLocks noGrp="1"/>
          </p:cNvSpPr>
          <p:nvPr>
            <p:ph type="body" idx="1"/>
          </p:nvPr>
        </p:nvSpPr>
        <p:spPr bwMode="auto">
          <a:noFill/>
        </p:spPr>
        <p:txBody>
          <a:bodyPr/>
          <a:lstStyle/>
          <a:p>
            <a:endParaRPr lang="ar-SA" smtClean="0"/>
          </a:p>
        </p:txBody>
      </p:sp>
      <p:sp>
        <p:nvSpPr>
          <p:cNvPr id="10240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F29F5B7-8AA9-4F8E-881B-2BB98C5548BD}" type="slidenum">
              <a:rPr lang="ar-SA" smtClean="0"/>
              <a:pPr/>
              <a:t>4</a:t>
            </a:fld>
            <a:endParaRPr lang="ar-SA"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Footer Placeholder 5"/>
          <p:cNvSpPr>
            <a:spLocks noGrp="1"/>
          </p:cNvSpPr>
          <p:nvPr>
            <p:ph type="ftr" sz="quarter" idx="4"/>
          </p:nvPr>
        </p:nvSpPr>
        <p:spPr bwMode="auto">
          <a:noFill/>
          <a:ln>
            <a:miter lim="800000"/>
            <a:headEnd/>
            <a:tailEnd/>
          </a:ln>
        </p:spPr>
        <p:txBody>
          <a:bodyPr/>
          <a:lstStyle/>
          <a:p>
            <a:r>
              <a:rPr lang="ar-SA" smtClean="0"/>
              <a:t>الجوحلي نحو رضا الناس المرضى والمراجعين غاية تدرك</a:t>
            </a:r>
          </a:p>
        </p:txBody>
      </p:sp>
      <p:sp>
        <p:nvSpPr>
          <p:cNvPr id="103427" name="Slide Image Placeholder 1"/>
          <p:cNvSpPr>
            <a:spLocks noGrp="1" noRot="1" noChangeAspect="1" noTextEdit="1"/>
          </p:cNvSpPr>
          <p:nvPr>
            <p:ph type="sldImg"/>
          </p:nvPr>
        </p:nvSpPr>
        <p:spPr bwMode="auto">
          <a:noFill/>
          <a:ln>
            <a:solidFill>
              <a:srgbClr val="000000"/>
            </a:solidFill>
            <a:miter lim="800000"/>
            <a:headEnd/>
            <a:tailEnd/>
          </a:ln>
        </p:spPr>
      </p:sp>
      <p:sp>
        <p:nvSpPr>
          <p:cNvPr id="103428"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10342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83B438E-7579-46EE-8C95-804BF7D69B76}" type="slidenum">
              <a:rPr lang="ar-SA" smtClean="0"/>
              <a:pPr/>
              <a:t>8</a:t>
            </a:fld>
            <a:endParaRPr lang="ar-SA"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Footer Placeholder 5"/>
          <p:cNvSpPr>
            <a:spLocks noGrp="1"/>
          </p:cNvSpPr>
          <p:nvPr>
            <p:ph type="ftr" sz="quarter" idx="4"/>
          </p:nvPr>
        </p:nvSpPr>
        <p:spPr bwMode="auto">
          <a:noFill/>
          <a:ln>
            <a:miter lim="800000"/>
            <a:headEnd/>
            <a:tailEnd/>
          </a:ln>
        </p:spPr>
        <p:txBody>
          <a:bodyPr/>
          <a:lstStyle/>
          <a:p>
            <a:r>
              <a:rPr lang="ar-SA" smtClean="0"/>
              <a:t>الجوحلي نحو رضا الناس المرضى والمراجعين غاية تدرك</a:t>
            </a:r>
          </a:p>
        </p:txBody>
      </p:sp>
      <p:sp>
        <p:nvSpPr>
          <p:cNvPr id="10445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fld id="{FD0B2737-E249-4189-BE9B-B3F2271B875E}" type="slidenum">
              <a:rPr lang="ar-SA" sz="1200">
                <a:latin typeface="Arial" pitchFamily="34" charset="0"/>
              </a:rPr>
              <a:pPr/>
              <a:t>10</a:t>
            </a:fld>
            <a:endParaRPr lang="en-US" sz="1200">
              <a:latin typeface="Arial" pitchFamily="34" charset="0"/>
            </a:endParaRPr>
          </a:p>
        </p:txBody>
      </p:sp>
      <p:sp>
        <p:nvSpPr>
          <p:cNvPr id="10445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4453" name="Rectangle 3"/>
          <p:cNvSpPr>
            <a:spLocks noGrp="1" noChangeArrowheads="1"/>
          </p:cNvSpPr>
          <p:nvPr>
            <p:ph type="body" idx="1"/>
          </p:nvPr>
        </p:nvSpPr>
        <p:spPr bwMode="auto">
          <a:noFill/>
        </p:spPr>
        <p:txBody>
          <a:bodyPr/>
          <a:lstStyle/>
          <a:p>
            <a:endParaRPr lang="en-US" smtClean="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Footer Placeholder 5"/>
          <p:cNvSpPr>
            <a:spLocks noGrp="1"/>
          </p:cNvSpPr>
          <p:nvPr>
            <p:ph type="ftr" sz="quarter" idx="4"/>
          </p:nvPr>
        </p:nvSpPr>
        <p:spPr bwMode="auto">
          <a:noFill/>
          <a:ln>
            <a:miter lim="800000"/>
            <a:headEnd/>
            <a:tailEnd/>
          </a:ln>
        </p:spPr>
        <p:txBody>
          <a:bodyPr/>
          <a:lstStyle/>
          <a:p>
            <a:r>
              <a:rPr lang="ar-SA" smtClean="0"/>
              <a:t>الجوحلي نحو رضا الناس المرضى والمراجعين غاية تدرك</a:t>
            </a:r>
          </a:p>
        </p:txBody>
      </p:sp>
      <p:sp>
        <p:nvSpPr>
          <p:cNvPr id="105475" name="Rectangle 2"/>
          <p:cNvSpPr>
            <a:spLocks noGrp="1" noRot="1" noChangeAspect="1" noTextEdit="1"/>
          </p:cNvSpPr>
          <p:nvPr>
            <p:ph type="sldImg"/>
          </p:nvPr>
        </p:nvSpPr>
        <p:spPr bwMode="auto">
          <a:noFill/>
          <a:ln>
            <a:solidFill>
              <a:srgbClr val="000000"/>
            </a:solidFill>
            <a:miter lim="800000"/>
            <a:headEnd/>
            <a:tailEnd/>
          </a:ln>
        </p:spPr>
      </p:sp>
      <p:sp>
        <p:nvSpPr>
          <p:cNvPr id="105476" name="Rectangle 3"/>
          <p:cNvSpPr>
            <a:spLocks noGrp="1"/>
          </p:cNvSpPr>
          <p:nvPr>
            <p:ph type="body" idx="1"/>
          </p:nvPr>
        </p:nvSpPr>
        <p:spPr bwMode="auto">
          <a:noFill/>
        </p:spPr>
        <p:txBody>
          <a:bodyPr/>
          <a:lstStyle/>
          <a:p>
            <a:endParaRPr lang="ar-SA"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Footer Placeholder 5"/>
          <p:cNvSpPr>
            <a:spLocks noGrp="1"/>
          </p:cNvSpPr>
          <p:nvPr>
            <p:ph type="ftr" sz="quarter" idx="4"/>
          </p:nvPr>
        </p:nvSpPr>
        <p:spPr bwMode="auto">
          <a:noFill/>
          <a:ln>
            <a:miter lim="800000"/>
            <a:headEnd/>
            <a:tailEnd/>
          </a:ln>
        </p:spPr>
        <p:txBody>
          <a:bodyPr/>
          <a:lstStyle/>
          <a:p>
            <a:r>
              <a:rPr lang="ar-SA" smtClean="0"/>
              <a:t>الجوحلي نحو رضا الناس المرضى والمراجعين غاية تدرك</a:t>
            </a:r>
          </a:p>
        </p:txBody>
      </p:sp>
      <p:sp>
        <p:nvSpPr>
          <p:cNvPr id="106499" name="Rectangle 7"/>
          <p:cNvSpPr txBox="1">
            <a:spLocks noGrp="1" noChangeArrowheads="1"/>
          </p:cNvSpPr>
          <p:nvPr/>
        </p:nvSpPr>
        <p:spPr bwMode="auto">
          <a:xfrm>
            <a:off x="1588" y="8685213"/>
            <a:ext cx="2971800" cy="457200"/>
          </a:xfrm>
          <a:prstGeom prst="rect">
            <a:avLst/>
          </a:prstGeom>
          <a:noFill/>
          <a:ln w="9525">
            <a:noFill/>
            <a:miter lim="800000"/>
            <a:headEnd/>
            <a:tailEnd/>
          </a:ln>
        </p:spPr>
        <p:txBody>
          <a:bodyPr anchor="b"/>
          <a:lstStyle/>
          <a:p>
            <a:pPr algn="l"/>
            <a:fld id="{23554D01-0343-44D8-90DC-E6D641FBFB95}" type="slidenum">
              <a:rPr lang="ar-SA" sz="1200"/>
              <a:pPr algn="l"/>
              <a:t>52</a:t>
            </a:fld>
            <a:endParaRPr lang="en-US" sz="1200"/>
          </a:p>
        </p:txBody>
      </p:sp>
      <p:sp>
        <p:nvSpPr>
          <p:cNvPr id="106500" name="Rectangle 2"/>
          <p:cNvSpPr>
            <a:spLocks noGrp="1" noRot="1" noChangeAspect="1" noChangeArrowheads="1" noTextEdit="1"/>
          </p:cNvSpPr>
          <p:nvPr>
            <p:ph type="sldImg"/>
          </p:nvPr>
        </p:nvSpPr>
        <p:spPr bwMode="auto">
          <a:xfrm>
            <a:off x="1152525" y="692150"/>
            <a:ext cx="4554538" cy="3416300"/>
          </a:xfrm>
          <a:solidFill>
            <a:srgbClr val="FFFFFF"/>
          </a:solidFill>
          <a:ln>
            <a:solidFill>
              <a:srgbClr val="000000"/>
            </a:solidFill>
            <a:miter lim="800000"/>
            <a:headEnd/>
            <a:tailEnd/>
          </a:ln>
        </p:spPr>
      </p:sp>
      <p:sp>
        <p:nvSpPr>
          <p:cNvPr id="106501" name="Rectangle 3"/>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a:lstStyle/>
          <a:p>
            <a:pPr marL="228600" indent="-228600">
              <a:buFont typeface="Monotype Sorts"/>
              <a:buChar char="*"/>
            </a:pPr>
            <a:r>
              <a:rPr lang="en-US" smtClean="0">
                <a:cs typeface="Arial" pitchFamily="34" charset="0"/>
              </a:rPr>
              <a:t>organizations should be aware that there are many different aspects to quality; CCHSA has selected these 8 dimensions as being important </a:t>
            </a:r>
          </a:p>
          <a:p>
            <a:pPr marL="228600" indent="-228600">
              <a:buFont typeface="Monotype Sorts"/>
              <a:buChar char="*"/>
            </a:pPr>
            <a:r>
              <a:rPr lang="en-US" smtClean="0">
                <a:cs typeface="Arial" pitchFamily="34" charset="0"/>
              </a:rPr>
              <a:t>when trying to evaluate quality there are a number of different factors to look at or think about</a:t>
            </a:r>
          </a:p>
          <a:p>
            <a:pPr marL="228600" indent="-228600">
              <a:buFont typeface="Monotype Sorts"/>
              <a:buChar char="*"/>
            </a:pPr>
            <a:r>
              <a:rPr lang="en-US" b="1" smtClean="0">
                <a:cs typeface="Arial" pitchFamily="34" charset="0"/>
              </a:rPr>
              <a:t>competence</a:t>
            </a:r>
            <a:r>
              <a:rPr lang="en-US" smtClean="0">
                <a:cs typeface="Arial" pitchFamily="34" charset="0"/>
              </a:rPr>
              <a:t> – providers have the necessary skills and knowledge</a:t>
            </a:r>
          </a:p>
          <a:p>
            <a:pPr marL="228600" indent="-228600">
              <a:buFont typeface="Monotype Sorts"/>
              <a:buChar char="*"/>
            </a:pPr>
            <a:r>
              <a:rPr lang="en-US" b="1" smtClean="0">
                <a:cs typeface="Arial" pitchFamily="34" charset="0"/>
              </a:rPr>
              <a:t>acceptability</a:t>
            </a:r>
            <a:r>
              <a:rPr lang="en-US" smtClean="0">
                <a:cs typeface="Arial" pitchFamily="34" charset="0"/>
              </a:rPr>
              <a:t> – meeting clients expectations</a:t>
            </a:r>
          </a:p>
          <a:p>
            <a:pPr marL="228600" indent="-228600">
              <a:buFont typeface="Monotype Sorts"/>
              <a:buChar char="*"/>
            </a:pPr>
            <a:r>
              <a:rPr lang="en-US" b="1" smtClean="0">
                <a:cs typeface="Arial" pitchFamily="34" charset="0"/>
              </a:rPr>
              <a:t>effectiveness</a:t>
            </a:r>
            <a:r>
              <a:rPr lang="en-US" smtClean="0">
                <a:cs typeface="Arial" pitchFamily="34" charset="0"/>
              </a:rPr>
              <a:t> – extent to which intervention achieves desired outcome</a:t>
            </a:r>
          </a:p>
          <a:p>
            <a:pPr marL="228600" indent="-228600">
              <a:buFont typeface="Monotype Sorts"/>
              <a:buChar char="*"/>
            </a:pPr>
            <a:r>
              <a:rPr lang="en-US" b="1" smtClean="0">
                <a:cs typeface="Arial" pitchFamily="34" charset="0"/>
              </a:rPr>
              <a:t>appropriateness</a:t>
            </a:r>
            <a:r>
              <a:rPr lang="en-US" smtClean="0">
                <a:cs typeface="Arial" pitchFamily="34" charset="0"/>
              </a:rPr>
              <a:t> – relevant to client and based on established standards</a:t>
            </a:r>
          </a:p>
          <a:p>
            <a:pPr marL="228600" indent="-228600">
              <a:buFont typeface="Monotype Sorts"/>
              <a:buChar char="*"/>
            </a:pPr>
            <a:r>
              <a:rPr lang="en-US" b="1" smtClean="0">
                <a:cs typeface="Arial" pitchFamily="34" charset="0"/>
              </a:rPr>
              <a:t>efficiency</a:t>
            </a:r>
            <a:r>
              <a:rPr lang="en-US" smtClean="0">
                <a:cs typeface="Arial" pitchFamily="34" charset="0"/>
              </a:rPr>
              <a:t> – cost-effective use of resources</a:t>
            </a:r>
          </a:p>
          <a:p>
            <a:pPr marL="228600" indent="-228600">
              <a:buFont typeface="Monotype Sorts"/>
              <a:buChar char="*"/>
            </a:pPr>
            <a:r>
              <a:rPr lang="en-US" b="1" smtClean="0">
                <a:cs typeface="Arial" pitchFamily="34" charset="0"/>
              </a:rPr>
              <a:t>accessibility</a:t>
            </a:r>
            <a:r>
              <a:rPr lang="en-US" smtClean="0">
                <a:cs typeface="Arial" pitchFamily="34" charset="0"/>
              </a:rPr>
              <a:t> – service provided at right time, place etc.</a:t>
            </a:r>
          </a:p>
          <a:p>
            <a:pPr marL="228600" indent="-228600">
              <a:buFont typeface="Monotype Sorts"/>
              <a:buChar char="*"/>
            </a:pPr>
            <a:r>
              <a:rPr lang="en-US" b="1" smtClean="0">
                <a:cs typeface="Arial" pitchFamily="34" charset="0"/>
              </a:rPr>
              <a:t>continuity</a:t>
            </a:r>
            <a:r>
              <a:rPr lang="en-US" smtClean="0">
                <a:cs typeface="Arial" pitchFamily="34" charset="0"/>
              </a:rPr>
              <a:t> – uninterrupted coordinated services</a:t>
            </a:r>
          </a:p>
          <a:p>
            <a:pPr marL="228600" indent="-228600">
              <a:buFont typeface="Monotype Sorts"/>
              <a:buChar char="*"/>
            </a:pPr>
            <a:r>
              <a:rPr lang="en-US" b="1" smtClean="0">
                <a:cs typeface="Arial" pitchFamily="34" charset="0"/>
              </a:rPr>
              <a:t>safety</a:t>
            </a:r>
            <a:r>
              <a:rPr lang="en-US" smtClean="0">
                <a:cs typeface="Arial" pitchFamily="34" charset="0"/>
              </a:rPr>
              <a:t> – risks are avoided or minimized</a:t>
            </a:r>
          </a:p>
          <a:p>
            <a:pPr marL="228600" indent="-228600"/>
            <a:endParaRPr lang="en-US" smtClean="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Footer Placeholder 5"/>
          <p:cNvSpPr>
            <a:spLocks noGrp="1"/>
          </p:cNvSpPr>
          <p:nvPr>
            <p:ph type="ftr" sz="quarter" idx="4"/>
          </p:nvPr>
        </p:nvSpPr>
        <p:spPr bwMode="auto">
          <a:noFill/>
          <a:ln>
            <a:miter lim="800000"/>
            <a:headEnd/>
            <a:tailEnd/>
          </a:ln>
        </p:spPr>
        <p:txBody>
          <a:bodyPr/>
          <a:lstStyle/>
          <a:p>
            <a:r>
              <a:rPr lang="ar-SA" smtClean="0"/>
              <a:t>الجوحلي نحو رضا الناس المرضى والمراجعين غاية تدرك</a:t>
            </a:r>
          </a:p>
        </p:txBody>
      </p:sp>
      <p:sp>
        <p:nvSpPr>
          <p:cNvPr id="107523" name="Rectangle 7"/>
          <p:cNvSpPr txBox="1">
            <a:spLocks noGrp="1" noChangeArrowheads="1"/>
          </p:cNvSpPr>
          <p:nvPr/>
        </p:nvSpPr>
        <p:spPr bwMode="auto">
          <a:xfrm>
            <a:off x="1588" y="8685213"/>
            <a:ext cx="2971800" cy="457200"/>
          </a:xfrm>
          <a:prstGeom prst="rect">
            <a:avLst/>
          </a:prstGeom>
          <a:noFill/>
          <a:ln w="9525">
            <a:noFill/>
            <a:miter lim="800000"/>
            <a:headEnd/>
            <a:tailEnd/>
          </a:ln>
        </p:spPr>
        <p:txBody>
          <a:bodyPr anchor="b"/>
          <a:lstStyle/>
          <a:p>
            <a:pPr algn="l"/>
            <a:fld id="{F26EB604-B469-49D2-B390-C3F095E5D723}" type="slidenum">
              <a:rPr lang="ar-SA" sz="1200"/>
              <a:pPr algn="l"/>
              <a:t>53</a:t>
            </a:fld>
            <a:endParaRPr lang="en-US" sz="1200"/>
          </a:p>
        </p:txBody>
      </p:sp>
      <p:sp>
        <p:nvSpPr>
          <p:cNvPr id="107524" name="Rectangle 2"/>
          <p:cNvSpPr>
            <a:spLocks noGrp="1" noRot="1" noChangeAspect="1" noChangeArrowheads="1" noTextEdit="1"/>
          </p:cNvSpPr>
          <p:nvPr>
            <p:ph type="sldImg"/>
          </p:nvPr>
        </p:nvSpPr>
        <p:spPr bwMode="auto">
          <a:xfrm>
            <a:off x="1152525" y="692150"/>
            <a:ext cx="4554538" cy="3416300"/>
          </a:xfrm>
          <a:solidFill>
            <a:srgbClr val="FFFFFF"/>
          </a:solidFill>
          <a:ln>
            <a:solidFill>
              <a:srgbClr val="000000"/>
            </a:solidFill>
            <a:miter lim="800000"/>
            <a:headEnd/>
            <a:tailEnd/>
          </a:ln>
        </p:spPr>
      </p:sp>
      <p:sp>
        <p:nvSpPr>
          <p:cNvPr id="107525" name="Rectangle 3"/>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a:lstStyle/>
          <a:p>
            <a:pPr marL="228600" indent="-228600">
              <a:buFont typeface="Monotype Sorts"/>
              <a:buChar char="*"/>
            </a:pPr>
            <a:r>
              <a:rPr lang="en-US" smtClean="0">
                <a:cs typeface="Arial" pitchFamily="34" charset="0"/>
              </a:rPr>
              <a:t>Council doesn't mandate a specific set of tools or theories, but incorporates the principles of CQI. Since the the most Whole program is designed around the CQI philosophy</a:t>
            </a:r>
          </a:p>
          <a:p>
            <a:pPr marL="228600" indent="-228600">
              <a:buFont typeface="Monotype Sorts"/>
              <a:buChar char="*"/>
            </a:pPr>
            <a:r>
              <a:rPr lang="en-US" smtClean="0">
                <a:cs typeface="Arial" pitchFamily="34" charset="0"/>
              </a:rPr>
              <a:t>the five pillars represent the fundamental principles of quality improvement which are common to any QI program; they are incorporated into all aspects of the accreditation program</a:t>
            </a:r>
          </a:p>
          <a:p>
            <a:pPr marL="228600" indent="-228600">
              <a:buFont typeface="Monotype Sorts"/>
              <a:buChar char="*"/>
            </a:pPr>
            <a:r>
              <a:rPr lang="en-US" smtClean="0">
                <a:cs typeface="Arial" pitchFamily="34" charset="0"/>
              </a:rPr>
              <a:t>leadership is required to facilitate the process both from above and within the teams</a:t>
            </a:r>
          </a:p>
          <a:p>
            <a:pPr marL="228600" indent="-228600">
              <a:buFont typeface="Monotype Sorts"/>
              <a:buChar char="*"/>
            </a:pPr>
            <a:r>
              <a:rPr lang="en-US" smtClean="0">
                <a:cs typeface="Arial" pitchFamily="34" charset="0"/>
              </a:rPr>
              <a:t>there needs to be an organizational commitment to QI and the desire to always improve</a:t>
            </a:r>
          </a:p>
          <a:p>
            <a:pPr marL="228600" indent="-228600"/>
            <a:endParaRPr lang="en-US" smtClean="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Footer Placeholder 5"/>
          <p:cNvSpPr>
            <a:spLocks noGrp="1"/>
          </p:cNvSpPr>
          <p:nvPr>
            <p:ph type="ftr" sz="quarter" idx="4"/>
          </p:nvPr>
        </p:nvSpPr>
        <p:spPr bwMode="auto">
          <a:noFill/>
          <a:ln>
            <a:miter lim="800000"/>
            <a:headEnd/>
            <a:tailEnd/>
          </a:ln>
        </p:spPr>
        <p:txBody>
          <a:bodyPr/>
          <a:lstStyle/>
          <a:p>
            <a:r>
              <a:rPr lang="ar-SA" smtClean="0"/>
              <a:t>الجوحلي نحو رضا الناس المرضى والمراجعين غاية تدرك</a:t>
            </a:r>
          </a:p>
        </p:txBody>
      </p:sp>
      <p:sp>
        <p:nvSpPr>
          <p:cNvPr id="108547" name="Slide Image Placeholder 1"/>
          <p:cNvSpPr>
            <a:spLocks noGrp="1" noRot="1" noChangeAspect="1" noTextEdit="1"/>
          </p:cNvSpPr>
          <p:nvPr>
            <p:ph type="sldImg"/>
          </p:nvPr>
        </p:nvSpPr>
        <p:spPr bwMode="auto">
          <a:noFill/>
          <a:ln>
            <a:solidFill>
              <a:srgbClr val="000000"/>
            </a:solidFill>
            <a:miter lim="800000"/>
            <a:headEnd/>
            <a:tailEnd/>
          </a:ln>
        </p:spPr>
      </p:sp>
      <p:sp>
        <p:nvSpPr>
          <p:cNvPr id="108548" name="Notes Placeholder 2"/>
          <p:cNvSpPr>
            <a:spLocks noGrp="1"/>
          </p:cNvSpPr>
          <p:nvPr>
            <p:ph type="body" idx="1"/>
          </p:nvPr>
        </p:nvSpPr>
        <p:spPr bwMode="auto">
          <a:noFill/>
        </p:spPr>
        <p:txBody>
          <a:bodyPr/>
          <a:lstStyle/>
          <a:p>
            <a:endParaRPr lang="en-GB" smtClean="0">
              <a:cs typeface="Arial" pitchFamily="34" charset="0"/>
            </a:endParaRPr>
          </a:p>
        </p:txBody>
      </p:sp>
      <p:sp>
        <p:nvSpPr>
          <p:cNvPr id="108549"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rtl="0"/>
            <a:fld id="{30B6311C-10D4-4BF4-89E6-2227F81CE1FD}" type="slidenum">
              <a:rPr lang="ar-SA" sz="1200">
                <a:latin typeface="Arial" pitchFamily="34" charset="0"/>
              </a:rPr>
              <a:pPr rtl="0"/>
              <a:t>72</a:t>
            </a:fld>
            <a:endParaRPr lang="en-GB" sz="120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Straight Connector 12"/>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A7FCAA1F-7323-4E37-82C1-F127BC247CCD}" type="datetime1">
              <a:rPr lang="ar-SA"/>
              <a:pPr>
                <a:defRPr/>
              </a:pPr>
              <a:t>22/11/37</a:t>
            </a:fld>
            <a:endParaRPr lang="en-US"/>
          </a:p>
        </p:txBody>
      </p:sp>
      <p:sp>
        <p:nvSpPr>
          <p:cNvPr id="6" name="Footer Placeholder 1"/>
          <p:cNvSpPr>
            <a:spLocks noGrp="1"/>
          </p:cNvSpPr>
          <p:nvPr>
            <p:ph type="ftr" sz="quarter" idx="11"/>
          </p:nvPr>
        </p:nvSpPr>
        <p:spPr/>
        <p:txBody>
          <a:bodyPr/>
          <a:lstStyle>
            <a:lvl1pPr>
              <a:defRPr/>
            </a:lvl1pPr>
          </a:lstStyle>
          <a:p>
            <a:pPr>
              <a:defRPr/>
            </a:pPr>
            <a:endParaRPr lang="en-US"/>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0F05C4F1-AE52-40EC-B60B-AA4162841377}" type="slidenum">
              <a:rPr lang="ar-SA"/>
              <a:pPr>
                <a:defRPr/>
              </a:pPr>
              <a:t>‹#›</a:t>
            </a:fld>
            <a:endParaRPr lang="en-US"/>
          </a:p>
        </p:txBody>
      </p:sp>
    </p:spTree>
  </p:cSld>
  <p:clrMapOvr>
    <a:masterClrMapping/>
  </p:clrMapOvr>
  <p:transition>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FB3ED141-BD9D-4361-83C7-EE5390C43887}" type="datetime1">
              <a:rPr lang="ar-SA"/>
              <a:pPr>
                <a:defRPr/>
              </a:pPr>
              <a:t>22/11/37</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80C49372-70D7-43F0-8DD9-B5D7C71188ED}" type="slidenum">
              <a:rPr lang="ar-SA"/>
              <a:pPr>
                <a:defRPr/>
              </a:pPr>
              <a:t>‹#›</a:t>
            </a:fld>
            <a:endParaRPr lang="en-US"/>
          </a:p>
        </p:txBody>
      </p:sp>
    </p:spTree>
  </p:cSld>
  <p:clrMapOvr>
    <a:masterClrMapping/>
  </p:clrMapOvr>
  <p:transition>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63EA36D-6B8C-4B0B-ABE2-0AC8CEADEB08}" type="datetime1">
              <a:rPr lang="ar-SA"/>
              <a:pPr>
                <a:defRPr/>
              </a:pPr>
              <a:t>22/11/37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5A4F6A2-2399-4571-9807-ACD5128B8656}" type="slidenum">
              <a:rPr lang="ar-SA"/>
              <a:pPr>
                <a:defRPr/>
              </a:pPr>
              <a:t>‹#›</a:t>
            </a:fld>
            <a:endParaRPr lang="en-US"/>
          </a:p>
        </p:txBody>
      </p:sp>
    </p:spTree>
  </p:cSld>
  <p:clrMapOvr>
    <a:masterClrMapping/>
  </p:clrMapOvr>
  <p:transition>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0"/>
          <p:cNvSpPr>
            <a:spLocks noGrp="1"/>
          </p:cNvSpPr>
          <p:nvPr>
            <p:ph type="dt" sz="half" idx="10"/>
          </p:nvPr>
        </p:nvSpPr>
        <p:spPr/>
        <p:txBody>
          <a:bodyPr/>
          <a:lstStyle>
            <a:lvl1pPr>
              <a:defRPr/>
            </a:lvl1pPr>
          </a:lstStyle>
          <a:p>
            <a:pPr>
              <a:defRPr/>
            </a:pPr>
            <a:fld id="{94E4097E-7851-4AD7-944A-4EDBEC5C4402}" type="datetime1">
              <a:rPr lang="ar-SA"/>
              <a:pPr>
                <a:defRPr/>
              </a:pPr>
              <a:t>22/11/37</a:t>
            </a:fld>
            <a:endParaRPr lang="en-US"/>
          </a:p>
        </p:txBody>
      </p:sp>
      <p:sp>
        <p:nvSpPr>
          <p:cNvPr id="3" name="Footer Placeholder 27"/>
          <p:cNvSpPr>
            <a:spLocks noGrp="1"/>
          </p:cNvSpPr>
          <p:nvPr>
            <p:ph type="ftr" sz="quarter" idx="11"/>
          </p:nvPr>
        </p:nvSpPr>
        <p:spPr/>
        <p:txBody>
          <a:bodyPr/>
          <a:lstStyle>
            <a:lvl1pPr>
              <a:defRPr/>
            </a:lvl1pPr>
          </a:lstStyle>
          <a:p>
            <a:pPr>
              <a:defRPr/>
            </a:pPr>
            <a:endParaRPr lang="en-US"/>
          </a:p>
        </p:txBody>
      </p:sp>
      <p:sp>
        <p:nvSpPr>
          <p:cNvPr id="4" name="Slide Number Placeholder 4"/>
          <p:cNvSpPr>
            <a:spLocks noGrp="1"/>
          </p:cNvSpPr>
          <p:nvPr>
            <p:ph type="sldNum" sz="quarter" idx="12"/>
          </p:nvPr>
        </p:nvSpPr>
        <p:spPr/>
        <p:txBody>
          <a:bodyPr/>
          <a:lstStyle>
            <a:lvl1pPr>
              <a:defRPr/>
            </a:lvl1pPr>
          </a:lstStyle>
          <a:p>
            <a:pPr>
              <a:defRPr/>
            </a:pPr>
            <a:fld id="{86339714-7A9B-48B5-92A8-1759A6673441}" type="slidenum">
              <a:rPr lang="ar-SA"/>
              <a:pPr>
                <a:defRPr/>
              </a:pPr>
              <a:t>‹#›</a:t>
            </a:fld>
            <a:endParaRPr lang="en-US"/>
          </a:p>
        </p:txBody>
      </p:sp>
    </p:spTree>
  </p:cSld>
  <p:clrMapOvr>
    <a:masterClrMapping/>
  </p:clrMapOvr>
  <p:transition>
    <p:comb/>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457200"/>
            <a:ext cx="8686800" cy="838200"/>
          </a:xfrm>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04800" y="1554163"/>
            <a:ext cx="8686800" cy="452596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Date Placeholder 10"/>
          <p:cNvSpPr>
            <a:spLocks noGrp="1"/>
          </p:cNvSpPr>
          <p:nvPr>
            <p:ph type="dt" sz="half" idx="10"/>
          </p:nvPr>
        </p:nvSpPr>
        <p:spPr/>
        <p:txBody>
          <a:bodyPr/>
          <a:lstStyle>
            <a:lvl1pPr>
              <a:defRPr/>
            </a:lvl1pPr>
          </a:lstStyle>
          <a:p>
            <a:pPr>
              <a:defRPr/>
            </a:pPr>
            <a:fld id="{C859E8AC-3564-48F9-92F8-662AFC596194}" type="datetime1">
              <a:rPr lang="ar-SA"/>
              <a:pPr>
                <a:defRPr/>
              </a:pPr>
              <a:t>22/11/37</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5D2B5AB5-E49D-47A9-8127-9279D8BCFC0A}" type="slidenum">
              <a:rPr lang="ar-SA"/>
              <a:pPr>
                <a:defRPr/>
              </a:pPr>
              <a:t>‹#›</a:t>
            </a:fld>
            <a:endParaRPr lang="en-US"/>
          </a:p>
        </p:txBody>
      </p:sp>
    </p:spTree>
  </p:cSld>
  <p:clrMapOvr>
    <a:masterClrMapping/>
  </p:clrMapOvr>
  <p:transition>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585BE2C7-20F1-40CC-A239-AB78D35F6224}" type="datetime1">
              <a:rPr lang="ar-SA"/>
              <a:pPr>
                <a:defRPr/>
              </a:pPr>
              <a:t>22/11/37</a:t>
            </a:fld>
            <a:endParaRPr lang="en-US"/>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6836C85F-8204-4089-A712-388348A0FB89}" type="slidenum">
              <a:rPr lang="ar-SA"/>
              <a:pPr>
                <a:defRPr/>
              </a:pPr>
              <a:t>‹#›</a:t>
            </a:fld>
            <a:endParaRPr lang="en-US"/>
          </a:p>
        </p:txBody>
      </p:sp>
    </p:spTree>
  </p:cSld>
  <p:clrMapOvr>
    <a:masterClrMapping/>
  </p:clrMapOvr>
  <p:transition>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Straight Connector 12"/>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55D4E1E6-0B35-4BCA-A8D2-3961C2D9C63A}" type="datetime1">
              <a:rPr lang="ar-SA"/>
              <a:pPr>
                <a:defRPr/>
              </a:pPr>
              <a:t>22/11/37</a:t>
            </a:fld>
            <a:endParaRPr lang="en-US"/>
          </a:p>
        </p:txBody>
      </p:sp>
      <p:sp>
        <p:nvSpPr>
          <p:cNvPr id="7" name="Footer Placeholder 10"/>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39EA8F65-0144-4B91-8964-3759638B4A9D}" type="slidenum">
              <a:rPr lang="ar-SA"/>
              <a:pPr>
                <a:defRPr/>
              </a:pPr>
              <a:t>‹#›</a:t>
            </a:fld>
            <a:endParaRPr lang="en-US"/>
          </a:p>
        </p:txBody>
      </p:sp>
    </p:spTree>
  </p:cSld>
  <p:clrMapOvr>
    <a:overrideClrMapping bg1="dk1" tx1="lt1" bg2="dk2" tx2="lt2" accent1="accent1" accent2="accent2" accent3="accent3" accent4="accent4" accent5="accent5" accent6="accent6" hlink="hlink" folHlink="folHlink"/>
  </p:clrMapOvr>
  <p:transition>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FDD57E93-CF08-44CD-A138-84760F90D7D8}" type="datetime1">
              <a:rPr lang="ar-SA"/>
              <a:pPr>
                <a:defRPr/>
              </a:pPr>
              <a:t>22/11/37</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2F65F7F5-9B46-473E-A023-053B8DF9FC5A}" type="slidenum">
              <a:rPr lang="ar-SA"/>
              <a:pPr>
                <a:defRPr/>
              </a:pPr>
              <a:t>‹#›</a:t>
            </a:fld>
            <a:endParaRPr lang="en-US"/>
          </a:p>
        </p:txBody>
      </p:sp>
    </p:spTree>
  </p:cSld>
  <p:clrMapOvr>
    <a:masterClrMapping/>
  </p:clrMapOvr>
  <p:transition>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Straight Connector 12"/>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CECE0048-BA16-4F6F-B160-A26B544C9AC3}" type="datetime1">
              <a:rPr lang="ar-SA"/>
              <a:pPr>
                <a:defRPr/>
              </a:pPr>
              <a:t>22/11/37</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D072A915-5918-4131-A671-08FD9E6ECE0D}" type="slidenum">
              <a:rPr lang="ar-SA"/>
              <a:pPr>
                <a:defRPr/>
              </a:pPr>
              <a:t>‹#›</a:t>
            </a:fld>
            <a:endParaRPr lang="en-US"/>
          </a:p>
        </p:txBody>
      </p:sp>
    </p:spTree>
  </p:cSld>
  <p:clrMapOvr>
    <a:masterClrMapping/>
  </p:clrMapOvr>
  <p:transition>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E09452D9-BE02-4D67-8DFE-4193AE36A242}" type="datetime1">
              <a:rPr lang="ar-SA"/>
              <a:pPr>
                <a:defRPr/>
              </a:pPr>
              <a:t>22/11/37</a:t>
            </a:fld>
            <a:endParaRPr lang="en-US"/>
          </a:p>
        </p:txBody>
      </p:sp>
      <p:sp>
        <p:nvSpPr>
          <p:cNvPr id="4" name="Footer Placeholder 2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04310941-4708-49AE-B9B1-BA41B62AD92E}" type="slidenum">
              <a:rPr lang="ar-SA"/>
              <a:pPr>
                <a:defRPr/>
              </a:pPr>
              <a:t>‹#›</a:t>
            </a:fld>
            <a:endParaRPr lang="en-US"/>
          </a:p>
        </p:txBody>
      </p:sp>
    </p:spTree>
  </p:cSld>
  <p:clrMapOvr>
    <a:masterClrMapping/>
  </p:clrMapOvr>
  <p:transition>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2"/>
          <p:cNvSpPr>
            <a:spLocks noGrp="1"/>
          </p:cNvSpPr>
          <p:nvPr>
            <p:ph type="dt" sz="half" idx="10"/>
          </p:nvPr>
        </p:nvSpPr>
        <p:spPr/>
        <p:txBody>
          <a:bodyPr/>
          <a:lstStyle>
            <a:lvl1pPr>
              <a:defRPr/>
            </a:lvl1pPr>
          </a:lstStyle>
          <a:p>
            <a:pPr>
              <a:defRPr/>
            </a:pPr>
            <a:fld id="{A015CCFC-F0A6-47BD-BB4F-89FA02C92E60}" type="datetime1">
              <a:rPr lang="ar-SA"/>
              <a:pPr>
                <a:defRPr/>
              </a:pPr>
              <a:t>22/11/37</a:t>
            </a:fld>
            <a:endParaRPr lang="en-US"/>
          </a:p>
        </p:txBody>
      </p:sp>
      <p:sp>
        <p:nvSpPr>
          <p:cNvPr id="3" name="Footer Placeholder 23"/>
          <p:cNvSpPr>
            <a:spLocks noGrp="1"/>
          </p:cNvSpPr>
          <p:nvPr>
            <p:ph type="ftr" sz="quarter" idx="11"/>
          </p:nvPr>
        </p:nvSpPr>
        <p:spPr/>
        <p:txBody>
          <a:bodyPr/>
          <a:lstStyle>
            <a:lvl1pPr>
              <a:defRPr/>
            </a:lvl1pPr>
          </a:lstStyle>
          <a:p>
            <a:pPr>
              <a:defRPr/>
            </a:pPr>
            <a:endParaRPr lang="en-US"/>
          </a:p>
        </p:txBody>
      </p:sp>
      <p:sp>
        <p:nvSpPr>
          <p:cNvPr id="4" name="Slide Number Placeholder 6"/>
          <p:cNvSpPr>
            <a:spLocks noGrp="1"/>
          </p:cNvSpPr>
          <p:nvPr>
            <p:ph type="sldNum" sz="quarter" idx="12"/>
          </p:nvPr>
        </p:nvSpPr>
        <p:spPr/>
        <p:txBody>
          <a:bodyPr/>
          <a:lstStyle>
            <a:lvl1pPr>
              <a:defRPr/>
            </a:lvl1pPr>
          </a:lstStyle>
          <a:p>
            <a:pPr>
              <a:defRPr/>
            </a:pPr>
            <a:fld id="{2776EF59-14E5-48E2-8D38-0043C0ED3413}" type="slidenum">
              <a:rPr lang="ar-SA"/>
              <a:pPr>
                <a:defRPr/>
              </a:pPr>
              <a:t>‹#›</a:t>
            </a:fld>
            <a:endParaRPr lang="en-US"/>
          </a:p>
        </p:txBody>
      </p:sp>
    </p:spTree>
  </p:cSld>
  <p:clrMapOvr>
    <a:masterClrMapping/>
  </p:clrMapOvr>
  <p:transition>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12"/>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1339E913-95AE-425D-AECA-D1D012458760}" type="datetime1">
              <a:rPr lang="ar-SA"/>
              <a:pPr>
                <a:defRPr/>
              </a:pPr>
              <a:t>22/11/37</a:t>
            </a:fld>
            <a:endParaRPr lang="en-US"/>
          </a:p>
        </p:txBody>
      </p:sp>
      <p:sp>
        <p:nvSpPr>
          <p:cNvPr id="7" name="Footer Placeholder 28"/>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CEBE23C3-2D35-4784-8439-F471D6FCCF53}" type="slidenum">
              <a:rPr lang="ar-SA"/>
              <a:pPr>
                <a:defRPr/>
              </a:pPr>
              <a:t>‹#›</a:t>
            </a:fld>
            <a:endParaRPr lang="en-US"/>
          </a:p>
        </p:txBody>
      </p:sp>
    </p:spTree>
  </p:cSld>
  <p:clrMapOvr>
    <a:masterClrMapping/>
  </p:clrMapOvr>
  <p:transition>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6"/>
          <p:cNvSpPr>
            <a:spLocks noGrp="1"/>
          </p:cNvSpPr>
          <p:nvPr>
            <p:ph type="dt" sz="half" idx="10"/>
          </p:nvPr>
        </p:nvSpPr>
        <p:spPr/>
        <p:txBody>
          <a:bodyPr/>
          <a:lstStyle>
            <a:lvl1pPr>
              <a:defRPr/>
            </a:lvl1pPr>
          </a:lstStyle>
          <a:p>
            <a:pPr>
              <a:defRPr/>
            </a:pPr>
            <a:fld id="{1040B7CA-7D57-4B36-8F0A-9EFFDE870611}" type="datetime1">
              <a:rPr lang="ar-SA"/>
              <a:pPr>
                <a:defRPr/>
              </a:pPr>
              <a:t>22/11/37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30"/>
          <p:cNvSpPr>
            <a:spLocks noGrp="1"/>
          </p:cNvSpPr>
          <p:nvPr>
            <p:ph type="sldNum" sz="quarter" idx="12"/>
          </p:nvPr>
        </p:nvSpPr>
        <p:spPr/>
        <p:txBody>
          <a:bodyPr/>
          <a:lstStyle>
            <a:lvl1pPr>
              <a:defRPr/>
            </a:lvl1pPr>
          </a:lstStyle>
          <a:p>
            <a:pPr>
              <a:defRPr/>
            </a:pPr>
            <a:fld id="{F620B0DD-9456-445B-A4E4-AC534F8E39C1}" type="slidenum">
              <a:rPr lang="ar-SA"/>
              <a:pPr>
                <a:defRPr/>
              </a:pPr>
              <a:t>‹#›</a:t>
            </a:fld>
            <a:endParaRPr lang="en-US"/>
          </a:p>
        </p:txBody>
      </p:sp>
    </p:spTree>
  </p:cSld>
  <p:clrMapOvr>
    <a:masterClrMapping/>
  </p:clrMapOvr>
  <p:transition>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2053" name="Text Placeholder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wrap="square" lIns="91440" tIns="45720" rIns="91440" bIns="45720" numCol="1" anchor="t" anchorCtr="0" compatLnSpc="1">
            <a:prstTxWarp prst="textNoShape">
              <a:avLst/>
            </a:prstTxWarp>
          </a:bodyPr>
          <a:lstStyle>
            <a:lvl1pPr algn="l">
              <a:defRPr sz="1200">
                <a:solidFill>
                  <a:srgbClr val="D38E27"/>
                </a:solidFill>
              </a:defRPr>
            </a:lvl1pPr>
          </a:lstStyle>
          <a:p>
            <a:pPr>
              <a:defRPr/>
            </a:pPr>
            <a:fld id="{C79F37E5-F8D7-4F6C-AAA1-8436668A88CB}" type="datetime1">
              <a:rPr lang="ar-SA"/>
              <a:pPr>
                <a:defRPr/>
              </a:pPr>
              <a:t>22/11/37</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wrap="square" lIns="91440" tIns="45720" rIns="91440" bIns="45720" numCol="1" anchor="t" anchorCtr="0" compatLnSpc="1">
            <a:prstTxWarp prst="textNoShape">
              <a:avLst/>
            </a:prstTxWarp>
          </a:bodyPr>
          <a:lstStyle>
            <a:lvl1pPr>
              <a:defRPr sz="1200">
                <a:solidFill>
                  <a:srgbClr val="D38E27"/>
                </a:solidFill>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82978BBB-164E-4625-BAAB-2961952BAAE6}" type="slidenum">
              <a:rPr lang="ar-SA"/>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4070" r:id="rId1"/>
    <p:sldLayoutId id="2147484071" r:id="rId2"/>
    <p:sldLayoutId id="2147484072" r:id="rId3"/>
    <p:sldLayoutId id="2147484065" r:id="rId4"/>
    <p:sldLayoutId id="2147484073" r:id="rId5"/>
    <p:sldLayoutId id="2147484066" r:id="rId6"/>
    <p:sldLayoutId id="2147484074" r:id="rId7"/>
    <p:sldLayoutId id="2147484075" r:id="rId8"/>
    <p:sldLayoutId id="2147484076" r:id="rId9"/>
    <p:sldLayoutId id="2147484067" r:id="rId10"/>
    <p:sldLayoutId id="2147484077" r:id="rId11"/>
    <p:sldLayoutId id="2147484068" r:id="rId12"/>
    <p:sldLayoutId id="2147484069" r:id="rId13"/>
  </p:sldLayoutIdLst>
  <p:transition>
    <p:comb/>
  </p:transition>
  <p:hf hdr="0" ftr="0" dt="0"/>
  <p:txStyles>
    <p:titleStyle>
      <a:lvl1pPr algn="l" rtl="1"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1" eaLnBrk="0" fontAlgn="base" hangingPunct="0">
        <a:spcBef>
          <a:spcPct val="0"/>
        </a:spcBef>
        <a:spcAft>
          <a:spcPct val="0"/>
        </a:spcAft>
        <a:defRPr sz="3600">
          <a:solidFill>
            <a:schemeClr val="tx2"/>
          </a:solidFill>
          <a:latin typeface="Franklin Gothic Medium" pitchFamily="34" charset="0"/>
          <a:cs typeface="Tahoma" pitchFamily="34" charset="0"/>
        </a:defRPr>
      </a:lvl2pPr>
      <a:lvl3pPr algn="l" rtl="1" eaLnBrk="0" fontAlgn="base" hangingPunct="0">
        <a:spcBef>
          <a:spcPct val="0"/>
        </a:spcBef>
        <a:spcAft>
          <a:spcPct val="0"/>
        </a:spcAft>
        <a:defRPr sz="3600">
          <a:solidFill>
            <a:schemeClr val="tx2"/>
          </a:solidFill>
          <a:latin typeface="Franklin Gothic Medium" pitchFamily="34" charset="0"/>
          <a:cs typeface="Tahoma" pitchFamily="34" charset="0"/>
        </a:defRPr>
      </a:lvl3pPr>
      <a:lvl4pPr algn="l" rtl="1" eaLnBrk="0" fontAlgn="base" hangingPunct="0">
        <a:spcBef>
          <a:spcPct val="0"/>
        </a:spcBef>
        <a:spcAft>
          <a:spcPct val="0"/>
        </a:spcAft>
        <a:defRPr sz="3600">
          <a:solidFill>
            <a:schemeClr val="tx2"/>
          </a:solidFill>
          <a:latin typeface="Franklin Gothic Medium" pitchFamily="34" charset="0"/>
          <a:cs typeface="Tahoma" pitchFamily="34" charset="0"/>
        </a:defRPr>
      </a:lvl4pPr>
      <a:lvl5pPr algn="l" rtl="1" eaLnBrk="0" fontAlgn="base" hangingPunct="0">
        <a:spcBef>
          <a:spcPct val="0"/>
        </a:spcBef>
        <a:spcAft>
          <a:spcPct val="0"/>
        </a:spcAft>
        <a:defRPr sz="3600">
          <a:solidFill>
            <a:schemeClr val="tx2"/>
          </a:solidFill>
          <a:latin typeface="Franklin Gothic Medium" pitchFamily="34" charset="0"/>
          <a:cs typeface="Tahoma" pitchFamily="34" charset="0"/>
        </a:defRPr>
      </a:lvl5pPr>
      <a:lvl6pPr marL="457200" algn="l" rtl="1" fontAlgn="base">
        <a:spcBef>
          <a:spcPct val="0"/>
        </a:spcBef>
        <a:spcAft>
          <a:spcPct val="0"/>
        </a:spcAft>
        <a:defRPr sz="3600">
          <a:solidFill>
            <a:schemeClr val="tx2"/>
          </a:solidFill>
          <a:latin typeface="Franklin Gothic Medium" pitchFamily="34" charset="0"/>
          <a:cs typeface="Tahoma" pitchFamily="34" charset="0"/>
        </a:defRPr>
      </a:lvl6pPr>
      <a:lvl7pPr marL="914400" algn="l" rtl="1" fontAlgn="base">
        <a:spcBef>
          <a:spcPct val="0"/>
        </a:spcBef>
        <a:spcAft>
          <a:spcPct val="0"/>
        </a:spcAft>
        <a:defRPr sz="3600">
          <a:solidFill>
            <a:schemeClr val="tx2"/>
          </a:solidFill>
          <a:latin typeface="Franklin Gothic Medium" pitchFamily="34" charset="0"/>
          <a:cs typeface="Tahoma" pitchFamily="34" charset="0"/>
        </a:defRPr>
      </a:lvl7pPr>
      <a:lvl8pPr marL="1371600" algn="l" rtl="1" fontAlgn="base">
        <a:spcBef>
          <a:spcPct val="0"/>
        </a:spcBef>
        <a:spcAft>
          <a:spcPct val="0"/>
        </a:spcAft>
        <a:defRPr sz="3600">
          <a:solidFill>
            <a:schemeClr val="tx2"/>
          </a:solidFill>
          <a:latin typeface="Franklin Gothic Medium" pitchFamily="34" charset="0"/>
          <a:cs typeface="Tahoma" pitchFamily="34" charset="0"/>
        </a:defRPr>
      </a:lvl8pPr>
      <a:lvl9pPr marL="1828800" algn="l" rtl="1" fontAlgn="base">
        <a:spcBef>
          <a:spcPct val="0"/>
        </a:spcBef>
        <a:spcAft>
          <a:spcPct val="0"/>
        </a:spcAft>
        <a:defRPr sz="3600">
          <a:solidFill>
            <a:schemeClr val="tx2"/>
          </a:solidFill>
          <a:latin typeface="Franklin Gothic Medium" pitchFamily="34" charset="0"/>
          <a:cs typeface="Tahoma" pitchFamily="34" charset="0"/>
        </a:defRPr>
      </a:lvl9pPr>
    </p:titleStyle>
    <p:bodyStyle>
      <a:lvl1pPr marL="342900" indent="-342900" algn="r" rtl="1"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r" rtl="1"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r" rtl="1"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r" rtl="1"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r" rtl="1"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7" Type="http://schemas.openxmlformats.org/officeDocument/2006/relationships/hyperlink" Target="http://faculty.ksu.edu.sa/JOHALI/default.aspx"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Johali59@hitmail.com" TargetMode="External"/><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pharmacorner.com/default.asp?action=article&amp;ID=974" TargetMode="External"/><Relationship Id="rId2" Type="http://schemas.openxmlformats.org/officeDocument/2006/relationships/hyperlink" Target="http://www.pharmacorner.com/default.asp?action=article&amp;ID=1199" TargetMode="External"/><Relationship Id="rId1" Type="http://schemas.openxmlformats.org/officeDocument/2006/relationships/slideLayout" Target="../slideLayouts/slideLayout2.xml"/><Relationship Id="rId4" Type="http://schemas.openxmlformats.org/officeDocument/2006/relationships/hyperlink" Target="http://www.pharmacorner.com/default.asp?action=article&amp;ID=973" TargetMode="External"/></Relationships>
</file>

<file path=ppt/slides/_rels/slide35.xml.rels><?xml version="1.0" encoding="UTF-8" standalone="yes"?>
<Relationships xmlns="http://schemas.openxmlformats.org/package/2006/relationships"><Relationship Id="rId2" Type="http://schemas.openxmlformats.org/officeDocument/2006/relationships/hyperlink" Target="http://www.pharmacorner.com/default.asp?action=article&amp;ID=1199"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www.amazon.com/s/ref=rdr_ext_aut?_encoding=UTF8&amp;index=books&amp;field-author=Albert%20Hourani" TargetMode="External"/><Relationship Id="rId3" Type="http://schemas.openxmlformats.org/officeDocument/2006/relationships/hyperlink" Target="http://www.amazon.com/Total-Quality-Management-Strategies-Techniques/dp/0471191744/ref=sr_1_3?ie=UTF8&amp;s=books&amp;qid=1254698732&amp;sr=1-3-spell" TargetMode="External"/><Relationship Id="rId7" Type="http://schemas.openxmlformats.org/officeDocument/2006/relationships/hyperlink" Target="http://www.amazon.com/s/ref=rdr_ext_aut?_encoding=UTF8&amp;index=books&amp;field-author=Maulik%20S.%20Joshi" TargetMode="External"/><Relationship Id="rId12" Type="http://schemas.openxmlformats.org/officeDocument/2006/relationships/hyperlink" Target="http://forum.sqc.org.sa/default.asp"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www.amazon.com/s/ref=rdr_ext_aut?_encoding=UTF8&amp;index=books&amp;field-author=Elizabeth%20R.%20Ransom" TargetMode="External"/><Relationship Id="rId11" Type="http://schemas.openxmlformats.org/officeDocument/2006/relationships/hyperlink" Target="https://www.sharjah.ac.ae/Arabic/Administrative_Services/cce/Pages/MedicalSciencesCourses.aspx" TargetMode="External"/><Relationship Id="rId5" Type="http://schemas.openxmlformats.org/officeDocument/2006/relationships/hyperlink" Target="http://www.amazon.com/s/ref=rdr_ext_aut?_encoding=UTF8&amp;index=books&amp;field-author=Prathibha%20Varkey%20MD" TargetMode="External"/><Relationship Id="rId10" Type="http://schemas.openxmlformats.org/officeDocument/2006/relationships/hyperlink" Target="http://hrdiscussion.com/hr5154.html" TargetMode="External"/><Relationship Id="rId4" Type="http://schemas.openxmlformats.org/officeDocument/2006/relationships/hyperlink" Target="http://www.amazon.com/s/ref=rdr_ext_aut?_encoding=UTF8&amp;index=books&amp;field-author=American%20College%20of%20Medical%20Quality" TargetMode="External"/><Relationship Id="rId9" Type="http://schemas.openxmlformats.org/officeDocument/2006/relationships/hyperlink" Target="http://www.amazon.com/History-Arab-Peoples-Albert-Hourani/dp/0446393924/ref=cm_lmf_tit_1_rsrsrs0"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8.jpeg"/><Relationship Id="rId7" Type="http://schemas.openxmlformats.org/officeDocument/2006/relationships/image" Target="../media/image20.png"/><Relationship Id="rId2" Type="http://schemas.openxmlformats.org/officeDocument/2006/relationships/hyperlink" Target="http://store.isixsigma.com/product.asp" TargetMode="External"/><Relationship Id="rId1" Type="http://schemas.openxmlformats.org/officeDocument/2006/relationships/slideLayout" Target="../slideLayouts/slideLayout7.xml"/><Relationship Id="rId6" Type="http://schemas.openxmlformats.org/officeDocument/2006/relationships/hyperlink" Target="http://www.isixsigma.com/" TargetMode="External"/><Relationship Id="rId5" Type="http://schemas.openxmlformats.org/officeDocument/2006/relationships/image" Target="../media/image19.jpeg"/><Relationship Id="rId4" Type="http://schemas.openxmlformats.org/officeDocument/2006/relationships/hyperlink" Target="http://store.isixsigma.com/product.asp?strPageHistory=promotion&amp;P_ID=217&amp;V_ID=622&amp;strOptions=" TargetMode="Externa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hyperlink" Target="http://aichouni.tripod.com/m"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4.png"/><Relationship Id="rId7" Type="http://schemas.openxmlformats.org/officeDocument/2006/relationships/image" Target="../media/image26.pn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hyperlink" Target="http://www.cbahi.org/" TargetMode="External"/><Relationship Id="rId5" Type="http://schemas.openxmlformats.org/officeDocument/2006/relationships/image" Target="../media/image25.png"/><Relationship Id="rId4" Type="http://schemas.openxmlformats.org/officeDocument/2006/relationships/hyperlink" Target="http://en.wikipedia.org/wiki/File:Flag_of_WHO.svg" TargetMode="External"/><Relationship Id="rId9" Type="http://schemas.openxmlformats.org/officeDocument/2006/relationships/image" Target="../media/image28.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hyperlink" Target="http://ar.wikipedia.org/w/index.php?title=%D9%86%D8%B8%D8%A7%D9%85_%D8%A5%D8%AF%D8%A7%D8%B1%D8%A9_%D8%A7%D9%84%D8%AC%D9%88%D8%AF%D8%A9&amp;action=edit&amp;redlink=1" TargetMode="External"/><Relationship Id="rId2" Type="http://schemas.openxmlformats.org/officeDocument/2006/relationships/hyperlink" Target="http://ar.wikipedia.org/w/index.php?title=%D8%A7%D9%84%D9%85%D8%B9%D8%A7%D9%8A%D9%8A%D8%B1&amp;action=edit&amp;redlink=1" TargetMode="External"/><Relationship Id="rId1" Type="http://schemas.openxmlformats.org/officeDocument/2006/relationships/slideLayout" Target="../slideLayouts/slideLayout7.xml"/><Relationship Id="rId4" Type="http://schemas.openxmlformats.org/officeDocument/2006/relationships/hyperlink" Target="http://ar.wikipedia.org/w/index.php?title=International_Organization_for_Standardization&amp;action=edit&amp;redlink=1"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8" Type="http://schemas.openxmlformats.org/officeDocument/2006/relationships/hyperlink" Target="http://www.cbahi.org/apps/pages.aspx?pageid=90&amp;Title=&#1593;&#1606;%20&#1575;&#1604;&#1605;&#1580;&#1604;&#1587;&amp;Sub=&#1575;&#1604;&#1607;&#1610;&#1603;&#1604;%20&#1575;&#1604;&#1578;&#1606;&#1592;&#1610;&#1605;&#1610;" TargetMode="External"/><Relationship Id="rId13" Type="http://schemas.openxmlformats.org/officeDocument/2006/relationships/hyperlink" Target="http://www.cbahi.org/apps/pages.aspx?pageid=43&amp;Title=&#1605;&#1580;&#1575;&#1604;&#1587;%20&#1575;&#1604;&#1605;&#1606;&#1575;&#1591;&#1602;&amp;Sub=&#1575;&#1605;&#1606;&#1575;&#1569;%20&#1605;&#1580;&#1575;&#1604;&#1587;%20&#1575;&#1604;&#1605;&#1606;&#1575;&#1591;&#1602;" TargetMode="External"/><Relationship Id="rId18" Type="http://schemas.openxmlformats.org/officeDocument/2006/relationships/hyperlink" Target="http://www.cbahi.com/portal" TargetMode="External"/><Relationship Id="rId3" Type="http://schemas.openxmlformats.org/officeDocument/2006/relationships/hyperlink" Target="http://www.cbahi.org/apps/pages.aspx?pageid=92&amp;Title=&#1575;&#1604;&#1575;&#1607;&#1583;&#1575;&#1601;&amp;Sub=&#1583;&#1593;&#1605;%20&#1575;&#1604;&#1580;&#1608;&#1583;&#1577;%20&#1601;&#1610;%20%20&#1575;&#1604;&#1605;&#1606;&#1588;&#1570;&#1578;%20%20&#1575;&#1604;&#1589;&#1581;&#1610;&#1577;" TargetMode="External"/><Relationship Id="rId21" Type="http://schemas.openxmlformats.org/officeDocument/2006/relationships/image" Target="../media/image30.png"/><Relationship Id="rId7" Type="http://schemas.openxmlformats.org/officeDocument/2006/relationships/hyperlink" Target="http://www.cbahi.org/apps/pages.aspx?pageid=96&amp;Title=&#1575;&#1604;&#1575;&#1607;&#1583;&#1575;&#1601;&amp;Sub=&#1575;&#1604;&#1608;&#1589;&#1608;&#1604;%20&#1573;&#1604;&#1609;%20&#1575;&#1604;&#1593;&#1575;&#1604;&#1605;&#1610;&#1577;%20&#1603;&#1605;&#1585;&#1580;&#1593;%20&#1604;&#1575;&#1593;&#1578;&#1605;&#1575;&#1583;%20&#1575;&#1604;&#1580;&#1608;&#1583;&#1577;" TargetMode="External"/><Relationship Id="rId12" Type="http://schemas.openxmlformats.org/officeDocument/2006/relationships/hyperlink" Target="http://www.cbahi.org/apps/pages.aspx?pageid=42&amp;Title=&#1605;&#1580;&#1604;&#1587;%20&#1575;&#1604;&#1571;&#1605;&#1606;&#1575;&#1569;&amp;Sub=&#1571;&#1593;&#1590;&#1575;&#1569;%20&#1605;&#1580;&#1604;&#1587;%20&#1575;&#1604;&#1582;&#1583;&#1605;&#1575;&#1578;%20&#1575;&#1604;&#1589;&#1581;&#1610;&#1577;" TargetMode="External"/><Relationship Id="rId17" Type="http://schemas.openxmlformats.org/officeDocument/2006/relationships/image" Target="../media/image26.png"/><Relationship Id="rId2" Type="http://schemas.openxmlformats.org/officeDocument/2006/relationships/hyperlink" Target="http://www.cbahi.org/" TargetMode="External"/><Relationship Id="rId16" Type="http://schemas.openxmlformats.org/officeDocument/2006/relationships/hyperlink" Target="http://www.cbahi.org/apps/pages.aspx?pageid=49&amp;Title=&#1575;&#1604;&#1605;&#1593;&#1575;&#1610;&#1610;&#1585;&amp;Sub=&#1605;&#1593;&#1575;&#1610;&#1610;&#1585;%20&#1575;&#1604;&#1608;&#1591;&#1606;&#1610;&#1577;%20&#1604;&#1604;&#1605;&#1587;&#1578;&#1588;&#1601;&#1610;&#1575;&#1578;" TargetMode="External"/><Relationship Id="rId20" Type="http://schemas.openxmlformats.org/officeDocument/2006/relationships/hyperlink" Target="http://www.cbahi.com/activity" TargetMode="External"/><Relationship Id="rId1" Type="http://schemas.openxmlformats.org/officeDocument/2006/relationships/slideLayout" Target="../slideLayouts/slideLayout7.xml"/><Relationship Id="rId6" Type="http://schemas.openxmlformats.org/officeDocument/2006/relationships/hyperlink" Target="http://www.cbahi.org/apps/pages.aspx?pageid=95&amp;Title=&#1575;&#1604;&#1575;&#1607;&#1583;&#1575;&#1601;&amp;Sub=&#1578;&#1571;&#1587;&#1610;&#1587;%20&#1608;%20&#1578;&#1591;&#1608;&#1610;&#1585;%20&#1606;&#1592;&#1575;&#1605;%20&#1605;&#1593;&#1604;&#1608;&#1605;&#1575;&#1578;&#1610;%20&#1602;&#1608;&#1610;%20&#1608;&#1602;&#1575;&#1593;&#1583;&#1577;%20&#1576;&#1610;&#1575;&#1606;&#1575;&#1578;%20&#1605;&#1578;&#1603;&#1575;&#1605;&#1604;&#1577;" TargetMode="External"/><Relationship Id="rId11" Type="http://schemas.openxmlformats.org/officeDocument/2006/relationships/hyperlink" Target="http://www.cbahi.org/apps/pages.aspx?pageid=41&amp;Title=&#1605;&#1580;&#1604;&#1587;%20&#1575;&#1604;&#1571;&#1605;&#1606;&#1575;&#1569;&amp;Sub=&#1571;&#1593;&#1590;&#1575;&#1569;%20&#1575;&#1604;&#1605;&#1580;&#1604;&#1587;%20&#1575;&#1604;&#1605;&#1585;&#1603;&#1586;&#1610;" TargetMode="External"/><Relationship Id="rId5" Type="http://schemas.openxmlformats.org/officeDocument/2006/relationships/hyperlink" Target="http://www.cbahi.org/apps/pages.aspx?pageid=94&amp;Title=&#1575;&#1604;&#1575;&#1607;&#1583;&#1575;&#1601;&amp;Sub=&#1578;&#1589;&#1606;&#1610;&#1601;%20&#1608;%20&#1578;&#1571;&#1607;&#1610;&#1604;%20&#1575;&#1604;&#1605;&#1606;&#1588;&#1570;&#1578;%20&#1575;&#1604;&#1589;&#1581;&#1610;&#1577;&#1608;%20&#1575;&#1604;&#1588;&#1585;&#1603;&#1575;&#1578;" TargetMode="External"/><Relationship Id="rId15" Type="http://schemas.openxmlformats.org/officeDocument/2006/relationships/hyperlink" Target="http://www.cbahi.org/apps/pages.aspx?pageid=78&amp;Title=&#1605;&#1580;&#1575;&#1604;&#1587;%20&#1575;&#1604;&#1605;&#1606;&#1575;&#1591;&#1602;&amp;Sub=&#1605;&#1580;&#1575;&#1604;&#1587;%20&#1605;&#1606;&#1575;&#1591;&#1602;%20&#1575;&#1604;&#1605;&#1605;&#1604;&#1603;&#1577;" TargetMode="External"/><Relationship Id="rId10" Type="http://schemas.openxmlformats.org/officeDocument/2006/relationships/hyperlink" Target="http://www.cbahi.org/apps/pages.aspx?pageid=88&amp;Title=&#1593;&#1606;%20&#1575;&#1604;&#1605;&#1580;&#1604;&#1587;&amp;Sub=&#1606;&#1576;&#1584;&#1577;%20&#1593;&#1606;%20&#1575;&#1604;&#1605;&#1580;&#1604;&#1587;" TargetMode="External"/><Relationship Id="rId19" Type="http://schemas.openxmlformats.org/officeDocument/2006/relationships/image" Target="../media/image29.png"/><Relationship Id="rId4" Type="http://schemas.openxmlformats.org/officeDocument/2006/relationships/hyperlink" Target="http://www.cbahi.org/apps/pages.aspx?pageid=93&amp;Title=&#1575;&#1604;&#1575;&#1607;&#1583;&#1575;&#1601;&amp;Sub=&#1575;&#1593;&#1578;&#1605;&#1575;&#1583;%20&#1603;&#1575;&#1601;&#1577;%20&#1575;&#1604;&#1605;&#1606;&#1588;&#1570;&#1578;" TargetMode="External"/><Relationship Id="rId9" Type="http://schemas.openxmlformats.org/officeDocument/2006/relationships/hyperlink" Target="http://www.cbahi.org/apps/pages.aspx?pageid=91&amp;Title=&#1593;&#1606;%20&#1575;&#1604;&#1605;&#1580;&#1604;&#1587;&amp;Sub=&#1589;&#1604;&#1575;&#1581;&#1610;&#1575;&#1578;%20&#1575;&#1604;&#1605;&#1580;&#1604;&#1587;%20&#1575;&#1604;&#1605;&#1585;&#1603;&#1586;&#1610;" TargetMode="External"/><Relationship Id="rId14" Type="http://schemas.openxmlformats.org/officeDocument/2006/relationships/hyperlink" Target="http://www.cbahi.org/apps/pages.aspx?pageid=97&amp;Title=&#1605;&#1580;&#1575;&#1604;&#1587;%20&#1575;&#1604;&#1605;&#1606;&#1575;&#1591;&#1602;&amp;Sub=&#1589;&#1604;&#1575;&#1581;&#1610;&#1575;&#1578;&#1607;&#1575;" TargetMode="External"/></Relationships>
</file>

<file path=ppt/slides/_rels/slide7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en.wikipedia.org/wiki/File:Flag_of_WHO.svg" TargetMode="Externa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hyperlink" Target="http://encyclopedia.thefreedictionary.com/Medical+laboratory+quality+management+system.com" TargetMode="Externa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hyperlink" Target="http://www.ncbi.nlm.nih.gov/pubmed?term=%22Hibbert%20P%22%5bAuthor%5d&amp;itool=EntrezSystem2.PEntrez.Pubmed.Pubmed_ResultsPanel.Pubmed_RVAbstract" TargetMode="External"/><Relationship Id="rId7" Type="http://schemas.openxmlformats.org/officeDocument/2006/relationships/hyperlink" Target="http://www.ncbi.nlm.nih.gov/pubmed?term=%22Lewalle%20P%22%5bAuthor%5d&amp;itool=EntrezSystem2.PEntrez.Pubmed.Pubmed_ResultsPanel.Pubmed_RVAbstract" TargetMode="External"/><Relationship Id="rId2" Type="http://schemas.openxmlformats.org/officeDocument/2006/relationships/hyperlink" Target="http://www.ncbi.nlm.nih.gov/pubmed?term=%22Runciman%20W%22%5bAuthor%5d&amp;itool=EntrezSystem2.PEntrez.Pubmed.Pubmed_ResultsPanel.Pubmed_RVAbstract" TargetMode="External"/><Relationship Id="rId1" Type="http://schemas.openxmlformats.org/officeDocument/2006/relationships/slideLayout" Target="../slideLayouts/slideLayout2.xml"/><Relationship Id="rId6" Type="http://schemas.openxmlformats.org/officeDocument/2006/relationships/hyperlink" Target="http://www.ncbi.nlm.nih.gov/pubmed?term=%22Sherman%20H%22%5bAuthor%5d&amp;itool=EntrezSystem2.PEntrez.Pubmed.Pubmed_ResultsPanel.Pubmed_RVAbstract" TargetMode="External"/><Relationship Id="rId5" Type="http://schemas.openxmlformats.org/officeDocument/2006/relationships/hyperlink" Target="http://www.ncbi.nlm.nih.gov/pubmed?term=%22Van%20Der%20Schaaf%20T%22%5bAuthor%5d&amp;itool=EntrezSystem2.PEntrez.Pubmed.Pubmed_ResultsPanel.Pubmed_RVAbstract" TargetMode="External"/><Relationship Id="rId4" Type="http://schemas.openxmlformats.org/officeDocument/2006/relationships/hyperlink" Target="http://www.ncbi.nlm.nih.gov/pubmed?term=%22Thomson%20R%22%5bAuthor%5d&amp;itool=EntrezSystem2.PEntrez.Pubmed.Pubmed_ResultsPanel.Pubmed_RVAbstract" TargetMode="External"/></Relationships>
</file>

<file path=ppt/slides/_rels/slide79.xml.rels><?xml version="1.0" encoding="UTF-8" standalone="yes"?>
<Relationships xmlns="http://schemas.openxmlformats.org/package/2006/relationships"><Relationship Id="rId2" Type="http://schemas.openxmlformats.org/officeDocument/2006/relationships/hyperlink" Target="http://www.ncbi.nlm.nih.gov/pubmed?term=%22Carlson%20DA%22%5bAuthor%5d&amp;itool=EntrezSystem2.PEntrez.Pubmed.Pubmed_ResultsPanel.Pubmed_RVAbstract"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hyperlink" Target="http://www.ncbi.nlm.nih.gov/pubmed/12430934?itool=EntrezSystem2.PEntrez.Pubmed.Pubmed_ResultsPanel.Pubmed_RVDocSum&amp;ordinalpos=1" TargetMode="External"/><Relationship Id="rId2" Type="http://schemas.openxmlformats.org/officeDocument/2006/relationships/hyperlink" Target="http://www.ncbi.nlm.nih.gov/pubmed?term=%22Kim%20DU%22%5bAuthor%5d&amp;itool=EntrezSystem2.PEntrez.Pubmed.Pubmed_ResultsPanel.Pubmed_RVAbstract" TargetMode="Externa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8" Type="http://schemas.openxmlformats.org/officeDocument/2006/relationships/hyperlink" Target="http://encyclopedia.thefreedictionary.com/ISO+7" TargetMode="External"/><Relationship Id="rId13" Type="http://schemas.openxmlformats.org/officeDocument/2006/relationships/hyperlink" Target="http://encyclopedia.thefreedictionary.com/ISO+31" TargetMode="External"/><Relationship Id="rId18" Type="http://schemas.openxmlformats.org/officeDocument/2006/relationships/hyperlink" Target="http://encyclopedia.thefreedictionary.com/ISO+226" TargetMode="External"/><Relationship Id="rId26" Type="http://schemas.openxmlformats.org/officeDocument/2006/relationships/hyperlink" Target="http://encyclopedia.thefreedictionary.com/language" TargetMode="External"/><Relationship Id="rId3" Type="http://schemas.openxmlformats.org/officeDocument/2006/relationships/hyperlink" Target="http://encyclopedia.thefreedictionary.com/standardization" TargetMode="External"/><Relationship Id="rId21" Type="http://schemas.openxmlformats.org/officeDocument/2006/relationships/hyperlink" Target="http://encyclopedia.thefreedictionary.com/ISO+233" TargetMode="External"/><Relationship Id="rId34" Type="http://schemas.openxmlformats.org/officeDocument/2006/relationships/hyperlink" Target="http://encyclopedia.thefreedictionary.com/Index+(publishing)" TargetMode="External"/><Relationship Id="rId7" Type="http://schemas.openxmlformats.org/officeDocument/2006/relationships/hyperlink" Target="http://encyclopedia.thefreedictionary.com/Preferred+number" TargetMode="External"/><Relationship Id="rId12" Type="http://schemas.openxmlformats.org/officeDocument/2006/relationships/hyperlink" Target="http://encyclopedia.thefreedictionary.com/Pitch+(music)" TargetMode="External"/><Relationship Id="rId17" Type="http://schemas.openxmlformats.org/officeDocument/2006/relationships/hyperlink" Target="http://encyclopedia.thefreedictionary.com/A4+paper+size" TargetMode="External"/><Relationship Id="rId25" Type="http://schemas.openxmlformats.org/officeDocument/2006/relationships/hyperlink" Target="http://encyclopedia.thefreedictionary.com/ISO+639" TargetMode="External"/><Relationship Id="rId33" Type="http://schemas.openxmlformats.org/officeDocument/2006/relationships/hyperlink" Target="http://encyclopedia.thefreedictionary.com/ISO+843" TargetMode="External"/><Relationship Id="rId2" Type="http://schemas.openxmlformats.org/officeDocument/2006/relationships/hyperlink" Target="http://encyclopedia.thefreedictionary.com/International+Organization+for+Standardization" TargetMode="External"/><Relationship Id="rId16" Type="http://schemas.openxmlformats.org/officeDocument/2006/relationships/hyperlink" Target="http://encyclopedia.thefreedictionary.com/paper+size" TargetMode="External"/><Relationship Id="rId20" Type="http://schemas.openxmlformats.org/officeDocument/2006/relationships/hyperlink" Target="http://encyclopedia.thefreedictionary.com/Equal-loudness+contours" TargetMode="External"/><Relationship Id="rId29" Type="http://schemas.openxmlformats.org/officeDocument/2006/relationships/hyperlink" Target="http://encyclopedia.thefreedictionary.com/ISO+639-3" TargetMode="External"/><Relationship Id="rId1" Type="http://schemas.openxmlformats.org/officeDocument/2006/relationships/slideLayout" Target="../slideLayouts/slideLayout2.xml"/><Relationship Id="rId6" Type="http://schemas.openxmlformats.org/officeDocument/2006/relationships/hyperlink" Target="http://www.iso.org/PubliclyAvailableStandards" TargetMode="External"/><Relationship Id="rId11" Type="http://schemas.openxmlformats.org/officeDocument/2006/relationships/hyperlink" Target="http://encyclopedia.thefreedictionary.com/A440" TargetMode="External"/><Relationship Id="rId24" Type="http://schemas.openxmlformats.org/officeDocument/2006/relationships/hyperlink" Target="http://encyclopedia.thefreedictionary.com/ISO+262" TargetMode="External"/><Relationship Id="rId32" Type="http://schemas.openxmlformats.org/officeDocument/2006/relationships/hyperlink" Target="http://encyclopedia.thefreedictionary.com/ISO+690" TargetMode="External"/><Relationship Id="rId5" Type="http://schemas.openxmlformats.org/officeDocument/2006/relationships/hyperlink" Target="http://encyclopedia.thefreedictionary.com/International+Electrotechnical+Commission" TargetMode="External"/><Relationship Id="rId15" Type="http://schemas.openxmlformats.org/officeDocument/2006/relationships/hyperlink" Target="http://encyclopedia.thefreedictionary.com/ISO+216" TargetMode="External"/><Relationship Id="rId23" Type="http://schemas.openxmlformats.org/officeDocument/2006/relationships/hyperlink" Target="http://encyclopedia.thefreedictionary.com/ISO+259-2" TargetMode="External"/><Relationship Id="rId28" Type="http://schemas.openxmlformats.org/officeDocument/2006/relationships/hyperlink" Target="http://encyclopedia.thefreedictionary.com/ISO+639-2" TargetMode="External"/><Relationship Id="rId10" Type="http://schemas.openxmlformats.org/officeDocument/2006/relationships/hyperlink" Target="http://encyclopedia.thefreedictionary.com/Roman+script" TargetMode="External"/><Relationship Id="rId19" Type="http://schemas.openxmlformats.org/officeDocument/2006/relationships/hyperlink" Target="http://encyclopedia.thefreedictionary.com/Phon" TargetMode="External"/><Relationship Id="rId31" Type="http://schemas.openxmlformats.org/officeDocument/2006/relationships/hyperlink" Target="http://encyclopedia.thefreedictionary.com/ASCII" TargetMode="External"/><Relationship Id="rId4" Type="http://schemas.openxmlformats.org/officeDocument/2006/relationships/hyperlink" Target="http://www.iso.org/iso/en/CatalogueListPage.CatalogueList" TargetMode="External"/><Relationship Id="rId9" Type="http://schemas.openxmlformats.org/officeDocument/2006/relationships/hyperlink" Target="http://encyclopedia.thefreedictionary.com/ISO+9" TargetMode="External"/><Relationship Id="rId14" Type="http://schemas.openxmlformats.org/officeDocument/2006/relationships/hyperlink" Target="http://encyclopedia.thefreedictionary.com/ISO+68-1" TargetMode="External"/><Relationship Id="rId22" Type="http://schemas.openxmlformats.org/officeDocument/2006/relationships/hyperlink" Target="http://encyclopedia.thefreedictionary.com/ISO+259" TargetMode="External"/><Relationship Id="rId27" Type="http://schemas.openxmlformats.org/officeDocument/2006/relationships/hyperlink" Target="http://encyclopedia.thefreedictionary.com/ISO+639-1" TargetMode="External"/><Relationship Id="rId30" Type="http://schemas.openxmlformats.org/officeDocument/2006/relationships/hyperlink" Target="http://encyclopedia.thefreedictionary.com/ISO/IEC+646" TargetMode="External"/></Relationships>
</file>

<file path=ppt/slides/_rels/slide82.xml.rels><?xml version="1.0" encoding="UTF-8" standalone="yes"?>
<Relationships xmlns="http://schemas.openxmlformats.org/package/2006/relationships"><Relationship Id="rId8" Type="http://schemas.openxmlformats.org/officeDocument/2006/relationships/hyperlink" Target="http://encyclopedia.thefreedictionary.com/Fortran+programming+language" TargetMode="External"/><Relationship Id="rId13" Type="http://schemas.openxmlformats.org/officeDocument/2006/relationships/hyperlink" Target="http://encyclopedia.thefreedictionary.com/ISO+2281" TargetMode="External"/><Relationship Id="rId18" Type="http://schemas.openxmlformats.org/officeDocument/2006/relationships/hyperlink" Target="http://encyclopedia.thefreedictionary.com/ISO+3103" TargetMode="External"/><Relationship Id="rId3" Type="http://schemas.openxmlformats.org/officeDocument/2006/relationships/hyperlink" Target="http://encyclopedia.thefreedictionary.com/standardization" TargetMode="External"/><Relationship Id="rId21" Type="http://schemas.openxmlformats.org/officeDocument/2006/relationships/hyperlink" Target="http://encyclopedia.thefreedictionary.com/ISO+3166-1" TargetMode="External"/><Relationship Id="rId7" Type="http://schemas.openxmlformats.org/officeDocument/2006/relationships/hyperlink" Target="http://encyclopedia.thefreedictionary.com/135+film" TargetMode="External"/><Relationship Id="rId12" Type="http://schemas.openxmlformats.org/officeDocument/2006/relationships/hyperlink" Target="http://encyclopedia.thefreedictionary.com/ISO+2145" TargetMode="External"/><Relationship Id="rId17" Type="http://schemas.openxmlformats.org/officeDocument/2006/relationships/hyperlink" Target="http://encyclopedia.thefreedictionary.com/126+film" TargetMode="External"/><Relationship Id="rId2" Type="http://schemas.openxmlformats.org/officeDocument/2006/relationships/hyperlink" Target="http://encyclopedia.thefreedictionary.com/International+Organization+for+Standardization" TargetMode="External"/><Relationship Id="rId16" Type="http://schemas.openxmlformats.org/officeDocument/2006/relationships/hyperlink" Target="http://encyclopedia.thefreedictionary.com/ISO+3029" TargetMode="External"/><Relationship Id="rId20" Type="http://schemas.openxmlformats.org/officeDocument/2006/relationships/hyperlink" Target="http://encyclopedia.thefreedictionary.com/ISO+3166" TargetMode="External"/><Relationship Id="rId1" Type="http://schemas.openxmlformats.org/officeDocument/2006/relationships/slideLayout" Target="../slideLayouts/slideLayout2.xml"/><Relationship Id="rId6" Type="http://schemas.openxmlformats.org/officeDocument/2006/relationships/hyperlink" Target="http://encyclopedia.thefreedictionary.com/ISO+1007" TargetMode="External"/><Relationship Id="rId11" Type="http://schemas.openxmlformats.org/officeDocument/2006/relationships/hyperlink" Target="http://encyclopedia.thefreedictionary.com/ISBN" TargetMode="External"/><Relationship Id="rId5" Type="http://schemas.openxmlformats.org/officeDocument/2006/relationships/hyperlink" Target="http://encyclopedia.thefreedictionary.com/SI" TargetMode="External"/><Relationship Id="rId15" Type="http://schemas.openxmlformats.org/officeDocument/2006/relationships/hyperlink" Target="http://encyclopedia.thefreedictionary.com/MARC+standards" TargetMode="External"/><Relationship Id="rId23" Type="http://schemas.openxmlformats.org/officeDocument/2006/relationships/hyperlink" Target="http://encyclopedia.thefreedictionary.com/ISO+3166-1+alpha-2" TargetMode="External"/><Relationship Id="rId10" Type="http://schemas.openxmlformats.org/officeDocument/2006/relationships/hyperlink" Target="http://encyclopedia.thefreedictionary.com/ISO+2108" TargetMode="External"/><Relationship Id="rId19" Type="http://schemas.openxmlformats.org/officeDocument/2006/relationships/hyperlink" Target="http://encyclopedia.thefreedictionary.com/tea" TargetMode="External"/><Relationship Id="rId4" Type="http://schemas.openxmlformats.org/officeDocument/2006/relationships/hyperlink" Target="http://encyclopedia.thefreedictionary.com/ISO+1000" TargetMode="External"/><Relationship Id="rId9" Type="http://schemas.openxmlformats.org/officeDocument/2006/relationships/hyperlink" Target="http://encyclopedia.thefreedictionary.com/ISO/IEC+2022" TargetMode="External"/><Relationship Id="rId14" Type="http://schemas.openxmlformats.org/officeDocument/2006/relationships/hyperlink" Target="http://encyclopedia.thefreedictionary.com/ISO+2709" TargetMode="External"/><Relationship Id="rId22" Type="http://schemas.openxmlformats.org/officeDocument/2006/relationships/hyperlink" Target="http://encyclopedia.thefreedictionary.com/1974" TargetMode="External"/></Relationships>
</file>

<file path=ppt/slides/_rels/slide83.xml.rels><?xml version="1.0" encoding="UTF-8" standalone="yes"?>
<Relationships xmlns="http://schemas.openxmlformats.org/package/2006/relationships"><Relationship Id="rId8" Type="http://schemas.openxmlformats.org/officeDocument/2006/relationships/hyperlink" Target="http://encyclopedia.thefreedictionary.com/ISO/TS+16949" TargetMode="External"/><Relationship Id="rId3" Type="http://schemas.openxmlformats.org/officeDocument/2006/relationships/hyperlink" Target="http://encyclopedia.thefreedictionary.com/ISO+20022" TargetMode="External"/><Relationship Id="rId7" Type="http://schemas.openxmlformats.org/officeDocument/2006/relationships/hyperlink" Target="http://encyclopedia.thefreedictionary.com/International+Classification+for+Standards" TargetMode="External"/><Relationship Id="rId12" Type="http://schemas.openxmlformats.org/officeDocument/2006/relationships/image" Target="../media/image31.png"/><Relationship Id="rId2" Type="http://schemas.openxmlformats.org/officeDocument/2006/relationships/hyperlink" Target="http://encyclopedia.thefreedictionary.com/ISO/IEC+20000" TargetMode="External"/><Relationship Id="rId1" Type="http://schemas.openxmlformats.org/officeDocument/2006/relationships/slideLayout" Target="../slideLayouts/slideLayout2.xml"/><Relationship Id="rId6" Type="http://schemas.openxmlformats.org/officeDocument/2006/relationships/hyperlink" Target="http://encyclopedia.thefreedictionary.com/ISO/IEC+27001" TargetMode="External"/><Relationship Id="rId11" Type="http://schemas.openxmlformats.org/officeDocument/2006/relationships/hyperlink" Target="http://iso.w3j.com/" TargetMode="External"/><Relationship Id="rId5" Type="http://schemas.openxmlformats.org/officeDocument/2006/relationships/hyperlink" Target="http://encyclopedia.thefreedictionary.com/IEEE+1471" TargetMode="External"/><Relationship Id="rId10" Type="http://schemas.openxmlformats.org/officeDocument/2006/relationships/hyperlink" Target="http://encyclopedia.thefreedictionary.com/List+of+EN+standards" TargetMode="External"/><Relationship Id="rId4" Type="http://schemas.openxmlformats.org/officeDocument/2006/relationships/hyperlink" Target="http://encyclopedia.thefreedictionary.com/ISO+22000" TargetMode="External"/><Relationship Id="rId9" Type="http://schemas.openxmlformats.org/officeDocument/2006/relationships/hyperlink" Target="http://encyclopedia.thefreedictionary.com/List+of+IEC+standards" TargetMode="Externa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www.arabslab.com/vb/index.php"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wikipedia.org/IbnKhaldum" TargetMode="External"/><Relationship Id="rId2" Type="http://schemas.openxmlformats.org/officeDocument/2006/relationships/hyperlink" Target="http://en.wikipedia.org/wiki/Imam_Al-Ghazali" TargetMode="External"/><Relationship Id="rId1" Type="http://schemas.openxmlformats.org/officeDocument/2006/relationships/slideLayout" Target="../slideLayouts/slideLayout5.xml"/><Relationship Id="rId5" Type="http://schemas.openxmlformats.org/officeDocument/2006/relationships/hyperlink" Target="http://en.wikipedia.org/w/index.php?title=Ibn_Rushd&amp;redirect=no" TargetMode="External"/><Relationship Id="rId4" Type="http://schemas.openxmlformats.org/officeDocument/2006/relationships/hyperlink" Target="http://en.wikipedia.org/wiki/Al-Farab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14"/>
          <p:cNvSpPr>
            <a:spLocks noGrp="1"/>
          </p:cNvSpPr>
          <p:nvPr>
            <p:ph type="sldNum" sz="quarter" idx="12"/>
          </p:nvPr>
        </p:nvSpPr>
        <p:spPr/>
        <p:txBody>
          <a:bodyPr/>
          <a:lstStyle/>
          <a:p>
            <a:pPr>
              <a:defRPr/>
            </a:pPr>
            <a:fld id="{78FC1486-7ABB-4D8D-A4AD-DA57E9606040}" type="slidenum">
              <a:rPr lang="ar-SA"/>
              <a:pPr>
                <a:defRPr/>
              </a:pPr>
              <a:t>1</a:t>
            </a:fld>
            <a:endParaRPr lang="en-US"/>
          </a:p>
        </p:txBody>
      </p:sp>
      <p:sp>
        <p:nvSpPr>
          <p:cNvPr id="96258" name="Rectangle 2"/>
          <p:cNvSpPr>
            <a:spLocks noGrp="1" noChangeArrowheads="1"/>
          </p:cNvSpPr>
          <p:nvPr>
            <p:ph type="ctrTitle"/>
          </p:nvPr>
        </p:nvSpPr>
        <p:spPr>
          <a:xfrm>
            <a:off x="285750" y="1981191"/>
            <a:ext cx="8429625" cy="1643074"/>
          </a:xfrm>
        </p:spPr>
        <p:txBody>
          <a:bodyPr rtlCol="1">
            <a:normAutofit fontScale="90000"/>
          </a:bodyPr>
          <a:lstStyle/>
          <a:p>
            <a:pPr algn="ctr" rtl="0" eaLnBrk="1" fontAlgn="auto" hangingPunct="1">
              <a:spcAft>
                <a:spcPts val="0"/>
              </a:spcAft>
              <a:defRPr/>
            </a:pPr>
            <a:r>
              <a:rPr lang="ar-SA" sz="3200" b="1" dirty="0" smtClean="0">
                <a:latin typeface="Arial Black" pitchFamily="34" charset="0"/>
                <a:cs typeface="PT Bold Heading" pitchFamily="2" charset="-78"/>
              </a:rPr>
              <a:t>إدارة الجودة الشاملة للمختبرات الطبية </a:t>
            </a:r>
            <a:r>
              <a:rPr lang="en-US" sz="2400" b="1" dirty="0" smtClean="0">
                <a:latin typeface="Arial Black" pitchFamily="34" charset="0"/>
              </a:rPr>
              <a:t/>
            </a:r>
            <a:br>
              <a:rPr lang="en-US" sz="2400" b="1" dirty="0" smtClean="0">
                <a:latin typeface="Arial Black" pitchFamily="34" charset="0"/>
              </a:rPr>
            </a:br>
            <a:r>
              <a:rPr lang="en-US" sz="2400" b="1" dirty="0" smtClean="0">
                <a:latin typeface="Arial Black" pitchFamily="34" charset="0"/>
              </a:rPr>
              <a:t/>
            </a:r>
            <a:br>
              <a:rPr lang="en-US" sz="2400" b="1" dirty="0" smtClean="0">
                <a:latin typeface="Arial Black" pitchFamily="34" charset="0"/>
              </a:rPr>
            </a:br>
            <a:r>
              <a:rPr lang="en-US" sz="2700" b="1" dirty="0" smtClean="0">
                <a:latin typeface="Arial Black" pitchFamily="34" charset="0"/>
              </a:rPr>
              <a:t>MLTTQM</a:t>
            </a:r>
            <a:r>
              <a:rPr lang="en-US" sz="1600" b="1" dirty="0" smtClean="0">
                <a:latin typeface="Arial Black" pitchFamily="34" charset="0"/>
              </a:rPr>
              <a:t/>
            </a:r>
            <a:br>
              <a:rPr lang="en-US" sz="1600" b="1" dirty="0" smtClean="0">
                <a:latin typeface="Arial Black" pitchFamily="34" charset="0"/>
              </a:rPr>
            </a:br>
            <a:r>
              <a:rPr lang="en-US" sz="2200" dirty="0" smtClean="0">
                <a:latin typeface="Arial Black" pitchFamily="34" charset="0"/>
              </a:rPr>
              <a:t>MEDICAL LABORATORY TOTAL QUALITY MANAGEMENT </a:t>
            </a:r>
            <a:r>
              <a:rPr lang="en-US" dirty="0" smtClean="0">
                <a:latin typeface="Arial Black" pitchFamily="34" charset="0"/>
              </a:rPr>
              <a:t/>
            </a:r>
            <a:br>
              <a:rPr lang="en-US" dirty="0" smtClean="0">
                <a:latin typeface="Arial Black" pitchFamily="34" charset="0"/>
              </a:rPr>
            </a:br>
            <a:endParaRPr lang="en-US" sz="3200" dirty="0" smtClean="0">
              <a:latin typeface="Arial Black" pitchFamily="34" charset="0"/>
            </a:endParaRPr>
          </a:p>
        </p:txBody>
      </p:sp>
      <p:sp>
        <p:nvSpPr>
          <p:cNvPr id="11268" name="Rectangle 5"/>
          <p:cNvSpPr>
            <a:spLocks noGrp="1" noChangeArrowheads="1"/>
          </p:cNvSpPr>
          <p:nvPr>
            <p:ph type="subTitle" idx="1"/>
          </p:nvPr>
        </p:nvSpPr>
        <p:spPr>
          <a:xfrm>
            <a:off x="1908175" y="4376738"/>
            <a:ext cx="4608513" cy="1284287"/>
          </a:xfrm>
        </p:spPr>
        <p:txBody>
          <a:bodyPr anchor="ctr" anchorCtr="1"/>
          <a:lstStyle/>
          <a:p>
            <a:pPr algn="ctr" rtl="0" eaLnBrk="1" hangingPunct="1">
              <a:lnSpc>
                <a:spcPct val="80000"/>
              </a:lnSpc>
            </a:pPr>
            <a:r>
              <a:rPr lang="en-US" sz="1400" b="1" smtClean="0">
                <a:solidFill>
                  <a:schemeClr val="tx2"/>
                </a:solidFill>
                <a:latin typeface="Arial Black" pitchFamily="34" charset="0"/>
                <a:cs typeface="Monotype Koufi" pitchFamily="2" charset="-78"/>
              </a:rPr>
              <a:t> </a:t>
            </a:r>
            <a:r>
              <a:rPr lang="en-US" sz="2000" b="1" baseline="30000" smtClean="0">
                <a:solidFill>
                  <a:schemeClr val="tx2"/>
                </a:solidFill>
                <a:latin typeface="Arial Black" pitchFamily="34" charset="0"/>
                <a:cs typeface="Monotype Koufi" pitchFamily="2" charset="-78"/>
              </a:rPr>
              <a:t>©</a:t>
            </a:r>
            <a:r>
              <a:rPr lang="en-US" sz="1400" b="1" smtClean="0">
                <a:solidFill>
                  <a:schemeClr val="tx2"/>
                </a:solidFill>
                <a:latin typeface="Arial Black" pitchFamily="34" charset="0"/>
                <a:cs typeface="Monotype Koufi" pitchFamily="2" charset="-78"/>
              </a:rPr>
              <a:t>  EISA  ALI  JOHALI</a:t>
            </a:r>
            <a:r>
              <a:rPr lang="en-US" sz="1700" b="1" smtClean="0">
                <a:solidFill>
                  <a:schemeClr val="tx2"/>
                </a:solidFill>
                <a:latin typeface="Arial Black" pitchFamily="34" charset="0"/>
                <a:cs typeface="Monotype Koufi" pitchFamily="2" charset="-78"/>
              </a:rPr>
              <a:t>  </a:t>
            </a:r>
            <a:r>
              <a:rPr lang="ar-SA" sz="1700" smtClean="0">
                <a:solidFill>
                  <a:schemeClr val="tx2"/>
                </a:solidFill>
                <a:latin typeface="Arial Black" pitchFamily="34" charset="0"/>
                <a:cs typeface="Monotype Koufi" pitchFamily="2" charset="-78"/>
              </a:rPr>
              <a:t>عيسى بن علي الجوحلي</a:t>
            </a:r>
            <a:r>
              <a:rPr lang="ar-SA" sz="1900" smtClean="0">
                <a:solidFill>
                  <a:schemeClr val="tx2"/>
                </a:solidFill>
                <a:latin typeface="Arial Black" pitchFamily="34" charset="0"/>
                <a:cs typeface="Monotype Koufi" pitchFamily="2" charset="-78"/>
              </a:rPr>
              <a:t/>
            </a:r>
            <a:br>
              <a:rPr lang="ar-SA" sz="1900" smtClean="0">
                <a:solidFill>
                  <a:schemeClr val="tx2"/>
                </a:solidFill>
                <a:latin typeface="Arial Black" pitchFamily="34" charset="0"/>
                <a:cs typeface="Monotype Koufi" pitchFamily="2" charset="-78"/>
              </a:rPr>
            </a:br>
            <a:r>
              <a:rPr lang="en-US" sz="1000" b="1" smtClean="0">
                <a:solidFill>
                  <a:schemeClr val="tx2"/>
                </a:solidFill>
                <a:cs typeface="Arial" pitchFamily="34" charset="0"/>
              </a:rPr>
              <a:t>A Lecturer</a:t>
            </a:r>
            <a:r>
              <a:rPr lang="en-US" sz="1000" b="1" i="1" smtClean="0">
                <a:solidFill>
                  <a:schemeClr val="tx2"/>
                </a:solidFill>
                <a:cs typeface="Arial" pitchFamily="34" charset="0"/>
              </a:rPr>
              <a:t/>
            </a:r>
            <a:br>
              <a:rPr lang="en-US" sz="1000" b="1" i="1" smtClean="0">
                <a:solidFill>
                  <a:schemeClr val="tx2"/>
                </a:solidFill>
                <a:cs typeface="Arial" pitchFamily="34" charset="0"/>
              </a:rPr>
            </a:br>
            <a:r>
              <a:rPr lang="en-US" sz="1000" b="1" i="1" smtClean="0">
                <a:solidFill>
                  <a:schemeClr val="tx2"/>
                </a:solidFill>
                <a:cs typeface="Arial" pitchFamily="34" charset="0"/>
              </a:rPr>
              <a:t>B A. M. Sc. Heath Education, KSU 1407 /1987 </a:t>
            </a:r>
            <a:br>
              <a:rPr lang="en-US" sz="1000" b="1" i="1" smtClean="0">
                <a:solidFill>
                  <a:schemeClr val="tx2"/>
                </a:solidFill>
                <a:cs typeface="Arial" pitchFamily="34" charset="0"/>
              </a:rPr>
            </a:br>
            <a:r>
              <a:rPr lang="en-US" sz="1000" b="1" i="1" smtClean="0">
                <a:solidFill>
                  <a:schemeClr val="tx2"/>
                </a:solidFill>
                <a:cs typeface="Arial" pitchFamily="34" charset="0"/>
              </a:rPr>
              <a:t>Short Fellowship Planning Health Professions Education, UIC, USA 1991</a:t>
            </a:r>
            <a:br>
              <a:rPr lang="en-US" sz="1000" b="1" i="1" smtClean="0">
                <a:solidFill>
                  <a:schemeClr val="tx2"/>
                </a:solidFill>
                <a:cs typeface="Arial" pitchFamily="34" charset="0"/>
              </a:rPr>
            </a:br>
            <a:r>
              <a:rPr lang="en-US" sz="1000" b="1" i="1" smtClean="0">
                <a:solidFill>
                  <a:schemeClr val="tx2"/>
                </a:solidFill>
                <a:cs typeface="Arial" pitchFamily="34" charset="0"/>
              </a:rPr>
              <a:t> MA (Ed.) Nursing Curriculum, Teaching &amp; Learning, UK 1995 </a:t>
            </a:r>
            <a:br>
              <a:rPr lang="en-US" sz="1000" b="1" i="1" smtClean="0">
                <a:solidFill>
                  <a:schemeClr val="tx2"/>
                </a:solidFill>
                <a:cs typeface="Arial" pitchFamily="34" charset="0"/>
              </a:rPr>
            </a:br>
            <a:r>
              <a:rPr lang="en-US" sz="1000" i="1" smtClean="0">
                <a:solidFill>
                  <a:schemeClr val="tx2"/>
                </a:solidFill>
                <a:cs typeface="Arial" pitchFamily="34" charset="0"/>
              </a:rPr>
              <a:t>Author of two published books, the 3</a:t>
            </a:r>
            <a:r>
              <a:rPr lang="en-US" sz="1000" i="1" baseline="30000" smtClean="0">
                <a:solidFill>
                  <a:schemeClr val="tx2"/>
                </a:solidFill>
                <a:cs typeface="Arial" pitchFamily="34" charset="0"/>
              </a:rPr>
              <a:t>rd</a:t>
            </a:r>
            <a:r>
              <a:rPr lang="en-US" sz="1000" i="1" smtClean="0">
                <a:solidFill>
                  <a:schemeClr val="tx2"/>
                </a:solidFill>
                <a:cs typeface="Arial" pitchFamily="34" charset="0"/>
              </a:rPr>
              <a:t> under publishing, plus 2 projected</a:t>
            </a:r>
            <a:endParaRPr lang="en-US" sz="2800" smtClean="0">
              <a:solidFill>
                <a:schemeClr val="tx2"/>
              </a:solidFill>
              <a:latin typeface="Arial Black" pitchFamily="34" charset="0"/>
              <a:cs typeface="Monotype Koufi" pitchFamily="2" charset="-78"/>
            </a:endParaRPr>
          </a:p>
          <a:p>
            <a:pPr algn="ctr" rtl="0" eaLnBrk="1" hangingPunct="1">
              <a:lnSpc>
                <a:spcPct val="80000"/>
              </a:lnSpc>
            </a:pPr>
            <a:r>
              <a:rPr lang="en-US" sz="1700" smtClean="0">
                <a:solidFill>
                  <a:schemeClr val="tx2"/>
                </a:solidFill>
                <a:latin typeface="Arial Black" pitchFamily="34" charset="0"/>
                <a:cs typeface="Monotype Koufi" pitchFamily="2" charset="-78"/>
              </a:rPr>
              <a:t>2010\2011</a:t>
            </a:r>
          </a:p>
        </p:txBody>
      </p:sp>
      <p:sp>
        <p:nvSpPr>
          <p:cNvPr id="7" name="Text Box 4"/>
          <p:cNvSpPr txBox="1">
            <a:spLocks noChangeArrowheads="1"/>
          </p:cNvSpPr>
          <p:nvPr/>
        </p:nvSpPr>
        <p:spPr bwMode="auto">
          <a:xfrm>
            <a:off x="1643063" y="142875"/>
            <a:ext cx="5357812" cy="785813"/>
          </a:xfrm>
          <a:prstGeom prst="rect">
            <a:avLst/>
          </a:prstGeom>
          <a:noFill/>
          <a:ln w="9525">
            <a:noFill/>
            <a:miter lim="800000"/>
            <a:headEnd/>
            <a:tailEnd/>
          </a:ln>
          <a:effectLst/>
        </p:spPr>
        <p:txBody>
          <a:bodyPr anchor="b" anchorCtr="1"/>
          <a:lstStyle/>
          <a:p>
            <a:pPr algn="ctr" rtl="0">
              <a:defRPr/>
            </a:pPr>
            <a:endParaRPr lang="en-US" sz="3200" kern="0" dirty="0">
              <a:solidFill>
                <a:schemeClr val="tx2"/>
              </a:solidFill>
              <a:effectLst>
                <a:outerShdw blurRad="38100" dist="38100" dir="2700000" algn="tl">
                  <a:srgbClr val="000000"/>
                </a:outerShdw>
              </a:effectLst>
              <a:latin typeface="Arial Black" pitchFamily="34" charset="0"/>
              <a:ea typeface="+mj-ea"/>
              <a:cs typeface="+mj-cs"/>
            </a:endParaRPr>
          </a:p>
        </p:txBody>
      </p:sp>
      <p:sp>
        <p:nvSpPr>
          <p:cNvPr id="11270" name="Rectangle 15"/>
          <p:cNvSpPr>
            <a:spLocks noChangeArrowheads="1"/>
          </p:cNvSpPr>
          <p:nvPr/>
        </p:nvSpPr>
        <p:spPr bwMode="auto">
          <a:xfrm>
            <a:off x="3059113" y="214313"/>
            <a:ext cx="3095625" cy="476250"/>
          </a:xfrm>
          <a:prstGeom prst="rect">
            <a:avLst/>
          </a:prstGeom>
          <a:noFill/>
          <a:ln w="9525">
            <a:noFill/>
            <a:miter lim="800000"/>
            <a:headEnd/>
            <a:tailEnd/>
          </a:ln>
        </p:spPr>
        <p:txBody>
          <a:bodyPr lIns="92075" tIns="46038" rIns="92075" bIns="46038" anchor="ctr"/>
          <a:lstStyle/>
          <a:p>
            <a:pPr algn="ctr"/>
            <a:r>
              <a:rPr lang="ar-SA" sz="3200" b="1">
                <a:solidFill>
                  <a:schemeClr val="tx2"/>
                </a:solidFill>
                <a:cs typeface="Diwani Bent" pitchFamily="2" charset="-78"/>
              </a:rPr>
              <a:t>بسم الله الرحمن الرحيم</a:t>
            </a:r>
            <a:r>
              <a:rPr lang="ar-SA" sz="2600">
                <a:solidFill>
                  <a:schemeClr val="tx2"/>
                </a:solidFill>
              </a:rPr>
              <a:t> </a:t>
            </a:r>
            <a:endParaRPr lang="en-US" sz="2600">
              <a:solidFill>
                <a:schemeClr val="tx2"/>
              </a:solidFill>
            </a:endParaRPr>
          </a:p>
        </p:txBody>
      </p:sp>
      <p:pic>
        <p:nvPicPr>
          <p:cNvPr id="10246" name="Picture 4" descr="BD04972_"/>
          <p:cNvPicPr>
            <a:picLocks noChangeAspect="1" noChangeArrowheads="1"/>
          </p:cNvPicPr>
          <p:nvPr/>
        </p:nvPicPr>
        <p:blipFill>
          <a:blip r:embed="rId3" cstate="print"/>
          <a:srcRect/>
          <a:stretch>
            <a:fillRect/>
          </a:stretch>
        </p:blipFill>
        <p:spPr bwMode="auto">
          <a:xfrm>
            <a:off x="0" y="-26988"/>
            <a:ext cx="1500188" cy="88422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1272" name="Picture 7" descr="C:\Users\ejohali\Pictures\TN_Scope2[1].jpg"/>
          <p:cNvPicPr>
            <a:picLocks noChangeAspect="1" noChangeArrowheads="1"/>
          </p:cNvPicPr>
          <p:nvPr/>
        </p:nvPicPr>
        <p:blipFill>
          <a:blip r:embed="rId4"/>
          <a:srcRect/>
          <a:stretch>
            <a:fillRect/>
          </a:stretch>
        </p:blipFill>
        <p:spPr bwMode="auto">
          <a:xfrm>
            <a:off x="3924300" y="908050"/>
            <a:ext cx="1357313" cy="1001713"/>
          </a:xfrm>
          <a:prstGeom prst="rect">
            <a:avLst/>
          </a:prstGeom>
          <a:noFill/>
          <a:ln w="9525">
            <a:noFill/>
            <a:miter lim="800000"/>
            <a:headEnd/>
            <a:tailEnd/>
          </a:ln>
        </p:spPr>
      </p:pic>
      <p:pic>
        <p:nvPicPr>
          <p:cNvPr id="11273" name="Picture 10" descr="C:\Users\ejohali\Pictures\Header_02[1].jpg"/>
          <p:cNvPicPr preferRelativeResize="0">
            <a:picLocks noChangeArrowheads="1"/>
          </p:cNvPicPr>
          <p:nvPr/>
        </p:nvPicPr>
        <p:blipFill>
          <a:blip r:embed="rId5"/>
          <a:srcRect l="43294"/>
          <a:stretch>
            <a:fillRect/>
          </a:stretch>
        </p:blipFill>
        <p:spPr bwMode="auto">
          <a:xfrm>
            <a:off x="7486650" y="0"/>
            <a:ext cx="1622425" cy="836613"/>
          </a:xfrm>
          <a:prstGeom prst="rect">
            <a:avLst/>
          </a:prstGeom>
          <a:noFill/>
          <a:ln w="9525">
            <a:noFill/>
            <a:miter lim="800000"/>
            <a:headEnd/>
            <a:tailEnd/>
          </a:ln>
        </p:spPr>
      </p:pic>
      <p:sp>
        <p:nvSpPr>
          <p:cNvPr id="11274" name="Rectangle 8"/>
          <p:cNvSpPr>
            <a:spLocks noChangeArrowheads="1"/>
          </p:cNvSpPr>
          <p:nvPr/>
        </p:nvSpPr>
        <p:spPr bwMode="auto">
          <a:xfrm>
            <a:off x="755650" y="5945188"/>
            <a:ext cx="7129463" cy="579437"/>
          </a:xfrm>
          <a:prstGeom prst="rect">
            <a:avLst/>
          </a:prstGeom>
          <a:noFill/>
          <a:ln w="9525">
            <a:noFill/>
            <a:miter lim="800000"/>
            <a:headEnd/>
            <a:tailEnd/>
          </a:ln>
        </p:spPr>
        <p:txBody>
          <a:bodyPr>
            <a:spAutoFit/>
          </a:bodyPr>
          <a:lstStyle/>
          <a:p>
            <a:pPr algn="ctr" rtl="0"/>
            <a:r>
              <a:rPr lang="en-US" sz="1400" i="1">
                <a:latin typeface="Arial" pitchFamily="34" charset="0"/>
              </a:rPr>
              <a:t>With Live e-learning via </a:t>
            </a:r>
            <a:r>
              <a:rPr lang="en-US" sz="1400" i="1">
                <a:latin typeface="Arial" pitchFamily="34" charset="0"/>
                <a:hlinkClick r:id="rId6"/>
              </a:rPr>
              <a:t>Johali59@hitmail.com</a:t>
            </a:r>
            <a:r>
              <a:rPr lang="en-US" sz="1400" i="1">
                <a:latin typeface="Arial" pitchFamily="34" charset="0"/>
              </a:rPr>
              <a:t> Messenger</a:t>
            </a:r>
          </a:p>
          <a:p>
            <a:pPr algn="ctr" rtl="0"/>
            <a:r>
              <a:rPr lang="en-US">
                <a:hlinkClick r:id="rId7"/>
              </a:rPr>
              <a:t>http://faculty.ksu.edu.sa/JOHALI/default.aspx</a:t>
            </a:r>
            <a:endParaRPr lang="ar-SA"/>
          </a:p>
        </p:txBody>
      </p:sp>
      <p:sp>
        <p:nvSpPr>
          <p:cNvPr id="11275" name="Rectangle 11"/>
          <p:cNvSpPr>
            <a:spLocks noChangeArrowheads="1"/>
          </p:cNvSpPr>
          <p:nvPr/>
        </p:nvSpPr>
        <p:spPr bwMode="auto">
          <a:xfrm>
            <a:off x="323850" y="3789363"/>
            <a:ext cx="8064500" cy="457200"/>
          </a:xfrm>
          <a:prstGeom prst="rect">
            <a:avLst/>
          </a:prstGeom>
          <a:noFill/>
          <a:ln w="9525">
            <a:noFill/>
            <a:miter lim="800000"/>
            <a:headEnd/>
            <a:tailEnd/>
          </a:ln>
        </p:spPr>
        <p:txBody>
          <a:bodyPr>
            <a:spAutoFit/>
          </a:bodyPr>
          <a:lstStyle/>
          <a:p>
            <a:pPr algn="ctr"/>
            <a:r>
              <a:rPr lang="ar-SA" sz="1400" i="1">
                <a:solidFill>
                  <a:schemeClr val="tx2"/>
                </a:solidFill>
                <a:cs typeface="Monotype Koufi" pitchFamily="2" charset="-78"/>
              </a:rPr>
              <a:t>نحو جودة شاملة معتمده على رضا مراجعي المختبرات طبية</a:t>
            </a:r>
            <a:r>
              <a:rPr lang="ar-SA" sz="1400" i="1">
                <a:cs typeface="Monotype Koufi" pitchFamily="2" charset="-78"/>
              </a:rPr>
              <a:t> </a:t>
            </a:r>
            <a:r>
              <a:rPr lang="ar-SA" sz="1400" i="1">
                <a:solidFill>
                  <a:schemeClr val="tx2"/>
                </a:solidFill>
                <a:cs typeface="Monotype Koufi" pitchFamily="2" charset="-78"/>
              </a:rPr>
              <a:t>من خلال اتقان التحاليل بشكل صحيح من أول مره وكل مره</a:t>
            </a:r>
          </a:p>
          <a:p>
            <a:pPr algn="ctr"/>
            <a:r>
              <a:rPr lang="en-US" sz="1000" i="1">
                <a:solidFill>
                  <a:schemeClr val="tx2"/>
                </a:solidFill>
                <a:latin typeface="Snap ITC" pitchFamily="82" charset="0"/>
              </a:rPr>
              <a:t>The Way ahead to wards CcMLTTQM By doing right ML investigations, firs time, every an&amp; Forever</a:t>
            </a:r>
            <a:endParaRPr lang="en-US">
              <a:solidFill>
                <a:schemeClr val="tx2"/>
              </a:solidFill>
            </a:endParaRPr>
          </a:p>
        </p:txBody>
      </p:sp>
      <p:sp>
        <p:nvSpPr>
          <p:cNvPr id="11276" name="Date Placeholder 3"/>
          <p:cNvSpPr txBox="1">
            <a:spLocks noGrp="1"/>
          </p:cNvSpPr>
          <p:nvPr/>
        </p:nvSpPr>
        <p:spPr bwMode="auto">
          <a:xfrm>
            <a:off x="7019925" y="6524625"/>
            <a:ext cx="2052638" cy="288925"/>
          </a:xfrm>
          <a:prstGeom prst="rect">
            <a:avLst/>
          </a:prstGeom>
          <a:noFill/>
          <a:ln w="9525">
            <a:noFill/>
            <a:miter lim="800000"/>
            <a:headEnd/>
            <a:tailEnd/>
          </a:ln>
        </p:spPr>
        <p:txBody>
          <a:bodyPr/>
          <a:lstStyle/>
          <a:p>
            <a:pPr algn="l"/>
            <a:r>
              <a:rPr lang="ar-SA" sz="900">
                <a:solidFill>
                  <a:srgbClr val="D38E27"/>
                </a:solidFill>
              </a:rPr>
              <a:t>بداية: 17 شوال 1430هـ موافق 6 اكتوبر 2009م </a:t>
            </a:r>
            <a:endParaRPr lang="en-US" sz="900">
              <a:solidFill>
                <a:srgbClr val="D38E27"/>
              </a:solidFill>
            </a:endParaRPr>
          </a:p>
        </p:txBody>
      </p:sp>
    </p:spTree>
  </p:cSld>
  <p:clrMapOvr>
    <a:masterClrMapping/>
  </p:clrMapOvr>
  <p:transition>
    <p:comb/>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lide Number Placeholder 6"/>
          <p:cNvSpPr>
            <a:spLocks noGrp="1"/>
          </p:cNvSpPr>
          <p:nvPr>
            <p:ph type="sldNum" sz="quarter" idx="12"/>
          </p:nvPr>
        </p:nvSpPr>
        <p:spPr/>
        <p:txBody>
          <a:bodyPr/>
          <a:lstStyle/>
          <a:p>
            <a:pPr>
              <a:defRPr/>
            </a:pPr>
            <a:fld id="{F93EA8CE-3220-40DD-A7CC-9754EBB95CD8}" type="slidenum">
              <a:rPr lang="ar-SA"/>
              <a:pPr>
                <a:defRPr/>
              </a:pPr>
              <a:t>10</a:t>
            </a:fld>
            <a:endParaRPr lang="en-US"/>
          </a:p>
        </p:txBody>
      </p:sp>
      <p:sp>
        <p:nvSpPr>
          <p:cNvPr id="20483" name="Rectangle 5"/>
          <p:cNvSpPr>
            <a:spLocks noChangeArrowheads="1"/>
          </p:cNvSpPr>
          <p:nvPr/>
        </p:nvSpPr>
        <p:spPr bwMode="auto">
          <a:xfrm>
            <a:off x="271463" y="5256213"/>
            <a:ext cx="1978025" cy="1600200"/>
          </a:xfrm>
          <a:prstGeom prst="rect">
            <a:avLst/>
          </a:prstGeom>
          <a:noFill/>
          <a:ln w="9525">
            <a:noFill/>
            <a:miter lim="800000"/>
            <a:headEnd/>
            <a:tailEnd/>
          </a:ln>
        </p:spPr>
        <p:txBody>
          <a:bodyPr>
            <a:spAutoFit/>
          </a:bodyPr>
          <a:lstStyle/>
          <a:p>
            <a:pPr algn="l" rtl="0"/>
            <a:r>
              <a:rPr lang="en-US" sz="1400"/>
              <a:t>For I once saved one group by it, while I intentionally neglected another group. </a:t>
            </a:r>
          </a:p>
          <a:p>
            <a:pPr algn="l" rtl="0"/>
            <a:r>
              <a:rPr lang="en-US" sz="1400" u="sng"/>
              <a:t>By doing that, I wished to reach a conclusion </a:t>
            </a:r>
            <a:r>
              <a:rPr lang="en-US" sz="1400"/>
              <a:t>. </a:t>
            </a:r>
          </a:p>
        </p:txBody>
      </p:sp>
      <p:sp>
        <p:nvSpPr>
          <p:cNvPr id="20484" name="Line 6"/>
          <p:cNvSpPr>
            <a:spLocks noChangeShapeType="1"/>
          </p:cNvSpPr>
          <p:nvPr/>
        </p:nvSpPr>
        <p:spPr bwMode="auto">
          <a:xfrm>
            <a:off x="301625" y="3429000"/>
            <a:ext cx="8742363" cy="0"/>
          </a:xfrm>
          <a:prstGeom prst="line">
            <a:avLst/>
          </a:prstGeom>
          <a:noFill/>
          <a:ln w="57150">
            <a:solidFill>
              <a:schemeClr val="tx1"/>
            </a:solidFill>
            <a:round/>
            <a:headEnd/>
            <a:tailEnd/>
          </a:ln>
        </p:spPr>
        <p:txBody>
          <a:bodyPr/>
          <a:lstStyle/>
          <a:p>
            <a:endParaRPr lang="ar-SA"/>
          </a:p>
        </p:txBody>
      </p:sp>
      <p:pic>
        <p:nvPicPr>
          <p:cNvPr id="20485" name="Picture 7"/>
          <p:cNvPicPr>
            <a:picLocks noChangeAspect="1" noChangeArrowheads="1"/>
          </p:cNvPicPr>
          <p:nvPr/>
        </p:nvPicPr>
        <p:blipFill>
          <a:blip r:embed="rId3"/>
          <a:srcRect/>
          <a:stretch>
            <a:fillRect/>
          </a:stretch>
        </p:blipFill>
        <p:spPr bwMode="auto">
          <a:xfrm>
            <a:off x="323850" y="3505200"/>
            <a:ext cx="2105025" cy="1412875"/>
          </a:xfrm>
          <a:prstGeom prst="rect">
            <a:avLst/>
          </a:prstGeom>
          <a:noFill/>
          <a:ln w="9525">
            <a:noFill/>
            <a:miter lim="800000"/>
            <a:headEnd/>
            <a:tailEnd/>
          </a:ln>
        </p:spPr>
      </p:pic>
      <p:sp>
        <p:nvSpPr>
          <p:cNvPr id="20486" name="Text Box 8"/>
          <p:cNvSpPr txBox="1">
            <a:spLocks noChangeArrowheads="1"/>
          </p:cNvSpPr>
          <p:nvPr/>
        </p:nvSpPr>
        <p:spPr bwMode="auto">
          <a:xfrm>
            <a:off x="325438" y="4943475"/>
            <a:ext cx="1025525" cy="336550"/>
          </a:xfrm>
          <a:prstGeom prst="rect">
            <a:avLst/>
          </a:prstGeom>
          <a:noFill/>
          <a:ln w="9525">
            <a:noFill/>
            <a:miter lim="800000"/>
            <a:headEnd/>
            <a:tailEnd/>
          </a:ln>
        </p:spPr>
        <p:txBody>
          <a:bodyPr wrap="none">
            <a:spAutoFit/>
          </a:bodyPr>
          <a:lstStyle/>
          <a:p>
            <a:r>
              <a:rPr lang="en-GB" sz="1600"/>
              <a:t>Al-Rhazi</a:t>
            </a:r>
            <a:endParaRPr lang="en-US" sz="1600"/>
          </a:p>
        </p:txBody>
      </p:sp>
      <p:sp>
        <p:nvSpPr>
          <p:cNvPr id="20487" name="Text Box 11"/>
          <p:cNvSpPr txBox="1">
            <a:spLocks noChangeArrowheads="1"/>
          </p:cNvSpPr>
          <p:nvPr/>
        </p:nvSpPr>
        <p:spPr bwMode="auto">
          <a:xfrm>
            <a:off x="284163" y="3092450"/>
            <a:ext cx="8593137" cy="366713"/>
          </a:xfrm>
          <a:prstGeom prst="rect">
            <a:avLst/>
          </a:prstGeom>
          <a:noFill/>
          <a:ln w="9525">
            <a:noFill/>
            <a:miter lim="800000"/>
            <a:headEnd/>
            <a:tailEnd/>
          </a:ln>
        </p:spPr>
        <p:txBody>
          <a:bodyPr>
            <a:spAutoFit/>
          </a:bodyPr>
          <a:lstStyle/>
          <a:p>
            <a:r>
              <a:rPr lang="en-GB"/>
              <a:t>900 AD       1780          1840       1937/48        1967              1970’s</a:t>
            </a:r>
            <a:endParaRPr lang="en-US"/>
          </a:p>
        </p:txBody>
      </p:sp>
      <p:grpSp>
        <p:nvGrpSpPr>
          <p:cNvPr id="2" name="Group 26"/>
          <p:cNvGrpSpPr>
            <a:grpSpLocks/>
          </p:cNvGrpSpPr>
          <p:nvPr/>
        </p:nvGrpSpPr>
        <p:grpSpPr bwMode="auto">
          <a:xfrm>
            <a:off x="5494338" y="3556000"/>
            <a:ext cx="1682750" cy="2227263"/>
            <a:chOff x="3630" y="2235"/>
            <a:chExt cx="1060" cy="1403"/>
          </a:xfrm>
        </p:grpSpPr>
        <p:pic>
          <p:nvPicPr>
            <p:cNvPr id="20502" name="Picture 10"/>
            <p:cNvPicPr>
              <a:picLocks noChangeAspect="1" noChangeArrowheads="1"/>
            </p:cNvPicPr>
            <p:nvPr/>
          </p:nvPicPr>
          <p:blipFill>
            <a:blip r:embed="rId4"/>
            <a:srcRect/>
            <a:stretch>
              <a:fillRect/>
            </a:stretch>
          </p:blipFill>
          <p:spPr bwMode="auto">
            <a:xfrm>
              <a:off x="3682" y="2235"/>
              <a:ext cx="900" cy="972"/>
            </a:xfrm>
            <a:prstGeom prst="rect">
              <a:avLst/>
            </a:prstGeom>
            <a:noFill/>
            <a:ln w="9525">
              <a:noFill/>
              <a:miter lim="800000"/>
              <a:headEnd/>
              <a:tailEnd/>
            </a:ln>
          </p:spPr>
        </p:pic>
        <p:sp>
          <p:nvSpPr>
            <p:cNvPr id="20503" name="Rectangle 12"/>
            <p:cNvSpPr>
              <a:spLocks noChangeArrowheads="1"/>
            </p:cNvSpPr>
            <p:nvPr/>
          </p:nvSpPr>
          <p:spPr bwMode="auto">
            <a:xfrm>
              <a:off x="3630" y="3231"/>
              <a:ext cx="1060" cy="407"/>
            </a:xfrm>
            <a:prstGeom prst="rect">
              <a:avLst/>
            </a:prstGeom>
            <a:noFill/>
            <a:ln w="9525">
              <a:noFill/>
              <a:miter lim="800000"/>
              <a:headEnd/>
              <a:tailEnd/>
            </a:ln>
          </p:spPr>
          <p:txBody>
            <a:bodyPr>
              <a:spAutoFit/>
            </a:bodyPr>
            <a:lstStyle/>
            <a:p>
              <a:pPr algn="l" rtl="0"/>
              <a:r>
                <a:rPr lang="en-US" sz="1200" b="1"/>
                <a:t>Alvan Feinstein</a:t>
              </a:r>
            </a:p>
            <a:p>
              <a:pPr algn="l" rtl="0"/>
              <a:r>
                <a:rPr lang="en-US" sz="1200"/>
                <a:t>publishes his book</a:t>
              </a:r>
            </a:p>
            <a:p>
              <a:pPr algn="l" rtl="0"/>
              <a:r>
                <a:rPr lang="en-GB" sz="1200" i="1"/>
                <a:t>Clinical Judgement</a:t>
              </a:r>
              <a:endParaRPr lang="en-US" sz="1200" i="1"/>
            </a:p>
          </p:txBody>
        </p:sp>
      </p:grpSp>
      <p:grpSp>
        <p:nvGrpSpPr>
          <p:cNvPr id="3" name="Group 23"/>
          <p:cNvGrpSpPr>
            <a:grpSpLocks/>
          </p:cNvGrpSpPr>
          <p:nvPr/>
        </p:nvGrpSpPr>
        <p:grpSpPr bwMode="auto">
          <a:xfrm>
            <a:off x="1441450" y="611188"/>
            <a:ext cx="1682750" cy="2501900"/>
            <a:chOff x="908" y="489"/>
            <a:chExt cx="1060" cy="1576"/>
          </a:xfrm>
        </p:grpSpPr>
        <p:pic>
          <p:nvPicPr>
            <p:cNvPr id="20500" name="Picture 9" descr="JLIND"/>
            <p:cNvPicPr>
              <a:picLocks noChangeAspect="1" noChangeArrowheads="1"/>
            </p:cNvPicPr>
            <p:nvPr/>
          </p:nvPicPr>
          <p:blipFill>
            <a:blip r:embed="rId5"/>
            <a:srcRect/>
            <a:stretch>
              <a:fillRect/>
            </a:stretch>
          </p:blipFill>
          <p:spPr bwMode="auto">
            <a:xfrm>
              <a:off x="933" y="489"/>
              <a:ext cx="737" cy="965"/>
            </a:xfrm>
            <a:prstGeom prst="rect">
              <a:avLst/>
            </a:prstGeom>
            <a:noFill/>
            <a:ln w="9525">
              <a:noFill/>
              <a:miter lim="800000"/>
              <a:headEnd/>
              <a:tailEnd/>
            </a:ln>
          </p:spPr>
        </p:pic>
        <p:sp>
          <p:nvSpPr>
            <p:cNvPr id="20501" name="Rectangle 13"/>
            <p:cNvSpPr>
              <a:spLocks noChangeArrowheads="1"/>
            </p:cNvSpPr>
            <p:nvPr/>
          </p:nvSpPr>
          <p:spPr bwMode="auto">
            <a:xfrm>
              <a:off x="908" y="1542"/>
              <a:ext cx="1060" cy="523"/>
            </a:xfrm>
            <a:prstGeom prst="rect">
              <a:avLst/>
            </a:prstGeom>
            <a:noFill/>
            <a:ln w="9525">
              <a:noFill/>
              <a:miter lim="800000"/>
              <a:headEnd/>
              <a:tailEnd/>
            </a:ln>
          </p:spPr>
          <p:txBody>
            <a:bodyPr>
              <a:spAutoFit/>
            </a:bodyPr>
            <a:lstStyle/>
            <a:p>
              <a:pPr algn="l" rtl="0"/>
              <a:r>
                <a:rPr lang="en-US" sz="1200" b="1"/>
                <a:t>James Lind</a:t>
              </a:r>
            </a:p>
            <a:p>
              <a:pPr algn="l" rtl="0"/>
              <a:r>
                <a:rPr lang="en-US" sz="1200"/>
                <a:t>publishes review &amp; clinical trial in</a:t>
              </a:r>
            </a:p>
            <a:p>
              <a:pPr algn="l" rtl="0"/>
              <a:r>
                <a:rPr lang="en-GB" sz="1200" i="1"/>
                <a:t>Treatise on Scurvy</a:t>
              </a:r>
              <a:endParaRPr lang="en-US" sz="1200" i="1"/>
            </a:p>
          </p:txBody>
        </p:sp>
      </p:grpSp>
      <p:grpSp>
        <p:nvGrpSpPr>
          <p:cNvPr id="4" name="Group 28"/>
          <p:cNvGrpSpPr>
            <a:grpSpLocks/>
          </p:cNvGrpSpPr>
          <p:nvPr/>
        </p:nvGrpSpPr>
        <p:grpSpPr bwMode="auto">
          <a:xfrm>
            <a:off x="2687638" y="3505200"/>
            <a:ext cx="1884362" cy="3028950"/>
            <a:chOff x="2018" y="2212"/>
            <a:chExt cx="1187" cy="1908"/>
          </a:xfrm>
        </p:grpSpPr>
        <p:pic>
          <p:nvPicPr>
            <p:cNvPr id="20498" name="Picture 14"/>
            <p:cNvPicPr>
              <a:picLocks noChangeAspect="1" noChangeArrowheads="1"/>
            </p:cNvPicPr>
            <p:nvPr/>
          </p:nvPicPr>
          <p:blipFill>
            <a:blip r:embed="rId6"/>
            <a:srcRect/>
            <a:stretch>
              <a:fillRect/>
            </a:stretch>
          </p:blipFill>
          <p:spPr bwMode="auto">
            <a:xfrm>
              <a:off x="2018" y="2212"/>
              <a:ext cx="929" cy="1284"/>
            </a:xfrm>
            <a:prstGeom prst="rect">
              <a:avLst/>
            </a:prstGeom>
            <a:noFill/>
            <a:ln w="9525">
              <a:noFill/>
              <a:miter lim="800000"/>
              <a:headEnd/>
              <a:tailEnd/>
            </a:ln>
          </p:spPr>
        </p:pic>
        <p:sp>
          <p:nvSpPr>
            <p:cNvPr id="20499" name="Rectangle 15"/>
            <p:cNvSpPr>
              <a:spLocks noChangeArrowheads="1"/>
            </p:cNvSpPr>
            <p:nvPr/>
          </p:nvSpPr>
          <p:spPr bwMode="auto">
            <a:xfrm>
              <a:off x="2069" y="3480"/>
              <a:ext cx="1136" cy="640"/>
            </a:xfrm>
            <a:prstGeom prst="rect">
              <a:avLst/>
            </a:prstGeom>
            <a:noFill/>
            <a:ln w="9525">
              <a:noFill/>
              <a:miter lim="800000"/>
              <a:headEnd/>
              <a:tailEnd/>
            </a:ln>
          </p:spPr>
          <p:txBody>
            <a:bodyPr>
              <a:spAutoFit/>
            </a:bodyPr>
            <a:lstStyle/>
            <a:p>
              <a:pPr algn="l" rtl="0"/>
              <a:r>
                <a:rPr lang="en-GB" sz="1200" b="1"/>
                <a:t>Pierre Louis</a:t>
              </a:r>
              <a:endParaRPr lang="en-US" sz="1200" b="1"/>
            </a:p>
            <a:p>
              <a:pPr algn="l" rtl="0"/>
              <a:r>
                <a:rPr lang="en-US" sz="1200"/>
                <a:t>Develops his “numerical method” and changes blood letting practice in France</a:t>
              </a:r>
              <a:endParaRPr lang="en-US" sz="1200" i="1"/>
            </a:p>
          </p:txBody>
        </p:sp>
      </p:grpSp>
      <p:grpSp>
        <p:nvGrpSpPr>
          <p:cNvPr id="5" name="Group 27"/>
          <p:cNvGrpSpPr>
            <a:grpSpLocks/>
          </p:cNvGrpSpPr>
          <p:nvPr/>
        </p:nvGrpSpPr>
        <p:grpSpPr bwMode="auto">
          <a:xfrm>
            <a:off x="7840663" y="142875"/>
            <a:ext cx="1173162" cy="5157788"/>
            <a:chOff x="4995" y="138"/>
            <a:chExt cx="739" cy="3249"/>
          </a:xfrm>
        </p:grpSpPr>
        <p:pic>
          <p:nvPicPr>
            <p:cNvPr id="20496" name="Picture 18"/>
            <p:cNvPicPr>
              <a:picLocks noChangeAspect="1" noChangeArrowheads="1"/>
            </p:cNvPicPr>
            <p:nvPr/>
          </p:nvPicPr>
          <p:blipFill>
            <a:blip r:embed="rId7"/>
            <a:srcRect/>
            <a:stretch>
              <a:fillRect/>
            </a:stretch>
          </p:blipFill>
          <p:spPr bwMode="auto">
            <a:xfrm>
              <a:off x="5051" y="138"/>
              <a:ext cx="683" cy="830"/>
            </a:xfrm>
            <a:prstGeom prst="rect">
              <a:avLst/>
            </a:prstGeom>
            <a:noFill/>
            <a:ln w="9525">
              <a:noFill/>
              <a:miter lim="800000"/>
              <a:headEnd/>
              <a:tailEnd/>
            </a:ln>
          </p:spPr>
        </p:pic>
        <p:pic>
          <p:nvPicPr>
            <p:cNvPr id="20497" name="Picture 20"/>
            <p:cNvPicPr>
              <a:picLocks noChangeAspect="1" noChangeArrowheads="1"/>
            </p:cNvPicPr>
            <p:nvPr/>
          </p:nvPicPr>
          <p:blipFill>
            <a:blip r:embed="rId8"/>
            <a:srcRect/>
            <a:stretch>
              <a:fillRect/>
            </a:stretch>
          </p:blipFill>
          <p:spPr bwMode="auto">
            <a:xfrm>
              <a:off x="4995" y="2284"/>
              <a:ext cx="709" cy="1103"/>
            </a:xfrm>
            <a:prstGeom prst="rect">
              <a:avLst/>
            </a:prstGeom>
            <a:noFill/>
            <a:ln w="9525">
              <a:noFill/>
              <a:miter lim="800000"/>
              <a:headEnd/>
              <a:tailEnd/>
            </a:ln>
          </p:spPr>
        </p:pic>
      </p:grpSp>
      <p:grpSp>
        <p:nvGrpSpPr>
          <p:cNvPr id="6" name="Group 25"/>
          <p:cNvGrpSpPr>
            <a:grpSpLocks/>
          </p:cNvGrpSpPr>
          <p:nvPr/>
        </p:nvGrpSpPr>
        <p:grpSpPr bwMode="auto">
          <a:xfrm>
            <a:off x="3971925" y="668338"/>
            <a:ext cx="2192338" cy="2352675"/>
            <a:chOff x="2799" y="485"/>
            <a:chExt cx="1381" cy="1482"/>
          </a:xfrm>
        </p:grpSpPr>
        <p:pic>
          <p:nvPicPr>
            <p:cNvPr id="20494" name="Picture 21"/>
            <p:cNvPicPr>
              <a:picLocks noChangeAspect="1" noChangeArrowheads="1"/>
            </p:cNvPicPr>
            <p:nvPr/>
          </p:nvPicPr>
          <p:blipFill>
            <a:blip r:embed="rId9"/>
            <a:srcRect/>
            <a:stretch>
              <a:fillRect/>
            </a:stretch>
          </p:blipFill>
          <p:spPr bwMode="auto">
            <a:xfrm>
              <a:off x="2880" y="485"/>
              <a:ext cx="682" cy="931"/>
            </a:xfrm>
            <a:prstGeom prst="rect">
              <a:avLst/>
            </a:prstGeom>
            <a:noFill/>
            <a:ln w="9525">
              <a:noFill/>
              <a:miter lim="800000"/>
              <a:headEnd/>
              <a:tailEnd/>
            </a:ln>
          </p:spPr>
        </p:pic>
        <p:sp>
          <p:nvSpPr>
            <p:cNvPr id="20495" name="Rectangle 22"/>
            <p:cNvSpPr>
              <a:spLocks noChangeArrowheads="1"/>
            </p:cNvSpPr>
            <p:nvPr/>
          </p:nvSpPr>
          <p:spPr bwMode="auto">
            <a:xfrm>
              <a:off x="2799" y="1449"/>
              <a:ext cx="1381" cy="518"/>
            </a:xfrm>
            <a:prstGeom prst="rect">
              <a:avLst/>
            </a:prstGeom>
            <a:noFill/>
            <a:ln w="9525">
              <a:noFill/>
              <a:miter lim="800000"/>
              <a:headEnd/>
              <a:tailEnd/>
            </a:ln>
          </p:spPr>
          <p:txBody>
            <a:bodyPr>
              <a:spAutoFit/>
            </a:bodyPr>
            <a:lstStyle/>
            <a:p>
              <a:r>
                <a:rPr lang="en-US" sz="1200" b="1"/>
                <a:t>Bradford-Hill</a:t>
              </a:r>
            </a:p>
            <a:p>
              <a:r>
                <a:rPr lang="en-US" sz="1200"/>
                <a:t>publishes </a:t>
              </a:r>
              <a:r>
                <a:rPr lang="en-US" sz="1200" i="1"/>
                <a:t>Principles of Medical Statistics &amp;</a:t>
              </a:r>
            </a:p>
            <a:p>
              <a:r>
                <a:rPr lang="en-GB" sz="1200"/>
                <a:t>MRC trial of streptomycin</a:t>
              </a:r>
              <a:endParaRPr lang="en-US" sz="1200"/>
            </a:p>
          </p:txBody>
        </p:sp>
      </p:grpSp>
      <p:sp>
        <p:nvSpPr>
          <p:cNvPr id="20493" name="Text Box 29"/>
          <p:cNvSpPr txBox="1">
            <a:spLocks noChangeArrowheads="1"/>
          </p:cNvSpPr>
          <p:nvPr/>
        </p:nvSpPr>
        <p:spPr bwMode="auto">
          <a:xfrm>
            <a:off x="2009775" y="133350"/>
            <a:ext cx="4633913" cy="646113"/>
          </a:xfrm>
          <a:prstGeom prst="rect">
            <a:avLst/>
          </a:prstGeom>
          <a:noFill/>
          <a:ln w="9525">
            <a:noFill/>
            <a:miter lim="800000"/>
            <a:headEnd/>
            <a:tailEnd/>
          </a:ln>
        </p:spPr>
        <p:txBody>
          <a:bodyPr wrap="none">
            <a:spAutoFit/>
          </a:bodyPr>
          <a:lstStyle/>
          <a:p>
            <a:r>
              <a:rPr lang="en-GB" b="1"/>
              <a:t>New Evidence Nov. 2009 </a:t>
            </a:r>
          </a:p>
          <a:p>
            <a:r>
              <a:rPr lang="en-GB" b="1"/>
              <a:t>Some milestones in the history of EBM</a:t>
            </a:r>
            <a:endParaRPr lang="en-US" b="1"/>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left)">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15"/>
          <p:cNvSpPr>
            <a:spLocks noGrp="1"/>
          </p:cNvSpPr>
          <p:nvPr>
            <p:ph type="sldNum" sz="quarter" idx="12"/>
          </p:nvPr>
        </p:nvSpPr>
        <p:spPr/>
        <p:txBody>
          <a:bodyPr/>
          <a:lstStyle/>
          <a:p>
            <a:pPr>
              <a:defRPr/>
            </a:pPr>
            <a:fld id="{1ABF3211-63DD-4207-8213-E2094C4A5A67}" type="slidenum">
              <a:rPr lang="ar-SA"/>
              <a:pPr>
                <a:defRPr/>
              </a:pPr>
              <a:t>11</a:t>
            </a:fld>
            <a:endParaRPr lang="en-US"/>
          </a:p>
        </p:txBody>
      </p:sp>
      <p:sp>
        <p:nvSpPr>
          <p:cNvPr id="8194" name="Title 1"/>
          <p:cNvSpPr>
            <a:spLocks noGrp="1"/>
          </p:cNvSpPr>
          <p:nvPr>
            <p:ph type="title"/>
          </p:nvPr>
        </p:nvSpPr>
        <p:spPr>
          <a:xfrm>
            <a:off x="2000250" y="214313"/>
            <a:ext cx="5500688" cy="500062"/>
          </a:xfrm>
        </p:spPr>
        <p:txBody>
          <a:bodyPr/>
          <a:lstStyle/>
          <a:p>
            <a:pPr algn="ctr" eaLnBrk="1" fontAlgn="auto" hangingPunct="1">
              <a:spcAft>
                <a:spcPts val="0"/>
              </a:spcAft>
              <a:defRPr/>
            </a:pPr>
            <a:r>
              <a:rPr lang="ar-SA" sz="2000" dirty="0" smtClean="0">
                <a:solidFill>
                  <a:schemeClr val="tx2">
                    <a:satMod val="200000"/>
                  </a:schemeClr>
                </a:solidFill>
              </a:rPr>
              <a:t>تابع/ مختصر تطور تاريخي  - جذور وتطور مصطلحات </a:t>
            </a:r>
          </a:p>
        </p:txBody>
      </p:sp>
      <p:sp>
        <p:nvSpPr>
          <p:cNvPr id="21508" name="Content Placeholder 2"/>
          <p:cNvSpPr>
            <a:spLocks noGrp="1"/>
          </p:cNvSpPr>
          <p:nvPr>
            <p:ph idx="1"/>
          </p:nvPr>
        </p:nvSpPr>
        <p:spPr/>
        <p:txBody>
          <a:bodyPr/>
          <a:lstStyle/>
          <a:p>
            <a:pPr eaLnBrk="1" hangingPunct="1">
              <a:buFont typeface="Wingdings" pitchFamily="2" charset="2"/>
              <a:buNone/>
            </a:pPr>
            <a:r>
              <a:rPr lang="en-US" b="1" smtClean="0">
                <a:cs typeface="Tahoma" pitchFamily="34" charset="0"/>
              </a:rPr>
              <a:t/>
            </a:r>
            <a:br>
              <a:rPr lang="en-US" b="1" smtClean="0">
                <a:cs typeface="Tahoma" pitchFamily="34" charset="0"/>
              </a:rPr>
            </a:br>
            <a:endParaRPr lang="ar-SA" smtClean="0"/>
          </a:p>
        </p:txBody>
      </p:sp>
      <p:sp>
        <p:nvSpPr>
          <p:cNvPr id="15364" name="Date Placeholder 3"/>
          <p:cNvSpPr>
            <a:spLocks noGrp="1"/>
          </p:cNvSpPr>
          <p:nvPr>
            <p:ph type="dt" sz="quarter" idx="10"/>
          </p:nvPr>
        </p:nvSpPr>
        <p:spPr bwMode="auto">
          <a:ln>
            <a:miter lim="800000"/>
            <a:headEnd/>
            <a:tailEnd/>
          </a:ln>
        </p:spPr>
        <p:txBody>
          <a:bodyPr/>
          <a:lstStyle/>
          <a:p>
            <a:pPr>
              <a:defRPr/>
            </a:pPr>
            <a:r>
              <a:rPr lang="ar-SA">
                <a:solidFill>
                  <a:schemeClr val="accent1">
                    <a:shade val="75000"/>
                  </a:schemeClr>
                </a:solidFill>
              </a:rPr>
              <a:t>17 شوال 1430هـ موافق 6 اكتوبر 2009م</a:t>
            </a:r>
            <a:endParaRPr lang="en-US">
              <a:solidFill>
                <a:schemeClr val="accent1">
                  <a:shade val="75000"/>
                </a:schemeClr>
              </a:solidFill>
            </a:endParaRPr>
          </a:p>
        </p:txBody>
      </p:sp>
      <p:sp>
        <p:nvSpPr>
          <p:cNvPr id="15365" name="Slide Number Placeholder 4"/>
          <p:cNvSpPr txBox="1">
            <a:spLocks noGrp="1"/>
          </p:cNvSpPr>
          <p:nvPr/>
        </p:nvSpPr>
        <p:spPr bwMode="auto">
          <a:xfrm>
            <a:off x="8229600" y="6473825"/>
            <a:ext cx="758825" cy="247650"/>
          </a:xfrm>
          <a:prstGeom prst="rect">
            <a:avLst/>
          </a:prstGeom>
          <a:noFill/>
          <a:ln>
            <a:miter lim="800000"/>
            <a:headEnd/>
            <a:tailEnd/>
          </a:ln>
        </p:spPr>
        <p:txBody>
          <a:bodyPr/>
          <a:lstStyle/>
          <a:p>
            <a:pPr>
              <a:defRPr/>
            </a:pPr>
            <a:fld id="{0BB90DC3-DA92-456F-AF4B-E92937B2D0AE}" type="slidenum">
              <a:rPr lang="ar-SA" sz="1200">
                <a:solidFill>
                  <a:schemeClr val="accent1">
                    <a:shade val="75000"/>
                  </a:schemeClr>
                </a:solidFill>
              </a:rPr>
              <a:pPr>
                <a:defRPr/>
              </a:pPr>
              <a:t>11</a:t>
            </a:fld>
            <a:endParaRPr lang="en-US" sz="1200">
              <a:solidFill>
                <a:schemeClr val="accent1">
                  <a:shade val="75000"/>
                </a:schemeClr>
              </a:solidFill>
            </a:endParaRPr>
          </a:p>
        </p:txBody>
      </p:sp>
      <p:sp>
        <p:nvSpPr>
          <p:cNvPr id="21511" name="Rectangle 5"/>
          <p:cNvSpPr>
            <a:spLocks noChangeArrowheads="1"/>
          </p:cNvSpPr>
          <p:nvPr/>
        </p:nvSpPr>
        <p:spPr bwMode="auto">
          <a:xfrm>
            <a:off x="1785938" y="1033463"/>
            <a:ext cx="6286500" cy="2032000"/>
          </a:xfrm>
          <a:prstGeom prst="rect">
            <a:avLst/>
          </a:prstGeom>
          <a:noFill/>
          <a:ln w="9525">
            <a:noFill/>
            <a:miter lim="800000"/>
            <a:headEnd/>
            <a:tailEnd/>
          </a:ln>
        </p:spPr>
        <p:txBody>
          <a:bodyPr>
            <a:spAutoFit/>
          </a:bodyPr>
          <a:lstStyle/>
          <a:p>
            <a:pPr algn="ctr"/>
            <a:endParaRPr lang="ar-SA" sz="1400" b="1">
              <a:latin typeface="Arial" pitchFamily="34" charset="0"/>
              <a:cs typeface="Monotype Koufi" pitchFamily="2" charset="-78"/>
            </a:endParaRPr>
          </a:p>
          <a:p>
            <a:pPr algn="ctr"/>
            <a:endParaRPr lang="ar-SA" sz="1400" b="1">
              <a:latin typeface="Arial" pitchFamily="34" charset="0"/>
              <a:cs typeface="Monotype Koufi" pitchFamily="2" charset="-78"/>
            </a:endParaRPr>
          </a:p>
          <a:p>
            <a:pPr algn="ctr"/>
            <a:endParaRPr lang="en-US" sz="1400" b="1">
              <a:latin typeface="Arial" pitchFamily="34" charset="0"/>
              <a:cs typeface="Monotype Koufi" pitchFamily="2" charset="-78"/>
            </a:endParaRPr>
          </a:p>
          <a:p>
            <a:pPr algn="ctr"/>
            <a:endParaRPr lang="en-US" sz="1400" b="1">
              <a:latin typeface="Arial" pitchFamily="34" charset="0"/>
              <a:cs typeface="Monotype Koufi" pitchFamily="2" charset="-78"/>
            </a:endParaRPr>
          </a:p>
          <a:p>
            <a:pPr algn="ctr"/>
            <a:endParaRPr lang="en-US" sz="1400" b="1">
              <a:latin typeface="Arial" pitchFamily="34" charset="0"/>
              <a:cs typeface="Monotype Koufi" pitchFamily="2" charset="-78"/>
            </a:endParaRPr>
          </a:p>
          <a:p>
            <a:pPr algn="ctr"/>
            <a:endParaRPr lang="en-US" sz="1400" b="1">
              <a:latin typeface="Arial" pitchFamily="34" charset="0"/>
              <a:cs typeface="Monotype Koufi" pitchFamily="2" charset="-78"/>
            </a:endParaRPr>
          </a:p>
          <a:p>
            <a:pPr algn="ctr"/>
            <a:endParaRPr lang="en-US" sz="1400" b="1">
              <a:latin typeface="Arial" pitchFamily="34" charset="0"/>
              <a:cs typeface="Monotype Koufi" pitchFamily="2" charset="-78"/>
            </a:endParaRPr>
          </a:p>
          <a:p>
            <a:pPr algn="ctr"/>
            <a:endParaRPr lang="en-US" sz="1400" b="1">
              <a:latin typeface="Arial" pitchFamily="34" charset="0"/>
              <a:cs typeface="Monotype Koufi" pitchFamily="2" charset="-78"/>
            </a:endParaRPr>
          </a:p>
          <a:p>
            <a:pPr algn="ctr"/>
            <a:endParaRPr lang="ar-SA" sz="1400">
              <a:latin typeface="Arial" pitchFamily="34" charset="0"/>
              <a:cs typeface="Monotype Koufi" pitchFamily="2" charset="-78"/>
            </a:endParaRPr>
          </a:p>
        </p:txBody>
      </p:sp>
      <p:graphicFrame>
        <p:nvGraphicFramePr>
          <p:cNvPr id="8" name="Table 7"/>
          <p:cNvGraphicFramePr>
            <a:graphicFrameLocks noGrp="1"/>
          </p:cNvGraphicFramePr>
          <p:nvPr/>
        </p:nvGraphicFramePr>
        <p:xfrm>
          <a:off x="1500144" y="1000125"/>
          <a:ext cx="6286544" cy="5538482"/>
        </p:xfrm>
        <a:graphic>
          <a:graphicData uri="http://schemas.openxmlformats.org/drawingml/2006/table">
            <a:tbl>
              <a:tblPr rtl="1" firstRow="1" bandRow="1">
                <a:tableStyleId>{5C22544A-7EE6-4342-B048-85BDC9FD1C3A}</a:tableStyleId>
              </a:tblPr>
              <a:tblGrid>
                <a:gridCol w="1571636"/>
                <a:gridCol w="1571636"/>
                <a:gridCol w="1571636"/>
                <a:gridCol w="1571636"/>
              </a:tblGrid>
              <a:tr h="416779">
                <a:tc>
                  <a:txBody>
                    <a:bodyPr/>
                    <a:lstStyle/>
                    <a:p>
                      <a:r>
                        <a:rPr lang="ar-SA" sz="1600" dirty="0" smtClean="0"/>
                        <a:t>الزمن</a:t>
                      </a:r>
                      <a:endParaRPr lang="ar-SA" sz="1600" dirty="0"/>
                    </a:p>
                  </a:txBody>
                  <a:tcPr/>
                </a:tc>
                <a:tc gridSpan="2">
                  <a:txBody>
                    <a:bodyPr/>
                    <a:lstStyle/>
                    <a:p>
                      <a:pPr algn="ctr"/>
                      <a:r>
                        <a:rPr lang="ar-SA" sz="1600" dirty="0" smtClean="0"/>
                        <a:t>مصطلح </a:t>
                      </a:r>
                      <a:r>
                        <a:rPr lang="en-US" sz="1600" dirty="0" smtClean="0"/>
                        <a:t>Terms</a:t>
                      </a:r>
                      <a:endParaRPr lang="ar-SA" sz="1600" dirty="0"/>
                    </a:p>
                  </a:txBody>
                  <a:tcPr/>
                </a:tc>
                <a:tc hMerge="1">
                  <a:txBody>
                    <a:bodyPr/>
                    <a:lstStyle/>
                    <a:p>
                      <a:pPr algn="ctr"/>
                      <a:endParaRPr lang="ar-SA" sz="1600" dirty="0"/>
                    </a:p>
                  </a:txBody>
                  <a:tcPr/>
                </a:tc>
                <a:tc>
                  <a:txBody>
                    <a:bodyPr/>
                    <a:lstStyle/>
                    <a:p>
                      <a:pPr rtl="1"/>
                      <a:r>
                        <a:rPr lang="ar-SA" sz="1600" dirty="0" smtClean="0"/>
                        <a:t>ملاحظة</a:t>
                      </a:r>
                      <a:endParaRPr lang="ar-SA" sz="1600" dirty="0"/>
                    </a:p>
                  </a:txBody>
                  <a:tcPr/>
                </a:tc>
              </a:tr>
              <a:tr h="416779">
                <a:tc>
                  <a:txBody>
                    <a:bodyPr/>
                    <a:lstStyle/>
                    <a:p>
                      <a:pPr algn="ctr" rtl="0"/>
                      <a:r>
                        <a:rPr lang="en-US" sz="1200" dirty="0" smtClean="0">
                          <a:latin typeface="Arial" pitchFamily="34" charset="0"/>
                          <a:cs typeface="Arial" pitchFamily="34" charset="0"/>
                        </a:rPr>
                        <a:t>Tomorrow\</a:t>
                      </a:r>
                    </a:p>
                    <a:p>
                      <a:pPr algn="ctr" rtl="0"/>
                      <a:r>
                        <a:rPr lang="en-US" sz="1200" dirty="0" smtClean="0">
                          <a:latin typeface="Arial" pitchFamily="34" charset="0"/>
                          <a:cs typeface="Arial" pitchFamily="34" charset="0"/>
                        </a:rPr>
                        <a:t>Day</a:t>
                      </a:r>
                      <a:r>
                        <a:rPr lang="ar-SA" sz="1200" dirty="0" smtClean="0">
                          <a:latin typeface="Arial" pitchFamily="34" charset="0"/>
                          <a:cs typeface="Arial" pitchFamily="34" charset="0"/>
                        </a:rPr>
                        <a:t> </a:t>
                      </a:r>
                      <a:r>
                        <a:rPr lang="en-US" sz="1200" dirty="0" smtClean="0">
                          <a:latin typeface="Arial" pitchFamily="34" charset="0"/>
                          <a:cs typeface="Arial" pitchFamily="34" charset="0"/>
                        </a:rPr>
                        <a:t>after</a:t>
                      </a:r>
                      <a:endParaRPr lang="ar-SA" sz="1200" dirty="0">
                        <a:latin typeface="Arial" pitchFamily="34" charset="0"/>
                        <a:cs typeface="Arial" pitchFamily="34" charset="0"/>
                      </a:endParaRPr>
                    </a:p>
                  </a:txBody>
                  <a:tcPr/>
                </a:tc>
                <a:tc gridSpan="2">
                  <a:txBody>
                    <a:bodyPr/>
                    <a:lstStyle/>
                    <a:p>
                      <a:pPr algn="ctr"/>
                      <a:r>
                        <a:rPr lang="ar-SA" sz="1600" dirty="0" smtClean="0"/>
                        <a:t>؟</a:t>
                      </a:r>
                      <a:endParaRPr lang="ar-SA" sz="1600" dirty="0"/>
                    </a:p>
                  </a:txBody>
                  <a:tcPr/>
                </a:tc>
                <a:tc hMerge="1">
                  <a:txBody>
                    <a:bodyPr/>
                    <a:lstStyle/>
                    <a:p>
                      <a:pPr rtl="1"/>
                      <a:endParaRPr lang="ar-SA"/>
                    </a:p>
                  </a:txBody>
                  <a:tcPr/>
                </a:tc>
                <a:tc>
                  <a:txBody>
                    <a:bodyPr/>
                    <a:lstStyle/>
                    <a:p>
                      <a:pPr algn="ctr" rtl="1"/>
                      <a:endParaRPr lang="ar-SA" sz="1600" dirty="0"/>
                    </a:p>
                  </a:txBody>
                  <a:tcPr/>
                </a:tc>
              </a:tr>
              <a:tr h="445326">
                <a:tc>
                  <a:txBody>
                    <a:bodyPr/>
                    <a:lstStyle/>
                    <a:p>
                      <a:pPr algn="ctr" rtl="1"/>
                      <a:r>
                        <a:rPr lang="ar-SA" sz="2000" dirty="0" smtClean="0">
                          <a:latin typeface="Arabic Typesetting" pitchFamily="66" charset="-78"/>
                          <a:cs typeface="Arabic Typesetting" pitchFamily="66" charset="-78"/>
                        </a:rPr>
                        <a:t>1992</a:t>
                      </a:r>
                      <a:endParaRPr lang="ar-SA" sz="2000" dirty="0">
                        <a:latin typeface="Arabic Typesetting" pitchFamily="66" charset="-78"/>
                        <a:cs typeface="Arabic Typesetting" pitchFamily="66" charset="-78"/>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600" dirty="0" smtClean="0">
                          <a:latin typeface="Monotype Koufi" pitchFamily="2" charset="-78"/>
                          <a:ea typeface="Monotype Koufi" pitchFamily="2" charset="-78"/>
                          <a:cs typeface="Monotype Koufi" pitchFamily="2" charset="-78"/>
                        </a:rPr>
                        <a:t>إدارة جودة شاملة </a:t>
                      </a:r>
                      <a:endParaRPr lang="ar-SA" sz="1600" dirty="0" smtClean="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dirty="0" smtClean="0"/>
                        <a:t>TQM</a:t>
                      </a:r>
                      <a:endParaRPr lang="ar-SA" sz="1600" dirty="0" smtClean="0"/>
                    </a:p>
                  </a:txBody>
                  <a:tcPr/>
                </a:tc>
                <a:tc>
                  <a:txBody>
                    <a:bodyPr/>
                    <a:lstStyle/>
                    <a:p>
                      <a:pPr algn="ctr" rtl="1"/>
                      <a:endParaRPr lang="ar-SA" dirty="0"/>
                    </a:p>
                  </a:txBody>
                  <a:tcPr/>
                </a:tc>
              </a:tr>
              <a:tr h="445326">
                <a:tc>
                  <a:txBody>
                    <a:bodyPr/>
                    <a:lstStyle/>
                    <a:p>
                      <a:pPr algn="ctr" rtl="1"/>
                      <a:r>
                        <a:rPr lang="ar-SA" sz="2000" dirty="0" smtClean="0">
                          <a:latin typeface="Arabic Typesetting" pitchFamily="66" charset="-78"/>
                          <a:cs typeface="Arabic Typesetting" pitchFamily="66" charset="-78"/>
                        </a:rPr>
                        <a:t>1990</a:t>
                      </a:r>
                      <a:endParaRPr lang="ar-SA" sz="2000" dirty="0">
                        <a:latin typeface="Arabic Typesetting" pitchFamily="66" charset="-78"/>
                        <a:cs typeface="Arabic Typesetting" pitchFamily="66" charset="-78"/>
                      </a:endParaRPr>
                    </a:p>
                  </a:txBody>
                  <a:tcPr/>
                </a:tc>
                <a:tc>
                  <a:txBody>
                    <a:bodyPr/>
                    <a:lstStyle/>
                    <a:p>
                      <a:pPr algn="ctr" rtl="1"/>
                      <a:r>
                        <a:rPr lang="ar-SA" sz="1600" dirty="0" smtClean="0">
                          <a:latin typeface="Monotype Koufi" pitchFamily="2" charset="-78"/>
                          <a:ea typeface="Monotype Koufi" pitchFamily="2" charset="-78"/>
                          <a:cs typeface="Monotype Koufi" pitchFamily="2" charset="-78"/>
                        </a:rPr>
                        <a:t>جودة شاملة </a:t>
                      </a:r>
                      <a:endParaRPr lang="ar-SA" sz="1600" dirty="0"/>
                    </a:p>
                  </a:txBody>
                  <a:tcPr/>
                </a:tc>
                <a:tc>
                  <a:txBody>
                    <a:bodyPr/>
                    <a:lstStyle/>
                    <a:p>
                      <a:pPr algn="ctr" rtl="1"/>
                      <a:r>
                        <a:rPr lang="en-US" sz="1600" dirty="0" smtClean="0"/>
                        <a:t>TQ</a:t>
                      </a:r>
                      <a:endParaRPr lang="ar-SA" sz="1600" dirty="0"/>
                    </a:p>
                  </a:txBody>
                  <a:tcPr/>
                </a:tc>
                <a:tc>
                  <a:txBody>
                    <a:bodyPr/>
                    <a:lstStyle/>
                    <a:p>
                      <a:pPr algn="ctr" rtl="1"/>
                      <a:endParaRPr lang="ar-SA" dirty="0"/>
                    </a:p>
                  </a:txBody>
                  <a:tcPr/>
                </a:tc>
              </a:tr>
              <a:tr h="650860">
                <a:tc>
                  <a:txBody>
                    <a:bodyPr/>
                    <a:lstStyle/>
                    <a:p>
                      <a:pPr algn="ctr" rtl="1"/>
                      <a:r>
                        <a:rPr lang="ar-SA" sz="2000" dirty="0" smtClean="0">
                          <a:latin typeface="Arabic Typesetting" pitchFamily="66" charset="-78"/>
                          <a:cs typeface="Arabic Typesetting" pitchFamily="66" charset="-78"/>
                        </a:rPr>
                        <a:t>1987</a:t>
                      </a:r>
                      <a:endParaRPr lang="ar-SA" sz="2000" dirty="0">
                        <a:latin typeface="Arabic Typesetting" pitchFamily="66" charset="-78"/>
                        <a:cs typeface="Arabic Typesetting" pitchFamily="66" charset="-78"/>
                      </a:endParaRPr>
                    </a:p>
                  </a:txBody>
                  <a:tcPr/>
                </a:tc>
                <a:tc>
                  <a:txBody>
                    <a:bodyPr/>
                    <a:lstStyle/>
                    <a:p>
                      <a:pPr algn="ctr" rtl="1"/>
                      <a:r>
                        <a:rPr lang="ar-SA" sz="1600" dirty="0" smtClean="0">
                          <a:latin typeface="Monotype Koufi" pitchFamily="2" charset="-78"/>
                          <a:ea typeface="Monotype Koufi" pitchFamily="2" charset="-78"/>
                          <a:cs typeface="Monotype Koufi" pitchFamily="2" charset="-78"/>
                        </a:rPr>
                        <a:t>رقابة</a:t>
                      </a:r>
                      <a:endParaRPr lang="ar-SA" sz="1600" dirty="0"/>
                    </a:p>
                  </a:txBody>
                  <a:tcPr/>
                </a:tc>
                <a:tc>
                  <a:txBody>
                    <a:bodyPr/>
                    <a:lstStyle/>
                    <a:p>
                      <a:pPr algn="ctr" rtl="1"/>
                      <a:r>
                        <a:rPr lang="en-US" sz="1600" dirty="0" smtClean="0"/>
                        <a:t>Control\</a:t>
                      </a:r>
                    </a:p>
                    <a:p>
                      <a:pPr algn="ctr" rtl="1"/>
                      <a:r>
                        <a:rPr lang="en-US" sz="1600" dirty="0" smtClean="0"/>
                        <a:t>Monitor</a:t>
                      </a:r>
                      <a:endParaRPr lang="ar-SA" sz="1600" dirty="0"/>
                    </a:p>
                  </a:txBody>
                  <a:tcPr/>
                </a:tc>
                <a:tc>
                  <a:txBody>
                    <a:bodyPr/>
                    <a:lstStyle/>
                    <a:p>
                      <a:pPr algn="ctr" rtl="1"/>
                      <a:endParaRPr lang="ar-SA" dirty="0"/>
                    </a:p>
                  </a:txBody>
                  <a:tcPr/>
                </a:tc>
              </a:tr>
              <a:tr h="445326">
                <a:tc>
                  <a:txBody>
                    <a:bodyPr/>
                    <a:lstStyle/>
                    <a:p>
                      <a:pPr algn="ctr" rtl="1"/>
                      <a:r>
                        <a:rPr lang="ar-SA" sz="2000" dirty="0" smtClean="0">
                          <a:latin typeface="Arabic Typesetting" pitchFamily="66" charset="-78"/>
                          <a:cs typeface="Arabic Typesetting" pitchFamily="66" charset="-78"/>
                        </a:rPr>
                        <a:t>1979</a:t>
                      </a:r>
                      <a:endParaRPr lang="ar-SA" sz="2000" dirty="0">
                        <a:latin typeface="Arabic Typesetting" pitchFamily="66" charset="-78"/>
                        <a:cs typeface="Arabic Typesetting" pitchFamily="66" charset="-78"/>
                      </a:endParaRPr>
                    </a:p>
                  </a:txBody>
                  <a:tcPr/>
                </a:tc>
                <a:tc>
                  <a:txBody>
                    <a:bodyPr/>
                    <a:lstStyle/>
                    <a:p>
                      <a:pPr algn="ctr" rtl="1"/>
                      <a:r>
                        <a:rPr lang="ar-SA" sz="1600" dirty="0" smtClean="0">
                          <a:latin typeface="Monotype Koufi" pitchFamily="2" charset="-78"/>
                          <a:ea typeface="Monotype Koufi" pitchFamily="2" charset="-78"/>
                          <a:cs typeface="Monotype Koufi" pitchFamily="2" charset="-78"/>
                        </a:rPr>
                        <a:t>تحسين </a:t>
                      </a:r>
                      <a:endParaRPr lang="ar-SA" sz="1600" dirty="0"/>
                    </a:p>
                  </a:txBody>
                  <a:tcPr/>
                </a:tc>
                <a:tc>
                  <a:txBody>
                    <a:bodyPr/>
                    <a:lstStyle/>
                    <a:p>
                      <a:pPr algn="ctr" rtl="1"/>
                      <a:r>
                        <a:rPr lang="en-US" sz="1600" dirty="0" smtClean="0"/>
                        <a:t>Improve</a:t>
                      </a:r>
                      <a:endParaRPr lang="ar-SA" sz="1600" dirty="0"/>
                    </a:p>
                  </a:txBody>
                  <a:tcPr/>
                </a:tc>
                <a:tc>
                  <a:txBody>
                    <a:bodyPr/>
                    <a:lstStyle/>
                    <a:p>
                      <a:pPr algn="ctr" rtl="1"/>
                      <a:endParaRPr lang="ar-SA" dirty="0"/>
                    </a:p>
                  </a:txBody>
                  <a:tcPr/>
                </a:tc>
              </a:tr>
              <a:tr h="416779">
                <a:tc rowSpan="2">
                  <a:txBody>
                    <a:bodyPr/>
                    <a:lstStyle/>
                    <a:p>
                      <a:pPr algn="ctr" rtl="1"/>
                      <a:r>
                        <a:rPr lang="ar-SA" sz="2000" dirty="0" smtClean="0">
                          <a:latin typeface="Arabic Typesetting" pitchFamily="66" charset="-78"/>
                          <a:cs typeface="Arabic Typesetting" pitchFamily="66" charset="-78"/>
                        </a:rPr>
                        <a:t>1962</a:t>
                      </a:r>
                    </a:p>
                  </a:txBody>
                  <a:tcPr/>
                </a:tc>
                <a:tc>
                  <a:txBody>
                    <a:bodyPr/>
                    <a:lstStyle/>
                    <a:p>
                      <a:pPr algn="ctr" rtl="1"/>
                      <a:r>
                        <a:rPr lang="ar-SA" sz="1600" dirty="0" smtClean="0">
                          <a:latin typeface="Monotype Koufi" pitchFamily="2" charset="-78"/>
                          <a:ea typeface="Monotype Koufi" pitchFamily="2" charset="-78"/>
                          <a:cs typeface="Monotype Koufi" pitchFamily="2" charset="-78"/>
                        </a:rPr>
                        <a:t>ضمان </a:t>
                      </a:r>
                      <a:endParaRPr lang="ar-SA" sz="1600" dirty="0"/>
                    </a:p>
                  </a:txBody>
                  <a:tcPr/>
                </a:tc>
                <a:tc>
                  <a:txBody>
                    <a:bodyPr/>
                    <a:lstStyle/>
                    <a:p>
                      <a:pPr algn="ctr" rtl="1"/>
                      <a:endParaRPr lang="ar-SA" sz="1600" dirty="0"/>
                    </a:p>
                  </a:txBody>
                  <a:tcPr/>
                </a:tc>
                <a:tc>
                  <a:txBody>
                    <a:bodyPr/>
                    <a:lstStyle/>
                    <a:p>
                      <a:pPr algn="ctr" rtl="1"/>
                      <a:endParaRPr lang="ar-SA" dirty="0"/>
                    </a:p>
                  </a:txBody>
                  <a:tcPr/>
                </a:tc>
              </a:tr>
              <a:tr h="254064">
                <a:tc vMerge="1">
                  <a:txBody>
                    <a:bodyPr/>
                    <a:lstStyle/>
                    <a:p>
                      <a:pPr algn="ctr" rtl="1"/>
                      <a:endParaRPr lang="ar-SA" sz="2000" dirty="0">
                        <a:latin typeface="Arabic Typesetting" pitchFamily="66" charset="-78"/>
                        <a:cs typeface="Arabic Typesetting" pitchFamily="66" charset="-78"/>
                      </a:endParaRPr>
                    </a:p>
                  </a:txBody>
                  <a:tcPr/>
                </a:tc>
                <a:tc rowSpan="2">
                  <a:txBody>
                    <a:bodyPr/>
                    <a:lstStyle/>
                    <a:p>
                      <a:pPr algn="ctr" rtl="1"/>
                      <a:r>
                        <a:rPr lang="ar-SA" sz="1600" dirty="0" smtClean="0">
                          <a:latin typeface="Monotype Koufi" pitchFamily="2" charset="-78"/>
                          <a:ea typeface="Monotype Koufi" pitchFamily="2" charset="-78"/>
                          <a:cs typeface="Monotype Koufi" pitchFamily="2" charset="-78"/>
                        </a:rPr>
                        <a:t>جودة نوعية </a:t>
                      </a:r>
                      <a:endParaRPr lang="ar-SA" sz="1600" dirty="0"/>
                    </a:p>
                  </a:txBody>
                  <a:tcPr/>
                </a:tc>
                <a:tc rowSpan="3">
                  <a:txBody>
                    <a:bodyPr/>
                    <a:lstStyle/>
                    <a:p>
                      <a:pPr algn="ctr" rtl="1"/>
                      <a:r>
                        <a:rPr lang="en-US" sz="1600" dirty="0" smtClean="0"/>
                        <a:t>Assurance</a:t>
                      </a:r>
                    </a:p>
                    <a:p>
                      <a:pPr algn="ctr" rtl="1"/>
                      <a:endParaRPr lang="en-US" sz="1600" dirty="0" smtClean="0"/>
                    </a:p>
                    <a:p>
                      <a:pPr algn="ctr" rtl="1"/>
                      <a:r>
                        <a:rPr lang="en-US" sz="1600" dirty="0" smtClean="0"/>
                        <a:t>Quality</a:t>
                      </a:r>
                      <a:endParaRPr lang="ar-SA" sz="1600" dirty="0"/>
                    </a:p>
                  </a:txBody>
                  <a:tcPr/>
                </a:tc>
                <a:tc rowSpan="2">
                  <a:txBody>
                    <a:bodyPr/>
                    <a:lstStyle/>
                    <a:p>
                      <a:pPr algn="ctr" rtl="1"/>
                      <a:endParaRPr lang="ar-SA" dirty="0"/>
                    </a:p>
                  </a:txBody>
                  <a:tcPr/>
                </a:tc>
              </a:tr>
              <a:tr h="670844">
                <a:tc>
                  <a:txBody>
                    <a:bodyPr/>
                    <a:lstStyle/>
                    <a:p>
                      <a:pPr algn="ctr" rtl="1"/>
                      <a:r>
                        <a:rPr lang="ar-SA" sz="2000" dirty="0" smtClean="0">
                          <a:latin typeface="Arabic Typesetting" pitchFamily="66" charset="-78"/>
                          <a:cs typeface="Arabic Typesetting" pitchFamily="66" charset="-78"/>
                        </a:rPr>
                        <a:t>1951</a:t>
                      </a:r>
                      <a:endParaRPr lang="ar-SA" sz="2000" dirty="0">
                        <a:latin typeface="Arabic Typesetting" pitchFamily="66" charset="-78"/>
                        <a:cs typeface="Arabic Typesetting" pitchFamily="66" charset="-78"/>
                      </a:endParaRPr>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r>
              <a:tr h="445326">
                <a:tc>
                  <a:txBody>
                    <a:bodyPr/>
                    <a:lstStyle/>
                    <a:p>
                      <a:pPr algn="ctr" rtl="1"/>
                      <a:r>
                        <a:rPr lang="ar-SA" sz="2000" dirty="0" smtClean="0">
                          <a:latin typeface="Arabic Typesetting" pitchFamily="66" charset="-78"/>
                          <a:cs typeface="Arabic Typesetting" pitchFamily="66" charset="-78"/>
                        </a:rPr>
                        <a:t>1948</a:t>
                      </a:r>
                      <a:endParaRPr lang="ar-SA" sz="2000" dirty="0">
                        <a:latin typeface="Arabic Typesetting" pitchFamily="66" charset="-78"/>
                        <a:cs typeface="Arabic Typesetting" pitchFamily="66" charset="-78"/>
                      </a:endParaRPr>
                    </a:p>
                  </a:txBody>
                  <a:tcPr/>
                </a:tc>
                <a:tc>
                  <a:txBody>
                    <a:bodyPr/>
                    <a:lstStyle/>
                    <a:p>
                      <a:pPr algn="ctr" rtl="1"/>
                      <a:r>
                        <a:rPr lang="ar-SA" sz="1600" dirty="0" smtClean="0">
                          <a:latin typeface="Monotype Koufi" pitchFamily="2" charset="-78"/>
                          <a:ea typeface="Monotype Koufi" pitchFamily="2" charset="-78"/>
                          <a:cs typeface="Monotype Koufi" pitchFamily="2" charset="-78"/>
                        </a:rPr>
                        <a:t>جودة</a:t>
                      </a:r>
                      <a:endParaRPr lang="ar-SA" sz="1600" dirty="0"/>
                    </a:p>
                  </a:txBody>
                  <a:tcPr/>
                </a:tc>
                <a:tc vMerge="1">
                  <a:txBody>
                    <a:bodyPr/>
                    <a:lstStyle/>
                    <a:p>
                      <a:pPr algn="ctr" rtl="1"/>
                      <a:endParaRPr lang="ar-SA" sz="1600" dirty="0"/>
                    </a:p>
                  </a:txBody>
                  <a:tcPr/>
                </a:tc>
                <a:tc>
                  <a:txBody>
                    <a:bodyPr/>
                    <a:lstStyle/>
                    <a:p>
                      <a:pPr algn="ctr" rtl="1"/>
                      <a:endParaRPr lang="ar-SA" dirty="0"/>
                    </a:p>
                  </a:txBody>
                  <a:tcPr/>
                </a:tc>
              </a:tr>
              <a:tr h="445326">
                <a:tc>
                  <a:txBody>
                    <a:bodyPr/>
                    <a:lstStyle/>
                    <a:p>
                      <a:pPr algn="ctr" rtl="1"/>
                      <a:r>
                        <a:rPr lang="ar-SA" sz="2000" dirty="0" smtClean="0">
                          <a:latin typeface="Arabic Typesetting" pitchFamily="66" charset="-78"/>
                          <a:cs typeface="Arabic Typesetting" pitchFamily="66" charset="-78"/>
                        </a:rPr>
                        <a:t>1900</a:t>
                      </a:r>
                      <a:endParaRPr lang="ar-SA" sz="2000" dirty="0">
                        <a:latin typeface="Arabic Typesetting" pitchFamily="66" charset="-78"/>
                        <a:cs typeface="Arabic Typesetting" pitchFamily="66" charset="-78"/>
                      </a:endParaRPr>
                    </a:p>
                  </a:txBody>
                  <a:tcPr/>
                </a:tc>
                <a:tc>
                  <a:txBody>
                    <a:bodyPr/>
                    <a:lstStyle/>
                    <a:p>
                      <a:pPr algn="ctr" rtl="1"/>
                      <a:r>
                        <a:rPr lang="ar-SA" sz="1600" dirty="0" smtClean="0">
                          <a:latin typeface="Monotype Koufi" pitchFamily="2" charset="-78"/>
                          <a:ea typeface="Monotype Koufi" pitchFamily="2" charset="-78"/>
                          <a:cs typeface="Monotype Koufi" pitchFamily="2" charset="-78"/>
                        </a:rPr>
                        <a:t>إتقان</a:t>
                      </a:r>
                      <a:endParaRPr lang="ar-SA" sz="1600" dirty="0"/>
                    </a:p>
                  </a:txBody>
                  <a:tcPr/>
                </a:tc>
                <a:tc>
                  <a:txBody>
                    <a:bodyPr/>
                    <a:lstStyle/>
                    <a:p>
                      <a:pPr algn="ctr" rtl="1"/>
                      <a:r>
                        <a:rPr lang="en-US" sz="1600" dirty="0" smtClean="0"/>
                        <a:t>Perform</a:t>
                      </a:r>
                      <a:endParaRPr lang="ar-SA" sz="1600" dirty="0"/>
                    </a:p>
                  </a:txBody>
                  <a:tcPr/>
                </a:tc>
                <a:tc>
                  <a:txBody>
                    <a:bodyPr/>
                    <a:lstStyle/>
                    <a:p>
                      <a:pPr algn="ctr" rtl="1"/>
                      <a:endParaRPr lang="ar-SA" dirty="0"/>
                    </a:p>
                  </a:txBody>
                  <a:tcPr/>
                </a:tc>
              </a:tr>
              <a:tr h="445326">
                <a:tc>
                  <a:txBody>
                    <a:bodyPr/>
                    <a:lstStyle/>
                    <a:p>
                      <a:pPr algn="ctr" rtl="1"/>
                      <a:r>
                        <a:rPr lang="ar-SA" sz="2000" dirty="0" smtClean="0">
                          <a:latin typeface="Arabic Typesetting" pitchFamily="66" charset="-78"/>
                          <a:cs typeface="Arabic Typesetting" pitchFamily="66" charset="-78"/>
                        </a:rPr>
                        <a:t>قبل 1900</a:t>
                      </a:r>
                      <a:endParaRPr lang="ar-SA" sz="2000" dirty="0">
                        <a:latin typeface="Arabic Typesetting" pitchFamily="66" charset="-78"/>
                        <a:cs typeface="Arabic Typesetting" pitchFamily="66" charset="-78"/>
                      </a:endParaRPr>
                    </a:p>
                  </a:txBody>
                  <a:tcPr/>
                </a:tc>
                <a:tc>
                  <a:txBody>
                    <a:bodyPr/>
                    <a:lstStyle/>
                    <a:p>
                      <a:pPr algn="ctr" rtl="1"/>
                      <a:r>
                        <a:rPr lang="ar-SA" sz="1100" b="1" dirty="0" smtClean="0"/>
                        <a:t>إتقان الخالق</a:t>
                      </a:r>
                      <a:endParaRPr lang="ar-SA" sz="1100" b="1" dirty="0"/>
                    </a:p>
                  </a:txBody>
                  <a:tcPr/>
                </a:tc>
                <a:tc gridSpan="2">
                  <a:txBody>
                    <a:bodyPr/>
                    <a:lstStyle/>
                    <a:p>
                      <a:pPr algn="ctr" rtl="1"/>
                      <a:r>
                        <a:rPr lang="ar-SA" sz="1100" b="1" dirty="0" smtClean="0"/>
                        <a:t>سبحانه الذي ليس كمثله إتقان</a:t>
                      </a:r>
                      <a:endParaRPr lang="ar-SA" sz="1100" b="1" dirty="0"/>
                    </a:p>
                  </a:txBody>
                  <a:tcPr/>
                </a:tc>
                <a:tc hMerge="1">
                  <a:txBody>
                    <a:bodyPr/>
                    <a:lstStyle/>
                    <a:p>
                      <a:pPr algn="ctr" rtl="1"/>
                      <a:endParaRPr lang="ar-SA" sz="1100" b="1" dirty="0"/>
                    </a:p>
                  </a:txBody>
                  <a:tcPr/>
                </a:tc>
              </a:tr>
            </a:tbl>
          </a:graphicData>
        </a:graphic>
      </p:graphicFrame>
    </p:spTree>
  </p:cSld>
  <p:clrMapOvr>
    <a:masterClrMapping/>
  </p:clrMapOvr>
  <p:transition>
    <p:comb/>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5"/>
          <p:cNvSpPr>
            <a:spLocks noGrp="1"/>
          </p:cNvSpPr>
          <p:nvPr>
            <p:ph type="sldNum" sz="quarter" idx="12"/>
          </p:nvPr>
        </p:nvSpPr>
        <p:spPr/>
        <p:txBody>
          <a:bodyPr/>
          <a:lstStyle/>
          <a:p>
            <a:pPr>
              <a:defRPr/>
            </a:pPr>
            <a:fld id="{B03194C5-BEBE-4BAE-80B0-701126C504CE}" type="slidenum">
              <a:rPr lang="ar-SA"/>
              <a:pPr>
                <a:defRPr/>
              </a:pPr>
              <a:t>12</a:t>
            </a:fld>
            <a:endParaRPr lang="en-US"/>
          </a:p>
        </p:txBody>
      </p:sp>
      <p:sp>
        <p:nvSpPr>
          <p:cNvPr id="22531" name="Content Placeholder 2"/>
          <p:cNvSpPr>
            <a:spLocks noGrp="1"/>
          </p:cNvSpPr>
          <p:nvPr>
            <p:ph idx="1"/>
          </p:nvPr>
        </p:nvSpPr>
        <p:spPr>
          <a:xfrm>
            <a:off x="642938" y="1071563"/>
            <a:ext cx="8043862" cy="5572125"/>
          </a:xfrm>
        </p:spPr>
        <p:txBody>
          <a:bodyPr/>
          <a:lstStyle/>
          <a:p>
            <a:pPr eaLnBrk="1" hangingPunct="1"/>
            <a:r>
              <a:rPr lang="ar-SA" sz="2000" smtClean="0"/>
              <a:t>وللجودة الشاملة حاليا مصطلحات ومجالات عديدة منها: </a:t>
            </a:r>
          </a:p>
          <a:p>
            <a:pPr eaLnBrk="1" hangingPunct="1"/>
            <a:r>
              <a:rPr lang="ar-SA" sz="2000" smtClean="0"/>
              <a:t>إدارة الجودة الشاملة  </a:t>
            </a:r>
            <a:endParaRPr lang="en-US" sz="2000" smtClean="0">
              <a:cs typeface="Tahoma" pitchFamily="34" charset="0"/>
            </a:endParaRPr>
          </a:p>
          <a:p>
            <a:pPr eaLnBrk="1" hangingPunct="1"/>
            <a:r>
              <a:rPr lang="ar-SA" sz="2000" smtClean="0"/>
              <a:t>تحسين الجودة الشاملة </a:t>
            </a:r>
            <a:r>
              <a:rPr lang="en-US" sz="2000" smtClean="0">
                <a:cs typeface="Tahoma" pitchFamily="34" charset="0"/>
              </a:rPr>
              <a:t>TQI</a:t>
            </a:r>
            <a:endParaRPr lang="ar-SA" sz="2000" smtClean="0"/>
          </a:p>
          <a:p>
            <a:pPr eaLnBrk="1" hangingPunct="1"/>
            <a:r>
              <a:rPr lang="ar-SA" sz="2000" smtClean="0"/>
              <a:t>التحكم او ضبط الجودة الشاملة  </a:t>
            </a:r>
            <a:r>
              <a:rPr lang="en-US" sz="2000" smtClean="0">
                <a:cs typeface="Tahoma" pitchFamily="34" charset="0"/>
              </a:rPr>
              <a:t>TQC</a:t>
            </a:r>
          </a:p>
          <a:p>
            <a:pPr eaLnBrk="1" hangingPunct="1"/>
            <a:r>
              <a:rPr lang="ar-SA" sz="2000" smtClean="0"/>
              <a:t>قيادة الجودة الشاملة </a:t>
            </a:r>
            <a:r>
              <a:rPr lang="en-US" sz="2000" smtClean="0">
                <a:cs typeface="Tahoma" pitchFamily="34" charset="0"/>
              </a:rPr>
              <a:t>TQL </a:t>
            </a:r>
          </a:p>
          <a:p>
            <a:pPr eaLnBrk="1" hangingPunct="1"/>
            <a:r>
              <a:rPr lang="ar-SA" sz="2000" smtClean="0"/>
              <a:t>الضبط الإحصائي للجودة  </a:t>
            </a:r>
            <a:r>
              <a:rPr lang="en-US" sz="2000" smtClean="0">
                <a:cs typeface="Tahoma" pitchFamily="34" charset="0"/>
              </a:rPr>
              <a:t>SQC</a:t>
            </a:r>
            <a:endParaRPr lang="ar-SA" sz="2000" smtClean="0"/>
          </a:p>
          <a:p>
            <a:pPr eaLnBrk="1" hangingPunct="1"/>
            <a:r>
              <a:rPr lang="ar-SA" sz="2000" smtClean="0"/>
              <a:t>التحسين المستمر للجودة </a:t>
            </a:r>
            <a:r>
              <a:rPr lang="en-US" sz="2000" smtClean="0">
                <a:cs typeface="Tahoma" pitchFamily="34" charset="0"/>
              </a:rPr>
              <a:t>CQI</a:t>
            </a:r>
            <a:r>
              <a:rPr lang="ar-SA" sz="2000" smtClean="0"/>
              <a:t>  </a:t>
            </a:r>
          </a:p>
          <a:p>
            <a:pPr eaLnBrk="1" hangingPunct="1">
              <a:buFont typeface="Wingdings 2" pitchFamily="18" charset="2"/>
              <a:buNone/>
            </a:pPr>
            <a:r>
              <a:rPr lang="ar-SA" sz="2000" smtClean="0"/>
              <a:t>		وفي كل مجال وتخصص ومن ضمنها المختبرات الطبية </a:t>
            </a:r>
            <a:r>
              <a:rPr lang="en-US" sz="2000" smtClean="0">
                <a:cs typeface="Tahoma" pitchFamily="34" charset="0"/>
              </a:rPr>
              <a:t> MLTTQM; &amp;  CLTTQM; </a:t>
            </a:r>
            <a:r>
              <a:rPr lang="ar-SA" sz="2000" smtClean="0"/>
              <a:t>.. جميعها </a:t>
            </a:r>
            <a:r>
              <a:rPr lang="ar-SA" sz="2000" b="1" smtClean="0"/>
              <a:t>لغاية واحدة هي</a:t>
            </a:r>
            <a:r>
              <a:rPr lang="ar-SA" sz="2000" smtClean="0"/>
              <a:t>: </a:t>
            </a:r>
          </a:p>
          <a:p>
            <a:pPr algn="ctr" eaLnBrk="1" hangingPunct="1">
              <a:buFont typeface="Wingdings 2" pitchFamily="18" charset="2"/>
              <a:buNone/>
            </a:pPr>
            <a:r>
              <a:rPr lang="ar-SA" sz="2000" smtClean="0"/>
              <a:t>     ”</a:t>
            </a:r>
            <a:r>
              <a:rPr lang="ar-SA" sz="2000" b="1" i="1" smtClean="0"/>
              <a:t>تحسين</a:t>
            </a:r>
            <a:r>
              <a:rPr lang="ar-SA" sz="2000" i="1" smtClean="0"/>
              <a:t> الإنتاج أو العمل بما يحقق رضا ومشاركة وقبول وتقبل المستهدفين (المرضى والمراجعين)“</a:t>
            </a:r>
          </a:p>
          <a:p>
            <a:pPr algn="ctr" eaLnBrk="1" hangingPunct="1">
              <a:buFont typeface="Wingdings 2" pitchFamily="18" charset="2"/>
              <a:buNone/>
            </a:pPr>
            <a:r>
              <a:rPr lang="ar-SA" sz="2000" i="1" smtClean="0"/>
              <a:t>ورضا الله خير وابقي</a:t>
            </a:r>
          </a:p>
          <a:p>
            <a:pPr algn="ctr">
              <a:buFont typeface="Wingdings 2" pitchFamily="18" charset="2"/>
              <a:buNone/>
            </a:pPr>
            <a:r>
              <a:rPr lang="ar-SA" sz="1600" smtClean="0"/>
              <a:t> 	</a:t>
            </a:r>
            <a:r>
              <a:rPr lang="ar-SA" sz="1600" smtClean="0">
                <a:latin typeface="Arial" pitchFamily="34" charset="0"/>
                <a:cs typeface="Arial" pitchFamily="34" charset="0"/>
              </a:rPr>
              <a:t>=====</a:t>
            </a:r>
            <a:endParaRPr lang="ar-SA" sz="1600" smtClean="0"/>
          </a:p>
          <a:p>
            <a:pPr>
              <a:buFont typeface="Wingdings 2" pitchFamily="18" charset="2"/>
              <a:buNone/>
            </a:pPr>
            <a:r>
              <a:rPr lang="ar-SA" sz="1600" smtClean="0"/>
              <a:t>س: اكتشف مدى صحة هذه العبارات، وصحح الخطأ:  </a:t>
            </a:r>
          </a:p>
          <a:p>
            <a:pPr>
              <a:buFont typeface="Wingdings 2" pitchFamily="18" charset="2"/>
              <a:buNone/>
            </a:pPr>
            <a:r>
              <a:rPr lang="ar-SA" sz="1600" smtClean="0"/>
              <a:t>       </a:t>
            </a:r>
            <a:r>
              <a:rPr lang="ar-SA" sz="1200" smtClean="0"/>
              <a:t>- رضا المرضى والمراجعين  غاية الجودة 	(      	)</a:t>
            </a:r>
          </a:p>
          <a:p>
            <a:pPr>
              <a:buFont typeface="Wingdings 2" pitchFamily="18" charset="2"/>
              <a:buNone/>
            </a:pPr>
            <a:r>
              <a:rPr lang="ar-SA" sz="1200" smtClean="0"/>
              <a:t>	 - رضا الناس غاية لا تدرك   		(	) </a:t>
            </a:r>
          </a:p>
          <a:p>
            <a:pPr>
              <a:buFont typeface="Wingdings 2" pitchFamily="18" charset="2"/>
              <a:buNone/>
            </a:pPr>
            <a:r>
              <a:rPr lang="ar-SA" sz="1200" smtClean="0"/>
              <a:t>	- الخطأ والقصور والتقصير من الجودة 		(	) </a:t>
            </a:r>
          </a:p>
          <a:p>
            <a:pPr>
              <a:buFont typeface="Wingdings 2" pitchFamily="18" charset="2"/>
              <a:buNone/>
            </a:pPr>
            <a:endParaRPr lang="ar-SA" sz="2000" i="1" smtClean="0"/>
          </a:p>
          <a:p>
            <a:pPr algn="ctr" eaLnBrk="1" hangingPunct="1">
              <a:buFont typeface="Wingdings 2" pitchFamily="18" charset="2"/>
              <a:buNone/>
            </a:pPr>
            <a:endParaRPr lang="ar-SA" sz="2000" i="1" smtClean="0"/>
          </a:p>
          <a:p>
            <a:pPr algn="ctr" eaLnBrk="1" hangingPunct="1">
              <a:buFont typeface="Wingdings 2" pitchFamily="18" charset="2"/>
              <a:buNone/>
            </a:pPr>
            <a:r>
              <a:rPr lang="ar-SA" sz="2000" i="1" smtClean="0"/>
              <a:t>  </a:t>
            </a:r>
            <a:endParaRPr lang="en-US" sz="2000" i="1" smtClean="0">
              <a:cs typeface="Tahoma" pitchFamily="34" charset="0"/>
            </a:endParaRPr>
          </a:p>
        </p:txBody>
      </p:sp>
      <p:sp>
        <p:nvSpPr>
          <p:cNvPr id="4" name="Date Placeholder 3"/>
          <p:cNvSpPr>
            <a:spLocks noGrp="1"/>
          </p:cNvSpPr>
          <p:nvPr>
            <p:ph type="dt" sz="quarter" idx="10"/>
          </p:nvPr>
        </p:nvSpPr>
        <p:spPr/>
        <p:txBody>
          <a:bodyPr/>
          <a:lstStyle/>
          <a:p>
            <a:pPr>
              <a:defRPr/>
            </a:pPr>
            <a:r>
              <a:rPr lang="ar-SA">
                <a:solidFill>
                  <a:schemeClr val="accent1">
                    <a:shade val="75000"/>
                  </a:schemeClr>
                </a:solidFill>
              </a:rPr>
              <a:t>17 شوال 1430هـ موافق 6 اكتوبر 2009م</a:t>
            </a:r>
            <a:endParaRPr lang="en-US">
              <a:solidFill>
                <a:schemeClr val="accent1">
                  <a:shade val="75000"/>
                </a:schemeClr>
              </a:solidFill>
            </a:endParaRPr>
          </a:p>
        </p:txBody>
      </p:sp>
      <p:sp>
        <p:nvSpPr>
          <p:cNvPr id="5" name="Slide Number Placeholder 4"/>
          <p:cNvSpPr txBox="1">
            <a:spLocks noGrp="1"/>
          </p:cNvSpPr>
          <p:nvPr/>
        </p:nvSpPr>
        <p:spPr>
          <a:xfrm>
            <a:off x="8229600" y="6473825"/>
            <a:ext cx="758825" cy="247650"/>
          </a:xfrm>
          <a:prstGeom prst="rect">
            <a:avLst/>
          </a:prstGeom>
          <a:noFill/>
        </p:spPr>
        <p:txBody>
          <a:bodyPr/>
          <a:lstStyle/>
          <a:p>
            <a:pPr>
              <a:defRPr/>
            </a:pPr>
            <a:fld id="{5EB99A4C-09D4-442B-ADF8-FAC00CB6BA18}" type="slidenum">
              <a:rPr lang="ar-SA" sz="1200">
                <a:solidFill>
                  <a:schemeClr val="accent1">
                    <a:shade val="75000"/>
                  </a:schemeClr>
                </a:solidFill>
              </a:rPr>
              <a:pPr>
                <a:defRPr/>
              </a:pPr>
              <a:t>12</a:t>
            </a:fld>
            <a:endParaRPr lang="en-US" sz="1200">
              <a:solidFill>
                <a:schemeClr val="accent1">
                  <a:shade val="75000"/>
                </a:schemeClr>
              </a:solidFill>
            </a:endParaRPr>
          </a:p>
        </p:txBody>
      </p:sp>
      <p:sp>
        <p:nvSpPr>
          <p:cNvPr id="6" name="Title 1"/>
          <p:cNvSpPr>
            <a:spLocks noGrp="1"/>
          </p:cNvSpPr>
          <p:nvPr>
            <p:ph type="title"/>
          </p:nvPr>
        </p:nvSpPr>
        <p:spPr>
          <a:xfrm>
            <a:off x="2000250" y="428608"/>
            <a:ext cx="5500688" cy="357186"/>
          </a:xfrm>
        </p:spPr>
        <p:txBody>
          <a:bodyPr>
            <a:normAutofit fontScale="90000"/>
          </a:bodyPr>
          <a:lstStyle/>
          <a:p>
            <a:pPr algn="ctr" eaLnBrk="1" fontAlgn="auto" hangingPunct="1">
              <a:spcAft>
                <a:spcPts val="0"/>
              </a:spcAft>
              <a:defRPr/>
            </a:pPr>
            <a:r>
              <a:rPr lang="ar-SA" sz="2000" dirty="0" smtClean="0">
                <a:solidFill>
                  <a:schemeClr val="tx2">
                    <a:satMod val="200000"/>
                  </a:schemeClr>
                </a:solidFill>
              </a:rPr>
              <a:t>تابع/ مختصر تطور تاريخي  - جذور وتطور مصطلحات </a:t>
            </a:r>
          </a:p>
        </p:txBody>
      </p:sp>
    </p:spTree>
  </p:cSld>
  <p:clrMapOvr>
    <a:masterClrMapping/>
  </p:clrMapOvr>
  <p:transition>
    <p:comb/>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5"/>
          <p:cNvSpPr>
            <a:spLocks noGrp="1"/>
          </p:cNvSpPr>
          <p:nvPr>
            <p:ph type="sldNum" sz="quarter" idx="12"/>
          </p:nvPr>
        </p:nvSpPr>
        <p:spPr/>
        <p:txBody>
          <a:bodyPr/>
          <a:lstStyle/>
          <a:p>
            <a:pPr>
              <a:defRPr/>
            </a:pPr>
            <a:fld id="{8843AB4B-4AC9-427F-A440-F8918B9CA013}" type="slidenum">
              <a:rPr lang="ar-SA"/>
              <a:pPr>
                <a:defRPr/>
              </a:pPr>
              <a:t>13</a:t>
            </a:fld>
            <a:endParaRPr lang="en-US"/>
          </a:p>
        </p:txBody>
      </p:sp>
      <p:sp>
        <p:nvSpPr>
          <p:cNvPr id="2" name="Title 1"/>
          <p:cNvSpPr>
            <a:spLocks noGrp="1"/>
          </p:cNvSpPr>
          <p:nvPr>
            <p:ph type="title"/>
          </p:nvPr>
        </p:nvSpPr>
        <p:spPr>
          <a:xfrm>
            <a:off x="1343028" y="428604"/>
            <a:ext cx="6800872" cy="487345"/>
          </a:xfrm>
        </p:spPr>
        <p:txBody>
          <a:bodyPr>
            <a:normAutofit fontScale="90000"/>
          </a:bodyPr>
          <a:lstStyle/>
          <a:p>
            <a:pPr algn="ctr">
              <a:defRPr/>
            </a:pPr>
            <a:r>
              <a:rPr lang="ar-SA" dirty="0" smtClean="0"/>
              <a:t>  </a:t>
            </a:r>
            <a:r>
              <a:rPr lang="ar-SA" sz="3200" dirty="0" smtClean="0"/>
              <a:t>نشاط تأملي  </a:t>
            </a:r>
            <a:r>
              <a:rPr lang="en-US" sz="2800" dirty="0" smtClean="0"/>
              <a:t>Reflective Activity </a:t>
            </a:r>
            <a:r>
              <a:rPr lang="en-US" dirty="0" smtClean="0"/>
              <a:t>1</a:t>
            </a:r>
            <a:endParaRPr lang="ar-SA" dirty="0"/>
          </a:p>
        </p:txBody>
      </p:sp>
      <p:sp>
        <p:nvSpPr>
          <p:cNvPr id="21507" name="Date Placeholder 3"/>
          <p:cNvSpPr>
            <a:spLocks noGrp="1"/>
          </p:cNvSpPr>
          <p:nvPr>
            <p:ph type="dt" sz="quarter" idx="10"/>
          </p:nvPr>
        </p:nvSpPr>
        <p:spPr bwMode="auto">
          <a:ln>
            <a:miter lim="800000"/>
            <a:headEnd/>
            <a:tailEnd/>
          </a:ln>
        </p:spPr>
        <p:txBody>
          <a:bodyPr/>
          <a:lstStyle/>
          <a:p>
            <a:pPr>
              <a:defRPr/>
            </a:pPr>
            <a:r>
              <a:rPr lang="ar-SA">
                <a:solidFill>
                  <a:schemeClr val="accent1">
                    <a:shade val="75000"/>
                  </a:schemeClr>
                </a:solidFill>
              </a:rPr>
              <a:t>17 شوال 1430هـ موافق 6 اكتوبر 2009م</a:t>
            </a:r>
            <a:endParaRPr lang="en-US">
              <a:solidFill>
                <a:schemeClr val="accent1">
                  <a:shade val="75000"/>
                </a:schemeClr>
              </a:solidFill>
            </a:endParaRPr>
          </a:p>
        </p:txBody>
      </p:sp>
      <p:sp>
        <p:nvSpPr>
          <p:cNvPr id="21508" name="Slide Number Placeholder 4"/>
          <p:cNvSpPr txBox="1">
            <a:spLocks noGrp="1"/>
          </p:cNvSpPr>
          <p:nvPr/>
        </p:nvSpPr>
        <p:spPr bwMode="auto">
          <a:xfrm>
            <a:off x="8229600" y="6473825"/>
            <a:ext cx="758825" cy="247650"/>
          </a:xfrm>
          <a:prstGeom prst="rect">
            <a:avLst/>
          </a:prstGeom>
          <a:noFill/>
          <a:ln>
            <a:miter lim="800000"/>
            <a:headEnd/>
            <a:tailEnd/>
          </a:ln>
        </p:spPr>
        <p:txBody>
          <a:bodyPr/>
          <a:lstStyle/>
          <a:p>
            <a:pPr>
              <a:defRPr/>
            </a:pPr>
            <a:fld id="{8FD347BD-FB8D-4C85-994D-66E5B7B2ECD4}" type="slidenum">
              <a:rPr lang="ar-SA" sz="1200">
                <a:solidFill>
                  <a:schemeClr val="accent1">
                    <a:shade val="75000"/>
                  </a:schemeClr>
                </a:solidFill>
              </a:rPr>
              <a:pPr>
                <a:defRPr/>
              </a:pPr>
              <a:t>13</a:t>
            </a:fld>
            <a:endParaRPr lang="en-US" sz="1200">
              <a:solidFill>
                <a:schemeClr val="accent1">
                  <a:shade val="75000"/>
                </a:schemeClr>
              </a:solidFill>
            </a:endParaRPr>
          </a:p>
        </p:txBody>
      </p:sp>
      <p:sp>
        <p:nvSpPr>
          <p:cNvPr id="6" name="Rectangle 3"/>
          <p:cNvSpPr txBox="1">
            <a:spLocks noChangeArrowheads="1"/>
          </p:cNvSpPr>
          <p:nvPr/>
        </p:nvSpPr>
        <p:spPr bwMode="auto">
          <a:xfrm>
            <a:off x="509588" y="1143000"/>
            <a:ext cx="8348662" cy="5072063"/>
          </a:xfrm>
          <a:prstGeom prst="rect">
            <a:avLst/>
          </a:prstGeom>
          <a:noFill/>
          <a:ln w="9525">
            <a:noFill/>
            <a:miter lim="800000"/>
            <a:headEnd/>
            <a:tailEnd/>
          </a:ln>
        </p:spPr>
        <p:txBody>
          <a:bodyPr/>
          <a:lstStyle/>
          <a:p>
            <a:pPr marL="411163" indent="-342900">
              <a:spcBef>
                <a:spcPts val="700"/>
              </a:spcBef>
              <a:buClr>
                <a:schemeClr val="tx2"/>
              </a:buClr>
              <a:buSzPct val="95000"/>
              <a:buFont typeface="Wingdings" pitchFamily="2" charset="2"/>
              <a:buChar char=""/>
              <a:defRPr/>
            </a:pPr>
            <a:r>
              <a:rPr lang="ar-SA" sz="2400" b="1" dirty="0">
                <a:latin typeface="Andalus" pitchFamily="2" charset="-78"/>
                <a:cs typeface="Andalus" pitchFamily="2" charset="-78"/>
              </a:rPr>
              <a:t>فكر في أمثلة </a:t>
            </a:r>
            <a:r>
              <a:rPr lang="ar-EG" sz="2400" b="1" dirty="0">
                <a:latin typeface="Andalus" pitchFamily="2" charset="-78"/>
                <a:cs typeface="Andalus" pitchFamily="2" charset="-78"/>
              </a:rPr>
              <a:t>لخدمة صحية علي درجة عالية من الجودة ومثال أخر لخدمة </a:t>
            </a:r>
            <a:r>
              <a:rPr lang="ar-SA" sz="2400" b="1" dirty="0">
                <a:latin typeface="Andalus" pitchFamily="2" charset="-78"/>
                <a:cs typeface="Andalus" pitchFamily="2" charset="-78"/>
              </a:rPr>
              <a:t>س</a:t>
            </a:r>
            <a:r>
              <a:rPr lang="ar-EG" sz="2400" b="1" dirty="0">
                <a:latin typeface="Andalus" pitchFamily="2" charset="-78"/>
                <a:cs typeface="Andalus" pitchFamily="2" charset="-78"/>
              </a:rPr>
              <a:t>سيئة مع ذكر خصائص الخدمة المقدمة والنواقص التي وجدتها  </a:t>
            </a:r>
            <a:r>
              <a:rPr lang="ar-SA" sz="2400" b="1" dirty="0">
                <a:latin typeface="Andalus" pitchFamily="2" charset="-78"/>
                <a:cs typeface="Andalus" pitchFamily="2" charset="-78"/>
              </a:rPr>
              <a:t>... ممكن أي موقف سيئ وآخر مميز راضي جدا عنه </a:t>
            </a:r>
            <a:r>
              <a:rPr lang="ar-EG" sz="2400" b="1" dirty="0">
                <a:latin typeface="Andalus" pitchFamily="2" charset="-78"/>
                <a:cs typeface="Andalus" pitchFamily="2" charset="-78"/>
              </a:rPr>
              <a:t>                              </a:t>
            </a:r>
            <a:r>
              <a:rPr lang="en-US" sz="2400" b="1" dirty="0">
                <a:latin typeface="Andalus" pitchFamily="2" charset="-78"/>
                <a:cs typeface="Andalus" pitchFamily="2" charset="-78"/>
              </a:rPr>
              <a:t> </a:t>
            </a:r>
          </a:p>
          <a:p>
            <a:pPr marL="411163" indent="-342900" algn="l" rtl="0">
              <a:spcBef>
                <a:spcPts val="700"/>
              </a:spcBef>
              <a:buClr>
                <a:schemeClr val="tx2"/>
              </a:buClr>
              <a:buSzPct val="95000"/>
              <a:buFont typeface="Wingdings" pitchFamily="2" charset="2"/>
              <a:buChar char=""/>
              <a:defRPr/>
            </a:pPr>
            <a:r>
              <a:rPr lang="en-US" sz="2000" dirty="0">
                <a:latin typeface="+mn-lt"/>
                <a:cs typeface="Tahoma" pitchFamily="34" charset="0"/>
              </a:rPr>
              <a:t>Mention one example of good quality and another of poor quality you faced at any health care center and list the service features and deficiencies you found.</a:t>
            </a:r>
          </a:p>
          <a:p>
            <a:pPr marL="411163" indent="-342900" algn="ctr">
              <a:spcBef>
                <a:spcPts val="700"/>
              </a:spcBef>
              <a:buClr>
                <a:schemeClr val="tx2"/>
              </a:buClr>
              <a:buSzPct val="95000"/>
              <a:buFont typeface="Wingdings" pitchFamily="2" charset="2"/>
              <a:buNone/>
              <a:defRPr/>
            </a:pPr>
            <a:r>
              <a:rPr lang="ar-SA" sz="2800" dirty="0">
                <a:latin typeface="+mn-lt"/>
                <a:cs typeface="Tahoma" pitchFamily="34" charset="0"/>
              </a:rPr>
              <a:t>ثم طبق </a:t>
            </a:r>
          </a:p>
          <a:p>
            <a:pPr marL="411163" indent="-342900" algn="ctr">
              <a:spcBef>
                <a:spcPts val="700"/>
              </a:spcBef>
              <a:buClr>
                <a:schemeClr val="tx2"/>
              </a:buClr>
              <a:buSzPct val="95000"/>
              <a:buFont typeface="Wingdings" pitchFamily="2" charset="2"/>
              <a:buNone/>
              <a:defRPr/>
            </a:pPr>
            <a:r>
              <a:rPr lang="ar-SA" sz="2800" dirty="0">
                <a:latin typeface="+mn-lt"/>
                <a:cs typeface="Tahoma" pitchFamily="34" charset="0"/>
              </a:rPr>
              <a:t>مقولة ”</a:t>
            </a:r>
            <a:r>
              <a:rPr lang="ar-SA" sz="2400" b="1" dirty="0">
                <a:latin typeface="+mn-lt"/>
                <a:cs typeface="Tahoma" pitchFamily="34" charset="0"/>
              </a:rPr>
              <a:t>رضا الناس غاية لا تدرك؟!!!</a:t>
            </a:r>
            <a:r>
              <a:rPr lang="ar-SA" sz="2800" dirty="0">
                <a:latin typeface="+mn-lt"/>
                <a:cs typeface="Tahoma" pitchFamily="34" charset="0"/>
              </a:rPr>
              <a:t>“ على نفسك</a:t>
            </a:r>
          </a:p>
          <a:p>
            <a:pPr marL="411163" indent="-342900" algn="ctr">
              <a:spcBef>
                <a:spcPts val="700"/>
              </a:spcBef>
              <a:buClr>
                <a:schemeClr val="tx2"/>
              </a:buClr>
              <a:buSzPct val="95000"/>
              <a:buFont typeface="Wingdings" pitchFamily="2" charset="2"/>
              <a:buNone/>
              <a:defRPr/>
            </a:pPr>
            <a:r>
              <a:rPr lang="ar-SA" dirty="0">
                <a:latin typeface="+mn-lt"/>
                <a:cs typeface="Tahoma" pitchFamily="34" charset="0"/>
              </a:rPr>
              <a:t>وفكر أيضا في جميع المفاهيم المماثلة السائدة لدينا وعلاقتها بالجودة مثل:</a:t>
            </a:r>
          </a:p>
          <a:p>
            <a:pPr marL="411163" indent="-342900" algn="just">
              <a:spcBef>
                <a:spcPts val="700"/>
              </a:spcBef>
              <a:buClr>
                <a:schemeClr val="tx2"/>
              </a:buClr>
              <a:buSzPct val="95000"/>
              <a:buFontTx/>
              <a:buChar char="-"/>
              <a:defRPr/>
            </a:pPr>
            <a:r>
              <a:rPr lang="ar-SA" sz="1200" dirty="0">
                <a:latin typeface="+mn-lt"/>
                <a:cs typeface="Tahoma" pitchFamily="34" charset="0"/>
              </a:rPr>
              <a:t>الناس خطاءون .. وخير الخطاءين التوابين ..هل تنطبق على الطب وخطأ الطبيب وجميع العاملين في الرعاية الصحية ؟!! </a:t>
            </a:r>
          </a:p>
          <a:p>
            <a:pPr marL="411163" indent="-342900" algn="just">
              <a:spcBef>
                <a:spcPts val="700"/>
              </a:spcBef>
              <a:buClr>
                <a:schemeClr val="tx2"/>
              </a:buClr>
              <a:buSzPct val="95000"/>
              <a:buFontTx/>
              <a:buChar char="-"/>
              <a:defRPr/>
            </a:pPr>
            <a:r>
              <a:rPr lang="ar-SA" sz="1200" dirty="0">
                <a:latin typeface="+mn-lt"/>
                <a:cs typeface="Tahoma" pitchFamily="34" charset="0"/>
              </a:rPr>
              <a:t>الناس بشر، والبشر غير معصومين من الخطأ..</a:t>
            </a:r>
            <a:r>
              <a:rPr lang="ar-SA" sz="1200" dirty="0">
                <a:cs typeface="Tahoma" pitchFamily="34" charset="0"/>
              </a:rPr>
              <a:t> هل تنطبق على الطب وخطأ الطبيب وجميع العاملين في الرعاية الصحية ؟!!</a:t>
            </a:r>
          </a:p>
          <a:p>
            <a:pPr marL="411163" indent="-342900" algn="just">
              <a:spcBef>
                <a:spcPts val="700"/>
              </a:spcBef>
              <a:buClr>
                <a:schemeClr val="tx2"/>
              </a:buClr>
              <a:buSzPct val="95000"/>
              <a:buFontTx/>
              <a:buChar char="-"/>
              <a:defRPr/>
            </a:pPr>
            <a:r>
              <a:rPr lang="ar-SA" sz="1200" dirty="0">
                <a:latin typeface="Monotype Koufi" pitchFamily="2" charset="-78"/>
                <a:ea typeface="Monotype Koufi" pitchFamily="2" charset="-78"/>
                <a:cs typeface="Monotype Koufi" pitchFamily="2" charset="-78"/>
              </a:rPr>
              <a:t>(</a:t>
            </a:r>
          </a:p>
          <a:p>
            <a:pPr marL="411163" indent="-342900" algn="ctr">
              <a:spcBef>
                <a:spcPts val="700"/>
              </a:spcBef>
              <a:buClr>
                <a:schemeClr val="tx2"/>
              </a:buClr>
              <a:buSzPct val="95000"/>
              <a:defRPr/>
            </a:pPr>
            <a:r>
              <a:rPr lang="ar-SA" sz="1400" dirty="0">
                <a:latin typeface="Monotype Koufi" pitchFamily="2" charset="-78"/>
                <a:ea typeface="Monotype Koufi" pitchFamily="2" charset="-78"/>
                <a:cs typeface="Monotype Koufi" pitchFamily="2" charset="-78"/>
              </a:rPr>
              <a:t>*** ”أختار أي مفهوم او عبارة سائدة لدينا وابحث عن حقيقتها ومدى تطبيقها في الرعاية وعلاقتها بالجودة الصحية“ </a:t>
            </a:r>
            <a:r>
              <a:rPr lang="ar-SA" sz="1400" dirty="0">
                <a:latin typeface="+mn-lt"/>
                <a:cs typeface="Tahoma" pitchFamily="34" charset="0"/>
              </a:rPr>
              <a:t> </a:t>
            </a:r>
            <a:endParaRPr lang="en-US" sz="1400" dirty="0">
              <a:latin typeface="+mn-lt"/>
              <a:cs typeface="Tahoma" pitchFamily="34" charset="0"/>
            </a:endParaRPr>
          </a:p>
        </p:txBody>
      </p:sp>
    </p:spTree>
  </p:cSld>
  <p:clrMapOvr>
    <a:masterClrMapping/>
  </p:clrMapOvr>
  <p:transition>
    <p:comb/>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5027B262-07D8-4801-B195-0710D269E18E}" type="slidenum">
              <a:rPr lang="ar-SA"/>
              <a:pPr>
                <a:defRPr/>
              </a:pPr>
              <a:t>14</a:t>
            </a:fld>
            <a:endParaRPr lang="en-US"/>
          </a:p>
        </p:txBody>
      </p:sp>
      <p:sp>
        <p:nvSpPr>
          <p:cNvPr id="7170" name="Title 1"/>
          <p:cNvSpPr>
            <a:spLocks noGrp="1"/>
          </p:cNvSpPr>
          <p:nvPr>
            <p:ph type="title"/>
          </p:nvPr>
        </p:nvSpPr>
        <p:spPr>
          <a:xfrm>
            <a:off x="1643042" y="142852"/>
            <a:ext cx="5429288" cy="714380"/>
          </a:xfrm>
        </p:spPr>
        <p:txBody>
          <a:bodyPr/>
          <a:lstStyle/>
          <a:p>
            <a:pPr algn="ctr" fontAlgn="auto">
              <a:spcAft>
                <a:spcPts val="0"/>
              </a:spcAft>
              <a:defRPr/>
            </a:pPr>
            <a:r>
              <a:rPr lang="ar-SA" sz="1600" dirty="0" smtClean="0">
                <a:latin typeface="Monotype Koufi" pitchFamily="2" charset="-78"/>
                <a:cs typeface="Monotype Koufi" pitchFamily="2" charset="-78"/>
              </a:rPr>
              <a:t>إدارة الجودة الشاملة     </a:t>
            </a:r>
            <a:r>
              <a:rPr lang="en-US" sz="1600" dirty="0" smtClean="0">
                <a:latin typeface="Monotype Koufi" pitchFamily="2" charset="-78"/>
                <a:cs typeface="Monotype Koufi" pitchFamily="2" charset="-78"/>
              </a:rPr>
              <a:t>MLTTQM</a:t>
            </a:r>
            <a:r>
              <a:rPr lang="ar-SA" sz="1600" dirty="0" smtClean="0">
                <a:latin typeface="Monotype Koufi" pitchFamily="2" charset="-78"/>
                <a:cs typeface="Monotype Koufi" pitchFamily="2" charset="-78"/>
              </a:rPr>
              <a:t>  </a:t>
            </a:r>
            <a:br>
              <a:rPr lang="ar-SA" sz="1600" dirty="0" smtClean="0">
                <a:latin typeface="Monotype Koufi" pitchFamily="2" charset="-78"/>
                <a:cs typeface="Monotype Koufi" pitchFamily="2" charset="-78"/>
              </a:rPr>
            </a:br>
            <a:r>
              <a:rPr lang="ar-SA" sz="2400" dirty="0" smtClean="0">
                <a:latin typeface="Monotype Koufi" pitchFamily="2" charset="-78"/>
                <a:cs typeface="Monotype Koufi" pitchFamily="2" charset="-78"/>
              </a:rPr>
              <a:t>مكانة  الجودة  الشاملة في الإسلام  </a:t>
            </a:r>
          </a:p>
        </p:txBody>
      </p:sp>
      <p:sp>
        <p:nvSpPr>
          <p:cNvPr id="18435" name="Content Placeholder 2"/>
          <p:cNvSpPr>
            <a:spLocks noGrp="1"/>
          </p:cNvSpPr>
          <p:nvPr>
            <p:ph idx="1"/>
          </p:nvPr>
        </p:nvSpPr>
        <p:spPr>
          <a:xfrm>
            <a:off x="214313" y="1357313"/>
            <a:ext cx="8686800" cy="4929187"/>
          </a:xfrm>
        </p:spPr>
        <p:txBody>
          <a:bodyPr/>
          <a:lstStyle/>
          <a:p>
            <a:pPr>
              <a:buFont typeface="Wingdings 2" pitchFamily="18" charset="2"/>
              <a:buNone/>
              <a:defRPr/>
            </a:pPr>
            <a:r>
              <a:rPr lang="ar-SA" sz="2000" dirty="0" smtClean="0"/>
              <a:t>	   بالتأمل في معاني ومصلحات الجودة الغربية، يتضح بما لا يدع مجال للشك ”أ</a:t>
            </a:r>
            <a:r>
              <a:rPr lang="ar-SA" sz="2000" i="1" dirty="0" smtClean="0"/>
              <a:t>ن الجودة في الإسلام، والإسلام كله جودة</a:t>
            </a:r>
            <a:r>
              <a:rPr lang="ar-SA" sz="2000" dirty="0" smtClean="0"/>
              <a:t>“، وهذه بعض من البراهين التي سبقنا لها فلاسفة الإسلام القدامى، وعلماء وكتاب المسلمين المعاصرين:  </a:t>
            </a:r>
          </a:p>
          <a:p>
            <a:pPr>
              <a:defRPr/>
            </a:pPr>
            <a:r>
              <a:rPr lang="ar-SA" sz="2000" dirty="0" smtClean="0"/>
              <a:t> الإسلام دين شامل </a:t>
            </a:r>
            <a:r>
              <a:rPr lang="ar-SA" sz="2000" dirty="0" err="1" smtClean="0"/>
              <a:t>و</a:t>
            </a:r>
            <a:r>
              <a:rPr lang="ar-SA" sz="2000" dirty="0" smtClean="0"/>
              <a:t> كامل </a:t>
            </a:r>
            <a:r>
              <a:rPr lang="ar-SA" sz="2000" dirty="0" err="1" smtClean="0"/>
              <a:t>و</a:t>
            </a:r>
            <a:r>
              <a:rPr lang="ar-SA" sz="2000" dirty="0" smtClean="0"/>
              <a:t> واقعي، فكمال الإسلام </a:t>
            </a:r>
            <a:r>
              <a:rPr lang="ar-SA" sz="2000" dirty="0" err="1" smtClean="0"/>
              <a:t>و</a:t>
            </a:r>
            <a:r>
              <a:rPr lang="ar-SA" sz="2000" dirty="0" smtClean="0"/>
              <a:t> شموليته مؤكدة من خلال قوله سبحانه </a:t>
            </a:r>
            <a:r>
              <a:rPr lang="ar-SA" sz="2000" dirty="0" err="1" smtClean="0"/>
              <a:t>و</a:t>
            </a:r>
            <a:r>
              <a:rPr lang="ar-SA" sz="2000" dirty="0" smtClean="0"/>
              <a:t> تعالى في محكم التنزيل الكتاب المحفوظ: </a:t>
            </a:r>
            <a:endParaRPr lang="en-US" sz="2000" dirty="0" smtClean="0"/>
          </a:p>
          <a:p>
            <a:pPr algn="ctr">
              <a:buFont typeface="Wingdings 2" pitchFamily="18" charset="2"/>
              <a:buNone/>
              <a:defRPr/>
            </a:pPr>
            <a:r>
              <a:rPr lang="ar-SA" sz="2000" dirty="0" smtClean="0"/>
              <a:t> </a:t>
            </a:r>
            <a:r>
              <a:rPr lang="en-US" sz="2000" dirty="0" smtClean="0"/>
              <a:t>}</a:t>
            </a:r>
            <a:r>
              <a:rPr lang="ar-SA" sz="1800" b="1" dirty="0" smtClean="0">
                <a:latin typeface="+mj-lt"/>
              </a:rPr>
              <a:t>اليوم أكملت لكم دينكم وأتممت عليكم نعمتي ورضيت لكم الإسلام ديناً</a:t>
            </a:r>
            <a:r>
              <a:rPr lang="en-US" sz="2000" dirty="0" smtClean="0"/>
              <a:t>{ </a:t>
            </a:r>
            <a:r>
              <a:rPr lang="ar-SA" sz="1200" b="1" dirty="0" smtClean="0"/>
              <a:t>(المائدة، 3) </a:t>
            </a:r>
            <a:endParaRPr lang="ar-SA" sz="2000" dirty="0" smtClean="0"/>
          </a:p>
          <a:p>
            <a:pPr>
              <a:buFont typeface="Wingdings 2" pitchFamily="18" charset="2"/>
              <a:buNone/>
              <a:defRPr/>
            </a:pPr>
            <a:r>
              <a:rPr lang="ar-SA" sz="2000" dirty="0" smtClean="0"/>
              <a:t>و قوله تعالى: </a:t>
            </a:r>
            <a:r>
              <a:rPr lang="en-US" sz="2000" dirty="0" smtClean="0"/>
              <a:t>}</a:t>
            </a:r>
            <a:r>
              <a:rPr lang="ar-SA" sz="2400" dirty="0" smtClean="0"/>
              <a:t> </a:t>
            </a:r>
            <a:r>
              <a:rPr lang="ar-SA" sz="1800" b="1" dirty="0" smtClean="0"/>
              <a:t>ما فرطنا في الكتاب من شيء</a:t>
            </a:r>
            <a:r>
              <a:rPr lang="en-US" sz="1800" b="1" dirty="0" smtClean="0"/>
              <a:t>{</a:t>
            </a:r>
            <a:r>
              <a:rPr lang="en-US" sz="2400" dirty="0" smtClean="0"/>
              <a:t> </a:t>
            </a:r>
            <a:r>
              <a:rPr lang="ar-SA" sz="2400" dirty="0" smtClean="0"/>
              <a:t> </a:t>
            </a:r>
            <a:r>
              <a:rPr lang="ar-SA" sz="1200" b="1" dirty="0" smtClean="0"/>
              <a:t>(الأنعام، 38)</a:t>
            </a:r>
            <a:r>
              <a:rPr lang="ar-SA" sz="1200" dirty="0" smtClean="0"/>
              <a:t>. </a:t>
            </a:r>
            <a:endParaRPr lang="ar-SA" sz="2000" dirty="0" smtClean="0"/>
          </a:p>
          <a:p>
            <a:pPr>
              <a:defRPr/>
            </a:pPr>
            <a:r>
              <a:rPr lang="ar-SA" sz="2000" dirty="0" smtClean="0"/>
              <a:t>وواقعية الإسلام تقتضي منا أتباعه عموماً، وعلينا وعلى أهل العلم والاختصاص منهم على وجه الخصوص أن يعيشوا عصرهم ويعرفوا واقعهم، وأن يحسنوا الانتفاع من كل ما هو جديد </a:t>
            </a:r>
            <a:r>
              <a:rPr lang="ar-SA" sz="2000" dirty="0" err="1" smtClean="0"/>
              <a:t>و</a:t>
            </a:r>
            <a:r>
              <a:rPr lang="ar-SA" sz="2000" dirty="0" smtClean="0"/>
              <a:t> مفيد، عملا بقول رسولنا عليه أفضل الصلاة والسلام </a:t>
            </a:r>
            <a:r>
              <a:rPr lang="en-US" sz="2000" dirty="0" smtClean="0"/>
              <a:t>}</a:t>
            </a:r>
            <a:r>
              <a:rPr lang="ar-SA" sz="2000" dirty="0" smtClean="0"/>
              <a:t>الحكمة ضالة المؤمن أنى وجدها فهو أحق الناس </a:t>
            </a:r>
            <a:r>
              <a:rPr lang="ar-SA" sz="2000" dirty="0" err="1" smtClean="0"/>
              <a:t>بها</a:t>
            </a:r>
            <a:r>
              <a:rPr lang="en-US" sz="2000" dirty="0" smtClean="0"/>
              <a:t>{ </a:t>
            </a:r>
            <a:r>
              <a:rPr lang="ar-SA" sz="2000" dirty="0" smtClean="0"/>
              <a:t>. </a:t>
            </a:r>
          </a:p>
          <a:p>
            <a:pPr>
              <a:defRPr/>
            </a:pPr>
            <a:r>
              <a:rPr lang="ar-SA" sz="2000" dirty="0" smtClean="0"/>
              <a:t>ولو تأملنا في تعريف الصحة لدى منظمة الصحة العالمية مقارنة بقوله تعالى ” وخلقنا في الانسان في أحسن تقويم“ لاكتسشفنا برهان مكانة الجودة الشاملة بل الكاملة في الاسلام.</a:t>
            </a:r>
            <a:endParaRPr lang="ar-SA" sz="2000" dirty="0" smtClean="0">
              <a:cs typeface="+mj-cs"/>
            </a:endParaRPr>
          </a:p>
        </p:txBody>
      </p:sp>
    </p:spTree>
  </p:cSld>
  <p:clrMapOvr>
    <a:masterClrMapping/>
  </p:clrMapOvr>
  <p:transition>
    <p:comb/>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5"/>
          <p:cNvSpPr>
            <a:spLocks noGrp="1"/>
          </p:cNvSpPr>
          <p:nvPr>
            <p:ph type="sldNum" sz="quarter" idx="12"/>
          </p:nvPr>
        </p:nvSpPr>
        <p:spPr/>
        <p:txBody>
          <a:bodyPr/>
          <a:lstStyle/>
          <a:p>
            <a:pPr>
              <a:defRPr/>
            </a:pPr>
            <a:fld id="{4DC2E084-C44F-49DF-A6C9-F7BB2457DB15}" type="slidenum">
              <a:rPr lang="ar-SA"/>
              <a:pPr>
                <a:defRPr/>
              </a:pPr>
              <a:t>15</a:t>
            </a:fld>
            <a:endParaRPr lang="en-US"/>
          </a:p>
        </p:txBody>
      </p:sp>
      <p:sp>
        <p:nvSpPr>
          <p:cNvPr id="2" name="Title 1"/>
          <p:cNvSpPr>
            <a:spLocks noGrp="1"/>
          </p:cNvSpPr>
          <p:nvPr>
            <p:ph type="title"/>
          </p:nvPr>
        </p:nvSpPr>
        <p:spPr>
          <a:xfrm>
            <a:off x="2000232" y="285728"/>
            <a:ext cx="4857784" cy="630221"/>
          </a:xfrm>
        </p:spPr>
        <p:txBody>
          <a:bodyPr/>
          <a:lstStyle/>
          <a:p>
            <a:pPr algn="ctr">
              <a:defRPr/>
            </a:pPr>
            <a:r>
              <a:rPr lang="ar-SA" sz="2800" dirty="0" smtClean="0">
                <a:latin typeface="Monotype Koufi" pitchFamily="2" charset="-78"/>
                <a:cs typeface="Monotype Koufi" pitchFamily="2" charset="-78"/>
              </a:rPr>
              <a:t>مكانة  الجودة  الشاملة في الإسلام</a:t>
            </a:r>
            <a:endParaRPr lang="ar-SA" sz="2800" dirty="0"/>
          </a:p>
        </p:txBody>
      </p:sp>
      <p:sp>
        <p:nvSpPr>
          <p:cNvPr id="25604" name="Content Placeholder 2"/>
          <p:cNvSpPr>
            <a:spLocks noGrp="1"/>
          </p:cNvSpPr>
          <p:nvPr>
            <p:ph idx="1"/>
          </p:nvPr>
        </p:nvSpPr>
        <p:spPr>
          <a:xfrm>
            <a:off x="571500" y="1357313"/>
            <a:ext cx="7858125" cy="4857750"/>
          </a:xfrm>
        </p:spPr>
        <p:txBody>
          <a:bodyPr/>
          <a:lstStyle/>
          <a:p>
            <a:pPr algn="just"/>
            <a:r>
              <a:rPr lang="ar-SA" sz="2000" smtClean="0"/>
              <a:t>إ</a:t>
            </a:r>
            <a:r>
              <a:rPr lang="ar-SA" sz="1800" smtClean="0"/>
              <a:t>ن مفهوم الجودة المعاصر  يعني </a:t>
            </a:r>
            <a:r>
              <a:rPr lang="ar-SA" sz="1600" i="1" smtClean="0">
                <a:latin typeface="Monotype Koufi" pitchFamily="2" charset="-78"/>
                <a:cs typeface="Monotype Koufi" pitchFamily="2" charset="-78"/>
              </a:rPr>
              <a:t>مجموعة الصفات و المواصفات للمنتج أو الخدمة التي تحقق رضا و احتياجات معلومة و محددة للعميل</a:t>
            </a:r>
            <a:r>
              <a:rPr lang="ar-SA" sz="1800" smtClean="0"/>
              <a:t>، أما في الفكر الإسلامي فإن الجودة </a:t>
            </a:r>
            <a:r>
              <a:rPr lang="ar-SA" sz="1800" i="1" smtClean="0"/>
              <a:t>تعني </a:t>
            </a:r>
            <a:r>
              <a:rPr lang="ar-SA" sz="1800" i="1" smtClean="0">
                <a:latin typeface="Monotype Koufi" pitchFamily="2" charset="-78"/>
                <a:cs typeface="Monotype Koufi" pitchFamily="2" charset="-78"/>
              </a:rPr>
              <a:t>الإتقان في كل الأعمال سواء كانت تعبدية أو مرتبطة بحياة المؤمن و مجتمعه“</a:t>
            </a:r>
          </a:p>
          <a:p>
            <a:pPr algn="just"/>
            <a:r>
              <a:rPr lang="ar-SA" sz="1800" smtClean="0"/>
              <a:t>و لقد قال سبحانه وتعالى في سورة الملك، الآية 2، :</a:t>
            </a:r>
            <a:r>
              <a:rPr lang="en-US" sz="1800" smtClean="0">
                <a:cs typeface="Tahoma" pitchFamily="34" charset="0"/>
              </a:rPr>
              <a:t>}</a:t>
            </a:r>
            <a:r>
              <a:rPr lang="ar-SA" sz="1800" smtClean="0"/>
              <a:t>َالذي خلق الموت و الحياة ليبلوكم أيكم </a:t>
            </a:r>
            <a:r>
              <a:rPr lang="ar-SA" sz="1800" b="1" smtClean="0"/>
              <a:t>أحسن عملا </a:t>
            </a:r>
            <a:r>
              <a:rPr lang="ar-SA" sz="1800" smtClean="0"/>
              <a:t>و هو العزيز الغفور</a:t>
            </a:r>
            <a:r>
              <a:rPr lang="en-US" sz="1800" smtClean="0">
                <a:cs typeface="Tahoma" pitchFamily="34" charset="0"/>
              </a:rPr>
              <a:t>{</a:t>
            </a:r>
            <a:r>
              <a:rPr lang="ar-SA" sz="1800" smtClean="0"/>
              <a:t>.  </a:t>
            </a:r>
          </a:p>
          <a:p>
            <a:pPr algn="just"/>
            <a:r>
              <a:rPr lang="ar-SA" sz="1800" smtClean="0"/>
              <a:t>و قال عليه أفضل الصلاة والسلام:  </a:t>
            </a:r>
          </a:p>
          <a:p>
            <a:pPr lvl="1" algn="just"/>
            <a:r>
              <a:rPr lang="en-US" sz="1600" smtClean="0">
                <a:cs typeface="Tahoma" pitchFamily="34" charset="0"/>
              </a:rPr>
              <a:t>] </a:t>
            </a:r>
            <a:r>
              <a:rPr lang="ar-SA" sz="1600" i="1" smtClean="0"/>
              <a:t>إن الله يحب إذا عمل أحدكم عملاً أن يتقنه </a:t>
            </a:r>
            <a:r>
              <a:rPr lang="en-US" sz="1600" smtClean="0">
                <a:cs typeface="Tahoma" pitchFamily="34" charset="0"/>
              </a:rPr>
              <a:t>{ </a:t>
            </a:r>
          </a:p>
          <a:p>
            <a:pPr lvl="1" algn="just"/>
            <a:r>
              <a:rPr lang="en-US" sz="1600" smtClean="0">
                <a:cs typeface="Tahoma" pitchFamily="34" charset="0"/>
              </a:rPr>
              <a:t>}</a:t>
            </a:r>
            <a:r>
              <a:rPr lang="ar-SA" sz="1600" smtClean="0"/>
              <a:t>إن الله يحب من العامل إذا عمل أن يحسن </a:t>
            </a:r>
            <a:r>
              <a:rPr lang="en-US" sz="1600" smtClean="0">
                <a:cs typeface="Tahoma" pitchFamily="34" charset="0"/>
              </a:rPr>
              <a:t>{</a:t>
            </a:r>
            <a:r>
              <a:rPr lang="ar-SA" sz="1600" smtClean="0"/>
              <a:t> </a:t>
            </a:r>
          </a:p>
          <a:p>
            <a:pPr lvl="1" algn="just">
              <a:buFont typeface="Wingdings 2" pitchFamily="18" charset="2"/>
              <a:buNone/>
            </a:pPr>
            <a:endParaRPr lang="ar-SA" sz="1600" smtClean="0"/>
          </a:p>
          <a:p>
            <a:pPr lvl="1" algn="just">
              <a:buFont typeface="Wingdings 2" pitchFamily="18" charset="2"/>
              <a:buNone/>
            </a:pPr>
            <a:r>
              <a:rPr lang="ar-SA" sz="1400" smtClean="0"/>
              <a:t>		إن هذه التوجيهات الإسلامية أساسية مطلقة في إتقان العمل و أداء أي منتج أو خدمة بالوجه الذي يحقق أحسن النتائج، والمسلم بموجبها ملزم في حياته بأداء جميع الأعمال بشكل صحيح و من المرة الأولى و الوقاية من الوقوع في الأخطاء و العيوب..، وهي المبادئ الأساسية لإدارة الجودة الشاملة الحديثة. </a:t>
            </a:r>
          </a:p>
          <a:p>
            <a:pPr lvl="1" algn="just">
              <a:buFont typeface="Wingdings 2" pitchFamily="18" charset="2"/>
              <a:buNone/>
            </a:pPr>
            <a:endParaRPr lang="ar-SA" sz="1400" smtClean="0"/>
          </a:p>
          <a:p>
            <a:pPr algn="ctr">
              <a:buFont typeface="Wingdings 2" pitchFamily="18" charset="2"/>
              <a:buNone/>
            </a:pPr>
            <a:r>
              <a:rPr lang="ar-SA" sz="1600" smtClean="0"/>
              <a:t>” وهي فرصة لك للتفكر والتدبر في القرآن الكريم والسيرة النبوية واكتشاف المزيد من البراهين في الجودة عامة والجودة في تخصصك“</a:t>
            </a:r>
          </a:p>
          <a:p>
            <a:pPr algn="ctr">
              <a:buFont typeface="Wingdings 2" pitchFamily="18" charset="2"/>
              <a:buNone/>
            </a:pPr>
            <a:r>
              <a:rPr lang="ar-SA" sz="1600" smtClean="0"/>
              <a:t>س: أحسن أكثر جودة من الأحسن عملا  ( صح\خطأ) صحح.....................</a:t>
            </a:r>
            <a:endParaRPr lang="en-US" sz="1600" smtClean="0">
              <a:cs typeface="Tahoma" pitchFamily="34" charset="0"/>
            </a:endParaRPr>
          </a:p>
        </p:txBody>
      </p:sp>
      <p:sp>
        <p:nvSpPr>
          <p:cNvPr id="4" name="Date Placeholder 3"/>
          <p:cNvSpPr>
            <a:spLocks noGrp="1"/>
          </p:cNvSpPr>
          <p:nvPr>
            <p:ph type="dt" sz="quarter" idx="10"/>
          </p:nvPr>
        </p:nvSpPr>
        <p:spPr/>
        <p:txBody>
          <a:bodyPr/>
          <a:lstStyle/>
          <a:p>
            <a:pPr>
              <a:defRPr/>
            </a:pPr>
            <a:r>
              <a:rPr lang="ar-SA">
                <a:solidFill>
                  <a:schemeClr val="accent1">
                    <a:shade val="75000"/>
                  </a:schemeClr>
                </a:solidFill>
              </a:rPr>
              <a:t>17 شوال 1430هـ موافق 6 اكتوبر 2009م</a:t>
            </a:r>
            <a:endParaRPr lang="en-US">
              <a:solidFill>
                <a:schemeClr val="accent1">
                  <a:shade val="75000"/>
                </a:schemeClr>
              </a:solidFill>
            </a:endParaRPr>
          </a:p>
        </p:txBody>
      </p:sp>
      <p:sp>
        <p:nvSpPr>
          <p:cNvPr id="5" name="Slide Number Placeholder 4"/>
          <p:cNvSpPr txBox="1">
            <a:spLocks noGrp="1"/>
          </p:cNvSpPr>
          <p:nvPr/>
        </p:nvSpPr>
        <p:spPr>
          <a:xfrm>
            <a:off x="8229600" y="6473825"/>
            <a:ext cx="758825" cy="247650"/>
          </a:xfrm>
          <a:prstGeom prst="rect">
            <a:avLst/>
          </a:prstGeom>
          <a:noFill/>
        </p:spPr>
        <p:txBody>
          <a:bodyPr/>
          <a:lstStyle/>
          <a:p>
            <a:pPr>
              <a:defRPr/>
            </a:pPr>
            <a:fld id="{A4070794-2BBE-40F4-9B9F-06166BC8C7B2}" type="slidenum">
              <a:rPr lang="ar-SA" sz="1200">
                <a:solidFill>
                  <a:schemeClr val="accent1">
                    <a:shade val="75000"/>
                  </a:schemeClr>
                </a:solidFill>
              </a:rPr>
              <a:pPr>
                <a:defRPr/>
              </a:pPr>
              <a:t>15</a:t>
            </a:fld>
            <a:endParaRPr lang="en-US" sz="1200">
              <a:solidFill>
                <a:schemeClr val="accent1">
                  <a:shade val="75000"/>
                </a:schemeClr>
              </a:solidFill>
            </a:endParaRPr>
          </a:p>
        </p:txBody>
      </p:sp>
    </p:spTree>
  </p:cSld>
  <p:clrMapOvr>
    <a:masterClrMapping/>
  </p:clrMapOvr>
  <p:transition>
    <p:comb/>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5"/>
          <p:cNvSpPr>
            <a:spLocks noGrp="1"/>
          </p:cNvSpPr>
          <p:nvPr>
            <p:ph type="sldNum" sz="quarter" idx="12"/>
          </p:nvPr>
        </p:nvSpPr>
        <p:spPr/>
        <p:txBody>
          <a:bodyPr/>
          <a:lstStyle/>
          <a:p>
            <a:pPr>
              <a:defRPr/>
            </a:pPr>
            <a:fld id="{05A29563-B347-4C0B-8140-F03085F1A7E9}" type="slidenum">
              <a:rPr lang="ar-SA"/>
              <a:pPr>
                <a:defRPr/>
              </a:pPr>
              <a:t>16</a:t>
            </a:fld>
            <a:endParaRPr lang="en-US"/>
          </a:p>
        </p:txBody>
      </p:sp>
      <p:sp>
        <p:nvSpPr>
          <p:cNvPr id="2" name="Title 1"/>
          <p:cNvSpPr>
            <a:spLocks noGrp="1"/>
          </p:cNvSpPr>
          <p:nvPr>
            <p:ph type="title"/>
          </p:nvPr>
        </p:nvSpPr>
        <p:spPr>
          <a:xfrm>
            <a:off x="2000232" y="214290"/>
            <a:ext cx="4572032" cy="714379"/>
          </a:xfrm>
        </p:spPr>
        <p:txBody>
          <a:bodyPr>
            <a:normAutofit fontScale="90000"/>
          </a:bodyPr>
          <a:lstStyle/>
          <a:p>
            <a:pPr algn="ctr">
              <a:defRPr/>
            </a:pPr>
            <a:r>
              <a:rPr lang="ar-SA" sz="2000" b="1" dirty="0" smtClean="0"/>
              <a:t>مكانة إدارة الجودة الشاملة في </a:t>
            </a:r>
            <a:r>
              <a:rPr lang="ar-SA" sz="2000" b="1" dirty="0" err="1" smtClean="0"/>
              <a:t>الاسلام</a:t>
            </a:r>
            <a:r>
              <a:rPr lang="ar-SA" sz="2000" b="1" dirty="0" smtClean="0"/>
              <a:t/>
            </a:r>
            <a:br>
              <a:rPr lang="ar-SA" sz="2000" b="1" dirty="0" smtClean="0"/>
            </a:br>
            <a:r>
              <a:rPr lang="ar-SA" sz="1400" dirty="0" smtClean="0"/>
              <a:t>مقارنة مع بعض مفاهيم الغرب</a:t>
            </a:r>
            <a:endParaRPr lang="ar-SA" sz="1400" dirty="0"/>
          </a:p>
        </p:txBody>
      </p:sp>
      <p:sp>
        <p:nvSpPr>
          <p:cNvPr id="26628" name="Content Placeholder 2"/>
          <p:cNvSpPr>
            <a:spLocks noGrp="1"/>
          </p:cNvSpPr>
          <p:nvPr>
            <p:ph idx="1"/>
          </p:nvPr>
        </p:nvSpPr>
        <p:spPr>
          <a:xfrm>
            <a:off x="571500" y="1071563"/>
            <a:ext cx="8115300" cy="5143500"/>
          </a:xfrm>
        </p:spPr>
        <p:txBody>
          <a:bodyPr/>
          <a:lstStyle/>
          <a:p>
            <a:pPr algn="just"/>
            <a:r>
              <a:rPr lang="ar-SA" sz="1600" smtClean="0"/>
              <a:t>إن البحث عن الأدلة و الشواهد من القرآن و السنة التي تدل على ذلك المبدأ أو ذاك الإجراء في فلسفة إدارة الجودة الشاملة يعتبر بحثا طويلا بحد ذاته و تكتب فيه كتبا من أهل الاختصاص في علوم الدين و الحقيقة أنني لست منهم، و لكن أود الإشارة إلى الأدلة القرآنية التي تشير و بكل صراحة إلى أحد المفاهيم الأساسية لإدارة الجودة الشاملة التي طرحها العالم جوران (2000) و هو</a:t>
            </a:r>
            <a:r>
              <a:rPr lang="en-US" sz="1600" smtClean="0">
                <a:cs typeface="Tahoma" pitchFamily="34" charset="0"/>
              </a:rPr>
              <a:t> "</a:t>
            </a:r>
            <a:r>
              <a:rPr lang="ar-SA" sz="1600" smtClean="0"/>
              <a:t>قيمة كل مشارك</a:t>
            </a:r>
            <a:r>
              <a:rPr lang="en-US" sz="1600" smtClean="0">
                <a:cs typeface="Tahoma" pitchFamily="34" charset="0"/>
              </a:rPr>
              <a:t>" (Value of every Associate)  </a:t>
            </a:r>
            <a:r>
              <a:rPr lang="ar-SA" sz="1600" smtClean="0"/>
              <a:t>حيث أوضح أن قوة المنظمات تكمن في الأشخاص الذين يعملون لديها و يعتبر العامل هو مصدر الأفكار التطورية و المقترحات التي تساهم في حل مشاكل الجودة و تحسينها و من خلال هذا المبدأ قام اليابانيون منذ</a:t>
            </a:r>
            <a:r>
              <a:rPr lang="en-US" sz="1600" smtClean="0">
                <a:cs typeface="Tahoma" pitchFamily="34" charset="0"/>
              </a:rPr>
              <a:t> 1960 </a:t>
            </a:r>
            <a:r>
              <a:rPr lang="ar-SA" sz="1600" smtClean="0"/>
              <a:t>بتطوير فرق و حلقات الجودة</a:t>
            </a:r>
            <a:r>
              <a:rPr lang="en-US" sz="1600" smtClean="0">
                <a:cs typeface="Tahoma" pitchFamily="34" charset="0"/>
              </a:rPr>
              <a:t> (Quality Circles) </a:t>
            </a:r>
            <a:r>
              <a:rPr lang="ar-SA" sz="1600" smtClean="0"/>
              <a:t>التي تعمل في إطار تشاوري جماعي</a:t>
            </a:r>
            <a:r>
              <a:rPr lang="en-US" sz="1600" smtClean="0">
                <a:cs typeface="Tahoma" pitchFamily="34" charset="0"/>
              </a:rPr>
              <a:t> (Team work) </a:t>
            </a:r>
            <a:r>
              <a:rPr lang="ar-SA" sz="1600" smtClean="0"/>
              <a:t>على بحث و اقتراح التحسينات المناسبة في العمليات قصد تحسين الجودة</a:t>
            </a:r>
            <a:r>
              <a:rPr lang="en-US" sz="1600" smtClean="0">
                <a:cs typeface="Tahoma" pitchFamily="34" charset="0"/>
              </a:rPr>
              <a:t>. </a:t>
            </a:r>
            <a:r>
              <a:rPr lang="ar-SA" sz="1600" smtClean="0"/>
              <a:t>أما في روح الفكر الإسلامي فإن محور المجتمع وقوته هو الفرد المؤمن، و قد حث المشرع الحكيم على العمل و التعاون الجماعي في جميع الأمور حيث قال تعالى :] وَتَعَاوَنُوا عَلَى الْبِرِّ وَالتَّقْوَى وَلَا تَعَاوَنُوا عَلَى الْإِثْمِ وَالْعُدْوَانِ [ و أوضح أن الشورى والتعاون من صفات المؤمنين : قال تعالى :] وَأَمْرُهُمْ شُورَى بَيْنَهُمْ [ و قال رسول الله المصطفى</a:t>
            </a:r>
            <a:r>
              <a:rPr lang="en-US" sz="1600" smtClean="0">
                <a:cs typeface="Tahoma" pitchFamily="34" charset="0"/>
              </a:rPr>
              <a:t> t :"</a:t>
            </a:r>
            <a:r>
              <a:rPr lang="ar-SA" sz="1600" smtClean="0"/>
              <a:t>الْمُؤْمِنُ لِلْمُؤْمِنِ كَالْبُنْيَانِ يَشُدُّ بَعْضُهُ بَعْضًا وَشَبَّكَ بَيْنَ أَصَابِعِهِ"(رواه البخاري</a:t>
            </a:r>
            <a:r>
              <a:rPr lang="en-US" sz="1600" smtClean="0">
                <a:cs typeface="Tahoma" pitchFamily="34" charset="0"/>
              </a:rPr>
              <a:t> .(</a:t>
            </a:r>
          </a:p>
          <a:p>
            <a:pPr algn="just"/>
            <a:r>
              <a:rPr lang="ar-SA" sz="1600" smtClean="0"/>
              <a:t> إن الدارس لمفهوم الجودة في المنظور الإسلامي يلاحظ أن هناك تمازجا وتزاوجا بين البعد الأخلاقي و الإيماني مع البعد المادي للأعمال، و الحقيقة أن هذا أهم ما يميز الفكر الإسلامي على الفكر الغربي المادي المعاصر.</a:t>
            </a:r>
          </a:p>
          <a:p>
            <a:pPr algn="just"/>
            <a:endParaRPr lang="ar-SA" sz="1600" smtClean="0"/>
          </a:p>
          <a:p>
            <a:pPr algn="just"/>
            <a:r>
              <a:rPr lang="ar-SA" sz="1600" smtClean="0"/>
              <a:t>س:   .....................................( صح / خطأ) صحح............ </a:t>
            </a:r>
            <a:r>
              <a:rPr lang="ar-SA" sz="1400" smtClean="0"/>
              <a:t>(فكر واكتب أسئلة تعلم بالتفكير)</a:t>
            </a:r>
          </a:p>
          <a:p>
            <a:pPr algn="just"/>
            <a:endParaRPr lang="ar-SA" sz="1600" smtClean="0"/>
          </a:p>
        </p:txBody>
      </p:sp>
      <p:sp>
        <p:nvSpPr>
          <p:cNvPr id="4" name="Date Placeholder 3"/>
          <p:cNvSpPr>
            <a:spLocks noGrp="1"/>
          </p:cNvSpPr>
          <p:nvPr>
            <p:ph type="dt" sz="quarter" idx="10"/>
          </p:nvPr>
        </p:nvSpPr>
        <p:spPr>
          <a:xfrm>
            <a:off x="0" y="0"/>
            <a:ext cx="2514600" cy="288925"/>
          </a:xfrm>
        </p:spPr>
        <p:txBody>
          <a:bodyPr/>
          <a:lstStyle/>
          <a:p>
            <a:pPr>
              <a:defRPr/>
            </a:pPr>
            <a:r>
              <a:rPr lang="ar-SA" dirty="0">
                <a:solidFill>
                  <a:schemeClr val="accent1">
                    <a:shade val="75000"/>
                  </a:schemeClr>
                </a:solidFill>
              </a:rPr>
              <a:t>17 شوال 1430هـ موافق 6 </a:t>
            </a:r>
            <a:r>
              <a:rPr lang="ar-SA" dirty="0" err="1">
                <a:solidFill>
                  <a:schemeClr val="accent1">
                    <a:shade val="75000"/>
                  </a:schemeClr>
                </a:solidFill>
              </a:rPr>
              <a:t>اكتوبر</a:t>
            </a:r>
            <a:r>
              <a:rPr lang="ar-SA" dirty="0">
                <a:solidFill>
                  <a:schemeClr val="accent1">
                    <a:shade val="75000"/>
                  </a:schemeClr>
                </a:solidFill>
              </a:rPr>
              <a:t> 2009م</a:t>
            </a:r>
            <a:endParaRPr lang="en-US" dirty="0">
              <a:solidFill>
                <a:schemeClr val="accent1">
                  <a:shade val="75000"/>
                </a:schemeClr>
              </a:solidFill>
            </a:endParaRPr>
          </a:p>
        </p:txBody>
      </p:sp>
      <p:sp>
        <p:nvSpPr>
          <p:cNvPr id="5" name="Slide Number Placeholder 4"/>
          <p:cNvSpPr txBox="1">
            <a:spLocks noGrp="1"/>
          </p:cNvSpPr>
          <p:nvPr/>
        </p:nvSpPr>
        <p:spPr>
          <a:xfrm>
            <a:off x="8229600" y="6473825"/>
            <a:ext cx="758825" cy="247650"/>
          </a:xfrm>
          <a:prstGeom prst="rect">
            <a:avLst/>
          </a:prstGeom>
          <a:noFill/>
        </p:spPr>
        <p:txBody>
          <a:bodyPr/>
          <a:lstStyle/>
          <a:p>
            <a:pPr>
              <a:defRPr/>
            </a:pPr>
            <a:fld id="{B85AA93E-8A3C-46D6-A0A9-E5A69B74C4A7}" type="slidenum">
              <a:rPr lang="ar-SA" sz="1200">
                <a:solidFill>
                  <a:schemeClr val="accent1">
                    <a:shade val="75000"/>
                  </a:schemeClr>
                </a:solidFill>
              </a:rPr>
              <a:pPr>
                <a:defRPr/>
              </a:pPr>
              <a:t>16</a:t>
            </a:fld>
            <a:endParaRPr lang="en-US" sz="1200">
              <a:solidFill>
                <a:schemeClr val="accent1">
                  <a:shade val="75000"/>
                </a:schemeClr>
              </a:solidFill>
            </a:endParaRPr>
          </a:p>
        </p:txBody>
      </p:sp>
    </p:spTree>
  </p:cSld>
  <p:clrMapOvr>
    <a:masterClrMapping/>
  </p:clrMapOvr>
  <p:transition>
    <p:comb/>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35D100C1-E172-413F-8A25-E1A878BE3A8A}" type="slidenum">
              <a:rPr lang="ar-SA"/>
              <a:pPr>
                <a:defRPr/>
              </a:pPr>
              <a:t>17</a:t>
            </a:fld>
            <a:endParaRPr lang="en-US"/>
          </a:p>
        </p:txBody>
      </p:sp>
      <p:sp>
        <p:nvSpPr>
          <p:cNvPr id="2" name="Title 1"/>
          <p:cNvSpPr>
            <a:spLocks noGrp="1"/>
          </p:cNvSpPr>
          <p:nvPr>
            <p:ph type="title"/>
          </p:nvPr>
        </p:nvSpPr>
        <p:spPr>
          <a:xfrm>
            <a:off x="928662" y="285728"/>
            <a:ext cx="6624654" cy="571504"/>
          </a:xfrm>
        </p:spPr>
        <p:txBody>
          <a:bodyPr/>
          <a:lstStyle/>
          <a:p>
            <a:pPr algn="ctr">
              <a:defRPr/>
            </a:pPr>
            <a:r>
              <a:rPr lang="ar-SA" sz="2000" b="1" dirty="0" smtClean="0"/>
              <a:t>مكانة إدارة الجودة الشاملة في الإسلام</a:t>
            </a:r>
            <a:endParaRPr lang="ar-SA" sz="2000" dirty="0"/>
          </a:p>
        </p:txBody>
      </p:sp>
      <p:sp>
        <p:nvSpPr>
          <p:cNvPr id="27652" name="Content Placeholder 2"/>
          <p:cNvSpPr>
            <a:spLocks noGrp="1"/>
          </p:cNvSpPr>
          <p:nvPr>
            <p:ph idx="1"/>
          </p:nvPr>
        </p:nvSpPr>
        <p:spPr>
          <a:xfrm>
            <a:off x="304800" y="1357313"/>
            <a:ext cx="8686800" cy="4722812"/>
          </a:xfrm>
        </p:spPr>
        <p:txBody>
          <a:bodyPr/>
          <a:lstStyle/>
          <a:p>
            <a:pPr>
              <a:buFont typeface="Wingdings 2" pitchFamily="18" charset="2"/>
              <a:buNone/>
            </a:pPr>
            <a:r>
              <a:rPr lang="ar-SA" sz="2000" smtClean="0"/>
              <a:t>  وقد أكد كثير من المفكرين المسلمين المتخصصين في الشريعة (</a:t>
            </a:r>
            <a:r>
              <a:rPr lang="ar-SA" sz="2000" baseline="30000" smtClean="0"/>
              <a:t>الجويبر2005، الشيخ 200.. وغيرهم)</a:t>
            </a:r>
            <a:r>
              <a:rPr lang="ar-SA" sz="2000" smtClean="0"/>
              <a:t> أن المبادئ التي جاء بها مؤسسي الجودة وفكرة إدارة الجودة الشاملة بقيادة (جوران وكرسبي) ليست جديدة على الفكر الإسلامي، ومنها على سبيل المثال لا الحصر ما يلي</a:t>
            </a:r>
            <a:r>
              <a:rPr lang="en-US" sz="2000" smtClean="0">
                <a:cs typeface="Tahoma" pitchFamily="34" charset="0"/>
              </a:rPr>
              <a:t> :</a:t>
            </a:r>
            <a:br>
              <a:rPr lang="en-US" sz="2000" smtClean="0">
                <a:cs typeface="Tahoma" pitchFamily="34" charset="0"/>
              </a:rPr>
            </a:br>
            <a:r>
              <a:rPr lang="en-US" sz="2000" smtClean="0">
                <a:cs typeface="Tahoma" pitchFamily="34" charset="0"/>
              </a:rPr>
              <a:t>•  </a:t>
            </a:r>
            <a:r>
              <a:rPr lang="ar-SA" sz="2000" smtClean="0"/>
              <a:t>تأصيل التدريب للعمال و الموظفين</a:t>
            </a:r>
            <a:r>
              <a:rPr lang="en-US" sz="2000" smtClean="0">
                <a:cs typeface="Tahoma" pitchFamily="34" charset="0"/>
              </a:rPr>
              <a:t/>
            </a:r>
            <a:br>
              <a:rPr lang="en-US" sz="2000" smtClean="0">
                <a:cs typeface="Tahoma" pitchFamily="34" charset="0"/>
              </a:rPr>
            </a:br>
            <a:r>
              <a:rPr lang="en-US" sz="2000" smtClean="0">
                <a:cs typeface="Tahoma" pitchFamily="34" charset="0"/>
              </a:rPr>
              <a:t>•  </a:t>
            </a:r>
            <a:r>
              <a:rPr lang="ar-SA" sz="2000" smtClean="0"/>
              <a:t>إبعاد الخوف و خلق المناخ المحفز</a:t>
            </a:r>
            <a:r>
              <a:rPr lang="en-US" sz="2000" smtClean="0">
                <a:cs typeface="Tahoma" pitchFamily="34" charset="0"/>
              </a:rPr>
              <a:t/>
            </a:r>
            <a:br>
              <a:rPr lang="en-US" sz="2000" smtClean="0">
                <a:cs typeface="Tahoma" pitchFamily="34" charset="0"/>
              </a:rPr>
            </a:br>
            <a:r>
              <a:rPr lang="en-US" sz="2000" smtClean="0">
                <a:cs typeface="Tahoma" pitchFamily="34" charset="0"/>
              </a:rPr>
              <a:t>•  </a:t>
            </a:r>
            <a:r>
              <a:rPr lang="ar-SA" sz="2000" smtClean="0"/>
              <a:t>غرس الروح القيادية للمديرين و المشرفين</a:t>
            </a:r>
            <a:r>
              <a:rPr lang="en-US" sz="2000" smtClean="0">
                <a:cs typeface="Tahoma" pitchFamily="34" charset="0"/>
              </a:rPr>
              <a:t/>
            </a:r>
            <a:br>
              <a:rPr lang="en-US" sz="2000" smtClean="0">
                <a:cs typeface="Tahoma" pitchFamily="34" charset="0"/>
              </a:rPr>
            </a:br>
            <a:r>
              <a:rPr lang="en-US" sz="2000" smtClean="0">
                <a:cs typeface="Tahoma" pitchFamily="34" charset="0"/>
              </a:rPr>
              <a:t>•  </a:t>
            </a:r>
            <a:r>
              <a:rPr lang="ar-SA" sz="2000" smtClean="0"/>
              <a:t>الاعتراف</a:t>
            </a:r>
            <a:r>
              <a:rPr lang="en-US" sz="2000" smtClean="0">
                <a:cs typeface="Tahoma" pitchFamily="34" charset="0"/>
              </a:rPr>
              <a:t/>
            </a:r>
            <a:br>
              <a:rPr lang="en-US" sz="2000" smtClean="0">
                <a:cs typeface="Tahoma" pitchFamily="34" charset="0"/>
              </a:rPr>
            </a:br>
            <a:r>
              <a:rPr lang="en-US" sz="2000" smtClean="0">
                <a:cs typeface="Tahoma" pitchFamily="34" charset="0"/>
              </a:rPr>
              <a:t>•  </a:t>
            </a:r>
            <a:r>
              <a:rPr lang="ar-SA" sz="2000" smtClean="0"/>
              <a:t>الإجراءات التصحيحية</a:t>
            </a:r>
            <a:r>
              <a:rPr lang="en-US" sz="2000" smtClean="0">
                <a:cs typeface="Tahoma" pitchFamily="34" charset="0"/>
              </a:rPr>
              <a:t/>
            </a:r>
            <a:br>
              <a:rPr lang="en-US" sz="2000" smtClean="0">
                <a:cs typeface="Tahoma" pitchFamily="34" charset="0"/>
              </a:rPr>
            </a:br>
            <a:r>
              <a:rPr lang="en-US" sz="2000" smtClean="0">
                <a:cs typeface="Tahoma" pitchFamily="34" charset="0"/>
              </a:rPr>
              <a:t>•  </a:t>
            </a:r>
            <a:r>
              <a:rPr lang="ar-SA" sz="2000" smtClean="0"/>
              <a:t>التخطيط للمعيب الصفري ”اللاعيب - بلاعيب“ </a:t>
            </a:r>
            <a:r>
              <a:rPr lang="en-US" sz="2000" smtClean="0">
                <a:cs typeface="Tahoma" pitchFamily="34" charset="0"/>
              </a:rPr>
              <a:t/>
            </a:r>
            <a:br>
              <a:rPr lang="en-US" sz="2000" smtClean="0">
                <a:cs typeface="Tahoma" pitchFamily="34" charset="0"/>
              </a:rPr>
            </a:br>
            <a:r>
              <a:rPr lang="en-US" sz="2000" smtClean="0">
                <a:cs typeface="Tahoma" pitchFamily="34" charset="0"/>
              </a:rPr>
              <a:t>•  </a:t>
            </a:r>
            <a:r>
              <a:rPr lang="ar-SA" sz="2000" smtClean="0"/>
              <a:t>القضاء على أسباب حدوث العيوب</a:t>
            </a:r>
            <a:r>
              <a:rPr lang="en-US" sz="2000" smtClean="0">
                <a:cs typeface="Tahoma" pitchFamily="34" charset="0"/>
              </a:rPr>
              <a:t/>
            </a:r>
            <a:br>
              <a:rPr lang="en-US" sz="2000" smtClean="0">
                <a:cs typeface="Tahoma" pitchFamily="34" charset="0"/>
              </a:rPr>
            </a:br>
            <a:r>
              <a:rPr lang="en-US" sz="2000" smtClean="0">
                <a:cs typeface="Tahoma" pitchFamily="34" charset="0"/>
              </a:rPr>
              <a:t>•  </a:t>
            </a:r>
            <a:r>
              <a:rPr lang="ar-SA" sz="2000" smtClean="0"/>
              <a:t>التركيز على العميل (الداخلي و الخارجي)</a:t>
            </a:r>
            <a:endParaRPr lang="en-US" sz="2000" smtClean="0">
              <a:cs typeface="Tahoma" pitchFamily="34" charset="0"/>
            </a:endParaRPr>
          </a:p>
        </p:txBody>
      </p:sp>
    </p:spTree>
  </p:cSld>
  <p:clrMapOvr>
    <a:masterClrMapping/>
  </p:clrMapOvr>
  <p:transition>
    <p:comb/>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5"/>
          <p:cNvSpPr>
            <a:spLocks noGrp="1"/>
          </p:cNvSpPr>
          <p:nvPr>
            <p:ph type="sldNum" sz="quarter" idx="12"/>
          </p:nvPr>
        </p:nvSpPr>
        <p:spPr/>
        <p:txBody>
          <a:bodyPr/>
          <a:lstStyle/>
          <a:p>
            <a:pPr>
              <a:defRPr/>
            </a:pPr>
            <a:fld id="{211111E7-0ABB-4CC9-821B-36FAB24F9F96}" type="slidenum">
              <a:rPr lang="ar-SA"/>
              <a:pPr>
                <a:defRPr/>
              </a:pPr>
              <a:t>18</a:t>
            </a:fld>
            <a:endParaRPr lang="en-US"/>
          </a:p>
        </p:txBody>
      </p:sp>
      <p:sp>
        <p:nvSpPr>
          <p:cNvPr id="2" name="Title 1"/>
          <p:cNvSpPr>
            <a:spLocks noGrp="1"/>
          </p:cNvSpPr>
          <p:nvPr>
            <p:ph type="title"/>
          </p:nvPr>
        </p:nvSpPr>
        <p:spPr>
          <a:xfrm>
            <a:off x="304800" y="2886092"/>
            <a:ext cx="8482042" cy="1685916"/>
          </a:xfrm>
        </p:spPr>
        <p:txBody>
          <a:bodyPr/>
          <a:lstStyle/>
          <a:p>
            <a:pPr algn="ctr">
              <a:defRPr/>
            </a:pPr>
            <a:r>
              <a:rPr lang="ar-BH" b="1" dirty="0" smtClean="0"/>
              <a:t>تطور</a:t>
            </a:r>
            <a:r>
              <a:rPr lang="ar-SA" b="1" dirty="0" smtClean="0"/>
              <a:t> إدارة </a:t>
            </a:r>
            <a:r>
              <a:rPr lang="ar-BH" b="1" dirty="0" smtClean="0"/>
              <a:t>الجودة الشاملة</a:t>
            </a:r>
            <a:r>
              <a:rPr lang="ar-SA" b="1" dirty="0" smtClean="0"/>
              <a:t> المعاصرة وفق روادها</a:t>
            </a:r>
            <a:endParaRPr lang="ar-SA" dirty="0"/>
          </a:p>
        </p:txBody>
      </p:sp>
    </p:spTree>
  </p:cSld>
  <p:clrMapOvr>
    <a:masterClrMapping/>
  </p:clrMapOvr>
  <p:transition>
    <p:comb/>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7227B5B4-129F-4E44-AC66-2E6AA198E55B}" type="slidenum">
              <a:rPr lang="ar-SA"/>
              <a:pPr>
                <a:defRPr/>
              </a:pPr>
              <a:t>19</a:t>
            </a:fld>
            <a:endParaRPr lang="en-US"/>
          </a:p>
        </p:txBody>
      </p:sp>
      <p:sp>
        <p:nvSpPr>
          <p:cNvPr id="43010" name="Rectangle 2"/>
          <p:cNvSpPr>
            <a:spLocks noGrp="1"/>
          </p:cNvSpPr>
          <p:nvPr>
            <p:ph type="title" idx="4294967295"/>
          </p:nvPr>
        </p:nvSpPr>
        <p:spPr bwMode="auto">
          <a:xfrm>
            <a:off x="1571625" y="285750"/>
            <a:ext cx="5929313" cy="714375"/>
          </a:xfrm>
        </p:spPr>
        <p:txBody>
          <a:bodyPr wrap="square" lIns="91440" tIns="45720" rIns="91440" bIns="45720" numCol="1" anchorCtr="0" compatLnSpc="1">
            <a:prstTxWarp prst="textNoShape">
              <a:avLst/>
            </a:prstTxWarp>
            <a:normAutofit fontScale="90000"/>
          </a:bodyPr>
          <a:lstStyle/>
          <a:p>
            <a:pPr algn="ctr">
              <a:defRPr/>
            </a:pPr>
            <a:r>
              <a:rPr lang="ar-SA" sz="2000" dirty="0" smtClean="0">
                <a:cs typeface="Monotype Koufi" pitchFamily="2" charset="-78"/>
              </a:rPr>
              <a:t> </a:t>
            </a:r>
            <a:r>
              <a:rPr lang="ar-BH" sz="2800" b="1" dirty="0" smtClean="0">
                <a:cs typeface="Monotype Koufi" pitchFamily="2" charset="-78"/>
              </a:rPr>
              <a:t>إدوارد </a:t>
            </a:r>
            <a:r>
              <a:rPr lang="ar-BH" sz="2800" b="1" dirty="0" err="1" smtClean="0">
                <a:cs typeface="Monotype Koufi" pitchFamily="2" charset="-78"/>
              </a:rPr>
              <a:t>ديمنج</a:t>
            </a:r>
            <a:r>
              <a:rPr lang="ar-SA" sz="2400" b="1" dirty="0" smtClean="0">
                <a:cs typeface="Monotype Koufi" pitchFamily="2" charset="-78"/>
              </a:rPr>
              <a:t> </a:t>
            </a:r>
            <a:br>
              <a:rPr lang="ar-SA" sz="2400" b="1" dirty="0" smtClean="0">
                <a:cs typeface="Monotype Koufi" pitchFamily="2" charset="-78"/>
              </a:rPr>
            </a:br>
            <a:r>
              <a:rPr lang="en-US" sz="2400" b="1" dirty="0" smtClean="0">
                <a:cs typeface="Monotype Koufi" pitchFamily="2" charset="-78"/>
              </a:rPr>
              <a:t>EDWARD DEMING</a:t>
            </a:r>
            <a:r>
              <a:rPr lang="ar-SA" sz="2000" dirty="0" smtClean="0">
                <a:cs typeface="Monotype Koufi" pitchFamily="2" charset="-78"/>
              </a:rPr>
              <a:t> </a:t>
            </a:r>
            <a:endParaRPr lang="en-US" sz="2000" dirty="0" smtClean="0">
              <a:cs typeface="Monotype Koufi" pitchFamily="2" charset="-78"/>
            </a:endParaRPr>
          </a:p>
        </p:txBody>
      </p:sp>
      <p:sp>
        <p:nvSpPr>
          <p:cNvPr id="29700" name="Rectangle 3"/>
          <p:cNvSpPr>
            <a:spLocks noGrp="1"/>
          </p:cNvSpPr>
          <p:nvPr>
            <p:ph type="body" idx="4294967295"/>
          </p:nvPr>
        </p:nvSpPr>
        <p:spPr>
          <a:xfrm>
            <a:off x="857250" y="1143000"/>
            <a:ext cx="7777163" cy="4643438"/>
          </a:xfrm>
        </p:spPr>
        <p:txBody>
          <a:bodyPr/>
          <a:lstStyle/>
          <a:p>
            <a:pPr>
              <a:lnSpc>
                <a:spcPct val="90000"/>
              </a:lnSpc>
              <a:buFont typeface="Wingdings 2" pitchFamily="18" charset="2"/>
              <a:buNone/>
            </a:pPr>
            <a:r>
              <a:rPr lang="ar-BH" sz="2000" smtClean="0"/>
              <a:t>	</a:t>
            </a:r>
            <a:endParaRPr lang="ar-SA" sz="2000" smtClean="0"/>
          </a:p>
          <a:p>
            <a:pPr algn="just">
              <a:lnSpc>
                <a:spcPct val="90000"/>
              </a:lnSpc>
              <a:buFont typeface="Wingdings 2" pitchFamily="18" charset="2"/>
              <a:buNone/>
            </a:pPr>
            <a:r>
              <a:rPr lang="ar-BH" sz="2000" smtClean="0"/>
              <a:t>	</a:t>
            </a:r>
            <a:r>
              <a:rPr lang="ar-SA" sz="2000" smtClean="0"/>
              <a:t>        </a:t>
            </a:r>
            <a:r>
              <a:rPr lang="ar-BH" sz="2000" smtClean="0"/>
              <a:t>هو مهندس أمريكي ويعتبر الأب الروحي لإدارة الجودة وقد أدرك ديمن</a:t>
            </a:r>
            <a:r>
              <a:rPr lang="ar-SA" sz="2000" smtClean="0"/>
              <a:t>ج</a:t>
            </a:r>
            <a:r>
              <a:rPr lang="ar-BH" sz="2000" smtClean="0"/>
              <a:t> أن الموظفين هم الذين يتحكمون بالفعل في عملية الإنتاج وابتكر ما يسمي بدائرة ديمنغ:</a:t>
            </a:r>
            <a:endParaRPr lang="en-US" sz="2000" smtClean="0">
              <a:cs typeface="Tahoma" pitchFamily="34" charset="0"/>
            </a:endParaRPr>
          </a:p>
          <a:p>
            <a:pPr algn="ctr">
              <a:lnSpc>
                <a:spcPct val="90000"/>
              </a:lnSpc>
              <a:buFont typeface="Wingdings 2" pitchFamily="18" charset="2"/>
              <a:buNone/>
            </a:pPr>
            <a:endParaRPr lang="en-US" sz="2000" u="sng" smtClean="0">
              <a:cs typeface="Tahoma" pitchFamily="34" charset="0"/>
            </a:endParaRPr>
          </a:p>
          <a:p>
            <a:pPr algn="ctr">
              <a:lnSpc>
                <a:spcPct val="90000"/>
              </a:lnSpc>
              <a:buFont typeface="Wingdings 2" pitchFamily="18" charset="2"/>
              <a:buNone/>
            </a:pPr>
            <a:r>
              <a:rPr lang="ar-BH" sz="2000" u="sng" smtClean="0">
                <a:latin typeface="Monotype Koufi" pitchFamily="2" charset="-78"/>
                <a:cs typeface="Monotype Koufi" pitchFamily="2" charset="-78"/>
              </a:rPr>
              <a:t>خطط</a:t>
            </a:r>
            <a:r>
              <a:rPr lang="ar-BH" sz="2000" smtClean="0">
                <a:latin typeface="Monotype Koufi" pitchFamily="2" charset="-78"/>
                <a:cs typeface="Monotype Koufi" pitchFamily="2" charset="-78"/>
              </a:rPr>
              <a:t>، </a:t>
            </a:r>
            <a:r>
              <a:rPr lang="en-US" sz="2000" smtClean="0">
                <a:cs typeface="Monotype Koufi" pitchFamily="2" charset="-78"/>
              </a:rPr>
              <a:t>       </a:t>
            </a:r>
            <a:r>
              <a:rPr lang="ar-BH" sz="2000" u="sng" smtClean="0">
                <a:latin typeface="Monotype Koufi" pitchFamily="2" charset="-78"/>
                <a:cs typeface="Monotype Koufi" pitchFamily="2" charset="-78"/>
              </a:rPr>
              <a:t>نفذ</a:t>
            </a:r>
            <a:r>
              <a:rPr lang="ar-BH" sz="2000" smtClean="0">
                <a:latin typeface="Monotype Koufi" pitchFamily="2" charset="-78"/>
                <a:cs typeface="Monotype Koufi" pitchFamily="2" charset="-78"/>
              </a:rPr>
              <a:t>،</a:t>
            </a:r>
            <a:r>
              <a:rPr lang="en-US" sz="2000" smtClean="0">
                <a:latin typeface="Monotype Koufi" pitchFamily="2" charset="-78"/>
                <a:cs typeface="Monotype Koufi" pitchFamily="2" charset="-78"/>
              </a:rPr>
              <a:t>     </a:t>
            </a:r>
            <a:r>
              <a:rPr lang="ar-BH" sz="2000" smtClean="0">
                <a:latin typeface="Monotype Koufi" pitchFamily="2" charset="-78"/>
                <a:cs typeface="Monotype Koufi" pitchFamily="2" charset="-78"/>
              </a:rPr>
              <a:t> </a:t>
            </a:r>
            <a:r>
              <a:rPr lang="en-US" sz="2000" smtClean="0">
                <a:cs typeface="Monotype Koufi" pitchFamily="2" charset="-78"/>
              </a:rPr>
              <a:t>   </a:t>
            </a:r>
            <a:r>
              <a:rPr lang="ar-BH" sz="2000" u="sng" smtClean="0">
                <a:latin typeface="Monotype Koufi" pitchFamily="2" charset="-78"/>
                <a:cs typeface="Monotype Koufi" pitchFamily="2" charset="-78"/>
              </a:rPr>
              <a:t>افحص</a:t>
            </a:r>
            <a:r>
              <a:rPr lang="ar-BH" sz="2000" smtClean="0">
                <a:latin typeface="Monotype Koufi" pitchFamily="2" charset="-78"/>
                <a:cs typeface="Monotype Koufi" pitchFamily="2" charset="-78"/>
              </a:rPr>
              <a:t>، </a:t>
            </a:r>
            <a:r>
              <a:rPr lang="en-US" sz="2000" smtClean="0">
                <a:cs typeface="Monotype Koufi" pitchFamily="2" charset="-78"/>
              </a:rPr>
              <a:t>      </a:t>
            </a:r>
            <a:r>
              <a:rPr lang="ar-BH" sz="2000" u="sng" smtClean="0">
                <a:latin typeface="Monotype Koufi" pitchFamily="2" charset="-78"/>
                <a:cs typeface="Monotype Koufi" pitchFamily="2" charset="-78"/>
              </a:rPr>
              <a:t>تصرف</a:t>
            </a:r>
            <a:r>
              <a:rPr lang="ar-BH" sz="2000" smtClean="0">
                <a:latin typeface="Monotype Koufi" pitchFamily="2" charset="-78"/>
                <a:cs typeface="Monotype Koufi" pitchFamily="2" charset="-78"/>
              </a:rPr>
              <a:t>. </a:t>
            </a:r>
            <a:endParaRPr lang="en-US" sz="2000" smtClean="0">
              <a:cs typeface="Monotype Koufi" pitchFamily="2" charset="-78"/>
            </a:endParaRPr>
          </a:p>
          <a:p>
            <a:pPr algn="just">
              <a:lnSpc>
                <a:spcPct val="90000"/>
              </a:lnSpc>
              <a:buFont typeface="Wingdings 2" pitchFamily="18" charset="2"/>
              <a:buNone/>
            </a:pPr>
            <a:endParaRPr lang="en-US" sz="2000" smtClean="0">
              <a:cs typeface="Tahoma" pitchFamily="34" charset="0"/>
            </a:endParaRPr>
          </a:p>
          <a:p>
            <a:pPr algn="just">
              <a:lnSpc>
                <a:spcPct val="90000"/>
              </a:lnSpc>
              <a:buFont typeface="Wingdings 2" pitchFamily="18" charset="2"/>
              <a:buNone/>
            </a:pPr>
            <a:r>
              <a:rPr lang="en-US" sz="2000" smtClean="0">
                <a:cs typeface="Tahoma" pitchFamily="34" charset="0"/>
              </a:rPr>
              <a:t>        </a:t>
            </a:r>
            <a:r>
              <a:rPr lang="ar-BH" sz="2000" smtClean="0"/>
              <a:t>وتحدث عن الجودة في أمريكا في أوائل الأربعينات ولكن أمريكا تجاهلته ومن ثم قام اشيكاوا (رئيس الاتحاد الياباني للمنظمات الاقتصادية) بدعوة ديمنغ لإلقاء سلسلة محاضرات في منتصف الخمسينات من القرن الماضي</a:t>
            </a:r>
            <a:endParaRPr lang="ar-SA" sz="2000" smtClean="0"/>
          </a:p>
          <a:p>
            <a:pPr>
              <a:lnSpc>
                <a:spcPct val="90000"/>
              </a:lnSpc>
              <a:buFont typeface="Wingdings 2" pitchFamily="18" charset="2"/>
              <a:buNone/>
            </a:pPr>
            <a:endParaRPr lang="ar-SA" sz="1800" smtClean="0"/>
          </a:p>
          <a:p>
            <a:pPr algn="ctr">
              <a:lnSpc>
                <a:spcPct val="90000"/>
              </a:lnSpc>
              <a:buFont typeface="Wingdings 2" pitchFamily="18" charset="2"/>
              <a:buNone/>
            </a:pPr>
            <a:r>
              <a:rPr lang="ar-SA" sz="1600" smtClean="0"/>
              <a:t>=====</a:t>
            </a:r>
            <a:endParaRPr lang="en-US" sz="1600" smtClean="0">
              <a:cs typeface="Tahoma" pitchFamily="34" charset="0"/>
            </a:endParaRPr>
          </a:p>
          <a:p>
            <a:pPr algn="ctr">
              <a:lnSpc>
                <a:spcPct val="90000"/>
              </a:lnSpc>
              <a:buFont typeface="Wingdings 2" pitchFamily="18" charset="2"/>
              <a:buNone/>
            </a:pPr>
            <a:r>
              <a:rPr lang="ar-SA" sz="1600" smtClean="0"/>
              <a:t>س1: اشيكاوا رائد الجودة بينما جوران رائد إدارة الجودة الشاملة (صح/خطأ) صحح....</a:t>
            </a:r>
          </a:p>
          <a:p>
            <a:pPr algn="ctr">
              <a:lnSpc>
                <a:spcPct val="90000"/>
              </a:lnSpc>
              <a:buFont typeface="Wingdings 2" pitchFamily="18" charset="2"/>
              <a:buNone/>
            </a:pPr>
            <a:r>
              <a:rPr lang="ar-SA" sz="1600" smtClean="0"/>
              <a:t>س2: ..................................................................( صح/خطأ) صحح ............</a:t>
            </a:r>
          </a:p>
          <a:p>
            <a:pPr>
              <a:lnSpc>
                <a:spcPct val="90000"/>
              </a:lnSpc>
              <a:buFont typeface="Wingdings 2" pitchFamily="18" charset="2"/>
              <a:buNone/>
            </a:pPr>
            <a:endParaRPr lang="en-US" sz="2000" smtClean="0">
              <a:cs typeface="Tahoma" pitchFamily="34" charset="0"/>
            </a:endParaRPr>
          </a:p>
        </p:txBody>
      </p:sp>
    </p:spTree>
  </p:cSld>
  <p:clrMapOvr>
    <a:masterClrMapping/>
  </p:clrMapOvr>
  <p:transition>
    <p:comb/>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5"/>
          <p:cNvSpPr>
            <a:spLocks noGrp="1"/>
          </p:cNvSpPr>
          <p:nvPr>
            <p:ph type="sldNum" sz="quarter" idx="12"/>
          </p:nvPr>
        </p:nvSpPr>
        <p:spPr/>
        <p:txBody>
          <a:bodyPr/>
          <a:lstStyle/>
          <a:p>
            <a:pPr>
              <a:defRPr/>
            </a:pPr>
            <a:fld id="{88B8A57F-37B7-42C9-9702-7102DEC5EB9D}" type="slidenum">
              <a:rPr lang="ar-SA"/>
              <a:pPr>
                <a:defRPr/>
              </a:pPr>
              <a:t>2</a:t>
            </a:fld>
            <a:endParaRPr lang="en-US"/>
          </a:p>
        </p:txBody>
      </p:sp>
      <p:sp>
        <p:nvSpPr>
          <p:cNvPr id="7171" name="Rectangle 3"/>
          <p:cNvSpPr>
            <a:spLocks noGrp="1" noChangeArrowheads="1"/>
          </p:cNvSpPr>
          <p:nvPr>
            <p:ph type="title"/>
          </p:nvPr>
        </p:nvSpPr>
        <p:spPr>
          <a:xfrm>
            <a:off x="1979613" y="404813"/>
            <a:ext cx="4775200" cy="431800"/>
          </a:xfrm>
        </p:spPr>
        <p:txBody>
          <a:bodyPr lIns="92075" tIns="46038" rIns="92075" bIns="46038" rtlCol="1">
            <a:normAutofit fontScale="90000"/>
          </a:bodyPr>
          <a:lstStyle/>
          <a:p>
            <a:pPr eaLnBrk="1" fontAlgn="auto" hangingPunct="1">
              <a:spcAft>
                <a:spcPts val="0"/>
              </a:spcAft>
              <a:defRPr/>
            </a:pPr>
            <a:r>
              <a:rPr lang="ar-SA" sz="3500" smtClean="0">
                <a:cs typeface="Diwani Bent" pitchFamily="2" charset="-78"/>
              </a:rPr>
              <a:t>بسم الله الرحمن الرحيم</a:t>
            </a:r>
            <a:r>
              <a:rPr lang="ar-SA" sz="3500" smtClean="0"/>
              <a:t> </a:t>
            </a:r>
            <a:endParaRPr lang="en-US" sz="3500" smtClean="0"/>
          </a:p>
        </p:txBody>
      </p:sp>
      <p:sp>
        <p:nvSpPr>
          <p:cNvPr id="12292" name="Rectangle 2"/>
          <p:cNvSpPr>
            <a:spLocks noGrp="1" noChangeArrowheads="1"/>
          </p:cNvSpPr>
          <p:nvPr>
            <p:ph idx="1"/>
          </p:nvPr>
        </p:nvSpPr>
        <p:spPr>
          <a:xfrm>
            <a:off x="395288" y="1125538"/>
            <a:ext cx="8137525" cy="4895850"/>
          </a:xfrm>
        </p:spPr>
        <p:txBody>
          <a:bodyPr/>
          <a:lstStyle/>
          <a:p>
            <a:pPr algn="ctr" eaLnBrk="1" hangingPunct="1">
              <a:lnSpc>
                <a:spcPct val="80000"/>
              </a:lnSpc>
              <a:buFont typeface="Wingdings" pitchFamily="2" charset="2"/>
              <a:buNone/>
            </a:pPr>
            <a:r>
              <a:rPr lang="ar-SA" sz="1800" b="1" smtClean="0">
                <a:cs typeface="Arabic Transparent" pitchFamily="2" charset="0"/>
              </a:rPr>
              <a:t>لأننا نتعلم مفاهيم  الجودة في والتميز والعمل المتقن</a:t>
            </a:r>
            <a:endParaRPr lang="en-US" sz="1800" smtClean="0">
              <a:cs typeface="Arabic Transparent" pitchFamily="2" charset="0"/>
            </a:endParaRPr>
          </a:p>
          <a:p>
            <a:pPr algn="ctr" eaLnBrk="1" hangingPunct="1">
              <a:lnSpc>
                <a:spcPct val="80000"/>
              </a:lnSpc>
              <a:buFont typeface="Wingdings" pitchFamily="2" charset="2"/>
              <a:buNone/>
            </a:pPr>
            <a:r>
              <a:rPr lang="ar-SA" sz="1800" smtClean="0">
                <a:cs typeface="Monotype Koufi" pitchFamily="2" charset="-78"/>
              </a:rPr>
              <a:t>نفتتح تعليم وتعلم مقررنا هذا نذكر ببعض من الذكر الحكيم عما بقوله تعالى ”وذكر فان الذكرى تنفع المؤمنين....:</a:t>
            </a:r>
            <a:endParaRPr lang="en-US" sz="1800" smtClean="0">
              <a:cs typeface="Arial" pitchFamily="34" charset="0"/>
            </a:endParaRPr>
          </a:p>
          <a:p>
            <a:pPr algn="just" eaLnBrk="1" hangingPunct="1">
              <a:lnSpc>
                <a:spcPct val="80000"/>
              </a:lnSpc>
              <a:buFont typeface="Wingdings" pitchFamily="2" charset="2"/>
              <a:buNone/>
            </a:pPr>
            <a:r>
              <a:rPr lang="en-US" smtClean="0">
                <a:latin typeface="AGA Arabesque" pitchFamily="2" charset="2"/>
                <a:cs typeface="Monotype Koufi" pitchFamily="2" charset="-78"/>
                <a:sym typeface="AGA Arabesque" pitchFamily="2" charset="2"/>
              </a:rPr>
              <a:t></a:t>
            </a:r>
            <a:r>
              <a:rPr lang="ar-SA" sz="2000" smtClean="0">
                <a:latin typeface="AGA Arabesque" pitchFamily="2" charset="2"/>
                <a:cs typeface="Monotype Koufi" pitchFamily="2" charset="-78"/>
              </a:rPr>
              <a:t>وَقُلِ اعْمَلُواْ فَسَيَرَى اللّهُ عَمَلَكُمْ وَرَسُولُهُ وَالْمُؤْمِنُونَ وَسَتُرَدُّونَ إِلَى عَالِمِ الْغَيْبِ وَالشَّهَادَةِ فَيُنَبِّئُكُم بِمَا كُنتُمْ تَعْمَلُونَ</a:t>
            </a:r>
            <a:r>
              <a:rPr lang="ar-SA" sz="2400" smtClean="0">
                <a:latin typeface="AGA Arabesque" pitchFamily="2" charset="2"/>
                <a:cs typeface="Monotype Koufi" pitchFamily="2" charset="-78"/>
              </a:rPr>
              <a:t> </a:t>
            </a:r>
            <a:r>
              <a:rPr lang="en-US" smtClean="0">
                <a:latin typeface="AGA Arabesque" pitchFamily="2" charset="2"/>
                <a:cs typeface="Monotype Koufi" pitchFamily="2" charset="-78"/>
                <a:sym typeface="AGA Arabesque" pitchFamily="2" charset="2"/>
              </a:rPr>
              <a:t></a:t>
            </a:r>
            <a:r>
              <a:rPr lang="ar-SA" smtClean="0">
                <a:latin typeface="AGA Arabesque" pitchFamily="2" charset="2"/>
                <a:cs typeface="Monotype Koufi" pitchFamily="2" charset="-78"/>
                <a:sym typeface="AGA Arabesque" pitchFamily="2" charset="2"/>
              </a:rPr>
              <a:t> </a:t>
            </a:r>
            <a:r>
              <a:rPr lang="ar-SA" sz="1800" smtClean="0">
                <a:cs typeface="Arabic Transparent" pitchFamily="2" charset="0"/>
              </a:rPr>
              <a:t>التوبة 105 </a:t>
            </a:r>
          </a:p>
          <a:p>
            <a:pPr algn="just" eaLnBrk="1" hangingPunct="1">
              <a:lnSpc>
                <a:spcPct val="80000"/>
              </a:lnSpc>
              <a:buFont typeface="Wingdings" pitchFamily="2" charset="2"/>
              <a:buNone/>
            </a:pPr>
            <a:endParaRPr lang="en-US" sz="1800" smtClean="0">
              <a:cs typeface="Monotype Koufi" pitchFamily="2" charset="-78"/>
            </a:endParaRPr>
          </a:p>
          <a:p>
            <a:pPr algn="just" eaLnBrk="1" hangingPunct="1">
              <a:lnSpc>
                <a:spcPct val="80000"/>
              </a:lnSpc>
              <a:buFont typeface="Wingdings" pitchFamily="2" charset="2"/>
              <a:buNone/>
            </a:pPr>
            <a:r>
              <a:rPr lang="en-US" smtClean="0">
                <a:latin typeface="AGA Arabesque" pitchFamily="2" charset="2"/>
                <a:cs typeface="Monotype Koufi" pitchFamily="2" charset="-78"/>
                <a:sym typeface="AGA Arabesque" pitchFamily="2" charset="2"/>
              </a:rPr>
              <a:t></a:t>
            </a:r>
            <a:r>
              <a:rPr lang="ar-SA" sz="2000" smtClean="0">
                <a:cs typeface="Monotype Koufi" pitchFamily="2" charset="-78"/>
              </a:rPr>
              <a:t> فَاسْتَجَابَ لَهُمْ رَبُّهُمْ أَنِّي لاَ أُضِيعُ عَمَلَ عَامِلٍ مِّنكُم مِّن ذَكَرٍ أَوْ أُنثَى بَعْضُكُم مِّن بَعْضٍ فَالَّذِينَ هَاجَرُواْ وَأُخْرِجُواْ مِن دِيَارِهِمْ وَأُوذُواْ فِي سَبِيلِي وَقَاتَلُواْ وَقُتِلُواْ لأُكَفِّرَنَّ عَنْهُمْ سَيِّئَاتِهِمْ وَلأُدْخِلَنَّهُمْ جَنَّاتٍ تَجْرِي مِن تَحْتِهَا الأَنْهَارُ ثَوَاباً مِّن عِندِ اللّهِ وَاللّهُ عِندَهُ حُسْنُ الثَّوَابِ</a:t>
            </a:r>
            <a:r>
              <a:rPr lang="ar-SA" sz="2400" smtClean="0">
                <a:cs typeface="Monotype Koufi" pitchFamily="2" charset="-78"/>
              </a:rPr>
              <a:t> </a:t>
            </a:r>
            <a:r>
              <a:rPr lang="en-US" smtClean="0">
                <a:latin typeface="AGA Arabesque" pitchFamily="2" charset="2"/>
                <a:cs typeface="Monotype Koufi" pitchFamily="2" charset="-78"/>
                <a:sym typeface="AGA Arabesque" pitchFamily="2" charset="2"/>
              </a:rPr>
              <a:t></a:t>
            </a:r>
            <a:r>
              <a:rPr lang="ar-SA" sz="1600" smtClean="0">
                <a:cs typeface="Arabic Transparent" pitchFamily="2" charset="0"/>
              </a:rPr>
              <a:t>ال عمران 195</a:t>
            </a:r>
          </a:p>
          <a:p>
            <a:pPr algn="ctr" eaLnBrk="1" hangingPunct="1">
              <a:lnSpc>
                <a:spcPct val="80000"/>
              </a:lnSpc>
              <a:buFont typeface="Wingdings" pitchFamily="2" charset="2"/>
              <a:buNone/>
            </a:pPr>
            <a:endParaRPr lang="ar-SA" sz="1600" smtClean="0">
              <a:cs typeface="Arabic Transparent" pitchFamily="2" charset="0"/>
            </a:endParaRPr>
          </a:p>
          <a:p>
            <a:pPr algn="ctr" eaLnBrk="1" hangingPunct="1">
              <a:lnSpc>
                <a:spcPct val="80000"/>
              </a:lnSpc>
              <a:buFont typeface="Wingdings" pitchFamily="2" charset="2"/>
              <a:buNone/>
            </a:pPr>
            <a:r>
              <a:rPr lang="ar-SA" sz="1800" b="1" smtClean="0">
                <a:cs typeface="Arabic Transparent" pitchFamily="2" charset="0"/>
              </a:rPr>
              <a:t>ونًسأل قبل أن نُسأل </a:t>
            </a:r>
            <a:endParaRPr lang="en-US" sz="1800" b="1" smtClean="0">
              <a:cs typeface="Arabic Transparent" pitchFamily="2" charset="0"/>
            </a:endParaRPr>
          </a:p>
          <a:p>
            <a:pPr algn="ctr" eaLnBrk="1" hangingPunct="1">
              <a:lnSpc>
                <a:spcPct val="80000"/>
              </a:lnSpc>
              <a:buFont typeface="Wingdings" pitchFamily="2" charset="2"/>
              <a:buNone/>
            </a:pPr>
            <a:r>
              <a:rPr lang="ar-SA" sz="1800" b="1" smtClean="0">
                <a:cs typeface="Arabic Transparent" pitchFamily="2" charset="0"/>
              </a:rPr>
              <a:t>كم آية وحديث وردت حول العمل وجودته مثل الإجادة، الجد والاجتهاد، التفاني، التميز، والحسن الإتقان.. ؟“ </a:t>
            </a:r>
          </a:p>
          <a:p>
            <a:pPr algn="ctr" eaLnBrk="1" hangingPunct="1">
              <a:lnSpc>
                <a:spcPct val="80000"/>
              </a:lnSpc>
              <a:buFont typeface="Wingdings" pitchFamily="2" charset="2"/>
              <a:buNone/>
            </a:pPr>
            <a:endParaRPr lang="ar-SA" sz="1800" b="1" smtClean="0">
              <a:cs typeface="Arabic Transparent" pitchFamily="2" charset="0"/>
            </a:endParaRPr>
          </a:p>
          <a:p>
            <a:pPr algn="ctr" eaLnBrk="1" hangingPunct="1">
              <a:lnSpc>
                <a:spcPct val="80000"/>
              </a:lnSpc>
              <a:buFont typeface="Wingdings" pitchFamily="2" charset="2"/>
              <a:buNone/>
            </a:pPr>
            <a:r>
              <a:rPr lang="ar-SA" sz="1800" b="1" smtClean="0">
                <a:cs typeface="Arabic Transparent" pitchFamily="2" charset="0"/>
              </a:rPr>
              <a:t>(خيار من خيارات المشاركة  البحثية لعدد لا يزيد عن 6 طلاب باللغتين العربية والانجليزية)</a:t>
            </a:r>
            <a:endParaRPr lang="en-US" sz="1800" b="1" smtClean="0">
              <a:cs typeface="Arabic Transparent" pitchFamily="2" charset="0"/>
            </a:endParaRPr>
          </a:p>
          <a:p>
            <a:pPr algn="ctr" eaLnBrk="1" hangingPunct="1">
              <a:lnSpc>
                <a:spcPct val="80000"/>
              </a:lnSpc>
              <a:buFont typeface="Wingdings" pitchFamily="2" charset="2"/>
              <a:buNone/>
            </a:pPr>
            <a:endParaRPr lang="en-US" sz="1800" b="1" smtClean="0">
              <a:cs typeface="Arabic Transparent" pitchFamily="2" charset="0"/>
            </a:endParaRPr>
          </a:p>
        </p:txBody>
      </p:sp>
      <p:sp>
        <p:nvSpPr>
          <p:cNvPr id="4" name="Footer Placeholder 3"/>
          <p:cNvSpPr>
            <a:spLocks noGrp="1"/>
          </p:cNvSpPr>
          <p:nvPr>
            <p:ph type="ftr" sz="quarter" idx="11"/>
          </p:nvPr>
        </p:nvSpPr>
        <p:spPr>
          <a:xfrm>
            <a:off x="457200" y="6245225"/>
            <a:ext cx="2133600" cy="476250"/>
          </a:xfrm>
        </p:spPr>
        <p:txBody>
          <a:bodyPr/>
          <a:lstStyle/>
          <a:p>
            <a:pPr algn="l">
              <a:defRPr/>
            </a:pPr>
            <a:r>
              <a:rPr lang="ar-SA">
                <a:solidFill>
                  <a:schemeClr val="accent1">
                    <a:shade val="75000"/>
                  </a:schemeClr>
                </a:solidFill>
              </a:rPr>
              <a:t>Johali MLA 2010</a:t>
            </a:r>
            <a:endParaRPr lang="en-US">
              <a:solidFill>
                <a:schemeClr val="accent1">
                  <a:shade val="75000"/>
                </a:schemeClr>
              </a:solidFill>
            </a:endParaRPr>
          </a:p>
        </p:txBody>
      </p:sp>
      <p:sp>
        <p:nvSpPr>
          <p:cNvPr id="5" name="Slide Number Placeholder 4"/>
          <p:cNvSpPr txBox="1">
            <a:spLocks noGrp="1"/>
          </p:cNvSpPr>
          <p:nvPr/>
        </p:nvSpPr>
        <p:spPr>
          <a:xfrm>
            <a:off x="3124200" y="6245225"/>
            <a:ext cx="2895600" cy="476250"/>
          </a:xfrm>
          <a:prstGeom prst="rect">
            <a:avLst/>
          </a:prstGeom>
          <a:noFill/>
        </p:spPr>
        <p:txBody>
          <a:bodyPr/>
          <a:lstStyle/>
          <a:p>
            <a:pPr algn="ctr">
              <a:defRPr/>
            </a:pPr>
            <a:fld id="{F6ABBDDC-2864-4E41-AE63-C4ED23DAF52A}" type="slidenum">
              <a:rPr lang="ar-SA" sz="1200">
                <a:solidFill>
                  <a:schemeClr val="accent1">
                    <a:shade val="75000"/>
                  </a:schemeClr>
                </a:solidFill>
              </a:rPr>
              <a:pPr algn="ctr">
                <a:defRPr/>
              </a:pPr>
              <a:t>2</a:t>
            </a:fld>
            <a:endParaRPr lang="en-US" sz="1200">
              <a:solidFill>
                <a:schemeClr val="accent1">
                  <a:shade val="75000"/>
                </a:schemeClr>
              </a:solidFill>
            </a:endParaRPr>
          </a:p>
        </p:txBody>
      </p:sp>
    </p:spTree>
  </p:cSld>
  <p:clrMapOvr>
    <a:masterClrMapping/>
  </p:clrMapOvr>
  <p:transition>
    <p:comb/>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DA42B76A-95F6-4A35-98D4-3BD1F6A60EFA}" type="slidenum">
              <a:rPr lang="ar-SA"/>
              <a:pPr>
                <a:defRPr/>
              </a:pPr>
              <a:t>20</a:t>
            </a:fld>
            <a:endParaRPr lang="en-US"/>
          </a:p>
        </p:txBody>
      </p:sp>
      <p:sp>
        <p:nvSpPr>
          <p:cNvPr id="26626" name="Rectangle 2"/>
          <p:cNvSpPr>
            <a:spLocks noGrp="1"/>
          </p:cNvSpPr>
          <p:nvPr>
            <p:ph type="title"/>
          </p:nvPr>
        </p:nvSpPr>
        <p:spPr bwMode="auto">
          <a:xfrm>
            <a:off x="1785938" y="214313"/>
            <a:ext cx="5605462" cy="504825"/>
          </a:xfrm>
        </p:spPr>
        <p:txBody>
          <a:bodyPr wrap="square" lIns="91440" tIns="45720" rIns="91440" bIns="45720" numCol="1" anchorCtr="0" compatLnSpc="1">
            <a:prstTxWarp prst="textNoShape">
              <a:avLst/>
            </a:prstTxWarp>
          </a:bodyPr>
          <a:lstStyle/>
          <a:p>
            <a:pPr eaLnBrk="1" fontAlgn="auto" hangingPunct="1">
              <a:spcAft>
                <a:spcPts val="0"/>
              </a:spcAft>
              <a:defRPr/>
            </a:pPr>
            <a:r>
              <a:rPr lang="ar-BH" sz="2400" dirty="0" smtClean="0">
                <a:effectLst/>
                <a:cs typeface="Monotype Koufi" pitchFamily="2" charset="-78"/>
              </a:rPr>
              <a:t>المبادئ الأربعة عشر لنظرية </a:t>
            </a:r>
            <a:r>
              <a:rPr lang="ar-BH" sz="2400" dirty="0" err="1" smtClean="0">
                <a:effectLst/>
                <a:cs typeface="Monotype Koufi" pitchFamily="2" charset="-78"/>
              </a:rPr>
              <a:t>ديمنغ</a:t>
            </a:r>
            <a:r>
              <a:rPr lang="en-US" sz="2400" dirty="0" smtClean="0">
                <a:effectLst/>
                <a:cs typeface="Monotype Koufi" pitchFamily="2" charset="-78"/>
              </a:rPr>
              <a:t> </a:t>
            </a:r>
          </a:p>
        </p:txBody>
      </p:sp>
      <p:sp>
        <p:nvSpPr>
          <p:cNvPr id="30724" name="Rectangle 3"/>
          <p:cNvSpPr>
            <a:spLocks noGrp="1"/>
          </p:cNvSpPr>
          <p:nvPr>
            <p:ph idx="1"/>
          </p:nvPr>
        </p:nvSpPr>
        <p:spPr>
          <a:xfrm>
            <a:off x="304800" y="1285875"/>
            <a:ext cx="8339138" cy="5286375"/>
          </a:xfrm>
        </p:spPr>
        <p:txBody>
          <a:bodyPr/>
          <a:lstStyle/>
          <a:p>
            <a:pPr algn="just" eaLnBrk="1" hangingPunct="1">
              <a:lnSpc>
                <a:spcPct val="80000"/>
              </a:lnSpc>
              <a:buFont typeface="Wingdings 2" pitchFamily="18" charset="2"/>
              <a:buNone/>
            </a:pPr>
            <a:r>
              <a:rPr lang="ar-SA" sz="2000" smtClean="0">
                <a:cs typeface="Simplified Arabic" pitchFamily="18" charset="-78"/>
              </a:rPr>
              <a:t>    </a:t>
            </a:r>
          </a:p>
          <a:p>
            <a:pPr algn="just" eaLnBrk="1" hangingPunct="1">
              <a:lnSpc>
                <a:spcPct val="80000"/>
              </a:lnSpc>
              <a:buFont typeface="Wingdings 2" pitchFamily="18" charset="2"/>
              <a:buNone/>
            </a:pPr>
            <a:r>
              <a:rPr lang="ar-SA" sz="2000" smtClean="0">
                <a:cs typeface="Simplified Arabic" pitchFamily="18" charset="-78"/>
              </a:rPr>
              <a:t> الى جانب </a:t>
            </a:r>
            <a:r>
              <a:rPr lang="ar-BH" sz="2000" smtClean="0">
                <a:cs typeface="Simplified Arabic" pitchFamily="18" charset="-78"/>
              </a:rPr>
              <a:t>الأدوات والتقنيات والتدريب </a:t>
            </a:r>
            <a:r>
              <a:rPr lang="ar-SA" sz="2000" smtClean="0">
                <a:cs typeface="Simplified Arabic" pitchFamily="18" charset="-78"/>
              </a:rPr>
              <a:t>، </a:t>
            </a:r>
            <a:r>
              <a:rPr lang="ar-BH" sz="2000" smtClean="0">
                <a:cs typeface="Simplified Arabic" pitchFamily="18" charset="-78"/>
              </a:rPr>
              <a:t>ركز </a:t>
            </a:r>
            <a:r>
              <a:rPr lang="ar-SA" sz="2000" smtClean="0">
                <a:cs typeface="Simplified Arabic" pitchFamily="18" charset="-78"/>
              </a:rPr>
              <a:t>ديمنج </a:t>
            </a:r>
            <a:r>
              <a:rPr lang="ar-BH" sz="2000" smtClean="0">
                <a:cs typeface="Simplified Arabic" pitchFamily="18" charset="-78"/>
              </a:rPr>
              <a:t>على</a:t>
            </a:r>
            <a:r>
              <a:rPr lang="ar-SA" sz="2000" smtClean="0">
                <a:cs typeface="Simplified Arabic" pitchFamily="18" charset="-78"/>
              </a:rPr>
              <a:t> </a:t>
            </a:r>
            <a:r>
              <a:rPr lang="ar-BH" sz="2000" smtClean="0">
                <a:cs typeface="Simplified Arabic" pitchFamily="18" charset="-78"/>
              </a:rPr>
              <a:t>فلسفة إدارية متميزة</a:t>
            </a:r>
            <a:r>
              <a:rPr lang="ar-SA" sz="2000" smtClean="0">
                <a:cs typeface="Simplified Arabic" pitchFamily="18" charset="-78"/>
              </a:rPr>
              <a:t>: </a:t>
            </a:r>
          </a:p>
          <a:p>
            <a:pPr marL="361950" lvl="1" indent="-180975" algn="just" eaLnBrk="1" hangingPunct="1">
              <a:lnSpc>
                <a:spcPct val="80000"/>
              </a:lnSpc>
              <a:buFont typeface="Lucida Sans" pitchFamily="34" charset="0"/>
              <a:buAutoNum type="arabicPeriod"/>
            </a:pPr>
            <a:endParaRPr lang="ar-SA" sz="2000" smtClean="0">
              <a:cs typeface="Simplified Arabic" pitchFamily="18" charset="-78"/>
            </a:endParaRPr>
          </a:p>
          <a:p>
            <a:pPr marL="361950" lvl="1" indent="-180975" algn="just" eaLnBrk="1" hangingPunct="1">
              <a:lnSpc>
                <a:spcPct val="80000"/>
              </a:lnSpc>
              <a:buFont typeface="Lucida Sans" pitchFamily="34" charset="0"/>
              <a:buAutoNum type="arabicPeriod"/>
            </a:pPr>
            <a:r>
              <a:rPr lang="ar-BH" sz="2000" smtClean="0">
                <a:cs typeface="Simplified Arabic" pitchFamily="18" charset="-78"/>
              </a:rPr>
              <a:t>وضع </a:t>
            </a:r>
            <a:r>
              <a:rPr lang="ar-BH" sz="2000" b="1" smtClean="0">
                <a:cs typeface="Simplified Arabic" pitchFamily="18" charset="-78"/>
              </a:rPr>
              <a:t>هدف دائم </a:t>
            </a:r>
            <a:r>
              <a:rPr lang="ar-BH" sz="2000" smtClean="0">
                <a:cs typeface="Simplified Arabic" pitchFamily="18" charset="-78"/>
              </a:rPr>
              <a:t>يتمثل في تحسين الإنتاج والخدمـات (غاية) </a:t>
            </a:r>
            <a:r>
              <a:rPr lang="ar-SA" sz="2000" smtClean="0">
                <a:cs typeface="Simplified Arabic" pitchFamily="18" charset="-78"/>
              </a:rPr>
              <a:t> </a:t>
            </a:r>
            <a:r>
              <a:rPr lang="ar-BH" sz="2000" smtClean="0">
                <a:cs typeface="Simplified Arabic" pitchFamily="18" charset="-78"/>
              </a:rPr>
              <a:t>التركيز على الجودة أولاً ويكون الربح مجرد نتيجة لتحقيق هذه الجودة.</a:t>
            </a:r>
            <a:endParaRPr lang="ar-SA" sz="2000" smtClean="0">
              <a:cs typeface="Simplified Arabic" pitchFamily="18" charset="-78"/>
            </a:endParaRPr>
          </a:p>
          <a:p>
            <a:pPr marL="361950" lvl="1" indent="-180975" algn="just" eaLnBrk="1" hangingPunct="1">
              <a:lnSpc>
                <a:spcPct val="80000"/>
              </a:lnSpc>
              <a:buFont typeface="Lucida Sans" pitchFamily="34" charset="0"/>
              <a:buAutoNum type="arabicPeriod"/>
            </a:pPr>
            <a:r>
              <a:rPr lang="ar-SA" sz="2000" smtClean="0">
                <a:cs typeface="Simplified Arabic" pitchFamily="18" charset="-78"/>
              </a:rPr>
              <a:t>وضع </a:t>
            </a:r>
            <a:r>
              <a:rPr lang="ar-BH" sz="2000" b="1" smtClean="0">
                <a:cs typeface="Simplified Arabic" pitchFamily="18" charset="-78"/>
              </a:rPr>
              <a:t>فلسفة جديدة </a:t>
            </a:r>
            <a:r>
              <a:rPr lang="ar-BH" sz="2000" smtClean="0">
                <a:cs typeface="Simplified Arabic" pitchFamily="18" charset="-78"/>
              </a:rPr>
              <a:t>(</a:t>
            </a:r>
            <a:r>
              <a:rPr lang="en-US" sz="2000" smtClean="0">
                <a:cs typeface="Simplified Arabic" pitchFamily="18" charset="-78"/>
              </a:rPr>
              <a:t>TQM</a:t>
            </a:r>
            <a:r>
              <a:rPr lang="ar-BH" sz="2000" smtClean="0">
                <a:cs typeface="Simplified Arabic" pitchFamily="18" charset="-78"/>
              </a:rPr>
              <a:t>) </a:t>
            </a:r>
            <a:r>
              <a:rPr lang="ar-SA" sz="2000" smtClean="0">
                <a:cs typeface="Simplified Arabic" pitchFamily="18" charset="-78"/>
              </a:rPr>
              <a:t>  </a:t>
            </a:r>
            <a:r>
              <a:rPr lang="ar-BH" sz="2000" smtClean="0">
                <a:cs typeface="Simplified Arabic" pitchFamily="18" charset="-78"/>
              </a:rPr>
              <a:t> يجب أن تمثل هذه الفلسفة قراراً يشترك فيه ويتحمل مسؤوليته كل فرد في الشركة (وليس فقط اللجنة التنفيذية أو رئيس مجلس الإدارة).</a:t>
            </a:r>
          </a:p>
          <a:p>
            <a:pPr marL="361950" lvl="1" indent="-180975" algn="just" eaLnBrk="1" hangingPunct="1">
              <a:lnSpc>
                <a:spcPct val="80000"/>
              </a:lnSpc>
              <a:buFont typeface="Wingdings 2" pitchFamily="18" charset="2"/>
              <a:buAutoNum type="arabicPeriod"/>
            </a:pPr>
            <a:r>
              <a:rPr lang="ar-BH" sz="2000" b="1" smtClean="0">
                <a:cs typeface="Simplified Arabic" pitchFamily="18" charset="-78"/>
              </a:rPr>
              <a:t>التخلص من الاعتماد على التفتيش </a:t>
            </a:r>
            <a:r>
              <a:rPr lang="ar-BH" sz="2000" smtClean="0">
                <a:cs typeface="Simplified Arabic" pitchFamily="18" charset="-78"/>
              </a:rPr>
              <a:t>الشامل لتحقيق الجودة وذلك ببناء الجودة من الأساس وهي المرتكز.</a:t>
            </a:r>
          </a:p>
          <a:p>
            <a:pPr marL="361950" lvl="1" indent="-180975" algn="just" eaLnBrk="1" hangingPunct="1">
              <a:lnSpc>
                <a:spcPct val="80000"/>
              </a:lnSpc>
              <a:buFont typeface="Wingdings 2" pitchFamily="18" charset="2"/>
              <a:buAutoNum type="arabicPeriod"/>
            </a:pPr>
            <a:r>
              <a:rPr lang="ar-BH" sz="2000" b="1" smtClean="0">
                <a:cs typeface="Simplified Arabic" pitchFamily="18" charset="-78"/>
              </a:rPr>
              <a:t>إلغاء تقييم العمل على أساس السعر </a:t>
            </a:r>
            <a:r>
              <a:rPr lang="ar-BH" sz="2000" smtClean="0">
                <a:cs typeface="Simplified Arabic" pitchFamily="18" charset="-78"/>
              </a:rPr>
              <a:t>فقط (التخلي عن فلسفة الشراء اعتماداً على السعر فقط) لا يمكن أن تتجاهل العمل المربح وسعر البيع </a:t>
            </a:r>
            <a:r>
              <a:rPr lang="ar-BH" sz="2000" u="sng" smtClean="0">
                <a:cs typeface="Simplified Arabic" pitchFamily="18" charset="-78"/>
              </a:rPr>
              <a:t>و</a:t>
            </a:r>
            <a:r>
              <a:rPr lang="ar-BH" sz="2000" smtClean="0">
                <a:cs typeface="Simplified Arabic" pitchFamily="18" charset="-78"/>
              </a:rPr>
              <a:t>لكن التكاليف يجب أن لا تكون الاهتمام الأول والأخير.</a:t>
            </a:r>
          </a:p>
          <a:p>
            <a:pPr marL="361950" lvl="1" indent="-180975" algn="just" eaLnBrk="1" hangingPunct="1">
              <a:lnSpc>
                <a:spcPct val="80000"/>
              </a:lnSpc>
              <a:buFont typeface="Wingdings 2" pitchFamily="18" charset="2"/>
              <a:buAutoNum type="arabicPeriod"/>
            </a:pPr>
            <a:r>
              <a:rPr lang="ar-BH" sz="2000" b="1" smtClean="0">
                <a:cs typeface="Simplified Arabic" pitchFamily="18" charset="-78"/>
              </a:rPr>
              <a:t>وجود تطوير مستمر </a:t>
            </a:r>
            <a:r>
              <a:rPr lang="ar-BH" sz="2000" smtClean="0">
                <a:cs typeface="Simplified Arabic" pitchFamily="18" charset="-78"/>
              </a:rPr>
              <a:t>في طرق اختبار جودة الإنتاج والخدمات</a:t>
            </a:r>
            <a:r>
              <a:rPr lang="ar-SA" sz="2000" smtClean="0">
                <a:cs typeface="Simplified Arabic" pitchFamily="18" charset="-78"/>
              </a:rPr>
              <a:t>، اي </a:t>
            </a:r>
            <a:r>
              <a:rPr lang="ar-BH" sz="2000" smtClean="0">
                <a:cs typeface="Simplified Arabic" pitchFamily="18" charset="-78"/>
              </a:rPr>
              <a:t>استمر في تحسين العمليات كافة على نحو متواصل</a:t>
            </a:r>
            <a:r>
              <a:rPr lang="ar-SA" sz="2000" smtClean="0">
                <a:cs typeface="Simplified Arabic" pitchFamily="18" charset="-78"/>
              </a:rPr>
              <a:t>،</a:t>
            </a:r>
            <a:r>
              <a:rPr lang="ar-BH" sz="2000" smtClean="0">
                <a:cs typeface="Simplified Arabic" pitchFamily="18" charset="-78"/>
              </a:rPr>
              <a:t> </a:t>
            </a:r>
            <a:r>
              <a:rPr lang="ar-SA" sz="2000" smtClean="0">
                <a:cs typeface="Simplified Arabic" pitchFamily="18" charset="-78"/>
              </a:rPr>
              <a:t>لمواكبة التغييرات ال</a:t>
            </a:r>
            <a:r>
              <a:rPr lang="ar-BH" sz="2000" smtClean="0">
                <a:cs typeface="Simplified Arabic" pitchFamily="18" charset="-78"/>
              </a:rPr>
              <a:t>مستمر</a:t>
            </a:r>
            <a:r>
              <a:rPr lang="ar-SA" sz="2000" smtClean="0">
                <a:cs typeface="Simplified Arabic" pitchFamily="18" charset="-78"/>
              </a:rPr>
              <a:t>ة، وفق مفهوم ”</a:t>
            </a:r>
            <a:r>
              <a:rPr lang="ar-BH" sz="2000" smtClean="0">
                <a:cs typeface="Simplified Arabic" pitchFamily="18" charset="-78"/>
              </a:rPr>
              <a:t>ما كان مناسباً اليوم لن يكون مناسباً غداً</a:t>
            </a:r>
            <a:r>
              <a:rPr lang="ar-SA" sz="2000" smtClean="0">
                <a:cs typeface="Simplified Arabic" pitchFamily="18" charset="-78"/>
              </a:rPr>
              <a:t>“ اي</a:t>
            </a:r>
            <a:r>
              <a:rPr lang="ar-BH" sz="2000" smtClean="0">
                <a:cs typeface="Simplified Arabic" pitchFamily="18" charset="-78"/>
              </a:rPr>
              <a:t> ليس هنالك معايير ثابتة.</a:t>
            </a:r>
            <a:endParaRPr lang="ar-SA" sz="2000" smtClean="0">
              <a:cs typeface="Simplified Arabic" pitchFamily="18" charset="-78"/>
            </a:endParaRPr>
          </a:p>
          <a:p>
            <a:pPr marL="361950" lvl="1" indent="-180975" algn="just" eaLnBrk="1" hangingPunct="1">
              <a:lnSpc>
                <a:spcPct val="80000"/>
              </a:lnSpc>
              <a:buFont typeface="Wingdings 2" pitchFamily="18" charset="2"/>
              <a:buAutoNum type="arabicPeriod"/>
            </a:pPr>
            <a:r>
              <a:rPr lang="ar-BH" sz="2000" b="1" smtClean="0">
                <a:cs typeface="Simplified Arabic" pitchFamily="18" charset="-78"/>
              </a:rPr>
              <a:t>إنشاء مراكز للتدريب الفعال </a:t>
            </a:r>
            <a:r>
              <a:rPr lang="ar-BH" sz="2000" smtClean="0">
                <a:cs typeface="Simplified Arabic" pitchFamily="18" charset="-78"/>
              </a:rPr>
              <a:t>(واصل التدريب)</a:t>
            </a:r>
            <a:r>
              <a:rPr lang="ar-SA" sz="2000" smtClean="0">
                <a:cs typeface="Simplified Arabic" pitchFamily="18" charset="-78"/>
              </a:rPr>
              <a:t> </a:t>
            </a:r>
            <a:r>
              <a:rPr lang="ar-BH" sz="2000" smtClean="0">
                <a:cs typeface="Simplified Arabic" pitchFamily="18" charset="-78"/>
              </a:rPr>
              <a:t>على أداء الأعمال</a:t>
            </a:r>
            <a:r>
              <a:rPr lang="ar-SA" sz="2000" smtClean="0">
                <a:cs typeface="Simplified Arabic" pitchFamily="18" charset="-78"/>
              </a:rPr>
              <a:t> و</a:t>
            </a:r>
            <a:r>
              <a:rPr lang="ar-BH" sz="2000" smtClean="0">
                <a:cs typeface="Simplified Arabic" pitchFamily="18" charset="-78"/>
              </a:rPr>
              <a:t>الرقابة الإحصائية للجودة ـ </a:t>
            </a:r>
            <a:r>
              <a:rPr lang="ar-BH" sz="2000" i="1" smtClean="0">
                <a:cs typeface="Simplified Arabic" pitchFamily="18" charset="-78"/>
              </a:rPr>
              <a:t>درب الموظف تدريباً محدداً متعلقاً بعمله</a:t>
            </a:r>
            <a:r>
              <a:rPr lang="ar-BH" sz="2000" smtClean="0">
                <a:cs typeface="Simplified Arabic" pitchFamily="18" charset="-78"/>
              </a:rPr>
              <a:t>.</a:t>
            </a:r>
            <a:endParaRPr lang="ar-SA" sz="2000" smtClean="0">
              <a:cs typeface="Simplified Arabic" pitchFamily="18" charset="-78"/>
            </a:endParaRPr>
          </a:p>
          <a:p>
            <a:pPr marL="361950" lvl="1" indent="-180975" algn="just" eaLnBrk="1" hangingPunct="1">
              <a:lnSpc>
                <a:spcPct val="80000"/>
              </a:lnSpc>
              <a:buFont typeface="Wingdings 2" pitchFamily="18" charset="2"/>
              <a:buAutoNum type="arabicPeriod"/>
            </a:pPr>
            <a:r>
              <a:rPr lang="ar-BH" sz="2000" b="1" smtClean="0">
                <a:cs typeface="Simplified Arabic" pitchFamily="18" charset="-78"/>
              </a:rPr>
              <a:t>وجود قيادة فعالة  </a:t>
            </a:r>
            <a:r>
              <a:rPr lang="ar-SA" sz="2000" b="1" smtClean="0">
                <a:cs typeface="Simplified Arabic" pitchFamily="18" charset="-78"/>
              </a:rPr>
              <a:t> </a:t>
            </a:r>
            <a:r>
              <a:rPr lang="ar-BH" sz="2000" b="1" smtClean="0">
                <a:cs typeface="Simplified Arabic" pitchFamily="18" charset="-78"/>
              </a:rPr>
              <a:t>تتبنى فلسفة </a:t>
            </a:r>
            <a:r>
              <a:rPr lang="en-US" sz="2000" smtClean="0">
                <a:cs typeface="Simplified Arabic" pitchFamily="18" charset="-78"/>
              </a:rPr>
              <a:t>TQM</a:t>
            </a:r>
            <a:r>
              <a:rPr lang="ar-BH" sz="2000" smtClean="0">
                <a:cs typeface="Simplified Arabic" pitchFamily="18" charset="-78"/>
              </a:rPr>
              <a:t> وتقوم بتطبيقها وتدعمها ويكون التحول بالتركيز على الجودة النوعية أكثر من الكمية.</a:t>
            </a:r>
            <a:endParaRPr lang="ar-SA" sz="2000" smtClean="0">
              <a:cs typeface="Simplified Arabic" pitchFamily="18" charset="-78"/>
            </a:endParaRPr>
          </a:p>
          <a:p>
            <a:pPr marL="361950" lvl="1" indent="-180975" algn="just" eaLnBrk="1" hangingPunct="1">
              <a:lnSpc>
                <a:spcPct val="80000"/>
              </a:lnSpc>
              <a:buFont typeface="Wingdings 2" pitchFamily="18" charset="2"/>
              <a:buAutoNum type="arabicPeriod"/>
            </a:pPr>
            <a:endParaRPr lang="ar-SA" sz="2000" smtClean="0">
              <a:cs typeface="Simplified Arabic" pitchFamily="18" charset="-78"/>
            </a:endParaRPr>
          </a:p>
        </p:txBody>
      </p:sp>
    </p:spTree>
  </p:cSld>
  <p:clrMapOvr>
    <a:masterClrMapping/>
  </p:clrMapOvr>
  <p:transition>
    <p:comb/>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C375C1C4-CED6-4DA8-B64B-1BE9F5EE10B6}" type="slidenum">
              <a:rPr lang="ar-SA"/>
              <a:pPr>
                <a:defRPr/>
              </a:pPr>
              <a:t>21</a:t>
            </a:fld>
            <a:endParaRPr lang="en-US"/>
          </a:p>
        </p:txBody>
      </p:sp>
      <p:sp>
        <p:nvSpPr>
          <p:cNvPr id="45058" name="Rectangle 2"/>
          <p:cNvSpPr>
            <a:spLocks noGrp="1"/>
          </p:cNvSpPr>
          <p:nvPr>
            <p:ph type="title"/>
          </p:nvPr>
        </p:nvSpPr>
        <p:spPr bwMode="auto">
          <a:xfrm>
            <a:off x="2143125" y="285750"/>
            <a:ext cx="4981575" cy="500063"/>
          </a:xfrm>
        </p:spPr>
        <p:txBody>
          <a:bodyPr wrap="square" lIns="91440" tIns="45720" rIns="91440" bIns="45720" numCol="1" anchorCtr="0" compatLnSpc="1">
            <a:prstTxWarp prst="textNoShape">
              <a:avLst/>
            </a:prstTxWarp>
            <a:noAutofit/>
          </a:bodyPr>
          <a:lstStyle/>
          <a:p>
            <a:pPr algn="ctr" eaLnBrk="1" fontAlgn="auto" hangingPunct="1">
              <a:spcAft>
                <a:spcPts val="0"/>
              </a:spcAft>
              <a:defRPr/>
            </a:pPr>
            <a:r>
              <a:rPr lang="ar-SA" sz="2000" b="1" dirty="0" smtClean="0">
                <a:effectLst/>
              </a:rPr>
              <a:t>تابع نقاط </a:t>
            </a:r>
            <a:r>
              <a:rPr lang="ar-SA" sz="2000" b="1" dirty="0" err="1" smtClean="0">
                <a:effectLst/>
              </a:rPr>
              <a:t>ديمنج</a:t>
            </a:r>
            <a:r>
              <a:rPr lang="ar-SA" sz="2000" b="1" dirty="0" smtClean="0">
                <a:effectLst/>
              </a:rPr>
              <a:t> </a:t>
            </a:r>
            <a:endParaRPr lang="en-US" sz="2000" b="1" dirty="0" smtClean="0">
              <a:effectLst/>
              <a:cs typeface="Tahoma" pitchFamily="34" charset="0"/>
            </a:endParaRPr>
          </a:p>
        </p:txBody>
      </p:sp>
      <p:sp>
        <p:nvSpPr>
          <p:cNvPr id="31748" name="Rectangle 3"/>
          <p:cNvSpPr>
            <a:spLocks noGrp="1"/>
          </p:cNvSpPr>
          <p:nvPr>
            <p:ph idx="1"/>
          </p:nvPr>
        </p:nvSpPr>
        <p:spPr>
          <a:xfrm>
            <a:off x="420688" y="1214438"/>
            <a:ext cx="8223250" cy="5286375"/>
          </a:xfrm>
        </p:spPr>
        <p:txBody>
          <a:bodyPr/>
          <a:lstStyle/>
          <a:p>
            <a:pPr marL="628650" lvl="1" indent="-266700" algn="just" eaLnBrk="1" hangingPunct="1">
              <a:lnSpc>
                <a:spcPct val="80000"/>
              </a:lnSpc>
              <a:buFont typeface="Wingdings 2" pitchFamily="18" charset="2"/>
              <a:buNone/>
            </a:pPr>
            <a:r>
              <a:rPr lang="ar-SA" sz="1800" smtClean="0">
                <a:latin typeface="Arabic Transparent" pitchFamily="2" charset="0"/>
                <a:cs typeface="Simplified Arabic" pitchFamily="18" charset="-78"/>
              </a:rPr>
              <a:t>8. </a:t>
            </a:r>
            <a:r>
              <a:rPr lang="ar-BH" sz="1800" b="1" smtClean="0">
                <a:latin typeface="Arabic Transparent" pitchFamily="2" charset="0"/>
                <a:cs typeface="Simplified Arabic" pitchFamily="18" charset="-78"/>
              </a:rPr>
              <a:t>إزالة الخوف</a:t>
            </a:r>
            <a:r>
              <a:rPr lang="ar-SA" sz="1800" b="1" smtClean="0">
                <a:latin typeface="Arabic Transparent" pitchFamily="2" charset="0"/>
                <a:cs typeface="Simplified Arabic" pitchFamily="18" charset="-78"/>
              </a:rPr>
              <a:t>، </a:t>
            </a:r>
            <a:r>
              <a:rPr lang="ar-SA" sz="1800" smtClean="0">
                <a:latin typeface="Arabic Transparent" pitchFamily="2" charset="0"/>
                <a:cs typeface="Simplified Arabic" pitchFamily="18" charset="-78"/>
              </a:rPr>
              <a:t>تتطلب </a:t>
            </a:r>
            <a:r>
              <a:rPr lang="ar-BH" sz="1800" smtClean="0">
                <a:latin typeface="Arabic Transparent" pitchFamily="2" charset="0"/>
                <a:cs typeface="Simplified Arabic" pitchFamily="18" charset="-78"/>
              </a:rPr>
              <a:t> </a:t>
            </a:r>
            <a:r>
              <a:rPr lang="en-US" sz="1800" smtClean="0">
                <a:latin typeface="Arabic Transparent" pitchFamily="2" charset="0"/>
                <a:cs typeface="Simplified Arabic" pitchFamily="18" charset="-78"/>
              </a:rPr>
              <a:t>TQM</a:t>
            </a:r>
            <a:r>
              <a:rPr lang="ar-BH" sz="1800" smtClean="0">
                <a:latin typeface="Arabic Transparent" pitchFamily="2" charset="0"/>
                <a:cs typeface="Simplified Arabic" pitchFamily="18" charset="-78"/>
              </a:rPr>
              <a:t> بأن يشعر الموظف وبشكل معقول بالأمان داخل الشرك</a:t>
            </a:r>
            <a:r>
              <a:rPr lang="ar-SA" sz="1800" smtClean="0">
                <a:latin typeface="Arabic Transparent" pitchFamily="2" charset="0"/>
                <a:cs typeface="Simplified Arabic" pitchFamily="18" charset="-78"/>
              </a:rPr>
              <a:t>ة. </a:t>
            </a:r>
          </a:p>
          <a:p>
            <a:pPr marL="628650" lvl="1" indent="-266700" algn="just" eaLnBrk="1" hangingPunct="1">
              <a:lnSpc>
                <a:spcPct val="80000"/>
              </a:lnSpc>
              <a:buFont typeface="Wingdings 2" pitchFamily="18" charset="2"/>
              <a:buNone/>
            </a:pPr>
            <a:r>
              <a:rPr lang="ar-SA" sz="1800" smtClean="0">
                <a:latin typeface="Arabic Transparent" pitchFamily="2" charset="0"/>
                <a:cs typeface="Simplified Arabic" pitchFamily="18" charset="-78"/>
              </a:rPr>
              <a:t>9. </a:t>
            </a:r>
            <a:r>
              <a:rPr lang="ar-BH" sz="1800" b="1" smtClean="0">
                <a:latin typeface="Arabic Transparent" pitchFamily="2" charset="0"/>
                <a:cs typeface="Simplified Arabic" pitchFamily="18" charset="-78"/>
              </a:rPr>
              <a:t>إزالة الحواجز </a:t>
            </a:r>
            <a:r>
              <a:rPr lang="ar-BH" sz="1800" smtClean="0">
                <a:latin typeface="Arabic Transparent" pitchFamily="2" charset="0"/>
                <a:cs typeface="Simplified Arabic" pitchFamily="18" charset="-78"/>
              </a:rPr>
              <a:t>بين الإدارات    وذلك بالقضاء على الحواجز التنظيمية بين الأقسام (الاتصال الأفقي) والجودة هي الهدف وليس المنافسة بين الزملاء.</a:t>
            </a:r>
            <a:endParaRPr lang="ar-SA" sz="1800" smtClean="0">
              <a:latin typeface="Arabic Transparent" pitchFamily="2" charset="0"/>
              <a:cs typeface="Simplified Arabic" pitchFamily="18" charset="-78"/>
            </a:endParaRPr>
          </a:p>
          <a:p>
            <a:pPr marL="628650" lvl="1" indent="-266700" algn="just" eaLnBrk="1" hangingPunct="1">
              <a:lnSpc>
                <a:spcPct val="80000"/>
              </a:lnSpc>
              <a:buFont typeface="Wingdings 2" pitchFamily="18" charset="2"/>
              <a:buNone/>
            </a:pPr>
            <a:r>
              <a:rPr lang="ar-SA" sz="1800" smtClean="0">
                <a:latin typeface="Arabic Transparent" pitchFamily="2" charset="0"/>
                <a:cs typeface="Simplified Arabic" pitchFamily="18" charset="-78"/>
              </a:rPr>
              <a:t>10. </a:t>
            </a:r>
            <a:r>
              <a:rPr lang="ar-BH" sz="1800" b="1" smtClean="0">
                <a:latin typeface="Arabic Transparent" pitchFamily="2" charset="0"/>
                <a:cs typeface="Simplified Arabic" pitchFamily="18" charset="-78"/>
              </a:rPr>
              <a:t>التخلص من الشعارات والنصائح </a:t>
            </a:r>
            <a:r>
              <a:rPr lang="ar-SA" sz="1800" b="1" smtClean="0">
                <a:latin typeface="Arabic Transparent" pitchFamily="2" charset="0"/>
                <a:cs typeface="Simplified Arabic" pitchFamily="18" charset="-78"/>
              </a:rPr>
              <a:t>، </a:t>
            </a:r>
            <a:r>
              <a:rPr lang="ar-SA" sz="1800" smtClean="0">
                <a:latin typeface="Arabic Transparent" pitchFamily="2" charset="0"/>
                <a:cs typeface="Simplified Arabic" pitchFamily="18" charset="-78"/>
              </a:rPr>
              <a:t>حيث</a:t>
            </a:r>
            <a:r>
              <a:rPr lang="ar-SA" sz="1800" b="1" smtClean="0">
                <a:latin typeface="Arabic Transparent" pitchFamily="2" charset="0"/>
                <a:cs typeface="Simplified Arabic" pitchFamily="18" charset="-78"/>
              </a:rPr>
              <a:t> </a:t>
            </a:r>
            <a:r>
              <a:rPr lang="ar-BH" sz="1800" smtClean="0">
                <a:latin typeface="Arabic Transparent" pitchFamily="2" charset="0"/>
                <a:cs typeface="Simplified Arabic" pitchFamily="18" charset="-78"/>
              </a:rPr>
              <a:t>انتقد الطريقة التحضيرية إذ أنها تدمر الجودة لأنها تركز على الاهتمام على </a:t>
            </a:r>
            <a:r>
              <a:rPr lang="ar-SA" sz="1800" smtClean="0">
                <a:latin typeface="Arabic Transparent" pitchFamily="2" charset="0"/>
                <a:cs typeface="Simplified Arabic" pitchFamily="18" charset="-78"/>
              </a:rPr>
              <a:t>”</a:t>
            </a:r>
            <a:r>
              <a:rPr lang="ar-BH" sz="1800" b="1" i="1" smtClean="0">
                <a:latin typeface="Arabic Transparent" pitchFamily="2" charset="0"/>
                <a:cs typeface="Simplified Arabic" pitchFamily="18" charset="-78"/>
              </a:rPr>
              <a:t>الرغبة في عمل شيء أكثر من كيفية عمل هذا الشيء</a:t>
            </a:r>
            <a:r>
              <a:rPr lang="ar-SA" sz="1800" b="1" i="1" smtClean="0">
                <a:latin typeface="Arabic Transparent" pitchFamily="2" charset="0"/>
                <a:cs typeface="Simplified Arabic" pitchFamily="18" charset="-78"/>
              </a:rPr>
              <a:t>“</a:t>
            </a:r>
            <a:r>
              <a:rPr lang="ar-BH" sz="1800" b="1" i="1" smtClean="0">
                <a:latin typeface="Arabic Transparent" pitchFamily="2" charset="0"/>
                <a:cs typeface="Simplified Arabic" pitchFamily="18" charset="-78"/>
              </a:rPr>
              <a:t>.</a:t>
            </a:r>
            <a:r>
              <a:rPr lang="ar-BH" sz="1800" i="1" smtClean="0">
                <a:latin typeface="Arabic Transparent" pitchFamily="2" charset="0"/>
                <a:cs typeface="Simplified Arabic" pitchFamily="18" charset="-78"/>
              </a:rPr>
              <a:t> </a:t>
            </a:r>
            <a:r>
              <a:rPr lang="ar-BH" sz="1800" smtClean="0">
                <a:latin typeface="Arabic Transparent" pitchFamily="2" charset="0"/>
                <a:cs typeface="Simplified Arabic" pitchFamily="18" charset="-78"/>
              </a:rPr>
              <a:t>مثلاً الشعارات تعطي الموقف فكرة عامة عن مكان الذي ينبغي أن يتواجد فيه ولكن لا تعطى الخريطة التي توضح كيفية الوصول إلى المكان.</a:t>
            </a:r>
            <a:endParaRPr lang="ar-SA" sz="1800" smtClean="0">
              <a:latin typeface="Arabic Transparent" pitchFamily="2" charset="0"/>
              <a:cs typeface="Simplified Arabic" pitchFamily="18" charset="-78"/>
            </a:endParaRPr>
          </a:p>
          <a:p>
            <a:pPr marL="628650" lvl="1" indent="-266700" algn="just" eaLnBrk="1" hangingPunct="1">
              <a:lnSpc>
                <a:spcPct val="80000"/>
              </a:lnSpc>
              <a:buFont typeface="Wingdings 2" pitchFamily="18" charset="2"/>
              <a:buNone/>
            </a:pPr>
            <a:r>
              <a:rPr lang="ar-SA" sz="1800" smtClean="0">
                <a:latin typeface="Arabic Transparent" pitchFamily="2" charset="0"/>
                <a:cs typeface="Simplified Arabic" pitchFamily="18" charset="-78"/>
              </a:rPr>
              <a:t>11. </a:t>
            </a:r>
            <a:r>
              <a:rPr lang="ar-BH" sz="1800" b="1" smtClean="0">
                <a:latin typeface="Arabic Transparent" pitchFamily="2" charset="0"/>
                <a:cs typeface="Simplified Arabic" pitchFamily="18" charset="-78"/>
              </a:rPr>
              <a:t>استبعاد الحصص العددية</a:t>
            </a:r>
            <a:r>
              <a:rPr lang="ar-SA" sz="1800" smtClean="0">
                <a:latin typeface="Arabic Transparent" pitchFamily="2" charset="0"/>
                <a:cs typeface="Simplified Arabic" pitchFamily="18" charset="-78"/>
              </a:rPr>
              <a:t>، ال</a:t>
            </a:r>
            <a:r>
              <a:rPr lang="ar-BH" sz="1800" smtClean="0">
                <a:latin typeface="Arabic Transparent" pitchFamily="2" charset="0"/>
                <a:cs typeface="Simplified Arabic" pitchFamily="18" charset="-78"/>
              </a:rPr>
              <a:t>تخلص من النسب الرقمية لتحديد الأهداف والقوى العاملة، لأن الحصص الرقمية </a:t>
            </a:r>
            <a:r>
              <a:rPr lang="ar-BH" sz="1800" i="1" smtClean="0">
                <a:latin typeface="Arabic Transparent" pitchFamily="2" charset="0"/>
                <a:cs typeface="Simplified Arabic" pitchFamily="18" charset="-78"/>
              </a:rPr>
              <a:t>تجعل الموظف يركز عليها وليس على مدى الجودة</a:t>
            </a:r>
            <a:r>
              <a:rPr lang="ar-BH" sz="1800" smtClean="0">
                <a:latin typeface="Arabic Transparent" pitchFamily="2" charset="0"/>
                <a:cs typeface="Simplified Arabic" pitchFamily="18" charset="-78"/>
              </a:rPr>
              <a:t> أو مدى الفعالية يصبح الهدف هو إيجاد طريقة ابتكاريه لزيادة الإنتاج بدلاً من زيادة الجودة.</a:t>
            </a:r>
            <a:endParaRPr lang="ar-SA" sz="1800" smtClean="0">
              <a:latin typeface="Arabic Transparent" pitchFamily="2" charset="0"/>
              <a:cs typeface="Simplified Arabic" pitchFamily="18" charset="-78"/>
            </a:endParaRPr>
          </a:p>
          <a:p>
            <a:pPr marL="628650" lvl="1" indent="-266700" algn="just" eaLnBrk="1" hangingPunct="1">
              <a:lnSpc>
                <a:spcPct val="80000"/>
              </a:lnSpc>
              <a:buFont typeface="Wingdings 2" pitchFamily="18" charset="2"/>
              <a:buNone/>
            </a:pPr>
            <a:r>
              <a:rPr lang="ar-SA" sz="1800" smtClean="0">
                <a:latin typeface="Arabic Transparent" pitchFamily="2" charset="0"/>
                <a:cs typeface="Simplified Arabic" pitchFamily="18" charset="-78"/>
              </a:rPr>
              <a:t>12. </a:t>
            </a:r>
            <a:r>
              <a:rPr lang="ar-BH" sz="1800" b="1" smtClean="0">
                <a:latin typeface="Arabic Transparent" pitchFamily="2" charset="0"/>
                <a:cs typeface="Simplified Arabic" pitchFamily="18" charset="-78"/>
              </a:rPr>
              <a:t>إزالة العوائق التي تحرم العاملين من التباهي ببراعة عملهم </a:t>
            </a:r>
            <a:r>
              <a:rPr lang="ar-SA" sz="1800" b="1" smtClean="0">
                <a:latin typeface="Arabic Transparent" pitchFamily="2" charset="0"/>
                <a:cs typeface="Simplified Arabic" pitchFamily="18" charset="-78"/>
              </a:rPr>
              <a:t>-</a:t>
            </a:r>
            <a:r>
              <a:rPr lang="ar-BH" sz="1800" b="1" smtClean="0">
                <a:latin typeface="Arabic Transparent" pitchFamily="2" charset="0"/>
                <a:cs typeface="Simplified Arabic" pitchFamily="18" charset="-78"/>
              </a:rPr>
              <a:t>   </a:t>
            </a:r>
            <a:r>
              <a:rPr lang="ar-BH" sz="1800" smtClean="0">
                <a:latin typeface="Arabic Transparent" pitchFamily="2" charset="0"/>
                <a:cs typeface="Simplified Arabic" pitchFamily="18" charset="-78"/>
              </a:rPr>
              <a:t>إذ يفترض ديمنج</a:t>
            </a:r>
            <a:r>
              <a:rPr lang="ar-SA" sz="1800" smtClean="0">
                <a:latin typeface="Arabic Transparent" pitchFamily="2" charset="0"/>
                <a:cs typeface="Simplified Arabic" pitchFamily="18" charset="-78"/>
              </a:rPr>
              <a:t> </a:t>
            </a:r>
            <a:r>
              <a:rPr lang="ar-BH" sz="1800" smtClean="0">
                <a:latin typeface="Arabic Transparent" pitchFamily="2" charset="0"/>
                <a:cs typeface="Simplified Arabic" pitchFamily="18" charset="-78"/>
              </a:rPr>
              <a:t>أن معظم الأفراد يرغبون في أداء عمل جيد وأن لا يتعرضوا لنقد ظالم وأن يعاملوا </a:t>
            </a:r>
            <a:r>
              <a:rPr lang="ar-SA" sz="1800" smtClean="0">
                <a:latin typeface="Arabic Transparent" pitchFamily="2" charset="0"/>
                <a:cs typeface="Simplified Arabic" pitchFamily="18" charset="-78"/>
              </a:rPr>
              <a:t> </a:t>
            </a:r>
            <a:r>
              <a:rPr lang="ar-BH" sz="1800" smtClean="0">
                <a:latin typeface="Arabic Transparent" pitchFamily="2" charset="0"/>
                <a:cs typeface="Simplified Arabic" pitchFamily="18" charset="-78"/>
              </a:rPr>
              <a:t>بطريقة عادلة وأن لا يستخدم أسلوب الترهيب من أجل إذعان الموظفين بل تشجيعهم على إنجاز أعمالهم على نحو جيد بأفضل إمكانياتهم.</a:t>
            </a:r>
            <a:endParaRPr lang="ar-SA" sz="1800" smtClean="0">
              <a:latin typeface="Arabic Transparent" pitchFamily="2" charset="0"/>
              <a:cs typeface="Simplified Arabic" pitchFamily="18" charset="-78"/>
            </a:endParaRPr>
          </a:p>
          <a:p>
            <a:pPr marL="628650" lvl="1" indent="-266700" algn="just" eaLnBrk="1" hangingPunct="1">
              <a:lnSpc>
                <a:spcPct val="80000"/>
              </a:lnSpc>
              <a:buFont typeface="Wingdings 2" pitchFamily="18" charset="2"/>
              <a:buNone/>
            </a:pPr>
            <a:r>
              <a:rPr lang="ar-SA" sz="1800" smtClean="0">
                <a:latin typeface="Arabic Transparent" pitchFamily="2" charset="0"/>
                <a:cs typeface="Simplified Arabic" pitchFamily="18" charset="-78"/>
              </a:rPr>
              <a:t>13</a:t>
            </a:r>
            <a:r>
              <a:rPr lang="ar-SA" sz="1800" b="1" smtClean="0">
                <a:latin typeface="Arabic Transparent" pitchFamily="2" charset="0"/>
                <a:cs typeface="Simplified Arabic" pitchFamily="18" charset="-78"/>
              </a:rPr>
              <a:t>. </a:t>
            </a:r>
            <a:r>
              <a:rPr lang="ar-BH" sz="1800" b="1" smtClean="0">
                <a:latin typeface="Arabic Transparent" pitchFamily="2" charset="0"/>
                <a:cs typeface="Simplified Arabic" pitchFamily="18" charset="-78"/>
              </a:rPr>
              <a:t>إعداد برنامج قوى للتعلم والتحسين </a:t>
            </a:r>
            <a:r>
              <a:rPr lang="ar-SA" sz="1800" b="1" smtClean="0">
                <a:latin typeface="Arabic Transparent" pitchFamily="2" charset="0"/>
                <a:cs typeface="Simplified Arabic" pitchFamily="18" charset="-78"/>
              </a:rPr>
              <a:t> </a:t>
            </a:r>
            <a:r>
              <a:rPr lang="ar-BH" sz="1800" smtClean="0">
                <a:latin typeface="Arabic Transparent" pitchFamily="2" charset="0"/>
                <a:cs typeface="Simplified Arabic" pitchFamily="18" charset="-78"/>
              </a:rPr>
              <a:t>(أي برنامج قوي للتعليم والتنمية الذاتي لكل فرد) </a:t>
            </a:r>
            <a:r>
              <a:rPr lang="ar-SA" sz="1800" smtClean="0">
                <a:latin typeface="Arabic Transparent" pitchFamily="2" charset="0"/>
                <a:cs typeface="Simplified Arabic" pitchFamily="18" charset="-78"/>
              </a:rPr>
              <a:t> </a:t>
            </a:r>
            <a:r>
              <a:rPr lang="ar-BH" sz="1800" smtClean="0">
                <a:latin typeface="Arabic Transparent" pitchFamily="2" charset="0"/>
                <a:cs typeface="Simplified Arabic" pitchFamily="18" charset="-78"/>
              </a:rPr>
              <a:t>إذ يعتقد ديمنج أن الموظفين يجب أن يكون لديهم أساساً قوياً عن أدوات وتقنيات رقابة الجودة وهي لغة الجودة أي الطريقة التي نتصل بها والأخرى التي تتحسن من خلالها ولكن لا بد من أن يقترح الموظفين سبل جديدة للعمل الجماعي والمشاركة.</a:t>
            </a:r>
            <a:endParaRPr lang="ar-SA" sz="1800" smtClean="0">
              <a:latin typeface="Arabic Transparent" pitchFamily="2" charset="0"/>
              <a:cs typeface="Simplified Arabic" pitchFamily="18" charset="-78"/>
            </a:endParaRPr>
          </a:p>
          <a:p>
            <a:pPr marL="628650" lvl="1" indent="-266700" algn="just" eaLnBrk="1" hangingPunct="1">
              <a:lnSpc>
                <a:spcPct val="80000"/>
              </a:lnSpc>
              <a:buFont typeface="Wingdings 2" pitchFamily="18" charset="2"/>
              <a:buNone/>
            </a:pPr>
            <a:r>
              <a:rPr lang="ar-SA" sz="1800" smtClean="0">
                <a:latin typeface="Arabic Transparent" pitchFamily="2" charset="0"/>
                <a:cs typeface="Simplified Arabic" pitchFamily="18" charset="-78"/>
              </a:rPr>
              <a:t>14. </a:t>
            </a:r>
            <a:r>
              <a:rPr lang="ar-BH" sz="1800" b="1" smtClean="0">
                <a:latin typeface="Arabic Transparent" pitchFamily="2" charset="0"/>
                <a:cs typeface="Simplified Arabic" pitchFamily="18" charset="-78"/>
              </a:rPr>
              <a:t>إيجاد هيكل في الإدارة العليا</a:t>
            </a:r>
            <a:r>
              <a:rPr lang="ar-BH" sz="1800" smtClean="0">
                <a:latin typeface="Arabic Transparent" pitchFamily="2" charset="0"/>
                <a:cs typeface="Simplified Arabic" pitchFamily="18" charset="-78"/>
              </a:rPr>
              <a:t> يركز على متابعة الخطوات السابقة   </a:t>
            </a:r>
            <a:r>
              <a:rPr lang="ar-SA" sz="1800" smtClean="0">
                <a:latin typeface="Arabic Transparent" pitchFamily="2" charset="0"/>
                <a:cs typeface="Simplified Arabic" pitchFamily="18" charset="-78"/>
              </a:rPr>
              <a:t>-</a:t>
            </a:r>
            <a:r>
              <a:rPr lang="ar-BH" sz="1800" smtClean="0">
                <a:latin typeface="Arabic Transparent" pitchFamily="2" charset="0"/>
                <a:cs typeface="Simplified Arabic" pitchFamily="18" charset="-78"/>
              </a:rPr>
              <a:t> اجعل جميع العاملين في المنظمة يعملون لتحقيق التحول</a:t>
            </a:r>
            <a:r>
              <a:rPr lang="ar-SA" sz="1800" smtClean="0">
                <a:latin typeface="Arabic Transparent" pitchFamily="2" charset="0"/>
                <a:cs typeface="Simplified Arabic" pitchFamily="18" charset="-78"/>
              </a:rPr>
              <a:t>،</a:t>
            </a:r>
            <a:r>
              <a:rPr lang="ar-BH" sz="1800" smtClean="0">
                <a:latin typeface="Arabic Transparent" pitchFamily="2" charset="0"/>
                <a:cs typeface="Simplified Arabic" pitchFamily="18" charset="-78"/>
              </a:rPr>
              <a:t> لا تتوقع أن الموظفين يقومون بتطبيق إدارة الجودة الشاملة بمفردهم بل يجب أن تهتم الإدارة العليا بإستراتيجية </a:t>
            </a:r>
            <a:r>
              <a:rPr lang="en-US" sz="1800" smtClean="0">
                <a:latin typeface="Arabic Transparent" pitchFamily="2" charset="0"/>
                <a:cs typeface="Simplified Arabic" pitchFamily="18" charset="-78"/>
              </a:rPr>
              <a:t>TQM</a:t>
            </a:r>
            <a:r>
              <a:rPr lang="ar-BH" sz="1800" smtClean="0">
                <a:latin typeface="Arabic Transparent" pitchFamily="2" charset="0"/>
                <a:cs typeface="Simplified Arabic" pitchFamily="18" charset="-78"/>
              </a:rPr>
              <a:t> ككل وتقوم بخطوات إيجابية لتحقيقها (الإستراتيجية) لأنه هنالك احتمال بأن أقلية من الموظفين ستفشل في تطبيقها.</a:t>
            </a:r>
            <a:endParaRPr lang="en-US" sz="1800" smtClean="0">
              <a:latin typeface="Arabic Transparent" pitchFamily="2" charset="0"/>
              <a:cs typeface="Simplified Arabic" pitchFamily="18" charset="-78"/>
            </a:endParaRPr>
          </a:p>
          <a:p>
            <a:pPr marL="609600" indent="-609600" algn="just" eaLnBrk="1" hangingPunct="1">
              <a:lnSpc>
                <a:spcPct val="80000"/>
              </a:lnSpc>
            </a:pPr>
            <a:endParaRPr lang="en-US" sz="1800" smtClean="0">
              <a:latin typeface="Arabic Transparent" pitchFamily="2" charset="0"/>
              <a:cs typeface="Simplified Arabic" pitchFamily="18" charset="-78"/>
            </a:endParaRPr>
          </a:p>
        </p:txBody>
      </p:sp>
    </p:spTree>
  </p:cSld>
  <p:clrMapOvr>
    <a:masterClrMapping/>
  </p:clrMapOvr>
  <p:transition>
    <p:comb/>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2709C2F7-7F06-4AEC-9B80-59561E343F86}" type="slidenum">
              <a:rPr lang="ar-SA"/>
              <a:pPr>
                <a:defRPr/>
              </a:pPr>
              <a:t>22</a:t>
            </a:fld>
            <a:endParaRPr lang="en-US"/>
          </a:p>
        </p:txBody>
      </p:sp>
      <p:sp>
        <p:nvSpPr>
          <p:cNvPr id="57346" name="Rectangle 2"/>
          <p:cNvSpPr>
            <a:spLocks noGrp="1"/>
          </p:cNvSpPr>
          <p:nvPr>
            <p:ph type="title" idx="4294967295"/>
          </p:nvPr>
        </p:nvSpPr>
        <p:spPr bwMode="auto">
          <a:xfrm>
            <a:off x="1619250" y="357188"/>
            <a:ext cx="5788025" cy="450850"/>
          </a:xfrm>
        </p:spPr>
        <p:txBody>
          <a:bodyPr wrap="square" lIns="91440" tIns="45720" rIns="91440" bIns="45720" numCol="1" anchorCtr="0" compatLnSpc="1">
            <a:prstTxWarp prst="textNoShape">
              <a:avLst/>
            </a:prstTxWarp>
            <a:normAutofit fontScale="90000"/>
          </a:bodyPr>
          <a:lstStyle/>
          <a:p>
            <a:pPr algn="ctr">
              <a:defRPr/>
            </a:pPr>
            <a:r>
              <a:rPr lang="ar-BH" sz="2400" u="sng" dirty="0" err="1" smtClean="0">
                <a:cs typeface="Monotype Koufi" pitchFamily="2" charset="-78"/>
              </a:rPr>
              <a:t>ديمنج</a:t>
            </a:r>
            <a:r>
              <a:rPr lang="ar-SA" sz="2400" dirty="0" smtClean="0">
                <a:cs typeface="Monotype Koufi" pitchFamily="2" charset="-78"/>
              </a:rPr>
              <a:t> والأمراض </a:t>
            </a:r>
            <a:r>
              <a:rPr lang="ar-SA" sz="2400" dirty="0" err="1" smtClean="0">
                <a:cs typeface="Monotype Koufi" pitchFamily="2" charset="-78"/>
              </a:rPr>
              <a:t>الادارية</a:t>
            </a:r>
            <a:r>
              <a:rPr lang="ar-SA" sz="2400" dirty="0" smtClean="0">
                <a:cs typeface="Monotype Koufi" pitchFamily="2" charset="-78"/>
              </a:rPr>
              <a:t> السبعة</a:t>
            </a:r>
            <a:r>
              <a:rPr lang="ar-SA" sz="2400" dirty="0" smtClean="0"/>
              <a:t> </a:t>
            </a:r>
            <a:endParaRPr lang="en-US" sz="2400" dirty="0" smtClean="0">
              <a:cs typeface="Tahoma" pitchFamily="34" charset="0"/>
            </a:endParaRPr>
          </a:p>
        </p:txBody>
      </p:sp>
      <p:sp>
        <p:nvSpPr>
          <p:cNvPr id="28675" name="Rectangle 3"/>
          <p:cNvSpPr>
            <a:spLocks noGrp="1"/>
          </p:cNvSpPr>
          <p:nvPr>
            <p:ph type="body" idx="4294967295"/>
          </p:nvPr>
        </p:nvSpPr>
        <p:spPr>
          <a:xfrm>
            <a:off x="357188" y="1285875"/>
            <a:ext cx="8286750" cy="4665663"/>
          </a:xfrm>
        </p:spPr>
        <p:txBody>
          <a:bodyPr/>
          <a:lstStyle/>
          <a:p>
            <a:pPr marL="411163" indent="-230188">
              <a:buFont typeface="Wingdings 2" pitchFamily="18" charset="2"/>
              <a:buNone/>
              <a:defRPr/>
            </a:pPr>
            <a:r>
              <a:rPr lang="ar-SA" sz="2000" dirty="0" smtClean="0">
                <a:cs typeface="Simplified Arabic" pitchFamily="2" charset="-78"/>
              </a:rPr>
              <a:t> </a:t>
            </a:r>
            <a:r>
              <a:rPr lang="ar-SA" sz="2000" b="1" dirty="0" smtClean="0">
                <a:cs typeface="Simplified Arabic" pitchFamily="2" charset="-78"/>
              </a:rPr>
              <a:t>	1</a:t>
            </a:r>
            <a:r>
              <a:rPr lang="en-US" sz="2000" b="1" dirty="0" smtClean="0">
                <a:cs typeface="Simplified Arabic" pitchFamily="2" charset="-78"/>
              </a:rPr>
              <a:t>◄</a:t>
            </a:r>
            <a:r>
              <a:rPr lang="ar-SA" sz="2000" b="1" dirty="0" smtClean="0">
                <a:cs typeface="Simplified Arabic" pitchFamily="2" charset="-78"/>
              </a:rPr>
              <a:t> الفشل </a:t>
            </a:r>
            <a:r>
              <a:rPr lang="ar-SA" sz="2000" dirty="0" smtClean="0">
                <a:cs typeface="Simplified Arabic" pitchFamily="2" charset="-78"/>
              </a:rPr>
              <a:t>في توفير موارد بشرية ومالية مناسبة لدعم الهدف تحسين الجودة </a:t>
            </a:r>
          </a:p>
          <a:p>
            <a:pPr marL="411163" indent="-230188">
              <a:buFont typeface="Wingdings 2" pitchFamily="18" charset="2"/>
              <a:buNone/>
              <a:defRPr/>
            </a:pPr>
            <a:r>
              <a:rPr lang="ar-SA" sz="2000" b="1" dirty="0" smtClean="0">
                <a:cs typeface="Simplified Arabic" pitchFamily="2" charset="-78"/>
              </a:rPr>
              <a:t>	2 </a:t>
            </a:r>
            <a:r>
              <a:rPr lang="en-US" sz="2000" b="1" dirty="0" smtClean="0">
                <a:cs typeface="Simplified Arabic" pitchFamily="2" charset="-78"/>
              </a:rPr>
              <a:t>◄</a:t>
            </a:r>
            <a:r>
              <a:rPr lang="ar-SA" sz="2000" b="1" dirty="0" smtClean="0">
                <a:cs typeface="Simplified Arabic" pitchFamily="2" charset="-78"/>
              </a:rPr>
              <a:t>التأكيد على الإرباح قصيرة الأجل والفائدة التي يحصل عليها المساهم </a:t>
            </a:r>
          </a:p>
          <a:p>
            <a:pPr marL="411163" indent="-230188">
              <a:buFont typeface="Wingdings 2" pitchFamily="18" charset="2"/>
              <a:buNone/>
              <a:defRPr/>
            </a:pPr>
            <a:r>
              <a:rPr lang="ar-SA" sz="2000" b="1" dirty="0" smtClean="0">
                <a:cs typeface="Simplified Arabic" pitchFamily="2" charset="-78"/>
              </a:rPr>
              <a:t>	3 </a:t>
            </a:r>
            <a:r>
              <a:rPr lang="en-US" sz="2000" b="1" dirty="0" smtClean="0">
                <a:cs typeface="Simplified Arabic" pitchFamily="2" charset="-78"/>
              </a:rPr>
              <a:t>◄</a:t>
            </a:r>
            <a:r>
              <a:rPr lang="ar-SA" sz="2000" b="1" dirty="0" smtClean="0">
                <a:cs typeface="Simplified Arabic" pitchFamily="2" charset="-78"/>
              </a:rPr>
              <a:t> اعتماد تقييم الأداء السنوي على الملاحظات والإحكام فقط </a:t>
            </a:r>
          </a:p>
          <a:p>
            <a:pPr marL="411163" indent="-230188">
              <a:buFont typeface="Wingdings 2" pitchFamily="18" charset="2"/>
              <a:buNone/>
              <a:defRPr/>
            </a:pPr>
            <a:r>
              <a:rPr lang="ar-SA" sz="2000" b="1" dirty="0" smtClean="0">
                <a:cs typeface="Simplified Arabic" pitchFamily="2" charset="-78"/>
              </a:rPr>
              <a:t>	4 </a:t>
            </a:r>
            <a:r>
              <a:rPr lang="en-US" sz="2000" b="1" dirty="0" smtClean="0">
                <a:cs typeface="Simplified Arabic" pitchFamily="2" charset="-78"/>
              </a:rPr>
              <a:t>◄</a:t>
            </a:r>
            <a:r>
              <a:rPr lang="ar-SA" sz="2000" b="1" dirty="0" smtClean="0">
                <a:cs typeface="Simplified Arabic" pitchFamily="2" charset="-78"/>
              </a:rPr>
              <a:t> عجز الإدارة نتيجة التنقل المستمر بين الوظائف </a:t>
            </a:r>
          </a:p>
          <a:p>
            <a:pPr marL="992188" indent="-544513">
              <a:buFont typeface="Wingdings 2" pitchFamily="18" charset="2"/>
              <a:buNone/>
              <a:defRPr/>
            </a:pPr>
            <a:r>
              <a:rPr lang="ar-SA" sz="2000" b="1" dirty="0" smtClean="0">
                <a:cs typeface="Simplified Arabic" pitchFamily="2" charset="-78"/>
              </a:rPr>
              <a:t>5 </a:t>
            </a:r>
            <a:r>
              <a:rPr lang="en-US" sz="2000" b="1" dirty="0" smtClean="0">
                <a:cs typeface="Simplified Arabic" pitchFamily="2" charset="-78"/>
              </a:rPr>
              <a:t>◄</a:t>
            </a:r>
            <a:r>
              <a:rPr lang="ar-SA" sz="2000" b="1" dirty="0" smtClean="0">
                <a:cs typeface="Simplified Arabic" pitchFamily="2" charset="-78"/>
              </a:rPr>
              <a:t>استخدام الإدارة للمعلومات المتاحة بسهولة دون الاهتمام بما هو مطلوب لتحسين  العملية </a:t>
            </a:r>
          </a:p>
          <a:p>
            <a:pPr marL="411163" indent="-230188">
              <a:buFont typeface="Wingdings 2" pitchFamily="18" charset="2"/>
              <a:buNone/>
              <a:defRPr/>
            </a:pPr>
            <a:r>
              <a:rPr lang="ar-SA" sz="2000" b="1" dirty="0" smtClean="0">
                <a:cs typeface="Simplified Arabic" pitchFamily="2" charset="-78"/>
              </a:rPr>
              <a:t>	6 </a:t>
            </a:r>
            <a:r>
              <a:rPr lang="en-US" sz="2000" b="1" dirty="0" smtClean="0">
                <a:cs typeface="Simplified Arabic" pitchFamily="2" charset="-78"/>
              </a:rPr>
              <a:t>◄</a:t>
            </a:r>
            <a:r>
              <a:rPr lang="ar-SA" sz="2000" b="1" dirty="0" smtClean="0">
                <a:cs typeface="Simplified Arabic" pitchFamily="2" charset="-78"/>
              </a:rPr>
              <a:t> تكاليف العناية الصحية الزائدة </a:t>
            </a:r>
          </a:p>
          <a:p>
            <a:pPr marL="411163" indent="-230188">
              <a:buFont typeface="Wingdings 2" pitchFamily="18" charset="2"/>
              <a:buNone/>
              <a:defRPr/>
            </a:pPr>
            <a:r>
              <a:rPr lang="ar-SA" sz="2000" b="1" dirty="0" smtClean="0">
                <a:cs typeface="Simplified Arabic" pitchFamily="2" charset="-78"/>
              </a:rPr>
              <a:t>	7 </a:t>
            </a:r>
            <a:r>
              <a:rPr lang="en-US" sz="2000" b="1" dirty="0" smtClean="0">
                <a:cs typeface="Simplified Arabic" pitchFamily="2" charset="-78"/>
              </a:rPr>
              <a:t>◄</a:t>
            </a:r>
            <a:r>
              <a:rPr lang="ar-SA" sz="2000" b="1" dirty="0" smtClean="0">
                <a:cs typeface="Simplified Arabic" pitchFamily="2" charset="-78"/>
              </a:rPr>
              <a:t> الأعباء القانونية الزائدة  </a:t>
            </a:r>
          </a:p>
          <a:p>
            <a:pPr>
              <a:buFont typeface="Wingdings 2" pitchFamily="18" charset="2"/>
              <a:buNone/>
              <a:defRPr/>
            </a:pPr>
            <a:r>
              <a:rPr lang="ar-SA" sz="2000" dirty="0" smtClean="0">
                <a:cs typeface="Simplified Arabic" pitchFamily="2" charset="-78"/>
              </a:rPr>
              <a:t>		</a:t>
            </a:r>
          </a:p>
          <a:p>
            <a:pPr algn="just">
              <a:buFont typeface="Wingdings 2" pitchFamily="18" charset="2"/>
              <a:buNone/>
              <a:defRPr/>
            </a:pPr>
            <a:r>
              <a:rPr lang="ar-SA" sz="2000" dirty="0" smtClean="0">
                <a:cs typeface="Simplified Arabic" pitchFamily="2" charset="-78"/>
              </a:rPr>
              <a:t>		</a:t>
            </a:r>
            <a:r>
              <a:rPr lang="ar-SA" sz="1800" dirty="0" smtClean="0"/>
              <a:t> إلى جانب دقة تشخيص هذه الإمراض للوصول للأسباب الحقيقة ومعالجتها، وليس معالجة الأعراض فقط، وضمن جهودهم ”دمنغ، جوران و وكرسبي“، وضع دمنغ مع كرسبي أيضا </a:t>
            </a:r>
            <a:r>
              <a:rPr lang="ar-SA" sz="1800" b="1" dirty="0" smtClean="0"/>
              <a:t>لقاح واقي للجودة</a:t>
            </a:r>
            <a:r>
              <a:rPr lang="ar-SA" sz="1800" dirty="0" smtClean="0"/>
              <a:t>، تركز على </a:t>
            </a:r>
            <a:r>
              <a:rPr lang="ar-SA" sz="1800" b="1" dirty="0" smtClean="0"/>
              <a:t>ثلاث محاور هي </a:t>
            </a:r>
            <a:r>
              <a:rPr lang="ar-SA" sz="1800" dirty="0" smtClean="0"/>
              <a:t>(</a:t>
            </a:r>
            <a:r>
              <a:rPr lang="ar-SA" sz="1800" b="1" dirty="0" smtClean="0"/>
              <a:t>التحديدوالتصميم، التعليم، التطبيق</a:t>
            </a:r>
            <a:r>
              <a:rPr lang="ar-SA" sz="1800" dirty="0" smtClean="0"/>
              <a:t>)</a:t>
            </a:r>
            <a:endParaRPr lang="ar-SA" sz="2000" dirty="0" smtClean="0">
              <a:cs typeface="Simplified Arabic" pitchFamily="2" charset="-78"/>
            </a:endParaRPr>
          </a:p>
          <a:p>
            <a:pPr>
              <a:buFont typeface="Wingdings 2" pitchFamily="18" charset="2"/>
              <a:buNone/>
              <a:defRPr/>
            </a:pPr>
            <a:endParaRPr lang="en-US" sz="2000" dirty="0" smtClean="0">
              <a:cs typeface="Simplified Arabic" pitchFamily="2" charset="-78"/>
            </a:endParaRPr>
          </a:p>
        </p:txBody>
      </p:sp>
    </p:spTree>
  </p:cSld>
  <p:clrMapOvr>
    <a:masterClrMapping/>
  </p:clrMapOvr>
  <p:transition>
    <p:comb/>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15"/>
          <p:cNvSpPr>
            <a:spLocks noGrp="1"/>
          </p:cNvSpPr>
          <p:nvPr>
            <p:ph type="sldNum" sz="quarter" idx="12"/>
          </p:nvPr>
        </p:nvSpPr>
        <p:spPr/>
        <p:txBody>
          <a:bodyPr/>
          <a:lstStyle/>
          <a:p>
            <a:pPr>
              <a:defRPr/>
            </a:pPr>
            <a:fld id="{17043EB8-6A20-4626-B6AD-F72BAF23C8D7}" type="slidenum">
              <a:rPr lang="ar-SA"/>
              <a:pPr>
                <a:defRPr/>
              </a:pPr>
              <a:t>23</a:t>
            </a:fld>
            <a:endParaRPr lang="en-US"/>
          </a:p>
        </p:txBody>
      </p:sp>
      <p:sp>
        <p:nvSpPr>
          <p:cNvPr id="44034" name="Rectangle 2"/>
          <p:cNvSpPr>
            <a:spLocks noGrp="1"/>
          </p:cNvSpPr>
          <p:nvPr>
            <p:ph type="title" idx="4294967295"/>
          </p:nvPr>
        </p:nvSpPr>
        <p:spPr bwMode="auto">
          <a:xfrm>
            <a:off x="2143108" y="117475"/>
            <a:ext cx="5375275" cy="596881"/>
          </a:xfrm>
        </p:spPr>
        <p:txBody>
          <a:bodyPr wrap="square" lIns="91440" tIns="45720" rIns="91440" bIns="45720" numCol="1" anchorCtr="0" compatLnSpc="1">
            <a:prstTxWarp prst="textNoShape">
              <a:avLst/>
            </a:prstTxWarp>
          </a:bodyPr>
          <a:lstStyle/>
          <a:p>
            <a:pPr algn="ctr">
              <a:defRPr/>
            </a:pPr>
            <a:r>
              <a:rPr lang="ar-BH" sz="3200" dirty="0" err="1" smtClean="0">
                <a:cs typeface="Monotype Koufi" pitchFamily="2" charset="-78"/>
              </a:rPr>
              <a:t>جوران</a:t>
            </a:r>
            <a:r>
              <a:rPr lang="ar-SA" sz="3200" dirty="0" smtClean="0">
                <a:cs typeface="Monotype Koufi" pitchFamily="2" charset="-78"/>
              </a:rPr>
              <a:t> </a:t>
            </a:r>
            <a:r>
              <a:rPr lang="en-US" sz="3200" dirty="0" err="1" smtClean="0">
                <a:cs typeface="Monotype Koufi" pitchFamily="2" charset="-78"/>
              </a:rPr>
              <a:t>Juran</a:t>
            </a:r>
            <a:endParaRPr lang="en-US" sz="3200" dirty="0" smtClean="0">
              <a:cs typeface="Monotype Koufi" pitchFamily="2" charset="-78"/>
            </a:endParaRPr>
          </a:p>
        </p:txBody>
      </p:sp>
      <p:sp>
        <p:nvSpPr>
          <p:cNvPr id="33796" name="Rectangle 3"/>
          <p:cNvSpPr>
            <a:spLocks noGrp="1"/>
          </p:cNvSpPr>
          <p:nvPr>
            <p:ph type="body" idx="4294967295"/>
          </p:nvPr>
        </p:nvSpPr>
        <p:spPr>
          <a:xfrm>
            <a:off x="366713" y="857250"/>
            <a:ext cx="8562975" cy="5572125"/>
          </a:xfrm>
        </p:spPr>
        <p:txBody>
          <a:bodyPr/>
          <a:lstStyle/>
          <a:p>
            <a:pPr lvl="1" indent="-220663">
              <a:lnSpc>
                <a:spcPct val="80000"/>
              </a:lnSpc>
              <a:tabLst>
                <a:tab pos="88900" algn="l"/>
              </a:tabLst>
            </a:pPr>
            <a:r>
              <a:rPr lang="ar-SA" sz="1800" smtClean="0"/>
              <a:t>كما </a:t>
            </a:r>
            <a:r>
              <a:rPr lang="ar-SA" sz="1800" i="1" smtClean="0"/>
              <a:t>في دورة ديمنج للتعليم والتحسين المستمر </a:t>
            </a:r>
            <a:r>
              <a:rPr lang="ar-SA" sz="1800" smtClean="0"/>
              <a:t>وكما في لقاح الجودة الواقي لدى كروسبى فإن </a:t>
            </a:r>
            <a:r>
              <a:rPr lang="ar-SA" sz="1800" b="1" smtClean="0"/>
              <a:t>جوران قدم فلسفته في تحسين وتطوير نظم الجودة فيما يطلق عليه اسم ( ثلاثية جوران )، </a:t>
            </a:r>
            <a:r>
              <a:rPr lang="ar-SA" sz="1800" smtClean="0"/>
              <a:t>والتي يرى من خلالها أنه على المنشآت التي تريد أن تتبنى فكر الجودة ونظمها أن تحقق ذلك من خلال </a:t>
            </a:r>
            <a:r>
              <a:rPr lang="ar-SA" sz="1800" b="1" smtClean="0"/>
              <a:t>خطوات ثلاث ذات ترابط وتكامل بينها وذات استمرارية وهذه الخطوات هي</a:t>
            </a:r>
            <a:r>
              <a:rPr lang="ar-SA" sz="1800" smtClean="0"/>
              <a:t>: </a:t>
            </a:r>
            <a:r>
              <a:rPr lang="ar-SA" sz="1800" b="1" smtClean="0"/>
              <a:t>التخطيط للجودة – ومراقبة الجودة – وتحسين الجودة</a:t>
            </a:r>
            <a:r>
              <a:rPr lang="ar-SA" sz="1800" smtClean="0"/>
              <a:t>، وهذه الخطوات يجب أن تتم بالترتيب بحيث تسلم كل عملية التي تليها: </a:t>
            </a:r>
            <a:br>
              <a:rPr lang="ar-SA" sz="1800" smtClean="0"/>
            </a:br>
            <a:r>
              <a:rPr lang="ar-SA" sz="1800" smtClean="0"/>
              <a:t/>
            </a:r>
            <a:br>
              <a:rPr lang="ar-SA" sz="1800" smtClean="0"/>
            </a:br>
            <a:endParaRPr lang="ar-SA" sz="1800" smtClean="0"/>
          </a:p>
          <a:p>
            <a:pPr>
              <a:lnSpc>
                <a:spcPct val="80000"/>
              </a:lnSpc>
              <a:buFont typeface="Wingdings 2" pitchFamily="18" charset="2"/>
              <a:buNone/>
              <a:tabLst>
                <a:tab pos="88900" algn="l"/>
              </a:tabLst>
            </a:pPr>
            <a:r>
              <a:rPr lang="ar-SA" sz="1800" smtClean="0"/>
              <a:t>           (قارن مع دوائر ديمنج ؟)</a:t>
            </a:r>
          </a:p>
          <a:p>
            <a:pPr algn="ctr">
              <a:lnSpc>
                <a:spcPct val="80000"/>
              </a:lnSpc>
              <a:buFont typeface="Wingdings 2" pitchFamily="18" charset="2"/>
              <a:buNone/>
              <a:tabLst>
                <a:tab pos="88900" algn="l"/>
              </a:tabLst>
            </a:pPr>
            <a:endParaRPr lang="ar-SA" sz="1800" smtClean="0"/>
          </a:p>
          <a:p>
            <a:pPr>
              <a:lnSpc>
                <a:spcPct val="80000"/>
              </a:lnSpc>
              <a:buFont typeface="Wingdings 2" pitchFamily="18" charset="2"/>
              <a:buNone/>
              <a:tabLst>
                <a:tab pos="88900" algn="l"/>
              </a:tabLst>
            </a:pPr>
            <a:endParaRPr lang="ar-SA" sz="1800" smtClean="0"/>
          </a:p>
          <a:p>
            <a:pPr>
              <a:lnSpc>
                <a:spcPct val="80000"/>
              </a:lnSpc>
              <a:buFont typeface="Wingdings" pitchFamily="2" charset="2"/>
              <a:buNone/>
              <a:tabLst>
                <a:tab pos="88900" algn="l"/>
              </a:tabLst>
            </a:pPr>
            <a:endParaRPr lang="ar-SA" sz="1800" smtClean="0"/>
          </a:p>
          <a:p>
            <a:pPr>
              <a:lnSpc>
                <a:spcPct val="80000"/>
              </a:lnSpc>
              <a:tabLst>
                <a:tab pos="88900" algn="l"/>
              </a:tabLst>
            </a:pPr>
            <a:endParaRPr lang="ar-SA" sz="1800" smtClean="0"/>
          </a:p>
          <a:p>
            <a:pPr>
              <a:lnSpc>
                <a:spcPct val="80000"/>
              </a:lnSpc>
              <a:tabLst>
                <a:tab pos="88900" algn="l"/>
              </a:tabLst>
            </a:pPr>
            <a:r>
              <a:rPr lang="ar-SA" sz="1800" smtClean="0"/>
              <a:t> </a:t>
            </a:r>
            <a:r>
              <a:rPr lang="en-US" sz="1800" smtClean="0">
                <a:cs typeface="Tahoma" pitchFamily="34" charset="0"/>
              </a:rPr>
              <a:t>◄</a:t>
            </a:r>
            <a:r>
              <a:rPr lang="ar-SA" sz="1800" smtClean="0"/>
              <a:t> </a:t>
            </a:r>
            <a:r>
              <a:rPr lang="ar-SA" sz="1800" b="1" smtClean="0"/>
              <a:t>التخطيط للجودة: في </a:t>
            </a:r>
            <a:r>
              <a:rPr lang="en-US" sz="1800" b="1" smtClean="0">
                <a:cs typeface="Tahoma" pitchFamily="34" charset="0"/>
              </a:rPr>
              <a:t>5</a:t>
            </a:r>
            <a:r>
              <a:rPr lang="ar-SA" sz="1800" b="1" smtClean="0"/>
              <a:t> خطوات أساسية هي (</a:t>
            </a:r>
            <a:r>
              <a:rPr lang="en-US" sz="1800" b="1" smtClean="0">
                <a:cs typeface="Tahoma" pitchFamily="34" charset="0"/>
              </a:rPr>
              <a:t>5 </a:t>
            </a:r>
            <a:r>
              <a:rPr lang="ar-SA" sz="1800" b="1" smtClean="0"/>
              <a:t>ت):</a:t>
            </a:r>
            <a:r>
              <a:rPr lang="ar-SA" sz="1800" smtClean="0"/>
              <a:t/>
            </a:r>
            <a:br>
              <a:rPr lang="ar-SA" sz="1800" smtClean="0"/>
            </a:br>
            <a:r>
              <a:rPr lang="ar-SA" sz="1800" smtClean="0"/>
              <a:t/>
            </a:r>
            <a:br>
              <a:rPr lang="ar-SA" sz="1800" smtClean="0"/>
            </a:br>
            <a:r>
              <a:rPr lang="ar-SA" sz="1800" smtClean="0"/>
              <a:t>1- تحديد من هم العملاء الداخليين ( </a:t>
            </a:r>
            <a:r>
              <a:rPr lang="en-US" sz="1800" smtClean="0">
                <a:cs typeface="Tahoma" pitchFamily="34" charset="0"/>
              </a:rPr>
              <a:t>Internal Customers</a:t>
            </a:r>
            <a:r>
              <a:rPr lang="ar-SA" sz="1800" smtClean="0"/>
              <a:t> ).</a:t>
            </a:r>
            <a:br>
              <a:rPr lang="ar-SA" sz="1800" smtClean="0"/>
            </a:br>
            <a:r>
              <a:rPr lang="ar-SA" sz="1800" smtClean="0"/>
              <a:t/>
            </a:r>
            <a:br>
              <a:rPr lang="ar-SA" sz="1800" smtClean="0"/>
            </a:br>
            <a:r>
              <a:rPr lang="ar-SA" sz="1800" smtClean="0"/>
              <a:t>2- تحديد من هم العملاء الخارجيين (</a:t>
            </a:r>
            <a:r>
              <a:rPr lang="en-US" sz="1800" smtClean="0">
                <a:cs typeface="Tahoma" pitchFamily="34" charset="0"/>
              </a:rPr>
              <a:t>External Customers</a:t>
            </a:r>
            <a:r>
              <a:rPr lang="ar-SA" sz="1800" smtClean="0"/>
              <a:t> ).</a:t>
            </a:r>
            <a:br>
              <a:rPr lang="ar-SA" sz="1800" smtClean="0"/>
            </a:br>
            <a:r>
              <a:rPr lang="ar-SA" sz="1800" smtClean="0"/>
              <a:t/>
            </a:r>
            <a:br>
              <a:rPr lang="ar-SA" sz="1800" smtClean="0"/>
            </a:br>
            <a:r>
              <a:rPr lang="ar-SA" sz="1800" smtClean="0"/>
              <a:t>3- تطوير خصائص المنتج الذي يفي بحاجات العميل.</a:t>
            </a:r>
            <a:br>
              <a:rPr lang="ar-SA" sz="1800" smtClean="0"/>
            </a:br>
            <a:r>
              <a:rPr lang="ar-SA" sz="1800" smtClean="0"/>
              <a:t/>
            </a:r>
            <a:br>
              <a:rPr lang="ar-SA" sz="1800" smtClean="0"/>
            </a:br>
            <a:r>
              <a:rPr lang="ar-SA" sz="1800" smtClean="0"/>
              <a:t>4- تطوير العمليات القادرة على إنتاج تلك الخصائص.</a:t>
            </a:r>
            <a:br>
              <a:rPr lang="ar-SA" sz="1800" smtClean="0"/>
            </a:br>
            <a:r>
              <a:rPr lang="ar-SA" sz="1800" smtClean="0"/>
              <a:t/>
            </a:r>
            <a:br>
              <a:rPr lang="ar-SA" sz="1800" smtClean="0"/>
            </a:br>
            <a:r>
              <a:rPr lang="ar-SA" sz="1800" smtClean="0"/>
              <a:t>5- تحويل خطط الإنتاج إلى قوى التشغيل.</a:t>
            </a:r>
            <a:br>
              <a:rPr lang="ar-SA" sz="1800" smtClean="0"/>
            </a:br>
            <a:r>
              <a:rPr lang="ar-SA" sz="1800" smtClean="0"/>
              <a:t/>
            </a:r>
            <a:br>
              <a:rPr lang="ar-SA" sz="1800" smtClean="0"/>
            </a:br>
            <a:endParaRPr lang="en-US" sz="1800" smtClean="0">
              <a:cs typeface="Tahoma" pitchFamily="34" charset="0"/>
            </a:endParaRPr>
          </a:p>
        </p:txBody>
      </p:sp>
      <p:sp>
        <p:nvSpPr>
          <p:cNvPr id="33797" name="Oval 4"/>
          <p:cNvSpPr>
            <a:spLocks noChangeArrowheads="1"/>
          </p:cNvSpPr>
          <p:nvPr/>
        </p:nvSpPr>
        <p:spPr bwMode="auto">
          <a:xfrm>
            <a:off x="1643063" y="2278063"/>
            <a:ext cx="1008062" cy="865187"/>
          </a:xfrm>
          <a:prstGeom prst="ellipse">
            <a:avLst/>
          </a:prstGeom>
          <a:solidFill>
            <a:schemeClr val="accent1"/>
          </a:solidFill>
          <a:ln w="9525">
            <a:solidFill>
              <a:schemeClr val="tx1"/>
            </a:solidFill>
            <a:round/>
            <a:headEnd/>
            <a:tailEnd/>
          </a:ln>
        </p:spPr>
        <p:txBody>
          <a:bodyPr wrap="none" anchor="ctr"/>
          <a:lstStyle/>
          <a:p>
            <a:pPr algn="ctr"/>
            <a:r>
              <a:rPr lang="ar-SA"/>
              <a:t>تخطيط</a:t>
            </a:r>
            <a:endParaRPr lang="en-US"/>
          </a:p>
        </p:txBody>
      </p:sp>
      <p:sp>
        <p:nvSpPr>
          <p:cNvPr id="33798" name="Oval 5"/>
          <p:cNvSpPr>
            <a:spLocks noChangeArrowheads="1"/>
          </p:cNvSpPr>
          <p:nvPr/>
        </p:nvSpPr>
        <p:spPr bwMode="auto">
          <a:xfrm>
            <a:off x="2428875" y="3349625"/>
            <a:ext cx="1008063" cy="936625"/>
          </a:xfrm>
          <a:prstGeom prst="ellipse">
            <a:avLst/>
          </a:prstGeom>
          <a:solidFill>
            <a:schemeClr val="accent1"/>
          </a:solidFill>
          <a:ln w="9525">
            <a:solidFill>
              <a:schemeClr val="tx1"/>
            </a:solidFill>
            <a:round/>
            <a:headEnd/>
            <a:tailEnd/>
          </a:ln>
        </p:spPr>
        <p:txBody>
          <a:bodyPr wrap="none" anchor="ctr"/>
          <a:lstStyle/>
          <a:p>
            <a:pPr algn="ctr"/>
            <a:r>
              <a:rPr lang="ar-SA"/>
              <a:t>رقابة</a:t>
            </a:r>
            <a:endParaRPr lang="en-US"/>
          </a:p>
        </p:txBody>
      </p:sp>
      <p:sp>
        <p:nvSpPr>
          <p:cNvPr id="33799" name="Oval 6"/>
          <p:cNvSpPr>
            <a:spLocks noChangeArrowheads="1"/>
          </p:cNvSpPr>
          <p:nvPr/>
        </p:nvSpPr>
        <p:spPr bwMode="auto">
          <a:xfrm>
            <a:off x="571500" y="3286125"/>
            <a:ext cx="1008063" cy="936625"/>
          </a:xfrm>
          <a:prstGeom prst="ellipse">
            <a:avLst/>
          </a:prstGeom>
          <a:solidFill>
            <a:schemeClr val="accent1"/>
          </a:solidFill>
          <a:ln w="9525">
            <a:solidFill>
              <a:schemeClr val="tx1"/>
            </a:solidFill>
            <a:round/>
            <a:headEnd/>
            <a:tailEnd/>
          </a:ln>
        </p:spPr>
        <p:txBody>
          <a:bodyPr wrap="none" anchor="ctr"/>
          <a:lstStyle/>
          <a:p>
            <a:pPr algn="ctr"/>
            <a:r>
              <a:rPr lang="ar-SA"/>
              <a:t>تحسين</a:t>
            </a:r>
            <a:endParaRPr lang="en-US"/>
          </a:p>
        </p:txBody>
      </p:sp>
      <p:sp>
        <p:nvSpPr>
          <p:cNvPr id="33800" name="Line 13"/>
          <p:cNvSpPr>
            <a:spLocks noChangeShapeType="1"/>
          </p:cNvSpPr>
          <p:nvPr/>
        </p:nvSpPr>
        <p:spPr bwMode="auto">
          <a:xfrm>
            <a:off x="2357438" y="3000375"/>
            <a:ext cx="357187" cy="428625"/>
          </a:xfrm>
          <a:prstGeom prst="line">
            <a:avLst/>
          </a:prstGeom>
          <a:noFill/>
          <a:ln w="9525">
            <a:solidFill>
              <a:schemeClr val="tx1"/>
            </a:solidFill>
            <a:round/>
            <a:headEnd type="triangle" w="med" len="med"/>
            <a:tailEnd type="triangle" w="med" len="med"/>
          </a:ln>
        </p:spPr>
        <p:txBody>
          <a:bodyPr/>
          <a:lstStyle/>
          <a:p>
            <a:endParaRPr lang="ar-SA"/>
          </a:p>
        </p:txBody>
      </p:sp>
      <p:sp>
        <p:nvSpPr>
          <p:cNvPr id="33801" name="Line 14"/>
          <p:cNvSpPr>
            <a:spLocks noChangeShapeType="1"/>
          </p:cNvSpPr>
          <p:nvPr/>
        </p:nvSpPr>
        <p:spPr bwMode="auto">
          <a:xfrm flipH="1">
            <a:off x="1500188" y="3786188"/>
            <a:ext cx="936625" cy="0"/>
          </a:xfrm>
          <a:prstGeom prst="line">
            <a:avLst/>
          </a:prstGeom>
          <a:noFill/>
          <a:ln w="9525">
            <a:solidFill>
              <a:schemeClr val="tx1"/>
            </a:solidFill>
            <a:round/>
            <a:headEnd type="triangle" w="med" len="med"/>
            <a:tailEnd type="triangle" w="med" len="med"/>
          </a:ln>
        </p:spPr>
        <p:txBody>
          <a:bodyPr/>
          <a:lstStyle/>
          <a:p>
            <a:endParaRPr lang="ar-SA"/>
          </a:p>
        </p:txBody>
      </p:sp>
      <p:sp>
        <p:nvSpPr>
          <p:cNvPr id="33802" name="Line 15"/>
          <p:cNvSpPr>
            <a:spLocks noChangeShapeType="1"/>
          </p:cNvSpPr>
          <p:nvPr/>
        </p:nvSpPr>
        <p:spPr bwMode="auto">
          <a:xfrm flipV="1">
            <a:off x="1285875" y="2857500"/>
            <a:ext cx="431800" cy="500063"/>
          </a:xfrm>
          <a:prstGeom prst="line">
            <a:avLst/>
          </a:prstGeom>
          <a:noFill/>
          <a:ln w="9525">
            <a:solidFill>
              <a:schemeClr val="tx1"/>
            </a:solidFill>
            <a:round/>
            <a:headEnd type="triangle" w="med" len="med"/>
            <a:tailEnd type="triangle" w="med" len="med"/>
          </a:ln>
        </p:spPr>
        <p:txBody>
          <a:bodyPr/>
          <a:lstStyle/>
          <a:p>
            <a:endParaRPr lang="ar-SA"/>
          </a:p>
        </p:txBody>
      </p:sp>
    </p:spTree>
  </p:cSld>
  <p:clrMapOvr>
    <a:masterClrMapping/>
  </p:clrMapOvr>
  <p:transition>
    <p:comb/>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EF16616B-93DB-45D3-8E1F-2ACB7637409D}" type="slidenum">
              <a:rPr lang="ar-SA"/>
              <a:pPr>
                <a:defRPr/>
              </a:pPr>
              <a:t>24</a:t>
            </a:fld>
            <a:endParaRPr lang="en-US"/>
          </a:p>
        </p:txBody>
      </p:sp>
      <p:sp>
        <p:nvSpPr>
          <p:cNvPr id="46082" name="Rectangle 2"/>
          <p:cNvSpPr>
            <a:spLocks noGrp="1"/>
          </p:cNvSpPr>
          <p:nvPr>
            <p:ph type="title" idx="4294967295"/>
          </p:nvPr>
        </p:nvSpPr>
        <p:spPr bwMode="auto">
          <a:xfrm>
            <a:off x="2168525" y="188913"/>
            <a:ext cx="4564063" cy="596900"/>
          </a:xfrm>
        </p:spPr>
        <p:txBody>
          <a:bodyPr wrap="square" lIns="91440" tIns="45720" rIns="91440" bIns="45720" numCol="1" anchorCtr="0" compatLnSpc="1">
            <a:prstTxWarp prst="textNoShape">
              <a:avLst/>
            </a:prstTxWarp>
          </a:bodyPr>
          <a:lstStyle/>
          <a:p>
            <a:pPr algn="ctr">
              <a:defRPr/>
            </a:pPr>
            <a:r>
              <a:rPr lang="ar-BH" sz="3200" dirty="0" err="1" smtClean="0">
                <a:cs typeface="Monotype Koufi" pitchFamily="2" charset="-78"/>
              </a:rPr>
              <a:t>جوران</a:t>
            </a:r>
            <a:r>
              <a:rPr lang="ar-SA" sz="3200" dirty="0" smtClean="0">
                <a:cs typeface="Monotype Koufi" pitchFamily="2" charset="-78"/>
              </a:rPr>
              <a:t> </a:t>
            </a:r>
            <a:r>
              <a:rPr lang="en-US" sz="3200" dirty="0" err="1" smtClean="0">
                <a:cs typeface="Monotype Koufi" pitchFamily="2" charset="-78"/>
              </a:rPr>
              <a:t>Juran</a:t>
            </a:r>
            <a:r>
              <a:rPr lang="ar-BH" sz="3200" u="sng" dirty="0" smtClean="0"/>
              <a:t> </a:t>
            </a:r>
            <a:endParaRPr lang="en-US" sz="3200" dirty="0" smtClean="0">
              <a:cs typeface="Tahoma" pitchFamily="34" charset="0"/>
            </a:endParaRPr>
          </a:p>
        </p:txBody>
      </p:sp>
      <p:sp>
        <p:nvSpPr>
          <p:cNvPr id="34820" name="Rectangle 3"/>
          <p:cNvSpPr>
            <a:spLocks noGrp="1"/>
          </p:cNvSpPr>
          <p:nvPr>
            <p:ph type="body" idx="4294967295"/>
          </p:nvPr>
        </p:nvSpPr>
        <p:spPr>
          <a:xfrm>
            <a:off x="357188" y="1143000"/>
            <a:ext cx="8491537" cy="5500688"/>
          </a:xfrm>
        </p:spPr>
        <p:txBody>
          <a:bodyPr/>
          <a:lstStyle/>
          <a:p>
            <a:pPr marL="609600" indent="-609600" algn="just">
              <a:lnSpc>
                <a:spcPct val="80000"/>
              </a:lnSpc>
            </a:pPr>
            <a:r>
              <a:rPr lang="ar-SA" sz="1600" smtClean="0"/>
              <a:t>        لقد ركز د/ </a:t>
            </a:r>
            <a:r>
              <a:rPr lang="ar-SA" sz="1600" b="1" smtClean="0"/>
              <a:t>جوران </a:t>
            </a:r>
            <a:r>
              <a:rPr lang="ar-SA" sz="1600" smtClean="0"/>
              <a:t>على العيوب والأخطاء أثناء الأداء التشغيلي (العمليات) وكذلك على الوقت الضائع أكثر من الأخطاء المتعلقة بالجودة ذاتها كما أنه ركز على الرقابة على الجودة دون التركيز على كيفية إدارة الجودة ولذا يرى أن الجودة (النوعية) تعني مواصفات المنتج التي تشبع حاجات المستهلكين وتحوز على رضاهم مع عدم احتوائها على العيوب ويرى جوران أن التخطيط للجودة يمر بعدة </a:t>
            </a:r>
            <a:r>
              <a:rPr lang="ar-SA" sz="1600" b="1" smtClean="0"/>
              <a:t>مراحل وهي 5 = 4 ت + ن</a:t>
            </a:r>
            <a:r>
              <a:rPr lang="ar-SA" sz="1600" smtClean="0"/>
              <a:t>) :</a:t>
            </a:r>
          </a:p>
          <a:p>
            <a:pPr marL="609600" indent="-609600">
              <a:lnSpc>
                <a:spcPct val="80000"/>
              </a:lnSpc>
              <a:buFont typeface="Wingdings" pitchFamily="2" charset="2"/>
              <a:buNone/>
            </a:pPr>
            <a:r>
              <a:rPr lang="ar-SA" sz="1600" smtClean="0"/>
              <a:t> 	 أ)	  </a:t>
            </a:r>
            <a:r>
              <a:rPr lang="ar-SA" sz="1600" b="1" smtClean="0"/>
              <a:t>تحديد من هم المستهلكين /المستهدفين.</a:t>
            </a:r>
          </a:p>
          <a:p>
            <a:pPr marL="609600" indent="-609600">
              <a:lnSpc>
                <a:spcPct val="80000"/>
              </a:lnSpc>
              <a:buFont typeface="Wingdings" pitchFamily="2" charset="2"/>
              <a:buNone/>
            </a:pPr>
            <a:r>
              <a:rPr lang="ar-SA" sz="1600" smtClean="0"/>
              <a:t>	ب)  </a:t>
            </a:r>
            <a:r>
              <a:rPr lang="ar-SA" sz="1600" b="1" smtClean="0"/>
              <a:t>تحديد احتياجاتهم.</a:t>
            </a:r>
          </a:p>
          <a:p>
            <a:pPr marL="609600" indent="-609600">
              <a:lnSpc>
                <a:spcPct val="80000"/>
              </a:lnSpc>
              <a:buFont typeface="Wingdings" pitchFamily="2" charset="2"/>
              <a:buNone/>
            </a:pPr>
            <a:r>
              <a:rPr lang="ar-SA" sz="1600" smtClean="0"/>
              <a:t>	جـ)  </a:t>
            </a:r>
            <a:r>
              <a:rPr lang="ar-SA" sz="1600" b="1" smtClean="0"/>
              <a:t>تطوير مواصفات المنتج لكي تستجيب لحاجاتهم.</a:t>
            </a:r>
          </a:p>
          <a:p>
            <a:pPr marL="609600" indent="-609600">
              <a:lnSpc>
                <a:spcPct val="80000"/>
              </a:lnSpc>
              <a:buFont typeface="Wingdings" pitchFamily="2" charset="2"/>
              <a:buNone/>
            </a:pPr>
            <a:r>
              <a:rPr lang="ar-SA" sz="1600" smtClean="0"/>
              <a:t>	د)	  </a:t>
            </a:r>
            <a:r>
              <a:rPr lang="ar-SA" sz="1600" b="1" smtClean="0"/>
              <a:t>تطوير العمليات التي من شأنها تحقيق تلك المواصفات أو المعايير المطلوبة</a:t>
            </a:r>
            <a:r>
              <a:rPr lang="ar-SA" sz="1600" smtClean="0"/>
              <a:t>.</a:t>
            </a:r>
          </a:p>
          <a:p>
            <a:pPr marL="609600" indent="-609600">
              <a:lnSpc>
                <a:spcPct val="80000"/>
              </a:lnSpc>
              <a:buFont typeface="Wingdings" pitchFamily="2" charset="2"/>
              <a:buNone/>
            </a:pPr>
            <a:r>
              <a:rPr lang="ar-SA" sz="1600" smtClean="0"/>
              <a:t>	هـ)  </a:t>
            </a:r>
            <a:r>
              <a:rPr lang="ar-SA" sz="1600" b="1" smtClean="0"/>
              <a:t>نقل نتائج الخطط الموضوعة إلى القوى العاملة.</a:t>
            </a:r>
          </a:p>
          <a:p>
            <a:pPr marL="609600" indent="-609600">
              <a:lnSpc>
                <a:spcPct val="80000"/>
              </a:lnSpc>
              <a:buFont typeface="Wingdings" pitchFamily="2" charset="2"/>
              <a:buNone/>
            </a:pPr>
            <a:r>
              <a:rPr lang="ar-SA" sz="1600" smtClean="0"/>
              <a:t>   </a:t>
            </a:r>
          </a:p>
          <a:p>
            <a:pPr marL="609600" indent="-609600">
              <a:lnSpc>
                <a:spcPct val="80000"/>
              </a:lnSpc>
            </a:pPr>
            <a:r>
              <a:rPr lang="ar-SA" sz="1600" smtClean="0"/>
              <a:t> </a:t>
            </a:r>
            <a:r>
              <a:rPr lang="ar-SA" sz="1600" b="1" smtClean="0"/>
              <a:t>أما بالنسبة للرقابة على الجودة فإن جوران يرى أن الرقابة على الجودة عملية مهمة وضرورية لتحقيق أهداف العمليات الإنتاجية في عدم وجود العيوب</a:t>
            </a:r>
            <a:r>
              <a:rPr lang="ar-SA" sz="1600" smtClean="0"/>
              <a:t>.</a:t>
            </a:r>
          </a:p>
          <a:p>
            <a:pPr marL="609600" indent="-609600">
              <a:lnSpc>
                <a:spcPct val="80000"/>
              </a:lnSpc>
            </a:pPr>
            <a:r>
              <a:rPr lang="ar-SA" sz="1600" smtClean="0"/>
              <a:t>فالرقابة على الجودة </a:t>
            </a:r>
            <a:r>
              <a:rPr lang="ar-SA" sz="1600" b="1" smtClean="0"/>
              <a:t>تتضمن (</a:t>
            </a:r>
            <a:r>
              <a:rPr lang="ar-SA" sz="2000" b="1" smtClean="0"/>
              <a:t>تمم</a:t>
            </a:r>
            <a:r>
              <a:rPr lang="ar-SA" sz="1600" b="1" smtClean="0"/>
              <a:t>):</a:t>
            </a:r>
          </a:p>
          <a:p>
            <a:pPr marL="609600" indent="-609600">
              <a:lnSpc>
                <a:spcPct val="80000"/>
              </a:lnSpc>
            </a:pPr>
            <a:r>
              <a:rPr lang="ar-SA" sz="1600" smtClean="0"/>
              <a:t>(1)	تقييم الأداء الفعلي للعمل.</a:t>
            </a:r>
          </a:p>
          <a:p>
            <a:pPr marL="609600" indent="-609600">
              <a:lnSpc>
                <a:spcPct val="80000"/>
              </a:lnSpc>
            </a:pPr>
            <a:r>
              <a:rPr lang="ar-SA" sz="1600" smtClean="0"/>
              <a:t>(2)	مقارنة الأداء المتحقق (الفعلي) بالأهداف الموضوعة.</a:t>
            </a:r>
          </a:p>
          <a:p>
            <a:pPr marL="609600" indent="-609600">
              <a:lnSpc>
                <a:spcPct val="80000"/>
              </a:lnSpc>
            </a:pPr>
            <a:r>
              <a:rPr lang="ar-SA" sz="1600" smtClean="0"/>
              <a:t>(3)	معالجة الانحرافات أو الاختلافات باتخاذ الإجراءات السليمة.</a:t>
            </a:r>
          </a:p>
          <a:p>
            <a:pPr marL="609600" indent="-609600">
              <a:lnSpc>
                <a:spcPct val="80000"/>
              </a:lnSpc>
            </a:pPr>
            <a:r>
              <a:rPr lang="ar-SA" sz="1600" smtClean="0"/>
              <a:t>    ويرى جوران أن تطوير المنتج يمثل صميم إدارة الجودة الشاملة وهي عملية مستمرة لا تكاد أن تنتهي.  وإن المنتج يتعرض </a:t>
            </a:r>
            <a:r>
              <a:rPr lang="ar-SA" sz="1600" b="1" smtClean="0"/>
              <a:t>لنوعين من المستهلكين</a:t>
            </a:r>
            <a:r>
              <a:rPr lang="ar-SA" sz="1600" smtClean="0"/>
              <a:t>:</a:t>
            </a:r>
          </a:p>
          <a:p>
            <a:pPr marL="609600" indent="-609600">
              <a:lnSpc>
                <a:spcPct val="80000"/>
              </a:lnSpc>
            </a:pPr>
            <a:r>
              <a:rPr lang="ar-SA" sz="1600" smtClean="0"/>
              <a:t>المستهلك الخارجي </a:t>
            </a:r>
            <a:r>
              <a:rPr lang="en-US" sz="1600" smtClean="0">
                <a:cs typeface="Tahoma" pitchFamily="34" charset="0"/>
              </a:rPr>
              <a:t>External Consumer</a:t>
            </a:r>
            <a:r>
              <a:rPr lang="ar-BH" sz="1600" smtClean="0"/>
              <a:t> ويمثل العميل الذي يشتري، السلع (الزبون)</a:t>
            </a:r>
            <a:br>
              <a:rPr lang="ar-BH" sz="1600" smtClean="0"/>
            </a:br>
            <a:r>
              <a:rPr lang="ar-BH" sz="1600" smtClean="0"/>
              <a:t>ولا يكون ضمن أعضاء المنظمة المعنية.</a:t>
            </a:r>
            <a:endParaRPr lang="ar-SA" sz="1600" smtClean="0"/>
          </a:p>
          <a:p>
            <a:pPr marL="609600" indent="-609600">
              <a:lnSpc>
                <a:spcPct val="80000"/>
              </a:lnSpc>
            </a:pPr>
            <a:r>
              <a:rPr lang="ar-SA" sz="1600" smtClean="0"/>
              <a:t>المستهلك الداخلي </a:t>
            </a:r>
            <a:r>
              <a:rPr lang="en-US" sz="1600" smtClean="0">
                <a:cs typeface="Tahoma" pitchFamily="34" charset="0"/>
              </a:rPr>
              <a:t>Internal Consumer</a:t>
            </a:r>
            <a:r>
              <a:rPr lang="ar-BH" sz="1600" smtClean="0"/>
              <a:t> ويمثل المستهلكين الذين يمثلون العاملين داخل المنظمة.</a:t>
            </a:r>
            <a:endParaRPr lang="en-US" sz="1600" smtClean="0">
              <a:cs typeface="Tahoma" pitchFamily="34" charset="0"/>
            </a:endParaRPr>
          </a:p>
        </p:txBody>
      </p:sp>
    </p:spTree>
  </p:cSld>
  <p:clrMapOvr>
    <a:masterClrMapping/>
  </p:clrMapOvr>
  <p:transition>
    <p:comb/>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190EC8C9-5C25-444F-B8E6-3489CA432E95}" type="slidenum">
              <a:rPr lang="ar-SA"/>
              <a:pPr>
                <a:defRPr/>
              </a:pPr>
              <a:t>25</a:t>
            </a:fld>
            <a:endParaRPr lang="en-US"/>
          </a:p>
        </p:txBody>
      </p:sp>
      <p:sp>
        <p:nvSpPr>
          <p:cNvPr id="52226" name="Rectangle 2"/>
          <p:cNvSpPr>
            <a:spLocks noGrp="1"/>
          </p:cNvSpPr>
          <p:nvPr>
            <p:ph type="title" idx="4294967295"/>
          </p:nvPr>
        </p:nvSpPr>
        <p:spPr bwMode="auto">
          <a:xfrm>
            <a:off x="2071670" y="406382"/>
            <a:ext cx="5427662" cy="450850"/>
          </a:xfrm>
        </p:spPr>
        <p:txBody>
          <a:bodyPr wrap="square" lIns="91440" tIns="45720" rIns="91440" bIns="45720" numCol="1" anchorCtr="0" compatLnSpc="1">
            <a:prstTxWarp prst="textNoShape">
              <a:avLst/>
            </a:prstTxWarp>
            <a:normAutofit fontScale="90000"/>
          </a:bodyPr>
          <a:lstStyle/>
          <a:p>
            <a:pPr algn="ctr">
              <a:defRPr/>
            </a:pPr>
            <a:r>
              <a:rPr lang="ar-BH" sz="3200" dirty="0" err="1" smtClean="0">
                <a:cs typeface="Monotype Koufi" pitchFamily="2" charset="-78"/>
              </a:rPr>
              <a:t>جوران</a:t>
            </a:r>
            <a:r>
              <a:rPr lang="ar-SA" sz="3200" dirty="0" smtClean="0">
                <a:cs typeface="Monotype Koufi" pitchFamily="2" charset="-78"/>
              </a:rPr>
              <a:t> </a:t>
            </a:r>
            <a:r>
              <a:rPr lang="en-US" sz="3200" dirty="0" err="1" smtClean="0">
                <a:cs typeface="Monotype Koufi" pitchFamily="2" charset="-78"/>
              </a:rPr>
              <a:t>Juran</a:t>
            </a:r>
            <a:endParaRPr lang="en-US" sz="3200" dirty="0" smtClean="0">
              <a:cs typeface="Monotype Koufi" pitchFamily="2" charset="-78"/>
            </a:endParaRPr>
          </a:p>
        </p:txBody>
      </p:sp>
      <p:sp>
        <p:nvSpPr>
          <p:cNvPr id="35844" name="Rectangle 3"/>
          <p:cNvSpPr>
            <a:spLocks noGrp="1"/>
          </p:cNvSpPr>
          <p:nvPr>
            <p:ph type="body" idx="4294967295"/>
          </p:nvPr>
        </p:nvSpPr>
        <p:spPr>
          <a:xfrm>
            <a:off x="304800" y="1643063"/>
            <a:ext cx="8686800" cy="4286250"/>
          </a:xfrm>
        </p:spPr>
        <p:txBody>
          <a:bodyPr/>
          <a:lstStyle/>
          <a:p>
            <a:pPr>
              <a:lnSpc>
                <a:spcPct val="80000"/>
              </a:lnSpc>
              <a:buFont typeface="Wingdings 2" pitchFamily="18" charset="2"/>
              <a:buNone/>
            </a:pPr>
            <a:r>
              <a:rPr lang="en-US" sz="3600" smtClean="0">
                <a:cs typeface="Tahoma" pitchFamily="34" charset="0"/>
              </a:rPr>
              <a:t>◄</a:t>
            </a:r>
            <a:r>
              <a:rPr lang="ar-SA" sz="3600" smtClean="0"/>
              <a:t> </a:t>
            </a:r>
            <a:r>
              <a:rPr lang="ar-SA" sz="1800" smtClean="0">
                <a:cs typeface="Monotype Koufi" pitchFamily="2" charset="-78"/>
              </a:rPr>
              <a:t>مراقبة الجودة:</a:t>
            </a:r>
            <a:br>
              <a:rPr lang="ar-SA" sz="1800" smtClean="0">
                <a:cs typeface="Monotype Koufi" pitchFamily="2" charset="-78"/>
              </a:rPr>
            </a:br>
            <a:r>
              <a:rPr lang="ar-SA" sz="2000" smtClean="0"/>
              <a:t> </a:t>
            </a:r>
            <a:br>
              <a:rPr lang="ar-SA" sz="2000" smtClean="0"/>
            </a:br>
            <a:r>
              <a:rPr lang="ar-SA" sz="2000" smtClean="0"/>
              <a:t>وقد قام بتقسيمه إلى ثلاث خطوات هي </a:t>
            </a:r>
            <a:r>
              <a:rPr lang="ar-SA" sz="2000" b="1" smtClean="0"/>
              <a:t>(تمت)</a:t>
            </a:r>
            <a:r>
              <a:rPr lang="ar-SA" sz="2000" smtClean="0"/>
              <a:t>:</a:t>
            </a:r>
            <a:br>
              <a:rPr lang="ar-SA" sz="2000" smtClean="0"/>
            </a:br>
            <a:r>
              <a:rPr lang="ar-SA" sz="2000" smtClean="0"/>
              <a:t/>
            </a:r>
            <a:br>
              <a:rPr lang="ar-SA" sz="2000" smtClean="0"/>
            </a:br>
            <a:r>
              <a:rPr lang="ar-SA" sz="2000" smtClean="0"/>
              <a:t>1- تقييم الأداء الحالي للتشغيل.</a:t>
            </a:r>
            <a:br>
              <a:rPr lang="ar-SA" sz="2000" smtClean="0"/>
            </a:br>
            <a:r>
              <a:rPr lang="ar-SA" sz="2000" smtClean="0"/>
              <a:t/>
            </a:r>
            <a:br>
              <a:rPr lang="ar-SA" sz="2000" smtClean="0"/>
            </a:br>
            <a:r>
              <a:rPr lang="ar-SA" sz="2000" smtClean="0"/>
              <a:t>2- مقارنة الأداء الحالي بالأهداف.</a:t>
            </a:r>
            <a:br>
              <a:rPr lang="ar-SA" sz="2000" smtClean="0"/>
            </a:br>
            <a:r>
              <a:rPr lang="ar-SA" sz="2000" smtClean="0"/>
              <a:t/>
            </a:r>
            <a:br>
              <a:rPr lang="ar-SA" sz="2000" smtClean="0"/>
            </a:br>
            <a:r>
              <a:rPr lang="ar-SA" sz="2000" smtClean="0"/>
              <a:t>3- التصرف وفقاً للاختلافات.</a:t>
            </a:r>
            <a:br>
              <a:rPr lang="ar-SA" sz="2000" smtClean="0"/>
            </a:br>
            <a:r>
              <a:rPr lang="ar-SA" sz="2000" smtClean="0"/>
              <a:t/>
            </a:r>
            <a:br>
              <a:rPr lang="ar-SA" sz="2000" smtClean="0"/>
            </a:br>
            <a:r>
              <a:rPr lang="ar-SA" sz="2000" smtClean="0"/>
              <a:t> </a:t>
            </a:r>
            <a:r>
              <a:rPr lang="en-US" sz="3600" smtClean="0">
                <a:cs typeface="Tahoma" pitchFamily="34" charset="0"/>
              </a:rPr>
              <a:t>◄</a:t>
            </a:r>
            <a:r>
              <a:rPr lang="ar-SA" sz="2000" b="1" smtClean="0"/>
              <a:t> </a:t>
            </a:r>
            <a:r>
              <a:rPr lang="ar-SA" sz="1800" smtClean="0">
                <a:cs typeface="Monotype Koufi" pitchFamily="2" charset="-78"/>
              </a:rPr>
              <a:t>تحسين الجودة:</a:t>
            </a:r>
            <a:br>
              <a:rPr lang="ar-SA" sz="1800" smtClean="0">
                <a:cs typeface="Monotype Koufi" pitchFamily="2" charset="-78"/>
              </a:rPr>
            </a:br>
            <a:r>
              <a:rPr lang="ar-SA" sz="2000" smtClean="0"/>
              <a:t>     </a:t>
            </a:r>
            <a:r>
              <a:rPr lang="ar-SA" sz="2000" smtClean="0">
                <a:latin typeface="Arabic Transparent" pitchFamily="2" charset="0"/>
                <a:cs typeface="Arabic Transparent" pitchFamily="2" charset="0"/>
              </a:rPr>
              <a:t>وقد ركز جوران اهتمامه بها </a:t>
            </a:r>
            <a:r>
              <a:rPr lang="ar-SA" sz="2000" b="1" i="1" smtClean="0">
                <a:latin typeface="Arabic Transparent" pitchFamily="2" charset="0"/>
                <a:cs typeface="Arabic Transparent" pitchFamily="2" charset="0"/>
              </a:rPr>
              <a:t>لإيمانه بأن عمليات التحسين المستمرة بمثابة القلب لإدارة الجودة الشاملة</a:t>
            </a:r>
            <a:r>
              <a:rPr lang="ar-SA" sz="2000" smtClean="0">
                <a:latin typeface="Arabic Transparent" pitchFamily="2" charset="0"/>
                <a:cs typeface="Arabic Transparent" pitchFamily="2" charset="0"/>
              </a:rPr>
              <a:t>, وهي لا تقتصر على الجودة الخاصة بالمنتج أو الخدمة, ولكن أيضاً </a:t>
            </a:r>
            <a:r>
              <a:rPr lang="ar-SA" sz="2000" b="1" smtClean="0">
                <a:latin typeface="Arabic Transparent" pitchFamily="2" charset="0"/>
                <a:cs typeface="Arabic Transparent" pitchFamily="2" charset="0"/>
              </a:rPr>
              <a:t>تشمل تحسين العمليات</a:t>
            </a:r>
            <a:r>
              <a:rPr lang="ar-SA" sz="2000" smtClean="0">
                <a:latin typeface="Arabic Transparent" pitchFamily="2" charset="0"/>
                <a:cs typeface="Arabic Transparent" pitchFamily="2" charset="0"/>
              </a:rPr>
              <a:t>.</a:t>
            </a:r>
            <a:br>
              <a:rPr lang="ar-SA" sz="2000" smtClean="0">
                <a:latin typeface="Arabic Transparent" pitchFamily="2" charset="0"/>
                <a:cs typeface="Arabic Transparent" pitchFamily="2" charset="0"/>
              </a:rPr>
            </a:br>
            <a:endParaRPr lang="en-US" sz="2000" smtClean="0">
              <a:latin typeface="Arabic Transparent" pitchFamily="2" charset="0"/>
              <a:cs typeface="Arabic Transparent" pitchFamily="2" charset="0"/>
            </a:endParaRPr>
          </a:p>
        </p:txBody>
      </p:sp>
    </p:spTree>
  </p:cSld>
  <p:clrMapOvr>
    <a:masterClrMapping/>
  </p:clrMapOvr>
  <p:transition>
    <p:comb/>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85832780-6914-4E8E-AB81-5DB249382591}" type="slidenum">
              <a:rPr lang="ar-SA"/>
              <a:pPr>
                <a:defRPr/>
              </a:pPr>
              <a:t>26</a:t>
            </a:fld>
            <a:endParaRPr lang="en-US"/>
          </a:p>
        </p:txBody>
      </p:sp>
      <p:sp>
        <p:nvSpPr>
          <p:cNvPr id="47106" name="Rectangle 2"/>
          <p:cNvSpPr>
            <a:spLocks noGrp="1"/>
          </p:cNvSpPr>
          <p:nvPr>
            <p:ph type="title" idx="4294967295"/>
          </p:nvPr>
        </p:nvSpPr>
        <p:spPr bwMode="auto">
          <a:xfrm>
            <a:off x="1331913" y="188913"/>
            <a:ext cx="5922962" cy="450850"/>
          </a:xfrm>
        </p:spPr>
        <p:txBody>
          <a:bodyPr wrap="square" lIns="91440" tIns="45720" rIns="91440" bIns="45720" numCol="1" anchorCtr="0" compatLnSpc="1">
            <a:prstTxWarp prst="textNoShape">
              <a:avLst/>
            </a:prstTxWarp>
            <a:normAutofit fontScale="90000"/>
          </a:bodyPr>
          <a:lstStyle/>
          <a:p>
            <a:pPr algn="ctr">
              <a:defRPr/>
            </a:pPr>
            <a:r>
              <a:rPr lang="ar-BH" sz="2400" u="sng" smtClean="0">
                <a:cs typeface="Monotype Koufi" pitchFamily="2" charset="-78"/>
              </a:rPr>
              <a:t>فيليب كروسبي </a:t>
            </a:r>
            <a:r>
              <a:rPr lang="en-US" sz="2400" b="1" u="sng" smtClean="0">
                <a:cs typeface="Monotype Koufi" pitchFamily="2" charset="-78"/>
              </a:rPr>
              <a:t>Philip Grosby</a:t>
            </a:r>
            <a:r>
              <a:rPr lang="en-US" sz="3200" smtClean="0">
                <a:cs typeface="Tahoma" pitchFamily="34" charset="0"/>
              </a:rPr>
              <a:t> </a:t>
            </a:r>
          </a:p>
        </p:txBody>
      </p:sp>
      <p:sp>
        <p:nvSpPr>
          <p:cNvPr id="46083" name="Rectangle 3"/>
          <p:cNvSpPr>
            <a:spLocks noGrp="1"/>
          </p:cNvSpPr>
          <p:nvPr>
            <p:ph type="body" idx="4294967295"/>
          </p:nvPr>
        </p:nvSpPr>
        <p:spPr>
          <a:xfrm>
            <a:off x="642938" y="1481138"/>
            <a:ext cx="8348662" cy="4448175"/>
          </a:xfrm>
        </p:spPr>
        <p:txBody>
          <a:bodyPr/>
          <a:lstStyle/>
          <a:p>
            <a:pPr marL="609600" indent="-609600" algn="just">
              <a:lnSpc>
                <a:spcPct val="80000"/>
              </a:lnSpc>
              <a:buFont typeface="Wingdings 2" pitchFamily="18" charset="2"/>
              <a:buNone/>
              <a:defRPr/>
            </a:pPr>
            <a:r>
              <a:rPr lang="ar-SA" sz="1600" dirty="0" smtClean="0"/>
              <a:t>		</a:t>
            </a:r>
          </a:p>
          <a:p>
            <a:pPr marL="447675" indent="-180975" algn="just">
              <a:lnSpc>
                <a:spcPct val="80000"/>
              </a:lnSpc>
              <a:buFont typeface="Wingdings 2" pitchFamily="18" charset="2"/>
              <a:buNone/>
              <a:defRPr/>
            </a:pPr>
            <a:r>
              <a:rPr lang="ar-SA" sz="1600" dirty="0" smtClean="0"/>
              <a:t>		فيليب </a:t>
            </a:r>
            <a:r>
              <a:rPr lang="ar-SA" sz="1600" dirty="0" err="1" smtClean="0"/>
              <a:t>كروسبى</a:t>
            </a:r>
            <a:r>
              <a:rPr lang="ar-SA" sz="1600" dirty="0" smtClean="0"/>
              <a:t> يعد من أشهر رواد الجودة الأمريكيين, وهو مولود في عام 1926م في مدينة </a:t>
            </a:r>
            <a:r>
              <a:rPr lang="ar-SA" sz="1600" dirty="0" err="1" smtClean="0"/>
              <a:t>ويلنج</a:t>
            </a:r>
            <a:r>
              <a:rPr lang="ar-SA" sz="1600" dirty="0" smtClean="0"/>
              <a:t> غرب ولاية فرجينيا. في عام 1952م كانت البداية العملية </a:t>
            </a:r>
            <a:r>
              <a:rPr lang="ar-SA" sz="1600" dirty="0" err="1" smtClean="0"/>
              <a:t>لكروسبى</a:t>
            </a:r>
            <a:r>
              <a:rPr lang="ar-SA" sz="1600" dirty="0" smtClean="0"/>
              <a:t> عندما التحق بشركة ( كروزبى ) الأمريكية, وتنقل بين عدد من الوظائف إلى أن أصبح مديراً للجودة لمشروع صواريخ ( بيرشيخ ) في شركة ( مارتن ماريتا ) في الفترة من 1965م إلى 1979م. وفي عام 1979م صدر له كتاب </a:t>
            </a:r>
            <a:r>
              <a:rPr lang="ar-SA" sz="1600" b="1" dirty="0" smtClean="0"/>
              <a:t>حرية الجودة </a:t>
            </a:r>
            <a:r>
              <a:rPr lang="ar-SA" sz="1600" dirty="0" smtClean="0"/>
              <a:t>( </a:t>
            </a:r>
            <a:r>
              <a:rPr lang="en-US" sz="1600" dirty="0" smtClean="0">
                <a:cs typeface="Tahoma" pitchFamily="34" charset="0"/>
              </a:rPr>
              <a:t>Quality is Free</a:t>
            </a:r>
            <a:r>
              <a:rPr lang="ar-SA" sz="1600" dirty="0" smtClean="0"/>
              <a:t> ) الذي لاقى رواجاً كبيراً حتى أصبح من أكثر الكتب </a:t>
            </a:r>
            <a:r>
              <a:rPr lang="ar-SA" sz="1600" dirty="0" err="1" smtClean="0"/>
              <a:t>مبيعاً</a:t>
            </a:r>
            <a:r>
              <a:rPr lang="ar-SA" sz="1600" dirty="0" smtClean="0"/>
              <a:t> في ذلك الوقت, وقام </a:t>
            </a:r>
            <a:r>
              <a:rPr lang="ar-SA" sz="1600" dirty="0" err="1" smtClean="0"/>
              <a:t>كروسبى</a:t>
            </a:r>
            <a:r>
              <a:rPr lang="ar-SA" sz="1600" dirty="0" smtClean="0"/>
              <a:t> أيضاً </a:t>
            </a:r>
            <a:r>
              <a:rPr lang="ar-SA" sz="1600" b="1" dirty="0" smtClean="0"/>
              <a:t>بتأسيس كلية للجودة</a:t>
            </a:r>
            <a:r>
              <a:rPr lang="ar-SA" sz="1600" dirty="0" smtClean="0"/>
              <a:t>. ويرى فيليب </a:t>
            </a:r>
            <a:r>
              <a:rPr lang="ar-SA" sz="1600" dirty="0" err="1" smtClean="0"/>
              <a:t>كروسبى</a:t>
            </a:r>
            <a:r>
              <a:rPr lang="ar-SA" sz="1600" dirty="0" smtClean="0"/>
              <a:t> أن الجودة الرديئة تبلغ تكلفتها 20% من العائد ومن الممكن تجنب هذه التكلفة إذا تم ممارسة جودة سليمة. وقد ركز في برنامجه لإدارة الجودة على التشديد على المخرجات وذلك عن طريق الحد من العيوب في الأداء حيث نأي بمفهوم ( اللا عيوب </a:t>
            </a:r>
            <a:r>
              <a:rPr lang="en-US" sz="1600" dirty="0" smtClean="0">
                <a:cs typeface="Tahoma" pitchFamily="34" charset="0"/>
              </a:rPr>
              <a:t>Zero Defect</a:t>
            </a:r>
            <a:r>
              <a:rPr lang="ar-SA" sz="1600" dirty="0" smtClean="0"/>
              <a:t> ) </a:t>
            </a:r>
            <a:r>
              <a:rPr lang="ar-SA" sz="1600" b="1" dirty="0" smtClean="0"/>
              <a:t>أي إخراج منتج آو خدمة بلا عيوب</a:t>
            </a:r>
            <a:r>
              <a:rPr lang="ar-SA" sz="1600" dirty="0" smtClean="0"/>
              <a:t>. وهو ما يعنى عدم القبول بالعيب مطلقاً, وهو يرى أن الجودة هي الموائمة مع المتطلبات, كما أنه يساوى بين إدارة الجودة وبين اتخاذ الإجراءات الوقائية. (25)</a:t>
            </a:r>
          </a:p>
          <a:p>
            <a:pPr marL="447675" indent="-180975" algn="just">
              <a:lnSpc>
                <a:spcPct val="80000"/>
              </a:lnSpc>
              <a:buFont typeface="Wingdings 2" pitchFamily="18" charset="2"/>
              <a:buNone/>
              <a:defRPr/>
            </a:pPr>
            <a:r>
              <a:rPr lang="ar-SA" sz="1600" dirty="0" smtClean="0"/>
              <a:t/>
            </a:r>
            <a:br>
              <a:rPr lang="ar-SA" sz="1600" dirty="0" smtClean="0"/>
            </a:br>
            <a:r>
              <a:rPr lang="ar-SA" sz="1600" dirty="0" smtClean="0"/>
              <a:t>وكذلك ركز </a:t>
            </a:r>
            <a:r>
              <a:rPr lang="ar-SA" sz="1600" dirty="0" err="1" smtClean="0"/>
              <a:t>كروسبى</a:t>
            </a:r>
            <a:r>
              <a:rPr lang="ar-SA" sz="1600" dirty="0" smtClean="0"/>
              <a:t> على </a:t>
            </a:r>
            <a:r>
              <a:rPr lang="ar-SA" sz="1600" i="1" dirty="0" smtClean="0"/>
              <a:t>الدوافع والتخطيط أكثر من عمليات الرقابة الإحصائية للجودة</a:t>
            </a:r>
            <a:r>
              <a:rPr lang="ar-SA" sz="1600" dirty="0" smtClean="0"/>
              <a:t>, أو أساليب حل المشاكل, وقد </a:t>
            </a:r>
            <a:r>
              <a:rPr lang="ar-SA" sz="1600" i="1" dirty="0" smtClean="0"/>
              <a:t>أكد أن الجودة غير مكلفة لأن التكاليف الرقابية أو التي تمنع حدوث الأخطاء سوف تكون أقل من تكلفة الفحص والتوفيق والتصحيح والفشل</a:t>
            </a:r>
            <a:r>
              <a:rPr lang="ar-SA" sz="1600" dirty="0" smtClean="0"/>
              <a:t>.</a:t>
            </a:r>
          </a:p>
          <a:p>
            <a:pPr marL="447675" indent="-180975" algn="just">
              <a:lnSpc>
                <a:spcPct val="80000"/>
              </a:lnSpc>
              <a:defRPr/>
            </a:pPr>
            <a:r>
              <a:rPr lang="ar-SA" sz="1600" dirty="0" smtClean="0"/>
              <a:t/>
            </a:r>
            <a:br>
              <a:rPr lang="ar-SA" sz="1600" dirty="0" smtClean="0"/>
            </a:br>
            <a:r>
              <a:rPr lang="ar-SA" sz="1600" dirty="0" smtClean="0"/>
              <a:t>وإضافة إلى </a:t>
            </a:r>
            <a:r>
              <a:rPr lang="ar-SA" sz="1600" b="1" dirty="0" smtClean="0"/>
              <a:t>الثلاثة المحاور لإدارة الجودة الشاملة </a:t>
            </a:r>
            <a:r>
              <a:rPr lang="ar-SA" sz="1600" dirty="0" smtClean="0"/>
              <a:t>في المؤسسة،كتب </a:t>
            </a:r>
            <a:r>
              <a:rPr lang="ar-SA" sz="1600" dirty="0" err="1" smtClean="0"/>
              <a:t>كروسبي</a:t>
            </a:r>
            <a:r>
              <a:rPr lang="ar-SA" sz="1600" dirty="0" smtClean="0"/>
              <a:t> </a:t>
            </a:r>
            <a:r>
              <a:rPr lang="ar-SA" sz="1600" b="1" dirty="0" smtClean="0"/>
              <a:t>مبادئ أربعة في الجودة الشاملة</a:t>
            </a:r>
            <a:r>
              <a:rPr lang="ar-SA" sz="1600" dirty="0" smtClean="0"/>
              <a:t>, </a:t>
            </a:r>
            <a:r>
              <a:rPr lang="ar-SA" sz="1600" b="1" dirty="0" smtClean="0"/>
              <a:t>وأربعة عشر خطوة لتحسين الجودة الشاملة</a:t>
            </a:r>
            <a:r>
              <a:rPr lang="ar-SA" sz="1600" dirty="0" smtClean="0"/>
              <a:t>, إلى </a:t>
            </a:r>
            <a:r>
              <a:rPr lang="ar-SA" sz="1600" i="1" dirty="0" smtClean="0"/>
              <a:t>جانب لقاح الجودة الواقي مع </a:t>
            </a:r>
            <a:r>
              <a:rPr lang="ar-SA" sz="1600" i="1" dirty="0" err="1" smtClean="0"/>
              <a:t>ديمنج</a:t>
            </a:r>
            <a:r>
              <a:rPr lang="ar-SA" sz="1600" dirty="0" smtClean="0"/>
              <a:t>.</a:t>
            </a:r>
          </a:p>
          <a:p>
            <a:pPr marL="609600" indent="-609600" algn="just">
              <a:lnSpc>
                <a:spcPct val="80000"/>
              </a:lnSpc>
              <a:defRPr/>
            </a:pPr>
            <a:endParaRPr lang="ar-SA" sz="1600" dirty="0" smtClean="0"/>
          </a:p>
        </p:txBody>
      </p:sp>
    </p:spTree>
  </p:cSld>
  <p:clrMapOvr>
    <a:masterClrMapping/>
  </p:clrMapOvr>
  <p:transition>
    <p:comb/>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F368C14B-3AFD-46F9-B1C1-A73C26F022CD}" type="slidenum">
              <a:rPr lang="ar-SA"/>
              <a:pPr>
                <a:defRPr/>
              </a:pPr>
              <a:t>27</a:t>
            </a:fld>
            <a:endParaRPr lang="en-US"/>
          </a:p>
        </p:txBody>
      </p:sp>
      <p:sp>
        <p:nvSpPr>
          <p:cNvPr id="47106" name="Rectangle 2"/>
          <p:cNvSpPr>
            <a:spLocks noGrp="1"/>
          </p:cNvSpPr>
          <p:nvPr>
            <p:ph type="title" idx="4294967295"/>
          </p:nvPr>
        </p:nvSpPr>
        <p:spPr bwMode="auto">
          <a:xfrm>
            <a:off x="1331913" y="44450"/>
            <a:ext cx="6119812" cy="838200"/>
          </a:xfrm>
        </p:spPr>
        <p:txBody>
          <a:bodyPr wrap="square" lIns="91440" tIns="45720" rIns="91440" bIns="45720" numCol="1" anchorCtr="0" compatLnSpc="1">
            <a:prstTxWarp prst="textNoShape">
              <a:avLst/>
            </a:prstTxWarp>
          </a:bodyPr>
          <a:lstStyle/>
          <a:p>
            <a:pPr algn="ctr">
              <a:defRPr/>
            </a:pPr>
            <a:r>
              <a:rPr lang="ar-SA" sz="2800" dirty="0" smtClean="0">
                <a:cs typeface="Monotype Koufi" pitchFamily="2" charset="-78"/>
              </a:rPr>
              <a:t>مبادئ </a:t>
            </a:r>
            <a:r>
              <a:rPr lang="ar-SA" sz="2800" dirty="0" err="1" smtClean="0">
                <a:cs typeface="Monotype Koufi" pitchFamily="2" charset="-78"/>
              </a:rPr>
              <a:t>كروسبى</a:t>
            </a:r>
            <a:r>
              <a:rPr lang="ar-SA" sz="2800" dirty="0" smtClean="0">
                <a:cs typeface="Monotype Koufi" pitchFamily="2" charset="-78"/>
              </a:rPr>
              <a:t> الأربعة في الجودة الشاملة</a:t>
            </a:r>
            <a:endParaRPr lang="en-US" sz="2800" dirty="0" smtClean="0">
              <a:cs typeface="Monotype Koufi" pitchFamily="2" charset="-78"/>
            </a:endParaRPr>
          </a:p>
        </p:txBody>
      </p:sp>
      <p:sp>
        <p:nvSpPr>
          <p:cNvPr id="33795" name="Rectangle 3"/>
          <p:cNvSpPr>
            <a:spLocks noGrp="1"/>
          </p:cNvSpPr>
          <p:nvPr>
            <p:ph type="body" idx="4294967295"/>
          </p:nvPr>
        </p:nvSpPr>
        <p:spPr>
          <a:xfrm>
            <a:off x="714375" y="1643063"/>
            <a:ext cx="7772400" cy="4357687"/>
          </a:xfrm>
        </p:spPr>
        <p:txBody>
          <a:bodyPr/>
          <a:lstStyle/>
          <a:p>
            <a:pPr marL="723900" indent="-457200" algn="just">
              <a:buClr>
                <a:schemeClr val="tx1"/>
              </a:buClr>
              <a:buSzPct val="90000"/>
              <a:buFont typeface="+mj-lt"/>
              <a:buAutoNum type="arabicPeriod"/>
              <a:tabLst>
                <a:tab pos="542925" algn="l"/>
              </a:tabLst>
              <a:defRPr/>
            </a:pPr>
            <a:endParaRPr lang="ar-SA" sz="2000" b="1" dirty="0" smtClean="0">
              <a:cs typeface="Simplified Arabic" pitchFamily="2" charset="-78"/>
            </a:endParaRPr>
          </a:p>
          <a:p>
            <a:pPr marL="723900" indent="-457200" algn="just">
              <a:buClr>
                <a:schemeClr val="tx1"/>
              </a:buClr>
              <a:buSzPct val="90000"/>
              <a:buFont typeface="+mj-lt"/>
              <a:buAutoNum type="arabicPeriod"/>
              <a:tabLst>
                <a:tab pos="542925" algn="l"/>
              </a:tabLst>
              <a:defRPr/>
            </a:pPr>
            <a:r>
              <a:rPr lang="ar-SA" sz="2000" dirty="0" smtClean="0">
                <a:cs typeface="Simplified Arabic" pitchFamily="2" charset="-78"/>
              </a:rPr>
              <a:t>تعرف الجودة على أساس التوافق مع </a:t>
            </a:r>
            <a:r>
              <a:rPr lang="ar-SA" sz="2000" b="1" dirty="0" smtClean="0">
                <a:cs typeface="Simplified Arabic" pitchFamily="2" charset="-78"/>
              </a:rPr>
              <a:t>متطلبات العميل.</a:t>
            </a:r>
          </a:p>
          <a:p>
            <a:pPr marL="723900" indent="-457200" algn="just">
              <a:buClr>
                <a:schemeClr val="tx1"/>
              </a:buClr>
              <a:buSzPct val="90000"/>
              <a:buFont typeface="+mj-lt"/>
              <a:buAutoNum type="arabicPeriod"/>
              <a:tabLst>
                <a:tab pos="542925" algn="l"/>
              </a:tabLst>
              <a:defRPr/>
            </a:pPr>
            <a:endParaRPr lang="ar-SA" sz="2000" b="1" dirty="0" smtClean="0">
              <a:cs typeface="Simplified Arabic" pitchFamily="2" charset="-78"/>
            </a:endParaRPr>
          </a:p>
          <a:p>
            <a:pPr marL="723900" indent="-457200" algn="just">
              <a:buClr>
                <a:schemeClr val="tx1"/>
              </a:buClr>
              <a:buSzPct val="90000"/>
              <a:buFont typeface="+mj-lt"/>
              <a:buAutoNum type="arabicPeriod"/>
              <a:tabLst>
                <a:tab pos="542925" algn="l"/>
              </a:tabLst>
              <a:defRPr/>
            </a:pPr>
            <a:r>
              <a:rPr lang="ar-SA" sz="2000" b="1" dirty="0" smtClean="0">
                <a:cs typeface="Simplified Arabic" pitchFamily="2" charset="-78"/>
              </a:rPr>
              <a:t> نظام تحقيق الجودة عن طريق </a:t>
            </a:r>
            <a:r>
              <a:rPr lang="ar-SA" sz="2400" b="1" dirty="0" smtClean="0">
                <a:cs typeface="Simplified Arabic" pitchFamily="2" charset="-78"/>
              </a:rPr>
              <a:t>الوقاية</a:t>
            </a:r>
            <a:r>
              <a:rPr lang="ar-SA" sz="2000" b="1" dirty="0" smtClean="0">
                <a:cs typeface="Simplified Arabic" pitchFamily="2" charset="-78"/>
              </a:rPr>
              <a:t> </a:t>
            </a:r>
            <a:r>
              <a:rPr lang="ar-SA" sz="2000" dirty="0" smtClean="0">
                <a:cs typeface="Simplified Arabic" pitchFamily="2" charset="-78"/>
              </a:rPr>
              <a:t>وليس التقييم. أي عن طريق وضع مجموعة من المعايير والتي </a:t>
            </a:r>
            <a:r>
              <a:rPr lang="ar-SA" sz="2000" b="1" dirty="0" smtClean="0">
                <a:cs typeface="Simplified Arabic" pitchFamily="2" charset="-78"/>
              </a:rPr>
              <a:t>لا تقيس الخلل فقط وإنما تقيس التكلفة الإجمالية للجودة</a:t>
            </a:r>
            <a:r>
              <a:rPr lang="ar-SA" sz="2000" dirty="0" smtClean="0">
                <a:cs typeface="Simplified Arabic" pitchFamily="2" charset="-78"/>
              </a:rPr>
              <a:t>.</a:t>
            </a:r>
          </a:p>
          <a:p>
            <a:pPr marL="723900" indent="-457200" algn="just">
              <a:buClr>
                <a:schemeClr val="tx1"/>
              </a:buClr>
              <a:buSzPct val="90000"/>
              <a:buFont typeface="+mj-lt"/>
              <a:buAutoNum type="arabicPeriod"/>
              <a:tabLst>
                <a:tab pos="542925" algn="l"/>
              </a:tabLst>
              <a:defRPr/>
            </a:pPr>
            <a:endParaRPr lang="ar-SA" sz="2000" b="1" dirty="0" smtClean="0">
              <a:cs typeface="Simplified Arabic" pitchFamily="2" charset="-78"/>
            </a:endParaRPr>
          </a:p>
          <a:p>
            <a:pPr marL="723900" indent="-457200" algn="just">
              <a:buClr>
                <a:schemeClr val="tx1"/>
              </a:buClr>
              <a:buSzPct val="90000"/>
              <a:buFont typeface="+mj-lt"/>
              <a:buAutoNum type="arabicPeriod"/>
              <a:tabLst>
                <a:tab pos="542925" algn="l"/>
              </a:tabLst>
              <a:defRPr/>
            </a:pPr>
            <a:r>
              <a:rPr lang="ar-SA" sz="2000" dirty="0" smtClean="0">
                <a:cs typeface="Simplified Arabic" pitchFamily="2" charset="-78"/>
              </a:rPr>
              <a:t>تقاس الجودة من خلال </a:t>
            </a:r>
            <a:r>
              <a:rPr lang="ar-SA" sz="2000" b="1" dirty="0" smtClean="0">
                <a:cs typeface="Simplified Arabic" pitchFamily="2" charset="-78"/>
              </a:rPr>
              <a:t>تكلفة عدم المطابقة, </a:t>
            </a:r>
            <a:r>
              <a:rPr lang="ar-SA" sz="2000" dirty="0" smtClean="0">
                <a:cs typeface="Simplified Arabic" pitchFamily="2" charset="-78"/>
              </a:rPr>
              <a:t>وليس من خلال المؤشرات</a:t>
            </a:r>
            <a:r>
              <a:rPr lang="ar-SA" sz="2000" b="1" dirty="0" smtClean="0">
                <a:cs typeface="Simplified Arabic" pitchFamily="2" charset="-78"/>
              </a:rPr>
              <a:t>.</a:t>
            </a:r>
          </a:p>
          <a:p>
            <a:pPr marL="723900" indent="-457200" algn="just">
              <a:buClr>
                <a:schemeClr val="tx1"/>
              </a:buClr>
              <a:buSzPct val="90000"/>
              <a:buFont typeface="+mj-lt"/>
              <a:buAutoNum type="arabicPeriod"/>
              <a:tabLst>
                <a:tab pos="542925" algn="l"/>
              </a:tabLst>
              <a:defRPr/>
            </a:pPr>
            <a:endParaRPr lang="ar-SA" sz="2000" b="1" dirty="0" smtClean="0">
              <a:cs typeface="Simplified Arabic" pitchFamily="2" charset="-78"/>
            </a:endParaRPr>
          </a:p>
          <a:p>
            <a:pPr marL="723900" indent="-457200" algn="just">
              <a:buClr>
                <a:schemeClr val="tx1"/>
              </a:buClr>
              <a:buSzPct val="90000"/>
              <a:buFont typeface="+mj-lt"/>
              <a:buAutoNum type="arabicPeriod"/>
              <a:tabLst>
                <a:tab pos="542925" algn="l"/>
              </a:tabLst>
              <a:defRPr/>
            </a:pPr>
            <a:r>
              <a:rPr lang="ar-SA" sz="2000" b="1" dirty="0" smtClean="0">
                <a:cs typeface="Simplified Arabic" pitchFamily="2" charset="-78"/>
              </a:rPr>
              <a:t>معيار إنجاز الجودة هو العيوب الصفرية </a:t>
            </a:r>
            <a:r>
              <a:rPr lang="en-US" sz="2000" b="1" dirty="0" smtClean="0">
                <a:cs typeface="Simplified Arabic" pitchFamily="2" charset="-78"/>
              </a:rPr>
              <a:t>(Zero Defect)</a:t>
            </a:r>
            <a:r>
              <a:rPr lang="ar-SA" sz="2000" b="1" dirty="0" smtClean="0">
                <a:cs typeface="Simplified Arabic" pitchFamily="2" charset="-78"/>
              </a:rPr>
              <a:t> عمل بلا عيب. </a:t>
            </a:r>
          </a:p>
          <a:p>
            <a:pPr marL="901700" indent="-368300">
              <a:buClr>
                <a:schemeClr val="tx1"/>
              </a:buClr>
              <a:buSzPct val="90000"/>
              <a:defRPr/>
            </a:pPr>
            <a:endParaRPr lang="en-US" sz="2400" b="1" dirty="0" smtClean="0">
              <a:cs typeface="Simplified Arabic" pitchFamily="2" charset="-78"/>
            </a:endParaRPr>
          </a:p>
        </p:txBody>
      </p:sp>
    </p:spTree>
  </p:cSld>
  <p:clrMapOvr>
    <a:masterClrMapping/>
  </p:clrMapOvr>
  <p:transition>
    <p:comb/>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78E8C927-2B21-4D74-ADB8-34E3CAC0D8AD}" type="slidenum">
              <a:rPr lang="ar-SA"/>
              <a:pPr>
                <a:defRPr/>
              </a:pPr>
              <a:t>28</a:t>
            </a:fld>
            <a:endParaRPr lang="en-US"/>
          </a:p>
        </p:txBody>
      </p:sp>
      <p:sp>
        <p:nvSpPr>
          <p:cNvPr id="38915" name="Rectangle 4"/>
          <p:cNvSpPr>
            <a:spLocks noGrp="1"/>
          </p:cNvSpPr>
          <p:nvPr>
            <p:ph type="body" idx="4294967295"/>
          </p:nvPr>
        </p:nvSpPr>
        <p:spPr>
          <a:xfrm>
            <a:off x="304800" y="642938"/>
            <a:ext cx="8686800" cy="6215062"/>
          </a:xfrm>
        </p:spPr>
        <p:txBody>
          <a:bodyPr/>
          <a:lstStyle/>
          <a:p>
            <a:pPr>
              <a:lnSpc>
                <a:spcPct val="80000"/>
              </a:lnSpc>
              <a:buClr>
                <a:schemeClr val="tx1"/>
              </a:buClr>
              <a:buSzPct val="75000"/>
              <a:buFont typeface="Franklin Gothic Medium" pitchFamily="34" charset="0"/>
              <a:buAutoNum type="arabicPeriod"/>
            </a:pPr>
            <a:r>
              <a:rPr lang="ar-SA" sz="2000" b="1" smtClean="0">
                <a:cs typeface="Simplified Arabic" pitchFamily="18" charset="-78"/>
              </a:rPr>
              <a:t>التزام الإدارة العليا: </a:t>
            </a:r>
            <a:r>
              <a:rPr lang="ar-SA" sz="1600" b="1" smtClean="0">
                <a:cs typeface="Simplified Arabic" pitchFamily="18" charset="-78"/>
              </a:rPr>
              <a:t>أن تتفهم حاجتها إلى الجودة, وتلتزم بتوصل هذا الفهم إلى جميع الموارد البشرية في المنشأة, بحيث يغير كل فرد أدائه وفقاً لاحتياجات المنشأة والعميل, </a:t>
            </a:r>
            <a:r>
              <a:rPr lang="ar-SA" sz="1600" b="1" i="1" smtClean="0">
                <a:cs typeface="Simplified Arabic" pitchFamily="18" charset="-78"/>
              </a:rPr>
              <a:t>وتكون هذه السياسة معلنة ومكتوبة</a:t>
            </a:r>
            <a:r>
              <a:rPr lang="ar-SA" sz="1600" b="1" smtClean="0">
                <a:cs typeface="Simplified Arabic" pitchFamily="18" charset="-78"/>
              </a:rPr>
              <a:t>.</a:t>
            </a:r>
          </a:p>
          <a:p>
            <a:pPr>
              <a:lnSpc>
                <a:spcPct val="80000"/>
              </a:lnSpc>
              <a:buClr>
                <a:schemeClr val="tx1"/>
              </a:buClr>
              <a:buSzPct val="75000"/>
              <a:buFont typeface="Franklin Gothic Medium" pitchFamily="34" charset="0"/>
              <a:buAutoNum type="arabicPeriod"/>
            </a:pPr>
            <a:r>
              <a:rPr lang="ar-SA" sz="1600" b="1" smtClean="0">
                <a:cs typeface="Simplified Arabic" pitchFamily="18" charset="-78"/>
              </a:rPr>
              <a:t> </a:t>
            </a:r>
            <a:r>
              <a:rPr lang="ar-SA" sz="1800" b="1" smtClean="0">
                <a:cs typeface="Simplified Arabic" pitchFamily="18" charset="-78"/>
              </a:rPr>
              <a:t>فرق لتحسين الجودة: </a:t>
            </a:r>
            <a:r>
              <a:rPr lang="ar-SA" sz="1600" b="1" smtClean="0">
                <a:cs typeface="Simplified Arabic" pitchFamily="18" charset="-78"/>
              </a:rPr>
              <a:t>يتم </a:t>
            </a:r>
            <a:r>
              <a:rPr lang="ar-SA" sz="1800" b="1" smtClean="0">
                <a:cs typeface="Simplified Arabic" pitchFamily="18" charset="-78"/>
              </a:rPr>
              <a:t>تشكيل فرق لتحسين الجودة </a:t>
            </a:r>
            <a:r>
              <a:rPr lang="ar-SA" sz="1600" b="1" smtClean="0">
                <a:cs typeface="Simplified Arabic" pitchFamily="18" charset="-78"/>
              </a:rPr>
              <a:t>تتكون من ممثلين عن كل إدارة بهدف الحث على تحسين الجودة كلٌ في إدارته فتحسين الجودة في كامل المنشأة.</a:t>
            </a:r>
          </a:p>
          <a:p>
            <a:pPr>
              <a:lnSpc>
                <a:spcPct val="80000"/>
              </a:lnSpc>
              <a:buClr>
                <a:schemeClr val="tx1"/>
              </a:buClr>
              <a:buSzPct val="75000"/>
              <a:buFont typeface="Franklin Gothic Medium" pitchFamily="34" charset="0"/>
              <a:buAutoNum type="arabicPeriod"/>
            </a:pPr>
            <a:r>
              <a:rPr lang="ar-SA" sz="1600" b="1" smtClean="0">
                <a:cs typeface="Simplified Arabic" pitchFamily="18" charset="-78"/>
              </a:rPr>
              <a:t> </a:t>
            </a:r>
            <a:r>
              <a:rPr lang="ar-SA" sz="1800" b="1" smtClean="0">
                <a:cs typeface="Simplified Arabic" pitchFamily="18" charset="-78"/>
              </a:rPr>
              <a:t>مقاييس الجودة:</a:t>
            </a:r>
            <a:r>
              <a:rPr lang="ar-SA" sz="1600" b="1" smtClean="0">
                <a:cs typeface="Simplified Arabic" pitchFamily="18" charset="-78"/>
              </a:rPr>
              <a:t> يتم تحديد كيفية القياس عند حدوث المشاكل الحلية والمحتملة, وذلك لكل عملية حتى يمكن تحديد المجال الذي يحتاج إلى تحسين.</a:t>
            </a:r>
          </a:p>
          <a:p>
            <a:pPr>
              <a:lnSpc>
                <a:spcPct val="80000"/>
              </a:lnSpc>
              <a:buClr>
                <a:schemeClr val="tx1"/>
              </a:buClr>
              <a:buSzPct val="75000"/>
              <a:buFont typeface="Franklin Gothic Medium" pitchFamily="34" charset="0"/>
              <a:buAutoNum type="arabicPeriod"/>
            </a:pPr>
            <a:r>
              <a:rPr lang="ar-SA" sz="1600" b="1" smtClean="0">
                <a:cs typeface="Simplified Arabic" pitchFamily="18" charset="-78"/>
              </a:rPr>
              <a:t> </a:t>
            </a:r>
            <a:r>
              <a:rPr lang="ar-SA" sz="1800" b="1" smtClean="0">
                <a:cs typeface="Simplified Arabic" pitchFamily="18" charset="-78"/>
              </a:rPr>
              <a:t>تحديد تكلفة الجودة: </a:t>
            </a:r>
            <a:r>
              <a:rPr lang="ar-SA" sz="1600" b="1" smtClean="0">
                <a:cs typeface="Simplified Arabic" pitchFamily="18" charset="-78"/>
              </a:rPr>
              <a:t>وفيها يتم تقدير تكلفة الجودة وشرح استخدامها كأداة من أدوات الإدارة, من أجل تحديد أي مجال الذي يؤدى التحسين فيه إلى زيادة الربح.</a:t>
            </a:r>
          </a:p>
          <a:p>
            <a:pPr>
              <a:lnSpc>
                <a:spcPct val="80000"/>
              </a:lnSpc>
              <a:buClr>
                <a:schemeClr val="tx1"/>
              </a:buClr>
              <a:buSzPct val="75000"/>
              <a:buFont typeface="Franklin Gothic Medium" pitchFamily="34" charset="0"/>
              <a:buAutoNum type="arabicPeriod"/>
            </a:pPr>
            <a:r>
              <a:rPr lang="ar-SA" sz="1800" b="1" smtClean="0">
                <a:cs typeface="Simplified Arabic" pitchFamily="18" charset="-78"/>
              </a:rPr>
              <a:t>الوعي بالجودة: </a:t>
            </a:r>
            <a:r>
              <a:rPr lang="ar-SA" sz="1600" b="1" smtClean="0">
                <a:cs typeface="Simplified Arabic" pitchFamily="18" charset="-78"/>
              </a:rPr>
              <a:t>رفع وعى العمال بالجودة, بحيث يتفهم كل العاملين أهمية ملائمة الجودة وتكاليف ملاءمتها لاحتياجات العملاء </a:t>
            </a:r>
            <a:r>
              <a:rPr lang="ar-SA" sz="1600" smtClean="0">
                <a:cs typeface="Simplified Arabic" pitchFamily="18" charset="-78"/>
              </a:rPr>
              <a:t>(رضا المرضى والمراجعين غاية ....... / الطب والطبيب العاملين بالمختبر بشر، والبشر غير معصوم من الخطأ؟!!!!!!!!)</a:t>
            </a:r>
          </a:p>
          <a:p>
            <a:pPr>
              <a:lnSpc>
                <a:spcPct val="80000"/>
              </a:lnSpc>
              <a:buClr>
                <a:schemeClr val="tx1"/>
              </a:buClr>
              <a:buSzPct val="75000"/>
              <a:buFont typeface="Franklin Gothic Medium" pitchFamily="34" charset="0"/>
              <a:buAutoNum type="arabicPeriod"/>
            </a:pPr>
            <a:r>
              <a:rPr lang="ar-SA" sz="1800" b="1" smtClean="0">
                <a:cs typeface="Simplified Arabic" pitchFamily="18" charset="-78"/>
              </a:rPr>
              <a:t>الإجراءات التصحيحية</a:t>
            </a:r>
            <a:r>
              <a:rPr lang="ar-SA" sz="1600" b="1" smtClean="0">
                <a:cs typeface="Simplified Arabic" pitchFamily="18" charset="-78"/>
              </a:rPr>
              <a:t>: اتخاذ الخطوات التصحيحية كنتيجة للخطوات الخاصة بقياس الجودة وتكلفتها المذكورة في الخطوات السابقة.</a:t>
            </a:r>
          </a:p>
          <a:p>
            <a:pPr>
              <a:lnSpc>
                <a:spcPct val="80000"/>
              </a:lnSpc>
              <a:buClr>
                <a:schemeClr val="tx1"/>
              </a:buClr>
              <a:buSzPct val="75000"/>
              <a:buFont typeface="Franklin Gothic Medium" pitchFamily="34" charset="0"/>
              <a:buAutoNum type="arabicPeriod"/>
            </a:pPr>
            <a:r>
              <a:rPr lang="ar-SA" sz="1600" b="1" smtClean="0">
                <a:cs typeface="Simplified Arabic" pitchFamily="18" charset="-78"/>
              </a:rPr>
              <a:t> </a:t>
            </a:r>
            <a:r>
              <a:rPr lang="ar-SA" sz="2000" b="1" smtClean="0">
                <a:cs typeface="Simplified Arabic" pitchFamily="18" charset="-78"/>
              </a:rPr>
              <a:t>اللا عيوب </a:t>
            </a:r>
            <a:r>
              <a:rPr lang="en-US" sz="1600" b="1" smtClean="0">
                <a:cs typeface="Simplified Arabic" pitchFamily="18" charset="-78"/>
              </a:rPr>
              <a:t>(</a:t>
            </a:r>
            <a:r>
              <a:rPr lang="en-US" sz="2000" b="1" smtClean="0">
                <a:cs typeface="Simplified Arabic" pitchFamily="18" charset="-78"/>
              </a:rPr>
              <a:t>Zero Defect</a:t>
            </a:r>
            <a:r>
              <a:rPr lang="en-US" sz="1600" b="1" smtClean="0">
                <a:cs typeface="Simplified Arabic" pitchFamily="18" charset="-78"/>
              </a:rPr>
              <a:t>)</a:t>
            </a:r>
            <a:r>
              <a:rPr lang="ar-SA" sz="1600" b="1" smtClean="0">
                <a:cs typeface="Simplified Arabic" pitchFamily="18" charset="-78"/>
              </a:rPr>
              <a:t>: إنشاء لجنة من أجل برنامج التخطيط لتحقيق مفهومه“ </a:t>
            </a:r>
            <a:r>
              <a:rPr lang="ar-SA" sz="1800" b="1" smtClean="0">
                <a:cs typeface="Simplified Arabic" pitchFamily="18" charset="-78"/>
              </a:rPr>
              <a:t>منشأة /</a:t>
            </a:r>
            <a:r>
              <a:rPr lang="ar-SA" sz="2000" b="1" smtClean="0">
                <a:cs typeface="Simplified Arabic" pitchFamily="18" charset="-78"/>
              </a:rPr>
              <a:t>مختبر بلا عيوب</a:t>
            </a:r>
            <a:r>
              <a:rPr lang="ar-SA" sz="1600" b="1" smtClean="0">
                <a:cs typeface="Simplified Arabic" pitchFamily="18" charset="-78"/>
              </a:rPr>
              <a:t>“</a:t>
            </a:r>
          </a:p>
          <a:p>
            <a:pPr>
              <a:lnSpc>
                <a:spcPct val="80000"/>
              </a:lnSpc>
              <a:buClr>
                <a:schemeClr val="tx1"/>
              </a:buClr>
              <a:buSzPct val="75000"/>
              <a:buFont typeface="Franklin Gothic Medium" pitchFamily="34" charset="0"/>
              <a:buAutoNum type="arabicPeriod"/>
            </a:pPr>
            <a:r>
              <a:rPr lang="ar-SA" sz="1600" b="1" smtClean="0">
                <a:cs typeface="Simplified Arabic" pitchFamily="18" charset="-78"/>
              </a:rPr>
              <a:t>تنظيم يوم ”صناعة / </a:t>
            </a:r>
            <a:r>
              <a:rPr lang="ar-SA" sz="1800" b="1" smtClean="0">
                <a:cs typeface="Simplified Arabic" pitchFamily="18" charset="-78"/>
              </a:rPr>
              <a:t>عمل بلا عيوب</a:t>
            </a:r>
            <a:r>
              <a:rPr lang="ar-SA" sz="1600" b="1" smtClean="0">
                <a:cs typeface="Simplified Arabic" pitchFamily="18" charset="-78"/>
              </a:rPr>
              <a:t>“: يتم تنظيم يوم لهذا الشعار، لزيادة الوعي بهذا الشعار، جعل جميع العاملين يدركون أن المنشأة لديها معايير جيدة للأداء، وأن هناك تغيراً قد حدث.</a:t>
            </a:r>
          </a:p>
          <a:p>
            <a:pPr>
              <a:lnSpc>
                <a:spcPct val="80000"/>
              </a:lnSpc>
              <a:buClr>
                <a:schemeClr val="tx1"/>
              </a:buClr>
              <a:buSzPct val="75000"/>
              <a:buFont typeface="Franklin Gothic Medium" pitchFamily="34" charset="0"/>
              <a:buAutoNum type="arabicPeriod"/>
            </a:pPr>
            <a:r>
              <a:rPr lang="ar-SA" sz="1800" b="1" smtClean="0">
                <a:cs typeface="Simplified Arabic" pitchFamily="18" charset="-78"/>
              </a:rPr>
              <a:t>القضاء على أسباب العيب: </a:t>
            </a:r>
            <a:r>
              <a:rPr lang="ar-SA" sz="1600" b="1" smtClean="0">
                <a:cs typeface="Simplified Arabic" pitchFamily="18" charset="-78"/>
              </a:rPr>
              <a:t>تشجيع العاملين لإعلام الإدارة بالمعوقات التي تمنعهم من أداء العمل الخالي من العيوب, وإزالة معوقات الاتصال الفعال.</a:t>
            </a:r>
          </a:p>
          <a:p>
            <a:pPr>
              <a:lnSpc>
                <a:spcPct val="80000"/>
              </a:lnSpc>
              <a:buClr>
                <a:schemeClr val="tx1"/>
              </a:buClr>
              <a:buSzPct val="75000"/>
              <a:buFont typeface="Wingdings 2" pitchFamily="18" charset="2"/>
              <a:buNone/>
            </a:pPr>
            <a:r>
              <a:rPr lang="ar-SA" sz="1600" b="1" smtClean="0">
                <a:cs typeface="Simplified Arabic" pitchFamily="18" charset="-78"/>
              </a:rPr>
              <a:t>10. </a:t>
            </a:r>
            <a:r>
              <a:rPr lang="ar-SA" sz="1800" b="1" smtClean="0">
                <a:cs typeface="Simplified Arabic" pitchFamily="18" charset="-78"/>
              </a:rPr>
              <a:t>التدريب:</a:t>
            </a:r>
            <a:r>
              <a:rPr lang="ar-SA" sz="1600" b="1" smtClean="0">
                <a:cs typeface="Simplified Arabic" pitchFamily="18" charset="-78"/>
              </a:rPr>
              <a:t> تدريب جميع العاملين كلٌ فيما يخصه من برنامج تحسين الجودة.</a:t>
            </a:r>
          </a:p>
          <a:p>
            <a:pPr>
              <a:lnSpc>
                <a:spcPct val="80000"/>
              </a:lnSpc>
              <a:buClr>
                <a:schemeClr val="tx1"/>
              </a:buClr>
              <a:buSzPct val="75000"/>
              <a:buFont typeface="Wingdings 2" pitchFamily="18" charset="2"/>
              <a:buNone/>
            </a:pPr>
            <a:r>
              <a:rPr lang="ar-SA" sz="1600" b="1" smtClean="0">
                <a:cs typeface="Simplified Arabic" pitchFamily="18" charset="-78"/>
              </a:rPr>
              <a:t>11. </a:t>
            </a:r>
            <a:r>
              <a:rPr lang="ar-SA" sz="1800" b="1" smtClean="0">
                <a:cs typeface="Simplified Arabic" pitchFamily="18" charset="-78"/>
              </a:rPr>
              <a:t>ضع الأهداف</a:t>
            </a:r>
            <a:r>
              <a:rPr lang="ar-SA" sz="1600" b="1" smtClean="0">
                <a:cs typeface="Simplified Arabic" pitchFamily="18" charset="-78"/>
              </a:rPr>
              <a:t>: تشجيع الأفراد لتحقيق أهداف التحسين لأنفسهم وللمجموعات التي ينتمون إليها.</a:t>
            </a:r>
          </a:p>
          <a:p>
            <a:pPr>
              <a:lnSpc>
                <a:spcPct val="80000"/>
              </a:lnSpc>
              <a:buClr>
                <a:schemeClr val="tx1"/>
              </a:buClr>
              <a:buSzPct val="75000"/>
              <a:buFont typeface="Wingdings 2" pitchFamily="18" charset="2"/>
              <a:buNone/>
            </a:pPr>
            <a:r>
              <a:rPr lang="ar-SA" sz="1600" b="1" smtClean="0">
                <a:cs typeface="Simplified Arabic" pitchFamily="18" charset="-78"/>
              </a:rPr>
              <a:t>12. </a:t>
            </a:r>
            <a:r>
              <a:rPr lang="ar-SA" sz="1800" b="1" smtClean="0">
                <a:cs typeface="Simplified Arabic" pitchFamily="18" charset="-78"/>
              </a:rPr>
              <a:t>المكافأة:</a:t>
            </a:r>
            <a:r>
              <a:rPr lang="ar-SA" sz="1600" b="1" smtClean="0">
                <a:cs typeface="Simplified Arabic" pitchFamily="18" charset="-78"/>
              </a:rPr>
              <a:t> وتكون باعتراف المنشأة وتقديرها وتكريمها لكل من يعمل على تحقيق أهداف الجودة, وكان لهم جهد في تطوير وتحسين الجودة.</a:t>
            </a:r>
          </a:p>
          <a:p>
            <a:pPr>
              <a:lnSpc>
                <a:spcPct val="80000"/>
              </a:lnSpc>
              <a:buClr>
                <a:schemeClr val="tx1"/>
              </a:buClr>
              <a:buSzPct val="75000"/>
              <a:buFont typeface="Wingdings 2" pitchFamily="18" charset="2"/>
              <a:buNone/>
            </a:pPr>
            <a:r>
              <a:rPr lang="ar-SA" sz="1600" b="1" smtClean="0">
                <a:cs typeface="Simplified Arabic" pitchFamily="18" charset="-78"/>
              </a:rPr>
              <a:t>13. </a:t>
            </a:r>
            <a:r>
              <a:rPr lang="ar-SA" sz="1800" b="1" smtClean="0">
                <a:cs typeface="Simplified Arabic" pitchFamily="18" charset="-78"/>
              </a:rPr>
              <a:t>مجلس إدارة الجودة: </a:t>
            </a:r>
            <a:r>
              <a:rPr lang="ar-SA" sz="1600" b="1" smtClean="0">
                <a:cs typeface="Simplified Arabic" pitchFamily="18" charset="-78"/>
              </a:rPr>
              <a:t>يتكون مجلس إدارة الجودة من المهنيين ومجموعة من الرؤساء, وتكون مهمته الاتصال الدائم والتنسيق مع أعضاء فرق تحسين الجودة, لمشاركة الخبرات, وحل المشاكل, وطرح الأفكار.</a:t>
            </a:r>
          </a:p>
          <a:p>
            <a:pPr>
              <a:lnSpc>
                <a:spcPct val="80000"/>
              </a:lnSpc>
              <a:buClr>
                <a:schemeClr val="tx1"/>
              </a:buClr>
              <a:buSzPct val="75000"/>
              <a:buFont typeface="Wingdings 2" pitchFamily="18" charset="2"/>
              <a:buNone/>
            </a:pPr>
            <a:r>
              <a:rPr lang="ar-SA" sz="1800" b="1" smtClean="0">
                <a:cs typeface="Simplified Arabic" pitchFamily="18" charset="-78"/>
              </a:rPr>
              <a:t>14. لاستمرارية في التحسين: تكرار الخطوات الثلاثة عشر السابقة </a:t>
            </a:r>
            <a:r>
              <a:rPr lang="ar-SA" sz="1600" b="1" smtClean="0">
                <a:cs typeface="Simplified Arabic" pitchFamily="18" charset="-78"/>
              </a:rPr>
              <a:t>من أجل التأكيد على استمرارية عمليات تحسين الجودة   (ماذا تعني ... فكلا اعادة تصميم 14 في شكل ؟!)</a:t>
            </a:r>
            <a:endParaRPr lang="en-US" sz="1600" b="1" smtClean="0">
              <a:cs typeface="Simplified Arabic" pitchFamily="18" charset="-78"/>
            </a:endParaRPr>
          </a:p>
        </p:txBody>
      </p:sp>
      <p:sp>
        <p:nvSpPr>
          <p:cNvPr id="48131" name="Rectangle 5"/>
          <p:cNvSpPr>
            <a:spLocks noGrp="1"/>
          </p:cNvSpPr>
          <p:nvPr>
            <p:ph type="title" idx="4294967295"/>
          </p:nvPr>
        </p:nvSpPr>
        <p:spPr bwMode="auto">
          <a:xfrm>
            <a:off x="1479546" y="142852"/>
            <a:ext cx="5878536" cy="428627"/>
          </a:xfrm>
        </p:spPr>
        <p:txBody>
          <a:bodyPr wrap="square" lIns="91440" tIns="45720" rIns="91440" bIns="45720" numCol="1" anchorCtr="0" compatLnSpc="1">
            <a:prstTxWarp prst="textNoShape">
              <a:avLst/>
            </a:prstTxWarp>
            <a:normAutofit fontScale="90000"/>
          </a:bodyPr>
          <a:lstStyle/>
          <a:p>
            <a:pPr algn="ctr">
              <a:defRPr/>
            </a:pPr>
            <a:r>
              <a:rPr lang="ar-SA" sz="2400" b="1" dirty="0" smtClean="0">
                <a:cs typeface="Monotype Koufi" pitchFamily="2" charset="-78"/>
              </a:rPr>
              <a:t>(مبادئ) خطوات تحسين الجودة الأربعة عشر عند </a:t>
            </a:r>
            <a:r>
              <a:rPr lang="ar-SA" sz="2400" b="1" dirty="0" err="1" smtClean="0">
                <a:cs typeface="Monotype Koufi" pitchFamily="2" charset="-78"/>
              </a:rPr>
              <a:t>كروسبى</a:t>
            </a:r>
            <a:endParaRPr lang="en-US" sz="2400" b="1" dirty="0" smtClean="0">
              <a:cs typeface="Monotype Koufi" pitchFamily="2" charset="-78"/>
            </a:endParaRPr>
          </a:p>
        </p:txBody>
      </p:sp>
    </p:spTree>
  </p:cSld>
  <p:clrMapOvr>
    <a:masterClrMapping/>
  </p:clrMapOvr>
  <p:transition>
    <p:comb/>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76375" y="404813"/>
            <a:ext cx="6624638" cy="647700"/>
          </a:xfrm>
        </p:spPr>
        <p:txBody>
          <a:bodyPr/>
          <a:lstStyle/>
          <a:p>
            <a:pPr algn="ctr">
              <a:defRPr/>
            </a:pPr>
            <a:r>
              <a:rPr lang="en-US" sz="2400" dirty="0" smtClean="0">
                <a:latin typeface="Aharoni" pitchFamily="2" charset="-79"/>
                <a:cs typeface="Aharoni" pitchFamily="2" charset="-79"/>
              </a:rPr>
              <a:t>Turns Crosby 14 Ps </a:t>
            </a:r>
            <a:r>
              <a:rPr lang="en-US" sz="2400" smtClean="0">
                <a:latin typeface="Aharoni" pitchFamily="2" charset="-79"/>
                <a:cs typeface="Aharoni" pitchFamily="2" charset="-79"/>
              </a:rPr>
              <a:t>to MLTTQM </a:t>
            </a:r>
            <a:r>
              <a:rPr lang="en-US" sz="2400" dirty="0" smtClean="0">
                <a:latin typeface="Aharoni" pitchFamily="2" charset="-79"/>
                <a:cs typeface="Aharoni" pitchFamily="2" charset="-79"/>
              </a:rPr>
              <a:t>Model  </a:t>
            </a:r>
            <a:endParaRPr lang="ar-SA" sz="2400" dirty="0">
              <a:latin typeface="Aharoni" pitchFamily="2" charset="-79"/>
            </a:endParaRPr>
          </a:p>
        </p:txBody>
      </p:sp>
      <p:sp>
        <p:nvSpPr>
          <p:cNvPr id="44035" name="عنصر نائب للتاريخ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r>
              <a:rPr lang="ar-SA" smtClean="0"/>
              <a:t>17 شوال 1430هـ موافق 6 اكتوبر 2009م</a:t>
            </a:r>
            <a:endParaRPr lang="en-US" smtClean="0"/>
          </a:p>
        </p:txBody>
      </p:sp>
      <p:sp>
        <p:nvSpPr>
          <p:cNvPr id="44036" name="عنصر نائب لرقم الشريحة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ACDE1495-A97F-4223-9632-50282C111072}" type="slidenum">
              <a:rPr lang="ar-SA" smtClean="0"/>
              <a:pPr/>
              <a:t>29</a:t>
            </a:fld>
            <a:endParaRPr lang="en-US" smtClean="0"/>
          </a:p>
        </p:txBody>
      </p:sp>
      <p:sp>
        <p:nvSpPr>
          <p:cNvPr id="6" name="شكل بيضاوي 5"/>
          <p:cNvSpPr/>
          <p:nvPr/>
        </p:nvSpPr>
        <p:spPr>
          <a:xfrm>
            <a:off x="6659563" y="3716338"/>
            <a:ext cx="914400" cy="10080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
        <p:nvSpPr>
          <p:cNvPr id="8" name="عنصر نائب للمحتوى 7"/>
          <p:cNvSpPr>
            <a:spLocks noGrp="1"/>
          </p:cNvSpPr>
          <p:nvPr>
            <p:ph idx="1"/>
          </p:nvPr>
        </p:nvSpPr>
        <p:spPr>
          <a:xfrm>
            <a:off x="914400" y="1557338"/>
            <a:ext cx="7772400" cy="4799012"/>
          </a:xfrm>
          <a:prstGeom prst="ellipse">
            <a:avLst/>
          </a:prstGeom>
          <a:solidFill>
            <a:schemeClr val="tx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Font typeface="Wingdings" pitchFamily="2" charset="2"/>
              <a:buNone/>
              <a:defRPr/>
            </a:pPr>
            <a:endParaRPr lang="ar-SA" dirty="0">
              <a:solidFill>
                <a:srgbClr val="FF0000"/>
              </a:solidFill>
            </a:endParaRPr>
          </a:p>
        </p:txBody>
      </p:sp>
      <p:sp>
        <p:nvSpPr>
          <p:cNvPr id="9" name="مستطيل مستدير الزوايا 8"/>
          <p:cNvSpPr/>
          <p:nvPr/>
        </p:nvSpPr>
        <p:spPr>
          <a:xfrm>
            <a:off x="4140200" y="1700213"/>
            <a:ext cx="1152525" cy="9144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defRPr/>
            </a:pPr>
            <a:r>
              <a:rPr lang="ar-SA" sz="1600" dirty="0">
                <a:cs typeface="Simplified Arabic" pitchFamily="18" charset="-78"/>
              </a:rPr>
              <a:t>التزام الإدارة العليا</a:t>
            </a:r>
            <a:endParaRPr lang="ar-SA" sz="1600" dirty="0"/>
          </a:p>
        </p:txBody>
      </p:sp>
      <p:sp>
        <p:nvSpPr>
          <p:cNvPr id="11" name="مستطيل مستدير الزوايا 10"/>
          <p:cNvSpPr/>
          <p:nvPr/>
        </p:nvSpPr>
        <p:spPr>
          <a:xfrm>
            <a:off x="3924300" y="5157788"/>
            <a:ext cx="1274763" cy="9144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defRPr/>
            </a:pPr>
            <a:r>
              <a:rPr lang="en-US" dirty="0">
                <a:latin typeface="Arial Black" pitchFamily="34" charset="0"/>
                <a:cs typeface="Simplified Arabic" pitchFamily="18" charset="-78"/>
              </a:rPr>
              <a:t>Zero Defects</a:t>
            </a:r>
            <a:endParaRPr lang="ar-SA" dirty="0"/>
          </a:p>
        </p:txBody>
      </p:sp>
      <p:sp>
        <p:nvSpPr>
          <p:cNvPr id="12" name="مستطيل مستدير الزوايا 11"/>
          <p:cNvSpPr/>
          <p:nvPr/>
        </p:nvSpPr>
        <p:spPr>
          <a:xfrm>
            <a:off x="6732588" y="2492375"/>
            <a:ext cx="914400" cy="914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dirty="0">
                <a:cs typeface="Simplified Arabic" pitchFamily="18" charset="-78"/>
              </a:rPr>
              <a:t>مقاييس الجودة</a:t>
            </a:r>
            <a:endParaRPr lang="ar-SA" dirty="0"/>
          </a:p>
        </p:txBody>
      </p:sp>
      <p:sp>
        <p:nvSpPr>
          <p:cNvPr id="13" name="مستطيل مستدير الزوايا 12"/>
          <p:cNvSpPr/>
          <p:nvPr/>
        </p:nvSpPr>
        <p:spPr>
          <a:xfrm>
            <a:off x="6659563" y="4724400"/>
            <a:ext cx="914400" cy="914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dirty="0">
                <a:cs typeface="Simplified Arabic" pitchFamily="18" charset="-78"/>
              </a:rPr>
              <a:t>وعي ثقافة الجودة</a:t>
            </a:r>
            <a:endParaRPr lang="ar-SA" dirty="0"/>
          </a:p>
        </p:txBody>
      </p:sp>
      <p:sp>
        <p:nvSpPr>
          <p:cNvPr id="14" name="مستطيل مستدير الزوايا 13"/>
          <p:cNvSpPr/>
          <p:nvPr/>
        </p:nvSpPr>
        <p:spPr>
          <a:xfrm>
            <a:off x="7596188" y="3644900"/>
            <a:ext cx="914400" cy="914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dirty="0">
                <a:cs typeface="Simplified Arabic" pitchFamily="18" charset="-78"/>
              </a:rPr>
              <a:t>تكلفة</a:t>
            </a:r>
          </a:p>
          <a:p>
            <a:pPr algn="ctr">
              <a:defRPr/>
            </a:pPr>
            <a:r>
              <a:rPr lang="ar-SA" dirty="0">
                <a:cs typeface="Simplified Arabic" pitchFamily="18" charset="-78"/>
              </a:rPr>
              <a:t> لا جودة</a:t>
            </a:r>
            <a:endParaRPr lang="ar-SA" dirty="0"/>
          </a:p>
        </p:txBody>
      </p:sp>
      <p:sp>
        <p:nvSpPr>
          <p:cNvPr id="15" name="مستطيل مستدير الزوايا 14"/>
          <p:cNvSpPr/>
          <p:nvPr/>
        </p:nvSpPr>
        <p:spPr>
          <a:xfrm>
            <a:off x="5435600" y="5084763"/>
            <a:ext cx="1130300" cy="914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dirty="0">
                <a:cs typeface="Simplified Arabic" pitchFamily="18" charset="-78"/>
              </a:rPr>
              <a:t>إجراءات تصحيحية</a:t>
            </a:r>
            <a:endParaRPr lang="ar-SA" dirty="0"/>
          </a:p>
        </p:txBody>
      </p:sp>
      <p:sp>
        <p:nvSpPr>
          <p:cNvPr id="16" name="مستطيل مستدير الزوايا 15"/>
          <p:cNvSpPr/>
          <p:nvPr/>
        </p:nvSpPr>
        <p:spPr>
          <a:xfrm>
            <a:off x="5651500" y="1916113"/>
            <a:ext cx="914400" cy="914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dirty="0">
                <a:cs typeface="Simplified Arabic" pitchFamily="18" charset="-78"/>
              </a:rPr>
              <a:t>فرق </a:t>
            </a:r>
          </a:p>
          <a:p>
            <a:pPr algn="ctr">
              <a:defRPr/>
            </a:pPr>
            <a:r>
              <a:rPr lang="ar-SA" dirty="0">
                <a:cs typeface="Simplified Arabic" pitchFamily="18" charset="-78"/>
              </a:rPr>
              <a:t>تحسين الجودة</a:t>
            </a:r>
            <a:endParaRPr lang="ar-SA" dirty="0"/>
          </a:p>
        </p:txBody>
      </p:sp>
      <p:sp>
        <p:nvSpPr>
          <p:cNvPr id="17" name="مستطيل مستدير الزوايا 16"/>
          <p:cNvSpPr/>
          <p:nvPr/>
        </p:nvSpPr>
        <p:spPr>
          <a:xfrm>
            <a:off x="2916238" y="1844675"/>
            <a:ext cx="914400" cy="914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dirty="0">
                <a:cs typeface="Simplified Arabic" pitchFamily="18" charset="-78"/>
              </a:rPr>
              <a:t>مجلس</a:t>
            </a:r>
            <a:endParaRPr lang="ar-SA" dirty="0"/>
          </a:p>
        </p:txBody>
      </p:sp>
      <p:sp>
        <p:nvSpPr>
          <p:cNvPr id="18" name="مستطيل مستدير الزوايا 17"/>
          <p:cNvSpPr/>
          <p:nvPr/>
        </p:nvSpPr>
        <p:spPr>
          <a:xfrm>
            <a:off x="2411413" y="4962525"/>
            <a:ext cx="1296987" cy="914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sz="1600" dirty="0">
                <a:cs typeface="Simplified Arabic" pitchFamily="18" charset="-78"/>
              </a:rPr>
              <a:t>إزالة أسباب ومعوقات العيب</a:t>
            </a:r>
            <a:endParaRPr lang="ar-SA" sz="1600" dirty="0"/>
          </a:p>
        </p:txBody>
      </p:sp>
      <p:sp>
        <p:nvSpPr>
          <p:cNvPr id="20" name="مستطيل مستدير الزوايا 19"/>
          <p:cNvSpPr/>
          <p:nvPr/>
        </p:nvSpPr>
        <p:spPr>
          <a:xfrm>
            <a:off x="1857375" y="2349500"/>
            <a:ext cx="914400" cy="914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dirty="0">
                <a:cs typeface="Simplified Arabic" pitchFamily="18" charset="-78"/>
              </a:rPr>
              <a:t>حوافز</a:t>
            </a:r>
            <a:endParaRPr lang="ar-SA" dirty="0"/>
          </a:p>
        </p:txBody>
      </p:sp>
      <p:sp>
        <p:nvSpPr>
          <p:cNvPr id="21" name="مستطيل مستدير الزوايا 20"/>
          <p:cNvSpPr/>
          <p:nvPr/>
        </p:nvSpPr>
        <p:spPr>
          <a:xfrm>
            <a:off x="1403350" y="4243388"/>
            <a:ext cx="914400" cy="914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dirty="0">
                <a:cs typeface="Simplified Arabic" pitchFamily="18" charset="-78"/>
              </a:rPr>
              <a:t>يوم </a:t>
            </a:r>
            <a:r>
              <a:rPr lang="ar-SA" dirty="0" err="1">
                <a:cs typeface="Simplified Arabic" pitchFamily="18" charset="-78"/>
              </a:rPr>
              <a:t>بلاعيوب</a:t>
            </a:r>
            <a:endParaRPr lang="ar-SA" dirty="0"/>
          </a:p>
        </p:txBody>
      </p:sp>
      <p:sp>
        <p:nvSpPr>
          <p:cNvPr id="23" name="شكل بيضاوي 22"/>
          <p:cNvSpPr/>
          <p:nvPr/>
        </p:nvSpPr>
        <p:spPr>
          <a:xfrm>
            <a:off x="3779912" y="3356992"/>
            <a:ext cx="1944216" cy="1296144"/>
          </a:xfrm>
          <a:prstGeom prst="ellipse">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en-US" dirty="0" smtClean="0">
                <a:solidFill>
                  <a:schemeClr val="tx2">
                    <a:satMod val="200000"/>
                  </a:schemeClr>
                </a:solidFill>
                <a:latin typeface="Arial Black" pitchFamily="34" charset="0"/>
              </a:rPr>
              <a:t>MLTTQM</a:t>
            </a:r>
            <a:endParaRPr lang="ar-SA" dirty="0"/>
          </a:p>
        </p:txBody>
      </p:sp>
      <p:sp>
        <p:nvSpPr>
          <p:cNvPr id="25" name="مستطيل مستدير الزوايا 24"/>
          <p:cNvSpPr/>
          <p:nvPr/>
        </p:nvSpPr>
        <p:spPr>
          <a:xfrm>
            <a:off x="1042988" y="3213100"/>
            <a:ext cx="914400" cy="914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dirty="0">
                <a:cs typeface="Simplified Arabic" pitchFamily="18" charset="-78"/>
              </a:rPr>
              <a:t>تدريب</a:t>
            </a:r>
            <a:endParaRPr lang="ar-SA" dirty="0"/>
          </a:p>
        </p:txBody>
      </p:sp>
    </p:spTree>
  </p:cSld>
  <p:clrMapOvr>
    <a:masterClrMapping/>
  </p:clrMapOvr>
  <p:transition>
    <p:comb/>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5"/>
          <p:cNvSpPr>
            <a:spLocks noGrp="1"/>
          </p:cNvSpPr>
          <p:nvPr>
            <p:ph type="sldNum" sz="quarter" idx="12"/>
          </p:nvPr>
        </p:nvSpPr>
        <p:spPr/>
        <p:txBody>
          <a:bodyPr/>
          <a:lstStyle/>
          <a:p>
            <a:pPr>
              <a:defRPr/>
            </a:pPr>
            <a:fld id="{010EC4AB-73E6-4826-91FC-06DA725CE136}" type="slidenum">
              <a:rPr lang="ar-SA"/>
              <a:pPr>
                <a:defRPr/>
              </a:pPr>
              <a:t>3</a:t>
            </a:fld>
            <a:endParaRPr lang="en-US"/>
          </a:p>
        </p:txBody>
      </p:sp>
      <p:sp>
        <p:nvSpPr>
          <p:cNvPr id="10242" name="Rectangle 2"/>
          <p:cNvSpPr>
            <a:spLocks noGrp="1" noChangeArrowheads="1"/>
          </p:cNvSpPr>
          <p:nvPr>
            <p:ph type="title"/>
          </p:nvPr>
        </p:nvSpPr>
        <p:spPr>
          <a:xfrm>
            <a:off x="2262188" y="71414"/>
            <a:ext cx="4881562" cy="766762"/>
          </a:xfrm>
        </p:spPr>
        <p:txBody>
          <a:bodyPr rtlCol="1">
            <a:normAutofit fontScale="90000"/>
          </a:bodyPr>
          <a:lstStyle/>
          <a:p>
            <a:pPr algn="ctr" eaLnBrk="1" fontAlgn="auto" hangingPunct="1">
              <a:spcAft>
                <a:spcPts val="0"/>
              </a:spcAft>
              <a:defRPr/>
            </a:pPr>
            <a:r>
              <a:rPr lang="en-US" sz="1700" b="1" dirty="0" smtClean="0">
                <a:cs typeface="Monotype Koufi" pitchFamily="2" charset="-78"/>
              </a:rPr>
              <a:t>MLTTQM</a:t>
            </a:r>
            <a:r>
              <a:rPr lang="ar-SA" sz="1700" b="1" dirty="0" smtClean="0">
                <a:cs typeface="Monotype Koufi" pitchFamily="2" charset="-78"/>
              </a:rPr>
              <a:t/>
            </a:r>
            <a:br>
              <a:rPr lang="ar-SA" sz="1700" b="1" dirty="0" smtClean="0">
                <a:cs typeface="Monotype Koufi" pitchFamily="2" charset="-78"/>
              </a:rPr>
            </a:br>
            <a:r>
              <a:rPr lang="ar-SA" sz="1700" b="1" dirty="0" smtClean="0">
                <a:cs typeface="Monotype Koufi" pitchFamily="2" charset="-78"/>
              </a:rPr>
              <a:t>خطتنا </a:t>
            </a:r>
            <a:r>
              <a:rPr lang="ar-SA" sz="1700" b="1" dirty="0">
                <a:cs typeface="Monotype Koufi" pitchFamily="2" charset="-78"/>
              </a:rPr>
              <a:t>لتعليم وتعلم نافع </a:t>
            </a:r>
            <a:r>
              <a:rPr lang="ar-SA" sz="1700" b="1" dirty="0" smtClean="0">
                <a:cs typeface="Monotype Koufi" pitchFamily="2" charset="-78"/>
              </a:rPr>
              <a:t/>
            </a:r>
            <a:br>
              <a:rPr lang="ar-SA" sz="1700" b="1" dirty="0" smtClean="0">
                <a:cs typeface="Monotype Koufi" pitchFamily="2" charset="-78"/>
              </a:rPr>
            </a:br>
            <a:r>
              <a:rPr lang="en-US" sz="1700" b="1" dirty="0" smtClean="0"/>
              <a:t> </a:t>
            </a:r>
            <a:r>
              <a:rPr lang="en-US" sz="1700" b="1" dirty="0"/>
              <a:t>Objectives </a:t>
            </a:r>
            <a:r>
              <a:rPr lang="en-US" sz="1700" b="1" dirty="0" smtClean="0"/>
              <a:t> &amp; </a:t>
            </a:r>
            <a:r>
              <a:rPr lang="en-US" sz="1700" b="1" dirty="0"/>
              <a:t>T – L Plan</a:t>
            </a:r>
          </a:p>
        </p:txBody>
      </p:sp>
      <p:sp>
        <p:nvSpPr>
          <p:cNvPr id="58" name="Slide Number Placeholder 4"/>
          <p:cNvSpPr txBox="1">
            <a:spLocks noGrp="1"/>
          </p:cNvSpPr>
          <p:nvPr/>
        </p:nvSpPr>
        <p:spPr>
          <a:xfrm>
            <a:off x="3124200" y="6245225"/>
            <a:ext cx="2895600" cy="476250"/>
          </a:xfrm>
          <a:prstGeom prst="rect">
            <a:avLst/>
          </a:prstGeom>
          <a:noFill/>
        </p:spPr>
        <p:txBody>
          <a:bodyPr/>
          <a:lstStyle/>
          <a:p>
            <a:pPr algn="ctr">
              <a:defRPr/>
            </a:pPr>
            <a:fld id="{7CA8807E-6294-4C90-84FA-647C893B830A}" type="slidenum">
              <a:rPr lang="ar-SA" sz="1200">
                <a:solidFill>
                  <a:schemeClr val="accent1">
                    <a:shade val="75000"/>
                  </a:schemeClr>
                </a:solidFill>
              </a:rPr>
              <a:pPr algn="ctr">
                <a:defRPr/>
              </a:pPr>
              <a:t>3</a:t>
            </a:fld>
            <a:endParaRPr lang="en-US" sz="1200">
              <a:solidFill>
                <a:schemeClr val="accent1">
                  <a:shade val="75000"/>
                </a:schemeClr>
              </a:solidFill>
            </a:endParaRPr>
          </a:p>
        </p:txBody>
      </p:sp>
      <p:graphicFrame>
        <p:nvGraphicFramePr>
          <p:cNvPr id="13355" name="Group 43"/>
          <p:cNvGraphicFramePr>
            <a:graphicFrameLocks noGrp="1"/>
          </p:cNvGraphicFramePr>
          <p:nvPr/>
        </p:nvGraphicFramePr>
        <p:xfrm>
          <a:off x="357188" y="857250"/>
          <a:ext cx="8462962" cy="5796471"/>
        </p:xfrm>
        <a:graphic>
          <a:graphicData uri="http://schemas.openxmlformats.org/drawingml/2006/table">
            <a:tbl>
              <a:tblPr rtl="1"/>
              <a:tblGrid>
                <a:gridCol w="1023937"/>
                <a:gridCol w="4914900"/>
                <a:gridCol w="2524125"/>
              </a:tblGrid>
              <a:tr h="466725">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400" b="0" i="0" u="none" strike="noStrike" cap="none" normalizeH="0" baseline="0" smtClean="0">
                          <a:ln>
                            <a:noFill/>
                          </a:ln>
                          <a:solidFill>
                            <a:schemeClr val="tx2"/>
                          </a:solidFill>
                          <a:effectLst/>
                          <a:latin typeface="Arabic Transparent" pitchFamily="2" charset="0"/>
                          <a:ea typeface="Monotype Koufi" pitchFamily="2" charset="-78"/>
                          <a:cs typeface="Arabic Transparent" pitchFamily="2" charset="0"/>
                        </a:rPr>
                        <a:t>الأسبوع </a:t>
                      </a:r>
                      <a:endParaRPr kumimoji="0" lang="en-US" sz="1400" b="0" i="0" u="none" strike="noStrike" cap="none" normalizeH="0" baseline="0" smtClean="0">
                        <a:ln>
                          <a:noFill/>
                        </a:ln>
                        <a:solidFill>
                          <a:schemeClr val="tx2"/>
                        </a:solidFill>
                        <a:effectLst/>
                        <a:latin typeface="Arabic Transparent" pitchFamily="2" charset="0"/>
                        <a:ea typeface="Monotype Koufi" pitchFamily="2" charset="-78"/>
                        <a:cs typeface="Arabic Transparent" pitchFamily="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400" b="0" i="0" u="none" strike="noStrike" cap="none" normalizeH="0" baseline="0" smtClean="0">
                          <a:ln>
                            <a:noFill/>
                          </a:ln>
                          <a:solidFill>
                            <a:schemeClr val="tx2"/>
                          </a:solidFill>
                          <a:effectLst/>
                          <a:latin typeface="Arabic Transparent" pitchFamily="2" charset="0"/>
                          <a:ea typeface="Monotype Koufi" pitchFamily="2" charset="-78"/>
                          <a:cs typeface="Arabic Transparent" pitchFamily="2" charset="0"/>
                        </a:rPr>
                        <a:t>الموضوع</a:t>
                      </a:r>
                      <a:endParaRPr kumimoji="0" lang="en-US" sz="1400" b="0" i="0" u="none" strike="noStrike" cap="none" normalizeH="0" baseline="0" smtClean="0">
                        <a:ln>
                          <a:noFill/>
                        </a:ln>
                        <a:solidFill>
                          <a:schemeClr val="tx2"/>
                        </a:solidFill>
                        <a:effectLst/>
                        <a:latin typeface="Arabic Transparent" pitchFamily="2" charset="0"/>
                        <a:ea typeface="Monotype Koufi" pitchFamily="2" charset="-78"/>
                        <a:cs typeface="Arabic Transparent" pitchFamily="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400" b="0" i="0" u="none" strike="noStrike" cap="none" normalizeH="0" baseline="0" smtClean="0">
                          <a:ln>
                            <a:noFill/>
                          </a:ln>
                          <a:solidFill>
                            <a:schemeClr val="tx2"/>
                          </a:solidFill>
                          <a:effectLst/>
                          <a:latin typeface="Arabic Transparent" pitchFamily="2" charset="0"/>
                          <a:ea typeface="Monotype Koufi" pitchFamily="2" charset="-78"/>
                          <a:cs typeface="Arabic Transparent" pitchFamily="2" charset="0"/>
                        </a:rPr>
                        <a:t>ملاحظات </a:t>
                      </a:r>
                    </a:p>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200" b="0" i="0" u="none" strike="noStrike" cap="none" normalizeH="0" baseline="0" smtClean="0">
                          <a:ln>
                            <a:noFill/>
                          </a:ln>
                          <a:solidFill>
                            <a:schemeClr val="tx2"/>
                          </a:solidFill>
                          <a:effectLst/>
                          <a:latin typeface="Arabic Transparent" pitchFamily="2" charset="0"/>
                          <a:ea typeface="Monotype Koufi" pitchFamily="2" charset="-78"/>
                          <a:cs typeface="Arabic Transparent" pitchFamily="2" charset="0"/>
                        </a:rPr>
                        <a:t>طرق وتقنيات التعليم والتعلم </a:t>
                      </a:r>
                      <a:endParaRPr kumimoji="0" lang="en-US" sz="1200" b="0" i="0" u="none" strike="noStrike" cap="none" normalizeH="0" baseline="0" smtClean="0">
                        <a:ln>
                          <a:noFill/>
                        </a:ln>
                        <a:solidFill>
                          <a:schemeClr val="tx2"/>
                        </a:solidFill>
                        <a:effectLst/>
                        <a:latin typeface="Arabic Transparent" pitchFamily="2" charset="0"/>
                        <a:ea typeface="Monotype Koufi" pitchFamily="2" charset="-78"/>
                        <a:cs typeface="Arabic Transparent"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66825">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400" b="0" i="0" u="none" strike="noStrike" cap="none" normalizeH="0" baseline="0" smtClean="0">
                          <a:ln>
                            <a:noFill/>
                          </a:ln>
                          <a:solidFill>
                            <a:schemeClr val="tx2"/>
                          </a:solidFill>
                          <a:effectLst/>
                          <a:latin typeface="Arabic Transparent" pitchFamily="2" charset="0"/>
                          <a:cs typeface="Arabic Transparent" pitchFamily="2" charset="0"/>
                        </a:rPr>
                        <a:t>1-2</a:t>
                      </a:r>
                      <a:endParaRPr kumimoji="0" lang="en-US" sz="1400" b="0" i="0" u="none" strike="noStrike" cap="none" normalizeH="0" baseline="0" smtClean="0">
                        <a:ln>
                          <a:noFill/>
                        </a:ln>
                        <a:solidFill>
                          <a:schemeClr val="tx2"/>
                        </a:solidFill>
                        <a:effectLst/>
                        <a:latin typeface="Arabic Transparent" pitchFamily="2" charset="0"/>
                        <a:cs typeface="Arabic Transparent" pitchFamily="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258763" marR="0" lvl="0" indent="-258763" algn="just" defTabSz="914400" rtl="1" eaLnBrk="1" fontAlgn="base" latinLnBrk="0" hangingPunct="1">
                        <a:lnSpc>
                          <a:spcPct val="100000"/>
                        </a:lnSpc>
                        <a:spcBef>
                          <a:spcPct val="20000"/>
                        </a:spcBef>
                        <a:spcAft>
                          <a:spcPct val="0"/>
                        </a:spcAft>
                        <a:buClr>
                          <a:schemeClr val="accent1"/>
                        </a:buClr>
                        <a:buSzPct val="85000"/>
                        <a:buFont typeface="Arial" pitchFamily="34" charset="0"/>
                        <a:buChar char="•"/>
                        <a:tabLst/>
                      </a:pPr>
                      <a:r>
                        <a:rPr kumimoji="0" lang="ar-SA" sz="1400" b="0" i="0" u="none" strike="noStrike" cap="none" normalizeH="0" baseline="0" smtClean="0">
                          <a:ln>
                            <a:noFill/>
                          </a:ln>
                          <a:solidFill>
                            <a:schemeClr val="tx2"/>
                          </a:solidFill>
                          <a:effectLst/>
                          <a:latin typeface="Arabic Transparent" pitchFamily="2" charset="0"/>
                          <a:cs typeface="Arabic Transparent" pitchFamily="2" charset="0"/>
                        </a:rPr>
                        <a:t> تعارف وتعريف </a:t>
                      </a:r>
                    </a:p>
                    <a:p>
                      <a:pPr marL="258763" marR="0" lvl="0" indent="-258763" algn="just" defTabSz="914400" rtl="1" eaLnBrk="1" fontAlgn="base" latinLnBrk="0" hangingPunct="1">
                        <a:lnSpc>
                          <a:spcPct val="100000"/>
                        </a:lnSpc>
                        <a:spcBef>
                          <a:spcPct val="20000"/>
                        </a:spcBef>
                        <a:spcAft>
                          <a:spcPct val="0"/>
                        </a:spcAft>
                        <a:buClr>
                          <a:schemeClr val="accent1"/>
                        </a:buClr>
                        <a:buSzPct val="85000"/>
                        <a:buFont typeface="Arial" pitchFamily="34" charset="0"/>
                        <a:buChar char="•"/>
                        <a:tabLst/>
                      </a:pPr>
                      <a:r>
                        <a:rPr kumimoji="0" lang="ar-SA" sz="1400" b="0" i="0" u="none" strike="noStrike" cap="none" normalizeH="0" baseline="0" smtClean="0">
                          <a:ln>
                            <a:noFill/>
                          </a:ln>
                          <a:solidFill>
                            <a:schemeClr val="tx2"/>
                          </a:solidFill>
                          <a:effectLst/>
                          <a:latin typeface="Arabic Transparent" pitchFamily="2" charset="0"/>
                          <a:cs typeface="Arabic Transparent" pitchFamily="2" charset="0"/>
                        </a:rPr>
                        <a:t> أهداف وخطة تدريس وتعلم المقرر</a:t>
                      </a:r>
                    </a:p>
                    <a:p>
                      <a:pPr marL="258763" marR="0" lvl="0" indent="-258763" algn="just" defTabSz="914400" rtl="1" eaLnBrk="1" fontAlgn="base" latinLnBrk="0" hangingPunct="1">
                        <a:lnSpc>
                          <a:spcPct val="100000"/>
                        </a:lnSpc>
                        <a:spcBef>
                          <a:spcPct val="20000"/>
                        </a:spcBef>
                        <a:spcAft>
                          <a:spcPct val="0"/>
                        </a:spcAft>
                        <a:buClr>
                          <a:schemeClr val="accent1"/>
                        </a:buClr>
                        <a:buSzPct val="85000"/>
                        <a:buFont typeface="Arial" pitchFamily="34" charset="0"/>
                        <a:buChar char="•"/>
                        <a:tabLst/>
                      </a:pPr>
                      <a:r>
                        <a:rPr kumimoji="0" lang="ar-SA" sz="1400" b="0" i="0" u="none" strike="noStrike" cap="none" normalizeH="0" baseline="0" smtClean="0">
                          <a:ln>
                            <a:noFill/>
                          </a:ln>
                          <a:solidFill>
                            <a:schemeClr val="tx2"/>
                          </a:solidFill>
                          <a:effectLst/>
                          <a:latin typeface="Arabic Transparent" pitchFamily="2" charset="0"/>
                          <a:cs typeface="Arabic Transparent" pitchFamily="2" charset="0"/>
                        </a:rPr>
                        <a:t> لماذا دراسة المقرر ؟: مكانته في مهنة وتعليم فني المختبرات الطبية انطلاقا من طبيعة عمله محليا وعالميا ومكانتها في الخطط والمناهج الدراسية </a:t>
                      </a:r>
                      <a:endParaRPr kumimoji="0" lang="en-US" sz="1400" b="0" i="0" u="none" strike="noStrike" cap="none" normalizeH="0" baseline="0" smtClean="0">
                        <a:ln>
                          <a:noFill/>
                        </a:ln>
                        <a:solidFill>
                          <a:schemeClr val="tx2"/>
                        </a:solidFill>
                        <a:effectLst/>
                        <a:latin typeface="Arabic Transparent" pitchFamily="2" charset="0"/>
                        <a:cs typeface="Arabic Transparent" pitchFamily="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Tx/>
                        <a:buNone/>
                        <a:tabLst/>
                      </a:pPr>
                      <a:r>
                        <a:rPr kumimoji="0" lang="ar-SA" sz="1000" b="0" i="0" u="none" strike="noStrike" cap="none" normalizeH="0" baseline="0" smtClean="0">
                          <a:ln>
                            <a:noFill/>
                          </a:ln>
                          <a:solidFill>
                            <a:schemeClr val="tx2"/>
                          </a:solidFill>
                          <a:effectLst/>
                          <a:latin typeface="Arabic Transparent" pitchFamily="2" charset="0"/>
                          <a:ea typeface="Monotype Koufi" pitchFamily="2" charset="-78"/>
                          <a:cs typeface="Arabic Transparent" pitchFamily="2" charset="0"/>
                        </a:rPr>
                        <a:t>- تدريس وتقييم باللغتين عربي ومفردات انجليزية</a:t>
                      </a:r>
                    </a:p>
                    <a:p>
                      <a:pPr marL="0" marR="0" lvl="0" indent="0" algn="just" defTabSz="914400" rtl="1" eaLnBrk="1" fontAlgn="base" latinLnBrk="0" hangingPunct="1">
                        <a:lnSpc>
                          <a:spcPct val="100000"/>
                        </a:lnSpc>
                        <a:spcBef>
                          <a:spcPct val="20000"/>
                        </a:spcBef>
                        <a:spcAft>
                          <a:spcPct val="0"/>
                        </a:spcAft>
                        <a:buClr>
                          <a:schemeClr val="accent1"/>
                        </a:buClr>
                        <a:buSzPct val="85000"/>
                        <a:buFontTx/>
                        <a:buChar char="-"/>
                        <a:tabLst/>
                      </a:pPr>
                      <a:r>
                        <a:rPr kumimoji="0" lang="ar-SA" sz="1000" b="0" i="0" u="none" strike="noStrike" cap="none" normalizeH="0" baseline="0" smtClean="0">
                          <a:ln>
                            <a:noFill/>
                          </a:ln>
                          <a:solidFill>
                            <a:schemeClr val="tx2"/>
                          </a:solidFill>
                          <a:effectLst/>
                          <a:latin typeface="Arabic Transparent" pitchFamily="2" charset="0"/>
                          <a:ea typeface="Monotype Koufi" pitchFamily="2" charset="-78"/>
                          <a:cs typeface="Arabic Transparent" pitchFamily="2" charset="0"/>
                        </a:rPr>
                        <a:t>محاضرات تفاعلية </a:t>
                      </a:r>
                      <a:r>
                        <a:rPr kumimoji="0" lang="en-US" sz="800" b="0" i="0" u="none" strike="noStrike" cap="none" normalizeH="0" baseline="0" smtClean="0">
                          <a:ln>
                            <a:noFill/>
                          </a:ln>
                          <a:solidFill>
                            <a:schemeClr val="tx2"/>
                          </a:solidFill>
                          <a:effectLst/>
                          <a:latin typeface="Arabic Transparent" pitchFamily="2" charset="0"/>
                          <a:ea typeface="Monotype Koufi" pitchFamily="2" charset="-78"/>
                          <a:cs typeface="Arabic Transparent" pitchFamily="2" charset="0"/>
                        </a:rPr>
                        <a:t>PPT</a:t>
                      </a:r>
                      <a:r>
                        <a:rPr kumimoji="0" lang="ar-SA" sz="800" b="0" i="0" u="none" strike="noStrike" cap="none" normalizeH="0" baseline="0" smtClean="0">
                          <a:ln>
                            <a:noFill/>
                          </a:ln>
                          <a:solidFill>
                            <a:schemeClr val="tx2"/>
                          </a:solidFill>
                          <a:effectLst/>
                          <a:latin typeface="Arabic Transparent" pitchFamily="2" charset="0"/>
                          <a:ea typeface="Monotype Koufi" pitchFamily="2" charset="-78"/>
                          <a:cs typeface="Arabic Transparent" pitchFamily="2" charset="0"/>
                        </a:rPr>
                        <a:t> + </a:t>
                      </a:r>
                      <a:r>
                        <a:rPr kumimoji="0" lang="en-US" sz="800" b="0" i="0" u="none" strike="noStrike" cap="none" normalizeH="0" baseline="0" smtClean="0">
                          <a:ln>
                            <a:noFill/>
                          </a:ln>
                          <a:solidFill>
                            <a:schemeClr val="tx2"/>
                          </a:solidFill>
                          <a:effectLst/>
                          <a:latin typeface="Arabic Transparent" pitchFamily="2" charset="0"/>
                          <a:ea typeface="Monotype Koufi" pitchFamily="2" charset="-78"/>
                          <a:cs typeface="Arabic Transparent" pitchFamily="2" charset="0"/>
                        </a:rPr>
                        <a:t>..Video Maker </a:t>
                      </a:r>
                      <a:endParaRPr kumimoji="0" lang="ar-SA" sz="800" b="0" i="0" u="none" strike="noStrike" cap="none" normalizeH="0" baseline="0" smtClean="0">
                        <a:ln>
                          <a:noFill/>
                        </a:ln>
                        <a:solidFill>
                          <a:schemeClr val="tx2"/>
                        </a:solidFill>
                        <a:effectLst/>
                        <a:latin typeface="Arabic Transparent" pitchFamily="2" charset="0"/>
                        <a:ea typeface="Monotype Koufi" pitchFamily="2" charset="-78"/>
                        <a:cs typeface="Arabic Transparent" pitchFamily="2" charset="0"/>
                      </a:endParaRPr>
                    </a:p>
                    <a:p>
                      <a:pPr marL="0" marR="0" lvl="0" indent="0" algn="just" defTabSz="914400" rtl="1" eaLnBrk="1" fontAlgn="base" latinLnBrk="0" hangingPunct="1">
                        <a:lnSpc>
                          <a:spcPct val="100000"/>
                        </a:lnSpc>
                        <a:spcBef>
                          <a:spcPct val="20000"/>
                        </a:spcBef>
                        <a:spcAft>
                          <a:spcPct val="0"/>
                        </a:spcAft>
                        <a:buClr>
                          <a:schemeClr val="accent1"/>
                        </a:buClr>
                        <a:buSzPct val="85000"/>
                        <a:buFontTx/>
                        <a:buChar char="-"/>
                        <a:tabLst/>
                      </a:pPr>
                      <a:r>
                        <a:rPr kumimoji="0" lang="ar-SA" sz="1000" b="0" i="0" u="none" strike="noStrike" cap="none" normalizeH="0" baseline="0" smtClean="0">
                          <a:ln>
                            <a:noFill/>
                          </a:ln>
                          <a:solidFill>
                            <a:schemeClr val="tx2"/>
                          </a:solidFill>
                          <a:effectLst/>
                          <a:latin typeface="Arabic Transparent" pitchFamily="2" charset="0"/>
                          <a:ea typeface="Monotype Koufi" pitchFamily="2" charset="-78"/>
                          <a:cs typeface="Arabic Transparent" pitchFamily="2" charset="0"/>
                        </a:rPr>
                        <a:t> حوار ونقاش واستفسارات فردية وجماعية، وتمثيل ادوار </a:t>
                      </a:r>
                    </a:p>
                    <a:p>
                      <a:pPr marL="0" marR="0" lvl="0" indent="0" algn="just" defTabSz="914400" rtl="1" eaLnBrk="1" fontAlgn="base" latinLnBrk="0" hangingPunct="1">
                        <a:lnSpc>
                          <a:spcPct val="100000"/>
                        </a:lnSpc>
                        <a:spcBef>
                          <a:spcPct val="20000"/>
                        </a:spcBef>
                        <a:spcAft>
                          <a:spcPct val="0"/>
                        </a:spcAft>
                        <a:buClr>
                          <a:schemeClr val="accent1"/>
                        </a:buClr>
                        <a:buSzPct val="85000"/>
                        <a:buFontTx/>
                        <a:buChar char="-"/>
                        <a:tabLst/>
                      </a:pPr>
                      <a:r>
                        <a:rPr kumimoji="0" lang="ar-SA" sz="1000" b="0" i="0" u="none" strike="noStrike" cap="none" normalizeH="0" baseline="0" smtClean="0">
                          <a:ln>
                            <a:noFill/>
                          </a:ln>
                          <a:solidFill>
                            <a:schemeClr val="tx2"/>
                          </a:solidFill>
                          <a:effectLst/>
                          <a:latin typeface="Arabic Transparent" pitchFamily="2" charset="0"/>
                          <a:ea typeface="Monotype Koufi" pitchFamily="2" charset="-78"/>
                          <a:cs typeface="Arabic Transparent" pitchFamily="2" charset="0"/>
                        </a:rPr>
                        <a:t> عروض توضيحية ومعارض وندوات وبحوث</a:t>
                      </a:r>
                    </a:p>
                    <a:p>
                      <a:pPr marL="0" marR="0" lvl="0" indent="0" algn="just" defTabSz="914400" rtl="1" eaLnBrk="1" fontAlgn="base" latinLnBrk="0" hangingPunct="1">
                        <a:lnSpc>
                          <a:spcPct val="100000"/>
                        </a:lnSpc>
                        <a:spcBef>
                          <a:spcPct val="20000"/>
                        </a:spcBef>
                        <a:spcAft>
                          <a:spcPct val="0"/>
                        </a:spcAft>
                        <a:buClr>
                          <a:schemeClr val="accent1"/>
                        </a:buClr>
                        <a:buSzPct val="85000"/>
                        <a:buFontTx/>
                        <a:buChar char="-"/>
                        <a:tabLst/>
                      </a:pPr>
                      <a:r>
                        <a:rPr kumimoji="0" lang="ar-SA" sz="1000" b="0" i="0" u="none" strike="noStrike" cap="none" normalizeH="0" baseline="0" smtClean="0">
                          <a:ln>
                            <a:noFill/>
                          </a:ln>
                          <a:solidFill>
                            <a:schemeClr val="tx2"/>
                          </a:solidFill>
                          <a:effectLst/>
                          <a:latin typeface="Arabic Transparent" pitchFamily="2" charset="0"/>
                          <a:ea typeface="Monotype Koufi" pitchFamily="2" charset="-78"/>
                          <a:cs typeface="Arabic Transparent" pitchFamily="2" charset="0"/>
                        </a:rPr>
                        <a:t> دراسة حالات وحل مشكلات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9150">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400" b="0" i="0" u="none" strike="noStrike" cap="none" normalizeH="0" baseline="0" smtClean="0">
                          <a:ln>
                            <a:noFill/>
                          </a:ln>
                          <a:solidFill>
                            <a:schemeClr val="tx2"/>
                          </a:solidFill>
                          <a:effectLst/>
                          <a:latin typeface="Arabic Transparent" pitchFamily="2" charset="0"/>
                          <a:cs typeface="Arabic Transparent" pitchFamily="2" charset="0"/>
                        </a:rPr>
                        <a:t>3-4</a:t>
                      </a:r>
                      <a:endParaRPr kumimoji="0" lang="en-US" sz="1400" b="0" i="0" u="none" strike="noStrike" cap="none" normalizeH="0" baseline="0" smtClean="0">
                        <a:ln>
                          <a:noFill/>
                        </a:ln>
                        <a:solidFill>
                          <a:schemeClr val="tx2"/>
                        </a:solidFill>
                        <a:effectLst/>
                        <a:latin typeface="Arabic Transparent" pitchFamily="2" charset="0"/>
                        <a:cs typeface="Arabic Transparent" pitchFamily="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258763" marR="0" lvl="0" indent="-258763" algn="just" defTabSz="914400" rtl="1" eaLnBrk="1" fontAlgn="base" latinLnBrk="0" hangingPunct="1">
                        <a:lnSpc>
                          <a:spcPct val="100000"/>
                        </a:lnSpc>
                        <a:spcBef>
                          <a:spcPct val="20000"/>
                        </a:spcBef>
                        <a:spcAft>
                          <a:spcPct val="0"/>
                        </a:spcAft>
                        <a:buClr>
                          <a:schemeClr val="accent1"/>
                        </a:buClr>
                        <a:buSzPct val="85000"/>
                        <a:buFont typeface="Arial" pitchFamily="34" charset="0"/>
                        <a:buChar char="•"/>
                        <a:tabLst/>
                      </a:pPr>
                      <a:r>
                        <a:rPr kumimoji="0" lang="ar-SA" sz="1400" b="0" i="0" u="none" strike="noStrike" cap="none" normalizeH="0" baseline="0" smtClean="0">
                          <a:ln>
                            <a:noFill/>
                          </a:ln>
                          <a:solidFill>
                            <a:schemeClr val="tx2"/>
                          </a:solidFill>
                          <a:effectLst/>
                          <a:latin typeface="Arabic Transparent" pitchFamily="2" charset="0"/>
                          <a:cs typeface="Arabic Transparent" pitchFamily="2" charset="0"/>
                        </a:rPr>
                        <a:t>مختصر التطور التاريخي للجودة الشاملة: </a:t>
                      </a:r>
                    </a:p>
                    <a:p>
                      <a:pPr marL="258763" marR="0" lvl="0" indent="-258763" algn="just" defTabSz="914400" rtl="1" eaLnBrk="1" fontAlgn="base" latinLnBrk="0" hangingPunct="1">
                        <a:lnSpc>
                          <a:spcPct val="100000"/>
                        </a:lnSpc>
                        <a:spcBef>
                          <a:spcPct val="20000"/>
                        </a:spcBef>
                        <a:spcAft>
                          <a:spcPct val="0"/>
                        </a:spcAft>
                        <a:buClr>
                          <a:schemeClr val="accent1"/>
                        </a:buClr>
                        <a:buSzPct val="85000"/>
                        <a:buFont typeface="Arial" pitchFamily="34" charset="0"/>
                        <a:buNone/>
                        <a:tabLst/>
                      </a:pPr>
                      <a:r>
                        <a:rPr kumimoji="0" lang="ar-SA" sz="1400" b="0" i="0" u="none" strike="noStrike" cap="none" normalizeH="0" baseline="0" smtClean="0">
                          <a:ln>
                            <a:noFill/>
                          </a:ln>
                          <a:solidFill>
                            <a:schemeClr val="tx2"/>
                          </a:solidFill>
                          <a:effectLst/>
                          <a:latin typeface="Arabic Transparent" pitchFamily="2" charset="0"/>
                          <a:cs typeface="Arabic Transparent" pitchFamily="2" charset="0"/>
                        </a:rPr>
                        <a:t>         - نبذه تاريخية وتطور فتعريف الجودة، الجودة الشاملة، إدارة الجودة الشاملة، فإدارة الجودة الشاملة في المختبرات الطبية  </a:t>
                      </a:r>
                    </a:p>
                    <a:p>
                      <a:pPr marL="258763" marR="0" lvl="0" indent="-258763" algn="just" defTabSz="914400" rtl="1" eaLnBrk="1" fontAlgn="base" latinLnBrk="0" hangingPunct="1">
                        <a:lnSpc>
                          <a:spcPct val="100000"/>
                        </a:lnSpc>
                        <a:spcBef>
                          <a:spcPct val="20000"/>
                        </a:spcBef>
                        <a:spcAft>
                          <a:spcPct val="0"/>
                        </a:spcAft>
                        <a:buClr>
                          <a:schemeClr val="accent1"/>
                        </a:buClr>
                        <a:buSzPct val="85000"/>
                        <a:buFont typeface="Arial" pitchFamily="34" charset="0"/>
                        <a:buNone/>
                        <a:tabLst/>
                      </a:pPr>
                      <a:r>
                        <a:rPr kumimoji="0" lang="ar-SA" sz="1400" b="0" i="0" u="none" strike="noStrike" cap="none" normalizeH="0" baseline="0" smtClean="0">
                          <a:ln>
                            <a:noFill/>
                          </a:ln>
                          <a:solidFill>
                            <a:schemeClr val="tx2"/>
                          </a:solidFill>
                          <a:effectLst/>
                          <a:latin typeface="Arabic Transparent" pitchFamily="2" charset="0"/>
                          <a:cs typeface="Arabic Transparent" pitchFamily="2" charset="0"/>
                        </a:rPr>
                        <a:t>         - مبادئ ومراحل الجودة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400" b="0" i="0" u="none" strike="noStrike" cap="none" normalizeH="0" baseline="0" smtClean="0">
                          <a:ln>
                            <a:noFill/>
                          </a:ln>
                          <a:solidFill>
                            <a:schemeClr val="tx2"/>
                          </a:solidFill>
                          <a:effectLst/>
                          <a:latin typeface="Arabic Transparent" pitchFamily="2" charset="0"/>
                          <a:cs typeface="Arabic Transparent" pitchFamily="2" charset="0"/>
                        </a:rPr>
                        <a:t>=</a:t>
                      </a:r>
                      <a:endParaRPr kumimoji="0" lang="en-US" sz="1400" b="0" i="0" u="none" strike="noStrike" cap="none" normalizeH="0" baseline="0" smtClean="0">
                        <a:ln>
                          <a:noFill/>
                        </a:ln>
                        <a:solidFill>
                          <a:schemeClr val="tx2"/>
                        </a:solidFill>
                        <a:effectLst/>
                        <a:latin typeface="Arabic Transparent" pitchFamily="2" charset="0"/>
                        <a:cs typeface="Arabic Transparent"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8800">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400" b="0" i="0" u="none" strike="noStrike" cap="none" normalizeH="0" baseline="0" smtClean="0">
                          <a:ln>
                            <a:noFill/>
                          </a:ln>
                          <a:solidFill>
                            <a:schemeClr val="tx2"/>
                          </a:solidFill>
                          <a:effectLst/>
                          <a:latin typeface="Arabic Transparent" pitchFamily="2" charset="0"/>
                          <a:cs typeface="Arabic Transparent" pitchFamily="2" charset="0"/>
                        </a:rPr>
                        <a:t>5-6</a:t>
                      </a:r>
                      <a:endParaRPr kumimoji="0" lang="en-US" sz="1400" b="0" i="0" u="none" strike="noStrike" cap="none" normalizeH="0" baseline="0" smtClean="0">
                        <a:ln>
                          <a:noFill/>
                        </a:ln>
                        <a:solidFill>
                          <a:schemeClr val="tx2"/>
                        </a:solidFill>
                        <a:effectLst/>
                        <a:latin typeface="Arabic Transparent" pitchFamily="2" charset="0"/>
                        <a:cs typeface="Arabic Transparent" pitchFamily="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1" eaLnBrk="1" fontAlgn="base" latinLnBrk="0" hangingPunct="1">
                        <a:lnSpc>
                          <a:spcPct val="100000"/>
                        </a:lnSpc>
                        <a:spcBef>
                          <a:spcPct val="20000"/>
                        </a:spcBef>
                        <a:spcAft>
                          <a:spcPct val="0"/>
                        </a:spcAft>
                        <a:buClr>
                          <a:schemeClr val="accent1"/>
                        </a:buClr>
                        <a:buSzPct val="85000"/>
                        <a:buFont typeface="Arial" pitchFamily="34" charset="0"/>
                        <a:buChar char="•"/>
                        <a:tabLst/>
                      </a:pPr>
                      <a:r>
                        <a:rPr kumimoji="0" lang="ar-SA" sz="1400" b="0" i="0" u="none" strike="noStrike" cap="none" normalizeH="0" baseline="0" smtClean="0">
                          <a:ln>
                            <a:noFill/>
                          </a:ln>
                          <a:solidFill>
                            <a:schemeClr val="tx2"/>
                          </a:solidFill>
                          <a:effectLst/>
                          <a:latin typeface="Arabic Transparent" pitchFamily="2" charset="0"/>
                          <a:cs typeface="Arabic Transparent" pitchFamily="2" charset="0"/>
                        </a:rPr>
                        <a:t> أدوات الجودة وكيفية استخدامها </a:t>
                      </a:r>
                    </a:p>
                    <a:p>
                      <a:pPr marL="0" marR="0" lvl="0" indent="0" algn="ctr" defTabSz="914400" rtl="1" eaLnBrk="1" fontAlgn="base" latinLnBrk="0" hangingPunct="1">
                        <a:lnSpc>
                          <a:spcPct val="100000"/>
                        </a:lnSpc>
                        <a:spcBef>
                          <a:spcPct val="20000"/>
                        </a:spcBef>
                        <a:spcAft>
                          <a:spcPct val="0"/>
                        </a:spcAft>
                        <a:buClr>
                          <a:schemeClr val="accent1"/>
                        </a:buClr>
                        <a:buSzPct val="85000"/>
                        <a:buFont typeface="Arial" pitchFamily="34" charset="0"/>
                        <a:buNone/>
                        <a:tabLst/>
                      </a:pPr>
                      <a:r>
                        <a:rPr kumimoji="0" lang="ar-SA" sz="1400" b="0" i="0" u="none" strike="noStrike" cap="none" normalizeH="0" baseline="0" smtClean="0">
                          <a:ln>
                            <a:noFill/>
                          </a:ln>
                          <a:solidFill>
                            <a:schemeClr val="tx2"/>
                          </a:solidFill>
                          <a:effectLst/>
                          <a:latin typeface="Arabic Transparent" pitchFamily="2" charset="0"/>
                          <a:cs typeface="Arabic Transparent" pitchFamily="2" charset="0"/>
                        </a:rPr>
                        <a:t>”</a:t>
                      </a:r>
                      <a:r>
                        <a:rPr kumimoji="0" lang="ar-SA" sz="1400" b="0" i="0" u="none" strike="noStrike" cap="none" normalizeH="0" baseline="0" smtClean="0">
                          <a:ln>
                            <a:noFill/>
                          </a:ln>
                          <a:solidFill>
                            <a:srgbClr val="C00000"/>
                          </a:solidFill>
                          <a:effectLst/>
                          <a:latin typeface="Arabic Transparent" pitchFamily="2" charset="0"/>
                          <a:cs typeface="Arabic Transparent" pitchFamily="2" charset="0"/>
                        </a:rPr>
                        <a:t>التقييم الأول لجودة تعلم الطلاب – مدى استيعابهم ومستوى التحصيل</a:t>
                      </a:r>
                      <a:r>
                        <a:rPr kumimoji="0" lang="ar-SA" sz="1400" b="0" i="0" u="none" strike="noStrike" cap="none" normalizeH="0" baseline="0" smtClean="0">
                          <a:ln>
                            <a:noFill/>
                          </a:ln>
                          <a:solidFill>
                            <a:schemeClr val="tx2"/>
                          </a:solidFill>
                          <a:effectLst/>
                          <a:latin typeface="Arabic Transparent" pitchFamily="2" charset="0"/>
                          <a:cs typeface="Arabic Transparent" pitchFamily="2" charset="0"/>
                        </a:rPr>
                        <a:t>؟“ </a:t>
                      </a:r>
                      <a:endParaRPr kumimoji="0" lang="en-US" sz="1400" b="0" i="0" u="none" strike="noStrike" cap="none" normalizeH="0" baseline="0" smtClean="0">
                        <a:ln>
                          <a:noFill/>
                        </a:ln>
                        <a:solidFill>
                          <a:schemeClr val="tx2"/>
                        </a:solidFill>
                        <a:effectLst/>
                        <a:latin typeface="Arabic Transparent" pitchFamily="2" charset="0"/>
                        <a:cs typeface="Arabic Transparent" pitchFamily="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400" b="0" i="0" u="none" strike="noStrike" cap="none" normalizeH="0" baseline="0" smtClean="0">
                          <a:ln>
                            <a:noFill/>
                          </a:ln>
                          <a:solidFill>
                            <a:schemeClr val="tx2"/>
                          </a:solidFill>
                          <a:effectLst/>
                          <a:latin typeface="Arabic Transparent" pitchFamily="2" charset="0"/>
                          <a:cs typeface="Arabic Transparent" pitchFamily="2" charset="0"/>
                        </a:rPr>
                        <a:t>=</a:t>
                      </a:r>
                      <a:endParaRPr kumimoji="0" lang="en-US" sz="1400" b="0" i="0" u="none" strike="noStrike" cap="none" normalizeH="0" baseline="0" smtClean="0">
                        <a:ln>
                          <a:noFill/>
                        </a:ln>
                        <a:solidFill>
                          <a:schemeClr val="tx2"/>
                        </a:solidFill>
                        <a:effectLst/>
                        <a:latin typeface="Arabic Transparent" pitchFamily="2" charset="0"/>
                        <a:cs typeface="Arabic Transparent"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8450">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400" b="0" i="0" u="none" strike="noStrike" cap="none" normalizeH="0" baseline="0" smtClean="0">
                          <a:ln>
                            <a:noFill/>
                          </a:ln>
                          <a:solidFill>
                            <a:schemeClr val="tx2"/>
                          </a:solidFill>
                          <a:effectLst/>
                          <a:latin typeface="Arabic Transparent" pitchFamily="2" charset="0"/>
                          <a:cs typeface="Arabic Transparent" pitchFamily="2" charset="0"/>
                        </a:rPr>
                        <a:t>7</a:t>
                      </a:r>
                      <a:endParaRPr kumimoji="0" lang="en-US" sz="1400" b="0" i="0" u="none" strike="noStrike" cap="none" normalizeH="0" baseline="0" smtClean="0">
                        <a:ln>
                          <a:noFill/>
                        </a:ln>
                        <a:solidFill>
                          <a:schemeClr val="tx2"/>
                        </a:solidFill>
                        <a:effectLst/>
                        <a:latin typeface="Arabic Transparent" pitchFamily="2" charset="0"/>
                        <a:cs typeface="Arabic Transparent" pitchFamily="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1" eaLnBrk="1" fontAlgn="base" latinLnBrk="0" hangingPunct="1">
                        <a:lnSpc>
                          <a:spcPct val="100000"/>
                        </a:lnSpc>
                        <a:spcBef>
                          <a:spcPct val="20000"/>
                        </a:spcBef>
                        <a:spcAft>
                          <a:spcPct val="0"/>
                        </a:spcAft>
                        <a:buClr>
                          <a:schemeClr val="accent1"/>
                        </a:buClr>
                        <a:buSzPct val="85000"/>
                        <a:buFont typeface="Arial" pitchFamily="34" charset="0"/>
                        <a:buChar char="•"/>
                        <a:tabLst/>
                      </a:pPr>
                      <a:r>
                        <a:rPr kumimoji="0" lang="ar-SA" sz="1400" b="0" i="0" u="none" strike="noStrike" cap="none" normalizeH="0" baseline="0" smtClean="0">
                          <a:ln>
                            <a:noFill/>
                          </a:ln>
                          <a:solidFill>
                            <a:schemeClr val="tx2"/>
                          </a:solidFill>
                          <a:effectLst/>
                          <a:latin typeface="Arabic Transparent" pitchFamily="2" charset="0"/>
                          <a:cs typeface="Arabic Transparent" pitchFamily="2" charset="0"/>
                        </a:rPr>
                        <a:t> فريق العمل ومهارات التواصل </a:t>
                      </a:r>
                      <a:r>
                        <a:rPr kumimoji="0" lang="en-US" sz="1400" b="0" i="0" u="none" strike="noStrike" cap="none" normalizeH="0" baseline="0" smtClean="0">
                          <a:ln>
                            <a:noFill/>
                          </a:ln>
                          <a:solidFill>
                            <a:schemeClr val="tx2"/>
                          </a:solidFill>
                          <a:effectLst/>
                          <a:latin typeface="Arabic Transparent" pitchFamily="2" charset="0"/>
                          <a:cs typeface="Arabic Transparent" pitchFamily="2" charset="0"/>
                        </a:rPr>
                        <a:t> </a:t>
                      </a:r>
                      <a:r>
                        <a:rPr kumimoji="0" lang="ar-SA" sz="900" b="0" i="0" u="none" strike="noStrike" cap="none" normalizeH="0" baseline="0" smtClean="0">
                          <a:ln>
                            <a:noFill/>
                          </a:ln>
                          <a:solidFill>
                            <a:schemeClr val="tx2"/>
                          </a:solidFill>
                          <a:effectLst/>
                          <a:latin typeface="Arabic Transparent" pitchFamily="2" charset="0"/>
                          <a:cs typeface="Arabic Transparent" pitchFamily="2" charset="0"/>
                        </a:rPr>
                        <a:t>(مكرره في مقررات اخرى)</a:t>
                      </a:r>
                      <a:endParaRPr kumimoji="0" lang="en-US" sz="900" b="0" i="0" u="none" strike="noStrike" cap="none" normalizeH="0" baseline="0" smtClean="0">
                        <a:ln>
                          <a:noFill/>
                        </a:ln>
                        <a:solidFill>
                          <a:schemeClr val="tx2"/>
                        </a:solidFill>
                        <a:effectLst/>
                        <a:latin typeface="Arabic Transparent" pitchFamily="2" charset="0"/>
                        <a:cs typeface="Arabic Transparent" pitchFamily="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400" b="0" i="0" u="none" strike="noStrike" cap="none" normalizeH="0" baseline="0" smtClean="0">
                          <a:ln>
                            <a:noFill/>
                          </a:ln>
                          <a:solidFill>
                            <a:schemeClr val="tx2"/>
                          </a:solidFill>
                          <a:effectLst/>
                          <a:latin typeface="Arabic Transparent" pitchFamily="2" charset="0"/>
                          <a:cs typeface="Arabic Transparent" pitchFamily="2" charset="0"/>
                        </a:rPr>
                        <a:t>=</a:t>
                      </a:r>
                      <a:endParaRPr kumimoji="0" lang="en-US" sz="1400" b="0" i="0" u="none" strike="noStrike" cap="none" normalizeH="0" baseline="0" smtClean="0">
                        <a:ln>
                          <a:noFill/>
                        </a:ln>
                        <a:solidFill>
                          <a:schemeClr val="tx2"/>
                        </a:solidFill>
                        <a:effectLst/>
                        <a:latin typeface="Arabic Transparent" pitchFamily="2" charset="0"/>
                        <a:cs typeface="Arabic Transparent"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5438">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Arabic Transparent" pitchFamily="2" charset="0"/>
                          <a:cs typeface="Arabic Transparent" pitchFamily="2" charset="0"/>
                        </a:rPr>
                        <a:t>8 - 10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1" eaLnBrk="1" fontAlgn="base" latinLnBrk="0" hangingPunct="1">
                        <a:lnSpc>
                          <a:spcPct val="100000"/>
                        </a:lnSpc>
                        <a:spcBef>
                          <a:spcPct val="20000"/>
                        </a:spcBef>
                        <a:spcAft>
                          <a:spcPct val="0"/>
                        </a:spcAft>
                        <a:buClr>
                          <a:schemeClr val="accent1"/>
                        </a:buClr>
                        <a:buSzPct val="85000"/>
                        <a:buFont typeface="Arial" pitchFamily="34" charset="0"/>
                        <a:buChar char="•"/>
                        <a:tabLst/>
                      </a:pPr>
                      <a:r>
                        <a:rPr kumimoji="0" lang="ar-SA" sz="1400" b="0" i="0" u="none" strike="noStrike" cap="none" normalizeH="0" baseline="0" smtClean="0">
                          <a:ln>
                            <a:noFill/>
                          </a:ln>
                          <a:solidFill>
                            <a:schemeClr val="hlink"/>
                          </a:solidFill>
                          <a:effectLst/>
                          <a:latin typeface="Arabic Transparent" pitchFamily="2" charset="0"/>
                          <a:cs typeface="Arabic Transparent" pitchFamily="2" charset="0"/>
                        </a:rPr>
                        <a:t> أنظمة الجودة الشاملة عالميا ومحليا: </a:t>
                      </a:r>
                    </a:p>
                    <a:p>
                      <a:pPr marL="0" marR="0" lvl="0" indent="0" algn="just" defTabSz="914400" rtl="1" eaLnBrk="1" fontAlgn="base" latinLnBrk="0" hangingPunct="1">
                        <a:lnSpc>
                          <a:spcPct val="100000"/>
                        </a:lnSpc>
                        <a:spcBef>
                          <a:spcPct val="20000"/>
                        </a:spcBef>
                        <a:spcAft>
                          <a:spcPct val="0"/>
                        </a:spcAft>
                        <a:buClr>
                          <a:schemeClr val="accent1"/>
                        </a:buClr>
                        <a:buSzPct val="85000"/>
                        <a:buFont typeface="Arial" pitchFamily="34" charset="0"/>
                        <a:buChar char="•"/>
                        <a:tabLst/>
                      </a:pPr>
                      <a:r>
                        <a:rPr kumimoji="0" lang="ar-SA" sz="1400" b="0" i="0" u="none" strike="noStrike" cap="none" normalizeH="0" baseline="0" smtClean="0">
                          <a:ln>
                            <a:noFill/>
                          </a:ln>
                          <a:solidFill>
                            <a:schemeClr val="hlink"/>
                          </a:solidFill>
                          <a:effectLst/>
                          <a:latin typeface="Arabic Transparent" pitchFamily="2" charset="0"/>
                          <a:cs typeface="Arabic Transparent" pitchFamily="2" charset="0"/>
                        </a:rPr>
                        <a:t>                 - أنظمة الجودة الشاملة للمختبرات الطبية مهنة وتعليم </a:t>
                      </a:r>
                    </a:p>
                    <a:p>
                      <a:pPr marL="0" marR="0" lvl="0" indent="0" algn="just" defTabSz="914400" rtl="1" eaLnBrk="1" fontAlgn="base" latinLnBrk="0" hangingPunct="1">
                        <a:lnSpc>
                          <a:spcPct val="100000"/>
                        </a:lnSpc>
                        <a:spcBef>
                          <a:spcPct val="20000"/>
                        </a:spcBef>
                        <a:spcAft>
                          <a:spcPct val="0"/>
                        </a:spcAft>
                        <a:buClr>
                          <a:schemeClr val="accent1"/>
                        </a:buClr>
                        <a:buSzPct val="85000"/>
                        <a:buFont typeface="Arial" pitchFamily="34" charset="0"/>
                        <a:buNone/>
                        <a:tabLst/>
                      </a:pPr>
                      <a:r>
                        <a:rPr kumimoji="0" lang="ar-SA" sz="1400" b="0" i="0" u="none" strike="noStrike" cap="none" normalizeH="0" baseline="0" smtClean="0">
                          <a:ln>
                            <a:noFill/>
                          </a:ln>
                          <a:solidFill>
                            <a:schemeClr val="hlink"/>
                          </a:solidFill>
                          <a:effectLst/>
                          <a:latin typeface="Arabic Transparent" pitchFamily="2" charset="0"/>
                          <a:cs typeface="Arabic Transparent" pitchFamily="2" charset="0"/>
                        </a:rPr>
                        <a:t>                 - أنظمة الجودة الشاملة للبناء والاعتماد المهني والأكاديمي </a:t>
                      </a:r>
                    </a:p>
                    <a:p>
                      <a:pPr marL="0" marR="0" lvl="0" indent="0" algn="just" defTabSz="914400" rtl="1" eaLnBrk="1" fontAlgn="base" latinLnBrk="0" hangingPunct="1">
                        <a:lnSpc>
                          <a:spcPct val="100000"/>
                        </a:lnSpc>
                        <a:spcBef>
                          <a:spcPct val="20000"/>
                        </a:spcBef>
                        <a:spcAft>
                          <a:spcPct val="0"/>
                        </a:spcAft>
                        <a:buClr>
                          <a:schemeClr val="accent1"/>
                        </a:buClr>
                        <a:buSzPct val="85000"/>
                        <a:buFont typeface="Arial" pitchFamily="34" charset="0"/>
                        <a:buNone/>
                        <a:tabLst/>
                      </a:pPr>
                      <a:r>
                        <a:rPr kumimoji="0" lang="ar-SA" sz="1400" b="0" i="0" u="none" strike="noStrike" cap="none" normalizeH="0" baseline="0" smtClean="0">
                          <a:ln>
                            <a:noFill/>
                          </a:ln>
                          <a:solidFill>
                            <a:schemeClr val="hlink"/>
                          </a:solidFill>
                          <a:effectLst/>
                          <a:latin typeface="Arabic Transparent" pitchFamily="2" charset="0"/>
                          <a:cs typeface="Arabic Transparent" pitchFamily="2" charset="0"/>
                        </a:rPr>
                        <a:t>                 - نظام المنظمة الدولية للقياس </a:t>
                      </a:r>
                      <a:r>
                        <a:rPr kumimoji="0" lang="en-US" sz="1400" b="0" i="0" u="none" strike="noStrike" cap="none" normalizeH="0" baseline="0" smtClean="0">
                          <a:ln>
                            <a:noFill/>
                          </a:ln>
                          <a:solidFill>
                            <a:schemeClr val="hlink"/>
                          </a:solidFill>
                          <a:effectLst/>
                          <a:latin typeface="Arabic Transparent" pitchFamily="2" charset="0"/>
                          <a:cs typeface="Arabic Transparent" pitchFamily="2" charset="0"/>
                        </a:rPr>
                        <a:t>ISO</a:t>
                      </a:r>
                      <a:endParaRPr kumimoji="0" lang="ar-SA" sz="1400" b="0" i="0" u="none" strike="noStrike" cap="none" normalizeH="0" baseline="0" smtClean="0">
                        <a:ln>
                          <a:noFill/>
                        </a:ln>
                        <a:solidFill>
                          <a:schemeClr val="hlink"/>
                        </a:solidFill>
                        <a:effectLst/>
                        <a:latin typeface="Arabic Transparent" pitchFamily="2" charset="0"/>
                        <a:cs typeface="Arabic Transparent" pitchFamily="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400" b="0" i="0" u="none" strike="noStrike" cap="none" normalizeH="0" baseline="0" smtClean="0">
                          <a:ln>
                            <a:noFill/>
                          </a:ln>
                          <a:solidFill>
                            <a:schemeClr val="hlink"/>
                          </a:solidFill>
                          <a:effectLst/>
                          <a:latin typeface="Arabic Transparent" pitchFamily="2" charset="0"/>
                          <a:cs typeface="Arabic Transparent" pitchFamily="2"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1838">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smtClean="0">
                          <a:ln>
                            <a:noFill/>
                          </a:ln>
                          <a:solidFill>
                            <a:schemeClr val="tx1"/>
                          </a:solidFill>
                          <a:effectLst/>
                          <a:latin typeface="Arabic Transparent" pitchFamily="2" charset="0"/>
                          <a:cs typeface="Arabic Transparent" pitchFamily="2" charset="0"/>
                        </a:rPr>
                        <a:t>11-13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1" eaLnBrk="1" fontAlgn="base" latinLnBrk="0" hangingPunct="1">
                        <a:lnSpc>
                          <a:spcPct val="100000"/>
                        </a:lnSpc>
                        <a:spcBef>
                          <a:spcPct val="0"/>
                        </a:spcBef>
                        <a:spcAft>
                          <a:spcPct val="0"/>
                        </a:spcAft>
                        <a:buClrTx/>
                        <a:buSzTx/>
                        <a:buFont typeface="Arial" pitchFamily="34" charset="0"/>
                        <a:buChar char="•"/>
                        <a:tabLst/>
                      </a:pPr>
                      <a:r>
                        <a:rPr kumimoji="0" lang="ar-SA" sz="1400" b="0" i="0" u="none" strike="noStrike" cap="none" normalizeH="0" baseline="0" smtClean="0">
                          <a:ln>
                            <a:noFill/>
                          </a:ln>
                          <a:solidFill>
                            <a:schemeClr val="tx1"/>
                          </a:solidFill>
                          <a:effectLst/>
                          <a:latin typeface="Arabic Transparent" pitchFamily="2" charset="0"/>
                          <a:cs typeface="Arabic Transparent" pitchFamily="2" charset="0"/>
                        </a:rPr>
                        <a:t> فوائد تطبيق أنظمة الجودة</a:t>
                      </a:r>
                    </a:p>
                    <a:p>
                      <a:pPr marL="0" marR="0" lvl="0" indent="0" algn="just" defTabSz="914400" rtl="1" eaLnBrk="1" fontAlgn="base" latinLnBrk="0" hangingPunct="1">
                        <a:lnSpc>
                          <a:spcPct val="100000"/>
                        </a:lnSpc>
                        <a:spcBef>
                          <a:spcPct val="0"/>
                        </a:spcBef>
                        <a:spcAft>
                          <a:spcPct val="0"/>
                        </a:spcAft>
                        <a:buClrTx/>
                        <a:buSzTx/>
                        <a:buFont typeface="Arial" pitchFamily="34" charset="0"/>
                        <a:buChar char="•"/>
                        <a:tabLst/>
                      </a:pPr>
                      <a:r>
                        <a:rPr kumimoji="0" lang="ar-SA" sz="1400" b="0" i="0" u="none" strike="noStrike" cap="none" normalizeH="0" baseline="0" smtClean="0">
                          <a:ln>
                            <a:noFill/>
                          </a:ln>
                          <a:solidFill>
                            <a:schemeClr val="tx1"/>
                          </a:solidFill>
                          <a:effectLst/>
                          <a:latin typeface="Arabic Transparent" pitchFamily="2" charset="0"/>
                          <a:cs typeface="Arabic Transparent" pitchFamily="2" charset="0"/>
                        </a:rPr>
                        <a:t> تجارب تطبيقاتها في المجال الصحي محليا وعالميا </a:t>
                      </a:r>
                    </a:p>
                    <a:p>
                      <a:pPr marL="0" marR="0" lvl="0" indent="0" algn="just" defTabSz="914400" rtl="1" eaLnBrk="1" fontAlgn="base" latinLnBrk="0" hangingPunct="1">
                        <a:lnSpc>
                          <a:spcPct val="100000"/>
                        </a:lnSpc>
                        <a:spcBef>
                          <a:spcPct val="0"/>
                        </a:spcBef>
                        <a:spcAft>
                          <a:spcPct val="0"/>
                        </a:spcAft>
                        <a:buClrTx/>
                        <a:buSzTx/>
                        <a:buFont typeface="Arial" pitchFamily="34" charset="0"/>
                        <a:buChar char="•"/>
                        <a:tabLst/>
                      </a:pPr>
                      <a:r>
                        <a:rPr kumimoji="0" lang="ar-SA" sz="1400" b="0" i="0" u="none" strike="noStrike" cap="none" normalizeH="0" baseline="0" smtClean="0">
                          <a:ln>
                            <a:noFill/>
                          </a:ln>
                          <a:solidFill>
                            <a:schemeClr val="tx1"/>
                          </a:solidFill>
                          <a:effectLst/>
                          <a:latin typeface="Arabic Transparent" pitchFamily="2" charset="0"/>
                          <a:cs typeface="Arabic Transparent" pitchFamily="2" charset="0"/>
                        </a:rPr>
                        <a:t> التقييم الشهري الثاني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endParaRPr kumimoji="0" lang="en-US" sz="1400" b="0" i="0" u="none" strike="noStrike" cap="none" normalizeH="0" baseline="0" smtClean="0">
                        <a:ln>
                          <a:noFill/>
                        </a:ln>
                        <a:solidFill>
                          <a:schemeClr val="tx2"/>
                        </a:solidFill>
                        <a:effectLst/>
                        <a:latin typeface="Arabic Transparent" pitchFamily="2" charset="0"/>
                        <a:cs typeface="Arabic Transparent"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8450">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400" b="0" i="0" u="none" strike="noStrike" cap="none" normalizeH="0" baseline="0" smtClean="0">
                          <a:ln>
                            <a:noFill/>
                          </a:ln>
                          <a:solidFill>
                            <a:schemeClr val="tx2"/>
                          </a:solidFill>
                          <a:effectLst/>
                          <a:latin typeface="Arabic Transparent" pitchFamily="2" charset="0"/>
                          <a:cs typeface="Arabic Transparent" pitchFamily="2" charset="0"/>
                        </a:rPr>
                        <a:t>14-16</a:t>
                      </a:r>
                      <a:endParaRPr kumimoji="0" lang="en-US" sz="1400" b="0" i="0" u="none" strike="noStrike" cap="none" normalizeH="0" baseline="0" smtClean="0">
                        <a:ln>
                          <a:noFill/>
                        </a:ln>
                        <a:solidFill>
                          <a:schemeClr val="tx2"/>
                        </a:solidFill>
                        <a:effectLst/>
                        <a:latin typeface="Arabic Transparent" pitchFamily="2" charset="0"/>
                        <a:cs typeface="Arabic Transparent" pitchFamily="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400" b="0" i="0" u="none" strike="noStrike" cap="none" normalizeH="0" baseline="0" smtClean="0">
                          <a:ln>
                            <a:noFill/>
                          </a:ln>
                          <a:solidFill>
                            <a:schemeClr val="tx2"/>
                          </a:solidFill>
                          <a:effectLst/>
                          <a:latin typeface="Arabic Transparent" pitchFamily="2" charset="0"/>
                          <a:cs typeface="Arabic Transparent" pitchFamily="2" charset="0"/>
                        </a:rPr>
                        <a:t>مراجعة عامة - فالتقييم الفصلي النهائي </a:t>
                      </a:r>
                      <a:endParaRPr kumimoji="0" lang="en-US" sz="1400" b="0" i="0" u="none" strike="noStrike" cap="none" normalizeH="0" baseline="0" smtClean="0">
                        <a:ln>
                          <a:noFill/>
                        </a:ln>
                        <a:solidFill>
                          <a:schemeClr val="tx2"/>
                        </a:solidFill>
                        <a:effectLst/>
                        <a:latin typeface="Arabic Transparent" pitchFamily="2" charset="0"/>
                        <a:cs typeface="Arabic Transparent" pitchFamily="2"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endParaRPr kumimoji="0" lang="en-US" sz="1400" b="0" i="0" u="none" strike="noStrike" cap="none" normalizeH="0" baseline="0" smtClean="0">
                        <a:ln>
                          <a:noFill/>
                        </a:ln>
                        <a:solidFill>
                          <a:schemeClr val="tx2"/>
                        </a:solidFill>
                        <a:effectLst/>
                        <a:latin typeface="Arabic Transparent" pitchFamily="2" charset="0"/>
                        <a:cs typeface="Arabic Transparent" pitchFamily="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comb/>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1D51BC8B-B7F2-4B33-A0A7-D91078F52987}" type="slidenum">
              <a:rPr lang="ar-SA"/>
              <a:pPr>
                <a:defRPr/>
              </a:pPr>
              <a:t>30</a:t>
            </a:fld>
            <a:endParaRPr lang="en-US"/>
          </a:p>
        </p:txBody>
      </p:sp>
      <p:sp>
        <p:nvSpPr>
          <p:cNvPr id="50178" name="Rectangle 2"/>
          <p:cNvSpPr>
            <a:spLocks noGrp="1"/>
          </p:cNvSpPr>
          <p:nvPr>
            <p:ph type="title" idx="4294967295"/>
          </p:nvPr>
        </p:nvSpPr>
        <p:spPr bwMode="auto">
          <a:xfrm>
            <a:off x="1258888" y="188913"/>
            <a:ext cx="6265862" cy="792162"/>
          </a:xfrm>
        </p:spPr>
        <p:txBody>
          <a:bodyPr wrap="square" lIns="91440" tIns="45720" rIns="91440" bIns="45720" numCol="1" anchorCtr="0" compatLnSpc="1">
            <a:prstTxWarp prst="textNoShape">
              <a:avLst/>
            </a:prstTxWarp>
          </a:bodyPr>
          <a:lstStyle/>
          <a:p>
            <a:pPr algn="ctr">
              <a:defRPr/>
            </a:pPr>
            <a:r>
              <a:rPr lang="ar-SA" sz="2800" dirty="0" err="1" smtClean="0">
                <a:cs typeface="Monotype Koufi" pitchFamily="2" charset="-78"/>
              </a:rPr>
              <a:t>ارماند</a:t>
            </a:r>
            <a:r>
              <a:rPr lang="ar-SA" sz="2800" dirty="0" smtClean="0">
                <a:cs typeface="Monotype Koufi" pitchFamily="2" charset="-78"/>
              </a:rPr>
              <a:t> </a:t>
            </a:r>
            <a:r>
              <a:rPr lang="ar-SA" sz="2800" dirty="0" err="1" smtClean="0">
                <a:cs typeface="Monotype Koufi" pitchFamily="2" charset="-78"/>
              </a:rPr>
              <a:t>فينبيوم</a:t>
            </a:r>
            <a:r>
              <a:rPr lang="ar-SA" sz="2800" dirty="0" smtClean="0">
                <a:cs typeface="Monotype Koufi" pitchFamily="2" charset="-78"/>
              </a:rPr>
              <a:t> </a:t>
            </a:r>
            <a:r>
              <a:rPr lang="en-US" sz="2000" dirty="0" smtClean="0">
                <a:cs typeface="Monotype Koufi" pitchFamily="2" charset="-78"/>
              </a:rPr>
              <a:t>Armand </a:t>
            </a:r>
            <a:r>
              <a:rPr lang="en-US" sz="2000" b="1" dirty="0" err="1" smtClean="0">
                <a:cs typeface="Monotype Koufi" pitchFamily="2" charset="-78"/>
              </a:rPr>
              <a:t>feigenbanm</a:t>
            </a:r>
            <a:endParaRPr lang="en-US" sz="2000" b="1" dirty="0" smtClean="0">
              <a:cs typeface="Monotype Koufi" pitchFamily="2" charset="-78"/>
            </a:endParaRPr>
          </a:p>
        </p:txBody>
      </p:sp>
      <p:sp>
        <p:nvSpPr>
          <p:cNvPr id="35843" name="Rectangle 3"/>
          <p:cNvSpPr>
            <a:spLocks noGrp="1"/>
          </p:cNvSpPr>
          <p:nvPr>
            <p:ph type="body" idx="4294967295"/>
          </p:nvPr>
        </p:nvSpPr>
        <p:spPr>
          <a:xfrm>
            <a:off x="914400" y="1428750"/>
            <a:ext cx="7772400" cy="4214813"/>
          </a:xfrm>
        </p:spPr>
        <p:txBody>
          <a:bodyPr/>
          <a:lstStyle/>
          <a:p>
            <a:pPr indent="-165100">
              <a:lnSpc>
                <a:spcPct val="80000"/>
              </a:lnSpc>
              <a:buFont typeface="Wingdings 2" pitchFamily="18" charset="2"/>
              <a:buNone/>
              <a:defRPr/>
            </a:pPr>
            <a:r>
              <a:rPr lang="ar-SA" sz="2000" dirty="0" smtClean="0"/>
              <a:t>		</a:t>
            </a:r>
          </a:p>
          <a:p>
            <a:pPr indent="-165100" algn="just">
              <a:lnSpc>
                <a:spcPct val="80000"/>
              </a:lnSpc>
              <a:buFont typeface="Wingdings 2" pitchFamily="18" charset="2"/>
              <a:buNone/>
              <a:defRPr/>
            </a:pPr>
            <a:r>
              <a:rPr lang="ar-SA" sz="2000" dirty="0" smtClean="0"/>
              <a:t>		</a:t>
            </a:r>
            <a:r>
              <a:rPr lang="ar-SA" sz="1800" dirty="0" err="1" smtClean="0"/>
              <a:t>فينبيوم</a:t>
            </a:r>
            <a:r>
              <a:rPr lang="ar-SA" sz="1800" dirty="0" smtClean="0"/>
              <a:t> مع اشكوا أب روحي لإدارة الجودة الشاملة، فقد طور مفهوم </a:t>
            </a:r>
            <a:r>
              <a:rPr lang="ar-SA" sz="2000" b="1" dirty="0" smtClean="0"/>
              <a:t>السيطرة الشاملة على الجودة </a:t>
            </a:r>
            <a:r>
              <a:rPr lang="en-US" sz="2000" b="1" dirty="0" smtClean="0">
                <a:cs typeface="Tahoma" pitchFamily="34" charset="0"/>
              </a:rPr>
              <a:t>TQC</a:t>
            </a:r>
            <a:r>
              <a:rPr lang="ar-SA" sz="2000" dirty="0" smtClean="0"/>
              <a:t> </a:t>
            </a:r>
            <a:r>
              <a:rPr lang="ar-SA" sz="1800" dirty="0" smtClean="0"/>
              <a:t>في كتابه الشهير الذي صدر عام 1983 حيث تضمن</a:t>
            </a:r>
            <a:r>
              <a:rPr lang="ar-SA" sz="2000" dirty="0" smtClean="0"/>
              <a:t> </a:t>
            </a:r>
            <a:r>
              <a:rPr lang="ar-SA" sz="2000" b="1" dirty="0" smtClean="0"/>
              <a:t>أبرز مفاهيمه</a:t>
            </a:r>
            <a:r>
              <a:rPr lang="ar-SA" sz="2000" dirty="0" smtClean="0"/>
              <a:t>: </a:t>
            </a:r>
          </a:p>
          <a:p>
            <a:pPr indent="-165100" algn="just">
              <a:lnSpc>
                <a:spcPct val="80000"/>
              </a:lnSpc>
              <a:buFont typeface="Wingdings 2" pitchFamily="18" charset="2"/>
              <a:buNone/>
              <a:defRPr/>
            </a:pPr>
            <a:endParaRPr lang="ar-SA" sz="2000" dirty="0" smtClean="0"/>
          </a:p>
          <a:p>
            <a:pPr marL="715963" indent="-165100" algn="just">
              <a:lnSpc>
                <a:spcPct val="80000"/>
              </a:lnSpc>
              <a:defRPr/>
            </a:pPr>
            <a:r>
              <a:rPr lang="ar-SA" sz="2000" dirty="0" smtClean="0"/>
              <a:t> أشار إلى إن المسؤولية عن الجودة يجب أن تكون على من يؤدون العمل وحيث يشار لهذا المفهوم </a:t>
            </a:r>
            <a:r>
              <a:rPr lang="ar-SA" sz="2000" dirty="0" err="1" smtClean="0"/>
              <a:t>بــ</a:t>
            </a:r>
            <a:r>
              <a:rPr lang="ar-SA" sz="2000" dirty="0" smtClean="0"/>
              <a:t> ( </a:t>
            </a:r>
            <a:r>
              <a:rPr lang="ar-SA" sz="2000" b="1" dirty="0" smtClean="0"/>
              <a:t>الجودة من المنبع</a:t>
            </a:r>
            <a:r>
              <a:rPr lang="ar-SA" sz="2000" dirty="0" smtClean="0"/>
              <a:t>) </a:t>
            </a:r>
            <a:r>
              <a:rPr lang="ar-SA" sz="2000" i="1" dirty="0" smtClean="0"/>
              <a:t>ويعني أن كل عامل أو موظف أو سكرتير أو مهندس أو بائع يجب أن يكون </a:t>
            </a:r>
            <a:r>
              <a:rPr lang="ar-SA" sz="2000" b="1" i="1" dirty="0" smtClean="0"/>
              <a:t>مسئولا عن أداء عمله بجودة كاملة</a:t>
            </a:r>
            <a:r>
              <a:rPr lang="ar-SA" sz="2000" dirty="0" smtClean="0"/>
              <a:t>.</a:t>
            </a:r>
          </a:p>
          <a:p>
            <a:pPr marL="715963" indent="-165100" algn="just">
              <a:lnSpc>
                <a:spcPct val="80000"/>
              </a:lnSpc>
              <a:buFont typeface="Wingdings 2" pitchFamily="18" charset="2"/>
              <a:buNone/>
              <a:defRPr/>
            </a:pPr>
            <a:endParaRPr lang="ar-SA" sz="2000" dirty="0" smtClean="0"/>
          </a:p>
          <a:p>
            <a:pPr marL="715963" indent="-165100" algn="just">
              <a:lnSpc>
                <a:spcPct val="80000"/>
              </a:lnSpc>
              <a:defRPr/>
            </a:pPr>
            <a:r>
              <a:rPr lang="ar-SA" sz="2000" dirty="0" smtClean="0"/>
              <a:t> وفي السيطرة الشاملة على الجودة </a:t>
            </a:r>
            <a:r>
              <a:rPr lang="ar-SA" sz="2000" i="1" dirty="0" smtClean="0"/>
              <a:t>تكون </a:t>
            </a:r>
            <a:r>
              <a:rPr lang="ar-SA" sz="2000" b="1" i="1" dirty="0" smtClean="0"/>
              <a:t>جودة المنتج أعلى أهمية من معدلات أو أحجام الإنتاج، ويكون للعاملين حق إيقاف الإنتاج وفق حدوث أية مشكلة في الجودة </a:t>
            </a:r>
            <a:r>
              <a:rPr lang="ar-SA" sz="2000" dirty="0" smtClean="0"/>
              <a:t>.</a:t>
            </a:r>
          </a:p>
          <a:p>
            <a:pPr indent="-165100" algn="just">
              <a:lnSpc>
                <a:spcPct val="80000"/>
              </a:lnSpc>
              <a:buFont typeface="Wingdings 2" pitchFamily="18" charset="2"/>
              <a:buNone/>
              <a:defRPr/>
            </a:pPr>
            <a:endParaRPr lang="ar-SA" sz="2000" dirty="0" smtClean="0"/>
          </a:p>
        </p:txBody>
      </p:sp>
    </p:spTree>
  </p:cSld>
  <p:clrMapOvr>
    <a:masterClrMapping/>
  </p:clrMapOvr>
  <p:transition>
    <p:comb/>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0021B789-7B0C-41D7-9CF1-026CAD981414}" type="slidenum">
              <a:rPr lang="ar-SA"/>
              <a:pPr>
                <a:defRPr/>
              </a:pPr>
              <a:t>31</a:t>
            </a:fld>
            <a:endParaRPr lang="en-US"/>
          </a:p>
        </p:txBody>
      </p:sp>
      <p:sp>
        <p:nvSpPr>
          <p:cNvPr id="50178" name="Rectangle 2"/>
          <p:cNvSpPr>
            <a:spLocks noGrp="1"/>
          </p:cNvSpPr>
          <p:nvPr>
            <p:ph type="title" idx="4294967295"/>
          </p:nvPr>
        </p:nvSpPr>
        <p:spPr bwMode="auto">
          <a:xfrm>
            <a:off x="971550" y="457200"/>
            <a:ext cx="6913563" cy="450850"/>
          </a:xfrm>
        </p:spPr>
        <p:txBody>
          <a:bodyPr wrap="square" lIns="91440" tIns="45720" rIns="91440" bIns="45720" numCol="1" anchorCtr="0" compatLnSpc="1">
            <a:prstTxWarp prst="textNoShape">
              <a:avLst/>
            </a:prstTxWarp>
            <a:normAutofit fontScale="90000"/>
          </a:bodyPr>
          <a:lstStyle/>
          <a:p>
            <a:pPr algn="ctr">
              <a:defRPr/>
            </a:pPr>
            <a:r>
              <a:rPr lang="ar-SA" sz="2800" cap="none" dirty="0" smtClean="0">
                <a:effectLst/>
                <a:cs typeface="Monotype Koufi" pitchFamily="2" charset="-78"/>
              </a:rPr>
              <a:t>فلسفة </a:t>
            </a:r>
            <a:r>
              <a:rPr lang="ar-SA" sz="2800" cap="none" dirty="0" err="1" smtClean="0">
                <a:effectLst/>
                <a:cs typeface="Monotype Koufi" pitchFamily="2" charset="-78"/>
              </a:rPr>
              <a:t>إيشيكاوا</a:t>
            </a:r>
            <a:r>
              <a:rPr lang="ar-SA" cap="none" dirty="0" smtClean="0">
                <a:effectLst/>
                <a:cs typeface="Monotype Koufi" pitchFamily="2" charset="-78"/>
              </a:rPr>
              <a:t>   </a:t>
            </a:r>
            <a:r>
              <a:rPr lang="en-US" sz="3200" cap="none" dirty="0" smtClean="0">
                <a:effectLst/>
                <a:cs typeface="Tahoma" pitchFamily="34" charset="0"/>
              </a:rPr>
              <a:t>Kaoru Ishikawa</a:t>
            </a:r>
            <a:r>
              <a:rPr lang="ar-SA" sz="3200" cap="none" dirty="0" smtClean="0">
                <a:effectLst/>
              </a:rPr>
              <a:t> </a:t>
            </a:r>
            <a:endParaRPr lang="en-US" sz="3200" cap="none" dirty="0" smtClean="0">
              <a:effectLst/>
              <a:cs typeface="Tahoma" pitchFamily="34" charset="0"/>
            </a:endParaRPr>
          </a:p>
        </p:txBody>
      </p:sp>
      <p:sp>
        <p:nvSpPr>
          <p:cNvPr id="28675" name="Rectangle 3"/>
          <p:cNvSpPr>
            <a:spLocks noGrp="1"/>
          </p:cNvSpPr>
          <p:nvPr>
            <p:ph type="body" idx="4294967295"/>
          </p:nvPr>
        </p:nvSpPr>
        <p:spPr>
          <a:xfrm>
            <a:off x="304800" y="1052513"/>
            <a:ext cx="8686800" cy="5448300"/>
          </a:xfrm>
        </p:spPr>
        <p:txBody>
          <a:bodyPr/>
          <a:lstStyle/>
          <a:p>
            <a:pPr>
              <a:lnSpc>
                <a:spcPct val="80000"/>
              </a:lnSpc>
              <a:buClr>
                <a:srgbClr val="FF0000"/>
              </a:buClr>
              <a:buSzPct val="90000"/>
              <a:buFont typeface="Wingdings 2" pitchFamily="18" charset="2"/>
              <a:buNone/>
              <a:defRPr/>
            </a:pPr>
            <a:r>
              <a:rPr lang="ar-SA" sz="1600" dirty="0" smtClean="0"/>
              <a:t>		يعد </a:t>
            </a:r>
            <a:r>
              <a:rPr lang="ar-SA" sz="1600" dirty="0" err="1" smtClean="0"/>
              <a:t>إيشيكاوا</a:t>
            </a:r>
            <a:r>
              <a:rPr lang="ar-SA" sz="1600" dirty="0" smtClean="0"/>
              <a:t> </a:t>
            </a:r>
            <a:r>
              <a:rPr lang="ar-SA" sz="1600" b="1" dirty="0" smtClean="0"/>
              <a:t>الأب </a:t>
            </a:r>
            <a:r>
              <a:rPr lang="ar-SA" sz="1600" b="1" dirty="0" err="1" smtClean="0"/>
              <a:t>الحقيقي</a:t>
            </a:r>
            <a:r>
              <a:rPr lang="ar-SA" sz="1600" b="1" dirty="0" smtClean="0"/>
              <a:t> لحلقات الجودة</a:t>
            </a:r>
            <a:r>
              <a:rPr lang="ar-SA" sz="1600" dirty="0" smtClean="0"/>
              <a:t> باعتباره أول من نادى بتكوين عدد من العاملين طوعياً يتراوح عددهم من 4- 8 عاملين وتكون مهمتهم التعرف على المشاكل التي يواجهونها وطرح أفضل الطرق لحلها. </a:t>
            </a:r>
            <a:br>
              <a:rPr lang="ar-SA" sz="1600" dirty="0" smtClean="0"/>
            </a:br>
            <a:r>
              <a:rPr lang="ar-SA" sz="1600" dirty="0" smtClean="0"/>
              <a:t/>
            </a:r>
            <a:br>
              <a:rPr lang="ar-SA" sz="1600" dirty="0" smtClean="0"/>
            </a:br>
            <a:r>
              <a:rPr lang="ar-SA" sz="1600" dirty="0" smtClean="0"/>
              <a:t>وأصدر هذا العالم الياباني كتاباً أسماه "مرشد إلى السيطرة على الجودة". كما اقترح أيضاً مخططات تحليل عظمة السمكة والتي تشبه هيكلاً عظمياً لسمكة. وحيث تمثل العظام أو الأشواك مسببات محتملة لمشكلة معينة فتستخدم لتتبع شكاوى العملاء عن الجودة. وتحديد مصدر أو مصادر الخطأ أو القصور.</a:t>
            </a:r>
            <a:br>
              <a:rPr lang="ar-SA" sz="1600" dirty="0" smtClean="0"/>
            </a:br>
            <a:r>
              <a:rPr lang="ar-SA" sz="1600" dirty="0" smtClean="0"/>
              <a:t/>
            </a:r>
            <a:br>
              <a:rPr lang="ar-SA" sz="1600" dirty="0" smtClean="0"/>
            </a:br>
            <a:r>
              <a:rPr lang="ar-SA" sz="1600" dirty="0" smtClean="0"/>
              <a:t>ويرى </a:t>
            </a:r>
            <a:r>
              <a:rPr lang="ar-SA" sz="1600" dirty="0" err="1" smtClean="0"/>
              <a:t>إيشيكاوا</a:t>
            </a:r>
            <a:r>
              <a:rPr lang="ar-SA" sz="1600" dirty="0" smtClean="0"/>
              <a:t> أنه بينما تنحصر المسئولية عن جودة المنتج في الشركات الأمريكية في عدد محدود من طاقم الإدارة، فإن كل المديرين اليابانيين مسئولون عن الجودة وملتزمون </a:t>
            </a:r>
            <a:r>
              <a:rPr lang="ar-SA" sz="1600" dirty="0" err="1" smtClean="0"/>
              <a:t>بها</a:t>
            </a:r>
            <a:r>
              <a:rPr lang="ar-SA" sz="1600" dirty="0" smtClean="0"/>
              <a:t>. </a:t>
            </a:r>
            <a:br>
              <a:rPr lang="ar-SA" sz="1600" dirty="0" smtClean="0"/>
            </a:br>
            <a:r>
              <a:rPr lang="ar-SA" sz="1600" dirty="0" smtClean="0"/>
              <a:t/>
            </a:r>
            <a:br>
              <a:rPr lang="ar-SA" sz="1600" dirty="0" smtClean="0"/>
            </a:br>
            <a:r>
              <a:rPr lang="ar-SA" sz="1600" dirty="0" smtClean="0"/>
              <a:t>وركز </a:t>
            </a:r>
            <a:r>
              <a:rPr lang="ar-SA" sz="1600" dirty="0" err="1" smtClean="0"/>
              <a:t>إيشيكاوا</a:t>
            </a:r>
            <a:r>
              <a:rPr lang="ar-SA" sz="1600" dirty="0" smtClean="0"/>
              <a:t> على أهمية شمول مراقبة الجودة على خدمة ما بعد البيع، ومشاركة العاملين بكافة مستوياتهم في عملية مراقبة الجودة.، من خلال </a:t>
            </a:r>
            <a:r>
              <a:rPr lang="ar-SA" sz="1600" dirty="0" err="1" smtClean="0"/>
              <a:t>قيامه</a:t>
            </a:r>
            <a:r>
              <a:rPr lang="ar-SA" sz="1600" dirty="0" smtClean="0"/>
              <a:t> بتصنيف أدوات الجودة الإحصائية إلى مجموعات </a:t>
            </a:r>
            <a:r>
              <a:rPr lang="ar-SA" sz="1600" b="1" dirty="0" smtClean="0"/>
              <a:t>وربط كل مجموعة بمستوى معين من العاملين كما يلي:</a:t>
            </a:r>
            <a:br>
              <a:rPr lang="ar-SA" sz="1600" b="1" dirty="0" smtClean="0"/>
            </a:br>
            <a:endParaRPr lang="ar-SA" sz="1600" dirty="0" smtClean="0"/>
          </a:p>
          <a:p>
            <a:pPr marL="990600" algn="just">
              <a:lnSpc>
                <a:spcPct val="80000"/>
              </a:lnSpc>
              <a:buClr>
                <a:srgbClr val="FF0000"/>
              </a:buClr>
              <a:buSzPct val="90000"/>
              <a:buFont typeface="+mj-lt"/>
              <a:buAutoNum type="arabicPeriod"/>
              <a:defRPr/>
            </a:pPr>
            <a:r>
              <a:rPr lang="ar-SA" sz="1600" b="1" dirty="0" smtClean="0"/>
              <a:t>المجموعة الأولى:</a:t>
            </a:r>
            <a:r>
              <a:rPr lang="ar-SA" sz="1600" dirty="0" smtClean="0"/>
              <a:t> الأدوات التي يمكن تعلمها وتطبيقها من قبل أي شخص في الشركة من أجل تقييم مشاكل الجودة، ومن هذه الأدوات (السبب والأثر، تحليل باريتو، خرائط مراقبة العمليات، المدرجات التكرارية، مخططات التشتت، وأدوات الفحص).</a:t>
            </a:r>
          </a:p>
          <a:p>
            <a:pPr marL="990600" algn="just">
              <a:lnSpc>
                <a:spcPct val="80000"/>
              </a:lnSpc>
              <a:buClr>
                <a:srgbClr val="FF0000"/>
              </a:buClr>
              <a:buSzPct val="90000"/>
              <a:buFont typeface="+mj-lt"/>
              <a:buAutoNum type="arabicPeriod"/>
              <a:defRPr/>
            </a:pPr>
            <a:endParaRPr lang="ar-SA" sz="1600" dirty="0" smtClean="0"/>
          </a:p>
          <a:p>
            <a:pPr marL="990600" algn="just">
              <a:lnSpc>
                <a:spcPct val="80000"/>
              </a:lnSpc>
              <a:buClr>
                <a:srgbClr val="FF0000"/>
              </a:buClr>
              <a:buSzPct val="90000"/>
              <a:buFont typeface="+mj-lt"/>
              <a:buAutoNum type="arabicPeriod"/>
              <a:defRPr/>
            </a:pPr>
            <a:r>
              <a:rPr lang="ar-SA" sz="1600" dirty="0" smtClean="0"/>
              <a:t> </a:t>
            </a:r>
            <a:r>
              <a:rPr lang="ar-SA" sz="1600" b="1" dirty="0" smtClean="0"/>
              <a:t>المجموعة الثانية:</a:t>
            </a:r>
            <a:r>
              <a:rPr lang="ar-SA" sz="1600" dirty="0" smtClean="0"/>
              <a:t> الأدوات التي يمكن استخدامها من قبل المديرين وخبراء الجودة وهي تتضمن اختبار الفرضيات والعينات.</a:t>
            </a:r>
          </a:p>
          <a:p>
            <a:pPr marL="990600" algn="just">
              <a:lnSpc>
                <a:spcPct val="80000"/>
              </a:lnSpc>
              <a:buClr>
                <a:srgbClr val="FF0000"/>
              </a:buClr>
              <a:buSzPct val="90000"/>
              <a:buFont typeface="+mj-lt"/>
              <a:buAutoNum type="arabicPeriod"/>
              <a:defRPr/>
            </a:pPr>
            <a:endParaRPr lang="ar-SA" sz="1600" b="1" dirty="0" smtClean="0"/>
          </a:p>
          <a:p>
            <a:pPr marL="990600" algn="just">
              <a:lnSpc>
                <a:spcPct val="80000"/>
              </a:lnSpc>
              <a:buClr>
                <a:srgbClr val="FF0000"/>
              </a:buClr>
              <a:buSzPct val="90000"/>
              <a:buFont typeface="+mj-lt"/>
              <a:buAutoNum type="arabicPeriod"/>
              <a:defRPr/>
            </a:pPr>
            <a:r>
              <a:rPr lang="ar-SA" sz="1600" b="1" dirty="0" smtClean="0"/>
              <a:t>المجموعة الثالثة:</a:t>
            </a:r>
            <a:r>
              <a:rPr lang="ar-SA" sz="1600" dirty="0" smtClean="0"/>
              <a:t> الأدوات التي تستخدم في حل المشاكل الإحصائية المتقدمة والمستخدمة من قبل خبراء الجودة والمستشارين وهي تتضمن أدوات بحوث العمليات.</a:t>
            </a:r>
            <a:br>
              <a:rPr lang="ar-SA" sz="1600" dirty="0" smtClean="0"/>
            </a:br>
            <a:r>
              <a:rPr lang="ar-SA" sz="1600" dirty="0" smtClean="0"/>
              <a:t/>
            </a:r>
            <a:br>
              <a:rPr lang="ar-SA" sz="1600" dirty="0" smtClean="0"/>
            </a:br>
            <a:endParaRPr lang="en-US" sz="1600" dirty="0" smtClean="0">
              <a:cs typeface="Tahoma" pitchFamily="34" charset="0"/>
            </a:endParaRPr>
          </a:p>
        </p:txBody>
      </p:sp>
    </p:spTree>
  </p:cSld>
  <p:clrMapOvr>
    <a:masterClrMapping/>
  </p:clrMapOvr>
  <p:transition>
    <p:comb/>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3C23B625-4FE5-4087-AC6A-0364BA1623A9}" type="slidenum">
              <a:rPr lang="ar-SA"/>
              <a:pPr>
                <a:defRPr/>
              </a:pPr>
              <a:t>32</a:t>
            </a:fld>
            <a:endParaRPr lang="en-US"/>
          </a:p>
        </p:txBody>
      </p:sp>
      <p:sp>
        <p:nvSpPr>
          <p:cNvPr id="53250" name="Rectangle 2"/>
          <p:cNvSpPr>
            <a:spLocks noGrp="1"/>
          </p:cNvSpPr>
          <p:nvPr>
            <p:ph type="title" idx="4294967295"/>
          </p:nvPr>
        </p:nvSpPr>
        <p:spPr bwMode="auto">
          <a:xfrm>
            <a:off x="1547813" y="260350"/>
            <a:ext cx="5499100" cy="504825"/>
          </a:xfrm>
        </p:spPr>
        <p:txBody>
          <a:bodyPr wrap="square" lIns="91440" tIns="45720" rIns="91440" bIns="45720" numCol="1" anchorCtr="0" compatLnSpc="1">
            <a:prstTxWarp prst="textNoShape">
              <a:avLst/>
            </a:prstTxWarp>
            <a:normAutofit fontScale="90000"/>
          </a:bodyPr>
          <a:lstStyle/>
          <a:p>
            <a:pPr algn="ctr">
              <a:defRPr/>
            </a:pPr>
            <a:r>
              <a:rPr lang="ar-SA" sz="2800" cap="none" dirty="0" smtClean="0">
                <a:effectLst/>
                <a:cs typeface="Monotype Koufi" pitchFamily="2" charset="-78"/>
              </a:rPr>
              <a:t>مبادئ الجودة عند </a:t>
            </a:r>
            <a:r>
              <a:rPr lang="ar-SA" sz="2800" cap="none" dirty="0" err="1" smtClean="0">
                <a:effectLst/>
                <a:cs typeface="Monotype Koufi" pitchFamily="2" charset="-78"/>
              </a:rPr>
              <a:t>إيشيكاوا</a:t>
            </a:r>
            <a:r>
              <a:rPr lang="ar-SA" sz="2800" cap="none" dirty="0" smtClean="0">
                <a:effectLst/>
                <a:cs typeface="Monotype Koufi" pitchFamily="2" charset="-78"/>
              </a:rPr>
              <a:t> </a:t>
            </a:r>
            <a:r>
              <a:rPr lang="en-US" sz="2800" cap="none" dirty="0" smtClean="0">
                <a:effectLst/>
                <a:cs typeface="Monotype Koufi" pitchFamily="2" charset="-78"/>
              </a:rPr>
              <a:t>Ishikawa</a:t>
            </a:r>
          </a:p>
        </p:txBody>
      </p:sp>
      <p:sp>
        <p:nvSpPr>
          <p:cNvPr id="41988" name="Rectangle 3"/>
          <p:cNvSpPr>
            <a:spLocks noGrp="1"/>
          </p:cNvSpPr>
          <p:nvPr>
            <p:ph type="body" idx="4294967295"/>
          </p:nvPr>
        </p:nvSpPr>
        <p:spPr>
          <a:xfrm>
            <a:off x="304800" y="1071563"/>
            <a:ext cx="8686800" cy="5572125"/>
          </a:xfrm>
        </p:spPr>
        <p:txBody>
          <a:bodyPr/>
          <a:lstStyle/>
          <a:p>
            <a:pPr>
              <a:lnSpc>
                <a:spcPct val="80000"/>
              </a:lnSpc>
              <a:buSzPct val="100000"/>
              <a:buFont typeface="Wingdings 2" pitchFamily="18" charset="2"/>
              <a:buNone/>
            </a:pPr>
            <a:r>
              <a:rPr lang="ar-SA" sz="1800" smtClean="0">
                <a:cs typeface="Simplified Arabic" pitchFamily="18" charset="-78"/>
              </a:rPr>
              <a:t>   بعد </a:t>
            </a:r>
            <a:r>
              <a:rPr lang="ar-SA" sz="1800" b="1" smtClean="0">
                <a:cs typeface="Simplified Arabic" pitchFamily="18" charset="-78"/>
              </a:rPr>
              <a:t>الجودة في التعليم</a:t>
            </a:r>
            <a:r>
              <a:rPr lang="ar-SA" sz="1800" smtClean="0">
                <a:cs typeface="Simplified Arabic" pitchFamily="18" charset="-78"/>
              </a:rPr>
              <a:t>، صاغ إيشيكاوا فلسفته في تحسين ومراقبة الجودة الشاملة على </a:t>
            </a:r>
            <a:r>
              <a:rPr lang="ar-SA" sz="1800" b="1" smtClean="0">
                <a:cs typeface="Simplified Arabic" pitchFamily="18" charset="-78"/>
              </a:rPr>
              <a:t>المبادئ العشرة </a:t>
            </a:r>
            <a:r>
              <a:rPr lang="ar-SA" sz="1800" smtClean="0">
                <a:cs typeface="Simplified Arabic" pitchFamily="18" charset="-78"/>
              </a:rPr>
              <a:t>التالية:</a:t>
            </a:r>
            <a:br>
              <a:rPr lang="ar-SA" sz="1800" smtClean="0">
                <a:cs typeface="Simplified Arabic" pitchFamily="18" charset="-78"/>
              </a:rPr>
            </a:br>
            <a:endParaRPr lang="ar-SA" sz="1800" b="1" smtClean="0">
              <a:cs typeface="Simplified Arabic" pitchFamily="18" charset="-78"/>
            </a:endParaRPr>
          </a:p>
          <a:p>
            <a:pPr>
              <a:lnSpc>
                <a:spcPct val="80000"/>
              </a:lnSpc>
              <a:buSzPct val="100000"/>
              <a:buFont typeface="Franklin Gothic Medium" pitchFamily="34" charset="0"/>
              <a:buAutoNum type="arabicPeriod"/>
            </a:pPr>
            <a:r>
              <a:rPr lang="ar-SA" sz="1800" b="1" smtClean="0">
                <a:cs typeface="Simplified Arabic" pitchFamily="18" charset="-78"/>
              </a:rPr>
              <a:t> الخطوة الأولى للجودة هي معرفة </a:t>
            </a:r>
            <a:r>
              <a:rPr lang="ar-SA" sz="2000" b="1" smtClean="0">
                <a:cs typeface="Simplified Arabic" pitchFamily="18" charset="-78"/>
              </a:rPr>
              <a:t>متطلبات العميل.</a:t>
            </a:r>
          </a:p>
          <a:p>
            <a:pPr>
              <a:lnSpc>
                <a:spcPct val="80000"/>
              </a:lnSpc>
              <a:buSzPct val="100000"/>
              <a:buFont typeface="Franklin Gothic Medium" pitchFamily="34" charset="0"/>
              <a:buAutoNum type="arabicPeriod"/>
            </a:pPr>
            <a:endParaRPr lang="ar-SA" sz="1800" b="1" smtClean="0">
              <a:cs typeface="Simplified Arabic" pitchFamily="18" charset="-78"/>
            </a:endParaRPr>
          </a:p>
          <a:p>
            <a:pPr>
              <a:lnSpc>
                <a:spcPct val="80000"/>
              </a:lnSpc>
              <a:buSzPct val="100000"/>
              <a:buFont typeface="Franklin Gothic Medium" pitchFamily="34" charset="0"/>
              <a:buAutoNum type="arabicPeriod"/>
            </a:pPr>
            <a:r>
              <a:rPr lang="ar-SA" sz="1800" b="1" smtClean="0">
                <a:cs typeface="Simplified Arabic" pitchFamily="18" charset="-78"/>
              </a:rPr>
              <a:t>الوضع المثالي لرقابة الجودة يتم </a:t>
            </a:r>
            <a:r>
              <a:rPr lang="ar-SA" sz="2000" b="1" smtClean="0">
                <a:cs typeface="Simplified Arabic" pitchFamily="18" charset="-78"/>
              </a:rPr>
              <a:t>عندما لا يكون الفحص ضرورياً</a:t>
            </a:r>
            <a:r>
              <a:rPr lang="ar-SA" sz="1800" b="1" smtClean="0">
                <a:cs typeface="Simplified Arabic" pitchFamily="18" charset="-78"/>
              </a:rPr>
              <a:t>.</a:t>
            </a:r>
          </a:p>
          <a:p>
            <a:pPr>
              <a:lnSpc>
                <a:spcPct val="80000"/>
              </a:lnSpc>
              <a:buSzPct val="100000"/>
              <a:buFont typeface="Franklin Gothic Medium" pitchFamily="34" charset="0"/>
              <a:buAutoNum type="arabicPeriod"/>
            </a:pPr>
            <a:endParaRPr lang="ar-SA" sz="1800" b="1" smtClean="0">
              <a:cs typeface="Simplified Arabic" pitchFamily="18" charset="-78"/>
            </a:endParaRPr>
          </a:p>
          <a:p>
            <a:pPr>
              <a:lnSpc>
                <a:spcPct val="80000"/>
              </a:lnSpc>
              <a:buSzPct val="100000"/>
              <a:buFont typeface="Franklin Gothic Medium" pitchFamily="34" charset="0"/>
              <a:buAutoNum type="arabicPeriod"/>
            </a:pPr>
            <a:r>
              <a:rPr lang="ar-SA" sz="1800" b="1" smtClean="0">
                <a:cs typeface="Simplified Arabic" pitchFamily="18" charset="-78"/>
              </a:rPr>
              <a:t>العمل على </a:t>
            </a:r>
            <a:r>
              <a:rPr lang="ar-SA" sz="2000" b="1" smtClean="0">
                <a:cs typeface="Simplified Arabic" pitchFamily="18" charset="-78"/>
              </a:rPr>
              <a:t>إزالة السبب وليس الأعراض</a:t>
            </a:r>
            <a:r>
              <a:rPr lang="ar-SA" sz="1800" b="1" smtClean="0">
                <a:cs typeface="Simplified Arabic" pitchFamily="18" charset="-78"/>
              </a:rPr>
              <a:t>.</a:t>
            </a:r>
          </a:p>
          <a:p>
            <a:pPr>
              <a:lnSpc>
                <a:spcPct val="80000"/>
              </a:lnSpc>
              <a:buSzPct val="100000"/>
              <a:buFont typeface="Franklin Gothic Medium" pitchFamily="34" charset="0"/>
              <a:buAutoNum type="arabicPeriod"/>
            </a:pPr>
            <a:endParaRPr lang="ar-SA" sz="1800" b="1" smtClean="0">
              <a:cs typeface="Simplified Arabic" pitchFamily="18" charset="-78"/>
            </a:endParaRPr>
          </a:p>
          <a:p>
            <a:pPr>
              <a:lnSpc>
                <a:spcPct val="80000"/>
              </a:lnSpc>
              <a:buSzPct val="100000"/>
              <a:buFont typeface="Franklin Gothic Medium" pitchFamily="34" charset="0"/>
              <a:buAutoNum type="arabicPeriod"/>
            </a:pPr>
            <a:r>
              <a:rPr lang="ar-SA" sz="1800" b="1" smtClean="0">
                <a:cs typeface="Simplified Arabic" pitchFamily="18" charset="-78"/>
              </a:rPr>
              <a:t>مراقبة الجودة هي </a:t>
            </a:r>
            <a:r>
              <a:rPr lang="ar-SA" sz="2000" b="1" smtClean="0">
                <a:cs typeface="Simplified Arabic" pitchFamily="18" charset="-78"/>
              </a:rPr>
              <a:t>مسئولية جميع العاملين </a:t>
            </a:r>
            <a:r>
              <a:rPr lang="ar-SA" sz="1800" b="1" smtClean="0">
                <a:cs typeface="Simplified Arabic" pitchFamily="18" charset="-78"/>
              </a:rPr>
              <a:t>في جميع القطاعات.</a:t>
            </a:r>
          </a:p>
          <a:p>
            <a:pPr>
              <a:lnSpc>
                <a:spcPct val="80000"/>
              </a:lnSpc>
              <a:buSzPct val="100000"/>
              <a:buFont typeface="Franklin Gothic Medium" pitchFamily="34" charset="0"/>
              <a:buAutoNum type="arabicPeriod"/>
            </a:pPr>
            <a:endParaRPr lang="ar-SA" sz="1800" b="1" smtClean="0">
              <a:cs typeface="Simplified Arabic" pitchFamily="18" charset="-78"/>
            </a:endParaRPr>
          </a:p>
          <a:p>
            <a:pPr>
              <a:lnSpc>
                <a:spcPct val="80000"/>
              </a:lnSpc>
              <a:buSzPct val="100000"/>
              <a:buFont typeface="Franklin Gothic Medium" pitchFamily="34" charset="0"/>
              <a:buAutoNum type="arabicPeriod"/>
            </a:pPr>
            <a:r>
              <a:rPr lang="ar-SA" sz="1800" b="1" smtClean="0">
                <a:cs typeface="Simplified Arabic" pitchFamily="18" charset="-78"/>
              </a:rPr>
              <a:t>عدم الخلط بين الوسائل والأهداف.</a:t>
            </a:r>
          </a:p>
          <a:p>
            <a:pPr>
              <a:lnSpc>
                <a:spcPct val="80000"/>
              </a:lnSpc>
              <a:buSzPct val="100000"/>
              <a:buFont typeface="Franklin Gothic Medium" pitchFamily="34" charset="0"/>
              <a:buAutoNum type="arabicPeriod"/>
            </a:pPr>
            <a:endParaRPr lang="ar-SA" sz="1800" b="1" smtClean="0">
              <a:cs typeface="Simplified Arabic" pitchFamily="18" charset="-78"/>
            </a:endParaRPr>
          </a:p>
          <a:p>
            <a:pPr>
              <a:lnSpc>
                <a:spcPct val="80000"/>
              </a:lnSpc>
              <a:buSzPct val="100000"/>
              <a:buFont typeface="Franklin Gothic Medium" pitchFamily="34" charset="0"/>
              <a:buAutoNum type="arabicPeriod"/>
            </a:pPr>
            <a:r>
              <a:rPr lang="ar-SA" sz="2000" b="1" smtClean="0">
                <a:cs typeface="Simplified Arabic" pitchFamily="18" charset="-78"/>
              </a:rPr>
              <a:t>وضع الجودة في المقام الأول</a:t>
            </a:r>
            <a:r>
              <a:rPr lang="ar-SA" sz="1800" b="1" smtClean="0">
                <a:cs typeface="Simplified Arabic" pitchFamily="18" charset="-78"/>
              </a:rPr>
              <a:t>.</a:t>
            </a:r>
            <a:br>
              <a:rPr lang="ar-SA" sz="1800" b="1" smtClean="0">
                <a:cs typeface="Simplified Arabic" pitchFamily="18" charset="-78"/>
              </a:rPr>
            </a:br>
            <a:endParaRPr lang="ar-SA" sz="1800" b="1" smtClean="0">
              <a:cs typeface="Simplified Arabic" pitchFamily="18" charset="-78"/>
            </a:endParaRPr>
          </a:p>
          <a:p>
            <a:pPr>
              <a:lnSpc>
                <a:spcPct val="80000"/>
              </a:lnSpc>
              <a:buSzPct val="100000"/>
              <a:buFont typeface="Franklin Gothic Medium" pitchFamily="34" charset="0"/>
              <a:buAutoNum type="arabicPeriod"/>
            </a:pPr>
            <a:r>
              <a:rPr lang="ar-SA" sz="1800" b="1" smtClean="0">
                <a:cs typeface="Simplified Arabic" pitchFamily="18" charset="-78"/>
              </a:rPr>
              <a:t>التسويق هو المدخل والمخرج للجودة.</a:t>
            </a:r>
          </a:p>
          <a:p>
            <a:pPr>
              <a:lnSpc>
                <a:spcPct val="80000"/>
              </a:lnSpc>
              <a:buSzPct val="100000"/>
              <a:buFont typeface="Franklin Gothic Medium" pitchFamily="34" charset="0"/>
              <a:buAutoNum type="arabicPeriod"/>
            </a:pPr>
            <a:endParaRPr lang="ar-SA" sz="1800" b="1" smtClean="0">
              <a:cs typeface="Simplified Arabic" pitchFamily="18" charset="-78"/>
            </a:endParaRPr>
          </a:p>
          <a:p>
            <a:pPr>
              <a:lnSpc>
                <a:spcPct val="80000"/>
              </a:lnSpc>
              <a:buSzPct val="100000"/>
              <a:buFont typeface="Franklin Gothic Medium" pitchFamily="34" charset="0"/>
              <a:buAutoNum type="arabicPeriod"/>
            </a:pPr>
            <a:r>
              <a:rPr lang="ar-SA" sz="1800" b="1" smtClean="0">
                <a:cs typeface="Simplified Arabic" pitchFamily="18" charset="-78"/>
              </a:rPr>
              <a:t>يجب على الإدارة العليا ألا تظهر الغضب عندما يقوم العاملين تحت رئاستهم بتقديم الحقائق لهم.</a:t>
            </a:r>
            <a:br>
              <a:rPr lang="ar-SA" sz="1800" b="1" smtClean="0">
                <a:cs typeface="Simplified Arabic" pitchFamily="18" charset="-78"/>
              </a:rPr>
            </a:br>
            <a:endParaRPr lang="ar-SA" sz="1800" b="1" smtClean="0">
              <a:cs typeface="Simplified Arabic" pitchFamily="18" charset="-78"/>
            </a:endParaRPr>
          </a:p>
          <a:p>
            <a:pPr>
              <a:lnSpc>
                <a:spcPct val="80000"/>
              </a:lnSpc>
              <a:buSzPct val="100000"/>
              <a:buFont typeface="Franklin Gothic Medium" pitchFamily="34" charset="0"/>
              <a:buAutoNum type="arabicPeriod"/>
            </a:pPr>
            <a:r>
              <a:rPr lang="ar-SA" sz="1800" b="1" smtClean="0">
                <a:cs typeface="Simplified Arabic" pitchFamily="18" charset="-78"/>
              </a:rPr>
              <a:t>يمكن حل 95% من المشاكل عن طريق الأدوات السبعة لمراقبة الجودة.</a:t>
            </a:r>
          </a:p>
          <a:p>
            <a:pPr>
              <a:lnSpc>
                <a:spcPct val="80000"/>
              </a:lnSpc>
              <a:buSzPct val="100000"/>
              <a:buFont typeface="Franklin Gothic Medium" pitchFamily="34" charset="0"/>
              <a:buAutoNum type="arabicPeriod"/>
            </a:pPr>
            <a:endParaRPr lang="ar-SA" sz="1800" b="1" smtClean="0">
              <a:cs typeface="Simplified Arabic" pitchFamily="18" charset="-78"/>
            </a:endParaRPr>
          </a:p>
          <a:p>
            <a:pPr>
              <a:lnSpc>
                <a:spcPct val="80000"/>
              </a:lnSpc>
              <a:buSzPct val="100000"/>
              <a:buFont typeface="Wingdings 2" pitchFamily="18" charset="2"/>
              <a:buNone/>
            </a:pPr>
            <a:r>
              <a:rPr lang="ar-SA" sz="1800" b="1" smtClean="0">
                <a:cs typeface="Simplified Arabic" pitchFamily="18" charset="-78"/>
              </a:rPr>
              <a:t>10. تعتبر البيانات التي لا تضيف معلومات على أنها بيانات خاطئة.</a:t>
            </a:r>
            <a:r>
              <a:rPr lang="ar-SA" sz="1800" smtClean="0">
                <a:cs typeface="Simplified Arabic" pitchFamily="18" charset="-78"/>
              </a:rPr>
              <a:t/>
            </a:r>
            <a:br>
              <a:rPr lang="ar-SA" sz="1800" smtClean="0">
                <a:cs typeface="Simplified Arabic" pitchFamily="18" charset="-78"/>
              </a:rPr>
            </a:br>
            <a:endParaRPr lang="en-US" sz="1800" smtClean="0">
              <a:cs typeface="Simplified Arabic" pitchFamily="18" charset="-78"/>
            </a:endParaRPr>
          </a:p>
        </p:txBody>
      </p:sp>
    </p:spTree>
  </p:cSld>
  <p:clrMapOvr>
    <a:masterClrMapping/>
  </p:clrMapOvr>
  <p:transition>
    <p:comb/>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F23E6AEE-7E51-444F-9C11-B4467C0D47AE}" type="slidenum">
              <a:rPr lang="ar-SA"/>
              <a:pPr>
                <a:defRPr/>
              </a:pPr>
              <a:t>33</a:t>
            </a:fld>
            <a:endParaRPr lang="en-US"/>
          </a:p>
        </p:txBody>
      </p:sp>
      <p:sp>
        <p:nvSpPr>
          <p:cNvPr id="3" name="Content Placeholder 2"/>
          <p:cNvSpPr>
            <a:spLocks noGrp="1"/>
          </p:cNvSpPr>
          <p:nvPr>
            <p:ph idx="1"/>
          </p:nvPr>
        </p:nvSpPr>
        <p:spPr>
          <a:xfrm>
            <a:off x="357188" y="1285875"/>
            <a:ext cx="8686800" cy="5214938"/>
          </a:xfrm>
        </p:spPr>
        <p:txBody>
          <a:bodyPr/>
          <a:lstStyle/>
          <a:p>
            <a:pPr algn="ctr">
              <a:buFont typeface="Wingdings 2" pitchFamily="18" charset="2"/>
              <a:buNone/>
              <a:defRPr/>
            </a:pPr>
            <a:r>
              <a:rPr lang="ar-SA" sz="2000" dirty="0" smtClean="0">
                <a:cs typeface="Simplified Arabic" pitchFamily="2" charset="-78"/>
              </a:rPr>
              <a:t>س: تزاوج </a:t>
            </a:r>
          </a:p>
          <a:p>
            <a:pPr algn="ctr">
              <a:buFont typeface="Wingdings 2" pitchFamily="18" charset="2"/>
              <a:buNone/>
              <a:defRPr/>
            </a:pPr>
            <a:endParaRPr lang="ar-SA" sz="2000" dirty="0" smtClean="0">
              <a:cs typeface="Simplified Arabic" pitchFamily="2" charset="-78"/>
            </a:endParaRPr>
          </a:p>
          <a:p>
            <a:pPr marL="457200" indent="-457200" algn="just">
              <a:buSzPct val="90000"/>
              <a:buFont typeface="Wingdings 2" pitchFamily="18" charset="2"/>
              <a:buAutoNum type="arabicPeriod"/>
              <a:defRPr/>
            </a:pPr>
            <a:r>
              <a:rPr lang="ar-SA" sz="2000" dirty="0" smtClean="0">
                <a:cs typeface="Simplified Arabic" pitchFamily="2" charset="-78"/>
              </a:rPr>
              <a:t>من مبادئ </a:t>
            </a:r>
            <a:r>
              <a:rPr lang="ar-SA" sz="2000" dirty="0" err="1" smtClean="0">
                <a:cs typeface="Simplified Arabic" pitchFamily="2" charset="-78"/>
              </a:rPr>
              <a:t>جوران</a:t>
            </a:r>
            <a:r>
              <a:rPr lang="ar-SA" sz="2000" dirty="0" smtClean="0">
                <a:cs typeface="Simplified Arabic" pitchFamily="2" charset="-78"/>
              </a:rPr>
              <a:t> 	  		(	) خطط، نفذ، افحص، تصرف</a:t>
            </a:r>
          </a:p>
          <a:p>
            <a:pPr marL="457200" indent="-457200" algn="just">
              <a:buSzPct val="90000"/>
              <a:buFont typeface="Wingdings 2" pitchFamily="18" charset="2"/>
              <a:buAutoNum type="arabicPeriod"/>
              <a:defRPr/>
            </a:pPr>
            <a:r>
              <a:rPr lang="ar-SA" sz="2000" dirty="0" smtClean="0">
                <a:cs typeface="Simplified Arabic" pitchFamily="2" charset="-78"/>
              </a:rPr>
              <a:t>دائرة </a:t>
            </a:r>
            <a:r>
              <a:rPr lang="ar-SA" sz="2000" dirty="0" err="1" smtClean="0">
                <a:cs typeface="Simplified Arabic" pitchFamily="2" charset="-78"/>
              </a:rPr>
              <a:t>ديمنج</a:t>
            </a:r>
            <a:r>
              <a:rPr lang="ar-SA" sz="2000" dirty="0" smtClean="0">
                <a:cs typeface="Simplified Arabic" pitchFamily="2" charset="-78"/>
              </a:rPr>
              <a:t> 				(	) خطط، راقب، حسن  </a:t>
            </a:r>
          </a:p>
          <a:p>
            <a:pPr marL="457200" indent="-457200" algn="just">
              <a:buSzPct val="90000"/>
              <a:buFont typeface="Wingdings 2" pitchFamily="18" charset="2"/>
              <a:buAutoNum type="arabicPeriod"/>
              <a:defRPr/>
            </a:pPr>
            <a:r>
              <a:rPr lang="ar-SA" sz="2000" dirty="0" smtClean="0">
                <a:cs typeface="Simplified Arabic" pitchFamily="2" charset="-78"/>
              </a:rPr>
              <a:t>من مبادئ </a:t>
            </a:r>
            <a:r>
              <a:rPr lang="ar-SA" sz="2000" dirty="0" err="1" smtClean="0">
                <a:cs typeface="Simplified Arabic" pitchFamily="2" charset="-78"/>
              </a:rPr>
              <a:t>كروسبي</a:t>
            </a:r>
            <a:r>
              <a:rPr lang="ar-SA" sz="2000" dirty="0" smtClean="0">
                <a:cs typeface="Simplified Arabic" pitchFamily="2" charset="-78"/>
              </a:rPr>
              <a:t> الأربعة عشر 		(	) مختبر بلا عيوب </a:t>
            </a:r>
          </a:p>
          <a:p>
            <a:pPr marL="457200" indent="-457200" algn="just">
              <a:buSzPct val="90000"/>
              <a:buFont typeface="Wingdings 2" pitchFamily="18" charset="2"/>
              <a:buAutoNum type="arabicPeriod"/>
              <a:defRPr/>
            </a:pPr>
            <a:r>
              <a:rPr lang="ar-SA" sz="2000" dirty="0" smtClean="0">
                <a:cs typeface="Simplified Arabic" pitchFamily="2" charset="-78"/>
              </a:rPr>
              <a:t>مراقبة الجودة </a:t>
            </a:r>
            <a:r>
              <a:rPr lang="ar-SA" sz="2000" dirty="0" err="1" smtClean="0">
                <a:cs typeface="Simplified Arabic" pitchFamily="2" charset="-78"/>
              </a:rPr>
              <a:t>جوران</a:t>
            </a:r>
            <a:r>
              <a:rPr lang="ar-SA" sz="2000" dirty="0" smtClean="0">
                <a:cs typeface="Simplified Arabic" pitchFamily="2" charset="-78"/>
              </a:rPr>
              <a:t>			(	) تقييم، مقارنة، تصرف </a:t>
            </a:r>
          </a:p>
          <a:p>
            <a:pPr algn="ctr">
              <a:buFont typeface="Wingdings 2" pitchFamily="18" charset="2"/>
              <a:buNone/>
              <a:defRPr/>
            </a:pPr>
            <a:r>
              <a:rPr lang="ar-SA" sz="2000" dirty="0" smtClean="0"/>
              <a:t>س: اختبر الإجابة / الاجابات الصحيحة </a:t>
            </a:r>
          </a:p>
          <a:p>
            <a:pPr marL="593725" indent="-457200">
              <a:buFont typeface="Wingdings 2" pitchFamily="18" charset="2"/>
              <a:buAutoNum type="arabicParenR"/>
              <a:defRPr/>
            </a:pPr>
            <a:r>
              <a:rPr lang="ar-SA" sz="2000" dirty="0" smtClean="0"/>
              <a:t>الأربعة عشر مبدأ وخطوة تعود إلى: </a:t>
            </a:r>
          </a:p>
          <a:p>
            <a:pPr marL="1179512" lvl="2" indent="-457200">
              <a:buFont typeface="+mj-lt"/>
              <a:buAutoNum type="arabicPeriod"/>
              <a:defRPr/>
            </a:pPr>
            <a:r>
              <a:rPr lang="ar-SA" sz="1600" dirty="0" err="1" smtClean="0"/>
              <a:t>فنبيوم</a:t>
            </a:r>
            <a:r>
              <a:rPr lang="ar-SA" sz="1600" dirty="0" smtClean="0"/>
              <a:t> 					(	)</a:t>
            </a:r>
          </a:p>
          <a:p>
            <a:pPr marL="1179512" lvl="2" indent="-457200">
              <a:buFont typeface="+mj-lt"/>
              <a:buAutoNum type="arabicPeriod"/>
              <a:defRPr/>
            </a:pPr>
            <a:r>
              <a:rPr lang="ar-SA" sz="1600" dirty="0" err="1" smtClean="0"/>
              <a:t>ديمنج</a:t>
            </a:r>
            <a:r>
              <a:rPr lang="ar-SA" sz="1600" dirty="0" smtClean="0"/>
              <a:t>  					(	)</a:t>
            </a:r>
          </a:p>
          <a:p>
            <a:pPr marL="1179512" lvl="2" indent="-457200">
              <a:buFont typeface="+mj-lt"/>
              <a:buAutoNum type="arabicPeriod"/>
              <a:defRPr/>
            </a:pPr>
            <a:r>
              <a:rPr lang="ar-SA" sz="1600" dirty="0" err="1" smtClean="0"/>
              <a:t>كروسبي</a:t>
            </a:r>
            <a:r>
              <a:rPr lang="ar-SA" sz="1600" dirty="0" smtClean="0"/>
              <a:t>  				(	) </a:t>
            </a:r>
          </a:p>
          <a:p>
            <a:pPr marL="1179512" lvl="2" indent="-457200">
              <a:buFont typeface="+mj-lt"/>
              <a:buAutoNum type="arabicPeriod"/>
              <a:defRPr/>
            </a:pPr>
            <a:r>
              <a:rPr lang="ar-SA" sz="1600" dirty="0" err="1" smtClean="0"/>
              <a:t>جوران</a:t>
            </a:r>
            <a:r>
              <a:rPr lang="ar-SA" sz="1600" dirty="0" smtClean="0"/>
              <a:t>  					(	)</a:t>
            </a:r>
          </a:p>
          <a:p>
            <a:pPr marL="1179512" lvl="2" indent="-457200">
              <a:buFont typeface="Wingdings 2" pitchFamily="18" charset="2"/>
              <a:buNone/>
              <a:defRPr/>
            </a:pPr>
            <a:endParaRPr lang="ar-SA" sz="1400" dirty="0" smtClean="0"/>
          </a:p>
          <a:p>
            <a:pPr marL="714375" lvl="2" indent="-266700">
              <a:buFont typeface="Wingdings 2" pitchFamily="18" charset="2"/>
              <a:buNone/>
              <a:defRPr/>
            </a:pPr>
            <a:r>
              <a:rPr lang="ar-SA" sz="1400" dirty="0" smtClean="0"/>
              <a:t>- الطب والطبيب والعاملين في المختبرات الطبية بشر، والبشر خطاءون   (  صح   /  خطأ)  ؟؟؟؟!!!!</a:t>
            </a:r>
          </a:p>
          <a:p>
            <a:pPr marL="1179512" lvl="2" indent="-457200">
              <a:buFont typeface="Wingdings 2" pitchFamily="18" charset="2"/>
              <a:buNone/>
              <a:defRPr/>
            </a:pPr>
            <a:r>
              <a:rPr lang="ar-SA" sz="1400" dirty="0" smtClean="0"/>
              <a:t> </a:t>
            </a:r>
          </a:p>
          <a:p>
            <a:pPr marL="1179512" lvl="2" indent="-457200">
              <a:buFont typeface="Wingdings 2" pitchFamily="18" charset="2"/>
              <a:buAutoNum type="arabicPeriod"/>
              <a:defRPr/>
            </a:pPr>
            <a:endParaRPr lang="ar-SA" sz="1400" dirty="0" smtClean="0"/>
          </a:p>
          <a:p>
            <a:pPr marL="593725" indent="-457200">
              <a:buFont typeface="Wingdings 2" pitchFamily="18" charset="2"/>
              <a:buAutoNum type="arabicPeriod"/>
              <a:defRPr/>
            </a:pPr>
            <a:endParaRPr lang="ar-SA" sz="2000" dirty="0" smtClean="0"/>
          </a:p>
          <a:p>
            <a:pPr marL="593725" indent="-457200">
              <a:buFont typeface="Wingdings 2" pitchFamily="18" charset="2"/>
              <a:buAutoNum type="arabicPeriod"/>
              <a:defRPr/>
            </a:pPr>
            <a:endParaRPr lang="ar-SA" sz="2000" dirty="0" smtClean="0"/>
          </a:p>
          <a:p>
            <a:pPr marL="593725" indent="-457200">
              <a:buFont typeface="Wingdings 2" pitchFamily="18" charset="2"/>
              <a:buAutoNum type="arabicPeriod"/>
              <a:defRPr/>
            </a:pPr>
            <a:endParaRPr lang="ar-SA" sz="2000" dirty="0" smtClean="0"/>
          </a:p>
          <a:p>
            <a:pPr>
              <a:buFont typeface="Wingdings 2" pitchFamily="18" charset="2"/>
              <a:buNone/>
              <a:defRPr/>
            </a:pPr>
            <a:endParaRPr lang="ar-SA" sz="2000" dirty="0" smtClean="0"/>
          </a:p>
          <a:p>
            <a:pPr>
              <a:defRPr/>
            </a:pPr>
            <a:endParaRPr lang="ar-SA" sz="2000" dirty="0"/>
          </a:p>
        </p:txBody>
      </p:sp>
      <p:sp>
        <p:nvSpPr>
          <p:cNvPr id="43012" name="Rectangle 3"/>
          <p:cNvSpPr>
            <a:spLocks noChangeArrowheads="1"/>
          </p:cNvSpPr>
          <p:nvPr/>
        </p:nvSpPr>
        <p:spPr bwMode="auto">
          <a:xfrm>
            <a:off x="2928938" y="571500"/>
            <a:ext cx="3686175" cy="369888"/>
          </a:xfrm>
          <a:prstGeom prst="rect">
            <a:avLst/>
          </a:prstGeom>
          <a:noFill/>
          <a:ln w="9525">
            <a:noFill/>
            <a:miter lim="800000"/>
            <a:headEnd/>
            <a:tailEnd/>
          </a:ln>
        </p:spPr>
        <p:txBody>
          <a:bodyPr>
            <a:spAutoFit/>
          </a:bodyPr>
          <a:lstStyle/>
          <a:p>
            <a:pPr algn="ctr"/>
            <a:r>
              <a:rPr lang="ar-SA">
                <a:cs typeface="Simplified Arabic" pitchFamily="18" charset="-78"/>
              </a:rPr>
              <a:t>إجابات فردية  ثم إجابات فريق (مجموعات) </a:t>
            </a:r>
          </a:p>
        </p:txBody>
      </p:sp>
    </p:spTree>
  </p:cSld>
  <p:clrMapOvr>
    <a:masterClrMapping/>
  </p:clrMapOvr>
  <p:transition>
    <p:comb/>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5"/>
          <p:cNvSpPr>
            <a:spLocks noGrp="1"/>
          </p:cNvSpPr>
          <p:nvPr>
            <p:ph type="sldNum" sz="quarter" idx="12"/>
          </p:nvPr>
        </p:nvSpPr>
        <p:spPr/>
        <p:txBody>
          <a:bodyPr/>
          <a:lstStyle/>
          <a:p>
            <a:pPr>
              <a:defRPr/>
            </a:pPr>
            <a:fld id="{AF161C72-455F-4DBC-8EBD-F02AED201410}" type="slidenum">
              <a:rPr lang="ar-SA"/>
              <a:pPr>
                <a:defRPr/>
              </a:pPr>
              <a:t>34</a:t>
            </a:fld>
            <a:endParaRPr lang="en-US"/>
          </a:p>
        </p:txBody>
      </p:sp>
      <p:sp>
        <p:nvSpPr>
          <p:cNvPr id="2" name="Title 1"/>
          <p:cNvSpPr>
            <a:spLocks noGrp="1"/>
          </p:cNvSpPr>
          <p:nvPr>
            <p:ph type="title"/>
          </p:nvPr>
        </p:nvSpPr>
        <p:spPr>
          <a:xfrm>
            <a:off x="2000250" y="500063"/>
            <a:ext cx="5143500" cy="571500"/>
          </a:xfrm>
        </p:spPr>
        <p:txBody>
          <a:bodyPr/>
          <a:lstStyle/>
          <a:p>
            <a:pPr algn="ctr">
              <a:defRPr/>
            </a:pPr>
            <a:r>
              <a:rPr lang="ar-SA" sz="2400" dirty="0" smtClean="0">
                <a:latin typeface="Monotype Koufi" pitchFamily="2" charset="-78"/>
                <a:ea typeface="Monotype Koufi" pitchFamily="2" charset="-78"/>
                <a:cs typeface="Monotype Koufi" pitchFamily="2" charset="-78"/>
              </a:rPr>
              <a:t>رواد </a:t>
            </a:r>
            <a:r>
              <a:rPr lang="ar-SA" sz="2000" dirty="0" smtClean="0">
                <a:latin typeface="Monotype Koufi" pitchFamily="2" charset="-78"/>
                <a:ea typeface="Monotype Koufi" pitchFamily="2" charset="-78"/>
                <a:cs typeface="Monotype Koufi" pitchFamily="2" charset="-78"/>
              </a:rPr>
              <a:t>الجودة وإدارة الجودة الشاملة </a:t>
            </a:r>
            <a:r>
              <a:rPr lang="ar-SA" sz="2400" dirty="0" smtClean="0">
                <a:latin typeface="Monotype Koufi" pitchFamily="2" charset="-78"/>
                <a:ea typeface="Monotype Koufi" pitchFamily="2" charset="-78"/>
                <a:cs typeface="Monotype Koufi" pitchFamily="2" charset="-78"/>
              </a:rPr>
              <a:t>الصحية</a:t>
            </a:r>
            <a:endParaRPr lang="en-US" sz="2400" dirty="0" smtClean="0">
              <a:ea typeface="Monotype Koufi" pitchFamily="2" charset="-78"/>
              <a:cs typeface="Monotype Koufi" pitchFamily="2" charset="-78"/>
            </a:endParaRPr>
          </a:p>
        </p:txBody>
      </p:sp>
      <p:sp>
        <p:nvSpPr>
          <p:cNvPr id="40963" name="Content Placeholder 2"/>
          <p:cNvSpPr>
            <a:spLocks noGrp="1"/>
          </p:cNvSpPr>
          <p:nvPr>
            <p:ph idx="1"/>
          </p:nvPr>
        </p:nvSpPr>
        <p:spPr>
          <a:xfrm>
            <a:off x="428625" y="1143000"/>
            <a:ext cx="8258175" cy="4929188"/>
          </a:xfrm>
        </p:spPr>
        <p:txBody>
          <a:bodyPr/>
          <a:lstStyle/>
          <a:p>
            <a:pPr>
              <a:defRPr/>
            </a:pPr>
            <a:r>
              <a:rPr lang="ar-SA" sz="1800" b="1" dirty="0" smtClean="0">
                <a:hlinkClick r:id="rId2"/>
              </a:rPr>
              <a:t>فلورانس </a:t>
            </a:r>
            <a:r>
              <a:rPr lang="ar-SA" sz="1800" b="1" dirty="0" err="1" smtClean="0">
                <a:hlinkClick r:id="rId2"/>
              </a:rPr>
              <a:t>نايتينغال</a:t>
            </a:r>
            <a:r>
              <a:rPr lang="ar-SA" sz="1800" dirty="0" smtClean="0"/>
              <a:t> </a:t>
            </a:r>
            <a:r>
              <a:rPr lang="en-US" sz="1600" b="1" dirty="0" smtClean="0">
                <a:cs typeface="Tahoma" pitchFamily="34" charset="0"/>
              </a:rPr>
              <a:t>(1820- 1910) Florence Nightingale</a:t>
            </a:r>
            <a:r>
              <a:rPr lang="ar-SA" sz="1800" b="1" dirty="0" smtClean="0"/>
              <a:t> </a:t>
            </a:r>
            <a:endParaRPr lang="ar-SA" sz="1800" dirty="0" smtClean="0"/>
          </a:p>
          <a:p>
            <a:pPr algn="just">
              <a:buFont typeface="Wingdings" pitchFamily="2" charset="2"/>
              <a:buNone/>
              <a:defRPr/>
            </a:pPr>
            <a:r>
              <a:rPr lang="ar-SA" sz="1400" dirty="0" smtClean="0">
                <a:latin typeface="Monotype Koufi" pitchFamily="2" charset="-78"/>
                <a:cs typeface="Monotype Koufi" pitchFamily="2" charset="-78"/>
              </a:rPr>
              <a:t>		ممرضة، من رواد التمريض الحديث في بريطانيا، كاتبة، وخبيرة في الإحصاء ذائعة الصيت. </a:t>
            </a:r>
            <a:r>
              <a:rPr lang="ar-SA" sz="1600" i="1" dirty="0" smtClean="0">
                <a:latin typeface="Monotype Koufi" pitchFamily="2" charset="-78"/>
                <a:cs typeface="Monotype Koufi" pitchFamily="2" charset="-78"/>
              </a:rPr>
              <a:t>ا</a:t>
            </a:r>
            <a:r>
              <a:rPr lang="ar-SA" sz="1600" b="1" i="1" dirty="0" smtClean="0">
                <a:latin typeface="Monotype Koufi" pitchFamily="2" charset="-78"/>
                <a:cs typeface="Monotype Koufi" pitchFamily="2" charset="-78"/>
              </a:rPr>
              <a:t>ستعملت التحليل الإحصائي بشكل مكثف في جمع الوثائق، وتحليل ،وعرض الإحصائيات المتعلقة بالرعاية الطبية والصحة العامة</a:t>
            </a:r>
            <a:r>
              <a:rPr lang="ar-SA" sz="1400" dirty="0" smtClean="0">
                <a:latin typeface="Monotype Koufi" pitchFamily="2" charset="-78"/>
                <a:cs typeface="Monotype Koufi" pitchFamily="2" charset="-78"/>
              </a:rPr>
              <a:t>. كما </a:t>
            </a:r>
            <a:r>
              <a:rPr lang="ar-SA" sz="1600" dirty="0" smtClean="0">
                <a:latin typeface="Monotype Koufi" pitchFamily="2" charset="-78"/>
                <a:cs typeface="Monotype Koufi" pitchFamily="2" charset="-78"/>
              </a:rPr>
              <a:t>كانت </a:t>
            </a:r>
            <a:r>
              <a:rPr lang="ar-SA" sz="1800" i="1" dirty="0" smtClean="0">
                <a:latin typeface="Monotype Koufi" pitchFamily="2" charset="-78"/>
                <a:cs typeface="Monotype Koufi" pitchFamily="2" charset="-78"/>
              </a:rPr>
              <a:t>أول من نادى </a:t>
            </a:r>
            <a:r>
              <a:rPr lang="ar-SA" sz="1600" i="1" dirty="0" smtClean="0">
                <a:latin typeface="Monotype Koufi" pitchFamily="2" charset="-78"/>
                <a:cs typeface="Monotype Koufi" pitchFamily="2" charset="-78"/>
              </a:rPr>
              <a:t>بتنظيم التحقيق المتعلق بعمليات  </a:t>
            </a:r>
            <a:r>
              <a:rPr lang="ar-SA" sz="1600" i="1" dirty="0" err="1" smtClean="0">
                <a:latin typeface="Monotype Koufi" pitchFamily="2" charset="-78"/>
                <a:cs typeface="Monotype Koufi" pitchFamily="2" charset="-78"/>
              </a:rPr>
              <a:t>و</a:t>
            </a:r>
            <a:r>
              <a:rPr lang="ar-SA" sz="1600" i="1" dirty="0" smtClean="0">
                <a:latin typeface="Monotype Koufi" pitchFamily="2" charset="-78"/>
                <a:cs typeface="Monotype Koufi" pitchFamily="2" charset="-78"/>
              </a:rPr>
              <a:t> إجراءات الرعاية الصحية </a:t>
            </a:r>
            <a:r>
              <a:rPr lang="ar-SA" sz="1400" i="1" dirty="0" smtClean="0">
                <a:latin typeface="Monotype Koufi" pitchFamily="2" charset="-78"/>
                <a:cs typeface="Monotype Koufi" pitchFamily="2" charset="-78"/>
              </a:rPr>
              <a:t>والتي قد تكون مرتبطة بالنتائج المُتغيرة. </a:t>
            </a:r>
          </a:p>
          <a:p>
            <a:pPr>
              <a:defRPr/>
            </a:pPr>
            <a:r>
              <a:rPr lang="ar-SA" sz="1800" b="1" dirty="0" err="1" smtClean="0">
                <a:hlinkClick r:id="rId2"/>
              </a:rPr>
              <a:t>إيرنيست</a:t>
            </a:r>
            <a:r>
              <a:rPr lang="ar-SA" sz="1800" b="1" dirty="0" smtClean="0">
                <a:hlinkClick r:id="rId2"/>
              </a:rPr>
              <a:t> </a:t>
            </a:r>
            <a:r>
              <a:rPr lang="ar-SA" sz="1800" b="1" dirty="0" err="1" smtClean="0">
                <a:hlinkClick r:id="rId2"/>
              </a:rPr>
              <a:t>جودمان</a:t>
            </a:r>
            <a:r>
              <a:rPr lang="ar-SA" sz="1800" dirty="0" smtClean="0"/>
              <a:t> </a:t>
            </a:r>
            <a:r>
              <a:rPr lang="ar-SA" sz="1400" b="1" dirty="0" smtClean="0"/>
              <a:t>(1869- 1940) </a:t>
            </a:r>
            <a:r>
              <a:rPr lang="en-US" sz="1400" b="1" dirty="0" smtClean="0">
                <a:cs typeface="Tahoma" pitchFamily="34" charset="0"/>
              </a:rPr>
              <a:t>Ernest Codman</a:t>
            </a:r>
            <a:endParaRPr lang="en-US" sz="1400" dirty="0" smtClean="0">
              <a:cs typeface="Tahoma" pitchFamily="34" charset="0"/>
            </a:endParaRPr>
          </a:p>
          <a:p>
            <a:pPr indent="104775" algn="just">
              <a:buFont typeface="Wingdings 2" pitchFamily="18" charset="2"/>
              <a:buNone/>
              <a:defRPr/>
            </a:pPr>
            <a:r>
              <a:rPr lang="ar-SA" sz="1400" dirty="0" smtClean="0">
                <a:latin typeface="Monotype Koufi" pitchFamily="2" charset="-78"/>
                <a:cs typeface="Monotype Koufi" pitchFamily="2" charset="-78"/>
              </a:rPr>
              <a:t>أمريكي تخرج من كلية الطب في جامعة هارفارد ثم أصبح عضواً في هيئة التدريس فيها. </a:t>
            </a:r>
            <a:r>
              <a:rPr lang="ar-SA" sz="1400" b="1" i="1" dirty="0" smtClean="0">
                <a:latin typeface="Monotype Koufi" pitchFamily="2" charset="-78"/>
                <a:cs typeface="Monotype Koufi" pitchFamily="2" charset="-78"/>
              </a:rPr>
              <a:t>أسس ما يُعرف اليوم بإدارة نتائج رعاية المريض  </a:t>
            </a:r>
            <a:r>
              <a:rPr lang="en-US" sz="1400" i="1" dirty="0" smtClean="0">
                <a:cs typeface="Monotype Koufi" pitchFamily="2" charset="-78"/>
              </a:rPr>
              <a:t>Outcomes management in patient care</a:t>
            </a:r>
            <a:r>
              <a:rPr lang="en-US" sz="1400" dirty="0" smtClean="0">
                <a:cs typeface="Monotype Koufi" pitchFamily="2" charset="-78"/>
              </a:rPr>
              <a:t>، </a:t>
            </a:r>
            <a:r>
              <a:rPr lang="ar-SA" sz="1400" dirty="0" smtClean="0">
                <a:latin typeface="Monotype Koufi" pitchFamily="2" charset="-78"/>
                <a:cs typeface="Monotype Koufi" pitchFamily="2" charset="-78"/>
              </a:rPr>
              <a:t>كما كان</a:t>
            </a:r>
            <a:r>
              <a:rPr lang="ar-SA" sz="1800" dirty="0" smtClean="0">
                <a:latin typeface="Monotype Koufi" pitchFamily="2" charset="-78"/>
                <a:cs typeface="Monotype Koufi" pitchFamily="2" charset="-78"/>
              </a:rPr>
              <a:t> </a:t>
            </a:r>
            <a:r>
              <a:rPr lang="ar-SA" sz="1800" i="1" dirty="0" smtClean="0">
                <a:latin typeface="Monotype Koufi" pitchFamily="2" charset="-78"/>
                <a:cs typeface="Monotype Koufi" pitchFamily="2" charset="-78"/>
              </a:rPr>
              <a:t>أول من أسس </a:t>
            </a:r>
            <a:r>
              <a:rPr lang="ar-SA" sz="1600" i="1" dirty="0" smtClean="0">
                <a:latin typeface="Monotype Koufi" pitchFamily="2" charset="-78"/>
                <a:cs typeface="Monotype Koufi" pitchFamily="2" charset="-78"/>
              </a:rPr>
              <a:t>مراجعة الإصابات والوفيات </a:t>
            </a:r>
            <a:r>
              <a:rPr lang="en-US" sz="1400" i="1" dirty="0" smtClean="0">
                <a:cs typeface="Monotype Koufi" pitchFamily="2" charset="-78"/>
              </a:rPr>
              <a:t>mortality &amp; morbidity reviews </a:t>
            </a:r>
            <a:r>
              <a:rPr lang="ar-SA" sz="1400" i="1" dirty="0" smtClean="0">
                <a:latin typeface="Monotype Koufi" pitchFamily="2" charset="-78"/>
                <a:cs typeface="Monotype Koufi" pitchFamily="2" charset="-78"/>
              </a:rPr>
              <a:t>وذلك لتعقب نتائج المريض، وتحديد الخلل </a:t>
            </a:r>
            <a:r>
              <a:rPr lang="ar-SA" sz="1400" i="1" dirty="0" err="1" smtClean="0">
                <a:latin typeface="Monotype Koufi" pitchFamily="2" charset="-78"/>
                <a:cs typeface="Monotype Koufi" pitchFamily="2" charset="-78"/>
              </a:rPr>
              <a:t>السريري</a:t>
            </a:r>
            <a:r>
              <a:rPr lang="ar-SA" sz="1400" i="1" dirty="0" smtClean="0">
                <a:latin typeface="Monotype Koufi" pitchFamily="2" charset="-78"/>
                <a:cs typeface="Monotype Koufi" pitchFamily="2" charset="-78"/>
              </a:rPr>
              <a:t> الذي يمكن تفاديه مُستقبلاً.</a:t>
            </a:r>
            <a:r>
              <a:rPr lang="ar-SA" sz="1400" dirty="0" smtClean="0">
                <a:latin typeface="Monotype Koufi" pitchFamily="2" charset="-78"/>
                <a:cs typeface="Monotype Koufi" pitchFamily="2" charset="-78"/>
              </a:rPr>
              <a:t> </a:t>
            </a:r>
            <a:r>
              <a:rPr lang="ar-SA" sz="1400" b="1" i="1" dirty="0" smtClean="0">
                <a:latin typeface="Monotype Koufi" pitchFamily="2" charset="-78"/>
                <a:cs typeface="Monotype Koufi" pitchFamily="2" charset="-78"/>
              </a:rPr>
              <a:t>ساعد </a:t>
            </a:r>
            <a:r>
              <a:rPr lang="ar-SA" sz="1400" b="1" i="1" dirty="0" err="1" smtClean="0">
                <a:latin typeface="Monotype Koufi" pitchFamily="2" charset="-78"/>
                <a:cs typeface="Monotype Koufi" pitchFamily="2" charset="-78"/>
              </a:rPr>
              <a:t>د</a:t>
            </a:r>
            <a:r>
              <a:rPr lang="ar-SA" sz="1400" b="1" i="1" dirty="0" smtClean="0">
                <a:latin typeface="Monotype Koufi" pitchFamily="2" charset="-78"/>
                <a:cs typeface="Monotype Koufi" pitchFamily="2" charset="-78"/>
              </a:rPr>
              <a:t>. </a:t>
            </a:r>
            <a:r>
              <a:rPr lang="ar-SA" sz="1400" b="1" i="1" dirty="0" err="1" smtClean="0">
                <a:latin typeface="Monotype Koufi" pitchFamily="2" charset="-78"/>
                <a:cs typeface="Monotype Koufi" pitchFamily="2" charset="-78"/>
              </a:rPr>
              <a:t>جودمان</a:t>
            </a:r>
            <a:r>
              <a:rPr lang="ar-SA" sz="1400" b="1" i="1" dirty="0" smtClean="0">
                <a:latin typeface="Monotype Koufi" pitchFamily="2" charset="-78"/>
                <a:cs typeface="Monotype Koufi" pitchFamily="2" charset="-78"/>
              </a:rPr>
              <a:t> أيضاً في قيادة تأسيس الكلية الأمريكية للجراحين </a:t>
            </a:r>
            <a:r>
              <a:rPr lang="ar-SA" sz="1600" b="1" i="1" dirty="0" smtClean="0">
                <a:latin typeface="Monotype Koufi" pitchFamily="2" charset="-78"/>
                <a:cs typeface="Monotype Koufi" pitchFamily="2" charset="-78"/>
              </a:rPr>
              <a:t>وبرنامجها لوضع معايير المستشفيات</a:t>
            </a:r>
            <a:r>
              <a:rPr lang="ar-SA" sz="1400" b="1" i="1" dirty="0" smtClean="0">
                <a:latin typeface="Monotype Koufi" pitchFamily="2" charset="-78"/>
                <a:cs typeface="Monotype Koufi" pitchFamily="2" charset="-78"/>
              </a:rPr>
              <a:t>، هذا البرنامج الذي انبثقت لاحقاً عنه الهيئة المشتركة لاعتماد منظمات الرعاية الصحية  </a:t>
            </a:r>
            <a:r>
              <a:rPr lang="en-US" sz="1200" b="1" i="1" dirty="0" smtClean="0">
                <a:cs typeface="Monotype Koufi" pitchFamily="2" charset="-78"/>
              </a:rPr>
              <a:t>Joint Commission on </a:t>
            </a:r>
            <a:endParaRPr lang="ar-SA" sz="1200" b="1" i="1" dirty="0" smtClean="0">
              <a:cs typeface="Monotype Koufi" pitchFamily="2" charset="-78"/>
            </a:endParaRPr>
          </a:p>
          <a:p>
            <a:pPr indent="104775" algn="just">
              <a:buFont typeface="Wingdings 2" pitchFamily="18" charset="2"/>
              <a:buNone/>
              <a:defRPr/>
            </a:pPr>
            <a:r>
              <a:rPr lang="en-US" sz="1200" b="1" i="1" dirty="0" smtClean="0">
                <a:cs typeface="Monotype Koufi" pitchFamily="2" charset="-78"/>
              </a:rPr>
              <a:t>Accreditation of Healthcare Organizations (JCAHO)</a:t>
            </a:r>
            <a:endParaRPr lang="ar-SA" sz="1800" b="1" dirty="0" smtClean="0">
              <a:hlinkClick r:id="rId2"/>
            </a:endParaRPr>
          </a:p>
          <a:p>
            <a:pPr>
              <a:defRPr/>
            </a:pPr>
            <a:r>
              <a:rPr lang="ar-SA" sz="1800" b="1" dirty="0" err="1" smtClean="0">
                <a:hlinkClick r:id="rId2"/>
              </a:rPr>
              <a:t>أفيديس</a:t>
            </a:r>
            <a:r>
              <a:rPr lang="ar-SA" sz="1800" b="1" dirty="0" smtClean="0">
                <a:hlinkClick r:id="rId2"/>
              </a:rPr>
              <a:t> </a:t>
            </a:r>
            <a:r>
              <a:rPr lang="ar-SA" sz="1800" b="1" dirty="0" err="1" smtClean="0">
                <a:hlinkClick r:id="rId2"/>
              </a:rPr>
              <a:t>دونابيديان</a:t>
            </a:r>
            <a:r>
              <a:rPr lang="ar-SA" sz="1800" dirty="0" smtClean="0"/>
              <a:t> </a:t>
            </a:r>
            <a:r>
              <a:rPr lang="en-US" sz="1800" b="1" dirty="0" smtClean="0">
                <a:cs typeface="Tahoma" pitchFamily="34" charset="0"/>
              </a:rPr>
              <a:t>(</a:t>
            </a:r>
            <a:r>
              <a:rPr lang="en-US" sz="1400" b="1" dirty="0" smtClean="0">
                <a:cs typeface="Tahoma" pitchFamily="34" charset="0"/>
              </a:rPr>
              <a:t>1910- 2000) </a:t>
            </a:r>
            <a:r>
              <a:rPr lang="en-US" sz="1400" b="1" u="sng" dirty="0" err="1" smtClean="0">
                <a:cs typeface="Tahoma" pitchFamily="34" charset="0"/>
              </a:rPr>
              <a:t>Avedis</a:t>
            </a:r>
            <a:r>
              <a:rPr lang="en-US" sz="1400" b="1" u="sng" dirty="0" smtClean="0">
                <a:cs typeface="Tahoma" pitchFamily="34" charset="0"/>
              </a:rPr>
              <a:t> </a:t>
            </a:r>
            <a:r>
              <a:rPr lang="en-US" sz="1400" b="1" u="sng" dirty="0" err="1" smtClean="0">
                <a:latin typeface="Arial Black" pitchFamily="34" charset="0"/>
                <a:cs typeface="Tahoma" pitchFamily="34" charset="0"/>
              </a:rPr>
              <a:t>Donabedian</a:t>
            </a:r>
            <a:endParaRPr lang="en-US" sz="1400" dirty="0" smtClean="0">
              <a:latin typeface="Arial Black" pitchFamily="34" charset="0"/>
              <a:cs typeface="Tahoma" pitchFamily="34" charset="0"/>
            </a:endParaRPr>
          </a:p>
          <a:p>
            <a:pPr algn="just">
              <a:buFont typeface="Wingdings 2" pitchFamily="18" charset="2"/>
              <a:buNone/>
              <a:defRPr/>
            </a:pPr>
            <a:r>
              <a:rPr lang="ar-SA" sz="1400" i="1" dirty="0" smtClean="0">
                <a:latin typeface="Monotype Koufi" pitchFamily="2" charset="-78"/>
                <a:cs typeface="Monotype Koufi" pitchFamily="2" charset="-78"/>
              </a:rPr>
              <a:t>	وُلد في بيروت، لبنان ، حيث حصل على شهادة الطب من الجامعة الأمريكية في بيروت. </a:t>
            </a:r>
            <a:r>
              <a:rPr lang="ar-SA" sz="1400" dirty="0" smtClean="0">
                <a:latin typeface="Monotype Koufi" pitchFamily="2" charset="-78"/>
                <a:cs typeface="Monotype Koufi" pitchFamily="2" charset="-78"/>
              </a:rPr>
              <a:t>بعد ذلك حصل على درجة الماجستير في الصحة العامة من كلية هارفارد لصحة العامة في الولايات المُتحدة الأمريكية، ثم أصبح أستاذا جامعياً فخرياً بارزاً في برنامج </a:t>
            </a:r>
            <a:r>
              <a:rPr lang="ar-SA" sz="1400" dirty="0" err="1" smtClean="0">
                <a:latin typeface="Monotype Koufi" pitchFamily="2" charset="-78"/>
                <a:cs typeface="Monotype Koufi" pitchFamily="2" charset="-78"/>
              </a:rPr>
              <a:t>نيثان</a:t>
            </a:r>
            <a:r>
              <a:rPr lang="ar-SA" sz="1400" dirty="0" smtClean="0">
                <a:latin typeface="Monotype Koufi" pitchFamily="2" charset="-78"/>
                <a:cs typeface="Monotype Koufi" pitchFamily="2" charset="-78"/>
              </a:rPr>
              <a:t> </a:t>
            </a:r>
            <a:r>
              <a:rPr lang="ar-SA" sz="1400" dirty="0" err="1" smtClean="0">
                <a:latin typeface="Monotype Koufi" pitchFamily="2" charset="-78"/>
                <a:cs typeface="Monotype Koufi" pitchFamily="2" charset="-78"/>
              </a:rPr>
              <a:t>سيناي</a:t>
            </a:r>
            <a:r>
              <a:rPr lang="ar-SA" sz="1400" dirty="0" smtClean="0">
                <a:latin typeface="Monotype Koufi" pitchFamily="2" charset="-78"/>
                <a:cs typeface="Monotype Koufi" pitchFamily="2" charset="-78"/>
              </a:rPr>
              <a:t>   </a:t>
            </a:r>
            <a:r>
              <a:rPr lang="en-US" sz="1400" dirty="0" smtClean="0">
                <a:cs typeface="Monotype Koufi" pitchFamily="2" charset="-78"/>
              </a:rPr>
              <a:t>Nathan Sinai  </a:t>
            </a:r>
            <a:r>
              <a:rPr lang="ar-SA" sz="1400" dirty="0" smtClean="0">
                <a:latin typeface="Monotype Koufi" pitchFamily="2" charset="-78"/>
                <a:cs typeface="Monotype Koufi" pitchFamily="2" charset="-78"/>
              </a:rPr>
              <a:t>للصحة العامة في جامعة مي، </a:t>
            </a:r>
            <a:r>
              <a:rPr lang="ar-SA" sz="1600" b="1" i="1" dirty="0" smtClean="0">
                <a:latin typeface="Monotype Koufi" pitchFamily="2" charset="-78"/>
                <a:cs typeface="Monotype Koufi" pitchFamily="2" charset="-78"/>
              </a:rPr>
              <a:t>وهو </a:t>
            </a:r>
            <a:r>
              <a:rPr lang="ar-SA" sz="1800" b="1" i="1" dirty="0" smtClean="0">
                <a:latin typeface="Monotype Koufi" pitchFamily="2" charset="-78"/>
                <a:cs typeface="Monotype Koufi" pitchFamily="2" charset="-78"/>
              </a:rPr>
              <a:t>معروف جداً بسبب صياغته لنموذج </a:t>
            </a:r>
            <a:r>
              <a:rPr lang="ar-SA" sz="1600" b="1" i="1" dirty="0" smtClean="0">
                <a:latin typeface="Monotype Koufi" pitchFamily="2" charset="-78"/>
                <a:cs typeface="Monotype Koufi" pitchFamily="2" charset="-78"/>
                <a:hlinkClick r:id="rId3" action="ppaction://hlinkfile"/>
              </a:rPr>
              <a:t>"البنية- العملية- النتيجة </a:t>
            </a:r>
            <a:r>
              <a:rPr lang="en-US" sz="1600" b="1" i="1" dirty="0" smtClean="0">
                <a:latin typeface="Monotype Koufi" pitchFamily="2" charset="-78"/>
                <a:cs typeface="Monotype Koufi" pitchFamily="2" charset="-78"/>
                <a:hlinkClick r:id="rId3" action="ppaction://hlinkfile"/>
              </a:rPr>
              <a:t> S</a:t>
            </a:r>
            <a:r>
              <a:rPr lang="en-US" sz="1600" b="1" i="1" dirty="0" smtClean="0">
                <a:cs typeface="Monotype Koufi" pitchFamily="2" charset="-78"/>
                <a:hlinkClick r:id="rId3" action="ppaction://hlinkfile"/>
              </a:rPr>
              <a:t>tructure-Process-Outcome</a:t>
            </a:r>
            <a:r>
              <a:rPr lang="en-US" sz="1600" b="1" i="1" dirty="0" smtClean="0">
                <a:cs typeface="Monotype Koufi" pitchFamily="2" charset="-78"/>
              </a:rPr>
              <a:t>" </a:t>
            </a:r>
            <a:r>
              <a:rPr lang="ar-SA" sz="1600" b="1" i="1" dirty="0" smtClean="0">
                <a:latin typeface="Monotype Koufi" pitchFamily="2" charset="-78"/>
                <a:cs typeface="Monotype Koufi" pitchFamily="2" charset="-78"/>
              </a:rPr>
              <a:t>لتقييم نشاطات الجودة، </a:t>
            </a:r>
            <a:r>
              <a:rPr lang="ar-SA" sz="1400" b="1" i="1" dirty="0" smtClean="0">
                <a:latin typeface="Monotype Koufi" pitchFamily="2" charset="-78"/>
                <a:cs typeface="Monotype Koufi" pitchFamily="2" charset="-78"/>
              </a:rPr>
              <a:t>حيث حدد هذا النموذج إطاراً لأكثر نشاطات قياس وتحسين الجودة المُعاصرة..</a:t>
            </a:r>
            <a:r>
              <a:rPr lang="ar-SA" sz="1400" dirty="0" err="1" smtClean="0">
                <a:latin typeface="Monotype Koufi" pitchFamily="2" charset="-78"/>
                <a:cs typeface="Monotype Koufi" pitchFamily="2" charset="-78"/>
              </a:rPr>
              <a:t>شيغان</a:t>
            </a:r>
            <a:r>
              <a:rPr lang="ar-SA" sz="1400" dirty="0" smtClean="0">
                <a:latin typeface="Monotype Koufi" pitchFamily="2" charset="-78"/>
                <a:cs typeface="Monotype Koufi" pitchFamily="2" charset="-78"/>
              </a:rPr>
              <a:t>.  قام  </a:t>
            </a:r>
            <a:r>
              <a:rPr lang="ar-SA" sz="1400" dirty="0" err="1" smtClean="0">
                <a:latin typeface="Monotype Koufi" pitchFamily="2" charset="-78"/>
                <a:cs typeface="Monotype Koufi" pitchFamily="2" charset="-78"/>
              </a:rPr>
              <a:t>أفيديس</a:t>
            </a:r>
            <a:r>
              <a:rPr lang="ar-SA" sz="1400" dirty="0" smtClean="0">
                <a:latin typeface="Monotype Koufi" pitchFamily="2" charset="-78"/>
                <a:cs typeface="Monotype Koufi" pitchFamily="2" charset="-78"/>
              </a:rPr>
              <a:t> </a:t>
            </a:r>
            <a:r>
              <a:rPr lang="ar-SA" sz="1400" dirty="0" err="1" smtClean="0">
                <a:latin typeface="Monotype Koufi" pitchFamily="2" charset="-78"/>
                <a:cs typeface="Monotype Koufi" pitchFamily="2" charset="-78"/>
              </a:rPr>
              <a:t>دونابيديان</a:t>
            </a:r>
            <a:r>
              <a:rPr lang="ar-SA" sz="1400" dirty="0" smtClean="0">
                <a:latin typeface="Monotype Koufi" pitchFamily="2" charset="-78"/>
                <a:cs typeface="Monotype Koufi" pitchFamily="2" charset="-78"/>
              </a:rPr>
              <a:t> </a:t>
            </a:r>
            <a:r>
              <a:rPr lang="ar-SA" sz="1400" b="1" i="1" dirty="0" smtClean="0">
                <a:latin typeface="Monotype Koufi" pitchFamily="2" charset="-78"/>
                <a:cs typeface="Monotype Koufi" pitchFamily="2" charset="-78"/>
              </a:rPr>
              <a:t>بتعزيز استعمال</a:t>
            </a:r>
            <a:r>
              <a:rPr lang="ar-SA" sz="1400" b="1" i="1" dirty="0" smtClean="0">
                <a:latin typeface="Monotype Koufi" pitchFamily="2" charset="-78"/>
                <a:cs typeface="Monotype Koufi" pitchFamily="2" charset="-78"/>
                <a:hlinkClick r:id="rId4" action="ppaction://hlinkfile"/>
              </a:rPr>
              <a:t> مقاييس الأداء </a:t>
            </a:r>
            <a:r>
              <a:rPr lang="ar-SA" sz="1400" b="1" i="1" dirty="0" smtClean="0">
                <a:latin typeface="Monotype Koufi" pitchFamily="2" charset="-78"/>
                <a:cs typeface="Monotype Koufi" pitchFamily="2" charset="-78"/>
              </a:rPr>
              <a:t>لتقييم وتحسين الجودة في الرعاية الصحية</a:t>
            </a:r>
            <a:r>
              <a:rPr lang="ar-SA" sz="1400" dirty="0" smtClean="0">
                <a:latin typeface="Monotype Koufi" pitchFamily="2" charset="-78"/>
                <a:cs typeface="Monotype Koufi" pitchFamily="2" charset="-78"/>
              </a:rPr>
              <a:t>. </a:t>
            </a:r>
            <a:endParaRPr lang="ar-SA" sz="1400" b="1" i="1" dirty="0" smtClean="0">
              <a:latin typeface="Monotype Koufi" pitchFamily="2" charset="-78"/>
              <a:cs typeface="Monotype Koufi" pitchFamily="2" charset="-78"/>
            </a:endParaRPr>
          </a:p>
        </p:txBody>
      </p:sp>
      <p:sp>
        <p:nvSpPr>
          <p:cNvPr id="40964" name="Date Placeholder 3"/>
          <p:cNvSpPr>
            <a:spLocks noGrp="1"/>
          </p:cNvSpPr>
          <p:nvPr>
            <p:ph type="dt" sz="quarter" idx="10"/>
          </p:nvPr>
        </p:nvSpPr>
        <p:spPr bwMode="auto">
          <a:ln>
            <a:miter lim="800000"/>
            <a:headEnd/>
            <a:tailEnd/>
          </a:ln>
        </p:spPr>
        <p:txBody>
          <a:bodyPr/>
          <a:lstStyle/>
          <a:p>
            <a:pPr>
              <a:defRPr/>
            </a:pPr>
            <a:r>
              <a:rPr lang="ar-SA">
                <a:solidFill>
                  <a:schemeClr val="accent1">
                    <a:shade val="75000"/>
                  </a:schemeClr>
                </a:solidFill>
              </a:rPr>
              <a:t>17 شوال 1430هـ موافق 6 اكتوبر 2009م</a:t>
            </a:r>
            <a:endParaRPr lang="en-US">
              <a:solidFill>
                <a:schemeClr val="accent1">
                  <a:shade val="75000"/>
                </a:schemeClr>
              </a:solidFill>
            </a:endParaRPr>
          </a:p>
        </p:txBody>
      </p:sp>
      <p:sp>
        <p:nvSpPr>
          <p:cNvPr id="40965" name="Slide Number Placeholder 4"/>
          <p:cNvSpPr txBox="1">
            <a:spLocks noGrp="1"/>
          </p:cNvSpPr>
          <p:nvPr/>
        </p:nvSpPr>
        <p:spPr bwMode="auto">
          <a:xfrm>
            <a:off x="8229600" y="6473825"/>
            <a:ext cx="758825" cy="247650"/>
          </a:xfrm>
          <a:prstGeom prst="rect">
            <a:avLst/>
          </a:prstGeom>
          <a:noFill/>
          <a:ln>
            <a:miter lim="800000"/>
            <a:headEnd/>
            <a:tailEnd/>
          </a:ln>
        </p:spPr>
        <p:txBody>
          <a:bodyPr/>
          <a:lstStyle/>
          <a:p>
            <a:pPr>
              <a:defRPr/>
            </a:pPr>
            <a:fld id="{C1DBFE86-D319-4B25-ADFF-7E4F98B688AF}" type="slidenum">
              <a:rPr lang="ar-SA" sz="1200">
                <a:solidFill>
                  <a:schemeClr val="accent1">
                    <a:shade val="75000"/>
                  </a:schemeClr>
                </a:solidFill>
              </a:rPr>
              <a:pPr>
                <a:defRPr/>
              </a:pPr>
              <a:t>34</a:t>
            </a:fld>
            <a:endParaRPr lang="en-US" sz="1200">
              <a:solidFill>
                <a:schemeClr val="accent1">
                  <a:shade val="75000"/>
                </a:schemeClr>
              </a:solidFill>
            </a:endParaRPr>
          </a:p>
        </p:txBody>
      </p:sp>
    </p:spTree>
  </p:cSld>
  <p:clrMapOvr>
    <a:masterClrMapping/>
  </p:clrMapOvr>
  <p:transition>
    <p:comb/>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5"/>
          <p:cNvSpPr>
            <a:spLocks noGrp="1"/>
          </p:cNvSpPr>
          <p:nvPr>
            <p:ph type="sldNum" sz="quarter" idx="12"/>
          </p:nvPr>
        </p:nvSpPr>
        <p:spPr/>
        <p:txBody>
          <a:bodyPr/>
          <a:lstStyle/>
          <a:p>
            <a:pPr>
              <a:defRPr/>
            </a:pPr>
            <a:fld id="{1D27A874-47F9-41F1-A6AD-DFEC295ACE86}" type="slidenum">
              <a:rPr lang="ar-SA"/>
              <a:pPr>
                <a:defRPr/>
              </a:pPr>
              <a:t>35</a:t>
            </a:fld>
            <a:endParaRPr lang="en-US"/>
          </a:p>
        </p:txBody>
      </p:sp>
      <p:sp>
        <p:nvSpPr>
          <p:cNvPr id="2" name="Title 1"/>
          <p:cNvSpPr>
            <a:spLocks noGrp="1"/>
          </p:cNvSpPr>
          <p:nvPr>
            <p:ph type="title"/>
          </p:nvPr>
        </p:nvSpPr>
        <p:spPr>
          <a:xfrm>
            <a:off x="1785938" y="214313"/>
            <a:ext cx="4872037" cy="428625"/>
          </a:xfrm>
        </p:spPr>
        <p:txBody>
          <a:bodyPr/>
          <a:lstStyle/>
          <a:p>
            <a:pPr algn="ctr">
              <a:defRPr/>
            </a:pPr>
            <a:r>
              <a:rPr lang="ar-SA" sz="2000" dirty="0" smtClean="0">
                <a:latin typeface="Monotype Koufi" pitchFamily="2" charset="-78"/>
                <a:ea typeface="Monotype Koufi" pitchFamily="2" charset="-78"/>
                <a:cs typeface="Monotype Koufi" pitchFamily="2" charset="-78"/>
              </a:rPr>
              <a:t>رواد</a:t>
            </a:r>
            <a:r>
              <a:rPr lang="ar-SA" sz="1800" dirty="0" smtClean="0">
                <a:latin typeface="Monotype Koufi" pitchFamily="2" charset="-78"/>
                <a:ea typeface="Monotype Koufi" pitchFamily="2" charset="-78"/>
                <a:cs typeface="Monotype Koufi" pitchFamily="2" charset="-78"/>
              </a:rPr>
              <a:t> الجودة وإدارة الجودة الشاملة</a:t>
            </a:r>
            <a:r>
              <a:rPr lang="ar-SA" sz="2000" dirty="0" smtClean="0">
                <a:latin typeface="Monotype Koufi" pitchFamily="2" charset="-78"/>
                <a:ea typeface="Monotype Koufi" pitchFamily="2" charset="-78"/>
                <a:cs typeface="Monotype Koufi" pitchFamily="2" charset="-78"/>
              </a:rPr>
              <a:t> الصحية</a:t>
            </a:r>
            <a:endParaRPr lang="ar-SA" sz="2000" dirty="0"/>
          </a:p>
        </p:txBody>
      </p:sp>
      <p:sp>
        <p:nvSpPr>
          <p:cNvPr id="45060" name="Content Placeholder 2"/>
          <p:cNvSpPr>
            <a:spLocks noGrp="1"/>
          </p:cNvSpPr>
          <p:nvPr>
            <p:ph idx="1"/>
          </p:nvPr>
        </p:nvSpPr>
        <p:spPr>
          <a:xfrm>
            <a:off x="357188" y="928688"/>
            <a:ext cx="8215312" cy="6000750"/>
          </a:xfrm>
        </p:spPr>
        <p:txBody>
          <a:bodyPr/>
          <a:lstStyle/>
          <a:p>
            <a:r>
              <a:rPr lang="ar-SA" sz="1800" b="1" smtClean="0">
                <a:hlinkClick r:id="rId2"/>
              </a:rPr>
              <a:t>دونالد بيرويك.</a:t>
            </a:r>
            <a:r>
              <a:rPr lang="ar-SA" sz="1800" smtClean="0"/>
              <a:t> </a:t>
            </a:r>
            <a:endParaRPr lang="en-US" sz="1800" smtClean="0">
              <a:cs typeface="Tahoma" pitchFamily="34" charset="0"/>
            </a:endParaRPr>
          </a:p>
          <a:p>
            <a:pPr algn="just"/>
            <a:r>
              <a:rPr lang="ar-SA" sz="1400" i="1" smtClean="0">
                <a:latin typeface="Monotype Koufi" pitchFamily="2" charset="-78"/>
                <a:cs typeface="Monotype Koufi" pitchFamily="2" charset="-78"/>
              </a:rPr>
              <a:t>أستاذ أمريكي يعمل في قسم سياسة وإدارة الصحة</a:t>
            </a:r>
            <a:r>
              <a:rPr lang="ar-SA" sz="1400" smtClean="0">
                <a:latin typeface="Monotype Koufi" pitchFamily="2" charset="-78"/>
                <a:cs typeface="Monotype Koufi" pitchFamily="2" charset="-78"/>
              </a:rPr>
              <a:t> </a:t>
            </a:r>
            <a:r>
              <a:rPr lang="en-US" sz="1400" smtClean="0">
                <a:cs typeface="Monotype Koufi" pitchFamily="2" charset="-78"/>
              </a:rPr>
              <a:t>Department of Health Policy and Management، </a:t>
            </a:r>
            <a:r>
              <a:rPr lang="ar-SA" sz="1400" smtClean="0">
                <a:latin typeface="Monotype Koufi" pitchFamily="2" charset="-78"/>
                <a:cs typeface="Monotype Koufi" pitchFamily="2" charset="-78"/>
              </a:rPr>
              <a:t>كما تعمل كرئيس تنفيذي </a:t>
            </a:r>
            <a:r>
              <a:rPr lang="en-US" sz="1400" smtClean="0">
                <a:cs typeface="Monotype Koufi" pitchFamily="2" charset="-78"/>
              </a:rPr>
              <a:t>Chief Executive Officer </a:t>
            </a:r>
            <a:r>
              <a:rPr lang="ar-SA" sz="1400" smtClean="0">
                <a:latin typeface="Monotype Koufi" pitchFamily="2" charset="-78"/>
                <a:cs typeface="Monotype Koufi" pitchFamily="2" charset="-78"/>
              </a:rPr>
              <a:t> في معهد تحسين الرعاية الصحية </a:t>
            </a:r>
            <a:r>
              <a:rPr lang="en-US" sz="1400" smtClean="0">
                <a:cs typeface="Monotype Koufi" pitchFamily="2" charset="-78"/>
              </a:rPr>
              <a:t>Institute for Healthcare Improvement (IHI)، </a:t>
            </a:r>
            <a:r>
              <a:rPr lang="ar-SA" sz="1400" smtClean="0">
                <a:latin typeface="Monotype Koufi" pitchFamily="2" charset="-78"/>
                <a:cs typeface="Monotype Koufi" pitchFamily="2" charset="-78"/>
              </a:rPr>
              <a:t>وهي هيئة غير نفعية، </a:t>
            </a:r>
            <a:r>
              <a:rPr lang="ar-SA" sz="1400" b="1" i="1" smtClean="0">
                <a:latin typeface="Monotype Koufi" pitchFamily="2" charset="-78"/>
                <a:cs typeface="Monotype Koufi" pitchFamily="2" charset="-78"/>
              </a:rPr>
              <a:t>بدأت بتوجيه تحسين الجودة في الرعاية الصحية وذلك بدعم مشاريع مشتركة  حول العالم والتي تستعمل نموذج " </a:t>
            </a:r>
            <a:r>
              <a:rPr lang="ar-SA" sz="1800" b="1" i="1" smtClean="0">
                <a:latin typeface="Monotype Koufi" pitchFamily="2" charset="-78"/>
                <a:cs typeface="Monotype Koufi" pitchFamily="2" charset="-78"/>
              </a:rPr>
              <a:t>دورة التحسين السريعة </a:t>
            </a:r>
            <a:r>
              <a:rPr lang="en-US" sz="1800" b="1" i="1" smtClean="0">
                <a:latin typeface="Monotype Koufi" pitchFamily="2" charset="-78"/>
                <a:cs typeface="Monotype Koufi" pitchFamily="2" charset="-78"/>
              </a:rPr>
              <a:t> </a:t>
            </a:r>
            <a:r>
              <a:rPr lang="en-US" sz="1600" b="1" i="1" smtClean="0">
                <a:cs typeface="Monotype Koufi" pitchFamily="2" charset="-78"/>
              </a:rPr>
              <a:t>Rapid Cycle Improvement " </a:t>
            </a:r>
            <a:r>
              <a:rPr lang="ar-SA" sz="1400" b="1" i="1" smtClean="0">
                <a:latin typeface="Monotype Koufi" pitchFamily="2" charset="-78"/>
                <a:cs typeface="Monotype Koufi" pitchFamily="2" charset="-78"/>
              </a:rPr>
              <a:t>لتنفيذ التغيير</a:t>
            </a:r>
            <a:r>
              <a:rPr lang="ar-SA" sz="1400" smtClean="0">
                <a:latin typeface="Monotype Koufi" pitchFamily="2" charset="-78"/>
                <a:cs typeface="Monotype Koufi" pitchFamily="2" charset="-78"/>
              </a:rPr>
              <a:t>. نشرت د. بيرويك  أكثر من 130 مقال علمي في عدد كبير من المجلات، </a:t>
            </a:r>
            <a:r>
              <a:rPr lang="ar-SA" sz="1400" b="1" i="1" smtClean="0">
                <a:latin typeface="Monotype Koufi" pitchFamily="2" charset="-78"/>
                <a:cs typeface="Monotype Koufi" pitchFamily="2" charset="-78"/>
              </a:rPr>
              <a:t>تتعلق مواضيعها </a:t>
            </a:r>
            <a:r>
              <a:rPr lang="ar-SA" sz="1600" b="1" i="1" smtClean="0">
                <a:latin typeface="Monotype Koufi" pitchFamily="2" charset="-78"/>
                <a:cs typeface="Monotype Koufi" pitchFamily="2" charset="-78"/>
              </a:rPr>
              <a:t>بسياسة رعاية الصحة، وتحليل القرار، وتقييم التقنية، وإدارة جودة الرعاية الصحية</a:t>
            </a:r>
            <a:r>
              <a:rPr lang="ar-SA" sz="1400" b="1" i="1" smtClean="0">
                <a:latin typeface="Monotype Koufi" pitchFamily="2" charset="-78"/>
                <a:cs typeface="Monotype Koufi" pitchFamily="2" charset="-78"/>
              </a:rPr>
              <a:t>. </a:t>
            </a:r>
          </a:p>
          <a:p>
            <a:r>
              <a:rPr lang="ar-SA" sz="1800" b="1" smtClean="0">
                <a:hlinkClick r:id="rId2"/>
              </a:rPr>
              <a:t>بول باتالدين</a:t>
            </a:r>
            <a:r>
              <a:rPr lang="ar-SA" sz="1800" smtClean="0"/>
              <a:t> </a:t>
            </a:r>
            <a:endParaRPr lang="en-US" sz="1800" smtClean="0">
              <a:cs typeface="Tahoma" pitchFamily="34" charset="0"/>
            </a:endParaRPr>
          </a:p>
          <a:p>
            <a:pPr algn="just"/>
            <a:r>
              <a:rPr lang="ar-SA" sz="1400" smtClean="0">
                <a:latin typeface="Monotype Koufi" pitchFamily="2" charset="-78"/>
                <a:cs typeface="Monotype Koufi" pitchFamily="2" charset="-78"/>
              </a:rPr>
              <a:t>طبيب أطفال أمريكي تخرج من كلية الطب جامعة مينيسوتا، يعمل </a:t>
            </a:r>
            <a:r>
              <a:rPr lang="ar-SA" sz="1400" b="1" i="1" smtClean="0">
                <a:latin typeface="Monotype Koufi" pitchFamily="2" charset="-78"/>
                <a:cs typeface="Monotype Koufi" pitchFamily="2" charset="-78"/>
              </a:rPr>
              <a:t>مديراً  لتطوير قيادات تحسين الرعاية الصحية </a:t>
            </a:r>
            <a:r>
              <a:rPr lang="en-US" sz="1400" smtClean="0">
                <a:cs typeface="Monotype Koufi" pitchFamily="2" charset="-78"/>
              </a:rPr>
              <a:t>health care improvement leadership development HCILD </a:t>
            </a:r>
            <a:r>
              <a:rPr lang="ar-SA" sz="1400" smtClean="0">
                <a:latin typeface="Monotype Koufi" pitchFamily="2" charset="-78"/>
                <a:cs typeface="Monotype Koufi" pitchFamily="2" charset="-78"/>
              </a:rPr>
              <a:t>في مركز العلوم السريرية التقييمية </a:t>
            </a:r>
            <a:r>
              <a:rPr lang="en-US" sz="1400" smtClean="0">
                <a:cs typeface="Monotype Koufi" pitchFamily="2" charset="-78"/>
              </a:rPr>
              <a:t>Evaluative Clinical Sciences </a:t>
            </a:r>
            <a:r>
              <a:rPr lang="ar-SA" sz="1400" smtClean="0">
                <a:latin typeface="Monotype Koufi" pitchFamily="2" charset="-78"/>
                <a:cs typeface="Monotype Koufi" pitchFamily="2" charset="-78"/>
              </a:rPr>
              <a:t>في كلية دارتماوث للطب. إضافة إلى ذلك، يشغل د.باتالدين مقعد أيرنيست بريتش </a:t>
            </a:r>
            <a:r>
              <a:rPr lang="en-US" sz="1400" smtClean="0">
                <a:cs typeface="Monotype Koufi" pitchFamily="2" charset="-78"/>
              </a:rPr>
              <a:t>Ernest Breech </a:t>
            </a:r>
            <a:r>
              <a:rPr lang="ar-SA" sz="1400" smtClean="0">
                <a:cs typeface="Monotype Koufi" pitchFamily="2" charset="-78"/>
              </a:rPr>
              <a:t> </a:t>
            </a:r>
            <a:r>
              <a:rPr lang="ar-SA" sz="1400" smtClean="0">
                <a:latin typeface="Monotype Koufi" pitchFamily="2" charset="-78"/>
                <a:cs typeface="Monotype Koufi" pitchFamily="2" charset="-78"/>
              </a:rPr>
              <a:t>في قسم تعليم وأبحاث تحسين جودة الرعاية الصحية في مركز هنري فورد للعلوم الصحية </a:t>
            </a:r>
            <a:r>
              <a:rPr lang="en-US" sz="1400" smtClean="0">
                <a:cs typeface="Monotype Koufi" pitchFamily="2" charset="-78"/>
              </a:rPr>
              <a:t>Department of Health Care Quality Improvement Education and Research at the Henry Ford Health Sciences Center </a:t>
            </a:r>
            <a:r>
              <a:rPr lang="ar-SA" sz="1400" smtClean="0">
                <a:cs typeface="Monotype Koufi" pitchFamily="2" charset="-78"/>
              </a:rPr>
              <a:t> </a:t>
            </a:r>
            <a:r>
              <a:rPr lang="ar-SA" sz="1400" b="1" i="1" smtClean="0">
                <a:latin typeface="Monotype Koufi" pitchFamily="2" charset="-78"/>
                <a:cs typeface="Monotype Koufi" pitchFamily="2" charset="-78"/>
              </a:rPr>
              <a:t>في ديترويت. قام </a:t>
            </a:r>
            <a:r>
              <a:rPr lang="ar-SA" sz="1600" b="1" i="1" smtClean="0">
                <a:latin typeface="Monotype Koufi" pitchFamily="2" charset="-78"/>
                <a:cs typeface="Monotype Koufi" pitchFamily="2" charset="-78"/>
              </a:rPr>
              <a:t>د.باتالدين </a:t>
            </a:r>
            <a:r>
              <a:rPr lang="ar-SA" sz="1800" b="1" i="1" smtClean="0">
                <a:latin typeface="Monotype Koufi" pitchFamily="2" charset="-78"/>
                <a:cs typeface="Monotype Koufi" pitchFamily="2" charset="-78"/>
              </a:rPr>
              <a:t>بتحويل بنود ديمينغ الأربعة عشر الهامة لتتناسب مع محيط الرعاية الصحية</a:t>
            </a:r>
            <a:r>
              <a:rPr lang="ar-SA" sz="1400" b="1" i="1" smtClean="0">
                <a:latin typeface="Monotype Koufi" pitchFamily="2" charset="-78"/>
                <a:cs typeface="Monotype Koufi" pitchFamily="2" charset="-78"/>
              </a:rPr>
              <a:t>، والمعروف عنه بأنه </a:t>
            </a:r>
            <a:r>
              <a:rPr lang="ar-SA" sz="1800" b="1" i="1" smtClean="0">
                <a:latin typeface="Monotype Koufi" pitchFamily="2" charset="-78"/>
                <a:cs typeface="Monotype Koufi" pitchFamily="2" charset="-78"/>
              </a:rPr>
              <a:t>رائد الجهود المبذولة لدفع عجلة تحسين رعاية المريض </a:t>
            </a:r>
            <a:r>
              <a:rPr lang="ar-SA" sz="1400" b="1" i="1" smtClean="0">
                <a:latin typeface="Monotype Koufi" pitchFamily="2" charset="-78"/>
                <a:cs typeface="Monotype Koufi" pitchFamily="2" charset="-78"/>
              </a:rPr>
              <a:t>في مركز دارتماوث هيتشكوك الطبي</a:t>
            </a:r>
            <a:r>
              <a:rPr lang="ar-SA" sz="1400" smtClean="0">
                <a:latin typeface="Monotype Koufi" pitchFamily="2" charset="-78"/>
                <a:cs typeface="Monotype Koufi" pitchFamily="2" charset="-78"/>
              </a:rPr>
              <a:t>. ولقد كتب كتاباً عن الجودة في الرعاية الصحية، كما ألف أو ِشارك في تأليف فصول من كتب أو مقالات في مجلات مهنية وذلك </a:t>
            </a:r>
            <a:r>
              <a:rPr lang="ar-SA" sz="1400" i="1" smtClean="0">
                <a:latin typeface="Monotype Koufi" pitchFamily="2" charset="-78"/>
                <a:cs typeface="Monotype Koufi" pitchFamily="2" charset="-78"/>
              </a:rPr>
              <a:t>لمساعدة الآخرين في </a:t>
            </a:r>
            <a:r>
              <a:rPr lang="ar-SA" sz="1800" i="1" smtClean="0">
                <a:latin typeface="Monotype Koufi" pitchFamily="2" charset="-78"/>
                <a:cs typeface="Monotype Koufi" pitchFamily="2" charset="-78"/>
              </a:rPr>
              <a:t>قيادة تحسين الجودة في الرعاية الصحية</a:t>
            </a:r>
            <a:r>
              <a:rPr lang="ar-SA" sz="1400" i="1" smtClean="0">
                <a:latin typeface="Monotype Koufi" pitchFamily="2" charset="-78"/>
                <a:cs typeface="Monotype Koufi" pitchFamily="2" charset="-78"/>
              </a:rPr>
              <a:t>.</a:t>
            </a:r>
          </a:p>
          <a:p>
            <a:r>
              <a:rPr lang="ar-SA" sz="1800" b="1" smtClean="0">
                <a:hlinkClick r:id="rId2"/>
              </a:rPr>
              <a:t>برينت جيمس</a:t>
            </a:r>
            <a:endParaRPr lang="en-US" sz="1800" smtClean="0">
              <a:cs typeface="Tahoma" pitchFamily="34" charset="0"/>
            </a:endParaRPr>
          </a:p>
          <a:p>
            <a:pPr algn="just"/>
            <a:r>
              <a:rPr lang="en-US" sz="2000" b="1" smtClean="0">
                <a:cs typeface="Tahoma" pitchFamily="34" charset="0"/>
              </a:rPr>
              <a:t> </a:t>
            </a:r>
            <a:r>
              <a:rPr lang="ar-SA" sz="1400" smtClean="0">
                <a:latin typeface="Monotype Koufi" pitchFamily="2" charset="-78"/>
                <a:cs typeface="Monotype Koufi" pitchFamily="2" charset="-78"/>
              </a:rPr>
              <a:t>حاز على شهادة الطب من كلية الطب في جامعة أوتاوا، متبوعة بتدريب في الجراحة العامة كطبيب مُقيم. يشغل منصب المدير التنفيذي لأبحاث توفير الرعاية الصحية في  معهد إنترماونتن للرعاية الصحية </a:t>
            </a:r>
            <a:r>
              <a:rPr lang="en-US" sz="1400" smtClean="0">
                <a:cs typeface="Monotype Koufi" pitchFamily="2" charset="-78"/>
              </a:rPr>
              <a:t>Intermountain Healthcare's Institute ، </a:t>
            </a:r>
            <a:r>
              <a:rPr lang="ar-SA" sz="1400" smtClean="0">
                <a:latin typeface="Monotype Koufi" pitchFamily="2" charset="-78"/>
                <a:cs typeface="Monotype Koufi" pitchFamily="2" charset="-78"/>
              </a:rPr>
              <a:t>كما يشغل منصب نائب رئيس  الأبحاث والتعليم الطبي المُستمر. </a:t>
            </a:r>
            <a:r>
              <a:rPr lang="ar-SA" sz="1600" smtClean="0">
                <a:latin typeface="Monotype Koufi" pitchFamily="2" charset="-78"/>
                <a:cs typeface="Monotype Koufi" pitchFamily="2" charset="-78"/>
              </a:rPr>
              <a:t>وقد </a:t>
            </a:r>
            <a:r>
              <a:rPr lang="ar-SA" sz="1800" smtClean="0">
                <a:latin typeface="Monotype Koufi" pitchFamily="2" charset="-78"/>
                <a:cs typeface="Monotype Koufi" pitchFamily="2" charset="-78"/>
              </a:rPr>
              <a:t>أعد </a:t>
            </a:r>
            <a:r>
              <a:rPr lang="ar-SA" sz="1800" b="1" i="1" smtClean="0">
                <a:latin typeface="Monotype Koufi" pitchFamily="2" charset="-78"/>
                <a:cs typeface="Monotype Koufi" pitchFamily="2" charset="-78"/>
              </a:rPr>
              <a:t>مقاييس لقياس مستوى أداء الأطباء</a:t>
            </a:r>
            <a:r>
              <a:rPr lang="ar-SA" sz="1400" smtClean="0">
                <a:latin typeface="Monotype Koufi" pitchFamily="2" charset="-78"/>
                <a:cs typeface="Monotype Koufi" pitchFamily="2" charset="-78"/>
              </a:rPr>
              <a:t>، </a:t>
            </a:r>
            <a:r>
              <a:rPr lang="ar-SA" sz="1600" b="1" smtClean="0">
                <a:latin typeface="Monotype Koufi" pitchFamily="2" charset="-78"/>
                <a:cs typeface="Monotype Koufi" pitchFamily="2" charset="-78"/>
              </a:rPr>
              <a:t>كما ساهم في </a:t>
            </a:r>
            <a:r>
              <a:rPr lang="ar-SA" sz="1600" b="1" i="1" smtClean="0">
                <a:latin typeface="Monotype Koufi" pitchFamily="2" charset="-78"/>
                <a:cs typeface="Monotype Koufi" pitchFamily="2" charset="-78"/>
              </a:rPr>
              <a:t>تطوير وإعادة تصميم أنظمة المعلومات  والأدوات التي تُساعد الأطباء ومُنظمات الرعاية الصحية على تنفيذ نشاطات تحسين الأداء المهني اليومي</a:t>
            </a:r>
            <a:r>
              <a:rPr lang="ar-SA" sz="1400" b="1" i="1" smtClean="0">
                <a:latin typeface="Monotype Koufi" pitchFamily="2" charset="-78"/>
                <a:cs typeface="Monotype Koufi" pitchFamily="2" charset="-78"/>
              </a:rPr>
              <a:t>. </a:t>
            </a:r>
          </a:p>
          <a:p>
            <a:pPr>
              <a:buFont typeface="Wingdings" pitchFamily="2" charset="2"/>
              <a:buNone/>
            </a:pPr>
            <a:endParaRPr lang="en-US" sz="2000" smtClean="0">
              <a:cs typeface="Tahoma" pitchFamily="34" charset="0"/>
            </a:endParaRPr>
          </a:p>
          <a:p>
            <a:pPr>
              <a:buFont typeface="Wingdings" pitchFamily="2" charset="2"/>
              <a:buNone/>
            </a:pPr>
            <a:endParaRPr lang="en-US" sz="2000" smtClean="0">
              <a:cs typeface="Tahoma" pitchFamily="34" charset="0"/>
            </a:endParaRPr>
          </a:p>
        </p:txBody>
      </p:sp>
      <p:sp>
        <p:nvSpPr>
          <p:cNvPr id="41988" name="Date Placeholder 3"/>
          <p:cNvSpPr>
            <a:spLocks noGrp="1"/>
          </p:cNvSpPr>
          <p:nvPr>
            <p:ph type="dt" sz="quarter" idx="10"/>
          </p:nvPr>
        </p:nvSpPr>
        <p:spPr bwMode="auto">
          <a:ln>
            <a:miter lim="800000"/>
            <a:headEnd/>
            <a:tailEnd/>
          </a:ln>
        </p:spPr>
        <p:txBody>
          <a:bodyPr/>
          <a:lstStyle/>
          <a:p>
            <a:pPr>
              <a:defRPr/>
            </a:pPr>
            <a:r>
              <a:rPr lang="ar-SA">
                <a:solidFill>
                  <a:schemeClr val="accent1">
                    <a:shade val="75000"/>
                  </a:schemeClr>
                </a:solidFill>
              </a:rPr>
              <a:t>17 شوال 1430هـ موافق 6 اكتوبر 2009م</a:t>
            </a:r>
            <a:endParaRPr lang="en-US">
              <a:solidFill>
                <a:schemeClr val="accent1">
                  <a:shade val="75000"/>
                </a:schemeClr>
              </a:solidFill>
            </a:endParaRPr>
          </a:p>
        </p:txBody>
      </p:sp>
      <p:sp>
        <p:nvSpPr>
          <p:cNvPr id="41989" name="Slide Number Placeholder 4"/>
          <p:cNvSpPr txBox="1">
            <a:spLocks noGrp="1"/>
          </p:cNvSpPr>
          <p:nvPr/>
        </p:nvSpPr>
        <p:spPr bwMode="auto">
          <a:xfrm>
            <a:off x="8229600" y="6473825"/>
            <a:ext cx="758825" cy="247650"/>
          </a:xfrm>
          <a:prstGeom prst="rect">
            <a:avLst/>
          </a:prstGeom>
          <a:noFill/>
          <a:ln>
            <a:miter lim="800000"/>
            <a:headEnd/>
            <a:tailEnd/>
          </a:ln>
        </p:spPr>
        <p:txBody>
          <a:bodyPr/>
          <a:lstStyle/>
          <a:p>
            <a:pPr>
              <a:defRPr/>
            </a:pPr>
            <a:fld id="{3E417B3C-C9F9-46D3-833B-60551E58AA2D}" type="slidenum">
              <a:rPr lang="ar-SA" sz="1200">
                <a:solidFill>
                  <a:schemeClr val="accent1">
                    <a:shade val="75000"/>
                  </a:schemeClr>
                </a:solidFill>
              </a:rPr>
              <a:pPr>
                <a:defRPr/>
              </a:pPr>
              <a:t>35</a:t>
            </a:fld>
            <a:endParaRPr lang="en-US" sz="1200">
              <a:solidFill>
                <a:schemeClr val="accent1">
                  <a:shade val="75000"/>
                </a:schemeClr>
              </a:solidFill>
            </a:endParaRPr>
          </a:p>
        </p:txBody>
      </p:sp>
    </p:spTree>
  </p:cSld>
  <p:clrMapOvr>
    <a:masterClrMapping/>
  </p:clrMapOvr>
  <p:transition>
    <p:comb/>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5"/>
          <p:cNvSpPr>
            <a:spLocks noGrp="1"/>
          </p:cNvSpPr>
          <p:nvPr>
            <p:ph type="sldNum" sz="quarter" idx="12"/>
          </p:nvPr>
        </p:nvSpPr>
        <p:spPr/>
        <p:txBody>
          <a:bodyPr/>
          <a:lstStyle/>
          <a:p>
            <a:pPr>
              <a:defRPr/>
            </a:pPr>
            <a:fld id="{28EE6C0F-D895-4292-8545-A7365B7874AC}" type="slidenum">
              <a:rPr lang="ar-SA"/>
              <a:pPr>
                <a:defRPr/>
              </a:pPr>
              <a:t>36</a:t>
            </a:fld>
            <a:endParaRPr lang="en-US"/>
          </a:p>
        </p:txBody>
      </p:sp>
      <p:sp>
        <p:nvSpPr>
          <p:cNvPr id="46083" name="Rectangle 2"/>
          <p:cNvSpPr>
            <a:spLocks noGrp="1"/>
          </p:cNvSpPr>
          <p:nvPr>
            <p:ph type="title" idx="4294967295"/>
          </p:nvPr>
        </p:nvSpPr>
        <p:spPr bwMode="auto">
          <a:xfrm>
            <a:off x="785813" y="2143125"/>
            <a:ext cx="7500937" cy="2214563"/>
          </a:xfrm>
          <a:noFill/>
        </p:spPr>
        <p:txBody>
          <a:bodyPr wrap="square" lIns="91440" tIns="45720" rIns="91440" bIns="45720" numCol="1" anchorCtr="0" compatLnSpc="1">
            <a:prstTxWarp prst="textNoShape">
              <a:avLst/>
            </a:prstTxWarp>
          </a:bodyPr>
          <a:lstStyle/>
          <a:p>
            <a:pPr algn="ctr"/>
            <a:r>
              <a:rPr lang="ar-SA" sz="2800" b="1" cap="none" smtClean="0">
                <a:effectLst/>
              </a:rPr>
              <a:t>تعريف و وصف ومبادئ وعناصر ومراحل </a:t>
            </a:r>
            <a:r>
              <a:rPr lang="ar-SA" b="1" cap="none" smtClean="0">
                <a:effectLst/>
              </a:rPr>
              <a:t/>
            </a:r>
            <a:br>
              <a:rPr lang="ar-SA" b="1" cap="none" smtClean="0">
                <a:effectLst/>
              </a:rPr>
            </a:br>
            <a:r>
              <a:rPr lang="ar-SA" b="1" cap="none" smtClean="0">
                <a:effectLst/>
              </a:rPr>
              <a:t>إدارة الجودة الشاملة  </a:t>
            </a:r>
            <a:endParaRPr lang="en-US" b="1" cap="none" smtClean="0">
              <a:effectLst/>
              <a:cs typeface="Tahoma" pitchFamily="34" charset="0"/>
            </a:endParaRPr>
          </a:p>
        </p:txBody>
      </p:sp>
    </p:spTree>
  </p:cSld>
  <p:clrMapOvr>
    <a:masterClrMapping/>
  </p:clrMapOvr>
  <p:transition>
    <p:comb/>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6B284855-0C74-4C37-8B4A-07FFC9B73B01}" type="slidenum">
              <a:rPr lang="ar-SA"/>
              <a:pPr>
                <a:defRPr/>
              </a:pPr>
              <a:t>37</a:t>
            </a:fld>
            <a:endParaRPr lang="en-US"/>
          </a:p>
        </p:txBody>
      </p:sp>
      <p:sp>
        <p:nvSpPr>
          <p:cNvPr id="40962" name="Rectangle 2"/>
          <p:cNvSpPr>
            <a:spLocks noGrp="1"/>
          </p:cNvSpPr>
          <p:nvPr>
            <p:ph type="title" idx="4294967295"/>
          </p:nvPr>
        </p:nvSpPr>
        <p:spPr bwMode="auto">
          <a:xfrm>
            <a:off x="2143125" y="285750"/>
            <a:ext cx="5072063" cy="471488"/>
          </a:xfrm>
        </p:spPr>
        <p:txBody>
          <a:bodyPr wrap="square" lIns="91440" tIns="45720" rIns="91440" bIns="45720" numCol="1" anchorCtr="0" compatLnSpc="1">
            <a:prstTxWarp prst="textNoShape">
              <a:avLst/>
            </a:prstTxWarp>
            <a:normAutofit fontScale="90000"/>
          </a:bodyPr>
          <a:lstStyle/>
          <a:p>
            <a:pPr algn="ctr">
              <a:defRPr/>
            </a:pPr>
            <a:r>
              <a:rPr lang="ar-SA" dirty="0" err="1" smtClean="0">
                <a:cs typeface="Simplified Arabic" pitchFamily="2" charset="-78"/>
              </a:rPr>
              <a:t>بماذا</a:t>
            </a:r>
            <a:r>
              <a:rPr lang="ar-SA" dirty="0" smtClean="0">
                <a:cs typeface="Simplified Arabic" pitchFamily="2" charset="-78"/>
              </a:rPr>
              <a:t> وصفت إدارة الجودة الشاملة؟ </a:t>
            </a:r>
            <a:endParaRPr lang="en-US" dirty="0" smtClean="0">
              <a:cs typeface="Simplified Arabic" pitchFamily="2" charset="-78"/>
            </a:endParaRPr>
          </a:p>
        </p:txBody>
      </p:sp>
      <p:sp>
        <p:nvSpPr>
          <p:cNvPr id="51203" name="Rectangle 3"/>
          <p:cNvSpPr>
            <a:spLocks noGrp="1"/>
          </p:cNvSpPr>
          <p:nvPr>
            <p:ph type="body" idx="4294967295"/>
          </p:nvPr>
        </p:nvSpPr>
        <p:spPr>
          <a:xfrm>
            <a:off x="304800" y="1143000"/>
            <a:ext cx="8553450" cy="5357813"/>
          </a:xfrm>
        </p:spPr>
        <p:txBody>
          <a:bodyPr/>
          <a:lstStyle/>
          <a:p>
            <a:pPr algn="just">
              <a:lnSpc>
                <a:spcPct val="80000"/>
              </a:lnSpc>
              <a:buFont typeface="Wingdings" pitchFamily="2" charset="2"/>
              <a:buNone/>
              <a:defRPr/>
            </a:pPr>
            <a:r>
              <a:rPr lang="ar-SA" sz="1800" dirty="0" smtClean="0">
                <a:cs typeface="Simplified Arabic" pitchFamily="2" charset="-78"/>
              </a:rPr>
              <a:t>	</a:t>
            </a:r>
            <a:r>
              <a:rPr lang="ar-BH" sz="1800" dirty="0" smtClean="0">
                <a:cs typeface="Simplified Arabic" pitchFamily="2" charset="-78"/>
              </a:rPr>
              <a:t>إن تباين مفاهيم وأفكار إدارة الجودة الشاملة وفقاً لزاوية النظر من قبل الباحثين انعكس بشكل واضح على عدم وجود تعريف عام متفق عليه من قبلهم إلا أن هناك </a:t>
            </a:r>
            <a:r>
              <a:rPr lang="ar-SA" sz="1800" dirty="0" err="1" smtClean="0">
                <a:cs typeface="Simplified Arabic" pitchFamily="2" charset="-78"/>
              </a:rPr>
              <a:t>تعاريف</a:t>
            </a:r>
            <a:r>
              <a:rPr lang="ar-SA" sz="1800" dirty="0" smtClean="0">
                <a:cs typeface="Simplified Arabic" pitchFamily="2" charset="-78"/>
              </a:rPr>
              <a:t> وصفية ومقارنات </a:t>
            </a:r>
            <a:r>
              <a:rPr lang="ar-BH" sz="1800" dirty="0" smtClean="0">
                <a:cs typeface="Simplified Arabic" pitchFamily="2" charset="-78"/>
              </a:rPr>
              <a:t>أظهرت تصور عام لمفهوم </a:t>
            </a:r>
            <a:r>
              <a:rPr lang="en-US" sz="1800" dirty="0" smtClean="0">
                <a:cs typeface="Simplified Arabic" pitchFamily="2" charset="-78"/>
              </a:rPr>
              <a:t>TQM</a:t>
            </a:r>
            <a:r>
              <a:rPr lang="ar-SA" sz="1800" b="1" dirty="0" smtClean="0">
                <a:cs typeface="Simplified Arabic" pitchFamily="2" charset="-78"/>
              </a:rPr>
              <a:t>، أهمها</a:t>
            </a:r>
            <a:r>
              <a:rPr lang="ar-BH" sz="1800" b="1" dirty="0" smtClean="0">
                <a:cs typeface="Simplified Arabic" pitchFamily="2" charset="-78"/>
              </a:rPr>
              <a:t>:</a:t>
            </a:r>
            <a:endParaRPr lang="ar-SA" sz="1800" b="1" dirty="0" smtClean="0">
              <a:cs typeface="Simplified Arabic" pitchFamily="2" charset="-78"/>
            </a:endParaRPr>
          </a:p>
          <a:p>
            <a:pPr indent="-161925" algn="just">
              <a:lnSpc>
                <a:spcPct val="80000"/>
              </a:lnSpc>
              <a:buFont typeface="Wingdings" pitchFamily="2" charset="2"/>
              <a:buNone/>
              <a:defRPr/>
            </a:pPr>
            <a:endParaRPr lang="ar-SA" sz="1800" b="1" dirty="0" smtClean="0">
              <a:cs typeface="Simplified Arabic" pitchFamily="2" charset="-78"/>
            </a:endParaRPr>
          </a:p>
          <a:p>
            <a:pPr indent="-161925" algn="just">
              <a:lnSpc>
                <a:spcPct val="80000"/>
              </a:lnSpc>
              <a:defRPr/>
            </a:pPr>
            <a:r>
              <a:rPr lang="ar-BH" sz="1800" dirty="0" smtClean="0">
                <a:cs typeface="Simplified Arabic" pitchFamily="2" charset="-78"/>
              </a:rPr>
              <a:t>منظمة الجودة من وجهة النظر البريطانية: "</a:t>
            </a:r>
            <a:r>
              <a:rPr lang="ar-BH" sz="1800" b="1" i="1" dirty="0" smtClean="0">
                <a:cs typeface="Simplified Arabic" pitchFamily="2" charset="-78"/>
              </a:rPr>
              <a:t>أنها الفلسفة الإدارية للمؤسسة التي تدرك من خلالها تحقيق كل من احتياجات المستهلك، وكذلك تحقيق أهداف المشروع معاً</a:t>
            </a:r>
            <a:r>
              <a:rPr lang="ar-BH" sz="1800" dirty="0" smtClean="0">
                <a:cs typeface="Simplified Arabic" pitchFamily="2" charset="-78"/>
              </a:rPr>
              <a:t>".</a:t>
            </a:r>
          </a:p>
          <a:p>
            <a:pPr indent="-161925" algn="just">
              <a:lnSpc>
                <a:spcPct val="80000"/>
              </a:lnSpc>
              <a:defRPr/>
            </a:pPr>
            <a:r>
              <a:rPr lang="ar-BH" sz="1800" dirty="0" smtClean="0">
                <a:cs typeface="Simplified Arabic" pitchFamily="2" charset="-78"/>
              </a:rPr>
              <a:t>أما وجهة النظر الأمريكية فتعرف </a:t>
            </a:r>
            <a:r>
              <a:rPr lang="en-US" sz="1800" dirty="0" smtClean="0">
                <a:cs typeface="Simplified Arabic" pitchFamily="2" charset="-78"/>
              </a:rPr>
              <a:t>TQM</a:t>
            </a:r>
            <a:r>
              <a:rPr lang="ar-BH" sz="1800" dirty="0" smtClean="0">
                <a:cs typeface="Simplified Arabic" pitchFamily="2" charset="-78"/>
              </a:rPr>
              <a:t>: "</a:t>
            </a:r>
            <a:r>
              <a:rPr lang="ar-BH" sz="1800" b="1" i="1" dirty="0" smtClean="0">
                <a:cs typeface="Simplified Arabic" pitchFamily="2" charset="-78"/>
              </a:rPr>
              <a:t>إدارة الجودة الشاملة هي فلسفة وخطوط عريضة ومبادئ تدل وترشد المنظمة لتحقيق تطور مستمر وهي أساليب كمية بالإضافة إلى الموارد البشرية التي تحسن استخدام الموارد المتاحة وكذلك الخدمات بحيث أن كافة العمليات داخل المنظمة تسعى لأن تحقق إشباع حاجات المستهلكين الحاليين والمرتقبين</a:t>
            </a:r>
            <a:r>
              <a:rPr lang="ar-BH" sz="1800" dirty="0" smtClean="0">
                <a:cs typeface="Simplified Arabic" pitchFamily="2" charset="-78"/>
              </a:rPr>
              <a:t>".</a:t>
            </a:r>
            <a:endParaRPr lang="ar-SA" sz="1800" dirty="0" smtClean="0">
              <a:cs typeface="Simplified Arabic" pitchFamily="2" charset="-78"/>
            </a:endParaRPr>
          </a:p>
          <a:p>
            <a:pPr indent="-161925" algn="just">
              <a:lnSpc>
                <a:spcPct val="80000"/>
              </a:lnSpc>
              <a:defRPr/>
            </a:pPr>
            <a:r>
              <a:rPr lang="ar-BH" sz="1800" dirty="0" smtClean="0">
                <a:cs typeface="Simplified Arabic" pitchFamily="2" charset="-78"/>
              </a:rPr>
              <a:t>إننا نلاحظ من خلال التعريف الأول (لمنظمة الجودة من وجهة النظر البريطانية)</a:t>
            </a:r>
            <a:br>
              <a:rPr lang="ar-BH" sz="1800" dirty="0" smtClean="0">
                <a:cs typeface="Simplified Arabic" pitchFamily="2" charset="-78"/>
              </a:rPr>
            </a:br>
            <a:r>
              <a:rPr lang="ar-BH" sz="1800" dirty="0" smtClean="0">
                <a:cs typeface="Simplified Arabic" pitchFamily="2" charset="-78"/>
              </a:rPr>
              <a:t>أنه تعريف يركز على كفاءة وفاعلية المشروع وذلك يحمي المنظمة ويقودها إلى التميز من خلال تلبية احتياجات المستهلك الذي يتحقق من خلاله أهداف المنظمة أو المشروع.</a:t>
            </a:r>
            <a:endParaRPr lang="ar-SA" sz="1800" dirty="0" smtClean="0">
              <a:cs typeface="Simplified Arabic" pitchFamily="2" charset="-78"/>
            </a:endParaRPr>
          </a:p>
          <a:p>
            <a:pPr indent="-161925" algn="just">
              <a:lnSpc>
                <a:spcPct val="80000"/>
              </a:lnSpc>
              <a:defRPr/>
            </a:pPr>
            <a:r>
              <a:rPr lang="ar-BH" sz="1800" dirty="0" smtClean="0">
                <a:cs typeface="Simplified Arabic" pitchFamily="2" charset="-78"/>
              </a:rPr>
              <a:t>وفي التعريف الثاني (الأمريكي) يؤكد على أنها فلسفة ومبادئ تقود إلى تطور مستمر</a:t>
            </a:r>
            <a:br>
              <a:rPr lang="ar-BH" sz="1800" dirty="0" smtClean="0">
                <a:cs typeface="Simplified Arabic" pitchFamily="2" charset="-78"/>
              </a:rPr>
            </a:br>
            <a:r>
              <a:rPr lang="ar-BH" sz="1800" dirty="0" smtClean="0">
                <a:cs typeface="Simplified Arabic" pitchFamily="2" charset="-78"/>
              </a:rPr>
              <a:t>وأن كافة العمليات تسعى لتحقيق حاجات المستهلكين الحالية والمستقبلية.</a:t>
            </a:r>
            <a:endParaRPr lang="ar-SA" sz="1800" dirty="0" smtClean="0">
              <a:cs typeface="Simplified Arabic" pitchFamily="2" charset="-78"/>
            </a:endParaRPr>
          </a:p>
          <a:p>
            <a:pPr indent="-161925" algn="just">
              <a:lnSpc>
                <a:spcPct val="80000"/>
              </a:lnSpc>
              <a:defRPr/>
            </a:pPr>
            <a:r>
              <a:rPr lang="ar-BH" sz="1800" dirty="0" smtClean="0">
                <a:cs typeface="Simplified Arabic" pitchFamily="2" charset="-78"/>
              </a:rPr>
              <a:t>وقد عرفها </a:t>
            </a:r>
            <a:r>
              <a:rPr lang="ar-BH" sz="1800" dirty="0" err="1" smtClean="0">
                <a:cs typeface="Simplified Arabic" pitchFamily="2" charset="-78"/>
              </a:rPr>
              <a:t>كروسبي</a:t>
            </a:r>
            <a:r>
              <a:rPr lang="ar-BH" sz="1800" dirty="0" smtClean="0">
                <a:cs typeface="Simplified Arabic" pitchFamily="2" charset="-78"/>
              </a:rPr>
              <a:t> (</a:t>
            </a:r>
            <a:r>
              <a:rPr lang="en-US" sz="1800" dirty="0" smtClean="0">
                <a:cs typeface="Simplified Arabic" pitchFamily="2" charset="-78"/>
              </a:rPr>
              <a:t>Crosby</a:t>
            </a:r>
            <a:r>
              <a:rPr lang="ar-BH" sz="1800" dirty="0" smtClean="0">
                <a:cs typeface="Simplified Arabic" pitchFamily="2" charset="-78"/>
              </a:rPr>
              <a:t>) وهو أحد المؤسسين</a:t>
            </a:r>
            <a:r>
              <a:rPr lang="ar-SA" sz="1800" dirty="0" smtClean="0">
                <a:cs typeface="Simplified Arabic" pitchFamily="2" charset="-78"/>
              </a:rPr>
              <a:t> لفكرة </a:t>
            </a:r>
            <a:r>
              <a:rPr lang="ar-BH" sz="1800" dirty="0" smtClean="0">
                <a:cs typeface="Simplified Arabic" pitchFamily="2" charset="-78"/>
              </a:rPr>
              <a:t> </a:t>
            </a:r>
            <a:r>
              <a:rPr lang="en-US" sz="1800" dirty="0" smtClean="0">
                <a:cs typeface="Simplified Arabic" pitchFamily="2" charset="-78"/>
              </a:rPr>
              <a:t>TQM</a:t>
            </a:r>
            <a:r>
              <a:rPr lang="ar-BH" sz="1800" dirty="0" smtClean="0">
                <a:cs typeface="Simplified Arabic" pitchFamily="2" charset="-78"/>
              </a:rPr>
              <a:t> إن إدارة الجودة الشاملة تمثل </a:t>
            </a:r>
            <a:r>
              <a:rPr lang="ar-BH" sz="1800" b="1" i="1" dirty="0" smtClean="0">
                <a:cs typeface="Simplified Arabic" pitchFamily="2" charset="-78"/>
              </a:rPr>
              <a:t>المنهجية المنظمة لضمان سير النشاطات</a:t>
            </a:r>
            <a:r>
              <a:rPr lang="ar-BH" sz="1800" i="1" dirty="0" smtClean="0">
                <a:cs typeface="Simplified Arabic" pitchFamily="2" charset="-78"/>
              </a:rPr>
              <a:t> التي تم التخطيط لها مسبقاً حيث أنها الأسلوب الأمثل الذي يساعد على منع وتجنب المشكلات من خلال العمل على تحفيز وتشجيع السلوك الإداري التنظيمي الأمثل في الأداء باستخدام الموارد المادية والبشرية بكفاءة عالية</a:t>
            </a:r>
            <a:r>
              <a:rPr lang="ar-BH" sz="1800" dirty="0" smtClean="0">
                <a:cs typeface="Simplified Arabic" pitchFamily="2" charset="-78"/>
              </a:rPr>
              <a:t>.</a:t>
            </a:r>
          </a:p>
          <a:p>
            <a:pPr indent="-161925" algn="just">
              <a:lnSpc>
                <a:spcPct val="80000"/>
              </a:lnSpc>
              <a:defRPr/>
            </a:pPr>
            <a:r>
              <a:rPr lang="ar-BH" sz="1800" dirty="0" smtClean="0">
                <a:cs typeface="Simplified Arabic" pitchFamily="2" charset="-78"/>
              </a:rPr>
              <a:t>أما كل من بروكا وبروكا </a:t>
            </a:r>
            <a:r>
              <a:rPr lang="en-US" sz="1800" dirty="0" smtClean="0">
                <a:cs typeface="Simplified Arabic" pitchFamily="2" charset="-78"/>
              </a:rPr>
              <a:t>1992</a:t>
            </a:r>
            <a:r>
              <a:rPr lang="ar-BH" sz="1800" dirty="0" smtClean="0">
                <a:cs typeface="Simplified Arabic" pitchFamily="2" charset="-78"/>
              </a:rPr>
              <a:t>: فقد عرفاها بأنها </a:t>
            </a:r>
            <a:r>
              <a:rPr lang="ar-SA" sz="1800" dirty="0" smtClean="0">
                <a:cs typeface="Simplified Arabic" pitchFamily="2" charset="-78"/>
              </a:rPr>
              <a:t>”</a:t>
            </a:r>
            <a:r>
              <a:rPr lang="ar-BH" sz="1800" i="1" dirty="0" smtClean="0">
                <a:cs typeface="Simplified Arabic" pitchFamily="2" charset="-78"/>
              </a:rPr>
              <a:t>الطريقة </a:t>
            </a:r>
            <a:r>
              <a:rPr lang="ar-BH" sz="1800" b="1" i="1" dirty="0" smtClean="0">
                <a:cs typeface="Simplified Arabic" pitchFamily="2" charset="-78"/>
              </a:rPr>
              <a:t>التي تستطيع من خلالها المنظمة من تحسين الأداء بشكل مستمر</a:t>
            </a:r>
            <a:r>
              <a:rPr lang="ar-BH" sz="1800" i="1" dirty="0" smtClean="0">
                <a:cs typeface="Simplified Arabic" pitchFamily="2" charset="-78"/>
              </a:rPr>
              <a:t> في كافة مستويات العمل التشغيلي وذلك بالاستخدام الأمثل للموارد البشرية والمادية المتاحة.</a:t>
            </a:r>
            <a:endParaRPr lang="en-US" sz="1800" i="1" dirty="0" smtClean="0">
              <a:cs typeface="Simplified Arabic" pitchFamily="2" charset="-78"/>
            </a:endParaRPr>
          </a:p>
        </p:txBody>
      </p:sp>
    </p:spTree>
  </p:cSld>
  <p:clrMapOvr>
    <a:masterClrMapping/>
  </p:clrMapOvr>
  <p:transition>
    <p:comb/>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D3662AB2-B228-4993-87A6-1C943755FA7F}" type="slidenum">
              <a:rPr lang="ar-SA"/>
              <a:pPr>
                <a:defRPr/>
              </a:pPr>
              <a:t>38</a:t>
            </a:fld>
            <a:endParaRPr lang="en-US"/>
          </a:p>
        </p:txBody>
      </p:sp>
      <p:sp>
        <p:nvSpPr>
          <p:cNvPr id="48130" name="Rectangle 2"/>
          <p:cNvSpPr>
            <a:spLocks noGrp="1"/>
          </p:cNvSpPr>
          <p:nvPr>
            <p:ph type="title" idx="4294967295"/>
          </p:nvPr>
        </p:nvSpPr>
        <p:spPr bwMode="auto">
          <a:xfrm>
            <a:off x="1857375" y="233363"/>
            <a:ext cx="5286375" cy="695325"/>
          </a:xfrm>
        </p:spPr>
        <p:txBody>
          <a:bodyPr wrap="square" lIns="91440" tIns="45720" rIns="91440" bIns="45720" numCol="1" anchorCtr="0" compatLnSpc="1">
            <a:prstTxWarp prst="textNoShape">
              <a:avLst/>
            </a:prstTxWarp>
          </a:bodyPr>
          <a:lstStyle/>
          <a:p>
            <a:pPr algn="ctr">
              <a:defRPr/>
            </a:pPr>
            <a:r>
              <a:rPr lang="ar-SA" sz="2400" b="1" dirty="0" err="1" smtClean="0">
                <a:latin typeface="Arial Black" pitchFamily="34" charset="0"/>
              </a:rPr>
              <a:t>تعاريف</a:t>
            </a:r>
            <a:r>
              <a:rPr lang="ar-SA" sz="2400" b="1" dirty="0" smtClean="0">
                <a:latin typeface="Arial Black" pitchFamily="34" charset="0"/>
              </a:rPr>
              <a:t> و صف إدارة الجودة الشاملة</a:t>
            </a:r>
            <a:endParaRPr lang="en-US" sz="2400" b="1" dirty="0" smtClean="0">
              <a:latin typeface="Arial Black" pitchFamily="34" charset="0"/>
              <a:cs typeface="Tahoma" pitchFamily="34" charset="0"/>
            </a:endParaRPr>
          </a:p>
        </p:txBody>
      </p:sp>
      <p:sp>
        <p:nvSpPr>
          <p:cNvPr id="39939" name="Rectangle 3"/>
          <p:cNvSpPr>
            <a:spLocks noGrp="1"/>
          </p:cNvSpPr>
          <p:nvPr>
            <p:ph type="body" idx="4294967295"/>
          </p:nvPr>
        </p:nvSpPr>
        <p:spPr>
          <a:xfrm>
            <a:off x="857250" y="1000125"/>
            <a:ext cx="7429500" cy="5214938"/>
          </a:xfrm>
        </p:spPr>
        <p:txBody>
          <a:bodyPr/>
          <a:lstStyle/>
          <a:p>
            <a:pPr marL="609600" indent="-609600" algn="just">
              <a:buFont typeface="Wingdings 2" pitchFamily="18" charset="2"/>
              <a:buNone/>
              <a:defRPr/>
            </a:pPr>
            <a:r>
              <a:rPr lang="ar-SA" sz="2000" dirty="0" smtClean="0">
                <a:cs typeface="Simplified Arabic" pitchFamily="2" charset="-78"/>
              </a:rPr>
              <a:t>    </a:t>
            </a:r>
            <a:r>
              <a:rPr lang="ar-BH" sz="2000" dirty="0" smtClean="0">
                <a:cs typeface="Simplified Arabic" pitchFamily="2" charset="-78"/>
              </a:rPr>
              <a:t>ومن خلال ما ورد من </a:t>
            </a:r>
            <a:r>
              <a:rPr lang="ar-BH" sz="2000" dirty="0" err="1" smtClean="0">
                <a:cs typeface="Simplified Arabic" pitchFamily="2" charset="-78"/>
              </a:rPr>
              <a:t>تعاريف</a:t>
            </a:r>
            <a:r>
              <a:rPr lang="ar-BH" sz="2000" dirty="0" smtClean="0">
                <a:cs typeface="Simplified Arabic" pitchFamily="2" charset="-78"/>
              </a:rPr>
              <a:t> </a:t>
            </a:r>
            <a:r>
              <a:rPr lang="ar-SA" sz="2000" dirty="0" smtClean="0">
                <a:cs typeface="Simplified Arabic" pitchFamily="2" charset="-78"/>
              </a:rPr>
              <a:t>ومفاهيم سابقة، يمكن </a:t>
            </a:r>
            <a:r>
              <a:rPr lang="ar-SA" sz="2400" dirty="0" smtClean="0">
                <a:cs typeface="Simplified Arabic" pitchFamily="2" charset="-78"/>
              </a:rPr>
              <a:t>وصف</a:t>
            </a:r>
            <a:r>
              <a:rPr lang="ar-SA" sz="2000" dirty="0" smtClean="0">
                <a:cs typeface="Simplified Arabic" pitchFamily="2" charset="-78"/>
              </a:rPr>
              <a:t> </a:t>
            </a:r>
            <a:r>
              <a:rPr lang="ar-BH" sz="2000" dirty="0" smtClean="0">
                <a:cs typeface="Simplified Arabic" pitchFamily="2" charset="-78"/>
              </a:rPr>
              <a:t>إدارة الجودة الشاملة </a:t>
            </a:r>
            <a:r>
              <a:rPr lang="ar-SA" sz="2000" dirty="0" smtClean="0">
                <a:cs typeface="Simplified Arabic" pitchFamily="2" charset="-78"/>
              </a:rPr>
              <a:t>تمثل </a:t>
            </a:r>
            <a:r>
              <a:rPr lang="ar-SA" sz="2000" b="1" dirty="0" smtClean="0">
                <a:cs typeface="Simplified Arabic" pitchFamily="2" charset="-78"/>
              </a:rPr>
              <a:t>غاياتها وأهدافها </a:t>
            </a:r>
            <a:r>
              <a:rPr lang="ar-SA" sz="2000" dirty="0" smtClean="0">
                <a:cs typeface="Simplified Arabic" pitchFamily="2" charset="-78"/>
              </a:rPr>
              <a:t>وهي:  </a:t>
            </a:r>
            <a:endParaRPr lang="ar-BH" sz="2000" dirty="0" smtClean="0">
              <a:cs typeface="Simplified Arabic" pitchFamily="2" charset="-78"/>
            </a:endParaRPr>
          </a:p>
          <a:p>
            <a:pPr marL="1752600" lvl="3" indent="-381000" algn="just">
              <a:defRPr/>
            </a:pPr>
            <a:endParaRPr lang="ar-SA" dirty="0" smtClean="0">
              <a:cs typeface="Simplified Arabic" pitchFamily="2" charset="-78"/>
            </a:endParaRPr>
          </a:p>
          <a:p>
            <a:pPr marL="990600" lvl="3" indent="-381000" algn="just">
              <a:defRPr/>
            </a:pPr>
            <a:r>
              <a:rPr lang="ar-SA" dirty="0" smtClean="0">
                <a:cs typeface="Simplified Arabic" pitchFamily="2" charset="-78"/>
              </a:rPr>
              <a:t>عبارة عن </a:t>
            </a:r>
            <a:r>
              <a:rPr lang="ar-BH" b="1" dirty="0" smtClean="0">
                <a:cs typeface="Simplified Arabic" pitchFamily="2" charset="-78"/>
              </a:rPr>
              <a:t>فلسفة ومبادئ تسعى إلى التحسين والتطوير المستمرين</a:t>
            </a:r>
            <a:r>
              <a:rPr lang="ar-BH" dirty="0" smtClean="0">
                <a:cs typeface="Simplified Arabic" pitchFamily="2" charset="-78"/>
              </a:rPr>
              <a:t>.</a:t>
            </a:r>
            <a:endParaRPr lang="ar-SA" dirty="0" smtClean="0">
              <a:cs typeface="Simplified Arabic" pitchFamily="2" charset="-78"/>
            </a:endParaRPr>
          </a:p>
          <a:p>
            <a:pPr marL="990600" lvl="3" indent="-381000" algn="just">
              <a:defRPr/>
            </a:pPr>
            <a:r>
              <a:rPr lang="ar-BH" b="1" dirty="0" smtClean="0">
                <a:cs typeface="Simplified Arabic" pitchFamily="2" charset="-78"/>
              </a:rPr>
              <a:t>تحقيق رضا المستهلك وكذلك تحقيق أهداف المنظمة.</a:t>
            </a:r>
          </a:p>
          <a:p>
            <a:pPr marL="990600" lvl="3" indent="-381000" algn="just">
              <a:defRPr/>
            </a:pPr>
            <a:r>
              <a:rPr lang="ar-BH" dirty="0" smtClean="0">
                <a:cs typeface="Simplified Arabic" pitchFamily="2" charset="-78"/>
              </a:rPr>
              <a:t>تسعى إلى </a:t>
            </a:r>
            <a:r>
              <a:rPr lang="ar-BH" b="1" dirty="0" smtClean="0">
                <a:cs typeface="Simplified Arabic" pitchFamily="2" charset="-78"/>
              </a:rPr>
              <a:t>تحقيق الاستخدام الأمثل للموارد البشرية والمادية</a:t>
            </a:r>
            <a:r>
              <a:rPr lang="ar-BH" dirty="0" smtClean="0">
                <a:cs typeface="Simplified Arabic" pitchFamily="2" charset="-78"/>
              </a:rPr>
              <a:t>.</a:t>
            </a:r>
          </a:p>
          <a:p>
            <a:pPr marL="990600" lvl="3" indent="-381000" algn="just">
              <a:defRPr/>
            </a:pPr>
            <a:r>
              <a:rPr lang="ar-BH" dirty="0" smtClean="0">
                <a:cs typeface="Simplified Arabic" pitchFamily="2" charset="-78"/>
              </a:rPr>
              <a:t>من خلال </a:t>
            </a:r>
            <a:r>
              <a:rPr lang="en-US" dirty="0" smtClean="0">
                <a:cs typeface="Simplified Arabic" pitchFamily="2" charset="-78"/>
              </a:rPr>
              <a:t>TQM</a:t>
            </a:r>
            <a:r>
              <a:rPr lang="ar-BH" dirty="0" smtClean="0">
                <a:cs typeface="Simplified Arabic" pitchFamily="2" charset="-78"/>
              </a:rPr>
              <a:t> تعمل </a:t>
            </a:r>
            <a:r>
              <a:rPr lang="ar-SA" dirty="0" smtClean="0">
                <a:cs typeface="Simplified Arabic" pitchFamily="2" charset="-78"/>
              </a:rPr>
              <a:t>منظمات ومؤسسات </a:t>
            </a:r>
            <a:r>
              <a:rPr lang="ar-BH" dirty="0" smtClean="0">
                <a:cs typeface="Simplified Arabic" pitchFamily="2" charset="-78"/>
              </a:rPr>
              <a:t>المجتمع باستمرار </a:t>
            </a:r>
            <a:r>
              <a:rPr lang="ar-SA" dirty="0" smtClean="0">
                <a:cs typeface="Simplified Arabic" pitchFamily="2" charset="-78"/>
              </a:rPr>
              <a:t>على </a:t>
            </a:r>
            <a:r>
              <a:rPr lang="ar-BH" b="1" dirty="0" smtClean="0">
                <a:cs typeface="Simplified Arabic" pitchFamily="2" charset="-78"/>
              </a:rPr>
              <a:t>فهم حاجة المستهلك (</a:t>
            </a:r>
            <a:r>
              <a:rPr lang="ar-SA" b="1" dirty="0" smtClean="0">
                <a:cs typeface="Simplified Arabic" pitchFamily="2" charset="-78"/>
              </a:rPr>
              <a:t>المستهدف، </a:t>
            </a:r>
            <a:r>
              <a:rPr lang="ar-BH" b="1" dirty="0" smtClean="0">
                <a:cs typeface="Simplified Arabic" pitchFamily="2" charset="-78"/>
              </a:rPr>
              <a:t>الزبون</a:t>
            </a:r>
            <a:r>
              <a:rPr lang="ar-SA" b="1" dirty="0" smtClean="0">
                <a:cs typeface="Simplified Arabic" pitchFamily="2" charset="-78"/>
              </a:rPr>
              <a:t> / المريض والمراجع</a:t>
            </a:r>
            <a:r>
              <a:rPr lang="ar-BH" b="1" dirty="0" smtClean="0">
                <a:cs typeface="Simplified Arabic" pitchFamily="2" charset="-78"/>
              </a:rPr>
              <a:t>)</a:t>
            </a:r>
            <a:r>
              <a:rPr lang="ar-BH" dirty="0" smtClean="0">
                <a:cs typeface="Simplified Arabic" pitchFamily="2" charset="-78"/>
              </a:rPr>
              <a:t>.</a:t>
            </a:r>
            <a:endParaRPr lang="ar-SA" i="1" dirty="0" smtClean="0">
              <a:cs typeface="Simplified Arabic" pitchFamily="2" charset="-78"/>
            </a:endParaRPr>
          </a:p>
          <a:p>
            <a:pPr marL="990600" lvl="3" indent="-381000" algn="just">
              <a:buFont typeface="Wingdings 2" pitchFamily="18" charset="2"/>
              <a:buNone/>
              <a:defRPr/>
            </a:pPr>
            <a:r>
              <a:rPr lang="ar-SA" i="1" dirty="0" smtClean="0">
                <a:cs typeface="Simplified Arabic" pitchFamily="2" charset="-78"/>
              </a:rPr>
              <a:t>	</a:t>
            </a:r>
          </a:p>
          <a:p>
            <a:pPr marL="990600" lvl="3" indent="-381000" algn="just">
              <a:buFont typeface="Wingdings 2" pitchFamily="18" charset="2"/>
              <a:buNone/>
              <a:defRPr/>
            </a:pPr>
            <a:r>
              <a:rPr lang="ar-BH" i="1" dirty="0" err="1" smtClean="0">
                <a:cs typeface="Simplified Arabic" pitchFamily="2" charset="-78"/>
              </a:rPr>
              <a:t>وم</a:t>
            </a:r>
            <a:r>
              <a:rPr lang="ar-SA" i="1" dirty="0" smtClean="0">
                <a:cs typeface="Simplified Arabic" pitchFamily="2" charset="-78"/>
              </a:rPr>
              <a:t>ما </a:t>
            </a:r>
            <a:r>
              <a:rPr lang="ar-BH" i="1" dirty="0" smtClean="0">
                <a:cs typeface="Simplified Arabic" pitchFamily="2" charset="-78"/>
              </a:rPr>
              <a:t>يجد الإشارة إليه أن المؤسسة أو المنظمة لا يمكن أن</a:t>
            </a:r>
            <a:r>
              <a:rPr lang="ar-SA" i="1" dirty="0" smtClean="0">
                <a:cs typeface="Simplified Arabic" pitchFamily="2" charset="-78"/>
              </a:rPr>
              <a:t> </a:t>
            </a:r>
            <a:r>
              <a:rPr lang="ar-BH" i="1" dirty="0" smtClean="0">
                <a:cs typeface="Simplified Arabic" pitchFamily="2" charset="-78"/>
              </a:rPr>
              <a:t>تحقق رضا الزبون الداخلي والخارجي إلا إذا ثبتت</a:t>
            </a:r>
            <a:r>
              <a:rPr lang="ar-SA" i="1" dirty="0" smtClean="0">
                <a:cs typeface="Simplified Arabic" pitchFamily="2" charset="-78"/>
              </a:rPr>
              <a:t>: </a:t>
            </a:r>
          </a:p>
          <a:p>
            <a:pPr marL="990600" lvl="3" indent="-381000" algn="just">
              <a:buFont typeface="Wingdings 2" pitchFamily="18" charset="2"/>
              <a:buNone/>
              <a:defRPr/>
            </a:pPr>
            <a:r>
              <a:rPr lang="ar-BH" i="1" dirty="0" smtClean="0">
                <a:cs typeface="Simplified Arabic" pitchFamily="2" charset="-78"/>
              </a:rPr>
              <a:t> </a:t>
            </a:r>
            <a:r>
              <a:rPr lang="ar-SA" i="1" dirty="0" smtClean="0">
                <a:cs typeface="Simplified Arabic" pitchFamily="2" charset="-78"/>
              </a:rPr>
              <a:t>”</a:t>
            </a:r>
            <a:r>
              <a:rPr lang="ar-BH" b="1" i="1" dirty="0" smtClean="0">
                <a:cs typeface="Simplified Arabic" pitchFamily="2" charset="-78"/>
              </a:rPr>
              <a:t>القيم والمبادئ التي يجب أن تسود جميع أفرادها لتتمكن</a:t>
            </a:r>
            <a:r>
              <a:rPr lang="ar-SA" b="1" i="1" dirty="0" smtClean="0">
                <a:cs typeface="Simplified Arabic" pitchFamily="2" charset="-78"/>
              </a:rPr>
              <a:t> </a:t>
            </a:r>
            <a:r>
              <a:rPr lang="ar-BH" b="1" i="1" dirty="0" smtClean="0">
                <a:cs typeface="Simplified Arabic" pitchFamily="2" charset="-78"/>
              </a:rPr>
              <a:t>من تطبيق فلسفة ومفهوم ومبادئ إدارة الجودة الشاملة</a:t>
            </a:r>
            <a:r>
              <a:rPr lang="ar-SA" i="1" dirty="0" smtClean="0">
                <a:cs typeface="Simplified Arabic" pitchFamily="2" charset="-78"/>
              </a:rPr>
              <a:t>“</a:t>
            </a:r>
            <a:r>
              <a:rPr lang="ar-BH" b="1" i="1" dirty="0" smtClean="0">
                <a:cs typeface="Simplified Arabic" pitchFamily="2" charset="-78"/>
              </a:rPr>
              <a:t> </a:t>
            </a:r>
            <a:r>
              <a:rPr lang="ar-BH" i="1" dirty="0" smtClean="0">
                <a:cs typeface="Simplified Arabic" pitchFamily="2" charset="-78"/>
              </a:rPr>
              <a:t>وهذا ما يطلق عليه </a:t>
            </a:r>
            <a:r>
              <a:rPr lang="ar-BH" b="1" i="1" dirty="0" smtClean="0">
                <a:cs typeface="Simplified Arabic" pitchFamily="2" charset="-78"/>
              </a:rPr>
              <a:t>بالثقافة التنظيمية</a:t>
            </a:r>
            <a:r>
              <a:rPr lang="ar-SA" b="1" i="1" dirty="0" smtClean="0">
                <a:cs typeface="Simplified Arabic" pitchFamily="2" charset="-78"/>
              </a:rPr>
              <a:t>/ ثقافة الجودة</a:t>
            </a:r>
            <a:r>
              <a:rPr lang="ar-BH" i="1" dirty="0" smtClean="0">
                <a:cs typeface="Simplified Arabic" pitchFamily="2" charset="-78"/>
              </a:rPr>
              <a:t>.</a:t>
            </a:r>
            <a:endParaRPr lang="ar-SA" i="1" dirty="0" smtClean="0">
              <a:cs typeface="Simplified Arabic" pitchFamily="2" charset="-78"/>
            </a:endParaRPr>
          </a:p>
        </p:txBody>
      </p:sp>
    </p:spTree>
  </p:cSld>
  <p:clrMapOvr>
    <a:masterClrMapping/>
  </p:clrMapOvr>
  <p:transition>
    <p:comb/>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5378D294-8337-4D1E-88C4-B180F26C7FA4}" type="slidenum">
              <a:rPr lang="ar-SA"/>
              <a:pPr>
                <a:defRPr/>
              </a:pPr>
              <a:t>39</a:t>
            </a:fld>
            <a:endParaRPr lang="en-US"/>
          </a:p>
        </p:txBody>
      </p:sp>
      <p:sp>
        <p:nvSpPr>
          <p:cNvPr id="49155" name="Rectangle 3"/>
          <p:cNvSpPr>
            <a:spLocks noGrp="1"/>
          </p:cNvSpPr>
          <p:nvPr>
            <p:ph type="body" idx="4294967295"/>
          </p:nvPr>
        </p:nvSpPr>
        <p:spPr>
          <a:xfrm>
            <a:off x="428625" y="1357313"/>
            <a:ext cx="8358188" cy="4214812"/>
          </a:xfrm>
        </p:spPr>
        <p:txBody>
          <a:bodyPr/>
          <a:lstStyle/>
          <a:p>
            <a:pPr marL="609600" indent="-609600">
              <a:lnSpc>
                <a:spcPct val="80000"/>
              </a:lnSpc>
              <a:buFont typeface="Wingdings 2" pitchFamily="18" charset="2"/>
              <a:buNone/>
            </a:pPr>
            <a:endParaRPr lang="ar-SA" sz="1800" smtClean="0"/>
          </a:p>
          <a:p>
            <a:pPr marL="609600" indent="-609600">
              <a:lnSpc>
                <a:spcPct val="80000"/>
              </a:lnSpc>
              <a:buFont typeface="Wingdings 2" pitchFamily="18" charset="2"/>
              <a:buNone/>
            </a:pPr>
            <a:r>
              <a:rPr lang="ar-SA" sz="1800" smtClean="0"/>
              <a:t>		</a:t>
            </a:r>
            <a:r>
              <a:rPr lang="ar-BH" sz="1800" smtClean="0"/>
              <a:t>يعد مفهوم إدارة الجودة الشاملة من أحدث المفاهيم الإدارية التي تقوم على مجموعة من المبادئ</a:t>
            </a:r>
            <a:r>
              <a:rPr lang="ar-SA" sz="1800" smtClean="0"/>
              <a:t> </a:t>
            </a:r>
            <a:r>
              <a:rPr lang="ar-BH" sz="1800" smtClean="0"/>
              <a:t>والأفكار التي يمكن لأي إدارة أن تتبناها من أجل تحقيق أفضل أداء ممكن.</a:t>
            </a:r>
          </a:p>
          <a:p>
            <a:pPr marL="609600" indent="-609600">
              <a:lnSpc>
                <a:spcPct val="80000"/>
              </a:lnSpc>
              <a:buFont typeface="Wingdings 2" pitchFamily="18" charset="2"/>
              <a:buNone/>
            </a:pPr>
            <a:r>
              <a:rPr lang="ar-BH" sz="1800" smtClean="0"/>
              <a:t>	</a:t>
            </a:r>
            <a:endParaRPr lang="ar-SA" sz="1800" smtClean="0"/>
          </a:p>
          <a:p>
            <a:pPr marL="609600" indent="-609600">
              <a:lnSpc>
                <a:spcPct val="80000"/>
              </a:lnSpc>
              <a:buFont typeface="Wingdings 2" pitchFamily="18" charset="2"/>
              <a:buNone/>
            </a:pPr>
            <a:r>
              <a:rPr lang="ar-SA" sz="1800" smtClean="0"/>
              <a:t>		</a:t>
            </a:r>
            <a:r>
              <a:rPr lang="ar-BH" sz="1800" smtClean="0"/>
              <a:t>أن التحديات التي تشهدها منظمات الأعمال في المجتمع الإنساني المعاصر تقترن بالجوانب النوعية على الصعيدين السلعي والخدمي، وتستخدم النوعية كسلاح تنافسي رئيسي في هذا الاتجاه، وقد تم الاهتمام بالإطار الفسلفي والفكري لإدارة الجودة الشاملة (</a:t>
            </a:r>
            <a:r>
              <a:rPr lang="en-US" sz="1800" smtClean="0">
                <a:cs typeface="Tahoma" pitchFamily="34" charset="0"/>
              </a:rPr>
              <a:t>TQM</a:t>
            </a:r>
            <a:r>
              <a:rPr lang="ar-BH" sz="1800" smtClean="0"/>
              <a:t>) حيث أن هذا المفهوم </a:t>
            </a:r>
            <a:r>
              <a:rPr lang="ar-SA" sz="1800" smtClean="0"/>
              <a:t> </a:t>
            </a:r>
            <a:r>
              <a:rPr lang="ar-SA" sz="1800" b="1" smtClean="0"/>
              <a:t>بني على </a:t>
            </a:r>
            <a:r>
              <a:rPr lang="ar-BH" sz="2000" b="1" smtClean="0"/>
              <a:t>ثلاث مرتكزات</a:t>
            </a:r>
            <a:r>
              <a:rPr lang="ar-BH" sz="1800" b="1" smtClean="0"/>
              <a:t> هادفة في هذا المجال وهي:</a:t>
            </a:r>
            <a:endParaRPr lang="ar-SA" sz="1800" b="1" smtClean="0"/>
          </a:p>
          <a:p>
            <a:pPr marL="990600" lvl="1" indent="-533400">
              <a:lnSpc>
                <a:spcPct val="80000"/>
              </a:lnSpc>
              <a:buFont typeface="Wingdings 2" pitchFamily="18" charset="2"/>
              <a:buNone/>
            </a:pPr>
            <a:endParaRPr lang="ar-SA" sz="1800" b="1" smtClean="0"/>
          </a:p>
          <a:p>
            <a:pPr marL="990600" lvl="1" indent="-533400">
              <a:lnSpc>
                <a:spcPct val="80000"/>
              </a:lnSpc>
              <a:buFont typeface="Franklin Gothic Medium" pitchFamily="34" charset="0"/>
              <a:buAutoNum type="arabicPeriod"/>
            </a:pPr>
            <a:r>
              <a:rPr lang="ar-BH" sz="1800" b="1" smtClean="0"/>
              <a:t>تحقيق رضا المستهلك.</a:t>
            </a:r>
            <a:endParaRPr lang="en-US" sz="1800" b="1" smtClean="0">
              <a:cs typeface="Tahoma" pitchFamily="34" charset="0"/>
            </a:endParaRPr>
          </a:p>
          <a:p>
            <a:pPr marL="990600" lvl="1" indent="-533400">
              <a:lnSpc>
                <a:spcPct val="80000"/>
              </a:lnSpc>
              <a:buFont typeface="Franklin Gothic Medium" pitchFamily="34" charset="0"/>
              <a:buAutoNum type="arabicPeriod"/>
            </a:pPr>
            <a:r>
              <a:rPr lang="ar-BH" sz="1800" b="1" smtClean="0"/>
              <a:t>مساهمة العاملين في المنظمة.</a:t>
            </a:r>
            <a:endParaRPr lang="en-US" sz="1800" b="1" smtClean="0">
              <a:cs typeface="Tahoma" pitchFamily="34" charset="0"/>
            </a:endParaRPr>
          </a:p>
          <a:p>
            <a:pPr marL="990600" lvl="1" indent="-533400">
              <a:lnSpc>
                <a:spcPct val="80000"/>
              </a:lnSpc>
              <a:buFont typeface="Franklin Gothic Medium" pitchFamily="34" charset="0"/>
              <a:buAutoNum type="arabicPeriod"/>
            </a:pPr>
            <a:r>
              <a:rPr lang="ar-BH" sz="1800" b="1" smtClean="0"/>
              <a:t>استمرار التحسن والتطوير في الجودة (السلعة أو الخدمة)</a:t>
            </a:r>
            <a:r>
              <a:rPr lang="ar-SA" sz="1800" b="1" smtClean="0"/>
              <a:t>.</a:t>
            </a:r>
            <a:r>
              <a:rPr lang="ar-BH" sz="1800" b="1" smtClean="0"/>
              <a:t/>
            </a:r>
            <a:br>
              <a:rPr lang="ar-BH" sz="1800" b="1" smtClean="0"/>
            </a:br>
            <a:endParaRPr lang="ar-SA" sz="1800" b="1" smtClean="0"/>
          </a:p>
          <a:p>
            <a:pPr marL="990600" lvl="1" indent="-533400">
              <a:lnSpc>
                <a:spcPct val="80000"/>
              </a:lnSpc>
            </a:pPr>
            <a:r>
              <a:rPr lang="ar-BH" sz="1800" smtClean="0"/>
              <a:t>هذا وقد طرح ريتشارد.ل. ويليامز سبعة أسئلة شكلت إجاباتها تحليلاً متكاملاً لمفهوم الجودة.</a:t>
            </a:r>
            <a:r>
              <a:rPr lang="ar-SA" sz="1800" smtClean="0"/>
              <a:t> </a:t>
            </a:r>
            <a:r>
              <a:rPr lang="ar-BH" sz="1800" smtClean="0"/>
              <a:t>ولا تخرج الإجابات عن ما طرحه جابلونسكي</a:t>
            </a:r>
            <a:r>
              <a:rPr lang="ar-SA" sz="1800" smtClean="0"/>
              <a:t>، سوف نتطرق لها في الختام لتقييم مفاهيمنا. </a:t>
            </a:r>
          </a:p>
          <a:p>
            <a:pPr marL="990600" lvl="1" indent="-533400">
              <a:lnSpc>
                <a:spcPct val="80000"/>
              </a:lnSpc>
            </a:pPr>
            <a:r>
              <a:rPr lang="ar-SA" sz="1800" smtClean="0"/>
              <a:t> </a:t>
            </a:r>
          </a:p>
        </p:txBody>
      </p:sp>
      <p:sp>
        <p:nvSpPr>
          <p:cNvPr id="49156" name="Rectangle 3"/>
          <p:cNvSpPr>
            <a:spLocks noChangeArrowheads="1"/>
          </p:cNvSpPr>
          <p:nvPr/>
        </p:nvSpPr>
        <p:spPr bwMode="auto">
          <a:xfrm>
            <a:off x="2500313" y="415925"/>
            <a:ext cx="4143375" cy="461963"/>
          </a:xfrm>
          <a:prstGeom prst="rect">
            <a:avLst/>
          </a:prstGeom>
          <a:noFill/>
          <a:ln w="9525">
            <a:noFill/>
            <a:miter lim="800000"/>
            <a:headEnd/>
            <a:tailEnd/>
          </a:ln>
        </p:spPr>
        <p:txBody>
          <a:bodyPr>
            <a:spAutoFit/>
          </a:bodyPr>
          <a:lstStyle/>
          <a:p>
            <a:pPr algn="ctr"/>
            <a:r>
              <a:rPr lang="ar-SA" sz="2400" b="1">
                <a:cs typeface="Tahoma" pitchFamily="34" charset="0"/>
              </a:rPr>
              <a:t>مبادئ إدارة الجودة الشاملة</a:t>
            </a:r>
            <a:endParaRPr lang="ar-SA" sz="2400"/>
          </a:p>
        </p:txBody>
      </p:sp>
    </p:spTree>
  </p:cSld>
  <p:clrMapOvr>
    <a:masterClrMapping/>
  </p:clrMapOvr>
  <p:transition>
    <p:comb/>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F852538A-E3A3-414C-8C52-08540C1CD118}" type="slidenum">
              <a:rPr lang="ar-SA"/>
              <a:pPr>
                <a:defRPr/>
              </a:pPr>
              <a:t>4</a:t>
            </a:fld>
            <a:endParaRPr lang="en-US"/>
          </a:p>
        </p:txBody>
      </p:sp>
      <p:sp>
        <p:nvSpPr>
          <p:cNvPr id="5122" name="Title 1"/>
          <p:cNvSpPr>
            <a:spLocks noGrp="1"/>
          </p:cNvSpPr>
          <p:nvPr>
            <p:ph type="title"/>
          </p:nvPr>
        </p:nvSpPr>
        <p:spPr>
          <a:xfrm>
            <a:off x="1671638" y="142852"/>
            <a:ext cx="5829300" cy="796925"/>
          </a:xfrm>
        </p:spPr>
        <p:txBody>
          <a:bodyPr/>
          <a:lstStyle/>
          <a:p>
            <a:pPr algn="ctr" eaLnBrk="1" fontAlgn="auto" hangingPunct="1">
              <a:spcAft>
                <a:spcPts val="0"/>
              </a:spcAft>
              <a:defRPr/>
            </a:pPr>
            <a:r>
              <a:rPr lang="ar-SA" sz="1600" dirty="0" smtClean="0">
                <a:latin typeface="Monotype Koufi" pitchFamily="2" charset="-78"/>
                <a:cs typeface="Monotype Koufi" pitchFamily="2" charset="-78"/>
              </a:rPr>
              <a:t>إدارة الجودة الشاملة للمختبرات الطبية  </a:t>
            </a:r>
            <a:r>
              <a:rPr lang="en-US" sz="1600" dirty="0" smtClean="0">
                <a:latin typeface="Monotype Koufi" pitchFamily="2" charset="-78"/>
                <a:cs typeface="Monotype Koufi" pitchFamily="2" charset="-78"/>
              </a:rPr>
              <a:t>MLTTQM</a:t>
            </a:r>
            <a:r>
              <a:rPr lang="ar-SA" sz="1800" dirty="0" smtClean="0">
                <a:latin typeface="Monotype Koufi" pitchFamily="2" charset="-78"/>
                <a:cs typeface="Monotype Koufi" pitchFamily="2" charset="-78"/>
              </a:rPr>
              <a:t/>
            </a:r>
            <a:br>
              <a:rPr lang="ar-SA" sz="1800" dirty="0" smtClean="0">
                <a:latin typeface="Monotype Koufi" pitchFamily="2" charset="-78"/>
                <a:cs typeface="Monotype Koufi" pitchFamily="2" charset="-78"/>
              </a:rPr>
            </a:br>
            <a:r>
              <a:rPr lang="ar-SA" sz="2400" dirty="0" smtClean="0">
                <a:latin typeface="Monotype Koufi" pitchFamily="2" charset="-78"/>
                <a:cs typeface="Monotype Koufi" pitchFamily="2" charset="-78"/>
              </a:rPr>
              <a:t>مراجع ومصادر التدريس والتعلم </a:t>
            </a:r>
          </a:p>
        </p:txBody>
      </p:sp>
      <p:sp>
        <p:nvSpPr>
          <p:cNvPr id="14340" name="Content Placeholder 2"/>
          <p:cNvSpPr>
            <a:spLocks noGrp="1"/>
          </p:cNvSpPr>
          <p:nvPr>
            <p:ph idx="1"/>
          </p:nvPr>
        </p:nvSpPr>
        <p:spPr>
          <a:xfrm>
            <a:off x="457200" y="1000125"/>
            <a:ext cx="8229600" cy="5643563"/>
          </a:xfrm>
        </p:spPr>
        <p:txBody>
          <a:bodyPr/>
          <a:lstStyle/>
          <a:p>
            <a:pPr eaLnBrk="1" hangingPunct="1">
              <a:buFont typeface="Arial" pitchFamily="34" charset="0"/>
              <a:buNone/>
            </a:pPr>
            <a:endParaRPr lang="en-US" sz="1400" smtClean="0">
              <a:cs typeface="Tahoma" pitchFamily="34" charset="0"/>
              <a:hlinkClick r:id="rId3"/>
            </a:endParaRPr>
          </a:p>
          <a:p>
            <a:pPr eaLnBrk="1" hangingPunct="1"/>
            <a:r>
              <a:rPr lang="ar-SA" sz="1400" i="1" smtClean="0">
                <a:latin typeface="Monotype Koufi" pitchFamily="2" charset="-78"/>
                <a:cs typeface="Monotype Koufi" pitchFamily="2" charset="-78"/>
              </a:rPr>
              <a:t>ملخصك الذاتي الذكي </a:t>
            </a:r>
            <a:r>
              <a:rPr lang="ar-SA" sz="1400" i="1" smtClean="0"/>
              <a:t> ( ما يحك جلدك غير ظفرك) </a:t>
            </a:r>
          </a:p>
          <a:p>
            <a:pPr eaLnBrk="1" hangingPunct="1"/>
            <a:r>
              <a:rPr lang="ar-SA" sz="1400" smtClean="0">
                <a:latin typeface="Monotype Koufi" pitchFamily="2" charset="-78"/>
                <a:cs typeface="Monotype Koufi" pitchFamily="2" charset="-78"/>
              </a:rPr>
              <a:t>الجوحلي، عيسى بن علي  (2009) الجودة الشاملة للمهن الصحية</a:t>
            </a:r>
            <a:r>
              <a:rPr lang="ar-SA" sz="1400" i="1" smtClean="0">
                <a:latin typeface="Monotype Koufi" pitchFamily="2" charset="-78"/>
                <a:cs typeface="Monotype Koufi" pitchFamily="2" charset="-78"/>
              </a:rPr>
              <a:t>:  ملخص محاضرات ومراجعة خبرات محلية وعالمية  </a:t>
            </a:r>
            <a:r>
              <a:rPr lang="ar-SA" sz="1400" i="1" smtClean="0">
                <a:latin typeface="Arabic Transparent" pitchFamily="2" charset="0"/>
              </a:rPr>
              <a:t>(تجهز خلال 3 أسابيع  في مركز التصوير الكلية، مركز خدمة الطلاب القويفل طريق الملك عبدالله امام الجامعة)</a:t>
            </a:r>
          </a:p>
          <a:p>
            <a:pPr eaLnBrk="1" hangingPunct="1"/>
            <a:r>
              <a:rPr lang="ar-SA" sz="1400" i="1" smtClean="0">
                <a:latin typeface="Monotype Koufi" pitchFamily="2" charset="-78"/>
                <a:cs typeface="Monotype Koufi" pitchFamily="2" charset="-78"/>
              </a:rPr>
              <a:t>أساسيات إدارة الجودة الشاملة،</a:t>
            </a:r>
            <a:r>
              <a:rPr lang="ar-SA" sz="1400" i="1" smtClean="0">
                <a:latin typeface="Arabic Transparent" pitchFamily="2" charset="0"/>
              </a:rPr>
              <a:t> مترجم عن ريتشارد ويليامز، مكتبة جرير 2003  (يغطي جزء من المقرر)</a:t>
            </a:r>
          </a:p>
          <a:p>
            <a:pPr eaLnBrk="1" hangingPunct="1"/>
            <a:r>
              <a:rPr lang="ar-SA" sz="1400" i="1" smtClean="0">
                <a:latin typeface="Monotype Koufi" pitchFamily="2" charset="-78"/>
                <a:cs typeface="Monotype Koufi" pitchFamily="2" charset="-78"/>
              </a:rPr>
              <a:t>د</a:t>
            </a:r>
            <a:r>
              <a:rPr lang="ar-SA" sz="1400" smtClean="0">
                <a:latin typeface="Monotype Koufi" pitchFamily="2" charset="-78"/>
                <a:cs typeface="Monotype Koufi" pitchFamily="2" charset="-78"/>
              </a:rPr>
              <a:t>. نياز، عبدالعزيز حبيب الله، جودة الرعاية الصحية: الأسس والتطبيق 2005م   (</a:t>
            </a:r>
            <a:r>
              <a:rPr lang="ar-SA" sz="1400" smtClean="0">
                <a:latin typeface="Arabic Transparent" pitchFamily="2" charset="0"/>
                <a:ea typeface="Monotype Koufi" pitchFamily="2" charset="-78"/>
                <a:cs typeface="Arabic Transparent" pitchFamily="2" charset="0"/>
              </a:rPr>
              <a:t>جديد بتاريخه قديم بمحتواه رعاية صحية اولية)</a:t>
            </a:r>
          </a:p>
          <a:p>
            <a:pPr eaLnBrk="1" hangingPunct="1"/>
            <a:r>
              <a:rPr lang="ar-SA" sz="1400" smtClean="0">
                <a:latin typeface="Monotype Koufi" pitchFamily="2" charset="-78"/>
                <a:cs typeface="Monotype Koufi" pitchFamily="2" charset="-78"/>
              </a:rPr>
              <a:t>د. بن سعيد، خالد بن سعد عبدالعزيز، إدارة الجودة الشاملة: تطبيقات في القطاع الصحي </a:t>
            </a:r>
          </a:p>
          <a:p>
            <a:pPr eaLnBrk="1" hangingPunct="1"/>
            <a:r>
              <a:rPr lang="ar-SA" sz="1400" smtClean="0">
                <a:latin typeface="Monotype Koufi" pitchFamily="2" charset="-78"/>
                <a:cs typeface="Monotype Koufi" pitchFamily="2" charset="-78"/>
              </a:rPr>
              <a:t>إدارة الجودة الشاملة: تطبيقات على القطاع الصحي، تأليف هيو كوش وترجمة د. طلال الاحمدي</a:t>
            </a:r>
            <a:endParaRPr lang="ar-SA" sz="1400" b="1" smtClean="0">
              <a:latin typeface="Monotype Koufi" pitchFamily="2" charset="-78"/>
              <a:cs typeface="Monotype Koufi" pitchFamily="2" charset="-78"/>
            </a:endParaRPr>
          </a:p>
          <a:p>
            <a:pPr eaLnBrk="1" hangingPunct="1"/>
            <a:r>
              <a:rPr lang="ar-SA" sz="1400" b="1" smtClean="0">
                <a:latin typeface="Monotype Koufi" pitchFamily="2" charset="-78"/>
                <a:cs typeface="Monotype Koufi" pitchFamily="2" charset="-78"/>
              </a:rPr>
              <a:t>كتاب ”الجودة لكل كيميائي وكل من يعمل في المختبر“المؤلف احمد السروي ، مركز تطوير الاداء والتنمية  </a:t>
            </a:r>
            <a:r>
              <a:rPr lang="ar-SA" sz="1400" smtClean="0">
                <a:latin typeface="Monotype Koufi" pitchFamily="2" charset="-78"/>
                <a:cs typeface="Monotype Koufi" pitchFamily="2" charset="-78"/>
              </a:rPr>
              <a:t>153 شارع جسر السويس - مصر الجديدة</a:t>
            </a:r>
            <a:r>
              <a:rPr lang="ar-SA" sz="1400" b="1" smtClean="0">
                <a:latin typeface="Monotype Koufi" pitchFamily="2" charset="-78"/>
                <a:cs typeface="Monotype Koufi" pitchFamily="2" charset="-78"/>
              </a:rPr>
              <a:t>- القاهرة  </a:t>
            </a:r>
            <a:r>
              <a:rPr lang="ar-SA" sz="1400" smtClean="0">
                <a:latin typeface="Arabic Transparent" pitchFamily="2" charset="0"/>
              </a:rPr>
              <a:t>002 02 26398677   \  002 02 26398677  (اضافي ممسز)</a:t>
            </a:r>
          </a:p>
          <a:p>
            <a:pPr eaLnBrk="1" hangingPunct="1"/>
            <a:r>
              <a:rPr lang="ar-SA" sz="1200" b="1" smtClean="0">
                <a:latin typeface="Monotype Koufi" pitchFamily="2" charset="-78"/>
                <a:cs typeface="Monotype Koufi" pitchFamily="2" charset="-78"/>
              </a:rPr>
              <a:t>زقزوق، خالد بن جميل مصطفى (2008\1429) ، تطبيق مبادئ إدارة الجودة الشاملة لتحسين أداء كلية، رسالة ماجتطير ادارة وةتخطيط تربوي، جامعة أم القرى (اضافي)</a:t>
            </a:r>
            <a:endParaRPr lang="ar-SA" sz="1200" i="1" smtClean="0">
              <a:latin typeface="Monotype Koufi" pitchFamily="2" charset="-78"/>
              <a:cs typeface="Monotype Koufi" pitchFamily="2" charset="-78"/>
            </a:endParaRPr>
          </a:p>
          <a:p>
            <a:pPr algn="l" rtl="0" eaLnBrk="1" hangingPunct="1"/>
            <a:r>
              <a:rPr lang="en-US" sz="1200" i="1" smtClean="0">
                <a:cs typeface="Tahoma" pitchFamily="34" charset="0"/>
              </a:rPr>
              <a:t>Wutchison Doug (1994) Total Quality Management in the Clinical laboratory ASQC Quality Press, Milwaukee. Wisconsin. </a:t>
            </a:r>
            <a:r>
              <a:rPr lang="ar-SA" sz="1200" i="1" smtClean="0"/>
              <a:t>هذا مرجع إدارة وسلامة قسم المختبرات كلية العلوم الطبية </a:t>
            </a:r>
            <a:endParaRPr lang="en-US" sz="1200" smtClean="0">
              <a:cs typeface="Tahoma" pitchFamily="34" charset="0"/>
              <a:hlinkClick r:id="rId3"/>
            </a:endParaRPr>
          </a:p>
          <a:p>
            <a:pPr algn="l" rtl="0" eaLnBrk="1" hangingPunct="1"/>
            <a:r>
              <a:rPr lang="en-US" sz="1200" smtClean="0">
                <a:cs typeface="Tahoma" pitchFamily="34" charset="0"/>
                <a:hlinkClick r:id="rId3"/>
              </a:rPr>
              <a:t>Total Quality Management: Strategies and Techniques Proven at Today's Most Successful Companies (Portable Mba Series)</a:t>
            </a:r>
            <a:r>
              <a:rPr lang="en-US" sz="1200" smtClean="0">
                <a:cs typeface="Tahoma" pitchFamily="34" charset="0"/>
              </a:rPr>
              <a:t> - Hardcover (Feb 1998) by Stephen George and Arnold Weimerskirch</a:t>
            </a:r>
          </a:p>
          <a:p>
            <a:pPr algn="l" rtl="0" eaLnBrk="1" hangingPunct="1"/>
            <a:r>
              <a:rPr lang="en-US" sz="1200" smtClean="0">
                <a:cs typeface="Tahoma" pitchFamily="34" charset="0"/>
              </a:rPr>
              <a:t>Medical Quality Management: Theory and Practi…(Paperback) by </a:t>
            </a:r>
            <a:r>
              <a:rPr lang="en-US" sz="1100" smtClean="0">
                <a:cs typeface="Tahoma" pitchFamily="34" charset="0"/>
                <a:hlinkClick r:id="rId4"/>
              </a:rPr>
              <a:t>American College of Medical Quality</a:t>
            </a:r>
            <a:r>
              <a:rPr lang="en-US" sz="1100" smtClean="0">
                <a:cs typeface="Tahoma" pitchFamily="34" charset="0"/>
              </a:rPr>
              <a:t>, </a:t>
            </a:r>
            <a:r>
              <a:rPr lang="en-US" sz="1100" smtClean="0">
                <a:cs typeface="Tahoma" pitchFamily="34" charset="0"/>
                <a:hlinkClick r:id="rId5"/>
              </a:rPr>
              <a:t>Prathibha Varkey MD</a:t>
            </a:r>
            <a:endParaRPr lang="en-US" sz="1100" smtClean="0">
              <a:cs typeface="Tahoma" pitchFamily="34" charset="0"/>
            </a:endParaRPr>
          </a:p>
          <a:p>
            <a:pPr algn="l" rtl="0" eaLnBrk="1" hangingPunct="1"/>
            <a:r>
              <a:rPr lang="en-US" sz="1200" smtClean="0">
                <a:cs typeface="Tahoma" pitchFamily="34" charset="0"/>
              </a:rPr>
              <a:t>The Healthcare Quality Book: Vision, Strategy…(Hardcover) by </a:t>
            </a:r>
            <a:r>
              <a:rPr lang="en-US" sz="1200" smtClean="0">
                <a:cs typeface="Tahoma" pitchFamily="34" charset="0"/>
                <a:hlinkClick r:id="rId6"/>
              </a:rPr>
              <a:t>Elizabeth R. Ransom</a:t>
            </a:r>
            <a:r>
              <a:rPr lang="en-US" sz="1200" smtClean="0">
                <a:cs typeface="Tahoma" pitchFamily="34" charset="0"/>
              </a:rPr>
              <a:t>, </a:t>
            </a:r>
            <a:r>
              <a:rPr lang="en-US" sz="1200" smtClean="0">
                <a:cs typeface="Tahoma" pitchFamily="34" charset="0"/>
                <a:hlinkClick r:id="rId7"/>
              </a:rPr>
              <a:t>Maulik S. Joshi</a:t>
            </a:r>
            <a:endParaRPr lang="en-US" sz="1200" smtClean="0">
              <a:cs typeface="Tahoma" pitchFamily="34" charset="0"/>
            </a:endParaRPr>
          </a:p>
          <a:p>
            <a:pPr algn="l" rtl="0" eaLnBrk="1" hangingPunct="1"/>
            <a:r>
              <a:rPr lang="en-US" sz="1200" smtClean="0">
                <a:latin typeface="Arial" pitchFamily="34" charset="0"/>
                <a:cs typeface="Arial" pitchFamily="34" charset="0"/>
              </a:rPr>
              <a:t>A History of the Arab Peoples   by </a:t>
            </a:r>
            <a:r>
              <a:rPr lang="en-US" sz="1200" smtClean="0">
                <a:latin typeface="Arial" pitchFamily="34" charset="0"/>
                <a:cs typeface="Arial" pitchFamily="34" charset="0"/>
                <a:hlinkClick r:id="rId8"/>
              </a:rPr>
              <a:t>Albert Hourani</a:t>
            </a:r>
            <a:r>
              <a:rPr lang="en-US" sz="1200" smtClean="0">
                <a:latin typeface="Arial" pitchFamily="34" charset="0"/>
                <a:cs typeface="Arial" pitchFamily="34" charset="0"/>
              </a:rPr>
              <a:t> 1991 </a:t>
            </a:r>
            <a:r>
              <a:rPr lang="en-US" sz="1200" baseline="30000" smtClean="0">
                <a:latin typeface="Arial" pitchFamily="34" charset="0"/>
                <a:cs typeface="Arial" pitchFamily="34" charset="0"/>
                <a:hlinkClick r:id="rId9"/>
              </a:rPr>
              <a:t>http://www.amazon.com/History-Arab-Peoples-Albert-Hourani/dp/0446393924/ref=cm_lmf_tit_1_rsrsrs0#reader</a:t>
            </a:r>
            <a:endParaRPr lang="ar-SA" sz="1200" baseline="30000" smtClean="0"/>
          </a:p>
          <a:p>
            <a:pPr algn="ctr" rtl="0" eaLnBrk="1" hangingPunct="1">
              <a:buFont typeface="Arial" pitchFamily="34" charset="0"/>
              <a:buNone/>
            </a:pPr>
            <a:r>
              <a:rPr lang="ar-SA" sz="1400" smtClean="0">
                <a:latin typeface="Monotype Koufi" pitchFamily="2" charset="-78"/>
                <a:cs typeface="Monotype Koufi" pitchFamily="2" charset="-78"/>
              </a:rPr>
              <a:t>مصادر الكترونية</a:t>
            </a:r>
            <a:r>
              <a:rPr lang="ar-SA" sz="1400" smtClean="0"/>
              <a:t> </a:t>
            </a:r>
            <a:endParaRPr lang="en-US" sz="1400" smtClean="0">
              <a:cs typeface="Tahoma" pitchFamily="34" charset="0"/>
            </a:endParaRPr>
          </a:p>
          <a:p>
            <a:pPr algn="l" rtl="0" eaLnBrk="1" hangingPunct="1"/>
            <a:r>
              <a:rPr lang="en-US" sz="1400" smtClean="0">
                <a:cs typeface="Tahoma" pitchFamily="34" charset="0"/>
                <a:hlinkClick r:id="rId10"/>
              </a:rPr>
              <a:t>http://hrdiscussion.com/hr5154.html</a:t>
            </a:r>
            <a:r>
              <a:rPr lang="en-US" sz="1400" smtClean="0">
                <a:cs typeface="Tahoma" pitchFamily="34" charset="0"/>
              </a:rPr>
              <a:t> </a:t>
            </a:r>
          </a:p>
          <a:p>
            <a:pPr algn="l" rtl="0" eaLnBrk="1" hangingPunct="1"/>
            <a:r>
              <a:rPr lang="en-US" sz="1400" smtClean="0">
                <a:cs typeface="Tahoma" pitchFamily="34" charset="0"/>
                <a:hlinkClick r:id="rId11"/>
              </a:rPr>
              <a:t>https://www.sharjah.ac.ae/Arabic/Administrative_Services/cce/Pages/MedicalSciencesCourses.aspx</a:t>
            </a:r>
            <a:endParaRPr lang="en-US" sz="1400" smtClean="0">
              <a:cs typeface="Tahoma" pitchFamily="34" charset="0"/>
            </a:endParaRPr>
          </a:p>
          <a:p>
            <a:pPr algn="l" rtl="0" eaLnBrk="1" hangingPunct="1"/>
            <a:r>
              <a:rPr lang="en-US" sz="1400" smtClean="0">
                <a:cs typeface="Tahoma" pitchFamily="34" charset="0"/>
                <a:hlinkClick r:id="rId12"/>
              </a:rPr>
              <a:t>http://forum.sqc.org.sa/default.asp</a:t>
            </a:r>
            <a:endParaRPr lang="en-US" sz="1400" smtClean="0">
              <a:cs typeface="Tahoma" pitchFamily="34" charset="0"/>
            </a:endParaRPr>
          </a:p>
          <a:p>
            <a:pPr algn="l" rtl="0" eaLnBrk="1" hangingPunct="1"/>
            <a:endParaRPr lang="en-US" sz="1400" smtClean="0">
              <a:cs typeface="Tahoma" pitchFamily="34" charset="0"/>
            </a:endParaRPr>
          </a:p>
          <a:p>
            <a:pPr algn="l" rtl="0" eaLnBrk="1" hangingPunct="1"/>
            <a:endParaRPr lang="en-US" sz="1400" smtClean="0">
              <a:cs typeface="Tahoma" pitchFamily="34" charset="0"/>
            </a:endParaRPr>
          </a:p>
          <a:p>
            <a:pPr algn="l" rtl="0" eaLnBrk="1" hangingPunct="1"/>
            <a:endParaRPr lang="en-US" sz="1400" smtClean="0">
              <a:cs typeface="Tahoma" pitchFamily="34" charset="0"/>
            </a:endParaRPr>
          </a:p>
          <a:p>
            <a:pPr algn="l" rtl="0" eaLnBrk="1" hangingPunct="1"/>
            <a:endParaRPr lang="en-US" sz="1400" smtClean="0">
              <a:cs typeface="Tahoma" pitchFamily="34" charset="0"/>
            </a:endParaRPr>
          </a:p>
        </p:txBody>
      </p:sp>
    </p:spTree>
  </p:cSld>
  <p:clrMapOvr>
    <a:masterClrMapping/>
  </p:clrMapOvr>
  <p:transition>
    <p:comb/>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780F6F2E-A2AD-44B1-A11A-1D2091464446}" type="slidenum">
              <a:rPr lang="ar-SA"/>
              <a:pPr>
                <a:defRPr/>
              </a:pPr>
              <a:t>40</a:t>
            </a:fld>
            <a:endParaRPr lang="en-US"/>
          </a:p>
        </p:txBody>
      </p:sp>
      <p:sp>
        <p:nvSpPr>
          <p:cNvPr id="38914" name="Rectangle 2"/>
          <p:cNvSpPr>
            <a:spLocks noGrp="1"/>
          </p:cNvSpPr>
          <p:nvPr>
            <p:ph type="title" idx="4294967295"/>
          </p:nvPr>
        </p:nvSpPr>
        <p:spPr bwMode="auto">
          <a:xfrm>
            <a:off x="2214563" y="241300"/>
            <a:ext cx="5214937" cy="450850"/>
          </a:xfrm>
        </p:spPr>
        <p:txBody>
          <a:bodyPr wrap="square" lIns="91440" tIns="45720" rIns="91440" bIns="45720" numCol="1" anchorCtr="0" compatLnSpc="1">
            <a:prstTxWarp prst="textNoShape">
              <a:avLst/>
            </a:prstTxWarp>
            <a:normAutofit fontScale="90000"/>
          </a:bodyPr>
          <a:lstStyle/>
          <a:p>
            <a:pPr algn="ctr">
              <a:defRPr/>
            </a:pPr>
            <a:r>
              <a:rPr lang="ar-BH" sz="2800" b="1" dirty="0" smtClean="0">
                <a:latin typeface="Monotype Koufi" pitchFamily="2" charset="-78"/>
                <a:ea typeface="Monotype Koufi" pitchFamily="2" charset="-78"/>
                <a:cs typeface="Monotype Koufi" pitchFamily="2" charset="-78"/>
              </a:rPr>
              <a:t>النظرة </a:t>
            </a:r>
            <a:r>
              <a:rPr lang="ar-BH" sz="2800" b="1" dirty="0" err="1" smtClean="0">
                <a:latin typeface="Monotype Koufi" pitchFamily="2" charset="-78"/>
                <a:ea typeface="Monotype Koufi" pitchFamily="2" charset="-78"/>
                <a:cs typeface="Monotype Koufi" pitchFamily="2" charset="-78"/>
              </a:rPr>
              <a:t>الشمو</a:t>
            </a:r>
            <a:r>
              <a:rPr lang="ar-SA" sz="2800" b="1" dirty="0" err="1" smtClean="0">
                <a:latin typeface="Monotype Koufi" pitchFamily="2" charset="-78"/>
                <a:ea typeface="Monotype Koufi" pitchFamily="2" charset="-78"/>
                <a:cs typeface="Monotype Koufi" pitchFamily="2" charset="-78"/>
              </a:rPr>
              <a:t>لية</a:t>
            </a:r>
            <a:r>
              <a:rPr lang="ar-SA" sz="2800" b="1" dirty="0" smtClean="0">
                <a:latin typeface="Monotype Koufi" pitchFamily="2" charset="-78"/>
                <a:ea typeface="Monotype Koufi" pitchFamily="2" charset="-78"/>
                <a:cs typeface="Monotype Koufi" pitchFamily="2" charset="-78"/>
              </a:rPr>
              <a:t> لإدارة الجودة الشاملة </a:t>
            </a:r>
            <a:endParaRPr lang="en-US" sz="1400" b="1" dirty="0" smtClean="0">
              <a:ea typeface="Monotype Koufi" pitchFamily="2" charset="-78"/>
              <a:cs typeface="Monotype Koufi" pitchFamily="2" charset="-78"/>
            </a:endParaRPr>
          </a:p>
        </p:txBody>
      </p:sp>
      <p:sp>
        <p:nvSpPr>
          <p:cNvPr id="50180" name="Rectangle 3"/>
          <p:cNvSpPr>
            <a:spLocks noGrp="1"/>
          </p:cNvSpPr>
          <p:nvPr>
            <p:ph type="body" idx="4294967295"/>
          </p:nvPr>
        </p:nvSpPr>
        <p:spPr>
          <a:xfrm>
            <a:off x="571500" y="928688"/>
            <a:ext cx="8429625" cy="5464175"/>
          </a:xfrm>
        </p:spPr>
        <p:txBody>
          <a:bodyPr/>
          <a:lstStyle/>
          <a:p>
            <a:pPr>
              <a:lnSpc>
                <a:spcPct val="80000"/>
              </a:lnSpc>
            </a:pPr>
            <a:r>
              <a:rPr lang="ar-BH" sz="2000" smtClean="0">
                <a:cs typeface="Simplified Arabic" pitchFamily="18" charset="-78"/>
              </a:rPr>
              <a:t>ويمكن تلخيص </a:t>
            </a:r>
            <a:r>
              <a:rPr lang="ar-BH" sz="2000" b="1" smtClean="0">
                <a:cs typeface="Simplified Arabic" pitchFamily="18" charset="-78"/>
              </a:rPr>
              <a:t>مفهوم إدارة الجودة </a:t>
            </a:r>
            <a:r>
              <a:rPr lang="ar-BH" sz="2000" smtClean="0">
                <a:cs typeface="Simplified Arabic" pitchFamily="18" charset="-78"/>
              </a:rPr>
              <a:t>الشاملة من وجهة نظر </a:t>
            </a:r>
            <a:r>
              <a:rPr lang="ar-BH" sz="2000" b="1" smtClean="0">
                <a:cs typeface="Simplified Arabic" pitchFamily="18" charset="-78"/>
              </a:rPr>
              <a:t>ريتشارد وليامز كما يلي:</a:t>
            </a:r>
            <a:br>
              <a:rPr lang="ar-BH" sz="2000" b="1" smtClean="0">
                <a:cs typeface="Simplified Arabic" pitchFamily="18" charset="-78"/>
              </a:rPr>
            </a:br>
            <a:endParaRPr lang="ar-SA" sz="2000" b="1" smtClean="0">
              <a:cs typeface="Simplified Arabic" pitchFamily="18" charset="-78"/>
            </a:endParaRPr>
          </a:p>
          <a:p>
            <a:pPr>
              <a:lnSpc>
                <a:spcPct val="80000"/>
              </a:lnSpc>
            </a:pPr>
            <a:r>
              <a:rPr lang="ar-SA" sz="2000" b="1" smtClean="0">
                <a:cs typeface="Simplified Arabic" pitchFamily="18" charset="-78"/>
              </a:rPr>
              <a:t>    </a:t>
            </a:r>
            <a:r>
              <a:rPr lang="ar-BH" sz="2000" smtClean="0">
                <a:cs typeface="Simplified Arabic" pitchFamily="18" charset="-78"/>
              </a:rPr>
              <a:t>أنها </a:t>
            </a:r>
            <a:r>
              <a:rPr lang="ar-BH" sz="2000" b="1" i="1" smtClean="0">
                <a:cs typeface="Simplified Arabic" pitchFamily="18" charset="-78"/>
              </a:rPr>
              <a:t>أسلوب قيادي ينشئ فلسفة تنظيمية تساعد على تحقيق أعلى درجة ممكنة لجودة السلع والخدمات</a:t>
            </a:r>
            <a:r>
              <a:rPr lang="ar-SA" sz="2000" smtClean="0">
                <a:cs typeface="Simplified Arabic" pitchFamily="18" charset="-78"/>
              </a:rPr>
              <a:t>، وسعيها إلى </a:t>
            </a:r>
            <a:r>
              <a:rPr lang="ar-BH" sz="2000" b="1" i="1" smtClean="0">
                <a:cs typeface="Simplified Arabic" pitchFamily="18" charset="-78"/>
              </a:rPr>
              <a:t>إدماج فلسفتها ببنية المنظمة</a:t>
            </a:r>
            <a:r>
              <a:rPr lang="ar-BH" sz="2000" smtClean="0">
                <a:cs typeface="Simplified Arabic" pitchFamily="18" charset="-78"/>
              </a:rPr>
              <a:t>، </a:t>
            </a:r>
            <a:r>
              <a:rPr lang="ar-SA" sz="2000" smtClean="0">
                <a:cs typeface="Simplified Arabic" pitchFamily="18" charset="-78"/>
              </a:rPr>
              <a:t>وأن نجاحها في </a:t>
            </a:r>
            <a:r>
              <a:rPr lang="ar-BH" sz="2000" smtClean="0">
                <a:cs typeface="Simplified Arabic" pitchFamily="18" charset="-78"/>
              </a:rPr>
              <a:t>قناعة أفراد المنظمة بمبادئها.</a:t>
            </a:r>
            <a:r>
              <a:rPr lang="ar-SA" sz="2000" smtClean="0">
                <a:cs typeface="Simplified Arabic" pitchFamily="18" charset="-78"/>
              </a:rPr>
              <a:t> </a:t>
            </a:r>
            <a:r>
              <a:rPr lang="ar-BH" sz="2000" smtClean="0">
                <a:cs typeface="Simplified Arabic" pitchFamily="18" charset="-78"/>
              </a:rPr>
              <a:t>وإن مبادئها تضيف بالفعل قيمة وجودة للمنظمة وقد أثبتت مبادئها نجاحاً مستمراً لأنها تسعى وبصورة مستمرة إلى تحقيق رضا العميل الداخلي والخارجي من خلال دمج الأدوات والتقنيات والتدريب الذي يؤدي إلى خدمات ومنتجات عالية الجودة.</a:t>
            </a:r>
            <a:endParaRPr lang="ar-SA" sz="2000" smtClean="0">
              <a:cs typeface="Simplified Arabic" pitchFamily="18" charset="-78"/>
            </a:endParaRPr>
          </a:p>
          <a:p>
            <a:pPr>
              <a:lnSpc>
                <a:spcPct val="80000"/>
              </a:lnSpc>
            </a:pPr>
            <a:endParaRPr lang="ar-BH" sz="2000" smtClean="0">
              <a:cs typeface="Simplified Arabic" pitchFamily="18" charset="-78"/>
            </a:endParaRPr>
          </a:p>
          <a:p>
            <a:pPr algn="just">
              <a:lnSpc>
                <a:spcPct val="80000"/>
              </a:lnSpc>
            </a:pPr>
            <a:r>
              <a:rPr lang="ar-SA" sz="2000" smtClean="0">
                <a:cs typeface="Simplified Arabic" pitchFamily="18" charset="-78"/>
              </a:rPr>
              <a:t>    </a:t>
            </a:r>
            <a:r>
              <a:rPr lang="ar-BH" sz="2000" smtClean="0">
                <a:cs typeface="Simplified Arabic" pitchFamily="18" charset="-78"/>
              </a:rPr>
              <a:t>ويشير </a:t>
            </a:r>
            <a:r>
              <a:rPr lang="ar-BH" sz="2000" b="1" smtClean="0">
                <a:cs typeface="Simplified Arabic" pitchFamily="18" charset="-78"/>
              </a:rPr>
              <a:t>جابلونسكي</a:t>
            </a:r>
            <a:r>
              <a:rPr lang="ar-BH" sz="2000" smtClean="0">
                <a:cs typeface="Simplified Arabic" pitchFamily="18" charset="-78"/>
              </a:rPr>
              <a:t> إلى أن </a:t>
            </a:r>
            <a:r>
              <a:rPr lang="ar-BH" sz="2000" b="1" smtClean="0">
                <a:cs typeface="Simplified Arabic" pitchFamily="18" charset="-78"/>
              </a:rPr>
              <a:t>مفهوم إدارة الجودة الشاملة كغيره من المفاهيم الإدارية</a:t>
            </a:r>
            <a:r>
              <a:rPr lang="ar-BH" sz="2000" smtClean="0">
                <a:cs typeface="Simplified Arabic" pitchFamily="18" charset="-78"/>
              </a:rPr>
              <a:t> التي تتباين بشأنه المفاهيم والأفكار وفقاً لزاوية النظر من قبل هذا الباحث أو ذاك إلا أن هذا التباين الشكلي في المفاهيم يكاد يكون </a:t>
            </a:r>
            <a:r>
              <a:rPr lang="ar-BH" sz="2000" b="1" smtClean="0">
                <a:cs typeface="Simplified Arabic" pitchFamily="18" charset="-78"/>
              </a:rPr>
              <a:t>متماثلاً في المضامين الهادفة </a:t>
            </a:r>
            <a:r>
              <a:rPr lang="ar-BH" sz="2000" smtClean="0">
                <a:cs typeface="Simplified Arabic" pitchFamily="18" charset="-78"/>
              </a:rPr>
              <a:t>إذا أنه يتمحور حول </a:t>
            </a:r>
            <a:r>
              <a:rPr lang="ar-BH" sz="2000" b="1" smtClean="0">
                <a:cs typeface="Simplified Arabic" pitchFamily="18" charset="-78"/>
              </a:rPr>
              <a:t>الهدف الذي تسعى لتحقيقه المنظمة والذي يتمثل بالمستهلك من خلال تفاعل كافة الأطراف الفاعلة في المنظمة</a:t>
            </a:r>
            <a:r>
              <a:rPr lang="ar-BH" sz="2000" smtClean="0">
                <a:cs typeface="Simplified Arabic" pitchFamily="18" charset="-78"/>
              </a:rPr>
              <a:t>. </a:t>
            </a:r>
            <a:endParaRPr lang="ar-SA" sz="2000" smtClean="0">
              <a:cs typeface="Simplified Arabic" pitchFamily="18" charset="-78"/>
            </a:endParaRPr>
          </a:p>
          <a:p>
            <a:pPr algn="just">
              <a:lnSpc>
                <a:spcPct val="80000"/>
              </a:lnSpc>
            </a:pPr>
            <a:r>
              <a:rPr lang="ar-BH" sz="2000" i="1" smtClean="0">
                <a:cs typeface="Simplified Arabic" pitchFamily="18" charset="-78"/>
              </a:rPr>
              <a:t>إن إدارة الجودة الشاملة تعني </a:t>
            </a:r>
            <a:r>
              <a:rPr lang="ar-BH" sz="2000" b="1" i="1" smtClean="0">
                <a:cs typeface="Simplified Arabic" pitchFamily="18" charset="-78"/>
              </a:rPr>
              <a:t>الإسهام الفعال للنظام الإداري والتنظيمي بكافة عناصره في تحقيق الكفاءة الاستثمارية للموارد المتاحة من مادة أولية ومعدات وقوى بشرية ومعلوماتية وإدارة وإستراتيجية ومعايير ومواصفات</a:t>
            </a:r>
            <a:r>
              <a:rPr lang="ar-BH" sz="2000" smtClean="0">
                <a:cs typeface="Simplified Arabic" pitchFamily="18" charset="-78"/>
              </a:rPr>
              <a:t> .. ألخ، </a:t>
            </a:r>
            <a:r>
              <a:rPr lang="ar-BH" sz="2000" i="1" smtClean="0">
                <a:cs typeface="Simplified Arabic" pitchFamily="18" charset="-78"/>
              </a:rPr>
              <a:t>بحيث تسهم جميعاً في السعي </a:t>
            </a:r>
            <a:r>
              <a:rPr lang="ar-BH" sz="2000" b="1" i="1" smtClean="0">
                <a:cs typeface="Simplified Arabic" pitchFamily="18" charset="-78"/>
              </a:rPr>
              <a:t>لتحقيق هدف</a:t>
            </a:r>
            <a:r>
              <a:rPr lang="ar-BH" sz="2000" i="1" smtClean="0">
                <a:cs typeface="Simplified Arabic" pitchFamily="18" charset="-78"/>
              </a:rPr>
              <a:t> المنظمة الذي يتركز في </a:t>
            </a:r>
            <a:r>
              <a:rPr lang="ar-BH" sz="2000" b="1" i="1" smtClean="0">
                <a:cs typeface="Simplified Arabic" pitchFamily="18" charset="-78"/>
              </a:rPr>
              <a:t>تحقيق الإشباع الأمثل للمستهلك من خلال تقديم السلع والخدمات بالمواصفات القياسية ذات النوعية الجيدة والسعر الذي يتلاءم مع قدراته الشرائية</a:t>
            </a:r>
            <a:r>
              <a:rPr lang="ar-BH" sz="2000" smtClean="0">
                <a:cs typeface="Simplified Arabic" pitchFamily="18" charset="-78"/>
              </a:rPr>
              <a:t>.</a:t>
            </a:r>
          </a:p>
          <a:p>
            <a:pPr>
              <a:lnSpc>
                <a:spcPct val="80000"/>
              </a:lnSpc>
            </a:pPr>
            <a:endParaRPr lang="ar-SA" sz="2000" smtClean="0">
              <a:cs typeface="Simplified Arabic" pitchFamily="18" charset="-78"/>
            </a:endParaRPr>
          </a:p>
          <a:p>
            <a:pPr>
              <a:lnSpc>
                <a:spcPct val="80000"/>
              </a:lnSpc>
            </a:pPr>
            <a:r>
              <a:rPr lang="ar-BH" sz="2000" smtClean="0">
                <a:cs typeface="Simplified Arabic" pitchFamily="18" charset="-78"/>
              </a:rPr>
              <a:t>ويمكن التعبير عن هذه </a:t>
            </a:r>
            <a:r>
              <a:rPr lang="ar-BH" sz="2000" b="1" smtClean="0">
                <a:cs typeface="Simplified Arabic" pitchFamily="18" charset="-78"/>
              </a:rPr>
              <a:t>النظرة الشمولية بالشكل التالي</a:t>
            </a:r>
            <a:r>
              <a:rPr lang="ar-BH" sz="2000" smtClean="0">
                <a:cs typeface="Simplified Arabic" pitchFamily="18" charset="-78"/>
              </a:rPr>
              <a:t> كما يقترحه جابلونسكي:</a:t>
            </a:r>
            <a:endParaRPr lang="ar-SA" sz="2000" smtClean="0">
              <a:cs typeface="Simplified Arabic" pitchFamily="18" charset="-78"/>
            </a:endParaRPr>
          </a:p>
          <a:p>
            <a:pPr>
              <a:lnSpc>
                <a:spcPct val="80000"/>
              </a:lnSpc>
            </a:pPr>
            <a:endParaRPr lang="ar-SA" sz="2000" smtClean="0">
              <a:cs typeface="Simplified Arabic" pitchFamily="18" charset="-78"/>
            </a:endParaRPr>
          </a:p>
          <a:p>
            <a:pPr>
              <a:lnSpc>
                <a:spcPct val="80000"/>
              </a:lnSpc>
            </a:pPr>
            <a:endParaRPr lang="ar-SA" sz="2000" smtClean="0">
              <a:cs typeface="Simplified Arabic" pitchFamily="18" charset="-78"/>
            </a:endParaRPr>
          </a:p>
          <a:p>
            <a:pPr>
              <a:lnSpc>
                <a:spcPct val="80000"/>
              </a:lnSpc>
            </a:pPr>
            <a:endParaRPr lang="ar-SA" sz="2000" smtClean="0">
              <a:cs typeface="Simplified Arabic" pitchFamily="18" charset="-78"/>
            </a:endParaRPr>
          </a:p>
          <a:p>
            <a:pPr>
              <a:lnSpc>
                <a:spcPct val="80000"/>
              </a:lnSpc>
            </a:pPr>
            <a:endParaRPr lang="ar-SA" sz="2000" smtClean="0">
              <a:cs typeface="Simplified Arabic" pitchFamily="18" charset="-78"/>
            </a:endParaRPr>
          </a:p>
          <a:p>
            <a:pPr>
              <a:lnSpc>
                <a:spcPct val="80000"/>
              </a:lnSpc>
            </a:pPr>
            <a:endParaRPr lang="en-US" sz="2000" smtClean="0">
              <a:cs typeface="Simplified Arabic" pitchFamily="18" charset="-78"/>
            </a:endParaRPr>
          </a:p>
        </p:txBody>
      </p:sp>
    </p:spTree>
  </p:cSld>
  <p:clrMapOvr>
    <a:masterClrMapping/>
  </p:clrMapOvr>
  <p:transition>
    <p:comb/>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lide Number Placeholder 15"/>
          <p:cNvSpPr>
            <a:spLocks noGrp="1"/>
          </p:cNvSpPr>
          <p:nvPr>
            <p:ph type="sldNum" sz="quarter" idx="12"/>
          </p:nvPr>
        </p:nvSpPr>
        <p:spPr/>
        <p:txBody>
          <a:bodyPr/>
          <a:lstStyle/>
          <a:p>
            <a:pPr>
              <a:defRPr/>
            </a:pPr>
            <a:fld id="{B163A6C6-F752-4740-81D6-C29FD1318696}" type="slidenum">
              <a:rPr lang="ar-SA"/>
              <a:pPr>
                <a:defRPr/>
              </a:pPr>
              <a:t>41</a:t>
            </a:fld>
            <a:endParaRPr lang="en-US"/>
          </a:p>
        </p:txBody>
      </p:sp>
      <p:sp>
        <p:nvSpPr>
          <p:cNvPr id="51203" name="Rectangle 3"/>
          <p:cNvSpPr>
            <a:spLocks noGrp="1"/>
          </p:cNvSpPr>
          <p:nvPr>
            <p:ph type="body" idx="4294967295"/>
          </p:nvPr>
        </p:nvSpPr>
        <p:spPr>
          <a:xfrm>
            <a:off x="285750" y="1071563"/>
            <a:ext cx="8686800" cy="5143500"/>
          </a:xfrm>
        </p:spPr>
        <p:txBody>
          <a:bodyPr/>
          <a:lstStyle/>
          <a:p>
            <a:endParaRPr lang="ar-SA" sz="1800" smtClean="0"/>
          </a:p>
          <a:p>
            <a:endParaRPr lang="ar-SA" sz="1600" smtClean="0"/>
          </a:p>
          <a:p>
            <a:endParaRPr lang="en-US" sz="1600" smtClean="0">
              <a:cs typeface="Tahoma" pitchFamily="34" charset="0"/>
            </a:endParaRPr>
          </a:p>
        </p:txBody>
      </p:sp>
      <p:grpSp>
        <p:nvGrpSpPr>
          <p:cNvPr id="51204" name="Group 59"/>
          <p:cNvGrpSpPr>
            <a:grpSpLocks noChangeAspect="1"/>
          </p:cNvGrpSpPr>
          <p:nvPr/>
        </p:nvGrpSpPr>
        <p:grpSpPr bwMode="auto">
          <a:xfrm>
            <a:off x="1071563" y="1143000"/>
            <a:ext cx="6929437" cy="3786188"/>
            <a:chOff x="1558" y="8661"/>
            <a:chExt cx="9600" cy="5599"/>
          </a:xfrm>
        </p:grpSpPr>
        <p:sp>
          <p:nvSpPr>
            <p:cNvPr id="51209" name="AutoShape 60"/>
            <p:cNvSpPr>
              <a:spLocks noChangeAspect="1" noChangeArrowheads="1"/>
            </p:cNvSpPr>
            <p:nvPr/>
          </p:nvSpPr>
          <p:spPr bwMode="auto">
            <a:xfrm>
              <a:off x="1558" y="8661"/>
              <a:ext cx="9600" cy="5599"/>
            </a:xfrm>
            <a:prstGeom prst="rect">
              <a:avLst/>
            </a:prstGeom>
            <a:noFill/>
            <a:ln w="9525">
              <a:noFill/>
              <a:miter lim="800000"/>
              <a:headEnd/>
              <a:tailEnd/>
            </a:ln>
          </p:spPr>
          <p:txBody>
            <a:bodyPr/>
            <a:lstStyle/>
            <a:p>
              <a:endParaRPr lang="ar-SA"/>
            </a:p>
          </p:txBody>
        </p:sp>
        <p:sp>
          <p:nvSpPr>
            <p:cNvPr id="51210" name="Rectangle 61"/>
            <p:cNvSpPr>
              <a:spLocks noChangeArrowheads="1"/>
            </p:cNvSpPr>
            <p:nvPr/>
          </p:nvSpPr>
          <p:spPr bwMode="auto">
            <a:xfrm>
              <a:off x="9043" y="11664"/>
              <a:ext cx="1258" cy="570"/>
            </a:xfrm>
            <a:prstGeom prst="rect">
              <a:avLst/>
            </a:prstGeom>
            <a:solidFill>
              <a:srgbClr val="FFFFFF"/>
            </a:solidFill>
            <a:ln w="19050">
              <a:solidFill>
                <a:srgbClr val="000000"/>
              </a:solidFill>
              <a:miter lim="800000"/>
              <a:headEnd/>
              <a:tailEnd/>
            </a:ln>
          </p:spPr>
          <p:txBody>
            <a:bodyPr/>
            <a:lstStyle/>
            <a:p>
              <a:endParaRPr lang="ar-SA"/>
            </a:p>
          </p:txBody>
        </p:sp>
        <p:sp>
          <p:nvSpPr>
            <p:cNvPr id="51211" name="Rectangle 62"/>
            <p:cNvSpPr>
              <a:spLocks noChangeArrowheads="1"/>
            </p:cNvSpPr>
            <p:nvPr/>
          </p:nvSpPr>
          <p:spPr bwMode="auto">
            <a:xfrm>
              <a:off x="2533" y="11655"/>
              <a:ext cx="1258" cy="570"/>
            </a:xfrm>
            <a:prstGeom prst="rect">
              <a:avLst/>
            </a:prstGeom>
            <a:solidFill>
              <a:srgbClr val="FFFFFF"/>
            </a:solidFill>
            <a:ln w="19050">
              <a:solidFill>
                <a:srgbClr val="000000"/>
              </a:solidFill>
              <a:miter lim="800000"/>
              <a:headEnd/>
              <a:tailEnd/>
            </a:ln>
          </p:spPr>
          <p:txBody>
            <a:bodyPr/>
            <a:lstStyle/>
            <a:p>
              <a:endParaRPr lang="ar-SA"/>
            </a:p>
          </p:txBody>
        </p:sp>
        <p:pic>
          <p:nvPicPr>
            <p:cNvPr id="51212" name="Picture 63" descr="untitled"/>
            <p:cNvPicPr>
              <a:picLocks noChangeAspect="1" noChangeArrowheads="1"/>
            </p:cNvPicPr>
            <p:nvPr/>
          </p:nvPicPr>
          <p:blipFill>
            <a:blip r:embed="rId2"/>
            <a:srcRect l="58577" t="24567" r="2309" b="14740"/>
            <a:stretch>
              <a:fillRect/>
            </a:stretch>
          </p:blipFill>
          <p:spPr bwMode="auto">
            <a:xfrm>
              <a:off x="5143" y="9333"/>
              <a:ext cx="2533" cy="2533"/>
            </a:xfrm>
            <a:prstGeom prst="rect">
              <a:avLst/>
            </a:prstGeom>
            <a:noFill/>
            <a:ln w="9525">
              <a:noFill/>
              <a:miter lim="800000"/>
              <a:headEnd/>
              <a:tailEnd/>
            </a:ln>
          </p:spPr>
        </p:pic>
        <p:sp>
          <p:nvSpPr>
            <p:cNvPr id="51213" name="Oval 64"/>
            <p:cNvSpPr>
              <a:spLocks noChangeArrowheads="1"/>
            </p:cNvSpPr>
            <p:nvPr/>
          </p:nvSpPr>
          <p:spPr bwMode="auto">
            <a:xfrm>
              <a:off x="4528" y="10457"/>
              <a:ext cx="2374" cy="2292"/>
            </a:xfrm>
            <a:prstGeom prst="ellipse">
              <a:avLst/>
            </a:prstGeom>
            <a:noFill/>
            <a:ln w="14605">
              <a:solidFill>
                <a:srgbClr val="000000"/>
              </a:solidFill>
              <a:round/>
              <a:headEnd/>
              <a:tailEnd/>
            </a:ln>
          </p:spPr>
          <p:txBody>
            <a:bodyPr/>
            <a:lstStyle/>
            <a:p>
              <a:endParaRPr lang="ar-SA"/>
            </a:p>
          </p:txBody>
        </p:sp>
        <p:sp>
          <p:nvSpPr>
            <p:cNvPr id="51214" name="Oval 65"/>
            <p:cNvSpPr>
              <a:spLocks noChangeArrowheads="1"/>
            </p:cNvSpPr>
            <p:nvPr/>
          </p:nvSpPr>
          <p:spPr bwMode="auto">
            <a:xfrm>
              <a:off x="6090" y="10457"/>
              <a:ext cx="2278" cy="2292"/>
            </a:xfrm>
            <a:prstGeom prst="ellipse">
              <a:avLst/>
            </a:prstGeom>
            <a:noFill/>
            <a:ln w="14605">
              <a:solidFill>
                <a:srgbClr val="000000"/>
              </a:solidFill>
              <a:round/>
              <a:headEnd/>
              <a:tailEnd/>
            </a:ln>
          </p:spPr>
          <p:txBody>
            <a:bodyPr/>
            <a:lstStyle/>
            <a:p>
              <a:endParaRPr lang="ar-SA"/>
            </a:p>
          </p:txBody>
        </p:sp>
        <p:sp>
          <p:nvSpPr>
            <p:cNvPr id="51215" name="Line 66"/>
            <p:cNvSpPr>
              <a:spLocks noChangeShapeType="1"/>
            </p:cNvSpPr>
            <p:nvPr/>
          </p:nvSpPr>
          <p:spPr bwMode="auto">
            <a:xfrm flipH="1">
              <a:off x="7153" y="8970"/>
              <a:ext cx="1440" cy="762"/>
            </a:xfrm>
            <a:prstGeom prst="line">
              <a:avLst/>
            </a:prstGeom>
            <a:noFill/>
            <a:ln w="19050">
              <a:solidFill>
                <a:srgbClr val="000000"/>
              </a:solidFill>
              <a:round/>
              <a:headEnd/>
              <a:tailEnd type="triangle" w="med" len="med"/>
            </a:ln>
          </p:spPr>
          <p:txBody>
            <a:bodyPr/>
            <a:lstStyle/>
            <a:p>
              <a:endParaRPr lang="ar-SA"/>
            </a:p>
          </p:txBody>
        </p:sp>
        <p:sp>
          <p:nvSpPr>
            <p:cNvPr id="51216" name="WordArt 67"/>
            <p:cNvSpPr>
              <a:spLocks noChangeArrowheads="1" noChangeShapeType="1" noTextEdit="1"/>
            </p:cNvSpPr>
            <p:nvPr/>
          </p:nvSpPr>
          <p:spPr bwMode="auto">
            <a:xfrm rot="-1688482">
              <a:off x="6958" y="8952"/>
              <a:ext cx="1484" cy="380"/>
            </a:xfrm>
            <a:prstGeom prst="rect">
              <a:avLst/>
            </a:prstGeom>
          </p:spPr>
          <p:txBody>
            <a:bodyPr wrap="none" fromWordArt="1">
              <a:prstTxWarp prst="textPlain">
                <a:avLst>
                  <a:gd name="adj" fmla="val 50000"/>
                </a:avLst>
              </a:prstTxWarp>
            </a:bodyPr>
            <a:lstStyle/>
            <a:p>
              <a:pPr algn="ctr"/>
              <a:r>
                <a:rPr lang="ar-SA" sz="2800" b="1" kern="10">
                  <a:ln w="9525">
                    <a:noFill/>
                    <a:round/>
                    <a:headEnd/>
                    <a:tailEnd/>
                  </a:ln>
                  <a:solidFill>
                    <a:srgbClr val="000000"/>
                  </a:solidFill>
                  <a:latin typeface="Arial"/>
                  <a:cs typeface="Arial"/>
                </a:rPr>
                <a:t>الهيكل التنظيمي</a:t>
              </a:r>
            </a:p>
          </p:txBody>
        </p:sp>
        <p:sp>
          <p:nvSpPr>
            <p:cNvPr id="51217" name="WordArt 68"/>
            <p:cNvSpPr>
              <a:spLocks noChangeArrowheads="1" noChangeShapeType="1" noTextEdit="1"/>
            </p:cNvSpPr>
            <p:nvPr/>
          </p:nvSpPr>
          <p:spPr bwMode="auto">
            <a:xfrm>
              <a:off x="7604" y="9849"/>
              <a:ext cx="1484" cy="380"/>
            </a:xfrm>
            <a:prstGeom prst="rect">
              <a:avLst/>
            </a:prstGeom>
          </p:spPr>
          <p:txBody>
            <a:bodyPr wrap="none" fromWordArt="1">
              <a:prstTxWarp prst="textPlain">
                <a:avLst>
                  <a:gd name="adj" fmla="val 50000"/>
                </a:avLst>
              </a:prstTxWarp>
            </a:bodyPr>
            <a:lstStyle/>
            <a:p>
              <a:pPr algn="ctr"/>
              <a:r>
                <a:rPr lang="ar-SA" sz="2800" b="1" kern="10">
                  <a:ln w="9525">
                    <a:noFill/>
                    <a:round/>
                    <a:headEnd/>
                    <a:tailEnd/>
                  </a:ln>
                  <a:solidFill>
                    <a:srgbClr val="000000"/>
                  </a:solidFill>
                  <a:latin typeface="Arial"/>
                  <a:cs typeface="Arial"/>
                </a:rPr>
                <a:t>الموارد المتاحة</a:t>
              </a:r>
            </a:p>
          </p:txBody>
        </p:sp>
        <p:sp>
          <p:nvSpPr>
            <p:cNvPr id="51218" name="Line 69"/>
            <p:cNvSpPr>
              <a:spLocks noChangeShapeType="1"/>
            </p:cNvSpPr>
            <p:nvPr/>
          </p:nvSpPr>
          <p:spPr bwMode="auto">
            <a:xfrm flipH="1">
              <a:off x="7558" y="10260"/>
              <a:ext cx="1680" cy="1"/>
            </a:xfrm>
            <a:prstGeom prst="line">
              <a:avLst/>
            </a:prstGeom>
            <a:noFill/>
            <a:ln w="19050">
              <a:solidFill>
                <a:srgbClr val="000000"/>
              </a:solidFill>
              <a:round/>
              <a:headEnd/>
              <a:tailEnd type="triangle" w="med" len="med"/>
            </a:ln>
          </p:spPr>
          <p:txBody>
            <a:bodyPr/>
            <a:lstStyle/>
            <a:p>
              <a:endParaRPr lang="ar-SA"/>
            </a:p>
          </p:txBody>
        </p:sp>
        <p:sp>
          <p:nvSpPr>
            <p:cNvPr id="51219" name="WordArt 70"/>
            <p:cNvSpPr>
              <a:spLocks noChangeArrowheads="1" noChangeShapeType="1" noTextEdit="1"/>
            </p:cNvSpPr>
            <p:nvPr/>
          </p:nvSpPr>
          <p:spPr bwMode="auto">
            <a:xfrm>
              <a:off x="3824" y="9890"/>
              <a:ext cx="1424" cy="380"/>
            </a:xfrm>
            <a:prstGeom prst="rect">
              <a:avLst/>
            </a:prstGeom>
          </p:spPr>
          <p:txBody>
            <a:bodyPr wrap="none" fromWordArt="1">
              <a:prstTxWarp prst="textPlain">
                <a:avLst>
                  <a:gd name="adj" fmla="val 50000"/>
                </a:avLst>
              </a:prstTxWarp>
            </a:bodyPr>
            <a:lstStyle/>
            <a:p>
              <a:pPr algn="ctr"/>
              <a:r>
                <a:rPr lang="ar-SA" kern="10">
                  <a:ln w="9525">
                    <a:noFill/>
                    <a:round/>
                    <a:headEnd/>
                    <a:tailEnd/>
                  </a:ln>
                  <a:solidFill>
                    <a:srgbClr val="000000"/>
                  </a:solidFill>
                  <a:latin typeface="Arial"/>
                  <a:cs typeface="Arial"/>
                </a:rPr>
                <a:t>القيادة</a:t>
              </a:r>
            </a:p>
          </p:txBody>
        </p:sp>
        <p:sp>
          <p:nvSpPr>
            <p:cNvPr id="51220" name="Line 71"/>
            <p:cNvSpPr>
              <a:spLocks noChangeShapeType="1"/>
            </p:cNvSpPr>
            <p:nvPr/>
          </p:nvSpPr>
          <p:spPr bwMode="auto">
            <a:xfrm rot="10800000" flipH="1">
              <a:off x="3628" y="10305"/>
              <a:ext cx="1680" cy="1"/>
            </a:xfrm>
            <a:prstGeom prst="line">
              <a:avLst/>
            </a:prstGeom>
            <a:noFill/>
            <a:ln w="19050">
              <a:solidFill>
                <a:srgbClr val="000000"/>
              </a:solidFill>
              <a:round/>
              <a:headEnd/>
              <a:tailEnd type="triangle" w="med" len="med"/>
            </a:ln>
          </p:spPr>
          <p:txBody>
            <a:bodyPr/>
            <a:lstStyle/>
            <a:p>
              <a:endParaRPr lang="ar-SA"/>
            </a:p>
          </p:txBody>
        </p:sp>
        <p:sp>
          <p:nvSpPr>
            <p:cNvPr id="51221" name="Line 72"/>
            <p:cNvSpPr>
              <a:spLocks noChangeShapeType="1"/>
            </p:cNvSpPr>
            <p:nvPr/>
          </p:nvSpPr>
          <p:spPr bwMode="auto">
            <a:xfrm rot="14246190" flipH="1">
              <a:off x="4243" y="9015"/>
              <a:ext cx="1440" cy="762"/>
            </a:xfrm>
            <a:prstGeom prst="line">
              <a:avLst/>
            </a:prstGeom>
            <a:noFill/>
            <a:ln w="19050">
              <a:solidFill>
                <a:srgbClr val="000000"/>
              </a:solidFill>
              <a:round/>
              <a:headEnd/>
              <a:tailEnd type="triangle" w="med" len="med"/>
            </a:ln>
          </p:spPr>
          <p:txBody>
            <a:bodyPr/>
            <a:lstStyle/>
            <a:p>
              <a:endParaRPr lang="ar-SA"/>
            </a:p>
          </p:txBody>
        </p:sp>
        <p:sp>
          <p:nvSpPr>
            <p:cNvPr id="51222" name="WordArt 73"/>
            <p:cNvSpPr>
              <a:spLocks noChangeArrowheads="1" noChangeShapeType="1" noTextEdit="1"/>
            </p:cNvSpPr>
            <p:nvPr/>
          </p:nvSpPr>
          <p:spPr bwMode="auto">
            <a:xfrm rot="1745233">
              <a:off x="4364" y="9012"/>
              <a:ext cx="1484" cy="380"/>
            </a:xfrm>
            <a:prstGeom prst="rect">
              <a:avLst/>
            </a:prstGeom>
          </p:spPr>
          <p:txBody>
            <a:bodyPr wrap="none" fromWordArt="1">
              <a:prstTxWarp prst="textPlain">
                <a:avLst>
                  <a:gd name="adj" fmla="val 50000"/>
                </a:avLst>
              </a:prstTxWarp>
            </a:bodyPr>
            <a:lstStyle/>
            <a:p>
              <a:pPr algn="ctr"/>
              <a:r>
                <a:rPr lang="ar-SA" sz="2800" b="1" kern="10">
                  <a:ln w="9525">
                    <a:noFill/>
                    <a:round/>
                    <a:headEnd/>
                    <a:tailEnd/>
                  </a:ln>
                  <a:solidFill>
                    <a:srgbClr val="000000"/>
                  </a:solidFill>
                  <a:latin typeface="Arial"/>
                  <a:cs typeface="Arial"/>
                </a:rPr>
                <a:t>الإستراتيجية</a:t>
              </a:r>
            </a:p>
          </p:txBody>
        </p:sp>
        <p:sp>
          <p:nvSpPr>
            <p:cNvPr id="51223" name="WordArt 74"/>
            <p:cNvSpPr>
              <a:spLocks noChangeArrowheads="1" noChangeShapeType="1" noTextEdit="1"/>
            </p:cNvSpPr>
            <p:nvPr/>
          </p:nvSpPr>
          <p:spPr bwMode="auto">
            <a:xfrm>
              <a:off x="5894" y="10000"/>
              <a:ext cx="1094" cy="380"/>
            </a:xfrm>
            <a:prstGeom prst="rect">
              <a:avLst/>
            </a:prstGeom>
          </p:spPr>
          <p:txBody>
            <a:bodyPr wrap="none" fromWordArt="1">
              <a:prstTxWarp prst="textPlain">
                <a:avLst>
                  <a:gd name="adj" fmla="val 50000"/>
                </a:avLst>
              </a:prstTxWarp>
            </a:bodyPr>
            <a:lstStyle/>
            <a:p>
              <a:pPr algn="ctr"/>
              <a:r>
                <a:rPr lang="ar-SA" sz="2800" b="1" kern="10">
                  <a:ln w="9525">
                    <a:noFill/>
                    <a:round/>
                    <a:headEnd/>
                    <a:tailEnd/>
                  </a:ln>
                  <a:solidFill>
                    <a:srgbClr val="000000"/>
                  </a:solidFill>
                  <a:latin typeface="Arial"/>
                  <a:cs typeface="Arial"/>
                </a:rPr>
                <a:t>الإدارة</a:t>
              </a:r>
            </a:p>
          </p:txBody>
        </p:sp>
        <p:sp>
          <p:nvSpPr>
            <p:cNvPr id="51224" name="WordArt 75"/>
            <p:cNvSpPr>
              <a:spLocks noChangeArrowheads="1" noChangeShapeType="1" noTextEdit="1"/>
            </p:cNvSpPr>
            <p:nvPr/>
          </p:nvSpPr>
          <p:spPr bwMode="auto">
            <a:xfrm rot="-5400000">
              <a:off x="6146" y="11260"/>
              <a:ext cx="675" cy="547"/>
            </a:xfrm>
            <a:prstGeom prst="rect">
              <a:avLst/>
            </a:prstGeom>
          </p:spPr>
          <p:txBody>
            <a:bodyPr wrap="none" fromWordArt="1">
              <a:prstTxWarp prst="textPlain">
                <a:avLst>
                  <a:gd name="adj" fmla="val 50000"/>
                </a:avLst>
              </a:prstTxWarp>
            </a:bodyPr>
            <a:lstStyle/>
            <a:p>
              <a:pPr algn="ctr" rtl="0"/>
              <a:r>
                <a:rPr lang="en-US" sz="2800" b="1" kern="10">
                  <a:ln w="9525">
                    <a:noFill/>
                    <a:round/>
                    <a:headEnd/>
                    <a:tailEnd/>
                  </a:ln>
                  <a:solidFill>
                    <a:srgbClr val="00B050"/>
                  </a:solidFill>
                  <a:latin typeface="Arial"/>
                  <a:cs typeface="Arial"/>
                </a:rPr>
                <a:t>TQM</a:t>
              </a:r>
              <a:endParaRPr lang="ar-SA" sz="2800" b="1" kern="10">
                <a:ln w="9525">
                  <a:noFill/>
                  <a:round/>
                  <a:headEnd/>
                  <a:tailEnd/>
                </a:ln>
                <a:solidFill>
                  <a:srgbClr val="00B050"/>
                </a:solidFill>
                <a:latin typeface="Arial"/>
                <a:cs typeface="Arial"/>
              </a:endParaRPr>
            </a:p>
          </p:txBody>
        </p:sp>
        <p:sp>
          <p:nvSpPr>
            <p:cNvPr id="51225" name="WordArt 76"/>
            <p:cNvSpPr>
              <a:spLocks noChangeArrowheads="1" noChangeShapeType="1" noTextEdit="1"/>
            </p:cNvSpPr>
            <p:nvPr/>
          </p:nvSpPr>
          <p:spPr bwMode="auto">
            <a:xfrm rot="-2406779">
              <a:off x="6944" y="11575"/>
              <a:ext cx="1094" cy="380"/>
            </a:xfrm>
            <a:prstGeom prst="rect">
              <a:avLst/>
            </a:prstGeom>
          </p:spPr>
          <p:txBody>
            <a:bodyPr wrap="none" fromWordArt="1">
              <a:prstTxWarp prst="textPlain">
                <a:avLst>
                  <a:gd name="adj" fmla="val 50000"/>
                </a:avLst>
              </a:prstTxWarp>
            </a:bodyPr>
            <a:lstStyle/>
            <a:p>
              <a:pPr algn="ctr"/>
              <a:r>
                <a:rPr lang="ar-SA" sz="2800" kern="10">
                  <a:ln w="9525">
                    <a:noFill/>
                    <a:round/>
                    <a:headEnd/>
                    <a:tailEnd/>
                  </a:ln>
                  <a:solidFill>
                    <a:srgbClr val="000000"/>
                  </a:solidFill>
                  <a:latin typeface="Arial"/>
                  <a:cs typeface="Arial"/>
                </a:rPr>
                <a:t>النظام</a:t>
              </a:r>
            </a:p>
          </p:txBody>
        </p:sp>
        <p:sp>
          <p:nvSpPr>
            <p:cNvPr id="51226" name="WordArt 77"/>
            <p:cNvSpPr>
              <a:spLocks noChangeArrowheads="1" noChangeShapeType="1" noTextEdit="1"/>
            </p:cNvSpPr>
            <p:nvPr/>
          </p:nvSpPr>
          <p:spPr bwMode="auto">
            <a:xfrm rot="2993221">
              <a:off x="4798" y="11580"/>
              <a:ext cx="1094" cy="380"/>
            </a:xfrm>
            <a:prstGeom prst="rect">
              <a:avLst/>
            </a:prstGeom>
          </p:spPr>
          <p:txBody>
            <a:bodyPr wrap="none" fromWordArt="1">
              <a:prstTxWarp prst="textPlain">
                <a:avLst>
                  <a:gd name="adj" fmla="val 50000"/>
                </a:avLst>
              </a:prstTxWarp>
            </a:bodyPr>
            <a:lstStyle/>
            <a:p>
              <a:pPr algn="ctr"/>
              <a:r>
                <a:rPr lang="ar-SA" sz="2800" kern="10">
                  <a:ln w="9525">
                    <a:noFill/>
                    <a:round/>
                    <a:headEnd/>
                    <a:tailEnd/>
                  </a:ln>
                  <a:solidFill>
                    <a:srgbClr val="000000"/>
                  </a:solidFill>
                  <a:latin typeface="Arial"/>
                  <a:cs typeface="Arial"/>
                </a:rPr>
                <a:t>الأفراد</a:t>
              </a:r>
            </a:p>
          </p:txBody>
        </p:sp>
        <p:sp>
          <p:nvSpPr>
            <p:cNvPr id="51227" name="Line 78"/>
            <p:cNvSpPr>
              <a:spLocks noChangeShapeType="1"/>
            </p:cNvSpPr>
            <p:nvPr/>
          </p:nvSpPr>
          <p:spPr bwMode="auto">
            <a:xfrm rot="10800000" flipH="1" flipV="1">
              <a:off x="6778" y="11985"/>
              <a:ext cx="2280" cy="1"/>
            </a:xfrm>
            <a:prstGeom prst="line">
              <a:avLst/>
            </a:prstGeom>
            <a:noFill/>
            <a:ln w="19050">
              <a:solidFill>
                <a:srgbClr val="000000"/>
              </a:solidFill>
              <a:round/>
              <a:headEnd/>
              <a:tailEnd type="triangle" w="med" len="med"/>
            </a:ln>
          </p:spPr>
          <p:txBody>
            <a:bodyPr/>
            <a:lstStyle/>
            <a:p>
              <a:endParaRPr lang="ar-SA"/>
            </a:p>
          </p:txBody>
        </p:sp>
        <p:sp>
          <p:nvSpPr>
            <p:cNvPr id="51228" name="Line 79"/>
            <p:cNvSpPr>
              <a:spLocks noChangeShapeType="1"/>
            </p:cNvSpPr>
            <p:nvPr/>
          </p:nvSpPr>
          <p:spPr bwMode="auto">
            <a:xfrm rot="10800000" flipH="1" flipV="1">
              <a:off x="3838" y="11984"/>
              <a:ext cx="2280" cy="1"/>
            </a:xfrm>
            <a:prstGeom prst="line">
              <a:avLst/>
            </a:prstGeom>
            <a:noFill/>
            <a:ln w="19050">
              <a:solidFill>
                <a:srgbClr val="000000"/>
              </a:solidFill>
              <a:round/>
              <a:headEnd/>
              <a:tailEnd type="triangle" w="med" len="med"/>
            </a:ln>
          </p:spPr>
          <p:txBody>
            <a:bodyPr/>
            <a:lstStyle/>
            <a:p>
              <a:endParaRPr lang="ar-SA"/>
            </a:p>
          </p:txBody>
        </p:sp>
        <p:sp>
          <p:nvSpPr>
            <p:cNvPr id="51229" name="WordArt 80"/>
            <p:cNvSpPr>
              <a:spLocks noChangeArrowheads="1" noChangeShapeType="1" noTextEdit="1"/>
            </p:cNvSpPr>
            <p:nvPr/>
          </p:nvSpPr>
          <p:spPr bwMode="auto">
            <a:xfrm>
              <a:off x="2623" y="11730"/>
              <a:ext cx="1094" cy="380"/>
            </a:xfrm>
            <a:prstGeom prst="rect">
              <a:avLst/>
            </a:prstGeom>
          </p:spPr>
          <p:txBody>
            <a:bodyPr wrap="none" fromWordArt="1">
              <a:prstTxWarp prst="textPlain">
                <a:avLst>
                  <a:gd name="adj" fmla="val 50000"/>
                </a:avLst>
              </a:prstTxWarp>
            </a:bodyPr>
            <a:lstStyle/>
            <a:p>
              <a:pPr algn="ctr"/>
              <a:r>
                <a:rPr lang="ar-SA" sz="2800" kern="10">
                  <a:ln w="9525">
                    <a:noFill/>
                    <a:round/>
                    <a:headEnd/>
                    <a:tailEnd/>
                  </a:ln>
                  <a:solidFill>
                    <a:srgbClr val="000000"/>
                  </a:solidFill>
                  <a:latin typeface="Arial"/>
                  <a:cs typeface="Arial"/>
                </a:rPr>
                <a:t>المجهزون</a:t>
              </a:r>
            </a:p>
          </p:txBody>
        </p:sp>
        <p:sp>
          <p:nvSpPr>
            <p:cNvPr id="51230" name="WordArt 81"/>
            <p:cNvSpPr>
              <a:spLocks noChangeArrowheads="1" noChangeShapeType="1" noTextEdit="1"/>
            </p:cNvSpPr>
            <p:nvPr/>
          </p:nvSpPr>
          <p:spPr bwMode="auto">
            <a:xfrm>
              <a:off x="9131" y="11725"/>
              <a:ext cx="1094" cy="380"/>
            </a:xfrm>
            <a:prstGeom prst="rect">
              <a:avLst/>
            </a:prstGeom>
          </p:spPr>
          <p:txBody>
            <a:bodyPr wrap="none" fromWordArt="1">
              <a:prstTxWarp prst="textPlain">
                <a:avLst>
                  <a:gd name="adj" fmla="val 50000"/>
                </a:avLst>
              </a:prstTxWarp>
            </a:bodyPr>
            <a:lstStyle/>
            <a:p>
              <a:pPr algn="ctr"/>
              <a:r>
                <a:rPr lang="ar-SA" sz="2800" kern="10">
                  <a:ln w="9525">
                    <a:noFill/>
                    <a:round/>
                    <a:headEnd/>
                    <a:tailEnd/>
                  </a:ln>
                  <a:solidFill>
                    <a:srgbClr val="000000"/>
                  </a:solidFill>
                  <a:latin typeface="Arial"/>
                  <a:cs typeface="Arial"/>
                </a:rPr>
                <a:t>المستهلكون</a:t>
              </a:r>
            </a:p>
          </p:txBody>
        </p:sp>
        <p:sp>
          <p:nvSpPr>
            <p:cNvPr id="51231" name="Line 82"/>
            <p:cNvSpPr>
              <a:spLocks noChangeShapeType="1"/>
            </p:cNvSpPr>
            <p:nvPr/>
          </p:nvSpPr>
          <p:spPr bwMode="auto">
            <a:xfrm rot="5400000" flipH="1">
              <a:off x="8323" y="12053"/>
              <a:ext cx="720" cy="1581"/>
            </a:xfrm>
            <a:prstGeom prst="line">
              <a:avLst/>
            </a:prstGeom>
            <a:noFill/>
            <a:ln w="19050">
              <a:solidFill>
                <a:srgbClr val="000000"/>
              </a:solidFill>
              <a:round/>
              <a:headEnd/>
              <a:tailEnd type="triangle" w="med" len="med"/>
            </a:ln>
          </p:spPr>
          <p:txBody>
            <a:bodyPr/>
            <a:lstStyle/>
            <a:p>
              <a:endParaRPr lang="ar-SA"/>
            </a:p>
          </p:txBody>
        </p:sp>
        <p:sp>
          <p:nvSpPr>
            <p:cNvPr id="51232" name="Line 83"/>
            <p:cNvSpPr>
              <a:spLocks noChangeShapeType="1"/>
            </p:cNvSpPr>
            <p:nvPr/>
          </p:nvSpPr>
          <p:spPr bwMode="auto">
            <a:xfrm rot="10800000" flipH="1">
              <a:off x="3702" y="12464"/>
              <a:ext cx="1320" cy="762"/>
            </a:xfrm>
            <a:prstGeom prst="line">
              <a:avLst/>
            </a:prstGeom>
            <a:noFill/>
            <a:ln w="19050">
              <a:solidFill>
                <a:srgbClr val="000000"/>
              </a:solidFill>
              <a:round/>
              <a:headEnd/>
              <a:tailEnd type="triangle" w="med" len="med"/>
            </a:ln>
          </p:spPr>
          <p:txBody>
            <a:bodyPr/>
            <a:lstStyle/>
            <a:p>
              <a:endParaRPr lang="ar-SA"/>
            </a:p>
          </p:txBody>
        </p:sp>
        <p:sp>
          <p:nvSpPr>
            <p:cNvPr id="51233" name="WordArt 84"/>
            <p:cNvSpPr>
              <a:spLocks noChangeArrowheads="1" noChangeShapeType="1" noTextEdit="1"/>
            </p:cNvSpPr>
            <p:nvPr/>
          </p:nvSpPr>
          <p:spPr bwMode="auto">
            <a:xfrm>
              <a:off x="2038" y="13293"/>
              <a:ext cx="2760" cy="762"/>
            </a:xfrm>
            <a:prstGeom prst="rect">
              <a:avLst/>
            </a:prstGeom>
          </p:spPr>
          <p:txBody>
            <a:bodyPr wrap="none" fromWordArt="1">
              <a:prstTxWarp prst="textPlain">
                <a:avLst>
                  <a:gd name="adj" fmla="val 50000"/>
                </a:avLst>
              </a:prstTxWarp>
            </a:bodyPr>
            <a:lstStyle/>
            <a:p>
              <a:pPr algn="ctr"/>
              <a:r>
                <a:rPr lang="ar-SA" sz="2800" kern="10">
                  <a:ln w="9525">
                    <a:noFill/>
                    <a:round/>
                    <a:headEnd/>
                    <a:tailEnd/>
                  </a:ln>
                  <a:solidFill>
                    <a:srgbClr val="000000"/>
                  </a:solidFill>
                  <a:latin typeface="Arial"/>
                  <a:cs typeface="Arial"/>
                </a:rPr>
                <a:t>المواقف السلوكية</a:t>
              </a:r>
            </a:p>
            <a:p>
              <a:pPr algn="ctr"/>
              <a:r>
                <a:rPr lang="ar-SA" sz="2800" kern="10">
                  <a:ln w="9525">
                    <a:noFill/>
                    <a:round/>
                    <a:headEnd/>
                    <a:tailEnd/>
                  </a:ln>
                  <a:solidFill>
                    <a:srgbClr val="000000"/>
                  </a:solidFill>
                  <a:latin typeface="Arial"/>
                  <a:cs typeface="Arial"/>
                </a:rPr>
                <a:t>للأفراد وتفاعلهم في تحقيق الأهداف</a:t>
              </a:r>
            </a:p>
          </p:txBody>
        </p:sp>
        <p:sp>
          <p:nvSpPr>
            <p:cNvPr id="51234" name="WordArt 85"/>
            <p:cNvSpPr>
              <a:spLocks noChangeArrowheads="1" noChangeShapeType="1" noTextEdit="1"/>
            </p:cNvSpPr>
            <p:nvPr/>
          </p:nvSpPr>
          <p:spPr bwMode="auto">
            <a:xfrm>
              <a:off x="8278" y="13292"/>
              <a:ext cx="2760" cy="762"/>
            </a:xfrm>
            <a:prstGeom prst="rect">
              <a:avLst/>
            </a:prstGeom>
          </p:spPr>
          <p:txBody>
            <a:bodyPr wrap="none" fromWordArt="1">
              <a:prstTxWarp prst="textPlain">
                <a:avLst>
                  <a:gd name="adj" fmla="val 50000"/>
                </a:avLst>
              </a:prstTxWarp>
            </a:bodyPr>
            <a:lstStyle/>
            <a:p>
              <a:pPr algn="ctr"/>
              <a:r>
                <a:rPr lang="ar-SA" sz="2800" kern="10">
                  <a:ln w="9525">
                    <a:noFill/>
                    <a:round/>
                    <a:headEnd/>
                    <a:tailEnd/>
                  </a:ln>
                  <a:solidFill>
                    <a:srgbClr val="000000"/>
                  </a:solidFill>
                  <a:latin typeface="Arial"/>
                  <a:cs typeface="Arial"/>
                </a:rPr>
                <a:t>المعايير</a:t>
              </a:r>
            </a:p>
            <a:p>
              <a:pPr algn="ctr"/>
              <a:r>
                <a:rPr lang="ar-SA" sz="2800" kern="10">
                  <a:ln w="9525">
                    <a:noFill/>
                    <a:round/>
                    <a:headEnd/>
                    <a:tailEnd/>
                  </a:ln>
                  <a:solidFill>
                    <a:srgbClr val="000000"/>
                  </a:solidFill>
                  <a:latin typeface="Arial"/>
                  <a:cs typeface="Arial"/>
                </a:rPr>
                <a:t>والمواصفات القياسية</a:t>
              </a:r>
            </a:p>
          </p:txBody>
        </p:sp>
      </p:grpSp>
      <p:sp>
        <p:nvSpPr>
          <p:cNvPr id="51205" name="Rectangle 86"/>
          <p:cNvSpPr>
            <a:spLocks noChangeArrowheads="1"/>
          </p:cNvSpPr>
          <p:nvPr/>
        </p:nvSpPr>
        <p:spPr bwMode="auto">
          <a:xfrm>
            <a:off x="2428875" y="285750"/>
            <a:ext cx="4608513" cy="369888"/>
          </a:xfrm>
          <a:prstGeom prst="rect">
            <a:avLst/>
          </a:prstGeom>
          <a:noFill/>
          <a:ln w="9525">
            <a:noFill/>
            <a:miter lim="800000"/>
            <a:headEnd/>
            <a:tailEnd/>
          </a:ln>
        </p:spPr>
        <p:txBody>
          <a:bodyPr>
            <a:spAutoFit/>
          </a:bodyPr>
          <a:lstStyle/>
          <a:p>
            <a:pPr algn="ctr"/>
            <a:r>
              <a:rPr lang="ar-BH" b="1">
                <a:solidFill>
                  <a:schemeClr val="tx2"/>
                </a:solidFill>
                <a:cs typeface="Monotype Koufi" pitchFamily="2" charset="-78"/>
              </a:rPr>
              <a:t>النظرة الشمولية</a:t>
            </a:r>
            <a:r>
              <a:rPr lang="ar-SA" b="1">
                <a:solidFill>
                  <a:schemeClr val="tx2"/>
                </a:solidFill>
                <a:cs typeface="Monotype Koufi" pitchFamily="2" charset="-78"/>
              </a:rPr>
              <a:t> لنموذج </a:t>
            </a:r>
            <a:r>
              <a:rPr lang="en-US" b="1">
                <a:solidFill>
                  <a:schemeClr val="tx2"/>
                </a:solidFill>
                <a:cs typeface="Monotype Koufi" pitchFamily="2" charset="-78"/>
              </a:rPr>
              <a:t>TQM </a:t>
            </a:r>
            <a:r>
              <a:rPr lang="ar-BH">
                <a:solidFill>
                  <a:schemeClr val="tx2"/>
                </a:solidFill>
                <a:cs typeface="Monotype Koufi" pitchFamily="2" charset="-78"/>
              </a:rPr>
              <a:t>جابلونسكي</a:t>
            </a:r>
            <a:endParaRPr lang="ar-SA">
              <a:solidFill>
                <a:schemeClr val="tx2"/>
              </a:solidFill>
              <a:cs typeface="Monotype Koufi" pitchFamily="2" charset="-78"/>
            </a:endParaRPr>
          </a:p>
        </p:txBody>
      </p:sp>
      <p:sp>
        <p:nvSpPr>
          <p:cNvPr id="51206" name="Rectangle 87"/>
          <p:cNvSpPr>
            <a:spLocks noChangeArrowheads="1"/>
          </p:cNvSpPr>
          <p:nvPr/>
        </p:nvSpPr>
        <p:spPr bwMode="auto">
          <a:xfrm>
            <a:off x="1500188" y="5429250"/>
            <a:ext cx="6286500" cy="923925"/>
          </a:xfrm>
          <a:prstGeom prst="rect">
            <a:avLst/>
          </a:prstGeom>
          <a:noFill/>
          <a:ln w="9525">
            <a:noFill/>
            <a:miter lim="800000"/>
            <a:headEnd/>
            <a:tailEnd/>
          </a:ln>
        </p:spPr>
        <p:txBody>
          <a:bodyPr>
            <a:spAutoFit/>
          </a:bodyPr>
          <a:lstStyle/>
          <a:p>
            <a:pPr algn="ctr"/>
            <a:r>
              <a:rPr lang="ar-SA">
                <a:solidFill>
                  <a:schemeClr val="tx2"/>
                </a:solidFill>
                <a:cs typeface="Andalus" pitchFamily="18" charset="-78"/>
              </a:rPr>
              <a:t>فكر في علاقتها بالسابق واللاحق ؟</a:t>
            </a:r>
          </a:p>
          <a:p>
            <a:pPr algn="ctr"/>
            <a:r>
              <a:rPr lang="ar-SA">
                <a:solidFill>
                  <a:schemeClr val="tx2"/>
                </a:solidFill>
                <a:cs typeface="Andalus" pitchFamily="18" charset="-78"/>
              </a:rPr>
              <a:t>- طوع هذا النموذج ليطبق على تخصصك  </a:t>
            </a:r>
            <a:r>
              <a:rPr lang="en-US">
                <a:solidFill>
                  <a:schemeClr val="tx2"/>
                </a:solidFill>
                <a:cs typeface="Andalus" pitchFamily="18" charset="-78"/>
              </a:rPr>
              <a:t>MLTTQM</a:t>
            </a:r>
            <a:endParaRPr lang="ar-SA">
              <a:solidFill>
                <a:schemeClr val="tx2"/>
              </a:solidFill>
              <a:cs typeface="Andalus" pitchFamily="18" charset="-78"/>
            </a:endParaRPr>
          </a:p>
          <a:p>
            <a:pPr algn="ctr"/>
            <a:r>
              <a:rPr lang="ar-SA">
                <a:solidFill>
                  <a:schemeClr val="tx2"/>
                </a:solidFill>
                <a:cs typeface="Andalus" pitchFamily="18" charset="-78"/>
              </a:rPr>
              <a:t>مع مراعاة أن </a:t>
            </a:r>
            <a:r>
              <a:rPr lang="en-US">
                <a:solidFill>
                  <a:schemeClr val="tx2"/>
                </a:solidFill>
                <a:cs typeface="Andalus" pitchFamily="18" charset="-78"/>
              </a:rPr>
              <a:t>TQM </a:t>
            </a:r>
            <a:r>
              <a:rPr lang="ar-SA">
                <a:solidFill>
                  <a:schemeClr val="tx2"/>
                </a:solidFill>
                <a:cs typeface="Andalus" pitchFamily="18" charset="-78"/>
              </a:rPr>
              <a:t>تركز على الفرد = موظف – مراجع – مريض </a:t>
            </a:r>
            <a:r>
              <a:rPr lang="ar-SA">
                <a:solidFill>
                  <a:schemeClr val="tx2"/>
                </a:solidFill>
              </a:rPr>
              <a:t> </a:t>
            </a:r>
            <a:endParaRPr lang="en-US">
              <a:solidFill>
                <a:schemeClr val="tx2"/>
              </a:solidFill>
            </a:endParaRPr>
          </a:p>
        </p:txBody>
      </p:sp>
      <p:sp>
        <p:nvSpPr>
          <p:cNvPr id="51207" name="Rectangle 88"/>
          <p:cNvSpPr>
            <a:spLocks noChangeArrowheads="1"/>
          </p:cNvSpPr>
          <p:nvPr/>
        </p:nvSpPr>
        <p:spPr bwMode="auto">
          <a:xfrm>
            <a:off x="2411413" y="5000625"/>
            <a:ext cx="4537075" cy="304800"/>
          </a:xfrm>
          <a:prstGeom prst="rect">
            <a:avLst/>
          </a:prstGeom>
          <a:noFill/>
          <a:ln w="9525">
            <a:noFill/>
            <a:miter lim="800000"/>
            <a:headEnd/>
            <a:tailEnd/>
          </a:ln>
        </p:spPr>
        <p:txBody>
          <a:bodyPr anchor="ctr">
            <a:spAutoFit/>
          </a:bodyPr>
          <a:lstStyle/>
          <a:p>
            <a:pPr algn="ctr" eaLnBrk="0" hangingPunct="0"/>
            <a:r>
              <a:rPr lang="ar-BH" sz="1400">
                <a:cs typeface="Monotype Koufi" pitchFamily="2" charset="-78"/>
              </a:rPr>
              <a:t>النظرة الشمولية لكل الأطراف في تحقيق أهداف المنظمة</a:t>
            </a:r>
            <a:r>
              <a:rPr lang="en-US" sz="1400">
                <a:cs typeface="Monotype Koufi" pitchFamily="2" charset="-78"/>
              </a:rPr>
              <a:t> </a:t>
            </a:r>
          </a:p>
        </p:txBody>
      </p:sp>
      <p:sp>
        <p:nvSpPr>
          <p:cNvPr id="51208" name="Rectangle 7"/>
          <p:cNvSpPr>
            <a:spLocks noChangeArrowheads="1"/>
          </p:cNvSpPr>
          <p:nvPr/>
        </p:nvSpPr>
        <p:spPr bwMode="auto">
          <a:xfrm>
            <a:off x="2143125" y="6367463"/>
            <a:ext cx="4537075" cy="276225"/>
          </a:xfrm>
          <a:prstGeom prst="rect">
            <a:avLst/>
          </a:prstGeom>
          <a:noFill/>
          <a:ln w="9525">
            <a:noFill/>
            <a:miter lim="800000"/>
            <a:headEnd/>
            <a:tailEnd/>
          </a:ln>
        </p:spPr>
        <p:txBody>
          <a:bodyPr anchor="ctr">
            <a:spAutoFit/>
          </a:bodyPr>
          <a:lstStyle/>
          <a:p>
            <a:pPr algn="ctr" eaLnBrk="0" hangingPunct="0"/>
            <a:r>
              <a:rPr lang="ar-SA" sz="1200">
                <a:cs typeface="Monotype Koufi" pitchFamily="2" charset="-78"/>
              </a:rPr>
              <a:t>هنا الثلاثاء  19\12 وكانت  إعادة مراجعة فاستكمال </a:t>
            </a:r>
            <a:endParaRPr lang="en-US" sz="1200">
              <a:cs typeface="Monotype Koufi" pitchFamily="2" charset="-78"/>
            </a:endParaRPr>
          </a:p>
        </p:txBody>
      </p:sp>
    </p:spTree>
  </p:cSld>
  <p:clrMapOvr>
    <a:masterClrMapping/>
  </p:clrMapOvr>
  <p:transition>
    <p:comb/>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5"/>
          <p:cNvSpPr>
            <a:spLocks noGrp="1"/>
          </p:cNvSpPr>
          <p:nvPr>
            <p:ph type="sldNum" sz="quarter" idx="12"/>
          </p:nvPr>
        </p:nvSpPr>
        <p:spPr/>
        <p:txBody>
          <a:bodyPr/>
          <a:lstStyle/>
          <a:p>
            <a:pPr>
              <a:defRPr/>
            </a:pPr>
            <a:fld id="{9A8D799E-02CE-41B4-B74D-129F4E4DA456}" type="slidenum">
              <a:rPr lang="ar-SA"/>
              <a:pPr>
                <a:defRPr/>
              </a:pPr>
              <a:t>42</a:t>
            </a:fld>
            <a:endParaRPr lang="en-US"/>
          </a:p>
        </p:txBody>
      </p:sp>
      <p:sp>
        <p:nvSpPr>
          <p:cNvPr id="2" name="Title 1"/>
          <p:cNvSpPr>
            <a:spLocks noGrp="1"/>
          </p:cNvSpPr>
          <p:nvPr>
            <p:ph type="title"/>
          </p:nvPr>
        </p:nvSpPr>
        <p:spPr>
          <a:xfrm>
            <a:off x="914400" y="214313"/>
            <a:ext cx="7772400" cy="773112"/>
          </a:xfrm>
        </p:spPr>
        <p:txBody>
          <a:bodyPr>
            <a:normAutofit fontScale="90000"/>
          </a:bodyPr>
          <a:lstStyle/>
          <a:p>
            <a:pPr algn="ctr">
              <a:defRPr/>
            </a:pPr>
            <a:r>
              <a:rPr lang="ar-SA" sz="2400" dirty="0" smtClean="0">
                <a:latin typeface="Aharoni" pitchFamily="2" charset="-79"/>
              </a:rPr>
              <a:t>أهداف وفوائد تطبيق إدارة الجودة الشاملة</a:t>
            </a:r>
            <a:br>
              <a:rPr lang="ar-SA" sz="2400" dirty="0" smtClean="0">
                <a:latin typeface="Aharoni" pitchFamily="2" charset="-79"/>
              </a:rPr>
            </a:br>
            <a:r>
              <a:rPr lang="ar-SA" sz="2400" dirty="0" smtClean="0">
                <a:latin typeface="Aharoni" pitchFamily="2" charset="-79"/>
              </a:rPr>
              <a:t>  </a:t>
            </a:r>
            <a:r>
              <a:rPr lang="en-US" sz="2400" dirty="0" smtClean="0">
                <a:latin typeface="Aharoni" pitchFamily="2" charset="-79"/>
              </a:rPr>
              <a:t>TQM Objectives &amp; Benefits </a:t>
            </a:r>
            <a:endParaRPr lang="ar-SA" sz="2400" dirty="0">
              <a:latin typeface="Aharoni" pitchFamily="2" charset="-79"/>
            </a:endParaRPr>
          </a:p>
        </p:txBody>
      </p:sp>
      <p:sp>
        <p:nvSpPr>
          <p:cNvPr id="52228" name="Content Placeholder 2"/>
          <p:cNvSpPr>
            <a:spLocks noGrp="1"/>
          </p:cNvSpPr>
          <p:nvPr>
            <p:ph idx="1"/>
          </p:nvPr>
        </p:nvSpPr>
        <p:spPr>
          <a:xfrm>
            <a:off x="914400" y="1071563"/>
            <a:ext cx="7772400" cy="5284787"/>
          </a:xfrm>
        </p:spPr>
        <p:txBody>
          <a:bodyPr/>
          <a:lstStyle/>
          <a:p>
            <a:r>
              <a:rPr lang="ar-SA" sz="1800" smtClean="0">
                <a:latin typeface="Arabic Transparent" pitchFamily="2" charset="0"/>
                <a:cs typeface="Arabic Transparent" pitchFamily="2" charset="0"/>
              </a:rPr>
              <a:t>غاية  تطبيق برنامج إدارة الجودة الشاملة في </a:t>
            </a:r>
            <a:r>
              <a:rPr lang="ar-SA" sz="1800" b="1" smtClean="0">
                <a:latin typeface="Arabic Transparent" pitchFamily="2" charset="0"/>
                <a:cs typeface="Arabic Transparent" pitchFamily="2" charset="0"/>
              </a:rPr>
              <a:t>هدفها الرئيسي</a:t>
            </a:r>
            <a:r>
              <a:rPr lang="ar-SA" sz="1800" smtClean="0">
                <a:latin typeface="Arabic Transparent" pitchFamily="2" charset="0"/>
                <a:cs typeface="Arabic Transparent" pitchFamily="2" charset="0"/>
              </a:rPr>
              <a:t> هو: </a:t>
            </a:r>
            <a:r>
              <a:rPr lang="en-US" sz="1800" smtClean="0">
                <a:latin typeface="Arabic Transparent" pitchFamily="2" charset="0"/>
                <a:cs typeface="Arabic Transparent" pitchFamily="2" charset="0"/>
              </a:rPr>
              <a:t> </a:t>
            </a:r>
          </a:p>
          <a:p>
            <a:pPr>
              <a:buFont typeface="Wingdings" pitchFamily="2" charset="2"/>
              <a:buNone/>
            </a:pPr>
            <a:r>
              <a:rPr lang="en-US" sz="1800" smtClean="0">
                <a:latin typeface="Arabic Transparent" pitchFamily="2" charset="0"/>
                <a:cs typeface="Arabic Transparent" pitchFamily="2" charset="0"/>
              </a:rPr>
              <a:t>	 </a:t>
            </a:r>
            <a:r>
              <a:rPr lang="ar-SA" sz="2000" i="1" smtClean="0">
                <a:latin typeface="Arabic Transparent" pitchFamily="2" charset="0"/>
                <a:cs typeface="Arabic Transparent" pitchFamily="2" charset="0"/>
              </a:rPr>
              <a:t>تطوير الجودة</a:t>
            </a:r>
            <a:r>
              <a:rPr lang="ar-SA" sz="1800" i="1" smtClean="0">
                <a:latin typeface="Arabic Transparent" pitchFamily="2" charset="0"/>
                <a:cs typeface="Arabic Transparent" pitchFamily="2" charset="0"/>
              </a:rPr>
              <a:t> </a:t>
            </a:r>
            <a:r>
              <a:rPr lang="ar-SA" sz="1800" smtClean="0">
                <a:latin typeface="Arabic Transparent" pitchFamily="2" charset="0"/>
                <a:cs typeface="Arabic Transparent" pitchFamily="2" charset="0"/>
              </a:rPr>
              <a:t>للمنتجات </a:t>
            </a:r>
            <a:r>
              <a:rPr lang="ar-SA" sz="2000" i="1" smtClean="0">
                <a:latin typeface="Arabic Transparent" pitchFamily="2" charset="0"/>
                <a:cs typeface="Arabic Transparent" pitchFamily="2" charset="0"/>
              </a:rPr>
              <a:t>والخدمات مع إحراز تخفيض في التكاليف والإقلال من الوقت والجهد الضائع لتحسين الخدمة المقدمة للعملاء والمستفيدين المرضى والمراجعين وكسب رضاءهم</a:t>
            </a:r>
            <a:r>
              <a:rPr lang="en-US" sz="2000" i="1" smtClean="0">
                <a:latin typeface="Arabic Transparent" pitchFamily="2" charset="0"/>
                <a:cs typeface="Arabic Transparent" pitchFamily="2" charset="0"/>
              </a:rPr>
              <a:t> .</a:t>
            </a:r>
            <a:endParaRPr lang="en-US" sz="1800" smtClean="0">
              <a:latin typeface="Arabic Transparent" pitchFamily="2" charset="0"/>
              <a:cs typeface="Arabic Transparent" pitchFamily="2" charset="0"/>
            </a:endParaRPr>
          </a:p>
          <a:p>
            <a:pPr>
              <a:buFont typeface="Wingdings" pitchFamily="2" charset="2"/>
              <a:buNone/>
            </a:pPr>
            <a:r>
              <a:rPr lang="ar-SA" sz="1800" smtClean="0">
                <a:cs typeface="Simplified Arabic" pitchFamily="18" charset="-78"/>
              </a:rPr>
              <a:t>  للهدف الرئيس هذا </a:t>
            </a:r>
            <a:r>
              <a:rPr lang="ar-SA" sz="1800" b="1" smtClean="0">
                <a:cs typeface="Simplified Arabic" pitchFamily="18" charset="-78"/>
              </a:rPr>
              <a:t>ثلاث فوائد رئيسية</a:t>
            </a:r>
            <a:r>
              <a:rPr lang="ar-SA" sz="1800" smtClean="0">
                <a:cs typeface="Simplified Arabic" pitchFamily="18" charset="-78"/>
              </a:rPr>
              <a:t> </a:t>
            </a:r>
            <a:r>
              <a:rPr lang="ar-SA" sz="1800" b="1" smtClean="0">
                <a:cs typeface="Simplified Arabic" pitchFamily="18" charset="-78"/>
              </a:rPr>
              <a:t>مهمة  هي</a:t>
            </a:r>
            <a:r>
              <a:rPr lang="en-US" sz="1800" b="1" smtClean="0">
                <a:cs typeface="Simplified Arabic" pitchFamily="18" charset="-78"/>
              </a:rPr>
              <a:t> :</a:t>
            </a:r>
            <a:r>
              <a:rPr lang="en-US" sz="1800" smtClean="0">
                <a:cs typeface="Simplified Arabic" pitchFamily="18" charset="-78"/>
              </a:rPr>
              <a:t> </a:t>
            </a:r>
            <a:endParaRPr lang="ar-SA" sz="1800" smtClean="0">
              <a:cs typeface="Simplified Arabic" pitchFamily="18" charset="-78"/>
            </a:endParaRPr>
          </a:p>
          <a:p>
            <a:pPr>
              <a:buFont typeface="Consolas" pitchFamily="49" charset="0"/>
              <a:buAutoNum type="arabicPeriod"/>
            </a:pPr>
            <a:r>
              <a:rPr lang="ar-SA" sz="1800" b="1" smtClean="0">
                <a:cs typeface="Simplified Arabic" pitchFamily="18" charset="-78"/>
              </a:rPr>
              <a:t>خفض التكاليف</a:t>
            </a:r>
            <a:r>
              <a:rPr lang="ar-SA" sz="1600" b="1" smtClean="0">
                <a:cs typeface="Simplified Arabic" pitchFamily="18" charset="-78"/>
              </a:rPr>
              <a:t>: </a:t>
            </a:r>
            <a:r>
              <a:rPr lang="ar-SA" sz="1600" smtClean="0">
                <a:cs typeface="Simplified Arabic" pitchFamily="18" charset="-78"/>
              </a:rPr>
              <a:t>إن الجودة تتطلب </a:t>
            </a:r>
            <a:r>
              <a:rPr lang="ar-SA" sz="1600" b="1" i="1" smtClean="0">
                <a:cs typeface="Simplified Arabic" pitchFamily="18" charset="-78"/>
              </a:rPr>
              <a:t>عمل الأشياء الصحيحة بالطريقة الصحيحة من أول مرة وكل مره</a:t>
            </a:r>
            <a:r>
              <a:rPr lang="ar-SA" sz="1600" smtClean="0">
                <a:cs typeface="Simplified Arabic" pitchFamily="18" charset="-78"/>
              </a:rPr>
              <a:t> وهذا يعني تقليل الأشياء التالفة أو إعادة إنجازها وبالتالي تقليل التكاليف</a:t>
            </a:r>
            <a:r>
              <a:rPr lang="en-US" sz="1600" smtClean="0">
                <a:cs typeface="Simplified Arabic" pitchFamily="18" charset="-78"/>
              </a:rPr>
              <a:t> .</a:t>
            </a:r>
          </a:p>
          <a:p>
            <a:pPr>
              <a:buFont typeface="Consolas" pitchFamily="49" charset="0"/>
              <a:buAutoNum type="arabicPeriod"/>
            </a:pPr>
            <a:r>
              <a:rPr lang="ar-SA" sz="1800" smtClean="0">
                <a:cs typeface="Simplified Arabic" pitchFamily="18" charset="-78"/>
              </a:rPr>
              <a:t> </a:t>
            </a:r>
            <a:r>
              <a:rPr lang="ar-SA" sz="1800" b="1" smtClean="0">
                <a:cs typeface="Simplified Arabic" pitchFamily="18" charset="-78"/>
              </a:rPr>
              <a:t>تقليل الوقت </a:t>
            </a:r>
            <a:r>
              <a:rPr lang="ar-SA" sz="1600" b="1" smtClean="0">
                <a:cs typeface="Simplified Arabic" pitchFamily="18" charset="-78"/>
              </a:rPr>
              <a:t>اللازم لإنجاز مهمة أو خدمة العميل / المستفيد </a:t>
            </a:r>
            <a:r>
              <a:rPr lang="ar-SA" sz="1600" smtClean="0">
                <a:cs typeface="Simplified Arabic" pitchFamily="18" charset="-78"/>
              </a:rPr>
              <a:t>وفق الاهداف والاجراءات المعتمدة، فكلما طال الوقت زاد الجهد وقلت الفائدة وتزايدت ردود فعل العملاء السلبية. </a:t>
            </a:r>
            <a:r>
              <a:rPr lang="en-US" sz="1600" smtClean="0">
                <a:cs typeface="Simplified Arabic" pitchFamily="18" charset="-78"/>
              </a:rPr>
              <a:t> </a:t>
            </a:r>
          </a:p>
          <a:p>
            <a:pPr>
              <a:buFont typeface="Consolas" pitchFamily="49" charset="0"/>
              <a:buAutoNum type="arabicPeriod"/>
            </a:pPr>
            <a:r>
              <a:rPr lang="ar-SA" sz="1800" b="1" smtClean="0">
                <a:cs typeface="Simplified Arabic" pitchFamily="18" charset="-78"/>
              </a:rPr>
              <a:t> تحقيق الجودة: </a:t>
            </a:r>
            <a:r>
              <a:rPr lang="ar-SA" sz="1600" smtClean="0">
                <a:cs typeface="Simplified Arabic" pitchFamily="18" charset="-78"/>
              </a:rPr>
              <a:t>وذلك بتطوير المنتجات والخدمات حسب رغبة العملاء والنستفيدين وحاحتهم ، ذلك لأن عدم الإهتمام بالجودة يؤدي لزيادة الوقت لأداء وإنجاز المهام وزيادة أعمال المراقبة وبالتالي زيادة شكاوي  المستفيدين من هذه الخدمات وتردي اوضاعهم الصحية فتردي التنمية الوطني، فضلا عن المحاسبة والعقوبات دنيا وآخره. </a:t>
            </a:r>
          </a:p>
          <a:p>
            <a:pPr>
              <a:buFont typeface="Wingdings" pitchFamily="2" charset="2"/>
              <a:buNone/>
            </a:pPr>
            <a:r>
              <a:rPr lang="ar-SA" sz="1600" smtClean="0">
                <a:cs typeface="Simplified Arabic" pitchFamily="18" charset="-78"/>
              </a:rPr>
              <a:t>وهناك فوائد أخرى داعمة عديدة: الثقة -الذاتية لمقدم الخدمة موظف وجهة، تعزيز ثقة المستفيد، تحسين المخرجات، زيادة الكفاءة والتعاون، تعلم وتعزيز التنظيم والتخطيط وتحليل المشكلات والسيطرة عليها اول باول، تعلم اتخاذ القرار الصائب وفق الحقائق لا المشاعر، التدريب، تقليل الجهد وتفادي التكرار، تفادي الخسائر والمشكلات وتحقيق الاهداف فالارباح والفوائد للذات دنيا وآخره، وللمستفيد فرفاهية الوطن.    </a:t>
            </a:r>
            <a:r>
              <a:rPr lang="en-US" sz="1800" smtClean="0">
                <a:cs typeface="Tahoma" pitchFamily="34" charset="0"/>
              </a:rPr>
              <a:t/>
            </a:r>
            <a:br>
              <a:rPr lang="en-US" sz="1800" smtClean="0">
                <a:cs typeface="Tahoma" pitchFamily="34" charset="0"/>
              </a:rPr>
            </a:br>
            <a:endParaRPr lang="ar-SA" sz="1800" smtClean="0">
              <a:latin typeface="Arabic Transparent" pitchFamily="2" charset="0"/>
              <a:cs typeface="Arabic Transparent" pitchFamily="2" charset="0"/>
            </a:endParaRPr>
          </a:p>
          <a:p>
            <a:pPr>
              <a:buFont typeface="Wingdings" pitchFamily="2" charset="2"/>
              <a:buNone/>
            </a:pPr>
            <a:endParaRPr lang="ar-SA" sz="1800" smtClean="0">
              <a:latin typeface="Arabic Transparent" pitchFamily="2" charset="0"/>
              <a:cs typeface="Arabic Transparent" pitchFamily="2" charset="0"/>
            </a:endParaRPr>
          </a:p>
          <a:p>
            <a:pPr>
              <a:buFont typeface="Wingdings" pitchFamily="2" charset="2"/>
              <a:buNone/>
            </a:pPr>
            <a:endParaRPr lang="ar-SA" sz="1800" smtClean="0">
              <a:latin typeface="Arabic Transparent" pitchFamily="2" charset="0"/>
              <a:cs typeface="Arabic Transparent" pitchFamily="2" charset="0"/>
            </a:endParaRPr>
          </a:p>
          <a:p>
            <a:pPr>
              <a:buFont typeface="Wingdings" pitchFamily="2" charset="2"/>
              <a:buNone/>
            </a:pPr>
            <a:endParaRPr lang="ar-SA" sz="1800" smtClean="0">
              <a:latin typeface="Arabic Transparent" pitchFamily="2" charset="0"/>
              <a:cs typeface="Arabic Transparent" pitchFamily="2" charset="0"/>
            </a:endParaRPr>
          </a:p>
        </p:txBody>
      </p:sp>
      <p:sp>
        <p:nvSpPr>
          <p:cNvPr id="51205" name="Slide Number Placeholder 4"/>
          <p:cNvSpPr txBox="1">
            <a:spLocks noGrp="1"/>
          </p:cNvSpPr>
          <p:nvPr/>
        </p:nvSpPr>
        <p:spPr bwMode="auto">
          <a:xfrm>
            <a:off x="8229600" y="6473825"/>
            <a:ext cx="758825" cy="247650"/>
          </a:xfrm>
          <a:prstGeom prst="rect">
            <a:avLst/>
          </a:prstGeom>
          <a:noFill/>
          <a:ln>
            <a:miter lim="800000"/>
            <a:headEnd/>
            <a:tailEnd/>
          </a:ln>
        </p:spPr>
        <p:txBody>
          <a:bodyPr/>
          <a:lstStyle/>
          <a:p>
            <a:pPr>
              <a:defRPr/>
            </a:pPr>
            <a:fld id="{043C7A39-992D-4479-9481-825D531776F3}" type="slidenum">
              <a:rPr lang="ar-SA" sz="1200">
                <a:solidFill>
                  <a:schemeClr val="accent1">
                    <a:shade val="75000"/>
                  </a:schemeClr>
                </a:solidFill>
              </a:rPr>
              <a:pPr>
                <a:defRPr/>
              </a:pPr>
              <a:t>42</a:t>
            </a:fld>
            <a:endParaRPr lang="en-US" sz="1200">
              <a:solidFill>
                <a:schemeClr val="accent1">
                  <a:shade val="75000"/>
                </a:schemeClr>
              </a:solidFill>
            </a:endParaRPr>
          </a:p>
        </p:txBody>
      </p:sp>
    </p:spTree>
  </p:cSld>
  <p:clrMapOvr>
    <a:masterClrMapping/>
  </p:clrMapOvr>
  <p:transition>
    <p:comb/>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5"/>
          <p:cNvSpPr>
            <a:spLocks noGrp="1"/>
          </p:cNvSpPr>
          <p:nvPr>
            <p:ph type="sldNum" sz="quarter" idx="12"/>
          </p:nvPr>
        </p:nvSpPr>
        <p:spPr/>
        <p:txBody>
          <a:bodyPr/>
          <a:lstStyle/>
          <a:p>
            <a:pPr>
              <a:defRPr/>
            </a:pPr>
            <a:fld id="{8C240347-4034-4B12-B2E2-07C380C31C68}" type="slidenum">
              <a:rPr lang="ar-SA"/>
              <a:pPr>
                <a:defRPr/>
              </a:pPr>
              <a:t>43</a:t>
            </a:fld>
            <a:endParaRPr lang="en-US"/>
          </a:p>
        </p:txBody>
      </p:sp>
      <p:sp>
        <p:nvSpPr>
          <p:cNvPr id="2" name="Title 1"/>
          <p:cNvSpPr>
            <a:spLocks noGrp="1"/>
          </p:cNvSpPr>
          <p:nvPr>
            <p:ph type="title"/>
          </p:nvPr>
        </p:nvSpPr>
        <p:spPr>
          <a:xfrm>
            <a:off x="1357313" y="357188"/>
            <a:ext cx="6572250" cy="558800"/>
          </a:xfrm>
        </p:spPr>
        <p:txBody>
          <a:bodyPr>
            <a:normAutofit fontScale="90000"/>
          </a:bodyPr>
          <a:lstStyle/>
          <a:p>
            <a:pPr algn="ctr">
              <a:defRPr/>
            </a:pPr>
            <a:r>
              <a:rPr lang="ar-SA" sz="2400" dirty="0" smtClean="0">
                <a:latin typeface="Monotype Koufi" pitchFamily="2" charset="-78"/>
                <a:ea typeface="Monotype Koufi" pitchFamily="2" charset="-78"/>
                <a:cs typeface="Monotype Koufi" pitchFamily="2" charset="-78"/>
              </a:rPr>
              <a:t>المبادئ السبعة للجودة الشاملة في الشركات والهيئات الرائدة  </a:t>
            </a:r>
            <a:endParaRPr lang="ar-SA" sz="2400" dirty="0">
              <a:latin typeface="Monotype Koufi" pitchFamily="2" charset="-78"/>
              <a:ea typeface="Monotype Koufi" pitchFamily="2" charset="-78"/>
              <a:cs typeface="Monotype Koufi" pitchFamily="2" charset="-78"/>
            </a:endParaRPr>
          </a:p>
        </p:txBody>
      </p:sp>
      <p:sp>
        <p:nvSpPr>
          <p:cNvPr id="53252" name="Content Placeholder 2"/>
          <p:cNvSpPr>
            <a:spLocks noGrp="1"/>
          </p:cNvSpPr>
          <p:nvPr>
            <p:ph idx="1"/>
          </p:nvPr>
        </p:nvSpPr>
        <p:spPr>
          <a:xfrm>
            <a:off x="714375" y="1143000"/>
            <a:ext cx="7772400" cy="5429250"/>
          </a:xfrm>
        </p:spPr>
        <p:txBody>
          <a:bodyPr/>
          <a:lstStyle/>
          <a:p>
            <a:pPr algn="just"/>
            <a:r>
              <a:rPr lang="ar-SA" sz="1800" b="1" smtClean="0">
                <a:cs typeface="Simplified Arabic" pitchFamily="18" charset="-78"/>
              </a:rPr>
              <a:t>مبــدأ 1:إن تحسين الجودة يتطلب الالتزام الثابت والوطيد من الإدارة العليا</a:t>
            </a:r>
            <a:r>
              <a:rPr lang="ar-SA" sz="1800" smtClean="0">
                <a:cs typeface="Simplified Arabic" pitchFamily="18" charset="-78"/>
              </a:rPr>
              <a:t>. </a:t>
            </a:r>
            <a:br>
              <a:rPr lang="ar-SA" sz="1800" smtClean="0">
                <a:cs typeface="Simplified Arabic" pitchFamily="18" charset="-78"/>
              </a:rPr>
            </a:br>
            <a:r>
              <a:rPr lang="ar-SA" sz="1800" smtClean="0">
                <a:cs typeface="Simplified Arabic" pitchFamily="18" charset="-78"/>
              </a:rPr>
              <a:t>الإدارة العليا بما في ذلك المدير العام مطالبون بأن يبينوا بجلاء أنه يتوجب على كل فرد في المنشأة الالتزام شخصيا بالجودة. وغالبا ما يساور الموظفون في البداية الشك عندما يسمعون الإدارة تعلن أنها ملتزمة بالجودة. لذا على الإدارة أن تعني ما تقول وتعكس التزامها بالجودة من خلال الفلسفة المعلنة للشركة وأهدافها ولوائحها وأولوياتها وسلوكيات الإدارة فيها. وهذ خطوات تحقيقها: </a:t>
            </a:r>
          </a:p>
          <a:p>
            <a:pPr lvl="1" algn="just"/>
            <a:r>
              <a:rPr lang="ar-SA" sz="1400" smtClean="0">
                <a:cs typeface="Simplified Arabic" pitchFamily="18" charset="-78"/>
              </a:rPr>
              <a:t>· </a:t>
            </a:r>
            <a:r>
              <a:rPr lang="ar-SA" sz="1400" smtClean="0">
                <a:latin typeface="Monotype Koufi" pitchFamily="2" charset="-78"/>
                <a:cs typeface="Monotype Koufi" pitchFamily="2" charset="-78"/>
              </a:rPr>
              <a:t>وضع ونشر رؤيا واضحة لفلسفة المنشأة ومبادئها وأهدافها ذات العلاقة بالجودة </a:t>
            </a:r>
            <a:br>
              <a:rPr lang="ar-SA" sz="1400" smtClean="0">
                <a:latin typeface="Monotype Koufi" pitchFamily="2" charset="-78"/>
                <a:cs typeface="Monotype Koufi" pitchFamily="2" charset="-78"/>
              </a:rPr>
            </a:br>
            <a:r>
              <a:rPr lang="ar-SA" sz="1400" smtClean="0">
                <a:latin typeface="Monotype Koufi" pitchFamily="2" charset="-78"/>
                <a:cs typeface="Monotype Koufi" pitchFamily="2" charset="-78"/>
              </a:rPr>
              <a:t>· توفير وتوظيف الموارد اللازمة لخدمة الأهداف وتعريف أو تحديد المسؤوليات </a:t>
            </a:r>
            <a:br>
              <a:rPr lang="ar-SA" sz="1400" smtClean="0">
                <a:latin typeface="Monotype Koufi" pitchFamily="2" charset="-78"/>
                <a:cs typeface="Monotype Koufi" pitchFamily="2" charset="-78"/>
              </a:rPr>
            </a:br>
            <a:r>
              <a:rPr lang="ar-SA" sz="1400" smtClean="0">
                <a:latin typeface="Monotype Koufi" pitchFamily="2" charset="-78"/>
                <a:cs typeface="Monotype Koufi" pitchFamily="2" charset="-78"/>
              </a:rPr>
              <a:t>· استثمار الوقت لتعلم القضايا والمسائل المتعلقة بالجودة ومتابعة التقدم لأي مبادرات</a:t>
            </a:r>
            <a:br>
              <a:rPr lang="ar-SA" sz="1400" smtClean="0">
                <a:latin typeface="Monotype Koufi" pitchFamily="2" charset="-78"/>
                <a:cs typeface="Monotype Koufi" pitchFamily="2" charset="-78"/>
              </a:rPr>
            </a:br>
            <a:r>
              <a:rPr lang="ar-SA" sz="1400" smtClean="0">
                <a:latin typeface="Monotype Koufi" pitchFamily="2" charset="-78"/>
                <a:cs typeface="Monotype Koufi" pitchFamily="2" charset="-78"/>
              </a:rPr>
              <a:t>· تشجيع التواصل بين المديرين والموظفين، وفيما بين إداراتها و وحداتها وبين العملاء </a:t>
            </a:r>
            <a:br>
              <a:rPr lang="ar-SA" sz="1400" smtClean="0">
                <a:latin typeface="Monotype Koufi" pitchFamily="2" charset="-78"/>
                <a:cs typeface="Monotype Koufi" pitchFamily="2" charset="-78"/>
              </a:rPr>
            </a:br>
            <a:r>
              <a:rPr lang="ar-SA" sz="1400" smtClean="0">
                <a:latin typeface="Monotype Koufi" pitchFamily="2" charset="-78"/>
                <a:cs typeface="Monotype Koufi" pitchFamily="2" charset="-78"/>
              </a:rPr>
              <a:t>· أن تكون الإدارة العليا القدوة الجيدة في الأقوال والأفعال.</a:t>
            </a:r>
          </a:p>
          <a:p>
            <a:pPr algn="just"/>
            <a:r>
              <a:rPr lang="ar-SA" sz="1800" b="1" smtClean="0">
                <a:cs typeface="Simplified Arabic" pitchFamily="18" charset="-78"/>
              </a:rPr>
              <a:t>مبــدأ 2: اعتبار الجودة قضية إستراتيجية:</a:t>
            </a:r>
          </a:p>
          <a:p>
            <a:pPr algn="just">
              <a:buFont typeface="Wingdings" pitchFamily="2" charset="2"/>
              <a:buNone/>
            </a:pPr>
            <a:r>
              <a:rPr lang="ar-SA" sz="1800" smtClean="0">
                <a:cs typeface="Simplified Arabic" pitchFamily="18" charset="-78"/>
              </a:rPr>
              <a:t>	يجب أن تكون الجودة في أي منشأة جزءا لا يتجزأ من أهدافها واستراتيجياتها، واهتمام إدارة المنشأة بالجودة يجب أن يكون ثابتا وداعما للأهداف الإستراتيجية الأخرى. ويجب أن يرى وينعكس هذا الاهتمام في الطريقة التي تمارس فيها الأعمال في المنشأة بما في ذلك وضع الخطط والميزانيات التقديرية.</a:t>
            </a:r>
          </a:p>
          <a:p>
            <a:pPr algn="just">
              <a:buFont typeface="Wingdings" pitchFamily="2" charset="2"/>
              <a:buNone/>
            </a:pPr>
            <a:r>
              <a:rPr lang="ar-SA" sz="1800" b="1" smtClean="0">
                <a:cs typeface="Simplified Arabic" pitchFamily="18" charset="-78"/>
              </a:rPr>
              <a:t>مبـدأ 3: الموظفون هم الأساس لتحقيق جودة ثابتة ومستمرة:</a:t>
            </a:r>
          </a:p>
          <a:p>
            <a:pPr algn="just">
              <a:buFont typeface="Wingdings" pitchFamily="2" charset="2"/>
              <a:buNone/>
            </a:pPr>
            <a:r>
              <a:rPr lang="ar-SA" sz="1800" smtClean="0">
                <a:cs typeface="Simplified Arabic" pitchFamily="18" charset="-78"/>
              </a:rPr>
              <a:t>إن الأسلوب القيادي الفعال لتحسين الجودة يتبعه فلسفة إنسانية التوجه والتزاما قويا للجودة والإدارة الضعيفة للأفراد سينتقل أثرها السلبي على جودة الخدمة التي يقدمها هؤلاء الأفراد أثناء تعاملهم وتفاعلهم مع العملاء.</a:t>
            </a:r>
          </a:p>
          <a:p>
            <a:pPr algn="just">
              <a:buFont typeface="Wingdings" pitchFamily="2" charset="2"/>
              <a:buNone/>
            </a:pPr>
            <a:endParaRPr lang="ar-SA" sz="1800" smtClean="0">
              <a:cs typeface="Simplified Arabic" pitchFamily="18" charset="-78"/>
            </a:endParaRPr>
          </a:p>
          <a:p>
            <a:pPr algn="just">
              <a:buFont typeface="Wingdings" pitchFamily="2" charset="2"/>
              <a:buNone/>
            </a:pPr>
            <a:r>
              <a:rPr lang="ar-SA" sz="1800" smtClean="0">
                <a:cs typeface="Simplified Arabic" pitchFamily="18" charset="-78"/>
              </a:rPr>
              <a:t/>
            </a:r>
            <a:br>
              <a:rPr lang="ar-SA" sz="1800" smtClean="0">
                <a:cs typeface="Simplified Arabic" pitchFamily="18" charset="-78"/>
              </a:rPr>
            </a:br>
            <a:r>
              <a:rPr lang="ar-SA" sz="1800" smtClean="0">
                <a:cs typeface="Simplified Arabic" pitchFamily="18" charset="-78"/>
              </a:rPr>
              <a:t/>
            </a:r>
            <a:br>
              <a:rPr lang="ar-SA" sz="1800" smtClean="0">
                <a:cs typeface="Simplified Arabic" pitchFamily="18" charset="-78"/>
              </a:rPr>
            </a:br>
            <a:r>
              <a:rPr lang="ar-SA" sz="1800" smtClean="0">
                <a:cs typeface="Simplified Arabic" pitchFamily="18" charset="-78"/>
              </a:rPr>
              <a:t/>
            </a:r>
            <a:br>
              <a:rPr lang="ar-SA" sz="1800" smtClean="0">
                <a:cs typeface="Simplified Arabic" pitchFamily="18" charset="-78"/>
              </a:rPr>
            </a:br>
            <a:endParaRPr lang="ar-SA" sz="1800" smtClean="0">
              <a:cs typeface="Simplified Arabic" pitchFamily="18" charset="-78"/>
            </a:endParaRPr>
          </a:p>
        </p:txBody>
      </p:sp>
      <p:sp>
        <p:nvSpPr>
          <p:cNvPr id="53253" name="Slide Number Placeholder 4"/>
          <p:cNvSpPr txBox="1">
            <a:spLocks noGrp="1"/>
          </p:cNvSpPr>
          <p:nvPr/>
        </p:nvSpPr>
        <p:spPr bwMode="auto">
          <a:xfrm>
            <a:off x="8229600" y="6473825"/>
            <a:ext cx="758825" cy="247650"/>
          </a:xfrm>
          <a:prstGeom prst="rect">
            <a:avLst/>
          </a:prstGeom>
          <a:noFill/>
          <a:ln>
            <a:miter lim="800000"/>
            <a:headEnd/>
            <a:tailEnd/>
          </a:ln>
        </p:spPr>
        <p:txBody>
          <a:bodyPr/>
          <a:lstStyle/>
          <a:p>
            <a:pPr>
              <a:defRPr/>
            </a:pPr>
            <a:fld id="{622A5F20-4D99-4896-9857-22EEC0DFF687}" type="slidenum">
              <a:rPr lang="ar-SA" sz="1200">
                <a:solidFill>
                  <a:schemeClr val="accent1">
                    <a:shade val="75000"/>
                  </a:schemeClr>
                </a:solidFill>
              </a:rPr>
              <a:pPr>
                <a:defRPr/>
              </a:pPr>
              <a:t>43</a:t>
            </a:fld>
            <a:endParaRPr lang="en-US" sz="1200">
              <a:solidFill>
                <a:schemeClr val="accent1">
                  <a:shade val="75000"/>
                </a:schemeClr>
              </a:solidFill>
            </a:endParaRPr>
          </a:p>
        </p:txBody>
      </p:sp>
    </p:spTree>
  </p:cSld>
  <p:clrMapOvr>
    <a:masterClrMapping/>
  </p:clrMapOvr>
  <p:transition>
    <p:comb/>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5"/>
          <p:cNvSpPr>
            <a:spLocks noGrp="1"/>
          </p:cNvSpPr>
          <p:nvPr>
            <p:ph type="sldNum" sz="quarter" idx="12"/>
          </p:nvPr>
        </p:nvSpPr>
        <p:spPr/>
        <p:txBody>
          <a:bodyPr/>
          <a:lstStyle/>
          <a:p>
            <a:pPr>
              <a:defRPr/>
            </a:pPr>
            <a:fld id="{B6ABAC2A-4C5E-403E-95CD-A731B3C65ECD}" type="slidenum">
              <a:rPr lang="ar-SA"/>
              <a:pPr>
                <a:defRPr/>
              </a:pPr>
              <a:t>44</a:t>
            </a:fld>
            <a:endParaRPr lang="en-US"/>
          </a:p>
        </p:txBody>
      </p:sp>
      <p:sp>
        <p:nvSpPr>
          <p:cNvPr id="2" name="Title 1"/>
          <p:cNvSpPr>
            <a:spLocks noGrp="1"/>
          </p:cNvSpPr>
          <p:nvPr>
            <p:ph type="title"/>
          </p:nvPr>
        </p:nvSpPr>
        <p:spPr>
          <a:xfrm>
            <a:off x="1771650" y="142875"/>
            <a:ext cx="5300663" cy="428625"/>
          </a:xfrm>
        </p:spPr>
        <p:txBody>
          <a:bodyPr/>
          <a:lstStyle/>
          <a:p>
            <a:pPr algn="ctr">
              <a:defRPr/>
            </a:pPr>
            <a:r>
              <a:rPr lang="ar-SA" sz="1800" dirty="0" smtClean="0"/>
              <a:t>تابع المبادئ السبعة </a:t>
            </a:r>
            <a:endParaRPr lang="ar-SA" sz="1800" dirty="0"/>
          </a:p>
        </p:txBody>
      </p:sp>
      <p:sp>
        <p:nvSpPr>
          <p:cNvPr id="54276" name="Content Placeholder 2"/>
          <p:cNvSpPr>
            <a:spLocks noGrp="1"/>
          </p:cNvSpPr>
          <p:nvPr>
            <p:ph idx="1"/>
          </p:nvPr>
        </p:nvSpPr>
        <p:spPr>
          <a:xfrm>
            <a:off x="785813" y="857250"/>
            <a:ext cx="7900987" cy="5500688"/>
          </a:xfrm>
        </p:spPr>
        <p:txBody>
          <a:bodyPr/>
          <a:lstStyle/>
          <a:p>
            <a:pPr algn="just"/>
            <a:r>
              <a:rPr lang="ar-SA" sz="1800" b="1" smtClean="0">
                <a:cs typeface="Simplified Arabic" pitchFamily="18" charset="-78"/>
              </a:rPr>
              <a:t>مبـدأ 4: تحديد معايير ومقاييس للجودة وفق متطلبات وتوقعات العميل/ المستهدف</a:t>
            </a:r>
          </a:p>
          <a:p>
            <a:pPr algn="just">
              <a:buFont typeface="Wingdings" pitchFamily="2" charset="2"/>
              <a:buNone/>
            </a:pPr>
            <a:r>
              <a:rPr lang="ar-SA" sz="1600" smtClean="0">
                <a:cs typeface="Simplified Arabic" pitchFamily="18" charset="-78"/>
              </a:rPr>
              <a:t>	إن وجود معايير صريح للجودة لغايات الأداء يعد أمرا جوهريا فالجودة ذات مفهوم معقد ولا تستطيع مجموعة واحدة من الصفات أن تنفرد في إعطاء تعريف لجودة السلع والخدمات. ويلاحظ أن لدى العملاء لديهم تعريفا خاصا بهم للجودة وتعريفهم هذا يجمع عدة صفات للسلعة أو الخدمة تختلف باختلاف الشركات والصناعات. وأي تعريف للسلعة أو خدمة العميل تضعه الشركة يجب أن يأخذ في الحسبان الأسس التي يستخدمها العميل في تقييم هذه السلعة أو الخدمة. وأي تعريف تضعه الشركة لجودة سلعة أو خدمة معينة يجب أن يأخذ في الحسبان الأسس والمعايير التي يستخدمها العميل في تقييم هذه السلع والخدمات. إدراك العميل الحسي لقيمة سلعة أو خدمة معينة ينطلق من مفهوم القيمة النسبية لها والتي يتم حسابها كالتالي: </a:t>
            </a:r>
            <a:r>
              <a:rPr lang="ar-SA" sz="1600" b="1" smtClean="0">
                <a:cs typeface="Simplified Arabic" pitchFamily="18" charset="-78"/>
              </a:rPr>
              <a:t>القيمة = الجودة = السعر.</a:t>
            </a:r>
            <a:r>
              <a:rPr lang="ar-SA" sz="1800" smtClean="0">
                <a:cs typeface="Simplified Arabic" pitchFamily="18" charset="-78"/>
              </a:rPr>
              <a:t/>
            </a:r>
            <a:br>
              <a:rPr lang="ar-SA" sz="1800" smtClean="0">
                <a:cs typeface="Simplified Arabic" pitchFamily="18" charset="-78"/>
              </a:rPr>
            </a:br>
            <a:endParaRPr lang="ar-SA" sz="1800" smtClean="0">
              <a:cs typeface="Simplified Arabic" pitchFamily="18" charset="-78"/>
            </a:endParaRPr>
          </a:p>
          <a:p>
            <a:pPr algn="just">
              <a:buFont typeface="Wingdings" pitchFamily="2" charset="2"/>
              <a:buNone/>
            </a:pPr>
            <a:r>
              <a:rPr lang="ar-SA" sz="1800" b="1" smtClean="0">
                <a:cs typeface="Simplified Arabic" pitchFamily="18" charset="-78"/>
              </a:rPr>
              <a:t>مبـدأ 5: استخدام العديد من البرامج والتقنيات لتحسين الجودة:</a:t>
            </a:r>
          </a:p>
          <a:p>
            <a:pPr algn="just">
              <a:buFont typeface="Wingdings" pitchFamily="2" charset="2"/>
              <a:buNone/>
            </a:pPr>
            <a:r>
              <a:rPr lang="ar-SA" sz="1800" smtClean="0">
                <a:cs typeface="Simplified Arabic" pitchFamily="18" charset="-78"/>
              </a:rPr>
              <a:t>	</a:t>
            </a:r>
            <a:r>
              <a:rPr lang="ar-SA" sz="1600" smtClean="0">
                <a:cs typeface="Simplified Arabic" pitchFamily="18" charset="-78"/>
              </a:rPr>
              <a:t>هناك العديد من البرامج والتقنيات المستخدمة لتحسين الجودة والي من بينها المراقبة الإحصائية للجودة ، فرق الجودة ، أنظمة الاقتراحات ، مشاريع جودة بيئة/حياة العمل ،الأتمتة، التصميم باستخدام الحاسب ، التصنيع باستخدام الحاسب ، تحسين تصميم المنتج ، المقارنة مع الشركات المنافسة وتدريب الموظفين. وتعترف الشركات الرائدة أنها تستخدم مجموعة من التقنيات والأدوات. والقاعدة الأساسية هو أنه لا يوجد أسلوب واحدا يلائم استخدامه كل الشركات وفي كل المواقف.</a:t>
            </a:r>
          </a:p>
          <a:p>
            <a:pPr algn="just">
              <a:buFont typeface="Wingdings" pitchFamily="2" charset="2"/>
              <a:buNone/>
            </a:pPr>
            <a:r>
              <a:rPr lang="ar-SA" sz="1800" b="1" smtClean="0">
                <a:cs typeface="Simplified Arabic" pitchFamily="18" charset="-78"/>
              </a:rPr>
              <a:t>مبـدأ 6: تأثير جميع النشاطات التي تقوم بها الشركة على تحسين الجودة</a:t>
            </a:r>
            <a:r>
              <a:rPr lang="ar-SA" sz="1800" smtClean="0">
                <a:cs typeface="Simplified Arabic" pitchFamily="18" charset="-78"/>
              </a:rPr>
              <a:t>، لذا يعتبر عمل الجماعي أمرا حيويا.</a:t>
            </a:r>
          </a:p>
          <a:p>
            <a:pPr algn="just">
              <a:buFont typeface="Wingdings" pitchFamily="2" charset="2"/>
              <a:buNone/>
            </a:pPr>
            <a:r>
              <a:rPr lang="ar-SA" sz="1800" b="1" smtClean="0">
                <a:cs typeface="Simplified Arabic" pitchFamily="18" charset="-78"/>
              </a:rPr>
              <a:t>مبـدأ 7: الجودة هي عملية لا تنتهي. </a:t>
            </a:r>
          </a:p>
          <a:p>
            <a:pPr algn="just">
              <a:buFont typeface="Wingdings" pitchFamily="2" charset="2"/>
              <a:buNone/>
            </a:pPr>
            <a:r>
              <a:rPr lang="ar-SA" sz="1800" smtClean="0">
                <a:cs typeface="Simplified Arabic" pitchFamily="18" charset="-78"/>
              </a:rPr>
              <a:t>والتقدم في مضمار إدارة الجودة الشاملة يتطلب الصبر والعمل الشاق الدءوب والالتزام والانضباطية.</a:t>
            </a:r>
          </a:p>
        </p:txBody>
      </p:sp>
      <p:sp>
        <p:nvSpPr>
          <p:cNvPr id="54277" name="Slide Number Placeholder 4"/>
          <p:cNvSpPr txBox="1">
            <a:spLocks noGrp="1"/>
          </p:cNvSpPr>
          <p:nvPr/>
        </p:nvSpPr>
        <p:spPr bwMode="auto">
          <a:xfrm>
            <a:off x="8229600" y="6473825"/>
            <a:ext cx="758825" cy="247650"/>
          </a:xfrm>
          <a:prstGeom prst="rect">
            <a:avLst/>
          </a:prstGeom>
          <a:noFill/>
          <a:ln>
            <a:miter lim="800000"/>
            <a:headEnd/>
            <a:tailEnd/>
          </a:ln>
        </p:spPr>
        <p:txBody>
          <a:bodyPr/>
          <a:lstStyle/>
          <a:p>
            <a:pPr>
              <a:defRPr/>
            </a:pPr>
            <a:fld id="{76398529-4C47-405E-8793-BB42223AF300}" type="slidenum">
              <a:rPr lang="ar-SA" sz="1200">
                <a:solidFill>
                  <a:schemeClr val="accent1">
                    <a:shade val="75000"/>
                  </a:schemeClr>
                </a:solidFill>
              </a:rPr>
              <a:pPr>
                <a:defRPr/>
              </a:pPr>
              <a:t>44</a:t>
            </a:fld>
            <a:endParaRPr lang="en-US" sz="1200">
              <a:solidFill>
                <a:schemeClr val="accent1">
                  <a:shade val="75000"/>
                </a:schemeClr>
              </a:solidFill>
            </a:endParaRPr>
          </a:p>
        </p:txBody>
      </p:sp>
    </p:spTree>
  </p:cSld>
  <p:clrMapOvr>
    <a:masterClrMapping/>
  </p:clrMapOvr>
  <p:transition>
    <p:comb/>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5"/>
          <p:cNvSpPr>
            <a:spLocks noGrp="1"/>
          </p:cNvSpPr>
          <p:nvPr>
            <p:ph type="sldNum" sz="quarter" idx="12"/>
          </p:nvPr>
        </p:nvSpPr>
        <p:spPr/>
        <p:txBody>
          <a:bodyPr/>
          <a:lstStyle/>
          <a:p>
            <a:pPr>
              <a:defRPr/>
            </a:pPr>
            <a:fld id="{0ED9F61D-FD65-4AA0-BAB6-C43981AC57F6}" type="slidenum">
              <a:rPr lang="ar-SA"/>
              <a:pPr>
                <a:defRPr/>
              </a:pPr>
              <a:t>45</a:t>
            </a:fld>
            <a:endParaRPr lang="en-US"/>
          </a:p>
        </p:txBody>
      </p:sp>
      <p:sp>
        <p:nvSpPr>
          <p:cNvPr id="2" name="Title 1"/>
          <p:cNvSpPr>
            <a:spLocks noGrp="1"/>
          </p:cNvSpPr>
          <p:nvPr>
            <p:ph type="title"/>
          </p:nvPr>
        </p:nvSpPr>
        <p:spPr>
          <a:xfrm>
            <a:off x="1357313" y="214290"/>
            <a:ext cx="6686550" cy="773112"/>
          </a:xfrm>
        </p:spPr>
        <p:txBody>
          <a:bodyPr>
            <a:normAutofit fontScale="90000"/>
          </a:bodyPr>
          <a:lstStyle/>
          <a:p>
            <a:pPr algn="ctr">
              <a:defRPr/>
            </a:pPr>
            <a:r>
              <a:rPr lang="ar-SA" sz="2400" dirty="0" smtClean="0">
                <a:latin typeface="Monotype Koufi" pitchFamily="2" charset="-78"/>
                <a:ea typeface="Monotype Koufi" pitchFamily="2" charset="-78"/>
                <a:cs typeface="Monotype Koufi" pitchFamily="2" charset="-78"/>
              </a:rPr>
              <a:t>أبرز النظريات والأنماط  الإدارية  ومكانة الجودة الشاملة </a:t>
            </a:r>
            <a:r>
              <a:rPr lang="ar-SA" sz="2400" dirty="0" err="1" smtClean="0">
                <a:latin typeface="Monotype Koufi" pitchFamily="2" charset="-78"/>
                <a:ea typeface="Monotype Koufi" pitchFamily="2" charset="-78"/>
                <a:cs typeface="Monotype Koufi" pitchFamily="2" charset="-78"/>
              </a:rPr>
              <a:t>بها</a:t>
            </a:r>
            <a:r>
              <a:rPr lang="ar-SA" sz="2400" dirty="0" smtClean="0">
                <a:latin typeface="Monotype Koufi" pitchFamily="2" charset="-78"/>
                <a:ea typeface="Monotype Koufi" pitchFamily="2" charset="-78"/>
                <a:cs typeface="Monotype Koufi" pitchFamily="2" charset="-78"/>
              </a:rPr>
              <a:t> </a:t>
            </a:r>
            <a:br>
              <a:rPr lang="ar-SA" sz="2400" dirty="0" smtClean="0">
                <a:latin typeface="Monotype Koufi" pitchFamily="2" charset="-78"/>
                <a:ea typeface="Monotype Koufi" pitchFamily="2" charset="-78"/>
                <a:cs typeface="Monotype Koufi" pitchFamily="2" charset="-78"/>
              </a:rPr>
            </a:br>
            <a:r>
              <a:rPr lang="en-US" sz="1600" dirty="0" smtClean="0">
                <a:latin typeface="Arial Black" pitchFamily="34" charset="0"/>
                <a:ea typeface="Monotype Koufi" pitchFamily="2" charset="-78"/>
                <a:cs typeface="Monotype Koufi" pitchFamily="2" charset="-78"/>
              </a:rPr>
              <a:t>Most Common Management Theories &amp; The Place of TQM</a:t>
            </a:r>
            <a:endParaRPr lang="ar-SA" sz="1600" dirty="0">
              <a:latin typeface="Arial Black" pitchFamily="34" charset="0"/>
              <a:ea typeface="Monotype Koufi" pitchFamily="2" charset="-78"/>
              <a:cs typeface="Monotype Koufi" pitchFamily="2" charset="-78"/>
            </a:endParaRPr>
          </a:p>
        </p:txBody>
      </p:sp>
      <p:sp>
        <p:nvSpPr>
          <p:cNvPr id="55300" name="Content Placeholder 2"/>
          <p:cNvSpPr>
            <a:spLocks noGrp="1"/>
          </p:cNvSpPr>
          <p:nvPr>
            <p:ph idx="1"/>
          </p:nvPr>
        </p:nvSpPr>
        <p:spPr>
          <a:xfrm>
            <a:off x="785813" y="1000125"/>
            <a:ext cx="7900987" cy="5286375"/>
          </a:xfrm>
        </p:spPr>
        <p:txBody>
          <a:bodyPr/>
          <a:lstStyle/>
          <a:p>
            <a:r>
              <a:rPr lang="ar-SA" smtClean="0"/>
              <a:t>التقليدية </a:t>
            </a:r>
            <a:r>
              <a:rPr lang="en-US" smtClean="0">
                <a:cs typeface="Tahoma" pitchFamily="34" charset="0"/>
              </a:rPr>
              <a:t>Classic </a:t>
            </a:r>
            <a:endParaRPr lang="ar-SA" smtClean="0"/>
          </a:p>
          <a:p>
            <a:r>
              <a:rPr lang="ar-SA" smtClean="0"/>
              <a:t>العلمية – العملية</a:t>
            </a:r>
            <a:r>
              <a:rPr lang="en-US" smtClean="0">
                <a:cs typeface="Tahoma" pitchFamily="34" charset="0"/>
              </a:rPr>
              <a:t> </a:t>
            </a:r>
            <a:r>
              <a:rPr lang="en-US" sz="1800" smtClean="0">
                <a:latin typeface="Arial Black" pitchFamily="34" charset="0"/>
                <a:cs typeface="Tahoma" pitchFamily="34" charset="0"/>
              </a:rPr>
              <a:t>Scientific-Pragmatic</a:t>
            </a:r>
            <a:r>
              <a:rPr lang="en-US" smtClean="0">
                <a:cs typeface="Tahoma" pitchFamily="34" charset="0"/>
              </a:rPr>
              <a:t> </a:t>
            </a:r>
            <a:r>
              <a:rPr lang="ar-SA" sz="2400" smtClean="0"/>
              <a:t>الإدارة الأهداف</a:t>
            </a:r>
          </a:p>
          <a:p>
            <a:r>
              <a:rPr lang="ar-SA" smtClean="0"/>
              <a:t>الاستبدادية </a:t>
            </a:r>
            <a:r>
              <a:rPr lang="en-US" sz="1600" smtClean="0">
                <a:latin typeface="Arial Black" pitchFamily="34" charset="0"/>
                <a:cs typeface="Tahoma" pitchFamily="34" charset="0"/>
              </a:rPr>
              <a:t>Totalitarianism\ Dictatorship\ Authoritarianism</a:t>
            </a:r>
            <a:endParaRPr lang="ar-SA" sz="1600" smtClean="0">
              <a:latin typeface="Arial Black" pitchFamily="34" charset="0"/>
            </a:endParaRPr>
          </a:p>
          <a:p>
            <a:r>
              <a:rPr lang="ar-SA" smtClean="0"/>
              <a:t>البيروقراطية: </a:t>
            </a:r>
            <a:r>
              <a:rPr lang="ar-SA" sz="1800" smtClean="0"/>
              <a:t>المركزية الشديدة </a:t>
            </a:r>
            <a:r>
              <a:rPr lang="en-US" sz="1800" smtClean="0">
                <a:latin typeface="Arial Black" pitchFamily="34" charset="0"/>
                <a:cs typeface="Tahoma" pitchFamily="34" charset="0"/>
              </a:rPr>
              <a:t>Bureaucracy</a:t>
            </a:r>
            <a:r>
              <a:rPr lang="en-US" smtClean="0">
                <a:cs typeface="Tahoma" pitchFamily="34" charset="0"/>
              </a:rPr>
              <a:t> </a:t>
            </a:r>
            <a:endParaRPr lang="ar-SA" smtClean="0"/>
          </a:p>
          <a:p>
            <a:r>
              <a:rPr lang="ar-SA" smtClean="0"/>
              <a:t>الاتوقراطية </a:t>
            </a:r>
            <a:r>
              <a:rPr lang="en-US" smtClean="0">
                <a:cs typeface="Tahoma" pitchFamily="34" charset="0"/>
              </a:rPr>
              <a:t> </a:t>
            </a:r>
            <a:r>
              <a:rPr lang="en-US" sz="1800" smtClean="0">
                <a:latin typeface="Arial Black" pitchFamily="34" charset="0"/>
                <a:cs typeface="Tahoma" pitchFamily="34" charset="0"/>
              </a:rPr>
              <a:t>Autocracy\ Autocratic </a:t>
            </a:r>
            <a:r>
              <a:rPr lang="ar-SA" sz="2000" smtClean="0"/>
              <a:t>الإدارة بالتوجيهات</a:t>
            </a:r>
          </a:p>
          <a:p>
            <a:r>
              <a:rPr lang="ar-SA" smtClean="0"/>
              <a:t>الإنسانية </a:t>
            </a:r>
            <a:r>
              <a:rPr lang="en-US" sz="1800" smtClean="0">
                <a:latin typeface="Arial Black" pitchFamily="34" charset="0"/>
                <a:cs typeface="Tahoma" pitchFamily="34" charset="0"/>
              </a:rPr>
              <a:t>Humanitarian</a:t>
            </a:r>
            <a:r>
              <a:rPr lang="en-US" smtClean="0">
                <a:cs typeface="Tahoma" pitchFamily="34" charset="0"/>
              </a:rPr>
              <a:t>; </a:t>
            </a:r>
            <a:r>
              <a:rPr lang="ar-SA" smtClean="0"/>
              <a:t> </a:t>
            </a:r>
            <a:r>
              <a:rPr lang="ar-SA" sz="1800" smtClean="0"/>
              <a:t>تعطي الموظف والمستفيد كامل دوره وحقوقه </a:t>
            </a:r>
          </a:p>
          <a:p>
            <a:r>
              <a:rPr lang="ar-SA" smtClean="0"/>
              <a:t>الديمقراطية </a:t>
            </a:r>
            <a:r>
              <a:rPr lang="en-US" sz="2400" smtClean="0">
                <a:cs typeface="Tahoma" pitchFamily="34" charset="0"/>
              </a:rPr>
              <a:t>Democracy</a:t>
            </a:r>
            <a:r>
              <a:rPr lang="en-US" smtClean="0">
                <a:cs typeface="Tahoma" pitchFamily="34" charset="0"/>
              </a:rPr>
              <a:t> </a:t>
            </a:r>
            <a:r>
              <a:rPr lang="ar-SA" smtClean="0"/>
              <a:t> </a:t>
            </a:r>
            <a:r>
              <a:rPr lang="ar-SA" sz="1800" b="1" smtClean="0"/>
              <a:t>وهي متعددة أدناه مثل الإنسانية وأقصاها تحرر كامل إلى الرعاية الذاتية او المعتمد كليا على الآخرين</a:t>
            </a:r>
            <a:endParaRPr lang="en-US" sz="1800" b="1" smtClean="0">
              <a:cs typeface="Tahoma" pitchFamily="34" charset="0"/>
            </a:endParaRPr>
          </a:p>
          <a:p>
            <a:pPr>
              <a:buFont typeface="Wingdings 2" pitchFamily="18" charset="2"/>
              <a:buNone/>
            </a:pPr>
            <a:r>
              <a:rPr lang="ar-SA" sz="2400" smtClean="0"/>
              <a:t>وأخرى أهم:</a:t>
            </a:r>
            <a:r>
              <a:rPr lang="ar-SA" smtClean="0"/>
              <a:t> </a:t>
            </a:r>
            <a:r>
              <a:rPr lang="ar-SA" sz="1800" smtClean="0"/>
              <a:t>الذاتية، المعتمدة على أحاسيس ومشاعر الآخرين</a:t>
            </a:r>
            <a:r>
              <a:rPr lang="en-US" sz="1800" smtClean="0">
                <a:latin typeface="Arial Black" pitchFamily="34" charset="0"/>
                <a:cs typeface="Tahoma" pitchFamily="34" charset="0"/>
              </a:rPr>
              <a:t>Assertive \Feelings Centred </a:t>
            </a:r>
            <a:r>
              <a:rPr lang="ar-SA" sz="1800" smtClean="0"/>
              <a:t>... وما هي  الأنماط الإسلامية ومقارنتها مع ما سبق. </a:t>
            </a:r>
          </a:p>
        </p:txBody>
      </p:sp>
      <p:sp>
        <p:nvSpPr>
          <p:cNvPr id="52229" name="Slide Number Placeholder 4"/>
          <p:cNvSpPr txBox="1">
            <a:spLocks noGrp="1"/>
          </p:cNvSpPr>
          <p:nvPr/>
        </p:nvSpPr>
        <p:spPr bwMode="auto">
          <a:xfrm>
            <a:off x="8229600" y="6473825"/>
            <a:ext cx="758825" cy="247650"/>
          </a:xfrm>
          <a:prstGeom prst="rect">
            <a:avLst/>
          </a:prstGeom>
          <a:noFill/>
          <a:ln>
            <a:miter lim="800000"/>
            <a:headEnd/>
            <a:tailEnd/>
          </a:ln>
        </p:spPr>
        <p:txBody>
          <a:bodyPr/>
          <a:lstStyle/>
          <a:p>
            <a:pPr>
              <a:defRPr/>
            </a:pPr>
            <a:fld id="{D8790F40-0B8A-43CF-B6AA-4605CA195BC1}" type="slidenum">
              <a:rPr lang="ar-SA" sz="1200">
                <a:solidFill>
                  <a:schemeClr val="accent1">
                    <a:shade val="75000"/>
                  </a:schemeClr>
                </a:solidFill>
              </a:rPr>
              <a:pPr>
                <a:defRPr/>
              </a:pPr>
              <a:t>45</a:t>
            </a:fld>
            <a:endParaRPr lang="en-US" sz="1200">
              <a:solidFill>
                <a:schemeClr val="accent1">
                  <a:shade val="75000"/>
                </a:schemeClr>
              </a:solidFill>
            </a:endParaRPr>
          </a:p>
        </p:txBody>
      </p:sp>
    </p:spTree>
  </p:cSld>
  <p:clrMapOvr>
    <a:masterClrMapping/>
  </p:clrMapOvr>
  <p:transition>
    <p:comb/>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5"/>
          <p:cNvSpPr>
            <a:spLocks noGrp="1"/>
          </p:cNvSpPr>
          <p:nvPr>
            <p:ph type="sldNum" sz="quarter" idx="12"/>
          </p:nvPr>
        </p:nvSpPr>
        <p:spPr/>
        <p:txBody>
          <a:bodyPr/>
          <a:lstStyle/>
          <a:p>
            <a:pPr>
              <a:defRPr/>
            </a:pPr>
            <a:fld id="{F152F010-0E80-4577-A495-3E2670C9012A}" type="slidenum">
              <a:rPr lang="ar-SA"/>
              <a:pPr>
                <a:defRPr/>
              </a:pPr>
              <a:t>46</a:t>
            </a:fld>
            <a:endParaRPr lang="en-US"/>
          </a:p>
        </p:txBody>
      </p:sp>
      <p:sp>
        <p:nvSpPr>
          <p:cNvPr id="56323" name="Content Placeholder 2"/>
          <p:cNvSpPr>
            <a:spLocks noGrp="1"/>
          </p:cNvSpPr>
          <p:nvPr>
            <p:ph idx="1"/>
          </p:nvPr>
        </p:nvSpPr>
        <p:spPr>
          <a:xfrm>
            <a:off x="914400" y="1928813"/>
            <a:ext cx="7772400" cy="2430462"/>
          </a:xfrm>
        </p:spPr>
        <p:txBody>
          <a:bodyPr/>
          <a:lstStyle/>
          <a:p>
            <a:pPr algn="ctr">
              <a:buFont typeface="Wingdings" pitchFamily="2" charset="2"/>
              <a:buNone/>
            </a:pPr>
            <a:endParaRPr lang="ar-SA" smtClean="0"/>
          </a:p>
          <a:p>
            <a:pPr algn="ctr">
              <a:buFont typeface="Wingdings" pitchFamily="2" charset="2"/>
              <a:buNone/>
            </a:pPr>
            <a:r>
              <a:rPr lang="ar-SA" sz="2800" smtClean="0">
                <a:cs typeface="Monotype Koufi" pitchFamily="2" charset="-78"/>
              </a:rPr>
              <a:t>إدارة الجودة الشاملة </a:t>
            </a:r>
          </a:p>
          <a:p>
            <a:pPr algn="ctr">
              <a:buFont typeface="Wingdings" pitchFamily="2" charset="2"/>
              <a:buNone/>
            </a:pPr>
            <a:r>
              <a:rPr lang="ar-SA" sz="2800" smtClean="0">
                <a:cs typeface="Monotype Koufi" pitchFamily="2" charset="-78"/>
              </a:rPr>
              <a:t>الرعاية الصحية           المختبرات الطبية </a:t>
            </a:r>
          </a:p>
          <a:p>
            <a:pPr algn="ctr">
              <a:buFont typeface="Wingdings" pitchFamily="2" charset="2"/>
              <a:buNone/>
            </a:pPr>
            <a:r>
              <a:rPr lang="en-US" sz="1800" b="1" smtClean="0">
                <a:latin typeface="Arial Black" pitchFamily="34" charset="0"/>
                <a:cs typeface="Tahoma" pitchFamily="34" charset="0"/>
              </a:rPr>
              <a:t>HEALTH CARE TOTAL QUALITY MANAGEMENT</a:t>
            </a:r>
          </a:p>
          <a:p>
            <a:pPr algn="ctr">
              <a:buFont typeface="Wingdings" pitchFamily="2" charset="2"/>
              <a:buNone/>
            </a:pPr>
            <a:r>
              <a:rPr lang="en-US" sz="2000" b="1" smtClean="0">
                <a:latin typeface="Arial Black" pitchFamily="34" charset="0"/>
                <a:cs typeface="Tahoma" pitchFamily="34" charset="0"/>
              </a:rPr>
              <a:t>HCTQM            MLTTQM</a:t>
            </a:r>
            <a:r>
              <a:rPr lang="en-US" sz="2400" b="1" smtClean="0">
                <a:cs typeface="Tahoma" pitchFamily="34" charset="0"/>
              </a:rPr>
              <a:t>  </a:t>
            </a:r>
            <a:r>
              <a:rPr lang="ar-SA" sz="2400" b="1" smtClean="0"/>
              <a:t> </a:t>
            </a:r>
          </a:p>
        </p:txBody>
      </p:sp>
      <p:sp>
        <p:nvSpPr>
          <p:cNvPr id="55300" name="Slide Number Placeholder 4"/>
          <p:cNvSpPr txBox="1">
            <a:spLocks noGrp="1"/>
          </p:cNvSpPr>
          <p:nvPr/>
        </p:nvSpPr>
        <p:spPr bwMode="auto">
          <a:xfrm>
            <a:off x="8229600" y="6473825"/>
            <a:ext cx="758825" cy="247650"/>
          </a:xfrm>
          <a:prstGeom prst="rect">
            <a:avLst/>
          </a:prstGeom>
          <a:noFill/>
          <a:ln>
            <a:miter lim="800000"/>
            <a:headEnd/>
            <a:tailEnd/>
          </a:ln>
        </p:spPr>
        <p:txBody>
          <a:bodyPr/>
          <a:lstStyle/>
          <a:p>
            <a:pPr>
              <a:defRPr/>
            </a:pPr>
            <a:fld id="{A93E7281-9F21-42AC-9EF3-A4668D644134}" type="slidenum">
              <a:rPr lang="ar-SA" sz="1200">
                <a:solidFill>
                  <a:schemeClr val="accent1">
                    <a:shade val="75000"/>
                  </a:schemeClr>
                </a:solidFill>
              </a:rPr>
              <a:pPr>
                <a:defRPr/>
              </a:pPr>
              <a:t>46</a:t>
            </a:fld>
            <a:endParaRPr lang="en-US" sz="1200">
              <a:solidFill>
                <a:schemeClr val="accent1">
                  <a:shade val="75000"/>
                </a:schemeClr>
              </a:solidFill>
            </a:endParaRPr>
          </a:p>
        </p:txBody>
      </p:sp>
      <p:sp>
        <p:nvSpPr>
          <p:cNvPr id="56325" name="AutoShape 7"/>
          <p:cNvSpPr>
            <a:spLocks noChangeArrowheads="1"/>
          </p:cNvSpPr>
          <p:nvPr/>
        </p:nvSpPr>
        <p:spPr bwMode="auto">
          <a:xfrm>
            <a:off x="4716463" y="3141663"/>
            <a:ext cx="576262" cy="268287"/>
          </a:xfrm>
          <a:prstGeom prst="leftArrow">
            <a:avLst>
              <a:gd name="adj1" fmla="val 50000"/>
              <a:gd name="adj2" fmla="val 53698"/>
            </a:avLst>
          </a:prstGeom>
          <a:solidFill>
            <a:schemeClr val="accent1"/>
          </a:solidFill>
          <a:ln w="9525">
            <a:solidFill>
              <a:schemeClr val="tx1"/>
            </a:solidFill>
            <a:miter lim="800000"/>
            <a:headEnd/>
            <a:tailEnd/>
          </a:ln>
        </p:spPr>
        <p:txBody>
          <a:bodyPr wrap="none" anchor="ctr"/>
          <a:lstStyle/>
          <a:p>
            <a:endParaRPr lang="ar-SA"/>
          </a:p>
        </p:txBody>
      </p:sp>
      <p:sp>
        <p:nvSpPr>
          <p:cNvPr id="56326" name="AutoShape 8"/>
          <p:cNvSpPr>
            <a:spLocks noChangeArrowheads="1"/>
          </p:cNvSpPr>
          <p:nvPr/>
        </p:nvSpPr>
        <p:spPr bwMode="auto">
          <a:xfrm>
            <a:off x="4284663" y="3933825"/>
            <a:ext cx="647700" cy="287338"/>
          </a:xfrm>
          <a:prstGeom prst="rightArrow">
            <a:avLst>
              <a:gd name="adj1" fmla="val 50000"/>
              <a:gd name="adj2" fmla="val 56353"/>
            </a:avLst>
          </a:prstGeom>
          <a:solidFill>
            <a:schemeClr val="accent1"/>
          </a:solidFill>
          <a:ln w="9525">
            <a:solidFill>
              <a:schemeClr val="tx1"/>
            </a:solidFill>
            <a:miter lim="800000"/>
            <a:headEnd/>
            <a:tailEnd/>
          </a:ln>
        </p:spPr>
        <p:txBody>
          <a:bodyPr wrap="none" anchor="ctr"/>
          <a:lstStyle/>
          <a:p>
            <a:endParaRPr lang="ar-SA"/>
          </a:p>
        </p:txBody>
      </p:sp>
    </p:spTree>
  </p:cSld>
  <p:clrMapOvr>
    <a:masterClrMapping/>
  </p:clrMapOvr>
  <p:transition>
    <p:comb/>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6"/>
          <p:cNvSpPr>
            <a:spLocks noGrp="1"/>
          </p:cNvSpPr>
          <p:nvPr>
            <p:ph type="sldNum" sz="quarter" idx="12"/>
          </p:nvPr>
        </p:nvSpPr>
        <p:spPr/>
        <p:txBody>
          <a:bodyPr/>
          <a:lstStyle/>
          <a:p>
            <a:pPr>
              <a:defRPr/>
            </a:pPr>
            <a:fld id="{1FB22B6E-D9DE-4FAD-8A87-1E0EB4E47B82}" type="slidenum">
              <a:rPr lang="ar-SA"/>
              <a:pPr>
                <a:defRPr/>
              </a:pPr>
              <a:t>47</a:t>
            </a:fld>
            <a:endParaRPr lang="en-US"/>
          </a:p>
        </p:txBody>
      </p:sp>
      <p:sp>
        <p:nvSpPr>
          <p:cNvPr id="174083" name="Text Box 3"/>
          <p:cNvSpPr txBox="1">
            <a:spLocks noChangeArrowheads="1"/>
          </p:cNvSpPr>
          <p:nvPr/>
        </p:nvSpPr>
        <p:spPr bwMode="auto">
          <a:xfrm>
            <a:off x="857250" y="1285875"/>
            <a:ext cx="7543800" cy="923925"/>
          </a:xfrm>
          <a:prstGeom prst="rect">
            <a:avLst/>
          </a:prstGeom>
          <a:noFill/>
          <a:ln w="9525">
            <a:noFill/>
            <a:miter lim="800000"/>
            <a:headEnd/>
            <a:tailEnd/>
          </a:ln>
          <a:effectLst/>
        </p:spPr>
        <p:txBody>
          <a:bodyPr>
            <a:spAutoFit/>
          </a:bodyPr>
          <a:lstStyle/>
          <a:p>
            <a:pPr algn="just">
              <a:buFont typeface="Symbol" pitchFamily="18" charset="2"/>
              <a:buNone/>
              <a:defRPr/>
            </a:pPr>
            <a:r>
              <a:rPr lang="ar-SA" b="1" dirty="0" err="1">
                <a:solidFill>
                  <a:schemeClr val="tx1">
                    <a:lumMod val="85000"/>
                    <a:lumOff val="15000"/>
                  </a:schemeClr>
                </a:solidFill>
                <a:effectLst>
                  <a:outerShdw blurRad="38100" dist="38100" dir="2700000" algn="tl">
                    <a:srgbClr val="000000"/>
                  </a:outerShdw>
                </a:effectLst>
                <a:cs typeface="Simplified Arabic" pitchFamily="2" charset="-78"/>
              </a:rPr>
              <a:t>التمشي</a:t>
            </a:r>
            <a:r>
              <a:rPr lang="ar-SA" b="1" dirty="0">
                <a:solidFill>
                  <a:schemeClr val="tx1">
                    <a:lumMod val="85000"/>
                    <a:lumOff val="15000"/>
                  </a:schemeClr>
                </a:solidFill>
                <a:effectLst>
                  <a:outerShdw blurRad="38100" dist="38100" dir="2700000" algn="tl">
                    <a:srgbClr val="000000"/>
                  </a:outerShdw>
                </a:effectLst>
                <a:cs typeface="Simplified Arabic" pitchFamily="2" charset="-78"/>
              </a:rPr>
              <a:t> مع المعايير والأداء الصحيح، بطريقة آمنة مقبولة من المجتمع، وبتكلفة مقبولة، بحيث تؤدي إلى </a:t>
            </a:r>
            <a:r>
              <a:rPr lang="ar-SA" b="1" dirty="0">
                <a:solidFill>
                  <a:srgbClr val="FF0000"/>
                </a:solidFill>
                <a:effectLst>
                  <a:outerShdw blurRad="38100" dist="38100" dir="2700000" algn="tl">
                    <a:srgbClr val="000000"/>
                  </a:outerShdw>
                </a:effectLst>
                <a:cs typeface="Simplified Arabic" pitchFamily="2" charset="-78"/>
              </a:rPr>
              <a:t>إحداث تأثير على معدلات </a:t>
            </a:r>
            <a:r>
              <a:rPr lang="ar-SA" b="1" dirty="0" err="1">
                <a:solidFill>
                  <a:srgbClr val="FF0000"/>
                </a:solidFill>
                <a:effectLst>
                  <a:outerShdw blurRad="38100" dist="38100" dir="2700000" algn="tl">
                    <a:srgbClr val="000000"/>
                  </a:outerShdw>
                </a:effectLst>
                <a:cs typeface="Simplified Arabic" pitchFamily="2" charset="-78"/>
              </a:rPr>
              <a:t>المراضة</a:t>
            </a:r>
            <a:r>
              <a:rPr lang="ar-SA" b="1" dirty="0">
                <a:solidFill>
                  <a:srgbClr val="FF0000"/>
                </a:solidFill>
                <a:effectLst>
                  <a:outerShdw blurRad="38100" dist="38100" dir="2700000" algn="tl">
                    <a:srgbClr val="000000"/>
                  </a:outerShdw>
                </a:effectLst>
                <a:cs typeface="Simplified Arabic" pitchFamily="2" charset="-78"/>
              </a:rPr>
              <a:t> ونسبة الوفيات والإعاقة وسوء التغذية</a:t>
            </a:r>
            <a:r>
              <a:rPr lang="ar-SA" b="1" dirty="0">
                <a:solidFill>
                  <a:srgbClr val="FFFFFF"/>
                </a:solidFill>
                <a:effectLst>
                  <a:outerShdw blurRad="38100" dist="38100" dir="2700000" algn="tl">
                    <a:srgbClr val="000000"/>
                  </a:outerShdw>
                </a:effectLst>
                <a:cs typeface="Simplified Arabic" pitchFamily="2" charset="-78"/>
              </a:rPr>
              <a:t>.		        		      			           </a:t>
            </a:r>
            <a:r>
              <a:rPr lang="ar-SA" sz="1400" b="1" dirty="0">
                <a:solidFill>
                  <a:srgbClr val="FFFFFF"/>
                </a:solidFill>
                <a:effectLst>
                  <a:outerShdw blurRad="38100" dist="38100" dir="2700000" algn="tl">
                    <a:srgbClr val="000000"/>
                  </a:outerShdw>
                </a:effectLst>
                <a:cs typeface="Simplified Arabic" pitchFamily="2" charset="-78"/>
              </a:rPr>
              <a:t>(منظمة الصحة العالمية 1988)</a:t>
            </a:r>
          </a:p>
        </p:txBody>
      </p:sp>
      <p:sp>
        <p:nvSpPr>
          <p:cNvPr id="174084" name="Rectangle 4"/>
          <p:cNvSpPr>
            <a:spLocks noChangeArrowheads="1"/>
          </p:cNvSpPr>
          <p:nvPr/>
        </p:nvSpPr>
        <p:spPr bwMode="auto">
          <a:xfrm>
            <a:off x="2500313" y="428625"/>
            <a:ext cx="4605337" cy="571500"/>
          </a:xfrm>
          <a:prstGeom prst="rect">
            <a:avLst/>
          </a:prstGeom>
          <a:noFill/>
          <a:ln w="9525" algn="ctr">
            <a:noFill/>
            <a:miter lim="800000"/>
            <a:headEnd/>
            <a:tailEnd/>
          </a:ln>
          <a:effectLst/>
        </p:spPr>
        <p:txBody>
          <a:bodyPr anchor="b"/>
          <a:lstStyle/>
          <a:p>
            <a:pPr algn="ctr" rtl="0">
              <a:defRPr/>
            </a:pPr>
            <a:r>
              <a:rPr kumimoji="1" lang="ar-SA" sz="2400" dirty="0" err="1">
                <a:effectLst>
                  <a:outerShdw blurRad="38100" dist="38100" dir="2700000" algn="tl">
                    <a:srgbClr val="000000"/>
                  </a:outerShdw>
                </a:effectLst>
                <a:cs typeface="PT Bold Heading" pitchFamily="2" charset="-78"/>
              </a:rPr>
              <a:t>تعاريف</a:t>
            </a:r>
            <a:r>
              <a:rPr kumimoji="1" lang="ar-SA" sz="2400" dirty="0">
                <a:effectLst>
                  <a:outerShdw blurRad="38100" dist="38100" dir="2700000" algn="tl">
                    <a:srgbClr val="000000"/>
                  </a:outerShdw>
                </a:effectLst>
                <a:cs typeface="PT Bold Heading" pitchFamily="2" charset="-78"/>
              </a:rPr>
              <a:t> الجودة في الرعاية الصحية</a:t>
            </a:r>
            <a:endParaRPr kumimoji="1" lang="en-US" sz="2400" dirty="0">
              <a:effectLst>
                <a:outerShdw blurRad="38100" dist="38100" dir="2700000" algn="tl">
                  <a:srgbClr val="000000"/>
                </a:outerShdw>
              </a:effectLst>
              <a:cs typeface="PT Bold Heading" pitchFamily="2" charset="-78"/>
            </a:endParaRPr>
          </a:p>
        </p:txBody>
      </p:sp>
      <p:sp>
        <p:nvSpPr>
          <p:cNvPr id="5" name="Rectangle 4"/>
          <p:cNvSpPr/>
          <p:nvPr/>
        </p:nvSpPr>
        <p:spPr>
          <a:xfrm>
            <a:off x="642938" y="2786063"/>
            <a:ext cx="7929562" cy="646112"/>
          </a:xfrm>
          <a:prstGeom prst="rect">
            <a:avLst/>
          </a:prstGeom>
        </p:spPr>
        <p:txBody>
          <a:bodyPr>
            <a:spAutoFit/>
          </a:bodyPr>
          <a:lstStyle/>
          <a:p>
            <a:pPr algn="just">
              <a:buFont typeface="Symbol" pitchFamily="18" charset="2"/>
              <a:buNone/>
              <a:defRPr/>
            </a:pPr>
            <a:r>
              <a:rPr lang="ar-SA" b="1" dirty="0">
                <a:solidFill>
                  <a:schemeClr val="tx1">
                    <a:lumMod val="85000"/>
                    <a:lumOff val="15000"/>
                  </a:schemeClr>
                </a:solidFill>
                <a:effectLst>
                  <a:outerShdw blurRad="38100" dist="38100" dir="2700000" algn="tl">
                    <a:srgbClr val="000000"/>
                  </a:outerShdw>
                </a:effectLst>
                <a:cs typeface="Simplified Arabic" pitchFamily="2" charset="-78"/>
              </a:rPr>
              <a:t>تطبيق العلوم والتقنيات الطبية لتحقيق أقصى استفادة للصحة العامة، دون زيادة التعرض للمخاطر، وعلى هذا الأساس فان درجة الجودة تحدد بمدى </a:t>
            </a:r>
            <a:r>
              <a:rPr lang="ar-SA" b="1" dirty="0">
                <a:solidFill>
                  <a:srgbClr val="FF0000"/>
                </a:solidFill>
                <a:effectLst>
                  <a:outerShdw blurRad="38100" dist="38100" dir="2700000" algn="tl">
                    <a:srgbClr val="000000"/>
                  </a:outerShdw>
                </a:effectLst>
                <a:cs typeface="Simplified Arabic" pitchFamily="2" charset="-78"/>
              </a:rPr>
              <a:t>أفضل موازنة بين المخاطر والفوائد</a:t>
            </a:r>
            <a:r>
              <a:rPr lang="ar-SA" b="1" dirty="0">
                <a:solidFill>
                  <a:srgbClr val="FFFFFF"/>
                </a:solidFill>
                <a:effectLst>
                  <a:outerShdw blurRad="38100" dist="38100" dir="2700000" algn="tl">
                    <a:srgbClr val="000000"/>
                  </a:outerShdw>
                </a:effectLst>
                <a:cs typeface="Simplified Arabic" pitchFamily="2" charset="-78"/>
              </a:rPr>
              <a:t>”.  </a:t>
            </a:r>
            <a:r>
              <a:rPr lang="ar-SA" sz="1400" b="1" dirty="0">
                <a:solidFill>
                  <a:srgbClr val="FFFFFF"/>
                </a:solidFill>
                <a:effectLst>
                  <a:outerShdw blurRad="38100" dist="38100" dir="2700000" algn="tl">
                    <a:srgbClr val="000000"/>
                  </a:outerShdw>
                </a:effectLst>
                <a:cs typeface="Simplified Arabic" pitchFamily="2" charset="-78"/>
              </a:rPr>
              <a:t>   (دونا </a:t>
            </a:r>
            <a:r>
              <a:rPr lang="ar-SA" sz="1400" b="1" dirty="0" err="1">
                <a:solidFill>
                  <a:srgbClr val="FFFFFF"/>
                </a:solidFill>
                <a:effectLst>
                  <a:outerShdw blurRad="38100" dist="38100" dir="2700000" algn="tl">
                    <a:srgbClr val="000000"/>
                  </a:outerShdw>
                </a:effectLst>
                <a:cs typeface="Simplified Arabic" pitchFamily="2" charset="-78"/>
              </a:rPr>
              <a:t>بيديان</a:t>
            </a:r>
            <a:r>
              <a:rPr lang="ar-SA" sz="1400" b="1" dirty="0">
                <a:solidFill>
                  <a:srgbClr val="FFFFFF"/>
                </a:solidFill>
                <a:effectLst>
                  <a:outerShdw blurRad="38100" dist="38100" dir="2700000" algn="tl">
                    <a:srgbClr val="000000"/>
                  </a:outerShdw>
                </a:effectLst>
                <a:cs typeface="Simplified Arabic" pitchFamily="2" charset="-78"/>
              </a:rPr>
              <a:t> 1980</a:t>
            </a:r>
            <a:r>
              <a:rPr lang="ar-SA" sz="1050" b="1" dirty="0">
                <a:solidFill>
                  <a:srgbClr val="FFFFFF"/>
                </a:solidFill>
                <a:effectLst>
                  <a:outerShdw blurRad="38100" dist="38100" dir="2700000" algn="tl">
                    <a:srgbClr val="000000"/>
                  </a:outerShdw>
                </a:effectLst>
                <a:cs typeface="Simplified Arabic" pitchFamily="2" charset="-78"/>
              </a:rPr>
              <a:t>)</a:t>
            </a:r>
            <a:endParaRPr lang="ar-SA" dirty="0"/>
          </a:p>
        </p:txBody>
      </p:sp>
      <p:sp>
        <p:nvSpPr>
          <p:cNvPr id="7" name="Rectangle 6"/>
          <p:cNvSpPr/>
          <p:nvPr/>
        </p:nvSpPr>
        <p:spPr>
          <a:xfrm>
            <a:off x="857250" y="4211638"/>
            <a:ext cx="7643813" cy="646112"/>
          </a:xfrm>
          <a:prstGeom prst="rect">
            <a:avLst/>
          </a:prstGeom>
        </p:spPr>
        <p:txBody>
          <a:bodyPr>
            <a:spAutoFit/>
          </a:bodyPr>
          <a:lstStyle/>
          <a:p>
            <a:pPr algn="just">
              <a:buFont typeface="Symbol" pitchFamily="18" charset="2"/>
              <a:buNone/>
              <a:defRPr/>
            </a:pPr>
            <a:r>
              <a:rPr lang="ar-SA" b="1" dirty="0">
                <a:solidFill>
                  <a:srgbClr val="FF0000"/>
                </a:solidFill>
                <a:effectLst>
                  <a:outerShdw blurRad="38100" dist="38100" dir="2700000" algn="tl">
                    <a:srgbClr val="000000"/>
                  </a:outerShdw>
                </a:effectLst>
                <a:cs typeface="Simplified Arabic" pitchFamily="2" charset="-78"/>
              </a:rPr>
              <a:t>درجة الالتزام بالمعايير</a:t>
            </a:r>
            <a:r>
              <a:rPr lang="ar-SA" b="1" dirty="0">
                <a:solidFill>
                  <a:srgbClr val="FFFFFF"/>
                </a:solidFill>
                <a:effectLst>
                  <a:outerShdw blurRad="38100" dist="38100" dir="2700000" algn="tl">
                    <a:srgbClr val="000000"/>
                  </a:outerShdw>
                </a:effectLst>
                <a:cs typeface="Simplified Arabic" pitchFamily="2" charset="-78"/>
              </a:rPr>
              <a:t> </a:t>
            </a:r>
            <a:r>
              <a:rPr lang="ar-SA" b="1" dirty="0">
                <a:solidFill>
                  <a:schemeClr val="tx1">
                    <a:lumMod val="85000"/>
                    <a:lumOff val="15000"/>
                  </a:schemeClr>
                </a:solidFill>
                <a:effectLst>
                  <a:outerShdw blurRad="38100" dist="38100" dir="2700000" algn="tl">
                    <a:srgbClr val="000000"/>
                  </a:outerShdw>
                </a:effectLst>
                <a:cs typeface="Simplified Arabic" pitchFamily="2" charset="-78"/>
              </a:rPr>
              <a:t>الحالية والمتفق عليها للمساعدة في تحديد مستوى جيد من الممارسة ومعرفة النتائج المتوقعة لخدمة أو إجراء أو تشخيص مشكلة طبية معينة</a:t>
            </a:r>
            <a:r>
              <a:rPr lang="ar-SA" b="1" dirty="0">
                <a:solidFill>
                  <a:srgbClr val="FFFFFF"/>
                </a:solidFill>
                <a:effectLst>
                  <a:outerShdw blurRad="38100" dist="38100" dir="2700000" algn="tl">
                    <a:srgbClr val="000000"/>
                  </a:outerShdw>
                </a:effectLst>
                <a:cs typeface="Simplified Arabic" pitchFamily="2" charset="-78"/>
              </a:rPr>
              <a:t>".    (</a:t>
            </a:r>
            <a:r>
              <a:rPr lang="ar-SA" sz="1400" b="1" dirty="0">
                <a:solidFill>
                  <a:srgbClr val="FFFFFF"/>
                </a:solidFill>
                <a:effectLst>
                  <a:outerShdw blurRad="38100" dist="38100" dir="2700000" algn="tl">
                    <a:srgbClr val="000000"/>
                  </a:outerShdw>
                </a:effectLst>
                <a:cs typeface="Simplified Arabic" pitchFamily="2" charset="-78"/>
              </a:rPr>
              <a:t>الهيئة الأمريكية المشتركة الاعتماد)</a:t>
            </a:r>
          </a:p>
        </p:txBody>
      </p:sp>
      <p:sp>
        <p:nvSpPr>
          <p:cNvPr id="2" name="Rectangle 6"/>
          <p:cNvSpPr/>
          <p:nvPr/>
        </p:nvSpPr>
        <p:spPr>
          <a:xfrm>
            <a:off x="611188" y="5084763"/>
            <a:ext cx="8208962" cy="976312"/>
          </a:xfrm>
          <a:prstGeom prst="rect">
            <a:avLst/>
          </a:prstGeom>
        </p:spPr>
        <p:txBody>
          <a:bodyPr>
            <a:spAutoFit/>
          </a:bodyPr>
          <a:lstStyle/>
          <a:p>
            <a:pPr algn="just">
              <a:buFont typeface="Symbol" pitchFamily="18" charset="2"/>
              <a:buNone/>
              <a:defRPr/>
            </a:pPr>
            <a:r>
              <a:rPr lang="ar-SA" b="1">
                <a:effectLst>
                  <a:outerShdw blurRad="38100" dist="38100" dir="2700000" algn="tl">
                    <a:srgbClr val="C0C0C0"/>
                  </a:outerShdw>
                </a:effectLst>
                <a:cs typeface="Simplified Arabic" pitchFamily="2" charset="-78"/>
              </a:rPr>
              <a:t>والتعريف الامثل لكم هو:</a:t>
            </a:r>
            <a:r>
              <a:rPr lang="ar-SA" sz="2000" b="1">
                <a:effectLst>
                  <a:outerShdw blurRad="38100" dist="38100" dir="2700000" algn="tl">
                    <a:srgbClr val="C0C0C0"/>
                  </a:outerShdw>
                </a:effectLst>
                <a:cs typeface="Simplified Arabic" pitchFamily="2" charset="-78"/>
              </a:rPr>
              <a:t> </a:t>
            </a:r>
          </a:p>
          <a:p>
            <a:pPr algn="ctr">
              <a:buFont typeface="Symbol" pitchFamily="18" charset="2"/>
              <a:buNone/>
              <a:defRPr/>
            </a:pPr>
            <a:r>
              <a:rPr lang="ar-SA" b="1">
                <a:effectLst>
                  <a:outerShdw blurRad="38100" dist="38100" dir="2700000" algn="tl">
                    <a:srgbClr val="C0C0C0"/>
                  </a:outerShdw>
                </a:effectLst>
                <a:cs typeface="Simplified Arabic" pitchFamily="2" charset="-78"/>
              </a:rPr>
              <a:t>” </a:t>
            </a:r>
            <a:r>
              <a:rPr lang="ar-SA" b="1">
                <a:effectLst>
                  <a:outerShdw blurRad="38100" dist="38100" dir="2700000" algn="tl">
                    <a:srgbClr val="C0C0C0"/>
                  </a:outerShdw>
                </a:effectLst>
                <a:cs typeface="Monotype Koufi" pitchFamily="2" charset="-78"/>
              </a:rPr>
              <a:t>الانجاز الصحيح لعملك الفني في المختبرات الطبية من أول مرة، كل مره، وعلى الدوام“</a:t>
            </a:r>
          </a:p>
          <a:p>
            <a:pPr algn="ctr">
              <a:buFont typeface="Symbol" pitchFamily="18" charset="2"/>
              <a:buNone/>
              <a:defRPr/>
            </a:pPr>
            <a:r>
              <a:rPr lang="en-US" sz="1400">
                <a:effectLst>
                  <a:outerShdw blurRad="38100" dist="38100" dir="2700000" algn="tl">
                    <a:srgbClr val="C0C0C0"/>
                  </a:outerShdw>
                </a:effectLst>
                <a:latin typeface="Arial Black" pitchFamily="34" charset="0"/>
                <a:cs typeface="Simplified Arabic" pitchFamily="2" charset="-78"/>
              </a:rPr>
              <a:t>Do Right MLT Duties First Time, Every Time &amp; Forever</a:t>
            </a:r>
            <a:r>
              <a:rPr lang="ar-SA" sz="2000" b="1">
                <a:effectLst>
                  <a:outerShdw blurRad="38100" dist="38100" dir="2700000" algn="tl">
                    <a:srgbClr val="C0C0C0"/>
                  </a:outerShdw>
                </a:effectLst>
                <a:cs typeface="Simplified Arabic" pitchFamily="2" charset="-78"/>
              </a:rPr>
              <a:t>   </a:t>
            </a:r>
          </a:p>
        </p:txBody>
      </p:sp>
    </p:spTree>
  </p:cSld>
  <p:clrMapOvr>
    <a:masterClrMapping/>
  </p:clrMapOvr>
  <p:transition advTm="5000">
    <p:comb/>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6"/>
          <p:cNvSpPr>
            <a:spLocks noGrp="1"/>
          </p:cNvSpPr>
          <p:nvPr>
            <p:ph type="sldNum" sz="quarter" idx="12"/>
          </p:nvPr>
        </p:nvSpPr>
        <p:spPr/>
        <p:txBody>
          <a:bodyPr/>
          <a:lstStyle/>
          <a:p>
            <a:pPr>
              <a:defRPr/>
            </a:pPr>
            <a:fld id="{F65AC95E-F808-44CB-9CA1-BEA66414E378}" type="slidenum">
              <a:rPr lang="ar-SA"/>
              <a:pPr>
                <a:defRPr/>
              </a:pPr>
              <a:t>48</a:t>
            </a:fld>
            <a:endParaRPr lang="en-US"/>
          </a:p>
        </p:txBody>
      </p:sp>
      <p:sp>
        <p:nvSpPr>
          <p:cNvPr id="321538" name="Rectangle 2"/>
          <p:cNvSpPr>
            <a:spLocks noChangeArrowheads="1"/>
          </p:cNvSpPr>
          <p:nvPr/>
        </p:nvSpPr>
        <p:spPr bwMode="auto">
          <a:xfrm>
            <a:off x="1162050" y="214313"/>
            <a:ext cx="6624638" cy="571500"/>
          </a:xfrm>
          <a:prstGeom prst="rect">
            <a:avLst/>
          </a:prstGeom>
          <a:noFill/>
          <a:ln w="9525" algn="ctr">
            <a:noFill/>
            <a:miter lim="800000"/>
            <a:headEnd/>
            <a:tailEnd/>
          </a:ln>
          <a:effectLst/>
        </p:spPr>
        <p:txBody>
          <a:bodyPr anchor="b"/>
          <a:lstStyle/>
          <a:p>
            <a:pPr algn="ctr">
              <a:defRPr/>
            </a:pPr>
            <a:r>
              <a:rPr kumimoji="1" lang="ar-SA" sz="2400" dirty="0">
                <a:solidFill>
                  <a:srgbClr val="002060"/>
                </a:solidFill>
                <a:effectLst>
                  <a:outerShdw blurRad="38100" dist="38100" dir="2700000" algn="tl">
                    <a:srgbClr val="000000"/>
                  </a:outerShdw>
                </a:effectLst>
                <a:cs typeface="Times New Roman" pitchFamily="18" charset="0"/>
              </a:rPr>
              <a:t>تطبيق إدارة الجودة الشاملة في المؤسسات الصحية</a:t>
            </a:r>
            <a:endParaRPr kumimoji="1" lang="en-US" sz="2400" dirty="0">
              <a:solidFill>
                <a:srgbClr val="002060"/>
              </a:solidFill>
              <a:cs typeface="Times New Roman" pitchFamily="18" charset="0"/>
            </a:endParaRPr>
          </a:p>
        </p:txBody>
      </p:sp>
      <p:sp>
        <p:nvSpPr>
          <p:cNvPr id="58372" name="Text Box 3"/>
          <p:cNvSpPr txBox="1">
            <a:spLocks noChangeArrowheads="1"/>
          </p:cNvSpPr>
          <p:nvPr/>
        </p:nvSpPr>
        <p:spPr bwMode="auto">
          <a:xfrm>
            <a:off x="1258888" y="2492375"/>
            <a:ext cx="6842125" cy="457200"/>
          </a:xfrm>
          <a:prstGeom prst="rect">
            <a:avLst/>
          </a:prstGeom>
          <a:noFill/>
          <a:ln w="9525">
            <a:noFill/>
            <a:miter lim="800000"/>
            <a:headEnd/>
            <a:tailEnd/>
          </a:ln>
        </p:spPr>
        <p:txBody>
          <a:bodyPr>
            <a:spAutoFit/>
          </a:bodyPr>
          <a:lstStyle/>
          <a:p>
            <a:pPr>
              <a:spcBef>
                <a:spcPct val="50000"/>
              </a:spcBef>
            </a:pPr>
            <a:endParaRPr lang="en-US">
              <a:solidFill>
                <a:srgbClr val="FFFF00"/>
              </a:solidFill>
              <a:cs typeface="Traditional Arabic" pitchFamily="18" charset="-78"/>
            </a:endParaRPr>
          </a:p>
        </p:txBody>
      </p:sp>
      <p:sp>
        <p:nvSpPr>
          <p:cNvPr id="58373" name="Text Box 4"/>
          <p:cNvSpPr txBox="1">
            <a:spLocks noChangeArrowheads="1"/>
          </p:cNvSpPr>
          <p:nvPr/>
        </p:nvSpPr>
        <p:spPr bwMode="auto">
          <a:xfrm>
            <a:off x="1258888" y="1928813"/>
            <a:ext cx="7127875" cy="400050"/>
          </a:xfrm>
          <a:prstGeom prst="rect">
            <a:avLst/>
          </a:prstGeom>
          <a:noFill/>
          <a:ln w="9525">
            <a:noFill/>
            <a:miter lim="800000"/>
            <a:headEnd/>
            <a:tailEnd/>
          </a:ln>
        </p:spPr>
        <p:txBody>
          <a:bodyPr>
            <a:spAutoFit/>
          </a:bodyPr>
          <a:lstStyle/>
          <a:p>
            <a:pPr algn="just">
              <a:spcBef>
                <a:spcPct val="50000"/>
              </a:spcBef>
            </a:pPr>
            <a:r>
              <a:rPr lang="ar-SA" sz="2000" b="1">
                <a:cs typeface="Traditional Arabic" pitchFamily="18" charset="-78"/>
              </a:rPr>
              <a:t>1. تحتاج المؤسسات الصحية لتعريف للجودة أوسع وأشمل من المؤسسات الإنتاجية</a:t>
            </a:r>
            <a:endParaRPr lang="en-US" sz="2000" b="1">
              <a:cs typeface="Traditional Arabic" pitchFamily="18" charset="-78"/>
            </a:endParaRPr>
          </a:p>
        </p:txBody>
      </p:sp>
      <p:sp>
        <p:nvSpPr>
          <p:cNvPr id="58374" name="Text Box 5"/>
          <p:cNvSpPr txBox="1">
            <a:spLocks noChangeArrowheads="1"/>
          </p:cNvSpPr>
          <p:nvPr/>
        </p:nvSpPr>
        <p:spPr bwMode="auto">
          <a:xfrm>
            <a:off x="542925" y="1000125"/>
            <a:ext cx="8029575" cy="400050"/>
          </a:xfrm>
          <a:prstGeom prst="rect">
            <a:avLst/>
          </a:prstGeom>
          <a:solidFill>
            <a:schemeClr val="folHlink"/>
          </a:solidFill>
          <a:ln w="9525">
            <a:noFill/>
            <a:miter lim="800000"/>
            <a:headEnd/>
            <a:tailEnd/>
          </a:ln>
        </p:spPr>
        <p:txBody>
          <a:bodyPr>
            <a:spAutoFit/>
          </a:bodyPr>
          <a:lstStyle/>
          <a:p>
            <a:pPr marL="457200" indent="-457200" algn="ctr">
              <a:spcBef>
                <a:spcPct val="50000"/>
              </a:spcBef>
            </a:pPr>
            <a:r>
              <a:rPr lang="ar-SA" sz="2000" b="1">
                <a:cs typeface="Traditional Arabic" pitchFamily="18" charset="-78"/>
              </a:rPr>
              <a:t>عشر نقاط مستوحاة من نظريات روَّاد الجودة الصناعية تناسب إدارة الجودة الشاملة في المؤسسات الصحية: </a:t>
            </a:r>
            <a:endParaRPr lang="en-US" sz="2000" b="1">
              <a:cs typeface="Traditional Arabic" pitchFamily="18" charset="-78"/>
            </a:endParaRPr>
          </a:p>
        </p:txBody>
      </p:sp>
      <p:sp>
        <p:nvSpPr>
          <p:cNvPr id="58375" name="Text Box 6"/>
          <p:cNvSpPr txBox="1">
            <a:spLocks noChangeArrowheads="1"/>
          </p:cNvSpPr>
          <p:nvPr/>
        </p:nvSpPr>
        <p:spPr bwMode="auto">
          <a:xfrm>
            <a:off x="1258888" y="2643188"/>
            <a:ext cx="7127875" cy="400050"/>
          </a:xfrm>
          <a:prstGeom prst="rect">
            <a:avLst/>
          </a:prstGeom>
          <a:noFill/>
          <a:ln w="9525">
            <a:noFill/>
            <a:miter lim="800000"/>
            <a:headEnd/>
            <a:tailEnd/>
          </a:ln>
        </p:spPr>
        <p:txBody>
          <a:bodyPr>
            <a:spAutoFit/>
          </a:bodyPr>
          <a:lstStyle/>
          <a:p>
            <a:pPr algn="just">
              <a:spcBef>
                <a:spcPct val="50000"/>
              </a:spcBef>
            </a:pPr>
            <a:r>
              <a:rPr lang="ar-SA" sz="2000" b="1">
                <a:cs typeface="Traditional Arabic" pitchFamily="18" charset="-78"/>
              </a:rPr>
              <a:t>2. الإدارة العليا في المؤسسة الصحية هي المحرِّك الرئيس لتطبيق الجودة.</a:t>
            </a:r>
            <a:endParaRPr lang="en-US" sz="2000" b="1">
              <a:cs typeface="Traditional Arabic" pitchFamily="18" charset="-78"/>
            </a:endParaRPr>
          </a:p>
        </p:txBody>
      </p:sp>
      <p:sp>
        <p:nvSpPr>
          <p:cNvPr id="58376" name="Text Box 7"/>
          <p:cNvSpPr txBox="1">
            <a:spLocks noChangeArrowheads="1"/>
          </p:cNvSpPr>
          <p:nvPr/>
        </p:nvSpPr>
        <p:spPr bwMode="auto">
          <a:xfrm>
            <a:off x="1258888" y="3332163"/>
            <a:ext cx="7127875" cy="862012"/>
          </a:xfrm>
          <a:prstGeom prst="rect">
            <a:avLst/>
          </a:prstGeom>
          <a:noFill/>
          <a:ln w="9525">
            <a:noFill/>
            <a:miter lim="800000"/>
            <a:headEnd/>
            <a:tailEnd/>
          </a:ln>
        </p:spPr>
        <p:txBody>
          <a:bodyPr>
            <a:spAutoFit/>
          </a:bodyPr>
          <a:lstStyle/>
          <a:p>
            <a:pPr algn="just">
              <a:spcBef>
                <a:spcPct val="50000"/>
              </a:spcBef>
            </a:pPr>
            <a:r>
              <a:rPr lang="ar-SA" sz="2000" b="1">
                <a:cs typeface="Traditional Arabic" pitchFamily="18" charset="-78"/>
              </a:rPr>
              <a:t>3. الاستفادة من البيانات الكثيرة المتوفرة في المؤسسات الصحية وتطوير عملية جمع </a:t>
            </a:r>
          </a:p>
          <a:p>
            <a:pPr algn="just">
              <a:spcBef>
                <a:spcPct val="50000"/>
              </a:spcBef>
            </a:pPr>
            <a:r>
              <a:rPr lang="ar-SA" sz="2000" b="1">
                <a:cs typeface="Traditional Arabic" pitchFamily="18" charset="-78"/>
              </a:rPr>
              <a:t>    البيانات لتطوير العمل.</a:t>
            </a:r>
            <a:endParaRPr lang="en-US" sz="2000" b="1">
              <a:cs typeface="Traditional Arabic" pitchFamily="18" charset="-78"/>
            </a:endParaRPr>
          </a:p>
        </p:txBody>
      </p:sp>
      <p:sp>
        <p:nvSpPr>
          <p:cNvPr id="58377" name="Text Box 8"/>
          <p:cNvSpPr txBox="1">
            <a:spLocks noChangeArrowheads="1"/>
          </p:cNvSpPr>
          <p:nvPr/>
        </p:nvSpPr>
        <p:spPr bwMode="auto">
          <a:xfrm>
            <a:off x="1258888" y="4411663"/>
            <a:ext cx="7127875" cy="1323975"/>
          </a:xfrm>
          <a:prstGeom prst="rect">
            <a:avLst/>
          </a:prstGeom>
          <a:noFill/>
          <a:ln w="9525">
            <a:noFill/>
            <a:miter lim="800000"/>
            <a:headEnd/>
            <a:tailEnd/>
          </a:ln>
        </p:spPr>
        <p:txBody>
          <a:bodyPr>
            <a:spAutoFit/>
          </a:bodyPr>
          <a:lstStyle/>
          <a:p>
            <a:pPr algn="just">
              <a:spcBef>
                <a:spcPct val="50000"/>
              </a:spcBef>
            </a:pPr>
            <a:r>
              <a:rPr lang="ar-SA" sz="2000" b="1">
                <a:cs typeface="Traditional Arabic" pitchFamily="18" charset="-78"/>
              </a:rPr>
              <a:t>4. إنَّ استخدام أدوات الجودة ووسائل تحسين الأداء مثل: المعايير والتدقيق  ووضع </a:t>
            </a:r>
          </a:p>
          <a:p>
            <a:pPr algn="just">
              <a:spcBef>
                <a:spcPct val="50000"/>
              </a:spcBef>
            </a:pPr>
            <a:r>
              <a:rPr lang="ar-SA" sz="2000" b="1">
                <a:cs typeface="Traditional Arabic" pitchFamily="18" charset="-78"/>
              </a:rPr>
              <a:t>   لوائح الفحص والإطلاع على التجارب العملية والتحليل العلمي للعمل ... تعتبر </a:t>
            </a:r>
          </a:p>
          <a:p>
            <a:pPr algn="just">
              <a:spcBef>
                <a:spcPct val="50000"/>
              </a:spcBef>
            </a:pPr>
            <a:r>
              <a:rPr lang="ar-SA" sz="2000" b="1">
                <a:cs typeface="Traditional Arabic" pitchFamily="18" charset="-78"/>
              </a:rPr>
              <a:t>   كلها أشياء أساسية لتطبيق إدارة الجودة الشاملة في المؤسسة الصحية.</a:t>
            </a:r>
            <a:endParaRPr lang="en-US" sz="2000" b="1">
              <a:cs typeface="Traditional Arabic" pitchFamily="18" charset="-78"/>
            </a:endParaRPr>
          </a:p>
        </p:txBody>
      </p:sp>
      <p:pic>
        <p:nvPicPr>
          <p:cNvPr id="58378" name="Picture 9" descr="qm005"/>
          <p:cNvPicPr>
            <a:picLocks noChangeAspect="1" noChangeArrowheads="1"/>
          </p:cNvPicPr>
          <p:nvPr/>
        </p:nvPicPr>
        <p:blipFill>
          <a:blip r:embed="rId2"/>
          <a:srcRect/>
          <a:stretch>
            <a:fillRect/>
          </a:stretch>
        </p:blipFill>
        <p:spPr bwMode="auto">
          <a:xfrm>
            <a:off x="0" y="6172200"/>
            <a:ext cx="914400" cy="685800"/>
          </a:xfrm>
          <a:prstGeom prst="rect">
            <a:avLst/>
          </a:prstGeom>
          <a:noFill/>
          <a:ln w="9525">
            <a:pattFill prst="plaid">
              <a:fgClr>
                <a:schemeClr val="folHlink"/>
              </a:fgClr>
              <a:bgClr>
                <a:srgbClr val="FFFFFF"/>
              </a:bgClr>
            </a:pattFill>
            <a:miter lim="800000"/>
            <a:headEnd/>
            <a:tailEnd/>
          </a:ln>
        </p:spPr>
      </p:pic>
    </p:spTree>
  </p:cSld>
  <p:clrMapOvr>
    <a:masterClrMapping/>
  </p:clrMapOvr>
  <p:transition>
    <p:comb/>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6"/>
          <p:cNvSpPr>
            <a:spLocks noGrp="1"/>
          </p:cNvSpPr>
          <p:nvPr>
            <p:ph type="sldNum" sz="quarter" idx="12"/>
          </p:nvPr>
        </p:nvSpPr>
        <p:spPr/>
        <p:txBody>
          <a:bodyPr/>
          <a:lstStyle/>
          <a:p>
            <a:pPr>
              <a:defRPr/>
            </a:pPr>
            <a:fld id="{A86EFF08-2787-48C6-BAA6-0D9B827969E0}" type="slidenum">
              <a:rPr lang="ar-SA"/>
              <a:pPr>
                <a:defRPr/>
              </a:pPr>
              <a:t>49</a:t>
            </a:fld>
            <a:endParaRPr lang="en-US"/>
          </a:p>
        </p:txBody>
      </p:sp>
      <p:sp>
        <p:nvSpPr>
          <p:cNvPr id="59395" name="Text Box 2"/>
          <p:cNvSpPr txBox="1">
            <a:spLocks noChangeArrowheads="1"/>
          </p:cNvSpPr>
          <p:nvPr/>
        </p:nvSpPr>
        <p:spPr bwMode="auto">
          <a:xfrm>
            <a:off x="612775" y="404813"/>
            <a:ext cx="7918450" cy="708025"/>
          </a:xfrm>
          <a:prstGeom prst="rect">
            <a:avLst/>
          </a:prstGeom>
          <a:noFill/>
          <a:ln w="9525">
            <a:noFill/>
            <a:miter lim="800000"/>
            <a:headEnd/>
            <a:tailEnd/>
          </a:ln>
        </p:spPr>
        <p:txBody>
          <a:bodyPr>
            <a:spAutoFit/>
          </a:bodyPr>
          <a:lstStyle/>
          <a:p>
            <a:pPr algn="just">
              <a:spcBef>
                <a:spcPct val="50000"/>
              </a:spcBef>
            </a:pPr>
            <a:r>
              <a:rPr lang="ar-SA" sz="2000" b="1">
                <a:cs typeface="Traditional Arabic" pitchFamily="18" charset="-78"/>
              </a:rPr>
              <a:t>5. هناك دور هام لفرق العمل عند البدء بتطبيق هذا النظام الإداري، من أجل فهم العلاقات بين العمليات وتوضيح التغيرات اللازمة لتبسيط الإجراءات وتحقيق الهدف من العمل بأبسط طريقة ممكنة.  </a:t>
            </a:r>
            <a:endParaRPr lang="en-US" sz="2000" b="1">
              <a:cs typeface="Traditional Arabic" pitchFamily="18" charset="-78"/>
            </a:endParaRPr>
          </a:p>
        </p:txBody>
      </p:sp>
      <p:sp>
        <p:nvSpPr>
          <p:cNvPr id="59396" name="Text Box 3"/>
          <p:cNvSpPr txBox="1">
            <a:spLocks noChangeArrowheads="1"/>
          </p:cNvSpPr>
          <p:nvPr/>
        </p:nvSpPr>
        <p:spPr bwMode="auto">
          <a:xfrm>
            <a:off x="612775" y="1285875"/>
            <a:ext cx="7918450" cy="708025"/>
          </a:xfrm>
          <a:prstGeom prst="rect">
            <a:avLst/>
          </a:prstGeom>
          <a:noFill/>
          <a:ln w="9525">
            <a:noFill/>
            <a:miter lim="800000"/>
            <a:headEnd/>
            <a:tailEnd/>
          </a:ln>
        </p:spPr>
        <p:txBody>
          <a:bodyPr>
            <a:spAutoFit/>
          </a:bodyPr>
          <a:lstStyle/>
          <a:p>
            <a:pPr marL="457200" indent="-457200" algn="just">
              <a:spcBef>
                <a:spcPct val="50000"/>
              </a:spcBef>
            </a:pPr>
            <a:r>
              <a:rPr lang="ar-SA" sz="2000" b="1">
                <a:cs typeface="Traditional Arabic" pitchFamily="18" charset="-78"/>
              </a:rPr>
              <a:t>6. تساعد وسائل تحسين الجودة في مجال الخدمات الصحية على تحديد المشكلات وتساعد فريق العمل على تحليل العمليات وفهمها مما يجعل الأداء أفضل.</a:t>
            </a:r>
            <a:endParaRPr lang="en-US" sz="2000" b="1">
              <a:cs typeface="Traditional Arabic" pitchFamily="18" charset="-78"/>
            </a:endParaRPr>
          </a:p>
        </p:txBody>
      </p:sp>
      <p:sp>
        <p:nvSpPr>
          <p:cNvPr id="59397" name="Text Box 4"/>
          <p:cNvSpPr txBox="1">
            <a:spLocks noChangeArrowheads="1"/>
          </p:cNvSpPr>
          <p:nvPr/>
        </p:nvSpPr>
        <p:spPr bwMode="auto">
          <a:xfrm>
            <a:off x="612775" y="2143125"/>
            <a:ext cx="7918450" cy="708025"/>
          </a:xfrm>
          <a:prstGeom prst="rect">
            <a:avLst/>
          </a:prstGeom>
          <a:noFill/>
          <a:ln w="9525">
            <a:noFill/>
            <a:miter lim="800000"/>
            <a:headEnd/>
            <a:tailEnd/>
          </a:ln>
        </p:spPr>
        <p:txBody>
          <a:bodyPr>
            <a:spAutoFit/>
          </a:bodyPr>
          <a:lstStyle/>
          <a:p>
            <a:pPr marL="457200" indent="-457200" algn="just">
              <a:spcBef>
                <a:spcPct val="50000"/>
              </a:spcBef>
            </a:pPr>
            <a:r>
              <a:rPr lang="ar-SA" sz="2000" b="1">
                <a:cs typeface="Traditional Arabic" pitchFamily="18" charset="-78"/>
              </a:rPr>
              <a:t>7. ضرورة إشراك الأطباء في عملية التحسين رغم انشغالهم في عملهم التخصصي لأهمية دورهم المباشر في تقديم الخدمة الصحية.</a:t>
            </a:r>
            <a:endParaRPr lang="en-US" sz="2000" b="1">
              <a:cs typeface="Traditional Arabic" pitchFamily="18" charset="-78"/>
            </a:endParaRPr>
          </a:p>
        </p:txBody>
      </p:sp>
      <p:sp>
        <p:nvSpPr>
          <p:cNvPr id="59398" name="Text Box 5"/>
          <p:cNvSpPr txBox="1">
            <a:spLocks noChangeArrowheads="1"/>
          </p:cNvSpPr>
          <p:nvPr/>
        </p:nvSpPr>
        <p:spPr bwMode="auto">
          <a:xfrm>
            <a:off x="468313" y="2928938"/>
            <a:ext cx="8062912" cy="708025"/>
          </a:xfrm>
          <a:prstGeom prst="rect">
            <a:avLst/>
          </a:prstGeom>
          <a:noFill/>
          <a:ln w="9525">
            <a:noFill/>
            <a:miter lim="800000"/>
            <a:headEnd/>
            <a:tailEnd/>
          </a:ln>
        </p:spPr>
        <p:txBody>
          <a:bodyPr>
            <a:spAutoFit/>
          </a:bodyPr>
          <a:lstStyle/>
          <a:p>
            <a:pPr marL="457200" indent="-457200" algn="just">
              <a:spcBef>
                <a:spcPct val="50000"/>
              </a:spcBef>
            </a:pPr>
            <a:r>
              <a:rPr lang="ar-SA" sz="2000" b="1">
                <a:cs typeface="Traditional Arabic" pitchFamily="18" charset="-78"/>
              </a:rPr>
              <a:t>8. عدم إهمال التكلفة الناتجة عن تدني مستوى الجودة أو غيابها (</a:t>
            </a:r>
            <a:r>
              <a:rPr lang="ar-SA" sz="2000">
                <a:cs typeface="Traditional Arabic" pitchFamily="18" charset="-78"/>
              </a:rPr>
              <a:t>كالهدر وإعادة العمل وعدم  الموثوقية وتعقيد الإجراءات وتداخل المهام</a:t>
            </a:r>
            <a:r>
              <a:rPr lang="ar-SA" sz="2000" b="1">
                <a:cs typeface="Traditional Arabic" pitchFamily="18" charset="-78"/>
              </a:rPr>
              <a:t>) والتركيز على الوفر الناتج عن تطبيق برامج الجودة.</a:t>
            </a:r>
            <a:endParaRPr lang="en-US" sz="2000" b="1">
              <a:cs typeface="Traditional Arabic" pitchFamily="18" charset="-78"/>
            </a:endParaRPr>
          </a:p>
        </p:txBody>
      </p:sp>
      <p:sp>
        <p:nvSpPr>
          <p:cNvPr id="59399" name="Text Box 6"/>
          <p:cNvSpPr txBox="1">
            <a:spLocks noChangeArrowheads="1"/>
          </p:cNvSpPr>
          <p:nvPr/>
        </p:nvSpPr>
        <p:spPr bwMode="auto">
          <a:xfrm>
            <a:off x="755650" y="3857625"/>
            <a:ext cx="7777163" cy="400050"/>
          </a:xfrm>
          <a:prstGeom prst="rect">
            <a:avLst/>
          </a:prstGeom>
          <a:noFill/>
          <a:ln w="9525">
            <a:noFill/>
            <a:miter lim="800000"/>
            <a:headEnd/>
            <a:tailEnd/>
          </a:ln>
        </p:spPr>
        <p:txBody>
          <a:bodyPr>
            <a:spAutoFit/>
          </a:bodyPr>
          <a:lstStyle/>
          <a:p>
            <a:pPr marL="457200" indent="-457200" algn="just">
              <a:spcBef>
                <a:spcPct val="50000"/>
              </a:spcBef>
            </a:pPr>
            <a:r>
              <a:rPr lang="ar-SA" sz="2000" b="1">
                <a:cs typeface="Traditional Arabic" pitchFamily="18" charset="-78"/>
              </a:rPr>
              <a:t>9. التأكيد على أهمية التدريب لكافة مستويات العاملين بما في ذلك المديرين وفرق العمل.</a:t>
            </a:r>
            <a:endParaRPr lang="en-US" sz="2000" b="1">
              <a:cs typeface="Traditional Arabic" pitchFamily="18" charset="-78"/>
            </a:endParaRPr>
          </a:p>
        </p:txBody>
      </p:sp>
      <p:sp>
        <p:nvSpPr>
          <p:cNvPr id="59400" name="Text Box 7"/>
          <p:cNvSpPr txBox="1">
            <a:spLocks noChangeArrowheads="1"/>
          </p:cNvSpPr>
          <p:nvPr/>
        </p:nvSpPr>
        <p:spPr bwMode="auto">
          <a:xfrm>
            <a:off x="755650" y="4630738"/>
            <a:ext cx="7777163" cy="369887"/>
          </a:xfrm>
          <a:prstGeom prst="rect">
            <a:avLst/>
          </a:prstGeom>
          <a:noFill/>
          <a:ln w="9525">
            <a:noFill/>
            <a:miter lim="800000"/>
            <a:headEnd/>
            <a:tailEnd/>
          </a:ln>
        </p:spPr>
        <p:txBody>
          <a:bodyPr>
            <a:spAutoFit/>
          </a:bodyPr>
          <a:lstStyle/>
          <a:p>
            <a:pPr marL="457200" indent="-457200" algn="just">
              <a:spcBef>
                <a:spcPct val="50000"/>
              </a:spcBef>
            </a:pPr>
            <a:r>
              <a:rPr lang="ar-SA" b="1">
                <a:cs typeface="Traditional Arabic" pitchFamily="18" charset="-78"/>
              </a:rPr>
              <a:t>10.	الاهتمام بتحسين الإجراءات الإدارية والخدمات المساعدة بشكل متزامن مع التحسين في الأمور الأخرى.</a:t>
            </a:r>
            <a:endParaRPr lang="en-US" b="1">
              <a:cs typeface="Traditional Arabic" pitchFamily="18" charset="-78"/>
            </a:endParaRPr>
          </a:p>
        </p:txBody>
      </p:sp>
      <p:pic>
        <p:nvPicPr>
          <p:cNvPr id="59401" name="Picture 8" descr="qm005"/>
          <p:cNvPicPr>
            <a:picLocks noChangeAspect="1" noChangeArrowheads="1"/>
          </p:cNvPicPr>
          <p:nvPr/>
        </p:nvPicPr>
        <p:blipFill>
          <a:blip r:embed="rId2"/>
          <a:srcRect/>
          <a:stretch>
            <a:fillRect/>
          </a:stretch>
        </p:blipFill>
        <p:spPr bwMode="auto">
          <a:xfrm>
            <a:off x="8153400" y="6019800"/>
            <a:ext cx="914400" cy="685800"/>
          </a:xfrm>
          <a:prstGeom prst="rect">
            <a:avLst/>
          </a:prstGeom>
          <a:noFill/>
          <a:ln w="9525">
            <a:pattFill prst="plaid">
              <a:fgClr>
                <a:schemeClr val="folHlink"/>
              </a:fgClr>
              <a:bgClr>
                <a:srgbClr val="FFFFFF"/>
              </a:bgClr>
            </a:pattFill>
            <a:miter lim="800000"/>
            <a:headEnd/>
            <a:tailEnd/>
          </a:ln>
        </p:spPr>
      </p:pic>
    </p:spTree>
  </p:cSld>
  <p:clrMapOvr>
    <a:masterClrMapping/>
  </p:clrMapOvr>
  <p:transition>
    <p:comb/>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5"/>
          <p:cNvSpPr>
            <a:spLocks noGrp="1"/>
          </p:cNvSpPr>
          <p:nvPr>
            <p:ph type="sldNum" sz="quarter" idx="12"/>
          </p:nvPr>
        </p:nvSpPr>
        <p:spPr/>
        <p:txBody>
          <a:bodyPr/>
          <a:lstStyle/>
          <a:p>
            <a:pPr>
              <a:defRPr/>
            </a:pPr>
            <a:fld id="{DF78FDFF-7492-4AF7-84A6-5296A0E13F9B}" type="slidenum">
              <a:rPr lang="ar-SA"/>
              <a:pPr>
                <a:defRPr/>
              </a:pPr>
              <a:t>5</a:t>
            </a:fld>
            <a:endParaRPr lang="en-US"/>
          </a:p>
        </p:txBody>
      </p:sp>
      <p:sp>
        <p:nvSpPr>
          <p:cNvPr id="6146" name="Title 1"/>
          <p:cNvSpPr>
            <a:spLocks noGrp="1"/>
          </p:cNvSpPr>
          <p:nvPr>
            <p:ph type="title"/>
          </p:nvPr>
        </p:nvSpPr>
        <p:spPr>
          <a:xfrm>
            <a:off x="2500313" y="142852"/>
            <a:ext cx="4714875" cy="785812"/>
          </a:xfrm>
        </p:spPr>
        <p:txBody>
          <a:bodyPr/>
          <a:lstStyle/>
          <a:p>
            <a:pPr algn="ctr" eaLnBrk="1" fontAlgn="auto" hangingPunct="1">
              <a:spcAft>
                <a:spcPts val="0"/>
              </a:spcAft>
              <a:defRPr/>
            </a:pPr>
            <a:r>
              <a:rPr lang="ar-SA" sz="3200" dirty="0" smtClean="0">
                <a:solidFill>
                  <a:schemeClr val="tx2">
                    <a:satMod val="200000"/>
                  </a:schemeClr>
                </a:solidFill>
                <a:cs typeface="PT Bold Heading" pitchFamily="2" charset="-78"/>
              </a:rPr>
              <a:t>لماذا </a:t>
            </a:r>
            <a:r>
              <a:rPr lang="ar-SA" sz="4400" dirty="0" smtClean="0">
                <a:solidFill>
                  <a:schemeClr val="tx2">
                    <a:satMod val="200000"/>
                  </a:schemeClr>
                </a:solidFill>
                <a:cs typeface="PT Bold Heading" pitchFamily="2" charset="-78"/>
              </a:rPr>
              <a:t>؟</a:t>
            </a:r>
            <a:r>
              <a:rPr lang="en-US" sz="3200" dirty="0" smtClean="0">
                <a:cs typeface="PT Bold Heading" pitchFamily="2" charset="-78"/>
              </a:rPr>
              <a:t> Why MLTTQM </a:t>
            </a:r>
            <a:r>
              <a:rPr lang="en-US" dirty="0" smtClean="0">
                <a:solidFill>
                  <a:schemeClr val="tx2">
                    <a:satMod val="200000"/>
                  </a:schemeClr>
                </a:solidFill>
                <a:cs typeface="PT Bold Heading" pitchFamily="2" charset="-78"/>
              </a:rPr>
              <a:t>? </a:t>
            </a:r>
            <a:endParaRPr lang="ar-SA" dirty="0" smtClean="0">
              <a:solidFill>
                <a:schemeClr val="tx2">
                  <a:satMod val="200000"/>
                </a:schemeClr>
              </a:solidFill>
              <a:cs typeface="PT Bold Heading" pitchFamily="2" charset="-78"/>
            </a:endParaRPr>
          </a:p>
        </p:txBody>
      </p:sp>
      <p:sp>
        <p:nvSpPr>
          <p:cNvPr id="3" name="Content Placeholder 2"/>
          <p:cNvSpPr>
            <a:spLocks noGrp="1"/>
          </p:cNvSpPr>
          <p:nvPr>
            <p:ph idx="1"/>
          </p:nvPr>
        </p:nvSpPr>
        <p:spPr>
          <a:xfrm>
            <a:off x="1128713" y="1143000"/>
            <a:ext cx="7300912" cy="5214938"/>
          </a:xfrm>
        </p:spPr>
        <p:txBody>
          <a:bodyPr rtlCol="1">
            <a:normAutofit fontScale="92500" lnSpcReduction="10000"/>
          </a:bodyPr>
          <a:lstStyle/>
          <a:p>
            <a:pPr marL="411480" algn="ctr" eaLnBrk="1" fontAlgn="auto" hangingPunct="1">
              <a:spcAft>
                <a:spcPts val="0"/>
              </a:spcAft>
              <a:buFont typeface="Arial" pitchFamily="34" charset="0"/>
              <a:buNone/>
              <a:defRPr/>
            </a:pPr>
            <a:r>
              <a:rPr lang="ar-SA" sz="2800" dirty="0" smtClean="0">
                <a:latin typeface="Monotype Koufi" pitchFamily="2" charset="-78"/>
                <a:ea typeface="Monotype Koufi" pitchFamily="2" charset="-78"/>
                <a:cs typeface="Monotype Koufi" pitchFamily="2" charset="-78"/>
              </a:rPr>
              <a:t>حوار ونقاش مجموعات </a:t>
            </a:r>
          </a:p>
          <a:p>
            <a:pPr marL="411480" algn="ctr" eaLnBrk="1" fontAlgn="auto" hangingPunct="1">
              <a:spcAft>
                <a:spcPts val="0"/>
              </a:spcAft>
              <a:buFont typeface="Arial" pitchFamily="34" charset="0"/>
              <a:buNone/>
              <a:defRPr/>
            </a:pPr>
            <a:r>
              <a:rPr lang="ar-SA" sz="2400" dirty="0" smtClean="0">
                <a:latin typeface="Monotype Koufi" pitchFamily="2" charset="-78"/>
                <a:ea typeface="Monotype Koufi" pitchFamily="2" charset="-78"/>
                <a:cs typeface="Monotype Koufi" pitchFamily="2" charset="-78"/>
              </a:rPr>
              <a:t>”عاصفة ذهنية جماعية</a:t>
            </a:r>
            <a:r>
              <a:rPr lang="en-US" sz="2400" dirty="0" smtClean="0">
                <a:latin typeface="Monotype Koufi" pitchFamily="2" charset="-78"/>
                <a:cs typeface="Monotype Koufi" pitchFamily="2" charset="-78"/>
              </a:rPr>
              <a:t> Brain Storm</a:t>
            </a:r>
            <a:r>
              <a:rPr lang="ar-SA" sz="2400" dirty="0" smtClean="0">
                <a:latin typeface="Monotype Koufi" pitchFamily="2" charset="-78"/>
                <a:ea typeface="Monotype Koufi" pitchFamily="2" charset="-78"/>
                <a:cs typeface="Monotype Koufi" pitchFamily="2" charset="-78"/>
              </a:rPr>
              <a:t> “  </a:t>
            </a:r>
          </a:p>
          <a:p>
            <a:pPr marL="457200" indent="-457200" eaLnBrk="1" fontAlgn="auto" hangingPunct="1">
              <a:spcAft>
                <a:spcPts val="0"/>
              </a:spcAft>
              <a:defRPr/>
            </a:pPr>
            <a:endParaRPr lang="ar-SA" sz="2000" dirty="0" smtClean="0">
              <a:latin typeface="Monotype Koufi" pitchFamily="2" charset="-78"/>
              <a:ea typeface="Monotype Koufi" pitchFamily="2" charset="-78"/>
              <a:cs typeface="Monotype Koufi" pitchFamily="2" charset="-78"/>
            </a:endParaRPr>
          </a:p>
          <a:p>
            <a:pPr marL="457200" indent="-457200" eaLnBrk="1" fontAlgn="auto" hangingPunct="1">
              <a:spcAft>
                <a:spcPts val="0"/>
              </a:spcAft>
              <a:defRPr/>
            </a:pPr>
            <a:r>
              <a:rPr lang="ar-SA" sz="2000" dirty="0" smtClean="0">
                <a:latin typeface="Monotype Koufi" pitchFamily="2" charset="-78"/>
                <a:ea typeface="Monotype Koufi" pitchFamily="2" charset="-78"/>
                <a:cs typeface="Monotype Koufi" pitchFamily="2" charset="-78"/>
              </a:rPr>
              <a:t>ما هي الجودة ولماذا شاملة ؟ وهل للحياة جودة ؟</a:t>
            </a:r>
          </a:p>
          <a:p>
            <a:pPr marL="411480" eaLnBrk="1" fontAlgn="auto" hangingPunct="1">
              <a:spcAft>
                <a:spcPts val="0"/>
              </a:spcAft>
              <a:buFont typeface="Wingdings"/>
              <a:buChar char=""/>
              <a:defRPr/>
            </a:pPr>
            <a:r>
              <a:rPr lang="ar-SA" sz="2400" dirty="0" smtClean="0">
                <a:latin typeface="Monotype Koufi" pitchFamily="2" charset="-78"/>
                <a:ea typeface="Monotype Koufi" pitchFamily="2" charset="-78"/>
                <a:cs typeface="Monotype Koufi" pitchFamily="2" charset="-78"/>
              </a:rPr>
              <a:t>أهمية ومكانة الجودة في العمل </a:t>
            </a:r>
            <a:r>
              <a:rPr lang="ar-SA" sz="2400" dirty="0" err="1" smtClean="0">
                <a:latin typeface="Monotype Koufi" pitchFamily="2" charset="-78"/>
                <a:ea typeface="Monotype Koufi" pitchFamily="2" charset="-78"/>
                <a:cs typeface="Monotype Koufi" pitchFamily="2" charset="-78"/>
              </a:rPr>
              <a:t>و</a:t>
            </a:r>
            <a:r>
              <a:rPr lang="ar-SA" sz="2400" dirty="0" smtClean="0">
                <a:latin typeface="Monotype Koufi" pitchFamily="2" charset="-78"/>
                <a:ea typeface="Monotype Koufi" pitchFamily="2" charset="-78"/>
                <a:cs typeface="Monotype Koufi" pitchFamily="2" charset="-78"/>
              </a:rPr>
              <a:t> الدراسة ؟: </a:t>
            </a:r>
            <a:r>
              <a:rPr lang="ar-SA" sz="1800" dirty="0" smtClean="0">
                <a:latin typeface="Monotype Koufi" pitchFamily="2" charset="-78"/>
                <a:ea typeface="Monotype Koufi" pitchFamily="2" charset="-78"/>
                <a:cs typeface="Monotype Koufi" pitchFamily="2" charset="-78"/>
              </a:rPr>
              <a:t>طبقا للوصف الوظيفي وأنظمة المزاولة والخطط الدراسية</a:t>
            </a:r>
          </a:p>
          <a:p>
            <a:pPr marL="411480" eaLnBrk="1" fontAlgn="auto" hangingPunct="1">
              <a:spcAft>
                <a:spcPts val="0"/>
              </a:spcAft>
              <a:buFont typeface="Wingdings"/>
              <a:buChar char=""/>
              <a:defRPr/>
            </a:pPr>
            <a:endParaRPr lang="ar-SA" sz="1800" dirty="0" smtClean="0">
              <a:latin typeface="Monotype Koufi" pitchFamily="2" charset="-78"/>
              <a:ea typeface="Monotype Koufi" pitchFamily="2" charset="-78"/>
              <a:cs typeface="Monotype Koufi" pitchFamily="2" charset="-78"/>
            </a:endParaRPr>
          </a:p>
          <a:p>
            <a:pPr marL="411480" eaLnBrk="1" fontAlgn="auto" hangingPunct="1">
              <a:spcAft>
                <a:spcPts val="0"/>
              </a:spcAft>
              <a:buFont typeface="Wingdings"/>
              <a:buChar char=""/>
              <a:defRPr/>
            </a:pPr>
            <a:r>
              <a:rPr lang="ar-SA" sz="1800" dirty="0" smtClean="0">
                <a:latin typeface="Monotype Koufi" pitchFamily="2" charset="-78"/>
                <a:ea typeface="Monotype Koufi" pitchFamily="2" charset="-78"/>
                <a:cs typeface="Monotype Koufi" pitchFamily="2" charset="-78"/>
              </a:rPr>
              <a:t>(شارك في نقاش ثقافة الجودة: هل رضا الناس غاية لا تدرك ؟، هل رضا المريض والمراجع غاية لا تدرك ؟، هل رضاك كطالب أو  مراجع/مريض غاية لا تدرك؟، هل فني/ أخصائي المختبر او الطبيب  بشر غير معصومين من الخطأ ؟، هل تسمح للمدرس/فني او اخصائي المختبر او الطبيب اذا أخطأ او قصر أو أهملك ؟ </a:t>
            </a:r>
          </a:p>
          <a:p>
            <a:pPr marL="411480" algn="ctr" eaLnBrk="1" fontAlgn="auto" hangingPunct="1">
              <a:spcAft>
                <a:spcPts val="0"/>
              </a:spcAft>
              <a:buFont typeface="Wingdings" pitchFamily="2" charset="2"/>
              <a:buNone/>
              <a:defRPr/>
            </a:pPr>
            <a:r>
              <a:rPr lang="ar-SA" sz="2000" dirty="0" smtClean="0">
                <a:latin typeface="Monotype Koufi" pitchFamily="2" charset="-78"/>
                <a:ea typeface="Monotype Koufi" pitchFamily="2" charset="-78"/>
                <a:cs typeface="Monotype Koufi" pitchFamily="2" charset="-78"/>
              </a:rPr>
              <a:t>خلاصة  </a:t>
            </a:r>
          </a:p>
          <a:p>
            <a:pPr marL="411480" algn="ctr" eaLnBrk="1" fontAlgn="auto" hangingPunct="1">
              <a:spcAft>
                <a:spcPts val="0"/>
              </a:spcAft>
              <a:buFont typeface="Wingdings" pitchFamily="2" charset="2"/>
              <a:buNone/>
              <a:defRPr/>
            </a:pPr>
            <a:r>
              <a:rPr lang="ar-SA" sz="1600" dirty="0" smtClean="0">
                <a:latin typeface="Monotype Koufi" pitchFamily="2" charset="-78"/>
                <a:ea typeface="Monotype Koufi" pitchFamily="2" charset="-78"/>
                <a:cs typeface="Monotype Koufi" pitchFamily="2" charset="-78"/>
              </a:rPr>
              <a:t>بعد اكتشاف مكانتها وأهميتها لطبيعة العمل</a:t>
            </a:r>
          </a:p>
          <a:p>
            <a:pPr marL="411480" eaLnBrk="1" fontAlgn="auto" hangingPunct="1">
              <a:spcAft>
                <a:spcPts val="0"/>
              </a:spcAft>
              <a:buFont typeface="Wingdings"/>
              <a:buChar char=""/>
              <a:defRPr/>
            </a:pPr>
            <a:r>
              <a:rPr lang="ar-SA" sz="1400" dirty="0" smtClean="0">
                <a:latin typeface="Monotype Koufi" pitchFamily="2" charset="-78"/>
                <a:ea typeface="Monotype Koufi" pitchFamily="2" charset="-78"/>
                <a:cs typeface="Monotype Koufi" pitchFamily="2" charset="-78"/>
              </a:rPr>
              <a:t> </a:t>
            </a:r>
          </a:p>
          <a:p>
            <a:pPr marL="411480" eaLnBrk="1" fontAlgn="auto" hangingPunct="1">
              <a:spcAft>
                <a:spcPts val="0"/>
              </a:spcAft>
              <a:buFont typeface="Wingdings"/>
              <a:buChar char=""/>
              <a:defRPr/>
            </a:pPr>
            <a:r>
              <a:rPr lang="ar-SA" sz="1300" dirty="0" smtClean="0">
                <a:latin typeface="Monotype Koufi" pitchFamily="2" charset="-78"/>
                <a:ea typeface="Monotype Koufi" pitchFamily="2" charset="-78"/>
                <a:cs typeface="Monotype Koufi" pitchFamily="2" charset="-78"/>
              </a:rPr>
              <a:t>ضمان جودة  شاملة للمختبرات الطبية </a:t>
            </a:r>
            <a:r>
              <a:rPr lang="en-US" sz="1300" dirty="0" smtClean="0">
                <a:latin typeface="Monotype Koufi" pitchFamily="2" charset="-78"/>
                <a:ea typeface="Monotype Koufi" pitchFamily="2" charset="-78"/>
                <a:cs typeface="Monotype Koufi" pitchFamily="2" charset="-78"/>
              </a:rPr>
              <a:t>Assure  MLTQM/TQ of  CLs </a:t>
            </a:r>
            <a:r>
              <a:rPr lang="en-US" sz="1400" dirty="0" smtClean="0">
                <a:latin typeface="Monotype Koufi" pitchFamily="2" charset="-78"/>
                <a:ea typeface="Monotype Koufi" pitchFamily="2" charset="-78"/>
                <a:cs typeface="Monotype Koufi" pitchFamily="2" charset="-78"/>
              </a:rPr>
              <a:t> </a:t>
            </a:r>
            <a:endParaRPr lang="ar-SA" sz="1400" dirty="0" smtClean="0">
              <a:latin typeface="Monotype Koufi" pitchFamily="2" charset="-78"/>
              <a:ea typeface="Monotype Koufi" pitchFamily="2" charset="-78"/>
              <a:cs typeface="Monotype Koufi" pitchFamily="2" charset="-78"/>
            </a:endParaRPr>
          </a:p>
          <a:p>
            <a:pPr marL="411480" eaLnBrk="1" fontAlgn="auto" hangingPunct="1">
              <a:spcAft>
                <a:spcPts val="0"/>
              </a:spcAft>
              <a:buFont typeface="Wingdings"/>
              <a:buChar char=""/>
              <a:defRPr/>
            </a:pPr>
            <a:r>
              <a:rPr lang="ar-SA" sz="2400" dirty="0" smtClean="0">
                <a:latin typeface="Monotype Koufi" pitchFamily="2" charset="-78"/>
                <a:ea typeface="Monotype Koufi" pitchFamily="2" charset="-78"/>
                <a:cs typeface="Monotype Koufi" pitchFamily="2" charset="-78"/>
              </a:rPr>
              <a:t>تحسين</a:t>
            </a:r>
            <a:r>
              <a:rPr lang="ar-SA" sz="2000" dirty="0" smtClean="0">
                <a:latin typeface="Monotype Koufi" pitchFamily="2" charset="-78"/>
                <a:ea typeface="Monotype Koufi" pitchFamily="2" charset="-78"/>
                <a:cs typeface="Monotype Koufi" pitchFamily="2" charset="-78"/>
              </a:rPr>
              <a:t> الجودة فتحقيق </a:t>
            </a:r>
            <a:r>
              <a:rPr lang="ar-SA" sz="2400" dirty="0" smtClean="0">
                <a:latin typeface="Monotype Koufi" pitchFamily="2" charset="-78"/>
                <a:ea typeface="Monotype Koufi" pitchFamily="2" charset="-78"/>
                <a:cs typeface="Monotype Koufi" pitchFamily="2" charset="-78"/>
              </a:rPr>
              <a:t>رضا</a:t>
            </a:r>
            <a:r>
              <a:rPr lang="ar-SA" sz="2000" dirty="0" smtClean="0">
                <a:latin typeface="Monotype Koufi" pitchFamily="2" charset="-78"/>
                <a:ea typeface="Monotype Koufi" pitchFamily="2" charset="-78"/>
                <a:cs typeface="Monotype Koufi" pitchFamily="2" charset="-78"/>
              </a:rPr>
              <a:t> المرضى والمراجعين، ورضا الله خير وأبقى</a:t>
            </a:r>
          </a:p>
          <a:p>
            <a:pPr marL="411480" eaLnBrk="1" fontAlgn="auto" hangingPunct="1">
              <a:spcAft>
                <a:spcPts val="0"/>
              </a:spcAft>
              <a:buFont typeface="Wingdings"/>
              <a:buChar char=""/>
              <a:defRPr/>
            </a:pPr>
            <a:r>
              <a:rPr lang="ar-SA" sz="1900" b="1" dirty="0" smtClean="0">
                <a:latin typeface="Monotype Koufi" pitchFamily="2" charset="-78"/>
                <a:ea typeface="Monotype Koufi" pitchFamily="2" charset="-78"/>
                <a:cs typeface="Monotype Koufi" pitchFamily="2" charset="-78"/>
              </a:rPr>
              <a:t>تجنب أي خطأ أو قصور أو تقصير ... وهذا هو الأهم في الرعاية الصحية</a:t>
            </a:r>
            <a:endParaRPr lang="ar-SA" sz="1900" dirty="0" smtClean="0">
              <a:latin typeface="Monotype Koufi" pitchFamily="2" charset="-78"/>
              <a:ea typeface="Monotype Koufi" pitchFamily="2" charset="-78"/>
              <a:cs typeface="Monotype Koufi" pitchFamily="2" charset="-78"/>
            </a:endParaRPr>
          </a:p>
          <a:p>
            <a:pPr marL="411480" eaLnBrk="1" fontAlgn="auto" hangingPunct="1">
              <a:spcAft>
                <a:spcPts val="0"/>
              </a:spcAft>
              <a:buFont typeface="Wingdings" pitchFamily="2" charset="2"/>
              <a:buNone/>
              <a:defRPr/>
            </a:pPr>
            <a:endParaRPr lang="ar-SA" sz="1800" dirty="0" smtClean="0">
              <a:latin typeface="Monotype Koufi" pitchFamily="2" charset="-78"/>
              <a:ea typeface="Monotype Koufi" pitchFamily="2" charset="-78"/>
              <a:cs typeface="Monotype Koufi" pitchFamily="2" charset="-78"/>
            </a:endParaRPr>
          </a:p>
          <a:p>
            <a:pPr marL="411480" eaLnBrk="1" fontAlgn="auto" hangingPunct="1">
              <a:spcAft>
                <a:spcPts val="0"/>
              </a:spcAft>
              <a:buFont typeface="Wingdings" pitchFamily="2" charset="2"/>
              <a:buNone/>
              <a:defRPr/>
            </a:pPr>
            <a:endParaRPr lang="ar-SA" sz="1800" dirty="0" smtClean="0">
              <a:latin typeface="Monotype Koufi" pitchFamily="2" charset="-78"/>
              <a:ea typeface="Monotype Koufi" pitchFamily="2" charset="-78"/>
              <a:cs typeface="Monotype Koufi" pitchFamily="2" charset="-78"/>
            </a:endParaRPr>
          </a:p>
        </p:txBody>
      </p:sp>
      <p:sp>
        <p:nvSpPr>
          <p:cNvPr id="12292" name="Date Placeholder 3"/>
          <p:cNvSpPr>
            <a:spLocks noGrp="1"/>
          </p:cNvSpPr>
          <p:nvPr>
            <p:ph type="dt" sz="quarter" idx="10"/>
          </p:nvPr>
        </p:nvSpPr>
        <p:spPr bwMode="auto">
          <a:xfrm>
            <a:off x="6594475" y="115888"/>
            <a:ext cx="2514600" cy="184150"/>
          </a:xfrm>
          <a:ln>
            <a:miter lim="800000"/>
            <a:headEnd/>
            <a:tailEnd/>
          </a:ln>
        </p:spPr>
        <p:txBody>
          <a:bodyPr/>
          <a:lstStyle/>
          <a:p>
            <a:pPr>
              <a:defRPr/>
            </a:pPr>
            <a:r>
              <a:rPr lang="ar-SA">
                <a:solidFill>
                  <a:schemeClr val="accent1">
                    <a:shade val="75000"/>
                  </a:schemeClr>
                </a:solidFill>
              </a:rPr>
              <a:t>17 شوال 1430هـ موافق 6 اكتوبر 2009م</a:t>
            </a:r>
            <a:endParaRPr lang="en-US">
              <a:solidFill>
                <a:schemeClr val="accent1">
                  <a:shade val="75000"/>
                </a:schemeClr>
              </a:solidFill>
            </a:endParaRPr>
          </a:p>
        </p:txBody>
      </p:sp>
      <p:sp>
        <p:nvSpPr>
          <p:cNvPr id="12293" name="Slide Number Placeholder 4"/>
          <p:cNvSpPr txBox="1">
            <a:spLocks noGrp="1"/>
          </p:cNvSpPr>
          <p:nvPr/>
        </p:nvSpPr>
        <p:spPr bwMode="auto">
          <a:xfrm>
            <a:off x="8229600" y="6473825"/>
            <a:ext cx="758825" cy="247650"/>
          </a:xfrm>
          <a:prstGeom prst="rect">
            <a:avLst/>
          </a:prstGeom>
          <a:noFill/>
          <a:ln>
            <a:miter lim="800000"/>
            <a:headEnd/>
            <a:tailEnd/>
          </a:ln>
        </p:spPr>
        <p:txBody>
          <a:bodyPr/>
          <a:lstStyle/>
          <a:p>
            <a:pPr>
              <a:defRPr/>
            </a:pPr>
            <a:fld id="{1ABD74C6-784E-403D-B614-EB6FEDA43BB0}" type="slidenum">
              <a:rPr lang="ar-SA" sz="1200">
                <a:solidFill>
                  <a:schemeClr val="accent1">
                    <a:shade val="75000"/>
                  </a:schemeClr>
                </a:solidFill>
              </a:rPr>
              <a:pPr>
                <a:defRPr/>
              </a:pPr>
              <a:t>5</a:t>
            </a:fld>
            <a:endParaRPr lang="en-US" sz="1200">
              <a:solidFill>
                <a:schemeClr val="accent1">
                  <a:shade val="75000"/>
                </a:schemeClr>
              </a:solidFill>
            </a:endParaRPr>
          </a:p>
        </p:txBody>
      </p:sp>
    </p:spTree>
  </p:cSld>
  <p:clrMapOvr>
    <a:masterClrMapping/>
  </p:clrMapOvr>
  <p:transition>
    <p:comb/>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2E530386-E960-429D-9F6E-8AE03EDB988F}" type="slidenum">
              <a:rPr lang="ar-SA"/>
              <a:pPr>
                <a:defRPr/>
              </a:pPr>
              <a:t>50</a:t>
            </a:fld>
            <a:endParaRPr lang="en-US"/>
          </a:p>
        </p:txBody>
      </p:sp>
      <p:sp>
        <p:nvSpPr>
          <p:cNvPr id="329730" name="Rectangle 2"/>
          <p:cNvSpPr>
            <a:spLocks noGrp="1" noChangeArrowheads="1"/>
          </p:cNvSpPr>
          <p:nvPr>
            <p:ph type="title"/>
          </p:nvPr>
        </p:nvSpPr>
        <p:spPr>
          <a:xfrm>
            <a:off x="2357438" y="357189"/>
            <a:ext cx="5072062" cy="500043"/>
          </a:xfrm>
        </p:spPr>
        <p:txBody>
          <a:bodyPr>
            <a:normAutofit fontScale="90000"/>
          </a:bodyPr>
          <a:lstStyle/>
          <a:p>
            <a:pPr algn="ctr">
              <a:defRPr/>
            </a:pPr>
            <a:r>
              <a:rPr lang="ar-SA" dirty="0">
                <a:solidFill>
                  <a:srgbClr val="FF0000"/>
                </a:solidFill>
              </a:rPr>
              <a:t> </a:t>
            </a:r>
            <a:r>
              <a:rPr lang="ar-SA" dirty="0">
                <a:solidFill>
                  <a:srgbClr val="FF0000"/>
                </a:solidFill>
                <a:latin typeface="Times New Roman" pitchFamily="18" charset="0"/>
                <a:cs typeface="Times New Roman" pitchFamily="18" charset="0"/>
              </a:rPr>
              <a:t>التقنيات الستة لإدارة الجودة</a:t>
            </a:r>
            <a:endParaRPr lang="en-US" dirty="0">
              <a:solidFill>
                <a:srgbClr val="FF0000"/>
              </a:solidFill>
              <a:latin typeface="Times New Roman" pitchFamily="18" charset="0"/>
              <a:cs typeface="Times New Roman" pitchFamily="18" charset="0"/>
            </a:endParaRPr>
          </a:p>
        </p:txBody>
      </p:sp>
      <p:sp>
        <p:nvSpPr>
          <p:cNvPr id="60420" name="Rectangle 3"/>
          <p:cNvSpPr>
            <a:spLocks noGrp="1" noChangeArrowheads="1"/>
          </p:cNvSpPr>
          <p:nvPr>
            <p:ph type="body" idx="1"/>
          </p:nvPr>
        </p:nvSpPr>
        <p:spPr>
          <a:xfrm>
            <a:off x="611188" y="1628775"/>
            <a:ext cx="7772400" cy="3929063"/>
          </a:xfrm>
        </p:spPr>
        <p:txBody>
          <a:bodyPr/>
          <a:lstStyle/>
          <a:p>
            <a:r>
              <a:rPr lang="ar-SA" sz="2400" smtClean="0">
                <a:latin typeface="Times New Roman" pitchFamily="18" charset="0"/>
                <a:cs typeface="Simplified Arabic" pitchFamily="18" charset="-78"/>
              </a:rPr>
              <a:t>التقنية</a:t>
            </a:r>
            <a:r>
              <a:rPr lang="ar-SA" smtClean="0">
                <a:latin typeface="Times New Roman" pitchFamily="18" charset="0"/>
                <a:cs typeface="Simplified Arabic" pitchFamily="18" charset="-78"/>
              </a:rPr>
              <a:t> الأولى: تفويض السلطة</a:t>
            </a:r>
          </a:p>
          <a:p>
            <a:r>
              <a:rPr lang="ar-SA" sz="2400" smtClean="0">
                <a:latin typeface="Times New Roman" pitchFamily="18" charset="0"/>
                <a:cs typeface="Simplified Arabic" pitchFamily="18" charset="-78"/>
              </a:rPr>
              <a:t>التقنية</a:t>
            </a:r>
            <a:r>
              <a:rPr lang="ar-SA" smtClean="0">
                <a:latin typeface="Times New Roman" pitchFamily="18" charset="0"/>
                <a:cs typeface="Simplified Arabic" pitchFamily="18" charset="-78"/>
              </a:rPr>
              <a:t> الثانية: مشاركة وارتباط الموظف</a:t>
            </a:r>
          </a:p>
          <a:p>
            <a:r>
              <a:rPr lang="ar-SA" sz="2400" smtClean="0">
                <a:latin typeface="Times New Roman" pitchFamily="18" charset="0"/>
                <a:cs typeface="Simplified Arabic" pitchFamily="18" charset="-78"/>
              </a:rPr>
              <a:t>التقنية</a:t>
            </a:r>
            <a:r>
              <a:rPr lang="ar-SA" smtClean="0">
                <a:latin typeface="Times New Roman" pitchFamily="18" charset="0"/>
                <a:cs typeface="Simplified Arabic" pitchFamily="18" charset="-78"/>
              </a:rPr>
              <a:t> الثالثة:الإبداع والابتكار</a:t>
            </a:r>
          </a:p>
          <a:p>
            <a:r>
              <a:rPr lang="ar-SA" sz="2400" smtClean="0">
                <a:latin typeface="Times New Roman" pitchFamily="18" charset="0"/>
                <a:cs typeface="Simplified Arabic" pitchFamily="18" charset="-78"/>
              </a:rPr>
              <a:t>التقنية</a:t>
            </a:r>
            <a:r>
              <a:rPr lang="ar-SA" smtClean="0">
                <a:latin typeface="Times New Roman" pitchFamily="18" charset="0"/>
                <a:cs typeface="Simplified Arabic" pitchFamily="18" charset="-78"/>
              </a:rPr>
              <a:t> الرابعة: الإدارة بالنتائج</a:t>
            </a:r>
          </a:p>
          <a:p>
            <a:r>
              <a:rPr lang="ar-SA" sz="2400" smtClean="0">
                <a:latin typeface="Times New Roman" pitchFamily="18" charset="0"/>
                <a:cs typeface="Simplified Arabic" pitchFamily="18" charset="-78"/>
              </a:rPr>
              <a:t>التقنية</a:t>
            </a:r>
            <a:r>
              <a:rPr lang="ar-SA" smtClean="0">
                <a:latin typeface="Times New Roman" pitchFamily="18" charset="0"/>
                <a:cs typeface="Simplified Arabic" pitchFamily="18" charset="-78"/>
              </a:rPr>
              <a:t> الخامسة: بناء الفريق</a:t>
            </a:r>
          </a:p>
          <a:p>
            <a:r>
              <a:rPr lang="ar-SA" sz="2400" smtClean="0">
                <a:latin typeface="Times New Roman" pitchFamily="18" charset="0"/>
                <a:cs typeface="Simplified Arabic" pitchFamily="18" charset="-78"/>
              </a:rPr>
              <a:t>التقنية</a:t>
            </a:r>
            <a:r>
              <a:rPr lang="ar-SA" smtClean="0">
                <a:latin typeface="Times New Roman" pitchFamily="18" charset="0"/>
                <a:cs typeface="Simplified Arabic" pitchFamily="18" charset="-78"/>
              </a:rPr>
              <a:t> السادسة:تطوير مهارات المد راء</a:t>
            </a:r>
            <a:endParaRPr lang="en-US" smtClean="0">
              <a:cs typeface="Simplified Arabic" pitchFamily="18" charset="-78"/>
            </a:endParaRPr>
          </a:p>
        </p:txBody>
      </p:sp>
    </p:spTree>
  </p:cSld>
  <p:clrMapOvr>
    <a:masterClrMapping/>
  </p:clrMapOvr>
  <p:transition advTm="5000">
    <p:comb/>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E126AF81-7A15-4A58-A9F2-40D51ABA0E89}" type="slidenum">
              <a:rPr lang="ar-SA"/>
              <a:pPr>
                <a:defRPr/>
              </a:pPr>
              <a:t>51</a:t>
            </a:fld>
            <a:endParaRPr lang="en-US"/>
          </a:p>
        </p:txBody>
      </p:sp>
      <p:sp>
        <p:nvSpPr>
          <p:cNvPr id="61443" name="Rectangle 2"/>
          <p:cNvSpPr>
            <a:spLocks noGrp="1"/>
          </p:cNvSpPr>
          <p:nvPr>
            <p:ph type="body" idx="4294967295"/>
          </p:nvPr>
        </p:nvSpPr>
        <p:spPr>
          <a:xfrm>
            <a:off x="473075" y="1196975"/>
            <a:ext cx="8420100" cy="5472113"/>
          </a:xfrm>
        </p:spPr>
        <p:txBody>
          <a:bodyPr/>
          <a:lstStyle/>
          <a:p>
            <a:pPr marL="639763" indent="-571500" algn="l" rtl="0">
              <a:lnSpc>
                <a:spcPct val="80000"/>
              </a:lnSpc>
              <a:buFont typeface="Monotype Sorts"/>
              <a:buNone/>
            </a:pPr>
            <a:r>
              <a:rPr lang="en-US" sz="1800" smtClean="0">
                <a:latin typeface="Times New Roman" pitchFamily="18" charset="0"/>
                <a:cs typeface="Monotype Koufi" pitchFamily="2" charset="-78"/>
              </a:rPr>
              <a:t>		</a:t>
            </a:r>
            <a:r>
              <a:rPr lang="en-US" sz="1600" smtClean="0">
                <a:latin typeface="Times New Roman" pitchFamily="18" charset="0"/>
                <a:cs typeface="Monotype Koufi" pitchFamily="2" charset="-78"/>
              </a:rPr>
              <a:t>Organizations should be aware that there are many different aspects to quality; As being the most important, has selected </a:t>
            </a:r>
            <a:r>
              <a:rPr lang="en-US" sz="1600" b="1" smtClean="0">
                <a:latin typeface="Times New Roman" pitchFamily="18" charset="0"/>
                <a:cs typeface="Monotype Koufi" pitchFamily="2" charset="-78"/>
              </a:rPr>
              <a:t>8 major HCTQM Dimensions</a:t>
            </a:r>
            <a:r>
              <a:rPr lang="en-US" sz="1600" smtClean="0">
                <a:latin typeface="Times New Roman" pitchFamily="18" charset="0"/>
                <a:cs typeface="Monotype Koufi" pitchFamily="2" charset="-78"/>
              </a:rPr>
              <a:t> have being selected:</a:t>
            </a:r>
          </a:p>
          <a:p>
            <a:pPr marL="639763" indent="-571500">
              <a:lnSpc>
                <a:spcPct val="80000"/>
              </a:lnSpc>
              <a:buFont typeface="Monotype Sorts"/>
              <a:buNone/>
            </a:pPr>
            <a:r>
              <a:rPr lang="ar-SA" sz="1800" b="1" smtClean="0">
                <a:latin typeface="Times New Roman" pitchFamily="18" charset="0"/>
                <a:cs typeface="Monotype Koufi" pitchFamily="2" charset="-78"/>
              </a:rPr>
              <a:t>1. الكفاءة  الشاملة: </a:t>
            </a:r>
            <a:r>
              <a:rPr lang="ar-SA" sz="1600" b="1" smtClean="0">
                <a:latin typeface="Times New Roman" pitchFamily="18" charset="0"/>
                <a:cs typeface="Monotype Koufi" pitchFamily="2" charset="-78"/>
              </a:rPr>
              <a:t>معرفية، فكر وتفكير ومشاعر وأحاسيس أخلاقيات فمهارات فنية  </a:t>
            </a:r>
            <a:endParaRPr lang="en-US" sz="1600" b="1" smtClean="0">
              <a:latin typeface="Times New Roman" pitchFamily="18" charset="0"/>
              <a:cs typeface="Monotype Koufi" pitchFamily="2" charset="-78"/>
            </a:endParaRPr>
          </a:p>
          <a:p>
            <a:pPr marL="639763" indent="-571500" algn="l" rtl="0">
              <a:lnSpc>
                <a:spcPct val="80000"/>
              </a:lnSpc>
              <a:buFont typeface="Monotype Sorts"/>
              <a:buNone/>
            </a:pPr>
            <a:r>
              <a:rPr lang="en-US" sz="1800" b="1" smtClean="0">
                <a:latin typeface="Times New Roman" pitchFamily="18" charset="0"/>
                <a:cs typeface="Monotype Koufi" pitchFamily="2" charset="-78"/>
              </a:rPr>
              <a:t>1. Competence</a:t>
            </a:r>
            <a:r>
              <a:rPr lang="en-US" sz="1800" smtClean="0">
                <a:latin typeface="Times New Roman" pitchFamily="18" charset="0"/>
                <a:cs typeface="Monotype Koufi" pitchFamily="2" charset="-78"/>
              </a:rPr>
              <a:t> – providers have the necessary skills, attitudes and knowledge</a:t>
            </a:r>
          </a:p>
          <a:p>
            <a:pPr marL="639763" indent="-571500">
              <a:lnSpc>
                <a:spcPct val="80000"/>
              </a:lnSpc>
              <a:buFont typeface="Monotype Sorts"/>
              <a:buNone/>
            </a:pPr>
            <a:r>
              <a:rPr lang="ar-SA" sz="1800" b="1" smtClean="0">
                <a:latin typeface="Times New Roman" pitchFamily="18" charset="0"/>
                <a:cs typeface="Monotype Koufi" pitchFamily="2" charset="-78"/>
              </a:rPr>
              <a:t>2. القابلية والتقبل:  </a:t>
            </a:r>
            <a:r>
              <a:rPr lang="ar-SA" sz="1600" b="1" smtClean="0">
                <a:latin typeface="Times New Roman" pitchFamily="18" charset="0"/>
                <a:cs typeface="Monotype Koufi" pitchFamily="2" charset="-78"/>
              </a:rPr>
              <a:t>تقاس بمدى رضا المراجع في تحقيق تطلعاته</a:t>
            </a:r>
            <a:r>
              <a:rPr lang="ar-SA" sz="1800" b="1" smtClean="0">
                <a:latin typeface="Times New Roman" pitchFamily="18" charset="0"/>
                <a:cs typeface="Monotype Koufi" pitchFamily="2" charset="-78"/>
              </a:rPr>
              <a:t>  </a:t>
            </a:r>
          </a:p>
          <a:p>
            <a:pPr marL="639763" indent="-571500" algn="l" rtl="0">
              <a:lnSpc>
                <a:spcPct val="80000"/>
              </a:lnSpc>
              <a:buFont typeface="Monotype Sorts"/>
              <a:buNone/>
            </a:pPr>
            <a:r>
              <a:rPr lang="en-US" sz="1800" b="1" smtClean="0">
                <a:latin typeface="Times New Roman" pitchFamily="18" charset="0"/>
                <a:cs typeface="Monotype Koufi" pitchFamily="2" charset="-78"/>
              </a:rPr>
              <a:t>2. Acceptability</a:t>
            </a:r>
            <a:r>
              <a:rPr lang="en-US" sz="1800" smtClean="0">
                <a:latin typeface="Times New Roman" pitchFamily="18" charset="0"/>
                <a:cs typeface="Monotype Koufi" pitchFamily="2" charset="-78"/>
              </a:rPr>
              <a:t> – meeting clients expectations</a:t>
            </a:r>
            <a:endParaRPr lang="ar-SA" sz="1800" b="1" smtClean="0">
              <a:latin typeface="Times New Roman" pitchFamily="18" charset="0"/>
              <a:cs typeface="Monotype Koufi" pitchFamily="2" charset="-78"/>
            </a:endParaRPr>
          </a:p>
          <a:p>
            <a:pPr marL="639763" indent="-571500">
              <a:lnSpc>
                <a:spcPct val="80000"/>
              </a:lnSpc>
              <a:buFont typeface="Monotype Sorts"/>
              <a:buNone/>
            </a:pPr>
            <a:r>
              <a:rPr lang="ar-SA" sz="1800" b="1" smtClean="0">
                <a:latin typeface="Times New Roman" pitchFamily="18" charset="0"/>
                <a:cs typeface="Monotype Koufi" pitchFamily="2" charset="-78"/>
              </a:rPr>
              <a:t>3. الفاعلية : الى أي حد تحققت الاهداف وحاجات ورغبات المراجع  </a:t>
            </a:r>
            <a:endParaRPr lang="en-US" sz="1800" b="1" smtClean="0">
              <a:latin typeface="Times New Roman" pitchFamily="18" charset="0"/>
              <a:cs typeface="Monotype Koufi" pitchFamily="2" charset="-78"/>
            </a:endParaRPr>
          </a:p>
          <a:p>
            <a:pPr marL="639763" indent="-571500" algn="l" rtl="0">
              <a:lnSpc>
                <a:spcPct val="80000"/>
              </a:lnSpc>
              <a:buFont typeface="Monotype Sorts"/>
              <a:buNone/>
            </a:pPr>
            <a:r>
              <a:rPr lang="en-US" sz="1800" b="1" smtClean="0">
                <a:latin typeface="Times New Roman" pitchFamily="18" charset="0"/>
                <a:cs typeface="Monotype Koufi" pitchFamily="2" charset="-78"/>
              </a:rPr>
              <a:t>3. Effectiveness</a:t>
            </a:r>
            <a:r>
              <a:rPr lang="en-US" sz="1800" smtClean="0">
                <a:latin typeface="Times New Roman" pitchFamily="18" charset="0"/>
                <a:cs typeface="Monotype Koufi" pitchFamily="2" charset="-78"/>
              </a:rPr>
              <a:t> – extent to which intervention achieves desired outcome</a:t>
            </a:r>
          </a:p>
          <a:p>
            <a:pPr marL="639763" indent="-571500">
              <a:lnSpc>
                <a:spcPct val="80000"/>
              </a:lnSpc>
              <a:buFont typeface="Monotype Sorts"/>
              <a:buNone/>
            </a:pPr>
            <a:r>
              <a:rPr lang="ar-SA" sz="1800" b="1" smtClean="0">
                <a:latin typeface="Times New Roman" pitchFamily="18" charset="0"/>
                <a:cs typeface="Monotype Koufi" pitchFamily="2" charset="-78"/>
              </a:rPr>
              <a:t>4. الملاءة: </a:t>
            </a:r>
            <a:r>
              <a:rPr lang="ar-SA" sz="1800" smtClean="0">
                <a:latin typeface="Times New Roman" pitchFamily="18" charset="0"/>
                <a:cs typeface="Monotype Koufi" pitchFamily="2" charset="-78"/>
              </a:rPr>
              <a:t>للمراجع وفق معايير الجودة الشاملة</a:t>
            </a:r>
            <a:r>
              <a:rPr lang="ar-SA" sz="1800" b="1" smtClean="0">
                <a:latin typeface="Times New Roman" pitchFamily="18" charset="0"/>
                <a:cs typeface="Monotype Koufi" pitchFamily="2" charset="-78"/>
              </a:rPr>
              <a:t>   </a:t>
            </a:r>
            <a:endParaRPr lang="en-US" sz="1800" b="1" smtClean="0">
              <a:latin typeface="Times New Roman" pitchFamily="18" charset="0"/>
              <a:cs typeface="Monotype Koufi" pitchFamily="2" charset="-78"/>
            </a:endParaRPr>
          </a:p>
          <a:p>
            <a:pPr marL="639763" indent="-571500" algn="l" rtl="0">
              <a:lnSpc>
                <a:spcPct val="80000"/>
              </a:lnSpc>
              <a:buFont typeface="Monotype Sorts"/>
              <a:buNone/>
            </a:pPr>
            <a:r>
              <a:rPr lang="en-US" sz="1800" b="1" smtClean="0">
                <a:latin typeface="Times New Roman" pitchFamily="18" charset="0"/>
                <a:cs typeface="Monotype Koufi" pitchFamily="2" charset="-78"/>
              </a:rPr>
              <a:t>4. Appropriateness</a:t>
            </a:r>
            <a:r>
              <a:rPr lang="en-US" sz="1800" smtClean="0">
                <a:latin typeface="Times New Roman" pitchFamily="18" charset="0"/>
                <a:cs typeface="Monotype Koufi" pitchFamily="2" charset="-78"/>
              </a:rPr>
              <a:t> – relevant to client and based on established standards</a:t>
            </a:r>
          </a:p>
          <a:p>
            <a:pPr marL="639763" indent="-571500">
              <a:lnSpc>
                <a:spcPct val="80000"/>
              </a:lnSpc>
              <a:buFont typeface="Monotype Sorts"/>
              <a:buNone/>
            </a:pPr>
            <a:r>
              <a:rPr lang="ar-SA" sz="1800" b="1" smtClean="0">
                <a:latin typeface="Times New Roman" pitchFamily="18" charset="0"/>
                <a:cs typeface="Monotype Koufi" pitchFamily="2" charset="-78"/>
              </a:rPr>
              <a:t>5. الكفاية: </a:t>
            </a:r>
            <a:r>
              <a:rPr lang="ar-SA" sz="1600" b="1" smtClean="0">
                <a:latin typeface="Times New Roman" pitchFamily="18" charset="0"/>
                <a:cs typeface="Monotype Koufi" pitchFamily="2" charset="-78"/>
              </a:rPr>
              <a:t>كفاية مادية وموارد ، وتقدر وتقاس التكلفة مقارنة بعدم الالتزام بالجودة</a:t>
            </a:r>
            <a:r>
              <a:rPr lang="ar-SA" sz="1800" b="1" smtClean="0">
                <a:latin typeface="Times New Roman" pitchFamily="18" charset="0"/>
                <a:cs typeface="Monotype Koufi" pitchFamily="2" charset="-78"/>
              </a:rPr>
              <a:t>  </a:t>
            </a:r>
            <a:endParaRPr lang="en-US" sz="1800" b="1" smtClean="0">
              <a:latin typeface="Times New Roman" pitchFamily="18" charset="0"/>
              <a:cs typeface="Monotype Koufi" pitchFamily="2" charset="-78"/>
            </a:endParaRPr>
          </a:p>
          <a:p>
            <a:pPr marL="639763" indent="-571500" algn="l" rtl="0">
              <a:lnSpc>
                <a:spcPct val="80000"/>
              </a:lnSpc>
              <a:buFont typeface="Monotype Sorts"/>
              <a:buNone/>
            </a:pPr>
            <a:r>
              <a:rPr lang="en-US" sz="1800" b="1" smtClean="0">
                <a:latin typeface="Times New Roman" pitchFamily="18" charset="0"/>
                <a:cs typeface="Monotype Koufi" pitchFamily="2" charset="-78"/>
              </a:rPr>
              <a:t>5. Efficiency</a:t>
            </a:r>
            <a:r>
              <a:rPr lang="en-US" sz="1800" smtClean="0">
                <a:latin typeface="Times New Roman" pitchFamily="18" charset="0"/>
                <a:cs typeface="Monotype Koufi" pitchFamily="2" charset="-78"/>
              </a:rPr>
              <a:t> – cost-effective use of resources</a:t>
            </a:r>
          </a:p>
          <a:p>
            <a:pPr marL="639763" indent="-571500">
              <a:lnSpc>
                <a:spcPct val="80000"/>
              </a:lnSpc>
              <a:buFont typeface="Monotype Sorts"/>
              <a:buNone/>
            </a:pPr>
            <a:r>
              <a:rPr lang="ar-SA" sz="1800" b="1" smtClean="0">
                <a:latin typeface="Times New Roman" pitchFamily="18" charset="0"/>
                <a:cs typeface="Monotype Koufi" pitchFamily="2" charset="-78"/>
              </a:rPr>
              <a:t>5.  اليسر والسهولة: </a:t>
            </a:r>
            <a:r>
              <a:rPr lang="ar-SA" sz="1600" b="1" smtClean="0">
                <a:latin typeface="Times New Roman" pitchFamily="18" charset="0"/>
                <a:cs typeface="Monotype Koufi" pitchFamily="2" charset="-78"/>
              </a:rPr>
              <a:t>خدمة متوفرة في المكان والوقت الملائم للمراجع، في متناول المراجع</a:t>
            </a:r>
            <a:r>
              <a:rPr lang="ar-SA" sz="1800" b="1" smtClean="0">
                <a:latin typeface="Times New Roman" pitchFamily="18" charset="0"/>
                <a:cs typeface="Monotype Koufi" pitchFamily="2" charset="-78"/>
              </a:rPr>
              <a:t> </a:t>
            </a:r>
            <a:endParaRPr lang="en-US" sz="1800" b="1" smtClean="0">
              <a:latin typeface="Times New Roman" pitchFamily="18" charset="0"/>
              <a:cs typeface="Monotype Koufi" pitchFamily="2" charset="-78"/>
            </a:endParaRPr>
          </a:p>
          <a:p>
            <a:pPr marL="639763" indent="-571500" algn="l" rtl="0">
              <a:lnSpc>
                <a:spcPct val="80000"/>
              </a:lnSpc>
              <a:buFont typeface="Monotype Sorts"/>
              <a:buNone/>
            </a:pPr>
            <a:r>
              <a:rPr lang="en-US" sz="1800" b="1" smtClean="0">
                <a:latin typeface="Times New Roman" pitchFamily="18" charset="0"/>
                <a:cs typeface="Monotype Koufi" pitchFamily="2" charset="-78"/>
              </a:rPr>
              <a:t>6. Accessibility</a:t>
            </a:r>
            <a:r>
              <a:rPr lang="en-US" sz="1800" smtClean="0">
                <a:latin typeface="Times New Roman" pitchFamily="18" charset="0"/>
                <a:cs typeface="Monotype Koufi" pitchFamily="2" charset="-78"/>
              </a:rPr>
              <a:t> – service provided at right time, place etc.</a:t>
            </a:r>
          </a:p>
          <a:p>
            <a:pPr marL="639763" indent="-571500">
              <a:lnSpc>
                <a:spcPct val="80000"/>
              </a:lnSpc>
              <a:buFont typeface="Monotype Sorts"/>
              <a:buNone/>
            </a:pPr>
            <a:r>
              <a:rPr lang="ar-SA" sz="1800" b="1" smtClean="0">
                <a:latin typeface="Times New Roman" pitchFamily="18" charset="0"/>
                <a:cs typeface="Monotype Koufi" pitchFamily="2" charset="-78"/>
              </a:rPr>
              <a:t>6. الاستمرارية: </a:t>
            </a:r>
            <a:r>
              <a:rPr lang="ar-SA" sz="1400" b="1" smtClean="0">
                <a:latin typeface="Times New Roman" pitchFamily="18" charset="0"/>
                <a:cs typeface="Monotype Koufi" pitchFamily="2" charset="-78"/>
              </a:rPr>
              <a:t>هل تتوفر خدمة وتحويل في أي وقت، او لا يجدها المراجع عند الحاجة في اخر الليل مثلا </a:t>
            </a:r>
            <a:r>
              <a:rPr lang="ar-SA" sz="1400" smtClean="0">
                <a:latin typeface="Times New Roman" pitchFamily="18" charset="0"/>
                <a:cs typeface="Monotype Koufi" pitchFamily="2" charset="-78"/>
              </a:rPr>
              <a:t>ويجبر على الاهلية</a:t>
            </a:r>
            <a:endParaRPr lang="en-US" sz="1400" smtClean="0">
              <a:latin typeface="Times New Roman" pitchFamily="18" charset="0"/>
              <a:cs typeface="Monotype Koufi" pitchFamily="2" charset="-78"/>
            </a:endParaRPr>
          </a:p>
          <a:p>
            <a:pPr marL="639763" indent="-571500" algn="l" rtl="0">
              <a:lnSpc>
                <a:spcPct val="80000"/>
              </a:lnSpc>
              <a:buFont typeface="Monotype Sorts"/>
              <a:buNone/>
            </a:pPr>
            <a:r>
              <a:rPr lang="en-US" sz="1800" b="1" smtClean="0">
                <a:latin typeface="Times New Roman" pitchFamily="18" charset="0"/>
                <a:cs typeface="Monotype Koufi" pitchFamily="2" charset="-78"/>
              </a:rPr>
              <a:t>7. Continuity</a:t>
            </a:r>
            <a:r>
              <a:rPr lang="en-US" sz="1800" smtClean="0">
                <a:latin typeface="Times New Roman" pitchFamily="18" charset="0"/>
                <a:cs typeface="Monotype Koufi" pitchFamily="2" charset="-78"/>
              </a:rPr>
              <a:t> – uninterrupted coordinated services</a:t>
            </a:r>
          </a:p>
          <a:p>
            <a:pPr marL="639763" indent="-571500">
              <a:lnSpc>
                <a:spcPct val="80000"/>
              </a:lnSpc>
              <a:buFont typeface="Monotype Sorts"/>
              <a:buNone/>
            </a:pPr>
            <a:r>
              <a:rPr lang="ar-SA" sz="1800" b="1" smtClean="0">
                <a:latin typeface="Times New Roman" pitchFamily="18" charset="0"/>
                <a:cs typeface="Monotype Koufi" pitchFamily="2" charset="-78"/>
              </a:rPr>
              <a:t>8.  السلامة: </a:t>
            </a:r>
            <a:r>
              <a:rPr lang="ar-SA" sz="1800" smtClean="0">
                <a:latin typeface="Times New Roman" pitchFamily="18" charset="0"/>
                <a:cs typeface="Monotype Koufi" pitchFamily="2" charset="-78"/>
              </a:rPr>
              <a:t>قمة الابعاد وجوهرها</a:t>
            </a:r>
            <a:r>
              <a:rPr lang="ar-SA" sz="1800" b="1" smtClean="0">
                <a:latin typeface="Times New Roman" pitchFamily="18" charset="0"/>
                <a:cs typeface="Monotype Koufi" pitchFamily="2" charset="-78"/>
              </a:rPr>
              <a:t>، </a:t>
            </a:r>
            <a:r>
              <a:rPr lang="ar-SA" sz="1600" b="1" smtClean="0">
                <a:latin typeface="Times New Roman" pitchFamily="18" charset="0"/>
                <a:cs typeface="Monotype Koufi" pitchFamily="2" charset="-78"/>
              </a:rPr>
              <a:t>رعاية  آمنة خالية من المخاطر نهائيا او على  الاقل قريبة جدا من الصفرية   </a:t>
            </a:r>
            <a:endParaRPr lang="en-US" sz="1600" b="1" smtClean="0">
              <a:latin typeface="Times New Roman" pitchFamily="18" charset="0"/>
              <a:cs typeface="Monotype Koufi" pitchFamily="2" charset="-78"/>
            </a:endParaRPr>
          </a:p>
          <a:p>
            <a:pPr marL="639763" indent="-571500" algn="l" rtl="0">
              <a:lnSpc>
                <a:spcPct val="80000"/>
              </a:lnSpc>
              <a:buFont typeface="Monotype Sorts"/>
              <a:buNone/>
            </a:pPr>
            <a:r>
              <a:rPr lang="en-US" sz="1800" b="1" smtClean="0">
                <a:latin typeface="Times New Roman" pitchFamily="18" charset="0"/>
                <a:cs typeface="Monotype Koufi" pitchFamily="2" charset="-78"/>
              </a:rPr>
              <a:t>8. Safety</a:t>
            </a:r>
            <a:r>
              <a:rPr lang="en-US" sz="1800" smtClean="0">
                <a:latin typeface="Times New Roman" pitchFamily="18" charset="0"/>
                <a:cs typeface="Monotype Koufi" pitchFamily="2" charset="-78"/>
              </a:rPr>
              <a:t> – risks are avoided or at least minimized to ZD</a:t>
            </a:r>
          </a:p>
          <a:p>
            <a:pPr marL="639763" indent="-571500">
              <a:lnSpc>
                <a:spcPct val="80000"/>
              </a:lnSpc>
              <a:buFont typeface="Monotype Sorts"/>
              <a:buNone/>
            </a:pPr>
            <a:endParaRPr lang="ar-SA" sz="1800" smtClean="0">
              <a:latin typeface="Times New Roman" pitchFamily="18" charset="0"/>
              <a:cs typeface="Monotype Koufi" pitchFamily="2" charset="-78"/>
            </a:endParaRPr>
          </a:p>
          <a:p>
            <a:pPr marL="639763" indent="-571500">
              <a:lnSpc>
                <a:spcPct val="80000"/>
              </a:lnSpc>
              <a:buFont typeface="Monotype Sorts"/>
              <a:buNone/>
            </a:pPr>
            <a:r>
              <a:rPr lang="ar-SA" sz="1800" smtClean="0">
                <a:latin typeface="Times New Roman" pitchFamily="18" charset="0"/>
                <a:cs typeface="Monotype Koufi" pitchFamily="2" charset="-78"/>
              </a:rPr>
              <a:t>أي  أن الجودة الشاملة هي المعتمدة على رضا المراجع  - النموذج يشرح   </a:t>
            </a:r>
            <a:r>
              <a:rPr lang="en-US" sz="1800" b="1" smtClean="0">
                <a:solidFill>
                  <a:schemeClr val="tx1"/>
                </a:solidFill>
                <a:latin typeface="Arial Black" pitchFamily="34" charset="0"/>
                <a:cs typeface="Monotype Koufi" pitchFamily="2" charset="-78"/>
              </a:rPr>
              <a:t>the CcMLTQM</a:t>
            </a:r>
            <a:endParaRPr lang="en-US" sz="1800" smtClean="0">
              <a:latin typeface="Times New Roman" pitchFamily="18" charset="0"/>
              <a:cs typeface="Monotype Koufi" pitchFamily="2" charset="-78"/>
            </a:endParaRPr>
          </a:p>
        </p:txBody>
      </p:sp>
      <p:sp>
        <p:nvSpPr>
          <p:cNvPr id="61444" name="Rectangle 3"/>
          <p:cNvSpPr>
            <a:spLocks noChangeArrowheads="1"/>
          </p:cNvSpPr>
          <p:nvPr/>
        </p:nvSpPr>
        <p:spPr bwMode="auto">
          <a:xfrm>
            <a:off x="900113" y="260350"/>
            <a:ext cx="6497637" cy="576263"/>
          </a:xfrm>
          <a:prstGeom prst="rect">
            <a:avLst/>
          </a:prstGeom>
          <a:noFill/>
          <a:ln w="9525">
            <a:noFill/>
            <a:miter lim="800000"/>
            <a:headEnd/>
            <a:tailEnd/>
          </a:ln>
        </p:spPr>
        <p:txBody>
          <a:bodyPr lIns="90488" tIns="44450" rIns="90488" bIns="44450" anchor="ctr"/>
          <a:lstStyle/>
          <a:p>
            <a:pPr algn="ctr" eaLnBrk="0" hangingPunct="0"/>
            <a:r>
              <a:rPr lang="ar-SA" sz="2000">
                <a:latin typeface="Monotype Koufi" pitchFamily="2" charset="-78"/>
                <a:cs typeface="Monotype Koufi" pitchFamily="2" charset="-78"/>
              </a:rPr>
              <a:t>الأبعاد الأساسية للجودة في الرعاية الصحية </a:t>
            </a:r>
            <a:br>
              <a:rPr lang="ar-SA" sz="2000">
                <a:latin typeface="Monotype Koufi" pitchFamily="2" charset="-78"/>
                <a:cs typeface="Monotype Koufi" pitchFamily="2" charset="-78"/>
              </a:rPr>
            </a:br>
            <a:r>
              <a:rPr lang="ar-SA" sz="1600">
                <a:latin typeface="Monotype Koufi" pitchFamily="2" charset="-78"/>
                <a:cs typeface="Monotype Koufi" pitchFamily="2" charset="-78"/>
              </a:rPr>
              <a:t>خطوة اولى نحو جودة المختبرات الطبية </a:t>
            </a:r>
            <a:r>
              <a:rPr lang="en-US" sz="1600">
                <a:latin typeface="Times New Roman" pitchFamily="18" charset="0"/>
                <a:cs typeface="Monotype Koufi" pitchFamily="2" charset="-78"/>
              </a:rPr>
              <a:t>HCTQM – the </a:t>
            </a:r>
            <a:r>
              <a:rPr lang="en-US" sz="1600" i="1">
                <a:latin typeface="Arial Black" pitchFamily="34" charset="0"/>
                <a:cs typeface="Monotype Koufi" pitchFamily="2" charset="-78"/>
              </a:rPr>
              <a:t>MLTQM</a:t>
            </a:r>
            <a:r>
              <a:rPr lang="en-US" sz="1600" i="1">
                <a:latin typeface="Times New Roman" pitchFamily="18" charset="0"/>
                <a:cs typeface="Monotype Koufi" pitchFamily="2" charset="-78"/>
              </a:rPr>
              <a:t> Dimensions</a:t>
            </a:r>
            <a:r>
              <a:rPr lang="en-US" sz="2000">
                <a:latin typeface="Monotype Koufi" pitchFamily="2" charset="-78"/>
                <a:cs typeface="Monotype Koufi" pitchFamily="2" charset="-78"/>
              </a:rPr>
              <a:t> </a:t>
            </a:r>
            <a:endParaRPr lang="en-US" sz="2000">
              <a:latin typeface="Times" pitchFamily="18" charset="0"/>
              <a:cs typeface="Monotype Koufi" pitchFamily="2" charset="-78"/>
            </a:endParaRPr>
          </a:p>
        </p:txBody>
      </p:sp>
    </p:spTree>
  </p:cSld>
  <p:clrMapOvr>
    <a:masterClrMapping/>
  </p:clrMapOvr>
  <p:transition>
    <p:comb/>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lide Number Placeholder 4"/>
          <p:cNvSpPr>
            <a:spLocks noGrp="1"/>
          </p:cNvSpPr>
          <p:nvPr>
            <p:ph type="sldNum" sz="quarter" idx="12"/>
          </p:nvPr>
        </p:nvSpPr>
        <p:spPr/>
        <p:txBody>
          <a:bodyPr/>
          <a:lstStyle/>
          <a:p>
            <a:pPr>
              <a:defRPr/>
            </a:pPr>
            <a:fld id="{4E273F37-D05E-4FAB-A0BD-2A4F71556D75}" type="slidenum">
              <a:rPr lang="ar-SA"/>
              <a:pPr>
                <a:defRPr/>
              </a:pPr>
              <a:t>52</a:t>
            </a:fld>
            <a:endParaRPr lang="en-US"/>
          </a:p>
        </p:txBody>
      </p:sp>
      <p:sp>
        <p:nvSpPr>
          <p:cNvPr id="62467" name="Rectangle 2"/>
          <p:cNvSpPr>
            <a:spLocks noGrp="1" noChangeArrowheads="1"/>
          </p:cNvSpPr>
          <p:nvPr>
            <p:ph type="title" idx="4294967295"/>
          </p:nvPr>
        </p:nvSpPr>
        <p:spPr bwMode="auto">
          <a:xfrm>
            <a:off x="468313" y="188913"/>
            <a:ext cx="7735887" cy="431800"/>
          </a:xfrm>
        </p:spPr>
        <p:txBody>
          <a:bodyPr wrap="square" lIns="90488" tIns="44450" rIns="90488" bIns="44450" numCol="1" anchorCtr="0" compatLnSpc="1">
            <a:prstTxWarp prst="textNoShape">
              <a:avLst/>
            </a:prstTxWarp>
            <a:normAutofit fontScale="90000"/>
          </a:bodyPr>
          <a:lstStyle/>
          <a:p>
            <a:pPr algn="ctr">
              <a:defRPr/>
            </a:pPr>
            <a:r>
              <a:rPr lang="ar-SA" sz="1800" cap="none" smtClean="0">
                <a:solidFill>
                  <a:schemeClr val="tx1"/>
                </a:solidFill>
                <a:effectLst/>
                <a:latin typeface="Monotype Koufi" pitchFamily="2" charset="-78"/>
                <a:cs typeface="Monotype Koufi" pitchFamily="2" charset="-78"/>
              </a:rPr>
              <a:t>الأبعاد الأساسية للجودة في الرعاية الصحية</a:t>
            </a:r>
            <a:r>
              <a:rPr lang="ar-SA" sz="2000" cap="none" smtClean="0">
                <a:solidFill>
                  <a:schemeClr val="tx1"/>
                </a:solidFill>
                <a:effectLst/>
                <a:latin typeface="Monotype Koufi" pitchFamily="2" charset="-78"/>
                <a:cs typeface="Monotype Koufi" pitchFamily="2" charset="-78"/>
              </a:rPr>
              <a:t> </a:t>
            </a:r>
            <a:br>
              <a:rPr lang="ar-SA" sz="2000" cap="none" smtClean="0">
                <a:solidFill>
                  <a:schemeClr val="tx1"/>
                </a:solidFill>
                <a:effectLst/>
                <a:latin typeface="Monotype Koufi" pitchFamily="2" charset="-78"/>
                <a:cs typeface="Monotype Koufi" pitchFamily="2" charset="-78"/>
              </a:rPr>
            </a:br>
            <a:r>
              <a:rPr lang="ar-SA" sz="2000" cap="none" smtClean="0">
                <a:solidFill>
                  <a:schemeClr val="tx1"/>
                </a:solidFill>
                <a:effectLst/>
                <a:latin typeface="Monotype Koufi" pitchFamily="2" charset="-78"/>
                <a:cs typeface="Monotype Koufi" pitchFamily="2" charset="-78"/>
              </a:rPr>
              <a:t>أبعاد جودة المختبرات الطبية </a:t>
            </a:r>
            <a:r>
              <a:rPr lang="en-US" sz="1600" b="1" i="1" cap="none" smtClean="0">
                <a:solidFill>
                  <a:schemeClr val="tx1"/>
                </a:solidFill>
                <a:effectLst/>
                <a:latin typeface="Arial Black" pitchFamily="34" charset="0"/>
                <a:cs typeface="Monotype Koufi" pitchFamily="2" charset="-78"/>
              </a:rPr>
              <a:t>MLTQM</a:t>
            </a:r>
            <a:r>
              <a:rPr lang="en-US" sz="1600" i="1" cap="none" smtClean="0">
                <a:solidFill>
                  <a:schemeClr val="tx1"/>
                </a:solidFill>
                <a:effectLst/>
                <a:latin typeface="Times New Roman" pitchFamily="18" charset="0"/>
                <a:cs typeface="Monotype Koufi" pitchFamily="2" charset="-78"/>
              </a:rPr>
              <a:t> Dimensions</a:t>
            </a:r>
            <a:r>
              <a:rPr lang="en-US" sz="2000" cap="none" smtClean="0">
                <a:solidFill>
                  <a:schemeClr val="tx1"/>
                </a:solidFill>
                <a:effectLst/>
                <a:latin typeface="Monotype Koufi" pitchFamily="2" charset="-78"/>
                <a:cs typeface="Monotype Koufi" pitchFamily="2" charset="-78"/>
              </a:rPr>
              <a:t> </a:t>
            </a:r>
            <a:endParaRPr lang="en-US" sz="2000" cap="none" smtClean="0">
              <a:solidFill>
                <a:schemeClr val="tx1"/>
              </a:solidFill>
              <a:effectLst/>
              <a:latin typeface="Times" pitchFamily="18" charset="0"/>
              <a:cs typeface="Monotype Koufi" pitchFamily="2" charset="-78"/>
            </a:endParaRPr>
          </a:p>
        </p:txBody>
      </p:sp>
      <p:grpSp>
        <p:nvGrpSpPr>
          <p:cNvPr id="62468" name="Group 3"/>
          <p:cNvGrpSpPr>
            <a:grpSpLocks/>
          </p:cNvGrpSpPr>
          <p:nvPr/>
        </p:nvGrpSpPr>
        <p:grpSpPr bwMode="auto">
          <a:xfrm>
            <a:off x="1331913" y="1196975"/>
            <a:ext cx="6773862" cy="4752975"/>
            <a:chOff x="760" y="1176"/>
            <a:chExt cx="4240" cy="2784"/>
          </a:xfrm>
        </p:grpSpPr>
        <p:sp>
          <p:nvSpPr>
            <p:cNvPr id="62472" name="Oval 4"/>
            <p:cNvSpPr>
              <a:spLocks noChangeArrowheads="1"/>
            </p:cNvSpPr>
            <p:nvPr/>
          </p:nvSpPr>
          <p:spPr bwMode="auto">
            <a:xfrm>
              <a:off x="760" y="1176"/>
              <a:ext cx="4240" cy="2784"/>
            </a:xfrm>
            <a:prstGeom prst="ellipse">
              <a:avLst/>
            </a:prstGeom>
            <a:solidFill>
              <a:schemeClr val="tx2"/>
            </a:solidFill>
            <a:ln w="25400">
              <a:solidFill>
                <a:schemeClr val="tx1"/>
              </a:solidFill>
              <a:round/>
              <a:headEnd/>
              <a:tailEnd/>
            </a:ln>
          </p:spPr>
          <p:txBody>
            <a:bodyPr wrap="none" anchor="ctr"/>
            <a:lstStyle/>
            <a:p>
              <a:endParaRPr lang="ar-SA"/>
            </a:p>
          </p:txBody>
        </p:sp>
        <p:sp>
          <p:nvSpPr>
            <p:cNvPr id="62473" name="Oval 5"/>
            <p:cNvSpPr>
              <a:spLocks noChangeArrowheads="1"/>
            </p:cNvSpPr>
            <p:nvPr/>
          </p:nvSpPr>
          <p:spPr bwMode="auto">
            <a:xfrm>
              <a:off x="1796" y="1360"/>
              <a:ext cx="984" cy="448"/>
            </a:xfrm>
            <a:prstGeom prst="ellipse">
              <a:avLst/>
            </a:prstGeom>
            <a:solidFill>
              <a:srgbClr val="000000"/>
            </a:solidFill>
            <a:ln w="25400">
              <a:solidFill>
                <a:srgbClr val="CF0E30"/>
              </a:solidFill>
              <a:round/>
              <a:headEnd/>
              <a:tailEnd/>
            </a:ln>
          </p:spPr>
          <p:txBody>
            <a:bodyPr wrap="none" anchor="ctr"/>
            <a:lstStyle/>
            <a:p>
              <a:endParaRPr lang="ar-SA"/>
            </a:p>
          </p:txBody>
        </p:sp>
        <p:sp>
          <p:nvSpPr>
            <p:cNvPr id="62474" name="Oval 6"/>
            <p:cNvSpPr>
              <a:spLocks noChangeArrowheads="1"/>
            </p:cNvSpPr>
            <p:nvPr/>
          </p:nvSpPr>
          <p:spPr bwMode="auto">
            <a:xfrm>
              <a:off x="2984" y="1360"/>
              <a:ext cx="984" cy="448"/>
            </a:xfrm>
            <a:prstGeom prst="ellipse">
              <a:avLst/>
            </a:prstGeom>
            <a:solidFill>
              <a:schemeClr val="tx1"/>
            </a:solidFill>
            <a:ln w="25400">
              <a:solidFill>
                <a:srgbClr val="005400"/>
              </a:solidFill>
              <a:round/>
              <a:headEnd/>
              <a:tailEnd/>
            </a:ln>
          </p:spPr>
          <p:txBody>
            <a:bodyPr wrap="none" anchor="ctr"/>
            <a:lstStyle/>
            <a:p>
              <a:endParaRPr lang="ar-SA"/>
            </a:p>
          </p:txBody>
        </p:sp>
        <p:sp>
          <p:nvSpPr>
            <p:cNvPr id="62475" name="Oval 7"/>
            <p:cNvSpPr>
              <a:spLocks noChangeArrowheads="1"/>
            </p:cNvSpPr>
            <p:nvPr/>
          </p:nvSpPr>
          <p:spPr bwMode="auto">
            <a:xfrm>
              <a:off x="3832" y="1944"/>
              <a:ext cx="984" cy="448"/>
            </a:xfrm>
            <a:prstGeom prst="ellipse">
              <a:avLst/>
            </a:prstGeom>
            <a:solidFill>
              <a:schemeClr val="tx1"/>
            </a:solidFill>
            <a:ln w="25400">
              <a:solidFill>
                <a:srgbClr val="00279F"/>
              </a:solidFill>
              <a:round/>
              <a:headEnd/>
              <a:tailEnd/>
            </a:ln>
          </p:spPr>
          <p:txBody>
            <a:bodyPr wrap="none" anchor="ctr"/>
            <a:lstStyle/>
            <a:p>
              <a:endParaRPr lang="ar-SA"/>
            </a:p>
          </p:txBody>
        </p:sp>
        <p:sp>
          <p:nvSpPr>
            <p:cNvPr id="62476" name="Oval 8"/>
            <p:cNvSpPr>
              <a:spLocks noChangeArrowheads="1"/>
            </p:cNvSpPr>
            <p:nvPr/>
          </p:nvSpPr>
          <p:spPr bwMode="auto">
            <a:xfrm>
              <a:off x="3832" y="2656"/>
              <a:ext cx="984" cy="448"/>
            </a:xfrm>
            <a:prstGeom prst="ellipse">
              <a:avLst/>
            </a:prstGeom>
            <a:solidFill>
              <a:schemeClr val="tx1"/>
            </a:solidFill>
            <a:ln w="25400">
              <a:solidFill>
                <a:srgbClr val="F35B1B"/>
              </a:solidFill>
              <a:round/>
              <a:headEnd/>
              <a:tailEnd/>
            </a:ln>
          </p:spPr>
          <p:txBody>
            <a:bodyPr wrap="none" anchor="ctr"/>
            <a:lstStyle/>
            <a:p>
              <a:endParaRPr lang="ar-SA"/>
            </a:p>
          </p:txBody>
        </p:sp>
        <p:sp>
          <p:nvSpPr>
            <p:cNvPr id="62477" name="Oval 9"/>
            <p:cNvSpPr>
              <a:spLocks noChangeArrowheads="1"/>
            </p:cNvSpPr>
            <p:nvPr/>
          </p:nvSpPr>
          <p:spPr bwMode="auto">
            <a:xfrm>
              <a:off x="1032" y="1944"/>
              <a:ext cx="984" cy="448"/>
            </a:xfrm>
            <a:prstGeom prst="ellipse">
              <a:avLst/>
            </a:prstGeom>
            <a:solidFill>
              <a:srgbClr val="000000"/>
            </a:solidFill>
            <a:ln w="25400">
              <a:solidFill>
                <a:srgbClr val="51DC00"/>
              </a:solidFill>
              <a:round/>
              <a:headEnd/>
              <a:tailEnd/>
            </a:ln>
          </p:spPr>
          <p:txBody>
            <a:bodyPr wrap="none" anchor="ctr"/>
            <a:lstStyle/>
            <a:p>
              <a:endParaRPr lang="ar-SA"/>
            </a:p>
          </p:txBody>
        </p:sp>
        <p:sp>
          <p:nvSpPr>
            <p:cNvPr id="62478" name="Oval 10"/>
            <p:cNvSpPr>
              <a:spLocks noChangeArrowheads="1"/>
            </p:cNvSpPr>
            <p:nvPr/>
          </p:nvSpPr>
          <p:spPr bwMode="auto">
            <a:xfrm>
              <a:off x="1032" y="2656"/>
              <a:ext cx="984" cy="448"/>
            </a:xfrm>
            <a:prstGeom prst="ellipse">
              <a:avLst/>
            </a:prstGeom>
            <a:solidFill>
              <a:schemeClr val="tx1"/>
            </a:solidFill>
            <a:ln w="25400">
              <a:solidFill>
                <a:srgbClr val="FAFD00"/>
              </a:solidFill>
              <a:round/>
              <a:headEnd/>
              <a:tailEnd/>
            </a:ln>
          </p:spPr>
          <p:txBody>
            <a:bodyPr wrap="none" anchor="ctr"/>
            <a:lstStyle/>
            <a:p>
              <a:endParaRPr lang="ar-SA"/>
            </a:p>
          </p:txBody>
        </p:sp>
        <p:sp>
          <p:nvSpPr>
            <p:cNvPr id="62479" name="Oval 11"/>
            <p:cNvSpPr>
              <a:spLocks noChangeArrowheads="1"/>
            </p:cNvSpPr>
            <p:nvPr/>
          </p:nvSpPr>
          <p:spPr bwMode="auto">
            <a:xfrm>
              <a:off x="1796" y="3296"/>
              <a:ext cx="984" cy="448"/>
            </a:xfrm>
            <a:prstGeom prst="ellipse">
              <a:avLst/>
            </a:prstGeom>
            <a:solidFill>
              <a:schemeClr val="tx1"/>
            </a:solidFill>
            <a:ln w="25400">
              <a:solidFill>
                <a:srgbClr val="676767"/>
              </a:solidFill>
              <a:round/>
              <a:headEnd/>
              <a:tailEnd/>
            </a:ln>
          </p:spPr>
          <p:txBody>
            <a:bodyPr wrap="none" anchor="ctr"/>
            <a:lstStyle/>
            <a:p>
              <a:endParaRPr lang="ar-SA"/>
            </a:p>
          </p:txBody>
        </p:sp>
        <p:grpSp>
          <p:nvGrpSpPr>
            <p:cNvPr id="62480" name="Group 12"/>
            <p:cNvGrpSpPr>
              <a:grpSpLocks/>
            </p:cNvGrpSpPr>
            <p:nvPr/>
          </p:nvGrpSpPr>
          <p:grpSpPr bwMode="auto">
            <a:xfrm>
              <a:off x="2953" y="3304"/>
              <a:ext cx="1031" cy="448"/>
              <a:chOff x="2953" y="3304"/>
              <a:chExt cx="1031" cy="448"/>
            </a:xfrm>
          </p:grpSpPr>
          <p:sp>
            <p:nvSpPr>
              <p:cNvPr id="62490" name="Oval 13"/>
              <p:cNvSpPr>
                <a:spLocks noChangeArrowheads="1"/>
              </p:cNvSpPr>
              <p:nvPr/>
            </p:nvSpPr>
            <p:spPr bwMode="auto">
              <a:xfrm>
                <a:off x="2984" y="3304"/>
                <a:ext cx="984" cy="448"/>
              </a:xfrm>
              <a:prstGeom prst="ellipse">
                <a:avLst/>
              </a:prstGeom>
              <a:solidFill>
                <a:schemeClr val="tx1"/>
              </a:solidFill>
              <a:ln w="25400">
                <a:solidFill>
                  <a:srgbClr val="CCFFFF"/>
                </a:solidFill>
                <a:round/>
                <a:headEnd/>
                <a:tailEnd/>
              </a:ln>
            </p:spPr>
            <p:txBody>
              <a:bodyPr wrap="none" anchor="ctr"/>
              <a:lstStyle/>
              <a:p>
                <a:endParaRPr lang="ar-SA"/>
              </a:p>
            </p:txBody>
          </p:sp>
          <p:sp>
            <p:nvSpPr>
              <p:cNvPr id="62491" name="Rectangle 14"/>
              <p:cNvSpPr>
                <a:spLocks noChangeArrowheads="1"/>
              </p:cNvSpPr>
              <p:nvPr/>
            </p:nvSpPr>
            <p:spPr bwMode="auto">
              <a:xfrm>
                <a:off x="2953" y="3408"/>
                <a:ext cx="1031" cy="302"/>
              </a:xfrm>
              <a:prstGeom prst="rect">
                <a:avLst/>
              </a:prstGeom>
              <a:noFill/>
              <a:ln w="12700">
                <a:noFill/>
                <a:miter lim="800000"/>
                <a:headEnd/>
                <a:tailEnd/>
              </a:ln>
            </p:spPr>
            <p:txBody>
              <a:bodyPr lIns="90488" tIns="44450" rIns="90488" bIns="44450">
                <a:spAutoFit/>
              </a:bodyPr>
              <a:lstStyle/>
              <a:p>
                <a:pPr algn="ctr" rtl="0">
                  <a:spcBef>
                    <a:spcPct val="50000"/>
                  </a:spcBef>
                </a:pPr>
                <a:r>
                  <a:rPr lang="en-US" sz="1400" b="1">
                    <a:solidFill>
                      <a:srgbClr val="FFFF00"/>
                    </a:solidFill>
                    <a:latin typeface="Times New Roman" pitchFamily="18" charset="0"/>
                    <a:cs typeface="Times New Roman" pitchFamily="18" charset="0"/>
                  </a:rPr>
                  <a:t>Appropriateness </a:t>
                </a:r>
                <a:r>
                  <a:rPr lang="ar-SA" sz="1400" b="1">
                    <a:solidFill>
                      <a:srgbClr val="FFFF00"/>
                    </a:solidFill>
                    <a:latin typeface="Times New Roman" pitchFamily="18" charset="0"/>
                    <a:cs typeface="Times New Roman" pitchFamily="18" charset="0"/>
                  </a:rPr>
                  <a:t>الملاءة</a:t>
                </a:r>
                <a:r>
                  <a:rPr lang="ar-SA" sz="1400" b="1">
                    <a:solidFill>
                      <a:srgbClr val="FFFF00"/>
                    </a:solidFill>
                    <a:latin typeface="Switzerland"/>
                  </a:rPr>
                  <a:t> </a:t>
                </a:r>
                <a:endParaRPr lang="en-US" sz="1400" b="1">
                  <a:solidFill>
                    <a:srgbClr val="FFFF00"/>
                  </a:solidFill>
                  <a:latin typeface="Switzerland"/>
                </a:endParaRPr>
              </a:p>
            </p:txBody>
          </p:sp>
        </p:grpSp>
        <p:sp>
          <p:nvSpPr>
            <p:cNvPr id="62481" name="Rectangle 15"/>
            <p:cNvSpPr>
              <a:spLocks noChangeArrowheads="1"/>
            </p:cNvSpPr>
            <p:nvPr/>
          </p:nvSpPr>
          <p:spPr bwMode="auto">
            <a:xfrm>
              <a:off x="3849" y="2788"/>
              <a:ext cx="958" cy="302"/>
            </a:xfrm>
            <a:prstGeom prst="rect">
              <a:avLst/>
            </a:prstGeom>
            <a:noFill/>
            <a:ln w="12700">
              <a:noFill/>
              <a:miter lim="800000"/>
              <a:headEnd/>
              <a:tailEnd/>
            </a:ln>
          </p:spPr>
          <p:txBody>
            <a:bodyPr lIns="90488" tIns="44450" rIns="90488" bIns="44450">
              <a:spAutoFit/>
            </a:bodyPr>
            <a:lstStyle/>
            <a:p>
              <a:pPr algn="ctr" rtl="0">
                <a:spcBef>
                  <a:spcPct val="50000"/>
                </a:spcBef>
              </a:pPr>
              <a:r>
                <a:rPr lang="en-US" sz="1400" b="1">
                  <a:solidFill>
                    <a:srgbClr val="FFFF00"/>
                  </a:solidFill>
                  <a:latin typeface="Times New Roman" pitchFamily="18" charset="0"/>
                  <a:cs typeface="Times New Roman" pitchFamily="18" charset="0"/>
                </a:rPr>
                <a:t>Effectiveness </a:t>
              </a:r>
              <a:r>
                <a:rPr lang="ar-SA" sz="1400" b="1">
                  <a:solidFill>
                    <a:srgbClr val="FFFF00"/>
                  </a:solidFill>
                  <a:latin typeface="Switzerland"/>
                </a:rPr>
                <a:t>الفاعلية</a:t>
              </a:r>
              <a:endParaRPr lang="en-US" sz="1400" b="1">
                <a:solidFill>
                  <a:srgbClr val="FFFF00"/>
                </a:solidFill>
                <a:latin typeface="Switzerland"/>
              </a:endParaRPr>
            </a:p>
          </p:txBody>
        </p:sp>
        <p:sp>
          <p:nvSpPr>
            <p:cNvPr id="62482" name="Rectangle 16"/>
            <p:cNvSpPr>
              <a:spLocks noChangeArrowheads="1"/>
            </p:cNvSpPr>
            <p:nvPr/>
          </p:nvSpPr>
          <p:spPr bwMode="auto">
            <a:xfrm>
              <a:off x="3841" y="2084"/>
              <a:ext cx="958" cy="176"/>
            </a:xfrm>
            <a:prstGeom prst="rect">
              <a:avLst/>
            </a:prstGeom>
            <a:noFill/>
            <a:ln w="12700">
              <a:noFill/>
              <a:miter lim="800000"/>
              <a:headEnd/>
              <a:tailEnd/>
            </a:ln>
          </p:spPr>
          <p:txBody>
            <a:bodyPr lIns="90488" tIns="44450" rIns="90488" bIns="44450">
              <a:spAutoFit/>
            </a:bodyPr>
            <a:lstStyle/>
            <a:p>
              <a:pPr algn="ctr" rtl="0">
                <a:spcBef>
                  <a:spcPct val="50000"/>
                </a:spcBef>
              </a:pPr>
              <a:r>
                <a:rPr lang="en-US" sz="1400" b="1">
                  <a:solidFill>
                    <a:srgbClr val="FFFF00"/>
                  </a:solidFill>
                  <a:latin typeface="Times New Roman" pitchFamily="18" charset="0"/>
                  <a:cs typeface="Times New Roman" pitchFamily="18" charset="0"/>
                </a:rPr>
                <a:t>Acceptability</a:t>
              </a:r>
              <a:r>
                <a:rPr lang="ar-SA" sz="1400" b="1">
                  <a:solidFill>
                    <a:srgbClr val="FFFF00"/>
                  </a:solidFill>
                  <a:latin typeface="Times New Roman" pitchFamily="18" charset="0"/>
                  <a:cs typeface="Times New Roman" pitchFamily="18" charset="0"/>
                </a:rPr>
                <a:t>التقبل</a:t>
              </a:r>
              <a:r>
                <a:rPr lang="ar-SA" sz="1400" b="1">
                  <a:solidFill>
                    <a:srgbClr val="FFFF00"/>
                  </a:solidFill>
                  <a:latin typeface="Switzerland"/>
                </a:rPr>
                <a:t> </a:t>
              </a:r>
              <a:endParaRPr lang="en-US" sz="1400" b="1">
                <a:solidFill>
                  <a:srgbClr val="FFFF00"/>
                </a:solidFill>
                <a:latin typeface="Switzerland"/>
              </a:endParaRPr>
            </a:p>
          </p:txBody>
        </p:sp>
        <p:sp>
          <p:nvSpPr>
            <p:cNvPr id="62483" name="Rectangle 17"/>
            <p:cNvSpPr>
              <a:spLocks noChangeArrowheads="1"/>
            </p:cNvSpPr>
            <p:nvPr/>
          </p:nvSpPr>
          <p:spPr bwMode="auto">
            <a:xfrm>
              <a:off x="3009" y="1500"/>
              <a:ext cx="958" cy="301"/>
            </a:xfrm>
            <a:prstGeom prst="rect">
              <a:avLst/>
            </a:prstGeom>
            <a:noFill/>
            <a:ln w="12700">
              <a:noFill/>
              <a:miter lim="800000"/>
              <a:headEnd/>
              <a:tailEnd/>
            </a:ln>
          </p:spPr>
          <p:txBody>
            <a:bodyPr lIns="90488" tIns="44450" rIns="90488" bIns="44450">
              <a:spAutoFit/>
            </a:bodyPr>
            <a:lstStyle/>
            <a:p>
              <a:pPr algn="ctr" rtl="0">
                <a:spcBef>
                  <a:spcPct val="50000"/>
                </a:spcBef>
              </a:pPr>
              <a:r>
                <a:rPr lang="en-US" sz="1400" b="1">
                  <a:solidFill>
                    <a:srgbClr val="FFFF00"/>
                  </a:solidFill>
                  <a:latin typeface="Times New Roman" pitchFamily="18" charset="0"/>
                  <a:cs typeface="Times New Roman" pitchFamily="18" charset="0"/>
                </a:rPr>
                <a:t>Competence </a:t>
              </a:r>
              <a:r>
                <a:rPr lang="ar-SA" sz="1400" b="1">
                  <a:solidFill>
                    <a:srgbClr val="FFFF00"/>
                  </a:solidFill>
                  <a:latin typeface="Times New Roman" pitchFamily="18" charset="0"/>
                  <a:cs typeface="Times New Roman" pitchFamily="18" charset="0"/>
                </a:rPr>
                <a:t>كفاءة / منافسة</a:t>
              </a:r>
              <a:endParaRPr lang="en-US" sz="1400" b="1">
                <a:solidFill>
                  <a:srgbClr val="FFFF00"/>
                </a:solidFill>
                <a:latin typeface="Times New Roman" pitchFamily="18" charset="0"/>
                <a:cs typeface="Times New Roman" pitchFamily="18" charset="0"/>
              </a:endParaRPr>
            </a:p>
          </p:txBody>
        </p:sp>
        <p:sp>
          <p:nvSpPr>
            <p:cNvPr id="62484" name="Rectangle 18"/>
            <p:cNvSpPr>
              <a:spLocks noChangeArrowheads="1"/>
            </p:cNvSpPr>
            <p:nvPr/>
          </p:nvSpPr>
          <p:spPr bwMode="auto">
            <a:xfrm>
              <a:off x="1817" y="1492"/>
              <a:ext cx="958" cy="177"/>
            </a:xfrm>
            <a:prstGeom prst="rect">
              <a:avLst/>
            </a:prstGeom>
            <a:noFill/>
            <a:ln w="12700">
              <a:noFill/>
              <a:miter lim="800000"/>
              <a:headEnd/>
              <a:tailEnd/>
            </a:ln>
          </p:spPr>
          <p:txBody>
            <a:bodyPr lIns="90488" tIns="44450" rIns="90488" bIns="44450">
              <a:spAutoFit/>
            </a:bodyPr>
            <a:lstStyle/>
            <a:p>
              <a:pPr algn="ctr" rtl="0">
                <a:spcBef>
                  <a:spcPct val="50000"/>
                </a:spcBef>
              </a:pPr>
              <a:r>
                <a:rPr lang="en-US" sz="1400" b="1">
                  <a:solidFill>
                    <a:srgbClr val="FFFF00"/>
                  </a:solidFill>
                  <a:latin typeface="Times New Roman" pitchFamily="18" charset="0"/>
                  <a:cs typeface="Times New Roman" pitchFamily="18" charset="0"/>
                </a:rPr>
                <a:t>Safety</a:t>
              </a:r>
              <a:r>
                <a:rPr lang="ar-SA" sz="1400" b="1">
                  <a:solidFill>
                    <a:srgbClr val="FFFF00"/>
                  </a:solidFill>
                  <a:latin typeface="Switzerland"/>
                </a:rPr>
                <a:t>السلامة  </a:t>
              </a:r>
              <a:endParaRPr lang="en-US" sz="1400" b="1">
                <a:solidFill>
                  <a:srgbClr val="FFFF00"/>
                </a:solidFill>
                <a:latin typeface="Switzerland"/>
              </a:endParaRPr>
            </a:p>
          </p:txBody>
        </p:sp>
        <p:sp>
          <p:nvSpPr>
            <p:cNvPr id="62485" name="Rectangle 19"/>
            <p:cNvSpPr>
              <a:spLocks noChangeArrowheads="1"/>
            </p:cNvSpPr>
            <p:nvPr/>
          </p:nvSpPr>
          <p:spPr bwMode="auto">
            <a:xfrm>
              <a:off x="1057" y="2084"/>
              <a:ext cx="958" cy="301"/>
            </a:xfrm>
            <a:prstGeom prst="rect">
              <a:avLst/>
            </a:prstGeom>
            <a:noFill/>
            <a:ln w="12700">
              <a:noFill/>
              <a:miter lim="800000"/>
              <a:headEnd/>
              <a:tailEnd/>
            </a:ln>
          </p:spPr>
          <p:txBody>
            <a:bodyPr lIns="90488" tIns="44450" rIns="90488" bIns="44450">
              <a:spAutoFit/>
            </a:bodyPr>
            <a:lstStyle/>
            <a:p>
              <a:pPr algn="ctr" rtl="0">
                <a:spcBef>
                  <a:spcPct val="50000"/>
                </a:spcBef>
              </a:pPr>
              <a:r>
                <a:rPr lang="en-US" sz="1400" b="1">
                  <a:solidFill>
                    <a:srgbClr val="FFFF00"/>
                  </a:solidFill>
                  <a:latin typeface="Times New Roman" pitchFamily="18" charset="0"/>
                  <a:cs typeface="Times New Roman" pitchFamily="18" charset="0"/>
                </a:rPr>
                <a:t>Continuity </a:t>
              </a:r>
              <a:r>
                <a:rPr lang="ar-SA" sz="1400" b="1">
                  <a:solidFill>
                    <a:srgbClr val="FFFF00"/>
                  </a:solidFill>
                  <a:latin typeface="Times New Roman" pitchFamily="18" charset="0"/>
                  <a:cs typeface="Times New Roman" pitchFamily="18" charset="0"/>
                </a:rPr>
                <a:t>الاستمرارية</a:t>
              </a:r>
              <a:endParaRPr lang="en-US" sz="1400" b="1">
                <a:solidFill>
                  <a:srgbClr val="FFFF00"/>
                </a:solidFill>
                <a:latin typeface="Times New Roman" pitchFamily="18" charset="0"/>
                <a:cs typeface="Times New Roman" pitchFamily="18" charset="0"/>
              </a:endParaRPr>
            </a:p>
          </p:txBody>
        </p:sp>
        <p:sp>
          <p:nvSpPr>
            <p:cNvPr id="62486" name="Rectangle 20"/>
            <p:cNvSpPr>
              <a:spLocks noChangeArrowheads="1"/>
            </p:cNvSpPr>
            <p:nvPr/>
          </p:nvSpPr>
          <p:spPr bwMode="auto">
            <a:xfrm>
              <a:off x="1049" y="2788"/>
              <a:ext cx="958" cy="302"/>
            </a:xfrm>
            <a:prstGeom prst="rect">
              <a:avLst/>
            </a:prstGeom>
            <a:noFill/>
            <a:ln w="12700">
              <a:noFill/>
              <a:miter lim="800000"/>
              <a:headEnd/>
              <a:tailEnd/>
            </a:ln>
          </p:spPr>
          <p:txBody>
            <a:bodyPr lIns="90488" tIns="44450" rIns="90488" bIns="44450">
              <a:spAutoFit/>
            </a:bodyPr>
            <a:lstStyle/>
            <a:p>
              <a:pPr algn="ctr" rtl="0">
                <a:spcBef>
                  <a:spcPct val="50000"/>
                </a:spcBef>
              </a:pPr>
              <a:r>
                <a:rPr lang="en-US" sz="1400" b="1">
                  <a:solidFill>
                    <a:srgbClr val="FFFF00"/>
                  </a:solidFill>
                  <a:latin typeface="Times New Roman" pitchFamily="18" charset="0"/>
                  <a:cs typeface="Times New Roman" pitchFamily="18" charset="0"/>
                </a:rPr>
                <a:t>Accessibility </a:t>
              </a:r>
              <a:r>
                <a:rPr lang="ar-SA" sz="1400" b="1">
                  <a:solidFill>
                    <a:srgbClr val="FFFF00"/>
                  </a:solidFill>
                  <a:latin typeface="Switzerland"/>
                </a:rPr>
                <a:t> سهولة ويسر</a:t>
              </a:r>
              <a:endParaRPr lang="en-US" sz="1400" b="1">
                <a:solidFill>
                  <a:srgbClr val="FFFF00"/>
                </a:solidFill>
                <a:latin typeface="Switzerland"/>
              </a:endParaRPr>
            </a:p>
          </p:txBody>
        </p:sp>
        <p:sp>
          <p:nvSpPr>
            <p:cNvPr id="62487" name="Rectangle 21"/>
            <p:cNvSpPr>
              <a:spLocks noChangeArrowheads="1"/>
            </p:cNvSpPr>
            <p:nvPr/>
          </p:nvSpPr>
          <p:spPr bwMode="auto">
            <a:xfrm>
              <a:off x="1801" y="3436"/>
              <a:ext cx="958" cy="176"/>
            </a:xfrm>
            <a:prstGeom prst="rect">
              <a:avLst/>
            </a:prstGeom>
            <a:noFill/>
            <a:ln w="12700">
              <a:noFill/>
              <a:miter lim="800000"/>
              <a:headEnd/>
              <a:tailEnd/>
            </a:ln>
          </p:spPr>
          <p:txBody>
            <a:bodyPr lIns="90488" tIns="44450" rIns="90488" bIns="44450">
              <a:spAutoFit/>
            </a:bodyPr>
            <a:lstStyle/>
            <a:p>
              <a:pPr algn="ctr" rtl="0">
                <a:spcBef>
                  <a:spcPct val="50000"/>
                </a:spcBef>
              </a:pPr>
              <a:r>
                <a:rPr lang="en-US" sz="1400" b="1">
                  <a:solidFill>
                    <a:srgbClr val="FFFF00"/>
                  </a:solidFill>
                  <a:latin typeface="Times New Roman" pitchFamily="18" charset="0"/>
                  <a:cs typeface="Times New Roman" pitchFamily="18" charset="0"/>
                </a:rPr>
                <a:t>Efficiency </a:t>
              </a:r>
              <a:r>
                <a:rPr lang="ar-SA" sz="1400" b="1">
                  <a:solidFill>
                    <a:srgbClr val="FFFF00"/>
                  </a:solidFill>
                  <a:latin typeface="Times New Roman" pitchFamily="18" charset="0"/>
                  <a:cs typeface="Times New Roman" pitchFamily="18" charset="0"/>
                </a:rPr>
                <a:t> الكفاية</a:t>
              </a:r>
              <a:endParaRPr lang="en-US" sz="1400" b="1">
                <a:solidFill>
                  <a:srgbClr val="FFFF00"/>
                </a:solidFill>
                <a:latin typeface="Times New Roman" pitchFamily="18" charset="0"/>
                <a:cs typeface="Times New Roman" pitchFamily="18" charset="0"/>
              </a:endParaRPr>
            </a:p>
          </p:txBody>
        </p:sp>
        <p:sp>
          <p:nvSpPr>
            <p:cNvPr id="62488" name="Oval 22"/>
            <p:cNvSpPr>
              <a:spLocks noChangeArrowheads="1"/>
            </p:cNvSpPr>
            <p:nvPr/>
          </p:nvSpPr>
          <p:spPr bwMode="auto">
            <a:xfrm>
              <a:off x="2234" y="2168"/>
              <a:ext cx="1292" cy="808"/>
            </a:xfrm>
            <a:prstGeom prst="ellipse">
              <a:avLst/>
            </a:prstGeom>
            <a:solidFill>
              <a:schemeClr val="tx1"/>
            </a:solidFill>
            <a:ln w="25400">
              <a:solidFill>
                <a:srgbClr val="FFFFFF"/>
              </a:solidFill>
              <a:round/>
              <a:headEnd/>
              <a:tailEnd/>
            </a:ln>
          </p:spPr>
          <p:txBody>
            <a:bodyPr wrap="none" anchor="ctr"/>
            <a:lstStyle/>
            <a:p>
              <a:endParaRPr lang="ar-SA"/>
            </a:p>
          </p:txBody>
        </p:sp>
        <p:sp>
          <p:nvSpPr>
            <p:cNvPr id="62489" name="Rectangle 23"/>
            <p:cNvSpPr>
              <a:spLocks noChangeArrowheads="1"/>
            </p:cNvSpPr>
            <p:nvPr/>
          </p:nvSpPr>
          <p:spPr bwMode="auto">
            <a:xfrm>
              <a:off x="2361" y="2286"/>
              <a:ext cx="1086" cy="482"/>
            </a:xfrm>
            <a:prstGeom prst="rect">
              <a:avLst/>
            </a:prstGeom>
            <a:noFill/>
            <a:ln w="12700">
              <a:noFill/>
              <a:miter lim="800000"/>
              <a:headEnd/>
              <a:tailEnd/>
            </a:ln>
          </p:spPr>
          <p:txBody>
            <a:bodyPr lIns="90488" tIns="44450" rIns="90488" bIns="44450">
              <a:spAutoFit/>
            </a:bodyPr>
            <a:lstStyle/>
            <a:p>
              <a:pPr algn="ctr" rtl="0"/>
              <a:r>
                <a:rPr lang="en-US" sz="1600" b="1">
                  <a:solidFill>
                    <a:srgbClr val="FFFF00"/>
                  </a:solidFill>
                  <a:latin typeface="Times New Roman" pitchFamily="18" charset="0"/>
                  <a:cs typeface="Times New Roman" pitchFamily="18" charset="0"/>
                </a:rPr>
                <a:t>Patient/</a:t>
              </a:r>
            </a:p>
            <a:p>
              <a:pPr algn="ctr" rtl="0"/>
              <a:r>
                <a:rPr lang="en-US" sz="1600" b="1">
                  <a:solidFill>
                    <a:srgbClr val="FFFF00"/>
                  </a:solidFill>
                  <a:latin typeface="Times New Roman" pitchFamily="18" charset="0"/>
                  <a:cs typeface="Times New Roman" pitchFamily="18" charset="0"/>
                </a:rPr>
                <a:t>Client</a:t>
              </a:r>
              <a:r>
                <a:rPr lang="en-US" sz="1600" b="1">
                  <a:solidFill>
                    <a:srgbClr val="FFFF00"/>
                  </a:solidFill>
                  <a:latin typeface="Switzerland"/>
                </a:rPr>
                <a:t> </a:t>
              </a:r>
              <a:endParaRPr lang="ar-SA" sz="1600" b="1">
                <a:solidFill>
                  <a:srgbClr val="FFFF00"/>
                </a:solidFill>
                <a:latin typeface="Switzerland"/>
              </a:endParaRPr>
            </a:p>
            <a:p>
              <a:pPr algn="ctr" rtl="0"/>
              <a:r>
                <a:rPr lang="ar-SA" sz="1600" b="1">
                  <a:solidFill>
                    <a:srgbClr val="FFFF00"/>
                  </a:solidFill>
                  <a:latin typeface="Monotype Koufi" pitchFamily="2" charset="-78"/>
                  <a:cs typeface="Monotype Koufi" pitchFamily="2" charset="-78"/>
                </a:rPr>
                <a:t>رضا المريض والمراجع</a:t>
              </a:r>
              <a:endParaRPr lang="en-US" sz="1600" b="1">
                <a:solidFill>
                  <a:srgbClr val="FFFF00"/>
                </a:solidFill>
                <a:latin typeface="Switzerland"/>
                <a:cs typeface="Monotype Koufi" pitchFamily="2" charset="-78"/>
              </a:endParaRPr>
            </a:p>
          </p:txBody>
        </p:sp>
      </p:grpSp>
      <p:pic>
        <p:nvPicPr>
          <p:cNvPr id="62469" name="Picture 24" descr="qm005"/>
          <p:cNvPicPr>
            <a:picLocks noChangeAspect="1" noChangeArrowheads="1"/>
          </p:cNvPicPr>
          <p:nvPr/>
        </p:nvPicPr>
        <p:blipFill>
          <a:blip r:embed="rId3"/>
          <a:srcRect/>
          <a:stretch>
            <a:fillRect/>
          </a:stretch>
        </p:blipFill>
        <p:spPr bwMode="auto">
          <a:xfrm>
            <a:off x="8748713" y="6165850"/>
            <a:ext cx="360362" cy="539750"/>
          </a:xfrm>
          <a:prstGeom prst="rect">
            <a:avLst/>
          </a:prstGeom>
          <a:noFill/>
          <a:ln w="9525">
            <a:pattFill prst="plaid">
              <a:fgClr>
                <a:schemeClr val="folHlink"/>
              </a:fgClr>
              <a:bgClr>
                <a:srgbClr val="FFFFFF"/>
              </a:bgClr>
            </a:pattFill>
            <a:miter lim="800000"/>
            <a:headEnd/>
            <a:tailEnd/>
          </a:ln>
        </p:spPr>
      </p:pic>
      <p:sp>
        <p:nvSpPr>
          <p:cNvPr id="62470" name="Rectangle 27"/>
          <p:cNvSpPr>
            <a:spLocks noChangeArrowheads="1"/>
          </p:cNvSpPr>
          <p:nvPr/>
        </p:nvSpPr>
        <p:spPr bwMode="auto">
          <a:xfrm>
            <a:off x="395288" y="5949950"/>
            <a:ext cx="8137525" cy="336550"/>
          </a:xfrm>
          <a:prstGeom prst="rect">
            <a:avLst/>
          </a:prstGeom>
          <a:noFill/>
          <a:ln w="9525">
            <a:noFill/>
            <a:miter lim="800000"/>
            <a:headEnd/>
            <a:tailEnd/>
          </a:ln>
        </p:spPr>
        <p:txBody>
          <a:bodyPr>
            <a:spAutoFit/>
          </a:bodyPr>
          <a:lstStyle/>
          <a:p>
            <a:r>
              <a:rPr lang="ar-SA" sz="1600" b="1">
                <a:cs typeface="Monotype Koufi" pitchFamily="2" charset="-78"/>
              </a:rPr>
              <a:t>فكر وأبدع: مادا تضيف ليطور نموذج جودة المختبرات الطبية المعتمدة على  المراجع  </a:t>
            </a:r>
            <a:r>
              <a:rPr lang="en-US" sz="1600" b="1">
                <a:cs typeface="Monotype Koufi" pitchFamily="2" charset="-78"/>
              </a:rPr>
              <a:t> </a:t>
            </a:r>
            <a:r>
              <a:rPr lang="en-US" sz="1600" i="1">
                <a:latin typeface="Arial Black" pitchFamily="34" charset="0"/>
                <a:cs typeface="Monotype Koufi" pitchFamily="2" charset="-78"/>
              </a:rPr>
              <a:t>CcMLTQM</a:t>
            </a:r>
            <a:r>
              <a:rPr lang="ar-SA" sz="1600" i="1">
                <a:latin typeface="Arial Black" pitchFamily="34" charset="0"/>
                <a:cs typeface="Monotype Koufi" pitchFamily="2" charset="-78"/>
              </a:rPr>
              <a:t>  صعب؟!</a:t>
            </a:r>
            <a:endParaRPr lang="en-US" sz="1600" i="1">
              <a:latin typeface="Arial Black" pitchFamily="34" charset="0"/>
              <a:cs typeface="Monotype Koufi" pitchFamily="2" charset="-78"/>
            </a:endParaRPr>
          </a:p>
        </p:txBody>
      </p:sp>
      <p:sp>
        <p:nvSpPr>
          <p:cNvPr id="62471" name="Text Box 28"/>
          <p:cNvSpPr txBox="1">
            <a:spLocks noChangeArrowheads="1"/>
          </p:cNvSpPr>
          <p:nvPr/>
        </p:nvSpPr>
        <p:spPr bwMode="auto">
          <a:xfrm>
            <a:off x="250825" y="6308725"/>
            <a:ext cx="7921625" cy="430213"/>
          </a:xfrm>
          <a:prstGeom prst="rect">
            <a:avLst/>
          </a:prstGeom>
          <a:noFill/>
          <a:ln w="9525">
            <a:noFill/>
            <a:miter lim="800000"/>
            <a:headEnd/>
            <a:tailEnd/>
          </a:ln>
        </p:spPr>
        <p:txBody>
          <a:bodyPr lIns="90488" tIns="44450" rIns="90488" bIns="44450" anchor="ctr"/>
          <a:lstStyle/>
          <a:p>
            <a:pPr algn="ctr" eaLnBrk="0" hangingPunct="0"/>
            <a:r>
              <a:rPr lang="ar-SA" sz="1600" i="1">
                <a:latin typeface="Arial Black" pitchFamily="34" charset="0"/>
                <a:cs typeface="Monotype Koufi" pitchFamily="2" charset="-78"/>
              </a:rPr>
              <a:t>خصائص ومواصفات: المريض؟، عملية التغذية؟، فريق التغذية، نمط قيادة التغذية، تحسين جودة الغداء والحمية </a:t>
            </a:r>
            <a:endParaRPr lang="en-US" sz="1600" i="1">
              <a:latin typeface="Arial Black" pitchFamily="34" charset="0"/>
              <a:cs typeface="Monotype Koufi" pitchFamily="2" charset="-78"/>
            </a:endParaRP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4"/>
          <p:cNvSpPr>
            <a:spLocks noGrp="1"/>
          </p:cNvSpPr>
          <p:nvPr>
            <p:ph type="sldNum" sz="quarter" idx="12"/>
          </p:nvPr>
        </p:nvSpPr>
        <p:spPr/>
        <p:txBody>
          <a:bodyPr/>
          <a:lstStyle/>
          <a:p>
            <a:pPr>
              <a:defRPr/>
            </a:pPr>
            <a:fld id="{9C34B479-B873-4136-9A26-7526590833CC}" type="slidenum">
              <a:rPr lang="ar-SA"/>
              <a:pPr>
                <a:defRPr/>
              </a:pPr>
              <a:t>53</a:t>
            </a:fld>
            <a:endParaRPr lang="en-US"/>
          </a:p>
        </p:txBody>
      </p:sp>
      <p:sp>
        <p:nvSpPr>
          <p:cNvPr id="1028" name="Rectangle 2"/>
          <p:cNvSpPr>
            <a:spLocks noGrp="1" noChangeArrowheads="1"/>
          </p:cNvSpPr>
          <p:nvPr>
            <p:ph type="title" idx="4294967295"/>
          </p:nvPr>
        </p:nvSpPr>
        <p:spPr bwMode="auto">
          <a:xfrm>
            <a:off x="1331913" y="115888"/>
            <a:ext cx="6524625" cy="571500"/>
          </a:xfrm>
          <a:noFill/>
        </p:spPr>
        <p:txBody>
          <a:bodyPr wrap="square" lIns="90488" tIns="44450" rIns="90488" bIns="44450" numCol="1" anchorCtr="0" compatLnSpc="1">
            <a:prstTxWarp prst="textNoShape">
              <a:avLst/>
            </a:prstTxWarp>
          </a:bodyPr>
          <a:lstStyle/>
          <a:p>
            <a:pPr algn="ctr"/>
            <a:r>
              <a:rPr lang="ar-SA" sz="2000" cap="none" smtClean="0">
                <a:solidFill>
                  <a:schemeClr val="tx1"/>
                </a:solidFill>
                <a:effectLst/>
                <a:latin typeface="Monotype Koufi" pitchFamily="2" charset="-78"/>
                <a:cs typeface="Monotype Koufi" pitchFamily="2" charset="-78"/>
              </a:rPr>
              <a:t>خصائص ومواصفات إدارة الجودة الشاملة الصحية</a:t>
            </a:r>
            <a:r>
              <a:rPr lang="ar-SA" sz="2400" cap="none" smtClean="0">
                <a:solidFill>
                  <a:schemeClr val="tx1"/>
                </a:solidFill>
                <a:effectLst/>
                <a:latin typeface="Monotype Koufi" pitchFamily="2" charset="-78"/>
                <a:cs typeface="Monotype Koufi" pitchFamily="2" charset="-78"/>
              </a:rPr>
              <a:t>    </a:t>
            </a:r>
            <a:r>
              <a:rPr lang="en-US" sz="1800" cap="none" smtClean="0">
                <a:solidFill>
                  <a:schemeClr val="tx1"/>
                </a:solidFill>
                <a:effectLst/>
                <a:latin typeface="Times New Roman" pitchFamily="18" charset="0"/>
                <a:cs typeface="Times New Roman" pitchFamily="18" charset="0"/>
              </a:rPr>
              <a:t>The </a:t>
            </a:r>
            <a:r>
              <a:rPr lang="en-US" sz="1800" b="1" i="1" cap="none" smtClean="0">
                <a:solidFill>
                  <a:schemeClr val="tx1"/>
                </a:solidFill>
                <a:effectLst/>
                <a:latin typeface="Times New Roman" pitchFamily="18" charset="0"/>
                <a:cs typeface="Times New Roman" pitchFamily="18" charset="0"/>
              </a:rPr>
              <a:t>C</a:t>
            </a:r>
            <a:r>
              <a:rPr lang="en-US" sz="1400" b="1" i="1" cap="none" smtClean="0">
                <a:solidFill>
                  <a:schemeClr val="tx1"/>
                </a:solidFill>
                <a:effectLst/>
                <a:latin typeface="Times New Roman" pitchFamily="18" charset="0"/>
                <a:cs typeface="Times New Roman" pitchFamily="18" charset="0"/>
              </a:rPr>
              <a:t>C</a:t>
            </a:r>
            <a:r>
              <a:rPr lang="en-US" sz="1800" b="1" i="1" cap="none" smtClean="0">
                <a:solidFill>
                  <a:schemeClr val="tx1"/>
                </a:solidFill>
                <a:effectLst/>
                <a:latin typeface="Times New Roman" pitchFamily="18" charset="0"/>
                <a:cs typeface="Times New Roman" pitchFamily="18" charset="0"/>
              </a:rPr>
              <a:t>MLTQM</a:t>
            </a:r>
          </a:p>
        </p:txBody>
      </p:sp>
      <p:grpSp>
        <p:nvGrpSpPr>
          <p:cNvPr id="1029" name="Group 3"/>
          <p:cNvGrpSpPr>
            <a:grpSpLocks/>
          </p:cNvGrpSpPr>
          <p:nvPr/>
        </p:nvGrpSpPr>
        <p:grpSpPr bwMode="auto">
          <a:xfrm>
            <a:off x="900113" y="1379538"/>
            <a:ext cx="7729537" cy="3128962"/>
            <a:chOff x="474" y="1449"/>
            <a:chExt cx="4869" cy="1971"/>
          </a:xfrm>
        </p:grpSpPr>
        <p:graphicFrame>
          <p:nvGraphicFramePr>
            <p:cNvPr id="1026" name="Object 2">
              <a:hlinkClick r:id="" action="ppaction://ole?verb=0"/>
            </p:cNvPr>
            <p:cNvGraphicFramePr>
              <a:graphicFrameLocks/>
            </p:cNvGraphicFramePr>
            <p:nvPr/>
          </p:nvGraphicFramePr>
          <p:xfrm>
            <a:off x="476" y="1449"/>
            <a:ext cx="4867" cy="1971"/>
          </p:xfrm>
          <a:graphic>
            <a:graphicData uri="http://schemas.openxmlformats.org/presentationml/2006/ole">
              <p:oleObj spid="_x0000_s1026" name="Drawing" r:id="rId4" imgW="8132760" imgH="3466800" progId="">
                <p:embed/>
              </p:oleObj>
            </a:graphicData>
          </a:graphic>
        </p:graphicFrame>
        <p:sp>
          <p:nvSpPr>
            <p:cNvPr id="1032" name="Line 5"/>
            <p:cNvSpPr>
              <a:spLocks noChangeShapeType="1"/>
            </p:cNvSpPr>
            <p:nvPr/>
          </p:nvSpPr>
          <p:spPr bwMode="auto">
            <a:xfrm>
              <a:off x="474" y="2132"/>
              <a:ext cx="0" cy="195"/>
            </a:xfrm>
            <a:prstGeom prst="line">
              <a:avLst/>
            </a:prstGeom>
            <a:noFill/>
            <a:ln w="12700">
              <a:solidFill>
                <a:srgbClr val="00279F"/>
              </a:solidFill>
              <a:round/>
              <a:headEnd/>
              <a:tailEnd/>
            </a:ln>
          </p:spPr>
          <p:txBody>
            <a:bodyPr wrap="none" anchor="ctr"/>
            <a:lstStyle/>
            <a:p>
              <a:endParaRPr lang="ar-SA"/>
            </a:p>
          </p:txBody>
        </p:sp>
      </p:grpSp>
      <p:sp>
        <p:nvSpPr>
          <p:cNvPr id="1030" name="Text Box 6"/>
          <p:cNvSpPr txBox="1">
            <a:spLocks noChangeArrowheads="1"/>
          </p:cNvSpPr>
          <p:nvPr/>
        </p:nvSpPr>
        <p:spPr bwMode="auto">
          <a:xfrm>
            <a:off x="755650" y="4800600"/>
            <a:ext cx="7632700" cy="428625"/>
          </a:xfrm>
          <a:prstGeom prst="rect">
            <a:avLst/>
          </a:prstGeom>
          <a:noFill/>
          <a:ln w="9525">
            <a:noFill/>
            <a:miter lim="800000"/>
            <a:headEnd/>
            <a:tailEnd/>
          </a:ln>
        </p:spPr>
        <p:txBody>
          <a:bodyPr lIns="90488" tIns="44450" rIns="90488" bIns="44450" anchor="ctr"/>
          <a:lstStyle/>
          <a:p>
            <a:pPr algn="ctr" eaLnBrk="0" hangingPunct="0"/>
            <a:r>
              <a:rPr lang="ar-SA" sz="1600">
                <a:latin typeface="Monotype Koufi" pitchFamily="2" charset="-78"/>
                <a:cs typeface="Monotype Koufi" pitchFamily="2" charset="-78"/>
              </a:rPr>
              <a:t>وهذا المفهوم  هو غايتنا لجودة مختبر طبي معتمدة على المراجع    </a:t>
            </a:r>
            <a:r>
              <a:rPr lang="en-US" sz="1600" b="1" i="1">
                <a:latin typeface="Arial Black" pitchFamily="34" charset="0"/>
                <a:cs typeface="Times New Roman" pitchFamily="18" charset="0"/>
              </a:rPr>
              <a:t>The  C</a:t>
            </a:r>
            <a:r>
              <a:rPr lang="en-US" sz="1200" b="1" i="1">
                <a:latin typeface="Arial Black" pitchFamily="34" charset="0"/>
                <a:cs typeface="Times New Roman" pitchFamily="18" charset="0"/>
              </a:rPr>
              <a:t>C</a:t>
            </a:r>
            <a:r>
              <a:rPr lang="en-US" sz="1600" b="1" i="1">
                <a:latin typeface="Arial Black" pitchFamily="34" charset="0"/>
                <a:cs typeface="Times New Roman" pitchFamily="18" charset="0"/>
              </a:rPr>
              <a:t>MLTQM</a:t>
            </a:r>
          </a:p>
        </p:txBody>
      </p:sp>
      <p:sp>
        <p:nvSpPr>
          <p:cNvPr id="1031" name="Text Box 8"/>
          <p:cNvSpPr txBox="1">
            <a:spLocks noChangeArrowheads="1"/>
          </p:cNvSpPr>
          <p:nvPr/>
        </p:nvSpPr>
        <p:spPr bwMode="auto">
          <a:xfrm>
            <a:off x="323850" y="5446713"/>
            <a:ext cx="7777163" cy="430212"/>
          </a:xfrm>
          <a:prstGeom prst="rect">
            <a:avLst/>
          </a:prstGeom>
          <a:noFill/>
          <a:ln w="9525">
            <a:noFill/>
            <a:miter lim="800000"/>
            <a:headEnd/>
            <a:tailEnd/>
          </a:ln>
        </p:spPr>
        <p:txBody>
          <a:bodyPr lIns="90488" tIns="44450" rIns="90488" bIns="44450" anchor="ctr"/>
          <a:lstStyle/>
          <a:p>
            <a:pPr algn="ctr" eaLnBrk="0" hangingPunct="0"/>
            <a:r>
              <a:rPr lang="ar-SA" sz="1600" i="1">
                <a:latin typeface="Arial Black" pitchFamily="34" charset="0"/>
                <a:cs typeface="Monotype Koufi" pitchFamily="2" charset="-78"/>
              </a:rPr>
              <a:t>خصائص ومواصفات: المريض؟، مختبر وفحوصات؟، فريق مختبر، نمط قيادة مختبر، تحسين جودة المختبر  </a:t>
            </a:r>
            <a:endParaRPr lang="en-US" sz="1600" i="1">
              <a:latin typeface="Arial Black" pitchFamily="34" charset="0"/>
              <a:cs typeface="Monotype Koufi" pitchFamily="2" charset="-78"/>
            </a:endParaRPr>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5"/>
          <p:cNvSpPr>
            <a:spLocks noGrp="1"/>
          </p:cNvSpPr>
          <p:nvPr>
            <p:ph type="sldNum" sz="quarter" idx="12"/>
          </p:nvPr>
        </p:nvSpPr>
        <p:spPr/>
        <p:txBody>
          <a:bodyPr/>
          <a:lstStyle/>
          <a:p>
            <a:pPr>
              <a:defRPr/>
            </a:pPr>
            <a:fld id="{D344AADF-9A9A-468D-85BA-51C81D220194}" type="slidenum">
              <a:rPr lang="ar-SA"/>
              <a:pPr>
                <a:defRPr/>
              </a:pPr>
              <a:t>54</a:t>
            </a:fld>
            <a:endParaRPr lang="en-US"/>
          </a:p>
        </p:txBody>
      </p:sp>
      <p:sp>
        <p:nvSpPr>
          <p:cNvPr id="63491" name="Rectangle 3"/>
          <p:cNvSpPr>
            <a:spLocks noGrp="1"/>
          </p:cNvSpPr>
          <p:nvPr>
            <p:ph type="body" idx="1"/>
          </p:nvPr>
        </p:nvSpPr>
        <p:spPr>
          <a:xfrm>
            <a:off x="684213" y="1196975"/>
            <a:ext cx="7931150" cy="5113338"/>
          </a:xfrm>
        </p:spPr>
        <p:txBody>
          <a:bodyPr/>
          <a:lstStyle/>
          <a:p>
            <a:pPr>
              <a:lnSpc>
                <a:spcPct val="80000"/>
              </a:lnSpc>
            </a:pPr>
            <a:r>
              <a:rPr lang="ar-SA" sz="2000" b="1" smtClean="0">
                <a:latin typeface="Times New Roman" pitchFamily="18" charset="0"/>
                <a:cs typeface="Simplified Arabic" pitchFamily="18" charset="-78"/>
              </a:rPr>
              <a:t>بعد تجربتكم المبدئية من خلال استفساراتكم ومحاولة البعض في الابداع والابتكار، ننطلق نحو هذا المفهوم. ونسأل: </a:t>
            </a:r>
          </a:p>
          <a:p>
            <a:pPr lvl="1">
              <a:lnSpc>
                <a:spcPct val="80000"/>
              </a:lnSpc>
            </a:pPr>
            <a:r>
              <a:rPr lang="ar-SA" sz="2000" b="1" smtClean="0">
                <a:latin typeface="Times New Roman" pitchFamily="18" charset="0"/>
                <a:cs typeface="Simplified Arabic" pitchFamily="18" charset="-78"/>
              </a:rPr>
              <a:t> ما هو وماذا يعني هذا المفهوم؟ </a:t>
            </a:r>
          </a:p>
          <a:p>
            <a:pPr lvl="1">
              <a:lnSpc>
                <a:spcPct val="80000"/>
              </a:lnSpc>
            </a:pPr>
            <a:r>
              <a:rPr lang="ar-SA" sz="2000" b="1" smtClean="0">
                <a:latin typeface="Times New Roman" pitchFamily="18" charset="0"/>
                <a:cs typeface="Simplified Arabic" pitchFamily="18" charset="-78"/>
              </a:rPr>
              <a:t>والاهم لماذا؟ </a:t>
            </a:r>
            <a:r>
              <a:rPr lang="ar-SA" sz="1800" b="1" smtClean="0">
                <a:latin typeface="Times New Roman" pitchFamily="18" charset="0"/>
                <a:cs typeface="Simplified Arabic" pitchFamily="18" charset="-78"/>
              </a:rPr>
              <a:t>نفكر في رعاية ومختبر طبي معتمد على المستهدف ”مريض ومراجع و موظف“؟. </a:t>
            </a:r>
          </a:p>
          <a:p>
            <a:pPr lvl="1">
              <a:lnSpc>
                <a:spcPct val="80000"/>
              </a:lnSpc>
            </a:pPr>
            <a:r>
              <a:rPr lang="ar-SA" sz="2000" b="1" smtClean="0">
                <a:latin typeface="Times New Roman" pitchFamily="18" charset="0"/>
                <a:cs typeface="Simplified Arabic" pitchFamily="18" charset="-78"/>
              </a:rPr>
              <a:t>وهل الناس كافة مستهدفون بالرعاية والعناية الصحية والطبية بما فيها المختبرات؟. </a:t>
            </a:r>
          </a:p>
          <a:p>
            <a:pPr lvl="1" algn="ctr">
              <a:lnSpc>
                <a:spcPct val="80000"/>
              </a:lnSpc>
              <a:buFont typeface="Wingdings 2" pitchFamily="18" charset="2"/>
              <a:buNone/>
            </a:pPr>
            <a:r>
              <a:rPr lang="ar-SA" sz="2000" b="1" smtClean="0">
                <a:latin typeface="Times New Roman" pitchFamily="18" charset="0"/>
                <a:cs typeface="Simplified Arabic" pitchFamily="18" charset="-78"/>
              </a:rPr>
              <a:t>-----------</a:t>
            </a:r>
          </a:p>
          <a:p>
            <a:pPr lvl="1">
              <a:lnSpc>
                <a:spcPct val="80000"/>
              </a:lnSpc>
              <a:buFont typeface="Wingdings 2" pitchFamily="18" charset="2"/>
              <a:buNone/>
            </a:pPr>
            <a:r>
              <a:rPr lang="ar-SA" sz="2000" b="1" smtClean="0">
                <a:latin typeface="Times New Roman" pitchFamily="18" charset="0"/>
                <a:cs typeface="Simplified Arabic" pitchFamily="18" charset="-78"/>
              </a:rPr>
              <a:t>باختصار شديد، رغم حداثته في المهن الطبية التطبيقية وندره بحوثه والباحثين بل والمفكرين فيه، إلا أن لجذوره التاريخية عمر طويل، ربط تاريخه المعاصر بإعلان المؤرخ الطبي الشهير ”سيجيرست </a:t>
            </a:r>
            <a:r>
              <a:rPr lang="en-US" sz="2000" b="1" smtClean="0">
                <a:latin typeface="Times New Roman" pitchFamily="18" charset="0"/>
                <a:cs typeface="Simplified Arabic" pitchFamily="18" charset="-78"/>
              </a:rPr>
              <a:t>Sigerist </a:t>
            </a:r>
            <a:r>
              <a:rPr lang="ar-SA" sz="2000" b="1" smtClean="0">
                <a:latin typeface="Times New Roman" pitchFamily="18" charset="0"/>
                <a:cs typeface="Simplified Arabic" pitchFamily="18" charset="-78"/>
              </a:rPr>
              <a:t>” عام 1941هـ بقوله: </a:t>
            </a:r>
          </a:p>
          <a:p>
            <a:pPr lvl="1">
              <a:lnSpc>
                <a:spcPct val="80000"/>
              </a:lnSpc>
              <a:buFont typeface="Wingdings 2" pitchFamily="18" charset="2"/>
              <a:buNone/>
            </a:pPr>
            <a:endParaRPr lang="ar-SA" sz="2000" b="1" smtClean="0">
              <a:latin typeface="Times New Roman" pitchFamily="18" charset="0"/>
              <a:cs typeface="Simplified Arabic" pitchFamily="18" charset="-78"/>
            </a:endParaRPr>
          </a:p>
          <a:p>
            <a:pPr lvl="1">
              <a:lnSpc>
                <a:spcPct val="80000"/>
              </a:lnSpc>
              <a:buFont typeface="Wingdings 2" pitchFamily="18" charset="2"/>
              <a:buNone/>
            </a:pPr>
            <a:r>
              <a:rPr lang="ar-SA" sz="2000" b="1" smtClean="0">
                <a:latin typeface="Times New Roman" pitchFamily="18" charset="0"/>
                <a:cs typeface="Simplified Arabic" pitchFamily="18" charset="-78"/>
              </a:rPr>
              <a:t>”</a:t>
            </a:r>
            <a:r>
              <a:rPr lang="ar-SA" sz="2000" b="1" i="1" smtClean="0">
                <a:latin typeface="Times New Roman" pitchFamily="18" charset="0"/>
                <a:cs typeface="Simplified Arabic" pitchFamily="18" charset="-78"/>
              </a:rPr>
              <a:t>إن صحة الناس يجب أن تكون مسئوليتهم أنفسهم، ويجب أن يتفانوا في سبيلها والتخطيط لها، وأن الحرب ضد الامراض من أجل الصحة لا يمكن أن يخوضها الاطباء فقط ولكنها معركة الناس التي يجب أن تخوضها الشعوب كللها دائما“</a:t>
            </a:r>
            <a:endParaRPr lang="ar-SA" sz="2000" b="1" smtClean="0">
              <a:latin typeface="Times New Roman" pitchFamily="18" charset="0"/>
              <a:cs typeface="Simplified Arabic" pitchFamily="18" charset="-78"/>
            </a:endParaRPr>
          </a:p>
          <a:p>
            <a:pPr lvl="1">
              <a:lnSpc>
                <a:spcPct val="80000"/>
              </a:lnSpc>
              <a:buFont typeface="Wingdings 2" pitchFamily="18" charset="2"/>
              <a:buNone/>
            </a:pPr>
            <a:endParaRPr lang="ar-SA" sz="2000" b="1" smtClean="0">
              <a:solidFill>
                <a:schemeClr val="tx1"/>
              </a:solidFill>
              <a:latin typeface="Times New Roman" pitchFamily="18" charset="0"/>
              <a:cs typeface="Simplified Arabic" pitchFamily="18" charset="-78"/>
            </a:endParaRPr>
          </a:p>
          <a:p>
            <a:pPr lvl="1">
              <a:lnSpc>
                <a:spcPct val="80000"/>
              </a:lnSpc>
              <a:buFont typeface="Wingdings 2" pitchFamily="18" charset="2"/>
              <a:buNone/>
            </a:pPr>
            <a:r>
              <a:rPr lang="ar-SA" sz="1800" b="1" smtClean="0">
                <a:solidFill>
                  <a:schemeClr val="tx1"/>
                </a:solidFill>
                <a:latin typeface="Times New Roman" pitchFamily="18" charset="0"/>
                <a:cs typeface="Simplified Arabic" pitchFamily="18" charset="-78"/>
              </a:rPr>
              <a:t>والناس ”المستهدف والمعرض لخطر المختبر“هم: .................   و   ....................... ؟ </a:t>
            </a:r>
            <a:endParaRPr lang="en-US" sz="1800" b="1" smtClean="0">
              <a:solidFill>
                <a:schemeClr val="tx1"/>
              </a:solidFill>
              <a:latin typeface="Times New Roman" pitchFamily="18" charset="0"/>
              <a:cs typeface="Simplified Arabic" pitchFamily="18" charset="-78"/>
            </a:endParaRPr>
          </a:p>
        </p:txBody>
      </p:sp>
      <p:sp>
        <p:nvSpPr>
          <p:cNvPr id="63492" name="Rectangle 5"/>
          <p:cNvSpPr>
            <a:spLocks noGrp="1"/>
          </p:cNvSpPr>
          <p:nvPr>
            <p:ph type="title"/>
          </p:nvPr>
        </p:nvSpPr>
        <p:spPr bwMode="auto">
          <a:xfrm>
            <a:off x="1403350" y="333375"/>
            <a:ext cx="5976938" cy="431800"/>
          </a:xfrm>
        </p:spPr>
        <p:txBody>
          <a:bodyPr wrap="square" lIns="91440" tIns="45720" rIns="91440" bIns="45720" numCol="1" anchorCtr="0" compatLnSpc="1">
            <a:prstTxWarp prst="textNoShape">
              <a:avLst/>
            </a:prstTxWarp>
            <a:normAutofit fontScale="90000"/>
          </a:bodyPr>
          <a:lstStyle/>
          <a:p>
            <a:pPr algn="ctr" rtl="0">
              <a:defRPr/>
            </a:pPr>
            <a:r>
              <a:rPr lang="ar-SA" sz="1400" b="1" cap="none" smtClean="0">
                <a:effectLst/>
                <a:cs typeface="Monotype Koufi" pitchFamily="2" charset="-78"/>
              </a:rPr>
              <a:t>نحو إدارة جودة مختبرات طبية معتمة على المريض والمراجع  والفني والمتخصص </a:t>
            </a:r>
            <a:br>
              <a:rPr lang="ar-SA" sz="1400" b="1" cap="none" smtClean="0">
                <a:effectLst/>
                <a:cs typeface="Monotype Koufi" pitchFamily="2" charset="-78"/>
              </a:rPr>
            </a:br>
            <a:r>
              <a:rPr lang="ar-SA" sz="1400" b="1" cap="none" smtClean="0">
                <a:effectLst/>
                <a:cs typeface="Monotype Koufi" pitchFamily="2" charset="-78"/>
              </a:rPr>
              <a:t>    </a:t>
            </a:r>
            <a:r>
              <a:rPr lang="en-US" sz="1400" b="1" cap="none" smtClean="0">
                <a:effectLst/>
                <a:cs typeface="Monotype Koufi" pitchFamily="2" charset="-78"/>
              </a:rPr>
              <a:t>The Client Centered MLT Total Quality Management   </a:t>
            </a:r>
            <a:r>
              <a:rPr lang="en-US" sz="1400" b="1" i="1" cap="none" smtClean="0">
                <a:effectLst/>
                <a:latin typeface="Arial Black" pitchFamily="34" charset="0"/>
                <a:cs typeface="Monotype Koufi" pitchFamily="2" charset="-78"/>
              </a:rPr>
              <a:t>The CcMLTQM</a:t>
            </a:r>
          </a:p>
        </p:txBody>
      </p:sp>
    </p:spTree>
  </p:cSld>
  <p:clrMapOvr>
    <a:masterClrMapping/>
  </p:clrMapOvr>
  <p:transition>
    <p:comb/>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5"/>
          <p:cNvSpPr>
            <a:spLocks noGrp="1"/>
          </p:cNvSpPr>
          <p:nvPr>
            <p:ph type="sldNum" sz="quarter" idx="12"/>
          </p:nvPr>
        </p:nvSpPr>
        <p:spPr/>
        <p:txBody>
          <a:bodyPr/>
          <a:lstStyle/>
          <a:p>
            <a:pPr>
              <a:defRPr/>
            </a:pPr>
            <a:fld id="{7799A883-C4EF-4520-A183-91F4B9777EEE}" type="slidenum">
              <a:rPr lang="ar-SA"/>
              <a:pPr>
                <a:defRPr/>
              </a:pPr>
              <a:t>55</a:t>
            </a:fld>
            <a:endParaRPr lang="en-US"/>
          </a:p>
        </p:txBody>
      </p:sp>
      <p:sp>
        <p:nvSpPr>
          <p:cNvPr id="64515" name="Rectangle 3"/>
          <p:cNvSpPr>
            <a:spLocks noGrp="1"/>
          </p:cNvSpPr>
          <p:nvPr>
            <p:ph type="body" idx="1"/>
          </p:nvPr>
        </p:nvSpPr>
        <p:spPr>
          <a:xfrm>
            <a:off x="971550" y="1052513"/>
            <a:ext cx="7488238" cy="4681537"/>
          </a:xfrm>
        </p:spPr>
        <p:txBody>
          <a:bodyPr/>
          <a:lstStyle/>
          <a:p>
            <a:pPr marL="447675" lvl="1" indent="0" algn="just">
              <a:lnSpc>
                <a:spcPct val="80000"/>
              </a:lnSpc>
              <a:buFont typeface="Wingdings 2" pitchFamily="18" charset="2"/>
              <a:buNone/>
              <a:tabLst>
                <a:tab pos="266700" algn="l"/>
              </a:tabLst>
            </a:pPr>
            <a:r>
              <a:rPr lang="ar-SA" sz="1800" b="1" smtClean="0">
                <a:latin typeface="Times New Roman" pitchFamily="18" charset="0"/>
                <a:cs typeface="Simplified Arabic" pitchFamily="18" charset="-78"/>
              </a:rPr>
              <a:t>	بل أن لهذا المفهوم جذور قديما جدا في تاريخ التربية والتعليم وفلاسفتها، فعلم وعلماء وفلاسفة علم النفس التربوي والسلوكيات.  </a:t>
            </a:r>
          </a:p>
          <a:p>
            <a:pPr marL="447675" lvl="1" indent="0" algn="just">
              <a:lnSpc>
                <a:spcPct val="80000"/>
              </a:lnSpc>
              <a:buFont typeface="Wingdings 2" pitchFamily="18" charset="2"/>
              <a:buNone/>
              <a:tabLst>
                <a:tab pos="266700" algn="l"/>
              </a:tabLst>
            </a:pPr>
            <a:r>
              <a:rPr lang="ar-SA" sz="1800" b="1" smtClean="0">
                <a:latin typeface="Times New Roman" pitchFamily="18" charset="0"/>
                <a:cs typeface="Simplified Arabic" pitchFamily="18" charset="-78"/>
              </a:rPr>
              <a:t>	فهل ترون أن هذا القول جديد علينا ”حضارة إسلامية؟!“، كنت أتطلع لبلوغ حقائق من مشاركاتكم البحثية ....،  فلنتصفح القرآن الكريم ونتأمل في آياته وتفاسيرها، ونتأمل ايضا في سير وحكم العرب انطلاقا من ”</a:t>
            </a:r>
            <a:r>
              <a:rPr lang="ar-SA" sz="1800" b="1" i="1" smtClean="0">
                <a:latin typeface="Times New Roman" pitchFamily="18" charset="0"/>
                <a:cs typeface="Simplified Arabic" pitchFamily="18" charset="-78"/>
              </a:rPr>
              <a:t>ما يحك جلدك غير ظفرك</a:t>
            </a:r>
            <a:r>
              <a:rPr lang="ar-SA" sz="1800" b="1" smtClean="0">
                <a:latin typeface="Times New Roman" pitchFamily="18" charset="0"/>
                <a:cs typeface="Simplified Arabic" pitchFamily="18" charset="-78"/>
              </a:rPr>
              <a:t>“ ..... وقد شاع مفهوم المشاركة فالاستقلالية والاعتماد على الذات في شتى المجالات، وتبنت منظمة الصحة العالمية هذه المفاهيم في شتى نواحي الرعاية الصحية بما فيها الغذاء والتغذية، وتبنت الدول المتقدمة وخاصة المملكة المتحدة مفهوم ”الرعاية الصحية الذاتي </a:t>
            </a:r>
            <a:r>
              <a:rPr lang="en-US" sz="1800" b="1" i="1" smtClean="0">
                <a:latin typeface="Arial Black" pitchFamily="34" charset="0"/>
                <a:cs typeface="Simplified Arabic" pitchFamily="18" charset="-78"/>
              </a:rPr>
              <a:t>Self Health Care</a:t>
            </a:r>
            <a:r>
              <a:rPr lang="ar-SA" sz="1800" b="1" smtClean="0">
                <a:latin typeface="Times New Roman" pitchFamily="18" charset="0"/>
                <a:cs typeface="Simplified Arabic" pitchFamily="18" charset="-78"/>
              </a:rPr>
              <a:t>“ وترجم هذا المفهوم ضمن مفاهيم الرعاية الصحية الاولية انطلاقا من قرار اجتماع منظمة الصحة العالمية عام 1977م، فإعلان المآآآتا التاريخي عام 1978م، ولنقرأ مفاهيم وأسس ومبادئ الرعاية الصحية الاولية – ونسأل هل طبقت ... ونجحت ...  كيف ولماذا ؟!. والبحث عن غايتها وهي </a:t>
            </a:r>
            <a:r>
              <a:rPr lang="ar-SA" sz="1800" b="1" smtClean="0">
                <a:latin typeface="Times New Roman" pitchFamily="18" charset="0"/>
                <a:cs typeface="Monotype Koufi" pitchFamily="2" charset="-78"/>
              </a:rPr>
              <a:t>الرقي والرفاهية </a:t>
            </a:r>
            <a:r>
              <a:rPr lang="en-US" sz="1800" b="1" smtClean="0">
                <a:latin typeface="Times New Roman" pitchFamily="18" charset="0"/>
                <a:cs typeface="Monotype Koufi" pitchFamily="2" charset="-78"/>
              </a:rPr>
              <a:t>Promotion</a:t>
            </a:r>
            <a:r>
              <a:rPr lang="ar-SA" sz="1800" b="1" smtClean="0">
                <a:latin typeface="Times New Roman" pitchFamily="18" charset="0"/>
                <a:cs typeface="Monotype Koufi" pitchFamily="2" charset="-78"/>
              </a:rPr>
              <a:t> الصحية</a:t>
            </a:r>
            <a:r>
              <a:rPr lang="ar-SA" sz="1800" b="1" smtClean="0">
                <a:latin typeface="Times New Roman" pitchFamily="18" charset="0"/>
                <a:cs typeface="Simplified Arabic" pitchFamily="18" charset="-78"/>
              </a:rPr>
              <a:t> اعلا درجات جودة الرعاية الصحية... هل يمكن تحقيقها؟، نعم ولكن ما لم تربط بمفاهيم إدارة الجودة الشاملة ومحورها الرئيس”اللاعيوب</a:t>
            </a:r>
            <a:r>
              <a:rPr lang="en-US" sz="1800" b="1" smtClean="0">
                <a:latin typeface="Times New Roman" pitchFamily="18" charset="0"/>
                <a:cs typeface="Simplified Arabic" pitchFamily="18" charset="-78"/>
              </a:rPr>
              <a:t>ZD </a:t>
            </a:r>
            <a:r>
              <a:rPr lang="ar-SA" sz="1800" b="1" smtClean="0">
                <a:latin typeface="Times New Roman" pitchFamily="18" charset="0"/>
                <a:cs typeface="Simplified Arabic" pitchFamily="18" charset="-78"/>
              </a:rPr>
              <a:t>“ والتي تعني بالنسبة للمختبرات ”خلو المختبر وفحوصاته من العيوب والخطورة والمخاطر“، هدا الى جانب ”فهم وتفهم فقناعة وإدراك رضا فتعاون الناس او المراجعين ” فلن تتحقق جودة ولن نصل الى شمولية ولا رقي ولا رفاهية بل ولا حتى لنيل رضا الله عز وجل ورسوله الكريم عليه أفضل الصلاة والسلام“.   </a:t>
            </a:r>
          </a:p>
          <a:p>
            <a:pPr marL="447675" lvl="1" indent="0" algn="just">
              <a:lnSpc>
                <a:spcPct val="80000"/>
              </a:lnSpc>
              <a:buFont typeface="Wingdings 2" pitchFamily="18" charset="2"/>
              <a:buNone/>
              <a:tabLst>
                <a:tab pos="266700" algn="l"/>
              </a:tabLst>
            </a:pPr>
            <a:endParaRPr lang="ar-SA" sz="1800" b="1" smtClean="0">
              <a:latin typeface="Times New Roman" pitchFamily="18" charset="0"/>
              <a:cs typeface="Simplified Arabic" pitchFamily="18" charset="-78"/>
            </a:endParaRPr>
          </a:p>
          <a:p>
            <a:pPr marL="447675" lvl="1" indent="0" algn="just">
              <a:lnSpc>
                <a:spcPct val="80000"/>
              </a:lnSpc>
              <a:buFont typeface="Wingdings 2" pitchFamily="18" charset="2"/>
              <a:buNone/>
              <a:tabLst>
                <a:tab pos="266700" algn="l"/>
              </a:tabLst>
            </a:pPr>
            <a:r>
              <a:rPr lang="ar-SA" sz="1800" b="1" smtClean="0">
                <a:latin typeface="Times New Roman" pitchFamily="18" charset="0"/>
                <a:cs typeface="Simplified Arabic" pitchFamily="18" charset="-78"/>
              </a:rPr>
              <a:t>”وللتطبيق نتأمل في خصائص ومواصفات جميع العناصر الموضحة في الشكل أعلاه </a:t>
            </a:r>
            <a:r>
              <a:rPr lang="en-US" sz="1200" b="1" i="1" smtClean="0">
                <a:solidFill>
                  <a:schemeClr val="tx1"/>
                </a:solidFill>
                <a:latin typeface="Arial Black" pitchFamily="34" charset="0"/>
                <a:cs typeface="Times New Roman" pitchFamily="18" charset="0"/>
              </a:rPr>
              <a:t>The CcMLTQM</a:t>
            </a:r>
            <a:r>
              <a:rPr lang="ar-SA" sz="1800" b="1" smtClean="0">
                <a:solidFill>
                  <a:srgbClr val="FFFF00"/>
                </a:solidFill>
                <a:latin typeface="Times New Roman" pitchFamily="18" charset="0"/>
                <a:cs typeface="Simplified Arabic" pitchFamily="18" charset="-78"/>
              </a:rPr>
              <a:t> </a:t>
            </a:r>
            <a:r>
              <a:rPr lang="ar-SA" sz="1800" b="1" smtClean="0">
                <a:solidFill>
                  <a:schemeClr val="tx1"/>
                </a:solidFill>
                <a:latin typeface="Times New Roman" pitchFamily="18" charset="0"/>
                <a:cs typeface="Simplified Arabic" pitchFamily="18" charset="-78"/>
              </a:rPr>
              <a:t>وكيفية تطبيقه من خلال الشكل التالي: </a:t>
            </a:r>
            <a:endParaRPr lang="en-US" sz="1700" b="1" smtClean="0">
              <a:solidFill>
                <a:schemeClr val="tx1"/>
              </a:solidFill>
              <a:cs typeface="Tahoma" pitchFamily="34" charset="0"/>
            </a:endParaRPr>
          </a:p>
        </p:txBody>
      </p:sp>
      <p:sp>
        <p:nvSpPr>
          <p:cNvPr id="64516" name="Rectangle 5"/>
          <p:cNvSpPr>
            <a:spLocks noGrp="1"/>
          </p:cNvSpPr>
          <p:nvPr>
            <p:ph type="title"/>
          </p:nvPr>
        </p:nvSpPr>
        <p:spPr bwMode="auto">
          <a:xfrm>
            <a:off x="1403350" y="333375"/>
            <a:ext cx="5976938" cy="431800"/>
          </a:xfrm>
        </p:spPr>
        <p:txBody>
          <a:bodyPr wrap="square" lIns="91440" tIns="45720" rIns="91440" bIns="45720" numCol="1" anchorCtr="0" compatLnSpc="1">
            <a:prstTxWarp prst="textNoShape">
              <a:avLst/>
            </a:prstTxWarp>
            <a:normAutofit fontScale="90000"/>
          </a:bodyPr>
          <a:lstStyle/>
          <a:p>
            <a:pPr algn="ctr" rtl="0">
              <a:defRPr/>
            </a:pPr>
            <a:r>
              <a:rPr lang="ar-SA" sz="1400" b="1" cap="none" smtClean="0">
                <a:effectLst/>
                <a:cs typeface="Monotype Koufi" pitchFamily="2" charset="-78"/>
              </a:rPr>
              <a:t>نحو إدارة جودة مختبرات طبية معتمة على المريض والمراجع  والفني والمتخصص </a:t>
            </a:r>
            <a:br>
              <a:rPr lang="ar-SA" sz="1400" b="1" cap="none" smtClean="0">
                <a:effectLst/>
                <a:cs typeface="Monotype Koufi" pitchFamily="2" charset="-78"/>
              </a:rPr>
            </a:br>
            <a:r>
              <a:rPr lang="ar-SA" sz="1400" b="1" cap="none" smtClean="0">
                <a:effectLst/>
                <a:cs typeface="Monotype Koufi" pitchFamily="2" charset="-78"/>
              </a:rPr>
              <a:t>    </a:t>
            </a:r>
            <a:r>
              <a:rPr lang="en-US" sz="1400" b="1" cap="none" smtClean="0">
                <a:effectLst/>
                <a:cs typeface="Monotype Koufi" pitchFamily="2" charset="-78"/>
              </a:rPr>
              <a:t>The Client Centered MLT Total Quality Management   </a:t>
            </a:r>
            <a:r>
              <a:rPr lang="en-US" sz="1400" b="1" i="1" cap="none" smtClean="0">
                <a:effectLst/>
                <a:latin typeface="Arial Black" pitchFamily="34" charset="0"/>
                <a:cs typeface="Monotype Koufi" pitchFamily="2" charset="-78"/>
              </a:rPr>
              <a:t>The CcMLTQM</a:t>
            </a:r>
          </a:p>
        </p:txBody>
      </p:sp>
    </p:spTree>
  </p:cSld>
  <p:clrMapOvr>
    <a:masterClrMapping/>
  </p:clrMapOvr>
  <p:transition>
    <p:comb/>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Slide Number Placeholder 6"/>
          <p:cNvSpPr>
            <a:spLocks noGrp="1"/>
          </p:cNvSpPr>
          <p:nvPr>
            <p:ph type="sldNum" sz="quarter" idx="12"/>
          </p:nvPr>
        </p:nvSpPr>
        <p:spPr/>
        <p:txBody>
          <a:bodyPr/>
          <a:lstStyle/>
          <a:p>
            <a:pPr>
              <a:defRPr/>
            </a:pPr>
            <a:fld id="{65208C1A-8D6E-4123-AC3D-470698BE176D}" type="slidenum">
              <a:rPr lang="ar-SA"/>
              <a:pPr>
                <a:defRPr/>
              </a:pPr>
              <a:t>56</a:t>
            </a:fld>
            <a:endParaRPr lang="en-US"/>
          </a:p>
        </p:txBody>
      </p:sp>
      <p:sp>
        <p:nvSpPr>
          <p:cNvPr id="65539" name="Rectangle 2"/>
          <p:cNvSpPr>
            <a:spLocks noChangeArrowheads="1"/>
          </p:cNvSpPr>
          <p:nvPr/>
        </p:nvSpPr>
        <p:spPr bwMode="auto">
          <a:xfrm>
            <a:off x="7924800" y="6705600"/>
            <a:ext cx="1219200" cy="152400"/>
          </a:xfrm>
          <a:prstGeom prst="rect">
            <a:avLst/>
          </a:prstGeom>
          <a:gradFill rotWithShape="0">
            <a:gsLst>
              <a:gs pos="0">
                <a:srgbClr val="B1D8FF"/>
              </a:gs>
              <a:gs pos="100000">
                <a:srgbClr val="333F4A"/>
              </a:gs>
            </a:gsLst>
            <a:lin ang="5400000" scaled="1"/>
          </a:gradFill>
          <a:ln w="3175">
            <a:noFill/>
            <a:miter lim="800000"/>
            <a:headEnd/>
            <a:tailEnd/>
          </a:ln>
        </p:spPr>
        <p:txBody>
          <a:bodyPr wrap="none" anchor="ctr"/>
          <a:lstStyle/>
          <a:p>
            <a:endParaRPr lang="ar-SA"/>
          </a:p>
        </p:txBody>
      </p:sp>
      <p:sp>
        <p:nvSpPr>
          <p:cNvPr id="65540" name="Rectangle 3"/>
          <p:cNvSpPr>
            <a:spLocks noChangeArrowheads="1"/>
          </p:cNvSpPr>
          <p:nvPr/>
        </p:nvSpPr>
        <p:spPr bwMode="auto">
          <a:xfrm>
            <a:off x="0" y="6477000"/>
            <a:ext cx="8153400" cy="381000"/>
          </a:xfrm>
          <a:prstGeom prst="rect">
            <a:avLst/>
          </a:prstGeom>
          <a:gradFill rotWithShape="0">
            <a:gsLst>
              <a:gs pos="0">
                <a:srgbClr val="B1D8FF"/>
              </a:gs>
              <a:gs pos="100000">
                <a:srgbClr val="333F4A"/>
              </a:gs>
            </a:gsLst>
            <a:lin ang="5400000" scaled="1"/>
          </a:gradFill>
          <a:ln w="3175">
            <a:noFill/>
            <a:miter lim="800000"/>
            <a:headEnd/>
            <a:tailEnd/>
          </a:ln>
        </p:spPr>
        <p:txBody>
          <a:bodyPr wrap="none" anchor="ctr"/>
          <a:lstStyle/>
          <a:p>
            <a:endParaRPr lang="ar-SA"/>
          </a:p>
        </p:txBody>
      </p:sp>
      <p:sp>
        <p:nvSpPr>
          <p:cNvPr id="332804" name="Text Box 4"/>
          <p:cNvSpPr txBox="1">
            <a:spLocks noChangeArrowheads="1"/>
          </p:cNvSpPr>
          <p:nvPr/>
        </p:nvSpPr>
        <p:spPr bwMode="auto">
          <a:xfrm>
            <a:off x="228600" y="333375"/>
            <a:ext cx="8686800" cy="925513"/>
          </a:xfrm>
          <a:prstGeom prst="rect">
            <a:avLst/>
          </a:prstGeom>
          <a:noFill/>
          <a:ln w="9525">
            <a:noFill/>
            <a:miter lim="800000"/>
            <a:headEnd/>
            <a:tailEnd/>
          </a:ln>
        </p:spPr>
        <p:txBody>
          <a:bodyPr>
            <a:spAutoFit/>
          </a:bodyPr>
          <a:lstStyle/>
          <a:p>
            <a:pPr algn="ctr">
              <a:spcBef>
                <a:spcPct val="50000"/>
              </a:spcBef>
            </a:pPr>
            <a:r>
              <a:rPr lang="ar-SA" sz="2500" b="1" baseline="30000"/>
              <a:t>هنا وصلنا مع حسام 29/1/1432هـ </a:t>
            </a:r>
          </a:p>
          <a:p>
            <a:pPr algn="ctr">
              <a:spcBef>
                <a:spcPct val="50000"/>
              </a:spcBef>
            </a:pPr>
            <a:r>
              <a:rPr lang="ar-SA" sz="2500" b="1"/>
              <a:t>كيف نطبق؟ </a:t>
            </a:r>
            <a:r>
              <a:rPr lang="en-US" sz="1600" b="1" i="1">
                <a:latin typeface="Arial Black" pitchFamily="34" charset="0"/>
              </a:rPr>
              <a:t>CcMLTQM</a:t>
            </a:r>
            <a:r>
              <a:rPr lang="ar-SA" sz="2500" b="1"/>
              <a:t>: </a:t>
            </a:r>
            <a:r>
              <a:rPr lang="ar-SA" sz="2000" b="1">
                <a:cs typeface="Monotype Koufi" pitchFamily="2" charset="-78"/>
              </a:rPr>
              <a:t>ممكن باستخدام هدا النموذج المكون من أربع مراحل أساسية هي:</a:t>
            </a:r>
            <a:endParaRPr lang="en-US" sz="2000" b="1">
              <a:cs typeface="Monotype Koufi" pitchFamily="2" charset="-78"/>
            </a:endParaRPr>
          </a:p>
        </p:txBody>
      </p:sp>
      <p:sp>
        <p:nvSpPr>
          <p:cNvPr id="65542" name="Line 5"/>
          <p:cNvSpPr>
            <a:spLocks noChangeShapeType="1"/>
          </p:cNvSpPr>
          <p:nvPr/>
        </p:nvSpPr>
        <p:spPr bwMode="auto">
          <a:xfrm flipH="1">
            <a:off x="0" y="6400800"/>
            <a:ext cx="9144000" cy="0"/>
          </a:xfrm>
          <a:prstGeom prst="line">
            <a:avLst/>
          </a:prstGeom>
          <a:noFill/>
          <a:ln w="9525">
            <a:pattFill prst="plaid">
              <a:fgClr>
                <a:schemeClr val="folHlink"/>
              </a:fgClr>
              <a:bgClr>
                <a:srgbClr val="FFFFFF"/>
              </a:bgClr>
            </a:pattFill>
            <a:round/>
            <a:headEnd/>
            <a:tailEnd/>
          </a:ln>
        </p:spPr>
        <p:txBody>
          <a:bodyPr/>
          <a:lstStyle/>
          <a:p>
            <a:endParaRPr lang="ar-SA"/>
          </a:p>
        </p:txBody>
      </p:sp>
      <p:pic>
        <p:nvPicPr>
          <p:cNvPr id="65543" name="Picture 6" descr="qm005"/>
          <p:cNvPicPr>
            <a:picLocks noChangeAspect="1" noChangeArrowheads="1"/>
          </p:cNvPicPr>
          <p:nvPr/>
        </p:nvPicPr>
        <p:blipFill>
          <a:blip r:embed="rId2"/>
          <a:srcRect/>
          <a:stretch>
            <a:fillRect/>
          </a:stretch>
        </p:blipFill>
        <p:spPr bwMode="auto">
          <a:xfrm>
            <a:off x="8153400" y="6019800"/>
            <a:ext cx="776288" cy="338138"/>
          </a:xfrm>
          <a:prstGeom prst="rect">
            <a:avLst/>
          </a:prstGeom>
          <a:noFill/>
          <a:ln w="9525">
            <a:pattFill prst="plaid">
              <a:fgClr>
                <a:schemeClr val="folHlink"/>
              </a:fgClr>
              <a:bgClr>
                <a:srgbClr val="FFFFFF"/>
              </a:bgClr>
            </a:pattFill>
            <a:miter lim="800000"/>
            <a:headEnd/>
            <a:tailEnd/>
          </a:ln>
        </p:spPr>
      </p:pic>
      <p:sp>
        <p:nvSpPr>
          <p:cNvPr id="65544" name="Rectangle 7"/>
          <p:cNvSpPr>
            <a:spLocks noChangeArrowheads="1"/>
          </p:cNvSpPr>
          <p:nvPr/>
        </p:nvSpPr>
        <p:spPr bwMode="auto">
          <a:xfrm>
            <a:off x="0" y="0"/>
            <a:ext cx="9144000" cy="304800"/>
          </a:xfrm>
          <a:prstGeom prst="rect">
            <a:avLst/>
          </a:prstGeom>
          <a:gradFill rotWithShape="0">
            <a:gsLst>
              <a:gs pos="0">
                <a:srgbClr val="B1D8FF"/>
              </a:gs>
              <a:gs pos="50000">
                <a:srgbClr val="E7F3FF"/>
              </a:gs>
              <a:gs pos="100000">
                <a:srgbClr val="B1D8FF"/>
              </a:gs>
            </a:gsLst>
            <a:lin ang="18900000" scaled="1"/>
          </a:gradFill>
          <a:ln w="3175">
            <a:solidFill>
              <a:srgbClr val="C0C0C0"/>
            </a:solidFill>
            <a:miter lim="800000"/>
            <a:headEnd/>
            <a:tailEnd/>
          </a:ln>
        </p:spPr>
        <p:txBody>
          <a:bodyPr wrap="none" anchor="ctr"/>
          <a:lstStyle/>
          <a:p>
            <a:endParaRPr lang="ar-SA"/>
          </a:p>
        </p:txBody>
      </p:sp>
      <p:sp>
        <p:nvSpPr>
          <p:cNvPr id="65545" name="AutoShape 8"/>
          <p:cNvSpPr>
            <a:spLocks noChangeArrowheads="1"/>
          </p:cNvSpPr>
          <p:nvPr/>
        </p:nvSpPr>
        <p:spPr bwMode="auto">
          <a:xfrm>
            <a:off x="1785938" y="1143000"/>
            <a:ext cx="5429250" cy="48006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272" y="10800"/>
                </a:moveTo>
                <a:cubicBezTo>
                  <a:pt x="3272" y="14958"/>
                  <a:pt x="6642" y="18328"/>
                  <a:pt x="10800" y="18328"/>
                </a:cubicBezTo>
                <a:cubicBezTo>
                  <a:pt x="14958" y="18328"/>
                  <a:pt x="18328" y="14958"/>
                  <a:pt x="18328" y="10800"/>
                </a:cubicBezTo>
                <a:cubicBezTo>
                  <a:pt x="18328" y="6642"/>
                  <a:pt x="14958" y="3272"/>
                  <a:pt x="10800" y="3272"/>
                </a:cubicBezTo>
                <a:cubicBezTo>
                  <a:pt x="6642" y="3272"/>
                  <a:pt x="3272" y="6642"/>
                  <a:pt x="3272" y="10800"/>
                </a:cubicBezTo>
                <a:close/>
              </a:path>
            </a:pathLst>
          </a:custGeom>
          <a:solidFill>
            <a:schemeClr val="hlink"/>
          </a:solidFill>
          <a:ln w="9525">
            <a:noFill/>
            <a:round/>
            <a:headEnd/>
            <a:tailEnd/>
          </a:ln>
        </p:spPr>
        <p:txBody>
          <a:bodyPr wrap="none" anchor="ctr"/>
          <a:lstStyle/>
          <a:p>
            <a:endParaRPr lang="ar-SA"/>
          </a:p>
        </p:txBody>
      </p:sp>
      <p:sp>
        <p:nvSpPr>
          <p:cNvPr id="65546" name="Rectangle 9"/>
          <p:cNvSpPr>
            <a:spLocks noChangeArrowheads="1"/>
          </p:cNvSpPr>
          <p:nvPr/>
        </p:nvSpPr>
        <p:spPr bwMode="auto">
          <a:xfrm>
            <a:off x="5791200" y="3429000"/>
            <a:ext cx="2819400" cy="1905000"/>
          </a:xfrm>
          <a:prstGeom prst="rect">
            <a:avLst/>
          </a:prstGeom>
          <a:noFill/>
          <a:ln w="9525">
            <a:noFill/>
            <a:miter lim="800000"/>
            <a:headEnd/>
            <a:tailEnd/>
          </a:ln>
        </p:spPr>
        <p:txBody>
          <a:bodyPr wrap="none" anchor="ctr"/>
          <a:lstStyle/>
          <a:p>
            <a:endParaRPr lang="ar-SA"/>
          </a:p>
        </p:txBody>
      </p:sp>
      <p:sp>
        <p:nvSpPr>
          <p:cNvPr id="65547" name="Rectangle 10"/>
          <p:cNvSpPr>
            <a:spLocks noChangeArrowheads="1"/>
          </p:cNvSpPr>
          <p:nvPr/>
        </p:nvSpPr>
        <p:spPr bwMode="auto">
          <a:xfrm>
            <a:off x="785813" y="3571875"/>
            <a:ext cx="2819400" cy="1905000"/>
          </a:xfrm>
          <a:prstGeom prst="rect">
            <a:avLst/>
          </a:prstGeom>
          <a:noFill/>
          <a:ln w="9525">
            <a:noFill/>
            <a:miter lim="800000"/>
            <a:headEnd/>
            <a:tailEnd/>
          </a:ln>
        </p:spPr>
        <p:txBody>
          <a:bodyPr wrap="none" anchor="ctr"/>
          <a:lstStyle/>
          <a:p>
            <a:endParaRPr lang="ar-SA"/>
          </a:p>
        </p:txBody>
      </p:sp>
      <p:sp>
        <p:nvSpPr>
          <p:cNvPr id="65548" name="Rectangle 11"/>
          <p:cNvSpPr>
            <a:spLocks noChangeArrowheads="1"/>
          </p:cNvSpPr>
          <p:nvPr/>
        </p:nvSpPr>
        <p:spPr bwMode="auto">
          <a:xfrm>
            <a:off x="838200" y="990600"/>
            <a:ext cx="2819400" cy="1905000"/>
          </a:xfrm>
          <a:prstGeom prst="rect">
            <a:avLst/>
          </a:prstGeom>
          <a:noFill/>
          <a:ln w="9525">
            <a:noFill/>
            <a:miter lim="800000"/>
            <a:headEnd/>
            <a:tailEnd/>
          </a:ln>
        </p:spPr>
        <p:txBody>
          <a:bodyPr wrap="none" anchor="ctr"/>
          <a:lstStyle/>
          <a:p>
            <a:endParaRPr lang="ar-SA"/>
          </a:p>
        </p:txBody>
      </p:sp>
      <p:sp>
        <p:nvSpPr>
          <p:cNvPr id="65549" name="Rectangle 12"/>
          <p:cNvSpPr>
            <a:spLocks noChangeArrowheads="1"/>
          </p:cNvSpPr>
          <p:nvPr/>
        </p:nvSpPr>
        <p:spPr bwMode="auto">
          <a:xfrm>
            <a:off x="5715000" y="990600"/>
            <a:ext cx="2819400" cy="1905000"/>
          </a:xfrm>
          <a:prstGeom prst="rect">
            <a:avLst/>
          </a:prstGeom>
          <a:noFill/>
          <a:ln w="9525">
            <a:noFill/>
            <a:miter lim="800000"/>
            <a:headEnd/>
            <a:tailEnd/>
          </a:ln>
        </p:spPr>
        <p:txBody>
          <a:bodyPr wrap="none" anchor="ctr"/>
          <a:lstStyle/>
          <a:p>
            <a:endParaRPr lang="ar-SA"/>
          </a:p>
        </p:txBody>
      </p:sp>
      <p:sp>
        <p:nvSpPr>
          <p:cNvPr id="332813" name="Text Box 13"/>
          <p:cNvSpPr txBox="1">
            <a:spLocks noChangeArrowheads="1"/>
          </p:cNvSpPr>
          <p:nvPr/>
        </p:nvSpPr>
        <p:spPr bwMode="auto">
          <a:xfrm>
            <a:off x="6072188" y="3429000"/>
            <a:ext cx="2362200" cy="366713"/>
          </a:xfrm>
          <a:prstGeom prst="rect">
            <a:avLst/>
          </a:prstGeom>
          <a:noFill/>
          <a:ln w="9525">
            <a:noFill/>
            <a:miter lim="800000"/>
            <a:headEnd/>
            <a:tailEnd/>
          </a:ln>
        </p:spPr>
        <p:txBody>
          <a:bodyPr>
            <a:spAutoFit/>
          </a:bodyPr>
          <a:lstStyle/>
          <a:p>
            <a:pPr algn="ctr">
              <a:spcBef>
                <a:spcPct val="50000"/>
              </a:spcBef>
            </a:pPr>
            <a:r>
              <a:rPr lang="ar-SA" b="1">
                <a:cs typeface="Mudir MT" pitchFamily="2" charset="-78"/>
              </a:rPr>
              <a:t>2.التنفيـــذ</a:t>
            </a:r>
            <a:endParaRPr lang="en-US" b="1">
              <a:cs typeface="Mudir MT" pitchFamily="2" charset="-78"/>
            </a:endParaRPr>
          </a:p>
        </p:txBody>
      </p:sp>
      <p:sp>
        <p:nvSpPr>
          <p:cNvPr id="332814" name="Text Box 14"/>
          <p:cNvSpPr txBox="1">
            <a:spLocks noChangeArrowheads="1"/>
          </p:cNvSpPr>
          <p:nvPr/>
        </p:nvSpPr>
        <p:spPr bwMode="auto">
          <a:xfrm>
            <a:off x="4924425" y="1130300"/>
            <a:ext cx="2219325" cy="366713"/>
          </a:xfrm>
          <a:prstGeom prst="rect">
            <a:avLst/>
          </a:prstGeom>
          <a:noFill/>
          <a:ln w="9525">
            <a:noFill/>
            <a:miter lim="800000"/>
            <a:headEnd/>
            <a:tailEnd/>
          </a:ln>
        </p:spPr>
        <p:txBody>
          <a:bodyPr>
            <a:spAutoFit/>
          </a:bodyPr>
          <a:lstStyle/>
          <a:p>
            <a:pPr algn="ctr">
              <a:spcBef>
                <a:spcPct val="50000"/>
              </a:spcBef>
            </a:pPr>
            <a:r>
              <a:rPr lang="ar-SA" b="1"/>
              <a:t>1.</a:t>
            </a:r>
            <a:r>
              <a:rPr lang="ar-SA" b="1">
                <a:cs typeface="Mudir MT" pitchFamily="2" charset="-78"/>
              </a:rPr>
              <a:t>التخطيط</a:t>
            </a:r>
            <a:endParaRPr lang="en-US" b="1">
              <a:cs typeface="Mudir MT" pitchFamily="2" charset="-78"/>
            </a:endParaRPr>
          </a:p>
        </p:txBody>
      </p:sp>
      <p:sp>
        <p:nvSpPr>
          <p:cNvPr id="332815" name="Text Box 15"/>
          <p:cNvSpPr txBox="1">
            <a:spLocks noChangeArrowheads="1"/>
          </p:cNvSpPr>
          <p:nvPr/>
        </p:nvSpPr>
        <p:spPr bwMode="auto">
          <a:xfrm>
            <a:off x="1057275" y="1400175"/>
            <a:ext cx="2514600" cy="366713"/>
          </a:xfrm>
          <a:prstGeom prst="rect">
            <a:avLst/>
          </a:prstGeom>
          <a:noFill/>
          <a:ln w="9525">
            <a:noFill/>
            <a:miter lim="800000"/>
            <a:headEnd/>
            <a:tailEnd/>
          </a:ln>
        </p:spPr>
        <p:txBody>
          <a:bodyPr>
            <a:spAutoFit/>
          </a:bodyPr>
          <a:lstStyle/>
          <a:p>
            <a:pPr algn="ctr">
              <a:spcBef>
                <a:spcPct val="50000"/>
              </a:spcBef>
            </a:pPr>
            <a:r>
              <a:rPr lang="ar-SA" b="1">
                <a:cs typeface="Mudir MT" pitchFamily="2" charset="-78"/>
              </a:rPr>
              <a:t>4.الاجراء المناسب</a:t>
            </a:r>
            <a:endParaRPr lang="en-US" b="1">
              <a:cs typeface="Mudir MT" pitchFamily="2" charset="-78"/>
            </a:endParaRPr>
          </a:p>
        </p:txBody>
      </p:sp>
      <p:sp>
        <p:nvSpPr>
          <p:cNvPr id="332816" name="Text Box 16"/>
          <p:cNvSpPr txBox="1">
            <a:spLocks noChangeArrowheads="1"/>
          </p:cNvSpPr>
          <p:nvPr/>
        </p:nvSpPr>
        <p:spPr bwMode="auto">
          <a:xfrm>
            <a:off x="714375" y="3900488"/>
            <a:ext cx="2000250" cy="366712"/>
          </a:xfrm>
          <a:prstGeom prst="rect">
            <a:avLst/>
          </a:prstGeom>
          <a:noFill/>
          <a:ln w="9525">
            <a:noFill/>
            <a:miter lim="800000"/>
            <a:headEnd/>
            <a:tailEnd/>
          </a:ln>
        </p:spPr>
        <p:txBody>
          <a:bodyPr>
            <a:spAutoFit/>
          </a:bodyPr>
          <a:lstStyle/>
          <a:p>
            <a:pPr algn="ctr">
              <a:spcBef>
                <a:spcPct val="50000"/>
              </a:spcBef>
            </a:pPr>
            <a:r>
              <a:rPr lang="ar-SA" b="1">
                <a:cs typeface="Mudir MT" pitchFamily="2" charset="-78"/>
              </a:rPr>
              <a:t>3.الفحص</a:t>
            </a:r>
            <a:endParaRPr lang="en-US" b="1">
              <a:cs typeface="Mudir MT" pitchFamily="2" charset="-78"/>
            </a:endParaRPr>
          </a:p>
        </p:txBody>
      </p:sp>
      <p:sp>
        <p:nvSpPr>
          <p:cNvPr id="65554" name="AutoShape 17"/>
          <p:cNvSpPr>
            <a:spLocks noChangeArrowheads="1"/>
          </p:cNvSpPr>
          <p:nvPr/>
        </p:nvSpPr>
        <p:spPr bwMode="auto">
          <a:xfrm rot="-213421">
            <a:off x="3471863" y="1265238"/>
            <a:ext cx="1176337" cy="525462"/>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6785 h 21600"/>
              <a:gd name="T14" fmla="*/ 17215 w 21600"/>
              <a:gd name="T15" fmla="*/ 14815 h 21600"/>
            </a:gdLst>
            <a:ahLst/>
            <a:cxnLst>
              <a:cxn ang="T8">
                <a:pos x="T0" y="T1"/>
              </a:cxn>
              <a:cxn ang="T9">
                <a:pos x="T2" y="T3"/>
              </a:cxn>
              <a:cxn ang="T10">
                <a:pos x="T4" y="T5"/>
              </a:cxn>
              <a:cxn ang="T11">
                <a:pos x="T6" y="T7"/>
              </a:cxn>
            </a:cxnLst>
            <a:rect l="T12" t="T13" r="T14" b="T15"/>
            <a:pathLst>
              <a:path w="21600" h="21600">
                <a:moveTo>
                  <a:pt x="9804" y="0"/>
                </a:moveTo>
                <a:lnTo>
                  <a:pt x="9804" y="6785"/>
                </a:lnTo>
                <a:lnTo>
                  <a:pt x="3375" y="6785"/>
                </a:lnTo>
                <a:lnTo>
                  <a:pt x="3375" y="14815"/>
                </a:lnTo>
                <a:lnTo>
                  <a:pt x="9804" y="14815"/>
                </a:lnTo>
                <a:lnTo>
                  <a:pt x="9804" y="21600"/>
                </a:lnTo>
                <a:lnTo>
                  <a:pt x="21600" y="10800"/>
                </a:lnTo>
                <a:close/>
              </a:path>
              <a:path w="21600" h="21600">
                <a:moveTo>
                  <a:pt x="1350" y="6785"/>
                </a:moveTo>
                <a:lnTo>
                  <a:pt x="1350" y="14815"/>
                </a:lnTo>
                <a:lnTo>
                  <a:pt x="2700" y="14815"/>
                </a:lnTo>
                <a:lnTo>
                  <a:pt x="2700" y="6785"/>
                </a:lnTo>
                <a:close/>
              </a:path>
              <a:path w="21600" h="21600">
                <a:moveTo>
                  <a:pt x="0" y="6785"/>
                </a:moveTo>
                <a:lnTo>
                  <a:pt x="0" y="14815"/>
                </a:lnTo>
                <a:lnTo>
                  <a:pt x="675" y="14815"/>
                </a:lnTo>
                <a:lnTo>
                  <a:pt x="675" y="6785"/>
                </a:lnTo>
                <a:close/>
              </a:path>
            </a:pathLst>
          </a:custGeom>
          <a:gradFill rotWithShape="0">
            <a:gsLst>
              <a:gs pos="0">
                <a:srgbClr val="B1D8FF"/>
              </a:gs>
              <a:gs pos="50000">
                <a:srgbClr val="E7F3FF"/>
              </a:gs>
              <a:gs pos="100000">
                <a:srgbClr val="B1D8FF"/>
              </a:gs>
            </a:gsLst>
            <a:lin ang="18900000" scaled="1"/>
          </a:gradFill>
          <a:ln w="3175">
            <a:solidFill>
              <a:srgbClr val="C0C0C0"/>
            </a:solidFill>
            <a:miter lim="800000"/>
            <a:headEnd/>
            <a:tailEnd/>
          </a:ln>
        </p:spPr>
        <p:txBody>
          <a:bodyPr wrap="none" anchor="ctr"/>
          <a:lstStyle/>
          <a:p>
            <a:endParaRPr lang="ar-SA"/>
          </a:p>
        </p:txBody>
      </p:sp>
      <p:sp>
        <p:nvSpPr>
          <p:cNvPr id="65555" name="AutoShape 19"/>
          <p:cNvSpPr>
            <a:spLocks noChangeArrowheads="1"/>
          </p:cNvSpPr>
          <p:nvPr/>
        </p:nvSpPr>
        <p:spPr bwMode="auto">
          <a:xfrm rot="10800000">
            <a:off x="4143375" y="5214938"/>
            <a:ext cx="1524000" cy="51117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6785 h 21600"/>
              <a:gd name="T14" fmla="*/ 17215 w 21600"/>
              <a:gd name="T15" fmla="*/ 14815 h 21600"/>
            </a:gdLst>
            <a:ahLst/>
            <a:cxnLst>
              <a:cxn ang="T8">
                <a:pos x="T0" y="T1"/>
              </a:cxn>
              <a:cxn ang="T9">
                <a:pos x="T2" y="T3"/>
              </a:cxn>
              <a:cxn ang="T10">
                <a:pos x="T4" y="T5"/>
              </a:cxn>
              <a:cxn ang="T11">
                <a:pos x="T6" y="T7"/>
              </a:cxn>
            </a:cxnLst>
            <a:rect l="T12" t="T13" r="T14" b="T15"/>
            <a:pathLst>
              <a:path w="21600" h="21600">
                <a:moveTo>
                  <a:pt x="9804" y="0"/>
                </a:moveTo>
                <a:lnTo>
                  <a:pt x="9804" y="6785"/>
                </a:lnTo>
                <a:lnTo>
                  <a:pt x="3375" y="6785"/>
                </a:lnTo>
                <a:lnTo>
                  <a:pt x="3375" y="14815"/>
                </a:lnTo>
                <a:lnTo>
                  <a:pt x="9804" y="14815"/>
                </a:lnTo>
                <a:lnTo>
                  <a:pt x="9804" y="21600"/>
                </a:lnTo>
                <a:lnTo>
                  <a:pt x="21600" y="10800"/>
                </a:lnTo>
                <a:close/>
              </a:path>
              <a:path w="21600" h="21600">
                <a:moveTo>
                  <a:pt x="1350" y="6785"/>
                </a:moveTo>
                <a:lnTo>
                  <a:pt x="1350" y="14815"/>
                </a:lnTo>
                <a:lnTo>
                  <a:pt x="2700" y="14815"/>
                </a:lnTo>
                <a:lnTo>
                  <a:pt x="2700" y="6785"/>
                </a:lnTo>
                <a:close/>
              </a:path>
              <a:path w="21600" h="21600">
                <a:moveTo>
                  <a:pt x="0" y="6785"/>
                </a:moveTo>
                <a:lnTo>
                  <a:pt x="0" y="14815"/>
                </a:lnTo>
                <a:lnTo>
                  <a:pt x="675" y="14815"/>
                </a:lnTo>
                <a:lnTo>
                  <a:pt x="675" y="6785"/>
                </a:lnTo>
                <a:close/>
              </a:path>
            </a:pathLst>
          </a:custGeom>
          <a:gradFill rotWithShape="0">
            <a:gsLst>
              <a:gs pos="0">
                <a:srgbClr val="B1D8FF"/>
              </a:gs>
              <a:gs pos="50000">
                <a:srgbClr val="E7F3FF"/>
              </a:gs>
              <a:gs pos="100000">
                <a:srgbClr val="B1D8FF"/>
              </a:gs>
            </a:gsLst>
            <a:lin ang="18900000" scaled="1"/>
          </a:gradFill>
          <a:ln w="3175">
            <a:solidFill>
              <a:srgbClr val="C0C0C0"/>
            </a:solidFill>
            <a:miter lim="800000"/>
            <a:headEnd/>
            <a:tailEnd/>
          </a:ln>
        </p:spPr>
        <p:txBody>
          <a:bodyPr wrap="none" anchor="ctr"/>
          <a:lstStyle/>
          <a:p>
            <a:endParaRPr lang="ar-SA"/>
          </a:p>
        </p:txBody>
      </p:sp>
      <p:sp>
        <p:nvSpPr>
          <p:cNvPr id="65556" name="AutoShape 20"/>
          <p:cNvSpPr>
            <a:spLocks noChangeArrowheads="1"/>
          </p:cNvSpPr>
          <p:nvPr/>
        </p:nvSpPr>
        <p:spPr bwMode="auto">
          <a:xfrm rot="3995644">
            <a:off x="6081712" y="2597151"/>
            <a:ext cx="1196975" cy="6096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6785 h 21600"/>
              <a:gd name="T14" fmla="*/ 17215 w 21600"/>
              <a:gd name="T15" fmla="*/ 14815 h 21600"/>
            </a:gdLst>
            <a:ahLst/>
            <a:cxnLst>
              <a:cxn ang="T8">
                <a:pos x="T0" y="T1"/>
              </a:cxn>
              <a:cxn ang="T9">
                <a:pos x="T2" y="T3"/>
              </a:cxn>
              <a:cxn ang="T10">
                <a:pos x="T4" y="T5"/>
              </a:cxn>
              <a:cxn ang="T11">
                <a:pos x="T6" y="T7"/>
              </a:cxn>
            </a:cxnLst>
            <a:rect l="T12" t="T13" r="T14" b="T15"/>
            <a:pathLst>
              <a:path w="21600" h="21600">
                <a:moveTo>
                  <a:pt x="9804" y="0"/>
                </a:moveTo>
                <a:lnTo>
                  <a:pt x="9804" y="6785"/>
                </a:lnTo>
                <a:lnTo>
                  <a:pt x="3375" y="6785"/>
                </a:lnTo>
                <a:lnTo>
                  <a:pt x="3375" y="14815"/>
                </a:lnTo>
                <a:lnTo>
                  <a:pt x="9804" y="14815"/>
                </a:lnTo>
                <a:lnTo>
                  <a:pt x="9804" y="21600"/>
                </a:lnTo>
                <a:lnTo>
                  <a:pt x="21600" y="10800"/>
                </a:lnTo>
                <a:close/>
              </a:path>
              <a:path w="21600" h="21600">
                <a:moveTo>
                  <a:pt x="1350" y="6785"/>
                </a:moveTo>
                <a:lnTo>
                  <a:pt x="1350" y="14815"/>
                </a:lnTo>
                <a:lnTo>
                  <a:pt x="2700" y="14815"/>
                </a:lnTo>
                <a:lnTo>
                  <a:pt x="2700" y="6785"/>
                </a:lnTo>
                <a:close/>
              </a:path>
              <a:path w="21600" h="21600">
                <a:moveTo>
                  <a:pt x="0" y="6785"/>
                </a:moveTo>
                <a:lnTo>
                  <a:pt x="0" y="14815"/>
                </a:lnTo>
                <a:lnTo>
                  <a:pt x="675" y="14815"/>
                </a:lnTo>
                <a:lnTo>
                  <a:pt x="675" y="6785"/>
                </a:lnTo>
                <a:close/>
              </a:path>
            </a:pathLst>
          </a:custGeom>
          <a:gradFill rotWithShape="0">
            <a:gsLst>
              <a:gs pos="0">
                <a:srgbClr val="99CCFF"/>
              </a:gs>
              <a:gs pos="50000">
                <a:srgbClr val="E0EFFF"/>
              </a:gs>
              <a:gs pos="100000">
                <a:srgbClr val="99CCFF"/>
              </a:gs>
            </a:gsLst>
            <a:lin ang="18900000" scaled="1"/>
          </a:gradFill>
          <a:ln w="3175">
            <a:solidFill>
              <a:srgbClr val="C0C0C0"/>
            </a:solidFill>
            <a:miter lim="800000"/>
            <a:headEnd/>
            <a:tailEnd/>
          </a:ln>
        </p:spPr>
        <p:txBody>
          <a:bodyPr wrap="none" anchor="ctr"/>
          <a:lstStyle/>
          <a:p>
            <a:endParaRPr lang="ar-SA"/>
          </a:p>
        </p:txBody>
      </p:sp>
      <p:sp>
        <p:nvSpPr>
          <p:cNvPr id="332821" name="Text Box 21"/>
          <p:cNvSpPr txBox="1">
            <a:spLocks noChangeArrowheads="1"/>
          </p:cNvSpPr>
          <p:nvPr/>
        </p:nvSpPr>
        <p:spPr bwMode="auto">
          <a:xfrm>
            <a:off x="4427538" y="1628775"/>
            <a:ext cx="3786187" cy="825500"/>
          </a:xfrm>
          <a:prstGeom prst="rect">
            <a:avLst/>
          </a:prstGeom>
          <a:noFill/>
          <a:ln w="9525">
            <a:noFill/>
            <a:miter lim="800000"/>
            <a:headEnd/>
            <a:tailEnd/>
          </a:ln>
        </p:spPr>
        <p:txBody>
          <a:bodyPr>
            <a:spAutoFit/>
          </a:bodyPr>
          <a:lstStyle/>
          <a:p>
            <a:pPr algn="ctr">
              <a:spcBef>
                <a:spcPct val="50000"/>
              </a:spcBef>
            </a:pPr>
            <a:r>
              <a:rPr lang="ar-SA" sz="1600" b="1">
                <a:latin typeface="Monotype Koufi" pitchFamily="2" charset="-78"/>
                <a:cs typeface="Monotype Koufi" pitchFamily="2" charset="-78"/>
              </a:rPr>
              <a:t>تحديد مستوى جودة العمل، والتعرف على نوعية المستهدفين ”مراجعين“ووضع أهداف محددة مبينة، على تلك الاحتياجات</a:t>
            </a:r>
            <a:endParaRPr lang="en-US" sz="1600" b="1">
              <a:cs typeface="Monotype Koufi" pitchFamily="2" charset="-78"/>
            </a:endParaRPr>
          </a:p>
        </p:txBody>
      </p:sp>
      <p:sp>
        <p:nvSpPr>
          <p:cNvPr id="332822" name="Text Box 22"/>
          <p:cNvSpPr txBox="1">
            <a:spLocks noChangeArrowheads="1"/>
          </p:cNvSpPr>
          <p:nvPr/>
        </p:nvSpPr>
        <p:spPr bwMode="auto">
          <a:xfrm>
            <a:off x="214313" y="1831975"/>
            <a:ext cx="3786187" cy="1077913"/>
          </a:xfrm>
          <a:prstGeom prst="rect">
            <a:avLst/>
          </a:prstGeom>
          <a:noFill/>
          <a:ln w="9525">
            <a:noFill/>
            <a:miter lim="800000"/>
            <a:headEnd/>
            <a:tailEnd/>
          </a:ln>
        </p:spPr>
        <p:txBody>
          <a:bodyPr>
            <a:spAutoFit/>
          </a:bodyPr>
          <a:lstStyle/>
          <a:p>
            <a:pPr algn="ctr">
              <a:spcBef>
                <a:spcPct val="50000"/>
              </a:spcBef>
            </a:pPr>
            <a:r>
              <a:rPr lang="ar-SA" sz="1600" b="1">
                <a:latin typeface="Monotype Koufi" pitchFamily="2" charset="-78"/>
                <a:cs typeface="Monotype Koufi" pitchFamily="2" charset="-78"/>
              </a:rPr>
              <a:t>بناء على التحليل الاحصائي لنتائج التنفيذ، يقوم فريق العمل باستخدام التحسينات الجديدة كمعيار في المستقبل، وبالتالي يتم تطبيقها على عمليات أخرى سواء أكانت إدارية أو فنية</a:t>
            </a:r>
            <a:endParaRPr lang="en-US" sz="1600" b="1">
              <a:cs typeface="Monotype Koufi" pitchFamily="2" charset="-78"/>
            </a:endParaRPr>
          </a:p>
        </p:txBody>
      </p:sp>
      <p:sp>
        <p:nvSpPr>
          <p:cNvPr id="332823" name="Text Box 23"/>
          <p:cNvSpPr txBox="1">
            <a:spLocks noChangeArrowheads="1"/>
          </p:cNvSpPr>
          <p:nvPr/>
        </p:nvSpPr>
        <p:spPr bwMode="auto">
          <a:xfrm>
            <a:off x="214313" y="4286250"/>
            <a:ext cx="4000500" cy="1169988"/>
          </a:xfrm>
          <a:prstGeom prst="rect">
            <a:avLst/>
          </a:prstGeom>
          <a:noFill/>
          <a:ln w="9525">
            <a:noFill/>
            <a:miter lim="800000"/>
            <a:headEnd/>
            <a:tailEnd/>
          </a:ln>
        </p:spPr>
        <p:txBody>
          <a:bodyPr>
            <a:spAutoFit/>
          </a:bodyPr>
          <a:lstStyle/>
          <a:p>
            <a:pPr>
              <a:spcBef>
                <a:spcPct val="50000"/>
              </a:spcBef>
            </a:pPr>
            <a:r>
              <a:rPr lang="ar-SA" sz="1400" b="1">
                <a:latin typeface="Monotype Koufi" pitchFamily="2" charset="-78"/>
                <a:cs typeface="Monotype Koufi" pitchFamily="2" charset="-78"/>
              </a:rPr>
              <a:t>يتم التعرف على النتائج بعد تنفيذ الحلول والتحول إلى الوضع الجديد للعملية الانتاجية، حيث يتم جمع البيانات وتحليلها، واستخدام المعايير والمؤشرات لمقارنة الوضع القديم بالوضع الجديد وقياس مدى التحسن الحاصل أي القيام بدراسة تقويمية للوضع</a:t>
            </a:r>
            <a:endParaRPr lang="en-US" sz="1400" b="1">
              <a:cs typeface="Monotype Koufi" pitchFamily="2" charset="-78"/>
            </a:endParaRPr>
          </a:p>
        </p:txBody>
      </p:sp>
      <p:sp>
        <p:nvSpPr>
          <p:cNvPr id="65560" name="Line 24"/>
          <p:cNvSpPr>
            <a:spLocks noChangeShapeType="1"/>
          </p:cNvSpPr>
          <p:nvPr/>
        </p:nvSpPr>
        <p:spPr bwMode="auto">
          <a:xfrm flipH="1">
            <a:off x="0" y="304800"/>
            <a:ext cx="9067800" cy="0"/>
          </a:xfrm>
          <a:prstGeom prst="line">
            <a:avLst/>
          </a:prstGeom>
          <a:noFill/>
          <a:ln w="9525">
            <a:pattFill prst="plaid">
              <a:fgClr>
                <a:schemeClr val="folHlink"/>
              </a:fgClr>
              <a:bgClr>
                <a:srgbClr val="FFFFFF"/>
              </a:bgClr>
            </a:pattFill>
            <a:round/>
            <a:headEnd/>
            <a:tailEnd/>
          </a:ln>
        </p:spPr>
        <p:txBody>
          <a:bodyPr/>
          <a:lstStyle/>
          <a:p>
            <a:endParaRPr lang="ar-SA"/>
          </a:p>
        </p:txBody>
      </p:sp>
      <p:sp>
        <p:nvSpPr>
          <p:cNvPr id="332825" name="Text Box 25"/>
          <p:cNvSpPr txBox="1">
            <a:spLocks noChangeArrowheads="1"/>
          </p:cNvSpPr>
          <p:nvPr/>
        </p:nvSpPr>
        <p:spPr bwMode="auto">
          <a:xfrm>
            <a:off x="4786313" y="4000500"/>
            <a:ext cx="3819525" cy="1323975"/>
          </a:xfrm>
          <a:prstGeom prst="rect">
            <a:avLst/>
          </a:prstGeom>
          <a:noFill/>
          <a:ln w="9525">
            <a:noFill/>
            <a:miter lim="800000"/>
            <a:headEnd/>
            <a:tailEnd/>
          </a:ln>
        </p:spPr>
        <p:txBody>
          <a:bodyPr>
            <a:spAutoFit/>
          </a:bodyPr>
          <a:lstStyle/>
          <a:p>
            <a:pPr>
              <a:spcBef>
                <a:spcPct val="50000"/>
              </a:spcBef>
            </a:pPr>
            <a:r>
              <a:rPr lang="ar-SA" sz="1600" b="1">
                <a:latin typeface="Monotype Koufi" pitchFamily="2" charset="-78"/>
                <a:cs typeface="Monotype Koufi" pitchFamily="2" charset="-78"/>
              </a:rPr>
              <a:t>يقوم فريق العمل بإعداد جدول زمني للنشاطات ذات الصلة بعملية التحسين، كما يتم وضع تقديرات للموارد اللازمة، مع التركيز خلال هذه المرحلة على تدريب العاملين على التحول من الوضع الحالي إلى الوضع الجديد.</a:t>
            </a:r>
            <a:endParaRPr lang="en-US" sz="1600" b="1">
              <a:cs typeface="Monotype Koufi" pitchFamily="2" charset="-78"/>
            </a:endParaRPr>
          </a:p>
        </p:txBody>
      </p:sp>
      <p:sp>
        <p:nvSpPr>
          <p:cNvPr id="65562" name="Line 26"/>
          <p:cNvSpPr>
            <a:spLocks noChangeShapeType="1"/>
          </p:cNvSpPr>
          <p:nvPr/>
        </p:nvSpPr>
        <p:spPr bwMode="auto">
          <a:xfrm rot="5400000" flipH="1">
            <a:off x="7505700" y="4914900"/>
            <a:ext cx="3124200" cy="0"/>
          </a:xfrm>
          <a:prstGeom prst="line">
            <a:avLst/>
          </a:prstGeom>
          <a:noFill/>
          <a:ln w="9525">
            <a:pattFill prst="plaid">
              <a:fgClr>
                <a:srgbClr val="DDDDDD"/>
              </a:fgClr>
              <a:bgClr>
                <a:srgbClr val="FFFFFF"/>
              </a:bgClr>
            </a:pattFill>
            <a:round/>
            <a:headEnd/>
            <a:tailEnd/>
          </a:ln>
        </p:spPr>
        <p:txBody>
          <a:bodyPr/>
          <a:lstStyle/>
          <a:p>
            <a:endParaRPr lang="ar-SA"/>
          </a:p>
        </p:txBody>
      </p:sp>
      <p:sp>
        <p:nvSpPr>
          <p:cNvPr id="65563" name="Line 27"/>
          <p:cNvSpPr>
            <a:spLocks noChangeShapeType="1"/>
          </p:cNvSpPr>
          <p:nvPr/>
        </p:nvSpPr>
        <p:spPr bwMode="auto">
          <a:xfrm rot="5400000" flipH="1">
            <a:off x="7924800" y="4800600"/>
            <a:ext cx="2133600" cy="0"/>
          </a:xfrm>
          <a:prstGeom prst="line">
            <a:avLst/>
          </a:prstGeom>
          <a:noFill/>
          <a:ln w="9525">
            <a:pattFill prst="plaid">
              <a:fgClr>
                <a:srgbClr val="DDDDDD"/>
              </a:fgClr>
              <a:bgClr>
                <a:srgbClr val="FFFFFF"/>
              </a:bgClr>
            </a:pattFill>
            <a:round/>
            <a:headEnd/>
            <a:tailEnd/>
          </a:ln>
        </p:spPr>
        <p:txBody>
          <a:bodyPr/>
          <a:lstStyle/>
          <a:p>
            <a:endParaRPr lang="ar-SA"/>
          </a:p>
        </p:txBody>
      </p:sp>
      <p:sp>
        <p:nvSpPr>
          <p:cNvPr id="65564" name="Line 28"/>
          <p:cNvSpPr>
            <a:spLocks noChangeShapeType="1"/>
          </p:cNvSpPr>
          <p:nvPr/>
        </p:nvSpPr>
        <p:spPr bwMode="auto">
          <a:xfrm rot="5400000" flipH="1">
            <a:off x="8229600" y="5334000"/>
            <a:ext cx="1371600" cy="0"/>
          </a:xfrm>
          <a:prstGeom prst="line">
            <a:avLst/>
          </a:prstGeom>
          <a:noFill/>
          <a:ln w="9525">
            <a:pattFill prst="plaid">
              <a:fgClr>
                <a:srgbClr val="DDDDDD"/>
              </a:fgClr>
              <a:bgClr>
                <a:srgbClr val="FFFFFF"/>
              </a:bgClr>
            </a:pattFill>
            <a:round/>
            <a:headEnd/>
            <a:tailEnd/>
          </a:ln>
        </p:spPr>
        <p:txBody>
          <a:bodyPr/>
          <a:lstStyle/>
          <a:p>
            <a:endParaRPr lang="ar-SA"/>
          </a:p>
        </p:txBody>
      </p:sp>
      <p:sp>
        <p:nvSpPr>
          <p:cNvPr id="65565" name="AutoShape 28"/>
          <p:cNvSpPr>
            <a:spLocks noChangeArrowheads="1"/>
          </p:cNvSpPr>
          <p:nvPr/>
        </p:nvSpPr>
        <p:spPr bwMode="auto">
          <a:xfrm rot="-5123816">
            <a:off x="1695451" y="3116262"/>
            <a:ext cx="920750" cy="52387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6785 h 21600"/>
              <a:gd name="T14" fmla="*/ 17215 w 21600"/>
              <a:gd name="T15" fmla="*/ 14815 h 21600"/>
            </a:gdLst>
            <a:ahLst/>
            <a:cxnLst>
              <a:cxn ang="T8">
                <a:pos x="T0" y="T1"/>
              </a:cxn>
              <a:cxn ang="T9">
                <a:pos x="T2" y="T3"/>
              </a:cxn>
              <a:cxn ang="T10">
                <a:pos x="T4" y="T5"/>
              </a:cxn>
              <a:cxn ang="T11">
                <a:pos x="T6" y="T7"/>
              </a:cxn>
            </a:cxnLst>
            <a:rect l="T12" t="T13" r="T14" b="T15"/>
            <a:pathLst>
              <a:path w="21600" h="21600">
                <a:moveTo>
                  <a:pt x="9804" y="0"/>
                </a:moveTo>
                <a:lnTo>
                  <a:pt x="9804" y="6785"/>
                </a:lnTo>
                <a:lnTo>
                  <a:pt x="3375" y="6785"/>
                </a:lnTo>
                <a:lnTo>
                  <a:pt x="3375" y="14815"/>
                </a:lnTo>
                <a:lnTo>
                  <a:pt x="9804" y="14815"/>
                </a:lnTo>
                <a:lnTo>
                  <a:pt x="9804" y="21600"/>
                </a:lnTo>
                <a:lnTo>
                  <a:pt x="21600" y="10800"/>
                </a:lnTo>
                <a:close/>
              </a:path>
              <a:path w="21600" h="21600">
                <a:moveTo>
                  <a:pt x="1350" y="6785"/>
                </a:moveTo>
                <a:lnTo>
                  <a:pt x="1350" y="14815"/>
                </a:lnTo>
                <a:lnTo>
                  <a:pt x="2700" y="14815"/>
                </a:lnTo>
                <a:lnTo>
                  <a:pt x="2700" y="6785"/>
                </a:lnTo>
                <a:close/>
              </a:path>
              <a:path w="21600" h="21600">
                <a:moveTo>
                  <a:pt x="0" y="6785"/>
                </a:moveTo>
                <a:lnTo>
                  <a:pt x="0" y="14815"/>
                </a:lnTo>
                <a:lnTo>
                  <a:pt x="675" y="14815"/>
                </a:lnTo>
                <a:lnTo>
                  <a:pt x="675" y="6785"/>
                </a:lnTo>
                <a:close/>
              </a:path>
            </a:pathLst>
          </a:custGeom>
          <a:gradFill rotWithShape="0">
            <a:gsLst>
              <a:gs pos="0">
                <a:srgbClr val="B1D8FF"/>
              </a:gs>
              <a:gs pos="50000">
                <a:srgbClr val="E7F3FF"/>
              </a:gs>
              <a:gs pos="100000">
                <a:srgbClr val="B1D8FF"/>
              </a:gs>
            </a:gsLst>
            <a:lin ang="18900000" scaled="1"/>
          </a:gradFill>
          <a:ln w="3175">
            <a:solidFill>
              <a:srgbClr val="C0C0C0"/>
            </a:solidFill>
            <a:miter lim="800000"/>
            <a:headEnd/>
            <a:tailEnd/>
          </a:ln>
        </p:spPr>
        <p:txBody>
          <a:bodyPr wrap="none" anchor="ctr"/>
          <a:lstStyle/>
          <a:p>
            <a:endParaRPr lang="ar-SA"/>
          </a:p>
        </p:txBody>
      </p:sp>
      <p:sp>
        <p:nvSpPr>
          <p:cNvPr id="65566" name="AutoShape 30"/>
          <p:cNvSpPr>
            <a:spLocks noChangeArrowheads="1"/>
          </p:cNvSpPr>
          <p:nvPr/>
        </p:nvSpPr>
        <p:spPr bwMode="auto">
          <a:xfrm>
            <a:off x="3851275" y="2924175"/>
            <a:ext cx="1439863" cy="8636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ar-SA" b="1"/>
              <a:t>؟!</a:t>
            </a:r>
            <a:r>
              <a:rPr lang="en-US" b="1"/>
              <a:t>C   </a:t>
            </a:r>
          </a:p>
        </p:txBody>
      </p:sp>
      <p:sp>
        <p:nvSpPr>
          <p:cNvPr id="2" name="Text Box 31"/>
          <p:cNvSpPr txBox="1">
            <a:spLocks noChangeArrowheads="1"/>
          </p:cNvSpPr>
          <p:nvPr/>
        </p:nvSpPr>
        <p:spPr bwMode="auto">
          <a:xfrm>
            <a:off x="611188" y="6021388"/>
            <a:ext cx="7200900" cy="366712"/>
          </a:xfrm>
          <a:prstGeom prst="rect">
            <a:avLst/>
          </a:prstGeom>
          <a:noFill/>
          <a:ln w="9525">
            <a:noFill/>
            <a:miter lim="800000"/>
            <a:headEnd/>
            <a:tailEnd/>
          </a:ln>
        </p:spPr>
        <p:txBody>
          <a:bodyPr>
            <a:spAutoFit/>
          </a:bodyPr>
          <a:lstStyle/>
          <a:p>
            <a:pPr>
              <a:spcBef>
                <a:spcPct val="50000"/>
              </a:spcBef>
            </a:pPr>
            <a:r>
              <a:rPr lang="ar-SA" sz="1400" b="1">
                <a:cs typeface="Monotype Koufi" pitchFamily="2" charset="-78"/>
              </a:rPr>
              <a:t>ايضا فكر في المكان الملائم للمراجع و  </a:t>
            </a:r>
            <a:r>
              <a:rPr lang="en-US" sz="1400" b="1">
                <a:cs typeface="Monotype Koufi" pitchFamily="2" charset="-78"/>
              </a:rPr>
              <a:t>? </a:t>
            </a:r>
            <a:r>
              <a:rPr lang="en-US" sz="1400" b="1" i="1">
                <a:latin typeface="Arial Black" pitchFamily="34" charset="0"/>
              </a:rPr>
              <a:t>CcMLTQM</a:t>
            </a:r>
            <a:r>
              <a:rPr lang="ar-SA" sz="1400" b="1">
                <a:latin typeface="Arial Black" pitchFamily="34" charset="0"/>
                <a:cs typeface="Monotype Koufi" pitchFamily="2" charset="-78"/>
              </a:rPr>
              <a:t> ولا تنسى مرحلتي 5. </a:t>
            </a:r>
            <a:r>
              <a:rPr lang="ar-SA" b="1">
                <a:latin typeface="Arial Black" pitchFamily="34" charset="0"/>
                <a:cs typeface="Monotype Koufi" pitchFamily="2" charset="-78"/>
              </a:rPr>
              <a:t>التقويم و 6. التطوير</a:t>
            </a:r>
            <a:r>
              <a:rPr lang="ar-SA" sz="1400" b="1">
                <a:latin typeface="Arial Black" pitchFamily="34" charset="0"/>
                <a:cs typeface="Monotype Koufi" pitchFamily="2" charset="-78"/>
              </a:rPr>
              <a:t> ؟ </a:t>
            </a:r>
            <a:endParaRPr lang="en-US" sz="1400" b="1">
              <a:latin typeface="Arial Black" pitchFamily="34" charset="0"/>
              <a:cs typeface="Monotype Koufi"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1000"/>
                                  </p:stCondLst>
                                  <p:iterate type="wd">
                                    <p:tmPct val="100000"/>
                                  </p:iterate>
                                  <p:childTnLst>
                                    <p:set>
                                      <p:cBhvr>
                                        <p:cTn id="6" dur="1" fill="hold">
                                          <p:stCondLst>
                                            <p:cond delay="0"/>
                                          </p:stCondLst>
                                        </p:cTn>
                                        <p:tgtEl>
                                          <p:spTgt spid="332804">
                                            <p:txEl>
                                              <p:pRg st="0" end="0"/>
                                            </p:txEl>
                                          </p:spTgt>
                                        </p:tgtEl>
                                        <p:attrNameLst>
                                          <p:attrName>style.visibility</p:attrName>
                                        </p:attrNameLst>
                                      </p:cBhvr>
                                      <p:to>
                                        <p:strVal val="visible"/>
                                      </p:to>
                                    </p:set>
                                    <p:animEffect transition="in" filter="blinds(horizontal)">
                                      <p:cBhvr>
                                        <p:cTn id="7" dur="300"/>
                                        <p:tgtEl>
                                          <p:spTgt spid="332804">
                                            <p:txEl>
                                              <p:pRg st="0" end="0"/>
                                            </p:txEl>
                                          </p:spTgt>
                                        </p:tgtEl>
                                      </p:cBhvr>
                                    </p:animEffect>
                                  </p:childTnLst>
                                </p:cTn>
                              </p:par>
                            </p:childTnLst>
                          </p:cTn>
                        </p:par>
                        <p:par>
                          <p:cTn id="8" fill="hold">
                            <p:stCondLst>
                              <p:cond delay="2500"/>
                            </p:stCondLst>
                            <p:childTnLst>
                              <p:par>
                                <p:cTn id="9" presetID="3" presetClass="entr" presetSubtype="10" fill="hold" grpId="0" nodeType="afterEffect">
                                  <p:stCondLst>
                                    <p:cond delay="1000"/>
                                  </p:stCondLst>
                                  <p:iterate type="wd">
                                    <p:tmPct val="100000"/>
                                  </p:iterate>
                                  <p:childTnLst>
                                    <p:set>
                                      <p:cBhvr>
                                        <p:cTn id="10" dur="1" fill="hold">
                                          <p:stCondLst>
                                            <p:cond delay="0"/>
                                          </p:stCondLst>
                                        </p:cTn>
                                        <p:tgtEl>
                                          <p:spTgt spid="332804">
                                            <p:txEl>
                                              <p:pRg st="1" end="1"/>
                                            </p:txEl>
                                          </p:spTgt>
                                        </p:tgtEl>
                                        <p:attrNameLst>
                                          <p:attrName>style.visibility</p:attrName>
                                        </p:attrNameLst>
                                      </p:cBhvr>
                                      <p:to>
                                        <p:strVal val="visible"/>
                                      </p:to>
                                    </p:set>
                                    <p:animEffect transition="in" filter="blinds(horizontal)">
                                      <p:cBhvr>
                                        <p:cTn id="11" dur="300"/>
                                        <p:tgtEl>
                                          <p:spTgt spid="332804">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 presetClass="entr" presetSubtype="16" fill="hold" grpId="0" nodeType="clickEffect">
                                  <p:stCondLst>
                                    <p:cond delay="0"/>
                                  </p:stCondLst>
                                  <p:iterate type="lt">
                                    <p:tmPct val="100000"/>
                                  </p:iterate>
                                  <p:childTnLst>
                                    <p:set>
                                      <p:cBhvr>
                                        <p:cTn id="15" dur="1" fill="hold">
                                          <p:stCondLst>
                                            <p:cond delay="0"/>
                                          </p:stCondLst>
                                        </p:cTn>
                                        <p:tgtEl>
                                          <p:spTgt spid="332814"/>
                                        </p:tgtEl>
                                        <p:attrNameLst>
                                          <p:attrName>style.visibility</p:attrName>
                                        </p:attrNameLst>
                                      </p:cBhvr>
                                      <p:to>
                                        <p:strVal val="visible"/>
                                      </p:to>
                                    </p:set>
                                    <p:animEffect transition="in" filter="box(in)">
                                      <p:cBhvr>
                                        <p:cTn id="16" dur="75"/>
                                        <p:tgtEl>
                                          <p:spTgt spid="332814"/>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iterate type="lt">
                                    <p:tmPct val="100000"/>
                                  </p:iterate>
                                  <p:childTnLst>
                                    <p:set>
                                      <p:cBhvr>
                                        <p:cTn id="20" dur="1" fill="hold">
                                          <p:stCondLst>
                                            <p:cond delay="0"/>
                                          </p:stCondLst>
                                        </p:cTn>
                                        <p:tgtEl>
                                          <p:spTgt spid="332821"/>
                                        </p:tgtEl>
                                        <p:attrNameLst>
                                          <p:attrName>style.visibility</p:attrName>
                                        </p:attrNameLst>
                                      </p:cBhvr>
                                      <p:to>
                                        <p:strVal val="visible"/>
                                      </p:to>
                                    </p:set>
                                    <p:animEffect transition="in" filter="checkerboard(across)">
                                      <p:cBhvr>
                                        <p:cTn id="21" dur="75"/>
                                        <p:tgtEl>
                                          <p:spTgt spid="332821"/>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iterate type="lt">
                                    <p:tmPct val="100000"/>
                                  </p:iterate>
                                  <p:childTnLst>
                                    <p:set>
                                      <p:cBhvr>
                                        <p:cTn id="25" dur="1" fill="hold">
                                          <p:stCondLst>
                                            <p:cond delay="0"/>
                                          </p:stCondLst>
                                        </p:cTn>
                                        <p:tgtEl>
                                          <p:spTgt spid="332813"/>
                                        </p:tgtEl>
                                        <p:attrNameLst>
                                          <p:attrName>style.visibility</p:attrName>
                                        </p:attrNameLst>
                                      </p:cBhvr>
                                      <p:to>
                                        <p:strVal val="visible"/>
                                      </p:to>
                                    </p:set>
                                    <p:animEffect transition="in" filter="blinds(horizontal)">
                                      <p:cBhvr>
                                        <p:cTn id="26" dur="75"/>
                                        <p:tgtEl>
                                          <p:spTgt spid="332813"/>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grpId="0" nodeType="clickEffect">
                                  <p:stCondLst>
                                    <p:cond delay="0"/>
                                  </p:stCondLst>
                                  <p:iterate type="lt">
                                    <p:tmPct val="100000"/>
                                  </p:iterate>
                                  <p:childTnLst>
                                    <p:set>
                                      <p:cBhvr>
                                        <p:cTn id="30" dur="1" fill="hold">
                                          <p:stCondLst>
                                            <p:cond delay="0"/>
                                          </p:stCondLst>
                                        </p:cTn>
                                        <p:tgtEl>
                                          <p:spTgt spid="332825"/>
                                        </p:tgtEl>
                                        <p:attrNameLst>
                                          <p:attrName>style.visibility</p:attrName>
                                        </p:attrNameLst>
                                      </p:cBhvr>
                                      <p:to>
                                        <p:strVal val="visible"/>
                                      </p:to>
                                    </p:set>
                                    <p:animEffect transition="in" filter="checkerboard(across)">
                                      <p:cBhvr>
                                        <p:cTn id="31" dur="75"/>
                                        <p:tgtEl>
                                          <p:spTgt spid="332825"/>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iterate type="lt">
                                    <p:tmPct val="100000"/>
                                  </p:iterate>
                                  <p:childTnLst>
                                    <p:set>
                                      <p:cBhvr>
                                        <p:cTn id="35" dur="1" fill="hold">
                                          <p:stCondLst>
                                            <p:cond delay="0"/>
                                          </p:stCondLst>
                                        </p:cTn>
                                        <p:tgtEl>
                                          <p:spTgt spid="332816"/>
                                        </p:tgtEl>
                                        <p:attrNameLst>
                                          <p:attrName>style.visibility</p:attrName>
                                        </p:attrNameLst>
                                      </p:cBhvr>
                                      <p:to>
                                        <p:strVal val="visible"/>
                                      </p:to>
                                    </p:set>
                                    <p:animEffect transition="in" filter="blinds(horizontal)">
                                      <p:cBhvr>
                                        <p:cTn id="36" dur="75"/>
                                        <p:tgtEl>
                                          <p:spTgt spid="332816"/>
                                        </p:tgtEl>
                                      </p:cBhvr>
                                    </p:animEffect>
                                  </p:childTnLst>
                                </p:cTn>
                              </p:par>
                            </p:childTnLst>
                          </p:cTn>
                        </p:par>
                      </p:childTnLst>
                    </p:cTn>
                  </p:par>
                  <p:par>
                    <p:cTn id="37" fill="hold">
                      <p:stCondLst>
                        <p:cond delay="indefinite"/>
                      </p:stCondLst>
                      <p:childTnLst>
                        <p:par>
                          <p:cTn id="38" fill="hold">
                            <p:stCondLst>
                              <p:cond delay="0"/>
                            </p:stCondLst>
                            <p:childTnLst>
                              <p:par>
                                <p:cTn id="39" presetID="5" presetClass="entr" presetSubtype="10" fill="hold" grpId="0" nodeType="clickEffect">
                                  <p:stCondLst>
                                    <p:cond delay="0"/>
                                  </p:stCondLst>
                                  <p:iterate type="lt">
                                    <p:tmPct val="100000"/>
                                  </p:iterate>
                                  <p:childTnLst>
                                    <p:set>
                                      <p:cBhvr>
                                        <p:cTn id="40" dur="1" fill="hold">
                                          <p:stCondLst>
                                            <p:cond delay="0"/>
                                          </p:stCondLst>
                                        </p:cTn>
                                        <p:tgtEl>
                                          <p:spTgt spid="332823"/>
                                        </p:tgtEl>
                                        <p:attrNameLst>
                                          <p:attrName>style.visibility</p:attrName>
                                        </p:attrNameLst>
                                      </p:cBhvr>
                                      <p:to>
                                        <p:strVal val="visible"/>
                                      </p:to>
                                    </p:set>
                                    <p:animEffect transition="in" filter="checkerboard(across)">
                                      <p:cBhvr>
                                        <p:cTn id="41" dur="75"/>
                                        <p:tgtEl>
                                          <p:spTgt spid="332823"/>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grpId="0" nodeType="clickEffect">
                                  <p:stCondLst>
                                    <p:cond delay="0"/>
                                  </p:stCondLst>
                                  <p:iterate type="lt">
                                    <p:tmPct val="100000"/>
                                  </p:iterate>
                                  <p:childTnLst>
                                    <p:set>
                                      <p:cBhvr>
                                        <p:cTn id="45" dur="1" fill="hold">
                                          <p:stCondLst>
                                            <p:cond delay="0"/>
                                          </p:stCondLst>
                                        </p:cTn>
                                        <p:tgtEl>
                                          <p:spTgt spid="332815"/>
                                        </p:tgtEl>
                                        <p:attrNameLst>
                                          <p:attrName>style.visibility</p:attrName>
                                        </p:attrNameLst>
                                      </p:cBhvr>
                                      <p:to>
                                        <p:strVal val="visible"/>
                                      </p:to>
                                    </p:set>
                                    <p:animEffect transition="in" filter="blinds(horizontal)">
                                      <p:cBhvr>
                                        <p:cTn id="46" dur="75"/>
                                        <p:tgtEl>
                                          <p:spTgt spid="332815"/>
                                        </p:tgtEl>
                                      </p:cBhvr>
                                    </p:animEffect>
                                  </p:childTnLst>
                                </p:cTn>
                              </p:par>
                            </p:childTnLst>
                          </p:cTn>
                        </p:par>
                      </p:childTnLst>
                    </p:cTn>
                  </p:par>
                  <p:par>
                    <p:cTn id="47" fill="hold">
                      <p:stCondLst>
                        <p:cond delay="indefinite"/>
                      </p:stCondLst>
                      <p:childTnLst>
                        <p:par>
                          <p:cTn id="48" fill="hold">
                            <p:stCondLst>
                              <p:cond delay="0"/>
                            </p:stCondLst>
                            <p:childTnLst>
                              <p:par>
                                <p:cTn id="49" presetID="5" presetClass="entr" presetSubtype="10" fill="hold" grpId="0" nodeType="clickEffect">
                                  <p:stCondLst>
                                    <p:cond delay="0"/>
                                  </p:stCondLst>
                                  <p:iterate type="lt">
                                    <p:tmPct val="100000"/>
                                  </p:iterate>
                                  <p:childTnLst>
                                    <p:set>
                                      <p:cBhvr>
                                        <p:cTn id="50" dur="1" fill="hold">
                                          <p:stCondLst>
                                            <p:cond delay="0"/>
                                          </p:stCondLst>
                                        </p:cTn>
                                        <p:tgtEl>
                                          <p:spTgt spid="332822"/>
                                        </p:tgtEl>
                                        <p:attrNameLst>
                                          <p:attrName>style.visibility</p:attrName>
                                        </p:attrNameLst>
                                      </p:cBhvr>
                                      <p:to>
                                        <p:strVal val="visible"/>
                                      </p:to>
                                    </p:set>
                                    <p:animEffect transition="in" filter="checkerboard(across)">
                                      <p:cBhvr>
                                        <p:cTn id="51" dur="75"/>
                                        <p:tgtEl>
                                          <p:spTgt spid="332822"/>
                                        </p:tgtEl>
                                      </p:cBhvr>
                                    </p:animEffect>
                                  </p:childTnLst>
                                </p:cTn>
                              </p:par>
                            </p:childTnLst>
                          </p:cTn>
                        </p:par>
                      </p:childTnLst>
                    </p:cTn>
                  </p:par>
                  <p:par>
                    <p:cTn id="52" fill="hold">
                      <p:stCondLst>
                        <p:cond delay="indefinite"/>
                      </p:stCondLst>
                      <p:childTnLst>
                        <p:par>
                          <p:cTn id="53" fill="hold">
                            <p:stCondLst>
                              <p:cond delay="0"/>
                            </p:stCondLst>
                            <p:childTnLst>
                              <p:par>
                                <p:cTn id="54" presetID="5" presetClass="entr" presetSubtype="10" fill="hold" grpId="0" nodeType="clickEffect">
                                  <p:stCondLst>
                                    <p:cond delay="0"/>
                                  </p:stCondLst>
                                  <p:iterate type="lt">
                                    <p:tmPct val="100000"/>
                                  </p:iterate>
                                  <p:childTnLst>
                                    <p:set>
                                      <p:cBhvr>
                                        <p:cTn id="55" dur="1" fill="hold">
                                          <p:stCondLst>
                                            <p:cond delay="0"/>
                                          </p:stCondLst>
                                        </p:cTn>
                                        <p:tgtEl>
                                          <p:spTgt spid="2"/>
                                        </p:tgtEl>
                                        <p:attrNameLst>
                                          <p:attrName>style.visibility</p:attrName>
                                        </p:attrNameLst>
                                      </p:cBhvr>
                                      <p:to>
                                        <p:strVal val="visible"/>
                                      </p:to>
                                    </p:set>
                                    <p:animEffect transition="in" filter="checkerboard(across)">
                                      <p:cBhvr>
                                        <p:cTn id="56" dur="75"/>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804" grpId="0" build="p" autoUpdateAnimBg="0" advAuto="1000"/>
      <p:bldP spid="332813" grpId="0" autoUpdateAnimBg="0"/>
      <p:bldP spid="332814" grpId="0" autoUpdateAnimBg="0"/>
      <p:bldP spid="332815" grpId="0" autoUpdateAnimBg="0"/>
      <p:bldP spid="332816" grpId="0" autoUpdateAnimBg="0"/>
      <p:bldP spid="332821" grpId="0" autoUpdateAnimBg="0"/>
      <p:bldP spid="332822" grpId="0" autoUpdateAnimBg="0"/>
      <p:bldP spid="332823" grpId="0" autoUpdateAnimBg="0"/>
      <p:bldP spid="332825" grpId="0" autoUpdateAnimBg="0"/>
      <p:bldP spid="2" grpId="0"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6"/>
          <p:cNvSpPr>
            <a:spLocks noGrp="1"/>
          </p:cNvSpPr>
          <p:nvPr>
            <p:ph type="sldNum" sz="quarter" idx="12"/>
          </p:nvPr>
        </p:nvSpPr>
        <p:spPr/>
        <p:txBody>
          <a:bodyPr/>
          <a:lstStyle/>
          <a:p>
            <a:pPr>
              <a:defRPr/>
            </a:pPr>
            <a:fld id="{ADA6BCB6-D956-4BA6-92BF-4445736E3C23}" type="slidenum">
              <a:rPr lang="ar-SA"/>
              <a:pPr>
                <a:defRPr/>
              </a:pPr>
              <a:t>57</a:t>
            </a:fld>
            <a:endParaRPr lang="en-US"/>
          </a:p>
        </p:txBody>
      </p:sp>
      <p:sp>
        <p:nvSpPr>
          <p:cNvPr id="66563" name="Title 1"/>
          <p:cNvSpPr>
            <a:spLocks noGrp="1"/>
          </p:cNvSpPr>
          <p:nvPr>
            <p:ph type="title" idx="4294967295"/>
          </p:nvPr>
        </p:nvSpPr>
        <p:spPr bwMode="auto">
          <a:xfrm>
            <a:off x="611188" y="908050"/>
            <a:ext cx="8137525" cy="4681538"/>
          </a:xfrm>
        </p:spPr>
        <p:txBody>
          <a:bodyPr wrap="square" lIns="91440" tIns="45720" rIns="91440" bIns="45720" numCol="1" anchor="t" anchorCtr="0" compatLnSpc="1">
            <a:prstTxWarp prst="textNoShape">
              <a:avLst/>
            </a:prstTxWarp>
            <a:normAutofit fontScale="90000"/>
          </a:bodyPr>
          <a:lstStyle/>
          <a:p>
            <a:pPr algn="ctr">
              <a:defRPr/>
            </a:pPr>
            <a:r>
              <a:rPr lang="ar-SA" sz="4000" cap="none" smtClean="0">
                <a:effectLst/>
              </a:rPr>
              <a:t>طرق وأدوات وتقنيات الجودة</a:t>
            </a:r>
            <a:br>
              <a:rPr lang="ar-SA" sz="4000" cap="none" smtClean="0">
                <a:effectLst/>
              </a:rPr>
            </a:br>
            <a:r>
              <a:rPr lang="en-US" sz="2800" cap="none" smtClean="0">
                <a:effectLst/>
                <a:latin typeface="Arial Black" pitchFamily="34" charset="0"/>
                <a:cs typeface="Tahoma" pitchFamily="34" charset="0"/>
              </a:rPr>
              <a:t>TQM Approaches; Tools &amp; Technologies</a:t>
            </a:r>
            <a:br>
              <a:rPr lang="en-US" sz="2800" cap="none" smtClean="0">
                <a:effectLst/>
                <a:latin typeface="Arial Black" pitchFamily="34" charset="0"/>
                <a:cs typeface="Tahoma" pitchFamily="34" charset="0"/>
              </a:rPr>
            </a:br>
            <a:r>
              <a:rPr lang="en-US" sz="2800" cap="none" smtClean="0">
                <a:effectLst/>
                <a:latin typeface="Arial Black" pitchFamily="34" charset="0"/>
                <a:cs typeface="Tahoma" pitchFamily="34" charset="0"/>
              </a:rPr>
              <a:t/>
            </a:r>
            <a:br>
              <a:rPr lang="en-US" sz="2800" cap="none" smtClean="0">
                <a:effectLst/>
                <a:latin typeface="Arial Black" pitchFamily="34" charset="0"/>
                <a:cs typeface="Tahoma" pitchFamily="34" charset="0"/>
              </a:rPr>
            </a:br>
            <a:r>
              <a:rPr lang="en-US" sz="2800" cap="none" smtClean="0">
                <a:effectLst/>
                <a:latin typeface="Arial Black" pitchFamily="34" charset="0"/>
                <a:cs typeface="Tahoma" pitchFamily="34" charset="0"/>
              </a:rPr>
              <a:t/>
            </a:r>
            <a:br>
              <a:rPr lang="en-US" sz="2800" cap="none" smtClean="0">
                <a:effectLst/>
                <a:latin typeface="Arial Black" pitchFamily="34" charset="0"/>
                <a:cs typeface="Tahoma" pitchFamily="34" charset="0"/>
              </a:rPr>
            </a:br>
            <a:r>
              <a:rPr lang="en-US" sz="2800" cap="none" smtClean="0">
                <a:effectLst/>
                <a:latin typeface="Arial Black" pitchFamily="34" charset="0"/>
                <a:cs typeface="Tahoma" pitchFamily="34" charset="0"/>
              </a:rPr>
              <a:t/>
            </a:r>
            <a:br>
              <a:rPr lang="en-US" sz="2800" cap="none" smtClean="0">
                <a:effectLst/>
                <a:latin typeface="Arial Black" pitchFamily="34" charset="0"/>
                <a:cs typeface="Tahoma" pitchFamily="34" charset="0"/>
              </a:rPr>
            </a:br>
            <a:r>
              <a:rPr lang="en-US" sz="2800" cap="none" smtClean="0">
                <a:effectLst/>
                <a:latin typeface="Arial Black" pitchFamily="34" charset="0"/>
                <a:cs typeface="Tahoma" pitchFamily="34" charset="0"/>
              </a:rPr>
              <a:t/>
            </a:r>
            <a:br>
              <a:rPr lang="en-US" sz="2800" cap="none" smtClean="0">
                <a:effectLst/>
                <a:latin typeface="Arial Black" pitchFamily="34" charset="0"/>
                <a:cs typeface="Tahoma" pitchFamily="34" charset="0"/>
              </a:rPr>
            </a:br>
            <a:r>
              <a:rPr lang="en-US" sz="2800" cap="none" smtClean="0">
                <a:effectLst/>
                <a:latin typeface="Arial Black" pitchFamily="34" charset="0"/>
                <a:cs typeface="Tahoma" pitchFamily="34" charset="0"/>
              </a:rPr>
              <a:t/>
            </a:r>
            <a:br>
              <a:rPr lang="en-US" sz="2800" cap="none" smtClean="0">
                <a:effectLst/>
                <a:latin typeface="Arial Black" pitchFamily="34" charset="0"/>
                <a:cs typeface="Tahoma" pitchFamily="34" charset="0"/>
              </a:rPr>
            </a:br>
            <a:r>
              <a:rPr lang="en-US" sz="2800" cap="none" smtClean="0">
                <a:effectLst/>
                <a:latin typeface="Arial Black" pitchFamily="34" charset="0"/>
                <a:cs typeface="Tahoma" pitchFamily="34" charset="0"/>
              </a:rPr>
              <a:t/>
            </a:r>
            <a:br>
              <a:rPr lang="en-US" sz="2800" cap="none" smtClean="0">
                <a:effectLst/>
                <a:latin typeface="Arial Black" pitchFamily="34" charset="0"/>
                <a:cs typeface="Tahoma" pitchFamily="34" charset="0"/>
              </a:rPr>
            </a:br>
            <a:r>
              <a:rPr lang="en-US" sz="2800" cap="none" smtClean="0">
                <a:effectLst/>
                <a:latin typeface="Arial Black" pitchFamily="34" charset="0"/>
                <a:cs typeface="Tahoma" pitchFamily="34" charset="0"/>
              </a:rPr>
              <a:t/>
            </a:r>
            <a:br>
              <a:rPr lang="en-US" sz="2800" cap="none" smtClean="0">
                <a:effectLst/>
                <a:latin typeface="Arial Black" pitchFamily="34" charset="0"/>
                <a:cs typeface="Tahoma" pitchFamily="34" charset="0"/>
              </a:rPr>
            </a:br>
            <a:r>
              <a:rPr lang="en-US" sz="2800" cap="none" smtClean="0">
                <a:effectLst/>
                <a:latin typeface="Arial Black" pitchFamily="34" charset="0"/>
                <a:cs typeface="Tahoma" pitchFamily="34" charset="0"/>
              </a:rPr>
              <a:t> </a:t>
            </a:r>
            <a:r>
              <a:rPr lang="en-US" sz="1800" cap="none" baseline="30000" smtClean="0">
                <a:effectLst/>
                <a:cs typeface="Tahoma" pitchFamily="34" charset="0"/>
                <a:hlinkClick r:id="rId2"/>
              </a:rPr>
              <a:t>http://store.isixsigma.com/product.asp</a:t>
            </a:r>
            <a:r>
              <a:rPr lang="en-US" sz="1800" cap="none" baseline="30000" smtClean="0">
                <a:effectLst/>
                <a:cs typeface="Tahoma" pitchFamily="34" charset="0"/>
              </a:rPr>
              <a:t> </a:t>
            </a:r>
            <a:r>
              <a:rPr lang="ar-SA" sz="4000" cap="none" smtClean="0">
                <a:effectLst/>
              </a:rPr>
              <a:t> </a:t>
            </a:r>
          </a:p>
        </p:txBody>
      </p:sp>
      <p:sp>
        <p:nvSpPr>
          <p:cNvPr id="66564" name="Slide Number Placeholder 4"/>
          <p:cNvSpPr txBox="1">
            <a:spLocks noGrp="1"/>
          </p:cNvSpPr>
          <p:nvPr/>
        </p:nvSpPr>
        <p:spPr bwMode="auto">
          <a:xfrm>
            <a:off x="8610600" y="6416675"/>
            <a:ext cx="457200" cy="365125"/>
          </a:xfrm>
          <a:prstGeom prst="rect">
            <a:avLst/>
          </a:prstGeom>
          <a:noFill/>
          <a:ln w="9525">
            <a:noFill/>
            <a:miter lim="800000"/>
            <a:headEnd/>
            <a:tailEnd/>
          </a:ln>
        </p:spPr>
        <p:txBody>
          <a:bodyPr anchor="b"/>
          <a:lstStyle/>
          <a:p>
            <a:pPr algn="l"/>
            <a:fld id="{3C9ADA01-9AED-4AA3-A18C-612BB975EC79}" type="slidenum">
              <a:rPr lang="ar-SA" sz="1200">
                <a:solidFill>
                  <a:schemeClr val="tx2"/>
                </a:solidFill>
              </a:rPr>
              <a:pPr algn="l"/>
              <a:t>57</a:t>
            </a:fld>
            <a:endParaRPr lang="en-US" sz="1200">
              <a:solidFill>
                <a:schemeClr val="tx2"/>
              </a:solidFill>
            </a:endParaRPr>
          </a:p>
        </p:txBody>
      </p:sp>
      <p:pic>
        <p:nvPicPr>
          <p:cNvPr id="66565" name="Picture 4" descr="fishbone"/>
          <p:cNvPicPr>
            <a:picLocks noChangeAspect="1" noChangeArrowheads="1"/>
          </p:cNvPicPr>
          <p:nvPr/>
        </p:nvPicPr>
        <p:blipFill>
          <a:blip r:embed="rId3"/>
          <a:srcRect/>
          <a:stretch>
            <a:fillRect/>
          </a:stretch>
        </p:blipFill>
        <p:spPr bwMode="auto">
          <a:xfrm>
            <a:off x="1547813" y="2565400"/>
            <a:ext cx="1071562" cy="642938"/>
          </a:xfrm>
          <a:prstGeom prst="rect">
            <a:avLst/>
          </a:prstGeom>
          <a:noFill/>
          <a:ln w="9525">
            <a:noFill/>
            <a:miter lim="800000"/>
            <a:headEnd/>
            <a:tailEnd/>
          </a:ln>
        </p:spPr>
      </p:pic>
      <p:pic>
        <p:nvPicPr>
          <p:cNvPr id="66566" name="Picture 4" descr="Six Sigma Black Belt (DMAIC) Training Slides - 2009 Version!">
            <a:hlinkClick r:id="rId4"/>
          </p:cNvPr>
          <p:cNvPicPr>
            <a:picLocks noChangeAspect="1" noChangeArrowheads="1"/>
          </p:cNvPicPr>
          <p:nvPr/>
        </p:nvPicPr>
        <p:blipFill>
          <a:blip r:embed="rId5"/>
          <a:srcRect/>
          <a:stretch>
            <a:fillRect/>
          </a:stretch>
        </p:blipFill>
        <p:spPr bwMode="auto">
          <a:xfrm>
            <a:off x="3492500" y="2205038"/>
            <a:ext cx="1871663" cy="1008062"/>
          </a:xfrm>
          <a:prstGeom prst="rect">
            <a:avLst/>
          </a:prstGeom>
          <a:noFill/>
          <a:ln w="9525">
            <a:noFill/>
            <a:miter lim="800000"/>
            <a:headEnd/>
            <a:tailEnd/>
          </a:ln>
        </p:spPr>
      </p:pic>
      <p:pic>
        <p:nvPicPr>
          <p:cNvPr id="66567" name="Picture 2" descr="Six Sigma Quality Resources for Achieving Six Sigma Results">
            <a:hlinkClick r:id="rId6"/>
          </p:cNvPr>
          <p:cNvPicPr>
            <a:picLocks noChangeAspect="1" noChangeArrowheads="1"/>
          </p:cNvPicPr>
          <p:nvPr/>
        </p:nvPicPr>
        <p:blipFill>
          <a:blip r:embed="rId7"/>
          <a:srcRect/>
          <a:stretch>
            <a:fillRect/>
          </a:stretch>
        </p:blipFill>
        <p:spPr bwMode="auto">
          <a:xfrm>
            <a:off x="6372225" y="2565400"/>
            <a:ext cx="1285875" cy="571500"/>
          </a:xfrm>
          <a:prstGeom prst="rect">
            <a:avLst/>
          </a:prstGeom>
          <a:noFill/>
          <a:ln w="9525">
            <a:noFill/>
            <a:miter lim="800000"/>
            <a:headEnd/>
            <a:tailEnd/>
          </a:ln>
        </p:spPr>
      </p:pic>
      <p:pic>
        <p:nvPicPr>
          <p:cNvPr id="66568" name="Picture 6" descr="http://healthcare.isixsigma.com/library/graphics/561a.gif"/>
          <p:cNvPicPr>
            <a:picLocks noChangeAspect="1" noChangeArrowheads="1"/>
          </p:cNvPicPr>
          <p:nvPr/>
        </p:nvPicPr>
        <p:blipFill>
          <a:blip r:embed="rId8"/>
          <a:srcRect/>
          <a:stretch>
            <a:fillRect/>
          </a:stretch>
        </p:blipFill>
        <p:spPr bwMode="auto">
          <a:xfrm>
            <a:off x="3419475" y="3654425"/>
            <a:ext cx="2428875" cy="1214438"/>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pPr>
              <a:defRPr/>
            </a:pPr>
            <a:fld id="{DABD9516-8AE9-4A42-AB40-8CC33D5F5A35}" type="slidenum">
              <a:rPr lang="ar-SA"/>
              <a:pPr>
                <a:defRPr/>
              </a:pPr>
              <a:t>58</a:t>
            </a:fld>
            <a:endParaRPr lang="en-US"/>
          </a:p>
        </p:txBody>
      </p:sp>
      <p:sp>
        <p:nvSpPr>
          <p:cNvPr id="67587" name="Title 1"/>
          <p:cNvSpPr>
            <a:spLocks noGrp="1"/>
          </p:cNvSpPr>
          <p:nvPr>
            <p:ph type="title" idx="4294967295"/>
          </p:nvPr>
        </p:nvSpPr>
        <p:spPr bwMode="auto">
          <a:xfrm>
            <a:off x="1214438" y="142875"/>
            <a:ext cx="6858000" cy="477838"/>
          </a:xfrm>
        </p:spPr>
        <p:txBody>
          <a:bodyPr wrap="square" lIns="91440" tIns="45720" rIns="91440" bIns="45720" numCol="1" anchor="t" anchorCtr="0" compatLnSpc="1">
            <a:prstTxWarp prst="textNoShape">
              <a:avLst/>
            </a:prstTxWarp>
            <a:normAutofit fontScale="90000"/>
          </a:bodyPr>
          <a:lstStyle/>
          <a:p>
            <a:pPr algn="ctr">
              <a:defRPr/>
            </a:pPr>
            <a:r>
              <a:rPr lang="ar-SA" sz="2000" b="1" cap="none" smtClean="0">
                <a:effectLst/>
                <a:latin typeface="Monotype Koufi" pitchFamily="2" charset="-78"/>
                <a:cs typeface="Monotype Koufi" pitchFamily="2" charset="-78"/>
              </a:rPr>
              <a:t>الست </a:t>
            </a:r>
            <a:r>
              <a:rPr lang="ar-SA" sz="1800" b="1" cap="none" smtClean="0">
                <a:effectLst/>
                <a:latin typeface="Monotype Koufi" pitchFamily="2" charset="-78"/>
                <a:cs typeface="Monotype Koufi" pitchFamily="2" charset="-78"/>
              </a:rPr>
              <a:t>سيجما \سيغما</a:t>
            </a:r>
            <a:r>
              <a:rPr lang="ar-SA" sz="2000" b="1" cap="none" smtClean="0">
                <a:effectLst/>
                <a:latin typeface="Monotype Koufi" pitchFamily="2" charset="-78"/>
                <a:cs typeface="Monotype Koufi" pitchFamily="2" charset="-78"/>
              </a:rPr>
              <a:t> </a:t>
            </a:r>
            <a:r>
              <a:rPr lang="en-US" sz="2000" b="1" cap="none" smtClean="0">
                <a:effectLst/>
                <a:latin typeface="Arial Black" pitchFamily="34" charset="0"/>
                <a:cs typeface="Monotype Koufi" pitchFamily="2" charset="-78"/>
              </a:rPr>
              <a:t>Six Sigma</a:t>
            </a:r>
            <a:r>
              <a:rPr lang="ar-SA" sz="2000" b="1" cap="none" smtClean="0">
                <a:effectLst/>
                <a:latin typeface="Monotype Koufi" pitchFamily="2" charset="-78"/>
                <a:cs typeface="Monotype Koufi" pitchFamily="2" charset="-78"/>
              </a:rPr>
              <a:t>   (الانحراف المعياري) </a:t>
            </a:r>
            <a:br>
              <a:rPr lang="ar-SA" sz="2000" b="1" cap="none" smtClean="0">
                <a:effectLst/>
                <a:latin typeface="Monotype Koufi" pitchFamily="2" charset="-78"/>
                <a:cs typeface="Monotype Koufi" pitchFamily="2" charset="-78"/>
              </a:rPr>
            </a:br>
            <a:endParaRPr lang="ar-SA" sz="2000" b="1" cap="none" smtClean="0">
              <a:effectLst/>
              <a:latin typeface="Arial Black" pitchFamily="34" charset="0"/>
              <a:cs typeface="Monotype Koufi" pitchFamily="2" charset="-78"/>
            </a:endParaRPr>
          </a:p>
        </p:txBody>
      </p:sp>
      <p:sp>
        <p:nvSpPr>
          <p:cNvPr id="67588" name="Content Placeholder 2"/>
          <p:cNvSpPr>
            <a:spLocks noGrp="1"/>
          </p:cNvSpPr>
          <p:nvPr>
            <p:ph idx="4294967295"/>
          </p:nvPr>
        </p:nvSpPr>
        <p:spPr>
          <a:xfrm>
            <a:off x="755650" y="620713"/>
            <a:ext cx="7772400" cy="5903912"/>
          </a:xfrm>
        </p:spPr>
        <p:txBody>
          <a:bodyPr/>
          <a:lstStyle/>
          <a:p>
            <a:pPr marL="411163">
              <a:buFont typeface="Wingdings" pitchFamily="2" charset="2"/>
              <a:buAutoNum type="arabicPeriod"/>
            </a:pPr>
            <a:r>
              <a:rPr lang="ar-SA" sz="1900" smtClean="0">
                <a:cs typeface="Monotype Koufi" pitchFamily="2" charset="-78"/>
              </a:rPr>
              <a:t>المفهوم العام لفلسفة الستة سيجما</a:t>
            </a:r>
            <a:r>
              <a:rPr lang="ar-SA" sz="1900" smtClean="0">
                <a:cs typeface="Simplified Arabic" pitchFamily="18" charset="-78"/>
              </a:rPr>
              <a:t/>
            </a:r>
            <a:br>
              <a:rPr lang="ar-SA" sz="1900" smtClean="0">
                <a:cs typeface="Simplified Arabic" pitchFamily="18" charset="-78"/>
              </a:rPr>
            </a:br>
            <a:r>
              <a:rPr lang="ar-SA" sz="1900" smtClean="0">
                <a:cs typeface="Simplified Arabic" pitchFamily="18" charset="-78"/>
              </a:rPr>
              <a:t>يعد مفهوم "الستة سيجما" أحد أشهر الإستراتيجيات الإدارية المعاصرة في فلسفة التحسين المستمر للعمليات و يعتبرها البعض صورة مطورة لإدارة الجودة الشاملة </a:t>
            </a:r>
            <a:r>
              <a:rPr lang="en-US" sz="1900" smtClean="0">
                <a:cs typeface="Simplified Arabic" pitchFamily="18" charset="-78"/>
              </a:rPr>
              <a:t>(Green, 2006). </a:t>
            </a:r>
            <a:r>
              <a:rPr lang="ar-SA" sz="1900" smtClean="0">
                <a:cs typeface="Simplified Arabic" pitchFamily="18" charset="-78"/>
              </a:rPr>
              <a:t> تقوم هذه الإستراتيجية على المراقبة الإحصائية لجميع العمليات الإدارية و المالية و الفنية في المنظمة. و تتميز عن باقي الأدوات العلمية الأخرى للإدارة بالتحليل الإحصائي الدقيق، و إتباع الطريقة النظامية لحل المشاكل، و التحديد الدقيق للأسباب الجذرية التي تؤدي إلى التباين و الاختلافات في خصائص الجودة، و إعادة تعريف العمليات من أجل الحصول على نتائج مرضية على المدى الطويل. </a:t>
            </a:r>
            <a:br>
              <a:rPr lang="ar-SA" sz="1900" smtClean="0">
                <a:cs typeface="Simplified Arabic" pitchFamily="18" charset="-78"/>
              </a:rPr>
            </a:br>
            <a:r>
              <a:rPr lang="ar-SA" sz="1900" smtClean="0">
                <a:cs typeface="Simplified Arabic" pitchFamily="18" charset="-78"/>
              </a:rPr>
              <a:t>ويرجع هذا المفهوم إلى عالم الجودة كروسبي (</a:t>
            </a:r>
            <a:r>
              <a:rPr lang="en-US" sz="1900" smtClean="0">
                <a:cs typeface="Simplified Arabic" pitchFamily="18" charset="-78"/>
              </a:rPr>
              <a:t>Crosby</a:t>
            </a:r>
            <a:r>
              <a:rPr lang="ar-SA" sz="1900" smtClean="0">
                <a:cs typeface="Simplified Arabic" pitchFamily="18" charset="-78"/>
              </a:rPr>
              <a:t>) ونظريته الشهيرة ”اللا عيوب – العيوب الصفرية  </a:t>
            </a:r>
            <a:r>
              <a:rPr lang="en-US" sz="1900" smtClean="0">
                <a:cs typeface="Simplified Arabic" pitchFamily="18" charset="-78"/>
              </a:rPr>
              <a:t>Zero  Defects </a:t>
            </a:r>
            <a:r>
              <a:rPr lang="ar-SA" sz="1900" smtClean="0">
                <a:cs typeface="Simplified Arabic" pitchFamily="18" charset="-78"/>
              </a:rPr>
              <a:t>“</a:t>
            </a:r>
          </a:p>
          <a:p>
            <a:pPr marL="411163">
              <a:buFont typeface="Wingdings" pitchFamily="2" charset="2"/>
              <a:buAutoNum type="arabicPeriod"/>
            </a:pPr>
            <a:r>
              <a:rPr lang="ar-SA" sz="1900" smtClean="0">
                <a:cs typeface="Monotype Koufi" pitchFamily="2" charset="-78"/>
              </a:rPr>
              <a:t>تعريف الستة سيجما</a:t>
            </a:r>
            <a:br>
              <a:rPr lang="ar-SA" sz="1900" smtClean="0">
                <a:cs typeface="Monotype Koufi" pitchFamily="2" charset="-78"/>
              </a:rPr>
            </a:br>
            <a:r>
              <a:rPr lang="ar-SA" sz="1900" smtClean="0">
                <a:cs typeface="Simplified Arabic" pitchFamily="18" charset="-78"/>
              </a:rPr>
              <a:t>هناك أكثر من تعريف لهذه الفلسفة، فجميعها قائمة على وجهات نظر وزوايا مختلفة لقضية التباين و الاختلافات في خصائص جودة المنتجات أو الخدمات. لهذا فقد وردت عدة تعاريف </a:t>
            </a:r>
            <a:r>
              <a:rPr lang="ar-SA" sz="1900" b="1" smtClean="0">
                <a:cs typeface="Simplified Arabic" pitchFamily="18" charset="-78"/>
              </a:rPr>
              <a:t>أبرزها:</a:t>
            </a:r>
            <a:endParaRPr lang="ar-SA" sz="1900" smtClean="0">
              <a:cs typeface="Simplified Arabic" pitchFamily="18" charset="-78"/>
            </a:endParaRPr>
          </a:p>
          <a:p>
            <a:pPr marL="411163" algn="ctr">
              <a:buFont typeface="Wingdings" pitchFamily="2" charset="2"/>
              <a:buNone/>
            </a:pPr>
            <a:r>
              <a:rPr lang="ar-SA" sz="1900" smtClean="0">
                <a:cs typeface="Simplified Arabic" pitchFamily="18" charset="-78"/>
              </a:rPr>
              <a:t>”</a:t>
            </a:r>
            <a:r>
              <a:rPr lang="ar-SA" sz="2200" b="1" i="1" smtClean="0">
                <a:cs typeface="Simplified Arabic" pitchFamily="18" charset="-78"/>
              </a:rPr>
              <a:t>برنامج لتحسين الجودة يهدف لقليل و تخفيض عدد العيوب ليصل إلى نسبة 3.4 وحدة في مليون فرصة“</a:t>
            </a:r>
            <a:endParaRPr lang="ar-SA" sz="1900" smtClean="0">
              <a:cs typeface="Simplified Arabic" pitchFamily="18" charset="-78"/>
            </a:endParaRPr>
          </a:p>
          <a:p>
            <a:pPr marL="411163">
              <a:buFont typeface="Wingdings 2" pitchFamily="18" charset="2"/>
              <a:buNone/>
            </a:pPr>
            <a:r>
              <a:rPr lang="ar-SA" sz="1900" smtClean="0">
                <a:cs typeface="Simplified Arabic" pitchFamily="18" charset="-78"/>
              </a:rPr>
              <a:t>		وهذا يدل على أنها مقياس إحصائي يشير إلى نسبة 3.4 وحدة معيبة في كل مليون وحدة منتجة</a:t>
            </a:r>
            <a:r>
              <a:rPr lang="en-US" sz="1700" smtClean="0">
                <a:cs typeface="Simplified Arabic" pitchFamily="18" charset="-78"/>
              </a:rPr>
              <a:t>3.4 DPMO) </a:t>
            </a:r>
            <a:r>
              <a:rPr lang="ar-SA" sz="1700" smtClean="0">
                <a:cs typeface="Simplified Arabic" pitchFamily="18" charset="-78"/>
              </a:rPr>
              <a:t>)</a:t>
            </a:r>
            <a:r>
              <a:rPr lang="ar-SA" sz="1900" smtClean="0">
                <a:cs typeface="Simplified Arabic" pitchFamily="18" charset="-78"/>
              </a:rPr>
              <a:t> أي </a:t>
            </a:r>
            <a:r>
              <a:rPr lang="ar-SA" sz="2200" b="1" smtClean="0">
                <a:cs typeface="Simplified Arabic" pitchFamily="18" charset="-78"/>
              </a:rPr>
              <a:t>تحقيق دقة أداء تعادل 99.99966%.</a:t>
            </a:r>
            <a:r>
              <a:rPr lang="ar-SA" sz="1900" smtClean="0">
                <a:cs typeface="Simplified Arabic" pitchFamily="18" charset="-78"/>
              </a:rPr>
              <a:t>  وهي ايضا تمثل المعامل الإحصائي الذي يقيس مدى التشتت و التباين الحاصل في عملية ضبط الجودة.</a:t>
            </a:r>
          </a:p>
        </p:txBody>
      </p:sp>
      <p:sp>
        <p:nvSpPr>
          <p:cNvPr id="67589" name="Slide Number Placeholder 4"/>
          <p:cNvSpPr txBox="1">
            <a:spLocks noGrp="1"/>
          </p:cNvSpPr>
          <p:nvPr/>
        </p:nvSpPr>
        <p:spPr bwMode="auto">
          <a:xfrm>
            <a:off x="8610600" y="6416675"/>
            <a:ext cx="457200" cy="365125"/>
          </a:xfrm>
          <a:prstGeom prst="rect">
            <a:avLst/>
          </a:prstGeom>
          <a:noFill/>
          <a:ln w="9525">
            <a:noFill/>
            <a:miter lim="800000"/>
            <a:headEnd/>
            <a:tailEnd/>
          </a:ln>
        </p:spPr>
        <p:txBody>
          <a:bodyPr anchor="b"/>
          <a:lstStyle/>
          <a:p>
            <a:pPr algn="l"/>
            <a:fld id="{7A057FEC-F6A2-4072-829F-B0393879D7A8}" type="slidenum">
              <a:rPr lang="ar-SA" sz="1200">
                <a:solidFill>
                  <a:schemeClr val="tx2"/>
                </a:solidFill>
              </a:rPr>
              <a:pPr algn="l"/>
              <a:t>58</a:t>
            </a:fld>
            <a:endParaRPr lang="en-US" sz="1200">
              <a:solidFill>
                <a:schemeClr val="tx2"/>
              </a:solidFill>
            </a:endParaRPr>
          </a:p>
        </p:txBody>
      </p:sp>
    </p:spTree>
  </p:cSld>
  <p:clrMapOvr>
    <a:masterClrMapping/>
  </p:clrMapOvr>
  <p:transition>
    <p:comb/>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a:spLocks noGrp="1"/>
          </p:cNvSpPr>
          <p:nvPr>
            <p:ph type="sldNum" sz="quarter" idx="12"/>
          </p:nvPr>
        </p:nvSpPr>
        <p:spPr/>
        <p:txBody>
          <a:bodyPr/>
          <a:lstStyle/>
          <a:p>
            <a:pPr>
              <a:defRPr/>
            </a:pPr>
            <a:fld id="{0AF7CC32-566C-4D1F-A4F9-A73BB044F4D7}" type="slidenum">
              <a:rPr lang="ar-SA"/>
              <a:pPr>
                <a:defRPr/>
              </a:pPr>
              <a:t>59</a:t>
            </a:fld>
            <a:endParaRPr lang="en-US"/>
          </a:p>
        </p:txBody>
      </p:sp>
      <p:sp>
        <p:nvSpPr>
          <p:cNvPr id="68611" name="Title 1"/>
          <p:cNvSpPr>
            <a:spLocks noGrp="1"/>
          </p:cNvSpPr>
          <p:nvPr>
            <p:ph type="title" idx="4294967295"/>
          </p:nvPr>
        </p:nvSpPr>
        <p:spPr bwMode="auto">
          <a:xfrm>
            <a:off x="1187450" y="188913"/>
            <a:ext cx="6697663" cy="431800"/>
          </a:xfrm>
          <a:noFill/>
        </p:spPr>
        <p:txBody>
          <a:bodyPr wrap="square" lIns="91440" tIns="45720" rIns="91440" bIns="45720" numCol="1" anchor="t" anchorCtr="0" compatLnSpc="1">
            <a:prstTxWarp prst="textNoShape">
              <a:avLst/>
            </a:prstTxWarp>
          </a:bodyPr>
          <a:lstStyle/>
          <a:p>
            <a:pPr algn="ctr"/>
            <a:r>
              <a:rPr lang="ar-SA" sz="1800" b="1" cap="none" smtClean="0">
                <a:effectLst/>
                <a:cs typeface="Monotype Koufi" pitchFamily="2" charset="-78"/>
              </a:rPr>
              <a:t>مبادئ الستة سيجما</a:t>
            </a:r>
            <a:r>
              <a:rPr lang="ar-SA" sz="1800" b="1" cap="none" smtClean="0">
                <a:effectLst/>
                <a:latin typeface="Monotype Koufi" pitchFamily="2" charset="-78"/>
                <a:cs typeface="Monotype Koufi" pitchFamily="2" charset="-78"/>
              </a:rPr>
              <a:t> ”الانحراف المعياري </a:t>
            </a:r>
            <a:r>
              <a:rPr lang="en-US" sz="1800" b="1" cap="none" smtClean="0">
                <a:effectLst/>
                <a:latin typeface="Arial Black" pitchFamily="34" charset="0"/>
                <a:cs typeface="Monotype Koufi" pitchFamily="2" charset="-78"/>
              </a:rPr>
              <a:t>Six Sigma Principles</a:t>
            </a:r>
            <a:endParaRPr lang="ar-SA" sz="1800" b="1" cap="none" smtClean="0">
              <a:effectLst/>
              <a:latin typeface="Arial Black" pitchFamily="34" charset="0"/>
              <a:cs typeface="Monotype Koufi" pitchFamily="2" charset="-78"/>
            </a:endParaRPr>
          </a:p>
        </p:txBody>
      </p:sp>
      <p:sp>
        <p:nvSpPr>
          <p:cNvPr id="68612" name="Content Placeholder 2"/>
          <p:cNvSpPr>
            <a:spLocks noGrp="1"/>
          </p:cNvSpPr>
          <p:nvPr>
            <p:ph idx="4294967295"/>
          </p:nvPr>
        </p:nvSpPr>
        <p:spPr>
          <a:xfrm>
            <a:off x="684213" y="692150"/>
            <a:ext cx="7918450" cy="5832475"/>
          </a:xfrm>
        </p:spPr>
        <p:txBody>
          <a:bodyPr/>
          <a:lstStyle/>
          <a:p>
            <a:pPr marL="447675" indent="-304800" algn="just">
              <a:buFont typeface="Wingdings 2" pitchFamily="18" charset="2"/>
              <a:buNone/>
              <a:tabLst>
                <a:tab pos="361950" algn="l"/>
                <a:tab pos="447675" algn="l"/>
              </a:tabLst>
            </a:pPr>
            <a:r>
              <a:rPr lang="ar-SA" sz="2200" smtClean="0">
                <a:cs typeface="Simplified Arabic" pitchFamily="18" charset="-78"/>
              </a:rPr>
              <a:t>			تعتبر إستراتيجية الستة سيجما فلسفة إدارية مطورة لإدارة الجودة الشاملة</a:t>
            </a:r>
            <a:r>
              <a:rPr lang="en-US" sz="2200" smtClean="0">
                <a:cs typeface="Simplified Arabic" pitchFamily="18" charset="-78"/>
              </a:rPr>
              <a:t>(TQM) </a:t>
            </a:r>
            <a:r>
              <a:rPr lang="ar-SA" sz="2200" smtClean="0">
                <a:cs typeface="Simplified Arabic" pitchFamily="18" charset="-78"/>
              </a:rPr>
              <a:t> تهدف إلى الارتقاء بمستويات الخدمات والمنشآت الإنتاجية في جميع النواحي المالية و الإدارية والبشرية و الفنية، وذلك عن طريق تخفيض عنصرين أساسين يؤثران تأثيرا سلبيا على جودة العمليات و هما العيوب</a:t>
            </a:r>
            <a:r>
              <a:rPr lang="en-US" sz="2200" smtClean="0">
                <a:cs typeface="Simplified Arabic" pitchFamily="18" charset="-78"/>
              </a:rPr>
              <a:t>(</a:t>
            </a:r>
            <a:r>
              <a:rPr lang="en-US" sz="2200" smtClean="0">
                <a:latin typeface="Times New Roman" pitchFamily="18" charset="0"/>
                <a:cs typeface="Times New Roman" pitchFamily="18" charset="0"/>
              </a:rPr>
              <a:t>Defects</a:t>
            </a:r>
            <a:r>
              <a:rPr lang="en-US" sz="2200" smtClean="0">
                <a:cs typeface="Simplified Arabic" pitchFamily="18" charset="-78"/>
              </a:rPr>
              <a:t>) </a:t>
            </a:r>
            <a:r>
              <a:rPr lang="ar-SA" sz="2200" smtClean="0">
                <a:cs typeface="Simplified Arabic" pitchFamily="18" charset="-78"/>
              </a:rPr>
              <a:t> و التأخر في تسليم المنتجات أو الخدمات </a:t>
            </a:r>
            <a:r>
              <a:rPr lang="en-US" sz="2200" smtClean="0">
                <a:cs typeface="Simplified Arabic" pitchFamily="18" charset="-78"/>
              </a:rPr>
              <a:t>(</a:t>
            </a:r>
            <a:r>
              <a:rPr lang="en-US" sz="1900" smtClean="0">
                <a:latin typeface="Times New Roman" pitchFamily="18" charset="0"/>
                <a:cs typeface="Times New Roman" pitchFamily="18" charset="0"/>
              </a:rPr>
              <a:t>Delays</a:t>
            </a:r>
            <a:r>
              <a:rPr lang="en-US" sz="2200" smtClean="0">
                <a:cs typeface="Simplified Arabic" pitchFamily="18" charset="-78"/>
              </a:rPr>
              <a:t>)</a:t>
            </a:r>
            <a:r>
              <a:rPr lang="ar-SA" sz="2200" smtClean="0">
                <a:cs typeface="Simplified Arabic" pitchFamily="18" charset="-78"/>
              </a:rPr>
              <a:t> </a:t>
            </a:r>
            <a:r>
              <a:rPr lang="en-US" sz="2200" baseline="30000" smtClean="0">
                <a:cs typeface="Simplified Arabic" pitchFamily="18" charset="-78"/>
              </a:rPr>
              <a:t>(Arthur, 2004) </a:t>
            </a:r>
            <a:r>
              <a:rPr lang="ar-SA" sz="2200" baseline="30000" smtClean="0">
                <a:cs typeface="Simplified Arabic" pitchFamily="18" charset="-78"/>
              </a:rPr>
              <a:t>. </a:t>
            </a:r>
            <a:r>
              <a:rPr lang="ar-SA" sz="2200" smtClean="0">
                <a:cs typeface="Simplified Arabic" pitchFamily="18" charset="-78"/>
              </a:rPr>
              <a:t>وهذه </a:t>
            </a:r>
            <a:r>
              <a:rPr lang="ar-SA" sz="2200" b="1" smtClean="0">
                <a:cs typeface="Monotype Koufi" pitchFamily="2" charset="-78"/>
              </a:rPr>
              <a:t>الست سيجما</a:t>
            </a:r>
            <a:r>
              <a:rPr lang="ar-SA" sz="2200" b="1" smtClean="0">
                <a:cs typeface="Simplified Arabic" pitchFamily="18" charset="-78"/>
              </a:rPr>
              <a:t> </a:t>
            </a:r>
            <a:r>
              <a:rPr lang="en-US" sz="2200" b="1" baseline="30000" smtClean="0">
                <a:cs typeface="Simplified Arabic" pitchFamily="18" charset="-78"/>
              </a:rPr>
              <a:t>(</a:t>
            </a:r>
            <a:r>
              <a:rPr lang="en-US" sz="2200" baseline="30000" smtClean="0">
                <a:cs typeface="Simplified Arabic" pitchFamily="18" charset="-78"/>
              </a:rPr>
              <a:t>Pande et al. 2000)</a:t>
            </a:r>
            <a:r>
              <a:rPr lang="ar-SA" sz="2200" smtClean="0">
                <a:cs typeface="Simplified Arabic" pitchFamily="18" charset="-78"/>
              </a:rPr>
              <a:t> أو </a:t>
            </a:r>
            <a:r>
              <a:rPr lang="ar-SA" sz="1900" b="1" smtClean="0">
                <a:cs typeface="Simplified Arabic" pitchFamily="18" charset="-78"/>
              </a:rPr>
              <a:t>المبادئ الأساسية لإدارة الجودة الشاملة</a:t>
            </a:r>
            <a:r>
              <a:rPr lang="ar-SA" sz="2200" smtClean="0">
                <a:cs typeface="Simplified Arabic" pitchFamily="18" charset="-78"/>
              </a:rPr>
              <a:t> هي: </a:t>
            </a:r>
          </a:p>
          <a:p>
            <a:pPr marL="1304925" lvl="1" indent="-495300">
              <a:buFont typeface="Wingdings" pitchFamily="2" charset="2"/>
              <a:buAutoNum type="arabicPeriod"/>
              <a:tabLst>
                <a:tab pos="361950" algn="l"/>
                <a:tab pos="447675" algn="l"/>
              </a:tabLst>
            </a:pPr>
            <a:r>
              <a:rPr lang="ar-SA" sz="2000" smtClean="0">
                <a:cs typeface="Simplified Arabic" pitchFamily="18" charset="-78"/>
              </a:rPr>
              <a:t>التركيز على العملاء </a:t>
            </a:r>
            <a:r>
              <a:rPr lang="en-US" sz="1700" smtClean="0">
                <a:latin typeface="Times New Roman" pitchFamily="18" charset="0"/>
                <a:cs typeface="Times New Roman" pitchFamily="18" charset="0"/>
              </a:rPr>
              <a:t>Customer Focus</a:t>
            </a:r>
            <a:endParaRPr lang="en-US" sz="2000" smtClean="0">
              <a:cs typeface="Simplified Arabic" pitchFamily="18" charset="-78"/>
            </a:endParaRPr>
          </a:p>
          <a:p>
            <a:pPr marL="1304925" lvl="1" indent="-495300">
              <a:buFont typeface="Wingdings" pitchFamily="2" charset="2"/>
              <a:buAutoNum type="arabicPeriod"/>
              <a:tabLst>
                <a:tab pos="361950" algn="l"/>
                <a:tab pos="447675" algn="l"/>
              </a:tabLst>
            </a:pPr>
            <a:r>
              <a:rPr lang="ar-SA" sz="2000" smtClean="0">
                <a:cs typeface="Simplified Arabic" pitchFamily="18" charset="-78"/>
              </a:rPr>
              <a:t>إدارة العملية واتخاذ القرارات بناء على الحقائق و البيانات</a:t>
            </a:r>
            <a:r>
              <a:rPr lang="en-US" sz="1300" b="1" smtClean="0">
                <a:latin typeface="Times New Roman" pitchFamily="18" charset="0"/>
                <a:cs typeface="Times New Roman" pitchFamily="18" charset="0"/>
              </a:rPr>
              <a:t>Data and Facts driven management</a:t>
            </a:r>
          </a:p>
          <a:p>
            <a:pPr marL="1304925" lvl="1" indent="-495300">
              <a:buFont typeface="Wingdings" pitchFamily="2" charset="2"/>
              <a:buAutoNum type="arabicPeriod"/>
              <a:tabLst>
                <a:tab pos="361950" algn="l"/>
                <a:tab pos="447675" algn="l"/>
              </a:tabLst>
            </a:pPr>
            <a:r>
              <a:rPr lang="ar-SA" sz="2000" smtClean="0">
                <a:cs typeface="Simplified Arabic" pitchFamily="18" charset="-78"/>
              </a:rPr>
              <a:t>التركيز على العمليات و الإدارة و التحسين المستمر</a:t>
            </a:r>
            <a:r>
              <a:rPr lang="en-US" sz="1500" smtClean="0">
                <a:latin typeface="Times New Roman" pitchFamily="18" charset="0"/>
                <a:cs typeface="Times New Roman" pitchFamily="18" charset="0"/>
              </a:rPr>
              <a:t>Process focus, management and Improvement</a:t>
            </a:r>
          </a:p>
          <a:p>
            <a:pPr marL="1304925" lvl="1" indent="-495300">
              <a:buFont typeface="Wingdings" pitchFamily="2" charset="2"/>
              <a:buAutoNum type="arabicPeriod"/>
              <a:tabLst>
                <a:tab pos="361950" algn="l"/>
                <a:tab pos="447675" algn="l"/>
              </a:tabLst>
            </a:pPr>
            <a:r>
              <a:rPr lang="ar-SA" sz="2000" smtClean="0">
                <a:cs typeface="Simplified Arabic" pitchFamily="18" charset="-78"/>
              </a:rPr>
              <a:t>الإدارة الفعالة المبنية على التخطيط الاستراتيجي المسبق </a:t>
            </a:r>
            <a:r>
              <a:rPr lang="en-US" sz="1500" smtClean="0">
                <a:latin typeface="Times New Roman" pitchFamily="18" charset="0"/>
                <a:cs typeface="Times New Roman" pitchFamily="18" charset="0"/>
              </a:rPr>
              <a:t>Proactive management</a:t>
            </a:r>
          </a:p>
          <a:p>
            <a:pPr marL="1304925" lvl="1" indent="-495300">
              <a:buFont typeface="Wingdings" pitchFamily="2" charset="2"/>
              <a:buAutoNum type="arabicPeriod"/>
              <a:tabLst>
                <a:tab pos="361950" algn="l"/>
                <a:tab pos="447675" algn="l"/>
              </a:tabLst>
            </a:pPr>
            <a:r>
              <a:rPr lang="en-US" sz="2000" smtClean="0">
                <a:cs typeface="Simplified Arabic" pitchFamily="18" charset="-78"/>
              </a:rPr>
              <a:t> </a:t>
            </a:r>
            <a:r>
              <a:rPr lang="ar-SA" sz="2000" smtClean="0">
                <a:cs typeface="Simplified Arabic" pitchFamily="18" charset="-78"/>
              </a:rPr>
              <a:t>التعاون غير المحدود بين جميع العاملين في المنشأة</a:t>
            </a:r>
            <a:r>
              <a:rPr lang="en-US" sz="1700" smtClean="0">
                <a:latin typeface="Times New Roman" pitchFamily="18" charset="0"/>
                <a:cs typeface="Times New Roman" pitchFamily="18" charset="0"/>
              </a:rPr>
              <a:t>Collaboration without bound line</a:t>
            </a:r>
            <a:r>
              <a:rPr lang="en-US" sz="2000" smtClean="0">
                <a:cs typeface="Simplified Arabic" pitchFamily="18" charset="-78"/>
              </a:rPr>
              <a:t> </a:t>
            </a:r>
          </a:p>
          <a:p>
            <a:pPr marL="1304925" lvl="1" indent="-495300">
              <a:buFont typeface="Wingdings" pitchFamily="2" charset="2"/>
              <a:buAutoNum type="arabicPeriod"/>
              <a:tabLst>
                <a:tab pos="361950" algn="l"/>
                <a:tab pos="447675" algn="l"/>
              </a:tabLst>
            </a:pPr>
            <a:r>
              <a:rPr lang="ar-SA" sz="2000" smtClean="0">
                <a:cs typeface="Simplified Arabic" pitchFamily="18" charset="-78"/>
              </a:rPr>
              <a:t>التخطيط والعمل للمثالية </a:t>
            </a:r>
            <a:r>
              <a:rPr lang="en-US" sz="1500" smtClean="0">
                <a:latin typeface="Times New Roman" pitchFamily="18" charset="0"/>
                <a:cs typeface="Times New Roman" pitchFamily="18" charset="0"/>
              </a:rPr>
              <a:t>Drive for perfection</a:t>
            </a:r>
            <a:endParaRPr lang="ar-SA" sz="1100" b="1" smtClean="0">
              <a:cs typeface="Simplified Arabic" pitchFamily="18" charset="-78"/>
            </a:endParaRPr>
          </a:p>
          <a:p>
            <a:pPr marL="447675" indent="-304800" algn="ctr">
              <a:buFont typeface="Wingdings 2" pitchFamily="18" charset="2"/>
              <a:buNone/>
              <a:tabLst>
                <a:tab pos="361950" algn="l"/>
                <a:tab pos="447675" algn="l"/>
              </a:tabLst>
            </a:pPr>
            <a:r>
              <a:rPr lang="en-US" sz="1300" b="1" smtClean="0">
                <a:cs typeface="Simplified Arabic" pitchFamily="18" charset="-78"/>
              </a:rPr>
              <a:t>====</a:t>
            </a:r>
            <a:endParaRPr lang="ar-SA" sz="1300" b="1" smtClean="0">
              <a:cs typeface="Simplified Arabic" pitchFamily="18" charset="-78"/>
            </a:endParaRPr>
          </a:p>
          <a:p>
            <a:pPr marL="447675" indent="-304800" algn="ctr">
              <a:buFont typeface="Wingdings 2" pitchFamily="18" charset="2"/>
              <a:buNone/>
              <a:tabLst>
                <a:tab pos="361950" algn="l"/>
                <a:tab pos="447675" algn="l"/>
              </a:tabLst>
            </a:pPr>
            <a:r>
              <a:rPr lang="ar-SA" sz="1300" b="1" smtClean="0">
                <a:cs typeface="Simplified Arabic" pitchFamily="18" charset="-78"/>
              </a:rPr>
              <a:t>*</a:t>
            </a:r>
            <a:r>
              <a:rPr lang="ar-SA" sz="1000" b="1" smtClean="0">
                <a:cs typeface="Simplified Arabic" pitchFamily="18" charset="-78"/>
              </a:rPr>
              <a:t>المرجع كتاب : د. محمد عيشوني "ضبط الجودة - التقنيات الأساسية و تطبيقاتها في المجالات الانتاجية و الخدمية"، دار الاصحاب للنشر و التوزيع، 2007. ص. 33-36   </a:t>
            </a:r>
            <a:r>
              <a:rPr lang="en-US" sz="900" b="1" smtClean="0">
                <a:cs typeface="Simplified Arabic" pitchFamily="18" charset="-78"/>
                <a:hlinkClick r:id="rId2"/>
              </a:rPr>
              <a:t>http://aichouni.tripod.com/m</a:t>
            </a:r>
            <a:r>
              <a:rPr lang="en-US" sz="900" b="1" smtClean="0">
                <a:cs typeface="Simplified Arabic" pitchFamily="18" charset="-78"/>
              </a:rPr>
              <a:t> </a:t>
            </a:r>
            <a:endParaRPr lang="ar-SA" sz="900" b="1" smtClean="0">
              <a:cs typeface="Simplified Arabic" pitchFamily="18" charset="-78"/>
            </a:endParaRPr>
          </a:p>
        </p:txBody>
      </p:sp>
      <p:sp>
        <p:nvSpPr>
          <p:cNvPr id="68613" name="Date Placeholder 3"/>
          <p:cNvSpPr txBox="1">
            <a:spLocks noGrp="1"/>
          </p:cNvSpPr>
          <p:nvPr/>
        </p:nvSpPr>
        <p:spPr bwMode="auto">
          <a:xfrm>
            <a:off x="6477000" y="6416675"/>
            <a:ext cx="2133600" cy="365125"/>
          </a:xfrm>
          <a:prstGeom prst="rect">
            <a:avLst/>
          </a:prstGeom>
          <a:noFill/>
          <a:ln w="9525">
            <a:noFill/>
            <a:miter lim="800000"/>
            <a:headEnd/>
            <a:tailEnd/>
          </a:ln>
        </p:spPr>
        <p:txBody>
          <a:bodyPr anchor="b"/>
          <a:lstStyle/>
          <a:p>
            <a:pPr algn="l"/>
            <a:r>
              <a:rPr lang="ar-SA" sz="1100">
                <a:solidFill>
                  <a:schemeClr val="tx2"/>
                </a:solidFill>
              </a:rPr>
              <a:t>17 شوال 1430هـ موافق 6 اكتوبر 2009م</a:t>
            </a:r>
            <a:endParaRPr lang="en-US" sz="1100">
              <a:solidFill>
                <a:schemeClr val="tx2"/>
              </a:solidFill>
            </a:endParaRPr>
          </a:p>
        </p:txBody>
      </p:sp>
      <p:sp>
        <p:nvSpPr>
          <p:cNvPr id="68614" name="Slide Number Placeholder 4"/>
          <p:cNvSpPr txBox="1">
            <a:spLocks noGrp="1"/>
          </p:cNvSpPr>
          <p:nvPr/>
        </p:nvSpPr>
        <p:spPr bwMode="auto">
          <a:xfrm>
            <a:off x="8610600" y="6416675"/>
            <a:ext cx="457200" cy="365125"/>
          </a:xfrm>
          <a:prstGeom prst="rect">
            <a:avLst/>
          </a:prstGeom>
          <a:noFill/>
          <a:ln w="9525">
            <a:noFill/>
            <a:miter lim="800000"/>
            <a:headEnd/>
            <a:tailEnd/>
          </a:ln>
        </p:spPr>
        <p:txBody>
          <a:bodyPr anchor="b"/>
          <a:lstStyle/>
          <a:p>
            <a:pPr algn="l"/>
            <a:fld id="{6A4245D5-10E7-4846-B77A-F47E040A3948}" type="slidenum">
              <a:rPr lang="ar-SA" sz="1200">
                <a:solidFill>
                  <a:schemeClr val="tx2"/>
                </a:solidFill>
              </a:rPr>
              <a:pPr algn="l"/>
              <a:t>59</a:t>
            </a:fld>
            <a:endParaRPr lang="en-US" sz="1200">
              <a:solidFill>
                <a:schemeClr val="tx2"/>
              </a:solidFill>
            </a:endParaRPr>
          </a:p>
        </p:txBody>
      </p:sp>
    </p:spTree>
  </p:cSld>
  <p:clrMapOvr>
    <a:masterClrMapping/>
  </p:clrMapOvr>
  <p:transition>
    <p:comb/>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3BD5DCD0-368F-4E6E-88D8-1BB1A7CF8DA6}" type="slidenum">
              <a:rPr lang="ar-SA"/>
              <a:pPr>
                <a:defRPr/>
              </a:pPr>
              <a:t>6</a:t>
            </a:fld>
            <a:endParaRPr lang="en-US"/>
          </a:p>
        </p:txBody>
      </p:sp>
      <p:sp>
        <p:nvSpPr>
          <p:cNvPr id="2" name="Title 1"/>
          <p:cNvSpPr>
            <a:spLocks noGrp="1"/>
          </p:cNvSpPr>
          <p:nvPr>
            <p:ph type="title"/>
          </p:nvPr>
        </p:nvSpPr>
        <p:spPr bwMode="auto">
          <a:xfrm>
            <a:off x="1116013" y="404813"/>
            <a:ext cx="6715125" cy="603250"/>
          </a:xfrm>
        </p:spPr>
        <p:txBody>
          <a:bodyPr wrap="square" lIns="91440" tIns="45720" rIns="91440" bIns="45720" numCol="1" anchorCtr="0" compatLnSpc="1">
            <a:prstTxWarp prst="textNoShape">
              <a:avLst/>
            </a:prstTxWarp>
            <a:normAutofit fontScale="90000"/>
          </a:bodyPr>
          <a:lstStyle/>
          <a:p>
            <a:pPr algn="ctr" eaLnBrk="1" hangingPunct="1">
              <a:defRPr/>
            </a:pPr>
            <a:r>
              <a:rPr lang="ar-SA" sz="1800" b="1" cap="none" smtClean="0">
                <a:effectLst/>
                <a:cs typeface="Monotype Koufi" pitchFamily="2" charset="-78"/>
              </a:rPr>
              <a:t>مختصر الوصف الوظيفي لفني المختبرات الطبية </a:t>
            </a:r>
            <a:br>
              <a:rPr lang="ar-SA" sz="1800" b="1" cap="none" smtClean="0">
                <a:effectLst/>
                <a:cs typeface="Monotype Koufi" pitchFamily="2" charset="-78"/>
              </a:rPr>
            </a:br>
            <a:r>
              <a:rPr lang="ar-SA" sz="2000" b="1" cap="none" smtClean="0">
                <a:effectLst/>
                <a:cs typeface="Monotype Koufi" pitchFamily="2" charset="-78"/>
              </a:rPr>
              <a:t>اكتشف مكانة </a:t>
            </a:r>
            <a:r>
              <a:rPr lang="en-US" sz="2000" b="1" cap="none" smtClean="0">
                <a:effectLst/>
                <a:cs typeface="Monotype Koufi" pitchFamily="2" charset="-78"/>
              </a:rPr>
              <a:t>TQM</a:t>
            </a:r>
            <a:r>
              <a:rPr lang="ar-SA" sz="2000" b="1" cap="none" smtClean="0">
                <a:effectLst/>
                <a:cs typeface="Monotype Koufi" pitchFamily="2" charset="-78"/>
              </a:rPr>
              <a:t> في الوصف الوظيفي</a:t>
            </a:r>
          </a:p>
        </p:txBody>
      </p:sp>
      <p:sp>
        <p:nvSpPr>
          <p:cNvPr id="16388" name="Content Placeholder 2"/>
          <p:cNvSpPr>
            <a:spLocks noGrp="1"/>
          </p:cNvSpPr>
          <p:nvPr>
            <p:ph idx="1"/>
          </p:nvPr>
        </p:nvSpPr>
        <p:spPr>
          <a:xfrm>
            <a:off x="304800" y="1268413"/>
            <a:ext cx="8686800" cy="4946650"/>
          </a:xfrm>
        </p:spPr>
        <p:txBody>
          <a:bodyPr/>
          <a:lstStyle/>
          <a:p>
            <a:pPr>
              <a:buFont typeface="Franklin Gothic Medium" pitchFamily="34" charset="0"/>
              <a:buAutoNum type="arabicPeriod"/>
            </a:pPr>
            <a:r>
              <a:rPr lang="ar-SA" sz="1800" smtClean="0"/>
              <a:t>سحب العينات المدونة في التقرير الطبي و حفظها بالطرق العلمية الصحيحة و الموصى بها داخل المختبر.</a:t>
            </a:r>
          </a:p>
          <a:p>
            <a:pPr>
              <a:buFont typeface="Franklin Gothic Medium" pitchFamily="34" charset="0"/>
              <a:buAutoNum type="arabicPeriod"/>
            </a:pPr>
            <a:r>
              <a:rPr lang="ar-SA" sz="1800" smtClean="0"/>
              <a:t>تحضير و تجهيز العينات كل على حدة  و أخذ الاحتياطات الطبية و المعملية في التعامل مع العينات المحضرة بكل دقة.</a:t>
            </a:r>
          </a:p>
          <a:p>
            <a:pPr>
              <a:buFont typeface="Franklin Gothic Medium" pitchFamily="34" charset="0"/>
              <a:buAutoNum type="arabicPeriod"/>
            </a:pPr>
            <a:r>
              <a:rPr lang="ar-SA" sz="1800" smtClean="0"/>
              <a:t>الاهتمام بتطبيق </a:t>
            </a:r>
            <a:r>
              <a:rPr lang="ar-SA" sz="1800" b="1" smtClean="0"/>
              <a:t>سياسات الجودة</a:t>
            </a:r>
            <a:r>
              <a:rPr lang="ar-SA" sz="1800" smtClean="0"/>
              <a:t> و الأدوات المعملية  المستخدمة في التحليل الطبي و ذلك للوصول لأعلى معدلات الجودة في القياسات.</a:t>
            </a:r>
          </a:p>
          <a:p>
            <a:pPr>
              <a:buFont typeface="Franklin Gothic Medium" pitchFamily="34" charset="0"/>
              <a:buAutoNum type="arabicPeriod"/>
            </a:pPr>
            <a:r>
              <a:rPr lang="ar-SA" sz="1800" smtClean="0"/>
              <a:t>تقديم النتائج المعملية </a:t>
            </a:r>
            <a:r>
              <a:rPr lang="ar-SA" sz="1800" b="1" smtClean="0"/>
              <a:t>بكل دقة </a:t>
            </a:r>
            <a:r>
              <a:rPr lang="ar-SA" sz="1800" smtClean="0"/>
              <a:t>و مراجعتها تحت إشراف الأخصائي المشرف.</a:t>
            </a:r>
          </a:p>
          <a:p>
            <a:pPr>
              <a:buFont typeface="Franklin Gothic Medium" pitchFamily="34" charset="0"/>
              <a:buAutoNum type="arabicPeriod"/>
            </a:pPr>
            <a:r>
              <a:rPr lang="ar-SA" sz="1800" smtClean="0"/>
              <a:t>تدوين النتائج بعد مرجعتها في التقارير المخصصة لكل تحليل كلا على حدة.</a:t>
            </a:r>
          </a:p>
          <a:p>
            <a:pPr>
              <a:buFont typeface="Franklin Gothic Medium" pitchFamily="34" charset="0"/>
              <a:buAutoNum type="arabicPeriod"/>
            </a:pPr>
            <a:r>
              <a:rPr lang="ar-SA" sz="1800" smtClean="0"/>
              <a:t>المشاركة في تدريب الطلاب في نفس المجال .</a:t>
            </a:r>
          </a:p>
          <a:p>
            <a:pPr algn="ctr" rtl="0"/>
            <a:r>
              <a:rPr lang="en-US" sz="2400" smtClean="0">
                <a:cs typeface="Tahoma" pitchFamily="34" charset="0"/>
              </a:rPr>
              <a:t>USA M/CLT</a:t>
            </a:r>
          </a:p>
          <a:p>
            <a:pPr algn="just" rtl="0"/>
            <a:r>
              <a:rPr lang="en-US" sz="1400" i="1" smtClean="0">
                <a:cs typeface="Tahoma" pitchFamily="34" charset="0"/>
              </a:rPr>
              <a:t>Clinical laboratory technicians</a:t>
            </a:r>
            <a:r>
              <a:rPr lang="en-US" sz="1400" smtClean="0">
                <a:cs typeface="Tahoma" pitchFamily="34" charset="0"/>
              </a:rPr>
              <a:t> perform less complex tests and laboratory procedures than technologists do. Technicians may prepare specimens and operate automated analyzers, for example, or they may perform manual tests in accordance with detailed instructions. They usually work under the supervision of medical and clinical laboratory technologists or laboratory managers. Like technologists, clinical laboratory technicians may work in several areas of the clinical laboratory or specialize in just one. Phlebotomists collect blood samples, for example, and histo-technicians cut and stain tissue specimens for microscopic examination by pathologists. </a:t>
            </a:r>
          </a:p>
          <a:p>
            <a:endParaRPr lang="ar-SA" sz="2400" smtClean="0"/>
          </a:p>
        </p:txBody>
      </p:sp>
    </p:spTree>
  </p:cSld>
  <p:clrMapOvr>
    <a:masterClrMapping/>
  </p:clrMapOvr>
  <p:transition>
    <p:comb/>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a:spLocks noGrp="1"/>
          </p:cNvSpPr>
          <p:nvPr>
            <p:ph type="sldNum" sz="quarter" idx="12"/>
          </p:nvPr>
        </p:nvSpPr>
        <p:spPr/>
        <p:txBody>
          <a:bodyPr/>
          <a:lstStyle/>
          <a:p>
            <a:pPr>
              <a:defRPr/>
            </a:pPr>
            <a:fld id="{344964A0-F6DA-4FA4-B649-5F113D8CAFB6}" type="slidenum">
              <a:rPr lang="ar-SA"/>
              <a:pPr>
                <a:defRPr/>
              </a:pPr>
              <a:t>60</a:t>
            </a:fld>
            <a:endParaRPr lang="en-US"/>
          </a:p>
        </p:txBody>
      </p:sp>
      <p:pic>
        <p:nvPicPr>
          <p:cNvPr id="69635" name="Picture 4"/>
          <p:cNvPicPr>
            <a:picLocks noGrp="1" noChangeAspect="1" noChangeArrowheads="1"/>
          </p:cNvPicPr>
          <p:nvPr>
            <p:ph type="body" idx="4294967295"/>
          </p:nvPr>
        </p:nvPicPr>
        <p:blipFill>
          <a:blip r:embed="rId2"/>
          <a:srcRect/>
          <a:stretch>
            <a:fillRect/>
          </a:stretch>
        </p:blipFill>
        <p:spPr>
          <a:xfrm>
            <a:off x="827088" y="908050"/>
            <a:ext cx="6121400" cy="5545138"/>
          </a:xfrm>
          <a:noFill/>
        </p:spPr>
      </p:pic>
      <p:sp>
        <p:nvSpPr>
          <p:cNvPr id="69636" name="Rectangle 5"/>
          <p:cNvSpPr>
            <a:spLocks noChangeArrowheads="1"/>
          </p:cNvSpPr>
          <p:nvPr/>
        </p:nvSpPr>
        <p:spPr bwMode="auto">
          <a:xfrm>
            <a:off x="2339975" y="333375"/>
            <a:ext cx="4465638" cy="366713"/>
          </a:xfrm>
          <a:prstGeom prst="rect">
            <a:avLst/>
          </a:prstGeom>
          <a:noFill/>
          <a:ln w="9525">
            <a:noFill/>
            <a:miter lim="800000"/>
            <a:headEnd/>
            <a:tailEnd/>
          </a:ln>
        </p:spPr>
        <p:txBody>
          <a:bodyPr>
            <a:spAutoFit/>
          </a:bodyPr>
          <a:lstStyle/>
          <a:p>
            <a:r>
              <a:rPr lang="ar-SA" b="1">
                <a:solidFill>
                  <a:schemeClr val="tx2"/>
                </a:solidFill>
                <a:cs typeface="Monotype Koufi" pitchFamily="2" charset="-78"/>
              </a:rPr>
              <a:t>والآن دعونا ننطلق نحو تخطيط للعمل المثالي: </a:t>
            </a:r>
            <a:endParaRPr lang="en-US" b="1">
              <a:solidFill>
                <a:schemeClr val="tx2"/>
              </a:solidFill>
              <a:cs typeface="Monotype Koufi" pitchFamily="2" charset="-78"/>
            </a:endParaRPr>
          </a:p>
        </p:txBody>
      </p:sp>
      <p:sp>
        <p:nvSpPr>
          <p:cNvPr id="69637" name="Rectangle 6"/>
          <p:cNvSpPr>
            <a:spLocks noChangeArrowheads="1"/>
          </p:cNvSpPr>
          <p:nvPr/>
        </p:nvSpPr>
        <p:spPr bwMode="auto">
          <a:xfrm>
            <a:off x="250825" y="454025"/>
            <a:ext cx="1928813" cy="366713"/>
          </a:xfrm>
          <a:prstGeom prst="rect">
            <a:avLst/>
          </a:prstGeom>
          <a:noFill/>
          <a:ln w="9525">
            <a:noFill/>
            <a:miter lim="800000"/>
            <a:headEnd/>
            <a:tailEnd/>
          </a:ln>
        </p:spPr>
        <p:txBody>
          <a:bodyPr anchor="ctr">
            <a:spAutoFit/>
          </a:bodyPr>
          <a:lstStyle/>
          <a:p>
            <a:pPr algn="l" eaLnBrk="0" hangingPunct="0"/>
            <a:r>
              <a:rPr lang="en-US" b="1"/>
              <a:t>Lean Six Sigma</a:t>
            </a:r>
            <a:r>
              <a:rPr lang="ar-SA" b="1"/>
              <a:t> </a:t>
            </a:r>
            <a:endParaRPr lang="ar-SA"/>
          </a:p>
        </p:txBody>
      </p:sp>
      <p:sp>
        <p:nvSpPr>
          <p:cNvPr id="69638" name="Rectangle 7"/>
          <p:cNvSpPr>
            <a:spLocks noChangeArrowheads="1"/>
          </p:cNvSpPr>
          <p:nvPr/>
        </p:nvSpPr>
        <p:spPr bwMode="auto">
          <a:xfrm>
            <a:off x="2339975" y="6381750"/>
            <a:ext cx="3168650" cy="304800"/>
          </a:xfrm>
          <a:prstGeom prst="rect">
            <a:avLst/>
          </a:prstGeom>
          <a:noFill/>
          <a:ln w="9525">
            <a:noFill/>
            <a:miter lim="800000"/>
            <a:headEnd/>
            <a:tailEnd/>
          </a:ln>
        </p:spPr>
        <p:txBody>
          <a:bodyPr anchor="ctr">
            <a:spAutoFit/>
          </a:bodyPr>
          <a:lstStyle/>
          <a:p>
            <a:pPr algn="l" eaLnBrk="0" hangingPunct="0"/>
            <a:r>
              <a:rPr lang="en-US" sz="1400">
                <a:latin typeface="Arial" pitchFamily="34" charset="0"/>
              </a:rPr>
              <a:t>Incremental =  </a:t>
            </a:r>
            <a:endParaRPr lang="ar-SA" sz="1400">
              <a:latin typeface="Arial" pitchFamily="34" charset="0"/>
            </a:endParaRPr>
          </a:p>
        </p:txBody>
      </p:sp>
    </p:spTree>
  </p:cSld>
  <p:clrMapOvr>
    <a:masterClrMapping/>
  </p:clrMapOvr>
  <p:transition>
    <p:comb/>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6"/>
          <p:cNvSpPr>
            <a:spLocks noGrp="1"/>
          </p:cNvSpPr>
          <p:nvPr>
            <p:ph type="sldNum" sz="quarter" idx="12"/>
          </p:nvPr>
        </p:nvSpPr>
        <p:spPr/>
        <p:txBody>
          <a:bodyPr/>
          <a:lstStyle/>
          <a:p>
            <a:pPr>
              <a:defRPr/>
            </a:pPr>
            <a:fld id="{B4DDC076-E160-4A2F-A745-2D2EF3658027}" type="slidenum">
              <a:rPr lang="ar-SA"/>
              <a:pPr>
                <a:defRPr/>
              </a:pPr>
              <a:t>61</a:t>
            </a:fld>
            <a:endParaRPr lang="en-US"/>
          </a:p>
        </p:txBody>
      </p:sp>
      <p:sp>
        <p:nvSpPr>
          <p:cNvPr id="70659" name="Rectangle 2"/>
          <p:cNvSpPr>
            <a:spLocks noGrp="1"/>
          </p:cNvSpPr>
          <p:nvPr>
            <p:ph type="body" idx="4294967295"/>
          </p:nvPr>
        </p:nvSpPr>
        <p:spPr>
          <a:xfrm>
            <a:off x="684213" y="981075"/>
            <a:ext cx="7772400" cy="5256213"/>
          </a:xfrm>
        </p:spPr>
        <p:txBody>
          <a:bodyPr/>
          <a:lstStyle/>
          <a:p>
            <a:pPr algn="just">
              <a:lnSpc>
                <a:spcPct val="90000"/>
              </a:lnSpc>
            </a:pPr>
            <a:r>
              <a:rPr lang="ar-SA" sz="2200" b="1" smtClean="0">
                <a:cs typeface="Monotype Koufi" pitchFamily="2" charset="-78"/>
              </a:rPr>
              <a:t>الرسوم التوضيحية</a:t>
            </a:r>
            <a:r>
              <a:rPr lang="ar-SA" sz="2200" b="1" smtClean="0">
                <a:cs typeface="Simplified Arabic" pitchFamily="18" charset="-78"/>
              </a:rPr>
              <a:t> </a:t>
            </a:r>
            <a:r>
              <a:rPr lang="en-US" sz="2200" b="1" smtClean="0">
                <a:cs typeface="Simplified Arabic" pitchFamily="18" charset="-78"/>
              </a:rPr>
              <a:t>Flowcharts</a:t>
            </a:r>
            <a:r>
              <a:rPr lang="ar-SA" sz="2200" b="1" smtClean="0">
                <a:cs typeface="Simplified Arabic" pitchFamily="18" charset="-78"/>
              </a:rPr>
              <a:t>:</a:t>
            </a:r>
          </a:p>
          <a:p>
            <a:pPr algn="just">
              <a:lnSpc>
                <a:spcPct val="90000"/>
              </a:lnSpc>
              <a:buFont typeface="Wingdings 2" pitchFamily="18" charset="2"/>
              <a:buNone/>
            </a:pPr>
            <a:r>
              <a:rPr lang="ar-SA" sz="2200" b="1" smtClean="0">
                <a:cs typeface="Simplified Arabic" pitchFamily="18" charset="-78"/>
              </a:rPr>
              <a:t>	وهي عبارة عن رسم تخطيطى لعدة خطوات متتابعة لعملية ما ، ويُعد هذا الرسم بمثابة أداة بصرية سهلة الاستخدام والفهم؛ حيث يقوم الفرد بتحديد صورة واضحة لمواضع المشكلات وطريقة العمل من خلال النظر إلى الخطوات المتضمنة في تلك العملية. </a:t>
            </a:r>
          </a:p>
          <a:p>
            <a:pPr algn="just">
              <a:lnSpc>
                <a:spcPct val="90000"/>
              </a:lnSpc>
              <a:buFont typeface="Wingdings 2" pitchFamily="18" charset="2"/>
              <a:buNone/>
            </a:pPr>
            <a:endParaRPr lang="ar-SA" sz="2200" b="1" smtClean="0">
              <a:cs typeface="Simplified Arabic" pitchFamily="18" charset="-78"/>
            </a:endParaRPr>
          </a:p>
          <a:p>
            <a:pPr algn="just">
              <a:lnSpc>
                <a:spcPct val="90000"/>
              </a:lnSpc>
            </a:pPr>
            <a:r>
              <a:rPr lang="ar-SA" sz="2200" b="1" smtClean="0">
                <a:cs typeface="Monotype Koufi" pitchFamily="2" charset="-78"/>
              </a:rPr>
              <a:t>خرائط التحكم</a:t>
            </a:r>
            <a:r>
              <a:rPr lang="ar-SA" sz="2200" b="1" smtClean="0">
                <a:cs typeface="Simplified Arabic" pitchFamily="18" charset="-78"/>
              </a:rPr>
              <a:t> </a:t>
            </a:r>
            <a:r>
              <a:rPr lang="en-US" sz="2200" b="1" smtClean="0">
                <a:cs typeface="Simplified Arabic" pitchFamily="18" charset="-78"/>
              </a:rPr>
              <a:t>Control Charts </a:t>
            </a:r>
            <a:r>
              <a:rPr lang="ar-SA" sz="2200" b="1" smtClean="0">
                <a:cs typeface="Simplified Arabic" pitchFamily="18" charset="-78"/>
              </a:rPr>
              <a:t> :</a:t>
            </a:r>
          </a:p>
          <a:p>
            <a:pPr algn="just">
              <a:lnSpc>
                <a:spcPct val="90000"/>
              </a:lnSpc>
              <a:buFont typeface="Wingdings 2" pitchFamily="18" charset="2"/>
              <a:buNone/>
            </a:pPr>
            <a:r>
              <a:rPr lang="ar-SA" sz="2200" b="1" smtClean="0">
                <a:cs typeface="Simplified Arabic" pitchFamily="18" charset="-78"/>
              </a:rPr>
              <a:t>	وتستخدم هذه الأداة للتحكم في الجودة ؛ حيث تتضمن الخريطة خطًا في منتصفها يمثل القيمة المتوسطة للمتغير الذى يتم قياسه ، ويوجد أسفل هذا الخط وأعلاه خطان آخران يمثلان الحدين الأدنى والأعلى للتحكم . ومادامت القيم الملاحظة تقع ضمن هذين الحدين ، فهذا يعنى أن العملية تحت السيطرة ، ولا توجد مشكلة في الجودة ، أما إذا تعدى الخط هذين الحدين فهذا دليل على أن هناك مشكلة ما .</a:t>
            </a:r>
            <a:r>
              <a:rPr lang="en-US" sz="2200" smtClean="0">
                <a:cs typeface="Simplified Arabic" pitchFamily="18" charset="-78"/>
              </a:rPr>
              <a:t> </a:t>
            </a:r>
          </a:p>
          <a:p>
            <a:pPr algn="just">
              <a:lnSpc>
                <a:spcPct val="90000"/>
              </a:lnSpc>
              <a:buFont typeface="Wingdings 2" pitchFamily="18" charset="2"/>
              <a:buNone/>
            </a:pPr>
            <a:endParaRPr lang="ar-SA" sz="2200" b="1" smtClean="0">
              <a:cs typeface="Simplified Arabic" pitchFamily="18" charset="-78"/>
            </a:endParaRPr>
          </a:p>
          <a:p>
            <a:pPr algn="just">
              <a:lnSpc>
                <a:spcPct val="90000"/>
              </a:lnSpc>
            </a:pPr>
            <a:r>
              <a:rPr lang="ar-SA" sz="2400" b="1" smtClean="0">
                <a:cs typeface="Monotype Koufi" pitchFamily="2" charset="-78"/>
              </a:rPr>
              <a:t>قوائم التدقيق</a:t>
            </a:r>
            <a:r>
              <a:rPr lang="en-US" sz="2400" b="1" smtClean="0">
                <a:cs typeface="Simplified Arabic" pitchFamily="18" charset="-78"/>
              </a:rPr>
              <a:t>Checklists </a:t>
            </a:r>
            <a:r>
              <a:rPr lang="ar-SA" sz="2400" b="1" smtClean="0">
                <a:cs typeface="Simplified Arabic" pitchFamily="18" charset="-78"/>
              </a:rPr>
              <a:t> :</a:t>
            </a:r>
          </a:p>
          <a:p>
            <a:pPr algn="just">
              <a:lnSpc>
                <a:spcPct val="90000"/>
              </a:lnSpc>
              <a:buFont typeface="Wingdings 2" pitchFamily="18" charset="2"/>
              <a:buNone/>
            </a:pPr>
            <a:r>
              <a:rPr lang="ar-SA" sz="2400" b="1" smtClean="0">
                <a:cs typeface="Simplified Arabic" pitchFamily="18" charset="-78"/>
              </a:rPr>
              <a:t>	وهى عبارة عن قوائم بالعيوب الشائعة والأحداث التى يلاحظ أنها تنتج عن هذه العيوب . وعلى الرغم من بساطة هذه الأداة إلا أنها فعالة جدًا كأداة تتيح للعاملين جمع معلومات محددة عن العيوب والكشف عن الحقائق.</a:t>
            </a:r>
            <a:r>
              <a:rPr lang="ar-SA" sz="2400" smtClean="0">
                <a:cs typeface="Simplified Arabic" pitchFamily="18" charset="-78"/>
              </a:rPr>
              <a:t> </a:t>
            </a:r>
            <a:r>
              <a:rPr lang="ar-SA" sz="2200" smtClean="0">
                <a:cs typeface="Simplified Arabic" pitchFamily="18" charset="-78"/>
              </a:rPr>
              <a:t> </a:t>
            </a:r>
            <a:endParaRPr lang="en-US" sz="2200" smtClean="0">
              <a:cs typeface="Simplified Arabic" pitchFamily="18" charset="-78"/>
            </a:endParaRPr>
          </a:p>
        </p:txBody>
      </p:sp>
      <p:sp>
        <p:nvSpPr>
          <p:cNvPr id="70660" name="Rectangle 3"/>
          <p:cNvSpPr>
            <a:spLocks noGrp="1"/>
          </p:cNvSpPr>
          <p:nvPr>
            <p:ph type="title" idx="4294967295"/>
          </p:nvPr>
        </p:nvSpPr>
        <p:spPr bwMode="auto">
          <a:xfrm>
            <a:off x="2700338" y="260350"/>
            <a:ext cx="3743325" cy="468313"/>
          </a:xfrm>
          <a:noFill/>
        </p:spPr>
        <p:txBody>
          <a:bodyPr wrap="square" lIns="91440" tIns="45720" rIns="91440" bIns="45720" numCol="1" anchorCtr="0" compatLnSpc="1">
            <a:prstTxWarp prst="textNoShape">
              <a:avLst/>
            </a:prstTxWarp>
          </a:bodyPr>
          <a:lstStyle/>
          <a:p>
            <a:pPr algn="ctr"/>
            <a:r>
              <a:rPr lang="ar-SA" sz="2000" cap="none" smtClean="0">
                <a:effectLst/>
              </a:rPr>
              <a:t>أدوات الجودة </a:t>
            </a:r>
            <a:r>
              <a:rPr lang="ar-SA" sz="2000" b="1" cap="none" smtClean="0">
                <a:effectLst/>
              </a:rPr>
              <a:t>الشاملة</a:t>
            </a:r>
            <a:r>
              <a:rPr lang="ar-SA" sz="2000" cap="none" smtClean="0">
                <a:effectLst/>
              </a:rPr>
              <a:t> </a:t>
            </a:r>
            <a:endParaRPr lang="en-US" sz="2000" cap="none" smtClean="0">
              <a:effectLst/>
              <a:cs typeface="Tahoma" pitchFamily="34" charset="0"/>
            </a:endParaRPr>
          </a:p>
        </p:txBody>
      </p:sp>
    </p:spTree>
  </p:cSld>
  <p:clrMapOvr>
    <a:masterClrMapping/>
  </p:clrMapOvr>
  <p:transition>
    <p:comb/>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6"/>
          <p:cNvSpPr>
            <a:spLocks noGrp="1"/>
          </p:cNvSpPr>
          <p:nvPr>
            <p:ph type="sldNum" sz="quarter" idx="12"/>
          </p:nvPr>
        </p:nvSpPr>
        <p:spPr/>
        <p:txBody>
          <a:bodyPr/>
          <a:lstStyle/>
          <a:p>
            <a:pPr>
              <a:defRPr/>
            </a:pPr>
            <a:fld id="{4FBDA7E1-0796-481B-8FBC-81FC747DA02E}" type="slidenum">
              <a:rPr lang="ar-SA"/>
              <a:pPr>
                <a:defRPr/>
              </a:pPr>
              <a:t>62</a:t>
            </a:fld>
            <a:endParaRPr lang="en-US"/>
          </a:p>
        </p:txBody>
      </p:sp>
      <p:sp>
        <p:nvSpPr>
          <p:cNvPr id="71683" name="Rectangle 2"/>
          <p:cNvSpPr>
            <a:spLocks noGrp="1"/>
          </p:cNvSpPr>
          <p:nvPr>
            <p:ph type="title" idx="4294967295"/>
          </p:nvPr>
        </p:nvSpPr>
        <p:spPr bwMode="auto">
          <a:xfrm>
            <a:off x="2700338" y="260350"/>
            <a:ext cx="3743325" cy="468313"/>
          </a:xfrm>
          <a:noFill/>
        </p:spPr>
        <p:txBody>
          <a:bodyPr wrap="square" lIns="91440" tIns="45720" rIns="91440" bIns="45720" numCol="1" anchorCtr="0" compatLnSpc="1">
            <a:prstTxWarp prst="textNoShape">
              <a:avLst/>
            </a:prstTxWarp>
          </a:bodyPr>
          <a:lstStyle/>
          <a:p>
            <a:pPr algn="ctr"/>
            <a:r>
              <a:rPr lang="ar-SA" sz="2000" cap="none" smtClean="0">
                <a:effectLst/>
                <a:cs typeface="Monotype Koufi" pitchFamily="2" charset="-78"/>
              </a:rPr>
              <a:t>تابع/ أدوات الجودة الشاملة </a:t>
            </a:r>
            <a:endParaRPr lang="en-US" sz="2000" cap="none" smtClean="0">
              <a:effectLst/>
              <a:cs typeface="Monotype Koufi" pitchFamily="2" charset="-78"/>
            </a:endParaRPr>
          </a:p>
        </p:txBody>
      </p:sp>
      <p:sp>
        <p:nvSpPr>
          <p:cNvPr id="71684" name="Rectangle 3"/>
          <p:cNvSpPr>
            <a:spLocks noGrp="1"/>
          </p:cNvSpPr>
          <p:nvPr>
            <p:ph type="body" idx="4294967295"/>
          </p:nvPr>
        </p:nvSpPr>
        <p:spPr>
          <a:xfrm>
            <a:off x="900113" y="908050"/>
            <a:ext cx="7772400" cy="5400675"/>
          </a:xfrm>
        </p:spPr>
        <p:txBody>
          <a:bodyPr/>
          <a:lstStyle/>
          <a:p>
            <a:pPr algn="just">
              <a:lnSpc>
                <a:spcPct val="80000"/>
              </a:lnSpc>
            </a:pPr>
            <a:r>
              <a:rPr lang="ar-SA" sz="2200" b="1" smtClean="0">
                <a:cs typeface="Monotype Koufi" pitchFamily="2" charset="-78"/>
              </a:rPr>
              <a:t>الرسوم البيانية المبعثرة</a:t>
            </a:r>
            <a:r>
              <a:rPr lang="ar-SA" sz="2200" b="1" smtClean="0">
                <a:cs typeface="Simplified Arabic" pitchFamily="18" charset="-78"/>
              </a:rPr>
              <a:t> </a:t>
            </a:r>
            <a:r>
              <a:rPr lang="en-US" sz="2200" b="1" smtClean="0">
                <a:cs typeface="Simplified Arabic" pitchFamily="18" charset="-78"/>
              </a:rPr>
              <a:t>Scatter Diagrams </a:t>
            </a:r>
            <a:r>
              <a:rPr lang="ar-SA" sz="2200" b="1" smtClean="0">
                <a:cs typeface="Simplified Arabic" pitchFamily="18" charset="-78"/>
              </a:rPr>
              <a:t>: </a:t>
            </a:r>
          </a:p>
          <a:p>
            <a:pPr algn="just">
              <a:lnSpc>
                <a:spcPct val="80000"/>
              </a:lnSpc>
              <a:buFont typeface="Wingdings 2" pitchFamily="18" charset="2"/>
              <a:buNone/>
            </a:pPr>
            <a:r>
              <a:rPr lang="ar-SA" sz="2200" b="1" smtClean="0">
                <a:cs typeface="Simplified Arabic" pitchFamily="18" charset="-78"/>
              </a:rPr>
              <a:t>	</a:t>
            </a:r>
            <a:r>
              <a:rPr lang="ar-SA" sz="1900" b="1" smtClean="0">
                <a:cs typeface="Simplified Arabic" pitchFamily="18" charset="-78"/>
              </a:rPr>
              <a:t>وهى </a:t>
            </a:r>
            <a:r>
              <a:rPr lang="ar-SA" sz="1900" b="1" i="1" smtClean="0">
                <a:cs typeface="Simplified Arabic" pitchFamily="18" charset="-78"/>
              </a:rPr>
              <a:t>رسوم توضح كيف يرتبط متغيران يبعضهما البعض ، وتفيد هذه الرسوم بصفة خاصة في حالة الكشف عن كمية الارتباط أو درجة العلاقة الخطية بين متغيرين</a:t>
            </a:r>
            <a:r>
              <a:rPr lang="ar-SA" sz="1900" b="1" smtClean="0">
                <a:cs typeface="Simplified Arabic" pitchFamily="18" charset="-78"/>
              </a:rPr>
              <a:t>، ويمكن أن يكون الارتباط إيجابيًا أو سلبيًا ، وكلما زاد الارتباط كلما كانت الملاحظات خطية في الرسم البيانى المبعثر ، وفي المقابل كلما كانت الملاحظات أكثر انتشارًا ، كان الارتباط الموجود بين المتغيرين ضعيفًا .</a:t>
            </a:r>
            <a:r>
              <a:rPr lang="ar-SA" sz="1900" smtClean="0">
                <a:cs typeface="Simplified Arabic" pitchFamily="18" charset="-78"/>
              </a:rPr>
              <a:t> </a:t>
            </a:r>
          </a:p>
          <a:p>
            <a:pPr algn="just">
              <a:lnSpc>
                <a:spcPct val="80000"/>
              </a:lnSpc>
              <a:buFont typeface="Wingdings 2" pitchFamily="18" charset="2"/>
              <a:buNone/>
            </a:pPr>
            <a:endParaRPr lang="ar-SA" sz="1900" smtClean="0">
              <a:cs typeface="Simplified Arabic" pitchFamily="18" charset="-78"/>
            </a:endParaRPr>
          </a:p>
          <a:p>
            <a:pPr algn="just">
              <a:lnSpc>
                <a:spcPct val="80000"/>
              </a:lnSpc>
            </a:pPr>
            <a:r>
              <a:rPr lang="ar-SA" sz="2200" b="1" smtClean="0">
                <a:latin typeface="Arial Black" pitchFamily="34" charset="0"/>
                <a:cs typeface="Monotype Koufi" pitchFamily="2" charset="-78"/>
              </a:rPr>
              <a:t>الرسوم الشبكية</a:t>
            </a:r>
            <a:r>
              <a:rPr lang="ar-SA" sz="2200" b="1" smtClean="0">
                <a:cs typeface="Simplified Arabic" pitchFamily="18" charset="-78"/>
              </a:rPr>
              <a:t> </a:t>
            </a:r>
            <a:r>
              <a:rPr lang="en-US" sz="2200" b="1" smtClean="0">
                <a:cs typeface="Simplified Arabic" pitchFamily="18" charset="-78"/>
              </a:rPr>
              <a:t>Histograms </a:t>
            </a:r>
            <a:r>
              <a:rPr lang="ar-SA" sz="2200" b="1" smtClean="0">
                <a:cs typeface="Simplified Arabic" pitchFamily="18" charset="-78"/>
              </a:rPr>
              <a:t>: </a:t>
            </a:r>
          </a:p>
          <a:p>
            <a:pPr algn="just">
              <a:lnSpc>
                <a:spcPct val="80000"/>
              </a:lnSpc>
              <a:buFont typeface="Wingdings 2" pitchFamily="18" charset="2"/>
              <a:buNone/>
            </a:pPr>
            <a:r>
              <a:rPr lang="ar-SA" sz="2200" b="1" smtClean="0">
                <a:cs typeface="Simplified Arabic" pitchFamily="18" charset="-78"/>
              </a:rPr>
              <a:t>	وهى رسوم توضح تكرار توزيع القيم الملاحظة لمتغير ما . وعن طريق عرضها يمكن تحديد نمط توزيع متغير معين ، وما إذا كان التوزيع طبيعيًا أو متماثلاً .</a:t>
            </a:r>
            <a:r>
              <a:rPr lang="ar-SA" sz="2200" smtClean="0">
                <a:cs typeface="Simplified Arabic" pitchFamily="18" charset="-78"/>
              </a:rPr>
              <a:t> </a:t>
            </a:r>
          </a:p>
          <a:p>
            <a:pPr algn="just">
              <a:lnSpc>
                <a:spcPct val="80000"/>
              </a:lnSpc>
              <a:buFont typeface="Wingdings 2" pitchFamily="18" charset="2"/>
              <a:buNone/>
            </a:pPr>
            <a:endParaRPr lang="ar-SA" sz="2200" b="1" smtClean="0">
              <a:cs typeface="Monotype Koufi" pitchFamily="2" charset="-78"/>
            </a:endParaRPr>
          </a:p>
          <a:p>
            <a:pPr algn="just">
              <a:lnSpc>
                <a:spcPct val="80000"/>
              </a:lnSpc>
            </a:pPr>
            <a:r>
              <a:rPr lang="ar-SA" sz="2200" b="1" smtClean="0">
                <a:cs typeface="Monotype Koufi" pitchFamily="2" charset="-78"/>
              </a:rPr>
              <a:t>جدول او منحنى باريتو</a:t>
            </a:r>
            <a:r>
              <a:rPr lang="ar-SA" sz="2200" b="1" smtClean="0">
                <a:cs typeface="Simplified Arabic" pitchFamily="18" charset="-78"/>
              </a:rPr>
              <a:t> </a:t>
            </a:r>
            <a:r>
              <a:rPr lang="en-US" sz="2200" b="1" smtClean="0">
                <a:cs typeface="Simplified Arabic" pitchFamily="18" charset="-78"/>
              </a:rPr>
              <a:t>Pareto Chart </a:t>
            </a:r>
            <a:r>
              <a:rPr lang="ar-SA" sz="2200" b="1" smtClean="0">
                <a:cs typeface="Simplified Arabic" pitchFamily="18" charset="-78"/>
              </a:rPr>
              <a:t>: </a:t>
            </a:r>
          </a:p>
          <a:p>
            <a:pPr algn="just">
              <a:lnSpc>
                <a:spcPct val="80000"/>
              </a:lnSpc>
              <a:buFont typeface="Wingdings 2" pitchFamily="18" charset="2"/>
              <a:buNone/>
            </a:pPr>
            <a:r>
              <a:rPr lang="ar-SA" sz="2200" b="1" smtClean="0">
                <a:cs typeface="Simplified Arabic" pitchFamily="18" charset="-78"/>
              </a:rPr>
              <a:t>		يقدم هذا الجدول طريقة للفصل بين العيوب الجوهرية والعيوب الثانوية البسيطة ، ويعتمد على رؤية عالم الاجتماع والاقتصاد الإيطالى (بارتو 1848 – 1923) التى تنطلق من الاقتناع بأن (20%) من العيوب فقط هى التى تعد عيوب جوهرية ، أما الـ (80%) الباقية فإنها تمثل عيوب ثانوية بسيطة ، ويمكن لهذا الجدول أن : </a:t>
            </a:r>
          </a:p>
          <a:p>
            <a:pPr lvl="2" algn="just">
              <a:lnSpc>
                <a:spcPct val="80000"/>
              </a:lnSpc>
            </a:pPr>
            <a:r>
              <a:rPr lang="ar-SA" sz="1800" b="1" smtClean="0">
                <a:cs typeface="Simplified Arabic" pitchFamily="18" charset="-78"/>
              </a:rPr>
              <a:t>يفصل العيوب الجوهرية عن العيوب الثانوية ، مما يساعد على تركيز جهود التطوير على جوانب معينة.</a:t>
            </a:r>
            <a:r>
              <a:rPr lang="ar-SA" sz="1800" smtClean="0">
                <a:cs typeface="Simplified Arabic" pitchFamily="18" charset="-78"/>
              </a:rPr>
              <a:t> </a:t>
            </a:r>
          </a:p>
          <a:p>
            <a:pPr lvl="2" algn="just">
              <a:lnSpc>
                <a:spcPct val="80000"/>
              </a:lnSpc>
            </a:pPr>
            <a:r>
              <a:rPr lang="ar-SA" sz="1800" b="1" smtClean="0">
                <a:cs typeface="Simplified Arabic" pitchFamily="18" charset="-78"/>
              </a:rPr>
              <a:t>ينظم البيانات طبقًا لأولوياتها وأهميتها .</a:t>
            </a:r>
            <a:r>
              <a:rPr lang="ar-SA" sz="1800" smtClean="0">
                <a:cs typeface="Simplified Arabic" pitchFamily="18" charset="-78"/>
              </a:rPr>
              <a:t> </a:t>
            </a:r>
          </a:p>
          <a:p>
            <a:pPr lvl="2" algn="just">
              <a:lnSpc>
                <a:spcPct val="80000"/>
              </a:lnSpc>
            </a:pPr>
            <a:r>
              <a:rPr lang="ar-SA" sz="1800" b="1" smtClean="0">
                <a:cs typeface="Simplified Arabic" pitchFamily="18" charset="-78"/>
              </a:rPr>
              <a:t>يحدد العيوب الأكثر أهمية من خلال البيانات ، وليس مجرد الإحساس</a:t>
            </a:r>
            <a:r>
              <a:rPr lang="en-US" sz="1800" smtClean="0">
                <a:cs typeface="Simplified Arabic" pitchFamily="18" charset="-78"/>
              </a:rPr>
              <a:t> </a:t>
            </a:r>
            <a:endParaRPr lang="en-US" sz="1700" smtClean="0">
              <a:cs typeface="Simplified Arabic" pitchFamily="18" charset="-78"/>
            </a:endParaRPr>
          </a:p>
        </p:txBody>
      </p:sp>
    </p:spTree>
  </p:cSld>
  <p:clrMapOvr>
    <a:masterClrMapping/>
  </p:clrMapOvr>
  <p:transition>
    <p:comb/>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6"/>
          <p:cNvSpPr>
            <a:spLocks noGrp="1"/>
          </p:cNvSpPr>
          <p:nvPr>
            <p:ph type="sldNum" sz="quarter" idx="12"/>
          </p:nvPr>
        </p:nvSpPr>
        <p:spPr/>
        <p:txBody>
          <a:bodyPr/>
          <a:lstStyle/>
          <a:p>
            <a:pPr>
              <a:defRPr/>
            </a:pPr>
            <a:fld id="{80DD205A-A22B-4A8D-8E19-00E1A33408DD}" type="slidenum">
              <a:rPr lang="ar-SA"/>
              <a:pPr>
                <a:defRPr/>
              </a:pPr>
              <a:t>63</a:t>
            </a:fld>
            <a:endParaRPr lang="en-US"/>
          </a:p>
        </p:txBody>
      </p:sp>
      <p:sp>
        <p:nvSpPr>
          <p:cNvPr id="72707" name="Rectangle 2"/>
          <p:cNvSpPr>
            <a:spLocks noGrp="1"/>
          </p:cNvSpPr>
          <p:nvPr>
            <p:ph type="body" idx="4294967295"/>
          </p:nvPr>
        </p:nvSpPr>
        <p:spPr>
          <a:xfrm>
            <a:off x="900113" y="836613"/>
            <a:ext cx="7632700" cy="5329237"/>
          </a:xfrm>
        </p:spPr>
        <p:txBody>
          <a:bodyPr/>
          <a:lstStyle/>
          <a:p>
            <a:pPr marL="574675" lvl="2" indent="0" algn="just">
              <a:lnSpc>
                <a:spcPct val="80000"/>
              </a:lnSpc>
              <a:buFont typeface="Wingdings 2" pitchFamily="18" charset="2"/>
              <a:buNone/>
              <a:tabLst>
                <a:tab pos="228600" algn="l"/>
              </a:tabLst>
            </a:pPr>
            <a:endParaRPr lang="ar-SA" sz="1800" b="1" smtClean="0">
              <a:cs typeface="Simplified Arabic" pitchFamily="18" charset="-78"/>
            </a:endParaRPr>
          </a:p>
          <a:p>
            <a:pPr marL="228600" indent="-228600" algn="just">
              <a:lnSpc>
                <a:spcPct val="80000"/>
              </a:lnSpc>
              <a:tabLst>
                <a:tab pos="228600" algn="l"/>
              </a:tabLst>
            </a:pPr>
            <a:r>
              <a:rPr lang="ar-SA" sz="1900" b="1" smtClean="0">
                <a:cs typeface="Monotype Koufi" pitchFamily="2" charset="-78"/>
              </a:rPr>
              <a:t>الرسم البيانى للسبب والأثر</a:t>
            </a:r>
            <a:r>
              <a:rPr lang="ar-SA" sz="1900" b="1" smtClean="0">
                <a:cs typeface="Simplified Arabic" pitchFamily="18" charset="-78"/>
              </a:rPr>
              <a:t> </a:t>
            </a:r>
            <a:r>
              <a:rPr lang="en-US" sz="1900" b="1" smtClean="0">
                <a:cs typeface="Simplified Arabic" pitchFamily="18" charset="-78"/>
              </a:rPr>
              <a:t>Cause &amp; Effect Diagram</a:t>
            </a:r>
            <a:r>
              <a:rPr lang="ar-SA" sz="1900" b="1" smtClean="0">
                <a:cs typeface="Simplified Arabic" pitchFamily="18" charset="-78"/>
              </a:rPr>
              <a:t>:</a:t>
            </a:r>
          </a:p>
          <a:p>
            <a:pPr marL="228600" indent="-228600" algn="just">
              <a:lnSpc>
                <a:spcPct val="80000"/>
              </a:lnSpc>
              <a:buFont typeface="Wingdings 2" pitchFamily="18" charset="2"/>
              <a:buNone/>
              <a:tabLst>
                <a:tab pos="228600" algn="l"/>
              </a:tabLst>
            </a:pPr>
            <a:r>
              <a:rPr lang="ar-SA" sz="1900" b="1" smtClean="0">
                <a:cs typeface="Simplified Arabic" pitchFamily="18" charset="-78"/>
              </a:rPr>
              <a:t>		وتستخدم هذه الطريقة لتوضيح العلاقة بين المخرجات المعطاة وكل العوامل التى تؤثر في هذه المخرجات ، ويطلق على هذا الأسلوب رسم "إيشيكاوا </a:t>
            </a:r>
            <a:r>
              <a:rPr lang="en-US" sz="1900" b="1" smtClean="0">
                <a:cs typeface="Simplified Arabic" pitchFamily="18" charset="-78"/>
              </a:rPr>
              <a:t>Ishikawa</a:t>
            </a:r>
            <a:r>
              <a:rPr lang="ar-SA" sz="1900" b="1" smtClean="0">
                <a:cs typeface="Simplified Arabic" pitchFamily="18" charset="-78"/>
              </a:rPr>
              <a:t> " ، ويتم تصميمه بهدف :</a:t>
            </a:r>
          </a:p>
          <a:p>
            <a:pPr marL="460375" lvl="1" indent="-117475" algn="just">
              <a:lnSpc>
                <a:spcPct val="80000"/>
              </a:lnSpc>
              <a:tabLst>
                <a:tab pos="228600" algn="l"/>
              </a:tabLst>
            </a:pPr>
            <a:r>
              <a:rPr lang="ar-SA" sz="1800" b="1" smtClean="0">
                <a:cs typeface="Simplified Arabic" pitchFamily="18" charset="-78"/>
              </a:rPr>
              <a:t>تحديد العناصر التى تسبب مخرج إيجابى أو سلبى . </a:t>
            </a:r>
          </a:p>
          <a:p>
            <a:pPr marL="460375" lvl="1" indent="-117475" algn="just">
              <a:lnSpc>
                <a:spcPct val="80000"/>
              </a:lnSpc>
              <a:tabLst>
                <a:tab pos="228600" algn="l"/>
              </a:tabLst>
            </a:pPr>
            <a:r>
              <a:rPr lang="ar-SA" sz="1800" b="1" smtClean="0">
                <a:cs typeface="Simplified Arabic" pitchFamily="18" charset="-78"/>
              </a:rPr>
              <a:t>التركيز عل مشكلة محددة ، وعدم التشتت في مناقشات جانبية .</a:t>
            </a:r>
          </a:p>
          <a:p>
            <a:pPr marL="460375" lvl="1" indent="-117475" algn="just">
              <a:lnSpc>
                <a:spcPct val="80000"/>
              </a:lnSpc>
              <a:tabLst>
                <a:tab pos="228600" algn="l"/>
              </a:tabLst>
            </a:pPr>
            <a:r>
              <a:rPr lang="ar-SA" sz="1800" b="1" smtClean="0">
                <a:cs typeface="Simplified Arabic" pitchFamily="18" charset="-78"/>
              </a:rPr>
              <a:t>استخدام مدخل محكم البناء لتحديد الأسباب الحقيقية لوجود أثر ما .</a:t>
            </a:r>
          </a:p>
          <a:p>
            <a:pPr marL="460375" lvl="1" indent="-117475" algn="just">
              <a:lnSpc>
                <a:spcPct val="80000"/>
              </a:lnSpc>
              <a:tabLst>
                <a:tab pos="228600" algn="l"/>
              </a:tabLst>
            </a:pPr>
            <a:r>
              <a:rPr lang="ar-SA" sz="1800" b="1" smtClean="0">
                <a:cs typeface="Simplified Arabic" pitchFamily="18" charset="-78"/>
              </a:rPr>
              <a:t>تحديد المناطق التى تكون فيها البيانات غير كافية . </a:t>
            </a:r>
            <a:r>
              <a:rPr lang="ar-SA" sz="1800" smtClean="0">
                <a:cs typeface="Simplified Arabic" pitchFamily="18" charset="-78"/>
              </a:rPr>
              <a:t>    </a:t>
            </a:r>
          </a:p>
          <a:p>
            <a:pPr marL="460375" lvl="1" indent="-117475" algn="just">
              <a:lnSpc>
                <a:spcPct val="80000"/>
              </a:lnSpc>
              <a:buFont typeface="Wingdings 2" pitchFamily="18" charset="2"/>
              <a:buNone/>
              <a:tabLst>
                <a:tab pos="228600" algn="l"/>
              </a:tabLst>
            </a:pPr>
            <a:r>
              <a:rPr lang="ar-SA" sz="1800" b="1" smtClean="0">
                <a:cs typeface="Simplified Arabic" pitchFamily="18" charset="-78"/>
              </a:rPr>
              <a:t>وعند استخدام هذا الأسلوب يتم تحديد الأثر المطلوب تحليله ، ثم يحدد بعد ذلك قائمة بمجموعة العناصر الرئيسة التي تؤثر فيه ( السياسات ، الإجراءات ، الأفراد ، المباني والتجهيزات) ثم يتم بعد ذلك التركيز على تحديد العناصر الإضافية والثانوية ، ثم يلى ذلك تحديد قائمة بالأسباب حسب أهميتها ، وأخيرًا يتم وضع نموذج مبسط للسبب والأثر</a:t>
            </a:r>
            <a:r>
              <a:rPr lang="ar-SA" sz="1800" smtClean="0">
                <a:cs typeface="Simplified Arabic" pitchFamily="18" charset="-78"/>
              </a:rPr>
              <a:t>.</a:t>
            </a:r>
          </a:p>
          <a:p>
            <a:pPr marL="228600" indent="-228600">
              <a:lnSpc>
                <a:spcPct val="80000"/>
              </a:lnSpc>
              <a:buFont typeface="Wingdings 2" pitchFamily="18" charset="2"/>
              <a:buNone/>
              <a:tabLst>
                <a:tab pos="228600" algn="l"/>
              </a:tabLst>
            </a:pPr>
            <a:endParaRPr lang="ar-SA" sz="1900" smtClean="0">
              <a:cs typeface="Simplified Arabic" pitchFamily="18" charset="-78"/>
            </a:endParaRPr>
          </a:p>
          <a:p>
            <a:pPr marL="228600" indent="-228600">
              <a:lnSpc>
                <a:spcPct val="80000"/>
              </a:lnSpc>
              <a:tabLst>
                <a:tab pos="228600" algn="l"/>
              </a:tabLst>
            </a:pPr>
            <a:r>
              <a:rPr lang="ar-SA" sz="1900" smtClean="0">
                <a:cs typeface="Monotype Koufi" pitchFamily="2" charset="-78"/>
              </a:rPr>
              <a:t>المنحنى الزمني</a:t>
            </a:r>
            <a:r>
              <a:rPr lang="ar-SA" sz="1900" smtClean="0">
                <a:cs typeface="Simplified Arabic" pitchFamily="18" charset="-78"/>
              </a:rPr>
              <a:t> </a:t>
            </a:r>
            <a:r>
              <a:rPr lang="en-US" sz="1900" smtClean="0">
                <a:cs typeface="Simplified Arabic" pitchFamily="18" charset="-78"/>
              </a:rPr>
              <a:t>(Time Chart or Run Chart)</a:t>
            </a:r>
          </a:p>
          <a:p>
            <a:pPr marL="228600" indent="-228600">
              <a:lnSpc>
                <a:spcPct val="80000"/>
              </a:lnSpc>
              <a:buFont typeface="Wingdings 2" pitchFamily="18" charset="2"/>
              <a:buNone/>
              <a:tabLst>
                <a:tab pos="228600" algn="l"/>
              </a:tabLst>
            </a:pPr>
            <a:r>
              <a:rPr lang="ar-SA" sz="1900" smtClean="0">
                <a:cs typeface="Simplified Arabic" pitchFamily="18" charset="-78"/>
              </a:rPr>
              <a:t>		ويستفاد منه في معرفة سلوك مؤشر أداء معين أو متغير معين مع مرور الزمن ومن ثم دراسة البيئة المحيطة والمؤثرة على ذلك مثل قياس درجة حرارة المريض في المستشفى كل ساعة أو ساعتين، وحجم الإنتاج من مصنع معين كل يوم، ومستوى غياب الطلاب في المدرسة كل يوم. ويعتمد على هذا المنحنى منحنى آخر في غاية الأهمية وهو منحنى مراقبة منظومة معينة</a:t>
            </a:r>
            <a:r>
              <a:rPr lang="en-US" sz="1900" smtClean="0">
                <a:cs typeface="Simplified Arabic" pitchFamily="18" charset="-78"/>
              </a:rPr>
              <a:t> (Process Control Chart) </a:t>
            </a:r>
          </a:p>
        </p:txBody>
      </p:sp>
      <p:sp>
        <p:nvSpPr>
          <p:cNvPr id="72708" name="Rectangle 3"/>
          <p:cNvSpPr>
            <a:spLocks noGrp="1"/>
          </p:cNvSpPr>
          <p:nvPr>
            <p:ph type="title" idx="4294967295"/>
          </p:nvPr>
        </p:nvSpPr>
        <p:spPr bwMode="auto">
          <a:xfrm>
            <a:off x="2555875" y="260350"/>
            <a:ext cx="4103688" cy="468313"/>
          </a:xfrm>
          <a:noFill/>
        </p:spPr>
        <p:txBody>
          <a:bodyPr wrap="square" lIns="91440" tIns="45720" rIns="91440" bIns="45720" numCol="1" anchorCtr="0" compatLnSpc="1">
            <a:prstTxWarp prst="textNoShape">
              <a:avLst/>
            </a:prstTxWarp>
          </a:bodyPr>
          <a:lstStyle/>
          <a:p>
            <a:pPr algn="ctr"/>
            <a:r>
              <a:rPr lang="ar-SA" sz="2000" cap="none" smtClean="0">
                <a:effectLst/>
                <a:cs typeface="Monotype Koufi" pitchFamily="2" charset="-78"/>
              </a:rPr>
              <a:t>تابع/ أدوات الجودة الشاملة </a:t>
            </a:r>
            <a:endParaRPr lang="en-US" sz="2000" cap="none" smtClean="0">
              <a:effectLst/>
              <a:cs typeface="Monotype Koufi" pitchFamily="2" charset="-78"/>
            </a:endParaRPr>
          </a:p>
        </p:txBody>
      </p:sp>
    </p:spTree>
  </p:cSld>
  <p:clrMapOvr>
    <a:masterClrMapping/>
  </p:clrMapOvr>
  <p:transition>
    <p:comb/>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a:spLocks noGrp="1"/>
          </p:cNvSpPr>
          <p:nvPr>
            <p:ph type="sldNum" sz="quarter" idx="12"/>
          </p:nvPr>
        </p:nvSpPr>
        <p:spPr/>
        <p:txBody>
          <a:bodyPr/>
          <a:lstStyle/>
          <a:p>
            <a:pPr>
              <a:defRPr/>
            </a:pPr>
            <a:fld id="{A85E5B7C-0797-402E-A7EA-2D6AAE01A331}" type="slidenum">
              <a:rPr lang="ar-SA"/>
              <a:pPr>
                <a:defRPr/>
              </a:pPr>
              <a:t>64</a:t>
            </a:fld>
            <a:endParaRPr lang="en-US"/>
          </a:p>
        </p:txBody>
      </p:sp>
      <p:sp>
        <p:nvSpPr>
          <p:cNvPr id="73731" name="Content Placeholder 2"/>
          <p:cNvSpPr>
            <a:spLocks noGrp="1"/>
          </p:cNvSpPr>
          <p:nvPr>
            <p:ph idx="4294967295"/>
          </p:nvPr>
        </p:nvSpPr>
        <p:spPr>
          <a:xfrm>
            <a:off x="900113" y="981075"/>
            <a:ext cx="7772400" cy="4895850"/>
          </a:xfrm>
        </p:spPr>
        <p:txBody>
          <a:bodyPr/>
          <a:lstStyle/>
          <a:p>
            <a:pPr marL="411163"/>
            <a:r>
              <a:rPr lang="ar-SA" sz="2600" smtClean="0">
                <a:cs typeface="Monotype Koufi" pitchFamily="2" charset="-78"/>
              </a:rPr>
              <a:t>منحنى مراقبة العملية</a:t>
            </a:r>
            <a:r>
              <a:rPr lang="en-US" sz="2600" smtClean="0">
                <a:cs typeface="Simplified Arabic" pitchFamily="18" charset="-78"/>
              </a:rPr>
              <a:t> (Process Control Chart):</a:t>
            </a:r>
            <a:br>
              <a:rPr lang="en-US" sz="2600" smtClean="0">
                <a:cs typeface="Simplified Arabic" pitchFamily="18" charset="-78"/>
              </a:rPr>
            </a:br>
            <a:r>
              <a:rPr lang="ar-SA" sz="2600" smtClean="0">
                <a:cs typeface="Simplified Arabic" pitchFamily="18" charset="-78"/>
              </a:rPr>
              <a:t>ويستفاد منه في التنبؤ بسلوك منظومة أو عملية معينة بناء على السلوك السابق لها، كما يساعد في معرفة ما إذا كان الخطأ في منظومة معينة مرده أسباب خارجية عن المنظومة أو أسباب داخلية في نفس المنظومة مما يساعد في توجيه جهود العلاج للداخل أم للخارج. ويستخدم بكثرة في المنظومات الصناعية الإنتاجية</a:t>
            </a:r>
            <a:r>
              <a:rPr lang="en-US" sz="2600" smtClean="0">
                <a:cs typeface="Simplified Arabic" pitchFamily="18" charset="-78"/>
              </a:rPr>
              <a:t>.</a:t>
            </a:r>
          </a:p>
          <a:p>
            <a:pPr marL="411163">
              <a:buFont typeface="Wingdings 2" pitchFamily="18" charset="2"/>
              <a:buNone/>
            </a:pPr>
            <a:endParaRPr lang="en-US" sz="2600" smtClean="0">
              <a:cs typeface="Simplified Arabic" pitchFamily="18" charset="-78"/>
            </a:endParaRPr>
          </a:p>
          <a:p>
            <a:pPr marL="411163"/>
            <a:r>
              <a:rPr lang="ar-SA" sz="2600" smtClean="0">
                <a:cs typeface="Monotype Koufi" pitchFamily="2" charset="-78"/>
              </a:rPr>
              <a:t>مخطط التصنيف أو التجميع</a:t>
            </a:r>
            <a:r>
              <a:rPr lang="en-US" sz="2600" smtClean="0">
                <a:cs typeface="Simplified Arabic" pitchFamily="18" charset="-78"/>
              </a:rPr>
              <a:t> (Affinity Diagram):</a:t>
            </a:r>
            <a:br>
              <a:rPr lang="en-US" sz="2600" smtClean="0">
                <a:cs typeface="Simplified Arabic" pitchFamily="18" charset="-78"/>
              </a:rPr>
            </a:br>
            <a:r>
              <a:rPr lang="ar-SA" sz="2600" smtClean="0">
                <a:cs typeface="Simplified Arabic" pitchFamily="18" charset="-78"/>
              </a:rPr>
              <a:t>ويستفاد منه خاصة في وضع الخطط الاستراتيجية وتحديد أسباب مشكلة معينة</a:t>
            </a:r>
            <a:r>
              <a:rPr lang="en-US" sz="2600" smtClean="0">
                <a:cs typeface="Simplified Arabic" pitchFamily="18" charset="-78"/>
              </a:rPr>
              <a:t>.</a:t>
            </a:r>
            <a:r>
              <a:rPr lang="ar-SA" sz="2600" smtClean="0">
                <a:cs typeface="Simplified Arabic" pitchFamily="18" charset="-78"/>
              </a:rPr>
              <a:t> </a:t>
            </a:r>
            <a:r>
              <a:rPr lang="en-US" sz="2600" smtClean="0">
                <a:cs typeface="Simplified Arabic" pitchFamily="18" charset="-78"/>
              </a:rPr>
              <a:t> </a:t>
            </a:r>
          </a:p>
          <a:p>
            <a:pPr marL="411163">
              <a:buFont typeface="Wingdings 2" pitchFamily="18" charset="2"/>
              <a:buNone/>
            </a:pPr>
            <a:endParaRPr lang="ar-SA" sz="2600" smtClean="0">
              <a:cs typeface="Simplified Arabic" pitchFamily="18" charset="-78"/>
            </a:endParaRPr>
          </a:p>
          <a:p>
            <a:pPr marL="411163">
              <a:buFont typeface="Wingdings 2" pitchFamily="18" charset="2"/>
              <a:buNone/>
            </a:pPr>
            <a:r>
              <a:rPr lang="ar-SA" sz="2600" smtClean="0">
                <a:cs typeface="Simplified Arabic" pitchFamily="18" charset="-78"/>
              </a:rPr>
              <a:t>وهناك ادوات وتقنيات أخرى كثيرة متعددة المجالات </a:t>
            </a:r>
            <a:endParaRPr lang="en-US" sz="3600" smtClean="0">
              <a:cs typeface="Simplified Arabic" pitchFamily="18" charset="-78"/>
            </a:endParaRPr>
          </a:p>
        </p:txBody>
      </p:sp>
      <p:sp>
        <p:nvSpPr>
          <p:cNvPr id="73732" name="Date Placeholder 3"/>
          <p:cNvSpPr txBox="1">
            <a:spLocks noGrp="1"/>
          </p:cNvSpPr>
          <p:nvPr/>
        </p:nvSpPr>
        <p:spPr bwMode="auto">
          <a:xfrm>
            <a:off x="6477000" y="6416675"/>
            <a:ext cx="2133600" cy="365125"/>
          </a:xfrm>
          <a:prstGeom prst="rect">
            <a:avLst/>
          </a:prstGeom>
          <a:noFill/>
          <a:ln w="9525">
            <a:noFill/>
            <a:miter lim="800000"/>
            <a:headEnd/>
            <a:tailEnd/>
          </a:ln>
        </p:spPr>
        <p:txBody>
          <a:bodyPr anchor="b"/>
          <a:lstStyle/>
          <a:p>
            <a:pPr algn="l"/>
            <a:r>
              <a:rPr lang="ar-SA" sz="1100">
                <a:solidFill>
                  <a:schemeClr val="tx2"/>
                </a:solidFill>
              </a:rPr>
              <a:t>17 شوال 1430هـ موافق 6 اكتوبر 2009م</a:t>
            </a:r>
            <a:endParaRPr lang="en-US" sz="1100">
              <a:solidFill>
                <a:schemeClr val="tx2"/>
              </a:solidFill>
            </a:endParaRPr>
          </a:p>
        </p:txBody>
      </p:sp>
      <p:sp>
        <p:nvSpPr>
          <p:cNvPr id="73733" name="Slide Number Placeholder 4"/>
          <p:cNvSpPr txBox="1">
            <a:spLocks noGrp="1"/>
          </p:cNvSpPr>
          <p:nvPr/>
        </p:nvSpPr>
        <p:spPr bwMode="auto">
          <a:xfrm>
            <a:off x="8610600" y="6416675"/>
            <a:ext cx="457200" cy="365125"/>
          </a:xfrm>
          <a:prstGeom prst="rect">
            <a:avLst/>
          </a:prstGeom>
          <a:noFill/>
          <a:ln w="9525">
            <a:noFill/>
            <a:miter lim="800000"/>
            <a:headEnd/>
            <a:tailEnd/>
          </a:ln>
        </p:spPr>
        <p:txBody>
          <a:bodyPr anchor="b"/>
          <a:lstStyle/>
          <a:p>
            <a:pPr algn="l"/>
            <a:fld id="{82C859AA-6E37-4469-8705-9A992E82EC21}" type="slidenum">
              <a:rPr lang="ar-SA" sz="1200">
                <a:solidFill>
                  <a:schemeClr val="tx2"/>
                </a:solidFill>
              </a:rPr>
              <a:pPr algn="l"/>
              <a:t>64</a:t>
            </a:fld>
            <a:endParaRPr lang="en-US" sz="1200">
              <a:solidFill>
                <a:schemeClr val="tx2"/>
              </a:solidFill>
            </a:endParaRPr>
          </a:p>
        </p:txBody>
      </p:sp>
      <p:sp>
        <p:nvSpPr>
          <p:cNvPr id="73734" name="Rectangle 5"/>
          <p:cNvSpPr>
            <a:spLocks/>
          </p:cNvSpPr>
          <p:nvPr/>
        </p:nvSpPr>
        <p:spPr bwMode="auto">
          <a:xfrm>
            <a:off x="2555875" y="260350"/>
            <a:ext cx="4103688" cy="468313"/>
          </a:xfrm>
          <a:prstGeom prst="rect">
            <a:avLst/>
          </a:prstGeom>
          <a:noFill/>
          <a:ln w="9525">
            <a:noFill/>
            <a:miter lim="800000"/>
            <a:headEnd/>
            <a:tailEnd/>
          </a:ln>
        </p:spPr>
        <p:txBody>
          <a:bodyPr/>
          <a:lstStyle/>
          <a:p>
            <a:pPr algn="ctr" eaLnBrk="0" hangingPunct="0"/>
            <a:r>
              <a:rPr lang="ar-SA" sz="2000">
                <a:solidFill>
                  <a:schemeClr val="tx2"/>
                </a:solidFill>
                <a:latin typeface="Franklin Gothic Medium" pitchFamily="34" charset="0"/>
                <a:cs typeface="Monotype Koufi" pitchFamily="2" charset="-78"/>
              </a:rPr>
              <a:t>تابع/ أدوات الجودة الشاملة </a:t>
            </a:r>
            <a:endParaRPr lang="en-US" sz="2000">
              <a:solidFill>
                <a:schemeClr val="tx2"/>
              </a:solidFill>
              <a:latin typeface="Franklin Gothic Medium" pitchFamily="34" charset="0"/>
              <a:cs typeface="Monotype Koufi" pitchFamily="2" charset="-78"/>
            </a:endParaRPr>
          </a:p>
        </p:txBody>
      </p:sp>
    </p:spTree>
  </p:cSld>
  <p:clrMapOvr>
    <a:masterClrMapping/>
  </p:clrMapOvr>
  <p:transition>
    <p:comb/>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6"/>
          <p:cNvSpPr>
            <a:spLocks noGrp="1"/>
          </p:cNvSpPr>
          <p:nvPr>
            <p:ph type="sldNum" sz="quarter" idx="12"/>
          </p:nvPr>
        </p:nvSpPr>
        <p:spPr/>
        <p:txBody>
          <a:bodyPr/>
          <a:lstStyle/>
          <a:p>
            <a:pPr>
              <a:defRPr/>
            </a:pPr>
            <a:fld id="{6BBB8FE6-22C5-4991-8D54-5D79A00737AD}" type="slidenum">
              <a:rPr lang="ar-SA"/>
              <a:pPr>
                <a:defRPr/>
              </a:pPr>
              <a:t>65</a:t>
            </a:fld>
            <a:endParaRPr lang="en-US"/>
          </a:p>
        </p:txBody>
      </p:sp>
      <p:sp>
        <p:nvSpPr>
          <p:cNvPr id="74755" name="Title 1"/>
          <p:cNvSpPr>
            <a:spLocks noGrp="1"/>
          </p:cNvSpPr>
          <p:nvPr>
            <p:ph type="title" idx="4294967295"/>
          </p:nvPr>
        </p:nvSpPr>
        <p:spPr bwMode="auto">
          <a:xfrm>
            <a:off x="468313" y="620713"/>
            <a:ext cx="8275637" cy="5114925"/>
          </a:xfrm>
          <a:noFill/>
        </p:spPr>
        <p:txBody>
          <a:bodyPr wrap="square" lIns="91440" tIns="45720" rIns="91440" bIns="45720" numCol="1" anchor="t" anchorCtr="0" compatLnSpc="1">
            <a:prstTxWarp prst="textNoShape">
              <a:avLst/>
            </a:prstTxWarp>
          </a:bodyPr>
          <a:lstStyle/>
          <a:p>
            <a:pPr algn="ctr"/>
            <a:r>
              <a:rPr lang="ar-SA" sz="2800" cap="none" smtClean="0">
                <a:effectLst/>
                <a:latin typeface="Monotype Koufi" pitchFamily="2" charset="-78"/>
                <a:cs typeface="Monotype Koufi" pitchFamily="2" charset="-78"/>
              </a:rPr>
              <a:t>هيئات ومنظمات ومعايير اعتماد الجودة الشاملة </a:t>
            </a:r>
            <a:br>
              <a:rPr lang="ar-SA" sz="2800" cap="none" smtClean="0">
                <a:effectLst/>
                <a:latin typeface="Monotype Koufi" pitchFamily="2" charset="-78"/>
                <a:cs typeface="Monotype Koufi" pitchFamily="2" charset="-78"/>
              </a:rPr>
            </a:br>
            <a:r>
              <a:rPr lang="ar-SA" sz="2800" cap="none" smtClean="0">
                <a:effectLst/>
                <a:latin typeface="Monotype Koufi" pitchFamily="2" charset="-78"/>
                <a:cs typeface="Monotype Koufi" pitchFamily="2" charset="-78"/>
              </a:rPr>
              <a:t>”مختبرات طبية عالمية ومحلية“</a:t>
            </a:r>
            <a:r>
              <a:rPr lang="en-US" sz="2800" cap="none" smtClean="0">
                <a:effectLst/>
                <a:latin typeface="Monotype Koufi" pitchFamily="2" charset="-78"/>
                <a:cs typeface="Monotype Koufi" pitchFamily="2" charset="-78"/>
              </a:rPr>
              <a:t/>
            </a:r>
            <a:br>
              <a:rPr lang="en-US" sz="2800" cap="none" smtClean="0">
                <a:effectLst/>
                <a:latin typeface="Monotype Koufi" pitchFamily="2" charset="-78"/>
                <a:cs typeface="Monotype Koufi" pitchFamily="2" charset="-78"/>
              </a:rPr>
            </a:br>
            <a:r>
              <a:rPr lang="en-US" sz="1600" cap="none" smtClean="0">
                <a:effectLst/>
                <a:latin typeface="Arial Black" pitchFamily="34" charset="0"/>
                <a:cs typeface="Monotype Koufi" pitchFamily="2" charset="-78"/>
              </a:rPr>
              <a:t>National &amp; International MLTQM Accreditation Standards </a:t>
            </a:r>
            <a:r>
              <a:rPr lang="en-US" sz="2800" cap="none" smtClean="0">
                <a:effectLst/>
                <a:latin typeface="Monotype Koufi" pitchFamily="2" charset="-78"/>
                <a:cs typeface="Monotype Koufi" pitchFamily="2" charset="-78"/>
              </a:rPr>
              <a:t/>
            </a:r>
            <a:br>
              <a:rPr lang="en-US" sz="2800" cap="none" smtClean="0">
                <a:effectLst/>
                <a:latin typeface="Monotype Koufi" pitchFamily="2" charset="-78"/>
                <a:cs typeface="Monotype Koufi" pitchFamily="2" charset="-78"/>
              </a:rPr>
            </a:br>
            <a:endParaRPr lang="ar-SA" sz="2800" cap="none" smtClean="0">
              <a:effectLst/>
              <a:latin typeface="Monotype Koufi" pitchFamily="2" charset="-78"/>
              <a:cs typeface="Monotype Koufi" pitchFamily="2" charset="-78"/>
            </a:endParaRPr>
          </a:p>
        </p:txBody>
      </p:sp>
      <p:sp>
        <p:nvSpPr>
          <p:cNvPr id="74756" name="Date Placeholder 3"/>
          <p:cNvSpPr txBox="1">
            <a:spLocks noGrp="1"/>
          </p:cNvSpPr>
          <p:nvPr/>
        </p:nvSpPr>
        <p:spPr bwMode="auto">
          <a:xfrm>
            <a:off x="6477000" y="6416675"/>
            <a:ext cx="2133600" cy="365125"/>
          </a:xfrm>
          <a:prstGeom prst="rect">
            <a:avLst/>
          </a:prstGeom>
          <a:noFill/>
          <a:ln w="9525">
            <a:noFill/>
            <a:miter lim="800000"/>
            <a:headEnd/>
            <a:tailEnd/>
          </a:ln>
        </p:spPr>
        <p:txBody>
          <a:bodyPr anchor="b"/>
          <a:lstStyle/>
          <a:p>
            <a:pPr algn="l"/>
            <a:r>
              <a:rPr lang="ar-SA" sz="1100">
                <a:solidFill>
                  <a:schemeClr val="tx2"/>
                </a:solidFill>
              </a:rPr>
              <a:t>17 شوال 1430هـ موافق 6 اكتوبر 2009م</a:t>
            </a:r>
            <a:endParaRPr lang="en-US" sz="1100">
              <a:solidFill>
                <a:schemeClr val="tx2"/>
              </a:solidFill>
            </a:endParaRPr>
          </a:p>
        </p:txBody>
      </p:sp>
      <p:sp>
        <p:nvSpPr>
          <p:cNvPr id="74757" name="Slide Number Placeholder 4"/>
          <p:cNvSpPr txBox="1">
            <a:spLocks noGrp="1"/>
          </p:cNvSpPr>
          <p:nvPr/>
        </p:nvSpPr>
        <p:spPr bwMode="auto">
          <a:xfrm>
            <a:off x="8610600" y="6416675"/>
            <a:ext cx="457200" cy="365125"/>
          </a:xfrm>
          <a:prstGeom prst="rect">
            <a:avLst/>
          </a:prstGeom>
          <a:noFill/>
          <a:ln w="9525">
            <a:noFill/>
            <a:miter lim="800000"/>
            <a:headEnd/>
            <a:tailEnd/>
          </a:ln>
        </p:spPr>
        <p:txBody>
          <a:bodyPr anchor="b"/>
          <a:lstStyle/>
          <a:p>
            <a:pPr algn="l"/>
            <a:fld id="{45BF0F9E-44A8-42D9-81C6-2D364F2264B5}" type="slidenum">
              <a:rPr lang="ar-SA" sz="1200">
                <a:solidFill>
                  <a:schemeClr val="tx2"/>
                </a:solidFill>
              </a:rPr>
              <a:pPr algn="l"/>
              <a:t>65</a:t>
            </a:fld>
            <a:endParaRPr lang="en-US" sz="1200">
              <a:solidFill>
                <a:schemeClr val="tx2"/>
              </a:solidFill>
            </a:endParaRPr>
          </a:p>
        </p:txBody>
      </p:sp>
      <p:pic>
        <p:nvPicPr>
          <p:cNvPr id="74758" name="Picture 5"/>
          <p:cNvPicPr>
            <a:picLocks noChangeAspect="1" noChangeArrowheads="1"/>
          </p:cNvPicPr>
          <p:nvPr/>
        </p:nvPicPr>
        <p:blipFill>
          <a:blip r:embed="rId2"/>
          <a:srcRect/>
          <a:stretch>
            <a:fillRect/>
          </a:stretch>
        </p:blipFill>
        <p:spPr bwMode="auto">
          <a:xfrm>
            <a:off x="827088" y="3644900"/>
            <a:ext cx="2600325" cy="633413"/>
          </a:xfrm>
          <a:prstGeom prst="rect">
            <a:avLst/>
          </a:prstGeom>
          <a:noFill/>
          <a:ln w="9525">
            <a:noFill/>
            <a:miter lim="800000"/>
            <a:headEnd/>
            <a:tailEnd/>
          </a:ln>
        </p:spPr>
      </p:pic>
      <p:pic>
        <p:nvPicPr>
          <p:cNvPr id="74759" name="Picture 6"/>
          <p:cNvPicPr>
            <a:picLocks noChangeAspect="1" noChangeArrowheads="1"/>
          </p:cNvPicPr>
          <p:nvPr/>
        </p:nvPicPr>
        <p:blipFill>
          <a:blip r:embed="rId3"/>
          <a:srcRect/>
          <a:stretch>
            <a:fillRect/>
          </a:stretch>
        </p:blipFill>
        <p:spPr bwMode="auto">
          <a:xfrm>
            <a:off x="3635375" y="4194175"/>
            <a:ext cx="2587625" cy="603250"/>
          </a:xfrm>
          <a:prstGeom prst="rect">
            <a:avLst/>
          </a:prstGeom>
          <a:noFill/>
          <a:ln w="9525">
            <a:noFill/>
            <a:miter lim="800000"/>
            <a:headEnd/>
            <a:tailEnd/>
          </a:ln>
        </p:spPr>
      </p:pic>
      <p:pic>
        <p:nvPicPr>
          <p:cNvPr id="74760" name="Picture 7" descr="Flag of WHO.svg">
            <a:hlinkClick r:id="rId4"/>
          </p:cNvPr>
          <p:cNvPicPr>
            <a:picLocks noChangeAspect="1" noChangeArrowheads="1"/>
          </p:cNvPicPr>
          <p:nvPr/>
        </p:nvPicPr>
        <p:blipFill>
          <a:blip r:embed="rId5"/>
          <a:srcRect/>
          <a:stretch>
            <a:fillRect/>
          </a:stretch>
        </p:blipFill>
        <p:spPr bwMode="auto">
          <a:xfrm>
            <a:off x="6588125" y="3716338"/>
            <a:ext cx="1871663" cy="647700"/>
          </a:xfrm>
          <a:prstGeom prst="rect">
            <a:avLst/>
          </a:prstGeom>
          <a:noFill/>
          <a:ln w="9525">
            <a:noFill/>
            <a:miter lim="800000"/>
            <a:headEnd/>
            <a:tailEnd/>
          </a:ln>
        </p:spPr>
      </p:pic>
      <p:pic>
        <p:nvPicPr>
          <p:cNvPr id="74761" name="Picture 8" descr="CBAHI">
            <a:hlinkClick r:id="rId6"/>
          </p:cNvPr>
          <p:cNvPicPr>
            <a:picLocks noChangeAspect="1" noChangeArrowheads="1"/>
          </p:cNvPicPr>
          <p:nvPr/>
        </p:nvPicPr>
        <p:blipFill>
          <a:blip r:embed="rId7"/>
          <a:srcRect/>
          <a:stretch>
            <a:fillRect/>
          </a:stretch>
        </p:blipFill>
        <p:spPr bwMode="auto">
          <a:xfrm>
            <a:off x="2411413" y="2205038"/>
            <a:ext cx="1655762" cy="1008062"/>
          </a:xfrm>
          <a:prstGeom prst="rect">
            <a:avLst/>
          </a:prstGeom>
          <a:noFill/>
          <a:ln w="9525">
            <a:noFill/>
            <a:miter lim="800000"/>
            <a:headEnd/>
            <a:tailEnd/>
          </a:ln>
        </p:spPr>
      </p:pic>
      <p:pic>
        <p:nvPicPr>
          <p:cNvPr id="74762" name="Picture 10" descr="header_09"/>
          <p:cNvPicPr>
            <a:picLocks noChangeAspect="1" noChangeArrowheads="1"/>
          </p:cNvPicPr>
          <p:nvPr/>
        </p:nvPicPr>
        <p:blipFill>
          <a:blip r:embed="rId8"/>
          <a:srcRect/>
          <a:stretch>
            <a:fillRect/>
          </a:stretch>
        </p:blipFill>
        <p:spPr bwMode="auto">
          <a:xfrm>
            <a:off x="4716463" y="2205038"/>
            <a:ext cx="1008062" cy="792162"/>
          </a:xfrm>
          <a:prstGeom prst="rect">
            <a:avLst/>
          </a:prstGeom>
          <a:noFill/>
          <a:ln w="9525">
            <a:noFill/>
            <a:miter lim="800000"/>
            <a:headEnd/>
            <a:tailEnd/>
          </a:ln>
        </p:spPr>
      </p:pic>
      <p:pic>
        <p:nvPicPr>
          <p:cNvPr id="74763" name="Picture 11" descr="ISO Logo"/>
          <p:cNvPicPr>
            <a:picLocks noChangeAspect="1" noChangeArrowheads="1"/>
          </p:cNvPicPr>
          <p:nvPr/>
        </p:nvPicPr>
        <p:blipFill>
          <a:blip r:embed="rId9"/>
          <a:srcRect/>
          <a:stretch>
            <a:fillRect/>
          </a:stretch>
        </p:blipFill>
        <p:spPr bwMode="auto">
          <a:xfrm>
            <a:off x="3348038" y="5108575"/>
            <a:ext cx="3240087" cy="552450"/>
          </a:xfrm>
          <a:prstGeom prst="rect">
            <a:avLst/>
          </a:prstGeom>
          <a:noFill/>
          <a:ln w="9525">
            <a:noFill/>
            <a:miter lim="800000"/>
            <a:headEnd/>
            <a:tailEnd/>
          </a:ln>
        </p:spPr>
      </p:pic>
    </p:spTree>
  </p:cSld>
  <p:clrMapOvr>
    <a:masterClrMapping/>
  </p:clrMapOvr>
  <p:transition>
    <p:comb/>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6"/>
          <p:cNvSpPr>
            <a:spLocks noGrp="1"/>
          </p:cNvSpPr>
          <p:nvPr>
            <p:ph type="sldNum" sz="quarter" idx="12"/>
          </p:nvPr>
        </p:nvSpPr>
        <p:spPr/>
        <p:txBody>
          <a:bodyPr/>
          <a:lstStyle/>
          <a:p>
            <a:pPr>
              <a:defRPr/>
            </a:pPr>
            <a:fld id="{3AE053D0-70CA-4434-B31C-BE24EA486621}" type="slidenum">
              <a:rPr lang="ar-SA"/>
              <a:pPr>
                <a:defRPr/>
              </a:pPr>
              <a:t>66</a:t>
            </a:fld>
            <a:endParaRPr lang="en-US"/>
          </a:p>
        </p:txBody>
      </p:sp>
      <p:sp>
        <p:nvSpPr>
          <p:cNvPr id="110594" name="Rectangle 2"/>
          <p:cNvSpPr>
            <a:spLocks noGrp="1"/>
          </p:cNvSpPr>
          <p:nvPr>
            <p:ph type="body" idx="4294967295"/>
          </p:nvPr>
        </p:nvSpPr>
        <p:spPr>
          <a:xfrm>
            <a:off x="900113" y="692150"/>
            <a:ext cx="7772400" cy="5688013"/>
          </a:xfrm>
        </p:spPr>
        <p:txBody>
          <a:bodyPr/>
          <a:lstStyle/>
          <a:p>
            <a:pPr marL="430213" indent="-361950" algn="just">
              <a:lnSpc>
                <a:spcPct val="80000"/>
              </a:lnSpc>
              <a:buFont typeface="Wingdings 2" pitchFamily="18" charset="2"/>
              <a:buNone/>
              <a:defRPr/>
            </a:pPr>
            <a:r>
              <a:rPr lang="ar-SA" sz="2400" smtClean="0">
                <a:solidFill>
                  <a:schemeClr val="tx1"/>
                </a:solidFill>
                <a:cs typeface="Simplified Arabic" pitchFamily="18" charset="-78"/>
              </a:rPr>
              <a:t>		</a:t>
            </a:r>
            <a:r>
              <a:rPr lang="ar-SA" sz="2400" smtClean="0">
                <a:solidFill>
                  <a:schemeClr val="tx1"/>
                </a:solidFill>
                <a:cs typeface="Monotype Koufi" pitchFamily="2" charset="-78"/>
              </a:rPr>
              <a:t>مصطلح الاعتماد </a:t>
            </a:r>
            <a:r>
              <a:rPr lang="en-US" sz="2400" b="1" smtClean="0">
                <a:solidFill>
                  <a:schemeClr val="tx1"/>
                </a:solidFill>
                <a:latin typeface="Times New Roman" pitchFamily="18" charset="0"/>
                <a:cs typeface="Simplified Arabic" pitchFamily="18" charset="-78"/>
              </a:rPr>
              <a:t>Accreditation</a:t>
            </a:r>
            <a:r>
              <a:rPr lang="ar-SA" sz="2400" smtClean="0">
                <a:solidFill>
                  <a:schemeClr val="tx1"/>
                </a:solidFill>
                <a:cs typeface="Simplified Arabic" pitchFamily="18" charset="-78"/>
              </a:rPr>
              <a:t> في اللغة يعني، </a:t>
            </a:r>
            <a:r>
              <a:rPr lang="ar-SA" sz="2400" b="1" i="1" smtClean="0">
                <a:solidFill>
                  <a:schemeClr val="tx1"/>
                </a:solidFill>
                <a:cs typeface="Simplified Arabic" pitchFamily="18" charset="-78"/>
              </a:rPr>
              <a:t>الإجازة والتفويض في شيء من الأشياء؛ كأن يجاز فرد للتدريس أو أن يجاز طبيب في الطب، او فني تغذية في اعداد وتجهيز حمية غذائية، أو يجاز قسم او جهاز لممارسة خدمة ما أو إنجاز مهمات تخص المواطنين.</a:t>
            </a:r>
            <a:endParaRPr lang="ar-SA" sz="2400" smtClean="0">
              <a:solidFill>
                <a:schemeClr val="tx1"/>
              </a:solidFill>
              <a:cs typeface="Monotype Koufi" pitchFamily="2" charset="-78"/>
            </a:endParaRPr>
          </a:p>
          <a:p>
            <a:pPr marL="430213" indent="-361950" algn="just">
              <a:lnSpc>
                <a:spcPct val="80000"/>
              </a:lnSpc>
              <a:defRPr/>
            </a:pPr>
            <a:r>
              <a:rPr lang="ar-SA" sz="2400" smtClean="0">
                <a:solidFill>
                  <a:schemeClr val="tx1"/>
                </a:solidFill>
                <a:cs typeface="Monotype Koufi" pitchFamily="2" charset="-78"/>
              </a:rPr>
              <a:t>عملية الاعتماد </a:t>
            </a:r>
            <a:r>
              <a:rPr lang="en-US" sz="2400" b="1" smtClean="0">
                <a:solidFill>
                  <a:schemeClr val="tx1"/>
                </a:solidFill>
                <a:latin typeface="Times New Roman" pitchFamily="18" charset="0"/>
                <a:cs typeface="Monotype Koufi" pitchFamily="2" charset="-78"/>
              </a:rPr>
              <a:t>Accreditation</a:t>
            </a:r>
            <a:r>
              <a:rPr lang="ar-SA" sz="2400" smtClean="0">
                <a:solidFill>
                  <a:schemeClr val="tx1"/>
                </a:solidFill>
                <a:cs typeface="Monotype Koufi" pitchFamily="2" charset="-78"/>
              </a:rPr>
              <a:t> هي</a:t>
            </a:r>
            <a:r>
              <a:rPr lang="ar-SA" sz="2400" smtClean="0">
                <a:solidFill>
                  <a:schemeClr val="tx1"/>
                </a:solidFill>
                <a:cs typeface="Simplified Arabic" pitchFamily="18" charset="-78"/>
              </a:rPr>
              <a:t>:</a:t>
            </a:r>
          </a:p>
          <a:p>
            <a:pPr marL="430213" indent="-361950" algn="just">
              <a:lnSpc>
                <a:spcPct val="80000"/>
              </a:lnSpc>
              <a:buFont typeface="Wingdings 2" pitchFamily="18" charset="2"/>
              <a:buNone/>
              <a:defRPr/>
            </a:pPr>
            <a:r>
              <a:rPr lang="ar-SA" sz="2400" smtClean="0">
                <a:solidFill>
                  <a:schemeClr val="tx1"/>
                </a:solidFill>
                <a:cs typeface="Simplified Arabic" pitchFamily="18" charset="-78"/>
              </a:rPr>
              <a:t>	</a:t>
            </a:r>
            <a:r>
              <a:rPr lang="ar-SA" sz="1900" b="1" i="1" smtClean="0">
                <a:solidFill>
                  <a:schemeClr val="tx1"/>
                </a:solidFill>
                <a:cs typeface="Simplified Arabic" pitchFamily="18" charset="-78"/>
              </a:rPr>
              <a:t>مجموعة العمليات والإجراءات التي تقوم بها الجهة المنوط بها الاعتماد من أجل التحقق أن مستشفى او جهة ما او جامعة أو كلية أو مؤسسة تتحقق فيها الشروط وتتوفر بها الإمكانيات المادية والبشرية وبما يتناسب مع الأهداف التي تسعى هذه المؤسسة لتحقيقها في مراجعيها ومرضاها او طلابها، وبالمستوى الجيد الذي يتناسب مع التطلعات الاجتماعية والتحديات العالمية والتطورات في حقول ممارستها وعلومها.</a:t>
            </a:r>
            <a:endParaRPr lang="ar-SA" sz="1900" b="1" smtClean="0">
              <a:solidFill>
                <a:schemeClr val="tx1"/>
              </a:solidFill>
              <a:latin typeface="Monotype Koufi" pitchFamily="2" charset="-78"/>
              <a:cs typeface="Simplified Arabic" pitchFamily="18" charset="-78"/>
            </a:endParaRPr>
          </a:p>
          <a:p>
            <a:pPr marL="430213" indent="-361950">
              <a:lnSpc>
                <a:spcPct val="80000"/>
              </a:lnSpc>
              <a:buFont typeface="Wingdings 2" pitchFamily="18" charset="2"/>
              <a:buNone/>
              <a:defRPr/>
            </a:pPr>
            <a:endParaRPr lang="ar-SA" sz="1900" b="1" smtClean="0">
              <a:solidFill>
                <a:schemeClr val="tx1"/>
              </a:solidFill>
              <a:latin typeface="Monotype Koufi" pitchFamily="2" charset="-78"/>
              <a:cs typeface="Simplified Arabic" pitchFamily="18" charset="-78"/>
            </a:endParaRPr>
          </a:p>
          <a:p>
            <a:pPr marL="430213" indent="-361950">
              <a:lnSpc>
                <a:spcPct val="80000"/>
              </a:lnSpc>
              <a:defRPr/>
            </a:pPr>
            <a:r>
              <a:rPr lang="ar-SA" sz="2400" b="1" smtClean="0">
                <a:solidFill>
                  <a:schemeClr val="tx1"/>
                </a:solidFill>
                <a:latin typeface="Monotype Koufi" pitchFamily="2" charset="-78"/>
                <a:cs typeface="Simplified Arabic" pitchFamily="18" charset="-78"/>
              </a:rPr>
              <a:t>معيـار الجـودة </a:t>
            </a:r>
            <a:r>
              <a:rPr lang="en-US" sz="2400" b="1" smtClean="0">
                <a:solidFill>
                  <a:schemeClr val="tx1"/>
                </a:solidFill>
                <a:latin typeface="Times New Roman" pitchFamily="18" charset="0"/>
                <a:cs typeface="Times New Roman" pitchFamily="18" charset="0"/>
              </a:rPr>
              <a:t>Standard</a:t>
            </a:r>
            <a:r>
              <a:rPr lang="ar-SA" sz="2400" b="1" smtClean="0">
                <a:solidFill>
                  <a:schemeClr val="tx1"/>
                </a:solidFill>
                <a:latin typeface="Monotype Koufi" pitchFamily="2" charset="-78"/>
                <a:cs typeface="Simplified Arabic" pitchFamily="18" charset="-78"/>
              </a:rPr>
              <a:t>:  </a:t>
            </a:r>
          </a:p>
          <a:p>
            <a:pPr marL="430213" indent="-361950">
              <a:lnSpc>
                <a:spcPct val="80000"/>
              </a:lnSpc>
              <a:buFont typeface="Wingdings 2" pitchFamily="18" charset="2"/>
              <a:buNone/>
              <a:defRPr/>
            </a:pPr>
            <a:r>
              <a:rPr lang="ar-SA" sz="2400" smtClean="0">
                <a:solidFill>
                  <a:schemeClr val="tx1"/>
                </a:solidFill>
                <a:cs typeface="Simplified Arabic" pitchFamily="18" charset="-78"/>
              </a:rPr>
              <a:t>		هو </a:t>
            </a:r>
            <a:r>
              <a:rPr lang="ar-SA" sz="2000" b="1" i="1" smtClean="0">
                <a:solidFill>
                  <a:schemeClr val="tx1"/>
                </a:solidFill>
                <a:cs typeface="Simplified Arabic" pitchFamily="18" charset="-78"/>
              </a:rPr>
              <a:t>وثيقة تصدر نتيجة إجماع يحدد المتطلبات التي يجب أن يفي بها منتج ما أو عملية أو خدمة وتصادق عليها جهة معترف بها.</a:t>
            </a:r>
            <a:endParaRPr lang="ar-SA" sz="2000" b="1" smtClean="0">
              <a:solidFill>
                <a:schemeClr val="tx1"/>
              </a:solidFill>
              <a:cs typeface="Simplified Arabic" pitchFamily="18" charset="-78"/>
            </a:endParaRPr>
          </a:p>
          <a:p>
            <a:pPr marL="430213" indent="-361950">
              <a:lnSpc>
                <a:spcPct val="80000"/>
              </a:lnSpc>
              <a:buFont typeface="Wingdings 2" pitchFamily="18" charset="2"/>
              <a:buNone/>
              <a:defRPr/>
            </a:pPr>
            <a:endParaRPr lang="ar-SA" sz="2000" b="1" smtClean="0">
              <a:solidFill>
                <a:schemeClr val="tx1"/>
              </a:solidFill>
              <a:cs typeface="Monotype Koufi" pitchFamily="2" charset="-78"/>
            </a:endParaRPr>
          </a:p>
          <a:p>
            <a:pPr marL="430213" indent="-361950" algn="just">
              <a:lnSpc>
                <a:spcPct val="80000"/>
              </a:lnSpc>
              <a:defRPr/>
            </a:pPr>
            <a:r>
              <a:rPr lang="ar-SA" sz="2400" b="1" smtClean="0">
                <a:solidFill>
                  <a:schemeClr val="tx1"/>
                </a:solidFill>
                <a:cs typeface="Monotype Koufi" pitchFamily="2" charset="-78"/>
              </a:rPr>
              <a:t>عملية الاعتماد الصحي:</a:t>
            </a:r>
            <a:r>
              <a:rPr lang="ar-SA" sz="2400" b="1" smtClean="0">
                <a:solidFill>
                  <a:schemeClr val="tx1"/>
                </a:solidFill>
                <a:cs typeface="Simplified Arabic" pitchFamily="18" charset="-78"/>
              </a:rPr>
              <a:t> </a:t>
            </a:r>
          </a:p>
          <a:p>
            <a:pPr marL="430213" indent="-361950" algn="just">
              <a:lnSpc>
                <a:spcPct val="80000"/>
              </a:lnSpc>
              <a:buFont typeface="Wingdings 2" pitchFamily="18" charset="2"/>
              <a:buNone/>
              <a:defRPr/>
            </a:pPr>
            <a:r>
              <a:rPr lang="ar-SA" sz="1900" b="1" i="1" smtClean="0">
                <a:solidFill>
                  <a:schemeClr val="tx1"/>
                </a:solidFill>
                <a:effectLst>
                  <a:outerShdw blurRad="38100" dist="38100" dir="2700000" algn="tl">
                    <a:srgbClr val="C0C0C0"/>
                  </a:outerShdw>
                </a:effectLst>
                <a:cs typeface="Simplified Arabic" pitchFamily="18" charset="-78"/>
              </a:rPr>
              <a:t>		هي العملية التي تقوم من خلالها المؤسسة المانحة للاعتماد بتقييم المؤسسة الصحية، وتحدد فيما إذا كانت هذه المؤسسة تفي بالمعايير التي وُضِعَتْ للمحافظة على نوعية الرعاية الصحية المقدمة وتحسينها، وعلى أن نحقق هذه المعايير أفضل ما يمكن الوصول إليه.</a:t>
            </a:r>
            <a:r>
              <a:rPr lang="ar-SA" sz="1900" b="1" smtClean="0">
                <a:solidFill>
                  <a:schemeClr val="tx1"/>
                </a:solidFill>
                <a:cs typeface="Simplified Arabic" pitchFamily="18" charset="-78"/>
              </a:rPr>
              <a:t>	</a:t>
            </a:r>
            <a:endParaRPr lang="en-US" sz="1900" b="1" smtClean="0">
              <a:solidFill>
                <a:schemeClr val="tx1"/>
              </a:solidFill>
              <a:cs typeface="Simplified Arabic" pitchFamily="18" charset="-78"/>
            </a:endParaRPr>
          </a:p>
        </p:txBody>
      </p:sp>
      <p:sp>
        <p:nvSpPr>
          <p:cNvPr id="75780" name="Rectangle 3"/>
          <p:cNvSpPr>
            <a:spLocks noChangeArrowheads="1"/>
          </p:cNvSpPr>
          <p:nvPr/>
        </p:nvSpPr>
        <p:spPr bwMode="auto">
          <a:xfrm>
            <a:off x="1908175" y="115888"/>
            <a:ext cx="5551488" cy="457200"/>
          </a:xfrm>
          <a:prstGeom prst="rect">
            <a:avLst/>
          </a:prstGeom>
          <a:noFill/>
          <a:ln w="9525">
            <a:noFill/>
            <a:miter lim="800000"/>
            <a:headEnd/>
            <a:tailEnd/>
          </a:ln>
        </p:spPr>
        <p:txBody>
          <a:bodyPr>
            <a:spAutoFit/>
          </a:bodyPr>
          <a:lstStyle/>
          <a:p>
            <a:pPr algn="ctr"/>
            <a:r>
              <a:rPr lang="ar-SA" sz="2400" b="1"/>
              <a:t>الاعتماد </a:t>
            </a:r>
            <a:r>
              <a:rPr lang="en-US" sz="2400" b="1"/>
              <a:t>Accreditation</a:t>
            </a:r>
            <a:r>
              <a:rPr lang="ar-SA" sz="2400" b="1"/>
              <a:t> والمعيار </a:t>
            </a:r>
            <a:r>
              <a:rPr lang="en-US" sz="2400" b="1"/>
              <a:t> Standard</a:t>
            </a:r>
          </a:p>
        </p:txBody>
      </p:sp>
    </p:spTree>
  </p:cSld>
  <p:clrMapOvr>
    <a:masterClrMapping/>
  </p:clrMapOvr>
  <p:transition>
    <p:comb/>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6"/>
          <p:cNvSpPr>
            <a:spLocks noGrp="1"/>
          </p:cNvSpPr>
          <p:nvPr>
            <p:ph type="sldNum" sz="quarter" idx="12"/>
          </p:nvPr>
        </p:nvSpPr>
        <p:spPr/>
        <p:txBody>
          <a:bodyPr/>
          <a:lstStyle/>
          <a:p>
            <a:pPr>
              <a:defRPr/>
            </a:pPr>
            <a:fld id="{46465749-7A5F-4F7E-9F78-0BCE12A96903}" type="slidenum">
              <a:rPr lang="ar-SA"/>
              <a:pPr>
                <a:defRPr/>
              </a:pPr>
              <a:t>67</a:t>
            </a:fld>
            <a:endParaRPr lang="en-US"/>
          </a:p>
        </p:txBody>
      </p:sp>
      <p:sp>
        <p:nvSpPr>
          <p:cNvPr id="76803" name="Rectangle 2"/>
          <p:cNvSpPr>
            <a:spLocks noGrp="1"/>
          </p:cNvSpPr>
          <p:nvPr>
            <p:ph type="title" idx="4294967295"/>
          </p:nvPr>
        </p:nvSpPr>
        <p:spPr bwMode="auto">
          <a:xfrm>
            <a:off x="2555875" y="260350"/>
            <a:ext cx="3889375" cy="539750"/>
          </a:xfrm>
        </p:spPr>
        <p:txBody>
          <a:bodyPr wrap="square" lIns="91440" tIns="45720" rIns="91440" bIns="45720" numCol="1" anchorCtr="0" compatLnSpc="1">
            <a:prstTxWarp prst="textNoShape">
              <a:avLst/>
            </a:prstTxWarp>
            <a:normAutofit fontScale="90000"/>
          </a:bodyPr>
          <a:lstStyle/>
          <a:p>
            <a:pPr algn="ctr">
              <a:defRPr/>
            </a:pPr>
            <a:r>
              <a:rPr lang="ar-SA" sz="3000" b="1" cap="none" smtClean="0">
                <a:effectLst/>
                <a:cs typeface="Monotype Koufi" pitchFamily="2" charset="-78"/>
              </a:rPr>
              <a:t>جهات الاعتماد</a:t>
            </a:r>
            <a:endParaRPr lang="en-US" sz="3000" b="1" cap="none" smtClean="0">
              <a:effectLst/>
              <a:cs typeface="Monotype Koufi" pitchFamily="2" charset="-78"/>
            </a:endParaRPr>
          </a:p>
        </p:txBody>
      </p:sp>
      <p:sp>
        <p:nvSpPr>
          <p:cNvPr id="76804" name="Rectangle 3"/>
          <p:cNvSpPr>
            <a:spLocks noGrp="1"/>
          </p:cNvSpPr>
          <p:nvPr>
            <p:ph type="body" idx="4294967295"/>
          </p:nvPr>
        </p:nvSpPr>
        <p:spPr>
          <a:xfrm>
            <a:off x="914400" y="908050"/>
            <a:ext cx="7772400" cy="4826000"/>
          </a:xfrm>
        </p:spPr>
        <p:txBody>
          <a:bodyPr/>
          <a:lstStyle/>
          <a:p>
            <a:pPr algn="just">
              <a:lnSpc>
                <a:spcPct val="80000"/>
              </a:lnSpc>
            </a:pPr>
            <a:r>
              <a:rPr lang="ar-SA" sz="2100" b="1" smtClean="0">
                <a:cs typeface="Simplified Arabic" pitchFamily="18" charset="-78"/>
              </a:rPr>
              <a:t>اللجنة المشتركة الدولية للاعتمادية </a:t>
            </a:r>
            <a:r>
              <a:rPr lang="en-US" sz="2100" b="1" smtClean="0">
                <a:latin typeface="Arial Black" pitchFamily="34" charset="0"/>
                <a:cs typeface="Simplified Arabic" pitchFamily="18" charset="-78"/>
              </a:rPr>
              <a:t>J</a:t>
            </a:r>
            <a:r>
              <a:rPr lang="en-US" sz="1700" smtClean="0">
                <a:latin typeface="Arial Black" pitchFamily="34" charset="0"/>
                <a:cs typeface="Simplified Arabic" pitchFamily="18" charset="-78"/>
              </a:rPr>
              <a:t>oint</a:t>
            </a:r>
            <a:r>
              <a:rPr lang="en-US" sz="2100" b="1" smtClean="0">
                <a:latin typeface="Arial Black" pitchFamily="34" charset="0"/>
                <a:cs typeface="Simplified Arabic" pitchFamily="18" charset="-78"/>
              </a:rPr>
              <a:t> C</a:t>
            </a:r>
            <a:r>
              <a:rPr lang="en-US" sz="1700" smtClean="0">
                <a:latin typeface="Arial Black" pitchFamily="34" charset="0"/>
                <a:cs typeface="Simplified Arabic" pitchFamily="18" charset="-78"/>
              </a:rPr>
              <a:t>ommission</a:t>
            </a:r>
            <a:r>
              <a:rPr lang="en-US" sz="2100" b="1" smtClean="0">
                <a:latin typeface="Arial Black" pitchFamily="34" charset="0"/>
                <a:cs typeface="Simplified Arabic" pitchFamily="18" charset="-78"/>
              </a:rPr>
              <a:t> </a:t>
            </a:r>
            <a:r>
              <a:rPr lang="en-US" sz="2100" smtClean="0">
                <a:latin typeface="Arial Black" pitchFamily="34" charset="0"/>
                <a:cs typeface="Simplified Arabic" pitchFamily="18" charset="-78"/>
              </a:rPr>
              <a:t>of </a:t>
            </a:r>
            <a:r>
              <a:rPr lang="en-US" sz="2100" b="1" smtClean="0">
                <a:latin typeface="Arial Black" pitchFamily="34" charset="0"/>
                <a:cs typeface="Simplified Arabic" pitchFamily="18" charset="-78"/>
              </a:rPr>
              <a:t>I</a:t>
            </a:r>
            <a:r>
              <a:rPr lang="en-US" sz="1700" smtClean="0">
                <a:latin typeface="Arial Black" pitchFamily="34" charset="0"/>
                <a:cs typeface="Simplified Arabic" pitchFamily="18" charset="-78"/>
              </a:rPr>
              <a:t>nternational</a:t>
            </a:r>
            <a:r>
              <a:rPr lang="en-US" sz="2100" b="1" smtClean="0">
                <a:latin typeface="Arial Black" pitchFamily="34" charset="0"/>
                <a:cs typeface="Simplified Arabic" pitchFamily="18" charset="-78"/>
              </a:rPr>
              <a:t> A</a:t>
            </a:r>
            <a:r>
              <a:rPr lang="en-US" sz="1700" smtClean="0">
                <a:latin typeface="Arial Black" pitchFamily="34" charset="0"/>
                <a:cs typeface="Simplified Arabic" pitchFamily="18" charset="-78"/>
              </a:rPr>
              <a:t>ccreditation</a:t>
            </a:r>
            <a:r>
              <a:rPr lang="en-US" sz="2100" b="1" smtClean="0">
                <a:latin typeface="Arial Black" pitchFamily="34" charset="0"/>
                <a:cs typeface="Simplified Arabic" pitchFamily="18" charset="-78"/>
              </a:rPr>
              <a:t> (JCIA)</a:t>
            </a:r>
            <a:r>
              <a:rPr lang="ar-SA" sz="2100" b="1" smtClean="0">
                <a:cs typeface="Simplified Arabic" pitchFamily="18" charset="-78"/>
              </a:rPr>
              <a:t> وهي قسم من اللجنة المشتركة لاعتماد المؤسسات الصحية (</a:t>
            </a:r>
            <a:r>
              <a:rPr lang="en-US" sz="2100" b="1" smtClean="0">
                <a:latin typeface="Arial Black" pitchFamily="34" charset="0"/>
                <a:cs typeface="Simplified Arabic" pitchFamily="18" charset="-78"/>
              </a:rPr>
              <a:t>J</a:t>
            </a:r>
            <a:r>
              <a:rPr lang="en-US" sz="1700" smtClean="0">
                <a:latin typeface="Arial Black" pitchFamily="34" charset="0"/>
                <a:cs typeface="Simplified Arabic" pitchFamily="18" charset="-78"/>
              </a:rPr>
              <a:t>oint</a:t>
            </a:r>
            <a:r>
              <a:rPr lang="en-US" sz="2100" b="1" smtClean="0">
                <a:latin typeface="Arial Black" pitchFamily="34" charset="0"/>
                <a:cs typeface="Simplified Arabic" pitchFamily="18" charset="-78"/>
              </a:rPr>
              <a:t> C</a:t>
            </a:r>
            <a:r>
              <a:rPr lang="en-US" sz="1700" smtClean="0">
                <a:latin typeface="Arial Black" pitchFamily="34" charset="0"/>
                <a:cs typeface="Simplified Arabic" pitchFamily="18" charset="-78"/>
              </a:rPr>
              <a:t>ommission</a:t>
            </a:r>
            <a:r>
              <a:rPr lang="en-US" sz="2100" b="1" smtClean="0">
                <a:latin typeface="Arial Black" pitchFamily="34" charset="0"/>
                <a:cs typeface="Simplified Arabic" pitchFamily="18" charset="-78"/>
              </a:rPr>
              <a:t> of A</a:t>
            </a:r>
            <a:r>
              <a:rPr lang="en-US" sz="1700" smtClean="0">
                <a:latin typeface="Arial Black" pitchFamily="34" charset="0"/>
                <a:cs typeface="Simplified Arabic" pitchFamily="18" charset="-78"/>
              </a:rPr>
              <a:t>ccreditation</a:t>
            </a:r>
            <a:r>
              <a:rPr lang="en-US" sz="2100" b="1" smtClean="0">
                <a:latin typeface="Arial Black" pitchFamily="34" charset="0"/>
                <a:cs typeface="Simplified Arabic" pitchFamily="18" charset="-78"/>
              </a:rPr>
              <a:t> H</a:t>
            </a:r>
            <a:r>
              <a:rPr lang="en-US" sz="1700" smtClean="0">
                <a:latin typeface="Arial Black" pitchFamily="34" charset="0"/>
                <a:cs typeface="Simplified Arabic" pitchFamily="18" charset="-78"/>
              </a:rPr>
              <a:t>ealth</a:t>
            </a:r>
            <a:r>
              <a:rPr lang="en-US" sz="2100" b="1" smtClean="0">
                <a:latin typeface="Arial Black" pitchFamily="34" charset="0"/>
                <a:cs typeface="Simplified Arabic" pitchFamily="18" charset="-78"/>
              </a:rPr>
              <a:t> O</a:t>
            </a:r>
            <a:r>
              <a:rPr lang="en-US" sz="1700" smtClean="0">
                <a:latin typeface="Arial Black" pitchFamily="34" charset="0"/>
                <a:cs typeface="Simplified Arabic" pitchFamily="18" charset="-78"/>
              </a:rPr>
              <a:t>rganizations</a:t>
            </a:r>
            <a:r>
              <a:rPr lang="en-US" sz="2100" b="1" smtClean="0">
                <a:latin typeface="Arial Black" pitchFamily="34" charset="0"/>
                <a:cs typeface="Simplified Arabic" pitchFamily="18" charset="-78"/>
              </a:rPr>
              <a:t> (JCAHO).</a:t>
            </a:r>
            <a:r>
              <a:rPr lang="ar-SA" sz="2100" b="1" smtClean="0">
                <a:cs typeface="Simplified Arabic" pitchFamily="18" charset="-78"/>
              </a:rPr>
              <a:t> أكبر منظمة اعتمادية للرعاية الصحية في الولايات المتحدة والعالم. </a:t>
            </a:r>
          </a:p>
          <a:p>
            <a:pPr algn="just">
              <a:lnSpc>
                <a:spcPct val="80000"/>
              </a:lnSpc>
            </a:pPr>
            <a:r>
              <a:rPr lang="ar-SA" sz="2100" b="1" smtClean="0">
                <a:cs typeface="Simplified Arabic" pitchFamily="18" charset="-78"/>
              </a:rPr>
              <a:t>وهنالك حوالي 20،000 من المنظمات الصحية التي تشملها الدراسة الاستقصائية سنويا من قبل </a:t>
            </a:r>
            <a:r>
              <a:rPr lang="en-US" sz="2100" b="1" smtClean="0">
                <a:cs typeface="Simplified Arabic" pitchFamily="18" charset="-78"/>
              </a:rPr>
              <a:t>JCAHO</a:t>
            </a:r>
            <a:r>
              <a:rPr lang="ar-SA" sz="2100" b="1" smtClean="0">
                <a:cs typeface="Simplified Arabic" pitchFamily="18" charset="-78"/>
              </a:rPr>
              <a:t> للتأكد من تطبيق المعايير الدولية. والاعتماد الدولي يظهر </a:t>
            </a:r>
            <a:r>
              <a:rPr lang="ar-SA" sz="2100" b="1" smtClean="0">
                <a:cs typeface="Monotype Koufi" pitchFamily="2" charset="-78"/>
              </a:rPr>
              <a:t>التزام المؤسسات بــ :</a:t>
            </a:r>
          </a:p>
          <a:p>
            <a:pPr algn="just">
              <a:lnSpc>
                <a:spcPct val="80000"/>
              </a:lnSpc>
            </a:pPr>
            <a:endParaRPr lang="ar-SA" sz="2100" smtClean="0">
              <a:cs typeface="Monotype Koufi" pitchFamily="2" charset="-78"/>
            </a:endParaRPr>
          </a:p>
          <a:p>
            <a:pPr lvl="2" algn="just">
              <a:lnSpc>
                <a:spcPct val="80000"/>
              </a:lnSpc>
            </a:pPr>
            <a:r>
              <a:rPr lang="ar-SA" sz="1800" b="1" smtClean="0">
                <a:cs typeface="Monotype Koufi" pitchFamily="2" charset="-78"/>
              </a:rPr>
              <a:t>تحسين الجودة </a:t>
            </a:r>
          </a:p>
          <a:p>
            <a:pPr lvl="2" algn="just">
              <a:lnSpc>
                <a:spcPct val="80000"/>
              </a:lnSpc>
            </a:pPr>
            <a:r>
              <a:rPr lang="ar-SA" sz="1800" b="1" smtClean="0">
                <a:cs typeface="Monotype Koufi" pitchFamily="2" charset="-78"/>
              </a:rPr>
              <a:t>التأكيد على وجود البيئة الامنة للمرضى و الموظفين في المؤسسات الصحية </a:t>
            </a:r>
          </a:p>
          <a:p>
            <a:pPr lvl="2" algn="just">
              <a:lnSpc>
                <a:spcPct val="80000"/>
              </a:lnSpc>
            </a:pPr>
            <a:r>
              <a:rPr lang="ar-SA" sz="1800" b="1" smtClean="0">
                <a:cs typeface="Monotype Koufi" pitchFamily="2" charset="-78"/>
              </a:rPr>
              <a:t>تقليل المخاطر بالنسبة للمرضى و الموظفين في المؤسسات الصحية الى </a:t>
            </a:r>
            <a:r>
              <a:rPr lang="en-US" sz="1800" b="1" smtClean="0">
                <a:cs typeface="Monotype Koufi" pitchFamily="2" charset="-78"/>
              </a:rPr>
              <a:t>ZD</a:t>
            </a:r>
            <a:endParaRPr lang="ar-SA" sz="1800" b="1" smtClean="0">
              <a:cs typeface="Monotype Koufi" pitchFamily="2" charset="-78"/>
            </a:endParaRPr>
          </a:p>
          <a:p>
            <a:pPr lvl="2" algn="just">
              <a:lnSpc>
                <a:spcPct val="80000"/>
              </a:lnSpc>
              <a:buFont typeface="Wingdings 2" pitchFamily="18" charset="2"/>
              <a:buNone/>
            </a:pPr>
            <a:endParaRPr lang="ar-SA" sz="1500" smtClean="0">
              <a:cs typeface="Monotype Koufi" pitchFamily="2" charset="-78"/>
            </a:endParaRPr>
          </a:p>
          <a:p>
            <a:pPr algn="just">
              <a:lnSpc>
                <a:spcPct val="80000"/>
              </a:lnSpc>
            </a:pPr>
            <a:r>
              <a:rPr lang="ar-SA" sz="1700" b="1" smtClean="0">
                <a:cs typeface="Simplified Arabic" pitchFamily="18" charset="-78"/>
              </a:rPr>
              <a:t>وقد صدرت الطبعة الأولى من معايير </a:t>
            </a:r>
            <a:r>
              <a:rPr lang="en-US" sz="1700" b="1" smtClean="0">
                <a:cs typeface="Simplified Arabic" pitchFamily="18" charset="-78"/>
              </a:rPr>
              <a:t>JCIA</a:t>
            </a:r>
            <a:r>
              <a:rPr lang="ar-SA" sz="1700" b="1" smtClean="0">
                <a:cs typeface="Simplified Arabic" pitchFamily="18" charset="-78"/>
              </a:rPr>
              <a:t> في أواخر عام 1999، و هذه المعايير مرتبة و تدور حول جميع الوظائف المهمة المشتركة بين جميع مؤسسات الرعاية الصحية. و المعايير تصنف المهام المتعلقة بـ: </a:t>
            </a:r>
          </a:p>
          <a:p>
            <a:pPr algn="ctr">
              <a:lnSpc>
                <a:spcPct val="80000"/>
              </a:lnSpc>
              <a:buFont typeface="Wingdings 2" pitchFamily="18" charset="2"/>
              <a:buNone/>
            </a:pPr>
            <a:r>
              <a:rPr lang="ar-SA" sz="1700" b="1" smtClean="0">
                <a:cs typeface="Simplified Arabic" pitchFamily="18" charset="-78"/>
              </a:rPr>
              <a:t>  </a:t>
            </a:r>
            <a:r>
              <a:rPr lang="ar-SA" sz="1700" b="1" smtClean="0">
                <a:cs typeface="Monotype Koufi" pitchFamily="2" charset="-78"/>
              </a:rPr>
              <a:t>توفير الرعاية الصحية،  توفير البيئة الامنة و  الفعالية، و الادارة الجيدة“</a:t>
            </a:r>
            <a:endParaRPr lang="en-US" sz="1700" b="1" smtClean="0">
              <a:cs typeface="Monotype Koufi" pitchFamily="2" charset="-78"/>
            </a:endParaRPr>
          </a:p>
        </p:txBody>
      </p:sp>
    </p:spTree>
  </p:cSld>
  <p:clrMapOvr>
    <a:masterClrMapping/>
  </p:clrMapOvr>
  <p:transition>
    <p:comb/>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pPr>
              <a:defRPr/>
            </a:pPr>
            <a:fld id="{98BD5EFF-BD13-41B8-A537-4E13B61D6D33}" type="slidenum">
              <a:rPr lang="ar-SA"/>
              <a:pPr>
                <a:defRPr/>
              </a:pPr>
              <a:t>68</a:t>
            </a:fld>
            <a:endParaRPr lang="en-US"/>
          </a:p>
        </p:txBody>
      </p:sp>
      <p:sp>
        <p:nvSpPr>
          <p:cNvPr id="77827" name="Rectangle 2"/>
          <p:cNvSpPr>
            <a:spLocks noGrp="1"/>
          </p:cNvSpPr>
          <p:nvPr>
            <p:ph type="body" idx="4294967295"/>
          </p:nvPr>
        </p:nvSpPr>
        <p:spPr>
          <a:xfrm>
            <a:off x="900113" y="1123950"/>
            <a:ext cx="7772400" cy="4321175"/>
          </a:xfrm>
        </p:spPr>
        <p:txBody>
          <a:bodyPr/>
          <a:lstStyle/>
          <a:p>
            <a:pPr>
              <a:lnSpc>
                <a:spcPct val="80000"/>
              </a:lnSpc>
              <a:buFont typeface="Wingdings 2" pitchFamily="18" charset="2"/>
              <a:buNone/>
            </a:pPr>
            <a:r>
              <a:rPr lang="ar-SA" sz="1700" b="1" i="1" smtClean="0">
                <a:latin typeface="Tahoma" pitchFamily="34" charset="0"/>
              </a:rPr>
              <a:t/>
            </a:r>
            <a:br>
              <a:rPr lang="ar-SA" sz="1700" b="1" i="1" smtClean="0">
                <a:latin typeface="Tahoma" pitchFamily="34" charset="0"/>
              </a:rPr>
            </a:br>
            <a:r>
              <a:rPr lang="ar-SA" sz="1700" b="1" i="1" smtClean="0">
                <a:latin typeface="Tahoma" pitchFamily="34" charset="0"/>
              </a:rPr>
              <a:t>الجهة اللتي تسعى الى تحقيق الجودة الشاملة والوصول الى مستوى مرموق على الصعيدين المحلي و العربي والعلمي، عليها: </a:t>
            </a:r>
          </a:p>
          <a:p>
            <a:pPr>
              <a:lnSpc>
                <a:spcPct val="80000"/>
              </a:lnSpc>
              <a:buFont typeface="Wingdings 2" pitchFamily="18" charset="2"/>
              <a:buNone/>
            </a:pPr>
            <a:endParaRPr lang="ar-SA" sz="1700" b="1" i="1" smtClean="0">
              <a:latin typeface="Tahoma" pitchFamily="34" charset="0"/>
            </a:endParaRPr>
          </a:p>
          <a:p>
            <a:pPr>
              <a:lnSpc>
                <a:spcPct val="80000"/>
              </a:lnSpc>
              <a:buFont typeface="Wingdings 2" pitchFamily="18" charset="2"/>
              <a:buNone/>
            </a:pPr>
            <a:endParaRPr lang="ar-SA" sz="1700" b="1" i="1" smtClean="0">
              <a:latin typeface="Tahoma" pitchFamily="34" charset="0"/>
            </a:endParaRPr>
          </a:p>
          <a:p>
            <a:pPr>
              <a:lnSpc>
                <a:spcPct val="80000"/>
              </a:lnSpc>
              <a:buFont typeface="Wingdings 2" pitchFamily="18" charset="2"/>
              <a:buNone/>
            </a:pPr>
            <a:r>
              <a:rPr lang="ar-SA" sz="1700" b="1" i="1" smtClean="0">
                <a:latin typeface="Tahoma" pitchFamily="34" charset="0"/>
              </a:rPr>
              <a:t>	” </a:t>
            </a:r>
            <a:r>
              <a:rPr lang="ar-SA" sz="2100" b="1" i="1" smtClean="0">
                <a:latin typeface="Tahoma" pitchFamily="34" charset="0"/>
                <a:cs typeface="Simplified Arabic" pitchFamily="18" charset="-78"/>
              </a:rPr>
              <a:t>الالتزام بتطبيق النظام الدولي للجودة وفق نظام ألايزو9001/2000 الذي من خلاله تضع على عاتقها التزاما وتحديا حقيقيا نحو تحقيق الأهداف المرسومة و تحقيق افضل النتائج خدمة واقتصادا وتطور على حد سواء. و لا يقتصر الالتزام بنظام ألايزو في الارتقاء بدورها و خدماتها بل يتعداه إلى الالتزام بنظام الهسب (</a:t>
            </a:r>
            <a:r>
              <a:rPr lang="en-US" sz="2100" i="1" smtClean="0">
                <a:latin typeface="Arial Black" pitchFamily="34" charset="0"/>
                <a:cs typeface="Simplified Arabic" pitchFamily="18" charset="-78"/>
              </a:rPr>
              <a:t>HACCP</a:t>
            </a:r>
            <a:r>
              <a:rPr lang="ar-SA" sz="2100" b="1" i="1" smtClean="0">
                <a:latin typeface="Tahoma" pitchFamily="34" charset="0"/>
                <a:cs typeface="Simplified Arabic" pitchFamily="18" charset="-78"/>
              </a:rPr>
              <a:t>) تحليل المخاطر و نقاط الضبط الحرجة حسب إرشادات</a:t>
            </a:r>
            <a:r>
              <a:rPr lang="en-US" sz="1700" b="1" i="1" smtClean="0">
                <a:latin typeface="Tahoma" pitchFamily="34" charset="0"/>
                <a:cs typeface="Simplified Arabic" pitchFamily="18" charset="-78"/>
              </a:rPr>
              <a:t>CODEX ALIMENTARIUS</a:t>
            </a:r>
            <a:r>
              <a:rPr lang="en-US" sz="2100" b="1" i="1" smtClean="0">
                <a:latin typeface="Tahoma" pitchFamily="34" charset="0"/>
                <a:cs typeface="Simplified Arabic" pitchFamily="18" charset="-78"/>
              </a:rPr>
              <a:t> </a:t>
            </a:r>
            <a:r>
              <a:rPr lang="ar-SA" sz="2100" b="1" i="1" smtClean="0">
                <a:latin typeface="Tahoma" pitchFamily="34" charset="0"/>
                <a:cs typeface="Simplified Arabic" pitchFamily="18" charset="-78"/>
              </a:rPr>
              <a:t> و هذا النظام وغيره يعني بتحقيق بالأمن والسلامة وتقليل بل خلو المختبرات من المخاطر ليس للمريض فقط بل وفريق العمل اولا وهو بلا شك يشكل بعدا آخر لمستوى الخدمة المقدمة مما يجعلها مرموقة و متميزة تحظى بمكانة خاصة لدى المرضى و يعزز ثقتهم بها و بذلك نسير نحو تحقيق الجانب الإنساني المتميز ومعه العامل الاقتصادي أيضا“  </a:t>
            </a:r>
          </a:p>
          <a:p>
            <a:pPr algn="l">
              <a:lnSpc>
                <a:spcPct val="80000"/>
              </a:lnSpc>
              <a:buFont typeface="Wingdings 2" pitchFamily="18" charset="2"/>
              <a:buNone/>
            </a:pPr>
            <a:r>
              <a:rPr lang="ar-SA" sz="2100" smtClean="0">
                <a:latin typeface="Tahoma" pitchFamily="34" charset="0"/>
                <a:cs typeface="Simplified Arabic" pitchFamily="18" charset="-78"/>
              </a:rPr>
              <a:t> </a:t>
            </a:r>
            <a:endParaRPr lang="en-US" sz="2100" smtClean="0">
              <a:latin typeface="Tahoma" pitchFamily="34" charset="0"/>
              <a:cs typeface="Simplified Arabic" pitchFamily="18" charset="-78"/>
            </a:endParaRPr>
          </a:p>
        </p:txBody>
      </p:sp>
      <p:pic>
        <p:nvPicPr>
          <p:cNvPr id="77828" name="Picture 3" descr="header_09"/>
          <p:cNvPicPr>
            <a:picLocks noGrp="1" noChangeAspect="1" noChangeArrowheads="1"/>
          </p:cNvPicPr>
          <p:nvPr>
            <p:ph type="title" idx="4294967295"/>
          </p:nvPr>
        </p:nvPicPr>
        <p:blipFill>
          <a:blip r:embed="rId2"/>
          <a:srcRect/>
          <a:stretch>
            <a:fillRect/>
          </a:stretch>
        </p:blipFill>
        <p:spPr bwMode="auto">
          <a:xfrm>
            <a:off x="3995738" y="115888"/>
            <a:ext cx="1038225" cy="684212"/>
          </a:xfrm>
        </p:spPr>
      </p:pic>
      <p:pic>
        <p:nvPicPr>
          <p:cNvPr id="77829" name="Picture 4" descr="header_09"/>
          <p:cNvPicPr>
            <a:picLocks noChangeAspect="1" noChangeArrowheads="1"/>
          </p:cNvPicPr>
          <p:nvPr/>
        </p:nvPicPr>
        <p:blipFill>
          <a:blip r:embed="rId2"/>
          <a:srcRect/>
          <a:stretch>
            <a:fillRect/>
          </a:stretch>
        </p:blipFill>
        <p:spPr bwMode="auto">
          <a:xfrm>
            <a:off x="1619250" y="4760913"/>
            <a:ext cx="1038225" cy="684212"/>
          </a:xfrm>
          <a:prstGeom prst="rect">
            <a:avLst/>
          </a:prstGeom>
          <a:noFill/>
          <a:ln w="9525">
            <a:noFill/>
            <a:miter lim="800000"/>
            <a:headEnd/>
            <a:tailEnd/>
          </a:ln>
        </p:spPr>
      </p:pic>
    </p:spTree>
  </p:cSld>
  <p:clrMapOvr>
    <a:masterClrMapping/>
  </p:clrMapOvr>
  <p:transition>
    <p:comb/>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pPr>
              <a:defRPr/>
            </a:pPr>
            <a:fld id="{554B2A1D-9520-4B94-BCF3-D53BB26576F0}" type="slidenum">
              <a:rPr lang="ar-SA"/>
              <a:pPr>
                <a:defRPr/>
              </a:pPr>
              <a:t>69</a:t>
            </a:fld>
            <a:endParaRPr lang="en-US"/>
          </a:p>
        </p:txBody>
      </p:sp>
      <p:sp>
        <p:nvSpPr>
          <p:cNvPr id="78851" name="Title 1"/>
          <p:cNvSpPr>
            <a:spLocks noGrp="1"/>
          </p:cNvSpPr>
          <p:nvPr>
            <p:ph type="title" idx="4294967295"/>
          </p:nvPr>
        </p:nvSpPr>
        <p:spPr bwMode="auto">
          <a:xfrm>
            <a:off x="1619250" y="115888"/>
            <a:ext cx="5976938" cy="433387"/>
          </a:xfrm>
          <a:noFill/>
        </p:spPr>
        <p:txBody>
          <a:bodyPr wrap="square" lIns="91440" tIns="45720" rIns="91440" bIns="45720" numCol="1" anchor="t" anchorCtr="0" compatLnSpc="1">
            <a:prstTxWarp prst="textNoShape">
              <a:avLst/>
            </a:prstTxWarp>
          </a:bodyPr>
          <a:lstStyle/>
          <a:p>
            <a:pPr algn="ctr"/>
            <a:r>
              <a:rPr lang="ar-SA" sz="2000" b="1" cap="none" smtClean="0">
                <a:effectLst/>
                <a:latin typeface="Monotype Koufi" pitchFamily="2" charset="-78"/>
                <a:cs typeface="Monotype Koufi" pitchFamily="2" charset="-78"/>
              </a:rPr>
              <a:t>المنظمة العالمية القياسية أو المعيارية /للتقييس</a:t>
            </a:r>
            <a:r>
              <a:rPr lang="en-US" sz="2000" b="1" i="1" cap="none" smtClean="0">
                <a:effectLst/>
                <a:latin typeface="Arial Black" pitchFamily="34" charset="0"/>
                <a:cs typeface="Tahoma" pitchFamily="34" charset="0"/>
              </a:rPr>
              <a:t>ISO</a:t>
            </a:r>
            <a:r>
              <a:rPr lang="en-US" sz="2800" b="1" cap="none" smtClean="0">
                <a:effectLst/>
                <a:cs typeface="Tahoma" pitchFamily="34" charset="0"/>
              </a:rPr>
              <a:t> </a:t>
            </a:r>
            <a:r>
              <a:rPr lang="ar-SA" sz="2800" b="1" cap="none" smtClean="0">
                <a:effectLst/>
              </a:rPr>
              <a:t>  </a:t>
            </a:r>
          </a:p>
        </p:txBody>
      </p:sp>
      <p:sp>
        <p:nvSpPr>
          <p:cNvPr id="78852" name="Content Placeholder 2"/>
          <p:cNvSpPr>
            <a:spLocks noGrp="1"/>
          </p:cNvSpPr>
          <p:nvPr>
            <p:ph idx="4294967295"/>
          </p:nvPr>
        </p:nvSpPr>
        <p:spPr>
          <a:xfrm>
            <a:off x="684213" y="692150"/>
            <a:ext cx="7772400" cy="5616575"/>
          </a:xfrm>
        </p:spPr>
        <p:txBody>
          <a:bodyPr/>
          <a:lstStyle/>
          <a:p>
            <a:pPr marL="411163" algn="just"/>
            <a:r>
              <a:rPr lang="ar-SA" sz="2000" smtClean="0">
                <a:latin typeface="Monotype Koufi" pitchFamily="2" charset="-78"/>
                <a:cs typeface="Simplified Arabic" pitchFamily="18" charset="-78"/>
              </a:rPr>
              <a:t>تعريـف </a:t>
            </a:r>
            <a:r>
              <a:rPr lang="ar-SA" sz="2000" smtClean="0">
                <a:latin typeface="Monotype Koufi" pitchFamily="2" charset="-78"/>
                <a:cs typeface="Monotype Koufi" pitchFamily="2" charset="-78"/>
              </a:rPr>
              <a:t>الإيــــزو</a:t>
            </a:r>
            <a:r>
              <a:rPr lang="en-US" sz="2000" smtClean="0">
                <a:cs typeface="Simplified Arabic" pitchFamily="18" charset="-78"/>
              </a:rPr>
              <a:t>( ISO ) :</a:t>
            </a:r>
          </a:p>
          <a:p>
            <a:pPr marL="411163" algn="just">
              <a:buFont typeface="Wingdings 2" pitchFamily="18" charset="2"/>
              <a:buNone/>
            </a:pPr>
            <a:r>
              <a:rPr lang="en-US" sz="2000" b="1" i="1" smtClean="0">
                <a:latin typeface="Monotype Koufi" pitchFamily="2" charset="-78"/>
                <a:cs typeface="Simplified Arabic" pitchFamily="18" charset="-78"/>
              </a:rPr>
              <a:t>	</a:t>
            </a:r>
            <a:r>
              <a:rPr lang="ar-SA" sz="2000" b="1" i="1" smtClean="0">
                <a:latin typeface="Monotype Koufi" pitchFamily="2" charset="-78"/>
                <a:cs typeface="Simplified Arabic" pitchFamily="18" charset="-78"/>
              </a:rPr>
              <a:t>	</a:t>
            </a:r>
            <a:r>
              <a:rPr lang="ar-SA" sz="1800" b="1" i="1" smtClean="0">
                <a:latin typeface="Monotype Koufi" pitchFamily="2" charset="-78"/>
                <a:cs typeface="Monotype Koufi" pitchFamily="2" charset="-78"/>
              </a:rPr>
              <a:t>هي المنظمة العالمية للتوحيد القياسي او المعياري</a:t>
            </a:r>
            <a:r>
              <a:rPr lang="en-US" sz="1500" b="1" i="1" smtClean="0">
                <a:latin typeface="Arial Black" pitchFamily="34" charset="0"/>
                <a:cs typeface="Monotype Koufi" pitchFamily="2" charset="-78"/>
              </a:rPr>
              <a:t>I</a:t>
            </a:r>
            <a:r>
              <a:rPr lang="en-US" sz="1300" b="1" i="1" smtClean="0">
                <a:latin typeface="Arial Black" pitchFamily="34" charset="0"/>
                <a:cs typeface="Monotype Koufi" pitchFamily="2" charset="-78"/>
              </a:rPr>
              <a:t>nternational </a:t>
            </a:r>
            <a:r>
              <a:rPr lang="en-US" sz="1500" b="1" i="1" smtClean="0">
                <a:latin typeface="Arial Black" pitchFamily="34" charset="0"/>
                <a:cs typeface="Monotype Koufi" pitchFamily="2" charset="-78"/>
              </a:rPr>
              <a:t>O</a:t>
            </a:r>
            <a:r>
              <a:rPr lang="en-US" sz="1300" b="1" i="1" smtClean="0">
                <a:latin typeface="Arial Black" pitchFamily="34" charset="0"/>
                <a:cs typeface="Monotype Koufi" pitchFamily="2" charset="-78"/>
              </a:rPr>
              <a:t>rganization for </a:t>
            </a:r>
            <a:r>
              <a:rPr lang="en-US" sz="1500" b="1" i="1" smtClean="0">
                <a:latin typeface="Arial Black" pitchFamily="34" charset="0"/>
                <a:cs typeface="Monotype Koufi" pitchFamily="2" charset="-78"/>
              </a:rPr>
              <a:t>S</a:t>
            </a:r>
            <a:r>
              <a:rPr lang="en-US" sz="1300" b="1" i="1" smtClean="0">
                <a:latin typeface="Arial Black" pitchFamily="34" charset="0"/>
                <a:cs typeface="Monotype Koufi" pitchFamily="2" charset="-78"/>
              </a:rPr>
              <a:t>tandardization</a:t>
            </a:r>
            <a:r>
              <a:rPr lang="en-US" sz="1800" b="1" i="1" smtClean="0">
                <a:cs typeface="Monotype Koufi" pitchFamily="2" charset="-78"/>
              </a:rPr>
              <a:t> </a:t>
            </a:r>
            <a:r>
              <a:rPr lang="ar-SA" sz="1800" b="1" i="1" smtClean="0">
                <a:latin typeface="Monotype Koufi" pitchFamily="2" charset="-78"/>
                <a:cs typeface="Monotype Koufi" pitchFamily="2" charset="-78"/>
              </a:rPr>
              <a:t>، وهو اتحـاد عالمـي مقـره في جـنيف ويضم في عضويتـه أكثر من 90 هيئة معيارية وطنية، جاء اختصارها</a:t>
            </a:r>
            <a:r>
              <a:rPr lang="en-US" sz="1800" b="1" i="1" smtClean="0">
                <a:cs typeface="Monotype Koufi" pitchFamily="2" charset="-78"/>
              </a:rPr>
              <a:t>  (ISO) </a:t>
            </a:r>
            <a:r>
              <a:rPr lang="ar-SA" sz="1800" b="1" i="1" smtClean="0">
                <a:latin typeface="Monotype Koufi" pitchFamily="2" charset="-78"/>
                <a:cs typeface="Monotype Koufi" pitchFamily="2" charset="-78"/>
              </a:rPr>
              <a:t>اعتماداً على الكلمة اليونانية</a:t>
            </a:r>
            <a:r>
              <a:rPr lang="en-US" sz="1800" b="1" i="1" smtClean="0">
                <a:cs typeface="Monotype Koufi" pitchFamily="2" charset="-78"/>
              </a:rPr>
              <a:t> " </a:t>
            </a:r>
            <a:r>
              <a:rPr lang="en-US" sz="1500" b="1" i="1" smtClean="0">
                <a:latin typeface="Arial Black" pitchFamily="34" charset="0"/>
                <a:cs typeface="Monotype Koufi" pitchFamily="2" charset="-78"/>
              </a:rPr>
              <a:t>ISOS</a:t>
            </a:r>
            <a:r>
              <a:rPr lang="en-US" sz="1800" b="1" i="1" smtClean="0">
                <a:cs typeface="Monotype Koufi" pitchFamily="2" charset="-78"/>
              </a:rPr>
              <a:t> " </a:t>
            </a:r>
            <a:r>
              <a:rPr lang="ar-SA" sz="1800" b="1" i="1" smtClean="0">
                <a:latin typeface="Monotype Koufi" pitchFamily="2" charset="-78"/>
                <a:cs typeface="Monotype Koufi" pitchFamily="2" charset="-78"/>
              </a:rPr>
              <a:t>والتي تعني</a:t>
            </a:r>
            <a:r>
              <a:rPr lang="en-US" sz="1800" b="1" i="1" smtClean="0">
                <a:cs typeface="Monotype Koufi" pitchFamily="2" charset="-78"/>
              </a:rPr>
              <a:t> </a:t>
            </a:r>
            <a:r>
              <a:rPr lang="en-US" sz="1500" b="1" i="1" smtClean="0">
                <a:latin typeface="Arial Black" pitchFamily="34" charset="0"/>
                <a:cs typeface="Monotype Koufi" pitchFamily="2" charset="-78"/>
              </a:rPr>
              <a:t>Equal</a:t>
            </a:r>
            <a:r>
              <a:rPr lang="en-US" sz="1800" b="1" i="1" smtClean="0">
                <a:cs typeface="Monotype Koufi" pitchFamily="2" charset="-78"/>
              </a:rPr>
              <a:t> "  </a:t>
            </a:r>
            <a:r>
              <a:rPr lang="ar-SA" sz="1800" b="1" i="1" smtClean="0">
                <a:latin typeface="Monotype Koufi" pitchFamily="2" charset="-78"/>
                <a:cs typeface="Monotype Koufi" pitchFamily="2" charset="-78"/>
              </a:rPr>
              <a:t>متساوي“</a:t>
            </a:r>
            <a:endParaRPr lang="en-US" sz="2000" b="1" i="1" smtClean="0">
              <a:cs typeface="Monotype Koufi" pitchFamily="2" charset="-78"/>
            </a:endParaRPr>
          </a:p>
          <a:p>
            <a:pPr marL="411163"/>
            <a:r>
              <a:rPr lang="ar-SA" sz="2000" i="1" smtClean="0">
                <a:cs typeface="Simplified Arabic" pitchFamily="18" charset="-78"/>
              </a:rPr>
              <a:t>وتحدد معايير خدمة ما المتطلبات الواجب توفرها للتأكد من ملاءمتها للغرض وبما أن مفهوم إدارة الجودة مفهوم حديث نسبياً لذا ما زالت الكثير من الشركات لا تدرك بوضوح مدلول تعابير مثل (مقياس المنتج) و(معيار نظام الجود</a:t>
            </a:r>
            <a:r>
              <a:rPr lang="en-US" sz="2000" i="1" smtClean="0">
                <a:cs typeface="Simplified Arabic" pitchFamily="18" charset="-78"/>
              </a:rPr>
              <a:t>(</a:t>
            </a:r>
            <a:r>
              <a:rPr lang="ar-SA" sz="2000" i="1" smtClean="0">
                <a:cs typeface="Simplified Arabic" pitchFamily="18" charset="-78"/>
              </a:rPr>
              <a:t>.</a:t>
            </a:r>
          </a:p>
          <a:p>
            <a:pPr marL="411163">
              <a:buFont typeface="Wingdings 2" pitchFamily="18" charset="2"/>
              <a:buNone/>
            </a:pPr>
            <a:endParaRPr lang="ar-SA" sz="2000" i="1" smtClean="0">
              <a:cs typeface="Simplified Arabic" pitchFamily="18" charset="-78"/>
            </a:endParaRPr>
          </a:p>
          <a:p>
            <a:pPr marL="411163" algn="just"/>
            <a:r>
              <a:rPr lang="ar-SA" sz="1600" b="1" i="1" smtClean="0">
                <a:cs typeface="Simplified Arabic" pitchFamily="18" charset="-78"/>
              </a:rPr>
              <a:t>وعرف إصدارها ”ايزو 9000 </a:t>
            </a:r>
            <a:r>
              <a:rPr lang="en-US" sz="1600" b="1" i="1" smtClean="0">
                <a:cs typeface="Simplified Arabic" pitchFamily="18" charset="-78"/>
              </a:rPr>
              <a:t>ISO</a:t>
            </a:r>
            <a:r>
              <a:rPr lang="ar-SA" sz="1600" b="1" i="1" smtClean="0">
                <a:cs typeface="Simplified Arabic" pitchFamily="18" charset="-78"/>
              </a:rPr>
              <a:t> ” بانه ”عائلة تتضمن مجموعة من </a:t>
            </a:r>
            <a:r>
              <a:rPr lang="ar-SA" sz="1600" b="1" i="1" smtClean="0">
                <a:cs typeface="Simplified Arabic" pitchFamily="18" charset="-78"/>
                <a:hlinkClick r:id="rId2" tooltip="المعايير (الصفحة غير موجودة)"/>
              </a:rPr>
              <a:t>المعايير</a:t>
            </a:r>
            <a:r>
              <a:rPr lang="ar-SA" sz="1600" b="1" i="1" smtClean="0">
                <a:cs typeface="Simplified Arabic" pitchFamily="18" charset="-78"/>
              </a:rPr>
              <a:t> ضمن </a:t>
            </a:r>
            <a:r>
              <a:rPr lang="ar-SA" sz="1600" b="1" i="1" smtClean="0">
                <a:cs typeface="Simplified Arabic" pitchFamily="18" charset="-78"/>
                <a:hlinkClick r:id="rId3" tooltip="نظام إدارة الجودة (الصفحة غير موجودة)"/>
              </a:rPr>
              <a:t>نظام إدارة الجودة</a:t>
            </a:r>
            <a:r>
              <a:rPr lang="ar-SA" sz="1600" b="1" i="1" smtClean="0">
                <a:cs typeface="Simplified Arabic" pitchFamily="18" charset="-78"/>
              </a:rPr>
              <a:t> . ان مقاييس الايزو 9000 </a:t>
            </a:r>
            <a:r>
              <a:rPr lang="en-US" sz="1600" b="1" i="1" smtClean="0">
                <a:cs typeface="Simplified Arabic" pitchFamily="18" charset="-78"/>
              </a:rPr>
              <a:t>ISO</a:t>
            </a:r>
            <a:r>
              <a:rPr lang="ar-SA" sz="1600" b="1" i="1" smtClean="0">
                <a:cs typeface="Simplified Arabic" pitchFamily="18" charset="-78"/>
              </a:rPr>
              <a:t> تحتفظ بها المنظمة الدولية لتوحيد القياسي </a:t>
            </a:r>
            <a:r>
              <a:rPr lang="en-US" sz="1600" b="1" i="1" smtClean="0">
                <a:cs typeface="Simplified Arabic" pitchFamily="18" charset="-78"/>
                <a:hlinkClick r:id="rId4" tooltip="International Organization for Standardization (الصفحة غير موجودة)"/>
              </a:rPr>
              <a:t>International Organization for Standardization</a:t>
            </a:r>
            <a:r>
              <a:rPr lang="ar-SA" sz="1600" b="1" i="1" smtClean="0">
                <a:cs typeface="Simplified Arabic" pitchFamily="18" charset="-78"/>
              </a:rPr>
              <a:t> ايزو </a:t>
            </a:r>
            <a:r>
              <a:rPr lang="en-US" sz="1600" b="1" i="1" smtClean="0">
                <a:cs typeface="Simplified Arabic" pitchFamily="18" charset="-78"/>
              </a:rPr>
              <a:t>ISO</a:t>
            </a:r>
            <a:r>
              <a:rPr lang="ar-SA" sz="1600" b="1" i="1" smtClean="0">
                <a:cs typeface="Simplified Arabic" pitchFamily="18" charset="-78"/>
              </a:rPr>
              <a:t> وتدار من قبل هيئات الاعتماد والتصديق. اما القواعد المتبعة فيها فيتم تحديثها حسب المتطلبات المحفزة من قبل متغيرات على مر الزمن.</a:t>
            </a:r>
            <a:r>
              <a:rPr lang="ar-SA" sz="1600" b="1" smtClean="0">
                <a:cs typeface="Simplified Arabic" pitchFamily="18" charset="-78"/>
              </a:rPr>
              <a:t> </a:t>
            </a:r>
          </a:p>
          <a:p>
            <a:pPr marL="411163"/>
            <a:endParaRPr lang="ar-SA" sz="1600" b="1" i="1" smtClean="0">
              <a:cs typeface="Simplified Arabic" pitchFamily="18" charset="-78"/>
            </a:endParaRPr>
          </a:p>
          <a:p>
            <a:pPr marL="411163"/>
            <a:r>
              <a:rPr lang="ar-SA" sz="1700" smtClean="0">
                <a:latin typeface="Monotype Koufi" pitchFamily="2" charset="-78"/>
                <a:cs typeface="Monotype Koufi" pitchFamily="2" charset="-78"/>
              </a:rPr>
              <a:t>مقياس المنتج او الرعاية او الخدمة : </a:t>
            </a:r>
          </a:p>
          <a:p>
            <a:pPr marL="739775" lvl="1" algn="just"/>
            <a:r>
              <a:rPr lang="ar-SA" sz="1300" b="1" i="1" smtClean="0">
                <a:cs typeface="Monotype Koufi" pitchFamily="2" charset="-78"/>
              </a:rPr>
              <a:t>"</a:t>
            </a:r>
            <a:r>
              <a:rPr lang="ar-SA" sz="1600" b="1" i="1" smtClean="0">
                <a:cs typeface="Monotype Koufi" pitchFamily="2" charset="-78"/>
              </a:rPr>
              <a:t>يحدد المواصفات أو المعايير الواجب توفرها لتكن متلائمة مع المتطلبات المحددة للمعيار/ الزبون او المستفيد.</a:t>
            </a:r>
            <a:r>
              <a:rPr lang="ar-SA" sz="1600" b="1" i="1" smtClean="0">
                <a:cs typeface="Simplified Arabic" pitchFamily="18" charset="-78"/>
              </a:rPr>
              <a:t> </a:t>
            </a:r>
          </a:p>
          <a:p>
            <a:pPr marL="739775" lvl="1" algn="just"/>
            <a:r>
              <a:rPr lang="ar-SA" sz="1600" i="1" smtClean="0">
                <a:cs typeface="Simplified Arabic" pitchFamily="18" charset="-78"/>
              </a:rPr>
              <a:t>ويخول المبدأ الأساسي في شهادة المنتج المصنع، من خلال الترخيص، استخدام ”</a:t>
            </a:r>
            <a:r>
              <a:rPr lang="ar-SA" sz="1600" b="1" i="1" smtClean="0">
                <a:cs typeface="Simplified Arabic" pitchFamily="18" charset="-78"/>
              </a:rPr>
              <a:t>علامة الجودة</a:t>
            </a:r>
            <a:r>
              <a:rPr lang="ar-SA" sz="1600" i="1" smtClean="0">
                <a:cs typeface="Simplified Arabic" pitchFamily="18" charset="-78"/>
              </a:rPr>
              <a:t>“ على المنتج للتأكيد بذلك على أن المنتج يتوافق مع متطلبات محددة. وتصادق على توافق المنتج مع المواصفات المحددة جهة مانحة للشهادة معترف بها ومن خلال مراقبة دورية لمنتجات الشركة الممنوحة لهذه الشهادة</a:t>
            </a:r>
            <a:r>
              <a:rPr lang="en-US" sz="1600" i="1" smtClean="0">
                <a:cs typeface="Simplified Arabic" pitchFamily="18" charset="-78"/>
              </a:rPr>
              <a:t>. </a:t>
            </a:r>
          </a:p>
        </p:txBody>
      </p:sp>
      <p:sp>
        <p:nvSpPr>
          <p:cNvPr id="78853" name="Slide Number Placeholder 4"/>
          <p:cNvSpPr txBox="1">
            <a:spLocks noGrp="1"/>
          </p:cNvSpPr>
          <p:nvPr/>
        </p:nvSpPr>
        <p:spPr bwMode="auto">
          <a:xfrm>
            <a:off x="8610600" y="6416675"/>
            <a:ext cx="457200" cy="365125"/>
          </a:xfrm>
          <a:prstGeom prst="rect">
            <a:avLst/>
          </a:prstGeom>
          <a:noFill/>
          <a:ln w="9525">
            <a:noFill/>
            <a:miter lim="800000"/>
            <a:headEnd/>
            <a:tailEnd/>
          </a:ln>
        </p:spPr>
        <p:txBody>
          <a:bodyPr anchor="b"/>
          <a:lstStyle/>
          <a:p>
            <a:pPr algn="l"/>
            <a:fld id="{1D25B2E0-5E92-4674-A884-CB988CBBB7F1}" type="slidenum">
              <a:rPr lang="ar-SA" sz="1200">
                <a:solidFill>
                  <a:schemeClr val="tx2"/>
                </a:solidFill>
              </a:rPr>
              <a:pPr algn="l"/>
              <a:t>69</a:t>
            </a:fld>
            <a:endParaRPr lang="en-US" sz="1200">
              <a:solidFill>
                <a:schemeClr val="tx2"/>
              </a:solidFill>
            </a:endParaRPr>
          </a:p>
        </p:txBody>
      </p:sp>
    </p:spTree>
  </p:cSld>
  <p:clrMapOvr>
    <a:masterClrMapping/>
  </p:clrMapOvr>
  <p:transition>
    <p:comb/>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5"/>
          <p:cNvSpPr>
            <a:spLocks noGrp="1"/>
          </p:cNvSpPr>
          <p:nvPr>
            <p:ph type="sldNum" sz="quarter" idx="12"/>
          </p:nvPr>
        </p:nvSpPr>
        <p:spPr/>
        <p:txBody>
          <a:bodyPr/>
          <a:lstStyle/>
          <a:p>
            <a:pPr>
              <a:defRPr/>
            </a:pPr>
            <a:fld id="{6C9F95B1-DCAB-4EBF-B708-9D80A1481333}" type="slidenum">
              <a:rPr lang="ar-SA"/>
              <a:pPr>
                <a:defRPr/>
              </a:pPr>
              <a:t>7</a:t>
            </a:fld>
            <a:endParaRPr lang="en-US"/>
          </a:p>
        </p:txBody>
      </p:sp>
      <p:sp>
        <p:nvSpPr>
          <p:cNvPr id="2" name="Title 1"/>
          <p:cNvSpPr>
            <a:spLocks noGrp="1"/>
          </p:cNvSpPr>
          <p:nvPr>
            <p:ph type="title"/>
          </p:nvPr>
        </p:nvSpPr>
        <p:spPr>
          <a:xfrm>
            <a:off x="914400" y="1941513"/>
            <a:ext cx="7772400" cy="2201862"/>
          </a:xfrm>
        </p:spPr>
        <p:txBody>
          <a:bodyPr>
            <a:normAutofit fontScale="90000"/>
          </a:bodyPr>
          <a:lstStyle/>
          <a:p>
            <a:pPr algn="ctr">
              <a:defRPr/>
            </a:pPr>
            <a:r>
              <a:rPr lang="en-US" sz="2800" dirty="0" smtClean="0">
                <a:latin typeface="Arial Black" pitchFamily="34" charset="0"/>
              </a:rPr>
              <a:t/>
            </a:r>
            <a:br>
              <a:rPr lang="en-US" sz="2800" dirty="0" smtClean="0">
                <a:latin typeface="Arial Black" pitchFamily="34" charset="0"/>
              </a:rPr>
            </a:br>
            <a:r>
              <a:rPr lang="ar-SA" sz="2800" dirty="0" smtClean="0">
                <a:latin typeface="Arial Black" pitchFamily="34" charset="0"/>
              </a:rPr>
              <a:t>مختصر التطور التاريخي لإدارة الجودة الشاملة</a:t>
            </a:r>
            <a:r>
              <a:rPr lang="en-US" sz="2800" dirty="0" smtClean="0">
                <a:latin typeface="Arial Black" pitchFamily="34" charset="0"/>
              </a:rPr>
              <a:t> </a:t>
            </a:r>
            <a:r>
              <a:rPr lang="ar-SA" sz="2800" dirty="0" smtClean="0">
                <a:latin typeface="Arial Black" pitchFamily="34" charset="0"/>
              </a:rPr>
              <a:t> وروادها</a:t>
            </a:r>
            <a:r>
              <a:rPr lang="en-US" sz="2800" dirty="0" smtClean="0">
                <a:latin typeface="Arial Black" pitchFamily="34" charset="0"/>
              </a:rPr>
              <a:t/>
            </a:r>
            <a:br>
              <a:rPr lang="en-US" sz="2800" dirty="0" smtClean="0">
                <a:latin typeface="Arial Black" pitchFamily="34" charset="0"/>
              </a:rPr>
            </a:br>
            <a:r>
              <a:rPr lang="en-US" sz="2800" i="1" dirty="0" smtClean="0">
                <a:latin typeface="Arial Black" pitchFamily="34" charset="0"/>
              </a:rPr>
              <a:t>Concise</a:t>
            </a:r>
            <a:r>
              <a:rPr lang="en-US" sz="3200" dirty="0" smtClean="0">
                <a:latin typeface="Arial Black" pitchFamily="34" charset="0"/>
              </a:rPr>
              <a:t> </a:t>
            </a:r>
            <a:br>
              <a:rPr lang="en-US" sz="3200" dirty="0" smtClean="0">
                <a:latin typeface="Arial Black" pitchFamily="34" charset="0"/>
              </a:rPr>
            </a:br>
            <a:r>
              <a:rPr lang="en-US" sz="3200" dirty="0" smtClean="0">
                <a:latin typeface="Arial Black" pitchFamily="34" charset="0"/>
              </a:rPr>
              <a:t>TQM Historical Development  </a:t>
            </a:r>
            <a:endParaRPr lang="ar-SA" sz="3200" dirty="0">
              <a:latin typeface="Arial Black" pitchFamily="34" charset="0"/>
            </a:endParaRPr>
          </a:p>
        </p:txBody>
      </p:sp>
      <p:sp>
        <p:nvSpPr>
          <p:cNvPr id="15363" name="Date Placeholder 3"/>
          <p:cNvSpPr>
            <a:spLocks noGrp="1"/>
          </p:cNvSpPr>
          <p:nvPr>
            <p:ph type="dt" sz="quarter" idx="10"/>
          </p:nvPr>
        </p:nvSpPr>
        <p:spPr bwMode="auto">
          <a:ln>
            <a:miter lim="800000"/>
            <a:headEnd/>
            <a:tailEnd/>
          </a:ln>
        </p:spPr>
        <p:txBody>
          <a:bodyPr/>
          <a:lstStyle/>
          <a:p>
            <a:pPr>
              <a:defRPr/>
            </a:pPr>
            <a:r>
              <a:rPr lang="ar-SA">
                <a:solidFill>
                  <a:schemeClr val="accent1">
                    <a:shade val="75000"/>
                  </a:schemeClr>
                </a:solidFill>
              </a:rPr>
              <a:t>17 شوال 1430هـ موافق 6 اكتوبر 2009م</a:t>
            </a:r>
            <a:endParaRPr lang="en-US">
              <a:solidFill>
                <a:schemeClr val="accent1">
                  <a:shade val="75000"/>
                </a:schemeClr>
              </a:solidFill>
            </a:endParaRPr>
          </a:p>
        </p:txBody>
      </p:sp>
      <p:sp>
        <p:nvSpPr>
          <p:cNvPr id="15364" name="Slide Number Placeholder 4"/>
          <p:cNvSpPr txBox="1">
            <a:spLocks noGrp="1"/>
          </p:cNvSpPr>
          <p:nvPr/>
        </p:nvSpPr>
        <p:spPr bwMode="auto">
          <a:xfrm>
            <a:off x="8229600" y="6473825"/>
            <a:ext cx="758825" cy="247650"/>
          </a:xfrm>
          <a:prstGeom prst="rect">
            <a:avLst/>
          </a:prstGeom>
          <a:noFill/>
          <a:ln>
            <a:miter lim="800000"/>
            <a:headEnd/>
            <a:tailEnd/>
          </a:ln>
        </p:spPr>
        <p:txBody>
          <a:bodyPr/>
          <a:lstStyle/>
          <a:p>
            <a:pPr>
              <a:defRPr/>
            </a:pPr>
            <a:fld id="{D3833286-2D31-43E3-B54F-3E9522EFC6ED}" type="slidenum">
              <a:rPr lang="ar-SA" sz="1200">
                <a:solidFill>
                  <a:schemeClr val="accent1">
                    <a:shade val="75000"/>
                  </a:schemeClr>
                </a:solidFill>
              </a:rPr>
              <a:pPr>
                <a:defRPr/>
              </a:pPr>
              <a:t>7</a:t>
            </a:fld>
            <a:endParaRPr lang="en-US" sz="1200">
              <a:solidFill>
                <a:schemeClr val="accent1">
                  <a:shade val="75000"/>
                </a:schemeClr>
              </a:solidFill>
            </a:endParaRPr>
          </a:p>
        </p:txBody>
      </p:sp>
    </p:spTree>
  </p:cSld>
  <p:clrMapOvr>
    <a:masterClrMapping/>
  </p:clrMapOvr>
  <p:transition>
    <p:comb/>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6"/>
          <p:cNvSpPr>
            <a:spLocks noGrp="1"/>
          </p:cNvSpPr>
          <p:nvPr>
            <p:ph type="sldNum" sz="quarter" idx="12"/>
          </p:nvPr>
        </p:nvSpPr>
        <p:spPr/>
        <p:txBody>
          <a:bodyPr/>
          <a:lstStyle/>
          <a:p>
            <a:pPr>
              <a:defRPr/>
            </a:pPr>
            <a:fld id="{D5A49C8A-CBE6-4E91-93C4-1AFBBB21A121}" type="slidenum">
              <a:rPr lang="ar-SA"/>
              <a:pPr>
                <a:defRPr/>
              </a:pPr>
              <a:t>70</a:t>
            </a:fld>
            <a:endParaRPr lang="en-US"/>
          </a:p>
        </p:txBody>
      </p:sp>
      <p:sp>
        <p:nvSpPr>
          <p:cNvPr id="79875" name="Rectangle 2"/>
          <p:cNvSpPr>
            <a:spLocks noGrp="1"/>
          </p:cNvSpPr>
          <p:nvPr>
            <p:ph type="title" idx="4294967295"/>
          </p:nvPr>
        </p:nvSpPr>
        <p:spPr bwMode="auto">
          <a:xfrm>
            <a:off x="971550" y="115888"/>
            <a:ext cx="6767513" cy="504825"/>
          </a:xfrm>
          <a:noFill/>
        </p:spPr>
        <p:txBody>
          <a:bodyPr wrap="square" lIns="91440" tIns="45720" rIns="91440" bIns="45720" numCol="1" anchorCtr="0" compatLnSpc="1">
            <a:prstTxWarp prst="textNoShape">
              <a:avLst/>
            </a:prstTxWarp>
          </a:bodyPr>
          <a:lstStyle/>
          <a:p>
            <a:pPr algn="ctr"/>
            <a:r>
              <a:rPr lang="ar-SA" sz="1600" cap="none" smtClean="0">
                <a:effectLst/>
                <a:cs typeface="Monotype Koufi" pitchFamily="2" charset="-78"/>
              </a:rPr>
              <a:t>نبذه تعريفية بأنواع المواصفات القياسية الدولية</a:t>
            </a:r>
            <a:br>
              <a:rPr lang="ar-SA" sz="1600" cap="none" smtClean="0">
                <a:effectLst/>
                <a:cs typeface="Monotype Koufi" pitchFamily="2" charset="-78"/>
              </a:rPr>
            </a:br>
            <a:r>
              <a:rPr lang="en-US" sz="1400" b="1" cap="none" smtClean="0">
                <a:effectLst/>
                <a:latin typeface="Arial Black" pitchFamily="34" charset="0"/>
                <a:cs typeface="Monotype Koufi" pitchFamily="2" charset="-78"/>
              </a:rPr>
              <a:t>Types of International TQ Standardization &amp; Accreditation</a:t>
            </a:r>
            <a:endParaRPr lang="en-US" sz="1400" b="1" cap="none" smtClean="0">
              <a:effectLst/>
              <a:cs typeface="Monotype Koufi" pitchFamily="2" charset="-78"/>
            </a:endParaRPr>
          </a:p>
        </p:txBody>
      </p:sp>
      <p:sp>
        <p:nvSpPr>
          <p:cNvPr id="79876" name="Rectangle 3"/>
          <p:cNvSpPr>
            <a:spLocks noGrp="1"/>
          </p:cNvSpPr>
          <p:nvPr>
            <p:ph type="body" idx="4294967295"/>
          </p:nvPr>
        </p:nvSpPr>
        <p:spPr>
          <a:xfrm>
            <a:off x="684213" y="908050"/>
            <a:ext cx="7775575" cy="5113338"/>
          </a:xfrm>
        </p:spPr>
        <p:txBody>
          <a:bodyPr/>
          <a:lstStyle/>
          <a:p>
            <a:pPr marL="85725" indent="-85725" algn="just">
              <a:lnSpc>
                <a:spcPct val="90000"/>
              </a:lnSpc>
              <a:buFont typeface="Wingdings 2" pitchFamily="18" charset="2"/>
              <a:buNone/>
              <a:tabLst>
                <a:tab pos="361950" algn="l"/>
              </a:tabLst>
            </a:pPr>
            <a:r>
              <a:rPr lang="ar-SA" sz="2200" smtClean="0">
                <a:latin typeface="Times New Roman" pitchFamily="18" charset="0"/>
                <a:cs typeface="Simplified Arabic" pitchFamily="18" charset="-78"/>
              </a:rPr>
              <a:t>			</a:t>
            </a:r>
            <a:r>
              <a:rPr lang="ar-SA" sz="2000" smtClean="0">
                <a:latin typeface="Times New Roman" pitchFamily="18" charset="0"/>
                <a:cs typeface="Simplified Arabic" pitchFamily="18" charset="-78"/>
              </a:rPr>
              <a:t>تتكون المواصفات القياسية الدولية “ أيزو9000" من </a:t>
            </a:r>
            <a:r>
              <a:rPr lang="ar-SA" sz="2000" b="1" smtClean="0">
                <a:latin typeface="Times New Roman" pitchFamily="18" charset="0"/>
                <a:cs typeface="Simplified Arabic" pitchFamily="18" charset="-78"/>
              </a:rPr>
              <a:t>خمس مواصفات أساسية خاصة بإدارة وتأكيد الجودة</a:t>
            </a:r>
            <a:r>
              <a:rPr lang="ar-SA" sz="2000" smtClean="0">
                <a:latin typeface="Times New Roman" pitchFamily="18" charset="0"/>
                <a:cs typeface="Simplified Arabic" pitchFamily="18" charset="-78"/>
              </a:rPr>
              <a:t>، وهي:</a:t>
            </a:r>
          </a:p>
          <a:p>
            <a:pPr marL="635000" lvl="1" indent="-369888" algn="just">
              <a:lnSpc>
                <a:spcPct val="90000"/>
              </a:lnSpc>
              <a:tabLst>
                <a:tab pos="361950" algn="l"/>
              </a:tabLst>
            </a:pPr>
            <a:r>
              <a:rPr lang="ar-SA" sz="2200" b="1" smtClean="0">
                <a:latin typeface="Times New Roman" pitchFamily="18" charset="0"/>
                <a:cs typeface="Monotype Koufi" pitchFamily="2" charset="-78"/>
              </a:rPr>
              <a:t>المواصفة الأولى:</a:t>
            </a:r>
            <a:r>
              <a:rPr lang="ar-SA" sz="2200" b="1" smtClean="0">
                <a:latin typeface="Times New Roman" pitchFamily="18" charset="0"/>
                <a:cs typeface="Simplified Arabic" pitchFamily="18" charset="-78"/>
              </a:rPr>
              <a:t> ايزو 9000</a:t>
            </a:r>
            <a:r>
              <a:rPr lang="ar-SA" sz="2200" smtClean="0">
                <a:cs typeface="Simplified Arabic" pitchFamily="18" charset="-78"/>
              </a:rPr>
              <a:t> </a:t>
            </a:r>
            <a:r>
              <a:rPr lang="en-US" sz="2200" smtClean="0">
                <a:latin typeface="Times New Roman" pitchFamily="18" charset="0"/>
                <a:cs typeface="Simplified Arabic" pitchFamily="18" charset="-78"/>
              </a:rPr>
              <a:t>ISO 9000/</a:t>
            </a:r>
            <a:r>
              <a:rPr lang="ar-SA" sz="2200" smtClean="0">
                <a:latin typeface="Times New Roman" pitchFamily="18" charset="0"/>
                <a:cs typeface="Simplified Arabic" pitchFamily="18" charset="-78"/>
              </a:rPr>
              <a:t>: هي </a:t>
            </a:r>
            <a:r>
              <a:rPr lang="ar-SA" sz="2200" b="1" smtClean="0">
                <a:latin typeface="Times New Roman" pitchFamily="18" charset="0"/>
                <a:cs typeface="Simplified Arabic" pitchFamily="18" charset="-78"/>
              </a:rPr>
              <a:t>المرشد</a:t>
            </a:r>
            <a:r>
              <a:rPr lang="ar-SA" sz="2200" smtClean="0">
                <a:latin typeface="Times New Roman" pitchFamily="18" charset="0"/>
                <a:cs typeface="Simplified Arabic" pitchFamily="18" charset="-78"/>
              </a:rPr>
              <a:t> الذي يحدد مجالات التطبيق </a:t>
            </a:r>
          </a:p>
          <a:p>
            <a:pPr marL="635000" lvl="1" indent="-369888" algn="just">
              <a:lnSpc>
                <a:spcPct val="90000"/>
              </a:lnSpc>
              <a:tabLst>
                <a:tab pos="361950" algn="l"/>
              </a:tabLst>
            </a:pPr>
            <a:endParaRPr lang="ar-SA" sz="2200" b="1" smtClean="0">
              <a:latin typeface="Times New Roman" pitchFamily="18" charset="0"/>
              <a:cs typeface="Monotype Koufi" pitchFamily="2" charset="-78"/>
            </a:endParaRPr>
          </a:p>
          <a:p>
            <a:pPr marL="635000" lvl="1" indent="-369888" algn="just">
              <a:lnSpc>
                <a:spcPct val="90000"/>
              </a:lnSpc>
              <a:tabLst>
                <a:tab pos="361950" algn="l"/>
              </a:tabLst>
            </a:pPr>
            <a:r>
              <a:rPr lang="ar-SA" sz="2200" b="1" smtClean="0">
                <a:latin typeface="Times New Roman" pitchFamily="18" charset="0"/>
                <a:cs typeface="Monotype Koufi" pitchFamily="2" charset="-78"/>
              </a:rPr>
              <a:t>المواصفة الثانية:</a:t>
            </a:r>
            <a:r>
              <a:rPr lang="ar-SA" sz="2200" b="1" smtClean="0">
                <a:latin typeface="Times New Roman" pitchFamily="18" charset="0"/>
                <a:cs typeface="Simplified Arabic" pitchFamily="18" charset="-78"/>
              </a:rPr>
              <a:t> </a:t>
            </a:r>
            <a:r>
              <a:rPr lang="ar-SA" sz="2200" smtClean="0">
                <a:latin typeface="Times New Roman" pitchFamily="18" charset="0"/>
                <a:cs typeface="Simplified Arabic" pitchFamily="18" charset="-78"/>
              </a:rPr>
              <a:t> </a:t>
            </a:r>
            <a:r>
              <a:rPr lang="ar-SA" sz="2000" b="1" i="1" smtClean="0">
                <a:latin typeface="Times New Roman" pitchFamily="18" charset="0"/>
                <a:cs typeface="Simplified Arabic" pitchFamily="18" charset="-78"/>
              </a:rPr>
              <a:t>ايزو 9001 </a:t>
            </a:r>
            <a:r>
              <a:rPr lang="en-US" sz="2000" b="1" i="1" smtClean="0">
                <a:latin typeface="Times New Roman" pitchFamily="18" charset="0"/>
                <a:cs typeface="Simplified Arabic" pitchFamily="18" charset="-78"/>
              </a:rPr>
              <a:t>ISO 9001/</a:t>
            </a:r>
            <a:r>
              <a:rPr lang="ar-SA" sz="2000" b="1" i="1" smtClean="0">
                <a:latin typeface="Times New Roman" pitchFamily="18" charset="0"/>
                <a:cs typeface="Simplified Arabic" pitchFamily="18" charset="-78"/>
              </a:rPr>
              <a:t>، </a:t>
            </a:r>
            <a:r>
              <a:rPr lang="ar-SA" sz="2000" i="1" smtClean="0">
                <a:latin typeface="Times New Roman" pitchFamily="18" charset="0"/>
                <a:cs typeface="Simplified Arabic" pitchFamily="18" charset="-78"/>
              </a:rPr>
              <a:t>تتضمن ما يجب أن يكون عليه نظام الجودة في الشركات الإنتاجية أو الخدمية التي يبدأ عملها بالتصميم وينتهي بخدمة ما بعد البيع</a:t>
            </a:r>
            <a:r>
              <a:rPr lang="ar-SA" sz="2000" b="1" i="1" smtClean="0">
                <a:latin typeface="Times New Roman" pitchFamily="18" charset="0"/>
                <a:cs typeface="Simplified Arabic" pitchFamily="18" charset="-78"/>
              </a:rPr>
              <a:t> </a:t>
            </a:r>
            <a:r>
              <a:rPr lang="ar-SA" sz="2000" i="1" smtClean="0">
                <a:latin typeface="Times New Roman" pitchFamily="18" charset="0"/>
                <a:cs typeface="Simplified Arabic" pitchFamily="18" charset="-78"/>
              </a:rPr>
              <a:t>و</a:t>
            </a:r>
            <a:r>
              <a:rPr lang="ar-SA" sz="2000" b="1" i="1" smtClean="0">
                <a:latin typeface="Times New Roman" pitchFamily="18" charset="0"/>
                <a:cs typeface="Simplified Arabic" pitchFamily="18" charset="-78"/>
              </a:rPr>
              <a:t>تضم 20 عنصراً من عناصر الجودة ، </a:t>
            </a:r>
            <a:r>
              <a:rPr lang="ar-SA" sz="2000" i="1" smtClean="0">
                <a:latin typeface="Times New Roman" pitchFamily="18" charset="0"/>
                <a:cs typeface="Simplified Arabic" pitchFamily="18" charset="-78"/>
              </a:rPr>
              <a:t>وتبرز في هذه المواصفة أهمية التصميم الذي أصبح حيوياً للزبائن الذين يتطلبون</a:t>
            </a:r>
            <a:r>
              <a:rPr lang="ar-SA" sz="2000" b="1" i="1" smtClean="0">
                <a:latin typeface="Times New Roman" pitchFamily="18" charset="0"/>
                <a:cs typeface="Simplified Arabic" pitchFamily="18" charset="-78"/>
              </a:rPr>
              <a:t> منتجات بلا أخطاء .</a:t>
            </a:r>
          </a:p>
          <a:p>
            <a:pPr marL="635000" lvl="1" indent="-369888" algn="just">
              <a:lnSpc>
                <a:spcPct val="90000"/>
              </a:lnSpc>
              <a:tabLst>
                <a:tab pos="361950" algn="l"/>
              </a:tabLst>
            </a:pPr>
            <a:endParaRPr lang="ar-SA" sz="2200" b="1" smtClean="0">
              <a:latin typeface="Times New Roman" pitchFamily="18" charset="0"/>
              <a:cs typeface="Monotype Koufi" pitchFamily="2" charset="-78"/>
            </a:endParaRPr>
          </a:p>
          <a:p>
            <a:pPr marL="635000" lvl="1" indent="-369888" algn="just">
              <a:lnSpc>
                <a:spcPct val="90000"/>
              </a:lnSpc>
              <a:tabLst>
                <a:tab pos="361950" algn="l"/>
              </a:tabLst>
            </a:pPr>
            <a:r>
              <a:rPr lang="ar-SA" sz="2200" b="1" smtClean="0">
                <a:latin typeface="Times New Roman" pitchFamily="18" charset="0"/>
                <a:cs typeface="Monotype Koufi" pitchFamily="2" charset="-78"/>
              </a:rPr>
              <a:t>المواصفة الثالثة:</a:t>
            </a:r>
            <a:r>
              <a:rPr lang="ar-SA" sz="2200" b="1" smtClean="0">
                <a:latin typeface="Times New Roman" pitchFamily="18" charset="0"/>
                <a:cs typeface="Simplified Arabic" pitchFamily="18" charset="-78"/>
              </a:rPr>
              <a:t>  </a:t>
            </a:r>
            <a:r>
              <a:rPr lang="ar-SA" sz="2000" b="1" i="1" smtClean="0">
                <a:latin typeface="Times New Roman" pitchFamily="18" charset="0"/>
                <a:cs typeface="Simplified Arabic" pitchFamily="18" charset="-78"/>
              </a:rPr>
              <a:t>ايزو 9002 </a:t>
            </a:r>
            <a:r>
              <a:rPr lang="en-US" sz="2000" b="1" i="1" smtClean="0">
                <a:latin typeface="Times New Roman" pitchFamily="18" charset="0"/>
                <a:cs typeface="Simplified Arabic" pitchFamily="18" charset="-78"/>
              </a:rPr>
              <a:t>ISO 9002/</a:t>
            </a:r>
            <a:r>
              <a:rPr lang="ar-SA" sz="2000" b="1" i="1" smtClean="0">
                <a:latin typeface="Times New Roman" pitchFamily="18" charset="0"/>
                <a:cs typeface="Simplified Arabic" pitchFamily="18" charset="-78"/>
              </a:rPr>
              <a:t>، </a:t>
            </a:r>
            <a:r>
              <a:rPr lang="ar-SA" sz="2000" i="1" smtClean="0">
                <a:latin typeface="Times New Roman" pitchFamily="18" charset="0"/>
                <a:cs typeface="Simplified Arabic" pitchFamily="18" charset="-78"/>
              </a:rPr>
              <a:t>تتناول</a:t>
            </a:r>
            <a:r>
              <a:rPr lang="ar-SA" sz="2000" b="1" i="1" smtClean="0">
                <a:latin typeface="Times New Roman" pitchFamily="18" charset="0"/>
                <a:cs typeface="Simplified Arabic" pitchFamily="18" charset="-78"/>
              </a:rPr>
              <a:t> نظام الجودة في</a:t>
            </a:r>
            <a:r>
              <a:rPr lang="ar-SA" sz="2000" i="1" smtClean="0">
                <a:latin typeface="Times New Roman" pitchFamily="18" charset="0"/>
                <a:cs typeface="Simplified Arabic" pitchFamily="18" charset="-78"/>
              </a:rPr>
              <a:t> الشركات</a:t>
            </a:r>
            <a:r>
              <a:rPr lang="ar-SA" sz="2000" b="1" i="1" smtClean="0">
                <a:latin typeface="Times New Roman" pitchFamily="18" charset="0"/>
                <a:cs typeface="Simplified Arabic" pitchFamily="18" charset="-78"/>
              </a:rPr>
              <a:t> او الجهات </a:t>
            </a:r>
            <a:r>
              <a:rPr lang="ar-SA" sz="2000" i="1" smtClean="0">
                <a:latin typeface="Times New Roman" pitchFamily="18" charset="0"/>
                <a:cs typeface="Simplified Arabic" pitchFamily="18" charset="-78"/>
              </a:rPr>
              <a:t>الإنتاجية أو</a:t>
            </a:r>
            <a:r>
              <a:rPr lang="ar-SA" sz="2000" b="1" i="1" smtClean="0">
                <a:latin typeface="Times New Roman" pitchFamily="18" charset="0"/>
                <a:cs typeface="Simplified Arabic" pitchFamily="18" charset="-78"/>
              </a:rPr>
              <a:t> الخدمية </a:t>
            </a:r>
            <a:r>
              <a:rPr lang="ar-SA" sz="2000" i="1" smtClean="0">
                <a:latin typeface="Times New Roman" pitchFamily="18" charset="0"/>
                <a:cs typeface="Simplified Arabic" pitchFamily="18" charset="-78"/>
              </a:rPr>
              <a:t>التي يقتصر عملها على الإنتاج والتركيب دون التصميم أو خدمة ما بعد البيع</a:t>
            </a:r>
            <a:r>
              <a:rPr lang="ar-SA" sz="2000" b="1" i="1" smtClean="0">
                <a:latin typeface="Times New Roman" pitchFamily="18" charset="0"/>
                <a:cs typeface="Simplified Arabic" pitchFamily="18" charset="-78"/>
              </a:rPr>
              <a:t>، </a:t>
            </a:r>
            <a:r>
              <a:rPr lang="ar-SA" sz="2000" i="1" smtClean="0">
                <a:latin typeface="Times New Roman" pitchFamily="18" charset="0"/>
                <a:cs typeface="Simplified Arabic" pitchFamily="18" charset="-78"/>
              </a:rPr>
              <a:t>و</a:t>
            </a:r>
            <a:r>
              <a:rPr lang="ar-SA" sz="2000" b="1" i="1" smtClean="0">
                <a:latin typeface="Times New Roman" pitchFamily="18" charset="0"/>
                <a:cs typeface="Simplified Arabic" pitchFamily="18" charset="-78"/>
              </a:rPr>
              <a:t>تضم 18 عنصراً من عناصر الجودة، </a:t>
            </a:r>
            <a:r>
              <a:rPr lang="ar-SA" sz="2000" i="1" smtClean="0">
                <a:latin typeface="Times New Roman" pitchFamily="18" charset="0"/>
                <a:cs typeface="Simplified Arabic" pitchFamily="18" charset="-78"/>
              </a:rPr>
              <a:t>والمنتجات والخدمات في هذه المواصفة تكون قد صمَّمت وفحصت وسوِّقت ، لذلك تهتم هذه المواصفة بالمحافظة على نظام الجودة القائمة بدلاً من تطوير نظم جودة لمنتجات جديدة.</a:t>
            </a:r>
          </a:p>
        </p:txBody>
      </p:sp>
    </p:spTree>
  </p:cSld>
  <p:clrMapOvr>
    <a:masterClrMapping/>
  </p:clrMapOvr>
  <p:transition>
    <p:comb/>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6"/>
          <p:cNvSpPr>
            <a:spLocks noGrp="1"/>
          </p:cNvSpPr>
          <p:nvPr>
            <p:ph type="sldNum" sz="quarter" idx="12"/>
          </p:nvPr>
        </p:nvSpPr>
        <p:spPr/>
        <p:txBody>
          <a:bodyPr/>
          <a:lstStyle/>
          <a:p>
            <a:pPr>
              <a:defRPr/>
            </a:pPr>
            <a:fld id="{B0BECBA5-3212-4330-8589-5C5A22B940DF}" type="slidenum">
              <a:rPr lang="ar-SA"/>
              <a:pPr>
                <a:defRPr/>
              </a:pPr>
              <a:t>71</a:t>
            </a:fld>
            <a:endParaRPr lang="en-US"/>
          </a:p>
        </p:txBody>
      </p:sp>
      <p:sp>
        <p:nvSpPr>
          <p:cNvPr id="80899" name="Rectangle 2"/>
          <p:cNvSpPr>
            <a:spLocks noGrp="1"/>
          </p:cNvSpPr>
          <p:nvPr>
            <p:ph type="body" idx="4294967295"/>
          </p:nvPr>
        </p:nvSpPr>
        <p:spPr>
          <a:xfrm>
            <a:off x="755650" y="1125538"/>
            <a:ext cx="7343775" cy="4178300"/>
          </a:xfrm>
        </p:spPr>
        <p:txBody>
          <a:bodyPr/>
          <a:lstStyle/>
          <a:p>
            <a:pPr lvl="1" algn="just">
              <a:lnSpc>
                <a:spcPct val="80000"/>
              </a:lnSpc>
            </a:pPr>
            <a:r>
              <a:rPr lang="ar-SA" sz="2600" b="1" smtClean="0">
                <a:latin typeface="Times New Roman" pitchFamily="18" charset="0"/>
                <a:cs typeface="Monotype Koufi" pitchFamily="2" charset="-78"/>
              </a:rPr>
              <a:t>المواصفة الرابعة:</a:t>
            </a:r>
            <a:r>
              <a:rPr lang="ar-SA" sz="2600" b="1" smtClean="0">
                <a:latin typeface="Times New Roman" pitchFamily="18" charset="0"/>
                <a:cs typeface="Simplified Arabic" pitchFamily="18" charset="-78"/>
              </a:rPr>
              <a:t> ايزو 9003 </a:t>
            </a:r>
            <a:r>
              <a:rPr lang="en-US" sz="2600" b="1" smtClean="0">
                <a:latin typeface="Times New Roman" pitchFamily="18" charset="0"/>
                <a:cs typeface="Simplified Arabic" pitchFamily="18" charset="-78"/>
              </a:rPr>
              <a:t>ISO 9003/</a:t>
            </a:r>
            <a:r>
              <a:rPr lang="ar-SA" sz="2600" b="1" smtClean="0">
                <a:latin typeface="Times New Roman" pitchFamily="18" charset="0"/>
                <a:cs typeface="Simplified Arabic" pitchFamily="18" charset="-78"/>
              </a:rPr>
              <a:t>،</a:t>
            </a:r>
            <a:r>
              <a:rPr lang="ar-SA" sz="1800" b="1" smtClean="0">
                <a:latin typeface="Times New Roman" pitchFamily="18" charset="0"/>
                <a:cs typeface="Simplified Arabic" pitchFamily="18" charset="-78"/>
              </a:rPr>
              <a:t> </a:t>
            </a:r>
            <a:r>
              <a:rPr lang="ar-SA" sz="1800" smtClean="0">
                <a:latin typeface="Times New Roman" pitchFamily="18" charset="0"/>
                <a:cs typeface="Simplified Arabic" pitchFamily="18" charset="-78"/>
              </a:rPr>
              <a:t>تخص الشركات التي </a:t>
            </a:r>
            <a:r>
              <a:rPr lang="ar-SA" sz="1800" b="1" smtClean="0">
                <a:latin typeface="Times New Roman" pitchFamily="18" charset="0"/>
                <a:cs typeface="Simplified Arabic" pitchFamily="18" charset="-78"/>
              </a:rPr>
              <a:t>لا تحتاج لنظم جودة شاملة</a:t>
            </a:r>
            <a:r>
              <a:rPr lang="ar-SA" sz="1800" smtClean="0">
                <a:latin typeface="Times New Roman" pitchFamily="18" charset="0"/>
                <a:cs typeface="Simplified Arabic" pitchFamily="18" charset="-78"/>
              </a:rPr>
              <a:t> لأنها لا تعمل بالإنتاج أو تقديم الخدمة ، وإنما يقتصر عملها على الفحص والتفتيش والاختيار، مثال ذلك موِّردو البضائع والتجهيزات الذين يقتصر عملهم على فحص واختيار منتجات جاهزة وردت إليهم من مصانع تطبيق نظم الجودة الشاملة .</a:t>
            </a:r>
          </a:p>
          <a:p>
            <a:pPr lvl="1" algn="just">
              <a:lnSpc>
                <a:spcPct val="80000"/>
              </a:lnSpc>
            </a:pPr>
            <a:endParaRPr lang="ar-SA" sz="2400" smtClean="0">
              <a:latin typeface="Arial Black" pitchFamily="34" charset="0"/>
              <a:cs typeface="Monotype Koufi" pitchFamily="2" charset="-78"/>
            </a:endParaRPr>
          </a:p>
          <a:p>
            <a:pPr lvl="1" algn="just">
              <a:lnSpc>
                <a:spcPct val="80000"/>
              </a:lnSpc>
            </a:pPr>
            <a:r>
              <a:rPr lang="ar-SA" sz="2600" b="1" smtClean="0">
                <a:latin typeface="Arial Black" pitchFamily="34" charset="0"/>
                <a:cs typeface="Monotype Koufi" pitchFamily="2" charset="-78"/>
              </a:rPr>
              <a:t>المواصفة الخامسة:</a:t>
            </a:r>
            <a:r>
              <a:rPr lang="ar-SA" sz="2600" b="1" smtClean="0">
                <a:latin typeface="Times New Roman" pitchFamily="18" charset="0"/>
                <a:cs typeface="Simplified Arabic" pitchFamily="18" charset="-78"/>
              </a:rPr>
              <a:t> ايزو 9004 </a:t>
            </a:r>
            <a:r>
              <a:rPr lang="en-US" sz="2600" b="1" smtClean="0">
                <a:latin typeface="Times New Roman" pitchFamily="18" charset="0"/>
                <a:cs typeface="Simplified Arabic" pitchFamily="18" charset="-78"/>
              </a:rPr>
              <a:t>ISO 9004/</a:t>
            </a:r>
            <a:r>
              <a:rPr lang="ar-SA" sz="2400" b="1" smtClean="0">
                <a:latin typeface="Times New Roman" pitchFamily="18" charset="0"/>
                <a:cs typeface="Simplified Arabic" pitchFamily="18" charset="-78"/>
              </a:rPr>
              <a:t>:</a:t>
            </a:r>
            <a:r>
              <a:rPr lang="ar-SA" sz="1800" b="1" smtClean="0">
                <a:latin typeface="Times New Roman" pitchFamily="18" charset="0"/>
                <a:cs typeface="Simplified Arabic" pitchFamily="18" charset="-78"/>
              </a:rPr>
              <a:t> تحدِّد عناصر ومكونات نظام الجودة ، </a:t>
            </a:r>
            <a:r>
              <a:rPr lang="ar-SA" sz="1800" smtClean="0">
                <a:latin typeface="Times New Roman" pitchFamily="18" charset="0"/>
                <a:cs typeface="Simplified Arabic" pitchFamily="18" charset="-78"/>
              </a:rPr>
              <a:t>وتعتبر </a:t>
            </a:r>
            <a:r>
              <a:rPr lang="ar-SA" sz="1800" b="1" smtClean="0">
                <a:latin typeface="Times New Roman" pitchFamily="18" charset="0"/>
                <a:cs typeface="Simplified Arabic" pitchFamily="18" charset="-78"/>
              </a:rPr>
              <a:t>المرشد الذي يحدِّد كيفية إدارة الجودة . </a:t>
            </a:r>
            <a:r>
              <a:rPr lang="ar-SA" sz="1800" smtClean="0">
                <a:latin typeface="Times New Roman" pitchFamily="18" charset="0"/>
                <a:cs typeface="Simplified Arabic" pitchFamily="18" charset="-78"/>
              </a:rPr>
              <a:t>وهي بذلك تختلف جذرياً عن المواصفات 9003 . 9002 . 9001 في أن الأخيرة تعاقدية أو تتضمن صيغة التزام من المورِّد أو المصنع تجاه الزبون ،</a:t>
            </a:r>
            <a:r>
              <a:rPr lang="ar-SA" sz="1800" b="1" smtClean="0">
                <a:latin typeface="Times New Roman" pitchFamily="18" charset="0"/>
                <a:cs typeface="Simplified Arabic" pitchFamily="18" charset="-78"/>
              </a:rPr>
              <a:t> وصفة الالتزام هنا تفرض الحصول على شهادة ، أما المواصفة 9004 فهي إرشادية فقط. </a:t>
            </a:r>
          </a:p>
          <a:p>
            <a:pPr lvl="1">
              <a:lnSpc>
                <a:spcPct val="80000"/>
              </a:lnSpc>
              <a:buFont typeface="Wingdings 2" pitchFamily="18" charset="2"/>
              <a:buNone/>
            </a:pPr>
            <a:endParaRPr lang="en-US" sz="2400" smtClean="0">
              <a:latin typeface="Times New Roman" pitchFamily="18" charset="0"/>
              <a:cs typeface="Simplified Arabic" pitchFamily="18" charset="-78"/>
            </a:endParaRPr>
          </a:p>
          <a:p>
            <a:pPr algn="ctr">
              <a:lnSpc>
                <a:spcPct val="80000"/>
              </a:lnSpc>
              <a:buFont typeface="Wingdings 2" pitchFamily="18" charset="2"/>
              <a:buNone/>
            </a:pPr>
            <a:r>
              <a:rPr lang="ar-SA" sz="1900" smtClean="0">
                <a:cs typeface="Simplified Arabic" pitchFamily="18" charset="-78"/>
              </a:rPr>
              <a:t>=======</a:t>
            </a:r>
          </a:p>
          <a:p>
            <a:pPr algn="ctr">
              <a:lnSpc>
                <a:spcPct val="80000"/>
              </a:lnSpc>
              <a:buFont typeface="Wingdings 2" pitchFamily="18" charset="2"/>
              <a:buNone/>
            </a:pPr>
            <a:r>
              <a:rPr lang="ar-SA" sz="1900" smtClean="0">
                <a:cs typeface="Simplified Arabic" pitchFamily="18" charset="-78"/>
              </a:rPr>
              <a:t>س: </a:t>
            </a:r>
            <a:r>
              <a:rPr lang="ar-SA" sz="1500" b="1" smtClean="0">
                <a:cs typeface="Simplified Arabic" pitchFamily="18" charset="-78"/>
              </a:rPr>
              <a:t>زاوج بين المواصفات القياسية ومعانيها...   س2: ايزو 9004 هي المواصفة الثالثة (صح/خطأ؟) صحح... </a:t>
            </a:r>
          </a:p>
          <a:p>
            <a:pPr algn="ctr">
              <a:lnSpc>
                <a:spcPct val="80000"/>
              </a:lnSpc>
              <a:buFont typeface="Wingdings 2" pitchFamily="18" charset="2"/>
              <a:buNone/>
            </a:pPr>
            <a:r>
              <a:rPr lang="ar-SA" sz="1500" b="1" smtClean="0">
                <a:cs typeface="Simplified Arabic" pitchFamily="18" charset="-78"/>
              </a:rPr>
              <a:t>س: ايزوا 9002 المواصفة الرابعة تخص الجهات التي لا تحتاج لنظم جودة شاملة (صح/خطأ) صحح....... </a:t>
            </a:r>
            <a:endParaRPr lang="en-US" sz="1500" b="1" smtClean="0">
              <a:cs typeface="Simplified Arabic" pitchFamily="18" charset="-78"/>
            </a:endParaRPr>
          </a:p>
        </p:txBody>
      </p:sp>
      <p:sp>
        <p:nvSpPr>
          <p:cNvPr id="80900" name="Rectangle 3"/>
          <p:cNvSpPr>
            <a:spLocks noGrp="1"/>
          </p:cNvSpPr>
          <p:nvPr>
            <p:ph type="title" idx="4294967295"/>
          </p:nvPr>
        </p:nvSpPr>
        <p:spPr bwMode="auto">
          <a:xfrm>
            <a:off x="539750" y="115888"/>
            <a:ext cx="7199313" cy="504825"/>
          </a:xfrm>
          <a:noFill/>
        </p:spPr>
        <p:txBody>
          <a:bodyPr wrap="square" lIns="91440" tIns="45720" rIns="91440" bIns="45720" numCol="1" anchorCtr="0" compatLnSpc="1">
            <a:prstTxWarp prst="textNoShape">
              <a:avLst/>
            </a:prstTxWarp>
          </a:bodyPr>
          <a:lstStyle/>
          <a:p>
            <a:pPr algn="ctr"/>
            <a:r>
              <a:rPr lang="ar-SA" sz="1400" cap="none" smtClean="0">
                <a:effectLst/>
              </a:rPr>
              <a:t>نبذه تعريفية بأنواع المواصفات القياسية الدولية</a:t>
            </a:r>
            <a:br>
              <a:rPr lang="ar-SA" sz="1400" cap="none" smtClean="0">
                <a:effectLst/>
              </a:rPr>
            </a:br>
            <a:r>
              <a:rPr lang="en-US" sz="1400" b="1" cap="none" smtClean="0">
                <a:effectLst/>
                <a:cs typeface="Tahoma" pitchFamily="34" charset="0"/>
              </a:rPr>
              <a:t>Types of International TQ Standardization &amp; Accreditation</a:t>
            </a:r>
          </a:p>
        </p:txBody>
      </p:sp>
    </p:spTree>
  </p:cSld>
  <p:clrMapOvr>
    <a:masterClrMapping/>
  </p:clrMapOvr>
  <p:transition>
    <p:comb/>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6"/>
          <p:cNvSpPr>
            <a:spLocks noGrp="1"/>
          </p:cNvSpPr>
          <p:nvPr>
            <p:ph type="sldNum" sz="quarter" idx="12"/>
          </p:nvPr>
        </p:nvSpPr>
        <p:spPr/>
        <p:txBody>
          <a:bodyPr/>
          <a:lstStyle/>
          <a:p>
            <a:pPr>
              <a:defRPr/>
            </a:pPr>
            <a:fld id="{F129E4B2-4D2A-4F8A-AA3A-1B5AF145611B}" type="slidenum">
              <a:rPr lang="ar-SA"/>
              <a:pPr>
                <a:defRPr/>
              </a:pPr>
              <a:t>72</a:t>
            </a:fld>
            <a:endParaRPr lang="en-US"/>
          </a:p>
        </p:txBody>
      </p:sp>
      <p:graphicFrame>
        <p:nvGraphicFramePr>
          <p:cNvPr id="132121" name="Group 25"/>
          <p:cNvGraphicFramePr>
            <a:graphicFrameLocks noGrp="1"/>
          </p:cNvGraphicFramePr>
          <p:nvPr>
            <p:ph idx="4294967295"/>
          </p:nvPr>
        </p:nvGraphicFramePr>
        <p:xfrm>
          <a:off x="755650" y="360363"/>
          <a:ext cx="8137525" cy="6140450"/>
        </p:xfrm>
        <a:graphic>
          <a:graphicData uri="http://schemas.openxmlformats.org/drawingml/2006/table">
            <a:tbl>
              <a:tblPr rtl="1"/>
              <a:tblGrid>
                <a:gridCol w="720725"/>
                <a:gridCol w="7416800"/>
              </a:tblGrid>
              <a:tr h="458788">
                <a:tc gridSpan="2">
                  <a:txBody>
                    <a:bodyPr/>
                    <a:lstStyle/>
                    <a:p>
                      <a:pPr marL="0" marR="0" lvl="0" indent="0" algn="ctr" defTabSz="914400" rtl="1" eaLnBrk="1" fontAlgn="base" latinLnBrk="0" hangingPunct="1">
                        <a:lnSpc>
                          <a:spcPct val="100000"/>
                        </a:lnSpc>
                        <a:spcBef>
                          <a:spcPct val="0"/>
                        </a:spcBef>
                        <a:spcAft>
                          <a:spcPct val="0"/>
                        </a:spcAft>
                        <a:buClrTx/>
                        <a:buSzPct val="70000"/>
                        <a:buFont typeface="Wingdings 2" pitchFamily="18" charset="2"/>
                        <a:buNone/>
                        <a:tabLst/>
                      </a:pPr>
                      <a:r>
                        <a:rPr kumimoji="0" lang="ar-SA" sz="2400" b="1" i="0" u="none" strike="noStrike" cap="none" normalizeH="0" baseline="0" smtClean="0">
                          <a:ln>
                            <a:noFill/>
                          </a:ln>
                          <a:solidFill>
                            <a:schemeClr val="tx2"/>
                          </a:solidFill>
                          <a:effectLst/>
                          <a:latin typeface="Times New Roman" pitchFamily="18" charset="0"/>
                          <a:ea typeface="Times New Roman" pitchFamily="18" charset="0"/>
                          <a:cs typeface="Simplified Arabic" pitchFamily="18" charset="-78"/>
                        </a:rPr>
                        <a:t>اسم وطبيعة بعض الجهة الدولية المانحة للاعتماد الصحي</a:t>
                      </a:r>
                      <a:endParaRPr kumimoji="0" lang="ar-SA" sz="3200" b="1" i="0" u="none" strike="noStrike" cap="none" normalizeH="0" baseline="0" smtClean="0">
                        <a:ln>
                          <a:noFill/>
                        </a:ln>
                        <a:solidFill>
                          <a:schemeClr val="tx2"/>
                        </a:solidFill>
                        <a:effectLst/>
                        <a:latin typeface="Franklin Gothic Book" pitchFamily="34" charset="0"/>
                        <a:ea typeface="Times New Roman" pitchFamily="18" charset="0"/>
                        <a:cs typeface="Simplified Arabic" pitchFamily="18" charset="-78"/>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pPr rtl="1"/>
                      <a:endParaRPr lang="ar-SA"/>
                    </a:p>
                  </a:txBody>
                  <a:tcPr/>
                </a:tc>
              </a:tr>
              <a:tr h="917575">
                <a:tc>
                  <a:txBody>
                    <a:bodyPr/>
                    <a:lstStyle/>
                    <a:p>
                      <a:pPr marL="0" marR="0" lvl="0" indent="0" algn="ctr" defTabSz="914400" rtl="1" eaLnBrk="1" fontAlgn="base" latinLnBrk="0" hangingPunct="1">
                        <a:lnSpc>
                          <a:spcPct val="100000"/>
                        </a:lnSpc>
                        <a:spcBef>
                          <a:spcPct val="0"/>
                        </a:spcBef>
                        <a:spcAft>
                          <a:spcPct val="0"/>
                        </a:spcAft>
                        <a:buClrTx/>
                        <a:buSzPct val="70000"/>
                        <a:buFont typeface="Wingdings 2" pitchFamily="18" charset="2"/>
                        <a:buNone/>
                        <a:tabLst/>
                      </a:pPr>
                      <a:r>
                        <a:rPr kumimoji="0" lang="ar-SA" sz="1800" b="1" i="0" u="none" strike="noStrike" cap="none" normalizeH="0" baseline="0" smtClean="0">
                          <a:ln>
                            <a:noFill/>
                          </a:ln>
                          <a:solidFill>
                            <a:schemeClr val="tx1"/>
                          </a:solidFill>
                          <a:effectLst/>
                          <a:latin typeface="Times New Roman" pitchFamily="18" charset="0"/>
                          <a:ea typeface="Times New Roman" pitchFamily="18" charset="0"/>
                          <a:cs typeface="Simplified Arabic" pitchFamily="18" charset="-78"/>
                        </a:rPr>
                        <a:t>فرنسا</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0"/>
                        </a:spcBef>
                        <a:spcAft>
                          <a:spcPct val="0"/>
                        </a:spcAft>
                        <a:buClrTx/>
                        <a:buSzPct val="70000"/>
                        <a:buFont typeface="Wingdings 2" pitchFamily="18" charset="2"/>
                        <a:buNone/>
                        <a:tabLst/>
                      </a:pPr>
                      <a:r>
                        <a:rPr kumimoji="0" lang="ar-SA" sz="1800" b="1" i="0" u="none" strike="noStrike" cap="none" normalizeH="0" baseline="0" smtClean="0">
                          <a:ln>
                            <a:noFill/>
                          </a:ln>
                          <a:solidFill>
                            <a:schemeClr val="tx1"/>
                          </a:solidFill>
                          <a:effectLst/>
                          <a:latin typeface="Times New Roman" pitchFamily="18" charset="0"/>
                          <a:ea typeface="Times New Roman" pitchFamily="18" charset="0"/>
                          <a:cs typeface="Simplified Arabic" pitchFamily="18" charset="-78"/>
                        </a:rPr>
                        <a:t>الوكالة الوطنية للاعتماد والتطوير الصحي </a:t>
                      </a:r>
                      <a:r>
                        <a:rPr kumimoji="0" lang="en-US" sz="1800" b="1" i="0" u="none" strike="noStrike" cap="none" normalizeH="0" baseline="0" smtClean="0">
                          <a:ln>
                            <a:noFill/>
                          </a:ln>
                          <a:solidFill>
                            <a:schemeClr val="tx1"/>
                          </a:solidFill>
                          <a:effectLst/>
                          <a:latin typeface="Times New Roman" pitchFamily="18" charset="0"/>
                          <a:ea typeface="Times New Roman" pitchFamily="18" charset="0"/>
                          <a:cs typeface="Simplified Arabic" pitchFamily="18" charset="-78"/>
                        </a:rPr>
                        <a:t>ANAES</a:t>
                      </a:r>
                      <a:r>
                        <a:rPr kumimoji="0" lang="ar-SA" sz="1800" b="1" i="0" u="none" strike="noStrike" cap="none" normalizeH="0" baseline="0" smtClean="0">
                          <a:ln>
                            <a:noFill/>
                          </a:ln>
                          <a:solidFill>
                            <a:schemeClr val="tx1"/>
                          </a:solidFill>
                          <a:effectLst/>
                          <a:latin typeface="Times New Roman" pitchFamily="18" charset="0"/>
                          <a:ea typeface="Times New Roman" pitchFamily="18" charset="0"/>
                          <a:cs typeface="Simplified Arabic" pitchFamily="18" charset="-78"/>
                        </a:rPr>
                        <a:t> وهي مؤسسة عامة إدارية أنشأت بمرسوم لغرض إعادة تشكيل النظام الصحي معْتَمِدَةً الجودة محوراً لذلك التغيير.</a:t>
                      </a:r>
                      <a:endParaRPr kumimoji="0" lang="ar-SA" sz="1800" b="1" i="0" u="none" strike="noStrike" cap="none" normalizeH="0" baseline="0" smtClean="0">
                        <a:ln>
                          <a:noFill/>
                        </a:ln>
                        <a:solidFill>
                          <a:schemeClr val="tx1"/>
                        </a:solidFill>
                        <a:effectLst/>
                        <a:latin typeface="Times New Roman" pitchFamily="18" charset="0"/>
                        <a:cs typeface="Simplified Arabic" pitchFamily="18" charset="-78"/>
                      </a:endParaRPr>
                    </a:p>
                    <a:p>
                      <a:pPr marL="0" marR="0" lvl="0" indent="0" algn="r" defTabSz="914400" rtl="1" eaLnBrk="1" fontAlgn="base" latinLnBrk="0" hangingPunct="1">
                        <a:lnSpc>
                          <a:spcPct val="100000"/>
                        </a:lnSpc>
                        <a:spcBef>
                          <a:spcPct val="0"/>
                        </a:spcBef>
                        <a:spcAft>
                          <a:spcPct val="0"/>
                        </a:spcAft>
                        <a:buClrTx/>
                        <a:buSzPct val="70000"/>
                        <a:buFont typeface="Wingdings 2" pitchFamily="18" charset="2"/>
                        <a:buNone/>
                        <a:tabLst/>
                      </a:pPr>
                      <a:r>
                        <a:rPr kumimoji="0" lang="ar-SA" sz="1800" b="1" i="0" u="none" strike="noStrike" cap="none" normalizeH="0" baseline="0" smtClean="0">
                          <a:ln>
                            <a:noFill/>
                          </a:ln>
                          <a:solidFill>
                            <a:schemeClr val="tx1"/>
                          </a:solidFill>
                          <a:effectLst/>
                          <a:latin typeface="Times New Roman" pitchFamily="18" charset="0"/>
                          <a:cs typeface="Simplified Arabic" pitchFamily="18" charset="-78"/>
                        </a:rPr>
                        <a:t>هذه الوكالة حلت محل وكالة التطوير والتقييم الطبي والتي أنشأت عام 1991.   </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612775">
                <a:tc>
                  <a:txBody>
                    <a:bodyPr/>
                    <a:lstStyle/>
                    <a:p>
                      <a:pPr marL="0" marR="0" lvl="0" indent="0" algn="ctr" defTabSz="914400" rtl="1" eaLnBrk="1" fontAlgn="base" latinLnBrk="0" hangingPunct="1">
                        <a:lnSpc>
                          <a:spcPct val="100000"/>
                        </a:lnSpc>
                        <a:spcBef>
                          <a:spcPct val="0"/>
                        </a:spcBef>
                        <a:spcAft>
                          <a:spcPct val="0"/>
                        </a:spcAft>
                        <a:buClrTx/>
                        <a:buSzPct val="70000"/>
                        <a:buFont typeface="Wingdings 2" pitchFamily="18" charset="2"/>
                        <a:buNone/>
                        <a:tabLst/>
                      </a:pPr>
                      <a:r>
                        <a:rPr kumimoji="0" lang="ar-SA" sz="1800" b="1" i="0" u="none" strike="noStrike" cap="none" normalizeH="0" baseline="0" smtClean="0">
                          <a:ln>
                            <a:noFill/>
                          </a:ln>
                          <a:solidFill>
                            <a:schemeClr val="tx1"/>
                          </a:solidFill>
                          <a:effectLst/>
                          <a:latin typeface="Times New Roman" pitchFamily="18" charset="0"/>
                          <a:ea typeface="Times New Roman" pitchFamily="18" charset="0"/>
                          <a:cs typeface="Simplified Arabic" pitchFamily="18" charset="-78"/>
                        </a:rPr>
                        <a:t>إنكلترا</a:t>
                      </a:r>
                      <a:endParaRPr kumimoji="0" lang="ar-SA" sz="1800" b="1" i="0" u="none" strike="noStrike" cap="none" normalizeH="0" baseline="0" smtClean="0">
                        <a:ln>
                          <a:noFill/>
                        </a:ln>
                        <a:solidFill>
                          <a:schemeClr val="tx1"/>
                        </a:solidFill>
                        <a:effectLst/>
                        <a:latin typeface="Franklin Gothic Book" pitchFamily="34" charset="0"/>
                        <a:ea typeface="Times New Roman" pitchFamily="18" charset="0"/>
                        <a:cs typeface="Simplified Arabic" pitchFamily="18" charset="-78"/>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0"/>
                        </a:spcBef>
                        <a:spcAft>
                          <a:spcPct val="0"/>
                        </a:spcAft>
                        <a:buClrTx/>
                        <a:buSzPct val="70000"/>
                        <a:buFont typeface="Wingdings 2" pitchFamily="18" charset="2"/>
                        <a:buNone/>
                        <a:tabLst/>
                      </a:pPr>
                      <a:r>
                        <a:rPr kumimoji="0" lang="ar-SA" sz="1800" b="1" i="0" u="none" strike="noStrike" cap="none" normalizeH="0" baseline="0" smtClean="0">
                          <a:ln>
                            <a:noFill/>
                          </a:ln>
                          <a:solidFill>
                            <a:schemeClr val="tx1"/>
                          </a:solidFill>
                          <a:effectLst/>
                          <a:latin typeface="Times New Roman" pitchFamily="18" charset="0"/>
                          <a:ea typeface="Times New Roman" pitchFamily="18" charset="0"/>
                          <a:cs typeface="Simplified Arabic" pitchFamily="18" charset="-78"/>
                        </a:rPr>
                        <a:t>منظمات عديدة لكن الأساسية هي </a:t>
                      </a:r>
                      <a:r>
                        <a:rPr kumimoji="0" lang="en-US" sz="1800" b="1" i="0" u="none" strike="noStrike" cap="none" normalizeH="0" baseline="0" smtClean="0">
                          <a:ln>
                            <a:noFill/>
                          </a:ln>
                          <a:solidFill>
                            <a:schemeClr val="tx1"/>
                          </a:solidFill>
                          <a:effectLst/>
                          <a:latin typeface="Times New Roman" pitchFamily="18" charset="0"/>
                          <a:ea typeface="Times New Roman" pitchFamily="18" charset="0"/>
                          <a:cs typeface="Simplified Arabic" pitchFamily="18" charset="-78"/>
                        </a:rPr>
                        <a:t>King’s Fund</a:t>
                      </a:r>
                      <a:r>
                        <a:rPr kumimoji="0" lang="ar-SA" sz="1800" b="1" i="0" u="none" strike="noStrike" cap="none" normalizeH="0" baseline="0" smtClean="0">
                          <a:ln>
                            <a:noFill/>
                          </a:ln>
                          <a:solidFill>
                            <a:schemeClr val="tx1"/>
                          </a:solidFill>
                          <a:effectLst/>
                          <a:latin typeface="Times New Roman" pitchFamily="18" charset="0"/>
                          <a:ea typeface="Times New Roman" pitchFamily="18" charset="0"/>
                          <a:cs typeface="Simplified Arabic" pitchFamily="18" charset="-78"/>
                        </a:rPr>
                        <a:t> وهي مؤسسة مستقلة، هدفها الاستجابة لحاجة الخبراء. وكان أول منح للاعتماد عام 1995.</a:t>
                      </a:r>
                      <a:endParaRPr kumimoji="0" lang="ar-SA" sz="1800" b="1" i="0" u="none" strike="noStrike" cap="none" normalizeH="0" baseline="0" smtClean="0">
                        <a:ln>
                          <a:noFill/>
                        </a:ln>
                        <a:solidFill>
                          <a:schemeClr val="tx1"/>
                        </a:solidFill>
                        <a:effectLst/>
                        <a:latin typeface="Franklin Gothic Book" pitchFamily="34" charset="0"/>
                        <a:cs typeface="Tahoma" pitchFamily="34" charset="0"/>
                      </a:endParaRPr>
                    </a:p>
                  </a:txBody>
                  <a:tcPr marL="90000" marR="90000" marT="46800" marB="468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642938">
                <a:tc>
                  <a:txBody>
                    <a:bodyPr/>
                    <a:lstStyle/>
                    <a:p>
                      <a:pPr marL="0" marR="0" lvl="0" indent="0" algn="ctr" defTabSz="914400" rtl="1" eaLnBrk="1" fontAlgn="base" latinLnBrk="0" hangingPunct="1">
                        <a:lnSpc>
                          <a:spcPct val="100000"/>
                        </a:lnSpc>
                        <a:spcBef>
                          <a:spcPct val="0"/>
                        </a:spcBef>
                        <a:spcAft>
                          <a:spcPct val="0"/>
                        </a:spcAft>
                        <a:buClrTx/>
                        <a:buSzPct val="70000"/>
                        <a:buFont typeface="Wingdings 2" pitchFamily="18" charset="2"/>
                        <a:buNone/>
                        <a:tabLst/>
                      </a:pPr>
                      <a:r>
                        <a:rPr kumimoji="0" lang="ar-SA" sz="1800" b="1" i="0" u="none" strike="noStrike" cap="none" normalizeH="0" baseline="0" smtClean="0">
                          <a:ln>
                            <a:noFill/>
                          </a:ln>
                          <a:solidFill>
                            <a:schemeClr val="tx1"/>
                          </a:solidFill>
                          <a:effectLst/>
                          <a:latin typeface="Times New Roman" pitchFamily="18" charset="0"/>
                          <a:ea typeface="Times New Roman" pitchFamily="18" charset="0"/>
                          <a:cs typeface="Simplified Arabic" pitchFamily="18" charset="-78"/>
                        </a:rPr>
                        <a:t>إسبانيا</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0"/>
                        </a:spcBef>
                        <a:spcAft>
                          <a:spcPct val="0"/>
                        </a:spcAft>
                        <a:buClrTx/>
                        <a:buSzPct val="70000"/>
                        <a:buFont typeface="Wingdings 2" pitchFamily="18" charset="2"/>
                        <a:buNone/>
                        <a:tabLst/>
                      </a:pPr>
                      <a:r>
                        <a:rPr kumimoji="0" lang="ar-SA" sz="1800" b="1" i="0" u="none" strike="noStrike" cap="none" normalizeH="0" baseline="0" smtClean="0">
                          <a:ln>
                            <a:noFill/>
                          </a:ln>
                          <a:solidFill>
                            <a:schemeClr val="tx1"/>
                          </a:solidFill>
                          <a:effectLst/>
                          <a:latin typeface="Times New Roman" pitchFamily="18" charset="0"/>
                          <a:ea typeface="Times New Roman" pitchFamily="18" charset="0"/>
                          <a:cs typeface="Simplified Arabic" pitchFamily="18" charset="-78"/>
                        </a:rPr>
                        <a:t>قسم الموافقات في إدارة التقييم والاعتماد في وزارة الصحة والضمان الاجتماعي بمبادرة من الحكومة منذ عام 1981 ولكنها صارت تعنى بتحسين الجودة اعتباراً من 1991.</a:t>
                      </a:r>
                    </a:p>
                  </a:txBody>
                  <a:tcPr marL="90000" marR="90000" marT="46800" marB="468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465263">
                <a:tc>
                  <a:txBody>
                    <a:bodyPr/>
                    <a:lstStyle/>
                    <a:p>
                      <a:pPr marL="0" marR="0" lvl="0" indent="0" algn="ctr" defTabSz="914400" rtl="1" eaLnBrk="1" fontAlgn="base" latinLnBrk="0" hangingPunct="1">
                        <a:lnSpc>
                          <a:spcPct val="100000"/>
                        </a:lnSpc>
                        <a:spcBef>
                          <a:spcPct val="0"/>
                        </a:spcBef>
                        <a:spcAft>
                          <a:spcPct val="0"/>
                        </a:spcAft>
                        <a:buClrTx/>
                        <a:buSzPct val="70000"/>
                        <a:buFont typeface="Wingdings 2" pitchFamily="18" charset="2"/>
                        <a:buNone/>
                        <a:tabLst/>
                      </a:pPr>
                      <a:r>
                        <a:rPr kumimoji="0" lang="ar-SA" sz="1800" b="1" i="0" u="none" strike="noStrike" cap="none" normalizeH="0" baseline="0" smtClean="0">
                          <a:ln>
                            <a:noFill/>
                          </a:ln>
                          <a:solidFill>
                            <a:schemeClr val="tx1"/>
                          </a:solidFill>
                          <a:effectLst/>
                          <a:latin typeface="Times New Roman" pitchFamily="18" charset="0"/>
                          <a:ea typeface="Times New Roman" pitchFamily="18" charset="0"/>
                          <a:cs typeface="Simplified Arabic" pitchFamily="18" charset="-78"/>
                        </a:rPr>
                        <a:t>كندا</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0"/>
                        </a:spcBef>
                        <a:spcAft>
                          <a:spcPct val="0"/>
                        </a:spcAft>
                        <a:buClrTx/>
                        <a:buSzPct val="70000"/>
                        <a:buFont typeface="Wingdings 2" pitchFamily="18" charset="2"/>
                        <a:buNone/>
                        <a:tabLst/>
                      </a:pPr>
                      <a:r>
                        <a:rPr kumimoji="0" lang="ar-SA" sz="1800" b="1" i="0" u="none" strike="noStrike" cap="none" normalizeH="0" baseline="0" smtClean="0">
                          <a:ln>
                            <a:noFill/>
                          </a:ln>
                          <a:solidFill>
                            <a:schemeClr val="tx1"/>
                          </a:solidFill>
                          <a:effectLst/>
                          <a:latin typeface="Times New Roman" pitchFamily="18" charset="0"/>
                          <a:ea typeface="Times New Roman" pitchFamily="18" charset="0"/>
                          <a:cs typeface="Simplified Arabic" pitchFamily="18" charset="-78"/>
                        </a:rPr>
                        <a:t>المجلس الكندي لاعتماد الخدمات الصحية </a:t>
                      </a:r>
                      <a:r>
                        <a:rPr kumimoji="0" lang="en-US" sz="1800" b="1" i="0" u="none" strike="noStrike" cap="none" normalizeH="0" baseline="0" smtClean="0">
                          <a:ln>
                            <a:noFill/>
                          </a:ln>
                          <a:solidFill>
                            <a:schemeClr val="tx1"/>
                          </a:solidFill>
                          <a:effectLst/>
                          <a:latin typeface="Times New Roman" pitchFamily="18" charset="0"/>
                          <a:ea typeface="Times New Roman" pitchFamily="18" charset="0"/>
                          <a:cs typeface="Simplified Arabic" pitchFamily="18" charset="-78"/>
                        </a:rPr>
                        <a:t>CCHSA</a:t>
                      </a:r>
                      <a:r>
                        <a:rPr kumimoji="0" lang="ar-SA" sz="1800" b="1" i="0" u="none" strike="noStrike" cap="none" normalizeH="0" baseline="0" smtClean="0">
                          <a:ln>
                            <a:noFill/>
                          </a:ln>
                          <a:solidFill>
                            <a:schemeClr val="tx1"/>
                          </a:solidFill>
                          <a:effectLst/>
                          <a:latin typeface="Times New Roman" pitchFamily="18" charset="0"/>
                          <a:ea typeface="Times New Roman" pitchFamily="18" charset="0"/>
                          <a:cs typeface="Simplified Arabic" pitchFamily="18" charset="-78"/>
                        </a:rPr>
                        <a:t> وهو منظمة مستقلة تضم مؤسسات المهن الطبية.</a:t>
                      </a:r>
                      <a:endParaRPr kumimoji="0" lang="ar-SA" sz="1800" b="1" i="0" u="none" strike="noStrike" cap="none" normalizeH="0" baseline="0" smtClean="0">
                        <a:ln>
                          <a:noFill/>
                        </a:ln>
                        <a:solidFill>
                          <a:schemeClr val="tx1"/>
                        </a:solidFill>
                        <a:effectLst/>
                        <a:latin typeface="Times New Roman" pitchFamily="18" charset="0"/>
                        <a:cs typeface="Simplified Arabic" pitchFamily="18" charset="-78"/>
                      </a:endParaRPr>
                    </a:p>
                    <a:p>
                      <a:pPr marL="0" marR="0" lvl="0" indent="0" algn="r" defTabSz="914400" rtl="1" eaLnBrk="1" fontAlgn="base" latinLnBrk="0" hangingPunct="1">
                        <a:lnSpc>
                          <a:spcPct val="100000"/>
                        </a:lnSpc>
                        <a:spcBef>
                          <a:spcPct val="0"/>
                        </a:spcBef>
                        <a:spcAft>
                          <a:spcPct val="0"/>
                        </a:spcAft>
                        <a:buClrTx/>
                        <a:buSzPct val="70000"/>
                        <a:buFont typeface="Wingdings 2" pitchFamily="18" charset="2"/>
                        <a:buNone/>
                        <a:tabLst/>
                      </a:pPr>
                      <a:r>
                        <a:rPr kumimoji="0" lang="ar-SA" sz="1800" b="1" i="0" u="none" strike="noStrike" cap="none" normalizeH="0" baseline="0" smtClean="0">
                          <a:ln>
                            <a:noFill/>
                          </a:ln>
                          <a:solidFill>
                            <a:schemeClr val="tx1"/>
                          </a:solidFill>
                          <a:effectLst/>
                          <a:latin typeface="Times New Roman" pitchFamily="18" charset="0"/>
                          <a:cs typeface="Simplified Arabic" pitchFamily="18" charset="-78"/>
                        </a:rPr>
                        <a:t>المستشفيات الكندية شاركت في برنامج الاعتماد الأمريكي من وقت إنشاءه، لكن المهنيين في الصحة الكندية قرروا في عام 1998 عمل نموذج خاص بهم ليتوافق مع حاجاتهم الصحية ونظامهم وخصوصياتهم.</a:t>
                      </a:r>
                    </a:p>
                  </a:txBody>
                  <a:tcPr marL="90000" marR="90000" marT="46800" marB="468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012950">
                <a:tc>
                  <a:txBody>
                    <a:bodyPr/>
                    <a:lstStyle/>
                    <a:p>
                      <a:pPr marL="0" marR="0" lvl="0" indent="0" algn="ctr" defTabSz="914400" rtl="1" eaLnBrk="1" fontAlgn="base" latinLnBrk="0" hangingPunct="1">
                        <a:lnSpc>
                          <a:spcPct val="100000"/>
                        </a:lnSpc>
                        <a:spcBef>
                          <a:spcPct val="0"/>
                        </a:spcBef>
                        <a:spcAft>
                          <a:spcPct val="0"/>
                        </a:spcAft>
                        <a:buClrTx/>
                        <a:buSzPct val="70000"/>
                        <a:buFont typeface="Wingdings 2" pitchFamily="18" charset="2"/>
                        <a:buNone/>
                        <a:tabLst/>
                      </a:pPr>
                      <a:r>
                        <a:rPr kumimoji="0" lang="en-US" sz="1800" b="1" i="0" u="none" strike="noStrike" cap="none" normalizeH="0" baseline="0" smtClean="0">
                          <a:ln>
                            <a:noFill/>
                          </a:ln>
                          <a:solidFill>
                            <a:schemeClr val="tx1"/>
                          </a:solidFill>
                          <a:effectLst/>
                          <a:latin typeface="Times New Roman" pitchFamily="18" charset="0"/>
                          <a:ea typeface="Times New Roman" pitchFamily="18" charset="0"/>
                          <a:cs typeface="Simplified Arabic" pitchFamily="18" charset="-78"/>
                        </a:rPr>
                        <a:t>USA</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1" eaLnBrk="1" fontAlgn="base" latinLnBrk="0" hangingPunct="1">
                        <a:lnSpc>
                          <a:spcPct val="100000"/>
                        </a:lnSpc>
                        <a:spcBef>
                          <a:spcPct val="0"/>
                        </a:spcBef>
                        <a:spcAft>
                          <a:spcPct val="0"/>
                        </a:spcAft>
                        <a:buClrTx/>
                        <a:buSzPct val="70000"/>
                        <a:buFont typeface="Wingdings 2" pitchFamily="18" charset="2"/>
                        <a:buNone/>
                        <a:tabLst/>
                      </a:pPr>
                      <a:r>
                        <a:rPr kumimoji="0" lang="ar-SA" sz="1800" b="1" i="0" u="none" strike="noStrike" cap="none" normalizeH="0" baseline="0" smtClean="0">
                          <a:ln>
                            <a:noFill/>
                          </a:ln>
                          <a:solidFill>
                            <a:schemeClr val="tx1"/>
                          </a:solidFill>
                          <a:effectLst/>
                          <a:latin typeface="Times New Roman" pitchFamily="18" charset="0"/>
                          <a:ea typeface="Times New Roman" pitchFamily="18" charset="0"/>
                          <a:cs typeface="Simplified Arabic" pitchFamily="18" charset="-78"/>
                        </a:rPr>
                        <a:t>اللجنة المشتركة لاعتماد منظمات الرعاية الصحية </a:t>
                      </a:r>
                      <a:r>
                        <a:rPr kumimoji="0" lang="en-US" sz="1800" b="1" i="0" u="none" strike="noStrike" cap="none" normalizeH="0" baseline="0" smtClean="0">
                          <a:ln>
                            <a:noFill/>
                          </a:ln>
                          <a:solidFill>
                            <a:schemeClr val="tx1"/>
                          </a:solidFill>
                          <a:effectLst/>
                          <a:latin typeface="Arial Black" pitchFamily="34" charset="0"/>
                          <a:ea typeface="Times New Roman" pitchFamily="18" charset="0"/>
                          <a:cs typeface="Simplified Arabic" pitchFamily="18" charset="-78"/>
                        </a:rPr>
                        <a:t>JCAHO</a:t>
                      </a:r>
                      <a:r>
                        <a:rPr kumimoji="0" lang="ar-SA" sz="1800" b="1" i="0" u="none" strike="noStrike" cap="none" normalizeH="0" baseline="0" smtClean="0">
                          <a:ln>
                            <a:noFill/>
                          </a:ln>
                          <a:solidFill>
                            <a:schemeClr val="tx1"/>
                          </a:solidFill>
                          <a:effectLst/>
                          <a:latin typeface="Times New Roman" pitchFamily="18" charset="0"/>
                          <a:ea typeface="Times New Roman" pitchFamily="18" charset="0"/>
                          <a:cs typeface="Simplified Arabic" pitchFamily="18" charset="-78"/>
                        </a:rPr>
                        <a:t> وهي مؤسسة مستقلة نتجت عن </a:t>
                      </a:r>
                      <a:r>
                        <a:rPr kumimoji="0" lang="ar-SA" sz="1800" b="1" i="1" u="none" strike="noStrike" cap="none" normalizeH="0" baseline="0" smtClean="0">
                          <a:ln>
                            <a:noFill/>
                          </a:ln>
                          <a:solidFill>
                            <a:schemeClr val="tx1"/>
                          </a:solidFill>
                          <a:effectLst/>
                          <a:latin typeface="Times New Roman" pitchFamily="18" charset="0"/>
                          <a:ea typeface="Times New Roman" pitchFamily="18" charset="0"/>
                          <a:cs typeface="Simplified Arabic" pitchFamily="18" charset="-78"/>
                        </a:rPr>
                        <a:t>تجمع ممثلي المهن الصحية.</a:t>
                      </a:r>
                      <a:endParaRPr kumimoji="0" lang="ar-SA" sz="1800" b="1" i="1" u="none" strike="noStrike" cap="none" normalizeH="0" baseline="0" smtClean="0">
                        <a:ln>
                          <a:noFill/>
                        </a:ln>
                        <a:solidFill>
                          <a:schemeClr val="tx1"/>
                        </a:solidFill>
                        <a:effectLst/>
                        <a:latin typeface="Times New Roman" pitchFamily="18" charset="0"/>
                        <a:cs typeface="Simplified Arabic" pitchFamily="18" charset="-78"/>
                      </a:endParaRPr>
                    </a:p>
                    <a:p>
                      <a:pPr marL="0" marR="0" lvl="0" indent="0" algn="just" defTabSz="914400" rtl="1" eaLnBrk="1" fontAlgn="base" latinLnBrk="0" hangingPunct="1">
                        <a:lnSpc>
                          <a:spcPct val="100000"/>
                        </a:lnSpc>
                        <a:spcBef>
                          <a:spcPct val="0"/>
                        </a:spcBef>
                        <a:spcAft>
                          <a:spcPct val="0"/>
                        </a:spcAft>
                        <a:buClrTx/>
                        <a:buSzPct val="70000"/>
                        <a:buFont typeface="Wingdings 2" pitchFamily="18" charset="2"/>
                        <a:buNone/>
                        <a:tabLst/>
                      </a:pPr>
                      <a:r>
                        <a:rPr kumimoji="0" lang="ar-SA" sz="1800" b="1" i="1" u="none" strike="noStrike" cap="none" normalizeH="0" baseline="0" smtClean="0">
                          <a:ln>
                            <a:noFill/>
                          </a:ln>
                          <a:solidFill>
                            <a:schemeClr val="tx1"/>
                          </a:solidFill>
                          <a:effectLst/>
                          <a:latin typeface="Times New Roman" pitchFamily="18" charset="0"/>
                          <a:cs typeface="Simplified Arabic" pitchFamily="18" charset="-78"/>
                        </a:rPr>
                        <a:t>- بداية هذه الخطوات كانت الجمعية الأمريكية للجراحين والتي عرفت منذ بداية القرن الماضي  الحد الأدنى من معايير الجودة لعلاج المريض في المستشفى. </a:t>
                      </a:r>
                    </a:p>
                    <a:p>
                      <a:pPr marL="0" marR="0" lvl="0" indent="0" algn="just" defTabSz="914400" rtl="1" eaLnBrk="1" fontAlgn="base" latinLnBrk="0" hangingPunct="1">
                        <a:lnSpc>
                          <a:spcPct val="100000"/>
                        </a:lnSpc>
                        <a:spcBef>
                          <a:spcPct val="0"/>
                        </a:spcBef>
                        <a:spcAft>
                          <a:spcPct val="0"/>
                        </a:spcAft>
                        <a:buClrTx/>
                        <a:buSzPct val="70000"/>
                        <a:buFont typeface="Wingdings 2" pitchFamily="18" charset="2"/>
                        <a:buNone/>
                        <a:tabLst/>
                      </a:pPr>
                      <a:r>
                        <a:rPr kumimoji="0" lang="ar-SA" sz="1800" b="1" i="1" u="none" strike="noStrike" cap="none" normalizeH="0" baseline="0" smtClean="0">
                          <a:ln>
                            <a:noFill/>
                          </a:ln>
                          <a:solidFill>
                            <a:schemeClr val="tx1"/>
                          </a:solidFill>
                          <a:effectLst/>
                          <a:latin typeface="Times New Roman" pitchFamily="18" charset="0"/>
                          <a:cs typeface="Simplified Arabic" pitchFamily="18" charset="-78"/>
                        </a:rPr>
                        <a:t>- تم اجتماع عدد آخر من المهن الطبية مع هذه الجمعية عام 1950.</a:t>
                      </a:r>
                    </a:p>
                    <a:p>
                      <a:pPr marL="0" marR="0" lvl="0" indent="0" algn="just" defTabSz="914400" rtl="1" eaLnBrk="1" fontAlgn="base" latinLnBrk="0" hangingPunct="1">
                        <a:lnSpc>
                          <a:spcPct val="100000"/>
                        </a:lnSpc>
                        <a:spcBef>
                          <a:spcPct val="0"/>
                        </a:spcBef>
                        <a:spcAft>
                          <a:spcPct val="0"/>
                        </a:spcAft>
                        <a:buClrTx/>
                        <a:buSzPct val="70000"/>
                        <a:buFont typeface="Wingdings 2" pitchFamily="18" charset="2"/>
                        <a:buNone/>
                        <a:tabLst/>
                      </a:pPr>
                      <a:r>
                        <a:rPr kumimoji="0" lang="ar-SA" sz="1800" b="1" i="1" u="none" strike="noStrike" cap="none" normalizeH="0" baseline="0" smtClean="0">
                          <a:ln>
                            <a:noFill/>
                          </a:ln>
                          <a:solidFill>
                            <a:schemeClr val="tx1"/>
                          </a:solidFill>
                          <a:effectLst/>
                          <a:latin typeface="Times New Roman" pitchFamily="18" charset="0"/>
                          <a:cs typeface="Simplified Arabic" pitchFamily="18" charset="-78"/>
                        </a:rPr>
                        <a:t>- تم وضع تصور لبرنامج الجودة عام 1970.</a:t>
                      </a:r>
                    </a:p>
                    <a:p>
                      <a:pPr marL="0" marR="0" lvl="0" indent="0" algn="just" defTabSz="914400" rtl="1" eaLnBrk="1" fontAlgn="base" latinLnBrk="0" hangingPunct="1">
                        <a:lnSpc>
                          <a:spcPct val="100000"/>
                        </a:lnSpc>
                        <a:spcBef>
                          <a:spcPct val="0"/>
                        </a:spcBef>
                        <a:spcAft>
                          <a:spcPct val="0"/>
                        </a:spcAft>
                        <a:buClrTx/>
                        <a:buSzPct val="70000"/>
                        <a:buFont typeface="Wingdings 2" pitchFamily="18" charset="2"/>
                        <a:buNone/>
                        <a:tabLst/>
                      </a:pPr>
                      <a:r>
                        <a:rPr kumimoji="0" lang="ar-SA" sz="1800" b="1" i="1" u="none" strike="noStrike" cap="none" normalizeH="0" baseline="0" smtClean="0">
                          <a:ln>
                            <a:noFill/>
                          </a:ln>
                          <a:solidFill>
                            <a:schemeClr val="tx1"/>
                          </a:solidFill>
                          <a:effectLst/>
                          <a:latin typeface="Times New Roman" pitchFamily="18" charset="0"/>
                          <a:cs typeface="Simplified Arabic" pitchFamily="18" charset="-78"/>
                        </a:rPr>
                        <a:t>- تم وضع برنامج للتحسين المستمر عام 1980.</a:t>
                      </a:r>
                    </a:p>
                  </a:txBody>
                  <a:tcPr marL="90000" marR="90000" marT="46800" marB="468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ransition>
    <p:comb/>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pPr>
              <a:defRPr/>
            </a:pPr>
            <a:fld id="{D7B0E45A-695F-49D1-8759-BC72D7C9007F}" type="slidenum">
              <a:rPr lang="ar-SA"/>
              <a:pPr>
                <a:defRPr/>
              </a:pPr>
              <a:t>73</a:t>
            </a:fld>
            <a:endParaRPr lang="en-US"/>
          </a:p>
        </p:txBody>
      </p:sp>
      <p:sp>
        <p:nvSpPr>
          <p:cNvPr id="82947" name="Rectangle 2"/>
          <p:cNvSpPr>
            <a:spLocks noGrp="1"/>
          </p:cNvSpPr>
          <p:nvPr>
            <p:ph type="title" idx="4294967295"/>
          </p:nvPr>
        </p:nvSpPr>
        <p:spPr bwMode="auto">
          <a:xfrm>
            <a:off x="827088" y="260350"/>
            <a:ext cx="6697662" cy="720725"/>
          </a:xfrm>
          <a:noFill/>
        </p:spPr>
        <p:txBody>
          <a:bodyPr wrap="square" lIns="91440" tIns="45720" rIns="91440" bIns="45720" numCol="1" anchorCtr="0" compatLnSpc="1">
            <a:prstTxWarp prst="textNoShape">
              <a:avLst/>
            </a:prstTxWarp>
          </a:bodyPr>
          <a:lstStyle/>
          <a:p>
            <a:pPr algn="ctr"/>
            <a:r>
              <a:rPr lang="ar-SA" sz="1400" b="1" cap="none" smtClean="0">
                <a:effectLst/>
                <a:cs typeface="Monotype Koufi" pitchFamily="2" charset="-78"/>
              </a:rPr>
              <a:t>مجلس الخدمات الصحية-</a:t>
            </a:r>
            <a:r>
              <a:rPr lang="ar-SA" sz="1600" b="1" cap="none" smtClean="0">
                <a:effectLst/>
                <a:cs typeface="Monotype Koufi" pitchFamily="2" charset="-78"/>
              </a:rPr>
              <a:t> المجلس المركزي لاعتماد المنشئات الصحية</a:t>
            </a:r>
            <a:r>
              <a:rPr lang="ar-SA" sz="1800" b="1" cap="none" smtClean="0">
                <a:effectLst/>
                <a:cs typeface="Monotype Koufi" pitchFamily="2" charset="-78"/>
              </a:rPr>
              <a:t/>
            </a:r>
            <a:br>
              <a:rPr lang="ar-SA" sz="1800" b="1" cap="none" smtClean="0">
                <a:effectLst/>
                <a:cs typeface="Monotype Koufi" pitchFamily="2" charset="-78"/>
              </a:rPr>
            </a:br>
            <a:r>
              <a:rPr lang="ar-SA" sz="1800" b="1" cap="none" smtClean="0">
                <a:effectLst/>
                <a:cs typeface="Monotype Koufi" pitchFamily="2" charset="-78"/>
              </a:rPr>
              <a:t> </a:t>
            </a:r>
            <a:r>
              <a:rPr lang="en-US" sz="1200" cap="none" smtClean="0">
                <a:effectLst/>
                <a:latin typeface="Arial Black" pitchFamily="34" charset="0"/>
                <a:cs typeface="Monotype Koufi" pitchFamily="2" charset="-78"/>
              </a:rPr>
              <a:t>Central Board for Accreditation of Health Care Institutions (</a:t>
            </a:r>
            <a:r>
              <a:rPr lang="en-US" sz="1200" cap="none" smtClean="0">
                <a:effectLst/>
                <a:latin typeface="Arial Black" pitchFamily="34" charset="0"/>
                <a:cs typeface="Monotype Koufi" pitchFamily="2" charset="-78"/>
                <a:hlinkClick r:id="rId2"/>
              </a:rPr>
              <a:t>www.cbahi.org</a:t>
            </a:r>
            <a:r>
              <a:rPr lang="en-US" sz="1200" cap="none" smtClean="0">
                <a:effectLst/>
                <a:latin typeface="Arial Black" pitchFamily="34" charset="0"/>
                <a:cs typeface="Monotype Koufi" pitchFamily="2" charset="-78"/>
              </a:rPr>
              <a:t>)</a:t>
            </a:r>
            <a:r>
              <a:rPr lang="en-US" sz="1800" b="1" cap="none" smtClean="0">
                <a:effectLst/>
                <a:cs typeface="Monotype Koufi" pitchFamily="2" charset="-78"/>
              </a:rPr>
              <a:t> </a:t>
            </a:r>
            <a:r>
              <a:rPr lang="ar-SA" sz="2000" cap="none" smtClean="0">
                <a:effectLst/>
                <a:cs typeface="Monotype Koufi" pitchFamily="2" charset="-78"/>
              </a:rPr>
              <a:t> </a:t>
            </a:r>
            <a:endParaRPr lang="en-US" sz="2000" cap="none" smtClean="0">
              <a:effectLst/>
              <a:cs typeface="Monotype Koufi" pitchFamily="2" charset="-78"/>
            </a:endParaRPr>
          </a:p>
        </p:txBody>
      </p:sp>
      <p:sp>
        <p:nvSpPr>
          <p:cNvPr id="82948" name="Rectangle 3"/>
          <p:cNvSpPr>
            <a:spLocks noGrp="1"/>
          </p:cNvSpPr>
          <p:nvPr>
            <p:ph type="body" idx="4294967295"/>
          </p:nvPr>
        </p:nvSpPr>
        <p:spPr>
          <a:xfrm>
            <a:off x="611188" y="1412875"/>
            <a:ext cx="7775575" cy="4824413"/>
          </a:xfrm>
        </p:spPr>
        <p:txBody>
          <a:bodyPr/>
          <a:lstStyle/>
          <a:p>
            <a:pPr>
              <a:lnSpc>
                <a:spcPct val="80000"/>
              </a:lnSpc>
            </a:pPr>
            <a:r>
              <a:rPr lang="ar-SA" sz="2200" b="1" smtClean="0">
                <a:cs typeface="Monotype Koufi" pitchFamily="2" charset="-78"/>
              </a:rPr>
              <a:t>الاهداف:</a:t>
            </a:r>
            <a:r>
              <a:rPr lang="ar-SA" sz="2200" smtClean="0">
                <a:cs typeface="Monotype Koufi" pitchFamily="2" charset="-78"/>
              </a:rPr>
              <a:t> </a:t>
            </a:r>
          </a:p>
          <a:p>
            <a:pPr lvl="2">
              <a:lnSpc>
                <a:spcPct val="80000"/>
              </a:lnSpc>
            </a:pPr>
            <a:r>
              <a:rPr lang="ar-SA" sz="1600" smtClean="0">
                <a:cs typeface="Monotype Koufi" pitchFamily="2" charset="-78"/>
                <a:hlinkClick r:id="rId3"/>
              </a:rPr>
              <a:t>دعم الجودة في المنشآت الصحية</a:t>
            </a:r>
            <a:endParaRPr lang="ar-SA" sz="1600" smtClean="0">
              <a:cs typeface="Monotype Koufi" pitchFamily="2" charset="-78"/>
            </a:endParaRPr>
          </a:p>
          <a:p>
            <a:pPr lvl="2">
              <a:lnSpc>
                <a:spcPct val="80000"/>
              </a:lnSpc>
            </a:pPr>
            <a:r>
              <a:rPr lang="ar-SA" sz="1600" smtClean="0">
                <a:cs typeface="Monotype Koufi" pitchFamily="2" charset="-78"/>
                <a:hlinkClick r:id="rId4"/>
              </a:rPr>
              <a:t>اعتماد كافة المنشآت</a:t>
            </a:r>
            <a:endParaRPr lang="ar-SA" sz="1600" smtClean="0">
              <a:cs typeface="Monotype Koufi" pitchFamily="2" charset="-78"/>
            </a:endParaRPr>
          </a:p>
          <a:p>
            <a:pPr lvl="2">
              <a:lnSpc>
                <a:spcPct val="80000"/>
              </a:lnSpc>
            </a:pPr>
            <a:r>
              <a:rPr lang="ar-SA" sz="1600" smtClean="0">
                <a:cs typeface="Monotype Koufi" pitchFamily="2" charset="-78"/>
                <a:hlinkClick r:id="rId5"/>
              </a:rPr>
              <a:t>تصنيف و تأهيل المنشآت الصحيةو الشركات</a:t>
            </a:r>
            <a:endParaRPr lang="ar-SA" sz="1600" smtClean="0">
              <a:cs typeface="Monotype Koufi" pitchFamily="2" charset="-78"/>
            </a:endParaRPr>
          </a:p>
          <a:p>
            <a:pPr lvl="2">
              <a:lnSpc>
                <a:spcPct val="80000"/>
              </a:lnSpc>
            </a:pPr>
            <a:r>
              <a:rPr lang="ar-SA" sz="1600" smtClean="0">
                <a:cs typeface="Monotype Koufi" pitchFamily="2" charset="-78"/>
                <a:hlinkClick r:id="rId6"/>
              </a:rPr>
              <a:t>تأسيس و تطوير نظام معلوماتي قوي وقاعدة بيانات متكاملة</a:t>
            </a:r>
            <a:endParaRPr lang="ar-SA" sz="1600" smtClean="0">
              <a:cs typeface="Monotype Koufi" pitchFamily="2" charset="-78"/>
            </a:endParaRPr>
          </a:p>
          <a:p>
            <a:pPr lvl="2">
              <a:lnSpc>
                <a:spcPct val="80000"/>
              </a:lnSpc>
            </a:pPr>
            <a:r>
              <a:rPr lang="ar-SA" sz="1600" smtClean="0">
                <a:cs typeface="Monotype Koufi" pitchFamily="2" charset="-78"/>
                <a:hlinkClick r:id="rId7"/>
              </a:rPr>
              <a:t>لوصول إلى العالمية كمرجع لاعتماد الجودة</a:t>
            </a:r>
            <a:r>
              <a:rPr lang="ar-SA" sz="1600" smtClean="0">
                <a:cs typeface="Monotype Koufi" pitchFamily="2" charset="-78"/>
              </a:rPr>
              <a:t> </a:t>
            </a:r>
          </a:p>
          <a:p>
            <a:pPr lvl="1">
              <a:lnSpc>
                <a:spcPct val="80000"/>
              </a:lnSpc>
              <a:buFont typeface="Wingdings 2" pitchFamily="18" charset="2"/>
              <a:buNone/>
            </a:pPr>
            <a:r>
              <a:rPr lang="ar-SA" sz="1400" b="1" smtClean="0">
                <a:cs typeface="Monotype Koufi" pitchFamily="2" charset="-78"/>
              </a:rPr>
              <a:t>نبذة عن المجلس:</a:t>
            </a:r>
          </a:p>
          <a:p>
            <a:pPr>
              <a:lnSpc>
                <a:spcPct val="80000"/>
              </a:lnSpc>
            </a:pPr>
            <a:r>
              <a:rPr lang="ar-SA" sz="1400" smtClean="0">
                <a:cs typeface="Simplified Arabic" pitchFamily="18" charset="-78"/>
              </a:rPr>
              <a:t> </a:t>
            </a:r>
            <a:r>
              <a:rPr lang="ar-SA" sz="1400" b="1" smtClean="0">
                <a:cs typeface="Simplified Arabic" pitchFamily="18" charset="-78"/>
                <a:hlinkClick r:id="rId8"/>
              </a:rPr>
              <a:t>الهيكل التنظيمي</a:t>
            </a:r>
            <a:endParaRPr lang="ar-SA" sz="1400" smtClean="0">
              <a:cs typeface="Simplified Arabic" pitchFamily="18" charset="-78"/>
            </a:endParaRPr>
          </a:p>
          <a:p>
            <a:pPr>
              <a:lnSpc>
                <a:spcPct val="80000"/>
              </a:lnSpc>
            </a:pPr>
            <a:r>
              <a:rPr lang="ar-SA" sz="1400" smtClean="0">
                <a:cs typeface="Simplified Arabic" pitchFamily="18" charset="-78"/>
              </a:rPr>
              <a:t> </a:t>
            </a:r>
            <a:r>
              <a:rPr lang="ar-SA" sz="1400" b="1" smtClean="0">
                <a:cs typeface="Simplified Arabic" pitchFamily="18" charset="-78"/>
                <a:hlinkClick r:id="rId9"/>
              </a:rPr>
              <a:t>صلاحيات المجلس المركزي</a:t>
            </a:r>
            <a:endParaRPr lang="ar-SA" sz="1400" smtClean="0">
              <a:cs typeface="Simplified Arabic" pitchFamily="18" charset="-78"/>
            </a:endParaRPr>
          </a:p>
          <a:p>
            <a:pPr>
              <a:lnSpc>
                <a:spcPct val="80000"/>
              </a:lnSpc>
            </a:pPr>
            <a:r>
              <a:rPr lang="ar-SA" sz="1400" smtClean="0">
                <a:cs typeface="Simplified Arabic" pitchFamily="18" charset="-78"/>
              </a:rPr>
              <a:t> </a:t>
            </a:r>
            <a:r>
              <a:rPr lang="ar-SA" sz="1400" b="1" smtClean="0">
                <a:cs typeface="Simplified Arabic" pitchFamily="18" charset="-78"/>
                <a:hlinkClick r:id="rId10"/>
              </a:rPr>
              <a:t>نبذة عن المجلس</a:t>
            </a:r>
            <a:r>
              <a:rPr lang="ar-SA" sz="1400" b="1" smtClean="0">
                <a:cs typeface="Simplified Arabic" pitchFamily="18" charset="-78"/>
              </a:rPr>
              <a:t> </a:t>
            </a:r>
          </a:p>
          <a:p>
            <a:pPr>
              <a:lnSpc>
                <a:spcPct val="80000"/>
              </a:lnSpc>
            </a:pPr>
            <a:r>
              <a:rPr lang="ar-SA" sz="1400" smtClean="0">
                <a:cs typeface="Simplified Arabic" pitchFamily="18" charset="-78"/>
              </a:rPr>
              <a:t>مجلس الأمناء</a:t>
            </a:r>
          </a:p>
          <a:p>
            <a:pPr>
              <a:lnSpc>
                <a:spcPct val="80000"/>
              </a:lnSpc>
            </a:pPr>
            <a:r>
              <a:rPr lang="ar-SA" sz="1400" smtClean="0">
                <a:cs typeface="Simplified Arabic" pitchFamily="18" charset="-78"/>
              </a:rPr>
              <a:t> </a:t>
            </a:r>
            <a:r>
              <a:rPr lang="ar-SA" sz="1400" b="1" smtClean="0">
                <a:cs typeface="Simplified Arabic" pitchFamily="18" charset="-78"/>
                <a:hlinkClick r:id="rId11"/>
              </a:rPr>
              <a:t>أعضاء المجلس المركزي</a:t>
            </a:r>
            <a:endParaRPr lang="ar-SA" sz="1400" smtClean="0">
              <a:cs typeface="Simplified Arabic" pitchFamily="18" charset="-78"/>
            </a:endParaRPr>
          </a:p>
          <a:p>
            <a:pPr>
              <a:lnSpc>
                <a:spcPct val="80000"/>
              </a:lnSpc>
            </a:pPr>
            <a:r>
              <a:rPr lang="ar-SA" sz="1400" smtClean="0">
                <a:cs typeface="Simplified Arabic" pitchFamily="18" charset="-78"/>
              </a:rPr>
              <a:t> </a:t>
            </a:r>
            <a:r>
              <a:rPr lang="ar-SA" sz="1400" b="1" smtClean="0">
                <a:cs typeface="Simplified Arabic" pitchFamily="18" charset="-78"/>
                <a:hlinkClick r:id="rId12"/>
              </a:rPr>
              <a:t>أعضاء مجلس الخدمات الصحية</a:t>
            </a:r>
            <a:r>
              <a:rPr lang="ar-SA" sz="1400" b="1" smtClean="0">
                <a:cs typeface="Simplified Arabic" pitchFamily="18" charset="-78"/>
              </a:rPr>
              <a:t> </a:t>
            </a:r>
          </a:p>
          <a:p>
            <a:pPr>
              <a:lnSpc>
                <a:spcPct val="80000"/>
              </a:lnSpc>
            </a:pPr>
            <a:r>
              <a:rPr lang="ar-SA" sz="1400" smtClean="0">
                <a:cs typeface="Simplified Arabic" pitchFamily="18" charset="-78"/>
              </a:rPr>
              <a:t>مجالس المناطق</a:t>
            </a:r>
          </a:p>
          <a:p>
            <a:pPr>
              <a:lnSpc>
                <a:spcPct val="80000"/>
              </a:lnSpc>
            </a:pPr>
            <a:r>
              <a:rPr lang="ar-SA" sz="1400" smtClean="0">
                <a:cs typeface="Simplified Arabic" pitchFamily="18" charset="-78"/>
              </a:rPr>
              <a:t> </a:t>
            </a:r>
            <a:r>
              <a:rPr lang="ar-SA" sz="1400" b="1" smtClean="0">
                <a:cs typeface="Simplified Arabic" pitchFamily="18" charset="-78"/>
                <a:hlinkClick r:id="rId13"/>
              </a:rPr>
              <a:t>امناء مجالس المناطق</a:t>
            </a:r>
            <a:endParaRPr lang="ar-SA" sz="1400" smtClean="0">
              <a:cs typeface="Simplified Arabic" pitchFamily="18" charset="-78"/>
            </a:endParaRPr>
          </a:p>
          <a:p>
            <a:pPr>
              <a:lnSpc>
                <a:spcPct val="80000"/>
              </a:lnSpc>
            </a:pPr>
            <a:r>
              <a:rPr lang="ar-SA" sz="1400" smtClean="0">
                <a:cs typeface="Simplified Arabic" pitchFamily="18" charset="-78"/>
              </a:rPr>
              <a:t> </a:t>
            </a:r>
            <a:r>
              <a:rPr lang="ar-SA" sz="1400" b="1" smtClean="0">
                <a:cs typeface="Simplified Arabic" pitchFamily="18" charset="-78"/>
                <a:hlinkClick r:id="rId14"/>
              </a:rPr>
              <a:t>صلاحياتها</a:t>
            </a:r>
            <a:endParaRPr lang="ar-SA" sz="1400" smtClean="0">
              <a:cs typeface="Simplified Arabic" pitchFamily="18" charset="-78"/>
            </a:endParaRPr>
          </a:p>
          <a:p>
            <a:pPr>
              <a:lnSpc>
                <a:spcPct val="80000"/>
              </a:lnSpc>
            </a:pPr>
            <a:r>
              <a:rPr lang="ar-SA" sz="1400" smtClean="0">
                <a:cs typeface="Simplified Arabic" pitchFamily="18" charset="-78"/>
              </a:rPr>
              <a:t> </a:t>
            </a:r>
            <a:r>
              <a:rPr lang="ar-SA" sz="1400" b="1" smtClean="0">
                <a:cs typeface="Simplified Arabic" pitchFamily="18" charset="-78"/>
                <a:hlinkClick r:id="rId15"/>
              </a:rPr>
              <a:t>مجالس مناطق المملكة</a:t>
            </a:r>
            <a:r>
              <a:rPr lang="ar-SA" sz="1400" b="1" smtClean="0">
                <a:cs typeface="Simplified Arabic" pitchFamily="18" charset="-78"/>
              </a:rPr>
              <a:t> </a:t>
            </a:r>
          </a:p>
          <a:p>
            <a:pPr>
              <a:lnSpc>
                <a:spcPct val="80000"/>
              </a:lnSpc>
            </a:pPr>
            <a:r>
              <a:rPr lang="ar-SA" sz="1400" b="1" smtClean="0">
                <a:cs typeface="Monotype Koufi" pitchFamily="2" charset="-78"/>
              </a:rPr>
              <a:t>المعايير</a:t>
            </a:r>
          </a:p>
          <a:p>
            <a:pPr>
              <a:lnSpc>
                <a:spcPct val="80000"/>
              </a:lnSpc>
            </a:pPr>
            <a:r>
              <a:rPr lang="ar-SA" sz="2200" smtClean="0">
                <a:cs typeface="Simplified Arabic" pitchFamily="18" charset="-78"/>
              </a:rPr>
              <a:t> </a:t>
            </a:r>
            <a:r>
              <a:rPr lang="ar-SA" sz="2200" b="1" smtClean="0">
                <a:cs typeface="Simplified Arabic" pitchFamily="18" charset="-78"/>
                <a:hlinkClick r:id="rId16"/>
              </a:rPr>
              <a:t>معايير الوطنية للمستشفيات</a:t>
            </a:r>
            <a:r>
              <a:rPr lang="ar-SA" sz="2200" b="1" smtClean="0">
                <a:cs typeface="Simplified Arabic" pitchFamily="18" charset="-78"/>
              </a:rPr>
              <a:t>  - </a:t>
            </a:r>
            <a:r>
              <a:rPr lang="ar-SA" sz="2200" smtClean="0">
                <a:cs typeface="Simplified Arabic" pitchFamily="18" charset="-78"/>
              </a:rPr>
              <a:t>الاعتماد </a:t>
            </a:r>
          </a:p>
          <a:p>
            <a:pPr>
              <a:lnSpc>
                <a:spcPct val="80000"/>
              </a:lnSpc>
            </a:pPr>
            <a:r>
              <a:rPr lang="ar-SA" sz="1700" smtClean="0">
                <a:cs typeface="Simplified Arabic" pitchFamily="18" charset="-78"/>
              </a:rPr>
              <a:t>أخرى: </a:t>
            </a:r>
          </a:p>
        </p:txBody>
      </p:sp>
      <p:pic>
        <p:nvPicPr>
          <p:cNvPr id="82949" name="Picture 4" descr="CBAHI">
            <a:hlinkClick r:id="rId2"/>
          </p:cNvPr>
          <p:cNvPicPr>
            <a:picLocks noChangeAspect="1" noChangeArrowheads="1"/>
          </p:cNvPicPr>
          <p:nvPr/>
        </p:nvPicPr>
        <p:blipFill>
          <a:blip r:embed="rId17"/>
          <a:srcRect/>
          <a:stretch>
            <a:fillRect/>
          </a:stretch>
        </p:blipFill>
        <p:spPr bwMode="auto">
          <a:xfrm>
            <a:off x="3563938" y="836613"/>
            <a:ext cx="762000" cy="771525"/>
          </a:xfrm>
          <a:prstGeom prst="rect">
            <a:avLst/>
          </a:prstGeom>
          <a:noFill/>
          <a:ln w="9525">
            <a:noFill/>
            <a:miter lim="800000"/>
            <a:headEnd/>
            <a:tailEnd/>
          </a:ln>
        </p:spPr>
      </p:pic>
      <p:pic>
        <p:nvPicPr>
          <p:cNvPr id="82950" name="Picture 5" descr="Cbahi Surveyors Portal">
            <a:hlinkClick r:id="rId18"/>
          </p:cNvPr>
          <p:cNvPicPr>
            <a:picLocks noChangeAspect="1" noChangeArrowheads="1"/>
          </p:cNvPicPr>
          <p:nvPr/>
        </p:nvPicPr>
        <p:blipFill>
          <a:blip r:embed="rId19"/>
          <a:srcRect/>
          <a:stretch>
            <a:fillRect/>
          </a:stretch>
        </p:blipFill>
        <p:spPr bwMode="auto">
          <a:xfrm>
            <a:off x="827088" y="4076700"/>
            <a:ext cx="2219325" cy="1447800"/>
          </a:xfrm>
          <a:prstGeom prst="rect">
            <a:avLst/>
          </a:prstGeom>
          <a:noFill/>
          <a:ln w="9525">
            <a:noFill/>
            <a:miter lim="800000"/>
            <a:headEnd/>
            <a:tailEnd/>
          </a:ln>
        </p:spPr>
      </p:pic>
      <p:pic>
        <p:nvPicPr>
          <p:cNvPr id="82951" name="Picture 6" descr="Surveyor Activities">
            <a:hlinkClick r:id="rId20"/>
          </p:cNvPr>
          <p:cNvPicPr>
            <a:picLocks noChangeAspect="1" noChangeArrowheads="1"/>
          </p:cNvPicPr>
          <p:nvPr/>
        </p:nvPicPr>
        <p:blipFill>
          <a:blip r:embed="rId21"/>
          <a:srcRect/>
          <a:stretch>
            <a:fillRect/>
          </a:stretch>
        </p:blipFill>
        <p:spPr bwMode="auto">
          <a:xfrm>
            <a:off x="827088" y="2636838"/>
            <a:ext cx="2266950" cy="1409700"/>
          </a:xfrm>
          <a:prstGeom prst="rect">
            <a:avLst/>
          </a:prstGeom>
          <a:noFill/>
          <a:ln w="9525">
            <a:noFill/>
            <a:miter lim="800000"/>
            <a:headEnd/>
            <a:tailEnd/>
          </a:ln>
        </p:spPr>
      </p:pic>
    </p:spTree>
  </p:cSld>
  <p:clrMapOvr>
    <a:masterClrMapping/>
  </p:clrMapOvr>
  <p:transition>
    <p:comb/>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a:spLocks noGrp="1"/>
          </p:cNvSpPr>
          <p:nvPr>
            <p:ph type="sldNum" sz="quarter" idx="12"/>
          </p:nvPr>
        </p:nvSpPr>
        <p:spPr/>
        <p:txBody>
          <a:bodyPr/>
          <a:lstStyle/>
          <a:p>
            <a:pPr>
              <a:defRPr/>
            </a:pPr>
            <a:fld id="{0CDFC948-987D-40A0-9FBA-42E662A6552D}" type="slidenum">
              <a:rPr lang="ar-SA"/>
              <a:pPr>
                <a:defRPr/>
              </a:pPr>
              <a:t>74</a:t>
            </a:fld>
            <a:endParaRPr lang="en-US"/>
          </a:p>
        </p:txBody>
      </p:sp>
      <p:sp>
        <p:nvSpPr>
          <p:cNvPr id="83971" name="Date Placeholder 3"/>
          <p:cNvSpPr txBox="1">
            <a:spLocks noGrp="1"/>
          </p:cNvSpPr>
          <p:nvPr/>
        </p:nvSpPr>
        <p:spPr bwMode="auto">
          <a:xfrm>
            <a:off x="6477000" y="6416675"/>
            <a:ext cx="2133600" cy="365125"/>
          </a:xfrm>
          <a:prstGeom prst="rect">
            <a:avLst/>
          </a:prstGeom>
          <a:noFill/>
          <a:ln w="9525">
            <a:noFill/>
            <a:miter lim="800000"/>
            <a:headEnd/>
            <a:tailEnd/>
          </a:ln>
        </p:spPr>
        <p:txBody>
          <a:bodyPr anchor="b"/>
          <a:lstStyle/>
          <a:p>
            <a:pPr algn="l"/>
            <a:r>
              <a:rPr lang="ar-SA" sz="1100">
                <a:solidFill>
                  <a:schemeClr val="tx2"/>
                </a:solidFill>
              </a:rPr>
              <a:t>17 شوال 1430هـ موافق 6 اكتوبر 2009م</a:t>
            </a:r>
            <a:endParaRPr lang="en-US" sz="1100">
              <a:solidFill>
                <a:schemeClr val="tx2"/>
              </a:solidFill>
            </a:endParaRPr>
          </a:p>
        </p:txBody>
      </p:sp>
      <p:sp>
        <p:nvSpPr>
          <p:cNvPr id="83972" name="Slide Number Placeholder 4"/>
          <p:cNvSpPr txBox="1">
            <a:spLocks noGrp="1"/>
          </p:cNvSpPr>
          <p:nvPr/>
        </p:nvSpPr>
        <p:spPr bwMode="auto">
          <a:xfrm>
            <a:off x="8610600" y="6416675"/>
            <a:ext cx="457200" cy="365125"/>
          </a:xfrm>
          <a:prstGeom prst="rect">
            <a:avLst/>
          </a:prstGeom>
          <a:noFill/>
          <a:ln w="9525">
            <a:noFill/>
            <a:miter lim="800000"/>
            <a:headEnd/>
            <a:tailEnd/>
          </a:ln>
        </p:spPr>
        <p:txBody>
          <a:bodyPr anchor="b"/>
          <a:lstStyle/>
          <a:p>
            <a:pPr algn="l"/>
            <a:fld id="{138431A2-777E-48A5-8659-27FEB2A63C7A}" type="slidenum">
              <a:rPr lang="ar-SA" sz="1200">
                <a:solidFill>
                  <a:schemeClr val="tx2"/>
                </a:solidFill>
              </a:rPr>
              <a:pPr algn="l"/>
              <a:t>74</a:t>
            </a:fld>
            <a:endParaRPr lang="en-US" sz="1200">
              <a:solidFill>
                <a:schemeClr val="tx2"/>
              </a:solidFill>
            </a:endParaRPr>
          </a:p>
        </p:txBody>
      </p:sp>
      <p:pic>
        <p:nvPicPr>
          <p:cNvPr id="83973" name="Picture 4" descr="Flag of WHO.svg">
            <a:hlinkClick r:id="rId2"/>
          </p:cNvPr>
          <p:cNvPicPr>
            <a:picLocks noChangeAspect="1" noChangeArrowheads="1"/>
          </p:cNvPicPr>
          <p:nvPr/>
        </p:nvPicPr>
        <p:blipFill>
          <a:blip r:embed="rId3"/>
          <a:srcRect/>
          <a:stretch>
            <a:fillRect/>
          </a:stretch>
        </p:blipFill>
        <p:spPr bwMode="auto">
          <a:xfrm>
            <a:off x="2700338" y="908050"/>
            <a:ext cx="2143125" cy="1428750"/>
          </a:xfrm>
          <a:prstGeom prst="rect">
            <a:avLst/>
          </a:prstGeom>
          <a:noFill/>
          <a:ln w="9525">
            <a:noFill/>
            <a:miter lim="800000"/>
            <a:headEnd/>
            <a:tailEnd/>
          </a:ln>
        </p:spPr>
      </p:pic>
      <p:sp>
        <p:nvSpPr>
          <p:cNvPr id="83974" name="Rectangle 5"/>
          <p:cNvSpPr>
            <a:spLocks noChangeArrowheads="1"/>
          </p:cNvSpPr>
          <p:nvPr/>
        </p:nvSpPr>
        <p:spPr bwMode="auto">
          <a:xfrm>
            <a:off x="109538" y="2700338"/>
            <a:ext cx="7991475" cy="1520825"/>
          </a:xfrm>
          <a:prstGeom prst="rect">
            <a:avLst/>
          </a:prstGeom>
          <a:noFill/>
          <a:ln w="9525">
            <a:noFill/>
            <a:miter lim="800000"/>
            <a:headEnd/>
            <a:tailEnd/>
          </a:ln>
        </p:spPr>
        <p:txBody>
          <a:bodyPr>
            <a:spAutoFit/>
          </a:bodyPr>
          <a:lstStyle/>
          <a:p>
            <a:pPr algn="just" rtl="0" eaLnBrk="0" hangingPunct="0">
              <a:spcBef>
                <a:spcPct val="20000"/>
              </a:spcBef>
              <a:buClr>
                <a:srgbClr val="F9F9F9"/>
              </a:buClr>
              <a:buSzPct val="65000"/>
              <a:buFont typeface="Wingdings 2" pitchFamily="18" charset="2"/>
              <a:buChar char=""/>
            </a:pPr>
            <a:r>
              <a:rPr lang="en-US" b="1"/>
              <a:t>The WHO's constitution states that its objective "is the attainment by all peoples of the highest possible level of health.</a:t>
            </a:r>
            <a:r>
              <a:rPr lang="ar-SA" b="1">
                <a:hlinkClick r:id="" action="ppaction://noaction"/>
              </a:rPr>
              <a:t>1]</a:t>
            </a:r>
            <a:r>
              <a:rPr lang="ar-SA" b="1"/>
              <a:t> </a:t>
            </a:r>
            <a:r>
              <a:rPr lang="en-US" b="1"/>
              <a:t>Its major task is to combat disease, especially key infectious diseases, and to promote the general health of the people of the world</a:t>
            </a:r>
            <a:r>
              <a:rPr lang="ar-SA" b="1"/>
              <a:t>. </a:t>
            </a:r>
          </a:p>
          <a:p>
            <a:pPr algn="just" rtl="0" eaLnBrk="0" hangingPunct="0">
              <a:spcBef>
                <a:spcPct val="20000"/>
              </a:spcBef>
              <a:buClr>
                <a:srgbClr val="F9F9F9"/>
              </a:buClr>
              <a:buSzPct val="65000"/>
              <a:buFont typeface="Wingdings 2" pitchFamily="18" charset="2"/>
              <a:buNone/>
            </a:pPr>
            <a:endParaRPr lang="ar-SA" b="1"/>
          </a:p>
        </p:txBody>
      </p:sp>
    </p:spTree>
  </p:cSld>
  <p:clrMapOvr>
    <a:masterClrMapping/>
  </p:clrMapOvr>
  <p:transition>
    <p:comb/>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C2F39D7C-2BDC-42AE-B968-EF26C042C4AF}" type="slidenum">
              <a:rPr lang="ar-SA"/>
              <a:pPr>
                <a:defRPr/>
              </a:pPr>
              <a:t>75</a:t>
            </a:fld>
            <a:endParaRPr lang="en-US"/>
          </a:p>
        </p:txBody>
      </p:sp>
      <p:sp>
        <p:nvSpPr>
          <p:cNvPr id="2" name="Title 1"/>
          <p:cNvSpPr>
            <a:spLocks noGrp="1"/>
          </p:cNvSpPr>
          <p:nvPr>
            <p:ph type="title"/>
          </p:nvPr>
        </p:nvSpPr>
        <p:spPr>
          <a:xfrm>
            <a:off x="1195364" y="184127"/>
            <a:ext cx="6919930" cy="838201"/>
          </a:xfrm>
        </p:spPr>
        <p:txBody>
          <a:bodyPr>
            <a:normAutofit fontScale="90000"/>
          </a:bodyPr>
          <a:lstStyle/>
          <a:p>
            <a:pPr algn="ctr">
              <a:defRPr/>
            </a:pPr>
            <a:r>
              <a:rPr lang="ar-SA" sz="2700" b="1" dirty="0" smtClean="0">
                <a:latin typeface="Monotype Koufi" pitchFamily="2" charset="-78"/>
                <a:ea typeface="Monotype Koufi" pitchFamily="2" charset="-78"/>
                <a:cs typeface="Monotype Koufi" pitchFamily="2" charset="-78"/>
              </a:rPr>
              <a:t>إجراءات السلامة المتبعة في المختبرات الطبي</a:t>
            </a:r>
            <a:r>
              <a:rPr lang="ar-SA" b="1" dirty="0" smtClean="0"/>
              <a:t/>
            </a:r>
            <a:br>
              <a:rPr lang="ar-SA" b="1" dirty="0" smtClean="0"/>
            </a:br>
            <a:r>
              <a:rPr lang="en-US" sz="2700" b="1" dirty="0" smtClean="0"/>
              <a:t>MLD &amp; MLT Safety </a:t>
            </a:r>
            <a:endParaRPr lang="ar-SA" sz="2700" dirty="0"/>
          </a:p>
        </p:txBody>
      </p:sp>
      <p:sp>
        <p:nvSpPr>
          <p:cNvPr id="84996" name="Content Placeholder 2"/>
          <p:cNvSpPr>
            <a:spLocks noGrp="1"/>
          </p:cNvSpPr>
          <p:nvPr>
            <p:ph idx="1"/>
          </p:nvPr>
        </p:nvSpPr>
        <p:spPr>
          <a:xfrm>
            <a:off x="304800" y="1125538"/>
            <a:ext cx="8686800" cy="5383212"/>
          </a:xfrm>
        </p:spPr>
        <p:txBody>
          <a:bodyPr/>
          <a:lstStyle/>
          <a:p>
            <a:pPr marL="800100" indent="-609600">
              <a:buFont typeface="Wingdings 2" pitchFamily="18" charset="2"/>
              <a:buNone/>
            </a:pPr>
            <a:r>
              <a:rPr lang="ar-SA" sz="1600" smtClean="0"/>
              <a:t>**هناك العديد من الإجراءات</a:t>
            </a:r>
            <a:r>
              <a:rPr lang="ar-SA" sz="1600" b="1" smtClean="0"/>
              <a:t> ينبغي اتباعها لضمان السلامة وهي من الجودة، أهمها </a:t>
            </a:r>
            <a:r>
              <a:rPr lang="ar-SA" sz="1600" b="1" i="1" smtClean="0"/>
              <a:t>(عدم + 3 لبس + 6 يجب + 2 يمنع + عدم)</a:t>
            </a:r>
            <a:r>
              <a:rPr lang="ar-SA" sz="1600" b="1" smtClean="0"/>
              <a:t>: </a:t>
            </a:r>
            <a:br>
              <a:rPr lang="ar-SA" sz="1600" b="1" smtClean="0"/>
            </a:br>
            <a:r>
              <a:rPr lang="ar-SA" sz="1600" b="1" smtClean="0"/>
              <a:t>1) عدم التسرع بالعمل فهذا يؤدي إلى أخطاء قد تكون ضارة.</a:t>
            </a:r>
          </a:p>
          <a:p>
            <a:pPr marL="800100" indent="-609600">
              <a:buFont typeface="Wingdings 2" pitchFamily="18" charset="2"/>
              <a:buNone/>
            </a:pPr>
            <a:r>
              <a:rPr lang="ar-SA" sz="1600" b="1" smtClean="0"/>
              <a:t>	2) لبس القفازات الواقية </a:t>
            </a:r>
            <a:r>
              <a:rPr lang="en-US" sz="1600" b="1" smtClean="0">
                <a:cs typeface="Tahoma" pitchFamily="34" charset="0"/>
              </a:rPr>
              <a:t>(Gloves) </a:t>
            </a:r>
            <a:r>
              <a:rPr lang="ar-SA" sz="1600" smtClean="0"/>
              <a:t>أثناء التعامل مع العينات المختلفة</a:t>
            </a:r>
            <a:r>
              <a:rPr lang="ar-SA" sz="1600" b="1" smtClean="0"/>
              <a:t> ، مع</a:t>
            </a:r>
            <a:br>
              <a:rPr lang="ar-SA" sz="1600" b="1" smtClean="0"/>
            </a:br>
            <a:r>
              <a:rPr lang="ar-SA" sz="1600" b="1" smtClean="0"/>
              <a:t>مراعاة عدم لمس الأدوات</a:t>
            </a:r>
            <a:r>
              <a:rPr lang="ar-SA" sz="1600" smtClean="0"/>
              <a:t> التي يحتاج إليها فقط وذلك لتقليل نسبة تلوث</a:t>
            </a:r>
            <a:br>
              <a:rPr lang="ar-SA" sz="1600" smtClean="0"/>
            </a:br>
            <a:r>
              <a:rPr lang="ar-SA" sz="1600" smtClean="0"/>
              <a:t>الأدوات الموجودة .</a:t>
            </a:r>
            <a:br>
              <a:rPr lang="ar-SA" sz="1600" smtClean="0"/>
            </a:br>
            <a:r>
              <a:rPr lang="ar-SA" sz="1600" b="1" smtClean="0"/>
              <a:t>3) لبس البالطو (</a:t>
            </a:r>
            <a:r>
              <a:rPr lang="en-US" sz="1600" b="1" smtClean="0">
                <a:cs typeface="Tahoma" pitchFamily="34" charset="0"/>
              </a:rPr>
              <a:t>Lab Coat) </a:t>
            </a:r>
            <a:r>
              <a:rPr lang="ar-SA" sz="1600" b="1" smtClean="0"/>
              <a:t>) </a:t>
            </a:r>
            <a:r>
              <a:rPr lang="ar-SA" sz="1600" smtClean="0"/>
              <a:t>عند الدخول للمختبر .</a:t>
            </a:r>
            <a:br>
              <a:rPr lang="ar-SA" sz="1600" smtClean="0"/>
            </a:br>
            <a:r>
              <a:rPr lang="ar-SA" sz="1600" b="1" smtClean="0"/>
              <a:t>4) لبس حذاء غير مكشوف </a:t>
            </a:r>
            <a:r>
              <a:rPr lang="ar-SA" sz="1600" smtClean="0"/>
              <a:t>عند الدخول إلى المختبر .</a:t>
            </a:r>
            <a:br>
              <a:rPr lang="ar-SA" sz="1600" smtClean="0"/>
            </a:br>
            <a:r>
              <a:rPr lang="ar-SA" sz="1600" b="1" smtClean="0"/>
              <a:t>5) يجب أن يكون بكل مختبر أكثر من مخرج </a:t>
            </a:r>
            <a:r>
              <a:rPr lang="ar-SA" sz="1600" smtClean="0"/>
              <a:t>ويفضل أن تكون الأبواب من النوع المفصلي التي تفتح للداخل والخارج .</a:t>
            </a:r>
            <a:br>
              <a:rPr lang="ar-SA" sz="1600" smtClean="0"/>
            </a:br>
            <a:r>
              <a:rPr lang="ar-SA" sz="1600" smtClean="0"/>
              <a:t> </a:t>
            </a:r>
            <a:r>
              <a:rPr lang="ar-SA" sz="1600" b="1" smtClean="0"/>
              <a:t>6) يجب التأكد من اسم المريض ورقم العينة ومطابقتها قبل إجراء التحليل .</a:t>
            </a:r>
            <a:br>
              <a:rPr lang="ar-SA" sz="1600" b="1" smtClean="0"/>
            </a:br>
            <a:r>
              <a:rPr lang="ar-SA" sz="1600" b="1" smtClean="0"/>
              <a:t>7) يجب حفظ العينة بعد الانتهاء منها .</a:t>
            </a:r>
            <a:br>
              <a:rPr lang="ar-SA" sz="1600" b="1" smtClean="0"/>
            </a:br>
            <a:r>
              <a:rPr lang="ar-SA" sz="1600" b="1" smtClean="0"/>
              <a:t>8) يجب مراعاة نظافة المختبر والأدوات المستخدمة به .</a:t>
            </a:r>
            <a:br>
              <a:rPr lang="ar-SA" sz="1600" b="1" smtClean="0"/>
            </a:br>
            <a:r>
              <a:rPr lang="ar-SA" sz="1600" b="1" smtClean="0"/>
              <a:t>9) يجب التخلص من العينات والقفازات الملوثة </a:t>
            </a:r>
            <a:r>
              <a:rPr lang="ar-SA" sz="1600" smtClean="0"/>
              <a:t>والأدوات المستخدمة بوضعها في كيس خاص بها وذلك لإعدامها بالطرق المناسبة لها .</a:t>
            </a:r>
            <a:br>
              <a:rPr lang="ar-SA" sz="1600" smtClean="0"/>
            </a:br>
            <a:r>
              <a:rPr lang="ar-SA" sz="1600" b="1" smtClean="0"/>
              <a:t>10) يجب تنظيف أرضية القسم وكذلك الطاولات (البنشات) بمطهرات مناسبة مثل : </a:t>
            </a:r>
            <a:br>
              <a:rPr lang="ar-SA" sz="1600" b="1" smtClean="0"/>
            </a:br>
            <a:r>
              <a:rPr lang="ar-SA" sz="1600" b="1" smtClean="0"/>
              <a:t>(</a:t>
            </a:r>
            <a:r>
              <a:rPr lang="ar-SA" sz="1400" b="1" smtClean="0"/>
              <a:t>هيبوكلوريت الصوديوم </a:t>
            </a:r>
            <a:r>
              <a:rPr lang="en-US" sz="1400" b="1" smtClean="0">
                <a:cs typeface="Tahoma" pitchFamily="34" charset="0"/>
              </a:rPr>
              <a:t>Sodium Hypochlorite </a:t>
            </a:r>
            <a:r>
              <a:rPr lang="ar-SA" sz="1400" b="1" smtClean="0"/>
              <a:t> والفورمالين</a:t>
            </a:r>
            <a:r>
              <a:rPr lang="en-US" sz="1400" b="1" smtClean="0">
                <a:cs typeface="Tahoma" pitchFamily="34" charset="0"/>
              </a:rPr>
              <a:t>Formalin </a:t>
            </a:r>
            <a:r>
              <a:rPr lang="ar-SA" sz="1400" b="1" smtClean="0"/>
              <a:t> ومركبات الفينول</a:t>
            </a:r>
            <a:r>
              <a:rPr lang="en-US" sz="1400" b="1" smtClean="0">
                <a:cs typeface="Tahoma" pitchFamily="34" charset="0"/>
              </a:rPr>
              <a:t>Phenol Compounds </a:t>
            </a:r>
            <a:r>
              <a:rPr lang="ar-SA" sz="1400" b="1" smtClean="0"/>
              <a:t>قبل وبعد العمل ). </a:t>
            </a:r>
          </a:p>
          <a:p>
            <a:pPr marL="800100" indent="-609600">
              <a:buFont typeface="Wingdings 2" pitchFamily="18" charset="2"/>
              <a:buNone/>
            </a:pPr>
            <a:r>
              <a:rPr lang="ar-SA" sz="1400" b="1" smtClean="0"/>
              <a:t>	</a:t>
            </a:r>
            <a:r>
              <a:rPr lang="ar-SA" sz="1600" b="1" smtClean="0"/>
              <a:t>11) يمنع شرب السجائر داخل المختبر .</a:t>
            </a:r>
            <a:br>
              <a:rPr lang="ar-SA" sz="1600" b="1" smtClean="0"/>
            </a:br>
            <a:r>
              <a:rPr lang="ar-SA" sz="1600" b="1" smtClean="0"/>
              <a:t>12) يمنع استخدام الفم في سحب الكيماويات </a:t>
            </a:r>
            <a:r>
              <a:rPr lang="ar-SA" sz="1600" smtClean="0"/>
              <a:t>أو أي شئ داخل المختبر .</a:t>
            </a:r>
            <a:endParaRPr lang="ar-SA" sz="1600" b="1" smtClean="0"/>
          </a:p>
          <a:p>
            <a:pPr marL="800100" indent="-609600">
              <a:buFont typeface="Wingdings 2" pitchFamily="18" charset="2"/>
              <a:buNone/>
            </a:pPr>
            <a:r>
              <a:rPr lang="ar-SA" sz="1600" b="1" smtClean="0"/>
              <a:t>	 13) عدم تناول الأطعمة والمشروبات داخل المختبر .</a:t>
            </a:r>
          </a:p>
        </p:txBody>
      </p:sp>
    </p:spTree>
  </p:cSld>
  <p:clrMapOvr>
    <a:masterClrMapping/>
  </p:clrMapOvr>
  <p:transition>
    <p:comb/>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998FED3C-56BB-48DA-AAD8-7BBBE8A6AF23}" type="slidenum">
              <a:rPr lang="ar-SA"/>
              <a:pPr>
                <a:defRPr/>
              </a:pPr>
              <a:t>76</a:t>
            </a:fld>
            <a:endParaRPr lang="en-US"/>
          </a:p>
        </p:txBody>
      </p:sp>
      <p:sp>
        <p:nvSpPr>
          <p:cNvPr id="2" name="Title 1"/>
          <p:cNvSpPr>
            <a:spLocks noGrp="1"/>
          </p:cNvSpPr>
          <p:nvPr>
            <p:ph type="title"/>
          </p:nvPr>
        </p:nvSpPr>
        <p:spPr>
          <a:xfrm>
            <a:off x="385794" y="142852"/>
            <a:ext cx="8686800" cy="685784"/>
          </a:xfrm>
        </p:spPr>
        <p:txBody>
          <a:bodyPr/>
          <a:lstStyle/>
          <a:p>
            <a:pPr algn="ctr" rtl="0">
              <a:defRPr/>
            </a:pPr>
            <a:r>
              <a:rPr lang="en-US" sz="2400" b="1" dirty="0" smtClean="0">
                <a:latin typeface="Arial Black" pitchFamily="34" charset="0"/>
              </a:rPr>
              <a:t>ISO 15189:2003 Medical laboratories </a:t>
            </a:r>
          </a:p>
        </p:txBody>
      </p:sp>
      <p:sp>
        <p:nvSpPr>
          <p:cNvPr id="86020" name="Content Placeholder 2"/>
          <p:cNvSpPr>
            <a:spLocks noGrp="1"/>
          </p:cNvSpPr>
          <p:nvPr>
            <p:ph idx="1"/>
          </p:nvPr>
        </p:nvSpPr>
        <p:spPr>
          <a:xfrm>
            <a:off x="250825" y="1125538"/>
            <a:ext cx="8534400" cy="5183187"/>
          </a:xfrm>
        </p:spPr>
        <p:txBody>
          <a:bodyPr/>
          <a:lstStyle/>
          <a:p>
            <a:pPr algn="just" rtl="0">
              <a:buFont typeface="Wingdings 2" pitchFamily="18" charset="2"/>
              <a:buNone/>
            </a:pPr>
            <a:r>
              <a:rPr lang="en-US" sz="2400" b="1" i="1" smtClean="0">
                <a:latin typeface="Times New Roman" pitchFamily="18" charset="0"/>
                <a:cs typeface="Times New Roman" pitchFamily="18" charset="0"/>
              </a:rPr>
              <a:t>		Particular requirements for quality and competence</a:t>
            </a:r>
            <a:r>
              <a:rPr lang="en-US" sz="2400" smtClean="0">
                <a:latin typeface="Times New Roman" pitchFamily="18" charset="0"/>
                <a:cs typeface="Times New Roman" pitchFamily="18" charset="0"/>
              </a:rPr>
              <a:t> specifies the quality management system requirements particular to </a:t>
            </a:r>
            <a:r>
              <a:rPr lang="en-US" sz="2400" b="1" smtClean="0">
                <a:latin typeface="Times New Roman" pitchFamily="18" charset="0"/>
                <a:cs typeface="Times New Roman" pitchFamily="18" charset="0"/>
              </a:rPr>
              <a:t>medical laboratories</a:t>
            </a:r>
            <a:r>
              <a:rPr lang="en-US" sz="2400" smtClean="0">
                <a:latin typeface="Times New Roman" pitchFamily="18" charset="0"/>
                <a:cs typeface="Times New Roman" pitchFamily="18" charset="0"/>
              </a:rPr>
              <a:t>. The standard was developed by the International Organization for Standardization's Technical Committee 212 (ISO/TC 212). </a:t>
            </a:r>
          </a:p>
          <a:p>
            <a:pPr lvl="2" algn="just" rtl="0"/>
            <a:endParaRPr lang="en-US" sz="1800" smtClean="0">
              <a:latin typeface="Times New Roman" pitchFamily="18" charset="0"/>
              <a:cs typeface="Times New Roman" pitchFamily="18" charset="0"/>
            </a:endParaRPr>
          </a:p>
          <a:p>
            <a:pPr lvl="2" algn="just" rtl="0"/>
            <a:r>
              <a:rPr lang="en-US" sz="1800" b="1" i="1" smtClean="0">
                <a:latin typeface="Times New Roman" pitchFamily="18" charset="0"/>
                <a:cs typeface="Times New Roman" pitchFamily="18" charset="0"/>
              </a:rPr>
              <a:t>ISO/TC 212 assigned ISO 15189 to a working group to prepare the standard </a:t>
            </a:r>
            <a:r>
              <a:rPr lang="en-US" sz="1800" i="1" smtClean="0">
                <a:latin typeface="Times New Roman" pitchFamily="18" charset="0"/>
                <a:cs typeface="Times New Roman" pitchFamily="18" charset="0"/>
              </a:rPr>
              <a:t>based on the details of ISO/IEC 17025:1999</a:t>
            </a:r>
            <a:r>
              <a:rPr lang="en-US" sz="1800" b="1" i="1" smtClean="0">
                <a:latin typeface="Times New Roman" pitchFamily="18" charset="0"/>
                <a:cs typeface="Times New Roman" pitchFamily="18" charset="0"/>
              </a:rPr>
              <a:t> General requirements for the competence of testing and calibration laboratories. </a:t>
            </a:r>
          </a:p>
          <a:p>
            <a:pPr lvl="2" algn="just" rtl="0"/>
            <a:endParaRPr lang="en-US" sz="1800" b="1" i="1" smtClean="0">
              <a:latin typeface="Times New Roman" pitchFamily="18" charset="0"/>
              <a:cs typeface="Times New Roman" pitchFamily="18" charset="0"/>
            </a:endParaRPr>
          </a:p>
          <a:p>
            <a:pPr lvl="2" algn="just" rtl="0"/>
            <a:r>
              <a:rPr lang="en-US" sz="1800" i="1" smtClean="0">
                <a:latin typeface="Times New Roman" pitchFamily="18" charset="0"/>
                <a:cs typeface="Times New Roman" pitchFamily="18" charset="0"/>
              </a:rPr>
              <a:t>This working group included provision of</a:t>
            </a:r>
            <a:r>
              <a:rPr lang="en-US" sz="1800" b="1" i="1" smtClean="0">
                <a:latin typeface="Times New Roman" pitchFamily="18" charset="0"/>
                <a:cs typeface="Times New Roman" pitchFamily="18" charset="0"/>
              </a:rPr>
              <a:t> advice to users of the laboratory service, the collection of patient samples, </a:t>
            </a:r>
            <a:r>
              <a:rPr lang="en-US" sz="1800" i="1" smtClean="0">
                <a:latin typeface="Times New Roman" pitchFamily="18" charset="0"/>
                <a:cs typeface="Times New Roman" pitchFamily="18" charset="0"/>
              </a:rPr>
              <a:t>the interpretation of test results, acceptable turnaround times</a:t>
            </a:r>
            <a:r>
              <a:rPr lang="en-US" sz="1800" b="1" i="1" smtClean="0">
                <a:latin typeface="Times New Roman" pitchFamily="18" charset="0"/>
                <a:cs typeface="Times New Roman" pitchFamily="18" charset="0"/>
              </a:rPr>
              <a:t>, how testing is to be provided in a medical emergency and the lab's role in the education and training of health care staff. </a:t>
            </a:r>
          </a:p>
          <a:p>
            <a:pPr algn="ctr" rtl="0">
              <a:buFont typeface="Wingdings 2" pitchFamily="18" charset="2"/>
              <a:buNone/>
            </a:pPr>
            <a:r>
              <a:rPr lang="en-US" sz="1400" b="1" baseline="30000" smtClean="0">
                <a:latin typeface="Times New Roman" pitchFamily="18" charset="0"/>
                <a:cs typeface="Times New Roman" pitchFamily="18" charset="0"/>
                <a:hlinkClick r:id="rId2"/>
              </a:rPr>
              <a:t>http://encyclopedia.thefreedictionary.com/Medical+laboratory+quality+management+system.com</a:t>
            </a:r>
            <a:r>
              <a:rPr lang="en-US" sz="1400" b="1" baseline="30000" smtClean="0">
                <a:latin typeface="Times New Roman" pitchFamily="18" charset="0"/>
                <a:cs typeface="Times New Roman" pitchFamily="18" charset="0"/>
              </a:rPr>
              <a:t> </a:t>
            </a:r>
            <a:r>
              <a:rPr lang="en-US" sz="1800" b="1" smtClean="0">
                <a:latin typeface="Times New Roman" pitchFamily="18" charset="0"/>
                <a:cs typeface="Times New Roman" pitchFamily="18" charset="0"/>
              </a:rPr>
              <a:t> </a:t>
            </a:r>
            <a:endParaRPr lang="ar-SA" sz="3600" smtClean="0">
              <a:latin typeface="Times New Roman" pitchFamily="18" charset="0"/>
              <a:cs typeface="Times New Roman" pitchFamily="18" charset="0"/>
            </a:endParaRPr>
          </a:p>
        </p:txBody>
      </p:sp>
    </p:spTree>
  </p:cSld>
  <p:clrMapOvr>
    <a:masterClrMapping/>
  </p:clrMapOvr>
  <p:transition>
    <p:comb/>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5"/>
          <p:cNvSpPr>
            <a:spLocks noGrp="1"/>
          </p:cNvSpPr>
          <p:nvPr>
            <p:ph type="sldNum" sz="quarter" idx="12"/>
          </p:nvPr>
        </p:nvSpPr>
        <p:spPr/>
        <p:txBody>
          <a:bodyPr/>
          <a:lstStyle/>
          <a:p>
            <a:pPr>
              <a:defRPr/>
            </a:pPr>
            <a:fld id="{A7BDEDF2-F659-483C-93F9-68120DEA84F1}" type="slidenum">
              <a:rPr lang="ar-SA"/>
              <a:pPr>
                <a:defRPr/>
              </a:pPr>
              <a:t>77</a:t>
            </a:fld>
            <a:endParaRPr lang="en-US"/>
          </a:p>
        </p:txBody>
      </p:sp>
      <p:sp>
        <p:nvSpPr>
          <p:cNvPr id="87043" name="Rectangle 2"/>
          <p:cNvSpPr>
            <a:spLocks noGrp="1"/>
          </p:cNvSpPr>
          <p:nvPr>
            <p:ph type="title" idx="4294967295"/>
          </p:nvPr>
        </p:nvSpPr>
        <p:spPr bwMode="auto">
          <a:xfrm>
            <a:off x="457200" y="2708275"/>
            <a:ext cx="8686800" cy="838200"/>
          </a:xfrm>
          <a:noFill/>
        </p:spPr>
        <p:txBody>
          <a:bodyPr wrap="square" lIns="91440" tIns="45720" rIns="91440" bIns="45720" numCol="1" anchorCtr="0" compatLnSpc="1">
            <a:prstTxWarp prst="textNoShape">
              <a:avLst/>
            </a:prstTxWarp>
          </a:bodyPr>
          <a:lstStyle/>
          <a:p>
            <a:pPr algn="ctr" rtl="0"/>
            <a:r>
              <a:rPr lang="en-US" sz="2400" b="1" cap="none" smtClean="0">
                <a:effectLst/>
                <a:cs typeface="Tahoma" pitchFamily="34" charset="0"/>
              </a:rPr>
              <a:t>Further Useful MLTQM Experiences</a:t>
            </a:r>
            <a:r>
              <a:rPr lang="ar-SA" sz="2400" b="1" cap="none" smtClean="0">
                <a:effectLst/>
                <a:cs typeface="Monotype Koufi" pitchFamily="2" charset="-78"/>
              </a:rPr>
              <a:t>خبرات مميزة محلية وعالمية</a:t>
            </a:r>
            <a:r>
              <a:rPr lang="ar-SA" sz="3200" b="1" cap="none" smtClean="0">
                <a:effectLst/>
              </a:rPr>
              <a:t> </a:t>
            </a:r>
            <a:r>
              <a:rPr lang="en-US" sz="3200" b="1" cap="none" smtClean="0">
                <a:effectLst/>
                <a:cs typeface="Tahoma" pitchFamily="34" charset="0"/>
              </a:rPr>
              <a:t> </a:t>
            </a:r>
          </a:p>
        </p:txBody>
      </p:sp>
    </p:spTree>
  </p:cSld>
  <p:clrMapOvr>
    <a:masterClrMapping/>
  </p:clrMapOvr>
  <p:transition>
    <p:comb/>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84539211-9B75-4EFD-94DA-E37AB14A5356}" type="slidenum">
              <a:rPr lang="ar-SA"/>
              <a:pPr>
                <a:defRPr/>
              </a:pPr>
              <a:t>78</a:t>
            </a:fld>
            <a:endParaRPr lang="en-US"/>
          </a:p>
        </p:txBody>
      </p:sp>
      <p:sp>
        <p:nvSpPr>
          <p:cNvPr id="88067" name="Rectangle 2"/>
          <p:cNvSpPr>
            <a:spLocks noGrp="1"/>
          </p:cNvSpPr>
          <p:nvPr>
            <p:ph type="title" idx="4294967295"/>
          </p:nvPr>
        </p:nvSpPr>
        <p:spPr bwMode="auto">
          <a:xfrm>
            <a:off x="1547813" y="188913"/>
            <a:ext cx="6796087" cy="668337"/>
          </a:xfrm>
          <a:noFill/>
        </p:spPr>
        <p:txBody>
          <a:bodyPr wrap="square" lIns="91440" tIns="45720" rIns="91440" bIns="45720" numCol="1" anchorCtr="0" compatLnSpc="1">
            <a:prstTxWarp prst="textNoShape">
              <a:avLst/>
            </a:prstTxWarp>
          </a:bodyPr>
          <a:lstStyle/>
          <a:p>
            <a:pPr algn="ctr"/>
            <a:r>
              <a:rPr lang="en-US" b="1" cap="none" smtClean="0">
                <a:effectLst/>
                <a:cs typeface="Tahoma" pitchFamily="34" charset="0"/>
              </a:rPr>
              <a:t>Patient Safety </a:t>
            </a:r>
            <a:r>
              <a:rPr lang="en-US" sz="1800" b="1" cap="none" smtClean="0">
                <a:effectLst/>
                <a:cs typeface="Tahoma" pitchFamily="34" charset="0"/>
              </a:rPr>
              <a:t>(**dark letters)</a:t>
            </a:r>
          </a:p>
        </p:txBody>
      </p:sp>
      <p:sp>
        <p:nvSpPr>
          <p:cNvPr id="88068" name="Rectangle 3"/>
          <p:cNvSpPr>
            <a:spLocks noGrp="1"/>
          </p:cNvSpPr>
          <p:nvPr>
            <p:ph type="body" idx="4294967295"/>
          </p:nvPr>
        </p:nvSpPr>
        <p:spPr>
          <a:xfrm>
            <a:off x="468313" y="981075"/>
            <a:ext cx="8280400" cy="5876925"/>
          </a:xfrm>
        </p:spPr>
        <p:txBody>
          <a:bodyPr/>
          <a:lstStyle/>
          <a:p>
            <a:pPr algn="l" rtl="0">
              <a:lnSpc>
                <a:spcPct val="80000"/>
              </a:lnSpc>
            </a:pPr>
            <a:r>
              <a:rPr lang="en-US" sz="1600" smtClean="0">
                <a:cs typeface="Tahoma" pitchFamily="34" charset="0"/>
              </a:rPr>
              <a:t>Int J Qual Health Care. 2009 Feb;21(1):18-26.</a:t>
            </a:r>
            <a:endParaRPr lang="en-US" sz="1600" b="1" smtClean="0">
              <a:cs typeface="Tahoma" pitchFamily="34" charset="0"/>
            </a:endParaRPr>
          </a:p>
          <a:p>
            <a:pPr algn="l" rtl="0">
              <a:lnSpc>
                <a:spcPct val="80000"/>
              </a:lnSpc>
            </a:pPr>
            <a:r>
              <a:rPr lang="en-US" sz="1600" b="1" smtClean="0">
                <a:cs typeface="Tahoma" pitchFamily="34" charset="0"/>
              </a:rPr>
              <a:t>Towards an International Classification for Patient Safety: key concepts and terms.</a:t>
            </a:r>
          </a:p>
          <a:p>
            <a:pPr algn="l" rtl="0">
              <a:lnSpc>
                <a:spcPct val="80000"/>
              </a:lnSpc>
            </a:pPr>
            <a:r>
              <a:rPr lang="en-US" sz="1000" smtClean="0">
                <a:cs typeface="Tahoma" pitchFamily="34" charset="0"/>
                <a:hlinkClick r:id="rId2"/>
              </a:rPr>
              <a:t>Runciman W</a:t>
            </a:r>
            <a:r>
              <a:rPr lang="en-US" sz="1000" smtClean="0">
                <a:cs typeface="Tahoma" pitchFamily="34" charset="0"/>
              </a:rPr>
              <a:t>, </a:t>
            </a:r>
            <a:r>
              <a:rPr lang="en-US" sz="1000" smtClean="0">
                <a:cs typeface="Tahoma" pitchFamily="34" charset="0"/>
                <a:hlinkClick r:id="rId3"/>
              </a:rPr>
              <a:t>Hibbert P</a:t>
            </a:r>
            <a:r>
              <a:rPr lang="en-US" sz="1000" smtClean="0">
                <a:cs typeface="Tahoma" pitchFamily="34" charset="0"/>
              </a:rPr>
              <a:t>, </a:t>
            </a:r>
            <a:r>
              <a:rPr lang="en-US" sz="1000" smtClean="0">
                <a:cs typeface="Tahoma" pitchFamily="34" charset="0"/>
                <a:hlinkClick r:id="rId4"/>
              </a:rPr>
              <a:t>Thomson R</a:t>
            </a:r>
            <a:r>
              <a:rPr lang="en-US" sz="1000" smtClean="0">
                <a:cs typeface="Tahoma" pitchFamily="34" charset="0"/>
              </a:rPr>
              <a:t>, </a:t>
            </a:r>
            <a:r>
              <a:rPr lang="en-US" sz="1000" smtClean="0">
                <a:cs typeface="Tahoma" pitchFamily="34" charset="0"/>
                <a:hlinkClick r:id="rId5"/>
              </a:rPr>
              <a:t>Van Der Schaaf T</a:t>
            </a:r>
            <a:r>
              <a:rPr lang="en-US" sz="1000" smtClean="0">
                <a:cs typeface="Tahoma" pitchFamily="34" charset="0"/>
              </a:rPr>
              <a:t>, </a:t>
            </a:r>
            <a:r>
              <a:rPr lang="en-US" sz="1000" smtClean="0">
                <a:cs typeface="Tahoma" pitchFamily="34" charset="0"/>
                <a:hlinkClick r:id="rId6"/>
              </a:rPr>
              <a:t>Sherman H</a:t>
            </a:r>
            <a:r>
              <a:rPr lang="en-US" sz="1000" smtClean="0">
                <a:cs typeface="Tahoma" pitchFamily="34" charset="0"/>
              </a:rPr>
              <a:t>, </a:t>
            </a:r>
            <a:r>
              <a:rPr lang="en-US" sz="1000" smtClean="0">
                <a:cs typeface="Tahoma" pitchFamily="34" charset="0"/>
                <a:hlinkClick r:id="rId7"/>
              </a:rPr>
              <a:t>Lewalle P</a:t>
            </a:r>
            <a:r>
              <a:rPr lang="en-US" sz="1000" smtClean="0">
                <a:cs typeface="Tahoma" pitchFamily="34" charset="0"/>
              </a:rPr>
              <a:t>.</a:t>
            </a:r>
          </a:p>
          <a:p>
            <a:pPr algn="l" rtl="0">
              <a:lnSpc>
                <a:spcPct val="80000"/>
              </a:lnSpc>
            </a:pPr>
            <a:r>
              <a:rPr lang="en-US" sz="1000" smtClean="0">
                <a:cs typeface="Tahoma" pitchFamily="34" charset="0"/>
              </a:rPr>
              <a:t>University of South Australia, Joanna Briggs Institute and Royal Adelaide Hospital, Level 5 McEwin Building, Royal Adelaide Hospital, North Tce Adelaide 5000, SA, Australia.</a:t>
            </a:r>
          </a:p>
          <a:p>
            <a:pPr algn="l" rtl="0">
              <a:lnSpc>
                <a:spcPct val="80000"/>
              </a:lnSpc>
            </a:pPr>
            <a:endParaRPr lang="en-US" sz="1000" smtClean="0">
              <a:cs typeface="Tahoma" pitchFamily="34" charset="0"/>
            </a:endParaRPr>
          </a:p>
          <a:p>
            <a:pPr algn="l" rtl="0">
              <a:lnSpc>
                <a:spcPct val="80000"/>
              </a:lnSpc>
            </a:pPr>
            <a:r>
              <a:rPr lang="en-US" sz="1600" smtClean="0">
                <a:cs typeface="Tahoma" pitchFamily="34" charset="0"/>
              </a:rPr>
              <a:t>BACKGROUND: </a:t>
            </a:r>
          </a:p>
          <a:p>
            <a:pPr algn="l" rtl="0">
              <a:lnSpc>
                <a:spcPct val="80000"/>
              </a:lnSpc>
            </a:pPr>
            <a:r>
              <a:rPr lang="en-US" sz="1600" smtClean="0">
                <a:cs typeface="Tahoma" pitchFamily="34" charset="0"/>
              </a:rPr>
              <a:t>Understanding the patient safety literature has been compromised by the inconsistent use of language. </a:t>
            </a:r>
          </a:p>
          <a:p>
            <a:pPr algn="l" rtl="0">
              <a:lnSpc>
                <a:spcPct val="80000"/>
              </a:lnSpc>
            </a:pPr>
            <a:r>
              <a:rPr lang="en-US" sz="1600" smtClean="0">
                <a:cs typeface="Tahoma" pitchFamily="34" charset="0"/>
              </a:rPr>
              <a:t>OBJECTIVE: </a:t>
            </a:r>
          </a:p>
          <a:p>
            <a:pPr algn="l" rtl="0">
              <a:lnSpc>
                <a:spcPct val="80000"/>
              </a:lnSpc>
            </a:pPr>
            <a:r>
              <a:rPr lang="en-US" sz="1600" smtClean="0">
                <a:cs typeface="Tahoma" pitchFamily="34" charset="0"/>
              </a:rPr>
              <a:t>To identify key concepts of relevance to the </a:t>
            </a:r>
            <a:r>
              <a:rPr lang="en-US" sz="1600" b="1" smtClean="0">
                <a:latin typeface="Snap ITC" pitchFamily="82" charset="0"/>
                <a:cs typeface="Tahoma" pitchFamily="34" charset="0"/>
              </a:rPr>
              <a:t>I</a:t>
            </a:r>
            <a:r>
              <a:rPr lang="en-US" sz="1600" smtClean="0">
                <a:cs typeface="Tahoma" pitchFamily="34" charset="0"/>
              </a:rPr>
              <a:t>nternational </a:t>
            </a:r>
            <a:r>
              <a:rPr lang="en-US" sz="1600" b="1" smtClean="0">
                <a:latin typeface="Arial Black" pitchFamily="34" charset="0"/>
                <a:cs typeface="Tahoma" pitchFamily="34" charset="0"/>
              </a:rPr>
              <a:t>C</a:t>
            </a:r>
            <a:r>
              <a:rPr lang="en-US" sz="1600" smtClean="0">
                <a:cs typeface="Tahoma" pitchFamily="34" charset="0"/>
              </a:rPr>
              <a:t>lassification of </a:t>
            </a:r>
            <a:r>
              <a:rPr lang="en-US" sz="1600" b="1" smtClean="0">
                <a:latin typeface="Arial" pitchFamily="34" charset="0"/>
                <a:cs typeface="Arial" pitchFamily="34" charset="0"/>
              </a:rPr>
              <a:t>P</a:t>
            </a:r>
            <a:r>
              <a:rPr lang="en-US" sz="1600" smtClean="0">
                <a:cs typeface="Tahoma" pitchFamily="34" charset="0"/>
              </a:rPr>
              <a:t>atient </a:t>
            </a:r>
            <a:r>
              <a:rPr lang="en-US" sz="1600" smtClean="0">
                <a:latin typeface="Arial Black" pitchFamily="34" charset="0"/>
                <a:cs typeface="Tahoma" pitchFamily="34" charset="0"/>
              </a:rPr>
              <a:t>S</a:t>
            </a:r>
            <a:r>
              <a:rPr lang="en-US" sz="1600" smtClean="0">
                <a:cs typeface="Tahoma" pitchFamily="34" charset="0"/>
              </a:rPr>
              <a:t>afety (</a:t>
            </a:r>
            <a:r>
              <a:rPr lang="en-US" sz="1600" smtClean="0">
                <a:latin typeface="Arial Black" pitchFamily="34" charset="0"/>
                <a:cs typeface="Tahoma" pitchFamily="34" charset="0"/>
              </a:rPr>
              <a:t>ICPS</a:t>
            </a:r>
            <a:r>
              <a:rPr lang="en-US" sz="1600" smtClean="0">
                <a:cs typeface="Tahoma" pitchFamily="34" charset="0"/>
              </a:rPr>
              <a:t>) proposed by the </a:t>
            </a:r>
            <a:r>
              <a:rPr lang="en-US" sz="1600" b="1" smtClean="0">
                <a:cs typeface="Tahoma" pitchFamily="34" charset="0"/>
              </a:rPr>
              <a:t>W</a:t>
            </a:r>
            <a:r>
              <a:rPr lang="en-US" sz="1600" smtClean="0">
                <a:cs typeface="Tahoma" pitchFamily="34" charset="0"/>
              </a:rPr>
              <a:t>orld</a:t>
            </a:r>
            <a:r>
              <a:rPr lang="en-US" sz="1600" b="1" smtClean="0">
                <a:cs typeface="Tahoma" pitchFamily="34" charset="0"/>
              </a:rPr>
              <a:t> A</a:t>
            </a:r>
            <a:r>
              <a:rPr lang="en-US" sz="1600" smtClean="0">
                <a:cs typeface="Tahoma" pitchFamily="34" charset="0"/>
              </a:rPr>
              <a:t>lliance For </a:t>
            </a:r>
            <a:r>
              <a:rPr lang="en-US" sz="1600" b="1" smtClean="0">
                <a:cs typeface="Tahoma" pitchFamily="34" charset="0"/>
              </a:rPr>
              <a:t>P</a:t>
            </a:r>
            <a:r>
              <a:rPr lang="en-US" sz="1600" smtClean="0">
                <a:cs typeface="Tahoma" pitchFamily="34" charset="0"/>
              </a:rPr>
              <a:t>atient </a:t>
            </a:r>
            <a:r>
              <a:rPr lang="en-US" sz="1600" b="1" smtClean="0">
                <a:cs typeface="Tahoma" pitchFamily="34" charset="0"/>
              </a:rPr>
              <a:t>S</a:t>
            </a:r>
            <a:r>
              <a:rPr lang="en-US" sz="1600" smtClean="0">
                <a:cs typeface="Tahoma" pitchFamily="34" charset="0"/>
              </a:rPr>
              <a:t>afety of the World Health Organization (WHO), and agree on definitions and preferred terms. </a:t>
            </a:r>
          </a:p>
          <a:p>
            <a:pPr algn="l" rtl="0">
              <a:lnSpc>
                <a:spcPct val="80000"/>
              </a:lnSpc>
            </a:pPr>
            <a:r>
              <a:rPr lang="en-US" sz="1600" smtClean="0">
                <a:cs typeface="Tahoma" pitchFamily="34" charset="0"/>
              </a:rPr>
              <a:t>METHODS: Six principles were agreed upon-that the concepts and terms should: be applicable across the full spectrum of healthcare; be consistent with concepts from other WHO Classifications; have meanings as close as possible to those in colloquial use; convey the appropriate meanings with respect to patient safety; be brief and clear, without unnecessary or redundant qualifiers; be fit-for-purpose for the ICPS. </a:t>
            </a:r>
          </a:p>
          <a:p>
            <a:pPr algn="l" rtl="0">
              <a:lnSpc>
                <a:spcPct val="80000"/>
              </a:lnSpc>
            </a:pPr>
            <a:r>
              <a:rPr lang="en-US" sz="1600" smtClean="0">
                <a:cs typeface="Tahoma" pitchFamily="34" charset="0"/>
              </a:rPr>
              <a:t>RESULTS: Definitions and preferred terms were agreed for 48 concepts of relevance to the ICPS; these were described and the relationships between them and the ICPS were outlined. </a:t>
            </a:r>
          </a:p>
          <a:p>
            <a:pPr algn="l" rtl="0">
              <a:lnSpc>
                <a:spcPct val="80000"/>
              </a:lnSpc>
            </a:pPr>
            <a:r>
              <a:rPr lang="en-US" sz="1600" smtClean="0">
                <a:cs typeface="Tahoma" pitchFamily="34" charset="0"/>
              </a:rPr>
              <a:t>CONCLUSIONS: The consistent use of key concepts, definitions and preferred terms should pave the way for better understanding, for comparisons between facilities and jurisdictions, and for trends to be tracked over time. Changes and improvements, translation into other languages and alignment</a:t>
            </a:r>
            <a:r>
              <a:rPr lang="en-US" sz="1600" b="1" smtClean="0">
                <a:cs typeface="Tahoma" pitchFamily="34" charset="0"/>
              </a:rPr>
              <a:t> </a:t>
            </a:r>
            <a:r>
              <a:rPr lang="en-US" sz="1600" smtClean="0">
                <a:cs typeface="Tahoma" pitchFamily="34" charset="0"/>
              </a:rPr>
              <a:t>with other sets of</a:t>
            </a:r>
            <a:r>
              <a:rPr lang="en-US" sz="1600" b="1" smtClean="0">
                <a:cs typeface="Tahoma" pitchFamily="34" charset="0"/>
              </a:rPr>
              <a:t> patient safety definitions </a:t>
            </a:r>
            <a:r>
              <a:rPr lang="en-US" sz="1600" smtClean="0">
                <a:cs typeface="Tahoma" pitchFamily="34" charset="0"/>
              </a:rPr>
              <a:t>will be necessary</a:t>
            </a:r>
            <a:r>
              <a:rPr lang="en-US" sz="1600" b="1" smtClean="0">
                <a:cs typeface="Tahoma" pitchFamily="34" charset="0"/>
              </a:rPr>
              <a:t>. </a:t>
            </a:r>
            <a:r>
              <a:rPr lang="en-US" sz="1600" smtClean="0">
                <a:cs typeface="Tahoma" pitchFamily="34" charset="0"/>
              </a:rPr>
              <a:t>This work represents the start of an</a:t>
            </a:r>
            <a:r>
              <a:rPr lang="en-US" sz="1600" b="1" smtClean="0">
                <a:cs typeface="Tahoma" pitchFamily="34" charset="0"/>
              </a:rPr>
              <a:t> ongoing process of progressively improving </a:t>
            </a:r>
            <a:r>
              <a:rPr lang="en-US" sz="1600" smtClean="0">
                <a:cs typeface="Tahoma" pitchFamily="34" charset="0"/>
              </a:rPr>
              <a:t>a common international understanding of terms and concepts relevant to</a:t>
            </a:r>
            <a:r>
              <a:rPr lang="en-US" sz="1600" b="1" smtClean="0">
                <a:cs typeface="Tahoma" pitchFamily="34" charset="0"/>
              </a:rPr>
              <a:t> patient safety.</a:t>
            </a:r>
          </a:p>
          <a:p>
            <a:pPr lvl="4" algn="l" rtl="0">
              <a:lnSpc>
                <a:spcPct val="80000"/>
              </a:lnSpc>
            </a:pPr>
            <a:r>
              <a:rPr lang="en-US" sz="800" smtClean="0">
                <a:cs typeface="Tahoma" pitchFamily="34" charset="0"/>
              </a:rPr>
              <a:t>PMID: 19147597 [PubMed - indexed for MEDLINE]</a:t>
            </a:r>
          </a:p>
        </p:txBody>
      </p:sp>
    </p:spTree>
  </p:cSld>
  <p:clrMapOvr>
    <a:masterClrMapping/>
  </p:clrMapOvr>
  <p:transition>
    <p:comb/>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23880D55-368B-491E-9FA4-F29D3382FA80}" type="slidenum">
              <a:rPr lang="ar-SA"/>
              <a:pPr>
                <a:defRPr/>
              </a:pPr>
              <a:t>79</a:t>
            </a:fld>
            <a:endParaRPr lang="en-US"/>
          </a:p>
        </p:txBody>
      </p:sp>
      <p:sp>
        <p:nvSpPr>
          <p:cNvPr id="89091" name="Rectangle 2"/>
          <p:cNvSpPr>
            <a:spLocks noGrp="1"/>
          </p:cNvSpPr>
          <p:nvPr>
            <p:ph type="title" idx="4294967295"/>
          </p:nvPr>
        </p:nvSpPr>
        <p:spPr bwMode="auto">
          <a:xfrm>
            <a:off x="1187450" y="260350"/>
            <a:ext cx="5643563" cy="450850"/>
          </a:xfrm>
          <a:noFill/>
        </p:spPr>
        <p:txBody>
          <a:bodyPr wrap="square" lIns="91440" tIns="45720" rIns="91440" bIns="45720" numCol="1" anchorCtr="0" compatLnSpc="1">
            <a:prstTxWarp prst="textNoShape">
              <a:avLst/>
            </a:prstTxWarp>
          </a:bodyPr>
          <a:lstStyle/>
          <a:p>
            <a:pPr algn="ctr"/>
            <a:r>
              <a:rPr lang="en-US" sz="3200" b="1" cap="none" smtClean="0">
                <a:effectLst/>
                <a:cs typeface="Tahoma" pitchFamily="34" charset="0"/>
              </a:rPr>
              <a:t>CLA</a:t>
            </a:r>
          </a:p>
        </p:txBody>
      </p:sp>
      <p:sp>
        <p:nvSpPr>
          <p:cNvPr id="89092" name="Rectangle 3"/>
          <p:cNvSpPr>
            <a:spLocks noGrp="1"/>
          </p:cNvSpPr>
          <p:nvPr>
            <p:ph type="body" idx="4294967295"/>
          </p:nvPr>
        </p:nvSpPr>
        <p:spPr>
          <a:xfrm>
            <a:off x="250825" y="1270000"/>
            <a:ext cx="8686800" cy="4679950"/>
          </a:xfrm>
        </p:spPr>
        <p:txBody>
          <a:bodyPr/>
          <a:lstStyle/>
          <a:p>
            <a:pPr algn="l" rtl="0">
              <a:lnSpc>
                <a:spcPct val="80000"/>
              </a:lnSpc>
            </a:pPr>
            <a:r>
              <a:rPr lang="en-US" sz="1400" b="1" smtClean="0">
                <a:cs typeface="Tahoma" pitchFamily="34" charset="0"/>
              </a:rPr>
              <a:t>Point of care testing: regulation and accreditation</a:t>
            </a:r>
            <a:r>
              <a:rPr lang="ar-SA" sz="1400" b="1" smtClean="0"/>
              <a:t>.</a:t>
            </a:r>
          </a:p>
          <a:p>
            <a:pPr algn="l" rtl="0">
              <a:lnSpc>
                <a:spcPct val="80000"/>
              </a:lnSpc>
            </a:pPr>
            <a:r>
              <a:rPr lang="en-US" sz="1400" b="1" smtClean="0">
                <a:cs typeface="Tahoma" pitchFamily="34" charset="0"/>
                <a:hlinkClick r:id="rId2"/>
              </a:rPr>
              <a:t>Carlson DA</a:t>
            </a:r>
            <a:r>
              <a:rPr lang="ar-SA" sz="1400" b="1" smtClean="0"/>
              <a:t>.</a:t>
            </a:r>
            <a:r>
              <a:rPr lang="en-US" sz="1400" b="1" smtClean="0">
                <a:latin typeface="Arial Black" pitchFamily="34" charset="0"/>
                <a:cs typeface="Arial" pitchFamily="34" charset="0"/>
              </a:rPr>
              <a:t>C</a:t>
            </a:r>
            <a:r>
              <a:rPr lang="en-US" sz="1400" b="1" smtClean="0">
                <a:cs typeface="Tahoma" pitchFamily="34" charset="0"/>
              </a:rPr>
              <a:t>ommission on </a:t>
            </a:r>
            <a:r>
              <a:rPr lang="en-US" sz="1400" b="1" smtClean="0">
                <a:latin typeface="Arial" pitchFamily="34" charset="0"/>
                <a:cs typeface="Arial" pitchFamily="34" charset="0"/>
              </a:rPr>
              <a:t>L</a:t>
            </a:r>
            <a:r>
              <a:rPr lang="en-US" sz="1400" b="1" smtClean="0">
                <a:cs typeface="Tahoma" pitchFamily="34" charset="0"/>
              </a:rPr>
              <a:t>aboratory </a:t>
            </a:r>
            <a:r>
              <a:rPr lang="en-US" sz="1400" b="1" smtClean="0">
                <a:latin typeface="Arial Black" pitchFamily="34" charset="0"/>
                <a:cs typeface="Tahoma" pitchFamily="34" charset="0"/>
              </a:rPr>
              <a:t>A</a:t>
            </a:r>
            <a:r>
              <a:rPr lang="en-US" sz="1400" b="1" smtClean="0">
                <a:cs typeface="Tahoma" pitchFamily="34" charset="0"/>
              </a:rPr>
              <a:t>ccreditation, College of American Pathologists, Brocton  MA, USA</a:t>
            </a:r>
            <a:r>
              <a:rPr lang="ar-SA" sz="1400" b="1" smtClean="0"/>
              <a:t>.</a:t>
            </a:r>
          </a:p>
          <a:p>
            <a:pPr algn="l" rtl="0">
              <a:lnSpc>
                <a:spcPct val="80000"/>
              </a:lnSpc>
            </a:pPr>
            <a:endParaRPr lang="en-US" sz="1400" b="1" smtClean="0">
              <a:cs typeface="Tahoma" pitchFamily="34" charset="0"/>
            </a:endParaRPr>
          </a:p>
          <a:p>
            <a:pPr algn="l" rtl="0">
              <a:lnSpc>
                <a:spcPct val="80000"/>
              </a:lnSpc>
            </a:pPr>
            <a:r>
              <a:rPr lang="en-US" sz="1400" b="1" smtClean="0">
                <a:cs typeface="Tahoma" pitchFamily="34" charset="0"/>
              </a:rPr>
              <a:t>OBJECTIVE: To provide an overview of point of care testing (</a:t>
            </a:r>
            <a:r>
              <a:rPr lang="en-US" sz="1400" b="1" smtClean="0">
                <a:latin typeface="Arial Black" pitchFamily="34" charset="0"/>
                <a:cs typeface="Arial" pitchFamily="34" charset="0"/>
              </a:rPr>
              <a:t>POCT</a:t>
            </a:r>
            <a:r>
              <a:rPr lang="en-US" sz="1400" b="1" smtClean="0">
                <a:cs typeface="Tahoma" pitchFamily="34" charset="0"/>
              </a:rPr>
              <a:t>) regulatory and accrediting agencies and their requirements. </a:t>
            </a:r>
          </a:p>
          <a:p>
            <a:pPr algn="l" rtl="0">
              <a:lnSpc>
                <a:spcPct val="80000"/>
              </a:lnSpc>
            </a:pPr>
            <a:endParaRPr lang="en-US" sz="1400" b="1" smtClean="0">
              <a:cs typeface="Tahoma" pitchFamily="34" charset="0"/>
            </a:endParaRPr>
          </a:p>
          <a:p>
            <a:pPr algn="l" rtl="0">
              <a:lnSpc>
                <a:spcPct val="80000"/>
              </a:lnSpc>
            </a:pPr>
            <a:r>
              <a:rPr lang="en-US" sz="1400" b="1" smtClean="0">
                <a:cs typeface="Tahoma" pitchFamily="34" charset="0"/>
              </a:rPr>
              <a:t>DATA SOURCES: Current literature and the author's experience. </a:t>
            </a:r>
          </a:p>
          <a:p>
            <a:pPr algn="l" rtl="0">
              <a:lnSpc>
                <a:spcPct val="80000"/>
              </a:lnSpc>
            </a:pPr>
            <a:endParaRPr lang="en-US" sz="1400" b="1" smtClean="0">
              <a:cs typeface="Tahoma" pitchFamily="34" charset="0"/>
            </a:endParaRPr>
          </a:p>
          <a:p>
            <a:pPr algn="l" rtl="0">
              <a:lnSpc>
                <a:spcPct val="80000"/>
              </a:lnSpc>
            </a:pPr>
            <a:r>
              <a:rPr lang="en-US" sz="1400" b="1" smtClean="0">
                <a:cs typeface="Tahoma" pitchFamily="34" charset="0"/>
              </a:rPr>
              <a:t>DATA SYNTHESIS: To develop and successfully run a POCT program that meets the federally mandated standards evaluated by accrediting agencies with Health Care Financing Administration (HCFA) status, requires that participants are aware of CLIA '88 requirements. Joint Commission on Accreditation of Healthcare Organizations (JCAHO), College of American Pathologists (</a:t>
            </a:r>
            <a:r>
              <a:rPr lang="en-US" sz="1400" b="1" smtClean="0">
                <a:latin typeface="Arial Black" pitchFamily="34" charset="0"/>
                <a:cs typeface="Tahoma" pitchFamily="34" charset="0"/>
              </a:rPr>
              <a:t>CAP</a:t>
            </a:r>
            <a:r>
              <a:rPr lang="en-US" sz="1400" b="1" smtClean="0">
                <a:cs typeface="Tahoma" pitchFamily="34" charset="0"/>
              </a:rPr>
              <a:t>) and Commission on Office Laboratory Accreditation (</a:t>
            </a:r>
            <a:r>
              <a:rPr lang="en-US" sz="1400" b="1" smtClean="0">
                <a:latin typeface="Arial Black" pitchFamily="34" charset="0"/>
                <a:cs typeface="Tahoma" pitchFamily="34" charset="0"/>
              </a:rPr>
              <a:t>CQLA</a:t>
            </a:r>
            <a:r>
              <a:rPr lang="en-US" sz="1400" b="1" smtClean="0">
                <a:cs typeface="Tahoma" pitchFamily="34" charset="0"/>
              </a:rPr>
              <a:t>) are the 3 principal organizations currently inspecting and accrediting POCT programs. They have included all CLIA '88 requirements on their inspection checklists. This paper covers requirements of </a:t>
            </a:r>
            <a:r>
              <a:rPr lang="en-US" sz="1400" b="1" smtClean="0">
                <a:latin typeface="Arial Black" pitchFamily="34" charset="0"/>
                <a:cs typeface="Arial" pitchFamily="34" charset="0"/>
              </a:rPr>
              <a:t>JCAHO and CAP</a:t>
            </a:r>
            <a:r>
              <a:rPr lang="en-US" sz="1400" b="1" smtClean="0">
                <a:cs typeface="Tahoma" pitchFamily="34" charset="0"/>
              </a:rPr>
              <a:t>. In order to successfully </a:t>
            </a:r>
            <a:r>
              <a:rPr lang="en-US" sz="1400" b="1" smtClean="0">
                <a:latin typeface="Arial Black" pitchFamily="34" charset="0"/>
                <a:cs typeface="Tahoma" pitchFamily="34" charset="0"/>
              </a:rPr>
              <a:t>meet the accreditation requirements</a:t>
            </a:r>
            <a:r>
              <a:rPr lang="en-US" sz="1400" b="1" smtClean="0">
                <a:cs typeface="Tahoma" pitchFamily="34" charset="0"/>
              </a:rPr>
              <a:t> of HFCA and their deeming agencies, JCAHO and CAP, these issues must be addressed: direction and supervision of the program, procedures performed, proficiency testing, quality assurance, quality control, procedure manuals, specimen handling, results reporting, reagents, calibration and standards, instrument selection and maintenance, personnel training and competence, and safety. </a:t>
            </a:r>
          </a:p>
          <a:p>
            <a:pPr algn="l" rtl="0">
              <a:lnSpc>
                <a:spcPct val="80000"/>
              </a:lnSpc>
            </a:pPr>
            <a:endParaRPr lang="en-US" sz="1400" b="1" smtClean="0">
              <a:cs typeface="Tahoma" pitchFamily="34" charset="0"/>
            </a:endParaRPr>
          </a:p>
          <a:p>
            <a:pPr algn="l" rtl="0">
              <a:lnSpc>
                <a:spcPct val="80000"/>
              </a:lnSpc>
            </a:pPr>
            <a:r>
              <a:rPr lang="en-US" sz="1400" b="1" smtClean="0">
                <a:cs typeface="Tahoma" pitchFamily="34" charset="0"/>
              </a:rPr>
              <a:t>CONCLUSION: CLIA '88 states that all testing is site neutral, therefore the same regulations apply regardless of where the test is performed. </a:t>
            </a:r>
            <a:r>
              <a:rPr lang="en-US" sz="1400" b="1" i="1" smtClean="0">
                <a:cs typeface="Tahoma" pitchFamily="34" charset="0"/>
              </a:rPr>
              <a:t>All POCT programs must apply for a CLIA certificate and choose an appropriate accreditation agency for their needs</a:t>
            </a:r>
            <a:r>
              <a:rPr lang="en-US" sz="1400" b="1" smtClean="0">
                <a:cs typeface="Tahoma" pitchFamily="34" charset="0"/>
              </a:rPr>
              <a:t>. </a:t>
            </a:r>
            <a:r>
              <a:rPr lang="en-US" sz="1400" b="1" i="1" smtClean="0">
                <a:cs typeface="Tahoma" pitchFamily="34" charset="0"/>
              </a:rPr>
              <a:t>All accreditation agencies must follow the requirements listed in the federal register; some agencies are more stringent than others</a:t>
            </a:r>
          </a:p>
        </p:txBody>
      </p:sp>
    </p:spTree>
  </p:cSld>
  <p:clrMapOvr>
    <a:masterClrMapping/>
  </p:clrMapOvr>
  <p:transition>
    <p:comb/>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15"/>
          <p:cNvSpPr>
            <a:spLocks noGrp="1"/>
          </p:cNvSpPr>
          <p:nvPr>
            <p:ph type="sldNum" sz="quarter" idx="12"/>
          </p:nvPr>
        </p:nvSpPr>
        <p:spPr/>
        <p:txBody>
          <a:bodyPr/>
          <a:lstStyle/>
          <a:p>
            <a:pPr>
              <a:defRPr/>
            </a:pPr>
            <a:fld id="{0B74CE6A-633A-4D23-98C1-AB6858F1FF2A}" type="slidenum">
              <a:rPr lang="ar-SA"/>
              <a:pPr>
                <a:defRPr/>
              </a:pPr>
              <a:t>8</a:t>
            </a:fld>
            <a:endParaRPr lang="en-US"/>
          </a:p>
        </p:txBody>
      </p:sp>
      <p:sp>
        <p:nvSpPr>
          <p:cNvPr id="7170" name="Title 1"/>
          <p:cNvSpPr>
            <a:spLocks noGrp="1"/>
          </p:cNvSpPr>
          <p:nvPr>
            <p:ph type="title"/>
          </p:nvPr>
        </p:nvSpPr>
        <p:spPr>
          <a:xfrm>
            <a:off x="1843088" y="285732"/>
            <a:ext cx="5800725" cy="571500"/>
          </a:xfrm>
        </p:spPr>
        <p:txBody>
          <a:bodyPr>
            <a:normAutofit fontScale="90000"/>
          </a:bodyPr>
          <a:lstStyle/>
          <a:p>
            <a:pPr algn="ctr" eaLnBrk="1" fontAlgn="auto" hangingPunct="1">
              <a:spcAft>
                <a:spcPts val="0"/>
              </a:spcAft>
              <a:defRPr/>
            </a:pPr>
            <a:r>
              <a:rPr lang="ar-SA" sz="1800" dirty="0" smtClean="0">
                <a:solidFill>
                  <a:schemeClr val="tx2">
                    <a:satMod val="200000"/>
                  </a:schemeClr>
                </a:solidFill>
                <a:latin typeface="Monotype Koufi" pitchFamily="2" charset="-78"/>
                <a:cs typeface="Monotype Koufi" pitchFamily="2" charset="-78"/>
              </a:rPr>
              <a:t/>
            </a:r>
            <a:br>
              <a:rPr lang="ar-SA" sz="1800" dirty="0" smtClean="0">
                <a:solidFill>
                  <a:schemeClr val="tx2">
                    <a:satMod val="200000"/>
                  </a:schemeClr>
                </a:solidFill>
                <a:latin typeface="Monotype Koufi" pitchFamily="2" charset="-78"/>
                <a:cs typeface="Monotype Koufi" pitchFamily="2" charset="-78"/>
              </a:rPr>
            </a:br>
            <a:r>
              <a:rPr lang="ar-SA" sz="1800" dirty="0" smtClean="0">
                <a:solidFill>
                  <a:schemeClr val="tx2">
                    <a:satMod val="200000"/>
                  </a:schemeClr>
                </a:solidFill>
                <a:latin typeface="Monotype Koufi" pitchFamily="2" charset="-78"/>
                <a:cs typeface="Monotype Koufi" pitchFamily="2" charset="-78"/>
              </a:rPr>
              <a:t>إدارة الجودة الشاملة   مختصر جذور التطور التاريخي</a:t>
            </a:r>
          </a:p>
        </p:txBody>
      </p:sp>
      <p:sp>
        <p:nvSpPr>
          <p:cNvPr id="18436" name="Content Placeholder 2"/>
          <p:cNvSpPr>
            <a:spLocks noGrp="1"/>
          </p:cNvSpPr>
          <p:nvPr>
            <p:ph idx="1"/>
          </p:nvPr>
        </p:nvSpPr>
        <p:spPr>
          <a:xfrm>
            <a:off x="914400" y="1071563"/>
            <a:ext cx="7772400" cy="4572000"/>
          </a:xfrm>
        </p:spPr>
        <p:txBody>
          <a:bodyPr/>
          <a:lstStyle/>
          <a:p>
            <a:pPr algn="ctr" eaLnBrk="1" hangingPunct="1">
              <a:buFont typeface="Wingdings" pitchFamily="2" charset="2"/>
              <a:buNone/>
            </a:pPr>
            <a:endParaRPr lang="ar-SA" sz="1600" smtClean="0">
              <a:latin typeface="Monotype Koufi" pitchFamily="2" charset="-78"/>
              <a:cs typeface="Monotype Koufi" pitchFamily="2" charset="-78"/>
            </a:endParaRPr>
          </a:p>
          <a:p>
            <a:pPr algn="ctr" eaLnBrk="1" hangingPunct="1">
              <a:buFont typeface="Wingdings" pitchFamily="2" charset="2"/>
              <a:buNone/>
            </a:pPr>
            <a:r>
              <a:rPr lang="ar-SA" sz="1600" smtClean="0">
                <a:latin typeface="Monotype Koufi" pitchFamily="2" charset="-78"/>
                <a:cs typeface="Monotype Koufi" pitchFamily="2" charset="-78"/>
              </a:rPr>
              <a:t>خلق الكون و الإنسان </a:t>
            </a:r>
            <a:r>
              <a:rPr lang="en-US" sz="1600" smtClean="0">
                <a:latin typeface="Arial Black" pitchFamily="34" charset="0"/>
                <a:cs typeface="Monotype Koufi" pitchFamily="2" charset="-78"/>
              </a:rPr>
              <a:t>Creation &amp; Humankind</a:t>
            </a:r>
            <a:r>
              <a:rPr lang="ar-SA" sz="1600" smtClean="0">
                <a:latin typeface="Arial Black" pitchFamily="34" charset="0"/>
                <a:cs typeface="Monotype Koufi" pitchFamily="2" charset="-78"/>
              </a:rPr>
              <a:t> </a:t>
            </a:r>
            <a:r>
              <a:rPr lang="ar-SA" sz="1400" smtClean="0">
                <a:latin typeface="Arial Black" pitchFamily="34" charset="0"/>
                <a:cs typeface="Monotype Koufi" pitchFamily="2" charset="-78"/>
              </a:rPr>
              <a:t>قبل ملايين السني</a:t>
            </a:r>
            <a:r>
              <a:rPr lang="ar-SA" sz="1600" smtClean="0">
                <a:latin typeface="Arial Black" pitchFamily="34" charset="0"/>
                <a:cs typeface="Monotype Koufi" pitchFamily="2" charset="-78"/>
              </a:rPr>
              <a:t>ن</a:t>
            </a:r>
          </a:p>
          <a:p>
            <a:pPr algn="ctr" eaLnBrk="1" hangingPunct="1">
              <a:buFont typeface="Wingdings" pitchFamily="2" charset="2"/>
              <a:buNone/>
            </a:pPr>
            <a:endParaRPr lang="ar-SA" sz="1800" smtClean="0">
              <a:latin typeface="Monotype Koufi" pitchFamily="2" charset="-78"/>
              <a:cs typeface="Monotype Koufi" pitchFamily="2" charset="-78"/>
            </a:endParaRPr>
          </a:p>
          <a:p>
            <a:pPr algn="ctr" eaLnBrk="1" hangingPunct="1">
              <a:buFont typeface="Wingdings" pitchFamily="2" charset="2"/>
              <a:buNone/>
            </a:pPr>
            <a:endParaRPr lang="ar-SA" sz="1600" smtClean="0">
              <a:latin typeface="Monotype Koufi" pitchFamily="2" charset="-78"/>
              <a:cs typeface="Monotype Koufi" pitchFamily="2" charset="-78"/>
            </a:endParaRPr>
          </a:p>
          <a:p>
            <a:pPr algn="ctr" eaLnBrk="1" hangingPunct="1">
              <a:buFont typeface="Wingdings" pitchFamily="2" charset="2"/>
              <a:buNone/>
            </a:pPr>
            <a:r>
              <a:rPr lang="ar-SA" sz="1600" smtClean="0">
                <a:latin typeface="Monotype Koufi" pitchFamily="2" charset="-78"/>
                <a:cs typeface="Monotype Koufi" pitchFamily="2" charset="-78"/>
              </a:rPr>
              <a:t>الأديان  ”الكتب السماوية المنزلة  القديمة“</a:t>
            </a:r>
            <a:r>
              <a:rPr lang="ar-SA" sz="1800" smtClean="0">
                <a:latin typeface="Monotype Koufi" pitchFamily="2" charset="-78"/>
                <a:cs typeface="Monotype Koufi" pitchFamily="2" charset="-78"/>
              </a:rPr>
              <a:t> </a:t>
            </a:r>
            <a:r>
              <a:rPr lang="en-US" sz="1600" smtClean="0">
                <a:latin typeface="Arial Black" pitchFamily="34" charset="0"/>
                <a:cs typeface="Monotype Koufi" pitchFamily="2" charset="-78"/>
              </a:rPr>
              <a:t>Religions</a:t>
            </a:r>
            <a:r>
              <a:rPr lang="en-US" sz="1800" smtClean="0">
                <a:latin typeface="Monotype Koufi" pitchFamily="2" charset="-78"/>
                <a:cs typeface="Monotype Koufi" pitchFamily="2" charset="-78"/>
              </a:rPr>
              <a:t> </a:t>
            </a:r>
            <a:r>
              <a:rPr lang="ar-SA" sz="1800" smtClean="0">
                <a:latin typeface="Monotype Koufi" pitchFamily="2" charset="-78"/>
                <a:cs typeface="Monotype Koufi" pitchFamily="2" charset="-78"/>
              </a:rPr>
              <a:t> </a:t>
            </a:r>
          </a:p>
          <a:p>
            <a:pPr algn="ctr" eaLnBrk="1" hangingPunct="1">
              <a:buFont typeface="Wingdings" pitchFamily="2" charset="2"/>
              <a:buNone/>
            </a:pPr>
            <a:endParaRPr lang="ar-SA" sz="1800" smtClean="0">
              <a:latin typeface="Monotype Koufi" pitchFamily="2" charset="-78"/>
              <a:cs typeface="Monotype Koufi" pitchFamily="2" charset="-78"/>
            </a:endParaRPr>
          </a:p>
          <a:p>
            <a:pPr algn="ctr" eaLnBrk="1" hangingPunct="1">
              <a:buFont typeface="Wingdings" pitchFamily="2" charset="2"/>
              <a:buNone/>
            </a:pPr>
            <a:r>
              <a:rPr lang="ar-SA" sz="1600" smtClean="0">
                <a:latin typeface="Monotype Koufi" pitchFamily="2" charset="-78"/>
                <a:cs typeface="Monotype Koufi" pitchFamily="2" charset="-78"/>
              </a:rPr>
              <a:t>قوانين وأخلاقيات حمورابي                      </a:t>
            </a:r>
            <a:r>
              <a:rPr lang="en-US" sz="1400" b="1" smtClean="0">
                <a:latin typeface="Arial Black" pitchFamily="34" charset="0"/>
                <a:ea typeface="Monotype Koufi" pitchFamily="2" charset="-78"/>
                <a:cs typeface="Arial" pitchFamily="34" charset="0"/>
              </a:rPr>
              <a:t>Hammurabi era</a:t>
            </a:r>
            <a:r>
              <a:rPr lang="ar-SA" sz="1400" b="1" smtClean="0">
                <a:latin typeface="Arial Black" pitchFamily="34" charset="0"/>
                <a:ea typeface="Monotype Koufi" pitchFamily="2" charset="-78"/>
                <a:cs typeface="Arial" pitchFamily="34" charset="0"/>
              </a:rPr>
              <a:t> </a:t>
            </a:r>
          </a:p>
          <a:p>
            <a:pPr algn="ctr" eaLnBrk="1" hangingPunct="1">
              <a:buFont typeface="Wingdings" pitchFamily="2" charset="2"/>
              <a:buNone/>
            </a:pPr>
            <a:endParaRPr lang="en-US" sz="1400" smtClean="0">
              <a:latin typeface="Arial Black" pitchFamily="34" charset="0"/>
              <a:ea typeface="Monotype Koufi" pitchFamily="2" charset="-78"/>
              <a:cs typeface="Arabic Transparent" pitchFamily="2" charset="0"/>
            </a:endParaRPr>
          </a:p>
          <a:p>
            <a:pPr algn="ctr" eaLnBrk="1" hangingPunct="1">
              <a:buFont typeface="Wingdings" pitchFamily="2" charset="2"/>
              <a:buNone/>
            </a:pPr>
            <a:r>
              <a:rPr lang="ar-SA" sz="1400" smtClean="0">
                <a:latin typeface="Monotype Koufi" pitchFamily="2" charset="-78"/>
                <a:cs typeface="Monotype Koufi" pitchFamily="2" charset="-78"/>
              </a:rPr>
              <a:t>حضارة قبل الإسلام</a:t>
            </a:r>
            <a:r>
              <a:rPr lang="en-US" sz="1400" smtClean="0">
                <a:latin typeface="Arial Black" pitchFamily="34" charset="0"/>
                <a:cs typeface="Arabic Transparent" pitchFamily="2" charset="0"/>
              </a:rPr>
              <a:t>Pre Islamic </a:t>
            </a:r>
            <a:r>
              <a:rPr lang="en-US" sz="1100" smtClean="0">
                <a:latin typeface="Arial Black" pitchFamily="34" charset="0"/>
                <a:cs typeface="Arabic Transparent" pitchFamily="2" charset="0"/>
              </a:rPr>
              <a:t>Greece, Indian, Persian &amp; Roman </a:t>
            </a:r>
            <a:r>
              <a:rPr lang="en-US" sz="1400" smtClean="0">
                <a:latin typeface="Arial Black" pitchFamily="34" charset="0"/>
                <a:cs typeface="Arabic Transparent" pitchFamily="2" charset="0"/>
              </a:rPr>
              <a:t>Civilization </a:t>
            </a:r>
            <a:r>
              <a:rPr lang="ar-SA" sz="1400" smtClean="0">
                <a:latin typeface="Arial Black" pitchFamily="34" charset="0"/>
                <a:cs typeface="Arabic Transparent" pitchFamily="2" charset="0"/>
              </a:rPr>
              <a:t> حتى القرن 6 ق م </a:t>
            </a:r>
          </a:p>
          <a:p>
            <a:pPr algn="ctr" eaLnBrk="1" hangingPunct="1">
              <a:buFont typeface="Wingdings" pitchFamily="2" charset="2"/>
              <a:buNone/>
            </a:pPr>
            <a:r>
              <a:rPr lang="ar-SA" sz="1800" smtClean="0">
                <a:latin typeface="Monotype Koufi" pitchFamily="2" charset="-78"/>
                <a:cs typeface="Arabic Transparent" pitchFamily="2" charset="0"/>
              </a:rPr>
              <a:t> </a:t>
            </a:r>
          </a:p>
          <a:p>
            <a:pPr algn="ctr" eaLnBrk="1" hangingPunct="1">
              <a:buFont typeface="Wingdings" pitchFamily="2" charset="2"/>
              <a:buNone/>
            </a:pPr>
            <a:r>
              <a:rPr lang="ar-SA" sz="1800" smtClean="0">
                <a:latin typeface="Monotype Koufi" pitchFamily="2" charset="-78"/>
                <a:cs typeface="Arabic Transparent" pitchFamily="2" charset="0"/>
              </a:rPr>
              <a:t> </a:t>
            </a:r>
            <a:r>
              <a:rPr lang="ar-SA" sz="1800" smtClean="0">
                <a:latin typeface="Monotype Koufi" pitchFamily="2" charset="-78"/>
                <a:cs typeface="Monotype Koufi" pitchFamily="2" charset="-78"/>
              </a:rPr>
              <a:t>الإسلام  ”القرآن والسنة“ وحضارتها الاسلامية </a:t>
            </a:r>
            <a:r>
              <a:rPr lang="ar-SA" sz="1600" smtClean="0">
                <a:latin typeface="Arabic Transparent" pitchFamily="2" charset="0"/>
                <a:cs typeface="Arabic Transparent" pitchFamily="2" charset="0"/>
              </a:rPr>
              <a:t>600 – 1700م </a:t>
            </a:r>
            <a:r>
              <a:rPr lang="en-US" sz="1400" smtClean="0">
                <a:latin typeface="Arial Black" pitchFamily="34" charset="0"/>
                <a:cs typeface="Arabic Transparent" pitchFamily="2" charset="0"/>
              </a:rPr>
              <a:t>Islamic Civilization</a:t>
            </a:r>
            <a:r>
              <a:rPr lang="ar-SA" sz="1400" smtClean="0">
                <a:latin typeface="Arial Black" pitchFamily="34" charset="0"/>
                <a:cs typeface="Arabic Transparent" pitchFamily="2" charset="0"/>
              </a:rPr>
              <a:t> </a:t>
            </a:r>
          </a:p>
          <a:p>
            <a:pPr algn="ctr" eaLnBrk="1" hangingPunct="1">
              <a:buFont typeface="Wingdings" pitchFamily="2" charset="2"/>
              <a:buNone/>
            </a:pPr>
            <a:endParaRPr lang="ar-SA" sz="1800" smtClean="0">
              <a:latin typeface="Monotype Koufi" pitchFamily="2" charset="-78"/>
              <a:cs typeface="Monotype Koufi" pitchFamily="2" charset="-78"/>
            </a:endParaRPr>
          </a:p>
          <a:p>
            <a:pPr algn="ctr" eaLnBrk="1" hangingPunct="1">
              <a:buFont typeface="Wingdings" pitchFamily="2" charset="2"/>
              <a:buNone/>
            </a:pPr>
            <a:endParaRPr lang="ar-SA" sz="1400" smtClean="0">
              <a:latin typeface="Monotype Koufi" pitchFamily="2" charset="-78"/>
              <a:cs typeface="Monotype Koufi" pitchFamily="2" charset="-78"/>
            </a:endParaRPr>
          </a:p>
          <a:p>
            <a:pPr algn="ctr" eaLnBrk="1" hangingPunct="1">
              <a:buFont typeface="Wingdings" pitchFamily="2" charset="2"/>
              <a:buNone/>
            </a:pPr>
            <a:r>
              <a:rPr lang="ar-SA" sz="1600" smtClean="0">
                <a:latin typeface="Monotype Koufi" pitchFamily="2" charset="-78"/>
                <a:cs typeface="Monotype Koufi" pitchFamily="2" charset="-78"/>
              </a:rPr>
              <a:t>حضارتنا المعاصرة نهضة علم صناعة وتقنية حديثة</a:t>
            </a:r>
            <a:r>
              <a:rPr lang="ar-SA" sz="1800" smtClean="0">
                <a:latin typeface="Monotype Koufi" pitchFamily="2" charset="-78"/>
                <a:cs typeface="Monotype Koufi" pitchFamily="2" charset="-78"/>
              </a:rPr>
              <a:t> </a:t>
            </a:r>
            <a:r>
              <a:rPr lang="ar-SA" sz="1600" smtClean="0">
                <a:latin typeface="Arabic Transparent" pitchFamily="2" charset="0"/>
                <a:cs typeface="Arabic Transparent" pitchFamily="2" charset="0"/>
              </a:rPr>
              <a:t>1800- الآن </a:t>
            </a:r>
            <a:r>
              <a:rPr lang="en-US" sz="1400" smtClean="0">
                <a:latin typeface="Arial Black" pitchFamily="34" charset="0"/>
                <a:cs typeface="Arabic Transparent" pitchFamily="2" charset="0"/>
              </a:rPr>
              <a:t>Modern Civilization </a:t>
            </a:r>
            <a:endParaRPr lang="ar-SA" sz="1400" smtClean="0">
              <a:latin typeface="Arial Black" pitchFamily="34" charset="0"/>
              <a:cs typeface="Arabic Transparent" pitchFamily="2" charset="0"/>
            </a:endParaRPr>
          </a:p>
          <a:p>
            <a:pPr algn="ctr" eaLnBrk="1" hangingPunct="1">
              <a:buFont typeface="Wingdings" pitchFamily="2" charset="2"/>
              <a:buNone/>
            </a:pPr>
            <a:endParaRPr lang="ar-SA" sz="1600" smtClean="0">
              <a:latin typeface="Monotype Koufi" pitchFamily="2" charset="-78"/>
              <a:cs typeface="Monotype Koufi" pitchFamily="2" charset="-78"/>
            </a:endParaRPr>
          </a:p>
          <a:p>
            <a:pPr algn="ctr" eaLnBrk="1" hangingPunct="1">
              <a:buFont typeface="Wingdings" pitchFamily="2" charset="2"/>
              <a:buNone/>
            </a:pPr>
            <a:r>
              <a:rPr lang="en-US" sz="1000" b="1" smtClean="0">
                <a:latin typeface="Arial" pitchFamily="34" charset="0"/>
                <a:cs typeface="Arial" pitchFamily="34" charset="0"/>
              </a:rPr>
              <a:t> </a:t>
            </a:r>
            <a:endParaRPr lang="ar-SA" sz="1000" smtClean="0">
              <a:latin typeface="Arial" pitchFamily="34" charset="0"/>
              <a:cs typeface="Arial" pitchFamily="34" charset="0"/>
            </a:endParaRPr>
          </a:p>
        </p:txBody>
      </p:sp>
      <p:sp>
        <p:nvSpPr>
          <p:cNvPr id="4" name="Up-Down Arrow 3"/>
          <p:cNvSpPr/>
          <p:nvPr/>
        </p:nvSpPr>
        <p:spPr>
          <a:xfrm>
            <a:off x="4500563" y="1643063"/>
            <a:ext cx="285750" cy="50006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
        <p:nvSpPr>
          <p:cNvPr id="5" name="Up-Down Arrow 4"/>
          <p:cNvSpPr/>
          <p:nvPr/>
        </p:nvSpPr>
        <p:spPr>
          <a:xfrm>
            <a:off x="4500563" y="2571750"/>
            <a:ext cx="285750" cy="42862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
        <p:nvSpPr>
          <p:cNvPr id="6" name="Up-Down Arrow 5"/>
          <p:cNvSpPr/>
          <p:nvPr/>
        </p:nvSpPr>
        <p:spPr>
          <a:xfrm>
            <a:off x="4500563" y="3714750"/>
            <a:ext cx="285750" cy="42862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
        <p:nvSpPr>
          <p:cNvPr id="7" name="Up-Down Arrow 6"/>
          <p:cNvSpPr/>
          <p:nvPr/>
        </p:nvSpPr>
        <p:spPr>
          <a:xfrm>
            <a:off x="4429125" y="4500563"/>
            <a:ext cx="357188" cy="642937"/>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
        <p:nvSpPr>
          <p:cNvPr id="11" name="Up-Down Arrow 10"/>
          <p:cNvSpPr/>
          <p:nvPr/>
        </p:nvSpPr>
        <p:spPr>
          <a:xfrm>
            <a:off x="4500563" y="3071813"/>
            <a:ext cx="285750" cy="42862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
        <p:nvSpPr>
          <p:cNvPr id="18442" name="Rectangle 9"/>
          <p:cNvSpPr>
            <a:spLocks noChangeArrowheads="1"/>
          </p:cNvSpPr>
          <p:nvPr/>
        </p:nvSpPr>
        <p:spPr bwMode="auto">
          <a:xfrm>
            <a:off x="1000125" y="5786438"/>
            <a:ext cx="6929438" cy="307975"/>
          </a:xfrm>
          <a:prstGeom prst="rect">
            <a:avLst/>
          </a:prstGeom>
          <a:noFill/>
          <a:ln w="9525">
            <a:noFill/>
            <a:miter lim="800000"/>
            <a:headEnd/>
            <a:tailEnd/>
          </a:ln>
        </p:spPr>
        <p:txBody>
          <a:bodyPr>
            <a:spAutoFit/>
          </a:bodyPr>
          <a:lstStyle/>
          <a:p>
            <a:pPr algn="ctr">
              <a:buFont typeface="Wingdings" pitchFamily="2" charset="2"/>
              <a:buNone/>
            </a:pPr>
            <a:r>
              <a:rPr lang="ar-SA" sz="1400">
                <a:latin typeface="Monotype Koufi" pitchFamily="2" charset="-78"/>
                <a:cs typeface="Monotype Koufi" pitchFamily="2" charset="-78"/>
              </a:rPr>
              <a:t>لاكتشاف المزيد يمكن الإطلاع على كتاب مختصر تاريخ وأخلاقيات المهن الصحية (مركز التصوير/ القويفل) </a:t>
            </a:r>
          </a:p>
        </p:txBody>
      </p:sp>
    </p:spTree>
  </p:cSld>
  <p:clrMapOvr>
    <a:masterClrMapping/>
  </p:clrMapOvr>
  <p:transition>
    <p:comb/>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4C123672-77D0-4FB8-B8B3-A567A6F92A7B}" type="slidenum">
              <a:rPr lang="ar-SA"/>
              <a:pPr>
                <a:defRPr/>
              </a:pPr>
              <a:t>80</a:t>
            </a:fld>
            <a:endParaRPr lang="en-US"/>
          </a:p>
        </p:txBody>
      </p:sp>
      <p:sp>
        <p:nvSpPr>
          <p:cNvPr id="90115" name="Rectangle 2"/>
          <p:cNvSpPr>
            <a:spLocks noGrp="1"/>
          </p:cNvSpPr>
          <p:nvPr>
            <p:ph type="title" idx="4294967295"/>
          </p:nvPr>
        </p:nvSpPr>
        <p:spPr bwMode="auto">
          <a:xfrm>
            <a:off x="755650" y="115888"/>
            <a:ext cx="8208963" cy="288925"/>
          </a:xfrm>
          <a:noFill/>
        </p:spPr>
        <p:txBody>
          <a:bodyPr wrap="square" lIns="91440" tIns="45720" rIns="91440" bIns="45720" numCol="1" anchorCtr="0" compatLnSpc="1">
            <a:prstTxWarp prst="textNoShape">
              <a:avLst/>
            </a:prstTxWarp>
          </a:bodyPr>
          <a:lstStyle/>
          <a:p>
            <a:pPr algn="ctr"/>
            <a:r>
              <a:rPr lang="en-US" sz="1600" b="1" i="1" cap="none" smtClean="0">
                <a:effectLst/>
                <a:latin typeface="Arial Black" pitchFamily="34" charset="0"/>
                <a:cs typeface="Tahoma" pitchFamily="34" charset="0"/>
              </a:rPr>
              <a:t>Just the Dark, Latin &amp; Place of ML the QBB  </a:t>
            </a:r>
            <a:r>
              <a:rPr lang="en-US" sz="1600" i="1" cap="none" smtClean="0">
                <a:effectLst/>
                <a:latin typeface="Arial Black" pitchFamily="34" charset="0"/>
                <a:cs typeface="Tahoma" pitchFamily="34" charset="0"/>
              </a:rPr>
              <a:t>with </a:t>
            </a:r>
            <a:r>
              <a:rPr lang="en-US" sz="1600" b="1" i="1" cap="none" smtClean="0">
                <a:effectLst/>
                <a:latin typeface="Arial Black" pitchFamily="34" charset="0"/>
                <a:cs typeface="Tahoma" pitchFamily="34" charset="0"/>
              </a:rPr>
              <a:t>ISO &amp; </a:t>
            </a:r>
            <a:r>
              <a:rPr lang="en-US" sz="1600" b="1" i="1" cap="none" smtClean="0">
                <a:effectLst/>
                <a:latin typeface="Arial Black" pitchFamily="34" charset="0"/>
                <a:cs typeface="Times New Roman" pitchFamily="18" charset="0"/>
              </a:rPr>
              <a:t>JCAHO</a:t>
            </a:r>
            <a:r>
              <a:rPr lang="ar-SA" sz="2000" b="1" cap="none" smtClean="0">
                <a:effectLst/>
              </a:rPr>
              <a:t> </a:t>
            </a:r>
            <a:endParaRPr lang="en-US" sz="2000" b="1" cap="none" smtClean="0">
              <a:effectLst/>
              <a:cs typeface="Tahoma" pitchFamily="34" charset="0"/>
            </a:endParaRPr>
          </a:p>
        </p:txBody>
      </p:sp>
      <p:sp>
        <p:nvSpPr>
          <p:cNvPr id="90116" name="Rectangle 3"/>
          <p:cNvSpPr>
            <a:spLocks noGrp="1"/>
          </p:cNvSpPr>
          <p:nvPr>
            <p:ph type="body" idx="4294967295"/>
          </p:nvPr>
        </p:nvSpPr>
        <p:spPr>
          <a:xfrm>
            <a:off x="323850" y="476250"/>
            <a:ext cx="8686800" cy="6192838"/>
          </a:xfrm>
        </p:spPr>
        <p:txBody>
          <a:bodyPr/>
          <a:lstStyle/>
          <a:p>
            <a:pPr algn="l" rtl="0">
              <a:lnSpc>
                <a:spcPct val="80000"/>
              </a:lnSpc>
            </a:pPr>
            <a:r>
              <a:rPr lang="en-US" sz="1000" b="1" smtClean="0">
                <a:latin typeface="Times New Roman" pitchFamily="18" charset="0"/>
                <a:cs typeface="Times New Roman" pitchFamily="18" charset="0"/>
              </a:rPr>
              <a:t>The quest for </a:t>
            </a:r>
            <a:r>
              <a:rPr lang="en-US" sz="1000" b="1" i="1" smtClean="0">
                <a:latin typeface="Times New Roman" pitchFamily="18" charset="0"/>
                <a:cs typeface="Times New Roman" pitchFamily="18" charset="0"/>
              </a:rPr>
              <a:t>Quality Blood Banking</a:t>
            </a:r>
            <a:r>
              <a:rPr lang="en-US" sz="1000" b="1" smtClean="0">
                <a:latin typeface="Times New Roman" pitchFamily="18" charset="0"/>
                <a:cs typeface="Times New Roman" pitchFamily="18" charset="0"/>
              </a:rPr>
              <a:t> program in the new millennium the American way.</a:t>
            </a:r>
          </a:p>
          <a:p>
            <a:pPr algn="l" rtl="0">
              <a:lnSpc>
                <a:spcPct val="80000"/>
              </a:lnSpc>
            </a:pPr>
            <a:r>
              <a:rPr lang="en-US" sz="800" b="1" smtClean="0">
                <a:latin typeface="Times New Roman" pitchFamily="18" charset="0"/>
                <a:cs typeface="Times New Roman" pitchFamily="18" charset="0"/>
                <a:hlinkClick r:id="rId2"/>
              </a:rPr>
              <a:t>Kim DU</a:t>
            </a:r>
            <a:r>
              <a:rPr lang="en-US" sz="800" b="1" smtClean="0">
                <a:latin typeface="Times New Roman" pitchFamily="18" charset="0"/>
                <a:cs typeface="Times New Roman" pitchFamily="18" charset="0"/>
              </a:rPr>
              <a:t>.</a:t>
            </a:r>
          </a:p>
          <a:p>
            <a:pPr algn="l" rtl="0">
              <a:lnSpc>
                <a:spcPct val="80000"/>
              </a:lnSpc>
            </a:pPr>
            <a:r>
              <a:rPr lang="en-US" sz="800" b="1" smtClean="0">
                <a:latin typeface="Times New Roman" pitchFamily="18" charset="0"/>
                <a:cs typeface="Times New Roman" pitchFamily="18" charset="0"/>
              </a:rPr>
              <a:t>Saint Barnabas Medical Center, Livingston, New Jersey, USA.</a:t>
            </a:r>
          </a:p>
          <a:p>
            <a:pPr algn="l" rtl="0">
              <a:lnSpc>
                <a:spcPct val="80000"/>
              </a:lnSpc>
            </a:pPr>
            <a:endParaRPr lang="en-US" sz="800" b="1" smtClean="0">
              <a:latin typeface="Times New Roman" pitchFamily="18" charset="0"/>
              <a:cs typeface="Times New Roman" pitchFamily="18" charset="0"/>
            </a:endParaRPr>
          </a:p>
          <a:p>
            <a:pPr algn="l" rtl="0">
              <a:lnSpc>
                <a:spcPct val="80000"/>
              </a:lnSpc>
            </a:pPr>
            <a:r>
              <a:rPr lang="en-US" sz="1200" smtClean="0">
                <a:latin typeface="Times New Roman" pitchFamily="18" charset="0"/>
                <a:cs typeface="Times New Roman" pitchFamily="18" charset="0"/>
              </a:rPr>
              <a:t>For an industry </a:t>
            </a:r>
            <a:r>
              <a:rPr lang="en-US" sz="1200" b="1" i="1" smtClean="0">
                <a:latin typeface="Times New Roman" pitchFamily="18" charset="0"/>
                <a:cs typeface="Times New Roman" pitchFamily="18" charset="0"/>
              </a:rPr>
              <a:t>to succeed and satisfy its customers, "QUALITY" must be a primary goal</a:t>
            </a:r>
            <a:r>
              <a:rPr lang="en-US" sz="1200" i="1" smtClean="0">
                <a:latin typeface="Times New Roman" pitchFamily="18" charset="0"/>
                <a:cs typeface="Times New Roman" pitchFamily="18" charset="0"/>
              </a:rPr>
              <a:t>. </a:t>
            </a:r>
            <a:r>
              <a:rPr lang="en-US" sz="1200" smtClean="0">
                <a:latin typeface="Times New Roman" pitchFamily="18" charset="0"/>
                <a:cs typeface="Times New Roman" pitchFamily="18" charset="0"/>
              </a:rPr>
              <a:t>Quality has been central to blood banking from its inception, with the evolution of a Quality Program since the opening of the first blood bank in U.S. at the Cook County Hospital in 1937. Over the ensuing decades, continuous scientific progress in blood preservation, filters, viral and blood group testing, crossmatching, automation, and computerization including bar coding, etc. has </a:t>
            </a:r>
            <a:r>
              <a:rPr lang="en-US" sz="1200" i="1" smtClean="0">
                <a:latin typeface="Times New Roman" pitchFamily="18" charset="0"/>
                <a:cs typeface="Times New Roman" pitchFamily="18" charset="0"/>
              </a:rPr>
              <a:t>contributed to the quality and safety of the blood products and transfusion service</a:t>
            </a:r>
            <a:r>
              <a:rPr lang="en-US" sz="1200" smtClean="0">
                <a:latin typeface="Times New Roman" pitchFamily="18" charset="0"/>
                <a:cs typeface="Times New Roman" pitchFamily="18" charset="0"/>
              </a:rPr>
              <a:t>. However, </a:t>
            </a:r>
            <a:r>
              <a:rPr lang="en-US" sz="1200" i="1" smtClean="0">
                <a:latin typeface="Times New Roman" pitchFamily="18" charset="0"/>
                <a:cs typeface="Times New Roman" pitchFamily="18" charset="0"/>
              </a:rPr>
              <a:t>with the advent of the AIDS era,</a:t>
            </a:r>
            <a:r>
              <a:rPr lang="en-US" sz="1200" smtClean="0">
                <a:latin typeface="Times New Roman" pitchFamily="18" charset="0"/>
                <a:cs typeface="Times New Roman" pitchFamily="18" charset="0"/>
              </a:rPr>
              <a:t> an increasingly sensitized and informed public is continuously demanding that the highest level of quality be achieved and maintained in all processes involved in providing all blood products. </a:t>
            </a:r>
            <a:r>
              <a:rPr lang="en-US" sz="1200" b="1" i="1" smtClean="0">
                <a:latin typeface="Times New Roman" pitchFamily="18" charset="0"/>
                <a:cs typeface="Times New Roman" pitchFamily="18" charset="0"/>
              </a:rPr>
              <a:t>The Food and Drug Administration (</a:t>
            </a:r>
            <a:r>
              <a:rPr lang="en-US" sz="1200" b="1" i="1" smtClean="0">
                <a:latin typeface="Arial Black" pitchFamily="34" charset="0"/>
                <a:cs typeface="Times New Roman" pitchFamily="18" charset="0"/>
              </a:rPr>
              <a:t>FDA)</a:t>
            </a:r>
            <a:r>
              <a:rPr lang="en-US" sz="1200" b="1" i="1" smtClean="0">
                <a:latin typeface="Times New Roman" pitchFamily="18" charset="0"/>
                <a:cs typeface="Times New Roman" pitchFamily="18" charset="0"/>
              </a:rPr>
              <a:t> introduced the concept of a "zero risk blood supply</a:t>
            </a:r>
            <a:r>
              <a:rPr lang="en-US" sz="1200" smtClean="0">
                <a:latin typeface="Times New Roman" pitchFamily="18" charset="0"/>
                <a:cs typeface="Times New Roman" pitchFamily="18" charset="0"/>
              </a:rPr>
              <a:t>" as the industry goal. Furthermore, the cost containment and resource-constrained environment have changed the complexity of the quality practice. Both regulatory agencies such as the FDA, the Health Care Financing Administration [HCFA, which was recently renamed as the Centers for Medicare and Medicaid Services (CMS) in July, 2001], and the State Department of Health, and accrediting agencies, such as the American Association of Blood Banks (AABB), the College of American Pathologists (CAP), and the Joint Commission on Accreditation of Healthcare Organizations (</a:t>
            </a:r>
            <a:r>
              <a:rPr lang="en-US" sz="1200" b="1" smtClean="0">
                <a:latin typeface="Times New Roman" pitchFamily="18" charset="0"/>
                <a:cs typeface="Times New Roman" pitchFamily="18" charset="0"/>
              </a:rPr>
              <a:t>JCAHO</a:t>
            </a:r>
            <a:r>
              <a:rPr lang="en-US" sz="1200" smtClean="0">
                <a:latin typeface="Times New Roman" pitchFamily="18" charset="0"/>
                <a:cs typeface="Times New Roman" pitchFamily="18" charset="0"/>
              </a:rPr>
              <a:t>), require blood banks and transfusion services to establish and follow a Quality Control and Quality Assurance Program for their licensing, certification and accreditation. Every laboratory has to comply with the Clinical Laboratory Improvement Amendments of 1988 (CLIA '88) quality requirements being implemented by the CMS. The FDA guidelines assist facilities in compliance with Current Good Manufacturing Practices (cGMP). </a:t>
            </a:r>
            <a:r>
              <a:rPr lang="en-US" sz="1200" b="1" smtClean="0">
                <a:latin typeface="Times New Roman" pitchFamily="18" charset="0"/>
                <a:cs typeface="Times New Roman" pitchFamily="18" charset="0"/>
              </a:rPr>
              <a:t>The AABB's Quality System Essentials (QSE</a:t>
            </a:r>
            <a:r>
              <a:rPr lang="en-US" sz="1200" smtClean="0">
                <a:latin typeface="Times New Roman" pitchFamily="18" charset="0"/>
                <a:cs typeface="Times New Roman" pitchFamily="18" charset="0"/>
              </a:rPr>
              <a:t>) are based on these specifications and provide additional guidance in implementing practices that assure quality and compliance with cGMP. AABB and CAP are granted "deemed status" as accrediting organizations under the CLIA '88 program by CMS, as well as JCAHO and some states. The International Standards Organization (</a:t>
            </a:r>
            <a:r>
              <a:rPr lang="en-US" sz="1200" b="1" smtClean="0">
                <a:latin typeface="Times New Roman" pitchFamily="18" charset="0"/>
                <a:cs typeface="Times New Roman" pitchFamily="18" charset="0"/>
              </a:rPr>
              <a:t>ISO) </a:t>
            </a:r>
            <a:r>
              <a:rPr lang="en-US" sz="1200" smtClean="0">
                <a:latin typeface="Times New Roman" pitchFamily="18" charset="0"/>
                <a:cs typeface="Times New Roman" pitchFamily="18" charset="0"/>
              </a:rPr>
              <a:t>has established international standards in most fields. The U.S. is represented in ISO by the American National Standards Institute (</a:t>
            </a:r>
            <a:r>
              <a:rPr lang="en-US" sz="1200" b="1" smtClean="0">
                <a:latin typeface="Times New Roman" pitchFamily="18" charset="0"/>
                <a:cs typeface="Times New Roman" pitchFamily="18" charset="0"/>
              </a:rPr>
              <a:t>ANSI)</a:t>
            </a:r>
            <a:r>
              <a:rPr lang="en-US" sz="1200" smtClean="0">
                <a:latin typeface="Times New Roman" pitchFamily="18" charset="0"/>
                <a:cs typeface="Times New Roman" pitchFamily="18" charset="0"/>
              </a:rPr>
              <a:t>, and the National Committee for Clinical Laboratory Standards (NCCLS), as a global organization headquartered in the U.S., is a member of ANSI. The FDA and the AABB had begun incorporating many ISO principles into their own regulations and standards. The AABB's 10 QSEs are rooted in </a:t>
            </a:r>
            <a:r>
              <a:rPr lang="en-US" sz="1200" b="1" smtClean="0">
                <a:latin typeface="Times New Roman" pitchFamily="18" charset="0"/>
                <a:cs typeface="Times New Roman" pitchFamily="18" charset="0"/>
              </a:rPr>
              <a:t>the 20 clauses of ISO 9000 series</a:t>
            </a:r>
            <a:r>
              <a:rPr lang="en-US" sz="1200" smtClean="0">
                <a:latin typeface="Times New Roman" pitchFamily="18" charset="0"/>
                <a:cs typeface="Times New Roman" pitchFamily="18" charset="0"/>
              </a:rPr>
              <a:t> and compatible with their standards. In a Maslow-type model quality hierarchy by Tsiakals, so far the bottom three of the five progressive levels, Quality Control for method control, Quality Assurance for process control, and Quality System for system control have been implemented just to meet the regulatory and accrediting requirements. The next higher level, Quality Management for financial control, and the ultimate highest level, Total Quality Management for strategic control, should be our quest in this new millennium, and with the help of the AABB, ISO, FDA and all other organizations, we will achieve it. We should change our approach to quality issues from detection to prevention. We should improve the quality in transfusion practice itself by effective utilization of blood as a therapeutic resource with clear indication, maximum surgical blood order schedule, alternative transfusion such as autologous transfusion, hemodilution, and intra/post-operative blood salvage, surgical hemostasis, pharmacological hemostasis, and synthetic erythropoietin. </a:t>
            </a:r>
          </a:p>
          <a:p>
            <a:pPr algn="l" rtl="0">
              <a:lnSpc>
                <a:spcPct val="80000"/>
              </a:lnSpc>
            </a:pPr>
            <a:r>
              <a:rPr lang="en-US" sz="1200" b="1" smtClean="0">
                <a:latin typeface="Times New Roman" pitchFamily="18" charset="0"/>
                <a:cs typeface="Times New Roman" pitchFamily="18" charset="0"/>
              </a:rPr>
              <a:t>Most importantly, implementation of the Quality Program should be something that we want to do rather than simply a burden that we have to do. A well-managed Quality Program is an effective and cost-efficient operation for the blood banks and transfusion services, and will enable us to better serve the patients for whom we exist.</a:t>
            </a:r>
          </a:p>
          <a:p>
            <a:pPr algn="l" rtl="0">
              <a:lnSpc>
                <a:spcPct val="80000"/>
              </a:lnSpc>
            </a:pPr>
            <a:r>
              <a:rPr lang="en-US" sz="800" b="1" smtClean="0">
                <a:latin typeface="Times New Roman" pitchFamily="18" charset="0"/>
                <a:cs typeface="Times New Roman" pitchFamily="18" charset="0"/>
              </a:rPr>
              <a:t>PMID: 12430934 [PubMed - indexed for MEDLINE]</a:t>
            </a:r>
            <a:endParaRPr lang="en-US" sz="800" b="1" smtClean="0">
              <a:latin typeface="Times New Roman" pitchFamily="18" charset="0"/>
              <a:cs typeface="Times New Roman" pitchFamily="18" charset="0"/>
              <a:hlinkClick r:id="rId3" tooltip="Supplemental information"/>
            </a:endParaRPr>
          </a:p>
          <a:p>
            <a:pPr algn="l" rtl="0">
              <a:lnSpc>
                <a:spcPct val="80000"/>
              </a:lnSpc>
            </a:pPr>
            <a:r>
              <a:rPr lang="en-US" sz="600" b="1" smtClean="0">
                <a:latin typeface="Times New Roman" pitchFamily="18" charset="0"/>
                <a:cs typeface="Times New Roman" pitchFamily="18" charset="0"/>
                <a:hlinkClick r:id="rId3" tooltip="Supplemental information"/>
              </a:rPr>
              <a:t>Publication Types, MeSH Terms</a:t>
            </a:r>
            <a:endParaRPr lang="en-US" sz="600" b="1" smtClean="0">
              <a:latin typeface="Times New Roman" pitchFamily="18" charset="0"/>
              <a:cs typeface="Times New Roman" pitchFamily="18" charset="0"/>
            </a:endParaRPr>
          </a:p>
          <a:p>
            <a:pPr algn="l" rtl="0">
              <a:lnSpc>
                <a:spcPct val="80000"/>
              </a:lnSpc>
            </a:pPr>
            <a:r>
              <a:rPr lang="en-US" sz="600" b="1" smtClean="0">
                <a:latin typeface="Times New Roman" pitchFamily="18" charset="0"/>
                <a:cs typeface="Times New Roman" pitchFamily="18" charset="0"/>
              </a:rPr>
              <a:t>Publication Types: </a:t>
            </a:r>
          </a:p>
          <a:p>
            <a:pPr algn="l" rtl="0">
              <a:lnSpc>
                <a:spcPct val="80000"/>
              </a:lnSpc>
            </a:pPr>
            <a:r>
              <a:rPr lang="en-US" sz="600" b="1" smtClean="0">
                <a:latin typeface="Times New Roman" pitchFamily="18" charset="0"/>
                <a:cs typeface="Times New Roman" pitchFamily="18" charset="0"/>
              </a:rPr>
              <a:t>Review</a:t>
            </a:r>
          </a:p>
          <a:p>
            <a:pPr algn="l" rtl="0">
              <a:lnSpc>
                <a:spcPct val="80000"/>
              </a:lnSpc>
            </a:pPr>
            <a:r>
              <a:rPr lang="en-US" sz="600" b="1" smtClean="0">
                <a:latin typeface="Times New Roman" pitchFamily="18" charset="0"/>
                <a:cs typeface="Times New Roman" pitchFamily="18" charset="0"/>
              </a:rPr>
              <a:t>Quality Control</a:t>
            </a:r>
          </a:p>
          <a:p>
            <a:pPr algn="l" rtl="0">
              <a:lnSpc>
                <a:spcPct val="80000"/>
              </a:lnSpc>
            </a:pPr>
            <a:r>
              <a:rPr lang="en-US" sz="600" b="1" smtClean="0">
                <a:latin typeface="Times New Roman" pitchFamily="18" charset="0"/>
                <a:cs typeface="Times New Roman" pitchFamily="18" charset="0"/>
              </a:rPr>
              <a:t>United States                                                                     </a:t>
            </a:r>
            <a:r>
              <a:rPr lang="en-US" sz="800" b="1" smtClean="0">
                <a:latin typeface="Times New Roman" pitchFamily="18" charset="0"/>
                <a:cs typeface="Times New Roman" pitchFamily="18" charset="0"/>
                <a:hlinkClick r:id="rId3" tooltip="Links to resources such as full text articles and biological data"/>
              </a:rPr>
              <a:t>LinkOut - more resources</a:t>
            </a:r>
            <a:endParaRPr lang="en-US" sz="800" b="1" smtClean="0">
              <a:latin typeface="Times New Roman" pitchFamily="18" charset="0"/>
              <a:cs typeface="Times New Roman" pitchFamily="18" charset="0"/>
            </a:endParaRPr>
          </a:p>
          <a:p>
            <a:pPr algn="l" rtl="0">
              <a:lnSpc>
                <a:spcPct val="80000"/>
              </a:lnSpc>
            </a:pPr>
            <a:endParaRPr lang="en-US" sz="800" b="1" smtClean="0">
              <a:latin typeface="Times New Roman" pitchFamily="18" charset="0"/>
              <a:cs typeface="Times New Roman" pitchFamily="18" charset="0"/>
            </a:endParaRPr>
          </a:p>
        </p:txBody>
      </p:sp>
    </p:spTree>
  </p:cSld>
  <p:clrMapOvr>
    <a:masterClrMapping/>
  </p:clrMapOvr>
  <p:transition>
    <p:comb/>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CA140697-67DC-47A2-B98D-492EB4346FD0}" type="slidenum">
              <a:rPr lang="ar-SA"/>
              <a:pPr>
                <a:defRPr/>
              </a:pPr>
              <a:t>81</a:t>
            </a:fld>
            <a:endParaRPr lang="en-US"/>
          </a:p>
        </p:txBody>
      </p:sp>
      <p:sp>
        <p:nvSpPr>
          <p:cNvPr id="2" name="Title 1"/>
          <p:cNvSpPr>
            <a:spLocks noGrp="1"/>
          </p:cNvSpPr>
          <p:nvPr>
            <p:ph type="title"/>
          </p:nvPr>
        </p:nvSpPr>
        <p:spPr>
          <a:xfrm>
            <a:off x="304800" y="214290"/>
            <a:ext cx="8686800" cy="500066"/>
          </a:xfrm>
        </p:spPr>
        <p:txBody>
          <a:bodyPr>
            <a:normAutofit fontScale="90000"/>
          </a:bodyPr>
          <a:lstStyle/>
          <a:p>
            <a:pPr algn="ctr">
              <a:defRPr/>
            </a:pPr>
            <a:r>
              <a:rPr lang="en-US" dirty="0" smtClean="0"/>
              <a:t>a list of </a:t>
            </a:r>
            <a:r>
              <a:rPr lang="en-US" dirty="0" smtClean="0">
                <a:hlinkClick r:id="rId2" action="ppaction://hlinkfile"/>
              </a:rPr>
              <a:t>ISO</a:t>
            </a:r>
            <a:r>
              <a:rPr lang="en-US" dirty="0" smtClean="0"/>
              <a:t> </a:t>
            </a:r>
            <a:r>
              <a:rPr lang="en-US" dirty="0" smtClean="0">
                <a:hlinkClick r:id="rId3" action="ppaction://hlinkfile"/>
              </a:rPr>
              <a:t>standards</a:t>
            </a:r>
            <a:endParaRPr lang="ar-SA" dirty="0"/>
          </a:p>
        </p:txBody>
      </p:sp>
      <p:sp>
        <p:nvSpPr>
          <p:cNvPr id="91140" name="Content Placeholder 2"/>
          <p:cNvSpPr>
            <a:spLocks noGrp="1"/>
          </p:cNvSpPr>
          <p:nvPr>
            <p:ph idx="1"/>
          </p:nvPr>
        </p:nvSpPr>
        <p:spPr>
          <a:xfrm>
            <a:off x="304800" y="928688"/>
            <a:ext cx="8686800" cy="5643562"/>
          </a:xfrm>
        </p:spPr>
        <p:txBody>
          <a:bodyPr/>
          <a:lstStyle/>
          <a:p>
            <a:pPr algn="just" rtl="0"/>
            <a:r>
              <a:rPr lang="en-US" sz="1000" b="1" smtClean="0">
                <a:cs typeface="Tahoma" pitchFamily="34" charset="0"/>
              </a:rPr>
              <a:t>This is a list of </a:t>
            </a:r>
            <a:r>
              <a:rPr lang="en-US" sz="1000" b="1" smtClean="0">
                <a:cs typeface="Tahoma" pitchFamily="34" charset="0"/>
                <a:hlinkClick r:id="rId2" action="ppaction://hlinkfile"/>
              </a:rPr>
              <a:t>ISO</a:t>
            </a:r>
            <a:r>
              <a:rPr lang="en-US" sz="1000" b="1" smtClean="0">
                <a:cs typeface="Tahoma" pitchFamily="34" charset="0"/>
              </a:rPr>
              <a:t> </a:t>
            </a:r>
            <a:r>
              <a:rPr lang="en-US" sz="1000" b="1" smtClean="0">
                <a:cs typeface="Tahoma" pitchFamily="34" charset="0"/>
                <a:hlinkClick r:id="rId3" action="ppaction://hlinkfile"/>
              </a:rPr>
              <a:t>standards</a:t>
            </a:r>
            <a:r>
              <a:rPr lang="en-US" sz="1000" b="1" smtClean="0">
                <a:cs typeface="Tahoma" pitchFamily="34" charset="0"/>
              </a:rPr>
              <a:t> that are discussed in Wikipedia articles. For a list of all the more than 16,000 ISO standards (as of 2007), see the </a:t>
            </a:r>
            <a:r>
              <a:rPr lang="en-US" sz="1000" b="1" smtClean="0">
                <a:cs typeface="Tahoma" pitchFamily="34" charset="0"/>
                <a:hlinkClick r:id="rId4"/>
              </a:rPr>
              <a:t>ISO Catalogue</a:t>
            </a:r>
            <a:r>
              <a:rPr lang="en-US" sz="1000" b="1" smtClean="0">
                <a:cs typeface="Tahoma" pitchFamily="34" charset="0"/>
              </a:rPr>
              <a:t>.  About 300 of the standards produced by ISO and </a:t>
            </a:r>
            <a:r>
              <a:rPr lang="en-US" sz="1000" b="1" smtClean="0">
                <a:cs typeface="Tahoma" pitchFamily="34" charset="0"/>
                <a:hlinkClick r:id="rId5" action="ppaction://hlinkfile"/>
              </a:rPr>
              <a:t>IEC</a:t>
            </a:r>
            <a:r>
              <a:rPr lang="en-US" sz="1000" b="1" smtClean="0">
                <a:cs typeface="Tahoma" pitchFamily="34" charset="0"/>
              </a:rPr>
              <a:t>'s Joint Technical Committee 1 (JTC1) have been made </a:t>
            </a:r>
            <a:r>
              <a:rPr lang="en-US" sz="1000" b="1" smtClean="0">
                <a:cs typeface="Tahoma" pitchFamily="34" charset="0"/>
                <a:hlinkClick r:id="rId6"/>
              </a:rPr>
              <a:t>freely/publicly available</a:t>
            </a:r>
            <a:r>
              <a:rPr lang="en-US" sz="1000" b="1" smtClean="0">
                <a:cs typeface="Tahoma" pitchFamily="34" charset="0"/>
              </a:rPr>
              <a:t>. </a:t>
            </a:r>
          </a:p>
          <a:p>
            <a:pPr algn="just" rtl="0"/>
            <a:r>
              <a:rPr lang="en-US" sz="1100" b="1" smtClean="0">
                <a:cs typeface="Tahoma" pitchFamily="34" charset="0"/>
              </a:rPr>
              <a:t>ISO 1–ISO 999</a:t>
            </a:r>
          </a:p>
          <a:p>
            <a:pPr algn="just" rtl="0"/>
            <a:r>
              <a:rPr lang="en-US" sz="1100" b="1" smtClean="0">
                <a:cs typeface="Tahoma" pitchFamily="34" charset="0"/>
              </a:rPr>
              <a:t>ISO 3 </a:t>
            </a:r>
            <a:r>
              <a:rPr lang="en-US" sz="1100" b="1" smtClean="0">
                <a:cs typeface="Tahoma" pitchFamily="34" charset="0"/>
                <a:hlinkClick r:id="rId7" action="ppaction://hlinkfile"/>
              </a:rPr>
              <a:t>Preferred numbers</a:t>
            </a:r>
            <a:r>
              <a:rPr lang="en-US" sz="1100" b="1" smtClean="0">
                <a:cs typeface="Tahoma" pitchFamily="34" charset="0"/>
              </a:rPr>
              <a:t> </a:t>
            </a:r>
          </a:p>
          <a:p>
            <a:pPr algn="just" rtl="0"/>
            <a:r>
              <a:rPr lang="en-US" sz="1100" b="1" smtClean="0">
                <a:cs typeface="Tahoma" pitchFamily="34" charset="0"/>
                <a:hlinkClick r:id="rId8" action="ppaction://hlinkfile"/>
              </a:rPr>
              <a:t>ISO 7</a:t>
            </a:r>
            <a:r>
              <a:rPr lang="en-US" sz="1100" b="1" smtClean="0">
                <a:cs typeface="Tahoma" pitchFamily="34" charset="0"/>
              </a:rPr>
              <a:t> Pipe threads where pressure-tight joints are made on the threads </a:t>
            </a:r>
          </a:p>
          <a:p>
            <a:pPr algn="just" rtl="0"/>
            <a:r>
              <a:rPr lang="en-US" sz="1100" b="1" smtClean="0">
                <a:cs typeface="Tahoma" pitchFamily="34" charset="0"/>
                <a:hlinkClick r:id="rId9" action="ppaction://hlinkfile"/>
              </a:rPr>
              <a:t>ISO 9</a:t>
            </a:r>
            <a:r>
              <a:rPr lang="en-US" sz="1100" b="1" smtClean="0">
                <a:cs typeface="Tahoma" pitchFamily="34" charset="0"/>
              </a:rPr>
              <a:t> Information and documentation – Transliteration of Cyrillic characters into </a:t>
            </a:r>
            <a:r>
              <a:rPr lang="en-US" sz="1100" b="1" smtClean="0">
                <a:cs typeface="Tahoma" pitchFamily="34" charset="0"/>
                <a:hlinkClick r:id="rId10" action="ppaction://hlinkfile"/>
              </a:rPr>
              <a:t>Roman</a:t>
            </a:r>
            <a:r>
              <a:rPr lang="en-US" sz="1100" b="1" smtClean="0">
                <a:cs typeface="Tahoma" pitchFamily="34" charset="0"/>
              </a:rPr>
              <a:t> characters – Slavic and non-Slavic languages </a:t>
            </a:r>
          </a:p>
          <a:p>
            <a:pPr algn="just" rtl="0"/>
            <a:r>
              <a:rPr lang="en-US" sz="1100" b="1" smtClean="0">
                <a:cs typeface="Tahoma" pitchFamily="34" charset="0"/>
              </a:rPr>
              <a:t>ISO 16:1975 Acoustics – </a:t>
            </a:r>
            <a:r>
              <a:rPr lang="en-US" sz="1100" b="1" smtClean="0">
                <a:cs typeface="Tahoma" pitchFamily="34" charset="0"/>
                <a:hlinkClick r:id="rId11" action="ppaction://hlinkfile"/>
              </a:rPr>
              <a:t>Standard tuning frequency</a:t>
            </a:r>
            <a:r>
              <a:rPr lang="en-US" sz="1100" b="1" smtClean="0">
                <a:cs typeface="Tahoma" pitchFamily="34" charset="0"/>
              </a:rPr>
              <a:t> (Standard </a:t>
            </a:r>
            <a:r>
              <a:rPr lang="en-US" sz="1100" b="1" smtClean="0">
                <a:cs typeface="Tahoma" pitchFamily="34" charset="0"/>
                <a:hlinkClick r:id="rId12" action="ppaction://hlinkfile"/>
              </a:rPr>
              <a:t>musical pitch</a:t>
            </a:r>
            <a:r>
              <a:rPr lang="en-US" sz="1100" b="1" smtClean="0">
                <a:cs typeface="Tahoma" pitchFamily="34" charset="0"/>
              </a:rPr>
              <a:t>) </a:t>
            </a:r>
          </a:p>
          <a:p>
            <a:pPr algn="just" rtl="0"/>
            <a:r>
              <a:rPr lang="en-US" sz="1100" b="1" smtClean="0">
                <a:cs typeface="Tahoma" pitchFamily="34" charset="0"/>
                <a:hlinkClick r:id="rId13" action="ppaction://hlinkfile"/>
              </a:rPr>
              <a:t>ISO 31</a:t>
            </a:r>
            <a:r>
              <a:rPr lang="en-US" sz="1100" b="1" smtClean="0">
                <a:cs typeface="Tahoma" pitchFamily="34" charset="0"/>
              </a:rPr>
              <a:t> Quantities and units </a:t>
            </a:r>
          </a:p>
          <a:p>
            <a:pPr algn="just" rtl="0"/>
            <a:r>
              <a:rPr lang="en-US" sz="1100" b="1" smtClean="0">
                <a:cs typeface="Tahoma" pitchFamily="34" charset="0"/>
                <a:hlinkClick r:id="rId14" action="ppaction://hlinkfile"/>
              </a:rPr>
              <a:t>ISO 68-1</a:t>
            </a:r>
            <a:r>
              <a:rPr lang="en-US" sz="1100" b="1" smtClean="0">
                <a:cs typeface="Tahoma" pitchFamily="34" charset="0"/>
              </a:rPr>
              <a:t> Basic profile of metric screw threads </a:t>
            </a:r>
          </a:p>
          <a:p>
            <a:pPr algn="just" rtl="0"/>
            <a:r>
              <a:rPr lang="en-US" sz="1100" b="1" smtClean="0">
                <a:cs typeface="Tahoma" pitchFamily="34" charset="0"/>
                <a:hlinkClick r:id="rId15" action="ppaction://hlinkfile"/>
              </a:rPr>
              <a:t>ISO 216</a:t>
            </a:r>
            <a:r>
              <a:rPr lang="en-US" sz="1100" b="1" smtClean="0">
                <a:cs typeface="Tahoma" pitchFamily="34" charset="0"/>
              </a:rPr>
              <a:t> </a:t>
            </a:r>
            <a:r>
              <a:rPr lang="en-US" sz="1100" b="1" smtClean="0">
                <a:cs typeface="Tahoma" pitchFamily="34" charset="0"/>
                <a:hlinkClick r:id="rId16" action="ppaction://hlinkfile"/>
              </a:rPr>
              <a:t>paper sizes</a:t>
            </a:r>
            <a:r>
              <a:rPr lang="en-US" sz="1100" b="1" smtClean="0">
                <a:cs typeface="Tahoma" pitchFamily="34" charset="0"/>
              </a:rPr>
              <a:t>, e.g. the </a:t>
            </a:r>
            <a:r>
              <a:rPr lang="en-US" sz="1100" b="1" smtClean="0">
                <a:cs typeface="Tahoma" pitchFamily="34" charset="0"/>
                <a:hlinkClick r:id="rId17" action="ppaction://hlinkfile"/>
              </a:rPr>
              <a:t>A4 paper size</a:t>
            </a:r>
            <a:r>
              <a:rPr lang="en-US" sz="1100" b="1" smtClean="0">
                <a:cs typeface="Tahoma" pitchFamily="34" charset="0"/>
              </a:rPr>
              <a:t> </a:t>
            </a:r>
          </a:p>
          <a:p>
            <a:pPr algn="just" rtl="0"/>
            <a:r>
              <a:rPr lang="en-US" sz="1100" b="1" smtClean="0">
                <a:cs typeface="Tahoma" pitchFamily="34" charset="0"/>
                <a:hlinkClick r:id="rId18" action="ppaction://hlinkfile"/>
              </a:rPr>
              <a:t>ISO 226</a:t>
            </a:r>
            <a:r>
              <a:rPr lang="en-US" sz="1100" b="1" smtClean="0">
                <a:cs typeface="Tahoma" pitchFamily="34" charset="0"/>
              </a:rPr>
              <a:t> </a:t>
            </a:r>
            <a:r>
              <a:rPr lang="en-US" sz="1100" b="1" smtClean="0">
                <a:cs typeface="Tahoma" pitchFamily="34" charset="0"/>
                <a:hlinkClick r:id="rId19" action="ppaction://hlinkfile"/>
              </a:rPr>
              <a:t>Phon</a:t>
            </a:r>
            <a:r>
              <a:rPr lang="en-US" sz="1100" b="1" smtClean="0">
                <a:cs typeface="Tahoma" pitchFamily="34" charset="0"/>
              </a:rPr>
              <a:t> based on Fletcher-Munson curves </a:t>
            </a:r>
          </a:p>
          <a:p>
            <a:pPr algn="just" rtl="0"/>
            <a:r>
              <a:rPr lang="en-US" sz="1100" b="1" smtClean="0">
                <a:cs typeface="Tahoma" pitchFamily="34" charset="0"/>
              </a:rPr>
              <a:t>ISO 226:2003 </a:t>
            </a:r>
            <a:r>
              <a:rPr lang="en-US" sz="1100" b="1" smtClean="0">
                <a:cs typeface="Tahoma" pitchFamily="34" charset="0"/>
                <a:hlinkClick r:id="rId19" action="ppaction://hlinkfile"/>
              </a:rPr>
              <a:t>Phon</a:t>
            </a:r>
            <a:r>
              <a:rPr lang="en-US" sz="1100" b="1" smtClean="0">
                <a:cs typeface="Tahoma" pitchFamily="34" charset="0"/>
              </a:rPr>
              <a:t> based on newer </a:t>
            </a:r>
            <a:r>
              <a:rPr lang="en-US" sz="1100" b="1" smtClean="0">
                <a:cs typeface="Tahoma" pitchFamily="34" charset="0"/>
                <a:hlinkClick r:id="rId20" action="ppaction://hlinkfile"/>
              </a:rPr>
              <a:t>Equal-loudness contours</a:t>
            </a:r>
            <a:r>
              <a:rPr lang="en-US" sz="1100" b="1" smtClean="0">
                <a:cs typeface="Tahoma" pitchFamily="34" charset="0"/>
              </a:rPr>
              <a:t> </a:t>
            </a:r>
          </a:p>
          <a:p>
            <a:pPr algn="just" rtl="0"/>
            <a:r>
              <a:rPr lang="en-US" sz="1100" b="1" smtClean="0">
                <a:cs typeface="Tahoma" pitchFamily="34" charset="0"/>
                <a:hlinkClick r:id="rId21" action="ppaction://hlinkfile"/>
              </a:rPr>
              <a:t>ISO 233</a:t>
            </a:r>
            <a:r>
              <a:rPr lang="en-US" sz="1100" b="1" smtClean="0">
                <a:cs typeface="Tahoma" pitchFamily="34" charset="0"/>
              </a:rPr>
              <a:t>:1984 Transliteration of Arabic characters into </a:t>
            </a:r>
            <a:r>
              <a:rPr lang="en-US" sz="1100" b="1" smtClean="0">
                <a:cs typeface="Tahoma" pitchFamily="34" charset="0"/>
                <a:hlinkClick r:id="rId10" action="ppaction://hlinkfile"/>
              </a:rPr>
              <a:t>Roman</a:t>
            </a:r>
            <a:r>
              <a:rPr lang="en-US" sz="1100" b="1" smtClean="0">
                <a:cs typeface="Tahoma" pitchFamily="34" charset="0"/>
              </a:rPr>
              <a:t> characters </a:t>
            </a:r>
          </a:p>
          <a:p>
            <a:pPr algn="just" rtl="0"/>
            <a:r>
              <a:rPr lang="en-US" sz="1100" b="1" smtClean="0">
                <a:cs typeface="Tahoma" pitchFamily="34" charset="0"/>
              </a:rPr>
              <a:t>ISO 233-2:1993 Transliteration of Arabic characters into </a:t>
            </a:r>
            <a:r>
              <a:rPr lang="en-US" sz="1100" b="1" smtClean="0">
                <a:cs typeface="Tahoma" pitchFamily="34" charset="0"/>
                <a:hlinkClick r:id="rId10" action="ppaction://hlinkfile"/>
              </a:rPr>
              <a:t>Roman</a:t>
            </a:r>
            <a:r>
              <a:rPr lang="en-US" sz="1100" b="1" smtClean="0">
                <a:cs typeface="Tahoma" pitchFamily="34" charset="0"/>
              </a:rPr>
              <a:t> characters – Part 2: Arabic language – Simplified transliteration </a:t>
            </a:r>
          </a:p>
          <a:p>
            <a:pPr algn="just" rtl="0"/>
            <a:r>
              <a:rPr lang="en-US" sz="1100" b="1" smtClean="0">
                <a:cs typeface="Tahoma" pitchFamily="34" charset="0"/>
                <a:hlinkClick r:id="rId22" action="ppaction://hlinkfile"/>
              </a:rPr>
              <a:t>ISO 259</a:t>
            </a:r>
            <a:r>
              <a:rPr lang="en-US" sz="1100" b="1" smtClean="0">
                <a:cs typeface="Tahoma" pitchFamily="34" charset="0"/>
              </a:rPr>
              <a:t>:1984 Documentation – Transliteration of Hebrew characters into </a:t>
            </a:r>
            <a:r>
              <a:rPr lang="en-US" sz="1100" b="1" smtClean="0">
                <a:cs typeface="Tahoma" pitchFamily="34" charset="0"/>
                <a:hlinkClick r:id="rId10" action="ppaction://hlinkfile"/>
              </a:rPr>
              <a:t>Roman</a:t>
            </a:r>
            <a:r>
              <a:rPr lang="en-US" sz="1100" b="1" smtClean="0">
                <a:cs typeface="Tahoma" pitchFamily="34" charset="0"/>
              </a:rPr>
              <a:t> characters </a:t>
            </a:r>
          </a:p>
          <a:p>
            <a:pPr algn="just" rtl="0"/>
            <a:r>
              <a:rPr lang="en-US" sz="1100" b="1" smtClean="0">
                <a:cs typeface="Tahoma" pitchFamily="34" charset="0"/>
                <a:hlinkClick r:id="rId23" action="ppaction://hlinkfile"/>
              </a:rPr>
              <a:t>ISO 259-2</a:t>
            </a:r>
            <a:r>
              <a:rPr lang="en-US" sz="1100" b="1" smtClean="0">
                <a:cs typeface="Tahoma" pitchFamily="34" charset="0"/>
              </a:rPr>
              <a:t>:1994 Transliteration of Hebrew characters into </a:t>
            </a:r>
            <a:r>
              <a:rPr lang="en-US" sz="1100" b="1" smtClean="0">
                <a:cs typeface="Tahoma" pitchFamily="34" charset="0"/>
                <a:hlinkClick r:id="rId10" action="ppaction://hlinkfile"/>
              </a:rPr>
              <a:t>Roman</a:t>
            </a:r>
            <a:r>
              <a:rPr lang="en-US" sz="1100" b="1" smtClean="0">
                <a:cs typeface="Tahoma" pitchFamily="34" charset="0"/>
              </a:rPr>
              <a:t> characters – Part 2: Simplified transliteration </a:t>
            </a:r>
          </a:p>
          <a:p>
            <a:pPr algn="just" rtl="0"/>
            <a:r>
              <a:rPr lang="en-US" sz="1100" b="1" smtClean="0">
                <a:cs typeface="Tahoma" pitchFamily="34" charset="0"/>
                <a:hlinkClick r:id="rId24" action="ppaction://hlinkfile"/>
              </a:rPr>
              <a:t>ISO 262</a:t>
            </a:r>
            <a:r>
              <a:rPr lang="en-US" sz="1100" b="1" smtClean="0">
                <a:cs typeface="Tahoma" pitchFamily="34" charset="0"/>
              </a:rPr>
              <a:t> Selected metric-screw-thread sizes for screws, bolts, and nuts </a:t>
            </a:r>
          </a:p>
          <a:p>
            <a:pPr algn="just" rtl="0"/>
            <a:r>
              <a:rPr lang="en-US" sz="1100" b="1" smtClean="0">
                <a:cs typeface="Tahoma" pitchFamily="34" charset="0"/>
                <a:hlinkClick r:id="rId25" action="ppaction://hlinkfile"/>
              </a:rPr>
              <a:t>ISO 639</a:t>
            </a:r>
            <a:r>
              <a:rPr lang="en-US" sz="1100" b="1" smtClean="0">
                <a:cs typeface="Tahoma" pitchFamily="34" charset="0"/>
              </a:rPr>
              <a:t> Codes for the representation of names of </a:t>
            </a:r>
            <a:r>
              <a:rPr lang="en-US" sz="1100" b="1" smtClean="0">
                <a:cs typeface="Tahoma" pitchFamily="34" charset="0"/>
                <a:hlinkClick r:id="rId26" action="ppaction://hlinkfile"/>
              </a:rPr>
              <a:t>languages</a:t>
            </a:r>
            <a:r>
              <a:rPr lang="en-US" sz="1100" b="1" smtClean="0">
                <a:cs typeface="Tahoma" pitchFamily="34" charset="0"/>
              </a:rPr>
              <a:t> </a:t>
            </a:r>
          </a:p>
          <a:p>
            <a:pPr algn="just" rtl="0"/>
            <a:r>
              <a:rPr lang="en-US" sz="1100" b="1" smtClean="0">
                <a:cs typeface="Tahoma" pitchFamily="34" charset="0"/>
                <a:hlinkClick r:id="rId27" action="ppaction://hlinkfile"/>
              </a:rPr>
              <a:t>ISO 639-1</a:t>
            </a:r>
            <a:r>
              <a:rPr lang="en-US" sz="1100" b="1" smtClean="0">
                <a:cs typeface="Tahoma" pitchFamily="34" charset="0"/>
              </a:rPr>
              <a:t> Codes for the representation of names of languages – Part 1: Alpha-2 code </a:t>
            </a:r>
          </a:p>
          <a:p>
            <a:pPr algn="just" rtl="0"/>
            <a:r>
              <a:rPr lang="en-US" sz="1100" b="1" smtClean="0">
                <a:cs typeface="Tahoma" pitchFamily="34" charset="0"/>
                <a:hlinkClick r:id="rId28" action="ppaction://hlinkfile"/>
              </a:rPr>
              <a:t>ISO 639-2</a:t>
            </a:r>
            <a:r>
              <a:rPr lang="en-US" sz="1100" b="1" smtClean="0">
                <a:cs typeface="Tahoma" pitchFamily="34" charset="0"/>
              </a:rPr>
              <a:t> Codes for the representation of names of languages – Part 2: Alpha-3 code </a:t>
            </a:r>
          </a:p>
          <a:p>
            <a:pPr algn="just" rtl="0"/>
            <a:r>
              <a:rPr lang="en-US" sz="1100" b="1" smtClean="0">
                <a:cs typeface="Tahoma" pitchFamily="34" charset="0"/>
                <a:hlinkClick r:id="rId29" action="ppaction://hlinkfile"/>
              </a:rPr>
              <a:t>ISO 639-3</a:t>
            </a:r>
            <a:r>
              <a:rPr lang="en-US" sz="1100" b="1" smtClean="0">
                <a:cs typeface="Tahoma" pitchFamily="34" charset="0"/>
              </a:rPr>
              <a:t> Codes for the representation of names of languages – Part 3: Alpha-3 code for comprehensive coverage of languages </a:t>
            </a:r>
          </a:p>
          <a:p>
            <a:pPr algn="just" rtl="0"/>
            <a:r>
              <a:rPr lang="en-US" sz="1100" b="1" smtClean="0">
                <a:cs typeface="Tahoma" pitchFamily="34" charset="0"/>
                <a:hlinkClick r:id="rId30" action="ppaction://hlinkfile"/>
              </a:rPr>
              <a:t>ISO/IEC 646</a:t>
            </a:r>
            <a:r>
              <a:rPr lang="en-US" sz="1100" b="1" smtClean="0">
                <a:cs typeface="Tahoma" pitchFamily="34" charset="0"/>
              </a:rPr>
              <a:t> internationalized 7 bit </a:t>
            </a:r>
            <a:r>
              <a:rPr lang="en-US" sz="1100" b="1" smtClean="0">
                <a:cs typeface="Tahoma" pitchFamily="34" charset="0"/>
                <a:hlinkClick r:id="rId31" action="ppaction://hlinkfile"/>
              </a:rPr>
              <a:t>ASCII</a:t>
            </a:r>
            <a:r>
              <a:rPr lang="en-US" sz="1100" b="1" smtClean="0">
                <a:cs typeface="Tahoma" pitchFamily="34" charset="0"/>
              </a:rPr>
              <a:t> variants </a:t>
            </a:r>
          </a:p>
          <a:p>
            <a:pPr algn="just" rtl="0"/>
            <a:r>
              <a:rPr lang="en-US" sz="1100" b="1" smtClean="0">
                <a:cs typeface="Tahoma" pitchFamily="34" charset="0"/>
              </a:rPr>
              <a:t>ISO 657 Hot-rolled steel sections </a:t>
            </a:r>
          </a:p>
          <a:p>
            <a:pPr algn="just" rtl="0"/>
            <a:r>
              <a:rPr lang="en-US" sz="1100" b="1" smtClean="0">
                <a:cs typeface="Tahoma" pitchFamily="34" charset="0"/>
                <a:hlinkClick r:id="rId32" action="ppaction://hlinkfile"/>
              </a:rPr>
              <a:t>ISO 690</a:t>
            </a:r>
            <a:r>
              <a:rPr lang="en-US" sz="1100" b="1" smtClean="0">
                <a:cs typeface="Tahoma" pitchFamily="34" charset="0"/>
              </a:rPr>
              <a:t> bibliographic references </a:t>
            </a:r>
          </a:p>
          <a:p>
            <a:pPr algn="just" rtl="0"/>
            <a:r>
              <a:rPr lang="en-US" sz="1100" b="1" smtClean="0">
                <a:cs typeface="Tahoma" pitchFamily="34" charset="0"/>
              </a:rPr>
              <a:t>ISO 732 Photography – 120-size and 220-size films – Dimensions </a:t>
            </a:r>
          </a:p>
          <a:p>
            <a:pPr algn="just" rtl="0"/>
            <a:r>
              <a:rPr lang="en-US" sz="1100" b="1" smtClean="0">
                <a:cs typeface="Tahoma" pitchFamily="34" charset="0"/>
              </a:rPr>
              <a:t>ISO 838 Standard for punching filing holes into paper </a:t>
            </a:r>
          </a:p>
          <a:p>
            <a:pPr algn="just" rtl="0"/>
            <a:r>
              <a:rPr lang="en-US" sz="1100" b="1" smtClean="0">
                <a:cs typeface="Tahoma" pitchFamily="34" charset="0"/>
                <a:hlinkClick r:id="rId33" action="ppaction://hlinkfile"/>
              </a:rPr>
              <a:t>ISO 843</a:t>
            </a:r>
            <a:r>
              <a:rPr lang="en-US" sz="1100" b="1" smtClean="0">
                <a:cs typeface="Tahoma" pitchFamily="34" charset="0"/>
              </a:rPr>
              <a:t>:1997 Conversion of Greek characters into </a:t>
            </a:r>
            <a:r>
              <a:rPr lang="en-US" sz="1100" b="1" smtClean="0">
                <a:cs typeface="Tahoma" pitchFamily="34" charset="0"/>
                <a:hlinkClick r:id="rId10" action="ppaction://hlinkfile"/>
              </a:rPr>
              <a:t>Roman</a:t>
            </a:r>
            <a:r>
              <a:rPr lang="en-US" sz="1100" b="1" smtClean="0">
                <a:cs typeface="Tahoma" pitchFamily="34" charset="0"/>
              </a:rPr>
              <a:t> characters </a:t>
            </a:r>
          </a:p>
          <a:p>
            <a:pPr algn="just" rtl="0"/>
            <a:r>
              <a:rPr lang="en-US" sz="1100" b="1" smtClean="0">
                <a:cs typeface="Tahoma" pitchFamily="34" charset="0"/>
              </a:rPr>
              <a:t>ISO 999 Guidelines for the content, organization, and presentation of </a:t>
            </a:r>
            <a:r>
              <a:rPr lang="en-US" sz="1100" b="1" smtClean="0">
                <a:cs typeface="Tahoma" pitchFamily="34" charset="0"/>
                <a:hlinkClick r:id="rId34" action="ppaction://hlinkfile"/>
              </a:rPr>
              <a:t>indexes</a:t>
            </a:r>
            <a:r>
              <a:rPr lang="en-US" sz="1100" b="1" smtClean="0">
                <a:cs typeface="Tahoma" pitchFamily="34" charset="0"/>
              </a:rPr>
              <a:t> </a:t>
            </a:r>
          </a:p>
          <a:p>
            <a:pPr algn="just" rtl="0"/>
            <a:endParaRPr lang="ar-SA" sz="1000" b="1" smtClean="0"/>
          </a:p>
        </p:txBody>
      </p:sp>
    </p:spTree>
  </p:cSld>
  <p:clrMapOvr>
    <a:masterClrMapping/>
  </p:clrMapOvr>
  <p:transition>
    <p:comb/>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DB8EB001-E672-450D-8B72-B09A24FFCB51}" type="slidenum">
              <a:rPr lang="ar-SA"/>
              <a:pPr>
                <a:defRPr/>
              </a:pPr>
              <a:t>82</a:t>
            </a:fld>
            <a:endParaRPr lang="en-US"/>
          </a:p>
        </p:txBody>
      </p:sp>
      <p:sp>
        <p:nvSpPr>
          <p:cNvPr id="2" name="Title 1"/>
          <p:cNvSpPr>
            <a:spLocks noGrp="1"/>
          </p:cNvSpPr>
          <p:nvPr>
            <p:ph type="title"/>
          </p:nvPr>
        </p:nvSpPr>
        <p:spPr>
          <a:xfrm>
            <a:off x="1123930" y="256588"/>
            <a:ext cx="5572164" cy="288133"/>
          </a:xfrm>
        </p:spPr>
        <p:txBody>
          <a:bodyPr>
            <a:normAutofit fontScale="90000"/>
          </a:bodyPr>
          <a:lstStyle/>
          <a:p>
            <a:pPr algn="ctr">
              <a:defRPr/>
            </a:pPr>
            <a:r>
              <a:rPr lang="en-US" dirty="0" smtClean="0"/>
              <a:t>a list of </a:t>
            </a:r>
            <a:r>
              <a:rPr lang="en-US" dirty="0" smtClean="0">
                <a:hlinkClick r:id="rId2" action="ppaction://hlinkfile"/>
              </a:rPr>
              <a:t>ISO</a:t>
            </a:r>
            <a:r>
              <a:rPr lang="en-US" dirty="0" smtClean="0"/>
              <a:t> </a:t>
            </a:r>
            <a:r>
              <a:rPr lang="en-US" dirty="0" smtClean="0">
                <a:hlinkClick r:id="rId3" action="ppaction://hlinkfile"/>
              </a:rPr>
              <a:t>standards</a:t>
            </a:r>
            <a:endParaRPr lang="ar-SA" dirty="0"/>
          </a:p>
        </p:txBody>
      </p:sp>
      <p:sp>
        <p:nvSpPr>
          <p:cNvPr id="92164" name="Content Placeholder 2"/>
          <p:cNvSpPr>
            <a:spLocks noGrp="1"/>
          </p:cNvSpPr>
          <p:nvPr>
            <p:ph idx="1"/>
          </p:nvPr>
        </p:nvSpPr>
        <p:spPr>
          <a:xfrm>
            <a:off x="323850" y="1341438"/>
            <a:ext cx="8267700" cy="4464050"/>
          </a:xfrm>
        </p:spPr>
        <p:txBody>
          <a:bodyPr/>
          <a:lstStyle/>
          <a:p>
            <a:pPr algn="just" rtl="0"/>
            <a:r>
              <a:rPr lang="en-US" sz="1400" b="1" smtClean="0">
                <a:cs typeface="Tahoma" pitchFamily="34" charset="0"/>
                <a:hlinkClick r:id="rId4" action="ppaction://hlinkfile"/>
              </a:rPr>
              <a:t>ISO 1000</a:t>
            </a:r>
            <a:r>
              <a:rPr lang="en-US" sz="1400" b="1" smtClean="0">
                <a:cs typeface="Tahoma" pitchFamily="34" charset="0"/>
              </a:rPr>
              <a:t> </a:t>
            </a:r>
            <a:r>
              <a:rPr lang="en-US" sz="1400" b="1" smtClean="0">
                <a:cs typeface="Tahoma" pitchFamily="34" charset="0"/>
                <a:hlinkClick r:id="rId5" action="ppaction://hlinkfile"/>
              </a:rPr>
              <a:t>SI</a:t>
            </a:r>
            <a:r>
              <a:rPr lang="en-US" sz="1400" b="1" smtClean="0">
                <a:cs typeface="Tahoma" pitchFamily="34" charset="0"/>
              </a:rPr>
              <a:t> units and recommendations for the use of their multiples and of certain other units </a:t>
            </a:r>
          </a:p>
          <a:p>
            <a:pPr algn="just" rtl="0"/>
            <a:r>
              <a:rPr lang="en-US" sz="1400" b="1" smtClean="0">
                <a:cs typeface="Tahoma" pitchFamily="34" charset="0"/>
                <a:hlinkClick r:id="rId6" action="ppaction://hlinkfile"/>
              </a:rPr>
              <a:t>ISO 1007</a:t>
            </a:r>
            <a:r>
              <a:rPr lang="en-US" sz="1400" b="1" smtClean="0">
                <a:cs typeface="Tahoma" pitchFamily="34" charset="0"/>
              </a:rPr>
              <a:t> </a:t>
            </a:r>
            <a:r>
              <a:rPr lang="en-US" sz="1400" b="1" smtClean="0">
                <a:cs typeface="Tahoma" pitchFamily="34" charset="0"/>
                <a:hlinkClick r:id="rId7" action="ppaction://hlinkfile"/>
              </a:rPr>
              <a:t>135 film</a:t>
            </a:r>
            <a:r>
              <a:rPr lang="en-US" sz="1400" b="1" smtClean="0">
                <a:cs typeface="Tahoma" pitchFamily="34" charset="0"/>
              </a:rPr>
              <a:t> format </a:t>
            </a:r>
          </a:p>
          <a:p>
            <a:pPr algn="just" rtl="0"/>
            <a:r>
              <a:rPr lang="en-US" sz="1400" b="1" smtClean="0">
                <a:cs typeface="Tahoma" pitchFamily="34" charset="0"/>
              </a:rPr>
              <a:t>ISO/IEC 1539 </a:t>
            </a:r>
            <a:r>
              <a:rPr lang="en-US" sz="1400" b="1" smtClean="0">
                <a:cs typeface="Tahoma" pitchFamily="34" charset="0"/>
                <a:hlinkClick r:id="rId8" action="ppaction://hlinkfile"/>
              </a:rPr>
              <a:t>Fortran programming language</a:t>
            </a:r>
            <a:r>
              <a:rPr lang="en-US" sz="1400" b="1" smtClean="0">
                <a:cs typeface="Tahoma" pitchFamily="34" charset="0"/>
              </a:rPr>
              <a:t> </a:t>
            </a:r>
          </a:p>
          <a:p>
            <a:pPr algn="just" rtl="0"/>
            <a:r>
              <a:rPr lang="en-US" sz="1400" b="1" smtClean="0">
                <a:cs typeface="Tahoma" pitchFamily="34" charset="0"/>
              </a:rPr>
              <a:t>ISO 1629 Establishes a system of terms and nomenclature for polymers </a:t>
            </a:r>
          </a:p>
          <a:p>
            <a:pPr algn="just" rtl="0"/>
            <a:r>
              <a:rPr lang="en-US" sz="1400" b="1" smtClean="0">
                <a:cs typeface="Tahoma" pitchFamily="34" charset="0"/>
                <a:hlinkClick r:id="rId9" action="ppaction://hlinkfile"/>
              </a:rPr>
              <a:t>ISO/IEC 2022</a:t>
            </a:r>
            <a:r>
              <a:rPr lang="en-US" sz="1400" b="1" smtClean="0">
                <a:cs typeface="Tahoma" pitchFamily="34" charset="0"/>
              </a:rPr>
              <a:t> Information technology: Character code structure and extension techniques </a:t>
            </a:r>
          </a:p>
          <a:p>
            <a:pPr algn="just" rtl="0"/>
            <a:r>
              <a:rPr lang="en-US" sz="1400" b="1" smtClean="0">
                <a:cs typeface="Tahoma" pitchFamily="34" charset="0"/>
                <a:hlinkClick r:id="rId10" action="ppaction://hlinkfile"/>
              </a:rPr>
              <a:t>ISO 2108</a:t>
            </a:r>
            <a:r>
              <a:rPr lang="en-US" sz="1400" b="1" smtClean="0">
                <a:cs typeface="Tahoma" pitchFamily="34" charset="0"/>
              </a:rPr>
              <a:t> International standard book numbering (</a:t>
            </a:r>
            <a:r>
              <a:rPr lang="en-US" sz="1400" b="1" smtClean="0">
                <a:cs typeface="Tahoma" pitchFamily="34" charset="0"/>
                <a:hlinkClick r:id="rId11" action="ppaction://hlinkfile"/>
              </a:rPr>
              <a:t>ISBN</a:t>
            </a:r>
            <a:r>
              <a:rPr lang="en-US" sz="1400" b="1" smtClean="0">
                <a:cs typeface="Tahoma" pitchFamily="34" charset="0"/>
              </a:rPr>
              <a:t>) </a:t>
            </a:r>
          </a:p>
          <a:p>
            <a:pPr algn="just" rtl="0"/>
            <a:r>
              <a:rPr lang="en-US" sz="1400" b="1" smtClean="0">
                <a:cs typeface="Tahoma" pitchFamily="34" charset="0"/>
                <a:hlinkClick r:id="rId12" action="ppaction://hlinkfile"/>
              </a:rPr>
              <a:t>ISO 2145</a:t>
            </a:r>
            <a:r>
              <a:rPr lang="en-US" sz="1400" b="1" smtClean="0">
                <a:cs typeface="Tahoma" pitchFamily="34" charset="0"/>
              </a:rPr>
              <a:t> Numbering of divisions and subdivisions in written documents </a:t>
            </a:r>
          </a:p>
          <a:p>
            <a:pPr algn="just" rtl="0"/>
            <a:r>
              <a:rPr lang="en-US" sz="1400" b="1" smtClean="0">
                <a:cs typeface="Tahoma" pitchFamily="34" charset="0"/>
              </a:rPr>
              <a:t>ISO 2171 Cereals and milled cereal products – Determination of total ash </a:t>
            </a:r>
          </a:p>
          <a:p>
            <a:pPr algn="just" rtl="0"/>
            <a:r>
              <a:rPr lang="en-US" sz="1400" b="1" smtClean="0">
                <a:cs typeface="Tahoma" pitchFamily="34" charset="0"/>
                <a:hlinkClick r:id="rId13" action="ppaction://hlinkfile"/>
              </a:rPr>
              <a:t>ISO 2281</a:t>
            </a:r>
            <a:r>
              <a:rPr lang="en-US" sz="1400" b="1" smtClean="0">
                <a:cs typeface="Tahoma" pitchFamily="34" charset="0"/>
              </a:rPr>
              <a:t> Water-resistant watches </a:t>
            </a:r>
          </a:p>
          <a:p>
            <a:pPr algn="just" rtl="0"/>
            <a:r>
              <a:rPr lang="en-US" sz="1400" b="1" smtClean="0">
                <a:cs typeface="Tahoma" pitchFamily="34" charset="0"/>
                <a:hlinkClick r:id="rId14" action="ppaction://hlinkfile"/>
              </a:rPr>
              <a:t>ISO 2709</a:t>
            </a:r>
            <a:r>
              <a:rPr lang="en-US" sz="1400" b="1" smtClean="0">
                <a:cs typeface="Tahoma" pitchFamily="34" charset="0"/>
              </a:rPr>
              <a:t> Format for information exchange (e.g. </a:t>
            </a:r>
            <a:r>
              <a:rPr lang="en-US" sz="1400" b="1" smtClean="0">
                <a:cs typeface="Tahoma" pitchFamily="34" charset="0"/>
                <a:hlinkClick r:id="rId15" action="ppaction://hlinkfile"/>
              </a:rPr>
              <a:t>MARC</a:t>
            </a:r>
            <a:r>
              <a:rPr lang="en-US" sz="1400" b="1" smtClean="0">
                <a:cs typeface="Tahoma" pitchFamily="34" charset="0"/>
              </a:rPr>
              <a:t>) </a:t>
            </a:r>
          </a:p>
          <a:p>
            <a:pPr algn="just" rtl="0"/>
            <a:r>
              <a:rPr lang="en-US" sz="1400" b="1" smtClean="0">
                <a:cs typeface="Tahoma" pitchFamily="34" charset="0"/>
                <a:hlinkClick r:id="rId16" action="ppaction://hlinkfile"/>
              </a:rPr>
              <a:t>ISO 3029</a:t>
            </a:r>
            <a:r>
              <a:rPr lang="en-US" sz="1400" b="1" smtClean="0">
                <a:cs typeface="Tahoma" pitchFamily="34" charset="0"/>
              </a:rPr>
              <a:t> </a:t>
            </a:r>
            <a:r>
              <a:rPr lang="en-US" sz="1400" b="1" smtClean="0">
                <a:cs typeface="Tahoma" pitchFamily="34" charset="0"/>
                <a:hlinkClick r:id="rId17" action="ppaction://hlinkfile"/>
              </a:rPr>
              <a:t>126 film</a:t>
            </a:r>
            <a:r>
              <a:rPr lang="en-US" sz="1400" b="1" smtClean="0">
                <a:cs typeface="Tahoma" pitchFamily="34" charset="0"/>
              </a:rPr>
              <a:t> format </a:t>
            </a:r>
          </a:p>
          <a:p>
            <a:pPr algn="just" rtl="0"/>
            <a:r>
              <a:rPr lang="en-US" sz="1400" b="1" smtClean="0">
                <a:cs typeface="Tahoma" pitchFamily="34" charset="0"/>
              </a:rPr>
              <a:t>ISO 3082 Iron ores – Sampling and sample preparation procedures </a:t>
            </a:r>
          </a:p>
          <a:p>
            <a:pPr algn="just" rtl="0"/>
            <a:r>
              <a:rPr lang="en-US" sz="1400" b="1" smtClean="0">
                <a:cs typeface="Tahoma" pitchFamily="34" charset="0"/>
                <a:hlinkClick r:id="rId18" action="ppaction://hlinkfile"/>
              </a:rPr>
              <a:t>ISO 3103</a:t>
            </a:r>
            <a:r>
              <a:rPr lang="en-US" sz="1400" b="1" smtClean="0">
                <a:cs typeface="Tahoma" pitchFamily="34" charset="0"/>
              </a:rPr>
              <a:t> Method of brewing </a:t>
            </a:r>
            <a:r>
              <a:rPr lang="en-US" sz="1400" b="1" smtClean="0">
                <a:cs typeface="Tahoma" pitchFamily="34" charset="0"/>
                <a:hlinkClick r:id="rId19" action="ppaction://hlinkfile"/>
              </a:rPr>
              <a:t>tea</a:t>
            </a:r>
            <a:r>
              <a:rPr lang="en-US" sz="1400" b="1" smtClean="0">
                <a:cs typeface="Tahoma" pitchFamily="34" charset="0"/>
              </a:rPr>
              <a:t> for the purpose of sensory tests </a:t>
            </a:r>
          </a:p>
          <a:p>
            <a:pPr algn="just" rtl="0"/>
            <a:r>
              <a:rPr lang="en-US" sz="1400" b="1" smtClean="0">
                <a:cs typeface="Tahoma" pitchFamily="34" charset="0"/>
                <a:hlinkClick r:id="rId20" action="ppaction://hlinkfile"/>
              </a:rPr>
              <a:t>ISO 3166</a:t>
            </a:r>
            <a:r>
              <a:rPr lang="en-US" sz="1400" b="1" smtClean="0">
                <a:cs typeface="Tahoma" pitchFamily="34" charset="0"/>
              </a:rPr>
              <a:t> codes for countries and subdivisions </a:t>
            </a:r>
          </a:p>
          <a:p>
            <a:pPr algn="just" rtl="0"/>
            <a:r>
              <a:rPr lang="en-US" sz="1400" b="1" smtClean="0">
                <a:cs typeface="Tahoma" pitchFamily="34" charset="0"/>
                <a:hlinkClick r:id="rId21" action="ppaction://hlinkfile"/>
              </a:rPr>
              <a:t>ISO 3166-1</a:t>
            </a:r>
            <a:r>
              <a:rPr lang="en-US" sz="1400" b="1" smtClean="0">
                <a:cs typeface="Tahoma" pitchFamily="34" charset="0"/>
              </a:rPr>
              <a:t> codes for country and dependent area names, first published in </a:t>
            </a:r>
            <a:r>
              <a:rPr lang="en-US" sz="1400" b="1" smtClean="0">
                <a:cs typeface="Tahoma" pitchFamily="34" charset="0"/>
                <a:hlinkClick r:id="rId22" action="ppaction://hlinkfile"/>
              </a:rPr>
              <a:t>1974</a:t>
            </a:r>
            <a:r>
              <a:rPr lang="en-US" sz="1400" b="1" smtClean="0">
                <a:cs typeface="Tahoma" pitchFamily="34" charset="0"/>
              </a:rPr>
              <a:t> </a:t>
            </a:r>
          </a:p>
          <a:p>
            <a:pPr algn="just" rtl="0"/>
            <a:r>
              <a:rPr lang="en-US" sz="1400" b="1" smtClean="0">
                <a:cs typeface="Tahoma" pitchFamily="34" charset="0"/>
                <a:hlinkClick r:id="rId23" action="ppaction://hlinkfile"/>
              </a:rPr>
              <a:t>ISO 3166-1 alpha-2</a:t>
            </a:r>
            <a:r>
              <a:rPr lang="en-US" sz="1400" b="1" smtClean="0">
                <a:cs typeface="Tahoma" pitchFamily="34" charset="0"/>
              </a:rPr>
              <a:t> two-letter country codes </a:t>
            </a:r>
          </a:p>
          <a:p>
            <a:pPr algn="just" rtl="0">
              <a:buFont typeface="Wingdings 2" pitchFamily="18" charset="2"/>
              <a:buNone/>
            </a:pPr>
            <a:endParaRPr lang="en-US" sz="1400" b="1" i="1" smtClean="0">
              <a:cs typeface="Tahoma" pitchFamily="34" charset="0"/>
            </a:endParaRPr>
          </a:p>
          <a:p>
            <a:pPr algn="ctr" rtl="0">
              <a:buFont typeface="Wingdings 2" pitchFamily="18" charset="2"/>
              <a:buNone/>
            </a:pPr>
            <a:endParaRPr lang="en-US" sz="1400" b="1" i="1" smtClean="0">
              <a:cs typeface="Tahoma" pitchFamily="34" charset="0"/>
            </a:endParaRPr>
          </a:p>
        </p:txBody>
      </p:sp>
    </p:spTree>
  </p:cSld>
  <p:clrMapOvr>
    <a:masterClrMapping/>
  </p:clrMapOvr>
  <p:transition>
    <p:comb/>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9F668170-13AE-4611-8F60-2B917A13C70E}" type="slidenum">
              <a:rPr lang="ar-SA"/>
              <a:pPr>
                <a:defRPr/>
              </a:pPr>
              <a:t>83</a:t>
            </a:fld>
            <a:endParaRPr lang="en-US"/>
          </a:p>
        </p:txBody>
      </p:sp>
      <p:sp>
        <p:nvSpPr>
          <p:cNvPr id="93187" name="Content Placeholder 2"/>
          <p:cNvSpPr>
            <a:spLocks noGrp="1"/>
          </p:cNvSpPr>
          <p:nvPr>
            <p:ph idx="1"/>
          </p:nvPr>
        </p:nvSpPr>
        <p:spPr>
          <a:xfrm>
            <a:off x="304800" y="1412875"/>
            <a:ext cx="8686800" cy="4970463"/>
          </a:xfrm>
        </p:spPr>
        <p:txBody>
          <a:bodyPr/>
          <a:lstStyle/>
          <a:p>
            <a:pPr algn="l" rtl="0"/>
            <a:r>
              <a:rPr lang="en-US" sz="1800" b="1" smtClean="0">
                <a:cs typeface="Tahoma" pitchFamily="34" charset="0"/>
              </a:rPr>
              <a:t>ISO 20000–ISO 29999</a:t>
            </a:r>
          </a:p>
          <a:p>
            <a:pPr algn="l" rtl="0"/>
            <a:r>
              <a:rPr lang="en-US" sz="1800" smtClean="0">
                <a:cs typeface="Tahoma" pitchFamily="34" charset="0"/>
                <a:hlinkClick r:id="rId2" action="ppaction://hlinkfile"/>
              </a:rPr>
              <a:t>ISO/IEC 20000:2005</a:t>
            </a:r>
            <a:r>
              <a:rPr lang="en-US" sz="1800" smtClean="0">
                <a:cs typeface="Tahoma" pitchFamily="34" charset="0"/>
              </a:rPr>
              <a:t> IT Service Management System (based on BS15000) </a:t>
            </a:r>
          </a:p>
          <a:p>
            <a:pPr algn="l" rtl="0"/>
            <a:r>
              <a:rPr lang="en-US" sz="1800" smtClean="0">
                <a:cs typeface="Tahoma" pitchFamily="34" charset="0"/>
                <a:hlinkClick r:id="rId3" action="ppaction://hlinkfile"/>
              </a:rPr>
              <a:t>ISO 20022</a:t>
            </a:r>
            <a:r>
              <a:rPr lang="en-US" sz="1800" smtClean="0">
                <a:cs typeface="Tahoma" pitchFamily="34" charset="0"/>
              </a:rPr>
              <a:t> Financial Services - universal financial industry message scheme </a:t>
            </a:r>
          </a:p>
          <a:p>
            <a:pPr algn="l" rtl="0"/>
            <a:r>
              <a:rPr lang="en-US" sz="1800" smtClean="0">
                <a:cs typeface="Tahoma" pitchFamily="34" charset="0"/>
              </a:rPr>
              <a:t>ISO/IEC TR 20943 Information technology - Procedures for achieving metadata registry content consistency </a:t>
            </a:r>
          </a:p>
          <a:p>
            <a:pPr algn="l" rtl="0"/>
            <a:r>
              <a:rPr lang="en-US" sz="1800" smtClean="0">
                <a:cs typeface="Tahoma" pitchFamily="34" charset="0"/>
                <a:hlinkClick r:id="rId4" action="ppaction://hlinkfile"/>
              </a:rPr>
              <a:t>ISO 22000</a:t>
            </a:r>
            <a:r>
              <a:rPr lang="en-US" sz="1800" smtClean="0">
                <a:cs typeface="Tahoma" pitchFamily="34" charset="0"/>
              </a:rPr>
              <a:t> </a:t>
            </a:r>
            <a:r>
              <a:rPr lang="en-US" sz="1800" b="1" smtClean="0">
                <a:cs typeface="Tahoma" pitchFamily="34" charset="0"/>
              </a:rPr>
              <a:t>Food safety management systems</a:t>
            </a:r>
            <a:r>
              <a:rPr lang="en-US" sz="1800" smtClean="0">
                <a:cs typeface="Tahoma" pitchFamily="34" charset="0"/>
              </a:rPr>
              <a:t> -- Requirements for any organization in the food chain </a:t>
            </a:r>
          </a:p>
          <a:p>
            <a:pPr algn="l" rtl="0"/>
            <a:r>
              <a:rPr lang="en-US" sz="1800" smtClean="0">
                <a:cs typeface="Tahoma" pitchFamily="34" charset="0"/>
              </a:rPr>
              <a:t>ISO/TS 22003 Food safety management systems Software-Intensive Systems. See </a:t>
            </a:r>
            <a:r>
              <a:rPr lang="en-US" sz="1800" smtClean="0">
                <a:cs typeface="Tahoma" pitchFamily="34" charset="0"/>
                <a:hlinkClick r:id="rId5" action="ppaction://hlinkfile"/>
              </a:rPr>
              <a:t>IEEE 1471</a:t>
            </a:r>
            <a:r>
              <a:rPr lang="en-US" sz="1800" smtClean="0">
                <a:cs typeface="Tahoma" pitchFamily="34" charset="0"/>
              </a:rPr>
              <a:t> </a:t>
            </a:r>
          </a:p>
          <a:p>
            <a:pPr algn="l" rtl="0"/>
            <a:r>
              <a:rPr lang="en-US" sz="1800" smtClean="0">
                <a:cs typeface="Tahoma" pitchFamily="34" charset="0"/>
              </a:rPr>
              <a:t>ISO26000 Guideline about Social Responsibility also called </a:t>
            </a:r>
            <a:r>
              <a:rPr lang="en-US" sz="1800" i="1" smtClean="0">
                <a:cs typeface="Tahoma" pitchFamily="34" charset="0"/>
              </a:rPr>
              <a:t>ISO SR</a:t>
            </a:r>
            <a:r>
              <a:rPr lang="en-US" sz="1800" smtClean="0">
                <a:cs typeface="Tahoma" pitchFamily="34" charset="0"/>
              </a:rPr>
              <a:t> </a:t>
            </a:r>
          </a:p>
          <a:p>
            <a:pPr algn="l" rtl="0"/>
            <a:r>
              <a:rPr lang="en-US" sz="1800" smtClean="0">
                <a:cs typeface="Tahoma" pitchFamily="34" charset="0"/>
                <a:hlinkClick r:id="rId6" action="ppaction://hlinkfile"/>
              </a:rPr>
              <a:t>ISO/IEC 27001</a:t>
            </a:r>
            <a:r>
              <a:rPr lang="en-US" sz="1800" smtClean="0">
                <a:cs typeface="Tahoma" pitchFamily="34" charset="0"/>
              </a:rPr>
              <a:t> Information technology -- Security techniques -- Information security management systems -- Requirements </a:t>
            </a:r>
          </a:p>
          <a:p>
            <a:pPr algn="just" rtl="0"/>
            <a:r>
              <a:rPr lang="en-US" sz="1400" smtClean="0">
                <a:cs typeface="Tahoma" pitchFamily="34" charset="0"/>
              </a:rPr>
              <a:t>See also:  </a:t>
            </a:r>
            <a:r>
              <a:rPr lang="en-US" sz="1400" smtClean="0">
                <a:cs typeface="Tahoma" pitchFamily="34" charset="0"/>
                <a:hlinkClick r:id="rId7" action="ppaction://hlinkfile"/>
              </a:rPr>
              <a:t>International Classification for Standards</a:t>
            </a:r>
            <a:r>
              <a:rPr lang="en-US" sz="1400" smtClean="0">
                <a:cs typeface="Tahoma" pitchFamily="34" charset="0"/>
              </a:rPr>
              <a:t> </a:t>
            </a:r>
          </a:p>
          <a:p>
            <a:pPr algn="just" rtl="0"/>
            <a:r>
              <a:rPr lang="en-US" sz="1400" smtClean="0">
                <a:cs typeface="Tahoma" pitchFamily="34" charset="0"/>
                <a:hlinkClick r:id="rId8" action="ppaction://hlinkfile"/>
              </a:rPr>
              <a:t>ISO/TS 16949</a:t>
            </a:r>
            <a:r>
              <a:rPr lang="en-US" sz="1400" smtClean="0">
                <a:cs typeface="Tahoma" pitchFamily="34" charset="0"/>
              </a:rPr>
              <a:t> </a:t>
            </a:r>
          </a:p>
          <a:p>
            <a:pPr algn="just" rtl="0"/>
            <a:r>
              <a:rPr lang="en-US" sz="1400" smtClean="0">
                <a:cs typeface="Tahoma" pitchFamily="34" charset="0"/>
                <a:hlinkClick r:id="rId9" action="ppaction://hlinkfile"/>
              </a:rPr>
              <a:t>List of IEC standards</a:t>
            </a:r>
            <a:r>
              <a:rPr lang="en-US" sz="1400" smtClean="0">
                <a:cs typeface="Tahoma" pitchFamily="34" charset="0"/>
              </a:rPr>
              <a:t> </a:t>
            </a:r>
          </a:p>
          <a:p>
            <a:pPr algn="just" rtl="0"/>
            <a:r>
              <a:rPr lang="en-US" sz="1400" smtClean="0">
                <a:cs typeface="Tahoma" pitchFamily="34" charset="0"/>
                <a:hlinkClick r:id="rId10" action="ppaction://hlinkfile"/>
              </a:rPr>
              <a:t>List of EN standards</a:t>
            </a:r>
            <a:r>
              <a:rPr lang="en-US" sz="1400" smtClean="0">
                <a:cs typeface="Tahoma" pitchFamily="34" charset="0"/>
              </a:rPr>
              <a:t> </a:t>
            </a:r>
          </a:p>
          <a:p>
            <a:pPr algn="just" rtl="0"/>
            <a:r>
              <a:rPr lang="en-US" sz="1400" smtClean="0">
                <a:cs typeface="Tahoma" pitchFamily="34" charset="0"/>
              </a:rPr>
              <a:t>External links </a:t>
            </a:r>
            <a:r>
              <a:rPr lang="en-US" sz="1400" smtClean="0">
                <a:cs typeface="Tahoma" pitchFamily="34" charset="0"/>
                <a:hlinkClick r:id="rId11"/>
              </a:rPr>
              <a:t>ISO Standards</a:t>
            </a:r>
            <a:r>
              <a:rPr lang="en-US" sz="1400" smtClean="0">
                <a:cs typeface="Tahoma" pitchFamily="34" charset="0"/>
              </a:rPr>
              <a:t> The complete list of all ISO published standards. </a:t>
            </a:r>
          </a:p>
        </p:txBody>
      </p:sp>
      <p:pic>
        <p:nvPicPr>
          <p:cNvPr id="93188" name="Title 1"/>
          <p:cNvPicPr>
            <a:picLocks noChangeArrowheads="1"/>
          </p:cNvPicPr>
          <p:nvPr/>
        </p:nvPicPr>
        <p:blipFill>
          <a:blip r:embed="rId12"/>
          <a:srcRect/>
          <a:stretch>
            <a:fillRect/>
          </a:stretch>
        </p:blipFill>
        <p:spPr bwMode="auto">
          <a:xfrm>
            <a:off x="1258888" y="476250"/>
            <a:ext cx="5584825" cy="576263"/>
          </a:xfrm>
          <a:prstGeom prst="rect">
            <a:avLst/>
          </a:prstGeom>
          <a:noFill/>
          <a:ln w="9525">
            <a:noFill/>
            <a:miter lim="800000"/>
            <a:headEnd/>
            <a:tailEnd/>
          </a:ln>
        </p:spPr>
      </p:pic>
    </p:spTree>
  </p:cSld>
  <p:clrMapOvr>
    <a:masterClrMapping/>
  </p:clrMapOvr>
  <p:transition>
    <p:comb/>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5"/>
          <p:cNvSpPr>
            <a:spLocks noGrp="1"/>
          </p:cNvSpPr>
          <p:nvPr>
            <p:ph type="sldNum" sz="quarter" idx="12"/>
          </p:nvPr>
        </p:nvSpPr>
        <p:spPr/>
        <p:txBody>
          <a:bodyPr/>
          <a:lstStyle/>
          <a:p>
            <a:pPr>
              <a:defRPr/>
            </a:pPr>
            <a:fld id="{581C43A4-1986-4523-A744-46CD422E85BA}" type="slidenum">
              <a:rPr lang="ar-SA"/>
              <a:pPr>
                <a:defRPr/>
              </a:pPr>
              <a:t>84</a:t>
            </a:fld>
            <a:endParaRPr lang="en-US"/>
          </a:p>
        </p:txBody>
      </p:sp>
      <p:sp>
        <p:nvSpPr>
          <p:cNvPr id="94211" name="Rectangle 2"/>
          <p:cNvSpPr>
            <a:spLocks noGrp="1"/>
          </p:cNvSpPr>
          <p:nvPr>
            <p:ph type="title" idx="4294967295"/>
          </p:nvPr>
        </p:nvSpPr>
        <p:spPr bwMode="auto">
          <a:xfrm>
            <a:off x="395288" y="2852738"/>
            <a:ext cx="8686800" cy="838200"/>
          </a:xfrm>
          <a:noFill/>
        </p:spPr>
        <p:txBody>
          <a:bodyPr wrap="square" lIns="91440" tIns="45720" rIns="91440" bIns="45720" numCol="1" anchorCtr="0" compatLnSpc="1">
            <a:prstTxWarp prst="textNoShape">
              <a:avLst/>
            </a:prstTxWarp>
          </a:bodyPr>
          <a:lstStyle/>
          <a:p>
            <a:pPr algn="ctr"/>
            <a:r>
              <a:rPr lang="ar-SA" cap="none" smtClean="0">
                <a:effectLst/>
              </a:rPr>
              <a:t>خبرات فنية وطنية مميزة </a:t>
            </a:r>
            <a:endParaRPr lang="en-US" cap="none" smtClean="0">
              <a:effectLst/>
              <a:cs typeface="Tahoma" pitchFamily="34" charset="0"/>
            </a:endParaRPr>
          </a:p>
        </p:txBody>
      </p:sp>
    </p:spTree>
  </p:cSld>
  <p:clrMapOvr>
    <a:masterClrMapping/>
  </p:clrMapOvr>
  <p:transition>
    <p:comb/>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5"/>
          <p:cNvSpPr>
            <a:spLocks noGrp="1"/>
          </p:cNvSpPr>
          <p:nvPr>
            <p:ph type="sldNum" sz="quarter" idx="12"/>
          </p:nvPr>
        </p:nvSpPr>
        <p:spPr/>
        <p:txBody>
          <a:bodyPr/>
          <a:lstStyle/>
          <a:p>
            <a:pPr>
              <a:defRPr/>
            </a:pPr>
            <a:fld id="{9A37F612-365B-41EB-92DC-95299E9973C0}" type="slidenum">
              <a:rPr lang="ar-SA"/>
              <a:pPr>
                <a:defRPr/>
              </a:pPr>
              <a:t>85</a:t>
            </a:fld>
            <a:endParaRPr lang="en-US"/>
          </a:p>
        </p:txBody>
      </p:sp>
      <p:sp>
        <p:nvSpPr>
          <p:cNvPr id="2" name="Title 1"/>
          <p:cNvSpPr>
            <a:spLocks noGrp="1"/>
          </p:cNvSpPr>
          <p:nvPr>
            <p:ph type="title"/>
          </p:nvPr>
        </p:nvSpPr>
        <p:spPr>
          <a:xfrm>
            <a:off x="1428728" y="142852"/>
            <a:ext cx="5786478" cy="838200"/>
          </a:xfrm>
        </p:spPr>
        <p:txBody>
          <a:bodyPr/>
          <a:lstStyle/>
          <a:p>
            <a:pPr algn="ctr">
              <a:defRPr/>
            </a:pPr>
            <a:r>
              <a:rPr lang="ar-SA" sz="2000" b="1" dirty="0" smtClean="0"/>
              <a:t>تطبيقات الجودة في المختبرات</a:t>
            </a:r>
            <a:br>
              <a:rPr lang="ar-SA" sz="2000" b="1" dirty="0" smtClean="0"/>
            </a:br>
            <a:r>
              <a:rPr lang="ar-SA" sz="2000" b="1" dirty="0" smtClean="0"/>
              <a:t>خبرات فنية وطنية ذاتية </a:t>
            </a:r>
            <a:endParaRPr lang="ar-SA" sz="2000" b="1" dirty="0"/>
          </a:p>
        </p:txBody>
      </p:sp>
      <p:sp>
        <p:nvSpPr>
          <p:cNvPr id="95236" name="Content Placeholder 2"/>
          <p:cNvSpPr>
            <a:spLocks noGrp="1"/>
          </p:cNvSpPr>
          <p:nvPr>
            <p:ph idx="1"/>
          </p:nvPr>
        </p:nvSpPr>
        <p:spPr>
          <a:xfrm>
            <a:off x="323850" y="1341438"/>
            <a:ext cx="8686800" cy="4895850"/>
          </a:xfrm>
        </p:spPr>
        <p:txBody>
          <a:bodyPr/>
          <a:lstStyle/>
          <a:p>
            <a:pPr algn="ctr">
              <a:buFont typeface="Wingdings 2" pitchFamily="18" charset="2"/>
              <a:buNone/>
            </a:pPr>
            <a:r>
              <a:rPr lang="ar-SA" sz="1800" b="1" smtClean="0"/>
              <a:t>لمحة مبسطة عن عينات ضمان الجودة للمختبرات الطبية</a:t>
            </a:r>
          </a:p>
          <a:p>
            <a:r>
              <a:rPr lang="ar-SA" sz="1800" smtClean="0"/>
              <a:t>إن ضبط الجودة هو الركيزة الأساسية والضامن الوحيد لقدرة المختبر على إصدار نتائج دقيقة وصحيحة بصفة مستمرة وإن المختبرات هي المرجع الرئيسي في تحديد الحالة الصحية وهي خط الدفاع الأول لمنع تسرب الأمراض الوبائية والمعدية.</a:t>
            </a:r>
            <a:br>
              <a:rPr lang="ar-SA" sz="1800" smtClean="0"/>
            </a:br>
            <a:endParaRPr lang="ar-SA" sz="1800" smtClean="0"/>
          </a:p>
          <a:p>
            <a:r>
              <a:rPr lang="ar-SA" sz="1800" smtClean="0"/>
              <a:t>ومن أهم الأولويات بالنسبة للهيئات المسئولة عن تلك المخابر هي تقوية برامج ضمان الجودة في جميع المخابر التابعة لها بما يساعد على التوصل إلى تشخيص دقيق يقضي على تضارب النتائج بين المخابر ويرفع درجة الرقابة على النتائج المخبرية .</a:t>
            </a:r>
            <a:br>
              <a:rPr lang="ar-SA" sz="1800" smtClean="0"/>
            </a:br>
            <a:endParaRPr lang="ar-SA" sz="1800" smtClean="0"/>
          </a:p>
          <a:p>
            <a:r>
              <a:rPr lang="ar-SA" sz="1800" smtClean="0"/>
              <a:t>والجدير بالذكر إن منظمة الصحة العالمية قد قامت بدعم إنشاء برامج ضمان الجودة بالمخابر المركزية منذ بداية التسعينيات مما ساهم في تقديم خدمات مخبرية عالية الجودة والبرنامج المنفذ يشمل فحوص أمراض الدم والكيمياء الإكلينيكية وفحوص الميكروبيولوجي..</a:t>
            </a:r>
            <a:br>
              <a:rPr lang="ar-SA" sz="1800" smtClean="0"/>
            </a:br>
            <a:r>
              <a:rPr lang="ar-SA" sz="1800" smtClean="0"/>
              <a:t>ينقسم ضبط الجودة إلى عدة أنواع أهمها:</a:t>
            </a:r>
            <a:br>
              <a:rPr lang="ar-SA" sz="1800" smtClean="0"/>
            </a:br>
            <a:r>
              <a:rPr lang="ar-SA" sz="1800" b="1" smtClean="0"/>
              <a:t>ضبط الجودة الداخلي:</a:t>
            </a:r>
            <a:r>
              <a:rPr lang="ar-SA" sz="1800" smtClean="0"/>
              <a:t> الذي يشمل متابعة يومية لدقة وصحة نتائج التحاليل من خلال قيام المختبر بقياس عينات معروفة مسبقاً إنها سلبية أو ايجابية أو ذات قيم محددة للتأكد إن أجهزة المختبر قادرة على إصدار نفس النتائج يومياً.</a:t>
            </a:r>
          </a:p>
        </p:txBody>
      </p:sp>
    </p:spTree>
  </p:cSld>
  <p:clrMapOvr>
    <a:masterClrMapping/>
  </p:clrMapOvr>
  <p:transition>
    <p:comb/>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5"/>
          <p:cNvSpPr>
            <a:spLocks noGrp="1"/>
          </p:cNvSpPr>
          <p:nvPr>
            <p:ph type="sldNum" sz="quarter" idx="12"/>
          </p:nvPr>
        </p:nvSpPr>
        <p:spPr/>
        <p:txBody>
          <a:bodyPr/>
          <a:lstStyle/>
          <a:p>
            <a:pPr>
              <a:defRPr/>
            </a:pPr>
            <a:fld id="{1FEEFEA1-57AF-4161-9139-90448B9F0F5B}" type="slidenum">
              <a:rPr lang="ar-SA"/>
              <a:pPr>
                <a:defRPr/>
              </a:pPr>
              <a:t>86</a:t>
            </a:fld>
            <a:endParaRPr lang="en-US"/>
          </a:p>
        </p:txBody>
      </p:sp>
      <p:sp>
        <p:nvSpPr>
          <p:cNvPr id="96259" name="Content Placeholder 2"/>
          <p:cNvSpPr>
            <a:spLocks noGrp="1"/>
          </p:cNvSpPr>
          <p:nvPr>
            <p:ph idx="1"/>
          </p:nvPr>
        </p:nvSpPr>
        <p:spPr>
          <a:xfrm>
            <a:off x="304800" y="1285875"/>
            <a:ext cx="8686800" cy="5072063"/>
          </a:xfrm>
        </p:spPr>
        <p:txBody>
          <a:bodyPr/>
          <a:lstStyle/>
          <a:p>
            <a:r>
              <a:rPr lang="ar-SA" sz="1600" b="1" smtClean="0"/>
              <a:t>ضبط الجودة الخارجي:</a:t>
            </a:r>
            <a:br>
              <a:rPr lang="ar-SA" sz="1600" b="1" smtClean="0"/>
            </a:br>
            <a:r>
              <a:rPr lang="ar-SA" sz="1600" smtClean="0"/>
              <a:t>يشمل هذا النوع متابعة طويلة الأجل لأداء المختبر مقارنة بمختبرات أخرى دولية من خلال الاشتراك في برامج خاصة يتم بواسطتها إرسال عينات ذات قيمة لا يعلمها المختبر مسبقاً وعند انتهاء المختبر من تحليل هذه العينات ترسل النتائج لمقارنتها بنتائج المختبرات الدولية والتي قامت بتحليل نفس العينة.</a:t>
            </a:r>
            <a:br>
              <a:rPr lang="ar-SA" sz="1600" smtClean="0"/>
            </a:br>
            <a:r>
              <a:rPr lang="ar-SA" sz="1600" smtClean="0"/>
              <a:t>يتوج ضبط الجودة بحصول المختبر على شهادة اعتماد دولية من هيئات دولية مثال ال </a:t>
            </a:r>
            <a:r>
              <a:rPr lang="en-US" sz="1600" smtClean="0">
                <a:cs typeface="Tahoma" pitchFamily="34" charset="0"/>
              </a:rPr>
              <a:t>ISO </a:t>
            </a:r>
            <a:br>
              <a:rPr lang="en-US" sz="1600" smtClean="0">
                <a:cs typeface="Tahoma" pitchFamily="34" charset="0"/>
              </a:rPr>
            </a:br>
            <a:r>
              <a:rPr lang="ar-SA" sz="1600" smtClean="0"/>
              <a:t>وفي جميع الحالات فإن واجب المختبر إصدار نتائج دقيقة وصحيحة ولن يتم ذلك إلا إذا أتبعت الشروط الصارمة التي تضعها المنظمات العالمية لإجراء التحاليل الطبية وإدارة المختبرات.</a:t>
            </a:r>
            <a:r>
              <a:rPr lang="ar-SA" sz="1600" b="1" smtClean="0"/>
              <a:t/>
            </a:r>
            <a:br>
              <a:rPr lang="ar-SA" sz="1600" b="1" smtClean="0"/>
            </a:br>
            <a:endParaRPr lang="ar-SA" sz="1600" b="1" smtClean="0"/>
          </a:p>
          <a:p>
            <a:r>
              <a:rPr lang="ar-SA" sz="1600" b="1" smtClean="0"/>
              <a:t>هدف البرنامج:</a:t>
            </a:r>
            <a:br>
              <a:rPr lang="ar-SA" sz="1600" b="1" smtClean="0"/>
            </a:br>
            <a:r>
              <a:rPr lang="ar-SA" sz="1600" smtClean="0"/>
              <a:t>يهدف البرنامج إلى جمع معظم المخابر التحليلية في خط واحد من أجل مقارنة أدائها ورفع مستوياتها بما يتوافق مع أنظمة المخابر عالية الجودة .</a:t>
            </a:r>
            <a:br>
              <a:rPr lang="ar-SA" sz="1600" smtClean="0"/>
            </a:br>
            <a:r>
              <a:rPr lang="ar-SA" sz="1600" smtClean="0"/>
              <a:t>وسوف يتحقق ذلك بإتباع ما يلي: </a:t>
            </a:r>
          </a:p>
          <a:p>
            <a:r>
              <a:rPr lang="ar-SA" sz="1600" b="1" smtClean="0"/>
              <a:t>1</a:t>
            </a:r>
            <a:r>
              <a:rPr lang="ar-SA" sz="1600" smtClean="0"/>
              <a:t>. عرض نتائج التحاليل المنجزة في البرنامج على شكل بطاقات ضبط إحصائي على لتسهيل المقارنة بين المخابر والعناصر التحليلية. </a:t>
            </a:r>
            <a:br>
              <a:rPr lang="ar-SA" sz="1600" smtClean="0"/>
            </a:br>
            <a:r>
              <a:rPr lang="ar-SA" sz="1600" smtClean="0"/>
              <a:t>2. قياس أثر المشاركة في هذا البرنامج وانعكاسها على الأداء التحليلي للمختبرات وضبط جودة التحاليل المخبرية والحصول على نتائج قابلة للمقارنة عالمياً. </a:t>
            </a:r>
            <a:br>
              <a:rPr lang="ar-SA" sz="1600" smtClean="0"/>
            </a:br>
            <a:r>
              <a:rPr lang="ar-SA" sz="1600" smtClean="0"/>
              <a:t>3. تحقيق قابلية مقارنة النتائج التحليلية أولاً على المستوى المحلي ومن ثم عالمياً. </a:t>
            </a:r>
            <a:br>
              <a:rPr lang="ar-SA" sz="1600" smtClean="0"/>
            </a:br>
            <a:r>
              <a:rPr lang="ar-SA" sz="1600" smtClean="0"/>
              <a:t>4. فرز العناصر التحليلية التي حقـقت الاستـقرار والضبط الإحصـائي وتلك التـي ما زالت بحـاجة إلـى مزيد من الأعمال التصحيحية، والتعاون بين المخابر لاتخاذ خطوات عملية لتحقيق قابلية المقارنة. </a:t>
            </a:r>
            <a:br>
              <a:rPr lang="ar-SA" sz="1600" smtClean="0"/>
            </a:br>
            <a:r>
              <a:rPr lang="ar-SA" sz="1600" b="1" smtClean="0"/>
              <a:t/>
            </a:r>
            <a:br>
              <a:rPr lang="ar-SA" sz="1600" b="1" smtClean="0"/>
            </a:br>
            <a:endParaRPr lang="ar-SA" sz="1600" smtClean="0"/>
          </a:p>
        </p:txBody>
      </p:sp>
      <p:sp>
        <p:nvSpPr>
          <p:cNvPr id="4" name="Title 1"/>
          <p:cNvSpPr>
            <a:spLocks noGrp="1"/>
          </p:cNvSpPr>
          <p:nvPr>
            <p:ph type="title"/>
          </p:nvPr>
        </p:nvSpPr>
        <p:spPr>
          <a:xfrm>
            <a:off x="1428728" y="142852"/>
            <a:ext cx="5786478" cy="838200"/>
          </a:xfrm>
        </p:spPr>
        <p:txBody>
          <a:bodyPr/>
          <a:lstStyle/>
          <a:p>
            <a:pPr algn="ctr">
              <a:defRPr/>
            </a:pPr>
            <a:r>
              <a:rPr lang="ar-SA" sz="2000" b="1" dirty="0" smtClean="0"/>
              <a:t>تطبيقات الجودة في المختبرات</a:t>
            </a:r>
            <a:br>
              <a:rPr lang="ar-SA" sz="2000" b="1" dirty="0" smtClean="0"/>
            </a:br>
            <a:r>
              <a:rPr lang="ar-SA" sz="2000" b="1" dirty="0" smtClean="0"/>
              <a:t>خبرات فنية وطنية ذاتية </a:t>
            </a:r>
            <a:endParaRPr lang="ar-SA" sz="2000" b="1" dirty="0"/>
          </a:p>
        </p:txBody>
      </p:sp>
    </p:spTree>
  </p:cSld>
  <p:clrMapOvr>
    <a:masterClrMapping/>
  </p:clrMapOvr>
  <p:transition>
    <p:comb/>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5"/>
          <p:cNvSpPr>
            <a:spLocks noGrp="1"/>
          </p:cNvSpPr>
          <p:nvPr>
            <p:ph type="sldNum" sz="quarter" idx="12"/>
          </p:nvPr>
        </p:nvSpPr>
        <p:spPr/>
        <p:txBody>
          <a:bodyPr/>
          <a:lstStyle/>
          <a:p>
            <a:pPr>
              <a:defRPr/>
            </a:pPr>
            <a:fld id="{1349EEB9-2E1D-4CAF-8854-8B191D6A45E1}" type="slidenum">
              <a:rPr lang="ar-SA"/>
              <a:pPr>
                <a:defRPr/>
              </a:pPr>
              <a:t>87</a:t>
            </a:fld>
            <a:endParaRPr lang="en-US"/>
          </a:p>
        </p:txBody>
      </p:sp>
      <p:sp>
        <p:nvSpPr>
          <p:cNvPr id="97283" name="Content Placeholder 2"/>
          <p:cNvSpPr>
            <a:spLocks noGrp="1"/>
          </p:cNvSpPr>
          <p:nvPr>
            <p:ph idx="1"/>
          </p:nvPr>
        </p:nvSpPr>
        <p:spPr>
          <a:xfrm>
            <a:off x="304800" y="1214438"/>
            <a:ext cx="8686800" cy="4865687"/>
          </a:xfrm>
        </p:spPr>
        <p:txBody>
          <a:bodyPr/>
          <a:lstStyle/>
          <a:p>
            <a:r>
              <a:rPr lang="ar-SA" sz="1600" b="1" smtClean="0"/>
              <a:t>فوائد ضبط الجودة</a:t>
            </a:r>
          </a:p>
          <a:p>
            <a:pPr>
              <a:buFont typeface="Wingdings 2" pitchFamily="18" charset="2"/>
              <a:buNone/>
            </a:pPr>
            <a:r>
              <a:rPr lang="ar-SA" sz="1600" b="1" smtClean="0"/>
              <a:t/>
            </a:r>
            <a:br>
              <a:rPr lang="ar-SA" sz="1600" b="1" smtClean="0"/>
            </a:br>
            <a:r>
              <a:rPr lang="ar-SA" sz="1600" smtClean="0"/>
              <a:t>1- تقييم مدى جودة المحاليل المستخدمة : حيث أن هناك تطور مذهل في التحاليل الطبية انصب معظمها في مجال المحاليل المستخدمة للتشخيص خاصة في مجال الالتهاب الكبدي والايدز والهرمونات وتشخيص الأورام عن طريق الدم وقياس المخدرات والمنشطات ... الخ.</a:t>
            </a:r>
            <a:br>
              <a:rPr lang="ar-SA" sz="1600" smtClean="0"/>
            </a:br>
            <a:r>
              <a:rPr lang="ar-SA" sz="1600" smtClean="0"/>
              <a:t>2- الأجهزة: مما لا شك فيه إن إدخال أجهزة التحليل الآلي إلى المختبر كانت طفرة كبيرة مما أدى إلى دقة في النتائج وسرعة في الأداء خاصة مع استخدام المحاليل القياسية لضمان جودة أداء الأجهزة ( وكلامنا هذا لا يعني الإقلال من أهمية الطرق اليدوية والنصف يدوية حيث أنها في أغلب الحيان تكون مرجعية ولكن ربط سرعة العمل (وخاصة عندما يكون عدد العينات كبيراً ) مع الدقة المخبرية أصبح ضرورياً .</a:t>
            </a:r>
            <a:br>
              <a:rPr lang="ar-SA" sz="1600" smtClean="0"/>
            </a:br>
            <a:r>
              <a:rPr lang="ar-SA" sz="1600" smtClean="0"/>
              <a:t>3- الأطباء والفنيين والفئات العاملة في المختبر: إن أهم عنصر في المختبر هو الجهد البشري العامل على إجراء التحاليل وانطلاقاً من أخذ العينة و انتهاء بتوزيع النتائج حيث أن عينات ضمان الجودة الداخلي والخارجي تقييم مدى دقة وخبرة وأمانة العنصر العامل على التحاليل . </a:t>
            </a:r>
            <a:r>
              <a:rPr lang="ar-SA" sz="1600" b="1" smtClean="0"/>
              <a:t/>
            </a:r>
            <a:br>
              <a:rPr lang="ar-SA" sz="1600" b="1" smtClean="0"/>
            </a:br>
            <a:endParaRPr lang="ar-SA" sz="1600" b="1" smtClean="0"/>
          </a:p>
        </p:txBody>
      </p:sp>
      <p:sp>
        <p:nvSpPr>
          <p:cNvPr id="4" name="Title 1"/>
          <p:cNvSpPr>
            <a:spLocks noGrp="1"/>
          </p:cNvSpPr>
          <p:nvPr>
            <p:ph type="title"/>
          </p:nvPr>
        </p:nvSpPr>
        <p:spPr>
          <a:xfrm>
            <a:off x="1428728" y="142852"/>
            <a:ext cx="5786478" cy="838200"/>
          </a:xfrm>
        </p:spPr>
        <p:txBody>
          <a:bodyPr/>
          <a:lstStyle/>
          <a:p>
            <a:pPr algn="ctr">
              <a:defRPr/>
            </a:pPr>
            <a:r>
              <a:rPr lang="ar-SA" sz="2000" b="1" dirty="0" smtClean="0"/>
              <a:t>تطبيقات الجودة في المختبرات</a:t>
            </a:r>
            <a:br>
              <a:rPr lang="ar-SA" sz="2000" b="1" dirty="0" smtClean="0"/>
            </a:br>
            <a:r>
              <a:rPr lang="ar-SA" sz="2000" b="1" dirty="0" smtClean="0"/>
              <a:t>خبرات فنية وطنية ذاتية </a:t>
            </a:r>
            <a:endParaRPr lang="ar-SA" sz="2000" b="1" dirty="0"/>
          </a:p>
        </p:txBody>
      </p:sp>
    </p:spTree>
  </p:cSld>
  <p:clrMapOvr>
    <a:masterClrMapping/>
  </p:clrMapOvr>
  <p:transition>
    <p:comb/>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5"/>
          <p:cNvSpPr>
            <a:spLocks noGrp="1"/>
          </p:cNvSpPr>
          <p:nvPr>
            <p:ph type="sldNum" sz="quarter" idx="12"/>
          </p:nvPr>
        </p:nvSpPr>
        <p:spPr/>
        <p:txBody>
          <a:bodyPr/>
          <a:lstStyle/>
          <a:p>
            <a:pPr>
              <a:defRPr/>
            </a:pPr>
            <a:fld id="{1C8C60D4-7A05-4036-B963-7A72A2B653AD}" type="slidenum">
              <a:rPr lang="ar-SA"/>
              <a:pPr>
                <a:defRPr/>
              </a:pPr>
              <a:t>88</a:t>
            </a:fld>
            <a:endParaRPr lang="en-US"/>
          </a:p>
        </p:txBody>
      </p:sp>
      <p:sp>
        <p:nvSpPr>
          <p:cNvPr id="98307" name="Content Placeholder 2"/>
          <p:cNvSpPr>
            <a:spLocks noGrp="1"/>
          </p:cNvSpPr>
          <p:nvPr>
            <p:ph idx="1"/>
          </p:nvPr>
        </p:nvSpPr>
        <p:spPr/>
        <p:txBody>
          <a:bodyPr/>
          <a:lstStyle/>
          <a:p>
            <a:r>
              <a:rPr lang="ar-SA" sz="1600" b="1" smtClean="0"/>
              <a:t>طريقة إدارة عينات ضمان الجودة:</a:t>
            </a:r>
          </a:p>
          <a:p>
            <a:pPr>
              <a:buFont typeface="Wingdings 2" pitchFamily="18" charset="2"/>
              <a:buNone/>
            </a:pPr>
            <a:r>
              <a:rPr lang="ar-SA" sz="1600" b="1" smtClean="0"/>
              <a:t/>
            </a:r>
            <a:br>
              <a:rPr lang="ar-SA" sz="1600" b="1" smtClean="0"/>
            </a:br>
            <a:r>
              <a:rPr lang="ar-SA" sz="1600" b="1" smtClean="0"/>
              <a:t>تقوم الهيئة الخاصة بتطبيق ضمان الجودة بشراء مواد وعينات مرجعية من شركات مرموقة عالمياً حيث هناك شركات تؤمن تلك العينان بقيم مختلفة وتزود المشتري بجميع تفاصيل العينة ومدى الارتياب الحاصل لدى إجراءها.</a:t>
            </a:r>
          </a:p>
          <a:p>
            <a:pPr>
              <a:buFont typeface="Wingdings 2" pitchFamily="18" charset="2"/>
              <a:buNone/>
            </a:pPr>
            <a:r>
              <a:rPr lang="ar-SA" sz="1600" b="1" smtClean="0"/>
              <a:t/>
            </a:r>
            <a:br>
              <a:rPr lang="ar-SA" sz="1600" b="1" smtClean="0"/>
            </a:br>
            <a:r>
              <a:rPr lang="ar-SA" sz="1600" b="1" smtClean="0"/>
              <a:t>ولتسهيل عمل ذلك نقوم بما يلي:</a:t>
            </a:r>
          </a:p>
          <a:p>
            <a:pPr>
              <a:buFont typeface="Wingdings 2" pitchFamily="18" charset="2"/>
              <a:buNone/>
            </a:pPr>
            <a:r>
              <a:rPr lang="ar-SA" sz="1600" b="1" smtClean="0"/>
              <a:t/>
            </a:r>
            <a:br>
              <a:rPr lang="ar-SA" sz="1600" b="1" smtClean="0"/>
            </a:br>
            <a:r>
              <a:rPr lang="ar-SA" sz="1600" b="1" smtClean="0"/>
              <a:t>1- إعطاء رقم دائم لكل مختبر تابع للهيئة .</a:t>
            </a:r>
            <a:br>
              <a:rPr lang="ar-SA" sz="1600" b="1" smtClean="0"/>
            </a:br>
            <a:r>
              <a:rPr lang="ar-SA" sz="1600" b="1" smtClean="0"/>
              <a:t>2- ترقيم العينات الموجدة لدينا بحث تأخذ كل عينة رقم واحد للعينة والنتيجة.</a:t>
            </a:r>
            <a:br>
              <a:rPr lang="ar-SA" sz="1600" b="1" smtClean="0"/>
            </a:br>
            <a:r>
              <a:rPr lang="ar-SA" sz="1600" b="1" smtClean="0"/>
              <a:t>3- تحديد مدة زمنية لإجراء التحليل .</a:t>
            </a:r>
            <a:br>
              <a:rPr lang="ar-SA" sz="1600" b="1" smtClean="0"/>
            </a:br>
            <a:r>
              <a:rPr lang="ar-SA" sz="1600" b="1" smtClean="0"/>
              <a:t>4- تنظيم جدول عام للنتائج والمختبرات.</a:t>
            </a:r>
            <a:br>
              <a:rPr lang="ar-SA" sz="1600" b="1" smtClean="0"/>
            </a:br>
            <a:r>
              <a:rPr lang="ar-SA" sz="1600" b="1" smtClean="0"/>
              <a:t>5- إرسال العينات إلى الجهات المشاركة في عبوات نظيفة وضمن حاويات مبردة.</a:t>
            </a:r>
            <a:br>
              <a:rPr lang="ar-SA" sz="1600" b="1" smtClean="0"/>
            </a:br>
            <a:r>
              <a:rPr lang="ar-SA" sz="1600" b="1" smtClean="0"/>
              <a:t>6- إرسال عينة كل ثلاث أشهر لضمان استمرار الجودة ولتفادي الأخطاء الحاصلة في المرات السابقة.</a:t>
            </a:r>
            <a:br>
              <a:rPr lang="ar-SA" sz="1600" b="1" smtClean="0"/>
            </a:br>
            <a:endParaRPr lang="ar-SA" sz="1600" smtClean="0"/>
          </a:p>
        </p:txBody>
      </p:sp>
      <p:sp>
        <p:nvSpPr>
          <p:cNvPr id="4" name="Title 1"/>
          <p:cNvSpPr>
            <a:spLocks noGrp="1"/>
          </p:cNvSpPr>
          <p:nvPr>
            <p:ph type="title"/>
          </p:nvPr>
        </p:nvSpPr>
        <p:spPr>
          <a:xfrm>
            <a:off x="1411265" y="125390"/>
            <a:ext cx="5786479" cy="838200"/>
          </a:xfrm>
        </p:spPr>
        <p:txBody>
          <a:bodyPr/>
          <a:lstStyle/>
          <a:p>
            <a:pPr algn="ctr">
              <a:defRPr/>
            </a:pPr>
            <a:r>
              <a:rPr lang="ar-SA" sz="2000" b="1" dirty="0" smtClean="0"/>
              <a:t>تطبيقات الجودة في المختبرات</a:t>
            </a:r>
            <a:br>
              <a:rPr lang="ar-SA" sz="2000" b="1" dirty="0" smtClean="0"/>
            </a:br>
            <a:r>
              <a:rPr lang="ar-SA" sz="2000" b="1" dirty="0" smtClean="0"/>
              <a:t>خبرات فنية وطنية ذاتية </a:t>
            </a:r>
            <a:endParaRPr lang="ar-SA" sz="2000" b="1" dirty="0"/>
          </a:p>
        </p:txBody>
      </p:sp>
    </p:spTree>
  </p:cSld>
  <p:clrMapOvr>
    <a:masterClrMapping/>
  </p:clrMapOvr>
  <p:transition>
    <p:comb/>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5"/>
          <p:cNvSpPr>
            <a:spLocks noGrp="1"/>
          </p:cNvSpPr>
          <p:nvPr>
            <p:ph type="sldNum" sz="quarter" idx="12"/>
          </p:nvPr>
        </p:nvSpPr>
        <p:spPr/>
        <p:txBody>
          <a:bodyPr/>
          <a:lstStyle/>
          <a:p>
            <a:pPr>
              <a:defRPr/>
            </a:pPr>
            <a:fld id="{2EC27D88-4169-4B64-AD1E-639BDC570B46}" type="slidenum">
              <a:rPr lang="ar-SA"/>
              <a:pPr>
                <a:defRPr/>
              </a:pPr>
              <a:t>89</a:t>
            </a:fld>
            <a:endParaRPr lang="en-US"/>
          </a:p>
        </p:txBody>
      </p:sp>
      <p:sp>
        <p:nvSpPr>
          <p:cNvPr id="99331" name="Content Placeholder 2"/>
          <p:cNvSpPr>
            <a:spLocks noGrp="1"/>
          </p:cNvSpPr>
          <p:nvPr>
            <p:ph idx="1"/>
          </p:nvPr>
        </p:nvSpPr>
        <p:spPr>
          <a:xfrm>
            <a:off x="304800" y="1268413"/>
            <a:ext cx="8686800" cy="5232400"/>
          </a:xfrm>
        </p:spPr>
        <p:txBody>
          <a:bodyPr/>
          <a:lstStyle/>
          <a:p>
            <a:pPr>
              <a:buFont typeface="Wingdings 2" pitchFamily="18" charset="2"/>
              <a:buNone/>
            </a:pPr>
            <a:r>
              <a:rPr lang="ar-SA" sz="1400" b="1" smtClean="0"/>
              <a:t>ملاحظات:</a:t>
            </a:r>
          </a:p>
          <a:p>
            <a:pPr>
              <a:buFont typeface="Wingdings 2" pitchFamily="18" charset="2"/>
              <a:buNone/>
            </a:pPr>
            <a:r>
              <a:rPr lang="ar-SA" sz="1400" b="1" smtClean="0"/>
              <a:t>	1- من الضروري أعطاء سرية تامة للقيم العينات المرسلة وللنتائج التحاليل المرسلة من قبل المخابر حفاظاً على سمعة تلك المختبرات فالهدف الأساسي هو تحسين الجودة المخبرية وليس معاقبة المختبر .</a:t>
            </a:r>
            <a:br>
              <a:rPr lang="ar-SA" sz="1400" b="1" smtClean="0"/>
            </a:br>
            <a:r>
              <a:rPr lang="ar-SA" sz="1400" b="1" smtClean="0"/>
              <a:t>2- لا يتم تقيم أداء المختبر في أقل من ثلاث عينات مرسلة بفترات متباعدة وذلك لإعطاء المختبر فرصة للتصحيح الأخطاء الحاصلة عنده وفي حال عدم التجاوب يجب اتخاذ إجراء صارم بحقه.</a:t>
            </a:r>
          </a:p>
          <a:p>
            <a:endParaRPr lang="ar-SA" sz="1400" b="1" smtClean="0"/>
          </a:p>
          <a:p>
            <a:r>
              <a:rPr lang="ar-SA" sz="1400" b="1" smtClean="0"/>
              <a:t>انتهاء المدة المحددة لإرسال النتائج يجرى جمعها وتنسيقها ومقارنة نتائج المخابر مع القيمة النظرية لكل عنصر تحليلي وجرى حساب الوسطي للمخابر بعد استثناء القيم الشاذة . </a:t>
            </a:r>
            <a:br>
              <a:rPr lang="ar-SA" sz="1400" b="1" smtClean="0"/>
            </a:br>
            <a:r>
              <a:rPr lang="ar-SA" sz="1400" b="1" smtClean="0"/>
              <a:t>ويجرى فرز النتائج حسب المخابر وحساب علامة </a:t>
            </a:r>
            <a:r>
              <a:rPr lang="en-US" sz="1400" b="1" smtClean="0">
                <a:cs typeface="Tahoma" pitchFamily="34" charset="0"/>
              </a:rPr>
              <a:t>Z </a:t>
            </a:r>
            <a:r>
              <a:rPr lang="ar-SA" sz="1400" b="1" smtClean="0"/>
              <a:t>لكل عنصر تحليلي ولكل مخبر حسب العلاقة:</a:t>
            </a:r>
            <a:br>
              <a:rPr lang="ar-SA" sz="1400" b="1" smtClean="0"/>
            </a:br>
            <a:r>
              <a:rPr lang="ar-SA" sz="1400" b="1" smtClean="0"/>
              <a:t>حيث: </a:t>
            </a:r>
          </a:p>
          <a:p>
            <a:pPr lvl="1"/>
            <a:r>
              <a:rPr lang="en-US" sz="1400" b="1" smtClean="0">
                <a:cs typeface="Tahoma" pitchFamily="34" charset="0"/>
              </a:rPr>
              <a:t>X – </a:t>
            </a:r>
            <a:r>
              <a:rPr lang="ar-SA" sz="1400" b="1" smtClean="0"/>
              <a:t>نتيجة المختبر للعنصر التحليلي المدروس. </a:t>
            </a:r>
            <a:br>
              <a:rPr lang="ar-SA" sz="1400" b="1" smtClean="0"/>
            </a:br>
            <a:r>
              <a:rPr lang="en-US" sz="1400" b="1" smtClean="0">
                <a:cs typeface="Tahoma" pitchFamily="34" charset="0"/>
              </a:rPr>
              <a:t>XTh – </a:t>
            </a:r>
            <a:r>
              <a:rPr lang="ar-SA" sz="1400" b="1" smtClean="0"/>
              <a:t> القيمة النظرية للعنصر التحليلي المدروس.</a:t>
            </a:r>
            <a:br>
              <a:rPr lang="ar-SA" sz="1400" b="1" smtClean="0"/>
            </a:br>
            <a:r>
              <a:rPr lang="en-US" sz="1400" b="1" smtClean="0">
                <a:cs typeface="Tahoma" pitchFamily="34" charset="0"/>
              </a:rPr>
              <a:t>STD - </a:t>
            </a:r>
            <a:r>
              <a:rPr lang="ar-SA" sz="1400" b="1" smtClean="0"/>
              <a:t> الانحراف المعياري لنتائج المخابر.</a:t>
            </a:r>
            <a:br>
              <a:rPr lang="ar-SA" sz="1400" b="1" smtClean="0"/>
            </a:br>
            <a:r>
              <a:rPr lang="ar-SA" sz="1400" b="1" smtClean="0"/>
              <a:t>وتمكننا علامة </a:t>
            </a:r>
            <a:r>
              <a:rPr lang="en-US" sz="1400" b="1" smtClean="0">
                <a:cs typeface="Tahoma" pitchFamily="34" charset="0"/>
              </a:rPr>
              <a:t>Z </a:t>
            </a:r>
            <a:r>
              <a:rPr lang="ar-SA" sz="1400" b="1" smtClean="0"/>
              <a:t>من مقارنة النتائج مع بعضها البعض دون النظر إلى القيمة المطلقة لنتيجة العنصر المدروس. </a:t>
            </a:r>
            <a:br>
              <a:rPr lang="ar-SA" sz="1400" b="1" smtClean="0"/>
            </a:br>
            <a:r>
              <a:rPr lang="ar-SA" sz="1400" b="1" smtClean="0"/>
              <a:t>تم اعتمـاد المعاييـر الآتية لتقييم النتائج</a:t>
            </a:r>
            <a:br>
              <a:rPr lang="ar-SA" sz="1400" b="1" smtClean="0"/>
            </a:br>
            <a:r>
              <a:rPr lang="ar-SA" sz="1400" b="1" smtClean="0"/>
              <a:t>إذا كانت القيمة المطلقة لعلامة </a:t>
            </a:r>
            <a:r>
              <a:rPr lang="en-US" sz="1400" b="1" smtClean="0">
                <a:cs typeface="Tahoma" pitchFamily="34" charset="0"/>
              </a:rPr>
              <a:t>Z </a:t>
            </a:r>
            <a:r>
              <a:rPr lang="ar-SA" sz="1400" b="1" smtClean="0"/>
              <a:t>أقل من 2 فإن النتيجة مقبولة وتأخذ العلامة </a:t>
            </a:r>
            <a:r>
              <a:rPr lang="en-US" sz="1400" b="1" smtClean="0">
                <a:cs typeface="Tahoma" pitchFamily="34" charset="0"/>
              </a:rPr>
              <a:t>A</a:t>
            </a:r>
            <a:br>
              <a:rPr lang="en-US" sz="1400" b="1" smtClean="0">
                <a:cs typeface="Tahoma" pitchFamily="34" charset="0"/>
              </a:rPr>
            </a:br>
            <a:r>
              <a:rPr lang="en-US" sz="1400" b="1" smtClean="0">
                <a:cs typeface="Tahoma" pitchFamily="34" charset="0"/>
              </a:rPr>
              <a:t>(Acceptable)</a:t>
            </a:r>
            <a:br>
              <a:rPr lang="en-US" sz="1400" b="1" smtClean="0">
                <a:cs typeface="Tahoma" pitchFamily="34" charset="0"/>
              </a:rPr>
            </a:br>
            <a:r>
              <a:rPr lang="ar-SA" sz="1400" b="1" smtClean="0"/>
              <a:t>إذا كانت القيمة المطلقة لعلامة </a:t>
            </a:r>
            <a:r>
              <a:rPr lang="en-US" sz="1400" b="1" smtClean="0">
                <a:cs typeface="Tahoma" pitchFamily="34" charset="0"/>
              </a:rPr>
              <a:t>Z </a:t>
            </a:r>
            <a:r>
              <a:rPr lang="ar-SA" sz="1400" b="1" smtClean="0"/>
              <a:t>أقل من 3 فإن النتيجة مقبولة ولكن بتحفظ وتأخذ العلامة </a:t>
            </a:r>
            <a:r>
              <a:rPr lang="en-US" sz="1400" b="1" smtClean="0">
                <a:cs typeface="Tahoma" pitchFamily="34" charset="0"/>
              </a:rPr>
              <a:t>W</a:t>
            </a:r>
            <a:br>
              <a:rPr lang="en-US" sz="1400" b="1" smtClean="0">
                <a:cs typeface="Tahoma" pitchFamily="34" charset="0"/>
              </a:rPr>
            </a:br>
            <a:r>
              <a:rPr lang="en-US" sz="1400" b="1" smtClean="0">
                <a:cs typeface="Tahoma" pitchFamily="34" charset="0"/>
              </a:rPr>
              <a:t>(Acceptable with Warning)</a:t>
            </a:r>
            <a:br>
              <a:rPr lang="en-US" sz="1400" b="1" smtClean="0">
                <a:cs typeface="Tahoma" pitchFamily="34" charset="0"/>
              </a:rPr>
            </a:br>
            <a:r>
              <a:rPr lang="ar-SA" sz="1400" b="1" smtClean="0"/>
              <a:t>إذا كانت القيمة المطلقة لعلامة </a:t>
            </a:r>
            <a:r>
              <a:rPr lang="en-US" sz="1400" b="1" smtClean="0">
                <a:cs typeface="Tahoma" pitchFamily="34" charset="0"/>
              </a:rPr>
              <a:t>Z </a:t>
            </a:r>
            <a:r>
              <a:rPr lang="ar-SA" sz="1400" b="1" smtClean="0"/>
              <a:t>أكبر من 3 فإن النتيجة غير مقبولة وتأخذ العلامة </a:t>
            </a:r>
            <a:r>
              <a:rPr lang="en-US" sz="1400" b="1" smtClean="0">
                <a:cs typeface="Tahoma" pitchFamily="34" charset="0"/>
              </a:rPr>
              <a:t>N</a:t>
            </a:r>
            <a:endParaRPr lang="ar-SA" sz="1400" b="1" smtClean="0"/>
          </a:p>
          <a:p>
            <a:pPr algn="l">
              <a:buFont typeface="Wingdings 2" pitchFamily="18" charset="2"/>
              <a:buNone/>
            </a:pPr>
            <a:r>
              <a:rPr lang="ar-SA" sz="1200" b="1" smtClean="0"/>
              <a:t>المصدر: أبو البراء فني المختبر</a:t>
            </a:r>
            <a:br>
              <a:rPr lang="ar-SA" sz="1200" b="1" smtClean="0"/>
            </a:br>
            <a:r>
              <a:rPr lang="en-US" sz="1200" b="1" smtClean="0">
                <a:cs typeface="Tahoma" pitchFamily="34" charset="0"/>
              </a:rPr>
              <a:t> </a:t>
            </a:r>
            <a:r>
              <a:rPr lang="en-US" sz="1200" b="1" smtClean="0">
                <a:cs typeface="Tahoma" pitchFamily="34" charset="0"/>
                <a:hlinkClick r:id="rId2"/>
              </a:rPr>
              <a:t>http://www.arabslab.com/vb/index.php</a:t>
            </a:r>
            <a:r>
              <a:rPr lang="ar-SA" sz="1400" b="1" smtClean="0"/>
              <a:t>  </a:t>
            </a:r>
            <a:r>
              <a:rPr lang="en-US" sz="1400" b="1" smtClean="0">
                <a:cs typeface="Tahoma" pitchFamily="34" charset="0"/>
              </a:rPr>
              <a:t/>
            </a:r>
            <a:br>
              <a:rPr lang="en-US" sz="1400" b="1" smtClean="0">
                <a:cs typeface="Tahoma" pitchFamily="34" charset="0"/>
              </a:rPr>
            </a:br>
            <a:r>
              <a:rPr lang="en-US" sz="1400" b="1" smtClean="0">
                <a:cs typeface="Tahoma" pitchFamily="34" charset="0"/>
              </a:rPr>
              <a:t/>
            </a:r>
            <a:br>
              <a:rPr lang="en-US" sz="1400" b="1" smtClean="0">
                <a:cs typeface="Tahoma" pitchFamily="34" charset="0"/>
              </a:rPr>
            </a:br>
            <a:endParaRPr lang="ar-SA" sz="1400" smtClean="0"/>
          </a:p>
        </p:txBody>
      </p:sp>
      <p:pic>
        <p:nvPicPr>
          <p:cNvPr id="99332" name="Title 1"/>
          <p:cNvPicPr>
            <a:picLocks noChangeArrowheads="1"/>
          </p:cNvPicPr>
          <p:nvPr/>
        </p:nvPicPr>
        <p:blipFill>
          <a:blip r:embed="rId3"/>
          <a:srcRect/>
          <a:stretch>
            <a:fillRect/>
          </a:stretch>
        </p:blipFill>
        <p:spPr bwMode="auto">
          <a:xfrm>
            <a:off x="1403350" y="115888"/>
            <a:ext cx="5802313" cy="993775"/>
          </a:xfrm>
          <a:prstGeom prst="rect">
            <a:avLst/>
          </a:prstGeom>
          <a:noFill/>
          <a:ln w="9525">
            <a:noFill/>
            <a:miter lim="800000"/>
            <a:headEnd/>
            <a:tailEnd/>
          </a:ln>
        </p:spPr>
      </p:pic>
    </p:spTree>
  </p:cSld>
  <p:clrMapOvr>
    <a:masterClrMapping/>
  </p:clrMapOvr>
  <p:transition>
    <p:comb/>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6"/>
          <p:cNvSpPr>
            <a:spLocks noGrp="1"/>
          </p:cNvSpPr>
          <p:nvPr>
            <p:ph type="sldNum" sz="quarter" idx="12"/>
          </p:nvPr>
        </p:nvSpPr>
        <p:spPr/>
        <p:txBody>
          <a:bodyPr/>
          <a:lstStyle/>
          <a:p>
            <a:pPr>
              <a:defRPr/>
            </a:pPr>
            <a:fld id="{354EA410-2803-48BB-9E10-5ADF9F43AC83}" type="slidenum">
              <a:rPr lang="ar-SA"/>
              <a:pPr>
                <a:defRPr/>
              </a:pPr>
              <a:t>9</a:t>
            </a:fld>
            <a:endParaRPr lang="en-US"/>
          </a:p>
        </p:txBody>
      </p:sp>
      <p:sp>
        <p:nvSpPr>
          <p:cNvPr id="2" name="Title 1"/>
          <p:cNvSpPr>
            <a:spLocks noGrp="1"/>
          </p:cNvSpPr>
          <p:nvPr>
            <p:ph type="title"/>
          </p:nvPr>
        </p:nvSpPr>
        <p:spPr>
          <a:xfrm>
            <a:off x="1428755" y="357166"/>
            <a:ext cx="6429393" cy="557195"/>
          </a:xfrm>
        </p:spPr>
        <p:txBody>
          <a:bodyPr>
            <a:normAutofit fontScale="90000"/>
          </a:bodyPr>
          <a:lstStyle/>
          <a:p>
            <a:pPr algn="ctr" eaLnBrk="1" fontAlgn="auto" hangingPunct="1">
              <a:spcAft>
                <a:spcPts val="0"/>
              </a:spcAft>
              <a:defRPr/>
            </a:pPr>
            <a:r>
              <a:rPr lang="en-US" sz="1800" dirty="0" smtClean="0">
                <a:solidFill>
                  <a:schemeClr val="tx2">
                    <a:satMod val="200000"/>
                  </a:schemeClr>
                </a:solidFill>
                <a:latin typeface="Arial Black" pitchFamily="34" charset="0"/>
              </a:rPr>
              <a:t>Historical  Overview </a:t>
            </a:r>
            <a:r>
              <a:rPr lang="en-US" sz="1800" dirty="0" smtClean="0">
                <a:solidFill>
                  <a:schemeClr val="accent2"/>
                </a:solidFill>
                <a:latin typeface="Arial Black" pitchFamily="34" charset="0"/>
              </a:rPr>
              <a:t> </a:t>
            </a:r>
            <a:br>
              <a:rPr lang="en-US" sz="1800" dirty="0" smtClean="0">
                <a:solidFill>
                  <a:schemeClr val="accent2"/>
                </a:solidFill>
                <a:latin typeface="Arial Black" pitchFamily="34" charset="0"/>
              </a:rPr>
            </a:br>
            <a:r>
              <a:rPr lang="en-US" sz="1800" dirty="0" smtClean="0">
                <a:solidFill>
                  <a:schemeClr val="tx2">
                    <a:satMod val="200000"/>
                  </a:schemeClr>
                </a:solidFill>
              </a:rPr>
              <a:t>(</a:t>
            </a:r>
            <a:r>
              <a:rPr lang="en-US" sz="1600" dirty="0" smtClean="0">
                <a:solidFill>
                  <a:schemeClr val="tx2">
                    <a:satMod val="200000"/>
                  </a:schemeClr>
                </a:solidFill>
              </a:rPr>
              <a:t>spiritual</a:t>
            </a:r>
            <a:r>
              <a:rPr lang="en-US" sz="1800" dirty="0" smtClean="0">
                <a:solidFill>
                  <a:schemeClr val="tx2">
                    <a:satMod val="200000"/>
                  </a:schemeClr>
                </a:solidFill>
              </a:rPr>
              <a:t> </a:t>
            </a:r>
            <a:r>
              <a:rPr lang="en-US" sz="2000" dirty="0" smtClean="0">
                <a:solidFill>
                  <a:schemeClr val="tx2">
                    <a:satMod val="200000"/>
                  </a:schemeClr>
                </a:solidFill>
              </a:rPr>
              <a:t>leaders </a:t>
            </a:r>
            <a:r>
              <a:rPr lang="en-US" sz="1800" dirty="0" smtClean="0">
                <a:solidFill>
                  <a:schemeClr val="tx2">
                    <a:satMod val="200000"/>
                  </a:schemeClr>
                </a:solidFill>
              </a:rPr>
              <a:t>)</a:t>
            </a:r>
            <a:r>
              <a:rPr lang="ar-SA" sz="1800" dirty="0" smtClean="0">
                <a:solidFill>
                  <a:schemeClr val="accent2"/>
                </a:solidFill>
                <a:latin typeface="Arial Black" pitchFamily="34" charset="0"/>
              </a:rPr>
              <a:t> </a:t>
            </a:r>
            <a:r>
              <a:rPr lang="en-US" sz="1800" dirty="0" smtClean="0">
                <a:solidFill>
                  <a:schemeClr val="accent2"/>
                </a:solidFill>
                <a:latin typeface="Arial Black" pitchFamily="34" charset="0"/>
              </a:rPr>
              <a:t>Concise of Quality Gurus </a:t>
            </a:r>
            <a:endParaRPr lang="ar-SA" sz="2400" dirty="0">
              <a:solidFill>
                <a:schemeClr val="tx2">
                  <a:satMod val="200000"/>
                </a:schemeClr>
              </a:solidFill>
              <a:latin typeface="Arial Black" pitchFamily="34" charset="0"/>
            </a:endParaRPr>
          </a:p>
        </p:txBody>
      </p:sp>
      <p:sp>
        <p:nvSpPr>
          <p:cNvPr id="14339" name="Text Placeholder 2"/>
          <p:cNvSpPr>
            <a:spLocks noGrp="1"/>
          </p:cNvSpPr>
          <p:nvPr>
            <p:ph type="body" idx="1"/>
          </p:nvPr>
        </p:nvSpPr>
        <p:spPr>
          <a:xfrm>
            <a:off x="1214438" y="857250"/>
            <a:ext cx="3000375" cy="568325"/>
          </a:xfrm>
        </p:spPr>
        <p:txBody>
          <a:bodyPr>
            <a:normAutofit fontScale="92500" lnSpcReduction="10000"/>
          </a:bodyPr>
          <a:lstStyle/>
          <a:p>
            <a:pPr marL="73025" eaLnBrk="1" fontAlgn="auto" hangingPunct="1">
              <a:spcAft>
                <a:spcPts val="0"/>
              </a:spcAft>
              <a:buFont typeface="Wingdings 2"/>
              <a:buNone/>
              <a:defRPr/>
            </a:pPr>
            <a:r>
              <a:rPr lang="ar-SA" sz="1400" dirty="0" smtClean="0"/>
              <a:t>رواد الجودة في الحضارة المعاصر</a:t>
            </a:r>
            <a:endParaRPr lang="en-US" sz="1400" dirty="0" smtClean="0">
              <a:cs typeface="Tahoma" pitchFamily="34" charset="0"/>
            </a:endParaRPr>
          </a:p>
          <a:p>
            <a:pPr marL="73025" eaLnBrk="1" fontAlgn="auto" hangingPunct="1">
              <a:spcAft>
                <a:spcPts val="0"/>
              </a:spcAft>
              <a:buFont typeface="Wingdings 2"/>
              <a:buNone/>
              <a:defRPr/>
            </a:pPr>
            <a:r>
              <a:rPr lang="en-US" dirty="0" smtClean="0">
                <a:cs typeface="Tahoma" pitchFamily="34" charset="0"/>
              </a:rPr>
              <a:t>Western Quality Gurus</a:t>
            </a:r>
            <a:endParaRPr lang="ar-SA" dirty="0" smtClean="0"/>
          </a:p>
        </p:txBody>
      </p:sp>
      <p:sp>
        <p:nvSpPr>
          <p:cNvPr id="14340" name="Text Placeholder 3"/>
          <p:cNvSpPr>
            <a:spLocks noGrp="1"/>
          </p:cNvSpPr>
          <p:nvPr>
            <p:ph type="body" sz="half" idx="3"/>
          </p:nvPr>
        </p:nvSpPr>
        <p:spPr>
          <a:xfrm>
            <a:off x="5429250" y="857250"/>
            <a:ext cx="3000375" cy="642938"/>
          </a:xfrm>
        </p:spPr>
        <p:txBody>
          <a:bodyPr>
            <a:normAutofit fontScale="92500" lnSpcReduction="20000"/>
          </a:bodyPr>
          <a:lstStyle/>
          <a:p>
            <a:pPr marL="73025" eaLnBrk="1" fontAlgn="auto" hangingPunct="1">
              <a:spcAft>
                <a:spcPts val="0"/>
              </a:spcAft>
              <a:buFont typeface="Wingdings 2"/>
              <a:buNone/>
              <a:defRPr/>
            </a:pPr>
            <a:r>
              <a:rPr lang="en-US" dirty="0" smtClean="0">
                <a:cs typeface="Tahoma" pitchFamily="34" charset="0"/>
              </a:rPr>
              <a:t> </a:t>
            </a:r>
            <a:r>
              <a:rPr lang="ar-SA" sz="1600" dirty="0" smtClean="0"/>
              <a:t>رواد الجودة في الإسلام </a:t>
            </a:r>
          </a:p>
          <a:p>
            <a:pPr marL="73025" eaLnBrk="1" fontAlgn="auto" hangingPunct="1">
              <a:spcAft>
                <a:spcPts val="0"/>
              </a:spcAft>
              <a:buFont typeface="Wingdings 2"/>
              <a:buNone/>
              <a:defRPr/>
            </a:pPr>
            <a:r>
              <a:rPr lang="en-US" sz="2000" dirty="0" smtClean="0">
                <a:cs typeface="Tahoma" pitchFamily="34" charset="0"/>
              </a:rPr>
              <a:t>I</a:t>
            </a:r>
            <a:r>
              <a:rPr lang="en-US" sz="1900" dirty="0" smtClean="0">
                <a:cs typeface="Tahoma" pitchFamily="34" charset="0"/>
              </a:rPr>
              <a:t>slamic Quality Gurus</a:t>
            </a:r>
            <a:endParaRPr lang="ar-SA" sz="1900" dirty="0" smtClean="0"/>
          </a:p>
        </p:txBody>
      </p:sp>
      <p:sp>
        <p:nvSpPr>
          <p:cNvPr id="18437" name="Content Placeholder 4"/>
          <p:cNvSpPr>
            <a:spLocks noGrp="1"/>
          </p:cNvSpPr>
          <p:nvPr>
            <p:ph sz="quarter" idx="2"/>
          </p:nvPr>
        </p:nvSpPr>
        <p:spPr>
          <a:xfrm>
            <a:off x="642938" y="1571625"/>
            <a:ext cx="3929062" cy="4500563"/>
          </a:xfrm>
        </p:spPr>
        <p:txBody>
          <a:bodyPr>
            <a:normAutofit/>
          </a:bodyPr>
          <a:lstStyle/>
          <a:p>
            <a:pPr algn="just" rtl="0" eaLnBrk="1" hangingPunct="1">
              <a:defRPr/>
            </a:pPr>
            <a:r>
              <a:rPr lang="en-US" sz="1400" b="1" dirty="0" smtClean="0">
                <a:latin typeface="Arial" pitchFamily="34" charset="0"/>
                <a:cs typeface="Arial" pitchFamily="34" charset="0"/>
              </a:rPr>
              <a:t>Philip</a:t>
            </a:r>
            <a:r>
              <a:rPr lang="en-US" sz="1400" b="1" dirty="0" smtClean="0">
                <a:latin typeface="Arial Black" pitchFamily="34" charset="0"/>
                <a:cs typeface="Tahoma" pitchFamily="34" charset="0"/>
              </a:rPr>
              <a:t> Crosby, </a:t>
            </a:r>
            <a:r>
              <a:rPr lang="en-US" sz="1400" b="1" dirty="0" smtClean="0">
                <a:latin typeface="Arial" pitchFamily="34" charset="0"/>
                <a:cs typeface="Arial" pitchFamily="34" charset="0"/>
              </a:rPr>
              <a:t>Edwards</a:t>
            </a:r>
            <a:r>
              <a:rPr lang="en-US" sz="1400" b="1" dirty="0" smtClean="0">
                <a:latin typeface="Arial Black" pitchFamily="34" charset="0"/>
                <a:cs typeface="Tahoma" pitchFamily="34" charset="0"/>
              </a:rPr>
              <a:t> Deming and </a:t>
            </a:r>
            <a:r>
              <a:rPr lang="en-US" sz="1400" b="1" dirty="0" smtClean="0">
                <a:latin typeface="Arial" pitchFamily="34" charset="0"/>
                <a:cs typeface="Arial" pitchFamily="34" charset="0"/>
              </a:rPr>
              <a:t>Joseph </a:t>
            </a:r>
            <a:r>
              <a:rPr lang="en-US" sz="1400" b="1" dirty="0" err="1" smtClean="0">
                <a:latin typeface="Arial Black" pitchFamily="34" charset="0"/>
                <a:cs typeface="Tahoma" pitchFamily="34" charset="0"/>
              </a:rPr>
              <a:t>Juran</a:t>
            </a:r>
            <a:r>
              <a:rPr lang="en-US" sz="1400" b="1" dirty="0" smtClean="0">
                <a:latin typeface="Arial Black" pitchFamily="34" charset="0"/>
                <a:cs typeface="Tahoma" pitchFamily="34" charset="0"/>
              </a:rPr>
              <a:t> </a:t>
            </a:r>
            <a:r>
              <a:rPr lang="ar-SA" sz="1400" b="1" dirty="0" smtClean="0">
                <a:latin typeface="Arial Black" pitchFamily="34" charset="0"/>
              </a:rPr>
              <a:t>(</a:t>
            </a:r>
            <a:r>
              <a:rPr lang="ar-SA" sz="1400" b="1" dirty="0" err="1" smtClean="0">
                <a:latin typeface="Arial Black" pitchFamily="34" charset="0"/>
              </a:rPr>
              <a:t>كروسبي</a:t>
            </a:r>
            <a:r>
              <a:rPr lang="ar-SA" sz="1400" b="1" dirty="0" smtClean="0">
                <a:latin typeface="Arial Black" pitchFamily="34" charset="0"/>
              </a:rPr>
              <a:t>، </a:t>
            </a:r>
            <a:r>
              <a:rPr lang="ar-SA" sz="1400" b="1" dirty="0" err="1" smtClean="0">
                <a:latin typeface="Arial Black" pitchFamily="34" charset="0"/>
              </a:rPr>
              <a:t>ديمنج</a:t>
            </a:r>
            <a:r>
              <a:rPr lang="ar-SA" sz="1400" b="1" dirty="0" smtClean="0">
                <a:latin typeface="Arial Black" pitchFamily="34" charset="0"/>
              </a:rPr>
              <a:t>، </a:t>
            </a:r>
            <a:r>
              <a:rPr lang="ar-SA" sz="1400" b="1" dirty="0" err="1" smtClean="0">
                <a:latin typeface="Arial Black" pitchFamily="34" charset="0"/>
              </a:rPr>
              <a:t>جوران</a:t>
            </a:r>
            <a:r>
              <a:rPr lang="ar-SA" sz="1400" b="1" dirty="0" smtClean="0">
                <a:latin typeface="Arial Black" pitchFamily="34" charset="0"/>
              </a:rPr>
              <a:t>)</a:t>
            </a:r>
            <a:r>
              <a:rPr lang="en-US" sz="1400" b="1" dirty="0" smtClean="0">
                <a:latin typeface="Arial Black" pitchFamily="34" charset="0"/>
                <a:cs typeface="Tahoma" pitchFamily="34" charset="0"/>
              </a:rPr>
              <a:t> </a:t>
            </a:r>
            <a:r>
              <a:rPr lang="en-US" sz="1400" dirty="0" smtClean="0">
                <a:cs typeface="Tahoma" pitchFamily="34" charset="0"/>
              </a:rPr>
              <a:t>have </a:t>
            </a:r>
            <a:r>
              <a:rPr lang="en-US" sz="1400" i="1" dirty="0" smtClean="0">
                <a:cs typeface="Tahoma" pitchFamily="34" charset="0"/>
              </a:rPr>
              <a:t>shaped the dimensions, practices and mechanism which underpin the concept, but it is noted that none of these three actually uses the TQM term.  </a:t>
            </a:r>
            <a:r>
              <a:rPr lang="ar-SA" sz="1400" i="1" dirty="0" smtClean="0"/>
              <a:t>رواد الجودة ومؤسسي فكرة الشاملة</a:t>
            </a:r>
            <a:endParaRPr lang="en-US" sz="1400" b="1" dirty="0" smtClean="0">
              <a:latin typeface="Arial Black" pitchFamily="34" charset="0"/>
              <a:cs typeface="Tahoma" pitchFamily="34" charset="0"/>
            </a:endParaRPr>
          </a:p>
          <a:p>
            <a:pPr algn="just" rtl="0" eaLnBrk="1" hangingPunct="1">
              <a:defRPr/>
            </a:pPr>
            <a:r>
              <a:rPr lang="en-US" sz="1400" b="1" dirty="0" err="1" smtClean="0">
                <a:latin typeface="Arial Black" pitchFamily="34" charset="0"/>
                <a:cs typeface="Tahoma" pitchFamily="34" charset="0"/>
              </a:rPr>
              <a:t>Feigenbaum</a:t>
            </a:r>
            <a:r>
              <a:rPr lang="en-US" sz="1400" b="1" dirty="0" smtClean="0">
                <a:latin typeface="Arial Black" pitchFamily="34" charset="0"/>
                <a:cs typeface="Tahoma" pitchFamily="34" charset="0"/>
              </a:rPr>
              <a:t> and Ishikawa </a:t>
            </a:r>
            <a:r>
              <a:rPr lang="en-US" sz="1400" dirty="0" smtClean="0">
                <a:cs typeface="Tahoma" pitchFamily="34" charset="0"/>
              </a:rPr>
              <a:t>are the greatest contributors to the development of the term </a:t>
            </a:r>
            <a:r>
              <a:rPr lang="en-US" sz="1400" b="1" dirty="0" smtClean="0">
                <a:latin typeface="Arial" pitchFamily="34" charset="0"/>
                <a:cs typeface="Monotype Koufi" pitchFamily="2" charset="-78"/>
              </a:rPr>
              <a:t>TQM</a:t>
            </a:r>
            <a:r>
              <a:rPr lang="ar-SA" sz="1400" b="1" dirty="0" smtClean="0">
                <a:latin typeface="Arial" pitchFamily="34" charset="0"/>
                <a:cs typeface="+mj-cs"/>
              </a:rPr>
              <a:t>رواد إدارة الجودة الشاملة </a:t>
            </a:r>
            <a:endParaRPr lang="en-US" sz="1400" b="1" dirty="0" smtClean="0">
              <a:latin typeface="Arial" pitchFamily="34" charset="0"/>
              <a:cs typeface="+mj-cs"/>
            </a:endParaRPr>
          </a:p>
          <a:p>
            <a:pPr algn="just" rtl="0" eaLnBrk="1" hangingPunct="1">
              <a:defRPr/>
            </a:pPr>
            <a:r>
              <a:rPr lang="en-US" sz="1400" b="1" dirty="0" smtClean="0">
                <a:latin typeface="Arial" pitchFamily="34" charset="0"/>
                <a:cs typeface="Monotype Koufi" pitchFamily="2" charset="-78"/>
              </a:rPr>
              <a:t>Others; Shigeo Shingo; G Taguchi; and, recently: </a:t>
            </a:r>
            <a:r>
              <a:rPr lang="en-US" sz="1400" dirty="0" err="1" smtClean="0">
                <a:cs typeface="Tahoma" pitchFamily="34" charset="0"/>
              </a:rPr>
              <a:t>Avedis</a:t>
            </a:r>
            <a:r>
              <a:rPr lang="en-US" sz="1400" dirty="0" smtClean="0">
                <a:cs typeface="Tahoma" pitchFamily="34" charset="0"/>
              </a:rPr>
              <a:t> </a:t>
            </a:r>
            <a:r>
              <a:rPr lang="en-US" sz="1400" b="1" dirty="0" err="1" smtClean="0">
                <a:latin typeface="Arial Black" pitchFamily="34" charset="0"/>
                <a:cs typeface="Tahoma" pitchFamily="34" charset="0"/>
              </a:rPr>
              <a:t>Donabedian</a:t>
            </a:r>
            <a:r>
              <a:rPr lang="en-US" sz="1400" b="1" dirty="0" smtClean="0">
                <a:cs typeface="Tahoma" pitchFamily="34" charset="0"/>
              </a:rPr>
              <a:t> (burn in Beirut 1919, USA, UK, Spain.. MD - Prof </a:t>
            </a:r>
            <a:r>
              <a:rPr lang="en-US" sz="1400" b="1" dirty="0" err="1" smtClean="0">
                <a:cs typeface="Tahoma" pitchFamily="34" charset="0"/>
              </a:rPr>
              <a:t>Harvards</a:t>
            </a:r>
            <a:r>
              <a:rPr lang="en-US" sz="1400" b="1" dirty="0" smtClean="0">
                <a:cs typeface="Tahoma" pitchFamily="34" charset="0"/>
              </a:rPr>
              <a:t> U., produce huge numbers of Books, Researches, articles in Quality of Health Care </a:t>
            </a:r>
            <a:r>
              <a:rPr lang="ar-SA" sz="1200" b="1" dirty="0" smtClean="0"/>
              <a:t>رائد إدارة الجودة الشاملة الصحية</a:t>
            </a:r>
            <a:endParaRPr lang="en-US" sz="1200" b="1" dirty="0" smtClean="0"/>
          </a:p>
          <a:p>
            <a:pPr algn="just" rtl="0" eaLnBrk="1" hangingPunct="1">
              <a:defRPr/>
            </a:pPr>
            <a:r>
              <a:rPr lang="en-US" sz="1400" b="1" dirty="0" smtClean="0">
                <a:latin typeface="Arial" pitchFamily="34" charset="0"/>
                <a:cs typeface="Monotype Koufi" pitchFamily="2" charset="-78"/>
              </a:rPr>
              <a:t>The Term </a:t>
            </a:r>
            <a:r>
              <a:rPr lang="en-US" sz="1400" b="1" dirty="0" smtClean="0">
                <a:cs typeface="Tahoma" pitchFamily="34" charset="0"/>
              </a:rPr>
              <a:t>TQM </a:t>
            </a:r>
            <a:r>
              <a:rPr lang="en-US" sz="1400" dirty="0" smtClean="0">
                <a:cs typeface="Tahoma" pitchFamily="34" charset="0"/>
              </a:rPr>
              <a:t>started to be used in the mid-1980s and only became a recognized part of the quality-related language in the early 1990s, </a:t>
            </a:r>
            <a:r>
              <a:rPr lang="en-US" sz="1400" b="1" i="1" dirty="0" smtClean="0">
                <a:cs typeface="Tahoma" pitchFamily="34" charset="0"/>
              </a:rPr>
              <a:t>it became global 1992</a:t>
            </a:r>
            <a:r>
              <a:rPr lang="en-US" sz="1400" dirty="0" smtClean="0">
                <a:cs typeface="Tahoma" pitchFamily="34" charset="0"/>
              </a:rPr>
              <a:t>.</a:t>
            </a:r>
          </a:p>
          <a:p>
            <a:pPr algn="just" rtl="0" eaLnBrk="1" hangingPunct="1">
              <a:defRPr/>
            </a:pPr>
            <a:endParaRPr lang="en-US" sz="1400" dirty="0" smtClean="0">
              <a:cs typeface="Tahoma" pitchFamily="34" charset="0"/>
            </a:endParaRPr>
          </a:p>
          <a:p>
            <a:pPr algn="just" rtl="0" eaLnBrk="1" hangingPunct="1">
              <a:defRPr/>
            </a:pPr>
            <a:endParaRPr lang="en-US" sz="1400" dirty="0" smtClean="0">
              <a:cs typeface="Tahoma" pitchFamily="34" charset="0"/>
            </a:endParaRPr>
          </a:p>
          <a:p>
            <a:pPr algn="just" eaLnBrk="1" hangingPunct="1">
              <a:defRPr/>
            </a:pPr>
            <a:endParaRPr lang="ar-SA" sz="1400" dirty="0" smtClean="0"/>
          </a:p>
        </p:txBody>
      </p:sp>
      <p:sp>
        <p:nvSpPr>
          <p:cNvPr id="18438" name="Content Placeholder 5"/>
          <p:cNvSpPr>
            <a:spLocks noGrp="1"/>
          </p:cNvSpPr>
          <p:nvPr>
            <p:ph sz="quarter" idx="4"/>
          </p:nvPr>
        </p:nvSpPr>
        <p:spPr>
          <a:xfrm>
            <a:off x="4714875" y="1500188"/>
            <a:ext cx="4043363" cy="4500562"/>
          </a:xfrm>
        </p:spPr>
        <p:txBody>
          <a:bodyPr>
            <a:normAutofit lnSpcReduction="10000"/>
          </a:bodyPr>
          <a:lstStyle/>
          <a:p>
            <a:pPr marL="93663" indent="-93663" algn="just" eaLnBrk="1" hangingPunct="1">
              <a:defRPr/>
            </a:pPr>
            <a:r>
              <a:rPr lang="ar-SA" sz="1600" b="1" dirty="0" smtClean="0">
                <a:latin typeface="Tahoma" pitchFamily="34" charset="0"/>
              </a:rPr>
              <a:t>ابن سيناء </a:t>
            </a:r>
            <a:endParaRPr lang="en-US" sz="1600" b="1" dirty="0" smtClean="0">
              <a:latin typeface="Tahoma" pitchFamily="34" charset="0"/>
              <a:cs typeface="Tahoma" pitchFamily="34" charset="0"/>
            </a:endParaRPr>
          </a:p>
          <a:p>
            <a:pPr marL="93663" indent="-93663" algn="just" rtl="0" eaLnBrk="1" hangingPunct="1">
              <a:defRPr/>
            </a:pPr>
            <a:r>
              <a:rPr lang="en-US" sz="1400" b="1" dirty="0" smtClean="0">
                <a:latin typeface="Arial" pitchFamily="34" charset="0"/>
                <a:cs typeface="Arial" pitchFamily="34" charset="0"/>
              </a:rPr>
              <a:t>The medical writings of </a:t>
            </a:r>
            <a:r>
              <a:rPr lang="en-US" sz="1800" b="1" dirty="0" err="1" smtClean="0">
                <a:latin typeface="Arial Black" pitchFamily="34" charset="0"/>
                <a:cs typeface="Arial" pitchFamily="34" charset="0"/>
              </a:rPr>
              <a:t>Ibn</a:t>
            </a:r>
            <a:r>
              <a:rPr lang="en-US" sz="1800" b="1" dirty="0" smtClean="0">
                <a:latin typeface="Arial Black" pitchFamily="34" charset="0"/>
                <a:cs typeface="Arial" pitchFamily="34" charset="0"/>
              </a:rPr>
              <a:t> </a:t>
            </a:r>
            <a:r>
              <a:rPr lang="en-US" sz="1800" b="1" dirty="0" err="1" smtClean="0">
                <a:latin typeface="Arial Black" pitchFamily="34" charset="0"/>
                <a:cs typeface="Arial" pitchFamily="34" charset="0"/>
              </a:rPr>
              <a:t>Sina</a:t>
            </a:r>
            <a:r>
              <a:rPr lang="en-US" sz="1800" b="1" dirty="0" smtClean="0">
                <a:latin typeface="Arial Black" pitchFamily="34" charset="0"/>
                <a:cs typeface="Arial" pitchFamily="34" charset="0"/>
              </a:rPr>
              <a:t> (Avicenna</a:t>
            </a:r>
            <a:r>
              <a:rPr lang="en-US" sz="1800" b="1" dirty="0" smtClean="0">
                <a:latin typeface="Arial" pitchFamily="34" charset="0"/>
                <a:cs typeface="Arial" pitchFamily="34" charset="0"/>
              </a:rPr>
              <a:t>) </a:t>
            </a:r>
            <a:r>
              <a:rPr lang="en-US" sz="1400" b="1" dirty="0" smtClean="0">
                <a:latin typeface="Arial" pitchFamily="34" charset="0"/>
                <a:cs typeface="Arial" pitchFamily="34" charset="0"/>
              </a:rPr>
              <a:t>have been explained about the close of the last century in </a:t>
            </a:r>
            <a:r>
              <a:rPr lang="en-US" sz="1400" dirty="0" err="1" smtClean="0">
                <a:cs typeface="Tahoma" pitchFamily="34" charset="0"/>
              </a:rPr>
              <a:t>Monabiliah</a:t>
            </a:r>
            <a:endParaRPr lang="ar-SA" sz="1400" b="1" dirty="0" smtClean="0">
              <a:latin typeface="Tahoma" pitchFamily="34" charset="0"/>
            </a:endParaRPr>
          </a:p>
          <a:p>
            <a:pPr marL="93663" indent="-93663" algn="just" eaLnBrk="1" hangingPunct="1">
              <a:defRPr/>
            </a:pPr>
            <a:r>
              <a:rPr lang="ar-SA" sz="1600" b="1" dirty="0" smtClean="0">
                <a:latin typeface="Tahoma" pitchFamily="34" charset="0"/>
              </a:rPr>
              <a:t>الغزالي</a:t>
            </a:r>
            <a:endParaRPr lang="en-US" sz="1600" b="1" dirty="0" smtClean="0">
              <a:latin typeface="Tahoma" pitchFamily="34" charset="0"/>
              <a:cs typeface="Tahoma" pitchFamily="34" charset="0"/>
            </a:endParaRPr>
          </a:p>
          <a:p>
            <a:pPr marL="93663" indent="-93663" algn="just" rtl="0" eaLnBrk="1" hangingPunct="1">
              <a:defRPr/>
            </a:pPr>
            <a:r>
              <a:rPr lang="en-US" sz="1600" b="1" dirty="0" smtClean="0">
                <a:latin typeface="Arial" pitchFamily="34" charset="0"/>
                <a:cs typeface="Arial" pitchFamily="34" charset="0"/>
              </a:rPr>
              <a:t>Imam Chuck </a:t>
            </a:r>
            <a:r>
              <a:rPr lang="en-US" sz="1600" b="1" dirty="0" err="1" smtClean="0">
                <a:latin typeface="Arial" pitchFamily="34" charset="0"/>
                <a:cs typeface="Arial" pitchFamily="34" charset="0"/>
              </a:rPr>
              <a:t>Hagel</a:t>
            </a:r>
            <a:r>
              <a:rPr lang="en-US" sz="1600" b="1" dirty="0" smtClean="0">
                <a:latin typeface="Arial" pitchFamily="34" charset="0"/>
                <a:cs typeface="Arial" pitchFamily="34" charset="0"/>
              </a:rPr>
              <a:t> </a:t>
            </a:r>
            <a:r>
              <a:rPr lang="en-US" sz="1600" b="1" dirty="0" smtClean="0">
                <a:latin typeface="Arial Black" pitchFamily="34" charset="0"/>
                <a:cs typeface="Arial" pitchFamily="34" charset="0"/>
              </a:rPr>
              <a:t>al-</a:t>
            </a:r>
            <a:r>
              <a:rPr lang="en-US" sz="1600" b="1" dirty="0" err="1" smtClean="0">
                <a:latin typeface="Arial Black" pitchFamily="34" charset="0"/>
                <a:cs typeface="Arial" pitchFamily="34" charset="0"/>
              </a:rPr>
              <a:t>Ghazali</a:t>
            </a:r>
            <a:r>
              <a:rPr lang="en-US" sz="1600" b="1" dirty="0" smtClean="0">
                <a:latin typeface="Arial Black" pitchFamily="34" charset="0"/>
                <a:cs typeface="Arial" pitchFamily="34" charset="0"/>
              </a:rPr>
              <a:t>,</a:t>
            </a:r>
            <a:r>
              <a:rPr lang="en-US" sz="1600" b="1" dirty="0" smtClean="0">
                <a:latin typeface="Arial" pitchFamily="34" charset="0"/>
                <a:cs typeface="Arial" pitchFamily="34" charset="0"/>
              </a:rPr>
              <a:t> who was popular educational philosopher </a:t>
            </a:r>
            <a:r>
              <a:rPr lang="en-US" sz="1400" b="1" baseline="30000" dirty="0" smtClean="0">
                <a:latin typeface="Arial" pitchFamily="34" charset="0"/>
                <a:cs typeface="Arial" pitchFamily="34" charset="0"/>
              </a:rPr>
              <a:t>(</a:t>
            </a:r>
            <a:r>
              <a:rPr lang="en-US" sz="1400" b="1" baseline="30000" dirty="0" smtClean="0">
                <a:latin typeface="Arial" pitchFamily="34" charset="0"/>
                <a:cs typeface="Arial" pitchFamily="34" charset="0"/>
                <a:hlinkClick r:id="rId2"/>
              </a:rPr>
              <a:t>http://en.wikipedia.org/wiki/Imam_Al-Ghazali</a:t>
            </a:r>
            <a:r>
              <a:rPr lang="en-US" sz="1400" b="1" baseline="30000" dirty="0" smtClean="0">
                <a:latin typeface="Arial" pitchFamily="34" charset="0"/>
                <a:cs typeface="Arial" pitchFamily="34" charset="0"/>
              </a:rPr>
              <a:t> ) </a:t>
            </a:r>
          </a:p>
          <a:p>
            <a:pPr marL="93663" indent="-93663" algn="just" eaLnBrk="1" hangingPunct="1">
              <a:defRPr/>
            </a:pPr>
            <a:r>
              <a:rPr lang="ar-SA" sz="1600" b="1" dirty="0" smtClean="0">
                <a:latin typeface="Tahoma" pitchFamily="34" charset="0"/>
              </a:rPr>
              <a:t>الرازي</a:t>
            </a:r>
            <a:endParaRPr lang="en-US" sz="1600" b="1" dirty="0" smtClean="0">
              <a:latin typeface="Tahoma" pitchFamily="34" charset="0"/>
              <a:cs typeface="Tahoma" pitchFamily="34" charset="0"/>
            </a:endParaRPr>
          </a:p>
          <a:p>
            <a:pPr marL="93663" indent="-93663" algn="just" rtl="0" eaLnBrk="1" hangingPunct="1">
              <a:defRPr/>
            </a:pPr>
            <a:r>
              <a:rPr lang="en-US" sz="1600" b="1" dirty="0" smtClean="0">
                <a:latin typeface="Arial Black" pitchFamily="34" charset="0"/>
                <a:cs typeface="Arial" pitchFamily="34" charset="0"/>
              </a:rPr>
              <a:t> Al-</a:t>
            </a:r>
            <a:r>
              <a:rPr lang="en-US" sz="1600" b="1" dirty="0" err="1" smtClean="0">
                <a:latin typeface="Arial Black" pitchFamily="34" charset="0"/>
                <a:cs typeface="Arial" pitchFamily="34" charset="0"/>
              </a:rPr>
              <a:t>Razi</a:t>
            </a:r>
            <a:r>
              <a:rPr lang="en-US" sz="1600" b="1" dirty="0" smtClean="0">
                <a:latin typeface="Arial Black" pitchFamily="34" charset="0"/>
                <a:cs typeface="Arial" pitchFamily="34" charset="0"/>
              </a:rPr>
              <a:t>,</a:t>
            </a:r>
            <a:r>
              <a:rPr lang="en-US" sz="1600" b="1" dirty="0" smtClean="0">
                <a:latin typeface="Arial" pitchFamily="34" charset="0"/>
                <a:cs typeface="Arial" pitchFamily="34" charset="0"/>
              </a:rPr>
              <a:t> </a:t>
            </a:r>
            <a:r>
              <a:rPr lang="en-US" sz="1400" b="1" dirty="0" smtClean="0">
                <a:latin typeface="Arial" pitchFamily="34" charset="0"/>
                <a:cs typeface="Arial" pitchFamily="34" charset="0"/>
              </a:rPr>
              <a:t>who was a philosopher and a mathematician as well as a physician.</a:t>
            </a:r>
          </a:p>
          <a:p>
            <a:pPr marL="93663" indent="-93663" algn="just" eaLnBrk="1" hangingPunct="1">
              <a:defRPr/>
            </a:pPr>
            <a:r>
              <a:rPr lang="ar-SA" sz="1600" b="1" dirty="0" smtClean="0">
                <a:latin typeface="Arial Black" pitchFamily="34" charset="0"/>
                <a:cs typeface="+mj-cs"/>
              </a:rPr>
              <a:t>ابن خلدون</a:t>
            </a:r>
            <a:r>
              <a:rPr lang="ar-SA" sz="1400" dirty="0" smtClean="0">
                <a:latin typeface="Arial Black" pitchFamily="34" charset="0"/>
                <a:cs typeface="Arial" pitchFamily="34" charset="0"/>
              </a:rPr>
              <a:t>   رائد التربية والتعليم                   </a:t>
            </a:r>
            <a:r>
              <a:rPr lang="en-US" sz="1400" dirty="0" smtClean="0">
                <a:latin typeface="Arial Black" pitchFamily="34" charset="0"/>
                <a:cs typeface="Arial" pitchFamily="34" charset="0"/>
              </a:rPr>
              <a:t> </a:t>
            </a:r>
            <a:endParaRPr lang="en-US" sz="1600" dirty="0" smtClean="0">
              <a:latin typeface="Arial Black" pitchFamily="34" charset="0"/>
              <a:cs typeface="Tahoma" pitchFamily="34" charset="0"/>
            </a:endParaRPr>
          </a:p>
          <a:p>
            <a:pPr marL="93663" indent="-93663" algn="just" rtl="0">
              <a:defRPr/>
            </a:pPr>
            <a:r>
              <a:rPr lang="en-US" sz="2000" baseline="30000" dirty="0" err="1" smtClean="0">
                <a:latin typeface="Arial Black" pitchFamily="34" charset="0"/>
                <a:cs typeface="Tahoma" pitchFamily="34" charset="0"/>
              </a:rPr>
              <a:t>Ibn</a:t>
            </a:r>
            <a:r>
              <a:rPr lang="en-US" sz="2000" baseline="30000" dirty="0" smtClean="0">
                <a:latin typeface="Arial Black" pitchFamily="34" charset="0"/>
                <a:cs typeface="Tahoma" pitchFamily="34" charset="0"/>
              </a:rPr>
              <a:t>- </a:t>
            </a:r>
            <a:r>
              <a:rPr lang="en-US" sz="2000" baseline="30000" dirty="0" err="1" smtClean="0">
                <a:latin typeface="Arial Black" pitchFamily="34" charset="0"/>
                <a:cs typeface="Tahoma" pitchFamily="34" charset="0"/>
              </a:rPr>
              <a:t>Khaldun</a:t>
            </a:r>
            <a:r>
              <a:rPr lang="en-US" sz="2000" baseline="30000" dirty="0" smtClean="0">
                <a:latin typeface="Arial Black" pitchFamily="34" charset="0"/>
                <a:cs typeface="Tahoma" pitchFamily="34" charset="0"/>
              </a:rPr>
              <a:t>: </a:t>
            </a:r>
            <a:r>
              <a:rPr lang="en-US" sz="1200" baseline="30000" dirty="0" smtClean="0">
                <a:latin typeface="Arial Black" pitchFamily="34" charset="0"/>
                <a:cs typeface="Tahoma" pitchFamily="34" charset="0"/>
                <a:hlinkClick r:id="rId3"/>
              </a:rPr>
              <a:t>http://www.wikipedia.org/IbnKhaldum</a:t>
            </a:r>
            <a:r>
              <a:rPr lang="en-US" sz="1200" baseline="30000" dirty="0" smtClean="0">
                <a:latin typeface="Arial Black" pitchFamily="34" charset="0"/>
                <a:cs typeface="Tahoma" pitchFamily="34" charset="0"/>
              </a:rPr>
              <a:t> </a:t>
            </a:r>
          </a:p>
          <a:p>
            <a:pPr marL="93663" indent="-93663" algn="just" rtl="0">
              <a:defRPr/>
            </a:pPr>
            <a:r>
              <a:rPr lang="en-US" sz="1200" baseline="30000" dirty="0" smtClean="0">
                <a:latin typeface="Arial Black" pitchFamily="34" charset="0"/>
                <a:cs typeface="Tahoma" pitchFamily="34" charset="0"/>
              </a:rPr>
              <a:t> </a:t>
            </a:r>
            <a:r>
              <a:rPr lang="en-US" sz="1800" baseline="30000" dirty="0" smtClean="0">
                <a:latin typeface="Arial Black" pitchFamily="34" charset="0"/>
                <a:cs typeface="Tahoma" pitchFamily="34" charset="0"/>
              </a:rPr>
              <a:t>AL </a:t>
            </a:r>
            <a:r>
              <a:rPr lang="en-US" sz="1800" baseline="30000" dirty="0" err="1" smtClean="0">
                <a:latin typeface="Arial Black" pitchFamily="34" charset="0"/>
                <a:cs typeface="Tahoma" pitchFamily="34" charset="0"/>
              </a:rPr>
              <a:t>Farabi</a:t>
            </a:r>
            <a:r>
              <a:rPr lang="en-US" sz="1800" baseline="30000" dirty="0" smtClean="0">
                <a:cs typeface="Tahoma" pitchFamily="34" charset="0"/>
              </a:rPr>
              <a:t>:</a:t>
            </a:r>
            <a:r>
              <a:rPr lang="en-US" sz="1600" baseline="30000" dirty="0" smtClean="0">
                <a:cs typeface="Tahoma" pitchFamily="34" charset="0"/>
              </a:rPr>
              <a:t> </a:t>
            </a:r>
            <a:r>
              <a:rPr lang="en-US" sz="1200" baseline="30000" dirty="0" smtClean="0">
                <a:cs typeface="Tahoma" pitchFamily="34" charset="0"/>
                <a:hlinkClick r:id="rId4"/>
              </a:rPr>
              <a:t>http://en.wikipedia.org/wiki/Al-Farabi</a:t>
            </a:r>
            <a:r>
              <a:rPr lang="en-US" sz="1200" baseline="30000" dirty="0" smtClean="0">
                <a:cs typeface="Tahoma" pitchFamily="34" charset="0"/>
              </a:rPr>
              <a:t> </a:t>
            </a:r>
          </a:p>
          <a:p>
            <a:pPr marL="93663" indent="-93663" algn="just" rtl="0">
              <a:defRPr/>
            </a:pPr>
            <a:r>
              <a:rPr lang="en-US" sz="1600" dirty="0" err="1" smtClean="0">
                <a:latin typeface="Arial Black" pitchFamily="34" charset="0"/>
                <a:cs typeface="Tahoma" pitchFamily="34" charset="0"/>
              </a:rPr>
              <a:t>Ibn_Rushd</a:t>
            </a:r>
            <a:r>
              <a:rPr lang="en-US" sz="1600" dirty="0" smtClean="0">
                <a:latin typeface="Arial Black" pitchFamily="34" charset="0"/>
                <a:cs typeface="Tahoma" pitchFamily="34" charset="0"/>
              </a:rPr>
              <a:t>: </a:t>
            </a:r>
            <a:r>
              <a:rPr lang="ar-SA" sz="1600" b="1" dirty="0" err="1" smtClean="0">
                <a:latin typeface="Arial Black" pitchFamily="34" charset="0"/>
              </a:rPr>
              <a:t>إبن</a:t>
            </a:r>
            <a:r>
              <a:rPr lang="ar-SA" sz="1600" b="1" dirty="0" smtClean="0">
                <a:latin typeface="Arial Black" pitchFamily="34" charset="0"/>
              </a:rPr>
              <a:t> رشد </a:t>
            </a:r>
            <a:r>
              <a:rPr lang="en-US" sz="1600" b="1" dirty="0" smtClean="0">
                <a:cs typeface="Tahoma" pitchFamily="34" charset="0"/>
              </a:rPr>
              <a:t>  </a:t>
            </a:r>
            <a:r>
              <a:rPr lang="en-US" sz="1100" baseline="30000" dirty="0" smtClean="0">
                <a:cs typeface="Tahoma" pitchFamily="34" charset="0"/>
                <a:hlinkClick r:id="rId5"/>
              </a:rPr>
              <a:t>http://en.wikipedia.org/w/index.php?title=Ibn_Rushd&amp;redirect=no</a:t>
            </a:r>
            <a:r>
              <a:rPr lang="ar-SA" sz="1200" dirty="0" smtClean="0"/>
              <a:t>وكل علماء الحضارة الإسلامية في الأندلس والسند كانوا رواد جودة ”فلسفة وعلم وممارسة“</a:t>
            </a:r>
            <a:endParaRPr lang="en-US" sz="1200" baseline="30000" dirty="0" smtClean="0">
              <a:cs typeface="Tahoma" pitchFamily="34" charset="0"/>
            </a:endParaRPr>
          </a:p>
        </p:txBody>
      </p:sp>
      <p:sp>
        <p:nvSpPr>
          <p:cNvPr id="14343" name="Date Placeholder 6"/>
          <p:cNvSpPr>
            <a:spLocks noGrp="1"/>
          </p:cNvSpPr>
          <p:nvPr>
            <p:ph type="dt" sz="quarter" idx="10"/>
          </p:nvPr>
        </p:nvSpPr>
        <p:spPr bwMode="auto">
          <a:xfrm>
            <a:off x="7215188" y="76200"/>
            <a:ext cx="1776412" cy="288925"/>
          </a:xfrm>
          <a:ln>
            <a:miter lim="800000"/>
            <a:headEnd/>
            <a:tailEnd/>
          </a:ln>
        </p:spPr>
        <p:txBody>
          <a:bodyPr/>
          <a:lstStyle/>
          <a:p>
            <a:pPr>
              <a:defRPr/>
            </a:pPr>
            <a:r>
              <a:rPr lang="ar-SA" sz="1000" dirty="0">
                <a:solidFill>
                  <a:schemeClr val="accent1">
                    <a:shade val="75000"/>
                  </a:schemeClr>
                </a:solidFill>
              </a:rPr>
              <a:t>17 شوال 1430هـ موافق 6 </a:t>
            </a:r>
            <a:r>
              <a:rPr lang="ar-SA" sz="1000" dirty="0" err="1">
                <a:solidFill>
                  <a:schemeClr val="accent1">
                    <a:shade val="75000"/>
                  </a:schemeClr>
                </a:solidFill>
              </a:rPr>
              <a:t>اكتوبر</a:t>
            </a:r>
            <a:r>
              <a:rPr lang="ar-SA" sz="1000" dirty="0">
                <a:solidFill>
                  <a:schemeClr val="accent1">
                    <a:shade val="75000"/>
                  </a:schemeClr>
                </a:solidFill>
              </a:rPr>
              <a:t> 2009م</a:t>
            </a:r>
            <a:endParaRPr lang="en-US" sz="1000" dirty="0">
              <a:solidFill>
                <a:schemeClr val="accent1">
                  <a:shade val="75000"/>
                </a:schemeClr>
              </a:solidFill>
            </a:endParaRPr>
          </a:p>
        </p:txBody>
      </p:sp>
      <p:sp>
        <p:nvSpPr>
          <p:cNvPr id="14344" name="Slide Number Placeholder 7"/>
          <p:cNvSpPr txBox="1">
            <a:spLocks noGrp="1"/>
          </p:cNvSpPr>
          <p:nvPr/>
        </p:nvSpPr>
        <p:spPr bwMode="auto">
          <a:xfrm>
            <a:off x="8229600" y="6477000"/>
            <a:ext cx="762000" cy="247650"/>
          </a:xfrm>
          <a:prstGeom prst="rect">
            <a:avLst/>
          </a:prstGeom>
          <a:noFill/>
          <a:ln>
            <a:miter lim="800000"/>
            <a:headEnd/>
            <a:tailEnd/>
          </a:ln>
        </p:spPr>
        <p:txBody>
          <a:bodyPr/>
          <a:lstStyle/>
          <a:p>
            <a:pPr>
              <a:defRPr/>
            </a:pPr>
            <a:fld id="{98AE9E4D-7177-4649-9902-AFBEE481909B}" type="slidenum">
              <a:rPr lang="ar-SA" sz="1200">
                <a:solidFill>
                  <a:schemeClr val="accent1">
                    <a:shade val="75000"/>
                  </a:schemeClr>
                </a:solidFill>
              </a:rPr>
              <a:pPr>
                <a:defRPr/>
              </a:pPr>
              <a:t>9</a:t>
            </a:fld>
            <a:endParaRPr lang="en-US" sz="1200">
              <a:solidFill>
                <a:schemeClr val="accent1">
                  <a:shade val="75000"/>
                </a:schemeClr>
              </a:solidFill>
            </a:endParaRPr>
          </a:p>
        </p:txBody>
      </p:sp>
    </p:spTree>
  </p:cSld>
  <p:clrMapOvr>
    <a:masterClrMapping/>
  </p:clrMapOvr>
  <p:transition>
    <p:comb/>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FA07B293FDC4947902BA0F26E3A10E7" ma:contentTypeVersion="0" ma:contentTypeDescription="Create a new document." ma:contentTypeScope="" ma:versionID="692c785f58b8110ee02c6e9a50473cfd">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AAE8B07-FC83-48DB-BF4F-CA93F5DE9AE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0B69556F-A5FC-4925-87E5-3F674CB9D311}">
  <ds:schemaRefs>
    <ds:schemaRef ds:uri="http://schemas.microsoft.com/office/2006/metadata/properties"/>
  </ds:schemaRefs>
</ds:datastoreItem>
</file>

<file path=customXml/itemProps3.xml><?xml version="1.0" encoding="utf-8"?>
<ds:datastoreItem xmlns:ds="http://schemas.openxmlformats.org/officeDocument/2006/customXml" ds:itemID="{8300ED53-2B72-4E19-A897-9DDCD0B9E6E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Trek</Template>
  <TotalTime>4699</TotalTime>
  <Words>8059</Words>
  <Application>Microsoft Office PowerPoint</Application>
  <PresentationFormat>عرض على الشاشة (3:4)‏</PresentationFormat>
  <Paragraphs>1074</Paragraphs>
  <Slides>89</Slides>
  <Notes>8</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89</vt:i4>
      </vt:variant>
    </vt:vector>
  </HeadingPairs>
  <TitlesOfParts>
    <vt:vector size="91" baseType="lpstr">
      <vt:lpstr>Trek</vt:lpstr>
      <vt:lpstr>Drawing</vt:lpstr>
      <vt:lpstr>إدارة الجودة الشاملة للمختبرات الطبية   MLTTQM MEDICAL LABORATORY TOTAL QUALITY MANAGEMENT  </vt:lpstr>
      <vt:lpstr>بسم الله الرحمن الرحيم </vt:lpstr>
      <vt:lpstr>MLTTQM خطتنا لتعليم وتعلم نافع   Objectives  &amp; T – L Plan</vt:lpstr>
      <vt:lpstr>إدارة الجودة الشاملة للمختبرات الطبية  MLTTQM مراجع ومصادر التدريس والتعلم </vt:lpstr>
      <vt:lpstr>لماذا ؟ Why MLTTQM ? </vt:lpstr>
      <vt:lpstr>مختصر الوصف الوظيفي لفني المختبرات الطبية  اكتشف مكانة TQM في الوصف الوظيفي</vt:lpstr>
      <vt:lpstr> مختصر التطور التاريخي لإدارة الجودة الشاملة  وروادها Concise  TQM Historical Development  </vt:lpstr>
      <vt:lpstr> إدارة الجودة الشاملة   مختصر جذور التطور التاريخي</vt:lpstr>
      <vt:lpstr>Historical  Overview   (spiritual leaders ) Concise of Quality Gurus </vt:lpstr>
      <vt:lpstr>الشريحة 10</vt:lpstr>
      <vt:lpstr>تابع/ مختصر تطور تاريخي  - جذور وتطور مصطلحات </vt:lpstr>
      <vt:lpstr>تابع/ مختصر تطور تاريخي  - جذور وتطور مصطلحات </vt:lpstr>
      <vt:lpstr>  نشاط تأملي  Reflective Activity 1</vt:lpstr>
      <vt:lpstr>إدارة الجودة الشاملة     MLTTQM   مكانة  الجودة  الشاملة في الإسلام  </vt:lpstr>
      <vt:lpstr>مكانة  الجودة  الشاملة في الإسلام</vt:lpstr>
      <vt:lpstr>مكانة إدارة الجودة الشاملة في الاسلام مقارنة مع بعض مفاهيم الغرب</vt:lpstr>
      <vt:lpstr>مكانة إدارة الجودة الشاملة في الإسلام</vt:lpstr>
      <vt:lpstr>تطور إدارة الجودة الشاملة المعاصرة وفق روادها</vt:lpstr>
      <vt:lpstr> إدوارد ديمنج  EDWARD DEMING </vt:lpstr>
      <vt:lpstr>المبادئ الأربعة عشر لنظرية ديمنغ </vt:lpstr>
      <vt:lpstr>تابع نقاط ديمنج </vt:lpstr>
      <vt:lpstr>ديمنج والأمراض الادارية السبعة </vt:lpstr>
      <vt:lpstr>جوران Juran</vt:lpstr>
      <vt:lpstr>جوران Juran </vt:lpstr>
      <vt:lpstr>جوران Juran</vt:lpstr>
      <vt:lpstr>فيليب كروسبي Philip Grosby </vt:lpstr>
      <vt:lpstr>مبادئ كروسبى الأربعة في الجودة الشاملة</vt:lpstr>
      <vt:lpstr>(مبادئ) خطوات تحسين الجودة الأربعة عشر عند كروسبى</vt:lpstr>
      <vt:lpstr>Turns Crosby 14 Ps to MLTTQM Model  </vt:lpstr>
      <vt:lpstr>ارماند فينبيوم Armand feigenbanm</vt:lpstr>
      <vt:lpstr>فلسفة إيشيكاوا   Kaoru Ishikawa </vt:lpstr>
      <vt:lpstr>مبادئ الجودة عند إيشيكاوا Ishikawa</vt:lpstr>
      <vt:lpstr>الشريحة 33</vt:lpstr>
      <vt:lpstr>رواد الجودة وإدارة الجودة الشاملة الصحية</vt:lpstr>
      <vt:lpstr>رواد الجودة وإدارة الجودة الشاملة الصحية</vt:lpstr>
      <vt:lpstr>تعريف و وصف ومبادئ وعناصر ومراحل  إدارة الجودة الشاملة  </vt:lpstr>
      <vt:lpstr>بماذا وصفت إدارة الجودة الشاملة؟ </vt:lpstr>
      <vt:lpstr>تعاريف و صف إدارة الجودة الشاملة</vt:lpstr>
      <vt:lpstr>الشريحة 39</vt:lpstr>
      <vt:lpstr>النظرة الشمولية لإدارة الجودة الشاملة </vt:lpstr>
      <vt:lpstr>الشريحة 41</vt:lpstr>
      <vt:lpstr>أهداف وفوائد تطبيق إدارة الجودة الشاملة   TQM Objectives &amp; Benefits </vt:lpstr>
      <vt:lpstr>المبادئ السبعة للجودة الشاملة في الشركات والهيئات الرائدة  </vt:lpstr>
      <vt:lpstr>تابع المبادئ السبعة </vt:lpstr>
      <vt:lpstr>أبرز النظريات والأنماط  الإدارية  ومكانة الجودة الشاملة بها  Most Common Management Theories &amp; The Place of TQM</vt:lpstr>
      <vt:lpstr>الشريحة 46</vt:lpstr>
      <vt:lpstr>الشريحة 47</vt:lpstr>
      <vt:lpstr>الشريحة 48</vt:lpstr>
      <vt:lpstr>الشريحة 49</vt:lpstr>
      <vt:lpstr> التقنيات الستة لإدارة الجودة</vt:lpstr>
      <vt:lpstr>الشريحة 51</vt:lpstr>
      <vt:lpstr>الأبعاد الأساسية للجودة في الرعاية الصحية  أبعاد جودة المختبرات الطبية MLTQM Dimensions </vt:lpstr>
      <vt:lpstr>خصائص ومواصفات إدارة الجودة الشاملة الصحية    The CCMLTQM</vt:lpstr>
      <vt:lpstr>نحو إدارة جودة مختبرات طبية معتمة على المريض والمراجع  والفني والمتخصص      The Client Centered MLT Total Quality Management   The CcMLTQM</vt:lpstr>
      <vt:lpstr>نحو إدارة جودة مختبرات طبية معتمة على المريض والمراجع  والفني والمتخصص      The Client Centered MLT Total Quality Management   The CcMLTQM</vt:lpstr>
      <vt:lpstr>الشريحة 56</vt:lpstr>
      <vt:lpstr>طرق وأدوات وتقنيات الجودة TQM Approaches; Tools &amp; Technologies         http://store.isixsigma.com/product.asp  </vt:lpstr>
      <vt:lpstr>الست سيجما \سيغما Six Sigma   (الانحراف المعياري)  </vt:lpstr>
      <vt:lpstr>مبادئ الستة سيجما ”الانحراف المعياري Six Sigma Principles</vt:lpstr>
      <vt:lpstr>الشريحة 60</vt:lpstr>
      <vt:lpstr>أدوات الجودة الشاملة </vt:lpstr>
      <vt:lpstr>تابع/ أدوات الجودة الشاملة </vt:lpstr>
      <vt:lpstr>تابع/ أدوات الجودة الشاملة </vt:lpstr>
      <vt:lpstr>الشريحة 64</vt:lpstr>
      <vt:lpstr>هيئات ومنظمات ومعايير اعتماد الجودة الشاملة  ”مختبرات طبية عالمية ومحلية“ National &amp; International MLTQM Accreditation Standards  </vt:lpstr>
      <vt:lpstr>الشريحة 66</vt:lpstr>
      <vt:lpstr>جهات الاعتماد</vt:lpstr>
      <vt:lpstr>الشريحة 68</vt:lpstr>
      <vt:lpstr>المنظمة العالمية القياسية أو المعيارية /للتقييسISO   </vt:lpstr>
      <vt:lpstr>نبذه تعريفية بأنواع المواصفات القياسية الدولية Types of International TQ Standardization &amp; Accreditation</vt:lpstr>
      <vt:lpstr>نبذه تعريفية بأنواع المواصفات القياسية الدولية Types of International TQ Standardization &amp; Accreditation</vt:lpstr>
      <vt:lpstr>الشريحة 72</vt:lpstr>
      <vt:lpstr>مجلس الخدمات الصحية- المجلس المركزي لاعتماد المنشئات الصحية  Central Board for Accreditation of Health Care Institutions (www.cbahi.org)  </vt:lpstr>
      <vt:lpstr>الشريحة 74</vt:lpstr>
      <vt:lpstr>إجراءات السلامة المتبعة في المختبرات الطبي MLD &amp; MLT Safety </vt:lpstr>
      <vt:lpstr>ISO 15189:2003 Medical laboratories </vt:lpstr>
      <vt:lpstr>Further Useful MLTQM Experiencesخبرات مميزة محلية وعالمية  </vt:lpstr>
      <vt:lpstr>Patient Safety (**dark letters)</vt:lpstr>
      <vt:lpstr>CLA</vt:lpstr>
      <vt:lpstr>Just the Dark, Latin &amp; Place of ML the QBB  with ISO &amp; JCAHO </vt:lpstr>
      <vt:lpstr>a list of ISO standards</vt:lpstr>
      <vt:lpstr>a list of ISO standards</vt:lpstr>
      <vt:lpstr>الشريحة 83</vt:lpstr>
      <vt:lpstr>خبرات فنية وطنية مميزة </vt:lpstr>
      <vt:lpstr>تطبيقات الجودة في المختبرات خبرات فنية وطنية ذاتية </vt:lpstr>
      <vt:lpstr>تطبيقات الجودة في المختبرات خبرات فنية وطنية ذاتية </vt:lpstr>
      <vt:lpstr>تطبيقات الجودة في المختبرات خبرات فنية وطنية ذاتية </vt:lpstr>
      <vt:lpstr>تطبيقات الجودة في المختبرات خبرات فنية وطنية ذاتية </vt:lpstr>
      <vt:lpstr>الشريحة 89</vt:lpstr>
    </vt:vector>
  </TitlesOfParts>
  <Company>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TQMHSA Health Service Administration</dc:title>
  <dc:creator>Wadi</dc:creator>
  <cp:lastModifiedBy>win7</cp:lastModifiedBy>
  <cp:revision>270</cp:revision>
  <cp:lastPrinted>1601-01-01T00:00:00Z</cp:lastPrinted>
  <dcterms:created xsi:type="dcterms:W3CDTF">2009-09-28T07:33:21Z</dcterms:created>
  <dcterms:modified xsi:type="dcterms:W3CDTF">2016-08-25T06:04:03Z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6</vt:i4>
  </property>
  <property fmtid="{D5CDD505-2E9C-101B-9397-08002B2CF9AE}" pid="3" name="ContentTypeId">
    <vt:lpwstr>0x0101007FA07B293FDC4947902BA0F26E3A10E7</vt:lpwstr>
  </property>
</Properties>
</file>