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412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C21561E-FCBF-45FD-9A76-097B08BFE34C}" type="datetimeFigureOut">
              <a:rPr lang="ar-SA" smtClean="0"/>
              <a:t>09/06/1438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10" name="مستطيل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مستطيل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رابط مستقيم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رابط مستقيم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مستطيل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شكل بيضاوي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شكل بيضاوي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شكل بيضاوي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0CF2681-C97B-4716-A623-3232CE27039C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1561E-FCBF-45FD-9A76-097B08BFE34C}" type="datetimeFigureOut">
              <a:rPr lang="ar-SA" smtClean="0"/>
              <a:t>09/06/1438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F2681-C97B-4716-A623-3232CE27039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1561E-FCBF-45FD-9A76-097B08BFE34C}" type="datetimeFigureOut">
              <a:rPr lang="ar-SA" smtClean="0"/>
              <a:t>09/06/1438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F2681-C97B-4716-A623-3232CE27039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C21561E-FCBF-45FD-9A76-097B08BFE34C}" type="datetimeFigureOut">
              <a:rPr lang="ar-SA" smtClean="0"/>
              <a:t>09/06/1438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0CF2681-C97B-4716-A623-3232CE27039C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C21561E-FCBF-45FD-9A76-097B08BFE34C}" type="datetimeFigureOut">
              <a:rPr lang="ar-SA" smtClean="0"/>
              <a:t>09/06/1438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9" name="مستطيل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رابط مستقيم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رابط مستقيم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مستطيل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شكل بيضاوي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شكل بيضاوي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شكل بيضاوي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رابط مستقيم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0CF2681-C97B-4716-A623-3232CE27039C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1561E-FCBF-45FD-9A76-097B08BFE34C}" type="datetimeFigureOut">
              <a:rPr lang="ar-SA" smtClean="0"/>
              <a:t>09/06/1438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F2681-C97B-4716-A623-3232CE27039C}" type="slidenum">
              <a:rPr lang="ar-SA" smtClean="0"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1561E-FCBF-45FD-9A76-097B08BFE34C}" type="datetimeFigureOut">
              <a:rPr lang="ar-SA" smtClean="0"/>
              <a:t>09/06/1438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F2681-C97B-4716-A623-3232CE27039C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نص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C21561E-FCBF-45FD-9A76-097B08BFE34C}" type="datetimeFigureOut">
              <a:rPr lang="ar-SA" smtClean="0"/>
              <a:t>09/06/1438</a:t>
            </a:fld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0CF2681-C97B-4716-A623-3232CE27039C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1561E-FCBF-45FD-9A76-097B08BFE34C}" type="datetimeFigureOut">
              <a:rPr lang="ar-SA" smtClean="0"/>
              <a:t>09/06/1438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F2681-C97B-4716-A623-3232CE27039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عنصر نائب للمحتوى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C21561E-FCBF-45FD-9A76-097B08BFE34C}" type="datetimeFigureOut">
              <a:rPr lang="ar-SA" smtClean="0"/>
              <a:t>09/06/1438</a:t>
            </a:fld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0CF2681-C97B-4716-A623-3232CE27039C}" type="slidenum">
              <a:rPr lang="ar-SA" smtClean="0"/>
              <a:t>‹#›</a:t>
            </a:fld>
            <a:endParaRPr lang="ar-SA"/>
          </a:p>
        </p:txBody>
      </p:sp>
      <p:sp>
        <p:nvSpPr>
          <p:cNvPr id="23" name="عنصر نائب للتذييل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رابط مستقيم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عنصر نائب للتاريخ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C21561E-FCBF-45FD-9A76-097B08BFE34C}" type="datetimeFigureOut">
              <a:rPr lang="ar-SA" smtClean="0"/>
              <a:t>09/06/1438</a:t>
            </a:fld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0CF2681-C97B-4716-A623-3232CE27039C}" type="slidenum">
              <a:rPr lang="ar-SA" smtClean="0"/>
              <a:t>‹#›</a:t>
            </a:fld>
            <a:endParaRPr lang="ar-SA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C21561E-FCBF-45FD-9A76-097B08BFE34C}" type="datetimeFigureOut">
              <a:rPr lang="ar-SA" smtClean="0"/>
              <a:t>09/06/1438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0CF2681-C97B-4716-A623-3232CE27039C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286000" y="1772816"/>
            <a:ext cx="6172200" cy="1894362"/>
          </a:xfrm>
        </p:spPr>
        <p:txBody>
          <a:bodyPr>
            <a:normAutofit/>
          </a:bodyPr>
          <a:lstStyle/>
          <a:p>
            <a:pPr algn="ctr"/>
            <a:r>
              <a:rPr lang="ar-SA" sz="4800" dirty="0" smtClean="0">
                <a:solidFill>
                  <a:schemeClr val="accent1">
                    <a:lumMod val="50000"/>
                  </a:schemeClr>
                </a:solidFill>
              </a:rPr>
              <a:t>اغفال المراسم الاحتفالية في عملية تصميم الاحداث وادارتها</a:t>
            </a:r>
            <a:endParaRPr lang="ar-SA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عنوان 1"/>
          <p:cNvSpPr txBox="1">
            <a:spLocks/>
          </p:cNvSpPr>
          <p:nvPr/>
        </p:nvSpPr>
        <p:spPr>
          <a:xfrm>
            <a:off x="1640904" y="-66632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3000" b="1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2400" dirty="0" smtClean="0">
                <a:solidFill>
                  <a:schemeClr val="accent1">
                    <a:lumMod val="50000"/>
                  </a:schemeClr>
                </a:solidFill>
              </a:rPr>
              <a:t># الفصل الرابع</a:t>
            </a:r>
            <a:endParaRPr lang="ar-SA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267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64840" y="44624"/>
            <a:ext cx="7467600" cy="1143000"/>
          </a:xfrm>
        </p:spPr>
        <p:txBody>
          <a:bodyPr>
            <a:normAutofit/>
          </a:bodyPr>
          <a:lstStyle/>
          <a:p>
            <a:pPr algn="r"/>
            <a:r>
              <a:rPr lang="ar-SA" sz="4800" b="1" dirty="0" smtClean="0">
                <a:solidFill>
                  <a:schemeClr val="accent1">
                    <a:lumMod val="50000"/>
                  </a:schemeClr>
                </a:solidFill>
              </a:rPr>
              <a:t>تعريف الاحداث</a:t>
            </a:r>
            <a:endParaRPr lang="ar-SA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115616" y="1268760"/>
            <a:ext cx="7467600" cy="4873752"/>
          </a:xfrm>
        </p:spPr>
        <p:txBody>
          <a:bodyPr>
            <a:normAutofit/>
          </a:bodyPr>
          <a:lstStyle/>
          <a:p>
            <a:r>
              <a:rPr lang="ar-SA" sz="3200" b="1" dirty="0" smtClean="0">
                <a:solidFill>
                  <a:schemeClr val="accent1">
                    <a:lumMod val="75000"/>
                  </a:schemeClr>
                </a:solidFill>
              </a:rPr>
              <a:t>هناك العديد من التعريفات لمفهوم الاحداث ويتحدث الباحث جيتز ان الاحداث عباره عن احتفالات عامة ذات طابع مميز</a:t>
            </a:r>
          </a:p>
          <a:p>
            <a:endParaRPr lang="ar-SA" sz="32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ar-SA" sz="3200" b="1" dirty="0" smtClean="0">
                <a:solidFill>
                  <a:schemeClr val="accent1">
                    <a:lumMod val="75000"/>
                  </a:schemeClr>
                </a:solidFill>
              </a:rPr>
              <a:t>اما الباحث دوجلاس وباحثون اخرون فيشيرون الى المهرجانات والاحداث على انها فرص يجتمع من خلالها الافراد معاً للاحتفال او للتظاهر او لتكريم شخصيات مهمه او بطولية .</a:t>
            </a:r>
            <a:endParaRPr lang="ar-SA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0953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115616" y="1363560"/>
            <a:ext cx="7467600" cy="48737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SA" sz="3200" b="1" dirty="0" smtClean="0">
                <a:solidFill>
                  <a:schemeClr val="accent1">
                    <a:lumMod val="75000"/>
                  </a:schemeClr>
                </a:solidFill>
              </a:rPr>
              <a:t>القيم الاساسية تشمل ادارة الاحداث والادارة المالية وادارة المخاطر والمقترحات وتقديم العطاءات والتسويق والدعاية والبروتوكول والجوانب القانونية و البيئية وكذلك الجوانب المتعلقة بسهولة الوصول الى الحدث , الى جانب ادارة الانتاج والموقع والاخراج المسرحي وادرار الدخل ورعاية الحدث والخدمات المقدمة لكبار  الشخصيات</a:t>
            </a:r>
            <a:endParaRPr lang="ar-SA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1064840" y="44624"/>
            <a:ext cx="7467600" cy="1143000"/>
          </a:xfrm>
        </p:spPr>
        <p:txBody>
          <a:bodyPr>
            <a:normAutofit/>
          </a:bodyPr>
          <a:lstStyle/>
          <a:p>
            <a:pPr algn="r"/>
            <a:r>
              <a:rPr lang="ar-SA" sz="4800" b="1" dirty="0" smtClean="0">
                <a:solidFill>
                  <a:schemeClr val="accent1">
                    <a:lumMod val="50000"/>
                  </a:schemeClr>
                </a:solidFill>
              </a:rPr>
              <a:t>القيم الاساسية</a:t>
            </a:r>
            <a:endParaRPr lang="ar-SA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007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1208856" y="-171400"/>
            <a:ext cx="7467600" cy="1143000"/>
          </a:xfrm>
        </p:spPr>
        <p:txBody>
          <a:bodyPr>
            <a:normAutofit/>
          </a:bodyPr>
          <a:lstStyle/>
          <a:p>
            <a:pPr algn="r"/>
            <a:r>
              <a:rPr lang="ar-SA" sz="4800" b="1" dirty="0" smtClean="0">
                <a:solidFill>
                  <a:schemeClr val="accent1">
                    <a:lumMod val="50000"/>
                  </a:schemeClr>
                </a:solidFill>
              </a:rPr>
              <a:t>مبادى تصميم الحدث</a:t>
            </a:r>
            <a:endParaRPr lang="ar-SA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136848" y="1124744"/>
            <a:ext cx="7467600" cy="48737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SA" sz="2800" b="1" dirty="0" smtClean="0">
                <a:solidFill>
                  <a:schemeClr val="accent1">
                    <a:lumMod val="50000"/>
                  </a:schemeClr>
                </a:solidFill>
              </a:rPr>
              <a:t>1- حجم </a:t>
            </a:r>
            <a:r>
              <a:rPr lang="ar-SA" sz="2800" b="1" dirty="0" smtClean="0">
                <a:solidFill>
                  <a:schemeClr val="accent1">
                    <a:lumMod val="50000"/>
                  </a:schemeClr>
                </a:solidFill>
              </a:rPr>
              <a:t>انشطة </a:t>
            </a:r>
            <a:r>
              <a:rPr lang="ar-SA" sz="2800" b="1" dirty="0" smtClean="0">
                <a:solidFill>
                  <a:schemeClr val="accent1">
                    <a:lumMod val="50000"/>
                  </a:schemeClr>
                </a:solidFill>
              </a:rPr>
              <a:t>الحدث</a:t>
            </a:r>
          </a:p>
          <a:p>
            <a:pPr marL="0" indent="0">
              <a:buNone/>
            </a:pPr>
            <a:r>
              <a:rPr lang="ar-SA" b="1" dirty="0" smtClean="0">
                <a:solidFill>
                  <a:schemeClr val="accent1">
                    <a:lumMod val="75000"/>
                  </a:schemeClr>
                </a:solidFill>
              </a:rPr>
              <a:t>يقوم هذا المبدأ على التوفيق بين انشطة الحدث وموقعه وضمان انه بصرف النظر عن الانشطة المقدمة بين الجمهور , فان بإمكان الجمهور مشاهدتها وفهمها بشكل واضح .</a:t>
            </a:r>
          </a:p>
          <a:p>
            <a:pPr marL="0" indent="0">
              <a:buNone/>
            </a:pPr>
            <a:endParaRPr lang="ar-SA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ar-SA" sz="3200" b="1" dirty="0" smtClean="0">
                <a:solidFill>
                  <a:schemeClr val="accent1">
                    <a:lumMod val="50000"/>
                  </a:schemeClr>
                </a:solidFill>
              </a:rPr>
              <a:t>2- الشكل العام للحدث</a:t>
            </a:r>
          </a:p>
          <a:p>
            <a:pPr marL="0" indent="0">
              <a:buNone/>
            </a:pPr>
            <a:r>
              <a:rPr lang="ar-SA" b="1" dirty="0" smtClean="0">
                <a:solidFill>
                  <a:schemeClr val="accent1">
                    <a:lumMod val="75000"/>
                  </a:schemeClr>
                </a:solidFill>
              </a:rPr>
              <a:t>يقوم هذا المبدأ على اعداد صفوف المقاعد البسيطة والمنظمة , يعد أي عنصر تشتيت او معوقات بصرية امراً اساسياُ مطلوباً</a:t>
            </a:r>
          </a:p>
          <a:p>
            <a:pPr marL="0" indent="0">
              <a:buNone/>
            </a:pPr>
            <a:endParaRPr lang="ar-SA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3310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1"/>
          <p:cNvSpPr>
            <a:spLocks noGrp="1"/>
          </p:cNvSpPr>
          <p:nvPr>
            <p:ph type="title"/>
          </p:nvPr>
        </p:nvSpPr>
        <p:spPr>
          <a:xfrm>
            <a:off x="1208856" y="-171400"/>
            <a:ext cx="7467600" cy="1143000"/>
          </a:xfrm>
        </p:spPr>
        <p:txBody>
          <a:bodyPr>
            <a:normAutofit/>
          </a:bodyPr>
          <a:lstStyle/>
          <a:p>
            <a:pPr algn="r"/>
            <a:r>
              <a:rPr lang="ar-SA" sz="4800" b="1" dirty="0" smtClean="0">
                <a:solidFill>
                  <a:schemeClr val="accent1">
                    <a:lumMod val="50000"/>
                  </a:schemeClr>
                </a:solidFill>
              </a:rPr>
              <a:t>مبادى تصميم الحدث</a:t>
            </a:r>
            <a:endParaRPr lang="ar-SA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136848" y="1124744"/>
            <a:ext cx="7467600" cy="48737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SA" sz="3600" b="1" dirty="0" smtClean="0">
                <a:solidFill>
                  <a:schemeClr val="accent1">
                    <a:lumMod val="50000"/>
                  </a:schemeClr>
                </a:solidFill>
              </a:rPr>
              <a:t>3- بؤرة التركيز</a:t>
            </a:r>
          </a:p>
          <a:p>
            <a:pPr marL="0" indent="0">
              <a:buNone/>
            </a:pPr>
            <a:r>
              <a:rPr lang="ar-SA" b="1" dirty="0" smtClean="0">
                <a:solidFill>
                  <a:schemeClr val="accent1">
                    <a:lumMod val="75000"/>
                  </a:schemeClr>
                </a:solidFill>
              </a:rPr>
              <a:t>يقوم هذا المبدأ على ضمان تركيز الجمهور على ما يرغب فيه المسؤولون عن تنظيم الحدث , في توظيف تقنيات العرض المستخدمة في المسرح والسينما لتوجيه اهتمام الجمهور الى اماكن معينة</a:t>
            </a:r>
          </a:p>
          <a:p>
            <a:pPr marL="0" indent="0">
              <a:buNone/>
            </a:pPr>
            <a:endParaRPr lang="ar-SA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ar-SA" sz="3600" b="1" dirty="0" smtClean="0">
                <a:solidFill>
                  <a:schemeClr val="accent1">
                    <a:lumMod val="50000"/>
                  </a:schemeClr>
                </a:solidFill>
              </a:rPr>
              <a:t>4- التوقيت</a:t>
            </a:r>
          </a:p>
          <a:p>
            <a:pPr marL="0" indent="0">
              <a:buNone/>
            </a:pPr>
            <a:r>
              <a:rPr lang="ar-SA" b="1" dirty="0" smtClean="0">
                <a:solidFill>
                  <a:schemeClr val="accent1">
                    <a:lumMod val="75000"/>
                  </a:schemeClr>
                </a:solidFill>
              </a:rPr>
              <a:t>اتاحة وقت كافي لكل عنصر في البرنامج الخاص بالحدث وربطة بشكل محكم بالعنصر التالي يمنح الجمهور شعوراً بتلقائية الاحداث وتدفقها السلس</a:t>
            </a:r>
            <a:endParaRPr lang="ar-SA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0995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شربية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مشربية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مشربية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36</TotalTime>
  <Words>219</Words>
  <Application>Microsoft Office PowerPoint</Application>
  <PresentationFormat>عرض على الشاشة (3:4)‏</PresentationFormat>
  <Paragraphs>20</Paragraphs>
  <Slides>5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5</vt:i4>
      </vt:variant>
    </vt:vector>
  </HeadingPairs>
  <TitlesOfParts>
    <vt:vector size="6" baseType="lpstr">
      <vt:lpstr>مشربية</vt:lpstr>
      <vt:lpstr>اغفال المراسم الاحتفالية في عملية تصميم الاحداث وادارتها</vt:lpstr>
      <vt:lpstr>تعريف الاحداث</vt:lpstr>
      <vt:lpstr>القيم الاساسية</vt:lpstr>
      <vt:lpstr>مبادى تصميم الحدث</vt:lpstr>
      <vt:lpstr>مبادى تصميم الحدث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ادارة الخبرة المرتبطة بالفنون والثقافة والترفيه</dc:title>
  <dc:creator>HP</dc:creator>
  <cp:lastModifiedBy>HP</cp:lastModifiedBy>
  <cp:revision>7</cp:revision>
  <dcterms:created xsi:type="dcterms:W3CDTF">2017-03-05T14:27:06Z</dcterms:created>
  <dcterms:modified xsi:type="dcterms:W3CDTF">2017-03-06T22:08:39Z</dcterms:modified>
</cp:coreProperties>
</file>