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 id="281" r:id="rId27"/>
    <p:sldId id="282" r:id="rId28"/>
    <p:sldId id="283"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نمط ذو سمات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9" d="100"/>
          <a:sy n="89" d="100"/>
        </p:scale>
        <p:origin x="202"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ar-SA" smtClean="0"/>
              <a:t>انقر لتحرير نمط العنوان الرئيسي</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42A54C80-263E-416B-A8E0-580EDEADCBDC}" type="datetimeFigureOut">
              <a:rPr lang="en-US" dirty="0"/>
              <a:pPr/>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12/20/2016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07067" y="1071034"/>
            <a:ext cx="7766936" cy="1646302"/>
          </a:xfrm>
        </p:spPr>
        <p:txBody>
          <a:bodyPr/>
          <a:lstStyle/>
          <a:p>
            <a:r>
              <a:rPr lang="ar-SA" sz="7200" b="1" dirty="0" smtClean="0">
                <a:latin typeface="Arial" pitchFamily="34" charset="0"/>
                <a:cs typeface="Arial" pitchFamily="34" charset="0"/>
              </a:rPr>
              <a:t>إدارة السياحة التراثية</a:t>
            </a:r>
            <a:endParaRPr lang="ar-SA" sz="7200" b="1" dirty="0">
              <a:latin typeface="Arial" pitchFamily="34" charset="0"/>
              <a:cs typeface="Arial" pitchFamily="34" charset="0"/>
            </a:endParaRPr>
          </a:p>
        </p:txBody>
      </p:sp>
      <p:sp>
        <p:nvSpPr>
          <p:cNvPr id="3" name="عنوان فرعي 2"/>
          <p:cNvSpPr>
            <a:spLocks noGrp="1"/>
          </p:cNvSpPr>
          <p:nvPr>
            <p:ph type="subTitle" idx="1"/>
          </p:nvPr>
        </p:nvSpPr>
        <p:spPr>
          <a:xfrm>
            <a:off x="6374673" y="3238033"/>
            <a:ext cx="2899329" cy="3191342"/>
          </a:xfrm>
        </p:spPr>
        <p:txBody>
          <a:bodyPr>
            <a:noAutofit/>
          </a:bodyPr>
          <a:lstStyle/>
          <a:p>
            <a:r>
              <a:rPr lang="ar-SA" sz="3200" b="1" dirty="0" smtClean="0">
                <a:latin typeface="Arial" pitchFamily="34" charset="0"/>
                <a:cs typeface="Arial" pitchFamily="34" charset="0"/>
              </a:rPr>
              <a:t>عمل الطلاب : </a:t>
            </a:r>
          </a:p>
          <a:p>
            <a:r>
              <a:rPr lang="ar-SA" sz="3200" b="1" dirty="0" smtClean="0">
                <a:latin typeface="Arial" pitchFamily="34" charset="0"/>
                <a:cs typeface="Arial" pitchFamily="34" charset="0"/>
              </a:rPr>
              <a:t>عبد المجيد غانم</a:t>
            </a:r>
          </a:p>
          <a:p>
            <a:r>
              <a:rPr lang="ar-SA" sz="3200" b="1" dirty="0" smtClean="0">
                <a:latin typeface="Arial" pitchFamily="34" charset="0"/>
                <a:cs typeface="Arial" pitchFamily="34" charset="0"/>
              </a:rPr>
              <a:t>خالد الودعاني</a:t>
            </a:r>
          </a:p>
          <a:p>
            <a:r>
              <a:rPr lang="ar-SA" sz="3200" b="1" dirty="0" smtClean="0">
                <a:latin typeface="Arial" pitchFamily="34" charset="0"/>
                <a:cs typeface="Arial" pitchFamily="34" charset="0"/>
              </a:rPr>
              <a:t>ناصر </a:t>
            </a:r>
            <a:r>
              <a:rPr lang="ar-SA" sz="3200" b="1" dirty="0" smtClean="0">
                <a:latin typeface="Arial" pitchFamily="34" charset="0"/>
                <a:cs typeface="Arial" pitchFamily="34" charset="0"/>
              </a:rPr>
              <a:t>الخميس</a:t>
            </a:r>
          </a:p>
          <a:p>
            <a:r>
              <a:rPr lang="ar-SA" sz="3200" b="1" dirty="0" smtClean="0">
                <a:latin typeface="Arial" pitchFamily="34" charset="0"/>
                <a:cs typeface="Arial" pitchFamily="34" charset="0"/>
              </a:rPr>
              <a:t>زياد</a:t>
            </a:r>
            <a:r>
              <a:rPr lang="ar-SA" sz="3200" b="1" dirty="0" smtClean="0">
                <a:latin typeface="Arial" pitchFamily="34" charset="0"/>
                <a:cs typeface="Arial" pitchFamily="34" charset="0"/>
              </a:rPr>
              <a:t> </a:t>
            </a:r>
            <a:r>
              <a:rPr lang="ar-SA" sz="3200" b="1" dirty="0" smtClean="0">
                <a:latin typeface="Arial" pitchFamily="34" charset="0"/>
                <a:cs typeface="Arial" pitchFamily="34" charset="0"/>
              </a:rPr>
              <a:t>المالكي</a:t>
            </a:r>
            <a:endParaRPr lang="ar-SA" sz="3200" b="1" dirty="0">
              <a:latin typeface="Arial" pitchFamily="34" charset="0"/>
              <a:cs typeface="Arial" pitchFamily="34" charset="0"/>
            </a:endParaRPr>
          </a:p>
        </p:txBody>
      </p:sp>
      <p:sp>
        <p:nvSpPr>
          <p:cNvPr id="4" name="مربع نص 3"/>
          <p:cNvSpPr txBox="1"/>
          <p:nvPr/>
        </p:nvSpPr>
        <p:spPr>
          <a:xfrm>
            <a:off x="2116178" y="3200402"/>
            <a:ext cx="2730137" cy="1569660"/>
          </a:xfrm>
          <a:prstGeom prst="rect">
            <a:avLst/>
          </a:prstGeom>
          <a:noFill/>
        </p:spPr>
        <p:txBody>
          <a:bodyPr wrap="square" rtlCol="1">
            <a:spAutoFit/>
          </a:bodyPr>
          <a:lstStyle/>
          <a:p>
            <a:pPr algn="r">
              <a:lnSpc>
                <a:spcPct val="150000"/>
              </a:lnSpc>
            </a:pPr>
            <a:r>
              <a:rPr lang="ar-SA" sz="3200" b="1" dirty="0" smtClean="0">
                <a:solidFill>
                  <a:schemeClr val="tx1">
                    <a:lumMod val="50000"/>
                    <a:lumOff val="50000"/>
                  </a:schemeClr>
                </a:solidFill>
                <a:latin typeface="Arial" pitchFamily="34" charset="0"/>
                <a:cs typeface="Arial" pitchFamily="34" charset="0"/>
              </a:rPr>
              <a:t>إشراف</a:t>
            </a:r>
            <a:r>
              <a:rPr lang="ar-SA" sz="2400" dirty="0" smtClean="0"/>
              <a:t> </a:t>
            </a:r>
            <a:r>
              <a:rPr lang="ar-SA" sz="3200" b="1" dirty="0" smtClean="0">
                <a:solidFill>
                  <a:schemeClr val="tx1">
                    <a:lumMod val="50000"/>
                    <a:lumOff val="50000"/>
                  </a:schemeClr>
                </a:solidFill>
                <a:latin typeface="Arial" pitchFamily="34" charset="0"/>
                <a:cs typeface="Arial" pitchFamily="34" charset="0"/>
              </a:rPr>
              <a:t>الأستاذ :</a:t>
            </a:r>
          </a:p>
          <a:p>
            <a:pPr algn="r">
              <a:lnSpc>
                <a:spcPct val="150000"/>
              </a:lnSpc>
            </a:pPr>
            <a:r>
              <a:rPr lang="ar-SA" sz="3200" b="1" dirty="0" smtClean="0">
                <a:solidFill>
                  <a:schemeClr val="tx1">
                    <a:lumMod val="50000"/>
                    <a:lumOff val="50000"/>
                  </a:schemeClr>
                </a:solidFill>
                <a:latin typeface="Arial" pitchFamily="34" charset="0"/>
                <a:cs typeface="Arial" pitchFamily="34" charset="0"/>
              </a:rPr>
              <a:t>عبدا لله الحميداني</a:t>
            </a:r>
          </a:p>
        </p:txBody>
      </p:sp>
    </p:spTree>
    <p:extLst>
      <p:ext uri="{BB962C8B-B14F-4D97-AF65-F5344CB8AC3E}">
        <p14:creationId xmlns:p14="http://schemas.microsoft.com/office/powerpoint/2010/main" val="132529898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from="(-#ppt_w/2)" to="(#ppt_x)" calcmode="lin" valueType="num">
                                      <p:cBhvr>
                                        <p:cTn id="12" dur="600" fill="hold">
                                          <p:stCondLst>
                                            <p:cond delay="0"/>
                                          </p:stCondLst>
                                        </p:cTn>
                                        <p:tgtEl>
                                          <p:spTgt spid="3">
                                            <p:txEl>
                                              <p:pRg st="0" end="0"/>
                                            </p:txEl>
                                          </p:spTgt>
                                        </p:tgtEl>
                                        <p:attrNameLst>
                                          <p:attrName>ppt_x</p:attrName>
                                        </p:attrNameLst>
                                      </p:cBhvr>
                                    </p:anim>
                                    <p:anim from="0" to="-1.0" calcmode="lin" valueType="num">
                                      <p:cBhvr>
                                        <p:cTn id="13" dur="200" decel="50000" autoRev="1" fill="hold">
                                          <p:stCondLst>
                                            <p:cond delay="600"/>
                                          </p:stCondLst>
                                        </p:cTn>
                                        <p:tgtEl>
                                          <p:spTgt spid="3">
                                            <p:txEl>
                                              <p:pRg st="0" end="0"/>
                                            </p:txEl>
                                          </p:spTgt>
                                        </p:tgtEl>
                                        <p:attrNameLst>
                                          <p:attrName>xshear</p:attrName>
                                        </p:attrNameLst>
                                      </p:cBhvr>
                                    </p:anim>
                                    <p:animScale>
                                      <p:cBhvr>
                                        <p:cTn id="14" dur="200" decel="100000" autoRev="1" fill="hold">
                                          <p:stCondLst>
                                            <p:cond delay="600"/>
                                          </p:stCondLst>
                                        </p:cTn>
                                        <p:tgtEl>
                                          <p:spTgt spid="3">
                                            <p:txEl>
                                              <p:pRg st="0" end="0"/>
                                            </p:txEl>
                                          </p:spTgt>
                                        </p:tgtEl>
                                      </p:cBhvr>
                                      <p:from x="100000" y="100000"/>
                                      <p:to x="80000" y="100000"/>
                                    </p:animScale>
                                    <p:anim by="(#ppt_h/3+#ppt_w*0.1)" calcmode="lin" valueType="num">
                                      <p:cBhvr additive="sum">
                                        <p:cTn id="15"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6" fill="hold">
                      <p:stCondLst>
                        <p:cond delay="indefinite"/>
                      </p:stCondLst>
                      <p:childTnLst>
                        <p:par>
                          <p:cTn id="17" fill="hold">
                            <p:stCondLst>
                              <p:cond delay="0"/>
                            </p:stCondLst>
                            <p:childTnLst>
                              <p:par>
                                <p:cTn id="18" presetID="34"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from="(-#ppt_w/2)" to="(#ppt_x)" calcmode="lin" valueType="num">
                                      <p:cBhvr>
                                        <p:cTn id="20" dur="600" fill="hold">
                                          <p:stCondLst>
                                            <p:cond delay="0"/>
                                          </p:stCondLst>
                                        </p:cTn>
                                        <p:tgtEl>
                                          <p:spTgt spid="3">
                                            <p:txEl>
                                              <p:pRg st="1" end="1"/>
                                            </p:txEl>
                                          </p:spTgt>
                                        </p:tgtEl>
                                        <p:attrNameLst>
                                          <p:attrName>ppt_x</p:attrName>
                                        </p:attrNameLst>
                                      </p:cBhvr>
                                    </p:anim>
                                    <p:anim from="0" to="-1.0" calcmode="lin" valueType="num">
                                      <p:cBhvr>
                                        <p:cTn id="21" dur="200" decel="50000" autoRev="1" fill="hold">
                                          <p:stCondLst>
                                            <p:cond delay="600"/>
                                          </p:stCondLst>
                                        </p:cTn>
                                        <p:tgtEl>
                                          <p:spTgt spid="3">
                                            <p:txEl>
                                              <p:pRg st="1" end="1"/>
                                            </p:txEl>
                                          </p:spTgt>
                                        </p:tgtEl>
                                        <p:attrNameLst>
                                          <p:attrName>xshear</p:attrName>
                                        </p:attrNameLst>
                                      </p:cBhvr>
                                    </p:anim>
                                    <p:animScale>
                                      <p:cBhvr>
                                        <p:cTn id="22" dur="200" decel="100000" autoRev="1" fill="hold">
                                          <p:stCondLst>
                                            <p:cond delay="600"/>
                                          </p:stCondLst>
                                        </p:cTn>
                                        <p:tgtEl>
                                          <p:spTgt spid="3">
                                            <p:txEl>
                                              <p:pRg st="1" end="1"/>
                                            </p:txEl>
                                          </p:spTgt>
                                        </p:tgtEl>
                                      </p:cBhvr>
                                      <p:from x="100000" y="100000"/>
                                      <p:to x="80000" y="100000"/>
                                    </p:animScale>
                                    <p:anim by="(#ppt_h/3+#ppt_w*0.1)" calcmode="lin" valueType="num">
                                      <p:cBhvr additive="sum">
                                        <p:cTn id="23"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24" fill="hold">
                      <p:stCondLst>
                        <p:cond delay="indefinite"/>
                      </p:stCondLst>
                      <p:childTnLst>
                        <p:par>
                          <p:cTn id="25" fill="hold">
                            <p:stCondLst>
                              <p:cond delay="0"/>
                            </p:stCondLst>
                            <p:childTnLst>
                              <p:par>
                                <p:cTn id="26" presetID="34"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from="(-#ppt_w/2)" to="(#ppt_x)" calcmode="lin" valueType="num">
                                      <p:cBhvr>
                                        <p:cTn id="28" dur="600" fill="hold">
                                          <p:stCondLst>
                                            <p:cond delay="0"/>
                                          </p:stCondLst>
                                        </p:cTn>
                                        <p:tgtEl>
                                          <p:spTgt spid="3">
                                            <p:txEl>
                                              <p:pRg st="2" end="2"/>
                                            </p:txEl>
                                          </p:spTgt>
                                        </p:tgtEl>
                                        <p:attrNameLst>
                                          <p:attrName>ppt_x</p:attrName>
                                        </p:attrNameLst>
                                      </p:cBhvr>
                                    </p:anim>
                                    <p:anim from="0" to="-1.0" calcmode="lin" valueType="num">
                                      <p:cBhvr>
                                        <p:cTn id="29" dur="200" decel="50000" autoRev="1" fill="hold">
                                          <p:stCondLst>
                                            <p:cond delay="600"/>
                                          </p:stCondLst>
                                        </p:cTn>
                                        <p:tgtEl>
                                          <p:spTgt spid="3">
                                            <p:txEl>
                                              <p:pRg st="2" end="2"/>
                                            </p:txEl>
                                          </p:spTgt>
                                        </p:tgtEl>
                                        <p:attrNameLst>
                                          <p:attrName>xshear</p:attrName>
                                        </p:attrNameLst>
                                      </p:cBhvr>
                                    </p:anim>
                                    <p:animScale>
                                      <p:cBhvr>
                                        <p:cTn id="30" dur="200" decel="100000" autoRev="1" fill="hold">
                                          <p:stCondLst>
                                            <p:cond delay="600"/>
                                          </p:stCondLst>
                                        </p:cTn>
                                        <p:tgtEl>
                                          <p:spTgt spid="3">
                                            <p:txEl>
                                              <p:pRg st="2" end="2"/>
                                            </p:txEl>
                                          </p:spTgt>
                                        </p:tgtEl>
                                      </p:cBhvr>
                                      <p:from x="100000" y="100000"/>
                                      <p:to x="80000" y="100000"/>
                                    </p:animScale>
                                    <p:anim by="(#ppt_h/3+#ppt_w*0.1)" calcmode="lin" valueType="num">
                                      <p:cBhvr additive="sum">
                                        <p:cTn id="31"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32" fill="hold">
                      <p:stCondLst>
                        <p:cond delay="indefinite"/>
                      </p:stCondLst>
                      <p:childTnLst>
                        <p:par>
                          <p:cTn id="33" fill="hold">
                            <p:stCondLst>
                              <p:cond delay="0"/>
                            </p:stCondLst>
                            <p:childTnLst>
                              <p:par>
                                <p:cTn id="34" presetID="34"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from="(-#ppt_w/2)" to="(#ppt_x)" calcmode="lin" valueType="num">
                                      <p:cBhvr>
                                        <p:cTn id="36" dur="600" fill="hold">
                                          <p:stCondLst>
                                            <p:cond delay="0"/>
                                          </p:stCondLst>
                                        </p:cTn>
                                        <p:tgtEl>
                                          <p:spTgt spid="3">
                                            <p:txEl>
                                              <p:pRg st="3" end="3"/>
                                            </p:txEl>
                                          </p:spTgt>
                                        </p:tgtEl>
                                        <p:attrNameLst>
                                          <p:attrName>ppt_x</p:attrName>
                                        </p:attrNameLst>
                                      </p:cBhvr>
                                    </p:anim>
                                    <p:anim from="0" to="-1.0" calcmode="lin" valueType="num">
                                      <p:cBhvr>
                                        <p:cTn id="37" dur="200" decel="50000" autoRev="1" fill="hold">
                                          <p:stCondLst>
                                            <p:cond delay="600"/>
                                          </p:stCondLst>
                                        </p:cTn>
                                        <p:tgtEl>
                                          <p:spTgt spid="3">
                                            <p:txEl>
                                              <p:pRg st="3" end="3"/>
                                            </p:txEl>
                                          </p:spTgt>
                                        </p:tgtEl>
                                        <p:attrNameLst>
                                          <p:attrName>xshear</p:attrName>
                                        </p:attrNameLst>
                                      </p:cBhvr>
                                    </p:anim>
                                    <p:animScale>
                                      <p:cBhvr>
                                        <p:cTn id="38" dur="200" decel="100000" autoRev="1" fill="hold">
                                          <p:stCondLst>
                                            <p:cond delay="600"/>
                                          </p:stCondLst>
                                        </p:cTn>
                                        <p:tgtEl>
                                          <p:spTgt spid="3">
                                            <p:txEl>
                                              <p:pRg st="3" end="3"/>
                                            </p:txEl>
                                          </p:spTgt>
                                        </p:tgtEl>
                                      </p:cBhvr>
                                      <p:from x="100000" y="100000"/>
                                      <p:to x="80000" y="100000"/>
                                    </p:animScale>
                                    <p:anim by="(#ppt_h/3+#ppt_w*0.1)" calcmode="lin" valueType="num">
                                      <p:cBhvr additive="sum">
                                        <p:cTn id="39"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from="(-#ppt_w/2)" to="(#ppt_x)" calcmode="lin" valueType="num">
                                      <p:cBhvr>
                                        <p:cTn id="44" dur="600" fill="hold">
                                          <p:stCondLst>
                                            <p:cond delay="0"/>
                                          </p:stCondLst>
                                        </p:cTn>
                                        <p:tgtEl>
                                          <p:spTgt spid="3">
                                            <p:txEl>
                                              <p:pRg st="4" end="4"/>
                                            </p:txEl>
                                          </p:spTgt>
                                        </p:tgtEl>
                                        <p:attrNameLst>
                                          <p:attrName>ppt_x</p:attrName>
                                        </p:attrNameLst>
                                      </p:cBhvr>
                                    </p:anim>
                                    <p:anim from="0" to="-1.0" calcmode="lin" valueType="num">
                                      <p:cBhvr>
                                        <p:cTn id="45" dur="200" decel="50000" autoRev="1" fill="hold">
                                          <p:stCondLst>
                                            <p:cond delay="600"/>
                                          </p:stCondLst>
                                        </p:cTn>
                                        <p:tgtEl>
                                          <p:spTgt spid="3">
                                            <p:txEl>
                                              <p:pRg st="4" end="4"/>
                                            </p:txEl>
                                          </p:spTgt>
                                        </p:tgtEl>
                                        <p:attrNameLst>
                                          <p:attrName>xshear</p:attrName>
                                        </p:attrNameLst>
                                      </p:cBhvr>
                                    </p:anim>
                                    <p:animScale>
                                      <p:cBhvr>
                                        <p:cTn id="46" dur="200" decel="100000" autoRev="1" fill="hold">
                                          <p:stCondLst>
                                            <p:cond delay="600"/>
                                          </p:stCondLst>
                                        </p:cTn>
                                        <p:tgtEl>
                                          <p:spTgt spid="3">
                                            <p:txEl>
                                              <p:pRg st="4" end="4"/>
                                            </p:txEl>
                                          </p:spTgt>
                                        </p:tgtEl>
                                      </p:cBhvr>
                                      <p:from x="100000" y="100000"/>
                                      <p:to x="80000" y="100000"/>
                                    </p:animScale>
                                    <p:anim by="(#ppt_h/3+#ppt_w*0.1)" calcmode="lin" valueType="num">
                                      <p:cBhvr additive="sum">
                                        <p:cTn id="47"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48" fill="hold">
                      <p:stCondLst>
                        <p:cond delay="indefinite"/>
                      </p:stCondLst>
                      <p:childTnLst>
                        <p:par>
                          <p:cTn id="49" fill="hold">
                            <p:stCondLst>
                              <p:cond delay="0"/>
                            </p:stCondLst>
                            <p:childTnLst>
                              <p:par>
                                <p:cTn id="50" presetID="34" presetClass="entr" presetSubtype="0" fill="hold" grpId="0" nodeType="clickEffect">
                                  <p:stCondLst>
                                    <p:cond delay="0"/>
                                  </p:stCondLst>
                                  <p:childTnLst>
                                    <p:set>
                                      <p:cBhvr>
                                        <p:cTn id="51" dur="1" fill="hold">
                                          <p:stCondLst>
                                            <p:cond delay="0"/>
                                          </p:stCondLst>
                                        </p:cTn>
                                        <p:tgtEl>
                                          <p:spTgt spid="4"/>
                                        </p:tgtEl>
                                        <p:attrNameLst>
                                          <p:attrName>style.visibility</p:attrName>
                                        </p:attrNameLst>
                                      </p:cBhvr>
                                      <p:to>
                                        <p:strVal val="visible"/>
                                      </p:to>
                                    </p:set>
                                    <p:anim from="(-#ppt_w/2)" to="(#ppt_x)" calcmode="lin" valueType="num">
                                      <p:cBhvr>
                                        <p:cTn id="52" dur="600" fill="hold">
                                          <p:stCondLst>
                                            <p:cond delay="0"/>
                                          </p:stCondLst>
                                        </p:cTn>
                                        <p:tgtEl>
                                          <p:spTgt spid="4"/>
                                        </p:tgtEl>
                                        <p:attrNameLst>
                                          <p:attrName>ppt_x</p:attrName>
                                        </p:attrNameLst>
                                      </p:cBhvr>
                                    </p:anim>
                                    <p:anim from="0" to="-1.0" calcmode="lin" valueType="num">
                                      <p:cBhvr>
                                        <p:cTn id="53" dur="200" decel="50000" autoRev="1" fill="hold">
                                          <p:stCondLst>
                                            <p:cond delay="600"/>
                                          </p:stCondLst>
                                        </p:cTn>
                                        <p:tgtEl>
                                          <p:spTgt spid="4"/>
                                        </p:tgtEl>
                                        <p:attrNameLst>
                                          <p:attrName>xshear</p:attrName>
                                        </p:attrNameLst>
                                      </p:cBhvr>
                                    </p:anim>
                                    <p:animScale>
                                      <p:cBhvr>
                                        <p:cTn id="54" dur="200" decel="100000" autoRev="1" fill="hold">
                                          <p:stCondLst>
                                            <p:cond delay="600"/>
                                          </p:stCondLst>
                                        </p:cTn>
                                        <p:tgtEl>
                                          <p:spTgt spid="4"/>
                                        </p:tgtEl>
                                      </p:cBhvr>
                                      <p:from x="100000" y="100000"/>
                                      <p:to x="80000" y="100000"/>
                                    </p:animScale>
                                    <p:anim by="(#ppt_h/3+#ppt_w*0.1)" calcmode="lin" valueType="num">
                                      <p:cBhvr additive="sum">
                                        <p:cTn id="55"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15498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الإقامة والإعاشة </a:t>
            </a:r>
            <a:r>
              <a:rPr lang="ar-SA" sz="3200" dirty="0" smtClean="0">
                <a:latin typeface="Arial" panose="020B0604020202020204" pitchFamily="34" charset="0"/>
                <a:cs typeface="Arial" panose="020B0604020202020204" pitchFamily="34" charset="0"/>
              </a:rPr>
              <a:t>: ان الإقامة والاعاشة مصادر أخرى للدخل لذا يجب وضعها في عين الاعتبار عند النظر للمواقع التراثية ، وبما ان مباني الإقامة عموما كبيرة ، فمن المهم ضمان أن لا تؤثر المباني الجديدة في التحول في اهداف الحفاظ التقليل من القيمة التراثية ، ومن الشائع في القرى التاريخية تحويل بعض البيوت القديمة الى نزل ضيافه ويمكن انشاء فنادق في الاحياء التاريخيه الحضرية.</a:t>
            </a:r>
          </a:p>
          <a:p>
            <a:pPr algn="just" rtl="1"/>
            <a:r>
              <a:rPr lang="ar-SA" sz="3600" b="1" dirty="0">
                <a:latin typeface="Arial" panose="020B0604020202020204" pitchFamily="34" charset="0"/>
                <a:cs typeface="Arial" panose="020B0604020202020204" pitchFamily="34" charset="0"/>
              </a:rPr>
              <a:t>الارشاد</a:t>
            </a:r>
            <a:r>
              <a:rPr lang="ar-SA" sz="3200" dirty="0" smtClean="0">
                <a:latin typeface="Arial" panose="020B0604020202020204" pitchFamily="34" charset="0"/>
                <a:cs typeface="Arial" panose="020B0604020202020204" pitchFamily="34" charset="0"/>
              </a:rPr>
              <a:t> : الى حد ما يمكن ان يستخدم الارشاد لزيادة مصروفات الزائر ، من خلال تاجير التسجيلات الصوتية وبيع الخرائط والكتب الارشادية وتقديم رحلات جماعيه مخفضه</a:t>
            </a:r>
            <a:r>
              <a:rPr lang="ar-SA" sz="3200" dirty="0">
                <a:latin typeface="Arial" panose="020B0604020202020204" pitchFamily="34" charset="0"/>
                <a:cs typeface="Arial" panose="020B0604020202020204" pitchFamily="34" charset="0"/>
              </a:rPr>
              <a:t>.</a:t>
            </a:r>
            <a:endParaRPr lang="ar-SA" sz="3200" dirty="0" smtClean="0">
              <a:latin typeface="Arial" panose="020B0604020202020204" pitchFamily="34" charset="0"/>
              <a:cs typeface="Arial" panose="020B0604020202020204" pitchFamily="34" charset="0"/>
            </a:endParaRP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111400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21236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المنح </a:t>
            </a:r>
            <a:r>
              <a:rPr lang="ar-SA" sz="3200" dirty="0" smtClean="0">
                <a:latin typeface="Arial" panose="020B0604020202020204" pitchFamily="34" charset="0"/>
                <a:cs typeface="Arial" panose="020B0604020202020204" pitchFamily="34" charset="0"/>
              </a:rPr>
              <a:t>: عندما لا يوجد مجال للحصول على تمويل من الحكومة يمكن للمنظمات ان تقدم اقتراح منح لمختلف الوكالات الحكومية . في كثير من الأحيان قد يكون للوكالات العامة ، التي لها مصلحة في الحفظ والتعلم ميزانية محدودة لتقديم منح مالية مرة واحدة للقطاع غير الربحي والخاص ، يتم هذا على أساس تنافسي كبير.</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64742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الرعاية </a:t>
            </a:r>
            <a:r>
              <a:rPr lang="ar-SA" sz="3200" dirty="0" smtClean="0">
                <a:latin typeface="Arial" panose="020B0604020202020204" pitchFamily="34" charset="0"/>
                <a:cs typeface="Arial" panose="020B0604020202020204" pitchFamily="34" charset="0"/>
              </a:rPr>
              <a:t>: أصبحت الرعاية واحدة من أهم مولدات الدخل المباشر ، وغير المباشر وهذا يترتب على شكل من الأشكال التبادل العيني حيث بعض أنواع الخدمات في مقابل الحصول على مال أو خدمة أخرى ، مثال على ذلك ما تقدمه شركات الطيران من هدايا نقدية أو تذاكر للطائرات لمنشأة تجارية في مقابل استخدام اسمها أو شعارها على لافتات المنشات التجارية ونشراتها.</a:t>
            </a:r>
          </a:p>
          <a:p>
            <a:pPr algn="just" rtl="1"/>
            <a:r>
              <a:rPr lang="ar-SA" sz="3600" b="1" dirty="0" smtClean="0">
                <a:latin typeface="Arial" panose="020B0604020202020204" pitchFamily="34" charset="0"/>
                <a:cs typeface="Arial" panose="020B0604020202020204" pitchFamily="34" charset="0"/>
              </a:rPr>
              <a:t>التبرعات</a:t>
            </a:r>
            <a:r>
              <a:rPr lang="ar-SA" sz="3200" dirty="0" smtClean="0">
                <a:latin typeface="Arial" panose="020B0604020202020204" pitchFamily="34" charset="0"/>
                <a:cs typeface="Arial" panose="020B0604020202020204" pitchFamily="34" charset="0"/>
              </a:rPr>
              <a:t> : خلافا للرعاية ، فالهبات عموما ليس لديها نوايا عينية مرتبطة بها ، فللحصول على هبات صغيرة المجال يضع مديرو الجواذب العامة والخاصة وغير الربحية صناديق للتبرع بالقرب من المداخل والمخارج كوسيلة تحفيز للناس لوضع قطع نقدية أو أكثر في صندوق الحفاظ على المواقع.</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507831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مناقشة دفع رسوم الاستخدام </a:t>
            </a:r>
            <a:r>
              <a:rPr lang="ar-SA" sz="3200" dirty="0" smtClean="0">
                <a:latin typeface="Arial" panose="020B0604020202020204" pitchFamily="34" charset="0"/>
                <a:cs typeface="Arial" panose="020B0604020202020204" pitchFamily="34" charset="0"/>
              </a:rPr>
              <a:t>: يناقش المؤيدون السابقون انه في هذه الأوقات الصعبة لا توجد وسيلة أخرى لتمويل الحفاظ والإرشاد إلا من خلال رسوم الاستخدام وغيرها من مصادر الإيرادات ، ويقترح معارضو الدفع أن المفهوم الأساسي للتراث يتمثل أن المحافظة والإرشاد هو لمصلحة الناس أصحاب الماضي. يميل المديرون إلى ربط سعر إمكانية الوصول بطبيعة الماضي التجارية أو السلعية. وجد كثير من المديرين فكرة أن السعر يناقض رؤيتهم الإيديولوجية حول الرسالة الأهم لعمليات التراث. يعد بعض مديرو التراث أن رسوم الاستخدام خطأ ، لأنها تشغلهم عن </a:t>
            </a:r>
            <a:r>
              <a:rPr lang="ar-SA" sz="3200" dirty="0">
                <a:latin typeface="Arial" panose="020B0604020202020204" pitchFamily="34" charset="0"/>
                <a:cs typeface="Arial" panose="020B0604020202020204" pitchFamily="34" charset="0"/>
              </a:rPr>
              <a:t>إ</a:t>
            </a:r>
            <a:r>
              <a:rPr lang="ar-SA" sz="3200" dirty="0" smtClean="0">
                <a:latin typeface="Arial" panose="020B0604020202020204" pitchFamily="34" charset="0"/>
                <a:cs typeface="Arial" panose="020B0604020202020204" pitchFamily="34" charset="0"/>
              </a:rPr>
              <a:t>دارة المسائل التجارية ونسيان الأهداف الثقافية. هناك قلق من أن الإنفاق الثانوي مثل الطعام والإقامة والهدايا التذكارية سينخفض في حال فرض رسوم الدخول لفرض رسوم الجواذب التراثية.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2616101"/>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مناقشة دفع رسوم الاستخدام </a:t>
            </a:r>
            <a:r>
              <a:rPr lang="ar-SA" sz="3200" dirty="0" smtClean="0">
                <a:latin typeface="Arial" panose="020B0604020202020204" pitchFamily="34" charset="0"/>
                <a:cs typeface="Arial" panose="020B0604020202020204" pitchFamily="34" charset="0"/>
              </a:rPr>
              <a:t>: يمكن للرسوم أن تساعد في تثقيف الجمهور والمسئولين في القطاع العام عن قيمة بعض المواقع والمحافظة عليها بشكل عام ، تساعد الرسوم المدفوعة في تحسين نوعية الموقع من حيث المناظر الطبيعية من حيث التسهيلات وبرامج الإرشاد. عندما يطلب من الزوار دفع رسوم فأنهم يميلون إلى أن يكونون اقل تدمير وأكثر احتراما.</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13509" y="1562100"/>
            <a:ext cx="11443061" cy="513986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العمال المؤجرون </a:t>
            </a:r>
            <a:r>
              <a:rPr lang="ar-SA" sz="3200" dirty="0" smtClean="0">
                <a:latin typeface="Arial" panose="020B0604020202020204" pitchFamily="34" charset="0"/>
                <a:cs typeface="Arial" panose="020B0604020202020204" pitchFamily="34" charset="0"/>
              </a:rPr>
              <a:t>: إن الكثير من المسائل المرتبط بإدارة الموارد البشرية في قطاع الخدمات عامة ، والسياحة خاصة هي نفسها مشابها أو مشابهه لتلك التي في سياحة التراث مثل التوظيف والتدريب ، ومسائل الراتب والفصل وغيرها ، فان الموارد المتعلقة في مسائل التوظيف في قطاع السياحة كثيرة.</a:t>
            </a:r>
          </a:p>
          <a:p>
            <a:pPr algn="just" rtl="1"/>
            <a:r>
              <a:rPr lang="ar-SA" sz="3600" b="1" dirty="0" smtClean="0">
                <a:latin typeface="Arial" panose="020B0604020202020204" pitchFamily="34" charset="0"/>
                <a:cs typeface="Arial" panose="020B0604020202020204" pitchFamily="34" charset="0"/>
              </a:rPr>
              <a:t>القطاع الخاص </a:t>
            </a:r>
            <a:r>
              <a:rPr lang="ar-SA" sz="3200" dirty="0" smtClean="0">
                <a:latin typeface="Arial" panose="020B0604020202020204" pitchFamily="34" charset="0"/>
                <a:cs typeface="Arial" panose="020B0604020202020204" pitchFamily="34" charset="0"/>
              </a:rPr>
              <a:t>: أن موسمية هي اقل أهمية في سياق التراث من مجالات أخرى في السياحة ، وهذا يعني أن الكثير من العمالة تكون مؤقتة وعرضية وهذا يمكن أن يؤدي إلى مستويات اقل في الالتزام بالعمل ، ويترك وقتا قليلا للتدريب. يمكن أن يؤدي نقص وجود الهياكل الوظيفية إلى نقص فرص تعيين موظفين مجتهدين. وظائف السياحة التراثية كثيفة الوقت والجهد ولها متطلبات غير عادية. نقص الخبرة الإدارية هي مشكلة تواجه مديري التراث. هناك نقص في المؤهلات السياحية المعترف بها على نطاق واسع.</a:t>
            </a:r>
          </a:p>
        </p:txBody>
      </p:sp>
      <p:sp>
        <p:nvSpPr>
          <p:cNvPr id="3" name="عنوان 2"/>
          <p:cNvSpPr>
            <a:spLocks noGrp="1"/>
          </p:cNvSpPr>
          <p:nvPr>
            <p:ph type="title"/>
          </p:nvPr>
        </p:nvSpPr>
        <p:spPr>
          <a:xfrm>
            <a:off x="326571" y="660400"/>
            <a:ext cx="11429999"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الموظفين</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64742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القطاع العام </a:t>
            </a:r>
            <a:r>
              <a:rPr lang="ar-SA" sz="3200" dirty="0" smtClean="0">
                <a:latin typeface="Arial" panose="020B0604020202020204" pitchFamily="34" charset="0"/>
                <a:cs typeface="Arial" panose="020B0604020202020204" pitchFamily="34" charset="0"/>
              </a:rPr>
              <a:t>: انخفاض معدلات التغير شائعة في القطاع العام وهذا يعني انه مع ضيق الميزانيات ، يتم توظيف عدد قليل من الناس من ذوي الخبرات والإبداع. ممارسة العمل في القطاع العام غير مرنة تماما. أجور القطاع العام ثابتة وتعتمد على القدم وليس الأداء. إجراءات التوظيف والإجراءات التأديبية موحدة ولا تتطور مع الجواذب التراثية.</a:t>
            </a:r>
          </a:p>
          <a:p>
            <a:pPr algn="just" rtl="1"/>
            <a:r>
              <a:rPr lang="ar-SA" sz="3600" b="1" dirty="0" smtClean="0">
                <a:latin typeface="Arial" panose="020B0604020202020204" pitchFamily="34" charset="0"/>
                <a:cs typeface="Arial" panose="020B0604020202020204" pitchFamily="34" charset="0"/>
              </a:rPr>
              <a:t>المتطوعون</a:t>
            </a:r>
            <a:r>
              <a:rPr lang="ar-SA" sz="3200" dirty="0" smtClean="0">
                <a:latin typeface="Arial" panose="020B0604020202020204" pitchFamily="34" charset="0"/>
                <a:cs typeface="Arial" panose="020B0604020202020204" pitchFamily="34" charset="0"/>
              </a:rPr>
              <a:t> : يقوم المتطوعون بدور حاسم في صناعة السياحة حيث أنهم يعملون عادة على مستويين ، على مستوى الإدارة مستوى التشغيل ، ومن دون المتطوعين فمن الصعب أن توجد الجواذب السياحية في القطاع غير الربحي. دوافع المتطوعين في العمل في الجواذب التراثية : الإيثار، التفاعل الاجتماعي ، تنمية المهارات ،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الموظفين</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معظم الآراء التقليدية لإدارة التراث تركز على العرض ، أو الموارد نفسها ،فربما يرجع ذلك تقليديا إلى رغبة مديري التراث في أن لا يقابلوا السياح ، لقد تغير الوضع بعض الشيء خلال العقود الثلاث الماضية بعد أن أصبح واضحا أن الزوار يملكون التراث على نحو ما ولذلك فان لهم الحق في أن يروه ويختبروه ، وان وجود الحفاظ الطبيعي والتراث الثقافي يتوقف على إحساسهم ، ينبغي أن يكون السياح كضيوف مميزو القيمة . أهداف الإدارة المستدامة للتراث ، ينبغي أن تكون ذات شقين : تعظيم تقدير الزوار ، وتمتعهم بأماكن التراث ، وتقليل الآثار السلبية.</a:t>
            </a:r>
          </a:p>
          <a:p>
            <a:pPr algn="just" rtl="1"/>
            <a:r>
              <a:rPr lang="ar-SA" sz="3200" b="1" dirty="0" smtClean="0">
                <a:latin typeface="Arial" panose="020B0604020202020204" pitchFamily="34" charset="0"/>
                <a:cs typeface="Arial" panose="020B0604020202020204" pitchFamily="34" charset="0"/>
              </a:rPr>
              <a:t>إجراءات إدارة الزوار وأطرها</a:t>
            </a:r>
            <a:r>
              <a:rPr lang="ar-SA" sz="3200" dirty="0" smtClean="0">
                <a:latin typeface="Arial" panose="020B0604020202020204" pitchFamily="34" charset="0"/>
                <a:cs typeface="Arial" panose="020B0604020202020204" pitchFamily="34" charset="0"/>
              </a:rPr>
              <a:t> : طيف فرص السياح  يطبق ثمان عوامل من نظرهم أنها مهمة للسياحة البيئية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1- إمكانية الوصول لها.</a:t>
            </a:r>
          </a:p>
          <a:p>
            <a:pPr algn="just" rtl="1"/>
            <a:r>
              <a:rPr lang="ar-SA" sz="3200" dirty="0" smtClean="0">
                <a:latin typeface="Arial" panose="020B0604020202020204" pitchFamily="34" charset="0"/>
                <a:cs typeface="Arial" panose="020B0604020202020204" pitchFamily="34" charset="0"/>
              </a:rPr>
              <a:t>2- العلاقة بين السياحة البيئية وغيرها من استخدامات الموارد.</a:t>
            </a:r>
          </a:p>
          <a:p>
            <a:pPr algn="just" rtl="1"/>
            <a:r>
              <a:rPr lang="ar-SA" sz="3200" dirty="0" smtClean="0">
                <a:latin typeface="Arial" panose="020B0604020202020204" pitchFamily="34" charset="0"/>
                <a:cs typeface="Arial" panose="020B0604020202020204" pitchFamily="34" charset="0"/>
              </a:rPr>
              <a:t>3- الجاذب بالمنطقة.</a:t>
            </a:r>
          </a:p>
          <a:p>
            <a:pPr algn="just" rtl="1"/>
            <a:r>
              <a:rPr lang="ar-SA" sz="3200" dirty="0" smtClean="0">
                <a:latin typeface="Arial" panose="020B0604020202020204" pitchFamily="34" charset="0"/>
                <a:cs typeface="Arial" panose="020B0604020202020204" pitchFamily="34" charset="0"/>
              </a:rPr>
              <a:t>4- وجود البنية التحتية السياحية المتاحة.</a:t>
            </a:r>
          </a:p>
          <a:p>
            <a:pPr algn="just" rtl="1"/>
            <a:r>
              <a:rPr lang="ar-SA" sz="3200" dirty="0" smtClean="0">
                <a:latin typeface="Arial" panose="020B0604020202020204" pitchFamily="34" charset="0"/>
                <a:cs typeface="Arial" panose="020B0604020202020204" pitchFamily="34" charset="0"/>
              </a:rPr>
              <a:t>5- مستوى مهارات المستخدمين والمعرفة المطلوبة.</a:t>
            </a:r>
          </a:p>
          <a:p>
            <a:pPr algn="just" rtl="1"/>
            <a:r>
              <a:rPr lang="ar-SA" sz="3200" dirty="0" smtClean="0">
                <a:latin typeface="Arial" panose="020B0604020202020204" pitchFamily="34" charset="0"/>
                <a:cs typeface="Arial" panose="020B0604020202020204" pitchFamily="34" charset="0"/>
              </a:rPr>
              <a:t>6- مستوى التفاعل الاجتماعي.</a:t>
            </a:r>
          </a:p>
          <a:p>
            <a:pPr algn="just" rtl="1"/>
            <a:r>
              <a:rPr lang="ar-SA" sz="3200" dirty="0" smtClean="0">
                <a:latin typeface="Arial" panose="020B0604020202020204" pitchFamily="34" charset="0"/>
                <a:cs typeface="Arial" panose="020B0604020202020204" pitchFamily="34" charset="0"/>
              </a:rPr>
              <a:t>7- درجة قبول التأثيرات والسيطرة على مستوى الاستخدام.</a:t>
            </a:r>
          </a:p>
          <a:p>
            <a:pPr algn="just" rtl="1"/>
            <a:r>
              <a:rPr lang="ar-SA" sz="3200" dirty="0" smtClean="0">
                <a:latin typeface="Arial" panose="020B0604020202020204" pitchFamily="34" charset="0"/>
                <a:cs typeface="Arial" panose="020B0604020202020204" pitchFamily="34" charset="0"/>
              </a:rPr>
              <a:t>8-نوع الإدارة اللازمة لضمان سلامة المناطق على أساس طويل الأجل.</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امتداد طيف الفرص الثقافية للسياحة للمواطنين الأصليين هو كالآتي : لا يوجد اتصال ، وصول منضبط ، اشتراك غير مباشر ، اتصال سلبي ، اتصال بدائي مباشر ، نشاطات منظمة وعرضية ، نشاطات محددة موسميا ، مشاركة أكثر نشاط ، فرص تفاعلية ، فرص تفاعلية على المدى البعيد ، مجموعة الخبرات الثقافية. بناء على المراحل السابقة للسماح للمديرين بتقييم استدامة الفرص الثقافية لتنمية السياحة ، وتشمل السياحة ومبادئها مثل : الأصالة ، والطاقة الاستيعابية ، وسهولة الوصول ، ومتغيرات العمل ، وكإطار يعد هذا النموذج ، مفيد لكل من المديرين وأعضاء المجتمع المحلي لأنه يقدر على تحقيق ما يلي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موارد التراث هي موارد غير متجددة تتطلب الحفاظ والإدارة الجيدة . وتقدم مواقع التراث صلة بين الماضي والحاضر والمستقبل . الإدارة الجيدة هي أساس الحفاظ والنجاح التجاري بينما الإدارة السيئة</a:t>
            </a:r>
            <a:r>
              <a:rPr lang="ar-SA" sz="3200" dirty="0">
                <a:latin typeface="Arial" panose="020B0604020202020204" pitchFamily="34" charset="0"/>
                <a:cs typeface="Arial" panose="020B0604020202020204" pitchFamily="34" charset="0"/>
              </a:rPr>
              <a:t> </a:t>
            </a:r>
            <a:r>
              <a:rPr lang="ar-SA" sz="3200" dirty="0" smtClean="0">
                <a:latin typeface="Arial" panose="020B0604020202020204" pitchFamily="34" charset="0"/>
                <a:cs typeface="Arial" panose="020B0604020202020204" pitchFamily="34" charset="0"/>
              </a:rPr>
              <a:t>تعني اننا قد نفقد تراث مهم إلى الأبد . ويتعلق هذا النشاط أساسا برعاية الممتلكات والحفاظ علها مع قضايا أخرى مثل الموارد المالية ومشاركة الجمهور في صنع القرار ، ويرتبط بالإدارة موضوع الاستدامة . لقد أشار ميلر إلى التخطيط الطويل الأجل لضمان تجربة جيدة لزوار التراث حيث ان القدامى كانوا لا يدركون أهمية هذا المورد.</a:t>
            </a:r>
          </a:p>
          <a:p>
            <a:pPr algn="just" rtl="1"/>
            <a:r>
              <a:rPr lang="ar-SA" sz="3200" dirty="0" smtClean="0">
                <a:latin typeface="Arial" panose="020B0604020202020204" pitchFamily="34" charset="0"/>
                <a:cs typeface="Arial" panose="020B0604020202020204" pitchFamily="34" charset="0"/>
              </a:rPr>
              <a:t>عناصر الجذب في الأماكن التراثية :</a:t>
            </a:r>
            <a:r>
              <a:rPr lang="ar-SA" sz="3200" dirty="0">
                <a:latin typeface="Arial" panose="020B0604020202020204" pitchFamily="34" charset="0"/>
                <a:cs typeface="Arial" panose="020B0604020202020204" pitchFamily="34" charset="0"/>
              </a:rPr>
              <a:t> </a:t>
            </a:r>
            <a:r>
              <a:rPr lang="ar-SA" sz="3200" dirty="0" smtClean="0">
                <a:latin typeface="Arial" panose="020B0604020202020204" pitchFamily="34" charset="0"/>
                <a:cs typeface="Arial" panose="020B0604020202020204" pitchFamily="34" charset="0"/>
              </a:rPr>
              <a:t>سهولة الوصول ، الحفاظ ، التعليم ، الصلة الوثيقة ، الترفيه والاستجمام ، الموارد المالية ، المجتمع المحلي ، الجودة.</a:t>
            </a:r>
          </a:p>
        </p:txBody>
      </p:sp>
      <p:sp>
        <p:nvSpPr>
          <p:cNvPr id="3" name="عنوان 2"/>
          <p:cNvSpPr>
            <a:spLocks noGrp="1"/>
          </p:cNvSpPr>
          <p:nvPr>
            <p:ph type="title"/>
          </p:nvPr>
        </p:nvSpPr>
        <p:spPr>
          <a:xfrm>
            <a:off x="660400" y="609600"/>
            <a:ext cx="10896600" cy="9525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مقدمة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832484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1- يوفر الأدوات اللازمة للمجتمع ، للقيام بنفسه بتقييم قدرته على الاضطلاع بالتنمية بصفة عامة.</a:t>
            </a:r>
          </a:p>
          <a:p>
            <a:pPr algn="just" rtl="1"/>
            <a:r>
              <a:rPr lang="ar-SA" sz="3200" dirty="0" smtClean="0">
                <a:latin typeface="Arial" panose="020B0604020202020204" pitchFamily="34" charset="0"/>
                <a:cs typeface="Arial" panose="020B0604020202020204" pitchFamily="34" charset="0"/>
              </a:rPr>
              <a:t>2- يساعد على فهرسة الثقافة من حيث الفرص المحتملة للمخاطر السياحية.</a:t>
            </a:r>
          </a:p>
          <a:p>
            <a:pPr algn="just" rtl="1"/>
            <a:r>
              <a:rPr lang="ar-SA" sz="3200" dirty="0" smtClean="0">
                <a:latin typeface="Arial" panose="020B0604020202020204" pitchFamily="34" charset="0"/>
                <a:cs typeface="Arial" panose="020B0604020202020204" pitchFamily="34" charset="0"/>
              </a:rPr>
              <a:t>3- يساعد في التوصل إلى قرارات بشأن ما إذا كانت الموارد الملائمة للسياحة الثقافية موجود في المنطقة.</a:t>
            </a:r>
          </a:p>
          <a:p>
            <a:pPr algn="just" rtl="1"/>
            <a:r>
              <a:rPr lang="ar-SA" sz="3200" dirty="0" smtClean="0">
                <a:latin typeface="Arial" panose="020B0604020202020204" pitchFamily="34" charset="0"/>
                <a:cs typeface="Arial" panose="020B0604020202020204" pitchFamily="34" charset="0"/>
              </a:rPr>
              <a:t>4- يساعد في تحديد إذا كان ينبغي للمجتمع أن يخاطر في عملية السياحة الثقافية.</a:t>
            </a:r>
          </a:p>
          <a:p>
            <a:pPr algn="just" rtl="1"/>
            <a:r>
              <a:rPr lang="ar-SA" sz="3200" dirty="0" smtClean="0">
                <a:latin typeface="Arial" panose="020B0604020202020204" pitchFamily="34" charset="0"/>
                <a:cs typeface="Arial" panose="020B0604020202020204" pitchFamily="34" charset="0"/>
              </a:rPr>
              <a:t>5- يمكن من اتخاذ القرار بشأن الخيارات التي تمثل أفضل الفرص في ضوء القيم الثقافية والاجتماعية والاعتبارات الاقتصادية.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235529"/>
            <a:ext cx="10896600" cy="550920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وفيما يختص طيف السياحة الحضرية :</a:t>
            </a:r>
          </a:p>
          <a:p>
            <a:pPr algn="just" rtl="1"/>
            <a:r>
              <a:rPr lang="ar-SA" sz="3200" dirty="0" smtClean="0">
                <a:latin typeface="Arial" panose="020B0604020202020204" pitchFamily="34" charset="0"/>
                <a:cs typeface="Arial" panose="020B0604020202020204" pitchFamily="34" charset="0"/>
              </a:rPr>
              <a:t>1- إمكانية الوصل إلى المقصد وما بداخلها.</a:t>
            </a:r>
          </a:p>
          <a:p>
            <a:pPr algn="just" rtl="1"/>
            <a:r>
              <a:rPr lang="ar-SA" sz="3200" dirty="0" smtClean="0">
                <a:latin typeface="Arial" panose="020B0604020202020204" pitchFamily="34" charset="0"/>
                <a:cs typeface="Arial" panose="020B0604020202020204" pitchFamily="34" charset="0"/>
              </a:rPr>
              <a:t>2- إمكانية الاختيار بين مجموعة واسعة من الأنشطة ومقابلة الأفضليات المتنوعة.</a:t>
            </a:r>
          </a:p>
          <a:p>
            <a:pPr algn="just" rtl="1"/>
            <a:r>
              <a:rPr lang="ar-SA" sz="3200" dirty="0" smtClean="0">
                <a:latin typeface="Arial" panose="020B0604020202020204" pitchFamily="34" charset="0"/>
                <a:cs typeface="Arial" panose="020B0604020202020204" pitchFamily="34" charset="0"/>
              </a:rPr>
              <a:t>3- مزيج من الأنشطة في إطار ميزانية زمنية مكانية محددة.</a:t>
            </a:r>
          </a:p>
          <a:p>
            <a:pPr algn="just" rtl="1"/>
            <a:r>
              <a:rPr lang="ar-SA" sz="3200" dirty="0" smtClean="0">
                <a:latin typeface="Arial" panose="020B0604020202020204" pitchFamily="34" charset="0"/>
                <a:cs typeface="Arial" panose="020B0604020202020204" pitchFamily="34" charset="0"/>
              </a:rPr>
              <a:t>4- الترتيب المكاني للاماكن الممتعة مثل الشبكات والمسارات.</a:t>
            </a:r>
          </a:p>
          <a:p>
            <a:pPr algn="just" rtl="1"/>
            <a:r>
              <a:rPr lang="ar-SA" sz="3200" dirty="0" smtClean="0">
                <a:latin typeface="Arial" panose="020B0604020202020204" pitchFamily="34" charset="0"/>
                <a:cs typeface="Arial" panose="020B0604020202020204" pitchFamily="34" charset="0"/>
              </a:rPr>
              <a:t>5- التآزر الوظيفي بين التسهيلات الحضرية.</a:t>
            </a:r>
          </a:p>
          <a:p>
            <a:pPr algn="just" rtl="1"/>
            <a:r>
              <a:rPr lang="ar-SA" sz="3200" dirty="0" smtClean="0">
                <a:latin typeface="Arial" panose="020B0604020202020204" pitchFamily="34" charset="0"/>
                <a:cs typeface="Arial" panose="020B0604020202020204" pitchFamily="34" charset="0"/>
              </a:rPr>
              <a:t>6- التفاعل بين الأنشطة.</a:t>
            </a:r>
          </a:p>
          <a:p>
            <a:pPr algn="just" rtl="1"/>
            <a:r>
              <a:rPr lang="ar-SA" sz="3200" dirty="0" smtClean="0">
                <a:latin typeface="Arial" panose="020B0604020202020204" pitchFamily="34" charset="0"/>
                <a:cs typeface="Arial" panose="020B0604020202020204" pitchFamily="34" charset="0"/>
              </a:rPr>
              <a:t>إدارة الزوار تشرك الجمهور وأصحاب المصلحة في عملية صنع القرار ، من خلال تطبيق النهج التعاوني في مجال إدارة مناطق الموارد الطبيعية ، كما هو شأن إدارة - تأثير الزائر ، حدود التغيير المقبول – الخطوط العريضة التالية في عملية تقييم وإدارة آثار الزائر:</a:t>
            </a:r>
          </a:p>
        </p:txBody>
      </p:sp>
      <p:sp>
        <p:nvSpPr>
          <p:cNvPr id="3" name="عنوان 2"/>
          <p:cNvSpPr>
            <a:spLocks noGrp="1"/>
          </p:cNvSpPr>
          <p:nvPr>
            <p:ph type="title"/>
          </p:nvPr>
        </p:nvSpPr>
        <p:spPr>
          <a:xfrm>
            <a:off x="660400" y="326571"/>
            <a:ext cx="10896600" cy="914399"/>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1- تحديد فرص التجربة المناسبة لأهدف إدارية محددة.</a:t>
            </a:r>
          </a:p>
          <a:p>
            <a:pPr algn="just" rtl="1"/>
            <a:r>
              <a:rPr lang="ar-SA" sz="3200" dirty="0" smtClean="0">
                <a:latin typeface="Arial" panose="020B0604020202020204" pitchFamily="34" charset="0"/>
                <a:cs typeface="Arial" panose="020B0604020202020204" pitchFamily="34" charset="0"/>
              </a:rPr>
              <a:t>2- تحديد مؤشرات التأثير الرئيسة.</a:t>
            </a:r>
          </a:p>
          <a:p>
            <a:pPr algn="just" rtl="1"/>
            <a:r>
              <a:rPr lang="ar-SA" sz="3200" dirty="0" smtClean="0">
                <a:latin typeface="Arial" panose="020B0604020202020204" pitchFamily="34" charset="0"/>
                <a:cs typeface="Arial" panose="020B0604020202020204" pitchFamily="34" charset="0"/>
              </a:rPr>
              <a:t>3- وضع معايير كمية لمؤشرات التأثير المختار.</a:t>
            </a:r>
          </a:p>
          <a:p>
            <a:pPr algn="just" rtl="1"/>
            <a:r>
              <a:rPr lang="ar-SA" sz="3200" dirty="0" smtClean="0">
                <a:latin typeface="Arial" panose="020B0604020202020204" pitchFamily="34" charset="0"/>
                <a:cs typeface="Arial" panose="020B0604020202020204" pitchFamily="34" charset="0"/>
              </a:rPr>
              <a:t>4- جرد الأوضاع القائمة على المعايير ورصدها.</a:t>
            </a:r>
          </a:p>
          <a:p>
            <a:pPr algn="just" rtl="1"/>
            <a:r>
              <a:rPr lang="ar-SA" sz="3200" dirty="0" smtClean="0">
                <a:latin typeface="Arial" panose="020B0604020202020204" pitchFamily="34" charset="0"/>
                <a:cs typeface="Arial" panose="020B0604020202020204" pitchFamily="34" charset="0"/>
              </a:rPr>
              <a:t>5- ربط الإجراءات الإدارية بالمعايير عندما تتجاوز التأثيرات والمعايير.</a:t>
            </a:r>
          </a:p>
          <a:p>
            <a:pPr algn="just" rtl="1"/>
            <a:r>
              <a:rPr lang="ar-SA" sz="3200" b="1" dirty="0" smtClean="0">
                <a:latin typeface="Arial" panose="020B0604020202020204" pitchFamily="34" charset="0"/>
                <a:cs typeface="Arial" panose="020B0604020202020204" pitchFamily="34" charset="0"/>
              </a:rPr>
              <a:t>بعض أساليب الإدارة و آلياتها</a:t>
            </a:r>
            <a:r>
              <a:rPr lang="ar-SA" sz="3200" dirty="0" smtClean="0">
                <a:latin typeface="Arial" panose="020B0604020202020204" pitchFamily="34" charset="0"/>
                <a:cs typeface="Arial" panose="020B0604020202020204" pitchFamily="34" charset="0"/>
              </a:rPr>
              <a:t> : هناك مجموعة من الأساليب والآليات في متناول يد المديرين ، الجزء الأكبر منهم يهتم بتنظيم إمكانية الوصول بشكل مباشر أو غير مباشر. يجب أن تشمل أيضا الجهود الرامية إلى تعزيز خبرات الزائر ، والمحافظة على سمعة معروفة ، وتأمين بيئة عالية الجودة يستمتع بها المقيمون والسياح على حد سواء ، وتركز الآليات والأساليب لإدارة زوار التراث على الفقرات الفرعية التالية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1- التحكم في حركة المرور وتدفق الزوار والازدحام.</a:t>
            </a:r>
          </a:p>
          <a:p>
            <a:pPr algn="just" rtl="1"/>
            <a:r>
              <a:rPr lang="ar-SA" sz="3200" dirty="0" smtClean="0">
                <a:latin typeface="Arial" panose="020B0604020202020204" pitchFamily="34" charset="0"/>
                <a:cs typeface="Arial" panose="020B0604020202020204" pitchFamily="34" charset="0"/>
              </a:rPr>
              <a:t>2- الحد من الاتصال بين الزائرين والتحف.</a:t>
            </a:r>
          </a:p>
          <a:p>
            <a:pPr algn="just" rtl="1"/>
            <a:r>
              <a:rPr lang="ar-SA" sz="3200" dirty="0" smtClean="0">
                <a:latin typeface="Arial" panose="020B0604020202020204" pitchFamily="34" charset="0"/>
                <a:cs typeface="Arial" panose="020B0604020202020204" pitchFamily="34" charset="0"/>
              </a:rPr>
              <a:t>3- الرسوم والأسعار.</a:t>
            </a:r>
          </a:p>
          <a:p>
            <a:pPr algn="just" rtl="1"/>
            <a:r>
              <a:rPr lang="ar-SA" sz="3200" dirty="0" smtClean="0">
                <a:latin typeface="Arial" panose="020B0604020202020204" pitchFamily="34" charset="0"/>
                <a:cs typeface="Arial" panose="020B0604020202020204" pitchFamily="34" charset="0"/>
              </a:rPr>
              <a:t>4- توفير وسائل للزوار لترك بصماتهم.</a:t>
            </a:r>
          </a:p>
          <a:p>
            <a:pPr algn="just" rtl="1"/>
            <a:r>
              <a:rPr lang="ar-SA" sz="3200" dirty="0" smtClean="0">
                <a:latin typeface="Arial" panose="020B0604020202020204" pitchFamily="34" charset="0"/>
                <a:cs typeface="Arial" panose="020B0604020202020204" pitchFamily="34" charset="0"/>
              </a:rPr>
              <a:t>5- توفير خبرات عالية الجودة.</a:t>
            </a:r>
          </a:p>
          <a:p>
            <a:pPr algn="just" rtl="1"/>
            <a:r>
              <a:rPr lang="ar-SA" sz="3200" dirty="0" smtClean="0">
                <a:latin typeface="Arial" panose="020B0604020202020204" pitchFamily="34" charset="0"/>
                <a:cs typeface="Arial" panose="020B0604020202020204" pitchFamily="34" charset="0"/>
              </a:rPr>
              <a:t>ما يتذكره الزوار عن زيارتهم لمواقع التراث : الأنشطة مثل النزهات والمسارات ، الرفقة ، المعلومات ، البيئة الصناعية ، العاملون في الموقع ، الثقافة ، الطبيعة. حدد سياح التراث العناصر التالية على أنها حاسمة في جعل الزيارة ممتعة ومرضية ، فالجاذب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1- غير مكلف</a:t>
            </a:r>
          </a:p>
          <a:p>
            <a:pPr algn="just" rtl="1"/>
            <a:r>
              <a:rPr lang="ar-SA" sz="3200" dirty="0" smtClean="0">
                <a:latin typeface="Arial" panose="020B0604020202020204" pitchFamily="34" charset="0"/>
                <a:cs typeface="Arial" panose="020B0604020202020204" pitchFamily="34" charset="0"/>
              </a:rPr>
              <a:t>2- سهل الاستعمال.</a:t>
            </a:r>
          </a:p>
          <a:p>
            <a:pPr algn="just" rtl="1"/>
            <a:r>
              <a:rPr lang="ar-SA" sz="3200" dirty="0" smtClean="0">
                <a:latin typeface="Arial" panose="020B0604020202020204" pitchFamily="34" charset="0"/>
                <a:cs typeface="Arial" panose="020B0604020202020204" pitchFamily="34" charset="0"/>
              </a:rPr>
              <a:t>3- متاح ماديا وفكريا لأكبر عدد ممكن من مجوعات مختلفة من الزوار.</a:t>
            </a:r>
          </a:p>
          <a:p>
            <a:pPr algn="just" rtl="1"/>
            <a:r>
              <a:rPr lang="ar-SA" sz="3200" dirty="0" smtClean="0">
                <a:latin typeface="Arial" panose="020B0604020202020204" pitchFamily="34" charset="0"/>
                <a:cs typeface="Arial" panose="020B0604020202020204" pitchFamily="34" charset="0"/>
              </a:rPr>
              <a:t>4- أن يدار بطريقة توازن حاجات الزوار مع حاجات الحفاظ.</a:t>
            </a:r>
          </a:p>
          <a:p>
            <a:pPr algn="just" rtl="1"/>
            <a:r>
              <a:rPr lang="ar-SA" sz="3200" dirty="0" smtClean="0">
                <a:latin typeface="Arial" panose="020B0604020202020204" pitchFamily="34" charset="0"/>
                <a:cs typeface="Arial" panose="020B0604020202020204" pitchFamily="34" charset="0"/>
              </a:rPr>
              <a:t>5- أن يبقى على سلامته وأصالته.</a:t>
            </a:r>
          </a:p>
          <a:p>
            <a:pPr algn="just" rtl="1"/>
            <a:r>
              <a:rPr lang="ar-SA" sz="3200" dirty="0" smtClean="0">
                <a:latin typeface="Arial" panose="020B0604020202020204" pitchFamily="34" charset="0"/>
                <a:cs typeface="Arial" panose="020B0604020202020204" pitchFamily="34" charset="0"/>
              </a:rPr>
              <a:t>6- أن يعطي الزوار قيمة جيدة مقابل الأموال.</a:t>
            </a:r>
          </a:p>
          <a:p>
            <a:pPr algn="just" rtl="1"/>
            <a:r>
              <a:rPr lang="ar-SA" sz="3200" b="1" dirty="0" smtClean="0">
                <a:latin typeface="Arial" panose="020B0604020202020204" pitchFamily="34" charset="0"/>
                <a:cs typeface="Arial" panose="020B0604020202020204" pitchFamily="34" charset="0"/>
              </a:rPr>
              <a:t>التسويق والترويج</a:t>
            </a:r>
            <a:r>
              <a:rPr lang="ar-SA" sz="3200" dirty="0" smtClean="0">
                <a:latin typeface="Arial" panose="020B0604020202020204" pitchFamily="34" charset="0"/>
                <a:cs typeface="Arial" panose="020B0604020202020204" pitchFamily="34" charset="0"/>
              </a:rPr>
              <a:t> : الاستخدام الأكثر فعالية لجهود التسويق والترويج لإدارة السياح هو عن طريق : تشجيع المزيد منهم للزيارة في موسم الركود ، والقليل منهم في موسم الذروة ، ويمكن تقديم المزيد من العناية الشخصية.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تسوية الموارد</a:t>
            </a:r>
            <a:r>
              <a:rPr lang="ar-SA" sz="3200" dirty="0" smtClean="0">
                <a:latin typeface="Arial" panose="020B0604020202020204" pitchFamily="34" charset="0"/>
                <a:cs typeface="Arial" panose="020B0604020202020204" pitchFamily="34" charset="0"/>
              </a:rPr>
              <a:t> : يمكن للمديرين العمل على تسوية الموارد والتي تشمل أنشطة مثل ،سفلتة طرق الوصل والممرات ، وزيادة عدد المرافق ونطاقها ، ويجب أن تتم تسوية الموارد بأسلوب أكثر حساسية للبيئة ، وينبغي الحفاظ على جماليات البيئة في الصدارة.</a:t>
            </a:r>
          </a:p>
          <a:p>
            <a:pPr algn="just" rtl="1"/>
            <a:r>
              <a:rPr lang="ar-SA" sz="3200" b="1" dirty="0" smtClean="0">
                <a:latin typeface="Arial" panose="020B0604020202020204" pitchFamily="34" charset="0"/>
                <a:cs typeface="Arial" panose="020B0604020202020204" pitchFamily="34" charset="0"/>
              </a:rPr>
              <a:t>الإرشاد</a:t>
            </a:r>
            <a:r>
              <a:rPr lang="ar-SA" sz="3200" dirty="0" smtClean="0">
                <a:latin typeface="Arial" panose="020B0604020202020204" pitchFamily="34" charset="0"/>
                <a:cs typeface="Arial" panose="020B0604020202020204" pitchFamily="34" charset="0"/>
              </a:rPr>
              <a:t> : يعد الإرشاد نشاط ذا أساس تعليمي يكشف عن المعاني الكامنة وراء المواقع التاريخية ، وشعوبها وقصصها ، وهو يأخذ إشكال عدة ، تشمل العروض والمعارض والنشرات المطبوعة والخرائط واللافتات ، والعروض السمعية والجولات الإرشادية.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إيجاد الزوار الواعين</a:t>
            </a:r>
            <a:r>
              <a:rPr lang="ar-SA" sz="3200" dirty="0" smtClean="0">
                <a:latin typeface="Arial" panose="020B0604020202020204" pitchFamily="34" charset="0"/>
                <a:cs typeface="Arial" panose="020B0604020202020204" pitchFamily="34" charset="0"/>
              </a:rPr>
              <a:t> : عندما يكون الزوار واعين ، فإنهم يولون مزيد من الاهتمام إلى العالم من حولهم. إنها حالة من الاحترام والتقبل ، والتعلم ورؤية العالم من زوايا مختلفة.</a:t>
            </a:r>
          </a:p>
          <a:p>
            <a:pPr algn="just" rtl="1"/>
            <a:r>
              <a:rPr lang="ar-SA" sz="3200" dirty="0" smtClean="0">
                <a:latin typeface="Arial" panose="020B0604020202020204" pitchFamily="34" charset="0"/>
                <a:cs typeface="Arial" panose="020B0604020202020204" pitchFamily="34" charset="0"/>
              </a:rPr>
              <a:t>الخطوط العريضة هي خمسة أشياء يمكن أن يفعلها مديرو وموظفو التراث لتشجيع الوعي والاتصال الفاعل مع الزوار :</a:t>
            </a:r>
          </a:p>
          <a:p>
            <a:pPr algn="just" rtl="1"/>
            <a:r>
              <a:rPr lang="ar-SA" sz="3200" dirty="0" smtClean="0">
                <a:latin typeface="Arial" panose="020B0604020202020204" pitchFamily="34" charset="0"/>
                <a:cs typeface="Arial" panose="020B0604020202020204" pitchFamily="34" charset="0"/>
              </a:rPr>
              <a:t>1- مساعدة الزوار لإيجاد طريقهم.</a:t>
            </a:r>
          </a:p>
          <a:p>
            <a:pPr algn="just" rtl="1"/>
            <a:r>
              <a:rPr lang="ar-SA" sz="3200" dirty="0" smtClean="0">
                <a:latin typeface="Arial" panose="020B0604020202020204" pitchFamily="34" charset="0"/>
                <a:cs typeface="Arial" panose="020B0604020202020204" pitchFamily="34" charset="0"/>
              </a:rPr>
              <a:t>2- الاتصال بالزوار وإشراكهم.</a:t>
            </a:r>
          </a:p>
          <a:p>
            <a:pPr algn="just" rtl="1"/>
            <a:r>
              <a:rPr lang="ar-SA" sz="3200" dirty="0" smtClean="0">
                <a:latin typeface="Arial" panose="020B0604020202020204" pitchFamily="34" charset="0"/>
                <a:cs typeface="Arial" panose="020B0604020202020204" pitchFamily="34" charset="0"/>
              </a:rPr>
              <a:t>3- توفير التنويع.</a:t>
            </a:r>
          </a:p>
          <a:p>
            <a:pPr algn="just" rtl="1"/>
            <a:r>
              <a:rPr lang="ar-SA" sz="3200" dirty="0" smtClean="0">
                <a:latin typeface="Arial" panose="020B0604020202020204" pitchFamily="34" charset="0"/>
                <a:cs typeface="Arial" panose="020B0604020202020204" pitchFamily="34" charset="0"/>
              </a:rPr>
              <a:t>4- رواية قصة جيدة ذات المعنى.</a:t>
            </a:r>
          </a:p>
          <a:p>
            <a:pPr algn="just" rtl="1"/>
            <a:r>
              <a:rPr lang="ar-SA" sz="3200" dirty="0" smtClean="0">
                <a:latin typeface="Arial" panose="020B0604020202020204" pitchFamily="34" charset="0"/>
                <a:cs typeface="Arial" panose="020B0604020202020204" pitchFamily="34" charset="0"/>
              </a:rPr>
              <a:t>5- معرفة الزوار واحترمهم.</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291648"/>
            <a:ext cx="10896600" cy="550920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مساعدة الزوار لإيجاد طريقهم</a:t>
            </a:r>
            <a:r>
              <a:rPr lang="ar-SA" sz="3200" dirty="0" smtClean="0">
                <a:latin typeface="Arial" panose="020B0604020202020204" pitchFamily="34" charset="0"/>
                <a:cs typeface="Arial" panose="020B0604020202020204" pitchFamily="34" charset="0"/>
              </a:rPr>
              <a:t> : </a:t>
            </a:r>
          </a:p>
          <a:p>
            <a:pPr algn="just" rtl="1"/>
            <a:r>
              <a:rPr lang="ar-SA" sz="3200" dirty="0" smtClean="0">
                <a:latin typeface="Arial" panose="020B0604020202020204" pitchFamily="34" charset="0"/>
                <a:cs typeface="Arial" panose="020B0604020202020204" pitchFamily="34" charset="0"/>
              </a:rPr>
              <a:t>جعل الطرق ابسط والأماكن أسهل لتمييزها ، تطوير نظام خرائط توجيه شامل ، التأكد من ترتيب الخرائط وتسليط الضوء على المواقع المهمة.</a:t>
            </a:r>
          </a:p>
          <a:p>
            <a:pPr algn="just" rtl="1"/>
            <a:r>
              <a:rPr lang="ar-SA" sz="3200" b="1" dirty="0" smtClean="0">
                <a:latin typeface="Arial" panose="020B0604020202020204" pitchFamily="34" charset="0"/>
                <a:cs typeface="Arial" panose="020B0604020202020204" pitchFamily="34" charset="0"/>
              </a:rPr>
              <a:t>الاتصال بالزوار </a:t>
            </a:r>
            <a:r>
              <a:rPr lang="ar-SA" sz="3200" dirty="0" smtClean="0">
                <a:latin typeface="Arial" panose="020B0604020202020204" pitchFamily="34" charset="0"/>
                <a:cs typeface="Arial" panose="020B0604020202020204" pitchFamily="34" charset="0"/>
              </a:rPr>
              <a:t>: إشراك الزوار في المحادثة ، منحهم خيارات وسؤالهم عن اهتماماتهم وتشجيعهم على المشاركة ، استخدام بعض الأنشطة التي تنطوي على الحواس.</a:t>
            </a:r>
          </a:p>
          <a:p>
            <a:pPr algn="just" rtl="1"/>
            <a:r>
              <a:rPr lang="ar-SA" sz="3200" b="1" dirty="0" smtClean="0">
                <a:latin typeface="Arial" panose="020B0604020202020204" pitchFamily="34" charset="0"/>
                <a:cs typeface="Arial" panose="020B0604020202020204" pitchFamily="34" charset="0"/>
              </a:rPr>
              <a:t>توفير التنوع</a:t>
            </a:r>
            <a:r>
              <a:rPr lang="ar-SA" sz="3200" dirty="0" smtClean="0">
                <a:latin typeface="Arial" panose="020B0604020202020204" pitchFamily="34" charset="0"/>
                <a:cs typeface="Arial" panose="020B0604020202020204" pitchFamily="34" charset="0"/>
              </a:rPr>
              <a:t> : تقديم خبرات اجتماعية متنوعة ، تقديم مستويات مختلفة من النشاط البدني ، إدخال مجموعات متنوعة من الوسائل الإرشادية ، تقديم مجموعات متنوعة من البيئات المادية.</a:t>
            </a:r>
          </a:p>
          <a:p>
            <a:pPr algn="just" rtl="1"/>
            <a:r>
              <a:rPr lang="ar-SA" sz="3200" b="1" dirty="0" smtClean="0">
                <a:latin typeface="Arial" panose="020B0604020202020204" pitchFamily="34" charset="0"/>
                <a:cs typeface="Arial" panose="020B0604020202020204" pitchFamily="34" charset="0"/>
              </a:rPr>
              <a:t>رواية قصة ذات معنى</a:t>
            </a:r>
            <a:r>
              <a:rPr lang="ar-SA" sz="3200" dirty="0" smtClean="0">
                <a:latin typeface="Arial" panose="020B0604020202020204" pitchFamily="34" charset="0"/>
                <a:cs typeface="Arial" panose="020B0604020202020204" pitchFamily="34" charset="0"/>
              </a:rPr>
              <a:t> : استخدام الموضوعات والقصص لتنظيم المعلومات وتقديمها ، يجب أن تكون واضحة وجيدة التنظيم.</a:t>
            </a:r>
          </a:p>
        </p:txBody>
      </p:sp>
      <p:sp>
        <p:nvSpPr>
          <p:cNvPr id="3" name="عنوان 2"/>
          <p:cNvSpPr>
            <a:spLocks noGrp="1"/>
          </p:cNvSpPr>
          <p:nvPr>
            <p:ph type="title"/>
          </p:nvPr>
        </p:nvSpPr>
        <p:spPr>
          <a:xfrm>
            <a:off x="660400" y="400050"/>
            <a:ext cx="10896600" cy="871538"/>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معرفة الزوار</a:t>
            </a:r>
            <a:r>
              <a:rPr lang="ar-SA" sz="3200" dirty="0" smtClean="0">
                <a:latin typeface="Arial" panose="020B0604020202020204" pitchFamily="34" charset="0"/>
                <a:cs typeface="Arial" panose="020B0604020202020204" pitchFamily="34" charset="0"/>
              </a:rPr>
              <a:t> : اكتشاف ما يعرفه الزوار وما يفهمونه ، معرفة توقعاتهم ودوافعهم ، معرفة خصائصهم ومن يرغب في السفر معهم.</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إدارة الزوار</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تسويق أماكن التراث لا ينطوي بالضرورة على محاولة زيادة إعداد الزوار من خلال الإعلانات ، وبدلا من ذلك فهو يعني انه لدى المديرين فرص لاستهداف مستهلكين معنيين ، ومراقبة زياراتهم مع تحسين معايير الحافظ على التراث ، وتوجد خمس خطوات لتسويق التراث :</a:t>
            </a:r>
          </a:p>
          <a:p>
            <a:pPr algn="just" rtl="1"/>
            <a:r>
              <a:rPr lang="ar-SA" sz="3200" dirty="0" smtClean="0">
                <a:latin typeface="Arial" panose="020B0604020202020204" pitchFamily="34" charset="0"/>
                <a:cs typeface="Arial" panose="020B0604020202020204" pitchFamily="34" charset="0"/>
              </a:rPr>
              <a:t>1- تحليل الحالة الداخلية والخارجية.</a:t>
            </a:r>
          </a:p>
          <a:p>
            <a:pPr algn="just" rtl="1"/>
            <a:r>
              <a:rPr lang="ar-SA" sz="3200" dirty="0" smtClean="0">
                <a:latin typeface="Arial" panose="020B0604020202020204" pitchFamily="34" charset="0"/>
                <a:cs typeface="Arial" panose="020B0604020202020204" pitchFamily="34" charset="0"/>
              </a:rPr>
              <a:t>2- وضع أهداف واستراتجيات للتسويق.</a:t>
            </a:r>
          </a:p>
          <a:p>
            <a:pPr algn="just" rtl="1"/>
            <a:r>
              <a:rPr lang="ar-SA" sz="3200" dirty="0" smtClean="0">
                <a:latin typeface="Arial" panose="020B0604020202020204" pitchFamily="34" charset="0"/>
                <a:cs typeface="Arial" panose="020B0604020202020204" pitchFamily="34" charset="0"/>
              </a:rPr>
              <a:t>3- الأنشطة التسويقية.</a:t>
            </a:r>
          </a:p>
          <a:p>
            <a:pPr algn="just" rtl="1"/>
            <a:r>
              <a:rPr lang="ar-SA" sz="3200" dirty="0" smtClean="0">
                <a:latin typeface="Arial" panose="020B0604020202020204" pitchFamily="34" charset="0"/>
                <a:cs typeface="Arial" panose="020B0604020202020204" pitchFamily="34" charset="0"/>
              </a:rPr>
              <a:t>4- إدارة السوق.</a:t>
            </a:r>
          </a:p>
          <a:p>
            <a:pPr algn="just" rtl="1"/>
            <a:r>
              <a:rPr lang="ar-SA" sz="3200" dirty="0" smtClean="0">
                <a:latin typeface="Arial" panose="020B0604020202020204" pitchFamily="34" charset="0"/>
                <a:cs typeface="Arial" panose="020B0604020202020204" pitchFamily="34" charset="0"/>
              </a:rPr>
              <a:t>5- تقييم السوق.</a:t>
            </a:r>
          </a:p>
          <a:p>
            <a:pPr algn="just" rtl="1"/>
            <a:r>
              <a:rPr lang="ar-SA" sz="3200" dirty="0" smtClean="0">
                <a:latin typeface="Arial" panose="020B0604020202020204" pitchFamily="34" charset="0"/>
                <a:cs typeface="Arial" panose="020B0604020202020204" pitchFamily="34" charset="0"/>
              </a:rPr>
              <a:t>تم دراسة هذه العمليات بمزيد من التفاصيل في الفقرات التالية :</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تسويق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من المهم فهم الملكية المواقع التراثية ، لان لكل نوع من أنواع الملكية قضايا إدارية مميزة وآثار اقتصادية وتداعيات للموارد البشرية . القطاعات التي تمتلك مواقع جذب تراثي هي : القطاع العام ، القطاع الخاص ، والتطوعي .</a:t>
            </a:r>
          </a:p>
          <a:p>
            <a:pPr algn="just" rtl="1"/>
            <a:r>
              <a:rPr lang="ar-SA" sz="3200" b="1" dirty="0" smtClean="0">
                <a:latin typeface="Arial" panose="020B0604020202020204" pitchFamily="34" charset="0"/>
                <a:cs typeface="Arial" panose="020B0604020202020204" pitchFamily="34" charset="0"/>
              </a:rPr>
              <a:t>الجمهور</a:t>
            </a:r>
            <a:r>
              <a:rPr lang="ar-SA" sz="3200" dirty="0" smtClean="0">
                <a:latin typeface="Arial" panose="020B0604020202020204" pitchFamily="34" charset="0"/>
                <a:cs typeface="Arial" panose="020B0604020202020204" pitchFamily="34" charset="0"/>
              </a:rPr>
              <a:t> : وتعني الملكية العامة ان الموقع تديره او تملكه وكاله حكومية.</a:t>
            </a:r>
            <a:endParaRPr lang="en-US" sz="3200" dirty="0" smtClean="0">
              <a:latin typeface="Arial" panose="020B0604020202020204" pitchFamily="34" charset="0"/>
              <a:cs typeface="Arial" panose="020B0604020202020204" pitchFamily="34" charset="0"/>
            </a:endParaRPr>
          </a:p>
          <a:p>
            <a:pPr algn="just" rtl="1"/>
            <a:r>
              <a:rPr lang="ar-SA" sz="3200" dirty="0" smtClean="0">
                <a:latin typeface="Arial" panose="020B0604020202020204" pitchFamily="34" charset="0"/>
                <a:cs typeface="Arial" panose="020B0604020202020204" pitchFamily="34" charset="0"/>
              </a:rPr>
              <a:t>ملكية المواقع في القطاع العام تمثل ، الاطلال والبيوت الأثرية والمنتزهات والغابات والمتاحف اما القطاع الخاص فيتمثل في المنتزهات والصناعات والمراكز الثقافية والمعارض الفنية أما التطوعي فيشمل القطاع العام مع إضافة المسارات ، وهدف العام والتطوعي رئيسي للحفاظ على التراث والتعليم والربح والتنمية السياحية ، أما الخاص فيهتم للربح.</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الملكيـة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4751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1- تحليل حالة السوق</a:t>
            </a:r>
            <a:r>
              <a:rPr lang="ar-SA" sz="3200" dirty="0" smtClean="0">
                <a:latin typeface="Arial" panose="020B0604020202020204" pitchFamily="34" charset="0"/>
                <a:cs typeface="Arial" panose="020B0604020202020204" pitchFamily="34" charset="0"/>
              </a:rPr>
              <a:t> : يجب أن يفهم مديرو التراث الوضع الحالي للسوق. أما من منظور التسويق ، فينطوي تحليل الوضع على تحديد من هم الزوار ، وكيف يلبي الموقع حاليا احتياجاتهم.</a:t>
            </a:r>
          </a:p>
          <a:p>
            <a:pPr algn="just" rtl="1"/>
            <a:r>
              <a:rPr lang="ar-SA" sz="3200" dirty="0" smtClean="0">
                <a:latin typeface="Arial" panose="020B0604020202020204" pitchFamily="34" charset="0"/>
                <a:cs typeface="Arial" panose="020B0604020202020204" pitchFamily="34" charset="0"/>
              </a:rPr>
              <a:t>من المهم الإشارة إلى أن أفضل أصفات أسواق التراث هي ما يلي :</a:t>
            </a:r>
          </a:p>
          <a:p>
            <a:pPr algn="just" rtl="1"/>
            <a:r>
              <a:rPr lang="ar-SA" sz="3200" dirty="0" smtClean="0">
                <a:latin typeface="Arial" panose="020B0604020202020204" pitchFamily="34" charset="0"/>
                <a:cs typeface="Arial" panose="020B0604020202020204" pitchFamily="34" charset="0"/>
              </a:rPr>
              <a:t>1- واسعة بما يكفي لجعل الجاذب ممكن.</a:t>
            </a:r>
          </a:p>
          <a:p>
            <a:pPr algn="just" rtl="1"/>
            <a:r>
              <a:rPr lang="ar-SA" sz="3200" dirty="0" smtClean="0">
                <a:latin typeface="Arial" panose="020B0604020202020204" pitchFamily="34" charset="0"/>
                <a:cs typeface="Arial" panose="020B0604020202020204" pitchFamily="34" charset="0"/>
              </a:rPr>
              <a:t>2- تتفق مع صفات الموقع وخصائصه.</a:t>
            </a:r>
          </a:p>
          <a:p>
            <a:pPr algn="just" rtl="1"/>
            <a:r>
              <a:rPr lang="ar-SA" sz="3200" dirty="0" smtClean="0">
                <a:latin typeface="Arial" panose="020B0604020202020204" pitchFamily="34" charset="0"/>
                <a:cs typeface="Arial" panose="020B0604020202020204" pitchFamily="34" charset="0"/>
              </a:rPr>
              <a:t>3- قادرة على النمو</a:t>
            </a:r>
          </a:p>
          <a:p>
            <a:pPr algn="just" rtl="1"/>
            <a:r>
              <a:rPr lang="ar-SA" sz="3200" dirty="0" smtClean="0">
                <a:latin typeface="Arial" panose="020B0604020202020204" pitchFamily="34" charset="0"/>
                <a:cs typeface="Arial" panose="020B0604020202020204" pitchFamily="34" charset="0"/>
              </a:rPr>
              <a:t>4- غير مأخوذة في الاعتبار ولكنها مواقع موجودة،</a:t>
            </a:r>
          </a:p>
          <a:p>
            <a:pPr algn="just" rtl="1"/>
            <a:r>
              <a:rPr lang="ar-SA" sz="3200" dirty="0" smtClean="0">
                <a:latin typeface="Arial" panose="020B0604020202020204" pitchFamily="34" charset="0"/>
                <a:cs typeface="Arial" panose="020B0604020202020204" pitchFamily="34" charset="0"/>
              </a:rPr>
              <a:t>5- غير راضية تماما عن الجوانب المتاحة ، التي سيلبي الموقع احتياجاتها.</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تسويق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وضع أهداف التسويق واستراتيجياته</a:t>
            </a:r>
            <a:r>
              <a:rPr lang="ar-SA" sz="3200" dirty="0" smtClean="0">
                <a:latin typeface="Arial" panose="020B0604020202020204" pitchFamily="34" charset="0"/>
                <a:cs typeface="Arial" panose="020B0604020202020204" pitchFamily="34" charset="0"/>
              </a:rPr>
              <a:t> :</a:t>
            </a:r>
          </a:p>
          <a:p>
            <a:pPr algn="just" rtl="1"/>
            <a:r>
              <a:rPr lang="ar-SA" sz="3200" dirty="0" smtClean="0">
                <a:latin typeface="Arial" panose="020B0604020202020204" pitchFamily="34" charset="0"/>
                <a:cs typeface="Arial" panose="020B0604020202020204" pitchFamily="34" charset="0"/>
              </a:rPr>
              <a:t>1- توفير الاتجاه نحو السلوك التنظيمي المناسب.</a:t>
            </a:r>
          </a:p>
          <a:p>
            <a:pPr algn="just" rtl="1"/>
            <a:r>
              <a:rPr lang="ar-SA" sz="3200" dirty="0" smtClean="0">
                <a:latin typeface="Arial" panose="020B0604020202020204" pitchFamily="34" charset="0"/>
                <a:cs typeface="Arial" panose="020B0604020202020204" pitchFamily="34" charset="0"/>
              </a:rPr>
              <a:t>2- الحد من الضبابية وعدم وجود اتجاه للتطوير.</a:t>
            </a:r>
          </a:p>
          <a:p>
            <a:pPr algn="just" rtl="1"/>
            <a:r>
              <a:rPr lang="ar-SA" sz="3200" dirty="0" smtClean="0">
                <a:latin typeface="Arial" panose="020B0604020202020204" pitchFamily="34" charset="0"/>
                <a:cs typeface="Arial" panose="020B0604020202020204" pitchFamily="34" charset="0"/>
              </a:rPr>
              <a:t>3- تحفيز الناس على العمل لتحقيق الأهداف المحددة.</a:t>
            </a:r>
          </a:p>
          <a:p>
            <a:pPr algn="just" rtl="1"/>
            <a:r>
              <a:rPr lang="ar-SA" sz="3200" dirty="0" smtClean="0">
                <a:latin typeface="Arial" panose="020B0604020202020204" pitchFamily="34" charset="0"/>
                <a:cs typeface="Arial" panose="020B0604020202020204" pitchFamily="34" charset="0"/>
              </a:rPr>
              <a:t>4- توفير معايير تساعد في قياس نجاح إدارة الموقع.</a:t>
            </a:r>
          </a:p>
          <a:p>
            <a:pPr algn="just" rtl="1"/>
            <a:r>
              <a:rPr lang="ar-SA" sz="3200" dirty="0" smtClean="0">
                <a:latin typeface="Arial" panose="020B0604020202020204" pitchFamily="34" charset="0"/>
                <a:cs typeface="Arial" panose="020B0604020202020204" pitchFamily="34" charset="0"/>
              </a:rPr>
              <a:t>5- توفير مركز اتصال لتنسيق إدارة الموقع وتنظيمه.</a:t>
            </a:r>
          </a:p>
          <a:p>
            <a:pPr algn="just" rtl="1"/>
            <a:r>
              <a:rPr lang="ar-SA" sz="3200" b="1" dirty="0" smtClean="0">
                <a:latin typeface="Arial" panose="020B0604020202020204" pitchFamily="34" charset="0"/>
                <a:cs typeface="Arial" panose="020B0604020202020204" pitchFamily="34" charset="0"/>
              </a:rPr>
              <a:t>الأنشطة التسويقية</a:t>
            </a:r>
            <a:r>
              <a:rPr lang="ar-SA" sz="3200" dirty="0" smtClean="0">
                <a:latin typeface="Arial" panose="020B0604020202020204" pitchFamily="34" charset="0"/>
                <a:cs typeface="Arial" panose="020B0604020202020204" pitchFamily="34" charset="0"/>
              </a:rPr>
              <a:t> : يجب على المديرين العمل على تحديد مزيج التسويق الأكثر مناسبة لتحقيق أهدافهم وغايتهم المعلنة.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تسويق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إدارة التسويق</a:t>
            </a:r>
            <a:r>
              <a:rPr lang="ar-SA" sz="3200" dirty="0" smtClean="0">
                <a:latin typeface="Arial" panose="020B0604020202020204" pitchFamily="34" charset="0"/>
                <a:cs typeface="Arial" panose="020B0604020202020204" pitchFamily="34" charset="0"/>
              </a:rPr>
              <a:t> : يجب على مديري التراث التأكد من أن استراتيجيات التسويق المختارة يمكن تنفيذها	 ، وأن الأسواق الرئيسية المستهدفة يمكن الوصول إليها ، من خلال تطوير استراتيجيات وآليات إدارية ملائمة ، وكجزء من إدارة التسويق هذه ، ويجب أن يكونون على يقين من أن الموارد البشرية متاحة لتطوير وتسويق المنتج التراثي.</a:t>
            </a:r>
          </a:p>
          <a:p>
            <a:pPr algn="just" rtl="1"/>
            <a:r>
              <a:rPr lang="ar-SA" sz="3200" b="1" dirty="0" smtClean="0">
                <a:latin typeface="Arial" panose="020B0604020202020204" pitchFamily="34" charset="0"/>
                <a:cs typeface="Arial" panose="020B0604020202020204" pitchFamily="34" charset="0"/>
              </a:rPr>
              <a:t>تقييم السوق</a:t>
            </a:r>
            <a:r>
              <a:rPr lang="ar-SA" sz="3200" dirty="0" smtClean="0">
                <a:latin typeface="Arial" panose="020B0604020202020204" pitchFamily="34" charset="0"/>
                <a:cs typeface="Arial" panose="020B0604020202020204" pitchFamily="34" charset="0"/>
              </a:rPr>
              <a:t> : من الأهمية بالنسبة للمديرين تحديد ما إذا كانت إستراتيجيات التسويق ناجحة ، فيما يتعلق بالأهداف الأولية للتسويق ، حيث أن بعض الاهداف يتم الوفاء بها وبعضها لا يتم الوفاء بها ،</a:t>
            </a:r>
          </a:p>
          <a:p>
            <a:pPr algn="just" rtl="1"/>
            <a:r>
              <a:rPr lang="ar-SA" sz="3200" b="1" dirty="0" smtClean="0">
                <a:latin typeface="Arial" panose="020B0604020202020204" pitchFamily="34" charset="0"/>
                <a:cs typeface="Arial" panose="020B0604020202020204" pitchFamily="34" charset="0"/>
              </a:rPr>
              <a:t>أسباب أهمية التقييم</a:t>
            </a:r>
            <a:r>
              <a:rPr lang="ar-SA" sz="3200" dirty="0" smtClean="0">
                <a:latin typeface="Arial" panose="020B0604020202020204" pitchFamily="34" charset="0"/>
                <a:cs typeface="Arial" panose="020B0604020202020204" pitchFamily="34" charset="0"/>
              </a:rPr>
              <a:t> :</a:t>
            </a:r>
          </a:p>
          <a:p>
            <a:pPr algn="just" rtl="1"/>
            <a:r>
              <a:rPr lang="ar-SA" sz="3200" dirty="0" smtClean="0">
                <a:latin typeface="Arial" panose="020B0604020202020204" pitchFamily="34" charset="0"/>
                <a:cs typeface="Arial" panose="020B0604020202020204" pitchFamily="34" charset="0"/>
              </a:rPr>
              <a:t>1- تحديد المسؤولية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تسويق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399" y="1562100"/>
            <a:ext cx="10896600"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2- تقييم ووضع قاعدة بيانات.</a:t>
            </a:r>
          </a:p>
          <a:p>
            <a:pPr algn="just" rtl="1"/>
            <a:r>
              <a:rPr lang="ar-SA" sz="3200" dirty="0" smtClean="0">
                <a:latin typeface="Arial" panose="020B0604020202020204" pitchFamily="34" charset="0"/>
                <a:cs typeface="Arial" panose="020B0604020202020204" pitchFamily="34" charset="0"/>
              </a:rPr>
              <a:t>3- تقييم تحقيق الأهداف والغايات.</a:t>
            </a:r>
          </a:p>
          <a:p>
            <a:pPr algn="just" rtl="1"/>
            <a:r>
              <a:rPr lang="ar-SA" sz="3200" dirty="0" smtClean="0">
                <a:latin typeface="Arial" panose="020B0604020202020204" pitchFamily="34" charset="0"/>
                <a:cs typeface="Arial" panose="020B0604020202020204" pitchFamily="34" charset="0"/>
              </a:rPr>
              <a:t>4- فهم النتائج والآثار المترتبة على برامج التسويق.</a:t>
            </a:r>
          </a:p>
          <a:p>
            <a:pPr algn="just" rtl="1"/>
            <a:r>
              <a:rPr lang="ar-SA" sz="3200" dirty="0" smtClean="0">
                <a:latin typeface="Arial" panose="020B0604020202020204" pitchFamily="34" charset="0"/>
                <a:cs typeface="Arial" panose="020B0604020202020204" pitchFamily="34" charset="0"/>
              </a:rPr>
              <a:t>5- المساعدة في تحديد النجاح والفشل في حملات التسويق.</a:t>
            </a:r>
          </a:p>
          <a:p>
            <a:pPr algn="just" rtl="1"/>
            <a:r>
              <a:rPr lang="ar-SA" sz="3200" dirty="0" smtClean="0">
                <a:latin typeface="Arial" panose="020B0604020202020204" pitchFamily="34" charset="0"/>
                <a:cs typeface="Arial" panose="020B0604020202020204" pitchFamily="34" charset="0"/>
              </a:rPr>
              <a:t>6- تحسين مراقبة الجودة.</a:t>
            </a:r>
          </a:p>
          <a:p>
            <a:pPr algn="just" rtl="1"/>
            <a:r>
              <a:rPr lang="ar-SA" sz="3200" dirty="0" smtClean="0">
                <a:latin typeface="Arial" panose="020B0604020202020204" pitchFamily="34" charset="0"/>
                <a:cs typeface="Arial" panose="020B0604020202020204" pitchFamily="34" charset="0"/>
              </a:rPr>
              <a:t>7- المساعدة في اتخاذ القرارات بشأن الاتجاهات التسويقية المستقبلية.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تسويق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47336" y="1483723"/>
            <a:ext cx="10896600"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lnSpc>
                <a:spcPct val="200000"/>
              </a:lnSpc>
            </a:pPr>
            <a:r>
              <a:rPr lang="ar-SA" sz="3200" dirty="0" smtClean="0">
                <a:latin typeface="Arial" panose="020B0604020202020204" pitchFamily="34" charset="0"/>
                <a:cs typeface="Arial" panose="020B0604020202020204" pitchFamily="34" charset="0"/>
              </a:rPr>
              <a:t>1- كيف يمكن لمالكي التراث التأثير على كيفية إدارته؟</a:t>
            </a:r>
          </a:p>
          <a:p>
            <a:pPr algn="just" rtl="1">
              <a:lnSpc>
                <a:spcPct val="200000"/>
              </a:lnSpc>
            </a:pPr>
            <a:r>
              <a:rPr lang="ar-SA" sz="3200" dirty="0" smtClean="0">
                <a:latin typeface="Arial" panose="020B0604020202020204" pitchFamily="34" charset="0"/>
                <a:cs typeface="Arial" panose="020B0604020202020204" pitchFamily="34" charset="0"/>
              </a:rPr>
              <a:t>2- ماهي مزايا وعيوب مطالبة الزوار بدفع الرسوم لمشاهدة التراث؟</a:t>
            </a:r>
          </a:p>
          <a:p>
            <a:pPr algn="just" rtl="1">
              <a:lnSpc>
                <a:spcPct val="200000"/>
              </a:lnSpc>
            </a:pPr>
            <a:r>
              <a:rPr lang="ar-SA" sz="3200" dirty="0" smtClean="0">
                <a:latin typeface="Arial" panose="020B0604020202020204" pitchFamily="34" charset="0"/>
                <a:cs typeface="Arial" panose="020B0604020202020204" pitchFamily="34" charset="0"/>
              </a:rPr>
              <a:t>3- إلى أي الاتجاهات تطورت أطر إدارة الزوار؟</a:t>
            </a:r>
          </a:p>
          <a:p>
            <a:pPr algn="just" rtl="1">
              <a:lnSpc>
                <a:spcPct val="200000"/>
              </a:lnSpc>
            </a:pPr>
            <a:r>
              <a:rPr lang="ar-SA" sz="3200" dirty="0" smtClean="0">
                <a:latin typeface="Arial" panose="020B0604020202020204" pitchFamily="34" charset="0"/>
                <a:cs typeface="Arial" panose="020B0604020202020204" pitchFamily="34" charset="0"/>
              </a:rPr>
              <a:t>4- كيف يرتبط تسويق التراث بإدارة التراث؟</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الأسئلة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627017" y="660400"/>
            <a:ext cx="10929983"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المصطلحات وترجمتها</a:t>
            </a:r>
            <a:endParaRPr lang="ar-SA" sz="6000" b="1" dirty="0">
              <a:latin typeface="Arial" panose="020B0604020202020204" pitchFamily="34" charset="0"/>
              <a:cs typeface="Arial" panose="020B0604020202020204" pitchFamily="34" charset="0"/>
            </a:endParaRPr>
          </a:p>
        </p:txBody>
      </p:sp>
      <p:graphicFrame>
        <p:nvGraphicFramePr>
          <p:cNvPr id="4" name="جدول 3"/>
          <p:cNvGraphicFramePr>
            <a:graphicFrameLocks noGrp="1"/>
          </p:cNvGraphicFramePr>
          <p:nvPr/>
        </p:nvGraphicFramePr>
        <p:xfrm>
          <a:off x="613954" y="1581814"/>
          <a:ext cx="10930708" cy="5045409"/>
        </p:xfrm>
        <a:graphic>
          <a:graphicData uri="http://schemas.openxmlformats.org/drawingml/2006/table">
            <a:tbl>
              <a:tblPr rtl="1" firstRow="1" bandRow="1">
                <a:tableStyleId>{D113A9D2-9D6B-4929-AA2D-F23B5EE8CBE7}</a:tableStyleId>
              </a:tblPr>
              <a:tblGrid>
                <a:gridCol w="2716348"/>
                <a:gridCol w="2716348"/>
                <a:gridCol w="2716348"/>
                <a:gridCol w="2781664"/>
              </a:tblGrid>
              <a:tr h="638872">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المصطلح</a:t>
                      </a: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المعنى</a:t>
                      </a: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المصطلح</a:t>
                      </a: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المعنى</a:t>
                      </a:r>
                    </a:p>
                  </a:txBody>
                  <a:tcPr/>
                </a:tc>
              </a:tr>
              <a:tr h="744583">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Sourees of revenue</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مصادر الايرادات</a:t>
                      </a:r>
                    </a:p>
                  </a:txBody>
                  <a:tcPr/>
                </a:tc>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Retailing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تجارة التجزئة</a:t>
                      </a:r>
                    </a:p>
                  </a:txBody>
                  <a:tcPr/>
                </a:tc>
              </a:tr>
              <a:tr h="744582">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Crants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منح</a:t>
                      </a:r>
                    </a:p>
                  </a:txBody>
                  <a:tcPr/>
                </a:tc>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sponsorship</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الرعاية</a:t>
                      </a:r>
                    </a:p>
                  </a:txBody>
                  <a:tcPr/>
                </a:tc>
              </a:tr>
              <a:tr h="757646">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Paid workers</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عمال مؤجرون</a:t>
                      </a:r>
                    </a:p>
                  </a:txBody>
                  <a:tcPr/>
                </a:tc>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Private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قطاع خاص</a:t>
                      </a:r>
                    </a:p>
                  </a:txBody>
                  <a:tcPr/>
                </a:tc>
              </a:tr>
              <a:tr h="770709">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Public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قطاع عام </a:t>
                      </a:r>
                    </a:p>
                  </a:txBody>
                  <a:tcPr/>
                </a:tc>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Volunteers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متطوعون</a:t>
                      </a:r>
                    </a:p>
                  </a:txBody>
                  <a:tcPr/>
                </a:tc>
              </a:tr>
              <a:tr h="752566">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Fees and pricing</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الرسوم والأسعار</a:t>
                      </a:r>
                    </a:p>
                  </a:txBody>
                  <a:tcPr/>
                </a:tc>
                <a:tc>
                  <a:txBody>
                    <a:bodyPr/>
                    <a:lstStyle/>
                    <a:p>
                      <a:pPr marL="0" algn="ctr" defTabSz="457200" rtl="1" eaLnBrk="1" latinLnBrk="0" hangingPunct="1"/>
                      <a:r>
                        <a:rPr lang="en-US" sz="3200" b="1" kern="1200" dirty="0" smtClean="0">
                          <a:solidFill>
                            <a:schemeClr val="lt1"/>
                          </a:solidFill>
                          <a:latin typeface="Arial" pitchFamily="34" charset="0"/>
                          <a:ea typeface="+mn-ea"/>
                          <a:cs typeface="Arial" pitchFamily="34" charset="0"/>
                        </a:rPr>
                        <a:t>Promotion </a:t>
                      </a:r>
                      <a:endParaRPr lang="ar-SA" sz="3200" b="1" kern="1200" dirty="0" smtClean="0">
                        <a:solidFill>
                          <a:schemeClr val="lt1"/>
                        </a:solidFill>
                        <a:latin typeface="Arial" pitchFamily="34" charset="0"/>
                        <a:ea typeface="+mn-ea"/>
                        <a:cs typeface="Arial" pitchFamily="34" charset="0"/>
                      </a:endParaRPr>
                    </a:p>
                  </a:txBody>
                  <a:tcPr/>
                </a:tc>
                <a:tc>
                  <a:txBody>
                    <a:bodyPr/>
                    <a:lstStyle/>
                    <a:p>
                      <a:pPr marL="0" algn="ctr" defTabSz="457200" rtl="1" eaLnBrk="1" latinLnBrk="0" hangingPunct="1"/>
                      <a:r>
                        <a:rPr lang="ar-SA" sz="3200" b="1" kern="1200" dirty="0" smtClean="0">
                          <a:solidFill>
                            <a:schemeClr val="lt1"/>
                          </a:solidFill>
                          <a:latin typeface="Arial" pitchFamily="34" charset="0"/>
                          <a:ea typeface="+mn-ea"/>
                          <a:cs typeface="Arial" pitchFamily="34" charset="0"/>
                        </a:rPr>
                        <a:t>ترويج</a:t>
                      </a:r>
                    </a:p>
                  </a:txBody>
                  <a:tcPr/>
                </a:tc>
              </a:tr>
            </a:tbl>
          </a:graphicData>
        </a:graphic>
      </p:graphicFrame>
    </p:spTree>
    <p:extLst>
      <p:ext uri="{BB962C8B-B14F-4D97-AF65-F5344CB8AC3E}">
        <p14:creationId xmlns:p14="http://schemas.microsoft.com/office/powerpoint/2010/main" val="35797374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from="(-#ppt_w/2)" to="(#ppt_x)" calcmode="lin" valueType="num">
                                      <p:cBhvr>
                                        <p:cTn id="12" dur="600" fill="hold">
                                          <p:stCondLst>
                                            <p:cond delay="0"/>
                                          </p:stCondLst>
                                        </p:cTn>
                                        <p:tgtEl>
                                          <p:spTgt spid="4"/>
                                        </p:tgtEl>
                                        <p:attrNameLst>
                                          <p:attrName>ppt_x</p:attrName>
                                        </p:attrNameLst>
                                      </p:cBhvr>
                                    </p:anim>
                                    <p:anim from="0" to="-1.0" calcmode="lin" valueType="num">
                                      <p:cBhvr>
                                        <p:cTn id="13" dur="200" decel="50000" autoRev="1" fill="hold">
                                          <p:stCondLst>
                                            <p:cond delay="600"/>
                                          </p:stCondLst>
                                        </p:cTn>
                                        <p:tgtEl>
                                          <p:spTgt spid="4"/>
                                        </p:tgtEl>
                                        <p:attrNameLst>
                                          <p:attrName>xshear</p:attrName>
                                        </p:attrNameLst>
                                      </p:cBhvr>
                                    </p:anim>
                                    <p:animScale>
                                      <p:cBhvr>
                                        <p:cTn id="14" dur="200" decel="100000" autoRev="1" fill="hold">
                                          <p:stCondLst>
                                            <p:cond delay="600"/>
                                          </p:stCondLst>
                                        </p:cTn>
                                        <p:tgtEl>
                                          <p:spTgt spid="4"/>
                                        </p:tgtEl>
                                      </p:cBhvr>
                                      <p:from x="100000" y="100000"/>
                                      <p:to x="80000" y="100000"/>
                                    </p:animScale>
                                    <p:anim by="(#ppt_h/3+#ppt_w*0.1)" calcmode="lin" valueType="num">
                                      <p:cBhvr additive="sum">
                                        <p:cTn id="15"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770537"/>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r>
              <a:rPr lang="ar-SA" sz="3200" b="1" dirty="0" smtClean="0">
                <a:latin typeface="Arial" panose="020B0604020202020204" pitchFamily="34" charset="0"/>
                <a:cs typeface="Arial" panose="020B0604020202020204" pitchFamily="34" charset="0"/>
              </a:rPr>
              <a:t>القطاع العام </a:t>
            </a:r>
            <a:r>
              <a:rPr lang="ar-SA" sz="3200" dirty="0" smtClean="0">
                <a:latin typeface="Arial" panose="020B0604020202020204" pitchFamily="34" charset="0"/>
                <a:cs typeface="Arial" panose="020B0604020202020204" pitchFamily="34" charset="0"/>
              </a:rPr>
              <a:t>: يتولى دور كبير في الحفاظ على التراث . أسباب تولي القطاع العام الدور الكبير في حفاظ التراث</a:t>
            </a:r>
            <a:r>
              <a:rPr lang="ar-SA" sz="3200" dirty="0">
                <a:latin typeface="Arial" panose="020B0604020202020204" pitchFamily="34" charset="0"/>
                <a:cs typeface="Arial" panose="020B0604020202020204" pitchFamily="34" charset="0"/>
              </a:rPr>
              <a:t> </a:t>
            </a:r>
            <a:r>
              <a:rPr lang="ar-SA" sz="3200" dirty="0" smtClean="0">
                <a:latin typeface="Arial" panose="020B0604020202020204" pitchFamily="34" charset="0"/>
                <a:cs typeface="Arial" panose="020B0604020202020204" pitchFamily="34" charset="0"/>
              </a:rPr>
              <a:t>:</a:t>
            </a:r>
          </a:p>
          <a:p>
            <a:pPr algn="r">
              <a:lnSpc>
                <a:spcPct val="150000"/>
              </a:lnSpc>
            </a:pPr>
            <a:r>
              <a:rPr lang="ar-SA" sz="3200" dirty="0" smtClean="0">
                <a:latin typeface="Arial" panose="020B0604020202020204" pitchFamily="34" charset="0"/>
                <a:cs typeface="Arial" panose="020B0604020202020204" pitchFamily="34" charset="0"/>
              </a:rPr>
              <a:t>1- فشل السوق.</a:t>
            </a:r>
          </a:p>
          <a:p>
            <a:pPr algn="r">
              <a:lnSpc>
                <a:spcPct val="150000"/>
              </a:lnSpc>
            </a:pPr>
            <a:r>
              <a:rPr lang="ar-SA" sz="3200" dirty="0" smtClean="0">
                <a:latin typeface="Arial" panose="020B0604020202020204" pitchFamily="34" charset="0"/>
                <a:cs typeface="Arial" panose="020B0604020202020204" pitchFamily="34" charset="0"/>
              </a:rPr>
              <a:t>2- المصلحة العامة.</a:t>
            </a:r>
          </a:p>
          <a:p>
            <a:pPr algn="r">
              <a:lnSpc>
                <a:spcPct val="150000"/>
              </a:lnSpc>
            </a:pPr>
            <a:r>
              <a:rPr lang="ar-SA" sz="3200" dirty="0" smtClean="0">
                <a:latin typeface="Arial" panose="020B0604020202020204" pitchFamily="34" charset="0"/>
                <a:cs typeface="Arial" panose="020B0604020202020204" pitchFamily="34" charset="0"/>
              </a:rPr>
              <a:t>3- الملكية التاريخية العامة.</a:t>
            </a:r>
          </a:p>
          <a:p>
            <a:pPr algn="r">
              <a:lnSpc>
                <a:spcPct val="150000"/>
              </a:lnSpc>
            </a:pPr>
            <a:r>
              <a:rPr lang="ar-SA" sz="3200" dirty="0" smtClean="0">
                <a:latin typeface="Arial" panose="020B0604020202020204" pitchFamily="34" charset="0"/>
                <a:cs typeface="Arial" panose="020B0604020202020204" pitchFamily="34" charset="0"/>
              </a:rPr>
              <a:t>4- الاعتبارات السياسية.</a:t>
            </a:r>
          </a:p>
          <a:p>
            <a:pPr algn="r">
              <a:lnSpc>
                <a:spcPct val="150000"/>
              </a:lnSpc>
            </a:pPr>
            <a:r>
              <a:rPr lang="ar-SA" sz="3200" dirty="0" smtClean="0">
                <a:latin typeface="Arial" panose="020B0604020202020204" pitchFamily="34" charset="0"/>
                <a:cs typeface="Arial" panose="020B0604020202020204" pitchFamily="34" charset="0"/>
              </a:rPr>
              <a:t>5- الاعتبارات الاقتصادية.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الملكيـة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165546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b="1" dirty="0" smtClean="0">
                <a:latin typeface="Arial" panose="020B0604020202020204" pitchFamily="34" charset="0"/>
                <a:cs typeface="Arial" panose="020B0604020202020204" pitchFamily="34" charset="0"/>
              </a:rPr>
              <a:t>القطاع الخاص </a:t>
            </a:r>
            <a:r>
              <a:rPr lang="ar-SA" sz="3200" dirty="0" smtClean="0">
                <a:latin typeface="Arial" panose="020B0604020202020204" pitchFamily="34" charset="0"/>
                <a:cs typeface="Arial" panose="020B0604020202020204" pitchFamily="34" charset="0"/>
              </a:rPr>
              <a:t>: هناك أنواع عدة من جواذب التراث وهي : المناجم والمواقع التراثية الصناعية ومناجم الذهب والمنازل الفخمة وبعض المتاحف.</a:t>
            </a:r>
          </a:p>
          <a:p>
            <a:pPr algn="just" rtl="1"/>
            <a:r>
              <a:rPr lang="ar-SA" sz="3200" dirty="0" smtClean="0">
                <a:latin typeface="Arial" panose="020B0604020202020204" pitchFamily="34" charset="0"/>
                <a:cs typeface="Arial" panose="020B0604020202020204" pitchFamily="34" charset="0"/>
              </a:rPr>
              <a:t>هناك طريقتان لتملك القطاع الخاص للاماكن التراثية ، الأولى الممتلكات التاريخية التي تم شراؤها من قبل فرد أو مؤسسة قبل التشريعات والأنظمة ، والثانية هي انتقال المواقع من جيل لأخر والتي كان لأصحابها مصلحة اقل في منحها أو بيعها للمنظمات العامة أو غير الربحية.</a:t>
            </a:r>
          </a:p>
          <a:p>
            <a:pPr algn="just" rtl="1"/>
            <a:r>
              <a:rPr lang="ar-SA" sz="3200" b="1" dirty="0">
                <a:latin typeface="Arial" panose="020B0604020202020204" pitchFamily="34" charset="0"/>
                <a:cs typeface="Arial" panose="020B0604020202020204" pitchFamily="34" charset="0"/>
              </a:rPr>
              <a:t>المنظمات غير الربحية أو التطوعية </a:t>
            </a:r>
            <a:r>
              <a:rPr lang="ar-SA" sz="3200" dirty="0" smtClean="0">
                <a:latin typeface="Arial" panose="020B0604020202020204" pitchFamily="34" charset="0"/>
                <a:cs typeface="Arial" panose="020B0604020202020204" pitchFamily="34" charset="0"/>
              </a:rPr>
              <a:t>: من بين اكثر الجواذب التراثية شيوعا التي تمتلكها وتشغلها المؤسسات الغير ربحية ، المتاحف والمقابر ومسارات التراث والمباني التراثية ، والهدف الرئيسي كسب ما يكفي من الإيرادات لصيانتها والحفاظ عليها.</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الملكيـة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00950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501675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r">
              <a:lnSpc>
                <a:spcPct val="200000"/>
              </a:lnSpc>
            </a:pPr>
            <a:r>
              <a:rPr lang="ar-SA" sz="3200" b="1" dirty="0" smtClean="0">
                <a:latin typeface="Arial" panose="020B0604020202020204" pitchFamily="34" charset="0"/>
                <a:cs typeface="Arial" panose="020B0604020202020204" pitchFamily="34" charset="0"/>
              </a:rPr>
              <a:t>التعاون بين القطاعات </a:t>
            </a:r>
            <a:r>
              <a:rPr lang="ar-SA" sz="3200" dirty="0" smtClean="0">
                <a:latin typeface="Arial" panose="020B0604020202020204" pitchFamily="34" charset="0"/>
                <a:cs typeface="Arial" panose="020B0604020202020204" pitchFamily="34" charset="0"/>
              </a:rPr>
              <a:t>: اصبح التعاون بين الملكيات العامة والخاصة والتطوعية والأماكن اكثر بروزا في الكتابات السياحية مؤخرا ، وقد تم النظر للتعاون كنوع من الممارسات المهمة لإدارة المشكلات وقضاياها التي تنشأ عند تداخل مورد التراث في الحدود القانونية وقطاعات الملكية وتسجيلها في مواقع التراث العالمي ، وكان التعاون عنصر أساسي من عناصر الإدارة الناجحة.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الملكيـة</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29473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507831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200" dirty="0" smtClean="0">
                <a:latin typeface="Arial" panose="020B0604020202020204" pitchFamily="34" charset="0"/>
                <a:cs typeface="Arial" panose="020B0604020202020204" pitchFamily="34" charset="0"/>
              </a:rPr>
              <a:t>التراث ليس رخيصا وعلى الرغم ان قيمة الخبر التعليمية التي تقدمها خدمات الارشاد كبيرة وتساهم في التمتع ، فان تكلفة الحكاية هائلة كما هو الحال في الحفاظ على الموقع ، في ضل تزايد اعداد الزوار وغيرها من الضغوط البيئية ، ولذلك اعتمد مديرو التراث والممتلكات الثقافية على الدعم الحكومي لتشغيل الأماكن التاريخية وصيانتها ، ولكن في العشرين سنة الماضية اصبح التمويل العام شحيحا حيث اصبح المديرون اكثر وعيا بالميزانية . ولان انقاذ التراث يمكن ان يكلف الملايين فقد اصبح مدراء المواقع اكثر وعيا ومسئولية في إيجاد سبل لزيادة الإيرادات.</a:t>
            </a:r>
          </a:p>
          <a:p>
            <a:pPr algn="r"/>
            <a:r>
              <a:rPr lang="ar-SA" sz="3600" b="1" dirty="0" smtClean="0">
                <a:latin typeface="Arial" panose="020B0604020202020204" pitchFamily="34" charset="0"/>
                <a:cs typeface="Arial" panose="020B0604020202020204" pitchFamily="34" charset="0"/>
              </a:rPr>
              <a:t>مصادر الإيرادات </a:t>
            </a:r>
            <a:r>
              <a:rPr lang="ar-SA" sz="3200" dirty="0" smtClean="0">
                <a:latin typeface="Arial" panose="020B0604020202020204" pitchFamily="34" charset="0"/>
                <a:cs typeface="Arial" panose="020B0604020202020204" pitchFamily="34" charset="0"/>
              </a:rPr>
              <a:t>:</a:t>
            </a:r>
            <a:r>
              <a:rPr lang="ar-SA" sz="3200" dirty="0">
                <a:latin typeface="Arial" panose="020B0604020202020204" pitchFamily="34" charset="0"/>
                <a:cs typeface="Arial" panose="020B0604020202020204" pitchFamily="34" charset="0"/>
              </a:rPr>
              <a:t> </a:t>
            </a:r>
            <a:r>
              <a:rPr lang="ar-SA" sz="3200" dirty="0" smtClean="0">
                <a:latin typeface="Arial" panose="020B0604020202020204" pitchFamily="34" charset="0"/>
                <a:cs typeface="Arial" panose="020B0604020202020204" pitchFamily="34" charset="0"/>
              </a:rPr>
              <a:t>تتطلب الأوقات المالية الصعبة ان تقوم تسهيلات التراث بعمل إجراءات مالية خاصه بنفسها من خلال زيادة الإيرادات وضبط النفقات التشغيلية.</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32001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513986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رسوم الاستخدام </a:t>
            </a:r>
            <a:r>
              <a:rPr lang="ar-SA" sz="3200" dirty="0" smtClean="0">
                <a:latin typeface="Arial" panose="020B0604020202020204" pitchFamily="34" charset="0"/>
                <a:cs typeface="Arial" panose="020B0604020202020204" pitchFamily="34" charset="0"/>
              </a:rPr>
              <a:t>: اكثر وسيلة لكسب المال هي سوم الاستخدام ، التي تعرف برسوم الدخول ورسوم حق الدخول ، والفرق بينها ان رسوم الدخول تستخدم للاماكن المفتوحة مثل الحدائق والمنتزهات ، اما رسوم حق الدخول فتستخدم للاماكن المغلقة مثل القلاع وصالات العرض والمتاحف ، وتكون الرسوم عادة اكبر مصدر العائدات في الأماكن التراثية.</a:t>
            </a:r>
          </a:p>
          <a:p>
            <a:pPr algn="just" rtl="1"/>
            <a:r>
              <a:rPr lang="ar-SA" sz="3600" b="1" dirty="0">
                <a:latin typeface="Arial" panose="020B0604020202020204" pitchFamily="34" charset="0"/>
                <a:cs typeface="Arial" panose="020B0604020202020204" pitchFamily="34" charset="0"/>
              </a:rPr>
              <a:t>المناسبات الخاصة </a:t>
            </a:r>
            <a:r>
              <a:rPr lang="ar-SA" sz="3200" dirty="0" smtClean="0">
                <a:latin typeface="Arial" panose="020B0604020202020204" pitchFamily="34" charset="0"/>
                <a:cs typeface="Arial" panose="020B0604020202020204" pitchFamily="34" charset="0"/>
              </a:rPr>
              <a:t>: يمكن ان يعوض دعم المناسبات الخاصة والأنشطة الترفيهية ، لاسيما خلاص موسم الركود إضافة على رسوم الاشتراك ، يمكنهم أن يدفعوا رسوم استئجار وغيرها من رسوم الخدمات او انهم قد يكونون مطالبين بدفع نسبة مئوية من عائداتهم للجانب المضيف لهم . "من المهم ان نتذكر عدم السماح لهذه المناسبات ان تبعد عن الأهداف الرئيسية للموقع".</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923315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60400" y="1562100"/>
            <a:ext cx="10896600" cy="409342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just" rtl="1"/>
            <a:r>
              <a:rPr lang="ar-SA" sz="3600" b="1" dirty="0" smtClean="0">
                <a:latin typeface="Arial" panose="020B0604020202020204" pitchFamily="34" charset="0"/>
                <a:cs typeface="Arial" panose="020B0604020202020204" pitchFamily="34" charset="0"/>
              </a:rPr>
              <a:t>تجارة التجزئة </a:t>
            </a:r>
            <a:r>
              <a:rPr lang="ar-SA" sz="3200" dirty="0" smtClean="0">
                <a:latin typeface="Arial" panose="020B0604020202020204" pitchFamily="34" charset="0"/>
                <a:cs typeface="Arial" panose="020B0604020202020204" pitchFamily="34" charset="0"/>
              </a:rPr>
              <a:t>: من الواضح ان للناس ميلا شديدا ، وغير معتاد لانفاق أموالهم اثناء الاجازة . وهذا يتضح خلال تطوير مواقع التسوق في كثير من المجتمعات الكبيرة والصغيرة على السواء ، وغيرها من المناطق السياحية. ذا الميل للإنفاق له آثار رئيسية على المقاصد السياحية، خاصة في المجتمعات الصغيرة .اهتم المدراء خلال الـ 20 سنة الماضية في توسيع خدمات تجارة التجزئة مع التخطيط الدقيق . يمكن ان تقوم تنمية السياحة في المناطق ذات الأهمية التاريخية بدور مهم فيها لا لكسب المال والحفاظ على عمليات التشغيل اليومية فقط ، ولكن لتوفير فرص عمل وزيادة دخل المجتمع.</a:t>
            </a:r>
          </a:p>
        </p:txBody>
      </p:sp>
      <p:sp>
        <p:nvSpPr>
          <p:cNvPr id="3" name="عنوان 2"/>
          <p:cNvSpPr>
            <a:spLocks noGrp="1"/>
          </p:cNvSpPr>
          <p:nvPr>
            <p:ph type="title"/>
          </p:nvPr>
        </p:nvSpPr>
        <p:spPr>
          <a:xfrm>
            <a:off x="660400" y="660400"/>
            <a:ext cx="10896600" cy="901700"/>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6000" b="1" dirty="0" smtClean="0">
                <a:latin typeface="Arial" panose="020B0604020202020204" pitchFamily="34" charset="0"/>
                <a:cs typeface="Arial" panose="020B0604020202020204" pitchFamily="34" charset="0"/>
              </a:rPr>
              <a:t>اقتصاديات التراث</a:t>
            </a:r>
            <a:endParaRPr lang="ar-SA" sz="6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249083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theme/theme1.xml><?xml version="1.0" encoding="utf-8"?>
<a:theme xmlns:a="http://schemas.openxmlformats.org/drawingml/2006/main" name="واجهة">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709</TotalTime>
  <Words>2874</Words>
  <Application>Microsoft Office PowerPoint</Application>
  <PresentationFormat>ملء الشاشة</PresentationFormat>
  <Paragraphs>190</Paragraphs>
  <Slides>35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35</vt:i4>
      </vt:variant>
    </vt:vector>
  </HeadingPairs>
  <TitlesOfParts>
    <vt:vector size="40" baseType="lpstr">
      <vt:lpstr>Arial</vt:lpstr>
      <vt:lpstr>Tahoma</vt:lpstr>
      <vt:lpstr>Trebuchet MS</vt:lpstr>
      <vt:lpstr>Wingdings 3</vt:lpstr>
      <vt:lpstr>واجهة</vt:lpstr>
      <vt:lpstr>إدارة السياحة التراثية</vt:lpstr>
      <vt:lpstr>مقدمة</vt:lpstr>
      <vt:lpstr>الملكيـة</vt:lpstr>
      <vt:lpstr>الملكيـة</vt:lpstr>
      <vt:lpstr>الملكيـة</vt:lpstr>
      <vt:lpstr>الملكيـة</vt:lpstr>
      <vt:lpstr>اقتصاديات التراث</vt:lpstr>
      <vt:lpstr>اقتصاديات التراث</vt:lpstr>
      <vt:lpstr>اقتصاديات التراث</vt:lpstr>
      <vt:lpstr>اقتصاديات التراث</vt:lpstr>
      <vt:lpstr>اقتصاديات التراث</vt:lpstr>
      <vt:lpstr>اقتصاديات التراث</vt:lpstr>
      <vt:lpstr>اقتصاديات التراث</vt:lpstr>
      <vt:lpstr>اقتصاديات التراث</vt:lpstr>
      <vt:lpstr>إدارة الموظفين</vt:lpstr>
      <vt:lpstr>إدارة الموظفين</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إدارة الزوار</vt:lpstr>
      <vt:lpstr>تسويق التراث</vt:lpstr>
      <vt:lpstr>تسويق التراث</vt:lpstr>
      <vt:lpstr>تسويق التراث</vt:lpstr>
      <vt:lpstr>تسويق التراث</vt:lpstr>
      <vt:lpstr>تسويق التراث</vt:lpstr>
      <vt:lpstr>الأسئلة</vt:lpstr>
      <vt:lpstr>المصطلحات وترجمتها</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السياحة التراثية</dc:title>
  <dc:creator>عبدالمجيد</dc:creator>
  <cp:lastModifiedBy>HP</cp:lastModifiedBy>
  <cp:revision>49</cp:revision>
  <dcterms:created xsi:type="dcterms:W3CDTF">2016-10-17T14:19:40Z</dcterms:created>
  <dcterms:modified xsi:type="dcterms:W3CDTF">2016-12-20T18:30:26Z</dcterms:modified>
</cp:coreProperties>
</file>