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259" r:id="rId3"/>
    <p:sldId id="306" r:id="rId4"/>
    <p:sldId id="280" r:id="rId5"/>
    <p:sldId id="260" r:id="rId6"/>
    <p:sldId id="263" r:id="rId7"/>
    <p:sldId id="262" r:id="rId8"/>
    <p:sldId id="275" r:id="rId9"/>
    <p:sldId id="265" r:id="rId10"/>
    <p:sldId id="266" r:id="rId11"/>
    <p:sldId id="267" r:id="rId12"/>
    <p:sldId id="279" r:id="rId13"/>
    <p:sldId id="276" r:id="rId14"/>
    <p:sldId id="269" r:id="rId15"/>
    <p:sldId id="270" r:id="rId16"/>
    <p:sldId id="271" r:id="rId17"/>
    <p:sldId id="273" r:id="rId18"/>
    <p:sldId id="277" r:id="rId19"/>
    <p:sldId id="272" r:id="rId20"/>
    <p:sldId id="274" r:id="rId21"/>
    <p:sldId id="281" r:id="rId22"/>
    <p:sldId id="282" r:id="rId23"/>
    <p:sldId id="307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CCFF"/>
    <a:srgbClr val="9999FF"/>
    <a:srgbClr val="99CCFF"/>
    <a:srgbClr val="99FF99"/>
    <a:srgbClr val="9933FF"/>
    <a:srgbClr val="99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6F3886-4B0E-45F2-9804-DCEF75CE4709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40BBAB7F-4A30-4AC6-AE90-32BA5146C523}">
      <dgm:prSet phldrT="[نص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ar-SA" dirty="0" smtClean="0">
              <a:solidFill>
                <a:schemeClr val="bg1"/>
              </a:solidFill>
            </a:rPr>
            <a:t>ادوات الكشف عن المشكلات السلوكية </a:t>
          </a:r>
          <a:endParaRPr lang="en-GB" dirty="0">
            <a:solidFill>
              <a:schemeClr val="bg1"/>
            </a:solidFill>
          </a:endParaRPr>
        </a:p>
      </dgm:t>
    </dgm:pt>
    <dgm:pt modelId="{02BB31E9-600A-47E3-AEAD-8032AB0226AF}" type="parTrans" cxnId="{37BBB6EB-B5A5-4278-A69A-48AB3D577935}">
      <dgm:prSet/>
      <dgm:spPr/>
      <dgm:t>
        <a:bodyPr/>
        <a:lstStyle/>
        <a:p>
          <a:endParaRPr lang="en-GB"/>
        </a:p>
      </dgm:t>
    </dgm:pt>
    <dgm:pt modelId="{5BCEF3B4-2349-44EF-8984-CB6E35050721}" type="sibTrans" cxnId="{37BBB6EB-B5A5-4278-A69A-48AB3D577935}">
      <dgm:prSet/>
      <dgm:spPr/>
      <dgm:t>
        <a:bodyPr/>
        <a:lstStyle/>
        <a:p>
          <a:endParaRPr lang="en-GB"/>
        </a:p>
      </dgm:t>
    </dgm:pt>
    <dgm:pt modelId="{7CD29204-E493-404B-A385-4D38A3ACF61F}">
      <dgm:prSet phldrT="[نص]"/>
      <dgm:spPr>
        <a:solidFill>
          <a:srgbClr val="9999FF"/>
        </a:solidFill>
      </dgm:spPr>
      <dgm:t>
        <a:bodyPr/>
        <a:lstStyle/>
        <a:p>
          <a:r>
            <a:rPr lang="ar-SA" dirty="0" smtClean="0">
              <a:solidFill>
                <a:schemeClr val="bg1"/>
              </a:solidFill>
            </a:rPr>
            <a:t>الملاحظة</a:t>
          </a:r>
          <a:r>
            <a:rPr lang="ar-SA" dirty="0" smtClean="0"/>
            <a:t> </a:t>
          </a:r>
          <a:endParaRPr lang="en-GB" dirty="0"/>
        </a:p>
      </dgm:t>
    </dgm:pt>
    <dgm:pt modelId="{2FD30AB5-FDE3-46A3-9A8C-6516B9F2864E}" type="parTrans" cxnId="{7E0A3905-0ED0-40A5-A4D2-6985737C3697}">
      <dgm:prSet/>
      <dgm:spPr/>
      <dgm:t>
        <a:bodyPr/>
        <a:lstStyle/>
        <a:p>
          <a:endParaRPr lang="en-GB"/>
        </a:p>
      </dgm:t>
    </dgm:pt>
    <dgm:pt modelId="{C2B33D29-132C-48B7-B675-201D340B271F}" type="sibTrans" cxnId="{7E0A3905-0ED0-40A5-A4D2-6985737C3697}">
      <dgm:prSet/>
      <dgm:spPr/>
      <dgm:t>
        <a:bodyPr/>
        <a:lstStyle/>
        <a:p>
          <a:endParaRPr lang="en-GB"/>
        </a:p>
      </dgm:t>
    </dgm:pt>
    <dgm:pt modelId="{DC8CCFE4-A1CA-4303-B793-3C3CCD05D833}">
      <dgm:prSet phldrT="[نص]"/>
      <dgm:spPr>
        <a:solidFill>
          <a:srgbClr val="FFCCFF"/>
        </a:solidFill>
      </dgm:spPr>
      <dgm:t>
        <a:bodyPr/>
        <a:lstStyle/>
        <a:p>
          <a:r>
            <a:rPr lang="ar-SA" dirty="0" smtClean="0">
              <a:solidFill>
                <a:schemeClr val="bg1"/>
              </a:solidFill>
            </a:rPr>
            <a:t>مقاييس التقدير  السلوكية</a:t>
          </a:r>
          <a:endParaRPr lang="en-GB" dirty="0">
            <a:solidFill>
              <a:schemeClr val="bg1"/>
            </a:solidFill>
          </a:endParaRPr>
        </a:p>
      </dgm:t>
    </dgm:pt>
    <dgm:pt modelId="{684E97BB-770A-42B9-8237-75C3D6D6E8EE}" type="parTrans" cxnId="{9CB8E8F6-FF5B-4BA5-8703-81E7E4399BC9}">
      <dgm:prSet/>
      <dgm:spPr/>
      <dgm:t>
        <a:bodyPr/>
        <a:lstStyle/>
        <a:p>
          <a:endParaRPr lang="en-GB"/>
        </a:p>
      </dgm:t>
    </dgm:pt>
    <dgm:pt modelId="{09C84EA6-EEC9-44FB-B990-BBF0C74BC804}" type="sibTrans" cxnId="{9CB8E8F6-FF5B-4BA5-8703-81E7E4399BC9}">
      <dgm:prSet/>
      <dgm:spPr/>
      <dgm:t>
        <a:bodyPr/>
        <a:lstStyle/>
        <a:p>
          <a:endParaRPr lang="en-GB"/>
        </a:p>
      </dgm:t>
    </dgm:pt>
    <dgm:pt modelId="{A13EF730-A884-48A2-B09E-BBB4D1D14B53}">
      <dgm:prSet phldrT="[نص]"/>
      <dgm:spPr/>
      <dgm:t>
        <a:bodyPr/>
        <a:lstStyle/>
        <a:p>
          <a:r>
            <a:rPr lang="ar-SA" dirty="0" smtClean="0">
              <a:solidFill>
                <a:schemeClr val="bg1"/>
              </a:solidFill>
            </a:rPr>
            <a:t>اسليب القياس النفسي </a:t>
          </a:r>
          <a:endParaRPr lang="en-GB" dirty="0">
            <a:solidFill>
              <a:schemeClr val="bg1"/>
            </a:solidFill>
          </a:endParaRPr>
        </a:p>
      </dgm:t>
    </dgm:pt>
    <dgm:pt modelId="{69AD4D7F-7D9C-4FC5-A639-090E3A669852}" type="sibTrans" cxnId="{DEB124BA-89D0-42A5-BA4C-462EA6AC74A4}">
      <dgm:prSet/>
      <dgm:spPr/>
      <dgm:t>
        <a:bodyPr/>
        <a:lstStyle/>
        <a:p>
          <a:endParaRPr lang="en-GB"/>
        </a:p>
      </dgm:t>
    </dgm:pt>
    <dgm:pt modelId="{49C51353-4AEA-4F18-A449-65C1605294EB}" type="parTrans" cxnId="{DEB124BA-89D0-42A5-BA4C-462EA6AC74A4}">
      <dgm:prSet/>
      <dgm:spPr/>
      <dgm:t>
        <a:bodyPr/>
        <a:lstStyle/>
        <a:p>
          <a:endParaRPr lang="en-GB"/>
        </a:p>
      </dgm:t>
    </dgm:pt>
    <dgm:pt modelId="{F880D26C-6E2D-427D-B6B0-0046CFBB515D}">
      <dgm:prSet/>
      <dgm:spPr/>
      <dgm:t>
        <a:bodyPr/>
        <a:lstStyle/>
        <a:p>
          <a:r>
            <a:rPr lang="ar-SA" dirty="0" smtClean="0">
              <a:solidFill>
                <a:schemeClr val="bg1"/>
              </a:solidFill>
            </a:rPr>
            <a:t>مراجعة السجلات</a:t>
          </a:r>
          <a:endParaRPr lang="en-GB" dirty="0">
            <a:solidFill>
              <a:schemeClr val="bg1"/>
            </a:solidFill>
          </a:endParaRPr>
        </a:p>
      </dgm:t>
    </dgm:pt>
    <dgm:pt modelId="{D3A9CA40-A096-4EB1-A7DF-00C45E424245}" type="sibTrans" cxnId="{5C04AEF4-2A04-4B6D-82E2-CFF43FD3EB7A}">
      <dgm:prSet/>
      <dgm:spPr/>
      <dgm:t>
        <a:bodyPr/>
        <a:lstStyle/>
        <a:p>
          <a:endParaRPr lang="en-GB"/>
        </a:p>
      </dgm:t>
    </dgm:pt>
    <dgm:pt modelId="{7380CD66-DEC6-4242-8F14-EE7E5797E5B6}" type="parTrans" cxnId="{5C04AEF4-2A04-4B6D-82E2-CFF43FD3EB7A}">
      <dgm:prSet/>
      <dgm:spPr/>
      <dgm:t>
        <a:bodyPr/>
        <a:lstStyle/>
        <a:p>
          <a:endParaRPr lang="en-GB"/>
        </a:p>
      </dgm:t>
    </dgm:pt>
    <dgm:pt modelId="{0109B053-91FD-469B-BDCE-3B357072BE69}">
      <dgm:prSet phldrT="[نص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ar-SA" dirty="0" smtClean="0">
              <a:solidFill>
                <a:schemeClr val="bg1"/>
              </a:solidFill>
            </a:rPr>
            <a:t>المقابلة</a:t>
          </a:r>
          <a:endParaRPr lang="en-GB" dirty="0">
            <a:solidFill>
              <a:schemeClr val="bg1"/>
            </a:solidFill>
          </a:endParaRPr>
        </a:p>
      </dgm:t>
    </dgm:pt>
    <dgm:pt modelId="{10F8387C-015A-4CB6-AADC-F12831C892A4}" type="sibTrans" cxnId="{3AB5D9C0-EA02-4AE0-AC9A-152F9D175252}">
      <dgm:prSet/>
      <dgm:spPr/>
      <dgm:t>
        <a:bodyPr/>
        <a:lstStyle/>
        <a:p>
          <a:endParaRPr lang="en-GB"/>
        </a:p>
      </dgm:t>
    </dgm:pt>
    <dgm:pt modelId="{284716D6-A567-4C0B-A1AD-1C78E4702A89}" type="parTrans" cxnId="{3AB5D9C0-EA02-4AE0-AC9A-152F9D175252}">
      <dgm:prSet/>
      <dgm:spPr/>
      <dgm:t>
        <a:bodyPr/>
        <a:lstStyle/>
        <a:p>
          <a:endParaRPr lang="en-GB"/>
        </a:p>
      </dgm:t>
    </dgm:pt>
    <dgm:pt modelId="{63A08CB7-D30E-4BC5-8A2A-7EADD4066C7A}">
      <dgm:prSet/>
      <dgm:spPr>
        <a:solidFill>
          <a:srgbClr val="99FF99"/>
        </a:solidFill>
      </dgm:spPr>
      <dgm:t>
        <a:bodyPr/>
        <a:lstStyle/>
        <a:p>
          <a:r>
            <a:rPr lang="ar-SA" dirty="0" smtClean="0">
              <a:solidFill>
                <a:schemeClr val="bg1"/>
              </a:solidFill>
            </a:rPr>
            <a:t>مقاييس التقدير الذاتية </a:t>
          </a:r>
          <a:endParaRPr lang="en-GB" dirty="0">
            <a:solidFill>
              <a:schemeClr val="bg1"/>
            </a:solidFill>
          </a:endParaRPr>
        </a:p>
      </dgm:t>
    </dgm:pt>
    <dgm:pt modelId="{1F1C806D-5A08-4291-8218-6103827868FF}" type="parTrans" cxnId="{3E933564-26EA-4DC1-B555-D8A84C17EF36}">
      <dgm:prSet/>
      <dgm:spPr/>
      <dgm:t>
        <a:bodyPr/>
        <a:lstStyle/>
        <a:p>
          <a:endParaRPr lang="en-GB"/>
        </a:p>
      </dgm:t>
    </dgm:pt>
    <dgm:pt modelId="{1131AB1A-2351-4BDF-9473-40CCF1314F5E}" type="sibTrans" cxnId="{3E933564-26EA-4DC1-B555-D8A84C17EF36}">
      <dgm:prSet/>
      <dgm:spPr/>
      <dgm:t>
        <a:bodyPr/>
        <a:lstStyle/>
        <a:p>
          <a:endParaRPr lang="en-GB"/>
        </a:p>
      </dgm:t>
    </dgm:pt>
    <dgm:pt modelId="{95029555-0285-4226-9EFA-7AB9938349BF}" type="pres">
      <dgm:prSet presAssocID="{696F3886-4B0E-45F2-9804-DCEF75CE470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EE17A78-3E0C-48CD-B284-A3F2BA211ABB}" type="pres">
      <dgm:prSet presAssocID="{40BBAB7F-4A30-4AC6-AE90-32BA5146C523}" presName="centerShape" presStyleLbl="node0" presStyleIdx="0" presStyleCnt="1" custScaleX="139755" custScaleY="131191"/>
      <dgm:spPr/>
      <dgm:t>
        <a:bodyPr/>
        <a:lstStyle/>
        <a:p>
          <a:endParaRPr lang="en-GB"/>
        </a:p>
      </dgm:t>
    </dgm:pt>
    <dgm:pt modelId="{84C51952-292D-4011-8FA4-A980113FE124}" type="pres">
      <dgm:prSet presAssocID="{2FD30AB5-FDE3-46A3-9A8C-6516B9F2864E}" presName="parTrans" presStyleLbl="sibTrans2D1" presStyleIdx="0" presStyleCnt="6"/>
      <dgm:spPr/>
      <dgm:t>
        <a:bodyPr/>
        <a:lstStyle/>
        <a:p>
          <a:endParaRPr lang="en-GB"/>
        </a:p>
      </dgm:t>
    </dgm:pt>
    <dgm:pt modelId="{1B4889D6-3DEC-4C47-A180-9D32DFFABBC0}" type="pres">
      <dgm:prSet presAssocID="{2FD30AB5-FDE3-46A3-9A8C-6516B9F2864E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0308EFFB-43C7-470F-8D51-3E9F73A903DB}" type="pres">
      <dgm:prSet presAssocID="{7CD29204-E493-404B-A385-4D38A3ACF61F}" presName="node" presStyleLbl="node1" presStyleIdx="0" presStyleCnt="6" custScaleX="110123" custScaleY="9670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6C928F-CA4E-4348-9AE4-09D0B21240D2}" type="pres">
      <dgm:prSet presAssocID="{684E97BB-770A-42B9-8237-75C3D6D6E8EE}" presName="parTrans" presStyleLbl="sibTrans2D1" presStyleIdx="1" presStyleCnt="6"/>
      <dgm:spPr/>
      <dgm:t>
        <a:bodyPr/>
        <a:lstStyle/>
        <a:p>
          <a:endParaRPr lang="en-GB"/>
        </a:p>
      </dgm:t>
    </dgm:pt>
    <dgm:pt modelId="{E7AEE527-C469-4071-B7C2-BCB37423160E}" type="pres">
      <dgm:prSet presAssocID="{684E97BB-770A-42B9-8237-75C3D6D6E8EE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4B7E8FA5-B86E-4DE2-B829-22193053F15D}" type="pres">
      <dgm:prSet presAssocID="{DC8CCFE4-A1CA-4303-B793-3C3CCD05D833}" presName="node" presStyleLbl="node1" presStyleIdx="1" presStyleCnt="6" custScaleX="115059" custScaleY="99840" custRadScaleRad="135870" custRadScaleInc="280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04D95B-D865-4A10-B5D9-89D61E2FC53F}" type="pres">
      <dgm:prSet presAssocID="{49C51353-4AEA-4F18-A449-65C1605294EB}" presName="parTrans" presStyleLbl="sibTrans2D1" presStyleIdx="2" presStyleCnt="6"/>
      <dgm:spPr/>
      <dgm:t>
        <a:bodyPr/>
        <a:lstStyle/>
        <a:p>
          <a:endParaRPr lang="en-GB"/>
        </a:p>
      </dgm:t>
    </dgm:pt>
    <dgm:pt modelId="{3743F6EC-C846-45DD-AF29-C24B1349EA85}" type="pres">
      <dgm:prSet presAssocID="{49C51353-4AEA-4F18-A449-65C1605294EB}" presName="connectorText" presStyleLbl="sibTrans2D1" presStyleIdx="2" presStyleCnt="6"/>
      <dgm:spPr/>
      <dgm:t>
        <a:bodyPr/>
        <a:lstStyle/>
        <a:p>
          <a:endParaRPr lang="en-GB"/>
        </a:p>
      </dgm:t>
    </dgm:pt>
    <dgm:pt modelId="{1C4900FE-D10F-45EF-9037-EAF8D9178218}" type="pres">
      <dgm:prSet presAssocID="{A13EF730-A884-48A2-B09E-BBB4D1D14B53}" presName="node" presStyleLbl="node1" presStyleIdx="2" presStyleCnt="6" custScaleX="115059" custScaleY="99840" custRadScaleRad="137940" custRadScaleInc="-2916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531E10-B19B-4E51-847C-BA2E8F77C722}" type="pres">
      <dgm:prSet presAssocID="{1F1C806D-5A08-4291-8218-6103827868FF}" presName="parTrans" presStyleLbl="sibTrans2D1" presStyleIdx="3" presStyleCnt="6"/>
      <dgm:spPr/>
      <dgm:t>
        <a:bodyPr/>
        <a:lstStyle/>
        <a:p>
          <a:endParaRPr lang="en-GB"/>
        </a:p>
      </dgm:t>
    </dgm:pt>
    <dgm:pt modelId="{20FD62A6-25C6-41C5-8D43-E577A011ED82}" type="pres">
      <dgm:prSet presAssocID="{1F1C806D-5A08-4291-8218-6103827868FF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9E48BD42-2FA3-43A4-9BEA-13BD671261B3}" type="pres">
      <dgm:prSet presAssocID="{63A08CB7-D30E-4BC5-8A2A-7EADD4066C7A}" presName="node" presStyleLbl="node1" presStyleIdx="3" presStyleCnt="6" custScaleX="110123" custScaleY="106854" custRadScaleRad="100007" custRadScaleInc="23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BA0044-56A5-4697-8092-F531876E9835}" type="pres">
      <dgm:prSet presAssocID="{7380CD66-DEC6-4242-8F14-EE7E5797E5B6}" presName="parTrans" presStyleLbl="sibTrans2D1" presStyleIdx="4" presStyleCnt="6"/>
      <dgm:spPr/>
      <dgm:t>
        <a:bodyPr/>
        <a:lstStyle/>
        <a:p>
          <a:endParaRPr lang="en-GB"/>
        </a:p>
      </dgm:t>
    </dgm:pt>
    <dgm:pt modelId="{BBE80863-1E32-45B1-BA72-0AB1711C5CD4}" type="pres">
      <dgm:prSet presAssocID="{7380CD66-DEC6-4242-8F14-EE7E5797E5B6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136750F3-AD0C-4F8A-BAF5-F36CC695EE3B}" type="pres">
      <dgm:prSet presAssocID="{F880D26C-6E2D-427D-B6B0-0046CFBB515D}" presName="node" presStyleLbl="node1" presStyleIdx="4" presStyleCnt="6" custScaleX="115059" custScaleY="99840" custRadScaleRad="137455" custRadScaleInc="2889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10EFC7-D85E-4020-AF35-CBEDEE9F4797}" type="pres">
      <dgm:prSet presAssocID="{284716D6-A567-4C0B-A1AD-1C78E4702A89}" presName="parTrans" presStyleLbl="sibTrans2D1" presStyleIdx="5" presStyleCnt="6"/>
      <dgm:spPr/>
      <dgm:t>
        <a:bodyPr/>
        <a:lstStyle/>
        <a:p>
          <a:endParaRPr lang="en-GB"/>
        </a:p>
      </dgm:t>
    </dgm:pt>
    <dgm:pt modelId="{2F6421EE-3B79-4765-A136-88A8DCA15E89}" type="pres">
      <dgm:prSet presAssocID="{284716D6-A567-4C0B-A1AD-1C78E4702A89}" presName="connectorText" presStyleLbl="sibTrans2D1" presStyleIdx="5" presStyleCnt="6"/>
      <dgm:spPr/>
      <dgm:t>
        <a:bodyPr/>
        <a:lstStyle/>
        <a:p>
          <a:endParaRPr lang="en-GB"/>
        </a:p>
      </dgm:t>
    </dgm:pt>
    <dgm:pt modelId="{498946A6-5C6E-4BEF-A521-C4BBA0476665}" type="pres">
      <dgm:prSet presAssocID="{0109B053-91FD-469B-BDCE-3B357072BE69}" presName="node" presStyleLbl="node1" presStyleIdx="5" presStyleCnt="6" custScaleX="115059" custScaleY="99840" custRadScaleRad="145071" custRadScaleInc="-294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9BC2BD4-7230-4A8B-9A9C-9F2443A6AC79}" type="presOf" srcId="{684E97BB-770A-42B9-8237-75C3D6D6E8EE}" destId="{CF6C928F-CA4E-4348-9AE4-09D0B21240D2}" srcOrd="0" destOrd="0" presId="urn:microsoft.com/office/officeart/2005/8/layout/radial5"/>
    <dgm:cxn modelId="{FA1D1874-C6A8-41EA-B23F-0F372F2CAFAC}" type="presOf" srcId="{684E97BB-770A-42B9-8237-75C3D6D6E8EE}" destId="{E7AEE527-C469-4071-B7C2-BCB37423160E}" srcOrd="1" destOrd="0" presId="urn:microsoft.com/office/officeart/2005/8/layout/radial5"/>
    <dgm:cxn modelId="{3E933564-26EA-4DC1-B555-D8A84C17EF36}" srcId="{40BBAB7F-4A30-4AC6-AE90-32BA5146C523}" destId="{63A08CB7-D30E-4BC5-8A2A-7EADD4066C7A}" srcOrd="3" destOrd="0" parTransId="{1F1C806D-5A08-4291-8218-6103827868FF}" sibTransId="{1131AB1A-2351-4BDF-9473-40CCF1314F5E}"/>
    <dgm:cxn modelId="{DEB124BA-89D0-42A5-BA4C-462EA6AC74A4}" srcId="{40BBAB7F-4A30-4AC6-AE90-32BA5146C523}" destId="{A13EF730-A884-48A2-B09E-BBB4D1D14B53}" srcOrd="2" destOrd="0" parTransId="{49C51353-4AEA-4F18-A449-65C1605294EB}" sibTransId="{69AD4D7F-7D9C-4FC5-A639-090E3A669852}"/>
    <dgm:cxn modelId="{9C93C11C-7833-4821-AF37-9D09EA5B2BFE}" type="presOf" srcId="{7380CD66-DEC6-4242-8F14-EE7E5797E5B6}" destId="{BBE80863-1E32-45B1-BA72-0AB1711C5CD4}" srcOrd="1" destOrd="0" presId="urn:microsoft.com/office/officeart/2005/8/layout/radial5"/>
    <dgm:cxn modelId="{737925B0-5FC0-4F75-BC9E-651A23248858}" type="presOf" srcId="{DC8CCFE4-A1CA-4303-B793-3C3CCD05D833}" destId="{4B7E8FA5-B86E-4DE2-B829-22193053F15D}" srcOrd="0" destOrd="0" presId="urn:microsoft.com/office/officeart/2005/8/layout/radial5"/>
    <dgm:cxn modelId="{37BBB6EB-B5A5-4278-A69A-48AB3D577935}" srcId="{696F3886-4B0E-45F2-9804-DCEF75CE4709}" destId="{40BBAB7F-4A30-4AC6-AE90-32BA5146C523}" srcOrd="0" destOrd="0" parTransId="{02BB31E9-600A-47E3-AEAD-8032AB0226AF}" sibTransId="{5BCEF3B4-2349-44EF-8984-CB6E35050721}"/>
    <dgm:cxn modelId="{E7B6EF0A-03F7-4E05-AC8E-7D92B30ADF09}" type="presOf" srcId="{1F1C806D-5A08-4291-8218-6103827868FF}" destId="{C9531E10-B19B-4E51-847C-BA2E8F77C722}" srcOrd="0" destOrd="0" presId="urn:microsoft.com/office/officeart/2005/8/layout/radial5"/>
    <dgm:cxn modelId="{D4A9A43F-4A34-4F96-B3A2-EBCAF7E8AB6E}" type="presOf" srcId="{40BBAB7F-4A30-4AC6-AE90-32BA5146C523}" destId="{8EE17A78-3E0C-48CD-B284-A3F2BA211ABB}" srcOrd="0" destOrd="0" presId="urn:microsoft.com/office/officeart/2005/8/layout/radial5"/>
    <dgm:cxn modelId="{BC353552-0DA2-4CA8-B90D-313EFE5AC381}" type="presOf" srcId="{284716D6-A567-4C0B-A1AD-1C78E4702A89}" destId="{DC10EFC7-D85E-4020-AF35-CBEDEE9F4797}" srcOrd="0" destOrd="0" presId="urn:microsoft.com/office/officeart/2005/8/layout/radial5"/>
    <dgm:cxn modelId="{0DDF4074-C20E-455E-8B22-D17C8BCA90B0}" type="presOf" srcId="{49C51353-4AEA-4F18-A449-65C1605294EB}" destId="{3743F6EC-C846-45DD-AF29-C24B1349EA85}" srcOrd="1" destOrd="0" presId="urn:microsoft.com/office/officeart/2005/8/layout/radial5"/>
    <dgm:cxn modelId="{204BF4F3-96A3-4176-89A2-2AFB301B5820}" type="presOf" srcId="{696F3886-4B0E-45F2-9804-DCEF75CE4709}" destId="{95029555-0285-4226-9EFA-7AB9938349BF}" srcOrd="0" destOrd="0" presId="urn:microsoft.com/office/officeart/2005/8/layout/radial5"/>
    <dgm:cxn modelId="{3AB5D9C0-EA02-4AE0-AC9A-152F9D175252}" srcId="{40BBAB7F-4A30-4AC6-AE90-32BA5146C523}" destId="{0109B053-91FD-469B-BDCE-3B357072BE69}" srcOrd="5" destOrd="0" parTransId="{284716D6-A567-4C0B-A1AD-1C78E4702A89}" sibTransId="{10F8387C-015A-4CB6-AADC-F12831C892A4}"/>
    <dgm:cxn modelId="{F1C06FB5-DDB1-4251-8A92-DC0D9B12BF4B}" type="presOf" srcId="{7CD29204-E493-404B-A385-4D38A3ACF61F}" destId="{0308EFFB-43C7-470F-8D51-3E9F73A903DB}" srcOrd="0" destOrd="0" presId="urn:microsoft.com/office/officeart/2005/8/layout/radial5"/>
    <dgm:cxn modelId="{AC071A41-1639-49F7-8681-595182036EA3}" type="presOf" srcId="{1F1C806D-5A08-4291-8218-6103827868FF}" destId="{20FD62A6-25C6-41C5-8D43-E577A011ED82}" srcOrd="1" destOrd="0" presId="urn:microsoft.com/office/officeart/2005/8/layout/radial5"/>
    <dgm:cxn modelId="{63D19511-604D-44E0-BD8C-25E665505DB6}" type="presOf" srcId="{F880D26C-6E2D-427D-B6B0-0046CFBB515D}" destId="{136750F3-AD0C-4F8A-BAF5-F36CC695EE3B}" srcOrd="0" destOrd="0" presId="urn:microsoft.com/office/officeart/2005/8/layout/radial5"/>
    <dgm:cxn modelId="{9FE1AC55-345E-47C5-9855-91F80C555F38}" type="presOf" srcId="{284716D6-A567-4C0B-A1AD-1C78E4702A89}" destId="{2F6421EE-3B79-4765-A136-88A8DCA15E89}" srcOrd="1" destOrd="0" presId="urn:microsoft.com/office/officeart/2005/8/layout/radial5"/>
    <dgm:cxn modelId="{DD870479-D755-4735-B8F5-E8114E41430C}" type="presOf" srcId="{2FD30AB5-FDE3-46A3-9A8C-6516B9F2864E}" destId="{84C51952-292D-4011-8FA4-A980113FE124}" srcOrd="0" destOrd="0" presId="urn:microsoft.com/office/officeart/2005/8/layout/radial5"/>
    <dgm:cxn modelId="{5C04AEF4-2A04-4B6D-82E2-CFF43FD3EB7A}" srcId="{40BBAB7F-4A30-4AC6-AE90-32BA5146C523}" destId="{F880D26C-6E2D-427D-B6B0-0046CFBB515D}" srcOrd="4" destOrd="0" parTransId="{7380CD66-DEC6-4242-8F14-EE7E5797E5B6}" sibTransId="{D3A9CA40-A096-4EB1-A7DF-00C45E424245}"/>
    <dgm:cxn modelId="{ADFABBE5-F809-4D75-AED2-C46287260EC9}" type="presOf" srcId="{A13EF730-A884-48A2-B09E-BBB4D1D14B53}" destId="{1C4900FE-D10F-45EF-9037-EAF8D9178218}" srcOrd="0" destOrd="0" presId="urn:microsoft.com/office/officeart/2005/8/layout/radial5"/>
    <dgm:cxn modelId="{9CB8E8F6-FF5B-4BA5-8703-81E7E4399BC9}" srcId="{40BBAB7F-4A30-4AC6-AE90-32BA5146C523}" destId="{DC8CCFE4-A1CA-4303-B793-3C3CCD05D833}" srcOrd="1" destOrd="0" parTransId="{684E97BB-770A-42B9-8237-75C3D6D6E8EE}" sibTransId="{09C84EA6-EEC9-44FB-B990-BBF0C74BC804}"/>
    <dgm:cxn modelId="{68B1123C-A346-4FEB-B03F-E78626C4DA40}" type="presOf" srcId="{7380CD66-DEC6-4242-8F14-EE7E5797E5B6}" destId="{79BA0044-56A5-4697-8092-F531876E9835}" srcOrd="0" destOrd="0" presId="urn:microsoft.com/office/officeart/2005/8/layout/radial5"/>
    <dgm:cxn modelId="{443AD06A-7386-45EA-BF6D-6BCB26F1AD49}" type="presOf" srcId="{49C51353-4AEA-4F18-A449-65C1605294EB}" destId="{1F04D95B-D865-4A10-B5D9-89D61E2FC53F}" srcOrd="0" destOrd="0" presId="urn:microsoft.com/office/officeart/2005/8/layout/radial5"/>
    <dgm:cxn modelId="{FCC89410-9738-475D-8109-185884247A2B}" type="presOf" srcId="{63A08CB7-D30E-4BC5-8A2A-7EADD4066C7A}" destId="{9E48BD42-2FA3-43A4-9BEA-13BD671261B3}" srcOrd="0" destOrd="0" presId="urn:microsoft.com/office/officeart/2005/8/layout/radial5"/>
    <dgm:cxn modelId="{26544F3E-7BBB-4A11-B033-515DC04213D6}" type="presOf" srcId="{2FD30AB5-FDE3-46A3-9A8C-6516B9F2864E}" destId="{1B4889D6-3DEC-4C47-A180-9D32DFFABBC0}" srcOrd="1" destOrd="0" presId="urn:microsoft.com/office/officeart/2005/8/layout/radial5"/>
    <dgm:cxn modelId="{953EEB96-1806-493D-8ED7-373AD675D33C}" type="presOf" srcId="{0109B053-91FD-469B-BDCE-3B357072BE69}" destId="{498946A6-5C6E-4BEF-A521-C4BBA0476665}" srcOrd="0" destOrd="0" presId="urn:microsoft.com/office/officeart/2005/8/layout/radial5"/>
    <dgm:cxn modelId="{7E0A3905-0ED0-40A5-A4D2-6985737C3697}" srcId="{40BBAB7F-4A30-4AC6-AE90-32BA5146C523}" destId="{7CD29204-E493-404B-A385-4D38A3ACF61F}" srcOrd="0" destOrd="0" parTransId="{2FD30AB5-FDE3-46A3-9A8C-6516B9F2864E}" sibTransId="{C2B33D29-132C-48B7-B675-201D340B271F}"/>
    <dgm:cxn modelId="{F8CE733F-3919-4427-8B79-1C96544FF09A}" type="presParOf" srcId="{95029555-0285-4226-9EFA-7AB9938349BF}" destId="{8EE17A78-3E0C-48CD-B284-A3F2BA211ABB}" srcOrd="0" destOrd="0" presId="urn:microsoft.com/office/officeart/2005/8/layout/radial5"/>
    <dgm:cxn modelId="{BEAB03A8-FC65-4EC1-8888-1F4671A998F4}" type="presParOf" srcId="{95029555-0285-4226-9EFA-7AB9938349BF}" destId="{84C51952-292D-4011-8FA4-A980113FE124}" srcOrd="1" destOrd="0" presId="urn:microsoft.com/office/officeart/2005/8/layout/radial5"/>
    <dgm:cxn modelId="{06949F3E-D222-4092-BE3C-66A591DF0A0B}" type="presParOf" srcId="{84C51952-292D-4011-8FA4-A980113FE124}" destId="{1B4889D6-3DEC-4C47-A180-9D32DFFABBC0}" srcOrd="0" destOrd="0" presId="urn:microsoft.com/office/officeart/2005/8/layout/radial5"/>
    <dgm:cxn modelId="{71936BE6-7B87-44D6-913C-5B92CD82771A}" type="presParOf" srcId="{95029555-0285-4226-9EFA-7AB9938349BF}" destId="{0308EFFB-43C7-470F-8D51-3E9F73A903DB}" srcOrd="2" destOrd="0" presId="urn:microsoft.com/office/officeart/2005/8/layout/radial5"/>
    <dgm:cxn modelId="{9F9059F3-6E84-4A18-B861-EF3B3AEAC246}" type="presParOf" srcId="{95029555-0285-4226-9EFA-7AB9938349BF}" destId="{CF6C928F-CA4E-4348-9AE4-09D0B21240D2}" srcOrd="3" destOrd="0" presId="urn:microsoft.com/office/officeart/2005/8/layout/radial5"/>
    <dgm:cxn modelId="{9951F05C-2B7B-4596-894A-37D32EE72648}" type="presParOf" srcId="{CF6C928F-CA4E-4348-9AE4-09D0B21240D2}" destId="{E7AEE527-C469-4071-B7C2-BCB37423160E}" srcOrd="0" destOrd="0" presId="urn:microsoft.com/office/officeart/2005/8/layout/radial5"/>
    <dgm:cxn modelId="{30974F27-3313-471A-825E-5607E03C6B77}" type="presParOf" srcId="{95029555-0285-4226-9EFA-7AB9938349BF}" destId="{4B7E8FA5-B86E-4DE2-B829-22193053F15D}" srcOrd="4" destOrd="0" presId="urn:microsoft.com/office/officeart/2005/8/layout/radial5"/>
    <dgm:cxn modelId="{529F744C-5670-4955-A2FD-8A8BEAE623A4}" type="presParOf" srcId="{95029555-0285-4226-9EFA-7AB9938349BF}" destId="{1F04D95B-D865-4A10-B5D9-89D61E2FC53F}" srcOrd="5" destOrd="0" presId="urn:microsoft.com/office/officeart/2005/8/layout/radial5"/>
    <dgm:cxn modelId="{82A1E176-92D1-4221-8119-EC10145D0822}" type="presParOf" srcId="{1F04D95B-D865-4A10-B5D9-89D61E2FC53F}" destId="{3743F6EC-C846-45DD-AF29-C24B1349EA85}" srcOrd="0" destOrd="0" presId="urn:microsoft.com/office/officeart/2005/8/layout/radial5"/>
    <dgm:cxn modelId="{BFC05D6D-B3AC-4418-A32A-A39B296C95AA}" type="presParOf" srcId="{95029555-0285-4226-9EFA-7AB9938349BF}" destId="{1C4900FE-D10F-45EF-9037-EAF8D9178218}" srcOrd="6" destOrd="0" presId="urn:microsoft.com/office/officeart/2005/8/layout/radial5"/>
    <dgm:cxn modelId="{AC85971E-8176-4A6F-A952-68B79915DBB4}" type="presParOf" srcId="{95029555-0285-4226-9EFA-7AB9938349BF}" destId="{C9531E10-B19B-4E51-847C-BA2E8F77C722}" srcOrd="7" destOrd="0" presId="urn:microsoft.com/office/officeart/2005/8/layout/radial5"/>
    <dgm:cxn modelId="{631E3C52-424F-4FE2-8FBB-2EB0ACAB9AD4}" type="presParOf" srcId="{C9531E10-B19B-4E51-847C-BA2E8F77C722}" destId="{20FD62A6-25C6-41C5-8D43-E577A011ED82}" srcOrd="0" destOrd="0" presId="urn:microsoft.com/office/officeart/2005/8/layout/radial5"/>
    <dgm:cxn modelId="{9B9B101B-3C39-4B3E-851C-5826E136394E}" type="presParOf" srcId="{95029555-0285-4226-9EFA-7AB9938349BF}" destId="{9E48BD42-2FA3-43A4-9BEA-13BD671261B3}" srcOrd="8" destOrd="0" presId="urn:microsoft.com/office/officeart/2005/8/layout/radial5"/>
    <dgm:cxn modelId="{6BF8F6EE-975D-4381-83CF-4B91722EE6EF}" type="presParOf" srcId="{95029555-0285-4226-9EFA-7AB9938349BF}" destId="{79BA0044-56A5-4697-8092-F531876E9835}" srcOrd="9" destOrd="0" presId="urn:microsoft.com/office/officeart/2005/8/layout/radial5"/>
    <dgm:cxn modelId="{F2070EBE-ADFD-4889-9752-CFA17B51272E}" type="presParOf" srcId="{79BA0044-56A5-4697-8092-F531876E9835}" destId="{BBE80863-1E32-45B1-BA72-0AB1711C5CD4}" srcOrd="0" destOrd="0" presId="urn:microsoft.com/office/officeart/2005/8/layout/radial5"/>
    <dgm:cxn modelId="{208593C6-22F0-4409-8394-6CBFB07C89C9}" type="presParOf" srcId="{95029555-0285-4226-9EFA-7AB9938349BF}" destId="{136750F3-AD0C-4F8A-BAF5-F36CC695EE3B}" srcOrd="10" destOrd="0" presId="urn:microsoft.com/office/officeart/2005/8/layout/radial5"/>
    <dgm:cxn modelId="{7575EBA8-FE0A-4618-B7BB-B6F328CD1F11}" type="presParOf" srcId="{95029555-0285-4226-9EFA-7AB9938349BF}" destId="{DC10EFC7-D85E-4020-AF35-CBEDEE9F4797}" srcOrd="11" destOrd="0" presId="urn:microsoft.com/office/officeart/2005/8/layout/radial5"/>
    <dgm:cxn modelId="{6ACBFEAE-BDC4-48BC-9B53-E5DA5200B96C}" type="presParOf" srcId="{DC10EFC7-D85E-4020-AF35-CBEDEE9F4797}" destId="{2F6421EE-3B79-4765-A136-88A8DCA15E89}" srcOrd="0" destOrd="0" presId="urn:microsoft.com/office/officeart/2005/8/layout/radial5"/>
    <dgm:cxn modelId="{EDC48C52-6499-4E46-82F2-7922F04611BD}" type="presParOf" srcId="{95029555-0285-4226-9EFA-7AB9938349BF}" destId="{498946A6-5C6E-4BEF-A521-C4BBA0476665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733372-9561-433E-890F-08B7732184DA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2EC96B21-2F4B-4A77-9C29-BE62C9056B69}">
      <dgm:prSet phldrT="[نص]" custT="1"/>
      <dgm:spPr/>
      <dgm:t>
        <a:bodyPr/>
        <a:lstStyle/>
        <a:p>
          <a:r>
            <a:rPr lang="ar-SA" sz="2400" b="1" dirty="0" smtClean="0">
              <a:solidFill>
                <a:schemeClr val="bg1"/>
              </a:solidFill>
            </a:rPr>
            <a:t> أعضاء المجتمع الذين لديهم مصدر المعلومات </a:t>
          </a:r>
          <a:endParaRPr lang="en-GB" sz="2400" b="1" dirty="0">
            <a:solidFill>
              <a:schemeClr val="bg1"/>
            </a:solidFill>
          </a:endParaRPr>
        </a:p>
      </dgm:t>
    </dgm:pt>
    <dgm:pt modelId="{6AB917A9-49C3-4DFD-8B24-619D989C324C}" type="parTrans" cxnId="{39850D0D-DA07-45DB-B09F-EE51C813EDBD}">
      <dgm:prSet/>
      <dgm:spPr/>
      <dgm:t>
        <a:bodyPr/>
        <a:lstStyle/>
        <a:p>
          <a:endParaRPr lang="en-GB" sz="2400" b="1"/>
        </a:p>
      </dgm:t>
    </dgm:pt>
    <dgm:pt modelId="{671374D0-4948-4B60-8C93-DC7E361785ED}" type="sibTrans" cxnId="{39850D0D-DA07-45DB-B09F-EE51C813EDBD}">
      <dgm:prSet/>
      <dgm:spPr/>
      <dgm:t>
        <a:bodyPr/>
        <a:lstStyle/>
        <a:p>
          <a:endParaRPr lang="en-GB" sz="2400" b="1"/>
        </a:p>
      </dgm:t>
    </dgm:pt>
    <dgm:pt modelId="{F96F8B29-B1DC-43C2-8A65-DC6D8127150A}">
      <dgm:prSet phldrT="[نص]" custT="1"/>
      <dgm:spPr/>
      <dgm:t>
        <a:bodyPr/>
        <a:lstStyle/>
        <a:p>
          <a:r>
            <a:rPr lang="ar-SA" sz="2400" b="1" dirty="0" smtClean="0">
              <a:solidFill>
                <a:schemeClr val="bg1"/>
              </a:solidFill>
            </a:rPr>
            <a:t>الوالدين و أفراد الأسرة الآخرين</a:t>
          </a:r>
          <a:endParaRPr lang="en-GB" sz="2400" b="1" dirty="0">
            <a:solidFill>
              <a:schemeClr val="bg1"/>
            </a:solidFill>
          </a:endParaRPr>
        </a:p>
      </dgm:t>
    </dgm:pt>
    <dgm:pt modelId="{CCB65629-46AA-43E1-9361-81A9012131B7}" type="parTrans" cxnId="{8BCE7FA7-0A89-47F0-A1A0-D458F7B5FD83}">
      <dgm:prSet/>
      <dgm:spPr/>
      <dgm:t>
        <a:bodyPr/>
        <a:lstStyle/>
        <a:p>
          <a:endParaRPr lang="en-GB" sz="2400" b="1"/>
        </a:p>
      </dgm:t>
    </dgm:pt>
    <dgm:pt modelId="{E2603271-7207-43FE-BFEE-B2D3F2D80BAC}" type="sibTrans" cxnId="{8BCE7FA7-0A89-47F0-A1A0-D458F7B5FD83}">
      <dgm:prSet/>
      <dgm:spPr/>
      <dgm:t>
        <a:bodyPr/>
        <a:lstStyle/>
        <a:p>
          <a:endParaRPr lang="en-GB" sz="2400" b="1"/>
        </a:p>
      </dgm:t>
    </dgm:pt>
    <dgm:pt modelId="{E18BAC1F-81E9-4144-BE8D-E2F4444F43E0}">
      <dgm:prSet phldrT="[نص]" custT="1"/>
      <dgm:spPr>
        <a:solidFill>
          <a:srgbClr val="FF6699"/>
        </a:solidFill>
      </dgm:spPr>
      <dgm:t>
        <a:bodyPr/>
        <a:lstStyle/>
        <a:p>
          <a:r>
            <a:rPr lang="ar-SA" sz="2400" b="1" dirty="0" smtClean="0">
              <a:solidFill>
                <a:schemeClr val="bg1"/>
              </a:solidFill>
            </a:rPr>
            <a:t>الطفل أو المراهق نفسه</a:t>
          </a:r>
          <a:endParaRPr lang="en-GB" sz="2400" b="1" dirty="0">
            <a:solidFill>
              <a:schemeClr val="bg1"/>
            </a:solidFill>
          </a:endParaRPr>
        </a:p>
      </dgm:t>
    </dgm:pt>
    <dgm:pt modelId="{12AE08FD-0C3A-4C22-BCA3-D2535E039799}" type="parTrans" cxnId="{47F40F09-80DD-4B45-976A-2FB551FD6466}">
      <dgm:prSet/>
      <dgm:spPr/>
      <dgm:t>
        <a:bodyPr/>
        <a:lstStyle/>
        <a:p>
          <a:endParaRPr lang="en-GB" sz="2400" b="1"/>
        </a:p>
      </dgm:t>
    </dgm:pt>
    <dgm:pt modelId="{00E9F13F-81E9-41C1-80B0-F0285B68C1AB}" type="sibTrans" cxnId="{47F40F09-80DD-4B45-976A-2FB551FD6466}">
      <dgm:prSet/>
      <dgm:spPr/>
      <dgm:t>
        <a:bodyPr/>
        <a:lstStyle/>
        <a:p>
          <a:endParaRPr lang="en-GB" sz="2400" b="1"/>
        </a:p>
      </dgm:t>
    </dgm:pt>
    <dgm:pt modelId="{D26818D2-BCA0-4188-90B9-B0369DA8B332}">
      <dgm:prSet custT="1"/>
      <dgm:spPr/>
      <dgm:t>
        <a:bodyPr/>
        <a:lstStyle/>
        <a:p>
          <a:r>
            <a:rPr lang="ar-SA" sz="2400" b="1" dirty="0" smtClean="0">
              <a:solidFill>
                <a:schemeClr val="bg1"/>
              </a:solidFill>
            </a:rPr>
            <a:t>المعلمين و أعضاء المدرسة الآخرين </a:t>
          </a:r>
          <a:endParaRPr lang="en-GB" sz="2400" b="1" dirty="0">
            <a:solidFill>
              <a:schemeClr val="bg1"/>
            </a:solidFill>
          </a:endParaRPr>
        </a:p>
      </dgm:t>
    </dgm:pt>
    <dgm:pt modelId="{EBBC104E-F442-43D1-AE16-53C34899F43A}" type="parTrans" cxnId="{B0E0A17F-482A-4A1C-819C-EFA2EEC9CB22}">
      <dgm:prSet/>
      <dgm:spPr/>
      <dgm:t>
        <a:bodyPr/>
        <a:lstStyle/>
        <a:p>
          <a:endParaRPr lang="en-GB" sz="2400" b="1"/>
        </a:p>
      </dgm:t>
    </dgm:pt>
    <dgm:pt modelId="{D280D573-3DEB-420C-A613-1A68F3A9CEE8}" type="sibTrans" cxnId="{B0E0A17F-482A-4A1C-819C-EFA2EEC9CB22}">
      <dgm:prSet/>
      <dgm:spPr/>
      <dgm:t>
        <a:bodyPr/>
        <a:lstStyle/>
        <a:p>
          <a:endParaRPr lang="en-GB" sz="2400" b="1"/>
        </a:p>
      </dgm:t>
    </dgm:pt>
    <dgm:pt modelId="{EC4A88FC-0C25-4822-9D3C-3EBB3DFCF065}">
      <dgm:prSet custT="1"/>
      <dgm:spPr/>
      <dgm:t>
        <a:bodyPr/>
        <a:lstStyle/>
        <a:p>
          <a:r>
            <a:rPr lang="ar-SA" sz="2400" b="1" dirty="0" smtClean="0">
              <a:solidFill>
                <a:schemeClr val="bg1"/>
              </a:solidFill>
            </a:rPr>
            <a:t>الرفاق و جماعة الأصدقاء </a:t>
          </a:r>
          <a:endParaRPr lang="en-GB" sz="2400" b="1" dirty="0">
            <a:solidFill>
              <a:schemeClr val="bg1"/>
            </a:solidFill>
          </a:endParaRPr>
        </a:p>
      </dgm:t>
    </dgm:pt>
    <dgm:pt modelId="{F727979D-592A-412C-86BA-A9D4243DDFA5}" type="parTrans" cxnId="{6F4AF443-8AC1-4799-9A68-01D79E621B7D}">
      <dgm:prSet/>
      <dgm:spPr/>
      <dgm:t>
        <a:bodyPr/>
        <a:lstStyle/>
        <a:p>
          <a:endParaRPr lang="en-GB" sz="2400" b="1"/>
        </a:p>
      </dgm:t>
    </dgm:pt>
    <dgm:pt modelId="{574B4F42-5BCD-473C-A0F9-2D1589194804}" type="sibTrans" cxnId="{6F4AF443-8AC1-4799-9A68-01D79E621B7D}">
      <dgm:prSet/>
      <dgm:spPr/>
      <dgm:t>
        <a:bodyPr/>
        <a:lstStyle/>
        <a:p>
          <a:endParaRPr lang="en-GB" sz="2400" b="1"/>
        </a:p>
      </dgm:t>
    </dgm:pt>
    <dgm:pt modelId="{F8DD4DD4-1CE5-4262-9FE2-F423543948DA}" type="pres">
      <dgm:prSet presAssocID="{40733372-9561-433E-890F-08B7732184D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7B7AF2A-28CF-4723-B567-D0A98AEC82B9}" type="pres">
      <dgm:prSet presAssocID="{40733372-9561-433E-890F-08B7732184DA}" presName="comp1" presStyleCnt="0"/>
      <dgm:spPr/>
    </dgm:pt>
    <dgm:pt modelId="{8D93CBC0-2377-4AB5-93A7-A1087FFAF80D}" type="pres">
      <dgm:prSet presAssocID="{40733372-9561-433E-890F-08B7732184DA}" presName="circle1" presStyleLbl="node1" presStyleIdx="0" presStyleCnt="5" custScaleX="135516"/>
      <dgm:spPr/>
      <dgm:t>
        <a:bodyPr/>
        <a:lstStyle/>
        <a:p>
          <a:endParaRPr lang="en-GB"/>
        </a:p>
      </dgm:t>
    </dgm:pt>
    <dgm:pt modelId="{5451B345-F86A-4C62-97D7-1F2C71AC05F2}" type="pres">
      <dgm:prSet presAssocID="{40733372-9561-433E-890F-08B7732184DA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B0AF3E-E06E-4D70-A2E7-B52430E89C55}" type="pres">
      <dgm:prSet presAssocID="{40733372-9561-433E-890F-08B7732184DA}" presName="comp2" presStyleCnt="0"/>
      <dgm:spPr/>
    </dgm:pt>
    <dgm:pt modelId="{DE5EE1D7-75ED-4C32-BE75-935C1B0F87D6}" type="pres">
      <dgm:prSet presAssocID="{40733372-9561-433E-890F-08B7732184DA}" presName="circle2" presStyleLbl="node1" presStyleIdx="1" presStyleCnt="5" custScaleX="125375" custScaleY="98599"/>
      <dgm:spPr/>
      <dgm:t>
        <a:bodyPr/>
        <a:lstStyle/>
        <a:p>
          <a:endParaRPr lang="en-GB"/>
        </a:p>
      </dgm:t>
    </dgm:pt>
    <dgm:pt modelId="{F7E431F2-A0C6-4089-95F7-5B0BB5551738}" type="pres">
      <dgm:prSet presAssocID="{40733372-9561-433E-890F-08B7732184DA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E197D0-71A5-4C6C-A059-6C54EAC17EB9}" type="pres">
      <dgm:prSet presAssocID="{40733372-9561-433E-890F-08B7732184DA}" presName="comp3" presStyleCnt="0"/>
      <dgm:spPr/>
    </dgm:pt>
    <dgm:pt modelId="{19BE1F11-E079-4F72-BB57-1B0B7986A7DB}" type="pres">
      <dgm:prSet presAssocID="{40733372-9561-433E-890F-08B7732184DA}" presName="circle3" presStyleLbl="node1" presStyleIdx="2" presStyleCnt="5" custScaleX="129684" custScaleY="98854" custLinFactNeighborY="1405"/>
      <dgm:spPr/>
      <dgm:t>
        <a:bodyPr/>
        <a:lstStyle/>
        <a:p>
          <a:endParaRPr lang="en-GB"/>
        </a:p>
      </dgm:t>
    </dgm:pt>
    <dgm:pt modelId="{1CCF5F9F-B37D-4BD1-8F94-CB28F819C55D}" type="pres">
      <dgm:prSet presAssocID="{40733372-9561-433E-890F-08B7732184DA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1AE8DA-9454-4AA4-95AB-B8B32E99414A}" type="pres">
      <dgm:prSet presAssocID="{40733372-9561-433E-890F-08B7732184DA}" presName="comp4" presStyleCnt="0"/>
      <dgm:spPr/>
    </dgm:pt>
    <dgm:pt modelId="{7855CCF2-E15C-420D-82EB-C37C5BD3D491}" type="pres">
      <dgm:prSet presAssocID="{40733372-9561-433E-890F-08B7732184DA}" presName="circle4" presStyleLbl="node1" presStyleIdx="3" presStyleCnt="5" custScaleX="122029" custScaleY="92300" custLinFactNeighborX="-19" custLinFactNeighborY="3497"/>
      <dgm:spPr/>
      <dgm:t>
        <a:bodyPr/>
        <a:lstStyle/>
        <a:p>
          <a:endParaRPr lang="en-GB"/>
        </a:p>
      </dgm:t>
    </dgm:pt>
    <dgm:pt modelId="{4D8A31B1-BC47-467E-8C23-BF3F7583F628}" type="pres">
      <dgm:prSet presAssocID="{40733372-9561-433E-890F-08B7732184DA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BC4345-63FF-4746-8D83-60EBE856B96B}" type="pres">
      <dgm:prSet presAssocID="{40733372-9561-433E-890F-08B7732184DA}" presName="comp5" presStyleCnt="0"/>
      <dgm:spPr/>
    </dgm:pt>
    <dgm:pt modelId="{F2715A97-A839-461C-A20A-053432FFB05A}" type="pres">
      <dgm:prSet presAssocID="{40733372-9561-433E-890F-08B7732184DA}" presName="circle5" presStyleLbl="node1" presStyleIdx="4" presStyleCnt="5" custScaleX="108527" custScaleY="89413" custLinFactNeighborY="10916"/>
      <dgm:spPr/>
      <dgm:t>
        <a:bodyPr/>
        <a:lstStyle/>
        <a:p>
          <a:endParaRPr lang="en-GB"/>
        </a:p>
      </dgm:t>
    </dgm:pt>
    <dgm:pt modelId="{879D4BF4-A2BB-4096-A3E2-A60AC395676A}" type="pres">
      <dgm:prSet presAssocID="{40733372-9561-433E-890F-08B7732184DA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1740A06-42E0-4C64-BB02-AD9452D5BAFF}" type="presOf" srcId="{E18BAC1F-81E9-4144-BE8D-E2F4444F43E0}" destId="{F2715A97-A839-461C-A20A-053432FFB05A}" srcOrd="0" destOrd="0" presId="urn:microsoft.com/office/officeart/2005/8/layout/venn2"/>
    <dgm:cxn modelId="{39850D0D-DA07-45DB-B09F-EE51C813EDBD}" srcId="{40733372-9561-433E-890F-08B7732184DA}" destId="{2EC96B21-2F4B-4A77-9C29-BE62C9056B69}" srcOrd="0" destOrd="0" parTransId="{6AB917A9-49C3-4DFD-8B24-619D989C324C}" sibTransId="{671374D0-4948-4B60-8C93-DC7E361785ED}"/>
    <dgm:cxn modelId="{46BAE774-655A-4CD6-AD2C-A3A3ACCD7799}" type="presOf" srcId="{D26818D2-BCA0-4188-90B9-B0369DA8B332}" destId="{19BE1F11-E079-4F72-BB57-1B0B7986A7DB}" srcOrd="0" destOrd="0" presId="urn:microsoft.com/office/officeart/2005/8/layout/venn2"/>
    <dgm:cxn modelId="{2738FFFF-8FCC-4934-920C-18AE9DF61097}" type="presOf" srcId="{2EC96B21-2F4B-4A77-9C29-BE62C9056B69}" destId="{8D93CBC0-2377-4AB5-93A7-A1087FFAF80D}" srcOrd="0" destOrd="0" presId="urn:microsoft.com/office/officeart/2005/8/layout/venn2"/>
    <dgm:cxn modelId="{E59333F4-5003-4A4C-B30A-A22274F1631A}" type="presOf" srcId="{E18BAC1F-81E9-4144-BE8D-E2F4444F43E0}" destId="{879D4BF4-A2BB-4096-A3E2-A60AC395676A}" srcOrd="1" destOrd="0" presId="urn:microsoft.com/office/officeart/2005/8/layout/venn2"/>
    <dgm:cxn modelId="{1E6F9E0E-941E-4E43-9364-B853EC7148BF}" type="presOf" srcId="{D26818D2-BCA0-4188-90B9-B0369DA8B332}" destId="{1CCF5F9F-B37D-4BD1-8F94-CB28F819C55D}" srcOrd="1" destOrd="0" presId="urn:microsoft.com/office/officeart/2005/8/layout/venn2"/>
    <dgm:cxn modelId="{B0E0A17F-482A-4A1C-819C-EFA2EEC9CB22}" srcId="{40733372-9561-433E-890F-08B7732184DA}" destId="{D26818D2-BCA0-4188-90B9-B0369DA8B332}" srcOrd="2" destOrd="0" parTransId="{EBBC104E-F442-43D1-AE16-53C34899F43A}" sibTransId="{D280D573-3DEB-420C-A613-1A68F3A9CEE8}"/>
    <dgm:cxn modelId="{3E2F4B0F-17B4-4F6E-BA6C-219C162EC3C4}" type="presOf" srcId="{F96F8B29-B1DC-43C2-8A65-DC6D8127150A}" destId="{7855CCF2-E15C-420D-82EB-C37C5BD3D491}" srcOrd="0" destOrd="0" presId="urn:microsoft.com/office/officeart/2005/8/layout/venn2"/>
    <dgm:cxn modelId="{D1046C4C-A250-4F03-80D8-CB8CA23902DC}" type="presOf" srcId="{2EC96B21-2F4B-4A77-9C29-BE62C9056B69}" destId="{5451B345-F86A-4C62-97D7-1F2C71AC05F2}" srcOrd="1" destOrd="0" presId="urn:microsoft.com/office/officeart/2005/8/layout/venn2"/>
    <dgm:cxn modelId="{47F40F09-80DD-4B45-976A-2FB551FD6466}" srcId="{40733372-9561-433E-890F-08B7732184DA}" destId="{E18BAC1F-81E9-4144-BE8D-E2F4444F43E0}" srcOrd="4" destOrd="0" parTransId="{12AE08FD-0C3A-4C22-BCA3-D2535E039799}" sibTransId="{00E9F13F-81E9-41C1-80B0-F0285B68C1AB}"/>
    <dgm:cxn modelId="{8BCE7FA7-0A89-47F0-A1A0-D458F7B5FD83}" srcId="{40733372-9561-433E-890F-08B7732184DA}" destId="{F96F8B29-B1DC-43C2-8A65-DC6D8127150A}" srcOrd="3" destOrd="0" parTransId="{CCB65629-46AA-43E1-9361-81A9012131B7}" sibTransId="{E2603271-7207-43FE-BFEE-B2D3F2D80BAC}"/>
    <dgm:cxn modelId="{8C480B4D-F2A5-40A7-9BB2-99EFE5AC0CA0}" type="presOf" srcId="{40733372-9561-433E-890F-08B7732184DA}" destId="{F8DD4DD4-1CE5-4262-9FE2-F423543948DA}" srcOrd="0" destOrd="0" presId="urn:microsoft.com/office/officeart/2005/8/layout/venn2"/>
    <dgm:cxn modelId="{F2CB3910-18FC-48D2-AA9C-20F87CE59E70}" type="presOf" srcId="{F96F8B29-B1DC-43C2-8A65-DC6D8127150A}" destId="{4D8A31B1-BC47-467E-8C23-BF3F7583F628}" srcOrd="1" destOrd="0" presId="urn:microsoft.com/office/officeart/2005/8/layout/venn2"/>
    <dgm:cxn modelId="{B54DF6DF-202C-4C47-8DA4-ED84AE032B43}" type="presOf" srcId="{EC4A88FC-0C25-4822-9D3C-3EBB3DFCF065}" destId="{F7E431F2-A0C6-4089-95F7-5B0BB5551738}" srcOrd="1" destOrd="0" presId="urn:microsoft.com/office/officeart/2005/8/layout/venn2"/>
    <dgm:cxn modelId="{78B3E56D-6496-4B72-A82F-8D3734BC93EF}" type="presOf" srcId="{EC4A88FC-0C25-4822-9D3C-3EBB3DFCF065}" destId="{DE5EE1D7-75ED-4C32-BE75-935C1B0F87D6}" srcOrd="0" destOrd="0" presId="urn:microsoft.com/office/officeart/2005/8/layout/venn2"/>
    <dgm:cxn modelId="{6F4AF443-8AC1-4799-9A68-01D79E621B7D}" srcId="{40733372-9561-433E-890F-08B7732184DA}" destId="{EC4A88FC-0C25-4822-9D3C-3EBB3DFCF065}" srcOrd="1" destOrd="0" parTransId="{F727979D-592A-412C-86BA-A9D4243DDFA5}" sibTransId="{574B4F42-5BCD-473C-A0F9-2D1589194804}"/>
    <dgm:cxn modelId="{8039098E-E4C2-482C-8E20-379F278F6744}" type="presParOf" srcId="{F8DD4DD4-1CE5-4262-9FE2-F423543948DA}" destId="{F7B7AF2A-28CF-4723-B567-D0A98AEC82B9}" srcOrd="0" destOrd="0" presId="urn:microsoft.com/office/officeart/2005/8/layout/venn2"/>
    <dgm:cxn modelId="{8653288E-081C-48BD-8804-7024CCFAF23E}" type="presParOf" srcId="{F7B7AF2A-28CF-4723-B567-D0A98AEC82B9}" destId="{8D93CBC0-2377-4AB5-93A7-A1087FFAF80D}" srcOrd="0" destOrd="0" presId="urn:microsoft.com/office/officeart/2005/8/layout/venn2"/>
    <dgm:cxn modelId="{2C576FEE-B340-45BF-BECE-8A9EEE998E71}" type="presParOf" srcId="{F7B7AF2A-28CF-4723-B567-D0A98AEC82B9}" destId="{5451B345-F86A-4C62-97D7-1F2C71AC05F2}" srcOrd="1" destOrd="0" presId="urn:microsoft.com/office/officeart/2005/8/layout/venn2"/>
    <dgm:cxn modelId="{D574D412-48AC-4D6E-B180-49567CFF2D3C}" type="presParOf" srcId="{F8DD4DD4-1CE5-4262-9FE2-F423543948DA}" destId="{51B0AF3E-E06E-4D70-A2E7-B52430E89C55}" srcOrd="1" destOrd="0" presId="urn:microsoft.com/office/officeart/2005/8/layout/venn2"/>
    <dgm:cxn modelId="{DEDE46B7-97B8-4932-B9EA-40CE6967E619}" type="presParOf" srcId="{51B0AF3E-E06E-4D70-A2E7-B52430E89C55}" destId="{DE5EE1D7-75ED-4C32-BE75-935C1B0F87D6}" srcOrd="0" destOrd="0" presId="urn:microsoft.com/office/officeart/2005/8/layout/venn2"/>
    <dgm:cxn modelId="{F2402E71-4FD2-4F32-A2BB-CEE5FCDDDB0C}" type="presParOf" srcId="{51B0AF3E-E06E-4D70-A2E7-B52430E89C55}" destId="{F7E431F2-A0C6-4089-95F7-5B0BB5551738}" srcOrd="1" destOrd="0" presId="urn:microsoft.com/office/officeart/2005/8/layout/venn2"/>
    <dgm:cxn modelId="{13C381D8-5A64-4F1A-A9CF-3A584733D5E0}" type="presParOf" srcId="{F8DD4DD4-1CE5-4262-9FE2-F423543948DA}" destId="{ACE197D0-71A5-4C6C-A059-6C54EAC17EB9}" srcOrd="2" destOrd="0" presId="urn:microsoft.com/office/officeart/2005/8/layout/venn2"/>
    <dgm:cxn modelId="{7E9B4801-BE01-4B25-A7AF-361A9CC9ED1F}" type="presParOf" srcId="{ACE197D0-71A5-4C6C-A059-6C54EAC17EB9}" destId="{19BE1F11-E079-4F72-BB57-1B0B7986A7DB}" srcOrd="0" destOrd="0" presId="urn:microsoft.com/office/officeart/2005/8/layout/venn2"/>
    <dgm:cxn modelId="{764D94F2-926E-4CAC-BEB3-F0F427579E70}" type="presParOf" srcId="{ACE197D0-71A5-4C6C-A059-6C54EAC17EB9}" destId="{1CCF5F9F-B37D-4BD1-8F94-CB28F819C55D}" srcOrd="1" destOrd="0" presId="urn:microsoft.com/office/officeart/2005/8/layout/venn2"/>
    <dgm:cxn modelId="{DFD9EBF1-DCE5-43BA-B426-455812B47885}" type="presParOf" srcId="{F8DD4DD4-1CE5-4262-9FE2-F423543948DA}" destId="{C81AE8DA-9454-4AA4-95AB-B8B32E99414A}" srcOrd="3" destOrd="0" presId="urn:microsoft.com/office/officeart/2005/8/layout/venn2"/>
    <dgm:cxn modelId="{24939ABE-607A-4FB7-B530-1BE79913DD9D}" type="presParOf" srcId="{C81AE8DA-9454-4AA4-95AB-B8B32E99414A}" destId="{7855CCF2-E15C-420D-82EB-C37C5BD3D491}" srcOrd="0" destOrd="0" presId="urn:microsoft.com/office/officeart/2005/8/layout/venn2"/>
    <dgm:cxn modelId="{DF95F399-E314-4544-BD40-98187BA5C0FC}" type="presParOf" srcId="{C81AE8DA-9454-4AA4-95AB-B8B32E99414A}" destId="{4D8A31B1-BC47-467E-8C23-BF3F7583F628}" srcOrd="1" destOrd="0" presId="urn:microsoft.com/office/officeart/2005/8/layout/venn2"/>
    <dgm:cxn modelId="{D65CEF6D-AE87-485F-B097-CBDD12354955}" type="presParOf" srcId="{F8DD4DD4-1CE5-4262-9FE2-F423543948DA}" destId="{CABC4345-63FF-4746-8D83-60EBE856B96B}" srcOrd="4" destOrd="0" presId="urn:microsoft.com/office/officeart/2005/8/layout/venn2"/>
    <dgm:cxn modelId="{F3FE207E-EB59-4984-BC65-7230495D8426}" type="presParOf" srcId="{CABC4345-63FF-4746-8D83-60EBE856B96B}" destId="{F2715A97-A839-461C-A20A-053432FFB05A}" srcOrd="0" destOrd="0" presId="urn:microsoft.com/office/officeart/2005/8/layout/venn2"/>
    <dgm:cxn modelId="{48B18A06-3B85-445B-803B-DF5DDAC63933}" type="presParOf" srcId="{CABC4345-63FF-4746-8D83-60EBE856B96B}" destId="{879D4BF4-A2BB-4096-A3E2-A60AC395676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2DBE9F-F8B6-4AEA-B2EE-65014065AB18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5AA4A6EF-2AF0-43C1-B34F-205A2254E934}">
      <dgm:prSet phldrT="[نص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ar-SA" sz="2800" b="1" dirty="0" smtClean="0">
              <a:solidFill>
                <a:schemeClr val="bg1"/>
              </a:solidFill>
            </a:rPr>
            <a:t>الطفل أو المراهق </a:t>
          </a:r>
          <a:endParaRPr lang="en-GB" sz="2800" b="1" dirty="0">
            <a:solidFill>
              <a:schemeClr val="bg1"/>
            </a:solidFill>
          </a:endParaRPr>
        </a:p>
      </dgm:t>
    </dgm:pt>
    <dgm:pt modelId="{F05AD9E0-B64B-46E5-9147-293A6F8434E4}" type="parTrans" cxnId="{F1AC8164-B09B-4D6E-8D74-5CFD641A8CE4}">
      <dgm:prSet/>
      <dgm:spPr/>
      <dgm:t>
        <a:bodyPr/>
        <a:lstStyle/>
        <a:p>
          <a:endParaRPr lang="en-GB" sz="2800" b="1"/>
        </a:p>
      </dgm:t>
    </dgm:pt>
    <dgm:pt modelId="{41A5BB8B-3952-4B0A-8B6D-10FE3A8A0159}" type="sibTrans" cxnId="{F1AC8164-B09B-4D6E-8D74-5CFD641A8CE4}">
      <dgm:prSet/>
      <dgm:spPr/>
      <dgm:t>
        <a:bodyPr/>
        <a:lstStyle/>
        <a:p>
          <a:endParaRPr lang="en-GB" sz="2800" b="1"/>
        </a:p>
      </dgm:t>
    </dgm:pt>
    <dgm:pt modelId="{815AB0FD-31A1-4056-852A-3929396007A6}">
      <dgm:prSet phldrT="[نص]" custT="1"/>
      <dgm:spPr>
        <a:solidFill>
          <a:srgbClr val="FFCCFF"/>
        </a:solidFill>
      </dgm:spPr>
      <dgm:t>
        <a:bodyPr/>
        <a:lstStyle/>
        <a:p>
          <a:r>
            <a:rPr lang="ar-SA" sz="2800" b="1" dirty="0" smtClean="0">
              <a:solidFill>
                <a:schemeClr val="bg1"/>
              </a:solidFill>
            </a:rPr>
            <a:t>البيت</a:t>
          </a:r>
          <a:endParaRPr lang="en-GB" sz="2800" b="1" dirty="0">
            <a:solidFill>
              <a:schemeClr val="bg1"/>
            </a:solidFill>
          </a:endParaRPr>
        </a:p>
      </dgm:t>
    </dgm:pt>
    <dgm:pt modelId="{1EC36853-6181-4910-89D5-AAF0E6F77899}" type="parTrans" cxnId="{4CFFF10D-8D54-4D3B-8C92-A01CF03A3BD6}">
      <dgm:prSet/>
      <dgm:spPr/>
      <dgm:t>
        <a:bodyPr/>
        <a:lstStyle/>
        <a:p>
          <a:endParaRPr lang="en-GB" sz="2800" b="1"/>
        </a:p>
      </dgm:t>
    </dgm:pt>
    <dgm:pt modelId="{30F48976-F647-4100-8ED7-9F1757C43F4B}" type="sibTrans" cxnId="{4CFFF10D-8D54-4D3B-8C92-A01CF03A3BD6}">
      <dgm:prSet/>
      <dgm:spPr/>
      <dgm:t>
        <a:bodyPr/>
        <a:lstStyle/>
        <a:p>
          <a:endParaRPr lang="en-GB" sz="2800" b="1"/>
        </a:p>
      </dgm:t>
    </dgm:pt>
    <dgm:pt modelId="{5336BA4E-73BD-4F26-891E-B465FA98B054}">
      <dgm:prSet phldrT="[نص]" custT="1"/>
      <dgm:spPr>
        <a:solidFill>
          <a:srgbClr val="99CCFF"/>
        </a:solidFill>
      </dgm:spPr>
      <dgm:t>
        <a:bodyPr/>
        <a:lstStyle/>
        <a:p>
          <a:r>
            <a:rPr lang="ar-SA" sz="2800" b="1" dirty="0" smtClean="0">
              <a:solidFill>
                <a:schemeClr val="bg1"/>
              </a:solidFill>
            </a:rPr>
            <a:t>اللعب </a:t>
          </a:r>
          <a:endParaRPr lang="en-GB" sz="2800" b="1" dirty="0">
            <a:solidFill>
              <a:schemeClr val="bg1"/>
            </a:solidFill>
          </a:endParaRPr>
        </a:p>
      </dgm:t>
    </dgm:pt>
    <dgm:pt modelId="{3289EFAA-4489-4B07-B121-63FCD8DEBF3B}" type="parTrans" cxnId="{CBA449FA-B64A-45F4-AA2B-1F495E1BB930}">
      <dgm:prSet/>
      <dgm:spPr/>
      <dgm:t>
        <a:bodyPr/>
        <a:lstStyle/>
        <a:p>
          <a:endParaRPr lang="en-GB" sz="2800" b="1"/>
        </a:p>
      </dgm:t>
    </dgm:pt>
    <dgm:pt modelId="{786B6CD5-AF13-4527-B376-76729E1923A0}" type="sibTrans" cxnId="{CBA449FA-B64A-45F4-AA2B-1F495E1BB930}">
      <dgm:prSet/>
      <dgm:spPr/>
      <dgm:t>
        <a:bodyPr/>
        <a:lstStyle/>
        <a:p>
          <a:endParaRPr lang="en-GB" sz="2800" b="1"/>
        </a:p>
      </dgm:t>
    </dgm:pt>
    <dgm:pt modelId="{532F8592-DF39-4D6B-B104-6AF16005206C}">
      <dgm:prSet phldrT="[نص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ar-SA" sz="2800" b="1" dirty="0" smtClean="0">
              <a:solidFill>
                <a:schemeClr val="bg1"/>
              </a:solidFill>
            </a:rPr>
            <a:t>العيادة </a:t>
          </a:r>
          <a:endParaRPr lang="en-GB" sz="2800" b="1" dirty="0">
            <a:solidFill>
              <a:schemeClr val="bg1"/>
            </a:solidFill>
          </a:endParaRPr>
        </a:p>
      </dgm:t>
    </dgm:pt>
    <dgm:pt modelId="{C17CF7FF-4D21-49D6-A3DC-839853C28F5A}" type="parTrans" cxnId="{3BC42236-E0B3-4ACC-AC7E-50DB2D4BF4E3}">
      <dgm:prSet/>
      <dgm:spPr/>
      <dgm:t>
        <a:bodyPr/>
        <a:lstStyle/>
        <a:p>
          <a:endParaRPr lang="en-GB" sz="2800" b="1"/>
        </a:p>
      </dgm:t>
    </dgm:pt>
    <dgm:pt modelId="{55F947E5-EBCA-4856-82A5-356D00AE3E92}" type="sibTrans" cxnId="{3BC42236-E0B3-4ACC-AC7E-50DB2D4BF4E3}">
      <dgm:prSet/>
      <dgm:spPr/>
      <dgm:t>
        <a:bodyPr/>
        <a:lstStyle/>
        <a:p>
          <a:endParaRPr lang="en-GB" sz="2800" b="1"/>
        </a:p>
      </dgm:t>
    </dgm:pt>
    <dgm:pt modelId="{2FFACE41-9807-4BFF-85A0-763739C0998C}">
      <dgm:prSet phldrT="[نص]" custT="1"/>
      <dgm:spPr>
        <a:solidFill>
          <a:srgbClr val="9999FF"/>
        </a:solidFill>
      </dgm:spPr>
      <dgm:t>
        <a:bodyPr/>
        <a:lstStyle/>
        <a:p>
          <a:r>
            <a:rPr lang="ar-SA" sz="2800" b="1" dirty="0" smtClean="0">
              <a:solidFill>
                <a:schemeClr val="bg1"/>
              </a:solidFill>
            </a:rPr>
            <a:t>المدرسة</a:t>
          </a:r>
          <a:endParaRPr lang="en-GB" sz="2800" b="1" dirty="0">
            <a:solidFill>
              <a:schemeClr val="bg1"/>
            </a:solidFill>
          </a:endParaRPr>
        </a:p>
      </dgm:t>
    </dgm:pt>
    <dgm:pt modelId="{5F0FCB34-11C9-49DA-8554-9598D1A686BF}" type="parTrans" cxnId="{541CC4A2-D880-4A66-B782-5CAC022F520C}">
      <dgm:prSet/>
      <dgm:spPr/>
      <dgm:t>
        <a:bodyPr/>
        <a:lstStyle/>
        <a:p>
          <a:endParaRPr lang="en-GB" sz="2800" b="1"/>
        </a:p>
      </dgm:t>
    </dgm:pt>
    <dgm:pt modelId="{86DDE2BB-F58C-40D4-8A71-6DAEA9ECE640}" type="sibTrans" cxnId="{541CC4A2-D880-4A66-B782-5CAC022F520C}">
      <dgm:prSet/>
      <dgm:spPr/>
      <dgm:t>
        <a:bodyPr/>
        <a:lstStyle/>
        <a:p>
          <a:endParaRPr lang="en-GB" sz="2800" b="1"/>
        </a:p>
      </dgm:t>
    </dgm:pt>
    <dgm:pt modelId="{1C3006EF-54BD-48D1-BAA5-1C497F5B8BF6}">
      <dgm:prSet custT="1"/>
      <dgm:spPr>
        <a:solidFill>
          <a:srgbClr val="99FF99"/>
        </a:solidFill>
      </dgm:spPr>
      <dgm:t>
        <a:bodyPr/>
        <a:lstStyle/>
        <a:p>
          <a:r>
            <a:rPr lang="ar-SA" sz="2800" b="1" dirty="0" smtClean="0">
              <a:solidFill>
                <a:schemeClr val="bg1"/>
              </a:solidFill>
            </a:rPr>
            <a:t>المجتمع </a:t>
          </a:r>
          <a:endParaRPr lang="en-GB" sz="2800" b="1" dirty="0">
            <a:solidFill>
              <a:schemeClr val="bg1"/>
            </a:solidFill>
          </a:endParaRPr>
        </a:p>
      </dgm:t>
    </dgm:pt>
    <dgm:pt modelId="{B9850388-DBD9-4C7A-8555-F2ACA5137A6E}" type="parTrans" cxnId="{F5468A26-7519-43F1-BC51-6B6A3E2FB4D5}">
      <dgm:prSet/>
      <dgm:spPr/>
      <dgm:t>
        <a:bodyPr/>
        <a:lstStyle/>
        <a:p>
          <a:endParaRPr lang="en-GB" sz="2800" b="1"/>
        </a:p>
      </dgm:t>
    </dgm:pt>
    <dgm:pt modelId="{C2C29703-DEE1-464D-9286-69C95A4C2B54}" type="sibTrans" cxnId="{F5468A26-7519-43F1-BC51-6B6A3E2FB4D5}">
      <dgm:prSet/>
      <dgm:spPr/>
      <dgm:t>
        <a:bodyPr/>
        <a:lstStyle/>
        <a:p>
          <a:endParaRPr lang="en-GB" sz="2800" b="1"/>
        </a:p>
      </dgm:t>
    </dgm:pt>
    <dgm:pt modelId="{5794DA64-9159-4540-B750-9C6FB425FFF6}" type="pres">
      <dgm:prSet presAssocID="{232DBE9F-F8B6-4AEA-B2EE-65014065AB1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C9DCC34-796B-4AEB-9045-2517112F4B9F}" type="pres">
      <dgm:prSet presAssocID="{5AA4A6EF-2AF0-43C1-B34F-205A2254E934}" presName="centerShape" presStyleLbl="node0" presStyleIdx="0" presStyleCnt="1"/>
      <dgm:spPr/>
      <dgm:t>
        <a:bodyPr/>
        <a:lstStyle/>
        <a:p>
          <a:endParaRPr lang="en-GB"/>
        </a:p>
      </dgm:t>
    </dgm:pt>
    <dgm:pt modelId="{82A64D7F-F1BE-4F18-A777-3E0B10BFC856}" type="pres">
      <dgm:prSet presAssocID="{815AB0FD-31A1-4056-852A-3929396007A6}" presName="node" presStyleLbl="node1" presStyleIdx="0" presStyleCnt="5" custScaleX="119220" custScaleY="11749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8EFBE4-8F6E-4229-9616-C900782E07FF}" type="pres">
      <dgm:prSet presAssocID="{815AB0FD-31A1-4056-852A-3929396007A6}" presName="dummy" presStyleCnt="0"/>
      <dgm:spPr/>
    </dgm:pt>
    <dgm:pt modelId="{F416584B-301B-4747-A9D5-AC718F4ACA3D}" type="pres">
      <dgm:prSet presAssocID="{30F48976-F647-4100-8ED7-9F1757C43F4B}" presName="sibTrans" presStyleLbl="sibTrans2D1" presStyleIdx="0" presStyleCnt="5"/>
      <dgm:spPr/>
      <dgm:t>
        <a:bodyPr/>
        <a:lstStyle/>
        <a:p>
          <a:endParaRPr lang="en-GB"/>
        </a:p>
      </dgm:t>
    </dgm:pt>
    <dgm:pt modelId="{FED1E7F5-C81B-453B-9564-2DCF900E49E8}" type="pres">
      <dgm:prSet presAssocID="{5336BA4E-73BD-4F26-891E-B465FA98B054}" presName="node" presStyleLbl="node1" presStyleIdx="1" presStyleCnt="5" custScaleX="119220" custScaleY="11749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20735A-CB95-4020-916D-1CFB036EFE96}" type="pres">
      <dgm:prSet presAssocID="{5336BA4E-73BD-4F26-891E-B465FA98B054}" presName="dummy" presStyleCnt="0"/>
      <dgm:spPr/>
    </dgm:pt>
    <dgm:pt modelId="{DA35C532-8E1B-4626-B271-BB43EBBCA98A}" type="pres">
      <dgm:prSet presAssocID="{786B6CD5-AF13-4527-B376-76729E1923A0}" presName="sibTrans" presStyleLbl="sibTrans2D1" presStyleIdx="1" presStyleCnt="5"/>
      <dgm:spPr/>
      <dgm:t>
        <a:bodyPr/>
        <a:lstStyle/>
        <a:p>
          <a:endParaRPr lang="en-GB"/>
        </a:p>
      </dgm:t>
    </dgm:pt>
    <dgm:pt modelId="{81FEA6C5-977F-4340-9ECA-52C685838CB9}" type="pres">
      <dgm:prSet presAssocID="{1C3006EF-54BD-48D1-BAA5-1C497F5B8BF6}" presName="node" presStyleLbl="node1" presStyleIdx="2" presStyleCnt="5" custScaleX="119220" custScaleY="11749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AB02EC-90FD-40F5-B113-E8BC71879C7C}" type="pres">
      <dgm:prSet presAssocID="{1C3006EF-54BD-48D1-BAA5-1C497F5B8BF6}" presName="dummy" presStyleCnt="0"/>
      <dgm:spPr/>
    </dgm:pt>
    <dgm:pt modelId="{9AAD24D3-3AF7-41EA-A95B-A6B5DC1B5DAC}" type="pres">
      <dgm:prSet presAssocID="{C2C29703-DEE1-464D-9286-69C95A4C2B54}" presName="sibTrans" presStyleLbl="sibTrans2D1" presStyleIdx="2" presStyleCnt="5"/>
      <dgm:spPr/>
      <dgm:t>
        <a:bodyPr/>
        <a:lstStyle/>
        <a:p>
          <a:endParaRPr lang="en-GB"/>
        </a:p>
      </dgm:t>
    </dgm:pt>
    <dgm:pt modelId="{5018B6BF-0B58-4755-B303-52037DA7BE48}" type="pres">
      <dgm:prSet presAssocID="{532F8592-DF39-4D6B-B104-6AF16005206C}" presName="node" presStyleLbl="node1" presStyleIdx="3" presStyleCnt="5" custScaleX="119220" custScaleY="11749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91624A-DE9E-4B0F-AC60-F86EFB271925}" type="pres">
      <dgm:prSet presAssocID="{532F8592-DF39-4D6B-B104-6AF16005206C}" presName="dummy" presStyleCnt="0"/>
      <dgm:spPr/>
    </dgm:pt>
    <dgm:pt modelId="{E3F6F5B7-3B1C-416C-A623-6FE02832C79B}" type="pres">
      <dgm:prSet presAssocID="{55F947E5-EBCA-4856-82A5-356D00AE3E92}" presName="sibTrans" presStyleLbl="sibTrans2D1" presStyleIdx="3" presStyleCnt="5"/>
      <dgm:spPr/>
      <dgm:t>
        <a:bodyPr/>
        <a:lstStyle/>
        <a:p>
          <a:endParaRPr lang="en-GB"/>
        </a:p>
      </dgm:t>
    </dgm:pt>
    <dgm:pt modelId="{1B065294-F301-41AB-91C1-32AA3E21DE4D}" type="pres">
      <dgm:prSet presAssocID="{2FFACE41-9807-4BFF-85A0-763739C0998C}" presName="node" presStyleLbl="node1" presStyleIdx="4" presStyleCnt="5" custScaleX="119220" custScaleY="11749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D00900-EC7D-4479-A38C-C3CFA9A5D8BC}" type="pres">
      <dgm:prSet presAssocID="{2FFACE41-9807-4BFF-85A0-763739C0998C}" presName="dummy" presStyleCnt="0"/>
      <dgm:spPr/>
    </dgm:pt>
    <dgm:pt modelId="{1209D52E-FEA8-40BF-BE0C-8338F4CBE6B4}" type="pres">
      <dgm:prSet presAssocID="{86DDE2BB-F58C-40D4-8A71-6DAEA9ECE640}" presName="sibTrans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E12293DF-30C5-4AF6-A660-09A83066621B}" type="presOf" srcId="{815AB0FD-31A1-4056-852A-3929396007A6}" destId="{82A64D7F-F1BE-4F18-A777-3E0B10BFC856}" srcOrd="0" destOrd="0" presId="urn:microsoft.com/office/officeart/2005/8/layout/radial6"/>
    <dgm:cxn modelId="{EC93B186-B509-4245-8E76-8B414D1C0C40}" type="presOf" srcId="{55F947E5-EBCA-4856-82A5-356D00AE3E92}" destId="{E3F6F5B7-3B1C-416C-A623-6FE02832C79B}" srcOrd="0" destOrd="0" presId="urn:microsoft.com/office/officeart/2005/8/layout/radial6"/>
    <dgm:cxn modelId="{CBA449FA-B64A-45F4-AA2B-1F495E1BB930}" srcId="{5AA4A6EF-2AF0-43C1-B34F-205A2254E934}" destId="{5336BA4E-73BD-4F26-891E-B465FA98B054}" srcOrd="1" destOrd="0" parTransId="{3289EFAA-4489-4B07-B121-63FCD8DEBF3B}" sibTransId="{786B6CD5-AF13-4527-B376-76729E1923A0}"/>
    <dgm:cxn modelId="{301CA92D-6210-4A8B-9E1A-D5FCAA86FAC6}" type="presOf" srcId="{30F48976-F647-4100-8ED7-9F1757C43F4B}" destId="{F416584B-301B-4747-A9D5-AC718F4ACA3D}" srcOrd="0" destOrd="0" presId="urn:microsoft.com/office/officeart/2005/8/layout/radial6"/>
    <dgm:cxn modelId="{23E18E8A-6C4D-48FC-B4E4-AD6FE2949382}" type="presOf" srcId="{2FFACE41-9807-4BFF-85A0-763739C0998C}" destId="{1B065294-F301-41AB-91C1-32AA3E21DE4D}" srcOrd="0" destOrd="0" presId="urn:microsoft.com/office/officeart/2005/8/layout/radial6"/>
    <dgm:cxn modelId="{23B25644-DD5E-4436-B333-A23CFF3C5B64}" type="presOf" srcId="{786B6CD5-AF13-4527-B376-76729E1923A0}" destId="{DA35C532-8E1B-4626-B271-BB43EBBCA98A}" srcOrd="0" destOrd="0" presId="urn:microsoft.com/office/officeart/2005/8/layout/radial6"/>
    <dgm:cxn modelId="{D1558906-DFB8-4E66-800E-B1569FCC2CA9}" type="presOf" srcId="{C2C29703-DEE1-464D-9286-69C95A4C2B54}" destId="{9AAD24D3-3AF7-41EA-A95B-A6B5DC1B5DAC}" srcOrd="0" destOrd="0" presId="urn:microsoft.com/office/officeart/2005/8/layout/radial6"/>
    <dgm:cxn modelId="{F1AC8164-B09B-4D6E-8D74-5CFD641A8CE4}" srcId="{232DBE9F-F8B6-4AEA-B2EE-65014065AB18}" destId="{5AA4A6EF-2AF0-43C1-B34F-205A2254E934}" srcOrd="0" destOrd="0" parTransId="{F05AD9E0-B64B-46E5-9147-293A6F8434E4}" sibTransId="{41A5BB8B-3952-4B0A-8B6D-10FE3A8A0159}"/>
    <dgm:cxn modelId="{72F405C0-1810-48D7-AB7A-AAED21E66972}" type="presOf" srcId="{5336BA4E-73BD-4F26-891E-B465FA98B054}" destId="{FED1E7F5-C81B-453B-9564-2DCF900E49E8}" srcOrd="0" destOrd="0" presId="urn:microsoft.com/office/officeart/2005/8/layout/radial6"/>
    <dgm:cxn modelId="{69BF7395-48DB-42B4-B90A-ACF424FB5DC1}" type="presOf" srcId="{232DBE9F-F8B6-4AEA-B2EE-65014065AB18}" destId="{5794DA64-9159-4540-B750-9C6FB425FFF6}" srcOrd="0" destOrd="0" presId="urn:microsoft.com/office/officeart/2005/8/layout/radial6"/>
    <dgm:cxn modelId="{3BC42236-E0B3-4ACC-AC7E-50DB2D4BF4E3}" srcId="{5AA4A6EF-2AF0-43C1-B34F-205A2254E934}" destId="{532F8592-DF39-4D6B-B104-6AF16005206C}" srcOrd="3" destOrd="0" parTransId="{C17CF7FF-4D21-49D6-A3DC-839853C28F5A}" sibTransId="{55F947E5-EBCA-4856-82A5-356D00AE3E92}"/>
    <dgm:cxn modelId="{4CFFF10D-8D54-4D3B-8C92-A01CF03A3BD6}" srcId="{5AA4A6EF-2AF0-43C1-B34F-205A2254E934}" destId="{815AB0FD-31A1-4056-852A-3929396007A6}" srcOrd="0" destOrd="0" parTransId="{1EC36853-6181-4910-89D5-AAF0E6F77899}" sibTransId="{30F48976-F647-4100-8ED7-9F1757C43F4B}"/>
    <dgm:cxn modelId="{6EE408EC-4418-45AA-9DAD-6B7213DD0330}" type="presOf" srcId="{5AA4A6EF-2AF0-43C1-B34F-205A2254E934}" destId="{0C9DCC34-796B-4AEB-9045-2517112F4B9F}" srcOrd="0" destOrd="0" presId="urn:microsoft.com/office/officeart/2005/8/layout/radial6"/>
    <dgm:cxn modelId="{DA1158EE-5255-45CE-BE22-B99CA0B281D1}" type="presOf" srcId="{86DDE2BB-F58C-40D4-8A71-6DAEA9ECE640}" destId="{1209D52E-FEA8-40BF-BE0C-8338F4CBE6B4}" srcOrd="0" destOrd="0" presId="urn:microsoft.com/office/officeart/2005/8/layout/radial6"/>
    <dgm:cxn modelId="{541CC4A2-D880-4A66-B782-5CAC022F520C}" srcId="{5AA4A6EF-2AF0-43C1-B34F-205A2254E934}" destId="{2FFACE41-9807-4BFF-85A0-763739C0998C}" srcOrd="4" destOrd="0" parTransId="{5F0FCB34-11C9-49DA-8554-9598D1A686BF}" sibTransId="{86DDE2BB-F58C-40D4-8A71-6DAEA9ECE640}"/>
    <dgm:cxn modelId="{AA8B22AB-F586-49B9-8F7A-B6370F6B6CA3}" type="presOf" srcId="{532F8592-DF39-4D6B-B104-6AF16005206C}" destId="{5018B6BF-0B58-4755-B303-52037DA7BE48}" srcOrd="0" destOrd="0" presId="urn:microsoft.com/office/officeart/2005/8/layout/radial6"/>
    <dgm:cxn modelId="{F5468A26-7519-43F1-BC51-6B6A3E2FB4D5}" srcId="{5AA4A6EF-2AF0-43C1-B34F-205A2254E934}" destId="{1C3006EF-54BD-48D1-BAA5-1C497F5B8BF6}" srcOrd="2" destOrd="0" parTransId="{B9850388-DBD9-4C7A-8555-F2ACA5137A6E}" sibTransId="{C2C29703-DEE1-464D-9286-69C95A4C2B54}"/>
    <dgm:cxn modelId="{F406C29B-7E5A-445B-99E1-DCC10CAA1E55}" type="presOf" srcId="{1C3006EF-54BD-48D1-BAA5-1C497F5B8BF6}" destId="{81FEA6C5-977F-4340-9ECA-52C685838CB9}" srcOrd="0" destOrd="0" presId="urn:microsoft.com/office/officeart/2005/8/layout/radial6"/>
    <dgm:cxn modelId="{C49C7980-B706-458F-A1C1-E92E66948FEE}" type="presParOf" srcId="{5794DA64-9159-4540-B750-9C6FB425FFF6}" destId="{0C9DCC34-796B-4AEB-9045-2517112F4B9F}" srcOrd="0" destOrd="0" presId="urn:microsoft.com/office/officeart/2005/8/layout/radial6"/>
    <dgm:cxn modelId="{B7EFC42F-0FCB-46F5-B421-8BA6FEF03EF7}" type="presParOf" srcId="{5794DA64-9159-4540-B750-9C6FB425FFF6}" destId="{82A64D7F-F1BE-4F18-A777-3E0B10BFC856}" srcOrd="1" destOrd="0" presId="urn:microsoft.com/office/officeart/2005/8/layout/radial6"/>
    <dgm:cxn modelId="{F95B12D5-C8FD-46DF-88CE-405C56DE1D4E}" type="presParOf" srcId="{5794DA64-9159-4540-B750-9C6FB425FFF6}" destId="{438EFBE4-8F6E-4229-9616-C900782E07FF}" srcOrd="2" destOrd="0" presId="urn:microsoft.com/office/officeart/2005/8/layout/radial6"/>
    <dgm:cxn modelId="{580D1F7D-D94A-48CB-B279-82B71896930B}" type="presParOf" srcId="{5794DA64-9159-4540-B750-9C6FB425FFF6}" destId="{F416584B-301B-4747-A9D5-AC718F4ACA3D}" srcOrd="3" destOrd="0" presId="urn:microsoft.com/office/officeart/2005/8/layout/radial6"/>
    <dgm:cxn modelId="{61074443-075A-44D9-8C11-387A606F811C}" type="presParOf" srcId="{5794DA64-9159-4540-B750-9C6FB425FFF6}" destId="{FED1E7F5-C81B-453B-9564-2DCF900E49E8}" srcOrd="4" destOrd="0" presId="urn:microsoft.com/office/officeart/2005/8/layout/radial6"/>
    <dgm:cxn modelId="{E1627A6A-80FC-4219-AD11-98F672A34C5F}" type="presParOf" srcId="{5794DA64-9159-4540-B750-9C6FB425FFF6}" destId="{A920735A-CB95-4020-916D-1CFB036EFE96}" srcOrd="5" destOrd="0" presId="urn:microsoft.com/office/officeart/2005/8/layout/radial6"/>
    <dgm:cxn modelId="{51F22768-07F9-4735-999D-D86F53FE67BE}" type="presParOf" srcId="{5794DA64-9159-4540-B750-9C6FB425FFF6}" destId="{DA35C532-8E1B-4626-B271-BB43EBBCA98A}" srcOrd="6" destOrd="0" presId="urn:microsoft.com/office/officeart/2005/8/layout/radial6"/>
    <dgm:cxn modelId="{BF65744F-255D-4968-95D2-44DDA1F21618}" type="presParOf" srcId="{5794DA64-9159-4540-B750-9C6FB425FFF6}" destId="{81FEA6C5-977F-4340-9ECA-52C685838CB9}" srcOrd="7" destOrd="0" presId="urn:microsoft.com/office/officeart/2005/8/layout/radial6"/>
    <dgm:cxn modelId="{C9F0C02F-AFCB-47F9-9B05-FBF560D11C60}" type="presParOf" srcId="{5794DA64-9159-4540-B750-9C6FB425FFF6}" destId="{07AB02EC-90FD-40F5-B113-E8BC71879C7C}" srcOrd="8" destOrd="0" presId="urn:microsoft.com/office/officeart/2005/8/layout/radial6"/>
    <dgm:cxn modelId="{CBCA7A93-6AA1-4174-BBF5-C41BFD422683}" type="presParOf" srcId="{5794DA64-9159-4540-B750-9C6FB425FFF6}" destId="{9AAD24D3-3AF7-41EA-A95B-A6B5DC1B5DAC}" srcOrd="9" destOrd="0" presId="urn:microsoft.com/office/officeart/2005/8/layout/radial6"/>
    <dgm:cxn modelId="{EE8C7B77-16A8-4393-A429-FCA2ABC29FBA}" type="presParOf" srcId="{5794DA64-9159-4540-B750-9C6FB425FFF6}" destId="{5018B6BF-0B58-4755-B303-52037DA7BE48}" srcOrd="10" destOrd="0" presId="urn:microsoft.com/office/officeart/2005/8/layout/radial6"/>
    <dgm:cxn modelId="{B815F905-9BF6-49A0-B869-93D8C8897AB3}" type="presParOf" srcId="{5794DA64-9159-4540-B750-9C6FB425FFF6}" destId="{A991624A-DE9E-4B0F-AC60-F86EFB271925}" srcOrd="11" destOrd="0" presId="urn:microsoft.com/office/officeart/2005/8/layout/radial6"/>
    <dgm:cxn modelId="{5A3F5806-9E43-463D-9E63-CCC921D0BF76}" type="presParOf" srcId="{5794DA64-9159-4540-B750-9C6FB425FFF6}" destId="{E3F6F5B7-3B1C-416C-A623-6FE02832C79B}" srcOrd="12" destOrd="0" presId="urn:microsoft.com/office/officeart/2005/8/layout/radial6"/>
    <dgm:cxn modelId="{B69D7E0E-D71B-4954-970B-B72D6AC07932}" type="presParOf" srcId="{5794DA64-9159-4540-B750-9C6FB425FFF6}" destId="{1B065294-F301-41AB-91C1-32AA3E21DE4D}" srcOrd="13" destOrd="0" presId="urn:microsoft.com/office/officeart/2005/8/layout/radial6"/>
    <dgm:cxn modelId="{AF464B84-734D-4109-9A80-ADB6CAD787EC}" type="presParOf" srcId="{5794DA64-9159-4540-B750-9C6FB425FFF6}" destId="{C3D00900-EC7D-4479-A38C-C3CFA9A5D8BC}" srcOrd="14" destOrd="0" presId="urn:microsoft.com/office/officeart/2005/8/layout/radial6"/>
    <dgm:cxn modelId="{52D9E94B-E83F-4206-BB79-9849F21E0097}" type="presParOf" srcId="{5794DA64-9159-4540-B750-9C6FB425FFF6}" destId="{1209D52E-FEA8-40BF-BE0C-8338F4CBE6B4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75565B-F752-4E44-AF0D-2F6094629B36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38A6739A-C99C-49F8-81B3-B6CE11B8E5F3}">
      <dgm:prSet phldrT="[نص]"/>
      <dgm:spPr>
        <a:solidFill>
          <a:srgbClr val="99CCFF"/>
        </a:solidFill>
      </dgm:spPr>
      <dgm:t>
        <a:bodyPr/>
        <a:lstStyle/>
        <a:p>
          <a:r>
            <a:rPr lang="ar-SA" dirty="0" smtClean="0">
              <a:solidFill>
                <a:schemeClr val="bg1"/>
              </a:solidFill>
              <a:latin typeface="+mj-lt"/>
            </a:rPr>
            <a:t>حدد السلوك المستهدف </a:t>
          </a:r>
          <a:endParaRPr lang="en-GB" dirty="0">
            <a:solidFill>
              <a:schemeClr val="bg1"/>
            </a:solidFill>
            <a:latin typeface="+mj-lt"/>
          </a:endParaRPr>
        </a:p>
      </dgm:t>
    </dgm:pt>
    <dgm:pt modelId="{FBF4CB6A-BDA2-4539-AB68-80BD194F4A86}" type="parTrans" cxnId="{9C14ADA8-810C-4C3F-BC58-63E610615BE2}">
      <dgm:prSet/>
      <dgm:spPr/>
      <dgm:t>
        <a:bodyPr/>
        <a:lstStyle/>
        <a:p>
          <a:endParaRPr lang="en-GB"/>
        </a:p>
      </dgm:t>
    </dgm:pt>
    <dgm:pt modelId="{5B55B16C-E0EC-4DCE-A36C-0E4E23BDBC78}" type="sibTrans" cxnId="{9C14ADA8-810C-4C3F-BC58-63E610615BE2}">
      <dgm:prSet/>
      <dgm:spPr/>
      <dgm:t>
        <a:bodyPr/>
        <a:lstStyle/>
        <a:p>
          <a:endParaRPr lang="en-GB"/>
        </a:p>
      </dgm:t>
    </dgm:pt>
    <dgm:pt modelId="{58B94ED8-BA05-46F2-9561-FD07BC84E6B0}">
      <dgm:prSet phldrT="[نص]"/>
      <dgm:spPr>
        <a:solidFill>
          <a:srgbClr val="FF6699"/>
        </a:solidFill>
      </dgm:spPr>
      <dgm:t>
        <a:bodyPr/>
        <a:lstStyle/>
        <a:p>
          <a:r>
            <a:rPr lang="ar-SA" dirty="0" smtClean="0">
              <a:solidFill>
                <a:schemeClr val="bg1"/>
              </a:solidFill>
            </a:rPr>
            <a:t>تعرف على الظروف المحيطة بالسلوك </a:t>
          </a:r>
          <a:endParaRPr lang="en-GB" dirty="0">
            <a:solidFill>
              <a:schemeClr val="bg1"/>
            </a:solidFill>
          </a:endParaRPr>
        </a:p>
      </dgm:t>
    </dgm:pt>
    <dgm:pt modelId="{73BB3016-A8E6-4D26-8022-937BB0480638}" type="parTrans" cxnId="{E367B67F-C93E-4810-9037-8FDDC1D87BCA}">
      <dgm:prSet/>
      <dgm:spPr/>
      <dgm:t>
        <a:bodyPr/>
        <a:lstStyle/>
        <a:p>
          <a:endParaRPr lang="en-GB"/>
        </a:p>
      </dgm:t>
    </dgm:pt>
    <dgm:pt modelId="{B3B9F1EE-27DA-4F27-93A5-531C6E182AE7}" type="sibTrans" cxnId="{E367B67F-C93E-4810-9037-8FDDC1D87BCA}">
      <dgm:prSet/>
      <dgm:spPr/>
      <dgm:t>
        <a:bodyPr/>
        <a:lstStyle/>
        <a:p>
          <a:endParaRPr lang="en-GB"/>
        </a:p>
      </dgm:t>
    </dgm:pt>
    <dgm:pt modelId="{8E539E97-6068-465D-AE88-282332F2F1F7}">
      <dgm:prSet phldrT="[نص]"/>
      <dgm:spPr>
        <a:solidFill>
          <a:srgbClr val="FFFF00"/>
        </a:solidFill>
      </dgm:spPr>
      <dgm:t>
        <a:bodyPr/>
        <a:lstStyle/>
        <a:p>
          <a:r>
            <a:rPr lang="ar-SA" dirty="0" smtClean="0">
              <a:solidFill>
                <a:schemeClr val="bg1"/>
              </a:solidFill>
            </a:rPr>
            <a:t>حدد نظام و نوع الملاحظة </a:t>
          </a:r>
          <a:endParaRPr lang="en-GB" dirty="0">
            <a:solidFill>
              <a:schemeClr val="bg1"/>
            </a:solidFill>
          </a:endParaRPr>
        </a:p>
      </dgm:t>
    </dgm:pt>
    <dgm:pt modelId="{0432377B-EDAF-4346-A25A-C227A2DEF575}" type="parTrans" cxnId="{266C8A21-B353-46FE-BF8F-7E9570E86468}">
      <dgm:prSet/>
      <dgm:spPr/>
      <dgm:t>
        <a:bodyPr/>
        <a:lstStyle/>
        <a:p>
          <a:endParaRPr lang="en-GB"/>
        </a:p>
      </dgm:t>
    </dgm:pt>
    <dgm:pt modelId="{A75E1D56-A96F-47E4-807E-3B2BF514FCEF}" type="sibTrans" cxnId="{266C8A21-B353-46FE-BF8F-7E9570E86468}">
      <dgm:prSet/>
      <dgm:spPr/>
      <dgm:t>
        <a:bodyPr/>
        <a:lstStyle/>
        <a:p>
          <a:endParaRPr lang="en-GB"/>
        </a:p>
      </dgm:t>
    </dgm:pt>
    <dgm:pt modelId="{5390176A-87D2-49C9-A988-8468F97E9117}">
      <dgm:prSet phldrT="[نص]"/>
      <dgm:spPr>
        <a:solidFill>
          <a:srgbClr val="9999FF"/>
        </a:solidFill>
      </dgm:spPr>
      <dgm:t>
        <a:bodyPr/>
        <a:lstStyle/>
        <a:p>
          <a:r>
            <a:rPr lang="ar-SA" dirty="0" smtClean="0">
              <a:solidFill>
                <a:schemeClr val="bg1"/>
              </a:solidFill>
            </a:rPr>
            <a:t>صمم اداة لتسجيل تكرار السلوك ثم سجل  تكرار السلوك  </a:t>
          </a:r>
          <a:endParaRPr lang="en-GB" dirty="0">
            <a:solidFill>
              <a:schemeClr val="bg1"/>
            </a:solidFill>
          </a:endParaRPr>
        </a:p>
      </dgm:t>
    </dgm:pt>
    <dgm:pt modelId="{FF6A8750-C6A1-461B-814F-55B4CF0468DF}" type="parTrans" cxnId="{CC9EFA97-C5E0-4FFE-9621-8AFBDFD4B36B}">
      <dgm:prSet/>
      <dgm:spPr/>
      <dgm:t>
        <a:bodyPr/>
        <a:lstStyle/>
        <a:p>
          <a:endParaRPr lang="en-GB"/>
        </a:p>
      </dgm:t>
    </dgm:pt>
    <dgm:pt modelId="{2F1EECAE-3CBC-46D2-829E-83731906E990}" type="sibTrans" cxnId="{CC9EFA97-C5E0-4FFE-9621-8AFBDFD4B36B}">
      <dgm:prSet/>
      <dgm:spPr/>
      <dgm:t>
        <a:bodyPr/>
        <a:lstStyle/>
        <a:p>
          <a:endParaRPr lang="en-GB"/>
        </a:p>
      </dgm:t>
    </dgm:pt>
    <dgm:pt modelId="{CE8532B9-CD3C-4E46-B618-4A99F3246ED2}">
      <dgm:prSet phldrT="[نص]"/>
      <dgm:spPr>
        <a:solidFill>
          <a:srgbClr val="FFCCFF"/>
        </a:solidFill>
      </dgm:spPr>
      <dgm:t>
        <a:bodyPr/>
        <a:lstStyle/>
        <a:p>
          <a:r>
            <a:rPr lang="ar-SA" dirty="0" smtClean="0">
              <a:solidFill>
                <a:schemeClr val="bg1"/>
              </a:solidFill>
            </a:rPr>
            <a:t>فسر و لخص النتائج المرتبطة بالملاحظة  </a:t>
          </a:r>
          <a:endParaRPr lang="en-GB" dirty="0">
            <a:solidFill>
              <a:schemeClr val="bg1"/>
            </a:solidFill>
          </a:endParaRPr>
        </a:p>
      </dgm:t>
    </dgm:pt>
    <dgm:pt modelId="{8AF328E6-DFE1-41AD-ADCA-55EB45F452F0}" type="parTrans" cxnId="{4F05711C-BFEF-4D2C-BD0F-609ADFF146A0}">
      <dgm:prSet/>
      <dgm:spPr/>
      <dgm:t>
        <a:bodyPr/>
        <a:lstStyle/>
        <a:p>
          <a:endParaRPr lang="en-GB"/>
        </a:p>
      </dgm:t>
    </dgm:pt>
    <dgm:pt modelId="{268DFC49-FE1E-495D-82A0-21A0697C02D1}" type="sibTrans" cxnId="{4F05711C-BFEF-4D2C-BD0F-609ADFF146A0}">
      <dgm:prSet/>
      <dgm:spPr/>
      <dgm:t>
        <a:bodyPr/>
        <a:lstStyle/>
        <a:p>
          <a:endParaRPr lang="en-GB"/>
        </a:p>
      </dgm:t>
    </dgm:pt>
    <dgm:pt modelId="{7F024640-9597-4F2F-90A8-54FE96EA7024}" type="pres">
      <dgm:prSet presAssocID="{AB75565B-F752-4E44-AF0D-2F6094629B3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F414C51-F427-4071-AA7E-6278EFD1DB8D}" type="pres">
      <dgm:prSet presAssocID="{AB75565B-F752-4E44-AF0D-2F6094629B36}" presName="dummyMaxCanvas" presStyleCnt="0">
        <dgm:presLayoutVars/>
      </dgm:prSet>
      <dgm:spPr/>
    </dgm:pt>
    <dgm:pt modelId="{3965A488-8B69-4CD0-AD26-532DD5908C18}" type="pres">
      <dgm:prSet presAssocID="{AB75565B-F752-4E44-AF0D-2F6094629B36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E687EF-9D4D-4073-94A7-10418B516981}" type="pres">
      <dgm:prSet presAssocID="{AB75565B-F752-4E44-AF0D-2F6094629B3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13F124-36BA-47B5-9248-7C111E76838C}" type="pres">
      <dgm:prSet presAssocID="{AB75565B-F752-4E44-AF0D-2F6094629B3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9A110E-4666-476A-9E14-4DBBE19E9A95}" type="pres">
      <dgm:prSet presAssocID="{AB75565B-F752-4E44-AF0D-2F6094629B3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5BA9DB-6C04-4ED1-9491-49E266F984E7}" type="pres">
      <dgm:prSet presAssocID="{AB75565B-F752-4E44-AF0D-2F6094629B3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D6DE96-9734-4B02-B8B3-59464116F1F8}" type="pres">
      <dgm:prSet presAssocID="{AB75565B-F752-4E44-AF0D-2F6094629B3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0B0911-1EFD-4B03-8FB5-1397F5BA2F82}" type="pres">
      <dgm:prSet presAssocID="{AB75565B-F752-4E44-AF0D-2F6094629B3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0744B7-1DB6-415A-9232-4A84C9A363BE}" type="pres">
      <dgm:prSet presAssocID="{AB75565B-F752-4E44-AF0D-2F6094629B3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3616CF-437E-4B7E-B5C8-61563AB0C5F1}" type="pres">
      <dgm:prSet presAssocID="{AB75565B-F752-4E44-AF0D-2F6094629B3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9A1BF1-944D-4D86-A257-8F22FBE9B3D1}" type="pres">
      <dgm:prSet presAssocID="{AB75565B-F752-4E44-AF0D-2F6094629B3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2D6C6E-44DD-4328-BA58-B1DDCE429EF4}" type="pres">
      <dgm:prSet presAssocID="{AB75565B-F752-4E44-AF0D-2F6094629B3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733274-D619-4C27-AE28-43C1D8FE2791}" type="pres">
      <dgm:prSet presAssocID="{AB75565B-F752-4E44-AF0D-2F6094629B3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F0929B-A501-4F56-9249-E9672AC02D26}" type="pres">
      <dgm:prSet presAssocID="{AB75565B-F752-4E44-AF0D-2F6094629B3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E6CF45-7477-4BA0-A75D-F7F2E7EAFC19}" type="pres">
      <dgm:prSet presAssocID="{AB75565B-F752-4E44-AF0D-2F6094629B3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9ED93CB-CCB8-4884-A5BB-A7C3A9516633}" type="presOf" srcId="{AB75565B-F752-4E44-AF0D-2F6094629B36}" destId="{7F024640-9597-4F2F-90A8-54FE96EA7024}" srcOrd="0" destOrd="0" presId="urn:microsoft.com/office/officeart/2005/8/layout/vProcess5"/>
    <dgm:cxn modelId="{E284F00F-B2C5-4CB8-BE03-8ABF98426805}" type="presOf" srcId="{58B94ED8-BA05-46F2-9561-FD07BC84E6B0}" destId="{432D6C6E-44DD-4328-BA58-B1DDCE429EF4}" srcOrd="1" destOrd="0" presId="urn:microsoft.com/office/officeart/2005/8/layout/vProcess5"/>
    <dgm:cxn modelId="{CC34001B-3ACD-4FCF-854E-2D467819429A}" type="presOf" srcId="{2F1EECAE-3CBC-46D2-829E-83731906E990}" destId="{883616CF-437E-4B7E-B5C8-61563AB0C5F1}" srcOrd="0" destOrd="0" presId="urn:microsoft.com/office/officeart/2005/8/layout/vProcess5"/>
    <dgm:cxn modelId="{621439AF-7797-46F1-B5C9-5D8FF8C465B2}" type="presOf" srcId="{58B94ED8-BA05-46F2-9561-FD07BC84E6B0}" destId="{1CE687EF-9D4D-4073-94A7-10418B516981}" srcOrd="0" destOrd="0" presId="urn:microsoft.com/office/officeart/2005/8/layout/vProcess5"/>
    <dgm:cxn modelId="{4F05711C-BFEF-4D2C-BD0F-609ADFF146A0}" srcId="{AB75565B-F752-4E44-AF0D-2F6094629B36}" destId="{CE8532B9-CD3C-4E46-B618-4A99F3246ED2}" srcOrd="4" destOrd="0" parTransId="{8AF328E6-DFE1-41AD-ADCA-55EB45F452F0}" sibTransId="{268DFC49-FE1E-495D-82A0-21A0697C02D1}"/>
    <dgm:cxn modelId="{33DF9D07-51EC-4355-B439-6E97DB825409}" type="presOf" srcId="{5B55B16C-E0EC-4DCE-A36C-0E4E23BDBC78}" destId="{49D6DE96-9734-4B02-B8B3-59464116F1F8}" srcOrd="0" destOrd="0" presId="urn:microsoft.com/office/officeart/2005/8/layout/vProcess5"/>
    <dgm:cxn modelId="{E367B67F-C93E-4810-9037-8FDDC1D87BCA}" srcId="{AB75565B-F752-4E44-AF0D-2F6094629B36}" destId="{58B94ED8-BA05-46F2-9561-FD07BC84E6B0}" srcOrd="1" destOrd="0" parTransId="{73BB3016-A8E6-4D26-8022-937BB0480638}" sibTransId="{B3B9F1EE-27DA-4F27-93A5-531C6E182AE7}"/>
    <dgm:cxn modelId="{5BB733CE-3922-4A96-A18E-4899BB45A128}" type="presOf" srcId="{38A6739A-C99C-49F8-81B3-B6CE11B8E5F3}" destId="{D59A1BF1-944D-4D86-A257-8F22FBE9B3D1}" srcOrd="1" destOrd="0" presId="urn:microsoft.com/office/officeart/2005/8/layout/vProcess5"/>
    <dgm:cxn modelId="{C234F248-7559-4FA9-9057-32E26B1EFDBB}" type="presOf" srcId="{5390176A-87D2-49C9-A988-8468F97E9117}" destId="{12F0929B-A501-4F56-9249-E9672AC02D26}" srcOrd="1" destOrd="0" presId="urn:microsoft.com/office/officeart/2005/8/layout/vProcess5"/>
    <dgm:cxn modelId="{DCDE7B7D-BFA3-4CC2-851F-720F497067AF}" type="presOf" srcId="{8E539E97-6068-465D-AE88-282332F2F1F7}" destId="{CB13F124-36BA-47B5-9248-7C111E76838C}" srcOrd="0" destOrd="0" presId="urn:microsoft.com/office/officeart/2005/8/layout/vProcess5"/>
    <dgm:cxn modelId="{1CDBAAC9-981D-48C5-B683-583482FB4C57}" type="presOf" srcId="{5390176A-87D2-49C9-A988-8468F97E9117}" destId="{3B9A110E-4666-476A-9E14-4DBBE19E9A95}" srcOrd="0" destOrd="0" presId="urn:microsoft.com/office/officeart/2005/8/layout/vProcess5"/>
    <dgm:cxn modelId="{E3E37EBB-F166-4317-B69D-83EEC316D8DA}" type="presOf" srcId="{CE8532B9-CD3C-4E46-B618-4A99F3246ED2}" destId="{425BA9DB-6C04-4ED1-9491-49E266F984E7}" srcOrd="0" destOrd="0" presId="urn:microsoft.com/office/officeart/2005/8/layout/vProcess5"/>
    <dgm:cxn modelId="{3019EF6A-E99C-4074-A0F4-D50FFD4A681D}" type="presOf" srcId="{8E539E97-6068-465D-AE88-282332F2F1F7}" destId="{09733274-D619-4C27-AE28-43C1D8FE2791}" srcOrd="1" destOrd="0" presId="urn:microsoft.com/office/officeart/2005/8/layout/vProcess5"/>
    <dgm:cxn modelId="{CC9EFA97-C5E0-4FFE-9621-8AFBDFD4B36B}" srcId="{AB75565B-F752-4E44-AF0D-2F6094629B36}" destId="{5390176A-87D2-49C9-A988-8468F97E9117}" srcOrd="3" destOrd="0" parTransId="{FF6A8750-C6A1-461B-814F-55B4CF0468DF}" sibTransId="{2F1EECAE-3CBC-46D2-829E-83731906E990}"/>
    <dgm:cxn modelId="{266C8A21-B353-46FE-BF8F-7E9570E86468}" srcId="{AB75565B-F752-4E44-AF0D-2F6094629B36}" destId="{8E539E97-6068-465D-AE88-282332F2F1F7}" srcOrd="2" destOrd="0" parTransId="{0432377B-EDAF-4346-A25A-C227A2DEF575}" sibTransId="{A75E1D56-A96F-47E4-807E-3B2BF514FCEF}"/>
    <dgm:cxn modelId="{A293A641-57E3-4D8E-A07C-64EBA100A22E}" type="presOf" srcId="{A75E1D56-A96F-47E4-807E-3B2BF514FCEF}" destId="{620744B7-1DB6-415A-9232-4A84C9A363BE}" srcOrd="0" destOrd="0" presId="urn:microsoft.com/office/officeart/2005/8/layout/vProcess5"/>
    <dgm:cxn modelId="{3FE19931-FB1B-4E20-B3B2-1C29F694513B}" type="presOf" srcId="{CE8532B9-CD3C-4E46-B618-4A99F3246ED2}" destId="{E8E6CF45-7477-4BA0-A75D-F7F2E7EAFC19}" srcOrd="1" destOrd="0" presId="urn:microsoft.com/office/officeart/2005/8/layout/vProcess5"/>
    <dgm:cxn modelId="{2C86D26D-C32F-434F-B579-8DEDD7E0876A}" type="presOf" srcId="{B3B9F1EE-27DA-4F27-93A5-531C6E182AE7}" destId="{930B0911-1EFD-4B03-8FB5-1397F5BA2F82}" srcOrd="0" destOrd="0" presId="urn:microsoft.com/office/officeart/2005/8/layout/vProcess5"/>
    <dgm:cxn modelId="{88988D9A-8B57-4958-A6BE-338F7F79DB62}" type="presOf" srcId="{38A6739A-C99C-49F8-81B3-B6CE11B8E5F3}" destId="{3965A488-8B69-4CD0-AD26-532DD5908C18}" srcOrd="0" destOrd="0" presId="urn:microsoft.com/office/officeart/2005/8/layout/vProcess5"/>
    <dgm:cxn modelId="{9C14ADA8-810C-4C3F-BC58-63E610615BE2}" srcId="{AB75565B-F752-4E44-AF0D-2F6094629B36}" destId="{38A6739A-C99C-49F8-81B3-B6CE11B8E5F3}" srcOrd="0" destOrd="0" parTransId="{FBF4CB6A-BDA2-4539-AB68-80BD194F4A86}" sibTransId="{5B55B16C-E0EC-4DCE-A36C-0E4E23BDBC78}"/>
    <dgm:cxn modelId="{8224A581-B7F9-4BD9-8B3C-900A71432802}" type="presParOf" srcId="{7F024640-9597-4F2F-90A8-54FE96EA7024}" destId="{5F414C51-F427-4071-AA7E-6278EFD1DB8D}" srcOrd="0" destOrd="0" presId="urn:microsoft.com/office/officeart/2005/8/layout/vProcess5"/>
    <dgm:cxn modelId="{BAF54371-586A-4096-9B07-DE03F6EF9D50}" type="presParOf" srcId="{7F024640-9597-4F2F-90A8-54FE96EA7024}" destId="{3965A488-8B69-4CD0-AD26-532DD5908C18}" srcOrd="1" destOrd="0" presId="urn:microsoft.com/office/officeart/2005/8/layout/vProcess5"/>
    <dgm:cxn modelId="{CF10EB8F-4401-4812-94A0-71E8044EBB30}" type="presParOf" srcId="{7F024640-9597-4F2F-90A8-54FE96EA7024}" destId="{1CE687EF-9D4D-4073-94A7-10418B516981}" srcOrd="2" destOrd="0" presId="urn:microsoft.com/office/officeart/2005/8/layout/vProcess5"/>
    <dgm:cxn modelId="{38269AD2-F651-47DC-8F3C-7624A78FAA38}" type="presParOf" srcId="{7F024640-9597-4F2F-90A8-54FE96EA7024}" destId="{CB13F124-36BA-47B5-9248-7C111E76838C}" srcOrd="3" destOrd="0" presId="urn:microsoft.com/office/officeart/2005/8/layout/vProcess5"/>
    <dgm:cxn modelId="{46F6B86F-45ED-4188-B8D7-DC6E3ACB736F}" type="presParOf" srcId="{7F024640-9597-4F2F-90A8-54FE96EA7024}" destId="{3B9A110E-4666-476A-9E14-4DBBE19E9A95}" srcOrd="4" destOrd="0" presId="urn:microsoft.com/office/officeart/2005/8/layout/vProcess5"/>
    <dgm:cxn modelId="{49A2652F-8FD4-4D8B-8D07-E12954E84C82}" type="presParOf" srcId="{7F024640-9597-4F2F-90A8-54FE96EA7024}" destId="{425BA9DB-6C04-4ED1-9491-49E266F984E7}" srcOrd="5" destOrd="0" presId="urn:microsoft.com/office/officeart/2005/8/layout/vProcess5"/>
    <dgm:cxn modelId="{ED7F501F-981B-4C83-8874-94BC00B3C913}" type="presParOf" srcId="{7F024640-9597-4F2F-90A8-54FE96EA7024}" destId="{49D6DE96-9734-4B02-B8B3-59464116F1F8}" srcOrd="6" destOrd="0" presId="urn:microsoft.com/office/officeart/2005/8/layout/vProcess5"/>
    <dgm:cxn modelId="{12F3A807-77C9-4F83-88B9-8AAC2EFD2038}" type="presParOf" srcId="{7F024640-9597-4F2F-90A8-54FE96EA7024}" destId="{930B0911-1EFD-4B03-8FB5-1397F5BA2F82}" srcOrd="7" destOrd="0" presId="urn:microsoft.com/office/officeart/2005/8/layout/vProcess5"/>
    <dgm:cxn modelId="{D778B019-5369-4EAB-95F4-2C2BEAA41278}" type="presParOf" srcId="{7F024640-9597-4F2F-90A8-54FE96EA7024}" destId="{620744B7-1DB6-415A-9232-4A84C9A363BE}" srcOrd="8" destOrd="0" presId="urn:microsoft.com/office/officeart/2005/8/layout/vProcess5"/>
    <dgm:cxn modelId="{32886E76-73D0-4B43-A6F7-0FEC2A50DC4C}" type="presParOf" srcId="{7F024640-9597-4F2F-90A8-54FE96EA7024}" destId="{883616CF-437E-4B7E-B5C8-61563AB0C5F1}" srcOrd="9" destOrd="0" presId="urn:microsoft.com/office/officeart/2005/8/layout/vProcess5"/>
    <dgm:cxn modelId="{75A942AB-F5BB-4177-940F-3A3E6ED5A349}" type="presParOf" srcId="{7F024640-9597-4F2F-90A8-54FE96EA7024}" destId="{D59A1BF1-944D-4D86-A257-8F22FBE9B3D1}" srcOrd="10" destOrd="0" presId="urn:microsoft.com/office/officeart/2005/8/layout/vProcess5"/>
    <dgm:cxn modelId="{4430F95E-ECF3-4E1A-910B-C037BDDCD6EC}" type="presParOf" srcId="{7F024640-9597-4F2F-90A8-54FE96EA7024}" destId="{432D6C6E-44DD-4328-BA58-B1DDCE429EF4}" srcOrd="11" destOrd="0" presId="urn:microsoft.com/office/officeart/2005/8/layout/vProcess5"/>
    <dgm:cxn modelId="{4925A6EC-3669-490B-B7AB-2C7CB874BE87}" type="presParOf" srcId="{7F024640-9597-4F2F-90A8-54FE96EA7024}" destId="{09733274-D619-4C27-AE28-43C1D8FE2791}" srcOrd="12" destOrd="0" presId="urn:microsoft.com/office/officeart/2005/8/layout/vProcess5"/>
    <dgm:cxn modelId="{191EDB5E-8D37-4145-ADA1-0F98960C2429}" type="presParOf" srcId="{7F024640-9597-4F2F-90A8-54FE96EA7024}" destId="{12F0929B-A501-4F56-9249-E9672AC02D26}" srcOrd="13" destOrd="0" presId="urn:microsoft.com/office/officeart/2005/8/layout/vProcess5"/>
    <dgm:cxn modelId="{0D03CEBD-3D8B-46AE-BC32-A5D2444365FC}" type="presParOf" srcId="{7F024640-9597-4F2F-90A8-54FE96EA7024}" destId="{E8E6CF45-7477-4BA0-A75D-F7F2E7EAFC1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E17A78-3E0C-48CD-B284-A3F2BA211ABB}">
      <dsp:nvSpPr>
        <dsp:cNvPr id="0" name=""/>
        <dsp:cNvSpPr/>
      </dsp:nvSpPr>
      <dsp:spPr>
        <a:xfrm>
          <a:off x="3349736" y="1571967"/>
          <a:ext cx="1797470" cy="1687324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bg1"/>
              </a:solidFill>
            </a:rPr>
            <a:t>ادوات الكشف عن المشكلات السلوكية </a:t>
          </a:r>
          <a:endParaRPr lang="en-GB" sz="2000" kern="1200" dirty="0">
            <a:solidFill>
              <a:schemeClr val="bg1"/>
            </a:solidFill>
          </a:endParaRPr>
        </a:p>
      </dsp:txBody>
      <dsp:txXfrm>
        <a:off x="3349736" y="1571967"/>
        <a:ext cx="1797470" cy="1687324"/>
      </dsp:txXfrm>
    </dsp:sp>
    <dsp:sp modelId="{84C51952-292D-4011-8FA4-A980113FE124}">
      <dsp:nvSpPr>
        <dsp:cNvPr id="0" name=""/>
        <dsp:cNvSpPr/>
      </dsp:nvSpPr>
      <dsp:spPr>
        <a:xfrm rot="16200000">
          <a:off x="4159052" y="1189665"/>
          <a:ext cx="178839" cy="43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16200000">
        <a:off x="4159052" y="1189665"/>
        <a:ext cx="178839" cy="437293"/>
      </dsp:txXfrm>
    </dsp:sp>
    <dsp:sp modelId="{0308EFFB-43C7-470F-8D51-3E9F73A903DB}">
      <dsp:nvSpPr>
        <dsp:cNvPr id="0" name=""/>
        <dsp:cNvSpPr/>
      </dsp:nvSpPr>
      <dsp:spPr>
        <a:xfrm>
          <a:off x="3540293" y="-9206"/>
          <a:ext cx="1416356" cy="1243741"/>
        </a:xfrm>
        <a:prstGeom prst="ellipse">
          <a:avLst/>
        </a:prstGeom>
        <a:solidFill>
          <a:srgbClr val="9999F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bg1"/>
              </a:solidFill>
            </a:rPr>
            <a:t>الملاحظة</a:t>
          </a:r>
          <a:r>
            <a:rPr lang="ar-SA" sz="2000" kern="1200" dirty="0" smtClean="0"/>
            <a:t> </a:t>
          </a:r>
          <a:endParaRPr lang="en-GB" sz="2000" kern="1200" dirty="0"/>
        </a:p>
      </dsp:txBody>
      <dsp:txXfrm>
        <a:off x="3540293" y="-9206"/>
        <a:ext cx="1416356" cy="1243741"/>
      </dsp:txXfrm>
    </dsp:sp>
    <dsp:sp modelId="{CF6C928F-CA4E-4348-9AE4-09D0B21240D2}">
      <dsp:nvSpPr>
        <dsp:cNvPr id="0" name=""/>
        <dsp:cNvSpPr/>
      </dsp:nvSpPr>
      <dsp:spPr>
        <a:xfrm rot="20304468">
          <a:off x="5231902" y="1720191"/>
          <a:ext cx="442569" cy="43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935892"/>
            <a:satOff val="648"/>
            <a:lumOff val="-2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20304468">
        <a:off x="5231902" y="1720191"/>
        <a:ext cx="442569" cy="437293"/>
      </dsp:txXfrm>
    </dsp:sp>
    <dsp:sp modelId="{4B7E8FA5-B86E-4DE2-B829-22193053F15D}">
      <dsp:nvSpPr>
        <dsp:cNvPr id="0" name=""/>
        <dsp:cNvSpPr/>
      </dsp:nvSpPr>
      <dsp:spPr>
        <a:xfrm>
          <a:off x="5786337" y="872098"/>
          <a:ext cx="1479841" cy="1284100"/>
        </a:xfrm>
        <a:prstGeom prst="ellipse">
          <a:avLst/>
        </a:prstGeom>
        <a:solidFill>
          <a:srgbClr val="FFCCF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bg1"/>
              </a:solidFill>
            </a:rPr>
            <a:t>مقاييس التقدير  السلوكية</a:t>
          </a:r>
          <a:endParaRPr lang="en-GB" sz="2000" kern="1200" dirty="0">
            <a:solidFill>
              <a:schemeClr val="bg1"/>
            </a:solidFill>
          </a:endParaRPr>
        </a:p>
      </dsp:txBody>
      <dsp:txXfrm>
        <a:off x="5786337" y="872098"/>
        <a:ext cx="1479841" cy="1284100"/>
      </dsp:txXfrm>
    </dsp:sp>
    <dsp:sp modelId="{1F04D95B-D865-4A10-B5D9-89D61E2FC53F}">
      <dsp:nvSpPr>
        <dsp:cNvPr id="0" name=""/>
        <dsp:cNvSpPr/>
      </dsp:nvSpPr>
      <dsp:spPr>
        <a:xfrm rot="1275120">
          <a:off x="5241783" y="2673136"/>
          <a:ext cx="461980" cy="43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3871785"/>
            <a:satOff val="1295"/>
            <a:lumOff val="-5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1275120">
        <a:off x="5241783" y="2673136"/>
        <a:ext cx="461980" cy="437293"/>
      </dsp:txXfrm>
    </dsp:sp>
    <dsp:sp modelId="{1C4900FE-D10F-45EF-9037-EAF8D9178218}">
      <dsp:nvSpPr>
        <dsp:cNvPr id="0" name=""/>
        <dsp:cNvSpPr/>
      </dsp:nvSpPr>
      <dsp:spPr>
        <a:xfrm>
          <a:off x="5826433" y="2675047"/>
          <a:ext cx="1479841" cy="1284100"/>
        </a:xfrm>
        <a:prstGeom prst="ellipse">
          <a:avLst/>
        </a:prstGeom>
        <a:solidFill>
          <a:schemeClr val="accent3">
            <a:hueOff val="-3871785"/>
            <a:satOff val="1295"/>
            <a:lumOff val="-564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bg1"/>
              </a:solidFill>
            </a:rPr>
            <a:t>اسليب القياس النفسي </a:t>
          </a:r>
          <a:endParaRPr lang="en-GB" sz="2000" kern="1200" dirty="0">
            <a:solidFill>
              <a:schemeClr val="bg1"/>
            </a:solidFill>
          </a:endParaRPr>
        </a:p>
      </dsp:txBody>
      <dsp:txXfrm>
        <a:off x="5826433" y="2675047"/>
        <a:ext cx="1479841" cy="1284100"/>
      </dsp:txXfrm>
    </dsp:sp>
    <dsp:sp modelId="{C9531E10-B19B-4E51-847C-BA2E8F77C722}">
      <dsp:nvSpPr>
        <dsp:cNvPr id="0" name=""/>
        <dsp:cNvSpPr/>
      </dsp:nvSpPr>
      <dsp:spPr>
        <a:xfrm rot="5442300">
          <a:off x="4164316" y="3172625"/>
          <a:ext cx="144299" cy="43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5807677"/>
            <a:satOff val="1943"/>
            <a:lumOff val="-8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5442300">
        <a:off x="4164316" y="3172625"/>
        <a:ext cx="144299" cy="437293"/>
      </dsp:txXfrm>
    </dsp:sp>
    <dsp:sp modelId="{9E48BD42-2FA3-43A4-9BEA-13BD671261B3}">
      <dsp:nvSpPr>
        <dsp:cNvPr id="0" name=""/>
        <dsp:cNvSpPr/>
      </dsp:nvSpPr>
      <dsp:spPr>
        <a:xfrm>
          <a:off x="3518108" y="3531428"/>
          <a:ext cx="1416356" cy="1374311"/>
        </a:xfrm>
        <a:prstGeom prst="ellipse">
          <a:avLst/>
        </a:prstGeom>
        <a:solidFill>
          <a:srgbClr val="99FF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bg1"/>
              </a:solidFill>
            </a:rPr>
            <a:t>مقاييس التقدير الذاتية </a:t>
          </a:r>
          <a:endParaRPr lang="en-GB" sz="2000" kern="1200" dirty="0">
            <a:solidFill>
              <a:schemeClr val="bg1"/>
            </a:solidFill>
          </a:endParaRPr>
        </a:p>
      </dsp:txBody>
      <dsp:txXfrm>
        <a:off x="3518108" y="3531428"/>
        <a:ext cx="1416356" cy="1374311"/>
      </dsp:txXfrm>
    </dsp:sp>
    <dsp:sp modelId="{79BA0044-56A5-4697-8092-F531876E9835}">
      <dsp:nvSpPr>
        <dsp:cNvPr id="0" name=""/>
        <dsp:cNvSpPr/>
      </dsp:nvSpPr>
      <dsp:spPr>
        <a:xfrm rot="9520146">
          <a:off x="2800040" y="2673287"/>
          <a:ext cx="457431" cy="43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7743570"/>
            <a:satOff val="2590"/>
            <a:lumOff val="-11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9520146">
        <a:off x="2800040" y="2673287"/>
        <a:ext cx="457431" cy="437293"/>
      </dsp:txXfrm>
    </dsp:sp>
    <dsp:sp modelId="{136750F3-AD0C-4F8A-BAF5-F36CC695EE3B}">
      <dsp:nvSpPr>
        <dsp:cNvPr id="0" name=""/>
        <dsp:cNvSpPr/>
      </dsp:nvSpPr>
      <dsp:spPr>
        <a:xfrm>
          <a:off x="1200058" y="2675057"/>
          <a:ext cx="1479841" cy="1284100"/>
        </a:xfrm>
        <a:prstGeom prst="ellipse">
          <a:avLst/>
        </a:prstGeom>
        <a:solidFill>
          <a:schemeClr val="accent3">
            <a:hueOff val="-7743570"/>
            <a:satOff val="2590"/>
            <a:lumOff val="-1129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bg1"/>
              </a:solidFill>
            </a:rPr>
            <a:t>مراجعة السجلات</a:t>
          </a:r>
          <a:endParaRPr lang="en-GB" sz="2000" kern="1200" dirty="0">
            <a:solidFill>
              <a:schemeClr val="bg1"/>
            </a:solidFill>
          </a:endParaRPr>
        </a:p>
      </dsp:txBody>
      <dsp:txXfrm>
        <a:off x="1200058" y="2675057"/>
        <a:ext cx="1479841" cy="1284100"/>
      </dsp:txXfrm>
    </dsp:sp>
    <dsp:sp modelId="{DC10EFC7-D85E-4020-AF35-CBEDEE9F4797}">
      <dsp:nvSpPr>
        <dsp:cNvPr id="0" name=""/>
        <dsp:cNvSpPr/>
      </dsp:nvSpPr>
      <dsp:spPr>
        <a:xfrm rot="12069864">
          <a:off x="2700303" y="1700196"/>
          <a:ext cx="530027" cy="4372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9679462"/>
            <a:satOff val="3238"/>
            <a:lumOff val="-1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 rot="12069864">
        <a:off x="2700303" y="1700196"/>
        <a:ext cx="530027" cy="437293"/>
      </dsp:txXfrm>
    </dsp:sp>
    <dsp:sp modelId="{498946A6-5C6E-4BEF-A521-C4BBA0476665}">
      <dsp:nvSpPr>
        <dsp:cNvPr id="0" name=""/>
        <dsp:cNvSpPr/>
      </dsp:nvSpPr>
      <dsp:spPr>
        <a:xfrm>
          <a:off x="1069396" y="829236"/>
          <a:ext cx="1479841" cy="128410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chemeClr val="bg1"/>
              </a:solidFill>
            </a:rPr>
            <a:t>المقابلة</a:t>
          </a:r>
          <a:endParaRPr lang="en-GB" sz="2000" kern="1200" dirty="0">
            <a:solidFill>
              <a:schemeClr val="bg1"/>
            </a:solidFill>
          </a:endParaRPr>
        </a:p>
      </dsp:txBody>
      <dsp:txXfrm>
        <a:off x="1069396" y="829236"/>
        <a:ext cx="1479841" cy="12841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93CBC0-2377-4AB5-93A7-A1087FFAF80D}">
      <dsp:nvSpPr>
        <dsp:cNvPr id="0" name=""/>
        <dsp:cNvSpPr/>
      </dsp:nvSpPr>
      <dsp:spPr>
        <a:xfrm>
          <a:off x="359838" y="0"/>
          <a:ext cx="7416259" cy="547260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bg1"/>
              </a:solidFill>
            </a:rPr>
            <a:t> أعضاء المجتمع الذين لديهم مصدر المعلومات </a:t>
          </a:r>
          <a:endParaRPr lang="en-GB" sz="2400" b="1" kern="1200" dirty="0">
            <a:solidFill>
              <a:schemeClr val="bg1"/>
            </a:solidFill>
          </a:endParaRPr>
        </a:p>
      </dsp:txBody>
      <dsp:txXfrm>
        <a:off x="2677419" y="273630"/>
        <a:ext cx="2781097" cy="547260"/>
      </dsp:txXfrm>
    </dsp:sp>
    <dsp:sp modelId="{DE5EE1D7-75ED-4C32-BE75-935C1B0F87D6}">
      <dsp:nvSpPr>
        <dsp:cNvPr id="0" name=""/>
        <dsp:cNvSpPr/>
      </dsp:nvSpPr>
      <dsp:spPr>
        <a:xfrm>
          <a:off x="1151923" y="853476"/>
          <a:ext cx="5832089" cy="4586546"/>
        </a:xfrm>
        <a:prstGeom prst="ellipse">
          <a:avLst/>
        </a:prstGeom>
        <a:solidFill>
          <a:schemeClr val="accent3">
            <a:hueOff val="-2419866"/>
            <a:satOff val="809"/>
            <a:lumOff val="-353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bg1"/>
              </a:solidFill>
            </a:rPr>
            <a:t>الرفاق و جماعة الأصدقاء </a:t>
          </a:r>
          <a:endParaRPr lang="en-GB" sz="2400" b="1" kern="1200" dirty="0">
            <a:solidFill>
              <a:schemeClr val="bg1"/>
            </a:solidFill>
          </a:endParaRPr>
        </a:p>
      </dsp:txBody>
      <dsp:txXfrm>
        <a:off x="2810424" y="1117202"/>
        <a:ext cx="2515088" cy="527452"/>
      </dsp:txXfrm>
    </dsp:sp>
    <dsp:sp modelId="{19BE1F11-E079-4F72-BB57-1B0B7986A7DB}">
      <dsp:nvSpPr>
        <dsp:cNvPr id="0" name=""/>
        <dsp:cNvSpPr/>
      </dsp:nvSpPr>
      <dsp:spPr>
        <a:xfrm>
          <a:off x="1583984" y="1685683"/>
          <a:ext cx="4967967" cy="3786924"/>
        </a:xfrm>
        <a:prstGeom prst="ellipse">
          <a:avLst/>
        </a:prstGeom>
        <a:solidFill>
          <a:schemeClr val="accent3">
            <a:hueOff val="-4839731"/>
            <a:satOff val="1619"/>
            <a:lumOff val="-705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bg1"/>
              </a:solidFill>
            </a:rPr>
            <a:t>المعلمين و أعضاء المدرسة الآخرين </a:t>
          </a:r>
          <a:endParaRPr lang="en-GB" sz="2400" b="1" kern="1200" dirty="0">
            <a:solidFill>
              <a:schemeClr val="bg1"/>
            </a:solidFill>
          </a:endParaRPr>
        </a:p>
      </dsp:txBody>
      <dsp:txXfrm>
        <a:off x="2782506" y="1946981"/>
        <a:ext cx="2570923" cy="522595"/>
      </dsp:txXfrm>
    </dsp:sp>
    <dsp:sp modelId="{7855CCF2-E15C-420D-82EB-C37C5BD3D491}">
      <dsp:nvSpPr>
        <dsp:cNvPr id="0" name=""/>
        <dsp:cNvSpPr/>
      </dsp:nvSpPr>
      <dsp:spPr>
        <a:xfrm>
          <a:off x="2230900" y="2683813"/>
          <a:ext cx="3672992" cy="2778169"/>
        </a:xfrm>
        <a:prstGeom prst="ellipse">
          <a:avLst/>
        </a:prstGeom>
        <a:solidFill>
          <a:schemeClr val="accent3">
            <a:hueOff val="-7259597"/>
            <a:satOff val="2428"/>
            <a:lumOff val="-1058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bg1"/>
              </a:solidFill>
            </a:rPr>
            <a:t>الوالدين و أفراد الأسرة الآخرين</a:t>
          </a:r>
          <a:endParaRPr lang="en-GB" sz="2400" b="1" kern="1200" dirty="0">
            <a:solidFill>
              <a:schemeClr val="bg1"/>
            </a:solidFill>
          </a:endParaRPr>
        </a:p>
      </dsp:txBody>
      <dsp:txXfrm>
        <a:off x="3075688" y="2933848"/>
        <a:ext cx="1983416" cy="500070"/>
      </dsp:txXfrm>
    </dsp:sp>
    <dsp:sp modelId="{F2715A97-A839-461C-A20A-053432FFB05A}">
      <dsp:nvSpPr>
        <dsp:cNvPr id="0" name=""/>
        <dsp:cNvSpPr/>
      </dsp:nvSpPr>
      <dsp:spPr>
        <a:xfrm>
          <a:off x="2880117" y="3515318"/>
          <a:ext cx="2375702" cy="1957289"/>
        </a:xfrm>
        <a:prstGeom prst="ellipse">
          <a:avLst/>
        </a:prstGeom>
        <a:solidFill>
          <a:srgbClr val="FF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bg1"/>
              </a:solidFill>
            </a:rPr>
            <a:t>الطفل أو المراهق نفسه</a:t>
          </a:r>
          <a:endParaRPr lang="en-GB" sz="2400" b="1" kern="1200" dirty="0">
            <a:solidFill>
              <a:schemeClr val="bg1"/>
            </a:solidFill>
          </a:endParaRPr>
        </a:p>
      </dsp:txBody>
      <dsp:txXfrm>
        <a:off x="3228030" y="4004641"/>
        <a:ext cx="1679875" cy="97864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09D52E-FEA8-40BF-BE0C-8338F4CBE6B4}">
      <dsp:nvSpPr>
        <dsp:cNvPr id="0" name=""/>
        <dsp:cNvSpPr/>
      </dsp:nvSpPr>
      <dsp:spPr>
        <a:xfrm>
          <a:off x="2072756" y="648800"/>
          <a:ext cx="4207415" cy="4207415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3">
            <a:hueOff val="-9679462"/>
            <a:satOff val="3238"/>
            <a:lumOff val="-1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F6F5B7-3B1C-416C-A623-6FE02832C79B}">
      <dsp:nvSpPr>
        <dsp:cNvPr id="0" name=""/>
        <dsp:cNvSpPr/>
      </dsp:nvSpPr>
      <dsp:spPr>
        <a:xfrm>
          <a:off x="2072756" y="648800"/>
          <a:ext cx="4207415" cy="4207415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3">
            <a:hueOff val="-7259597"/>
            <a:satOff val="2428"/>
            <a:lumOff val="-1058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AD24D3-3AF7-41EA-A95B-A6B5DC1B5DAC}">
      <dsp:nvSpPr>
        <dsp:cNvPr id="0" name=""/>
        <dsp:cNvSpPr/>
      </dsp:nvSpPr>
      <dsp:spPr>
        <a:xfrm>
          <a:off x="2072756" y="648800"/>
          <a:ext cx="4207415" cy="4207415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3">
            <a:hueOff val="-4839731"/>
            <a:satOff val="1619"/>
            <a:lumOff val="-7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5C532-8E1B-4626-B271-BB43EBBCA98A}">
      <dsp:nvSpPr>
        <dsp:cNvPr id="0" name=""/>
        <dsp:cNvSpPr/>
      </dsp:nvSpPr>
      <dsp:spPr>
        <a:xfrm>
          <a:off x="2072756" y="648800"/>
          <a:ext cx="4207415" cy="4207415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3">
            <a:hueOff val="-2419866"/>
            <a:satOff val="809"/>
            <a:lumOff val="-3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6584B-301B-4747-A9D5-AC718F4ACA3D}">
      <dsp:nvSpPr>
        <dsp:cNvPr id="0" name=""/>
        <dsp:cNvSpPr/>
      </dsp:nvSpPr>
      <dsp:spPr>
        <a:xfrm>
          <a:off x="2072756" y="648800"/>
          <a:ext cx="4207415" cy="4207415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9DCC34-796B-4AEB-9045-2517112F4B9F}">
      <dsp:nvSpPr>
        <dsp:cNvPr id="0" name=""/>
        <dsp:cNvSpPr/>
      </dsp:nvSpPr>
      <dsp:spPr>
        <a:xfrm>
          <a:off x="3207801" y="1783845"/>
          <a:ext cx="1937324" cy="1937324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bg1"/>
              </a:solidFill>
            </a:rPr>
            <a:t>الطفل أو المراهق </a:t>
          </a:r>
          <a:endParaRPr lang="en-GB" sz="2800" b="1" kern="1200" dirty="0">
            <a:solidFill>
              <a:schemeClr val="bg1"/>
            </a:solidFill>
          </a:endParaRPr>
        </a:p>
      </dsp:txBody>
      <dsp:txXfrm>
        <a:off x="3207801" y="1783845"/>
        <a:ext cx="1937324" cy="1937324"/>
      </dsp:txXfrm>
    </dsp:sp>
    <dsp:sp modelId="{82A64D7F-F1BE-4F18-A777-3E0B10BFC856}">
      <dsp:nvSpPr>
        <dsp:cNvPr id="0" name=""/>
        <dsp:cNvSpPr/>
      </dsp:nvSpPr>
      <dsp:spPr>
        <a:xfrm>
          <a:off x="3368076" y="-99083"/>
          <a:ext cx="1616774" cy="1593408"/>
        </a:xfrm>
        <a:prstGeom prst="ellipse">
          <a:avLst/>
        </a:prstGeom>
        <a:solidFill>
          <a:srgbClr val="FFCCF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bg1"/>
              </a:solidFill>
            </a:rPr>
            <a:t>البيت</a:t>
          </a:r>
          <a:endParaRPr lang="en-GB" sz="2800" b="1" kern="1200" dirty="0">
            <a:solidFill>
              <a:schemeClr val="bg1"/>
            </a:solidFill>
          </a:endParaRPr>
        </a:p>
      </dsp:txBody>
      <dsp:txXfrm>
        <a:off x="3368076" y="-99083"/>
        <a:ext cx="1616774" cy="1593408"/>
      </dsp:txXfrm>
    </dsp:sp>
    <dsp:sp modelId="{FED1E7F5-C81B-453B-9564-2DCF900E49E8}">
      <dsp:nvSpPr>
        <dsp:cNvPr id="0" name=""/>
        <dsp:cNvSpPr/>
      </dsp:nvSpPr>
      <dsp:spPr>
        <a:xfrm>
          <a:off x="5322390" y="1320808"/>
          <a:ext cx="1616774" cy="1593408"/>
        </a:xfrm>
        <a:prstGeom prst="ellipse">
          <a:avLst/>
        </a:prstGeom>
        <a:solidFill>
          <a:srgbClr val="99CCF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bg1"/>
              </a:solidFill>
            </a:rPr>
            <a:t>اللعب </a:t>
          </a:r>
          <a:endParaRPr lang="en-GB" sz="2800" b="1" kern="1200" dirty="0">
            <a:solidFill>
              <a:schemeClr val="bg1"/>
            </a:solidFill>
          </a:endParaRPr>
        </a:p>
      </dsp:txBody>
      <dsp:txXfrm>
        <a:off x="5322390" y="1320808"/>
        <a:ext cx="1616774" cy="1593408"/>
      </dsp:txXfrm>
    </dsp:sp>
    <dsp:sp modelId="{81FEA6C5-977F-4340-9ECA-52C685838CB9}">
      <dsp:nvSpPr>
        <dsp:cNvPr id="0" name=""/>
        <dsp:cNvSpPr/>
      </dsp:nvSpPr>
      <dsp:spPr>
        <a:xfrm>
          <a:off x="4575908" y="3618242"/>
          <a:ext cx="1616774" cy="1593408"/>
        </a:xfrm>
        <a:prstGeom prst="ellipse">
          <a:avLst/>
        </a:prstGeom>
        <a:solidFill>
          <a:srgbClr val="99FF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bg1"/>
              </a:solidFill>
            </a:rPr>
            <a:t>المجتمع </a:t>
          </a:r>
          <a:endParaRPr lang="en-GB" sz="2800" b="1" kern="1200" dirty="0">
            <a:solidFill>
              <a:schemeClr val="bg1"/>
            </a:solidFill>
          </a:endParaRPr>
        </a:p>
      </dsp:txBody>
      <dsp:txXfrm>
        <a:off x="4575908" y="3618242"/>
        <a:ext cx="1616774" cy="1593408"/>
      </dsp:txXfrm>
    </dsp:sp>
    <dsp:sp modelId="{5018B6BF-0B58-4755-B303-52037DA7BE48}">
      <dsp:nvSpPr>
        <dsp:cNvPr id="0" name=""/>
        <dsp:cNvSpPr/>
      </dsp:nvSpPr>
      <dsp:spPr>
        <a:xfrm>
          <a:off x="2160244" y="3618242"/>
          <a:ext cx="1616774" cy="159340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bg1"/>
              </a:solidFill>
            </a:rPr>
            <a:t>العيادة </a:t>
          </a:r>
          <a:endParaRPr lang="en-GB" sz="2800" b="1" kern="1200" dirty="0">
            <a:solidFill>
              <a:schemeClr val="bg1"/>
            </a:solidFill>
          </a:endParaRPr>
        </a:p>
      </dsp:txBody>
      <dsp:txXfrm>
        <a:off x="2160244" y="3618242"/>
        <a:ext cx="1616774" cy="1593408"/>
      </dsp:txXfrm>
    </dsp:sp>
    <dsp:sp modelId="{1B065294-F301-41AB-91C1-32AA3E21DE4D}">
      <dsp:nvSpPr>
        <dsp:cNvPr id="0" name=""/>
        <dsp:cNvSpPr/>
      </dsp:nvSpPr>
      <dsp:spPr>
        <a:xfrm>
          <a:off x="1413762" y="1320808"/>
          <a:ext cx="1616774" cy="1593408"/>
        </a:xfrm>
        <a:prstGeom prst="ellipse">
          <a:avLst/>
        </a:prstGeom>
        <a:solidFill>
          <a:srgbClr val="9999F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bg1"/>
              </a:solidFill>
            </a:rPr>
            <a:t>المدرسة</a:t>
          </a:r>
          <a:endParaRPr lang="en-GB" sz="2800" b="1" kern="1200" dirty="0">
            <a:solidFill>
              <a:schemeClr val="bg1"/>
            </a:solidFill>
          </a:endParaRPr>
        </a:p>
      </dsp:txBody>
      <dsp:txXfrm>
        <a:off x="1413762" y="1320808"/>
        <a:ext cx="1616774" cy="159340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65A488-8B69-4CD0-AD26-532DD5908C18}">
      <dsp:nvSpPr>
        <dsp:cNvPr id="0" name=""/>
        <dsp:cNvSpPr/>
      </dsp:nvSpPr>
      <dsp:spPr>
        <a:xfrm>
          <a:off x="0" y="0"/>
          <a:ext cx="6273380" cy="861371"/>
        </a:xfrm>
        <a:prstGeom prst="roundRect">
          <a:avLst>
            <a:gd name="adj" fmla="val 10000"/>
          </a:avLst>
        </a:prstGeom>
        <a:solidFill>
          <a:srgbClr val="99CCF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>
              <a:solidFill>
                <a:schemeClr val="bg1"/>
              </a:solidFill>
              <a:latin typeface="+mj-lt"/>
            </a:rPr>
            <a:t>حدد السلوك المستهدف </a:t>
          </a:r>
          <a:endParaRPr lang="en-GB" sz="2300" kern="1200" dirty="0">
            <a:solidFill>
              <a:schemeClr val="bg1"/>
            </a:solidFill>
            <a:latin typeface="+mj-lt"/>
          </a:endParaRPr>
        </a:p>
      </dsp:txBody>
      <dsp:txXfrm>
        <a:off x="0" y="0"/>
        <a:ext cx="5293571" cy="861371"/>
      </dsp:txXfrm>
    </dsp:sp>
    <dsp:sp modelId="{1CE687EF-9D4D-4073-94A7-10418B516981}">
      <dsp:nvSpPr>
        <dsp:cNvPr id="0" name=""/>
        <dsp:cNvSpPr/>
      </dsp:nvSpPr>
      <dsp:spPr>
        <a:xfrm>
          <a:off x="468466" y="981005"/>
          <a:ext cx="6273380" cy="861371"/>
        </a:xfrm>
        <a:prstGeom prst="roundRect">
          <a:avLst>
            <a:gd name="adj" fmla="val 10000"/>
          </a:avLst>
        </a:prstGeom>
        <a:solidFill>
          <a:srgbClr val="FF6699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>
              <a:solidFill>
                <a:schemeClr val="bg1"/>
              </a:solidFill>
            </a:rPr>
            <a:t>تعرف على الظروف المحيطة بالسلوك </a:t>
          </a:r>
          <a:endParaRPr lang="en-GB" sz="2300" kern="1200" dirty="0">
            <a:solidFill>
              <a:schemeClr val="bg1"/>
            </a:solidFill>
          </a:endParaRPr>
        </a:p>
      </dsp:txBody>
      <dsp:txXfrm>
        <a:off x="468466" y="981005"/>
        <a:ext cx="5245022" cy="861371"/>
      </dsp:txXfrm>
    </dsp:sp>
    <dsp:sp modelId="{CB13F124-36BA-47B5-9248-7C111E76838C}">
      <dsp:nvSpPr>
        <dsp:cNvPr id="0" name=""/>
        <dsp:cNvSpPr/>
      </dsp:nvSpPr>
      <dsp:spPr>
        <a:xfrm>
          <a:off x="936933" y="1962011"/>
          <a:ext cx="6273380" cy="861371"/>
        </a:xfrm>
        <a:prstGeom prst="roundRect">
          <a:avLst>
            <a:gd name="adj" fmla="val 10000"/>
          </a:avLst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>
              <a:solidFill>
                <a:schemeClr val="bg1"/>
              </a:solidFill>
            </a:rPr>
            <a:t>حدد نظام و نوع الملاحظة </a:t>
          </a:r>
          <a:endParaRPr lang="en-GB" sz="2300" kern="1200" dirty="0">
            <a:solidFill>
              <a:schemeClr val="bg1"/>
            </a:solidFill>
          </a:endParaRPr>
        </a:p>
      </dsp:txBody>
      <dsp:txXfrm>
        <a:off x="936933" y="1962011"/>
        <a:ext cx="5245022" cy="861371"/>
      </dsp:txXfrm>
    </dsp:sp>
    <dsp:sp modelId="{3B9A110E-4666-476A-9E14-4DBBE19E9A95}">
      <dsp:nvSpPr>
        <dsp:cNvPr id="0" name=""/>
        <dsp:cNvSpPr/>
      </dsp:nvSpPr>
      <dsp:spPr>
        <a:xfrm>
          <a:off x="1405400" y="2943017"/>
          <a:ext cx="6273380" cy="861371"/>
        </a:xfrm>
        <a:prstGeom prst="roundRect">
          <a:avLst>
            <a:gd name="adj" fmla="val 10000"/>
          </a:avLst>
        </a:prstGeom>
        <a:solidFill>
          <a:srgbClr val="9999F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>
              <a:solidFill>
                <a:schemeClr val="bg1"/>
              </a:solidFill>
            </a:rPr>
            <a:t>صمم اداة لتسجيل تكرار السلوك ثم سجل  تكرار السلوك  </a:t>
          </a:r>
          <a:endParaRPr lang="en-GB" sz="2300" kern="1200" dirty="0">
            <a:solidFill>
              <a:schemeClr val="bg1"/>
            </a:solidFill>
          </a:endParaRPr>
        </a:p>
      </dsp:txBody>
      <dsp:txXfrm>
        <a:off x="1405400" y="2943017"/>
        <a:ext cx="5245022" cy="861371"/>
      </dsp:txXfrm>
    </dsp:sp>
    <dsp:sp modelId="{425BA9DB-6C04-4ED1-9491-49E266F984E7}">
      <dsp:nvSpPr>
        <dsp:cNvPr id="0" name=""/>
        <dsp:cNvSpPr/>
      </dsp:nvSpPr>
      <dsp:spPr>
        <a:xfrm>
          <a:off x="1873867" y="3924023"/>
          <a:ext cx="6273380" cy="861371"/>
        </a:xfrm>
        <a:prstGeom prst="roundRect">
          <a:avLst>
            <a:gd name="adj" fmla="val 10000"/>
          </a:avLst>
        </a:prstGeom>
        <a:solidFill>
          <a:srgbClr val="FFCCF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>
              <a:solidFill>
                <a:schemeClr val="bg1"/>
              </a:solidFill>
            </a:rPr>
            <a:t>فسر و لخص النتائج المرتبطة بالملاحظة  </a:t>
          </a:r>
          <a:endParaRPr lang="en-GB" sz="2300" kern="1200" dirty="0">
            <a:solidFill>
              <a:schemeClr val="bg1"/>
            </a:solidFill>
          </a:endParaRPr>
        </a:p>
      </dsp:txBody>
      <dsp:txXfrm>
        <a:off x="1873867" y="3924023"/>
        <a:ext cx="5245022" cy="861371"/>
      </dsp:txXfrm>
    </dsp:sp>
    <dsp:sp modelId="{49D6DE96-9734-4B02-B8B3-59464116F1F8}">
      <dsp:nvSpPr>
        <dsp:cNvPr id="0" name=""/>
        <dsp:cNvSpPr/>
      </dsp:nvSpPr>
      <dsp:spPr>
        <a:xfrm>
          <a:off x="5713489" y="629279"/>
          <a:ext cx="559891" cy="55989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/>
        </a:p>
      </dsp:txBody>
      <dsp:txXfrm>
        <a:off x="5713489" y="629279"/>
        <a:ext cx="559891" cy="559891"/>
      </dsp:txXfrm>
    </dsp:sp>
    <dsp:sp modelId="{930B0911-1EFD-4B03-8FB5-1397F5BA2F82}">
      <dsp:nvSpPr>
        <dsp:cNvPr id="0" name=""/>
        <dsp:cNvSpPr/>
      </dsp:nvSpPr>
      <dsp:spPr>
        <a:xfrm>
          <a:off x="6181956" y="1610285"/>
          <a:ext cx="559891" cy="55989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-3158065"/>
            <a:satOff val="-541"/>
            <a:lumOff val="-976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-3158065"/>
              <a:satOff val="-541"/>
              <a:lumOff val="-9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/>
        </a:p>
      </dsp:txBody>
      <dsp:txXfrm>
        <a:off x="6181956" y="1610285"/>
        <a:ext cx="559891" cy="559891"/>
      </dsp:txXfrm>
    </dsp:sp>
    <dsp:sp modelId="{620744B7-1DB6-415A-9232-4A84C9A363BE}">
      <dsp:nvSpPr>
        <dsp:cNvPr id="0" name=""/>
        <dsp:cNvSpPr/>
      </dsp:nvSpPr>
      <dsp:spPr>
        <a:xfrm>
          <a:off x="6650423" y="2576935"/>
          <a:ext cx="559891" cy="55989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-6316129"/>
            <a:satOff val="-1083"/>
            <a:lumOff val="-1953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-6316129"/>
              <a:satOff val="-1083"/>
              <a:lumOff val="-19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/>
        </a:p>
      </dsp:txBody>
      <dsp:txXfrm>
        <a:off x="6650423" y="2576935"/>
        <a:ext cx="559891" cy="559891"/>
      </dsp:txXfrm>
    </dsp:sp>
    <dsp:sp modelId="{883616CF-437E-4B7E-B5C8-61563AB0C5F1}">
      <dsp:nvSpPr>
        <dsp:cNvPr id="0" name=""/>
        <dsp:cNvSpPr/>
      </dsp:nvSpPr>
      <dsp:spPr>
        <a:xfrm>
          <a:off x="7118890" y="3567511"/>
          <a:ext cx="559891" cy="55989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-9474194"/>
            <a:satOff val="-1624"/>
            <a:lumOff val="-2929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-9474194"/>
              <a:satOff val="-1624"/>
              <a:lumOff val="-29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/>
        </a:p>
      </dsp:txBody>
      <dsp:txXfrm>
        <a:off x="7118890" y="3567511"/>
        <a:ext cx="559891" cy="559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E420A-3E24-4858-8666-76F4D150AD91}" type="datetimeFigureOut">
              <a:rPr lang="en-GB" smtClean="0"/>
              <a:pPr/>
              <a:t>19/02/2016</a:t>
            </a:fld>
            <a:endParaRPr lang="en-GB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96A94-2134-4191-84DC-75827AC48D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2890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56C68D8-01A6-43DA-9949-34C570FBE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56C68D8-01A6-43DA-9949-34C570FBE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568952" cy="3672408"/>
          </a:xfrm>
        </p:spPr>
        <p:txBody>
          <a:bodyPr>
            <a:normAutofit/>
          </a:bodyPr>
          <a:lstStyle/>
          <a:p>
            <a:pPr algn="ctr"/>
            <a:r>
              <a:rPr lang="ar-BH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التعرف على</a:t>
            </a:r>
            <a:r>
              <a:rPr lang="ar-SA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ar-SA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الاضطرابات السلوكية </a:t>
            </a:r>
            <a:br>
              <a:rPr lang="ar-SA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ar-SA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و الانفعالية</a:t>
            </a:r>
            <a:r>
              <a:rPr lang="en-US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br>
              <a:rPr lang="en-US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IDENTIFICATION OF BEHAVIOURAL AND EMOTIONAL DIFFICULTIES </a:t>
            </a:r>
            <a:endParaRPr lang="en-GB" sz="4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7" name="عنوان فرعي 2"/>
          <p:cNvSpPr txBox="1">
            <a:spLocks/>
          </p:cNvSpPr>
          <p:nvPr/>
        </p:nvSpPr>
        <p:spPr>
          <a:xfrm>
            <a:off x="1619672" y="4653136"/>
            <a:ext cx="6480048" cy="1752600"/>
          </a:xfrm>
          <a:prstGeom prst="rect">
            <a:avLst/>
          </a:prstGeom>
        </p:spPr>
        <p:txBody>
          <a:bodyPr vert="horz" tIns="0" rIns="4572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إدارة و ضبط السلوك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Behavioural management and modification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1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المحاضرة </a:t>
            </a:r>
            <a:r>
              <a:rPr kumimoji="0" lang="ar-S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-4- </a:t>
            </a:r>
            <a:r>
              <a:rPr kumimoji="0" lang="ar-SA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 </a:t>
            </a:r>
            <a:r>
              <a:rPr kumimoji="0" lang="ar-S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-5-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256584"/>
          </a:xfrm>
        </p:spPr>
        <p:txBody>
          <a:bodyPr>
            <a:normAutofit/>
          </a:bodyPr>
          <a:lstStyle/>
          <a:p>
            <a:pPr lvl="1" algn="r" rtl="1"/>
            <a:r>
              <a:rPr lang="ar-SA" sz="3000" b="1" dirty="0" smtClean="0">
                <a:solidFill>
                  <a:schemeClr val="bg1"/>
                </a:solidFill>
              </a:rPr>
              <a:t>اختبار كاليفورنيا </a:t>
            </a:r>
            <a:r>
              <a:rPr lang="ar-SA" sz="3000" b="1" dirty="0" err="1" smtClean="0">
                <a:solidFill>
                  <a:schemeClr val="bg1"/>
                </a:solidFill>
              </a:rPr>
              <a:t>السيكولوجي </a:t>
            </a:r>
            <a:r>
              <a:rPr lang="ar-SA" sz="3000" b="1" dirty="0" smtClean="0">
                <a:solidFill>
                  <a:schemeClr val="bg1"/>
                </a:solidFill>
              </a:rPr>
              <a:t>: </a:t>
            </a:r>
            <a:r>
              <a:rPr lang="ar-SA" sz="3000" dirty="0" smtClean="0">
                <a:solidFill>
                  <a:schemeClr val="bg1"/>
                </a:solidFill>
              </a:rPr>
              <a:t>أعده </a:t>
            </a:r>
            <a:r>
              <a:rPr lang="en-GB" sz="3000" dirty="0" smtClean="0">
                <a:solidFill>
                  <a:schemeClr val="bg1"/>
                </a:solidFill>
              </a:rPr>
              <a:t> Gough (1987)</a:t>
            </a:r>
            <a:r>
              <a:rPr lang="ar-SA" sz="3000" dirty="0" smtClean="0">
                <a:solidFill>
                  <a:schemeClr val="bg1"/>
                </a:solidFill>
              </a:rPr>
              <a:t>يتكون من 434 عبارة اجابتها صواب و </a:t>
            </a:r>
            <a:r>
              <a:rPr lang="ar-SA" sz="3000" dirty="0" err="1" smtClean="0">
                <a:solidFill>
                  <a:schemeClr val="bg1"/>
                </a:solidFill>
              </a:rPr>
              <a:t>خطأ </a:t>
            </a:r>
            <a:r>
              <a:rPr lang="ar-SA" sz="3000" dirty="0" smtClean="0">
                <a:solidFill>
                  <a:schemeClr val="bg1"/>
                </a:solidFill>
              </a:rPr>
              <a:t>، تطبق على الأفراد من سن 14 سنة و تضم مقاييس عن </a:t>
            </a:r>
            <a:r>
              <a:rPr lang="ar-SA" sz="3000" dirty="0" err="1" smtClean="0">
                <a:solidFill>
                  <a:schemeClr val="bg1"/>
                </a:solidFill>
              </a:rPr>
              <a:t>السيطرة </a:t>
            </a:r>
            <a:r>
              <a:rPr lang="ar-SA" sz="3000" dirty="0" smtClean="0">
                <a:solidFill>
                  <a:schemeClr val="bg1"/>
                </a:solidFill>
              </a:rPr>
              <a:t>، تحقيق </a:t>
            </a:r>
            <a:r>
              <a:rPr lang="ar-SA" sz="3000" dirty="0" err="1" smtClean="0">
                <a:solidFill>
                  <a:schemeClr val="bg1"/>
                </a:solidFill>
              </a:rPr>
              <a:t>المنزلة </a:t>
            </a:r>
            <a:r>
              <a:rPr lang="ar-SA" sz="3000" dirty="0" smtClean="0">
                <a:solidFill>
                  <a:schemeClr val="bg1"/>
                </a:solidFill>
              </a:rPr>
              <a:t>، الحضور </a:t>
            </a:r>
            <a:r>
              <a:rPr lang="ar-SA" sz="3000" dirty="0" err="1" smtClean="0">
                <a:solidFill>
                  <a:schemeClr val="bg1"/>
                </a:solidFill>
              </a:rPr>
              <a:t>الاجتماعي </a:t>
            </a:r>
            <a:r>
              <a:rPr lang="ar-SA" sz="3000" dirty="0" smtClean="0">
                <a:solidFill>
                  <a:schemeClr val="bg1"/>
                </a:solidFill>
              </a:rPr>
              <a:t>، تقبل </a:t>
            </a:r>
            <a:r>
              <a:rPr lang="ar-SA" sz="3000" dirty="0" err="1" smtClean="0">
                <a:solidFill>
                  <a:schemeClr val="bg1"/>
                </a:solidFill>
              </a:rPr>
              <a:t>الذات </a:t>
            </a:r>
            <a:r>
              <a:rPr lang="ar-SA" sz="3000" dirty="0" smtClean="0">
                <a:solidFill>
                  <a:schemeClr val="bg1"/>
                </a:solidFill>
              </a:rPr>
              <a:t>، </a:t>
            </a:r>
            <a:r>
              <a:rPr lang="ar-SA" sz="3000" dirty="0" err="1" smtClean="0">
                <a:solidFill>
                  <a:schemeClr val="bg1"/>
                </a:solidFill>
              </a:rPr>
              <a:t>الاستقلالية </a:t>
            </a:r>
            <a:r>
              <a:rPr lang="ar-SA" sz="3000" dirty="0" smtClean="0">
                <a:solidFill>
                  <a:schemeClr val="bg1"/>
                </a:solidFill>
              </a:rPr>
              <a:t>، </a:t>
            </a:r>
            <a:r>
              <a:rPr lang="ar-SA" sz="3000" dirty="0" err="1" smtClean="0">
                <a:solidFill>
                  <a:schemeClr val="bg1"/>
                </a:solidFill>
              </a:rPr>
              <a:t>التعاطف </a:t>
            </a:r>
            <a:r>
              <a:rPr lang="ar-SA" sz="3000" dirty="0" smtClean="0">
                <a:solidFill>
                  <a:schemeClr val="bg1"/>
                </a:solidFill>
              </a:rPr>
              <a:t>، </a:t>
            </a:r>
            <a:r>
              <a:rPr lang="ar-SA" sz="3000" dirty="0" err="1" smtClean="0">
                <a:solidFill>
                  <a:schemeClr val="bg1"/>
                </a:solidFill>
              </a:rPr>
              <a:t>المسئولية </a:t>
            </a:r>
            <a:r>
              <a:rPr lang="ar-SA" sz="3000" dirty="0" smtClean="0">
                <a:solidFill>
                  <a:schemeClr val="bg1"/>
                </a:solidFill>
              </a:rPr>
              <a:t>، التنشئة </a:t>
            </a:r>
            <a:r>
              <a:rPr lang="ar-SA" sz="3000" dirty="0" err="1" smtClean="0">
                <a:solidFill>
                  <a:schemeClr val="bg1"/>
                </a:solidFill>
              </a:rPr>
              <a:t>الاجتماعية </a:t>
            </a:r>
            <a:r>
              <a:rPr lang="ar-SA" sz="3000" dirty="0" smtClean="0">
                <a:solidFill>
                  <a:schemeClr val="bg1"/>
                </a:solidFill>
              </a:rPr>
              <a:t>، ضبط </a:t>
            </a:r>
            <a:r>
              <a:rPr lang="ar-SA" sz="3000" dirty="0" err="1" smtClean="0">
                <a:solidFill>
                  <a:schemeClr val="bg1"/>
                </a:solidFill>
              </a:rPr>
              <a:t>النفس </a:t>
            </a:r>
            <a:r>
              <a:rPr lang="ar-SA" sz="3000" dirty="0" smtClean="0">
                <a:solidFill>
                  <a:schemeClr val="bg1"/>
                </a:solidFill>
              </a:rPr>
              <a:t>، احترام الملكية </a:t>
            </a:r>
            <a:r>
              <a:rPr lang="ar-SA" sz="3000" dirty="0" err="1" smtClean="0">
                <a:solidFill>
                  <a:schemeClr val="bg1"/>
                </a:solidFill>
              </a:rPr>
              <a:t>الجماعية </a:t>
            </a:r>
            <a:r>
              <a:rPr lang="ar-SA" sz="3000" dirty="0" smtClean="0">
                <a:solidFill>
                  <a:schemeClr val="bg1"/>
                </a:solidFill>
              </a:rPr>
              <a:t>، </a:t>
            </a:r>
            <a:r>
              <a:rPr lang="ar-SA" sz="3000" dirty="0" err="1" smtClean="0">
                <a:solidFill>
                  <a:schemeClr val="bg1"/>
                </a:solidFill>
              </a:rPr>
              <a:t>الرفاهية </a:t>
            </a:r>
            <a:r>
              <a:rPr lang="ar-SA" sz="3000" dirty="0" smtClean="0">
                <a:solidFill>
                  <a:schemeClr val="bg1"/>
                </a:solidFill>
              </a:rPr>
              <a:t>، </a:t>
            </a:r>
            <a:r>
              <a:rPr lang="ar-SA" sz="3000" dirty="0" err="1" smtClean="0">
                <a:solidFill>
                  <a:schemeClr val="bg1"/>
                </a:solidFill>
              </a:rPr>
              <a:t>التسامح </a:t>
            </a:r>
            <a:r>
              <a:rPr lang="ar-SA" sz="3000" dirty="0" smtClean="0">
                <a:solidFill>
                  <a:schemeClr val="bg1"/>
                </a:solidFill>
              </a:rPr>
              <a:t>، الانجاز من خلال التكيف مع العادات و القواعد و الأساليب السائدة و الكفاءة العقلية و الاستعدادات و الميول </a:t>
            </a:r>
            <a:r>
              <a:rPr lang="ar-SA" sz="3000" dirty="0" err="1" smtClean="0">
                <a:solidFill>
                  <a:schemeClr val="bg1"/>
                </a:solidFill>
              </a:rPr>
              <a:t>النفسية </a:t>
            </a:r>
            <a:r>
              <a:rPr lang="ar-SA" sz="3000" dirty="0" smtClean="0">
                <a:solidFill>
                  <a:schemeClr val="bg1"/>
                </a:solidFill>
              </a:rPr>
              <a:t>، الذكورة و الانتباه.</a:t>
            </a:r>
            <a:endParaRPr lang="en-GB" sz="3000" dirty="0" smtClean="0">
              <a:solidFill>
                <a:schemeClr val="bg1"/>
              </a:solidFill>
            </a:endParaRPr>
          </a:p>
          <a:p>
            <a:pPr algn="r" rtl="1"/>
            <a:endParaRPr lang="en-GB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920824" y="116632"/>
            <a:ext cx="7467600" cy="11430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b="1" dirty="0" smtClean="0">
                <a:solidFill>
                  <a:srgbClr val="FF6699"/>
                </a:solidFill>
              </a:rPr>
              <a:t>اساليب القياس النفسي </a:t>
            </a:r>
            <a:br>
              <a:rPr lang="ar-SA" b="1" dirty="0" smtClean="0">
                <a:solidFill>
                  <a:srgbClr val="FF6699"/>
                </a:solidFill>
              </a:rPr>
            </a:br>
            <a:r>
              <a:rPr lang="en-GB" b="1" dirty="0" smtClean="0">
                <a:solidFill>
                  <a:srgbClr val="FF6699"/>
                </a:solidFill>
              </a:rPr>
              <a:t> psychological assessment </a:t>
            </a:r>
            <a:endParaRPr lang="en-GB" b="1" dirty="0">
              <a:solidFill>
                <a:srgbClr val="FF669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536504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الأساليب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الاسقاطية:</a:t>
            </a:r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r" rtl="1">
              <a:buNone/>
            </a:pP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   تقيس الخصائص الانفعالية التي تظهر من خلال اسقاطات الأفكار و المشاعر والتي تظهر كاستجابة لمثيرات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غامضة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( التداعي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الحر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اكمال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الناقص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) مثل الاختبارات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التالية :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r" rtl="1">
              <a:buNone/>
            </a:pPr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lvl="1"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اختبار بقع الحبر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لرورشاخ</a:t>
            </a:r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: أعده 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Rorschach 1932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 و يتكون من عشر يقع حبر و تقدر الاستجابة بناء على محتواها و موقعها ومكوناتها</a:t>
            </a:r>
          </a:p>
          <a:p>
            <a:pPr lvl="1" algn="r" rtl="1">
              <a:buNone/>
            </a:pPr>
            <a:endParaRPr lang="ar-SA" sz="2800" dirty="0" smtClean="0">
              <a:latin typeface="+mj-lt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08/03/2012</a:t>
            </a:r>
            <a:endParaRPr lang="en-GB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Abeer</a:t>
            </a:r>
            <a:r>
              <a:rPr lang="en-GB" dirty="0" smtClean="0"/>
              <a:t> </a:t>
            </a:r>
            <a:r>
              <a:rPr lang="en-GB" dirty="0" err="1" smtClean="0"/>
              <a:t>Alharbi</a:t>
            </a:r>
            <a:endParaRPr lang="en-GB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9" name="عنوان 1"/>
          <p:cNvSpPr>
            <a:spLocks noGrp="1"/>
          </p:cNvSpPr>
          <p:nvPr>
            <p:ph type="title"/>
          </p:nvPr>
        </p:nvSpPr>
        <p:spPr>
          <a:xfrm>
            <a:off x="488776" y="44624"/>
            <a:ext cx="7899648" cy="1080120"/>
          </a:xfrm>
        </p:spPr>
        <p:txBody>
          <a:bodyPr>
            <a:noAutofit/>
          </a:bodyPr>
          <a:lstStyle/>
          <a:p>
            <a:pPr algn="ctr" rtl="1"/>
            <a:r>
              <a:rPr lang="ar-SA" sz="3600" b="1" dirty="0" smtClean="0">
                <a:solidFill>
                  <a:srgbClr val="FF6699"/>
                </a:solidFill>
              </a:rPr>
              <a:t>اساليب القياس النفسي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psychological assessment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3600" b="1" dirty="0" err="1" smtClean="0">
                <a:solidFill>
                  <a:srgbClr val="FF6699"/>
                </a:solidFill>
              </a:rPr>
              <a:t>نشاط -2-</a:t>
            </a:r>
            <a:r>
              <a:rPr lang="ar-SA" sz="3600" b="1" dirty="0" smtClean="0">
                <a:solidFill>
                  <a:srgbClr val="FF6699"/>
                </a:solidFill>
              </a:rPr>
              <a:t/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Activity -2-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ar-SA" sz="4800" dirty="0" smtClean="0"/>
          </a:p>
          <a:p>
            <a:pPr algn="r" rtl="1">
              <a:buNone/>
            </a:pPr>
            <a:endParaRPr lang="ar-SA" sz="4800" dirty="0" smtClean="0"/>
          </a:p>
          <a:p>
            <a:pPr algn="r" rtl="1"/>
            <a:r>
              <a:rPr lang="ar-SA" sz="4800" dirty="0" smtClean="0">
                <a:solidFill>
                  <a:schemeClr val="bg1"/>
                </a:solidFill>
              </a:rPr>
              <a:t> شاهدي الفيلم و ناقشي الفيلم؟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637112"/>
          </a:xfrm>
        </p:spPr>
        <p:txBody>
          <a:bodyPr>
            <a:normAutofit/>
          </a:bodyPr>
          <a:lstStyle/>
          <a:p>
            <a:pPr lvl="1"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اختبار رسم الاشخاص: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أعده 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  <a:latin typeface="+mj-lt"/>
              </a:rPr>
              <a:t>Koppitz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 1968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ويطلب من الطفل رسم صورة انسان و يتم تقدير الدرجة بناءا على وجود 30 مؤشر انفعالي من عدمه.</a:t>
            </a:r>
          </a:p>
          <a:p>
            <a:pPr lvl="1" algn="r" rtl="1">
              <a:buNone/>
            </a:pPr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lvl="1"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اختبار تفهم الموضوع 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أعده</a:t>
            </a:r>
            <a:r>
              <a:rPr lang="en-GB" sz="2800" dirty="0" err="1" smtClean="0">
                <a:solidFill>
                  <a:schemeClr val="bg1"/>
                </a:solidFill>
                <a:latin typeface="+mj-lt"/>
              </a:rPr>
              <a:t>Bellak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 (1992)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و يتألف من مجموعتين من البطاقات المجموعة الأولى تحتوي على صور حيوانات و المجموعة الثانية تحتوي على مجموعة أشخاص و على الطفل أن يصف ما يحدث في الصور و يتم تقدير الدرجة وتفسيرها بناءا على موضوعات انفعالية معينة.</a:t>
            </a:r>
          </a:p>
          <a:p>
            <a:endParaRPr lang="en-GB" sz="2800" dirty="0">
              <a:latin typeface="+mj-lt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9" name="عنوان 1"/>
          <p:cNvSpPr>
            <a:spLocks noGrp="1"/>
          </p:cNvSpPr>
          <p:nvPr>
            <p:ph type="title"/>
          </p:nvPr>
        </p:nvSpPr>
        <p:spPr>
          <a:xfrm>
            <a:off x="488776" y="44624"/>
            <a:ext cx="7899648" cy="1080120"/>
          </a:xfrm>
        </p:spPr>
        <p:txBody>
          <a:bodyPr>
            <a:noAutofit/>
          </a:bodyPr>
          <a:lstStyle/>
          <a:p>
            <a:pPr algn="ctr" rtl="1"/>
            <a:r>
              <a:rPr lang="ar-SA" sz="3600" b="1" dirty="0" smtClean="0">
                <a:solidFill>
                  <a:srgbClr val="FF6699"/>
                </a:solidFill>
              </a:rPr>
              <a:t>اساليب القياس النفسي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psychological assessment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184576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مقاييس مفهوم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الذات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:</a:t>
            </a:r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algn="r" rtl="1">
              <a:buNone/>
            </a:pP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   وهي من أشكال مقاييس التقرير الذاتي وفي حالات قليلة يمكن للوالدين من الإجابة عليها وعادة ما تدور عبارات مقاييس مفهوم الذات حول مشاعر الفرد الشخصية و نظرته لنفسه  و من خلال نظرتهم لأنفسهم يمكنهم أن ينعكس ذلك على سلوكهم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مثل:</a:t>
            </a:r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algn="r" rtl="1">
              <a:buNone/>
            </a:pPr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lvl="1"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مقياس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بيرز</a:t>
            </a:r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-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هاريس</a:t>
            </a:r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 لمفهوم الذات عند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الأطفال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: أعده 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Piers &amp; Harris (1984)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ويعتبر من المقاييس التي تستخدم في المواقف التربوية وهو مناسب للأطفال من الصف الرابع إلى الثاني عشر ليقيس مشاعرهم حول وضعهم الدراسي و العقلي و المظهر الجسمي والقلق و الشعبية و السعادة و الرضا و السلوك العلني أو الصريح وبناءا على هذا المقياس  يتم الكشف عن الأسباب المؤدية للاضطراب</a:t>
            </a:r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9" name="عنوان 1"/>
          <p:cNvSpPr>
            <a:spLocks noGrp="1"/>
          </p:cNvSpPr>
          <p:nvPr>
            <p:ph type="title"/>
          </p:nvPr>
        </p:nvSpPr>
        <p:spPr>
          <a:xfrm>
            <a:off x="488776" y="44624"/>
            <a:ext cx="7899648" cy="1080120"/>
          </a:xfrm>
        </p:spPr>
        <p:txBody>
          <a:bodyPr>
            <a:noAutofit/>
          </a:bodyPr>
          <a:lstStyle/>
          <a:p>
            <a:pPr algn="ctr" rtl="1"/>
            <a:r>
              <a:rPr lang="ar-SA" sz="3600" b="1" dirty="0" smtClean="0">
                <a:solidFill>
                  <a:srgbClr val="FF6699"/>
                </a:solidFill>
              </a:rPr>
              <a:t>اساليب القياس النفسي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psychological assessment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608" y="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اساليب التقدير السلوكية 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Behaviour rating scales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968552"/>
          </a:xfrm>
        </p:spPr>
        <p:txBody>
          <a:bodyPr>
            <a:noAutofit/>
          </a:bodyPr>
          <a:lstStyle/>
          <a:p>
            <a:pPr algn="r" rtl="1"/>
            <a:r>
              <a:rPr lang="ar-SA" sz="2600" b="1" dirty="0" smtClean="0">
                <a:solidFill>
                  <a:schemeClr val="bg1"/>
                </a:solidFill>
              </a:rPr>
              <a:t>قائمة واكر لتحديد المشكلات </a:t>
            </a:r>
            <a:r>
              <a:rPr lang="ar-SA" sz="2600" b="1" dirty="0" err="1" smtClean="0">
                <a:solidFill>
                  <a:schemeClr val="bg1"/>
                </a:solidFill>
              </a:rPr>
              <a:t>السلوكية </a:t>
            </a:r>
            <a:r>
              <a:rPr lang="ar-SA" sz="2600" dirty="0" smtClean="0">
                <a:solidFill>
                  <a:schemeClr val="bg1"/>
                </a:solidFill>
              </a:rPr>
              <a:t>: أعدها </a:t>
            </a:r>
            <a:r>
              <a:rPr lang="en-GB" sz="2600" dirty="0" smtClean="0">
                <a:solidFill>
                  <a:schemeClr val="bg1"/>
                </a:solidFill>
              </a:rPr>
              <a:t>Walker (1983) </a:t>
            </a:r>
            <a:r>
              <a:rPr lang="ar-SA" sz="2600" dirty="0" smtClean="0">
                <a:solidFill>
                  <a:schemeClr val="bg1"/>
                </a:solidFill>
              </a:rPr>
              <a:t>تهدف للتعرف على المشكلات السلوكية عند الأطفال من الصف الرابع إلى الصف السادس وهي تتكون من 50 سلوك يتم ملاحظتها في المواقف السلوكية وتدور حول 5 من المشكلات </a:t>
            </a:r>
            <a:r>
              <a:rPr lang="ar-SA" sz="2600" dirty="0" err="1" smtClean="0">
                <a:solidFill>
                  <a:schemeClr val="bg1"/>
                </a:solidFill>
              </a:rPr>
              <a:t>السلوكية </a:t>
            </a:r>
            <a:r>
              <a:rPr lang="ar-SA" sz="2600" dirty="0" smtClean="0">
                <a:solidFill>
                  <a:schemeClr val="bg1"/>
                </a:solidFill>
              </a:rPr>
              <a:t>: السلوك </a:t>
            </a:r>
            <a:r>
              <a:rPr lang="ar-SA" sz="2600" dirty="0" err="1" smtClean="0">
                <a:solidFill>
                  <a:schemeClr val="bg1"/>
                </a:solidFill>
              </a:rPr>
              <a:t>التمثيلي </a:t>
            </a:r>
            <a:r>
              <a:rPr lang="ar-SA" sz="2600" dirty="0" smtClean="0">
                <a:solidFill>
                  <a:schemeClr val="bg1"/>
                </a:solidFill>
              </a:rPr>
              <a:t>، </a:t>
            </a:r>
            <a:r>
              <a:rPr lang="ar-SA" sz="2600" dirty="0" err="1" smtClean="0">
                <a:solidFill>
                  <a:schemeClr val="bg1"/>
                </a:solidFill>
              </a:rPr>
              <a:t>الإنسحاب</a:t>
            </a:r>
            <a:r>
              <a:rPr lang="ar-SA" sz="2600" dirty="0" smtClean="0">
                <a:solidFill>
                  <a:schemeClr val="bg1"/>
                </a:solidFill>
              </a:rPr>
              <a:t> ، تشتت </a:t>
            </a:r>
            <a:r>
              <a:rPr lang="ar-SA" sz="2600" dirty="0" err="1" smtClean="0">
                <a:solidFill>
                  <a:schemeClr val="bg1"/>
                </a:solidFill>
              </a:rPr>
              <a:t>الانتباه </a:t>
            </a:r>
            <a:r>
              <a:rPr lang="ar-SA" sz="2600" dirty="0" smtClean="0">
                <a:solidFill>
                  <a:schemeClr val="bg1"/>
                </a:solidFill>
              </a:rPr>
              <a:t>، اضطراب العلاقة مع </a:t>
            </a:r>
            <a:r>
              <a:rPr lang="ar-SA" sz="2600" dirty="0" err="1" smtClean="0">
                <a:solidFill>
                  <a:schemeClr val="bg1"/>
                </a:solidFill>
              </a:rPr>
              <a:t>الأقران </a:t>
            </a:r>
            <a:r>
              <a:rPr lang="ar-SA" sz="2600" dirty="0" smtClean="0">
                <a:solidFill>
                  <a:schemeClr val="bg1"/>
                </a:solidFill>
              </a:rPr>
              <a:t>، عدم النضج  ويتم تقدير درجة الفرد وفق مقارنته بالمعايير </a:t>
            </a:r>
          </a:p>
          <a:p>
            <a:pPr algn="r" rtl="1"/>
            <a:endParaRPr lang="ar-SA" sz="2600" dirty="0" smtClean="0">
              <a:solidFill>
                <a:schemeClr val="bg1"/>
              </a:solidFill>
            </a:endParaRPr>
          </a:p>
          <a:p>
            <a:pPr algn="r" rtl="1"/>
            <a:r>
              <a:rPr lang="ar-SA" sz="2600" b="1" dirty="0" smtClean="0">
                <a:solidFill>
                  <a:schemeClr val="bg1"/>
                </a:solidFill>
              </a:rPr>
              <a:t>قائمة المشكلات السلوكية </a:t>
            </a:r>
            <a:r>
              <a:rPr lang="ar-SA" sz="2600" b="1" dirty="0" err="1" smtClean="0">
                <a:solidFill>
                  <a:schemeClr val="bg1"/>
                </a:solidFill>
              </a:rPr>
              <a:t>المعدلة </a:t>
            </a:r>
            <a:r>
              <a:rPr lang="ar-SA" sz="2600" dirty="0" smtClean="0">
                <a:solidFill>
                  <a:schemeClr val="bg1"/>
                </a:solidFill>
              </a:rPr>
              <a:t>: أعدها  </a:t>
            </a:r>
            <a:r>
              <a:rPr lang="en-GB" sz="2600" dirty="0" smtClean="0">
                <a:solidFill>
                  <a:schemeClr val="bg1"/>
                </a:solidFill>
              </a:rPr>
              <a:t>Quay and Peterson (1987) </a:t>
            </a:r>
            <a:r>
              <a:rPr lang="ar-SA" sz="2600" dirty="0" smtClean="0">
                <a:solidFill>
                  <a:schemeClr val="bg1"/>
                </a:solidFill>
              </a:rPr>
              <a:t> وتتكون من 89 عبارة للتعرف على المشكلات السلوكية عند المراهقين و الأطفال ويمكن ان يستجيب على هذه الأداة المحيطين بالطفل و تشمل المشكلات السلوكية </a:t>
            </a:r>
            <a:r>
              <a:rPr lang="ar-SA" sz="2600" dirty="0" err="1" smtClean="0">
                <a:solidFill>
                  <a:schemeClr val="bg1"/>
                </a:solidFill>
              </a:rPr>
              <a:t>التالية </a:t>
            </a:r>
            <a:r>
              <a:rPr lang="ar-SA" sz="2600" dirty="0" smtClean="0">
                <a:solidFill>
                  <a:schemeClr val="bg1"/>
                </a:solidFill>
              </a:rPr>
              <a:t>: الاضطرابات </a:t>
            </a:r>
            <a:r>
              <a:rPr lang="ar-SA" sz="2600" dirty="0" err="1" smtClean="0">
                <a:solidFill>
                  <a:schemeClr val="bg1"/>
                </a:solidFill>
              </a:rPr>
              <a:t>السلوكية </a:t>
            </a:r>
            <a:r>
              <a:rPr lang="ar-SA" sz="2600" dirty="0" smtClean="0">
                <a:solidFill>
                  <a:schemeClr val="bg1"/>
                </a:solidFill>
              </a:rPr>
              <a:t>، العدوان </a:t>
            </a:r>
            <a:r>
              <a:rPr lang="ar-SA" sz="2600" dirty="0" err="1" smtClean="0">
                <a:solidFill>
                  <a:schemeClr val="bg1"/>
                </a:solidFill>
              </a:rPr>
              <a:t>الجماعي </a:t>
            </a:r>
            <a:r>
              <a:rPr lang="ar-SA" sz="2600" dirty="0" smtClean="0">
                <a:solidFill>
                  <a:schemeClr val="bg1"/>
                </a:solidFill>
              </a:rPr>
              <a:t>، مشكلات الانتباه و عدم </a:t>
            </a:r>
            <a:r>
              <a:rPr lang="ar-SA" sz="2600" dirty="0" err="1" smtClean="0">
                <a:solidFill>
                  <a:schemeClr val="bg1"/>
                </a:solidFill>
              </a:rPr>
              <a:t>النضج </a:t>
            </a:r>
            <a:r>
              <a:rPr lang="ar-SA" sz="2600" dirty="0" smtClean="0">
                <a:solidFill>
                  <a:schemeClr val="bg1"/>
                </a:solidFill>
              </a:rPr>
              <a:t>، القلق و </a:t>
            </a:r>
            <a:r>
              <a:rPr lang="ar-SA" sz="2600" dirty="0" err="1" smtClean="0">
                <a:solidFill>
                  <a:schemeClr val="bg1"/>
                </a:solidFill>
              </a:rPr>
              <a:t>الانسحاب </a:t>
            </a:r>
            <a:r>
              <a:rPr lang="ar-SA" sz="2600" dirty="0" smtClean="0">
                <a:solidFill>
                  <a:schemeClr val="bg1"/>
                </a:solidFill>
              </a:rPr>
              <a:t>، الحركة المفرطة و يتم تقدير درجة الفرد و مقارنته بالمعايير  </a:t>
            </a:r>
          </a:p>
          <a:p>
            <a:pPr algn="r" rtl="1"/>
            <a:endParaRPr lang="en-GB" sz="26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12568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قائمة سلوك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الأطفال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: أعدها 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Achenbach (1995)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و يمكن استخدامها مع المراهقين و الأطفال الذين تتراوح أعمارهم بين 4-18 سنة و تتكون من 120 سلوك مشكل تدخل ضمن الأعراض المرضية الموجهة نحو الخارج و الأعراض المرضية الموجهة نحو الداخل </a:t>
            </a:r>
          </a:p>
          <a:p>
            <a:pPr algn="r" rtl="1">
              <a:buNone/>
            </a:pPr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تقييم العلاقات بين الشخصية أو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الاجتماعية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: أعدها 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Bracken (1993)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يستخدم لتقييم العلاقات الشخصية و الاجتماعية من وجهة نظر المراهق وتدور حول 5 أنماط من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العلاقات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: العلاقة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بالأم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العلاقة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بالأب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العلاقة بالأقران من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الذكور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العلاقة بالأقران من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الإناث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العلاقة بالمعلم</a:t>
            </a:r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9" name="عنوان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اساليب التقدير السلوكية 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Behaviour rating scales </a:t>
            </a:r>
            <a:endParaRPr lang="en-GB" sz="3600" b="1" dirty="0">
              <a:solidFill>
                <a:srgbClr val="FF669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7688" y="116632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en-GB" sz="3600" b="1" dirty="0" smtClean="0"/>
              <a:t> </a:t>
            </a:r>
            <a:endParaRPr lang="en-GB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824536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مقياس التقدير السلوكي و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الانفعالي  </a:t>
            </a:r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أعده 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Epstein &amp; Sharma (1998)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مقياس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صادق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ثابت و مقنن لقياس  جوانب القوة الانفعالية و السلوكية ويحتوي على خمسة أبعاد أما طريقة الاستجابة على هذا المقياس على شكل استجابات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ليكرت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المتدرجة  الرباعية على الاقل ليس مثل هذا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الطفل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لايشبه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هذا الطفل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كثيرا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يشبه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الطفل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يشبه الطفل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كثيرا.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و يشمل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التالي :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lvl="1"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15 عبارة تقيس المهارات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الإجتماعية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 (تقبل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النقد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تحمل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المسئولية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..الخ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)</a:t>
            </a:r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lvl="1"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10عبارات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تقيس انغماس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الأسرة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(تفاعل الطفل مع اسرته والمشاركة في الانشطة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الاجتماعية )</a:t>
            </a:r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algn="r" rtl="1"/>
            <a:endParaRPr lang="ar-SA" sz="2800" dirty="0" smtClean="0">
              <a:latin typeface="+mj-lt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Abeer</a:t>
            </a:r>
            <a:r>
              <a:rPr lang="en-GB" dirty="0" smtClean="0"/>
              <a:t> </a:t>
            </a:r>
            <a:r>
              <a:rPr lang="en-GB" dirty="0" err="1" smtClean="0"/>
              <a:t>Alharbi</a:t>
            </a:r>
            <a:endParaRPr lang="en-GB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1043608" y="188640"/>
            <a:ext cx="74676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smtClean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اساليب التقدير السلوكية </a:t>
            </a:r>
            <a:br>
              <a:rPr kumimoji="0" lang="ar-SA" sz="3600" b="1" i="0" u="none" strike="noStrike" kern="1200" cap="none" spc="0" normalizeH="0" baseline="0" noProof="0" smtClean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3600" b="1" i="0" u="none" strike="noStrike" kern="1200" cap="none" spc="0" normalizeH="0" baseline="0" noProof="0" smtClean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Behaviour rating scales 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FF66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040560"/>
          </a:xfrm>
        </p:spPr>
        <p:txBody>
          <a:bodyPr>
            <a:noAutofit/>
          </a:bodyPr>
          <a:lstStyle/>
          <a:p>
            <a:pPr lvl="1"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11 عبارة تقيس المهارات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الشخصية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( يتحدث عن الجوانب الايجابية في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شخصيته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يتعرف على جوانب القوة عند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)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lvl="1"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9 عبارات تقيس الاداء الوظيفي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المدرسي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(ينهي مهماته المدرسية في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وقتها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ويحضر إلى المدرسة بانتظام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)</a:t>
            </a:r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lvl="1"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7 عبارات تقيس جوانب القوة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الوجدانية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( يظهر اهتمام لمشاعر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الآخرين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ويعبر عن مشاعره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للآخرين ).</a:t>
            </a:r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lvl="1" algn="r" rtl="1">
              <a:buNone/>
            </a:pPr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مقياس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ايبرج</a:t>
            </a:r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السلوكي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: أعده </a:t>
            </a:r>
            <a:r>
              <a:rPr lang="en-GB" sz="2800" dirty="0" err="1" smtClean="0">
                <a:solidFill>
                  <a:schemeClr val="bg1"/>
                </a:solidFill>
                <a:latin typeface="+mj-lt"/>
              </a:rPr>
              <a:t>Eyberg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 ()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يقيس اضطرابات التصرف عند الأطفال و المراهقين بين 2- 16 سنة يقيس شدة و تكرار اضطرابات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التصرف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ويقوم بتعبئة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38فقرة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المقياس.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en-GB" sz="2800" dirty="0">
              <a:latin typeface="+mj-lt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اساليب التقدير السلوكية 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Behaviour rating scales </a:t>
            </a:r>
            <a:endParaRPr lang="en-GB" sz="3600" b="1" dirty="0">
              <a:solidFill>
                <a:srgbClr val="FF669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752528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solidFill>
                  <a:schemeClr val="bg1"/>
                </a:solidFill>
              </a:rPr>
              <a:t>مقياس السلوك الاجتماعي </a:t>
            </a:r>
            <a:r>
              <a:rPr lang="ar-SA" sz="2800" b="1" dirty="0" err="1" smtClean="0">
                <a:solidFill>
                  <a:schemeClr val="bg1"/>
                </a:solidFill>
              </a:rPr>
              <a:t>المدرسي </a:t>
            </a:r>
            <a:r>
              <a:rPr lang="ar-SA" sz="2800" dirty="0" smtClean="0">
                <a:solidFill>
                  <a:schemeClr val="bg1"/>
                </a:solidFill>
              </a:rPr>
              <a:t>: أعده</a:t>
            </a:r>
            <a:r>
              <a:rPr lang="en-GB" sz="2800" dirty="0" smtClean="0">
                <a:solidFill>
                  <a:schemeClr val="bg1"/>
                </a:solidFill>
              </a:rPr>
              <a:t> Merrell (1993)  </a:t>
            </a:r>
            <a:r>
              <a:rPr lang="ar-SA" sz="2800" dirty="0" smtClean="0">
                <a:solidFill>
                  <a:schemeClr val="bg1"/>
                </a:solidFill>
              </a:rPr>
              <a:t>ويستخدم لتقييم الكفاءة </a:t>
            </a:r>
            <a:r>
              <a:rPr lang="ar-SA" sz="2800" dirty="0" err="1" smtClean="0">
                <a:solidFill>
                  <a:schemeClr val="bg1"/>
                </a:solidFill>
              </a:rPr>
              <a:t>الاجتماعية </a:t>
            </a:r>
            <a:r>
              <a:rPr lang="ar-SA" sz="2800" dirty="0" smtClean="0">
                <a:solidFill>
                  <a:schemeClr val="bg1"/>
                </a:solidFill>
              </a:rPr>
              <a:t>(32 عبارة) وتشمل المهارات </a:t>
            </a:r>
            <a:r>
              <a:rPr lang="ar-SA" sz="2800" dirty="0" err="1" smtClean="0">
                <a:solidFill>
                  <a:schemeClr val="bg1"/>
                </a:solidFill>
              </a:rPr>
              <a:t>الاجتماعية </a:t>
            </a:r>
            <a:r>
              <a:rPr lang="ar-SA" sz="2800" dirty="0" smtClean="0">
                <a:solidFill>
                  <a:schemeClr val="bg1"/>
                </a:solidFill>
              </a:rPr>
              <a:t>، الشخصية و إدارة </a:t>
            </a:r>
            <a:r>
              <a:rPr lang="ar-SA" sz="2800" dirty="0" err="1" smtClean="0">
                <a:solidFill>
                  <a:schemeClr val="bg1"/>
                </a:solidFill>
              </a:rPr>
              <a:t>الذات </a:t>
            </a:r>
            <a:r>
              <a:rPr lang="ar-SA" sz="2800" dirty="0" smtClean="0">
                <a:solidFill>
                  <a:schemeClr val="bg1"/>
                </a:solidFill>
              </a:rPr>
              <a:t>، ولتقييم انماط السلوك المضادة </a:t>
            </a:r>
            <a:r>
              <a:rPr lang="ar-SA" sz="2800" dirty="0" err="1" smtClean="0">
                <a:solidFill>
                  <a:schemeClr val="bg1"/>
                </a:solidFill>
              </a:rPr>
              <a:t>للمجتمع </a:t>
            </a:r>
            <a:r>
              <a:rPr lang="ar-SA" sz="2800" dirty="0" smtClean="0">
                <a:solidFill>
                  <a:schemeClr val="bg1"/>
                </a:solidFill>
              </a:rPr>
              <a:t>(33 عبارة) الذي يشمل السلوك </a:t>
            </a:r>
            <a:r>
              <a:rPr lang="ar-SA" sz="2800" dirty="0" err="1" smtClean="0">
                <a:solidFill>
                  <a:schemeClr val="bg1"/>
                </a:solidFill>
              </a:rPr>
              <a:t>العدواني </a:t>
            </a:r>
            <a:r>
              <a:rPr lang="ar-SA" sz="2800" dirty="0" smtClean="0">
                <a:solidFill>
                  <a:schemeClr val="bg1"/>
                </a:solidFill>
              </a:rPr>
              <a:t>، السلوك </a:t>
            </a:r>
            <a:r>
              <a:rPr lang="ar-SA" sz="2800" dirty="0" err="1" smtClean="0">
                <a:solidFill>
                  <a:schemeClr val="bg1"/>
                </a:solidFill>
              </a:rPr>
              <a:t>اللاجتماعي </a:t>
            </a:r>
            <a:r>
              <a:rPr lang="ar-SA" sz="2800" dirty="0" smtClean="0">
                <a:solidFill>
                  <a:schemeClr val="bg1"/>
                </a:solidFill>
              </a:rPr>
              <a:t>، السلوك </a:t>
            </a:r>
            <a:r>
              <a:rPr lang="ar-SA" sz="2800" dirty="0" err="1" smtClean="0">
                <a:solidFill>
                  <a:schemeClr val="bg1"/>
                </a:solidFill>
              </a:rPr>
              <a:t>المثير </a:t>
            </a:r>
            <a:r>
              <a:rPr lang="ar-SA" sz="2800" dirty="0" smtClean="0">
                <a:solidFill>
                  <a:schemeClr val="bg1"/>
                </a:solidFill>
              </a:rPr>
              <a:t>، السلوك الفوضوي عند الأطفال و المراهقين في المرحلة الابتدائية و الثانوية، على أن من يطبق هذا المقياس يجب ان يكون لاحظ المقاس لفترة لا تقل عن 6 أسابيع كما ان الذي يستجيب على المقياس قد كون الفة مع المقاس وتقدر درجة الفرد من خلال مقارنتها بمعايير.</a:t>
            </a:r>
          </a:p>
          <a:p>
            <a:pPr algn="r" rtl="1">
              <a:buNone/>
            </a:pPr>
            <a:endParaRPr lang="ar-SA" sz="2800" dirty="0" smtClean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9" name="عنوان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اساليب التقدير السلوكية 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Behaviour rating scales </a:t>
            </a:r>
            <a:endParaRPr lang="en-GB" sz="3600" b="1" dirty="0">
              <a:solidFill>
                <a:srgbClr val="FF66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الاعتبارات المتعلقة بالكشف عن الاضطرابات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considerations in identifying behavioural disorders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04864"/>
            <a:ext cx="8291264" cy="4392488"/>
          </a:xfrm>
        </p:spPr>
        <p:txBody>
          <a:bodyPr>
            <a:noAutofit/>
          </a:bodyPr>
          <a:lstStyle/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هناك كثير من المشكلات السلوكية التي تكون عن ناتجة عن عوامل بيئية مثل الممارسات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الوالدية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غير الفعالة، العلاقات الأسرية المضطربة و الفشل الدراسي لابد من التأكد من ان الكشف هو عن المشكلات السلوكية  و ليس العوامل المؤدية لها</a:t>
            </a:r>
          </a:p>
          <a:p>
            <a:pPr algn="r" rtl="1"/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الكثير من المشكلات السلوكية يتم اكتشافها متفرقة و ليس كمجموعة من الأعراض المشكلة مما يشكك في نوع الاضطراب و يؤخر التدخل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95933"/>
            <a:ext cx="8363272" cy="5001419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قائمة السلوكية للأطفال في سن ما قبل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المدرسة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: أعدتها </a:t>
            </a:r>
            <a:r>
              <a:rPr lang="en-GB" sz="2800" dirty="0" err="1" smtClean="0">
                <a:solidFill>
                  <a:schemeClr val="bg1"/>
                </a:solidFill>
                <a:latin typeface="+mj-lt"/>
              </a:rPr>
              <a:t>Mcguire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 and Richmond (2000)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 و يكشف عن الاضطرابات الانفعالية و السلوكية عند الاطفال بين 2-5 سنوات ويحتوي على 22 عبارة تقيس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التغذية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النوم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المخاوف و تقلب المزاج و يمكن مقارنة درجة المقاس على درجة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حدية.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>
              <a:buNone/>
            </a:pPr>
            <a:endParaRPr lang="en-GB" sz="2800" dirty="0">
              <a:latin typeface="+mj-lt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9" name="عنوان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اساليب التقدير السلوكية 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Behaviour rating scales </a:t>
            </a:r>
            <a:endParaRPr lang="en-GB" sz="3600" b="1" dirty="0">
              <a:solidFill>
                <a:srgbClr val="FF669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الملاحظة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Observation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مفهومها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: هي أداة من أدوات البحث العلمي تستخدم لجمع بيانات عن ما يمكن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ملاحظته (السلوك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) لوصفه و تحليله و تقييمه </a:t>
            </a:r>
          </a:p>
          <a:p>
            <a:pPr algn="r" rtl="1"/>
            <a:endParaRPr lang="en-GB" sz="2800" dirty="0">
              <a:latin typeface="+mj-lt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76808" y="4462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انواع الملاحظة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Types of Observations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184576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ملاحظة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مباشرة :</a:t>
            </a:r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r" rtl="1">
              <a:buNone/>
            </a:pP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ملاحظة سلوك ما من خلال الاتصال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المباشر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( النظر) بالأشياء الملاحظة </a:t>
            </a: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ملاحظة غير مباشرة </a:t>
            </a:r>
          </a:p>
          <a:p>
            <a:pPr algn="r" rtl="1">
              <a:buNone/>
            </a:pP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هي ملاحظة السجلات و المذكرات التي دونها الاشخاص الذين قاموا بملاحظة السلوك بشكل مباشر</a:t>
            </a: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ملاحظة محددة</a:t>
            </a:r>
          </a:p>
          <a:p>
            <a:pPr algn="r" rtl="1">
              <a:buNone/>
            </a:pP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تحديد السلوك المراد ملاحظته و التسجيل على قائمة الشطب مدى تكرار السلوك </a:t>
            </a: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ملاحظة غير محددة</a:t>
            </a:r>
          </a:p>
          <a:p>
            <a:pPr algn="r" rtl="1">
              <a:buNone/>
            </a:pP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ملاحظة كل اشكال السلوك لتحديد انواع السلوك التي سيتم التركيز عليها 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76808" y="4462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انواع الملاحظة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Types of Observations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040560"/>
          </a:xfrm>
        </p:spPr>
        <p:txBody>
          <a:bodyPr>
            <a:noAutofit/>
          </a:bodyPr>
          <a:lstStyle/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ملاحظة بمشاركة </a:t>
            </a:r>
          </a:p>
          <a:p>
            <a:pPr algn="r" rtl="1">
              <a:buNone/>
            </a:pP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عندما يندمج الملاحظ مع الملاحظين و يصبح فردا منهم </a:t>
            </a: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ملاحظة  بدون مشاركة</a:t>
            </a:r>
          </a:p>
          <a:p>
            <a:pPr algn="r" rtl="1">
              <a:buNone/>
            </a:pP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أي ان الملاحظ يقوم بملاحظة السلوكيات دون تدخل أو تفاعل مع الملاحظين</a:t>
            </a: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ملاحظة مقصودة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r" rtl="1">
              <a:buNone/>
            </a:pP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هناك هدف محدد لتسجيل سلوكيات معينة من وراء الملاحظة</a:t>
            </a:r>
            <a:endParaRPr lang="ar-SA" sz="2800" b="1" dirty="0" smtClean="0">
              <a:solidFill>
                <a:schemeClr val="bg1"/>
              </a:solidFill>
              <a:latin typeface="+mj-lt"/>
            </a:endParaRP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ملاحظة غير مقصودة</a:t>
            </a:r>
          </a:p>
          <a:p>
            <a:pPr algn="r" rtl="1">
              <a:buNone/>
            </a:pPr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الملاحظة عن طريقة الصدفة وبدون تحديد مسبق 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3224" y="274638"/>
            <a:ext cx="807524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err="1" smtClean="0">
                <a:solidFill>
                  <a:srgbClr val="FF6699"/>
                </a:solidFill>
              </a:rPr>
              <a:t>نشاط -2-</a:t>
            </a:r>
            <a:r>
              <a:rPr lang="ar-SA" sz="3600" b="1" dirty="0" smtClean="0">
                <a:solidFill>
                  <a:srgbClr val="FF6699"/>
                </a:solidFill>
              </a:rPr>
              <a:t/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activity -2-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sz="4800" dirty="0" smtClean="0">
                <a:solidFill>
                  <a:schemeClr val="bg1"/>
                </a:solidFill>
                <a:latin typeface="+mj-lt"/>
              </a:rPr>
              <a:t>مع مجموعتك وفي دقيقتين اختاري نوعين مترابطين من الملاحظة و ضعي اثنين من المميزات و العيوب لكل </a:t>
            </a:r>
            <a:r>
              <a:rPr lang="ar-SA" sz="4800" dirty="0" err="1" smtClean="0">
                <a:solidFill>
                  <a:schemeClr val="bg1"/>
                </a:solidFill>
                <a:latin typeface="+mj-lt"/>
              </a:rPr>
              <a:t>طريقة ؟</a:t>
            </a:r>
            <a:endParaRPr lang="en-GB" sz="4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مميزات الملاحظة بشكل عام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advantages of observation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التعرف على السلوك كما يحدث و في البيئة التي يحدث فيها </a:t>
            </a:r>
          </a:p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من خلال الملاحظة بالإمكان وصف السلوك و الظروف المحيطة بالفرد اثناء اصدار هذا السلوك على عكس ما يحدث في الاستمارات </a:t>
            </a:r>
          </a:p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يمكن ايضا من خلال ملاحظة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السلوك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ملاحظة نتائجه و الآثار المترتبة عليه </a:t>
            </a:r>
          </a:p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هذه الوسيلة سهلة الاستخدام و متاحة  </a:t>
            </a:r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عيوب الملاحظة بشكل عام 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disadvantages of observation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20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تستغرق وقت و جهد و مصادر للقيام بالملاحظة على عكس الاستمارات التي توزع على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المعنين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بالسلوك و تقدم تقدير للسلوك</a:t>
            </a:r>
          </a:p>
          <a:p>
            <a:pPr algn="r" rtl="1">
              <a:buNone/>
            </a:pPr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احيانا لا تقدم معلومات متكاملة عن سلوك الطفل في مواقف اخرى </a:t>
            </a:r>
          </a:p>
          <a:p>
            <a:pPr algn="r" rtl="1"/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احيانا استخدام الملاحظة قد يؤثر على مصداقية و طبيعية السلوك الملاحظ </a:t>
            </a:r>
          </a:p>
          <a:p>
            <a:pPr algn="r" rtl="1"/>
            <a:endParaRPr lang="en-GB" sz="2800" dirty="0">
              <a:latin typeface="+mj-lt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خطوات تطبيق اسلوب الملاحظة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steps to </a:t>
            </a:r>
            <a:r>
              <a:rPr lang="en-GB" sz="3600" b="1" dirty="0" smtClean="0">
                <a:solidFill>
                  <a:srgbClr val="FF6699"/>
                </a:solidFill>
              </a:rPr>
              <a:t>conduct a </a:t>
            </a:r>
            <a:r>
              <a:rPr lang="en-GB" sz="3600" b="1" dirty="0" smtClean="0">
                <a:solidFill>
                  <a:srgbClr val="FF6699"/>
                </a:solidFill>
              </a:rPr>
              <a:t>systematic observation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84780649"/>
              </p:ext>
            </p:extLst>
          </p:nvPr>
        </p:nvGraphicFramePr>
        <p:xfrm>
          <a:off x="395536" y="1628800"/>
          <a:ext cx="8147248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03232" cy="1143000"/>
          </a:xfrm>
        </p:spPr>
        <p:txBody>
          <a:bodyPr>
            <a:noAutofit/>
          </a:bodyPr>
          <a:lstStyle/>
          <a:p>
            <a:pPr algn="ctr" rtl="1"/>
            <a:r>
              <a:rPr lang="ar-SA" sz="3600" b="1" dirty="0" smtClean="0">
                <a:solidFill>
                  <a:srgbClr val="FF6699"/>
                </a:solidFill>
              </a:rPr>
              <a:t>طرق ملاحظة السلوك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how to </a:t>
            </a:r>
            <a:r>
              <a:rPr lang="en-GB" sz="3600" b="1" dirty="0" smtClean="0">
                <a:solidFill>
                  <a:srgbClr val="FF6699"/>
                </a:solidFill>
              </a:rPr>
              <a:t>observe a </a:t>
            </a:r>
            <a:r>
              <a:rPr lang="en-GB" sz="3600" b="1" dirty="0" smtClean="0">
                <a:solidFill>
                  <a:srgbClr val="FF6699"/>
                </a:solidFill>
              </a:rPr>
              <a:t>behaviour ?</a:t>
            </a:r>
            <a:r>
              <a:rPr lang="ar-SA" sz="3600" b="1" dirty="0" smtClean="0">
                <a:solidFill>
                  <a:srgbClr val="FF6699"/>
                </a:solidFill>
              </a:rPr>
              <a:t> 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37112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تكرار حدوث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السلوك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: عدد مرات حدوث السلوك خلال فترة زمنية محددة وهذه الطريق ة فعالة اذا كان فترة الملاحظة ثابتة و وإذا كانت الفرص المتاحة لحدوث السلوك متساوية </a:t>
            </a: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معدل حدوث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السلوك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: عدد مرات حدوث السلوك خلال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دقيقة 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= تكرار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السلوك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/ فترة الملاحظة  وهذه الطريق مناسبة اذا كانت فترات الملاحظة غير متساوية </a:t>
            </a: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نسبة حدوث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السلوك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: عدد مرات حدوث السلوك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الكلي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/ اصل العدد الكلي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للسلوك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* 100 وهي طريقة تسهل التواصل بين الاخصائيين و تبسط التعامل مع الاعداد الكبيرة </a:t>
            </a:r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مدة حدوث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السلوك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: المدة الزمنية التي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يستغرقها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السلوك بالحدوث و يمكن حساب نسبة حدوث السلوك من خلال المعادلة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التالية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: مدة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السلوك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/مدة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الملاحظة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*100</a:t>
            </a: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الفواصل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الزمنية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: تقسيم فترات الملاحظة إلى فترات قصيرة متساوية ثم يسجل عدد مرات تكرار السلوك </a:t>
            </a: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العينات الزمنية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اللحظية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: تقسيم الفترة الزمنية الملاحظة إلى فترات متساوية و لكن لا يسجل السلوك في كل مرة يحدث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بها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و انما يسجل في نهاية الفاصل إذا كان حدث السلوك أو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لا.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03232" cy="1143000"/>
          </a:xfrm>
        </p:spPr>
        <p:txBody>
          <a:bodyPr>
            <a:noAutofit/>
          </a:bodyPr>
          <a:lstStyle/>
          <a:p>
            <a:pPr algn="ctr" rtl="1"/>
            <a:r>
              <a:rPr lang="ar-SA" sz="3600" b="1" dirty="0" smtClean="0">
                <a:solidFill>
                  <a:srgbClr val="FF6699"/>
                </a:solidFill>
              </a:rPr>
              <a:t>طرق ملاحظة السلوك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how to observe </a:t>
            </a:r>
            <a:r>
              <a:rPr lang="en-GB" sz="3600" b="1" dirty="0" smtClean="0">
                <a:solidFill>
                  <a:srgbClr val="FF6699"/>
                </a:solidFill>
              </a:rPr>
              <a:t>a behaviour </a:t>
            </a:r>
            <a:r>
              <a:rPr lang="en-GB" sz="3600" b="1" dirty="0" smtClean="0">
                <a:solidFill>
                  <a:srgbClr val="FF6699"/>
                </a:solidFill>
              </a:rPr>
              <a:t>?</a:t>
            </a:r>
            <a:r>
              <a:rPr lang="ar-SA" sz="3600" b="1" dirty="0" smtClean="0">
                <a:solidFill>
                  <a:srgbClr val="FF6699"/>
                </a:solidFill>
              </a:rPr>
              <a:t>  </a:t>
            </a:r>
            <a:endParaRPr lang="en-GB" sz="3600" b="1" dirty="0">
              <a:solidFill>
                <a:srgbClr val="FF66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الاعتبارات المتعلقة بالكشف عن الاضطرابات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considerations in identifying behavioural disorders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680520"/>
          </a:xfrm>
        </p:spPr>
        <p:txBody>
          <a:bodyPr>
            <a:noAutofit/>
          </a:bodyPr>
          <a:lstStyle/>
          <a:p>
            <a:pPr algn="r" rtl="1">
              <a:buNone/>
            </a:pPr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كثير من المشكلات السلوكية في مرحلة الطفولة قد لا يستمر حتى في مرحلة المراهقة لذا لابد من التمييز بين المشكلات الدائمة و المؤقتة</a:t>
            </a:r>
          </a:p>
          <a:p>
            <a:pPr algn="r" rtl="1">
              <a:buNone/>
            </a:pPr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نتيجة لتداخل اعراض المشكلات السلوكية لابد من مراعاة الوقت الملائم للكشف عن هذه المشكلات في هذا المجتمع  وتأثير المشكلات عليهم 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36848" y="27463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600" b="1" dirty="0" err="1" smtClean="0">
                <a:solidFill>
                  <a:srgbClr val="FF6699"/>
                </a:solidFill>
              </a:rPr>
              <a:t>نشاط -3-</a:t>
            </a:r>
            <a:r>
              <a:rPr lang="ar-SA" sz="3600" b="1" dirty="0" smtClean="0">
                <a:solidFill>
                  <a:srgbClr val="FF6699"/>
                </a:solidFill>
              </a:rPr>
              <a:t/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activity -3-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20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من مقطع الفيديو قوموا بعمل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التالي :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تحديد السلوك الذي سيتم ملاحظته </a:t>
            </a:r>
          </a:p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تحديد نوع الملاحظة </a:t>
            </a:r>
          </a:p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صمموا اداة لتسجيل الملاحظات </a:t>
            </a:r>
          </a:p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تلخيص للسلوك الملاحظ </a:t>
            </a:r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المقابله 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interview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مفهومها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:المحادثة الجادة الموجهة نحو هدف معين غير مجرد الرغبة في الحديث </a:t>
            </a:r>
          </a:p>
          <a:p>
            <a:pPr algn="r" rtl="1">
              <a:buNone/>
            </a:pPr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وهي تفاعل لفظي بين شخصين حيث يحاول من يقوم بالمقابلة ان يستثير المعلومات  حول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الأفكار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المشاعر و التعبيرات لدى الذي تتم مقابلته</a:t>
            </a:r>
          </a:p>
          <a:p>
            <a:pPr algn="r" rtl="1">
              <a:buNone/>
            </a:pPr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هي أداة بحث علمي يتمكن من خلالها المقابل من حصر للمعلومات التي تساعده على وصف و تفسير السلوك و ما يحيط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به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 </a:t>
            </a:r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75240" cy="1143000"/>
          </a:xfrm>
        </p:spPr>
        <p:txBody>
          <a:bodyPr>
            <a:noAutofit/>
          </a:bodyPr>
          <a:lstStyle/>
          <a:p>
            <a:pPr algn="ctr" rtl="1"/>
            <a:r>
              <a:rPr lang="ar-SA" sz="3600" b="1" dirty="0" smtClean="0">
                <a:solidFill>
                  <a:srgbClr val="FF6699"/>
                </a:solidFill>
              </a:rPr>
              <a:t>انواع المقابلة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interview types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الشخصية </a:t>
            </a:r>
          </a:p>
          <a:p>
            <a:pPr algn="r" rtl="1"/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العيادية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و تنقسم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إلى :</a:t>
            </a:r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lvl="1"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مقابلة اولية وفيها يتم مراجعة البيانات الشخصية الأولية و مشكلة الفرد.</a:t>
            </a:r>
          </a:p>
          <a:p>
            <a:pPr lvl="1"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مقابلة دراسة الحالة و يحصل فيها المقابل على معلومات بغرض البحث عن المشكلة و سببها و التنبؤات المتعلقة بالجانب النمائي و التاريخي  </a:t>
            </a:r>
          </a:p>
          <a:p>
            <a:pPr algn="r" rtl="1"/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البحثية </a:t>
            </a:r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896544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solidFill>
                  <a:schemeClr val="bg1"/>
                </a:solidFill>
              </a:rPr>
              <a:t>مقابلة محددة  </a:t>
            </a:r>
            <a:r>
              <a:rPr lang="en-GB" sz="2800" b="1" dirty="0" smtClean="0">
                <a:solidFill>
                  <a:schemeClr val="bg1"/>
                </a:solidFill>
              </a:rPr>
              <a:t>structured interviews </a:t>
            </a:r>
            <a:r>
              <a:rPr lang="ar-SA" sz="2800" dirty="0" smtClean="0">
                <a:solidFill>
                  <a:schemeClr val="bg1"/>
                </a:solidFill>
              </a:rPr>
              <a:t> وتعني ان الأسئلة اجاباتها محددة تدور حول موضوع محدد و احيانا اجابتها تكون على شكل نعم و لا </a:t>
            </a: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</a:rPr>
              <a:t>مقابلة شبه محددة </a:t>
            </a:r>
            <a:r>
              <a:rPr lang="en-GB" sz="2800" b="1" dirty="0" smtClean="0">
                <a:solidFill>
                  <a:schemeClr val="bg1"/>
                </a:solidFill>
              </a:rPr>
              <a:t>semi-structured interviews </a:t>
            </a:r>
            <a:r>
              <a:rPr lang="ar-SA" sz="2800" dirty="0" smtClean="0">
                <a:solidFill>
                  <a:schemeClr val="bg1"/>
                </a:solidFill>
              </a:rPr>
              <a:t>  اسئلتها تدور حول موضوع محدد و لكن الاجابات يكون فيها اختلاف و توضيح </a:t>
            </a:r>
          </a:p>
          <a:p>
            <a:pPr algn="r" rtl="1"/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مقابلة غير محددة  </a:t>
            </a:r>
            <a:r>
              <a:rPr lang="en-GB" sz="2800" b="1" dirty="0" smtClean="0">
                <a:solidFill>
                  <a:schemeClr val="bg1"/>
                </a:solidFill>
              </a:rPr>
              <a:t> unstructured interviews </a:t>
            </a:r>
            <a:r>
              <a:rPr lang="ar-SA" sz="2800" dirty="0" smtClean="0">
                <a:solidFill>
                  <a:schemeClr val="bg1"/>
                </a:solidFill>
              </a:rPr>
              <a:t>و الاسئلة مفتوحة و يصعب معرفة الهدف من هذه الاسئلة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75240" cy="1143000"/>
          </a:xfrm>
        </p:spPr>
        <p:txBody>
          <a:bodyPr>
            <a:noAutofit/>
          </a:bodyPr>
          <a:lstStyle/>
          <a:p>
            <a:pPr algn="ctr" rtl="1"/>
            <a:r>
              <a:rPr lang="ar-SA" sz="3600" b="1" dirty="0" smtClean="0">
                <a:solidFill>
                  <a:srgbClr val="FF6699"/>
                </a:solidFill>
              </a:rPr>
              <a:t>انواع المقابلة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interview types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09120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البداية و فيها تكوين و تطوير علاقة مع الطالب أو اسرته </a:t>
            </a:r>
          </a:p>
          <a:p>
            <a:pPr algn="r" rtl="1"/>
            <a:endParaRPr lang="ar-SA" sz="2800" dirty="0" smtClean="0">
              <a:solidFill>
                <a:schemeClr val="bg1"/>
              </a:solidFill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الوسط و فيها طرح الاسئلة ليتم تغطية الموضوعات الهامة و الاجابة على التساؤلات موضع الدراسة </a:t>
            </a:r>
          </a:p>
          <a:p>
            <a:pPr algn="r" rtl="1"/>
            <a:endParaRPr lang="ar-SA" sz="2800" dirty="0" smtClean="0">
              <a:solidFill>
                <a:schemeClr val="bg1"/>
              </a:solidFill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الختام  وهي التحقق من جمع المعلومات الهامة و التي تحقق الهدف 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75240" cy="1143000"/>
          </a:xfrm>
        </p:spPr>
        <p:txBody>
          <a:bodyPr>
            <a:noAutofit/>
          </a:bodyPr>
          <a:lstStyle/>
          <a:p>
            <a:pPr algn="ctr" rtl="1"/>
            <a:r>
              <a:rPr lang="ar-SA" sz="3600" b="1" dirty="0" smtClean="0">
                <a:solidFill>
                  <a:srgbClr val="FF6699"/>
                </a:solidFill>
              </a:rPr>
              <a:t>مكونات المقابلة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interview content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err="1" smtClean="0">
                <a:solidFill>
                  <a:srgbClr val="FF6699"/>
                </a:solidFill>
              </a:rPr>
              <a:t>نشاط </a:t>
            </a:r>
            <a:r>
              <a:rPr lang="ar-SA" sz="3600" b="1" dirty="0" smtClean="0">
                <a:solidFill>
                  <a:srgbClr val="FF6699"/>
                </a:solidFill>
              </a:rPr>
              <a:t>- </a:t>
            </a:r>
            <a:r>
              <a:rPr lang="ar-SA" sz="3600" b="1" dirty="0" err="1" smtClean="0">
                <a:solidFill>
                  <a:srgbClr val="FF6699"/>
                </a:solidFill>
              </a:rPr>
              <a:t>4-</a:t>
            </a:r>
            <a:r>
              <a:rPr lang="ar-SA" sz="3600" b="1" dirty="0" smtClean="0">
                <a:solidFill>
                  <a:srgbClr val="FF6699"/>
                </a:solidFill>
              </a:rPr>
              <a:t/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activity -4-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اذكري ما مميزات و عيوب المقابلة بشكل عام أو بشكل </a:t>
            </a:r>
            <a:r>
              <a:rPr lang="en-GB" sz="2800" dirty="0" smtClean="0">
                <a:solidFill>
                  <a:schemeClr val="bg1"/>
                </a:solidFill>
              </a:rPr>
              <a:t>?</a:t>
            </a:r>
            <a:r>
              <a:rPr lang="ar-SA" sz="2800" dirty="0" smtClean="0">
                <a:solidFill>
                  <a:schemeClr val="bg1"/>
                </a:solidFill>
              </a:rPr>
              <a:t>خاص حول كل نوع من انواع المقابلة </a:t>
            </a:r>
          </a:p>
          <a:p>
            <a:pPr algn="r" rtl="1">
              <a:buNone/>
            </a:pPr>
            <a:endParaRPr lang="en-GB" sz="28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35</a:t>
            </a:fld>
            <a:endParaRPr lang="en-GB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637112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تكييف الأسئلة  وتعديلها حتى يتأكد معد المقابلة من فهم المقابل للأسئلة و ليتأكد من مدى مناسبة الأسئلة للمقابل</a:t>
            </a:r>
          </a:p>
          <a:p>
            <a:pPr algn="r" rtl="1"/>
            <a:endParaRPr lang="ar-SA" sz="2800" dirty="0" smtClean="0">
              <a:solidFill>
                <a:schemeClr val="bg1"/>
              </a:solidFill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التعمق </a:t>
            </a:r>
            <a:r>
              <a:rPr lang="ar-SA" sz="2800" dirty="0" err="1" smtClean="0">
                <a:solidFill>
                  <a:schemeClr val="bg1"/>
                </a:solidFill>
              </a:rPr>
              <a:t>بامكان</a:t>
            </a:r>
            <a:r>
              <a:rPr lang="ar-SA" sz="2800" dirty="0" smtClean="0">
                <a:solidFill>
                  <a:schemeClr val="bg1"/>
                </a:solidFill>
              </a:rPr>
              <a:t> معد المقابلة انم يحصل على معلومات عميقة حول اسباب السلوك و الدوافع </a:t>
            </a:r>
            <a:r>
              <a:rPr lang="ar-SA" sz="2800" dirty="0" err="1" smtClean="0">
                <a:solidFill>
                  <a:schemeClr val="bg1"/>
                </a:solidFill>
              </a:rPr>
              <a:t>الخفية ..</a:t>
            </a:r>
            <a:r>
              <a:rPr lang="ar-SA" sz="2800" dirty="0" smtClean="0">
                <a:solidFill>
                  <a:schemeClr val="bg1"/>
                </a:solidFill>
              </a:rPr>
              <a:t> الخ </a:t>
            </a:r>
          </a:p>
          <a:p>
            <a:pPr algn="r" rtl="1"/>
            <a:endParaRPr lang="ar-SA" sz="2800" dirty="0" smtClean="0">
              <a:solidFill>
                <a:schemeClr val="bg1"/>
              </a:solidFill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التوضيح يتاح لمعد المقابلة من توضيح سؤاله و استيضاح جواب المقابل </a:t>
            </a:r>
          </a:p>
          <a:p>
            <a:pPr algn="r" rtl="1"/>
            <a:endParaRPr lang="ar-SA" sz="2800" dirty="0" smtClean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75240" cy="1143000"/>
          </a:xfrm>
        </p:spPr>
        <p:txBody>
          <a:bodyPr>
            <a:noAutofit/>
          </a:bodyPr>
          <a:lstStyle/>
          <a:p>
            <a:pPr algn="ctr" rtl="1"/>
            <a:r>
              <a:rPr lang="ar-SA" sz="3600" b="1" dirty="0" smtClean="0">
                <a:solidFill>
                  <a:srgbClr val="FF6699"/>
                </a:solidFill>
              </a:rPr>
              <a:t>مميزات المقابلة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advantages of interview</a:t>
            </a:r>
            <a:endParaRPr lang="en-GB" sz="3600" b="1" dirty="0">
              <a:solidFill>
                <a:srgbClr val="FF6699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تستغرق وقت وجهد و مكلفة </a:t>
            </a:r>
          </a:p>
          <a:p>
            <a:pPr algn="r" rtl="1"/>
            <a:endParaRPr lang="ar-SA" sz="2800" dirty="0" smtClean="0">
              <a:solidFill>
                <a:schemeClr val="bg1"/>
              </a:solidFill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تتطلب مهارات لإجراء المقابلة</a:t>
            </a:r>
          </a:p>
          <a:p>
            <a:pPr algn="r" rtl="1"/>
            <a:endParaRPr lang="ar-SA" sz="2800" dirty="0" smtClean="0">
              <a:solidFill>
                <a:schemeClr val="bg1"/>
              </a:solidFill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صعبة من حيث تحليل البيانات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37</a:t>
            </a:fld>
            <a:endParaRPr lang="en-GB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75240" cy="1143000"/>
          </a:xfrm>
        </p:spPr>
        <p:txBody>
          <a:bodyPr>
            <a:noAutofit/>
          </a:bodyPr>
          <a:lstStyle/>
          <a:p>
            <a:pPr algn="ctr" rtl="1"/>
            <a:r>
              <a:rPr lang="ar-SA" sz="3600" b="1" dirty="0" smtClean="0">
                <a:solidFill>
                  <a:srgbClr val="FF6699"/>
                </a:solidFill>
              </a:rPr>
              <a:t>عيوب المقابلة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disadvantages of interview</a:t>
            </a:r>
            <a:endParaRPr lang="en-GB" sz="3600" b="1" dirty="0">
              <a:solidFill>
                <a:srgbClr val="FF6699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4840" y="27463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smtClean="0">
                <a:solidFill>
                  <a:srgbClr val="FF6699"/>
                </a:solidFill>
              </a:rPr>
              <a:t>مراجعة السجلات </a:t>
            </a:r>
            <a:br>
              <a:rPr lang="ar-SA" b="1" dirty="0" smtClean="0">
                <a:solidFill>
                  <a:srgbClr val="FF6699"/>
                </a:solidFill>
              </a:rPr>
            </a:br>
            <a:r>
              <a:rPr lang="en-GB" b="1" dirty="0" smtClean="0">
                <a:solidFill>
                  <a:srgbClr val="FF6699"/>
                </a:solidFill>
              </a:rPr>
              <a:t>records review </a:t>
            </a:r>
            <a:endParaRPr lang="en-GB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هو مراجعة السجلات الطبية و المدرسية التي تحتوي على معلومات حول سلوك الفرد أو أي احداث اخرى اثرت على الفرد و سلوكه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4840" y="27463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مميزات مراجعة السجلات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advantages of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r>
              <a:rPr lang="en-GB" sz="3600" b="1" dirty="0" smtClean="0">
                <a:solidFill>
                  <a:srgbClr val="FF6699"/>
                </a:solidFill>
              </a:rPr>
              <a:t>records review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توفر المعلومات في مكان واحد </a:t>
            </a:r>
          </a:p>
          <a:p>
            <a:pPr algn="r" rtl="1"/>
            <a:endParaRPr lang="ar-SA" sz="2800" dirty="0" smtClean="0">
              <a:solidFill>
                <a:schemeClr val="bg1"/>
              </a:solidFill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يحصل على معلومات شاملة ليس الهدف منها اجراء البحث او التدخل</a:t>
            </a:r>
          </a:p>
          <a:p>
            <a:pPr algn="r" rtl="1"/>
            <a:endParaRPr lang="ar-SA" sz="2800" dirty="0" smtClean="0">
              <a:solidFill>
                <a:schemeClr val="bg1"/>
              </a:solidFill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لا تتأثر المعلومات الموجودة بردود فعل الاخرين او محاولة ارضاءهم</a:t>
            </a:r>
          </a:p>
          <a:p>
            <a:pPr algn="r" rtl="1"/>
            <a:endParaRPr lang="ar-SA" sz="2800" dirty="0" smtClean="0"/>
          </a:p>
          <a:p>
            <a:pPr algn="r" rtl="1"/>
            <a:endParaRPr lang="en-GB" sz="28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39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err="1" smtClean="0">
                <a:solidFill>
                  <a:srgbClr val="FF6699"/>
                </a:solidFill>
              </a:rPr>
              <a:t>نشاط -1-</a:t>
            </a:r>
            <a:r>
              <a:rPr lang="ar-SA" sz="3600" b="1" dirty="0" smtClean="0">
                <a:solidFill>
                  <a:srgbClr val="FF6699"/>
                </a:solidFill>
              </a:rPr>
              <a:t/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Activity -1-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pPr algn="r" rtl="1"/>
            <a:r>
              <a:rPr lang="ar-SA" sz="4400" dirty="0" smtClean="0">
                <a:solidFill>
                  <a:schemeClr val="bg1"/>
                </a:solidFill>
              </a:rPr>
              <a:t>كيف تعرفي إذا كان الطفل يعاني من اضطرابات سلوكية و </a:t>
            </a:r>
            <a:r>
              <a:rPr lang="ar-SA" sz="4400" dirty="0" err="1" smtClean="0">
                <a:solidFill>
                  <a:schemeClr val="bg1"/>
                </a:solidFill>
              </a:rPr>
              <a:t>انفعالية ؟</a:t>
            </a:r>
            <a:endParaRPr lang="ar-SA" sz="4400" dirty="0" smtClean="0">
              <a:solidFill>
                <a:schemeClr val="bg1"/>
              </a:solidFill>
            </a:endParaRPr>
          </a:p>
          <a:p>
            <a:pPr algn="r" rtl="1"/>
            <a:endParaRPr lang="ar-SA" sz="4400" dirty="0" smtClean="0">
              <a:solidFill>
                <a:schemeClr val="bg1"/>
              </a:solidFill>
            </a:endParaRPr>
          </a:p>
          <a:p>
            <a:pPr algn="r" rtl="1"/>
            <a:r>
              <a:rPr lang="ar-SA" sz="4400" dirty="0" smtClean="0">
                <a:solidFill>
                  <a:schemeClr val="bg1"/>
                </a:solidFill>
              </a:rPr>
              <a:t>ناقشي افراد المجموعة ودوني </a:t>
            </a:r>
            <a:r>
              <a:rPr lang="ar-SA" sz="4400" dirty="0" err="1" smtClean="0">
                <a:solidFill>
                  <a:schemeClr val="bg1"/>
                </a:solidFill>
              </a:rPr>
              <a:t>أفكارك ؟</a:t>
            </a:r>
            <a:endParaRPr lang="ar-SA" sz="4400" dirty="0" smtClean="0">
              <a:solidFill>
                <a:schemeClr val="bg1"/>
              </a:solidFill>
            </a:endParaRPr>
          </a:p>
          <a:p>
            <a:pPr algn="r" rtl="1"/>
            <a:endParaRPr lang="ar-SA" sz="4400" dirty="0" smtClean="0"/>
          </a:p>
          <a:p>
            <a:pPr algn="r" rtl="1"/>
            <a:endParaRPr lang="en-GB" sz="44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781128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تحتاج إلى موافقة رسمية من قبل الفرد نفسه أو ولي امره </a:t>
            </a: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ضرورة توافر هذه السجلات خلال فترة جمع البيانات</a:t>
            </a: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قد تكون البيانات قديمة </a:t>
            </a: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قد تكون السجلات غير متواجدة </a:t>
            </a: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تفسير البيانات قد يعتمد على ذاتية المراجع للسجلات  </a:t>
            </a:r>
          </a:p>
          <a:p>
            <a:pPr algn="r" rtl="1"/>
            <a:endParaRPr lang="en-GB" sz="28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40</a:t>
            </a:fld>
            <a:endParaRPr lang="en-GB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>
          <a:xfrm>
            <a:off x="1064840" y="27463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عيوب مراجعة السجلات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disadvantages of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r>
              <a:rPr lang="en-GB" sz="3600" b="1" dirty="0" smtClean="0">
                <a:solidFill>
                  <a:srgbClr val="FF6699"/>
                </a:solidFill>
              </a:rPr>
              <a:t>records review </a:t>
            </a:r>
            <a:endParaRPr lang="en-GB" sz="3600" b="1" dirty="0">
              <a:solidFill>
                <a:srgbClr val="FF6699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63272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التقرير الذاتي </a:t>
            </a:r>
            <a:r>
              <a:rPr lang="en-GB" sz="3600" b="1" dirty="0" smtClean="0">
                <a:solidFill>
                  <a:srgbClr val="FF6699"/>
                </a:solidFill>
              </a:rPr>
              <a:t> </a:t>
            </a:r>
            <a:br>
              <a:rPr lang="en-GB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self-reports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28800"/>
            <a:ext cx="8219256" cy="4896544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بغض النظر عن طريقة </a:t>
            </a:r>
            <a:r>
              <a:rPr lang="ar-SA" sz="2800" dirty="0" err="1" smtClean="0">
                <a:solidFill>
                  <a:schemeClr val="bg1"/>
                </a:solidFill>
              </a:rPr>
              <a:t>التقييم </a:t>
            </a:r>
            <a:r>
              <a:rPr lang="ar-SA" sz="2800" dirty="0" smtClean="0">
                <a:solidFill>
                  <a:schemeClr val="bg1"/>
                </a:solidFill>
              </a:rPr>
              <a:t>( اما من خلال المقابلة الشخصية أو من خلال الاستجابة الذاتية على مقاييس التقدير) يقوم الطفل او المراهق بتقدير المشكلات الموجودة لديه </a:t>
            </a:r>
          </a:p>
          <a:p>
            <a:pPr>
              <a:buNone/>
            </a:pPr>
            <a:endParaRPr lang="en-GB" sz="28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41</a:t>
            </a:fld>
            <a:endParaRPr lang="en-GB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مميزات التقرير الذاتي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US" sz="3600" b="1" dirty="0" smtClean="0">
                <a:solidFill>
                  <a:srgbClr val="FF6699"/>
                </a:solidFill>
              </a:rPr>
              <a:t>advantages of self-report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زيادة الصدق في المعلومات عندما احصل على اكثر من  للمعلومات </a:t>
            </a: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الفرد يشعر بأهميته في نوع التدخل فيما بعد لأنه شارك في تقديم المعلومة </a:t>
            </a: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 العبارات المستخدمة في استمارات التقرير الذاتي تكون مباشرة </a:t>
            </a: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يسهل الحصول على المعلومة من المصدر الاساسي و ليس ممن يحيط </a:t>
            </a:r>
            <a:r>
              <a:rPr lang="ar-SA" sz="2800" dirty="0" err="1" smtClean="0">
                <a:solidFill>
                  <a:schemeClr val="bg1"/>
                </a:solidFill>
              </a:rPr>
              <a:t>به</a:t>
            </a:r>
            <a:endParaRPr lang="ar-SA" sz="2800" dirty="0" smtClean="0">
              <a:solidFill>
                <a:schemeClr val="bg1"/>
              </a:solidFill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ليست مكلفة و سهلة التطبيق و التفسير 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42</a:t>
            </a:fld>
            <a:endParaRPr lang="en-GB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81128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صياغة الاسئلة قد تكون غير واضحة أو يصعب سؤال الأفراد </a:t>
            </a:r>
          </a:p>
          <a:p>
            <a:pPr algn="r" rtl="1">
              <a:buNone/>
            </a:pPr>
            <a:endParaRPr lang="ar-SA" sz="2800" dirty="0" smtClean="0">
              <a:solidFill>
                <a:schemeClr val="bg1"/>
              </a:solidFill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اذا كانت التقارير الذاتية تستخدم قبل التدخل احيانا الاسئلة في هذه التقارير تشير إلى محتوى الدراسة و يتغير السلوك نتيجة التقرير و ليس نتيجة التجربة</a:t>
            </a:r>
          </a:p>
          <a:p>
            <a:pPr algn="r" rtl="1">
              <a:buNone/>
            </a:pPr>
            <a:endParaRPr lang="ar-SA" sz="2800" dirty="0" smtClean="0">
              <a:solidFill>
                <a:schemeClr val="bg1"/>
              </a:solidFill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احيانا يستجيب الأفراد بما يعتقدوا أنه ايجابي من وجهة نظر من يسألهم  و اجابتهم </a:t>
            </a:r>
            <a:r>
              <a:rPr lang="ar-SA" sz="2800" dirty="0" err="1" smtClean="0">
                <a:solidFill>
                  <a:schemeClr val="bg1"/>
                </a:solidFill>
              </a:rPr>
              <a:t>لاتكون</a:t>
            </a:r>
            <a:r>
              <a:rPr lang="ar-SA" sz="2800" dirty="0" smtClean="0">
                <a:solidFill>
                  <a:schemeClr val="bg1"/>
                </a:solidFill>
              </a:rPr>
              <a:t> حقيقة  الحقيقة   </a:t>
            </a:r>
          </a:p>
          <a:p>
            <a:pPr algn="r" rtl="1"/>
            <a:endParaRPr lang="en-GB" sz="28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8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عيوب التقرير الذاتي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US" sz="3600" b="1" dirty="0" smtClean="0">
                <a:solidFill>
                  <a:srgbClr val="FF6699"/>
                </a:solidFill>
              </a:rPr>
              <a:t>disadvantages of self-report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4800" y="116632"/>
            <a:ext cx="7467600" cy="1143000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FF6699"/>
                </a:solidFill>
              </a:rPr>
              <a:t>قائمة المراجع </a:t>
            </a:r>
            <a:endParaRPr lang="en-GB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78112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Epstein, M . H. ; </a:t>
            </a:r>
            <a:r>
              <a:rPr lang="en-US" dirty="0" err="1" smtClean="0">
                <a:solidFill>
                  <a:schemeClr val="bg1"/>
                </a:solidFill>
              </a:rPr>
              <a:t>Nordness</a:t>
            </a:r>
            <a:r>
              <a:rPr lang="en-US" dirty="0" smtClean="0">
                <a:solidFill>
                  <a:schemeClr val="bg1"/>
                </a:solidFill>
              </a:rPr>
              <a:t>, P. D. ; Nelson, J. R. ; Hertzog, M. (2002) , convergent  validity of the </a:t>
            </a:r>
            <a:r>
              <a:rPr lang="en-US" dirty="0" err="1" smtClean="0">
                <a:solidFill>
                  <a:schemeClr val="bg1"/>
                </a:solidFill>
              </a:rPr>
              <a:t>behavioural</a:t>
            </a:r>
            <a:r>
              <a:rPr lang="en-US" dirty="0" smtClean="0">
                <a:solidFill>
                  <a:schemeClr val="bg1"/>
                </a:solidFill>
              </a:rPr>
              <a:t> and emotional rating scale with primary grade-level students,  Topics in Early Childhood Special Education, 22 (2), 114-121.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Hill, J. (2003)  Early identification of individuals at risk for antisocial personality disorder</a:t>
            </a:r>
            <a:r>
              <a:rPr lang="en-US" baseline="30000" dirty="0" smtClean="0">
                <a:solidFill>
                  <a:schemeClr val="bg1"/>
                </a:solidFill>
              </a:rPr>
              <a:t> ,</a:t>
            </a:r>
            <a:r>
              <a:rPr lang="en-US" dirty="0" smtClean="0">
                <a:solidFill>
                  <a:schemeClr val="bg1"/>
                </a:solidFill>
              </a:rPr>
              <a:t> The British Journal of Psychiatry (2003) </a:t>
            </a:r>
            <a:r>
              <a:rPr lang="en-US" i="1" dirty="0" smtClean="0">
                <a:solidFill>
                  <a:schemeClr val="bg1"/>
                </a:solidFill>
              </a:rPr>
              <a:t>182: 11-14 </a:t>
            </a:r>
          </a:p>
          <a:p>
            <a:pPr>
              <a:buNone/>
            </a:pPr>
            <a:endParaRPr lang="en-US" i="1" dirty="0" smtClean="0">
              <a:solidFill>
                <a:schemeClr val="bg1"/>
              </a:solidFill>
            </a:endParaRPr>
          </a:p>
          <a:p>
            <a:r>
              <a:rPr lang="en-US" i="1" dirty="0" smtClean="0">
                <a:solidFill>
                  <a:schemeClr val="bg1"/>
                </a:solidFill>
              </a:rPr>
              <a:t> McCoy, C.P. (1993) Managing a Small HRD Department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Falmouth, ME: © McCoy Training and Development Resources, p. 23.</a:t>
            </a:r>
            <a:endParaRPr lang="en-US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Merrell, K. W. (2003) Behavioral, Social, and Emotional Assessment of Children and Adolescents, New Jersey : Lawrence Erlbaum Associates, Inc. 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44</a:t>
            </a:fld>
            <a:endParaRPr lang="en-GB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47260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Chazan</a:t>
            </a:r>
            <a:r>
              <a:rPr lang="en-US" dirty="0" smtClean="0">
                <a:solidFill>
                  <a:schemeClr val="bg1"/>
                </a:solidFill>
              </a:rPr>
              <a:t>,  M. ; Laing, A. F. ; and Davies, D. (1994) Emotional and behavioral difficulties in middle childhood: identification , assessment and intervention in schools , London: </a:t>
            </a:r>
            <a:r>
              <a:rPr lang="en-US" dirty="0" err="1" smtClean="0">
                <a:solidFill>
                  <a:schemeClr val="bg1"/>
                </a:solidFill>
              </a:rPr>
              <a:t>RoutledgeFalmer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r" rtl="1"/>
            <a:r>
              <a:rPr lang="ar-SA" dirty="0" smtClean="0">
                <a:solidFill>
                  <a:schemeClr val="bg1"/>
                </a:solidFill>
              </a:rPr>
              <a:t> </a:t>
            </a:r>
            <a:r>
              <a:rPr lang="ar-SA" dirty="0" err="1" smtClean="0">
                <a:solidFill>
                  <a:schemeClr val="bg1"/>
                </a:solidFill>
              </a:rPr>
              <a:t>محمد </a:t>
            </a:r>
            <a:r>
              <a:rPr lang="ar-SA" dirty="0" smtClean="0">
                <a:solidFill>
                  <a:schemeClr val="bg1"/>
                </a:solidFill>
              </a:rPr>
              <a:t>، عادل </a:t>
            </a:r>
            <a:r>
              <a:rPr lang="ar-SA" dirty="0" err="1" smtClean="0">
                <a:solidFill>
                  <a:schemeClr val="bg1"/>
                </a:solidFill>
              </a:rPr>
              <a:t>عبدالله</a:t>
            </a:r>
            <a:r>
              <a:rPr lang="ar-SA" dirty="0" smtClean="0">
                <a:solidFill>
                  <a:schemeClr val="bg1"/>
                </a:solidFill>
              </a:rPr>
              <a:t> (2008</a:t>
            </a:r>
            <a:r>
              <a:rPr lang="ar-SA" dirty="0" err="1" smtClean="0">
                <a:solidFill>
                  <a:schemeClr val="bg1"/>
                </a:solidFill>
              </a:rPr>
              <a:t>) –مترجم </a:t>
            </a:r>
            <a:r>
              <a:rPr lang="ar-SA" dirty="0" smtClean="0">
                <a:solidFill>
                  <a:schemeClr val="bg1"/>
                </a:solidFill>
              </a:rPr>
              <a:t>- تعليم الأطفال و المراهقين ذوي الاضطرابات السلوكية، </a:t>
            </a:r>
            <a:r>
              <a:rPr lang="ar-SA" dirty="0" err="1" smtClean="0">
                <a:solidFill>
                  <a:schemeClr val="bg1"/>
                </a:solidFill>
              </a:rPr>
              <a:t>عمان </a:t>
            </a:r>
            <a:r>
              <a:rPr lang="ar-SA" dirty="0" smtClean="0">
                <a:solidFill>
                  <a:schemeClr val="bg1"/>
                </a:solidFill>
              </a:rPr>
              <a:t>: دار الفكر ناشرون و موزعون</a:t>
            </a:r>
          </a:p>
          <a:p>
            <a:pPr algn="r" rtl="1">
              <a:buNone/>
            </a:pPr>
            <a:endParaRPr lang="ar-SA" dirty="0" smtClean="0">
              <a:solidFill>
                <a:schemeClr val="bg1"/>
              </a:solidFill>
            </a:endParaRPr>
          </a:p>
          <a:p>
            <a:pPr algn="r" rtl="1"/>
            <a:r>
              <a:rPr lang="ar-SA" dirty="0" err="1" smtClean="0">
                <a:solidFill>
                  <a:schemeClr val="bg1"/>
                </a:solidFill>
              </a:rPr>
              <a:t>العساف</a:t>
            </a:r>
            <a:r>
              <a:rPr lang="ar-SA" dirty="0" smtClean="0">
                <a:solidFill>
                  <a:schemeClr val="bg1"/>
                </a:solidFill>
              </a:rPr>
              <a:t> ، </a:t>
            </a:r>
            <a:r>
              <a:rPr lang="ar-SA" dirty="0" err="1" smtClean="0">
                <a:solidFill>
                  <a:schemeClr val="bg1"/>
                </a:solidFill>
              </a:rPr>
              <a:t>صاالح</a:t>
            </a:r>
            <a:r>
              <a:rPr lang="ar-SA" dirty="0" smtClean="0">
                <a:solidFill>
                  <a:schemeClr val="bg1"/>
                </a:solidFill>
              </a:rPr>
              <a:t> بن </a:t>
            </a:r>
            <a:r>
              <a:rPr lang="ar-SA" dirty="0" err="1" smtClean="0">
                <a:solidFill>
                  <a:schemeClr val="bg1"/>
                </a:solidFill>
              </a:rPr>
              <a:t>حمد </a:t>
            </a:r>
            <a:r>
              <a:rPr lang="ar-SA" dirty="0" smtClean="0">
                <a:solidFill>
                  <a:schemeClr val="bg1"/>
                </a:solidFill>
              </a:rPr>
              <a:t>(1995) المدخل إلى البحث في العلوم </a:t>
            </a:r>
            <a:r>
              <a:rPr lang="ar-SA" dirty="0" err="1" smtClean="0">
                <a:solidFill>
                  <a:schemeClr val="bg1"/>
                </a:solidFill>
              </a:rPr>
              <a:t>السلوكية </a:t>
            </a:r>
            <a:r>
              <a:rPr lang="ar-SA" dirty="0" smtClean="0">
                <a:solidFill>
                  <a:schemeClr val="bg1"/>
                </a:solidFill>
              </a:rPr>
              <a:t>، الطبعة </a:t>
            </a:r>
            <a:r>
              <a:rPr lang="ar-SA" dirty="0" err="1" smtClean="0">
                <a:solidFill>
                  <a:schemeClr val="bg1"/>
                </a:solidFill>
              </a:rPr>
              <a:t>1 </a:t>
            </a:r>
            <a:r>
              <a:rPr lang="ar-SA" dirty="0" smtClean="0">
                <a:solidFill>
                  <a:schemeClr val="bg1"/>
                </a:solidFill>
              </a:rPr>
              <a:t>، </a:t>
            </a:r>
            <a:r>
              <a:rPr lang="ar-SA" dirty="0" err="1" smtClean="0">
                <a:solidFill>
                  <a:schemeClr val="bg1"/>
                </a:solidFill>
              </a:rPr>
              <a:t>الرياض </a:t>
            </a:r>
            <a:r>
              <a:rPr lang="ar-SA" dirty="0" smtClean="0">
                <a:solidFill>
                  <a:schemeClr val="bg1"/>
                </a:solidFill>
              </a:rPr>
              <a:t>: مكتبة </a:t>
            </a:r>
            <a:r>
              <a:rPr lang="ar-SA" dirty="0" err="1" smtClean="0">
                <a:solidFill>
                  <a:schemeClr val="bg1"/>
                </a:solidFill>
              </a:rPr>
              <a:t>العبيكان</a:t>
            </a:r>
            <a:r>
              <a:rPr lang="ar-SA" dirty="0" smtClean="0">
                <a:solidFill>
                  <a:schemeClr val="bg1"/>
                </a:solidFill>
              </a:rPr>
              <a:t> </a:t>
            </a:r>
          </a:p>
          <a:p>
            <a:pPr algn="r" rtl="1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Goldstein, G. (2000) Handbook of psychological assessment, 3</a:t>
            </a:r>
            <a:r>
              <a:rPr lang="en-US" baseline="30000" dirty="0" smtClean="0">
                <a:solidFill>
                  <a:schemeClr val="bg1"/>
                </a:solidFill>
              </a:rPr>
              <a:t>rd</a:t>
            </a:r>
            <a:r>
              <a:rPr lang="en-US" dirty="0" smtClean="0">
                <a:solidFill>
                  <a:schemeClr val="bg1"/>
                </a:solidFill>
              </a:rPr>
              <a:t> edition , Oxford : Elsevier  science Ltd.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Nock, M. K. ; &amp; Kurtz, S. M. S. (2005) </a:t>
            </a:r>
            <a:r>
              <a:rPr lang="en-US" dirty="0" smtClean="0">
                <a:solidFill>
                  <a:schemeClr val="bg1"/>
                </a:solidFill>
              </a:rPr>
              <a:t>Direct Behavioral Observation in School Settings: Bringing Science to Practice, Cognitive and Behavioral Practice,  12, 359–370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Abeer</a:t>
            </a:r>
            <a:r>
              <a:rPr lang="en-GB" dirty="0" smtClean="0"/>
              <a:t> </a:t>
            </a:r>
            <a:r>
              <a:rPr lang="en-GB" dirty="0" err="1" smtClean="0"/>
              <a:t>Alharbi</a:t>
            </a:r>
            <a:endParaRPr lang="en-GB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45</a:t>
            </a:fld>
            <a:endParaRPr lang="en-GB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539552" y="0"/>
            <a:ext cx="7971656" cy="1143000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FF6699"/>
                </a:solidFill>
              </a:rPr>
              <a:t>قائمة المراجع </a:t>
            </a:r>
            <a:endParaRPr lang="en-GB" b="1" dirty="0">
              <a:solidFill>
                <a:srgbClr val="FF6699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608" y="0"/>
            <a:ext cx="7467600" cy="1143000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FF6699"/>
                </a:solidFill>
              </a:rPr>
              <a:t>قائمة المراجع </a:t>
            </a:r>
            <a:endParaRPr lang="en-GB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47260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McDonald, J. D.  (2008)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Measuring Personality Constructs: The </a:t>
            </a:r>
            <a:r>
              <a:rPr lang="en-US" dirty="0" err="1" smtClean="0">
                <a:solidFill>
                  <a:schemeClr val="bg1"/>
                </a:solidFill>
              </a:rPr>
              <a:t>Advantagesand</a:t>
            </a:r>
            <a:r>
              <a:rPr lang="en-US" dirty="0" smtClean="0">
                <a:solidFill>
                  <a:schemeClr val="bg1"/>
                </a:solidFill>
              </a:rPr>
              <a:t> Disadvantages of Self-Reports, Informant Reports and </a:t>
            </a:r>
            <a:r>
              <a:rPr lang="en-US" dirty="0" err="1" smtClean="0">
                <a:solidFill>
                  <a:schemeClr val="bg1"/>
                </a:solidFill>
              </a:rPr>
              <a:t>Behavioural</a:t>
            </a:r>
            <a:r>
              <a:rPr lang="en-US" dirty="0" smtClean="0">
                <a:solidFill>
                  <a:schemeClr val="bg1"/>
                </a:solidFill>
              </a:rPr>
              <a:t> Assessments,  ENQUIRE, 1 (1) , 1-19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Razavi</a:t>
            </a:r>
            <a:r>
              <a:rPr lang="en-US" dirty="0" smtClean="0">
                <a:solidFill>
                  <a:schemeClr val="bg1"/>
                </a:solidFill>
              </a:rPr>
              <a:t>, T. (2001) , Self-report measures: An overview of concerns and limitations of questionnaire use in occupational stress research, Southampton, UK, University of Southampton, 23pp. Discussion Papers in Accounting and Management Science,01-175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Lash, T. L .; </a:t>
            </a:r>
            <a:r>
              <a:rPr lang="en-GB" dirty="0" err="1" smtClean="0">
                <a:solidFill>
                  <a:schemeClr val="bg1"/>
                </a:solidFill>
              </a:rPr>
              <a:t>Mor</a:t>
            </a:r>
            <a:r>
              <a:rPr lang="en-GB" dirty="0" smtClean="0">
                <a:solidFill>
                  <a:schemeClr val="bg1"/>
                </a:solidFill>
              </a:rPr>
              <a:t>, V. ; Wieland, D. ; </a:t>
            </a:r>
            <a:r>
              <a:rPr lang="en-GB" dirty="0" err="1" smtClean="0">
                <a:solidFill>
                  <a:schemeClr val="bg1"/>
                </a:solidFill>
              </a:rPr>
              <a:t>Ferrucci</a:t>
            </a:r>
            <a:r>
              <a:rPr lang="en-GB" dirty="0" smtClean="0">
                <a:solidFill>
                  <a:schemeClr val="bg1"/>
                </a:solidFill>
              </a:rPr>
              <a:t>, L. ; </a:t>
            </a:r>
            <a:r>
              <a:rPr lang="en-GB" dirty="0" err="1" smtClean="0">
                <a:solidFill>
                  <a:schemeClr val="bg1"/>
                </a:solidFill>
              </a:rPr>
              <a:t>Satariano</a:t>
            </a:r>
            <a:r>
              <a:rPr lang="en-GB" dirty="0" smtClean="0">
                <a:solidFill>
                  <a:schemeClr val="bg1"/>
                </a:solidFill>
              </a:rPr>
              <a:t>, W. ;  and Silliman, R. A. (2079)  Methodology, Design, and Analytic Techniques to Address Measurement of </a:t>
            </a:r>
            <a:r>
              <a:rPr lang="en-GB" dirty="0" err="1" smtClean="0">
                <a:solidFill>
                  <a:schemeClr val="bg1"/>
                </a:solidFill>
              </a:rPr>
              <a:t>Comorbid</a:t>
            </a:r>
            <a:r>
              <a:rPr lang="en-GB" dirty="0" smtClean="0">
                <a:solidFill>
                  <a:schemeClr val="bg1"/>
                </a:solidFill>
              </a:rPr>
              <a:t> Disease</a:t>
            </a:r>
            <a:r>
              <a:rPr lang="en-US" dirty="0" smtClean="0">
                <a:solidFill>
                  <a:schemeClr val="bg1"/>
                </a:solidFill>
              </a:rPr>
              <a:t> , the journals of </a:t>
            </a:r>
            <a:r>
              <a:rPr lang="en-US" dirty="0" err="1" smtClean="0">
                <a:solidFill>
                  <a:schemeClr val="bg1"/>
                </a:solidFill>
              </a:rPr>
              <a:t>Gerontol</a:t>
            </a:r>
            <a:r>
              <a:rPr lang="en-US" dirty="0" smtClean="0">
                <a:solidFill>
                  <a:schemeClr val="bg1"/>
                </a:solidFill>
              </a:rPr>
              <a:t>  , serial A ; </a:t>
            </a:r>
            <a:r>
              <a:rPr lang="en-US" dirty="0" err="1" smtClean="0">
                <a:solidFill>
                  <a:schemeClr val="bg1"/>
                </a:solidFill>
              </a:rPr>
              <a:t>Biolological</a:t>
            </a:r>
            <a:r>
              <a:rPr lang="en-US" dirty="0" smtClean="0">
                <a:solidFill>
                  <a:schemeClr val="bg1"/>
                </a:solidFill>
              </a:rPr>
              <a:t> Science  and Medical  Sciences.,  62(3) : 281–285.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By Timothy M. </a:t>
            </a:r>
            <a:r>
              <a:rPr lang="en-US" dirty="0" err="1" smtClean="0">
                <a:solidFill>
                  <a:schemeClr val="bg1"/>
                </a:solidFill>
              </a:rPr>
              <a:t>Lionetti</a:t>
            </a:r>
            <a:r>
              <a:rPr lang="en-US" dirty="0" smtClean="0">
                <a:solidFill>
                  <a:schemeClr val="bg1"/>
                </a:solidFill>
              </a:rPr>
              <a:t>, T. M. ; Snyder, E. P. ; </a:t>
            </a:r>
            <a:r>
              <a:rPr lang="en-US" dirty="0" err="1" smtClean="0">
                <a:solidFill>
                  <a:schemeClr val="bg1"/>
                </a:solidFill>
              </a:rPr>
              <a:t>Christner</a:t>
            </a:r>
            <a:r>
              <a:rPr lang="en-US" dirty="0" smtClean="0">
                <a:solidFill>
                  <a:schemeClr val="bg1"/>
                </a:solidFill>
              </a:rPr>
              <a:t>, R. W. (2011) A Practical Guide to Building Professional Competencies in School Psychology,  New </a:t>
            </a:r>
            <a:r>
              <a:rPr lang="en-US" dirty="0" err="1" smtClean="0">
                <a:solidFill>
                  <a:schemeClr val="bg1"/>
                </a:solidFill>
              </a:rPr>
              <a:t>yYrk</a:t>
            </a:r>
            <a:r>
              <a:rPr lang="en-US" dirty="0" smtClean="0">
                <a:solidFill>
                  <a:schemeClr val="bg1"/>
                </a:solidFill>
              </a:rPr>
              <a:t> : Springer science and business media </a:t>
            </a:r>
          </a:p>
          <a:p>
            <a:endParaRPr lang="en-US" dirty="0" smtClean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46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اساليب الكشف عن الاضطرابات السلوكية و الانفعالية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identification </a:t>
            </a:r>
            <a:r>
              <a:rPr lang="en-GB" sz="3600" b="1" dirty="0" smtClean="0">
                <a:solidFill>
                  <a:srgbClr val="FF6699"/>
                </a:solidFill>
              </a:rPr>
              <a:t>methods of </a:t>
            </a:r>
            <a:r>
              <a:rPr lang="en-GB" sz="3600" b="1" dirty="0" smtClean="0">
                <a:solidFill>
                  <a:srgbClr val="FF6699"/>
                </a:solidFill>
              </a:rPr>
              <a:t>behavioural and emotional difficulties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66530132"/>
              </p:ext>
            </p:extLst>
          </p:nvPr>
        </p:nvGraphicFramePr>
        <p:xfrm>
          <a:off x="251520" y="1628800"/>
          <a:ext cx="849694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76808" y="-2738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مصادر التقييم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evaluation sources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02385925"/>
              </p:ext>
            </p:extLst>
          </p:nvPr>
        </p:nvGraphicFramePr>
        <p:xfrm>
          <a:off x="468313" y="1052736"/>
          <a:ext cx="8135937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76808" y="4462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أوضاع التقييم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evaluation settings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graphicFrame>
        <p:nvGraphicFramePr>
          <p:cNvPr id="8" name="عنصر نائب للمحتوى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26302043"/>
              </p:ext>
            </p:extLst>
          </p:nvPr>
        </p:nvGraphicFramePr>
        <p:xfrm>
          <a:off x="323528" y="1268760"/>
          <a:ext cx="835292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143000"/>
          </a:xfrm>
        </p:spPr>
        <p:txBody>
          <a:bodyPr>
            <a:noAutofit/>
          </a:bodyPr>
          <a:lstStyle/>
          <a:p>
            <a:pPr algn="ctr"/>
            <a:r>
              <a:rPr lang="ar-SA" sz="3600" b="1" dirty="0" smtClean="0">
                <a:solidFill>
                  <a:srgbClr val="FF6699"/>
                </a:solidFill>
              </a:rPr>
              <a:t>اعتبارات لاختيار أدوات التقييم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considerations in choosing assessment methods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60848"/>
            <a:ext cx="8363272" cy="4248472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يجب ان تكون الأدوات صادقة و ثابتة و أثبتت الدراسات جدية هذه الأدوات و علميتها</a:t>
            </a:r>
          </a:p>
          <a:p>
            <a:pPr algn="r" rtl="1">
              <a:buNone/>
            </a:pPr>
            <a:endParaRPr lang="ar-SA" sz="2800" dirty="0" smtClean="0">
              <a:solidFill>
                <a:schemeClr val="bg1"/>
              </a:solidFill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أي من الادوات يجب أن تثبت فعالة و قابلة للاستخدام دون أن تمثل جهد او ضغط على المقيمين </a:t>
            </a:r>
          </a:p>
          <a:p>
            <a:pPr algn="r" rtl="1">
              <a:buNone/>
            </a:pPr>
            <a:endParaRPr lang="ar-SA" sz="2800" dirty="0" smtClean="0">
              <a:solidFill>
                <a:schemeClr val="bg1"/>
              </a:solidFill>
            </a:endParaRPr>
          </a:p>
          <a:p>
            <a:pPr algn="r" rtl="1"/>
            <a:r>
              <a:rPr lang="ar-SA" sz="2800" dirty="0" smtClean="0">
                <a:solidFill>
                  <a:schemeClr val="bg1"/>
                </a:solidFill>
              </a:rPr>
              <a:t>إذا كانت الأدوات مقننة يجب أن تكون المعايير ممثلة لعينة كبيرة من أفراد المجتمع كما ان هذه المعايير منشورة و سهل الوصول لها 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88776" y="44624"/>
            <a:ext cx="7899648" cy="1080120"/>
          </a:xfrm>
        </p:spPr>
        <p:txBody>
          <a:bodyPr>
            <a:noAutofit/>
          </a:bodyPr>
          <a:lstStyle/>
          <a:p>
            <a:pPr algn="ctr" rtl="1"/>
            <a:r>
              <a:rPr lang="ar-SA" sz="3600" b="1" dirty="0" smtClean="0">
                <a:solidFill>
                  <a:srgbClr val="FF6699"/>
                </a:solidFill>
              </a:rPr>
              <a:t>اساليب القياس النفسي</a:t>
            </a:r>
            <a:br>
              <a:rPr lang="ar-SA" sz="3600" b="1" dirty="0" smtClean="0">
                <a:solidFill>
                  <a:srgbClr val="FF6699"/>
                </a:solidFill>
              </a:rPr>
            </a:br>
            <a:r>
              <a:rPr lang="en-GB" sz="3600" b="1" dirty="0" smtClean="0">
                <a:solidFill>
                  <a:srgbClr val="FF6699"/>
                </a:solidFill>
              </a:rPr>
              <a:t>psychological assessment </a:t>
            </a:r>
            <a:r>
              <a:rPr lang="ar-SA" sz="3600" b="1" dirty="0" smtClean="0">
                <a:solidFill>
                  <a:srgbClr val="FF6699"/>
                </a:solidFill>
              </a:rPr>
              <a:t> </a:t>
            </a:r>
            <a:endParaRPr lang="en-GB" sz="3600" b="1" dirty="0">
              <a:solidFill>
                <a:srgbClr val="FF6699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5040560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مقاييس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الشخصية :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lvl="1"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اختبار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منيسوتا</a:t>
            </a:r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 متعدد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الأوجه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: اعده </a:t>
            </a:r>
            <a:r>
              <a:rPr lang="en-GB" sz="2800" dirty="0" err="1" smtClean="0">
                <a:solidFill>
                  <a:schemeClr val="bg1"/>
                </a:solidFill>
                <a:latin typeface="+mj-lt"/>
              </a:rPr>
              <a:t>Hathway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 &amp; </a:t>
            </a:r>
            <a:r>
              <a:rPr lang="en-GB" sz="2800" dirty="0" err="1" smtClean="0">
                <a:solidFill>
                  <a:schemeClr val="bg1"/>
                </a:solidFill>
                <a:latin typeface="+mj-lt"/>
              </a:rPr>
              <a:t>Mckinley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 (1967)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يستخدم مع الأشخاص الذين اعمارهم 16 سنة و يتكون من 556 عبارة الإجابة عليها بنعم و لا و تقيس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الفصام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،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الهيستيريا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،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الهوس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الاكتئاب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توهم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المرض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،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البارانويا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، الانحراف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السيكوباتي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، الذكورة و الأنوثة، والوهن النفسي </a:t>
            </a:r>
          </a:p>
          <a:p>
            <a:pPr lvl="1" algn="r" rtl="1">
              <a:buNone/>
            </a:pPr>
            <a:endParaRPr lang="ar-SA" sz="2800" dirty="0" smtClean="0">
              <a:solidFill>
                <a:schemeClr val="bg1"/>
              </a:solidFill>
              <a:latin typeface="+mj-lt"/>
            </a:endParaRPr>
          </a:p>
          <a:p>
            <a:pPr lvl="1" algn="r" rtl="1"/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مقياس الشخصية </a:t>
            </a:r>
            <a:r>
              <a:rPr lang="ar-SA" sz="2800" b="1" dirty="0" err="1" smtClean="0">
                <a:solidFill>
                  <a:schemeClr val="bg1"/>
                </a:solidFill>
                <a:latin typeface="+mj-lt"/>
              </a:rPr>
              <a:t>للأطفال </a:t>
            </a:r>
            <a:r>
              <a:rPr lang="ar-SA" sz="2800" b="1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أعده </a:t>
            </a:r>
            <a:r>
              <a:rPr lang="en-GB" sz="2800" dirty="0" smtClean="0">
                <a:solidFill>
                  <a:schemeClr val="bg1"/>
                </a:solidFill>
                <a:latin typeface="+mj-lt"/>
              </a:rPr>
              <a:t>Writ et. al. (1984)  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و يتكون من 600 بند و قد استخدم للأطفال بين 3 و 16 سنة والوالد هو من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يستيجيب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على  هذا الاختبار ويقيس 13 </a:t>
            </a:r>
            <a:r>
              <a:rPr lang="ar-SA" sz="2800" dirty="0" err="1" smtClean="0">
                <a:solidFill>
                  <a:schemeClr val="bg1"/>
                </a:solidFill>
                <a:latin typeface="+mj-lt"/>
              </a:rPr>
              <a:t>بروفيل</a:t>
            </a:r>
            <a:r>
              <a:rPr lang="ar-SA" sz="2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r" rtl="1">
              <a:buNone/>
            </a:pPr>
            <a:endParaRPr lang="ar-SA" sz="2800" dirty="0" smtClean="0">
              <a:latin typeface="+mj-lt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08/03/2012</a:t>
            </a:r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Abeer Alharbi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8D8-01A6-43DA-9949-34C570FBEBF5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كلاسيكي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1590</TotalTime>
  <Words>2934</Words>
  <Application>Microsoft Office PowerPoint</Application>
  <PresentationFormat>عرض على الشاشة (3:4)‏</PresentationFormat>
  <Paragraphs>375</Paragraphs>
  <Slides>46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46</vt:i4>
      </vt:variant>
    </vt:vector>
  </HeadingPairs>
  <TitlesOfParts>
    <vt:vector size="47" baseType="lpstr">
      <vt:lpstr>تقنية</vt:lpstr>
      <vt:lpstr>التعرف على الاضطرابات السلوكية  و الانفعالية  IDENTIFICATION OF BEHAVIOURAL AND EMOTIONAL DIFFICULTIES </vt:lpstr>
      <vt:lpstr>الاعتبارات المتعلقة بالكشف عن الاضطرابات considerations in identifying behavioural disorders  </vt:lpstr>
      <vt:lpstr>الاعتبارات المتعلقة بالكشف عن الاضطرابات considerations in identifying behavioural disorders  </vt:lpstr>
      <vt:lpstr>نشاط -1- Activity -1- </vt:lpstr>
      <vt:lpstr>اساليب الكشف عن الاضطرابات السلوكية و الانفعالية identification methods of behavioural and emotional difficulties  </vt:lpstr>
      <vt:lpstr>مصادر التقييم evaluation sources  </vt:lpstr>
      <vt:lpstr>أوضاع التقييم evaluation settings  </vt:lpstr>
      <vt:lpstr>اعتبارات لاختيار أدوات التقييم considerations in choosing assessment methods  </vt:lpstr>
      <vt:lpstr>اساليب القياس النفسي psychological assessment  </vt:lpstr>
      <vt:lpstr>اساليب القياس النفسي   psychological assessment </vt:lpstr>
      <vt:lpstr>اساليب القياس النفسي psychological assessment  </vt:lpstr>
      <vt:lpstr>نشاط -2- Activity -2-  </vt:lpstr>
      <vt:lpstr>اساليب القياس النفسي psychological assessment  </vt:lpstr>
      <vt:lpstr>اساليب القياس النفسي psychological assessment  </vt:lpstr>
      <vt:lpstr>اساليب التقدير السلوكية  Behaviour rating scales </vt:lpstr>
      <vt:lpstr>اساليب التقدير السلوكية  Behaviour rating scales </vt:lpstr>
      <vt:lpstr>  </vt:lpstr>
      <vt:lpstr>اساليب التقدير السلوكية  Behaviour rating scales </vt:lpstr>
      <vt:lpstr>اساليب التقدير السلوكية  Behaviour rating scales </vt:lpstr>
      <vt:lpstr>اساليب التقدير السلوكية  Behaviour rating scales </vt:lpstr>
      <vt:lpstr>الملاحظة Observation  </vt:lpstr>
      <vt:lpstr>انواع الملاحظة Types of Observations  </vt:lpstr>
      <vt:lpstr>انواع الملاحظة Types of Observations  </vt:lpstr>
      <vt:lpstr>نشاط -2- activity -2-  </vt:lpstr>
      <vt:lpstr>مميزات الملاحظة بشكل عام advantages of observation  </vt:lpstr>
      <vt:lpstr>عيوب الملاحظة بشكل عام  disadvantages of observation </vt:lpstr>
      <vt:lpstr>خطوات تطبيق اسلوب الملاحظة steps to conduct a systematic observation </vt:lpstr>
      <vt:lpstr>طرق ملاحظة السلوك how to observe a behaviour ?  </vt:lpstr>
      <vt:lpstr>طرق ملاحظة السلوك how to observe a behaviour ?  </vt:lpstr>
      <vt:lpstr>نشاط -3- activity -3- </vt:lpstr>
      <vt:lpstr>المقابله  interview</vt:lpstr>
      <vt:lpstr>انواع المقابلة interview types </vt:lpstr>
      <vt:lpstr>انواع المقابلة interview types </vt:lpstr>
      <vt:lpstr>مكونات المقابلة interview content </vt:lpstr>
      <vt:lpstr>نشاط - 4- activity -4-  </vt:lpstr>
      <vt:lpstr>مميزات المقابلة advantages of interview</vt:lpstr>
      <vt:lpstr>عيوب المقابلة disadvantages of interview</vt:lpstr>
      <vt:lpstr>مراجعة السجلات  records review </vt:lpstr>
      <vt:lpstr>مميزات مراجعة السجلات advantages of  records review </vt:lpstr>
      <vt:lpstr>عيوب مراجعة السجلات disadvantages of  records review </vt:lpstr>
      <vt:lpstr>التقرير الذاتي   self-reports </vt:lpstr>
      <vt:lpstr>مميزات التقرير الذاتي advantages of self-report  </vt:lpstr>
      <vt:lpstr>عيوب التقرير الذاتي disadvantages of self-report  </vt:lpstr>
      <vt:lpstr>قائمة المراجع </vt:lpstr>
      <vt:lpstr>قائمة المراجع </vt:lpstr>
      <vt:lpstr>قائمة المراجع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أساليب التعرف على السلوك  المشكل Methods to identify the troubled behaviour</dc:title>
  <dc:creator>Abeer</dc:creator>
  <cp:lastModifiedBy>Abeer </cp:lastModifiedBy>
  <cp:revision>116</cp:revision>
  <dcterms:created xsi:type="dcterms:W3CDTF">2012-03-08T11:48:34Z</dcterms:created>
  <dcterms:modified xsi:type="dcterms:W3CDTF">2016-02-19T07:42:29Z</dcterms:modified>
</cp:coreProperties>
</file>