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6"/>
  </p:notesMasterIdLst>
  <p:sldIdLst>
    <p:sldId id="256" r:id="rId2"/>
    <p:sldId id="364" r:id="rId3"/>
    <p:sldId id="365" r:id="rId4"/>
    <p:sldId id="368" r:id="rId5"/>
    <p:sldId id="358" r:id="rId6"/>
    <p:sldId id="359" r:id="rId7"/>
    <p:sldId id="369" r:id="rId8"/>
    <p:sldId id="360" r:id="rId9"/>
    <p:sldId id="361" r:id="rId10"/>
    <p:sldId id="362" r:id="rId11"/>
    <p:sldId id="363" r:id="rId12"/>
    <p:sldId id="366" r:id="rId13"/>
    <p:sldId id="371" r:id="rId14"/>
    <p:sldId id="370"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01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80D7466-6B9A-4911-8243-BD41EE131732}" type="datetimeFigureOut">
              <a:rPr lang="ar-SA" smtClean="0"/>
              <a:pPr/>
              <a:t>16/10/1433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FD60577-9DBE-4DFC-A20E-AD011886934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ar-SA" dirty="0"/>
          </a:p>
        </p:txBody>
      </p:sp>
      <p:sp>
        <p:nvSpPr>
          <p:cNvPr id="4" name="Slide Number Placeholder 3"/>
          <p:cNvSpPr>
            <a:spLocks noGrp="1"/>
          </p:cNvSpPr>
          <p:nvPr>
            <p:ph type="sldNum" sz="quarter" idx="10"/>
          </p:nvPr>
        </p:nvSpPr>
        <p:spPr/>
        <p:txBody>
          <a:bodyPr/>
          <a:lstStyle/>
          <a:p>
            <a:fld id="{DFD60577-9DBE-4DFC-A20E-AD011886934E}" type="slidenum">
              <a:rPr lang="ar-SA" smtClean="0"/>
              <a:pPr/>
              <a:t>11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FCA23D99-C50B-433E-964A-562EC9457E0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498D1A3-E2AE-4FEF-A4C7-4922F95F2E99}" type="datetimeFigureOut">
              <a:rPr lang="ar-SA" smtClean="0"/>
              <a:pPr/>
              <a:t>16/10/1433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FCA23D99-C50B-433E-964A-562EC9457E0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498D1A3-E2AE-4FEF-A4C7-4922F95F2E99}" type="datetimeFigureOut">
              <a:rPr lang="ar-SA" smtClean="0"/>
              <a:pPr/>
              <a:t>16/10/1433</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CA23D99-C50B-433E-964A-562EC9457E0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en-US" dirty="0" smtClean="0"/>
              <a:t> Drinking Water Treatment</a:t>
            </a:r>
            <a:endParaRPr lang="ar-SA" dirty="0"/>
          </a:p>
        </p:txBody>
      </p:sp>
      <p:sp>
        <p:nvSpPr>
          <p:cNvPr id="3" name="عنوان فرعي 2"/>
          <p:cNvSpPr>
            <a:spLocks noGrp="1"/>
          </p:cNvSpPr>
          <p:nvPr>
            <p:ph type="subTitle" idx="1"/>
          </p:nvPr>
        </p:nvSpPr>
        <p:spPr/>
        <p:txBody>
          <a:bodyPr/>
          <a:lstStyle/>
          <a:p>
            <a:endParaRPr lang="en-US" dirty="0" smtClean="0"/>
          </a:p>
          <a:p>
            <a:endParaRPr lang="en-US" dirty="0" smtClean="0"/>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smtClean="0"/>
              <a:t>Disinfection (chlorination)</a:t>
            </a:r>
            <a:endParaRPr lang="ar-SA" dirty="0"/>
          </a:p>
        </p:txBody>
      </p:sp>
      <p:sp>
        <p:nvSpPr>
          <p:cNvPr id="3" name="عنصر نائب للمحتوى 2"/>
          <p:cNvSpPr>
            <a:spLocks noGrp="1"/>
          </p:cNvSpPr>
          <p:nvPr>
            <p:ph idx="1"/>
          </p:nvPr>
        </p:nvSpPr>
        <p:spPr/>
        <p:txBody>
          <a:bodyPr/>
          <a:lstStyle/>
          <a:p>
            <a:pPr algn="l" rtl="0"/>
            <a:r>
              <a:rPr lang="en-US" dirty="0" smtClean="0"/>
              <a:t>Water is often disinfected before it enters the distribution system to ensure that potentially dangerous microbes are killed.</a:t>
            </a:r>
          </a:p>
          <a:p>
            <a:pPr algn="l" rtl="0"/>
            <a:endParaRPr lang="en-US" dirty="0" smtClean="0"/>
          </a:p>
          <a:p>
            <a:pPr algn="l" rtl="0"/>
            <a:r>
              <a:rPr lang="en-US" dirty="0" smtClean="0"/>
              <a:t>Chlorine, chloramines, or chlorine dioxide are most often used because they are very effective disinfectants, not only at the treatment plant but also in the pipes that distribute water to our homes</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Distribution to Customers</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An underground network of pipes typically delivers drinking water to the homes and businesses served by the water system.</a:t>
            </a:r>
          </a:p>
          <a:p>
            <a:pPr algn="l" rtl="0"/>
            <a:endParaRPr lang="en-US" dirty="0" smtClean="0"/>
          </a:p>
          <a:p>
            <a:pPr algn="l" rtl="0"/>
            <a:r>
              <a:rPr lang="en-US" dirty="0" smtClean="0"/>
              <a:t>Although water may be safe when leaving the water treatment plant it is important to ensure that this water does not become contaminated in the distribution system because of such things as water main breaks, pressure problems, or growth of microorganisms.</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p:cNvPicPr>
            <a:picLocks noGrp="1" noChangeAspect="1" noChangeArrowheads="1"/>
          </p:cNvPicPr>
          <p:nvPr>
            <p:ph idx="1"/>
          </p:nvPr>
        </p:nvPicPr>
        <p:blipFill>
          <a:blip r:embed="rId2"/>
          <a:srcRect/>
          <a:stretch>
            <a:fillRect/>
          </a:stretch>
        </p:blipFill>
        <p:spPr bwMode="auto">
          <a:xfrm>
            <a:off x="-214345" y="0"/>
            <a:ext cx="9358346" cy="6857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rtl="0"/>
            <a:r>
              <a:rPr lang="en-US" dirty="0" smtClean="0"/>
              <a:t>Drinking water loss at home</a:t>
            </a:r>
            <a:endParaRPr lang="ar-SA" dirty="0"/>
          </a:p>
        </p:txBody>
      </p:sp>
      <p:sp>
        <p:nvSpPr>
          <p:cNvPr id="6" name="Text Placeholder 5"/>
          <p:cNvSpPr>
            <a:spLocks noGrp="1"/>
          </p:cNvSpPr>
          <p:nvPr>
            <p:ph type="body" sz="half" idx="3"/>
          </p:nvPr>
        </p:nvSpPr>
        <p:spPr/>
        <p:txBody>
          <a:bodyPr/>
          <a:lstStyle/>
          <a:p>
            <a:endParaRPr lang="ar-SA"/>
          </a:p>
        </p:txBody>
      </p:sp>
      <p:sp>
        <p:nvSpPr>
          <p:cNvPr id="3" name="Content Placeholder 2"/>
          <p:cNvSpPr>
            <a:spLocks noGrp="1"/>
          </p:cNvSpPr>
          <p:nvPr>
            <p:ph sz="quarter" idx="2"/>
          </p:nvPr>
        </p:nvSpPr>
        <p:spPr>
          <a:xfrm>
            <a:off x="457200" y="1928802"/>
            <a:ext cx="4040188" cy="4431518"/>
          </a:xfrm>
        </p:spPr>
        <p:txBody>
          <a:bodyPr>
            <a:normAutofit/>
          </a:bodyPr>
          <a:lstStyle/>
          <a:p>
            <a:pPr algn="l" rtl="0"/>
            <a:r>
              <a:rPr lang="en-US" dirty="0" smtClean="0"/>
              <a:t>Nearly 14 </a:t>
            </a:r>
            <a:r>
              <a:rPr lang="en-US" dirty="0" smtClean="0"/>
              <a:t>percent of </a:t>
            </a:r>
            <a:r>
              <a:rPr lang="en-US" dirty="0" smtClean="0"/>
              <a:t>the </a:t>
            </a:r>
            <a:r>
              <a:rPr lang="en-US" dirty="0" smtClean="0"/>
              <a:t>water a </a:t>
            </a:r>
            <a:r>
              <a:rPr lang="en-US" dirty="0" smtClean="0"/>
              <a:t>typical </a:t>
            </a:r>
            <a:r>
              <a:rPr lang="en-US" dirty="0" smtClean="0"/>
              <a:t>homeowner pays for is </a:t>
            </a:r>
            <a:r>
              <a:rPr lang="en-US" dirty="0" smtClean="0"/>
              <a:t>never even </a:t>
            </a:r>
            <a:r>
              <a:rPr lang="en-US" dirty="0" smtClean="0"/>
              <a:t>used— it </a:t>
            </a:r>
            <a:r>
              <a:rPr lang="en-US" dirty="0" smtClean="0"/>
              <a:t>leaks </a:t>
            </a:r>
            <a:r>
              <a:rPr lang="en-US" dirty="0" smtClean="0"/>
              <a:t>down the </a:t>
            </a:r>
            <a:r>
              <a:rPr lang="en-US" dirty="0" smtClean="0"/>
              <a:t>drain</a:t>
            </a:r>
            <a:r>
              <a:rPr lang="en-US" dirty="0" smtClean="0"/>
              <a:t>.</a:t>
            </a:r>
          </a:p>
          <a:p>
            <a:pPr algn="l" rtl="0"/>
            <a:endParaRPr lang="en-US" dirty="0" smtClean="0"/>
          </a:p>
          <a:p>
            <a:pPr algn="l" rtl="0"/>
            <a:r>
              <a:rPr lang="en-US" dirty="0" smtClean="0"/>
              <a:t>Save water and protect the environment by choosing </a:t>
            </a:r>
            <a:r>
              <a:rPr lang="en-US" dirty="0" err="1" smtClean="0"/>
              <a:t>WaterSense</a:t>
            </a:r>
            <a:r>
              <a:rPr lang="en-US" dirty="0" smtClean="0"/>
              <a:t> labeled products in your home and business and taking simple steps to save water each day.</a:t>
            </a:r>
            <a:endParaRPr lang="ar-SA" dirty="0"/>
          </a:p>
        </p:txBody>
      </p:sp>
      <p:pic>
        <p:nvPicPr>
          <p:cNvPr id="3074" name="Picture 2"/>
          <p:cNvPicPr>
            <a:picLocks noGrp="1" noChangeAspect="1" noChangeArrowheads="1"/>
          </p:cNvPicPr>
          <p:nvPr>
            <p:ph sz="quarter" idx="4"/>
          </p:nvPr>
        </p:nvPicPr>
        <p:blipFill>
          <a:blip r:embed="rId2"/>
          <a:srcRect/>
          <a:stretch>
            <a:fillRect/>
          </a:stretch>
        </p:blipFill>
        <p:spPr bwMode="auto">
          <a:xfrm>
            <a:off x="5410153" y="2514600"/>
            <a:ext cx="2511518" cy="384651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ways </a:t>
            </a:r>
            <a:r>
              <a:rPr lang="en-US" sz="3200" dirty="0" smtClean="0"/>
              <a:t>to save water in and around</a:t>
            </a:r>
            <a:br>
              <a:rPr lang="en-US" sz="3200" dirty="0" smtClean="0"/>
            </a:br>
            <a:r>
              <a:rPr lang="en-US" sz="3200" dirty="0" smtClean="0"/>
              <a:t>your home. </a:t>
            </a:r>
            <a:r>
              <a:rPr lang="en-US" sz="3200" dirty="0" smtClean="0"/>
              <a:t>:</a:t>
            </a:r>
            <a:endParaRPr lang="ar-SA" sz="3200" dirty="0"/>
          </a:p>
        </p:txBody>
      </p:sp>
      <p:sp>
        <p:nvSpPr>
          <p:cNvPr id="3" name="Content Placeholder 2"/>
          <p:cNvSpPr>
            <a:spLocks noGrp="1"/>
          </p:cNvSpPr>
          <p:nvPr>
            <p:ph idx="1"/>
          </p:nvPr>
        </p:nvSpPr>
        <p:spPr/>
        <p:txBody>
          <a:bodyPr/>
          <a:lstStyle/>
          <a:p>
            <a:pPr algn="l" rtl="0"/>
            <a:r>
              <a:rPr lang="en-US" smtClean="0"/>
              <a:t>Work shop</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Common drinking water contaminants</a:t>
            </a:r>
            <a:endParaRPr lang="ar-SA" dirty="0"/>
          </a:p>
        </p:txBody>
      </p:sp>
      <p:sp>
        <p:nvSpPr>
          <p:cNvPr id="3" name="Content Placeholder 2"/>
          <p:cNvSpPr>
            <a:spLocks noGrp="1"/>
          </p:cNvSpPr>
          <p:nvPr>
            <p:ph idx="1"/>
          </p:nvPr>
        </p:nvSpPr>
        <p:spPr/>
        <p:txBody>
          <a:bodyPr/>
          <a:lstStyle/>
          <a:p>
            <a:pPr algn="l" rtl="0"/>
            <a:r>
              <a:rPr lang="en-US" dirty="0" smtClean="0"/>
              <a:t>* chlorine</a:t>
            </a:r>
          </a:p>
          <a:p>
            <a:pPr algn="l" rtl="0"/>
            <a:r>
              <a:rPr lang="en-US" dirty="0" smtClean="0"/>
              <a:t>* fluorine</a:t>
            </a:r>
          </a:p>
          <a:p>
            <a:pPr algn="l" rtl="0"/>
            <a:r>
              <a:rPr lang="en-US" dirty="0" smtClean="0"/>
              <a:t>* lead (often from old plumbing with lead pipes and solder; old drinking fountains are notorious)</a:t>
            </a:r>
          </a:p>
          <a:p>
            <a:pPr algn="l" rtl="0"/>
            <a:r>
              <a:rPr lang="en-US" dirty="0" smtClean="0"/>
              <a:t>* amoebas, </a:t>
            </a:r>
            <a:r>
              <a:rPr lang="en-US" dirty="0" err="1" smtClean="0"/>
              <a:t>giardia</a:t>
            </a:r>
            <a:r>
              <a:rPr lang="en-US" dirty="0" smtClean="0"/>
              <a:t>, or other protozoa</a:t>
            </a:r>
          </a:p>
          <a:p>
            <a:pPr algn="l" rtl="0"/>
            <a:r>
              <a:rPr lang="en-US" dirty="0" smtClean="0"/>
              <a:t>* other contaminants: hydrocarbon pollutants (benzene, phenol, methanol, etc.), pesticides</a:t>
            </a:r>
          </a:p>
          <a:p>
            <a:pPr algn="r" rtl="0">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smtClean="0"/>
              <a:t>Distilled water may be cleaner, but regular use may lead to mineral loss from the body</a:t>
            </a:r>
            <a:r>
              <a:rPr lang="en-US" dirty="0" smtClean="0"/>
              <a:t>.</a:t>
            </a:r>
          </a:p>
          <a:p>
            <a:pPr algn="l" rtl="0"/>
            <a:endParaRPr lang="en-US" dirty="0" smtClean="0"/>
          </a:p>
          <a:p>
            <a:pPr algn="l" rtl="0"/>
            <a:r>
              <a:rPr lang="en-US" dirty="0" smtClean="0"/>
              <a:t>Water filtration systems vary in quality in effectiveness, and must be tailored to the particularly contaminants that are present in your water.</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1026" name="Picture 2"/>
          <p:cNvPicPr>
            <a:picLocks noGrp="1" noChangeAspect="1" noChangeArrowheads="1"/>
          </p:cNvPicPr>
          <p:nvPr>
            <p:ph idx="1"/>
          </p:nvPr>
        </p:nvPicPr>
        <p:blipFill>
          <a:blip r:embed="rId2"/>
          <a:srcRect/>
          <a:stretch>
            <a:fillRect/>
          </a:stretch>
        </p:blipFill>
        <p:spPr bwMode="auto">
          <a:xfrm>
            <a:off x="-214345" y="0"/>
            <a:ext cx="9358346" cy="6857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Flocculation/Sedimentation</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Flocculation refers to water treatment processes that combine or coagulate small particles into larger particles, which settle out of the water as sediment.</a:t>
            </a:r>
          </a:p>
          <a:p>
            <a:pPr algn="l" rtl="0"/>
            <a:endParaRPr lang="en-US" dirty="0" smtClean="0"/>
          </a:p>
          <a:p>
            <a:pPr algn="l" rtl="0"/>
            <a:endParaRPr lang="en-US" dirty="0" smtClean="0"/>
          </a:p>
          <a:p>
            <a:pPr algn="l" rtl="0"/>
            <a:r>
              <a:rPr lang="en-US" dirty="0" smtClean="0"/>
              <a:t>Alum and iron salts or synthetic organic polymers (used alone or in combination with metal salts) are generally used to promote coagulation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Filtration</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Many water treatment facilities use filtration to remove all particles from the water </a:t>
            </a:r>
          </a:p>
          <a:p>
            <a:pPr algn="l" rtl="0"/>
            <a:endParaRPr lang="en-US" dirty="0" smtClean="0"/>
          </a:p>
          <a:p>
            <a:pPr algn="l" rtl="0"/>
            <a:r>
              <a:rPr lang="en-US" dirty="0" smtClean="0"/>
              <a:t>Those particles include clays, natural organic matter, iron, manganese, and microorganisms.</a:t>
            </a:r>
          </a:p>
          <a:p>
            <a:pPr algn="l" rtl="0"/>
            <a:endParaRPr lang="en-US" dirty="0" smtClean="0"/>
          </a:p>
          <a:p>
            <a:pPr algn="l" rtl="0"/>
            <a:r>
              <a:rPr lang="en-US" dirty="0" smtClean="0"/>
              <a:t>Filtration clarifies water and enhances the effectiveness of disinfection</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i="1" dirty="0" smtClean="0"/>
              <a:t>Water passes through charcoal, sand, and</a:t>
            </a:r>
            <a:br>
              <a:rPr lang="en-US" sz="3600" i="1" dirty="0" smtClean="0"/>
            </a:br>
            <a:r>
              <a:rPr lang="en-US" sz="3600" i="1" dirty="0" smtClean="0"/>
              <a:t>gravel layers in a water system’s filtration tank.</a:t>
            </a:r>
            <a:endParaRPr lang="ar-SA" sz="3600" dirty="0"/>
          </a:p>
        </p:txBody>
      </p:sp>
      <p:pic>
        <p:nvPicPr>
          <p:cNvPr id="2050" name="Picture 2"/>
          <p:cNvPicPr>
            <a:picLocks noGrp="1" noChangeAspect="1" noChangeArrowheads="1"/>
          </p:cNvPicPr>
          <p:nvPr>
            <p:ph idx="1"/>
          </p:nvPr>
        </p:nvPicPr>
        <p:blipFill>
          <a:blip r:embed="rId2"/>
          <a:srcRect/>
          <a:stretch>
            <a:fillRect/>
          </a:stretch>
        </p:blipFill>
        <p:spPr bwMode="auto">
          <a:xfrm>
            <a:off x="3191053" y="1935163"/>
            <a:ext cx="2761893" cy="4389437"/>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Ion Exchange</a:t>
            </a:r>
            <a:endParaRPr lang="ar-SA" dirty="0"/>
          </a:p>
        </p:txBody>
      </p:sp>
      <p:sp>
        <p:nvSpPr>
          <p:cNvPr id="3" name="عنصر نائب للمحتوى 2"/>
          <p:cNvSpPr>
            <a:spLocks noGrp="1"/>
          </p:cNvSpPr>
          <p:nvPr>
            <p:ph idx="1"/>
          </p:nvPr>
        </p:nvSpPr>
        <p:spPr/>
        <p:txBody>
          <a:bodyPr/>
          <a:lstStyle/>
          <a:p>
            <a:pPr algn="l" rtl="0"/>
            <a:r>
              <a:rPr lang="en-US" dirty="0" smtClean="0"/>
              <a:t>Ion exchange processes are used to remove inorganic contaminants if they cannot be removed adequately by filtration or sedimentation</a:t>
            </a:r>
          </a:p>
          <a:p>
            <a:pPr algn="l" rtl="0"/>
            <a:endParaRPr lang="en-US" dirty="0" smtClean="0"/>
          </a:p>
          <a:p>
            <a:pPr algn="l" rtl="0"/>
            <a:r>
              <a:rPr lang="en-US" dirty="0" smtClean="0"/>
              <a:t>Ion exchange can be used to treat hard water. It can also be used to remove arsenic, chromium, excess fluoride, nitrates, radium, and uranium.</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Adsorption</a:t>
            </a:r>
            <a:endParaRPr lang="ar-SA" dirty="0"/>
          </a:p>
        </p:txBody>
      </p:sp>
      <p:sp>
        <p:nvSpPr>
          <p:cNvPr id="3" name="عنصر نائب للمحتوى 2"/>
          <p:cNvSpPr>
            <a:spLocks noGrp="1"/>
          </p:cNvSpPr>
          <p:nvPr>
            <p:ph idx="1"/>
          </p:nvPr>
        </p:nvSpPr>
        <p:spPr/>
        <p:txBody>
          <a:bodyPr/>
          <a:lstStyle/>
          <a:p>
            <a:pPr algn="l" rtl="0"/>
            <a:r>
              <a:rPr lang="en-US" dirty="0" smtClean="0"/>
              <a:t>Organic contaminants, unwanted coloring, and taste and-odor-causing compounds can stick to the surface of granular or powder activated carbon and are thus removed from the drinking water.</a:t>
            </a:r>
          </a:p>
          <a:p>
            <a:pPr algn="l" rtl="0"/>
            <a:endParaRPr lang="en-US" dirty="0" smtClean="0"/>
          </a:p>
          <a:p>
            <a:pPr algn="l" rtl="0"/>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570</TotalTime>
  <Words>468</Words>
  <Application>Microsoft Office PowerPoint</Application>
  <PresentationFormat>On-screen Show (4:3)</PresentationFormat>
  <Paragraphs>44</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تدفق</vt:lpstr>
      <vt:lpstr> Drinking Water Treatment</vt:lpstr>
      <vt:lpstr>Common drinking water contaminants</vt:lpstr>
      <vt:lpstr>Slide 3</vt:lpstr>
      <vt:lpstr>Slide 4</vt:lpstr>
      <vt:lpstr>Flocculation/Sedimentation</vt:lpstr>
      <vt:lpstr>Filtration</vt:lpstr>
      <vt:lpstr>Water passes through charcoal, sand, and gravel layers in a water system’s filtration tank.</vt:lpstr>
      <vt:lpstr>Ion Exchange</vt:lpstr>
      <vt:lpstr>Adsorption</vt:lpstr>
      <vt:lpstr>Disinfection (chlorination)</vt:lpstr>
      <vt:lpstr>Distribution to Customers</vt:lpstr>
      <vt:lpstr>Slide 12</vt:lpstr>
      <vt:lpstr>Drinking water loss at home</vt:lpstr>
      <vt:lpstr>ways to save water in and around your home. :</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pollution</dc:title>
  <dc:creator>USER</dc:creator>
  <cp:lastModifiedBy>ksu</cp:lastModifiedBy>
  <cp:revision>156</cp:revision>
  <dcterms:created xsi:type="dcterms:W3CDTF">2010-07-07T13:53:50Z</dcterms:created>
  <dcterms:modified xsi:type="dcterms:W3CDTF">2012-09-02T05:48:26Z</dcterms:modified>
</cp:coreProperties>
</file>