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71" r:id="rId2"/>
    <p:sldId id="273" r:id="rId3"/>
    <p:sldId id="272" r:id="rId4"/>
    <p:sldId id="292" r:id="rId5"/>
    <p:sldId id="295" r:id="rId6"/>
    <p:sldId id="303" r:id="rId7"/>
    <p:sldId id="288" r:id="rId8"/>
    <p:sldId id="293" r:id="rId9"/>
    <p:sldId id="298" r:id="rId10"/>
    <p:sldId id="299" r:id="rId11"/>
    <p:sldId id="300" r:id="rId12"/>
    <p:sldId id="301" r:id="rId13"/>
    <p:sldId id="304" r:id="rId14"/>
    <p:sldId id="302" r:id="rId15"/>
    <p:sldId id="294" r:id="rId16"/>
    <p:sldId id="305" r:id="rId17"/>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1pPr>
    <a:lvl2pPr marL="457200" algn="l" rtl="0" eaLnBrk="0" fontAlgn="base" hangingPunct="0">
      <a:spcBef>
        <a:spcPct val="0"/>
      </a:spcBef>
      <a:spcAft>
        <a:spcPct val="0"/>
      </a:spcAft>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2pPr>
    <a:lvl3pPr marL="914400" algn="l" rtl="0" eaLnBrk="0" fontAlgn="base" hangingPunct="0">
      <a:spcBef>
        <a:spcPct val="0"/>
      </a:spcBef>
      <a:spcAft>
        <a:spcPct val="0"/>
      </a:spcAft>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3pPr>
    <a:lvl4pPr marL="1371600" algn="l" rtl="0" eaLnBrk="0" fontAlgn="base" hangingPunct="0">
      <a:spcBef>
        <a:spcPct val="0"/>
      </a:spcBef>
      <a:spcAft>
        <a:spcPct val="0"/>
      </a:spcAft>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4pPr>
    <a:lvl5pPr marL="1828800" algn="l" rtl="0" eaLnBrk="0" fontAlgn="base" hangingPunct="0">
      <a:spcBef>
        <a:spcPct val="0"/>
      </a:spcBef>
      <a:spcAft>
        <a:spcPct val="0"/>
      </a:spcAft>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5pPr>
    <a:lvl6pPr marL="2286000" algn="l" defTabSz="914400" rtl="0" eaLnBrk="1" latinLnBrk="0" hangingPunct="1">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6pPr>
    <a:lvl7pPr marL="2743200" algn="l" defTabSz="914400" rtl="0" eaLnBrk="1" latinLnBrk="0" hangingPunct="1">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7pPr>
    <a:lvl8pPr marL="3200400" algn="l" defTabSz="914400" rtl="0" eaLnBrk="1" latinLnBrk="0" hangingPunct="1">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8pPr>
    <a:lvl9pPr marL="3657600" algn="l" defTabSz="914400" rtl="0" eaLnBrk="1" latinLnBrk="0" hangingPunct="1">
      <a:defRPr sz="4400" kern="1200">
        <a:solidFill>
          <a:schemeClr val="folHlink"/>
        </a:solidFill>
        <a:effectLst>
          <a:outerShdw blurRad="38100" dist="38100" dir="2700000" algn="tl">
            <a:srgbClr val="000000">
              <a:alpha val="43137"/>
            </a:srgbClr>
          </a:outerShdw>
        </a:effectLst>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5C1"/>
    <a:srgbClr val="F00A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358" autoAdjust="0"/>
    <p:restoredTop sz="89968" autoAdjust="0"/>
  </p:normalViewPr>
  <p:slideViewPr>
    <p:cSldViewPr>
      <p:cViewPr varScale="1">
        <p:scale>
          <a:sx n="82" d="100"/>
          <a:sy n="82"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fld id="{1852D622-6F51-496C-B6C6-BE778BE92C6B}" type="datetimeFigureOut">
              <a:rPr lang="en-US"/>
              <a:pPr/>
              <a:t>3/31/2014</a:t>
            </a:fld>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246D26E7-1AC6-449E-AE53-B5FAB971B2E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solidFill>
                  <a:schemeClr val="tx1"/>
                </a:solidFill>
                <a:effectLst/>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solidFill>
                  <a:schemeClr val="tx1"/>
                </a:solidFill>
                <a:effectLst/>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solidFill>
                  <a:schemeClr val="tx1"/>
                </a:solidFill>
                <a:effectLst/>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solidFill>
                  <a:schemeClr val="tx1"/>
                </a:solidFill>
                <a:effectLst/>
              </a:defRPr>
            </a:lvl1pPr>
          </a:lstStyle>
          <a:p>
            <a:pPr>
              <a:defRPr/>
            </a:pPr>
            <a:fld id="{DD821AD1-F558-408A-8F20-75E611FEF9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5C895DF0-98B3-48E6-9620-5A15E6C8EE4B}" type="slidenum">
              <a:rPr lang="en-US"/>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A95E6F-CED3-40F0-BD04-C49FEA835897}" type="slidenum">
              <a:rPr lang="en-US"/>
              <a:pPr/>
              <a:t>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1D908C7-45FF-49C7-98B4-9C0FBA54F96A}" type="slidenum">
              <a:rPr lang="en-US"/>
              <a:pPr/>
              <a:t>3</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CEAED78-2496-4C4A-A050-49D2384F2F84}" type="slidenum">
              <a:rPr lang="en-US" sz="1200">
                <a:solidFill>
                  <a:schemeClr val="tx1"/>
                </a:solidFill>
                <a:effectLst/>
              </a:rPr>
              <a:pPr algn="r"/>
              <a:t>4</a:t>
            </a:fld>
            <a:endParaRPr lang="en-US" sz="1200">
              <a:solidFill>
                <a:schemeClr val="tx1"/>
              </a:solidFill>
              <a:effectLst/>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9FD738-EB1C-43FD-8189-5BC94EC3AB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7A5A86-D973-4684-A0FA-15A40222F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783C2-6660-4EAE-AD05-72C497EF92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AF68E5-AC40-4F2B-9661-808469D179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2BED7-1958-44DC-87A6-DCD782E2B5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AAFB01-D792-47B5-B6B7-423C64F839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A35A86-1CCD-4574-995D-FC289DA184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7D6E5A-E5DB-49BC-8646-66579D0F6B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D806BC-00FE-475E-9707-291392E632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760BB1-B8B0-4F66-8A62-965B913B61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A9AD65-FD91-4BB5-A072-0441DDC386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C014-AF4A-43C5-B4EE-C565B1F11F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chemeClr val="tx1"/>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chemeClr val="tx1"/>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tx1"/>
                </a:solidFill>
                <a:effectLst/>
              </a:defRPr>
            </a:lvl1pPr>
          </a:lstStyle>
          <a:p>
            <a:pPr>
              <a:defRPr/>
            </a:pPr>
            <a:fld id="{46674189-FE1E-4F4D-9683-C0ECE39728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548680"/>
            <a:ext cx="7772400" cy="1143000"/>
          </a:xfrm>
        </p:spPr>
        <p:txBody>
          <a:bodyPr/>
          <a:lstStyle/>
          <a:p>
            <a:pPr eaLnBrk="1" hangingPunct="1"/>
            <a:r>
              <a:rPr lang="en-US" altLang="en-US" sz="4000" b="1" dirty="0" smtClean="0"/>
              <a:t>Getting to know the Fruit Fly</a:t>
            </a:r>
            <a:br>
              <a:rPr lang="en-US" altLang="en-US" sz="4000" b="1" dirty="0" smtClean="0"/>
            </a:br>
            <a:r>
              <a:rPr lang="en-US" altLang="en-US" sz="4000" b="1" i="1" dirty="0" smtClean="0"/>
              <a:t>Drosophila </a:t>
            </a:r>
            <a:r>
              <a:rPr lang="en-US" altLang="en-US" sz="4000" b="1" i="1" dirty="0" err="1" smtClean="0"/>
              <a:t>melanogaster</a:t>
            </a:r>
            <a:endParaRPr lang="en-US" i="1" dirty="0" smtClean="0">
              <a:solidFill>
                <a:srgbClr val="FFFF00"/>
              </a:solidFill>
            </a:endParaRPr>
          </a:p>
        </p:txBody>
      </p:sp>
      <p:pic>
        <p:nvPicPr>
          <p:cNvPr id="5" name="Picture 3" descr="C:\Documents and Settings\Joan M Miyazaki\Desktop\flies\Edited\mixed group b.jpg"/>
          <p:cNvPicPr>
            <a:picLocks noChangeAspect="1" noChangeArrowheads="1"/>
          </p:cNvPicPr>
          <p:nvPr/>
        </p:nvPicPr>
        <p:blipFill>
          <a:blip r:embed="rId3" cstate="print"/>
          <a:srcRect/>
          <a:stretch>
            <a:fillRect/>
          </a:stretch>
        </p:blipFill>
        <p:spPr bwMode="auto">
          <a:xfrm>
            <a:off x="1763688" y="1916832"/>
            <a:ext cx="5892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Joan M Miyazaki\Desktop\flies\Edited\male side v.jpg"/>
          <p:cNvPicPr>
            <a:picLocks noChangeAspect="1" noChangeArrowheads="1"/>
          </p:cNvPicPr>
          <p:nvPr/>
        </p:nvPicPr>
        <p:blipFill>
          <a:blip r:embed="rId2" cstate="print"/>
          <a:srcRect/>
          <a:stretch>
            <a:fillRect/>
          </a:stretch>
        </p:blipFill>
        <p:spPr bwMode="auto">
          <a:xfrm>
            <a:off x="1295400" y="2286000"/>
            <a:ext cx="6610350" cy="4259263"/>
          </a:xfrm>
          <a:prstGeom prst="rect">
            <a:avLst/>
          </a:prstGeom>
          <a:noFill/>
          <a:ln w="9525">
            <a:noFill/>
            <a:miter lim="800000"/>
            <a:headEnd/>
            <a:tailEnd/>
          </a:ln>
        </p:spPr>
      </p:pic>
      <p:sp>
        <p:nvSpPr>
          <p:cNvPr id="6147" name="Text Box 5"/>
          <p:cNvSpPr txBox="1">
            <a:spLocks noChangeArrowheads="1"/>
          </p:cNvSpPr>
          <p:nvPr/>
        </p:nvSpPr>
        <p:spPr bwMode="auto">
          <a:xfrm>
            <a:off x="741448" y="385763"/>
            <a:ext cx="7461080" cy="1200329"/>
          </a:xfrm>
          <a:prstGeom prst="rect">
            <a:avLst/>
          </a:prstGeom>
          <a:noFill/>
          <a:ln w="9525">
            <a:noFill/>
            <a:miter lim="800000"/>
            <a:headEnd/>
            <a:tailEnd/>
          </a:ln>
        </p:spPr>
        <p:txBody>
          <a:bodyPr wrap="none">
            <a:spAutoFit/>
          </a:bodyPr>
          <a:lstStyle/>
          <a:p>
            <a:pPr algn="ctr"/>
            <a:r>
              <a:rPr lang="en-US" sz="3200" dirty="0">
                <a:solidFill>
                  <a:srgbClr val="FFFF00"/>
                </a:solidFill>
                <a:latin typeface="Snap ITC" pitchFamily="82" charset="0"/>
              </a:rPr>
              <a:t>This is a mature male fruit fly</a:t>
            </a:r>
          </a:p>
          <a:p>
            <a:pPr algn="ctr"/>
            <a:r>
              <a:rPr lang="en-US" sz="2000" dirty="0" smtClean="0"/>
              <a:t>Mature </a:t>
            </a:r>
            <a:r>
              <a:rPr lang="en-US" sz="2000" dirty="0"/>
              <a:t>males have a prominent black abdominal end.</a:t>
            </a:r>
          </a:p>
          <a:p>
            <a:pPr algn="ctr"/>
            <a:r>
              <a:rPr lang="en-US" sz="2000" dirty="0"/>
              <a:t>Males also have tiny “sex combs” on their front pair of legs.</a:t>
            </a:r>
          </a:p>
        </p:txBody>
      </p:sp>
      <p:sp>
        <p:nvSpPr>
          <p:cNvPr id="6148" name="Freeform 6"/>
          <p:cNvSpPr>
            <a:spLocks/>
          </p:cNvSpPr>
          <p:nvPr/>
        </p:nvSpPr>
        <p:spPr bwMode="auto">
          <a:xfrm>
            <a:off x="6070600" y="1181100"/>
            <a:ext cx="2552700" cy="3657600"/>
          </a:xfrm>
          <a:custGeom>
            <a:avLst/>
            <a:gdLst>
              <a:gd name="T0" fmla="*/ 2147483647 w 1608"/>
              <a:gd name="T1" fmla="*/ 302418721 h 2304"/>
              <a:gd name="T2" fmla="*/ 2147483647 w 1608"/>
              <a:gd name="T3" fmla="*/ 786288615 h 2304"/>
              <a:gd name="T4" fmla="*/ 2147483647 w 1608"/>
              <a:gd name="T5" fmla="*/ 2147483647 h 2304"/>
              <a:gd name="T6" fmla="*/ 403224977 w 1608"/>
              <a:gd name="T7" fmla="*/ 2147483647 h 2304"/>
              <a:gd name="T8" fmla="*/ 282257514 w 1608"/>
              <a:gd name="T9" fmla="*/ 2147483647 h 2304"/>
              <a:gd name="T10" fmla="*/ 0 60000 65536"/>
              <a:gd name="T11" fmla="*/ 0 60000 65536"/>
              <a:gd name="T12" fmla="*/ 0 60000 65536"/>
              <a:gd name="T13" fmla="*/ 0 60000 65536"/>
              <a:gd name="T14" fmla="*/ 0 60000 65536"/>
              <a:gd name="T15" fmla="*/ 0 w 1608"/>
              <a:gd name="T16" fmla="*/ 0 h 2304"/>
              <a:gd name="T17" fmla="*/ 1608 w 1608"/>
              <a:gd name="T18" fmla="*/ 2304 h 2304"/>
            </a:gdLst>
            <a:ahLst/>
            <a:cxnLst>
              <a:cxn ang="T10">
                <a:pos x="T0" y="T1"/>
              </a:cxn>
              <a:cxn ang="T11">
                <a:pos x="T2" y="T3"/>
              </a:cxn>
              <a:cxn ang="T12">
                <a:pos x="T4" y="T5"/>
              </a:cxn>
              <a:cxn ang="T13">
                <a:pos x="T6" y="T7"/>
              </a:cxn>
              <a:cxn ang="T14">
                <a:pos x="T8" y="T9"/>
              </a:cxn>
            </a:cxnLst>
            <a:rect l="T15" t="T16" r="T17" b="T18"/>
            <a:pathLst>
              <a:path w="1608" h="2304">
                <a:moveTo>
                  <a:pt x="1120" y="120"/>
                </a:moveTo>
                <a:cubicBezTo>
                  <a:pt x="1364" y="60"/>
                  <a:pt x="1608" y="0"/>
                  <a:pt x="1600" y="312"/>
                </a:cubicBezTo>
                <a:cubicBezTo>
                  <a:pt x="1592" y="624"/>
                  <a:pt x="1312" y="1680"/>
                  <a:pt x="1072" y="1992"/>
                </a:cubicBezTo>
                <a:cubicBezTo>
                  <a:pt x="832" y="2304"/>
                  <a:pt x="320" y="2152"/>
                  <a:pt x="160" y="2184"/>
                </a:cubicBezTo>
                <a:cubicBezTo>
                  <a:pt x="0" y="2216"/>
                  <a:pt x="56" y="2200"/>
                  <a:pt x="112" y="2184"/>
                </a:cubicBezTo>
              </a:path>
            </a:pathLst>
          </a:custGeom>
          <a:noFill/>
          <a:ln w="57150">
            <a:solidFill>
              <a:schemeClr val="tx1"/>
            </a:solidFill>
            <a:round/>
            <a:headEnd/>
            <a:tailEnd type="triangle" w="med" len="med"/>
          </a:ln>
        </p:spPr>
        <p:txBody>
          <a:bodyPr/>
          <a:lstStyle/>
          <a:p>
            <a:endParaRPr lang="en-US"/>
          </a:p>
        </p:txBody>
      </p:sp>
      <p:sp>
        <p:nvSpPr>
          <p:cNvPr id="6149" name="Freeform 7"/>
          <p:cNvSpPr>
            <a:spLocks/>
          </p:cNvSpPr>
          <p:nvPr/>
        </p:nvSpPr>
        <p:spPr bwMode="auto">
          <a:xfrm>
            <a:off x="622300" y="1905000"/>
            <a:ext cx="3416300" cy="3187700"/>
          </a:xfrm>
          <a:custGeom>
            <a:avLst/>
            <a:gdLst>
              <a:gd name="T0" fmla="*/ 2147483647 w 2152"/>
              <a:gd name="T1" fmla="*/ 0 h 2008"/>
              <a:gd name="T2" fmla="*/ 705643628 w 2152"/>
              <a:gd name="T3" fmla="*/ 1209675103 h 2008"/>
              <a:gd name="T4" fmla="*/ 1189513607 w 2152"/>
              <a:gd name="T5" fmla="*/ 2147483647 h 2008"/>
              <a:gd name="T6" fmla="*/ 2147483647 w 2152"/>
              <a:gd name="T7" fmla="*/ 2147483647 h 2008"/>
              <a:gd name="T8" fmla="*/ 0 60000 65536"/>
              <a:gd name="T9" fmla="*/ 0 60000 65536"/>
              <a:gd name="T10" fmla="*/ 0 60000 65536"/>
              <a:gd name="T11" fmla="*/ 0 60000 65536"/>
              <a:gd name="T12" fmla="*/ 0 w 2152"/>
              <a:gd name="T13" fmla="*/ 0 h 2008"/>
              <a:gd name="T14" fmla="*/ 2152 w 2152"/>
              <a:gd name="T15" fmla="*/ 2008 h 2008"/>
            </a:gdLst>
            <a:ahLst/>
            <a:cxnLst>
              <a:cxn ang="T8">
                <a:pos x="T0" y="T1"/>
              </a:cxn>
              <a:cxn ang="T9">
                <a:pos x="T2" y="T3"/>
              </a:cxn>
              <a:cxn ang="T10">
                <a:pos x="T4" y="T5"/>
              </a:cxn>
              <a:cxn ang="T11">
                <a:pos x="T6" y="T7"/>
              </a:cxn>
            </a:cxnLst>
            <a:rect l="T12" t="T13" r="T14" b="T15"/>
            <a:pathLst>
              <a:path w="2152" h="2008">
                <a:moveTo>
                  <a:pt x="2152" y="0"/>
                </a:moveTo>
                <a:cubicBezTo>
                  <a:pt x="1356" y="92"/>
                  <a:pt x="560" y="184"/>
                  <a:pt x="280" y="480"/>
                </a:cubicBezTo>
                <a:cubicBezTo>
                  <a:pt x="0" y="776"/>
                  <a:pt x="288" y="1544"/>
                  <a:pt x="472" y="1776"/>
                </a:cubicBezTo>
                <a:cubicBezTo>
                  <a:pt x="656" y="2008"/>
                  <a:pt x="1020" y="1940"/>
                  <a:pt x="1384" y="1872"/>
                </a:cubicBezTo>
              </a:path>
            </a:pathLst>
          </a:cu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oan M Miyazaki\Desktop\flies\Edited\male and female.jpg"/>
          <p:cNvPicPr>
            <a:picLocks noChangeAspect="1" noChangeArrowheads="1"/>
          </p:cNvPicPr>
          <p:nvPr/>
        </p:nvPicPr>
        <p:blipFill>
          <a:blip r:embed="rId2" cstate="print"/>
          <a:srcRect/>
          <a:stretch>
            <a:fillRect/>
          </a:stretch>
        </p:blipFill>
        <p:spPr bwMode="auto">
          <a:xfrm>
            <a:off x="762000" y="1524000"/>
            <a:ext cx="7562850" cy="5014913"/>
          </a:xfrm>
          <a:prstGeom prst="rect">
            <a:avLst/>
          </a:prstGeom>
          <a:noFill/>
          <a:ln w="9525">
            <a:noFill/>
            <a:miter lim="800000"/>
            <a:headEnd/>
            <a:tailEnd/>
          </a:ln>
        </p:spPr>
      </p:pic>
      <p:sp>
        <p:nvSpPr>
          <p:cNvPr id="3" name="Text Box 3"/>
          <p:cNvSpPr txBox="1">
            <a:spLocks noChangeArrowheads="1"/>
          </p:cNvSpPr>
          <p:nvPr/>
        </p:nvSpPr>
        <p:spPr bwMode="auto">
          <a:xfrm>
            <a:off x="385151" y="309563"/>
            <a:ext cx="8097473" cy="1077218"/>
          </a:xfrm>
          <a:prstGeom prst="rect">
            <a:avLst/>
          </a:prstGeom>
          <a:noFill/>
          <a:ln w="9525">
            <a:noFill/>
            <a:miter lim="800000"/>
            <a:headEnd/>
            <a:tailEnd/>
          </a:ln>
        </p:spPr>
        <p:txBody>
          <a:bodyPr wrap="none">
            <a:spAutoFit/>
          </a:bodyPr>
          <a:lstStyle/>
          <a:p>
            <a:pPr algn="ctr"/>
            <a:r>
              <a:rPr lang="en-US" dirty="0">
                <a:solidFill>
                  <a:srgbClr val="FFFF00"/>
                </a:solidFill>
                <a:latin typeface="Snap ITC" pitchFamily="82" charset="0"/>
              </a:rPr>
              <a:t>One male and one female</a:t>
            </a:r>
            <a:r>
              <a:rPr lang="en-US" dirty="0">
                <a:solidFill>
                  <a:srgbClr val="FFFF00"/>
                </a:solidFill>
              </a:rPr>
              <a:t> </a:t>
            </a:r>
          </a:p>
          <a:p>
            <a:pPr algn="ctr"/>
            <a:r>
              <a:rPr lang="en-US" sz="2000" dirty="0" smtClean="0"/>
              <a:t>Find </a:t>
            </a:r>
            <a:r>
              <a:rPr lang="en-US" sz="2000" dirty="0"/>
              <a:t>their distinguishing features.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oan M Miyazaki\Desktop\flies\Edited\male female comparison.jpg"/>
          <p:cNvPicPr>
            <a:picLocks noChangeAspect="1" noChangeArrowheads="1"/>
          </p:cNvPicPr>
          <p:nvPr/>
        </p:nvPicPr>
        <p:blipFill>
          <a:blip r:embed="rId2" cstate="print"/>
          <a:srcRect/>
          <a:stretch>
            <a:fillRect/>
          </a:stretch>
        </p:blipFill>
        <p:spPr bwMode="auto">
          <a:xfrm>
            <a:off x="762000" y="1503363"/>
            <a:ext cx="7924800" cy="4672012"/>
          </a:xfrm>
          <a:prstGeom prst="rect">
            <a:avLst/>
          </a:prstGeom>
          <a:noFill/>
          <a:ln w="9525">
            <a:noFill/>
            <a:miter lim="800000"/>
            <a:headEnd/>
            <a:tailEnd/>
          </a:ln>
        </p:spPr>
      </p:pic>
      <p:sp>
        <p:nvSpPr>
          <p:cNvPr id="3" name="Text Box 4"/>
          <p:cNvSpPr txBox="1">
            <a:spLocks noChangeArrowheads="1"/>
          </p:cNvSpPr>
          <p:nvPr/>
        </p:nvSpPr>
        <p:spPr bwMode="auto">
          <a:xfrm>
            <a:off x="1146990" y="533400"/>
            <a:ext cx="7277056" cy="830997"/>
          </a:xfrm>
          <a:prstGeom prst="rect">
            <a:avLst/>
          </a:prstGeom>
          <a:solidFill>
            <a:schemeClr val="bg1"/>
          </a:solidFill>
          <a:ln w="9525">
            <a:noFill/>
            <a:miter lim="800000"/>
            <a:headEnd/>
            <a:tailEnd/>
          </a:ln>
        </p:spPr>
        <p:txBody>
          <a:bodyPr wrap="none">
            <a:spAutoFit/>
          </a:bodyPr>
          <a:lstStyle/>
          <a:p>
            <a:pPr algn="ctr"/>
            <a:r>
              <a:rPr lang="en-US" sz="2800" dirty="0">
                <a:solidFill>
                  <a:srgbClr val="FFFF00"/>
                </a:solidFill>
                <a:latin typeface="Snap ITC" pitchFamily="82" charset="0"/>
              </a:rPr>
              <a:t>Ventral view of a male and female</a:t>
            </a:r>
            <a:r>
              <a:rPr lang="en-US" sz="2800" dirty="0">
                <a:solidFill>
                  <a:srgbClr val="FFFF00"/>
                </a:solidFill>
              </a:rPr>
              <a:t> </a:t>
            </a:r>
          </a:p>
          <a:p>
            <a:pPr algn="ctr"/>
            <a:r>
              <a:rPr lang="en-US" sz="2000" dirty="0" smtClean="0"/>
              <a:t>Find </a:t>
            </a:r>
            <a:r>
              <a:rPr lang="en-US" sz="2000" dirty="0"/>
              <a:t>their distinguishing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7704856" cy="6801862"/>
          </a:xfrm>
          <a:prstGeom prst="rect">
            <a:avLst/>
          </a:prstGeom>
          <a:noFill/>
        </p:spPr>
        <p:txBody>
          <a:bodyPr wrap="square" rtlCol="0">
            <a:spAutoFit/>
          </a:bodyPr>
          <a:lstStyle/>
          <a:p>
            <a:r>
              <a:rPr lang="en-US" sz="2800" dirty="0" smtClean="0"/>
              <a:t>Drosophila Use in Genetic Research </a:t>
            </a:r>
          </a:p>
          <a:p>
            <a:endParaRPr lang="en-US" sz="2800" dirty="0" smtClean="0"/>
          </a:p>
          <a:p>
            <a:r>
              <a:rPr lang="en-US" sz="2000" dirty="0" smtClean="0"/>
              <a:t>Drosophila specimens are well suited to investigations into </a:t>
            </a:r>
            <a:r>
              <a:rPr lang="en-US" sz="2000" dirty="0" err="1" smtClean="0"/>
              <a:t>Mendelian</a:t>
            </a:r>
            <a:r>
              <a:rPr lang="en-US" sz="2000" dirty="0" smtClean="0"/>
              <a:t> patterns of inheritance</a:t>
            </a:r>
          </a:p>
          <a:p>
            <a:endParaRPr lang="en-US" sz="2000" dirty="0" smtClean="0"/>
          </a:p>
          <a:p>
            <a:r>
              <a:rPr lang="en-US" sz="2000" dirty="0" smtClean="0"/>
              <a:t>Drosophila are small, produce large numbers of offspring, have many easily discernible mutations, have only four pairs of chromosomes, and complete their entire life cycle in approximately 12 days. </a:t>
            </a:r>
          </a:p>
          <a:p>
            <a:endParaRPr lang="en-US" sz="2000" dirty="0" smtClean="0"/>
          </a:p>
          <a:p>
            <a:r>
              <a:rPr lang="en-US" sz="2000" dirty="0" smtClean="0"/>
              <a:t>Drosophila are relatively easy to maintain, as they are hardy and have simple food requirements.</a:t>
            </a:r>
          </a:p>
          <a:p>
            <a:endParaRPr lang="en-US" sz="2000" dirty="0" smtClean="0"/>
          </a:p>
          <a:p>
            <a:r>
              <a:rPr lang="en-US" sz="2000" dirty="0" smtClean="0"/>
              <a:t>Chromosomes 1 (the X chromosome), 2, and 3 are very large, and the Y chromosome—number 4—is extremely small. </a:t>
            </a:r>
          </a:p>
          <a:p>
            <a:endParaRPr lang="en-US" sz="2000" dirty="0" smtClean="0"/>
          </a:p>
          <a:p>
            <a:r>
              <a:rPr lang="en-US" sz="2000" dirty="0" smtClean="0"/>
              <a:t>Thousands of genes reside on these four chromosomes, many of which are universal in nature, existing in most eukaryotic forms, including humans. </a:t>
            </a:r>
          </a:p>
          <a:p>
            <a:r>
              <a:rPr lang="en-US" sz="2000" dirty="0" smtClean="0"/>
              <a:t> </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The Drosophila Genome</a:t>
            </a:r>
            <a:endParaRPr kumimoji="0" lang="en-US" sz="4400" b="0" i="0" u="none" strike="noStrike" kern="0" cap="none" spc="0" normalizeH="0" baseline="0" noProof="0">
              <a:ln>
                <a:noFill/>
              </a:ln>
              <a:solidFill>
                <a:schemeClr val="tx2"/>
              </a:solidFill>
              <a:effectLst/>
              <a:uLnTx/>
              <a:uFillTx/>
              <a:latin typeface="+mj-lt"/>
              <a:ea typeface="+mj-ea"/>
              <a:cs typeface="+mj-cs"/>
            </a:endParaRPr>
          </a:p>
        </p:txBody>
      </p:sp>
      <p:sp>
        <p:nvSpPr>
          <p:cNvPr id="9" name="Rectangle 3"/>
          <p:cNvSpPr txBox="1">
            <a:spLocks noChangeArrowheads="1"/>
          </p:cNvSpPr>
          <p:nvPr/>
        </p:nvSpPr>
        <p:spPr>
          <a:xfrm>
            <a:off x="685800" y="1981200"/>
            <a:ext cx="77724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3 sets of autosomes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ea typeface="+mn-ea"/>
              </a:rPr>
              <a:t>2 and 3 - large metacentric chromosome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ea typeface="+mn-ea"/>
              </a:rPr>
              <a:t>4 - very small telocentric chromosome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X/Y sex Chromosomes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ea typeface="+mn-ea"/>
              </a:rPr>
              <a:t>X is a large telocentric chromosome</a:t>
            </a:r>
            <a:endParaRPr kumimoji="0" lang="en-US" sz="2800" b="0" i="0" u="none" strike="noStrike" kern="0" cap="none" spc="0" normalizeH="0" baseline="0" noProof="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chemeClr val="tx2"/>
                </a:solidFill>
                <a:effectLst/>
                <a:uLnTx/>
                <a:uFillTx/>
                <a:latin typeface="+mj-lt"/>
                <a:ea typeface="+mj-ea"/>
                <a:cs typeface="+mj-cs"/>
              </a:rPr>
              <a:t>Fruit Flies Have 4 Pair of Chromosomes</a:t>
            </a:r>
            <a:endParaRPr kumimoji="0" lang="en-US" altLang="en-US" sz="28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3" descr="fly_chromosomes2.gif                                           0000AD43drive                          AC6A38CD:"/>
          <p:cNvPicPr>
            <a:picLocks noChangeAspect="1" noChangeArrowheads="1"/>
          </p:cNvPicPr>
          <p:nvPr/>
        </p:nvPicPr>
        <p:blipFill>
          <a:blip r:embed="rId2" cstate="print"/>
          <a:srcRect/>
          <a:stretch>
            <a:fillRect/>
          </a:stretch>
        </p:blipFill>
        <p:spPr bwMode="auto">
          <a:xfrm>
            <a:off x="0" y="1676400"/>
            <a:ext cx="9144000" cy="4953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7664" y="2967335"/>
            <a:ext cx="4288675"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28600"/>
            <a:ext cx="7772400" cy="1143000"/>
          </a:xfrm>
        </p:spPr>
        <p:txBody>
          <a:bodyPr/>
          <a:lstStyle/>
          <a:p>
            <a:pPr eaLnBrk="1" hangingPunct="1"/>
            <a:r>
              <a:rPr lang="en-US" sz="3200" i="1" smtClean="0">
                <a:solidFill>
                  <a:schemeClr val="folHlink"/>
                </a:solidFill>
                <a:latin typeface="Arial Black" pitchFamily="1" charset="0"/>
              </a:rPr>
              <a:t>Drosophila Melanogaster, a popular genetic model organism</a:t>
            </a:r>
            <a:endParaRPr lang="en-US" sz="3200" i="1" smtClean="0">
              <a:solidFill>
                <a:schemeClr val="folHlink"/>
              </a:solidFill>
            </a:endParaRPr>
          </a:p>
        </p:txBody>
      </p:sp>
      <p:sp>
        <p:nvSpPr>
          <p:cNvPr id="4099" name="Rectangle 3"/>
          <p:cNvSpPr>
            <a:spLocks noGrp="1" noChangeArrowheads="1"/>
          </p:cNvSpPr>
          <p:nvPr>
            <p:ph type="body" idx="1"/>
          </p:nvPr>
        </p:nvSpPr>
        <p:spPr>
          <a:xfrm>
            <a:off x="457200" y="1905000"/>
            <a:ext cx="3962400" cy="4953000"/>
          </a:xfrm>
        </p:spPr>
        <p:txBody>
          <a:bodyPr/>
          <a:lstStyle/>
          <a:p>
            <a:pPr eaLnBrk="1" hangingPunct="1"/>
            <a:r>
              <a:rPr lang="en-US" sz="2800" smtClean="0"/>
              <a:t>~ 50% of fly genes have vertebrate homologs</a:t>
            </a:r>
          </a:p>
          <a:p>
            <a:pPr eaLnBrk="1" hangingPunct="1"/>
            <a:r>
              <a:rPr lang="en-US" sz="2800" smtClean="0"/>
              <a:t>Small and easy to grow in lab</a:t>
            </a:r>
          </a:p>
          <a:p>
            <a:pPr eaLnBrk="1" hangingPunct="1"/>
            <a:r>
              <a:rPr lang="en-US" sz="2800" smtClean="0"/>
              <a:t>Short generation time </a:t>
            </a:r>
          </a:p>
          <a:p>
            <a:pPr eaLnBrk="1" hangingPunct="1"/>
            <a:r>
              <a:rPr lang="en-US" sz="2800" smtClean="0"/>
              <a:t>Produce high amounts of offspring</a:t>
            </a:r>
          </a:p>
          <a:p>
            <a:pPr eaLnBrk="1" hangingPunct="1"/>
            <a:endParaRPr lang="en-US" sz="2800" smtClean="0"/>
          </a:p>
          <a:p>
            <a:pPr eaLnBrk="1" hangingPunct="1"/>
            <a:endParaRPr lang="en-US" smtClean="0"/>
          </a:p>
        </p:txBody>
      </p:sp>
      <p:pic>
        <p:nvPicPr>
          <p:cNvPr id="4100" name="Picture 4"/>
          <p:cNvPicPr>
            <a:picLocks noChangeAspect="1" noChangeArrowheads="1"/>
          </p:cNvPicPr>
          <p:nvPr/>
        </p:nvPicPr>
        <p:blipFill>
          <a:blip r:embed="rId3" cstate="print"/>
          <a:srcRect l="21782" r="22772"/>
          <a:stretch>
            <a:fillRect/>
          </a:stretch>
        </p:blipFill>
        <p:spPr bwMode="auto">
          <a:xfrm>
            <a:off x="4992688" y="1447800"/>
            <a:ext cx="3927475" cy="5291138"/>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5181600" y="1981200"/>
            <a:ext cx="3429000" cy="3733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8610600" cy="1143000"/>
          </a:xfrm>
        </p:spPr>
        <p:txBody>
          <a:bodyPr/>
          <a:lstStyle/>
          <a:p>
            <a:pPr eaLnBrk="1" hangingPunct="1"/>
            <a:r>
              <a:rPr lang="en-US" sz="3200" dirty="0" smtClean="0">
                <a:solidFill>
                  <a:schemeClr val="folHlink"/>
                </a:solidFill>
                <a:latin typeface="Arial Black" pitchFamily="1" charset="0"/>
              </a:rPr>
              <a:t>Identify the different stages of </a:t>
            </a:r>
            <a:r>
              <a:rPr lang="en-US" sz="3200" i="1" dirty="0" smtClean="0">
                <a:solidFill>
                  <a:schemeClr val="folHlink"/>
                </a:solidFill>
                <a:latin typeface="Arial Black" pitchFamily="1" charset="0"/>
              </a:rPr>
              <a:t>Drosophila</a:t>
            </a:r>
            <a:r>
              <a:rPr lang="en-US" sz="3200" dirty="0" smtClean="0">
                <a:solidFill>
                  <a:schemeClr val="folHlink"/>
                </a:solidFill>
                <a:latin typeface="Arial Black" pitchFamily="1" charset="0"/>
              </a:rPr>
              <a:t> development</a:t>
            </a:r>
            <a:r>
              <a:rPr lang="en-US" sz="4000" dirty="0" smtClean="0">
                <a:solidFill>
                  <a:schemeClr val="folHlink"/>
                </a:solidFill>
                <a:latin typeface="Arial Black" pitchFamily="1" charset="0"/>
              </a:rPr>
              <a:t> </a:t>
            </a:r>
            <a:r>
              <a:rPr lang="en-US" sz="3200" i="1" dirty="0" smtClean="0">
                <a:solidFill>
                  <a:schemeClr val="folHlink"/>
                </a:solidFill>
              </a:rPr>
              <a:t> </a:t>
            </a:r>
            <a:endParaRPr lang="en-US" dirty="0" smtClean="0"/>
          </a:p>
        </p:txBody>
      </p:sp>
      <p:pic>
        <p:nvPicPr>
          <p:cNvPr id="7172" name="Content Placeholder 3" descr="2993342324_3066810afb.jpg"/>
          <p:cNvPicPr>
            <a:picLocks noChangeAspect="1"/>
          </p:cNvPicPr>
          <p:nvPr/>
        </p:nvPicPr>
        <p:blipFill>
          <a:blip r:embed="rId3" cstate="print"/>
          <a:srcRect/>
          <a:stretch>
            <a:fillRect/>
          </a:stretch>
        </p:blipFill>
        <p:spPr bwMode="auto">
          <a:xfrm>
            <a:off x="2209800" y="1371600"/>
            <a:ext cx="4600575" cy="522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36538" y="152400"/>
            <a:ext cx="8907462" cy="1158875"/>
          </a:xfrm>
        </p:spPr>
        <p:txBody>
          <a:bodyPr/>
          <a:lstStyle/>
          <a:p>
            <a:pPr eaLnBrk="1" hangingPunct="1"/>
            <a:r>
              <a:rPr lang="en-US" sz="3200" dirty="0" smtClean="0">
                <a:solidFill>
                  <a:schemeClr val="folHlink"/>
                </a:solidFill>
                <a:latin typeface="Arial Black" pitchFamily="1" charset="0"/>
              </a:rPr>
              <a:t> Identify the different stages of </a:t>
            </a:r>
            <a:r>
              <a:rPr lang="en-US" sz="3200" i="1" dirty="0" smtClean="0">
                <a:solidFill>
                  <a:schemeClr val="folHlink"/>
                </a:solidFill>
                <a:latin typeface="Arial Black" pitchFamily="1" charset="0"/>
              </a:rPr>
              <a:t>Drosophila</a:t>
            </a:r>
            <a:r>
              <a:rPr lang="en-US" sz="3200" dirty="0" smtClean="0">
                <a:solidFill>
                  <a:schemeClr val="folHlink"/>
                </a:solidFill>
                <a:latin typeface="Arial Black" pitchFamily="1" charset="0"/>
              </a:rPr>
              <a:t> development</a:t>
            </a:r>
            <a:r>
              <a:rPr lang="en-US" sz="4000" dirty="0" smtClean="0">
                <a:solidFill>
                  <a:schemeClr val="folHlink"/>
                </a:solidFill>
                <a:latin typeface="Arial Black" pitchFamily="1" charset="0"/>
              </a:rPr>
              <a:t> </a:t>
            </a:r>
            <a:r>
              <a:rPr lang="en-US" sz="3200" i="1" dirty="0" smtClean="0">
                <a:solidFill>
                  <a:schemeClr val="folHlink"/>
                </a:solidFill>
              </a:rPr>
              <a:t> </a:t>
            </a:r>
            <a:endParaRPr lang="en-US" dirty="0" smtClean="0"/>
          </a:p>
        </p:txBody>
      </p:sp>
      <p:pic>
        <p:nvPicPr>
          <p:cNvPr id="57348" name="Picture 4" descr="Dros_stages"/>
          <p:cNvPicPr>
            <a:picLocks noChangeAspect="1" noChangeArrowheads="1"/>
          </p:cNvPicPr>
          <p:nvPr/>
        </p:nvPicPr>
        <p:blipFill>
          <a:blip r:embed="rId3" cstate="print"/>
          <a:srcRect/>
          <a:stretch>
            <a:fillRect/>
          </a:stretch>
        </p:blipFill>
        <p:spPr bwMode="auto">
          <a:xfrm>
            <a:off x="3657600" y="2286000"/>
            <a:ext cx="5240338" cy="3348038"/>
          </a:xfrm>
          <a:prstGeom prst="rect">
            <a:avLst/>
          </a:prstGeom>
          <a:solidFill>
            <a:schemeClr val="tx1"/>
          </a:solidFill>
        </p:spPr>
      </p:pic>
      <p:sp>
        <p:nvSpPr>
          <p:cNvPr id="57352" name="Rectangle 8"/>
          <p:cNvSpPr>
            <a:spLocks noChangeArrowheads="1"/>
          </p:cNvSpPr>
          <p:nvPr/>
        </p:nvSpPr>
        <p:spPr bwMode="auto">
          <a:xfrm>
            <a:off x="7786710" y="3571876"/>
            <a:ext cx="1066800" cy="385763"/>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57355" name="Rectangle 11"/>
          <p:cNvSpPr>
            <a:spLocks noChangeArrowheads="1"/>
          </p:cNvSpPr>
          <p:nvPr/>
        </p:nvSpPr>
        <p:spPr bwMode="auto">
          <a:xfrm>
            <a:off x="0" y="1387475"/>
            <a:ext cx="3505200" cy="4737100"/>
          </a:xfrm>
          <a:prstGeom prst="rect">
            <a:avLst/>
          </a:prstGeom>
          <a:noFill/>
          <a:ln w="9525">
            <a:noFill/>
            <a:miter lim="800000"/>
            <a:headEnd/>
            <a:tailEnd/>
          </a:ln>
          <a:effectLst/>
        </p:spPr>
        <p:txBody>
          <a:bodyPr>
            <a:spAutoFit/>
          </a:bodyPr>
          <a:lstStyle/>
          <a:p>
            <a:pPr>
              <a:buFontTx/>
              <a:buChar char="•"/>
            </a:pPr>
            <a:r>
              <a:rPr lang="en-US" sz="1600" dirty="0">
                <a:solidFill>
                  <a:schemeClr val="tx1"/>
                </a:solidFill>
                <a:effectLst/>
              </a:rPr>
              <a:t> </a:t>
            </a:r>
            <a:r>
              <a:rPr lang="en-US" sz="1600" dirty="0">
                <a:effectLst/>
              </a:rPr>
              <a:t>The embryo:</a:t>
            </a:r>
            <a:r>
              <a:rPr lang="en-US" sz="1600" dirty="0">
                <a:solidFill>
                  <a:schemeClr val="tx1"/>
                </a:solidFill>
                <a:effectLst/>
              </a:rPr>
              <a:t>  Embryos are small, oval shaped, and have two filaments at one end.</a:t>
            </a:r>
          </a:p>
          <a:p>
            <a:pPr>
              <a:buFontTx/>
              <a:buChar char="•"/>
            </a:pPr>
            <a:endParaRPr lang="en-US" sz="1600" dirty="0">
              <a:solidFill>
                <a:schemeClr val="tx1"/>
              </a:solidFill>
              <a:effectLst/>
            </a:endParaRPr>
          </a:p>
          <a:p>
            <a:pPr>
              <a:buFontTx/>
              <a:buChar char="•"/>
            </a:pPr>
            <a:r>
              <a:rPr lang="en-US" sz="1600" dirty="0">
                <a:effectLst/>
              </a:rPr>
              <a:t>The larval stage:</a:t>
            </a:r>
            <a:r>
              <a:rPr lang="en-US" sz="1600" dirty="0">
                <a:solidFill>
                  <a:schemeClr val="tx1"/>
                </a:solidFill>
                <a:effectLst/>
              </a:rPr>
              <a:t>  The larva look like worms.  They use black mouth hooks to eat. Three larval stages.</a:t>
            </a:r>
          </a:p>
          <a:p>
            <a:pPr>
              <a:buFontTx/>
              <a:buChar char="•"/>
            </a:pPr>
            <a:endParaRPr lang="en-US" sz="1600" dirty="0">
              <a:solidFill>
                <a:schemeClr val="tx1"/>
              </a:solidFill>
              <a:effectLst/>
            </a:endParaRPr>
          </a:p>
          <a:p>
            <a:pPr>
              <a:buFontTx/>
              <a:buChar char="•"/>
            </a:pPr>
            <a:r>
              <a:rPr lang="en-US" sz="1600" dirty="0">
                <a:solidFill>
                  <a:schemeClr val="tx1"/>
                </a:solidFill>
                <a:effectLst/>
              </a:rPr>
              <a:t> </a:t>
            </a:r>
            <a:r>
              <a:rPr lang="en-US" sz="1600" dirty="0">
                <a:effectLst/>
              </a:rPr>
              <a:t>The </a:t>
            </a:r>
            <a:r>
              <a:rPr lang="en-US" sz="1600" dirty="0" err="1">
                <a:effectLst/>
              </a:rPr>
              <a:t>pupal</a:t>
            </a:r>
            <a:r>
              <a:rPr lang="en-US" sz="1600" dirty="0">
                <a:effectLst/>
              </a:rPr>
              <a:t> stage:</a:t>
            </a:r>
            <a:r>
              <a:rPr lang="en-US" sz="1600" dirty="0">
                <a:solidFill>
                  <a:schemeClr val="tx1"/>
                </a:solidFill>
                <a:effectLst/>
              </a:rPr>
              <a:t> A pupa undergoes four days of metamorphosis.  They form a hard and dark </a:t>
            </a:r>
            <a:r>
              <a:rPr lang="en-US" sz="1600" dirty="0" err="1">
                <a:solidFill>
                  <a:schemeClr val="tx1"/>
                </a:solidFill>
                <a:effectLst/>
              </a:rPr>
              <a:t>pupal</a:t>
            </a:r>
            <a:r>
              <a:rPr lang="en-US" sz="1600" dirty="0">
                <a:solidFill>
                  <a:schemeClr val="tx1"/>
                </a:solidFill>
                <a:effectLst/>
              </a:rPr>
              <a:t> case.</a:t>
            </a:r>
          </a:p>
          <a:p>
            <a:pPr>
              <a:buFontTx/>
              <a:buChar char="•"/>
            </a:pPr>
            <a:endParaRPr lang="en-US" sz="1600" dirty="0">
              <a:solidFill>
                <a:schemeClr val="tx1"/>
              </a:solidFill>
              <a:effectLst/>
            </a:endParaRPr>
          </a:p>
          <a:p>
            <a:pPr>
              <a:buFontTx/>
              <a:buChar char="•"/>
            </a:pPr>
            <a:r>
              <a:rPr lang="en-US" sz="1600" dirty="0">
                <a:solidFill>
                  <a:schemeClr val="tx1"/>
                </a:solidFill>
                <a:effectLst/>
              </a:rPr>
              <a:t> </a:t>
            </a:r>
            <a:r>
              <a:rPr lang="en-US" sz="1600" dirty="0">
                <a:effectLst/>
              </a:rPr>
              <a:t>The adult stage:</a:t>
            </a:r>
            <a:r>
              <a:rPr lang="en-US" sz="1600" dirty="0">
                <a:solidFill>
                  <a:schemeClr val="tx1"/>
                </a:solidFill>
                <a:effectLst/>
              </a:rPr>
              <a:t> Adult flies have a head, thorax, abdomen, six legs, and two wings.  They live a month or more and then die. A female does not mate for 10-12 hours after emerging from the pupa.</a:t>
            </a:r>
            <a:r>
              <a:rPr lang="en-US" sz="1200" dirty="0">
                <a:solidFill>
                  <a:schemeClr val="tx1"/>
                </a:solidFill>
                <a:effectLst/>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0" y="0"/>
            <a:ext cx="91440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mj-lt"/>
                <a:ea typeface="+mj-ea"/>
                <a:cs typeface="+mj-cs"/>
              </a:rPr>
              <a:t>Egg Laying in </a:t>
            </a:r>
            <a:r>
              <a:rPr kumimoji="0" lang="en-US" sz="4000" b="1" i="1" u="none" strike="noStrike" kern="0" cap="none" spc="0" normalizeH="0" baseline="0" noProof="0" dirty="0" smtClean="0">
                <a:ln>
                  <a:noFill/>
                </a:ln>
                <a:solidFill>
                  <a:schemeClr val="tx2"/>
                </a:solidFill>
                <a:effectLst/>
                <a:uLnTx/>
                <a:uFillTx/>
                <a:latin typeface="+mj-lt"/>
                <a:ea typeface="+mj-ea"/>
                <a:cs typeface="+mj-cs"/>
              </a:rPr>
              <a:t>D. </a:t>
            </a:r>
            <a:r>
              <a:rPr kumimoji="0" lang="en-US" sz="4000" b="1" i="1" u="none" strike="noStrike" kern="0" cap="none" spc="0" normalizeH="0" baseline="0" noProof="0" dirty="0" err="1" smtClean="0">
                <a:ln>
                  <a:noFill/>
                </a:ln>
                <a:solidFill>
                  <a:schemeClr val="tx2"/>
                </a:solidFill>
                <a:effectLst/>
                <a:uLnTx/>
                <a:uFillTx/>
                <a:latin typeface="+mj-lt"/>
                <a:ea typeface="+mj-ea"/>
                <a:cs typeface="+mj-cs"/>
              </a:rPr>
              <a:t>melanogastor</a:t>
            </a:r>
            <a:endParaRPr kumimoji="0" lang="en-US" sz="4000" b="1" i="1"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1027" descr="C:\FPUSER\Startup\My Documents\Fruit Fly Material\egglaying.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JOAN\Desktop\Flies\larva to pupa2.jpg"/>
          <p:cNvPicPr>
            <a:picLocks noChangeAspect="1" noChangeArrowheads="1"/>
          </p:cNvPicPr>
          <p:nvPr/>
        </p:nvPicPr>
        <p:blipFill>
          <a:blip r:embed="rId2" cstate="print"/>
          <a:srcRect/>
          <a:stretch>
            <a:fillRect/>
          </a:stretch>
        </p:blipFill>
        <p:spPr bwMode="auto">
          <a:xfrm>
            <a:off x="1295400" y="228600"/>
            <a:ext cx="6934200" cy="5314950"/>
          </a:xfrm>
          <a:prstGeom prst="rect">
            <a:avLst/>
          </a:prstGeom>
          <a:noFill/>
          <a:ln w="9525">
            <a:noFill/>
            <a:miter lim="800000"/>
            <a:headEnd/>
            <a:tailEnd/>
          </a:ln>
        </p:spPr>
      </p:pic>
      <p:sp>
        <p:nvSpPr>
          <p:cNvPr id="13315" name="Rectangle 4"/>
          <p:cNvSpPr>
            <a:spLocks noGrp="1" noChangeArrowheads="1"/>
          </p:cNvSpPr>
          <p:nvPr>
            <p:ph type="title" idx="4294967295"/>
          </p:nvPr>
        </p:nvSpPr>
        <p:spPr>
          <a:xfrm>
            <a:off x="1219200" y="533400"/>
            <a:ext cx="4876800" cy="990600"/>
          </a:xfrm>
        </p:spPr>
        <p:txBody>
          <a:bodyPr/>
          <a:lstStyle/>
          <a:p>
            <a:pPr eaLnBrk="1" hangingPunct="1"/>
            <a:r>
              <a:rPr lang="en-US" sz="3200" smtClean="0">
                <a:solidFill>
                  <a:srgbClr val="333399"/>
                </a:solidFill>
                <a:latin typeface="Snap ITC" pitchFamily="82" charset="0"/>
              </a:rPr>
              <a:t>Larva to Pupa Stages</a:t>
            </a:r>
          </a:p>
        </p:txBody>
      </p:sp>
      <p:sp>
        <p:nvSpPr>
          <p:cNvPr id="13316" name="Text Box 5"/>
          <p:cNvSpPr txBox="1">
            <a:spLocks noChangeArrowheads="1"/>
          </p:cNvSpPr>
          <p:nvPr/>
        </p:nvSpPr>
        <p:spPr bwMode="auto">
          <a:xfrm>
            <a:off x="2590800" y="1600200"/>
            <a:ext cx="1826141" cy="338554"/>
          </a:xfrm>
          <a:prstGeom prst="rect">
            <a:avLst/>
          </a:prstGeom>
          <a:noFill/>
          <a:ln w="9525">
            <a:noFill/>
            <a:miter lim="800000"/>
            <a:headEnd/>
            <a:tailEnd/>
          </a:ln>
        </p:spPr>
        <p:txBody>
          <a:bodyPr wrap="none">
            <a:spAutoFit/>
          </a:bodyPr>
          <a:lstStyle/>
          <a:p>
            <a:r>
              <a:rPr lang="en-US" sz="1600" dirty="0">
                <a:solidFill>
                  <a:schemeClr val="accent1">
                    <a:lumMod val="50000"/>
                  </a:schemeClr>
                </a:solidFill>
              </a:rPr>
              <a:t>Larvae are mobile</a:t>
            </a:r>
          </a:p>
        </p:txBody>
      </p:sp>
      <p:sp>
        <p:nvSpPr>
          <p:cNvPr id="13317" name="Text Box 6"/>
          <p:cNvSpPr txBox="1">
            <a:spLocks noChangeArrowheads="1"/>
          </p:cNvSpPr>
          <p:nvPr/>
        </p:nvSpPr>
        <p:spPr bwMode="auto">
          <a:xfrm>
            <a:off x="1099931" y="5562600"/>
            <a:ext cx="7015575" cy="646331"/>
          </a:xfrm>
          <a:prstGeom prst="rect">
            <a:avLst/>
          </a:prstGeom>
          <a:noFill/>
          <a:ln w="9525">
            <a:noFill/>
            <a:miter lim="800000"/>
            <a:headEnd/>
            <a:tailEnd/>
          </a:ln>
        </p:spPr>
        <p:txBody>
          <a:bodyPr wrap="none">
            <a:spAutoFit/>
          </a:bodyPr>
          <a:lstStyle/>
          <a:p>
            <a:pPr algn="ctr"/>
            <a:r>
              <a:rPr lang="en-US" sz="1800" dirty="0"/>
              <a:t>With the onset of pupation the worm-like larva contracts and a </a:t>
            </a:r>
          </a:p>
          <a:p>
            <a:pPr algn="ctr"/>
            <a:r>
              <a:rPr lang="en-US" sz="1800" dirty="0"/>
              <a:t>parchment-like pupa case hardens around the metamorphosing fly.</a:t>
            </a:r>
          </a:p>
        </p:txBody>
      </p:sp>
      <p:sp>
        <p:nvSpPr>
          <p:cNvPr id="13318" name="Text Box 7"/>
          <p:cNvSpPr txBox="1">
            <a:spLocks noChangeArrowheads="1"/>
          </p:cNvSpPr>
          <p:nvPr/>
        </p:nvSpPr>
        <p:spPr bwMode="auto">
          <a:xfrm>
            <a:off x="7156444" y="4191000"/>
            <a:ext cx="788999" cy="584775"/>
          </a:xfrm>
          <a:prstGeom prst="rect">
            <a:avLst/>
          </a:prstGeom>
          <a:solidFill>
            <a:schemeClr val="bg1"/>
          </a:solidFill>
          <a:ln w="9525">
            <a:noFill/>
            <a:miter lim="800000"/>
            <a:headEnd/>
            <a:tailEnd/>
          </a:ln>
        </p:spPr>
        <p:txBody>
          <a:bodyPr wrap="none">
            <a:spAutoFit/>
          </a:bodyPr>
          <a:lstStyle/>
          <a:p>
            <a:pPr algn="ctr"/>
            <a:r>
              <a:rPr lang="en-US" sz="1600" dirty="0" err="1"/>
              <a:t>Pupal</a:t>
            </a:r>
            <a:endParaRPr lang="en-US" sz="1600" dirty="0"/>
          </a:p>
          <a:p>
            <a:pPr algn="ctr"/>
            <a:r>
              <a:rPr lang="en-US" sz="1600" dirty="0"/>
              <a:t>stages</a:t>
            </a:r>
          </a:p>
        </p:txBody>
      </p:sp>
      <p:sp>
        <p:nvSpPr>
          <p:cNvPr id="13319" name="Line 8"/>
          <p:cNvSpPr>
            <a:spLocks noChangeShapeType="1"/>
          </p:cNvSpPr>
          <p:nvPr/>
        </p:nvSpPr>
        <p:spPr bwMode="auto">
          <a:xfrm flipH="1">
            <a:off x="2819400" y="2057400"/>
            <a:ext cx="381000" cy="4572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4684713" cy="1143000"/>
          </a:xfrm>
        </p:spPr>
        <p:txBody>
          <a:bodyPr/>
          <a:lstStyle/>
          <a:p>
            <a:r>
              <a:rPr lang="en-US" sz="3200" dirty="0" smtClean="0">
                <a:solidFill>
                  <a:schemeClr val="folHlink"/>
                </a:solidFill>
              </a:rPr>
              <a:t> Identify males versus females</a:t>
            </a:r>
            <a:endParaRPr lang="en-US" dirty="0" smtClean="0"/>
          </a:p>
        </p:txBody>
      </p:sp>
      <p:sp>
        <p:nvSpPr>
          <p:cNvPr id="47107" name="Rectangle 3"/>
          <p:cNvSpPr>
            <a:spLocks noGrp="1" noChangeArrowheads="1"/>
          </p:cNvSpPr>
          <p:nvPr>
            <p:ph type="body" sz="half" idx="1"/>
          </p:nvPr>
        </p:nvSpPr>
        <p:spPr>
          <a:xfrm>
            <a:off x="304800" y="1295400"/>
            <a:ext cx="5105400" cy="5029200"/>
          </a:xfrm>
        </p:spPr>
        <p:txBody>
          <a:bodyPr/>
          <a:lstStyle/>
          <a:p>
            <a:pPr>
              <a:buFontTx/>
              <a:buNone/>
            </a:pPr>
            <a:r>
              <a:rPr lang="en-US" sz="1800" smtClean="0">
                <a:solidFill>
                  <a:schemeClr val="folHlink"/>
                </a:solidFill>
              </a:rPr>
              <a:t>1. </a:t>
            </a:r>
            <a:r>
              <a:rPr lang="en-US" sz="1800" b="1" i="1" smtClean="0">
                <a:solidFill>
                  <a:schemeClr val="folHlink"/>
                </a:solidFill>
              </a:rPr>
              <a:t>Size of adult</a:t>
            </a:r>
            <a:r>
              <a:rPr lang="en-US" sz="1800" b="1" i="1" smtClean="0"/>
              <a:t> </a:t>
            </a:r>
            <a:r>
              <a:rPr lang="en-US" sz="1800" smtClean="0"/>
              <a:t> The female is larger than the male.</a:t>
            </a:r>
          </a:p>
          <a:p>
            <a:pPr>
              <a:buFontTx/>
              <a:buNone/>
            </a:pPr>
            <a:r>
              <a:rPr lang="en-US" sz="1800" smtClean="0">
                <a:solidFill>
                  <a:schemeClr val="folHlink"/>
                </a:solidFill>
              </a:rPr>
              <a:t>2.</a:t>
            </a:r>
            <a:r>
              <a:rPr lang="en-US" sz="1800" smtClean="0"/>
              <a:t> </a:t>
            </a:r>
            <a:r>
              <a:rPr lang="en-US" sz="1800" b="1" i="1" smtClean="0">
                <a:solidFill>
                  <a:schemeClr val="folHlink"/>
                </a:solidFill>
              </a:rPr>
              <a:t>Shape of abdomen</a:t>
            </a:r>
            <a:r>
              <a:rPr lang="en-US" sz="1800" b="1" i="1" smtClean="0"/>
              <a:t> </a:t>
            </a:r>
            <a:r>
              <a:rPr lang="en-US" sz="1800" smtClean="0"/>
              <a:t> The female abdomen curves to a point; the male abdomen is round </a:t>
            </a:r>
          </a:p>
          <a:p>
            <a:pPr>
              <a:buFontTx/>
              <a:buNone/>
            </a:pPr>
            <a:r>
              <a:rPr lang="en-US" sz="1800" smtClean="0">
                <a:solidFill>
                  <a:schemeClr val="folHlink"/>
                </a:solidFill>
              </a:rPr>
              <a:t>3. </a:t>
            </a:r>
            <a:r>
              <a:rPr lang="en-US" sz="1800" b="1" i="1" smtClean="0">
                <a:solidFill>
                  <a:schemeClr val="folHlink"/>
                </a:solidFill>
              </a:rPr>
              <a:t>Markings on the abdomen</a:t>
            </a:r>
            <a:r>
              <a:rPr lang="en-US" sz="1800" b="1" i="1" smtClean="0"/>
              <a:t> </a:t>
            </a:r>
            <a:r>
              <a:rPr lang="en-US" sz="1800" smtClean="0"/>
              <a:t> Alternating dark and light bands can be seen on the entire rear portion of the female; the last few segments of the male are fused.  </a:t>
            </a:r>
          </a:p>
          <a:p>
            <a:pPr>
              <a:buFontTx/>
              <a:buNone/>
            </a:pPr>
            <a:r>
              <a:rPr lang="en-US" sz="1800" smtClean="0">
                <a:solidFill>
                  <a:schemeClr val="folHlink"/>
                </a:solidFill>
              </a:rPr>
              <a:t>4. </a:t>
            </a:r>
            <a:r>
              <a:rPr lang="en-US" sz="1800" b="1" i="1" smtClean="0">
                <a:solidFill>
                  <a:schemeClr val="folHlink"/>
                </a:solidFill>
              </a:rPr>
              <a:t>Appearance of sex comb</a:t>
            </a:r>
            <a:r>
              <a:rPr lang="en-US" sz="1800" smtClean="0"/>
              <a:t>  On males there is a tiny tuft of hairs on the front legs. </a:t>
            </a:r>
          </a:p>
          <a:p>
            <a:pPr>
              <a:buFontTx/>
              <a:buNone/>
            </a:pPr>
            <a:r>
              <a:rPr lang="en-US" sz="1800" smtClean="0">
                <a:solidFill>
                  <a:schemeClr val="folHlink"/>
                </a:solidFill>
              </a:rPr>
              <a:t>5. </a:t>
            </a:r>
            <a:r>
              <a:rPr lang="en-US" sz="1800" b="1" i="1" smtClean="0">
                <a:solidFill>
                  <a:schemeClr val="folHlink"/>
                </a:solidFill>
              </a:rPr>
              <a:t>External genitalia on abdomen</a:t>
            </a:r>
            <a:r>
              <a:rPr lang="en-US" sz="1800" smtClean="0"/>
              <a:t>  Located at the tip of the abdomen, the ovipositor of the female is pointed.  The claspers of the male are  darkly pigmented, arranged in circular form, and located just ventral to the tip.</a:t>
            </a:r>
            <a:r>
              <a:rPr lang="en-US" smtClean="0"/>
              <a:t> </a:t>
            </a:r>
          </a:p>
        </p:txBody>
      </p:sp>
      <p:pic>
        <p:nvPicPr>
          <p:cNvPr id="47109" name="Picture 5"/>
          <p:cNvPicPr>
            <a:picLocks noChangeAspect="1" noChangeArrowheads="1"/>
          </p:cNvPicPr>
          <p:nvPr/>
        </p:nvPicPr>
        <p:blipFill>
          <a:blip r:embed="rId3" cstate="print"/>
          <a:srcRect/>
          <a:stretch>
            <a:fillRect/>
          </a:stretch>
        </p:blipFill>
        <p:spPr bwMode="auto">
          <a:xfrm>
            <a:off x="5500694" y="857232"/>
            <a:ext cx="3362325" cy="1698625"/>
          </a:xfrm>
          <a:prstGeom prst="rect">
            <a:avLst/>
          </a:prstGeom>
          <a:noFill/>
          <a:ln w="177800">
            <a:noFill/>
            <a:miter lim="800000"/>
            <a:headEnd/>
            <a:tailEnd/>
          </a:ln>
          <a:effectLst>
            <a:outerShdw dist="190500" algn="ctr" rotWithShape="0">
              <a:schemeClr val="bg2">
                <a:alpha val="29999"/>
              </a:schemeClr>
            </a:outerShdw>
          </a:effectLst>
        </p:spPr>
      </p:pic>
      <p:pic>
        <p:nvPicPr>
          <p:cNvPr id="47111" name="Picture 7"/>
          <p:cNvPicPr>
            <a:picLocks noChangeAspect="1" noChangeArrowheads="1"/>
          </p:cNvPicPr>
          <p:nvPr/>
        </p:nvPicPr>
        <p:blipFill>
          <a:blip r:embed="rId4" cstate="print"/>
          <a:srcRect/>
          <a:stretch>
            <a:fillRect/>
          </a:stretch>
        </p:blipFill>
        <p:spPr bwMode="auto">
          <a:xfrm>
            <a:off x="6702425" y="3937000"/>
            <a:ext cx="2289175" cy="2819400"/>
          </a:xfrm>
          <a:prstGeom prst="rect">
            <a:avLst/>
          </a:prstGeom>
          <a:noFill/>
          <a:ln w="9525">
            <a:noFill/>
            <a:miter lim="800000"/>
            <a:headEnd/>
            <a:tailEnd/>
          </a:ln>
          <a:effectLst/>
        </p:spPr>
      </p:pic>
      <p:pic>
        <p:nvPicPr>
          <p:cNvPr id="47112" name="Picture 8" descr="01161937"/>
          <p:cNvPicPr>
            <a:picLocks noChangeAspect="1" noChangeArrowheads="1"/>
          </p:cNvPicPr>
          <p:nvPr/>
        </p:nvPicPr>
        <p:blipFill>
          <a:blip r:embed="rId5" cstate="print"/>
          <a:srcRect/>
          <a:stretch>
            <a:fillRect/>
          </a:stretch>
        </p:blipFill>
        <p:spPr bwMode="auto">
          <a:xfrm>
            <a:off x="6000760" y="2643182"/>
            <a:ext cx="2241550" cy="1852613"/>
          </a:xfrm>
          <a:prstGeom prst="rect">
            <a:avLst/>
          </a:prstGeom>
          <a:noFill/>
        </p:spPr>
      </p:pic>
      <p:sp>
        <p:nvSpPr>
          <p:cNvPr id="47113" name="Rectangle 9"/>
          <p:cNvSpPr>
            <a:spLocks noChangeArrowheads="1"/>
          </p:cNvSpPr>
          <p:nvPr/>
        </p:nvSpPr>
        <p:spPr bwMode="auto">
          <a:xfrm>
            <a:off x="7315200" y="3505200"/>
            <a:ext cx="1238250" cy="366713"/>
          </a:xfrm>
          <a:prstGeom prst="rect">
            <a:avLst/>
          </a:prstGeom>
          <a:noFill/>
          <a:ln w="9525">
            <a:noFill/>
            <a:miter lim="800000"/>
            <a:headEnd/>
            <a:tailEnd/>
          </a:ln>
          <a:effectLst/>
        </p:spPr>
        <p:txBody>
          <a:bodyPr wrap="none">
            <a:spAutoFit/>
          </a:bodyPr>
          <a:lstStyle/>
          <a:p>
            <a:r>
              <a:rPr lang="en-US" sz="1800" b="1" i="1">
                <a:solidFill>
                  <a:schemeClr val="bg1"/>
                </a:solidFill>
                <a:effectLst/>
              </a:rPr>
              <a:t>sex comb</a:t>
            </a:r>
            <a:endParaRPr lang="en-US" sz="1800" b="1" i="1">
              <a:effectLst/>
            </a:endParaRPr>
          </a:p>
        </p:txBody>
      </p:sp>
      <p:sp>
        <p:nvSpPr>
          <p:cNvPr id="47114" name="Line 10"/>
          <p:cNvSpPr>
            <a:spLocks noChangeShapeType="1"/>
          </p:cNvSpPr>
          <p:nvPr/>
        </p:nvSpPr>
        <p:spPr bwMode="auto">
          <a:xfrm flipH="1" flipV="1">
            <a:off x="7000892" y="3929066"/>
            <a:ext cx="381000" cy="457200"/>
          </a:xfrm>
          <a:prstGeom prst="line">
            <a:avLst/>
          </a:prstGeom>
          <a:noFill/>
          <a:ln w="25400">
            <a:solidFill>
              <a:schemeClr val="bg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0"/>
            <a:ext cx="77724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0" cap="none" spc="0" normalizeH="0" baseline="0" noProof="0" dirty="0" smtClean="0">
                <a:ln>
                  <a:noFill/>
                </a:ln>
                <a:solidFill>
                  <a:schemeClr val="tx2"/>
                </a:solidFill>
                <a:effectLst/>
                <a:uLnTx/>
                <a:uFillTx/>
                <a:latin typeface="+mj-lt"/>
                <a:ea typeface="+mj-ea"/>
                <a:cs typeface="+mj-cs"/>
              </a:rPr>
              <a:t> Female   			Male</a:t>
            </a:r>
            <a:endParaRPr kumimoji="0" lang="en-US"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3" descr="&#10;drosf3.gif                                                     0000AD43drive                          AC6A38CD:"/>
          <p:cNvPicPr>
            <a:picLocks noChangeAspect="1" noChangeArrowheads="1"/>
          </p:cNvPicPr>
          <p:nvPr/>
        </p:nvPicPr>
        <p:blipFill>
          <a:blip r:embed="rId2" cstate="print"/>
          <a:srcRect/>
          <a:stretch>
            <a:fillRect/>
          </a:stretch>
        </p:blipFill>
        <p:spPr bwMode="auto">
          <a:xfrm>
            <a:off x="228600" y="990600"/>
            <a:ext cx="4343400" cy="5638800"/>
          </a:xfrm>
          <a:prstGeom prst="rect">
            <a:avLst/>
          </a:prstGeom>
          <a:noFill/>
        </p:spPr>
      </p:pic>
      <p:pic>
        <p:nvPicPr>
          <p:cNvPr id="4" name="Picture 4" descr="&#10;drosm3.gif                                                     0000AD43drive                          AC6A38CD:"/>
          <p:cNvPicPr>
            <a:picLocks noChangeAspect="1" noChangeArrowheads="1"/>
          </p:cNvPicPr>
          <p:nvPr/>
        </p:nvPicPr>
        <p:blipFill>
          <a:blip r:embed="rId3" cstate="print"/>
          <a:srcRect/>
          <a:stretch>
            <a:fillRect/>
          </a:stretch>
        </p:blipFill>
        <p:spPr bwMode="auto">
          <a:xfrm>
            <a:off x="4724400" y="1066800"/>
            <a:ext cx="4267200" cy="556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oan M Miyazaki\Desktop\flies\Edited\female side view.jpg"/>
          <p:cNvPicPr>
            <a:picLocks noChangeAspect="1" noChangeArrowheads="1"/>
          </p:cNvPicPr>
          <p:nvPr/>
        </p:nvPicPr>
        <p:blipFill>
          <a:blip r:embed="rId2" cstate="print"/>
          <a:srcRect/>
          <a:stretch>
            <a:fillRect/>
          </a:stretch>
        </p:blipFill>
        <p:spPr bwMode="auto">
          <a:xfrm>
            <a:off x="971600" y="1092200"/>
            <a:ext cx="7258050" cy="5765800"/>
          </a:xfrm>
          <a:prstGeom prst="rect">
            <a:avLst/>
          </a:prstGeom>
          <a:noFill/>
          <a:ln w="9525">
            <a:noFill/>
            <a:miter lim="800000"/>
            <a:headEnd/>
            <a:tailEnd/>
          </a:ln>
        </p:spPr>
      </p:pic>
      <p:sp>
        <p:nvSpPr>
          <p:cNvPr id="4099" name="Text Box 4"/>
          <p:cNvSpPr txBox="1">
            <a:spLocks noChangeArrowheads="1"/>
          </p:cNvSpPr>
          <p:nvPr/>
        </p:nvSpPr>
        <p:spPr bwMode="auto">
          <a:xfrm>
            <a:off x="1619672" y="404664"/>
            <a:ext cx="7158417" cy="1138773"/>
          </a:xfrm>
          <a:prstGeom prst="rect">
            <a:avLst/>
          </a:prstGeom>
          <a:solidFill>
            <a:schemeClr val="bg1"/>
          </a:solidFill>
          <a:ln w="9525">
            <a:noFill/>
            <a:miter lim="800000"/>
            <a:headEnd/>
            <a:tailEnd/>
          </a:ln>
        </p:spPr>
        <p:txBody>
          <a:bodyPr wrap="square">
            <a:spAutoFit/>
          </a:bodyPr>
          <a:lstStyle/>
          <a:p>
            <a:pPr algn="ctr"/>
            <a:r>
              <a:rPr lang="en-US" sz="2800" dirty="0">
                <a:solidFill>
                  <a:schemeClr val="tx1"/>
                </a:solidFill>
                <a:latin typeface="Snap ITC" pitchFamily="82" charset="0"/>
              </a:rPr>
              <a:t>This is a *female* fruit fly</a:t>
            </a:r>
          </a:p>
          <a:p>
            <a:pPr algn="ctr"/>
            <a:r>
              <a:rPr lang="en-US" sz="2000" dirty="0" smtClean="0"/>
              <a:t>Notice </a:t>
            </a:r>
            <a:r>
              <a:rPr lang="en-US" sz="2000" dirty="0"/>
              <a:t>the tiger-striped abdomen and the</a:t>
            </a:r>
          </a:p>
          <a:p>
            <a:pPr algn="ctr"/>
            <a:r>
              <a:rPr lang="en-US" sz="2000" dirty="0"/>
              <a:t>simple tag-like tip on the abdomen.</a:t>
            </a:r>
          </a:p>
        </p:txBody>
      </p:sp>
      <p:sp>
        <p:nvSpPr>
          <p:cNvPr id="4100" name="Freeform 6"/>
          <p:cNvSpPr>
            <a:spLocks/>
          </p:cNvSpPr>
          <p:nvPr/>
        </p:nvSpPr>
        <p:spPr bwMode="auto">
          <a:xfrm>
            <a:off x="2267744" y="2348880"/>
            <a:ext cx="1676400" cy="2286000"/>
          </a:xfrm>
          <a:custGeom>
            <a:avLst/>
            <a:gdLst>
              <a:gd name="T0" fmla="*/ 2147483647 w 1056"/>
              <a:gd name="T1" fmla="*/ 0 h 1440"/>
              <a:gd name="T2" fmla="*/ 483869975 w 1056"/>
              <a:gd name="T3" fmla="*/ 1451609905 h 1440"/>
              <a:gd name="T4" fmla="*/ 0 w 1056"/>
              <a:gd name="T5" fmla="*/ 2147483647 h 1440"/>
              <a:gd name="T6" fmla="*/ 0 60000 65536"/>
              <a:gd name="T7" fmla="*/ 0 60000 65536"/>
              <a:gd name="T8" fmla="*/ 0 60000 65536"/>
              <a:gd name="T9" fmla="*/ 0 w 1056"/>
              <a:gd name="T10" fmla="*/ 0 h 1440"/>
              <a:gd name="T11" fmla="*/ 1056 w 1056"/>
              <a:gd name="T12" fmla="*/ 1440 h 1440"/>
            </a:gdLst>
            <a:ahLst/>
            <a:cxnLst>
              <a:cxn ang="T6">
                <a:pos x="T0" y="T1"/>
              </a:cxn>
              <a:cxn ang="T7">
                <a:pos x="T2" y="T3"/>
              </a:cxn>
              <a:cxn ang="T8">
                <a:pos x="T4" y="T5"/>
              </a:cxn>
            </a:cxnLst>
            <a:rect l="T9" t="T10" r="T11" b="T12"/>
            <a:pathLst>
              <a:path w="1056" h="1440">
                <a:moveTo>
                  <a:pt x="1056" y="0"/>
                </a:moveTo>
                <a:cubicBezTo>
                  <a:pt x="712" y="168"/>
                  <a:pt x="368" y="336"/>
                  <a:pt x="192" y="576"/>
                </a:cubicBezTo>
                <a:cubicBezTo>
                  <a:pt x="16" y="816"/>
                  <a:pt x="32" y="1296"/>
                  <a:pt x="0" y="1440"/>
                </a:cubicBezTo>
              </a:path>
            </a:pathLst>
          </a:cu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6528</TotalTime>
  <Words>567</Words>
  <Application>Microsoft Office PowerPoint</Application>
  <PresentationFormat>On-screen Show (4:3)</PresentationFormat>
  <Paragraphs>64</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Getting to know the Fruit Fly Drosophila melanogaster</vt:lpstr>
      <vt:lpstr>Drosophila Melanogaster, a popular genetic model organism</vt:lpstr>
      <vt:lpstr>Identify the different stages of Drosophila development  </vt:lpstr>
      <vt:lpstr> Identify the different stages of Drosophila development  </vt:lpstr>
      <vt:lpstr>Slide 5</vt:lpstr>
      <vt:lpstr>Larva to Pupa Stages</vt:lpstr>
      <vt:lpstr> Identify males versus females</vt:lpstr>
      <vt:lpstr>Slide 8</vt:lpstr>
      <vt:lpstr>Slide 9</vt:lpstr>
      <vt:lpstr>Slide 10</vt:lpstr>
      <vt:lpstr>Slide 11</vt:lpstr>
      <vt:lpstr>Slide 12</vt:lpstr>
      <vt:lpstr>Slide 13</vt:lpstr>
      <vt:lpstr>Slide 14</vt:lpstr>
      <vt:lpstr>Slide 15</vt:lpstr>
      <vt:lpstr>Slide 16</vt:lpstr>
    </vt:vector>
  </TitlesOfParts>
  <Company>Maribel Alvarez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Maribel Alvarez</dc:creator>
  <cp:lastModifiedBy>mfarah</cp:lastModifiedBy>
  <cp:revision>150</cp:revision>
  <cp:lastPrinted>2010-11-19T02:43:00Z</cp:lastPrinted>
  <dcterms:created xsi:type="dcterms:W3CDTF">2008-11-18T22:00:08Z</dcterms:created>
  <dcterms:modified xsi:type="dcterms:W3CDTF">2014-03-31T05:39:57Z</dcterms:modified>
</cp:coreProperties>
</file>