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49"/>
  </p:notesMasterIdLst>
  <p:handoutMasterIdLst>
    <p:handoutMasterId r:id="rId50"/>
  </p:handoutMasterIdLst>
  <p:sldIdLst>
    <p:sldId id="257" r:id="rId3"/>
    <p:sldId id="275" r:id="rId4"/>
    <p:sldId id="258" r:id="rId5"/>
    <p:sldId id="271" r:id="rId6"/>
    <p:sldId id="272" r:id="rId7"/>
    <p:sldId id="273" r:id="rId8"/>
    <p:sldId id="274" r:id="rId9"/>
    <p:sldId id="276" r:id="rId10"/>
    <p:sldId id="277" r:id="rId11"/>
    <p:sldId id="279" r:id="rId12"/>
    <p:sldId id="289" r:id="rId13"/>
    <p:sldId id="280" r:id="rId14"/>
    <p:sldId id="281" r:id="rId15"/>
    <p:sldId id="282" r:id="rId16"/>
    <p:sldId id="283" r:id="rId17"/>
    <p:sldId id="284" r:id="rId18"/>
    <p:sldId id="285" r:id="rId19"/>
    <p:sldId id="286" r:id="rId20"/>
    <p:sldId id="287" r:id="rId21"/>
    <p:sldId id="290" r:id="rId22"/>
    <p:sldId id="288" r:id="rId23"/>
    <p:sldId id="292" r:id="rId24"/>
    <p:sldId id="300" r:id="rId25"/>
    <p:sldId id="301" r:id="rId26"/>
    <p:sldId id="302" r:id="rId27"/>
    <p:sldId id="303" r:id="rId28"/>
    <p:sldId id="304" r:id="rId29"/>
    <p:sldId id="305" r:id="rId30"/>
    <p:sldId id="306" r:id="rId31"/>
    <p:sldId id="307" r:id="rId32"/>
    <p:sldId id="308" r:id="rId33"/>
    <p:sldId id="309" r:id="rId34"/>
    <p:sldId id="291" r:id="rId35"/>
    <p:sldId id="293" r:id="rId36"/>
    <p:sldId id="310" r:id="rId37"/>
    <p:sldId id="311" r:id="rId38"/>
    <p:sldId id="313" r:id="rId39"/>
    <p:sldId id="312" r:id="rId40"/>
    <p:sldId id="314" r:id="rId41"/>
    <p:sldId id="315" r:id="rId42"/>
    <p:sldId id="316" r:id="rId43"/>
    <p:sldId id="294" r:id="rId44"/>
    <p:sldId id="317" r:id="rId45"/>
    <p:sldId id="295" r:id="rId46"/>
    <p:sldId id="262" r:id="rId47"/>
    <p:sldId id="31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22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5" autoAdjust="0"/>
    <p:restoredTop sz="94660"/>
  </p:normalViewPr>
  <p:slideViewPr>
    <p:cSldViewPr snapToGrid="0">
      <p:cViewPr>
        <p:scale>
          <a:sx n="75" d="100"/>
          <a:sy n="75" d="100"/>
        </p:scale>
        <p:origin x="-240" y="-84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vl1pPr>
          </a:lstStyle>
          <a:p>
            <a:pPr algn="r" rtl="1"/>
            <a:endParaRPr lang="ar-SA" dirty="0">
              <a:latin typeface="Tahoma" panose="020B0604030504040204" pitchFamily="34" charset="0"/>
            </a:endParaRPr>
          </a:p>
        </p:txBody>
      </p:sp>
      <p:sp>
        <p:nvSpPr>
          <p:cNvPr id="3" name="عنصر نائب للتاريخ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ar-SA" sz="1200"/>
            </a:lvl1pPr>
          </a:lstStyle>
          <a:p>
            <a:pPr algn="r" rtl="1"/>
            <a:fld id="{03A45BA1-980A-4507-BE5A-5C1E7C2FFD8F}" type="datetimeFigureOut">
              <a:rPr lang="ar-SA">
                <a:latin typeface="Tahoma" panose="020B0604030504040204" pitchFamily="34" charset="0"/>
              </a:rPr>
              <a:pPr algn="r" rtl="1"/>
              <a:t>09/05/1438</a:t>
            </a:fld>
            <a:endParaRPr lang="ar-SA" dirty="0">
              <a:latin typeface="Tahoma" panose="020B0604030504040204" pitchFamily="34" charset="0"/>
            </a:endParaRPr>
          </a:p>
        </p:txBody>
      </p:sp>
      <p:sp>
        <p:nvSpPr>
          <p:cNvPr id="4" name="عنصر نائب للتذييل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ar-SA" sz="1200"/>
            </a:lvl1pPr>
          </a:lstStyle>
          <a:p>
            <a:pPr algn="r" rtl="1"/>
            <a:endParaRPr lang="ar-SA" dirty="0">
              <a:latin typeface="Tahoma" panose="020B0604030504040204" pitchFamily="34" charset="0"/>
            </a:endParaRPr>
          </a:p>
        </p:txBody>
      </p:sp>
      <p:sp>
        <p:nvSpPr>
          <p:cNvPr id="5" name="عنصر نائب لرقم الشريحة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ar-SA" sz="1200"/>
            </a:lvl1pPr>
          </a:lstStyle>
          <a:p>
            <a:pPr algn="r" rtl="1"/>
            <a:fld id="{57E03411-58E2-43FD-AE1D-AD77DFF8CB20}" type="slidenum">
              <a:rPr lang="ar-SA">
                <a:latin typeface="Tahoma" panose="020B0604030504040204" pitchFamily="34" charset="0"/>
              </a:rPr>
              <a:pPr algn="r" rtl="1"/>
              <a:t>‹#›</a:t>
            </a:fld>
            <a:endParaRPr lang="ar-SA" dirty="0">
              <a:latin typeface="Tahoma" panose="020B0604030504040204" pitchFamily="34" charset="0"/>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defRPr>
            </a:lvl1pPr>
          </a:lstStyle>
          <a:p>
            <a:pPr rtl="1"/>
            <a:endParaRPr lang="ar-SA" dirty="0"/>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defRPr>
            </a:lvl1pPr>
          </a:lstStyle>
          <a:p>
            <a:pPr rtl="1"/>
            <a:fld id="{85A3416D-7FED-43BC-AA7C-D92DBA01ED64}" type="datetimeFigureOut">
              <a:rPr lang="ar-SA" smtClean="0"/>
              <a:pPr rtl="1"/>
              <a:t>09/05/1438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defRPr>
            </a:lvl1pPr>
          </a:lstStyle>
          <a:p>
            <a:pPr rtl="1"/>
            <a:endParaRPr lang="ar-SA" dirty="0"/>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defRPr>
            </a:lvl1pPr>
          </a:lstStyle>
          <a:p>
            <a:pPr rtl="1"/>
            <a:fld id="{C8DC57A8-AE18-4654-B6AF-04B3577165BE}" type="slidenum">
              <a:rPr lang="ar-SA" smtClean="0"/>
              <a:pPr rtl="1"/>
              <a:t>‹#›</a:t>
            </a:fld>
            <a:endParaRPr lang="ar-SA" dirty="0"/>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r" defTabSz="914400" rtl="0" eaLnBrk="1" latinLnBrk="0" hangingPunct="1">
      <a:defRPr lang="ar-SA" sz="1200" kern="1200">
        <a:solidFill>
          <a:schemeClr val="tx1"/>
        </a:solidFill>
        <a:latin typeface="Tahoma" panose="020B0604030504040204" pitchFamily="34" charset="0"/>
        <a:ea typeface="+mn-ea"/>
        <a:cs typeface="+mn-cs"/>
      </a:defRPr>
    </a:lvl1pPr>
    <a:lvl2pPr marL="457200" algn="r" defTabSz="914400" rtl="0" eaLnBrk="1" latinLnBrk="0" hangingPunct="1">
      <a:defRPr lang="ar-SA" sz="1200" kern="1200">
        <a:solidFill>
          <a:schemeClr val="tx1"/>
        </a:solidFill>
        <a:latin typeface="Tahoma" panose="020B0604030504040204" pitchFamily="34" charset="0"/>
        <a:ea typeface="+mn-ea"/>
        <a:cs typeface="+mn-cs"/>
      </a:defRPr>
    </a:lvl2pPr>
    <a:lvl3pPr marL="914400" algn="r" defTabSz="914400" rtl="0" eaLnBrk="1" latinLnBrk="0" hangingPunct="1">
      <a:defRPr lang="ar-SA" sz="1200" kern="1200">
        <a:solidFill>
          <a:schemeClr val="tx1"/>
        </a:solidFill>
        <a:latin typeface="Tahoma" panose="020B0604030504040204" pitchFamily="34" charset="0"/>
        <a:ea typeface="+mn-ea"/>
        <a:cs typeface="+mn-cs"/>
      </a:defRPr>
    </a:lvl3pPr>
    <a:lvl4pPr marL="1371600" algn="r" defTabSz="914400" rtl="0" eaLnBrk="1" latinLnBrk="0" hangingPunct="1">
      <a:defRPr lang="ar-SA" sz="1200" kern="1200">
        <a:solidFill>
          <a:schemeClr val="tx1"/>
        </a:solidFill>
        <a:latin typeface="Tahoma" panose="020B0604030504040204" pitchFamily="34" charset="0"/>
        <a:ea typeface="+mn-ea"/>
        <a:cs typeface="+mn-cs"/>
      </a:defRPr>
    </a:lvl4pPr>
    <a:lvl5pPr marL="1828800" algn="r" defTabSz="914400" rtl="0" eaLnBrk="1" latinLnBrk="0" hangingPunct="1">
      <a:defRPr lang="ar-SA" sz="1200" kern="1200">
        <a:solidFill>
          <a:schemeClr val="tx1"/>
        </a:solidFill>
        <a:latin typeface="Tahoma" panose="020B0604030504040204" pitchFamily="34" charset="0"/>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rtl="1"/>
            <a:fld id="{C8DC57A8-AE18-4654-B6AF-04B3577165BE}" type="slidenum">
              <a:rPr lang="ar-SA" smtClean="0"/>
              <a:pPr rtl="1"/>
              <a:t>1</a:t>
            </a:fld>
            <a:endParaRPr lang="ar-SA" dirty="0"/>
          </a:p>
        </p:txBody>
      </p:sp>
    </p:spTree>
    <p:extLst>
      <p:ext uri="{BB962C8B-B14F-4D97-AF65-F5344CB8AC3E}">
        <p14:creationId xmlns:p14="http://schemas.microsoft.com/office/powerpoint/2010/main" xmlns="" val="88857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rtl="1"/>
            <a:fld id="{C8DC57A8-AE18-4654-B6AF-04B3577165BE}" type="slidenum">
              <a:rPr lang="ar-SA" smtClean="0"/>
              <a:pPr rtl="1"/>
              <a:t>2</a:t>
            </a:fld>
            <a:endParaRPr lang="ar-SA" dirty="0"/>
          </a:p>
        </p:txBody>
      </p:sp>
    </p:spTree>
    <p:extLst>
      <p:ext uri="{BB962C8B-B14F-4D97-AF65-F5344CB8AC3E}">
        <p14:creationId xmlns:p14="http://schemas.microsoft.com/office/powerpoint/2010/main" xmlns="" val="362527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rtl="1"/>
            <a:fld id="{C8DC57A8-AE18-4654-B6AF-04B3577165BE}" type="slidenum">
              <a:rPr lang="ar-SA" smtClean="0"/>
              <a:pPr rtl="1"/>
              <a:t>13</a:t>
            </a:fld>
            <a:endParaRPr lang="ar-SA" dirty="0"/>
          </a:p>
        </p:txBody>
      </p:sp>
    </p:spTree>
    <p:extLst>
      <p:ext uri="{BB962C8B-B14F-4D97-AF65-F5344CB8AC3E}">
        <p14:creationId xmlns:p14="http://schemas.microsoft.com/office/powerpoint/2010/main" xmlns="" val="132741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rtl="1"/>
            <a:fld id="{C8DC57A8-AE18-4654-B6AF-04B3577165BE}" type="slidenum">
              <a:rPr lang="ar-SA" smtClean="0"/>
              <a:pPr rtl="1"/>
              <a:t>46</a:t>
            </a:fld>
            <a:endParaRPr lang="ar-SA" dirty="0"/>
          </a:p>
        </p:txBody>
      </p:sp>
    </p:spTree>
    <p:extLst>
      <p:ext uri="{BB962C8B-B14F-4D97-AF65-F5344CB8AC3E}">
        <p14:creationId xmlns:p14="http://schemas.microsoft.com/office/powerpoint/2010/main" xmlns="" val="3532684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1094335" y="1752600"/>
            <a:ext cx="6858002" cy="1828800"/>
          </a:xfrm>
        </p:spPr>
        <p:txBody>
          <a:bodyPr anchor="b">
            <a:normAutofit/>
          </a:bodyPr>
          <a:lstStyle>
            <a:lvl1pPr algn="r" rtl="1" latinLnBrk="0">
              <a:defRPr lang="ar-SA" sz="5400"/>
            </a:lvl1pPr>
          </a:lstStyle>
          <a:p>
            <a:pPr algn="r" rtl="1"/>
            <a:r>
              <a:rPr lang="ar-SA" dirty="0" smtClean="0"/>
              <a:t>انقر لإضافة عنوان</a:t>
            </a:r>
            <a:endParaRPr lang="ar-SA" dirty="0"/>
          </a:p>
        </p:txBody>
      </p:sp>
      <p:sp>
        <p:nvSpPr>
          <p:cNvPr id="3" name="عنوان فرعي 2"/>
          <p:cNvSpPr>
            <a:spLocks noGrp="1"/>
          </p:cNvSpPr>
          <p:nvPr>
            <p:ph type="subTitle" idx="1"/>
          </p:nvPr>
        </p:nvSpPr>
        <p:spPr>
          <a:xfrm>
            <a:off x="1094334" y="3733800"/>
            <a:ext cx="6858002" cy="914400"/>
          </a:xfrm>
        </p:spPr>
        <p:txBody>
          <a:bodyPr/>
          <a:lstStyle>
            <a:lvl1pPr marL="0" indent="0" algn="r" latinLnBrk="0">
              <a:spcBef>
                <a:spcPts val="0"/>
              </a:spcBef>
              <a:buNone/>
              <a:defRPr lang="ar-SA" sz="2400"/>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ar-SA" smtClean="0"/>
              <a:t>انقر لتحرير نمط العنوان الثانوي الرئيسي</a:t>
            </a:r>
            <a:endParaRPr lang="ar-SA"/>
          </a:p>
        </p:txBody>
      </p:sp>
    </p:spTree>
    <p:extLst>
      <p:ext uri="{BB962C8B-B14F-4D97-AF65-F5344CB8AC3E}">
        <p14:creationId xmlns:p14="http://schemas.microsoft.com/office/powerpoint/2010/main" xmlns="" val="298120363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ثلاث صور بتسمية توضيحية">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lvl1pPr>
              <a:defRPr/>
            </a:lvl1pPr>
          </a:lstStyle>
          <a:p>
            <a:pPr rtl="1"/>
            <a:fld id="{80F34130-B45C-44D8-8E89-462343E017F7}" type="uaqdatetime4">
              <a:rPr lang="ar-SA" smtClean="0"/>
              <a:pPr rtl="1"/>
              <a:t>20/02/1438</a:t>
            </a:fld>
            <a:endParaRPr lang="ar-SA" dirty="0"/>
          </a:p>
        </p:txBody>
      </p:sp>
      <p:sp>
        <p:nvSpPr>
          <p:cNvPr id="7" name="عنصر نائب للتذييل 6"/>
          <p:cNvSpPr>
            <a:spLocks noGrp="1"/>
          </p:cNvSpPr>
          <p:nvPr>
            <p:ph type="ftr" sz="quarter" idx="11"/>
          </p:nvPr>
        </p:nvSpPr>
        <p:spPr/>
        <p:txBody>
          <a:bodyPr/>
          <a:lstStyle/>
          <a:p>
            <a:pPr algn="r" rtl="1"/>
            <a:endParaRPr lang="ar-SA"/>
          </a:p>
        </p:txBody>
      </p:sp>
      <p:sp>
        <p:nvSpPr>
          <p:cNvPr id="8" name="عنصر نائب لرقم الشريحة 7"/>
          <p:cNvSpPr>
            <a:spLocks noGrp="1"/>
          </p:cNvSpPr>
          <p:nvPr>
            <p:ph type="sldNum" sz="quarter" idx="12"/>
          </p:nvPr>
        </p:nvSpPr>
        <p:spPr/>
        <p:txBody>
          <a:bodyPr/>
          <a:lstStyle/>
          <a:p>
            <a:fld id="{022B156B-59AE-415F-B24B-8756D48BB977}" type="slidenum">
              <a:rPr/>
              <a:pPr/>
              <a:t>‹#›</a:t>
            </a:fld>
            <a:endParaRPr lang="ar-SA"/>
          </a:p>
        </p:txBody>
      </p:sp>
      <p:grpSp>
        <p:nvGrpSpPr>
          <p:cNvPr id="84" name="مجموعة 83"/>
          <p:cNvGrpSpPr>
            <a:grpSpLocks noChangeAspect="1"/>
          </p:cNvGrpSpPr>
          <p:nvPr/>
        </p:nvGrpSpPr>
        <p:grpSpPr>
          <a:xfrm rot="16200000" flipV="1">
            <a:off x="6840485" y="1102304"/>
            <a:ext cx="5053664" cy="4411852"/>
            <a:chOff x="895350" y="3313113"/>
            <a:chExt cx="3613151" cy="2790825"/>
          </a:xfrm>
          <a:solidFill>
            <a:schemeClr val="tx1">
              <a:lumMod val="50000"/>
            </a:schemeClr>
          </a:solidFill>
        </p:grpSpPr>
        <p:sp>
          <p:nvSpPr>
            <p:cNvPr id="85"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86"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87"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88"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89"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0"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1"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2"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3"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4"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5"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96"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97" name="عنصر نائب للصورة 33"/>
          <p:cNvSpPr>
            <a:spLocks noGrp="1"/>
          </p:cNvSpPr>
          <p:nvPr>
            <p:ph type="pic" sz="quarter" idx="17" hasCustomPrompt="1"/>
          </p:nvPr>
        </p:nvSpPr>
        <p:spPr>
          <a:xfrm>
            <a:off x="7406965" y="1020193"/>
            <a:ext cx="3886200" cy="4572000"/>
          </a:xfrm>
          <a:solidFill>
            <a:schemeClr val="bg2"/>
          </a:solidFill>
          <a:ln w="38100">
            <a:solidFill>
              <a:schemeClr val="bg1"/>
            </a:solidFill>
          </a:ln>
        </p:spPr>
        <p:txBody>
          <a:bodyPr/>
          <a:lstStyle>
            <a:lvl1pPr marL="0" indent="0" algn="r" rtl="1" latinLnBrk="0">
              <a:buNone/>
              <a:defRPr lang="ar-SA"/>
            </a:lvl1pPr>
          </a:lstStyle>
          <a:p>
            <a:pPr algn="r" rtl="1"/>
            <a:r>
              <a:rPr lang="ar-SA" dirty="0" smtClean="0"/>
              <a:t> انقر فوق الأيقونة لإضافة صورة</a:t>
            </a:r>
            <a:endParaRPr lang="ar-SA" dirty="0"/>
          </a:p>
        </p:txBody>
      </p:sp>
      <p:grpSp>
        <p:nvGrpSpPr>
          <p:cNvPr id="98" name="مجموعة 97"/>
          <p:cNvGrpSpPr/>
          <p:nvPr/>
        </p:nvGrpSpPr>
        <p:grpSpPr>
          <a:xfrm>
            <a:off x="3408976" y="319177"/>
            <a:ext cx="3389607" cy="2710838"/>
            <a:chOff x="895350" y="3313113"/>
            <a:chExt cx="3613151" cy="2790825"/>
          </a:xfrm>
          <a:solidFill>
            <a:schemeClr val="tx1">
              <a:lumMod val="50000"/>
            </a:schemeClr>
          </a:solidFill>
        </p:grpSpPr>
        <p:sp>
          <p:nvSpPr>
            <p:cNvPr id="99"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0"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1"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2"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3"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4"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5"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6"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7"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8"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9"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0"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111" name="عنصر نائب للصورة 33"/>
          <p:cNvSpPr>
            <a:spLocks noGrp="1" noChangeAspect="1"/>
          </p:cNvSpPr>
          <p:nvPr>
            <p:ph type="pic" sz="quarter" idx="18" hasCustomPrompt="1"/>
          </p:nvPr>
        </p:nvSpPr>
        <p:spPr>
          <a:xfrm>
            <a:off x="3633267" y="529603"/>
            <a:ext cx="2993366" cy="2305338"/>
          </a:xfrm>
          <a:solidFill>
            <a:schemeClr val="bg2"/>
          </a:solidFill>
          <a:ln w="38100">
            <a:solidFill>
              <a:schemeClr val="bg1"/>
            </a:solidFill>
          </a:ln>
        </p:spPr>
        <p:txBody>
          <a:bodyPr/>
          <a:lstStyle>
            <a:lvl1pPr marL="0" marR="0" indent="0" algn="r" defTabSz="914400" rtl="1" eaLnBrk="1" fontAlgn="auto" latinLnBrk="0" hangingPunct="1">
              <a:lnSpc>
                <a:spcPct val="100000"/>
              </a:lnSpc>
              <a:spcBef>
                <a:spcPts val="1800"/>
              </a:spcBef>
              <a:spcAft>
                <a:spcPts val="0"/>
              </a:spcAft>
              <a:buClrTx/>
              <a:buSzTx/>
              <a:buFont typeface="Arial" panose="020B0604020202020204" pitchFamily="34" charset="0"/>
              <a:buNone/>
              <a:tabLst/>
              <a:defRPr lang="ar-SA"/>
            </a:lvl1pPr>
          </a:lstStyle>
          <a:p>
            <a:pPr algn="r" rtl="1"/>
            <a:r>
              <a:rPr lang="ar-SA" dirty="0" smtClean="0"/>
              <a:t> انقر فوق الأيقونة لإضافة صورة</a:t>
            </a:r>
          </a:p>
          <a:p>
            <a:pPr algn="r" rtl="1"/>
            <a:endParaRPr lang="ar-SA" dirty="0"/>
          </a:p>
        </p:txBody>
      </p:sp>
      <p:grpSp>
        <p:nvGrpSpPr>
          <p:cNvPr id="112" name="مجموعة 111"/>
          <p:cNvGrpSpPr/>
          <p:nvPr/>
        </p:nvGrpSpPr>
        <p:grpSpPr>
          <a:xfrm>
            <a:off x="3408976" y="3436140"/>
            <a:ext cx="3389607" cy="2710838"/>
            <a:chOff x="895350" y="3313113"/>
            <a:chExt cx="3613151" cy="2790825"/>
          </a:xfrm>
          <a:solidFill>
            <a:schemeClr val="tx1">
              <a:lumMod val="50000"/>
            </a:schemeClr>
          </a:solidFill>
        </p:grpSpPr>
        <p:sp>
          <p:nvSpPr>
            <p:cNvPr id="113"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4"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5"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6"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7"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8"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9"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0"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1"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2"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3"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4"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125" name="عنصر نائب للصورة 33"/>
          <p:cNvSpPr>
            <a:spLocks noGrp="1" noChangeAspect="1"/>
          </p:cNvSpPr>
          <p:nvPr>
            <p:ph type="pic" sz="quarter" idx="19" hasCustomPrompt="1"/>
          </p:nvPr>
        </p:nvSpPr>
        <p:spPr>
          <a:xfrm>
            <a:off x="3633267" y="3646566"/>
            <a:ext cx="2993366" cy="2305338"/>
          </a:xfrm>
          <a:solidFill>
            <a:schemeClr val="bg2"/>
          </a:solidFill>
          <a:ln w="38100">
            <a:solidFill>
              <a:schemeClr val="bg1"/>
            </a:solidFill>
          </a:ln>
        </p:spPr>
        <p:txBody>
          <a:bodyPr/>
          <a:lstStyle>
            <a:lvl1pPr marL="0" marR="0" indent="0" algn="r" defTabSz="914400" rtl="1" eaLnBrk="1" fontAlgn="auto" latinLnBrk="0" hangingPunct="1">
              <a:lnSpc>
                <a:spcPct val="100000"/>
              </a:lnSpc>
              <a:spcBef>
                <a:spcPts val="1800"/>
              </a:spcBef>
              <a:spcAft>
                <a:spcPts val="0"/>
              </a:spcAft>
              <a:buClrTx/>
              <a:buSzTx/>
              <a:buFont typeface="Arial" panose="020B0604020202020204" pitchFamily="34" charset="0"/>
              <a:buNone/>
              <a:tabLst/>
              <a:defRPr lang="ar-SA"/>
            </a:lvl1pPr>
          </a:lstStyle>
          <a:p>
            <a:pPr algn="r" rtl="1"/>
            <a:r>
              <a:rPr lang="ar-SA" dirty="0" smtClean="0"/>
              <a:t> انقر فوق الأيقونة لإضافة صورة</a:t>
            </a:r>
          </a:p>
          <a:p>
            <a:pPr algn="r" rtl="1"/>
            <a:endParaRPr lang="ar-SA" dirty="0"/>
          </a:p>
        </p:txBody>
      </p:sp>
      <p:sp>
        <p:nvSpPr>
          <p:cNvPr id="126" name="عنصر نائب للنص 3"/>
          <p:cNvSpPr>
            <a:spLocks noGrp="1"/>
          </p:cNvSpPr>
          <p:nvPr>
            <p:ph type="body" sz="half" idx="21" hasCustomPrompt="1"/>
          </p:nvPr>
        </p:nvSpPr>
        <p:spPr>
          <a:xfrm>
            <a:off x="689330" y="2048893"/>
            <a:ext cx="2286000" cy="2514599"/>
          </a:xfrm>
        </p:spPr>
        <p:txBody>
          <a:bodyPr anchor="ct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Tree>
    <p:extLst>
      <p:ext uri="{BB962C8B-B14F-4D97-AF65-F5344CB8AC3E}">
        <p14:creationId xmlns:p14="http://schemas.microsoft.com/office/powerpoint/2010/main" xmlns="" val="7874251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836613" y="1330347"/>
            <a:ext cx="3840480" cy="2103120"/>
          </a:xfrm>
        </p:spPr>
        <p:txBody>
          <a:bodyPr anchor="b">
            <a:normAutofit/>
          </a:bodyPr>
          <a:lstStyle>
            <a:lvl1pPr algn="r" rtl="1" latinLnBrk="0">
              <a:defRPr lang="ar-SA" sz="3600"/>
            </a:lvl1pPr>
          </a:lstStyle>
          <a:p>
            <a:pPr algn="r" rtl="1"/>
            <a:r>
              <a:rPr lang="ar-SA" dirty="0" smtClean="0"/>
              <a:t>انقر لإضافة عنوان</a:t>
            </a:r>
            <a:endParaRPr lang="ar-SA" dirty="0"/>
          </a:p>
        </p:txBody>
      </p:sp>
      <p:sp>
        <p:nvSpPr>
          <p:cNvPr id="3" name="عنصر نائب للمحتوى 2"/>
          <p:cNvSpPr>
            <a:spLocks noGrp="1"/>
          </p:cNvSpPr>
          <p:nvPr>
            <p:ph idx="1" hasCustomPrompt="1"/>
          </p:nvPr>
        </p:nvSpPr>
        <p:spPr>
          <a:xfrm>
            <a:off x="5180011" y="914400"/>
            <a:ext cx="6172201" cy="5029200"/>
          </a:xfrm>
        </p:spPr>
        <p:txBody>
          <a:bodyPr>
            <a:normAutofit/>
          </a:bodyPr>
          <a:lstStyle>
            <a:lvl1pPr marL="0" marR="0" indent="0" algn="r" defTabSz="914400" rtl="1" eaLnBrk="1" fontAlgn="auto" latinLnBrk="0" hangingPunct="1">
              <a:lnSpc>
                <a:spcPct val="100000"/>
              </a:lnSpc>
              <a:spcBef>
                <a:spcPts val="1800"/>
              </a:spcBef>
              <a:spcAft>
                <a:spcPts val="0"/>
              </a:spcAft>
              <a:buClrTx/>
              <a:buSzTx/>
              <a:buFont typeface="Arial" panose="020B0604020202020204" pitchFamily="34" charset="0"/>
              <a:buNone/>
              <a:tabLst/>
              <a:defRPr lang="ar-SA" sz="2400"/>
            </a:lvl1pPr>
            <a:lvl2pPr algn="l" rtl="1" latinLnBrk="0">
              <a:defRPr lang="ar-SA" sz="2000"/>
            </a:lvl2pPr>
            <a:lvl3pPr algn="l" rtl="1" latinLnBrk="0">
              <a:defRPr lang="ar-SA" sz="1800"/>
            </a:lvl3pPr>
            <a:lvl4pPr algn="l" rtl="1" latinLnBrk="0">
              <a:defRPr lang="ar-SA" sz="1600"/>
            </a:lvl4pPr>
            <a:lvl5pPr algn="l" rtl="1" latinLnBrk="0">
              <a:defRPr lang="ar-SA" sz="1600"/>
            </a:lvl5pPr>
            <a:lvl6pPr algn="r" latinLnBrk="0">
              <a:defRPr lang="ar-SA" sz="2000"/>
            </a:lvl6pPr>
            <a:lvl7pPr algn="r" latinLnBrk="0">
              <a:defRPr lang="ar-SA" sz="2000"/>
            </a:lvl7pPr>
            <a:lvl8pPr algn="r" latinLnBrk="0">
              <a:defRPr lang="ar-SA" sz="2000"/>
            </a:lvl8pPr>
            <a:lvl9pPr algn="r" latinLnBrk="0">
              <a:defRPr lang="ar-SA" sz="2000"/>
            </a:lvl9pPr>
          </a:lstStyle>
          <a:p>
            <a:pPr marL="347472" marR="0" lvl="0" indent="-347472" algn="r" defTabSz="914400" rtl="1" eaLnBrk="1" fontAlgn="auto" latinLnBrk="0" hangingPunct="1">
              <a:lnSpc>
                <a:spcPct val="100000"/>
              </a:lnSpc>
              <a:spcBef>
                <a:spcPts val="1800"/>
              </a:spcBef>
              <a:spcAft>
                <a:spcPts val="0"/>
              </a:spcAft>
              <a:buClrTx/>
              <a:buSzTx/>
              <a:buFont typeface="Arial" panose="020B0604020202020204" pitchFamily="34" charset="0"/>
              <a:buChar char="•"/>
              <a:tabLst/>
              <a:defRPr/>
            </a:pPr>
            <a:r>
              <a:rPr lang="ar-SA" dirty="0" smtClean="0"/>
              <a:t>انقر لإضافة نص</a:t>
            </a:r>
          </a:p>
          <a:p>
            <a:pPr lvl="1" algn="r" rtl="1"/>
            <a:r>
              <a:rPr lang="ar-SA" dirty="0" smtClean="0"/>
              <a:t>المستوى </a:t>
            </a:r>
            <a:r>
              <a:rPr lang="ar-SA" dirty="0"/>
              <a:t>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نص 3"/>
          <p:cNvSpPr>
            <a:spLocks noGrp="1"/>
          </p:cNvSpPr>
          <p:nvPr>
            <p:ph type="body" sz="half" idx="2" hasCustomPrompt="1"/>
          </p:nvPr>
        </p:nvSpPr>
        <p:spPr>
          <a:xfrm>
            <a:off x="836613" y="3555523"/>
            <a:ext cx="3840480" cy="2388077"/>
          </a:xfrm>
        </p:spPr>
        <p:txBody>
          <a:bodyPr>
            <a:normAutofit/>
          </a:bodyPr>
          <a:lstStyle>
            <a:lvl1pPr marL="0" indent="0" algn="r" rtl="1" latinLnBrk="0">
              <a:buNone/>
              <a:defRPr lang="ar-SA" sz="18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
        <p:nvSpPr>
          <p:cNvPr id="5" name="عنصر نائب للتاريخ 4"/>
          <p:cNvSpPr>
            <a:spLocks noGrp="1"/>
          </p:cNvSpPr>
          <p:nvPr>
            <p:ph type="dt" sz="half" idx="10"/>
          </p:nvPr>
        </p:nvSpPr>
        <p:spPr>
          <a:xfrm>
            <a:off x="2678111" y="6019801"/>
            <a:ext cx="1396260" cy="228600"/>
          </a:xfrm>
        </p:spPr>
        <p:txBody>
          <a:bodyPr/>
          <a:lstStyle>
            <a:lvl1pPr>
              <a:defRPr/>
            </a:lvl1pPr>
          </a:lstStyle>
          <a:p>
            <a:pPr rtl="1"/>
            <a:fld id="{EA89ED7D-408D-4221-AF1D-A7C76FDC399F}" type="uaqdatetime4">
              <a:rPr lang="ar-SA" smtClean="0"/>
              <a:pPr rtl="1"/>
              <a:t>20/02/1438</a:t>
            </a:fld>
            <a:endParaRPr lang="ar-SA" dirty="0"/>
          </a:p>
        </p:txBody>
      </p:sp>
      <p:sp>
        <p:nvSpPr>
          <p:cNvPr id="6" name="عنصر نائب للتذييل 5"/>
          <p:cNvSpPr>
            <a:spLocks noGrp="1"/>
          </p:cNvSpPr>
          <p:nvPr>
            <p:ph type="ftr" sz="quarter" idx="11"/>
          </p:nvPr>
        </p:nvSpPr>
        <p:spPr>
          <a:xfrm>
            <a:off x="4261831" y="6019801"/>
            <a:ext cx="5943600" cy="228600"/>
          </a:xfrm>
        </p:spPr>
        <p:txBody>
          <a:bodyPr/>
          <a:lstStyle/>
          <a:p>
            <a:pPr algn="r" rtl="1"/>
            <a:endParaRPr lang="ar-SA" dirty="0"/>
          </a:p>
        </p:txBody>
      </p:sp>
      <p:sp>
        <p:nvSpPr>
          <p:cNvPr id="7" name="عنصر نائب لرقم الشريحة 6"/>
          <p:cNvSpPr>
            <a:spLocks noGrp="1"/>
          </p:cNvSpPr>
          <p:nvPr>
            <p:ph type="sldNum" sz="quarter" idx="12"/>
          </p:nvPr>
        </p:nvSpPr>
        <p:spPr>
          <a:xfrm>
            <a:off x="10378546" y="6019801"/>
            <a:ext cx="762000" cy="228600"/>
          </a:xfrm>
        </p:spPr>
        <p:txBody>
          <a:bodyPr/>
          <a:lstStyle>
            <a:lvl1pPr algn="r" latinLnBrk="0">
              <a:defRPr lang="ar-SA"/>
            </a:lvl1pPr>
          </a:lstStyle>
          <a:p>
            <a:fld id="{022B156B-59AE-415F-B24B-8756D48BB977}" type="slidenum">
              <a:rPr/>
              <a:pPr/>
              <a:t>‹#›</a:t>
            </a:fld>
            <a:endParaRPr lang="ar-SA" dirty="0"/>
          </a:p>
        </p:txBody>
      </p:sp>
    </p:spTree>
    <p:extLst>
      <p:ext uri="{BB962C8B-B14F-4D97-AF65-F5344CB8AC3E}">
        <p14:creationId xmlns:p14="http://schemas.microsoft.com/office/powerpoint/2010/main" xmlns="" val="12397626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grpSp>
        <p:nvGrpSpPr>
          <p:cNvPr id="8" name="مجموعة 7"/>
          <p:cNvGrpSpPr/>
          <p:nvPr/>
        </p:nvGrpSpPr>
        <p:grpSpPr>
          <a:xfrm>
            <a:off x="4899973" y="781398"/>
            <a:ext cx="6433398" cy="5053665"/>
            <a:chOff x="5162444" y="781398"/>
            <a:chExt cx="6433398" cy="5053665"/>
          </a:xfrm>
        </p:grpSpPr>
        <p:sp>
          <p:nvSpPr>
            <p:cNvPr id="9" name="شكل حر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0" name="شكل حر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nvGrpSpPr>
            <p:cNvPr id="11" name="مجموعة 10"/>
            <p:cNvGrpSpPr/>
            <p:nvPr/>
          </p:nvGrpSpPr>
          <p:grpSpPr>
            <a:xfrm>
              <a:off x="5814205" y="859113"/>
              <a:ext cx="5129146" cy="4880471"/>
              <a:chOff x="7856559" y="859113"/>
              <a:chExt cx="3086791" cy="4880471"/>
            </a:xfrm>
          </p:grpSpPr>
          <p:sp>
            <p:nvSpPr>
              <p:cNvPr id="20" name="شكل حر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1" name="شكل حر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12" name="شكل حر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3" name="شكل حر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4" name="شكل حر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5" name="شكل حر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6" name="شكل حر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7" name="شكل حر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8" name="شكل حر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9" name="شكل حر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2" name="عنوان 1"/>
          <p:cNvSpPr>
            <a:spLocks noGrp="1"/>
          </p:cNvSpPr>
          <p:nvPr>
            <p:ph type="title" hasCustomPrompt="1"/>
          </p:nvPr>
        </p:nvSpPr>
        <p:spPr>
          <a:xfrm>
            <a:off x="689655" y="1330347"/>
            <a:ext cx="3840480" cy="2103120"/>
          </a:xfrm>
        </p:spPr>
        <p:txBody>
          <a:bodyPr anchor="b">
            <a:normAutofit/>
          </a:bodyPr>
          <a:lstStyle>
            <a:lvl1pPr algn="r" rtl="1" latinLnBrk="0">
              <a:defRPr lang="ar-SA" sz="3600"/>
            </a:lvl1pPr>
          </a:lstStyle>
          <a:p>
            <a:pPr algn="r" rtl="1"/>
            <a:r>
              <a:rPr lang="ar-SA" dirty="0" smtClean="0"/>
              <a:t>انقر لإضافة عنوان</a:t>
            </a:r>
            <a:endParaRPr lang="ar-SA" dirty="0"/>
          </a:p>
        </p:txBody>
      </p:sp>
      <p:sp>
        <p:nvSpPr>
          <p:cNvPr id="3" name="عنصر نائب للصورة 2"/>
          <p:cNvSpPr>
            <a:spLocks noGrp="1"/>
          </p:cNvSpPr>
          <p:nvPr>
            <p:ph type="pic" idx="1" hasCustomPrompt="1"/>
          </p:nvPr>
        </p:nvSpPr>
        <p:spPr>
          <a:xfrm>
            <a:off x="5141040" y="1031195"/>
            <a:ext cx="5943600" cy="4572000"/>
          </a:xfrm>
          <a:solidFill>
            <a:schemeClr val="accent2">
              <a:lumMod val="40000"/>
              <a:lumOff val="60000"/>
            </a:schemeClr>
          </a:solidFill>
          <a:ln w="38100">
            <a:solidFill>
              <a:schemeClr val="bg1"/>
            </a:solidFill>
          </a:ln>
        </p:spPr>
        <p:txBody>
          <a:bodyPr/>
          <a:lstStyle>
            <a:lvl1pPr marL="0" indent="0" algn="r" rtl="1" latinLnBrk="0">
              <a:buNone/>
              <a:defRPr lang="ar-SA" sz="3200"/>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r>
              <a:rPr lang="ar-SA" dirty="0" smtClean="0"/>
              <a:t> انقر فوق الأيقونة لإضافة صورة</a:t>
            </a:r>
            <a:endParaRPr lang="ar-SA" dirty="0"/>
          </a:p>
        </p:txBody>
      </p:sp>
      <p:sp>
        <p:nvSpPr>
          <p:cNvPr id="4" name="عنصر نائب للنص 3"/>
          <p:cNvSpPr>
            <a:spLocks noGrp="1"/>
          </p:cNvSpPr>
          <p:nvPr>
            <p:ph type="body" sz="half" idx="2" hasCustomPrompt="1"/>
          </p:nvPr>
        </p:nvSpPr>
        <p:spPr>
          <a:xfrm>
            <a:off x="689655" y="3555521"/>
            <a:ext cx="3840480" cy="2168517"/>
          </a:xfrm>
        </p:spPr>
        <p:txBody>
          <a:bodyPr>
            <a:normAutofit/>
          </a:bodyPr>
          <a:lstStyle>
            <a:lvl1pPr marL="0" indent="0" algn="r" rtl="1" latinLnBrk="0">
              <a:buNone/>
              <a:defRPr lang="ar-SA" sz="18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
        <p:nvSpPr>
          <p:cNvPr id="5" name="عنصر نائب للتاريخ 4"/>
          <p:cNvSpPr>
            <a:spLocks noGrp="1"/>
          </p:cNvSpPr>
          <p:nvPr>
            <p:ph type="dt" sz="half" idx="10"/>
          </p:nvPr>
        </p:nvSpPr>
        <p:spPr/>
        <p:txBody>
          <a:bodyPr/>
          <a:lstStyle>
            <a:lvl1pPr>
              <a:defRPr/>
            </a:lvl1pPr>
          </a:lstStyle>
          <a:p>
            <a:pPr rtl="1"/>
            <a:fld id="{0995505D-8D32-45E5-A008-8E61CA3CFB44}" type="uaqdatetime4">
              <a:rPr lang="ar-SA" smtClean="0"/>
              <a:pPr rtl="1"/>
              <a:t>20/02/1438</a:t>
            </a:fld>
            <a:endParaRPr lang="ar-SA" dirty="0"/>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265957580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lgn="r" rtl="1">
              <a:defRPr/>
            </a:lvl1pPr>
          </a:lstStyle>
          <a:p>
            <a:pPr algn="r" rtl="1"/>
            <a:r>
              <a:rPr lang="ar-SA" dirty="0" smtClean="0"/>
              <a:t>انقر لإضافة عنوان</a:t>
            </a:r>
            <a:endParaRPr lang="ar-SA" dirty="0"/>
          </a:p>
        </p:txBody>
      </p:sp>
      <p:sp>
        <p:nvSpPr>
          <p:cNvPr id="3" name="عنصر نائب للنص العمودي 2"/>
          <p:cNvSpPr>
            <a:spLocks noGrp="1"/>
          </p:cNvSpPr>
          <p:nvPr>
            <p:ph type="body" orient="vert" idx="1" hasCustomPrompt="1"/>
          </p:nvPr>
        </p:nvSpPr>
        <p:spPr>
          <a:xfrm rot="10800000">
            <a:off x="1065214" y="1752600"/>
            <a:ext cx="10058400" cy="4229100"/>
          </a:xfrm>
        </p:spPr>
        <p:txBody>
          <a:bodyPr vert="eaVert"/>
          <a:lstStyle>
            <a:lvl1pPr marL="347472" marR="0" indent="-347472" algn="r" defTabSz="914400" rtl="1" eaLnBrk="1" fontAlgn="auto" latinLnBrk="0" hangingPunct="1">
              <a:lnSpc>
                <a:spcPct val="100000"/>
              </a:lnSpc>
              <a:spcBef>
                <a:spcPts val="1800"/>
              </a:spcBef>
              <a:spcAft>
                <a:spcPts val="0"/>
              </a:spcAft>
              <a:buClrTx/>
              <a:buSzTx/>
              <a:buFont typeface="Arial" panose="020B0604020202020204" pitchFamily="34" charset="0"/>
              <a:buChar char="•"/>
              <a:tabLst/>
              <a:defRPr/>
            </a:lvl1pPr>
          </a:lstStyle>
          <a:p>
            <a:pPr marL="347472" marR="0" lvl="0" indent="-347472" algn="r" defTabSz="914400" rtl="1" eaLnBrk="1" fontAlgn="auto" latinLnBrk="0" hangingPunct="1">
              <a:lnSpc>
                <a:spcPct val="100000"/>
              </a:lnSpc>
              <a:spcBef>
                <a:spcPts val="1800"/>
              </a:spcBef>
              <a:spcAft>
                <a:spcPts val="0"/>
              </a:spcAft>
              <a:buClrTx/>
              <a:buSzTx/>
              <a:buFont typeface="Arial" panose="020B0604020202020204" pitchFamily="34" charset="0"/>
              <a:buChar char="•"/>
              <a:tabLst/>
              <a:defRPr/>
            </a:pPr>
            <a:r>
              <a:rPr lang="ar-SA" dirty="0" smtClean="0"/>
              <a:t>انقر لإضافة نص</a:t>
            </a:r>
          </a:p>
          <a:p>
            <a:pPr lvl="1" algn="r" rtl="1"/>
            <a:r>
              <a:rPr lang="ar-SA" dirty="0" smtClean="0"/>
              <a:t>المستوى الثاني</a:t>
            </a:r>
          </a:p>
          <a:p>
            <a:pPr lvl="2" algn="r" rtl="1"/>
            <a:r>
              <a:rPr lang="ar-SA" dirty="0" smtClean="0"/>
              <a:t>المستوى </a:t>
            </a:r>
            <a:r>
              <a:rPr lang="ar-SA" dirty="0"/>
              <a:t>الثالث</a:t>
            </a:r>
          </a:p>
          <a:p>
            <a:pPr lvl="3" algn="r" rtl="1"/>
            <a:r>
              <a:rPr lang="ar-SA" dirty="0"/>
              <a:t>المستوى الرابع</a:t>
            </a:r>
          </a:p>
          <a:p>
            <a:pPr lvl="4" algn="r" rtl="1"/>
            <a:r>
              <a:rPr lang="ar-SA" dirty="0"/>
              <a:t>المستوى الخامس</a:t>
            </a:r>
          </a:p>
        </p:txBody>
      </p:sp>
      <p:sp>
        <p:nvSpPr>
          <p:cNvPr id="4" name="عنصر نائب للتاريخ 3"/>
          <p:cNvSpPr>
            <a:spLocks noGrp="1"/>
          </p:cNvSpPr>
          <p:nvPr>
            <p:ph type="dt" sz="half" idx="10"/>
          </p:nvPr>
        </p:nvSpPr>
        <p:spPr/>
        <p:txBody>
          <a:bodyPr/>
          <a:lstStyle>
            <a:lvl1pPr>
              <a:defRPr/>
            </a:lvl1pPr>
          </a:lstStyle>
          <a:p>
            <a:pPr rtl="1"/>
            <a:fld id="{BFC7D9C8-893F-422F-8A9F-2CF40EE6F61A}" type="uaqdatetime4">
              <a:rPr lang="ar-SA" smtClean="0"/>
              <a:pPr rtl="1"/>
              <a:t>20/02/1438</a:t>
            </a:fld>
            <a:endParaRPr lang="ar-SA" dirty="0"/>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2447936214"/>
      </p:ext>
    </p:extLst>
  </p:cSld>
  <p:clrMapOvr>
    <a:masterClrMapping/>
  </p:clrMapOvr>
  <p:transition spd="slow">
    <p:push dir="u"/>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rot="10800000">
            <a:off x="838199" y="304800"/>
            <a:ext cx="1729531" cy="5676900"/>
          </a:xfrm>
        </p:spPr>
        <p:txBody>
          <a:bodyPr vert="eaVert"/>
          <a:lstStyle>
            <a:lvl1pPr algn="r" rtl="1">
              <a:defRPr/>
            </a:lvl1pPr>
          </a:lstStyle>
          <a:p>
            <a:pPr algn="r" rtl="1"/>
            <a:r>
              <a:rPr lang="ar-SA" dirty="0" smtClean="0"/>
              <a:t>انقر لإضافة عنوان</a:t>
            </a:r>
            <a:endParaRPr lang="ar-SA" dirty="0"/>
          </a:p>
        </p:txBody>
      </p:sp>
      <p:sp>
        <p:nvSpPr>
          <p:cNvPr id="3" name="عنصر نائب للنص العمودي 2"/>
          <p:cNvSpPr>
            <a:spLocks noGrp="1"/>
          </p:cNvSpPr>
          <p:nvPr>
            <p:ph type="body" orient="vert" idx="1" hasCustomPrompt="1"/>
          </p:nvPr>
        </p:nvSpPr>
        <p:spPr>
          <a:xfrm rot="10800000">
            <a:off x="2741952" y="304800"/>
            <a:ext cx="8633671" cy="5676900"/>
          </a:xfrm>
        </p:spPr>
        <p:txBody>
          <a:bodyPr vert="eaVert"/>
          <a:lstStyle>
            <a:lvl1pPr marL="347472" marR="0" indent="-347472" algn="r" defTabSz="914400" rtl="1" eaLnBrk="1" fontAlgn="auto" latinLnBrk="0" hangingPunct="1">
              <a:lnSpc>
                <a:spcPct val="100000"/>
              </a:lnSpc>
              <a:spcBef>
                <a:spcPts val="1800"/>
              </a:spcBef>
              <a:spcAft>
                <a:spcPts val="0"/>
              </a:spcAft>
              <a:buClrTx/>
              <a:buSzTx/>
              <a:buFont typeface="Arial" panose="020B0604020202020204" pitchFamily="34" charset="0"/>
              <a:buChar char="•"/>
              <a:tabLst/>
              <a:defRPr/>
            </a:lvl1pPr>
            <a:lvl2pPr algn="r" rtl="1">
              <a:defRPr/>
            </a:lvl2pPr>
            <a:lvl3pPr algn="r" rtl="1">
              <a:defRPr/>
            </a:lvl3pPr>
            <a:lvl4pPr algn="r" rtl="1">
              <a:defRPr/>
            </a:lvl4pPr>
            <a:lvl5pPr algn="r" rtl="1">
              <a:defRPr/>
            </a:lvl5pPr>
          </a:lstStyle>
          <a:p>
            <a:pPr marL="347472" marR="0" lvl="0" indent="-347472" algn="r" defTabSz="914400" rtl="1" eaLnBrk="1" fontAlgn="auto" latinLnBrk="0" hangingPunct="1">
              <a:lnSpc>
                <a:spcPct val="100000"/>
              </a:lnSpc>
              <a:spcBef>
                <a:spcPts val="1800"/>
              </a:spcBef>
              <a:spcAft>
                <a:spcPts val="0"/>
              </a:spcAft>
              <a:buClrTx/>
              <a:buSzTx/>
              <a:buFont typeface="Arial" panose="020B0604020202020204" pitchFamily="34" charset="0"/>
              <a:buChar char="•"/>
              <a:tabLst/>
              <a:defRPr/>
            </a:pPr>
            <a:r>
              <a:rPr lang="ar-SA" dirty="0" smtClean="0"/>
              <a:t>انقر لإضافة نص</a:t>
            </a:r>
          </a:p>
          <a:p>
            <a:pPr lvl="1" algn="r" rtl="1"/>
            <a:r>
              <a:rPr lang="ar-SA" dirty="0" smtClean="0"/>
              <a:t>المستوى الثاني</a:t>
            </a:r>
          </a:p>
          <a:p>
            <a:pPr lvl="2" algn="r" rtl="1"/>
            <a:r>
              <a:rPr lang="ar-SA" dirty="0" smtClean="0"/>
              <a:t>المستوى الثالث</a:t>
            </a:r>
          </a:p>
          <a:p>
            <a:pPr lvl="3" algn="r" rtl="1"/>
            <a:r>
              <a:rPr lang="ar-SA" dirty="0" smtClean="0"/>
              <a:t>المستوى الرابع</a:t>
            </a:r>
          </a:p>
          <a:p>
            <a:pPr lvl="4" algn="r" rtl="1"/>
            <a:r>
              <a:rPr lang="ar-SA" dirty="0" smtClean="0"/>
              <a:t>المستوى الخامس</a:t>
            </a:r>
            <a:endParaRPr lang="ar-SA" dirty="0"/>
          </a:p>
        </p:txBody>
      </p:sp>
      <p:sp>
        <p:nvSpPr>
          <p:cNvPr id="4" name="عنصر نائب للتاريخ 3"/>
          <p:cNvSpPr>
            <a:spLocks noGrp="1"/>
          </p:cNvSpPr>
          <p:nvPr>
            <p:ph type="dt" sz="half" idx="10"/>
          </p:nvPr>
        </p:nvSpPr>
        <p:spPr/>
        <p:txBody>
          <a:bodyPr/>
          <a:lstStyle>
            <a:lvl1pPr>
              <a:defRPr/>
            </a:lvl1pPr>
          </a:lstStyle>
          <a:p>
            <a:pPr rtl="1"/>
            <a:fld id="{157C4C9E-ADFC-4895-9D50-7686749013EF}" type="uaqdatetime4">
              <a:rPr lang="ar-SA" smtClean="0"/>
              <a:pPr rtl="1"/>
              <a:t>20/02/1438</a:t>
            </a:fld>
            <a:endParaRPr lang="ar-SA" dirty="0"/>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42058033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lgn="r" rtl="1">
              <a:defRPr/>
            </a:lvl1pPr>
          </a:lstStyle>
          <a:p>
            <a:pPr algn="r" rtl="1"/>
            <a:r>
              <a:rPr lang="ar-SA" dirty="0" smtClean="0"/>
              <a:t>انقر لإضافة عنوان</a:t>
            </a:r>
            <a:endParaRPr lang="ar-SA" dirty="0"/>
          </a:p>
        </p:txBody>
      </p:sp>
      <p:sp>
        <p:nvSpPr>
          <p:cNvPr id="3" name="عنصر نائب للمحتوى 2"/>
          <p:cNvSpPr>
            <a:spLocks noGrp="1"/>
          </p:cNvSpPr>
          <p:nvPr>
            <p:ph idx="1" hasCustomPrompt="1"/>
          </p:nvPr>
        </p:nvSpPr>
        <p:spPr/>
        <p:txBody>
          <a:bodyPr/>
          <a:lstStyle>
            <a:lvl1pPr algn="r" rtl="1">
              <a:defRPr/>
            </a:lvl1pPr>
            <a:lvl2pPr algn="l" rtl="1">
              <a:defRPr/>
            </a:lvl2pPr>
            <a:lvl3pPr algn="l" rtl="1">
              <a:defRPr/>
            </a:lvl3pPr>
            <a:lvl4pPr algn="l" rtl="1">
              <a:defRPr/>
            </a:lvl4pPr>
            <a:lvl5pPr algn="l" rtl="1">
              <a:defRPr/>
            </a:lvl5pPr>
          </a:lstStyle>
          <a:p>
            <a:pPr lvl="0" algn="r" rtl="1"/>
            <a:r>
              <a:rPr lang="ar-SA" dirty="0" smtClean="0"/>
              <a:t>انقر لإضافة نص</a:t>
            </a:r>
            <a:endParaRPr lang="ar-SA" dirty="0"/>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تاريخ 3"/>
          <p:cNvSpPr>
            <a:spLocks noGrp="1"/>
          </p:cNvSpPr>
          <p:nvPr>
            <p:ph type="dt" sz="half" idx="10"/>
          </p:nvPr>
        </p:nvSpPr>
        <p:spPr/>
        <p:txBody>
          <a:bodyPr/>
          <a:lstStyle>
            <a:lvl1pPr>
              <a:defRPr/>
            </a:lvl1pPr>
          </a:lstStyle>
          <a:p>
            <a:pPr rtl="1"/>
            <a:fld id="{3AF6B337-FA4B-445F-8312-3461F872875E}" type="uaqdatetime4">
              <a:rPr lang="ar-SA" smtClean="0"/>
              <a:pPr rtl="1"/>
              <a:t>20/02/1438</a:t>
            </a:fld>
            <a:endParaRPr lang="ar-SA" dirty="0"/>
          </a:p>
        </p:txBody>
      </p:sp>
      <p:sp>
        <p:nvSpPr>
          <p:cNvPr id="5" name="عنصر نائب للتذييل 4"/>
          <p:cNvSpPr>
            <a:spLocks noGrp="1"/>
          </p:cNvSpPr>
          <p:nvPr>
            <p:ph type="ftr" sz="quarter" idx="11"/>
          </p:nvPr>
        </p:nvSpPr>
        <p:spPr/>
        <p:txBody>
          <a:bodyPr/>
          <a:lstStyle/>
          <a:p>
            <a:pPr algn="r" rtl="1"/>
            <a:endParaRPr lang="ar-SA" dirty="0"/>
          </a:p>
        </p:txBody>
      </p:sp>
      <p:sp>
        <p:nvSpPr>
          <p:cNvPr id="6" name="عنصر نائب لرقم الشريحة 5"/>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33963095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977332" y="1828800"/>
            <a:ext cx="6858002" cy="1828800"/>
          </a:xfrm>
        </p:spPr>
        <p:txBody>
          <a:bodyPr anchor="b">
            <a:normAutofit/>
          </a:bodyPr>
          <a:lstStyle>
            <a:lvl1pPr algn="r" rtl="1" latinLnBrk="0">
              <a:defRPr lang="ar-SA" sz="4400"/>
            </a:lvl1pPr>
          </a:lstStyle>
          <a:p>
            <a:pPr algn="r" rtl="1"/>
            <a:r>
              <a:rPr lang="ar-SA" dirty="0" smtClean="0"/>
              <a:t>انقر لإضافة عنوان</a:t>
            </a:r>
            <a:endParaRPr lang="ar-SA" dirty="0"/>
          </a:p>
        </p:txBody>
      </p:sp>
      <p:sp>
        <p:nvSpPr>
          <p:cNvPr id="3" name="عنصر نائب للنص 2"/>
          <p:cNvSpPr>
            <a:spLocks noGrp="1"/>
          </p:cNvSpPr>
          <p:nvPr>
            <p:ph type="body" idx="1" hasCustomPrompt="1"/>
          </p:nvPr>
        </p:nvSpPr>
        <p:spPr>
          <a:xfrm>
            <a:off x="977329" y="3733800"/>
            <a:ext cx="6858002" cy="914400"/>
          </a:xfrm>
        </p:spPr>
        <p:txBody>
          <a:bodyPr/>
          <a:lstStyle>
            <a:lvl1pPr marL="0" indent="0" algn="r" rtl="1" latinLnBrk="0">
              <a:spcBef>
                <a:spcPts val="0"/>
              </a:spcBef>
              <a:buNone/>
              <a:defRPr lang="ar-SA" sz="2400">
                <a:solidFill>
                  <a:schemeClr val="tx1"/>
                </a:solidFill>
              </a:defRPr>
            </a:lvl1pPr>
            <a:lvl2pPr marL="457200" indent="0" algn="r" latinLnBrk="0">
              <a:buNone/>
              <a:defRPr lang="ar-SA" sz="2000">
                <a:solidFill>
                  <a:schemeClr val="tx1">
                    <a:tint val="75000"/>
                  </a:schemeClr>
                </a:solidFill>
              </a:defRPr>
            </a:lvl2pPr>
            <a:lvl3pPr marL="914400" indent="0" algn="r" latinLnBrk="0">
              <a:buNone/>
              <a:defRPr lang="ar-SA" sz="1800">
                <a:solidFill>
                  <a:schemeClr val="tx1">
                    <a:tint val="75000"/>
                  </a:schemeClr>
                </a:solidFill>
              </a:defRPr>
            </a:lvl3pPr>
            <a:lvl4pPr marL="1371600" indent="0" algn="r" latinLnBrk="0">
              <a:buNone/>
              <a:defRPr lang="ar-SA" sz="1600">
                <a:solidFill>
                  <a:schemeClr val="tx1">
                    <a:tint val="75000"/>
                  </a:schemeClr>
                </a:solidFill>
              </a:defRPr>
            </a:lvl4pPr>
            <a:lvl5pPr marL="1828800" indent="0" algn="r" latinLnBrk="0">
              <a:buNone/>
              <a:defRPr lang="ar-SA" sz="1600">
                <a:solidFill>
                  <a:schemeClr val="tx1">
                    <a:tint val="75000"/>
                  </a:schemeClr>
                </a:solidFill>
              </a:defRPr>
            </a:lvl5pPr>
            <a:lvl6pPr marL="2286000" indent="0" algn="r" latinLnBrk="0">
              <a:buNone/>
              <a:defRPr lang="ar-SA" sz="1600">
                <a:solidFill>
                  <a:schemeClr val="tx1">
                    <a:tint val="75000"/>
                  </a:schemeClr>
                </a:solidFill>
              </a:defRPr>
            </a:lvl6pPr>
            <a:lvl7pPr marL="2743200" indent="0" algn="r" latinLnBrk="0">
              <a:buNone/>
              <a:defRPr lang="ar-SA" sz="1600">
                <a:solidFill>
                  <a:schemeClr val="tx1">
                    <a:tint val="75000"/>
                  </a:schemeClr>
                </a:solidFill>
              </a:defRPr>
            </a:lvl7pPr>
            <a:lvl8pPr marL="3200400" indent="0" algn="r" latinLnBrk="0">
              <a:buNone/>
              <a:defRPr lang="ar-SA" sz="1600">
                <a:solidFill>
                  <a:schemeClr val="tx1">
                    <a:tint val="75000"/>
                  </a:schemeClr>
                </a:solidFill>
              </a:defRPr>
            </a:lvl8pPr>
            <a:lvl9pPr marL="3657600" indent="0" algn="r" latinLnBrk="0">
              <a:buNone/>
              <a:defRPr lang="ar-SA" sz="1600">
                <a:solidFill>
                  <a:schemeClr val="tx1">
                    <a:tint val="75000"/>
                  </a:schemeClr>
                </a:solidFill>
              </a:defRPr>
            </a:lvl9pPr>
          </a:lstStyle>
          <a:p>
            <a:pPr lvl="0" algn="r" rtl="1"/>
            <a:r>
              <a:rPr lang="ar-SA" dirty="0" smtClean="0"/>
              <a:t>انقر لإضافة نص</a:t>
            </a:r>
            <a:endParaRPr lang="ar-SA" dirty="0"/>
          </a:p>
        </p:txBody>
      </p:sp>
    </p:spTree>
    <p:extLst>
      <p:ext uri="{BB962C8B-B14F-4D97-AF65-F5344CB8AC3E}">
        <p14:creationId xmlns:p14="http://schemas.microsoft.com/office/powerpoint/2010/main" xmlns="" val="122925791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lgn="r" rtl="1">
              <a:defRPr/>
            </a:lvl1pPr>
          </a:lstStyle>
          <a:p>
            <a:pPr algn="r" rtl="1"/>
            <a:r>
              <a:rPr lang="ar-SA" dirty="0" smtClean="0"/>
              <a:t>انقر لإضافة عنوان</a:t>
            </a:r>
            <a:endParaRPr lang="ar-SA" dirty="0"/>
          </a:p>
        </p:txBody>
      </p:sp>
      <p:sp>
        <p:nvSpPr>
          <p:cNvPr id="3" name="عنصر نائب للمحتوى 2"/>
          <p:cNvSpPr>
            <a:spLocks noGrp="1"/>
          </p:cNvSpPr>
          <p:nvPr>
            <p:ph sz="half" idx="1" hasCustomPrompt="1"/>
          </p:nvPr>
        </p:nvSpPr>
        <p:spPr>
          <a:xfrm>
            <a:off x="1065212" y="1825625"/>
            <a:ext cx="4954588" cy="4187952"/>
          </a:xfrm>
        </p:spPr>
        <p:txBody>
          <a:bodyPr/>
          <a:lstStyle>
            <a:lvl1pPr algn="r" rtl="1">
              <a:defRPr/>
            </a:lvl1pPr>
            <a:lvl2pPr algn="l" rtl="1">
              <a:defRPr/>
            </a:lvl2pPr>
            <a:lvl3pPr algn="l" rtl="1">
              <a:defRPr/>
            </a:lvl3pPr>
            <a:lvl4pPr algn="l" rtl="1">
              <a:defRPr/>
            </a:lvl4pPr>
            <a:lvl5pPr algn="l" rtl="1">
              <a:defRPr/>
            </a:lvl5pPr>
          </a:lstStyle>
          <a:p>
            <a:pPr lvl="0" algn="r" rtl="1"/>
            <a:r>
              <a:rPr lang="ar-SA" dirty="0" smtClean="0"/>
              <a:t>انقر لإضافة نص</a:t>
            </a:r>
            <a:endParaRPr lang="ar-SA" dirty="0"/>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محتوى 3"/>
          <p:cNvSpPr>
            <a:spLocks noGrp="1"/>
          </p:cNvSpPr>
          <p:nvPr>
            <p:ph sz="half" idx="2" hasCustomPrompt="1"/>
          </p:nvPr>
        </p:nvSpPr>
        <p:spPr>
          <a:xfrm>
            <a:off x="6172200" y="1825625"/>
            <a:ext cx="4951414" cy="4187952"/>
          </a:xfrm>
        </p:spPr>
        <p:txBody>
          <a:bodyPr/>
          <a:lstStyle>
            <a:lvl1pPr algn="r" rtl="1">
              <a:defRPr/>
            </a:lvl1pPr>
            <a:lvl2pPr algn="l" rtl="1">
              <a:defRPr/>
            </a:lvl2pPr>
            <a:lvl3pPr algn="l" rtl="1">
              <a:defRPr/>
            </a:lvl3pPr>
            <a:lvl4pPr algn="l" rtl="1">
              <a:defRPr/>
            </a:lvl4pPr>
            <a:lvl5pPr algn="l" rtl="1">
              <a:defRPr/>
            </a:lvl5pPr>
          </a:lstStyle>
          <a:p>
            <a:pPr lvl="0" algn="r" rtl="1"/>
            <a:r>
              <a:rPr lang="ar-SA" dirty="0" smtClean="0"/>
              <a:t>انقر لإضافة نص</a:t>
            </a:r>
            <a:endParaRPr lang="ar-SA" dirty="0"/>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5" name="عنصر نائب للتاريخ 4"/>
          <p:cNvSpPr>
            <a:spLocks noGrp="1"/>
          </p:cNvSpPr>
          <p:nvPr>
            <p:ph type="dt" sz="half" idx="10"/>
          </p:nvPr>
        </p:nvSpPr>
        <p:spPr/>
        <p:txBody>
          <a:bodyPr/>
          <a:lstStyle>
            <a:lvl1pPr>
              <a:defRPr/>
            </a:lvl1pPr>
          </a:lstStyle>
          <a:p>
            <a:pPr rtl="1"/>
            <a:fld id="{882B4A23-6BDB-41EA-B9B0-526CD444EBBC}" type="uaqdatetime4">
              <a:rPr lang="ar-SA" smtClean="0"/>
              <a:pPr rtl="1"/>
              <a:t>20/02/1438</a:t>
            </a:fld>
            <a:endParaRPr lang="ar-SA" dirty="0"/>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29727551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lgn="r" rtl="1">
              <a:defRPr/>
            </a:lvl1pPr>
          </a:lstStyle>
          <a:p>
            <a:pPr algn="r" rtl="1"/>
            <a:r>
              <a:rPr lang="ar-SA" dirty="0" smtClean="0"/>
              <a:t>انقر لإضافة نص</a:t>
            </a:r>
            <a:endParaRPr lang="ar-SA" dirty="0"/>
          </a:p>
        </p:txBody>
      </p:sp>
      <p:sp>
        <p:nvSpPr>
          <p:cNvPr id="3" name="عنصر نائب للنص 2"/>
          <p:cNvSpPr>
            <a:spLocks noGrp="1"/>
          </p:cNvSpPr>
          <p:nvPr>
            <p:ph type="body" idx="1" hasCustomPrompt="1"/>
          </p:nvPr>
        </p:nvSpPr>
        <p:spPr>
          <a:xfrm>
            <a:off x="1069848" y="1681163"/>
            <a:ext cx="4956048" cy="823912"/>
          </a:xfrm>
        </p:spPr>
        <p:txBody>
          <a:bodyPr anchor="b"/>
          <a:lstStyle>
            <a:lvl1pPr marL="0" indent="0" algn="r" rtl="1" latinLnBrk="0">
              <a:spcBef>
                <a:spcPts val="0"/>
              </a:spcBef>
              <a:buNone/>
              <a:defRPr lang="ar-SA" sz="2400" b="1"/>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dirty="0" smtClean="0"/>
              <a:t>انقر لإضافة نص</a:t>
            </a:r>
            <a:endParaRPr lang="ar-SA" dirty="0"/>
          </a:p>
        </p:txBody>
      </p:sp>
      <p:sp>
        <p:nvSpPr>
          <p:cNvPr id="4" name="عنصر نائب للمحتوى 3"/>
          <p:cNvSpPr>
            <a:spLocks noGrp="1"/>
          </p:cNvSpPr>
          <p:nvPr>
            <p:ph sz="half" idx="2" hasCustomPrompt="1"/>
          </p:nvPr>
        </p:nvSpPr>
        <p:spPr>
          <a:xfrm>
            <a:off x="1069848" y="2505075"/>
            <a:ext cx="4956048" cy="3476625"/>
          </a:xfrm>
        </p:spPr>
        <p:txBody>
          <a:bodyPr/>
          <a:lstStyle>
            <a:lvl1pPr algn="r" rtl="1">
              <a:defRPr/>
            </a:lvl1pPr>
            <a:lvl2pPr algn="r" rtl="1">
              <a:defRPr/>
            </a:lvl2pPr>
            <a:lvl3pPr algn="r" rtl="1">
              <a:defRPr/>
            </a:lvl3pPr>
            <a:lvl4pPr algn="r" rtl="1">
              <a:defRPr/>
            </a:lvl4pPr>
            <a:lvl5pPr algn="r" rtl="1">
              <a:defRPr/>
            </a:lvl5pPr>
          </a:lstStyle>
          <a:p>
            <a:pPr lvl="0" algn="r" rtl="1"/>
            <a:r>
              <a:rPr lang="ar-SA" dirty="0" smtClean="0"/>
              <a:t>انقر لإضافة نص</a:t>
            </a:r>
          </a:p>
          <a:p>
            <a:pPr lvl="1" algn="r" rtl="1"/>
            <a:r>
              <a:rPr lang="ar-SA" dirty="0" smtClean="0"/>
              <a:t>المستوى الثاني</a:t>
            </a:r>
          </a:p>
          <a:p>
            <a:pPr lvl="2" algn="r" rtl="1"/>
            <a:r>
              <a:rPr lang="ar-SA" dirty="0" smtClean="0"/>
              <a:t>المستوى الثالث</a:t>
            </a:r>
          </a:p>
          <a:p>
            <a:pPr lvl="3" algn="r" rtl="1"/>
            <a:r>
              <a:rPr lang="ar-SA" dirty="0" smtClean="0"/>
              <a:t>المستوى الرابع</a:t>
            </a:r>
          </a:p>
          <a:p>
            <a:pPr lvl="4" algn="r" rtl="1"/>
            <a:r>
              <a:rPr lang="ar-SA" dirty="0" smtClean="0"/>
              <a:t>المستوى الخامس</a:t>
            </a:r>
            <a:endParaRPr lang="ar-SA" dirty="0"/>
          </a:p>
        </p:txBody>
      </p:sp>
      <p:sp>
        <p:nvSpPr>
          <p:cNvPr id="5" name="عنصر نائب للنص 4"/>
          <p:cNvSpPr>
            <a:spLocks noGrp="1"/>
          </p:cNvSpPr>
          <p:nvPr>
            <p:ph type="body" sz="quarter" idx="3" hasCustomPrompt="1"/>
          </p:nvPr>
        </p:nvSpPr>
        <p:spPr>
          <a:xfrm>
            <a:off x="6172200" y="1681163"/>
            <a:ext cx="4956048" cy="823912"/>
          </a:xfrm>
        </p:spPr>
        <p:txBody>
          <a:bodyPr anchor="b"/>
          <a:lstStyle>
            <a:lvl1pPr marL="0" indent="0" algn="r" rtl="1" latinLnBrk="0">
              <a:spcBef>
                <a:spcPts val="0"/>
              </a:spcBef>
              <a:buNone/>
              <a:defRPr lang="ar-SA" sz="2400" b="1"/>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dirty="0" smtClean="0"/>
              <a:t>انقر لإضافة نص</a:t>
            </a:r>
            <a:endParaRPr lang="ar-SA" dirty="0"/>
          </a:p>
        </p:txBody>
      </p:sp>
      <p:sp>
        <p:nvSpPr>
          <p:cNvPr id="6" name="عنصر نائب للمحتوى 5"/>
          <p:cNvSpPr>
            <a:spLocks noGrp="1"/>
          </p:cNvSpPr>
          <p:nvPr>
            <p:ph sz="quarter" idx="4" hasCustomPrompt="1"/>
          </p:nvPr>
        </p:nvSpPr>
        <p:spPr>
          <a:xfrm>
            <a:off x="6172200" y="2505075"/>
            <a:ext cx="4956048" cy="3476625"/>
          </a:xfrm>
        </p:spPr>
        <p:txBody>
          <a:bodyPr/>
          <a:lstStyle>
            <a:lvl1pPr algn="r" rtl="1">
              <a:defRPr/>
            </a:lvl1pPr>
            <a:lvl2pPr algn="r" rtl="1">
              <a:defRPr/>
            </a:lvl2pPr>
            <a:lvl3pPr algn="r" rtl="1">
              <a:defRPr/>
            </a:lvl3pPr>
            <a:lvl4pPr algn="r" rtl="1">
              <a:defRPr/>
            </a:lvl4pPr>
            <a:lvl5pPr algn="r" rtl="1">
              <a:defRPr/>
            </a:lvl5pPr>
          </a:lstStyle>
          <a:p>
            <a:pPr lvl="0" algn="r" rtl="1"/>
            <a:r>
              <a:rPr lang="ar-SA" dirty="0" smtClean="0"/>
              <a:t>انقر لإضافة نص</a:t>
            </a:r>
            <a:endParaRPr lang="ar-SA" dirty="0"/>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7" name="عنصر نائب للتاريخ 6"/>
          <p:cNvSpPr>
            <a:spLocks noGrp="1"/>
          </p:cNvSpPr>
          <p:nvPr>
            <p:ph type="dt" sz="half" idx="10"/>
          </p:nvPr>
        </p:nvSpPr>
        <p:spPr/>
        <p:txBody>
          <a:bodyPr/>
          <a:lstStyle>
            <a:lvl1pPr>
              <a:defRPr/>
            </a:lvl1pPr>
          </a:lstStyle>
          <a:p>
            <a:pPr rtl="1"/>
            <a:fld id="{C715F144-0718-4A14-9C3E-49B578949577}" type="uaqdatetime4">
              <a:rPr lang="ar-SA" smtClean="0"/>
              <a:pPr rtl="1"/>
              <a:t>20/02/1438</a:t>
            </a:fld>
            <a:endParaRPr lang="ar-SA" dirty="0"/>
          </a:p>
        </p:txBody>
      </p:sp>
      <p:sp>
        <p:nvSpPr>
          <p:cNvPr id="8" name="عنصر نائب للتذييل 7"/>
          <p:cNvSpPr>
            <a:spLocks noGrp="1"/>
          </p:cNvSpPr>
          <p:nvPr>
            <p:ph type="ftr" sz="quarter" idx="11"/>
          </p:nvPr>
        </p:nvSpPr>
        <p:spPr/>
        <p:txBody>
          <a:bodyPr/>
          <a:lstStyle/>
          <a:p>
            <a:pPr algn="r" rtl="1"/>
            <a:endParaRPr lang="ar-SA"/>
          </a:p>
        </p:txBody>
      </p:sp>
      <p:sp>
        <p:nvSpPr>
          <p:cNvPr id="9" name="عنصر نائب لرقم الشريحة 8"/>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231857164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lgn="r" rtl="1">
              <a:defRPr/>
            </a:lvl1pPr>
          </a:lstStyle>
          <a:p>
            <a:pPr algn="r" rtl="1"/>
            <a:r>
              <a:rPr lang="ar-SA" dirty="0" smtClean="0"/>
              <a:t>انقر لإضافة عنوان</a:t>
            </a:r>
            <a:endParaRPr lang="ar-SA" dirty="0"/>
          </a:p>
        </p:txBody>
      </p:sp>
      <p:sp>
        <p:nvSpPr>
          <p:cNvPr id="3" name="عنصر نائب للتاريخ 2"/>
          <p:cNvSpPr>
            <a:spLocks noGrp="1"/>
          </p:cNvSpPr>
          <p:nvPr>
            <p:ph type="dt" sz="half" idx="10"/>
          </p:nvPr>
        </p:nvSpPr>
        <p:spPr/>
        <p:txBody>
          <a:bodyPr/>
          <a:lstStyle>
            <a:lvl1pPr>
              <a:defRPr/>
            </a:lvl1pPr>
          </a:lstStyle>
          <a:p>
            <a:pPr rtl="1"/>
            <a:fld id="{FF56A06B-A011-433B-BFD5-49F16D56029F}" type="uaqdatetime4">
              <a:rPr lang="ar-SA" smtClean="0"/>
              <a:pPr rtl="1"/>
              <a:t>20/02/1438</a:t>
            </a:fld>
            <a:endParaRPr lang="ar-SA" dirty="0"/>
          </a:p>
        </p:txBody>
      </p:sp>
      <p:sp>
        <p:nvSpPr>
          <p:cNvPr id="4" name="عنصر نائب للتذييل 3"/>
          <p:cNvSpPr>
            <a:spLocks noGrp="1"/>
          </p:cNvSpPr>
          <p:nvPr>
            <p:ph type="ftr" sz="quarter" idx="11"/>
          </p:nvPr>
        </p:nvSpPr>
        <p:spPr/>
        <p:txBody>
          <a:bodyPr/>
          <a:lstStyle/>
          <a:p>
            <a:pPr algn="r" rtl="1"/>
            <a:endParaRPr lang="ar-SA"/>
          </a:p>
        </p:txBody>
      </p:sp>
      <p:sp>
        <p:nvSpPr>
          <p:cNvPr id="5" name="عنصر نائب لرقم الشريحة 4"/>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351281642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rtl="1"/>
            <a:fld id="{EB2B8101-E8D2-4253-AB3B-80C772F28369}" type="uaqdatetime4">
              <a:rPr lang="ar-SA" smtClean="0"/>
              <a:pPr rtl="1"/>
              <a:t>20/02/1438</a:t>
            </a:fld>
            <a:endParaRPr lang="ar-SA" dirty="0"/>
          </a:p>
        </p:txBody>
      </p:sp>
      <p:sp>
        <p:nvSpPr>
          <p:cNvPr id="3" name="عنصر نائب للتذييل 2"/>
          <p:cNvSpPr>
            <a:spLocks noGrp="1"/>
          </p:cNvSpPr>
          <p:nvPr>
            <p:ph type="ftr" sz="quarter" idx="11"/>
          </p:nvPr>
        </p:nvSpPr>
        <p:spPr/>
        <p:txBody>
          <a:bodyPr/>
          <a:lstStyle/>
          <a:p>
            <a:pPr algn="r" rtl="1"/>
            <a:endParaRPr lang="ar-SA"/>
          </a:p>
        </p:txBody>
      </p:sp>
      <p:sp>
        <p:nvSpPr>
          <p:cNvPr id="4" name="عنصر نائب لرقم الشريحة 3"/>
          <p:cNvSpPr>
            <a:spLocks noGrp="1"/>
          </p:cNvSpPr>
          <p:nvPr>
            <p:ph type="sldNum" sz="quarter" idx="12"/>
          </p:nvPr>
        </p:nvSpPr>
        <p:spPr/>
        <p:txBody>
          <a:bodyPr/>
          <a:lstStyle/>
          <a:p>
            <a:pPr algn="r" rtl="1"/>
            <a:fld id="{022B156B-59AE-415F-B24B-8756D48BB977}" type="slidenum">
              <a:rPr/>
              <a:pPr algn="r" rtl="1"/>
              <a:t>‹#›</a:t>
            </a:fld>
            <a:endParaRPr lang="ar-SA"/>
          </a:p>
        </p:txBody>
      </p:sp>
    </p:spTree>
    <p:extLst>
      <p:ext uri="{BB962C8B-B14F-4D97-AF65-F5344CB8AC3E}">
        <p14:creationId xmlns:p14="http://schemas.microsoft.com/office/powerpoint/2010/main" xmlns="" val="84787487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صورتان بتسمية توضيحية">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lvl1pPr>
              <a:defRPr/>
            </a:lvl1pPr>
          </a:lstStyle>
          <a:p>
            <a:pPr rtl="1"/>
            <a:fld id="{C41BE358-B8AE-4825-91CE-BC2688A3CF51}" type="uaqdatetime4">
              <a:rPr lang="ar-SA" smtClean="0"/>
              <a:pPr rtl="1"/>
              <a:t>20/02/1438</a:t>
            </a:fld>
            <a:endParaRPr lang="ar-SA" dirty="0"/>
          </a:p>
        </p:txBody>
      </p:sp>
      <p:sp>
        <p:nvSpPr>
          <p:cNvPr id="7" name="عنصر نائب للتذييل 6"/>
          <p:cNvSpPr>
            <a:spLocks noGrp="1"/>
          </p:cNvSpPr>
          <p:nvPr>
            <p:ph type="ftr" sz="quarter" idx="11"/>
          </p:nvPr>
        </p:nvSpPr>
        <p:spPr/>
        <p:txBody>
          <a:bodyPr/>
          <a:lstStyle/>
          <a:p>
            <a:pPr algn="r" rtl="1"/>
            <a:endParaRPr lang="ar-SA"/>
          </a:p>
        </p:txBody>
      </p:sp>
      <p:sp>
        <p:nvSpPr>
          <p:cNvPr id="8" name="عنصر نائب لرقم الشريحة 7"/>
          <p:cNvSpPr>
            <a:spLocks noGrp="1"/>
          </p:cNvSpPr>
          <p:nvPr>
            <p:ph type="sldNum" sz="quarter" idx="12"/>
          </p:nvPr>
        </p:nvSpPr>
        <p:spPr/>
        <p:txBody>
          <a:bodyPr/>
          <a:lstStyle/>
          <a:p>
            <a:fld id="{022B156B-59AE-415F-B24B-8756D48BB977}" type="slidenum">
              <a:rPr/>
              <a:pPr/>
              <a:t>‹#›</a:t>
            </a:fld>
            <a:endParaRPr lang="ar-SA"/>
          </a:p>
        </p:txBody>
      </p:sp>
      <p:grpSp>
        <p:nvGrpSpPr>
          <p:cNvPr id="9" name="مجموعة 8"/>
          <p:cNvGrpSpPr/>
          <p:nvPr/>
        </p:nvGrpSpPr>
        <p:grpSpPr>
          <a:xfrm>
            <a:off x="574431" y="724619"/>
            <a:ext cx="5318979" cy="3795623"/>
            <a:chOff x="895350" y="3313113"/>
            <a:chExt cx="3613151" cy="2790825"/>
          </a:xfrm>
          <a:solidFill>
            <a:schemeClr val="tx1">
              <a:lumMod val="50000"/>
            </a:schemeClr>
          </a:solidFill>
        </p:grpSpPr>
        <p:sp>
          <p:nvSpPr>
            <p:cNvPr id="10"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1"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2"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3"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4"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5"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6"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7"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8"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19"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0"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1"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grpSp>
        <p:nvGrpSpPr>
          <p:cNvPr id="22" name="مجموعة 21"/>
          <p:cNvGrpSpPr/>
          <p:nvPr/>
        </p:nvGrpSpPr>
        <p:grpSpPr>
          <a:xfrm>
            <a:off x="6285120" y="724619"/>
            <a:ext cx="5318979" cy="3795623"/>
            <a:chOff x="895350" y="3313113"/>
            <a:chExt cx="3613151" cy="2790825"/>
          </a:xfrm>
          <a:solidFill>
            <a:schemeClr val="tx1">
              <a:lumMod val="50000"/>
            </a:schemeClr>
          </a:solidFill>
        </p:grpSpPr>
        <p:sp>
          <p:nvSpPr>
            <p:cNvPr id="23"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4"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5"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6"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7"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8"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29"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30"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31"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32"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33"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34"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36" name="عنصر نائب للصورة 33"/>
          <p:cNvSpPr>
            <a:spLocks noGrp="1" noChangeAspect="1"/>
          </p:cNvSpPr>
          <p:nvPr>
            <p:ph type="pic" sz="quarter" idx="17" hasCustomPrompt="1"/>
          </p:nvPr>
        </p:nvSpPr>
        <p:spPr>
          <a:xfrm>
            <a:off x="833620" y="1020195"/>
            <a:ext cx="4800601" cy="3200400"/>
          </a:xfrm>
          <a:solidFill>
            <a:schemeClr val="bg2"/>
          </a:solidFill>
          <a:ln w="38100">
            <a:solidFill>
              <a:schemeClr val="bg1"/>
            </a:solidFill>
          </a:ln>
        </p:spPr>
        <p:txBody>
          <a:bodyPr/>
          <a:lstStyle>
            <a:lvl1pPr marL="0" indent="0" algn="r" rtl="1" latinLnBrk="0">
              <a:buNone/>
              <a:defRPr lang="ar-SA"/>
            </a:lvl1pPr>
          </a:lstStyle>
          <a:p>
            <a:pPr algn="r" rtl="1"/>
            <a:r>
              <a:rPr lang="ar-SA" dirty="0" smtClean="0"/>
              <a:t> انقر فوق الأيقونة لإضافة صورة</a:t>
            </a:r>
            <a:endParaRPr lang="ar-SA" dirty="0"/>
          </a:p>
        </p:txBody>
      </p:sp>
      <p:sp>
        <p:nvSpPr>
          <p:cNvPr id="37" name="عنصر نائب للصورة 33"/>
          <p:cNvSpPr>
            <a:spLocks noGrp="1" noChangeAspect="1"/>
          </p:cNvSpPr>
          <p:nvPr>
            <p:ph type="pic" sz="quarter" idx="18" hasCustomPrompt="1"/>
          </p:nvPr>
        </p:nvSpPr>
        <p:spPr>
          <a:xfrm>
            <a:off x="6544309" y="1020195"/>
            <a:ext cx="4800601" cy="3200400"/>
          </a:xfrm>
          <a:solidFill>
            <a:schemeClr val="bg2"/>
          </a:solidFill>
          <a:ln w="38100">
            <a:solidFill>
              <a:schemeClr val="bg1"/>
            </a:solidFill>
          </a:ln>
        </p:spPr>
        <p:txBody>
          <a:bodyPr/>
          <a:lstStyle>
            <a:lvl1pPr marL="0" indent="0" algn="r" rtl="1" latinLnBrk="0">
              <a:buNone/>
              <a:defRPr lang="ar-SA"/>
            </a:lvl1pPr>
          </a:lstStyle>
          <a:p>
            <a:pPr algn="r" rtl="1"/>
            <a:r>
              <a:rPr lang="ar-SA" dirty="0" smtClean="0"/>
              <a:t> انقر فوق الأيقونة لإضافة صورة</a:t>
            </a:r>
            <a:endParaRPr lang="ar-SA" dirty="0"/>
          </a:p>
        </p:txBody>
      </p:sp>
      <p:sp>
        <p:nvSpPr>
          <p:cNvPr id="39" name="عنصر نائب للنص 3"/>
          <p:cNvSpPr>
            <a:spLocks noGrp="1"/>
          </p:cNvSpPr>
          <p:nvPr>
            <p:ph type="body" sz="half" idx="2" hasCustomPrompt="1"/>
          </p:nvPr>
        </p:nvSpPr>
        <p:spPr>
          <a:xfrm>
            <a:off x="1052423" y="4648200"/>
            <a:ext cx="4368980" cy="1295400"/>
          </a:xfrm>
        </p:spPr>
        <p:txBody>
          <a:bodyP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
        <p:nvSpPr>
          <p:cNvPr id="40" name="عنصر نائب للنص 3"/>
          <p:cNvSpPr>
            <a:spLocks noGrp="1"/>
          </p:cNvSpPr>
          <p:nvPr>
            <p:ph type="body" sz="half" idx="19" hasCustomPrompt="1"/>
          </p:nvPr>
        </p:nvSpPr>
        <p:spPr>
          <a:xfrm>
            <a:off x="6742908" y="4648200"/>
            <a:ext cx="4368980" cy="1295400"/>
          </a:xfrm>
        </p:spPr>
        <p:txBody>
          <a:bodyP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Tree>
    <p:extLst>
      <p:ext uri="{BB962C8B-B14F-4D97-AF65-F5344CB8AC3E}">
        <p14:creationId xmlns:p14="http://schemas.microsoft.com/office/powerpoint/2010/main" xmlns="" val="11682748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ثلاث صور بتسميات توضيحية">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lvl1pPr>
              <a:defRPr/>
            </a:lvl1pPr>
          </a:lstStyle>
          <a:p>
            <a:pPr rtl="1"/>
            <a:fld id="{64CD2608-B7E3-4A3A-9C24-605C5F31559F}" type="uaqdatetime4">
              <a:rPr lang="ar-SA" smtClean="0"/>
              <a:pPr rtl="1"/>
              <a:t>20/02/1438</a:t>
            </a:fld>
            <a:endParaRPr lang="ar-SA" dirty="0"/>
          </a:p>
        </p:txBody>
      </p:sp>
      <p:sp>
        <p:nvSpPr>
          <p:cNvPr id="7" name="عنصر نائب للتذييل 6"/>
          <p:cNvSpPr>
            <a:spLocks noGrp="1"/>
          </p:cNvSpPr>
          <p:nvPr>
            <p:ph type="ftr" sz="quarter" idx="11"/>
          </p:nvPr>
        </p:nvSpPr>
        <p:spPr/>
        <p:txBody>
          <a:bodyPr/>
          <a:lstStyle/>
          <a:p>
            <a:pPr algn="r" rtl="1"/>
            <a:endParaRPr lang="ar-SA"/>
          </a:p>
        </p:txBody>
      </p:sp>
      <p:sp>
        <p:nvSpPr>
          <p:cNvPr id="8" name="عنصر نائب لرقم الشريحة 7"/>
          <p:cNvSpPr>
            <a:spLocks noGrp="1"/>
          </p:cNvSpPr>
          <p:nvPr>
            <p:ph type="sldNum" sz="quarter" idx="12"/>
          </p:nvPr>
        </p:nvSpPr>
        <p:spPr/>
        <p:txBody>
          <a:bodyPr/>
          <a:lstStyle/>
          <a:p>
            <a:fld id="{022B156B-59AE-415F-B24B-8756D48BB977}" type="slidenum">
              <a:rPr/>
              <a:pPr/>
              <a:t>‹#›</a:t>
            </a:fld>
            <a:endParaRPr lang="ar-SA"/>
          </a:p>
        </p:txBody>
      </p:sp>
      <p:grpSp>
        <p:nvGrpSpPr>
          <p:cNvPr id="35" name="مجموعة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1"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2"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3"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4"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5"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6"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7"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8"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49"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0"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1"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grpSp>
        <p:nvGrpSpPr>
          <p:cNvPr id="52" name="مجموعة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4"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5"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6"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7"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8"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59"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0"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1"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2"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3"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4"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grpSp>
        <p:nvGrpSpPr>
          <p:cNvPr id="65" name="مجموعة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شكل حر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7" name="شكل حر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8" name="شكل حر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69" name="شكل حر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0" name="شكل حر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1" name="شكل حر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2" name="شكل حر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3" name="شكل حر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4" name="شكل حر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5" name="شكل حر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6" name="شكل حر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sp>
          <p:nvSpPr>
            <p:cNvPr id="77" name="شكل حر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algn="r" rtl="1"/>
              <a:endParaRPr lang="ar-SA" dirty="0">
                <a:latin typeface="Tahoma" panose="020B0604030504040204" pitchFamily="34" charset="0"/>
              </a:endParaRPr>
            </a:p>
          </p:txBody>
        </p:sp>
      </p:grpSp>
      <p:sp>
        <p:nvSpPr>
          <p:cNvPr id="78" name="عنصر نائب للصورة 33"/>
          <p:cNvSpPr>
            <a:spLocks noGrp="1"/>
          </p:cNvSpPr>
          <p:nvPr>
            <p:ph type="pic" sz="quarter" idx="18" hasCustomPrompt="1"/>
          </p:nvPr>
        </p:nvSpPr>
        <p:spPr>
          <a:xfrm>
            <a:off x="4599885" y="533400"/>
            <a:ext cx="2971800" cy="3657600"/>
          </a:xfrm>
          <a:solidFill>
            <a:schemeClr val="bg2"/>
          </a:solidFill>
          <a:ln w="38100">
            <a:solidFill>
              <a:schemeClr val="bg1"/>
            </a:solidFill>
          </a:ln>
        </p:spPr>
        <p:txBody>
          <a:bodyPr/>
          <a:lstStyle>
            <a:lvl1pPr marL="0" marR="0" indent="0" algn="r" defTabSz="914400" rtl="1" eaLnBrk="1" fontAlgn="auto" latinLnBrk="0" hangingPunct="1">
              <a:lnSpc>
                <a:spcPct val="100000"/>
              </a:lnSpc>
              <a:spcBef>
                <a:spcPts val="1800"/>
              </a:spcBef>
              <a:spcAft>
                <a:spcPts val="0"/>
              </a:spcAft>
              <a:buClrTx/>
              <a:buSzTx/>
              <a:buFont typeface="Arial" panose="020B0604020202020204" pitchFamily="34" charset="0"/>
              <a:buNone/>
              <a:tabLst/>
              <a:defRPr lang="ar-SA"/>
            </a:lvl1pPr>
          </a:lstStyle>
          <a:p>
            <a:pPr algn="r" rtl="1"/>
            <a:r>
              <a:rPr lang="ar-SA" dirty="0" smtClean="0"/>
              <a:t> انقر فوق الأيقونة لإضافة صورة</a:t>
            </a:r>
          </a:p>
          <a:p>
            <a:pPr algn="r" rtl="1"/>
            <a:endParaRPr lang="ar-SA" dirty="0"/>
          </a:p>
        </p:txBody>
      </p:sp>
      <p:sp>
        <p:nvSpPr>
          <p:cNvPr id="79" name="عنصر نائب للصورة 33"/>
          <p:cNvSpPr>
            <a:spLocks noGrp="1"/>
          </p:cNvSpPr>
          <p:nvPr>
            <p:ph type="pic" sz="quarter" idx="19" hasCustomPrompt="1"/>
          </p:nvPr>
        </p:nvSpPr>
        <p:spPr>
          <a:xfrm>
            <a:off x="834571" y="1013590"/>
            <a:ext cx="2971800" cy="3657600"/>
          </a:xfrm>
          <a:solidFill>
            <a:schemeClr val="bg2"/>
          </a:solidFill>
          <a:ln w="38100">
            <a:solidFill>
              <a:schemeClr val="bg1"/>
            </a:solidFill>
          </a:ln>
        </p:spPr>
        <p:txBody>
          <a:bodyPr/>
          <a:lstStyle>
            <a:lvl1pPr marL="0" marR="0" indent="0" algn="r" defTabSz="914400" rtl="1" eaLnBrk="1" fontAlgn="auto" latinLnBrk="0" hangingPunct="1">
              <a:lnSpc>
                <a:spcPct val="100000"/>
              </a:lnSpc>
              <a:spcBef>
                <a:spcPts val="1800"/>
              </a:spcBef>
              <a:spcAft>
                <a:spcPts val="0"/>
              </a:spcAft>
              <a:buClrTx/>
              <a:buSzTx/>
              <a:buFont typeface="Arial" panose="020B0604020202020204" pitchFamily="34" charset="0"/>
              <a:buNone/>
              <a:tabLst/>
              <a:defRPr lang="ar-SA"/>
            </a:lvl1pPr>
          </a:lstStyle>
          <a:p>
            <a:pPr algn="r" rtl="1"/>
            <a:r>
              <a:rPr lang="ar-SA" dirty="0" smtClean="0"/>
              <a:t> انقر فوق الأيقونة لإضافة صورة</a:t>
            </a:r>
          </a:p>
          <a:p>
            <a:pPr algn="r" rtl="1"/>
            <a:endParaRPr lang="ar-SA" dirty="0"/>
          </a:p>
        </p:txBody>
      </p:sp>
      <p:sp>
        <p:nvSpPr>
          <p:cNvPr id="80" name="عنصر نائب للصورة 33"/>
          <p:cNvSpPr>
            <a:spLocks noGrp="1"/>
          </p:cNvSpPr>
          <p:nvPr>
            <p:ph type="pic" sz="quarter" idx="20" hasCustomPrompt="1"/>
          </p:nvPr>
        </p:nvSpPr>
        <p:spPr>
          <a:xfrm>
            <a:off x="8375405" y="1013591"/>
            <a:ext cx="2971800" cy="3657600"/>
          </a:xfrm>
          <a:solidFill>
            <a:schemeClr val="bg2"/>
          </a:solidFill>
          <a:ln w="38100">
            <a:solidFill>
              <a:schemeClr val="bg1"/>
            </a:solidFill>
          </a:ln>
        </p:spPr>
        <p:txBody>
          <a:bodyPr/>
          <a:lstStyle>
            <a:lvl1pPr marL="0" indent="0" algn="r" rtl="1" latinLnBrk="0">
              <a:buNone/>
              <a:defRPr lang="ar-SA"/>
            </a:lvl1pPr>
          </a:lstStyle>
          <a:p>
            <a:pPr algn="r" rtl="1"/>
            <a:r>
              <a:rPr lang="ar-SA" dirty="0" smtClean="0"/>
              <a:t> انقر فوق الأيقونة لإضافة صورة</a:t>
            </a:r>
            <a:endParaRPr lang="ar-SA" dirty="0"/>
          </a:p>
        </p:txBody>
      </p:sp>
      <p:sp>
        <p:nvSpPr>
          <p:cNvPr id="81" name="عنصر نائب للنص 3"/>
          <p:cNvSpPr>
            <a:spLocks noGrp="1"/>
          </p:cNvSpPr>
          <p:nvPr>
            <p:ph type="body" sz="half" idx="2" hasCustomPrompt="1"/>
          </p:nvPr>
        </p:nvSpPr>
        <p:spPr>
          <a:xfrm>
            <a:off x="948871" y="5018002"/>
            <a:ext cx="2743200" cy="914400"/>
          </a:xfrm>
        </p:spPr>
        <p:txBody>
          <a:bodyP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
        <p:nvSpPr>
          <p:cNvPr id="82" name="عنصر نائب للنص 3"/>
          <p:cNvSpPr>
            <a:spLocks noGrp="1"/>
          </p:cNvSpPr>
          <p:nvPr>
            <p:ph type="body" sz="half" idx="21" hasCustomPrompt="1"/>
          </p:nvPr>
        </p:nvSpPr>
        <p:spPr>
          <a:xfrm>
            <a:off x="4707208" y="4582378"/>
            <a:ext cx="2743200" cy="914400"/>
          </a:xfrm>
        </p:spPr>
        <p:txBody>
          <a:bodyP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
        <p:nvSpPr>
          <p:cNvPr id="83" name="عنصر نائب للنص 3"/>
          <p:cNvSpPr>
            <a:spLocks noGrp="1"/>
          </p:cNvSpPr>
          <p:nvPr>
            <p:ph type="body" sz="half" idx="22" hasCustomPrompt="1"/>
          </p:nvPr>
        </p:nvSpPr>
        <p:spPr>
          <a:xfrm>
            <a:off x="8489705" y="5018002"/>
            <a:ext cx="2743200" cy="914400"/>
          </a:xfrm>
        </p:spPr>
        <p:txBody>
          <a:bodyPr>
            <a:normAutofit/>
          </a:bodyPr>
          <a:lstStyle>
            <a:lvl1pPr marL="0" indent="0" algn="r" rtl="1" latinLnBrk="0">
              <a:spcBef>
                <a:spcPts val="1600"/>
              </a:spcBef>
              <a:buNone/>
              <a:defRPr lang="ar-SA" sz="16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dirty="0" smtClean="0"/>
              <a:t>انقر لإضافة نص</a:t>
            </a:r>
            <a:endParaRPr lang="ar-SA" dirty="0"/>
          </a:p>
        </p:txBody>
      </p:sp>
    </p:spTree>
    <p:extLst>
      <p:ext uri="{BB962C8B-B14F-4D97-AF65-F5344CB8AC3E}">
        <p14:creationId xmlns:p14="http://schemas.microsoft.com/office/powerpoint/2010/main" xmlns="" val="16819350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065212" y="304800"/>
            <a:ext cx="10058402" cy="1219200"/>
          </a:xfrm>
          <a:prstGeom prst="rect">
            <a:avLst/>
          </a:prstGeom>
        </p:spPr>
        <p:txBody>
          <a:bodyPr vert="horz" lIns="91440" tIns="45720" rIns="91440" bIns="45720" rtlCol="1" anchor="b">
            <a:normAutofit/>
          </a:bodyPr>
          <a:lstStyle/>
          <a:p>
            <a:pPr algn="r" rtl="1"/>
            <a:r>
              <a:rPr lang="ar-SA" dirty="0" smtClean="0"/>
              <a:t>انقر لإضافة عنوان</a:t>
            </a:r>
            <a:endParaRPr lang="ar-SA" dirty="0"/>
          </a:p>
        </p:txBody>
      </p:sp>
      <p:sp>
        <p:nvSpPr>
          <p:cNvPr id="3" name="عنصر نائب للنص 2"/>
          <p:cNvSpPr>
            <a:spLocks noGrp="1"/>
          </p:cNvSpPr>
          <p:nvPr>
            <p:ph type="body" idx="1"/>
          </p:nvPr>
        </p:nvSpPr>
        <p:spPr>
          <a:xfrm>
            <a:off x="1065214" y="1752600"/>
            <a:ext cx="10058400" cy="4229100"/>
          </a:xfrm>
          <a:prstGeom prst="rect">
            <a:avLst/>
          </a:prstGeom>
        </p:spPr>
        <p:txBody>
          <a:bodyPr vert="horz" lIns="91440" tIns="45720" rIns="91440" bIns="45720" rtlCol="1">
            <a:normAutofit/>
          </a:bodyPr>
          <a:lstStyle/>
          <a:p>
            <a:pPr lvl="0" algn="r" rtl="1"/>
            <a:r>
              <a:rPr lang="ar-SA" dirty="0" smtClean="0"/>
              <a:t>انقر لإضافة نص</a:t>
            </a:r>
            <a:endParaRPr lang="ar-SA" dirty="0"/>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تاريخ 3"/>
          <p:cNvSpPr>
            <a:spLocks noGrp="1"/>
          </p:cNvSpPr>
          <p:nvPr>
            <p:ph type="dt" sz="half" idx="2"/>
          </p:nvPr>
        </p:nvSpPr>
        <p:spPr>
          <a:xfrm>
            <a:off x="2741952" y="6032176"/>
            <a:ext cx="1396260" cy="228600"/>
          </a:xfrm>
          <a:prstGeom prst="rect">
            <a:avLst/>
          </a:prstGeom>
        </p:spPr>
        <p:txBody>
          <a:bodyPr vert="horz" lIns="91440" tIns="45720" rIns="91440" bIns="45720" rtlCol="1" anchor="ctr"/>
          <a:lstStyle>
            <a:lvl1pPr algn="r" latinLnBrk="0">
              <a:defRPr lang="ar-SA"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fld id="{B8A4ABE3-F1A7-4976-A6E4-8358F562363A}" type="uaqdatetime4">
              <a:rPr lang="ar-SA" smtClean="0"/>
              <a:pPr rtl="1"/>
              <a:t>20/02/1438</a:t>
            </a:fld>
            <a:endParaRPr lang="ar-SA" dirty="0"/>
          </a:p>
        </p:txBody>
      </p:sp>
      <p:sp>
        <p:nvSpPr>
          <p:cNvPr id="5" name="عنصر نائب للتذييل 4"/>
          <p:cNvSpPr>
            <a:spLocks noGrp="1"/>
          </p:cNvSpPr>
          <p:nvPr>
            <p:ph type="ftr" sz="quarter" idx="3"/>
          </p:nvPr>
        </p:nvSpPr>
        <p:spPr>
          <a:xfrm>
            <a:off x="4278113" y="6019801"/>
            <a:ext cx="5943600" cy="228600"/>
          </a:xfrm>
          <a:prstGeom prst="rect">
            <a:avLst/>
          </a:prstGeom>
        </p:spPr>
        <p:txBody>
          <a:bodyPr vert="horz" lIns="91440" tIns="45720" rIns="91440" bIns="45720" rtlCol="1" anchor="ctr"/>
          <a:lstStyle>
            <a:lvl1pPr algn="r" latinLnBrk="0">
              <a:defRPr lang="ar-SA"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endParaRPr lang="ar-SA" dirty="0"/>
          </a:p>
        </p:txBody>
      </p:sp>
      <p:sp>
        <p:nvSpPr>
          <p:cNvPr id="6" name="عنصر نائب لرقم الشريحة 5"/>
          <p:cNvSpPr>
            <a:spLocks noGrp="1"/>
          </p:cNvSpPr>
          <p:nvPr>
            <p:ph type="sldNum" sz="quarter" idx="4"/>
          </p:nvPr>
        </p:nvSpPr>
        <p:spPr>
          <a:xfrm>
            <a:off x="10361614" y="6019801"/>
            <a:ext cx="762000" cy="228600"/>
          </a:xfrm>
          <a:prstGeom prst="rect">
            <a:avLst/>
          </a:prstGeom>
        </p:spPr>
        <p:txBody>
          <a:bodyPr vert="horz" lIns="91440" tIns="45720" rIns="91440" bIns="45720" rtlCol="1" anchor="ctr"/>
          <a:lstStyle>
            <a:lvl1pPr algn="r" latinLnBrk="0">
              <a:defRPr lang="ar-SA"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022B156B-59AE-415F-B24B-8756D48BB977}" type="slidenum">
              <a:rPr lang="ar-SA" smtClean="0"/>
              <a:pPr/>
              <a:t>‹#›</a:t>
            </a:fld>
            <a:endParaRPr lang="ar-SA" dirty="0"/>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p:push dir="u"/>
  </p:transition>
  <p:timing>
    <p:tnLst>
      <p:par>
        <p:cTn id="1" dur="indefinite" restart="never" nodeType="tmRoot"/>
      </p:par>
    </p:tnLst>
  </p:timing>
  <p:txStyles>
    <p:title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lang="ar-SA"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0664" indent="-283464" algn="r" defTabSz="914400" rtl="1" eaLnBrk="1" latinLnBrk="0" hangingPunct="1">
        <a:lnSpc>
          <a:spcPct val="100000"/>
        </a:lnSpc>
        <a:spcBef>
          <a:spcPts val="1200"/>
        </a:spcBef>
        <a:buFont typeface="Arial" panose="020B0604020202020204" pitchFamily="34" charset="0"/>
        <a:buChar char="•"/>
        <a:defRPr lang="ar-SA"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800"/>
        </a:spcBef>
        <a:buFont typeface="Arial" panose="020B0604020202020204" pitchFamily="34" charset="0"/>
        <a:buChar char="•"/>
        <a:defRPr lang="ar-SA"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600"/>
        </a:spcBef>
        <a:buFont typeface="Arial" panose="020B0604020202020204" pitchFamily="34" charset="0"/>
        <a:buChar char="•"/>
        <a:defRPr lang="ar-SA"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600"/>
        </a:spcBef>
        <a:buFont typeface="Arial" panose="020B0604020202020204" pitchFamily="34" charset="0"/>
        <a:buChar char="•"/>
        <a:defRPr lang="ar-SA"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600"/>
        </a:spcBef>
        <a:buFont typeface="Arial" panose="020B0604020202020204" pitchFamily="34" charset="0"/>
        <a:buChar char="•"/>
        <a:defRPr lang="ar-SA"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lang="ar-SA"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lang="ar-SA"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lang="ar-SA" sz="1600" kern="1200" baseline="0">
          <a:solidFill>
            <a:schemeClr val="tx1"/>
          </a:solidFill>
          <a:latin typeface="+mn-lt"/>
          <a:ea typeface="+mn-ea"/>
          <a:cs typeface="+mn-cs"/>
        </a:defRPr>
      </a:lvl9pPr>
    </p:bodyStyle>
    <p:otherStyle>
      <a:defPPr>
        <a:defRPr lang="ar-SA"/>
      </a:defPPr>
      <a:lvl1pPr marL="0" algn="r" defTabSz="914400" rtl="1" eaLnBrk="1" latinLnBrk="0" hangingPunct="1">
        <a:defRPr lang="ar-SA" sz="1800" kern="1200">
          <a:solidFill>
            <a:schemeClr val="tx1"/>
          </a:solidFill>
          <a:latin typeface="+mn-lt"/>
          <a:ea typeface="+mn-ea"/>
          <a:cs typeface="+mn-cs"/>
        </a:defRPr>
      </a:lvl1pPr>
      <a:lvl2pPr marL="457200" algn="r" defTabSz="914400" rtl="1" eaLnBrk="1" latinLnBrk="0" hangingPunct="1">
        <a:defRPr lang="ar-SA" sz="1800" kern="1200">
          <a:solidFill>
            <a:schemeClr val="tx1"/>
          </a:solidFill>
          <a:latin typeface="+mn-lt"/>
          <a:ea typeface="+mn-ea"/>
          <a:cs typeface="+mn-cs"/>
        </a:defRPr>
      </a:lvl2pPr>
      <a:lvl3pPr marL="914400" algn="r" defTabSz="914400" rtl="1" eaLnBrk="1" latinLnBrk="0" hangingPunct="1">
        <a:defRPr lang="ar-SA" sz="1800" kern="1200">
          <a:solidFill>
            <a:schemeClr val="tx1"/>
          </a:solidFill>
          <a:latin typeface="+mn-lt"/>
          <a:ea typeface="+mn-ea"/>
          <a:cs typeface="+mn-cs"/>
        </a:defRPr>
      </a:lvl3pPr>
      <a:lvl4pPr marL="1371600" algn="r" defTabSz="914400" rtl="1" eaLnBrk="1" latinLnBrk="0" hangingPunct="1">
        <a:defRPr lang="ar-SA" sz="1800" kern="1200">
          <a:solidFill>
            <a:schemeClr val="tx1"/>
          </a:solidFill>
          <a:latin typeface="+mn-lt"/>
          <a:ea typeface="+mn-ea"/>
          <a:cs typeface="+mn-cs"/>
        </a:defRPr>
      </a:lvl4pPr>
      <a:lvl5pPr marL="1828800" algn="r" defTabSz="914400" rtl="1" eaLnBrk="1" latinLnBrk="0" hangingPunct="1">
        <a:defRPr lang="ar-SA" sz="1800" kern="1200">
          <a:solidFill>
            <a:schemeClr val="tx1"/>
          </a:solidFill>
          <a:latin typeface="+mn-lt"/>
          <a:ea typeface="+mn-ea"/>
          <a:cs typeface="+mn-cs"/>
        </a:defRPr>
      </a:lvl5pPr>
      <a:lvl6pPr marL="2286000" algn="r" defTabSz="914400" rtl="1" eaLnBrk="1" latinLnBrk="0" hangingPunct="1">
        <a:defRPr lang="ar-SA" sz="1800" kern="1200">
          <a:solidFill>
            <a:schemeClr val="tx1"/>
          </a:solidFill>
          <a:latin typeface="+mn-lt"/>
          <a:ea typeface="+mn-ea"/>
          <a:cs typeface="+mn-cs"/>
        </a:defRPr>
      </a:lvl6pPr>
      <a:lvl7pPr marL="2743200" algn="r" defTabSz="914400" rtl="1" eaLnBrk="1" latinLnBrk="0" hangingPunct="1">
        <a:defRPr lang="ar-SA" sz="1800" kern="1200">
          <a:solidFill>
            <a:schemeClr val="tx1"/>
          </a:solidFill>
          <a:latin typeface="+mn-lt"/>
          <a:ea typeface="+mn-ea"/>
          <a:cs typeface="+mn-cs"/>
        </a:defRPr>
      </a:lvl7pPr>
      <a:lvl8pPr marL="3200400" algn="r" defTabSz="914400" rtl="1" eaLnBrk="1" latinLnBrk="0" hangingPunct="1">
        <a:defRPr lang="ar-SA" sz="1800" kern="1200">
          <a:solidFill>
            <a:schemeClr val="tx1"/>
          </a:solidFill>
          <a:latin typeface="+mn-lt"/>
          <a:ea typeface="+mn-ea"/>
          <a:cs typeface="+mn-cs"/>
        </a:defRPr>
      </a:lvl8pPr>
      <a:lvl9pPr marL="3657600" algn="r" defTabSz="914400" rtl="1" eaLnBrk="1" latinLnBrk="0" hangingPunct="1">
        <a:defRPr lang="ar-SA"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8" Type="http://schemas.openxmlformats.org/officeDocument/2006/relationships/hyperlink" Target="https://www.alibaba.com/product-detail/500KG-per-day-handling-capacity-food_60380300808.html" TargetMode="External"/><Relationship Id="rId13" Type="http://schemas.openxmlformats.org/officeDocument/2006/relationships/hyperlink" Target="https://arabic.alibaba.com/product-detail/high-quality-biodegradable-fertilizer-packaging-bag-60458112698.html" TargetMode="External"/><Relationship Id="rId3" Type="http://schemas.openxmlformats.org/officeDocument/2006/relationships/image" Target="../media/image7.png"/><Relationship Id="rId7" Type="http://schemas.openxmlformats.org/officeDocument/2006/relationships/hyperlink" Target="http://www.convertunits.com/from/kilowatt/to/kg-m/s" TargetMode="External"/><Relationship Id="rId12" Type="http://schemas.openxmlformats.org/officeDocument/2006/relationships/hyperlink" Target="https://ar.wikipedia.org/wiki/%D8%A7%D9%84%D8%B1%D9%8A%D8%A7%D8%B6" TargetMode="External"/><Relationship Id="rId2" Type="http://schemas.openxmlformats.org/officeDocument/2006/relationships/image" Target="../media/image5.png"/><Relationship Id="rId16" Type="http://schemas.openxmlformats.org/officeDocument/2006/relationships/hyperlink" Target="http://www.arriyadh.com/ar/AboutArriy/?1=1&amp;menuId=2815" TargetMode="External"/><Relationship Id="rId1" Type="http://schemas.openxmlformats.org/officeDocument/2006/relationships/slideLayout" Target="../slideLayouts/slideLayout7.xml"/><Relationship Id="rId6" Type="http://schemas.openxmlformats.org/officeDocument/2006/relationships/hyperlink" Target="https://www.alibaba.com/product-detail/2015-hot-sale-Sinotruck-Howo-6x4_60303057753.html" TargetMode="External"/><Relationship Id="rId11" Type="http://schemas.openxmlformats.org/officeDocument/2006/relationships/hyperlink" Target="http://www.arriyadh.com/ar/AboutArriy/Left/Informatio/getdocument.aspx?f=/openshare/ar/AboutArriy/Left/Informatio/Monakh.doc_cvt.htm" TargetMode="External"/><Relationship Id="rId5" Type="http://schemas.openxmlformats.org/officeDocument/2006/relationships/hyperlink" Target="https://arabic.alibaba.com/product-detail/2015-new-sinotruck-howo-336hp-6x4-new-dumper-truck-price-60304586916.html" TargetMode="External"/><Relationship Id="rId15" Type="http://schemas.openxmlformats.org/officeDocument/2006/relationships/hyperlink" Target="https://arabic.alibaba.com/product-detail/portable-powder-fire-extinguisher-price-2002394739.html" TargetMode="External"/><Relationship Id="rId10" Type="http://schemas.openxmlformats.org/officeDocument/2006/relationships/hyperlink" Target="http://www.modon.gov.sa/ar/IndustrialCities/IndustrialCitiesDirectory/IndustrialCities/Pages/Riyadh2nd.aspx" TargetMode="External"/><Relationship Id="rId4" Type="http://schemas.openxmlformats.org/officeDocument/2006/relationships/image" Target="../media/image39.gif"/><Relationship Id="rId9" Type="http://schemas.openxmlformats.org/officeDocument/2006/relationships/hyperlink" Target="http://honetop.en.made-in-china.com/product/YXqxHsRJhjhL/China-Nice-Quality-Compost-Packing-Machine.html" TargetMode="External"/><Relationship Id="rId14" Type="http://schemas.openxmlformats.org/officeDocument/2006/relationships/hyperlink" Target="http://www.mowe.gov.sa/arabic/waterpricing.aspx?AspxAutoDetectCookieSupport=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702300" y="777875"/>
            <a:ext cx="1665836" cy="914400"/>
          </a:xfrm>
        </p:spPr>
        <p:txBody>
          <a:bodyPr>
            <a:normAutofit/>
          </a:bodyPr>
          <a:lstStyle/>
          <a:p>
            <a:r>
              <a:rPr lang="ar-SA" sz="4400" b="1" dirty="0" smtClean="0">
                <a:latin typeface="Arabic Typesetting" panose="03020402040406030203" pitchFamily="66" charset="-78"/>
                <a:cs typeface="Arabic Typesetting" panose="03020402040406030203" pitchFamily="66" charset="-78"/>
              </a:rPr>
              <a:t>قصـــد </a:t>
            </a:r>
            <a:r>
              <a:rPr lang="en-US" sz="4400" b="1" dirty="0" smtClean="0">
                <a:latin typeface="Arabic Typesetting" panose="03020402040406030203" pitchFamily="66" charset="-78"/>
                <a:cs typeface="Arabic Typesetting" panose="03020402040406030203" pitchFamily="66" charset="-78"/>
              </a:rPr>
              <a:t>421</a:t>
            </a:r>
            <a:endParaRPr lang="ar-SA" sz="4400" b="1" dirty="0">
              <a:latin typeface="Arabic Typesetting" panose="03020402040406030203" pitchFamily="66" charset="-78"/>
              <a:cs typeface="Arabic Typesetting" panose="03020402040406030203" pitchFamily="66" charset="-78"/>
            </a:endParaRPr>
          </a:p>
        </p:txBody>
      </p:sp>
      <p:pic>
        <p:nvPicPr>
          <p:cNvPr id="4" name="صورة 3" descr="نتيجة بحث الصور عن ‫شعار جامعة الملك سعود الجديد 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5480050" y="3338135"/>
            <a:ext cx="1714500" cy="1526332"/>
          </a:xfrm>
          <a:prstGeom prst="rect">
            <a:avLst/>
          </a:prstGeom>
          <a:noFill/>
          <a:ln>
            <a:noFill/>
          </a:ln>
        </p:spPr>
      </p:pic>
      <p:sp>
        <p:nvSpPr>
          <p:cNvPr id="6" name="مستطيل 5"/>
          <p:cNvSpPr/>
          <p:nvPr/>
        </p:nvSpPr>
        <p:spPr>
          <a:xfrm>
            <a:off x="2425700" y="1173540"/>
            <a:ext cx="7823200" cy="1569660"/>
          </a:xfrm>
          <a:prstGeom prst="rect">
            <a:avLst/>
          </a:prstGeom>
        </p:spPr>
        <p:txBody>
          <a:bodyPr wrap="square">
            <a:spAutoFit/>
          </a:bodyPr>
          <a:lstStyle/>
          <a:p>
            <a:pPr algn="ctr" rtl="1">
              <a:spcAft>
                <a:spcPts val="0"/>
              </a:spcAft>
            </a:pPr>
            <a:r>
              <a:rPr lang="ar-SA" sz="4800" b="1" kern="14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دراسات الجدوى الاقتصادية وتقييم المشروعات</a:t>
            </a:r>
            <a:endParaRPr lang="en-US" sz="4800" kern="1400" dirty="0">
              <a:solidFill>
                <a:srgbClr val="FFFFFF"/>
              </a:solidFill>
              <a:latin typeface="Century Gothic" panose="020B0502020202020204" pitchFamily="34" charset="0"/>
              <a:ea typeface="Times New Roman" panose="02020603050405020304" pitchFamily="18" charset="0"/>
              <a:cs typeface="Tahoma" panose="020B0604030504040204" pitchFamily="34" charset="0"/>
            </a:endParaRPr>
          </a:p>
          <a:p>
            <a:pPr algn="ctr" rtl="1">
              <a:spcAft>
                <a:spcPts val="0"/>
              </a:spcAft>
            </a:pPr>
            <a:r>
              <a:rPr lang="ar-SA" sz="4800" b="1" kern="14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 دراسة الجدوى الاقتصادية لصناعة الأسمدة العضوية</a:t>
            </a:r>
            <a:endParaRPr lang="en-US" sz="4800" kern="14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8" name="مستطيل 7"/>
          <p:cNvSpPr/>
          <p:nvPr/>
        </p:nvSpPr>
        <p:spPr>
          <a:xfrm>
            <a:off x="4429566" y="2743200"/>
            <a:ext cx="3815468" cy="769441"/>
          </a:xfrm>
          <a:prstGeom prst="rect">
            <a:avLst/>
          </a:prstGeom>
        </p:spPr>
        <p:txBody>
          <a:bodyPr wrap="none">
            <a:spAutoFit/>
          </a:bodyPr>
          <a:lstStyle/>
          <a:p>
            <a:pPr algn="ctr" rtl="1">
              <a:spcBef>
                <a:spcPts val="900"/>
              </a:spcBef>
              <a:spcAft>
                <a:spcPts val="0"/>
              </a:spcAft>
            </a:pPr>
            <a:r>
              <a:rPr lang="ar-SA" sz="4400" b="1" dirty="0" smtClean="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بعنوان: الســــــــــــــــماد </a:t>
            </a:r>
            <a:r>
              <a:rPr lang="ar-SA" sz="4400"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النـــقي</a:t>
            </a:r>
            <a:endParaRPr lang="en-US" sz="44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9" name="مستطيل 8"/>
          <p:cNvSpPr/>
          <p:nvPr/>
        </p:nvSpPr>
        <p:spPr>
          <a:xfrm>
            <a:off x="0" y="2906663"/>
            <a:ext cx="3606800" cy="1846659"/>
          </a:xfrm>
          <a:prstGeom prst="rect">
            <a:avLst/>
          </a:prstGeom>
        </p:spPr>
        <p:txBody>
          <a:bodyPr wrap="square">
            <a:spAutoFit/>
          </a:bodyPr>
          <a:lstStyle/>
          <a:p>
            <a:pPr algn="r" rtl="1">
              <a:spcBef>
                <a:spcPts val="900"/>
              </a:spcBef>
              <a:spcAft>
                <a:spcPts val="0"/>
              </a:spcAft>
            </a:pPr>
            <a:r>
              <a:rPr lang="ar-SA" sz="2400"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إعداد الطالبات :</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ريما فهيد الحماد              "433202595"    </a:t>
            </a:r>
            <a:r>
              <a:rPr lang="en-US" sz="1400" b="1" dirty="0">
                <a:solidFill>
                  <a:schemeClr val="tx2"/>
                </a:solidFill>
                <a:latin typeface="Century Gothic" panose="020B0502020202020204" pitchFamily="34" charset="0"/>
                <a:ea typeface="Times New Roman" panose="02020603050405020304" pitchFamily="18" charset="0"/>
                <a:cs typeface="Akhbar MT" pitchFamily="2" charset="-78"/>
              </a:rPr>
              <a:t>leader</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إيمان ردعان الدوسري      "433200616"</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ليلى محمد اليمني             "433202587"</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أفنان صالح السديس       "433202166"</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منيره عبد العزيز الشامي    "430921398"</a:t>
            </a:r>
            <a:endParaRPr lang="en-US" sz="14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0" name="مستطيل 9"/>
          <p:cNvSpPr/>
          <p:nvPr/>
        </p:nvSpPr>
        <p:spPr>
          <a:xfrm>
            <a:off x="50800" y="4753322"/>
            <a:ext cx="3556000" cy="830997"/>
          </a:xfrm>
          <a:prstGeom prst="rect">
            <a:avLst/>
          </a:prstGeom>
        </p:spPr>
        <p:txBody>
          <a:bodyPr wrap="square">
            <a:spAutoFit/>
          </a:bodyPr>
          <a:lstStyle/>
          <a:p>
            <a:pPr algn="r" rtl="1">
              <a:spcBef>
                <a:spcPts val="900"/>
              </a:spcBef>
              <a:spcAft>
                <a:spcPts val="0"/>
              </a:spcAft>
            </a:pPr>
            <a:r>
              <a:rPr lang="ar-SA" sz="2400"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بإشراف:</a:t>
            </a:r>
            <a:r>
              <a:rPr lang="ar-SA" sz="2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د. نشوى مصطفى على محمد</a:t>
            </a:r>
            <a:r>
              <a:rPr lang="ar-SA" sz="1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r>
              <a:rPr lang="en-US" sz="1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p>
          <a:p>
            <a:pPr algn="r" rtl="1">
              <a:spcAft>
                <a:spcPts val="0"/>
              </a:spcAft>
            </a:pPr>
            <a:r>
              <a:rPr lang="ar-SA" sz="2400"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رقم الشعبة: </a:t>
            </a: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38779</a:t>
            </a:r>
            <a:endParaRPr lang="en-US" sz="1400"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76967509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4" name="صورة 3"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2936116" y="20935"/>
            <a:ext cx="2618024" cy="923330"/>
          </a:xfrm>
          <a:prstGeom prst="rect">
            <a:avLst/>
          </a:prstGeom>
        </p:spPr>
        <p:txBody>
          <a:bodyPr wrap="none">
            <a:spAutoFit/>
          </a:bodyPr>
          <a:lstStyle/>
          <a:p>
            <a:pPr lvl="0" algn="r" rtl="1">
              <a:spcAft>
                <a:spcPts val="0"/>
              </a:spcAft>
            </a:pPr>
            <a:r>
              <a:rPr lang="ar-SA" sz="5400" b="1" dirty="0">
                <a:solidFill>
                  <a:srgbClr val="A02240"/>
                </a:solidFill>
                <a:ea typeface="Times New Roman" panose="02020603050405020304" pitchFamily="18" charset="0"/>
                <a:cs typeface="Arabic Typesetting" panose="03020402040406030203" pitchFamily="66" charset="-78"/>
              </a:rPr>
              <a:t>أدوات التسويق:</a:t>
            </a:r>
            <a:endParaRPr lang="en-US" sz="5400" b="1" dirty="0">
              <a:solidFill>
                <a:srgbClr val="A02240"/>
              </a:solidFill>
              <a:ea typeface="Times New Roman" panose="02020603050405020304" pitchFamily="18" charset="0"/>
              <a:cs typeface="Arabic Typesetting" panose="03020402040406030203" pitchFamily="66" charset="-78"/>
            </a:endParaRPr>
          </a:p>
        </p:txBody>
      </p:sp>
      <p:sp>
        <p:nvSpPr>
          <p:cNvPr id="7" name="مستطيل 6"/>
          <p:cNvSpPr/>
          <p:nvPr/>
        </p:nvSpPr>
        <p:spPr>
          <a:xfrm>
            <a:off x="2257425" y="965200"/>
            <a:ext cx="9845240" cy="2862322"/>
          </a:xfrm>
          <a:prstGeom prst="rect">
            <a:avLst/>
          </a:prstGeom>
        </p:spPr>
        <p:txBody>
          <a:bodyPr wrap="square">
            <a:spAutoFit/>
          </a:bodyPr>
          <a:lstStyle/>
          <a:p>
            <a:pPr lvl="0" algn="r" rtl="1">
              <a:spcAft>
                <a:spcPts val="0"/>
              </a:spcAft>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السعر</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أسعار هذه الأنواع من الأسمدة العضوية تتراوح بين مرتفع إلى متوسط لتوافر محتواه من العناصر الغذائية والمواد العضوية ونستهدف أصحاب الدخل المرتفع والمتوسط والمنخفض ودخول المنافسين في السوق المستهدف.</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المنتج</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حفاظا على البيئة وتفعيلا لعميلة التدوير واستغلال المخلفات كمصدر انتاج شبه مجاني، عملنا على دراسة انتاج سماد طبيعي من مخلفات الطعام. الذي سيزيد طلبه في المستقبل مع ازدياد اهتمام الدولة بالبيئة والتشجير.</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الموقع</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سنقوم بإنشاء مصنع في بيئة زراعية بعيد عن المساكن مبدئياً سنكون في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الرياض2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في المملكة العربية السعودية، وإذا لاق المشروع استحسان المجتمع وتفاعلهم سنقوم بإنشاء مصنع في كل مدينة في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المملكة.</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8" name="مستطيل 7"/>
          <p:cNvSpPr/>
          <p:nvPr/>
        </p:nvSpPr>
        <p:spPr>
          <a:xfrm>
            <a:off x="2090650" y="3827522"/>
            <a:ext cx="8932645" cy="2246769"/>
          </a:xfrm>
          <a:prstGeom prst="rect">
            <a:avLst/>
          </a:prstGeom>
        </p:spPr>
        <p:txBody>
          <a:bodyPr wrap="square">
            <a:spAutoFit/>
          </a:bodyPr>
          <a:lstStyle/>
          <a:p>
            <a:pPr marL="342900" lvl="0" indent="-342900" algn="r" rtl="1">
              <a:spcAft>
                <a:spcPts val="0"/>
              </a:spcAft>
              <a:buClr>
                <a:srgbClr val="F57C00"/>
              </a:buClr>
              <a:buFont typeface="Wingdings" panose="05000000000000000000" pitchFamily="2" charset="2"/>
              <a:buChar char=""/>
            </a:pPr>
            <a:r>
              <a:rPr lang="ar-SA" sz="2000" b="1" dirty="0" smtClean="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التغليف </a:t>
            </a: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والتصميم: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0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العبوة:</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يغلف المنتج بأكياس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ورقيه عالية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الجودة للحفاظ على رطوبة الأسمدة بسعة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10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كيلو جرام للعبوة.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0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الغلاف الخارجي:</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يتم كتابة بيانات السماد باللغتين العربية والإنجليزية </a:t>
            </a:r>
            <a:r>
              <a:rPr lang="ar-SA" sz="20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وهي كالتالي:</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000" dirty="0">
                <a:solidFill>
                  <a:schemeClr val="accent3">
                    <a:lumMod val="50000"/>
                  </a:schemeClr>
                </a:solidFill>
                <a:latin typeface="Century Gothic" panose="020B0502020202020204" pitchFamily="34" charset="0"/>
                <a:ea typeface="Times New Roman" panose="02020603050405020304" pitchFamily="18" charset="0"/>
                <a:cs typeface="Arabic Typesetting" panose="03020402040406030203" pitchFamily="66" charset="-78"/>
              </a:rPr>
              <a:t>1.العلامة التجارية.   2.أسم المنتج.   3.طريقة الاستخدام.  4.تاريخ الانتاج والتعبئة وتاريخ انتهاء الصلاحية.     5.محتويات ومكونات المنتج.     6.بلد المنشأ.     7.تحذيرات متعقلة بسلامة المنتج.  </a:t>
            </a:r>
            <a:r>
              <a:rPr lang="ar-SA" sz="2000" dirty="0" smtClean="0">
                <a:solidFill>
                  <a:schemeClr val="accent3">
                    <a:lumMod val="50000"/>
                  </a:schemeClr>
                </a:solidFill>
                <a:latin typeface="Century Gothic" panose="020B0502020202020204" pitchFamily="34" charset="0"/>
                <a:ea typeface="Times New Roman" panose="02020603050405020304" pitchFamily="18" charset="0"/>
                <a:cs typeface="Arabic Typesetting" panose="03020402040406030203" pitchFamily="66" charset="-78"/>
              </a:rPr>
              <a:t>8.طريقة </a:t>
            </a:r>
            <a:r>
              <a:rPr lang="ar-SA" sz="2000" dirty="0">
                <a:solidFill>
                  <a:schemeClr val="accent3">
                    <a:lumMod val="50000"/>
                  </a:schemeClr>
                </a:solidFill>
                <a:latin typeface="Century Gothic" panose="020B0502020202020204" pitchFamily="34" charset="0"/>
                <a:ea typeface="Times New Roman" panose="02020603050405020304" pitchFamily="18" charset="0"/>
                <a:cs typeface="Arabic Typesetting" panose="03020402040406030203" pitchFamily="66" charset="-78"/>
              </a:rPr>
              <a:t>الحفظ والتخزين.     9. الوزن الصافي.     10.السجل التجاري ورقم الترخيص.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endParaRPr>
          </a:p>
          <a:p>
            <a:pPr marL="733425" algn="r" rtl="1">
              <a:spcAft>
                <a:spcPts val="0"/>
              </a:spcAft>
            </a:pP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الترويج: </a:t>
            </a:r>
            <a:r>
              <a:rPr lang="ar-SA" sz="20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يتم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الترويج عن المنتج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عن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طريق المعارض </a:t>
            </a:r>
            <a:r>
              <a:rPr lang="ar-SA" sz="20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والوسائل التواصل الاجتماعي والمؤتمرات.</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9" name="مستطيل 8"/>
          <p:cNvSpPr/>
          <p:nvPr/>
        </p:nvSpPr>
        <p:spPr>
          <a:xfrm>
            <a:off x="11074400" y="3827522"/>
            <a:ext cx="1096774" cy="369332"/>
          </a:xfrm>
          <a:prstGeom prst="rect">
            <a:avLst/>
          </a:prstGeom>
        </p:spPr>
        <p:txBody>
          <a:bodyPr wrap="none">
            <a:spAutoFit/>
          </a:bodyPr>
          <a:lstStyle/>
          <a:p>
            <a:pPr lvl="0" algn="r" rtl="1">
              <a:spcAft>
                <a:spcPts val="0"/>
              </a:spcAft>
              <a:buClr>
                <a:srgbClr val="F57C00"/>
              </a:buClr>
            </a:pPr>
            <a:r>
              <a:rPr lang="ar-SA"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الترويج والإعلان</a:t>
            </a:r>
            <a:r>
              <a:rPr lang="en-US"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ar-SA"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endParaRPr>
          </a:p>
        </p:txBody>
      </p:sp>
      <p:sp>
        <p:nvSpPr>
          <p:cNvPr id="10" name="عنصر نائب لرقم الشريحة 9"/>
          <p:cNvSpPr>
            <a:spLocks noGrp="1"/>
          </p:cNvSpPr>
          <p:nvPr>
            <p:ph type="sldNum" sz="quarter" idx="12"/>
          </p:nvPr>
        </p:nvSpPr>
        <p:spPr/>
        <p:txBody>
          <a:bodyPr/>
          <a:lstStyle/>
          <a:p>
            <a:pPr algn="r" rtl="1"/>
            <a:fld id="{022B156B-59AE-415F-B24B-8756D48BB977}" type="slidenum">
              <a:rPr lang="ar-SA" smtClean="0"/>
              <a:pPr algn="r" rtl="1"/>
              <a:t>10</a:t>
            </a:fld>
            <a:endParaRPr lang="ar-SA"/>
          </a:p>
        </p:txBody>
      </p:sp>
    </p:spTree>
    <p:extLst>
      <p:ext uri="{BB962C8B-B14F-4D97-AF65-F5344CB8AC3E}">
        <p14:creationId xmlns:p14="http://schemas.microsoft.com/office/powerpoint/2010/main" xmlns="" val="26218455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23614"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11</a:t>
            </a:fld>
            <a:endParaRPr lang="ar-SA"/>
          </a:p>
        </p:txBody>
      </p:sp>
      <p:pic>
        <p:nvPicPr>
          <p:cNvPr id="1026" name="Picture 2" descr="الرياض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615" y="2029314"/>
            <a:ext cx="67818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5"/>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7" name="مستطيل 6"/>
          <p:cNvSpPr/>
          <p:nvPr/>
        </p:nvSpPr>
        <p:spPr>
          <a:xfrm>
            <a:off x="2936116" y="20935"/>
            <a:ext cx="2618024" cy="923330"/>
          </a:xfrm>
          <a:prstGeom prst="rect">
            <a:avLst/>
          </a:prstGeom>
        </p:spPr>
        <p:txBody>
          <a:bodyPr wrap="none">
            <a:spAutoFit/>
          </a:bodyPr>
          <a:lstStyle/>
          <a:p>
            <a:pPr lvl="0" algn="r" rtl="1">
              <a:spcAft>
                <a:spcPts val="0"/>
              </a:spcAft>
            </a:pPr>
            <a:r>
              <a:rPr lang="ar-SA" sz="5400" b="1" dirty="0">
                <a:solidFill>
                  <a:srgbClr val="A02240"/>
                </a:solidFill>
                <a:ea typeface="Times New Roman" panose="02020603050405020304" pitchFamily="18" charset="0"/>
                <a:cs typeface="Arabic Typesetting" panose="03020402040406030203" pitchFamily="66" charset="-78"/>
              </a:rPr>
              <a:t>أدوات التسويق:</a:t>
            </a:r>
            <a:endParaRPr lang="en-US" sz="5400" b="1" dirty="0">
              <a:solidFill>
                <a:srgbClr val="A02240"/>
              </a:solidFill>
              <a:ea typeface="Times New Roman" panose="02020603050405020304" pitchFamily="18" charset="0"/>
              <a:cs typeface="Arabic Typesetting" panose="03020402040406030203" pitchFamily="66" charset="-78"/>
            </a:endParaRPr>
          </a:p>
        </p:txBody>
      </p:sp>
      <p:sp>
        <p:nvSpPr>
          <p:cNvPr id="5" name="مستطيل 4"/>
          <p:cNvSpPr/>
          <p:nvPr/>
        </p:nvSpPr>
        <p:spPr>
          <a:xfrm>
            <a:off x="8942660" y="2065371"/>
            <a:ext cx="2997937" cy="523220"/>
          </a:xfrm>
          <a:prstGeom prst="rect">
            <a:avLst/>
          </a:prstGeom>
        </p:spPr>
        <p:txBody>
          <a:bodyPr wrap="none">
            <a:spAutoFit/>
          </a:bodyPr>
          <a:lstStyle/>
          <a:p>
            <a:r>
              <a:rPr lang="ar-SA" sz="28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الرياض2 في المملكة العربية السعودية</a:t>
            </a:r>
            <a:endParaRPr lang="ar-SA" sz="2800" b="1" dirty="0"/>
          </a:p>
        </p:txBody>
      </p:sp>
      <p:sp>
        <p:nvSpPr>
          <p:cNvPr id="8" name="مستطيل 7"/>
          <p:cNvSpPr/>
          <p:nvPr/>
        </p:nvSpPr>
        <p:spPr>
          <a:xfrm>
            <a:off x="7874597" y="2714920"/>
            <a:ext cx="4066000" cy="2246769"/>
          </a:xfrm>
          <a:prstGeom prst="rect">
            <a:avLst/>
          </a:prstGeom>
        </p:spPr>
        <p:txBody>
          <a:bodyPr wrap="square">
            <a:spAutoFit/>
          </a:bodyPr>
          <a:lstStyle/>
          <a:p>
            <a:pPr algn="r"/>
            <a:r>
              <a:rPr lang="ar-SA" sz="2800" dirty="0">
                <a:latin typeface="Arabic Typesetting" panose="03020402040406030203" pitchFamily="66" charset="-78"/>
                <a:cs typeface="Arabic Typesetting" panose="03020402040406030203" pitchFamily="66" charset="-78"/>
              </a:rPr>
              <a:t>أُنشئت المدينة الصناعية الثانية في الرياض عام 1396هـ/1976م، كثاني مدينة صناعية بالرياض تُشرف عليها مدن، وتبلغ مساحتها الإجمالية 18.7مليون م2، وتقع جنوب مدينة الرياض على طريق </a:t>
            </a:r>
            <a:r>
              <a:rPr lang="ar-SA" sz="2800" dirty="0" smtClean="0">
                <a:latin typeface="Arabic Typesetting" panose="03020402040406030203" pitchFamily="66" charset="-78"/>
                <a:cs typeface="Arabic Typesetting" panose="03020402040406030203" pitchFamily="66" charset="-78"/>
              </a:rPr>
              <a:t>الخرج.</a:t>
            </a:r>
            <a:endParaRPr lang="ar-SA"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205658789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مستطيل 3"/>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5" name="مستطيل 4"/>
          <p:cNvSpPr/>
          <p:nvPr/>
        </p:nvSpPr>
        <p:spPr>
          <a:xfrm>
            <a:off x="3184581" y="92333"/>
            <a:ext cx="2369559" cy="923330"/>
          </a:xfrm>
          <a:prstGeom prst="rect">
            <a:avLst/>
          </a:prstGeom>
        </p:spPr>
        <p:txBody>
          <a:bodyPr wrap="none">
            <a:spAutoFit/>
          </a:bodyPr>
          <a:lstStyle/>
          <a:p>
            <a:pPr lvl="0" algn="r" rtl="1">
              <a:spcAft>
                <a:spcPts val="0"/>
              </a:spcAft>
            </a:pPr>
            <a:r>
              <a:rPr lang="ar-SA" sz="5400" b="1" dirty="0">
                <a:solidFill>
                  <a:srgbClr val="A02240"/>
                </a:solidFill>
                <a:ea typeface="Times New Roman" panose="02020603050405020304" pitchFamily="18" charset="0"/>
                <a:cs typeface="Arabic Typesetting" panose="03020402040406030203" pitchFamily="66" charset="-78"/>
              </a:rPr>
              <a:t>أقسام السوق</a:t>
            </a:r>
            <a:r>
              <a:rPr lang="en-US" sz="5400" b="1" dirty="0">
                <a:solidFill>
                  <a:srgbClr val="A02240"/>
                </a:solidFill>
                <a:ea typeface="Times New Roman" panose="02020603050405020304" pitchFamily="18" charset="0"/>
                <a:cs typeface="Arabic Typesetting" panose="03020402040406030203" pitchFamily="66" charset="-78"/>
              </a:rPr>
              <a:t>:</a:t>
            </a:r>
          </a:p>
        </p:txBody>
      </p:sp>
      <p:sp>
        <p:nvSpPr>
          <p:cNvPr id="6" name="مستطيل 5"/>
          <p:cNvSpPr/>
          <p:nvPr/>
        </p:nvSpPr>
        <p:spPr>
          <a:xfrm>
            <a:off x="558800" y="1693039"/>
            <a:ext cx="10706100" cy="4401205"/>
          </a:xfrm>
          <a:prstGeom prst="rect">
            <a:avLst/>
          </a:prstGeom>
        </p:spPr>
        <p:txBody>
          <a:bodyPr wrap="square">
            <a:spAutoFit/>
          </a:bodyPr>
          <a:lstStyle/>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من ناحية المعايير الجغرافية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يستهدف المشروع السوق المحلي للملكة العربية السعودية وتحديدا منطقة الرياض في الوقت الحالي، ونتطلع لانتشار وتوزيع المنتج على بقية مدن ومحافظات المملكة العربية السعودية وتصديره للخارج</a:t>
            </a:r>
            <a:r>
              <a:rPr lang="en-US" sz="28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من ناحية المعايير الديموغرافية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يستهدف المشروع لكل مهتم بالزراعة، فليس مقتصر على جنس أو سن محدد.</a:t>
            </a:r>
            <a:r>
              <a:rPr lang="en-US" sz="28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من ناحية المعايير الاجتماعية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يخدم المشروع فئة المزارعين وأصحاب المشاريع التنموية الزراعية والحضرية، والحدائق المنزلية.</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من ناحية المعايير الاقتصادية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يجذب المشروع جميع فئات الدخل المستهدفة وهي: ذوي المنخفض والمتوسط والمرتفع. وذلك لحاجتهم في زيادة الإنتاجية لمحاصيلهم الزراعية المتخلفة.</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7" name="عنصر نائب لرقم الشريحة 6"/>
          <p:cNvSpPr>
            <a:spLocks noGrp="1"/>
          </p:cNvSpPr>
          <p:nvPr>
            <p:ph type="sldNum" sz="quarter" idx="12"/>
          </p:nvPr>
        </p:nvSpPr>
        <p:spPr/>
        <p:txBody>
          <a:bodyPr/>
          <a:lstStyle/>
          <a:p>
            <a:pPr algn="r" rtl="1"/>
            <a:fld id="{022B156B-59AE-415F-B24B-8756D48BB977}" type="slidenum">
              <a:rPr lang="ar-SA" smtClean="0"/>
              <a:pPr algn="r" rtl="1"/>
              <a:t>12</a:t>
            </a:fld>
            <a:endParaRPr lang="ar-SA"/>
          </a:p>
        </p:txBody>
      </p:sp>
    </p:spTree>
    <p:extLst>
      <p:ext uri="{BB962C8B-B14F-4D97-AF65-F5344CB8AC3E}">
        <p14:creationId xmlns:p14="http://schemas.microsoft.com/office/powerpoint/2010/main" xmlns="" val="12602982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مستطيل 3"/>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5" name="مستطيل 4"/>
          <p:cNvSpPr/>
          <p:nvPr/>
        </p:nvSpPr>
        <p:spPr>
          <a:xfrm>
            <a:off x="1535430" y="92333"/>
            <a:ext cx="4182555" cy="923330"/>
          </a:xfrm>
          <a:prstGeom prst="rect">
            <a:avLst/>
          </a:prstGeom>
        </p:spPr>
        <p:txBody>
          <a:bodyPr wrap="none">
            <a:spAutoFit/>
          </a:bodyPr>
          <a:lstStyle/>
          <a:p>
            <a:pPr lvl="0" rtl="1"/>
            <a:r>
              <a:rPr lang="ar-SA" sz="5400" b="1" dirty="0">
                <a:solidFill>
                  <a:srgbClr val="A02240"/>
                </a:solidFill>
                <a:ea typeface="Times New Roman" panose="02020603050405020304" pitchFamily="18" charset="0"/>
                <a:cs typeface="Arabic Typesetting" panose="03020402040406030203" pitchFamily="66" charset="-78"/>
              </a:rPr>
              <a:t>تحديد استراتيجية </a:t>
            </a:r>
            <a:r>
              <a:rPr lang="ar-SA" sz="5400" b="1" dirty="0" smtClean="0">
                <a:solidFill>
                  <a:srgbClr val="A02240"/>
                </a:solidFill>
                <a:ea typeface="Times New Roman" panose="02020603050405020304" pitchFamily="18" charset="0"/>
                <a:cs typeface="Arabic Typesetting" panose="03020402040406030203" pitchFamily="66" charset="-78"/>
              </a:rPr>
              <a:t>التسويق:</a:t>
            </a:r>
            <a:endParaRPr lang="en-US" sz="5400" b="1" dirty="0">
              <a:solidFill>
                <a:srgbClr val="A02240"/>
              </a:solidFill>
              <a:ea typeface="Times New Roman" panose="02020603050405020304" pitchFamily="18" charset="0"/>
              <a:cs typeface="Arabic Typesetting" panose="03020402040406030203" pitchFamily="66" charset="-78"/>
            </a:endParaRPr>
          </a:p>
        </p:txBody>
      </p:sp>
      <p:sp>
        <p:nvSpPr>
          <p:cNvPr id="7" name="مستطيل 6"/>
          <p:cNvSpPr/>
          <p:nvPr/>
        </p:nvSpPr>
        <p:spPr>
          <a:xfrm>
            <a:off x="688785" y="1107996"/>
            <a:ext cx="10922000" cy="6063198"/>
          </a:xfrm>
          <a:prstGeom prst="rect">
            <a:avLst/>
          </a:prstGeom>
        </p:spPr>
        <p:txBody>
          <a:bodyPr wrap="square">
            <a:spAutoFit/>
          </a:bodyPr>
          <a:lstStyle/>
          <a:p>
            <a:pPr marL="733425" algn="r" rtl="1">
              <a:spcAft>
                <a:spcPts val="0"/>
              </a:spcAft>
            </a:pPr>
            <a:r>
              <a:rPr lang="ar-SA" sz="2800" b="1"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يتم تحقيق استراتيجية المشروع بثلاثة أبعاد أساسية</a:t>
            </a:r>
            <a:r>
              <a:rPr lang="en-US" sz="2800" b="1" dirty="0" smtClean="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8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400" b="1" dirty="0" smtClean="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تحديد النصيب النسبي للمشروع في السوق باستخدام ثلاث استراتيجيات فرعية</a:t>
            </a:r>
            <a:r>
              <a:rPr lang="en-US" sz="2400" b="1" dirty="0" smtClean="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smtClean="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 </a:t>
            </a: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قيادة التكلفة:</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1247775" indent="-285750" algn="r" rtl="1">
              <a:buFontTx/>
              <a:buChar char="-"/>
            </a:pPr>
            <a:r>
              <a:rPr lang="ar-SA" sz="24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تقليل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عدد الأجهزة من خلال توفير أجهزه ذات كفاءه عالية التي تتعمد على ارتفاع درجه الحرارة والبكتيريا </a:t>
            </a:r>
            <a:r>
              <a:rPr lang="ar-SA" sz="24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التخميرية</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والتي من خلاله تتحول مشتقات العناصر الغذائية الى سماد عضوي</a:t>
            </a:r>
            <a:r>
              <a:rPr lang="ar-SA" sz="24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و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رقابة العمالة من خلال وضع كاميرات مراقبة للتأكد من المصداقية.</a:t>
            </a:r>
          </a:p>
          <a:p>
            <a:pPr marL="342900" lvl="0" indent="-342900" algn="r" rtl="1">
              <a:spcAft>
                <a:spcPts val="0"/>
              </a:spcAft>
              <a:buClr>
                <a:srgbClr val="F57C00"/>
              </a:buClr>
              <a:buFont typeface="Wingdings" panose="05000000000000000000" pitchFamily="2" charset="2"/>
              <a:buChar char=""/>
            </a:pPr>
            <a:r>
              <a:rPr lang="ar-SA" sz="2400" b="1" dirty="0" smtClean="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التمييز</a:t>
            </a:r>
            <a:r>
              <a:rPr lang="en-US" sz="24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يتميز المشروع بأخذ مخلفات العناصر الغذائية وبالتالي تحد من التلوث </a:t>
            </a:r>
            <a:r>
              <a:rPr lang="ar-SA" sz="24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البيئي و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إرفاق هدايا (بذور – أدوات زراعية) مع المنتج. </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التركيز</a:t>
            </a:r>
            <a:r>
              <a:rPr lang="en-US" sz="24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يركز المشروع صناعة الأسمدة على أصحاب الدخل المرتفع والمتوسط والمنخفض وذلك من خلال توفير لأصحاب المزارع الأسمدة العضوية</a:t>
            </a: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ذات جودة عالية وأسعار مناسبه</a:t>
            </a:r>
            <a:r>
              <a:rPr lang="ar-SA" sz="24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a:t>
            </a:r>
          </a:p>
          <a:p>
            <a:pPr lvl="0" algn="r" rtl="1">
              <a:spcAft>
                <a:spcPts val="0"/>
              </a:spcAft>
            </a:pPr>
            <a:r>
              <a:rPr lang="ar-SA" sz="2400" b="1" dirty="0" smtClean="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تحديد </a:t>
            </a: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علاقة المنتج بالسوق</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سيعتمد المشروع على استراتيجية الاختراق، لما يتميز به المشروع من تنظيف للبيئة وكذلك ارفاق هدايا مع المنتج. </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تحديد الموقع التنافسي للمشروع</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يتميز مشروعنا بتفرده بالمنطقة وأنه مشروع قريب من محاصيل الزراعية مما يجعلنا قادرين على المنافسة بإذن الله.</a:t>
            </a: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33425" algn="r" rtl="1">
              <a:spcAft>
                <a:spcPts val="0"/>
              </a:spcAft>
            </a:pPr>
            <a:endParaRPr lang="en-US" sz="2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1247775" indent="-285750" algn="r" rtl="1">
              <a:buFontTx/>
              <a:buChar char="-"/>
            </a:pPr>
            <a:endParaRPr lang="ar-SA" sz="24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endParaRPr>
          </a:p>
        </p:txBody>
      </p:sp>
      <p:sp>
        <p:nvSpPr>
          <p:cNvPr id="9" name="عنصر نائب لرقم الشريحة 8"/>
          <p:cNvSpPr>
            <a:spLocks noGrp="1"/>
          </p:cNvSpPr>
          <p:nvPr>
            <p:ph type="sldNum" sz="quarter" idx="12"/>
          </p:nvPr>
        </p:nvSpPr>
        <p:spPr/>
        <p:txBody>
          <a:bodyPr/>
          <a:lstStyle/>
          <a:p>
            <a:pPr algn="r" rtl="1"/>
            <a:fld id="{022B156B-59AE-415F-B24B-8756D48BB977}" type="slidenum">
              <a:rPr lang="ar-SA" smtClean="0"/>
              <a:pPr algn="r" rtl="1"/>
              <a:t>13</a:t>
            </a:fld>
            <a:endParaRPr lang="ar-SA"/>
          </a:p>
        </p:txBody>
      </p:sp>
    </p:spTree>
    <p:extLst>
      <p:ext uri="{BB962C8B-B14F-4D97-AF65-F5344CB8AC3E}">
        <p14:creationId xmlns:p14="http://schemas.microsoft.com/office/powerpoint/2010/main" xmlns="" val="405844422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14</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783924" y="92333"/>
            <a:ext cx="2071401" cy="923330"/>
          </a:xfrm>
          <a:prstGeom prst="rect">
            <a:avLst/>
          </a:prstGeom>
        </p:spPr>
        <p:txBody>
          <a:bodyPr wrap="none">
            <a:spAutoFit/>
          </a:bodyPr>
          <a:lstStyle/>
          <a:p>
            <a:r>
              <a:rPr lang="ar-SA" sz="5400" b="1" dirty="0" smtClean="0">
                <a:solidFill>
                  <a:srgbClr val="A02240"/>
                </a:solidFill>
                <a:ea typeface="Times New Roman" panose="02020603050405020304" pitchFamily="18" charset="0"/>
                <a:cs typeface="Arabic Typesetting" panose="03020402040406030203" pitchFamily="66" charset="-78"/>
              </a:rPr>
              <a:t>الاستبيان</a:t>
            </a:r>
            <a:r>
              <a:rPr lang="ar-SA" sz="5400" b="1" dirty="0">
                <a:solidFill>
                  <a:srgbClr val="A02240"/>
                </a:solidFill>
                <a:ea typeface="Times New Roman" panose="02020603050405020304" pitchFamily="18" charset="0"/>
                <a:cs typeface="Arabic Typesetting" panose="03020402040406030203" pitchFamily="66" charset="-78"/>
              </a:rPr>
              <a:t>:</a:t>
            </a:r>
            <a:r>
              <a:rPr lang="en-US" sz="5400" b="1" dirty="0" smtClean="0">
                <a:solidFill>
                  <a:srgbClr val="A02240"/>
                </a:solidFill>
                <a:ea typeface="Times New Roman" panose="02020603050405020304" pitchFamily="18" charset="0"/>
                <a:cs typeface="Arabic Typesetting" panose="03020402040406030203" pitchFamily="66" charset="-78"/>
              </a:rPr>
              <a:t> </a:t>
            </a:r>
            <a:endParaRPr lang="ar-SA" sz="5400" b="1" dirty="0">
              <a:solidFill>
                <a:srgbClr val="A02240"/>
              </a:solidFill>
              <a:ea typeface="Times New Roman" panose="02020603050405020304" pitchFamily="18" charset="0"/>
              <a:cs typeface="Arabic Typesetting" panose="03020402040406030203" pitchFamily="66" charset="-78"/>
            </a:endParaRPr>
          </a:p>
        </p:txBody>
      </p:sp>
      <p:pic>
        <p:nvPicPr>
          <p:cNvPr id="7" name="صورة 6" descr="C:\Users\Dr Mohammed\Desktop\s1.png"/>
          <p:cNvPicPr/>
          <p:nvPr/>
        </p:nvPicPr>
        <p:blipFill rotWithShape="1">
          <a:blip r:embed="rId4" cstate="print">
            <a:extLst>
              <a:ext uri="{28A0092B-C50C-407E-A947-70E740481C1C}">
                <a14:useLocalDpi xmlns:a14="http://schemas.microsoft.com/office/drawing/2010/main" xmlns="" val="0"/>
              </a:ext>
            </a:extLst>
          </a:blip>
          <a:srcRect l="6699" t="6793" b="11364"/>
          <a:stretch/>
        </p:blipFill>
        <p:spPr bwMode="auto">
          <a:xfrm>
            <a:off x="5855325" y="1308249"/>
            <a:ext cx="5969635" cy="2294890"/>
          </a:xfrm>
          <a:prstGeom prst="rect">
            <a:avLst/>
          </a:prstGeom>
          <a:noFill/>
          <a:ln>
            <a:noFill/>
          </a:ln>
          <a:extLst>
            <a:ext uri="{53640926-AAD7-44D8-BBD7-CCE9431645EC}">
              <a14:shadowObscured xmlns:a14="http://schemas.microsoft.com/office/drawing/2010/main" xmlns=""/>
            </a:ext>
          </a:extLst>
        </p:spPr>
      </p:pic>
      <p:pic>
        <p:nvPicPr>
          <p:cNvPr id="8" name="صورة 7"/>
          <p:cNvPicPr/>
          <p:nvPr/>
        </p:nvPicPr>
        <p:blipFill rotWithShape="1">
          <a:blip r:embed="rId5" cstate="print">
            <a:extLst>
              <a:ext uri="{28A0092B-C50C-407E-A947-70E740481C1C}">
                <a14:useLocalDpi xmlns:a14="http://schemas.microsoft.com/office/drawing/2010/main" xmlns="" val="0"/>
              </a:ext>
            </a:extLst>
          </a:blip>
          <a:srcRect l="6628" t="4746" b="13848"/>
          <a:stretch/>
        </p:blipFill>
        <p:spPr bwMode="auto">
          <a:xfrm>
            <a:off x="5848360" y="3603139"/>
            <a:ext cx="5976600" cy="2124075"/>
          </a:xfrm>
          <a:prstGeom prst="rect">
            <a:avLst/>
          </a:prstGeom>
          <a:ln>
            <a:noFill/>
          </a:ln>
          <a:extLst>
            <a:ext uri="{53640926-AAD7-44D8-BBD7-CCE9431645EC}">
              <a14:shadowObscured xmlns:a14="http://schemas.microsoft.com/office/drawing/2010/main" xmlns=""/>
            </a:ext>
          </a:extLst>
        </p:spPr>
      </p:pic>
      <p:pic>
        <p:nvPicPr>
          <p:cNvPr id="9" name="صورة 8"/>
          <p:cNvPicPr/>
          <p:nvPr/>
        </p:nvPicPr>
        <p:blipFill rotWithShape="1">
          <a:blip r:embed="rId6" cstate="print">
            <a:extLst>
              <a:ext uri="{28A0092B-C50C-407E-A947-70E740481C1C}">
                <a14:useLocalDpi xmlns:a14="http://schemas.microsoft.com/office/drawing/2010/main" xmlns="" val="0"/>
              </a:ext>
            </a:extLst>
          </a:blip>
          <a:srcRect l="10714" t="9876" b="5040"/>
          <a:stretch/>
        </p:blipFill>
        <p:spPr bwMode="auto">
          <a:xfrm>
            <a:off x="140325" y="1308249"/>
            <a:ext cx="5715000" cy="2133600"/>
          </a:xfrm>
          <a:prstGeom prst="rect">
            <a:avLst/>
          </a:prstGeom>
          <a:ln>
            <a:noFill/>
          </a:ln>
          <a:extLst>
            <a:ext uri="{53640926-AAD7-44D8-BBD7-CCE9431645EC}">
              <a14:shadowObscured xmlns:a14="http://schemas.microsoft.com/office/drawing/2010/main" xmlns=""/>
            </a:ext>
          </a:extLst>
        </p:spPr>
      </p:pic>
      <p:pic>
        <p:nvPicPr>
          <p:cNvPr id="10" name="صورة 9"/>
          <p:cNvPicPr/>
          <p:nvPr/>
        </p:nvPicPr>
        <p:blipFill rotWithShape="1">
          <a:blip r:embed="rId7" cstate="print">
            <a:extLst>
              <a:ext uri="{28A0092B-C50C-407E-A947-70E740481C1C}">
                <a14:useLocalDpi xmlns:a14="http://schemas.microsoft.com/office/drawing/2010/main" xmlns="" val="0"/>
              </a:ext>
            </a:extLst>
          </a:blip>
          <a:srcRect l="9812" t="3045" b="9817"/>
          <a:stretch/>
        </p:blipFill>
        <p:spPr bwMode="auto">
          <a:xfrm>
            <a:off x="82559" y="3441849"/>
            <a:ext cx="5772765" cy="2181225"/>
          </a:xfrm>
          <a:prstGeom prst="rect">
            <a:avLst/>
          </a:prstGeom>
          <a:ln>
            <a:noFill/>
          </a:ln>
          <a:extLst>
            <a:ext uri="{53640926-AAD7-44D8-BBD7-CCE9431645EC}">
              <a14:shadowObscured xmlns:a14="http://schemas.microsoft.com/office/drawing/2010/main" xmlns=""/>
            </a:ext>
          </a:extLst>
        </p:spPr>
      </p:pic>
      <p:sp>
        <p:nvSpPr>
          <p:cNvPr id="11" name="نجمة ذات 5 نقاط 10"/>
          <p:cNvSpPr/>
          <p:nvPr/>
        </p:nvSpPr>
        <p:spPr>
          <a:xfrm>
            <a:off x="10731500" y="1879600"/>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نجمة ذات 5 نقاط 11"/>
          <p:cNvSpPr/>
          <p:nvPr/>
        </p:nvSpPr>
        <p:spPr>
          <a:xfrm>
            <a:off x="10820400" y="4390856"/>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نجمة ذات 5 نقاط 12"/>
          <p:cNvSpPr/>
          <p:nvPr/>
        </p:nvSpPr>
        <p:spPr>
          <a:xfrm>
            <a:off x="4673600" y="4297511"/>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41871905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15</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783924" y="92333"/>
            <a:ext cx="2071401" cy="923330"/>
          </a:xfrm>
          <a:prstGeom prst="rect">
            <a:avLst/>
          </a:prstGeom>
        </p:spPr>
        <p:txBody>
          <a:bodyPr wrap="none">
            <a:spAutoFit/>
          </a:bodyPr>
          <a:lstStyle/>
          <a:p>
            <a:r>
              <a:rPr lang="ar-SA" sz="5400" b="1" dirty="0" smtClean="0">
                <a:solidFill>
                  <a:srgbClr val="A02240"/>
                </a:solidFill>
                <a:ea typeface="Times New Roman" panose="02020603050405020304" pitchFamily="18" charset="0"/>
                <a:cs typeface="Arabic Typesetting" panose="03020402040406030203" pitchFamily="66" charset="-78"/>
              </a:rPr>
              <a:t>الاستبيان</a:t>
            </a:r>
            <a:r>
              <a:rPr lang="ar-SA" sz="5400" b="1" dirty="0">
                <a:solidFill>
                  <a:srgbClr val="A02240"/>
                </a:solidFill>
                <a:ea typeface="Times New Roman" panose="02020603050405020304" pitchFamily="18" charset="0"/>
                <a:cs typeface="Arabic Typesetting" panose="03020402040406030203" pitchFamily="66" charset="-78"/>
              </a:rPr>
              <a:t>:</a:t>
            </a:r>
            <a:r>
              <a:rPr lang="en-US" sz="5400" b="1" dirty="0" smtClean="0">
                <a:solidFill>
                  <a:srgbClr val="A02240"/>
                </a:solidFill>
                <a:ea typeface="Times New Roman" panose="02020603050405020304" pitchFamily="18" charset="0"/>
                <a:cs typeface="Arabic Typesetting" panose="03020402040406030203" pitchFamily="66" charset="-78"/>
              </a:rPr>
              <a:t> </a:t>
            </a:r>
            <a:endParaRPr lang="ar-SA" sz="5400" b="1" dirty="0">
              <a:solidFill>
                <a:srgbClr val="A02240"/>
              </a:solidFill>
              <a:ea typeface="Times New Roman" panose="02020603050405020304" pitchFamily="18" charset="0"/>
              <a:cs typeface="Arabic Typesetting" panose="03020402040406030203" pitchFamily="66" charset="-78"/>
            </a:endParaRPr>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t="6671" b="4239"/>
          <a:stretch/>
        </p:blipFill>
        <p:spPr bwMode="auto">
          <a:xfrm>
            <a:off x="5791200" y="1107996"/>
            <a:ext cx="6400800" cy="2162175"/>
          </a:xfrm>
          <a:prstGeom prst="rect">
            <a:avLst/>
          </a:prstGeom>
          <a:ln>
            <a:noFill/>
          </a:ln>
          <a:extLst>
            <a:ext uri="{53640926-AAD7-44D8-BBD7-CCE9431645EC}">
              <a14:shadowObscured xmlns:a14="http://schemas.microsoft.com/office/drawing/2010/main" xmlns=""/>
            </a:ext>
          </a:extLst>
        </p:spPr>
      </p:pic>
      <p:pic>
        <p:nvPicPr>
          <p:cNvPr id="8" name="صورة 7"/>
          <p:cNvPicPr/>
          <p:nvPr/>
        </p:nvPicPr>
        <p:blipFill rotWithShape="1">
          <a:blip r:embed="rId5" cstate="print">
            <a:extLst>
              <a:ext uri="{28A0092B-C50C-407E-A947-70E740481C1C}">
                <a14:useLocalDpi xmlns:a14="http://schemas.microsoft.com/office/drawing/2010/main" xmlns="" val="0"/>
              </a:ext>
            </a:extLst>
          </a:blip>
          <a:srcRect t="10484" b="3314"/>
          <a:stretch/>
        </p:blipFill>
        <p:spPr bwMode="auto">
          <a:xfrm>
            <a:off x="5791200" y="3225761"/>
            <a:ext cx="6400800" cy="2114550"/>
          </a:xfrm>
          <a:prstGeom prst="rect">
            <a:avLst/>
          </a:prstGeom>
          <a:ln>
            <a:noFill/>
          </a:ln>
          <a:extLst>
            <a:ext uri="{53640926-AAD7-44D8-BBD7-CCE9431645EC}">
              <a14:shadowObscured xmlns:a14="http://schemas.microsoft.com/office/drawing/2010/main" xmlns=""/>
            </a:ext>
          </a:extLst>
        </p:spPr>
      </p:pic>
      <p:pic>
        <p:nvPicPr>
          <p:cNvPr id="9" name="صورة 8"/>
          <p:cNvPicPr/>
          <p:nvPr/>
        </p:nvPicPr>
        <p:blipFill rotWithShape="1">
          <a:blip r:embed="rId6" cstate="print">
            <a:extLst>
              <a:ext uri="{28A0092B-C50C-407E-A947-70E740481C1C}">
                <a14:useLocalDpi xmlns:a14="http://schemas.microsoft.com/office/drawing/2010/main" xmlns="" val="0"/>
              </a:ext>
            </a:extLst>
          </a:blip>
          <a:srcRect l="6151" t="9972" b="3733"/>
          <a:stretch/>
        </p:blipFill>
        <p:spPr bwMode="auto">
          <a:xfrm>
            <a:off x="127000" y="1082636"/>
            <a:ext cx="6007100" cy="2143125"/>
          </a:xfrm>
          <a:prstGeom prst="rect">
            <a:avLst/>
          </a:prstGeom>
          <a:ln>
            <a:noFill/>
          </a:ln>
          <a:extLst>
            <a:ext uri="{53640926-AAD7-44D8-BBD7-CCE9431645EC}">
              <a14:shadowObscured xmlns:a14="http://schemas.microsoft.com/office/drawing/2010/main" xmlns=""/>
            </a:ext>
          </a:extLst>
        </p:spPr>
      </p:pic>
      <p:pic>
        <p:nvPicPr>
          <p:cNvPr id="10" name="صورة 9"/>
          <p:cNvPicPr/>
          <p:nvPr/>
        </p:nvPicPr>
        <p:blipFill rotWithShape="1">
          <a:blip r:embed="rId7" cstate="print">
            <a:extLst>
              <a:ext uri="{28A0092B-C50C-407E-A947-70E740481C1C}">
                <a14:useLocalDpi xmlns:a14="http://schemas.microsoft.com/office/drawing/2010/main" xmlns="" val="0"/>
              </a:ext>
            </a:extLst>
          </a:blip>
          <a:srcRect l="5556" t="6327"/>
          <a:stretch/>
        </p:blipFill>
        <p:spPr bwMode="auto">
          <a:xfrm>
            <a:off x="88900" y="3189825"/>
            <a:ext cx="6045200" cy="2256155"/>
          </a:xfrm>
          <a:prstGeom prst="rect">
            <a:avLst/>
          </a:prstGeom>
          <a:ln>
            <a:noFill/>
          </a:ln>
          <a:extLst>
            <a:ext uri="{53640926-AAD7-44D8-BBD7-CCE9431645EC}">
              <a14:shadowObscured xmlns:a14="http://schemas.microsoft.com/office/drawing/2010/main" xmlns=""/>
            </a:ext>
          </a:extLst>
        </p:spPr>
      </p:pic>
      <p:pic>
        <p:nvPicPr>
          <p:cNvPr id="11" name="صورة 10"/>
          <p:cNvPicPr/>
          <p:nvPr/>
        </p:nvPicPr>
        <p:blipFill rotWithShape="1">
          <a:blip r:embed="rId8" cstate="print">
            <a:extLst>
              <a:ext uri="{28A0092B-C50C-407E-A947-70E740481C1C}">
                <a14:useLocalDpi xmlns:a14="http://schemas.microsoft.com/office/drawing/2010/main" xmlns="" val="0"/>
              </a:ext>
            </a:extLst>
          </a:blip>
          <a:srcRect l="47592" t="7358"/>
          <a:stretch/>
        </p:blipFill>
        <p:spPr bwMode="auto">
          <a:xfrm>
            <a:off x="2717800" y="4283036"/>
            <a:ext cx="3530600" cy="1965365"/>
          </a:xfrm>
          <a:prstGeom prst="rect">
            <a:avLst/>
          </a:prstGeom>
          <a:ln>
            <a:noFill/>
          </a:ln>
          <a:extLst>
            <a:ext uri="{53640926-AAD7-44D8-BBD7-CCE9431645EC}">
              <a14:shadowObscured xmlns:a14="http://schemas.microsoft.com/office/drawing/2010/main" xmlns=""/>
            </a:ext>
          </a:extLst>
        </p:spPr>
      </p:pic>
      <p:sp>
        <p:nvSpPr>
          <p:cNvPr id="12" name="نجمة ذات 5 نقاط 11"/>
          <p:cNvSpPr/>
          <p:nvPr/>
        </p:nvSpPr>
        <p:spPr>
          <a:xfrm>
            <a:off x="10869614" y="3813136"/>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26298767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16</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783924" y="92333"/>
            <a:ext cx="2071401" cy="923330"/>
          </a:xfrm>
          <a:prstGeom prst="rect">
            <a:avLst/>
          </a:prstGeom>
        </p:spPr>
        <p:txBody>
          <a:bodyPr wrap="none">
            <a:spAutoFit/>
          </a:bodyPr>
          <a:lstStyle/>
          <a:p>
            <a:r>
              <a:rPr lang="ar-SA" sz="5400" b="1" dirty="0" smtClean="0">
                <a:solidFill>
                  <a:srgbClr val="A02240"/>
                </a:solidFill>
                <a:ea typeface="Times New Roman" panose="02020603050405020304" pitchFamily="18" charset="0"/>
                <a:cs typeface="Arabic Typesetting" panose="03020402040406030203" pitchFamily="66" charset="-78"/>
              </a:rPr>
              <a:t>الاستبيان</a:t>
            </a:r>
            <a:r>
              <a:rPr lang="ar-SA" sz="5400" b="1" dirty="0">
                <a:solidFill>
                  <a:srgbClr val="A02240"/>
                </a:solidFill>
                <a:ea typeface="Times New Roman" panose="02020603050405020304" pitchFamily="18" charset="0"/>
                <a:cs typeface="Arabic Typesetting" panose="03020402040406030203" pitchFamily="66" charset="-78"/>
              </a:rPr>
              <a:t>:</a:t>
            </a:r>
            <a:r>
              <a:rPr lang="en-US" sz="5400" b="1" dirty="0" smtClean="0">
                <a:solidFill>
                  <a:srgbClr val="A02240"/>
                </a:solidFill>
                <a:ea typeface="Times New Roman" panose="02020603050405020304" pitchFamily="18" charset="0"/>
                <a:cs typeface="Arabic Typesetting" panose="03020402040406030203" pitchFamily="66" charset="-78"/>
              </a:rPr>
              <a:t> </a:t>
            </a:r>
            <a:endParaRPr lang="ar-SA" sz="5400" b="1" dirty="0">
              <a:solidFill>
                <a:srgbClr val="A02240"/>
              </a:solidFill>
              <a:ea typeface="Times New Roman" panose="02020603050405020304" pitchFamily="18" charset="0"/>
              <a:cs typeface="Arabic Typesetting" panose="03020402040406030203" pitchFamily="66" charset="-78"/>
            </a:endParaRPr>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t="8207" b="5994"/>
          <a:stretch/>
        </p:blipFill>
        <p:spPr bwMode="auto">
          <a:xfrm>
            <a:off x="5791200" y="1142664"/>
            <a:ext cx="6400800" cy="2190750"/>
          </a:xfrm>
          <a:prstGeom prst="rect">
            <a:avLst/>
          </a:prstGeom>
          <a:ln>
            <a:noFill/>
          </a:ln>
          <a:extLst>
            <a:ext uri="{53640926-AAD7-44D8-BBD7-CCE9431645EC}">
              <a14:shadowObscured xmlns:a14="http://schemas.microsoft.com/office/drawing/2010/main" xmlns=""/>
            </a:ext>
          </a:extLst>
        </p:spPr>
      </p:pic>
      <p:pic>
        <p:nvPicPr>
          <p:cNvPr id="8" name="صورة 7"/>
          <p:cNvPicPr/>
          <p:nvPr/>
        </p:nvPicPr>
        <p:blipFill rotWithShape="1">
          <a:blip r:embed="rId5" cstate="print">
            <a:extLst>
              <a:ext uri="{28A0092B-C50C-407E-A947-70E740481C1C}">
                <a14:useLocalDpi xmlns:a14="http://schemas.microsoft.com/office/drawing/2010/main" xmlns="" val="0"/>
              </a:ext>
            </a:extLst>
          </a:blip>
          <a:srcRect t="7876" b="1942"/>
          <a:stretch/>
        </p:blipFill>
        <p:spPr bwMode="auto">
          <a:xfrm>
            <a:off x="5791200" y="3338009"/>
            <a:ext cx="6400800" cy="2181225"/>
          </a:xfrm>
          <a:prstGeom prst="rect">
            <a:avLst/>
          </a:prstGeom>
          <a:ln>
            <a:noFill/>
          </a:ln>
          <a:extLst>
            <a:ext uri="{53640926-AAD7-44D8-BBD7-CCE9431645EC}">
              <a14:shadowObscured xmlns:a14="http://schemas.microsoft.com/office/drawing/2010/main" xmlns=""/>
            </a:ext>
          </a:extLst>
        </p:spPr>
      </p:pic>
      <p:pic>
        <p:nvPicPr>
          <p:cNvPr id="9" name="صورة 8"/>
          <p:cNvPicPr/>
          <p:nvPr/>
        </p:nvPicPr>
        <p:blipFill rotWithShape="1">
          <a:blip r:embed="rId6" cstate="print">
            <a:extLst>
              <a:ext uri="{28A0092B-C50C-407E-A947-70E740481C1C}">
                <a14:useLocalDpi xmlns:a14="http://schemas.microsoft.com/office/drawing/2010/main" xmlns="" val="0"/>
              </a:ext>
            </a:extLst>
          </a:blip>
          <a:srcRect t="5962" b="9091"/>
          <a:stretch/>
        </p:blipFill>
        <p:spPr bwMode="auto">
          <a:xfrm>
            <a:off x="0" y="1138069"/>
            <a:ext cx="6400800" cy="2171700"/>
          </a:xfrm>
          <a:prstGeom prst="rect">
            <a:avLst/>
          </a:prstGeom>
          <a:ln>
            <a:noFill/>
          </a:ln>
          <a:extLst>
            <a:ext uri="{53640926-AAD7-44D8-BBD7-CCE9431645EC}">
              <a14:shadowObscured xmlns:a14="http://schemas.microsoft.com/office/drawing/2010/main" xmlns=""/>
            </a:ext>
          </a:extLst>
        </p:spPr>
      </p:pic>
      <p:pic>
        <p:nvPicPr>
          <p:cNvPr id="10" name="صورة 9"/>
          <p:cNvPicPr/>
          <p:nvPr/>
        </p:nvPicPr>
        <p:blipFill rotWithShape="1">
          <a:blip r:embed="rId7" cstate="print">
            <a:extLst>
              <a:ext uri="{28A0092B-C50C-407E-A947-70E740481C1C}">
                <a14:useLocalDpi xmlns:a14="http://schemas.microsoft.com/office/drawing/2010/main" xmlns="" val="0"/>
              </a:ext>
            </a:extLst>
          </a:blip>
          <a:srcRect t="5764" b="3368"/>
          <a:stretch/>
        </p:blipFill>
        <p:spPr bwMode="auto">
          <a:xfrm>
            <a:off x="0" y="3309769"/>
            <a:ext cx="6400800" cy="2552700"/>
          </a:xfrm>
          <a:prstGeom prst="rect">
            <a:avLst/>
          </a:prstGeom>
          <a:ln>
            <a:noFill/>
          </a:ln>
          <a:extLst>
            <a:ext uri="{53640926-AAD7-44D8-BBD7-CCE9431645EC}">
              <a14:shadowObscured xmlns:a14="http://schemas.microsoft.com/office/drawing/2010/main" xmlns=""/>
            </a:ext>
          </a:extLst>
        </p:spPr>
      </p:pic>
      <p:sp>
        <p:nvSpPr>
          <p:cNvPr id="11" name="نجمة ذات 5 نقاط 10"/>
          <p:cNvSpPr/>
          <p:nvPr/>
        </p:nvSpPr>
        <p:spPr>
          <a:xfrm>
            <a:off x="4883124" y="1822113"/>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21135712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17</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783924" y="92333"/>
            <a:ext cx="2071401" cy="923330"/>
          </a:xfrm>
          <a:prstGeom prst="rect">
            <a:avLst/>
          </a:prstGeom>
        </p:spPr>
        <p:txBody>
          <a:bodyPr wrap="none">
            <a:spAutoFit/>
          </a:bodyPr>
          <a:lstStyle/>
          <a:p>
            <a:r>
              <a:rPr lang="ar-SA" sz="5400" b="1" dirty="0" smtClean="0">
                <a:solidFill>
                  <a:srgbClr val="A02240"/>
                </a:solidFill>
                <a:ea typeface="Times New Roman" panose="02020603050405020304" pitchFamily="18" charset="0"/>
                <a:cs typeface="Arabic Typesetting" panose="03020402040406030203" pitchFamily="66" charset="-78"/>
              </a:rPr>
              <a:t>الاستبيان</a:t>
            </a:r>
            <a:r>
              <a:rPr lang="ar-SA" sz="5400" b="1" dirty="0">
                <a:solidFill>
                  <a:srgbClr val="A02240"/>
                </a:solidFill>
                <a:ea typeface="Times New Roman" panose="02020603050405020304" pitchFamily="18" charset="0"/>
                <a:cs typeface="Arabic Typesetting" panose="03020402040406030203" pitchFamily="66" charset="-78"/>
              </a:rPr>
              <a:t>:</a:t>
            </a:r>
            <a:r>
              <a:rPr lang="en-US" sz="5400" b="1" dirty="0" smtClean="0">
                <a:solidFill>
                  <a:srgbClr val="A02240"/>
                </a:solidFill>
                <a:ea typeface="Times New Roman" panose="02020603050405020304" pitchFamily="18" charset="0"/>
                <a:cs typeface="Arabic Typesetting" panose="03020402040406030203" pitchFamily="66" charset="-78"/>
              </a:rPr>
              <a:t> </a:t>
            </a:r>
            <a:endParaRPr lang="ar-SA" sz="5400" b="1" dirty="0">
              <a:solidFill>
                <a:srgbClr val="A02240"/>
              </a:solidFill>
              <a:ea typeface="Times New Roman" panose="02020603050405020304" pitchFamily="18" charset="0"/>
              <a:cs typeface="Arabic Typesetting" panose="03020402040406030203" pitchFamily="66" charset="-78"/>
            </a:endParaRPr>
          </a:p>
        </p:txBody>
      </p:sp>
      <p:pic>
        <p:nvPicPr>
          <p:cNvPr id="11" name="صورة 10"/>
          <p:cNvPicPr/>
          <p:nvPr/>
        </p:nvPicPr>
        <p:blipFill rotWithShape="1">
          <a:blip r:embed="rId4" cstate="print">
            <a:extLst>
              <a:ext uri="{28A0092B-C50C-407E-A947-70E740481C1C}">
                <a14:useLocalDpi xmlns:a14="http://schemas.microsoft.com/office/drawing/2010/main" xmlns="" val="0"/>
              </a:ext>
            </a:extLst>
          </a:blip>
          <a:srcRect t="8721" b="11745"/>
          <a:stretch/>
        </p:blipFill>
        <p:spPr bwMode="auto">
          <a:xfrm>
            <a:off x="5600700" y="1366838"/>
            <a:ext cx="6400800" cy="2171700"/>
          </a:xfrm>
          <a:prstGeom prst="rect">
            <a:avLst/>
          </a:prstGeom>
          <a:ln>
            <a:noFill/>
          </a:ln>
          <a:extLst>
            <a:ext uri="{53640926-AAD7-44D8-BBD7-CCE9431645EC}">
              <a14:shadowObscured xmlns:a14="http://schemas.microsoft.com/office/drawing/2010/main" xmlns=""/>
            </a:ext>
          </a:extLst>
        </p:spPr>
      </p:pic>
      <p:pic>
        <p:nvPicPr>
          <p:cNvPr id="12" name="صورة 11"/>
          <p:cNvPicPr/>
          <p:nvPr/>
        </p:nvPicPr>
        <p:blipFill rotWithShape="1">
          <a:blip r:embed="rId5" cstate="print">
            <a:extLst>
              <a:ext uri="{28A0092B-C50C-407E-A947-70E740481C1C}">
                <a14:useLocalDpi xmlns:a14="http://schemas.microsoft.com/office/drawing/2010/main" xmlns="" val="0"/>
              </a:ext>
            </a:extLst>
          </a:blip>
          <a:srcRect l="9672" t="9137" b="8992"/>
          <a:stretch/>
        </p:blipFill>
        <p:spPr bwMode="auto">
          <a:xfrm>
            <a:off x="6219825" y="3538538"/>
            <a:ext cx="5781675" cy="2133600"/>
          </a:xfrm>
          <a:prstGeom prst="rect">
            <a:avLst/>
          </a:prstGeom>
          <a:ln>
            <a:noFill/>
          </a:ln>
          <a:extLst>
            <a:ext uri="{53640926-AAD7-44D8-BBD7-CCE9431645EC}">
              <a14:shadowObscured xmlns:a14="http://schemas.microsoft.com/office/drawing/2010/main" xmlns=""/>
            </a:ext>
          </a:extLst>
        </p:spPr>
      </p:pic>
      <p:pic>
        <p:nvPicPr>
          <p:cNvPr id="13" name="صورة 12"/>
          <p:cNvPicPr/>
          <p:nvPr/>
        </p:nvPicPr>
        <p:blipFill rotWithShape="1">
          <a:blip r:embed="rId6" cstate="print">
            <a:extLst>
              <a:ext uri="{28A0092B-C50C-407E-A947-70E740481C1C}">
                <a14:useLocalDpi xmlns:a14="http://schemas.microsoft.com/office/drawing/2010/main" xmlns="" val="0"/>
              </a:ext>
            </a:extLst>
          </a:blip>
          <a:srcRect t="5667" b="12314"/>
          <a:stretch/>
        </p:blipFill>
        <p:spPr bwMode="auto">
          <a:xfrm>
            <a:off x="165100" y="1366838"/>
            <a:ext cx="6400800" cy="2343150"/>
          </a:xfrm>
          <a:prstGeom prst="rect">
            <a:avLst/>
          </a:prstGeom>
          <a:ln>
            <a:noFill/>
          </a:ln>
          <a:extLst>
            <a:ext uri="{53640926-AAD7-44D8-BBD7-CCE9431645EC}">
              <a14:shadowObscured xmlns:a14="http://schemas.microsoft.com/office/drawing/2010/main" xmlns=""/>
            </a:ext>
          </a:extLst>
        </p:spPr>
      </p:pic>
      <p:pic>
        <p:nvPicPr>
          <p:cNvPr id="14" name="صورة 13"/>
          <p:cNvPicPr/>
          <p:nvPr/>
        </p:nvPicPr>
        <p:blipFill rotWithShape="1">
          <a:blip r:embed="rId7" cstate="print">
            <a:extLst>
              <a:ext uri="{28A0092B-C50C-407E-A947-70E740481C1C}">
                <a14:useLocalDpi xmlns:a14="http://schemas.microsoft.com/office/drawing/2010/main" xmlns="" val="0"/>
              </a:ext>
            </a:extLst>
          </a:blip>
          <a:srcRect t="5838" b="10241"/>
          <a:stretch/>
        </p:blipFill>
        <p:spPr bwMode="auto">
          <a:xfrm>
            <a:off x="165100" y="3668713"/>
            <a:ext cx="6400800" cy="2190750"/>
          </a:xfrm>
          <a:prstGeom prst="rect">
            <a:avLst/>
          </a:prstGeom>
          <a:ln>
            <a:noFill/>
          </a:ln>
          <a:extLst>
            <a:ext uri="{53640926-AAD7-44D8-BBD7-CCE9431645EC}">
              <a14:shadowObscured xmlns:a14="http://schemas.microsoft.com/office/drawing/2010/main" xmlns=""/>
            </a:ext>
          </a:extLst>
        </p:spPr>
      </p:pic>
      <p:sp>
        <p:nvSpPr>
          <p:cNvPr id="15" name="نجمة ذات 5 نقاط 14"/>
          <p:cNvSpPr/>
          <p:nvPr/>
        </p:nvSpPr>
        <p:spPr>
          <a:xfrm>
            <a:off x="10731500" y="1879600"/>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نجمة ذات 5 نقاط 15"/>
          <p:cNvSpPr/>
          <p:nvPr/>
        </p:nvSpPr>
        <p:spPr>
          <a:xfrm>
            <a:off x="5071540" y="2643982"/>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41455221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18</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783924" y="92333"/>
            <a:ext cx="2071401" cy="923330"/>
          </a:xfrm>
          <a:prstGeom prst="rect">
            <a:avLst/>
          </a:prstGeom>
        </p:spPr>
        <p:txBody>
          <a:bodyPr wrap="none">
            <a:spAutoFit/>
          </a:bodyPr>
          <a:lstStyle/>
          <a:p>
            <a:r>
              <a:rPr lang="ar-SA" sz="5400" b="1" dirty="0" smtClean="0">
                <a:solidFill>
                  <a:srgbClr val="A02240"/>
                </a:solidFill>
                <a:ea typeface="Times New Roman" panose="02020603050405020304" pitchFamily="18" charset="0"/>
                <a:cs typeface="Arabic Typesetting" panose="03020402040406030203" pitchFamily="66" charset="-78"/>
              </a:rPr>
              <a:t>الاستبيان</a:t>
            </a:r>
            <a:r>
              <a:rPr lang="ar-SA" sz="5400" b="1" dirty="0">
                <a:solidFill>
                  <a:srgbClr val="A02240"/>
                </a:solidFill>
                <a:ea typeface="Times New Roman" panose="02020603050405020304" pitchFamily="18" charset="0"/>
                <a:cs typeface="Arabic Typesetting" panose="03020402040406030203" pitchFamily="66" charset="-78"/>
              </a:rPr>
              <a:t>:</a:t>
            </a:r>
            <a:r>
              <a:rPr lang="en-US" sz="5400" b="1" dirty="0" smtClean="0">
                <a:solidFill>
                  <a:srgbClr val="A02240"/>
                </a:solidFill>
                <a:ea typeface="Times New Roman" panose="02020603050405020304" pitchFamily="18" charset="0"/>
                <a:cs typeface="Arabic Typesetting" panose="03020402040406030203" pitchFamily="66" charset="-78"/>
              </a:rPr>
              <a:t> </a:t>
            </a:r>
            <a:endParaRPr lang="ar-SA" sz="5400" b="1" dirty="0">
              <a:solidFill>
                <a:srgbClr val="A02240"/>
              </a:solidFill>
              <a:ea typeface="Times New Roman" panose="02020603050405020304" pitchFamily="18" charset="0"/>
              <a:cs typeface="Arabic Typesetting" panose="03020402040406030203" pitchFamily="66" charset="-78"/>
            </a:endParaRPr>
          </a:p>
        </p:txBody>
      </p:sp>
      <p:pic>
        <p:nvPicPr>
          <p:cNvPr id="15" name="صورة 14"/>
          <p:cNvPicPr/>
          <p:nvPr/>
        </p:nvPicPr>
        <p:blipFill rotWithShape="1">
          <a:blip r:embed="rId4" cstate="print">
            <a:extLst>
              <a:ext uri="{28A0092B-C50C-407E-A947-70E740481C1C}">
                <a14:useLocalDpi xmlns:a14="http://schemas.microsoft.com/office/drawing/2010/main" xmlns="" val="0"/>
              </a:ext>
            </a:extLst>
          </a:blip>
          <a:srcRect l="2381" t="4566" b="12199"/>
          <a:stretch/>
        </p:blipFill>
        <p:spPr bwMode="auto">
          <a:xfrm>
            <a:off x="5855325" y="1142664"/>
            <a:ext cx="6248400" cy="2257425"/>
          </a:xfrm>
          <a:prstGeom prst="rect">
            <a:avLst/>
          </a:prstGeom>
          <a:ln>
            <a:noFill/>
          </a:ln>
          <a:extLst>
            <a:ext uri="{53640926-AAD7-44D8-BBD7-CCE9431645EC}">
              <a14:shadowObscured xmlns:a14="http://schemas.microsoft.com/office/drawing/2010/main" xmlns=""/>
            </a:ext>
          </a:extLst>
        </p:spPr>
      </p:pic>
      <p:pic>
        <p:nvPicPr>
          <p:cNvPr id="16" name="صورة 15"/>
          <p:cNvPicPr/>
          <p:nvPr/>
        </p:nvPicPr>
        <p:blipFill rotWithShape="1">
          <a:blip r:embed="rId5" cstate="print">
            <a:extLst>
              <a:ext uri="{28A0092B-C50C-407E-A947-70E740481C1C}">
                <a14:useLocalDpi xmlns:a14="http://schemas.microsoft.com/office/drawing/2010/main" xmlns="" val="0"/>
              </a:ext>
            </a:extLst>
          </a:blip>
          <a:srcRect t="8250" b="2383"/>
          <a:stretch/>
        </p:blipFill>
        <p:spPr bwMode="auto">
          <a:xfrm>
            <a:off x="5702925" y="3352800"/>
            <a:ext cx="6400800" cy="2476500"/>
          </a:xfrm>
          <a:prstGeom prst="rect">
            <a:avLst/>
          </a:prstGeom>
          <a:ln>
            <a:noFill/>
          </a:ln>
          <a:extLst>
            <a:ext uri="{53640926-AAD7-44D8-BBD7-CCE9431645EC}">
              <a14:shadowObscured xmlns:a14="http://schemas.microsoft.com/office/drawing/2010/main" xmlns=""/>
            </a:ext>
          </a:extLst>
        </p:spPr>
      </p:pic>
      <p:pic>
        <p:nvPicPr>
          <p:cNvPr id="17" name="صورة 16"/>
          <p:cNvPicPr/>
          <p:nvPr/>
        </p:nvPicPr>
        <p:blipFill rotWithShape="1">
          <a:blip r:embed="rId6" cstate="print">
            <a:extLst>
              <a:ext uri="{28A0092B-C50C-407E-A947-70E740481C1C}">
                <a14:useLocalDpi xmlns:a14="http://schemas.microsoft.com/office/drawing/2010/main" xmlns="" val="0"/>
              </a:ext>
            </a:extLst>
          </a:blip>
          <a:srcRect l="7143" t="6756"/>
          <a:stretch/>
        </p:blipFill>
        <p:spPr bwMode="auto">
          <a:xfrm>
            <a:off x="60315" y="1153917"/>
            <a:ext cx="5943600" cy="2497455"/>
          </a:xfrm>
          <a:prstGeom prst="rect">
            <a:avLst/>
          </a:prstGeom>
          <a:ln>
            <a:noFill/>
          </a:ln>
          <a:extLst>
            <a:ext uri="{53640926-AAD7-44D8-BBD7-CCE9431645EC}">
              <a14:shadowObscured xmlns:a14="http://schemas.microsoft.com/office/drawing/2010/main" xmlns=""/>
            </a:ext>
          </a:extLst>
        </p:spPr>
      </p:pic>
      <p:pic>
        <p:nvPicPr>
          <p:cNvPr id="19" name="صورة 18" descr="C:\Users\Dr Mohammed\Desktop\s2.png"/>
          <p:cNvPicPr/>
          <p:nvPr/>
        </p:nvPicPr>
        <p:blipFill rotWithShape="1">
          <a:blip r:embed="rId7" cstate="print">
            <a:extLst>
              <a:ext uri="{28A0092B-C50C-407E-A947-70E740481C1C}">
                <a14:useLocalDpi xmlns:a14="http://schemas.microsoft.com/office/drawing/2010/main" xmlns="" val="0"/>
              </a:ext>
            </a:extLst>
          </a:blip>
          <a:srcRect l="12801" t="6495" b="4738"/>
          <a:stretch/>
        </p:blipFill>
        <p:spPr bwMode="auto">
          <a:xfrm>
            <a:off x="122545" y="3622798"/>
            <a:ext cx="5580380" cy="2343150"/>
          </a:xfrm>
          <a:prstGeom prst="rect">
            <a:avLst/>
          </a:prstGeom>
          <a:noFill/>
          <a:ln>
            <a:noFill/>
          </a:ln>
          <a:extLst>
            <a:ext uri="{53640926-AAD7-44D8-BBD7-CCE9431645EC}">
              <a14:shadowObscured xmlns:a14="http://schemas.microsoft.com/office/drawing/2010/main" xmlns=""/>
            </a:ext>
          </a:extLst>
        </p:spPr>
      </p:pic>
      <p:sp>
        <p:nvSpPr>
          <p:cNvPr id="11" name="نجمة ذات 5 نقاط 10"/>
          <p:cNvSpPr/>
          <p:nvPr/>
        </p:nvSpPr>
        <p:spPr>
          <a:xfrm>
            <a:off x="10579100" y="1479381"/>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نجمة ذات 5 نقاط 11"/>
          <p:cNvSpPr/>
          <p:nvPr/>
        </p:nvSpPr>
        <p:spPr>
          <a:xfrm>
            <a:off x="4076700" y="4356100"/>
            <a:ext cx="508000" cy="469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11341997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19</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235285" y="92333"/>
            <a:ext cx="2456122" cy="923330"/>
          </a:xfrm>
          <a:prstGeom prst="rect">
            <a:avLst/>
          </a:prstGeom>
        </p:spPr>
        <p:txBody>
          <a:bodyPr wrap="none">
            <a:spAutoFit/>
          </a:bodyPr>
          <a:lstStyle/>
          <a:p>
            <a:r>
              <a:rPr lang="ar-SA" sz="5400" b="1" dirty="0">
                <a:solidFill>
                  <a:srgbClr val="A02240"/>
                </a:solidFill>
                <a:ea typeface="Times New Roman" panose="02020603050405020304" pitchFamily="18" charset="0"/>
                <a:cs typeface="Arabic Typesetting" panose="03020402040406030203" pitchFamily="66" charset="-78"/>
              </a:rPr>
              <a:t>مرحلة نمو المنتج</a:t>
            </a:r>
          </a:p>
        </p:txBody>
      </p:sp>
      <p:sp>
        <p:nvSpPr>
          <p:cNvPr id="7" name="مستطيل 6"/>
          <p:cNvSpPr/>
          <p:nvPr/>
        </p:nvSpPr>
        <p:spPr>
          <a:xfrm>
            <a:off x="623944" y="1392077"/>
            <a:ext cx="11415236" cy="1569660"/>
          </a:xfrm>
          <a:prstGeom prst="rect">
            <a:avLst/>
          </a:prstGeom>
        </p:spPr>
        <p:txBody>
          <a:bodyPr wrap="square">
            <a:spAutoFit/>
          </a:bodyPr>
          <a:lstStyle/>
          <a:p>
            <a:pPr marL="962025" algn="r" rtl="1">
              <a:spcAft>
                <a:spcPts val="0"/>
              </a:spcAft>
            </a:pPr>
            <a:r>
              <a:rPr lang="ar-SA" sz="24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المنتج في مرحلة النمو لما يتميز به المنتج من حيث اعتباره منتج صحي وصديق للبيئة، كما يوفر المشروع خدمة توصيل. ومن نتائج الاستبيان تم استنتاج التالي: </a:t>
            </a:r>
            <a:endParaRPr lang="en-US"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معظم الفئة ستقوم بتجربة المنتج المقدم في مشروع السماد العضوي عند التنفيذ هم النساء.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معظم الفئة معدل شرائها للسماد بالسنة 50 كيلو جرام سنويا.</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معظم الفئة تفضل أن يكون سعر السلعة المقدمة 5 ريال للكيلوغرام الواحد.</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8" name="مستطيل 7"/>
          <p:cNvSpPr/>
          <p:nvPr/>
        </p:nvSpPr>
        <p:spPr>
          <a:xfrm>
            <a:off x="9395129" y="3086166"/>
            <a:ext cx="2694969" cy="769441"/>
          </a:xfrm>
          <a:prstGeom prst="rect">
            <a:avLst/>
          </a:prstGeom>
        </p:spPr>
        <p:txBody>
          <a:bodyPr wrap="none">
            <a:spAutoFit/>
          </a:bodyPr>
          <a:lstStyle/>
          <a:p>
            <a:pPr lvl="0" rtl="1"/>
            <a:r>
              <a:rPr lang="ar-SA" sz="4400" b="1" dirty="0">
                <a:solidFill>
                  <a:srgbClr val="A02240"/>
                </a:solidFill>
                <a:ea typeface="Times New Roman" panose="02020603050405020304" pitchFamily="18" charset="0"/>
                <a:cs typeface="Arabic Typesetting" panose="03020402040406030203" pitchFamily="66" charset="-78"/>
              </a:rPr>
              <a:t>التنبؤ </a:t>
            </a:r>
            <a:r>
              <a:rPr lang="ar-SA" sz="4400" b="1" dirty="0" smtClean="0">
                <a:solidFill>
                  <a:srgbClr val="A02240"/>
                </a:solidFill>
                <a:ea typeface="Times New Roman" panose="02020603050405020304" pitchFamily="18" charset="0"/>
                <a:cs typeface="Arabic Typesetting" panose="03020402040406030203" pitchFamily="66" charset="-78"/>
              </a:rPr>
              <a:t>بالطلب </a:t>
            </a:r>
            <a:r>
              <a:rPr lang="ar-SA" sz="4400" b="1" dirty="0">
                <a:solidFill>
                  <a:srgbClr val="A02240"/>
                </a:solidFill>
                <a:ea typeface="Times New Roman" panose="02020603050405020304" pitchFamily="18" charset="0"/>
                <a:cs typeface="Arabic Typesetting" panose="03020402040406030203" pitchFamily="66" charset="-78"/>
              </a:rPr>
              <a:t>المتوقع:</a:t>
            </a:r>
            <a:endParaRPr lang="en-US" sz="4400" b="1" dirty="0">
              <a:solidFill>
                <a:srgbClr val="A02240"/>
              </a:solidFill>
              <a:ea typeface="Times New Roman" panose="02020603050405020304" pitchFamily="18" charset="0"/>
              <a:cs typeface="Arabic Typesetting" panose="03020402040406030203" pitchFamily="66" charset="-78"/>
            </a:endParaRPr>
          </a:p>
        </p:txBody>
      </p:sp>
      <p:sp>
        <p:nvSpPr>
          <p:cNvPr id="10" name="مستطيل 9"/>
          <p:cNvSpPr/>
          <p:nvPr/>
        </p:nvSpPr>
        <p:spPr>
          <a:xfrm>
            <a:off x="3815250" y="4198711"/>
            <a:ext cx="8140070" cy="1569660"/>
          </a:xfrm>
          <a:prstGeom prst="rect">
            <a:avLst/>
          </a:prstGeom>
        </p:spPr>
        <p:txBody>
          <a:bodyPr wrap="square">
            <a:spAutoFit/>
          </a:bodyPr>
          <a:lstStyle/>
          <a:p>
            <a:pPr marL="962025" algn="r" rtl="1">
              <a:spcAft>
                <a:spcPts val="0"/>
              </a:spcAft>
            </a:pP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عدد السكان = 6,506,700 مليون نسمة</a:t>
            </a: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متوسط دخل الفرد = 135 ألف سنويا</a:t>
            </a: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4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متوسط دخل الفرد= 11.25 ألف شهريا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r>
              <a:rPr lang="ar-SA" sz="2400" dirty="0">
                <a:ea typeface="Times New Roman" panose="02020603050405020304" pitchFamily="18" charset="0"/>
                <a:cs typeface="Arabic Typesetting" panose="03020402040406030203" pitchFamily="66" charset="-78"/>
              </a:rPr>
              <a:t>هذه بعض المؤشرات التي تمت دراستها للتنبؤ بالطلب، الذي يتوقع ارتفاعه نظرا لارتفاع عدد السكان ودخل الفرد</a:t>
            </a:r>
            <a:r>
              <a:rPr lang="ar-SA" sz="2400" baseline="30000" dirty="0">
                <a:ea typeface="Times New Roman" panose="02020603050405020304" pitchFamily="18" charset="0"/>
                <a:cs typeface="Arabic Typesetting" panose="03020402040406030203" pitchFamily="66" charset="-78"/>
              </a:rPr>
              <a:t> </a:t>
            </a:r>
            <a:endParaRPr lang="ar-SA" sz="2400" dirty="0"/>
          </a:p>
        </p:txBody>
      </p:sp>
      <p:sp>
        <p:nvSpPr>
          <p:cNvPr id="11" name="مستطيل 10"/>
          <p:cNvSpPr/>
          <p:nvPr/>
        </p:nvSpPr>
        <p:spPr>
          <a:xfrm>
            <a:off x="10445474" y="3716448"/>
            <a:ext cx="1593706" cy="461665"/>
          </a:xfrm>
          <a:prstGeom prst="rect">
            <a:avLst/>
          </a:prstGeom>
        </p:spPr>
        <p:txBody>
          <a:bodyPr wrap="none">
            <a:spAutoFit/>
          </a:bodyPr>
          <a:lstStyle/>
          <a:p>
            <a:r>
              <a:rPr lang="ar-SA" sz="2400" b="1" dirty="0">
                <a:solidFill>
                  <a:srgbClr val="A02240"/>
                </a:solidFill>
                <a:ea typeface="Times New Roman" panose="02020603050405020304" pitchFamily="18" charset="0"/>
                <a:cs typeface="Arabic Typesetting" panose="03020402040406030203" pitchFamily="66" charset="-78"/>
              </a:rPr>
              <a:t>المؤشرات </a:t>
            </a:r>
            <a:r>
              <a:rPr lang="ar-SA" sz="2400" b="1" dirty="0" smtClean="0">
                <a:solidFill>
                  <a:srgbClr val="A02240"/>
                </a:solidFill>
                <a:ea typeface="Times New Roman" panose="02020603050405020304" pitchFamily="18" charset="0"/>
                <a:cs typeface="Arabic Typesetting" panose="03020402040406030203" pitchFamily="66" charset="-78"/>
              </a:rPr>
              <a:t>الاقتصادية</a:t>
            </a:r>
            <a:endParaRPr lang="ar-SA" sz="2400" dirty="0"/>
          </a:p>
        </p:txBody>
      </p:sp>
    </p:spTree>
    <p:extLst>
      <p:ext uri="{BB962C8B-B14F-4D97-AF65-F5344CB8AC3E}">
        <p14:creationId xmlns:p14="http://schemas.microsoft.com/office/powerpoint/2010/main" xmlns="" val="33386855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3700" y="2006600"/>
            <a:ext cx="8344468" cy="2590800"/>
          </a:xfrm>
        </p:spPr>
        <p:txBody>
          <a:bodyPr>
            <a:noAutofit/>
          </a:bodyPr>
          <a:lstStyle/>
          <a:p>
            <a:r>
              <a:rPr lang="ar-SA" sz="138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13800" dirty="0">
                <a:ea typeface="Times New Roman" panose="02020603050405020304" pitchFamily="18" charset="0"/>
                <a:cs typeface="Century Gothic" panose="020B0502020202020204" pitchFamily="34" charset="0"/>
              </a:rPr>
              <a:t> </a:t>
            </a:r>
            <a:endParaRPr lang="ar-SA" sz="13800" dirty="0"/>
          </a:p>
        </p:txBody>
      </p:sp>
      <p:pic>
        <p:nvPicPr>
          <p:cNvPr id="4" name="صورة 3" descr="نتيجة بحث الصور عن ‫شعار جامعة الملك سعود الجديد 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7715" y="1127124"/>
            <a:ext cx="2133600" cy="2022475"/>
          </a:xfrm>
          <a:prstGeom prst="rect">
            <a:avLst/>
          </a:prstGeom>
          <a:noFill/>
          <a:ln>
            <a:noFill/>
          </a:ln>
        </p:spPr>
      </p:pic>
    </p:spTree>
    <p:extLst>
      <p:ext uri="{BB962C8B-B14F-4D97-AF65-F5344CB8AC3E}">
        <p14:creationId xmlns:p14="http://schemas.microsoft.com/office/powerpoint/2010/main" xmlns="" val="310856292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20</a:t>
            </a:fld>
            <a:endParaRPr lang="ar-SA"/>
          </a:p>
        </p:txBody>
      </p:sp>
      <p:sp>
        <p:nvSpPr>
          <p:cNvPr id="5" name="مستطيل 4"/>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6" name="مستطيل 5"/>
          <p:cNvSpPr/>
          <p:nvPr/>
        </p:nvSpPr>
        <p:spPr>
          <a:xfrm>
            <a:off x="3235285" y="92333"/>
            <a:ext cx="2456122" cy="923330"/>
          </a:xfrm>
          <a:prstGeom prst="rect">
            <a:avLst/>
          </a:prstGeom>
        </p:spPr>
        <p:txBody>
          <a:bodyPr wrap="none">
            <a:spAutoFit/>
          </a:bodyPr>
          <a:lstStyle/>
          <a:p>
            <a:r>
              <a:rPr lang="ar-SA" sz="5400" b="1" dirty="0">
                <a:solidFill>
                  <a:srgbClr val="A02240"/>
                </a:solidFill>
                <a:ea typeface="Times New Roman" panose="02020603050405020304" pitchFamily="18" charset="0"/>
                <a:cs typeface="Arabic Typesetting" panose="03020402040406030203" pitchFamily="66" charset="-78"/>
              </a:rPr>
              <a:t>مرحلة نمو المنتج</a:t>
            </a:r>
          </a:p>
        </p:txBody>
      </p:sp>
      <p:sp>
        <p:nvSpPr>
          <p:cNvPr id="8" name="مستطيل 7"/>
          <p:cNvSpPr/>
          <p:nvPr/>
        </p:nvSpPr>
        <p:spPr>
          <a:xfrm>
            <a:off x="9395129" y="802297"/>
            <a:ext cx="2694969" cy="769441"/>
          </a:xfrm>
          <a:prstGeom prst="rect">
            <a:avLst/>
          </a:prstGeom>
        </p:spPr>
        <p:txBody>
          <a:bodyPr wrap="none">
            <a:spAutoFit/>
          </a:bodyPr>
          <a:lstStyle/>
          <a:p>
            <a:pPr lvl="0" rtl="1"/>
            <a:r>
              <a:rPr lang="ar-SA" sz="4400" b="1" dirty="0">
                <a:solidFill>
                  <a:srgbClr val="A02240"/>
                </a:solidFill>
                <a:ea typeface="Times New Roman" panose="02020603050405020304" pitchFamily="18" charset="0"/>
                <a:cs typeface="Arabic Typesetting" panose="03020402040406030203" pitchFamily="66" charset="-78"/>
              </a:rPr>
              <a:t>التنبؤ </a:t>
            </a:r>
            <a:r>
              <a:rPr lang="ar-SA" sz="4400" b="1" dirty="0" smtClean="0">
                <a:solidFill>
                  <a:srgbClr val="A02240"/>
                </a:solidFill>
                <a:ea typeface="Times New Roman" panose="02020603050405020304" pitchFamily="18" charset="0"/>
                <a:cs typeface="Arabic Typesetting" panose="03020402040406030203" pitchFamily="66" charset="-78"/>
              </a:rPr>
              <a:t>بالطلب </a:t>
            </a:r>
            <a:r>
              <a:rPr lang="ar-SA" sz="4400" b="1" dirty="0">
                <a:solidFill>
                  <a:srgbClr val="A02240"/>
                </a:solidFill>
                <a:ea typeface="Times New Roman" panose="02020603050405020304" pitchFamily="18" charset="0"/>
                <a:cs typeface="Arabic Typesetting" panose="03020402040406030203" pitchFamily="66" charset="-78"/>
              </a:rPr>
              <a:t>المتوقع:</a:t>
            </a:r>
            <a:endParaRPr lang="en-US" sz="4400" b="1" dirty="0">
              <a:solidFill>
                <a:srgbClr val="A02240"/>
              </a:solidFill>
              <a:ea typeface="Times New Roman" panose="02020603050405020304" pitchFamily="18" charset="0"/>
              <a:cs typeface="Arabic Typesetting" panose="03020402040406030203" pitchFamily="66" charset="-78"/>
            </a:endParaRPr>
          </a:p>
        </p:txBody>
      </p:sp>
      <p:sp>
        <p:nvSpPr>
          <p:cNvPr id="12" name="مستطيل 11"/>
          <p:cNvSpPr/>
          <p:nvPr/>
        </p:nvSpPr>
        <p:spPr>
          <a:xfrm>
            <a:off x="7989295" y="1467906"/>
            <a:ext cx="4100803" cy="461665"/>
          </a:xfrm>
          <a:prstGeom prst="rect">
            <a:avLst/>
          </a:prstGeom>
        </p:spPr>
        <p:txBody>
          <a:bodyPr wrap="none">
            <a:spAutoFit/>
          </a:bodyPr>
          <a:lstStyle/>
          <a:p>
            <a:pPr lvl="0" algn="r" rtl="1">
              <a:spcAft>
                <a:spcPts val="0"/>
              </a:spcAft>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تقدير حجم الطلب المتوقع من خلال تحديد نمو الطلب المتوقع</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3" name="مستطيل 12"/>
          <p:cNvSpPr/>
          <p:nvPr/>
        </p:nvSpPr>
        <p:spPr>
          <a:xfrm>
            <a:off x="1190378" y="1107996"/>
            <a:ext cx="6096000" cy="6124754"/>
          </a:xfrm>
          <a:prstGeom prst="rect">
            <a:avLst/>
          </a:prstGeom>
        </p:spPr>
        <p:txBody>
          <a:bodyPr>
            <a:spAutoFit/>
          </a:bodyPr>
          <a:lstStyle/>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معدل النمو السكاني</a:t>
            </a: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توضح الهيئة العامة للإحصاء ان معدل النمو السكاني </a:t>
            </a:r>
            <a:r>
              <a:rPr lang="ar-SA" sz="20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2.54</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معدل النمو الراجع لتغير الدخل</a:t>
            </a: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عند ارتفاع الدخل فان 65.6% من السكان يزيد شراؤهم للسماد العضوي وهذا يعني </a:t>
            </a:r>
            <a:r>
              <a:rPr lang="ar-SA" sz="20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أن</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معدل النمو الراجع لتغير الدخل ذو مرونة عالية أكبر من الواحد.</a:t>
            </a: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(2* 10% )= 2.0</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معدل النمو الراجع لتغير السعر</a:t>
            </a: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عند انخفاض السعر فان 43.4% من السكان يزيد شراؤهم من السماد العضوي أي </a:t>
            </a:r>
            <a:r>
              <a:rPr lang="ar-SA" sz="20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أن</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مرونة الطلب الراجع لتغير السعر ذو مرونة عالية.</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(1.5 * 10%) =0.15</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نمو الطلب المتوقع</a:t>
            </a: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F</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(.15+.2+2.54) =2.89</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حجم الطلب المتوقع:</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-1=</a:t>
            </a:r>
            <a:r>
              <a:rPr lang="en-US" sz="2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(1+F</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=50% * (3153478) =1576739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-1=1576739*(1+2.89) =6133514.71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-2=6133514.71*(1+2.89) =23859372.22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-3=23859372.22*(1+2.89) =92812957.94</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rtl="1">
              <a:spcAft>
                <a:spcPts val="0"/>
              </a:spcAft>
            </a:pPr>
            <a:r>
              <a:rPr lang="ar-SA"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rtl="1">
              <a:spcAft>
                <a:spcPts val="0"/>
              </a:spcAft>
            </a:pPr>
            <a:r>
              <a:rPr lang="ar-SA"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4" name="مستطيل 13"/>
          <p:cNvSpPr/>
          <p:nvPr/>
        </p:nvSpPr>
        <p:spPr>
          <a:xfrm>
            <a:off x="10642458" y="2162624"/>
            <a:ext cx="1571264" cy="461665"/>
          </a:xfrm>
          <a:prstGeom prst="rect">
            <a:avLst/>
          </a:prstGeom>
        </p:spPr>
        <p:txBody>
          <a:bodyPr wrap="none">
            <a:spAutoFit/>
          </a:bodyPr>
          <a:lstStyle/>
          <a:p>
            <a:r>
              <a:rPr lang="ar-SA" sz="2400" b="1" dirty="0">
                <a:solidFill>
                  <a:srgbClr val="A02240"/>
                </a:solidFill>
                <a:ea typeface="Times New Roman" panose="02020603050405020304" pitchFamily="18" charset="0"/>
                <a:cs typeface="Arabic Typesetting" panose="03020402040406030203" pitchFamily="66" charset="-78"/>
              </a:rPr>
              <a:t>حجم المبيعات </a:t>
            </a:r>
            <a:r>
              <a:rPr lang="ar-SA" sz="2400" b="1" dirty="0" smtClean="0">
                <a:solidFill>
                  <a:srgbClr val="A02240"/>
                </a:solidFill>
                <a:ea typeface="Times New Roman" panose="02020603050405020304" pitchFamily="18" charset="0"/>
                <a:cs typeface="Arabic Typesetting" panose="03020402040406030203" pitchFamily="66" charset="-78"/>
              </a:rPr>
              <a:t>المتوقعة:</a:t>
            </a:r>
            <a:endParaRPr lang="ar-SA" sz="2400" dirty="0"/>
          </a:p>
        </p:txBody>
      </p:sp>
      <p:sp>
        <p:nvSpPr>
          <p:cNvPr id="15" name="مستطيل 14"/>
          <p:cNvSpPr/>
          <p:nvPr/>
        </p:nvSpPr>
        <p:spPr>
          <a:xfrm>
            <a:off x="6829851" y="2592556"/>
            <a:ext cx="6096000" cy="707886"/>
          </a:xfrm>
          <a:prstGeom prst="rect">
            <a:avLst/>
          </a:prstGeom>
        </p:spPr>
        <p:txBody>
          <a:bodyPr>
            <a:spAutoFit/>
          </a:bodyPr>
          <a:lstStyle/>
          <a:p>
            <a:pPr marL="962025" algn="r" rtl="1">
              <a:spcAft>
                <a:spcPts val="0"/>
              </a:spcAft>
            </a:pP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1/n *</a:t>
            </a:r>
            <a:r>
              <a:rPr lang="en-US" sz="2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D</a:t>
            </a:r>
            <a:r>
              <a:rPr lang="en-US" sz="2000" baseline="-250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t</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=1/3 *  1576739</a:t>
            </a:r>
            <a:r>
              <a:rPr lang="en-US" sz="2000" dirty="0" smtClean="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525579.666</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6" name="مستطيل 15"/>
          <p:cNvSpPr/>
          <p:nvPr/>
        </p:nvSpPr>
        <p:spPr>
          <a:xfrm>
            <a:off x="10612018" y="3516945"/>
            <a:ext cx="1563248" cy="523220"/>
          </a:xfrm>
          <a:prstGeom prst="rect">
            <a:avLst/>
          </a:prstGeom>
        </p:spPr>
        <p:txBody>
          <a:bodyPr wrap="none">
            <a:spAutoFit/>
          </a:bodyPr>
          <a:lstStyle/>
          <a:p>
            <a:pPr marL="342900" lvl="0" indent="-342900" algn="r" rtl="1">
              <a:spcAft>
                <a:spcPts val="0"/>
              </a:spcAft>
              <a:buFont typeface="Symbol" panose="05050102010706020507" pitchFamily="18" charset="2"/>
              <a:buChar char=""/>
            </a:pPr>
            <a:r>
              <a:rPr lang="ar-SA" sz="28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السعر المتوقع</a:t>
            </a:r>
            <a:r>
              <a:rPr lang="en-US" sz="2800" b="1" dirty="0">
                <a:solidFill>
                  <a:srgbClr val="B75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7" name="مستطيل 16"/>
          <p:cNvSpPr/>
          <p:nvPr/>
        </p:nvSpPr>
        <p:spPr>
          <a:xfrm>
            <a:off x="5186735" y="4108849"/>
            <a:ext cx="7949901" cy="1015663"/>
          </a:xfrm>
          <a:prstGeom prst="rect">
            <a:avLst/>
          </a:prstGeom>
        </p:spPr>
        <p:txBody>
          <a:bodyPr wrap="square">
            <a:spAutoFit/>
          </a:bodyPr>
          <a:lstStyle/>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المشروع عبارة عن تقديم المنتج السماد العضوي وتم تحديد السعر للكيلوغرام الواحد كألتي:</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من الاستبيان يوضح ان بالنسبة 66% من العينة تم اخيار سعر 5 ريال.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وبما أن نحن في بداية مشروعنا ستتراوح قيمة المنتج الكيلوغرام الواحد ب 3.5 ريال. </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cxnSp>
        <p:nvCxnSpPr>
          <p:cNvPr id="19" name="رابط كسهم مستقيم 18"/>
          <p:cNvCxnSpPr/>
          <p:nvPr/>
        </p:nvCxnSpPr>
        <p:spPr>
          <a:xfrm flipH="1" flipV="1">
            <a:off x="7368988" y="1467906"/>
            <a:ext cx="720763"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023459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 y="2717800"/>
            <a:ext cx="9702800" cy="1993900"/>
          </a:xfrm>
        </p:spPr>
        <p:txBody>
          <a:bodyPr>
            <a:noAutofit/>
          </a:bodyPr>
          <a:lstStyle/>
          <a:p>
            <a:r>
              <a:rPr lang="ar-SA" sz="11500" b="1" dirty="0">
                <a:solidFill>
                  <a:srgbClr val="007266"/>
                </a:solidFill>
                <a:ea typeface="Times New Roman" panose="02020603050405020304" pitchFamily="18" charset="0"/>
                <a:cs typeface="Arabic Typesetting" panose="03020402040406030203" pitchFamily="66" charset="-78"/>
              </a:rPr>
              <a:t>ثالثا دراسة الجدوى الفنية</a:t>
            </a:r>
            <a:endParaRPr lang="ar-SA" sz="11500" dirty="0"/>
          </a:p>
        </p:txBody>
      </p:sp>
      <p:pic>
        <p:nvPicPr>
          <p:cNvPr id="4" name="صورة 3"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715" y="1190624"/>
            <a:ext cx="2133600" cy="2022475"/>
          </a:xfrm>
          <a:prstGeom prst="rect">
            <a:avLst/>
          </a:prstGeom>
          <a:noFill/>
          <a:ln>
            <a:noFill/>
          </a:ln>
        </p:spPr>
      </p:pic>
    </p:spTree>
    <p:extLst>
      <p:ext uri="{BB962C8B-B14F-4D97-AF65-F5344CB8AC3E}">
        <p14:creationId xmlns:p14="http://schemas.microsoft.com/office/powerpoint/2010/main" xmlns="" val="198366800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22</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7" name="مستطيل 6"/>
          <p:cNvSpPr/>
          <p:nvPr/>
        </p:nvSpPr>
        <p:spPr>
          <a:xfrm>
            <a:off x="5815764" y="1679887"/>
            <a:ext cx="6096000" cy="2923877"/>
          </a:xfrm>
          <a:prstGeom prst="rect">
            <a:avLst/>
          </a:prstGeom>
        </p:spPr>
        <p:txBody>
          <a:bodyPr>
            <a:spAutoFit/>
          </a:bodyPr>
          <a:lstStyle/>
          <a:p>
            <a:pPr marL="342900" lvl="0" indent="-342900" algn="r" rtl="1">
              <a:spcAft>
                <a:spcPts val="0"/>
              </a:spcAft>
              <a:buFont typeface="Symbol" panose="05050102010706020507" pitchFamily="18" charset="2"/>
              <a:buChar char=""/>
            </a:pPr>
            <a:r>
              <a:rPr lang="ar-SA" sz="24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وصف المشروع:</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اسم المشروع</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السماد النقي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عنوان المشروع</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البريد الإلكتروني: </a:t>
            </a:r>
            <a:r>
              <a:rPr lang="en-US" sz="20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smad.na8e@smad.com</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فاكس: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4488148</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جوال: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0500076007</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0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تصنيف المشروع</a:t>
            </a:r>
            <a:r>
              <a:rPr lang="en-US" sz="20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من الناحية الإنشائية: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جديد</a:t>
            </a: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التخصص: </a:t>
            </a: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صناعي </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1" name="مستطيل 10"/>
          <p:cNvSpPr/>
          <p:nvPr/>
        </p:nvSpPr>
        <p:spPr>
          <a:xfrm>
            <a:off x="6096290" y="990431"/>
            <a:ext cx="1071127" cy="461665"/>
          </a:xfrm>
          <a:prstGeom prst="rect">
            <a:avLst/>
          </a:prstGeom>
        </p:spPr>
        <p:txBody>
          <a:bodyPr wrap="none">
            <a:spAutoFit/>
          </a:bodyPr>
          <a:lstStyle/>
          <a:p>
            <a:pPr lvl="0" algn="r" rtl="1">
              <a:spcAft>
                <a:spcPts val="0"/>
              </a:spcAft>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الافق الزمني</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12" name="جدول 11"/>
          <p:cNvGraphicFramePr>
            <a:graphicFrameLocks noGrp="1"/>
          </p:cNvGraphicFramePr>
          <p:nvPr>
            <p:extLst>
              <p:ext uri="{D42A27DB-BD31-4B8C-83A1-F6EECF244321}">
                <p14:modId xmlns:p14="http://schemas.microsoft.com/office/powerpoint/2010/main" xmlns="" val="4256123061"/>
              </p:ext>
            </p:extLst>
          </p:nvPr>
        </p:nvGraphicFramePr>
        <p:xfrm>
          <a:off x="1687367" y="1537191"/>
          <a:ext cx="5480050" cy="640080"/>
        </p:xfrm>
        <a:graphic>
          <a:graphicData uri="http://schemas.openxmlformats.org/drawingml/2006/table">
            <a:tbl>
              <a:tblPr rtl="1" firstRow="1" firstCol="1" bandRow="1">
                <a:tableStyleId>{F5AB1C69-6EDB-4FF4-983F-18BD219EF322}</a:tableStyleId>
              </a:tblPr>
              <a:tblGrid>
                <a:gridCol w="1369060"/>
                <a:gridCol w="1370330"/>
                <a:gridCol w="1370330"/>
                <a:gridCol w="1370330"/>
              </a:tblGrid>
              <a:tr h="0">
                <a:tc>
                  <a:txBody>
                    <a:bodyPr/>
                    <a:lstStyle/>
                    <a:p>
                      <a:pPr algn="ctr" rtl="1">
                        <a:spcAft>
                          <a:spcPts val="0"/>
                        </a:spcAft>
                      </a:pPr>
                      <a:r>
                        <a:rPr lang="ar-SA" sz="1400">
                          <a:effectLst/>
                        </a:rPr>
                        <a:t>الفترة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بداية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نهاية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طول الفترة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ctr" rtl="1">
                        <a:spcAft>
                          <a:spcPts val="0"/>
                        </a:spcAft>
                      </a:pPr>
                      <a:r>
                        <a:rPr lang="ar-SA" sz="1400">
                          <a:effectLst/>
                        </a:rPr>
                        <a:t>فترة الأنشاء</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2017-1-1</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2017-9-24</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10  شهور</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ctr" rtl="1">
                        <a:spcAft>
                          <a:spcPts val="0"/>
                        </a:spcAft>
                      </a:pPr>
                      <a:r>
                        <a:rPr lang="ar-SA" sz="1400">
                          <a:effectLst/>
                        </a:rPr>
                        <a:t>فترة الإنتاج</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2017-9-25</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2027-10-10</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10 سنوات</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bl>
          </a:graphicData>
        </a:graphic>
      </p:graphicFrame>
      <p:sp>
        <p:nvSpPr>
          <p:cNvPr id="13" name="مستطيل 12"/>
          <p:cNvSpPr/>
          <p:nvPr/>
        </p:nvSpPr>
        <p:spPr>
          <a:xfrm>
            <a:off x="5815764" y="2409822"/>
            <a:ext cx="1351653" cy="461665"/>
          </a:xfrm>
          <a:prstGeom prst="rect">
            <a:avLst/>
          </a:prstGeom>
        </p:spPr>
        <p:txBody>
          <a:bodyPr wrap="none">
            <a:spAutoFit/>
          </a:bodyPr>
          <a:lstStyle/>
          <a:p>
            <a:pPr lvl="0" algn="r" rtl="1">
              <a:spcAft>
                <a:spcPts val="0"/>
              </a:spcAft>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منتجات المشروع</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14" name="جدول 13"/>
          <p:cNvGraphicFramePr>
            <a:graphicFrameLocks noGrp="1"/>
          </p:cNvGraphicFramePr>
          <p:nvPr>
            <p:extLst>
              <p:ext uri="{D42A27DB-BD31-4B8C-83A1-F6EECF244321}">
                <p14:modId xmlns:p14="http://schemas.microsoft.com/office/powerpoint/2010/main" xmlns="" val="1784295599"/>
              </p:ext>
            </p:extLst>
          </p:nvPr>
        </p:nvGraphicFramePr>
        <p:xfrm>
          <a:off x="863993" y="2871487"/>
          <a:ext cx="6394450" cy="640080"/>
        </p:xfrm>
        <a:graphic>
          <a:graphicData uri="http://schemas.openxmlformats.org/drawingml/2006/table">
            <a:tbl>
              <a:tblPr rtl="1" firstRow="1" firstCol="1" bandRow="1">
                <a:tableStyleId>{F5AB1C69-6EDB-4FF4-983F-18BD219EF322}</a:tableStyleId>
              </a:tblPr>
              <a:tblGrid>
                <a:gridCol w="1278890"/>
                <a:gridCol w="1278890"/>
                <a:gridCol w="1278890"/>
                <a:gridCol w="1278890"/>
                <a:gridCol w="1278890"/>
              </a:tblGrid>
              <a:tr h="0">
                <a:tc>
                  <a:txBody>
                    <a:bodyPr/>
                    <a:lstStyle/>
                    <a:p>
                      <a:pPr algn="ctr" rtl="1">
                        <a:spcAft>
                          <a:spcPts val="0"/>
                        </a:spcAft>
                      </a:pPr>
                      <a:r>
                        <a:rPr lang="ar-SA" sz="1400">
                          <a:effectLst/>
                        </a:rPr>
                        <a:t>م</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المنتجات</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بداية الإنتاج</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نهاية الإنتاج</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الطاقة الأسمية </a:t>
                      </a:r>
                      <a:endParaRPr lang="en-US" sz="1600">
                        <a:effectLst/>
                      </a:endParaRPr>
                    </a:p>
                    <a:p>
                      <a:pPr algn="ctr" rtl="1">
                        <a:spcAft>
                          <a:spcPts val="0"/>
                        </a:spcAft>
                      </a:pPr>
                      <a:r>
                        <a:rPr lang="ar-SA" sz="1400">
                          <a:effectLst/>
                        </a:rPr>
                        <a:t>السنوية (عدد)</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Aft>
                          <a:spcPts val="0"/>
                        </a:spcAft>
                      </a:pPr>
                      <a:r>
                        <a:rPr lang="ar-SA" sz="1400">
                          <a:effectLst/>
                        </a:rPr>
                        <a:t>1</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سماد عضوي</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2017\10</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a:effectLst/>
                        </a:rPr>
                        <a:t>2027\10</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1">
                        <a:spcAft>
                          <a:spcPts val="0"/>
                        </a:spcAft>
                      </a:pPr>
                      <a:r>
                        <a:rPr lang="ar-SA" sz="1400" dirty="0">
                          <a:effectLst/>
                        </a:rPr>
                        <a:t>158500</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
        <p:nvSpPr>
          <p:cNvPr id="15" name="مستطيل 14"/>
          <p:cNvSpPr/>
          <p:nvPr/>
        </p:nvSpPr>
        <p:spPr>
          <a:xfrm>
            <a:off x="5815764" y="3683475"/>
            <a:ext cx="1386918" cy="461665"/>
          </a:xfrm>
          <a:prstGeom prst="rect">
            <a:avLst/>
          </a:prstGeom>
        </p:spPr>
        <p:txBody>
          <a:bodyPr wrap="none">
            <a:spAutoFit/>
          </a:bodyPr>
          <a:lstStyle/>
          <a:p>
            <a:r>
              <a:rPr lang="ar-SA" sz="2400" b="1" dirty="0">
                <a:solidFill>
                  <a:srgbClr val="A02240"/>
                </a:solidFill>
                <a:ea typeface="Times New Roman" panose="02020603050405020304" pitchFamily="18" charset="0"/>
                <a:cs typeface="Arabic Typesetting" panose="03020402040406030203" pitchFamily="66" charset="-78"/>
              </a:rPr>
              <a:t>الشركاء المؤسسون</a:t>
            </a:r>
            <a:endParaRPr lang="ar-SA" sz="2400" dirty="0"/>
          </a:p>
        </p:txBody>
      </p:sp>
      <p:graphicFrame>
        <p:nvGraphicFramePr>
          <p:cNvPr id="16" name="جدول 15"/>
          <p:cNvGraphicFramePr>
            <a:graphicFrameLocks noGrp="1"/>
          </p:cNvGraphicFramePr>
          <p:nvPr>
            <p:extLst>
              <p:ext uri="{D42A27DB-BD31-4B8C-83A1-F6EECF244321}">
                <p14:modId xmlns:p14="http://schemas.microsoft.com/office/powerpoint/2010/main" xmlns="" val="1859053113"/>
              </p:ext>
            </p:extLst>
          </p:nvPr>
        </p:nvGraphicFramePr>
        <p:xfrm>
          <a:off x="1535430" y="4220926"/>
          <a:ext cx="5492115" cy="1280160"/>
        </p:xfrm>
        <a:graphic>
          <a:graphicData uri="http://schemas.openxmlformats.org/drawingml/2006/table">
            <a:tbl>
              <a:tblPr rtl="1" firstRow="1" firstCol="1" bandRow="1">
                <a:tableStyleId>{F5AB1C69-6EDB-4FF4-983F-18BD219EF322}</a:tableStyleId>
              </a:tblPr>
              <a:tblGrid>
                <a:gridCol w="633730"/>
                <a:gridCol w="1438275"/>
                <a:gridCol w="1710055"/>
                <a:gridCol w="1710055"/>
              </a:tblGrid>
              <a:tr h="0">
                <a:tc>
                  <a:txBody>
                    <a:bodyPr/>
                    <a:lstStyle/>
                    <a:p>
                      <a:pPr algn="ctr" rtl="1">
                        <a:spcAft>
                          <a:spcPts val="0"/>
                        </a:spcAft>
                      </a:pPr>
                      <a:r>
                        <a:rPr lang="ar-SA" sz="1400">
                          <a:effectLst/>
                        </a:rPr>
                        <a:t>م</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جنسية الشريك</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الاسم</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حصة التأسيس</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marL="342900" lvl="0" indent="-342900" algn="ctr" rtl="1">
                        <a:spcAft>
                          <a:spcPts val="0"/>
                        </a:spcAft>
                        <a:buFont typeface="+mj-lt"/>
                        <a:buAutoNum type="arabicPeriod"/>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سعودية</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ريما فهيد الحماد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400 ألف</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marL="342900" lvl="0" indent="-342900" algn="ctr" rtl="1">
                        <a:spcAft>
                          <a:spcPts val="0"/>
                        </a:spcAft>
                        <a:buFont typeface="+mj-lt"/>
                        <a:buAutoNum type="arabicPeriod"/>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سعودية</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إيمان ردعان الدوسري</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400 ألف</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marL="342900" lvl="0" indent="-342900" algn="ctr" rtl="1">
                        <a:spcAft>
                          <a:spcPts val="0"/>
                        </a:spcAft>
                        <a:buFont typeface="+mj-lt"/>
                        <a:buAutoNum type="arabicPeriod"/>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سعودية</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ليلى محمد اليمني</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400 ألف</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marL="342900" lvl="0" indent="-342900" algn="ctr" rtl="1">
                        <a:spcAft>
                          <a:spcPts val="0"/>
                        </a:spcAft>
                        <a:buFont typeface="+mj-lt"/>
                        <a:buAutoNum type="arabicPeriod"/>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سعودية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أفنان صالح السديس</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400 ألف</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marL="342900" lvl="0" indent="-342900" algn="ctr" rtl="1">
                        <a:spcAft>
                          <a:spcPts val="0"/>
                        </a:spcAft>
                        <a:buFont typeface="+mj-lt"/>
                        <a:buAutoNum type="arabicPeriod"/>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a:effectLst/>
                        </a:rPr>
                        <a:t>سعودية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منيره عبد العزيز الشامي</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Aft>
                          <a:spcPts val="0"/>
                        </a:spcAft>
                      </a:pPr>
                      <a:r>
                        <a:rPr lang="ar-SA" sz="1400" dirty="0">
                          <a:effectLst/>
                        </a:rPr>
                        <a:t>400 ألف</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13869040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23</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10114040" y="885513"/>
            <a:ext cx="1920719" cy="523220"/>
          </a:xfrm>
          <a:prstGeom prst="rect">
            <a:avLst/>
          </a:prstGeom>
        </p:spPr>
        <p:txBody>
          <a:bodyPr wrap="none">
            <a:spAutoFit/>
          </a:bodyPr>
          <a:lstStyle/>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مراحل انشاء المشروع</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pic>
        <p:nvPicPr>
          <p:cNvPr id="8" name="صورة 7" descr="لقطة الشاشة"/>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53887" y="1475265"/>
            <a:ext cx="6096851" cy="2486372"/>
          </a:xfrm>
          <a:prstGeom prst="rect">
            <a:avLst/>
          </a:prstGeom>
        </p:spPr>
      </p:pic>
      <p:sp>
        <p:nvSpPr>
          <p:cNvPr id="9" name="مستطيل 8"/>
          <p:cNvSpPr/>
          <p:nvPr/>
        </p:nvSpPr>
        <p:spPr>
          <a:xfrm>
            <a:off x="-319143" y="3584476"/>
            <a:ext cx="6096000" cy="2308324"/>
          </a:xfrm>
          <a:prstGeom prst="rect">
            <a:avLst/>
          </a:prstGeom>
        </p:spPr>
        <p:txBody>
          <a:bodyPr>
            <a:spAutoFit/>
          </a:bodyPr>
          <a:lstStyle/>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إيجار الأرض بسعر 2 ريال للمتر في المدينة الصناعية في منطقه الرياض 2 بمساحه 200م مربع.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التسجيل واستخراج الرخص في ثلاث شهور و16يوم.</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بناء المصنع يكلف 160,000 ريال.</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تركيب والنقل الآلات لتجربتها.</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تشطيب وتجريب المصنع قبل البدء الرسمي.</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61763505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24</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9" name="مستطيل 8"/>
          <p:cNvSpPr/>
          <p:nvPr/>
        </p:nvSpPr>
        <p:spPr>
          <a:xfrm>
            <a:off x="9681179" y="855822"/>
            <a:ext cx="2369559" cy="523220"/>
          </a:xfrm>
          <a:prstGeom prst="rect">
            <a:avLst/>
          </a:prstGeom>
        </p:spPr>
        <p:txBody>
          <a:bodyPr wrap="none">
            <a:spAutoFit/>
          </a:bodyPr>
          <a:lstStyle/>
          <a:p>
            <a:r>
              <a:rPr lang="ar-SA" sz="2800" b="1" dirty="0">
                <a:solidFill>
                  <a:srgbClr val="B75C00"/>
                </a:solidFill>
                <a:ea typeface="Times New Roman" panose="02020603050405020304" pitchFamily="18" charset="0"/>
                <a:cs typeface="Arabic Typesetting" panose="03020402040406030203" pitchFamily="66" charset="-78"/>
              </a:rPr>
              <a:t>اختيار الموقع الملائم للمشروع</a:t>
            </a:r>
            <a:endParaRPr lang="ar-SA" sz="2800" dirty="0"/>
          </a:p>
        </p:txBody>
      </p:sp>
      <p:sp>
        <p:nvSpPr>
          <p:cNvPr id="10" name="مستطيل 9"/>
          <p:cNvSpPr/>
          <p:nvPr/>
        </p:nvSpPr>
        <p:spPr>
          <a:xfrm>
            <a:off x="6700235" y="899011"/>
            <a:ext cx="3914854" cy="523220"/>
          </a:xfrm>
          <a:prstGeom prst="rect">
            <a:avLst/>
          </a:prstGeom>
        </p:spPr>
        <p:txBody>
          <a:bodyPr wrap="none">
            <a:spAutoFit/>
          </a:bodyPr>
          <a:lstStyle/>
          <a:p>
            <a:pPr marL="962025" algn="r" rtl="1">
              <a:spcAft>
                <a:spcPts val="0"/>
              </a:spcAft>
            </a:pPr>
            <a:r>
              <a:rPr lang="ar-SA" sz="28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بيانات المرحلة التصفية الأولى للمصنع</a:t>
            </a:r>
            <a:endParaRPr lang="en-US" sz="2000" b="1"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11" name="جدول 10"/>
          <p:cNvGraphicFramePr>
            <a:graphicFrameLocks noGrp="1"/>
          </p:cNvGraphicFramePr>
          <p:nvPr>
            <p:extLst>
              <p:ext uri="{D42A27DB-BD31-4B8C-83A1-F6EECF244321}">
                <p14:modId xmlns:p14="http://schemas.microsoft.com/office/powerpoint/2010/main" xmlns="" val="3262641267"/>
              </p:ext>
            </p:extLst>
          </p:nvPr>
        </p:nvGraphicFramePr>
        <p:xfrm>
          <a:off x="6288112" y="1422231"/>
          <a:ext cx="5762626" cy="2773680"/>
        </p:xfrm>
        <a:graphic>
          <a:graphicData uri="http://schemas.openxmlformats.org/drawingml/2006/table">
            <a:tbl>
              <a:tblPr rtl="1" firstRow="1" firstCol="1" bandRow="1">
                <a:tableStyleId>{F5AB1C69-6EDB-4FF4-983F-18BD219EF322}</a:tableStyleId>
              </a:tblPr>
              <a:tblGrid>
                <a:gridCol w="269252"/>
                <a:gridCol w="2604458"/>
                <a:gridCol w="722229"/>
                <a:gridCol w="722229"/>
                <a:gridCol w="722229"/>
                <a:gridCol w="722229"/>
              </a:tblGrid>
              <a:tr h="0">
                <a:tc>
                  <a:txBody>
                    <a:bodyPr/>
                    <a:lstStyle/>
                    <a:p>
                      <a:pPr algn="ctr" rtl="0">
                        <a:spcBef>
                          <a:spcPts val="900"/>
                        </a:spcBef>
                        <a:spcAft>
                          <a:spcPts val="0"/>
                        </a:spcAft>
                      </a:pPr>
                      <a:r>
                        <a:rPr lang="ar-SA" sz="1400">
                          <a:effectLst/>
                        </a:rPr>
                        <a:t>م</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المعايير</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المدينة الصناعية في الخرج</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المدينة الصناعية في الزلفي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المدينة الصناعية في سدير</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المدينة الصناعية في الرياض</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المرافق العامة (كهرباء، ماء...)</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2</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الطرق والمواصلات</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القوى العاملة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الخدمات الاجتماعية (المدارس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الصناعات المكملة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Bef>
                          <a:spcPts val="900"/>
                        </a:spcBef>
                        <a:spcAft>
                          <a:spcPts val="0"/>
                        </a:spcAft>
                      </a:pPr>
                      <a:r>
                        <a:rPr lang="ar-SA" sz="1400">
                          <a:effectLst/>
                        </a:rPr>
                        <a:t>6</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مدى توفر شبكات الصرف الصحي وإمكانية صرف المخلفات</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1">
                        <a:spcAft>
                          <a:spcPts val="0"/>
                        </a:spcAft>
                      </a:pPr>
                      <a:r>
                        <a:rPr lang="ar-SA" sz="1400">
                          <a:effectLst/>
                        </a:rPr>
                        <a:t>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400">
                          <a:effectLst/>
                        </a:rPr>
                        <a:t>المجموع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23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23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a:effectLst/>
                        </a:rPr>
                        <a:t>23</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400" dirty="0">
                          <a:effectLst/>
                        </a:rPr>
                        <a:t>28</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
        <p:nvSpPr>
          <p:cNvPr id="12" name="مستطيل 11"/>
          <p:cNvSpPr/>
          <p:nvPr/>
        </p:nvSpPr>
        <p:spPr>
          <a:xfrm>
            <a:off x="100405" y="1316718"/>
            <a:ext cx="6096000" cy="4493538"/>
          </a:xfrm>
          <a:prstGeom prst="rect">
            <a:avLst/>
          </a:prstGeom>
        </p:spPr>
        <p:txBody>
          <a:bodyPr>
            <a:spAutoFit/>
          </a:bodyPr>
          <a:lstStyle/>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فوائد بناء المصنع في هذه المدن الصناعية:</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42950" lvl="1" indent="-28575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القيمة </a:t>
            </a:r>
            <a:r>
              <a:rPr lang="ar-SA" sz="24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الإيجارية</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تبدأ من 1 ريال لكل متر مربع للأراضي الصناعية</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42950" lvl="1" indent="-28575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بنية تحتية متكاملة وتطوير مستمر لمزيد من الخدمات (مياه، شبكة اتصالات متقدمة، أمن صناعي، خدمات حكومية، مجمعات تجارية، مجمعات سكنية...)</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42950" lvl="1" indent="-28575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تسهيلات مالية وقروض تصل إلى 75% من تكلفة المشروع</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42950" lvl="1" indent="-28575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إعفاء جمركي للمواد الخام</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742950" lvl="1" indent="-285750" algn="r" rtl="1">
              <a:spcAft>
                <a:spcPts val="0"/>
              </a:spcAft>
              <a:buFont typeface="Symbol" panose="05050102010706020507" pitchFamily="18" charset="2"/>
              <a:buChar char=""/>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إعفاء جمركي للآلات والمعدات</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أفضل موقع سيكون في المدينة الصناعية (الرياض 2)</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سيتم اختيار المدينة الصناعية الواقعة في الرياض2 وذلك لتوفر المواد الخام في المدينة الصناعية نفسها، وبالتالي انخفاض تكاليف النقل، ولقرب منافذ التوزيع المدينة الصناعية.</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504825" algn="r" rtl="1">
              <a:spcAft>
                <a:spcPts val="0"/>
              </a:spcAft>
            </a:pPr>
            <a:r>
              <a:rPr lang="ar-SA" sz="24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 </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136270785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25</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2906738" y="990431"/>
            <a:ext cx="9144000" cy="4585871"/>
          </a:xfrm>
          <a:prstGeom prst="rect">
            <a:avLst/>
          </a:prstGeom>
        </p:spPr>
        <p:txBody>
          <a:bodyPr wrap="square">
            <a:spAutoFit/>
          </a:bodyPr>
          <a:lstStyle/>
          <a:p>
            <a:pPr marL="342900" lvl="0" indent="-342900" algn="r" rtl="1">
              <a:spcAft>
                <a:spcPts val="0"/>
              </a:spcAft>
              <a:buFont typeface="Symbol" panose="05050102010706020507" pitchFamily="18" charset="2"/>
              <a:buChar char=""/>
            </a:pPr>
            <a:r>
              <a:rPr lang="ar-SA" sz="2800" b="1" dirty="0" smtClean="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الفن الإنتاجي </a:t>
            </a:r>
            <a:r>
              <a:rPr lang="ar-SA" sz="28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الملائم</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طاقة المشروع</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سيتم استخدام تكنولوجيا تحقق وفورات حجم كبير بتقليل التكلفة وزيادة الانتاج.</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نوعية المواد المتوفرة</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المواد الخام متوافرة محلياً ولا حاجة للاستيراد.</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درجة توفر العمالة ونوعيتها</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تعمل المملكة العربية السعودية على الاستثمار الأمثل في مواطنيها من الجنسين لتكون كوادر وطنيه وذلك لتكتفي بالسعوديين في مجال المحاسبة والإدارة، أما المواصلات ومسؤولين الأجهزة تحويل الأطعمة الى سماد عضوي سيتم استقدام عمال اجنبية لديها خبرة أكبر.</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السوق</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سنوجه خداماتنا للسوق المحلي وتحديدا منطقه الرياض في الوقت الحالي ونتطلع لانتشار وتوزيع المنتج على بقية مدن ومحافظات المملكة العربية السعودية وتصديره للخارج.</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9" name="مستطيل 8"/>
          <p:cNvSpPr/>
          <p:nvPr/>
        </p:nvSpPr>
        <p:spPr>
          <a:xfrm>
            <a:off x="1248723" y="1125077"/>
            <a:ext cx="1136850" cy="461665"/>
          </a:xfrm>
          <a:prstGeom prst="rect">
            <a:avLst/>
          </a:prstGeom>
        </p:spPr>
        <p:txBody>
          <a:bodyPr wrap="none">
            <a:spAutoFit/>
          </a:bodyPr>
          <a:lstStyle/>
          <a:p>
            <a:r>
              <a:rPr lang="ar-SA" sz="2400" b="1" dirty="0">
                <a:solidFill>
                  <a:srgbClr val="A02240"/>
                </a:solidFill>
                <a:ea typeface="Times New Roman" panose="02020603050405020304" pitchFamily="18" charset="0"/>
                <a:cs typeface="Arabic Typesetting" panose="03020402040406030203" pitchFamily="66" charset="-78"/>
              </a:rPr>
              <a:t>الاسم التجاري</a:t>
            </a:r>
            <a:endParaRPr lang="ar-SA" sz="2400" dirty="0"/>
          </a:p>
        </p:txBody>
      </p:sp>
      <p:pic>
        <p:nvPicPr>
          <p:cNvPr id="11" name="صورة 10"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976" y="1586742"/>
            <a:ext cx="2488908" cy="2303075"/>
          </a:xfrm>
          <a:prstGeom prst="rect">
            <a:avLst/>
          </a:prstGeom>
          <a:noFill/>
          <a:ln>
            <a:noFill/>
          </a:ln>
        </p:spPr>
      </p:pic>
    </p:spTree>
    <p:extLst>
      <p:ext uri="{BB962C8B-B14F-4D97-AF65-F5344CB8AC3E}">
        <p14:creationId xmlns:p14="http://schemas.microsoft.com/office/powerpoint/2010/main" xmlns="" val="34583435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26</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7" name="مستطيل 6"/>
          <p:cNvSpPr/>
          <p:nvPr/>
        </p:nvSpPr>
        <p:spPr>
          <a:xfrm>
            <a:off x="1916131" y="1672191"/>
            <a:ext cx="9942980" cy="3108543"/>
          </a:xfrm>
          <a:prstGeom prst="rect">
            <a:avLst/>
          </a:prstGeom>
        </p:spPr>
        <p:txBody>
          <a:bodyPr wrap="square">
            <a:spAutoFit/>
          </a:bodyPr>
          <a:lstStyle/>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شروط الحصول على التكنولوجيا وتكلفتها</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85915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سيتم استخدام أحدث الأجهزة الخاصة لإنتاج السماد العضوي (آلة تحويل المخلفات الى سماد عضوي، أجهزه كمبيوتر للإدارة العمل) وسيتم استيرادها من موقع علي بابا ومواقع صينيه لأنها توفر السعر الأمثل.</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الأثر البيئي للتكنولوجيا</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ينتج الأثر البيئي السلبي من التكنولوجيا من استخدام السيارات حيث ان الادخنة المتصاعدة منها قد تضر بالبيئة ولكن بالحد المسموح به. يجب التمويه ان مشروعنا صديق للبيئة لأننا نقوم بالتخلص من المخلفات الى سماد عضوي وذلك يتم استغلالها للتقليل أثر السلبي على البيئي.</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203112634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27</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6335910" y="1117432"/>
            <a:ext cx="5856090" cy="1015663"/>
          </a:xfrm>
          <a:prstGeom prst="rect">
            <a:avLst/>
          </a:prstGeom>
        </p:spPr>
        <p:txBody>
          <a:bodyPr wrap="none">
            <a:spAutoFit/>
          </a:bodyPr>
          <a:lstStyle/>
          <a:p>
            <a:pPr marL="914400" lvl="1" indent="-457200" algn="l" rtl="1">
              <a:buFont typeface="Arial" panose="020B0604020202020204" pitchFamily="34" charset="0"/>
              <a:buChar char="•"/>
            </a:pPr>
            <a:r>
              <a:rPr lang="ar-SA" sz="36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تحديد متطلبات المشروع من العناصر الأساسية</a:t>
            </a:r>
          </a:p>
          <a:p>
            <a:endParaRPr lang="ar-SA" sz="2400" dirty="0"/>
          </a:p>
        </p:txBody>
      </p:sp>
      <p:sp>
        <p:nvSpPr>
          <p:cNvPr id="10" name="Rectangle 3"/>
          <p:cNvSpPr>
            <a:spLocks noChangeArrowheads="1"/>
          </p:cNvSpPr>
          <p:nvPr/>
        </p:nvSpPr>
        <p:spPr bwMode="auto">
          <a:xfrm>
            <a:off x="4823590" y="1594956"/>
            <a:ext cx="645401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A02240"/>
                </a:solidFill>
                <a:effectLst/>
                <a:latin typeface="Arabic Typesetting" panose="03020402040406030203" pitchFamily="66" charset="-78"/>
                <a:ea typeface="Times New Roman" panose="02020603050405020304" pitchFamily="18" charset="0"/>
                <a:cs typeface="Arabic Typesetting" panose="03020402040406030203" pitchFamily="66" charset="-78"/>
              </a:rPr>
              <a:t>الآلات والمعدات</a:t>
            </a:r>
            <a:r>
              <a:rPr kumimoji="0" lang="en-US" sz="2400" b="1" i="0" u="none" strike="noStrike" cap="none" normalizeH="0" baseline="0" dirty="0" smtClean="0">
                <a:ln>
                  <a:noFill/>
                </a:ln>
                <a:solidFill>
                  <a:srgbClr val="A02240"/>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يتميز المشروع باعتماده على المعدات الحديثة التي تؤدي إلى الغرض المرغوب المطلوب وهي كالتالي:</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F57C00"/>
                </a:solidFill>
                <a:effectLst/>
                <a:latin typeface="Arabic Typesetting" panose="03020402040406030203" pitchFamily="66" charset="-78"/>
                <a:ea typeface="Times New Roman" panose="02020603050405020304" pitchFamily="18" charset="0"/>
                <a:cs typeface="Arabic Typesetting" panose="03020402040406030203" pitchFamily="66" charset="-78"/>
              </a:rPr>
              <a:t>سيارة وحده نقل المخلفات </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عدد السيارات = عدد الوحدات المنتجة في الدورة الواحدة / طاقة الالة الواحدة</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500/350 = 1.4</a:t>
            </a:r>
            <a:r>
              <a:rPr kumimoji="0" lang="en-US" sz="2400" b="0" i="0" u="none" strike="noStrike" cap="none" normalizeH="0" baseline="0" dirty="0" smtClean="0">
                <a:ln>
                  <a:noFill/>
                </a:ln>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en-US"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1 </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المصدر خارجي: سيتم استيرادها من موقع علي بابا ذلك لأنه يوفر أفضل الاسعار.</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a:t>
            </a:r>
            <a:r>
              <a:rPr kumimoji="0" lang="en-US"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ii)</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المواصفات والتكلفة: </a:t>
            </a:r>
            <a:endParaRPr kumimoji="0" lang="ar-S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11" name="جدول 10"/>
          <p:cNvGraphicFramePr>
            <a:graphicFrameLocks noGrp="1"/>
          </p:cNvGraphicFramePr>
          <p:nvPr>
            <p:extLst>
              <p:ext uri="{D42A27DB-BD31-4B8C-83A1-F6EECF244321}">
                <p14:modId xmlns:p14="http://schemas.microsoft.com/office/powerpoint/2010/main" xmlns="" val="2729745663"/>
              </p:ext>
            </p:extLst>
          </p:nvPr>
        </p:nvGraphicFramePr>
        <p:xfrm>
          <a:off x="3316737" y="3985426"/>
          <a:ext cx="6394450" cy="2194560"/>
        </p:xfrm>
        <a:graphic>
          <a:graphicData uri="http://schemas.openxmlformats.org/drawingml/2006/table">
            <a:tbl>
              <a:tblPr rtl="1" firstRow="1" firstCol="1" bandRow="1">
                <a:tableStyleId>{F5AB1C69-6EDB-4FF4-983F-18BD219EF322}</a:tableStyleId>
              </a:tblPr>
              <a:tblGrid>
                <a:gridCol w="1598295"/>
                <a:gridCol w="1598295"/>
                <a:gridCol w="1598930"/>
                <a:gridCol w="1598930"/>
              </a:tblGrid>
              <a:tr h="0">
                <a:tc>
                  <a:txBody>
                    <a:bodyPr/>
                    <a:lstStyle/>
                    <a:p>
                      <a:pPr algn="r" rtl="1">
                        <a:spcAft>
                          <a:spcPts val="0"/>
                        </a:spcAft>
                      </a:pPr>
                      <a:r>
                        <a:rPr lang="ar-SA" sz="1800">
                          <a:effectLst/>
                        </a:rPr>
                        <a:t>اسم العلامة التجارية: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en-US" sz="1800">
                          <a:effectLst/>
                        </a:rPr>
                        <a:t>sinotruk howo</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نوع الوقود:</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ديزل</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r" rtl="1">
                        <a:spcAft>
                          <a:spcPts val="0"/>
                        </a:spcAft>
                      </a:pPr>
                      <a:r>
                        <a:rPr lang="ar-SA" sz="1800">
                          <a:effectLst/>
                        </a:rPr>
                        <a:t>قدرة التحميل:</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29400، 32800</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سعة المحرك:</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&gt; 8 لترات</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r" rtl="1">
                        <a:spcAft>
                          <a:spcPts val="0"/>
                        </a:spcAft>
                      </a:pPr>
                      <a:r>
                        <a:rPr lang="ar-SA" sz="1800">
                          <a:effectLst/>
                        </a:rPr>
                        <a:t>قوة الحصان:</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من 251 إلى 350 حصان</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السعر للوحدة الواحدة </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١٧٢٣٢٥٫٢ ريال</a:t>
                      </a:r>
                      <a:endParaRPr lang="en-US" sz="1600">
                        <a:effectLst/>
                      </a:endParaRPr>
                    </a:p>
                    <a:p>
                      <a:pPr algn="r" rtl="1">
                        <a:spcAft>
                          <a:spcPts val="0"/>
                        </a:spcAft>
                      </a:pPr>
                      <a:r>
                        <a:rPr lang="ar-SA" sz="1800">
                          <a:effectLst/>
                        </a:rPr>
                        <a:t>٤٦٠٠٠ دولار</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r" rtl="1">
                        <a:spcAft>
                          <a:spcPts val="0"/>
                        </a:spcAft>
                      </a:pPr>
                      <a:r>
                        <a:rPr lang="ar-SA" sz="1800">
                          <a:effectLst/>
                        </a:rPr>
                        <a:t>قدرة تحميل</a:t>
                      </a:r>
                      <a:r>
                        <a:rPr lang="en-US" sz="18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21 – 30 طن</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1800">
                          <a:effectLst/>
                        </a:rPr>
                        <a:t>رقم الموديل</a:t>
                      </a:r>
                      <a:r>
                        <a:rPr lang="en-US" sz="18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en-US" sz="1800">
                          <a:effectLst/>
                        </a:rPr>
                        <a:t>ZZ3257N3647A</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gridSpan="4">
                  <a:txBody>
                    <a:bodyPr/>
                    <a:lstStyle/>
                    <a:p>
                      <a:pPr algn="r" rtl="1">
                        <a:spcAft>
                          <a:spcPts val="0"/>
                        </a:spcAft>
                      </a:pPr>
                      <a:r>
                        <a:rPr lang="ar-SA" sz="1800" dirty="0">
                          <a:effectLst/>
                        </a:rPr>
                        <a:t>ما بعد خدمة بيع تقنية مهندس يمكن أن نورد لكم بعد بيع الخدمة عند شراء منا.</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Tree>
    <p:extLst>
      <p:ext uri="{BB962C8B-B14F-4D97-AF65-F5344CB8AC3E}">
        <p14:creationId xmlns:p14="http://schemas.microsoft.com/office/powerpoint/2010/main" xmlns="" val="175537734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28</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Rectangle 1"/>
          <p:cNvSpPr>
            <a:spLocks noChangeArrowheads="1"/>
          </p:cNvSpPr>
          <p:nvPr/>
        </p:nvSpPr>
        <p:spPr bwMode="auto">
          <a:xfrm>
            <a:off x="6254942" y="969643"/>
            <a:ext cx="5561138"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F57C00"/>
                </a:solidFill>
                <a:effectLst/>
                <a:latin typeface="Arabic Typesetting" panose="03020402040406030203" pitchFamily="66" charset="-78"/>
                <a:ea typeface="Times New Roman" panose="02020603050405020304" pitchFamily="18" charset="0"/>
                <a:cs typeface="Arabic Typesetting" panose="03020402040406030203" pitchFamily="66" charset="-78"/>
              </a:rPr>
              <a:t>آلة واحده تحويل المخلفات الى سماد عضوي </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عدد آلة التحويل = عدد الوحدات المنتجة في الدورة الواحدة / طاقة الالة الواحدة</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1000</a:t>
            </a:r>
            <a:r>
              <a:rPr kumimoji="0" lang="en-US"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kg </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18</a:t>
            </a:r>
            <a:r>
              <a:rPr kumimoji="0" lang="en-US"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KW</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0.54 </a:t>
            </a:r>
            <a:r>
              <a:rPr kumimoji="0" lang="en-US" sz="2400" b="0" i="0" u="none" strike="noStrike" cap="none" normalizeH="0" baseline="0" dirty="0" smtClean="0">
                <a:ln>
                  <a:noFill/>
                </a:ln>
                <a:solidFill>
                  <a:schemeClr val="tx1"/>
                </a:solidFill>
                <a:effectLst/>
                <a:latin typeface="Sakkal Majalla" panose="02000000000000000000" pitchFamily="2" charset="-78"/>
                <a:ea typeface="Times New Roman" panose="02020603050405020304" pitchFamily="18" charset="0"/>
                <a:cs typeface="Sakkal Majalla" panose="02000000000000000000" pitchFamily="2" charset="-78"/>
              </a:rPr>
              <a:t>≈</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1 </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ملاحظه تم تحويل </a:t>
            </a:r>
            <a:r>
              <a:rPr kumimoji="0" lang="en-US"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kw </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إلى </a:t>
            </a:r>
            <a:r>
              <a:rPr kumimoji="0" lang="en-US"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kg-m/s </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r>
              <a:rPr kumimoji="0" lang="en-US"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iii)</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المصدر خارجي: سيتم استيرادها من موقع علي بابا وذلك لأنه يوفر أفضل الاسعار.</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المواصفات والتكلفة: </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r>
              <a:rPr kumimoji="0" lang="en-US"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iv)</a:t>
            </a:r>
            <a:endPar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7" name="جدول 6"/>
          <p:cNvGraphicFramePr>
            <a:graphicFrameLocks noGrp="1"/>
          </p:cNvGraphicFramePr>
          <p:nvPr>
            <p:extLst>
              <p:ext uri="{D42A27DB-BD31-4B8C-83A1-F6EECF244321}">
                <p14:modId xmlns:p14="http://schemas.microsoft.com/office/powerpoint/2010/main" xmlns="" val="2423475345"/>
              </p:ext>
            </p:extLst>
          </p:nvPr>
        </p:nvGraphicFramePr>
        <p:xfrm>
          <a:off x="3349009" y="2820084"/>
          <a:ext cx="6394450" cy="3657600"/>
        </p:xfrm>
        <a:graphic>
          <a:graphicData uri="http://schemas.openxmlformats.org/drawingml/2006/table">
            <a:tbl>
              <a:tblPr rtl="1" firstRow="1" firstCol="1" bandRow="1">
                <a:tableStyleId>{F5AB1C69-6EDB-4FF4-983F-18BD219EF322}</a:tableStyleId>
              </a:tblPr>
              <a:tblGrid>
                <a:gridCol w="1540510"/>
                <a:gridCol w="1542415"/>
                <a:gridCol w="1537335"/>
                <a:gridCol w="1774190"/>
              </a:tblGrid>
              <a:tr h="0">
                <a:tc>
                  <a:txBody>
                    <a:bodyPr/>
                    <a:lstStyle/>
                    <a:p>
                      <a:pPr algn="r" rtl="1">
                        <a:spcAft>
                          <a:spcPts val="0"/>
                        </a:spcAft>
                      </a:pPr>
                      <a:r>
                        <a:rPr lang="ar-SA" sz="1600">
                          <a:effectLst/>
                        </a:rPr>
                        <a:t>اسم العلامة التجارية: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en-US" sz="1600">
                          <a:effectLst/>
                        </a:rPr>
                        <a:t>chuntai bakubaku king</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رقم الموديل</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en-US" sz="1600">
                          <a:effectLst/>
                        </a:rPr>
                        <a:t>MIG-0500-C</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r" rtl="1">
                        <a:spcAft>
                          <a:spcPts val="0"/>
                        </a:spcAft>
                      </a:pPr>
                      <a:r>
                        <a:rPr lang="ar-SA" sz="1600">
                          <a:effectLst/>
                        </a:rPr>
                        <a:t>قدرة الإنتاجية: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1000</a:t>
                      </a:r>
                      <a:r>
                        <a:rPr lang="en-US" sz="1600">
                          <a:effectLst/>
                        </a:rPr>
                        <a:t>kg/day</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حجم</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5400*3510*2625</a:t>
                      </a:r>
                      <a:r>
                        <a:rPr lang="en-US" sz="1600">
                          <a:effectLst/>
                        </a:rPr>
                        <a:t>MM</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r" rtl="1">
                        <a:spcAft>
                          <a:spcPts val="0"/>
                        </a:spcAft>
                      </a:pPr>
                      <a:r>
                        <a:rPr lang="ar-SA" sz="1600">
                          <a:effectLst/>
                        </a:rPr>
                        <a:t>الجهد الكهربي</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380</a:t>
                      </a:r>
                      <a:r>
                        <a:rPr lang="en-US" sz="1600">
                          <a:effectLst/>
                        </a:rPr>
                        <a:t>V</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السعر للوحدة الواحدة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٣٧٤٦٣٠ريال</a:t>
                      </a:r>
                      <a:endParaRPr lang="en-US" sz="1600">
                        <a:effectLst/>
                      </a:endParaRPr>
                    </a:p>
                    <a:p>
                      <a:pPr algn="r" rtl="1">
                        <a:spcAft>
                          <a:spcPts val="0"/>
                        </a:spcAft>
                      </a:pPr>
                      <a:r>
                        <a:rPr lang="ar-SA" sz="1600">
                          <a:effectLst/>
                        </a:rPr>
                        <a:t>100000 دولار</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r" rtl="1">
                        <a:spcAft>
                          <a:spcPts val="0"/>
                        </a:spcAft>
                      </a:pPr>
                      <a:r>
                        <a:rPr lang="ar-SA" sz="1600">
                          <a:effectLst/>
                        </a:rPr>
                        <a:t>قوة</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en-US" sz="1600">
                          <a:effectLst/>
                        </a:rPr>
                        <a:t>Max 18KW</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تردد</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50</a:t>
                      </a:r>
                      <a:r>
                        <a:rPr lang="en-US" sz="1600">
                          <a:effectLst/>
                        </a:rPr>
                        <a:t>HZ/60HZ</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r" rtl="1">
                        <a:spcAft>
                          <a:spcPts val="0"/>
                        </a:spcAft>
                      </a:pPr>
                      <a:r>
                        <a:rPr lang="ar-SA" sz="1600">
                          <a:effectLst/>
                        </a:rPr>
                        <a:t>عمر</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10 </a:t>
                      </a:r>
                      <a:r>
                        <a:rPr lang="en-US" sz="1600">
                          <a:effectLst/>
                        </a:rPr>
                        <a:t>YEARS</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ar-SA" sz="1600">
                          <a:effectLst/>
                        </a:rPr>
                        <a:t>اسم المنتج</a:t>
                      </a:r>
                      <a:r>
                        <a:rPr lang="en-US" sz="1600">
                          <a:effectLst/>
                        </a:rPr>
                        <a:t>:</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1">
                        <a:spcAft>
                          <a:spcPts val="0"/>
                        </a:spcAft>
                      </a:pPr>
                      <a:r>
                        <a:rPr lang="en-US" sz="1600">
                          <a:effectLst/>
                        </a:rPr>
                        <a:t>food waste composting machine</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r" rtl="1">
                        <a:spcAft>
                          <a:spcPts val="0"/>
                        </a:spcAft>
                      </a:pPr>
                      <a:r>
                        <a:rPr lang="ar-SA" sz="1600">
                          <a:effectLst/>
                        </a:rPr>
                        <a:t>تعبئة وتغليف السماد</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gridSpan="3">
                  <a:txBody>
                    <a:bodyPr/>
                    <a:lstStyle/>
                    <a:p>
                      <a:pPr algn="r" rtl="1">
                        <a:spcAft>
                          <a:spcPts val="0"/>
                        </a:spcAft>
                      </a:pPr>
                      <a:r>
                        <a:rPr lang="ar-SA" sz="1600">
                          <a:effectLst/>
                        </a:rPr>
                        <a:t>يتم تعبئه الأكياس في اليوم الواحد 100 كيس. الكيس الواحد 10 كيلوغرام.</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hMerge="1">
                  <a:txBody>
                    <a:bodyPr/>
                    <a:lstStyle/>
                    <a:p>
                      <a:pPr rtl="1"/>
                      <a:endParaRPr lang="ar-SA"/>
                    </a:p>
                  </a:txBody>
                  <a:tcPr/>
                </a:tc>
              </a:tr>
              <a:tr h="0">
                <a:tc gridSpan="4">
                  <a:txBody>
                    <a:bodyPr/>
                    <a:lstStyle/>
                    <a:p>
                      <a:pPr algn="r" rtl="1">
                        <a:spcAft>
                          <a:spcPts val="0"/>
                        </a:spcAft>
                      </a:pPr>
                      <a:r>
                        <a:rPr lang="ar-SA" sz="1600" dirty="0">
                          <a:effectLst/>
                        </a:rPr>
                        <a:t>ما بعد خدمة بيع لدينا نظام متكامل لمراقبة جودة قطع الغيار الصناعية. وسرعة التسليم والجودة العالية لدينا الشهادات والمؤهلات العالمية.</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Tree>
    <p:extLst>
      <p:ext uri="{BB962C8B-B14F-4D97-AF65-F5344CB8AC3E}">
        <p14:creationId xmlns:p14="http://schemas.microsoft.com/office/powerpoint/2010/main" xmlns="" val="416799718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29</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2906738" y="704850"/>
            <a:ext cx="9144000" cy="2985433"/>
          </a:xfrm>
          <a:prstGeom prst="rect">
            <a:avLst/>
          </a:prstGeom>
        </p:spPr>
        <p:txBody>
          <a:bodyPr wrap="square">
            <a:spAutoFit/>
          </a:bodyPr>
          <a:lstStyle/>
          <a:p>
            <a:pPr lvl="0" algn="r" rtl="1">
              <a:spcAft>
                <a:spcPts val="0"/>
              </a:spcAft>
            </a:pPr>
            <a:r>
              <a:rPr lang="ar-SA" sz="2800" b="1" dirty="0" smtClean="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العمالة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r>
              <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p>
          <a:p>
            <a:pPr marL="342900" lvl="0" indent="-342900" algn="r" rtl="1">
              <a:spcAft>
                <a:spcPts val="0"/>
              </a:spcAft>
              <a:buClr>
                <a:srgbClr val="F57C00"/>
              </a:buClr>
              <a:buFont typeface="Wingdings" panose="05000000000000000000" pitchFamily="2" charset="2"/>
              <a:buChar char=""/>
            </a:pPr>
            <a:r>
              <a:rPr lang="ar-SA" sz="20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متطلبات المشروع من العمالة</a:t>
            </a:r>
            <a:r>
              <a:rPr lang="en-US" sz="20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يتم تحديد عدد العمالة التي يحتاجها المشروع على أساس الطاقة الكاملة لهذا المشروع، وتنقسم العمالة إلى قسمين: عمالة الإنتاج مباشرة وعمالة غير مباشرة.</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ويتم حساب عدد العمال وفقاً للصيغة الآتية:</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عدد عمال الإنتاج المباشرين = حجم الإنتاج * الوقت اللازم لإنتاج الوحدة / عدد ساعات العمل للعامل خلال فترة الإنتاج = 50*1/12=4،1 = 4 عمال</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للتوضيح (الآلة تنتج 5 منتجات في الساعة الواحدة =50 كيلوغرام)</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ويتم احتساب عدد ساعات العمل كألتي (12ساعه – 2ساعتان راحة) *50كيلوغرام =500 كيلوغرام في 12 ساعة. </a:t>
            </a:r>
            <a:endParaRPr lang="en-US" sz="16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متطلبات المشروع من عمالة:</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7" name="جدول 6"/>
          <p:cNvGraphicFramePr>
            <a:graphicFrameLocks noGrp="1"/>
          </p:cNvGraphicFramePr>
          <p:nvPr>
            <p:extLst>
              <p:ext uri="{D42A27DB-BD31-4B8C-83A1-F6EECF244321}">
                <p14:modId xmlns:p14="http://schemas.microsoft.com/office/powerpoint/2010/main" xmlns="" val="1076896867"/>
              </p:ext>
            </p:extLst>
          </p:nvPr>
        </p:nvGraphicFramePr>
        <p:xfrm>
          <a:off x="3043397" y="3367070"/>
          <a:ext cx="5742940" cy="3395980"/>
        </p:xfrm>
        <a:graphic>
          <a:graphicData uri="http://schemas.openxmlformats.org/drawingml/2006/table">
            <a:tbl>
              <a:tblPr rtl="1" firstRow="1" firstCol="1" bandRow="1">
                <a:tableStyleId>{F5AB1C69-6EDB-4FF4-983F-18BD219EF322}</a:tableStyleId>
              </a:tblPr>
              <a:tblGrid>
                <a:gridCol w="1084580"/>
                <a:gridCol w="2101215"/>
                <a:gridCol w="728980"/>
                <a:gridCol w="516255"/>
                <a:gridCol w="589915"/>
                <a:gridCol w="721995"/>
              </a:tblGrid>
              <a:tr h="294640">
                <a:tc>
                  <a:txBody>
                    <a:bodyPr/>
                    <a:lstStyle/>
                    <a:p>
                      <a:pPr algn="ctr" rtl="0">
                        <a:spcBef>
                          <a:spcPts val="900"/>
                        </a:spcBef>
                        <a:spcAft>
                          <a:spcPts val="0"/>
                        </a:spcAft>
                      </a:pPr>
                      <a:r>
                        <a:rPr lang="ar-SA" sz="1800">
                          <a:effectLst/>
                        </a:rPr>
                        <a:t>المسمى الوظيفي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متطلبات الوظيفة ووصف العمل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الوردية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gridSpan="3">
                  <a:txBody>
                    <a:bodyPr/>
                    <a:lstStyle/>
                    <a:p>
                      <a:pPr algn="ctr" rtl="0">
                        <a:spcBef>
                          <a:spcPts val="900"/>
                        </a:spcBef>
                        <a:spcAft>
                          <a:spcPts val="0"/>
                        </a:spcAft>
                      </a:pPr>
                      <a:r>
                        <a:rPr lang="ar-SA" sz="1800">
                          <a:effectLst/>
                        </a:rPr>
                        <a:t>عدد العمال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hMerge="1">
                  <a:txBody>
                    <a:bodyPr/>
                    <a:lstStyle/>
                    <a:p>
                      <a:pPr rtl="1"/>
                      <a:endParaRPr lang="ar-SA"/>
                    </a:p>
                  </a:txBody>
                  <a:tcPr/>
                </a:tc>
              </a:tr>
              <a:tr h="294640">
                <a:tc>
                  <a:txBody>
                    <a:bodyPr/>
                    <a:lstStyle/>
                    <a:p>
                      <a:pPr algn="ctr" rtl="0">
                        <a:spcBef>
                          <a:spcPts val="900"/>
                        </a:spcBef>
                        <a:spcAft>
                          <a:spcPts val="0"/>
                        </a:spcAft>
                      </a:pPr>
                      <a:r>
                        <a:rPr lang="ar-SA" sz="18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gridSpan="2">
                  <a:txBody>
                    <a:bodyPr/>
                    <a:lstStyle/>
                    <a:p>
                      <a:pPr algn="ctr" rtl="0">
                        <a:spcBef>
                          <a:spcPts val="900"/>
                        </a:spcBef>
                        <a:spcAft>
                          <a:spcPts val="0"/>
                        </a:spcAft>
                      </a:pPr>
                      <a:r>
                        <a:rPr lang="ar-SA" sz="18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a:txBody>
                    <a:bodyPr/>
                    <a:lstStyle/>
                    <a:p>
                      <a:pPr algn="ctr" rtl="0">
                        <a:spcBef>
                          <a:spcPts val="900"/>
                        </a:spcBef>
                        <a:spcAft>
                          <a:spcPts val="0"/>
                        </a:spcAft>
                      </a:pPr>
                      <a:r>
                        <a:rPr lang="ar-SA" sz="18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إجمالي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302260">
                <a:tc>
                  <a:txBody>
                    <a:bodyPr/>
                    <a:lstStyle/>
                    <a:p>
                      <a:pPr algn="ctr" rtl="0">
                        <a:spcBef>
                          <a:spcPts val="900"/>
                        </a:spcBef>
                        <a:spcAft>
                          <a:spcPts val="0"/>
                        </a:spcAft>
                      </a:pPr>
                      <a:r>
                        <a:rPr lang="ar-SA" sz="1800">
                          <a:effectLst/>
                        </a:rPr>
                        <a:t>مدير المصنع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0">
                        <a:spcBef>
                          <a:spcPts val="900"/>
                        </a:spcBef>
                        <a:spcAft>
                          <a:spcPts val="0"/>
                        </a:spcAft>
                      </a:pPr>
                      <a:r>
                        <a:rPr lang="ar-SA" sz="1800">
                          <a:effectLst/>
                        </a:rPr>
                        <a:t>الإشراف على عمل العمال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223520">
                <a:tc>
                  <a:txBody>
                    <a:bodyPr/>
                    <a:lstStyle/>
                    <a:p>
                      <a:pPr algn="ctr" rtl="0">
                        <a:spcBef>
                          <a:spcPts val="900"/>
                        </a:spcBef>
                        <a:spcAft>
                          <a:spcPts val="0"/>
                        </a:spcAft>
                      </a:pPr>
                      <a:r>
                        <a:rPr lang="ar-SA" sz="1800">
                          <a:effectLst/>
                        </a:rPr>
                        <a:t>سائق</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0">
                        <a:spcBef>
                          <a:spcPts val="900"/>
                        </a:spcBef>
                        <a:spcAft>
                          <a:spcPts val="0"/>
                        </a:spcAft>
                      </a:pPr>
                      <a:r>
                        <a:rPr lang="ar-SA" sz="1800">
                          <a:effectLst/>
                        </a:rPr>
                        <a:t>تجميع مخلفات الأكل وتوزيع المنتج</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498475">
                <a:tc>
                  <a:txBody>
                    <a:bodyPr/>
                    <a:lstStyle/>
                    <a:p>
                      <a:pPr algn="ctr" rtl="0">
                        <a:spcBef>
                          <a:spcPts val="900"/>
                        </a:spcBef>
                        <a:spcAft>
                          <a:spcPts val="0"/>
                        </a:spcAft>
                      </a:pPr>
                      <a:r>
                        <a:rPr lang="ar-SA" sz="1800">
                          <a:effectLst/>
                        </a:rPr>
                        <a:t>عامل للآلة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0">
                        <a:spcBef>
                          <a:spcPts val="900"/>
                        </a:spcBef>
                        <a:spcAft>
                          <a:spcPts val="0"/>
                        </a:spcAft>
                      </a:pPr>
                      <a:r>
                        <a:rPr lang="ar-SA" sz="1800">
                          <a:effectLst/>
                        </a:rPr>
                        <a:t>تشغيل الآلة ووضع مخلفات الأطعمة فيها</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302260">
                <a:tc>
                  <a:txBody>
                    <a:bodyPr/>
                    <a:lstStyle/>
                    <a:p>
                      <a:pPr algn="ctr" rtl="0">
                        <a:spcBef>
                          <a:spcPts val="900"/>
                        </a:spcBef>
                        <a:spcAft>
                          <a:spcPts val="0"/>
                        </a:spcAft>
                      </a:pPr>
                      <a:r>
                        <a:rPr lang="ar-SA" sz="1800">
                          <a:effectLst/>
                        </a:rPr>
                        <a:t>فني زراعة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0">
                        <a:spcBef>
                          <a:spcPts val="900"/>
                        </a:spcBef>
                        <a:spcAft>
                          <a:spcPts val="0"/>
                        </a:spcAft>
                      </a:pPr>
                      <a:r>
                        <a:rPr lang="ar-SA" sz="1800">
                          <a:effectLst/>
                        </a:rPr>
                        <a:t>الإشراف على جودة السماد</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302260">
                <a:tc>
                  <a:txBody>
                    <a:bodyPr/>
                    <a:lstStyle/>
                    <a:p>
                      <a:pPr algn="ctr" rtl="0">
                        <a:spcBef>
                          <a:spcPts val="900"/>
                        </a:spcBef>
                        <a:spcAft>
                          <a:spcPts val="0"/>
                        </a:spcAft>
                      </a:pPr>
                      <a:r>
                        <a:rPr lang="ar-SA" sz="1800">
                          <a:effectLst/>
                        </a:rPr>
                        <a:t>عامل تحميل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r" rtl="0">
                        <a:spcBef>
                          <a:spcPts val="900"/>
                        </a:spcBef>
                        <a:spcAft>
                          <a:spcPts val="0"/>
                        </a:spcAft>
                      </a:pPr>
                      <a:r>
                        <a:rPr lang="ar-SA" sz="1800">
                          <a:effectLst/>
                        </a:rPr>
                        <a:t>عامل للتحميل والتنزيل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1">
                        <a:spcBef>
                          <a:spcPts val="900"/>
                        </a:spcBef>
                        <a:spcAft>
                          <a:spcPts val="0"/>
                        </a:spcAft>
                      </a:pPr>
                      <a:r>
                        <a:rPr lang="ar-SA" sz="18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2</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2</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294640">
                <a:tc>
                  <a:txBody>
                    <a:bodyPr/>
                    <a:lstStyle/>
                    <a:p>
                      <a:pPr algn="ctr" rtl="0">
                        <a:spcBef>
                          <a:spcPts val="900"/>
                        </a:spcBef>
                        <a:spcAft>
                          <a:spcPts val="0"/>
                        </a:spcAft>
                      </a:pPr>
                      <a:r>
                        <a:rPr lang="ar-SA" sz="1800">
                          <a:effectLst/>
                        </a:rPr>
                        <a:t>المجموع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gridSpan="2">
                  <a:txBody>
                    <a:bodyPr/>
                    <a:lstStyle/>
                    <a:p>
                      <a:pPr algn="ctr" rtl="0">
                        <a:spcBef>
                          <a:spcPts val="900"/>
                        </a:spcBef>
                        <a:spcAft>
                          <a:spcPts val="0"/>
                        </a:spcAft>
                      </a:pPr>
                      <a:r>
                        <a:rPr lang="ar-SA" sz="18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a:txBody>
                    <a:bodyPr/>
                    <a:lstStyle/>
                    <a:p>
                      <a:pPr algn="ctr" rtl="0">
                        <a:spcBef>
                          <a:spcPts val="900"/>
                        </a:spcBef>
                        <a:spcAft>
                          <a:spcPts val="0"/>
                        </a:spcAft>
                      </a:pPr>
                      <a:r>
                        <a:rPr lang="ar-SA" sz="18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a:effectLst/>
                        </a:rPr>
                        <a:t>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800" dirty="0">
                          <a:effectLst/>
                        </a:rPr>
                        <a:t>6</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50215054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6" name="مستطيل 5"/>
          <p:cNvSpPr/>
          <p:nvPr/>
        </p:nvSpPr>
        <p:spPr>
          <a:xfrm>
            <a:off x="8661866" y="20935"/>
            <a:ext cx="3530134" cy="923330"/>
          </a:xfrm>
          <a:prstGeom prst="rect">
            <a:avLst/>
          </a:prstGeom>
        </p:spPr>
        <p:txBody>
          <a:bodyPr wrap="none">
            <a:spAutoFit/>
          </a:bodyPr>
          <a:lstStyle/>
          <a:p>
            <a:r>
              <a:rPr lang="ar-SA" sz="54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5400" dirty="0">
                <a:ea typeface="Times New Roman" panose="02020603050405020304" pitchFamily="18" charset="0"/>
                <a:cs typeface="Century Gothic" panose="020B0502020202020204" pitchFamily="34" charset="0"/>
              </a:rPr>
              <a:t> </a:t>
            </a:r>
            <a:endParaRPr lang="ar-SA" sz="5400" dirty="0"/>
          </a:p>
        </p:txBody>
      </p:sp>
      <p:graphicFrame>
        <p:nvGraphicFramePr>
          <p:cNvPr id="8" name="جدول 7"/>
          <p:cNvGraphicFramePr>
            <a:graphicFrameLocks noGrp="1"/>
          </p:cNvGraphicFramePr>
          <p:nvPr>
            <p:extLst>
              <p:ext uri="{D42A27DB-BD31-4B8C-83A1-F6EECF244321}">
                <p14:modId xmlns:p14="http://schemas.microsoft.com/office/powerpoint/2010/main" xmlns="" val="3973619693"/>
              </p:ext>
            </p:extLst>
          </p:nvPr>
        </p:nvGraphicFramePr>
        <p:xfrm>
          <a:off x="1586230" y="-139700"/>
          <a:ext cx="5875943" cy="6918960"/>
        </p:xfrm>
        <a:graphic>
          <a:graphicData uri="http://schemas.openxmlformats.org/drawingml/2006/table">
            <a:tbl>
              <a:tblPr rtl="1" firstRow="1" firstCol="1" bandRow="1">
                <a:tableStyleId>{C083E6E3-FA7D-4D7B-A595-EF9225AFEA82}</a:tableStyleId>
              </a:tblPr>
              <a:tblGrid>
                <a:gridCol w="1351208"/>
                <a:gridCol w="1046917"/>
                <a:gridCol w="1351208"/>
                <a:gridCol w="442248"/>
                <a:gridCol w="442248"/>
                <a:gridCol w="431977"/>
                <a:gridCol w="419745"/>
                <a:gridCol w="390392"/>
              </a:tblGrid>
              <a:tr h="210820">
                <a:tc rowSpan="2">
                  <a:txBody>
                    <a:bodyPr/>
                    <a:lstStyle/>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marL="276225" algn="ctr" rtl="0">
                        <a:spcBef>
                          <a:spcPts val="900"/>
                        </a:spcBef>
                        <a:spcAft>
                          <a:spcPts val="0"/>
                        </a:spcAft>
                      </a:pPr>
                      <a:r>
                        <a:rPr lang="ar-SA" sz="900" b="1" dirty="0">
                          <a:solidFill>
                            <a:schemeClr val="tx2"/>
                          </a:solidFill>
                          <a:effectLst/>
                        </a:rPr>
                        <a:t>م</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2">
                  <a:txBody>
                    <a:bodyPr/>
                    <a:lstStyle/>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algn="ctr" rtl="0">
                        <a:spcBef>
                          <a:spcPts val="900"/>
                        </a:spcBef>
                        <a:spcAft>
                          <a:spcPts val="0"/>
                        </a:spcAft>
                      </a:pPr>
                      <a:r>
                        <a:rPr lang="ar-SA" sz="900" b="1" dirty="0">
                          <a:solidFill>
                            <a:schemeClr val="tx2"/>
                          </a:solidFill>
                          <a:effectLst/>
                        </a:rPr>
                        <a:t>معايير التقويم الكلية</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2">
                  <a:txBody>
                    <a:bodyPr/>
                    <a:lstStyle/>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algn="ctr" rtl="0">
                        <a:spcBef>
                          <a:spcPts val="900"/>
                        </a:spcBef>
                        <a:spcAft>
                          <a:spcPts val="0"/>
                        </a:spcAft>
                      </a:pPr>
                      <a:r>
                        <a:rPr lang="ar-SA" sz="900" b="1" dirty="0">
                          <a:solidFill>
                            <a:schemeClr val="tx2"/>
                          </a:solidFill>
                          <a:effectLst/>
                        </a:rPr>
                        <a:t>معايير التقويم الجزئية</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gridSpan="5">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أفكار المشروعات</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07852">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en-US" sz="1050" b="1" dirty="0">
                          <a:solidFill>
                            <a:schemeClr val="tx2"/>
                          </a:solidFill>
                          <a:effectLst/>
                        </a:rPr>
                        <a:t> </a:t>
                      </a:r>
                    </a:p>
                    <a:p>
                      <a:pPr algn="ctr" rtl="0">
                        <a:spcBef>
                          <a:spcPts val="900"/>
                        </a:spcBef>
                        <a:spcAft>
                          <a:spcPts val="0"/>
                        </a:spcAft>
                      </a:pPr>
                      <a:r>
                        <a:rPr lang="ar-SA" sz="1050" b="1" dirty="0">
                          <a:solidFill>
                            <a:schemeClr val="tx2"/>
                          </a:solidFill>
                          <a:effectLst/>
                        </a:rPr>
                        <a:t>طريق أسهل</a:t>
                      </a:r>
                      <a:endParaRPr lang="en-US" sz="105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50" b="1" dirty="0">
                          <a:solidFill>
                            <a:schemeClr val="tx2"/>
                          </a:solidFill>
                          <a:effectLst/>
                        </a:rPr>
                        <a:t>مزرعة الآيس كريم</a:t>
                      </a:r>
                      <a:endParaRPr lang="en-US" sz="105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50" b="1" dirty="0">
                          <a:solidFill>
                            <a:schemeClr val="accent5">
                              <a:lumMod val="75000"/>
                            </a:schemeClr>
                          </a:solidFill>
                          <a:effectLst/>
                        </a:rPr>
                        <a:t> </a:t>
                      </a:r>
                      <a:endParaRPr lang="en-US" sz="1050" b="1" dirty="0">
                        <a:solidFill>
                          <a:schemeClr val="accent5">
                            <a:lumMod val="75000"/>
                          </a:schemeClr>
                        </a:solidFill>
                        <a:effectLst/>
                      </a:endParaRPr>
                    </a:p>
                    <a:p>
                      <a:pPr algn="ctr" rtl="0">
                        <a:spcBef>
                          <a:spcPts val="900"/>
                        </a:spcBef>
                        <a:spcAft>
                          <a:spcPts val="0"/>
                        </a:spcAft>
                      </a:pPr>
                      <a:r>
                        <a:rPr lang="ar-SA" sz="1050" b="1" dirty="0">
                          <a:solidFill>
                            <a:schemeClr val="accent5">
                              <a:lumMod val="75000"/>
                            </a:schemeClr>
                          </a:solidFill>
                          <a:effectLst/>
                        </a:rPr>
                        <a:t>صناعة الأسمدة العضوية</a:t>
                      </a:r>
                      <a:endParaRPr lang="en-US" sz="105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50" b="1" dirty="0">
                          <a:solidFill>
                            <a:schemeClr val="tx2"/>
                          </a:solidFill>
                          <a:effectLst/>
                        </a:rPr>
                        <a:t> </a:t>
                      </a:r>
                      <a:endParaRPr lang="en-US" sz="1050" b="1" dirty="0">
                        <a:solidFill>
                          <a:schemeClr val="tx2"/>
                        </a:solidFill>
                        <a:effectLst/>
                      </a:endParaRPr>
                    </a:p>
                    <a:p>
                      <a:pPr algn="ctr" rtl="0">
                        <a:spcBef>
                          <a:spcPts val="900"/>
                        </a:spcBef>
                        <a:spcAft>
                          <a:spcPts val="0"/>
                        </a:spcAft>
                      </a:pPr>
                      <a:r>
                        <a:rPr lang="ar-SA" sz="1050" b="1" dirty="0">
                          <a:solidFill>
                            <a:schemeClr val="tx2"/>
                          </a:solidFill>
                          <a:effectLst/>
                        </a:rPr>
                        <a:t>مغسلة ملابس نسائية</a:t>
                      </a:r>
                      <a:endParaRPr lang="en-US" sz="105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1050" b="1" dirty="0">
                          <a:solidFill>
                            <a:schemeClr val="tx2"/>
                          </a:solidFill>
                          <a:effectLst/>
                        </a:rPr>
                        <a:t> </a:t>
                      </a:r>
                    </a:p>
                    <a:p>
                      <a:pPr algn="ctr" rtl="0">
                        <a:spcBef>
                          <a:spcPts val="900"/>
                        </a:spcBef>
                        <a:spcAft>
                          <a:spcPts val="0"/>
                        </a:spcAft>
                      </a:pPr>
                      <a:r>
                        <a:rPr lang="ar-SA" sz="1050" b="1" dirty="0">
                          <a:solidFill>
                            <a:schemeClr val="tx2"/>
                          </a:solidFill>
                          <a:effectLst/>
                        </a:rPr>
                        <a:t>شركة توصيل</a:t>
                      </a:r>
                      <a:endParaRPr lang="en-US" sz="105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rowSpan="4">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1</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4">
                  <a:txBody>
                    <a:bodyPr/>
                    <a:lstStyle/>
                    <a:p>
                      <a:pPr algn="ctr" rtl="0">
                        <a:spcBef>
                          <a:spcPts val="900"/>
                        </a:spcBef>
                        <a:spcAft>
                          <a:spcPts val="0"/>
                        </a:spcAft>
                      </a:pPr>
                      <a:r>
                        <a:rPr lang="ar-SA" sz="900" b="1" dirty="0">
                          <a:solidFill>
                            <a:schemeClr val="tx2"/>
                          </a:solidFill>
                          <a:effectLst/>
                        </a:rPr>
                        <a:t> </a:t>
                      </a:r>
                      <a:endParaRPr lang="en-US" sz="900" b="1" dirty="0">
                        <a:solidFill>
                          <a:schemeClr val="tx2"/>
                        </a:solidFill>
                        <a:effectLst/>
                      </a:endParaRPr>
                    </a:p>
                    <a:p>
                      <a:pPr algn="ctr" rtl="0">
                        <a:spcBef>
                          <a:spcPts val="900"/>
                        </a:spcBef>
                        <a:spcAft>
                          <a:spcPts val="0"/>
                        </a:spcAft>
                      </a:pPr>
                      <a:r>
                        <a:rPr lang="ar-SA" sz="900" b="1" dirty="0">
                          <a:solidFill>
                            <a:schemeClr val="tx2"/>
                          </a:solidFill>
                          <a:effectLst/>
                        </a:rPr>
                        <a:t>السوق</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أ-مستوى الطلب المحلي</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ب -إمكانية التصدير</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5</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5</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1</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0</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ج-مدى توافر منافذ التوزيع</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1</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0</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56469">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د-احتمالات الطلب في المستقبل</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5</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5</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56469">
                <a:tc rowSpan="2">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2">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التكاليف والربحية</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أ-مدى تناسب التكاليف الاستثمارية مع الموارد المتاحة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lnSpc>
                          <a:spcPct val="107000"/>
                        </a:lnSpc>
                        <a:spcBef>
                          <a:spcPts val="900"/>
                        </a:spcBef>
                        <a:spcAft>
                          <a:spcPts val="80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lnSpc>
                          <a:spcPct val="107000"/>
                        </a:lnSpc>
                        <a:spcBef>
                          <a:spcPts val="900"/>
                        </a:spcBef>
                        <a:spcAft>
                          <a:spcPts val="80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lnSpc>
                          <a:spcPct val="107000"/>
                        </a:lnSpc>
                        <a:spcBef>
                          <a:spcPts val="900"/>
                        </a:spcBef>
                        <a:spcAft>
                          <a:spcPts val="80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56469">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ب-معدلات الربحية للشركات المشابهة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3</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rowSpan="3">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3">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الجوانب الفنية</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أ-مدى توفر المواد الخام</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5</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ب-مدى توفر الخبرات الإدارية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3</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34386">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ج-مدى توفر الخبرات الفنية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2</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rowSpan="3">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rowSpan="3">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endParaRPr>
                    </a:p>
                    <a:p>
                      <a:pPr algn="ctr" rtl="0">
                        <a:spcBef>
                          <a:spcPts val="900"/>
                        </a:spcBef>
                        <a:spcAft>
                          <a:spcPts val="0"/>
                        </a:spcAft>
                      </a:pPr>
                      <a:r>
                        <a:rPr lang="ar-SA" sz="900" b="1">
                          <a:solidFill>
                            <a:schemeClr val="tx2"/>
                          </a:solidFill>
                          <a:effectLst/>
                        </a:rPr>
                        <a:t>الجوانب الاجتماعية</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أ-درجة تلويث البيئة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0</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1</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1</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56469">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ب-درجة الاعتماد على عمالة محلية</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1</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310501">
                <a:tc vMerge="1">
                  <a:txBody>
                    <a:bodyPr/>
                    <a:lstStyle/>
                    <a:p>
                      <a:pPr rtl="1"/>
                      <a:endParaRPr lang="ar-SA"/>
                    </a:p>
                  </a:txBody>
                  <a:tcPr/>
                </a:tc>
                <a:tc vMerge="1">
                  <a:txBody>
                    <a:bodyPr/>
                    <a:lstStyle/>
                    <a:p>
                      <a:pPr rtl="1"/>
                      <a:endParaRPr lang="ar-SA"/>
                    </a:p>
                  </a:txBody>
                  <a:tcP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endParaRPr>
                    </a:p>
                    <a:p>
                      <a:pPr algn="ctr" rtl="0">
                        <a:spcBef>
                          <a:spcPts val="900"/>
                        </a:spcBef>
                        <a:spcAft>
                          <a:spcPts val="0"/>
                        </a:spcAft>
                      </a:pPr>
                      <a:r>
                        <a:rPr lang="ar-SA" sz="1000" b="1" dirty="0">
                          <a:solidFill>
                            <a:schemeClr val="tx2"/>
                          </a:solidFill>
                          <a:effectLst/>
                        </a:rPr>
                        <a:t>ج-المنافع الجالبة للمشروع</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4</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3</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120696">
                <a:tc>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a:solidFill>
                            <a:schemeClr val="tx2"/>
                          </a:solidFill>
                          <a:effectLst/>
                        </a:rPr>
                        <a:t>المجموع</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1000" b="1" dirty="0">
                          <a:solidFill>
                            <a:schemeClr val="tx2"/>
                          </a:solidFill>
                          <a:effectLst/>
                        </a:rPr>
                        <a:t> </a:t>
                      </a:r>
                      <a:endParaRPr lang="en-US" sz="10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38</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38</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dirty="0">
                          <a:solidFill>
                            <a:schemeClr val="accent5">
                              <a:lumMod val="75000"/>
                            </a:schemeClr>
                          </a:solidFill>
                          <a:effectLst/>
                        </a:rPr>
                        <a:t>42</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27</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en-US" sz="900" b="1">
                          <a:solidFill>
                            <a:schemeClr val="tx2"/>
                          </a:solidFill>
                          <a:effectLst/>
                        </a:rPr>
                        <a:t>29</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r h="129528">
                <a:tc>
                  <a:txBody>
                    <a:bodyPr/>
                    <a:lstStyle/>
                    <a:p>
                      <a:pPr algn="ctr" rtl="0">
                        <a:spcBef>
                          <a:spcPts val="900"/>
                        </a:spcBef>
                        <a:spcAft>
                          <a:spcPts val="0"/>
                        </a:spcAft>
                      </a:pPr>
                      <a:r>
                        <a:rPr lang="ar-SA" sz="900" b="1">
                          <a:solidFill>
                            <a:schemeClr val="tx2"/>
                          </a:solidFill>
                          <a:effectLst/>
                        </a:rPr>
                        <a:t> </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a:solidFill>
                            <a:schemeClr val="tx2"/>
                          </a:solidFill>
                          <a:effectLst/>
                        </a:rPr>
                        <a:t>الترتيب</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dirty="0">
                          <a:solidFill>
                            <a:schemeClr val="tx2"/>
                          </a:solidFill>
                          <a:effectLst/>
                        </a:rPr>
                        <a:t> </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a:solidFill>
                            <a:schemeClr val="tx2"/>
                          </a:solidFill>
                          <a:effectLst/>
                        </a:rPr>
                        <a:t>الثاني</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a:solidFill>
                            <a:schemeClr val="tx2"/>
                          </a:solidFill>
                          <a:effectLst/>
                        </a:rPr>
                        <a:t>الثاني</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dirty="0">
                          <a:solidFill>
                            <a:schemeClr val="accent5">
                              <a:lumMod val="75000"/>
                            </a:schemeClr>
                          </a:solidFill>
                          <a:effectLst/>
                        </a:rPr>
                        <a:t>الأول</a:t>
                      </a:r>
                      <a:endParaRPr lang="en-US" sz="900" b="1" dirty="0">
                        <a:solidFill>
                          <a:schemeClr val="accent5">
                            <a:lumMod val="75000"/>
                          </a:schemeClr>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a:solidFill>
                            <a:schemeClr val="tx2"/>
                          </a:solidFill>
                          <a:effectLst/>
                        </a:rPr>
                        <a:t>الرابع</a:t>
                      </a:r>
                      <a:endParaRPr lang="en-US" sz="900" b="1">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c>
                  <a:txBody>
                    <a:bodyPr/>
                    <a:lstStyle/>
                    <a:p>
                      <a:pPr algn="ctr" rtl="0">
                        <a:spcBef>
                          <a:spcPts val="900"/>
                        </a:spcBef>
                        <a:spcAft>
                          <a:spcPts val="0"/>
                        </a:spcAft>
                      </a:pPr>
                      <a:r>
                        <a:rPr lang="ar-SA" sz="900" b="1" dirty="0">
                          <a:solidFill>
                            <a:schemeClr val="tx2"/>
                          </a:solidFill>
                          <a:effectLst/>
                        </a:rPr>
                        <a:t>الثالث</a:t>
                      </a:r>
                      <a:endParaRPr lang="en-US" sz="9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27663" marR="27663" marT="0" marB="0" anchor="ctr"/>
                </a:tc>
              </a:tr>
            </a:tbl>
          </a:graphicData>
        </a:graphic>
      </p:graphicFrame>
      <p:sp>
        <p:nvSpPr>
          <p:cNvPr id="12" name="مستطيل 11"/>
          <p:cNvSpPr/>
          <p:nvPr/>
        </p:nvSpPr>
        <p:spPr>
          <a:xfrm>
            <a:off x="6557124" y="1090474"/>
            <a:ext cx="5634876" cy="1200329"/>
          </a:xfrm>
          <a:prstGeom prst="rect">
            <a:avLst/>
          </a:prstGeom>
        </p:spPr>
        <p:txBody>
          <a:bodyPr wrap="none">
            <a:spAutoFit/>
          </a:bodyPr>
          <a:lstStyle/>
          <a:p>
            <a:pPr algn="r"/>
            <a:r>
              <a:rPr lang="ar-SA" sz="3600" b="1" dirty="0">
                <a:solidFill>
                  <a:srgbClr val="B75C00"/>
                </a:solidFill>
                <a:ea typeface="Times New Roman" panose="02020603050405020304" pitchFamily="18" charset="0"/>
                <a:cs typeface="Arabic Typesetting" panose="03020402040406030203" pitchFamily="66" charset="-78"/>
              </a:rPr>
              <a:t>مصفوفة اتخاذ القرارات: </a:t>
            </a:r>
            <a:r>
              <a:rPr lang="ar-SA" sz="3600" dirty="0">
                <a:ea typeface="Times New Roman" panose="02020603050405020304" pitchFamily="18" charset="0"/>
                <a:cs typeface="Arabic Typesetting" panose="03020402040406030203" pitchFamily="66" charset="-78"/>
              </a:rPr>
              <a:t>وحسب نتائج تم اختيار </a:t>
            </a:r>
            <a:r>
              <a:rPr lang="ar-SA" sz="3600" dirty="0" smtClean="0">
                <a:ea typeface="Times New Roman" panose="02020603050405020304" pitchFamily="18" charset="0"/>
                <a:cs typeface="Arabic Typesetting" panose="03020402040406030203" pitchFamily="66" charset="-78"/>
              </a:rPr>
              <a:t>مشروع</a:t>
            </a:r>
          </a:p>
          <a:p>
            <a:pPr algn="r"/>
            <a:r>
              <a:rPr lang="ar-SA" sz="3600" dirty="0" smtClean="0">
                <a:ea typeface="Times New Roman" panose="02020603050405020304" pitchFamily="18" charset="0"/>
                <a:cs typeface="Arabic Typesetting" panose="03020402040406030203" pitchFamily="66" charset="-78"/>
              </a:rPr>
              <a:t> </a:t>
            </a:r>
            <a:r>
              <a:rPr lang="ar-SA" sz="3600" b="1" dirty="0">
                <a:solidFill>
                  <a:srgbClr val="A02240"/>
                </a:solidFill>
                <a:ea typeface="Times New Roman" panose="02020603050405020304" pitchFamily="18" charset="0"/>
                <a:cs typeface="Arabic Typesetting" panose="03020402040406030203" pitchFamily="66" charset="-78"/>
              </a:rPr>
              <a:t>صناعه الأسمدة العضوية</a:t>
            </a:r>
            <a:r>
              <a:rPr lang="ar-SA" sz="3600" dirty="0">
                <a:ea typeface="Times New Roman" panose="02020603050405020304" pitchFamily="18" charset="0"/>
                <a:cs typeface="Arabic Typesetting" panose="03020402040406030203" pitchFamily="66" charset="-78"/>
              </a:rPr>
              <a:t> لعمل دراسات جدوى عليه</a:t>
            </a:r>
            <a:r>
              <a:rPr lang="ar-SA" sz="3600" dirty="0">
                <a:solidFill>
                  <a:srgbClr val="B75C00"/>
                </a:solidFill>
                <a:ea typeface="Times New Roman" panose="02020603050405020304" pitchFamily="18" charset="0"/>
                <a:cs typeface="Arabic Typesetting" panose="03020402040406030203" pitchFamily="66" charset="-78"/>
              </a:rPr>
              <a:t>.</a:t>
            </a:r>
            <a:endParaRPr lang="ar-SA" sz="3600" dirty="0"/>
          </a:p>
        </p:txBody>
      </p:sp>
      <p:sp>
        <p:nvSpPr>
          <p:cNvPr id="15" name="عنصر نائب لرقم الشريحة 14"/>
          <p:cNvSpPr>
            <a:spLocks noGrp="1"/>
          </p:cNvSpPr>
          <p:nvPr>
            <p:ph type="sldNum" sz="quarter" idx="12"/>
          </p:nvPr>
        </p:nvSpPr>
        <p:spPr/>
        <p:txBody>
          <a:bodyPr/>
          <a:lstStyle/>
          <a:p>
            <a:pPr algn="r" rtl="1"/>
            <a:fld id="{022B156B-59AE-415F-B24B-8756D48BB977}" type="slidenum">
              <a:rPr lang="ar-SA" smtClean="0"/>
              <a:pPr algn="r" rtl="1"/>
              <a:t>3</a:t>
            </a:fld>
            <a:endParaRPr lang="ar-SA"/>
          </a:p>
        </p:txBody>
      </p:sp>
    </p:spTree>
    <p:extLst>
      <p:ext uri="{BB962C8B-B14F-4D97-AF65-F5344CB8AC3E}">
        <p14:creationId xmlns:p14="http://schemas.microsoft.com/office/powerpoint/2010/main" xmlns="" val="308107410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30</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10742614" y="825044"/>
            <a:ext cx="1180131" cy="584775"/>
          </a:xfrm>
          <a:prstGeom prst="rect">
            <a:avLst/>
          </a:prstGeom>
        </p:spPr>
        <p:txBody>
          <a:bodyPr wrap="none">
            <a:spAutoFit/>
          </a:bodyPr>
          <a:lstStyle/>
          <a:p>
            <a:r>
              <a:rPr lang="ar-SA" sz="3200" b="1" dirty="0">
                <a:solidFill>
                  <a:srgbClr val="F57C00"/>
                </a:solidFill>
                <a:ea typeface="Times New Roman" panose="02020603050405020304" pitchFamily="18" charset="0"/>
                <a:cs typeface="Arabic Typesetting" panose="03020402040406030203" pitchFamily="66" charset="-78"/>
              </a:rPr>
              <a:t>أجور العمالة</a:t>
            </a:r>
            <a:endParaRPr lang="ar-SA" sz="3200" dirty="0"/>
          </a:p>
        </p:txBody>
      </p:sp>
      <p:graphicFrame>
        <p:nvGraphicFramePr>
          <p:cNvPr id="7" name="جدول 6"/>
          <p:cNvGraphicFramePr>
            <a:graphicFrameLocks noGrp="1"/>
          </p:cNvGraphicFramePr>
          <p:nvPr>
            <p:extLst>
              <p:ext uri="{D42A27DB-BD31-4B8C-83A1-F6EECF244321}">
                <p14:modId xmlns:p14="http://schemas.microsoft.com/office/powerpoint/2010/main" xmlns="" val="2899410693"/>
              </p:ext>
            </p:extLst>
          </p:nvPr>
        </p:nvGraphicFramePr>
        <p:xfrm>
          <a:off x="4685461" y="1649241"/>
          <a:ext cx="5897365" cy="3862560"/>
        </p:xfrm>
        <a:graphic>
          <a:graphicData uri="http://schemas.openxmlformats.org/drawingml/2006/table">
            <a:tbl>
              <a:tblPr rtl="1" firstRow="1" firstCol="1" bandRow="1">
                <a:tableStyleId>{F5AB1C69-6EDB-4FF4-983F-18BD219EF322}</a:tableStyleId>
              </a:tblPr>
              <a:tblGrid>
                <a:gridCol w="1053355"/>
                <a:gridCol w="707456"/>
                <a:gridCol w="783611"/>
                <a:gridCol w="845531"/>
                <a:gridCol w="813503"/>
                <a:gridCol w="903181"/>
                <a:gridCol w="790728"/>
              </a:tblGrid>
              <a:tr h="515008">
                <a:tc>
                  <a:txBody>
                    <a:bodyPr/>
                    <a:lstStyle/>
                    <a:p>
                      <a:pPr algn="ctr" rtl="0">
                        <a:spcBef>
                          <a:spcPts val="900"/>
                        </a:spcBef>
                        <a:spcAft>
                          <a:spcPts val="0"/>
                        </a:spcAft>
                      </a:pPr>
                      <a:r>
                        <a:rPr lang="ar-SA" sz="1600" dirty="0">
                          <a:effectLst/>
                        </a:rPr>
                        <a:t>المسمى الوظيفي</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عدد العمال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gridSpan="2">
                  <a:txBody>
                    <a:bodyPr/>
                    <a:lstStyle/>
                    <a:p>
                      <a:pPr algn="ctr" rtl="0">
                        <a:spcBef>
                          <a:spcPts val="900"/>
                        </a:spcBef>
                        <a:spcAft>
                          <a:spcPts val="0"/>
                        </a:spcAft>
                      </a:pPr>
                      <a:r>
                        <a:rPr lang="ar-SA" sz="1600">
                          <a:effectLst/>
                        </a:rPr>
                        <a:t>اجور ثابتة في الشهر</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pPr rtl="1"/>
                      <a:endParaRPr lang="ar-SA"/>
                    </a:p>
                  </a:txBody>
                  <a:tcPr/>
                </a:tc>
                <a:tc gridSpan="2">
                  <a:txBody>
                    <a:bodyPr/>
                    <a:lstStyle/>
                    <a:p>
                      <a:pPr algn="ctr" rtl="0">
                        <a:spcBef>
                          <a:spcPts val="900"/>
                        </a:spcBef>
                        <a:spcAft>
                          <a:spcPts val="0"/>
                        </a:spcAft>
                      </a:pPr>
                      <a:r>
                        <a:rPr lang="ar-SA" sz="1600">
                          <a:effectLst/>
                        </a:rPr>
                        <a:t>إجمالي السنة (بالريال)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pPr rtl="1"/>
                      <a:endParaRPr lang="ar-SA"/>
                    </a:p>
                  </a:txBody>
                  <a:tcPr/>
                </a:tc>
                <a:tc>
                  <a:txBody>
                    <a:bodyPr/>
                    <a:lstStyle/>
                    <a:p>
                      <a:pPr algn="ctr" rtl="0">
                        <a:spcBef>
                          <a:spcPts val="900"/>
                        </a:spcBef>
                        <a:spcAft>
                          <a:spcPts val="0"/>
                        </a:spcAft>
                      </a:pPr>
                      <a:r>
                        <a:rPr lang="ar-SA" sz="1600" dirty="0">
                          <a:effectLst/>
                        </a:rPr>
                        <a:t> </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257504">
                <a:tc gridSpan="2">
                  <a:txBody>
                    <a:bodyPr/>
                    <a:lstStyle/>
                    <a:p>
                      <a:pPr algn="ctr" rtl="0">
                        <a:spcBef>
                          <a:spcPts val="900"/>
                        </a:spcBef>
                        <a:spcAft>
                          <a:spcPts val="0"/>
                        </a:spcAft>
                      </a:pPr>
                      <a:r>
                        <a:rPr lang="ar-SA"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pPr rtl="1"/>
                      <a:endParaRPr lang="ar-SA"/>
                    </a:p>
                  </a:txBody>
                  <a:tcPr/>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المجموع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مدير المصنع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2,500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30,000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30,000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سائق</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عامل للآلة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عامل تحميل</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2</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36,000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36,000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فني زراعة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18,000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515008">
                <a:tc>
                  <a:txBody>
                    <a:bodyPr/>
                    <a:lstStyle/>
                    <a:p>
                      <a:pPr algn="ctr" rtl="0">
                        <a:spcBef>
                          <a:spcPts val="900"/>
                        </a:spcBef>
                        <a:spcAft>
                          <a:spcPts val="0"/>
                        </a:spcAft>
                      </a:pPr>
                      <a:r>
                        <a:rPr lang="ar-SA" sz="1600">
                          <a:effectLst/>
                        </a:rPr>
                        <a:t>المجموع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6</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2,500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7,500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30,000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90,000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dirty="0">
                          <a:effectLst/>
                        </a:rPr>
                        <a:t>120,000</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xmlns="" val="209137892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31</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5954738" y="777875"/>
            <a:ext cx="6096000" cy="954107"/>
          </a:xfrm>
          <a:prstGeom prst="rect">
            <a:avLst/>
          </a:prstGeom>
        </p:spPr>
        <p:txBody>
          <a:bodyPr>
            <a:spAutoFit/>
          </a:bodyPr>
          <a:lstStyle/>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المواد الخام والإمدادات</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a:r>
              <a:rPr lang="ar-SA" sz="2800" b="1" dirty="0">
                <a:solidFill>
                  <a:srgbClr val="F57C00"/>
                </a:solidFill>
                <a:ea typeface="Times New Roman" panose="02020603050405020304" pitchFamily="18" charset="0"/>
                <a:cs typeface="Arabic Typesetting" panose="03020402040406030203" pitchFamily="66" charset="-78"/>
              </a:rPr>
              <a:t>احتياج المشروع من الخامات خلال السنة: </a:t>
            </a:r>
            <a:endParaRPr lang="ar-SA" sz="2800" dirty="0"/>
          </a:p>
        </p:txBody>
      </p:sp>
      <p:graphicFrame>
        <p:nvGraphicFramePr>
          <p:cNvPr id="7" name="جدول 6"/>
          <p:cNvGraphicFramePr>
            <a:graphicFrameLocks noGrp="1"/>
          </p:cNvGraphicFramePr>
          <p:nvPr>
            <p:extLst>
              <p:ext uri="{D42A27DB-BD31-4B8C-83A1-F6EECF244321}">
                <p14:modId xmlns:p14="http://schemas.microsoft.com/office/powerpoint/2010/main" xmlns="" val="773018143"/>
              </p:ext>
            </p:extLst>
          </p:nvPr>
        </p:nvGraphicFramePr>
        <p:xfrm>
          <a:off x="1736040" y="777875"/>
          <a:ext cx="6554321" cy="5806440"/>
        </p:xfrm>
        <a:graphic>
          <a:graphicData uri="http://schemas.openxmlformats.org/drawingml/2006/table">
            <a:tbl>
              <a:tblPr rtl="1" firstRow="1" firstCol="1" bandRow="1">
                <a:tableStyleId>{F5AB1C69-6EDB-4FF4-983F-18BD219EF322}</a:tableStyleId>
              </a:tblPr>
              <a:tblGrid>
                <a:gridCol w="873239"/>
                <a:gridCol w="1507455"/>
                <a:gridCol w="1507455"/>
                <a:gridCol w="638135"/>
                <a:gridCol w="635335"/>
                <a:gridCol w="696351"/>
                <a:gridCol w="696351"/>
              </a:tblGrid>
              <a:tr h="163839">
                <a:tc>
                  <a:txBody>
                    <a:bodyPr/>
                    <a:lstStyle/>
                    <a:p>
                      <a:pPr algn="ctr" rtl="0">
                        <a:spcBef>
                          <a:spcPts val="900"/>
                        </a:spcBef>
                        <a:spcAft>
                          <a:spcPts val="0"/>
                        </a:spcAft>
                      </a:pPr>
                      <a:r>
                        <a:rPr lang="ar-SA" sz="1200" dirty="0">
                          <a:effectLst/>
                        </a:rPr>
                        <a:t>م</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نوع واسم الخامة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جهة المورد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الوحدة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الكمية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سعر الوحدة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الإجمالي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327678">
                <a:tc rowSpan="3">
                  <a:txBody>
                    <a:bodyPr/>
                    <a:lstStyle/>
                    <a:p>
                      <a:pPr algn="ctr" rtl="0">
                        <a:spcBef>
                          <a:spcPts val="900"/>
                        </a:spcBef>
                        <a:spcAft>
                          <a:spcPts val="0"/>
                        </a:spcAft>
                      </a:pPr>
                      <a:r>
                        <a:rPr lang="ar-SA" sz="1200" dirty="0">
                          <a:effectLst/>
                        </a:rPr>
                        <a:t> </a:t>
                      </a:r>
                      <a:endParaRPr lang="en-US" sz="1200" dirty="0">
                        <a:effectLst/>
                      </a:endParaRPr>
                    </a:p>
                    <a:p>
                      <a:pPr algn="ctr" rtl="0">
                        <a:spcBef>
                          <a:spcPts val="900"/>
                        </a:spcBef>
                        <a:spcAft>
                          <a:spcPts val="0"/>
                        </a:spcAft>
                      </a:pPr>
                      <a:r>
                        <a:rPr lang="en-US" sz="1200" dirty="0">
                          <a:effectLst/>
                        </a:rPr>
                        <a:t> </a:t>
                      </a:r>
                    </a:p>
                    <a:p>
                      <a:pPr algn="ctr" rtl="0">
                        <a:spcBef>
                          <a:spcPts val="900"/>
                        </a:spcBef>
                        <a:spcAft>
                          <a:spcPts val="0"/>
                        </a:spcAft>
                      </a:pPr>
                      <a:r>
                        <a:rPr lang="ar-SA" sz="1200" dirty="0">
                          <a:effectLst/>
                        </a:rPr>
                        <a:t> </a:t>
                      </a:r>
                      <a:endParaRPr lang="en-US" sz="1200" dirty="0">
                        <a:effectLst/>
                      </a:endParaRPr>
                    </a:p>
                    <a:p>
                      <a:pPr algn="ctr" rtl="0">
                        <a:spcBef>
                          <a:spcPts val="900"/>
                        </a:spcBef>
                        <a:spcAft>
                          <a:spcPts val="0"/>
                        </a:spcAft>
                      </a:pPr>
                      <a:r>
                        <a:rPr lang="ar-SA" sz="1200" dirty="0">
                          <a:effectLst/>
                        </a:rPr>
                        <a:t>1-المواد الخام</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قشور بطاطس</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المصنع السعودي لتصنيع البطاطا والمواد الغذائية - محلي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طن</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84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1">
                        <a:spcBef>
                          <a:spcPts val="900"/>
                        </a:spcBef>
                        <a:spcAft>
                          <a:spcPts val="0"/>
                        </a:spcAft>
                      </a:pPr>
                      <a:r>
                        <a:rPr lang="ar-SA" sz="1200">
                          <a:effectLst/>
                        </a:rPr>
                        <a:t>-</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049595">
                <a:tc vMerge="1">
                  <a:txBody>
                    <a:bodyPr/>
                    <a:lstStyle/>
                    <a:p>
                      <a:pPr rtl="1"/>
                      <a:endParaRPr lang="ar-SA"/>
                    </a:p>
                  </a:txBody>
                  <a:tcPr/>
                </a:tc>
                <a:tc>
                  <a:txBody>
                    <a:bodyPr/>
                    <a:lstStyle/>
                    <a:p>
                      <a:pPr algn="ctr" rtl="0">
                        <a:spcBef>
                          <a:spcPts val="900"/>
                        </a:spcBef>
                        <a:spcAft>
                          <a:spcPts val="0"/>
                        </a:spcAft>
                      </a:pPr>
                      <a:r>
                        <a:rPr lang="ar-SA" sz="1200" dirty="0">
                          <a:effectLst/>
                        </a:rPr>
                        <a:t>بقايا أطعمة</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شركة الربيع السعودية للأغذية</a:t>
                      </a:r>
                      <a:endParaRPr lang="en-US" sz="1200">
                        <a:effectLst/>
                      </a:endParaRPr>
                    </a:p>
                    <a:p>
                      <a:pPr algn="ctr" rtl="0">
                        <a:spcBef>
                          <a:spcPts val="900"/>
                        </a:spcBef>
                        <a:spcAft>
                          <a:spcPts val="0"/>
                        </a:spcAft>
                      </a:pPr>
                      <a:r>
                        <a:rPr lang="ar-SA" sz="1200">
                          <a:effectLst/>
                        </a:rPr>
                        <a:t>المصنع الوطني للمواد الغذائية</a:t>
                      </a:r>
                      <a:endParaRPr lang="en-US" sz="1200">
                        <a:effectLst/>
                      </a:endParaRPr>
                    </a:p>
                    <a:p>
                      <a:pPr algn="ctr" rtl="0">
                        <a:spcBef>
                          <a:spcPts val="900"/>
                        </a:spcBef>
                        <a:spcAft>
                          <a:spcPts val="0"/>
                        </a:spcAft>
                      </a:pPr>
                      <a:r>
                        <a:rPr lang="ar-SA" sz="1200">
                          <a:effectLst/>
                        </a:rPr>
                        <a:t>مصنع الأوائل للصناعات الغذائية</a:t>
                      </a:r>
                      <a:endParaRPr lang="en-US" sz="1200">
                        <a:effectLst/>
                      </a:endParaRPr>
                    </a:p>
                    <a:p>
                      <a:pPr algn="ctr" rtl="0">
                        <a:spcBef>
                          <a:spcPts val="900"/>
                        </a:spcBef>
                        <a:spcAft>
                          <a:spcPts val="0"/>
                        </a:spcAft>
                      </a:pPr>
                      <a:r>
                        <a:rPr lang="ar-SA" sz="1200">
                          <a:effectLst/>
                        </a:rPr>
                        <a:t>محلي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طن</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96</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 </a:t>
                      </a:r>
                      <a:endParaRPr lang="en-US" sz="1200">
                        <a:effectLst/>
                      </a:endParaRPr>
                    </a:p>
                    <a:p>
                      <a:pPr algn="ctr" rtl="0">
                        <a:spcBef>
                          <a:spcPts val="900"/>
                        </a:spcBef>
                        <a:spcAft>
                          <a:spcPts val="0"/>
                        </a:spcAft>
                      </a:pPr>
                      <a:r>
                        <a:rPr lang="ar-SA" sz="1200">
                          <a:effectLst/>
                        </a:rPr>
                        <a:t>-</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 </a:t>
                      </a:r>
                      <a:endParaRPr lang="en-US" sz="1200">
                        <a:effectLst/>
                      </a:endParaRPr>
                    </a:p>
                    <a:p>
                      <a:pPr algn="ctr" rtl="0">
                        <a:spcBef>
                          <a:spcPts val="900"/>
                        </a:spcBef>
                        <a:spcAft>
                          <a:spcPts val="0"/>
                        </a:spcAft>
                      </a:pPr>
                      <a:r>
                        <a:rPr lang="ar-SA" sz="1200">
                          <a:effectLst/>
                        </a:rPr>
                        <a:t>-</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مياه للرش</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dirty="0">
                          <a:effectLst/>
                        </a:rPr>
                        <a:t>شركة المياه الوطنية - محلي</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 مكعب</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192</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1.7</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326.4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rowSpan="3">
                  <a:txBody>
                    <a:bodyPr/>
                    <a:lstStyle/>
                    <a:p>
                      <a:pPr algn="ctr" rtl="1">
                        <a:spcBef>
                          <a:spcPts val="900"/>
                        </a:spcBef>
                        <a:spcAft>
                          <a:spcPts val="0"/>
                        </a:spcAft>
                      </a:pPr>
                      <a:r>
                        <a:rPr lang="ar-SA" sz="1200">
                          <a:effectLst/>
                        </a:rPr>
                        <a:t>2-منتجات مصنعة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منشط وبادئ بكتيري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علي بابا - استيراد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كجم</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0.06</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2.64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0.1584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سماد نيتروجيني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علي بابا - استيراد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كجم</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2177.4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0.14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304.836</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سماد سوبر فوسفات</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علي بابا - استيراد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dirty="0">
                          <a:effectLst/>
                        </a:rPr>
                        <a:t>كجم</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1440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1.88</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2707.2</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rowSpan="3">
                  <a:txBody>
                    <a:bodyPr/>
                    <a:lstStyle/>
                    <a:p>
                      <a:pPr algn="ctr" rtl="1">
                        <a:spcBef>
                          <a:spcPts val="900"/>
                        </a:spcBef>
                        <a:spcAft>
                          <a:spcPts val="0"/>
                        </a:spcAft>
                      </a:pPr>
                      <a:r>
                        <a:rPr lang="ar-SA" sz="1200">
                          <a:effectLst/>
                        </a:rPr>
                        <a:t>3-مواد مساعدة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أكياس تعبئة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علي بابا - استيراد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عدد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18000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0.5</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9000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049595">
                <a:tc vMerge="1">
                  <a:txBody>
                    <a:bodyPr/>
                    <a:lstStyle/>
                    <a:p>
                      <a:pPr rtl="1"/>
                      <a:endParaRPr lang="ar-SA"/>
                    </a:p>
                  </a:txBody>
                  <a:tcPr/>
                </a:tc>
                <a:tc>
                  <a:txBody>
                    <a:bodyPr/>
                    <a:lstStyle/>
                    <a:p>
                      <a:pPr algn="ctr" rtl="0">
                        <a:spcBef>
                          <a:spcPts val="900"/>
                        </a:spcBef>
                        <a:spcAft>
                          <a:spcPts val="0"/>
                        </a:spcAft>
                      </a:pPr>
                      <a:r>
                        <a:rPr lang="ar-SA" sz="1200">
                          <a:effectLst/>
                        </a:rPr>
                        <a:t>مواد النظافة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محلات باوزير للمنظفات – محلي</a:t>
                      </a:r>
                      <a:endParaRPr lang="en-US" sz="1200">
                        <a:effectLst/>
                      </a:endParaRPr>
                    </a:p>
                    <a:p>
                      <a:pPr algn="ctr" rtl="0">
                        <a:spcBef>
                          <a:spcPts val="900"/>
                        </a:spcBef>
                        <a:spcAft>
                          <a:spcPts val="0"/>
                        </a:spcAft>
                      </a:pPr>
                      <a:r>
                        <a:rPr lang="ar-SA" sz="1200">
                          <a:effectLst/>
                        </a:rPr>
                        <a:t>مكانس</a:t>
                      </a:r>
                      <a:endParaRPr lang="en-US" sz="1200">
                        <a:effectLst/>
                      </a:endParaRPr>
                    </a:p>
                    <a:p>
                      <a:pPr algn="ctr" rtl="0">
                        <a:spcBef>
                          <a:spcPts val="900"/>
                        </a:spcBef>
                        <a:spcAft>
                          <a:spcPts val="0"/>
                        </a:spcAft>
                      </a:pPr>
                      <a:r>
                        <a:rPr lang="ar-SA" sz="1200">
                          <a:effectLst/>
                        </a:rPr>
                        <a:t>منظفات</a:t>
                      </a:r>
                      <a:endParaRPr lang="en-US" sz="1200">
                        <a:effectLst/>
                      </a:endParaRPr>
                    </a:p>
                    <a:p>
                      <a:pPr algn="ctr" rtl="0">
                        <a:spcBef>
                          <a:spcPts val="900"/>
                        </a:spcBef>
                        <a:spcAft>
                          <a:spcPts val="0"/>
                        </a:spcAft>
                      </a:pPr>
                      <a:r>
                        <a:rPr lang="ar-SA" sz="1200">
                          <a:effectLst/>
                        </a:rPr>
                        <a:t>أدوات أخرى</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عدد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 </a:t>
                      </a:r>
                      <a:endParaRPr lang="en-US" sz="1200">
                        <a:effectLst/>
                      </a:endParaRPr>
                    </a:p>
                    <a:p>
                      <a:pPr algn="ctr" rtl="0">
                        <a:spcBef>
                          <a:spcPts val="900"/>
                        </a:spcBef>
                        <a:spcAft>
                          <a:spcPts val="0"/>
                        </a:spcAft>
                      </a:pPr>
                      <a:r>
                        <a:rPr lang="en-US" sz="1200">
                          <a:effectLst/>
                        </a:rPr>
                        <a:t>6</a:t>
                      </a:r>
                    </a:p>
                    <a:p>
                      <a:pPr algn="ctr" rtl="0">
                        <a:spcBef>
                          <a:spcPts val="900"/>
                        </a:spcBef>
                        <a:spcAft>
                          <a:spcPts val="0"/>
                        </a:spcAft>
                      </a:pPr>
                      <a:r>
                        <a:rPr lang="en-US" sz="1200">
                          <a:effectLst/>
                        </a:rPr>
                        <a:t>100</a:t>
                      </a:r>
                    </a:p>
                    <a:p>
                      <a:pPr algn="ctr" rtl="0">
                        <a:spcBef>
                          <a:spcPts val="900"/>
                        </a:spcBef>
                        <a:spcAft>
                          <a:spcPts val="0"/>
                        </a:spcAft>
                      </a:pPr>
                      <a:r>
                        <a:rPr lang="en-US" sz="1200">
                          <a:effectLst/>
                        </a:rPr>
                        <a:t>50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p>
                    <a:p>
                      <a:pPr algn="ctr" rtl="0">
                        <a:spcBef>
                          <a:spcPts val="900"/>
                        </a:spcBef>
                        <a:spcAft>
                          <a:spcPts val="0"/>
                        </a:spcAft>
                      </a:pPr>
                      <a:r>
                        <a:rPr lang="en-US" sz="1200">
                          <a:effectLst/>
                        </a:rPr>
                        <a:t>8</a:t>
                      </a:r>
                    </a:p>
                    <a:p>
                      <a:pPr algn="ctr" rtl="0">
                        <a:spcBef>
                          <a:spcPts val="900"/>
                        </a:spcBef>
                        <a:spcAft>
                          <a:spcPts val="0"/>
                        </a:spcAft>
                      </a:pPr>
                      <a:r>
                        <a:rPr lang="en-US" sz="1200">
                          <a:effectLst/>
                        </a:rPr>
                        <a:t>6</a:t>
                      </a:r>
                    </a:p>
                    <a:p>
                      <a:pPr algn="ctr" rtl="0">
                        <a:spcBef>
                          <a:spcPts val="900"/>
                        </a:spcBef>
                        <a:spcAft>
                          <a:spcPts val="0"/>
                        </a:spcAft>
                      </a:pPr>
                      <a:r>
                        <a:rPr lang="en-US" sz="1200">
                          <a:effectLst/>
                        </a:rPr>
                        <a:t>4</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 </a:t>
                      </a:r>
                      <a:endParaRPr lang="en-US" sz="1200">
                        <a:effectLst/>
                      </a:endParaRPr>
                    </a:p>
                    <a:p>
                      <a:pPr algn="ctr" rtl="0">
                        <a:spcBef>
                          <a:spcPts val="900"/>
                        </a:spcBef>
                        <a:spcAft>
                          <a:spcPts val="0"/>
                        </a:spcAft>
                      </a:pPr>
                      <a:r>
                        <a:rPr lang="ar-SA" sz="1200">
                          <a:effectLst/>
                        </a:rPr>
                        <a:t> </a:t>
                      </a:r>
                      <a:endParaRPr lang="en-US" sz="1200">
                        <a:effectLst/>
                      </a:endParaRPr>
                    </a:p>
                    <a:p>
                      <a:pPr algn="ctr" rtl="0">
                        <a:spcBef>
                          <a:spcPts val="900"/>
                        </a:spcBef>
                        <a:spcAft>
                          <a:spcPts val="0"/>
                        </a:spcAft>
                      </a:pPr>
                      <a:r>
                        <a:rPr lang="en-US" sz="1200">
                          <a:effectLst/>
                        </a:rPr>
                        <a:t>800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حاوية نفايات</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حراج \ محلي</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عدد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5</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220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1100</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rowSpan="4">
                  <a:txBody>
                    <a:bodyPr/>
                    <a:lstStyle/>
                    <a:p>
                      <a:pPr algn="ctr" rtl="1">
                        <a:spcBef>
                          <a:spcPts val="900"/>
                        </a:spcBef>
                        <a:spcAft>
                          <a:spcPts val="0"/>
                        </a:spcAft>
                      </a:pPr>
                      <a:r>
                        <a:rPr lang="ar-SA" sz="1200">
                          <a:effectLst/>
                        </a:rPr>
                        <a:t>4-المنافع</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الكهرباء</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الشركة السعودية للكهرباء</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ك.و</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0.18</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المياه</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شركة المياه الوطنية</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 مكعب</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1.7</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وقود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محطات البنزين</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لتر</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0.75</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 </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r h="163839">
                <a:tc vMerge="1">
                  <a:txBody>
                    <a:bodyPr/>
                    <a:lstStyle/>
                    <a:p>
                      <a:pPr rtl="1"/>
                      <a:endParaRPr lang="ar-SA"/>
                    </a:p>
                  </a:txBody>
                  <a:tcPr/>
                </a:tc>
                <a:tc>
                  <a:txBody>
                    <a:bodyPr/>
                    <a:lstStyle/>
                    <a:p>
                      <a:pPr algn="ctr" rtl="0">
                        <a:spcBef>
                          <a:spcPts val="900"/>
                        </a:spcBef>
                        <a:spcAft>
                          <a:spcPts val="0"/>
                        </a:spcAft>
                      </a:pPr>
                      <a:r>
                        <a:rPr lang="ar-SA" sz="1200">
                          <a:effectLst/>
                        </a:rPr>
                        <a:t>طفاية حريق</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موقع علي بابا\ استيراد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ar-SA" sz="1200">
                          <a:effectLst/>
                        </a:rPr>
                        <a:t>عدد</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5</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a:effectLst/>
                        </a:rPr>
                        <a:t>3.75</a:t>
                      </a:r>
                      <a:endParaRPr lang="en-US" sz="12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c>
                  <a:txBody>
                    <a:bodyPr/>
                    <a:lstStyle/>
                    <a:p>
                      <a:pPr algn="ctr" rtl="0">
                        <a:spcBef>
                          <a:spcPts val="900"/>
                        </a:spcBef>
                        <a:spcAft>
                          <a:spcPts val="0"/>
                        </a:spcAft>
                      </a:pPr>
                      <a:r>
                        <a:rPr lang="en-US" sz="1200" dirty="0">
                          <a:effectLst/>
                        </a:rPr>
                        <a:t>18.75</a:t>
                      </a:r>
                      <a:endParaRPr lang="en-US" sz="12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46080" marR="46080" marT="0" marB="0"/>
                </a:tc>
              </a:tr>
            </a:tbl>
          </a:graphicData>
        </a:graphic>
      </p:graphicFrame>
    </p:spTree>
    <p:extLst>
      <p:ext uri="{BB962C8B-B14F-4D97-AF65-F5344CB8AC3E}">
        <p14:creationId xmlns:p14="http://schemas.microsoft.com/office/powerpoint/2010/main" xmlns="" val="87498104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32</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1454456" y="990431"/>
            <a:ext cx="10596282" cy="2554545"/>
          </a:xfrm>
          <a:prstGeom prst="rect">
            <a:avLst/>
          </a:prstGeom>
        </p:spPr>
        <p:txBody>
          <a:bodyPr wrap="square">
            <a:spAutoFit/>
          </a:bodyPr>
          <a:lstStyle/>
          <a:p>
            <a:pPr marL="9620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تبدأ أسعار الكهرباء من 18 </a:t>
            </a:r>
            <a:r>
              <a:rPr lang="ar-SA" sz="28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هلالات</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لكل كيلو وات، وأسعار المياه للاستخدام الصناعي من 1.7 ريال لكل متر مكعب</a:t>
            </a:r>
            <a:r>
              <a:rPr lang="ar-SA" sz="2800" dirty="0" smtClean="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a:t>
            </a:r>
          </a:p>
          <a:p>
            <a:pPr marL="962025" algn="r" rtl="1">
              <a:spcAft>
                <a:spcPts val="0"/>
              </a:spcAft>
            </a:pP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الكهرباء: 4000 </a:t>
            </a:r>
            <a:r>
              <a:rPr lang="ar-SA" sz="28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كيلوات</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 0.18 هللة = 720 ريال</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المياه: 45 متر مكعب * 1,7 ريال = 76.5 ريال </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الوقود: 1000 لتر * 0.75 = 750 ريال</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a:r>
              <a:rPr lang="ar-SA" sz="2800" b="1" dirty="0">
                <a:solidFill>
                  <a:srgbClr val="F57C00"/>
                </a:solidFill>
                <a:ea typeface="Times New Roman" panose="02020603050405020304" pitchFamily="18" charset="0"/>
                <a:cs typeface="Arabic Typesetting" panose="03020402040406030203" pitchFamily="66" charset="-78"/>
              </a:rPr>
              <a:t>تكاليف المواد بالريال حسب الاحتياجات المتوقعة </a:t>
            </a:r>
            <a:endParaRPr lang="ar-SA" sz="2800" dirty="0"/>
          </a:p>
        </p:txBody>
      </p:sp>
      <p:graphicFrame>
        <p:nvGraphicFramePr>
          <p:cNvPr id="7" name="جدول 6"/>
          <p:cNvGraphicFramePr>
            <a:graphicFrameLocks noGrp="1"/>
          </p:cNvGraphicFramePr>
          <p:nvPr>
            <p:extLst>
              <p:ext uri="{D42A27DB-BD31-4B8C-83A1-F6EECF244321}">
                <p14:modId xmlns:p14="http://schemas.microsoft.com/office/powerpoint/2010/main" xmlns="" val="3356476401"/>
              </p:ext>
            </p:extLst>
          </p:nvPr>
        </p:nvGraphicFramePr>
        <p:xfrm>
          <a:off x="914400" y="3639718"/>
          <a:ext cx="10407996" cy="2121535"/>
        </p:xfrm>
        <a:graphic>
          <a:graphicData uri="http://schemas.openxmlformats.org/drawingml/2006/table">
            <a:tbl>
              <a:tblPr rtl="1" firstRow="1" firstCol="1" bandRow="1">
                <a:tableStyleId>{F5AB1C69-6EDB-4FF4-983F-18BD219EF322}</a:tableStyleId>
              </a:tblPr>
              <a:tblGrid>
                <a:gridCol w="740528"/>
                <a:gridCol w="848974"/>
                <a:gridCol w="839677"/>
                <a:gridCol w="1161915"/>
                <a:gridCol w="1068963"/>
                <a:gridCol w="1130931"/>
                <a:gridCol w="1068963"/>
                <a:gridCol w="1131965"/>
                <a:gridCol w="1223885"/>
                <a:gridCol w="1192195"/>
              </a:tblGrid>
              <a:tr h="0">
                <a:tc gridSpan="2">
                  <a:txBody>
                    <a:bodyPr/>
                    <a:lstStyle/>
                    <a:p>
                      <a:pPr algn="ctr" rtl="0">
                        <a:spcBef>
                          <a:spcPts val="900"/>
                        </a:spcBef>
                        <a:spcAft>
                          <a:spcPts val="0"/>
                        </a:spcAft>
                      </a:pPr>
                      <a:r>
                        <a:rPr lang="ar-SA" sz="1600" dirty="0">
                          <a:effectLst/>
                        </a:rPr>
                        <a:t>المواد الخام</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gridSpan="2">
                  <a:txBody>
                    <a:bodyPr/>
                    <a:lstStyle/>
                    <a:p>
                      <a:pPr algn="ctr" rtl="0">
                        <a:spcBef>
                          <a:spcPts val="900"/>
                        </a:spcBef>
                        <a:spcAft>
                          <a:spcPts val="0"/>
                        </a:spcAft>
                      </a:pPr>
                      <a:r>
                        <a:rPr lang="ar-SA" sz="1600">
                          <a:effectLst/>
                        </a:rPr>
                        <a:t>منتجات مصنعة</a:t>
                      </a:r>
                      <a:endParaRPr lang="en-US" sz="1600">
                        <a:effectLst/>
                      </a:endParaRPr>
                    </a:p>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gridSpan="2">
                  <a:txBody>
                    <a:bodyPr/>
                    <a:lstStyle/>
                    <a:p>
                      <a:pPr algn="ctr" rtl="0">
                        <a:spcBef>
                          <a:spcPts val="900"/>
                        </a:spcBef>
                        <a:spcAft>
                          <a:spcPts val="0"/>
                        </a:spcAft>
                      </a:pPr>
                      <a:r>
                        <a:rPr lang="ar-SA" sz="1600">
                          <a:effectLst/>
                        </a:rPr>
                        <a:t>مواد مساعدة</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gridSpan="2">
                  <a:txBody>
                    <a:bodyPr/>
                    <a:lstStyle/>
                    <a:p>
                      <a:pPr algn="ctr" rtl="0">
                        <a:spcBef>
                          <a:spcPts val="900"/>
                        </a:spcBef>
                        <a:spcAft>
                          <a:spcPts val="0"/>
                        </a:spcAft>
                      </a:pPr>
                      <a:r>
                        <a:rPr lang="ar-SA" sz="1600">
                          <a:effectLst/>
                        </a:rPr>
                        <a:t>منافع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gridSpan="2">
                  <a:txBody>
                    <a:bodyPr/>
                    <a:lstStyle/>
                    <a:p>
                      <a:pPr algn="ctr" rtl="0">
                        <a:spcBef>
                          <a:spcPts val="900"/>
                        </a:spcBef>
                        <a:spcAft>
                          <a:spcPts val="0"/>
                        </a:spcAft>
                      </a:pPr>
                      <a:r>
                        <a:rPr lang="ar-SA" sz="1600">
                          <a:effectLst/>
                        </a:rPr>
                        <a:t>إجمالي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r>
              <a:tr h="300355">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محلي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أجنبي</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r>
              <a:tr h="0">
                <a:tc>
                  <a:txBody>
                    <a:bodyPr/>
                    <a:lstStyle/>
                    <a:p>
                      <a:pPr algn="ctr" rtl="0">
                        <a:spcBef>
                          <a:spcPts val="900"/>
                        </a:spcBef>
                        <a:spcAft>
                          <a:spcPts val="0"/>
                        </a:spcAft>
                      </a:pPr>
                      <a:r>
                        <a:rPr lang="en-US" sz="1600">
                          <a:effectLst/>
                        </a:rPr>
                        <a:t>326.4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algn="ctr" rtl="0">
                        <a:spcBef>
                          <a:spcPts val="900"/>
                        </a:spcBef>
                        <a:spcAft>
                          <a:spcPts val="0"/>
                        </a:spcAft>
                      </a:pPr>
                      <a:r>
                        <a:rPr lang="en-US" sz="1600">
                          <a:effectLst/>
                        </a:rPr>
                        <a:t>0.1584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algn="ctr" rtl="0">
                        <a:spcBef>
                          <a:spcPts val="900"/>
                        </a:spcBef>
                        <a:spcAft>
                          <a:spcPts val="0"/>
                        </a:spcAft>
                      </a:pPr>
                      <a:r>
                        <a:rPr lang="en-US" sz="1600">
                          <a:effectLst/>
                        </a:rPr>
                        <a:t>9000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8640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20784.4</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0">
                        <a:spcBef>
                          <a:spcPts val="900"/>
                        </a:spcBef>
                        <a:spcAft>
                          <a:spcPts val="0"/>
                        </a:spcAft>
                      </a:pPr>
                      <a:r>
                        <a:rPr lang="en-US" sz="1600" dirty="0">
                          <a:effectLst/>
                        </a:rPr>
                        <a:t>12032</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algn="ctr" rtl="0">
                        <a:spcBef>
                          <a:spcPts val="900"/>
                        </a:spcBef>
                        <a:spcAft>
                          <a:spcPts val="0"/>
                        </a:spcAft>
                      </a:pPr>
                      <a:r>
                        <a:rPr lang="en-US" sz="1600">
                          <a:effectLst/>
                        </a:rPr>
                        <a:t>304.836</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800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918</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2707.2</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1100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ar-SA"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9000</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algn="ctr" rtl="0">
                        <a:spcBef>
                          <a:spcPts val="900"/>
                        </a:spcBef>
                        <a:spcAft>
                          <a:spcPts val="0"/>
                        </a:spcAft>
                      </a:pPr>
                      <a:r>
                        <a:rPr lang="en-US" sz="1600">
                          <a:effectLst/>
                        </a:rPr>
                        <a:t>18.75</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a:txBody>
                    <a:bodyPr/>
                    <a:lstStyle/>
                    <a:p>
                      <a:pPr rtl="1"/>
                      <a:endParaRPr lang="en-US" sz="1600">
                        <a:solidFill>
                          <a:srgbClr val="FFFFFF"/>
                        </a:solidFill>
                        <a:effectLst/>
                        <a:latin typeface="Century Gothic" panose="020B0502020202020204" pitchFamily="34" charset="0"/>
                      </a:endParaRPr>
                    </a:p>
                  </a:txBody>
                  <a:tcPr marL="68580" marR="68580" marT="0" marB="0" anchor="ctr"/>
                </a:tc>
                <a:tc>
                  <a:txBody>
                    <a:bodyPr/>
                    <a:lstStyle/>
                    <a:p>
                      <a:pPr rtl="0">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gridSpan="2">
                  <a:txBody>
                    <a:bodyPr/>
                    <a:lstStyle/>
                    <a:p>
                      <a:pPr rtl="1">
                        <a:spcBef>
                          <a:spcPts val="900"/>
                        </a:spcBef>
                        <a:spcAft>
                          <a:spcPts val="0"/>
                        </a:spcAft>
                      </a:pPr>
                      <a:r>
                        <a:rPr lang="en-US"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0" marR="0" marT="0" marB="0" anchor="ctr"/>
                </a:tc>
                <a:tc hMerge="1">
                  <a:txBody>
                    <a:bodyPr/>
                    <a:lstStyle/>
                    <a:p>
                      <a:pPr rtl="1"/>
                      <a:endParaRPr lang="ar-SA"/>
                    </a:p>
                  </a:txBody>
                  <a:tcPr/>
                </a:tc>
                <a:tc gridSpan="7">
                  <a:txBody>
                    <a:bodyPr/>
                    <a:lstStyle/>
                    <a:p>
                      <a:pPr algn="ctr" rtl="0">
                        <a:spcBef>
                          <a:spcPts val="900"/>
                        </a:spcBef>
                        <a:spcAft>
                          <a:spcPts val="0"/>
                        </a:spcAft>
                      </a:pPr>
                      <a:r>
                        <a:rPr lang="ar-SA" sz="1600" dirty="0">
                          <a:effectLst/>
                        </a:rPr>
                        <a:t>الإجمالي:</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rtl="0">
                        <a:spcBef>
                          <a:spcPts val="900"/>
                        </a:spcBef>
                        <a:spcAft>
                          <a:spcPts val="0"/>
                        </a:spcAft>
                      </a:pPr>
                      <a:r>
                        <a:rPr lang="en-US" sz="1600" dirty="0">
                          <a:effectLst/>
                        </a:rPr>
                        <a:t>32816.4</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xmlns="" val="202901884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33</a:t>
            </a:fld>
            <a:endParaRPr lang="ar-SA"/>
          </a:p>
        </p:txBody>
      </p:sp>
      <p:sp>
        <p:nvSpPr>
          <p:cNvPr id="5" name="مستطيل 4"/>
          <p:cNvSpPr/>
          <p:nvPr/>
        </p:nvSpPr>
        <p:spPr>
          <a:xfrm>
            <a:off x="3151991" y="1306120"/>
            <a:ext cx="8649148" cy="1384995"/>
          </a:xfrm>
          <a:prstGeom prst="rect">
            <a:avLst/>
          </a:prstGeom>
        </p:spPr>
        <p:txBody>
          <a:bodyPr wrap="square">
            <a:spAutoFit/>
          </a:bodyPr>
          <a:lstStyle/>
          <a:p>
            <a:pPr lvl="0" algn="r" rtl="1">
              <a:spcAft>
                <a:spcPts val="0"/>
              </a:spcAft>
            </a:pPr>
            <a:r>
              <a:rPr lang="ar-SA" sz="2800" b="1" dirty="0" smtClean="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الأثاث </a:t>
            </a: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ووسائل النقل</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r>
              <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p>
          <a:p>
            <a:pPr marL="9620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سوف يتم شراء سيارة واحده لها حوض لتوصيل فيها السماد بمبلغ إجمالي 40000ريال</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والمصدر خارجي وهي مستورده من الصين  </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xmlns="" val="3623465879"/>
              </p:ext>
            </p:extLst>
          </p:nvPr>
        </p:nvGraphicFramePr>
        <p:xfrm>
          <a:off x="4919626" y="2691115"/>
          <a:ext cx="6394450" cy="914400"/>
        </p:xfrm>
        <a:graphic>
          <a:graphicData uri="http://schemas.openxmlformats.org/drawingml/2006/table">
            <a:tbl>
              <a:tblPr rtl="1" firstRow="1" firstCol="1" bandRow="1">
                <a:tableStyleId>{F5AB1C69-6EDB-4FF4-983F-18BD219EF322}</a:tableStyleId>
              </a:tblPr>
              <a:tblGrid>
                <a:gridCol w="3197225"/>
                <a:gridCol w="3197225"/>
              </a:tblGrid>
              <a:tr h="0">
                <a:tc>
                  <a:txBody>
                    <a:bodyPr/>
                    <a:lstStyle/>
                    <a:p>
                      <a:pPr algn="r" rtl="1">
                        <a:spcAft>
                          <a:spcPts val="0"/>
                        </a:spcAft>
                      </a:pPr>
                      <a:r>
                        <a:rPr lang="ar-SA" sz="2000">
                          <a:effectLst/>
                        </a:rPr>
                        <a:t>اسم العلامة التجارية</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en-US" sz="2000">
                          <a:effectLst/>
                        </a:rPr>
                        <a:t>GREAT WALL</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r" rtl="1">
                        <a:spcAft>
                          <a:spcPts val="0"/>
                        </a:spcAft>
                      </a:pPr>
                      <a:r>
                        <a:rPr lang="ar-SA" sz="2000">
                          <a:effectLst/>
                        </a:rPr>
                        <a:t>سعة المحرك</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2000">
                          <a:effectLst/>
                        </a:rPr>
                        <a:t>2200</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0">
                <a:tc>
                  <a:txBody>
                    <a:bodyPr/>
                    <a:lstStyle/>
                    <a:p>
                      <a:pPr algn="r" rtl="1">
                        <a:spcAft>
                          <a:spcPts val="0"/>
                        </a:spcAft>
                      </a:pPr>
                      <a:r>
                        <a:rPr lang="ar-SA" sz="2000">
                          <a:effectLst/>
                        </a:rPr>
                        <a:t>قوة الحصان</a:t>
                      </a:r>
                      <a:endParaRPr lang="en-US" sz="160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r" rtl="1">
                        <a:spcAft>
                          <a:spcPts val="0"/>
                        </a:spcAft>
                      </a:pPr>
                      <a:r>
                        <a:rPr lang="ar-SA" sz="2000" dirty="0">
                          <a:effectLst/>
                        </a:rPr>
                        <a:t>105 حصان</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
        <p:nvSpPr>
          <p:cNvPr id="7" name="مستطيل 6"/>
          <p:cNvSpPr/>
          <p:nvPr/>
        </p:nvSpPr>
        <p:spPr>
          <a:xfrm>
            <a:off x="3151991" y="3778208"/>
            <a:ext cx="9219304" cy="1384995"/>
          </a:xfrm>
          <a:prstGeom prst="rect">
            <a:avLst/>
          </a:prstGeom>
        </p:spPr>
        <p:txBody>
          <a:bodyPr wrap="square">
            <a:spAutoFit/>
          </a:bodyPr>
          <a:lstStyle/>
          <a:p>
            <a:pPr marL="962025" algn="r" rtl="1">
              <a:spcAft>
                <a:spcPts val="0"/>
              </a:spcAft>
            </a:pPr>
            <a:r>
              <a:rPr lang="en-US"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الأثاث سيكلف من (طاولة قابله للفتح من 4 ادراج وكرسي دوار مع مسندين للذراعين ووحده اضافيه للكتب وخزانه للملفات وحافظه الأوراق والملفات وتوصيله الكهرباء ومع الطابعة) بمبلغ اجمالي 2411 ريال وسيتم توفير وسائل اتصال وانترنت نت بمبلغ 2300ريال/سنة.</a:t>
            </a:r>
            <a:endParaRPr lang="en-US"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endParaRPr>
          </a:p>
        </p:txBody>
      </p:sp>
      <p:sp>
        <p:nvSpPr>
          <p:cNvPr id="9" name="مستطيل 8"/>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160159292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34</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Rectangle 1"/>
          <p:cNvSpPr>
            <a:spLocks noChangeArrowheads="1"/>
          </p:cNvSpPr>
          <p:nvPr/>
        </p:nvSpPr>
        <p:spPr bwMode="auto">
          <a:xfrm>
            <a:off x="277963" y="904876"/>
            <a:ext cx="11772775"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B75C00"/>
                </a:solidFill>
                <a:effectLst/>
                <a:latin typeface="Arabic Typesetting" panose="03020402040406030203" pitchFamily="66" charset="-78"/>
                <a:ea typeface="Times New Roman" panose="02020603050405020304" pitchFamily="18" charset="0"/>
                <a:cs typeface="Arabic Typesetting" panose="03020402040406030203" pitchFamily="66" charset="-78"/>
              </a:rPr>
              <a:t>التقويم البيئي للمشروع</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rgbClr val="A02240"/>
                </a:solidFill>
                <a:effectLst/>
                <a:latin typeface="Arabic Typesetting" panose="03020402040406030203" pitchFamily="66" charset="-78"/>
                <a:ea typeface="Times New Roman" panose="02020603050405020304" pitchFamily="18" charset="0"/>
                <a:cs typeface="Arabic Typesetting" panose="03020402040406030203" pitchFamily="66" charset="-78"/>
              </a:rPr>
              <a:t>دراسة البيئة الطبيعية المحيطة بالموقع</a:t>
            </a:r>
            <a:r>
              <a:rPr kumimoji="0" lang="en-US" sz="2400" b="1" i="0" u="none" strike="noStrike" cap="none" normalizeH="0" baseline="0" dirty="0" smtClean="0">
                <a:ln>
                  <a:noFill/>
                </a:ln>
                <a:solidFill>
                  <a:srgbClr val="A02240"/>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مناخ الرياض 2 مناخ صحراوي شديد الحرارة في الصيف بارد في الشتاء، متوسط </a:t>
            </a:r>
            <a:r>
              <a:rPr kumimoji="0" 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ارتفاع في درجة الحرارة في شهر يوليو هو 42.6 درجة مئوية. الشتاء الدافئة مع الباردة </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r>
              <a:rPr kumimoji="0" lang="en-US"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viii</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ويتصف مناخ مدينة الرياض 2 شديد الحرارة صيفاً بارد </a:t>
            </a:r>
            <a:r>
              <a:rPr kumimoji="0" lang="ar-SA" sz="2400" b="0" i="0" u="none" strike="noStrike" cap="none" normalizeH="0" baseline="0" dirty="0" err="1"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شتاءاً</a:t>
            </a: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ويتميز بانخفاض الرطوبة طول العام، خاصة في فترة الصيف، وبالفرق الكبير بين درجات الحرارة خلال النهار والليل.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ففي الصيف تتراوح درجات الحرارة العظمى بين (40 – 43) درجـة مئوية والصغرى بين (22 – 27) درجـة مئوية ومعـدل الرطـوبة بين (10-13) بالمائة.</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تتعرض الرياض بكثرة للعواصف الترابية (الغبار).</a:t>
            </a:r>
            <a:endParaRPr kumimoji="0" lang="en-US" sz="105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أما في الشتاء فالجو بارد تتراوح فيه درجات الحرارة العــــظمي بين (20 – 28) والصــــغرى بين (8–14) درجة مئوية،</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 وقد تنخفض إلى ما دون درجتين تحت الصفر أحياناً، فيما تتراوح درجات الرطوبة بين (40 – 49 بالمائة)،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ويتراوح معدل الأمطار بين 10 و 13.1 سنتيمتر (حوالي أربع بوصات). </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r>
              <a:rPr kumimoji="0" lang="en-US"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vii</a:t>
            </a:r>
            <a:r>
              <a:rPr kumimoji="0" lang="ar-SA" sz="2400" b="0" i="0" u="none" strike="noStrike" cap="none" normalizeH="0" baseline="30000" dirty="0" smtClean="0">
                <a:ln>
                  <a:noFill/>
                </a:ln>
                <a:solidFill>
                  <a:schemeClr val="tx1"/>
                </a:solidFill>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kumimoji="0" lang="ar-S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7" name="صورة 6"/>
          <p:cNvPicPr/>
          <p:nvPr/>
        </p:nvPicPr>
        <p:blipFill>
          <a:blip r:embed="rId4" cstate="print">
            <a:extLst>
              <a:ext uri="{28A0092B-C50C-407E-A947-70E740481C1C}">
                <a14:useLocalDpi xmlns:a14="http://schemas.microsoft.com/office/drawing/2010/main" xmlns="" val="0"/>
              </a:ext>
            </a:extLst>
          </a:blip>
          <a:stretch>
            <a:fillRect/>
          </a:stretch>
        </p:blipFill>
        <p:spPr>
          <a:xfrm>
            <a:off x="202659" y="4048390"/>
            <a:ext cx="6176122" cy="2642496"/>
          </a:xfrm>
          <a:prstGeom prst="rect">
            <a:avLst/>
          </a:prstGeom>
        </p:spPr>
      </p:pic>
    </p:spTree>
    <p:extLst>
      <p:ext uri="{BB962C8B-B14F-4D97-AF65-F5344CB8AC3E}">
        <p14:creationId xmlns:p14="http://schemas.microsoft.com/office/powerpoint/2010/main" xmlns="" val="251871469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35</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3240225" y="909967"/>
            <a:ext cx="8810513" cy="3046988"/>
          </a:xfrm>
          <a:prstGeom prst="rect">
            <a:avLst/>
          </a:prstGeom>
        </p:spPr>
        <p:txBody>
          <a:bodyPr wrap="square">
            <a:spAutoFit/>
          </a:bodyPr>
          <a:lstStyle/>
          <a:p>
            <a:pPr lvl="0" algn="r" rtl="1">
              <a:spcAft>
                <a:spcPts val="0"/>
              </a:spcAft>
            </a:pPr>
            <a:r>
              <a:rPr lang="ar-SA" sz="2400" b="1" dirty="0" smtClean="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تقييم </a:t>
            </a:r>
            <a:r>
              <a:rPr lang="ar-SA" sz="24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الآثار البيئة للمشروع</a:t>
            </a:r>
            <a:r>
              <a:rPr lang="en-US" sz="24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r>
              <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p>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حصر الاثار البيئية المتوقعة</a:t>
            </a:r>
            <a:r>
              <a:rPr lang="en-US" sz="24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يعتبر مشروع صناعة السماد العضوي من مخلفات الأطعمة من المشروعات الصديقة للبيئة، حيث يعمل على تخليص البيئة من المخلفات التي تسبب انتشار البكتيريا والحشرات والحد من النفايات، كما أن هذا السماد العضوي يوفر بدائل طبيعية للأسمدة الكيماوية، ويعتبر السماد العضوي مادة </a:t>
            </a:r>
            <a:r>
              <a:rPr lang="ar-SA" sz="2400" dirty="0" err="1">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مهيئة</a:t>
            </a: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للتربة فباستخدامه تزيد غنى التربة وخصوبتها. الأمر الذي يساعد على إضافة مواد صحية مفيدة للمزروعات. وهناك آثار سلبيه للمشروع نعمل على تقليصها، فالغازات الصادرة من السيارات التي قد تضر بالبيئة نعمل على تقليصها بأقل من الحد المسموح به من الدولة حيث تم تحديد أيام معينة لتحريك السيارات، كما تم استيراد أكياس تعبئة سريعة التحلل.</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7" name="مستطيل 6"/>
          <p:cNvSpPr/>
          <p:nvPr/>
        </p:nvSpPr>
        <p:spPr>
          <a:xfrm>
            <a:off x="2764715" y="4080809"/>
            <a:ext cx="9062720" cy="1938992"/>
          </a:xfrm>
          <a:prstGeom prst="rect">
            <a:avLst/>
          </a:prstGeom>
        </p:spPr>
        <p:txBody>
          <a:bodyPr wrap="square">
            <a:spAutoFit/>
          </a:bodyPr>
          <a:lstStyle/>
          <a:p>
            <a:pPr marL="342900" lvl="0" indent="-342900" algn="r" rtl="1">
              <a:spcAft>
                <a:spcPts val="0"/>
              </a:spcAft>
              <a:buClr>
                <a:srgbClr val="F57C00"/>
              </a:buClr>
              <a:buFont typeface="Wingdings" panose="05000000000000000000" pitchFamily="2" charset="2"/>
              <a:buChar char=""/>
            </a:pPr>
            <a:r>
              <a:rPr lang="ar-SA" sz="24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ترجمة هذي الاثار الى قيم نقدية ان أمكن</a:t>
            </a:r>
            <a:r>
              <a:rPr lang="en-US" sz="24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62025" algn="r" rtl="1">
              <a:spcAft>
                <a:spcPts val="0"/>
              </a:spcAft>
            </a:pPr>
            <a:r>
              <a:rPr lang="ar-SA" sz="24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التغليف السماد العضوي لتعبئة المنتج باستخدام الأوراق أفضل من البلاستيك لان الأوراق لها ميزه في انها سريعة التحلل وتخليص البيئة من تراكمها ثم اهداراها بالتصرف فيا وهي ان تكون صديقة للبيئة استخدام السيارات الجديدة حيث تكون الغازات الصادرة اقل من السيارات القديمة المستهلكة واستعمال للمبات للمصنع وهي لمبة اليد لأنها قليلة التكلفة. سعر لمبة اليد=12,5ريال.</a:t>
            </a:r>
            <a:endParaRPr lang="en-US"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103585330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36</a:t>
            </a:fld>
            <a:endParaRPr lang="ar-SA"/>
          </a:p>
        </p:txBody>
      </p:sp>
      <p:sp>
        <p:nvSpPr>
          <p:cNvPr id="5" name="مستطيل 4"/>
          <p:cNvSpPr/>
          <p:nvPr/>
        </p:nvSpPr>
        <p:spPr>
          <a:xfrm>
            <a:off x="7634144" y="-25232"/>
            <a:ext cx="4416594" cy="1015663"/>
          </a:xfrm>
          <a:prstGeom prst="rect">
            <a:avLst/>
          </a:prstGeom>
        </p:spPr>
        <p:txBody>
          <a:bodyPr wrap="none">
            <a:spAutoFit/>
          </a:bodyPr>
          <a:lstStyle/>
          <a:p>
            <a:pPr lvl="0" algn="r" rtl="1">
              <a:spcAft>
                <a:spcPts val="0"/>
              </a:spcAft>
            </a:pPr>
            <a:r>
              <a:rPr lang="ar-SA" sz="60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ثالثا دراسة الجدوى الفنية</a:t>
            </a:r>
            <a:r>
              <a:rPr lang="en-US" sz="6000" b="1" dirty="0">
                <a:solidFill>
                  <a:srgbClr val="007266"/>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6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9134066" y="990431"/>
            <a:ext cx="2698175" cy="461665"/>
          </a:xfrm>
          <a:prstGeom prst="rect">
            <a:avLst/>
          </a:prstGeom>
        </p:spPr>
        <p:txBody>
          <a:bodyPr wrap="none">
            <a:spAutoFit/>
          </a:bodyPr>
          <a:lstStyle/>
          <a:p>
            <a:pPr marL="342900" lvl="0" indent="-342900" algn="r" rtl="1">
              <a:spcAft>
                <a:spcPts val="0"/>
              </a:spcAft>
              <a:buFont typeface="Symbol" panose="05050102010706020507" pitchFamily="18" charset="2"/>
              <a:buChar char=""/>
            </a:pPr>
            <a:r>
              <a:rPr lang="ar-SA" sz="24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تقدير العمر الاقتصادي للمشروع</a:t>
            </a:r>
            <a:endParaRPr lang="en-US" sz="16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graphicFrame>
        <p:nvGraphicFramePr>
          <p:cNvPr id="7" name="جدول 6"/>
          <p:cNvGraphicFramePr>
            <a:graphicFrameLocks noGrp="1"/>
          </p:cNvGraphicFramePr>
          <p:nvPr>
            <p:extLst>
              <p:ext uri="{D42A27DB-BD31-4B8C-83A1-F6EECF244321}">
                <p14:modId xmlns:p14="http://schemas.microsoft.com/office/powerpoint/2010/main" xmlns="" val="1335694005"/>
              </p:ext>
            </p:extLst>
          </p:nvPr>
        </p:nvGraphicFramePr>
        <p:xfrm>
          <a:off x="2120900" y="1617196"/>
          <a:ext cx="9482741" cy="4021604"/>
        </p:xfrm>
        <a:graphic>
          <a:graphicData uri="http://schemas.openxmlformats.org/drawingml/2006/table">
            <a:tbl>
              <a:tblPr rtl="1" firstRow="1" firstCol="1" bandRow="1">
                <a:tableStyleId>{F5AB1C69-6EDB-4FF4-983F-18BD219EF322}</a:tableStyleId>
              </a:tblPr>
              <a:tblGrid>
                <a:gridCol w="1620777"/>
                <a:gridCol w="3930982"/>
                <a:gridCol w="3930982"/>
              </a:tblGrid>
              <a:tr h="350658">
                <a:tc>
                  <a:txBody>
                    <a:bodyPr/>
                    <a:lstStyle/>
                    <a:p>
                      <a:pPr algn="ctr" rtl="0">
                        <a:spcBef>
                          <a:spcPts val="900"/>
                        </a:spcBef>
                        <a:spcAft>
                          <a:spcPts val="0"/>
                        </a:spcAft>
                      </a:pPr>
                      <a:r>
                        <a:rPr lang="ar-SA"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العمر الإنتاجي للمشروع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العمر الاقتصادي للمشروع</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1402630">
                <a:tc>
                  <a:txBody>
                    <a:bodyPr/>
                    <a:lstStyle/>
                    <a:p>
                      <a:pPr algn="ctr" rtl="0">
                        <a:spcBef>
                          <a:spcPts val="900"/>
                        </a:spcBef>
                        <a:spcAft>
                          <a:spcPts val="0"/>
                        </a:spcAft>
                      </a:pPr>
                      <a:r>
                        <a:rPr lang="ar-SA" sz="1600">
                          <a:effectLst/>
                        </a:rPr>
                        <a:t> </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يتحدد العمر الإنتاجي للمشروع بالفترة الزمنية التي يزاول المشروع نشاطه الإنتاجي فيها. ومن المتوقع أن يستمر الإنتاج لمدة 10سنة</a:t>
                      </a:r>
                      <a:r>
                        <a:rPr lang="en-US"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الفترة التي يتم فيها تحقيق الأرباح. ومن المتوقع أن تتراوح مدة العمر الاقتصادي إلى 5 سنوات</a:t>
                      </a:r>
                      <a:r>
                        <a:rPr lang="en-US"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701315">
                <a:tc>
                  <a:txBody>
                    <a:bodyPr/>
                    <a:lstStyle/>
                    <a:p>
                      <a:pPr algn="ctr" rtl="0">
                        <a:spcBef>
                          <a:spcPts val="900"/>
                        </a:spcBef>
                        <a:spcAft>
                          <a:spcPts val="0"/>
                        </a:spcAft>
                      </a:pPr>
                      <a:r>
                        <a:rPr lang="ar-SA" sz="1600">
                          <a:effectLst/>
                        </a:rPr>
                        <a:t>تقادم الإنتاج</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لن يتأثر العمر الإنتاجي بتقادم الإنتاج</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يؤثر تطور آلة إنتاج السماد على العمر الاقتصادي</a:t>
                      </a:r>
                      <a:r>
                        <a:rPr lang="en-US"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r h="1567001">
                <a:tc>
                  <a:txBody>
                    <a:bodyPr/>
                    <a:lstStyle/>
                    <a:p>
                      <a:pPr algn="ctr" rtl="0">
                        <a:spcBef>
                          <a:spcPts val="900"/>
                        </a:spcBef>
                        <a:spcAft>
                          <a:spcPts val="0"/>
                        </a:spcAft>
                      </a:pPr>
                      <a:r>
                        <a:rPr lang="ar-SA" sz="1600">
                          <a:effectLst/>
                        </a:rPr>
                        <a:t>تقادم طرق الإنتاج </a:t>
                      </a:r>
                      <a:endParaRPr lang="en-US" sz="1600">
                        <a:effectLst/>
                      </a:endParaRPr>
                    </a:p>
                    <a:p>
                      <a:pPr algn="ctr" rtl="0">
                        <a:spcBef>
                          <a:spcPts val="900"/>
                        </a:spcBef>
                        <a:spcAft>
                          <a:spcPts val="0"/>
                        </a:spcAft>
                      </a:pPr>
                      <a:r>
                        <a:rPr lang="en-US" sz="1600">
                          <a:effectLst/>
                        </a:rPr>
                        <a:t>(</a:t>
                      </a:r>
                      <a:r>
                        <a:rPr lang="ar-SA" sz="1600">
                          <a:effectLst/>
                        </a:rPr>
                        <a:t>تقادم تكنولوجي</a:t>
                      </a:r>
                      <a:r>
                        <a:rPr lang="en-US"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a:effectLst/>
                        </a:rPr>
                        <a:t>لن يؤثر التقادم التكنولوجي على العمر الإنتاجي للمشروع</a:t>
                      </a:r>
                      <a:r>
                        <a:rPr lang="en-US" sz="1600">
                          <a:effectLst/>
                        </a:rPr>
                        <a:t>.</a:t>
                      </a:r>
                      <a:endParaRPr lang="en-US" sz="160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a:txBody>
                    <a:bodyPr/>
                    <a:lstStyle/>
                    <a:p>
                      <a:pPr algn="ctr" rtl="0">
                        <a:spcBef>
                          <a:spcPts val="900"/>
                        </a:spcBef>
                        <a:spcAft>
                          <a:spcPts val="0"/>
                        </a:spcAft>
                      </a:pPr>
                      <a:r>
                        <a:rPr lang="ar-SA" sz="1600" dirty="0">
                          <a:effectLst/>
                        </a:rPr>
                        <a:t>ظهور تقنية حديثة لصناعة السماد العضوي يؤثر على العمر الاقتصادي للمشروع</a:t>
                      </a:r>
                      <a:r>
                        <a:rPr lang="en-US" sz="1600" dirty="0">
                          <a:effectLst/>
                        </a:rPr>
                        <a:t>.</a:t>
                      </a:r>
                      <a:endParaRPr lang="en-US" sz="16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xmlns="" val="285146408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 y="2717800"/>
            <a:ext cx="9702800" cy="1993900"/>
          </a:xfrm>
        </p:spPr>
        <p:txBody>
          <a:bodyPr>
            <a:noAutofit/>
          </a:bodyPr>
          <a:lstStyle/>
          <a:p>
            <a:pPr lvl="0"/>
            <a:r>
              <a:rPr lang="ar-SA" sz="11500" b="1" dirty="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en-US" sz="11500" b="1" dirty="0">
              <a:solidFill>
                <a:srgbClr val="007266"/>
              </a:solidFill>
              <a:ea typeface="Times New Roman" panose="02020603050405020304" pitchFamily="18" charset="0"/>
              <a:cs typeface="Arabic Typesetting" panose="03020402040406030203" pitchFamily="66" charset="-78"/>
            </a:endParaRPr>
          </a:p>
        </p:txBody>
      </p:sp>
      <p:pic>
        <p:nvPicPr>
          <p:cNvPr id="4" name="صورة 3"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715" y="1190624"/>
            <a:ext cx="2133600" cy="2022475"/>
          </a:xfrm>
          <a:prstGeom prst="rect">
            <a:avLst/>
          </a:prstGeom>
          <a:noFill/>
          <a:ln>
            <a:noFill/>
          </a:ln>
        </p:spPr>
      </p:pic>
    </p:spTree>
    <p:extLst>
      <p:ext uri="{BB962C8B-B14F-4D97-AF65-F5344CB8AC3E}">
        <p14:creationId xmlns:p14="http://schemas.microsoft.com/office/powerpoint/2010/main" xmlns="" val="280382783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38</a:t>
            </a:fld>
            <a:endParaRPr lang="ar-SA"/>
          </a:p>
        </p:txBody>
      </p:sp>
      <p:sp>
        <p:nvSpPr>
          <p:cNvPr id="6"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7" name="مستطيل 6"/>
          <p:cNvSpPr/>
          <p:nvPr/>
        </p:nvSpPr>
        <p:spPr>
          <a:xfrm>
            <a:off x="5888019" y="777875"/>
            <a:ext cx="6096000" cy="1446550"/>
          </a:xfrm>
          <a:prstGeom prst="rect">
            <a:avLst/>
          </a:prstGeom>
        </p:spPr>
        <p:txBody>
          <a:bodyPr>
            <a:spAutoFit/>
          </a:bodyPr>
          <a:lstStyle/>
          <a:p>
            <a:pPr marL="342900" lvl="0" indent="-342900" algn="r" rtl="1">
              <a:spcAft>
                <a:spcPts val="0"/>
              </a:spcAft>
              <a:buFont typeface="Symbol" panose="05050102010706020507" pitchFamily="18" charset="2"/>
              <a:buChar char=""/>
            </a:pPr>
            <a:r>
              <a:rPr lang="ar-SA" sz="32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تقدير تكاليف المشروع</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arabicPeriod"/>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تكاليف الاستثمار</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8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تكاليف الانشاء</a:t>
            </a:r>
            <a:r>
              <a:rPr lang="en-US" sz="28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pic>
        <p:nvPicPr>
          <p:cNvPr id="8" name="صورة 7"/>
          <p:cNvPicPr/>
          <p:nvPr/>
        </p:nvPicPr>
        <p:blipFill rotWithShape="1">
          <a:blip r:embed="rId4" cstate="print">
            <a:extLst>
              <a:ext uri="{28A0092B-C50C-407E-A947-70E740481C1C}">
                <a14:useLocalDpi xmlns:a14="http://schemas.microsoft.com/office/drawing/2010/main" xmlns="" val="0"/>
              </a:ext>
            </a:extLst>
          </a:blip>
          <a:srcRect l="26553"/>
          <a:stretch/>
        </p:blipFill>
        <p:spPr>
          <a:xfrm>
            <a:off x="917469" y="777875"/>
            <a:ext cx="7572004" cy="6071590"/>
          </a:xfrm>
          <a:prstGeom prst="rect">
            <a:avLst/>
          </a:prstGeom>
        </p:spPr>
      </p:pic>
    </p:spTree>
    <p:extLst>
      <p:ext uri="{BB962C8B-B14F-4D97-AF65-F5344CB8AC3E}">
        <p14:creationId xmlns:p14="http://schemas.microsoft.com/office/powerpoint/2010/main" xmlns="" val="40921683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39</a:t>
            </a:fld>
            <a:endParaRPr lang="ar-SA"/>
          </a:p>
        </p:txBody>
      </p:sp>
      <p:sp>
        <p:nvSpPr>
          <p:cNvPr id="6"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5" name="مستطيل 4"/>
          <p:cNvSpPr/>
          <p:nvPr/>
        </p:nvSpPr>
        <p:spPr>
          <a:xfrm>
            <a:off x="9580276" y="909925"/>
            <a:ext cx="2324675" cy="584775"/>
          </a:xfrm>
          <a:prstGeom prst="rect">
            <a:avLst/>
          </a:prstGeom>
        </p:spPr>
        <p:txBody>
          <a:bodyPr wrap="none">
            <a:spAutoFit/>
          </a:bodyPr>
          <a:lstStyle/>
          <a:p>
            <a:r>
              <a:rPr lang="ar-SA" sz="3200" b="1" dirty="0">
                <a:solidFill>
                  <a:srgbClr val="F57C00"/>
                </a:solidFill>
                <a:ea typeface="Times New Roman" panose="02020603050405020304" pitchFamily="18" charset="0"/>
                <a:cs typeface="Arabic Typesetting" panose="03020402040406030203" pitchFamily="66" charset="-78"/>
              </a:rPr>
              <a:t>تكاليف رأس مال العامل</a:t>
            </a:r>
            <a:endParaRPr lang="ar-SA" sz="3200" dirty="0"/>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t="7833"/>
          <a:stretch/>
        </p:blipFill>
        <p:spPr bwMode="auto">
          <a:xfrm>
            <a:off x="1882588" y="996950"/>
            <a:ext cx="6992471" cy="513490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6288545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65500" y="296565"/>
            <a:ext cx="5499333" cy="647700"/>
          </a:xfrm>
        </p:spPr>
        <p:txBody>
          <a:bodyPr>
            <a:noAutofit/>
          </a:bodyPr>
          <a:lstStyle/>
          <a:p>
            <a:r>
              <a:rPr lang="ar-SA" sz="5400" b="1" dirty="0">
                <a:solidFill>
                  <a:srgbClr val="A02240"/>
                </a:solidFill>
                <a:latin typeface="+mn-lt"/>
                <a:ea typeface="Times New Roman" panose="02020603050405020304" pitchFamily="18" charset="0"/>
                <a:cs typeface="Arabic Typesetting" panose="03020402040406030203" pitchFamily="66" charset="-78"/>
              </a:rPr>
              <a:t>معايير التقويم الكلية </a:t>
            </a:r>
            <a:r>
              <a:rPr lang="ar-SA" sz="5400" b="1" dirty="0" smtClean="0">
                <a:solidFill>
                  <a:srgbClr val="A02240"/>
                </a:solidFill>
                <a:latin typeface="+mn-lt"/>
                <a:ea typeface="Times New Roman" panose="02020603050405020304" pitchFamily="18" charset="0"/>
                <a:cs typeface="Arabic Typesetting" panose="03020402040406030203" pitchFamily="66" charset="-78"/>
              </a:rPr>
              <a:t>والجزئية</a:t>
            </a:r>
            <a:endParaRPr lang="ar-SA" sz="5400" b="1" dirty="0">
              <a:solidFill>
                <a:srgbClr val="A02240"/>
              </a:solidFill>
              <a:latin typeface="+mn-lt"/>
              <a:ea typeface="Times New Roman" panose="02020603050405020304" pitchFamily="18" charset="0"/>
              <a:cs typeface="Arabic Typesetting" panose="03020402040406030203" pitchFamily="66" charset="-78"/>
            </a:endParaRPr>
          </a:p>
        </p:txBody>
      </p:sp>
      <p:pic>
        <p:nvPicPr>
          <p:cNvPr id="3" name="صورة 2"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4" name="صورة 3"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84565"/>
            <a:ext cx="1117600" cy="965200"/>
          </a:xfrm>
          <a:prstGeom prst="rect">
            <a:avLst/>
          </a:prstGeom>
          <a:noFill/>
          <a:ln>
            <a:noFill/>
          </a:ln>
        </p:spPr>
      </p:pic>
      <p:sp>
        <p:nvSpPr>
          <p:cNvPr id="5" name="مستطيل 4"/>
          <p:cNvSpPr/>
          <p:nvPr/>
        </p:nvSpPr>
        <p:spPr>
          <a:xfrm>
            <a:off x="8661866" y="20935"/>
            <a:ext cx="3530134" cy="923330"/>
          </a:xfrm>
          <a:prstGeom prst="rect">
            <a:avLst/>
          </a:prstGeom>
        </p:spPr>
        <p:txBody>
          <a:bodyPr wrap="none">
            <a:spAutoFit/>
          </a:bodyPr>
          <a:lstStyle/>
          <a:p>
            <a:r>
              <a:rPr lang="ar-SA" sz="54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5400" dirty="0">
                <a:ea typeface="Times New Roman" panose="02020603050405020304" pitchFamily="18" charset="0"/>
                <a:cs typeface="Century Gothic" panose="020B0502020202020204" pitchFamily="34" charset="0"/>
              </a:rPr>
              <a:t> </a:t>
            </a:r>
            <a:endParaRPr lang="ar-SA" sz="5400" dirty="0"/>
          </a:p>
        </p:txBody>
      </p:sp>
      <p:sp>
        <p:nvSpPr>
          <p:cNvPr id="6" name="مستطيل 5"/>
          <p:cNvSpPr/>
          <p:nvPr/>
        </p:nvSpPr>
        <p:spPr>
          <a:xfrm>
            <a:off x="4366525" y="944265"/>
            <a:ext cx="7725192" cy="523220"/>
          </a:xfrm>
          <a:prstGeom prst="rect">
            <a:avLst/>
          </a:prstGeom>
        </p:spPr>
        <p:txBody>
          <a:bodyPr wrap="none">
            <a:spAutoFit/>
          </a:bodyPr>
          <a:lstStyle/>
          <a:p>
            <a:r>
              <a:rPr lang="ar-SA" sz="2800" b="1" dirty="0">
                <a:solidFill>
                  <a:schemeClr val="tx2"/>
                </a:solidFill>
                <a:ea typeface="Times New Roman" panose="02020603050405020304" pitchFamily="18" charset="0"/>
                <a:cs typeface="Arabic Typesetting" panose="03020402040406030203" pitchFamily="66" charset="-78"/>
              </a:rPr>
              <a:t>بعد عرض الأفكار ومناقشة المشاريع تم اختيار مشروع صناعة الأسمدة العضوية ولذلك لعدة أسباب:</a:t>
            </a:r>
            <a:endParaRPr lang="ar-SA" sz="2800" dirty="0">
              <a:solidFill>
                <a:schemeClr val="tx2"/>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xmlns="" val="3944240543"/>
              </p:ext>
            </p:extLst>
          </p:nvPr>
        </p:nvGraphicFramePr>
        <p:xfrm>
          <a:off x="25400" y="1839664"/>
          <a:ext cx="10477500" cy="4983480"/>
        </p:xfrm>
        <a:graphic>
          <a:graphicData uri="http://schemas.openxmlformats.org/drawingml/2006/table">
            <a:tbl>
              <a:tblPr rtl="1" firstRow="1" firstCol="1" bandRow="1">
                <a:tableStyleId>{F5AB1C69-6EDB-4FF4-983F-18BD219EF322}</a:tableStyleId>
              </a:tblPr>
              <a:tblGrid>
                <a:gridCol w="2542064"/>
                <a:gridCol w="2817336"/>
                <a:gridCol w="5118100"/>
              </a:tblGrid>
              <a:tr h="624136">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 </a:t>
                      </a:r>
                      <a:endParaRPr lang="en-US" sz="1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معايير التقويم الكلية</a:t>
                      </a:r>
                      <a:endParaRPr lang="en-US" sz="1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 </a:t>
                      </a:r>
                      <a:endParaRPr lang="en-US" sz="1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معايير التقويم الجزئية</a:t>
                      </a:r>
                      <a:endParaRPr lang="en-US" sz="1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en-US" sz="2400" dirty="0">
                          <a:effectLst/>
                          <a:latin typeface="Arabic Typesetting" panose="03020402040406030203" pitchFamily="66" charset="-78"/>
                          <a:cs typeface="Arabic Typesetting" panose="03020402040406030203" pitchFamily="66" charset="-78"/>
                        </a:rPr>
                        <a:t> </a:t>
                      </a:r>
                      <a:endParaRPr lang="en-US" sz="1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r>
              <a:tr h="1670669">
                <a:tc rowSpan="4">
                  <a:txBody>
                    <a:bodyPr/>
                    <a:lstStyle/>
                    <a:p>
                      <a:pPr algn="ctr" rtl="0">
                        <a:spcBef>
                          <a:spcPts val="900"/>
                        </a:spcBef>
                        <a:spcAft>
                          <a:spcPts val="0"/>
                        </a:spcAft>
                      </a:pPr>
                      <a:r>
                        <a:rPr lang="ar-SA" sz="2000" dirty="0">
                          <a:effectLst/>
                          <a:latin typeface="Arabic Typesetting" panose="03020402040406030203" pitchFamily="66" charset="-78"/>
                          <a:cs typeface="Arabic Typesetting" panose="03020402040406030203" pitchFamily="66" charset="-78"/>
                        </a:rPr>
                        <a:t> </a:t>
                      </a:r>
                      <a:endParaRPr lang="en-US" sz="1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kern="1200" dirty="0">
                          <a:latin typeface="Arabic Typesetting" panose="03020402040406030203" pitchFamily="66" charset="-78"/>
                          <a:cs typeface="Arabic Typesetting" panose="03020402040406030203" pitchFamily="66" charset="-78"/>
                        </a:rPr>
                        <a:t>السوق:</a:t>
                      </a:r>
                      <a:endParaRPr lang="en-US" sz="2800" kern="1200" dirty="0">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400" b="0" kern="1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استهدفنا مدينة الرياض عن غيرها من مدن المملكة العربية السعودية نظرا لعدد السكان المتزايد فيها وتم تحديد موقع المصنع بالقرب من المنتجات الزراعية</a:t>
                      </a:r>
                      <a:endParaRPr lang="en-US" sz="2400" b="0" kern="1200" dirty="0">
                        <a:solidFill>
                          <a:schemeClr val="tx2"/>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r" rtl="0">
                        <a:spcBef>
                          <a:spcPts val="900"/>
                        </a:spcBef>
                        <a:spcAft>
                          <a:spcPts val="0"/>
                        </a:spcAft>
                      </a:pPr>
                      <a:endParaRPr lang="en-US" sz="2000" dirty="0">
                        <a:effectLst/>
                        <a:latin typeface="Arabic Typesetting" panose="03020402040406030203" pitchFamily="66" charset="-78"/>
                        <a:cs typeface="Arabic Typesetting" panose="03020402040406030203" pitchFamily="66" charset="-78"/>
                      </a:endParaRPr>
                    </a:p>
                    <a:p>
                      <a:pPr algn="r" rtl="0">
                        <a:spcBef>
                          <a:spcPts val="900"/>
                        </a:spcBef>
                        <a:spcAft>
                          <a:spcPts val="0"/>
                        </a:spcAft>
                      </a:pPr>
                      <a:r>
                        <a:rPr lang="ar-SA" sz="2000" dirty="0">
                          <a:effectLst/>
                          <a:latin typeface="Arabic Typesetting" panose="03020402040406030203" pitchFamily="66" charset="-78"/>
                          <a:cs typeface="Arabic Typesetting" panose="03020402040406030203" pitchFamily="66" charset="-78"/>
                        </a:rPr>
                        <a:t>أ- مستوى الطلب المحلي </a:t>
                      </a:r>
                      <a:r>
                        <a:rPr lang="ar-SA" sz="2000" dirty="0" smtClean="0">
                          <a:effectLst/>
                          <a:latin typeface="Arabic Typesetting" panose="03020402040406030203" pitchFamily="66" charset="-78"/>
                          <a:cs typeface="Arabic Typesetting" panose="03020402040406030203" pitchFamily="66" charset="-78"/>
                        </a:rPr>
                        <a:t>  (</a:t>
                      </a:r>
                      <a:r>
                        <a:rPr lang="ar-SA" sz="2000" dirty="0">
                          <a:effectLst/>
                          <a:latin typeface="Arabic Typesetting" panose="03020402040406030203" pitchFamily="66" charset="-78"/>
                          <a:cs typeface="Arabic Typesetting" panose="03020402040406030203" pitchFamily="66" charset="-78"/>
                        </a:rPr>
                        <a:t>4)</a:t>
                      </a:r>
                      <a:endParaRPr lang="en-US" sz="2000" b="1" dirty="0">
                        <a:solidFill>
                          <a:schemeClr val="tx2"/>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يعتبر للأسمدة العضوية مخزن رئيسي ومستمر للعناصر </a:t>
                      </a:r>
                      <a:r>
                        <a:rPr lang="ar-SA" sz="2400" dirty="0" err="1">
                          <a:effectLst/>
                          <a:latin typeface="Arabic Typesetting" panose="03020402040406030203" pitchFamily="66" charset="-78"/>
                          <a:cs typeface="Arabic Typesetting" panose="03020402040406030203" pitchFamily="66" charset="-78"/>
                        </a:rPr>
                        <a:t>السمادية</a:t>
                      </a:r>
                      <a:r>
                        <a:rPr lang="ar-SA" sz="2400" dirty="0">
                          <a:effectLst/>
                          <a:latin typeface="Arabic Typesetting" panose="03020402040406030203" pitchFamily="66" charset="-78"/>
                          <a:cs typeface="Arabic Typesetting" panose="03020402040406030203" pitchFamily="66" charset="-78"/>
                        </a:rPr>
                        <a:t> الضرورية لنمو النبات، وفى نفس الوقت تعتبر المادة العضوية مصدرا هاما للطاقة اللازمة لمعظم كائنات التربة. </a:t>
                      </a:r>
                      <a:endParaRPr lang="en-US" sz="24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ومع وجود منافسين أقله في السوق تم تقييم الطلب المحلي بدرجة عالية لتميز فكرة المشروع عن غيره وتقديم خدمة فريدة من نوعها</a:t>
                      </a:r>
                      <a:endParaRPr lang="en-US" sz="2400" b="0" dirty="0">
                        <a:solidFill>
                          <a:srgbClr val="A02240"/>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r>
              <a:tr h="671064">
                <a:tc vMerge="1">
                  <a:txBody>
                    <a:bodyPr/>
                    <a:lstStyle/>
                    <a:p>
                      <a:pPr rtl="1"/>
                      <a:endParaRPr lang="ar-SA"/>
                    </a:p>
                  </a:txBody>
                  <a:tcPr/>
                </a:tc>
                <a:tc>
                  <a:txBody>
                    <a:bodyPr/>
                    <a:lstStyle/>
                    <a:p>
                      <a:pPr algn="r" rtl="0">
                        <a:spcBef>
                          <a:spcPts val="900"/>
                        </a:spcBef>
                        <a:spcAft>
                          <a:spcPts val="0"/>
                        </a:spcAft>
                      </a:pPr>
                      <a:endParaRPr lang="en-US" sz="2000" dirty="0">
                        <a:effectLst/>
                        <a:latin typeface="Arabic Typesetting" panose="03020402040406030203" pitchFamily="66" charset="-78"/>
                        <a:cs typeface="Arabic Typesetting" panose="03020402040406030203" pitchFamily="66" charset="-78"/>
                      </a:endParaRPr>
                    </a:p>
                    <a:p>
                      <a:pPr algn="r" rtl="0">
                        <a:spcBef>
                          <a:spcPts val="900"/>
                        </a:spcBef>
                        <a:spcAft>
                          <a:spcPts val="0"/>
                        </a:spcAft>
                      </a:pPr>
                      <a:r>
                        <a:rPr lang="ar-SA" sz="2000" dirty="0">
                          <a:effectLst/>
                          <a:latin typeface="Arabic Typesetting" panose="03020402040406030203" pitchFamily="66" charset="-78"/>
                          <a:cs typeface="Arabic Typesetting" panose="03020402040406030203" pitchFamily="66" charset="-78"/>
                        </a:rPr>
                        <a:t>ب - إمكانية التصدير </a:t>
                      </a:r>
                      <a:r>
                        <a:rPr lang="ar-SA" sz="2000" dirty="0" smtClean="0">
                          <a:effectLst/>
                          <a:latin typeface="Arabic Typesetting" panose="03020402040406030203" pitchFamily="66" charset="-78"/>
                          <a:cs typeface="Arabic Typesetting" panose="03020402040406030203" pitchFamily="66" charset="-78"/>
                        </a:rPr>
                        <a:t>  (</a:t>
                      </a:r>
                      <a:r>
                        <a:rPr lang="ar-SA" sz="2000" dirty="0">
                          <a:effectLst/>
                          <a:latin typeface="Arabic Typesetting" panose="03020402040406030203" pitchFamily="66" charset="-78"/>
                          <a:cs typeface="Arabic Typesetting" panose="03020402040406030203" pitchFamily="66" charset="-78"/>
                        </a:rPr>
                        <a:t>5)</a:t>
                      </a:r>
                      <a:endParaRPr lang="en-US" sz="2000" b="1" dirty="0">
                        <a:solidFill>
                          <a:schemeClr val="tx2"/>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نطمح إلى توسيع فكرة المشروع إلى عدة مناطق ومدن وبإذن الله تصديرها إلى دول الخارج وجعل فكرة المشروع ناجحة محليا ودوليا</a:t>
                      </a:r>
                      <a:endParaRPr lang="en-US" sz="24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r>
              <a:tr h="552230">
                <a:tc vMerge="1">
                  <a:txBody>
                    <a:bodyPr/>
                    <a:lstStyle/>
                    <a:p>
                      <a:pPr rtl="1"/>
                      <a:endParaRPr lang="ar-SA"/>
                    </a:p>
                  </a:txBody>
                  <a:tcPr/>
                </a:tc>
                <a:tc>
                  <a:txBody>
                    <a:bodyPr/>
                    <a:lstStyle/>
                    <a:p>
                      <a:pPr algn="r" rtl="0">
                        <a:spcBef>
                          <a:spcPts val="900"/>
                        </a:spcBef>
                        <a:spcAft>
                          <a:spcPts val="0"/>
                        </a:spcAft>
                      </a:pPr>
                      <a:endParaRPr lang="en-US" sz="2000" dirty="0">
                        <a:effectLst/>
                        <a:latin typeface="Arabic Typesetting" panose="03020402040406030203" pitchFamily="66" charset="-78"/>
                        <a:cs typeface="Arabic Typesetting" panose="03020402040406030203" pitchFamily="66" charset="-78"/>
                      </a:endParaRPr>
                    </a:p>
                    <a:p>
                      <a:pPr algn="r" rtl="0">
                        <a:spcBef>
                          <a:spcPts val="900"/>
                        </a:spcBef>
                        <a:spcAft>
                          <a:spcPts val="0"/>
                        </a:spcAft>
                      </a:pPr>
                      <a:r>
                        <a:rPr lang="ar-SA" sz="2000" dirty="0">
                          <a:effectLst/>
                          <a:latin typeface="Arabic Typesetting" panose="03020402040406030203" pitchFamily="66" charset="-78"/>
                          <a:cs typeface="Arabic Typesetting" panose="03020402040406030203" pitchFamily="66" charset="-78"/>
                        </a:rPr>
                        <a:t>ج - مدى توافر منافذ </a:t>
                      </a:r>
                      <a:r>
                        <a:rPr lang="ar-SA" sz="2000" dirty="0" smtClean="0">
                          <a:effectLst/>
                          <a:latin typeface="Arabic Typesetting" panose="03020402040406030203" pitchFamily="66" charset="-78"/>
                          <a:cs typeface="Arabic Typesetting" panose="03020402040406030203" pitchFamily="66" charset="-78"/>
                        </a:rPr>
                        <a:t>التوزيع   (</a:t>
                      </a:r>
                      <a:r>
                        <a:rPr lang="ar-SA" sz="2000" dirty="0">
                          <a:effectLst/>
                          <a:latin typeface="Arabic Typesetting" panose="03020402040406030203" pitchFamily="66" charset="-78"/>
                          <a:cs typeface="Arabic Typesetting" panose="03020402040406030203" pitchFamily="66" charset="-78"/>
                        </a:rPr>
                        <a:t>4)</a:t>
                      </a:r>
                      <a:endParaRPr lang="en-US" sz="2000" b="1" dirty="0">
                        <a:solidFill>
                          <a:schemeClr val="tx2"/>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تتمتع فكرة المشروع بتوافر منافذ متعددة فمنها: المشاتل الزراعية، المحلات المهتمة بأدوات الزراعة</a:t>
                      </a:r>
                      <a:endParaRPr lang="en-US" sz="24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r>
              <a:tr h="671064">
                <a:tc vMerge="1">
                  <a:txBody>
                    <a:bodyPr/>
                    <a:lstStyle/>
                    <a:p>
                      <a:pPr rtl="1"/>
                      <a:endParaRPr lang="ar-SA"/>
                    </a:p>
                  </a:txBody>
                  <a:tcPr/>
                </a:tc>
                <a:tc>
                  <a:txBody>
                    <a:bodyPr/>
                    <a:lstStyle/>
                    <a:p>
                      <a:pPr algn="r" rtl="0">
                        <a:spcBef>
                          <a:spcPts val="900"/>
                        </a:spcBef>
                        <a:spcAft>
                          <a:spcPts val="0"/>
                        </a:spcAft>
                      </a:pPr>
                      <a:endParaRPr lang="en-US" sz="2000" dirty="0">
                        <a:effectLst/>
                        <a:latin typeface="Arabic Typesetting" panose="03020402040406030203" pitchFamily="66" charset="-78"/>
                        <a:cs typeface="Arabic Typesetting" panose="03020402040406030203" pitchFamily="66" charset="-78"/>
                      </a:endParaRPr>
                    </a:p>
                    <a:p>
                      <a:pPr algn="r" rtl="0">
                        <a:spcBef>
                          <a:spcPts val="900"/>
                        </a:spcBef>
                        <a:spcAft>
                          <a:spcPts val="0"/>
                        </a:spcAft>
                      </a:pPr>
                      <a:r>
                        <a:rPr lang="ar-SA" sz="2000" dirty="0">
                          <a:effectLst/>
                          <a:latin typeface="Arabic Typesetting" panose="03020402040406030203" pitchFamily="66" charset="-78"/>
                          <a:cs typeface="Arabic Typesetting" panose="03020402040406030203" pitchFamily="66" charset="-78"/>
                        </a:rPr>
                        <a:t>د-احتمالات الطلب في </a:t>
                      </a:r>
                      <a:r>
                        <a:rPr lang="ar-SA" sz="2000" dirty="0" smtClean="0">
                          <a:effectLst/>
                          <a:latin typeface="Arabic Typesetting" panose="03020402040406030203" pitchFamily="66" charset="-78"/>
                          <a:cs typeface="Arabic Typesetting" panose="03020402040406030203" pitchFamily="66" charset="-78"/>
                        </a:rPr>
                        <a:t>المستقبل  (</a:t>
                      </a:r>
                      <a:r>
                        <a:rPr lang="ar-SA" sz="2000" dirty="0">
                          <a:effectLst/>
                          <a:latin typeface="Arabic Typesetting" panose="03020402040406030203" pitchFamily="66" charset="-78"/>
                          <a:cs typeface="Arabic Typesetting" panose="03020402040406030203" pitchFamily="66" charset="-78"/>
                        </a:rPr>
                        <a:t>4)</a:t>
                      </a:r>
                      <a:endParaRPr lang="en-US" sz="2000" b="1" dirty="0">
                        <a:solidFill>
                          <a:schemeClr val="tx2"/>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c>
                  <a:txBody>
                    <a:bodyPr/>
                    <a:lstStyle/>
                    <a:p>
                      <a:pPr algn="ctr" rtl="0">
                        <a:spcBef>
                          <a:spcPts val="900"/>
                        </a:spcBef>
                        <a:spcAft>
                          <a:spcPts val="0"/>
                        </a:spcAft>
                      </a:pPr>
                      <a:r>
                        <a:rPr lang="ar-SA" sz="2400" dirty="0">
                          <a:effectLst/>
                          <a:latin typeface="Arabic Typesetting" panose="03020402040406030203" pitchFamily="66" charset="-78"/>
                          <a:cs typeface="Arabic Typesetting" panose="03020402040406030203" pitchFamily="66" charset="-78"/>
                        </a:rPr>
                        <a:t>مع تطور اهداف ورؤى الدولة، وازدياد الاهتمام بالبيئة والتشجير نتوقع زيادة الطلب على المنتج في السنوات القادمة بإذن الله</a:t>
                      </a:r>
                      <a:endParaRPr lang="en-US" sz="24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2912" marR="62912" marT="0" marB="0" anchor="ctr"/>
                </a:tc>
              </a:tr>
            </a:tbl>
          </a:graphicData>
        </a:graphic>
      </p:graphicFrame>
      <p:sp>
        <p:nvSpPr>
          <p:cNvPr id="8" name="عنصر نائب لرقم الشريحة 7"/>
          <p:cNvSpPr>
            <a:spLocks noGrp="1"/>
          </p:cNvSpPr>
          <p:nvPr>
            <p:ph type="sldNum" sz="quarter" idx="12"/>
          </p:nvPr>
        </p:nvSpPr>
        <p:spPr/>
        <p:txBody>
          <a:bodyPr/>
          <a:lstStyle/>
          <a:p>
            <a:pPr algn="r" rtl="1"/>
            <a:fld id="{022B156B-59AE-415F-B24B-8756D48BB977}" type="slidenum">
              <a:rPr lang="ar-SA" smtClean="0"/>
              <a:pPr algn="r" rtl="1"/>
              <a:t>4</a:t>
            </a:fld>
            <a:endParaRPr lang="ar-SA"/>
          </a:p>
        </p:txBody>
      </p:sp>
    </p:spTree>
    <p:extLst>
      <p:ext uri="{BB962C8B-B14F-4D97-AF65-F5344CB8AC3E}">
        <p14:creationId xmlns:p14="http://schemas.microsoft.com/office/powerpoint/2010/main" xmlns="" val="108522693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40</a:t>
            </a:fld>
            <a:endParaRPr lang="ar-SA"/>
          </a:p>
        </p:txBody>
      </p:sp>
      <p:sp>
        <p:nvSpPr>
          <p:cNvPr id="6"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5" name="مستطيل 4"/>
          <p:cNvSpPr/>
          <p:nvPr/>
        </p:nvSpPr>
        <p:spPr>
          <a:xfrm>
            <a:off x="5726654" y="869449"/>
            <a:ext cx="6096000" cy="1938992"/>
          </a:xfrm>
          <a:prstGeom prst="rect">
            <a:avLst/>
          </a:prstGeom>
        </p:spPr>
        <p:txBody>
          <a:bodyPr>
            <a:spAutoFit/>
          </a:bodyPr>
          <a:lstStyle/>
          <a:p>
            <a:pPr marL="342900" lvl="0" indent="-342900" algn="r" rtl="1">
              <a:spcAft>
                <a:spcPts val="0"/>
              </a:spcAft>
              <a:buFont typeface="Symbol" panose="05050102010706020507" pitchFamily="18" charset="2"/>
              <a:buChar char=""/>
            </a:pPr>
            <a:r>
              <a:rPr lang="ar-SA" sz="32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قوائم التحليل المالي للمشروع</a:t>
            </a:r>
            <a:r>
              <a:rPr lang="en-US" sz="3200" b="1" dirty="0">
                <a:solidFill>
                  <a:srgbClr val="B75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sz="3200" b="1" dirty="0">
                <a:solidFill>
                  <a:srgbClr val="B75C00"/>
                </a:solidFill>
                <a:latin typeface="Century Gothic" panose="020B0502020202020204" pitchFamily="34" charset="0"/>
                <a:ea typeface="Times New Roman" panose="02020603050405020304" pitchFamily="18" charset="0"/>
                <a:cs typeface="Arabic Typesetting" panose="03020402040406030203" pitchFamily="66" charset="-78"/>
              </a:rPr>
              <a:t>تحليل التدفقات النقدية</a:t>
            </a:r>
            <a:r>
              <a:rPr lang="en-US" sz="3200" b="1" dirty="0">
                <a:solidFill>
                  <a:srgbClr val="B75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lvl="0" algn="r" rtl="1">
              <a:spcAft>
                <a:spcPts val="0"/>
              </a:spcAft>
            </a:pPr>
            <a:r>
              <a:rPr lang="ar-SA" sz="28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تدفقات خارجة</a:t>
            </a:r>
            <a:r>
              <a:rPr lang="en-US" sz="28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Clr>
                <a:srgbClr val="F57C00"/>
              </a:buClr>
              <a:buFont typeface="Wingdings" panose="05000000000000000000" pitchFamily="2" charset="2"/>
              <a:buChar char=""/>
            </a:pPr>
            <a:r>
              <a:rPr lang="ar-SA" sz="2800" b="1" dirty="0">
                <a:solidFill>
                  <a:srgbClr val="F57C00"/>
                </a:solidFill>
                <a:latin typeface="Century Gothic" panose="020B0502020202020204" pitchFamily="34" charset="0"/>
                <a:ea typeface="Times New Roman" panose="02020603050405020304" pitchFamily="18" charset="0"/>
                <a:cs typeface="Arabic Typesetting" panose="03020402040406030203" pitchFamily="66" charset="-78"/>
              </a:rPr>
              <a:t>تكاليف الاستثمار</a:t>
            </a:r>
            <a:r>
              <a:rPr lang="en-US" sz="2800" b="1" dirty="0">
                <a:solidFill>
                  <a:srgbClr val="F57C0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l="7943" b="5917"/>
          <a:stretch/>
        </p:blipFill>
        <p:spPr bwMode="auto">
          <a:xfrm>
            <a:off x="2684705" y="1236794"/>
            <a:ext cx="5878382" cy="433387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7721183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41</a:t>
            </a:fld>
            <a:endParaRPr lang="ar-SA"/>
          </a:p>
        </p:txBody>
      </p:sp>
      <p:sp>
        <p:nvSpPr>
          <p:cNvPr id="6"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dirty="0"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5" name="مستطيل 4"/>
          <p:cNvSpPr/>
          <p:nvPr/>
        </p:nvSpPr>
        <p:spPr>
          <a:xfrm>
            <a:off x="10063331" y="888409"/>
            <a:ext cx="1806905" cy="646331"/>
          </a:xfrm>
          <a:prstGeom prst="rect">
            <a:avLst/>
          </a:prstGeom>
        </p:spPr>
        <p:txBody>
          <a:bodyPr wrap="none">
            <a:spAutoFit/>
          </a:bodyPr>
          <a:lstStyle/>
          <a:p>
            <a:r>
              <a:rPr lang="ar-SA" sz="3600" b="1" dirty="0">
                <a:solidFill>
                  <a:srgbClr val="F57C00"/>
                </a:solidFill>
                <a:ea typeface="Times New Roman" panose="02020603050405020304" pitchFamily="18" charset="0"/>
                <a:cs typeface="Arabic Typesetting" panose="03020402040406030203" pitchFamily="66" charset="-78"/>
              </a:rPr>
              <a:t>تكاليف التشغيل</a:t>
            </a:r>
            <a:endParaRPr lang="ar-SA" sz="3600" dirty="0"/>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l="18899"/>
          <a:stretch/>
        </p:blipFill>
        <p:spPr bwMode="auto">
          <a:xfrm>
            <a:off x="2185455" y="996950"/>
            <a:ext cx="7719789" cy="518064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4495214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42</a:t>
            </a:fld>
            <a:endParaRPr lang="ar-SA"/>
          </a:p>
        </p:txBody>
      </p:sp>
      <p:sp>
        <p:nvSpPr>
          <p:cNvPr id="5"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dirty="0"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6" name="مستطيل 5"/>
          <p:cNvSpPr/>
          <p:nvPr/>
        </p:nvSpPr>
        <p:spPr>
          <a:xfrm>
            <a:off x="5974080" y="777875"/>
            <a:ext cx="6096000" cy="1200329"/>
          </a:xfrm>
          <a:prstGeom prst="rect">
            <a:avLst/>
          </a:prstGeom>
        </p:spPr>
        <p:txBody>
          <a:bodyPr>
            <a:spAutoFit/>
          </a:bodyPr>
          <a:lstStyle/>
          <a:p>
            <a:pPr lvl="0" algn="r" rtl="1">
              <a:spcAft>
                <a:spcPts val="0"/>
              </a:spcAft>
            </a:pPr>
            <a:r>
              <a:rPr lang="ar-SA" sz="3600" b="1"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تدفقات داخلة</a:t>
            </a:r>
            <a:r>
              <a:rPr lang="en-US" sz="3600" b="1" dirty="0">
                <a:solidFill>
                  <a:srgbClr val="A02240"/>
                </a:solidFill>
                <a:latin typeface="Arabic Typesetting" panose="03020402040406030203" pitchFamily="66" charset="-78"/>
                <a:ea typeface="Times New Roman" panose="02020603050405020304" pitchFamily="18" charset="0"/>
                <a:cs typeface="Tahoma" panose="020B0604030504040204" pitchFamily="34" charset="0"/>
              </a:rPr>
              <a:t>:</a:t>
            </a:r>
            <a:endParaRPr lang="en-US" sz="28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a:r>
              <a:rPr lang="ar-SA" sz="3600" b="1" dirty="0">
                <a:solidFill>
                  <a:srgbClr val="F57C00"/>
                </a:solidFill>
                <a:ea typeface="Times New Roman" panose="02020603050405020304" pitchFamily="18" charset="0"/>
                <a:cs typeface="Arabic Typesetting" panose="03020402040406030203" pitchFamily="66" charset="-78"/>
              </a:rPr>
              <a:t>الايرادات</a:t>
            </a:r>
            <a:endParaRPr lang="ar-SA" sz="3600" dirty="0"/>
          </a:p>
        </p:txBody>
      </p:sp>
      <p:pic>
        <p:nvPicPr>
          <p:cNvPr id="7" name="صورة 6"/>
          <p:cNvPicPr/>
          <p:nvPr/>
        </p:nvPicPr>
        <p:blipFill rotWithShape="1">
          <a:blip r:embed="rId4" cstate="print">
            <a:extLst>
              <a:ext uri="{28A0092B-C50C-407E-A947-70E740481C1C}">
                <a14:useLocalDpi xmlns:a14="http://schemas.microsoft.com/office/drawing/2010/main" xmlns="" val="0"/>
              </a:ext>
            </a:extLst>
          </a:blip>
          <a:srcRect l="12798"/>
          <a:stretch/>
        </p:blipFill>
        <p:spPr bwMode="auto">
          <a:xfrm>
            <a:off x="3050598" y="1138537"/>
            <a:ext cx="7158410" cy="4754263"/>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5334043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43</a:t>
            </a:fld>
            <a:endParaRPr lang="ar-SA"/>
          </a:p>
        </p:txBody>
      </p:sp>
      <p:sp>
        <p:nvSpPr>
          <p:cNvPr id="5" name="عنوان 1"/>
          <p:cNvSpPr txBox="1">
            <a:spLocks/>
          </p:cNvSpPr>
          <p:nvPr/>
        </p:nvSpPr>
        <p:spPr>
          <a:xfrm>
            <a:off x="2448169" y="0"/>
            <a:ext cx="9702800" cy="1993900"/>
          </a:xfrm>
          <a:prstGeom prst="rect">
            <a:avLst/>
          </a:prstGeom>
        </p:spPr>
        <p:txBody>
          <a:bodyPr>
            <a:noAutofit/>
          </a:bodyPr>
          <a:lstStyle>
            <a:lvl1pPr algn="r" defTabSz="914400" rtl="1" eaLnBrk="1" latinLnBrk="0" hangingPunct="1">
              <a:lnSpc>
                <a:spcPct val="90000"/>
              </a:lnSpc>
              <a:spcBef>
                <a:spcPct val="0"/>
              </a:spcBef>
              <a:buNone/>
              <a:defRPr lang="ar-SA"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sz="6000" b="1" dirty="0" smtClean="0">
                <a:solidFill>
                  <a:srgbClr val="007266"/>
                </a:solidFill>
                <a:ea typeface="Times New Roman" panose="02020603050405020304" pitchFamily="18" charset="0"/>
                <a:cs typeface="Arabic Typesetting" panose="03020402040406030203" pitchFamily="66" charset="-78"/>
              </a:rPr>
              <a:t>رابعا دراسة الجدوى المالية: </a:t>
            </a:r>
            <a:endParaRPr lang="ar-SA" sz="6000" b="1" dirty="0">
              <a:solidFill>
                <a:srgbClr val="007266"/>
              </a:solidFill>
              <a:ea typeface="Times New Roman" panose="02020603050405020304" pitchFamily="18" charset="0"/>
              <a:cs typeface="Arabic Typesetting" panose="03020402040406030203" pitchFamily="66" charset="-78"/>
            </a:endParaRPr>
          </a:p>
        </p:txBody>
      </p:sp>
      <p:sp>
        <p:nvSpPr>
          <p:cNvPr id="6" name="مستطيل 5"/>
          <p:cNvSpPr/>
          <p:nvPr/>
        </p:nvSpPr>
        <p:spPr>
          <a:xfrm>
            <a:off x="9996132" y="909925"/>
            <a:ext cx="1906291" cy="646331"/>
          </a:xfrm>
          <a:prstGeom prst="rect">
            <a:avLst/>
          </a:prstGeom>
        </p:spPr>
        <p:txBody>
          <a:bodyPr wrap="none">
            <a:spAutoFit/>
          </a:bodyPr>
          <a:lstStyle/>
          <a:p>
            <a:r>
              <a:rPr lang="ar-SA" sz="3600" b="1" dirty="0">
                <a:solidFill>
                  <a:srgbClr val="A02240"/>
                </a:solidFill>
                <a:ea typeface="Times New Roman" panose="02020603050405020304" pitchFamily="18" charset="0"/>
                <a:cs typeface="Arabic Typesetting" panose="03020402040406030203" pitchFamily="66" charset="-78"/>
              </a:rPr>
              <a:t>تحليل قائمه </a:t>
            </a:r>
            <a:r>
              <a:rPr lang="ar-SA" sz="3600" b="1" dirty="0" smtClean="0">
                <a:solidFill>
                  <a:srgbClr val="A02240"/>
                </a:solidFill>
                <a:ea typeface="Times New Roman" panose="02020603050405020304" pitchFamily="18" charset="0"/>
                <a:cs typeface="Arabic Typesetting" panose="03020402040406030203" pitchFamily="66" charset="-78"/>
              </a:rPr>
              <a:t>الدخل</a:t>
            </a:r>
            <a:endParaRPr lang="ar-SA" sz="3600" dirty="0"/>
          </a:p>
        </p:txBody>
      </p:sp>
      <p:pic>
        <p:nvPicPr>
          <p:cNvPr id="8" name="صورة 7"/>
          <p:cNvPicPr/>
          <p:nvPr/>
        </p:nvPicPr>
        <p:blipFill rotWithShape="1">
          <a:blip r:embed="rId4" cstate="print">
            <a:extLst>
              <a:ext uri="{28A0092B-C50C-407E-A947-70E740481C1C}">
                <a14:useLocalDpi xmlns:a14="http://schemas.microsoft.com/office/drawing/2010/main" xmlns="" val="0"/>
              </a:ext>
            </a:extLst>
          </a:blip>
          <a:srcRect l="6600"/>
          <a:stretch/>
        </p:blipFill>
        <p:spPr>
          <a:xfrm>
            <a:off x="3177092" y="187325"/>
            <a:ext cx="4404808" cy="2440059"/>
          </a:xfrm>
          <a:prstGeom prst="rect">
            <a:avLst/>
          </a:prstGeom>
        </p:spPr>
      </p:pic>
      <p:pic>
        <p:nvPicPr>
          <p:cNvPr id="9" name="صورة 8"/>
          <p:cNvPicPr/>
          <p:nvPr/>
        </p:nvPicPr>
        <p:blipFill>
          <a:blip r:embed="rId5" cstate="print">
            <a:extLst>
              <a:ext uri="{28A0092B-C50C-407E-A947-70E740481C1C}">
                <a14:useLocalDpi xmlns:a14="http://schemas.microsoft.com/office/drawing/2010/main" xmlns="" val="0"/>
              </a:ext>
            </a:extLst>
          </a:blip>
          <a:stretch>
            <a:fillRect/>
          </a:stretch>
        </p:blipFill>
        <p:spPr>
          <a:xfrm>
            <a:off x="2220727" y="2814709"/>
            <a:ext cx="8021283" cy="3999865"/>
          </a:xfrm>
          <a:prstGeom prst="rect">
            <a:avLst/>
          </a:prstGeom>
        </p:spPr>
      </p:pic>
    </p:spTree>
    <p:extLst>
      <p:ext uri="{BB962C8B-B14F-4D97-AF65-F5344CB8AC3E}">
        <p14:creationId xmlns:p14="http://schemas.microsoft.com/office/powerpoint/2010/main" xmlns="" val="182819070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عنصر نائب لرقم الشريحة 3"/>
          <p:cNvSpPr>
            <a:spLocks noGrp="1"/>
          </p:cNvSpPr>
          <p:nvPr>
            <p:ph type="sldNum" sz="quarter" idx="12"/>
          </p:nvPr>
        </p:nvSpPr>
        <p:spPr/>
        <p:txBody>
          <a:bodyPr/>
          <a:lstStyle/>
          <a:p>
            <a:pPr algn="r" rtl="1"/>
            <a:fld id="{022B156B-59AE-415F-B24B-8756D48BB977}" type="slidenum">
              <a:rPr lang="ar-SA" smtClean="0"/>
              <a:pPr algn="r" rtl="1"/>
              <a:t>44</a:t>
            </a:fld>
            <a:endParaRPr lang="ar-SA"/>
          </a:p>
        </p:txBody>
      </p:sp>
      <p:sp>
        <p:nvSpPr>
          <p:cNvPr id="5" name="مستطيل 4"/>
          <p:cNvSpPr/>
          <p:nvPr/>
        </p:nvSpPr>
        <p:spPr>
          <a:xfrm>
            <a:off x="330200" y="1242785"/>
            <a:ext cx="11201400" cy="4216539"/>
          </a:xfrm>
          <a:prstGeom prst="rect">
            <a:avLst/>
          </a:prstGeom>
        </p:spPr>
        <p:txBody>
          <a:bodyPr wrap="square">
            <a:spAutoFit/>
          </a:bodyPr>
          <a:lstStyle/>
          <a:p>
            <a:pPr algn="r" rtl="1">
              <a:spcAft>
                <a:spcPts val="0"/>
              </a:spcAft>
            </a:pPr>
            <a:r>
              <a:rPr lang="ar-SA"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r" rtl="1">
              <a:spcAft>
                <a:spcPts val="0"/>
              </a:spcAft>
            </a:pPr>
            <a:r>
              <a:rPr lang="ar-SA"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Blip>
                <a:blip r:embed="rId4"/>
              </a:buBlip>
            </a:pPr>
            <a:r>
              <a:rPr lang="ar-SA" sz="4800" b="1" dirty="0">
                <a:solidFill>
                  <a:srgbClr val="007266"/>
                </a:solidFill>
                <a:latin typeface="Century Gothic" panose="020B0502020202020204" pitchFamily="34" charset="0"/>
                <a:ea typeface="Times New Roman" panose="02020603050405020304" pitchFamily="18" charset="0"/>
                <a:cs typeface="Arabic Typesetting" panose="03020402040406030203" pitchFamily="66" charset="-78"/>
              </a:rPr>
              <a:t>المراجع:</a:t>
            </a:r>
            <a:endParaRPr lang="en-US" sz="48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Arriyadh.com. (2016</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لهيئة العليا لتطوير مدينة الرياض2016.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 [Accessed 20 Nov. 2016]Available at: http://www.arriyadh.com/ar/AboutArriy/?1=1&amp;menuId=2815 </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ar-SA" sz="1100" u="sng"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قلابة,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s. (2016). </a:t>
            </a:r>
            <a:r>
              <a:rPr lang="en-US" sz="11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sinotruck</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en-US" sz="1100"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howo</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336hp 6x4 2015 </a:t>
            </a:r>
            <a:r>
              <a:rPr lang="ar-SA"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جديد السعر الجديد شاحنة قلابة-شاحنة جرار-معرف المنتج:60304586916-</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arabic.alibaba.com. [online] //arabic.alibaba.com. [Accessed 17 Nov. 2016 Available at:</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14400" algn="r" rtl="1">
              <a:spcAft>
                <a:spcPts val="0"/>
              </a:spcAft>
            </a:pP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5"/>
              </a:rPr>
              <a:t>https://arabic.alibaba.com/product-detail/2015-new-sinotruck-howo-336hp-6x4-new-dumper-truck-price-60304586916.html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914400" algn="r" rtl="1">
              <a:spcAft>
                <a:spcPts val="0"/>
              </a:spcAft>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6"/>
              </a:rPr>
              <a:t>https://www.alibaba.com/product-detail/2015-hot-sale-Sinotruck-Howo-6x4_60303057753.html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Convertunits.com. (2016). Convert kilowatt to kg-m/s - Conversion of Measurement Units. [online] [Accessed 17 Nov. 2016].Available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7"/>
              </a:rPr>
              <a:t>http://www.convertunits.com/from/kilowatt/to/kg-m/s</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www.alibaba.com. (2016). 500kg Per Day Handling Capacity Food Waste Composting Machine - Buy Food </a:t>
            </a:r>
            <a:r>
              <a:rPr lang="en-US" sz="1100" u="sng"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Waste,Food</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Waste </a:t>
            </a:r>
            <a:r>
              <a:rPr lang="en-US" sz="1100" u="sng" dirty="0" err="1">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Composting,Food</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Waste Composting Machine Product on Alibaba.com. [online] [Accessed 17 Nov. 2016].Available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8"/>
              </a:rPr>
              <a:t>https://www.alibaba.com/product-detail/500KG-per-day-handling-capacity-food_60380300808.html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Homepage, S., (VFFS), V., granules/solids, P. and Machine, N. (2016). [Hot Item] Nice Quality Compost Packing Machine. [online] [Accessed 17 Nov. 2016]. Made-in-China.com.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9"/>
              </a:rPr>
              <a:t>http://honetop.en.made-in-china.com/product/YXqxHsRJhjhL/China-Nice-Quality-Compost-Packing-Machine.html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Modon.gov.sa. (2016).  [online][Accessed 17 Nov. 2016]. Available at:</a:t>
            </a:r>
            <a:r>
              <a:rPr lang="en-US" sz="1100" dirty="0">
                <a:solidFill>
                  <a:srgbClr val="000000"/>
                </a:solidFill>
                <a:latin typeface="Tahoma" panose="020B0604030504040204" pitchFamily="34" charset="0"/>
                <a:ea typeface="Times New Roman" panose="02020603050405020304" pitchFamily="18" charset="0"/>
                <a:cs typeface="Tahoma" panose="020B0604030504040204" pitchFamily="34" charset="0"/>
              </a:rPr>
              <a:t> </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الرياض 2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0"/>
              </a:rPr>
              <a:t>http://www.modon.gov.sa/ar/IndustrialCities/IndustrialCitiesDirectory/IndustrialCities/Pages/Riyadh2nd.aspx</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Arriyadh.com. (2016</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مناخ الرياض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online]Accessed 18 Nov. 2016].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1"/>
              </a:rPr>
              <a:t>http://www.arriyadh.com/ar/AboutArriy/Left/Informatio/getdocument.aspx?f=/openshare/ar/AboutArriy/Left/Informatio/Monakh.doc_cvt.htm</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Ar.wikipedia.org. (2016</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الرياض.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 [Accessed 18 Nov. 2016]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2"/>
              </a:rPr>
              <a:t>https://ar.wikipedia.org/wiki/%D8%A7%D9%84%D8%B1%D9%8A%D8%A7%D8%B6</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ar-SA" sz="1100" u="sng"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التغليف, ع. (2016). عالية الجودة تحلل الأسمدة كيس التغليف-حقائب التغليف-معرف المنتج:60458112698-</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arabic.alibaba.com. [online][Accessed 19 Nov. 2016]. //arabic.alibaba.com.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3"/>
              </a:rPr>
              <a:t>https://arabic.alibaba.com/product-detail/high-quality-biodegradable-fertilizer-packaging-bag-60458112698.html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ar-SA" sz="1100" u="sng"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تعرفة المياه والكهرباء. (2016).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 [Accessed 19 Nov. 2016].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4"/>
              </a:rPr>
              <a:t>http://www.mowe.gov.sa/arabic/waterpricing.aspx?AspxAutoDetectCookieSupport=1</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Arriyadh.com. (2016</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).سماد سوبر فوسفات.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 [Accessed 18 Nov. 2016].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1"/>
              </a:rPr>
              <a:t>http://www.arriyadh.com/ar/AboutArriy/Left/Informatio/getdocument.aspx?f=/openshare/ar/AboutArriy/Left/Informatio/Monakh.doc_cvt.htm</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ar-SA" sz="1100" u="sng"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بودرة, ا. (2016). السعر المحمولة طفاية حريق بودرة-طفاية الحريق -معرف المنتج:2002394739-</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arabic.alibaba.com. [online] [Accessed 19 Nov. 2016]. //arabic.alibaba.com.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5"/>
              </a:rPr>
              <a:t>https://arabic.alibaba.com/product-detail/portable-powder-fire-extinguisher-price-2002394739.html</a:t>
            </a:r>
            <a:endParaRPr lang="en-US" sz="11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mj-lt"/>
              <a:buAutoNum type="romanLcPeriod"/>
            </a:pP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Arriyadh.com. (2016</a:t>
            </a:r>
            <a:r>
              <a:rPr lang="ar-SA" sz="11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لهيئة العليا لتطوير مدينة الرياض2016. [</a:t>
            </a:r>
            <a:r>
              <a:rPr lang="en-US" sz="11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online][Accessed 20 Nov. 2016]. Available at: </a:t>
            </a:r>
            <a:r>
              <a:rPr lang="en-US" sz="1100" u="sng"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hlinkClick r:id="rId16"/>
              </a:rPr>
              <a:t>http://www.arriyadh.com/ar/AboutArriy/?1=1&amp;menuId=2815</a:t>
            </a:r>
            <a:endParaRPr lang="en-US" sz="11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355240565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SA" sz="60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شكرا لحسن استماعكم </a:t>
            </a:r>
          </a:p>
        </p:txBody>
      </p:sp>
      <p:pic>
        <p:nvPicPr>
          <p:cNvPr id="9" name="عنصر نائب للصورة 8" descr="ثلاثة أطفال صغار يرتدون معاطف للمطر يمسك بعضهم بعضاً ويلعبون في الهواء الطلق"/>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a:stretch/>
        </p:blipFill>
        <p:spPr/>
      </p:pic>
      <p:pic>
        <p:nvPicPr>
          <p:cNvPr id="5" name="صورة 4" descr="نتيجة بحث الصور عن ‫شعار جامعة الملك سعود الجديد 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6" name="صورة 5" descr="C:\Users\Eman RAD\Desktop\2.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60100" y="187325"/>
            <a:ext cx="1117600" cy="965200"/>
          </a:xfrm>
          <a:prstGeom prst="rect">
            <a:avLst/>
          </a:prstGeom>
          <a:noFill/>
          <a:ln>
            <a:noFill/>
          </a:ln>
        </p:spPr>
      </p:pic>
      <p:sp>
        <p:nvSpPr>
          <p:cNvPr id="3" name="عنصر نائب لرقم الشريحة 2"/>
          <p:cNvSpPr>
            <a:spLocks noGrp="1"/>
          </p:cNvSpPr>
          <p:nvPr>
            <p:ph type="sldNum" sz="quarter" idx="12"/>
          </p:nvPr>
        </p:nvSpPr>
        <p:spPr/>
        <p:txBody>
          <a:bodyPr/>
          <a:lstStyle/>
          <a:p>
            <a:pPr algn="r" rtl="1"/>
            <a:fld id="{022B156B-59AE-415F-B24B-8756D48BB977}" type="slidenum">
              <a:rPr lang="ar-SA" smtClean="0"/>
              <a:pPr algn="r" rtl="1"/>
              <a:t>45</a:t>
            </a:fld>
            <a:endParaRPr lang="ar-SA"/>
          </a:p>
        </p:txBody>
      </p:sp>
    </p:spTree>
    <p:extLst>
      <p:ext uri="{BB962C8B-B14F-4D97-AF65-F5344CB8AC3E}">
        <p14:creationId xmlns:p14="http://schemas.microsoft.com/office/powerpoint/2010/main" xmlns="" val="21971531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702300" y="777875"/>
            <a:ext cx="1665836" cy="914400"/>
          </a:xfrm>
        </p:spPr>
        <p:txBody>
          <a:bodyPr>
            <a:normAutofit/>
          </a:bodyPr>
          <a:lstStyle/>
          <a:p>
            <a:r>
              <a:rPr lang="ar-SA" sz="4400" b="1" dirty="0" smtClean="0">
                <a:latin typeface="Arabic Typesetting" panose="03020402040406030203" pitchFamily="66" charset="-78"/>
                <a:cs typeface="Arabic Typesetting" panose="03020402040406030203" pitchFamily="66" charset="-78"/>
              </a:rPr>
              <a:t>قصـــد </a:t>
            </a:r>
            <a:r>
              <a:rPr lang="en-US" sz="4400" b="1" dirty="0" smtClean="0">
                <a:latin typeface="Arabic Typesetting" panose="03020402040406030203" pitchFamily="66" charset="-78"/>
                <a:cs typeface="Arabic Typesetting" panose="03020402040406030203" pitchFamily="66" charset="-78"/>
              </a:rPr>
              <a:t>421</a:t>
            </a:r>
            <a:endParaRPr lang="ar-SA" sz="4400" b="1" dirty="0">
              <a:latin typeface="Arabic Typesetting" panose="03020402040406030203" pitchFamily="66" charset="-78"/>
              <a:cs typeface="Arabic Typesetting" panose="03020402040406030203" pitchFamily="66" charset="-78"/>
            </a:endParaRPr>
          </a:p>
        </p:txBody>
      </p:sp>
      <p:pic>
        <p:nvPicPr>
          <p:cNvPr id="4" name="صورة 3" descr="نتيجة بحث الصور عن ‫شعار جامعة الملك سعود الجديد 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5480050" y="3338135"/>
            <a:ext cx="1714500" cy="1526332"/>
          </a:xfrm>
          <a:prstGeom prst="rect">
            <a:avLst/>
          </a:prstGeom>
          <a:noFill/>
          <a:ln>
            <a:noFill/>
          </a:ln>
        </p:spPr>
      </p:pic>
      <p:sp>
        <p:nvSpPr>
          <p:cNvPr id="6" name="مستطيل 5"/>
          <p:cNvSpPr/>
          <p:nvPr/>
        </p:nvSpPr>
        <p:spPr>
          <a:xfrm>
            <a:off x="2425700" y="1173540"/>
            <a:ext cx="7823200" cy="1569660"/>
          </a:xfrm>
          <a:prstGeom prst="rect">
            <a:avLst/>
          </a:prstGeom>
        </p:spPr>
        <p:txBody>
          <a:bodyPr wrap="square">
            <a:spAutoFit/>
          </a:bodyPr>
          <a:lstStyle/>
          <a:p>
            <a:pPr algn="ctr" rtl="1">
              <a:spcAft>
                <a:spcPts val="0"/>
              </a:spcAft>
            </a:pPr>
            <a:r>
              <a:rPr lang="ar-SA" sz="4800" b="1" kern="14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دراسات الجدوى الاقتصادية وتقييم المشروعات</a:t>
            </a:r>
            <a:endParaRPr lang="en-US" sz="4800" kern="1400" dirty="0">
              <a:solidFill>
                <a:srgbClr val="FFFFFF"/>
              </a:solidFill>
              <a:latin typeface="Century Gothic" panose="020B0502020202020204" pitchFamily="34" charset="0"/>
              <a:ea typeface="Times New Roman" panose="02020603050405020304" pitchFamily="18" charset="0"/>
              <a:cs typeface="Tahoma" panose="020B0604030504040204" pitchFamily="34" charset="0"/>
            </a:endParaRPr>
          </a:p>
          <a:p>
            <a:pPr algn="ctr" rtl="1">
              <a:spcAft>
                <a:spcPts val="0"/>
              </a:spcAft>
            </a:pPr>
            <a:r>
              <a:rPr lang="ar-SA" sz="4800" b="1" kern="14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 دراسة الجدوى الاقتصادية لصناعة الأسمدة العضوية</a:t>
            </a:r>
            <a:endParaRPr lang="en-US" sz="4800" kern="1400" dirty="0">
              <a:solidFill>
                <a:srgbClr val="FFFFFF"/>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8" name="مستطيل 7"/>
          <p:cNvSpPr/>
          <p:nvPr/>
        </p:nvSpPr>
        <p:spPr>
          <a:xfrm>
            <a:off x="4429566" y="2743200"/>
            <a:ext cx="3815468" cy="769441"/>
          </a:xfrm>
          <a:prstGeom prst="rect">
            <a:avLst/>
          </a:prstGeom>
        </p:spPr>
        <p:txBody>
          <a:bodyPr wrap="none">
            <a:spAutoFit/>
          </a:bodyPr>
          <a:lstStyle/>
          <a:p>
            <a:pPr algn="ctr" rtl="1">
              <a:spcBef>
                <a:spcPts val="900"/>
              </a:spcBef>
              <a:spcAft>
                <a:spcPts val="0"/>
              </a:spcAft>
            </a:pPr>
            <a:r>
              <a:rPr lang="ar-SA" sz="4400" b="1" dirty="0" smtClean="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بعنوان: الســــــــــــــــماد </a:t>
            </a:r>
            <a:r>
              <a:rPr lang="ar-SA" sz="4400"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النـــقي</a:t>
            </a:r>
            <a:endParaRPr lang="en-US" sz="44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9" name="مستطيل 8"/>
          <p:cNvSpPr/>
          <p:nvPr/>
        </p:nvSpPr>
        <p:spPr>
          <a:xfrm>
            <a:off x="0" y="2906663"/>
            <a:ext cx="3606800" cy="1846659"/>
          </a:xfrm>
          <a:prstGeom prst="rect">
            <a:avLst/>
          </a:prstGeom>
        </p:spPr>
        <p:txBody>
          <a:bodyPr wrap="square">
            <a:spAutoFit/>
          </a:bodyPr>
          <a:lstStyle/>
          <a:p>
            <a:pPr algn="r" rtl="1">
              <a:spcBef>
                <a:spcPts val="900"/>
              </a:spcBef>
              <a:spcAft>
                <a:spcPts val="0"/>
              </a:spcAft>
            </a:pPr>
            <a:r>
              <a:rPr lang="ar-SA" sz="2400"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إعداد الطالبات :</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ريما فهيد الحماد              "433202595"    </a:t>
            </a:r>
            <a:r>
              <a:rPr lang="en-US" sz="1400" b="1" dirty="0">
                <a:solidFill>
                  <a:schemeClr val="tx2"/>
                </a:solidFill>
                <a:latin typeface="Century Gothic" panose="020B0502020202020204" pitchFamily="34" charset="0"/>
                <a:ea typeface="Times New Roman" panose="02020603050405020304" pitchFamily="18" charset="0"/>
                <a:cs typeface="Akhbar MT" pitchFamily="2" charset="-78"/>
              </a:rPr>
              <a:t>leader</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إيمان ردعان الدوسري      "433200616"</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ليلى محمد اليمني             "433202587"</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أفنان صالح السديس       "433202166"</a:t>
            </a:r>
            <a:endParaRPr lang="en-US" sz="14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endParaRPr>
          </a:p>
          <a:p>
            <a:pPr marL="342900" lvl="0" indent="-342900" algn="r" rtl="1">
              <a:spcAft>
                <a:spcPts val="0"/>
              </a:spcAft>
              <a:buFont typeface="Symbol" panose="05050102010706020507" pitchFamily="18" charset="2"/>
              <a:buChar char=""/>
            </a:pP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منيره عبد العزيز الشامي    "430921398"</a:t>
            </a:r>
            <a:endParaRPr lang="en-US" sz="1400" b="1"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10" name="مستطيل 9"/>
          <p:cNvSpPr/>
          <p:nvPr/>
        </p:nvSpPr>
        <p:spPr>
          <a:xfrm>
            <a:off x="50800" y="4753322"/>
            <a:ext cx="3556000" cy="830997"/>
          </a:xfrm>
          <a:prstGeom prst="rect">
            <a:avLst/>
          </a:prstGeom>
        </p:spPr>
        <p:txBody>
          <a:bodyPr wrap="square">
            <a:spAutoFit/>
          </a:bodyPr>
          <a:lstStyle/>
          <a:p>
            <a:pPr algn="r" rtl="1">
              <a:spcBef>
                <a:spcPts val="900"/>
              </a:spcBef>
              <a:spcAft>
                <a:spcPts val="0"/>
              </a:spcAft>
            </a:pPr>
            <a:r>
              <a:rPr lang="ar-SA" sz="2400"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بإشراف:</a:t>
            </a:r>
            <a:r>
              <a:rPr lang="ar-SA" sz="2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د. نشوى مصطفى على محمد</a:t>
            </a:r>
            <a:r>
              <a:rPr lang="ar-SA" sz="1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r>
              <a:rPr lang="en-US" sz="1400"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a:t>
            </a:r>
          </a:p>
          <a:p>
            <a:pPr algn="r" rtl="1">
              <a:spcAft>
                <a:spcPts val="0"/>
              </a:spcAft>
            </a:pPr>
            <a:r>
              <a:rPr lang="ar-SA" sz="2400"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رقم الشعبة: </a:t>
            </a:r>
            <a:r>
              <a:rPr lang="ar-SA" b="1" dirty="0">
                <a:solidFill>
                  <a:schemeClr val="tx2"/>
                </a:solidFill>
                <a:latin typeface="Century Gothic" panose="020B0502020202020204" pitchFamily="34" charset="0"/>
                <a:ea typeface="Times New Roman" panose="02020603050405020304" pitchFamily="18" charset="0"/>
                <a:cs typeface="Arabic Typesetting" panose="03020402040406030203" pitchFamily="66" charset="-78"/>
              </a:rPr>
              <a:t>38779</a:t>
            </a:r>
            <a:endParaRPr lang="en-US" sz="1400" dirty="0">
              <a:solidFill>
                <a:schemeClr val="tx2"/>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xmlns="" val="31803077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65500" y="296565"/>
            <a:ext cx="5499333" cy="647700"/>
          </a:xfrm>
        </p:spPr>
        <p:txBody>
          <a:bodyPr>
            <a:noAutofit/>
          </a:bodyPr>
          <a:lstStyle/>
          <a:p>
            <a:r>
              <a:rPr lang="ar-SA" sz="5400" b="1" dirty="0">
                <a:solidFill>
                  <a:srgbClr val="A02240"/>
                </a:solidFill>
                <a:latin typeface="+mn-lt"/>
                <a:ea typeface="Times New Roman" panose="02020603050405020304" pitchFamily="18" charset="0"/>
                <a:cs typeface="Arabic Typesetting" panose="03020402040406030203" pitchFamily="66" charset="-78"/>
              </a:rPr>
              <a:t>معايير التقويم الكلية </a:t>
            </a:r>
            <a:r>
              <a:rPr lang="ar-SA" sz="5400" b="1" dirty="0" smtClean="0">
                <a:solidFill>
                  <a:srgbClr val="A02240"/>
                </a:solidFill>
                <a:latin typeface="+mn-lt"/>
                <a:ea typeface="Times New Roman" panose="02020603050405020304" pitchFamily="18" charset="0"/>
                <a:cs typeface="Arabic Typesetting" panose="03020402040406030203" pitchFamily="66" charset="-78"/>
              </a:rPr>
              <a:t>والجزئية</a:t>
            </a:r>
            <a:endParaRPr lang="ar-SA" sz="5400" b="1" dirty="0">
              <a:solidFill>
                <a:srgbClr val="A02240"/>
              </a:solidFill>
              <a:latin typeface="+mn-lt"/>
              <a:ea typeface="Times New Roman" panose="02020603050405020304" pitchFamily="18" charset="0"/>
              <a:cs typeface="Arabic Typesetting" panose="03020402040406030203" pitchFamily="66" charset="-78"/>
            </a:endParaRPr>
          </a:p>
        </p:txBody>
      </p:sp>
      <p:pic>
        <p:nvPicPr>
          <p:cNvPr id="3" name="صورة 2"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4" name="صورة 3"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84565"/>
            <a:ext cx="1117600" cy="965200"/>
          </a:xfrm>
          <a:prstGeom prst="rect">
            <a:avLst/>
          </a:prstGeom>
          <a:noFill/>
          <a:ln>
            <a:noFill/>
          </a:ln>
        </p:spPr>
      </p:pic>
      <p:sp>
        <p:nvSpPr>
          <p:cNvPr id="5" name="مستطيل 4"/>
          <p:cNvSpPr/>
          <p:nvPr/>
        </p:nvSpPr>
        <p:spPr>
          <a:xfrm>
            <a:off x="8661866" y="20935"/>
            <a:ext cx="3530134" cy="923330"/>
          </a:xfrm>
          <a:prstGeom prst="rect">
            <a:avLst/>
          </a:prstGeom>
        </p:spPr>
        <p:txBody>
          <a:bodyPr wrap="none">
            <a:spAutoFit/>
          </a:bodyPr>
          <a:lstStyle/>
          <a:p>
            <a:r>
              <a:rPr lang="ar-SA" sz="54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5400" dirty="0">
                <a:ea typeface="Times New Roman" panose="02020603050405020304" pitchFamily="18" charset="0"/>
                <a:cs typeface="Century Gothic" panose="020B0502020202020204" pitchFamily="34" charset="0"/>
              </a:rPr>
              <a:t> </a:t>
            </a:r>
            <a:endParaRPr lang="ar-SA" sz="5400" dirty="0"/>
          </a:p>
        </p:txBody>
      </p:sp>
      <p:sp>
        <p:nvSpPr>
          <p:cNvPr id="6" name="مستطيل 5"/>
          <p:cNvSpPr/>
          <p:nvPr/>
        </p:nvSpPr>
        <p:spPr>
          <a:xfrm>
            <a:off x="4366525" y="944265"/>
            <a:ext cx="7725192" cy="523220"/>
          </a:xfrm>
          <a:prstGeom prst="rect">
            <a:avLst/>
          </a:prstGeom>
        </p:spPr>
        <p:txBody>
          <a:bodyPr wrap="none">
            <a:spAutoFit/>
          </a:bodyPr>
          <a:lstStyle/>
          <a:p>
            <a:r>
              <a:rPr lang="ar-SA" sz="2800" b="1" dirty="0">
                <a:solidFill>
                  <a:schemeClr val="tx2"/>
                </a:solidFill>
                <a:ea typeface="Times New Roman" panose="02020603050405020304" pitchFamily="18" charset="0"/>
                <a:cs typeface="Arabic Typesetting" panose="03020402040406030203" pitchFamily="66" charset="-78"/>
              </a:rPr>
              <a:t>بعد عرض الأفكار ومناقشة المشاريع تم اختيار مشروع صناعة الأسمدة العضوية ولذلك لعدة أسباب:</a:t>
            </a:r>
            <a:endParaRPr lang="ar-SA" sz="2800" dirty="0">
              <a:solidFill>
                <a:schemeClr val="tx2"/>
              </a:solidFill>
            </a:endParaRPr>
          </a:p>
        </p:txBody>
      </p:sp>
      <p:graphicFrame>
        <p:nvGraphicFramePr>
          <p:cNvPr id="8" name="جدول 7"/>
          <p:cNvGraphicFramePr>
            <a:graphicFrameLocks noGrp="1"/>
          </p:cNvGraphicFramePr>
          <p:nvPr>
            <p:extLst>
              <p:ext uri="{D42A27DB-BD31-4B8C-83A1-F6EECF244321}">
                <p14:modId xmlns:p14="http://schemas.microsoft.com/office/powerpoint/2010/main" xmlns="" val="835433352"/>
              </p:ext>
            </p:extLst>
          </p:nvPr>
        </p:nvGraphicFramePr>
        <p:xfrm>
          <a:off x="127000" y="1587500"/>
          <a:ext cx="10833100" cy="3999653"/>
        </p:xfrm>
        <a:graphic>
          <a:graphicData uri="http://schemas.openxmlformats.org/drawingml/2006/table">
            <a:tbl>
              <a:tblPr rtl="1" firstRow="1" firstCol="1" bandRow="1">
                <a:tableStyleId>{F5AB1C69-6EDB-4FF4-983F-18BD219EF322}</a:tableStyleId>
              </a:tblPr>
              <a:tblGrid>
                <a:gridCol w="6184900"/>
                <a:gridCol w="4648200"/>
              </a:tblGrid>
              <a:tr h="1210733">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معايير التقويم الكلية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a:effectLst/>
                          <a:latin typeface="Arabic Typesetting" panose="03020402040406030203" pitchFamily="66" charset="-78"/>
                          <a:cs typeface="Arabic Typesetting" panose="03020402040406030203" pitchFamily="66" charset="-78"/>
                        </a:rPr>
                        <a:t> </a:t>
                      </a:r>
                      <a:endParaRPr lang="en-US" sz="280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a:effectLst/>
                          <a:latin typeface="Arabic Typesetting" panose="03020402040406030203" pitchFamily="66" charset="-78"/>
                          <a:cs typeface="Arabic Typesetting" panose="03020402040406030203" pitchFamily="66" charset="-78"/>
                        </a:rPr>
                        <a:t>معايير التقويم الجزئية</a:t>
                      </a:r>
                      <a:endParaRPr lang="en-US" sz="280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948953">
                <a:tc rowSpan="2">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التكاليف والربحية</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b="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من المتوقع أن يحقق المشروع ارباح عالية تفوق التكاليف، لاهتمام المملكة بالزراعة حيث أنها احتلت المرتبة الثانية دولياً في زراعة النخيل وإنتاج التمور، فالتمور تعتبر محصول رئيسي في المملكة العربية السعودية، ولذلك فاستخدام الأسمدة سوف يسهم في زيادة إنتاجية النخيل من التمور</a:t>
                      </a:r>
                      <a:r>
                        <a:rPr lang="en-US" sz="2800" dirty="0">
                          <a:effectLst/>
                          <a:latin typeface="Arabic Typesetting" panose="03020402040406030203" pitchFamily="66" charset="-78"/>
                          <a:cs typeface="Arabic Typesetting" panose="03020402040406030203" pitchFamily="66" charset="-78"/>
                        </a:rPr>
                        <a:t>.</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أ-مدى تناسب التكاليف الاستثمارية مع الموارد المتاحة (4)</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1472514">
                <a:tc vMerge="1">
                  <a:txBody>
                    <a:bodyPr/>
                    <a:lstStyle/>
                    <a:p>
                      <a:pPr rtl="1"/>
                      <a:endParaRPr lang="ar-SA"/>
                    </a:p>
                  </a:txBody>
                  <a:tcPr/>
                </a:tc>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ب-معدلات الربحية للشركات المشابهة(3)</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bl>
          </a:graphicData>
        </a:graphic>
      </p:graphicFrame>
      <p:sp>
        <p:nvSpPr>
          <p:cNvPr id="9" name="عنصر نائب لرقم الشريحة 8"/>
          <p:cNvSpPr>
            <a:spLocks noGrp="1"/>
          </p:cNvSpPr>
          <p:nvPr>
            <p:ph type="sldNum" sz="quarter" idx="12"/>
          </p:nvPr>
        </p:nvSpPr>
        <p:spPr/>
        <p:txBody>
          <a:bodyPr/>
          <a:lstStyle/>
          <a:p>
            <a:pPr algn="r" rtl="1"/>
            <a:fld id="{022B156B-59AE-415F-B24B-8756D48BB977}" type="slidenum">
              <a:rPr lang="ar-SA" smtClean="0"/>
              <a:pPr algn="r" rtl="1"/>
              <a:t>5</a:t>
            </a:fld>
            <a:endParaRPr lang="ar-SA"/>
          </a:p>
        </p:txBody>
      </p:sp>
    </p:spTree>
    <p:extLst>
      <p:ext uri="{BB962C8B-B14F-4D97-AF65-F5344CB8AC3E}">
        <p14:creationId xmlns:p14="http://schemas.microsoft.com/office/powerpoint/2010/main" xmlns="" val="41938157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65500" y="296565"/>
            <a:ext cx="5499333" cy="647700"/>
          </a:xfrm>
        </p:spPr>
        <p:txBody>
          <a:bodyPr>
            <a:noAutofit/>
          </a:bodyPr>
          <a:lstStyle/>
          <a:p>
            <a:r>
              <a:rPr lang="ar-SA" sz="5400" b="1" dirty="0">
                <a:solidFill>
                  <a:srgbClr val="A02240"/>
                </a:solidFill>
                <a:latin typeface="+mn-lt"/>
                <a:ea typeface="Times New Roman" panose="02020603050405020304" pitchFamily="18" charset="0"/>
                <a:cs typeface="Arabic Typesetting" panose="03020402040406030203" pitchFamily="66" charset="-78"/>
              </a:rPr>
              <a:t>معايير التقويم الكلية </a:t>
            </a:r>
            <a:r>
              <a:rPr lang="ar-SA" sz="5400" b="1" dirty="0" smtClean="0">
                <a:solidFill>
                  <a:srgbClr val="A02240"/>
                </a:solidFill>
                <a:latin typeface="+mn-lt"/>
                <a:ea typeface="Times New Roman" panose="02020603050405020304" pitchFamily="18" charset="0"/>
                <a:cs typeface="Arabic Typesetting" panose="03020402040406030203" pitchFamily="66" charset="-78"/>
              </a:rPr>
              <a:t>والجزئية</a:t>
            </a:r>
            <a:endParaRPr lang="ar-SA" sz="5400" b="1" dirty="0">
              <a:solidFill>
                <a:srgbClr val="A02240"/>
              </a:solidFill>
              <a:latin typeface="+mn-lt"/>
              <a:ea typeface="Times New Roman" panose="02020603050405020304" pitchFamily="18" charset="0"/>
              <a:cs typeface="Arabic Typesetting" panose="03020402040406030203" pitchFamily="66" charset="-78"/>
            </a:endParaRPr>
          </a:p>
        </p:txBody>
      </p:sp>
      <p:pic>
        <p:nvPicPr>
          <p:cNvPr id="3" name="صورة 2"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4" name="صورة 3"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84565"/>
            <a:ext cx="1117600" cy="965200"/>
          </a:xfrm>
          <a:prstGeom prst="rect">
            <a:avLst/>
          </a:prstGeom>
          <a:noFill/>
          <a:ln>
            <a:noFill/>
          </a:ln>
        </p:spPr>
      </p:pic>
      <p:sp>
        <p:nvSpPr>
          <p:cNvPr id="5" name="مستطيل 4"/>
          <p:cNvSpPr/>
          <p:nvPr/>
        </p:nvSpPr>
        <p:spPr>
          <a:xfrm>
            <a:off x="8661866" y="20935"/>
            <a:ext cx="3530134" cy="923330"/>
          </a:xfrm>
          <a:prstGeom prst="rect">
            <a:avLst/>
          </a:prstGeom>
        </p:spPr>
        <p:txBody>
          <a:bodyPr wrap="none">
            <a:spAutoFit/>
          </a:bodyPr>
          <a:lstStyle/>
          <a:p>
            <a:r>
              <a:rPr lang="ar-SA" sz="54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5400" dirty="0">
                <a:ea typeface="Times New Roman" panose="02020603050405020304" pitchFamily="18" charset="0"/>
                <a:cs typeface="Century Gothic" panose="020B0502020202020204" pitchFamily="34" charset="0"/>
              </a:rPr>
              <a:t> </a:t>
            </a:r>
            <a:endParaRPr lang="ar-SA" sz="5400" dirty="0"/>
          </a:p>
        </p:txBody>
      </p:sp>
      <p:sp>
        <p:nvSpPr>
          <p:cNvPr id="6" name="مستطيل 5"/>
          <p:cNvSpPr/>
          <p:nvPr/>
        </p:nvSpPr>
        <p:spPr>
          <a:xfrm>
            <a:off x="4366525" y="944265"/>
            <a:ext cx="7725192" cy="523220"/>
          </a:xfrm>
          <a:prstGeom prst="rect">
            <a:avLst/>
          </a:prstGeom>
        </p:spPr>
        <p:txBody>
          <a:bodyPr wrap="none">
            <a:spAutoFit/>
          </a:bodyPr>
          <a:lstStyle/>
          <a:p>
            <a:r>
              <a:rPr lang="ar-SA" sz="2800" b="1" dirty="0">
                <a:solidFill>
                  <a:schemeClr val="tx2"/>
                </a:solidFill>
                <a:ea typeface="Times New Roman" panose="02020603050405020304" pitchFamily="18" charset="0"/>
                <a:cs typeface="Arabic Typesetting" panose="03020402040406030203" pitchFamily="66" charset="-78"/>
              </a:rPr>
              <a:t>بعد عرض الأفكار ومناقشة المشاريع تم اختيار مشروع صناعة الأسمدة العضوية ولذلك لعدة أسباب:</a:t>
            </a:r>
            <a:endParaRPr lang="ar-SA" sz="2800" dirty="0">
              <a:solidFill>
                <a:schemeClr val="tx2"/>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xmlns="" val="3644497841"/>
              </p:ext>
            </p:extLst>
          </p:nvPr>
        </p:nvGraphicFramePr>
        <p:xfrm>
          <a:off x="556260" y="1607185"/>
          <a:ext cx="10060940" cy="4617720"/>
        </p:xfrm>
        <a:graphic>
          <a:graphicData uri="http://schemas.openxmlformats.org/drawingml/2006/table">
            <a:tbl>
              <a:tblPr rtl="1" firstRow="1" firstCol="1" bandRow="1">
                <a:tableStyleId>{F5AB1C69-6EDB-4FF4-983F-18BD219EF322}</a:tableStyleId>
              </a:tblPr>
              <a:tblGrid>
                <a:gridCol w="2288540"/>
                <a:gridCol w="3530600"/>
                <a:gridCol w="4241800"/>
              </a:tblGrid>
              <a:tr h="916325">
                <a:tc>
                  <a:txBody>
                    <a:bodyPr/>
                    <a:lstStyle/>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endParaRPr lang="en-US" sz="32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معايير التقويم الكلية</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endParaRPr lang="en-US" sz="32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معايير التقويم الجزئية</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en-US" sz="3200">
                          <a:effectLst/>
                          <a:latin typeface="Arabic Typesetting" panose="03020402040406030203" pitchFamily="66" charset="-78"/>
                          <a:cs typeface="Arabic Typesetting" panose="03020402040406030203" pitchFamily="66" charset="-78"/>
                        </a:rPr>
                        <a:t> </a:t>
                      </a:r>
                      <a:endParaRPr lang="en-US" sz="320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457200">
                <a:tc rowSpan="3">
                  <a:txBody>
                    <a:bodyPr/>
                    <a:lstStyle/>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endParaRPr lang="en-US" sz="32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الجوانب الفنية</a:t>
                      </a:r>
                      <a:endParaRPr lang="en-US" sz="32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3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المشروع لا يواجه مشاكل من ناحية الجوانب الفنية</a:t>
                      </a:r>
                      <a:endParaRPr lang="en-US" sz="3200" dirty="0">
                        <a:solidFill>
                          <a:srgbClr val="FFFFFF"/>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endParaRPr lang="en-US" sz="3200" dirty="0">
                        <a:effectLst/>
                        <a:latin typeface="Arabic Typesetting" panose="03020402040406030203" pitchFamily="66" charset="-78"/>
                        <a:cs typeface="Arabic Typesetting" panose="03020402040406030203" pitchFamily="66" charset="-78"/>
                      </a:endParaRPr>
                    </a:p>
                    <a:p>
                      <a:pPr algn="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أ-مدى توفر المواد الخام(5)</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تتوفر المواد الخام بشكل كبير ومتاح، كما أنها تتصف بالاستمرارية</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428625">
                <a:tc vMerge="1">
                  <a:txBody>
                    <a:bodyPr/>
                    <a:lstStyle/>
                    <a:p>
                      <a:pPr rtl="1"/>
                      <a:endParaRPr lang="ar-SA"/>
                    </a:p>
                  </a:txBody>
                  <a:tcPr/>
                </a:tc>
                <a:tc>
                  <a:txBody>
                    <a:bodyPr/>
                    <a:lstStyle/>
                    <a:p>
                      <a:pPr algn="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r>
                        <a:rPr lang="ar-SA" sz="3200" dirty="0" smtClean="0">
                          <a:effectLst/>
                          <a:latin typeface="Arabic Typesetting" panose="03020402040406030203" pitchFamily="66" charset="-78"/>
                          <a:cs typeface="Arabic Typesetting" panose="03020402040406030203" pitchFamily="66" charset="-78"/>
                        </a:rPr>
                        <a:t>ب-مدى </a:t>
                      </a:r>
                      <a:r>
                        <a:rPr lang="ar-SA" sz="3200" dirty="0">
                          <a:effectLst/>
                          <a:latin typeface="Arabic Typesetting" panose="03020402040406030203" pitchFamily="66" charset="-78"/>
                          <a:cs typeface="Arabic Typesetting" panose="03020402040406030203" pitchFamily="66" charset="-78"/>
                        </a:rPr>
                        <a:t>توفر </a:t>
                      </a:r>
                      <a:r>
                        <a:rPr lang="ar-SA" sz="3200" dirty="0" smtClean="0">
                          <a:effectLst/>
                          <a:latin typeface="Arabic Typesetting" panose="03020402040406030203" pitchFamily="66" charset="-78"/>
                          <a:cs typeface="Arabic Typesetting" panose="03020402040406030203" pitchFamily="66" charset="-78"/>
                        </a:rPr>
                        <a:t>الخبرات</a:t>
                      </a:r>
                      <a:r>
                        <a:rPr lang="ar-SA" sz="3200" baseline="0" dirty="0" smtClean="0">
                          <a:effectLst/>
                          <a:latin typeface="Arabic Typesetting" panose="03020402040406030203" pitchFamily="66" charset="-78"/>
                          <a:cs typeface="Arabic Typesetting" panose="03020402040406030203" pitchFamily="66" charset="-78"/>
                        </a:rPr>
                        <a:t> </a:t>
                      </a:r>
                      <a:r>
                        <a:rPr lang="ar-SA" sz="3200" dirty="0" smtClean="0">
                          <a:effectLst/>
                          <a:latin typeface="Arabic Typesetting" panose="03020402040406030203" pitchFamily="66" charset="-78"/>
                          <a:cs typeface="Arabic Typesetting" panose="03020402040406030203" pitchFamily="66" charset="-78"/>
                        </a:rPr>
                        <a:t>الإدارية(3</a:t>
                      </a:r>
                      <a:r>
                        <a:rPr lang="ar-SA" sz="3200" dirty="0">
                          <a:effectLst/>
                          <a:latin typeface="Arabic Typesetting" panose="03020402040406030203" pitchFamily="66" charset="-78"/>
                          <a:cs typeface="Arabic Typesetting" panose="03020402040406030203" pitchFamily="66" charset="-78"/>
                        </a:rPr>
                        <a:t>)</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3200" dirty="0" smtClean="0">
                          <a:effectLst/>
                          <a:latin typeface="Arabic Typesetting" panose="03020402040406030203" pitchFamily="66" charset="-78"/>
                          <a:cs typeface="Arabic Typesetting" panose="03020402040406030203" pitchFamily="66" charset="-78"/>
                        </a:rPr>
                        <a:t>توفر </a:t>
                      </a:r>
                      <a:r>
                        <a:rPr lang="ar-SA" sz="3200" dirty="0">
                          <a:effectLst/>
                          <a:latin typeface="Arabic Typesetting" panose="03020402040406030203" pitchFamily="66" charset="-78"/>
                          <a:cs typeface="Arabic Typesetting" panose="03020402040406030203" pitchFamily="66" charset="-78"/>
                        </a:rPr>
                        <a:t>الخدمات الإدارية ولا نواجه أي مشكلة بذلك</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457200">
                <a:tc vMerge="1">
                  <a:txBody>
                    <a:bodyPr/>
                    <a:lstStyle/>
                    <a:p>
                      <a:pPr rtl="1"/>
                      <a:endParaRPr lang="ar-SA"/>
                    </a:p>
                  </a:txBody>
                  <a:tcPr/>
                </a:tc>
                <a:tc>
                  <a:txBody>
                    <a:bodyPr/>
                    <a:lstStyle/>
                    <a:p>
                      <a:pPr algn="r" rtl="0">
                        <a:spcBef>
                          <a:spcPts val="900"/>
                        </a:spcBef>
                        <a:spcAft>
                          <a:spcPts val="0"/>
                        </a:spcAft>
                      </a:pPr>
                      <a:r>
                        <a:rPr lang="ar-SA" sz="3200" dirty="0">
                          <a:effectLst/>
                          <a:latin typeface="Arabic Typesetting" panose="03020402040406030203" pitchFamily="66" charset="-78"/>
                          <a:cs typeface="Arabic Typesetting" panose="03020402040406030203" pitchFamily="66" charset="-78"/>
                        </a:rPr>
                        <a:t> </a:t>
                      </a:r>
                      <a:r>
                        <a:rPr lang="ar-SA" sz="3200" dirty="0" smtClean="0">
                          <a:effectLst/>
                          <a:latin typeface="Arabic Typesetting" panose="03020402040406030203" pitchFamily="66" charset="-78"/>
                          <a:cs typeface="Arabic Typesetting" panose="03020402040406030203" pitchFamily="66" charset="-78"/>
                        </a:rPr>
                        <a:t>ج-مدى </a:t>
                      </a:r>
                      <a:r>
                        <a:rPr lang="ar-SA" sz="3200" dirty="0">
                          <a:effectLst/>
                          <a:latin typeface="Arabic Typesetting" panose="03020402040406030203" pitchFamily="66" charset="-78"/>
                          <a:cs typeface="Arabic Typesetting" panose="03020402040406030203" pitchFamily="66" charset="-78"/>
                        </a:rPr>
                        <a:t>توفر الخبرات الفنية(2)</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3200" dirty="0" smtClean="0">
                          <a:effectLst/>
                          <a:latin typeface="Arabic Typesetting" panose="03020402040406030203" pitchFamily="66" charset="-78"/>
                          <a:cs typeface="Arabic Typesetting" panose="03020402040406030203" pitchFamily="66" charset="-78"/>
                        </a:rPr>
                        <a:t>تتوفر </a:t>
                      </a:r>
                      <a:r>
                        <a:rPr lang="ar-SA" sz="3200" dirty="0">
                          <a:effectLst/>
                          <a:latin typeface="Arabic Typesetting" panose="03020402040406030203" pitchFamily="66" charset="-78"/>
                          <a:cs typeface="Arabic Typesetting" panose="03020402040406030203" pitchFamily="66" charset="-78"/>
                        </a:rPr>
                        <a:t>الأيدي العاملة التي يحتاجها المشروع، الأمر الذي يخلق نشاط جديد وفرص عمل تعكس بالنفع على المجتمع</a:t>
                      </a:r>
                      <a:endParaRPr lang="en-US" sz="32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bl>
          </a:graphicData>
        </a:graphic>
      </p:graphicFrame>
      <p:sp>
        <p:nvSpPr>
          <p:cNvPr id="9" name="عنصر نائب لرقم الشريحة 8"/>
          <p:cNvSpPr>
            <a:spLocks noGrp="1"/>
          </p:cNvSpPr>
          <p:nvPr>
            <p:ph type="sldNum" sz="quarter" idx="12"/>
          </p:nvPr>
        </p:nvSpPr>
        <p:spPr/>
        <p:txBody>
          <a:bodyPr/>
          <a:lstStyle/>
          <a:p>
            <a:pPr algn="r" rtl="1"/>
            <a:fld id="{022B156B-59AE-415F-B24B-8756D48BB977}" type="slidenum">
              <a:rPr lang="ar-SA" smtClean="0"/>
              <a:pPr algn="r" rtl="1"/>
              <a:t>6</a:t>
            </a:fld>
            <a:endParaRPr lang="ar-SA"/>
          </a:p>
        </p:txBody>
      </p:sp>
    </p:spTree>
    <p:extLst>
      <p:ext uri="{BB962C8B-B14F-4D97-AF65-F5344CB8AC3E}">
        <p14:creationId xmlns:p14="http://schemas.microsoft.com/office/powerpoint/2010/main" xmlns="" val="330415176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65500" y="296565"/>
            <a:ext cx="5499333" cy="647700"/>
          </a:xfrm>
        </p:spPr>
        <p:txBody>
          <a:bodyPr>
            <a:noAutofit/>
          </a:bodyPr>
          <a:lstStyle/>
          <a:p>
            <a:r>
              <a:rPr lang="ar-SA" sz="5400" b="1" dirty="0">
                <a:solidFill>
                  <a:srgbClr val="A02240"/>
                </a:solidFill>
                <a:latin typeface="+mn-lt"/>
                <a:ea typeface="Times New Roman" panose="02020603050405020304" pitchFamily="18" charset="0"/>
                <a:cs typeface="Arabic Typesetting" panose="03020402040406030203" pitchFamily="66" charset="-78"/>
              </a:rPr>
              <a:t>معايير التقويم الكلية </a:t>
            </a:r>
            <a:r>
              <a:rPr lang="ar-SA" sz="5400" b="1" dirty="0" smtClean="0">
                <a:solidFill>
                  <a:srgbClr val="A02240"/>
                </a:solidFill>
                <a:latin typeface="+mn-lt"/>
                <a:ea typeface="Times New Roman" panose="02020603050405020304" pitchFamily="18" charset="0"/>
                <a:cs typeface="Arabic Typesetting" panose="03020402040406030203" pitchFamily="66" charset="-78"/>
              </a:rPr>
              <a:t>والجزئية</a:t>
            </a:r>
            <a:endParaRPr lang="ar-SA" sz="5400" b="1" dirty="0">
              <a:solidFill>
                <a:srgbClr val="A02240"/>
              </a:solidFill>
              <a:latin typeface="+mn-lt"/>
              <a:ea typeface="Times New Roman" panose="02020603050405020304" pitchFamily="18" charset="0"/>
              <a:cs typeface="Arabic Typesetting" panose="03020402040406030203" pitchFamily="66" charset="-78"/>
            </a:endParaRPr>
          </a:p>
        </p:txBody>
      </p:sp>
      <p:pic>
        <p:nvPicPr>
          <p:cNvPr id="3" name="صورة 2"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4" name="صورة 3"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84565"/>
            <a:ext cx="1117600" cy="965200"/>
          </a:xfrm>
          <a:prstGeom prst="rect">
            <a:avLst/>
          </a:prstGeom>
          <a:noFill/>
          <a:ln>
            <a:noFill/>
          </a:ln>
        </p:spPr>
      </p:pic>
      <p:sp>
        <p:nvSpPr>
          <p:cNvPr id="5" name="مستطيل 4"/>
          <p:cNvSpPr/>
          <p:nvPr/>
        </p:nvSpPr>
        <p:spPr>
          <a:xfrm>
            <a:off x="8661866" y="20935"/>
            <a:ext cx="3530134" cy="923330"/>
          </a:xfrm>
          <a:prstGeom prst="rect">
            <a:avLst/>
          </a:prstGeom>
        </p:spPr>
        <p:txBody>
          <a:bodyPr wrap="none">
            <a:spAutoFit/>
          </a:bodyPr>
          <a:lstStyle/>
          <a:p>
            <a:r>
              <a:rPr lang="ar-SA" sz="5400" b="1" dirty="0">
                <a:solidFill>
                  <a:srgbClr val="007266"/>
                </a:solidFill>
                <a:ea typeface="Times New Roman" panose="02020603050405020304" pitchFamily="18" charset="0"/>
                <a:cs typeface="Arabic Typesetting" panose="03020402040406030203" pitchFamily="66" charset="-78"/>
              </a:rPr>
              <a:t>أولاً الدراسة التمهيدية:</a:t>
            </a:r>
            <a:r>
              <a:rPr lang="ar-SA" sz="5400" dirty="0">
                <a:ea typeface="Times New Roman" panose="02020603050405020304" pitchFamily="18" charset="0"/>
                <a:cs typeface="Century Gothic" panose="020B0502020202020204" pitchFamily="34" charset="0"/>
              </a:rPr>
              <a:t> </a:t>
            </a:r>
            <a:endParaRPr lang="ar-SA" sz="5400" dirty="0"/>
          </a:p>
        </p:txBody>
      </p:sp>
      <p:sp>
        <p:nvSpPr>
          <p:cNvPr id="6" name="مستطيل 5"/>
          <p:cNvSpPr/>
          <p:nvPr/>
        </p:nvSpPr>
        <p:spPr>
          <a:xfrm>
            <a:off x="4366525" y="944265"/>
            <a:ext cx="7725192" cy="523220"/>
          </a:xfrm>
          <a:prstGeom prst="rect">
            <a:avLst/>
          </a:prstGeom>
        </p:spPr>
        <p:txBody>
          <a:bodyPr wrap="none">
            <a:spAutoFit/>
          </a:bodyPr>
          <a:lstStyle/>
          <a:p>
            <a:r>
              <a:rPr lang="ar-SA" sz="2800" b="1" dirty="0">
                <a:solidFill>
                  <a:schemeClr val="tx2"/>
                </a:solidFill>
                <a:ea typeface="Times New Roman" panose="02020603050405020304" pitchFamily="18" charset="0"/>
                <a:cs typeface="Arabic Typesetting" panose="03020402040406030203" pitchFamily="66" charset="-78"/>
              </a:rPr>
              <a:t>بعد عرض الأفكار ومناقشة المشاريع تم اختيار مشروع صناعة الأسمدة العضوية ولذلك لعدة أسباب:</a:t>
            </a:r>
            <a:endParaRPr lang="ar-SA" sz="2800" dirty="0">
              <a:solidFill>
                <a:schemeClr val="tx2"/>
              </a:solidFill>
            </a:endParaRPr>
          </a:p>
        </p:txBody>
      </p:sp>
      <p:graphicFrame>
        <p:nvGraphicFramePr>
          <p:cNvPr id="8" name="جدول 7"/>
          <p:cNvGraphicFramePr>
            <a:graphicFrameLocks noGrp="1"/>
          </p:cNvGraphicFramePr>
          <p:nvPr>
            <p:extLst>
              <p:ext uri="{D42A27DB-BD31-4B8C-83A1-F6EECF244321}">
                <p14:modId xmlns:p14="http://schemas.microsoft.com/office/powerpoint/2010/main" xmlns="" val="2379008337"/>
              </p:ext>
            </p:extLst>
          </p:nvPr>
        </p:nvGraphicFramePr>
        <p:xfrm>
          <a:off x="0" y="1486595"/>
          <a:ext cx="9984740" cy="5342235"/>
        </p:xfrm>
        <a:graphic>
          <a:graphicData uri="http://schemas.openxmlformats.org/drawingml/2006/table">
            <a:tbl>
              <a:tblPr rtl="1" firstRow="1" firstCol="1" bandRow="1">
                <a:tableStyleId>{F5AB1C69-6EDB-4FF4-983F-18BD219EF322}</a:tableStyleId>
              </a:tblPr>
              <a:tblGrid>
                <a:gridCol w="1742440"/>
                <a:gridCol w="3238500"/>
                <a:gridCol w="5003800"/>
              </a:tblGrid>
              <a:tr h="1239734">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معايير التقويم الكلية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endParaRPr lang="en-US" sz="2800" dirty="0">
                        <a:effectLst/>
                        <a:latin typeface="Arabic Typesetting" panose="03020402040406030203" pitchFamily="66" charset="-78"/>
                        <a:cs typeface="Arabic Typesetting" panose="03020402040406030203" pitchFamily="66" charset="-78"/>
                      </a:endParaRPr>
                    </a:p>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معايير التقويم الجزئية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en-US" sz="2800">
                          <a:effectLst/>
                          <a:latin typeface="Arabic Typesetting" panose="03020402040406030203" pitchFamily="66" charset="-78"/>
                          <a:cs typeface="Arabic Typesetting" panose="03020402040406030203" pitchFamily="66" charset="-78"/>
                        </a:rPr>
                        <a:t> </a:t>
                      </a:r>
                      <a:endParaRPr lang="en-US" sz="280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1239734">
                <a:tc rowSpan="3">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r>
                        <a:rPr lang="ar-SA" sz="2800" dirty="0" smtClean="0">
                          <a:effectLst/>
                          <a:latin typeface="Arabic Typesetting" panose="03020402040406030203" pitchFamily="66" charset="-78"/>
                          <a:cs typeface="Arabic Typesetting" panose="03020402040406030203" pitchFamily="66" charset="-78"/>
                        </a:rPr>
                        <a:t>الجوانب </a:t>
                      </a:r>
                      <a:r>
                        <a:rPr lang="ar-SA" sz="2800" dirty="0">
                          <a:effectLst/>
                          <a:latin typeface="Arabic Typesetting" panose="03020402040406030203" pitchFamily="66" charset="-78"/>
                          <a:cs typeface="Arabic Typesetting" panose="03020402040406030203" pitchFamily="66" charset="-78"/>
                        </a:rPr>
                        <a:t>الاجتماعية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r" rtl="0">
                        <a:spcBef>
                          <a:spcPts val="900"/>
                        </a:spcBef>
                        <a:spcAft>
                          <a:spcPts val="0"/>
                        </a:spcAft>
                      </a:pPr>
                      <a:r>
                        <a:rPr lang="ar-SA" sz="2800" dirty="0" smtClean="0">
                          <a:effectLst/>
                          <a:latin typeface="Arabic Typesetting" panose="03020402040406030203" pitchFamily="66" charset="-78"/>
                          <a:cs typeface="Arabic Typesetting" panose="03020402040406030203" pitchFamily="66" charset="-78"/>
                        </a:rPr>
                        <a:t>أ-درجة </a:t>
                      </a:r>
                      <a:r>
                        <a:rPr lang="ar-SA" sz="2800" dirty="0">
                          <a:effectLst/>
                          <a:latin typeface="Arabic Typesetting" panose="03020402040406030203" pitchFamily="66" charset="-78"/>
                          <a:cs typeface="Arabic Typesetting" panose="03020402040406030203" pitchFamily="66" charset="-78"/>
                        </a:rPr>
                        <a:t>تلويث البيئة(1)</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خدم المشروع المجتمع وذلك من خلال تجميع الأطعمة المتبقية ويعيد تركيبها ويحولها الى سماد عضوي</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1623033">
                <a:tc vMerge="1">
                  <a:txBody>
                    <a:bodyPr/>
                    <a:lstStyle/>
                    <a:p>
                      <a:pPr rtl="1"/>
                      <a:endParaRPr lang="ar-SA"/>
                    </a:p>
                  </a:txBody>
                  <a:tcPr/>
                </a:tc>
                <a:tc>
                  <a:txBody>
                    <a:bodyPr/>
                    <a:lstStyle/>
                    <a:p>
                      <a:pPr algn="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r>
                        <a:rPr lang="ar-SA" sz="2800" dirty="0" smtClean="0">
                          <a:effectLst/>
                          <a:latin typeface="Arabic Typesetting" panose="03020402040406030203" pitchFamily="66" charset="-78"/>
                          <a:cs typeface="Arabic Typesetting" panose="03020402040406030203" pitchFamily="66" charset="-78"/>
                        </a:rPr>
                        <a:t>ب-درجة </a:t>
                      </a:r>
                      <a:r>
                        <a:rPr lang="ar-SA" sz="2800" dirty="0">
                          <a:effectLst/>
                          <a:latin typeface="Arabic Typesetting" panose="03020402040406030203" pitchFamily="66" charset="-78"/>
                          <a:cs typeface="Arabic Typesetting" panose="03020402040406030203" pitchFamily="66" charset="-78"/>
                        </a:rPr>
                        <a:t>الاعتماد على عمالة محلية(4)</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dirty="0" smtClean="0">
                          <a:effectLst/>
                          <a:latin typeface="Arabic Typesetting" panose="03020402040406030203" pitchFamily="66" charset="-78"/>
                          <a:cs typeface="Arabic Typesetting" panose="03020402040406030203" pitchFamily="66" charset="-78"/>
                        </a:rPr>
                        <a:t>خدم </a:t>
                      </a:r>
                      <a:r>
                        <a:rPr lang="ar-SA" sz="2800" dirty="0">
                          <a:effectLst/>
                          <a:latin typeface="Arabic Typesetting" panose="03020402040406030203" pitchFamily="66" charset="-78"/>
                          <a:cs typeface="Arabic Typesetting" panose="03020402040406030203" pitchFamily="66" charset="-78"/>
                        </a:rPr>
                        <a:t>المشروع المجتمع من خلال توظيف العمالة المحلية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r h="1239734">
                <a:tc vMerge="1">
                  <a:txBody>
                    <a:bodyPr/>
                    <a:lstStyle/>
                    <a:p>
                      <a:pPr rtl="1"/>
                      <a:endParaRPr lang="ar-SA"/>
                    </a:p>
                  </a:txBody>
                  <a:tcPr/>
                </a:tc>
                <a:tc>
                  <a:txBody>
                    <a:bodyPr/>
                    <a:lstStyle/>
                    <a:p>
                      <a:pPr algn="r" rtl="0">
                        <a:spcBef>
                          <a:spcPts val="900"/>
                        </a:spcBef>
                        <a:spcAft>
                          <a:spcPts val="0"/>
                        </a:spcAft>
                      </a:pPr>
                      <a:r>
                        <a:rPr lang="ar-SA" sz="2800" dirty="0">
                          <a:effectLst/>
                          <a:latin typeface="Arabic Typesetting" panose="03020402040406030203" pitchFamily="66" charset="-78"/>
                          <a:cs typeface="Arabic Typesetting" panose="03020402040406030203" pitchFamily="66" charset="-78"/>
                        </a:rPr>
                        <a:t> </a:t>
                      </a:r>
                      <a:r>
                        <a:rPr lang="ar-SA" sz="2800" dirty="0" smtClean="0">
                          <a:effectLst/>
                          <a:latin typeface="Arabic Typesetting" panose="03020402040406030203" pitchFamily="66" charset="-78"/>
                          <a:cs typeface="Arabic Typesetting" panose="03020402040406030203" pitchFamily="66" charset="-78"/>
                        </a:rPr>
                        <a:t>ج-المنافع </a:t>
                      </a:r>
                      <a:r>
                        <a:rPr lang="ar-SA" sz="2800" dirty="0">
                          <a:effectLst/>
                          <a:latin typeface="Arabic Typesetting" panose="03020402040406030203" pitchFamily="66" charset="-78"/>
                          <a:cs typeface="Arabic Typesetting" panose="03020402040406030203" pitchFamily="66" charset="-78"/>
                        </a:rPr>
                        <a:t>الجالبة للمشروع(3)</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c>
                  <a:txBody>
                    <a:bodyPr/>
                    <a:lstStyle/>
                    <a:p>
                      <a:pPr algn="ctr" rtl="0">
                        <a:spcBef>
                          <a:spcPts val="900"/>
                        </a:spcBef>
                        <a:spcAft>
                          <a:spcPts val="0"/>
                        </a:spcAft>
                      </a:pPr>
                      <a:r>
                        <a:rPr lang="ar-SA" sz="2800" dirty="0" smtClean="0">
                          <a:effectLst/>
                          <a:latin typeface="Arabic Typesetting" panose="03020402040406030203" pitchFamily="66" charset="-78"/>
                          <a:cs typeface="Arabic Typesetting" panose="03020402040406030203" pitchFamily="66" charset="-78"/>
                        </a:rPr>
                        <a:t>المشروع </a:t>
                      </a:r>
                      <a:r>
                        <a:rPr lang="ar-SA" sz="2800" dirty="0">
                          <a:effectLst/>
                          <a:latin typeface="Arabic Typesetting" panose="03020402040406030203" pitchFamily="66" charset="-78"/>
                          <a:cs typeface="Arabic Typesetting" panose="03020402040406030203" pitchFamily="66" charset="-78"/>
                        </a:rPr>
                        <a:t>يؤدي الى فتح العديد من المشاريع الأخرى مثل فتح محلات الفواكه العضوية وتصنيف أنواع الأسمدة</a:t>
                      </a:r>
                      <a:endParaRPr lang="en-US" sz="2800" dirty="0">
                        <a:solidFill>
                          <a:srgbClr val="FFFFFF"/>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a:txBody>
                  <a:tcPr marL="68580" marR="68580" marT="0" marB="0" anchor="ctr"/>
                </a:tc>
              </a:tr>
            </a:tbl>
          </a:graphicData>
        </a:graphic>
      </p:graphicFrame>
      <p:sp>
        <p:nvSpPr>
          <p:cNvPr id="9" name="عنصر نائب لرقم الشريحة 8"/>
          <p:cNvSpPr>
            <a:spLocks noGrp="1"/>
          </p:cNvSpPr>
          <p:nvPr>
            <p:ph type="sldNum" sz="quarter" idx="12"/>
          </p:nvPr>
        </p:nvSpPr>
        <p:spPr/>
        <p:txBody>
          <a:bodyPr/>
          <a:lstStyle/>
          <a:p>
            <a:pPr algn="r" rtl="1"/>
            <a:fld id="{022B156B-59AE-415F-B24B-8756D48BB977}" type="slidenum">
              <a:rPr lang="ar-SA" smtClean="0"/>
              <a:pPr algn="r" rtl="1"/>
              <a:t>7</a:t>
            </a:fld>
            <a:endParaRPr lang="ar-SA"/>
          </a:p>
        </p:txBody>
      </p:sp>
    </p:spTree>
    <p:extLst>
      <p:ext uri="{BB962C8B-B14F-4D97-AF65-F5344CB8AC3E}">
        <p14:creationId xmlns:p14="http://schemas.microsoft.com/office/powerpoint/2010/main" xmlns="" val="346667997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03500"/>
            <a:ext cx="9702800" cy="1993900"/>
          </a:xfrm>
        </p:spPr>
        <p:txBody>
          <a:bodyPr>
            <a:noAutofit/>
          </a:bodyPr>
          <a:lstStyle/>
          <a:p>
            <a:r>
              <a:rPr lang="ar-SA" sz="8800" b="1" dirty="0">
                <a:solidFill>
                  <a:srgbClr val="007266"/>
                </a:solidFill>
                <a:ea typeface="Times New Roman" panose="02020603050405020304" pitchFamily="18" charset="0"/>
                <a:cs typeface="Arabic Typesetting" panose="03020402040406030203" pitchFamily="66" charset="-78"/>
              </a:rPr>
              <a:t>ثانيا دراسة </a:t>
            </a:r>
            <a:r>
              <a:rPr lang="ar-SA" sz="8800" b="1" dirty="0" smtClean="0">
                <a:solidFill>
                  <a:srgbClr val="007266"/>
                </a:solidFill>
                <a:ea typeface="Times New Roman" panose="02020603050405020304" pitchFamily="18" charset="0"/>
                <a:cs typeface="Arabic Typesetting" panose="03020402040406030203" pitchFamily="66" charset="-78"/>
              </a:rPr>
              <a:t>الجدوى التفصيلية التسويقية</a:t>
            </a:r>
            <a:endParaRPr lang="ar-SA" sz="8800" dirty="0"/>
          </a:p>
        </p:txBody>
      </p:sp>
      <p:pic>
        <p:nvPicPr>
          <p:cNvPr id="4" name="صورة 3"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5" name="صورة 4"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715" y="1190624"/>
            <a:ext cx="2133600" cy="2022475"/>
          </a:xfrm>
          <a:prstGeom prst="rect">
            <a:avLst/>
          </a:prstGeom>
          <a:noFill/>
          <a:ln>
            <a:noFill/>
          </a:ln>
        </p:spPr>
      </p:pic>
    </p:spTree>
    <p:extLst>
      <p:ext uri="{BB962C8B-B14F-4D97-AF65-F5344CB8AC3E}">
        <p14:creationId xmlns:p14="http://schemas.microsoft.com/office/powerpoint/2010/main" xmlns="" val="257341656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شعار جامعة الملك سعود الجديد 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325"/>
            <a:ext cx="1535430" cy="590550"/>
          </a:xfrm>
          <a:prstGeom prst="rect">
            <a:avLst/>
          </a:prstGeom>
          <a:noFill/>
          <a:ln>
            <a:noFill/>
          </a:ln>
        </p:spPr>
      </p:pic>
      <p:pic>
        <p:nvPicPr>
          <p:cNvPr id="3" name="صورة 2" descr="C:\Users\Eman RAD\Desktop\2.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4400" y="5892800"/>
            <a:ext cx="1117600" cy="965200"/>
          </a:xfrm>
          <a:prstGeom prst="rect">
            <a:avLst/>
          </a:prstGeom>
          <a:noFill/>
          <a:ln>
            <a:noFill/>
          </a:ln>
        </p:spPr>
      </p:pic>
      <p:sp>
        <p:nvSpPr>
          <p:cNvPr id="4" name="مستطيل 3"/>
          <p:cNvSpPr/>
          <p:nvPr/>
        </p:nvSpPr>
        <p:spPr>
          <a:xfrm>
            <a:off x="5554140" y="0"/>
            <a:ext cx="6715300" cy="1015663"/>
          </a:xfrm>
          <a:prstGeom prst="rect">
            <a:avLst/>
          </a:prstGeom>
        </p:spPr>
        <p:txBody>
          <a:bodyPr wrap="none">
            <a:spAutoFit/>
          </a:bodyPr>
          <a:lstStyle/>
          <a:p>
            <a:r>
              <a:rPr lang="ar-SA" sz="6000" b="1" dirty="0">
                <a:solidFill>
                  <a:srgbClr val="007266"/>
                </a:solidFill>
                <a:ea typeface="Times New Roman" panose="02020603050405020304" pitchFamily="18" charset="0"/>
                <a:cs typeface="Arabic Typesetting" panose="03020402040406030203" pitchFamily="66" charset="-78"/>
              </a:rPr>
              <a:t>ثانيا دراسة الجدوى التفصيلية </a:t>
            </a:r>
            <a:r>
              <a:rPr lang="ar-SA" sz="6000" b="1" dirty="0" smtClean="0">
                <a:solidFill>
                  <a:srgbClr val="007266"/>
                </a:solidFill>
                <a:ea typeface="Times New Roman" panose="02020603050405020304" pitchFamily="18" charset="0"/>
                <a:cs typeface="Arabic Typesetting" panose="03020402040406030203" pitchFamily="66" charset="-78"/>
              </a:rPr>
              <a:t>التسويقية:</a:t>
            </a:r>
            <a:endParaRPr lang="ar-SA" sz="6000" dirty="0"/>
          </a:p>
        </p:txBody>
      </p:sp>
      <p:sp>
        <p:nvSpPr>
          <p:cNvPr id="5" name="مستطيل 4"/>
          <p:cNvSpPr/>
          <p:nvPr/>
        </p:nvSpPr>
        <p:spPr>
          <a:xfrm>
            <a:off x="1319530" y="1592034"/>
            <a:ext cx="10693400" cy="1015663"/>
          </a:xfrm>
          <a:prstGeom prst="rect">
            <a:avLst/>
          </a:prstGeom>
        </p:spPr>
        <p:txBody>
          <a:bodyPr wrap="square">
            <a:spAutoFit/>
          </a:bodyPr>
          <a:lstStyle/>
          <a:p>
            <a:pPr marL="733425" algn="ctr" rtl="1">
              <a:spcAft>
                <a:spcPts val="0"/>
              </a:spcAft>
            </a:pP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أوضحت وزارة الزراعة ارتفاع </a:t>
            </a:r>
            <a:r>
              <a:rPr lang="ar-SA" sz="32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الهدر</a:t>
            </a:r>
            <a:r>
              <a:rPr lang="ar-SA" sz="2800" dirty="0">
                <a:solidFill>
                  <a:srgbClr val="A02240"/>
                </a:solidFill>
                <a:latin typeface="Century Gothic" panose="020B0502020202020204" pitchFamily="34" charset="0"/>
                <a:ea typeface="Times New Roman" panose="02020603050405020304" pitchFamily="18" charset="0"/>
                <a:cs typeface="Arabic Typesetting" panose="03020402040406030203" pitchFamily="66" charset="-78"/>
              </a:rPr>
              <a:t> الغذائي </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في المناطق الحضرية </a:t>
            </a:r>
            <a:r>
              <a:rPr lang="ar-SA" sz="28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بـ 34%،</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 مشيرة إلى وجود كميات كبيرة من المواد الغذائية لا تتم الاستفادة منها، كما أن مخلفات المنازل والمطاعم تحتوي على مخلفات عضوية "غذائية" تمثل </a:t>
            </a:r>
            <a:r>
              <a:rPr lang="ar-SA" sz="2800" b="1"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5% </a:t>
            </a:r>
            <a:r>
              <a:rPr lang="ar-SA" sz="2800" dirty="0">
                <a:solidFill>
                  <a:srgbClr val="000000"/>
                </a:solidFill>
                <a:latin typeface="Century Gothic" panose="020B0502020202020204" pitchFamily="34" charset="0"/>
                <a:ea typeface="Times New Roman" panose="02020603050405020304" pitchFamily="18" charset="0"/>
                <a:cs typeface="Arabic Typesetting" panose="03020402040406030203" pitchFamily="66" charset="-78"/>
              </a:rPr>
              <a:t>وهي أكبر مصدر لجلب الحشرات.</a:t>
            </a:r>
            <a:r>
              <a:rPr lang="en-US" sz="2800" dirty="0">
                <a:solidFill>
                  <a:srgbClr val="000000"/>
                </a:solidFill>
                <a:latin typeface="Arabic Typesetting" panose="03020402040406030203" pitchFamily="66" charset="-78"/>
                <a:ea typeface="Times New Roman" panose="02020603050405020304" pitchFamily="18" charset="0"/>
                <a:cs typeface="Tahoma" panose="020B0604030504040204" pitchFamily="34" charset="0"/>
              </a:rPr>
              <a:t> </a:t>
            </a:r>
            <a:endParaRPr lang="en-US" sz="2000" dirty="0">
              <a:solidFill>
                <a:srgbClr val="000000"/>
              </a:solidFill>
              <a:effectLst/>
              <a:latin typeface="Century Gothic" panose="020B0502020202020204" pitchFamily="34" charset="0"/>
              <a:ea typeface="Times New Roman" panose="02020603050405020304" pitchFamily="18" charset="0"/>
              <a:cs typeface="Tahoma" panose="020B0604030504040204" pitchFamily="34" charset="0"/>
            </a:endParaRPr>
          </a:p>
        </p:txBody>
      </p:sp>
      <p:sp>
        <p:nvSpPr>
          <p:cNvPr id="6" name="مستطيل 5"/>
          <p:cNvSpPr/>
          <p:nvPr/>
        </p:nvSpPr>
        <p:spPr>
          <a:xfrm>
            <a:off x="1319530" y="2946280"/>
            <a:ext cx="9753600" cy="1077218"/>
          </a:xfrm>
          <a:prstGeom prst="rect">
            <a:avLst/>
          </a:prstGeom>
        </p:spPr>
        <p:txBody>
          <a:bodyPr wrap="square">
            <a:spAutoFit/>
          </a:bodyPr>
          <a:lstStyle/>
          <a:p>
            <a:pPr algn="ctr"/>
            <a:r>
              <a:rPr lang="ar-SA" sz="3200" dirty="0">
                <a:ea typeface="Times New Roman" panose="02020603050405020304" pitchFamily="18" charset="0"/>
                <a:cs typeface="Arabic Typesetting" panose="03020402040406030203" pitchFamily="66" charset="-78"/>
              </a:rPr>
              <a:t>فالمشروع هو عبارة عن تدوير فوائض الطعام حيث يتم من خلال الاجهزة الخاصة تحويل الأطعمة إلى سماد، وآلية عمله يعتمد على ارتفاع درجة الحرارة والبكتيريا </a:t>
            </a:r>
            <a:r>
              <a:rPr lang="ar-SA" sz="3200" dirty="0" err="1" smtClean="0">
                <a:ea typeface="Times New Roman" panose="02020603050405020304" pitchFamily="18" charset="0"/>
                <a:cs typeface="Arabic Typesetting" panose="03020402040406030203" pitchFamily="66" charset="-78"/>
              </a:rPr>
              <a:t>التخميرية</a:t>
            </a:r>
            <a:r>
              <a:rPr lang="ar-SA" sz="3200" dirty="0" smtClean="0">
                <a:ea typeface="Times New Roman" panose="02020603050405020304" pitchFamily="18" charset="0"/>
                <a:cs typeface="Arabic Typesetting" panose="03020402040406030203" pitchFamily="66" charset="-78"/>
              </a:rPr>
              <a:t>.</a:t>
            </a:r>
            <a:endParaRPr lang="ar-SA" sz="3200" dirty="0"/>
          </a:p>
        </p:txBody>
      </p:sp>
      <p:sp>
        <p:nvSpPr>
          <p:cNvPr id="7" name="مستطيل 6"/>
          <p:cNvSpPr/>
          <p:nvPr/>
        </p:nvSpPr>
        <p:spPr>
          <a:xfrm>
            <a:off x="1687830" y="4457295"/>
            <a:ext cx="9296400" cy="1077218"/>
          </a:xfrm>
          <a:prstGeom prst="rect">
            <a:avLst/>
          </a:prstGeom>
        </p:spPr>
        <p:txBody>
          <a:bodyPr wrap="square">
            <a:spAutoFit/>
          </a:bodyPr>
          <a:lstStyle/>
          <a:p>
            <a:pPr algn="ctr"/>
            <a:r>
              <a:rPr lang="ar-SA" sz="3200" dirty="0">
                <a:solidFill>
                  <a:srgbClr val="A02240"/>
                </a:solidFill>
                <a:latin typeface="Arabic Typesetting" panose="03020402040406030203" pitchFamily="66" charset="-78"/>
                <a:ea typeface="Times New Roman" panose="02020603050405020304" pitchFamily="18" charset="0"/>
                <a:cs typeface="Arabic Typesetting" panose="03020402040406030203" pitchFamily="66" charset="-78"/>
              </a:rPr>
              <a:t>فتوافر المواد الخام بأسعار شبه مجانية تتيح الفرصة للحصول على أرباح كبيره، كذلك هناك تزايد في اهتمام الدولة والأفراد بالتشجير والحفاظ على البيئة</a:t>
            </a:r>
            <a:r>
              <a:rPr lang="en-US" sz="3200" dirty="0">
                <a:solidFill>
                  <a:srgbClr val="A0224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dirty="0">
                <a:solidFill>
                  <a:srgbClr val="A02240"/>
                </a:solidFill>
                <a:latin typeface="Arabic Typesetting" panose="03020402040406030203" pitchFamily="66" charset="-78"/>
                <a:ea typeface="Times New Roman" panose="02020603050405020304" pitchFamily="18" charset="0"/>
                <a:cs typeface="Arabic Typesetting" panose="03020402040406030203" pitchFamily="66" charset="-78"/>
              </a:rPr>
              <a:t>الذي سيزيد من الطلب على المنتج</a:t>
            </a:r>
            <a:endParaRPr lang="ar-SA" sz="3200" dirty="0">
              <a:solidFill>
                <a:srgbClr val="A02240"/>
              </a:solidFill>
              <a:latin typeface="Arabic Typesetting" panose="03020402040406030203" pitchFamily="66" charset="-78"/>
              <a:cs typeface="Arabic Typesetting" panose="03020402040406030203" pitchFamily="66" charset="-78"/>
            </a:endParaRPr>
          </a:p>
        </p:txBody>
      </p:sp>
      <p:sp>
        <p:nvSpPr>
          <p:cNvPr id="8" name="عنصر نائب لرقم الشريحة 7"/>
          <p:cNvSpPr>
            <a:spLocks noGrp="1"/>
          </p:cNvSpPr>
          <p:nvPr>
            <p:ph type="sldNum" sz="quarter" idx="12"/>
          </p:nvPr>
        </p:nvSpPr>
        <p:spPr/>
        <p:txBody>
          <a:bodyPr/>
          <a:lstStyle/>
          <a:p>
            <a:pPr algn="r" rtl="1"/>
            <a:fld id="{022B156B-59AE-415F-B24B-8756D48BB977}" type="slidenum">
              <a:rPr lang="ar-SA" smtClean="0"/>
              <a:pPr algn="r" rtl="1"/>
              <a:t>9</a:t>
            </a:fld>
            <a:endParaRPr lang="ar-SA"/>
          </a:p>
        </p:txBody>
      </p:sp>
    </p:spTree>
    <p:extLst>
      <p:ext uri="{BB962C8B-B14F-4D97-AF65-F5344CB8AC3E}">
        <p14:creationId xmlns:p14="http://schemas.microsoft.com/office/powerpoint/2010/main" xmlns="" val="120982784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Illustration_16x9_TP103431353" id="{209C7A6D-C377-40A0-9918-5FDDE5757427}" vid="{9A28A25F-CB40-4010-BDB3-9439B07460C8}"/>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عرض تقديمي ملون مستوحى من الطبيعة، تصميم أفقي مصوّر  (شاشة عريضة)</Template>
  <TotalTime>0</TotalTime>
  <Words>3221</Words>
  <Application>Microsoft Office PowerPoint</Application>
  <PresentationFormat>مخصص</PresentationFormat>
  <Paragraphs>938</Paragraphs>
  <Slides>46</Slides>
  <Notes>4</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Nature Illustration 16x9</vt:lpstr>
      <vt:lpstr>الشريحة 1</vt:lpstr>
      <vt:lpstr>أولاً الدراسة التمهيدية: </vt:lpstr>
      <vt:lpstr>الشريحة 3</vt:lpstr>
      <vt:lpstr>معايير التقويم الكلية والجزئية</vt:lpstr>
      <vt:lpstr>معايير التقويم الكلية والجزئية</vt:lpstr>
      <vt:lpstr>معايير التقويم الكلية والجزئية</vt:lpstr>
      <vt:lpstr>معايير التقويم الكلية والجزئية</vt:lpstr>
      <vt:lpstr>ثانيا دراسة الجدوى التفصيلية التسويقية</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ثالثا دراسة الجدوى الفنية</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رابعا دراسة الجدوى المالية: </vt:lpstr>
      <vt:lpstr>الشريحة 38</vt:lpstr>
      <vt:lpstr>الشريحة 39</vt:lpstr>
      <vt:lpstr>الشريحة 40</vt:lpstr>
      <vt:lpstr>الشريحة 41</vt:lpstr>
      <vt:lpstr>الشريحة 42</vt:lpstr>
      <vt:lpstr>الشريحة 43</vt:lpstr>
      <vt:lpstr>الشريحة 44</vt:lpstr>
      <vt:lpstr>شكرا لحسن استماعكم </vt:lpstr>
      <vt:lpstr>الشريحة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2016-11-17T23:29:02Z</dcterms:created>
  <dcterms:modified xsi:type="dcterms:W3CDTF">2017-02-05T08:40:34Z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