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Default Extension="wdp" ContentType="image/vnd.ms-photo"/>
  <Override PartName="/ppt/slideLayouts/slideLayout10.xml" ContentType="application/vnd.openxmlformats-officedocument.presentationml.slideLayout+xml"/>
  <Default Extension="gif" ContentType="image/gi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removePersonalInfoOnSave="1" saveSubsetFonts="1">
  <p:sldMasterIdLst>
    <p:sldMasterId id="2147483648" r:id="rId2"/>
  </p:sldMasterIdLst>
  <p:notesMasterIdLst>
    <p:notesMasterId r:id="rId49"/>
  </p:notesMasterIdLst>
  <p:handoutMasterIdLst>
    <p:handoutMasterId r:id="rId50"/>
  </p:handoutMasterIdLst>
  <p:sldIdLst>
    <p:sldId id="257" r:id="rId3"/>
    <p:sldId id="275" r:id="rId4"/>
    <p:sldId id="258" r:id="rId5"/>
    <p:sldId id="271" r:id="rId6"/>
    <p:sldId id="272" r:id="rId7"/>
    <p:sldId id="273" r:id="rId8"/>
    <p:sldId id="274" r:id="rId9"/>
    <p:sldId id="276" r:id="rId10"/>
    <p:sldId id="277" r:id="rId11"/>
    <p:sldId id="279" r:id="rId12"/>
    <p:sldId id="289" r:id="rId13"/>
    <p:sldId id="280" r:id="rId14"/>
    <p:sldId id="281" r:id="rId15"/>
    <p:sldId id="282" r:id="rId16"/>
    <p:sldId id="283" r:id="rId17"/>
    <p:sldId id="284" r:id="rId18"/>
    <p:sldId id="285" r:id="rId19"/>
    <p:sldId id="286" r:id="rId20"/>
    <p:sldId id="287" r:id="rId21"/>
    <p:sldId id="290" r:id="rId22"/>
    <p:sldId id="288" r:id="rId23"/>
    <p:sldId id="292" r:id="rId24"/>
    <p:sldId id="300" r:id="rId25"/>
    <p:sldId id="301" r:id="rId26"/>
    <p:sldId id="302" r:id="rId27"/>
    <p:sldId id="303" r:id="rId28"/>
    <p:sldId id="304" r:id="rId29"/>
    <p:sldId id="305" r:id="rId30"/>
    <p:sldId id="306" r:id="rId31"/>
    <p:sldId id="307" r:id="rId32"/>
    <p:sldId id="308" r:id="rId33"/>
    <p:sldId id="309" r:id="rId34"/>
    <p:sldId id="291" r:id="rId35"/>
    <p:sldId id="293" r:id="rId36"/>
    <p:sldId id="310" r:id="rId37"/>
    <p:sldId id="311" r:id="rId38"/>
    <p:sldId id="313" r:id="rId39"/>
    <p:sldId id="312" r:id="rId40"/>
    <p:sldId id="314" r:id="rId41"/>
    <p:sldId id="315" r:id="rId42"/>
    <p:sldId id="316" r:id="rId43"/>
    <p:sldId id="294" r:id="rId44"/>
    <p:sldId id="317" r:id="rId45"/>
    <p:sldId id="295" r:id="rId46"/>
    <p:sldId id="262" r:id="rId47"/>
    <p:sldId id="318" r:id="rId4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A0224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F5AB1C69-6EDB-4FF4-983F-18BD219EF322}">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نمط فاتح 1 - تمييز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7DF18680-E054-41AD-8BC1-D1AEF772440D}" styleName="نمط متوسط 2 - تمييز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2985" autoAdjust="0"/>
    <p:restoredTop sz="94660"/>
  </p:normalViewPr>
  <p:slideViewPr>
    <p:cSldViewPr snapToGrid="0">
      <p:cViewPr>
        <p:scale>
          <a:sx n="75" d="100"/>
          <a:sy n="75" d="100"/>
        </p:scale>
        <p:origin x="-240" y="-846"/>
      </p:cViewPr>
      <p:guideLst>
        <p:guide orient="horz" pos="2160"/>
        <p:guide pos="3840"/>
      </p:guideLst>
    </p:cSldViewPr>
  </p:slideViewPr>
  <p:notesTextViewPr>
    <p:cViewPr>
      <p:scale>
        <a:sx n="1" d="1"/>
        <a:sy n="1" d="1"/>
      </p:scale>
      <p:origin x="0" y="0"/>
    </p:cViewPr>
  </p:notesTextViewPr>
  <p:notesViewPr>
    <p:cSldViewPr snapToGrid="0">
      <p:cViewPr varScale="1">
        <p:scale>
          <a:sx n="65" d="100"/>
          <a:sy n="65" d="100"/>
        </p:scale>
        <p:origin x="2784" y="48"/>
      </p:cViewPr>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8" Type="http://schemas.openxmlformats.org/officeDocument/2006/relationships/slide" Target="slides/slide6.xml"/><Relationship Id="rId51"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0" y="0"/>
            <a:ext cx="2971800" cy="458788"/>
          </a:xfrm>
          <a:prstGeom prst="rect">
            <a:avLst/>
          </a:prstGeom>
        </p:spPr>
        <p:txBody>
          <a:bodyPr vert="horz" lIns="91440" tIns="45720" rIns="91440" bIns="45720" rtlCol="1"/>
          <a:lstStyle>
            <a:lvl1pPr algn="r" latinLnBrk="0">
              <a:defRPr lang="ar-SA" sz="1200"/>
            </a:lvl1pPr>
          </a:lstStyle>
          <a:p>
            <a:pPr algn="r" rtl="1"/>
            <a:endParaRPr lang="ar-SA" dirty="0">
              <a:latin typeface="Tahoma" panose="020B0604030504040204" pitchFamily="34" charset="0"/>
            </a:endParaRPr>
          </a:p>
        </p:txBody>
      </p:sp>
      <p:sp>
        <p:nvSpPr>
          <p:cNvPr id="3" name="عنصر نائب للتاريخ 2"/>
          <p:cNvSpPr>
            <a:spLocks noGrp="1"/>
          </p:cNvSpPr>
          <p:nvPr>
            <p:ph type="dt" sz="quarter" idx="1"/>
          </p:nvPr>
        </p:nvSpPr>
        <p:spPr>
          <a:xfrm>
            <a:off x="3884613" y="0"/>
            <a:ext cx="2971800" cy="458788"/>
          </a:xfrm>
          <a:prstGeom prst="rect">
            <a:avLst/>
          </a:prstGeom>
        </p:spPr>
        <p:txBody>
          <a:bodyPr vert="horz" lIns="91440" tIns="45720" rIns="91440" bIns="45720" rtlCol="1"/>
          <a:lstStyle>
            <a:lvl1pPr algn="r" latinLnBrk="0">
              <a:defRPr lang="ar-SA" sz="1200"/>
            </a:lvl1pPr>
          </a:lstStyle>
          <a:p>
            <a:pPr algn="r" rtl="1"/>
            <a:fld id="{03A45BA1-980A-4507-BE5A-5C1E7C2FFD8F}" type="datetimeFigureOut">
              <a:rPr lang="ar-SA">
                <a:latin typeface="Tahoma" panose="020B0604030504040204" pitchFamily="34" charset="0"/>
              </a:rPr>
              <a:pPr algn="r" rtl="1"/>
              <a:t>09/05/1438</a:t>
            </a:fld>
            <a:endParaRPr lang="ar-SA" dirty="0">
              <a:latin typeface="Tahoma" panose="020B0604030504040204" pitchFamily="34" charset="0"/>
            </a:endParaRPr>
          </a:p>
        </p:txBody>
      </p:sp>
      <p:sp>
        <p:nvSpPr>
          <p:cNvPr id="4" name="عنصر نائب للتذييل 3"/>
          <p:cNvSpPr>
            <a:spLocks noGrp="1"/>
          </p:cNvSpPr>
          <p:nvPr>
            <p:ph type="ftr" sz="quarter" idx="2"/>
          </p:nvPr>
        </p:nvSpPr>
        <p:spPr>
          <a:xfrm>
            <a:off x="0" y="8685213"/>
            <a:ext cx="2971800" cy="458787"/>
          </a:xfrm>
          <a:prstGeom prst="rect">
            <a:avLst/>
          </a:prstGeom>
        </p:spPr>
        <p:txBody>
          <a:bodyPr vert="horz" lIns="91440" tIns="45720" rIns="91440" bIns="45720" rtlCol="1" anchor="b"/>
          <a:lstStyle>
            <a:lvl1pPr algn="r" latinLnBrk="0">
              <a:defRPr lang="ar-SA" sz="1200"/>
            </a:lvl1pPr>
          </a:lstStyle>
          <a:p>
            <a:pPr algn="r" rtl="1"/>
            <a:endParaRPr lang="ar-SA" dirty="0">
              <a:latin typeface="Tahoma" panose="020B0604030504040204" pitchFamily="34" charset="0"/>
            </a:endParaRPr>
          </a:p>
        </p:txBody>
      </p:sp>
      <p:sp>
        <p:nvSpPr>
          <p:cNvPr id="5" name="عنصر نائب لرقم الشريحة 4"/>
          <p:cNvSpPr>
            <a:spLocks noGrp="1"/>
          </p:cNvSpPr>
          <p:nvPr>
            <p:ph type="sldNum" sz="quarter" idx="3"/>
          </p:nvPr>
        </p:nvSpPr>
        <p:spPr>
          <a:xfrm>
            <a:off x="3884613" y="8685213"/>
            <a:ext cx="2971800" cy="458787"/>
          </a:xfrm>
          <a:prstGeom prst="rect">
            <a:avLst/>
          </a:prstGeom>
        </p:spPr>
        <p:txBody>
          <a:bodyPr vert="horz" lIns="91440" tIns="45720" rIns="91440" bIns="45720" rtlCol="1" anchor="b"/>
          <a:lstStyle>
            <a:lvl1pPr algn="r" latinLnBrk="0">
              <a:defRPr lang="ar-SA" sz="1200"/>
            </a:lvl1pPr>
          </a:lstStyle>
          <a:p>
            <a:pPr algn="r" rtl="1"/>
            <a:fld id="{57E03411-58E2-43FD-AE1D-AD77DFF8CB20}" type="slidenum">
              <a:rPr lang="ar-SA">
                <a:latin typeface="Tahoma" panose="020B0604030504040204" pitchFamily="34" charset="0"/>
              </a:rPr>
              <a:pPr algn="r" rtl="1"/>
              <a:t>‹#›</a:t>
            </a:fld>
            <a:endParaRPr lang="ar-SA" dirty="0">
              <a:latin typeface="Tahoma" panose="020B0604030504040204" pitchFamily="34" charset="0"/>
            </a:endParaRPr>
          </a:p>
        </p:txBody>
      </p:sp>
    </p:spTree>
    <p:extLst>
      <p:ext uri="{BB962C8B-B14F-4D97-AF65-F5344CB8AC3E}">
        <p14:creationId xmlns:p14="http://schemas.microsoft.com/office/powerpoint/2010/main" xmlns="" val="1881910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0" y="0"/>
            <a:ext cx="2971800" cy="458788"/>
          </a:xfrm>
          <a:prstGeom prst="rect">
            <a:avLst/>
          </a:prstGeom>
        </p:spPr>
        <p:txBody>
          <a:bodyPr vert="horz" lIns="91440" tIns="45720" rIns="91440" bIns="45720" rtlCol="1"/>
          <a:lstStyle>
            <a:lvl1pPr algn="r" latinLnBrk="0">
              <a:defRPr lang="ar-SA" sz="1200">
                <a:latin typeface="Tahoma" panose="020B0604030504040204" pitchFamily="34" charset="0"/>
              </a:defRPr>
            </a:lvl1pPr>
          </a:lstStyle>
          <a:p>
            <a:pPr rtl="1"/>
            <a:endParaRPr lang="ar-SA" dirty="0"/>
          </a:p>
        </p:txBody>
      </p:sp>
      <p:sp>
        <p:nvSpPr>
          <p:cNvPr id="3" name="عنصر نائب للتاريخ 2"/>
          <p:cNvSpPr>
            <a:spLocks noGrp="1"/>
          </p:cNvSpPr>
          <p:nvPr>
            <p:ph type="dt" idx="1"/>
          </p:nvPr>
        </p:nvSpPr>
        <p:spPr>
          <a:xfrm>
            <a:off x="3884613" y="0"/>
            <a:ext cx="2971800" cy="458788"/>
          </a:xfrm>
          <a:prstGeom prst="rect">
            <a:avLst/>
          </a:prstGeom>
        </p:spPr>
        <p:txBody>
          <a:bodyPr vert="horz" lIns="91440" tIns="45720" rIns="91440" bIns="45720" rtlCol="1"/>
          <a:lstStyle>
            <a:lvl1pPr algn="r" latinLnBrk="0">
              <a:defRPr lang="ar-SA" sz="1200">
                <a:latin typeface="Tahoma" panose="020B0604030504040204" pitchFamily="34" charset="0"/>
              </a:defRPr>
            </a:lvl1pPr>
          </a:lstStyle>
          <a:p>
            <a:pPr rtl="1"/>
            <a:fld id="{85A3416D-7FED-43BC-AA7C-D92DBA01ED64}" type="datetimeFigureOut">
              <a:rPr lang="ar-SA" smtClean="0"/>
              <a:pPr rtl="1"/>
              <a:t>09/05/1438</a:t>
            </a:fld>
            <a:endParaRPr lang="ar-SA" dirty="0"/>
          </a:p>
        </p:txBody>
      </p:sp>
      <p:sp>
        <p:nvSpPr>
          <p:cNvPr id="4" name="عنصر نائب لصورة الشريحة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pPr algn="r" rtl="1"/>
            <a:endParaRPr lang="ar-SA" dirty="0"/>
          </a:p>
        </p:txBody>
      </p:sp>
      <p:sp>
        <p:nvSpPr>
          <p:cNvPr id="5" name="عنصر نائب للملاحظات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lgn="r" rtl="1"/>
            <a:r>
              <a:rPr lang="ar-SA" dirty="0"/>
              <a:t>انقر لتحرير أنماط النص الرئيسي</a:t>
            </a:r>
          </a:p>
          <a:p>
            <a:pPr lvl="1" algn="r" rtl="1"/>
            <a:r>
              <a:rPr lang="ar-SA" dirty="0"/>
              <a:t>المستوى الثاني</a:t>
            </a:r>
          </a:p>
          <a:p>
            <a:pPr lvl="2" algn="r" rtl="1"/>
            <a:r>
              <a:rPr lang="ar-SA" dirty="0"/>
              <a:t>المستوى الثالث</a:t>
            </a:r>
          </a:p>
          <a:p>
            <a:pPr lvl="3" algn="r" rtl="1"/>
            <a:r>
              <a:rPr lang="ar-SA" dirty="0"/>
              <a:t>المستوى الرابع</a:t>
            </a:r>
          </a:p>
          <a:p>
            <a:pPr lvl="4" algn="r" rtl="1"/>
            <a:r>
              <a:rPr lang="ar-SA" dirty="0"/>
              <a:t>المستوى الخامس</a:t>
            </a:r>
          </a:p>
        </p:txBody>
      </p:sp>
      <p:sp>
        <p:nvSpPr>
          <p:cNvPr id="6" name="عنصر نائب للتذييل 5"/>
          <p:cNvSpPr>
            <a:spLocks noGrp="1"/>
          </p:cNvSpPr>
          <p:nvPr>
            <p:ph type="ftr" sz="quarter" idx="4"/>
          </p:nvPr>
        </p:nvSpPr>
        <p:spPr>
          <a:xfrm>
            <a:off x="0" y="8685213"/>
            <a:ext cx="2971800" cy="458787"/>
          </a:xfrm>
          <a:prstGeom prst="rect">
            <a:avLst/>
          </a:prstGeom>
        </p:spPr>
        <p:txBody>
          <a:bodyPr vert="horz" lIns="91440" tIns="45720" rIns="91440" bIns="45720" rtlCol="1" anchor="b"/>
          <a:lstStyle>
            <a:lvl1pPr algn="r" latinLnBrk="0">
              <a:defRPr lang="ar-SA" sz="1200">
                <a:latin typeface="Tahoma" panose="020B0604030504040204" pitchFamily="34" charset="0"/>
              </a:defRPr>
            </a:lvl1pPr>
          </a:lstStyle>
          <a:p>
            <a:pPr rtl="1"/>
            <a:endParaRPr lang="ar-SA" dirty="0"/>
          </a:p>
        </p:txBody>
      </p:sp>
      <p:sp>
        <p:nvSpPr>
          <p:cNvPr id="7" name="عنصر نائب لرقم الشريحة 6"/>
          <p:cNvSpPr>
            <a:spLocks noGrp="1"/>
          </p:cNvSpPr>
          <p:nvPr>
            <p:ph type="sldNum" sz="quarter" idx="5"/>
          </p:nvPr>
        </p:nvSpPr>
        <p:spPr>
          <a:xfrm>
            <a:off x="3884613" y="8685213"/>
            <a:ext cx="2971800" cy="458787"/>
          </a:xfrm>
          <a:prstGeom prst="rect">
            <a:avLst/>
          </a:prstGeom>
        </p:spPr>
        <p:txBody>
          <a:bodyPr vert="horz" lIns="91440" tIns="45720" rIns="91440" bIns="45720" rtlCol="1" anchor="b"/>
          <a:lstStyle>
            <a:lvl1pPr algn="r" latinLnBrk="0">
              <a:defRPr lang="ar-SA" sz="1200">
                <a:latin typeface="Tahoma" panose="020B0604030504040204" pitchFamily="34" charset="0"/>
              </a:defRPr>
            </a:lvl1pPr>
          </a:lstStyle>
          <a:p>
            <a:pPr rtl="1"/>
            <a:fld id="{C8DC57A8-AE18-4654-B6AF-04B3577165BE}" type="slidenum">
              <a:rPr lang="ar-SA" smtClean="0"/>
              <a:pPr rtl="1"/>
              <a:t>‹#›</a:t>
            </a:fld>
            <a:endParaRPr lang="ar-SA" dirty="0"/>
          </a:p>
        </p:txBody>
      </p:sp>
    </p:spTree>
    <p:extLst>
      <p:ext uri="{BB962C8B-B14F-4D97-AF65-F5344CB8AC3E}">
        <p14:creationId xmlns:p14="http://schemas.microsoft.com/office/powerpoint/2010/main" xmlns="" val="2581397841"/>
      </p:ext>
    </p:extLst>
  </p:cSld>
  <p:clrMap bg1="lt1" tx1="dk1" bg2="lt2" tx2="dk2" accent1="accent1" accent2="accent2" accent3="accent3" accent4="accent4" accent5="accent5" accent6="accent6" hlink="hlink" folHlink="folHlink"/>
  <p:notesStyle>
    <a:lvl1pPr marL="0" algn="r" defTabSz="914400" rtl="0" eaLnBrk="1" latinLnBrk="0" hangingPunct="1">
      <a:defRPr lang="ar-SA" sz="1200" kern="1200">
        <a:solidFill>
          <a:schemeClr val="tx1"/>
        </a:solidFill>
        <a:latin typeface="Tahoma" panose="020B0604030504040204" pitchFamily="34" charset="0"/>
        <a:ea typeface="+mn-ea"/>
        <a:cs typeface="+mn-cs"/>
      </a:defRPr>
    </a:lvl1pPr>
    <a:lvl2pPr marL="457200" algn="r" defTabSz="914400" rtl="0" eaLnBrk="1" latinLnBrk="0" hangingPunct="1">
      <a:defRPr lang="ar-SA" sz="1200" kern="1200">
        <a:solidFill>
          <a:schemeClr val="tx1"/>
        </a:solidFill>
        <a:latin typeface="Tahoma" panose="020B0604030504040204" pitchFamily="34" charset="0"/>
        <a:ea typeface="+mn-ea"/>
        <a:cs typeface="+mn-cs"/>
      </a:defRPr>
    </a:lvl2pPr>
    <a:lvl3pPr marL="914400" algn="r" defTabSz="914400" rtl="0" eaLnBrk="1" latinLnBrk="0" hangingPunct="1">
      <a:defRPr lang="ar-SA" sz="1200" kern="1200">
        <a:solidFill>
          <a:schemeClr val="tx1"/>
        </a:solidFill>
        <a:latin typeface="Tahoma" panose="020B0604030504040204" pitchFamily="34" charset="0"/>
        <a:ea typeface="+mn-ea"/>
        <a:cs typeface="+mn-cs"/>
      </a:defRPr>
    </a:lvl3pPr>
    <a:lvl4pPr marL="1371600" algn="r" defTabSz="914400" rtl="0" eaLnBrk="1" latinLnBrk="0" hangingPunct="1">
      <a:defRPr lang="ar-SA" sz="1200" kern="1200">
        <a:solidFill>
          <a:schemeClr val="tx1"/>
        </a:solidFill>
        <a:latin typeface="Tahoma" panose="020B0604030504040204" pitchFamily="34" charset="0"/>
        <a:ea typeface="+mn-ea"/>
        <a:cs typeface="+mn-cs"/>
      </a:defRPr>
    </a:lvl4pPr>
    <a:lvl5pPr marL="1828800" algn="r" defTabSz="914400" rtl="0" eaLnBrk="1" latinLnBrk="0" hangingPunct="1">
      <a:defRPr lang="ar-SA" sz="1200" kern="1200">
        <a:solidFill>
          <a:schemeClr val="tx1"/>
        </a:solidFill>
        <a:latin typeface="Tahoma" panose="020B0604030504040204" pitchFamily="34" charset="0"/>
        <a:ea typeface="+mn-ea"/>
        <a:cs typeface="+mn-cs"/>
      </a:defRPr>
    </a:lvl5pPr>
    <a:lvl6pPr marL="2286000" algn="r" defTabSz="914400" rtl="0" eaLnBrk="1" latinLnBrk="0" hangingPunct="1">
      <a:defRPr lang="ar-SA" sz="1200" kern="1200">
        <a:solidFill>
          <a:schemeClr val="tx1"/>
        </a:solidFill>
        <a:latin typeface="+mn-lt"/>
        <a:ea typeface="+mn-ea"/>
        <a:cs typeface="+mn-cs"/>
      </a:defRPr>
    </a:lvl6pPr>
    <a:lvl7pPr marL="2743200" algn="r" defTabSz="914400" rtl="0" eaLnBrk="1" latinLnBrk="0" hangingPunct="1">
      <a:defRPr lang="ar-SA" sz="1200" kern="1200">
        <a:solidFill>
          <a:schemeClr val="tx1"/>
        </a:solidFill>
        <a:latin typeface="+mn-lt"/>
        <a:ea typeface="+mn-ea"/>
        <a:cs typeface="+mn-cs"/>
      </a:defRPr>
    </a:lvl7pPr>
    <a:lvl8pPr marL="3200400" algn="r" defTabSz="914400" rtl="0" eaLnBrk="1" latinLnBrk="0" hangingPunct="1">
      <a:defRPr lang="ar-SA" sz="1200" kern="1200">
        <a:solidFill>
          <a:schemeClr val="tx1"/>
        </a:solidFill>
        <a:latin typeface="+mn-lt"/>
        <a:ea typeface="+mn-ea"/>
        <a:cs typeface="+mn-cs"/>
      </a:defRPr>
    </a:lvl8pPr>
    <a:lvl9pPr marL="3657600" algn="r" defTabSz="914400" rtl="0" eaLnBrk="1" latinLnBrk="0" hangingPunct="1">
      <a:defRPr lang="ar-SA"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a:p>
        </p:txBody>
      </p:sp>
      <p:sp>
        <p:nvSpPr>
          <p:cNvPr id="4" name="عنصر نائب لرقم الشريحة 3"/>
          <p:cNvSpPr>
            <a:spLocks noGrp="1"/>
          </p:cNvSpPr>
          <p:nvPr>
            <p:ph type="sldNum" sz="quarter" idx="10"/>
          </p:nvPr>
        </p:nvSpPr>
        <p:spPr/>
        <p:txBody>
          <a:bodyPr/>
          <a:lstStyle/>
          <a:p>
            <a:pPr rtl="1"/>
            <a:fld id="{C8DC57A8-AE18-4654-B6AF-04B3577165BE}" type="slidenum">
              <a:rPr lang="ar-SA" smtClean="0"/>
              <a:pPr rtl="1"/>
              <a:t>1</a:t>
            </a:fld>
            <a:endParaRPr lang="ar-SA" dirty="0"/>
          </a:p>
        </p:txBody>
      </p:sp>
    </p:spTree>
    <p:extLst>
      <p:ext uri="{BB962C8B-B14F-4D97-AF65-F5344CB8AC3E}">
        <p14:creationId xmlns:p14="http://schemas.microsoft.com/office/powerpoint/2010/main" xmlns="" val="8885741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a:p>
        </p:txBody>
      </p:sp>
      <p:sp>
        <p:nvSpPr>
          <p:cNvPr id="4" name="عنصر نائب لرقم الشريحة 3"/>
          <p:cNvSpPr>
            <a:spLocks noGrp="1"/>
          </p:cNvSpPr>
          <p:nvPr>
            <p:ph type="sldNum" sz="quarter" idx="10"/>
          </p:nvPr>
        </p:nvSpPr>
        <p:spPr/>
        <p:txBody>
          <a:bodyPr/>
          <a:lstStyle/>
          <a:p>
            <a:pPr rtl="1"/>
            <a:fld id="{C8DC57A8-AE18-4654-B6AF-04B3577165BE}" type="slidenum">
              <a:rPr lang="ar-SA" smtClean="0"/>
              <a:pPr rtl="1"/>
              <a:t>2</a:t>
            </a:fld>
            <a:endParaRPr lang="ar-SA" dirty="0"/>
          </a:p>
        </p:txBody>
      </p:sp>
    </p:spTree>
    <p:extLst>
      <p:ext uri="{BB962C8B-B14F-4D97-AF65-F5344CB8AC3E}">
        <p14:creationId xmlns:p14="http://schemas.microsoft.com/office/powerpoint/2010/main" xmlns="" val="36252765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a:p>
        </p:txBody>
      </p:sp>
      <p:sp>
        <p:nvSpPr>
          <p:cNvPr id="4" name="عنصر نائب لرقم الشريحة 3"/>
          <p:cNvSpPr>
            <a:spLocks noGrp="1"/>
          </p:cNvSpPr>
          <p:nvPr>
            <p:ph type="sldNum" sz="quarter" idx="10"/>
          </p:nvPr>
        </p:nvSpPr>
        <p:spPr/>
        <p:txBody>
          <a:bodyPr/>
          <a:lstStyle/>
          <a:p>
            <a:pPr rtl="1"/>
            <a:fld id="{C8DC57A8-AE18-4654-B6AF-04B3577165BE}" type="slidenum">
              <a:rPr lang="ar-SA" smtClean="0"/>
              <a:pPr rtl="1"/>
              <a:t>13</a:t>
            </a:fld>
            <a:endParaRPr lang="ar-SA" dirty="0"/>
          </a:p>
        </p:txBody>
      </p:sp>
    </p:spTree>
    <p:extLst>
      <p:ext uri="{BB962C8B-B14F-4D97-AF65-F5344CB8AC3E}">
        <p14:creationId xmlns:p14="http://schemas.microsoft.com/office/powerpoint/2010/main" xmlns="" val="13274179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a:p>
        </p:txBody>
      </p:sp>
      <p:sp>
        <p:nvSpPr>
          <p:cNvPr id="4" name="عنصر نائب لرقم الشريحة 3"/>
          <p:cNvSpPr>
            <a:spLocks noGrp="1"/>
          </p:cNvSpPr>
          <p:nvPr>
            <p:ph type="sldNum" sz="quarter" idx="10"/>
          </p:nvPr>
        </p:nvSpPr>
        <p:spPr/>
        <p:txBody>
          <a:bodyPr/>
          <a:lstStyle/>
          <a:p>
            <a:pPr rtl="1"/>
            <a:fld id="{C8DC57A8-AE18-4654-B6AF-04B3577165BE}" type="slidenum">
              <a:rPr lang="ar-SA" smtClean="0"/>
              <a:pPr rtl="1"/>
              <a:t>46</a:t>
            </a:fld>
            <a:endParaRPr lang="ar-SA" dirty="0"/>
          </a:p>
        </p:txBody>
      </p:sp>
    </p:spTree>
    <p:extLst>
      <p:ext uri="{BB962C8B-B14F-4D97-AF65-F5344CB8AC3E}">
        <p14:creationId xmlns:p14="http://schemas.microsoft.com/office/powerpoint/2010/main" xmlns="" val="353268432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عنوان 1"/>
          <p:cNvSpPr>
            <a:spLocks noGrp="1"/>
          </p:cNvSpPr>
          <p:nvPr>
            <p:ph type="ctrTitle" hasCustomPrompt="1"/>
          </p:nvPr>
        </p:nvSpPr>
        <p:spPr>
          <a:xfrm>
            <a:off x="1094335" y="1752600"/>
            <a:ext cx="6858002" cy="1828800"/>
          </a:xfrm>
        </p:spPr>
        <p:txBody>
          <a:bodyPr anchor="b">
            <a:normAutofit/>
          </a:bodyPr>
          <a:lstStyle>
            <a:lvl1pPr algn="r" rtl="1" latinLnBrk="0">
              <a:defRPr lang="ar-SA" sz="5400"/>
            </a:lvl1pPr>
          </a:lstStyle>
          <a:p>
            <a:pPr algn="r" rtl="1"/>
            <a:r>
              <a:rPr lang="ar-SA" dirty="0" smtClean="0"/>
              <a:t>انقر لإضافة عنوان</a:t>
            </a:r>
            <a:endParaRPr lang="ar-SA" dirty="0"/>
          </a:p>
        </p:txBody>
      </p:sp>
      <p:sp>
        <p:nvSpPr>
          <p:cNvPr id="3" name="عنوان فرعي 2"/>
          <p:cNvSpPr>
            <a:spLocks noGrp="1"/>
          </p:cNvSpPr>
          <p:nvPr>
            <p:ph type="subTitle" idx="1"/>
          </p:nvPr>
        </p:nvSpPr>
        <p:spPr>
          <a:xfrm>
            <a:off x="1094334" y="3733800"/>
            <a:ext cx="6858002" cy="914400"/>
          </a:xfrm>
        </p:spPr>
        <p:txBody>
          <a:bodyPr/>
          <a:lstStyle>
            <a:lvl1pPr marL="0" indent="0" algn="r" latinLnBrk="0">
              <a:spcBef>
                <a:spcPts val="0"/>
              </a:spcBef>
              <a:buNone/>
              <a:defRPr lang="ar-SA" sz="2400"/>
            </a:lvl1pPr>
            <a:lvl2pPr marL="457200" indent="0" algn="r" latinLnBrk="0">
              <a:buNone/>
              <a:defRPr lang="ar-SA" sz="2000"/>
            </a:lvl2pPr>
            <a:lvl3pPr marL="914400" indent="0" algn="r" latinLnBrk="0">
              <a:buNone/>
              <a:defRPr lang="ar-SA" sz="1800"/>
            </a:lvl3pPr>
            <a:lvl4pPr marL="1371600" indent="0" algn="r" latinLnBrk="0">
              <a:buNone/>
              <a:defRPr lang="ar-SA" sz="1600"/>
            </a:lvl4pPr>
            <a:lvl5pPr marL="1828800" indent="0" algn="r" latinLnBrk="0">
              <a:buNone/>
              <a:defRPr lang="ar-SA" sz="1600"/>
            </a:lvl5pPr>
            <a:lvl6pPr marL="2286000" indent="0" algn="r" latinLnBrk="0">
              <a:buNone/>
              <a:defRPr lang="ar-SA" sz="1600"/>
            </a:lvl6pPr>
            <a:lvl7pPr marL="2743200" indent="0" algn="r" latinLnBrk="0">
              <a:buNone/>
              <a:defRPr lang="ar-SA" sz="1600"/>
            </a:lvl7pPr>
            <a:lvl8pPr marL="3200400" indent="0" algn="r" latinLnBrk="0">
              <a:buNone/>
              <a:defRPr lang="ar-SA" sz="1600"/>
            </a:lvl8pPr>
            <a:lvl9pPr marL="3657600" indent="0" algn="r" latinLnBrk="0">
              <a:buNone/>
              <a:defRPr lang="ar-SA" sz="1600"/>
            </a:lvl9pPr>
          </a:lstStyle>
          <a:p>
            <a:pPr algn="r" rtl="1"/>
            <a:r>
              <a:rPr lang="ar-SA" smtClean="0"/>
              <a:t>انقر لتحرير نمط العنوان الثانوي الرئيسي</a:t>
            </a:r>
            <a:endParaRPr lang="ar-SA"/>
          </a:p>
        </p:txBody>
      </p:sp>
    </p:spTree>
    <p:extLst>
      <p:ext uri="{BB962C8B-B14F-4D97-AF65-F5344CB8AC3E}">
        <p14:creationId xmlns:p14="http://schemas.microsoft.com/office/powerpoint/2010/main" xmlns="" val="2981203631"/>
      </p:ext>
    </p:extLst>
  </p:cSld>
  <p:clrMapOvr>
    <a:masterClrMapping/>
  </p:clrMapOvr>
  <p:transition spd="slow">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ثلاث صور بتسمية توضيحية">
    <p:spTree>
      <p:nvGrpSpPr>
        <p:cNvPr id="1" name=""/>
        <p:cNvGrpSpPr/>
        <p:nvPr/>
      </p:nvGrpSpPr>
      <p:grpSpPr>
        <a:xfrm>
          <a:off x="0" y="0"/>
          <a:ext cx="0" cy="0"/>
          <a:chOff x="0" y="0"/>
          <a:chExt cx="0" cy="0"/>
        </a:xfrm>
      </p:grpSpPr>
      <p:sp>
        <p:nvSpPr>
          <p:cNvPr id="6" name="عنصر نائب للتاريخ 5"/>
          <p:cNvSpPr>
            <a:spLocks noGrp="1"/>
          </p:cNvSpPr>
          <p:nvPr>
            <p:ph type="dt" sz="half" idx="10"/>
          </p:nvPr>
        </p:nvSpPr>
        <p:spPr/>
        <p:txBody>
          <a:bodyPr/>
          <a:lstStyle>
            <a:lvl1pPr>
              <a:defRPr/>
            </a:lvl1pPr>
          </a:lstStyle>
          <a:p>
            <a:pPr rtl="1"/>
            <a:fld id="{80F34130-B45C-44D8-8E89-462343E017F7}" type="uaqdatetime4">
              <a:rPr lang="ar-SA" smtClean="0"/>
              <a:pPr rtl="1"/>
              <a:t>20/02/1438</a:t>
            </a:fld>
            <a:endParaRPr lang="ar-SA" dirty="0"/>
          </a:p>
        </p:txBody>
      </p:sp>
      <p:sp>
        <p:nvSpPr>
          <p:cNvPr id="7" name="عنصر نائب للتذييل 6"/>
          <p:cNvSpPr>
            <a:spLocks noGrp="1"/>
          </p:cNvSpPr>
          <p:nvPr>
            <p:ph type="ftr" sz="quarter" idx="11"/>
          </p:nvPr>
        </p:nvSpPr>
        <p:spPr/>
        <p:txBody>
          <a:bodyPr/>
          <a:lstStyle/>
          <a:p>
            <a:pPr algn="r" rtl="1"/>
            <a:endParaRPr lang="ar-SA"/>
          </a:p>
        </p:txBody>
      </p:sp>
      <p:sp>
        <p:nvSpPr>
          <p:cNvPr id="8" name="عنصر نائب لرقم الشريحة 7"/>
          <p:cNvSpPr>
            <a:spLocks noGrp="1"/>
          </p:cNvSpPr>
          <p:nvPr>
            <p:ph type="sldNum" sz="quarter" idx="12"/>
          </p:nvPr>
        </p:nvSpPr>
        <p:spPr/>
        <p:txBody>
          <a:bodyPr/>
          <a:lstStyle/>
          <a:p>
            <a:fld id="{022B156B-59AE-415F-B24B-8756D48BB977}" type="slidenum">
              <a:rPr/>
              <a:pPr/>
              <a:t>‹#›</a:t>
            </a:fld>
            <a:endParaRPr lang="ar-SA"/>
          </a:p>
        </p:txBody>
      </p:sp>
      <p:grpSp>
        <p:nvGrpSpPr>
          <p:cNvPr id="84" name="مجموعة 83"/>
          <p:cNvGrpSpPr>
            <a:grpSpLocks noChangeAspect="1"/>
          </p:cNvGrpSpPr>
          <p:nvPr/>
        </p:nvGrpSpPr>
        <p:grpSpPr>
          <a:xfrm rot="16200000" flipV="1">
            <a:off x="6840485" y="1102304"/>
            <a:ext cx="5053664" cy="4411852"/>
            <a:chOff x="895350" y="3313113"/>
            <a:chExt cx="3613151" cy="2790825"/>
          </a:xfrm>
          <a:solidFill>
            <a:schemeClr val="tx1">
              <a:lumMod val="50000"/>
            </a:schemeClr>
          </a:solidFill>
        </p:grpSpPr>
        <p:sp>
          <p:nvSpPr>
            <p:cNvPr id="85" name="شكل حر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sp>
          <p:nvSpPr>
            <p:cNvPr id="86" name="شكل حر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sp>
          <p:nvSpPr>
            <p:cNvPr id="87" name="شكل حر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sp>
          <p:nvSpPr>
            <p:cNvPr id="88" name="شكل حر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sp>
          <p:nvSpPr>
            <p:cNvPr id="89" name="شكل حر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sp>
          <p:nvSpPr>
            <p:cNvPr id="90" name="شكل حر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sp>
          <p:nvSpPr>
            <p:cNvPr id="91" name="شكل حر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sp>
          <p:nvSpPr>
            <p:cNvPr id="92" name="شكل حر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sp>
          <p:nvSpPr>
            <p:cNvPr id="93" name="شكل حر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sp>
          <p:nvSpPr>
            <p:cNvPr id="94" name="شكل حر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sp>
          <p:nvSpPr>
            <p:cNvPr id="95" name="شكل حر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sp>
          <p:nvSpPr>
            <p:cNvPr id="96" name="شكل حر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grpSp>
      <p:sp>
        <p:nvSpPr>
          <p:cNvPr id="97" name="عنصر نائب للصورة 33"/>
          <p:cNvSpPr>
            <a:spLocks noGrp="1"/>
          </p:cNvSpPr>
          <p:nvPr>
            <p:ph type="pic" sz="quarter" idx="17" hasCustomPrompt="1"/>
          </p:nvPr>
        </p:nvSpPr>
        <p:spPr>
          <a:xfrm>
            <a:off x="7406965" y="1020193"/>
            <a:ext cx="3886200" cy="4572000"/>
          </a:xfrm>
          <a:solidFill>
            <a:schemeClr val="bg2"/>
          </a:solidFill>
          <a:ln w="38100">
            <a:solidFill>
              <a:schemeClr val="bg1"/>
            </a:solidFill>
          </a:ln>
        </p:spPr>
        <p:txBody>
          <a:bodyPr/>
          <a:lstStyle>
            <a:lvl1pPr marL="0" indent="0" algn="r" rtl="1" latinLnBrk="0">
              <a:buNone/>
              <a:defRPr lang="ar-SA"/>
            </a:lvl1pPr>
          </a:lstStyle>
          <a:p>
            <a:pPr algn="r" rtl="1"/>
            <a:r>
              <a:rPr lang="ar-SA" dirty="0" smtClean="0"/>
              <a:t> انقر فوق الأيقونة لإضافة صورة</a:t>
            </a:r>
            <a:endParaRPr lang="ar-SA" dirty="0"/>
          </a:p>
        </p:txBody>
      </p:sp>
      <p:grpSp>
        <p:nvGrpSpPr>
          <p:cNvPr id="98" name="مجموعة 97"/>
          <p:cNvGrpSpPr/>
          <p:nvPr/>
        </p:nvGrpSpPr>
        <p:grpSpPr>
          <a:xfrm>
            <a:off x="3408976" y="319177"/>
            <a:ext cx="3389607" cy="2710838"/>
            <a:chOff x="895350" y="3313113"/>
            <a:chExt cx="3613151" cy="2790825"/>
          </a:xfrm>
          <a:solidFill>
            <a:schemeClr val="tx1">
              <a:lumMod val="50000"/>
            </a:schemeClr>
          </a:solidFill>
        </p:grpSpPr>
        <p:sp>
          <p:nvSpPr>
            <p:cNvPr id="99" name="شكل حر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sp>
          <p:nvSpPr>
            <p:cNvPr id="100" name="شكل حر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sp>
          <p:nvSpPr>
            <p:cNvPr id="101" name="شكل حر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sp>
          <p:nvSpPr>
            <p:cNvPr id="102" name="شكل حر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sp>
          <p:nvSpPr>
            <p:cNvPr id="103" name="شكل حر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sp>
          <p:nvSpPr>
            <p:cNvPr id="104" name="شكل حر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sp>
          <p:nvSpPr>
            <p:cNvPr id="105" name="شكل حر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sp>
          <p:nvSpPr>
            <p:cNvPr id="106" name="شكل حر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sp>
          <p:nvSpPr>
            <p:cNvPr id="107" name="شكل حر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sp>
          <p:nvSpPr>
            <p:cNvPr id="108" name="شكل حر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sp>
          <p:nvSpPr>
            <p:cNvPr id="109" name="شكل حر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sp>
          <p:nvSpPr>
            <p:cNvPr id="110" name="شكل حر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grpSp>
      <p:sp>
        <p:nvSpPr>
          <p:cNvPr id="111" name="عنصر نائب للصورة 33"/>
          <p:cNvSpPr>
            <a:spLocks noGrp="1" noChangeAspect="1"/>
          </p:cNvSpPr>
          <p:nvPr>
            <p:ph type="pic" sz="quarter" idx="18" hasCustomPrompt="1"/>
          </p:nvPr>
        </p:nvSpPr>
        <p:spPr>
          <a:xfrm>
            <a:off x="3633267" y="529603"/>
            <a:ext cx="2993366" cy="2305338"/>
          </a:xfrm>
          <a:solidFill>
            <a:schemeClr val="bg2"/>
          </a:solidFill>
          <a:ln w="38100">
            <a:solidFill>
              <a:schemeClr val="bg1"/>
            </a:solidFill>
          </a:ln>
        </p:spPr>
        <p:txBody>
          <a:bodyPr/>
          <a:lstStyle>
            <a:lvl1pPr marL="0" marR="0" indent="0" algn="r" defTabSz="914400" rtl="1" eaLnBrk="1" fontAlgn="auto" latinLnBrk="0" hangingPunct="1">
              <a:lnSpc>
                <a:spcPct val="100000"/>
              </a:lnSpc>
              <a:spcBef>
                <a:spcPts val="1800"/>
              </a:spcBef>
              <a:spcAft>
                <a:spcPts val="0"/>
              </a:spcAft>
              <a:buClrTx/>
              <a:buSzTx/>
              <a:buFont typeface="Arial" panose="020B0604020202020204" pitchFamily="34" charset="0"/>
              <a:buNone/>
              <a:tabLst/>
              <a:defRPr lang="ar-SA"/>
            </a:lvl1pPr>
          </a:lstStyle>
          <a:p>
            <a:pPr algn="r" rtl="1"/>
            <a:r>
              <a:rPr lang="ar-SA" dirty="0" smtClean="0"/>
              <a:t> انقر فوق الأيقونة لإضافة صورة</a:t>
            </a:r>
          </a:p>
          <a:p>
            <a:pPr algn="r" rtl="1"/>
            <a:endParaRPr lang="ar-SA" dirty="0"/>
          </a:p>
        </p:txBody>
      </p:sp>
      <p:grpSp>
        <p:nvGrpSpPr>
          <p:cNvPr id="112" name="مجموعة 111"/>
          <p:cNvGrpSpPr/>
          <p:nvPr/>
        </p:nvGrpSpPr>
        <p:grpSpPr>
          <a:xfrm>
            <a:off x="3408976" y="3436140"/>
            <a:ext cx="3389607" cy="2710838"/>
            <a:chOff x="895350" y="3313113"/>
            <a:chExt cx="3613151" cy="2790825"/>
          </a:xfrm>
          <a:solidFill>
            <a:schemeClr val="tx1">
              <a:lumMod val="50000"/>
            </a:schemeClr>
          </a:solidFill>
        </p:grpSpPr>
        <p:sp>
          <p:nvSpPr>
            <p:cNvPr id="113" name="شكل حر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sp>
          <p:nvSpPr>
            <p:cNvPr id="114" name="شكل حر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sp>
          <p:nvSpPr>
            <p:cNvPr id="115" name="شكل حر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sp>
          <p:nvSpPr>
            <p:cNvPr id="116" name="شكل حر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sp>
          <p:nvSpPr>
            <p:cNvPr id="117" name="شكل حر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sp>
          <p:nvSpPr>
            <p:cNvPr id="118" name="شكل حر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sp>
          <p:nvSpPr>
            <p:cNvPr id="119" name="شكل حر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sp>
          <p:nvSpPr>
            <p:cNvPr id="120" name="شكل حر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sp>
          <p:nvSpPr>
            <p:cNvPr id="121" name="شكل حر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sp>
          <p:nvSpPr>
            <p:cNvPr id="122" name="شكل حر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sp>
          <p:nvSpPr>
            <p:cNvPr id="123" name="شكل حر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sp>
          <p:nvSpPr>
            <p:cNvPr id="124" name="شكل حر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grpSp>
      <p:sp>
        <p:nvSpPr>
          <p:cNvPr id="125" name="عنصر نائب للصورة 33"/>
          <p:cNvSpPr>
            <a:spLocks noGrp="1" noChangeAspect="1"/>
          </p:cNvSpPr>
          <p:nvPr>
            <p:ph type="pic" sz="quarter" idx="19" hasCustomPrompt="1"/>
          </p:nvPr>
        </p:nvSpPr>
        <p:spPr>
          <a:xfrm>
            <a:off x="3633267" y="3646566"/>
            <a:ext cx="2993366" cy="2305338"/>
          </a:xfrm>
          <a:solidFill>
            <a:schemeClr val="bg2"/>
          </a:solidFill>
          <a:ln w="38100">
            <a:solidFill>
              <a:schemeClr val="bg1"/>
            </a:solidFill>
          </a:ln>
        </p:spPr>
        <p:txBody>
          <a:bodyPr/>
          <a:lstStyle>
            <a:lvl1pPr marL="0" marR="0" indent="0" algn="r" defTabSz="914400" rtl="1" eaLnBrk="1" fontAlgn="auto" latinLnBrk="0" hangingPunct="1">
              <a:lnSpc>
                <a:spcPct val="100000"/>
              </a:lnSpc>
              <a:spcBef>
                <a:spcPts val="1800"/>
              </a:spcBef>
              <a:spcAft>
                <a:spcPts val="0"/>
              </a:spcAft>
              <a:buClrTx/>
              <a:buSzTx/>
              <a:buFont typeface="Arial" panose="020B0604020202020204" pitchFamily="34" charset="0"/>
              <a:buNone/>
              <a:tabLst/>
              <a:defRPr lang="ar-SA"/>
            </a:lvl1pPr>
          </a:lstStyle>
          <a:p>
            <a:pPr algn="r" rtl="1"/>
            <a:r>
              <a:rPr lang="ar-SA" dirty="0" smtClean="0"/>
              <a:t> انقر فوق الأيقونة لإضافة صورة</a:t>
            </a:r>
          </a:p>
          <a:p>
            <a:pPr algn="r" rtl="1"/>
            <a:endParaRPr lang="ar-SA" dirty="0"/>
          </a:p>
        </p:txBody>
      </p:sp>
      <p:sp>
        <p:nvSpPr>
          <p:cNvPr id="126" name="عنصر نائب للنص 3"/>
          <p:cNvSpPr>
            <a:spLocks noGrp="1"/>
          </p:cNvSpPr>
          <p:nvPr>
            <p:ph type="body" sz="half" idx="21" hasCustomPrompt="1"/>
          </p:nvPr>
        </p:nvSpPr>
        <p:spPr>
          <a:xfrm>
            <a:off x="689330" y="2048893"/>
            <a:ext cx="2286000" cy="2514599"/>
          </a:xfrm>
        </p:spPr>
        <p:txBody>
          <a:bodyPr anchor="ctr">
            <a:normAutofit/>
          </a:bodyPr>
          <a:lstStyle>
            <a:lvl1pPr marL="0" indent="0" algn="r" rtl="1" latinLnBrk="0">
              <a:spcBef>
                <a:spcPts val="1600"/>
              </a:spcBef>
              <a:buNone/>
              <a:defRPr lang="ar-SA" sz="1600"/>
            </a:lvl1pPr>
            <a:lvl2pPr marL="457200" indent="0" algn="r" latinLnBrk="0">
              <a:buNone/>
              <a:defRPr lang="ar-SA" sz="1400"/>
            </a:lvl2pPr>
            <a:lvl3pPr marL="914400" indent="0" algn="r" latinLnBrk="0">
              <a:buNone/>
              <a:defRPr lang="ar-SA" sz="1200"/>
            </a:lvl3pPr>
            <a:lvl4pPr marL="1371600" indent="0" algn="r" latinLnBrk="0">
              <a:buNone/>
              <a:defRPr lang="ar-SA" sz="1000"/>
            </a:lvl4pPr>
            <a:lvl5pPr marL="1828800" indent="0" algn="r" latinLnBrk="0">
              <a:buNone/>
              <a:defRPr lang="ar-SA" sz="1000"/>
            </a:lvl5pPr>
            <a:lvl6pPr marL="2286000" indent="0" algn="r" latinLnBrk="0">
              <a:buNone/>
              <a:defRPr lang="ar-SA" sz="1000"/>
            </a:lvl6pPr>
            <a:lvl7pPr marL="2743200" indent="0" algn="r" latinLnBrk="0">
              <a:buNone/>
              <a:defRPr lang="ar-SA" sz="1000"/>
            </a:lvl7pPr>
            <a:lvl8pPr marL="3200400" indent="0" algn="r" latinLnBrk="0">
              <a:buNone/>
              <a:defRPr lang="ar-SA" sz="1000"/>
            </a:lvl8pPr>
            <a:lvl9pPr marL="3657600" indent="0" algn="r" latinLnBrk="0">
              <a:buNone/>
              <a:defRPr lang="ar-SA" sz="1000"/>
            </a:lvl9pPr>
          </a:lstStyle>
          <a:p>
            <a:pPr lvl="0" algn="r" rtl="1"/>
            <a:r>
              <a:rPr lang="ar-SA" dirty="0" smtClean="0"/>
              <a:t>انقر لإضافة نص</a:t>
            </a:r>
            <a:endParaRPr lang="ar-SA" dirty="0"/>
          </a:p>
        </p:txBody>
      </p:sp>
    </p:spTree>
    <p:extLst>
      <p:ext uri="{BB962C8B-B14F-4D97-AF65-F5344CB8AC3E}">
        <p14:creationId xmlns:p14="http://schemas.microsoft.com/office/powerpoint/2010/main" xmlns="" val="787425146"/>
      </p:ext>
    </p:extLst>
  </p:cSld>
  <p:clrMapOvr>
    <a:masterClrMapping/>
  </p:clrMapOvr>
  <p:transition spd="slow">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hasCustomPrompt="1"/>
          </p:nvPr>
        </p:nvSpPr>
        <p:spPr>
          <a:xfrm>
            <a:off x="836613" y="1330347"/>
            <a:ext cx="3840480" cy="2103120"/>
          </a:xfrm>
        </p:spPr>
        <p:txBody>
          <a:bodyPr anchor="b">
            <a:normAutofit/>
          </a:bodyPr>
          <a:lstStyle>
            <a:lvl1pPr algn="r" rtl="1" latinLnBrk="0">
              <a:defRPr lang="ar-SA" sz="3600"/>
            </a:lvl1pPr>
          </a:lstStyle>
          <a:p>
            <a:pPr algn="r" rtl="1"/>
            <a:r>
              <a:rPr lang="ar-SA" dirty="0" smtClean="0"/>
              <a:t>انقر لإضافة عنوان</a:t>
            </a:r>
            <a:endParaRPr lang="ar-SA" dirty="0"/>
          </a:p>
        </p:txBody>
      </p:sp>
      <p:sp>
        <p:nvSpPr>
          <p:cNvPr id="3" name="عنصر نائب للمحتوى 2"/>
          <p:cNvSpPr>
            <a:spLocks noGrp="1"/>
          </p:cNvSpPr>
          <p:nvPr>
            <p:ph idx="1" hasCustomPrompt="1"/>
          </p:nvPr>
        </p:nvSpPr>
        <p:spPr>
          <a:xfrm>
            <a:off x="5180011" y="914400"/>
            <a:ext cx="6172201" cy="5029200"/>
          </a:xfrm>
        </p:spPr>
        <p:txBody>
          <a:bodyPr>
            <a:normAutofit/>
          </a:bodyPr>
          <a:lstStyle>
            <a:lvl1pPr marL="0" marR="0" indent="0" algn="r" defTabSz="914400" rtl="1" eaLnBrk="1" fontAlgn="auto" latinLnBrk="0" hangingPunct="1">
              <a:lnSpc>
                <a:spcPct val="100000"/>
              </a:lnSpc>
              <a:spcBef>
                <a:spcPts val="1800"/>
              </a:spcBef>
              <a:spcAft>
                <a:spcPts val="0"/>
              </a:spcAft>
              <a:buClrTx/>
              <a:buSzTx/>
              <a:buFont typeface="Arial" panose="020B0604020202020204" pitchFamily="34" charset="0"/>
              <a:buNone/>
              <a:tabLst/>
              <a:defRPr lang="ar-SA" sz="2400"/>
            </a:lvl1pPr>
            <a:lvl2pPr algn="l" rtl="1" latinLnBrk="0">
              <a:defRPr lang="ar-SA" sz="2000"/>
            </a:lvl2pPr>
            <a:lvl3pPr algn="l" rtl="1" latinLnBrk="0">
              <a:defRPr lang="ar-SA" sz="1800"/>
            </a:lvl3pPr>
            <a:lvl4pPr algn="l" rtl="1" latinLnBrk="0">
              <a:defRPr lang="ar-SA" sz="1600"/>
            </a:lvl4pPr>
            <a:lvl5pPr algn="l" rtl="1" latinLnBrk="0">
              <a:defRPr lang="ar-SA" sz="1600"/>
            </a:lvl5pPr>
            <a:lvl6pPr algn="r" latinLnBrk="0">
              <a:defRPr lang="ar-SA" sz="2000"/>
            </a:lvl6pPr>
            <a:lvl7pPr algn="r" latinLnBrk="0">
              <a:defRPr lang="ar-SA" sz="2000"/>
            </a:lvl7pPr>
            <a:lvl8pPr algn="r" latinLnBrk="0">
              <a:defRPr lang="ar-SA" sz="2000"/>
            </a:lvl8pPr>
            <a:lvl9pPr algn="r" latinLnBrk="0">
              <a:defRPr lang="ar-SA" sz="2000"/>
            </a:lvl9pPr>
          </a:lstStyle>
          <a:p>
            <a:pPr marL="347472" marR="0" lvl="0" indent="-347472" algn="r" defTabSz="914400" rtl="1" eaLnBrk="1" fontAlgn="auto" latinLnBrk="0" hangingPunct="1">
              <a:lnSpc>
                <a:spcPct val="100000"/>
              </a:lnSpc>
              <a:spcBef>
                <a:spcPts val="1800"/>
              </a:spcBef>
              <a:spcAft>
                <a:spcPts val="0"/>
              </a:spcAft>
              <a:buClrTx/>
              <a:buSzTx/>
              <a:buFont typeface="Arial" panose="020B0604020202020204" pitchFamily="34" charset="0"/>
              <a:buChar char="•"/>
              <a:tabLst/>
              <a:defRPr/>
            </a:pPr>
            <a:r>
              <a:rPr lang="ar-SA" dirty="0" smtClean="0"/>
              <a:t>انقر لإضافة نص</a:t>
            </a:r>
          </a:p>
          <a:p>
            <a:pPr lvl="1" algn="r" rtl="1"/>
            <a:r>
              <a:rPr lang="ar-SA" dirty="0" smtClean="0"/>
              <a:t>المستوى </a:t>
            </a:r>
            <a:r>
              <a:rPr lang="ar-SA" dirty="0"/>
              <a:t>الثاني</a:t>
            </a:r>
          </a:p>
          <a:p>
            <a:pPr lvl="2" algn="r" rtl="1"/>
            <a:r>
              <a:rPr lang="ar-SA" dirty="0"/>
              <a:t>المستوى الثالث</a:t>
            </a:r>
          </a:p>
          <a:p>
            <a:pPr lvl="3" algn="r" rtl="1"/>
            <a:r>
              <a:rPr lang="ar-SA" dirty="0"/>
              <a:t>المستوى الرابع</a:t>
            </a:r>
          </a:p>
          <a:p>
            <a:pPr lvl="4" algn="r" rtl="1"/>
            <a:r>
              <a:rPr lang="ar-SA" dirty="0"/>
              <a:t>المستوى الخامس</a:t>
            </a:r>
          </a:p>
        </p:txBody>
      </p:sp>
      <p:sp>
        <p:nvSpPr>
          <p:cNvPr id="4" name="عنصر نائب للنص 3"/>
          <p:cNvSpPr>
            <a:spLocks noGrp="1"/>
          </p:cNvSpPr>
          <p:nvPr>
            <p:ph type="body" sz="half" idx="2" hasCustomPrompt="1"/>
          </p:nvPr>
        </p:nvSpPr>
        <p:spPr>
          <a:xfrm>
            <a:off x="836613" y="3555523"/>
            <a:ext cx="3840480" cy="2388077"/>
          </a:xfrm>
        </p:spPr>
        <p:txBody>
          <a:bodyPr>
            <a:normAutofit/>
          </a:bodyPr>
          <a:lstStyle>
            <a:lvl1pPr marL="0" indent="0" algn="r" rtl="1" latinLnBrk="0">
              <a:buNone/>
              <a:defRPr lang="ar-SA" sz="1800"/>
            </a:lvl1pPr>
            <a:lvl2pPr marL="457200" indent="0" algn="r" latinLnBrk="0">
              <a:buNone/>
              <a:defRPr lang="ar-SA" sz="1400"/>
            </a:lvl2pPr>
            <a:lvl3pPr marL="914400" indent="0" algn="r" latinLnBrk="0">
              <a:buNone/>
              <a:defRPr lang="ar-SA" sz="1200"/>
            </a:lvl3pPr>
            <a:lvl4pPr marL="1371600" indent="0" algn="r" latinLnBrk="0">
              <a:buNone/>
              <a:defRPr lang="ar-SA" sz="1000"/>
            </a:lvl4pPr>
            <a:lvl5pPr marL="1828800" indent="0" algn="r" latinLnBrk="0">
              <a:buNone/>
              <a:defRPr lang="ar-SA" sz="1000"/>
            </a:lvl5pPr>
            <a:lvl6pPr marL="2286000" indent="0" algn="r" latinLnBrk="0">
              <a:buNone/>
              <a:defRPr lang="ar-SA" sz="1000"/>
            </a:lvl6pPr>
            <a:lvl7pPr marL="2743200" indent="0" algn="r" latinLnBrk="0">
              <a:buNone/>
              <a:defRPr lang="ar-SA" sz="1000"/>
            </a:lvl7pPr>
            <a:lvl8pPr marL="3200400" indent="0" algn="r" latinLnBrk="0">
              <a:buNone/>
              <a:defRPr lang="ar-SA" sz="1000"/>
            </a:lvl8pPr>
            <a:lvl9pPr marL="3657600" indent="0" algn="r" latinLnBrk="0">
              <a:buNone/>
              <a:defRPr lang="ar-SA" sz="1000"/>
            </a:lvl9pPr>
          </a:lstStyle>
          <a:p>
            <a:pPr lvl="0" algn="r" rtl="1"/>
            <a:r>
              <a:rPr lang="ar-SA" dirty="0" smtClean="0"/>
              <a:t>انقر لإضافة نص</a:t>
            </a:r>
            <a:endParaRPr lang="ar-SA" dirty="0"/>
          </a:p>
        </p:txBody>
      </p:sp>
      <p:sp>
        <p:nvSpPr>
          <p:cNvPr id="5" name="عنصر نائب للتاريخ 4"/>
          <p:cNvSpPr>
            <a:spLocks noGrp="1"/>
          </p:cNvSpPr>
          <p:nvPr>
            <p:ph type="dt" sz="half" idx="10"/>
          </p:nvPr>
        </p:nvSpPr>
        <p:spPr>
          <a:xfrm>
            <a:off x="2678111" y="6019801"/>
            <a:ext cx="1396260" cy="228600"/>
          </a:xfrm>
        </p:spPr>
        <p:txBody>
          <a:bodyPr/>
          <a:lstStyle>
            <a:lvl1pPr>
              <a:defRPr/>
            </a:lvl1pPr>
          </a:lstStyle>
          <a:p>
            <a:pPr rtl="1"/>
            <a:fld id="{EA89ED7D-408D-4221-AF1D-A7C76FDC399F}" type="uaqdatetime4">
              <a:rPr lang="ar-SA" smtClean="0"/>
              <a:pPr rtl="1"/>
              <a:t>20/02/1438</a:t>
            </a:fld>
            <a:endParaRPr lang="ar-SA" dirty="0"/>
          </a:p>
        </p:txBody>
      </p:sp>
      <p:sp>
        <p:nvSpPr>
          <p:cNvPr id="6" name="عنصر نائب للتذييل 5"/>
          <p:cNvSpPr>
            <a:spLocks noGrp="1"/>
          </p:cNvSpPr>
          <p:nvPr>
            <p:ph type="ftr" sz="quarter" idx="11"/>
          </p:nvPr>
        </p:nvSpPr>
        <p:spPr>
          <a:xfrm>
            <a:off x="4261831" y="6019801"/>
            <a:ext cx="5943600" cy="228600"/>
          </a:xfrm>
        </p:spPr>
        <p:txBody>
          <a:bodyPr/>
          <a:lstStyle/>
          <a:p>
            <a:pPr algn="r" rtl="1"/>
            <a:endParaRPr lang="ar-SA" dirty="0"/>
          </a:p>
        </p:txBody>
      </p:sp>
      <p:sp>
        <p:nvSpPr>
          <p:cNvPr id="7" name="عنصر نائب لرقم الشريحة 6"/>
          <p:cNvSpPr>
            <a:spLocks noGrp="1"/>
          </p:cNvSpPr>
          <p:nvPr>
            <p:ph type="sldNum" sz="quarter" idx="12"/>
          </p:nvPr>
        </p:nvSpPr>
        <p:spPr>
          <a:xfrm>
            <a:off x="10378546" y="6019801"/>
            <a:ext cx="762000" cy="228600"/>
          </a:xfrm>
        </p:spPr>
        <p:txBody>
          <a:bodyPr/>
          <a:lstStyle>
            <a:lvl1pPr algn="r" latinLnBrk="0">
              <a:defRPr lang="ar-SA"/>
            </a:lvl1pPr>
          </a:lstStyle>
          <a:p>
            <a:fld id="{022B156B-59AE-415F-B24B-8756D48BB977}" type="slidenum">
              <a:rPr/>
              <a:pPr/>
              <a:t>‹#›</a:t>
            </a:fld>
            <a:endParaRPr lang="ar-SA" dirty="0"/>
          </a:p>
        </p:txBody>
      </p:sp>
    </p:spTree>
    <p:extLst>
      <p:ext uri="{BB962C8B-B14F-4D97-AF65-F5344CB8AC3E}">
        <p14:creationId xmlns:p14="http://schemas.microsoft.com/office/powerpoint/2010/main" xmlns="" val="1239762651"/>
      </p:ext>
    </p:extLst>
  </p:cSld>
  <p:clrMapOvr>
    <a:masterClrMapping/>
  </p:clrMapOvr>
  <p:transition spd="slow">
    <p:push dir="u"/>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صورة ذات تسمية توضيحية">
    <p:spTree>
      <p:nvGrpSpPr>
        <p:cNvPr id="1" name=""/>
        <p:cNvGrpSpPr/>
        <p:nvPr/>
      </p:nvGrpSpPr>
      <p:grpSpPr>
        <a:xfrm>
          <a:off x="0" y="0"/>
          <a:ext cx="0" cy="0"/>
          <a:chOff x="0" y="0"/>
          <a:chExt cx="0" cy="0"/>
        </a:xfrm>
      </p:grpSpPr>
      <p:grpSp>
        <p:nvGrpSpPr>
          <p:cNvPr id="8" name="مجموعة 7"/>
          <p:cNvGrpSpPr/>
          <p:nvPr/>
        </p:nvGrpSpPr>
        <p:grpSpPr>
          <a:xfrm>
            <a:off x="4899973" y="781398"/>
            <a:ext cx="6433398" cy="5053665"/>
            <a:chOff x="5162444" y="781398"/>
            <a:chExt cx="6433398" cy="5053665"/>
          </a:xfrm>
        </p:grpSpPr>
        <p:sp>
          <p:nvSpPr>
            <p:cNvPr id="9" name="شكل حر 42"/>
            <p:cNvSpPr>
              <a:spLocks/>
            </p:cNvSpPr>
            <p:nvPr/>
          </p:nvSpPr>
          <p:spPr bwMode="auto">
            <a:xfrm rot="16200000" flipV="1">
              <a:off x="3342557" y="3275021"/>
              <a:ext cx="3827994" cy="17568"/>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sp>
          <p:nvSpPr>
            <p:cNvPr id="10" name="شكل حر 43"/>
            <p:cNvSpPr>
              <a:spLocks/>
            </p:cNvSpPr>
            <p:nvPr/>
          </p:nvSpPr>
          <p:spPr bwMode="auto">
            <a:xfrm rot="16200000" flipV="1">
              <a:off x="9565728" y="3299447"/>
              <a:ext cx="3836876" cy="17568"/>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grpSp>
          <p:nvGrpSpPr>
            <p:cNvPr id="11" name="مجموعة 10"/>
            <p:cNvGrpSpPr/>
            <p:nvPr/>
          </p:nvGrpSpPr>
          <p:grpSpPr>
            <a:xfrm>
              <a:off x="5814205" y="859113"/>
              <a:ext cx="5129146" cy="4880471"/>
              <a:chOff x="7856559" y="859113"/>
              <a:chExt cx="3086791" cy="4880471"/>
            </a:xfrm>
          </p:grpSpPr>
          <p:sp>
            <p:nvSpPr>
              <p:cNvPr id="20" name="شكل حر 41"/>
              <p:cNvSpPr>
                <a:spLocks/>
              </p:cNvSpPr>
              <p:nvPr/>
            </p:nvSpPr>
            <p:spPr bwMode="auto">
              <a:xfrm rot="16200000" flipV="1">
                <a:off x="9392183" y="4188416"/>
                <a:ext cx="15544" cy="3086791"/>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sp>
            <p:nvSpPr>
              <p:cNvPr id="21" name="شكل حر 44"/>
              <p:cNvSpPr>
                <a:spLocks/>
              </p:cNvSpPr>
              <p:nvPr/>
            </p:nvSpPr>
            <p:spPr bwMode="auto">
              <a:xfrm rot="16200000" flipV="1">
                <a:off x="9366943" y="-651271"/>
                <a:ext cx="13322" cy="3034090"/>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grpSp>
        <p:sp>
          <p:nvSpPr>
            <p:cNvPr id="12" name="شكل حر 45"/>
            <p:cNvSpPr>
              <a:spLocks noEditPoints="1"/>
            </p:cNvSpPr>
            <p:nvPr/>
          </p:nvSpPr>
          <p:spPr bwMode="auto">
            <a:xfrm rot="16200000" flipV="1">
              <a:off x="5186001" y="5323012"/>
              <a:ext cx="477390" cy="524504"/>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sp>
          <p:nvSpPr>
            <p:cNvPr id="13" name="شكل حر 46"/>
            <p:cNvSpPr>
              <a:spLocks noEditPoints="1"/>
            </p:cNvSpPr>
            <p:nvPr/>
          </p:nvSpPr>
          <p:spPr bwMode="auto">
            <a:xfrm rot="16200000" flipV="1">
              <a:off x="5197295" y="5324846"/>
              <a:ext cx="477390" cy="511956"/>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sp>
          <p:nvSpPr>
            <p:cNvPr id="14" name="شكل حر 47"/>
            <p:cNvSpPr>
              <a:spLocks noEditPoints="1"/>
            </p:cNvSpPr>
            <p:nvPr/>
          </p:nvSpPr>
          <p:spPr bwMode="auto">
            <a:xfrm rot="16200000" flipV="1">
              <a:off x="11076843" y="5321082"/>
              <a:ext cx="508476" cy="519485"/>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sp>
          <p:nvSpPr>
            <p:cNvPr id="15" name="شكل حر 48"/>
            <p:cNvSpPr>
              <a:spLocks noEditPoints="1"/>
            </p:cNvSpPr>
            <p:nvPr/>
          </p:nvSpPr>
          <p:spPr bwMode="auto">
            <a:xfrm rot="16200000" flipV="1">
              <a:off x="11093207" y="5321324"/>
              <a:ext cx="470728" cy="534543"/>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sp>
          <p:nvSpPr>
            <p:cNvPr id="16" name="شكل حر 49"/>
            <p:cNvSpPr>
              <a:spLocks noEditPoints="1"/>
            </p:cNvSpPr>
            <p:nvPr/>
          </p:nvSpPr>
          <p:spPr bwMode="auto">
            <a:xfrm rot="16200000" flipV="1">
              <a:off x="11051654" y="771453"/>
              <a:ext cx="468508" cy="519485"/>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sp>
          <p:nvSpPr>
            <p:cNvPr id="17" name="شكل حر 50"/>
            <p:cNvSpPr>
              <a:spLocks noEditPoints="1"/>
            </p:cNvSpPr>
            <p:nvPr/>
          </p:nvSpPr>
          <p:spPr bwMode="auto">
            <a:xfrm rot="16200000" flipV="1">
              <a:off x="11044126" y="786511"/>
              <a:ext cx="468508" cy="489370"/>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sp>
          <p:nvSpPr>
            <p:cNvPr id="18" name="شكل حر 51"/>
            <p:cNvSpPr>
              <a:spLocks noEditPoints="1"/>
            </p:cNvSpPr>
            <p:nvPr/>
          </p:nvSpPr>
          <p:spPr bwMode="auto">
            <a:xfrm rot="16200000" flipV="1">
              <a:off x="5232723" y="721157"/>
              <a:ext cx="424100" cy="544581"/>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sp>
          <p:nvSpPr>
            <p:cNvPr id="19" name="شكل حر 52"/>
            <p:cNvSpPr>
              <a:spLocks noEditPoints="1"/>
            </p:cNvSpPr>
            <p:nvPr/>
          </p:nvSpPr>
          <p:spPr bwMode="auto">
            <a:xfrm rot="16200000" flipV="1">
              <a:off x="5241796" y="749729"/>
              <a:ext cx="428541" cy="491879"/>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grpSp>
      <p:sp>
        <p:nvSpPr>
          <p:cNvPr id="2" name="عنوان 1"/>
          <p:cNvSpPr>
            <a:spLocks noGrp="1"/>
          </p:cNvSpPr>
          <p:nvPr>
            <p:ph type="title" hasCustomPrompt="1"/>
          </p:nvPr>
        </p:nvSpPr>
        <p:spPr>
          <a:xfrm>
            <a:off x="689655" y="1330347"/>
            <a:ext cx="3840480" cy="2103120"/>
          </a:xfrm>
        </p:spPr>
        <p:txBody>
          <a:bodyPr anchor="b">
            <a:normAutofit/>
          </a:bodyPr>
          <a:lstStyle>
            <a:lvl1pPr algn="r" rtl="1" latinLnBrk="0">
              <a:defRPr lang="ar-SA" sz="3600"/>
            </a:lvl1pPr>
          </a:lstStyle>
          <a:p>
            <a:pPr algn="r" rtl="1"/>
            <a:r>
              <a:rPr lang="ar-SA" dirty="0" smtClean="0"/>
              <a:t>انقر لإضافة عنوان</a:t>
            </a:r>
            <a:endParaRPr lang="ar-SA" dirty="0"/>
          </a:p>
        </p:txBody>
      </p:sp>
      <p:sp>
        <p:nvSpPr>
          <p:cNvPr id="3" name="عنصر نائب للصورة 2"/>
          <p:cNvSpPr>
            <a:spLocks noGrp="1"/>
          </p:cNvSpPr>
          <p:nvPr>
            <p:ph type="pic" idx="1" hasCustomPrompt="1"/>
          </p:nvPr>
        </p:nvSpPr>
        <p:spPr>
          <a:xfrm>
            <a:off x="5141040" y="1031195"/>
            <a:ext cx="5943600" cy="4572000"/>
          </a:xfrm>
          <a:solidFill>
            <a:schemeClr val="accent2">
              <a:lumMod val="40000"/>
              <a:lumOff val="60000"/>
            </a:schemeClr>
          </a:solidFill>
          <a:ln w="38100">
            <a:solidFill>
              <a:schemeClr val="bg1"/>
            </a:solidFill>
          </a:ln>
        </p:spPr>
        <p:txBody>
          <a:bodyPr/>
          <a:lstStyle>
            <a:lvl1pPr marL="0" indent="0" algn="r" rtl="1" latinLnBrk="0">
              <a:buNone/>
              <a:defRPr lang="ar-SA" sz="3200"/>
            </a:lvl1pPr>
            <a:lvl2pPr marL="457200" indent="0" algn="r" latinLnBrk="0">
              <a:buNone/>
              <a:defRPr lang="ar-SA" sz="2800"/>
            </a:lvl2pPr>
            <a:lvl3pPr marL="914400" indent="0" algn="r" latinLnBrk="0">
              <a:buNone/>
              <a:defRPr lang="ar-SA" sz="2400"/>
            </a:lvl3pPr>
            <a:lvl4pPr marL="1371600" indent="0" algn="r" latinLnBrk="0">
              <a:buNone/>
              <a:defRPr lang="ar-SA" sz="2000"/>
            </a:lvl4pPr>
            <a:lvl5pPr marL="1828800" indent="0" algn="r" latinLnBrk="0">
              <a:buNone/>
              <a:defRPr lang="ar-SA" sz="2000"/>
            </a:lvl5pPr>
            <a:lvl6pPr marL="2286000" indent="0" algn="r" latinLnBrk="0">
              <a:buNone/>
              <a:defRPr lang="ar-SA" sz="2000"/>
            </a:lvl6pPr>
            <a:lvl7pPr marL="2743200" indent="0" algn="r" latinLnBrk="0">
              <a:buNone/>
              <a:defRPr lang="ar-SA" sz="2000"/>
            </a:lvl7pPr>
            <a:lvl8pPr marL="3200400" indent="0" algn="r" latinLnBrk="0">
              <a:buNone/>
              <a:defRPr lang="ar-SA" sz="2000"/>
            </a:lvl8pPr>
            <a:lvl9pPr marL="3657600" indent="0" algn="r" latinLnBrk="0">
              <a:buNone/>
              <a:defRPr lang="ar-SA" sz="2000"/>
            </a:lvl9pPr>
          </a:lstStyle>
          <a:p>
            <a:pPr algn="r" rtl="1"/>
            <a:r>
              <a:rPr lang="ar-SA" dirty="0" smtClean="0"/>
              <a:t> انقر فوق الأيقونة لإضافة صورة</a:t>
            </a:r>
            <a:endParaRPr lang="ar-SA" dirty="0"/>
          </a:p>
        </p:txBody>
      </p:sp>
      <p:sp>
        <p:nvSpPr>
          <p:cNvPr id="4" name="عنصر نائب للنص 3"/>
          <p:cNvSpPr>
            <a:spLocks noGrp="1"/>
          </p:cNvSpPr>
          <p:nvPr>
            <p:ph type="body" sz="half" idx="2" hasCustomPrompt="1"/>
          </p:nvPr>
        </p:nvSpPr>
        <p:spPr>
          <a:xfrm>
            <a:off x="689655" y="3555521"/>
            <a:ext cx="3840480" cy="2168517"/>
          </a:xfrm>
        </p:spPr>
        <p:txBody>
          <a:bodyPr>
            <a:normAutofit/>
          </a:bodyPr>
          <a:lstStyle>
            <a:lvl1pPr marL="0" indent="0" algn="r" rtl="1" latinLnBrk="0">
              <a:buNone/>
              <a:defRPr lang="ar-SA" sz="1800"/>
            </a:lvl1pPr>
            <a:lvl2pPr marL="457200" indent="0" algn="r" latinLnBrk="0">
              <a:buNone/>
              <a:defRPr lang="ar-SA" sz="1400"/>
            </a:lvl2pPr>
            <a:lvl3pPr marL="914400" indent="0" algn="r" latinLnBrk="0">
              <a:buNone/>
              <a:defRPr lang="ar-SA" sz="1200"/>
            </a:lvl3pPr>
            <a:lvl4pPr marL="1371600" indent="0" algn="r" latinLnBrk="0">
              <a:buNone/>
              <a:defRPr lang="ar-SA" sz="1000"/>
            </a:lvl4pPr>
            <a:lvl5pPr marL="1828800" indent="0" algn="r" latinLnBrk="0">
              <a:buNone/>
              <a:defRPr lang="ar-SA" sz="1000"/>
            </a:lvl5pPr>
            <a:lvl6pPr marL="2286000" indent="0" algn="r" latinLnBrk="0">
              <a:buNone/>
              <a:defRPr lang="ar-SA" sz="1000"/>
            </a:lvl6pPr>
            <a:lvl7pPr marL="2743200" indent="0" algn="r" latinLnBrk="0">
              <a:buNone/>
              <a:defRPr lang="ar-SA" sz="1000"/>
            </a:lvl7pPr>
            <a:lvl8pPr marL="3200400" indent="0" algn="r" latinLnBrk="0">
              <a:buNone/>
              <a:defRPr lang="ar-SA" sz="1000"/>
            </a:lvl8pPr>
            <a:lvl9pPr marL="3657600" indent="0" algn="r" latinLnBrk="0">
              <a:buNone/>
              <a:defRPr lang="ar-SA" sz="1000"/>
            </a:lvl9pPr>
          </a:lstStyle>
          <a:p>
            <a:pPr lvl="0" algn="r" rtl="1"/>
            <a:r>
              <a:rPr lang="ar-SA" dirty="0" smtClean="0"/>
              <a:t>انقر لإضافة نص</a:t>
            </a:r>
            <a:endParaRPr lang="ar-SA" dirty="0"/>
          </a:p>
        </p:txBody>
      </p:sp>
      <p:sp>
        <p:nvSpPr>
          <p:cNvPr id="5" name="عنصر نائب للتاريخ 4"/>
          <p:cNvSpPr>
            <a:spLocks noGrp="1"/>
          </p:cNvSpPr>
          <p:nvPr>
            <p:ph type="dt" sz="half" idx="10"/>
          </p:nvPr>
        </p:nvSpPr>
        <p:spPr/>
        <p:txBody>
          <a:bodyPr/>
          <a:lstStyle>
            <a:lvl1pPr>
              <a:defRPr/>
            </a:lvl1pPr>
          </a:lstStyle>
          <a:p>
            <a:pPr rtl="1"/>
            <a:fld id="{0995505D-8D32-45E5-A008-8E61CA3CFB44}" type="uaqdatetime4">
              <a:rPr lang="ar-SA" smtClean="0"/>
              <a:pPr rtl="1"/>
              <a:t>20/02/1438</a:t>
            </a:fld>
            <a:endParaRPr lang="ar-SA" dirty="0"/>
          </a:p>
        </p:txBody>
      </p:sp>
      <p:sp>
        <p:nvSpPr>
          <p:cNvPr id="6" name="عنصر نائب للتذييل 5"/>
          <p:cNvSpPr>
            <a:spLocks noGrp="1"/>
          </p:cNvSpPr>
          <p:nvPr>
            <p:ph type="ftr" sz="quarter" idx="11"/>
          </p:nvPr>
        </p:nvSpPr>
        <p:spPr/>
        <p:txBody>
          <a:bodyPr/>
          <a:lstStyle/>
          <a:p>
            <a:pPr algn="r" rtl="1"/>
            <a:endParaRPr lang="ar-SA"/>
          </a:p>
        </p:txBody>
      </p:sp>
      <p:sp>
        <p:nvSpPr>
          <p:cNvPr id="7" name="عنصر نائب لرقم الشريحة 6"/>
          <p:cNvSpPr>
            <a:spLocks noGrp="1"/>
          </p:cNvSpPr>
          <p:nvPr>
            <p:ph type="sldNum" sz="quarter" idx="12"/>
          </p:nvPr>
        </p:nvSpPr>
        <p:spPr/>
        <p:txBody>
          <a:bodyPr/>
          <a:lstStyle/>
          <a:p>
            <a:pPr algn="r" rtl="1"/>
            <a:fld id="{022B156B-59AE-415F-B24B-8756D48BB977}" type="slidenum">
              <a:rPr/>
              <a:pPr algn="r" rtl="1"/>
              <a:t>‹#›</a:t>
            </a:fld>
            <a:endParaRPr lang="ar-SA"/>
          </a:p>
        </p:txBody>
      </p:sp>
    </p:spTree>
    <p:extLst>
      <p:ext uri="{BB962C8B-B14F-4D97-AF65-F5344CB8AC3E}">
        <p14:creationId xmlns:p14="http://schemas.microsoft.com/office/powerpoint/2010/main" xmlns="" val="2659575804"/>
      </p:ext>
    </p:extLst>
  </p:cSld>
  <p:clrMapOvr>
    <a:masterClrMapping/>
  </p:clrMapOvr>
  <p:transition spd="slow">
    <p:push dir="u"/>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hasCustomPrompt="1"/>
          </p:nvPr>
        </p:nvSpPr>
        <p:spPr/>
        <p:txBody>
          <a:bodyPr/>
          <a:lstStyle>
            <a:lvl1pPr algn="r" rtl="1">
              <a:defRPr/>
            </a:lvl1pPr>
          </a:lstStyle>
          <a:p>
            <a:pPr algn="r" rtl="1"/>
            <a:r>
              <a:rPr lang="ar-SA" dirty="0" smtClean="0"/>
              <a:t>انقر لإضافة عنوان</a:t>
            </a:r>
            <a:endParaRPr lang="ar-SA" dirty="0"/>
          </a:p>
        </p:txBody>
      </p:sp>
      <p:sp>
        <p:nvSpPr>
          <p:cNvPr id="3" name="عنصر نائب للنص العمودي 2"/>
          <p:cNvSpPr>
            <a:spLocks noGrp="1"/>
          </p:cNvSpPr>
          <p:nvPr>
            <p:ph type="body" orient="vert" idx="1" hasCustomPrompt="1"/>
          </p:nvPr>
        </p:nvSpPr>
        <p:spPr>
          <a:xfrm rot="10800000">
            <a:off x="1065214" y="1752600"/>
            <a:ext cx="10058400" cy="4229100"/>
          </a:xfrm>
        </p:spPr>
        <p:txBody>
          <a:bodyPr vert="eaVert"/>
          <a:lstStyle>
            <a:lvl1pPr marL="347472" marR="0" indent="-347472" algn="r" defTabSz="914400" rtl="1" eaLnBrk="1" fontAlgn="auto" latinLnBrk="0" hangingPunct="1">
              <a:lnSpc>
                <a:spcPct val="100000"/>
              </a:lnSpc>
              <a:spcBef>
                <a:spcPts val="1800"/>
              </a:spcBef>
              <a:spcAft>
                <a:spcPts val="0"/>
              </a:spcAft>
              <a:buClrTx/>
              <a:buSzTx/>
              <a:buFont typeface="Arial" panose="020B0604020202020204" pitchFamily="34" charset="0"/>
              <a:buChar char="•"/>
              <a:tabLst/>
              <a:defRPr/>
            </a:lvl1pPr>
          </a:lstStyle>
          <a:p>
            <a:pPr marL="347472" marR="0" lvl="0" indent="-347472" algn="r" defTabSz="914400" rtl="1" eaLnBrk="1" fontAlgn="auto" latinLnBrk="0" hangingPunct="1">
              <a:lnSpc>
                <a:spcPct val="100000"/>
              </a:lnSpc>
              <a:spcBef>
                <a:spcPts val="1800"/>
              </a:spcBef>
              <a:spcAft>
                <a:spcPts val="0"/>
              </a:spcAft>
              <a:buClrTx/>
              <a:buSzTx/>
              <a:buFont typeface="Arial" panose="020B0604020202020204" pitchFamily="34" charset="0"/>
              <a:buChar char="•"/>
              <a:tabLst/>
              <a:defRPr/>
            </a:pPr>
            <a:r>
              <a:rPr lang="ar-SA" dirty="0" smtClean="0"/>
              <a:t>انقر لإضافة نص</a:t>
            </a:r>
          </a:p>
          <a:p>
            <a:pPr lvl="1" algn="r" rtl="1"/>
            <a:r>
              <a:rPr lang="ar-SA" dirty="0" smtClean="0"/>
              <a:t>المستوى الثاني</a:t>
            </a:r>
          </a:p>
          <a:p>
            <a:pPr lvl="2" algn="r" rtl="1"/>
            <a:r>
              <a:rPr lang="ar-SA" dirty="0" smtClean="0"/>
              <a:t>المستوى </a:t>
            </a:r>
            <a:r>
              <a:rPr lang="ar-SA" dirty="0"/>
              <a:t>الثالث</a:t>
            </a:r>
          </a:p>
          <a:p>
            <a:pPr lvl="3" algn="r" rtl="1"/>
            <a:r>
              <a:rPr lang="ar-SA" dirty="0"/>
              <a:t>المستوى الرابع</a:t>
            </a:r>
          </a:p>
          <a:p>
            <a:pPr lvl="4" algn="r" rtl="1"/>
            <a:r>
              <a:rPr lang="ar-SA" dirty="0"/>
              <a:t>المستوى الخامس</a:t>
            </a:r>
          </a:p>
        </p:txBody>
      </p:sp>
      <p:sp>
        <p:nvSpPr>
          <p:cNvPr id="4" name="عنصر نائب للتاريخ 3"/>
          <p:cNvSpPr>
            <a:spLocks noGrp="1"/>
          </p:cNvSpPr>
          <p:nvPr>
            <p:ph type="dt" sz="half" idx="10"/>
          </p:nvPr>
        </p:nvSpPr>
        <p:spPr/>
        <p:txBody>
          <a:bodyPr/>
          <a:lstStyle>
            <a:lvl1pPr>
              <a:defRPr/>
            </a:lvl1pPr>
          </a:lstStyle>
          <a:p>
            <a:pPr rtl="1"/>
            <a:fld id="{BFC7D9C8-893F-422F-8A9F-2CF40EE6F61A}" type="uaqdatetime4">
              <a:rPr lang="ar-SA" smtClean="0"/>
              <a:pPr rtl="1"/>
              <a:t>20/02/1438</a:t>
            </a:fld>
            <a:endParaRPr lang="ar-SA" dirty="0"/>
          </a:p>
        </p:txBody>
      </p:sp>
      <p:sp>
        <p:nvSpPr>
          <p:cNvPr id="5" name="عنصر نائب للتذييل 4"/>
          <p:cNvSpPr>
            <a:spLocks noGrp="1"/>
          </p:cNvSpPr>
          <p:nvPr>
            <p:ph type="ftr" sz="quarter" idx="11"/>
          </p:nvPr>
        </p:nvSpPr>
        <p:spPr/>
        <p:txBody>
          <a:bodyPr/>
          <a:lstStyle/>
          <a:p>
            <a:pPr algn="r" rtl="1"/>
            <a:endParaRPr lang="ar-SA"/>
          </a:p>
        </p:txBody>
      </p:sp>
      <p:sp>
        <p:nvSpPr>
          <p:cNvPr id="6" name="عنصر نائب لرقم الشريحة 5"/>
          <p:cNvSpPr>
            <a:spLocks noGrp="1"/>
          </p:cNvSpPr>
          <p:nvPr>
            <p:ph type="sldNum" sz="quarter" idx="12"/>
          </p:nvPr>
        </p:nvSpPr>
        <p:spPr/>
        <p:txBody>
          <a:bodyPr/>
          <a:lstStyle/>
          <a:p>
            <a:pPr algn="r" rtl="1"/>
            <a:fld id="{022B156B-59AE-415F-B24B-8756D48BB977}" type="slidenum">
              <a:rPr/>
              <a:pPr algn="r" rtl="1"/>
              <a:t>‹#›</a:t>
            </a:fld>
            <a:endParaRPr lang="ar-SA"/>
          </a:p>
        </p:txBody>
      </p:sp>
    </p:spTree>
    <p:extLst>
      <p:ext uri="{BB962C8B-B14F-4D97-AF65-F5344CB8AC3E}">
        <p14:creationId xmlns:p14="http://schemas.microsoft.com/office/powerpoint/2010/main" xmlns="" val="2447936214"/>
      </p:ext>
    </p:extLst>
  </p:cSld>
  <p:clrMapOvr>
    <a:masterClrMapping/>
  </p:clrMapOvr>
  <p:transition spd="slow">
    <p:push dir="u"/>
  </p:transition>
  <p:extLst mod="1">
    <p:ext uri="{DCECCB84-F9BA-43D5-87BE-67443E8EF086}">
      <p15:sldGuideLst xmlns:p15="http://schemas.microsoft.com/office/powerpoint/2012/main" xmlns="">
        <p15:guide id="1" orient="horz" pos="216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عنوان عمودي 1"/>
          <p:cNvSpPr>
            <a:spLocks noGrp="1"/>
          </p:cNvSpPr>
          <p:nvPr>
            <p:ph type="title" orient="vert" hasCustomPrompt="1"/>
          </p:nvPr>
        </p:nvSpPr>
        <p:spPr>
          <a:xfrm rot="10800000">
            <a:off x="838199" y="304800"/>
            <a:ext cx="1729531" cy="5676900"/>
          </a:xfrm>
        </p:spPr>
        <p:txBody>
          <a:bodyPr vert="eaVert"/>
          <a:lstStyle>
            <a:lvl1pPr algn="r" rtl="1">
              <a:defRPr/>
            </a:lvl1pPr>
          </a:lstStyle>
          <a:p>
            <a:pPr algn="r" rtl="1"/>
            <a:r>
              <a:rPr lang="ar-SA" dirty="0" smtClean="0"/>
              <a:t>انقر لإضافة عنوان</a:t>
            </a:r>
            <a:endParaRPr lang="ar-SA" dirty="0"/>
          </a:p>
        </p:txBody>
      </p:sp>
      <p:sp>
        <p:nvSpPr>
          <p:cNvPr id="3" name="عنصر نائب للنص العمودي 2"/>
          <p:cNvSpPr>
            <a:spLocks noGrp="1"/>
          </p:cNvSpPr>
          <p:nvPr>
            <p:ph type="body" orient="vert" idx="1" hasCustomPrompt="1"/>
          </p:nvPr>
        </p:nvSpPr>
        <p:spPr>
          <a:xfrm rot="10800000">
            <a:off x="2741952" y="304800"/>
            <a:ext cx="8633671" cy="5676900"/>
          </a:xfrm>
        </p:spPr>
        <p:txBody>
          <a:bodyPr vert="eaVert"/>
          <a:lstStyle>
            <a:lvl1pPr marL="347472" marR="0" indent="-347472" algn="r" defTabSz="914400" rtl="1" eaLnBrk="1" fontAlgn="auto" latinLnBrk="0" hangingPunct="1">
              <a:lnSpc>
                <a:spcPct val="100000"/>
              </a:lnSpc>
              <a:spcBef>
                <a:spcPts val="1800"/>
              </a:spcBef>
              <a:spcAft>
                <a:spcPts val="0"/>
              </a:spcAft>
              <a:buClrTx/>
              <a:buSzTx/>
              <a:buFont typeface="Arial" panose="020B0604020202020204" pitchFamily="34" charset="0"/>
              <a:buChar char="•"/>
              <a:tabLst/>
              <a:defRPr/>
            </a:lvl1pPr>
            <a:lvl2pPr algn="r" rtl="1">
              <a:defRPr/>
            </a:lvl2pPr>
            <a:lvl3pPr algn="r" rtl="1">
              <a:defRPr/>
            </a:lvl3pPr>
            <a:lvl4pPr algn="r" rtl="1">
              <a:defRPr/>
            </a:lvl4pPr>
            <a:lvl5pPr algn="r" rtl="1">
              <a:defRPr/>
            </a:lvl5pPr>
          </a:lstStyle>
          <a:p>
            <a:pPr marL="347472" marR="0" lvl="0" indent="-347472" algn="r" defTabSz="914400" rtl="1" eaLnBrk="1" fontAlgn="auto" latinLnBrk="0" hangingPunct="1">
              <a:lnSpc>
                <a:spcPct val="100000"/>
              </a:lnSpc>
              <a:spcBef>
                <a:spcPts val="1800"/>
              </a:spcBef>
              <a:spcAft>
                <a:spcPts val="0"/>
              </a:spcAft>
              <a:buClrTx/>
              <a:buSzTx/>
              <a:buFont typeface="Arial" panose="020B0604020202020204" pitchFamily="34" charset="0"/>
              <a:buChar char="•"/>
              <a:tabLst/>
              <a:defRPr/>
            </a:pPr>
            <a:r>
              <a:rPr lang="ar-SA" dirty="0" smtClean="0"/>
              <a:t>انقر لإضافة نص</a:t>
            </a:r>
          </a:p>
          <a:p>
            <a:pPr lvl="1" algn="r" rtl="1"/>
            <a:r>
              <a:rPr lang="ar-SA" dirty="0" smtClean="0"/>
              <a:t>المستوى الثاني</a:t>
            </a:r>
          </a:p>
          <a:p>
            <a:pPr lvl="2" algn="r" rtl="1"/>
            <a:r>
              <a:rPr lang="ar-SA" dirty="0" smtClean="0"/>
              <a:t>المستوى الثالث</a:t>
            </a:r>
          </a:p>
          <a:p>
            <a:pPr lvl="3" algn="r" rtl="1"/>
            <a:r>
              <a:rPr lang="ar-SA" dirty="0" smtClean="0"/>
              <a:t>المستوى الرابع</a:t>
            </a:r>
          </a:p>
          <a:p>
            <a:pPr lvl="4" algn="r" rtl="1"/>
            <a:r>
              <a:rPr lang="ar-SA" dirty="0" smtClean="0"/>
              <a:t>المستوى الخامس</a:t>
            </a:r>
            <a:endParaRPr lang="ar-SA" dirty="0"/>
          </a:p>
        </p:txBody>
      </p:sp>
      <p:sp>
        <p:nvSpPr>
          <p:cNvPr id="4" name="عنصر نائب للتاريخ 3"/>
          <p:cNvSpPr>
            <a:spLocks noGrp="1"/>
          </p:cNvSpPr>
          <p:nvPr>
            <p:ph type="dt" sz="half" idx="10"/>
          </p:nvPr>
        </p:nvSpPr>
        <p:spPr/>
        <p:txBody>
          <a:bodyPr/>
          <a:lstStyle>
            <a:lvl1pPr>
              <a:defRPr/>
            </a:lvl1pPr>
          </a:lstStyle>
          <a:p>
            <a:pPr rtl="1"/>
            <a:fld id="{157C4C9E-ADFC-4895-9D50-7686749013EF}" type="uaqdatetime4">
              <a:rPr lang="ar-SA" smtClean="0"/>
              <a:pPr rtl="1"/>
              <a:t>20/02/1438</a:t>
            </a:fld>
            <a:endParaRPr lang="ar-SA" dirty="0"/>
          </a:p>
        </p:txBody>
      </p:sp>
      <p:sp>
        <p:nvSpPr>
          <p:cNvPr id="5" name="عنصر نائب للتذييل 4"/>
          <p:cNvSpPr>
            <a:spLocks noGrp="1"/>
          </p:cNvSpPr>
          <p:nvPr>
            <p:ph type="ftr" sz="quarter" idx="11"/>
          </p:nvPr>
        </p:nvSpPr>
        <p:spPr/>
        <p:txBody>
          <a:bodyPr/>
          <a:lstStyle/>
          <a:p>
            <a:pPr algn="r" rtl="1"/>
            <a:endParaRPr lang="ar-SA"/>
          </a:p>
        </p:txBody>
      </p:sp>
      <p:sp>
        <p:nvSpPr>
          <p:cNvPr id="6" name="عنصر نائب لرقم الشريحة 5"/>
          <p:cNvSpPr>
            <a:spLocks noGrp="1"/>
          </p:cNvSpPr>
          <p:nvPr>
            <p:ph type="sldNum" sz="quarter" idx="12"/>
          </p:nvPr>
        </p:nvSpPr>
        <p:spPr/>
        <p:txBody>
          <a:bodyPr/>
          <a:lstStyle/>
          <a:p>
            <a:pPr algn="r" rtl="1"/>
            <a:fld id="{022B156B-59AE-415F-B24B-8756D48BB977}" type="slidenum">
              <a:rPr/>
              <a:pPr algn="r" rtl="1"/>
              <a:t>‹#›</a:t>
            </a:fld>
            <a:endParaRPr lang="ar-SA"/>
          </a:p>
        </p:txBody>
      </p:sp>
    </p:spTree>
    <p:extLst>
      <p:ext uri="{BB962C8B-B14F-4D97-AF65-F5344CB8AC3E}">
        <p14:creationId xmlns:p14="http://schemas.microsoft.com/office/powerpoint/2010/main" xmlns="" val="4205803309"/>
      </p:ext>
    </p:extLst>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hasCustomPrompt="1"/>
          </p:nvPr>
        </p:nvSpPr>
        <p:spPr/>
        <p:txBody>
          <a:bodyPr/>
          <a:lstStyle>
            <a:lvl1pPr algn="r" rtl="1">
              <a:defRPr/>
            </a:lvl1pPr>
          </a:lstStyle>
          <a:p>
            <a:pPr algn="r" rtl="1"/>
            <a:r>
              <a:rPr lang="ar-SA" dirty="0" smtClean="0"/>
              <a:t>انقر لإضافة عنوان</a:t>
            </a:r>
            <a:endParaRPr lang="ar-SA" dirty="0"/>
          </a:p>
        </p:txBody>
      </p:sp>
      <p:sp>
        <p:nvSpPr>
          <p:cNvPr id="3" name="عنصر نائب للمحتوى 2"/>
          <p:cNvSpPr>
            <a:spLocks noGrp="1"/>
          </p:cNvSpPr>
          <p:nvPr>
            <p:ph idx="1" hasCustomPrompt="1"/>
          </p:nvPr>
        </p:nvSpPr>
        <p:spPr/>
        <p:txBody>
          <a:bodyPr/>
          <a:lstStyle>
            <a:lvl1pPr algn="r" rtl="1">
              <a:defRPr/>
            </a:lvl1pPr>
            <a:lvl2pPr algn="l" rtl="1">
              <a:defRPr/>
            </a:lvl2pPr>
            <a:lvl3pPr algn="l" rtl="1">
              <a:defRPr/>
            </a:lvl3pPr>
            <a:lvl4pPr algn="l" rtl="1">
              <a:defRPr/>
            </a:lvl4pPr>
            <a:lvl5pPr algn="l" rtl="1">
              <a:defRPr/>
            </a:lvl5pPr>
          </a:lstStyle>
          <a:p>
            <a:pPr lvl="0" algn="r" rtl="1"/>
            <a:r>
              <a:rPr lang="ar-SA" dirty="0" smtClean="0"/>
              <a:t>انقر لإضافة نص</a:t>
            </a:r>
            <a:endParaRPr lang="ar-SA" dirty="0"/>
          </a:p>
          <a:p>
            <a:pPr lvl="1" algn="r" rtl="1"/>
            <a:r>
              <a:rPr lang="ar-SA" dirty="0"/>
              <a:t>المستوى الثاني</a:t>
            </a:r>
          </a:p>
          <a:p>
            <a:pPr lvl="2" algn="r" rtl="1"/>
            <a:r>
              <a:rPr lang="ar-SA" dirty="0"/>
              <a:t>المستوى الثالث</a:t>
            </a:r>
          </a:p>
          <a:p>
            <a:pPr lvl="3" algn="r" rtl="1"/>
            <a:r>
              <a:rPr lang="ar-SA" dirty="0"/>
              <a:t>المستوى الرابع</a:t>
            </a:r>
          </a:p>
          <a:p>
            <a:pPr lvl="4" algn="r" rtl="1"/>
            <a:r>
              <a:rPr lang="ar-SA" dirty="0"/>
              <a:t>المستوى الخامس</a:t>
            </a:r>
          </a:p>
        </p:txBody>
      </p:sp>
      <p:sp>
        <p:nvSpPr>
          <p:cNvPr id="4" name="عنصر نائب للتاريخ 3"/>
          <p:cNvSpPr>
            <a:spLocks noGrp="1"/>
          </p:cNvSpPr>
          <p:nvPr>
            <p:ph type="dt" sz="half" idx="10"/>
          </p:nvPr>
        </p:nvSpPr>
        <p:spPr/>
        <p:txBody>
          <a:bodyPr/>
          <a:lstStyle>
            <a:lvl1pPr>
              <a:defRPr/>
            </a:lvl1pPr>
          </a:lstStyle>
          <a:p>
            <a:pPr rtl="1"/>
            <a:fld id="{3AF6B337-FA4B-445F-8312-3461F872875E}" type="uaqdatetime4">
              <a:rPr lang="ar-SA" smtClean="0"/>
              <a:pPr rtl="1"/>
              <a:t>20/02/1438</a:t>
            </a:fld>
            <a:endParaRPr lang="ar-SA" dirty="0"/>
          </a:p>
        </p:txBody>
      </p:sp>
      <p:sp>
        <p:nvSpPr>
          <p:cNvPr id="5" name="عنصر نائب للتذييل 4"/>
          <p:cNvSpPr>
            <a:spLocks noGrp="1"/>
          </p:cNvSpPr>
          <p:nvPr>
            <p:ph type="ftr" sz="quarter" idx="11"/>
          </p:nvPr>
        </p:nvSpPr>
        <p:spPr/>
        <p:txBody>
          <a:bodyPr/>
          <a:lstStyle/>
          <a:p>
            <a:pPr algn="r" rtl="1"/>
            <a:endParaRPr lang="ar-SA" dirty="0"/>
          </a:p>
        </p:txBody>
      </p:sp>
      <p:sp>
        <p:nvSpPr>
          <p:cNvPr id="6" name="عنصر نائب لرقم الشريحة 5"/>
          <p:cNvSpPr>
            <a:spLocks noGrp="1"/>
          </p:cNvSpPr>
          <p:nvPr>
            <p:ph type="sldNum" sz="quarter" idx="12"/>
          </p:nvPr>
        </p:nvSpPr>
        <p:spPr/>
        <p:txBody>
          <a:bodyPr/>
          <a:lstStyle/>
          <a:p>
            <a:pPr algn="r" rtl="1"/>
            <a:fld id="{022B156B-59AE-415F-B24B-8756D48BB977}" type="slidenum">
              <a:rPr/>
              <a:pPr algn="r" rtl="1"/>
              <a:t>‹#›</a:t>
            </a:fld>
            <a:endParaRPr lang="ar-SA"/>
          </a:p>
        </p:txBody>
      </p:sp>
    </p:spTree>
    <p:extLst>
      <p:ext uri="{BB962C8B-B14F-4D97-AF65-F5344CB8AC3E}">
        <p14:creationId xmlns:p14="http://schemas.microsoft.com/office/powerpoint/2010/main" xmlns="" val="339630955"/>
      </p:ext>
    </p:extLst>
  </p:cSld>
  <p:clrMapOvr>
    <a:masterClrMapping/>
  </p:clrMapOvr>
  <p:transition spd="slow">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عنوان 1"/>
          <p:cNvSpPr>
            <a:spLocks noGrp="1"/>
          </p:cNvSpPr>
          <p:nvPr>
            <p:ph type="title" hasCustomPrompt="1"/>
          </p:nvPr>
        </p:nvSpPr>
        <p:spPr>
          <a:xfrm>
            <a:off x="977332" y="1828800"/>
            <a:ext cx="6858002" cy="1828800"/>
          </a:xfrm>
        </p:spPr>
        <p:txBody>
          <a:bodyPr anchor="b">
            <a:normAutofit/>
          </a:bodyPr>
          <a:lstStyle>
            <a:lvl1pPr algn="r" rtl="1" latinLnBrk="0">
              <a:defRPr lang="ar-SA" sz="4400"/>
            </a:lvl1pPr>
          </a:lstStyle>
          <a:p>
            <a:pPr algn="r" rtl="1"/>
            <a:r>
              <a:rPr lang="ar-SA" dirty="0" smtClean="0"/>
              <a:t>انقر لإضافة عنوان</a:t>
            </a:r>
            <a:endParaRPr lang="ar-SA" dirty="0"/>
          </a:p>
        </p:txBody>
      </p:sp>
      <p:sp>
        <p:nvSpPr>
          <p:cNvPr id="3" name="عنصر نائب للنص 2"/>
          <p:cNvSpPr>
            <a:spLocks noGrp="1"/>
          </p:cNvSpPr>
          <p:nvPr>
            <p:ph type="body" idx="1" hasCustomPrompt="1"/>
          </p:nvPr>
        </p:nvSpPr>
        <p:spPr>
          <a:xfrm>
            <a:off x="977329" y="3733800"/>
            <a:ext cx="6858002" cy="914400"/>
          </a:xfrm>
        </p:spPr>
        <p:txBody>
          <a:bodyPr/>
          <a:lstStyle>
            <a:lvl1pPr marL="0" indent="0" algn="r" rtl="1" latinLnBrk="0">
              <a:spcBef>
                <a:spcPts val="0"/>
              </a:spcBef>
              <a:buNone/>
              <a:defRPr lang="ar-SA" sz="2400">
                <a:solidFill>
                  <a:schemeClr val="tx1"/>
                </a:solidFill>
              </a:defRPr>
            </a:lvl1pPr>
            <a:lvl2pPr marL="457200" indent="0" algn="r" latinLnBrk="0">
              <a:buNone/>
              <a:defRPr lang="ar-SA" sz="2000">
                <a:solidFill>
                  <a:schemeClr val="tx1">
                    <a:tint val="75000"/>
                  </a:schemeClr>
                </a:solidFill>
              </a:defRPr>
            </a:lvl2pPr>
            <a:lvl3pPr marL="914400" indent="0" algn="r" latinLnBrk="0">
              <a:buNone/>
              <a:defRPr lang="ar-SA" sz="1800">
                <a:solidFill>
                  <a:schemeClr val="tx1">
                    <a:tint val="75000"/>
                  </a:schemeClr>
                </a:solidFill>
              </a:defRPr>
            </a:lvl3pPr>
            <a:lvl4pPr marL="1371600" indent="0" algn="r" latinLnBrk="0">
              <a:buNone/>
              <a:defRPr lang="ar-SA" sz="1600">
                <a:solidFill>
                  <a:schemeClr val="tx1">
                    <a:tint val="75000"/>
                  </a:schemeClr>
                </a:solidFill>
              </a:defRPr>
            </a:lvl4pPr>
            <a:lvl5pPr marL="1828800" indent="0" algn="r" latinLnBrk="0">
              <a:buNone/>
              <a:defRPr lang="ar-SA" sz="1600">
                <a:solidFill>
                  <a:schemeClr val="tx1">
                    <a:tint val="75000"/>
                  </a:schemeClr>
                </a:solidFill>
              </a:defRPr>
            </a:lvl5pPr>
            <a:lvl6pPr marL="2286000" indent="0" algn="r" latinLnBrk="0">
              <a:buNone/>
              <a:defRPr lang="ar-SA" sz="1600">
                <a:solidFill>
                  <a:schemeClr val="tx1">
                    <a:tint val="75000"/>
                  </a:schemeClr>
                </a:solidFill>
              </a:defRPr>
            </a:lvl6pPr>
            <a:lvl7pPr marL="2743200" indent="0" algn="r" latinLnBrk="0">
              <a:buNone/>
              <a:defRPr lang="ar-SA" sz="1600">
                <a:solidFill>
                  <a:schemeClr val="tx1">
                    <a:tint val="75000"/>
                  </a:schemeClr>
                </a:solidFill>
              </a:defRPr>
            </a:lvl7pPr>
            <a:lvl8pPr marL="3200400" indent="0" algn="r" latinLnBrk="0">
              <a:buNone/>
              <a:defRPr lang="ar-SA" sz="1600">
                <a:solidFill>
                  <a:schemeClr val="tx1">
                    <a:tint val="75000"/>
                  </a:schemeClr>
                </a:solidFill>
              </a:defRPr>
            </a:lvl8pPr>
            <a:lvl9pPr marL="3657600" indent="0" algn="r" latinLnBrk="0">
              <a:buNone/>
              <a:defRPr lang="ar-SA" sz="1600">
                <a:solidFill>
                  <a:schemeClr val="tx1">
                    <a:tint val="75000"/>
                  </a:schemeClr>
                </a:solidFill>
              </a:defRPr>
            </a:lvl9pPr>
          </a:lstStyle>
          <a:p>
            <a:pPr lvl="0" algn="r" rtl="1"/>
            <a:r>
              <a:rPr lang="ar-SA" dirty="0" smtClean="0"/>
              <a:t>انقر لإضافة نص</a:t>
            </a:r>
            <a:endParaRPr lang="ar-SA" dirty="0"/>
          </a:p>
        </p:txBody>
      </p:sp>
    </p:spTree>
    <p:extLst>
      <p:ext uri="{BB962C8B-B14F-4D97-AF65-F5344CB8AC3E}">
        <p14:creationId xmlns:p14="http://schemas.microsoft.com/office/powerpoint/2010/main" xmlns="" val="1229257918"/>
      </p:ext>
    </p:extLst>
  </p:cSld>
  <p:clrMapOvr>
    <a:masterClrMapping/>
  </p:clrMapOvr>
  <p:transition spd="slow">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ان">
    <p:spTree>
      <p:nvGrpSpPr>
        <p:cNvPr id="1" name=""/>
        <p:cNvGrpSpPr/>
        <p:nvPr/>
      </p:nvGrpSpPr>
      <p:grpSpPr>
        <a:xfrm>
          <a:off x="0" y="0"/>
          <a:ext cx="0" cy="0"/>
          <a:chOff x="0" y="0"/>
          <a:chExt cx="0" cy="0"/>
        </a:xfrm>
      </p:grpSpPr>
      <p:sp>
        <p:nvSpPr>
          <p:cNvPr id="2" name="عنوان 1"/>
          <p:cNvSpPr>
            <a:spLocks noGrp="1"/>
          </p:cNvSpPr>
          <p:nvPr>
            <p:ph type="title" hasCustomPrompt="1"/>
          </p:nvPr>
        </p:nvSpPr>
        <p:spPr/>
        <p:txBody>
          <a:bodyPr/>
          <a:lstStyle>
            <a:lvl1pPr algn="r" rtl="1">
              <a:defRPr/>
            </a:lvl1pPr>
          </a:lstStyle>
          <a:p>
            <a:pPr algn="r" rtl="1"/>
            <a:r>
              <a:rPr lang="ar-SA" dirty="0" smtClean="0"/>
              <a:t>انقر لإضافة عنوان</a:t>
            </a:r>
            <a:endParaRPr lang="ar-SA" dirty="0"/>
          </a:p>
        </p:txBody>
      </p:sp>
      <p:sp>
        <p:nvSpPr>
          <p:cNvPr id="3" name="عنصر نائب للمحتوى 2"/>
          <p:cNvSpPr>
            <a:spLocks noGrp="1"/>
          </p:cNvSpPr>
          <p:nvPr>
            <p:ph sz="half" idx="1" hasCustomPrompt="1"/>
          </p:nvPr>
        </p:nvSpPr>
        <p:spPr>
          <a:xfrm>
            <a:off x="1065212" y="1825625"/>
            <a:ext cx="4954588" cy="4187952"/>
          </a:xfrm>
        </p:spPr>
        <p:txBody>
          <a:bodyPr/>
          <a:lstStyle>
            <a:lvl1pPr algn="r" rtl="1">
              <a:defRPr/>
            </a:lvl1pPr>
            <a:lvl2pPr algn="l" rtl="1">
              <a:defRPr/>
            </a:lvl2pPr>
            <a:lvl3pPr algn="l" rtl="1">
              <a:defRPr/>
            </a:lvl3pPr>
            <a:lvl4pPr algn="l" rtl="1">
              <a:defRPr/>
            </a:lvl4pPr>
            <a:lvl5pPr algn="l" rtl="1">
              <a:defRPr/>
            </a:lvl5pPr>
          </a:lstStyle>
          <a:p>
            <a:pPr lvl="0" algn="r" rtl="1"/>
            <a:r>
              <a:rPr lang="ar-SA" dirty="0" smtClean="0"/>
              <a:t>انقر لإضافة نص</a:t>
            </a:r>
            <a:endParaRPr lang="ar-SA" dirty="0"/>
          </a:p>
          <a:p>
            <a:pPr lvl="1" algn="r" rtl="1"/>
            <a:r>
              <a:rPr lang="ar-SA" dirty="0"/>
              <a:t>المستوى الثاني</a:t>
            </a:r>
          </a:p>
          <a:p>
            <a:pPr lvl="2" algn="r" rtl="1"/>
            <a:r>
              <a:rPr lang="ar-SA" dirty="0"/>
              <a:t>المستوى الثالث</a:t>
            </a:r>
          </a:p>
          <a:p>
            <a:pPr lvl="3" algn="r" rtl="1"/>
            <a:r>
              <a:rPr lang="ar-SA" dirty="0"/>
              <a:t>المستوى الرابع</a:t>
            </a:r>
          </a:p>
          <a:p>
            <a:pPr lvl="4" algn="r" rtl="1"/>
            <a:r>
              <a:rPr lang="ar-SA" dirty="0"/>
              <a:t>المستوى الخامس</a:t>
            </a:r>
          </a:p>
        </p:txBody>
      </p:sp>
      <p:sp>
        <p:nvSpPr>
          <p:cNvPr id="4" name="عنصر نائب للمحتوى 3"/>
          <p:cNvSpPr>
            <a:spLocks noGrp="1"/>
          </p:cNvSpPr>
          <p:nvPr>
            <p:ph sz="half" idx="2" hasCustomPrompt="1"/>
          </p:nvPr>
        </p:nvSpPr>
        <p:spPr>
          <a:xfrm>
            <a:off x="6172200" y="1825625"/>
            <a:ext cx="4951414" cy="4187952"/>
          </a:xfrm>
        </p:spPr>
        <p:txBody>
          <a:bodyPr/>
          <a:lstStyle>
            <a:lvl1pPr algn="r" rtl="1">
              <a:defRPr/>
            </a:lvl1pPr>
            <a:lvl2pPr algn="l" rtl="1">
              <a:defRPr/>
            </a:lvl2pPr>
            <a:lvl3pPr algn="l" rtl="1">
              <a:defRPr/>
            </a:lvl3pPr>
            <a:lvl4pPr algn="l" rtl="1">
              <a:defRPr/>
            </a:lvl4pPr>
            <a:lvl5pPr algn="l" rtl="1">
              <a:defRPr/>
            </a:lvl5pPr>
          </a:lstStyle>
          <a:p>
            <a:pPr lvl="0" algn="r" rtl="1"/>
            <a:r>
              <a:rPr lang="ar-SA" dirty="0" smtClean="0"/>
              <a:t>انقر لإضافة نص</a:t>
            </a:r>
            <a:endParaRPr lang="ar-SA" dirty="0"/>
          </a:p>
          <a:p>
            <a:pPr lvl="1" algn="r" rtl="1"/>
            <a:r>
              <a:rPr lang="ar-SA" dirty="0"/>
              <a:t>المستوى الثاني</a:t>
            </a:r>
          </a:p>
          <a:p>
            <a:pPr lvl="2" algn="r" rtl="1"/>
            <a:r>
              <a:rPr lang="ar-SA" dirty="0"/>
              <a:t>المستوى الثالث</a:t>
            </a:r>
          </a:p>
          <a:p>
            <a:pPr lvl="3" algn="r" rtl="1"/>
            <a:r>
              <a:rPr lang="ar-SA" dirty="0"/>
              <a:t>المستوى الرابع</a:t>
            </a:r>
          </a:p>
          <a:p>
            <a:pPr lvl="4" algn="r" rtl="1"/>
            <a:r>
              <a:rPr lang="ar-SA" dirty="0"/>
              <a:t>المستوى الخامس</a:t>
            </a:r>
          </a:p>
        </p:txBody>
      </p:sp>
      <p:sp>
        <p:nvSpPr>
          <p:cNvPr id="5" name="عنصر نائب للتاريخ 4"/>
          <p:cNvSpPr>
            <a:spLocks noGrp="1"/>
          </p:cNvSpPr>
          <p:nvPr>
            <p:ph type="dt" sz="half" idx="10"/>
          </p:nvPr>
        </p:nvSpPr>
        <p:spPr/>
        <p:txBody>
          <a:bodyPr/>
          <a:lstStyle>
            <a:lvl1pPr>
              <a:defRPr/>
            </a:lvl1pPr>
          </a:lstStyle>
          <a:p>
            <a:pPr rtl="1"/>
            <a:fld id="{882B4A23-6BDB-41EA-B9B0-526CD444EBBC}" type="uaqdatetime4">
              <a:rPr lang="ar-SA" smtClean="0"/>
              <a:pPr rtl="1"/>
              <a:t>20/02/1438</a:t>
            </a:fld>
            <a:endParaRPr lang="ar-SA" dirty="0"/>
          </a:p>
        </p:txBody>
      </p:sp>
      <p:sp>
        <p:nvSpPr>
          <p:cNvPr id="6" name="عنصر نائب للتذييل 5"/>
          <p:cNvSpPr>
            <a:spLocks noGrp="1"/>
          </p:cNvSpPr>
          <p:nvPr>
            <p:ph type="ftr" sz="quarter" idx="11"/>
          </p:nvPr>
        </p:nvSpPr>
        <p:spPr/>
        <p:txBody>
          <a:bodyPr/>
          <a:lstStyle/>
          <a:p>
            <a:pPr algn="r" rtl="1"/>
            <a:endParaRPr lang="ar-SA"/>
          </a:p>
        </p:txBody>
      </p:sp>
      <p:sp>
        <p:nvSpPr>
          <p:cNvPr id="7" name="عنصر نائب لرقم الشريحة 6"/>
          <p:cNvSpPr>
            <a:spLocks noGrp="1"/>
          </p:cNvSpPr>
          <p:nvPr>
            <p:ph type="sldNum" sz="quarter" idx="12"/>
          </p:nvPr>
        </p:nvSpPr>
        <p:spPr/>
        <p:txBody>
          <a:bodyPr/>
          <a:lstStyle/>
          <a:p>
            <a:pPr algn="r" rtl="1"/>
            <a:fld id="{022B156B-59AE-415F-B24B-8756D48BB977}" type="slidenum">
              <a:rPr/>
              <a:pPr algn="r" rtl="1"/>
              <a:t>‹#›</a:t>
            </a:fld>
            <a:endParaRPr lang="ar-SA"/>
          </a:p>
        </p:txBody>
      </p:sp>
    </p:spTree>
    <p:extLst>
      <p:ext uri="{BB962C8B-B14F-4D97-AF65-F5344CB8AC3E}">
        <p14:creationId xmlns:p14="http://schemas.microsoft.com/office/powerpoint/2010/main" xmlns="" val="2972755191"/>
      </p:ext>
    </p:extLst>
  </p:cSld>
  <p:clrMapOvr>
    <a:masterClrMapping/>
  </p:clrMapOvr>
  <p:transition spd="slow">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المقارنة">
    <p:spTree>
      <p:nvGrpSpPr>
        <p:cNvPr id="1" name=""/>
        <p:cNvGrpSpPr/>
        <p:nvPr/>
      </p:nvGrpSpPr>
      <p:grpSpPr>
        <a:xfrm>
          <a:off x="0" y="0"/>
          <a:ext cx="0" cy="0"/>
          <a:chOff x="0" y="0"/>
          <a:chExt cx="0" cy="0"/>
        </a:xfrm>
      </p:grpSpPr>
      <p:sp>
        <p:nvSpPr>
          <p:cNvPr id="2" name="عنوان 1"/>
          <p:cNvSpPr>
            <a:spLocks noGrp="1"/>
          </p:cNvSpPr>
          <p:nvPr>
            <p:ph type="title" hasCustomPrompt="1"/>
          </p:nvPr>
        </p:nvSpPr>
        <p:spPr/>
        <p:txBody>
          <a:bodyPr/>
          <a:lstStyle>
            <a:lvl1pPr algn="r" rtl="1">
              <a:defRPr/>
            </a:lvl1pPr>
          </a:lstStyle>
          <a:p>
            <a:pPr algn="r" rtl="1"/>
            <a:r>
              <a:rPr lang="ar-SA" dirty="0" smtClean="0"/>
              <a:t>انقر لإضافة نص</a:t>
            </a:r>
            <a:endParaRPr lang="ar-SA" dirty="0"/>
          </a:p>
        </p:txBody>
      </p:sp>
      <p:sp>
        <p:nvSpPr>
          <p:cNvPr id="3" name="عنصر نائب للنص 2"/>
          <p:cNvSpPr>
            <a:spLocks noGrp="1"/>
          </p:cNvSpPr>
          <p:nvPr>
            <p:ph type="body" idx="1" hasCustomPrompt="1"/>
          </p:nvPr>
        </p:nvSpPr>
        <p:spPr>
          <a:xfrm>
            <a:off x="1069848" y="1681163"/>
            <a:ext cx="4956048" cy="823912"/>
          </a:xfrm>
        </p:spPr>
        <p:txBody>
          <a:bodyPr anchor="b"/>
          <a:lstStyle>
            <a:lvl1pPr marL="0" indent="0" algn="r" rtl="1" latinLnBrk="0">
              <a:spcBef>
                <a:spcPts val="0"/>
              </a:spcBef>
              <a:buNone/>
              <a:defRPr lang="ar-SA" sz="2400" b="1"/>
            </a:lvl1pPr>
            <a:lvl2pPr marL="457200" indent="0" algn="r" latinLnBrk="0">
              <a:buNone/>
              <a:defRPr lang="ar-SA" sz="2000" b="1"/>
            </a:lvl2pPr>
            <a:lvl3pPr marL="914400" indent="0" algn="r" latinLnBrk="0">
              <a:buNone/>
              <a:defRPr lang="ar-SA" sz="1800" b="1"/>
            </a:lvl3pPr>
            <a:lvl4pPr marL="1371600" indent="0" algn="r" latinLnBrk="0">
              <a:buNone/>
              <a:defRPr lang="ar-SA" sz="1600" b="1"/>
            </a:lvl4pPr>
            <a:lvl5pPr marL="1828800" indent="0" algn="r" latinLnBrk="0">
              <a:buNone/>
              <a:defRPr lang="ar-SA" sz="1600" b="1"/>
            </a:lvl5pPr>
            <a:lvl6pPr marL="2286000" indent="0" algn="r" latinLnBrk="0">
              <a:buNone/>
              <a:defRPr lang="ar-SA" sz="1600" b="1"/>
            </a:lvl6pPr>
            <a:lvl7pPr marL="2743200" indent="0" algn="r" latinLnBrk="0">
              <a:buNone/>
              <a:defRPr lang="ar-SA" sz="1600" b="1"/>
            </a:lvl7pPr>
            <a:lvl8pPr marL="3200400" indent="0" algn="r" latinLnBrk="0">
              <a:buNone/>
              <a:defRPr lang="ar-SA" sz="1600" b="1"/>
            </a:lvl8pPr>
            <a:lvl9pPr marL="3657600" indent="0" algn="r" latinLnBrk="0">
              <a:buNone/>
              <a:defRPr lang="ar-SA" sz="1600" b="1"/>
            </a:lvl9pPr>
          </a:lstStyle>
          <a:p>
            <a:pPr lvl="0" algn="r" rtl="1"/>
            <a:r>
              <a:rPr lang="ar-SA" dirty="0" smtClean="0"/>
              <a:t>انقر لإضافة نص</a:t>
            </a:r>
            <a:endParaRPr lang="ar-SA" dirty="0"/>
          </a:p>
        </p:txBody>
      </p:sp>
      <p:sp>
        <p:nvSpPr>
          <p:cNvPr id="4" name="عنصر نائب للمحتوى 3"/>
          <p:cNvSpPr>
            <a:spLocks noGrp="1"/>
          </p:cNvSpPr>
          <p:nvPr>
            <p:ph sz="half" idx="2" hasCustomPrompt="1"/>
          </p:nvPr>
        </p:nvSpPr>
        <p:spPr>
          <a:xfrm>
            <a:off x="1069848" y="2505075"/>
            <a:ext cx="4956048" cy="3476625"/>
          </a:xfrm>
        </p:spPr>
        <p:txBody>
          <a:bodyPr/>
          <a:lstStyle>
            <a:lvl1pPr algn="r" rtl="1">
              <a:defRPr/>
            </a:lvl1pPr>
            <a:lvl2pPr algn="r" rtl="1">
              <a:defRPr/>
            </a:lvl2pPr>
            <a:lvl3pPr algn="r" rtl="1">
              <a:defRPr/>
            </a:lvl3pPr>
            <a:lvl4pPr algn="r" rtl="1">
              <a:defRPr/>
            </a:lvl4pPr>
            <a:lvl5pPr algn="r" rtl="1">
              <a:defRPr/>
            </a:lvl5pPr>
          </a:lstStyle>
          <a:p>
            <a:pPr lvl="0" algn="r" rtl="1"/>
            <a:r>
              <a:rPr lang="ar-SA" dirty="0" smtClean="0"/>
              <a:t>انقر لإضافة نص</a:t>
            </a:r>
          </a:p>
          <a:p>
            <a:pPr lvl="1" algn="r" rtl="1"/>
            <a:r>
              <a:rPr lang="ar-SA" dirty="0" smtClean="0"/>
              <a:t>المستوى الثاني</a:t>
            </a:r>
          </a:p>
          <a:p>
            <a:pPr lvl="2" algn="r" rtl="1"/>
            <a:r>
              <a:rPr lang="ar-SA" dirty="0" smtClean="0"/>
              <a:t>المستوى الثالث</a:t>
            </a:r>
          </a:p>
          <a:p>
            <a:pPr lvl="3" algn="r" rtl="1"/>
            <a:r>
              <a:rPr lang="ar-SA" dirty="0" smtClean="0"/>
              <a:t>المستوى الرابع</a:t>
            </a:r>
          </a:p>
          <a:p>
            <a:pPr lvl="4" algn="r" rtl="1"/>
            <a:r>
              <a:rPr lang="ar-SA" dirty="0" smtClean="0"/>
              <a:t>المستوى الخامس</a:t>
            </a:r>
            <a:endParaRPr lang="ar-SA" dirty="0"/>
          </a:p>
        </p:txBody>
      </p:sp>
      <p:sp>
        <p:nvSpPr>
          <p:cNvPr id="5" name="عنصر نائب للنص 4"/>
          <p:cNvSpPr>
            <a:spLocks noGrp="1"/>
          </p:cNvSpPr>
          <p:nvPr>
            <p:ph type="body" sz="quarter" idx="3" hasCustomPrompt="1"/>
          </p:nvPr>
        </p:nvSpPr>
        <p:spPr>
          <a:xfrm>
            <a:off x="6172200" y="1681163"/>
            <a:ext cx="4956048" cy="823912"/>
          </a:xfrm>
        </p:spPr>
        <p:txBody>
          <a:bodyPr anchor="b"/>
          <a:lstStyle>
            <a:lvl1pPr marL="0" indent="0" algn="r" rtl="1" latinLnBrk="0">
              <a:spcBef>
                <a:spcPts val="0"/>
              </a:spcBef>
              <a:buNone/>
              <a:defRPr lang="ar-SA" sz="2400" b="1"/>
            </a:lvl1pPr>
            <a:lvl2pPr marL="457200" indent="0" algn="r" latinLnBrk="0">
              <a:buNone/>
              <a:defRPr lang="ar-SA" sz="2000" b="1"/>
            </a:lvl2pPr>
            <a:lvl3pPr marL="914400" indent="0" algn="r" latinLnBrk="0">
              <a:buNone/>
              <a:defRPr lang="ar-SA" sz="1800" b="1"/>
            </a:lvl3pPr>
            <a:lvl4pPr marL="1371600" indent="0" algn="r" latinLnBrk="0">
              <a:buNone/>
              <a:defRPr lang="ar-SA" sz="1600" b="1"/>
            </a:lvl4pPr>
            <a:lvl5pPr marL="1828800" indent="0" algn="r" latinLnBrk="0">
              <a:buNone/>
              <a:defRPr lang="ar-SA" sz="1600" b="1"/>
            </a:lvl5pPr>
            <a:lvl6pPr marL="2286000" indent="0" algn="r" latinLnBrk="0">
              <a:buNone/>
              <a:defRPr lang="ar-SA" sz="1600" b="1"/>
            </a:lvl6pPr>
            <a:lvl7pPr marL="2743200" indent="0" algn="r" latinLnBrk="0">
              <a:buNone/>
              <a:defRPr lang="ar-SA" sz="1600" b="1"/>
            </a:lvl7pPr>
            <a:lvl8pPr marL="3200400" indent="0" algn="r" latinLnBrk="0">
              <a:buNone/>
              <a:defRPr lang="ar-SA" sz="1600" b="1"/>
            </a:lvl8pPr>
            <a:lvl9pPr marL="3657600" indent="0" algn="r" latinLnBrk="0">
              <a:buNone/>
              <a:defRPr lang="ar-SA" sz="1600" b="1"/>
            </a:lvl9pPr>
          </a:lstStyle>
          <a:p>
            <a:pPr lvl="0" algn="r" rtl="1"/>
            <a:r>
              <a:rPr lang="ar-SA" dirty="0" smtClean="0"/>
              <a:t>انقر لإضافة نص</a:t>
            </a:r>
            <a:endParaRPr lang="ar-SA" dirty="0"/>
          </a:p>
        </p:txBody>
      </p:sp>
      <p:sp>
        <p:nvSpPr>
          <p:cNvPr id="6" name="عنصر نائب للمحتوى 5"/>
          <p:cNvSpPr>
            <a:spLocks noGrp="1"/>
          </p:cNvSpPr>
          <p:nvPr>
            <p:ph sz="quarter" idx="4" hasCustomPrompt="1"/>
          </p:nvPr>
        </p:nvSpPr>
        <p:spPr>
          <a:xfrm>
            <a:off x="6172200" y="2505075"/>
            <a:ext cx="4956048" cy="3476625"/>
          </a:xfrm>
        </p:spPr>
        <p:txBody>
          <a:bodyPr/>
          <a:lstStyle>
            <a:lvl1pPr algn="r" rtl="1">
              <a:defRPr/>
            </a:lvl1pPr>
            <a:lvl2pPr algn="r" rtl="1">
              <a:defRPr/>
            </a:lvl2pPr>
            <a:lvl3pPr algn="r" rtl="1">
              <a:defRPr/>
            </a:lvl3pPr>
            <a:lvl4pPr algn="r" rtl="1">
              <a:defRPr/>
            </a:lvl4pPr>
            <a:lvl5pPr algn="r" rtl="1">
              <a:defRPr/>
            </a:lvl5pPr>
          </a:lstStyle>
          <a:p>
            <a:pPr lvl="0" algn="r" rtl="1"/>
            <a:r>
              <a:rPr lang="ar-SA" dirty="0" smtClean="0"/>
              <a:t>انقر لإضافة نص</a:t>
            </a:r>
            <a:endParaRPr lang="ar-SA" dirty="0"/>
          </a:p>
          <a:p>
            <a:pPr lvl="1" algn="r" rtl="1"/>
            <a:r>
              <a:rPr lang="ar-SA" dirty="0"/>
              <a:t>المستوى الثاني</a:t>
            </a:r>
          </a:p>
          <a:p>
            <a:pPr lvl="2" algn="r" rtl="1"/>
            <a:r>
              <a:rPr lang="ar-SA" dirty="0"/>
              <a:t>المستوى الثالث</a:t>
            </a:r>
          </a:p>
          <a:p>
            <a:pPr lvl="3" algn="r" rtl="1"/>
            <a:r>
              <a:rPr lang="ar-SA" dirty="0"/>
              <a:t>المستوى الرابع</a:t>
            </a:r>
          </a:p>
          <a:p>
            <a:pPr lvl="4" algn="r" rtl="1"/>
            <a:r>
              <a:rPr lang="ar-SA" dirty="0"/>
              <a:t>المستوى الخامس</a:t>
            </a:r>
          </a:p>
        </p:txBody>
      </p:sp>
      <p:sp>
        <p:nvSpPr>
          <p:cNvPr id="7" name="عنصر نائب للتاريخ 6"/>
          <p:cNvSpPr>
            <a:spLocks noGrp="1"/>
          </p:cNvSpPr>
          <p:nvPr>
            <p:ph type="dt" sz="half" idx="10"/>
          </p:nvPr>
        </p:nvSpPr>
        <p:spPr/>
        <p:txBody>
          <a:bodyPr/>
          <a:lstStyle>
            <a:lvl1pPr>
              <a:defRPr/>
            </a:lvl1pPr>
          </a:lstStyle>
          <a:p>
            <a:pPr rtl="1"/>
            <a:fld id="{C715F144-0718-4A14-9C3E-49B578949577}" type="uaqdatetime4">
              <a:rPr lang="ar-SA" smtClean="0"/>
              <a:pPr rtl="1"/>
              <a:t>20/02/1438</a:t>
            </a:fld>
            <a:endParaRPr lang="ar-SA" dirty="0"/>
          </a:p>
        </p:txBody>
      </p:sp>
      <p:sp>
        <p:nvSpPr>
          <p:cNvPr id="8" name="عنصر نائب للتذييل 7"/>
          <p:cNvSpPr>
            <a:spLocks noGrp="1"/>
          </p:cNvSpPr>
          <p:nvPr>
            <p:ph type="ftr" sz="quarter" idx="11"/>
          </p:nvPr>
        </p:nvSpPr>
        <p:spPr/>
        <p:txBody>
          <a:bodyPr/>
          <a:lstStyle/>
          <a:p>
            <a:pPr algn="r" rtl="1"/>
            <a:endParaRPr lang="ar-SA"/>
          </a:p>
        </p:txBody>
      </p:sp>
      <p:sp>
        <p:nvSpPr>
          <p:cNvPr id="9" name="عنصر نائب لرقم الشريحة 8"/>
          <p:cNvSpPr>
            <a:spLocks noGrp="1"/>
          </p:cNvSpPr>
          <p:nvPr>
            <p:ph type="sldNum" sz="quarter" idx="12"/>
          </p:nvPr>
        </p:nvSpPr>
        <p:spPr/>
        <p:txBody>
          <a:bodyPr/>
          <a:lstStyle/>
          <a:p>
            <a:pPr algn="r" rtl="1"/>
            <a:fld id="{022B156B-59AE-415F-B24B-8756D48BB977}" type="slidenum">
              <a:rPr/>
              <a:pPr algn="r" rtl="1"/>
              <a:t>‹#›</a:t>
            </a:fld>
            <a:endParaRPr lang="ar-SA"/>
          </a:p>
        </p:txBody>
      </p:sp>
    </p:spTree>
    <p:extLst>
      <p:ext uri="{BB962C8B-B14F-4D97-AF65-F5344CB8AC3E}">
        <p14:creationId xmlns:p14="http://schemas.microsoft.com/office/powerpoint/2010/main" xmlns="" val="2318571645"/>
      </p:ext>
    </p:extLst>
  </p:cSld>
  <p:clrMapOvr>
    <a:masterClrMapping/>
  </p:clrMapOvr>
  <p:transition spd="slow">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hasCustomPrompt="1"/>
          </p:nvPr>
        </p:nvSpPr>
        <p:spPr/>
        <p:txBody>
          <a:bodyPr/>
          <a:lstStyle>
            <a:lvl1pPr algn="r" rtl="1">
              <a:defRPr/>
            </a:lvl1pPr>
          </a:lstStyle>
          <a:p>
            <a:pPr algn="r" rtl="1"/>
            <a:r>
              <a:rPr lang="ar-SA" dirty="0" smtClean="0"/>
              <a:t>انقر لإضافة عنوان</a:t>
            </a:r>
            <a:endParaRPr lang="ar-SA" dirty="0"/>
          </a:p>
        </p:txBody>
      </p:sp>
      <p:sp>
        <p:nvSpPr>
          <p:cNvPr id="3" name="عنصر نائب للتاريخ 2"/>
          <p:cNvSpPr>
            <a:spLocks noGrp="1"/>
          </p:cNvSpPr>
          <p:nvPr>
            <p:ph type="dt" sz="half" idx="10"/>
          </p:nvPr>
        </p:nvSpPr>
        <p:spPr/>
        <p:txBody>
          <a:bodyPr/>
          <a:lstStyle>
            <a:lvl1pPr>
              <a:defRPr/>
            </a:lvl1pPr>
          </a:lstStyle>
          <a:p>
            <a:pPr rtl="1"/>
            <a:fld id="{FF56A06B-A011-433B-BFD5-49F16D56029F}" type="uaqdatetime4">
              <a:rPr lang="ar-SA" smtClean="0"/>
              <a:pPr rtl="1"/>
              <a:t>20/02/1438</a:t>
            </a:fld>
            <a:endParaRPr lang="ar-SA" dirty="0"/>
          </a:p>
        </p:txBody>
      </p:sp>
      <p:sp>
        <p:nvSpPr>
          <p:cNvPr id="4" name="عنصر نائب للتذييل 3"/>
          <p:cNvSpPr>
            <a:spLocks noGrp="1"/>
          </p:cNvSpPr>
          <p:nvPr>
            <p:ph type="ftr" sz="quarter" idx="11"/>
          </p:nvPr>
        </p:nvSpPr>
        <p:spPr/>
        <p:txBody>
          <a:bodyPr/>
          <a:lstStyle/>
          <a:p>
            <a:pPr algn="r" rtl="1"/>
            <a:endParaRPr lang="ar-SA"/>
          </a:p>
        </p:txBody>
      </p:sp>
      <p:sp>
        <p:nvSpPr>
          <p:cNvPr id="5" name="عنصر نائب لرقم الشريحة 4"/>
          <p:cNvSpPr>
            <a:spLocks noGrp="1"/>
          </p:cNvSpPr>
          <p:nvPr>
            <p:ph type="sldNum" sz="quarter" idx="12"/>
          </p:nvPr>
        </p:nvSpPr>
        <p:spPr/>
        <p:txBody>
          <a:bodyPr/>
          <a:lstStyle/>
          <a:p>
            <a:pPr algn="r" rtl="1"/>
            <a:fld id="{022B156B-59AE-415F-B24B-8756D48BB977}" type="slidenum">
              <a:rPr/>
              <a:pPr algn="r" rtl="1"/>
              <a:t>‹#›</a:t>
            </a:fld>
            <a:endParaRPr lang="ar-SA"/>
          </a:p>
        </p:txBody>
      </p:sp>
    </p:spTree>
    <p:extLst>
      <p:ext uri="{BB962C8B-B14F-4D97-AF65-F5344CB8AC3E}">
        <p14:creationId xmlns:p14="http://schemas.microsoft.com/office/powerpoint/2010/main" xmlns="" val="3512816421"/>
      </p:ext>
    </p:extLst>
  </p:cSld>
  <p:clrMapOvr>
    <a:masterClrMapping/>
  </p:clrMapOvr>
  <p:transition spd="slow">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lvl1pPr>
              <a:defRPr/>
            </a:lvl1pPr>
          </a:lstStyle>
          <a:p>
            <a:pPr rtl="1"/>
            <a:fld id="{EB2B8101-E8D2-4253-AB3B-80C772F28369}" type="uaqdatetime4">
              <a:rPr lang="ar-SA" smtClean="0"/>
              <a:pPr rtl="1"/>
              <a:t>20/02/1438</a:t>
            </a:fld>
            <a:endParaRPr lang="ar-SA" dirty="0"/>
          </a:p>
        </p:txBody>
      </p:sp>
      <p:sp>
        <p:nvSpPr>
          <p:cNvPr id="3" name="عنصر نائب للتذييل 2"/>
          <p:cNvSpPr>
            <a:spLocks noGrp="1"/>
          </p:cNvSpPr>
          <p:nvPr>
            <p:ph type="ftr" sz="quarter" idx="11"/>
          </p:nvPr>
        </p:nvSpPr>
        <p:spPr/>
        <p:txBody>
          <a:bodyPr/>
          <a:lstStyle/>
          <a:p>
            <a:pPr algn="r" rtl="1"/>
            <a:endParaRPr lang="ar-SA"/>
          </a:p>
        </p:txBody>
      </p:sp>
      <p:sp>
        <p:nvSpPr>
          <p:cNvPr id="4" name="عنصر نائب لرقم الشريحة 3"/>
          <p:cNvSpPr>
            <a:spLocks noGrp="1"/>
          </p:cNvSpPr>
          <p:nvPr>
            <p:ph type="sldNum" sz="quarter" idx="12"/>
          </p:nvPr>
        </p:nvSpPr>
        <p:spPr/>
        <p:txBody>
          <a:bodyPr/>
          <a:lstStyle/>
          <a:p>
            <a:pPr algn="r" rtl="1"/>
            <a:fld id="{022B156B-59AE-415F-B24B-8756D48BB977}" type="slidenum">
              <a:rPr/>
              <a:pPr algn="r" rtl="1"/>
              <a:t>‹#›</a:t>
            </a:fld>
            <a:endParaRPr lang="ar-SA"/>
          </a:p>
        </p:txBody>
      </p:sp>
    </p:spTree>
    <p:extLst>
      <p:ext uri="{BB962C8B-B14F-4D97-AF65-F5344CB8AC3E}">
        <p14:creationId xmlns:p14="http://schemas.microsoft.com/office/powerpoint/2010/main" xmlns="" val="847874879"/>
      </p:ext>
    </p:extLst>
  </p:cSld>
  <p:clrMapOvr>
    <a:masterClrMapping/>
  </p:clrMapOvr>
  <p:transition spd="slow">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صورتان بتسمية توضيحية">
    <p:spTree>
      <p:nvGrpSpPr>
        <p:cNvPr id="1" name=""/>
        <p:cNvGrpSpPr/>
        <p:nvPr/>
      </p:nvGrpSpPr>
      <p:grpSpPr>
        <a:xfrm>
          <a:off x="0" y="0"/>
          <a:ext cx="0" cy="0"/>
          <a:chOff x="0" y="0"/>
          <a:chExt cx="0" cy="0"/>
        </a:xfrm>
      </p:grpSpPr>
      <p:sp>
        <p:nvSpPr>
          <p:cNvPr id="6" name="عنصر نائب للتاريخ 5"/>
          <p:cNvSpPr>
            <a:spLocks noGrp="1"/>
          </p:cNvSpPr>
          <p:nvPr>
            <p:ph type="dt" sz="half" idx="10"/>
          </p:nvPr>
        </p:nvSpPr>
        <p:spPr/>
        <p:txBody>
          <a:bodyPr/>
          <a:lstStyle>
            <a:lvl1pPr>
              <a:defRPr/>
            </a:lvl1pPr>
          </a:lstStyle>
          <a:p>
            <a:pPr rtl="1"/>
            <a:fld id="{C41BE358-B8AE-4825-91CE-BC2688A3CF51}" type="uaqdatetime4">
              <a:rPr lang="ar-SA" smtClean="0"/>
              <a:pPr rtl="1"/>
              <a:t>20/02/1438</a:t>
            </a:fld>
            <a:endParaRPr lang="ar-SA" dirty="0"/>
          </a:p>
        </p:txBody>
      </p:sp>
      <p:sp>
        <p:nvSpPr>
          <p:cNvPr id="7" name="عنصر نائب للتذييل 6"/>
          <p:cNvSpPr>
            <a:spLocks noGrp="1"/>
          </p:cNvSpPr>
          <p:nvPr>
            <p:ph type="ftr" sz="quarter" idx="11"/>
          </p:nvPr>
        </p:nvSpPr>
        <p:spPr/>
        <p:txBody>
          <a:bodyPr/>
          <a:lstStyle/>
          <a:p>
            <a:pPr algn="r" rtl="1"/>
            <a:endParaRPr lang="ar-SA"/>
          </a:p>
        </p:txBody>
      </p:sp>
      <p:sp>
        <p:nvSpPr>
          <p:cNvPr id="8" name="عنصر نائب لرقم الشريحة 7"/>
          <p:cNvSpPr>
            <a:spLocks noGrp="1"/>
          </p:cNvSpPr>
          <p:nvPr>
            <p:ph type="sldNum" sz="quarter" idx="12"/>
          </p:nvPr>
        </p:nvSpPr>
        <p:spPr/>
        <p:txBody>
          <a:bodyPr/>
          <a:lstStyle/>
          <a:p>
            <a:fld id="{022B156B-59AE-415F-B24B-8756D48BB977}" type="slidenum">
              <a:rPr/>
              <a:pPr/>
              <a:t>‹#›</a:t>
            </a:fld>
            <a:endParaRPr lang="ar-SA"/>
          </a:p>
        </p:txBody>
      </p:sp>
      <p:grpSp>
        <p:nvGrpSpPr>
          <p:cNvPr id="9" name="مجموعة 8"/>
          <p:cNvGrpSpPr/>
          <p:nvPr/>
        </p:nvGrpSpPr>
        <p:grpSpPr>
          <a:xfrm>
            <a:off x="574431" y="724619"/>
            <a:ext cx="5318979" cy="3795623"/>
            <a:chOff x="895350" y="3313113"/>
            <a:chExt cx="3613151" cy="2790825"/>
          </a:xfrm>
          <a:solidFill>
            <a:schemeClr val="tx1">
              <a:lumMod val="50000"/>
            </a:schemeClr>
          </a:solidFill>
        </p:grpSpPr>
        <p:sp>
          <p:nvSpPr>
            <p:cNvPr id="10" name="شكل حر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sp>
          <p:nvSpPr>
            <p:cNvPr id="11" name="شكل حر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sp>
          <p:nvSpPr>
            <p:cNvPr id="12" name="شكل حر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sp>
          <p:nvSpPr>
            <p:cNvPr id="13" name="شكل حر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sp>
          <p:nvSpPr>
            <p:cNvPr id="14" name="شكل حر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sp>
          <p:nvSpPr>
            <p:cNvPr id="15" name="شكل حر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sp>
          <p:nvSpPr>
            <p:cNvPr id="16" name="شكل حر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sp>
          <p:nvSpPr>
            <p:cNvPr id="17" name="شكل حر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sp>
          <p:nvSpPr>
            <p:cNvPr id="18" name="شكل حر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sp>
          <p:nvSpPr>
            <p:cNvPr id="19" name="شكل حر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sp>
          <p:nvSpPr>
            <p:cNvPr id="20" name="شكل حر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sp>
          <p:nvSpPr>
            <p:cNvPr id="21" name="شكل حر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grpSp>
      <p:grpSp>
        <p:nvGrpSpPr>
          <p:cNvPr id="22" name="مجموعة 21"/>
          <p:cNvGrpSpPr/>
          <p:nvPr/>
        </p:nvGrpSpPr>
        <p:grpSpPr>
          <a:xfrm>
            <a:off x="6285120" y="724619"/>
            <a:ext cx="5318979" cy="3795623"/>
            <a:chOff x="895350" y="3313113"/>
            <a:chExt cx="3613151" cy="2790825"/>
          </a:xfrm>
          <a:solidFill>
            <a:schemeClr val="tx1">
              <a:lumMod val="50000"/>
            </a:schemeClr>
          </a:solidFill>
        </p:grpSpPr>
        <p:sp>
          <p:nvSpPr>
            <p:cNvPr id="23" name="شكل حر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sp>
          <p:nvSpPr>
            <p:cNvPr id="24" name="شكل حر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sp>
          <p:nvSpPr>
            <p:cNvPr id="25" name="شكل حر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sp>
          <p:nvSpPr>
            <p:cNvPr id="26" name="شكل حر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sp>
          <p:nvSpPr>
            <p:cNvPr id="27" name="شكل حر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sp>
          <p:nvSpPr>
            <p:cNvPr id="28" name="شكل حر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sp>
          <p:nvSpPr>
            <p:cNvPr id="29" name="شكل حر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sp>
          <p:nvSpPr>
            <p:cNvPr id="30" name="شكل حر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sp>
          <p:nvSpPr>
            <p:cNvPr id="31" name="شكل حر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sp>
          <p:nvSpPr>
            <p:cNvPr id="32" name="شكل حر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sp>
          <p:nvSpPr>
            <p:cNvPr id="33" name="شكل حر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sp>
          <p:nvSpPr>
            <p:cNvPr id="34" name="شكل حر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grpSp>
      <p:sp>
        <p:nvSpPr>
          <p:cNvPr id="36" name="عنصر نائب للصورة 33"/>
          <p:cNvSpPr>
            <a:spLocks noGrp="1" noChangeAspect="1"/>
          </p:cNvSpPr>
          <p:nvPr>
            <p:ph type="pic" sz="quarter" idx="17" hasCustomPrompt="1"/>
          </p:nvPr>
        </p:nvSpPr>
        <p:spPr>
          <a:xfrm>
            <a:off x="833620" y="1020195"/>
            <a:ext cx="4800601" cy="3200400"/>
          </a:xfrm>
          <a:solidFill>
            <a:schemeClr val="bg2"/>
          </a:solidFill>
          <a:ln w="38100">
            <a:solidFill>
              <a:schemeClr val="bg1"/>
            </a:solidFill>
          </a:ln>
        </p:spPr>
        <p:txBody>
          <a:bodyPr/>
          <a:lstStyle>
            <a:lvl1pPr marL="0" indent="0" algn="r" rtl="1" latinLnBrk="0">
              <a:buNone/>
              <a:defRPr lang="ar-SA"/>
            </a:lvl1pPr>
          </a:lstStyle>
          <a:p>
            <a:pPr algn="r" rtl="1"/>
            <a:r>
              <a:rPr lang="ar-SA" dirty="0" smtClean="0"/>
              <a:t> انقر فوق الأيقونة لإضافة صورة</a:t>
            </a:r>
            <a:endParaRPr lang="ar-SA" dirty="0"/>
          </a:p>
        </p:txBody>
      </p:sp>
      <p:sp>
        <p:nvSpPr>
          <p:cNvPr id="37" name="عنصر نائب للصورة 33"/>
          <p:cNvSpPr>
            <a:spLocks noGrp="1" noChangeAspect="1"/>
          </p:cNvSpPr>
          <p:nvPr>
            <p:ph type="pic" sz="quarter" idx="18" hasCustomPrompt="1"/>
          </p:nvPr>
        </p:nvSpPr>
        <p:spPr>
          <a:xfrm>
            <a:off x="6544309" y="1020195"/>
            <a:ext cx="4800601" cy="3200400"/>
          </a:xfrm>
          <a:solidFill>
            <a:schemeClr val="bg2"/>
          </a:solidFill>
          <a:ln w="38100">
            <a:solidFill>
              <a:schemeClr val="bg1"/>
            </a:solidFill>
          </a:ln>
        </p:spPr>
        <p:txBody>
          <a:bodyPr/>
          <a:lstStyle>
            <a:lvl1pPr marL="0" indent="0" algn="r" rtl="1" latinLnBrk="0">
              <a:buNone/>
              <a:defRPr lang="ar-SA"/>
            </a:lvl1pPr>
          </a:lstStyle>
          <a:p>
            <a:pPr algn="r" rtl="1"/>
            <a:r>
              <a:rPr lang="ar-SA" dirty="0" smtClean="0"/>
              <a:t> انقر فوق الأيقونة لإضافة صورة</a:t>
            </a:r>
            <a:endParaRPr lang="ar-SA" dirty="0"/>
          </a:p>
        </p:txBody>
      </p:sp>
      <p:sp>
        <p:nvSpPr>
          <p:cNvPr id="39" name="عنصر نائب للنص 3"/>
          <p:cNvSpPr>
            <a:spLocks noGrp="1"/>
          </p:cNvSpPr>
          <p:nvPr>
            <p:ph type="body" sz="half" idx="2" hasCustomPrompt="1"/>
          </p:nvPr>
        </p:nvSpPr>
        <p:spPr>
          <a:xfrm>
            <a:off x="1052423" y="4648200"/>
            <a:ext cx="4368980" cy="1295400"/>
          </a:xfrm>
        </p:spPr>
        <p:txBody>
          <a:bodyPr>
            <a:normAutofit/>
          </a:bodyPr>
          <a:lstStyle>
            <a:lvl1pPr marL="0" indent="0" algn="r" rtl="1" latinLnBrk="0">
              <a:spcBef>
                <a:spcPts val="1600"/>
              </a:spcBef>
              <a:buNone/>
              <a:defRPr lang="ar-SA" sz="1600"/>
            </a:lvl1pPr>
            <a:lvl2pPr marL="457200" indent="0" algn="r" latinLnBrk="0">
              <a:buNone/>
              <a:defRPr lang="ar-SA" sz="1400"/>
            </a:lvl2pPr>
            <a:lvl3pPr marL="914400" indent="0" algn="r" latinLnBrk="0">
              <a:buNone/>
              <a:defRPr lang="ar-SA" sz="1200"/>
            </a:lvl3pPr>
            <a:lvl4pPr marL="1371600" indent="0" algn="r" latinLnBrk="0">
              <a:buNone/>
              <a:defRPr lang="ar-SA" sz="1000"/>
            </a:lvl4pPr>
            <a:lvl5pPr marL="1828800" indent="0" algn="r" latinLnBrk="0">
              <a:buNone/>
              <a:defRPr lang="ar-SA" sz="1000"/>
            </a:lvl5pPr>
            <a:lvl6pPr marL="2286000" indent="0" algn="r" latinLnBrk="0">
              <a:buNone/>
              <a:defRPr lang="ar-SA" sz="1000"/>
            </a:lvl6pPr>
            <a:lvl7pPr marL="2743200" indent="0" algn="r" latinLnBrk="0">
              <a:buNone/>
              <a:defRPr lang="ar-SA" sz="1000"/>
            </a:lvl7pPr>
            <a:lvl8pPr marL="3200400" indent="0" algn="r" latinLnBrk="0">
              <a:buNone/>
              <a:defRPr lang="ar-SA" sz="1000"/>
            </a:lvl8pPr>
            <a:lvl9pPr marL="3657600" indent="0" algn="r" latinLnBrk="0">
              <a:buNone/>
              <a:defRPr lang="ar-SA" sz="1000"/>
            </a:lvl9pPr>
          </a:lstStyle>
          <a:p>
            <a:pPr lvl="0" algn="r" rtl="1"/>
            <a:r>
              <a:rPr lang="ar-SA" dirty="0" smtClean="0"/>
              <a:t>انقر لإضافة نص</a:t>
            </a:r>
            <a:endParaRPr lang="ar-SA" dirty="0"/>
          </a:p>
        </p:txBody>
      </p:sp>
      <p:sp>
        <p:nvSpPr>
          <p:cNvPr id="40" name="عنصر نائب للنص 3"/>
          <p:cNvSpPr>
            <a:spLocks noGrp="1"/>
          </p:cNvSpPr>
          <p:nvPr>
            <p:ph type="body" sz="half" idx="19" hasCustomPrompt="1"/>
          </p:nvPr>
        </p:nvSpPr>
        <p:spPr>
          <a:xfrm>
            <a:off x="6742908" y="4648200"/>
            <a:ext cx="4368980" cy="1295400"/>
          </a:xfrm>
        </p:spPr>
        <p:txBody>
          <a:bodyPr>
            <a:normAutofit/>
          </a:bodyPr>
          <a:lstStyle>
            <a:lvl1pPr marL="0" indent="0" algn="r" rtl="1" latinLnBrk="0">
              <a:spcBef>
                <a:spcPts val="1600"/>
              </a:spcBef>
              <a:buNone/>
              <a:defRPr lang="ar-SA" sz="1600"/>
            </a:lvl1pPr>
            <a:lvl2pPr marL="457200" indent="0" algn="r" latinLnBrk="0">
              <a:buNone/>
              <a:defRPr lang="ar-SA" sz="1400"/>
            </a:lvl2pPr>
            <a:lvl3pPr marL="914400" indent="0" algn="r" latinLnBrk="0">
              <a:buNone/>
              <a:defRPr lang="ar-SA" sz="1200"/>
            </a:lvl3pPr>
            <a:lvl4pPr marL="1371600" indent="0" algn="r" latinLnBrk="0">
              <a:buNone/>
              <a:defRPr lang="ar-SA" sz="1000"/>
            </a:lvl4pPr>
            <a:lvl5pPr marL="1828800" indent="0" algn="r" latinLnBrk="0">
              <a:buNone/>
              <a:defRPr lang="ar-SA" sz="1000"/>
            </a:lvl5pPr>
            <a:lvl6pPr marL="2286000" indent="0" algn="r" latinLnBrk="0">
              <a:buNone/>
              <a:defRPr lang="ar-SA" sz="1000"/>
            </a:lvl6pPr>
            <a:lvl7pPr marL="2743200" indent="0" algn="r" latinLnBrk="0">
              <a:buNone/>
              <a:defRPr lang="ar-SA" sz="1000"/>
            </a:lvl7pPr>
            <a:lvl8pPr marL="3200400" indent="0" algn="r" latinLnBrk="0">
              <a:buNone/>
              <a:defRPr lang="ar-SA" sz="1000"/>
            </a:lvl8pPr>
            <a:lvl9pPr marL="3657600" indent="0" algn="r" latinLnBrk="0">
              <a:buNone/>
              <a:defRPr lang="ar-SA" sz="1000"/>
            </a:lvl9pPr>
          </a:lstStyle>
          <a:p>
            <a:pPr lvl="0" algn="r" rtl="1"/>
            <a:r>
              <a:rPr lang="ar-SA" dirty="0" smtClean="0"/>
              <a:t>انقر لإضافة نص</a:t>
            </a:r>
            <a:endParaRPr lang="ar-SA" dirty="0"/>
          </a:p>
        </p:txBody>
      </p:sp>
    </p:spTree>
    <p:extLst>
      <p:ext uri="{BB962C8B-B14F-4D97-AF65-F5344CB8AC3E}">
        <p14:creationId xmlns:p14="http://schemas.microsoft.com/office/powerpoint/2010/main" xmlns="" val="1168274800"/>
      </p:ext>
    </p:extLst>
  </p:cSld>
  <p:clrMapOvr>
    <a:masterClrMapping/>
  </p:clrMapOvr>
  <p:transition spd="slow">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ثلاث صور بتسميات توضيحية">
    <p:spTree>
      <p:nvGrpSpPr>
        <p:cNvPr id="1" name=""/>
        <p:cNvGrpSpPr/>
        <p:nvPr/>
      </p:nvGrpSpPr>
      <p:grpSpPr>
        <a:xfrm>
          <a:off x="0" y="0"/>
          <a:ext cx="0" cy="0"/>
          <a:chOff x="0" y="0"/>
          <a:chExt cx="0" cy="0"/>
        </a:xfrm>
      </p:grpSpPr>
      <p:sp>
        <p:nvSpPr>
          <p:cNvPr id="6" name="عنصر نائب للتاريخ 5"/>
          <p:cNvSpPr>
            <a:spLocks noGrp="1"/>
          </p:cNvSpPr>
          <p:nvPr>
            <p:ph type="dt" sz="half" idx="10"/>
          </p:nvPr>
        </p:nvSpPr>
        <p:spPr/>
        <p:txBody>
          <a:bodyPr/>
          <a:lstStyle>
            <a:lvl1pPr>
              <a:defRPr/>
            </a:lvl1pPr>
          </a:lstStyle>
          <a:p>
            <a:pPr rtl="1"/>
            <a:fld id="{64CD2608-B7E3-4A3A-9C24-605C5F31559F}" type="uaqdatetime4">
              <a:rPr lang="ar-SA" smtClean="0"/>
              <a:pPr rtl="1"/>
              <a:t>20/02/1438</a:t>
            </a:fld>
            <a:endParaRPr lang="ar-SA" dirty="0"/>
          </a:p>
        </p:txBody>
      </p:sp>
      <p:sp>
        <p:nvSpPr>
          <p:cNvPr id="7" name="عنصر نائب للتذييل 6"/>
          <p:cNvSpPr>
            <a:spLocks noGrp="1"/>
          </p:cNvSpPr>
          <p:nvPr>
            <p:ph type="ftr" sz="quarter" idx="11"/>
          </p:nvPr>
        </p:nvSpPr>
        <p:spPr/>
        <p:txBody>
          <a:bodyPr/>
          <a:lstStyle/>
          <a:p>
            <a:pPr algn="r" rtl="1"/>
            <a:endParaRPr lang="ar-SA"/>
          </a:p>
        </p:txBody>
      </p:sp>
      <p:sp>
        <p:nvSpPr>
          <p:cNvPr id="8" name="عنصر نائب لرقم الشريحة 7"/>
          <p:cNvSpPr>
            <a:spLocks noGrp="1"/>
          </p:cNvSpPr>
          <p:nvPr>
            <p:ph type="sldNum" sz="quarter" idx="12"/>
          </p:nvPr>
        </p:nvSpPr>
        <p:spPr/>
        <p:txBody>
          <a:bodyPr/>
          <a:lstStyle/>
          <a:p>
            <a:fld id="{022B156B-59AE-415F-B24B-8756D48BB977}" type="slidenum">
              <a:rPr/>
              <a:pPr/>
              <a:t>‹#›</a:t>
            </a:fld>
            <a:endParaRPr lang="ar-SA"/>
          </a:p>
        </p:txBody>
      </p:sp>
      <p:grpSp>
        <p:nvGrpSpPr>
          <p:cNvPr id="35" name="مجموعة 34"/>
          <p:cNvGrpSpPr>
            <a:grpSpLocks noChangeAspect="1"/>
          </p:cNvGrpSpPr>
          <p:nvPr/>
        </p:nvGrpSpPr>
        <p:grpSpPr>
          <a:xfrm rot="5400000">
            <a:off x="4030971" y="647727"/>
            <a:ext cx="4116828" cy="3383280"/>
            <a:chOff x="895350" y="3313113"/>
            <a:chExt cx="3613151" cy="2790825"/>
          </a:xfrm>
          <a:solidFill>
            <a:schemeClr val="tx1">
              <a:lumMod val="50000"/>
            </a:schemeClr>
          </a:solidFill>
        </p:grpSpPr>
        <p:sp>
          <p:nvSpPr>
            <p:cNvPr id="38" name="شكل حر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sp>
          <p:nvSpPr>
            <p:cNvPr id="41" name="شكل حر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sp>
          <p:nvSpPr>
            <p:cNvPr id="42" name="شكل حر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sp>
          <p:nvSpPr>
            <p:cNvPr id="43" name="شكل حر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sp>
          <p:nvSpPr>
            <p:cNvPr id="44" name="شكل حر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sp>
          <p:nvSpPr>
            <p:cNvPr id="45" name="شكل حر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sp>
          <p:nvSpPr>
            <p:cNvPr id="46" name="شكل حر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sp>
          <p:nvSpPr>
            <p:cNvPr id="47" name="شكل حر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sp>
          <p:nvSpPr>
            <p:cNvPr id="48" name="شكل حر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sp>
          <p:nvSpPr>
            <p:cNvPr id="49" name="شكل حر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sp>
          <p:nvSpPr>
            <p:cNvPr id="50" name="شكل حر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sp>
          <p:nvSpPr>
            <p:cNvPr id="51" name="شكل حر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grpSp>
      <p:grpSp>
        <p:nvGrpSpPr>
          <p:cNvPr id="52" name="مجموعة 51"/>
          <p:cNvGrpSpPr>
            <a:grpSpLocks noChangeAspect="1"/>
          </p:cNvGrpSpPr>
          <p:nvPr/>
        </p:nvGrpSpPr>
        <p:grpSpPr>
          <a:xfrm rot="5400000">
            <a:off x="263071" y="1127733"/>
            <a:ext cx="4114800" cy="3381614"/>
            <a:chOff x="895350" y="3313113"/>
            <a:chExt cx="3613151" cy="2790825"/>
          </a:xfrm>
          <a:solidFill>
            <a:schemeClr val="tx1">
              <a:lumMod val="50000"/>
            </a:schemeClr>
          </a:solidFill>
        </p:grpSpPr>
        <p:sp>
          <p:nvSpPr>
            <p:cNvPr id="53" name="شكل حر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sp>
          <p:nvSpPr>
            <p:cNvPr id="54" name="شكل حر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sp>
          <p:nvSpPr>
            <p:cNvPr id="55" name="شكل حر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sp>
          <p:nvSpPr>
            <p:cNvPr id="56" name="شكل حر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sp>
          <p:nvSpPr>
            <p:cNvPr id="57" name="شكل حر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sp>
          <p:nvSpPr>
            <p:cNvPr id="58" name="شكل حر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sp>
          <p:nvSpPr>
            <p:cNvPr id="59" name="شكل حر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sp>
          <p:nvSpPr>
            <p:cNvPr id="60" name="شكل حر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sp>
          <p:nvSpPr>
            <p:cNvPr id="61" name="شكل حر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sp>
          <p:nvSpPr>
            <p:cNvPr id="62" name="شكل حر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sp>
          <p:nvSpPr>
            <p:cNvPr id="63" name="شكل حر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sp>
          <p:nvSpPr>
            <p:cNvPr id="64" name="شكل حر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grpSp>
      <p:grpSp>
        <p:nvGrpSpPr>
          <p:cNvPr id="65" name="مجموعة 64"/>
          <p:cNvGrpSpPr>
            <a:grpSpLocks noChangeAspect="1"/>
          </p:cNvGrpSpPr>
          <p:nvPr/>
        </p:nvGrpSpPr>
        <p:grpSpPr>
          <a:xfrm rot="5400000">
            <a:off x="7803905" y="1127738"/>
            <a:ext cx="4114800" cy="3381613"/>
            <a:chOff x="895350" y="3313113"/>
            <a:chExt cx="3613151" cy="2790825"/>
          </a:xfrm>
          <a:solidFill>
            <a:schemeClr val="tx1">
              <a:lumMod val="50000"/>
            </a:schemeClr>
          </a:solidFill>
        </p:grpSpPr>
        <p:sp>
          <p:nvSpPr>
            <p:cNvPr id="66" name="شكل حر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sp>
          <p:nvSpPr>
            <p:cNvPr id="67" name="شكل حر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sp>
          <p:nvSpPr>
            <p:cNvPr id="68" name="شكل حر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sp>
          <p:nvSpPr>
            <p:cNvPr id="69" name="شكل حر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sp>
          <p:nvSpPr>
            <p:cNvPr id="70" name="شكل حر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sp>
          <p:nvSpPr>
            <p:cNvPr id="71" name="شكل حر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sp>
          <p:nvSpPr>
            <p:cNvPr id="72" name="شكل حر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sp>
          <p:nvSpPr>
            <p:cNvPr id="73" name="شكل حر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sp>
          <p:nvSpPr>
            <p:cNvPr id="74" name="شكل حر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sp>
          <p:nvSpPr>
            <p:cNvPr id="75" name="شكل حر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sp>
          <p:nvSpPr>
            <p:cNvPr id="76" name="شكل حر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sp>
          <p:nvSpPr>
            <p:cNvPr id="77" name="شكل حر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prstTxWarp prst="textNoShape">
                <a:avLst/>
              </a:prstTxWarp>
            </a:bodyPr>
            <a:lstStyle/>
            <a:p>
              <a:pPr algn="r" rtl="1"/>
              <a:endParaRPr lang="ar-SA" dirty="0">
                <a:latin typeface="Tahoma" panose="020B0604030504040204" pitchFamily="34" charset="0"/>
              </a:endParaRPr>
            </a:p>
          </p:txBody>
        </p:sp>
      </p:grpSp>
      <p:sp>
        <p:nvSpPr>
          <p:cNvPr id="78" name="عنصر نائب للصورة 33"/>
          <p:cNvSpPr>
            <a:spLocks noGrp="1"/>
          </p:cNvSpPr>
          <p:nvPr>
            <p:ph type="pic" sz="quarter" idx="18" hasCustomPrompt="1"/>
          </p:nvPr>
        </p:nvSpPr>
        <p:spPr>
          <a:xfrm>
            <a:off x="4599885" y="533400"/>
            <a:ext cx="2971800" cy="3657600"/>
          </a:xfrm>
          <a:solidFill>
            <a:schemeClr val="bg2"/>
          </a:solidFill>
          <a:ln w="38100">
            <a:solidFill>
              <a:schemeClr val="bg1"/>
            </a:solidFill>
          </a:ln>
        </p:spPr>
        <p:txBody>
          <a:bodyPr/>
          <a:lstStyle>
            <a:lvl1pPr marL="0" marR="0" indent="0" algn="r" defTabSz="914400" rtl="1" eaLnBrk="1" fontAlgn="auto" latinLnBrk="0" hangingPunct="1">
              <a:lnSpc>
                <a:spcPct val="100000"/>
              </a:lnSpc>
              <a:spcBef>
                <a:spcPts val="1800"/>
              </a:spcBef>
              <a:spcAft>
                <a:spcPts val="0"/>
              </a:spcAft>
              <a:buClrTx/>
              <a:buSzTx/>
              <a:buFont typeface="Arial" panose="020B0604020202020204" pitchFamily="34" charset="0"/>
              <a:buNone/>
              <a:tabLst/>
              <a:defRPr lang="ar-SA"/>
            </a:lvl1pPr>
          </a:lstStyle>
          <a:p>
            <a:pPr algn="r" rtl="1"/>
            <a:r>
              <a:rPr lang="ar-SA" dirty="0" smtClean="0"/>
              <a:t> انقر فوق الأيقونة لإضافة صورة</a:t>
            </a:r>
          </a:p>
          <a:p>
            <a:pPr algn="r" rtl="1"/>
            <a:endParaRPr lang="ar-SA" dirty="0"/>
          </a:p>
        </p:txBody>
      </p:sp>
      <p:sp>
        <p:nvSpPr>
          <p:cNvPr id="79" name="عنصر نائب للصورة 33"/>
          <p:cNvSpPr>
            <a:spLocks noGrp="1"/>
          </p:cNvSpPr>
          <p:nvPr>
            <p:ph type="pic" sz="quarter" idx="19" hasCustomPrompt="1"/>
          </p:nvPr>
        </p:nvSpPr>
        <p:spPr>
          <a:xfrm>
            <a:off x="834571" y="1013590"/>
            <a:ext cx="2971800" cy="3657600"/>
          </a:xfrm>
          <a:solidFill>
            <a:schemeClr val="bg2"/>
          </a:solidFill>
          <a:ln w="38100">
            <a:solidFill>
              <a:schemeClr val="bg1"/>
            </a:solidFill>
          </a:ln>
        </p:spPr>
        <p:txBody>
          <a:bodyPr/>
          <a:lstStyle>
            <a:lvl1pPr marL="0" marR="0" indent="0" algn="r" defTabSz="914400" rtl="1" eaLnBrk="1" fontAlgn="auto" latinLnBrk="0" hangingPunct="1">
              <a:lnSpc>
                <a:spcPct val="100000"/>
              </a:lnSpc>
              <a:spcBef>
                <a:spcPts val="1800"/>
              </a:spcBef>
              <a:spcAft>
                <a:spcPts val="0"/>
              </a:spcAft>
              <a:buClrTx/>
              <a:buSzTx/>
              <a:buFont typeface="Arial" panose="020B0604020202020204" pitchFamily="34" charset="0"/>
              <a:buNone/>
              <a:tabLst/>
              <a:defRPr lang="ar-SA"/>
            </a:lvl1pPr>
          </a:lstStyle>
          <a:p>
            <a:pPr algn="r" rtl="1"/>
            <a:r>
              <a:rPr lang="ar-SA" dirty="0" smtClean="0"/>
              <a:t> انقر فوق الأيقونة لإضافة صورة</a:t>
            </a:r>
          </a:p>
          <a:p>
            <a:pPr algn="r" rtl="1"/>
            <a:endParaRPr lang="ar-SA" dirty="0"/>
          </a:p>
        </p:txBody>
      </p:sp>
      <p:sp>
        <p:nvSpPr>
          <p:cNvPr id="80" name="عنصر نائب للصورة 33"/>
          <p:cNvSpPr>
            <a:spLocks noGrp="1"/>
          </p:cNvSpPr>
          <p:nvPr>
            <p:ph type="pic" sz="quarter" idx="20" hasCustomPrompt="1"/>
          </p:nvPr>
        </p:nvSpPr>
        <p:spPr>
          <a:xfrm>
            <a:off x="8375405" y="1013591"/>
            <a:ext cx="2971800" cy="3657600"/>
          </a:xfrm>
          <a:solidFill>
            <a:schemeClr val="bg2"/>
          </a:solidFill>
          <a:ln w="38100">
            <a:solidFill>
              <a:schemeClr val="bg1"/>
            </a:solidFill>
          </a:ln>
        </p:spPr>
        <p:txBody>
          <a:bodyPr/>
          <a:lstStyle>
            <a:lvl1pPr marL="0" indent="0" algn="r" rtl="1" latinLnBrk="0">
              <a:buNone/>
              <a:defRPr lang="ar-SA"/>
            </a:lvl1pPr>
          </a:lstStyle>
          <a:p>
            <a:pPr algn="r" rtl="1"/>
            <a:r>
              <a:rPr lang="ar-SA" dirty="0" smtClean="0"/>
              <a:t> انقر فوق الأيقونة لإضافة صورة</a:t>
            </a:r>
            <a:endParaRPr lang="ar-SA" dirty="0"/>
          </a:p>
        </p:txBody>
      </p:sp>
      <p:sp>
        <p:nvSpPr>
          <p:cNvPr id="81" name="عنصر نائب للنص 3"/>
          <p:cNvSpPr>
            <a:spLocks noGrp="1"/>
          </p:cNvSpPr>
          <p:nvPr>
            <p:ph type="body" sz="half" idx="2" hasCustomPrompt="1"/>
          </p:nvPr>
        </p:nvSpPr>
        <p:spPr>
          <a:xfrm>
            <a:off x="948871" y="5018002"/>
            <a:ext cx="2743200" cy="914400"/>
          </a:xfrm>
        </p:spPr>
        <p:txBody>
          <a:bodyPr>
            <a:normAutofit/>
          </a:bodyPr>
          <a:lstStyle>
            <a:lvl1pPr marL="0" indent="0" algn="r" rtl="1" latinLnBrk="0">
              <a:spcBef>
                <a:spcPts val="1600"/>
              </a:spcBef>
              <a:buNone/>
              <a:defRPr lang="ar-SA" sz="1600"/>
            </a:lvl1pPr>
            <a:lvl2pPr marL="457200" indent="0" algn="r" latinLnBrk="0">
              <a:buNone/>
              <a:defRPr lang="ar-SA" sz="1400"/>
            </a:lvl2pPr>
            <a:lvl3pPr marL="914400" indent="0" algn="r" latinLnBrk="0">
              <a:buNone/>
              <a:defRPr lang="ar-SA" sz="1200"/>
            </a:lvl3pPr>
            <a:lvl4pPr marL="1371600" indent="0" algn="r" latinLnBrk="0">
              <a:buNone/>
              <a:defRPr lang="ar-SA" sz="1000"/>
            </a:lvl4pPr>
            <a:lvl5pPr marL="1828800" indent="0" algn="r" latinLnBrk="0">
              <a:buNone/>
              <a:defRPr lang="ar-SA" sz="1000"/>
            </a:lvl5pPr>
            <a:lvl6pPr marL="2286000" indent="0" algn="r" latinLnBrk="0">
              <a:buNone/>
              <a:defRPr lang="ar-SA" sz="1000"/>
            </a:lvl6pPr>
            <a:lvl7pPr marL="2743200" indent="0" algn="r" latinLnBrk="0">
              <a:buNone/>
              <a:defRPr lang="ar-SA" sz="1000"/>
            </a:lvl7pPr>
            <a:lvl8pPr marL="3200400" indent="0" algn="r" latinLnBrk="0">
              <a:buNone/>
              <a:defRPr lang="ar-SA" sz="1000"/>
            </a:lvl8pPr>
            <a:lvl9pPr marL="3657600" indent="0" algn="r" latinLnBrk="0">
              <a:buNone/>
              <a:defRPr lang="ar-SA" sz="1000"/>
            </a:lvl9pPr>
          </a:lstStyle>
          <a:p>
            <a:pPr lvl="0" algn="r" rtl="1"/>
            <a:r>
              <a:rPr lang="ar-SA" dirty="0" smtClean="0"/>
              <a:t>انقر لإضافة نص</a:t>
            </a:r>
            <a:endParaRPr lang="ar-SA" dirty="0"/>
          </a:p>
        </p:txBody>
      </p:sp>
      <p:sp>
        <p:nvSpPr>
          <p:cNvPr id="82" name="عنصر نائب للنص 3"/>
          <p:cNvSpPr>
            <a:spLocks noGrp="1"/>
          </p:cNvSpPr>
          <p:nvPr>
            <p:ph type="body" sz="half" idx="21" hasCustomPrompt="1"/>
          </p:nvPr>
        </p:nvSpPr>
        <p:spPr>
          <a:xfrm>
            <a:off x="4707208" y="4582378"/>
            <a:ext cx="2743200" cy="914400"/>
          </a:xfrm>
        </p:spPr>
        <p:txBody>
          <a:bodyPr>
            <a:normAutofit/>
          </a:bodyPr>
          <a:lstStyle>
            <a:lvl1pPr marL="0" indent="0" algn="r" rtl="1" latinLnBrk="0">
              <a:spcBef>
                <a:spcPts val="1600"/>
              </a:spcBef>
              <a:buNone/>
              <a:defRPr lang="ar-SA" sz="1600"/>
            </a:lvl1pPr>
            <a:lvl2pPr marL="457200" indent="0" algn="r" latinLnBrk="0">
              <a:buNone/>
              <a:defRPr lang="ar-SA" sz="1400"/>
            </a:lvl2pPr>
            <a:lvl3pPr marL="914400" indent="0" algn="r" latinLnBrk="0">
              <a:buNone/>
              <a:defRPr lang="ar-SA" sz="1200"/>
            </a:lvl3pPr>
            <a:lvl4pPr marL="1371600" indent="0" algn="r" latinLnBrk="0">
              <a:buNone/>
              <a:defRPr lang="ar-SA" sz="1000"/>
            </a:lvl4pPr>
            <a:lvl5pPr marL="1828800" indent="0" algn="r" latinLnBrk="0">
              <a:buNone/>
              <a:defRPr lang="ar-SA" sz="1000"/>
            </a:lvl5pPr>
            <a:lvl6pPr marL="2286000" indent="0" algn="r" latinLnBrk="0">
              <a:buNone/>
              <a:defRPr lang="ar-SA" sz="1000"/>
            </a:lvl6pPr>
            <a:lvl7pPr marL="2743200" indent="0" algn="r" latinLnBrk="0">
              <a:buNone/>
              <a:defRPr lang="ar-SA" sz="1000"/>
            </a:lvl7pPr>
            <a:lvl8pPr marL="3200400" indent="0" algn="r" latinLnBrk="0">
              <a:buNone/>
              <a:defRPr lang="ar-SA" sz="1000"/>
            </a:lvl8pPr>
            <a:lvl9pPr marL="3657600" indent="0" algn="r" latinLnBrk="0">
              <a:buNone/>
              <a:defRPr lang="ar-SA" sz="1000"/>
            </a:lvl9pPr>
          </a:lstStyle>
          <a:p>
            <a:pPr lvl="0" algn="r" rtl="1"/>
            <a:r>
              <a:rPr lang="ar-SA" dirty="0" smtClean="0"/>
              <a:t>انقر لإضافة نص</a:t>
            </a:r>
            <a:endParaRPr lang="ar-SA" dirty="0"/>
          </a:p>
        </p:txBody>
      </p:sp>
      <p:sp>
        <p:nvSpPr>
          <p:cNvPr id="83" name="عنصر نائب للنص 3"/>
          <p:cNvSpPr>
            <a:spLocks noGrp="1"/>
          </p:cNvSpPr>
          <p:nvPr>
            <p:ph type="body" sz="half" idx="22" hasCustomPrompt="1"/>
          </p:nvPr>
        </p:nvSpPr>
        <p:spPr>
          <a:xfrm>
            <a:off x="8489705" y="5018002"/>
            <a:ext cx="2743200" cy="914400"/>
          </a:xfrm>
        </p:spPr>
        <p:txBody>
          <a:bodyPr>
            <a:normAutofit/>
          </a:bodyPr>
          <a:lstStyle>
            <a:lvl1pPr marL="0" indent="0" algn="r" rtl="1" latinLnBrk="0">
              <a:spcBef>
                <a:spcPts val="1600"/>
              </a:spcBef>
              <a:buNone/>
              <a:defRPr lang="ar-SA" sz="1600"/>
            </a:lvl1pPr>
            <a:lvl2pPr marL="457200" indent="0" algn="r" latinLnBrk="0">
              <a:buNone/>
              <a:defRPr lang="ar-SA" sz="1400"/>
            </a:lvl2pPr>
            <a:lvl3pPr marL="914400" indent="0" algn="r" latinLnBrk="0">
              <a:buNone/>
              <a:defRPr lang="ar-SA" sz="1200"/>
            </a:lvl3pPr>
            <a:lvl4pPr marL="1371600" indent="0" algn="r" latinLnBrk="0">
              <a:buNone/>
              <a:defRPr lang="ar-SA" sz="1000"/>
            </a:lvl4pPr>
            <a:lvl5pPr marL="1828800" indent="0" algn="r" latinLnBrk="0">
              <a:buNone/>
              <a:defRPr lang="ar-SA" sz="1000"/>
            </a:lvl5pPr>
            <a:lvl6pPr marL="2286000" indent="0" algn="r" latinLnBrk="0">
              <a:buNone/>
              <a:defRPr lang="ar-SA" sz="1000"/>
            </a:lvl6pPr>
            <a:lvl7pPr marL="2743200" indent="0" algn="r" latinLnBrk="0">
              <a:buNone/>
              <a:defRPr lang="ar-SA" sz="1000"/>
            </a:lvl7pPr>
            <a:lvl8pPr marL="3200400" indent="0" algn="r" latinLnBrk="0">
              <a:buNone/>
              <a:defRPr lang="ar-SA" sz="1000"/>
            </a:lvl8pPr>
            <a:lvl9pPr marL="3657600" indent="0" algn="r" latinLnBrk="0">
              <a:buNone/>
              <a:defRPr lang="ar-SA" sz="1000"/>
            </a:lvl9pPr>
          </a:lstStyle>
          <a:p>
            <a:pPr lvl="0" algn="r" rtl="1"/>
            <a:r>
              <a:rPr lang="ar-SA" dirty="0" smtClean="0"/>
              <a:t>انقر لإضافة نص</a:t>
            </a:r>
            <a:endParaRPr lang="ar-SA" dirty="0"/>
          </a:p>
        </p:txBody>
      </p:sp>
    </p:spTree>
    <p:extLst>
      <p:ext uri="{BB962C8B-B14F-4D97-AF65-F5344CB8AC3E}">
        <p14:creationId xmlns:p14="http://schemas.microsoft.com/office/powerpoint/2010/main" xmlns="" val="1681935021"/>
      </p:ext>
    </p:extLst>
  </p:cSld>
  <p:clrMapOvr>
    <a:masterClrMapping/>
  </p:clrMapOvr>
  <p:transition spd="slow">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6" cstate="print">
            <a:lum/>
          </a:blip>
          <a:srcRect/>
          <a:stretch>
            <a:fillRect/>
          </a:stretch>
        </a:blip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1065212" y="304800"/>
            <a:ext cx="10058402" cy="1219200"/>
          </a:xfrm>
          <a:prstGeom prst="rect">
            <a:avLst/>
          </a:prstGeom>
        </p:spPr>
        <p:txBody>
          <a:bodyPr vert="horz" lIns="91440" tIns="45720" rIns="91440" bIns="45720" rtlCol="1" anchor="b">
            <a:normAutofit/>
          </a:bodyPr>
          <a:lstStyle/>
          <a:p>
            <a:pPr algn="r" rtl="1"/>
            <a:r>
              <a:rPr lang="ar-SA" dirty="0" smtClean="0"/>
              <a:t>انقر لإضافة عنوان</a:t>
            </a:r>
            <a:endParaRPr lang="ar-SA" dirty="0"/>
          </a:p>
        </p:txBody>
      </p:sp>
      <p:sp>
        <p:nvSpPr>
          <p:cNvPr id="3" name="عنصر نائب للنص 2"/>
          <p:cNvSpPr>
            <a:spLocks noGrp="1"/>
          </p:cNvSpPr>
          <p:nvPr>
            <p:ph type="body" idx="1"/>
          </p:nvPr>
        </p:nvSpPr>
        <p:spPr>
          <a:xfrm>
            <a:off x="1065214" y="1752600"/>
            <a:ext cx="10058400" cy="4229100"/>
          </a:xfrm>
          <a:prstGeom prst="rect">
            <a:avLst/>
          </a:prstGeom>
        </p:spPr>
        <p:txBody>
          <a:bodyPr vert="horz" lIns="91440" tIns="45720" rIns="91440" bIns="45720" rtlCol="1">
            <a:normAutofit/>
          </a:bodyPr>
          <a:lstStyle/>
          <a:p>
            <a:pPr lvl="0" algn="r" rtl="1"/>
            <a:r>
              <a:rPr lang="ar-SA" dirty="0" smtClean="0"/>
              <a:t>انقر لإضافة نص</a:t>
            </a:r>
            <a:endParaRPr lang="ar-SA" dirty="0"/>
          </a:p>
          <a:p>
            <a:pPr lvl="1" algn="r" rtl="1"/>
            <a:r>
              <a:rPr lang="ar-SA" dirty="0"/>
              <a:t>المستوى الثاني</a:t>
            </a:r>
          </a:p>
          <a:p>
            <a:pPr lvl="2" algn="r" rtl="1"/>
            <a:r>
              <a:rPr lang="ar-SA" dirty="0"/>
              <a:t>المستوى الثالث</a:t>
            </a:r>
          </a:p>
          <a:p>
            <a:pPr lvl="3" algn="r" rtl="1"/>
            <a:r>
              <a:rPr lang="ar-SA" dirty="0"/>
              <a:t>المستوى الرابع</a:t>
            </a:r>
          </a:p>
          <a:p>
            <a:pPr lvl="4" algn="r" rtl="1"/>
            <a:r>
              <a:rPr lang="ar-SA" dirty="0"/>
              <a:t>المستوى الخامس</a:t>
            </a:r>
          </a:p>
        </p:txBody>
      </p:sp>
      <p:sp>
        <p:nvSpPr>
          <p:cNvPr id="4" name="عنصر نائب للتاريخ 3"/>
          <p:cNvSpPr>
            <a:spLocks noGrp="1"/>
          </p:cNvSpPr>
          <p:nvPr>
            <p:ph type="dt" sz="half" idx="2"/>
          </p:nvPr>
        </p:nvSpPr>
        <p:spPr>
          <a:xfrm>
            <a:off x="2741952" y="6032176"/>
            <a:ext cx="1396260" cy="228600"/>
          </a:xfrm>
          <a:prstGeom prst="rect">
            <a:avLst/>
          </a:prstGeom>
        </p:spPr>
        <p:txBody>
          <a:bodyPr vert="horz" lIns="91440" tIns="45720" rIns="91440" bIns="45720" rtlCol="1" anchor="ctr"/>
          <a:lstStyle>
            <a:lvl1pPr algn="r" latinLnBrk="0">
              <a:defRPr lang="ar-SA" sz="100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rtl="1"/>
            <a:fld id="{B8A4ABE3-F1A7-4976-A6E4-8358F562363A}" type="uaqdatetime4">
              <a:rPr lang="ar-SA" smtClean="0"/>
              <a:pPr rtl="1"/>
              <a:t>20/02/1438</a:t>
            </a:fld>
            <a:endParaRPr lang="ar-SA" dirty="0"/>
          </a:p>
        </p:txBody>
      </p:sp>
      <p:sp>
        <p:nvSpPr>
          <p:cNvPr id="5" name="عنصر نائب للتذييل 4"/>
          <p:cNvSpPr>
            <a:spLocks noGrp="1"/>
          </p:cNvSpPr>
          <p:nvPr>
            <p:ph type="ftr" sz="quarter" idx="3"/>
          </p:nvPr>
        </p:nvSpPr>
        <p:spPr>
          <a:xfrm>
            <a:off x="4278113" y="6019801"/>
            <a:ext cx="5943600" cy="228600"/>
          </a:xfrm>
          <a:prstGeom prst="rect">
            <a:avLst/>
          </a:prstGeom>
        </p:spPr>
        <p:txBody>
          <a:bodyPr vert="horz" lIns="91440" tIns="45720" rIns="91440" bIns="45720" rtlCol="1" anchor="ctr"/>
          <a:lstStyle>
            <a:lvl1pPr algn="r" latinLnBrk="0">
              <a:defRPr lang="ar-SA" sz="100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rtl="1"/>
            <a:endParaRPr lang="ar-SA" dirty="0"/>
          </a:p>
        </p:txBody>
      </p:sp>
      <p:sp>
        <p:nvSpPr>
          <p:cNvPr id="6" name="عنصر نائب لرقم الشريحة 5"/>
          <p:cNvSpPr>
            <a:spLocks noGrp="1"/>
          </p:cNvSpPr>
          <p:nvPr>
            <p:ph type="sldNum" sz="quarter" idx="4"/>
          </p:nvPr>
        </p:nvSpPr>
        <p:spPr>
          <a:xfrm>
            <a:off x="10361614" y="6019801"/>
            <a:ext cx="762000" cy="228600"/>
          </a:xfrm>
          <a:prstGeom prst="rect">
            <a:avLst/>
          </a:prstGeom>
        </p:spPr>
        <p:txBody>
          <a:bodyPr vert="horz" lIns="91440" tIns="45720" rIns="91440" bIns="45720" rtlCol="1" anchor="ctr"/>
          <a:lstStyle>
            <a:lvl1pPr algn="r" latinLnBrk="0">
              <a:defRPr lang="ar-SA" sz="100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fld id="{022B156B-59AE-415F-B24B-8756D48BB977}" type="slidenum">
              <a:rPr lang="ar-SA" smtClean="0"/>
              <a:pPr/>
              <a:t>‹#›</a:t>
            </a:fld>
            <a:endParaRPr lang="ar-SA" dirty="0"/>
          </a:p>
        </p:txBody>
      </p:sp>
    </p:spTree>
    <p:extLst>
      <p:ext uri="{BB962C8B-B14F-4D97-AF65-F5344CB8AC3E}">
        <p14:creationId xmlns:p14="http://schemas.microsoft.com/office/powerpoint/2010/main" xmlns="" val="13006304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60" r:id="rId8"/>
    <p:sldLayoutId id="2147483661" r:id="rId9"/>
    <p:sldLayoutId id="2147483662" r:id="rId10"/>
    <p:sldLayoutId id="2147483656" r:id="rId11"/>
    <p:sldLayoutId id="2147483657" r:id="rId12"/>
    <p:sldLayoutId id="2147483658" r:id="rId13"/>
    <p:sldLayoutId id="2147483659" r:id="rId14"/>
  </p:sldLayoutIdLst>
  <p:transition spd="slow">
    <p:push dir="u"/>
  </p:transition>
  <p:timing>
    <p:tnLst>
      <p:par>
        <p:cTn id="1" dur="indefinite" restart="never" nodeType="tmRoot"/>
      </p:par>
    </p:tnLst>
  </p:timing>
  <p:txStyles>
    <p:titleStyle>
      <a:lvl1pPr algn="r" defTabSz="914400" rtl="1" eaLnBrk="1" latinLnBrk="0" hangingPunct="1">
        <a:lnSpc>
          <a:spcPct val="90000"/>
        </a:lnSpc>
        <a:spcBef>
          <a:spcPct val="0"/>
        </a:spcBef>
        <a:buNone/>
        <a:defRPr lang="ar-SA" sz="3600" kern="1200">
          <a:solidFill>
            <a:schemeClr val="tx1">
              <a:lumMod val="50000"/>
            </a:schemeClr>
          </a:solidFill>
          <a:latin typeface="Tahoma" panose="020B0604030504040204" pitchFamily="34" charset="0"/>
          <a:ea typeface="Tahoma" panose="020B0604030504040204" pitchFamily="34" charset="0"/>
          <a:cs typeface="Tahoma" panose="020B0604030504040204" pitchFamily="34" charset="0"/>
        </a:defRPr>
      </a:lvl1pPr>
    </p:titleStyle>
    <p:bodyStyle>
      <a:lvl1pPr marL="347472" indent="-347472" algn="r" defTabSz="914400" rtl="1" eaLnBrk="1" latinLnBrk="0" hangingPunct="1">
        <a:lnSpc>
          <a:spcPct val="100000"/>
        </a:lnSpc>
        <a:spcBef>
          <a:spcPts val="1800"/>
        </a:spcBef>
        <a:buFont typeface="Arial" panose="020B0604020202020204" pitchFamily="34" charset="0"/>
        <a:buChar char="•"/>
        <a:defRPr lang="ar-SA" sz="2400" kern="1200">
          <a:solidFill>
            <a:schemeClr val="tx1"/>
          </a:solidFill>
          <a:latin typeface="Tahoma" panose="020B0604030504040204" pitchFamily="34" charset="0"/>
          <a:ea typeface="Tahoma" panose="020B0604030504040204" pitchFamily="34" charset="0"/>
          <a:cs typeface="Tahoma" panose="020B0604030504040204" pitchFamily="34" charset="0"/>
        </a:defRPr>
      </a:lvl1pPr>
      <a:lvl2pPr marL="740664" indent="-283464" algn="r" defTabSz="914400" rtl="1" eaLnBrk="1" latinLnBrk="0" hangingPunct="1">
        <a:lnSpc>
          <a:spcPct val="100000"/>
        </a:lnSpc>
        <a:spcBef>
          <a:spcPts val="1200"/>
        </a:spcBef>
        <a:buFont typeface="Arial" panose="020B0604020202020204" pitchFamily="34" charset="0"/>
        <a:buChar char="•"/>
        <a:defRPr lang="ar-SA" sz="2000" kern="1200">
          <a:solidFill>
            <a:schemeClr val="tx1"/>
          </a:solidFill>
          <a:latin typeface="Tahoma" panose="020B0604030504040204" pitchFamily="34" charset="0"/>
          <a:ea typeface="Tahoma" panose="020B0604030504040204" pitchFamily="34" charset="0"/>
          <a:cs typeface="Tahoma" panose="020B0604030504040204" pitchFamily="34" charset="0"/>
        </a:defRPr>
      </a:lvl2pPr>
      <a:lvl3pPr marL="1143000" indent="-228600" algn="r" defTabSz="914400" rtl="1" eaLnBrk="1" latinLnBrk="0" hangingPunct="1">
        <a:lnSpc>
          <a:spcPct val="100000"/>
        </a:lnSpc>
        <a:spcBef>
          <a:spcPts val="800"/>
        </a:spcBef>
        <a:buFont typeface="Arial" panose="020B0604020202020204" pitchFamily="34" charset="0"/>
        <a:buChar char="•"/>
        <a:defRPr lang="ar-SA" sz="1800" kern="1200">
          <a:solidFill>
            <a:schemeClr val="tx1"/>
          </a:solidFill>
          <a:latin typeface="Tahoma" panose="020B0604030504040204" pitchFamily="34" charset="0"/>
          <a:ea typeface="Tahoma" panose="020B0604030504040204" pitchFamily="34" charset="0"/>
          <a:cs typeface="Tahoma" panose="020B0604030504040204" pitchFamily="34" charset="0"/>
        </a:defRPr>
      </a:lvl3pPr>
      <a:lvl4pPr marL="1600200" indent="-228600" algn="r" defTabSz="914400" rtl="1" eaLnBrk="1" latinLnBrk="0" hangingPunct="1">
        <a:lnSpc>
          <a:spcPct val="100000"/>
        </a:lnSpc>
        <a:spcBef>
          <a:spcPts val="600"/>
        </a:spcBef>
        <a:buFont typeface="Arial" panose="020B0604020202020204" pitchFamily="34" charset="0"/>
        <a:buChar char="•"/>
        <a:defRPr lang="ar-SA" sz="1600" kern="1200">
          <a:solidFill>
            <a:schemeClr val="tx1"/>
          </a:solidFill>
          <a:latin typeface="Tahoma" panose="020B0604030504040204" pitchFamily="34" charset="0"/>
          <a:ea typeface="Tahoma" panose="020B0604030504040204" pitchFamily="34" charset="0"/>
          <a:cs typeface="Tahoma" panose="020B0604030504040204" pitchFamily="34" charset="0"/>
        </a:defRPr>
      </a:lvl4pPr>
      <a:lvl5pPr marL="2057400" indent="-228600" algn="r" defTabSz="914400" rtl="1" eaLnBrk="1" latinLnBrk="0" hangingPunct="1">
        <a:lnSpc>
          <a:spcPct val="100000"/>
        </a:lnSpc>
        <a:spcBef>
          <a:spcPts val="600"/>
        </a:spcBef>
        <a:buFont typeface="Arial" panose="020B0604020202020204" pitchFamily="34" charset="0"/>
        <a:buChar char="•"/>
        <a:defRPr lang="ar-SA" sz="1600" kern="1200">
          <a:solidFill>
            <a:schemeClr val="tx1"/>
          </a:solidFill>
          <a:latin typeface="Tahoma" panose="020B0604030504040204" pitchFamily="34" charset="0"/>
          <a:ea typeface="Tahoma" panose="020B0604030504040204" pitchFamily="34" charset="0"/>
          <a:cs typeface="Tahoma" panose="020B0604030504040204" pitchFamily="34" charset="0"/>
        </a:defRPr>
      </a:lvl5pPr>
      <a:lvl6pPr marL="2514600" indent="-228600" algn="r" defTabSz="914400" rtl="1" eaLnBrk="1" latinLnBrk="0" hangingPunct="1">
        <a:lnSpc>
          <a:spcPct val="90000"/>
        </a:lnSpc>
        <a:spcBef>
          <a:spcPts val="600"/>
        </a:spcBef>
        <a:buFont typeface="Arial" panose="020B0604020202020204" pitchFamily="34" charset="0"/>
        <a:buChar char="•"/>
        <a:defRPr lang="ar-SA" sz="1600" kern="1200">
          <a:solidFill>
            <a:schemeClr val="tx1"/>
          </a:solidFill>
          <a:latin typeface="+mn-lt"/>
          <a:ea typeface="+mn-ea"/>
          <a:cs typeface="+mn-cs"/>
        </a:defRPr>
      </a:lvl6pPr>
      <a:lvl7pPr marL="2971800" indent="-228600" algn="r" defTabSz="914400" rtl="1" eaLnBrk="1" latinLnBrk="0" hangingPunct="1">
        <a:lnSpc>
          <a:spcPct val="90000"/>
        </a:lnSpc>
        <a:spcBef>
          <a:spcPts val="600"/>
        </a:spcBef>
        <a:buFont typeface="Arial" panose="020B0604020202020204" pitchFamily="34" charset="0"/>
        <a:buChar char="•"/>
        <a:defRPr lang="ar-SA" sz="1600" kern="1200">
          <a:solidFill>
            <a:schemeClr val="tx1"/>
          </a:solidFill>
          <a:latin typeface="+mn-lt"/>
          <a:ea typeface="+mn-ea"/>
          <a:cs typeface="+mn-cs"/>
        </a:defRPr>
      </a:lvl7pPr>
      <a:lvl8pPr marL="3429000" indent="-228600" algn="r" defTabSz="914400" rtl="1" eaLnBrk="1" latinLnBrk="0" hangingPunct="1">
        <a:lnSpc>
          <a:spcPct val="90000"/>
        </a:lnSpc>
        <a:spcBef>
          <a:spcPts val="600"/>
        </a:spcBef>
        <a:buFont typeface="Arial" panose="020B0604020202020204" pitchFamily="34" charset="0"/>
        <a:buChar char="•"/>
        <a:defRPr lang="ar-SA" sz="1600" kern="1200" baseline="0">
          <a:solidFill>
            <a:schemeClr val="tx1"/>
          </a:solidFill>
          <a:latin typeface="+mn-lt"/>
          <a:ea typeface="+mn-ea"/>
          <a:cs typeface="+mn-cs"/>
        </a:defRPr>
      </a:lvl8pPr>
      <a:lvl9pPr marL="3886200" indent="-228600" algn="r" defTabSz="914400" rtl="1" eaLnBrk="1" latinLnBrk="0" hangingPunct="1">
        <a:lnSpc>
          <a:spcPct val="90000"/>
        </a:lnSpc>
        <a:spcBef>
          <a:spcPts val="600"/>
        </a:spcBef>
        <a:buFont typeface="Arial" panose="020B0604020202020204" pitchFamily="34" charset="0"/>
        <a:buChar char="•"/>
        <a:defRPr lang="ar-SA" sz="1600" kern="1200" baseline="0">
          <a:solidFill>
            <a:schemeClr val="tx1"/>
          </a:solidFill>
          <a:latin typeface="+mn-lt"/>
          <a:ea typeface="+mn-ea"/>
          <a:cs typeface="+mn-cs"/>
        </a:defRPr>
      </a:lvl9pPr>
    </p:bodyStyle>
    <p:otherStyle>
      <a:defPPr>
        <a:defRPr lang="ar-SA"/>
      </a:defPPr>
      <a:lvl1pPr marL="0" algn="r" defTabSz="914400" rtl="1" eaLnBrk="1" latinLnBrk="0" hangingPunct="1">
        <a:defRPr lang="ar-SA" sz="1800" kern="1200">
          <a:solidFill>
            <a:schemeClr val="tx1"/>
          </a:solidFill>
          <a:latin typeface="+mn-lt"/>
          <a:ea typeface="+mn-ea"/>
          <a:cs typeface="+mn-cs"/>
        </a:defRPr>
      </a:lvl1pPr>
      <a:lvl2pPr marL="457200" algn="r" defTabSz="914400" rtl="1" eaLnBrk="1" latinLnBrk="0" hangingPunct="1">
        <a:defRPr lang="ar-SA" sz="1800" kern="1200">
          <a:solidFill>
            <a:schemeClr val="tx1"/>
          </a:solidFill>
          <a:latin typeface="+mn-lt"/>
          <a:ea typeface="+mn-ea"/>
          <a:cs typeface="+mn-cs"/>
        </a:defRPr>
      </a:lvl2pPr>
      <a:lvl3pPr marL="914400" algn="r" defTabSz="914400" rtl="1" eaLnBrk="1" latinLnBrk="0" hangingPunct="1">
        <a:defRPr lang="ar-SA" sz="1800" kern="1200">
          <a:solidFill>
            <a:schemeClr val="tx1"/>
          </a:solidFill>
          <a:latin typeface="+mn-lt"/>
          <a:ea typeface="+mn-ea"/>
          <a:cs typeface="+mn-cs"/>
        </a:defRPr>
      </a:lvl3pPr>
      <a:lvl4pPr marL="1371600" algn="r" defTabSz="914400" rtl="1" eaLnBrk="1" latinLnBrk="0" hangingPunct="1">
        <a:defRPr lang="ar-SA" sz="1800" kern="1200">
          <a:solidFill>
            <a:schemeClr val="tx1"/>
          </a:solidFill>
          <a:latin typeface="+mn-lt"/>
          <a:ea typeface="+mn-ea"/>
          <a:cs typeface="+mn-cs"/>
        </a:defRPr>
      </a:lvl4pPr>
      <a:lvl5pPr marL="1828800" algn="r" defTabSz="914400" rtl="1" eaLnBrk="1" latinLnBrk="0" hangingPunct="1">
        <a:defRPr lang="ar-SA" sz="1800" kern="1200">
          <a:solidFill>
            <a:schemeClr val="tx1"/>
          </a:solidFill>
          <a:latin typeface="+mn-lt"/>
          <a:ea typeface="+mn-ea"/>
          <a:cs typeface="+mn-cs"/>
        </a:defRPr>
      </a:lvl5pPr>
      <a:lvl6pPr marL="2286000" algn="r" defTabSz="914400" rtl="1" eaLnBrk="1" latinLnBrk="0" hangingPunct="1">
        <a:defRPr lang="ar-SA" sz="1800" kern="1200">
          <a:solidFill>
            <a:schemeClr val="tx1"/>
          </a:solidFill>
          <a:latin typeface="+mn-lt"/>
          <a:ea typeface="+mn-ea"/>
          <a:cs typeface="+mn-cs"/>
        </a:defRPr>
      </a:lvl6pPr>
      <a:lvl7pPr marL="2743200" algn="r" defTabSz="914400" rtl="1" eaLnBrk="1" latinLnBrk="0" hangingPunct="1">
        <a:defRPr lang="ar-SA" sz="1800" kern="1200">
          <a:solidFill>
            <a:schemeClr val="tx1"/>
          </a:solidFill>
          <a:latin typeface="+mn-lt"/>
          <a:ea typeface="+mn-ea"/>
          <a:cs typeface="+mn-cs"/>
        </a:defRPr>
      </a:lvl7pPr>
      <a:lvl8pPr marL="3200400" algn="r" defTabSz="914400" rtl="1" eaLnBrk="1" latinLnBrk="0" hangingPunct="1">
        <a:defRPr lang="ar-SA" sz="1800" kern="1200">
          <a:solidFill>
            <a:schemeClr val="tx1"/>
          </a:solidFill>
          <a:latin typeface="+mn-lt"/>
          <a:ea typeface="+mn-ea"/>
          <a:cs typeface="+mn-cs"/>
        </a:defRPr>
      </a:lvl8pPr>
      <a:lvl9pPr marL="3657600" algn="r" defTabSz="914400" rtl="1" eaLnBrk="1" latinLnBrk="0" hangingPunct="1">
        <a:defRPr lang="ar-SA" sz="1800" kern="1200">
          <a:solidFill>
            <a:schemeClr val="tx1"/>
          </a:solidFill>
          <a:latin typeface="+mn-lt"/>
          <a:ea typeface="+mn-ea"/>
          <a:cs typeface="+mn-cs"/>
        </a:defRPr>
      </a:lvl9pPr>
    </p:otherStyle>
  </p:txStyles>
  <p:extLst mod="1">
    <p:ext uri="{27BBF7A9-308A-43DC-89C8-2F10F3537804}">
      <p15:sldGuideLst xmlns:p15="http://schemas.microsoft.com/office/powerpoint/2012/main" xmlns="">
        <p15:guide id="1" pos="3840">
          <p15:clr>
            <a:srgbClr val="F26B43"/>
          </p15:clr>
        </p15:guide>
        <p15:guide id="2" orient="horz" pos="216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microsoft.com/office/2007/relationships/hdphoto" Target="../media/hdphoto1.wdp"/><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2.png"/><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7.png"/><Relationship Id="rId7" Type="http://schemas.openxmlformats.org/officeDocument/2006/relationships/image" Target="../media/image16.png"/><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21.png"/><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25.png"/><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29.png"/><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30.png"/></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31.png"/></Relationships>
</file>

<file path=ppt/slides/_rels/slide3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32.png"/></Relationships>
</file>

<file path=ppt/slides/_rels/slide3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33.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34.png"/></Relationships>
</file>

<file path=ppt/slides/_rels/slide4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35.png"/></Relationships>
</file>

<file path=ppt/slides/_rels/slide4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36.png"/></Relationships>
</file>

<file path=ppt/slides/_rels/slide4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7.xml"/><Relationship Id="rId5" Type="http://schemas.openxmlformats.org/officeDocument/2006/relationships/image" Target="../media/image38.png"/><Relationship Id="rId4" Type="http://schemas.openxmlformats.org/officeDocument/2006/relationships/image" Target="../media/image37.png"/></Relationships>
</file>

<file path=ppt/slides/_rels/slide44.xml.rels><?xml version="1.0" encoding="UTF-8" standalone="yes"?>
<Relationships xmlns="http://schemas.openxmlformats.org/package/2006/relationships"><Relationship Id="rId8" Type="http://schemas.openxmlformats.org/officeDocument/2006/relationships/hyperlink" Target="https://www.alibaba.com/product-detail/500KG-per-day-handling-capacity-food_60380300808.html" TargetMode="External"/><Relationship Id="rId13" Type="http://schemas.openxmlformats.org/officeDocument/2006/relationships/hyperlink" Target="https://arabic.alibaba.com/product-detail/high-quality-biodegradable-fertilizer-packaging-bag-60458112698.html" TargetMode="External"/><Relationship Id="rId3" Type="http://schemas.openxmlformats.org/officeDocument/2006/relationships/image" Target="../media/image7.png"/><Relationship Id="rId7" Type="http://schemas.openxmlformats.org/officeDocument/2006/relationships/hyperlink" Target="http://www.convertunits.com/from/kilowatt/to/kg-m/s" TargetMode="External"/><Relationship Id="rId12" Type="http://schemas.openxmlformats.org/officeDocument/2006/relationships/hyperlink" Target="https://ar.wikipedia.org/wiki/%D8%A7%D9%84%D8%B1%D9%8A%D8%A7%D8%B6" TargetMode="External"/><Relationship Id="rId2" Type="http://schemas.openxmlformats.org/officeDocument/2006/relationships/image" Target="../media/image5.png"/><Relationship Id="rId16" Type="http://schemas.openxmlformats.org/officeDocument/2006/relationships/hyperlink" Target="http://www.arriyadh.com/ar/AboutArriy/?1=1&amp;menuId=2815" TargetMode="External"/><Relationship Id="rId1" Type="http://schemas.openxmlformats.org/officeDocument/2006/relationships/slideLayout" Target="../slideLayouts/slideLayout7.xml"/><Relationship Id="rId6" Type="http://schemas.openxmlformats.org/officeDocument/2006/relationships/hyperlink" Target="https://www.alibaba.com/product-detail/2015-hot-sale-Sinotruck-Howo-6x4_60303057753.html" TargetMode="External"/><Relationship Id="rId11" Type="http://schemas.openxmlformats.org/officeDocument/2006/relationships/hyperlink" Target="http://www.arriyadh.com/ar/AboutArriy/Left/Informatio/getdocument.aspx?f=/openshare/ar/AboutArriy/Left/Informatio/Monakh.doc_cvt.htm" TargetMode="External"/><Relationship Id="rId5" Type="http://schemas.openxmlformats.org/officeDocument/2006/relationships/hyperlink" Target="https://arabic.alibaba.com/product-detail/2015-new-sinotruck-howo-336hp-6x4-new-dumper-truck-price-60304586916.html" TargetMode="External"/><Relationship Id="rId15" Type="http://schemas.openxmlformats.org/officeDocument/2006/relationships/hyperlink" Target="https://arabic.alibaba.com/product-detail/portable-powder-fire-extinguisher-price-2002394739.html" TargetMode="External"/><Relationship Id="rId10" Type="http://schemas.openxmlformats.org/officeDocument/2006/relationships/hyperlink" Target="http://www.modon.gov.sa/ar/IndustrialCities/IndustrialCitiesDirectory/IndustrialCities/Pages/Riyadh2nd.aspx" TargetMode="External"/><Relationship Id="rId4" Type="http://schemas.openxmlformats.org/officeDocument/2006/relationships/image" Target="../media/image39.gif"/><Relationship Id="rId9" Type="http://schemas.openxmlformats.org/officeDocument/2006/relationships/hyperlink" Target="http://honetop.en.made-in-china.com/product/YXqxHsRJhjhL/China-Nice-Quality-Compost-Packing-Machine.html" TargetMode="External"/><Relationship Id="rId14" Type="http://schemas.openxmlformats.org/officeDocument/2006/relationships/hyperlink" Target="http://www.mowe.gov.sa/arabic/waterpricing.aspx?AspxAutoDetectCookieSupport=1" TargetMode="External"/></Relationships>
</file>

<file path=ppt/slides/_rels/slide4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0.jpeg"/><Relationship Id="rId1" Type="http://schemas.openxmlformats.org/officeDocument/2006/relationships/slideLayout" Target="../slideLayouts/slideLayout12.xml"/><Relationship Id="rId4" Type="http://schemas.openxmlformats.org/officeDocument/2006/relationships/image" Target="../media/image7.png"/></Relationships>
</file>

<file path=ppt/slides/_rels/slide4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microsoft.com/office/2007/relationships/hdphoto" Target="../media/hdphoto1.wdp"/><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5702300" y="777875"/>
            <a:ext cx="1665836" cy="914400"/>
          </a:xfrm>
        </p:spPr>
        <p:txBody>
          <a:bodyPr>
            <a:normAutofit/>
          </a:bodyPr>
          <a:lstStyle/>
          <a:p>
            <a:r>
              <a:rPr lang="ar-SA" sz="4400" b="1" dirty="0" smtClean="0">
                <a:latin typeface="Arabic Typesetting" panose="03020402040406030203" pitchFamily="66" charset="-78"/>
                <a:cs typeface="Arabic Typesetting" panose="03020402040406030203" pitchFamily="66" charset="-78"/>
              </a:rPr>
              <a:t>قصـــد </a:t>
            </a:r>
            <a:r>
              <a:rPr lang="en-US" sz="4400" b="1" dirty="0" smtClean="0">
                <a:latin typeface="Arabic Typesetting" panose="03020402040406030203" pitchFamily="66" charset="-78"/>
                <a:cs typeface="Arabic Typesetting" panose="03020402040406030203" pitchFamily="66" charset="-78"/>
              </a:rPr>
              <a:t>421</a:t>
            </a:r>
            <a:endParaRPr lang="ar-SA" sz="4400" b="1" dirty="0">
              <a:latin typeface="Arabic Typesetting" panose="03020402040406030203" pitchFamily="66" charset="-78"/>
              <a:cs typeface="Arabic Typesetting" panose="03020402040406030203" pitchFamily="66" charset="-78"/>
            </a:endParaRPr>
          </a:p>
        </p:txBody>
      </p:sp>
      <p:pic>
        <p:nvPicPr>
          <p:cNvPr id="4" name="صورة 3" descr="نتيجة بحث الصور عن ‫شعار جامعة الملك سعود الجديد png‬‏"/>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187325"/>
            <a:ext cx="1535430" cy="590550"/>
          </a:xfrm>
          <a:prstGeom prst="rect">
            <a:avLst/>
          </a:prstGeom>
          <a:noFill/>
          <a:ln>
            <a:noFill/>
          </a:ln>
        </p:spPr>
      </p:pic>
      <p:pic>
        <p:nvPicPr>
          <p:cNvPr id="5" name="صورة 4" descr="C:\Users\Eman RAD\Desktop\2.png"/>
          <p:cNvPicPr/>
          <p:nvPr/>
        </p:nvPicPr>
        <p:blipFill>
          <a:blip r:embed="rId4" cstate="print">
            <a:extLst>
              <a:ext uri="{BEBA8EAE-BF5A-486C-A8C5-ECC9F3942E4B}">
                <a14:imgProps xmlns:a14="http://schemas.microsoft.com/office/drawing/2010/main" xmlns="">
                  <a14:imgLayer r:embed="rId5">
                    <a14:imgEffect>
                      <a14:brightnessContrast bright="-20000" contrast="-40000"/>
                    </a14:imgEffect>
                  </a14:imgLayer>
                </a14:imgProps>
              </a:ext>
              <a:ext uri="{28A0092B-C50C-407E-A947-70E740481C1C}">
                <a14:useLocalDpi xmlns:a14="http://schemas.microsoft.com/office/drawing/2010/main" xmlns="" val="0"/>
              </a:ext>
            </a:extLst>
          </a:blip>
          <a:srcRect/>
          <a:stretch>
            <a:fillRect/>
          </a:stretch>
        </p:blipFill>
        <p:spPr bwMode="auto">
          <a:xfrm>
            <a:off x="5480050" y="3338135"/>
            <a:ext cx="1714500" cy="1526332"/>
          </a:xfrm>
          <a:prstGeom prst="rect">
            <a:avLst/>
          </a:prstGeom>
          <a:noFill/>
          <a:ln>
            <a:noFill/>
          </a:ln>
        </p:spPr>
      </p:pic>
      <p:sp>
        <p:nvSpPr>
          <p:cNvPr id="6" name="مستطيل 5"/>
          <p:cNvSpPr/>
          <p:nvPr/>
        </p:nvSpPr>
        <p:spPr>
          <a:xfrm>
            <a:off x="2425700" y="1173540"/>
            <a:ext cx="7823200" cy="1569660"/>
          </a:xfrm>
          <a:prstGeom prst="rect">
            <a:avLst/>
          </a:prstGeom>
        </p:spPr>
        <p:txBody>
          <a:bodyPr wrap="square">
            <a:spAutoFit/>
          </a:bodyPr>
          <a:lstStyle/>
          <a:p>
            <a:pPr algn="ctr" rtl="1">
              <a:spcAft>
                <a:spcPts val="0"/>
              </a:spcAft>
            </a:pPr>
            <a:r>
              <a:rPr lang="ar-SA" sz="4800" b="1" kern="1400" dirty="0">
                <a:solidFill>
                  <a:srgbClr val="A02240"/>
                </a:solidFill>
                <a:latin typeface="Century Gothic" panose="020B0502020202020204" pitchFamily="34" charset="0"/>
                <a:ea typeface="Times New Roman" panose="02020603050405020304" pitchFamily="18" charset="0"/>
                <a:cs typeface="Arabic Typesetting" panose="03020402040406030203" pitchFamily="66" charset="-78"/>
              </a:rPr>
              <a:t>دراسات الجدوى الاقتصادية وتقييم المشروعات</a:t>
            </a:r>
            <a:endParaRPr lang="en-US" sz="4800" kern="1400" dirty="0">
              <a:solidFill>
                <a:srgbClr val="FFFFFF"/>
              </a:solidFill>
              <a:latin typeface="Century Gothic" panose="020B0502020202020204" pitchFamily="34" charset="0"/>
              <a:ea typeface="Times New Roman" panose="02020603050405020304" pitchFamily="18" charset="0"/>
              <a:cs typeface="Tahoma" panose="020B0604030504040204" pitchFamily="34" charset="0"/>
            </a:endParaRPr>
          </a:p>
          <a:p>
            <a:pPr algn="ctr" rtl="1">
              <a:spcAft>
                <a:spcPts val="0"/>
              </a:spcAft>
            </a:pPr>
            <a:r>
              <a:rPr lang="ar-SA" sz="4800" b="1" kern="1400" dirty="0">
                <a:solidFill>
                  <a:srgbClr val="A02240"/>
                </a:solidFill>
                <a:latin typeface="Century Gothic" panose="020B0502020202020204" pitchFamily="34" charset="0"/>
                <a:ea typeface="Times New Roman" panose="02020603050405020304" pitchFamily="18" charset="0"/>
                <a:cs typeface="Arabic Typesetting" panose="03020402040406030203" pitchFamily="66" charset="-78"/>
              </a:rPr>
              <a:t> دراسة الجدوى الاقتصادية لصناعة الأسمدة العضوية</a:t>
            </a:r>
            <a:endParaRPr lang="en-US" sz="4800" kern="1400" dirty="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p:txBody>
      </p:sp>
      <p:sp>
        <p:nvSpPr>
          <p:cNvPr id="8" name="مستطيل 7"/>
          <p:cNvSpPr/>
          <p:nvPr/>
        </p:nvSpPr>
        <p:spPr>
          <a:xfrm>
            <a:off x="4429566" y="2743200"/>
            <a:ext cx="3815468" cy="769441"/>
          </a:xfrm>
          <a:prstGeom prst="rect">
            <a:avLst/>
          </a:prstGeom>
        </p:spPr>
        <p:txBody>
          <a:bodyPr wrap="none">
            <a:spAutoFit/>
          </a:bodyPr>
          <a:lstStyle/>
          <a:p>
            <a:pPr algn="ctr" rtl="1">
              <a:spcBef>
                <a:spcPts val="900"/>
              </a:spcBef>
              <a:spcAft>
                <a:spcPts val="0"/>
              </a:spcAft>
            </a:pPr>
            <a:r>
              <a:rPr lang="ar-SA" sz="4400" b="1" dirty="0" smtClean="0">
                <a:solidFill>
                  <a:schemeClr val="tx2"/>
                </a:solidFill>
                <a:latin typeface="Century Gothic" panose="020B0502020202020204" pitchFamily="34" charset="0"/>
                <a:ea typeface="Times New Roman" panose="02020603050405020304" pitchFamily="18" charset="0"/>
                <a:cs typeface="Arabic Typesetting" panose="03020402040406030203" pitchFamily="66" charset="-78"/>
              </a:rPr>
              <a:t>بعنوان: الســــــــــــــــماد </a:t>
            </a:r>
            <a:r>
              <a:rPr lang="ar-SA" sz="4400" b="1" dirty="0">
                <a:solidFill>
                  <a:schemeClr val="tx2"/>
                </a:solidFill>
                <a:latin typeface="Century Gothic" panose="020B0502020202020204" pitchFamily="34" charset="0"/>
                <a:ea typeface="Times New Roman" panose="02020603050405020304" pitchFamily="18" charset="0"/>
                <a:cs typeface="Arabic Typesetting" panose="03020402040406030203" pitchFamily="66" charset="-78"/>
              </a:rPr>
              <a:t>النـــقي</a:t>
            </a:r>
            <a:endParaRPr lang="en-US" sz="4400" b="1" dirty="0">
              <a:solidFill>
                <a:schemeClr val="tx2"/>
              </a:solidFill>
              <a:effectLst/>
              <a:latin typeface="Century Gothic" panose="020B0502020202020204" pitchFamily="34" charset="0"/>
              <a:ea typeface="Times New Roman" panose="02020603050405020304" pitchFamily="18" charset="0"/>
              <a:cs typeface="Tahoma" panose="020B0604030504040204" pitchFamily="34" charset="0"/>
            </a:endParaRPr>
          </a:p>
        </p:txBody>
      </p:sp>
      <p:sp>
        <p:nvSpPr>
          <p:cNvPr id="9" name="مستطيل 8"/>
          <p:cNvSpPr/>
          <p:nvPr/>
        </p:nvSpPr>
        <p:spPr>
          <a:xfrm>
            <a:off x="0" y="2906663"/>
            <a:ext cx="3606800" cy="1846659"/>
          </a:xfrm>
          <a:prstGeom prst="rect">
            <a:avLst/>
          </a:prstGeom>
        </p:spPr>
        <p:txBody>
          <a:bodyPr wrap="square">
            <a:spAutoFit/>
          </a:bodyPr>
          <a:lstStyle/>
          <a:p>
            <a:pPr algn="r" rtl="1">
              <a:spcBef>
                <a:spcPts val="900"/>
              </a:spcBef>
              <a:spcAft>
                <a:spcPts val="0"/>
              </a:spcAft>
            </a:pPr>
            <a:r>
              <a:rPr lang="ar-SA" sz="2400" b="1" dirty="0">
                <a:solidFill>
                  <a:schemeClr val="tx2"/>
                </a:solidFill>
                <a:latin typeface="Century Gothic" panose="020B0502020202020204" pitchFamily="34" charset="0"/>
                <a:ea typeface="Times New Roman" panose="02020603050405020304" pitchFamily="18" charset="0"/>
                <a:cs typeface="Arabic Typesetting" panose="03020402040406030203" pitchFamily="66" charset="-78"/>
              </a:rPr>
              <a:t>إعداد الطالبات :</a:t>
            </a:r>
            <a:endParaRPr lang="en-US" sz="1400" b="1" dirty="0">
              <a:solidFill>
                <a:schemeClr val="tx2"/>
              </a:solidFill>
              <a:latin typeface="Century Gothic" panose="020B0502020202020204" pitchFamily="34" charset="0"/>
              <a:ea typeface="Times New Roman" panose="02020603050405020304" pitchFamily="18" charset="0"/>
              <a:cs typeface="Tahoma" panose="020B0604030504040204" pitchFamily="34" charset="0"/>
            </a:endParaRPr>
          </a:p>
          <a:p>
            <a:pPr marL="342900" lvl="0" indent="-342900" algn="r" rtl="1">
              <a:spcAft>
                <a:spcPts val="0"/>
              </a:spcAft>
              <a:buFont typeface="Symbol" panose="05050102010706020507" pitchFamily="18" charset="2"/>
              <a:buChar char=""/>
            </a:pPr>
            <a:r>
              <a:rPr lang="ar-SA" b="1" dirty="0">
                <a:solidFill>
                  <a:schemeClr val="tx2"/>
                </a:solidFill>
                <a:latin typeface="Century Gothic" panose="020B0502020202020204" pitchFamily="34" charset="0"/>
                <a:ea typeface="Times New Roman" panose="02020603050405020304" pitchFamily="18" charset="0"/>
                <a:cs typeface="Arabic Typesetting" panose="03020402040406030203" pitchFamily="66" charset="-78"/>
              </a:rPr>
              <a:t>ريما فهيد الحماد              "433202595"    </a:t>
            </a:r>
            <a:r>
              <a:rPr lang="en-US" sz="1400" b="1" dirty="0">
                <a:solidFill>
                  <a:schemeClr val="tx2"/>
                </a:solidFill>
                <a:latin typeface="Century Gothic" panose="020B0502020202020204" pitchFamily="34" charset="0"/>
                <a:ea typeface="Times New Roman" panose="02020603050405020304" pitchFamily="18" charset="0"/>
                <a:cs typeface="Akhbar MT" pitchFamily="2" charset="-78"/>
              </a:rPr>
              <a:t>leader</a:t>
            </a:r>
            <a:endParaRPr lang="en-US" sz="1400" b="1" dirty="0">
              <a:solidFill>
                <a:schemeClr val="tx2"/>
              </a:solidFill>
              <a:latin typeface="Century Gothic" panose="020B0502020202020204" pitchFamily="34" charset="0"/>
              <a:ea typeface="Times New Roman" panose="02020603050405020304" pitchFamily="18" charset="0"/>
              <a:cs typeface="Tahoma" panose="020B0604030504040204" pitchFamily="34" charset="0"/>
            </a:endParaRPr>
          </a:p>
          <a:p>
            <a:pPr marL="342900" lvl="0" indent="-342900" algn="r" rtl="1">
              <a:spcAft>
                <a:spcPts val="0"/>
              </a:spcAft>
              <a:buFont typeface="Symbol" panose="05050102010706020507" pitchFamily="18" charset="2"/>
              <a:buChar char=""/>
            </a:pPr>
            <a:r>
              <a:rPr lang="ar-SA" b="1" dirty="0">
                <a:solidFill>
                  <a:schemeClr val="tx2"/>
                </a:solidFill>
                <a:latin typeface="Century Gothic" panose="020B0502020202020204" pitchFamily="34" charset="0"/>
                <a:ea typeface="Times New Roman" panose="02020603050405020304" pitchFamily="18" charset="0"/>
                <a:cs typeface="Arabic Typesetting" panose="03020402040406030203" pitchFamily="66" charset="-78"/>
              </a:rPr>
              <a:t>إيمان ردعان الدوسري      "433200616"</a:t>
            </a:r>
            <a:endParaRPr lang="en-US" sz="1400" b="1" dirty="0">
              <a:solidFill>
                <a:schemeClr val="tx2"/>
              </a:solidFill>
              <a:latin typeface="Century Gothic" panose="020B0502020202020204" pitchFamily="34" charset="0"/>
              <a:ea typeface="Times New Roman" panose="02020603050405020304" pitchFamily="18" charset="0"/>
              <a:cs typeface="Tahoma" panose="020B0604030504040204" pitchFamily="34" charset="0"/>
            </a:endParaRPr>
          </a:p>
          <a:p>
            <a:pPr marL="342900" lvl="0" indent="-342900" algn="r" rtl="1">
              <a:spcAft>
                <a:spcPts val="0"/>
              </a:spcAft>
              <a:buFont typeface="Symbol" panose="05050102010706020507" pitchFamily="18" charset="2"/>
              <a:buChar char=""/>
            </a:pPr>
            <a:r>
              <a:rPr lang="ar-SA" b="1" dirty="0">
                <a:solidFill>
                  <a:schemeClr val="tx2"/>
                </a:solidFill>
                <a:latin typeface="Century Gothic" panose="020B0502020202020204" pitchFamily="34" charset="0"/>
                <a:ea typeface="Times New Roman" panose="02020603050405020304" pitchFamily="18" charset="0"/>
                <a:cs typeface="Arabic Typesetting" panose="03020402040406030203" pitchFamily="66" charset="-78"/>
              </a:rPr>
              <a:t>ليلى محمد اليمني             "433202587"</a:t>
            </a:r>
            <a:endParaRPr lang="en-US" sz="1400" b="1" dirty="0">
              <a:solidFill>
                <a:schemeClr val="tx2"/>
              </a:solidFill>
              <a:latin typeface="Century Gothic" panose="020B0502020202020204" pitchFamily="34" charset="0"/>
              <a:ea typeface="Times New Roman" panose="02020603050405020304" pitchFamily="18" charset="0"/>
              <a:cs typeface="Tahoma" panose="020B0604030504040204" pitchFamily="34" charset="0"/>
            </a:endParaRPr>
          </a:p>
          <a:p>
            <a:pPr marL="342900" lvl="0" indent="-342900" algn="r" rtl="1">
              <a:spcAft>
                <a:spcPts val="0"/>
              </a:spcAft>
              <a:buFont typeface="Symbol" panose="05050102010706020507" pitchFamily="18" charset="2"/>
              <a:buChar char=""/>
            </a:pPr>
            <a:r>
              <a:rPr lang="ar-SA" b="1" dirty="0">
                <a:solidFill>
                  <a:schemeClr val="tx2"/>
                </a:solidFill>
                <a:latin typeface="Century Gothic" panose="020B0502020202020204" pitchFamily="34" charset="0"/>
                <a:ea typeface="Times New Roman" panose="02020603050405020304" pitchFamily="18" charset="0"/>
                <a:cs typeface="Arabic Typesetting" panose="03020402040406030203" pitchFamily="66" charset="-78"/>
              </a:rPr>
              <a:t>أفنان صالح السديس       "433202166"</a:t>
            </a:r>
            <a:endParaRPr lang="en-US" sz="1400" b="1" dirty="0">
              <a:solidFill>
                <a:schemeClr val="tx2"/>
              </a:solidFill>
              <a:latin typeface="Century Gothic" panose="020B0502020202020204" pitchFamily="34" charset="0"/>
              <a:ea typeface="Times New Roman" panose="02020603050405020304" pitchFamily="18" charset="0"/>
              <a:cs typeface="Tahoma" panose="020B0604030504040204" pitchFamily="34" charset="0"/>
            </a:endParaRPr>
          </a:p>
          <a:p>
            <a:pPr marL="342900" lvl="0" indent="-342900" algn="r" rtl="1">
              <a:spcAft>
                <a:spcPts val="0"/>
              </a:spcAft>
              <a:buFont typeface="Symbol" panose="05050102010706020507" pitchFamily="18" charset="2"/>
              <a:buChar char=""/>
            </a:pPr>
            <a:r>
              <a:rPr lang="ar-SA" b="1" dirty="0">
                <a:solidFill>
                  <a:schemeClr val="tx2"/>
                </a:solidFill>
                <a:latin typeface="Century Gothic" panose="020B0502020202020204" pitchFamily="34" charset="0"/>
                <a:ea typeface="Times New Roman" panose="02020603050405020304" pitchFamily="18" charset="0"/>
                <a:cs typeface="Arabic Typesetting" panose="03020402040406030203" pitchFamily="66" charset="-78"/>
              </a:rPr>
              <a:t>منيره عبد العزيز الشامي    "430921398"</a:t>
            </a:r>
            <a:endParaRPr lang="en-US" sz="1400" b="1" dirty="0">
              <a:solidFill>
                <a:schemeClr val="tx2"/>
              </a:solidFill>
              <a:effectLst/>
              <a:latin typeface="Century Gothic" panose="020B0502020202020204" pitchFamily="34" charset="0"/>
              <a:ea typeface="Times New Roman" panose="02020603050405020304" pitchFamily="18" charset="0"/>
              <a:cs typeface="Tahoma" panose="020B0604030504040204" pitchFamily="34" charset="0"/>
            </a:endParaRPr>
          </a:p>
        </p:txBody>
      </p:sp>
      <p:sp>
        <p:nvSpPr>
          <p:cNvPr id="10" name="مستطيل 9"/>
          <p:cNvSpPr/>
          <p:nvPr/>
        </p:nvSpPr>
        <p:spPr>
          <a:xfrm>
            <a:off x="50800" y="4753322"/>
            <a:ext cx="3556000" cy="830997"/>
          </a:xfrm>
          <a:prstGeom prst="rect">
            <a:avLst/>
          </a:prstGeom>
        </p:spPr>
        <p:txBody>
          <a:bodyPr wrap="square">
            <a:spAutoFit/>
          </a:bodyPr>
          <a:lstStyle/>
          <a:p>
            <a:pPr algn="r" rtl="1">
              <a:spcBef>
                <a:spcPts val="900"/>
              </a:spcBef>
              <a:spcAft>
                <a:spcPts val="0"/>
              </a:spcAft>
            </a:pPr>
            <a:r>
              <a:rPr lang="ar-SA" sz="2400" dirty="0">
                <a:solidFill>
                  <a:schemeClr val="tx2"/>
                </a:solidFill>
                <a:latin typeface="Century Gothic" panose="020B0502020202020204" pitchFamily="34" charset="0"/>
                <a:ea typeface="Times New Roman" panose="02020603050405020304" pitchFamily="18" charset="0"/>
                <a:cs typeface="Arabic Typesetting" panose="03020402040406030203" pitchFamily="66" charset="-78"/>
              </a:rPr>
              <a:t>بإشراف:</a:t>
            </a:r>
            <a:r>
              <a:rPr lang="ar-SA" sz="2400" dirty="0">
                <a:solidFill>
                  <a:schemeClr val="tx2"/>
                </a:solidFill>
                <a:latin typeface="Century Gothic" panose="020B0502020202020204" pitchFamily="34" charset="0"/>
                <a:ea typeface="Times New Roman" panose="02020603050405020304" pitchFamily="18" charset="0"/>
                <a:cs typeface="Tahoma" panose="020B0604030504040204" pitchFamily="34" charset="0"/>
              </a:rPr>
              <a:t> </a:t>
            </a:r>
            <a:r>
              <a:rPr lang="ar-SA" b="1" dirty="0">
                <a:solidFill>
                  <a:schemeClr val="tx2"/>
                </a:solidFill>
                <a:latin typeface="Century Gothic" panose="020B0502020202020204" pitchFamily="34" charset="0"/>
                <a:ea typeface="Times New Roman" panose="02020603050405020304" pitchFamily="18" charset="0"/>
                <a:cs typeface="Arabic Typesetting" panose="03020402040406030203" pitchFamily="66" charset="-78"/>
              </a:rPr>
              <a:t>د. نشوى مصطفى على محمد</a:t>
            </a:r>
            <a:r>
              <a:rPr lang="ar-SA" sz="1400" dirty="0">
                <a:solidFill>
                  <a:schemeClr val="tx2"/>
                </a:solidFill>
                <a:latin typeface="Century Gothic" panose="020B0502020202020204" pitchFamily="34" charset="0"/>
                <a:ea typeface="Times New Roman" panose="02020603050405020304" pitchFamily="18" charset="0"/>
                <a:cs typeface="Tahoma" panose="020B0604030504040204" pitchFamily="34" charset="0"/>
              </a:rPr>
              <a:t> </a:t>
            </a:r>
            <a:r>
              <a:rPr lang="en-US" sz="1400" dirty="0">
                <a:solidFill>
                  <a:schemeClr val="tx2"/>
                </a:solidFill>
                <a:latin typeface="Century Gothic" panose="020B0502020202020204" pitchFamily="34" charset="0"/>
                <a:ea typeface="Times New Roman" panose="02020603050405020304" pitchFamily="18" charset="0"/>
                <a:cs typeface="Tahoma" panose="020B0604030504040204" pitchFamily="34" charset="0"/>
              </a:rPr>
              <a:t>                     </a:t>
            </a:r>
          </a:p>
          <a:p>
            <a:pPr algn="r" rtl="1">
              <a:spcAft>
                <a:spcPts val="0"/>
              </a:spcAft>
            </a:pPr>
            <a:r>
              <a:rPr lang="ar-SA" sz="2400" dirty="0">
                <a:solidFill>
                  <a:schemeClr val="tx2"/>
                </a:solidFill>
                <a:latin typeface="Century Gothic" panose="020B0502020202020204" pitchFamily="34" charset="0"/>
                <a:ea typeface="Times New Roman" panose="02020603050405020304" pitchFamily="18" charset="0"/>
                <a:cs typeface="Arabic Typesetting" panose="03020402040406030203" pitchFamily="66" charset="-78"/>
              </a:rPr>
              <a:t>رقم الشعبة: </a:t>
            </a:r>
            <a:r>
              <a:rPr lang="ar-SA" b="1" dirty="0">
                <a:solidFill>
                  <a:schemeClr val="tx2"/>
                </a:solidFill>
                <a:latin typeface="Century Gothic" panose="020B0502020202020204" pitchFamily="34" charset="0"/>
                <a:ea typeface="Times New Roman" panose="02020603050405020304" pitchFamily="18" charset="0"/>
                <a:cs typeface="Arabic Typesetting" panose="03020402040406030203" pitchFamily="66" charset="-78"/>
              </a:rPr>
              <a:t>38779</a:t>
            </a:r>
            <a:endParaRPr lang="en-US" sz="1400" dirty="0">
              <a:solidFill>
                <a:schemeClr val="tx2"/>
              </a:solidFill>
              <a:effectLst/>
              <a:latin typeface="Century Gothic" panose="020B0502020202020204" pitchFamily="34" charset="0"/>
              <a:ea typeface="Times New Roman" panose="02020603050405020304" pitchFamily="18" charset="0"/>
              <a:cs typeface="Tahoma" panose="020B0604030504040204" pitchFamily="34" charset="0"/>
            </a:endParaRPr>
          </a:p>
        </p:txBody>
      </p:sp>
    </p:spTree>
    <p:extLst>
      <p:ext uri="{BB962C8B-B14F-4D97-AF65-F5344CB8AC3E}">
        <p14:creationId xmlns:p14="http://schemas.microsoft.com/office/powerpoint/2010/main" xmlns="" val="769675095"/>
      </p:ext>
    </p:extLst>
  </p:cSld>
  <p:clrMapOvr>
    <a:masterClrMapping/>
  </p:clrMapOvr>
  <p:transition spd="slow">
    <p:push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descr="نتيجة بحث الصور عن ‫شعار جامعة الملك سعود الجديد png‬‏"/>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187325"/>
            <a:ext cx="1535430" cy="590550"/>
          </a:xfrm>
          <a:prstGeom prst="rect">
            <a:avLst/>
          </a:prstGeom>
          <a:noFill/>
          <a:ln>
            <a:noFill/>
          </a:ln>
        </p:spPr>
      </p:pic>
      <p:pic>
        <p:nvPicPr>
          <p:cNvPr id="4" name="صورة 3" descr="C:\Users\Eman RAD\Desktop\2.png"/>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1074400" y="5892800"/>
            <a:ext cx="1117600" cy="965200"/>
          </a:xfrm>
          <a:prstGeom prst="rect">
            <a:avLst/>
          </a:prstGeom>
          <a:noFill/>
          <a:ln>
            <a:noFill/>
          </a:ln>
        </p:spPr>
      </p:pic>
      <p:sp>
        <p:nvSpPr>
          <p:cNvPr id="5" name="مستطيل 4"/>
          <p:cNvSpPr/>
          <p:nvPr/>
        </p:nvSpPr>
        <p:spPr>
          <a:xfrm>
            <a:off x="5554140" y="0"/>
            <a:ext cx="6715300" cy="1015663"/>
          </a:xfrm>
          <a:prstGeom prst="rect">
            <a:avLst/>
          </a:prstGeom>
        </p:spPr>
        <p:txBody>
          <a:bodyPr wrap="none">
            <a:spAutoFit/>
          </a:bodyPr>
          <a:lstStyle/>
          <a:p>
            <a:r>
              <a:rPr lang="ar-SA" sz="6000" b="1" dirty="0">
                <a:solidFill>
                  <a:srgbClr val="007266"/>
                </a:solidFill>
                <a:ea typeface="Times New Roman" panose="02020603050405020304" pitchFamily="18" charset="0"/>
                <a:cs typeface="Arabic Typesetting" panose="03020402040406030203" pitchFamily="66" charset="-78"/>
              </a:rPr>
              <a:t>ثانيا دراسة الجدوى التفصيلية </a:t>
            </a:r>
            <a:r>
              <a:rPr lang="ar-SA" sz="6000" b="1" dirty="0" smtClean="0">
                <a:solidFill>
                  <a:srgbClr val="007266"/>
                </a:solidFill>
                <a:ea typeface="Times New Roman" panose="02020603050405020304" pitchFamily="18" charset="0"/>
                <a:cs typeface="Arabic Typesetting" panose="03020402040406030203" pitchFamily="66" charset="-78"/>
              </a:rPr>
              <a:t>التسويقية:</a:t>
            </a:r>
            <a:endParaRPr lang="ar-SA" sz="6000" dirty="0"/>
          </a:p>
        </p:txBody>
      </p:sp>
      <p:sp>
        <p:nvSpPr>
          <p:cNvPr id="6" name="مستطيل 5"/>
          <p:cNvSpPr/>
          <p:nvPr/>
        </p:nvSpPr>
        <p:spPr>
          <a:xfrm>
            <a:off x="2936116" y="20935"/>
            <a:ext cx="2618024" cy="923330"/>
          </a:xfrm>
          <a:prstGeom prst="rect">
            <a:avLst/>
          </a:prstGeom>
        </p:spPr>
        <p:txBody>
          <a:bodyPr wrap="none">
            <a:spAutoFit/>
          </a:bodyPr>
          <a:lstStyle/>
          <a:p>
            <a:pPr lvl="0" algn="r" rtl="1">
              <a:spcAft>
                <a:spcPts val="0"/>
              </a:spcAft>
            </a:pPr>
            <a:r>
              <a:rPr lang="ar-SA" sz="5400" b="1" dirty="0">
                <a:solidFill>
                  <a:srgbClr val="A02240"/>
                </a:solidFill>
                <a:ea typeface="Times New Roman" panose="02020603050405020304" pitchFamily="18" charset="0"/>
                <a:cs typeface="Arabic Typesetting" panose="03020402040406030203" pitchFamily="66" charset="-78"/>
              </a:rPr>
              <a:t>أدوات التسويق:</a:t>
            </a:r>
            <a:endParaRPr lang="en-US" sz="5400" b="1" dirty="0">
              <a:solidFill>
                <a:srgbClr val="A02240"/>
              </a:solidFill>
              <a:ea typeface="Times New Roman" panose="02020603050405020304" pitchFamily="18" charset="0"/>
              <a:cs typeface="Arabic Typesetting" panose="03020402040406030203" pitchFamily="66" charset="-78"/>
            </a:endParaRPr>
          </a:p>
        </p:txBody>
      </p:sp>
      <p:sp>
        <p:nvSpPr>
          <p:cNvPr id="7" name="مستطيل 6"/>
          <p:cNvSpPr/>
          <p:nvPr/>
        </p:nvSpPr>
        <p:spPr>
          <a:xfrm>
            <a:off x="2257425" y="965200"/>
            <a:ext cx="9845240" cy="2862322"/>
          </a:xfrm>
          <a:prstGeom prst="rect">
            <a:avLst/>
          </a:prstGeom>
        </p:spPr>
        <p:txBody>
          <a:bodyPr wrap="square">
            <a:spAutoFit/>
          </a:bodyPr>
          <a:lstStyle/>
          <a:p>
            <a:pPr lvl="0" algn="r" rtl="1">
              <a:spcAft>
                <a:spcPts val="0"/>
              </a:spcAft>
            </a:pPr>
            <a:r>
              <a:rPr lang="ar-SA" sz="2000" b="1" dirty="0">
                <a:solidFill>
                  <a:srgbClr val="A02240"/>
                </a:solidFill>
                <a:latin typeface="Century Gothic" panose="020B0502020202020204" pitchFamily="34" charset="0"/>
                <a:ea typeface="Times New Roman" panose="02020603050405020304" pitchFamily="18" charset="0"/>
                <a:cs typeface="Arabic Typesetting" panose="03020402040406030203" pitchFamily="66" charset="-78"/>
              </a:rPr>
              <a:t>السعر</a:t>
            </a:r>
            <a:r>
              <a:rPr lang="en-US" sz="2000" b="1" dirty="0">
                <a:solidFill>
                  <a:srgbClr val="A02240"/>
                </a:solidFill>
                <a:latin typeface="Arabic Typesetting" panose="03020402040406030203" pitchFamily="66" charset="-78"/>
                <a:ea typeface="Times New Roman" panose="02020603050405020304" pitchFamily="18" charset="0"/>
                <a:cs typeface="Tahoma" panose="020B0604030504040204" pitchFamily="34" charset="0"/>
              </a:rPr>
              <a:t>:</a:t>
            </a:r>
            <a:endParaRPr lang="en-US" sz="2000"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733425" algn="r" rtl="1">
              <a:spcAft>
                <a:spcPts val="0"/>
              </a:spcAft>
            </a:pPr>
            <a:r>
              <a:rPr lang="ar-SA" sz="2000"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أسعار هذه الأنواع من الأسمدة العضوية تتراوح بين مرتفع إلى متوسط لتوافر محتواه من العناصر الغذائية والمواد العضوية ونستهدف أصحاب الدخل المرتفع والمتوسط والمنخفض ودخول المنافسين في السوق المستهدف.</a:t>
            </a:r>
            <a:endParaRPr lang="en-US" sz="2000"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lvl="0" algn="r" rtl="1">
              <a:spcAft>
                <a:spcPts val="0"/>
              </a:spcAft>
            </a:pPr>
            <a:r>
              <a:rPr lang="ar-SA" sz="2000" b="1" dirty="0">
                <a:solidFill>
                  <a:srgbClr val="A02240"/>
                </a:solidFill>
                <a:latin typeface="Century Gothic" panose="020B0502020202020204" pitchFamily="34" charset="0"/>
                <a:ea typeface="Times New Roman" panose="02020603050405020304" pitchFamily="18" charset="0"/>
                <a:cs typeface="Arabic Typesetting" panose="03020402040406030203" pitchFamily="66" charset="-78"/>
              </a:rPr>
              <a:t>المنتج</a:t>
            </a:r>
            <a:r>
              <a:rPr lang="en-US" sz="2000" b="1" dirty="0">
                <a:solidFill>
                  <a:srgbClr val="A02240"/>
                </a:solidFill>
                <a:latin typeface="Arabic Typesetting" panose="03020402040406030203" pitchFamily="66" charset="-78"/>
                <a:ea typeface="Times New Roman" panose="02020603050405020304" pitchFamily="18" charset="0"/>
                <a:cs typeface="Tahoma" panose="020B0604030504040204" pitchFamily="34" charset="0"/>
              </a:rPr>
              <a:t>:</a:t>
            </a:r>
            <a:endParaRPr lang="en-US" sz="2000"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733425" algn="r" rtl="1">
              <a:spcAft>
                <a:spcPts val="0"/>
              </a:spcAft>
            </a:pPr>
            <a:r>
              <a:rPr lang="ar-SA" sz="2000"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حفاظا على البيئة وتفعيلا لعميلة التدوير واستغلال المخلفات كمصدر انتاج شبه مجاني، عملنا على دراسة انتاج سماد طبيعي من مخلفات الطعام. الذي سيزيد طلبه في المستقبل مع ازدياد اهتمام الدولة بالبيئة والتشجير.</a:t>
            </a:r>
            <a:endParaRPr lang="en-US" sz="2000"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lvl="0" algn="r" rtl="1">
              <a:spcAft>
                <a:spcPts val="0"/>
              </a:spcAft>
            </a:pPr>
            <a:r>
              <a:rPr lang="ar-SA" sz="2000" b="1" dirty="0">
                <a:solidFill>
                  <a:srgbClr val="A02240"/>
                </a:solidFill>
                <a:latin typeface="Century Gothic" panose="020B0502020202020204" pitchFamily="34" charset="0"/>
                <a:ea typeface="Times New Roman" panose="02020603050405020304" pitchFamily="18" charset="0"/>
                <a:cs typeface="Arabic Typesetting" panose="03020402040406030203" pitchFamily="66" charset="-78"/>
              </a:rPr>
              <a:t>الموقع</a:t>
            </a:r>
            <a:r>
              <a:rPr lang="en-US" sz="2000" b="1" dirty="0">
                <a:solidFill>
                  <a:srgbClr val="A02240"/>
                </a:solidFill>
                <a:latin typeface="Arabic Typesetting" panose="03020402040406030203" pitchFamily="66" charset="-78"/>
                <a:ea typeface="Times New Roman" panose="02020603050405020304" pitchFamily="18" charset="0"/>
                <a:cs typeface="Tahoma" panose="020B0604030504040204" pitchFamily="34" charset="0"/>
              </a:rPr>
              <a:t>:</a:t>
            </a:r>
            <a:endParaRPr lang="en-US" sz="2000"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733425" algn="r" rtl="1">
              <a:spcAft>
                <a:spcPts val="0"/>
              </a:spcAft>
            </a:pPr>
            <a:r>
              <a:rPr lang="ar-SA" sz="2000"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سنقوم بإنشاء مصنع في بيئة زراعية بعيد عن المساكن مبدئياً سنكون في </a:t>
            </a:r>
            <a:r>
              <a:rPr lang="ar-SA" sz="2000" dirty="0" smtClean="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الرياض2 </a:t>
            </a:r>
            <a:r>
              <a:rPr lang="ar-SA" sz="2000"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في المملكة العربية السعودية، وإذا لاق المشروع استحسان المجتمع وتفاعلهم سنقوم بإنشاء مصنع في كل مدينة في </a:t>
            </a:r>
            <a:r>
              <a:rPr lang="ar-SA" sz="2000" dirty="0" smtClean="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المملكة.</a:t>
            </a:r>
            <a:endParaRPr lang="en-US" sz="2000" dirty="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p:txBody>
      </p:sp>
      <p:sp>
        <p:nvSpPr>
          <p:cNvPr id="8" name="مستطيل 7"/>
          <p:cNvSpPr/>
          <p:nvPr/>
        </p:nvSpPr>
        <p:spPr>
          <a:xfrm>
            <a:off x="2090650" y="3827522"/>
            <a:ext cx="8932645" cy="2246769"/>
          </a:xfrm>
          <a:prstGeom prst="rect">
            <a:avLst/>
          </a:prstGeom>
        </p:spPr>
        <p:txBody>
          <a:bodyPr wrap="square">
            <a:spAutoFit/>
          </a:bodyPr>
          <a:lstStyle/>
          <a:p>
            <a:pPr marL="342900" lvl="0" indent="-342900" algn="r" rtl="1">
              <a:spcAft>
                <a:spcPts val="0"/>
              </a:spcAft>
              <a:buClr>
                <a:srgbClr val="F57C00"/>
              </a:buClr>
              <a:buFont typeface="Wingdings" panose="05000000000000000000" pitchFamily="2" charset="2"/>
              <a:buChar char=""/>
            </a:pPr>
            <a:r>
              <a:rPr lang="ar-SA" sz="2000" b="1" dirty="0" smtClean="0">
                <a:solidFill>
                  <a:srgbClr val="F57C00"/>
                </a:solidFill>
                <a:latin typeface="Century Gothic" panose="020B0502020202020204" pitchFamily="34" charset="0"/>
                <a:ea typeface="Times New Roman" panose="02020603050405020304" pitchFamily="18" charset="0"/>
                <a:cs typeface="Arabic Typesetting" panose="03020402040406030203" pitchFamily="66" charset="-78"/>
              </a:rPr>
              <a:t>التغليف </a:t>
            </a:r>
            <a:r>
              <a:rPr lang="ar-SA" sz="2000" b="1" dirty="0">
                <a:solidFill>
                  <a:srgbClr val="F57C00"/>
                </a:solidFill>
                <a:latin typeface="Century Gothic" panose="020B0502020202020204" pitchFamily="34" charset="0"/>
                <a:ea typeface="Times New Roman" panose="02020603050405020304" pitchFamily="18" charset="0"/>
                <a:cs typeface="Arabic Typesetting" panose="03020402040406030203" pitchFamily="66" charset="-78"/>
              </a:rPr>
              <a:t>والتصميم: </a:t>
            </a:r>
            <a:endParaRPr lang="en-US" sz="2000"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342900" lvl="0" indent="-342900" algn="r" rtl="1">
              <a:spcAft>
                <a:spcPts val="0"/>
              </a:spcAft>
              <a:buFont typeface="+mj-lt"/>
              <a:buAutoNum type="arabicPeriod"/>
            </a:pPr>
            <a:r>
              <a:rPr lang="ar-SA" sz="2000" b="1"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العبوة:</a:t>
            </a:r>
            <a:r>
              <a:rPr lang="ar-SA" sz="2000"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 يغلف المنتج بأكياس </a:t>
            </a:r>
            <a:r>
              <a:rPr lang="ar-SA" sz="2000" dirty="0" smtClean="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ورقيه عالية </a:t>
            </a:r>
            <a:r>
              <a:rPr lang="ar-SA" sz="2000"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الجودة للحفاظ على رطوبة الأسمدة بسعة </a:t>
            </a:r>
            <a:r>
              <a:rPr lang="ar-SA" sz="2000" dirty="0" smtClean="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10 </a:t>
            </a:r>
            <a:r>
              <a:rPr lang="ar-SA" sz="2000"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كيلو جرام للعبوة.   </a:t>
            </a:r>
            <a:endParaRPr lang="en-US" sz="2000"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342900" lvl="0" indent="-342900" algn="r" rtl="1">
              <a:spcAft>
                <a:spcPts val="0"/>
              </a:spcAft>
              <a:buFont typeface="+mj-lt"/>
              <a:buAutoNum type="arabicPeriod"/>
            </a:pPr>
            <a:r>
              <a:rPr lang="ar-SA" sz="2000" b="1"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الغلاف الخارجي:</a:t>
            </a:r>
            <a:r>
              <a:rPr lang="ar-SA" sz="2000"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 يتم كتابة بيانات السماد باللغتين العربية والإنجليزية </a:t>
            </a:r>
            <a:r>
              <a:rPr lang="ar-SA" sz="2000" b="1"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وهي كالتالي:</a:t>
            </a:r>
            <a:r>
              <a:rPr lang="ar-SA" sz="2000"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  </a:t>
            </a:r>
            <a:endParaRPr lang="en-US" sz="2000"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733425" algn="r" rtl="1">
              <a:spcAft>
                <a:spcPts val="0"/>
              </a:spcAft>
            </a:pPr>
            <a:r>
              <a:rPr lang="ar-SA" sz="2000" dirty="0">
                <a:solidFill>
                  <a:schemeClr val="accent3">
                    <a:lumMod val="50000"/>
                  </a:schemeClr>
                </a:solidFill>
                <a:latin typeface="Century Gothic" panose="020B0502020202020204" pitchFamily="34" charset="0"/>
                <a:ea typeface="Times New Roman" panose="02020603050405020304" pitchFamily="18" charset="0"/>
                <a:cs typeface="Arabic Typesetting" panose="03020402040406030203" pitchFamily="66" charset="-78"/>
              </a:rPr>
              <a:t>1.العلامة التجارية.   2.أسم المنتج.   3.طريقة الاستخدام.  4.تاريخ الانتاج والتعبئة وتاريخ انتهاء الصلاحية.     5.محتويات ومكونات المنتج.     6.بلد المنشأ.     7.تحذيرات متعقلة بسلامة المنتج.  </a:t>
            </a:r>
            <a:r>
              <a:rPr lang="ar-SA" sz="2000" dirty="0" smtClean="0">
                <a:solidFill>
                  <a:schemeClr val="accent3">
                    <a:lumMod val="50000"/>
                  </a:schemeClr>
                </a:solidFill>
                <a:latin typeface="Century Gothic" panose="020B0502020202020204" pitchFamily="34" charset="0"/>
                <a:ea typeface="Times New Roman" panose="02020603050405020304" pitchFamily="18" charset="0"/>
                <a:cs typeface="Arabic Typesetting" panose="03020402040406030203" pitchFamily="66" charset="-78"/>
              </a:rPr>
              <a:t>8.طريقة </a:t>
            </a:r>
            <a:r>
              <a:rPr lang="ar-SA" sz="2000" dirty="0">
                <a:solidFill>
                  <a:schemeClr val="accent3">
                    <a:lumMod val="50000"/>
                  </a:schemeClr>
                </a:solidFill>
                <a:latin typeface="Century Gothic" panose="020B0502020202020204" pitchFamily="34" charset="0"/>
                <a:ea typeface="Times New Roman" panose="02020603050405020304" pitchFamily="18" charset="0"/>
                <a:cs typeface="Arabic Typesetting" panose="03020402040406030203" pitchFamily="66" charset="-78"/>
              </a:rPr>
              <a:t>الحفظ والتخزين.     9. الوزن الصافي.     10.السجل التجاري ورقم الترخيص. </a:t>
            </a:r>
            <a:r>
              <a:rPr lang="ar-SA" sz="2000"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 </a:t>
            </a:r>
            <a:endParaRPr lang="ar-SA" sz="2000" dirty="0" smtClean="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endParaRPr>
          </a:p>
          <a:p>
            <a:pPr marL="733425" algn="r" rtl="1">
              <a:spcAft>
                <a:spcPts val="0"/>
              </a:spcAft>
            </a:pPr>
            <a:r>
              <a:rPr lang="ar-SA" sz="2000" dirty="0" smtClean="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   </a:t>
            </a:r>
            <a:endParaRPr lang="en-US" sz="2000"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342900" lvl="0" indent="-342900" algn="r" rtl="1">
              <a:spcAft>
                <a:spcPts val="0"/>
              </a:spcAft>
              <a:buClr>
                <a:srgbClr val="F57C00"/>
              </a:buClr>
              <a:buFont typeface="Wingdings" panose="05000000000000000000" pitchFamily="2" charset="2"/>
              <a:buChar char=""/>
            </a:pPr>
            <a:r>
              <a:rPr lang="ar-SA" sz="2000" b="1" dirty="0">
                <a:solidFill>
                  <a:srgbClr val="F57C00"/>
                </a:solidFill>
                <a:latin typeface="Century Gothic" panose="020B0502020202020204" pitchFamily="34" charset="0"/>
                <a:ea typeface="Times New Roman" panose="02020603050405020304" pitchFamily="18" charset="0"/>
                <a:cs typeface="Arabic Typesetting" panose="03020402040406030203" pitchFamily="66" charset="-78"/>
              </a:rPr>
              <a:t>الترويج: </a:t>
            </a:r>
            <a:r>
              <a:rPr lang="ar-SA" sz="2000" dirty="0" smtClean="0">
                <a:solidFill>
                  <a:srgbClr val="000000"/>
                </a:solidFill>
                <a:latin typeface="Century Gothic" panose="020B0502020202020204" pitchFamily="34" charset="0"/>
                <a:ea typeface="Times New Roman" panose="02020603050405020304" pitchFamily="18" charset="0"/>
                <a:cs typeface="Tahoma" panose="020B0604030504040204" pitchFamily="34" charset="0"/>
              </a:rPr>
              <a:t> </a:t>
            </a:r>
            <a:r>
              <a:rPr lang="ar-SA" sz="2000" dirty="0" smtClean="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يتم </a:t>
            </a:r>
            <a:r>
              <a:rPr lang="ar-SA" sz="2000"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الترويج عن المنتج </a:t>
            </a:r>
            <a:r>
              <a:rPr lang="ar-SA" sz="2000" dirty="0" smtClean="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عن </a:t>
            </a:r>
            <a:r>
              <a:rPr lang="ar-SA" sz="2000"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طريق المعارض </a:t>
            </a:r>
            <a:r>
              <a:rPr lang="ar-SA" sz="2000" dirty="0" smtClean="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والوسائل التواصل الاجتماعي والمؤتمرات.</a:t>
            </a:r>
            <a:endParaRPr lang="en-US" sz="2000" dirty="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p:txBody>
      </p:sp>
      <p:sp>
        <p:nvSpPr>
          <p:cNvPr id="9" name="مستطيل 8"/>
          <p:cNvSpPr/>
          <p:nvPr/>
        </p:nvSpPr>
        <p:spPr>
          <a:xfrm>
            <a:off x="11074400" y="3827522"/>
            <a:ext cx="1096774" cy="369332"/>
          </a:xfrm>
          <a:prstGeom prst="rect">
            <a:avLst/>
          </a:prstGeom>
        </p:spPr>
        <p:txBody>
          <a:bodyPr wrap="none">
            <a:spAutoFit/>
          </a:bodyPr>
          <a:lstStyle/>
          <a:p>
            <a:pPr lvl="0" algn="r" rtl="1">
              <a:spcAft>
                <a:spcPts val="0"/>
              </a:spcAft>
              <a:buClr>
                <a:srgbClr val="F57C00"/>
              </a:buClr>
            </a:pPr>
            <a:r>
              <a:rPr lang="ar-SA" b="1" dirty="0">
                <a:solidFill>
                  <a:srgbClr val="A02240"/>
                </a:solidFill>
                <a:latin typeface="Century Gothic" panose="020B0502020202020204" pitchFamily="34" charset="0"/>
                <a:ea typeface="Times New Roman" panose="02020603050405020304" pitchFamily="18" charset="0"/>
                <a:cs typeface="Arabic Typesetting" panose="03020402040406030203" pitchFamily="66" charset="-78"/>
              </a:rPr>
              <a:t>الترويج والإعلان</a:t>
            </a:r>
            <a:r>
              <a:rPr lang="en-US" b="1" dirty="0">
                <a:solidFill>
                  <a:srgbClr val="A02240"/>
                </a:solidFill>
                <a:latin typeface="Century Gothic" panose="020B0502020202020204" pitchFamily="34" charset="0"/>
                <a:ea typeface="Times New Roman" panose="02020603050405020304" pitchFamily="18" charset="0"/>
                <a:cs typeface="Arabic Typesetting" panose="03020402040406030203" pitchFamily="66" charset="-78"/>
              </a:rPr>
              <a:t>: </a:t>
            </a:r>
            <a:endParaRPr lang="ar-SA" b="1" dirty="0">
              <a:solidFill>
                <a:srgbClr val="A02240"/>
              </a:solidFill>
              <a:latin typeface="Century Gothic" panose="020B0502020202020204" pitchFamily="34" charset="0"/>
              <a:ea typeface="Times New Roman" panose="02020603050405020304" pitchFamily="18" charset="0"/>
              <a:cs typeface="Arabic Typesetting" panose="03020402040406030203" pitchFamily="66" charset="-78"/>
            </a:endParaRPr>
          </a:p>
        </p:txBody>
      </p:sp>
      <p:sp>
        <p:nvSpPr>
          <p:cNvPr id="10" name="عنصر نائب لرقم الشريحة 9"/>
          <p:cNvSpPr>
            <a:spLocks noGrp="1"/>
          </p:cNvSpPr>
          <p:nvPr>
            <p:ph type="sldNum" sz="quarter" idx="12"/>
          </p:nvPr>
        </p:nvSpPr>
        <p:spPr/>
        <p:txBody>
          <a:bodyPr/>
          <a:lstStyle/>
          <a:p>
            <a:pPr algn="r" rtl="1"/>
            <a:fld id="{022B156B-59AE-415F-B24B-8756D48BB977}" type="slidenum">
              <a:rPr lang="ar-SA" smtClean="0"/>
              <a:pPr algn="r" rtl="1"/>
              <a:t>10</a:t>
            </a:fld>
            <a:endParaRPr lang="ar-SA"/>
          </a:p>
        </p:txBody>
      </p:sp>
    </p:spTree>
    <p:extLst>
      <p:ext uri="{BB962C8B-B14F-4D97-AF65-F5344CB8AC3E}">
        <p14:creationId xmlns:p14="http://schemas.microsoft.com/office/powerpoint/2010/main" xmlns="" val="2621845560"/>
      </p:ext>
    </p:extLst>
  </p:cSld>
  <p:clrMapOvr>
    <a:masterClrMapping/>
  </p:clrMapOvr>
  <p:transition spd="slow">
    <p:push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نتيجة بحث الصور عن ‫شعار جامعة الملك سعود الجديد png‬‏"/>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187325"/>
            <a:ext cx="1535430" cy="590550"/>
          </a:xfrm>
          <a:prstGeom prst="rect">
            <a:avLst/>
          </a:prstGeom>
          <a:noFill/>
          <a:ln>
            <a:noFill/>
          </a:ln>
        </p:spPr>
      </p:pic>
      <p:pic>
        <p:nvPicPr>
          <p:cNvPr id="3" name="صورة 2" descr="C:\Users\Eman RAD\Desktop\2.png"/>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1123614" y="5892800"/>
            <a:ext cx="1117600" cy="965200"/>
          </a:xfrm>
          <a:prstGeom prst="rect">
            <a:avLst/>
          </a:prstGeom>
          <a:noFill/>
          <a:ln>
            <a:noFill/>
          </a:ln>
        </p:spPr>
      </p:pic>
      <p:sp>
        <p:nvSpPr>
          <p:cNvPr id="4" name="عنصر نائب لرقم الشريحة 3"/>
          <p:cNvSpPr>
            <a:spLocks noGrp="1"/>
          </p:cNvSpPr>
          <p:nvPr>
            <p:ph type="sldNum" sz="quarter" idx="12"/>
          </p:nvPr>
        </p:nvSpPr>
        <p:spPr/>
        <p:txBody>
          <a:bodyPr/>
          <a:lstStyle/>
          <a:p>
            <a:pPr algn="r" rtl="1"/>
            <a:fld id="{022B156B-59AE-415F-B24B-8756D48BB977}" type="slidenum">
              <a:rPr lang="ar-SA" smtClean="0"/>
              <a:pPr algn="r" rtl="1"/>
              <a:t>11</a:t>
            </a:fld>
            <a:endParaRPr lang="ar-SA"/>
          </a:p>
        </p:txBody>
      </p:sp>
      <p:pic>
        <p:nvPicPr>
          <p:cNvPr id="1026" name="Picture 2" descr="الرياض 2"/>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472615" y="2029314"/>
            <a:ext cx="6781800" cy="3810000"/>
          </a:xfrm>
          <a:prstGeom prst="rect">
            <a:avLst/>
          </a:prstGeom>
          <a:noFill/>
          <a:extLst>
            <a:ext uri="{909E8E84-426E-40DD-AFC4-6F175D3DCCD1}">
              <a14:hiddenFill xmlns:a14="http://schemas.microsoft.com/office/drawing/2010/main" xmlns="">
                <a:solidFill>
                  <a:srgbClr val="FFFFFF"/>
                </a:solidFill>
              </a14:hiddenFill>
            </a:ext>
          </a:extLst>
        </p:spPr>
      </p:pic>
      <p:sp>
        <p:nvSpPr>
          <p:cNvPr id="6" name="مستطيل 5"/>
          <p:cNvSpPr/>
          <p:nvPr/>
        </p:nvSpPr>
        <p:spPr>
          <a:xfrm>
            <a:off x="5554140" y="0"/>
            <a:ext cx="6715300" cy="1015663"/>
          </a:xfrm>
          <a:prstGeom prst="rect">
            <a:avLst/>
          </a:prstGeom>
        </p:spPr>
        <p:txBody>
          <a:bodyPr wrap="none">
            <a:spAutoFit/>
          </a:bodyPr>
          <a:lstStyle/>
          <a:p>
            <a:r>
              <a:rPr lang="ar-SA" sz="6000" b="1" dirty="0">
                <a:solidFill>
                  <a:srgbClr val="007266"/>
                </a:solidFill>
                <a:ea typeface="Times New Roman" panose="02020603050405020304" pitchFamily="18" charset="0"/>
                <a:cs typeface="Arabic Typesetting" panose="03020402040406030203" pitchFamily="66" charset="-78"/>
              </a:rPr>
              <a:t>ثانيا دراسة الجدوى التفصيلية </a:t>
            </a:r>
            <a:r>
              <a:rPr lang="ar-SA" sz="6000" b="1" dirty="0" smtClean="0">
                <a:solidFill>
                  <a:srgbClr val="007266"/>
                </a:solidFill>
                <a:ea typeface="Times New Roman" panose="02020603050405020304" pitchFamily="18" charset="0"/>
                <a:cs typeface="Arabic Typesetting" panose="03020402040406030203" pitchFamily="66" charset="-78"/>
              </a:rPr>
              <a:t>التسويقية:</a:t>
            </a:r>
            <a:endParaRPr lang="ar-SA" sz="6000" dirty="0"/>
          </a:p>
        </p:txBody>
      </p:sp>
      <p:sp>
        <p:nvSpPr>
          <p:cNvPr id="7" name="مستطيل 6"/>
          <p:cNvSpPr/>
          <p:nvPr/>
        </p:nvSpPr>
        <p:spPr>
          <a:xfrm>
            <a:off x="2936116" y="20935"/>
            <a:ext cx="2618024" cy="923330"/>
          </a:xfrm>
          <a:prstGeom prst="rect">
            <a:avLst/>
          </a:prstGeom>
        </p:spPr>
        <p:txBody>
          <a:bodyPr wrap="none">
            <a:spAutoFit/>
          </a:bodyPr>
          <a:lstStyle/>
          <a:p>
            <a:pPr lvl="0" algn="r" rtl="1">
              <a:spcAft>
                <a:spcPts val="0"/>
              </a:spcAft>
            </a:pPr>
            <a:r>
              <a:rPr lang="ar-SA" sz="5400" b="1" dirty="0">
                <a:solidFill>
                  <a:srgbClr val="A02240"/>
                </a:solidFill>
                <a:ea typeface="Times New Roman" panose="02020603050405020304" pitchFamily="18" charset="0"/>
                <a:cs typeface="Arabic Typesetting" panose="03020402040406030203" pitchFamily="66" charset="-78"/>
              </a:rPr>
              <a:t>أدوات التسويق:</a:t>
            </a:r>
            <a:endParaRPr lang="en-US" sz="5400" b="1" dirty="0">
              <a:solidFill>
                <a:srgbClr val="A02240"/>
              </a:solidFill>
              <a:ea typeface="Times New Roman" panose="02020603050405020304" pitchFamily="18" charset="0"/>
              <a:cs typeface="Arabic Typesetting" panose="03020402040406030203" pitchFamily="66" charset="-78"/>
            </a:endParaRPr>
          </a:p>
        </p:txBody>
      </p:sp>
      <p:sp>
        <p:nvSpPr>
          <p:cNvPr id="5" name="مستطيل 4"/>
          <p:cNvSpPr/>
          <p:nvPr/>
        </p:nvSpPr>
        <p:spPr>
          <a:xfrm>
            <a:off x="8942660" y="2065371"/>
            <a:ext cx="2997937" cy="523220"/>
          </a:xfrm>
          <a:prstGeom prst="rect">
            <a:avLst/>
          </a:prstGeom>
        </p:spPr>
        <p:txBody>
          <a:bodyPr wrap="none">
            <a:spAutoFit/>
          </a:bodyPr>
          <a:lstStyle/>
          <a:p>
            <a:r>
              <a:rPr lang="ar-SA" sz="2800" b="1"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الرياض2 في المملكة العربية السعودية</a:t>
            </a:r>
            <a:endParaRPr lang="ar-SA" sz="2800" b="1" dirty="0"/>
          </a:p>
        </p:txBody>
      </p:sp>
      <p:sp>
        <p:nvSpPr>
          <p:cNvPr id="8" name="مستطيل 7"/>
          <p:cNvSpPr/>
          <p:nvPr/>
        </p:nvSpPr>
        <p:spPr>
          <a:xfrm>
            <a:off x="7874597" y="2714920"/>
            <a:ext cx="4066000" cy="2246769"/>
          </a:xfrm>
          <a:prstGeom prst="rect">
            <a:avLst/>
          </a:prstGeom>
        </p:spPr>
        <p:txBody>
          <a:bodyPr wrap="square">
            <a:spAutoFit/>
          </a:bodyPr>
          <a:lstStyle/>
          <a:p>
            <a:pPr algn="r"/>
            <a:r>
              <a:rPr lang="ar-SA" sz="2800" dirty="0">
                <a:latin typeface="Arabic Typesetting" panose="03020402040406030203" pitchFamily="66" charset="-78"/>
                <a:cs typeface="Arabic Typesetting" panose="03020402040406030203" pitchFamily="66" charset="-78"/>
              </a:rPr>
              <a:t>أُنشئت المدينة الصناعية الثانية في الرياض عام 1396هـ/1976م، كثاني مدينة صناعية بالرياض تُشرف عليها مدن، وتبلغ مساحتها الإجمالية 18.7مليون م2، وتقع جنوب مدينة الرياض على طريق </a:t>
            </a:r>
            <a:r>
              <a:rPr lang="ar-SA" sz="2800" dirty="0" smtClean="0">
                <a:latin typeface="Arabic Typesetting" panose="03020402040406030203" pitchFamily="66" charset="-78"/>
                <a:cs typeface="Arabic Typesetting" panose="03020402040406030203" pitchFamily="66" charset="-78"/>
              </a:rPr>
              <a:t>الخرج.</a:t>
            </a:r>
            <a:endParaRPr lang="ar-SA" sz="2800"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xmlns="" val="2056587892"/>
      </p:ext>
    </p:extLst>
  </p:cSld>
  <p:clrMapOvr>
    <a:masterClrMapping/>
  </p:clrMapOvr>
  <p:transition spd="slow">
    <p:push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نتيجة بحث الصور عن ‫شعار جامعة الملك سعود الجديد png‬‏"/>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187325"/>
            <a:ext cx="1535430" cy="590550"/>
          </a:xfrm>
          <a:prstGeom prst="rect">
            <a:avLst/>
          </a:prstGeom>
          <a:noFill/>
          <a:ln>
            <a:noFill/>
          </a:ln>
        </p:spPr>
      </p:pic>
      <p:pic>
        <p:nvPicPr>
          <p:cNvPr id="3" name="صورة 2" descr="C:\Users\Eman RAD\Desktop\2.png"/>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1074400" y="5892800"/>
            <a:ext cx="1117600" cy="965200"/>
          </a:xfrm>
          <a:prstGeom prst="rect">
            <a:avLst/>
          </a:prstGeom>
          <a:noFill/>
          <a:ln>
            <a:noFill/>
          </a:ln>
        </p:spPr>
      </p:pic>
      <p:sp>
        <p:nvSpPr>
          <p:cNvPr id="4" name="مستطيل 3"/>
          <p:cNvSpPr/>
          <p:nvPr/>
        </p:nvSpPr>
        <p:spPr>
          <a:xfrm>
            <a:off x="5554140" y="0"/>
            <a:ext cx="6715300" cy="1015663"/>
          </a:xfrm>
          <a:prstGeom prst="rect">
            <a:avLst/>
          </a:prstGeom>
        </p:spPr>
        <p:txBody>
          <a:bodyPr wrap="none">
            <a:spAutoFit/>
          </a:bodyPr>
          <a:lstStyle/>
          <a:p>
            <a:r>
              <a:rPr lang="ar-SA" sz="6000" b="1" dirty="0">
                <a:solidFill>
                  <a:srgbClr val="007266"/>
                </a:solidFill>
                <a:ea typeface="Times New Roman" panose="02020603050405020304" pitchFamily="18" charset="0"/>
                <a:cs typeface="Arabic Typesetting" panose="03020402040406030203" pitchFamily="66" charset="-78"/>
              </a:rPr>
              <a:t>ثانيا دراسة الجدوى التفصيلية </a:t>
            </a:r>
            <a:r>
              <a:rPr lang="ar-SA" sz="6000" b="1" dirty="0" smtClean="0">
                <a:solidFill>
                  <a:srgbClr val="007266"/>
                </a:solidFill>
                <a:ea typeface="Times New Roman" panose="02020603050405020304" pitchFamily="18" charset="0"/>
                <a:cs typeface="Arabic Typesetting" panose="03020402040406030203" pitchFamily="66" charset="-78"/>
              </a:rPr>
              <a:t>التسويقية:</a:t>
            </a:r>
            <a:endParaRPr lang="ar-SA" sz="6000" dirty="0"/>
          </a:p>
        </p:txBody>
      </p:sp>
      <p:sp>
        <p:nvSpPr>
          <p:cNvPr id="5" name="مستطيل 4"/>
          <p:cNvSpPr/>
          <p:nvPr/>
        </p:nvSpPr>
        <p:spPr>
          <a:xfrm>
            <a:off x="3184581" y="92333"/>
            <a:ext cx="2369559" cy="923330"/>
          </a:xfrm>
          <a:prstGeom prst="rect">
            <a:avLst/>
          </a:prstGeom>
        </p:spPr>
        <p:txBody>
          <a:bodyPr wrap="none">
            <a:spAutoFit/>
          </a:bodyPr>
          <a:lstStyle/>
          <a:p>
            <a:pPr lvl="0" algn="r" rtl="1">
              <a:spcAft>
                <a:spcPts val="0"/>
              </a:spcAft>
            </a:pPr>
            <a:r>
              <a:rPr lang="ar-SA" sz="5400" b="1" dirty="0">
                <a:solidFill>
                  <a:srgbClr val="A02240"/>
                </a:solidFill>
                <a:ea typeface="Times New Roman" panose="02020603050405020304" pitchFamily="18" charset="0"/>
                <a:cs typeface="Arabic Typesetting" panose="03020402040406030203" pitchFamily="66" charset="-78"/>
              </a:rPr>
              <a:t>أقسام السوق</a:t>
            </a:r>
            <a:r>
              <a:rPr lang="en-US" sz="5400" b="1" dirty="0">
                <a:solidFill>
                  <a:srgbClr val="A02240"/>
                </a:solidFill>
                <a:ea typeface="Times New Roman" panose="02020603050405020304" pitchFamily="18" charset="0"/>
                <a:cs typeface="Arabic Typesetting" panose="03020402040406030203" pitchFamily="66" charset="-78"/>
              </a:rPr>
              <a:t>:</a:t>
            </a:r>
          </a:p>
        </p:txBody>
      </p:sp>
      <p:sp>
        <p:nvSpPr>
          <p:cNvPr id="6" name="مستطيل 5"/>
          <p:cNvSpPr/>
          <p:nvPr/>
        </p:nvSpPr>
        <p:spPr>
          <a:xfrm>
            <a:off x="558800" y="1693039"/>
            <a:ext cx="10706100" cy="4401205"/>
          </a:xfrm>
          <a:prstGeom prst="rect">
            <a:avLst/>
          </a:prstGeom>
        </p:spPr>
        <p:txBody>
          <a:bodyPr wrap="square">
            <a:spAutoFit/>
          </a:bodyPr>
          <a:lstStyle/>
          <a:p>
            <a:pPr lvl="0" algn="r" rtl="1">
              <a:spcAft>
                <a:spcPts val="0"/>
              </a:spcAft>
            </a:pPr>
            <a:r>
              <a:rPr lang="ar-SA" sz="2800" b="1" dirty="0">
                <a:solidFill>
                  <a:srgbClr val="A02240"/>
                </a:solidFill>
                <a:latin typeface="Century Gothic" panose="020B0502020202020204" pitchFamily="34" charset="0"/>
                <a:ea typeface="Times New Roman" panose="02020603050405020304" pitchFamily="18" charset="0"/>
                <a:cs typeface="Arabic Typesetting" panose="03020402040406030203" pitchFamily="66" charset="-78"/>
              </a:rPr>
              <a:t>من ناحية المعايير الجغرافية</a:t>
            </a:r>
            <a:r>
              <a:rPr lang="en-US" sz="2800" b="1" dirty="0">
                <a:solidFill>
                  <a:srgbClr val="A02240"/>
                </a:solidFill>
                <a:latin typeface="Arabic Typesetting" panose="03020402040406030203" pitchFamily="66" charset="-78"/>
                <a:ea typeface="Times New Roman" panose="02020603050405020304" pitchFamily="18" charset="0"/>
                <a:cs typeface="Tahoma" panose="020B0604030504040204" pitchFamily="34" charset="0"/>
              </a:rPr>
              <a:t>:</a:t>
            </a:r>
            <a:endParaRPr lang="en-US" sz="2000"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733425" algn="r" rtl="1">
              <a:spcAft>
                <a:spcPts val="0"/>
              </a:spcAft>
            </a:pPr>
            <a:r>
              <a:rPr lang="ar-SA" sz="2800"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يستهدف المشروع السوق المحلي للملكة العربية السعودية وتحديدا منطقة الرياض في الوقت الحالي، ونتطلع لانتشار وتوزيع المنتج على بقية مدن ومحافظات المملكة العربية السعودية وتصديره للخارج</a:t>
            </a:r>
            <a:r>
              <a:rPr lang="en-US" sz="2800" dirty="0">
                <a:solidFill>
                  <a:srgbClr val="000000"/>
                </a:solidFill>
                <a:latin typeface="Arabic Typesetting" panose="03020402040406030203" pitchFamily="66" charset="-78"/>
                <a:ea typeface="Times New Roman" panose="02020603050405020304" pitchFamily="18" charset="0"/>
                <a:cs typeface="Tahoma" panose="020B0604030504040204" pitchFamily="34" charset="0"/>
              </a:rPr>
              <a:t>.</a:t>
            </a:r>
            <a:endParaRPr lang="en-US" sz="2000"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lvl="0" algn="r" rtl="1">
              <a:spcAft>
                <a:spcPts val="0"/>
              </a:spcAft>
            </a:pPr>
            <a:r>
              <a:rPr lang="ar-SA" sz="2800" b="1" dirty="0">
                <a:solidFill>
                  <a:srgbClr val="A02240"/>
                </a:solidFill>
                <a:latin typeface="Century Gothic" panose="020B0502020202020204" pitchFamily="34" charset="0"/>
                <a:ea typeface="Times New Roman" panose="02020603050405020304" pitchFamily="18" charset="0"/>
                <a:cs typeface="Arabic Typesetting" panose="03020402040406030203" pitchFamily="66" charset="-78"/>
              </a:rPr>
              <a:t>من ناحية المعايير الديموغرافية</a:t>
            </a:r>
            <a:r>
              <a:rPr lang="en-US" sz="2800" b="1" dirty="0">
                <a:solidFill>
                  <a:srgbClr val="A02240"/>
                </a:solidFill>
                <a:latin typeface="Arabic Typesetting" panose="03020402040406030203" pitchFamily="66" charset="-78"/>
                <a:ea typeface="Times New Roman" panose="02020603050405020304" pitchFamily="18" charset="0"/>
                <a:cs typeface="Tahoma" panose="020B0604030504040204" pitchFamily="34" charset="0"/>
              </a:rPr>
              <a:t>:</a:t>
            </a:r>
            <a:endParaRPr lang="en-US" sz="2000"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733425" algn="r" rtl="1">
              <a:spcAft>
                <a:spcPts val="0"/>
              </a:spcAft>
            </a:pPr>
            <a:r>
              <a:rPr lang="ar-SA" sz="2800"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يستهدف المشروع لكل مهتم بالزراعة، فليس مقتصر على جنس أو سن محدد.</a:t>
            </a:r>
            <a:r>
              <a:rPr lang="en-US" sz="2800" dirty="0">
                <a:solidFill>
                  <a:srgbClr val="000000"/>
                </a:solidFill>
                <a:latin typeface="Arabic Typesetting" panose="03020402040406030203" pitchFamily="66" charset="-78"/>
                <a:ea typeface="Times New Roman" panose="02020603050405020304" pitchFamily="18" charset="0"/>
                <a:cs typeface="Tahoma" panose="020B0604030504040204" pitchFamily="34" charset="0"/>
              </a:rPr>
              <a:t> </a:t>
            </a:r>
            <a:endParaRPr lang="en-US" sz="2000"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lvl="0" algn="r" rtl="1">
              <a:spcAft>
                <a:spcPts val="0"/>
              </a:spcAft>
            </a:pPr>
            <a:r>
              <a:rPr lang="ar-SA" sz="2800" b="1" dirty="0">
                <a:solidFill>
                  <a:srgbClr val="A02240"/>
                </a:solidFill>
                <a:latin typeface="Century Gothic" panose="020B0502020202020204" pitchFamily="34" charset="0"/>
                <a:ea typeface="Times New Roman" panose="02020603050405020304" pitchFamily="18" charset="0"/>
                <a:cs typeface="Arabic Typesetting" panose="03020402040406030203" pitchFamily="66" charset="-78"/>
              </a:rPr>
              <a:t>من ناحية المعايير الاجتماعية</a:t>
            </a:r>
            <a:r>
              <a:rPr lang="en-US" sz="2800" b="1" dirty="0">
                <a:solidFill>
                  <a:srgbClr val="A02240"/>
                </a:solidFill>
                <a:latin typeface="Arabic Typesetting" panose="03020402040406030203" pitchFamily="66" charset="-78"/>
                <a:ea typeface="Times New Roman" panose="02020603050405020304" pitchFamily="18" charset="0"/>
                <a:cs typeface="Tahoma" panose="020B0604030504040204" pitchFamily="34" charset="0"/>
              </a:rPr>
              <a:t>:</a:t>
            </a:r>
            <a:endParaRPr lang="en-US" sz="2000"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733425" algn="r" rtl="1">
              <a:spcAft>
                <a:spcPts val="0"/>
              </a:spcAft>
            </a:pPr>
            <a:r>
              <a:rPr lang="ar-SA" sz="2800"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يخدم المشروع فئة المزارعين وأصحاب المشاريع التنموية الزراعية والحضرية، والحدائق المنزلية.</a:t>
            </a:r>
            <a:endParaRPr lang="en-US" sz="2000"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lvl="0" algn="r" rtl="1">
              <a:spcAft>
                <a:spcPts val="0"/>
              </a:spcAft>
            </a:pPr>
            <a:r>
              <a:rPr lang="ar-SA" sz="2800" b="1" dirty="0">
                <a:solidFill>
                  <a:srgbClr val="A02240"/>
                </a:solidFill>
                <a:latin typeface="Century Gothic" panose="020B0502020202020204" pitchFamily="34" charset="0"/>
                <a:ea typeface="Times New Roman" panose="02020603050405020304" pitchFamily="18" charset="0"/>
                <a:cs typeface="Arabic Typesetting" panose="03020402040406030203" pitchFamily="66" charset="-78"/>
              </a:rPr>
              <a:t>من ناحية المعايير الاقتصادية</a:t>
            </a:r>
            <a:r>
              <a:rPr lang="en-US" sz="2800" b="1" dirty="0">
                <a:solidFill>
                  <a:srgbClr val="A02240"/>
                </a:solidFill>
                <a:latin typeface="Arabic Typesetting" panose="03020402040406030203" pitchFamily="66" charset="-78"/>
                <a:ea typeface="Times New Roman" panose="02020603050405020304" pitchFamily="18" charset="0"/>
                <a:cs typeface="Tahoma" panose="020B0604030504040204" pitchFamily="34" charset="0"/>
              </a:rPr>
              <a:t>:</a:t>
            </a:r>
            <a:endParaRPr lang="en-US" sz="2000"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733425" algn="r" rtl="1">
              <a:spcAft>
                <a:spcPts val="0"/>
              </a:spcAft>
            </a:pPr>
            <a:r>
              <a:rPr lang="ar-SA" sz="2800"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  يجذب المشروع جميع فئات الدخل المستهدفة وهي: ذوي المنخفض والمتوسط والمرتفع. وذلك لحاجتهم في زيادة الإنتاجية لمحاصيلهم الزراعية المتخلفة.</a:t>
            </a:r>
            <a:endParaRPr lang="en-US" sz="2000" dirty="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p:txBody>
      </p:sp>
      <p:sp>
        <p:nvSpPr>
          <p:cNvPr id="7" name="عنصر نائب لرقم الشريحة 6"/>
          <p:cNvSpPr>
            <a:spLocks noGrp="1"/>
          </p:cNvSpPr>
          <p:nvPr>
            <p:ph type="sldNum" sz="quarter" idx="12"/>
          </p:nvPr>
        </p:nvSpPr>
        <p:spPr/>
        <p:txBody>
          <a:bodyPr/>
          <a:lstStyle/>
          <a:p>
            <a:pPr algn="r" rtl="1"/>
            <a:fld id="{022B156B-59AE-415F-B24B-8756D48BB977}" type="slidenum">
              <a:rPr lang="ar-SA" smtClean="0"/>
              <a:pPr algn="r" rtl="1"/>
              <a:t>12</a:t>
            </a:fld>
            <a:endParaRPr lang="ar-SA"/>
          </a:p>
        </p:txBody>
      </p:sp>
    </p:spTree>
    <p:extLst>
      <p:ext uri="{BB962C8B-B14F-4D97-AF65-F5344CB8AC3E}">
        <p14:creationId xmlns:p14="http://schemas.microsoft.com/office/powerpoint/2010/main" xmlns="" val="1260298282"/>
      </p:ext>
    </p:extLst>
  </p:cSld>
  <p:clrMapOvr>
    <a:masterClrMapping/>
  </p:clrMapOvr>
  <p:transition spd="slow">
    <p:push di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نتيجة بحث الصور عن ‫شعار جامعة الملك سعود الجديد png‬‏"/>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187325"/>
            <a:ext cx="1535430" cy="590550"/>
          </a:xfrm>
          <a:prstGeom prst="rect">
            <a:avLst/>
          </a:prstGeom>
          <a:noFill/>
          <a:ln>
            <a:noFill/>
          </a:ln>
        </p:spPr>
      </p:pic>
      <p:pic>
        <p:nvPicPr>
          <p:cNvPr id="3" name="صورة 2" descr="C:\Users\Eman RAD\Desktop\2.png"/>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11074400" y="5892800"/>
            <a:ext cx="1117600" cy="965200"/>
          </a:xfrm>
          <a:prstGeom prst="rect">
            <a:avLst/>
          </a:prstGeom>
          <a:noFill/>
          <a:ln>
            <a:noFill/>
          </a:ln>
        </p:spPr>
      </p:pic>
      <p:sp>
        <p:nvSpPr>
          <p:cNvPr id="4" name="مستطيل 3"/>
          <p:cNvSpPr/>
          <p:nvPr/>
        </p:nvSpPr>
        <p:spPr>
          <a:xfrm>
            <a:off x="5554140" y="0"/>
            <a:ext cx="6715300" cy="1015663"/>
          </a:xfrm>
          <a:prstGeom prst="rect">
            <a:avLst/>
          </a:prstGeom>
        </p:spPr>
        <p:txBody>
          <a:bodyPr wrap="none">
            <a:spAutoFit/>
          </a:bodyPr>
          <a:lstStyle/>
          <a:p>
            <a:r>
              <a:rPr lang="ar-SA" sz="6000" b="1" dirty="0">
                <a:solidFill>
                  <a:srgbClr val="007266"/>
                </a:solidFill>
                <a:ea typeface="Times New Roman" panose="02020603050405020304" pitchFamily="18" charset="0"/>
                <a:cs typeface="Arabic Typesetting" panose="03020402040406030203" pitchFamily="66" charset="-78"/>
              </a:rPr>
              <a:t>ثانيا دراسة الجدوى التفصيلية </a:t>
            </a:r>
            <a:r>
              <a:rPr lang="ar-SA" sz="6000" b="1" dirty="0" smtClean="0">
                <a:solidFill>
                  <a:srgbClr val="007266"/>
                </a:solidFill>
                <a:ea typeface="Times New Roman" panose="02020603050405020304" pitchFamily="18" charset="0"/>
                <a:cs typeface="Arabic Typesetting" panose="03020402040406030203" pitchFamily="66" charset="-78"/>
              </a:rPr>
              <a:t>التسويقية:</a:t>
            </a:r>
            <a:endParaRPr lang="ar-SA" sz="6000" dirty="0"/>
          </a:p>
        </p:txBody>
      </p:sp>
      <p:sp>
        <p:nvSpPr>
          <p:cNvPr id="5" name="مستطيل 4"/>
          <p:cNvSpPr/>
          <p:nvPr/>
        </p:nvSpPr>
        <p:spPr>
          <a:xfrm>
            <a:off x="1535430" y="92333"/>
            <a:ext cx="4182555" cy="923330"/>
          </a:xfrm>
          <a:prstGeom prst="rect">
            <a:avLst/>
          </a:prstGeom>
        </p:spPr>
        <p:txBody>
          <a:bodyPr wrap="none">
            <a:spAutoFit/>
          </a:bodyPr>
          <a:lstStyle/>
          <a:p>
            <a:pPr lvl="0" rtl="1"/>
            <a:r>
              <a:rPr lang="ar-SA" sz="5400" b="1" dirty="0">
                <a:solidFill>
                  <a:srgbClr val="A02240"/>
                </a:solidFill>
                <a:ea typeface="Times New Roman" panose="02020603050405020304" pitchFamily="18" charset="0"/>
                <a:cs typeface="Arabic Typesetting" panose="03020402040406030203" pitchFamily="66" charset="-78"/>
              </a:rPr>
              <a:t>تحديد استراتيجية </a:t>
            </a:r>
            <a:r>
              <a:rPr lang="ar-SA" sz="5400" b="1" dirty="0" smtClean="0">
                <a:solidFill>
                  <a:srgbClr val="A02240"/>
                </a:solidFill>
                <a:ea typeface="Times New Roman" panose="02020603050405020304" pitchFamily="18" charset="0"/>
                <a:cs typeface="Arabic Typesetting" panose="03020402040406030203" pitchFamily="66" charset="-78"/>
              </a:rPr>
              <a:t>التسويق:</a:t>
            </a:r>
            <a:endParaRPr lang="en-US" sz="5400" b="1" dirty="0">
              <a:solidFill>
                <a:srgbClr val="A02240"/>
              </a:solidFill>
              <a:ea typeface="Times New Roman" panose="02020603050405020304" pitchFamily="18" charset="0"/>
              <a:cs typeface="Arabic Typesetting" panose="03020402040406030203" pitchFamily="66" charset="-78"/>
            </a:endParaRPr>
          </a:p>
        </p:txBody>
      </p:sp>
      <p:sp>
        <p:nvSpPr>
          <p:cNvPr id="7" name="مستطيل 6"/>
          <p:cNvSpPr/>
          <p:nvPr/>
        </p:nvSpPr>
        <p:spPr>
          <a:xfrm>
            <a:off x="688785" y="1107996"/>
            <a:ext cx="10922000" cy="6063198"/>
          </a:xfrm>
          <a:prstGeom prst="rect">
            <a:avLst/>
          </a:prstGeom>
        </p:spPr>
        <p:txBody>
          <a:bodyPr wrap="square">
            <a:spAutoFit/>
          </a:bodyPr>
          <a:lstStyle/>
          <a:p>
            <a:pPr marL="733425" algn="r" rtl="1">
              <a:spcAft>
                <a:spcPts val="0"/>
              </a:spcAft>
            </a:pPr>
            <a:r>
              <a:rPr lang="ar-SA" sz="2800" b="1" dirty="0" smtClean="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يتم تحقيق استراتيجية المشروع بثلاثة أبعاد أساسية</a:t>
            </a:r>
            <a:r>
              <a:rPr lang="en-US" sz="2800" b="1" dirty="0" smtClean="0">
                <a:solidFill>
                  <a:srgbClr val="000000"/>
                </a:solidFill>
                <a:latin typeface="Arabic Typesetting" panose="03020402040406030203" pitchFamily="66" charset="-78"/>
                <a:ea typeface="Times New Roman" panose="02020603050405020304" pitchFamily="18" charset="0"/>
                <a:cs typeface="Tahoma" panose="020B0604030504040204" pitchFamily="34" charset="0"/>
              </a:rPr>
              <a:t>:</a:t>
            </a:r>
            <a:endParaRPr lang="en-US" sz="2800" dirty="0" smtClean="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lvl="0" algn="r" rtl="1">
              <a:spcAft>
                <a:spcPts val="0"/>
              </a:spcAft>
            </a:pPr>
            <a:r>
              <a:rPr lang="ar-SA" sz="2400" b="1" dirty="0" smtClean="0">
                <a:solidFill>
                  <a:srgbClr val="A02240"/>
                </a:solidFill>
                <a:latin typeface="Century Gothic" panose="020B0502020202020204" pitchFamily="34" charset="0"/>
                <a:ea typeface="Times New Roman" panose="02020603050405020304" pitchFamily="18" charset="0"/>
                <a:cs typeface="Arabic Typesetting" panose="03020402040406030203" pitchFamily="66" charset="-78"/>
              </a:rPr>
              <a:t>تحديد النصيب النسبي للمشروع في السوق باستخدام ثلاث استراتيجيات فرعية</a:t>
            </a:r>
            <a:r>
              <a:rPr lang="en-US" sz="2400" b="1" dirty="0" smtClean="0">
                <a:solidFill>
                  <a:srgbClr val="A02240"/>
                </a:solidFill>
                <a:latin typeface="Arabic Typesetting" panose="03020402040406030203" pitchFamily="66" charset="-78"/>
                <a:ea typeface="Times New Roman" panose="02020603050405020304" pitchFamily="18" charset="0"/>
                <a:cs typeface="Tahoma" panose="020B0604030504040204" pitchFamily="34" charset="0"/>
              </a:rPr>
              <a:t>:</a:t>
            </a:r>
            <a:endParaRPr lang="en-US" dirty="0" smtClean="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342900" lvl="0" indent="-342900" algn="r" rtl="1">
              <a:spcAft>
                <a:spcPts val="0"/>
              </a:spcAft>
              <a:buClr>
                <a:srgbClr val="F57C00"/>
              </a:buClr>
              <a:buFont typeface="Wingdings" panose="05000000000000000000" pitchFamily="2" charset="2"/>
              <a:buChar char=""/>
            </a:pPr>
            <a:r>
              <a:rPr lang="ar-SA" sz="2400" b="1" dirty="0" smtClean="0">
                <a:solidFill>
                  <a:srgbClr val="F57C00"/>
                </a:solidFill>
                <a:latin typeface="Century Gothic" panose="020B0502020202020204" pitchFamily="34" charset="0"/>
                <a:ea typeface="Times New Roman" panose="02020603050405020304" pitchFamily="18" charset="0"/>
                <a:cs typeface="Arabic Typesetting" panose="03020402040406030203" pitchFamily="66" charset="-78"/>
              </a:rPr>
              <a:t> </a:t>
            </a:r>
            <a:r>
              <a:rPr lang="ar-SA" sz="2400" b="1" dirty="0">
                <a:solidFill>
                  <a:srgbClr val="F57C00"/>
                </a:solidFill>
                <a:latin typeface="Century Gothic" panose="020B0502020202020204" pitchFamily="34" charset="0"/>
                <a:ea typeface="Times New Roman" panose="02020603050405020304" pitchFamily="18" charset="0"/>
                <a:cs typeface="Arabic Typesetting" panose="03020402040406030203" pitchFamily="66" charset="-78"/>
              </a:rPr>
              <a:t>قيادة التكلفة:</a:t>
            </a:r>
            <a:endParaRPr lang="en-US"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1247775" indent="-285750" algn="r" rtl="1">
              <a:buFontTx/>
              <a:buChar char="-"/>
            </a:pPr>
            <a:r>
              <a:rPr lang="ar-SA" sz="2400" dirty="0" smtClean="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تقليل </a:t>
            </a:r>
            <a:r>
              <a:rPr lang="ar-SA" sz="2400"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عدد الأجهزة من خلال توفير أجهزه ذات كفاءه عالية التي تتعمد على ارتفاع درجه الحرارة والبكتيريا </a:t>
            </a:r>
            <a:r>
              <a:rPr lang="ar-SA" sz="2400" dirty="0" err="1">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التخميرية</a:t>
            </a:r>
            <a:r>
              <a:rPr lang="ar-SA" sz="2400"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 والتي من خلاله تتحول مشتقات العناصر الغذائية الى سماد عضوي</a:t>
            </a:r>
            <a:r>
              <a:rPr lang="ar-SA" sz="2400" dirty="0" smtClean="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 و </a:t>
            </a:r>
            <a:r>
              <a:rPr lang="ar-SA" sz="2400"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رقابة العمالة من خلال وضع كاميرات مراقبة للتأكد من المصداقية.</a:t>
            </a:r>
          </a:p>
          <a:p>
            <a:pPr marL="342900" lvl="0" indent="-342900" algn="r" rtl="1">
              <a:spcAft>
                <a:spcPts val="0"/>
              </a:spcAft>
              <a:buClr>
                <a:srgbClr val="F57C00"/>
              </a:buClr>
              <a:buFont typeface="Wingdings" panose="05000000000000000000" pitchFamily="2" charset="2"/>
              <a:buChar char=""/>
            </a:pPr>
            <a:r>
              <a:rPr lang="ar-SA" sz="2400" b="1" dirty="0" smtClean="0">
                <a:solidFill>
                  <a:srgbClr val="F57C00"/>
                </a:solidFill>
                <a:latin typeface="Century Gothic" panose="020B0502020202020204" pitchFamily="34" charset="0"/>
                <a:ea typeface="Times New Roman" panose="02020603050405020304" pitchFamily="18" charset="0"/>
                <a:cs typeface="Arabic Typesetting" panose="03020402040406030203" pitchFamily="66" charset="-78"/>
              </a:rPr>
              <a:t>التمييز</a:t>
            </a:r>
            <a:r>
              <a:rPr lang="en-US" sz="2400" b="1" dirty="0">
                <a:solidFill>
                  <a:srgbClr val="F57C00"/>
                </a:solidFill>
                <a:latin typeface="Arabic Typesetting" panose="03020402040406030203" pitchFamily="66" charset="-78"/>
                <a:ea typeface="Times New Roman" panose="02020603050405020304" pitchFamily="18" charset="0"/>
                <a:cs typeface="Tahoma" panose="020B0604030504040204" pitchFamily="34" charset="0"/>
              </a:rPr>
              <a:t>:</a:t>
            </a:r>
            <a:endParaRPr lang="en-US" sz="2400"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733425" algn="r" rtl="1">
              <a:spcAft>
                <a:spcPts val="0"/>
              </a:spcAft>
            </a:pPr>
            <a:r>
              <a:rPr lang="ar-SA" sz="2400"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 يتميز المشروع بأخذ مخلفات العناصر الغذائية وبالتالي تحد من التلوث </a:t>
            </a:r>
            <a:r>
              <a:rPr lang="ar-SA" sz="2400" dirty="0" smtClean="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البيئي و  </a:t>
            </a:r>
            <a:r>
              <a:rPr lang="ar-SA" sz="2400"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إرفاق هدايا (بذور – أدوات زراعية) مع المنتج. </a:t>
            </a:r>
            <a:endParaRPr lang="en-US" sz="2400"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342900" lvl="0" indent="-342900" algn="r" rtl="1">
              <a:spcAft>
                <a:spcPts val="0"/>
              </a:spcAft>
              <a:buClr>
                <a:srgbClr val="F57C00"/>
              </a:buClr>
              <a:buFont typeface="Wingdings" panose="05000000000000000000" pitchFamily="2" charset="2"/>
              <a:buChar char=""/>
            </a:pPr>
            <a:r>
              <a:rPr lang="ar-SA" sz="2400" b="1" dirty="0">
                <a:solidFill>
                  <a:srgbClr val="F57C00"/>
                </a:solidFill>
                <a:latin typeface="Century Gothic" panose="020B0502020202020204" pitchFamily="34" charset="0"/>
                <a:ea typeface="Times New Roman" panose="02020603050405020304" pitchFamily="18" charset="0"/>
                <a:cs typeface="Arabic Typesetting" panose="03020402040406030203" pitchFamily="66" charset="-78"/>
              </a:rPr>
              <a:t>التركيز</a:t>
            </a:r>
            <a:r>
              <a:rPr lang="en-US" sz="2400" b="1" dirty="0">
                <a:solidFill>
                  <a:srgbClr val="F57C00"/>
                </a:solidFill>
                <a:latin typeface="Arabic Typesetting" panose="03020402040406030203" pitchFamily="66" charset="-78"/>
                <a:ea typeface="Times New Roman" panose="02020603050405020304" pitchFamily="18" charset="0"/>
                <a:cs typeface="Tahoma" panose="020B0604030504040204" pitchFamily="34" charset="0"/>
              </a:rPr>
              <a:t>:</a:t>
            </a:r>
            <a:endParaRPr lang="en-US" sz="2400"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733425" algn="r" rtl="1">
              <a:spcAft>
                <a:spcPts val="0"/>
              </a:spcAft>
            </a:pPr>
            <a:r>
              <a:rPr lang="ar-SA" sz="2400"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يركز المشروع صناعة الأسمدة على أصحاب الدخل المرتفع والمتوسط والمنخفض وذلك من خلال توفير لأصحاب المزارع الأسمدة العضوية</a:t>
            </a:r>
            <a:r>
              <a:rPr lang="en-US" sz="2400" dirty="0">
                <a:solidFill>
                  <a:srgbClr val="000000"/>
                </a:solidFill>
                <a:latin typeface="Arabic Typesetting" panose="03020402040406030203" pitchFamily="66" charset="-78"/>
                <a:ea typeface="Times New Roman" panose="02020603050405020304" pitchFamily="18" charset="0"/>
                <a:cs typeface="Tahoma" panose="020B0604030504040204" pitchFamily="34" charset="0"/>
              </a:rPr>
              <a:t> </a:t>
            </a:r>
            <a:r>
              <a:rPr lang="ar-SA" sz="2400"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ذات جودة عالية وأسعار مناسبه</a:t>
            </a:r>
            <a:r>
              <a:rPr lang="ar-SA" sz="2400" dirty="0" smtClean="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a:t>
            </a:r>
          </a:p>
          <a:p>
            <a:pPr lvl="0" algn="r" rtl="1">
              <a:spcAft>
                <a:spcPts val="0"/>
              </a:spcAft>
            </a:pPr>
            <a:r>
              <a:rPr lang="ar-SA" sz="2400" b="1" dirty="0" smtClean="0">
                <a:solidFill>
                  <a:srgbClr val="A02240"/>
                </a:solidFill>
                <a:latin typeface="Century Gothic" panose="020B0502020202020204" pitchFamily="34" charset="0"/>
                <a:ea typeface="Times New Roman" panose="02020603050405020304" pitchFamily="18" charset="0"/>
                <a:cs typeface="Arabic Typesetting" panose="03020402040406030203" pitchFamily="66" charset="-78"/>
              </a:rPr>
              <a:t>تحديد </a:t>
            </a:r>
            <a:r>
              <a:rPr lang="ar-SA" sz="2400" b="1" dirty="0">
                <a:solidFill>
                  <a:srgbClr val="A02240"/>
                </a:solidFill>
                <a:latin typeface="Century Gothic" panose="020B0502020202020204" pitchFamily="34" charset="0"/>
                <a:ea typeface="Times New Roman" panose="02020603050405020304" pitchFamily="18" charset="0"/>
                <a:cs typeface="Arabic Typesetting" panose="03020402040406030203" pitchFamily="66" charset="-78"/>
              </a:rPr>
              <a:t>علاقة المنتج بالسوق</a:t>
            </a:r>
            <a:r>
              <a:rPr lang="en-US" sz="2400" b="1" dirty="0">
                <a:solidFill>
                  <a:srgbClr val="A02240"/>
                </a:solidFill>
                <a:latin typeface="Arabic Typesetting" panose="03020402040406030203" pitchFamily="66" charset="-78"/>
                <a:ea typeface="Times New Roman" panose="02020603050405020304" pitchFamily="18" charset="0"/>
                <a:cs typeface="Tahoma" panose="020B0604030504040204" pitchFamily="34" charset="0"/>
              </a:rPr>
              <a:t>:</a:t>
            </a:r>
            <a:endParaRPr lang="en-US" sz="2400"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733425" algn="r" rtl="1">
              <a:spcAft>
                <a:spcPts val="0"/>
              </a:spcAft>
            </a:pPr>
            <a:r>
              <a:rPr lang="ar-SA" sz="2400"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سيعتمد المشروع على استراتيجية الاختراق، لما يتميز به المشروع من تنظيف للبيئة وكذلك ارفاق هدايا مع المنتج. </a:t>
            </a:r>
            <a:endParaRPr lang="en-US" sz="2400"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lvl="0" algn="r" rtl="1">
              <a:spcAft>
                <a:spcPts val="0"/>
              </a:spcAft>
            </a:pPr>
            <a:r>
              <a:rPr lang="ar-SA" sz="2400" b="1" dirty="0">
                <a:solidFill>
                  <a:srgbClr val="A02240"/>
                </a:solidFill>
                <a:latin typeface="Century Gothic" panose="020B0502020202020204" pitchFamily="34" charset="0"/>
                <a:ea typeface="Times New Roman" panose="02020603050405020304" pitchFamily="18" charset="0"/>
                <a:cs typeface="Arabic Typesetting" panose="03020402040406030203" pitchFamily="66" charset="-78"/>
              </a:rPr>
              <a:t>تحديد الموقع التنافسي للمشروع</a:t>
            </a:r>
            <a:r>
              <a:rPr lang="en-US" sz="2400" b="1" dirty="0">
                <a:solidFill>
                  <a:srgbClr val="A02240"/>
                </a:solidFill>
                <a:latin typeface="Arabic Typesetting" panose="03020402040406030203" pitchFamily="66" charset="-78"/>
                <a:ea typeface="Times New Roman" panose="02020603050405020304" pitchFamily="18" charset="0"/>
                <a:cs typeface="Tahoma" panose="020B0604030504040204" pitchFamily="34" charset="0"/>
              </a:rPr>
              <a:t>:</a:t>
            </a:r>
            <a:endParaRPr lang="en-US" sz="2400"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733425" algn="r" rtl="1">
              <a:spcAft>
                <a:spcPts val="0"/>
              </a:spcAft>
            </a:pPr>
            <a:r>
              <a:rPr lang="ar-SA" sz="2400"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يتميز مشروعنا بتفرده بالمنطقة وأنه مشروع قريب من محاصيل الزراعية مما يجعلنا قادرين على المنافسة بإذن الله.</a:t>
            </a:r>
            <a:endParaRPr lang="en-US" sz="2400"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733425" algn="r" rtl="1">
              <a:spcAft>
                <a:spcPts val="0"/>
              </a:spcAft>
            </a:pPr>
            <a:endParaRPr lang="en-US" sz="2400"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1247775" indent="-285750" algn="r" rtl="1">
              <a:buFontTx/>
              <a:buChar char="-"/>
            </a:pPr>
            <a:endParaRPr lang="ar-SA" sz="2400" dirty="0" smtClean="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endParaRPr>
          </a:p>
        </p:txBody>
      </p:sp>
      <p:sp>
        <p:nvSpPr>
          <p:cNvPr id="9" name="عنصر نائب لرقم الشريحة 8"/>
          <p:cNvSpPr>
            <a:spLocks noGrp="1"/>
          </p:cNvSpPr>
          <p:nvPr>
            <p:ph type="sldNum" sz="quarter" idx="12"/>
          </p:nvPr>
        </p:nvSpPr>
        <p:spPr/>
        <p:txBody>
          <a:bodyPr/>
          <a:lstStyle/>
          <a:p>
            <a:pPr algn="r" rtl="1"/>
            <a:fld id="{022B156B-59AE-415F-B24B-8756D48BB977}" type="slidenum">
              <a:rPr lang="ar-SA" smtClean="0"/>
              <a:pPr algn="r" rtl="1"/>
              <a:t>13</a:t>
            </a:fld>
            <a:endParaRPr lang="ar-SA"/>
          </a:p>
        </p:txBody>
      </p:sp>
    </p:spTree>
    <p:extLst>
      <p:ext uri="{BB962C8B-B14F-4D97-AF65-F5344CB8AC3E}">
        <p14:creationId xmlns:p14="http://schemas.microsoft.com/office/powerpoint/2010/main" xmlns="" val="4058444221"/>
      </p:ext>
    </p:extLst>
  </p:cSld>
  <p:clrMapOvr>
    <a:masterClrMapping/>
  </p:clrMapOvr>
  <p:transition spd="slow">
    <p:push di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نتيجة بحث الصور عن ‫شعار جامعة الملك سعود الجديد png‬‏"/>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187325"/>
            <a:ext cx="1535430" cy="590550"/>
          </a:xfrm>
          <a:prstGeom prst="rect">
            <a:avLst/>
          </a:prstGeom>
          <a:noFill/>
          <a:ln>
            <a:noFill/>
          </a:ln>
        </p:spPr>
      </p:pic>
      <p:pic>
        <p:nvPicPr>
          <p:cNvPr id="3" name="صورة 2" descr="C:\Users\Eman RAD\Desktop\2.png"/>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1074400" y="5892800"/>
            <a:ext cx="1117600" cy="965200"/>
          </a:xfrm>
          <a:prstGeom prst="rect">
            <a:avLst/>
          </a:prstGeom>
          <a:noFill/>
          <a:ln>
            <a:noFill/>
          </a:ln>
        </p:spPr>
      </p:pic>
      <p:sp>
        <p:nvSpPr>
          <p:cNvPr id="4" name="عنصر نائب لرقم الشريحة 3"/>
          <p:cNvSpPr>
            <a:spLocks noGrp="1"/>
          </p:cNvSpPr>
          <p:nvPr>
            <p:ph type="sldNum" sz="quarter" idx="12"/>
          </p:nvPr>
        </p:nvSpPr>
        <p:spPr/>
        <p:txBody>
          <a:bodyPr/>
          <a:lstStyle/>
          <a:p>
            <a:pPr algn="r" rtl="1"/>
            <a:fld id="{022B156B-59AE-415F-B24B-8756D48BB977}" type="slidenum">
              <a:rPr lang="ar-SA" smtClean="0"/>
              <a:pPr algn="r" rtl="1"/>
              <a:t>14</a:t>
            </a:fld>
            <a:endParaRPr lang="ar-SA"/>
          </a:p>
        </p:txBody>
      </p:sp>
      <p:sp>
        <p:nvSpPr>
          <p:cNvPr id="5" name="مستطيل 4"/>
          <p:cNvSpPr/>
          <p:nvPr/>
        </p:nvSpPr>
        <p:spPr>
          <a:xfrm>
            <a:off x="5554140" y="0"/>
            <a:ext cx="6715300" cy="1015663"/>
          </a:xfrm>
          <a:prstGeom prst="rect">
            <a:avLst/>
          </a:prstGeom>
        </p:spPr>
        <p:txBody>
          <a:bodyPr wrap="none">
            <a:spAutoFit/>
          </a:bodyPr>
          <a:lstStyle/>
          <a:p>
            <a:r>
              <a:rPr lang="ar-SA" sz="6000" b="1" dirty="0">
                <a:solidFill>
                  <a:srgbClr val="007266"/>
                </a:solidFill>
                <a:ea typeface="Times New Roman" panose="02020603050405020304" pitchFamily="18" charset="0"/>
                <a:cs typeface="Arabic Typesetting" panose="03020402040406030203" pitchFamily="66" charset="-78"/>
              </a:rPr>
              <a:t>ثانيا دراسة الجدوى التفصيلية </a:t>
            </a:r>
            <a:r>
              <a:rPr lang="ar-SA" sz="6000" b="1" dirty="0" smtClean="0">
                <a:solidFill>
                  <a:srgbClr val="007266"/>
                </a:solidFill>
                <a:ea typeface="Times New Roman" panose="02020603050405020304" pitchFamily="18" charset="0"/>
                <a:cs typeface="Arabic Typesetting" panose="03020402040406030203" pitchFamily="66" charset="-78"/>
              </a:rPr>
              <a:t>التسويقية:</a:t>
            </a:r>
            <a:endParaRPr lang="ar-SA" sz="6000" dirty="0"/>
          </a:p>
        </p:txBody>
      </p:sp>
      <p:sp>
        <p:nvSpPr>
          <p:cNvPr id="6" name="مستطيل 5"/>
          <p:cNvSpPr/>
          <p:nvPr/>
        </p:nvSpPr>
        <p:spPr>
          <a:xfrm>
            <a:off x="3783924" y="92333"/>
            <a:ext cx="2071401" cy="923330"/>
          </a:xfrm>
          <a:prstGeom prst="rect">
            <a:avLst/>
          </a:prstGeom>
        </p:spPr>
        <p:txBody>
          <a:bodyPr wrap="none">
            <a:spAutoFit/>
          </a:bodyPr>
          <a:lstStyle/>
          <a:p>
            <a:r>
              <a:rPr lang="ar-SA" sz="5400" b="1" dirty="0" smtClean="0">
                <a:solidFill>
                  <a:srgbClr val="A02240"/>
                </a:solidFill>
                <a:ea typeface="Times New Roman" panose="02020603050405020304" pitchFamily="18" charset="0"/>
                <a:cs typeface="Arabic Typesetting" panose="03020402040406030203" pitchFamily="66" charset="-78"/>
              </a:rPr>
              <a:t>الاستبيان</a:t>
            </a:r>
            <a:r>
              <a:rPr lang="ar-SA" sz="5400" b="1" dirty="0">
                <a:solidFill>
                  <a:srgbClr val="A02240"/>
                </a:solidFill>
                <a:ea typeface="Times New Roman" panose="02020603050405020304" pitchFamily="18" charset="0"/>
                <a:cs typeface="Arabic Typesetting" panose="03020402040406030203" pitchFamily="66" charset="-78"/>
              </a:rPr>
              <a:t>:</a:t>
            </a:r>
            <a:r>
              <a:rPr lang="en-US" sz="5400" b="1" dirty="0" smtClean="0">
                <a:solidFill>
                  <a:srgbClr val="A02240"/>
                </a:solidFill>
                <a:ea typeface="Times New Roman" panose="02020603050405020304" pitchFamily="18" charset="0"/>
                <a:cs typeface="Arabic Typesetting" panose="03020402040406030203" pitchFamily="66" charset="-78"/>
              </a:rPr>
              <a:t> </a:t>
            </a:r>
            <a:endParaRPr lang="ar-SA" sz="5400" b="1" dirty="0">
              <a:solidFill>
                <a:srgbClr val="A02240"/>
              </a:solidFill>
              <a:ea typeface="Times New Roman" panose="02020603050405020304" pitchFamily="18" charset="0"/>
              <a:cs typeface="Arabic Typesetting" panose="03020402040406030203" pitchFamily="66" charset="-78"/>
            </a:endParaRPr>
          </a:p>
        </p:txBody>
      </p:sp>
      <p:pic>
        <p:nvPicPr>
          <p:cNvPr id="7" name="صورة 6" descr="C:\Users\Dr Mohammed\Desktop\s1.png"/>
          <p:cNvPicPr/>
          <p:nvPr/>
        </p:nvPicPr>
        <p:blipFill rotWithShape="1">
          <a:blip r:embed="rId4" cstate="print">
            <a:extLst>
              <a:ext uri="{28A0092B-C50C-407E-A947-70E740481C1C}">
                <a14:useLocalDpi xmlns:a14="http://schemas.microsoft.com/office/drawing/2010/main" xmlns="" val="0"/>
              </a:ext>
            </a:extLst>
          </a:blip>
          <a:srcRect l="6699" t="6793" b="11364"/>
          <a:stretch/>
        </p:blipFill>
        <p:spPr bwMode="auto">
          <a:xfrm>
            <a:off x="5855325" y="1308249"/>
            <a:ext cx="5969635" cy="2294890"/>
          </a:xfrm>
          <a:prstGeom prst="rect">
            <a:avLst/>
          </a:prstGeom>
          <a:noFill/>
          <a:ln>
            <a:noFill/>
          </a:ln>
          <a:extLst>
            <a:ext uri="{53640926-AAD7-44D8-BBD7-CCE9431645EC}">
              <a14:shadowObscured xmlns:a14="http://schemas.microsoft.com/office/drawing/2010/main" xmlns=""/>
            </a:ext>
          </a:extLst>
        </p:spPr>
      </p:pic>
      <p:pic>
        <p:nvPicPr>
          <p:cNvPr id="8" name="صورة 7"/>
          <p:cNvPicPr/>
          <p:nvPr/>
        </p:nvPicPr>
        <p:blipFill rotWithShape="1">
          <a:blip r:embed="rId5" cstate="print">
            <a:extLst>
              <a:ext uri="{28A0092B-C50C-407E-A947-70E740481C1C}">
                <a14:useLocalDpi xmlns:a14="http://schemas.microsoft.com/office/drawing/2010/main" xmlns="" val="0"/>
              </a:ext>
            </a:extLst>
          </a:blip>
          <a:srcRect l="6628" t="4746" b="13848"/>
          <a:stretch/>
        </p:blipFill>
        <p:spPr bwMode="auto">
          <a:xfrm>
            <a:off x="5848360" y="3603139"/>
            <a:ext cx="5976600" cy="2124075"/>
          </a:xfrm>
          <a:prstGeom prst="rect">
            <a:avLst/>
          </a:prstGeom>
          <a:ln>
            <a:noFill/>
          </a:ln>
          <a:extLst>
            <a:ext uri="{53640926-AAD7-44D8-BBD7-CCE9431645EC}">
              <a14:shadowObscured xmlns:a14="http://schemas.microsoft.com/office/drawing/2010/main" xmlns=""/>
            </a:ext>
          </a:extLst>
        </p:spPr>
      </p:pic>
      <p:pic>
        <p:nvPicPr>
          <p:cNvPr id="9" name="صورة 8"/>
          <p:cNvPicPr/>
          <p:nvPr/>
        </p:nvPicPr>
        <p:blipFill rotWithShape="1">
          <a:blip r:embed="rId6" cstate="print">
            <a:extLst>
              <a:ext uri="{28A0092B-C50C-407E-A947-70E740481C1C}">
                <a14:useLocalDpi xmlns:a14="http://schemas.microsoft.com/office/drawing/2010/main" xmlns="" val="0"/>
              </a:ext>
            </a:extLst>
          </a:blip>
          <a:srcRect l="10714" t="9876" b="5040"/>
          <a:stretch/>
        </p:blipFill>
        <p:spPr bwMode="auto">
          <a:xfrm>
            <a:off x="140325" y="1308249"/>
            <a:ext cx="5715000" cy="2133600"/>
          </a:xfrm>
          <a:prstGeom prst="rect">
            <a:avLst/>
          </a:prstGeom>
          <a:ln>
            <a:noFill/>
          </a:ln>
          <a:extLst>
            <a:ext uri="{53640926-AAD7-44D8-BBD7-CCE9431645EC}">
              <a14:shadowObscured xmlns:a14="http://schemas.microsoft.com/office/drawing/2010/main" xmlns=""/>
            </a:ext>
          </a:extLst>
        </p:spPr>
      </p:pic>
      <p:pic>
        <p:nvPicPr>
          <p:cNvPr id="10" name="صورة 9"/>
          <p:cNvPicPr/>
          <p:nvPr/>
        </p:nvPicPr>
        <p:blipFill rotWithShape="1">
          <a:blip r:embed="rId7" cstate="print">
            <a:extLst>
              <a:ext uri="{28A0092B-C50C-407E-A947-70E740481C1C}">
                <a14:useLocalDpi xmlns:a14="http://schemas.microsoft.com/office/drawing/2010/main" xmlns="" val="0"/>
              </a:ext>
            </a:extLst>
          </a:blip>
          <a:srcRect l="9812" t="3045" b="9817"/>
          <a:stretch/>
        </p:blipFill>
        <p:spPr bwMode="auto">
          <a:xfrm>
            <a:off x="82559" y="3441849"/>
            <a:ext cx="5772765" cy="2181225"/>
          </a:xfrm>
          <a:prstGeom prst="rect">
            <a:avLst/>
          </a:prstGeom>
          <a:ln>
            <a:noFill/>
          </a:ln>
          <a:extLst>
            <a:ext uri="{53640926-AAD7-44D8-BBD7-CCE9431645EC}">
              <a14:shadowObscured xmlns:a14="http://schemas.microsoft.com/office/drawing/2010/main" xmlns=""/>
            </a:ext>
          </a:extLst>
        </p:spPr>
      </p:pic>
      <p:sp>
        <p:nvSpPr>
          <p:cNvPr id="11" name="نجمة ذات 5 نقاط 10"/>
          <p:cNvSpPr/>
          <p:nvPr/>
        </p:nvSpPr>
        <p:spPr>
          <a:xfrm>
            <a:off x="10731500" y="1879600"/>
            <a:ext cx="508000" cy="4699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2" name="نجمة ذات 5 نقاط 11"/>
          <p:cNvSpPr/>
          <p:nvPr/>
        </p:nvSpPr>
        <p:spPr>
          <a:xfrm>
            <a:off x="10820400" y="4390856"/>
            <a:ext cx="508000" cy="4699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3" name="نجمة ذات 5 نقاط 12"/>
          <p:cNvSpPr/>
          <p:nvPr/>
        </p:nvSpPr>
        <p:spPr>
          <a:xfrm>
            <a:off x="4673600" y="4297511"/>
            <a:ext cx="508000" cy="4699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xmlns="" val="4187190521"/>
      </p:ext>
    </p:extLst>
  </p:cSld>
  <p:clrMapOvr>
    <a:masterClrMapping/>
  </p:clrMapOvr>
  <p:transition spd="slow">
    <p:push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نتيجة بحث الصور عن ‫شعار جامعة الملك سعود الجديد png‬‏"/>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187325"/>
            <a:ext cx="1535430" cy="590550"/>
          </a:xfrm>
          <a:prstGeom prst="rect">
            <a:avLst/>
          </a:prstGeom>
          <a:noFill/>
          <a:ln>
            <a:noFill/>
          </a:ln>
        </p:spPr>
      </p:pic>
      <p:pic>
        <p:nvPicPr>
          <p:cNvPr id="3" name="صورة 2" descr="C:\Users\Eman RAD\Desktop\2.png"/>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1074400" y="5892800"/>
            <a:ext cx="1117600" cy="965200"/>
          </a:xfrm>
          <a:prstGeom prst="rect">
            <a:avLst/>
          </a:prstGeom>
          <a:noFill/>
          <a:ln>
            <a:noFill/>
          </a:ln>
        </p:spPr>
      </p:pic>
      <p:sp>
        <p:nvSpPr>
          <p:cNvPr id="4" name="عنصر نائب لرقم الشريحة 3"/>
          <p:cNvSpPr>
            <a:spLocks noGrp="1"/>
          </p:cNvSpPr>
          <p:nvPr>
            <p:ph type="sldNum" sz="quarter" idx="12"/>
          </p:nvPr>
        </p:nvSpPr>
        <p:spPr/>
        <p:txBody>
          <a:bodyPr/>
          <a:lstStyle/>
          <a:p>
            <a:pPr algn="r" rtl="1"/>
            <a:fld id="{022B156B-59AE-415F-B24B-8756D48BB977}" type="slidenum">
              <a:rPr lang="ar-SA" smtClean="0"/>
              <a:pPr algn="r" rtl="1"/>
              <a:t>15</a:t>
            </a:fld>
            <a:endParaRPr lang="ar-SA"/>
          </a:p>
        </p:txBody>
      </p:sp>
      <p:sp>
        <p:nvSpPr>
          <p:cNvPr id="5" name="مستطيل 4"/>
          <p:cNvSpPr/>
          <p:nvPr/>
        </p:nvSpPr>
        <p:spPr>
          <a:xfrm>
            <a:off x="5554140" y="0"/>
            <a:ext cx="6715300" cy="1015663"/>
          </a:xfrm>
          <a:prstGeom prst="rect">
            <a:avLst/>
          </a:prstGeom>
        </p:spPr>
        <p:txBody>
          <a:bodyPr wrap="none">
            <a:spAutoFit/>
          </a:bodyPr>
          <a:lstStyle/>
          <a:p>
            <a:r>
              <a:rPr lang="ar-SA" sz="6000" b="1" dirty="0">
                <a:solidFill>
                  <a:srgbClr val="007266"/>
                </a:solidFill>
                <a:ea typeface="Times New Roman" panose="02020603050405020304" pitchFamily="18" charset="0"/>
                <a:cs typeface="Arabic Typesetting" panose="03020402040406030203" pitchFamily="66" charset="-78"/>
              </a:rPr>
              <a:t>ثانيا دراسة الجدوى التفصيلية </a:t>
            </a:r>
            <a:r>
              <a:rPr lang="ar-SA" sz="6000" b="1" dirty="0" smtClean="0">
                <a:solidFill>
                  <a:srgbClr val="007266"/>
                </a:solidFill>
                <a:ea typeface="Times New Roman" panose="02020603050405020304" pitchFamily="18" charset="0"/>
                <a:cs typeface="Arabic Typesetting" panose="03020402040406030203" pitchFamily="66" charset="-78"/>
              </a:rPr>
              <a:t>التسويقية:</a:t>
            </a:r>
            <a:endParaRPr lang="ar-SA" sz="6000" dirty="0"/>
          </a:p>
        </p:txBody>
      </p:sp>
      <p:sp>
        <p:nvSpPr>
          <p:cNvPr id="6" name="مستطيل 5"/>
          <p:cNvSpPr/>
          <p:nvPr/>
        </p:nvSpPr>
        <p:spPr>
          <a:xfrm>
            <a:off x="3783924" y="92333"/>
            <a:ext cx="2071401" cy="923330"/>
          </a:xfrm>
          <a:prstGeom prst="rect">
            <a:avLst/>
          </a:prstGeom>
        </p:spPr>
        <p:txBody>
          <a:bodyPr wrap="none">
            <a:spAutoFit/>
          </a:bodyPr>
          <a:lstStyle/>
          <a:p>
            <a:r>
              <a:rPr lang="ar-SA" sz="5400" b="1" dirty="0" smtClean="0">
                <a:solidFill>
                  <a:srgbClr val="A02240"/>
                </a:solidFill>
                <a:ea typeface="Times New Roman" panose="02020603050405020304" pitchFamily="18" charset="0"/>
                <a:cs typeface="Arabic Typesetting" panose="03020402040406030203" pitchFamily="66" charset="-78"/>
              </a:rPr>
              <a:t>الاستبيان</a:t>
            </a:r>
            <a:r>
              <a:rPr lang="ar-SA" sz="5400" b="1" dirty="0">
                <a:solidFill>
                  <a:srgbClr val="A02240"/>
                </a:solidFill>
                <a:ea typeface="Times New Roman" panose="02020603050405020304" pitchFamily="18" charset="0"/>
                <a:cs typeface="Arabic Typesetting" panose="03020402040406030203" pitchFamily="66" charset="-78"/>
              </a:rPr>
              <a:t>:</a:t>
            </a:r>
            <a:r>
              <a:rPr lang="en-US" sz="5400" b="1" dirty="0" smtClean="0">
                <a:solidFill>
                  <a:srgbClr val="A02240"/>
                </a:solidFill>
                <a:ea typeface="Times New Roman" panose="02020603050405020304" pitchFamily="18" charset="0"/>
                <a:cs typeface="Arabic Typesetting" panose="03020402040406030203" pitchFamily="66" charset="-78"/>
              </a:rPr>
              <a:t> </a:t>
            </a:r>
            <a:endParaRPr lang="ar-SA" sz="5400" b="1" dirty="0">
              <a:solidFill>
                <a:srgbClr val="A02240"/>
              </a:solidFill>
              <a:ea typeface="Times New Roman" panose="02020603050405020304" pitchFamily="18" charset="0"/>
              <a:cs typeface="Arabic Typesetting" panose="03020402040406030203" pitchFamily="66" charset="-78"/>
            </a:endParaRPr>
          </a:p>
        </p:txBody>
      </p:sp>
      <p:pic>
        <p:nvPicPr>
          <p:cNvPr id="7" name="صورة 6"/>
          <p:cNvPicPr/>
          <p:nvPr/>
        </p:nvPicPr>
        <p:blipFill rotWithShape="1">
          <a:blip r:embed="rId4" cstate="print">
            <a:extLst>
              <a:ext uri="{28A0092B-C50C-407E-A947-70E740481C1C}">
                <a14:useLocalDpi xmlns:a14="http://schemas.microsoft.com/office/drawing/2010/main" xmlns="" val="0"/>
              </a:ext>
            </a:extLst>
          </a:blip>
          <a:srcRect t="6671" b="4239"/>
          <a:stretch/>
        </p:blipFill>
        <p:spPr bwMode="auto">
          <a:xfrm>
            <a:off x="5791200" y="1107996"/>
            <a:ext cx="6400800" cy="2162175"/>
          </a:xfrm>
          <a:prstGeom prst="rect">
            <a:avLst/>
          </a:prstGeom>
          <a:ln>
            <a:noFill/>
          </a:ln>
          <a:extLst>
            <a:ext uri="{53640926-AAD7-44D8-BBD7-CCE9431645EC}">
              <a14:shadowObscured xmlns:a14="http://schemas.microsoft.com/office/drawing/2010/main" xmlns=""/>
            </a:ext>
          </a:extLst>
        </p:spPr>
      </p:pic>
      <p:pic>
        <p:nvPicPr>
          <p:cNvPr id="8" name="صورة 7"/>
          <p:cNvPicPr/>
          <p:nvPr/>
        </p:nvPicPr>
        <p:blipFill rotWithShape="1">
          <a:blip r:embed="rId5" cstate="print">
            <a:extLst>
              <a:ext uri="{28A0092B-C50C-407E-A947-70E740481C1C}">
                <a14:useLocalDpi xmlns:a14="http://schemas.microsoft.com/office/drawing/2010/main" xmlns="" val="0"/>
              </a:ext>
            </a:extLst>
          </a:blip>
          <a:srcRect t="10484" b="3314"/>
          <a:stretch/>
        </p:blipFill>
        <p:spPr bwMode="auto">
          <a:xfrm>
            <a:off x="5791200" y="3225761"/>
            <a:ext cx="6400800" cy="2114550"/>
          </a:xfrm>
          <a:prstGeom prst="rect">
            <a:avLst/>
          </a:prstGeom>
          <a:ln>
            <a:noFill/>
          </a:ln>
          <a:extLst>
            <a:ext uri="{53640926-AAD7-44D8-BBD7-CCE9431645EC}">
              <a14:shadowObscured xmlns:a14="http://schemas.microsoft.com/office/drawing/2010/main" xmlns=""/>
            </a:ext>
          </a:extLst>
        </p:spPr>
      </p:pic>
      <p:pic>
        <p:nvPicPr>
          <p:cNvPr id="9" name="صورة 8"/>
          <p:cNvPicPr/>
          <p:nvPr/>
        </p:nvPicPr>
        <p:blipFill rotWithShape="1">
          <a:blip r:embed="rId6" cstate="print">
            <a:extLst>
              <a:ext uri="{28A0092B-C50C-407E-A947-70E740481C1C}">
                <a14:useLocalDpi xmlns:a14="http://schemas.microsoft.com/office/drawing/2010/main" xmlns="" val="0"/>
              </a:ext>
            </a:extLst>
          </a:blip>
          <a:srcRect l="6151" t="9972" b="3733"/>
          <a:stretch/>
        </p:blipFill>
        <p:spPr bwMode="auto">
          <a:xfrm>
            <a:off x="127000" y="1082636"/>
            <a:ext cx="6007100" cy="2143125"/>
          </a:xfrm>
          <a:prstGeom prst="rect">
            <a:avLst/>
          </a:prstGeom>
          <a:ln>
            <a:noFill/>
          </a:ln>
          <a:extLst>
            <a:ext uri="{53640926-AAD7-44D8-BBD7-CCE9431645EC}">
              <a14:shadowObscured xmlns:a14="http://schemas.microsoft.com/office/drawing/2010/main" xmlns=""/>
            </a:ext>
          </a:extLst>
        </p:spPr>
      </p:pic>
      <p:pic>
        <p:nvPicPr>
          <p:cNvPr id="10" name="صورة 9"/>
          <p:cNvPicPr/>
          <p:nvPr/>
        </p:nvPicPr>
        <p:blipFill rotWithShape="1">
          <a:blip r:embed="rId7" cstate="print">
            <a:extLst>
              <a:ext uri="{28A0092B-C50C-407E-A947-70E740481C1C}">
                <a14:useLocalDpi xmlns:a14="http://schemas.microsoft.com/office/drawing/2010/main" xmlns="" val="0"/>
              </a:ext>
            </a:extLst>
          </a:blip>
          <a:srcRect l="5556" t="6327"/>
          <a:stretch/>
        </p:blipFill>
        <p:spPr bwMode="auto">
          <a:xfrm>
            <a:off x="88900" y="3189825"/>
            <a:ext cx="6045200" cy="2256155"/>
          </a:xfrm>
          <a:prstGeom prst="rect">
            <a:avLst/>
          </a:prstGeom>
          <a:ln>
            <a:noFill/>
          </a:ln>
          <a:extLst>
            <a:ext uri="{53640926-AAD7-44D8-BBD7-CCE9431645EC}">
              <a14:shadowObscured xmlns:a14="http://schemas.microsoft.com/office/drawing/2010/main" xmlns=""/>
            </a:ext>
          </a:extLst>
        </p:spPr>
      </p:pic>
      <p:pic>
        <p:nvPicPr>
          <p:cNvPr id="11" name="صورة 10"/>
          <p:cNvPicPr/>
          <p:nvPr/>
        </p:nvPicPr>
        <p:blipFill rotWithShape="1">
          <a:blip r:embed="rId8" cstate="print">
            <a:extLst>
              <a:ext uri="{28A0092B-C50C-407E-A947-70E740481C1C}">
                <a14:useLocalDpi xmlns:a14="http://schemas.microsoft.com/office/drawing/2010/main" xmlns="" val="0"/>
              </a:ext>
            </a:extLst>
          </a:blip>
          <a:srcRect l="47592" t="7358"/>
          <a:stretch/>
        </p:blipFill>
        <p:spPr bwMode="auto">
          <a:xfrm>
            <a:off x="2717800" y="4283036"/>
            <a:ext cx="3530600" cy="1965365"/>
          </a:xfrm>
          <a:prstGeom prst="rect">
            <a:avLst/>
          </a:prstGeom>
          <a:ln>
            <a:noFill/>
          </a:ln>
          <a:extLst>
            <a:ext uri="{53640926-AAD7-44D8-BBD7-CCE9431645EC}">
              <a14:shadowObscured xmlns:a14="http://schemas.microsoft.com/office/drawing/2010/main" xmlns=""/>
            </a:ext>
          </a:extLst>
        </p:spPr>
      </p:pic>
      <p:sp>
        <p:nvSpPr>
          <p:cNvPr id="12" name="نجمة ذات 5 نقاط 11"/>
          <p:cNvSpPr/>
          <p:nvPr/>
        </p:nvSpPr>
        <p:spPr>
          <a:xfrm>
            <a:off x="10869614" y="3813136"/>
            <a:ext cx="508000" cy="4699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xmlns="" val="2629876733"/>
      </p:ext>
    </p:extLst>
  </p:cSld>
  <p:clrMapOvr>
    <a:masterClrMapping/>
  </p:clrMapOvr>
  <p:transition spd="slow">
    <p:push di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نتيجة بحث الصور عن ‫شعار جامعة الملك سعود الجديد png‬‏"/>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187325"/>
            <a:ext cx="1535430" cy="590550"/>
          </a:xfrm>
          <a:prstGeom prst="rect">
            <a:avLst/>
          </a:prstGeom>
          <a:noFill/>
          <a:ln>
            <a:noFill/>
          </a:ln>
        </p:spPr>
      </p:pic>
      <p:pic>
        <p:nvPicPr>
          <p:cNvPr id="3" name="صورة 2" descr="C:\Users\Eman RAD\Desktop\2.png"/>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1074400" y="5892800"/>
            <a:ext cx="1117600" cy="965200"/>
          </a:xfrm>
          <a:prstGeom prst="rect">
            <a:avLst/>
          </a:prstGeom>
          <a:noFill/>
          <a:ln>
            <a:noFill/>
          </a:ln>
        </p:spPr>
      </p:pic>
      <p:sp>
        <p:nvSpPr>
          <p:cNvPr id="4" name="عنصر نائب لرقم الشريحة 3"/>
          <p:cNvSpPr>
            <a:spLocks noGrp="1"/>
          </p:cNvSpPr>
          <p:nvPr>
            <p:ph type="sldNum" sz="quarter" idx="12"/>
          </p:nvPr>
        </p:nvSpPr>
        <p:spPr/>
        <p:txBody>
          <a:bodyPr/>
          <a:lstStyle/>
          <a:p>
            <a:pPr algn="r" rtl="1"/>
            <a:fld id="{022B156B-59AE-415F-B24B-8756D48BB977}" type="slidenum">
              <a:rPr lang="ar-SA" smtClean="0"/>
              <a:pPr algn="r" rtl="1"/>
              <a:t>16</a:t>
            </a:fld>
            <a:endParaRPr lang="ar-SA"/>
          </a:p>
        </p:txBody>
      </p:sp>
      <p:sp>
        <p:nvSpPr>
          <p:cNvPr id="5" name="مستطيل 4"/>
          <p:cNvSpPr/>
          <p:nvPr/>
        </p:nvSpPr>
        <p:spPr>
          <a:xfrm>
            <a:off x="5554140" y="0"/>
            <a:ext cx="6715300" cy="1015663"/>
          </a:xfrm>
          <a:prstGeom prst="rect">
            <a:avLst/>
          </a:prstGeom>
        </p:spPr>
        <p:txBody>
          <a:bodyPr wrap="none">
            <a:spAutoFit/>
          </a:bodyPr>
          <a:lstStyle/>
          <a:p>
            <a:r>
              <a:rPr lang="ar-SA" sz="6000" b="1" dirty="0">
                <a:solidFill>
                  <a:srgbClr val="007266"/>
                </a:solidFill>
                <a:ea typeface="Times New Roman" panose="02020603050405020304" pitchFamily="18" charset="0"/>
                <a:cs typeface="Arabic Typesetting" panose="03020402040406030203" pitchFamily="66" charset="-78"/>
              </a:rPr>
              <a:t>ثانيا دراسة الجدوى التفصيلية </a:t>
            </a:r>
            <a:r>
              <a:rPr lang="ar-SA" sz="6000" b="1" dirty="0" smtClean="0">
                <a:solidFill>
                  <a:srgbClr val="007266"/>
                </a:solidFill>
                <a:ea typeface="Times New Roman" panose="02020603050405020304" pitchFamily="18" charset="0"/>
                <a:cs typeface="Arabic Typesetting" panose="03020402040406030203" pitchFamily="66" charset="-78"/>
              </a:rPr>
              <a:t>التسويقية:</a:t>
            </a:r>
            <a:endParaRPr lang="ar-SA" sz="6000" dirty="0"/>
          </a:p>
        </p:txBody>
      </p:sp>
      <p:sp>
        <p:nvSpPr>
          <p:cNvPr id="6" name="مستطيل 5"/>
          <p:cNvSpPr/>
          <p:nvPr/>
        </p:nvSpPr>
        <p:spPr>
          <a:xfrm>
            <a:off x="3783924" y="92333"/>
            <a:ext cx="2071401" cy="923330"/>
          </a:xfrm>
          <a:prstGeom prst="rect">
            <a:avLst/>
          </a:prstGeom>
        </p:spPr>
        <p:txBody>
          <a:bodyPr wrap="none">
            <a:spAutoFit/>
          </a:bodyPr>
          <a:lstStyle/>
          <a:p>
            <a:r>
              <a:rPr lang="ar-SA" sz="5400" b="1" dirty="0" smtClean="0">
                <a:solidFill>
                  <a:srgbClr val="A02240"/>
                </a:solidFill>
                <a:ea typeface="Times New Roman" panose="02020603050405020304" pitchFamily="18" charset="0"/>
                <a:cs typeface="Arabic Typesetting" panose="03020402040406030203" pitchFamily="66" charset="-78"/>
              </a:rPr>
              <a:t>الاستبيان</a:t>
            </a:r>
            <a:r>
              <a:rPr lang="ar-SA" sz="5400" b="1" dirty="0">
                <a:solidFill>
                  <a:srgbClr val="A02240"/>
                </a:solidFill>
                <a:ea typeface="Times New Roman" panose="02020603050405020304" pitchFamily="18" charset="0"/>
                <a:cs typeface="Arabic Typesetting" panose="03020402040406030203" pitchFamily="66" charset="-78"/>
              </a:rPr>
              <a:t>:</a:t>
            </a:r>
            <a:r>
              <a:rPr lang="en-US" sz="5400" b="1" dirty="0" smtClean="0">
                <a:solidFill>
                  <a:srgbClr val="A02240"/>
                </a:solidFill>
                <a:ea typeface="Times New Roman" panose="02020603050405020304" pitchFamily="18" charset="0"/>
                <a:cs typeface="Arabic Typesetting" panose="03020402040406030203" pitchFamily="66" charset="-78"/>
              </a:rPr>
              <a:t> </a:t>
            </a:r>
            <a:endParaRPr lang="ar-SA" sz="5400" b="1" dirty="0">
              <a:solidFill>
                <a:srgbClr val="A02240"/>
              </a:solidFill>
              <a:ea typeface="Times New Roman" panose="02020603050405020304" pitchFamily="18" charset="0"/>
              <a:cs typeface="Arabic Typesetting" panose="03020402040406030203" pitchFamily="66" charset="-78"/>
            </a:endParaRPr>
          </a:p>
        </p:txBody>
      </p:sp>
      <p:pic>
        <p:nvPicPr>
          <p:cNvPr id="7" name="صورة 6"/>
          <p:cNvPicPr/>
          <p:nvPr/>
        </p:nvPicPr>
        <p:blipFill rotWithShape="1">
          <a:blip r:embed="rId4" cstate="print">
            <a:extLst>
              <a:ext uri="{28A0092B-C50C-407E-A947-70E740481C1C}">
                <a14:useLocalDpi xmlns:a14="http://schemas.microsoft.com/office/drawing/2010/main" xmlns="" val="0"/>
              </a:ext>
            </a:extLst>
          </a:blip>
          <a:srcRect t="8207" b="5994"/>
          <a:stretch/>
        </p:blipFill>
        <p:spPr bwMode="auto">
          <a:xfrm>
            <a:off x="5791200" y="1142664"/>
            <a:ext cx="6400800" cy="2190750"/>
          </a:xfrm>
          <a:prstGeom prst="rect">
            <a:avLst/>
          </a:prstGeom>
          <a:ln>
            <a:noFill/>
          </a:ln>
          <a:extLst>
            <a:ext uri="{53640926-AAD7-44D8-BBD7-CCE9431645EC}">
              <a14:shadowObscured xmlns:a14="http://schemas.microsoft.com/office/drawing/2010/main" xmlns=""/>
            </a:ext>
          </a:extLst>
        </p:spPr>
      </p:pic>
      <p:pic>
        <p:nvPicPr>
          <p:cNvPr id="8" name="صورة 7"/>
          <p:cNvPicPr/>
          <p:nvPr/>
        </p:nvPicPr>
        <p:blipFill rotWithShape="1">
          <a:blip r:embed="rId5" cstate="print">
            <a:extLst>
              <a:ext uri="{28A0092B-C50C-407E-A947-70E740481C1C}">
                <a14:useLocalDpi xmlns:a14="http://schemas.microsoft.com/office/drawing/2010/main" xmlns="" val="0"/>
              </a:ext>
            </a:extLst>
          </a:blip>
          <a:srcRect t="7876" b="1942"/>
          <a:stretch/>
        </p:blipFill>
        <p:spPr bwMode="auto">
          <a:xfrm>
            <a:off x="5791200" y="3338009"/>
            <a:ext cx="6400800" cy="2181225"/>
          </a:xfrm>
          <a:prstGeom prst="rect">
            <a:avLst/>
          </a:prstGeom>
          <a:ln>
            <a:noFill/>
          </a:ln>
          <a:extLst>
            <a:ext uri="{53640926-AAD7-44D8-BBD7-CCE9431645EC}">
              <a14:shadowObscured xmlns:a14="http://schemas.microsoft.com/office/drawing/2010/main" xmlns=""/>
            </a:ext>
          </a:extLst>
        </p:spPr>
      </p:pic>
      <p:pic>
        <p:nvPicPr>
          <p:cNvPr id="9" name="صورة 8"/>
          <p:cNvPicPr/>
          <p:nvPr/>
        </p:nvPicPr>
        <p:blipFill rotWithShape="1">
          <a:blip r:embed="rId6" cstate="print">
            <a:extLst>
              <a:ext uri="{28A0092B-C50C-407E-A947-70E740481C1C}">
                <a14:useLocalDpi xmlns:a14="http://schemas.microsoft.com/office/drawing/2010/main" xmlns="" val="0"/>
              </a:ext>
            </a:extLst>
          </a:blip>
          <a:srcRect t="5962" b="9091"/>
          <a:stretch/>
        </p:blipFill>
        <p:spPr bwMode="auto">
          <a:xfrm>
            <a:off x="0" y="1138069"/>
            <a:ext cx="6400800" cy="2171700"/>
          </a:xfrm>
          <a:prstGeom prst="rect">
            <a:avLst/>
          </a:prstGeom>
          <a:ln>
            <a:noFill/>
          </a:ln>
          <a:extLst>
            <a:ext uri="{53640926-AAD7-44D8-BBD7-CCE9431645EC}">
              <a14:shadowObscured xmlns:a14="http://schemas.microsoft.com/office/drawing/2010/main" xmlns=""/>
            </a:ext>
          </a:extLst>
        </p:spPr>
      </p:pic>
      <p:pic>
        <p:nvPicPr>
          <p:cNvPr id="10" name="صورة 9"/>
          <p:cNvPicPr/>
          <p:nvPr/>
        </p:nvPicPr>
        <p:blipFill rotWithShape="1">
          <a:blip r:embed="rId7" cstate="print">
            <a:extLst>
              <a:ext uri="{28A0092B-C50C-407E-A947-70E740481C1C}">
                <a14:useLocalDpi xmlns:a14="http://schemas.microsoft.com/office/drawing/2010/main" xmlns="" val="0"/>
              </a:ext>
            </a:extLst>
          </a:blip>
          <a:srcRect t="5764" b="3368"/>
          <a:stretch/>
        </p:blipFill>
        <p:spPr bwMode="auto">
          <a:xfrm>
            <a:off x="0" y="3309769"/>
            <a:ext cx="6400800" cy="2552700"/>
          </a:xfrm>
          <a:prstGeom prst="rect">
            <a:avLst/>
          </a:prstGeom>
          <a:ln>
            <a:noFill/>
          </a:ln>
          <a:extLst>
            <a:ext uri="{53640926-AAD7-44D8-BBD7-CCE9431645EC}">
              <a14:shadowObscured xmlns:a14="http://schemas.microsoft.com/office/drawing/2010/main" xmlns=""/>
            </a:ext>
          </a:extLst>
        </p:spPr>
      </p:pic>
      <p:sp>
        <p:nvSpPr>
          <p:cNvPr id="11" name="نجمة ذات 5 نقاط 10"/>
          <p:cNvSpPr/>
          <p:nvPr/>
        </p:nvSpPr>
        <p:spPr>
          <a:xfrm>
            <a:off x="4883124" y="1822113"/>
            <a:ext cx="508000" cy="4699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xmlns="" val="2113571288"/>
      </p:ext>
    </p:extLst>
  </p:cSld>
  <p:clrMapOvr>
    <a:masterClrMapping/>
  </p:clrMapOvr>
  <p:transition spd="slow">
    <p:push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نتيجة بحث الصور عن ‫شعار جامعة الملك سعود الجديد png‬‏"/>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187325"/>
            <a:ext cx="1535430" cy="590550"/>
          </a:xfrm>
          <a:prstGeom prst="rect">
            <a:avLst/>
          </a:prstGeom>
          <a:noFill/>
          <a:ln>
            <a:noFill/>
          </a:ln>
        </p:spPr>
      </p:pic>
      <p:pic>
        <p:nvPicPr>
          <p:cNvPr id="3" name="صورة 2" descr="C:\Users\Eman RAD\Desktop\2.png"/>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1074400" y="5892800"/>
            <a:ext cx="1117600" cy="965200"/>
          </a:xfrm>
          <a:prstGeom prst="rect">
            <a:avLst/>
          </a:prstGeom>
          <a:noFill/>
          <a:ln>
            <a:noFill/>
          </a:ln>
        </p:spPr>
      </p:pic>
      <p:sp>
        <p:nvSpPr>
          <p:cNvPr id="4" name="عنصر نائب لرقم الشريحة 3"/>
          <p:cNvSpPr>
            <a:spLocks noGrp="1"/>
          </p:cNvSpPr>
          <p:nvPr>
            <p:ph type="sldNum" sz="quarter" idx="12"/>
          </p:nvPr>
        </p:nvSpPr>
        <p:spPr/>
        <p:txBody>
          <a:bodyPr/>
          <a:lstStyle/>
          <a:p>
            <a:pPr algn="r" rtl="1"/>
            <a:fld id="{022B156B-59AE-415F-B24B-8756D48BB977}" type="slidenum">
              <a:rPr lang="ar-SA" smtClean="0"/>
              <a:pPr algn="r" rtl="1"/>
              <a:t>17</a:t>
            </a:fld>
            <a:endParaRPr lang="ar-SA"/>
          </a:p>
        </p:txBody>
      </p:sp>
      <p:sp>
        <p:nvSpPr>
          <p:cNvPr id="5" name="مستطيل 4"/>
          <p:cNvSpPr/>
          <p:nvPr/>
        </p:nvSpPr>
        <p:spPr>
          <a:xfrm>
            <a:off x="5554140" y="0"/>
            <a:ext cx="6715300" cy="1015663"/>
          </a:xfrm>
          <a:prstGeom prst="rect">
            <a:avLst/>
          </a:prstGeom>
        </p:spPr>
        <p:txBody>
          <a:bodyPr wrap="none">
            <a:spAutoFit/>
          </a:bodyPr>
          <a:lstStyle/>
          <a:p>
            <a:r>
              <a:rPr lang="ar-SA" sz="6000" b="1" dirty="0">
                <a:solidFill>
                  <a:srgbClr val="007266"/>
                </a:solidFill>
                <a:ea typeface="Times New Roman" panose="02020603050405020304" pitchFamily="18" charset="0"/>
                <a:cs typeface="Arabic Typesetting" panose="03020402040406030203" pitchFamily="66" charset="-78"/>
              </a:rPr>
              <a:t>ثانيا دراسة الجدوى التفصيلية </a:t>
            </a:r>
            <a:r>
              <a:rPr lang="ar-SA" sz="6000" b="1" dirty="0" smtClean="0">
                <a:solidFill>
                  <a:srgbClr val="007266"/>
                </a:solidFill>
                <a:ea typeface="Times New Roman" panose="02020603050405020304" pitchFamily="18" charset="0"/>
                <a:cs typeface="Arabic Typesetting" panose="03020402040406030203" pitchFamily="66" charset="-78"/>
              </a:rPr>
              <a:t>التسويقية:</a:t>
            </a:r>
            <a:endParaRPr lang="ar-SA" sz="6000" dirty="0"/>
          </a:p>
        </p:txBody>
      </p:sp>
      <p:sp>
        <p:nvSpPr>
          <p:cNvPr id="6" name="مستطيل 5"/>
          <p:cNvSpPr/>
          <p:nvPr/>
        </p:nvSpPr>
        <p:spPr>
          <a:xfrm>
            <a:off x="3783924" y="92333"/>
            <a:ext cx="2071401" cy="923330"/>
          </a:xfrm>
          <a:prstGeom prst="rect">
            <a:avLst/>
          </a:prstGeom>
        </p:spPr>
        <p:txBody>
          <a:bodyPr wrap="none">
            <a:spAutoFit/>
          </a:bodyPr>
          <a:lstStyle/>
          <a:p>
            <a:r>
              <a:rPr lang="ar-SA" sz="5400" b="1" dirty="0" smtClean="0">
                <a:solidFill>
                  <a:srgbClr val="A02240"/>
                </a:solidFill>
                <a:ea typeface="Times New Roman" panose="02020603050405020304" pitchFamily="18" charset="0"/>
                <a:cs typeface="Arabic Typesetting" panose="03020402040406030203" pitchFamily="66" charset="-78"/>
              </a:rPr>
              <a:t>الاستبيان</a:t>
            </a:r>
            <a:r>
              <a:rPr lang="ar-SA" sz="5400" b="1" dirty="0">
                <a:solidFill>
                  <a:srgbClr val="A02240"/>
                </a:solidFill>
                <a:ea typeface="Times New Roman" panose="02020603050405020304" pitchFamily="18" charset="0"/>
                <a:cs typeface="Arabic Typesetting" panose="03020402040406030203" pitchFamily="66" charset="-78"/>
              </a:rPr>
              <a:t>:</a:t>
            </a:r>
            <a:r>
              <a:rPr lang="en-US" sz="5400" b="1" dirty="0" smtClean="0">
                <a:solidFill>
                  <a:srgbClr val="A02240"/>
                </a:solidFill>
                <a:ea typeface="Times New Roman" panose="02020603050405020304" pitchFamily="18" charset="0"/>
                <a:cs typeface="Arabic Typesetting" panose="03020402040406030203" pitchFamily="66" charset="-78"/>
              </a:rPr>
              <a:t> </a:t>
            </a:r>
            <a:endParaRPr lang="ar-SA" sz="5400" b="1" dirty="0">
              <a:solidFill>
                <a:srgbClr val="A02240"/>
              </a:solidFill>
              <a:ea typeface="Times New Roman" panose="02020603050405020304" pitchFamily="18" charset="0"/>
              <a:cs typeface="Arabic Typesetting" panose="03020402040406030203" pitchFamily="66" charset="-78"/>
            </a:endParaRPr>
          </a:p>
        </p:txBody>
      </p:sp>
      <p:pic>
        <p:nvPicPr>
          <p:cNvPr id="11" name="صورة 10"/>
          <p:cNvPicPr/>
          <p:nvPr/>
        </p:nvPicPr>
        <p:blipFill rotWithShape="1">
          <a:blip r:embed="rId4" cstate="print">
            <a:extLst>
              <a:ext uri="{28A0092B-C50C-407E-A947-70E740481C1C}">
                <a14:useLocalDpi xmlns:a14="http://schemas.microsoft.com/office/drawing/2010/main" xmlns="" val="0"/>
              </a:ext>
            </a:extLst>
          </a:blip>
          <a:srcRect t="8721" b="11745"/>
          <a:stretch/>
        </p:blipFill>
        <p:spPr bwMode="auto">
          <a:xfrm>
            <a:off x="5600700" y="1366838"/>
            <a:ext cx="6400800" cy="2171700"/>
          </a:xfrm>
          <a:prstGeom prst="rect">
            <a:avLst/>
          </a:prstGeom>
          <a:ln>
            <a:noFill/>
          </a:ln>
          <a:extLst>
            <a:ext uri="{53640926-AAD7-44D8-BBD7-CCE9431645EC}">
              <a14:shadowObscured xmlns:a14="http://schemas.microsoft.com/office/drawing/2010/main" xmlns=""/>
            </a:ext>
          </a:extLst>
        </p:spPr>
      </p:pic>
      <p:pic>
        <p:nvPicPr>
          <p:cNvPr id="12" name="صورة 11"/>
          <p:cNvPicPr/>
          <p:nvPr/>
        </p:nvPicPr>
        <p:blipFill rotWithShape="1">
          <a:blip r:embed="rId5" cstate="print">
            <a:extLst>
              <a:ext uri="{28A0092B-C50C-407E-A947-70E740481C1C}">
                <a14:useLocalDpi xmlns:a14="http://schemas.microsoft.com/office/drawing/2010/main" xmlns="" val="0"/>
              </a:ext>
            </a:extLst>
          </a:blip>
          <a:srcRect l="9672" t="9137" b="8992"/>
          <a:stretch/>
        </p:blipFill>
        <p:spPr bwMode="auto">
          <a:xfrm>
            <a:off x="6219825" y="3538538"/>
            <a:ext cx="5781675" cy="2133600"/>
          </a:xfrm>
          <a:prstGeom prst="rect">
            <a:avLst/>
          </a:prstGeom>
          <a:ln>
            <a:noFill/>
          </a:ln>
          <a:extLst>
            <a:ext uri="{53640926-AAD7-44D8-BBD7-CCE9431645EC}">
              <a14:shadowObscured xmlns:a14="http://schemas.microsoft.com/office/drawing/2010/main" xmlns=""/>
            </a:ext>
          </a:extLst>
        </p:spPr>
      </p:pic>
      <p:pic>
        <p:nvPicPr>
          <p:cNvPr id="13" name="صورة 12"/>
          <p:cNvPicPr/>
          <p:nvPr/>
        </p:nvPicPr>
        <p:blipFill rotWithShape="1">
          <a:blip r:embed="rId6" cstate="print">
            <a:extLst>
              <a:ext uri="{28A0092B-C50C-407E-A947-70E740481C1C}">
                <a14:useLocalDpi xmlns:a14="http://schemas.microsoft.com/office/drawing/2010/main" xmlns="" val="0"/>
              </a:ext>
            </a:extLst>
          </a:blip>
          <a:srcRect t="5667" b="12314"/>
          <a:stretch/>
        </p:blipFill>
        <p:spPr bwMode="auto">
          <a:xfrm>
            <a:off x="165100" y="1366838"/>
            <a:ext cx="6400800" cy="2343150"/>
          </a:xfrm>
          <a:prstGeom prst="rect">
            <a:avLst/>
          </a:prstGeom>
          <a:ln>
            <a:noFill/>
          </a:ln>
          <a:extLst>
            <a:ext uri="{53640926-AAD7-44D8-BBD7-CCE9431645EC}">
              <a14:shadowObscured xmlns:a14="http://schemas.microsoft.com/office/drawing/2010/main" xmlns=""/>
            </a:ext>
          </a:extLst>
        </p:spPr>
      </p:pic>
      <p:pic>
        <p:nvPicPr>
          <p:cNvPr id="14" name="صورة 13"/>
          <p:cNvPicPr/>
          <p:nvPr/>
        </p:nvPicPr>
        <p:blipFill rotWithShape="1">
          <a:blip r:embed="rId7" cstate="print">
            <a:extLst>
              <a:ext uri="{28A0092B-C50C-407E-A947-70E740481C1C}">
                <a14:useLocalDpi xmlns:a14="http://schemas.microsoft.com/office/drawing/2010/main" xmlns="" val="0"/>
              </a:ext>
            </a:extLst>
          </a:blip>
          <a:srcRect t="5838" b="10241"/>
          <a:stretch/>
        </p:blipFill>
        <p:spPr bwMode="auto">
          <a:xfrm>
            <a:off x="165100" y="3668713"/>
            <a:ext cx="6400800" cy="2190750"/>
          </a:xfrm>
          <a:prstGeom prst="rect">
            <a:avLst/>
          </a:prstGeom>
          <a:ln>
            <a:noFill/>
          </a:ln>
          <a:extLst>
            <a:ext uri="{53640926-AAD7-44D8-BBD7-CCE9431645EC}">
              <a14:shadowObscured xmlns:a14="http://schemas.microsoft.com/office/drawing/2010/main" xmlns=""/>
            </a:ext>
          </a:extLst>
        </p:spPr>
      </p:pic>
      <p:sp>
        <p:nvSpPr>
          <p:cNvPr id="15" name="نجمة ذات 5 نقاط 14"/>
          <p:cNvSpPr/>
          <p:nvPr/>
        </p:nvSpPr>
        <p:spPr>
          <a:xfrm>
            <a:off x="10731500" y="1879600"/>
            <a:ext cx="508000" cy="4699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6" name="نجمة ذات 5 نقاط 15"/>
          <p:cNvSpPr/>
          <p:nvPr/>
        </p:nvSpPr>
        <p:spPr>
          <a:xfrm>
            <a:off x="5071540" y="2643982"/>
            <a:ext cx="508000" cy="4699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xmlns="" val="414552211"/>
      </p:ext>
    </p:extLst>
  </p:cSld>
  <p:clrMapOvr>
    <a:masterClrMapping/>
  </p:clrMapOvr>
  <p:transition spd="slow">
    <p:push dir="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نتيجة بحث الصور عن ‫شعار جامعة الملك سعود الجديد png‬‏"/>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187325"/>
            <a:ext cx="1535430" cy="590550"/>
          </a:xfrm>
          <a:prstGeom prst="rect">
            <a:avLst/>
          </a:prstGeom>
          <a:noFill/>
          <a:ln>
            <a:noFill/>
          </a:ln>
        </p:spPr>
      </p:pic>
      <p:pic>
        <p:nvPicPr>
          <p:cNvPr id="3" name="صورة 2" descr="C:\Users\Eman RAD\Desktop\2.png"/>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1074400" y="5892800"/>
            <a:ext cx="1117600" cy="965200"/>
          </a:xfrm>
          <a:prstGeom prst="rect">
            <a:avLst/>
          </a:prstGeom>
          <a:noFill/>
          <a:ln>
            <a:noFill/>
          </a:ln>
        </p:spPr>
      </p:pic>
      <p:sp>
        <p:nvSpPr>
          <p:cNvPr id="4" name="عنصر نائب لرقم الشريحة 3"/>
          <p:cNvSpPr>
            <a:spLocks noGrp="1"/>
          </p:cNvSpPr>
          <p:nvPr>
            <p:ph type="sldNum" sz="quarter" idx="12"/>
          </p:nvPr>
        </p:nvSpPr>
        <p:spPr/>
        <p:txBody>
          <a:bodyPr/>
          <a:lstStyle/>
          <a:p>
            <a:pPr algn="r" rtl="1"/>
            <a:fld id="{022B156B-59AE-415F-B24B-8756D48BB977}" type="slidenum">
              <a:rPr lang="ar-SA" smtClean="0"/>
              <a:pPr algn="r" rtl="1"/>
              <a:t>18</a:t>
            </a:fld>
            <a:endParaRPr lang="ar-SA"/>
          </a:p>
        </p:txBody>
      </p:sp>
      <p:sp>
        <p:nvSpPr>
          <p:cNvPr id="5" name="مستطيل 4"/>
          <p:cNvSpPr/>
          <p:nvPr/>
        </p:nvSpPr>
        <p:spPr>
          <a:xfrm>
            <a:off x="5554140" y="0"/>
            <a:ext cx="6715300" cy="1015663"/>
          </a:xfrm>
          <a:prstGeom prst="rect">
            <a:avLst/>
          </a:prstGeom>
        </p:spPr>
        <p:txBody>
          <a:bodyPr wrap="none">
            <a:spAutoFit/>
          </a:bodyPr>
          <a:lstStyle/>
          <a:p>
            <a:r>
              <a:rPr lang="ar-SA" sz="6000" b="1" dirty="0">
                <a:solidFill>
                  <a:srgbClr val="007266"/>
                </a:solidFill>
                <a:ea typeface="Times New Roman" panose="02020603050405020304" pitchFamily="18" charset="0"/>
                <a:cs typeface="Arabic Typesetting" panose="03020402040406030203" pitchFamily="66" charset="-78"/>
              </a:rPr>
              <a:t>ثانيا دراسة الجدوى التفصيلية </a:t>
            </a:r>
            <a:r>
              <a:rPr lang="ar-SA" sz="6000" b="1" dirty="0" smtClean="0">
                <a:solidFill>
                  <a:srgbClr val="007266"/>
                </a:solidFill>
                <a:ea typeface="Times New Roman" panose="02020603050405020304" pitchFamily="18" charset="0"/>
                <a:cs typeface="Arabic Typesetting" panose="03020402040406030203" pitchFamily="66" charset="-78"/>
              </a:rPr>
              <a:t>التسويقية:</a:t>
            </a:r>
            <a:endParaRPr lang="ar-SA" sz="6000" dirty="0"/>
          </a:p>
        </p:txBody>
      </p:sp>
      <p:sp>
        <p:nvSpPr>
          <p:cNvPr id="6" name="مستطيل 5"/>
          <p:cNvSpPr/>
          <p:nvPr/>
        </p:nvSpPr>
        <p:spPr>
          <a:xfrm>
            <a:off x="3783924" y="92333"/>
            <a:ext cx="2071401" cy="923330"/>
          </a:xfrm>
          <a:prstGeom prst="rect">
            <a:avLst/>
          </a:prstGeom>
        </p:spPr>
        <p:txBody>
          <a:bodyPr wrap="none">
            <a:spAutoFit/>
          </a:bodyPr>
          <a:lstStyle/>
          <a:p>
            <a:r>
              <a:rPr lang="ar-SA" sz="5400" b="1" dirty="0" smtClean="0">
                <a:solidFill>
                  <a:srgbClr val="A02240"/>
                </a:solidFill>
                <a:ea typeface="Times New Roman" panose="02020603050405020304" pitchFamily="18" charset="0"/>
                <a:cs typeface="Arabic Typesetting" panose="03020402040406030203" pitchFamily="66" charset="-78"/>
              </a:rPr>
              <a:t>الاستبيان</a:t>
            </a:r>
            <a:r>
              <a:rPr lang="ar-SA" sz="5400" b="1" dirty="0">
                <a:solidFill>
                  <a:srgbClr val="A02240"/>
                </a:solidFill>
                <a:ea typeface="Times New Roman" panose="02020603050405020304" pitchFamily="18" charset="0"/>
                <a:cs typeface="Arabic Typesetting" panose="03020402040406030203" pitchFamily="66" charset="-78"/>
              </a:rPr>
              <a:t>:</a:t>
            </a:r>
            <a:r>
              <a:rPr lang="en-US" sz="5400" b="1" dirty="0" smtClean="0">
                <a:solidFill>
                  <a:srgbClr val="A02240"/>
                </a:solidFill>
                <a:ea typeface="Times New Roman" panose="02020603050405020304" pitchFamily="18" charset="0"/>
                <a:cs typeface="Arabic Typesetting" panose="03020402040406030203" pitchFamily="66" charset="-78"/>
              </a:rPr>
              <a:t> </a:t>
            </a:r>
            <a:endParaRPr lang="ar-SA" sz="5400" b="1" dirty="0">
              <a:solidFill>
                <a:srgbClr val="A02240"/>
              </a:solidFill>
              <a:ea typeface="Times New Roman" panose="02020603050405020304" pitchFamily="18" charset="0"/>
              <a:cs typeface="Arabic Typesetting" panose="03020402040406030203" pitchFamily="66" charset="-78"/>
            </a:endParaRPr>
          </a:p>
        </p:txBody>
      </p:sp>
      <p:pic>
        <p:nvPicPr>
          <p:cNvPr id="15" name="صورة 14"/>
          <p:cNvPicPr/>
          <p:nvPr/>
        </p:nvPicPr>
        <p:blipFill rotWithShape="1">
          <a:blip r:embed="rId4" cstate="print">
            <a:extLst>
              <a:ext uri="{28A0092B-C50C-407E-A947-70E740481C1C}">
                <a14:useLocalDpi xmlns:a14="http://schemas.microsoft.com/office/drawing/2010/main" xmlns="" val="0"/>
              </a:ext>
            </a:extLst>
          </a:blip>
          <a:srcRect l="2381" t="4566" b="12199"/>
          <a:stretch/>
        </p:blipFill>
        <p:spPr bwMode="auto">
          <a:xfrm>
            <a:off x="5855325" y="1142664"/>
            <a:ext cx="6248400" cy="2257425"/>
          </a:xfrm>
          <a:prstGeom prst="rect">
            <a:avLst/>
          </a:prstGeom>
          <a:ln>
            <a:noFill/>
          </a:ln>
          <a:extLst>
            <a:ext uri="{53640926-AAD7-44D8-BBD7-CCE9431645EC}">
              <a14:shadowObscured xmlns:a14="http://schemas.microsoft.com/office/drawing/2010/main" xmlns=""/>
            </a:ext>
          </a:extLst>
        </p:spPr>
      </p:pic>
      <p:pic>
        <p:nvPicPr>
          <p:cNvPr id="16" name="صورة 15"/>
          <p:cNvPicPr/>
          <p:nvPr/>
        </p:nvPicPr>
        <p:blipFill rotWithShape="1">
          <a:blip r:embed="rId5" cstate="print">
            <a:extLst>
              <a:ext uri="{28A0092B-C50C-407E-A947-70E740481C1C}">
                <a14:useLocalDpi xmlns:a14="http://schemas.microsoft.com/office/drawing/2010/main" xmlns="" val="0"/>
              </a:ext>
            </a:extLst>
          </a:blip>
          <a:srcRect t="8250" b="2383"/>
          <a:stretch/>
        </p:blipFill>
        <p:spPr bwMode="auto">
          <a:xfrm>
            <a:off x="5702925" y="3352800"/>
            <a:ext cx="6400800" cy="2476500"/>
          </a:xfrm>
          <a:prstGeom prst="rect">
            <a:avLst/>
          </a:prstGeom>
          <a:ln>
            <a:noFill/>
          </a:ln>
          <a:extLst>
            <a:ext uri="{53640926-AAD7-44D8-BBD7-CCE9431645EC}">
              <a14:shadowObscured xmlns:a14="http://schemas.microsoft.com/office/drawing/2010/main" xmlns=""/>
            </a:ext>
          </a:extLst>
        </p:spPr>
      </p:pic>
      <p:pic>
        <p:nvPicPr>
          <p:cNvPr id="17" name="صورة 16"/>
          <p:cNvPicPr/>
          <p:nvPr/>
        </p:nvPicPr>
        <p:blipFill rotWithShape="1">
          <a:blip r:embed="rId6" cstate="print">
            <a:extLst>
              <a:ext uri="{28A0092B-C50C-407E-A947-70E740481C1C}">
                <a14:useLocalDpi xmlns:a14="http://schemas.microsoft.com/office/drawing/2010/main" xmlns="" val="0"/>
              </a:ext>
            </a:extLst>
          </a:blip>
          <a:srcRect l="7143" t="6756"/>
          <a:stretch/>
        </p:blipFill>
        <p:spPr bwMode="auto">
          <a:xfrm>
            <a:off x="60315" y="1153917"/>
            <a:ext cx="5943600" cy="2497455"/>
          </a:xfrm>
          <a:prstGeom prst="rect">
            <a:avLst/>
          </a:prstGeom>
          <a:ln>
            <a:noFill/>
          </a:ln>
          <a:extLst>
            <a:ext uri="{53640926-AAD7-44D8-BBD7-CCE9431645EC}">
              <a14:shadowObscured xmlns:a14="http://schemas.microsoft.com/office/drawing/2010/main" xmlns=""/>
            </a:ext>
          </a:extLst>
        </p:spPr>
      </p:pic>
      <p:pic>
        <p:nvPicPr>
          <p:cNvPr id="19" name="صورة 18" descr="C:\Users\Dr Mohammed\Desktop\s2.png"/>
          <p:cNvPicPr/>
          <p:nvPr/>
        </p:nvPicPr>
        <p:blipFill rotWithShape="1">
          <a:blip r:embed="rId7" cstate="print">
            <a:extLst>
              <a:ext uri="{28A0092B-C50C-407E-A947-70E740481C1C}">
                <a14:useLocalDpi xmlns:a14="http://schemas.microsoft.com/office/drawing/2010/main" xmlns="" val="0"/>
              </a:ext>
            </a:extLst>
          </a:blip>
          <a:srcRect l="12801" t="6495" b="4738"/>
          <a:stretch/>
        </p:blipFill>
        <p:spPr bwMode="auto">
          <a:xfrm>
            <a:off x="122545" y="3622798"/>
            <a:ext cx="5580380" cy="2343150"/>
          </a:xfrm>
          <a:prstGeom prst="rect">
            <a:avLst/>
          </a:prstGeom>
          <a:noFill/>
          <a:ln>
            <a:noFill/>
          </a:ln>
          <a:extLst>
            <a:ext uri="{53640926-AAD7-44D8-BBD7-CCE9431645EC}">
              <a14:shadowObscured xmlns:a14="http://schemas.microsoft.com/office/drawing/2010/main" xmlns=""/>
            </a:ext>
          </a:extLst>
        </p:spPr>
      </p:pic>
      <p:sp>
        <p:nvSpPr>
          <p:cNvPr id="11" name="نجمة ذات 5 نقاط 10"/>
          <p:cNvSpPr/>
          <p:nvPr/>
        </p:nvSpPr>
        <p:spPr>
          <a:xfrm>
            <a:off x="10579100" y="1479381"/>
            <a:ext cx="508000" cy="4699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2" name="نجمة ذات 5 نقاط 11"/>
          <p:cNvSpPr/>
          <p:nvPr/>
        </p:nvSpPr>
        <p:spPr>
          <a:xfrm>
            <a:off x="4076700" y="4356100"/>
            <a:ext cx="508000" cy="4699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xmlns="" val="3113419976"/>
      </p:ext>
    </p:extLst>
  </p:cSld>
  <p:clrMapOvr>
    <a:masterClrMapping/>
  </p:clrMapOvr>
  <p:transition spd="slow">
    <p:push dir="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نتيجة بحث الصور عن ‫شعار جامعة الملك سعود الجديد png‬‏"/>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187325"/>
            <a:ext cx="1535430" cy="590550"/>
          </a:xfrm>
          <a:prstGeom prst="rect">
            <a:avLst/>
          </a:prstGeom>
          <a:noFill/>
          <a:ln>
            <a:noFill/>
          </a:ln>
        </p:spPr>
      </p:pic>
      <p:pic>
        <p:nvPicPr>
          <p:cNvPr id="3" name="صورة 2" descr="C:\Users\Eman RAD\Desktop\2.png"/>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1074400" y="5892800"/>
            <a:ext cx="1117600" cy="965200"/>
          </a:xfrm>
          <a:prstGeom prst="rect">
            <a:avLst/>
          </a:prstGeom>
          <a:noFill/>
          <a:ln>
            <a:noFill/>
          </a:ln>
        </p:spPr>
      </p:pic>
      <p:sp>
        <p:nvSpPr>
          <p:cNvPr id="4" name="عنصر نائب لرقم الشريحة 3"/>
          <p:cNvSpPr>
            <a:spLocks noGrp="1"/>
          </p:cNvSpPr>
          <p:nvPr>
            <p:ph type="sldNum" sz="quarter" idx="12"/>
          </p:nvPr>
        </p:nvSpPr>
        <p:spPr/>
        <p:txBody>
          <a:bodyPr/>
          <a:lstStyle/>
          <a:p>
            <a:pPr algn="r" rtl="1"/>
            <a:fld id="{022B156B-59AE-415F-B24B-8756D48BB977}" type="slidenum">
              <a:rPr lang="ar-SA" smtClean="0"/>
              <a:pPr algn="r" rtl="1"/>
              <a:t>19</a:t>
            </a:fld>
            <a:endParaRPr lang="ar-SA"/>
          </a:p>
        </p:txBody>
      </p:sp>
      <p:sp>
        <p:nvSpPr>
          <p:cNvPr id="5" name="مستطيل 4"/>
          <p:cNvSpPr/>
          <p:nvPr/>
        </p:nvSpPr>
        <p:spPr>
          <a:xfrm>
            <a:off x="5554140" y="0"/>
            <a:ext cx="6715300" cy="1015663"/>
          </a:xfrm>
          <a:prstGeom prst="rect">
            <a:avLst/>
          </a:prstGeom>
        </p:spPr>
        <p:txBody>
          <a:bodyPr wrap="none">
            <a:spAutoFit/>
          </a:bodyPr>
          <a:lstStyle/>
          <a:p>
            <a:r>
              <a:rPr lang="ar-SA" sz="6000" b="1" dirty="0">
                <a:solidFill>
                  <a:srgbClr val="007266"/>
                </a:solidFill>
                <a:ea typeface="Times New Roman" panose="02020603050405020304" pitchFamily="18" charset="0"/>
                <a:cs typeface="Arabic Typesetting" panose="03020402040406030203" pitchFamily="66" charset="-78"/>
              </a:rPr>
              <a:t>ثانيا دراسة الجدوى التفصيلية </a:t>
            </a:r>
            <a:r>
              <a:rPr lang="ar-SA" sz="6000" b="1" dirty="0" smtClean="0">
                <a:solidFill>
                  <a:srgbClr val="007266"/>
                </a:solidFill>
                <a:ea typeface="Times New Roman" panose="02020603050405020304" pitchFamily="18" charset="0"/>
                <a:cs typeface="Arabic Typesetting" panose="03020402040406030203" pitchFamily="66" charset="-78"/>
              </a:rPr>
              <a:t>التسويقية:</a:t>
            </a:r>
            <a:endParaRPr lang="ar-SA" sz="6000" dirty="0"/>
          </a:p>
        </p:txBody>
      </p:sp>
      <p:sp>
        <p:nvSpPr>
          <p:cNvPr id="6" name="مستطيل 5"/>
          <p:cNvSpPr/>
          <p:nvPr/>
        </p:nvSpPr>
        <p:spPr>
          <a:xfrm>
            <a:off x="3235285" y="92333"/>
            <a:ext cx="2456122" cy="923330"/>
          </a:xfrm>
          <a:prstGeom prst="rect">
            <a:avLst/>
          </a:prstGeom>
        </p:spPr>
        <p:txBody>
          <a:bodyPr wrap="none">
            <a:spAutoFit/>
          </a:bodyPr>
          <a:lstStyle/>
          <a:p>
            <a:r>
              <a:rPr lang="ar-SA" sz="5400" b="1" dirty="0">
                <a:solidFill>
                  <a:srgbClr val="A02240"/>
                </a:solidFill>
                <a:ea typeface="Times New Roman" panose="02020603050405020304" pitchFamily="18" charset="0"/>
                <a:cs typeface="Arabic Typesetting" panose="03020402040406030203" pitchFamily="66" charset="-78"/>
              </a:rPr>
              <a:t>مرحلة نمو المنتج</a:t>
            </a:r>
          </a:p>
        </p:txBody>
      </p:sp>
      <p:sp>
        <p:nvSpPr>
          <p:cNvPr id="7" name="مستطيل 6"/>
          <p:cNvSpPr/>
          <p:nvPr/>
        </p:nvSpPr>
        <p:spPr>
          <a:xfrm>
            <a:off x="623944" y="1392077"/>
            <a:ext cx="11415236" cy="1569660"/>
          </a:xfrm>
          <a:prstGeom prst="rect">
            <a:avLst/>
          </a:prstGeom>
        </p:spPr>
        <p:txBody>
          <a:bodyPr wrap="square">
            <a:spAutoFit/>
          </a:bodyPr>
          <a:lstStyle/>
          <a:p>
            <a:pPr marL="962025" algn="r" rtl="1">
              <a:spcAft>
                <a:spcPts val="0"/>
              </a:spcAft>
            </a:pPr>
            <a:r>
              <a:rPr lang="ar-SA" sz="2400" b="1"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المنتج في مرحلة النمو لما يتميز به المنتج من حيث اعتباره منتج صحي وصديق للبيئة، كما يوفر المشروع خدمة توصيل. ومن نتائج الاستبيان تم استنتاج التالي: </a:t>
            </a:r>
            <a:endParaRPr lang="en-US" b="1"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342900" lvl="0" indent="-342900" algn="r" rtl="1">
              <a:spcAft>
                <a:spcPts val="0"/>
              </a:spcAft>
              <a:buFont typeface="Symbol" panose="05050102010706020507" pitchFamily="18" charset="2"/>
              <a:buChar char=""/>
            </a:pPr>
            <a:r>
              <a:rPr lang="ar-SA" sz="2400"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معظم الفئة ستقوم بتجربة المنتج المقدم في مشروع السماد العضوي عند التنفيذ هم النساء. </a:t>
            </a:r>
            <a:endParaRPr lang="en-US"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342900" lvl="0" indent="-342900" algn="r" rtl="1">
              <a:spcAft>
                <a:spcPts val="0"/>
              </a:spcAft>
              <a:buFont typeface="Symbol" panose="05050102010706020507" pitchFamily="18" charset="2"/>
              <a:buChar char=""/>
            </a:pPr>
            <a:r>
              <a:rPr lang="ar-SA" sz="2400"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معظم الفئة معدل شرائها للسماد بالسنة 50 كيلو جرام سنويا.</a:t>
            </a:r>
            <a:endParaRPr lang="en-US"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342900" lvl="0" indent="-342900" algn="r" rtl="1">
              <a:spcAft>
                <a:spcPts val="0"/>
              </a:spcAft>
              <a:buFont typeface="Symbol" panose="05050102010706020507" pitchFamily="18" charset="2"/>
              <a:buChar char=""/>
            </a:pPr>
            <a:r>
              <a:rPr lang="ar-SA" sz="2400"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معظم الفئة تفضل أن يكون سعر السلعة المقدمة 5 ريال للكيلوغرام الواحد.</a:t>
            </a:r>
            <a:endParaRPr lang="en-US" dirty="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p:txBody>
      </p:sp>
      <p:sp>
        <p:nvSpPr>
          <p:cNvPr id="8" name="مستطيل 7"/>
          <p:cNvSpPr/>
          <p:nvPr/>
        </p:nvSpPr>
        <p:spPr>
          <a:xfrm>
            <a:off x="9395129" y="3086166"/>
            <a:ext cx="2694969" cy="769441"/>
          </a:xfrm>
          <a:prstGeom prst="rect">
            <a:avLst/>
          </a:prstGeom>
        </p:spPr>
        <p:txBody>
          <a:bodyPr wrap="none">
            <a:spAutoFit/>
          </a:bodyPr>
          <a:lstStyle/>
          <a:p>
            <a:pPr lvl="0" rtl="1"/>
            <a:r>
              <a:rPr lang="ar-SA" sz="4400" b="1" dirty="0">
                <a:solidFill>
                  <a:srgbClr val="A02240"/>
                </a:solidFill>
                <a:ea typeface="Times New Roman" panose="02020603050405020304" pitchFamily="18" charset="0"/>
                <a:cs typeface="Arabic Typesetting" panose="03020402040406030203" pitchFamily="66" charset="-78"/>
              </a:rPr>
              <a:t>التنبؤ </a:t>
            </a:r>
            <a:r>
              <a:rPr lang="ar-SA" sz="4400" b="1" dirty="0" smtClean="0">
                <a:solidFill>
                  <a:srgbClr val="A02240"/>
                </a:solidFill>
                <a:ea typeface="Times New Roman" panose="02020603050405020304" pitchFamily="18" charset="0"/>
                <a:cs typeface="Arabic Typesetting" panose="03020402040406030203" pitchFamily="66" charset="-78"/>
              </a:rPr>
              <a:t>بالطلب </a:t>
            </a:r>
            <a:r>
              <a:rPr lang="ar-SA" sz="4400" b="1" dirty="0">
                <a:solidFill>
                  <a:srgbClr val="A02240"/>
                </a:solidFill>
                <a:ea typeface="Times New Roman" panose="02020603050405020304" pitchFamily="18" charset="0"/>
                <a:cs typeface="Arabic Typesetting" panose="03020402040406030203" pitchFamily="66" charset="-78"/>
              </a:rPr>
              <a:t>المتوقع:</a:t>
            </a:r>
            <a:endParaRPr lang="en-US" sz="4400" b="1" dirty="0">
              <a:solidFill>
                <a:srgbClr val="A02240"/>
              </a:solidFill>
              <a:ea typeface="Times New Roman" panose="02020603050405020304" pitchFamily="18" charset="0"/>
              <a:cs typeface="Arabic Typesetting" panose="03020402040406030203" pitchFamily="66" charset="-78"/>
            </a:endParaRPr>
          </a:p>
        </p:txBody>
      </p:sp>
      <p:sp>
        <p:nvSpPr>
          <p:cNvPr id="10" name="مستطيل 9"/>
          <p:cNvSpPr/>
          <p:nvPr/>
        </p:nvSpPr>
        <p:spPr>
          <a:xfrm>
            <a:off x="3815250" y="4198711"/>
            <a:ext cx="8140070" cy="1569660"/>
          </a:xfrm>
          <a:prstGeom prst="rect">
            <a:avLst/>
          </a:prstGeom>
        </p:spPr>
        <p:txBody>
          <a:bodyPr wrap="square">
            <a:spAutoFit/>
          </a:bodyPr>
          <a:lstStyle/>
          <a:p>
            <a:pPr marL="962025" algn="r" rtl="1">
              <a:spcAft>
                <a:spcPts val="0"/>
              </a:spcAft>
            </a:pPr>
            <a:r>
              <a:rPr lang="en-US" sz="2400" dirty="0">
                <a:solidFill>
                  <a:srgbClr val="000000"/>
                </a:solidFill>
                <a:latin typeface="Arabic Typesetting" panose="03020402040406030203" pitchFamily="66" charset="-78"/>
                <a:ea typeface="Times New Roman" panose="02020603050405020304" pitchFamily="18" charset="0"/>
                <a:cs typeface="Tahoma" panose="020B0604030504040204" pitchFamily="34" charset="0"/>
              </a:rPr>
              <a:t> </a:t>
            </a:r>
            <a:r>
              <a:rPr lang="ar-SA" sz="2400"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عدد السكان = 6,506,700 مليون نسمة</a:t>
            </a:r>
            <a:r>
              <a:rPr lang="en-US" sz="2400" dirty="0">
                <a:solidFill>
                  <a:srgbClr val="000000"/>
                </a:solidFill>
                <a:latin typeface="Arabic Typesetting" panose="03020402040406030203" pitchFamily="66" charset="-78"/>
                <a:ea typeface="Times New Roman" panose="02020603050405020304" pitchFamily="18" charset="0"/>
                <a:cs typeface="Tahoma" panose="020B0604030504040204" pitchFamily="34" charset="0"/>
              </a:rPr>
              <a:t>  </a:t>
            </a:r>
            <a:endParaRPr lang="en-US"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962025" algn="r" rtl="1">
              <a:spcAft>
                <a:spcPts val="0"/>
              </a:spcAft>
            </a:pPr>
            <a:r>
              <a:rPr lang="en-US" sz="2400" dirty="0">
                <a:solidFill>
                  <a:srgbClr val="000000"/>
                </a:solidFill>
                <a:latin typeface="Arabic Typesetting" panose="03020402040406030203" pitchFamily="66" charset="-78"/>
                <a:ea typeface="Times New Roman" panose="02020603050405020304" pitchFamily="18" charset="0"/>
                <a:cs typeface="Tahoma" panose="020B0604030504040204" pitchFamily="34" charset="0"/>
              </a:rPr>
              <a:t>    </a:t>
            </a:r>
            <a:r>
              <a:rPr lang="ar-SA" sz="2400"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متوسط دخل الفرد = 135 ألف سنويا</a:t>
            </a:r>
            <a:r>
              <a:rPr lang="en-US" sz="2400" dirty="0">
                <a:solidFill>
                  <a:srgbClr val="000000"/>
                </a:solidFill>
                <a:latin typeface="Arabic Typesetting" panose="03020402040406030203" pitchFamily="66" charset="-78"/>
                <a:ea typeface="Times New Roman" panose="02020603050405020304" pitchFamily="18" charset="0"/>
                <a:cs typeface="Tahoma" panose="020B0604030504040204" pitchFamily="34" charset="0"/>
              </a:rPr>
              <a:t>   </a:t>
            </a:r>
            <a:endParaRPr lang="en-US"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962025" algn="r" rtl="1">
              <a:spcAft>
                <a:spcPts val="0"/>
              </a:spcAft>
            </a:pPr>
            <a:r>
              <a:rPr lang="en-US" sz="2400" dirty="0">
                <a:solidFill>
                  <a:srgbClr val="000000"/>
                </a:solidFill>
                <a:latin typeface="Arabic Typesetting" panose="03020402040406030203" pitchFamily="66" charset="-78"/>
                <a:ea typeface="Times New Roman" panose="02020603050405020304" pitchFamily="18" charset="0"/>
                <a:cs typeface="Tahoma" panose="020B0604030504040204" pitchFamily="34" charset="0"/>
              </a:rPr>
              <a:t>    </a:t>
            </a:r>
            <a:r>
              <a:rPr lang="ar-SA" sz="2400"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متوسط دخل الفرد= 11.25 ألف شهريا </a:t>
            </a:r>
            <a:endParaRPr lang="en-US"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r>
              <a:rPr lang="ar-SA" sz="2400" dirty="0">
                <a:ea typeface="Times New Roman" panose="02020603050405020304" pitchFamily="18" charset="0"/>
                <a:cs typeface="Arabic Typesetting" panose="03020402040406030203" pitchFamily="66" charset="-78"/>
              </a:rPr>
              <a:t>هذه بعض المؤشرات التي تمت دراستها للتنبؤ بالطلب، الذي يتوقع ارتفاعه نظرا لارتفاع عدد السكان ودخل الفرد</a:t>
            </a:r>
            <a:r>
              <a:rPr lang="ar-SA" sz="2400" baseline="30000" dirty="0">
                <a:ea typeface="Times New Roman" panose="02020603050405020304" pitchFamily="18" charset="0"/>
                <a:cs typeface="Arabic Typesetting" panose="03020402040406030203" pitchFamily="66" charset="-78"/>
              </a:rPr>
              <a:t> </a:t>
            </a:r>
            <a:endParaRPr lang="ar-SA" sz="2400" dirty="0"/>
          </a:p>
        </p:txBody>
      </p:sp>
      <p:sp>
        <p:nvSpPr>
          <p:cNvPr id="11" name="مستطيل 10"/>
          <p:cNvSpPr/>
          <p:nvPr/>
        </p:nvSpPr>
        <p:spPr>
          <a:xfrm>
            <a:off x="10445474" y="3716448"/>
            <a:ext cx="1593706" cy="461665"/>
          </a:xfrm>
          <a:prstGeom prst="rect">
            <a:avLst/>
          </a:prstGeom>
        </p:spPr>
        <p:txBody>
          <a:bodyPr wrap="none">
            <a:spAutoFit/>
          </a:bodyPr>
          <a:lstStyle/>
          <a:p>
            <a:r>
              <a:rPr lang="ar-SA" sz="2400" b="1" dirty="0">
                <a:solidFill>
                  <a:srgbClr val="A02240"/>
                </a:solidFill>
                <a:ea typeface="Times New Roman" panose="02020603050405020304" pitchFamily="18" charset="0"/>
                <a:cs typeface="Arabic Typesetting" panose="03020402040406030203" pitchFamily="66" charset="-78"/>
              </a:rPr>
              <a:t>المؤشرات </a:t>
            </a:r>
            <a:r>
              <a:rPr lang="ar-SA" sz="2400" b="1" dirty="0" smtClean="0">
                <a:solidFill>
                  <a:srgbClr val="A02240"/>
                </a:solidFill>
                <a:ea typeface="Times New Roman" panose="02020603050405020304" pitchFamily="18" charset="0"/>
                <a:cs typeface="Arabic Typesetting" panose="03020402040406030203" pitchFamily="66" charset="-78"/>
              </a:rPr>
              <a:t>الاقتصادية</a:t>
            </a:r>
            <a:endParaRPr lang="ar-SA" sz="2400" dirty="0"/>
          </a:p>
        </p:txBody>
      </p:sp>
    </p:spTree>
    <p:extLst>
      <p:ext uri="{BB962C8B-B14F-4D97-AF65-F5344CB8AC3E}">
        <p14:creationId xmlns:p14="http://schemas.microsoft.com/office/powerpoint/2010/main" xmlns="" val="3338685527"/>
      </p:ext>
    </p:extLst>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3700" y="2006600"/>
            <a:ext cx="8344468" cy="2590800"/>
          </a:xfrm>
        </p:spPr>
        <p:txBody>
          <a:bodyPr>
            <a:noAutofit/>
          </a:bodyPr>
          <a:lstStyle/>
          <a:p>
            <a:r>
              <a:rPr lang="ar-SA" sz="13800" b="1" dirty="0">
                <a:solidFill>
                  <a:srgbClr val="007266"/>
                </a:solidFill>
                <a:ea typeface="Times New Roman" panose="02020603050405020304" pitchFamily="18" charset="0"/>
                <a:cs typeface="Arabic Typesetting" panose="03020402040406030203" pitchFamily="66" charset="-78"/>
              </a:rPr>
              <a:t>أولاً الدراسة التمهيدية:</a:t>
            </a:r>
            <a:r>
              <a:rPr lang="ar-SA" sz="13800" dirty="0">
                <a:ea typeface="Times New Roman" panose="02020603050405020304" pitchFamily="18" charset="0"/>
                <a:cs typeface="Century Gothic" panose="020B0502020202020204" pitchFamily="34" charset="0"/>
              </a:rPr>
              <a:t> </a:t>
            </a:r>
            <a:endParaRPr lang="ar-SA" sz="13800" dirty="0"/>
          </a:p>
        </p:txBody>
      </p:sp>
      <p:pic>
        <p:nvPicPr>
          <p:cNvPr id="4" name="صورة 3" descr="نتيجة بحث الصور عن ‫شعار جامعة الملك سعود الجديد png‬‏"/>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187325"/>
            <a:ext cx="1535430" cy="590550"/>
          </a:xfrm>
          <a:prstGeom prst="rect">
            <a:avLst/>
          </a:prstGeom>
          <a:noFill/>
          <a:ln>
            <a:noFill/>
          </a:ln>
        </p:spPr>
      </p:pic>
      <p:pic>
        <p:nvPicPr>
          <p:cNvPr id="5" name="صورة 4" descr="C:\Users\Eman RAD\Desktop\2.png"/>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767715" y="1127124"/>
            <a:ext cx="2133600" cy="2022475"/>
          </a:xfrm>
          <a:prstGeom prst="rect">
            <a:avLst/>
          </a:prstGeom>
          <a:noFill/>
          <a:ln>
            <a:noFill/>
          </a:ln>
        </p:spPr>
      </p:pic>
    </p:spTree>
    <p:extLst>
      <p:ext uri="{BB962C8B-B14F-4D97-AF65-F5344CB8AC3E}">
        <p14:creationId xmlns:p14="http://schemas.microsoft.com/office/powerpoint/2010/main" xmlns="" val="3108562922"/>
      </p:ext>
    </p:extLst>
  </p:cSld>
  <p:clrMapOvr>
    <a:masterClrMapping/>
  </p:clrMapOvr>
  <p:transition spd="slow">
    <p:push di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نتيجة بحث الصور عن ‫شعار جامعة الملك سعود الجديد png‬‏"/>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187325"/>
            <a:ext cx="1535430" cy="590550"/>
          </a:xfrm>
          <a:prstGeom prst="rect">
            <a:avLst/>
          </a:prstGeom>
          <a:noFill/>
          <a:ln>
            <a:noFill/>
          </a:ln>
        </p:spPr>
      </p:pic>
      <p:pic>
        <p:nvPicPr>
          <p:cNvPr id="3" name="صورة 2" descr="C:\Users\Eman RAD\Desktop\2.png"/>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1074400" y="5892800"/>
            <a:ext cx="1117600" cy="965200"/>
          </a:xfrm>
          <a:prstGeom prst="rect">
            <a:avLst/>
          </a:prstGeom>
          <a:noFill/>
          <a:ln>
            <a:noFill/>
          </a:ln>
        </p:spPr>
      </p:pic>
      <p:sp>
        <p:nvSpPr>
          <p:cNvPr id="4" name="عنصر نائب لرقم الشريحة 3"/>
          <p:cNvSpPr>
            <a:spLocks noGrp="1"/>
          </p:cNvSpPr>
          <p:nvPr>
            <p:ph type="sldNum" sz="quarter" idx="12"/>
          </p:nvPr>
        </p:nvSpPr>
        <p:spPr/>
        <p:txBody>
          <a:bodyPr/>
          <a:lstStyle/>
          <a:p>
            <a:pPr algn="r" rtl="1"/>
            <a:fld id="{022B156B-59AE-415F-B24B-8756D48BB977}" type="slidenum">
              <a:rPr lang="ar-SA" smtClean="0"/>
              <a:pPr algn="r" rtl="1"/>
              <a:t>20</a:t>
            </a:fld>
            <a:endParaRPr lang="ar-SA"/>
          </a:p>
        </p:txBody>
      </p:sp>
      <p:sp>
        <p:nvSpPr>
          <p:cNvPr id="5" name="مستطيل 4"/>
          <p:cNvSpPr/>
          <p:nvPr/>
        </p:nvSpPr>
        <p:spPr>
          <a:xfrm>
            <a:off x="5554140" y="0"/>
            <a:ext cx="6715300" cy="1015663"/>
          </a:xfrm>
          <a:prstGeom prst="rect">
            <a:avLst/>
          </a:prstGeom>
        </p:spPr>
        <p:txBody>
          <a:bodyPr wrap="none">
            <a:spAutoFit/>
          </a:bodyPr>
          <a:lstStyle/>
          <a:p>
            <a:r>
              <a:rPr lang="ar-SA" sz="6000" b="1" dirty="0">
                <a:solidFill>
                  <a:srgbClr val="007266"/>
                </a:solidFill>
                <a:ea typeface="Times New Roman" panose="02020603050405020304" pitchFamily="18" charset="0"/>
                <a:cs typeface="Arabic Typesetting" panose="03020402040406030203" pitchFamily="66" charset="-78"/>
              </a:rPr>
              <a:t>ثانيا دراسة الجدوى التفصيلية </a:t>
            </a:r>
            <a:r>
              <a:rPr lang="ar-SA" sz="6000" b="1" dirty="0" smtClean="0">
                <a:solidFill>
                  <a:srgbClr val="007266"/>
                </a:solidFill>
                <a:ea typeface="Times New Roman" panose="02020603050405020304" pitchFamily="18" charset="0"/>
                <a:cs typeface="Arabic Typesetting" panose="03020402040406030203" pitchFamily="66" charset="-78"/>
              </a:rPr>
              <a:t>التسويقية:</a:t>
            </a:r>
            <a:endParaRPr lang="ar-SA" sz="6000" dirty="0"/>
          </a:p>
        </p:txBody>
      </p:sp>
      <p:sp>
        <p:nvSpPr>
          <p:cNvPr id="6" name="مستطيل 5"/>
          <p:cNvSpPr/>
          <p:nvPr/>
        </p:nvSpPr>
        <p:spPr>
          <a:xfrm>
            <a:off x="3235285" y="92333"/>
            <a:ext cx="2456122" cy="923330"/>
          </a:xfrm>
          <a:prstGeom prst="rect">
            <a:avLst/>
          </a:prstGeom>
        </p:spPr>
        <p:txBody>
          <a:bodyPr wrap="none">
            <a:spAutoFit/>
          </a:bodyPr>
          <a:lstStyle/>
          <a:p>
            <a:r>
              <a:rPr lang="ar-SA" sz="5400" b="1" dirty="0">
                <a:solidFill>
                  <a:srgbClr val="A02240"/>
                </a:solidFill>
                <a:ea typeface="Times New Roman" panose="02020603050405020304" pitchFamily="18" charset="0"/>
                <a:cs typeface="Arabic Typesetting" panose="03020402040406030203" pitchFamily="66" charset="-78"/>
              </a:rPr>
              <a:t>مرحلة نمو المنتج</a:t>
            </a:r>
          </a:p>
        </p:txBody>
      </p:sp>
      <p:sp>
        <p:nvSpPr>
          <p:cNvPr id="8" name="مستطيل 7"/>
          <p:cNvSpPr/>
          <p:nvPr/>
        </p:nvSpPr>
        <p:spPr>
          <a:xfrm>
            <a:off x="9395129" y="802297"/>
            <a:ext cx="2694969" cy="769441"/>
          </a:xfrm>
          <a:prstGeom prst="rect">
            <a:avLst/>
          </a:prstGeom>
        </p:spPr>
        <p:txBody>
          <a:bodyPr wrap="none">
            <a:spAutoFit/>
          </a:bodyPr>
          <a:lstStyle/>
          <a:p>
            <a:pPr lvl="0" rtl="1"/>
            <a:r>
              <a:rPr lang="ar-SA" sz="4400" b="1" dirty="0">
                <a:solidFill>
                  <a:srgbClr val="A02240"/>
                </a:solidFill>
                <a:ea typeface="Times New Roman" panose="02020603050405020304" pitchFamily="18" charset="0"/>
                <a:cs typeface="Arabic Typesetting" panose="03020402040406030203" pitchFamily="66" charset="-78"/>
              </a:rPr>
              <a:t>التنبؤ </a:t>
            </a:r>
            <a:r>
              <a:rPr lang="ar-SA" sz="4400" b="1" dirty="0" smtClean="0">
                <a:solidFill>
                  <a:srgbClr val="A02240"/>
                </a:solidFill>
                <a:ea typeface="Times New Roman" panose="02020603050405020304" pitchFamily="18" charset="0"/>
                <a:cs typeface="Arabic Typesetting" panose="03020402040406030203" pitchFamily="66" charset="-78"/>
              </a:rPr>
              <a:t>بالطلب </a:t>
            </a:r>
            <a:r>
              <a:rPr lang="ar-SA" sz="4400" b="1" dirty="0">
                <a:solidFill>
                  <a:srgbClr val="A02240"/>
                </a:solidFill>
                <a:ea typeface="Times New Roman" panose="02020603050405020304" pitchFamily="18" charset="0"/>
                <a:cs typeface="Arabic Typesetting" panose="03020402040406030203" pitchFamily="66" charset="-78"/>
              </a:rPr>
              <a:t>المتوقع:</a:t>
            </a:r>
            <a:endParaRPr lang="en-US" sz="4400" b="1" dirty="0">
              <a:solidFill>
                <a:srgbClr val="A02240"/>
              </a:solidFill>
              <a:ea typeface="Times New Roman" panose="02020603050405020304" pitchFamily="18" charset="0"/>
              <a:cs typeface="Arabic Typesetting" panose="03020402040406030203" pitchFamily="66" charset="-78"/>
            </a:endParaRPr>
          </a:p>
        </p:txBody>
      </p:sp>
      <p:sp>
        <p:nvSpPr>
          <p:cNvPr id="12" name="مستطيل 11"/>
          <p:cNvSpPr/>
          <p:nvPr/>
        </p:nvSpPr>
        <p:spPr>
          <a:xfrm>
            <a:off x="7989295" y="1467906"/>
            <a:ext cx="4100803" cy="461665"/>
          </a:xfrm>
          <a:prstGeom prst="rect">
            <a:avLst/>
          </a:prstGeom>
        </p:spPr>
        <p:txBody>
          <a:bodyPr wrap="none">
            <a:spAutoFit/>
          </a:bodyPr>
          <a:lstStyle/>
          <a:p>
            <a:pPr lvl="0" algn="r" rtl="1">
              <a:spcAft>
                <a:spcPts val="0"/>
              </a:spcAft>
            </a:pPr>
            <a:r>
              <a:rPr lang="ar-SA" sz="2400" b="1" dirty="0">
                <a:solidFill>
                  <a:srgbClr val="A02240"/>
                </a:solidFill>
                <a:latin typeface="Century Gothic" panose="020B0502020202020204" pitchFamily="34" charset="0"/>
                <a:ea typeface="Times New Roman" panose="02020603050405020304" pitchFamily="18" charset="0"/>
                <a:cs typeface="Arabic Typesetting" panose="03020402040406030203" pitchFamily="66" charset="-78"/>
              </a:rPr>
              <a:t>تقدير حجم الطلب المتوقع من خلال تحديد نمو الطلب المتوقع</a:t>
            </a:r>
            <a:r>
              <a:rPr lang="en-US" sz="2400" b="1" dirty="0">
                <a:solidFill>
                  <a:srgbClr val="A02240"/>
                </a:solidFill>
                <a:latin typeface="Arabic Typesetting" panose="03020402040406030203" pitchFamily="66" charset="-78"/>
                <a:ea typeface="Times New Roman" panose="02020603050405020304" pitchFamily="18" charset="0"/>
                <a:cs typeface="Tahoma" panose="020B0604030504040204" pitchFamily="34" charset="0"/>
              </a:rPr>
              <a:t>:</a:t>
            </a:r>
            <a:endParaRPr lang="en-US" dirty="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p:txBody>
      </p:sp>
      <p:sp>
        <p:nvSpPr>
          <p:cNvPr id="13" name="مستطيل 12"/>
          <p:cNvSpPr/>
          <p:nvPr/>
        </p:nvSpPr>
        <p:spPr>
          <a:xfrm>
            <a:off x="1190378" y="1107996"/>
            <a:ext cx="6096000" cy="6124754"/>
          </a:xfrm>
          <a:prstGeom prst="rect">
            <a:avLst/>
          </a:prstGeom>
        </p:spPr>
        <p:txBody>
          <a:bodyPr>
            <a:spAutoFit/>
          </a:bodyPr>
          <a:lstStyle/>
          <a:p>
            <a:pPr marL="342900" lvl="0" indent="-342900" algn="r" rtl="1">
              <a:spcAft>
                <a:spcPts val="0"/>
              </a:spcAft>
              <a:buClr>
                <a:srgbClr val="F57C00"/>
              </a:buClr>
              <a:buFont typeface="Wingdings" panose="05000000000000000000" pitchFamily="2" charset="2"/>
              <a:buChar char=""/>
            </a:pPr>
            <a:r>
              <a:rPr lang="ar-SA" sz="2000" b="1" dirty="0">
                <a:solidFill>
                  <a:srgbClr val="F57C00"/>
                </a:solidFill>
                <a:latin typeface="Century Gothic" panose="020B0502020202020204" pitchFamily="34" charset="0"/>
                <a:ea typeface="Times New Roman" panose="02020603050405020304" pitchFamily="18" charset="0"/>
                <a:cs typeface="Arabic Typesetting" panose="03020402040406030203" pitchFamily="66" charset="-78"/>
              </a:rPr>
              <a:t>معدل النمو السكاني</a:t>
            </a:r>
            <a:r>
              <a:rPr lang="en-US" sz="2000" b="1" dirty="0">
                <a:solidFill>
                  <a:srgbClr val="F57C00"/>
                </a:solidFill>
                <a:latin typeface="Arabic Typesetting" panose="03020402040406030203" pitchFamily="66" charset="-78"/>
                <a:ea typeface="Times New Roman" panose="02020603050405020304" pitchFamily="18" charset="0"/>
                <a:cs typeface="Tahoma" panose="020B0604030504040204" pitchFamily="34" charset="0"/>
              </a:rPr>
              <a:t>:</a:t>
            </a:r>
            <a:endParaRPr lang="en-US" sz="1600"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962025" algn="r" rtl="1">
              <a:spcAft>
                <a:spcPts val="0"/>
              </a:spcAft>
            </a:pPr>
            <a:r>
              <a:rPr lang="ar-SA" sz="2000"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توضح الهيئة العامة للإحصاء ان معدل النمو السكاني </a:t>
            </a:r>
            <a:r>
              <a:rPr lang="ar-SA" sz="2000" b="1"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2.54</a:t>
            </a:r>
            <a:r>
              <a:rPr lang="ar-SA" sz="2000"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a:t>
            </a:r>
            <a:endParaRPr lang="en-US" sz="1600"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342900" lvl="0" indent="-342900" algn="r" rtl="1">
              <a:spcAft>
                <a:spcPts val="0"/>
              </a:spcAft>
              <a:buClr>
                <a:srgbClr val="F57C00"/>
              </a:buClr>
              <a:buFont typeface="Wingdings" panose="05000000000000000000" pitchFamily="2" charset="2"/>
              <a:buChar char=""/>
            </a:pPr>
            <a:r>
              <a:rPr lang="ar-SA" sz="2000" b="1" dirty="0">
                <a:solidFill>
                  <a:srgbClr val="F57C00"/>
                </a:solidFill>
                <a:latin typeface="Century Gothic" panose="020B0502020202020204" pitchFamily="34" charset="0"/>
                <a:ea typeface="Times New Roman" panose="02020603050405020304" pitchFamily="18" charset="0"/>
                <a:cs typeface="Arabic Typesetting" panose="03020402040406030203" pitchFamily="66" charset="-78"/>
              </a:rPr>
              <a:t>معدل النمو الراجع لتغير الدخل</a:t>
            </a:r>
            <a:r>
              <a:rPr lang="en-US" sz="2000" b="1" dirty="0">
                <a:solidFill>
                  <a:srgbClr val="F57C00"/>
                </a:solidFill>
                <a:latin typeface="Arabic Typesetting" panose="03020402040406030203" pitchFamily="66" charset="-78"/>
                <a:ea typeface="Times New Roman" panose="02020603050405020304" pitchFamily="18" charset="0"/>
                <a:cs typeface="Tahoma" panose="020B0604030504040204" pitchFamily="34" charset="0"/>
              </a:rPr>
              <a:t>:</a:t>
            </a:r>
            <a:endParaRPr lang="en-US" sz="1600"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962025" algn="r" rtl="1">
              <a:spcAft>
                <a:spcPts val="0"/>
              </a:spcAft>
            </a:pPr>
            <a:r>
              <a:rPr lang="ar-SA" sz="2000"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عند ارتفاع الدخل فان 65.6% من السكان يزيد شراؤهم للسماد العضوي وهذا يعني </a:t>
            </a:r>
            <a:r>
              <a:rPr lang="ar-SA" sz="2000" dirty="0" err="1">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أن</a:t>
            </a:r>
            <a:r>
              <a:rPr lang="ar-SA" sz="2000"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 معدل النمو الراجع لتغير الدخل ذو مرونة عالية أكبر من الواحد.</a:t>
            </a:r>
            <a:r>
              <a:rPr lang="ar-SA" sz="2000" b="1" dirty="0">
                <a:solidFill>
                  <a:srgbClr val="F57C00"/>
                </a:solidFill>
                <a:latin typeface="Century Gothic" panose="020B0502020202020204" pitchFamily="34" charset="0"/>
                <a:ea typeface="Times New Roman" panose="02020603050405020304" pitchFamily="18" charset="0"/>
                <a:cs typeface="Arabic Typesetting" panose="03020402040406030203" pitchFamily="66" charset="-78"/>
              </a:rPr>
              <a:t> </a:t>
            </a:r>
            <a:endParaRPr lang="en-US" sz="1600"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962025" algn="r" rtl="1">
              <a:spcAft>
                <a:spcPts val="0"/>
              </a:spcAft>
            </a:pPr>
            <a:r>
              <a:rPr lang="ar-SA" sz="2000"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(2* 10% )= 2.0</a:t>
            </a:r>
            <a:endParaRPr lang="en-US" sz="1600"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342900" lvl="0" indent="-342900" algn="r" rtl="1">
              <a:spcAft>
                <a:spcPts val="0"/>
              </a:spcAft>
              <a:buClr>
                <a:srgbClr val="F57C00"/>
              </a:buClr>
              <a:buFont typeface="Wingdings" panose="05000000000000000000" pitchFamily="2" charset="2"/>
              <a:buChar char=""/>
            </a:pPr>
            <a:r>
              <a:rPr lang="ar-SA" sz="2000" b="1" dirty="0">
                <a:solidFill>
                  <a:srgbClr val="F57C00"/>
                </a:solidFill>
                <a:latin typeface="Century Gothic" panose="020B0502020202020204" pitchFamily="34" charset="0"/>
                <a:ea typeface="Times New Roman" panose="02020603050405020304" pitchFamily="18" charset="0"/>
                <a:cs typeface="Arabic Typesetting" panose="03020402040406030203" pitchFamily="66" charset="-78"/>
              </a:rPr>
              <a:t>معدل النمو الراجع لتغير السعر</a:t>
            </a:r>
            <a:r>
              <a:rPr lang="en-US" sz="2000" b="1" dirty="0">
                <a:solidFill>
                  <a:srgbClr val="F57C00"/>
                </a:solidFill>
                <a:latin typeface="Arabic Typesetting" panose="03020402040406030203" pitchFamily="66" charset="-78"/>
                <a:ea typeface="Times New Roman" panose="02020603050405020304" pitchFamily="18" charset="0"/>
                <a:cs typeface="Tahoma" panose="020B0604030504040204" pitchFamily="34" charset="0"/>
              </a:rPr>
              <a:t>:</a:t>
            </a:r>
            <a:endParaRPr lang="en-US" sz="1600"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962025" algn="r" rtl="1">
              <a:spcAft>
                <a:spcPts val="0"/>
              </a:spcAft>
            </a:pPr>
            <a:r>
              <a:rPr lang="ar-SA" sz="2000"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عند انخفاض السعر فان 43.4% من السكان يزيد شراؤهم من السماد العضوي أي </a:t>
            </a:r>
            <a:r>
              <a:rPr lang="ar-SA" sz="2000" dirty="0" err="1">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أن</a:t>
            </a:r>
            <a:r>
              <a:rPr lang="ar-SA" sz="2000"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 مرونة الطلب الراجع لتغير السعر ذو مرونة عالية.</a:t>
            </a:r>
            <a:endParaRPr lang="en-US" sz="1600"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962025" algn="r" rtl="1">
              <a:spcAft>
                <a:spcPts val="0"/>
              </a:spcAft>
            </a:pPr>
            <a:r>
              <a:rPr lang="ar-SA" sz="2000"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(1.5 * 10%) =0.15</a:t>
            </a:r>
            <a:endParaRPr lang="en-US" sz="1600"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342900" lvl="0" indent="-342900" algn="r" rtl="1">
              <a:spcAft>
                <a:spcPts val="0"/>
              </a:spcAft>
              <a:buClr>
                <a:srgbClr val="F57C00"/>
              </a:buClr>
              <a:buFont typeface="Wingdings" panose="05000000000000000000" pitchFamily="2" charset="2"/>
              <a:buChar char=""/>
            </a:pPr>
            <a:r>
              <a:rPr lang="ar-SA" sz="2000" b="1" dirty="0">
                <a:solidFill>
                  <a:srgbClr val="F57C00"/>
                </a:solidFill>
                <a:latin typeface="Century Gothic" panose="020B0502020202020204" pitchFamily="34" charset="0"/>
                <a:ea typeface="Times New Roman" panose="02020603050405020304" pitchFamily="18" charset="0"/>
                <a:cs typeface="Arabic Typesetting" panose="03020402040406030203" pitchFamily="66" charset="-78"/>
              </a:rPr>
              <a:t>نمو الطلب المتوقع</a:t>
            </a:r>
            <a:r>
              <a:rPr lang="en-US" sz="2000" b="1" dirty="0">
                <a:solidFill>
                  <a:srgbClr val="F57C00"/>
                </a:solidFill>
                <a:latin typeface="Arabic Typesetting" panose="03020402040406030203" pitchFamily="66" charset="-78"/>
                <a:ea typeface="Times New Roman" panose="02020603050405020304" pitchFamily="18" charset="0"/>
                <a:cs typeface="Tahoma" panose="020B0604030504040204" pitchFamily="34" charset="0"/>
              </a:rPr>
              <a:t>:</a:t>
            </a:r>
            <a:endParaRPr lang="en-US" sz="1600"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962025" algn="r" rtl="1">
              <a:spcAft>
                <a:spcPts val="0"/>
              </a:spcAft>
            </a:pPr>
            <a:r>
              <a:rPr lang="en-US" sz="2000" dirty="0">
                <a:solidFill>
                  <a:srgbClr val="000000"/>
                </a:solidFill>
                <a:latin typeface="Arabic Typesetting" panose="03020402040406030203" pitchFamily="66" charset="-78"/>
                <a:ea typeface="Times New Roman" panose="02020603050405020304" pitchFamily="18" charset="0"/>
                <a:cs typeface="Tahoma" panose="020B0604030504040204" pitchFamily="34" charset="0"/>
              </a:rPr>
              <a:t>F</a:t>
            </a:r>
            <a:r>
              <a:rPr lang="en-US" sz="2000" baseline="-25000" dirty="0">
                <a:solidFill>
                  <a:srgbClr val="000000"/>
                </a:solidFill>
                <a:latin typeface="Arabic Typesetting" panose="03020402040406030203" pitchFamily="66" charset="-78"/>
                <a:ea typeface="Times New Roman" panose="02020603050405020304" pitchFamily="18" charset="0"/>
                <a:cs typeface="Tahoma" panose="020B0604030504040204" pitchFamily="34" charset="0"/>
              </a:rPr>
              <a:t>t</a:t>
            </a:r>
            <a:r>
              <a:rPr lang="en-US" sz="2000" dirty="0">
                <a:solidFill>
                  <a:srgbClr val="000000"/>
                </a:solidFill>
                <a:latin typeface="Arabic Typesetting" panose="03020402040406030203" pitchFamily="66" charset="-78"/>
                <a:ea typeface="Times New Roman" panose="02020603050405020304" pitchFamily="18" charset="0"/>
                <a:cs typeface="Tahoma" panose="020B0604030504040204" pitchFamily="34" charset="0"/>
              </a:rPr>
              <a:t>= (.15+.2+2.54) =2.89</a:t>
            </a:r>
            <a:endParaRPr lang="en-US" sz="1600"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342900" lvl="0" indent="-342900" algn="r" rtl="1">
              <a:spcAft>
                <a:spcPts val="0"/>
              </a:spcAft>
              <a:buClr>
                <a:srgbClr val="F57C00"/>
              </a:buClr>
              <a:buFont typeface="Wingdings" panose="05000000000000000000" pitchFamily="2" charset="2"/>
              <a:buChar char=""/>
            </a:pPr>
            <a:r>
              <a:rPr lang="ar-SA" sz="2000" b="1" dirty="0">
                <a:solidFill>
                  <a:srgbClr val="F57C00"/>
                </a:solidFill>
                <a:latin typeface="Century Gothic" panose="020B0502020202020204" pitchFamily="34" charset="0"/>
                <a:ea typeface="Times New Roman" panose="02020603050405020304" pitchFamily="18" charset="0"/>
                <a:cs typeface="Arabic Typesetting" panose="03020402040406030203" pitchFamily="66" charset="-78"/>
              </a:rPr>
              <a:t>حجم الطلب المتوقع:</a:t>
            </a:r>
            <a:endParaRPr lang="en-US" sz="1600"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962025" algn="r" rtl="1">
              <a:spcAft>
                <a:spcPts val="0"/>
              </a:spcAft>
            </a:pPr>
            <a:r>
              <a:rPr lang="en-US" sz="2000" dirty="0">
                <a:solidFill>
                  <a:srgbClr val="000000"/>
                </a:solidFill>
                <a:latin typeface="Arabic Typesetting" panose="03020402040406030203" pitchFamily="66" charset="-78"/>
                <a:ea typeface="Times New Roman" panose="02020603050405020304" pitchFamily="18" charset="0"/>
                <a:cs typeface="Tahoma" panose="020B0604030504040204" pitchFamily="34" charset="0"/>
              </a:rPr>
              <a:t>D</a:t>
            </a:r>
            <a:r>
              <a:rPr lang="en-US" sz="2000" baseline="-25000" dirty="0">
                <a:solidFill>
                  <a:srgbClr val="000000"/>
                </a:solidFill>
                <a:latin typeface="Arabic Typesetting" panose="03020402040406030203" pitchFamily="66" charset="-78"/>
                <a:ea typeface="Times New Roman" panose="02020603050405020304" pitchFamily="18" charset="0"/>
                <a:cs typeface="Tahoma" panose="020B0604030504040204" pitchFamily="34" charset="0"/>
              </a:rPr>
              <a:t>t</a:t>
            </a:r>
            <a:r>
              <a:rPr lang="en-US" sz="2000" dirty="0">
                <a:solidFill>
                  <a:srgbClr val="000000"/>
                </a:solidFill>
                <a:latin typeface="Arabic Typesetting" panose="03020402040406030203" pitchFamily="66" charset="-78"/>
                <a:ea typeface="Times New Roman" panose="02020603050405020304" pitchFamily="18" charset="0"/>
                <a:cs typeface="Tahoma" panose="020B0604030504040204" pitchFamily="34" charset="0"/>
              </a:rPr>
              <a:t>-1=</a:t>
            </a:r>
            <a:r>
              <a:rPr lang="en-US" sz="2000" dirty="0" err="1">
                <a:solidFill>
                  <a:srgbClr val="000000"/>
                </a:solidFill>
                <a:latin typeface="Arabic Typesetting" panose="03020402040406030203" pitchFamily="66" charset="-78"/>
                <a:ea typeface="Times New Roman" panose="02020603050405020304" pitchFamily="18" charset="0"/>
                <a:cs typeface="Tahoma" panose="020B0604030504040204" pitchFamily="34" charset="0"/>
              </a:rPr>
              <a:t>D</a:t>
            </a:r>
            <a:r>
              <a:rPr lang="en-US" sz="2000" baseline="-25000" dirty="0" err="1">
                <a:solidFill>
                  <a:srgbClr val="000000"/>
                </a:solidFill>
                <a:latin typeface="Arabic Typesetting" panose="03020402040406030203" pitchFamily="66" charset="-78"/>
                <a:ea typeface="Times New Roman" panose="02020603050405020304" pitchFamily="18" charset="0"/>
                <a:cs typeface="Tahoma" panose="020B0604030504040204" pitchFamily="34" charset="0"/>
              </a:rPr>
              <a:t>t</a:t>
            </a:r>
            <a:r>
              <a:rPr lang="en-US" sz="2000" dirty="0">
                <a:solidFill>
                  <a:srgbClr val="000000"/>
                </a:solidFill>
                <a:latin typeface="Arabic Typesetting" panose="03020402040406030203" pitchFamily="66" charset="-78"/>
                <a:ea typeface="Times New Roman" panose="02020603050405020304" pitchFamily="18" charset="0"/>
                <a:cs typeface="Tahoma" panose="020B0604030504040204" pitchFamily="34" charset="0"/>
              </a:rPr>
              <a:t> (1+F</a:t>
            </a:r>
            <a:r>
              <a:rPr lang="en-US" sz="2000" baseline="-25000" dirty="0">
                <a:solidFill>
                  <a:srgbClr val="000000"/>
                </a:solidFill>
                <a:latin typeface="Arabic Typesetting" panose="03020402040406030203" pitchFamily="66" charset="-78"/>
                <a:ea typeface="Times New Roman" panose="02020603050405020304" pitchFamily="18" charset="0"/>
                <a:cs typeface="Tahoma" panose="020B0604030504040204" pitchFamily="34" charset="0"/>
              </a:rPr>
              <a:t>t</a:t>
            </a:r>
            <a:r>
              <a:rPr lang="en-US" sz="2000" dirty="0">
                <a:solidFill>
                  <a:srgbClr val="000000"/>
                </a:solidFill>
                <a:latin typeface="Arabic Typesetting" panose="03020402040406030203" pitchFamily="66" charset="-78"/>
                <a:ea typeface="Times New Roman" panose="02020603050405020304" pitchFamily="18" charset="0"/>
                <a:cs typeface="Tahoma" panose="020B0604030504040204" pitchFamily="34" charset="0"/>
              </a:rPr>
              <a:t>) </a:t>
            </a:r>
            <a:endParaRPr lang="en-US" sz="1600"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962025" algn="r" rtl="1">
              <a:spcAft>
                <a:spcPts val="0"/>
              </a:spcAft>
            </a:pPr>
            <a:r>
              <a:rPr lang="en-US" sz="2000" dirty="0" err="1">
                <a:solidFill>
                  <a:srgbClr val="000000"/>
                </a:solidFill>
                <a:latin typeface="Arabic Typesetting" panose="03020402040406030203" pitchFamily="66" charset="-78"/>
                <a:ea typeface="Times New Roman" panose="02020603050405020304" pitchFamily="18" charset="0"/>
                <a:cs typeface="Tahoma" panose="020B0604030504040204" pitchFamily="34" charset="0"/>
              </a:rPr>
              <a:t>D</a:t>
            </a:r>
            <a:r>
              <a:rPr lang="en-US" sz="2000" baseline="-25000" dirty="0" err="1">
                <a:solidFill>
                  <a:srgbClr val="000000"/>
                </a:solidFill>
                <a:latin typeface="Arabic Typesetting" panose="03020402040406030203" pitchFamily="66" charset="-78"/>
                <a:ea typeface="Times New Roman" panose="02020603050405020304" pitchFamily="18" charset="0"/>
                <a:cs typeface="Tahoma" panose="020B0604030504040204" pitchFamily="34" charset="0"/>
              </a:rPr>
              <a:t>t</a:t>
            </a:r>
            <a:r>
              <a:rPr lang="en-US" sz="2000" dirty="0">
                <a:solidFill>
                  <a:srgbClr val="000000"/>
                </a:solidFill>
                <a:latin typeface="Arabic Typesetting" panose="03020402040406030203" pitchFamily="66" charset="-78"/>
                <a:ea typeface="Times New Roman" panose="02020603050405020304" pitchFamily="18" charset="0"/>
                <a:cs typeface="Tahoma" panose="020B0604030504040204" pitchFamily="34" charset="0"/>
              </a:rPr>
              <a:t>=50% * (3153478) =1576739 </a:t>
            </a:r>
            <a:endParaRPr lang="en-US" sz="1600"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962025" algn="r" rtl="1">
              <a:spcAft>
                <a:spcPts val="0"/>
              </a:spcAft>
            </a:pPr>
            <a:r>
              <a:rPr lang="en-US" sz="2000" dirty="0">
                <a:solidFill>
                  <a:srgbClr val="000000"/>
                </a:solidFill>
                <a:latin typeface="Arabic Typesetting" panose="03020402040406030203" pitchFamily="66" charset="-78"/>
                <a:ea typeface="Times New Roman" panose="02020603050405020304" pitchFamily="18" charset="0"/>
                <a:cs typeface="Tahoma" panose="020B0604030504040204" pitchFamily="34" charset="0"/>
              </a:rPr>
              <a:t>D</a:t>
            </a:r>
            <a:r>
              <a:rPr lang="en-US" sz="2000" baseline="-25000" dirty="0">
                <a:solidFill>
                  <a:srgbClr val="000000"/>
                </a:solidFill>
                <a:latin typeface="Arabic Typesetting" panose="03020402040406030203" pitchFamily="66" charset="-78"/>
                <a:ea typeface="Times New Roman" panose="02020603050405020304" pitchFamily="18" charset="0"/>
                <a:cs typeface="Tahoma" panose="020B0604030504040204" pitchFamily="34" charset="0"/>
              </a:rPr>
              <a:t>t</a:t>
            </a:r>
            <a:r>
              <a:rPr lang="en-US" sz="2000" dirty="0">
                <a:solidFill>
                  <a:srgbClr val="000000"/>
                </a:solidFill>
                <a:latin typeface="Arabic Typesetting" panose="03020402040406030203" pitchFamily="66" charset="-78"/>
                <a:ea typeface="Times New Roman" panose="02020603050405020304" pitchFamily="18" charset="0"/>
                <a:cs typeface="Tahoma" panose="020B0604030504040204" pitchFamily="34" charset="0"/>
              </a:rPr>
              <a:t>-1=1576739*(1+2.89) =6133514.71 </a:t>
            </a:r>
            <a:endParaRPr lang="en-US" sz="1600"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962025" algn="r" rtl="1">
              <a:spcAft>
                <a:spcPts val="0"/>
              </a:spcAft>
            </a:pPr>
            <a:r>
              <a:rPr lang="en-US" sz="2000" dirty="0">
                <a:solidFill>
                  <a:srgbClr val="000000"/>
                </a:solidFill>
                <a:latin typeface="Arabic Typesetting" panose="03020402040406030203" pitchFamily="66" charset="-78"/>
                <a:ea typeface="Times New Roman" panose="02020603050405020304" pitchFamily="18" charset="0"/>
                <a:cs typeface="Tahoma" panose="020B0604030504040204" pitchFamily="34" charset="0"/>
              </a:rPr>
              <a:t>D</a:t>
            </a:r>
            <a:r>
              <a:rPr lang="en-US" sz="2000" baseline="-25000" dirty="0">
                <a:solidFill>
                  <a:srgbClr val="000000"/>
                </a:solidFill>
                <a:latin typeface="Arabic Typesetting" panose="03020402040406030203" pitchFamily="66" charset="-78"/>
                <a:ea typeface="Times New Roman" panose="02020603050405020304" pitchFamily="18" charset="0"/>
                <a:cs typeface="Tahoma" panose="020B0604030504040204" pitchFamily="34" charset="0"/>
              </a:rPr>
              <a:t>t</a:t>
            </a:r>
            <a:r>
              <a:rPr lang="en-US" sz="2000" dirty="0">
                <a:solidFill>
                  <a:srgbClr val="000000"/>
                </a:solidFill>
                <a:latin typeface="Arabic Typesetting" panose="03020402040406030203" pitchFamily="66" charset="-78"/>
                <a:ea typeface="Times New Roman" panose="02020603050405020304" pitchFamily="18" charset="0"/>
                <a:cs typeface="Tahoma" panose="020B0604030504040204" pitchFamily="34" charset="0"/>
              </a:rPr>
              <a:t>-2=6133514.71*(1+2.89) =23859372.22 </a:t>
            </a:r>
            <a:endParaRPr lang="en-US" sz="1600"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962025" algn="r" rtl="1">
              <a:spcAft>
                <a:spcPts val="0"/>
              </a:spcAft>
            </a:pPr>
            <a:r>
              <a:rPr lang="en-US" sz="2000" dirty="0">
                <a:solidFill>
                  <a:srgbClr val="000000"/>
                </a:solidFill>
                <a:latin typeface="Arabic Typesetting" panose="03020402040406030203" pitchFamily="66" charset="-78"/>
                <a:ea typeface="Times New Roman" panose="02020603050405020304" pitchFamily="18" charset="0"/>
                <a:cs typeface="Tahoma" panose="020B0604030504040204" pitchFamily="34" charset="0"/>
              </a:rPr>
              <a:t>D</a:t>
            </a:r>
            <a:r>
              <a:rPr lang="en-US" sz="2000" baseline="-25000" dirty="0">
                <a:solidFill>
                  <a:srgbClr val="000000"/>
                </a:solidFill>
                <a:latin typeface="Arabic Typesetting" panose="03020402040406030203" pitchFamily="66" charset="-78"/>
                <a:ea typeface="Times New Roman" panose="02020603050405020304" pitchFamily="18" charset="0"/>
                <a:cs typeface="Tahoma" panose="020B0604030504040204" pitchFamily="34" charset="0"/>
              </a:rPr>
              <a:t>t</a:t>
            </a:r>
            <a:r>
              <a:rPr lang="en-US" sz="2000" dirty="0">
                <a:solidFill>
                  <a:srgbClr val="000000"/>
                </a:solidFill>
                <a:latin typeface="Arabic Typesetting" panose="03020402040406030203" pitchFamily="66" charset="-78"/>
                <a:ea typeface="Times New Roman" panose="02020603050405020304" pitchFamily="18" charset="0"/>
                <a:cs typeface="Tahoma" panose="020B0604030504040204" pitchFamily="34" charset="0"/>
              </a:rPr>
              <a:t>-3=23859372.22*(1+2.89) =92812957.94</a:t>
            </a:r>
            <a:endParaRPr lang="en-US" sz="1600"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algn="r" rtl="1">
              <a:spcAft>
                <a:spcPts val="0"/>
              </a:spcAft>
            </a:pPr>
            <a:r>
              <a:rPr lang="ar-SA" sz="1600" dirty="0">
                <a:solidFill>
                  <a:srgbClr val="000000"/>
                </a:solidFill>
                <a:latin typeface="Century Gothic" panose="020B0502020202020204" pitchFamily="34" charset="0"/>
                <a:ea typeface="Times New Roman" panose="02020603050405020304" pitchFamily="18" charset="0"/>
                <a:cs typeface="Tahoma" panose="020B0604030504040204" pitchFamily="34" charset="0"/>
              </a:rPr>
              <a:t> </a:t>
            </a:r>
            <a:endParaRPr lang="en-US" sz="1600"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algn="r" rtl="1">
              <a:spcAft>
                <a:spcPts val="0"/>
              </a:spcAft>
            </a:pPr>
            <a:r>
              <a:rPr lang="ar-SA" sz="1600" dirty="0">
                <a:solidFill>
                  <a:srgbClr val="000000"/>
                </a:solidFill>
                <a:latin typeface="Century Gothic" panose="020B0502020202020204" pitchFamily="34" charset="0"/>
                <a:ea typeface="Times New Roman" panose="02020603050405020304" pitchFamily="18" charset="0"/>
                <a:cs typeface="Tahoma" panose="020B0604030504040204" pitchFamily="34" charset="0"/>
              </a:rPr>
              <a:t> </a:t>
            </a:r>
            <a:endParaRPr lang="en-US" sz="1600" dirty="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p:txBody>
      </p:sp>
      <p:sp>
        <p:nvSpPr>
          <p:cNvPr id="14" name="مستطيل 13"/>
          <p:cNvSpPr/>
          <p:nvPr/>
        </p:nvSpPr>
        <p:spPr>
          <a:xfrm>
            <a:off x="10642458" y="2162624"/>
            <a:ext cx="1571264" cy="461665"/>
          </a:xfrm>
          <a:prstGeom prst="rect">
            <a:avLst/>
          </a:prstGeom>
        </p:spPr>
        <p:txBody>
          <a:bodyPr wrap="none">
            <a:spAutoFit/>
          </a:bodyPr>
          <a:lstStyle/>
          <a:p>
            <a:r>
              <a:rPr lang="ar-SA" sz="2400" b="1" dirty="0">
                <a:solidFill>
                  <a:srgbClr val="A02240"/>
                </a:solidFill>
                <a:ea typeface="Times New Roman" panose="02020603050405020304" pitchFamily="18" charset="0"/>
                <a:cs typeface="Arabic Typesetting" panose="03020402040406030203" pitchFamily="66" charset="-78"/>
              </a:rPr>
              <a:t>حجم المبيعات </a:t>
            </a:r>
            <a:r>
              <a:rPr lang="ar-SA" sz="2400" b="1" dirty="0" smtClean="0">
                <a:solidFill>
                  <a:srgbClr val="A02240"/>
                </a:solidFill>
                <a:ea typeface="Times New Roman" panose="02020603050405020304" pitchFamily="18" charset="0"/>
                <a:cs typeface="Arabic Typesetting" panose="03020402040406030203" pitchFamily="66" charset="-78"/>
              </a:rPr>
              <a:t>المتوقعة:</a:t>
            </a:r>
            <a:endParaRPr lang="ar-SA" sz="2400" dirty="0"/>
          </a:p>
        </p:txBody>
      </p:sp>
      <p:sp>
        <p:nvSpPr>
          <p:cNvPr id="15" name="مستطيل 14"/>
          <p:cNvSpPr/>
          <p:nvPr/>
        </p:nvSpPr>
        <p:spPr>
          <a:xfrm>
            <a:off x="6829851" y="2592556"/>
            <a:ext cx="6096000" cy="707886"/>
          </a:xfrm>
          <a:prstGeom prst="rect">
            <a:avLst/>
          </a:prstGeom>
        </p:spPr>
        <p:txBody>
          <a:bodyPr>
            <a:spAutoFit/>
          </a:bodyPr>
          <a:lstStyle/>
          <a:p>
            <a:pPr marL="962025" algn="r" rtl="1">
              <a:spcAft>
                <a:spcPts val="0"/>
              </a:spcAft>
            </a:pPr>
            <a:r>
              <a:rPr lang="en-US" sz="2000" dirty="0">
                <a:solidFill>
                  <a:srgbClr val="000000"/>
                </a:solidFill>
                <a:latin typeface="Arabic Typesetting" panose="03020402040406030203" pitchFamily="66" charset="-78"/>
                <a:ea typeface="Times New Roman" panose="02020603050405020304" pitchFamily="18" charset="0"/>
                <a:cs typeface="Tahoma" panose="020B0604030504040204" pitchFamily="34" charset="0"/>
              </a:rPr>
              <a:t>1/n *</a:t>
            </a:r>
            <a:r>
              <a:rPr lang="en-US" sz="2000" dirty="0" err="1">
                <a:solidFill>
                  <a:srgbClr val="000000"/>
                </a:solidFill>
                <a:latin typeface="Arabic Typesetting" panose="03020402040406030203" pitchFamily="66" charset="-78"/>
                <a:ea typeface="Times New Roman" panose="02020603050405020304" pitchFamily="18" charset="0"/>
                <a:cs typeface="Tahoma" panose="020B0604030504040204" pitchFamily="34" charset="0"/>
              </a:rPr>
              <a:t>D</a:t>
            </a:r>
            <a:r>
              <a:rPr lang="en-US" sz="2000" baseline="-25000" dirty="0" err="1">
                <a:solidFill>
                  <a:srgbClr val="000000"/>
                </a:solidFill>
                <a:latin typeface="Arabic Typesetting" panose="03020402040406030203" pitchFamily="66" charset="-78"/>
                <a:ea typeface="Times New Roman" panose="02020603050405020304" pitchFamily="18" charset="0"/>
                <a:cs typeface="Tahoma" panose="020B0604030504040204" pitchFamily="34" charset="0"/>
              </a:rPr>
              <a:t>t</a:t>
            </a:r>
            <a:r>
              <a:rPr lang="ar-SA" sz="2000"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a:t>
            </a:r>
            <a:endParaRPr lang="en-US" sz="1600"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962025" algn="r" rtl="1">
              <a:spcAft>
                <a:spcPts val="0"/>
              </a:spcAft>
            </a:pPr>
            <a:r>
              <a:rPr lang="ar-SA" sz="2000"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a:t>
            </a:r>
            <a:r>
              <a:rPr lang="en-US" sz="2000" dirty="0">
                <a:solidFill>
                  <a:srgbClr val="000000"/>
                </a:solidFill>
                <a:latin typeface="Arabic Typesetting" panose="03020402040406030203" pitchFamily="66" charset="-78"/>
                <a:ea typeface="Times New Roman" panose="02020603050405020304" pitchFamily="18" charset="0"/>
                <a:cs typeface="Tahoma" panose="020B0604030504040204" pitchFamily="34" charset="0"/>
              </a:rPr>
              <a:t>=1/3 *  1576739</a:t>
            </a:r>
            <a:r>
              <a:rPr lang="en-US" sz="2000" dirty="0" smtClean="0">
                <a:solidFill>
                  <a:srgbClr val="000000"/>
                </a:solidFill>
                <a:latin typeface="Arabic Typesetting" panose="03020402040406030203" pitchFamily="66" charset="-78"/>
                <a:ea typeface="Times New Roman" panose="02020603050405020304" pitchFamily="18" charset="0"/>
                <a:cs typeface="Tahoma" panose="020B0604030504040204" pitchFamily="34" charset="0"/>
              </a:rPr>
              <a:t>= 525579.666</a:t>
            </a:r>
            <a:endParaRPr lang="en-US" sz="1600" dirty="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p:txBody>
      </p:sp>
      <p:sp>
        <p:nvSpPr>
          <p:cNvPr id="16" name="مستطيل 15"/>
          <p:cNvSpPr/>
          <p:nvPr/>
        </p:nvSpPr>
        <p:spPr>
          <a:xfrm>
            <a:off x="10612018" y="3516945"/>
            <a:ext cx="1563248" cy="523220"/>
          </a:xfrm>
          <a:prstGeom prst="rect">
            <a:avLst/>
          </a:prstGeom>
        </p:spPr>
        <p:txBody>
          <a:bodyPr wrap="none">
            <a:spAutoFit/>
          </a:bodyPr>
          <a:lstStyle/>
          <a:p>
            <a:pPr marL="342900" lvl="0" indent="-342900" algn="r" rtl="1">
              <a:spcAft>
                <a:spcPts val="0"/>
              </a:spcAft>
              <a:buFont typeface="Symbol" panose="05050102010706020507" pitchFamily="18" charset="2"/>
              <a:buChar char=""/>
            </a:pPr>
            <a:r>
              <a:rPr lang="ar-SA" sz="2800" b="1" dirty="0">
                <a:solidFill>
                  <a:srgbClr val="B75C00"/>
                </a:solidFill>
                <a:latin typeface="Century Gothic" panose="020B0502020202020204" pitchFamily="34" charset="0"/>
                <a:ea typeface="Times New Roman" panose="02020603050405020304" pitchFamily="18" charset="0"/>
                <a:cs typeface="Arabic Typesetting" panose="03020402040406030203" pitchFamily="66" charset="-78"/>
              </a:rPr>
              <a:t>السعر المتوقع</a:t>
            </a:r>
            <a:r>
              <a:rPr lang="en-US" sz="2800" b="1" dirty="0">
                <a:solidFill>
                  <a:srgbClr val="B75C00"/>
                </a:solidFill>
                <a:latin typeface="Arabic Typesetting" panose="03020402040406030203" pitchFamily="66" charset="-78"/>
                <a:ea typeface="Times New Roman" panose="02020603050405020304" pitchFamily="18" charset="0"/>
                <a:cs typeface="Tahoma" panose="020B0604030504040204" pitchFamily="34" charset="0"/>
              </a:rPr>
              <a:t>:</a:t>
            </a:r>
            <a:endParaRPr lang="en-US" dirty="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p:txBody>
      </p:sp>
      <p:sp>
        <p:nvSpPr>
          <p:cNvPr id="17" name="مستطيل 16"/>
          <p:cNvSpPr/>
          <p:nvPr/>
        </p:nvSpPr>
        <p:spPr>
          <a:xfrm>
            <a:off x="5186735" y="4108849"/>
            <a:ext cx="7949901" cy="1015663"/>
          </a:xfrm>
          <a:prstGeom prst="rect">
            <a:avLst/>
          </a:prstGeom>
        </p:spPr>
        <p:txBody>
          <a:bodyPr wrap="square">
            <a:spAutoFit/>
          </a:bodyPr>
          <a:lstStyle/>
          <a:p>
            <a:pPr marL="962025" algn="r" rtl="1">
              <a:spcAft>
                <a:spcPts val="0"/>
              </a:spcAft>
            </a:pPr>
            <a:r>
              <a:rPr lang="ar-SA" sz="2000"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المشروع عبارة عن تقديم المنتج السماد العضوي وتم تحديد السعر للكيلوغرام الواحد كألتي:</a:t>
            </a:r>
            <a:endParaRPr lang="en-US" sz="1600"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962025" algn="r" rtl="1">
              <a:spcAft>
                <a:spcPts val="0"/>
              </a:spcAft>
            </a:pPr>
            <a:r>
              <a:rPr lang="ar-SA" sz="2000"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من الاستبيان يوضح ان بالنسبة 66% من العينة تم اخيار سعر 5 ريال. </a:t>
            </a:r>
            <a:endParaRPr lang="en-US" sz="1600"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962025" algn="r" rtl="1">
              <a:spcAft>
                <a:spcPts val="0"/>
              </a:spcAft>
            </a:pPr>
            <a:r>
              <a:rPr lang="ar-SA" sz="2000"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وبما أن نحن في بداية مشروعنا ستتراوح قيمة المنتج الكيلوغرام الواحد ب 3.5 ريال. </a:t>
            </a:r>
            <a:endParaRPr lang="en-US" sz="1600" dirty="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p:txBody>
      </p:sp>
      <p:cxnSp>
        <p:nvCxnSpPr>
          <p:cNvPr id="19" name="رابط كسهم مستقيم 18"/>
          <p:cNvCxnSpPr/>
          <p:nvPr/>
        </p:nvCxnSpPr>
        <p:spPr>
          <a:xfrm flipH="1" flipV="1">
            <a:off x="7368988" y="1467906"/>
            <a:ext cx="720763" cy="2308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2980234590"/>
      </p:ext>
    </p:extLst>
  </p:cSld>
  <p:clrMapOvr>
    <a:masterClrMapping/>
  </p:clrMapOvr>
  <p:transition spd="slow">
    <p:push dir="u"/>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71500" y="2717800"/>
            <a:ext cx="9702800" cy="1993900"/>
          </a:xfrm>
        </p:spPr>
        <p:txBody>
          <a:bodyPr>
            <a:noAutofit/>
          </a:bodyPr>
          <a:lstStyle/>
          <a:p>
            <a:r>
              <a:rPr lang="ar-SA" sz="11500" b="1" dirty="0">
                <a:solidFill>
                  <a:srgbClr val="007266"/>
                </a:solidFill>
                <a:ea typeface="Times New Roman" panose="02020603050405020304" pitchFamily="18" charset="0"/>
                <a:cs typeface="Arabic Typesetting" panose="03020402040406030203" pitchFamily="66" charset="-78"/>
              </a:rPr>
              <a:t>ثالثا دراسة الجدوى الفنية</a:t>
            </a:r>
            <a:endParaRPr lang="ar-SA" sz="11500" dirty="0"/>
          </a:p>
        </p:txBody>
      </p:sp>
      <p:pic>
        <p:nvPicPr>
          <p:cNvPr id="4" name="صورة 3" descr="نتيجة بحث الصور عن ‫شعار جامعة الملك سعود الجديد png‬‏"/>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187325"/>
            <a:ext cx="1535430" cy="590550"/>
          </a:xfrm>
          <a:prstGeom prst="rect">
            <a:avLst/>
          </a:prstGeom>
          <a:noFill/>
          <a:ln>
            <a:noFill/>
          </a:ln>
        </p:spPr>
      </p:pic>
      <p:pic>
        <p:nvPicPr>
          <p:cNvPr id="5" name="صورة 4" descr="C:\Users\Eman RAD\Desktop\2.png"/>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40715" y="1190624"/>
            <a:ext cx="2133600" cy="2022475"/>
          </a:xfrm>
          <a:prstGeom prst="rect">
            <a:avLst/>
          </a:prstGeom>
          <a:noFill/>
          <a:ln>
            <a:noFill/>
          </a:ln>
        </p:spPr>
      </p:pic>
    </p:spTree>
    <p:extLst>
      <p:ext uri="{BB962C8B-B14F-4D97-AF65-F5344CB8AC3E}">
        <p14:creationId xmlns:p14="http://schemas.microsoft.com/office/powerpoint/2010/main" xmlns="" val="1983668000"/>
      </p:ext>
    </p:extLst>
  </p:cSld>
  <p:clrMapOvr>
    <a:masterClrMapping/>
  </p:clrMapOvr>
  <p:transition spd="slow">
    <p:push dir="u"/>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نتيجة بحث الصور عن ‫شعار جامعة الملك سعود الجديد png‬‏"/>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187325"/>
            <a:ext cx="1535430" cy="590550"/>
          </a:xfrm>
          <a:prstGeom prst="rect">
            <a:avLst/>
          </a:prstGeom>
          <a:noFill/>
          <a:ln>
            <a:noFill/>
          </a:ln>
        </p:spPr>
      </p:pic>
      <p:pic>
        <p:nvPicPr>
          <p:cNvPr id="3" name="صورة 2" descr="C:\Users\Eman RAD\Desktop\2.png"/>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1074400" y="5892800"/>
            <a:ext cx="1117600" cy="965200"/>
          </a:xfrm>
          <a:prstGeom prst="rect">
            <a:avLst/>
          </a:prstGeom>
          <a:noFill/>
          <a:ln>
            <a:noFill/>
          </a:ln>
        </p:spPr>
      </p:pic>
      <p:sp>
        <p:nvSpPr>
          <p:cNvPr id="4" name="عنصر نائب لرقم الشريحة 3"/>
          <p:cNvSpPr>
            <a:spLocks noGrp="1"/>
          </p:cNvSpPr>
          <p:nvPr>
            <p:ph type="sldNum" sz="quarter" idx="12"/>
          </p:nvPr>
        </p:nvSpPr>
        <p:spPr/>
        <p:txBody>
          <a:bodyPr/>
          <a:lstStyle/>
          <a:p>
            <a:pPr algn="r" rtl="1"/>
            <a:fld id="{022B156B-59AE-415F-B24B-8756D48BB977}" type="slidenum">
              <a:rPr lang="ar-SA" smtClean="0"/>
              <a:pPr algn="r" rtl="1"/>
              <a:t>22</a:t>
            </a:fld>
            <a:endParaRPr lang="ar-SA"/>
          </a:p>
        </p:txBody>
      </p:sp>
      <p:sp>
        <p:nvSpPr>
          <p:cNvPr id="5" name="مستطيل 4"/>
          <p:cNvSpPr/>
          <p:nvPr/>
        </p:nvSpPr>
        <p:spPr>
          <a:xfrm>
            <a:off x="7634144" y="-25232"/>
            <a:ext cx="4416594" cy="1015663"/>
          </a:xfrm>
          <a:prstGeom prst="rect">
            <a:avLst/>
          </a:prstGeom>
        </p:spPr>
        <p:txBody>
          <a:bodyPr wrap="none">
            <a:spAutoFit/>
          </a:bodyPr>
          <a:lstStyle/>
          <a:p>
            <a:pPr lvl="0" algn="r" rtl="1">
              <a:spcAft>
                <a:spcPts val="0"/>
              </a:spcAft>
            </a:pPr>
            <a:r>
              <a:rPr lang="ar-SA" sz="6000" b="1" dirty="0">
                <a:solidFill>
                  <a:srgbClr val="007266"/>
                </a:solidFill>
                <a:latin typeface="Century Gothic" panose="020B0502020202020204" pitchFamily="34" charset="0"/>
                <a:ea typeface="Times New Roman" panose="02020603050405020304" pitchFamily="18" charset="0"/>
                <a:cs typeface="Arabic Typesetting" panose="03020402040406030203" pitchFamily="66" charset="-78"/>
              </a:rPr>
              <a:t>ثالثا دراسة الجدوى الفنية</a:t>
            </a:r>
            <a:r>
              <a:rPr lang="en-US" sz="6000" b="1" dirty="0">
                <a:solidFill>
                  <a:srgbClr val="007266"/>
                </a:solidFill>
                <a:latin typeface="Arabic Typesetting" panose="03020402040406030203" pitchFamily="66" charset="-78"/>
                <a:ea typeface="Times New Roman" panose="02020603050405020304" pitchFamily="18" charset="0"/>
                <a:cs typeface="Tahoma" panose="020B0604030504040204" pitchFamily="34" charset="0"/>
              </a:rPr>
              <a:t>:</a:t>
            </a:r>
            <a:endParaRPr lang="en-US" sz="6000" dirty="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p:txBody>
      </p:sp>
      <p:sp>
        <p:nvSpPr>
          <p:cNvPr id="7" name="مستطيل 6"/>
          <p:cNvSpPr/>
          <p:nvPr/>
        </p:nvSpPr>
        <p:spPr>
          <a:xfrm>
            <a:off x="5815764" y="1679887"/>
            <a:ext cx="6096000" cy="2923877"/>
          </a:xfrm>
          <a:prstGeom prst="rect">
            <a:avLst/>
          </a:prstGeom>
        </p:spPr>
        <p:txBody>
          <a:bodyPr>
            <a:spAutoFit/>
          </a:bodyPr>
          <a:lstStyle/>
          <a:p>
            <a:pPr marL="342900" lvl="0" indent="-342900" algn="r" rtl="1">
              <a:spcAft>
                <a:spcPts val="0"/>
              </a:spcAft>
              <a:buFont typeface="Symbol" panose="05050102010706020507" pitchFamily="18" charset="2"/>
              <a:buChar char=""/>
            </a:pPr>
            <a:r>
              <a:rPr lang="ar-SA" sz="2400" b="1" dirty="0">
                <a:solidFill>
                  <a:srgbClr val="B75C00"/>
                </a:solidFill>
                <a:latin typeface="Century Gothic" panose="020B0502020202020204" pitchFamily="34" charset="0"/>
                <a:ea typeface="Times New Roman" panose="02020603050405020304" pitchFamily="18" charset="0"/>
                <a:cs typeface="Arabic Typesetting" panose="03020402040406030203" pitchFamily="66" charset="-78"/>
              </a:rPr>
              <a:t>وصف المشروع:</a:t>
            </a:r>
            <a:endParaRPr lang="en-US" sz="1600"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342900" lvl="0" indent="-342900" algn="r" rtl="1">
              <a:spcAft>
                <a:spcPts val="0"/>
              </a:spcAft>
              <a:buFont typeface="+mj-lt"/>
              <a:buAutoNum type="arabicPeriod"/>
            </a:pPr>
            <a:r>
              <a:rPr lang="ar-SA" sz="2000" b="1" dirty="0">
                <a:solidFill>
                  <a:srgbClr val="A02240"/>
                </a:solidFill>
                <a:latin typeface="Century Gothic" panose="020B0502020202020204" pitchFamily="34" charset="0"/>
                <a:ea typeface="Times New Roman" panose="02020603050405020304" pitchFamily="18" charset="0"/>
                <a:cs typeface="Arabic Typesetting" panose="03020402040406030203" pitchFamily="66" charset="-78"/>
              </a:rPr>
              <a:t>اسم المشروع</a:t>
            </a:r>
            <a:r>
              <a:rPr lang="en-US" sz="2000" b="1" dirty="0">
                <a:solidFill>
                  <a:srgbClr val="A02240"/>
                </a:solidFill>
                <a:latin typeface="Arabic Typesetting" panose="03020402040406030203" pitchFamily="66" charset="-78"/>
                <a:ea typeface="Times New Roman" panose="02020603050405020304" pitchFamily="18" charset="0"/>
                <a:cs typeface="Tahoma" panose="020B0604030504040204" pitchFamily="34" charset="0"/>
              </a:rPr>
              <a:t>: </a:t>
            </a:r>
            <a:r>
              <a:rPr lang="ar-SA" sz="2000"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السماد النقي </a:t>
            </a:r>
            <a:endParaRPr lang="en-US" sz="1600"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342900" lvl="0" indent="-342900" algn="r" rtl="1">
              <a:spcAft>
                <a:spcPts val="0"/>
              </a:spcAft>
              <a:buFont typeface="+mj-lt"/>
              <a:buAutoNum type="arabicPeriod"/>
            </a:pPr>
            <a:r>
              <a:rPr lang="ar-SA" sz="2000" b="1" dirty="0">
                <a:solidFill>
                  <a:srgbClr val="A02240"/>
                </a:solidFill>
                <a:latin typeface="Century Gothic" panose="020B0502020202020204" pitchFamily="34" charset="0"/>
                <a:ea typeface="Times New Roman" panose="02020603050405020304" pitchFamily="18" charset="0"/>
                <a:cs typeface="Arabic Typesetting" panose="03020402040406030203" pitchFamily="66" charset="-78"/>
              </a:rPr>
              <a:t>عنوان المشروع</a:t>
            </a:r>
            <a:r>
              <a:rPr lang="en-US" sz="2000" b="1" dirty="0">
                <a:solidFill>
                  <a:srgbClr val="A02240"/>
                </a:solidFill>
                <a:latin typeface="Arabic Typesetting" panose="03020402040406030203" pitchFamily="66" charset="-78"/>
                <a:ea typeface="Times New Roman" panose="02020603050405020304" pitchFamily="18" charset="0"/>
                <a:cs typeface="Tahoma" panose="020B0604030504040204" pitchFamily="34" charset="0"/>
              </a:rPr>
              <a:t>:</a:t>
            </a:r>
            <a:endParaRPr lang="en-US" sz="1600"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342900" lvl="0" indent="-342900" algn="r" rtl="1">
              <a:spcAft>
                <a:spcPts val="0"/>
              </a:spcAft>
              <a:buClr>
                <a:srgbClr val="F57C00"/>
              </a:buClr>
              <a:buFont typeface="Wingdings" panose="05000000000000000000" pitchFamily="2" charset="2"/>
              <a:buChar char=""/>
            </a:pPr>
            <a:r>
              <a:rPr lang="ar-SA" sz="2000" b="1" dirty="0">
                <a:solidFill>
                  <a:srgbClr val="F57C00"/>
                </a:solidFill>
                <a:latin typeface="Century Gothic" panose="020B0502020202020204" pitchFamily="34" charset="0"/>
                <a:ea typeface="Times New Roman" panose="02020603050405020304" pitchFamily="18" charset="0"/>
                <a:cs typeface="Arabic Typesetting" panose="03020402040406030203" pitchFamily="66" charset="-78"/>
              </a:rPr>
              <a:t>البريد الإلكتروني: </a:t>
            </a:r>
            <a:r>
              <a:rPr lang="en-US" sz="2000" dirty="0">
                <a:solidFill>
                  <a:srgbClr val="000000"/>
                </a:solidFill>
                <a:latin typeface="Arabic Typesetting" panose="03020402040406030203" pitchFamily="66" charset="-78"/>
                <a:ea typeface="Times New Roman" panose="02020603050405020304" pitchFamily="18" charset="0"/>
                <a:cs typeface="Tahoma" panose="020B0604030504040204" pitchFamily="34" charset="0"/>
              </a:rPr>
              <a:t>smad.na8e@smad.com</a:t>
            </a:r>
            <a:endParaRPr lang="en-US" sz="1600"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342900" lvl="0" indent="-342900" algn="r" rtl="1">
              <a:spcAft>
                <a:spcPts val="0"/>
              </a:spcAft>
              <a:buClr>
                <a:srgbClr val="F57C00"/>
              </a:buClr>
              <a:buFont typeface="Wingdings" panose="05000000000000000000" pitchFamily="2" charset="2"/>
              <a:buChar char=""/>
            </a:pPr>
            <a:r>
              <a:rPr lang="en-US" sz="2000" b="1" dirty="0">
                <a:solidFill>
                  <a:srgbClr val="F57C00"/>
                </a:solidFill>
                <a:latin typeface="Arabic Typesetting" panose="03020402040406030203" pitchFamily="66" charset="-78"/>
                <a:ea typeface="Times New Roman" panose="02020603050405020304" pitchFamily="18" charset="0"/>
                <a:cs typeface="Tahoma" panose="020B0604030504040204" pitchFamily="34" charset="0"/>
              </a:rPr>
              <a:t> </a:t>
            </a:r>
            <a:r>
              <a:rPr lang="ar-SA" sz="2000" b="1" dirty="0">
                <a:solidFill>
                  <a:srgbClr val="F57C00"/>
                </a:solidFill>
                <a:latin typeface="Century Gothic" panose="020B0502020202020204" pitchFamily="34" charset="0"/>
                <a:ea typeface="Times New Roman" panose="02020603050405020304" pitchFamily="18" charset="0"/>
                <a:cs typeface="Arabic Typesetting" panose="03020402040406030203" pitchFamily="66" charset="-78"/>
              </a:rPr>
              <a:t>فاكس: </a:t>
            </a:r>
            <a:r>
              <a:rPr lang="ar-SA" sz="2000"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4488148</a:t>
            </a:r>
            <a:endParaRPr lang="en-US" sz="1600"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342900" lvl="0" indent="-342900" algn="r" rtl="1">
              <a:spcAft>
                <a:spcPts val="0"/>
              </a:spcAft>
              <a:buClr>
                <a:srgbClr val="F57C00"/>
              </a:buClr>
              <a:buFont typeface="Wingdings" panose="05000000000000000000" pitchFamily="2" charset="2"/>
              <a:buChar char=""/>
            </a:pPr>
            <a:r>
              <a:rPr lang="ar-SA" sz="2000" b="1" dirty="0">
                <a:solidFill>
                  <a:srgbClr val="F57C00"/>
                </a:solidFill>
                <a:latin typeface="Century Gothic" panose="020B0502020202020204" pitchFamily="34" charset="0"/>
                <a:ea typeface="Times New Roman" panose="02020603050405020304" pitchFamily="18" charset="0"/>
                <a:cs typeface="Arabic Typesetting" panose="03020402040406030203" pitchFamily="66" charset="-78"/>
              </a:rPr>
              <a:t>جوال: </a:t>
            </a:r>
            <a:r>
              <a:rPr lang="ar-SA" sz="2000"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0500076007</a:t>
            </a:r>
            <a:endParaRPr lang="en-US" sz="1600"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342900" lvl="0" indent="-342900" algn="r" rtl="1">
              <a:spcAft>
                <a:spcPts val="0"/>
              </a:spcAft>
              <a:buFont typeface="+mj-lt"/>
              <a:buAutoNum type="arabicPeriod"/>
            </a:pPr>
            <a:r>
              <a:rPr lang="ar-SA" sz="2000" b="1" dirty="0">
                <a:solidFill>
                  <a:srgbClr val="A02240"/>
                </a:solidFill>
                <a:latin typeface="Century Gothic" panose="020B0502020202020204" pitchFamily="34" charset="0"/>
                <a:ea typeface="Times New Roman" panose="02020603050405020304" pitchFamily="18" charset="0"/>
                <a:cs typeface="Arabic Typesetting" panose="03020402040406030203" pitchFamily="66" charset="-78"/>
              </a:rPr>
              <a:t>تصنيف المشروع</a:t>
            </a:r>
            <a:r>
              <a:rPr lang="en-US" sz="2000" b="1" dirty="0">
                <a:solidFill>
                  <a:srgbClr val="A02240"/>
                </a:solidFill>
                <a:latin typeface="Arabic Typesetting" panose="03020402040406030203" pitchFamily="66" charset="-78"/>
                <a:ea typeface="Times New Roman" panose="02020603050405020304" pitchFamily="18" charset="0"/>
                <a:cs typeface="Tahoma" panose="020B0604030504040204" pitchFamily="34" charset="0"/>
              </a:rPr>
              <a:t>:</a:t>
            </a:r>
            <a:endParaRPr lang="en-US" sz="1600"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342900" lvl="0" indent="-342900" algn="r" rtl="1">
              <a:spcAft>
                <a:spcPts val="0"/>
              </a:spcAft>
              <a:buClr>
                <a:srgbClr val="F57C00"/>
              </a:buClr>
              <a:buFont typeface="Wingdings" panose="05000000000000000000" pitchFamily="2" charset="2"/>
              <a:buChar char=""/>
            </a:pPr>
            <a:r>
              <a:rPr lang="ar-SA" sz="2000" b="1" dirty="0">
                <a:solidFill>
                  <a:srgbClr val="F57C00"/>
                </a:solidFill>
                <a:latin typeface="Century Gothic" panose="020B0502020202020204" pitchFamily="34" charset="0"/>
                <a:ea typeface="Times New Roman" panose="02020603050405020304" pitchFamily="18" charset="0"/>
                <a:cs typeface="Arabic Typesetting" panose="03020402040406030203" pitchFamily="66" charset="-78"/>
              </a:rPr>
              <a:t>من الناحية الإنشائية: </a:t>
            </a:r>
            <a:r>
              <a:rPr lang="ar-SA" sz="2000"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جديد</a:t>
            </a:r>
            <a:r>
              <a:rPr lang="ar-SA" sz="2000" b="1" dirty="0">
                <a:solidFill>
                  <a:srgbClr val="F57C00"/>
                </a:solidFill>
                <a:latin typeface="Century Gothic" panose="020B0502020202020204" pitchFamily="34" charset="0"/>
                <a:ea typeface="Times New Roman" panose="02020603050405020304" pitchFamily="18" charset="0"/>
                <a:cs typeface="Arabic Typesetting" panose="03020402040406030203" pitchFamily="66" charset="-78"/>
              </a:rPr>
              <a:t> </a:t>
            </a:r>
            <a:endParaRPr lang="en-US" sz="1600"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342900" lvl="0" indent="-342900" algn="r" rtl="1">
              <a:spcAft>
                <a:spcPts val="0"/>
              </a:spcAft>
              <a:buClr>
                <a:srgbClr val="F57C00"/>
              </a:buClr>
              <a:buFont typeface="Wingdings" panose="05000000000000000000" pitchFamily="2" charset="2"/>
              <a:buChar char=""/>
            </a:pPr>
            <a:r>
              <a:rPr lang="ar-SA" sz="2000" b="1" dirty="0">
                <a:solidFill>
                  <a:srgbClr val="F57C00"/>
                </a:solidFill>
                <a:latin typeface="Century Gothic" panose="020B0502020202020204" pitchFamily="34" charset="0"/>
                <a:ea typeface="Times New Roman" panose="02020603050405020304" pitchFamily="18" charset="0"/>
                <a:cs typeface="Arabic Typesetting" panose="03020402040406030203" pitchFamily="66" charset="-78"/>
              </a:rPr>
              <a:t>التخصص: </a:t>
            </a:r>
            <a:r>
              <a:rPr lang="ar-SA" sz="2000"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صناعي </a:t>
            </a:r>
            <a:endParaRPr lang="en-US" sz="1600" dirty="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p:txBody>
      </p:sp>
      <p:sp>
        <p:nvSpPr>
          <p:cNvPr id="11" name="مستطيل 10"/>
          <p:cNvSpPr/>
          <p:nvPr/>
        </p:nvSpPr>
        <p:spPr>
          <a:xfrm>
            <a:off x="6096290" y="990431"/>
            <a:ext cx="1071127" cy="461665"/>
          </a:xfrm>
          <a:prstGeom prst="rect">
            <a:avLst/>
          </a:prstGeom>
        </p:spPr>
        <p:txBody>
          <a:bodyPr wrap="none">
            <a:spAutoFit/>
          </a:bodyPr>
          <a:lstStyle/>
          <a:p>
            <a:pPr lvl="0" algn="r" rtl="1">
              <a:spcAft>
                <a:spcPts val="0"/>
              </a:spcAft>
            </a:pPr>
            <a:r>
              <a:rPr lang="ar-SA" sz="2400" b="1" dirty="0">
                <a:solidFill>
                  <a:srgbClr val="A02240"/>
                </a:solidFill>
                <a:latin typeface="Century Gothic" panose="020B0502020202020204" pitchFamily="34" charset="0"/>
                <a:ea typeface="Times New Roman" panose="02020603050405020304" pitchFamily="18" charset="0"/>
                <a:cs typeface="Arabic Typesetting" panose="03020402040406030203" pitchFamily="66" charset="-78"/>
              </a:rPr>
              <a:t>الافق الزمني</a:t>
            </a:r>
            <a:r>
              <a:rPr lang="en-US" sz="2400" b="1" dirty="0">
                <a:solidFill>
                  <a:srgbClr val="A02240"/>
                </a:solidFill>
                <a:latin typeface="Arabic Typesetting" panose="03020402040406030203" pitchFamily="66" charset="-78"/>
                <a:ea typeface="Times New Roman" panose="02020603050405020304" pitchFamily="18" charset="0"/>
                <a:cs typeface="Tahoma" panose="020B0604030504040204" pitchFamily="34" charset="0"/>
              </a:rPr>
              <a:t>:</a:t>
            </a:r>
            <a:endParaRPr lang="en-US" dirty="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p:txBody>
      </p:sp>
      <p:graphicFrame>
        <p:nvGraphicFramePr>
          <p:cNvPr id="12" name="جدول 11"/>
          <p:cNvGraphicFramePr>
            <a:graphicFrameLocks noGrp="1"/>
          </p:cNvGraphicFramePr>
          <p:nvPr>
            <p:extLst>
              <p:ext uri="{D42A27DB-BD31-4B8C-83A1-F6EECF244321}">
                <p14:modId xmlns:p14="http://schemas.microsoft.com/office/powerpoint/2010/main" xmlns="" val="4256123061"/>
              </p:ext>
            </p:extLst>
          </p:nvPr>
        </p:nvGraphicFramePr>
        <p:xfrm>
          <a:off x="1687367" y="1537191"/>
          <a:ext cx="5480050" cy="640080"/>
        </p:xfrm>
        <a:graphic>
          <a:graphicData uri="http://schemas.openxmlformats.org/drawingml/2006/table">
            <a:tbl>
              <a:tblPr rtl="1" firstRow="1" firstCol="1" bandRow="1">
                <a:tableStyleId>{F5AB1C69-6EDB-4FF4-983F-18BD219EF322}</a:tableStyleId>
              </a:tblPr>
              <a:tblGrid>
                <a:gridCol w="1369060"/>
                <a:gridCol w="1370330"/>
                <a:gridCol w="1370330"/>
                <a:gridCol w="1370330"/>
              </a:tblGrid>
              <a:tr h="0">
                <a:tc>
                  <a:txBody>
                    <a:bodyPr/>
                    <a:lstStyle/>
                    <a:p>
                      <a:pPr algn="ctr" rtl="1">
                        <a:spcAft>
                          <a:spcPts val="0"/>
                        </a:spcAft>
                      </a:pPr>
                      <a:r>
                        <a:rPr lang="ar-SA" sz="1400">
                          <a:effectLst/>
                        </a:rPr>
                        <a:t>الفترة</a:t>
                      </a:r>
                      <a:endParaRPr lang="en-US" sz="160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1">
                        <a:spcAft>
                          <a:spcPts val="0"/>
                        </a:spcAft>
                      </a:pPr>
                      <a:r>
                        <a:rPr lang="ar-SA" sz="1400">
                          <a:effectLst/>
                        </a:rPr>
                        <a:t>بداية</a:t>
                      </a:r>
                      <a:endParaRPr lang="en-US" sz="160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1">
                        <a:spcAft>
                          <a:spcPts val="0"/>
                        </a:spcAft>
                      </a:pPr>
                      <a:r>
                        <a:rPr lang="ar-SA" sz="1400">
                          <a:effectLst/>
                        </a:rPr>
                        <a:t>نهاية</a:t>
                      </a:r>
                      <a:endParaRPr lang="en-US" sz="160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1">
                        <a:spcAft>
                          <a:spcPts val="0"/>
                        </a:spcAft>
                      </a:pPr>
                      <a:r>
                        <a:rPr lang="ar-SA" sz="1400">
                          <a:effectLst/>
                        </a:rPr>
                        <a:t>طول الفترة</a:t>
                      </a:r>
                      <a:endParaRPr lang="en-US" sz="160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r>
              <a:tr h="0">
                <a:tc>
                  <a:txBody>
                    <a:bodyPr/>
                    <a:lstStyle/>
                    <a:p>
                      <a:pPr algn="ctr" rtl="1">
                        <a:spcAft>
                          <a:spcPts val="0"/>
                        </a:spcAft>
                      </a:pPr>
                      <a:r>
                        <a:rPr lang="ar-SA" sz="1400">
                          <a:effectLst/>
                        </a:rPr>
                        <a:t>فترة الأنشاء</a:t>
                      </a:r>
                      <a:endParaRPr lang="en-US" sz="160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1">
                        <a:spcAft>
                          <a:spcPts val="0"/>
                        </a:spcAft>
                      </a:pPr>
                      <a:r>
                        <a:rPr lang="ar-SA" sz="1400">
                          <a:effectLst/>
                        </a:rPr>
                        <a:t>2017-1-1</a:t>
                      </a:r>
                      <a:endParaRPr lang="en-US" sz="160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1">
                        <a:spcAft>
                          <a:spcPts val="0"/>
                        </a:spcAft>
                      </a:pPr>
                      <a:r>
                        <a:rPr lang="ar-SA" sz="1400">
                          <a:effectLst/>
                        </a:rPr>
                        <a:t>2017-9-24</a:t>
                      </a:r>
                      <a:endParaRPr lang="en-US" sz="160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1">
                        <a:spcAft>
                          <a:spcPts val="0"/>
                        </a:spcAft>
                      </a:pPr>
                      <a:r>
                        <a:rPr lang="ar-SA" sz="1400">
                          <a:effectLst/>
                        </a:rPr>
                        <a:t>10  شهور</a:t>
                      </a:r>
                      <a:endParaRPr lang="en-US" sz="160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r>
              <a:tr h="0">
                <a:tc>
                  <a:txBody>
                    <a:bodyPr/>
                    <a:lstStyle/>
                    <a:p>
                      <a:pPr algn="ctr" rtl="1">
                        <a:spcAft>
                          <a:spcPts val="0"/>
                        </a:spcAft>
                      </a:pPr>
                      <a:r>
                        <a:rPr lang="ar-SA" sz="1400">
                          <a:effectLst/>
                        </a:rPr>
                        <a:t>فترة الإنتاج</a:t>
                      </a:r>
                      <a:endParaRPr lang="en-US" sz="160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1">
                        <a:spcAft>
                          <a:spcPts val="0"/>
                        </a:spcAft>
                      </a:pPr>
                      <a:r>
                        <a:rPr lang="ar-SA" sz="1400">
                          <a:effectLst/>
                        </a:rPr>
                        <a:t>2017-9-25</a:t>
                      </a:r>
                      <a:endParaRPr lang="en-US" sz="160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1">
                        <a:spcAft>
                          <a:spcPts val="0"/>
                        </a:spcAft>
                      </a:pPr>
                      <a:r>
                        <a:rPr lang="ar-SA" sz="1400">
                          <a:effectLst/>
                        </a:rPr>
                        <a:t>2027-10-10</a:t>
                      </a:r>
                      <a:endParaRPr lang="en-US" sz="160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1">
                        <a:spcAft>
                          <a:spcPts val="0"/>
                        </a:spcAft>
                      </a:pPr>
                      <a:r>
                        <a:rPr lang="ar-SA" sz="1400" dirty="0">
                          <a:effectLst/>
                        </a:rPr>
                        <a:t>10 سنوات</a:t>
                      </a:r>
                      <a:endParaRPr lang="en-US" sz="1600" dirty="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r>
            </a:tbl>
          </a:graphicData>
        </a:graphic>
      </p:graphicFrame>
      <p:sp>
        <p:nvSpPr>
          <p:cNvPr id="13" name="مستطيل 12"/>
          <p:cNvSpPr/>
          <p:nvPr/>
        </p:nvSpPr>
        <p:spPr>
          <a:xfrm>
            <a:off x="5815764" y="2409822"/>
            <a:ext cx="1351653" cy="461665"/>
          </a:xfrm>
          <a:prstGeom prst="rect">
            <a:avLst/>
          </a:prstGeom>
        </p:spPr>
        <p:txBody>
          <a:bodyPr wrap="none">
            <a:spAutoFit/>
          </a:bodyPr>
          <a:lstStyle/>
          <a:p>
            <a:pPr lvl="0" algn="r" rtl="1">
              <a:spcAft>
                <a:spcPts val="0"/>
              </a:spcAft>
            </a:pPr>
            <a:r>
              <a:rPr lang="ar-SA" sz="2400" b="1" dirty="0">
                <a:solidFill>
                  <a:srgbClr val="A02240"/>
                </a:solidFill>
                <a:latin typeface="Century Gothic" panose="020B0502020202020204" pitchFamily="34" charset="0"/>
                <a:ea typeface="Times New Roman" panose="02020603050405020304" pitchFamily="18" charset="0"/>
                <a:cs typeface="Arabic Typesetting" panose="03020402040406030203" pitchFamily="66" charset="-78"/>
              </a:rPr>
              <a:t>منتجات المشروع</a:t>
            </a:r>
            <a:r>
              <a:rPr lang="en-US" sz="2400" b="1" dirty="0">
                <a:solidFill>
                  <a:srgbClr val="A02240"/>
                </a:solidFill>
                <a:latin typeface="Arabic Typesetting" panose="03020402040406030203" pitchFamily="66" charset="-78"/>
                <a:ea typeface="Times New Roman" panose="02020603050405020304" pitchFamily="18" charset="0"/>
                <a:cs typeface="Tahoma" panose="020B0604030504040204" pitchFamily="34" charset="0"/>
              </a:rPr>
              <a:t>:</a:t>
            </a:r>
            <a:endParaRPr lang="en-US" dirty="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p:txBody>
      </p:sp>
      <p:graphicFrame>
        <p:nvGraphicFramePr>
          <p:cNvPr id="14" name="جدول 13"/>
          <p:cNvGraphicFramePr>
            <a:graphicFrameLocks noGrp="1"/>
          </p:cNvGraphicFramePr>
          <p:nvPr>
            <p:extLst>
              <p:ext uri="{D42A27DB-BD31-4B8C-83A1-F6EECF244321}">
                <p14:modId xmlns:p14="http://schemas.microsoft.com/office/powerpoint/2010/main" xmlns="" val="1784295599"/>
              </p:ext>
            </p:extLst>
          </p:nvPr>
        </p:nvGraphicFramePr>
        <p:xfrm>
          <a:off x="863993" y="2871487"/>
          <a:ext cx="6394450" cy="640080"/>
        </p:xfrm>
        <a:graphic>
          <a:graphicData uri="http://schemas.openxmlformats.org/drawingml/2006/table">
            <a:tbl>
              <a:tblPr rtl="1" firstRow="1" firstCol="1" bandRow="1">
                <a:tableStyleId>{F5AB1C69-6EDB-4FF4-983F-18BD219EF322}</a:tableStyleId>
              </a:tblPr>
              <a:tblGrid>
                <a:gridCol w="1278890"/>
                <a:gridCol w="1278890"/>
                <a:gridCol w="1278890"/>
                <a:gridCol w="1278890"/>
                <a:gridCol w="1278890"/>
              </a:tblGrid>
              <a:tr h="0">
                <a:tc>
                  <a:txBody>
                    <a:bodyPr/>
                    <a:lstStyle/>
                    <a:p>
                      <a:pPr algn="ctr" rtl="1">
                        <a:spcAft>
                          <a:spcPts val="0"/>
                        </a:spcAft>
                      </a:pPr>
                      <a:r>
                        <a:rPr lang="ar-SA" sz="1400">
                          <a:effectLst/>
                        </a:rPr>
                        <a:t>م</a:t>
                      </a:r>
                      <a:endParaRPr lang="en-US" sz="160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c>
                  <a:txBody>
                    <a:bodyPr/>
                    <a:lstStyle/>
                    <a:p>
                      <a:pPr algn="ctr" rtl="1">
                        <a:spcAft>
                          <a:spcPts val="0"/>
                        </a:spcAft>
                      </a:pPr>
                      <a:r>
                        <a:rPr lang="ar-SA" sz="1400">
                          <a:effectLst/>
                        </a:rPr>
                        <a:t>المنتجات</a:t>
                      </a:r>
                      <a:endParaRPr lang="en-US" sz="160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c>
                  <a:txBody>
                    <a:bodyPr/>
                    <a:lstStyle/>
                    <a:p>
                      <a:pPr algn="ctr" rtl="1">
                        <a:spcAft>
                          <a:spcPts val="0"/>
                        </a:spcAft>
                      </a:pPr>
                      <a:r>
                        <a:rPr lang="ar-SA" sz="1400">
                          <a:effectLst/>
                        </a:rPr>
                        <a:t>بداية الإنتاج</a:t>
                      </a:r>
                      <a:endParaRPr lang="en-US" sz="160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c>
                  <a:txBody>
                    <a:bodyPr/>
                    <a:lstStyle/>
                    <a:p>
                      <a:pPr algn="ctr" rtl="1">
                        <a:spcAft>
                          <a:spcPts val="0"/>
                        </a:spcAft>
                      </a:pPr>
                      <a:r>
                        <a:rPr lang="ar-SA" sz="1400">
                          <a:effectLst/>
                        </a:rPr>
                        <a:t>نهاية الإنتاج</a:t>
                      </a:r>
                      <a:endParaRPr lang="en-US" sz="160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c>
                  <a:txBody>
                    <a:bodyPr/>
                    <a:lstStyle/>
                    <a:p>
                      <a:pPr algn="ctr" rtl="1">
                        <a:spcAft>
                          <a:spcPts val="0"/>
                        </a:spcAft>
                      </a:pPr>
                      <a:r>
                        <a:rPr lang="ar-SA" sz="1400">
                          <a:effectLst/>
                        </a:rPr>
                        <a:t>الطاقة الأسمية </a:t>
                      </a:r>
                      <a:endParaRPr lang="en-US" sz="1600">
                        <a:effectLst/>
                      </a:endParaRPr>
                    </a:p>
                    <a:p>
                      <a:pPr algn="ctr" rtl="1">
                        <a:spcAft>
                          <a:spcPts val="0"/>
                        </a:spcAft>
                      </a:pPr>
                      <a:r>
                        <a:rPr lang="ar-SA" sz="1400">
                          <a:effectLst/>
                        </a:rPr>
                        <a:t>السنوية (عدد)</a:t>
                      </a:r>
                      <a:endParaRPr lang="en-US" sz="160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r>
              <a:tr h="0">
                <a:tc>
                  <a:txBody>
                    <a:bodyPr/>
                    <a:lstStyle/>
                    <a:p>
                      <a:pPr algn="ctr" rtl="1">
                        <a:spcAft>
                          <a:spcPts val="0"/>
                        </a:spcAft>
                      </a:pPr>
                      <a:r>
                        <a:rPr lang="ar-SA" sz="1400">
                          <a:effectLst/>
                        </a:rPr>
                        <a:t>1</a:t>
                      </a:r>
                      <a:endParaRPr lang="en-US" sz="160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c>
                  <a:txBody>
                    <a:bodyPr/>
                    <a:lstStyle/>
                    <a:p>
                      <a:pPr algn="ctr" rtl="1">
                        <a:spcAft>
                          <a:spcPts val="0"/>
                        </a:spcAft>
                      </a:pPr>
                      <a:r>
                        <a:rPr lang="ar-SA" sz="1400">
                          <a:effectLst/>
                        </a:rPr>
                        <a:t>سماد عضوي</a:t>
                      </a:r>
                      <a:endParaRPr lang="en-US" sz="160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c>
                  <a:txBody>
                    <a:bodyPr/>
                    <a:lstStyle/>
                    <a:p>
                      <a:pPr algn="ctr" rtl="1">
                        <a:spcAft>
                          <a:spcPts val="0"/>
                        </a:spcAft>
                      </a:pPr>
                      <a:r>
                        <a:rPr lang="ar-SA" sz="1400">
                          <a:effectLst/>
                        </a:rPr>
                        <a:t>2017\10</a:t>
                      </a:r>
                      <a:endParaRPr lang="en-US" sz="160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c>
                  <a:txBody>
                    <a:bodyPr/>
                    <a:lstStyle/>
                    <a:p>
                      <a:pPr algn="ctr" rtl="1">
                        <a:spcAft>
                          <a:spcPts val="0"/>
                        </a:spcAft>
                      </a:pPr>
                      <a:r>
                        <a:rPr lang="ar-SA" sz="1400">
                          <a:effectLst/>
                        </a:rPr>
                        <a:t>2027\10</a:t>
                      </a:r>
                      <a:endParaRPr lang="en-US" sz="160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c>
                  <a:txBody>
                    <a:bodyPr/>
                    <a:lstStyle/>
                    <a:p>
                      <a:pPr algn="ctr" rtl="1">
                        <a:spcAft>
                          <a:spcPts val="0"/>
                        </a:spcAft>
                      </a:pPr>
                      <a:r>
                        <a:rPr lang="ar-SA" sz="1400" dirty="0">
                          <a:effectLst/>
                        </a:rPr>
                        <a:t>158500</a:t>
                      </a:r>
                      <a:endParaRPr lang="en-US" sz="1600" dirty="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r>
            </a:tbl>
          </a:graphicData>
        </a:graphic>
      </p:graphicFrame>
      <p:sp>
        <p:nvSpPr>
          <p:cNvPr id="15" name="مستطيل 14"/>
          <p:cNvSpPr/>
          <p:nvPr/>
        </p:nvSpPr>
        <p:spPr>
          <a:xfrm>
            <a:off x="5815764" y="3683475"/>
            <a:ext cx="1386918" cy="461665"/>
          </a:xfrm>
          <a:prstGeom prst="rect">
            <a:avLst/>
          </a:prstGeom>
        </p:spPr>
        <p:txBody>
          <a:bodyPr wrap="none">
            <a:spAutoFit/>
          </a:bodyPr>
          <a:lstStyle/>
          <a:p>
            <a:r>
              <a:rPr lang="ar-SA" sz="2400" b="1" dirty="0">
                <a:solidFill>
                  <a:srgbClr val="A02240"/>
                </a:solidFill>
                <a:ea typeface="Times New Roman" panose="02020603050405020304" pitchFamily="18" charset="0"/>
                <a:cs typeface="Arabic Typesetting" panose="03020402040406030203" pitchFamily="66" charset="-78"/>
              </a:rPr>
              <a:t>الشركاء المؤسسون</a:t>
            </a:r>
            <a:endParaRPr lang="ar-SA" sz="2400" dirty="0"/>
          </a:p>
        </p:txBody>
      </p:sp>
      <p:graphicFrame>
        <p:nvGraphicFramePr>
          <p:cNvPr id="16" name="جدول 15"/>
          <p:cNvGraphicFramePr>
            <a:graphicFrameLocks noGrp="1"/>
          </p:cNvGraphicFramePr>
          <p:nvPr>
            <p:extLst>
              <p:ext uri="{D42A27DB-BD31-4B8C-83A1-F6EECF244321}">
                <p14:modId xmlns:p14="http://schemas.microsoft.com/office/powerpoint/2010/main" xmlns="" val="1859053113"/>
              </p:ext>
            </p:extLst>
          </p:nvPr>
        </p:nvGraphicFramePr>
        <p:xfrm>
          <a:off x="1535430" y="4220926"/>
          <a:ext cx="5492115" cy="1280160"/>
        </p:xfrm>
        <a:graphic>
          <a:graphicData uri="http://schemas.openxmlformats.org/drawingml/2006/table">
            <a:tbl>
              <a:tblPr rtl="1" firstRow="1" firstCol="1" bandRow="1">
                <a:tableStyleId>{F5AB1C69-6EDB-4FF4-983F-18BD219EF322}</a:tableStyleId>
              </a:tblPr>
              <a:tblGrid>
                <a:gridCol w="633730"/>
                <a:gridCol w="1438275"/>
                <a:gridCol w="1710055"/>
                <a:gridCol w="1710055"/>
              </a:tblGrid>
              <a:tr h="0">
                <a:tc>
                  <a:txBody>
                    <a:bodyPr/>
                    <a:lstStyle/>
                    <a:p>
                      <a:pPr algn="ctr" rtl="1">
                        <a:spcAft>
                          <a:spcPts val="0"/>
                        </a:spcAft>
                      </a:pPr>
                      <a:r>
                        <a:rPr lang="ar-SA" sz="1400">
                          <a:effectLst/>
                        </a:rPr>
                        <a:t>م</a:t>
                      </a:r>
                      <a:endParaRPr lang="en-US" sz="160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1">
                        <a:spcAft>
                          <a:spcPts val="0"/>
                        </a:spcAft>
                      </a:pPr>
                      <a:r>
                        <a:rPr lang="ar-SA" sz="1400" dirty="0">
                          <a:effectLst/>
                        </a:rPr>
                        <a:t>جنسية الشريك</a:t>
                      </a:r>
                      <a:endParaRPr lang="en-US" sz="1600" dirty="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1">
                        <a:spcAft>
                          <a:spcPts val="0"/>
                        </a:spcAft>
                      </a:pPr>
                      <a:r>
                        <a:rPr lang="ar-SA" sz="1400">
                          <a:effectLst/>
                        </a:rPr>
                        <a:t>الاسم</a:t>
                      </a:r>
                      <a:endParaRPr lang="en-US" sz="160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1">
                        <a:spcAft>
                          <a:spcPts val="0"/>
                        </a:spcAft>
                      </a:pPr>
                      <a:r>
                        <a:rPr lang="ar-SA" sz="1400">
                          <a:effectLst/>
                        </a:rPr>
                        <a:t>حصة التأسيس</a:t>
                      </a:r>
                      <a:endParaRPr lang="en-US" sz="160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r>
              <a:tr h="0">
                <a:tc>
                  <a:txBody>
                    <a:bodyPr/>
                    <a:lstStyle/>
                    <a:p>
                      <a:pPr marL="342900" lvl="0" indent="-342900" algn="ctr" rtl="1">
                        <a:spcAft>
                          <a:spcPts val="0"/>
                        </a:spcAft>
                        <a:buFont typeface="+mj-lt"/>
                        <a:buAutoNum type="arabicPeriod"/>
                      </a:pPr>
                      <a:r>
                        <a:rPr lang="ar-SA" sz="1400">
                          <a:effectLst/>
                        </a:rPr>
                        <a:t> </a:t>
                      </a:r>
                      <a:endParaRPr lang="en-US" sz="160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1">
                        <a:spcAft>
                          <a:spcPts val="0"/>
                        </a:spcAft>
                      </a:pPr>
                      <a:r>
                        <a:rPr lang="ar-SA" sz="1400" dirty="0">
                          <a:effectLst/>
                        </a:rPr>
                        <a:t>سعودية</a:t>
                      </a:r>
                      <a:endParaRPr lang="en-US" sz="1600" dirty="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1">
                        <a:spcAft>
                          <a:spcPts val="0"/>
                        </a:spcAft>
                      </a:pPr>
                      <a:r>
                        <a:rPr lang="ar-SA" sz="1400">
                          <a:effectLst/>
                        </a:rPr>
                        <a:t>ريما فهيد الحماد </a:t>
                      </a:r>
                      <a:endParaRPr lang="en-US" sz="160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1">
                        <a:spcAft>
                          <a:spcPts val="0"/>
                        </a:spcAft>
                      </a:pPr>
                      <a:r>
                        <a:rPr lang="ar-SA" sz="1400">
                          <a:effectLst/>
                        </a:rPr>
                        <a:t>400 ألف</a:t>
                      </a:r>
                      <a:endParaRPr lang="en-US" sz="160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r>
              <a:tr h="0">
                <a:tc>
                  <a:txBody>
                    <a:bodyPr/>
                    <a:lstStyle/>
                    <a:p>
                      <a:pPr marL="342900" lvl="0" indent="-342900" algn="ctr" rtl="1">
                        <a:spcAft>
                          <a:spcPts val="0"/>
                        </a:spcAft>
                        <a:buFont typeface="+mj-lt"/>
                        <a:buAutoNum type="arabicPeriod"/>
                      </a:pPr>
                      <a:r>
                        <a:rPr lang="ar-SA" sz="1400">
                          <a:effectLst/>
                        </a:rPr>
                        <a:t> </a:t>
                      </a:r>
                      <a:endParaRPr lang="en-US" sz="160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1">
                        <a:spcAft>
                          <a:spcPts val="0"/>
                        </a:spcAft>
                      </a:pPr>
                      <a:r>
                        <a:rPr lang="ar-SA" sz="1400" dirty="0">
                          <a:effectLst/>
                        </a:rPr>
                        <a:t>سعودية</a:t>
                      </a:r>
                      <a:endParaRPr lang="en-US" sz="1600" dirty="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1">
                        <a:spcAft>
                          <a:spcPts val="0"/>
                        </a:spcAft>
                      </a:pPr>
                      <a:r>
                        <a:rPr lang="ar-SA" sz="1400">
                          <a:effectLst/>
                        </a:rPr>
                        <a:t>إيمان ردعان الدوسري</a:t>
                      </a:r>
                      <a:endParaRPr lang="en-US" sz="160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1">
                        <a:spcAft>
                          <a:spcPts val="0"/>
                        </a:spcAft>
                      </a:pPr>
                      <a:r>
                        <a:rPr lang="ar-SA" sz="1400">
                          <a:effectLst/>
                        </a:rPr>
                        <a:t>400 ألف</a:t>
                      </a:r>
                      <a:endParaRPr lang="en-US" sz="160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r>
              <a:tr h="0">
                <a:tc>
                  <a:txBody>
                    <a:bodyPr/>
                    <a:lstStyle/>
                    <a:p>
                      <a:pPr marL="342900" lvl="0" indent="-342900" algn="ctr" rtl="1">
                        <a:spcAft>
                          <a:spcPts val="0"/>
                        </a:spcAft>
                        <a:buFont typeface="+mj-lt"/>
                        <a:buAutoNum type="arabicPeriod"/>
                      </a:pPr>
                      <a:r>
                        <a:rPr lang="ar-SA" sz="1400">
                          <a:effectLst/>
                        </a:rPr>
                        <a:t> </a:t>
                      </a:r>
                      <a:endParaRPr lang="en-US" sz="160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1">
                        <a:spcAft>
                          <a:spcPts val="0"/>
                        </a:spcAft>
                      </a:pPr>
                      <a:r>
                        <a:rPr lang="ar-SA" sz="1400" dirty="0">
                          <a:effectLst/>
                        </a:rPr>
                        <a:t>سعودية</a:t>
                      </a:r>
                      <a:endParaRPr lang="en-US" sz="1600" dirty="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1">
                        <a:spcAft>
                          <a:spcPts val="0"/>
                        </a:spcAft>
                      </a:pPr>
                      <a:r>
                        <a:rPr lang="ar-SA" sz="1400">
                          <a:effectLst/>
                        </a:rPr>
                        <a:t>ليلى محمد اليمني</a:t>
                      </a:r>
                      <a:endParaRPr lang="en-US" sz="160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1">
                        <a:spcAft>
                          <a:spcPts val="0"/>
                        </a:spcAft>
                      </a:pPr>
                      <a:r>
                        <a:rPr lang="ar-SA" sz="1400">
                          <a:effectLst/>
                        </a:rPr>
                        <a:t>400 ألف</a:t>
                      </a:r>
                      <a:endParaRPr lang="en-US" sz="160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r>
              <a:tr h="0">
                <a:tc>
                  <a:txBody>
                    <a:bodyPr/>
                    <a:lstStyle/>
                    <a:p>
                      <a:pPr marL="342900" lvl="0" indent="-342900" algn="ctr" rtl="1">
                        <a:spcAft>
                          <a:spcPts val="0"/>
                        </a:spcAft>
                        <a:buFont typeface="+mj-lt"/>
                        <a:buAutoNum type="arabicPeriod"/>
                      </a:pPr>
                      <a:r>
                        <a:rPr lang="ar-SA" sz="1400">
                          <a:effectLst/>
                        </a:rPr>
                        <a:t> </a:t>
                      </a:r>
                      <a:endParaRPr lang="en-US" sz="160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1">
                        <a:spcAft>
                          <a:spcPts val="0"/>
                        </a:spcAft>
                      </a:pPr>
                      <a:r>
                        <a:rPr lang="ar-SA" sz="1400">
                          <a:effectLst/>
                        </a:rPr>
                        <a:t>سعودية</a:t>
                      </a:r>
                      <a:endParaRPr lang="en-US" sz="160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1">
                        <a:spcAft>
                          <a:spcPts val="0"/>
                        </a:spcAft>
                      </a:pPr>
                      <a:r>
                        <a:rPr lang="ar-SA" sz="1400" dirty="0">
                          <a:effectLst/>
                        </a:rPr>
                        <a:t>أفنان صالح السديس</a:t>
                      </a:r>
                      <a:endParaRPr lang="en-US" sz="1600" dirty="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1">
                        <a:spcAft>
                          <a:spcPts val="0"/>
                        </a:spcAft>
                      </a:pPr>
                      <a:r>
                        <a:rPr lang="ar-SA" sz="1400">
                          <a:effectLst/>
                        </a:rPr>
                        <a:t>400 ألف</a:t>
                      </a:r>
                      <a:endParaRPr lang="en-US" sz="160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r>
              <a:tr h="0">
                <a:tc>
                  <a:txBody>
                    <a:bodyPr/>
                    <a:lstStyle/>
                    <a:p>
                      <a:pPr marL="342900" lvl="0" indent="-342900" algn="ctr" rtl="1">
                        <a:spcAft>
                          <a:spcPts val="0"/>
                        </a:spcAft>
                        <a:buFont typeface="+mj-lt"/>
                        <a:buAutoNum type="arabicPeriod"/>
                      </a:pPr>
                      <a:r>
                        <a:rPr lang="ar-SA" sz="1400">
                          <a:effectLst/>
                        </a:rPr>
                        <a:t> </a:t>
                      </a:r>
                      <a:endParaRPr lang="en-US" sz="160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1">
                        <a:spcAft>
                          <a:spcPts val="0"/>
                        </a:spcAft>
                      </a:pPr>
                      <a:r>
                        <a:rPr lang="ar-SA" sz="1400">
                          <a:effectLst/>
                        </a:rPr>
                        <a:t>سعودية</a:t>
                      </a:r>
                      <a:endParaRPr lang="en-US" sz="160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1">
                        <a:spcAft>
                          <a:spcPts val="0"/>
                        </a:spcAft>
                      </a:pPr>
                      <a:r>
                        <a:rPr lang="ar-SA" sz="1400" dirty="0">
                          <a:effectLst/>
                        </a:rPr>
                        <a:t>منيره عبد العزيز الشامي</a:t>
                      </a:r>
                      <a:endParaRPr lang="en-US" sz="1600" dirty="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1">
                        <a:spcAft>
                          <a:spcPts val="0"/>
                        </a:spcAft>
                      </a:pPr>
                      <a:r>
                        <a:rPr lang="ar-SA" sz="1400" dirty="0">
                          <a:effectLst/>
                        </a:rPr>
                        <a:t>400 ألف</a:t>
                      </a:r>
                      <a:endParaRPr lang="en-US" sz="1600" dirty="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r>
            </a:tbl>
          </a:graphicData>
        </a:graphic>
      </p:graphicFrame>
    </p:spTree>
    <p:extLst>
      <p:ext uri="{BB962C8B-B14F-4D97-AF65-F5344CB8AC3E}">
        <p14:creationId xmlns:p14="http://schemas.microsoft.com/office/powerpoint/2010/main" xmlns="" val="1138690405"/>
      </p:ext>
    </p:extLst>
  </p:cSld>
  <p:clrMapOvr>
    <a:masterClrMapping/>
  </p:clrMapOvr>
  <p:transition spd="slow">
    <p:push dir="u"/>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نتيجة بحث الصور عن ‫شعار جامعة الملك سعود الجديد png‬‏"/>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187325"/>
            <a:ext cx="1535430" cy="590550"/>
          </a:xfrm>
          <a:prstGeom prst="rect">
            <a:avLst/>
          </a:prstGeom>
          <a:noFill/>
          <a:ln>
            <a:noFill/>
          </a:ln>
        </p:spPr>
      </p:pic>
      <p:pic>
        <p:nvPicPr>
          <p:cNvPr id="3" name="صورة 2" descr="C:\Users\Eman RAD\Desktop\2.png"/>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1074400" y="5892800"/>
            <a:ext cx="1117600" cy="965200"/>
          </a:xfrm>
          <a:prstGeom prst="rect">
            <a:avLst/>
          </a:prstGeom>
          <a:noFill/>
          <a:ln>
            <a:noFill/>
          </a:ln>
        </p:spPr>
      </p:pic>
      <p:sp>
        <p:nvSpPr>
          <p:cNvPr id="4" name="عنصر نائب لرقم الشريحة 3"/>
          <p:cNvSpPr>
            <a:spLocks noGrp="1"/>
          </p:cNvSpPr>
          <p:nvPr>
            <p:ph type="sldNum" sz="quarter" idx="12"/>
          </p:nvPr>
        </p:nvSpPr>
        <p:spPr/>
        <p:txBody>
          <a:bodyPr/>
          <a:lstStyle/>
          <a:p>
            <a:pPr algn="r" rtl="1"/>
            <a:fld id="{022B156B-59AE-415F-B24B-8756D48BB977}" type="slidenum">
              <a:rPr lang="ar-SA" smtClean="0"/>
              <a:pPr algn="r" rtl="1"/>
              <a:t>23</a:t>
            </a:fld>
            <a:endParaRPr lang="ar-SA"/>
          </a:p>
        </p:txBody>
      </p:sp>
      <p:sp>
        <p:nvSpPr>
          <p:cNvPr id="5" name="مستطيل 4"/>
          <p:cNvSpPr/>
          <p:nvPr/>
        </p:nvSpPr>
        <p:spPr>
          <a:xfrm>
            <a:off x="7634144" y="-25232"/>
            <a:ext cx="4416594" cy="1015663"/>
          </a:xfrm>
          <a:prstGeom prst="rect">
            <a:avLst/>
          </a:prstGeom>
        </p:spPr>
        <p:txBody>
          <a:bodyPr wrap="none">
            <a:spAutoFit/>
          </a:bodyPr>
          <a:lstStyle/>
          <a:p>
            <a:pPr lvl="0" algn="r" rtl="1">
              <a:spcAft>
                <a:spcPts val="0"/>
              </a:spcAft>
            </a:pPr>
            <a:r>
              <a:rPr lang="ar-SA" sz="6000" b="1" dirty="0">
                <a:solidFill>
                  <a:srgbClr val="007266"/>
                </a:solidFill>
                <a:latin typeface="Century Gothic" panose="020B0502020202020204" pitchFamily="34" charset="0"/>
                <a:ea typeface="Times New Roman" panose="02020603050405020304" pitchFamily="18" charset="0"/>
                <a:cs typeface="Arabic Typesetting" panose="03020402040406030203" pitchFamily="66" charset="-78"/>
              </a:rPr>
              <a:t>ثالثا دراسة الجدوى الفنية</a:t>
            </a:r>
            <a:r>
              <a:rPr lang="en-US" sz="6000" b="1" dirty="0">
                <a:solidFill>
                  <a:srgbClr val="007266"/>
                </a:solidFill>
                <a:latin typeface="Arabic Typesetting" panose="03020402040406030203" pitchFamily="66" charset="-78"/>
                <a:ea typeface="Times New Roman" panose="02020603050405020304" pitchFamily="18" charset="0"/>
                <a:cs typeface="Tahoma" panose="020B0604030504040204" pitchFamily="34" charset="0"/>
              </a:rPr>
              <a:t>:</a:t>
            </a:r>
            <a:endParaRPr lang="en-US" sz="6000" dirty="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p:txBody>
      </p:sp>
      <p:sp>
        <p:nvSpPr>
          <p:cNvPr id="6" name="مستطيل 5"/>
          <p:cNvSpPr/>
          <p:nvPr/>
        </p:nvSpPr>
        <p:spPr>
          <a:xfrm>
            <a:off x="10114040" y="885513"/>
            <a:ext cx="1920719" cy="523220"/>
          </a:xfrm>
          <a:prstGeom prst="rect">
            <a:avLst/>
          </a:prstGeom>
        </p:spPr>
        <p:txBody>
          <a:bodyPr wrap="none">
            <a:spAutoFit/>
          </a:bodyPr>
          <a:lstStyle/>
          <a:p>
            <a:pPr lvl="0" algn="r" rtl="1">
              <a:spcAft>
                <a:spcPts val="0"/>
              </a:spcAft>
            </a:pPr>
            <a:r>
              <a:rPr lang="ar-SA" sz="2800" b="1" dirty="0">
                <a:solidFill>
                  <a:srgbClr val="A02240"/>
                </a:solidFill>
                <a:latin typeface="Century Gothic" panose="020B0502020202020204" pitchFamily="34" charset="0"/>
                <a:ea typeface="Times New Roman" panose="02020603050405020304" pitchFamily="18" charset="0"/>
                <a:cs typeface="Arabic Typesetting" panose="03020402040406030203" pitchFamily="66" charset="-78"/>
              </a:rPr>
              <a:t>مراحل انشاء المشروع</a:t>
            </a:r>
            <a:r>
              <a:rPr lang="en-US" sz="2800" b="1" dirty="0">
                <a:solidFill>
                  <a:srgbClr val="A02240"/>
                </a:solidFill>
                <a:latin typeface="Arabic Typesetting" panose="03020402040406030203" pitchFamily="66" charset="-78"/>
                <a:ea typeface="Times New Roman" panose="02020603050405020304" pitchFamily="18" charset="0"/>
                <a:cs typeface="Tahoma" panose="020B0604030504040204" pitchFamily="34" charset="0"/>
              </a:rPr>
              <a:t>:</a:t>
            </a:r>
            <a:endParaRPr lang="en-US" sz="2000" dirty="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p:txBody>
      </p:sp>
      <p:pic>
        <p:nvPicPr>
          <p:cNvPr id="8" name="صورة 7" descr="لقطة الشاشة"/>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5953887" y="1475265"/>
            <a:ext cx="6096851" cy="2486372"/>
          </a:xfrm>
          <a:prstGeom prst="rect">
            <a:avLst/>
          </a:prstGeom>
        </p:spPr>
      </p:pic>
      <p:sp>
        <p:nvSpPr>
          <p:cNvPr id="9" name="مستطيل 8"/>
          <p:cNvSpPr/>
          <p:nvPr/>
        </p:nvSpPr>
        <p:spPr>
          <a:xfrm>
            <a:off x="-319143" y="3584476"/>
            <a:ext cx="6096000" cy="2308324"/>
          </a:xfrm>
          <a:prstGeom prst="rect">
            <a:avLst/>
          </a:prstGeom>
        </p:spPr>
        <p:txBody>
          <a:bodyPr>
            <a:spAutoFit/>
          </a:bodyPr>
          <a:lstStyle/>
          <a:p>
            <a:pPr marL="342900" lvl="0" indent="-342900" algn="r" rtl="1">
              <a:spcAft>
                <a:spcPts val="0"/>
              </a:spcAft>
              <a:buClr>
                <a:srgbClr val="F57C00"/>
              </a:buClr>
              <a:buFont typeface="Wingdings" panose="05000000000000000000" pitchFamily="2" charset="2"/>
              <a:buChar char=""/>
            </a:pPr>
            <a:r>
              <a:rPr lang="ar-SA" sz="2400" b="1" dirty="0">
                <a:solidFill>
                  <a:srgbClr val="F57C00"/>
                </a:solidFill>
                <a:latin typeface="Century Gothic" panose="020B0502020202020204" pitchFamily="34" charset="0"/>
                <a:ea typeface="Times New Roman" panose="02020603050405020304" pitchFamily="18" charset="0"/>
                <a:cs typeface="Arabic Typesetting" panose="03020402040406030203" pitchFamily="66" charset="-78"/>
              </a:rPr>
              <a:t>إيجار الأرض بسعر 2 ريال للمتر في المدينة الصناعية في منطقه الرياض 2 بمساحه 200م مربع. </a:t>
            </a:r>
            <a:endParaRPr lang="en-US"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342900" lvl="0" indent="-342900" algn="r" rtl="1">
              <a:spcAft>
                <a:spcPts val="0"/>
              </a:spcAft>
              <a:buClr>
                <a:srgbClr val="F57C00"/>
              </a:buClr>
              <a:buFont typeface="Wingdings" panose="05000000000000000000" pitchFamily="2" charset="2"/>
              <a:buChar char=""/>
            </a:pPr>
            <a:r>
              <a:rPr lang="ar-SA" sz="2400" b="1" dirty="0">
                <a:solidFill>
                  <a:srgbClr val="F57C00"/>
                </a:solidFill>
                <a:latin typeface="Century Gothic" panose="020B0502020202020204" pitchFamily="34" charset="0"/>
                <a:ea typeface="Times New Roman" panose="02020603050405020304" pitchFamily="18" charset="0"/>
                <a:cs typeface="Arabic Typesetting" panose="03020402040406030203" pitchFamily="66" charset="-78"/>
              </a:rPr>
              <a:t>التسجيل واستخراج الرخص في ثلاث شهور و16يوم.</a:t>
            </a:r>
            <a:endParaRPr lang="en-US"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342900" lvl="0" indent="-342900" algn="r" rtl="1">
              <a:spcAft>
                <a:spcPts val="0"/>
              </a:spcAft>
              <a:buClr>
                <a:srgbClr val="F57C00"/>
              </a:buClr>
              <a:buFont typeface="Wingdings" panose="05000000000000000000" pitchFamily="2" charset="2"/>
              <a:buChar char=""/>
            </a:pPr>
            <a:r>
              <a:rPr lang="ar-SA" sz="2400" b="1" dirty="0">
                <a:solidFill>
                  <a:srgbClr val="F57C00"/>
                </a:solidFill>
                <a:latin typeface="Century Gothic" panose="020B0502020202020204" pitchFamily="34" charset="0"/>
                <a:ea typeface="Times New Roman" panose="02020603050405020304" pitchFamily="18" charset="0"/>
                <a:cs typeface="Arabic Typesetting" panose="03020402040406030203" pitchFamily="66" charset="-78"/>
              </a:rPr>
              <a:t>بناء المصنع يكلف 160,000 ريال.</a:t>
            </a:r>
            <a:endParaRPr lang="en-US"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342900" lvl="0" indent="-342900" algn="r" rtl="1">
              <a:spcAft>
                <a:spcPts val="0"/>
              </a:spcAft>
              <a:buClr>
                <a:srgbClr val="F57C00"/>
              </a:buClr>
              <a:buFont typeface="Wingdings" panose="05000000000000000000" pitchFamily="2" charset="2"/>
              <a:buChar char=""/>
            </a:pPr>
            <a:r>
              <a:rPr lang="ar-SA" sz="2400" b="1" dirty="0">
                <a:solidFill>
                  <a:srgbClr val="F57C00"/>
                </a:solidFill>
                <a:latin typeface="Century Gothic" panose="020B0502020202020204" pitchFamily="34" charset="0"/>
                <a:ea typeface="Times New Roman" panose="02020603050405020304" pitchFamily="18" charset="0"/>
                <a:cs typeface="Arabic Typesetting" panose="03020402040406030203" pitchFamily="66" charset="-78"/>
              </a:rPr>
              <a:t>تركيب والنقل الآلات لتجربتها.</a:t>
            </a:r>
            <a:endParaRPr lang="en-US"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342900" lvl="0" indent="-342900" algn="r" rtl="1">
              <a:spcAft>
                <a:spcPts val="0"/>
              </a:spcAft>
              <a:buClr>
                <a:srgbClr val="F57C00"/>
              </a:buClr>
              <a:buFont typeface="Wingdings" panose="05000000000000000000" pitchFamily="2" charset="2"/>
              <a:buChar char=""/>
            </a:pPr>
            <a:r>
              <a:rPr lang="ar-SA" sz="2400" b="1" dirty="0">
                <a:solidFill>
                  <a:srgbClr val="F57C00"/>
                </a:solidFill>
                <a:latin typeface="Century Gothic" panose="020B0502020202020204" pitchFamily="34" charset="0"/>
                <a:ea typeface="Times New Roman" panose="02020603050405020304" pitchFamily="18" charset="0"/>
                <a:cs typeface="Arabic Typesetting" panose="03020402040406030203" pitchFamily="66" charset="-78"/>
              </a:rPr>
              <a:t>تشطيب وتجريب المصنع قبل البدء الرسمي.</a:t>
            </a:r>
            <a:endParaRPr lang="en-US" dirty="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p:txBody>
      </p:sp>
    </p:spTree>
    <p:extLst>
      <p:ext uri="{BB962C8B-B14F-4D97-AF65-F5344CB8AC3E}">
        <p14:creationId xmlns:p14="http://schemas.microsoft.com/office/powerpoint/2010/main" xmlns="" val="617635059"/>
      </p:ext>
    </p:extLst>
  </p:cSld>
  <p:clrMapOvr>
    <a:masterClrMapping/>
  </p:clrMapOvr>
  <p:transition spd="slow">
    <p:push dir="u"/>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نتيجة بحث الصور عن ‫شعار جامعة الملك سعود الجديد png‬‏"/>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187325"/>
            <a:ext cx="1535430" cy="590550"/>
          </a:xfrm>
          <a:prstGeom prst="rect">
            <a:avLst/>
          </a:prstGeom>
          <a:noFill/>
          <a:ln>
            <a:noFill/>
          </a:ln>
        </p:spPr>
      </p:pic>
      <p:pic>
        <p:nvPicPr>
          <p:cNvPr id="3" name="صورة 2" descr="C:\Users\Eman RAD\Desktop\2.png"/>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1074400" y="5892800"/>
            <a:ext cx="1117600" cy="965200"/>
          </a:xfrm>
          <a:prstGeom prst="rect">
            <a:avLst/>
          </a:prstGeom>
          <a:noFill/>
          <a:ln>
            <a:noFill/>
          </a:ln>
        </p:spPr>
      </p:pic>
      <p:sp>
        <p:nvSpPr>
          <p:cNvPr id="4" name="عنصر نائب لرقم الشريحة 3"/>
          <p:cNvSpPr>
            <a:spLocks noGrp="1"/>
          </p:cNvSpPr>
          <p:nvPr>
            <p:ph type="sldNum" sz="quarter" idx="12"/>
          </p:nvPr>
        </p:nvSpPr>
        <p:spPr/>
        <p:txBody>
          <a:bodyPr/>
          <a:lstStyle/>
          <a:p>
            <a:pPr algn="r" rtl="1"/>
            <a:fld id="{022B156B-59AE-415F-B24B-8756D48BB977}" type="slidenum">
              <a:rPr lang="ar-SA" smtClean="0"/>
              <a:pPr algn="r" rtl="1"/>
              <a:t>24</a:t>
            </a:fld>
            <a:endParaRPr lang="ar-SA"/>
          </a:p>
        </p:txBody>
      </p:sp>
      <p:sp>
        <p:nvSpPr>
          <p:cNvPr id="5" name="مستطيل 4"/>
          <p:cNvSpPr/>
          <p:nvPr/>
        </p:nvSpPr>
        <p:spPr>
          <a:xfrm>
            <a:off x="7634144" y="-25232"/>
            <a:ext cx="4416594" cy="1015663"/>
          </a:xfrm>
          <a:prstGeom prst="rect">
            <a:avLst/>
          </a:prstGeom>
        </p:spPr>
        <p:txBody>
          <a:bodyPr wrap="none">
            <a:spAutoFit/>
          </a:bodyPr>
          <a:lstStyle/>
          <a:p>
            <a:pPr lvl="0" algn="r" rtl="1">
              <a:spcAft>
                <a:spcPts val="0"/>
              </a:spcAft>
            </a:pPr>
            <a:r>
              <a:rPr lang="ar-SA" sz="6000" b="1" dirty="0">
                <a:solidFill>
                  <a:srgbClr val="007266"/>
                </a:solidFill>
                <a:latin typeface="Century Gothic" panose="020B0502020202020204" pitchFamily="34" charset="0"/>
                <a:ea typeface="Times New Roman" panose="02020603050405020304" pitchFamily="18" charset="0"/>
                <a:cs typeface="Arabic Typesetting" panose="03020402040406030203" pitchFamily="66" charset="-78"/>
              </a:rPr>
              <a:t>ثالثا دراسة الجدوى الفنية</a:t>
            </a:r>
            <a:r>
              <a:rPr lang="en-US" sz="6000" b="1" dirty="0">
                <a:solidFill>
                  <a:srgbClr val="007266"/>
                </a:solidFill>
                <a:latin typeface="Arabic Typesetting" panose="03020402040406030203" pitchFamily="66" charset="-78"/>
                <a:ea typeface="Times New Roman" panose="02020603050405020304" pitchFamily="18" charset="0"/>
                <a:cs typeface="Tahoma" panose="020B0604030504040204" pitchFamily="34" charset="0"/>
              </a:rPr>
              <a:t>:</a:t>
            </a:r>
            <a:endParaRPr lang="en-US" sz="6000" dirty="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p:txBody>
      </p:sp>
      <p:sp>
        <p:nvSpPr>
          <p:cNvPr id="9" name="مستطيل 8"/>
          <p:cNvSpPr/>
          <p:nvPr/>
        </p:nvSpPr>
        <p:spPr>
          <a:xfrm>
            <a:off x="9681179" y="855822"/>
            <a:ext cx="2369559" cy="523220"/>
          </a:xfrm>
          <a:prstGeom prst="rect">
            <a:avLst/>
          </a:prstGeom>
        </p:spPr>
        <p:txBody>
          <a:bodyPr wrap="none">
            <a:spAutoFit/>
          </a:bodyPr>
          <a:lstStyle/>
          <a:p>
            <a:r>
              <a:rPr lang="ar-SA" sz="2800" b="1" dirty="0">
                <a:solidFill>
                  <a:srgbClr val="B75C00"/>
                </a:solidFill>
                <a:ea typeface="Times New Roman" panose="02020603050405020304" pitchFamily="18" charset="0"/>
                <a:cs typeface="Arabic Typesetting" panose="03020402040406030203" pitchFamily="66" charset="-78"/>
              </a:rPr>
              <a:t>اختيار الموقع الملائم للمشروع</a:t>
            </a:r>
            <a:endParaRPr lang="ar-SA" sz="2800" dirty="0"/>
          </a:p>
        </p:txBody>
      </p:sp>
      <p:sp>
        <p:nvSpPr>
          <p:cNvPr id="10" name="مستطيل 9"/>
          <p:cNvSpPr/>
          <p:nvPr/>
        </p:nvSpPr>
        <p:spPr>
          <a:xfrm>
            <a:off x="6700235" y="899011"/>
            <a:ext cx="3914854" cy="523220"/>
          </a:xfrm>
          <a:prstGeom prst="rect">
            <a:avLst/>
          </a:prstGeom>
        </p:spPr>
        <p:txBody>
          <a:bodyPr wrap="none">
            <a:spAutoFit/>
          </a:bodyPr>
          <a:lstStyle/>
          <a:p>
            <a:pPr marL="962025" algn="r" rtl="1">
              <a:spcAft>
                <a:spcPts val="0"/>
              </a:spcAft>
            </a:pPr>
            <a:r>
              <a:rPr lang="ar-SA" sz="2800" b="1"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بيانات المرحلة التصفية الأولى للمصنع</a:t>
            </a:r>
            <a:endParaRPr lang="en-US" sz="2000" b="1" dirty="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p:txBody>
      </p:sp>
      <p:graphicFrame>
        <p:nvGraphicFramePr>
          <p:cNvPr id="11" name="جدول 10"/>
          <p:cNvGraphicFramePr>
            <a:graphicFrameLocks noGrp="1"/>
          </p:cNvGraphicFramePr>
          <p:nvPr>
            <p:extLst>
              <p:ext uri="{D42A27DB-BD31-4B8C-83A1-F6EECF244321}">
                <p14:modId xmlns:p14="http://schemas.microsoft.com/office/powerpoint/2010/main" xmlns="" val="3262641267"/>
              </p:ext>
            </p:extLst>
          </p:nvPr>
        </p:nvGraphicFramePr>
        <p:xfrm>
          <a:off x="6288112" y="1422231"/>
          <a:ext cx="5762626" cy="2773680"/>
        </p:xfrm>
        <a:graphic>
          <a:graphicData uri="http://schemas.openxmlformats.org/drawingml/2006/table">
            <a:tbl>
              <a:tblPr rtl="1" firstRow="1" firstCol="1" bandRow="1">
                <a:tableStyleId>{F5AB1C69-6EDB-4FF4-983F-18BD219EF322}</a:tableStyleId>
              </a:tblPr>
              <a:tblGrid>
                <a:gridCol w="269252"/>
                <a:gridCol w="2604458"/>
                <a:gridCol w="722229"/>
                <a:gridCol w="722229"/>
                <a:gridCol w="722229"/>
                <a:gridCol w="722229"/>
              </a:tblGrid>
              <a:tr h="0">
                <a:tc>
                  <a:txBody>
                    <a:bodyPr/>
                    <a:lstStyle/>
                    <a:p>
                      <a:pPr algn="ctr" rtl="0">
                        <a:spcBef>
                          <a:spcPts val="900"/>
                        </a:spcBef>
                        <a:spcAft>
                          <a:spcPts val="0"/>
                        </a:spcAft>
                      </a:pPr>
                      <a:r>
                        <a:rPr lang="ar-SA" sz="1400">
                          <a:effectLst/>
                        </a:rPr>
                        <a:t>م</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0">
                        <a:spcBef>
                          <a:spcPts val="900"/>
                        </a:spcBef>
                        <a:spcAft>
                          <a:spcPts val="0"/>
                        </a:spcAft>
                      </a:pPr>
                      <a:r>
                        <a:rPr lang="ar-SA" sz="1400">
                          <a:effectLst/>
                        </a:rPr>
                        <a:t>المعايير</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0">
                        <a:spcBef>
                          <a:spcPts val="900"/>
                        </a:spcBef>
                        <a:spcAft>
                          <a:spcPts val="0"/>
                        </a:spcAft>
                      </a:pPr>
                      <a:r>
                        <a:rPr lang="ar-SA" sz="1400">
                          <a:effectLst/>
                        </a:rPr>
                        <a:t>المدينة الصناعية في الخرج</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0">
                        <a:spcBef>
                          <a:spcPts val="900"/>
                        </a:spcBef>
                        <a:spcAft>
                          <a:spcPts val="0"/>
                        </a:spcAft>
                      </a:pPr>
                      <a:r>
                        <a:rPr lang="ar-SA" sz="1400">
                          <a:effectLst/>
                        </a:rPr>
                        <a:t>المدينة الصناعية في الزلفي</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0">
                        <a:spcBef>
                          <a:spcPts val="900"/>
                        </a:spcBef>
                        <a:spcAft>
                          <a:spcPts val="0"/>
                        </a:spcAft>
                      </a:pPr>
                      <a:r>
                        <a:rPr lang="ar-SA" sz="1400">
                          <a:effectLst/>
                        </a:rPr>
                        <a:t>المدينة الصناعية في سدير</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0">
                        <a:spcBef>
                          <a:spcPts val="900"/>
                        </a:spcBef>
                        <a:spcAft>
                          <a:spcPts val="0"/>
                        </a:spcAft>
                      </a:pPr>
                      <a:r>
                        <a:rPr lang="ar-SA" sz="1400">
                          <a:effectLst/>
                        </a:rPr>
                        <a:t>المدينة الصناعية في الرياض</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r>
              <a:tr h="0">
                <a:tc>
                  <a:txBody>
                    <a:bodyPr/>
                    <a:lstStyle/>
                    <a:p>
                      <a:pPr algn="ctr" rtl="1">
                        <a:spcBef>
                          <a:spcPts val="900"/>
                        </a:spcBef>
                        <a:spcAft>
                          <a:spcPts val="0"/>
                        </a:spcAft>
                      </a:pPr>
                      <a:r>
                        <a:rPr lang="ar-SA" sz="1400">
                          <a:effectLst/>
                        </a:rPr>
                        <a:t>1</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0">
                        <a:spcBef>
                          <a:spcPts val="900"/>
                        </a:spcBef>
                        <a:spcAft>
                          <a:spcPts val="0"/>
                        </a:spcAft>
                      </a:pPr>
                      <a:r>
                        <a:rPr lang="ar-SA" sz="1400">
                          <a:effectLst/>
                        </a:rPr>
                        <a:t>مدى توفر المرافق العامة (كهرباء، ماء...)</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0">
                        <a:spcBef>
                          <a:spcPts val="900"/>
                        </a:spcBef>
                        <a:spcAft>
                          <a:spcPts val="0"/>
                        </a:spcAft>
                      </a:pPr>
                      <a:r>
                        <a:rPr lang="en-US" sz="1400">
                          <a:effectLst/>
                        </a:rPr>
                        <a:t>5</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0">
                        <a:spcBef>
                          <a:spcPts val="900"/>
                        </a:spcBef>
                        <a:spcAft>
                          <a:spcPts val="0"/>
                        </a:spcAft>
                      </a:pPr>
                      <a:r>
                        <a:rPr lang="en-US" sz="1400">
                          <a:effectLst/>
                        </a:rPr>
                        <a:t>5</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0">
                        <a:spcBef>
                          <a:spcPts val="900"/>
                        </a:spcBef>
                        <a:spcAft>
                          <a:spcPts val="0"/>
                        </a:spcAft>
                      </a:pPr>
                      <a:r>
                        <a:rPr lang="en-US" sz="1400">
                          <a:effectLst/>
                        </a:rPr>
                        <a:t>5</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0">
                        <a:spcBef>
                          <a:spcPts val="900"/>
                        </a:spcBef>
                        <a:spcAft>
                          <a:spcPts val="0"/>
                        </a:spcAft>
                      </a:pPr>
                      <a:r>
                        <a:rPr lang="en-US" sz="1400">
                          <a:effectLst/>
                        </a:rPr>
                        <a:t>5</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r>
              <a:tr h="0">
                <a:tc>
                  <a:txBody>
                    <a:bodyPr/>
                    <a:lstStyle/>
                    <a:p>
                      <a:pPr algn="ctr" rtl="1">
                        <a:spcBef>
                          <a:spcPts val="900"/>
                        </a:spcBef>
                        <a:spcAft>
                          <a:spcPts val="0"/>
                        </a:spcAft>
                      </a:pPr>
                      <a:r>
                        <a:rPr lang="ar-SA" sz="1400">
                          <a:effectLst/>
                        </a:rPr>
                        <a:t>2</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0">
                        <a:spcBef>
                          <a:spcPts val="900"/>
                        </a:spcBef>
                        <a:spcAft>
                          <a:spcPts val="0"/>
                        </a:spcAft>
                      </a:pPr>
                      <a:r>
                        <a:rPr lang="ar-SA" sz="1400">
                          <a:effectLst/>
                        </a:rPr>
                        <a:t>مدى توفر الطرق والمواصلات</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0">
                        <a:spcBef>
                          <a:spcPts val="900"/>
                        </a:spcBef>
                        <a:spcAft>
                          <a:spcPts val="0"/>
                        </a:spcAft>
                      </a:pPr>
                      <a:r>
                        <a:rPr lang="en-US" sz="1400">
                          <a:effectLst/>
                        </a:rPr>
                        <a:t>5</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0">
                        <a:spcBef>
                          <a:spcPts val="900"/>
                        </a:spcBef>
                        <a:spcAft>
                          <a:spcPts val="0"/>
                        </a:spcAft>
                      </a:pPr>
                      <a:r>
                        <a:rPr lang="en-US" sz="1400">
                          <a:effectLst/>
                        </a:rPr>
                        <a:t>5</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0">
                        <a:spcBef>
                          <a:spcPts val="900"/>
                        </a:spcBef>
                        <a:spcAft>
                          <a:spcPts val="0"/>
                        </a:spcAft>
                      </a:pPr>
                      <a:r>
                        <a:rPr lang="en-US" sz="1400">
                          <a:effectLst/>
                        </a:rPr>
                        <a:t>5</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0">
                        <a:spcBef>
                          <a:spcPts val="900"/>
                        </a:spcBef>
                        <a:spcAft>
                          <a:spcPts val="0"/>
                        </a:spcAft>
                      </a:pPr>
                      <a:r>
                        <a:rPr lang="en-US" sz="1400">
                          <a:effectLst/>
                        </a:rPr>
                        <a:t>5</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r>
              <a:tr h="0">
                <a:tc>
                  <a:txBody>
                    <a:bodyPr/>
                    <a:lstStyle/>
                    <a:p>
                      <a:pPr algn="ctr" rtl="1">
                        <a:spcBef>
                          <a:spcPts val="900"/>
                        </a:spcBef>
                        <a:spcAft>
                          <a:spcPts val="0"/>
                        </a:spcAft>
                      </a:pPr>
                      <a:r>
                        <a:rPr lang="ar-SA" sz="1400">
                          <a:effectLst/>
                        </a:rPr>
                        <a:t>3</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0">
                        <a:spcBef>
                          <a:spcPts val="900"/>
                        </a:spcBef>
                        <a:spcAft>
                          <a:spcPts val="0"/>
                        </a:spcAft>
                      </a:pPr>
                      <a:r>
                        <a:rPr lang="ar-SA" sz="1400">
                          <a:effectLst/>
                        </a:rPr>
                        <a:t>مدى توفر القوى العاملة</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0">
                        <a:spcBef>
                          <a:spcPts val="900"/>
                        </a:spcBef>
                        <a:spcAft>
                          <a:spcPts val="0"/>
                        </a:spcAft>
                      </a:pPr>
                      <a:r>
                        <a:rPr lang="en-US" sz="1400">
                          <a:effectLst/>
                        </a:rPr>
                        <a:t>5</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0">
                        <a:spcBef>
                          <a:spcPts val="900"/>
                        </a:spcBef>
                        <a:spcAft>
                          <a:spcPts val="0"/>
                        </a:spcAft>
                      </a:pPr>
                      <a:r>
                        <a:rPr lang="en-US" sz="1400">
                          <a:effectLst/>
                        </a:rPr>
                        <a:t>5</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0">
                        <a:spcBef>
                          <a:spcPts val="900"/>
                        </a:spcBef>
                        <a:spcAft>
                          <a:spcPts val="0"/>
                        </a:spcAft>
                      </a:pPr>
                      <a:r>
                        <a:rPr lang="en-US" sz="1400">
                          <a:effectLst/>
                        </a:rPr>
                        <a:t>5</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0">
                        <a:spcBef>
                          <a:spcPts val="900"/>
                        </a:spcBef>
                        <a:spcAft>
                          <a:spcPts val="0"/>
                        </a:spcAft>
                      </a:pPr>
                      <a:r>
                        <a:rPr lang="en-US" sz="1400">
                          <a:effectLst/>
                        </a:rPr>
                        <a:t>5</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r>
              <a:tr h="0">
                <a:tc>
                  <a:txBody>
                    <a:bodyPr/>
                    <a:lstStyle/>
                    <a:p>
                      <a:pPr algn="ctr" rtl="1">
                        <a:spcBef>
                          <a:spcPts val="900"/>
                        </a:spcBef>
                        <a:spcAft>
                          <a:spcPts val="0"/>
                        </a:spcAft>
                      </a:pPr>
                      <a:r>
                        <a:rPr lang="ar-SA" sz="1400">
                          <a:effectLst/>
                        </a:rPr>
                        <a:t>4</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0">
                        <a:spcBef>
                          <a:spcPts val="900"/>
                        </a:spcBef>
                        <a:spcAft>
                          <a:spcPts val="0"/>
                        </a:spcAft>
                      </a:pPr>
                      <a:r>
                        <a:rPr lang="ar-SA" sz="1400">
                          <a:effectLst/>
                        </a:rPr>
                        <a:t>مدى توفر الخدمات الاجتماعية (المدارس ...)</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0">
                        <a:spcBef>
                          <a:spcPts val="900"/>
                        </a:spcBef>
                        <a:spcAft>
                          <a:spcPts val="0"/>
                        </a:spcAft>
                      </a:pPr>
                      <a:r>
                        <a:rPr lang="en-US" sz="1400">
                          <a:effectLst/>
                        </a:rPr>
                        <a:t>3</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0">
                        <a:spcBef>
                          <a:spcPts val="900"/>
                        </a:spcBef>
                        <a:spcAft>
                          <a:spcPts val="0"/>
                        </a:spcAft>
                      </a:pPr>
                      <a:r>
                        <a:rPr lang="en-US" sz="1400">
                          <a:effectLst/>
                        </a:rPr>
                        <a:t>3</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0">
                        <a:spcBef>
                          <a:spcPts val="900"/>
                        </a:spcBef>
                        <a:spcAft>
                          <a:spcPts val="0"/>
                        </a:spcAft>
                      </a:pPr>
                      <a:r>
                        <a:rPr lang="en-US" sz="1400">
                          <a:effectLst/>
                        </a:rPr>
                        <a:t>3</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0">
                        <a:spcBef>
                          <a:spcPts val="900"/>
                        </a:spcBef>
                        <a:spcAft>
                          <a:spcPts val="0"/>
                        </a:spcAft>
                      </a:pPr>
                      <a:r>
                        <a:rPr lang="en-US" sz="1400">
                          <a:effectLst/>
                        </a:rPr>
                        <a:t>4</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r>
              <a:tr h="0">
                <a:tc>
                  <a:txBody>
                    <a:bodyPr/>
                    <a:lstStyle/>
                    <a:p>
                      <a:pPr algn="ctr" rtl="1">
                        <a:spcBef>
                          <a:spcPts val="900"/>
                        </a:spcBef>
                        <a:spcAft>
                          <a:spcPts val="0"/>
                        </a:spcAft>
                      </a:pPr>
                      <a:r>
                        <a:rPr lang="ar-SA" sz="1400">
                          <a:effectLst/>
                        </a:rPr>
                        <a:t>5</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0">
                        <a:spcBef>
                          <a:spcPts val="900"/>
                        </a:spcBef>
                        <a:spcAft>
                          <a:spcPts val="0"/>
                        </a:spcAft>
                      </a:pPr>
                      <a:r>
                        <a:rPr lang="ar-SA" sz="1400">
                          <a:effectLst/>
                        </a:rPr>
                        <a:t>مدى توفر الصناعات المكملة</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0">
                        <a:spcBef>
                          <a:spcPts val="900"/>
                        </a:spcBef>
                        <a:spcAft>
                          <a:spcPts val="0"/>
                        </a:spcAft>
                      </a:pPr>
                      <a:r>
                        <a:rPr lang="en-US" sz="1400">
                          <a:effectLst/>
                        </a:rPr>
                        <a:t>0</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0">
                        <a:spcBef>
                          <a:spcPts val="900"/>
                        </a:spcBef>
                        <a:spcAft>
                          <a:spcPts val="0"/>
                        </a:spcAft>
                      </a:pPr>
                      <a:r>
                        <a:rPr lang="en-US" sz="1400">
                          <a:effectLst/>
                        </a:rPr>
                        <a:t>0</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0">
                        <a:spcBef>
                          <a:spcPts val="900"/>
                        </a:spcBef>
                        <a:spcAft>
                          <a:spcPts val="0"/>
                        </a:spcAft>
                      </a:pPr>
                      <a:r>
                        <a:rPr lang="en-US" sz="1400">
                          <a:effectLst/>
                        </a:rPr>
                        <a:t>0</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0">
                        <a:spcBef>
                          <a:spcPts val="900"/>
                        </a:spcBef>
                        <a:spcAft>
                          <a:spcPts val="0"/>
                        </a:spcAft>
                      </a:pPr>
                      <a:r>
                        <a:rPr lang="en-US" sz="1400">
                          <a:effectLst/>
                        </a:rPr>
                        <a:t>4</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r>
              <a:tr h="0">
                <a:tc>
                  <a:txBody>
                    <a:bodyPr/>
                    <a:lstStyle/>
                    <a:p>
                      <a:pPr algn="ctr" rtl="1">
                        <a:spcBef>
                          <a:spcPts val="900"/>
                        </a:spcBef>
                        <a:spcAft>
                          <a:spcPts val="0"/>
                        </a:spcAft>
                      </a:pPr>
                      <a:r>
                        <a:rPr lang="ar-SA" sz="1400">
                          <a:effectLst/>
                        </a:rPr>
                        <a:t>6</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0">
                        <a:spcBef>
                          <a:spcPts val="900"/>
                        </a:spcBef>
                        <a:spcAft>
                          <a:spcPts val="0"/>
                        </a:spcAft>
                      </a:pPr>
                      <a:r>
                        <a:rPr lang="ar-SA" sz="1400">
                          <a:effectLst/>
                        </a:rPr>
                        <a:t>مدى توفر شبكات الصرف الصحي وإمكانية صرف المخلفات</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0">
                        <a:spcBef>
                          <a:spcPts val="900"/>
                        </a:spcBef>
                        <a:spcAft>
                          <a:spcPts val="0"/>
                        </a:spcAft>
                      </a:pPr>
                      <a:r>
                        <a:rPr lang="en-US" sz="1400">
                          <a:effectLst/>
                        </a:rPr>
                        <a:t>5</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0">
                        <a:spcBef>
                          <a:spcPts val="900"/>
                        </a:spcBef>
                        <a:spcAft>
                          <a:spcPts val="0"/>
                        </a:spcAft>
                      </a:pPr>
                      <a:r>
                        <a:rPr lang="en-US" sz="1400">
                          <a:effectLst/>
                        </a:rPr>
                        <a:t>5</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0">
                        <a:spcBef>
                          <a:spcPts val="900"/>
                        </a:spcBef>
                        <a:spcAft>
                          <a:spcPts val="0"/>
                        </a:spcAft>
                      </a:pPr>
                      <a:r>
                        <a:rPr lang="en-US" sz="1400">
                          <a:effectLst/>
                        </a:rPr>
                        <a:t>5</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0">
                        <a:spcBef>
                          <a:spcPts val="900"/>
                        </a:spcBef>
                        <a:spcAft>
                          <a:spcPts val="0"/>
                        </a:spcAft>
                      </a:pPr>
                      <a:r>
                        <a:rPr lang="en-US" sz="1400">
                          <a:effectLst/>
                        </a:rPr>
                        <a:t>5</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r>
              <a:tr h="0">
                <a:tc>
                  <a:txBody>
                    <a:bodyPr/>
                    <a:lstStyle/>
                    <a:p>
                      <a:pPr algn="ctr" rtl="1">
                        <a:spcAft>
                          <a:spcPts val="0"/>
                        </a:spcAft>
                      </a:pPr>
                      <a:r>
                        <a:rPr lang="ar-SA" sz="1400">
                          <a:effectLst/>
                        </a:rPr>
                        <a:t> </a:t>
                      </a:r>
                      <a:endParaRPr lang="en-US" sz="160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0">
                        <a:spcBef>
                          <a:spcPts val="900"/>
                        </a:spcBef>
                        <a:spcAft>
                          <a:spcPts val="0"/>
                        </a:spcAft>
                      </a:pPr>
                      <a:r>
                        <a:rPr lang="ar-SA" sz="1400">
                          <a:effectLst/>
                        </a:rPr>
                        <a:t>المجموع</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0">
                        <a:spcBef>
                          <a:spcPts val="900"/>
                        </a:spcBef>
                        <a:spcAft>
                          <a:spcPts val="0"/>
                        </a:spcAft>
                      </a:pPr>
                      <a:r>
                        <a:rPr lang="en-US" sz="1400">
                          <a:effectLst/>
                        </a:rPr>
                        <a:t>23</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0">
                        <a:spcBef>
                          <a:spcPts val="900"/>
                        </a:spcBef>
                        <a:spcAft>
                          <a:spcPts val="0"/>
                        </a:spcAft>
                      </a:pPr>
                      <a:r>
                        <a:rPr lang="en-US" sz="1400">
                          <a:effectLst/>
                        </a:rPr>
                        <a:t>23</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0">
                        <a:spcBef>
                          <a:spcPts val="900"/>
                        </a:spcBef>
                        <a:spcAft>
                          <a:spcPts val="0"/>
                        </a:spcAft>
                      </a:pPr>
                      <a:r>
                        <a:rPr lang="en-US" sz="1400">
                          <a:effectLst/>
                        </a:rPr>
                        <a:t>23</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0">
                        <a:spcBef>
                          <a:spcPts val="900"/>
                        </a:spcBef>
                        <a:spcAft>
                          <a:spcPts val="0"/>
                        </a:spcAft>
                      </a:pPr>
                      <a:r>
                        <a:rPr lang="en-US" sz="1400" dirty="0">
                          <a:effectLst/>
                        </a:rPr>
                        <a:t>28</a:t>
                      </a:r>
                      <a:endParaRPr lang="en-US" sz="1600" dirty="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r>
            </a:tbl>
          </a:graphicData>
        </a:graphic>
      </p:graphicFrame>
      <p:sp>
        <p:nvSpPr>
          <p:cNvPr id="12" name="مستطيل 11"/>
          <p:cNvSpPr/>
          <p:nvPr/>
        </p:nvSpPr>
        <p:spPr>
          <a:xfrm>
            <a:off x="100405" y="1316718"/>
            <a:ext cx="6096000" cy="4493538"/>
          </a:xfrm>
          <a:prstGeom prst="rect">
            <a:avLst/>
          </a:prstGeom>
        </p:spPr>
        <p:txBody>
          <a:bodyPr>
            <a:spAutoFit/>
          </a:bodyPr>
          <a:lstStyle/>
          <a:p>
            <a:pPr marL="342900" lvl="0" indent="-342900" algn="r" rtl="1">
              <a:spcAft>
                <a:spcPts val="0"/>
              </a:spcAft>
              <a:buClr>
                <a:srgbClr val="F57C00"/>
              </a:buClr>
              <a:buFont typeface="Wingdings" panose="05000000000000000000" pitchFamily="2" charset="2"/>
              <a:buChar char=""/>
            </a:pPr>
            <a:r>
              <a:rPr lang="ar-SA" sz="2400" b="1" dirty="0">
                <a:solidFill>
                  <a:srgbClr val="F57C00"/>
                </a:solidFill>
                <a:latin typeface="Century Gothic" panose="020B0502020202020204" pitchFamily="34" charset="0"/>
                <a:ea typeface="Times New Roman" panose="02020603050405020304" pitchFamily="18" charset="0"/>
                <a:cs typeface="Arabic Typesetting" panose="03020402040406030203" pitchFamily="66" charset="-78"/>
              </a:rPr>
              <a:t>فوائد بناء المصنع في هذه المدن الصناعية:</a:t>
            </a:r>
            <a:endParaRPr lang="en-US"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742950" lvl="1" indent="-285750" algn="r" rtl="1">
              <a:spcAft>
                <a:spcPts val="0"/>
              </a:spcAft>
              <a:buFont typeface="Symbol" panose="05050102010706020507" pitchFamily="18" charset="2"/>
              <a:buChar char=""/>
            </a:pPr>
            <a:r>
              <a:rPr lang="ar-SA" sz="2400"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القيمة </a:t>
            </a:r>
            <a:r>
              <a:rPr lang="ar-SA" sz="2400" dirty="0" err="1">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الإيجارية</a:t>
            </a:r>
            <a:r>
              <a:rPr lang="ar-SA" sz="2400"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 تبدأ من 1 ريال لكل متر مربع للأراضي الصناعية</a:t>
            </a:r>
            <a:endParaRPr lang="en-US"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742950" lvl="1" indent="-285750" algn="r" rtl="1">
              <a:spcAft>
                <a:spcPts val="0"/>
              </a:spcAft>
              <a:buFont typeface="Symbol" panose="05050102010706020507" pitchFamily="18" charset="2"/>
              <a:buChar char=""/>
            </a:pPr>
            <a:r>
              <a:rPr lang="ar-SA" sz="2400"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بنية تحتية متكاملة وتطوير مستمر لمزيد من الخدمات (مياه، شبكة اتصالات متقدمة، أمن صناعي، خدمات حكومية، مجمعات تجارية، مجمعات سكنية...)</a:t>
            </a:r>
            <a:endParaRPr lang="en-US"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742950" lvl="1" indent="-285750" algn="r" rtl="1">
              <a:spcAft>
                <a:spcPts val="0"/>
              </a:spcAft>
              <a:buFont typeface="Symbol" panose="05050102010706020507" pitchFamily="18" charset="2"/>
              <a:buChar char=""/>
            </a:pPr>
            <a:r>
              <a:rPr lang="ar-SA" sz="2400"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تسهيلات مالية وقروض تصل إلى 75% من تكلفة المشروع</a:t>
            </a:r>
            <a:endParaRPr lang="en-US"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742950" lvl="1" indent="-285750" algn="r" rtl="1">
              <a:spcAft>
                <a:spcPts val="0"/>
              </a:spcAft>
              <a:buFont typeface="Symbol" panose="05050102010706020507" pitchFamily="18" charset="2"/>
              <a:buChar char=""/>
            </a:pPr>
            <a:r>
              <a:rPr lang="ar-SA" sz="2400"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إعفاء جمركي للمواد الخام</a:t>
            </a:r>
            <a:endParaRPr lang="en-US"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742950" lvl="1" indent="-285750" algn="r" rtl="1">
              <a:spcAft>
                <a:spcPts val="0"/>
              </a:spcAft>
              <a:buFont typeface="Symbol" panose="05050102010706020507" pitchFamily="18" charset="2"/>
              <a:buChar char=""/>
            </a:pPr>
            <a:r>
              <a:rPr lang="ar-SA" sz="2400"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إعفاء جمركي للآلات والمعدات</a:t>
            </a:r>
            <a:endParaRPr lang="en-US"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342900" lvl="0" indent="-342900" algn="r" rtl="1">
              <a:spcAft>
                <a:spcPts val="0"/>
              </a:spcAft>
              <a:buClr>
                <a:srgbClr val="F57C00"/>
              </a:buClr>
              <a:buFont typeface="Wingdings" panose="05000000000000000000" pitchFamily="2" charset="2"/>
              <a:buChar char=""/>
            </a:pPr>
            <a:r>
              <a:rPr lang="ar-SA" sz="2400" b="1" dirty="0">
                <a:solidFill>
                  <a:srgbClr val="F57C00"/>
                </a:solidFill>
                <a:latin typeface="Century Gothic" panose="020B0502020202020204" pitchFamily="34" charset="0"/>
                <a:ea typeface="Times New Roman" panose="02020603050405020304" pitchFamily="18" charset="0"/>
                <a:cs typeface="Arabic Typesetting" panose="03020402040406030203" pitchFamily="66" charset="-78"/>
              </a:rPr>
              <a:t>أفضل موقع سيكون في المدينة الصناعية (الرياض 2)</a:t>
            </a:r>
            <a:endParaRPr lang="en-US"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962025" algn="r" rtl="1">
              <a:spcAft>
                <a:spcPts val="0"/>
              </a:spcAft>
            </a:pPr>
            <a:r>
              <a:rPr lang="ar-SA" sz="2400"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سيتم اختيار المدينة الصناعية الواقعة في الرياض2 وذلك لتوفر المواد الخام في المدينة الصناعية نفسها، وبالتالي انخفاض تكاليف النقل، ولقرب منافذ التوزيع المدينة الصناعية.</a:t>
            </a:r>
            <a:endParaRPr lang="en-US"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504825" algn="r" rtl="1">
              <a:spcAft>
                <a:spcPts val="0"/>
              </a:spcAft>
            </a:pPr>
            <a:r>
              <a:rPr lang="ar-SA" sz="2400" b="1" dirty="0">
                <a:solidFill>
                  <a:srgbClr val="B75C00"/>
                </a:solidFill>
                <a:latin typeface="Century Gothic" panose="020B0502020202020204" pitchFamily="34" charset="0"/>
                <a:ea typeface="Times New Roman" panose="02020603050405020304" pitchFamily="18" charset="0"/>
                <a:cs typeface="Arabic Typesetting" panose="03020402040406030203" pitchFamily="66" charset="-78"/>
              </a:rPr>
              <a:t> </a:t>
            </a:r>
            <a:endParaRPr lang="en-US" dirty="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p:txBody>
      </p:sp>
    </p:spTree>
    <p:extLst>
      <p:ext uri="{BB962C8B-B14F-4D97-AF65-F5344CB8AC3E}">
        <p14:creationId xmlns:p14="http://schemas.microsoft.com/office/powerpoint/2010/main" xmlns="" val="1362707859"/>
      </p:ext>
    </p:extLst>
  </p:cSld>
  <p:clrMapOvr>
    <a:masterClrMapping/>
  </p:clrMapOvr>
  <p:transition spd="slow">
    <p:push dir="u"/>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نتيجة بحث الصور عن ‫شعار جامعة الملك سعود الجديد png‬‏"/>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187325"/>
            <a:ext cx="1535430" cy="590550"/>
          </a:xfrm>
          <a:prstGeom prst="rect">
            <a:avLst/>
          </a:prstGeom>
          <a:noFill/>
          <a:ln>
            <a:noFill/>
          </a:ln>
        </p:spPr>
      </p:pic>
      <p:pic>
        <p:nvPicPr>
          <p:cNvPr id="3" name="صورة 2" descr="C:\Users\Eman RAD\Desktop\2.png"/>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1074400" y="5892800"/>
            <a:ext cx="1117600" cy="965200"/>
          </a:xfrm>
          <a:prstGeom prst="rect">
            <a:avLst/>
          </a:prstGeom>
          <a:noFill/>
          <a:ln>
            <a:noFill/>
          </a:ln>
        </p:spPr>
      </p:pic>
      <p:sp>
        <p:nvSpPr>
          <p:cNvPr id="4" name="عنصر نائب لرقم الشريحة 3"/>
          <p:cNvSpPr>
            <a:spLocks noGrp="1"/>
          </p:cNvSpPr>
          <p:nvPr>
            <p:ph type="sldNum" sz="quarter" idx="12"/>
          </p:nvPr>
        </p:nvSpPr>
        <p:spPr/>
        <p:txBody>
          <a:bodyPr/>
          <a:lstStyle/>
          <a:p>
            <a:pPr algn="r" rtl="1"/>
            <a:fld id="{022B156B-59AE-415F-B24B-8756D48BB977}" type="slidenum">
              <a:rPr lang="ar-SA" smtClean="0"/>
              <a:pPr algn="r" rtl="1"/>
              <a:t>25</a:t>
            </a:fld>
            <a:endParaRPr lang="ar-SA"/>
          </a:p>
        </p:txBody>
      </p:sp>
      <p:sp>
        <p:nvSpPr>
          <p:cNvPr id="5" name="مستطيل 4"/>
          <p:cNvSpPr/>
          <p:nvPr/>
        </p:nvSpPr>
        <p:spPr>
          <a:xfrm>
            <a:off x="7634144" y="-25232"/>
            <a:ext cx="4416594" cy="1015663"/>
          </a:xfrm>
          <a:prstGeom prst="rect">
            <a:avLst/>
          </a:prstGeom>
        </p:spPr>
        <p:txBody>
          <a:bodyPr wrap="none">
            <a:spAutoFit/>
          </a:bodyPr>
          <a:lstStyle/>
          <a:p>
            <a:pPr lvl="0" algn="r" rtl="1">
              <a:spcAft>
                <a:spcPts val="0"/>
              </a:spcAft>
            </a:pPr>
            <a:r>
              <a:rPr lang="ar-SA" sz="6000" b="1" dirty="0">
                <a:solidFill>
                  <a:srgbClr val="007266"/>
                </a:solidFill>
                <a:latin typeface="Century Gothic" panose="020B0502020202020204" pitchFamily="34" charset="0"/>
                <a:ea typeface="Times New Roman" panose="02020603050405020304" pitchFamily="18" charset="0"/>
                <a:cs typeface="Arabic Typesetting" panose="03020402040406030203" pitchFamily="66" charset="-78"/>
              </a:rPr>
              <a:t>ثالثا دراسة الجدوى الفنية</a:t>
            </a:r>
            <a:r>
              <a:rPr lang="en-US" sz="6000" b="1" dirty="0">
                <a:solidFill>
                  <a:srgbClr val="007266"/>
                </a:solidFill>
                <a:latin typeface="Arabic Typesetting" panose="03020402040406030203" pitchFamily="66" charset="-78"/>
                <a:ea typeface="Times New Roman" panose="02020603050405020304" pitchFamily="18" charset="0"/>
                <a:cs typeface="Tahoma" panose="020B0604030504040204" pitchFamily="34" charset="0"/>
              </a:rPr>
              <a:t>:</a:t>
            </a:r>
            <a:endParaRPr lang="en-US" sz="6000" dirty="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p:txBody>
      </p:sp>
      <p:sp>
        <p:nvSpPr>
          <p:cNvPr id="6" name="مستطيل 5"/>
          <p:cNvSpPr/>
          <p:nvPr/>
        </p:nvSpPr>
        <p:spPr>
          <a:xfrm>
            <a:off x="2906738" y="990431"/>
            <a:ext cx="9144000" cy="4585871"/>
          </a:xfrm>
          <a:prstGeom prst="rect">
            <a:avLst/>
          </a:prstGeom>
        </p:spPr>
        <p:txBody>
          <a:bodyPr wrap="square">
            <a:spAutoFit/>
          </a:bodyPr>
          <a:lstStyle/>
          <a:p>
            <a:pPr marL="342900" lvl="0" indent="-342900" algn="r" rtl="1">
              <a:spcAft>
                <a:spcPts val="0"/>
              </a:spcAft>
              <a:buFont typeface="Symbol" panose="05050102010706020507" pitchFamily="18" charset="2"/>
              <a:buChar char=""/>
            </a:pPr>
            <a:r>
              <a:rPr lang="ar-SA" sz="2800" b="1" dirty="0" smtClean="0">
                <a:solidFill>
                  <a:srgbClr val="B75C00"/>
                </a:solidFill>
                <a:latin typeface="Century Gothic" panose="020B0502020202020204" pitchFamily="34" charset="0"/>
                <a:ea typeface="Times New Roman" panose="02020603050405020304" pitchFamily="18" charset="0"/>
                <a:cs typeface="Arabic Typesetting" panose="03020402040406030203" pitchFamily="66" charset="-78"/>
              </a:rPr>
              <a:t>الفن الإنتاجي </a:t>
            </a:r>
            <a:r>
              <a:rPr lang="ar-SA" sz="2800" b="1" dirty="0">
                <a:solidFill>
                  <a:srgbClr val="B75C00"/>
                </a:solidFill>
                <a:latin typeface="Century Gothic" panose="020B0502020202020204" pitchFamily="34" charset="0"/>
                <a:ea typeface="Times New Roman" panose="02020603050405020304" pitchFamily="18" charset="0"/>
                <a:cs typeface="Arabic Typesetting" panose="03020402040406030203" pitchFamily="66" charset="-78"/>
              </a:rPr>
              <a:t>الملائم</a:t>
            </a:r>
            <a:endParaRPr lang="en-US"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342900" lvl="0" indent="-342900" algn="r" rtl="1">
              <a:spcAft>
                <a:spcPts val="0"/>
              </a:spcAft>
              <a:buFont typeface="+mj-lt"/>
              <a:buAutoNum type="arabicPeriod"/>
            </a:pPr>
            <a:r>
              <a:rPr lang="ar-SA" sz="2400" b="1" dirty="0">
                <a:solidFill>
                  <a:srgbClr val="A02240"/>
                </a:solidFill>
                <a:latin typeface="Century Gothic" panose="020B0502020202020204" pitchFamily="34" charset="0"/>
                <a:ea typeface="Times New Roman" panose="02020603050405020304" pitchFamily="18" charset="0"/>
                <a:cs typeface="Arabic Typesetting" panose="03020402040406030203" pitchFamily="66" charset="-78"/>
              </a:rPr>
              <a:t>طاقة المشروع</a:t>
            </a:r>
            <a:r>
              <a:rPr lang="en-US" sz="2400" b="1" dirty="0">
                <a:solidFill>
                  <a:srgbClr val="A02240"/>
                </a:solidFill>
                <a:latin typeface="Arabic Typesetting" panose="03020402040406030203" pitchFamily="66" charset="-78"/>
                <a:ea typeface="Times New Roman" panose="02020603050405020304" pitchFamily="18" charset="0"/>
                <a:cs typeface="Tahoma" panose="020B0604030504040204" pitchFamily="34" charset="0"/>
              </a:rPr>
              <a:t>: </a:t>
            </a:r>
            <a:endParaRPr lang="en-US"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962025" algn="r" rtl="1">
              <a:spcAft>
                <a:spcPts val="0"/>
              </a:spcAft>
            </a:pPr>
            <a:r>
              <a:rPr lang="ar-SA" sz="2400"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سيتم استخدام تكنولوجيا تحقق وفورات حجم كبير بتقليل التكلفة وزيادة الانتاج.</a:t>
            </a:r>
            <a:endParaRPr lang="en-US"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342900" lvl="0" indent="-342900" algn="r" rtl="1">
              <a:spcAft>
                <a:spcPts val="0"/>
              </a:spcAft>
              <a:buFont typeface="+mj-lt"/>
              <a:buAutoNum type="arabicPeriod"/>
            </a:pPr>
            <a:r>
              <a:rPr lang="ar-SA" sz="2400" b="1" dirty="0">
                <a:solidFill>
                  <a:srgbClr val="A02240"/>
                </a:solidFill>
                <a:latin typeface="Century Gothic" panose="020B0502020202020204" pitchFamily="34" charset="0"/>
                <a:ea typeface="Times New Roman" panose="02020603050405020304" pitchFamily="18" charset="0"/>
                <a:cs typeface="Arabic Typesetting" panose="03020402040406030203" pitchFamily="66" charset="-78"/>
              </a:rPr>
              <a:t>نوعية المواد المتوفرة</a:t>
            </a:r>
            <a:r>
              <a:rPr lang="en-US" sz="2400" b="1" dirty="0">
                <a:solidFill>
                  <a:srgbClr val="A02240"/>
                </a:solidFill>
                <a:latin typeface="Arabic Typesetting" panose="03020402040406030203" pitchFamily="66" charset="-78"/>
                <a:ea typeface="Times New Roman" panose="02020603050405020304" pitchFamily="18" charset="0"/>
                <a:cs typeface="Tahoma" panose="020B0604030504040204" pitchFamily="34" charset="0"/>
              </a:rPr>
              <a:t>:</a:t>
            </a:r>
            <a:endParaRPr lang="en-US"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962025" algn="r" rtl="1">
              <a:spcAft>
                <a:spcPts val="0"/>
              </a:spcAft>
            </a:pPr>
            <a:r>
              <a:rPr lang="ar-SA" sz="2400"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المواد الخام متوافرة محلياً ولا حاجة للاستيراد.</a:t>
            </a:r>
            <a:endParaRPr lang="en-US"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342900" lvl="0" indent="-342900" algn="r" rtl="1">
              <a:spcAft>
                <a:spcPts val="0"/>
              </a:spcAft>
              <a:buFont typeface="+mj-lt"/>
              <a:buAutoNum type="arabicPeriod"/>
            </a:pPr>
            <a:r>
              <a:rPr lang="ar-SA" sz="2400" b="1" dirty="0">
                <a:solidFill>
                  <a:srgbClr val="A02240"/>
                </a:solidFill>
                <a:latin typeface="Century Gothic" panose="020B0502020202020204" pitchFamily="34" charset="0"/>
                <a:ea typeface="Times New Roman" panose="02020603050405020304" pitchFamily="18" charset="0"/>
                <a:cs typeface="Arabic Typesetting" panose="03020402040406030203" pitchFamily="66" charset="-78"/>
              </a:rPr>
              <a:t>درجة توفر العمالة ونوعيتها</a:t>
            </a:r>
            <a:endParaRPr lang="en-US"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962025" algn="r" rtl="1">
              <a:spcAft>
                <a:spcPts val="0"/>
              </a:spcAft>
            </a:pPr>
            <a:r>
              <a:rPr lang="ar-SA" sz="2400"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تعمل المملكة العربية السعودية على الاستثمار الأمثل في مواطنيها من الجنسين لتكون كوادر وطنيه وذلك لتكتفي بالسعوديين في مجال المحاسبة والإدارة، أما المواصلات ومسؤولين الأجهزة تحويل الأطعمة الى سماد عضوي سيتم استقدام عمال اجنبية لديها خبرة أكبر.</a:t>
            </a:r>
            <a:endParaRPr lang="en-US"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342900" lvl="0" indent="-342900" algn="r" rtl="1">
              <a:spcAft>
                <a:spcPts val="0"/>
              </a:spcAft>
              <a:buFont typeface="+mj-lt"/>
              <a:buAutoNum type="arabicPeriod"/>
            </a:pPr>
            <a:r>
              <a:rPr lang="ar-SA" sz="2400" b="1" dirty="0">
                <a:solidFill>
                  <a:srgbClr val="A02240"/>
                </a:solidFill>
                <a:latin typeface="Century Gothic" panose="020B0502020202020204" pitchFamily="34" charset="0"/>
                <a:ea typeface="Times New Roman" panose="02020603050405020304" pitchFamily="18" charset="0"/>
                <a:cs typeface="Arabic Typesetting" panose="03020402040406030203" pitchFamily="66" charset="-78"/>
              </a:rPr>
              <a:t>السوق</a:t>
            </a:r>
            <a:endParaRPr lang="en-US"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962025" algn="r" rtl="1">
              <a:spcAft>
                <a:spcPts val="0"/>
              </a:spcAft>
            </a:pPr>
            <a:r>
              <a:rPr lang="ar-SA" sz="2400"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سنوجه خداماتنا للسوق المحلي وتحديدا منطقه الرياض في الوقت الحالي ونتطلع لانتشار وتوزيع المنتج على بقية مدن ومحافظات المملكة العربية السعودية وتصديره للخارج.</a:t>
            </a:r>
            <a:endParaRPr lang="en-US" dirty="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p:txBody>
      </p:sp>
      <p:sp>
        <p:nvSpPr>
          <p:cNvPr id="9" name="مستطيل 8"/>
          <p:cNvSpPr/>
          <p:nvPr/>
        </p:nvSpPr>
        <p:spPr>
          <a:xfrm>
            <a:off x="1248723" y="1125077"/>
            <a:ext cx="1136850" cy="461665"/>
          </a:xfrm>
          <a:prstGeom prst="rect">
            <a:avLst/>
          </a:prstGeom>
        </p:spPr>
        <p:txBody>
          <a:bodyPr wrap="none">
            <a:spAutoFit/>
          </a:bodyPr>
          <a:lstStyle/>
          <a:p>
            <a:r>
              <a:rPr lang="ar-SA" sz="2400" b="1" dirty="0">
                <a:solidFill>
                  <a:srgbClr val="A02240"/>
                </a:solidFill>
                <a:ea typeface="Times New Roman" panose="02020603050405020304" pitchFamily="18" charset="0"/>
                <a:cs typeface="Arabic Typesetting" panose="03020402040406030203" pitchFamily="66" charset="-78"/>
              </a:rPr>
              <a:t>الاسم التجاري</a:t>
            </a:r>
            <a:endParaRPr lang="ar-SA" sz="2400" dirty="0"/>
          </a:p>
        </p:txBody>
      </p:sp>
      <p:pic>
        <p:nvPicPr>
          <p:cNvPr id="11" name="صورة 10" descr="C:\Users\Eman RAD\Desktop\2.png"/>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90976" y="1586742"/>
            <a:ext cx="2488908" cy="2303075"/>
          </a:xfrm>
          <a:prstGeom prst="rect">
            <a:avLst/>
          </a:prstGeom>
          <a:noFill/>
          <a:ln>
            <a:noFill/>
          </a:ln>
        </p:spPr>
      </p:pic>
    </p:spTree>
    <p:extLst>
      <p:ext uri="{BB962C8B-B14F-4D97-AF65-F5344CB8AC3E}">
        <p14:creationId xmlns:p14="http://schemas.microsoft.com/office/powerpoint/2010/main" xmlns="" val="3458343559"/>
      </p:ext>
    </p:extLst>
  </p:cSld>
  <p:clrMapOvr>
    <a:masterClrMapping/>
  </p:clrMapOvr>
  <p:transition spd="slow">
    <p:push dir="u"/>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نتيجة بحث الصور عن ‫شعار جامعة الملك سعود الجديد png‬‏"/>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187325"/>
            <a:ext cx="1535430" cy="590550"/>
          </a:xfrm>
          <a:prstGeom prst="rect">
            <a:avLst/>
          </a:prstGeom>
          <a:noFill/>
          <a:ln>
            <a:noFill/>
          </a:ln>
        </p:spPr>
      </p:pic>
      <p:pic>
        <p:nvPicPr>
          <p:cNvPr id="3" name="صورة 2" descr="C:\Users\Eman RAD\Desktop\2.png"/>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1074400" y="5892800"/>
            <a:ext cx="1117600" cy="965200"/>
          </a:xfrm>
          <a:prstGeom prst="rect">
            <a:avLst/>
          </a:prstGeom>
          <a:noFill/>
          <a:ln>
            <a:noFill/>
          </a:ln>
        </p:spPr>
      </p:pic>
      <p:sp>
        <p:nvSpPr>
          <p:cNvPr id="4" name="عنصر نائب لرقم الشريحة 3"/>
          <p:cNvSpPr>
            <a:spLocks noGrp="1"/>
          </p:cNvSpPr>
          <p:nvPr>
            <p:ph type="sldNum" sz="quarter" idx="12"/>
          </p:nvPr>
        </p:nvSpPr>
        <p:spPr/>
        <p:txBody>
          <a:bodyPr/>
          <a:lstStyle/>
          <a:p>
            <a:pPr algn="r" rtl="1"/>
            <a:fld id="{022B156B-59AE-415F-B24B-8756D48BB977}" type="slidenum">
              <a:rPr lang="ar-SA" smtClean="0"/>
              <a:pPr algn="r" rtl="1"/>
              <a:t>26</a:t>
            </a:fld>
            <a:endParaRPr lang="ar-SA"/>
          </a:p>
        </p:txBody>
      </p:sp>
      <p:sp>
        <p:nvSpPr>
          <p:cNvPr id="5" name="مستطيل 4"/>
          <p:cNvSpPr/>
          <p:nvPr/>
        </p:nvSpPr>
        <p:spPr>
          <a:xfrm>
            <a:off x="7634144" y="-25232"/>
            <a:ext cx="4416594" cy="1015663"/>
          </a:xfrm>
          <a:prstGeom prst="rect">
            <a:avLst/>
          </a:prstGeom>
        </p:spPr>
        <p:txBody>
          <a:bodyPr wrap="none">
            <a:spAutoFit/>
          </a:bodyPr>
          <a:lstStyle/>
          <a:p>
            <a:pPr lvl="0" algn="r" rtl="1">
              <a:spcAft>
                <a:spcPts val="0"/>
              </a:spcAft>
            </a:pPr>
            <a:r>
              <a:rPr lang="ar-SA" sz="6000" b="1" dirty="0">
                <a:solidFill>
                  <a:srgbClr val="007266"/>
                </a:solidFill>
                <a:latin typeface="Century Gothic" panose="020B0502020202020204" pitchFamily="34" charset="0"/>
                <a:ea typeface="Times New Roman" panose="02020603050405020304" pitchFamily="18" charset="0"/>
                <a:cs typeface="Arabic Typesetting" panose="03020402040406030203" pitchFamily="66" charset="-78"/>
              </a:rPr>
              <a:t>ثالثا دراسة الجدوى الفنية</a:t>
            </a:r>
            <a:r>
              <a:rPr lang="en-US" sz="6000" b="1" dirty="0">
                <a:solidFill>
                  <a:srgbClr val="007266"/>
                </a:solidFill>
                <a:latin typeface="Arabic Typesetting" panose="03020402040406030203" pitchFamily="66" charset="-78"/>
                <a:ea typeface="Times New Roman" panose="02020603050405020304" pitchFamily="18" charset="0"/>
                <a:cs typeface="Tahoma" panose="020B0604030504040204" pitchFamily="34" charset="0"/>
              </a:rPr>
              <a:t>:</a:t>
            </a:r>
            <a:endParaRPr lang="en-US" sz="6000" dirty="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p:txBody>
      </p:sp>
      <p:sp>
        <p:nvSpPr>
          <p:cNvPr id="7" name="مستطيل 6"/>
          <p:cNvSpPr/>
          <p:nvPr/>
        </p:nvSpPr>
        <p:spPr>
          <a:xfrm>
            <a:off x="1916131" y="1672191"/>
            <a:ext cx="9942980" cy="3108543"/>
          </a:xfrm>
          <a:prstGeom prst="rect">
            <a:avLst/>
          </a:prstGeom>
        </p:spPr>
        <p:txBody>
          <a:bodyPr wrap="square">
            <a:spAutoFit/>
          </a:bodyPr>
          <a:lstStyle/>
          <a:p>
            <a:pPr lvl="0" algn="r" rtl="1">
              <a:spcAft>
                <a:spcPts val="0"/>
              </a:spcAft>
            </a:pPr>
            <a:r>
              <a:rPr lang="ar-SA" sz="2800" b="1" dirty="0">
                <a:solidFill>
                  <a:srgbClr val="A02240"/>
                </a:solidFill>
                <a:latin typeface="Century Gothic" panose="020B0502020202020204" pitchFamily="34" charset="0"/>
                <a:ea typeface="Times New Roman" panose="02020603050405020304" pitchFamily="18" charset="0"/>
                <a:cs typeface="Arabic Typesetting" panose="03020402040406030203" pitchFamily="66" charset="-78"/>
              </a:rPr>
              <a:t>شروط الحصول على التكنولوجيا وتكلفتها</a:t>
            </a:r>
            <a:endParaRPr lang="en-US" sz="2000"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859155" algn="r" rtl="1">
              <a:spcAft>
                <a:spcPts val="0"/>
              </a:spcAft>
            </a:pPr>
            <a:r>
              <a:rPr lang="ar-SA" sz="2800"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سيتم استخدام أحدث الأجهزة الخاصة لإنتاج السماد العضوي (آلة تحويل المخلفات الى سماد عضوي، أجهزه كمبيوتر للإدارة العمل) وسيتم استيرادها من موقع علي بابا ومواقع صينيه لأنها توفر السعر الأمثل.</a:t>
            </a:r>
            <a:endParaRPr lang="en-US" sz="2000"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lvl="0" algn="r" rtl="1">
              <a:spcAft>
                <a:spcPts val="0"/>
              </a:spcAft>
            </a:pPr>
            <a:r>
              <a:rPr lang="ar-SA" sz="2800" b="1" dirty="0">
                <a:solidFill>
                  <a:srgbClr val="A02240"/>
                </a:solidFill>
                <a:latin typeface="Century Gothic" panose="020B0502020202020204" pitchFamily="34" charset="0"/>
                <a:ea typeface="Times New Roman" panose="02020603050405020304" pitchFamily="18" charset="0"/>
                <a:cs typeface="Arabic Typesetting" panose="03020402040406030203" pitchFamily="66" charset="-78"/>
              </a:rPr>
              <a:t>الأثر البيئي للتكنولوجيا</a:t>
            </a:r>
            <a:endParaRPr lang="en-US" sz="2000"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962025" algn="r" rtl="1">
              <a:spcAft>
                <a:spcPts val="0"/>
              </a:spcAft>
            </a:pPr>
            <a:r>
              <a:rPr lang="ar-SA" sz="2800"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ينتج الأثر البيئي السلبي من التكنولوجيا من استخدام السيارات حيث ان الادخنة المتصاعدة منها قد تضر بالبيئة ولكن بالحد المسموح به. يجب التمويه ان مشروعنا صديق للبيئة لأننا نقوم بالتخلص من المخلفات الى سماد عضوي وذلك يتم استغلالها للتقليل أثر السلبي على البيئي.</a:t>
            </a:r>
            <a:endParaRPr lang="en-US" sz="2000" dirty="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p:txBody>
      </p:sp>
    </p:spTree>
    <p:extLst>
      <p:ext uri="{BB962C8B-B14F-4D97-AF65-F5344CB8AC3E}">
        <p14:creationId xmlns:p14="http://schemas.microsoft.com/office/powerpoint/2010/main" xmlns="" val="2031126340"/>
      </p:ext>
    </p:extLst>
  </p:cSld>
  <p:clrMapOvr>
    <a:masterClrMapping/>
  </p:clrMapOvr>
  <p:transition spd="slow">
    <p:push dir="u"/>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نتيجة بحث الصور عن ‫شعار جامعة الملك سعود الجديد png‬‏"/>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187325"/>
            <a:ext cx="1535430" cy="590550"/>
          </a:xfrm>
          <a:prstGeom prst="rect">
            <a:avLst/>
          </a:prstGeom>
          <a:noFill/>
          <a:ln>
            <a:noFill/>
          </a:ln>
        </p:spPr>
      </p:pic>
      <p:pic>
        <p:nvPicPr>
          <p:cNvPr id="3" name="صورة 2" descr="C:\Users\Eman RAD\Desktop\2.png"/>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1074400" y="5892800"/>
            <a:ext cx="1117600" cy="965200"/>
          </a:xfrm>
          <a:prstGeom prst="rect">
            <a:avLst/>
          </a:prstGeom>
          <a:noFill/>
          <a:ln>
            <a:noFill/>
          </a:ln>
        </p:spPr>
      </p:pic>
      <p:sp>
        <p:nvSpPr>
          <p:cNvPr id="4" name="عنصر نائب لرقم الشريحة 3"/>
          <p:cNvSpPr>
            <a:spLocks noGrp="1"/>
          </p:cNvSpPr>
          <p:nvPr>
            <p:ph type="sldNum" sz="quarter" idx="12"/>
          </p:nvPr>
        </p:nvSpPr>
        <p:spPr/>
        <p:txBody>
          <a:bodyPr/>
          <a:lstStyle/>
          <a:p>
            <a:pPr algn="r" rtl="1"/>
            <a:fld id="{022B156B-59AE-415F-B24B-8756D48BB977}" type="slidenum">
              <a:rPr lang="ar-SA" smtClean="0"/>
              <a:pPr algn="r" rtl="1"/>
              <a:t>27</a:t>
            </a:fld>
            <a:endParaRPr lang="ar-SA"/>
          </a:p>
        </p:txBody>
      </p:sp>
      <p:sp>
        <p:nvSpPr>
          <p:cNvPr id="5" name="مستطيل 4"/>
          <p:cNvSpPr/>
          <p:nvPr/>
        </p:nvSpPr>
        <p:spPr>
          <a:xfrm>
            <a:off x="7634144" y="-25232"/>
            <a:ext cx="4416594" cy="1015663"/>
          </a:xfrm>
          <a:prstGeom prst="rect">
            <a:avLst/>
          </a:prstGeom>
        </p:spPr>
        <p:txBody>
          <a:bodyPr wrap="none">
            <a:spAutoFit/>
          </a:bodyPr>
          <a:lstStyle/>
          <a:p>
            <a:pPr lvl="0" algn="r" rtl="1">
              <a:spcAft>
                <a:spcPts val="0"/>
              </a:spcAft>
            </a:pPr>
            <a:r>
              <a:rPr lang="ar-SA" sz="6000" b="1" dirty="0">
                <a:solidFill>
                  <a:srgbClr val="007266"/>
                </a:solidFill>
                <a:latin typeface="Century Gothic" panose="020B0502020202020204" pitchFamily="34" charset="0"/>
                <a:ea typeface="Times New Roman" panose="02020603050405020304" pitchFamily="18" charset="0"/>
                <a:cs typeface="Arabic Typesetting" panose="03020402040406030203" pitchFamily="66" charset="-78"/>
              </a:rPr>
              <a:t>ثالثا دراسة الجدوى الفنية</a:t>
            </a:r>
            <a:r>
              <a:rPr lang="en-US" sz="6000" b="1" dirty="0">
                <a:solidFill>
                  <a:srgbClr val="007266"/>
                </a:solidFill>
                <a:latin typeface="Arabic Typesetting" panose="03020402040406030203" pitchFamily="66" charset="-78"/>
                <a:ea typeface="Times New Roman" panose="02020603050405020304" pitchFamily="18" charset="0"/>
                <a:cs typeface="Tahoma" panose="020B0604030504040204" pitchFamily="34" charset="0"/>
              </a:rPr>
              <a:t>:</a:t>
            </a:r>
            <a:endParaRPr lang="en-US" sz="6000" dirty="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p:txBody>
      </p:sp>
      <p:sp>
        <p:nvSpPr>
          <p:cNvPr id="6" name="مستطيل 5"/>
          <p:cNvSpPr/>
          <p:nvPr/>
        </p:nvSpPr>
        <p:spPr>
          <a:xfrm>
            <a:off x="6335910" y="1117432"/>
            <a:ext cx="5856090" cy="1015663"/>
          </a:xfrm>
          <a:prstGeom prst="rect">
            <a:avLst/>
          </a:prstGeom>
        </p:spPr>
        <p:txBody>
          <a:bodyPr wrap="none">
            <a:spAutoFit/>
          </a:bodyPr>
          <a:lstStyle/>
          <a:p>
            <a:pPr marL="914400" lvl="1" indent="-457200" algn="l" rtl="1">
              <a:buFont typeface="Arial" panose="020B0604020202020204" pitchFamily="34" charset="0"/>
              <a:buChar char="•"/>
            </a:pPr>
            <a:r>
              <a:rPr lang="ar-SA" sz="3600" b="1" dirty="0">
                <a:solidFill>
                  <a:srgbClr val="B75C00"/>
                </a:solidFill>
                <a:latin typeface="Century Gothic" panose="020B0502020202020204" pitchFamily="34" charset="0"/>
                <a:ea typeface="Times New Roman" panose="02020603050405020304" pitchFamily="18" charset="0"/>
                <a:cs typeface="Arabic Typesetting" panose="03020402040406030203" pitchFamily="66" charset="-78"/>
              </a:rPr>
              <a:t>تحديد متطلبات المشروع من العناصر الأساسية</a:t>
            </a:r>
          </a:p>
          <a:p>
            <a:endParaRPr lang="ar-SA" sz="2400" dirty="0"/>
          </a:p>
        </p:txBody>
      </p:sp>
      <p:sp>
        <p:nvSpPr>
          <p:cNvPr id="10" name="Rectangle 3"/>
          <p:cNvSpPr>
            <a:spLocks noChangeArrowheads="1"/>
          </p:cNvSpPr>
          <p:nvPr/>
        </p:nvSpPr>
        <p:spPr bwMode="auto">
          <a:xfrm>
            <a:off x="4823590" y="1594956"/>
            <a:ext cx="6454010" cy="267765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r" defTabSz="914400" rtl="1" eaLnBrk="0" fontAlgn="base" latinLnBrk="0" hangingPunct="0">
              <a:lnSpc>
                <a:spcPct val="100000"/>
              </a:lnSpc>
              <a:spcBef>
                <a:spcPct val="0"/>
              </a:spcBef>
              <a:spcAft>
                <a:spcPct val="0"/>
              </a:spcAft>
              <a:buClrTx/>
              <a:buSzTx/>
              <a:buFontTx/>
              <a:buChar char="•"/>
              <a:tabLst/>
            </a:pPr>
            <a:r>
              <a:rPr kumimoji="0" lang="ar-SA" sz="2400" b="1" i="0" u="none" strike="noStrike" cap="none" normalizeH="0" baseline="0" dirty="0" smtClean="0">
                <a:ln>
                  <a:noFill/>
                </a:ln>
                <a:solidFill>
                  <a:srgbClr val="A02240"/>
                </a:solidFill>
                <a:effectLst/>
                <a:latin typeface="Arabic Typesetting" panose="03020402040406030203" pitchFamily="66" charset="-78"/>
                <a:ea typeface="Times New Roman" panose="02020603050405020304" pitchFamily="18" charset="0"/>
                <a:cs typeface="Arabic Typesetting" panose="03020402040406030203" pitchFamily="66" charset="-78"/>
              </a:rPr>
              <a:t>الآلات والمعدات</a:t>
            </a:r>
            <a:r>
              <a:rPr kumimoji="0" lang="en-US" sz="2400" b="1" i="0" u="none" strike="noStrike" cap="none" normalizeH="0" baseline="0" dirty="0" smtClean="0">
                <a:ln>
                  <a:noFill/>
                </a:ln>
                <a:solidFill>
                  <a:srgbClr val="A02240"/>
                </a:solidFill>
                <a:effectLst/>
                <a:latin typeface="Arabic Typesetting" panose="03020402040406030203" pitchFamily="66" charset="-78"/>
                <a:ea typeface="Times New Roman" panose="02020603050405020304" pitchFamily="18" charset="0"/>
                <a:cs typeface="Arabic Typesetting" panose="03020402040406030203" pitchFamily="66" charset="-78"/>
              </a:rPr>
              <a:t>:</a:t>
            </a:r>
            <a:endParaRPr kumimoji="0" lang="en-US" sz="1050" b="0" i="0" u="none" strike="noStrike" cap="none" normalizeH="0" baseline="0" dirty="0" smtClean="0">
              <a:ln>
                <a:noFill/>
              </a:ln>
              <a:solidFill>
                <a:schemeClr val="tx1"/>
              </a:solidFill>
              <a:effectLst/>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400" b="0" i="0" u="none" strike="noStrike" cap="none" normalizeH="0" baseline="0" dirty="0" smtClean="0">
                <a:ln>
                  <a:noFill/>
                </a:ln>
                <a:solidFill>
                  <a:schemeClr val="tx1"/>
                </a:solidFill>
                <a:effectLst/>
                <a:latin typeface="Arabic Typesetting" panose="03020402040406030203" pitchFamily="66" charset="-78"/>
                <a:ea typeface="Times New Roman" panose="02020603050405020304" pitchFamily="18" charset="0"/>
                <a:cs typeface="Arabic Typesetting" panose="03020402040406030203" pitchFamily="66" charset="-78"/>
              </a:rPr>
              <a:t>يتميز المشروع باعتماده على المعدات الحديثة التي تؤدي إلى الغرض المرغوب المطلوب وهي كالتالي:</a:t>
            </a:r>
            <a:endParaRPr kumimoji="0" lang="en-US" sz="1050" b="0" i="0" u="none" strike="noStrike" cap="none" normalizeH="0" baseline="0" dirty="0" smtClean="0">
              <a:ln>
                <a:noFill/>
              </a:ln>
              <a:solidFill>
                <a:schemeClr val="tx1"/>
              </a:solidFill>
              <a:effectLst/>
            </a:endParaRPr>
          </a:p>
          <a:p>
            <a:pPr marL="0" marR="0" lvl="0" indent="0" algn="r" defTabSz="914400" rtl="1" eaLnBrk="0" fontAlgn="base" latinLnBrk="0" hangingPunct="0">
              <a:lnSpc>
                <a:spcPct val="100000"/>
              </a:lnSpc>
              <a:spcBef>
                <a:spcPct val="0"/>
              </a:spcBef>
              <a:spcAft>
                <a:spcPct val="0"/>
              </a:spcAft>
              <a:buClrTx/>
              <a:buSzTx/>
              <a:buFontTx/>
              <a:buChar char="•"/>
              <a:tabLst/>
            </a:pPr>
            <a:r>
              <a:rPr kumimoji="0" lang="ar-SA" sz="2400" b="1" i="0" u="none" strike="noStrike" cap="none" normalizeH="0" baseline="0" dirty="0" smtClean="0">
                <a:ln>
                  <a:noFill/>
                </a:ln>
                <a:solidFill>
                  <a:srgbClr val="F57C00"/>
                </a:solidFill>
                <a:effectLst/>
                <a:latin typeface="Arabic Typesetting" panose="03020402040406030203" pitchFamily="66" charset="-78"/>
                <a:ea typeface="Times New Roman" panose="02020603050405020304" pitchFamily="18" charset="0"/>
                <a:cs typeface="Arabic Typesetting" panose="03020402040406030203" pitchFamily="66" charset="-78"/>
              </a:rPr>
              <a:t>سيارة وحده نقل المخلفات </a:t>
            </a:r>
            <a:endParaRPr kumimoji="0" lang="en-US" sz="1050" b="0" i="0" u="none" strike="noStrike" cap="none" normalizeH="0" baseline="0" dirty="0" smtClean="0">
              <a:ln>
                <a:noFill/>
              </a:ln>
              <a:solidFill>
                <a:schemeClr val="tx1"/>
              </a:solidFill>
              <a:effectLst/>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400" b="0" i="0" u="none" strike="noStrike" cap="none" normalizeH="0" baseline="0" dirty="0" smtClean="0">
                <a:ln>
                  <a:noFill/>
                </a:ln>
                <a:solidFill>
                  <a:schemeClr val="tx1"/>
                </a:solidFill>
                <a:effectLst/>
                <a:latin typeface="Arabic Typesetting" panose="03020402040406030203" pitchFamily="66" charset="-78"/>
                <a:ea typeface="Times New Roman" panose="02020603050405020304" pitchFamily="18" charset="0"/>
                <a:cs typeface="Arabic Typesetting" panose="03020402040406030203" pitchFamily="66" charset="-78"/>
              </a:rPr>
              <a:t>عدد السيارات = عدد الوحدات المنتجة في الدورة الواحدة / طاقة الالة الواحدة</a:t>
            </a:r>
            <a:endParaRPr kumimoji="0" lang="en-US" sz="1050" b="0" i="0" u="none" strike="noStrike" cap="none" normalizeH="0" baseline="0" dirty="0" smtClean="0">
              <a:ln>
                <a:noFill/>
              </a:ln>
              <a:solidFill>
                <a:schemeClr val="tx1"/>
              </a:solidFill>
              <a:effectLst/>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400" b="0" i="0" u="none" strike="noStrike" cap="none" normalizeH="0" baseline="0" dirty="0" smtClean="0">
                <a:ln>
                  <a:noFill/>
                </a:ln>
                <a:solidFill>
                  <a:schemeClr val="tx1"/>
                </a:solidFill>
                <a:effectLst/>
                <a:latin typeface="Arabic Typesetting" panose="03020402040406030203" pitchFamily="66" charset="-78"/>
                <a:ea typeface="Times New Roman" panose="02020603050405020304" pitchFamily="18" charset="0"/>
                <a:cs typeface="Arabic Typesetting" panose="03020402040406030203" pitchFamily="66" charset="-78"/>
              </a:rPr>
              <a:t>500/350 = 1.4</a:t>
            </a:r>
            <a:r>
              <a:rPr kumimoji="0" lang="en-US" sz="2400" b="0" i="0" u="none" strike="noStrike" cap="none" normalizeH="0" baseline="0" dirty="0" smtClean="0">
                <a:ln>
                  <a:noFill/>
                </a:ln>
                <a:solidFill>
                  <a:schemeClr val="tx1"/>
                </a:solidFill>
                <a:effectLst/>
                <a:latin typeface="Sakkal Majalla" panose="02000000000000000000" pitchFamily="2" charset="-78"/>
                <a:ea typeface="Times New Roman" panose="02020603050405020304" pitchFamily="18" charset="0"/>
                <a:cs typeface="Sakkal Majalla" panose="02000000000000000000" pitchFamily="2" charset="-78"/>
              </a:rPr>
              <a:t>≈</a:t>
            </a:r>
            <a:r>
              <a:rPr kumimoji="0" lang="en-US" sz="2400" b="0" i="0" u="none" strike="noStrike" cap="none" normalizeH="0" baseline="0" dirty="0" smtClean="0">
                <a:ln>
                  <a:noFill/>
                </a:ln>
                <a:solidFill>
                  <a:schemeClr val="tx1"/>
                </a:solidFill>
                <a:effectLst/>
                <a:latin typeface="Arabic Typesetting" panose="03020402040406030203" pitchFamily="66" charset="-78"/>
                <a:ea typeface="Times New Roman" panose="02020603050405020304" pitchFamily="18" charset="0"/>
                <a:cs typeface="Arabic Typesetting" panose="03020402040406030203" pitchFamily="66" charset="-78"/>
              </a:rPr>
              <a:t> </a:t>
            </a:r>
            <a:r>
              <a:rPr kumimoji="0" lang="ar-SA" sz="2400" b="0" i="0" u="none" strike="noStrike" cap="none" normalizeH="0" baseline="0" dirty="0" smtClean="0">
                <a:ln>
                  <a:noFill/>
                </a:ln>
                <a:solidFill>
                  <a:schemeClr val="tx1"/>
                </a:solidFill>
                <a:effectLst/>
                <a:latin typeface="Arabic Typesetting" panose="03020402040406030203" pitchFamily="66" charset="-78"/>
                <a:ea typeface="Times New Roman" panose="02020603050405020304" pitchFamily="18" charset="0"/>
                <a:cs typeface="Arabic Typesetting" panose="03020402040406030203" pitchFamily="66" charset="-78"/>
              </a:rPr>
              <a:t>1 </a:t>
            </a:r>
            <a:endParaRPr kumimoji="0" lang="en-US" sz="1050" b="0" i="0" u="none" strike="noStrike" cap="none" normalizeH="0" baseline="0" dirty="0" smtClean="0">
              <a:ln>
                <a:noFill/>
              </a:ln>
              <a:solidFill>
                <a:schemeClr val="tx1"/>
              </a:solidFill>
              <a:effectLst/>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400" b="0" i="0" u="none" strike="noStrike" cap="none" normalizeH="0" baseline="0" dirty="0" smtClean="0">
                <a:ln>
                  <a:noFill/>
                </a:ln>
                <a:solidFill>
                  <a:schemeClr val="tx1"/>
                </a:solidFill>
                <a:effectLst/>
                <a:latin typeface="Arabic Typesetting" panose="03020402040406030203" pitchFamily="66" charset="-78"/>
                <a:ea typeface="Times New Roman" panose="02020603050405020304" pitchFamily="18" charset="0"/>
                <a:cs typeface="Arabic Typesetting" panose="03020402040406030203" pitchFamily="66" charset="-78"/>
              </a:rPr>
              <a:t>المصدر خارجي: سيتم استيرادها من موقع علي بابا ذلك لأنه يوفر أفضل الاسعار.</a:t>
            </a:r>
            <a:r>
              <a:rPr kumimoji="0" lang="ar-SA" sz="2400" b="0" i="0" u="none" strike="noStrike" cap="none" normalizeH="0" baseline="30000" dirty="0" smtClean="0">
                <a:ln>
                  <a:noFill/>
                </a:ln>
                <a:solidFill>
                  <a:schemeClr val="tx1"/>
                </a:solidFill>
                <a:effectLst/>
                <a:latin typeface="Arabic Typesetting" panose="03020402040406030203" pitchFamily="66" charset="-78"/>
                <a:ea typeface="Times New Roman" panose="02020603050405020304" pitchFamily="18" charset="0"/>
                <a:cs typeface="Arabic Typesetting" panose="03020402040406030203" pitchFamily="66" charset="-78"/>
              </a:rPr>
              <a:t> ‏</a:t>
            </a:r>
            <a:r>
              <a:rPr kumimoji="0" lang="en-US" sz="2400" b="0" i="0" u="none" strike="noStrike" cap="none" normalizeH="0" baseline="30000" dirty="0" smtClean="0">
                <a:ln>
                  <a:noFill/>
                </a:ln>
                <a:solidFill>
                  <a:schemeClr val="tx1"/>
                </a:solidFill>
                <a:effectLst/>
                <a:latin typeface="Arabic Typesetting" panose="03020402040406030203" pitchFamily="66" charset="-78"/>
                <a:ea typeface="Times New Roman" panose="02020603050405020304" pitchFamily="18" charset="0"/>
                <a:cs typeface="Arabic Typesetting" panose="03020402040406030203" pitchFamily="66" charset="-78"/>
              </a:rPr>
              <a:t>ii)</a:t>
            </a:r>
            <a:r>
              <a:rPr kumimoji="0" lang="ar-SA" sz="2400" b="0" i="0" u="none" strike="noStrike" cap="none" normalizeH="0" baseline="30000" dirty="0" smtClean="0">
                <a:ln>
                  <a:noFill/>
                </a:ln>
                <a:solidFill>
                  <a:schemeClr val="tx1"/>
                </a:solidFill>
                <a:effectLst/>
                <a:latin typeface="Arabic Typesetting" panose="03020402040406030203" pitchFamily="66" charset="-78"/>
                <a:ea typeface="Times New Roman" panose="02020603050405020304" pitchFamily="18" charset="0"/>
                <a:cs typeface="Arabic Typesetting" panose="03020402040406030203" pitchFamily="66" charset="-78"/>
              </a:rPr>
              <a:t>)</a:t>
            </a:r>
            <a:endParaRPr kumimoji="0" lang="en-US" sz="1050" b="0" i="0" u="none" strike="noStrike" cap="none" normalizeH="0" baseline="0" dirty="0" smtClean="0">
              <a:ln>
                <a:noFill/>
              </a:ln>
              <a:solidFill>
                <a:schemeClr val="tx1"/>
              </a:solidFill>
              <a:effectLst/>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400" b="0" i="0" u="none" strike="noStrike" cap="none" normalizeH="0" baseline="0" dirty="0" smtClean="0">
                <a:ln>
                  <a:noFill/>
                </a:ln>
                <a:solidFill>
                  <a:schemeClr val="tx1"/>
                </a:solidFill>
                <a:effectLst/>
                <a:latin typeface="Arabic Typesetting" panose="03020402040406030203" pitchFamily="66" charset="-78"/>
                <a:ea typeface="Times New Roman" panose="02020603050405020304" pitchFamily="18" charset="0"/>
                <a:cs typeface="Arabic Typesetting" panose="03020402040406030203" pitchFamily="66" charset="-78"/>
              </a:rPr>
              <a:t>المواصفات والتكلفة: </a:t>
            </a:r>
            <a:endParaRPr kumimoji="0" lang="ar-SA" sz="20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graphicFrame>
        <p:nvGraphicFramePr>
          <p:cNvPr id="11" name="جدول 10"/>
          <p:cNvGraphicFramePr>
            <a:graphicFrameLocks noGrp="1"/>
          </p:cNvGraphicFramePr>
          <p:nvPr>
            <p:extLst>
              <p:ext uri="{D42A27DB-BD31-4B8C-83A1-F6EECF244321}">
                <p14:modId xmlns:p14="http://schemas.microsoft.com/office/powerpoint/2010/main" xmlns="" val="2729745663"/>
              </p:ext>
            </p:extLst>
          </p:nvPr>
        </p:nvGraphicFramePr>
        <p:xfrm>
          <a:off x="3316737" y="3985426"/>
          <a:ext cx="6394450" cy="2194560"/>
        </p:xfrm>
        <a:graphic>
          <a:graphicData uri="http://schemas.openxmlformats.org/drawingml/2006/table">
            <a:tbl>
              <a:tblPr rtl="1" firstRow="1" firstCol="1" bandRow="1">
                <a:tableStyleId>{F5AB1C69-6EDB-4FF4-983F-18BD219EF322}</a:tableStyleId>
              </a:tblPr>
              <a:tblGrid>
                <a:gridCol w="1598295"/>
                <a:gridCol w="1598295"/>
                <a:gridCol w="1598930"/>
                <a:gridCol w="1598930"/>
              </a:tblGrid>
              <a:tr h="0">
                <a:tc>
                  <a:txBody>
                    <a:bodyPr/>
                    <a:lstStyle/>
                    <a:p>
                      <a:pPr algn="r" rtl="1">
                        <a:spcAft>
                          <a:spcPts val="0"/>
                        </a:spcAft>
                      </a:pPr>
                      <a:r>
                        <a:rPr lang="ar-SA" sz="1800">
                          <a:effectLst/>
                        </a:rPr>
                        <a:t>اسم العلامة التجارية:</a:t>
                      </a:r>
                      <a:endParaRPr lang="en-US" sz="160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c>
                  <a:txBody>
                    <a:bodyPr/>
                    <a:lstStyle/>
                    <a:p>
                      <a:pPr algn="r" rtl="1">
                        <a:spcAft>
                          <a:spcPts val="0"/>
                        </a:spcAft>
                      </a:pPr>
                      <a:r>
                        <a:rPr lang="en-US" sz="1800">
                          <a:effectLst/>
                        </a:rPr>
                        <a:t>sinotruk howo</a:t>
                      </a:r>
                      <a:endParaRPr lang="en-US" sz="160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c>
                  <a:txBody>
                    <a:bodyPr/>
                    <a:lstStyle/>
                    <a:p>
                      <a:pPr algn="r" rtl="1">
                        <a:spcAft>
                          <a:spcPts val="0"/>
                        </a:spcAft>
                      </a:pPr>
                      <a:r>
                        <a:rPr lang="ar-SA" sz="1800">
                          <a:effectLst/>
                        </a:rPr>
                        <a:t>نوع الوقود:</a:t>
                      </a:r>
                      <a:endParaRPr lang="en-US" sz="160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c>
                  <a:txBody>
                    <a:bodyPr/>
                    <a:lstStyle/>
                    <a:p>
                      <a:pPr algn="r" rtl="1">
                        <a:spcAft>
                          <a:spcPts val="0"/>
                        </a:spcAft>
                      </a:pPr>
                      <a:r>
                        <a:rPr lang="ar-SA" sz="1800">
                          <a:effectLst/>
                        </a:rPr>
                        <a:t>ديزل</a:t>
                      </a:r>
                      <a:endParaRPr lang="en-US" sz="160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r>
              <a:tr h="0">
                <a:tc>
                  <a:txBody>
                    <a:bodyPr/>
                    <a:lstStyle/>
                    <a:p>
                      <a:pPr algn="r" rtl="1">
                        <a:spcAft>
                          <a:spcPts val="0"/>
                        </a:spcAft>
                      </a:pPr>
                      <a:r>
                        <a:rPr lang="ar-SA" sz="1800">
                          <a:effectLst/>
                        </a:rPr>
                        <a:t>قدرة التحميل:</a:t>
                      </a:r>
                      <a:endParaRPr lang="en-US" sz="160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c>
                  <a:txBody>
                    <a:bodyPr/>
                    <a:lstStyle/>
                    <a:p>
                      <a:pPr algn="r" rtl="1">
                        <a:spcAft>
                          <a:spcPts val="0"/>
                        </a:spcAft>
                      </a:pPr>
                      <a:r>
                        <a:rPr lang="ar-SA" sz="1800">
                          <a:effectLst/>
                        </a:rPr>
                        <a:t>29400، 32800</a:t>
                      </a:r>
                      <a:endParaRPr lang="en-US" sz="160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c>
                  <a:txBody>
                    <a:bodyPr/>
                    <a:lstStyle/>
                    <a:p>
                      <a:pPr algn="r" rtl="1">
                        <a:spcAft>
                          <a:spcPts val="0"/>
                        </a:spcAft>
                      </a:pPr>
                      <a:r>
                        <a:rPr lang="ar-SA" sz="1800">
                          <a:effectLst/>
                        </a:rPr>
                        <a:t>سعة المحرك:</a:t>
                      </a:r>
                      <a:endParaRPr lang="en-US" sz="160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c>
                  <a:txBody>
                    <a:bodyPr/>
                    <a:lstStyle/>
                    <a:p>
                      <a:pPr algn="r" rtl="1">
                        <a:spcAft>
                          <a:spcPts val="0"/>
                        </a:spcAft>
                      </a:pPr>
                      <a:r>
                        <a:rPr lang="ar-SA" sz="1800">
                          <a:effectLst/>
                        </a:rPr>
                        <a:t>&gt; 8 لترات</a:t>
                      </a:r>
                      <a:endParaRPr lang="en-US" sz="160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r>
              <a:tr h="0">
                <a:tc>
                  <a:txBody>
                    <a:bodyPr/>
                    <a:lstStyle/>
                    <a:p>
                      <a:pPr algn="r" rtl="1">
                        <a:spcAft>
                          <a:spcPts val="0"/>
                        </a:spcAft>
                      </a:pPr>
                      <a:r>
                        <a:rPr lang="ar-SA" sz="1800">
                          <a:effectLst/>
                        </a:rPr>
                        <a:t>قوة الحصان:</a:t>
                      </a:r>
                      <a:endParaRPr lang="en-US" sz="160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c>
                  <a:txBody>
                    <a:bodyPr/>
                    <a:lstStyle/>
                    <a:p>
                      <a:pPr algn="r" rtl="1">
                        <a:spcAft>
                          <a:spcPts val="0"/>
                        </a:spcAft>
                      </a:pPr>
                      <a:r>
                        <a:rPr lang="ar-SA" sz="1800">
                          <a:effectLst/>
                        </a:rPr>
                        <a:t>من 251 إلى 350 حصان</a:t>
                      </a:r>
                      <a:endParaRPr lang="en-US" sz="160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c>
                  <a:txBody>
                    <a:bodyPr/>
                    <a:lstStyle/>
                    <a:p>
                      <a:pPr algn="r" rtl="1">
                        <a:spcAft>
                          <a:spcPts val="0"/>
                        </a:spcAft>
                      </a:pPr>
                      <a:r>
                        <a:rPr lang="ar-SA" sz="1800">
                          <a:effectLst/>
                        </a:rPr>
                        <a:t>السعر للوحدة الواحدة </a:t>
                      </a:r>
                      <a:endParaRPr lang="en-US" sz="160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c>
                  <a:txBody>
                    <a:bodyPr/>
                    <a:lstStyle/>
                    <a:p>
                      <a:pPr algn="r" rtl="1">
                        <a:spcAft>
                          <a:spcPts val="0"/>
                        </a:spcAft>
                      </a:pPr>
                      <a:r>
                        <a:rPr lang="ar-SA" sz="1800">
                          <a:effectLst/>
                        </a:rPr>
                        <a:t>١٧٢٣٢٥٫٢ ريال</a:t>
                      </a:r>
                      <a:endParaRPr lang="en-US" sz="1600">
                        <a:effectLst/>
                      </a:endParaRPr>
                    </a:p>
                    <a:p>
                      <a:pPr algn="r" rtl="1">
                        <a:spcAft>
                          <a:spcPts val="0"/>
                        </a:spcAft>
                      </a:pPr>
                      <a:r>
                        <a:rPr lang="ar-SA" sz="1800">
                          <a:effectLst/>
                        </a:rPr>
                        <a:t>٤٦٠٠٠ دولار</a:t>
                      </a:r>
                      <a:endParaRPr lang="en-US" sz="160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r>
              <a:tr h="0">
                <a:tc>
                  <a:txBody>
                    <a:bodyPr/>
                    <a:lstStyle/>
                    <a:p>
                      <a:pPr algn="r" rtl="1">
                        <a:spcAft>
                          <a:spcPts val="0"/>
                        </a:spcAft>
                      </a:pPr>
                      <a:r>
                        <a:rPr lang="ar-SA" sz="1800">
                          <a:effectLst/>
                        </a:rPr>
                        <a:t>قدرة تحميل</a:t>
                      </a:r>
                      <a:r>
                        <a:rPr lang="en-US" sz="1800">
                          <a:effectLst/>
                        </a:rPr>
                        <a:t>:</a:t>
                      </a:r>
                      <a:endParaRPr lang="en-US" sz="160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c>
                  <a:txBody>
                    <a:bodyPr/>
                    <a:lstStyle/>
                    <a:p>
                      <a:pPr algn="r" rtl="1">
                        <a:spcAft>
                          <a:spcPts val="0"/>
                        </a:spcAft>
                      </a:pPr>
                      <a:r>
                        <a:rPr lang="ar-SA" sz="1800">
                          <a:effectLst/>
                        </a:rPr>
                        <a:t>21 – 30 طن</a:t>
                      </a:r>
                      <a:endParaRPr lang="en-US" sz="160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c>
                  <a:txBody>
                    <a:bodyPr/>
                    <a:lstStyle/>
                    <a:p>
                      <a:pPr algn="r" rtl="1">
                        <a:spcAft>
                          <a:spcPts val="0"/>
                        </a:spcAft>
                      </a:pPr>
                      <a:r>
                        <a:rPr lang="ar-SA" sz="1800">
                          <a:effectLst/>
                        </a:rPr>
                        <a:t>رقم الموديل</a:t>
                      </a:r>
                      <a:r>
                        <a:rPr lang="en-US" sz="1800">
                          <a:effectLst/>
                        </a:rPr>
                        <a:t>:</a:t>
                      </a:r>
                      <a:endParaRPr lang="en-US" sz="160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c>
                  <a:txBody>
                    <a:bodyPr/>
                    <a:lstStyle/>
                    <a:p>
                      <a:pPr algn="r" rtl="1">
                        <a:spcAft>
                          <a:spcPts val="0"/>
                        </a:spcAft>
                      </a:pPr>
                      <a:r>
                        <a:rPr lang="en-US" sz="1800">
                          <a:effectLst/>
                        </a:rPr>
                        <a:t>ZZ3257N3647A</a:t>
                      </a:r>
                      <a:endParaRPr lang="en-US" sz="160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r>
              <a:tr h="0">
                <a:tc gridSpan="4">
                  <a:txBody>
                    <a:bodyPr/>
                    <a:lstStyle/>
                    <a:p>
                      <a:pPr algn="r" rtl="1">
                        <a:spcAft>
                          <a:spcPts val="0"/>
                        </a:spcAft>
                      </a:pPr>
                      <a:r>
                        <a:rPr lang="ar-SA" sz="1800" dirty="0">
                          <a:effectLst/>
                        </a:rPr>
                        <a:t>ما بعد خدمة بيع تقنية مهندس يمكن أن نورد لكم بعد بيع الخدمة عند شراء منا.</a:t>
                      </a:r>
                      <a:endParaRPr lang="en-US" sz="1600" dirty="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bl>
          </a:graphicData>
        </a:graphic>
      </p:graphicFrame>
    </p:spTree>
    <p:extLst>
      <p:ext uri="{BB962C8B-B14F-4D97-AF65-F5344CB8AC3E}">
        <p14:creationId xmlns:p14="http://schemas.microsoft.com/office/powerpoint/2010/main" xmlns="" val="1755377343"/>
      </p:ext>
    </p:extLst>
  </p:cSld>
  <p:clrMapOvr>
    <a:masterClrMapping/>
  </p:clrMapOvr>
  <p:transition spd="slow">
    <p:push dir="u"/>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نتيجة بحث الصور عن ‫شعار جامعة الملك سعود الجديد png‬‏"/>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187325"/>
            <a:ext cx="1535430" cy="590550"/>
          </a:xfrm>
          <a:prstGeom prst="rect">
            <a:avLst/>
          </a:prstGeom>
          <a:noFill/>
          <a:ln>
            <a:noFill/>
          </a:ln>
        </p:spPr>
      </p:pic>
      <p:pic>
        <p:nvPicPr>
          <p:cNvPr id="3" name="صورة 2" descr="C:\Users\Eman RAD\Desktop\2.png"/>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1074400" y="5892800"/>
            <a:ext cx="1117600" cy="965200"/>
          </a:xfrm>
          <a:prstGeom prst="rect">
            <a:avLst/>
          </a:prstGeom>
          <a:noFill/>
          <a:ln>
            <a:noFill/>
          </a:ln>
        </p:spPr>
      </p:pic>
      <p:sp>
        <p:nvSpPr>
          <p:cNvPr id="4" name="عنصر نائب لرقم الشريحة 3"/>
          <p:cNvSpPr>
            <a:spLocks noGrp="1"/>
          </p:cNvSpPr>
          <p:nvPr>
            <p:ph type="sldNum" sz="quarter" idx="12"/>
          </p:nvPr>
        </p:nvSpPr>
        <p:spPr/>
        <p:txBody>
          <a:bodyPr/>
          <a:lstStyle/>
          <a:p>
            <a:pPr algn="r" rtl="1"/>
            <a:fld id="{022B156B-59AE-415F-B24B-8756D48BB977}" type="slidenum">
              <a:rPr lang="ar-SA" smtClean="0"/>
              <a:pPr algn="r" rtl="1"/>
              <a:t>28</a:t>
            </a:fld>
            <a:endParaRPr lang="ar-SA"/>
          </a:p>
        </p:txBody>
      </p:sp>
      <p:sp>
        <p:nvSpPr>
          <p:cNvPr id="5" name="مستطيل 4"/>
          <p:cNvSpPr/>
          <p:nvPr/>
        </p:nvSpPr>
        <p:spPr>
          <a:xfrm>
            <a:off x="7634144" y="-25232"/>
            <a:ext cx="4416594" cy="1015663"/>
          </a:xfrm>
          <a:prstGeom prst="rect">
            <a:avLst/>
          </a:prstGeom>
        </p:spPr>
        <p:txBody>
          <a:bodyPr wrap="none">
            <a:spAutoFit/>
          </a:bodyPr>
          <a:lstStyle/>
          <a:p>
            <a:pPr lvl="0" algn="r" rtl="1">
              <a:spcAft>
                <a:spcPts val="0"/>
              </a:spcAft>
            </a:pPr>
            <a:r>
              <a:rPr lang="ar-SA" sz="6000" b="1" dirty="0">
                <a:solidFill>
                  <a:srgbClr val="007266"/>
                </a:solidFill>
                <a:latin typeface="Century Gothic" panose="020B0502020202020204" pitchFamily="34" charset="0"/>
                <a:ea typeface="Times New Roman" panose="02020603050405020304" pitchFamily="18" charset="0"/>
                <a:cs typeface="Arabic Typesetting" panose="03020402040406030203" pitchFamily="66" charset="-78"/>
              </a:rPr>
              <a:t>ثالثا دراسة الجدوى الفنية</a:t>
            </a:r>
            <a:r>
              <a:rPr lang="en-US" sz="6000" b="1" dirty="0">
                <a:solidFill>
                  <a:srgbClr val="007266"/>
                </a:solidFill>
                <a:latin typeface="Arabic Typesetting" panose="03020402040406030203" pitchFamily="66" charset="-78"/>
                <a:ea typeface="Times New Roman" panose="02020603050405020304" pitchFamily="18" charset="0"/>
                <a:cs typeface="Tahoma" panose="020B0604030504040204" pitchFamily="34" charset="0"/>
              </a:rPr>
              <a:t>:</a:t>
            </a:r>
            <a:endParaRPr lang="en-US" sz="6000" dirty="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p:txBody>
      </p:sp>
      <p:sp>
        <p:nvSpPr>
          <p:cNvPr id="6" name="Rectangle 1"/>
          <p:cNvSpPr>
            <a:spLocks noChangeArrowheads="1"/>
          </p:cNvSpPr>
          <p:nvPr/>
        </p:nvSpPr>
        <p:spPr bwMode="auto">
          <a:xfrm>
            <a:off x="6254942" y="969643"/>
            <a:ext cx="5561138" cy="230832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r" defTabSz="914400" rtl="1" eaLnBrk="0" fontAlgn="base" latinLnBrk="0" hangingPunct="0">
              <a:lnSpc>
                <a:spcPct val="100000"/>
              </a:lnSpc>
              <a:spcBef>
                <a:spcPct val="0"/>
              </a:spcBef>
              <a:spcAft>
                <a:spcPct val="0"/>
              </a:spcAft>
              <a:buClrTx/>
              <a:buSzTx/>
              <a:buFontTx/>
              <a:buChar char="•"/>
              <a:tabLst/>
            </a:pPr>
            <a:r>
              <a:rPr kumimoji="0" lang="ar-SA" sz="2400" b="1" i="0" u="none" strike="noStrike" cap="none" normalizeH="0" baseline="0" dirty="0" smtClean="0">
                <a:ln>
                  <a:noFill/>
                </a:ln>
                <a:solidFill>
                  <a:srgbClr val="F57C00"/>
                </a:solidFill>
                <a:effectLst/>
                <a:latin typeface="Arabic Typesetting" panose="03020402040406030203" pitchFamily="66" charset="-78"/>
                <a:ea typeface="Times New Roman" panose="02020603050405020304" pitchFamily="18" charset="0"/>
                <a:cs typeface="Arabic Typesetting" panose="03020402040406030203" pitchFamily="66" charset="-78"/>
              </a:rPr>
              <a:t>آلة واحده تحويل المخلفات الى سماد عضوي </a:t>
            </a:r>
            <a:endParaRPr kumimoji="0" lang="en-US" sz="1050" b="0" i="0" u="none" strike="noStrike" cap="none" normalizeH="0" baseline="0" dirty="0" smtClean="0">
              <a:ln>
                <a:noFill/>
              </a:ln>
              <a:solidFill>
                <a:schemeClr val="tx1"/>
              </a:solidFill>
              <a:effectLst/>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400" b="0" i="0" u="none" strike="noStrike" cap="none" normalizeH="0" baseline="0" dirty="0" smtClean="0">
                <a:ln>
                  <a:noFill/>
                </a:ln>
                <a:solidFill>
                  <a:schemeClr val="tx1"/>
                </a:solidFill>
                <a:effectLst/>
                <a:latin typeface="Arabic Typesetting" panose="03020402040406030203" pitchFamily="66" charset="-78"/>
                <a:ea typeface="Times New Roman" panose="02020603050405020304" pitchFamily="18" charset="0"/>
                <a:cs typeface="Arabic Typesetting" panose="03020402040406030203" pitchFamily="66" charset="-78"/>
              </a:rPr>
              <a:t>عدد آلة التحويل = عدد الوحدات المنتجة في الدورة الواحدة / طاقة الالة الواحدة</a:t>
            </a:r>
            <a:endParaRPr kumimoji="0" lang="en-US" sz="1050" b="0" i="0" u="none" strike="noStrike" cap="none" normalizeH="0" baseline="0" dirty="0" smtClean="0">
              <a:ln>
                <a:noFill/>
              </a:ln>
              <a:solidFill>
                <a:schemeClr val="tx1"/>
              </a:solidFill>
              <a:effectLst/>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400" b="0" i="0" u="none" strike="noStrike" cap="none" normalizeH="0" baseline="0" dirty="0" smtClean="0">
                <a:ln>
                  <a:noFill/>
                </a:ln>
                <a:solidFill>
                  <a:schemeClr val="tx1"/>
                </a:solidFill>
                <a:effectLst/>
                <a:latin typeface="Arabic Typesetting" panose="03020402040406030203" pitchFamily="66" charset="-78"/>
                <a:ea typeface="Times New Roman" panose="02020603050405020304" pitchFamily="18" charset="0"/>
                <a:cs typeface="Arabic Typesetting" panose="03020402040406030203" pitchFamily="66" charset="-78"/>
              </a:rPr>
              <a:t>1000</a:t>
            </a:r>
            <a:r>
              <a:rPr kumimoji="0" lang="en-US" sz="2400" b="0" i="0" u="none" strike="noStrike" cap="none" normalizeH="0" baseline="0" dirty="0" smtClean="0">
                <a:ln>
                  <a:noFill/>
                </a:ln>
                <a:solidFill>
                  <a:schemeClr val="tx1"/>
                </a:solidFill>
                <a:effectLst/>
                <a:latin typeface="Arabic Typesetting" panose="03020402040406030203" pitchFamily="66" charset="-78"/>
                <a:ea typeface="Times New Roman" panose="02020603050405020304" pitchFamily="18" charset="0"/>
                <a:cs typeface="Arabic Typesetting" panose="03020402040406030203" pitchFamily="66" charset="-78"/>
              </a:rPr>
              <a:t>kg </a:t>
            </a:r>
            <a:r>
              <a:rPr kumimoji="0" lang="ar-SA" sz="2400" b="0" i="0" u="none" strike="noStrike" cap="none" normalizeH="0" baseline="0" dirty="0" smtClean="0">
                <a:ln>
                  <a:noFill/>
                </a:ln>
                <a:solidFill>
                  <a:schemeClr val="tx1"/>
                </a:solidFill>
                <a:effectLst/>
                <a:latin typeface="Arabic Typesetting" panose="03020402040406030203" pitchFamily="66" charset="-78"/>
                <a:ea typeface="Times New Roman" panose="02020603050405020304" pitchFamily="18" charset="0"/>
                <a:cs typeface="Arabic Typesetting" panose="03020402040406030203" pitchFamily="66" charset="-78"/>
              </a:rPr>
              <a:t>/ 18</a:t>
            </a:r>
            <a:r>
              <a:rPr kumimoji="0" lang="en-US" sz="2400" b="0" i="0" u="none" strike="noStrike" cap="none" normalizeH="0" baseline="0" dirty="0" smtClean="0">
                <a:ln>
                  <a:noFill/>
                </a:ln>
                <a:solidFill>
                  <a:schemeClr val="tx1"/>
                </a:solidFill>
                <a:effectLst/>
                <a:latin typeface="Arabic Typesetting" panose="03020402040406030203" pitchFamily="66" charset="-78"/>
                <a:ea typeface="Times New Roman" panose="02020603050405020304" pitchFamily="18" charset="0"/>
                <a:cs typeface="Arabic Typesetting" panose="03020402040406030203" pitchFamily="66" charset="-78"/>
              </a:rPr>
              <a:t>KW</a:t>
            </a:r>
            <a:r>
              <a:rPr kumimoji="0" lang="ar-SA" sz="2400" b="0" i="0" u="none" strike="noStrike" cap="none" normalizeH="0" baseline="0" dirty="0" smtClean="0">
                <a:ln>
                  <a:noFill/>
                </a:ln>
                <a:solidFill>
                  <a:schemeClr val="tx1"/>
                </a:solidFill>
                <a:effectLst/>
                <a:latin typeface="Arabic Typesetting" panose="03020402040406030203" pitchFamily="66" charset="-78"/>
                <a:ea typeface="Times New Roman" panose="02020603050405020304" pitchFamily="18" charset="0"/>
                <a:cs typeface="Arabic Typesetting" panose="03020402040406030203" pitchFamily="66" charset="-78"/>
              </a:rPr>
              <a:t>= 0.54 </a:t>
            </a:r>
            <a:r>
              <a:rPr kumimoji="0" lang="en-US" sz="2400" b="0" i="0" u="none" strike="noStrike" cap="none" normalizeH="0" baseline="0" dirty="0" smtClean="0">
                <a:ln>
                  <a:noFill/>
                </a:ln>
                <a:solidFill>
                  <a:schemeClr val="tx1"/>
                </a:solidFill>
                <a:effectLst/>
                <a:latin typeface="Sakkal Majalla" panose="02000000000000000000" pitchFamily="2" charset="-78"/>
                <a:ea typeface="Times New Roman" panose="02020603050405020304" pitchFamily="18" charset="0"/>
                <a:cs typeface="Sakkal Majalla" panose="02000000000000000000" pitchFamily="2" charset="-78"/>
              </a:rPr>
              <a:t>≈</a:t>
            </a:r>
            <a:r>
              <a:rPr kumimoji="0" lang="ar-SA" sz="2400" b="0" i="0" u="none" strike="noStrike" cap="none" normalizeH="0" baseline="0" dirty="0" smtClean="0">
                <a:ln>
                  <a:noFill/>
                </a:ln>
                <a:solidFill>
                  <a:schemeClr val="tx1"/>
                </a:solidFill>
                <a:effectLst/>
                <a:latin typeface="Arabic Typesetting" panose="03020402040406030203" pitchFamily="66" charset="-78"/>
                <a:ea typeface="Times New Roman" panose="02020603050405020304" pitchFamily="18" charset="0"/>
                <a:cs typeface="Arabic Typesetting" panose="03020402040406030203" pitchFamily="66" charset="-78"/>
              </a:rPr>
              <a:t> 1 </a:t>
            </a:r>
            <a:endParaRPr kumimoji="0" lang="en-US" sz="1050" b="0" i="0" u="none" strike="noStrike" cap="none" normalizeH="0" baseline="0" dirty="0" smtClean="0">
              <a:ln>
                <a:noFill/>
              </a:ln>
              <a:solidFill>
                <a:schemeClr val="tx1"/>
              </a:solidFill>
              <a:effectLst/>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400" b="0" i="0" u="none" strike="noStrike" cap="none" normalizeH="0" baseline="0" dirty="0" smtClean="0">
                <a:ln>
                  <a:noFill/>
                </a:ln>
                <a:solidFill>
                  <a:schemeClr val="tx1"/>
                </a:solidFill>
                <a:effectLst/>
                <a:latin typeface="Arabic Typesetting" panose="03020402040406030203" pitchFamily="66" charset="-78"/>
                <a:ea typeface="Times New Roman" panose="02020603050405020304" pitchFamily="18" charset="0"/>
                <a:cs typeface="Arabic Typesetting" panose="03020402040406030203" pitchFamily="66" charset="-78"/>
              </a:rPr>
              <a:t>ملاحظه تم تحويل </a:t>
            </a:r>
            <a:r>
              <a:rPr kumimoji="0" lang="en-US" sz="2400" b="0" i="0" u="none" strike="noStrike" cap="none" normalizeH="0" baseline="0" dirty="0" smtClean="0">
                <a:ln>
                  <a:noFill/>
                </a:ln>
                <a:solidFill>
                  <a:schemeClr val="tx1"/>
                </a:solidFill>
                <a:effectLst/>
                <a:latin typeface="Arabic Typesetting" panose="03020402040406030203" pitchFamily="66" charset="-78"/>
                <a:ea typeface="Times New Roman" panose="02020603050405020304" pitchFamily="18" charset="0"/>
                <a:cs typeface="Arabic Typesetting" panose="03020402040406030203" pitchFamily="66" charset="-78"/>
              </a:rPr>
              <a:t> kw </a:t>
            </a:r>
            <a:r>
              <a:rPr kumimoji="0" lang="ar-SA" sz="2400" b="0" i="0" u="none" strike="noStrike" cap="none" normalizeH="0" baseline="0" dirty="0" smtClean="0">
                <a:ln>
                  <a:noFill/>
                </a:ln>
                <a:solidFill>
                  <a:schemeClr val="tx1"/>
                </a:solidFill>
                <a:effectLst/>
                <a:latin typeface="Arabic Typesetting" panose="03020402040406030203" pitchFamily="66" charset="-78"/>
                <a:ea typeface="Times New Roman" panose="02020603050405020304" pitchFamily="18" charset="0"/>
                <a:cs typeface="Arabic Typesetting" panose="03020402040406030203" pitchFamily="66" charset="-78"/>
              </a:rPr>
              <a:t>إلى </a:t>
            </a:r>
            <a:r>
              <a:rPr kumimoji="0" lang="en-US" sz="2400" b="0" i="0" u="none" strike="noStrike" cap="none" normalizeH="0" baseline="0" dirty="0" smtClean="0">
                <a:ln>
                  <a:noFill/>
                </a:ln>
                <a:solidFill>
                  <a:schemeClr val="tx1"/>
                </a:solidFill>
                <a:effectLst/>
                <a:latin typeface="Arabic Typesetting" panose="03020402040406030203" pitchFamily="66" charset="-78"/>
                <a:ea typeface="Times New Roman" panose="02020603050405020304" pitchFamily="18" charset="0"/>
                <a:cs typeface="Arabic Typesetting" panose="03020402040406030203" pitchFamily="66" charset="-78"/>
              </a:rPr>
              <a:t>kg-m/s </a:t>
            </a:r>
            <a:r>
              <a:rPr kumimoji="0" lang="ar-SA" sz="2400" b="0" i="0" u="none" strike="noStrike" cap="none" normalizeH="0" baseline="30000" dirty="0" smtClean="0">
                <a:ln>
                  <a:noFill/>
                </a:ln>
                <a:solidFill>
                  <a:schemeClr val="tx1"/>
                </a:solidFill>
                <a:effectLst/>
                <a:latin typeface="Arabic Typesetting" panose="03020402040406030203" pitchFamily="66" charset="-78"/>
                <a:ea typeface="Times New Roman" panose="02020603050405020304" pitchFamily="18" charset="0"/>
                <a:cs typeface="Arabic Typesetting" panose="03020402040406030203" pitchFamily="66" charset="-78"/>
              </a:rPr>
              <a:t>‏</a:t>
            </a:r>
            <a:r>
              <a:rPr kumimoji="0" lang="en-US" sz="2400" b="0" i="0" u="none" strike="noStrike" cap="none" normalizeH="0" baseline="30000" dirty="0" smtClean="0">
                <a:ln>
                  <a:noFill/>
                </a:ln>
                <a:solidFill>
                  <a:schemeClr val="tx1"/>
                </a:solidFill>
                <a:effectLst/>
                <a:latin typeface="Arabic Typesetting" panose="03020402040406030203" pitchFamily="66" charset="-78"/>
                <a:ea typeface="Times New Roman" panose="02020603050405020304" pitchFamily="18" charset="0"/>
                <a:cs typeface="Arabic Typesetting" panose="03020402040406030203" pitchFamily="66" charset="-78"/>
              </a:rPr>
              <a:t>iii)</a:t>
            </a:r>
            <a:r>
              <a:rPr kumimoji="0" lang="ar-SA" sz="2400" b="0" i="0" u="none" strike="noStrike" cap="none" normalizeH="0" baseline="30000" dirty="0" smtClean="0">
                <a:ln>
                  <a:noFill/>
                </a:ln>
                <a:solidFill>
                  <a:schemeClr val="tx1"/>
                </a:solidFill>
                <a:effectLst/>
                <a:latin typeface="Arabic Typesetting" panose="03020402040406030203" pitchFamily="66" charset="-78"/>
                <a:ea typeface="Times New Roman" panose="02020603050405020304" pitchFamily="18" charset="0"/>
                <a:cs typeface="Arabic Typesetting" panose="03020402040406030203" pitchFamily="66" charset="-78"/>
              </a:rPr>
              <a:t>)</a:t>
            </a:r>
            <a:endParaRPr kumimoji="0" lang="en-US" sz="1050" b="0" i="0" u="none" strike="noStrike" cap="none" normalizeH="0" baseline="0" dirty="0" smtClean="0">
              <a:ln>
                <a:noFill/>
              </a:ln>
              <a:solidFill>
                <a:schemeClr val="tx1"/>
              </a:solidFill>
              <a:effectLst/>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400" b="0" i="0" u="none" strike="noStrike" cap="none" normalizeH="0" baseline="0" dirty="0" smtClean="0">
                <a:ln>
                  <a:noFill/>
                </a:ln>
                <a:solidFill>
                  <a:schemeClr val="tx1"/>
                </a:solidFill>
                <a:effectLst/>
                <a:latin typeface="Arabic Typesetting" panose="03020402040406030203" pitchFamily="66" charset="-78"/>
                <a:ea typeface="Times New Roman" panose="02020603050405020304" pitchFamily="18" charset="0"/>
                <a:cs typeface="Arabic Typesetting" panose="03020402040406030203" pitchFamily="66" charset="-78"/>
              </a:rPr>
              <a:t>المصدر خارجي: سيتم استيرادها من موقع علي بابا وذلك لأنه يوفر أفضل الاسعار.</a:t>
            </a:r>
            <a:endParaRPr kumimoji="0" lang="en-US" sz="1050" b="0" i="0" u="none" strike="noStrike" cap="none" normalizeH="0" baseline="0" dirty="0" smtClean="0">
              <a:ln>
                <a:noFill/>
              </a:ln>
              <a:solidFill>
                <a:schemeClr val="tx1"/>
              </a:solidFill>
              <a:effectLst/>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400" b="0" i="0" u="none" strike="noStrike" cap="none" normalizeH="0" baseline="0" dirty="0" smtClean="0">
                <a:ln>
                  <a:noFill/>
                </a:ln>
                <a:solidFill>
                  <a:schemeClr val="tx1"/>
                </a:solidFill>
                <a:effectLst/>
                <a:latin typeface="Arabic Typesetting" panose="03020402040406030203" pitchFamily="66" charset="-78"/>
                <a:ea typeface="Times New Roman" panose="02020603050405020304" pitchFamily="18" charset="0"/>
                <a:cs typeface="Arabic Typesetting" panose="03020402040406030203" pitchFamily="66" charset="-78"/>
              </a:rPr>
              <a:t>المواصفات والتكلفة: </a:t>
            </a:r>
            <a:r>
              <a:rPr kumimoji="0" lang="ar-SA" sz="2400" b="0" i="0" u="none" strike="noStrike" cap="none" normalizeH="0" baseline="30000" dirty="0" smtClean="0">
                <a:ln>
                  <a:noFill/>
                </a:ln>
                <a:solidFill>
                  <a:schemeClr val="tx1"/>
                </a:solidFill>
                <a:effectLst/>
                <a:latin typeface="Arabic Typesetting" panose="03020402040406030203" pitchFamily="66" charset="-78"/>
                <a:ea typeface="Times New Roman" panose="02020603050405020304" pitchFamily="18" charset="0"/>
                <a:cs typeface="Arabic Typesetting" panose="03020402040406030203" pitchFamily="66" charset="-78"/>
              </a:rPr>
              <a:t>‏</a:t>
            </a:r>
            <a:r>
              <a:rPr kumimoji="0" lang="en-US" sz="2400" b="0" i="0" u="none" strike="noStrike" cap="none" normalizeH="0" baseline="30000" dirty="0" smtClean="0">
                <a:ln>
                  <a:noFill/>
                </a:ln>
                <a:solidFill>
                  <a:schemeClr val="tx1"/>
                </a:solidFill>
                <a:effectLst/>
                <a:latin typeface="Arabic Typesetting" panose="03020402040406030203" pitchFamily="66" charset="-78"/>
                <a:ea typeface="Times New Roman" panose="02020603050405020304" pitchFamily="18" charset="0"/>
                <a:cs typeface="Arabic Typesetting" panose="03020402040406030203" pitchFamily="66" charset="-78"/>
              </a:rPr>
              <a:t>iv)</a:t>
            </a:r>
            <a:endParaRPr kumimoji="0" lang="en-US" sz="20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graphicFrame>
        <p:nvGraphicFramePr>
          <p:cNvPr id="7" name="جدول 6"/>
          <p:cNvGraphicFramePr>
            <a:graphicFrameLocks noGrp="1"/>
          </p:cNvGraphicFramePr>
          <p:nvPr>
            <p:extLst>
              <p:ext uri="{D42A27DB-BD31-4B8C-83A1-F6EECF244321}">
                <p14:modId xmlns:p14="http://schemas.microsoft.com/office/powerpoint/2010/main" xmlns="" val="2423475345"/>
              </p:ext>
            </p:extLst>
          </p:nvPr>
        </p:nvGraphicFramePr>
        <p:xfrm>
          <a:off x="3349009" y="2820084"/>
          <a:ext cx="6394450" cy="3657600"/>
        </p:xfrm>
        <a:graphic>
          <a:graphicData uri="http://schemas.openxmlformats.org/drawingml/2006/table">
            <a:tbl>
              <a:tblPr rtl="1" firstRow="1" firstCol="1" bandRow="1">
                <a:tableStyleId>{F5AB1C69-6EDB-4FF4-983F-18BD219EF322}</a:tableStyleId>
              </a:tblPr>
              <a:tblGrid>
                <a:gridCol w="1540510"/>
                <a:gridCol w="1542415"/>
                <a:gridCol w="1537335"/>
                <a:gridCol w="1774190"/>
              </a:tblGrid>
              <a:tr h="0">
                <a:tc>
                  <a:txBody>
                    <a:bodyPr/>
                    <a:lstStyle/>
                    <a:p>
                      <a:pPr algn="r" rtl="1">
                        <a:spcAft>
                          <a:spcPts val="0"/>
                        </a:spcAft>
                      </a:pPr>
                      <a:r>
                        <a:rPr lang="ar-SA" sz="1600">
                          <a:effectLst/>
                        </a:rPr>
                        <a:t>اسم العلامة التجارية:</a:t>
                      </a:r>
                      <a:endParaRPr lang="en-US" sz="160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r" rtl="1">
                        <a:spcAft>
                          <a:spcPts val="0"/>
                        </a:spcAft>
                      </a:pPr>
                      <a:r>
                        <a:rPr lang="en-US" sz="1600">
                          <a:effectLst/>
                        </a:rPr>
                        <a:t>chuntai bakubaku king</a:t>
                      </a:r>
                      <a:endParaRPr lang="en-US" sz="160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r" rtl="1">
                        <a:spcAft>
                          <a:spcPts val="0"/>
                        </a:spcAft>
                      </a:pPr>
                      <a:r>
                        <a:rPr lang="ar-SA" sz="1600">
                          <a:effectLst/>
                        </a:rPr>
                        <a:t>رقم الموديل</a:t>
                      </a:r>
                      <a:r>
                        <a:rPr lang="en-US" sz="1600">
                          <a:effectLst/>
                        </a:rPr>
                        <a:t>:</a:t>
                      </a:r>
                      <a:endParaRPr lang="en-US" sz="160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r" rtl="1">
                        <a:spcAft>
                          <a:spcPts val="0"/>
                        </a:spcAft>
                      </a:pPr>
                      <a:r>
                        <a:rPr lang="en-US" sz="1600">
                          <a:effectLst/>
                        </a:rPr>
                        <a:t>MIG-0500-C</a:t>
                      </a:r>
                      <a:endParaRPr lang="en-US" sz="160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r>
              <a:tr h="0">
                <a:tc>
                  <a:txBody>
                    <a:bodyPr/>
                    <a:lstStyle/>
                    <a:p>
                      <a:pPr algn="r" rtl="1">
                        <a:spcAft>
                          <a:spcPts val="0"/>
                        </a:spcAft>
                      </a:pPr>
                      <a:r>
                        <a:rPr lang="ar-SA" sz="1600">
                          <a:effectLst/>
                        </a:rPr>
                        <a:t>قدرة الإنتاجية:</a:t>
                      </a:r>
                      <a:endParaRPr lang="en-US" sz="160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r" rtl="1">
                        <a:spcAft>
                          <a:spcPts val="0"/>
                        </a:spcAft>
                      </a:pPr>
                      <a:r>
                        <a:rPr lang="ar-SA" sz="1600">
                          <a:effectLst/>
                        </a:rPr>
                        <a:t>1000</a:t>
                      </a:r>
                      <a:r>
                        <a:rPr lang="en-US" sz="1600">
                          <a:effectLst/>
                        </a:rPr>
                        <a:t>kg/day</a:t>
                      </a:r>
                      <a:endParaRPr lang="en-US" sz="160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r" rtl="1">
                        <a:spcAft>
                          <a:spcPts val="0"/>
                        </a:spcAft>
                      </a:pPr>
                      <a:r>
                        <a:rPr lang="ar-SA" sz="1600">
                          <a:effectLst/>
                        </a:rPr>
                        <a:t>حجم</a:t>
                      </a:r>
                      <a:r>
                        <a:rPr lang="en-US" sz="1600">
                          <a:effectLst/>
                        </a:rPr>
                        <a:t>:</a:t>
                      </a:r>
                      <a:endParaRPr lang="en-US" sz="160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r" rtl="1">
                        <a:spcAft>
                          <a:spcPts val="0"/>
                        </a:spcAft>
                      </a:pPr>
                      <a:r>
                        <a:rPr lang="ar-SA" sz="1600">
                          <a:effectLst/>
                        </a:rPr>
                        <a:t>5400*3510*2625</a:t>
                      </a:r>
                      <a:r>
                        <a:rPr lang="en-US" sz="1600">
                          <a:effectLst/>
                        </a:rPr>
                        <a:t>MM</a:t>
                      </a:r>
                      <a:endParaRPr lang="en-US" sz="160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r>
              <a:tr h="0">
                <a:tc>
                  <a:txBody>
                    <a:bodyPr/>
                    <a:lstStyle/>
                    <a:p>
                      <a:pPr algn="r" rtl="1">
                        <a:spcAft>
                          <a:spcPts val="0"/>
                        </a:spcAft>
                      </a:pPr>
                      <a:r>
                        <a:rPr lang="ar-SA" sz="1600">
                          <a:effectLst/>
                        </a:rPr>
                        <a:t>الجهد الكهربي</a:t>
                      </a:r>
                      <a:r>
                        <a:rPr lang="en-US" sz="1600">
                          <a:effectLst/>
                        </a:rPr>
                        <a:t>:</a:t>
                      </a:r>
                      <a:endParaRPr lang="en-US" sz="160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r" rtl="1">
                        <a:spcAft>
                          <a:spcPts val="0"/>
                        </a:spcAft>
                      </a:pPr>
                      <a:r>
                        <a:rPr lang="ar-SA" sz="1600">
                          <a:effectLst/>
                        </a:rPr>
                        <a:t>380</a:t>
                      </a:r>
                      <a:r>
                        <a:rPr lang="en-US" sz="1600">
                          <a:effectLst/>
                        </a:rPr>
                        <a:t>V</a:t>
                      </a:r>
                      <a:endParaRPr lang="en-US" sz="160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r" rtl="1">
                        <a:spcAft>
                          <a:spcPts val="0"/>
                        </a:spcAft>
                      </a:pPr>
                      <a:r>
                        <a:rPr lang="ar-SA" sz="1600">
                          <a:effectLst/>
                        </a:rPr>
                        <a:t>السعر للوحدة الواحدة</a:t>
                      </a:r>
                      <a:endParaRPr lang="en-US" sz="160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r" rtl="1">
                        <a:spcAft>
                          <a:spcPts val="0"/>
                        </a:spcAft>
                      </a:pPr>
                      <a:r>
                        <a:rPr lang="ar-SA" sz="1600">
                          <a:effectLst/>
                        </a:rPr>
                        <a:t>٣٧٤٦٣٠ريال</a:t>
                      </a:r>
                      <a:endParaRPr lang="en-US" sz="1600">
                        <a:effectLst/>
                      </a:endParaRPr>
                    </a:p>
                    <a:p>
                      <a:pPr algn="r" rtl="1">
                        <a:spcAft>
                          <a:spcPts val="0"/>
                        </a:spcAft>
                      </a:pPr>
                      <a:r>
                        <a:rPr lang="ar-SA" sz="1600">
                          <a:effectLst/>
                        </a:rPr>
                        <a:t>100000 دولار</a:t>
                      </a:r>
                      <a:endParaRPr lang="en-US" sz="160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r>
              <a:tr h="0">
                <a:tc>
                  <a:txBody>
                    <a:bodyPr/>
                    <a:lstStyle/>
                    <a:p>
                      <a:pPr algn="r" rtl="1">
                        <a:spcAft>
                          <a:spcPts val="0"/>
                        </a:spcAft>
                      </a:pPr>
                      <a:r>
                        <a:rPr lang="ar-SA" sz="1600">
                          <a:effectLst/>
                        </a:rPr>
                        <a:t>قوة</a:t>
                      </a:r>
                      <a:r>
                        <a:rPr lang="en-US" sz="1600">
                          <a:effectLst/>
                        </a:rPr>
                        <a:t>:</a:t>
                      </a:r>
                      <a:endParaRPr lang="en-US" sz="160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r" rtl="1">
                        <a:spcAft>
                          <a:spcPts val="0"/>
                        </a:spcAft>
                      </a:pPr>
                      <a:r>
                        <a:rPr lang="en-US" sz="1600">
                          <a:effectLst/>
                        </a:rPr>
                        <a:t>Max 18KW</a:t>
                      </a:r>
                      <a:endParaRPr lang="en-US" sz="160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r" rtl="1">
                        <a:spcAft>
                          <a:spcPts val="0"/>
                        </a:spcAft>
                      </a:pPr>
                      <a:r>
                        <a:rPr lang="ar-SA" sz="1600">
                          <a:effectLst/>
                        </a:rPr>
                        <a:t>تردد</a:t>
                      </a:r>
                      <a:r>
                        <a:rPr lang="en-US" sz="1600">
                          <a:effectLst/>
                        </a:rPr>
                        <a:t>:</a:t>
                      </a:r>
                      <a:endParaRPr lang="en-US" sz="160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r" rtl="1">
                        <a:spcAft>
                          <a:spcPts val="0"/>
                        </a:spcAft>
                      </a:pPr>
                      <a:r>
                        <a:rPr lang="ar-SA" sz="1600">
                          <a:effectLst/>
                        </a:rPr>
                        <a:t>50</a:t>
                      </a:r>
                      <a:r>
                        <a:rPr lang="en-US" sz="1600">
                          <a:effectLst/>
                        </a:rPr>
                        <a:t>HZ/60HZ</a:t>
                      </a:r>
                      <a:endParaRPr lang="en-US" sz="160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r>
              <a:tr h="0">
                <a:tc>
                  <a:txBody>
                    <a:bodyPr/>
                    <a:lstStyle/>
                    <a:p>
                      <a:pPr algn="r" rtl="1">
                        <a:spcAft>
                          <a:spcPts val="0"/>
                        </a:spcAft>
                      </a:pPr>
                      <a:r>
                        <a:rPr lang="ar-SA" sz="1600">
                          <a:effectLst/>
                        </a:rPr>
                        <a:t>عمر</a:t>
                      </a:r>
                      <a:r>
                        <a:rPr lang="en-US" sz="1600">
                          <a:effectLst/>
                        </a:rPr>
                        <a:t>:</a:t>
                      </a:r>
                      <a:endParaRPr lang="en-US" sz="160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r" rtl="1">
                        <a:spcAft>
                          <a:spcPts val="0"/>
                        </a:spcAft>
                      </a:pPr>
                      <a:r>
                        <a:rPr lang="ar-SA" sz="1600">
                          <a:effectLst/>
                        </a:rPr>
                        <a:t>10 </a:t>
                      </a:r>
                      <a:r>
                        <a:rPr lang="en-US" sz="1600">
                          <a:effectLst/>
                        </a:rPr>
                        <a:t>YEARS</a:t>
                      </a:r>
                      <a:endParaRPr lang="en-US" sz="160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r" rtl="1">
                        <a:spcAft>
                          <a:spcPts val="0"/>
                        </a:spcAft>
                      </a:pPr>
                      <a:r>
                        <a:rPr lang="ar-SA" sz="1600">
                          <a:effectLst/>
                        </a:rPr>
                        <a:t>اسم المنتج</a:t>
                      </a:r>
                      <a:r>
                        <a:rPr lang="en-US" sz="1600">
                          <a:effectLst/>
                        </a:rPr>
                        <a:t>:</a:t>
                      </a:r>
                      <a:endParaRPr lang="en-US" sz="160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r" rtl="1">
                        <a:spcAft>
                          <a:spcPts val="0"/>
                        </a:spcAft>
                      </a:pPr>
                      <a:r>
                        <a:rPr lang="en-US" sz="1600">
                          <a:effectLst/>
                        </a:rPr>
                        <a:t>food waste composting machine</a:t>
                      </a:r>
                      <a:endParaRPr lang="en-US" sz="160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r>
              <a:tr h="0">
                <a:tc>
                  <a:txBody>
                    <a:bodyPr/>
                    <a:lstStyle/>
                    <a:p>
                      <a:pPr algn="r" rtl="1">
                        <a:spcAft>
                          <a:spcPts val="0"/>
                        </a:spcAft>
                      </a:pPr>
                      <a:r>
                        <a:rPr lang="ar-SA" sz="1600">
                          <a:effectLst/>
                        </a:rPr>
                        <a:t>تعبئة وتغليف السماد</a:t>
                      </a:r>
                      <a:endParaRPr lang="en-US" sz="160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gridSpan="3">
                  <a:txBody>
                    <a:bodyPr/>
                    <a:lstStyle/>
                    <a:p>
                      <a:pPr algn="r" rtl="1">
                        <a:spcAft>
                          <a:spcPts val="0"/>
                        </a:spcAft>
                      </a:pPr>
                      <a:r>
                        <a:rPr lang="ar-SA" sz="1600">
                          <a:effectLst/>
                        </a:rPr>
                        <a:t>يتم تعبئه الأكياس في اليوم الواحد 100 كيس. الكيس الواحد 10 كيلوغرام.</a:t>
                      </a:r>
                      <a:endParaRPr lang="en-US" sz="160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hMerge="1">
                  <a:txBody>
                    <a:bodyPr/>
                    <a:lstStyle/>
                    <a:p>
                      <a:pPr rtl="1"/>
                      <a:endParaRPr lang="ar-SA"/>
                    </a:p>
                  </a:txBody>
                  <a:tcPr/>
                </a:tc>
                <a:tc hMerge="1">
                  <a:txBody>
                    <a:bodyPr/>
                    <a:lstStyle/>
                    <a:p>
                      <a:pPr rtl="1"/>
                      <a:endParaRPr lang="ar-SA"/>
                    </a:p>
                  </a:txBody>
                  <a:tcPr/>
                </a:tc>
              </a:tr>
              <a:tr h="0">
                <a:tc gridSpan="4">
                  <a:txBody>
                    <a:bodyPr/>
                    <a:lstStyle/>
                    <a:p>
                      <a:pPr algn="r" rtl="1">
                        <a:spcAft>
                          <a:spcPts val="0"/>
                        </a:spcAft>
                      </a:pPr>
                      <a:r>
                        <a:rPr lang="ar-SA" sz="1600" dirty="0">
                          <a:effectLst/>
                        </a:rPr>
                        <a:t>ما بعد خدمة بيع لدينا نظام متكامل لمراقبة جودة قطع الغيار الصناعية. وسرعة التسليم والجودة العالية لدينا الشهادات والمؤهلات العالمية.</a:t>
                      </a:r>
                      <a:endParaRPr lang="en-US" sz="1600" dirty="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bl>
          </a:graphicData>
        </a:graphic>
      </p:graphicFrame>
    </p:spTree>
    <p:extLst>
      <p:ext uri="{BB962C8B-B14F-4D97-AF65-F5344CB8AC3E}">
        <p14:creationId xmlns:p14="http://schemas.microsoft.com/office/powerpoint/2010/main" xmlns="" val="4167997188"/>
      </p:ext>
    </p:extLst>
  </p:cSld>
  <p:clrMapOvr>
    <a:masterClrMapping/>
  </p:clrMapOvr>
  <p:transition spd="slow">
    <p:push dir="u"/>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نتيجة بحث الصور عن ‫شعار جامعة الملك سعود الجديد png‬‏"/>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187325"/>
            <a:ext cx="1535430" cy="590550"/>
          </a:xfrm>
          <a:prstGeom prst="rect">
            <a:avLst/>
          </a:prstGeom>
          <a:noFill/>
          <a:ln>
            <a:noFill/>
          </a:ln>
        </p:spPr>
      </p:pic>
      <p:pic>
        <p:nvPicPr>
          <p:cNvPr id="3" name="صورة 2" descr="C:\Users\Eman RAD\Desktop\2.png"/>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1074400" y="5892800"/>
            <a:ext cx="1117600" cy="965200"/>
          </a:xfrm>
          <a:prstGeom prst="rect">
            <a:avLst/>
          </a:prstGeom>
          <a:noFill/>
          <a:ln>
            <a:noFill/>
          </a:ln>
        </p:spPr>
      </p:pic>
      <p:sp>
        <p:nvSpPr>
          <p:cNvPr id="4" name="عنصر نائب لرقم الشريحة 3"/>
          <p:cNvSpPr>
            <a:spLocks noGrp="1"/>
          </p:cNvSpPr>
          <p:nvPr>
            <p:ph type="sldNum" sz="quarter" idx="12"/>
          </p:nvPr>
        </p:nvSpPr>
        <p:spPr/>
        <p:txBody>
          <a:bodyPr/>
          <a:lstStyle/>
          <a:p>
            <a:pPr algn="r" rtl="1"/>
            <a:fld id="{022B156B-59AE-415F-B24B-8756D48BB977}" type="slidenum">
              <a:rPr lang="ar-SA" smtClean="0"/>
              <a:pPr algn="r" rtl="1"/>
              <a:t>29</a:t>
            </a:fld>
            <a:endParaRPr lang="ar-SA"/>
          </a:p>
        </p:txBody>
      </p:sp>
      <p:sp>
        <p:nvSpPr>
          <p:cNvPr id="5" name="مستطيل 4"/>
          <p:cNvSpPr/>
          <p:nvPr/>
        </p:nvSpPr>
        <p:spPr>
          <a:xfrm>
            <a:off x="7634144" y="-25232"/>
            <a:ext cx="4416594" cy="1015663"/>
          </a:xfrm>
          <a:prstGeom prst="rect">
            <a:avLst/>
          </a:prstGeom>
        </p:spPr>
        <p:txBody>
          <a:bodyPr wrap="none">
            <a:spAutoFit/>
          </a:bodyPr>
          <a:lstStyle/>
          <a:p>
            <a:pPr lvl="0" algn="r" rtl="1">
              <a:spcAft>
                <a:spcPts val="0"/>
              </a:spcAft>
            </a:pPr>
            <a:r>
              <a:rPr lang="ar-SA" sz="6000" b="1" dirty="0">
                <a:solidFill>
                  <a:srgbClr val="007266"/>
                </a:solidFill>
                <a:latin typeface="Century Gothic" panose="020B0502020202020204" pitchFamily="34" charset="0"/>
                <a:ea typeface="Times New Roman" panose="02020603050405020304" pitchFamily="18" charset="0"/>
                <a:cs typeface="Arabic Typesetting" panose="03020402040406030203" pitchFamily="66" charset="-78"/>
              </a:rPr>
              <a:t>ثالثا دراسة الجدوى الفنية</a:t>
            </a:r>
            <a:r>
              <a:rPr lang="en-US" sz="6000" b="1" dirty="0">
                <a:solidFill>
                  <a:srgbClr val="007266"/>
                </a:solidFill>
                <a:latin typeface="Arabic Typesetting" panose="03020402040406030203" pitchFamily="66" charset="-78"/>
                <a:ea typeface="Times New Roman" panose="02020603050405020304" pitchFamily="18" charset="0"/>
                <a:cs typeface="Tahoma" panose="020B0604030504040204" pitchFamily="34" charset="0"/>
              </a:rPr>
              <a:t>:</a:t>
            </a:r>
            <a:endParaRPr lang="en-US" sz="6000" dirty="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p:txBody>
      </p:sp>
      <p:sp>
        <p:nvSpPr>
          <p:cNvPr id="6" name="مستطيل 5"/>
          <p:cNvSpPr/>
          <p:nvPr/>
        </p:nvSpPr>
        <p:spPr>
          <a:xfrm>
            <a:off x="2906738" y="704850"/>
            <a:ext cx="9144000" cy="2985433"/>
          </a:xfrm>
          <a:prstGeom prst="rect">
            <a:avLst/>
          </a:prstGeom>
        </p:spPr>
        <p:txBody>
          <a:bodyPr wrap="square">
            <a:spAutoFit/>
          </a:bodyPr>
          <a:lstStyle/>
          <a:p>
            <a:pPr lvl="0" algn="r" rtl="1">
              <a:spcAft>
                <a:spcPts val="0"/>
              </a:spcAft>
            </a:pPr>
            <a:r>
              <a:rPr lang="ar-SA" sz="2800" b="1" dirty="0" smtClean="0">
                <a:solidFill>
                  <a:srgbClr val="A02240"/>
                </a:solidFill>
                <a:latin typeface="Century Gothic" panose="020B0502020202020204" pitchFamily="34" charset="0"/>
                <a:ea typeface="Times New Roman" panose="02020603050405020304" pitchFamily="18" charset="0"/>
                <a:cs typeface="Arabic Typesetting" panose="03020402040406030203" pitchFamily="66" charset="-78"/>
              </a:rPr>
              <a:t>العمالة</a:t>
            </a:r>
            <a:r>
              <a:rPr lang="en-US" sz="2800" b="1" dirty="0">
                <a:solidFill>
                  <a:srgbClr val="A02240"/>
                </a:solidFill>
                <a:latin typeface="Arabic Typesetting" panose="03020402040406030203" pitchFamily="66" charset="-78"/>
                <a:ea typeface="Times New Roman" panose="02020603050405020304" pitchFamily="18" charset="0"/>
                <a:cs typeface="Tahoma" panose="020B0604030504040204" pitchFamily="34" charset="0"/>
              </a:rPr>
              <a:t>:</a:t>
            </a:r>
            <a:r>
              <a:rPr lang="en-US" sz="2000" dirty="0">
                <a:solidFill>
                  <a:srgbClr val="000000"/>
                </a:solidFill>
                <a:latin typeface="Century Gothic" panose="020B0502020202020204" pitchFamily="34" charset="0"/>
                <a:ea typeface="Times New Roman" panose="02020603050405020304" pitchFamily="18" charset="0"/>
                <a:cs typeface="Tahoma" panose="020B0604030504040204" pitchFamily="34" charset="0"/>
              </a:rPr>
              <a:t> </a:t>
            </a:r>
          </a:p>
          <a:p>
            <a:pPr marL="342900" lvl="0" indent="-342900" algn="r" rtl="1">
              <a:spcAft>
                <a:spcPts val="0"/>
              </a:spcAft>
              <a:buClr>
                <a:srgbClr val="F57C00"/>
              </a:buClr>
              <a:buFont typeface="Wingdings" panose="05000000000000000000" pitchFamily="2" charset="2"/>
              <a:buChar char=""/>
            </a:pPr>
            <a:r>
              <a:rPr lang="ar-SA" sz="2000" b="1" dirty="0">
                <a:solidFill>
                  <a:srgbClr val="F57C00"/>
                </a:solidFill>
                <a:latin typeface="Century Gothic" panose="020B0502020202020204" pitchFamily="34" charset="0"/>
                <a:ea typeface="Times New Roman" panose="02020603050405020304" pitchFamily="18" charset="0"/>
                <a:cs typeface="Arabic Typesetting" panose="03020402040406030203" pitchFamily="66" charset="-78"/>
              </a:rPr>
              <a:t>متطلبات المشروع من العمالة</a:t>
            </a:r>
            <a:r>
              <a:rPr lang="en-US" sz="2000" b="1" dirty="0">
                <a:solidFill>
                  <a:srgbClr val="F57C00"/>
                </a:solidFill>
                <a:latin typeface="Arabic Typesetting" panose="03020402040406030203" pitchFamily="66" charset="-78"/>
                <a:ea typeface="Times New Roman" panose="02020603050405020304" pitchFamily="18" charset="0"/>
                <a:cs typeface="Tahoma" panose="020B0604030504040204" pitchFamily="34" charset="0"/>
              </a:rPr>
              <a:t>:</a:t>
            </a:r>
            <a:endParaRPr lang="en-US" sz="1600"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962025" algn="r" rtl="1">
              <a:spcAft>
                <a:spcPts val="0"/>
              </a:spcAft>
            </a:pPr>
            <a:r>
              <a:rPr lang="ar-SA" sz="2000"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يتم تحديد عدد العمالة التي يحتاجها المشروع على أساس الطاقة الكاملة لهذا المشروع، وتنقسم العمالة إلى قسمين: عمالة الإنتاج مباشرة وعمالة غير مباشرة.</a:t>
            </a:r>
            <a:endParaRPr lang="en-US" sz="1600"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962025" algn="r" rtl="1">
              <a:spcAft>
                <a:spcPts val="0"/>
              </a:spcAft>
            </a:pPr>
            <a:r>
              <a:rPr lang="ar-SA" sz="2000"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ويتم حساب عدد العمال وفقاً للصيغة الآتية:</a:t>
            </a:r>
            <a:endParaRPr lang="en-US" sz="1600"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962025" algn="r" rtl="1">
              <a:spcAft>
                <a:spcPts val="0"/>
              </a:spcAft>
            </a:pPr>
            <a:r>
              <a:rPr lang="ar-SA" sz="2000"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عدد عمال الإنتاج المباشرين = حجم الإنتاج * الوقت اللازم لإنتاج الوحدة / عدد ساعات العمل للعامل خلال فترة الإنتاج = 50*1/12=4،1 = 4 عمال</a:t>
            </a:r>
            <a:endParaRPr lang="en-US" sz="1600"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962025" algn="r" rtl="1">
              <a:spcAft>
                <a:spcPts val="0"/>
              </a:spcAft>
            </a:pPr>
            <a:r>
              <a:rPr lang="ar-SA" sz="2000"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للتوضيح (الآلة تنتج 5 منتجات في الساعة الواحدة =50 كيلوغرام)</a:t>
            </a:r>
            <a:endParaRPr lang="en-US" sz="1600"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962025" algn="r" rtl="1">
              <a:spcAft>
                <a:spcPts val="0"/>
              </a:spcAft>
            </a:pPr>
            <a:r>
              <a:rPr lang="ar-SA" sz="2000"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ويتم احتساب عدد ساعات العمل كألتي (12ساعه – 2ساعتان راحة) *50كيلوغرام =500 كيلوغرام في 12 ساعة. </a:t>
            </a:r>
            <a:endParaRPr lang="en-US" sz="1600"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962025" algn="r" rtl="1">
              <a:spcAft>
                <a:spcPts val="0"/>
              </a:spcAft>
            </a:pPr>
            <a:r>
              <a:rPr lang="ar-SA" sz="2000"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متطلبات المشروع من عمالة:</a:t>
            </a:r>
            <a:endParaRPr lang="en-US" sz="1600" dirty="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p:txBody>
      </p:sp>
      <p:graphicFrame>
        <p:nvGraphicFramePr>
          <p:cNvPr id="7" name="جدول 6"/>
          <p:cNvGraphicFramePr>
            <a:graphicFrameLocks noGrp="1"/>
          </p:cNvGraphicFramePr>
          <p:nvPr>
            <p:extLst>
              <p:ext uri="{D42A27DB-BD31-4B8C-83A1-F6EECF244321}">
                <p14:modId xmlns:p14="http://schemas.microsoft.com/office/powerpoint/2010/main" xmlns="" val="1076896867"/>
              </p:ext>
            </p:extLst>
          </p:nvPr>
        </p:nvGraphicFramePr>
        <p:xfrm>
          <a:off x="3043397" y="3367070"/>
          <a:ext cx="5742940" cy="3395980"/>
        </p:xfrm>
        <a:graphic>
          <a:graphicData uri="http://schemas.openxmlformats.org/drawingml/2006/table">
            <a:tbl>
              <a:tblPr rtl="1" firstRow="1" firstCol="1" bandRow="1">
                <a:tableStyleId>{F5AB1C69-6EDB-4FF4-983F-18BD219EF322}</a:tableStyleId>
              </a:tblPr>
              <a:tblGrid>
                <a:gridCol w="1084580"/>
                <a:gridCol w="2101215"/>
                <a:gridCol w="728980"/>
                <a:gridCol w="516255"/>
                <a:gridCol w="589915"/>
                <a:gridCol w="721995"/>
              </a:tblGrid>
              <a:tr h="294640">
                <a:tc>
                  <a:txBody>
                    <a:bodyPr/>
                    <a:lstStyle/>
                    <a:p>
                      <a:pPr algn="ctr" rtl="0">
                        <a:spcBef>
                          <a:spcPts val="900"/>
                        </a:spcBef>
                        <a:spcAft>
                          <a:spcPts val="0"/>
                        </a:spcAft>
                      </a:pPr>
                      <a:r>
                        <a:rPr lang="ar-SA" sz="1800">
                          <a:effectLst/>
                        </a:rPr>
                        <a:t>المسمى الوظيفي</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0">
                        <a:spcBef>
                          <a:spcPts val="900"/>
                        </a:spcBef>
                        <a:spcAft>
                          <a:spcPts val="0"/>
                        </a:spcAft>
                      </a:pPr>
                      <a:r>
                        <a:rPr lang="ar-SA" sz="1800">
                          <a:effectLst/>
                        </a:rPr>
                        <a:t>متطلبات الوظيفة ووصف العمل</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0">
                        <a:spcBef>
                          <a:spcPts val="900"/>
                        </a:spcBef>
                        <a:spcAft>
                          <a:spcPts val="0"/>
                        </a:spcAft>
                      </a:pPr>
                      <a:r>
                        <a:rPr lang="ar-SA" sz="1800">
                          <a:effectLst/>
                        </a:rPr>
                        <a:t>الوردية</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gridSpan="3">
                  <a:txBody>
                    <a:bodyPr/>
                    <a:lstStyle/>
                    <a:p>
                      <a:pPr algn="ctr" rtl="0">
                        <a:spcBef>
                          <a:spcPts val="900"/>
                        </a:spcBef>
                        <a:spcAft>
                          <a:spcPts val="0"/>
                        </a:spcAft>
                      </a:pPr>
                      <a:r>
                        <a:rPr lang="ar-SA" sz="1800">
                          <a:effectLst/>
                        </a:rPr>
                        <a:t>عدد العمال</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hMerge="1">
                  <a:txBody>
                    <a:bodyPr/>
                    <a:lstStyle/>
                    <a:p>
                      <a:pPr rtl="1"/>
                      <a:endParaRPr lang="ar-SA"/>
                    </a:p>
                  </a:txBody>
                  <a:tcPr/>
                </a:tc>
                <a:tc hMerge="1">
                  <a:txBody>
                    <a:bodyPr/>
                    <a:lstStyle/>
                    <a:p>
                      <a:pPr rtl="1"/>
                      <a:endParaRPr lang="ar-SA"/>
                    </a:p>
                  </a:txBody>
                  <a:tcPr/>
                </a:tc>
              </a:tr>
              <a:tr h="294640">
                <a:tc>
                  <a:txBody>
                    <a:bodyPr/>
                    <a:lstStyle/>
                    <a:p>
                      <a:pPr algn="ctr" rtl="0">
                        <a:spcBef>
                          <a:spcPts val="900"/>
                        </a:spcBef>
                        <a:spcAft>
                          <a:spcPts val="0"/>
                        </a:spcAft>
                      </a:pPr>
                      <a:r>
                        <a:rPr lang="ar-SA" sz="1800">
                          <a:effectLst/>
                        </a:rPr>
                        <a:t> </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gridSpan="2">
                  <a:txBody>
                    <a:bodyPr/>
                    <a:lstStyle/>
                    <a:p>
                      <a:pPr algn="ctr" rtl="0">
                        <a:spcBef>
                          <a:spcPts val="900"/>
                        </a:spcBef>
                        <a:spcAft>
                          <a:spcPts val="0"/>
                        </a:spcAft>
                      </a:pPr>
                      <a:r>
                        <a:rPr lang="ar-SA" sz="1800">
                          <a:effectLst/>
                        </a:rPr>
                        <a:t> </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hMerge="1">
                  <a:txBody>
                    <a:bodyPr/>
                    <a:lstStyle/>
                    <a:p>
                      <a:pPr rtl="1"/>
                      <a:endParaRPr lang="ar-SA"/>
                    </a:p>
                  </a:txBody>
                  <a:tcPr/>
                </a:tc>
                <a:tc>
                  <a:txBody>
                    <a:bodyPr/>
                    <a:lstStyle/>
                    <a:p>
                      <a:pPr algn="ctr" rtl="0">
                        <a:spcBef>
                          <a:spcPts val="900"/>
                        </a:spcBef>
                        <a:spcAft>
                          <a:spcPts val="0"/>
                        </a:spcAft>
                      </a:pPr>
                      <a:r>
                        <a:rPr lang="ar-SA" sz="1800">
                          <a:effectLst/>
                        </a:rPr>
                        <a:t>محلي</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0">
                        <a:spcBef>
                          <a:spcPts val="900"/>
                        </a:spcBef>
                        <a:spcAft>
                          <a:spcPts val="0"/>
                        </a:spcAft>
                      </a:pPr>
                      <a:r>
                        <a:rPr lang="ar-SA" sz="1800">
                          <a:effectLst/>
                        </a:rPr>
                        <a:t>أجنبي</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0">
                        <a:spcBef>
                          <a:spcPts val="900"/>
                        </a:spcBef>
                        <a:spcAft>
                          <a:spcPts val="0"/>
                        </a:spcAft>
                      </a:pPr>
                      <a:r>
                        <a:rPr lang="ar-SA" sz="1800">
                          <a:effectLst/>
                        </a:rPr>
                        <a:t>إجمالي</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r>
              <a:tr h="302260">
                <a:tc>
                  <a:txBody>
                    <a:bodyPr/>
                    <a:lstStyle/>
                    <a:p>
                      <a:pPr algn="ctr" rtl="0">
                        <a:spcBef>
                          <a:spcPts val="900"/>
                        </a:spcBef>
                        <a:spcAft>
                          <a:spcPts val="0"/>
                        </a:spcAft>
                      </a:pPr>
                      <a:r>
                        <a:rPr lang="ar-SA" sz="1800">
                          <a:effectLst/>
                        </a:rPr>
                        <a:t>مدير المصنع</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r" rtl="0">
                        <a:spcBef>
                          <a:spcPts val="900"/>
                        </a:spcBef>
                        <a:spcAft>
                          <a:spcPts val="0"/>
                        </a:spcAft>
                      </a:pPr>
                      <a:r>
                        <a:rPr lang="ar-SA" sz="1800">
                          <a:effectLst/>
                        </a:rPr>
                        <a:t>الإشراف على عمل العمال</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0">
                        <a:spcBef>
                          <a:spcPts val="900"/>
                        </a:spcBef>
                        <a:spcAft>
                          <a:spcPts val="0"/>
                        </a:spcAft>
                      </a:pPr>
                      <a:r>
                        <a:rPr lang="ar-SA" sz="1800">
                          <a:effectLst/>
                        </a:rPr>
                        <a:t>1</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1">
                        <a:spcBef>
                          <a:spcPts val="900"/>
                        </a:spcBef>
                        <a:spcAft>
                          <a:spcPts val="0"/>
                        </a:spcAft>
                      </a:pPr>
                      <a:r>
                        <a:rPr lang="ar-SA" sz="1800">
                          <a:effectLst/>
                        </a:rPr>
                        <a:t>1</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0">
                        <a:spcBef>
                          <a:spcPts val="900"/>
                        </a:spcBef>
                        <a:spcAft>
                          <a:spcPts val="0"/>
                        </a:spcAft>
                      </a:pPr>
                      <a:r>
                        <a:rPr lang="ar-SA" sz="1800">
                          <a:effectLst/>
                        </a:rPr>
                        <a:t>-</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1">
                        <a:spcBef>
                          <a:spcPts val="900"/>
                        </a:spcBef>
                        <a:spcAft>
                          <a:spcPts val="0"/>
                        </a:spcAft>
                      </a:pPr>
                      <a:r>
                        <a:rPr lang="ar-SA" sz="1800">
                          <a:effectLst/>
                        </a:rPr>
                        <a:t>1</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r>
              <a:tr h="223520">
                <a:tc>
                  <a:txBody>
                    <a:bodyPr/>
                    <a:lstStyle/>
                    <a:p>
                      <a:pPr algn="ctr" rtl="0">
                        <a:spcBef>
                          <a:spcPts val="900"/>
                        </a:spcBef>
                        <a:spcAft>
                          <a:spcPts val="0"/>
                        </a:spcAft>
                      </a:pPr>
                      <a:r>
                        <a:rPr lang="ar-SA" sz="1800">
                          <a:effectLst/>
                        </a:rPr>
                        <a:t>سائق</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r" rtl="0">
                        <a:spcBef>
                          <a:spcPts val="900"/>
                        </a:spcBef>
                        <a:spcAft>
                          <a:spcPts val="0"/>
                        </a:spcAft>
                      </a:pPr>
                      <a:r>
                        <a:rPr lang="ar-SA" sz="1800">
                          <a:effectLst/>
                        </a:rPr>
                        <a:t>تجميع مخلفات الأكل وتوزيع المنتج</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0">
                        <a:spcBef>
                          <a:spcPts val="900"/>
                        </a:spcBef>
                        <a:spcAft>
                          <a:spcPts val="0"/>
                        </a:spcAft>
                      </a:pPr>
                      <a:r>
                        <a:rPr lang="ar-SA" sz="1800">
                          <a:effectLst/>
                        </a:rPr>
                        <a:t>1</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0">
                        <a:spcBef>
                          <a:spcPts val="900"/>
                        </a:spcBef>
                        <a:spcAft>
                          <a:spcPts val="0"/>
                        </a:spcAft>
                      </a:pPr>
                      <a:r>
                        <a:rPr lang="ar-SA" sz="1800">
                          <a:effectLst/>
                        </a:rPr>
                        <a:t>-</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0">
                        <a:spcBef>
                          <a:spcPts val="900"/>
                        </a:spcBef>
                        <a:spcAft>
                          <a:spcPts val="0"/>
                        </a:spcAft>
                      </a:pPr>
                      <a:r>
                        <a:rPr lang="ar-SA" sz="1800">
                          <a:effectLst/>
                        </a:rPr>
                        <a:t>1</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0">
                        <a:spcBef>
                          <a:spcPts val="900"/>
                        </a:spcBef>
                        <a:spcAft>
                          <a:spcPts val="0"/>
                        </a:spcAft>
                      </a:pPr>
                      <a:r>
                        <a:rPr lang="ar-SA" sz="1800">
                          <a:effectLst/>
                        </a:rPr>
                        <a:t>1</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r>
              <a:tr h="498475">
                <a:tc>
                  <a:txBody>
                    <a:bodyPr/>
                    <a:lstStyle/>
                    <a:p>
                      <a:pPr algn="ctr" rtl="0">
                        <a:spcBef>
                          <a:spcPts val="900"/>
                        </a:spcBef>
                        <a:spcAft>
                          <a:spcPts val="0"/>
                        </a:spcAft>
                      </a:pPr>
                      <a:r>
                        <a:rPr lang="ar-SA" sz="1800">
                          <a:effectLst/>
                        </a:rPr>
                        <a:t>عامل للآلة</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r" rtl="0">
                        <a:spcBef>
                          <a:spcPts val="900"/>
                        </a:spcBef>
                        <a:spcAft>
                          <a:spcPts val="0"/>
                        </a:spcAft>
                      </a:pPr>
                      <a:r>
                        <a:rPr lang="ar-SA" sz="1800">
                          <a:effectLst/>
                        </a:rPr>
                        <a:t>تشغيل الآلة ووضع مخلفات الأطعمة فيها</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0">
                        <a:spcBef>
                          <a:spcPts val="900"/>
                        </a:spcBef>
                        <a:spcAft>
                          <a:spcPts val="0"/>
                        </a:spcAft>
                      </a:pPr>
                      <a:r>
                        <a:rPr lang="ar-SA" sz="1800">
                          <a:effectLst/>
                        </a:rPr>
                        <a:t>1</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0">
                        <a:spcBef>
                          <a:spcPts val="900"/>
                        </a:spcBef>
                        <a:spcAft>
                          <a:spcPts val="0"/>
                        </a:spcAft>
                      </a:pPr>
                      <a:r>
                        <a:rPr lang="ar-SA" sz="1800">
                          <a:effectLst/>
                        </a:rPr>
                        <a:t>-</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0">
                        <a:spcBef>
                          <a:spcPts val="900"/>
                        </a:spcBef>
                        <a:spcAft>
                          <a:spcPts val="0"/>
                        </a:spcAft>
                      </a:pPr>
                      <a:r>
                        <a:rPr lang="ar-SA" sz="1800">
                          <a:effectLst/>
                        </a:rPr>
                        <a:t>1</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0">
                        <a:spcBef>
                          <a:spcPts val="900"/>
                        </a:spcBef>
                        <a:spcAft>
                          <a:spcPts val="0"/>
                        </a:spcAft>
                      </a:pPr>
                      <a:r>
                        <a:rPr lang="ar-SA" sz="1800">
                          <a:effectLst/>
                        </a:rPr>
                        <a:t>1</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r>
              <a:tr h="302260">
                <a:tc>
                  <a:txBody>
                    <a:bodyPr/>
                    <a:lstStyle/>
                    <a:p>
                      <a:pPr algn="ctr" rtl="0">
                        <a:spcBef>
                          <a:spcPts val="900"/>
                        </a:spcBef>
                        <a:spcAft>
                          <a:spcPts val="0"/>
                        </a:spcAft>
                      </a:pPr>
                      <a:r>
                        <a:rPr lang="ar-SA" sz="1800">
                          <a:effectLst/>
                        </a:rPr>
                        <a:t>فني زراعة</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r" rtl="0">
                        <a:spcBef>
                          <a:spcPts val="900"/>
                        </a:spcBef>
                        <a:spcAft>
                          <a:spcPts val="0"/>
                        </a:spcAft>
                      </a:pPr>
                      <a:r>
                        <a:rPr lang="ar-SA" sz="1800">
                          <a:effectLst/>
                        </a:rPr>
                        <a:t>الإشراف على جودة السماد</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0">
                        <a:spcBef>
                          <a:spcPts val="900"/>
                        </a:spcBef>
                        <a:spcAft>
                          <a:spcPts val="0"/>
                        </a:spcAft>
                      </a:pPr>
                      <a:r>
                        <a:rPr lang="ar-SA" sz="1800">
                          <a:effectLst/>
                        </a:rPr>
                        <a:t>1</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0">
                        <a:spcBef>
                          <a:spcPts val="900"/>
                        </a:spcBef>
                        <a:spcAft>
                          <a:spcPts val="0"/>
                        </a:spcAft>
                      </a:pPr>
                      <a:r>
                        <a:rPr lang="ar-SA" sz="1800">
                          <a:effectLst/>
                        </a:rPr>
                        <a:t>-</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0">
                        <a:spcBef>
                          <a:spcPts val="900"/>
                        </a:spcBef>
                        <a:spcAft>
                          <a:spcPts val="0"/>
                        </a:spcAft>
                      </a:pPr>
                      <a:r>
                        <a:rPr lang="ar-SA" sz="1800">
                          <a:effectLst/>
                        </a:rPr>
                        <a:t>1</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1">
                        <a:spcBef>
                          <a:spcPts val="900"/>
                        </a:spcBef>
                        <a:spcAft>
                          <a:spcPts val="0"/>
                        </a:spcAft>
                      </a:pPr>
                      <a:r>
                        <a:rPr lang="ar-SA" sz="1800">
                          <a:effectLst/>
                        </a:rPr>
                        <a:t>1</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r>
              <a:tr h="302260">
                <a:tc>
                  <a:txBody>
                    <a:bodyPr/>
                    <a:lstStyle/>
                    <a:p>
                      <a:pPr algn="ctr" rtl="0">
                        <a:spcBef>
                          <a:spcPts val="900"/>
                        </a:spcBef>
                        <a:spcAft>
                          <a:spcPts val="0"/>
                        </a:spcAft>
                      </a:pPr>
                      <a:r>
                        <a:rPr lang="ar-SA" sz="1800">
                          <a:effectLst/>
                        </a:rPr>
                        <a:t>عامل تحميل</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r" rtl="0">
                        <a:spcBef>
                          <a:spcPts val="900"/>
                        </a:spcBef>
                        <a:spcAft>
                          <a:spcPts val="0"/>
                        </a:spcAft>
                      </a:pPr>
                      <a:r>
                        <a:rPr lang="ar-SA" sz="1800">
                          <a:effectLst/>
                        </a:rPr>
                        <a:t>عامل للتحميل والتنزيل</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0">
                        <a:spcBef>
                          <a:spcPts val="900"/>
                        </a:spcBef>
                        <a:spcAft>
                          <a:spcPts val="0"/>
                        </a:spcAft>
                      </a:pPr>
                      <a:r>
                        <a:rPr lang="ar-SA" sz="1800">
                          <a:effectLst/>
                        </a:rPr>
                        <a:t>1</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1">
                        <a:spcBef>
                          <a:spcPts val="900"/>
                        </a:spcBef>
                        <a:spcAft>
                          <a:spcPts val="0"/>
                        </a:spcAft>
                      </a:pPr>
                      <a:r>
                        <a:rPr lang="ar-SA" sz="1800">
                          <a:effectLst/>
                        </a:rPr>
                        <a:t>-</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0">
                        <a:spcBef>
                          <a:spcPts val="900"/>
                        </a:spcBef>
                        <a:spcAft>
                          <a:spcPts val="0"/>
                        </a:spcAft>
                      </a:pPr>
                      <a:r>
                        <a:rPr lang="ar-SA" sz="1800">
                          <a:effectLst/>
                        </a:rPr>
                        <a:t>2</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0">
                        <a:spcBef>
                          <a:spcPts val="900"/>
                        </a:spcBef>
                        <a:spcAft>
                          <a:spcPts val="0"/>
                        </a:spcAft>
                      </a:pPr>
                      <a:r>
                        <a:rPr lang="ar-SA" sz="1800">
                          <a:effectLst/>
                        </a:rPr>
                        <a:t>2</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r>
              <a:tr h="294640">
                <a:tc>
                  <a:txBody>
                    <a:bodyPr/>
                    <a:lstStyle/>
                    <a:p>
                      <a:pPr algn="ctr" rtl="0">
                        <a:spcBef>
                          <a:spcPts val="900"/>
                        </a:spcBef>
                        <a:spcAft>
                          <a:spcPts val="0"/>
                        </a:spcAft>
                      </a:pPr>
                      <a:r>
                        <a:rPr lang="ar-SA" sz="1800">
                          <a:effectLst/>
                        </a:rPr>
                        <a:t>المجموع</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gridSpan="2">
                  <a:txBody>
                    <a:bodyPr/>
                    <a:lstStyle/>
                    <a:p>
                      <a:pPr algn="ctr" rtl="0">
                        <a:spcBef>
                          <a:spcPts val="900"/>
                        </a:spcBef>
                        <a:spcAft>
                          <a:spcPts val="0"/>
                        </a:spcAft>
                      </a:pPr>
                      <a:r>
                        <a:rPr lang="ar-SA" sz="1800">
                          <a:effectLst/>
                        </a:rPr>
                        <a:t> </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hMerge="1">
                  <a:txBody>
                    <a:bodyPr/>
                    <a:lstStyle/>
                    <a:p>
                      <a:pPr rtl="1"/>
                      <a:endParaRPr lang="ar-SA"/>
                    </a:p>
                  </a:txBody>
                  <a:tcPr/>
                </a:tc>
                <a:tc>
                  <a:txBody>
                    <a:bodyPr/>
                    <a:lstStyle/>
                    <a:p>
                      <a:pPr algn="ctr" rtl="0">
                        <a:spcBef>
                          <a:spcPts val="900"/>
                        </a:spcBef>
                        <a:spcAft>
                          <a:spcPts val="0"/>
                        </a:spcAft>
                      </a:pPr>
                      <a:r>
                        <a:rPr lang="ar-SA" sz="1800">
                          <a:effectLst/>
                        </a:rPr>
                        <a:t>1</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0">
                        <a:spcBef>
                          <a:spcPts val="900"/>
                        </a:spcBef>
                        <a:spcAft>
                          <a:spcPts val="0"/>
                        </a:spcAft>
                      </a:pPr>
                      <a:r>
                        <a:rPr lang="ar-SA" sz="1800">
                          <a:effectLst/>
                        </a:rPr>
                        <a:t>5</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0">
                        <a:spcBef>
                          <a:spcPts val="900"/>
                        </a:spcBef>
                        <a:spcAft>
                          <a:spcPts val="0"/>
                        </a:spcAft>
                      </a:pPr>
                      <a:r>
                        <a:rPr lang="ar-SA" sz="1800" dirty="0">
                          <a:effectLst/>
                        </a:rPr>
                        <a:t>6</a:t>
                      </a:r>
                      <a:endParaRPr lang="en-US" sz="1600" dirty="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r>
            </a:tbl>
          </a:graphicData>
        </a:graphic>
      </p:graphicFrame>
    </p:spTree>
    <p:extLst>
      <p:ext uri="{BB962C8B-B14F-4D97-AF65-F5344CB8AC3E}">
        <p14:creationId xmlns:p14="http://schemas.microsoft.com/office/powerpoint/2010/main" xmlns="" val="1502150545"/>
      </p:ext>
    </p:extLst>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نتيجة بحث الصور عن ‫شعار جامعة الملك سعود الجديد png‬‏"/>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187325"/>
            <a:ext cx="1535430" cy="590550"/>
          </a:xfrm>
          <a:prstGeom prst="rect">
            <a:avLst/>
          </a:prstGeom>
          <a:noFill/>
          <a:ln>
            <a:noFill/>
          </a:ln>
        </p:spPr>
      </p:pic>
      <p:pic>
        <p:nvPicPr>
          <p:cNvPr id="5" name="صورة 4" descr="C:\Users\Eman RAD\Desktop\2.png"/>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1074400" y="5892800"/>
            <a:ext cx="1117600" cy="965200"/>
          </a:xfrm>
          <a:prstGeom prst="rect">
            <a:avLst/>
          </a:prstGeom>
          <a:noFill/>
          <a:ln>
            <a:noFill/>
          </a:ln>
        </p:spPr>
      </p:pic>
      <p:sp>
        <p:nvSpPr>
          <p:cNvPr id="6" name="مستطيل 5"/>
          <p:cNvSpPr/>
          <p:nvPr/>
        </p:nvSpPr>
        <p:spPr>
          <a:xfrm>
            <a:off x="8661866" y="20935"/>
            <a:ext cx="3530134" cy="923330"/>
          </a:xfrm>
          <a:prstGeom prst="rect">
            <a:avLst/>
          </a:prstGeom>
        </p:spPr>
        <p:txBody>
          <a:bodyPr wrap="none">
            <a:spAutoFit/>
          </a:bodyPr>
          <a:lstStyle/>
          <a:p>
            <a:r>
              <a:rPr lang="ar-SA" sz="5400" b="1" dirty="0">
                <a:solidFill>
                  <a:srgbClr val="007266"/>
                </a:solidFill>
                <a:ea typeface="Times New Roman" panose="02020603050405020304" pitchFamily="18" charset="0"/>
                <a:cs typeface="Arabic Typesetting" panose="03020402040406030203" pitchFamily="66" charset="-78"/>
              </a:rPr>
              <a:t>أولاً الدراسة التمهيدية:</a:t>
            </a:r>
            <a:r>
              <a:rPr lang="ar-SA" sz="5400" dirty="0">
                <a:ea typeface="Times New Roman" panose="02020603050405020304" pitchFamily="18" charset="0"/>
                <a:cs typeface="Century Gothic" panose="020B0502020202020204" pitchFamily="34" charset="0"/>
              </a:rPr>
              <a:t> </a:t>
            </a:r>
            <a:endParaRPr lang="ar-SA" sz="5400" dirty="0"/>
          </a:p>
        </p:txBody>
      </p:sp>
      <p:graphicFrame>
        <p:nvGraphicFramePr>
          <p:cNvPr id="8" name="جدول 7"/>
          <p:cNvGraphicFramePr>
            <a:graphicFrameLocks noGrp="1"/>
          </p:cNvGraphicFramePr>
          <p:nvPr>
            <p:extLst>
              <p:ext uri="{D42A27DB-BD31-4B8C-83A1-F6EECF244321}">
                <p14:modId xmlns:p14="http://schemas.microsoft.com/office/powerpoint/2010/main" xmlns="" val="3973619693"/>
              </p:ext>
            </p:extLst>
          </p:nvPr>
        </p:nvGraphicFramePr>
        <p:xfrm>
          <a:off x="1586230" y="-139700"/>
          <a:ext cx="5875943" cy="6918960"/>
        </p:xfrm>
        <a:graphic>
          <a:graphicData uri="http://schemas.openxmlformats.org/drawingml/2006/table">
            <a:tbl>
              <a:tblPr rtl="1" firstRow="1" firstCol="1" bandRow="1">
                <a:tableStyleId>{C083E6E3-FA7D-4D7B-A595-EF9225AFEA82}</a:tableStyleId>
              </a:tblPr>
              <a:tblGrid>
                <a:gridCol w="1351208"/>
                <a:gridCol w="1046917"/>
                <a:gridCol w="1351208"/>
                <a:gridCol w="442248"/>
                <a:gridCol w="442248"/>
                <a:gridCol w="431977"/>
                <a:gridCol w="419745"/>
                <a:gridCol w="390392"/>
              </a:tblGrid>
              <a:tr h="210820">
                <a:tc rowSpan="2">
                  <a:txBody>
                    <a:bodyPr/>
                    <a:lstStyle/>
                    <a:p>
                      <a:pPr algn="ctr" rtl="0">
                        <a:spcBef>
                          <a:spcPts val="900"/>
                        </a:spcBef>
                        <a:spcAft>
                          <a:spcPts val="0"/>
                        </a:spcAft>
                      </a:pPr>
                      <a:r>
                        <a:rPr lang="ar-SA" sz="900" b="1" dirty="0">
                          <a:solidFill>
                            <a:schemeClr val="tx2"/>
                          </a:solidFill>
                          <a:effectLst/>
                        </a:rPr>
                        <a:t> </a:t>
                      </a:r>
                      <a:endParaRPr lang="en-US" sz="900" b="1" dirty="0">
                        <a:solidFill>
                          <a:schemeClr val="tx2"/>
                        </a:solidFill>
                        <a:effectLst/>
                      </a:endParaRPr>
                    </a:p>
                    <a:p>
                      <a:pPr marL="276225" algn="ctr" rtl="0">
                        <a:spcBef>
                          <a:spcPts val="900"/>
                        </a:spcBef>
                        <a:spcAft>
                          <a:spcPts val="0"/>
                        </a:spcAft>
                      </a:pPr>
                      <a:r>
                        <a:rPr lang="ar-SA" sz="900" b="1" dirty="0">
                          <a:solidFill>
                            <a:schemeClr val="tx2"/>
                          </a:solidFill>
                          <a:effectLst/>
                        </a:rPr>
                        <a:t>م</a:t>
                      </a:r>
                      <a:endParaRPr lang="en-US" sz="900" b="1" dirty="0">
                        <a:solidFill>
                          <a:schemeClr val="tx2"/>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c rowSpan="2">
                  <a:txBody>
                    <a:bodyPr/>
                    <a:lstStyle/>
                    <a:p>
                      <a:pPr algn="ctr" rtl="0">
                        <a:spcBef>
                          <a:spcPts val="900"/>
                        </a:spcBef>
                        <a:spcAft>
                          <a:spcPts val="0"/>
                        </a:spcAft>
                      </a:pPr>
                      <a:r>
                        <a:rPr lang="ar-SA" sz="900" b="1" dirty="0">
                          <a:solidFill>
                            <a:schemeClr val="tx2"/>
                          </a:solidFill>
                          <a:effectLst/>
                        </a:rPr>
                        <a:t> </a:t>
                      </a:r>
                      <a:endParaRPr lang="en-US" sz="900" b="1" dirty="0">
                        <a:solidFill>
                          <a:schemeClr val="tx2"/>
                        </a:solidFill>
                        <a:effectLst/>
                      </a:endParaRPr>
                    </a:p>
                    <a:p>
                      <a:pPr algn="ctr" rtl="0">
                        <a:spcBef>
                          <a:spcPts val="900"/>
                        </a:spcBef>
                        <a:spcAft>
                          <a:spcPts val="0"/>
                        </a:spcAft>
                      </a:pPr>
                      <a:r>
                        <a:rPr lang="ar-SA" sz="900" b="1" dirty="0">
                          <a:solidFill>
                            <a:schemeClr val="tx2"/>
                          </a:solidFill>
                          <a:effectLst/>
                        </a:rPr>
                        <a:t> </a:t>
                      </a:r>
                      <a:endParaRPr lang="en-US" sz="900" b="1" dirty="0">
                        <a:solidFill>
                          <a:schemeClr val="tx2"/>
                        </a:solidFill>
                        <a:effectLst/>
                      </a:endParaRPr>
                    </a:p>
                    <a:p>
                      <a:pPr algn="ctr" rtl="0">
                        <a:spcBef>
                          <a:spcPts val="900"/>
                        </a:spcBef>
                        <a:spcAft>
                          <a:spcPts val="0"/>
                        </a:spcAft>
                      </a:pPr>
                      <a:r>
                        <a:rPr lang="ar-SA" sz="900" b="1" dirty="0">
                          <a:solidFill>
                            <a:schemeClr val="tx2"/>
                          </a:solidFill>
                          <a:effectLst/>
                        </a:rPr>
                        <a:t>معايير التقويم الكلية</a:t>
                      </a:r>
                      <a:endParaRPr lang="en-US" sz="900" b="1" dirty="0">
                        <a:solidFill>
                          <a:schemeClr val="tx2"/>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c rowSpan="2">
                  <a:txBody>
                    <a:bodyPr/>
                    <a:lstStyle/>
                    <a:p>
                      <a:pPr algn="ctr" rtl="0">
                        <a:spcBef>
                          <a:spcPts val="900"/>
                        </a:spcBef>
                        <a:spcAft>
                          <a:spcPts val="0"/>
                        </a:spcAft>
                      </a:pPr>
                      <a:r>
                        <a:rPr lang="ar-SA" sz="900" b="1" dirty="0">
                          <a:solidFill>
                            <a:schemeClr val="tx2"/>
                          </a:solidFill>
                          <a:effectLst/>
                        </a:rPr>
                        <a:t> </a:t>
                      </a:r>
                      <a:endParaRPr lang="en-US" sz="900" b="1" dirty="0">
                        <a:solidFill>
                          <a:schemeClr val="tx2"/>
                        </a:solidFill>
                        <a:effectLst/>
                      </a:endParaRPr>
                    </a:p>
                    <a:p>
                      <a:pPr algn="ctr" rtl="0">
                        <a:spcBef>
                          <a:spcPts val="900"/>
                        </a:spcBef>
                        <a:spcAft>
                          <a:spcPts val="0"/>
                        </a:spcAft>
                      </a:pPr>
                      <a:r>
                        <a:rPr lang="ar-SA" sz="900" b="1" dirty="0">
                          <a:solidFill>
                            <a:schemeClr val="tx2"/>
                          </a:solidFill>
                          <a:effectLst/>
                        </a:rPr>
                        <a:t> </a:t>
                      </a:r>
                      <a:endParaRPr lang="en-US" sz="900" b="1" dirty="0">
                        <a:solidFill>
                          <a:schemeClr val="tx2"/>
                        </a:solidFill>
                        <a:effectLst/>
                      </a:endParaRPr>
                    </a:p>
                    <a:p>
                      <a:pPr algn="ctr" rtl="0">
                        <a:spcBef>
                          <a:spcPts val="900"/>
                        </a:spcBef>
                        <a:spcAft>
                          <a:spcPts val="0"/>
                        </a:spcAft>
                      </a:pPr>
                      <a:r>
                        <a:rPr lang="ar-SA" sz="900" b="1" dirty="0">
                          <a:solidFill>
                            <a:schemeClr val="tx2"/>
                          </a:solidFill>
                          <a:effectLst/>
                        </a:rPr>
                        <a:t>معايير التقويم الجزئية</a:t>
                      </a:r>
                      <a:endParaRPr lang="en-US" sz="900" b="1" dirty="0">
                        <a:solidFill>
                          <a:schemeClr val="tx2"/>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c gridSpan="5">
                  <a:txBody>
                    <a:bodyPr/>
                    <a:lstStyle/>
                    <a:p>
                      <a:pPr algn="ctr" rtl="0">
                        <a:spcBef>
                          <a:spcPts val="900"/>
                        </a:spcBef>
                        <a:spcAft>
                          <a:spcPts val="0"/>
                        </a:spcAft>
                      </a:pPr>
                      <a:r>
                        <a:rPr lang="ar-SA" sz="900" b="1">
                          <a:solidFill>
                            <a:schemeClr val="tx2"/>
                          </a:solidFill>
                          <a:effectLst/>
                        </a:rPr>
                        <a:t> </a:t>
                      </a:r>
                      <a:endParaRPr lang="en-US" sz="900" b="1">
                        <a:solidFill>
                          <a:schemeClr val="tx2"/>
                        </a:solidFill>
                        <a:effectLst/>
                      </a:endParaRPr>
                    </a:p>
                    <a:p>
                      <a:pPr algn="ctr" rtl="0">
                        <a:spcBef>
                          <a:spcPts val="900"/>
                        </a:spcBef>
                        <a:spcAft>
                          <a:spcPts val="0"/>
                        </a:spcAft>
                      </a:pPr>
                      <a:r>
                        <a:rPr lang="ar-SA" sz="900" b="1">
                          <a:solidFill>
                            <a:schemeClr val="tx2"/>
                          </a:solidFill>
                          <a:effectLst/>
                        </a:rPr>
                        <a:t>أفكار المشروعات</a:t>
                      </a:r>
                      <a:endParaRPr lang="en-US" sz="900" b="1">
                        <a:solidFill>
                          <a:schemeClr val="tx2"/>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407852">
                <a:tc vMerge="1">
                  <a:txBody>
                    <a:bodyPr/>
                    <a:lstStyle/>
                    <a:p>
                      <a:pPr rtl="1"/>
                      <a:endParaRPr lang="ar-SA"/>
                    </a:p>
                  </a:txBody>
                  <a:tcPr/>
                </a:tc>
                <a:tc vMerge="1">
                  <a:txBody>
                    <a:bodyPr/>
                    <a:lstStyle/>
                    <a:p>
                      <a:pPr rtl="1"/>
                      <a:endParaRPr lang="ar-SA"/>
                    </a:p>
                  </a:txBody>
                  <a:tcPr/>
                </a:tc>
                <a:tc vMerge="1">
                  <a:txBody>
                    <a:bodyPr/>
                    <a:lstStyle/>
                    <a:p>
                      <a:pPr rtl="1"/>
                      <a:endParaRPr lang="ar-SA"/>
                    </a:p>
                  </a:txBody>
                  <a:tcPr/>
                </a:tc>
                <a:tc>
                  <a:txBody>
                    <a:bodyPr/>
                    <a:lstStyle/>
                    <a:p>
                      <a:pPr algn="ctr" rtl="0">
                        <a:spcBef>
                          <a:spcPts val="900"/>
                        </a:spcBef>
                        <a:spcAft>
                          <a:spcPts val="0"/>
                        </a:spcAft>
                      </a:pPr>
                      <a:r>
                        <a:rPr lang="en-US" sz="1050" b="1" dirty="0">
                          <a:solidFill>
                            <a:schemeClr val="tx2"/>
                          </a:solidFill>
                          <a:effectLst/>
                        </a:rPr>
                        <a:t> </a:t>
                      </a:r>
                    </a:p>
                    <a:p>
                      <a:pPr algn="ctr" rtl="0">
                        <a:spcBef>
                          <a:spcPts val="900"/>
                        </a:spcBef>
                        <a:spcAft>
                          <a:spcPts val="0"/>
                        </a:spcAft>
                      </a:pPr>
                      <a:r>
                        <a:rPr lang="ar-SA" sz="1050" b="1" dirty="0">
                          <a:solidFill>
                            <a:schemeClr val="tx2"/>
                          </a:solidFill>
                          <a:effectLst/>
                        </a:rPr>
                        <a:t>طريق أسهل</a:t>
                      </a:r>
                      <a:endParaRPr lang="en-US" sz="1050" b="1" dirty="0">
                        <a:solidFill>
                          <a:schemeClr val="tx2"/>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c>
                  <a:txBody>
                    <a:bodyPr/>
                    <a:lstStyle/>
                    <a:p>
                      <a:pPr algn="ctr" rtl="0">
                        <a:spcBef>
                          <a:spcPts val="900"/>
                        </a:spcBef>
                        <a:spcAft>
                          <a:spcPts val="0"/>
                        </a:spcAft>
                      </a:pPr>
                      <a:r>
                        <a:rPr lang="ar-SA" sz="1050" b="1" dirty="0">
                          <a:solidFill>
                            <a:schemeClr val="tx2"/>
                          </a:solidFill>
                          <a:effectLst/>
                        </a:rPr>
                        <a:t>مزرعة الآيس كريم</a:t>
                      </a:r>
                      <a:endParaRPr lang="en-US" sz="1050" b="1" dirty="0">
                        <a:solidFill>
                          <a:schemeClr val="tx2"/>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c>
                  <a:txBody>
                    <a:bodyPr/>
                    <a:lstStyle/>
                    <a:p>
                      <a:pPr algn="ctr" rtl="0">
                        <a:spcBef>
                          <a:spcPts val="900"/>
                        </a:spcBef>
                        <a:spcAft>
                          <a:spcPts val="0"/>
                        </a:spcAft>
                      </a:pPr>
                      <a:r>
                        <a:rPr lang="ar-SA" sz="1050" b="1" dirty="0">
                          <a:solidFill>
                            <a:schemeClr val="accent5">
                              <a:lumMod val="75000"/>
                            </a:schemeClr>
                          </a:solidFill>
                          <a:effectLst/>
                        </a:rPr>
                        <a:t> </a:t>
                      </a:r>
                      <a:endParaRPr lang="en-US" sz="1050" b="1" dirty="0">
                        <a:solidFill>
                          <a:schemeClr val="accent5">
                            <a:lumMod val="75000"/>
                          </a:schemeClr>
                        </a:solidFill>
                        <a:effectLst/>
                      </a:endParaRPr>
                    </a:p>
                    <a:p>
                      <a:pPr algn="ctr" rtl="0">
                        <a:spcBef>
                          <a:spcPts val="900"/>
                        </a:spcBef>
                        <a:spcAft>
                          <a:spcPts val="0"/>
                        </a:spcAft>
                      </a:pPr>
                      <a:r>
                        <a:rPr lang="ar-SA" sz="1050" b="1" dirty="0">
                          <a:solidFill>
                            <a:schemeClr val="accent5">
                              <a:lumMod val="75000"/>
                            </a:schemeClr>
                          </a:solidFill>
                          <a:effectLst/>
                        </a:rPr>
                        <a:t>صناعة الأسمدة العضوية</a:t>
                      </a:r>
                      <a:endParaRPr lang="en-US" sz="1050" b="1" dirty="0">
                        <a:solidFill>
                          <a:schemeClr val="accent5">
                            <a:lumMod val="75000"/>
                          </a:schemeClr>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c>
                  <a:txBody>
                    <a:bodyPr/>
                    <a:lstStyle/>
                    <a:p>
                      <a:pPr algn="ctr" rtl="0">
                        <a:spcBef>
                          <a:spcPts val="900"/>
                        </a:spcBef>
                        <a:spcAft>
                          <a:spcPts val="0"/>
                        </a:spcAft>
                      </a:pPr>
                      <a:r>
                        <a:rPr lang="ar-SA" sz="1050" b="1" dirty="0">
                          <a:solidFill>
                            <a:schemeClr val="tx2"/>
                          </a:solidFill>
                          <a:effectLst/>
                        </a:rPr>
                        <a:t> </a:t>
                      </a:r>
                      <a:endParaRPr lang="en-US" sz="1050" b="1" dirty="0">
                        <a:solidFill>
                          <a:schemeClr val="tx2"/>
                        </a:solidFill>
                        <a:effectLst/>
                      </a:endParaRPr>
                    </a:p>
                    <a:p>
                      <a:pPr algn="ctr" rtl="0">
                        <a:spcBef>
                          <a:spcPts val="900"/>
                        </a:spcBef>
                        <a:spcAft>
                          <a:spcPts val="0"/>
                        </a:spcAft>
                      </a:pPr>
                      <a:r>
                        <a:rPr lang="ar-SA" sz="1050" b="1" dirty="0">
                          <a:solidFill>
                            <a:schemeClr val="tx2"/>
                          </a:solidFill>
                          <a:effectLst/>
                        </a:rPr>
                        <a:t>مغسلة ملابس نسائية</a:t>
                      </a:r>
                      <a:endParaRPr lang="en-US" sz="1050" b="1" dirty="0">
                        <a:solidFill>
                          <a:schemeClr val="tx2"/>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c>
                  <a:txBody>
                    <a:bodyPr/>
                    <a:lstStyle/>
                    <a:p>
                      <a:pPr algn="ctr" rtl="0">
                        <a:spcBef>
                          <a:spcPts val="900"/>
                        </a:spcBef>
                        <a:spcAft>
                          <a:spcPts val="0"/>
                        </a:spcAft>
                      </a:pPr>
                      <a:r>
                        <a:rPr lang="en-US" sz="1050" b="1" dirty="0">
                          <a:solidFill>
                            <a:schemeClr val="tx2"/>
                          </a:solidFill>
                          <a:effectLst/>
                        </a:rPr>
                        <a:t> </a:t>
                      </a:r>
                    </a:p>
                    <a:p>
                      <a:pPr algn="ctr" rtl="0">
                        <a:spcBef>
                          <a:spcPts val="900"/>
                        </a:spcBef>
                        <a:spcAft>
                          <a:spcPts val="0"/>
                        </a:spcAft>
                      </a:pPr>
                      <a:r>
                        <a:rPr lang="ar-SA" sz="1050" b="1" dirty="0">
                          <a:solidFill>
                            <a:schemeClr val="tx2"/>
                          </a:solidFill>
                          <a:effectLst/>
                        </a:rPr>
                        <a:t>شركة توصيل</a:t>
                      </a:r>
                      <a:endParaRPr lang="en-US" sz="1050" b="1" dirty="0">
                        <a:solidFill>
                          <a:schemeClr val="tx2"/>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r>
              <a:tr h="310501">
                <a:tc rowSpan="4">
                  <a:txBody>
                    <a:bodyPr/>
                    <a:lstStyle/>
                    <a:p>
                      <a:pPr algn="ctr" rtl="0">
                        <a:spcBef>
                          <a:spcPts val="900"/>
                        </a:spcBef>
                        <a:spcAft>
                          <a:spcPts val="0"/>
                        </a:spcAft>
                      </a:pPr>
                      <a:r>
                        <a:rPr lang="ar-SA" sz="900" b="1">
                          <a:solidFill>
                            <a:schemeClr val="tx2"/>
                          </a:solidFill>
                          <a:effectLst/>
                        </a:rPr>
                        <a:t> </a:t>
                      </a:r>
                      <a:endParaRPr lang="en-US" sz="900" b="1">
                        <a:solidFill>
                          <a:schemeClr val="tx2"/>
                        </a:solidFill>
                        <a:effectLst/>
                      </a:endParaRPr>
                    </a:p>
                    <a:p>
                      <a:pPr algn="ctr" rtl="0">
                        <a:spcBef>
                          <a:spcPts val="900"/>
                        </a:spcBef>
                        <a:spcAft>
                          <a:spcPts val="0"/>
                        </a:spcAft>
                      </a:pPr>
                      <a:r>
                        <a:rPr lang="ar-SA" sz="900" b="1">
                          <a:solidFill>
                            <a:schemeClr val="tx2"/>
                          </a:solidFill>
                          <a:effectLst/>
                        </a:rPr>
                        <a:t> </a:t>
                      </a:r>
                      <a:endParaRPr lang="en-US" sz="900" b="1">
                        <a:solidFill>
                          <a:schemeClr val="tx2"/>
                        </a:solidFill>
                        <a:effectLst/>
                      </a:endParaRPr>
                    </a:p>
                    <a:p>
                      <a:pPr algn="ctr" rtl="0">
                        <a:spcBef>
                          <a:spcPts val="900"/>
                        </a:spcBef>
                        <a:spcAft>
                          <a:spcPts val="0"/>
                        </a:spcAft>
                      </a:pPr>
                      <a:r>
                        <a:rPr lang="ar-SA" sz="900" b="1">
                          <a:solidFill>
                            <a:schemeClr val="tx2"/>
                          </a:solidFill>
                          <a:effectLst/>
                        </a:rPr>
                        <a:t> </a:t>
                      </a:r>
                      <a:endParaRPr lang="en-US" sz="900" b="1">
                        <a:solidFill>
                          <a:schemeClr val="tx2"/>
                        </a:solidFill>
                        <a:effectLst/>
                      </a:endParaRPr>
                    </a:p>
                    <a:p>
                      <a:pPr algn="ctr" rtl="0">
                        <a:spcBef>
                          <a:spcPts val="900"/>
                        </a:spcBef>
                        <a:spcAft>
                          <a:spcPts val="0"/>
                        </a:spcAft>
                      </a:pPr>
                      <a:r>
                        <a:rPr lang="ar-SA" sz="900" b="1">
                          <a:solidFill>
                            <a:schemeClr val="tx2"/>
                          </a:solidFill>
                          <a:effectLst/>
                        </a:rPr>
                        <a:t> </a:t>
                      </a:r>
                      <a:endParaRPr lang="en-US" sz="900" b="1">
                        <a:solidFill>
                          <a:schemeClr val="tx2"/>
                        </a:solidFill>
                        <a:effectLst/>
                      </a:endParaRPr>
                    </a:p>
                    <a:p>
                      <a:pPr algn="ctr" rtl="0">
                        <a:spcBef>
                          <a:spcPts val="900"/>
                        </a:spcBef>
                        <a:spcAft>
                          <a:spcPts val="0"/>
                        </a:spcAft>
                      </a:pPr>
                      <a:r>
                        <a:rPr lang="ar-SA" sz="900" b="1">
                          <a:solidFill>
                            <a:schemeClr val="tx2"/>
                          </a:solidFill>
                          <a:effectLst/>
                        </a:rPr>
                        <a:t> </a:t>
                      </a:r>
                      <a:endParaRPr lang="en-US" sz="900" b="1">
                        <a:solidFill>
                          <a:schemeClr val="tx2"/>
                        </a:solidFill>
                        <a:effectLst/>
                      </a:endParaRPr>
                    </a:p>
                    <a:p>
                      <a:pPr algn="ctr" rtl="0">
                        <a:spcBef>
                          <a:spcPts val="900"/>
                        </a:spcBef>
                        <a:spcAft>
                          <a:spcPts val="0"/>
                        </a:spcAft>
                      </a:pPr>
                      <a:r>
                        <a:rPr lang="ar-SA" sz="900" b="1">
                          <a:solidFill>
                            <a:schemeClr val="tx2"/>
                          </a:solidFill>
                          <a:effectLst/>
                        </a:rPr>
                        <a:t>1</a:t>
                      </a:r>
                      <a:endParaRPr lang="en-US" sz="900" b="1">
                        <a:solidFill>
                          <a:schemeClr val="tx2"/>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c rowSpan="4">
                  <a:txBody>
                    <a:bodyPr/>
                    <a:lstStyle/>
                    <a:p>
                      <a:pPr algn="ctr" rtl="0">
                        <a:spcBef>
                          <a:spcPts val="900"/>
                        </a:spcBef>
                        <a:spcAft>
                          <a:spcPts val="0"/>
                        </a:spcAft>
                      </a:pPr>
                      <a:r>
                        <a:rPr lang="ar-SA" sz="900" b="1" dirty="0">
                          <a:solidFill>
                            <a:schemeClr val="tx2"/>
                          </a:solidFill>
                          <a:effectLst/>
                        </a:rPr>
                        <a:t> </a:t>
                      </a:r>
                      <a:endParaRPr lang="en-US" sz="900" b="1" dirty="0">
                        <a:solidFill>
                          <a:schemeClr val="tx2"/>
                        </a:solidFill>
                        <a:effectLst/>
                      </a:endParaRPr>
                    </a:p>
                    <a:p>
                      <a:pPr algn="ctr" rtl="0">
                        <a:spcBef>
                          <a:spcPts val="900"/>
                        </a:spcBef>
                        <a:spcAft>
                          <a:spcPts val="0"/>
                        </a:spcAft>
                      </a:pPr>
                      <a:r>
                        <a:rPr lang="ar-SA" sz="900" b="1" dirty="0">
                          <a:solidFill>
                            <a:schemeClr val="tx2"/>
                          </a:solidFill>
                          <a:effectLst/>
                        </a:rPr>
                        <a:t>السوق</a:t>
                      </a:r>
                      <a:endParaRPr lang="en-US" sz="900" b="1" dirty="0">
                        <a:solidFill>
                          <a:schemeClr val="tx2"/>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c>
                  <a:txBody>
                    <a:bodyPr/>
                    <a:lstStyle/>
                    <a:p>
                      <a:pPr algn="ctr" rtl="0">
                        <a:spcBef>
                          <a:spcPts val="900"/>
                        </a:spcBef>
                        <a:spcAft>
                          <a:spcPts val="0"/>
                        </a:spcAft>
                      </a:pPr>
                      <a:r>
                        <a:rPr lang="ar-SA" sz="1000" b="1" dirty="0">
                          <a:solidFill>
                            <a:schemeClr val="tx2"/>
                          </a:solidFill>
                          <a:effectLst/>
                        </a:rPr>
                        <a:t> </a:t>
                      </a:r>
                      <a:endParaRPr lang="en-US" sz="1000" b="1" dirty="0">
                        <a:solidFill>
                          <a:schemeClr val="tx2"/>
                        </a:solidFill>
                        <a:effectLst/>
                      </a:endParaRPr>
                    </a:p>
                    <a:p>
                      <a:pPr algn="ctr" rtl="0">
                        <a:spcBef>
                          <a:spcPts val="900"/>
                        </a:spcBef>
                        <a:spcAft>
                          <a:spcPts val="0"/>
                        </a:spcAft>
                      </a:pPr>
                      <a:r>
                        <a:rPr lang="ar-SA" sz="1000" b="1" dirty="0">
                          <a:solidFill>
                            <a:schemeClr val="tx2"/>
                          </a:solidFill>
                          <a:effectLst/>
                        </a:rPr>
                        <a:t>أ-مستوى الطلب المحلي</a:t>
                      </a:r>
                      <a:endParaRPr lang="en-US" sz="1000" b="1" dirty="0">
                        <a:solidFill>
                          <a:schemeClr val="tx2"/>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c>
                  <a:txBody>
                    <a:bodyPr/>
                    <a:lstStyle/>
                    <a:p>
                      <a:pPr algn="ctr" rtl="0">
                        <a:spcBef>
                          <a:spcPts val="900"/>
                        </a:spcBef>
                        <a:spcAft>
                          <a:spcPts val="0"/>
                        </a:spcAft>
                      </a:pPr>
                      <a:r>
                        <a:rPr lang="en-US" sz="900" b="1">
                          <a:solidFill>
                            <a:schemeClr val="tx2"/>
                          </a:solidFill>
                          <a:effectLst/>
                        </a:rPr>
                        <a:t>3</a:t>
                      </a:r>
                      <a:endParaRPr lang="en-US" sz="900" b="1">
                        <a:solidFill>
                          <a:schemeClr val="tx2"/>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c>
                  <a:txBody>
                    <a:bodyPr/>
                    <a:lstStyle/>
                    <a:p>
                      <a:pPr algn="ctr" rtl="0">
                        <a:spcBef>
                          <a:spcPts val="900"/>
                        </a:spcBef>
                        <a:spcAft>
                          <a:spcPts val="0"/>
                        </a:spcAft>
                      </a:pPr>
                      <a:r>
                        <a:rPr lang="en-US" sz="900" b="1">
                          <a:solidFill>
                            <a:schemeClr val="tx2"/>
                          </a:solidFill>
                          <a:effectLst/>
                        </a:rPr>
                        <a:t>4</a:t>
                      </a:r>
                      <a:endParaRPr lang="en-US" sz="900" b="1">
                        <a:solidFill>
                          <a:schemeClr val="tx2"/>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c>
                  <a:txBody>
                    <a:bodyPr/>
                    <a:lstStyle/>
                    <a:p>
                      <a:pPr algn="ctr" rtl="0">
                        <a:spcBef>
                          <a:spcPts val="900"/>
                        </a:spcBef>
                        <a:spcAft>
                          <a:spcPts val="0"/>
                        </a:spcAft>
                      </a:pPr>
                      <a:r>
                        <a:rPr lang="en-US" sz="900" b="1" dirty="0">
                          <a:solidFill>
                            <a:schemeClr val="accent5">
                              <a:lumMod val="75000"/>
                            </a:schemeClr>
                          </a:solidFill>
                          <a:effectLst/>
                        </a:rPr>
                        <a:t>4</a:t>
                      </a:r>
                      <a:endParaRPr lang="en-US" sz="900" b="1" dirty="0">
                        <a:solidFill>
                          <a:schemeClr val="accent5">
                            <a:lumMod val="75000"/>
                          </a:schemeClr>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c>
                  <a:txBody>
                    <a:bodyPr/>
                    <a:lstStyle/>
                    <a:p>
                      <a:pPr algn="ctr" rtl="0">
                        <a:spcBef>
                          <a:spcPts val="900"/>
                        </a:spcBef>
                        <a:spcAft>
                          <a:spcPts val="0"/>
                        </a:spcAft>
                      </a:pPr>
                      <a:r>
                        <a:rPr lang="en-US" sz="900" b="1">
                          <a:solidFill>
                            <a:schemeClr val="tx2"/>
                          </a:solidFill>
                          <a:effectLst/>
                        </a:rPr>
                        <a:t>3</a:t>
                      </a:r>
                      <a:endParaRPr lang="en-US" sz="900" b="1">
                        <a:solidFill>
                          <a:schemeClr val="tx2"/>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c>
                  <a:txBody>
                    <a:bodyPr/>
                    <a:lstStyle/>
                    <a:p>
                      <a:pPr algn="ctr" rtl="0">
                        <a:spcBef>
                          <a:spcPts val="900"/>
                        </a:spcBef>
                        <a:spcAft>
                          <a:spcPts val="0"/>
                        </a:spcAft>
                      </a:pPr>
                      <a:r>
                        <a:rPr lang="en-US" sz="900" b="1">
                          <a:solidFill>
                            <a:schemeClr val="tx2"/>
                          </a:solidFill>
                          <a:effectLst/>
                        </a:rPr>
                        <a:t>3</a:t>
                      </a:r>
                      <a:endParaRPr lang="en-US" sz="900" b="1">
                        <a:solidFill>
                          <a:schemeClr val="tx2"/>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r>
              <a:tr h="310501">
                <a:tc vMerge="1">
                  <a:txBody>
                    <a:bodyPr/>
                    <a:lstStyle/>
                    <a:p>
                      <a:pPr rtl="1"/>
                      <a:endParaRPr lang="ar-SA"/>
                    </a:p>
                  </a:txBody>
                  <a:tcPr/>
                </a:tc>
                <a:tc vMerge="1">
                  <a:txBody>
                    <a:bodyPr/>
                    <a:lstStyle/>
                    <a:p>
                      <a:pPr rtl="1"/>
                      <a:endParaRPr lang="ar-SA"/>
                    </a:p>
                  </a:txBody>
                  <a:tcPr/>
                </a:tc>
                <a:tc>
                  <a:txBody>
                    <a:bodyPr/>
                    <a:lstStyle/>
                    <a:p>
                      <a:pPr algn="ctr" rtl="0">
                        <a:spcBef>
                          <a:spcPts val="900"/>
                        </a:spcBef>
                        <a:spcAft>
                          <a:spcPts val="0"/>
                        </a:spcAft>
                      </a:pPr>
                      <a:r>
                        <a:rPr lang="ar-SA" sz="1000" b="1" dirty="0">
                          <a:solidFill>
                            <a:schemeClr val="tx2"/>
                          </a:solidFill>
                          <a:effectLst/>
                        </a:rPr>
                        <a:t> </a:t>
                      </a:r>
                      <a:endParaRPr lang="en-US" sz="1000" b="1" dirty="0">
                        <a:solidFill>
                          <a:schemeClr val="tx2"/>
                        </a:solidFill>
                        <a:effectLst/>
                      </a:endParaRPr>
                    </a:p>
                    <a:p>
                      <a:pPr algn="ctr" rtl="0">
                        <a:spcBef>
                          <a:spcPts val="900"/>
                        </a:spcBef>
                        <a:spcAft>
                          <a:spcPts val="0"/>
                        </a:spcAft>
                      </a:pPr>
                      <a:r>
                        <a:rPr lang="ar-SA" sz="1000" b="1" dirty="0">
                          <a:solidFill>
                            <a:schemeClr val="tx2"/>
                          </a:solidFill>
                          <a:effectLst/>
                        </a:rPr>
                        <a:t>ب -إمكانية التصدير</a:t>
                      </a:r>
                      <a:endParaRPr lang="en-US" sz="1000" b="1" dirty="0">
                        <a:solidFill>
                          <a:schemeClr val="tx2"/>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c>
                  <a:txBody>
                    <a:bodyPr/>
                    <a:lstStyle/>
                    <a:p>
                      <a:pPr algn="ctr" rtl="0">
                        <a:spcBef>
                          <a:spcPts val="900"/>
                        </a:spcBef>
                        <a:spcAft>
                          <a:spcPts val="0"/>
                        </a:spcAft>
                      </a:pPr>
                      <a:r>
                        <a:rPr lang="en-US" sz="900" b="1">
                          <a:solidFill>
                            <a:schemeClr val="tx2"/>
                          </a:solidFill>
                          <a:effectLst/>
                        </a:rPr>
                        <a:t>5</a:t>
                      </a:r>
                      <a:endParaRPr lang="en-US" sz="900" b="1">
                        <a:solidFill>
                          <a:schemeClr val="tx2"/>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c>
                  <a:txBody>
                    <a:bodyPr/>
                    <a:lstStyle/>
                    <a:p>
                      <a:pPr algn="ctr" rtl="0">
                        <a:spcBef>
                          <a:spcPts val="900"/>
                        </a:spcBef>
                        <a:spcAft>
                          <a:spcPts val="0"/>
                        </a:spcAft>
                      </a:pPr>
                      <a:r>
                        <a:rPr lang="en-US" sz="900" b="1">
                          <a:solidFill>
                            <a:schemeClr val="tx2"/>
                          </a:solidFill>
                          <a:effectLst/>
                        </a:rPr>
                        <a:t>3</a:t>
                      </a:r>
                      <a:endParaRPr lang="en-US" sz="900" b="1">
                        <a:solidFill>
                          <a:schemeClr val="tx2"/>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c>
                  <a:txBody>
                    <a:bodyPr/>
                    <a:lstStyle/>
                    <a:p>
                      <a:pPr algn="ctr" rtl="0">
                        <a:spcBef>
                          <a:spcPts val="900"/>
                        </a:spcBef>
                        <a:spcAft>
                          <a:spcPts val="0"/>
                        </a:spcAft>
                      </a:pPr>
                      <a:r>
                        <a:rPr lang="en-US" sz="900" b="1" dirty="0">
                          <a:solidFill>
                            <a:schemeClr val="accent5">
                              <a:lumMod val="75000"/>
                            </a:schemeClr>
                          </a:solidFill>
                          <a:effectLst/>
                        </a:rPr>
                        <a:t>5</a:t>
                      </a:r>
                      <a:endParaRPr lang="en-US" sz="900" b="1" dirty="0">
                        <a:solidFill>
                          <a:schemeClr val="accent5">
                            <a:lumMod val="75000"/>
                          </a:schemeClr>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c>
                  <a:txBody>
                    <a:bodyPr/>
                    <a:lstStyle/>
                    <a:p>
                      <a:pPr algn="ctr" rtl="0">
                        <a:spcBef>
                          <a:spcPts val="900"/>
                        </a:spcBef>
                        <a:spcAft>
                          <a:spcPts val="0"/>
                        </a:spcAft>
                      </a:pPr>
                      <a:r>
                        <a:rPr lang="en-US" sz="900" b="1">
                          <a:solidFill>
                            <a:schemeClr val="tx2"/>
                          </a:solidFill>
                          <a:effectLst/>
                        </a:rPr>
                        <a:t>1</a:t>
                      </a:r>
                      <a:endParaRPr lang="en-US" sz="900" b="1">
                        <a:solidFill>
                          <a:schemeClr val="tx2"/>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c>
                  <a:txBody>
                    <a:bodyPr/>
                    <a:lstStyle/>
                    <a:p>
                      <a:pPr algn="ctr" rtl="0">
                        <a:spcBef>
                          <a:spcPts val="900"/>
                        </a:spcBef>
                        <a:spcAft>
                          <a:spcPts val="0"/>
                        </a:spcAft>
                      </a:pPr>
                      <a:r>
                        <a:rPr lang="en-US" sz="900" b="1">
                          <a:solidFill>
                            <a:schemeClr val="tx2"/>
                          </a:solidFill>
                          <a:effectLst/>
                        </a:rPr>
                        <a:t>0</a:t>
                      </a:r>
                      <a:endParaRPr lang="en-US" sz="900" b="1">
                        <a:solidFill>
                          <a:schemeClr val="tx2"/>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r>
              <a:tr h="310501">
                <a:tc vMerge="1">
                  <a:txBody>
                    <a:bodyPr/>
                    <a:lstStyle/>
                    <a:p>
                      <a:pPr rtl="1"/>
                      <a:endParaRPr lang="ar-SA"/>
                    </a:p>
                  </a:txBody>
                  <a:tcPr/>
                </a:tc>
                <a:tc vMerge="1">
                  <a:txBody>
                    <a:bodyPr/>
                    <a:lstStyle/>
                    <a:p>
                      <a:pPr rtl="1"/>
                      <a:endParaRPr lang="ar-SA"/>
                    </a:p>
                  </a:txBody>
                  <a:tcPr/>
                </a:tc>
                <a:tc>
                  <a:txBody>
                    <a:bodyPr/>
                    <a:lstStyle/>
                    <a:p>
                      <a:pPr algn="ctr" rtl="0">
                        <a:spcBef>
                          <a:spcPts val="900"/>
                        </a:spcBef>
                        <a:spcAft>
                          <a:spcPts val="0"/>
                        </a:spcAft>
                      </a:pPr>
                      <a:r>
                        <a:rPr lang="ar-SA" sz="1000" b="1" dirty="0">
                          <a:solidFill>
                            <a:schemeClr val="tx2"/>
                          </a:solidFill>
                          <a:effectLst/>
                        </a:rPr>
                        <a:t> </a:t>
                      </a:r>
                      <a:endParaRPr lang="en-US" sz="1000" b="1" dirty="0">
                        <a:solidFill>
                          <a:schemeClr val="tx2"/>
                        </a:solidFill>
                        <a:effectLst/>
                      </a:endParaRPr>
                    </a:p>
                    <a:p>
                      <a:pPr algn="ctr" rtl="0">
                        <a:spcBef>
                          <a:spcPts val="900"/>
                        </a:spcBef>
                        <a:spcAft>
                          <a:spcPts val="0"/>
                        </a:spcAft>
                      </a:pPr>
                      <a:r>
                        <a:rPr lang="ar-SA" sz="1000" b="1" dirty="0">
                          <a:solidFill>
                            <a:schemeClr val="tx2"/>
                          </a:solidFill>
                          <a:effectLst/>
                        </a:rPr>
                        <a:t>ج-مدى توافر منافذ التوزيع</a:t>
                      </a:r>
                      <a:endParaRPr lang="en-US" sz="1000" b="1" dirty="0">
                        <a:solidFill>
                          <a:schemeClr val="tx2"/>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c>
                  <a:txBody>
                    <a:bodyPr/>
                    <a:lstStyle/>
                    <a:p>
                      <a:pPr algn="ctr" rtl="0">
                        <a:spcBef>
                          <a:spcPts val="900"/>
                        </a:spcBef>
                        <a:spcAft>
                          <a:spcPts val="0"/>
                        </a:spcAft>
                      </a:pPr>
                      <a:r>
                        <a:rPr lang="en-US" sz="900" b="1">
                          <a:solidFill>
                            <a:schemeClr val="tx2"/>
                          </a:solidFill>
                          <a:effectLst/>
                        </a:rPr>
                        <a:t>3</a:t>
                      </a:r>
                      <a:endParaRPr lang="en-US" sz="900" b="1">
                        <a:solidFill>
                          <a:schemeClr val="tx2"/>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c>
                  <a:txBody>
                    <a:bodyPr/>
                    <a:lstStyle/>
                    <a:p>
                      <a:pPr algn="ctr" rtl="0">
                        <a:spcBef>
                          <a:spcPts val="900"/>
                        </a:spcBef>
                        <a:spcAft>
                          <a:spcPts val="0"/>
                        </a:spcAft>
                      </a:pPr>
                      <a:r>
                        <a:rPr lang="en-US" sz="900" b="1">
                          <a:solidFill>
                            <a:schemeClr val="tx2"/>
                          </a:solidFill>
                          <a:effectLst/>
                        </a:rPr>
                        <a:t>3</a:t>
                      </a:r>
                      <a:endParaRPr lang="en-US" sz="900" b="1">
                        <a:solidFill>
                          <a:schemeClr val="tx2"/>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c>
                  <a:txBody>
                    <a:bodyPr/>
                    <a:lstStyle/>
                    <a:p>
                      <a:pPr algn="ctr" rtl="0">
                        <a:spcBef>
                          <a:spcPts val="900"/>
                        </a:spcBef>
                        <a:spcAft>
                          <a:spcPts val="0"/>
                        </a:spcAft>
                      </a:pPr>
                      <a:r>
                        <a:rPr lang="en-US" sz="900" b="1" dirty="0">
                          <a:solidFill>
                            <a:schemeClr val="accent5">
                              <a:lumMod val="75000"/>
                            </a:schemeClr>
                          </a:solidFill>
                          <a:effectLst/>
                        </a:rPr>
                        <a:t>4</a:t>
                      </a:r>
                      <a:endParaRPr lang="en-US" sz="900" b="1" dirty="0">
                        <a:solidFill>
                          <a:schemeClr val="accent5">
                            <a:lumMod val="75000"/>
                          </a:schemeClr>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c>
                  <a:txBody>
                    <a:bodyPr/>
                    <a:lstStyle/>
                    <a:p>
                      <a:pPr algn="ctr" rtl="0">
                        <a:spcBef>
                          <a:spcPts val="900"/>
                        </a:spcBef>
                        <a:spcAft>
                          <a:spcPts val="0"/>
                        </a:spcAft>
                      </a:pPr>
                      <a:r>
                        <a:rPr lang="en-US" sz="900" b="1">
                          <a:solidFill>
                            <a:schemeClr val="tx2"/>
                          </a:solidFill>
                          <a:effectLst/>
                        </a:rPr>
                        <a:t>1</a:t>
                      </a:r>
                      <a:endParaRPr lang="en-US" sz="900" b="1">
                        <a:solidFill>
                          <a:schemeClr val="tx2"/>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c>
                  <a:txBody>
                    <a:bodyPr/>
                    <a:lstStyle/>
                    <a:p>
                      <a:pPr algn="ctr" rtl="0">
                        <a:spcBef>
                          <a:spcPts val="900"/>
                        </a:spcBef>
                        <a:spcAft>
                          <a:spcPts val="0"/>
                        </a:spcAft>
                      </a:pPr>
                      <a:r>
                        <a:rPr lang="en-US" sz="900" b="1">
                          <a:solidFill>
                            <a:schemeClr val="tx2"/>
                          </a:solidFill>
                          <a:effectLst/>
                        </a:rPr>
                        <a:t>0</a:t>
                      </a:r>
                      <a:endParaRPr lang="en-US" sz="900" b="1">
                        <a:solidFill>
                          <a:schemeClr val="tx2"/>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r>
              <a:tr h="356469">
                <a:tc vMerge="1">
                  <a:txBody>
                    <a:bodyPr/>
                    <a:lstStyle/>
                    <a:p>
                      <a:pPr rtl="1"/>
                      <a:endParaRPr lang="ar-SA"/>
                    </a:p>
                  </a:txBody>
                  <a:tcPr/>
                </a:tc>
                <a:tc vMerge="1">
                  <a:txBody>
                    <a:bodyPr/>
                    <a:lstStyle/>
                    <a:p>
                      <a:pPr rtl="1"/>
                      <a:endParaRPr lang="ar-SA"/>
                    </a:p>
                  </a:txBody>
                  <a:tcPr/>
                </a:tc>
                <a:tc>
                  <a:txBody>
                    <a:bodyPr/>
                    <a:lstStyle/>
                    <a:p>
                      <a:pPr algn="ctr" rtl="0">
                        <a:spcBef>
                          <a:spcPts val="900"/>
                        </a:spcBef>
                        <a:spcAft>
                          <a:spcPts val="0"/>
                        </a:spcAft>
                      </a:pPr>
                      <a:r>
                        <a:rPr lang="ar-SA" sz="1000" b="1" dirty="0">
                          <a:solidFill>
                            <a:schemeClr val="tx2"/>
                          </a:solidFill>
                          <a:effectLst/>
                        </a:rPr>
                        <a:t> </a:t>
                      </a:r>
                      <a:endParaRPr lang="en-US" sz="1000" b="1" dirty="0">
                        <a:solidFill>
                          <a:schemeClr val="tx2"/>
                        </a:solidFill>
                        <a:effectLst/>
                      </a:endParaRPr>
                    </a:p>
                    <a:p>
                      <a:pPr algn="ctr" rtl="0">
                        <a:spcBef>
                          <a:spcPts val="900"/>
                        </a:spcBef>
                        <a:spcAft>
                          <a:spcPts val="0"/>
                        </a:spcAft>
                      </a:pPr>
                      <a:r>
                        <a:rPr lang="ar-SA" sz="1000" b="1" dirty="0">
                          <a:solidFill>
                            <a:schemeClr val="tx2"/>
                          </a:solidFill>
                          <a:effectLst/>
                        </a:rPr>
                        <a:t>د-احتمالات الطلب في المستقبل</a:t>
                      </a:r>
                      <a:endParaRPr lang="en-US" sz="1000" b="1" dirty="0">
                        <a:solidFill>
                          <a:schemeClr val="tx2"/>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c>
                  <a:txBody>
                    <a:bodyPr/>
                    <a:lstStyle/>
                    <a:p>
                      <a:pPr algn="ctr" rtl="0">
                        <a:spcBef>
                          <a:spcPts val="900"/>
                        </a:spcBef>
                        <a:spcAft>
                          <a:spcPts val="0"/>
                        </a:spcAft>
                      </a:pPr>
                      <a:r>
                        <a:rPr lang="en-US" sz="900" b="1">
                          <a:solidFill>
                            <a:schemeClr val="tx2"/>
                          </a:solidFill>
                          <a:effectLst/>
                        </a:rPr>
                        <a:t>5</a:t>
                      </a:r>
                      <a:endParaRPr lang="en-US" sz="900" b="1">
                        <a:solidFill>
                          <a:schemeClr val="tx2"/>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c>
                  <a:txBody>
                    <a:bodyPr/>
                    <a:lstStyle/>
                    <a:p>
                      <a:pPr algn="ctr" rtl="0">
                        <a:spcBef>
                          <a:spcPts val="900"/>
                        </a:spcBef>
                        <a:spcAft>
                          <a:spcPts val="0"/>
                        </a:spcAft>
                      </a:pPr>
                      <a:r>
                        <a:rPr lang="en-US" sz="900" b="1">
                          <a:solidFill>
                            <a:schemeClr val="tx2"/>
                          </a:solidFill>
                          <a:effectLst/>
                        </a:rPr>
                        <a:t>4</a:t>
                      </a:r>
                      <a:endParaRPr lang="en-US" sz="900" b="1">
                        <a:solidFill>
                          <a:schemeClr val="tx2"/>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c>
                  <a:txBody>
                    <a:bodyPr/>
                    <a:lstStyle/>
                    <a:p>
                      <a:pPr algn="ctr" rtl="0">
                        <a:spcBef>
                          <a:spcPts val="900"/>
                        </a:spcBef>
                        <a:spcAft>
                          <a:spcPts val="0"/>
                        </a:spcAft>
                      </a:pPr>
                      <a:r>
                        <a:rPr lang="en-US" sz="900" b="1" dirty="0">
                          <a:solidFill>
                            <a:schemeClr val="accent5">
                              <a:lumMod val="75000"/>
                            </a:schemeClr>
                          </a:solidFill>
                          <a:effectLst/>
                        </a:rPr>
                        <a:t>4</a:t>
                      </a:r>
                      <a:endParaRPr lang="en-US" sz="900" b="1" dirty="0">
                        <a:solidFill>
                          <a:schemeClr val="accent5">
                            <a:lumMod val="75000"/>
                          </a:schemeClr>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c>
                  <a:txBody>
                    <a:bodyPr/>
                    <a:lstStyle/>
                    <a:p>
                      <a:pPr algn="ctr" rtl="0">
                        <a:spcBef>
                          <a:spcPts val="900"/>
                        </a:spcBef>
                        <a:spcAft>
                          <a:spcPts val="0"/>
                        </a:spcAft>
                      </a:pPr>
                      <a:r>
                        <a:rPr lang="en-US" sz="900" b="1">
                          <a:solidFill>
                            <a:schemeClr val="tx2"/>
                          </a:solidFill>
                          <a:effectLst/>
                        </a:rPr>
                        <a:t>3</a:t>
                      </a:r>
                      <a:endParaRPr lang="en-US" sz="900" b="1">
                        <a:solidFill>
                          <a:schemeClr val="tx2"/>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c>
                  <a:txBody>
                    <a:bodyPr/>
                    <a:lstStyle/>
                    <a:p>
                      <a:pPr algn="ctr" rtl="0">
                        <a:spcBef>
                          <a:spcPts val="900"/>
                        </a:spcBef>
                        <a:spcAft>
                          <a:spcPts val="0"/>
                        </a:spcAft>
                      </a:pPr>
                      <a:r>
                        <a:rPr lang="en-US" sz="900" b="1">
                          <a:solidFill>
                            <a:schemeClr val="tx2"/>
                          </a:solidFill>
                          <a:effectLst/>
                        </a:rPr>
                        <a:t>5</a:t>
                      </a:r>
                      <a:endParaRPr lang="en-US" sz="900" b="1">
                        <a:solidFill>
                          <a:schemeClr val="tx2"/>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r>
              <a:tr h="356469">
                <a:tc rowSpan="2">
                  <a:txBody>
                    <a:bodyPr/>
                    <a:lstStyle/>
                    <a:p>
                      <a:pPr algn="ctr" rtl="0">
                        <a:spcBef>
                          <a:spcPts val="900"/>
                        </a:spcBef>
                        <a:spcAft>
                          <a:spcPts val="0"/>
                        </a:spcAft>
                      </a:pPr>
                      <a:r>
                        <a:rPr lang="ar-SA" sz="900" b="1">
                          <a:solidFill>
                            <a:schemeClr val="tx2"/>
                          </a:solidFill>
                          <a:effectLst/>
                        </a:rPr>
                        <a:t> </a:t>
                      </a:r>
                      <a:endParaRPr lang="en-US" sz="900" b="1">
                        <a:solidFill>
                          <a:schemeClr val="tx2"/>
                        </a:solidFill>
                        <a:effectLst/>
                      </a:endParaRPr>
                    </a:p>
                    <a:p>
                      <a:pPr algn="ctr" rtl="0">
                        <a:spcBef>
                          <a:spcPts val="900"/>
                        </a:spcBef>
                        <a:spcAft>
                          <a:spcPts val="0"/>
                        </a:spcAft>
                      </a:pPr>
                      <a:r>
                        <a:rPr lang="ar-SA" sz="900" b="1">
                          <a:solidFill>
                            <a:schemeClr val="tx2"/>
                          </a:solidFill>
                          <a:effectLst/>
                        </a:rPr>
                        <a:t> </a:t>
                      </a:r>
                      <a:endParaRPr lang="en-US" sz="900" b="1">
                        <a:solidFill>
                          <a:schemeClr val="tx2"/>
                        </a:solidFill>
                        <a:effectLst/>
                      </a:endParaRPr>
                    </a:p>
                    <a:p>
                      <a:pPr algn="ctr" rtl="0">
                        <a:spcBef>
                          <a:spcPts val="900"/>
                        </a:spcBef>
                        <a:spcAft>
                          <a:spcPts val="0"/>
                        </a:spcAft>
                      </a:pPr>
                      <a:r>
                        <a:rPr lang="ar-SA" sz="900" b="1">
                          <a:solidFill>
                            <a:schemeClr val="tx2"/>
                          </a:solidFill>
                          <a:effectLst/>
                        </a:rPr>
                        <a:t>2</a:t>
                      </a:r>
                      <a:endParaRPr lang="en-US" sz="900" b="1">
                        <a:solidFill>
                          <a:schemeClr val="tx2"/>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c rowSpan="2">
                  <a:txBody>
                    <a:bodyPr/>
                    <a:lstStyle/>
                    <a:p>
                      <a:pPr algn="ctr" rtl="0">
                        <a:spcBef>
                          <a:spcPts val="900"/>
                        </a:spcBef>
                        <a:spcAft>
                          <a:spcPts val="0"/>
                        </a:spcAft>
                      </a:pPr>
                      <a:r>
                        <a:rPr lang="ar-SA" sz="900" b="1">
                          <a:solidFill>
                            <a:schemeClr val="tx2"/>
                          </a:solidFill>
                          <a:effectLst/>
                        </a:rPr>
                        <a:t> </a:t>
                      </a:r>
                      <a:endParaRPr lang="en-US" sz="900" b="1">
                        <a:solidFill>
                          <a:schemeClr val="tx2"/>
                        </a:solidFill>
                        <a:effectLst/>
                      </a:endParaRPr>
                    </a:p>
                    <a:p>
                      <a:pPr algn="ctr" rtl="0">
                        <a:spcBef>
                          <a:spcPts val="900"/>
                        </a:spcBef>
                        <a:spcAft>
                          <a:spcPts val="0"/>
                        </a:spcAft>
                      </a:pPr>
                      <a:r>
                        <a:rPr lang="ar-SA" sz="900" b="1">
                          <a:solidFill>
                            <a:schemeClr val="tx2"/>
                          </a:solidFill>
                          <a:effectLst/>
                        </a:rPr>
                        <a:t>التكاليف والربحية</a:t>
                      </a:r>
                      <a:endParaRPr lang="en-US" sz="900" b="1">
                        <a:solidFill>
                          <a:schemeClr val="tx2"/>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c>
                  <a:txBody>
                    <a:bodyPr/>
                    <a:lstStyle/>
                    <a:p>
                      <a:pPr algn="ctr" rtl="0">
                        <a:spcBef>
                          <a:spcPts val="900"/>
                        </a:spcBef>
                        <a:spcAft>
                          <a:spcPts val="0"/>
                        </a:spcAft>
                      </a:pPr>
                      <a:r>
                        <a:rPr lang="ar-SA" sz="1000" b="1" dirty="0">
                          <a:solidFill>
                            <a:schemeClr val="tx2"/>
                          </a:solidFill>
                          <a:effectLst/>
                        </a:rPr>
                        <a:t> </a:t>
                      </a:r>
                      <a:endParaRPr lang="en-US" sz="1000" b="1" dirty="0">
                        <a:solidFill>
                          <a:schemeClr val="tx2"/>
                        </a:solidFill>
                        <a:effectLst/>
                      </a:endParaRPr>
                    </a:p>
                    <a:p>
                      <a:pPr algn="ctr" rtl="0">
                        <a:spcBef>
                          <a:spcPts val="900"/>
                        </a:spcBef>
                        <a:spcAft>
                          <a:spcPts val="0"/>
                        </a:spcAft>
                      </a:pPr>
                      <a:r>
                        <a:rPr lang="ar-SA" sz="1000" b="1" dirty="0">
                          <a:solidFill>
                            <a:schemeClr val="tx2"/>
                          </a:solidFill>
                          <a:effectLst/>
                        </a:rPr>
                        <a:t>أ-مدى تناسب التكاليف الاستثمارية مع الموارد المتاحة</a:t>
                      </a:r>
                      <a:endParaRPr lang="en-US" sz="1000" b="1" dirty="0">
                        <a:solidFill>
                          <a:schemeClr val="tx2"/>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c>
                  <a:txBody>
                    <a:bodyPr/>
                    <a:lstStyle/>
                    <a:p>
                      <a:pPr algn="ctr" rtl="0">
                        <a:spcBef>
                          <a:spcPts val="900"/>
                        </a:spcBef>
                        <a:spcAft>
                          <a:spcPts val="0"/>
                        </a:spcAft>
                      </a:pPr>
                      <a:r>
                        <a:rPr lang="en-US" sz="900" b="1">
                          <a:solidFill>
                            <a:schemeClr val="tx2"/>
                          </a:solidFill>
                          <a:effectLst/>
                        </a:rPr>
                        <a:t>3</a:t>
                      </a:r>
                      <a:endParaRPr lang="en-US" sz="900" b="1">
                        <a:solidFill>
                          <a:schemeClr val="tx2"/>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c>
                  <a:txBody>
                    <a:bodyPr/>
                    <a:lstStyle/>
                    <a:p>
                      <a:pPr algn="ctr" rtl="0">
                        <a:lnSpc>
                          <a:spcPct val="107000"/>
                        </a:lnSpc>
                        <a:spcBef>
                          <a:spcPts val="900"/>
                        </a:spcBef>
                        <a:spcAft>
                          <a:spcPts val="800"/>
                        </a:spcAft>
                      </a:pPr>
                      <a:r>
                        <a:rPr lang="en-US" sz="900" b="1">
                          <a:solidFill>
                            <a:schemeClr val="tx2"/>
                          </a:solidFill>
                          <a:effectLst/>
                        </a:rPr>
                        <a:t>3</a:t>
                      </a:r>
                      <a:endParaRPr lang="en-US" sz="900" b="1">
                        <a:solidFill>
                          <a:schemeClr val="tx2"/>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c>
                  <a:txBody>
                    <a:bodyPr/>
                    <a:lstStyle/>
                    <a:p>
                      <a:pPr algn="ctr" rtl="0">
                        <a:spcBef>
                          <a:spcPts val="900"/>
                        </a:spcBef>
                        <a:spcAft>
                          <a:spcPts val="0"/>
                        </a:spcAft>
                      </a:pPr>
                      <a:r>
                        <a:rPr lang="en-US" sz="900" b="1" dirty="0">
                          <a:solidFill>
                            <a:schemeClr val="accent5">
                              <a:lumMod val="75000"/>
                            </a:schemeClr>
                          </a:solidFill>
                          <a:effectLst/>
                        </a:rPr>
                        <a:t>4</a:t>
                      </a:r>
                      <a:endParaRPr lang="en-US" sz="900" b="1" dirty="0">
                        <a:solidFill>
                          <a:schemeClr val="accent5">
                            <a:lumMod val="75000"/>
                          </a:schemeClr>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c>
                  <a:txBody>
                    <a:bodyPr/>
                    <a:lstStyle/>
                    <a:p>
                      <a:pPr algn="ctr" rtl="0">
                        <a:lnSpc>
                          <a:spcPct val="107000"/>
                        </a:lnSpc>
                        <a:spcBef>
                          <a:spcPts val="900"/>
                        </a:spcBef>
                        <a:spcAft>
                          <a:spcPts val="800"/>
                        </a:spcAft>
                      </a:pPr>
                      <a:r>
                        <a:rPr lang="en-US" sz="900" b="1">
                          <a:solidFill>
                            <a:schemeClr val="tx2"/>
                          </a:solidFill>
                          <a:effectLst/>
                        </a:rPr>
                        <a:t>3</a:t>
                      </a:r>
                      <a:endParaRPr lang="en-US" sz="900" b="1">
                        <a:solidFill>
                          <a:schemeClr val="tx2"/>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c>
                  <a:txBody>
                    <a:bodyPr/>
                    <a:lstStyle/>
                    <a:p>
                      <a:pPr algn="ctr" rtl="0">
                        <a:lnSpc>
                          <a:spcPct val="107000"/>
                        </a:lnSpc>
                        <a:spcBef>
                          <a:spcPts val="900"/>
                        </a:spcBef>
                        <a:spcAft>
                          <a:spcPts val="800"/>
                        </a:spcAft>
                      </a:pPr>
                      <a:r>
                        <a:rPr lang="en-US" sz="900" b="1">
                          <a:solidFill>
                            <a:schemeClr val="tx2"/>
                          </a:solidFill>
                          <a:effectLst/>
                        </a:rPr>
                        <a:t>2</a:t>
                      </a:r>
                      <a:endParaRPr lang="en-US" sz="900" b="1">
                        <a:solidFill>
                          <a:schemeClr val="tx2"/>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r>
              <a:tr h="356469">
                <a:tc vMerge="1">
                  <a:txBody>
                    <a:bodyPr/>
                    <a:lstStyle/>
                    <a:p>
                      <a:pPr rtl="1"/>
                      <a:endParaRPr lang="ar-SA"/>
                    </a:p>
                  </a:txBody>
                  <a:tcPr/>
                </a:tc>
                <a:tc vMerge="1">
                  <a:txBody>
                    <a:bodyPr/>
                    <a:lstStyle/>
                    <a:p>
                      <a:pPr rtl="1"/>
                      <a:endParaRPr lang="ar-SA"/>
                    </a:p>
                  </a:txBody>
                  <a:tcPr/>
                </a:tc>
                <a:tc>
                  <a:txBody>
                    <a:bodyPr/>
                    <a:lstStyle/>
                    <a:p>
                      <a:pPr algn="ctr" rtl="0">
                        <a:spcBef>
                          <a:spcPts val="900"/>
                        </a:spcBef>
                        <a:spcAft>
                          <a:spcPts val="0"/>
                        </a:spcAft>
                      </a:pPr>
                      <a:r>
                        <a:rPr lang="ar-SA" sz="1000" b="1" dirty="0">
                          <a:solidFill>
                            <a:schemeClr val="tx2"/>
                          </a:solidFill>
                          <a:effectLst/>
                        </a:rPr>
                        <a:t> </a:t>
                      </a:r>
                      <a:endParaRPr lang="en-US" sz="1000" b="1" dirty="0">
                        <a:solidFill>
                          <a:schemeClr val="tx2"/>
                        </a:solidFill>
                        <a:effectLst/>
                      </a:endParaRPr>
                    </a:p>
                    <a:p>
                      <a:pPr algn="ctr" rtl="0">
                        <a:spcBef>
                          <a:spcPts val="900"/>
                        </a:spcBef>
                        <a:spcAft>
                          <a:spcPts val="0"/>
                        </a:spcAft>
                      </a:pPr>
                      <a:r>
                        <a:rPr lang="ar-SA" sz="1000" b="1" dirty="0">
                          <a:solidFill>
                            <a:schemeClr val="tx2"/>
                          </a:solidFill>
                          <a:effectLst/>
                        </a:rPr>
                        <a:t>ب-معدلات الربحية للشركات المشابهة</a:t>
                      </a:r>
                      <a:endParaRPr lang="en-US" sz="1000" b="1" dirty="0">
                        <a:solidFill>
                          <a:schemeClr val="tx2"/>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c>
                  <a:txBody>
                    <a:bodyPr/>
                    <a:lstStyle/>
                    <a:p>
                      <a:pPr algn="ctr" rtl="0">
                        <a:spcBef>
                          <a:spcPts val="900"/>
                        </a:spcBef>
                        <a:spcAft>
                          <a:spcPts val="0"/>
                        </a:spcAft>
                      </a:pPr>
                      <a:r>
                        <a:rPr lang="en-US" sz="900" b="1">
                          <a:solidFill>
                            <a:schemeClr val="tx2"/>
                          </a:solidFill>
                          <a:effectLst/>
                        </a:rPr>
                        <a:t>3</a:t>
                      </a:r>
                      <a:endParaRPr lang="en-US" sz="900" b="1">
                        <a:solidFill>
                          <a:schemeClr val="tx2"/>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c>
                  <a:txBody>
                    <a:bodyPr/>
                    <a:lstStyle/>
                    <a:p>
                      <a:pPr algn="ctr" rtl="0">
                        <a:spcBef>
                          <a:spcPts val="900"/>
                        </a:spcBef>
                        <a:spcAft>
                          <a:spcPts val="0"/>
                        </a:spcAft>
                      </a:pPr>
                      <a:r>
                        <a:rPr lang="en-US" sz="900" b="1">
                          <a:solidFill>
                            <a:schemeClr val="tx2"/>
                          </a:solidFill>
                          <a:effectLst/>
                        </a:rPr>
                        <a:t>4</a:t>
                      </a:r>
                      <a:endParaRPr lang="en-US" sz="900" b="1">
                        <a:solidFill>
                          <a:schemeClr val="tx2"/>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c>
                  <a:txBody>
                    <a:bodyPr/>
                    <a:lstStyle/>
                    <a:p>
                      <a:pPr algn="ctr" rtl="0">
                        <a:spcBef>
                          <a:spcPts val="900"/>
                        </a:spcBef>
                        <a:spcAft>
                          <a:spcPts val="0"/>
                        </a:spcAft>
                      </a:pPr>
                      <a:r>
                        <a:rPr lang="en-US" sz="900" b="1" dirty="0">
                          <a:solidFill>
                            <a:schemeClr val="accent5">
                              <a:lumMod val="75000"/>
                            </a:schemeClr>
                          </a:solidFill>
                          <a:effectLst/>
                        </a:rPr>
                        <a:t>3</a:t>
                      </a:r>
                      <a:endParaRPr lang="en-US" sz="900" b="1" dirty="0">
                        <a:solidFill>
                          <a:schemeClr val="accent5">
                            <a:lumMod val="75000"/>
                          </a:schemeClr>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c>
                  <a:txBody>
                    <a:bodyPr/>
                    <a:lstStyle/>
                    <a:p>
                      <a:pPr algn="ctr" rtl="0">
                        <a:spcBef>
                          <a:spcPts val="900"/>
                        </a:spcBef>
                        <a:spcAft>
                          <a:spcPts val="0"/>
                        </a:spcAft>
                      </a:pPr>
                      <a:r>
                        <a:rPr lang="en-US" sz="900" b="1">
                          <a:solidFill>
                            <a:schemeClr val="tx2"/>
                          </a:solidFill>
                          <a:effectLst/>
                        </a:rPr>
                        <a:t>3</a:t>
                      </a:r>
                      <a:endParaRPr lang="en-US" sz="900" b="1">
                        <a:solidFill>
                          <a:schemeClr val="tx2"/>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c>
                  <a:txBody>
                    <a:bodyPr/>
                    <a:lstStyle/>
                    <a:p>
                      <a:pPr algn="ctr" rtl="0">
                        <a:spcBef>
                          <a:spcPts val="900"/>
                        </a:spcBef>
                        <a:spcAft>
                          <a:spcPts val="0"/>
                        </a:spcAft>
                      </a:pPr>
                      <a:r>
                        <a:rPr lang="en-US" sz="900" b="1">
                          <a:solidFill>
                            <a:schemeClr val="tx2"/>
                          </a:solidFill>
                          <a:effectLst/>
                        </a:rPr>
                        <a:t>3</a:t>
                      </a:r>
                      <a:endParaRPr lang="en-US" sz="900" b="1">
                        <a:solidFill>
                          <a:schemeClr val="tx2"/>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r>
              <a:tr h="310501">
                <a:tc rowSpan="3">
                  <a:txBody>
                    <a:bodyPr/>
                    <a:lstStyle/>
                    <a:p>
                      <a:pPr algn="ctr" rtl="0">
                        <a:spcBef>
                          <a:spcPts val="900"/>
                        </a:spcBef>
                        <a:spcAft>
                          <a:spcPts val="0"/>
                        </a:spcAft>
                      </a:pPr>
                      <a:r>
                        <a:rPr lang="ar-SA" sz="900" b="1">
                          <a:solidFill>
                            <a:schemeClr val="tx2"/>
                          </a:solidFill>
                          <a:effectLst/>
                        </a:rPr>
                        <a:t> </a:t>
                      </a:r>
                      <a:endParaRPr lang="en-US" sz="900" b="1">
                        <a:solidFill>
                          <a:schemeClr val="tx2"/>
                        </a:solidFill>
                        <a:effectLst/>
                      </a:endParaRPr>
                    </a:p>
                    <a:p>
                      <a:pPr algn="ctr" rtl="0">
                        <a:spcBef>
                          <a:spcPts val="900"/>
                        </a:spcBef>
                        <a:spcAft>
                          <a:spcPts val="0"/>
                        </a:spcAft>
                      </a:pPr>
                      <a:r>
                        <a:rPr lang="ar-SA" sz="900" b="1">
                          <a:solidFill>
                            <a:schemeClr val="tx2"/>
                          </a:solidFill>
                          <a:effectLst/>
                        </a:rPr>
                        <a:t> </a:t>
                      </a:r>
                      <a:endParaRPr lang="en-US" sz="900" b="1">
                        <a:solidFill>
                          <a:schemeClr val="tx2"/>
                        </a:solidFill>
                        <a:effectLst/>
                      </a:endParaRPr>
                    </a:p>
                    <a:p>
                      <a:pPr algn="ctr" rtl="0">
                        <a:spcBef>
                          <a:spcPts val="900"/>
                        </a:spcBef>
                        <a:spcAft>
                          <a:spcPts val="0"/>
                        </a:spcAft>
                      </a:pPr>
                      <a:r>
                        <a:rPr lang="ar-SA" sz="900" b="1">
                          <a:solidFill>
                            <a:schemeClr val="tx2"/>
                          </a:solidFill>
                          <a:effectLst/>
                        </a:rPr>
                        <a:t> </a:t>
                      </a:r>
                      <a:endParaRPr lang="en-US" sz="900" b="1">
                        <a:solidFill>
                          <a:schemeClr val="tx2"/>
                        </a:solidFill>
                        <a:effectLst/>
                      </a:endParaRPr>
                    </a:p>
                    <a:p>
                      <a:pPr algn="ctr" rtl="0">
                        <a:spcBef>
                          <a:spcPts val="900"/>
                        </a:spcBef>
                        <a:spcAft>
                          <a:spcPts val="0"/>
                        </a:spcAft>
                      </a:pPr>
                      <a:r>
                        <a:rPr lang="ar-SA" sz="900" b="1">
                          <a:solidFill>
                            <a:schemeClr val="tx2"/>
                          </a:solidFill>
                          <a:effectLst/>
                        </a:rPr>
                        <a:t> </a:t>
                      </a:r>
                      <a:endParaRPr lang="en-US" sz="900" b="1">
                        <a:solidFill>
                          <a:schemeClr val="tx2"/>
                        </a:solidFill>
                        <a:effectLst/>
                      </a:endParaRPr>
                    </a:p>
                    <a:p>
                      <a:pPr algn="ctr" rtl="0">
                        <a:spcBef>
                          <a:spcPts val="900"/>
                        </a:spcBef>
                        <a:spcAft>
                          <a:spcPts val="0"/>
                        </a:spcAft>
                      </a:pPr>
                      <a:r>
                        <a:rPr lang="ar-SA" sz="900" b="1">
                          <a:solidFill>
                            <a:schemeClr val="tx2"/>
                          </a:solidFill>
                          <a:effectLst/>
                        </a:rPr>
                        <a:t>3</a:t>
                      </a:r>
                      <a:endParaRPr lang="en-US" sz="900" b="1">
                        <a:solidFill>
                          <a:schemeClr val="tx2"/>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c rowSpan="3">
                  <a:txBody>
                    <a:bodyPr/>
                    <a:lstStyle/>
                    <a:p>
                      <a:pPr algn="ctr" rtl="0">
                        <a:spcBef>
                          <a:spcPts val="900"/>
                        </a:spcBef>
                        <a:spcAft>
                          <a:spcPts val="0"/>
                        </a:spcAft>
                      </a:pPr>
                      <a:r>
                        <a:rPr lang="ar-SA" sz="900" b="1">
                          <a:solidFill>
                            <a:schemeClr val="tx2"/>
                          </a:solidFill>
                          <a:effectLst/>
                        </a:rPr>
                        <a:t> </a:t>
                      </a:r>
                      <a:endParaRPr lang="en-US" sz="900" b="1">
                        <a:solidFill>
                          <a:schemeClr val="tx2"/>
                        </a:solidFill>
                        <a:effectLst/>
                      </a:endParaRPr>
                    </a:p>
                    <a:p>
                      <a:pPr algn="ctr" rtl="0">
                        <a:spcBef>
                          <a:spcPts val="900"/>
                        </a:spcBef>
                        <a:spcAft>
                          <a:spcPts val="0"/>
                        </a:spcAft>
                      </a:pPr>
                      <a:r>
                        <a:rPr lang="ar-SA" sz="900" b="1">
                          <a:solidFill>
                            <a:schemeClr val="tx2"/>
                          </a:solidFill>
                          <a:effectLst/>
                        </a:rPr>
                        <a:t>الجوانب الفنية</a:t>
                      </a:r>
                      <a:endParaRPr lang="en-US" sz="900" b="1">
                        <a:solidFill>
                          <a:schemeClr val="tx2"/>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c>
                  <a:txBody>
                    <a:bodyPr/>
                    <a:lstStyle/>
                    <a:p>
                      <a:pPr algn="ctr" rtl="0">
                        <a:spcBef>
                          <a:spcPts val="900"/>
                        </a:spcBef>
                        <a:spcAft>
                          <a:spcPts val="0"/>
                        </a:spcAft>
                      </a:pPr>
                      <a:r>
                        <a:rPr lang="ar-SA" sz="1000" b="1" dirty="0">
                          <a:solidFill>
                            <a:schemeClr val="tx2"/>
                          </a:solidFill>
                          <a:effectLst/>
                        </a:rPr>
                        <a:t> </a:t>
                      </a:r>
                      <a:endParaRPr lang="en-US" sz="1000" b="1" dirty="0">
                        <a:solidFill>
                          <a:schemeClr val="tx2"/>
                        </a:solidFill>
                        <a:effectLst/>
                      </a:endParaRPr>
                    </a:p>
                    <a:p>
                      <a:pPr algn="ctr" rtl="0">
                        <a:spcBef>
                          <a:spcPts val="900"/>
                        </a:spcBef>
                        <a:spcAft>
                          <a:spcPts val="0"/>
                        </a:spcAft>
                      </a:pPr>
                      <a:r>
                        <a:rPr lang="ar-SA" sz="1000" b="1" dirty="0">
                          <a:solidFill>
                            <a:schemeClr val="tx2"/>
                          </a:solidFill>
                          <a:effectLst/>
                        </a:rPr>
                        <a:t>أ-مدى توفر المواد الخام</a:t>
                      </a:r>
                      <a:endParaRPr lang="en-US" sz="1000" b="1" dirty="0">
                        <a:solidFill>
                          <a:schemeClr val="tx2"/>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c>
                  <a:txBody>
                    <a:bodyPr/>
                    <a:lstStyle/>
                    <a:p>
                      <a:pPr algn="ctr" rtl="0">
                        <a:spcBef>
                          <a:spcPts val="900"/>
                        </a:spcBef>
                        <a:spcAft>
                          <a:spcPts val="0"/>
                        </a:spcAft>
                      </a:pPr>
                      <a:r>
                        <a:rPr lang="en-US" sz="900" b="1">
                          <a:solidFill>
                            <a:schemeClr val="tx2"/>
                          </a:solidFill>
                          <a:effectLst/>
                        </a:rPr>
                        <a:t>4</a:t>
                      </a:r>
                      <a:endParaRPr lang="en-US" sz="900" b="1">
                        <a:solidFill>
                          <a:schemeClr val="tx2"/>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c>
                  <a:txBody>
                    <a:bodyPr/>
                    <a:lstStyle/>
                    <a:p>
                      <a:pPr algn="ctr" rtl="0">
                        <a:spcBef>
                          <a:spcPts val="900"/>
                        </a:spcBef>
                        <a:spcAft>
                          <a:spcPts val="0"/>
                        </a:spcAft>
                      </a:pPr>
                      <a:r>
                        <a:rPr lang="en-US" sz="900" b="1">
                          <a:solidFill>
                            <a:schemeClr val="tx2"/>
                          </a:solidFill>
                          <a:effectLst/>
                        </a:rPr>
                        <a:t>4</a:t>
                      </a:r>
                      <a:endParaRPr lang="en-US" sz="900" b="1">
                        <a:solidFill>
                          <a:schemeClr val="tx2"/>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c>
                  <a:txBody>
                    <a:bodyPr/>
                    <a:lstStyle/>
                    <a:p>
                      <a:pPr algn="ctr" rtl="0">
                        <a:spcBef>
                          <a:spcPts val="900"/>
                        </a:spcBef>
                        <a:spcAft>
                          <a:spcPts val="0"/>
                        </a:spcAft>
                      </a:pPr>
                      <a:r>
                        <a:rPr lang="en-US" sz="900" b="1" dirty="0">
                          <a:solidFill>
                            <a:schemeClr val="accent5">
                              <a:lumMod val="75000"/>
                            </a:schemeClr>
                          </a:solidFill>
                          <a:effectLst/>
                        </a:rPr>
                        <a:t>5</a:t>
                      </a:r>
                      <a:endParaRPr lang="en-US" sz="900" b="1" dirty="0">
                        <a:solidFill>
                          <a:schemeClr val="accent5">
                            <a:lumMod val="75000"/>
                          </a:schemeClr>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c>
                  <a:txBody>
                    <a:bodyPr/>
                    <a:lstStyle/>
                    <a:p>
                      <a:pPr algn="ctr" rtl="0">
                        <a:spcBef>
                          <a:spcPts val="900"/>
                        </a:spcBef>
                        <a:spcAft>
                          <a:spcPts val="0"/>
                        </a:spcAft>
                      </a:pPr>
                      <a:r>
                        <a:rPr lang="en-US" sz="900" b="1">
                          <a:solidFill>
                            <a:schemeClr val="tx2"/>
                          </a:solidFill>
                          <a:effectLst/>
                        </a:rPr>
                        <a:t>3</a:t>
                      </a:r>
                      <a:endParaRPr lang="en-US" sz="900" b="1">
                        <a:solidFill>
                          <a:schemeClr val="tx2"/>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c>
                  <a:txBody>
                    <a:bodyPr/>
                    <a:lstStyle/>
                    <a:p>
                      <a:pPr algn="ctr" rtl="0">
                        <a:spcBef>
                          <a:spcPts val="900"/>
                        </a:spcBef>
                        <a:spcAft>
                          <a:spcPts val="0"/>
                        </a:spcAft>
                      </a:pPr>
                      <a:r>
                        <a:rPr lang="en-US" sz="900" b="1">
                          <a:solidFill>
                            <a:schemeClr val="tx2"/>
                          </a:solidFill>
                          <a:effectLst/>
                        </a:rPr>
                        <a:t>3</a:t>
                      </a:r>
                      <a:endParaRPr lang="en-US" sz="900" b="1">
                        <a:solidFill>
                          <a:schemeClr val="tx2"/>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r>
              <a:tr h="310501">
                <a:tc vMerge="1">
                  <a:txBody>
                    <a:bodyPr/>
                    <a:lstStyle/>
                    <a:p>
                      <a:pPr rtl="1"/>
                      <a:endParaRPr lang="ar-SA"/>
                    </a:p>
                  </a:txBody>
                  <a:tcPr/>
                </a:tc>
                <a:tc vMerge="1">
                  <a:txBody>
                    <a:bodyPr/>
                    <a:lstStyle/>
                    <a:p>
                      <a:pPr rtl="1"/>
                      <a:endParaRPr lang="ar-SA"/>
                    </a:p>
                  </a:txBody>
                  <a:tcPr/>
                </a:tc>
                <a:tc>
                  <a:txBody>
                    <a:bodyPr/>
                    <a:lstStyle/>
                    <a:p>
                      <a:pPr algn="ctr" rtl="0">
                        <a:spcBef>
                          <a:spcPts val="900"/>
                        </a:spcBef>
                        <a:spcAft>
                          <a:spcPts val="0"/>
                        </a:spcAft>
                      </a:pPr>
                      <a:r>
                        <a:rPr lang="ar-SA" sz="1000" b="1" dirty="0">
                          <a:solidFill>
                            <a:schemeClr val="tx2"/>
                          </a:solidFill>
                          <a:effectLst/>
                        </a:rPr>
                        <a:t> </a:t>
                      </a:r>
                      <a:endParaRPr lang="en-US" sz="1000" b="1" dirty="0">
                        <a:solidFill>
                          <a:schemeClr val="tx2"/>
                        </a:solidFill>
                        <a:effectLst/>
                      </a:endParaRPr>
                    </a:p>
                    <a:p>
                      <a:pPr algn="ctr" rtl="0">
                        <a:spcBef>
                          <a:spcPts val="900"/>
                        </a:spcBef>
                        <a:spcAft>
                          <a:spcPts val="0"/>
                        </a:spcAft>
                      </a:pPr>
                      <a:r>
                        <a:rPr lang="ar-SA" sz="1000" b="1" dirty="0">
                          <a:solidFill>
                            <a:schemeClr val="tx2"/>
                          </a:solidFill>
                          <a:effectLst/>
                        </a:rPr>
                        <a:t>ب-مدى توفر الخبرات الإدارية</a:t>
                      </a:r>
                      <a:endParaRPr lang="en-US" sz="1000" b="1" dirty="0">
                        <a:solidFill>
                          <a:schemeClr val="tx2"/>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c>
                  <a:txBody>
                    <a:bodyPr/>
                    <a:lstStyle/>
                    <a:p>
                      <a:pPr algn="ctr" rtl="0">
                        <a:spcBef>
                          <a:spcPts val="900"/>
                        </a:spcBef>
                        <a:spcAft>
                          <a:spcPts val="0"/>
                        </a:spcAft>
                      </a:pPr>
                      <a:r>
                        <a:rPr lang="en-US" sz="900" b="1">
                          <a:solidFill>
                            <a:schemeClr val="tx2"/>
                          </a:solidFill>
                          <a:effectLst/>
                        </a:rPr>
                        <a:t>3</a:t>
                      </a:r>
                      <a:endParaRPr lang="en-US" sz="900" b="1">
                        <a:solidFill>
                          <a:schemeClr val="tx2"/>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c>
                  <a:txBody>
                    <a:bodyPr/>
                    <a:lstStyle/>
                    <a:p>
                      <a:pPr algn="ctr" rtl="0">
                        <a:spcBef>
                          <a:spcPts val="900"/>
                        </a:spcBef>
                        <a:spcAft>
                          <a:spcPts val="0"/>
                        </a:spcAft>
                      </a:pPr>
                      <a:r>
                        <a:rPr lang="en-US" sz="900" b="1">
                          <a:solidFill>
                            <a:schemeClr val="tx2"/>
                          </a:solidFill>
                          <a:effectLst/>
                        </a:rPr>
                        <a:t>3</a:t>
                      </a:r>
                      <a:endParaRPr lang="en-US" sz="900" b="1">
                        <a:solidFill>
                          <a:schemeClr val="tx2"/>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c>
                  <a:txBody>
                    <a:bodyPr/>
                    <a:lstStyle/>
                    <a:p>
                      <a:pPr algn="ctr" rtl="0">
                        <a:spcBef>
                          <a:spcPts val="900"/>
                        </a:spcBef>
                        <a:spcAft>
                          <a:spcPts val="0"/>
                        </a:spcAft>
                      </a:pPr>
                      <a:r>
                        <a:rPr lang="en-US" sz="900" b="1" dirty="0">
                          <a:solidFill>
                            <a:schemeClr val="accent5">
                              <a:lumMod val="75000"/>
                            </a:schemeClr>
                          </a:solidFill>
                          <a:effectLst/>
                        </a:rPr>
                        <a:t>3</a:t>
                      </a:r>
                      <a:endParaRPr lang="en-US" sz="900" b="1" dirty="0">
                        <a:solidFill>
                          <a:schemeClr val="accent5">
                            <a:lumMod val="75000"/>
                          </a:schemeClr>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c>
                  <a:txBody>
                    <a:bodyPr/>
                    <a:lstStyle/>
                    <a:p>
                      <a:pPr algn="ctr" rtl="0">
                        <a:spcBef>
                          <a:spcPts val="900"/>
                        </a:spcBef>
                        <a:spcAft>
                          <a:spcPts val="0"/>
                        </a:spcAft>
                      </a:pPr>
                      <a:r>
                        <a:rPr lang="en-US" sz="900" b="1">
                          <a:solidFill>
                            <a:schemeClr val="tx2"/>
                          </a:solidFill>
                          <a:effectLst/>
                        </a:rPr>
                        <a:t>2</a:t>
                      </a:r>
                      <a:endParaRPr lang="en-US" sz="900" b="1">
                        <a:solidFill>
                          <a:schemeClr val="tx2"/>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c>
                  <a:txBody>
                    <a:bodyPr/>
                    <a:lstStyle/>
                    <a:p>
                      <a:pPr algn="ctr" rtl="0">
                        <a:spcBef>
                          <a:spcPts val="900"/>
                        </a:spcBef>
                        <a:spcAft>
                          <a:spcPts val="0"/>
                        </a:spcAft>
                      </a:pPr>
                      <a:r>
                        <a:rPr lang="en-US" sz="900" b="1">
                          <a:solidFill>
                            <a:schemeClr val="tx2"/>
                          </a:solidFill>
                          <a:effectLst/>
                        </a:rPr>
                        <a:t>3</a:t>
                      </a:r>
                      <a:endParaRPr lang="en-US" sz="900" b="1">
                        <a:solidFill>
                          <a:schemeClr val="tx2"/>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r>
              <a:tr h="334386">
                <a:tc vMerge="1">
                  <a:txBody>
                    <a:bodyPr/>
                    <a:lstStyle/>
                    <a:p>
                      <a:pPr rtl="1"/>
                      <a:endParaRPr lang="ar-SA"/>
                    </a:p>
                  </a:txBody>
                  <a:tcPr/>
                </a:tc>
                <a:tc vMerge="1">
                  <a:txBody>
                    <a:bodyPr/>
                    <a:lstStyle/>
                    <a:p>
                      <a:pPr rtl="1"/>
                      <a:endParaRPr lang="ar-SA"/>
                    </a:p>
                  </a:txBody>
                  <a:tcPr/>
                </a:tc>
                <a:tc>
                  <a:txBody>
                    <a:bodyPr/>
                    <a:lstStyle/>
                    <a:p>
                      <a:pPr algn="ctr" rtl="0">
                        <a:spcBef>
                          <a:spcPts val="900"/>
                        </a:spcBef>
                        <a:spcAft>
                          <a:spcPts val="0"/>
                        </a:spcAft>
                      </a:pPr>
                      <a:r>
                        <a:rPr lang="ar-SA" sz="1000" b="1" dirty="0">
                          <a:solidFill>
                            <a:schemeClr val="tx2"/>
                          </a:solidFill>
                          <a:effectLst/>
                        </a:rPr>
                        <a:t> </a:t>
                      </a:r>
                      <a:endParaRPr lang="en-US" sz="1000" b="1" dirty="0">
                        <a:solidFill>
                          <a:schemeClr val="tx2"/>
                        </a:solidFill>
                        <a:effectLst/>
                      </a:endParaRPr>
                    </a:p>
                    <a:p>
                      <a:pPr algn="ctr" rtl="0">
                        <a:spcBef>
                          <a:spcPts val="900"/>
                        </a:spcBef>
                        <a:spcAft>
                          <a:spcPts val="0"/>
                        </a:spcAft>
                      </a:pPr>
                      <a:r>
                        <a:rPr lang="ar-SA" sz="1000" b="1" dirty="0">
                          <a:solidFill>
                            <a:schemeClr val="tx2"/>
                          </a:solidFill>
                          <a:effectLst/>
                        </a:rPr>
                        <a:t>ج-مدى توفر الخبرات الفنية</a:t>
                      </a:r>
                      <a:endParaRPr lang="en-US" sz="1000" b="1" dirty="0">
                        <a:solidFill>
                          <a:schemeClr val="tx2"/>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c>
                  <a:txBody>
                    <a:bodyPr/>
                    <a:lstStyle/>
                    <a:p>
                      <a:pPr algn="ctr" rtl="0">
                        <a:spcBef>
                          <a:spcPts val="900"/>
                        </a:spcBef>
                        <a:spcAft>
                          <a:spcPts val="0"/>
                        </a:spcAft>
                      </a:pPr>
                      <a:r>
                        <a:rPr lang="en-US" sz="900" b="1">
                          <a:solidFill>
                            <a:schemeClr val="tx2"/>
                          </a:solidFill>
                          <a:effectLst/>
                        </a:rPr>
                        <a:t>4</a:t>
                      </a:r>
                      <a:endParaRPr lang="en-US" sz="900" b="1">
                        <a:solidFill>
                          <a:schemeClr val="tx2"/>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c>
                  <a:txBody>
                    <a:bodyPr/>
                    <a:lstStyle/>
                    <a:p>
                      <a:pPr algn="ctr" rtl="0">
                        <a:spcBef>
                          <a:spcPts val="900"/>
                        </a:spcBef>
                        <a:spcAft>
                          <a:spcPts val="0"/>
                        </a:spcAft>
                      </a:pPr>
                      <a:r>
                        <a:rPr lang="en-US" sz="900" b="1">
                          <a:solidFill>
                            <a:schemeClr val="tx2"/>
                          </a:solidFill>
                          <a:effectLst/>
                        </a:rPr>
                        <a:t>3</a:t>
                      </a:r>
                      <a:endParaRPr lang="en-US" sz="900" b="1">
                        <a:solidFill>
                          <a:schemeClr val="tx2"/>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c>
                  <a:txBody>
                    <a:bodyPr/>
                    <a:lstStyle/>
                    <a:p>
                      <a:pPr algn="ctr" rtl="0">
                        <a:spcBef>
                          <a:spcPts val="900"/>
                        </a:spcBef>
                        <a:spcAft>
                          <a:spcPts val="0"/>
                        </a:spcAft>
                      </a:pPr>
                      <a:r>
                        <a:rPr lang="en-US" sz="900" b="1" dirty="0">
                          <a:solidFill>
                            <a:schemeClr val="accent5">
                              <a:lumMod val="75000"/>
                            </a:schemeClr>
                          </a:solidFill>
                          <a:effectLst/>
                        </a:rPr>
                        <a:t>2</a:t>
                      </a:r>
                      <a:endParaRPr lang="en-US" sz="900" b="1" dirty="0">
                        <a:solidFill>
                          <a:schemeClr val="accent5">
                            <a:lumMod val="75000"/>
                          </a:schemeClr>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c>
                  <a:txBody>
                    <a:bodyPr/>
                    <a:lstStyle/>
                    <a:p>
                      <a:pPr algn="ctr" rtl="0">
                        <a:spcBef>
                          <a:spcPts val="900"/>
                        </a:spcBef>
                        <a:spcAft>
                          <a:spcPts val="0"/>
                        </a:spcAft>
                      </a:pPr>
                      <a:r>
                        <a:rPr lang="en-US" sz="900" b="1">
                          <a:solidFill>
                            <a:schemeClr val="tx2"/>
                          </a:solidFill>
                          <a:effectLst/>
                        </a:rPr>
                        <a:t>2</a:t>
                      </a:r>
                      <a:endParaRPr lang="en-US" sz="900" b="1">
                        <a:solidFill>
                          <a:schemeClr val="tx2"/>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c>
                  <a:txBody>
                    <a:bodyPr/>
                    <a:lstStyle/>
                    <a:p>
                      <a:pPr algn="ctr" rtl="0">
                        <a:spcBef>
                          <a:spcPts val="900"/>
                        </a:spcBef>
                        <a:spcAft>
                          <a:spcPts val="0"/>
                        </a:spcAft>
                      </a:pPr>
                      <a:r>
                        <a:rPr lang="en-US" sz="900" b="1">
                          <a:solidFill>
                            <a:schemeClr val="tx2"/>
                          </a:solidFill>
                          <a:effectLst/>
                        </a:rPr>
                        <a:t>2</a:t>
                      </a:r>
                      <a:endParaRPr lang="en-US" sz="900" b="1">
                        <a:solidFill>
                          <a:schemeClr val="tx2"/>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r>
              <a:tr h="310501">
                <a:tc rowSpan="3">
                  <a:txBody>
                    <a:bodyPr/>
                    <a:lstStyle/>
                    <a:p>
                      <a:pPr algn="ctr" rtl="0">
                        <a:spcBef>
                          <a:spcPts val="900"/>
                        </a:spcBef>
                        <a:spcAft>
                          <a:spcPts val="0"/>
                        </a:spcAft>
                      </a:pPr>
                      <a:r>
                        <a:rPr lang="ar-SA" sz="900" b="1">
                          <a:solidFill>
                            <a:schemeClr val="tx2"/>
                          </a:solidFill>
                          <a:effectLst/>
                        </a:rPr>
                        <a:t> </a:t>
                      </a:r>
                      <a:endParaRPr lang="en-US" sz="900" b="1">
                        <a:solidFill>
                          <a:schemeClr val="tx2"/>
                        </a:solidFill>
                        <a:effectLst/>
                      </a:endParaRPr>
                    </a:p>
                    <a:p>
                      <a:pPr algn="ctr" rtl="0">
                        <a:spcBef>
                          <a:spcPts val="900"/>
                        </a:spcBef>
                        <a:spcAft>
                          <a:spcPts val="0"/>
                        </a:spcAft>
                      </a:pPr>
                      <a:r>
                        <a:rPr lang="ar-SA" sz="900" b="1">
                          <a:solidFill>
                            <a:schemeClr val="tx2"/>
                          </a:solidFill>
                          <a:effectLst/>
                        </a:rPr>
                        <a:t> </a:t>
                      </a:r>
                      <a:endParaRPr lang="en-US" sz="900" b="1">
                        <a:solidFill>
                          <a:schemeClr val="tx2"/>
                        </a:solidFill>
                        <a:effectLst/>
                      </a:endParaRPr>
                    </a:p>
                    <a:p>
                      <a:pPr algn="ctr" rtl="0">
                        <a:spcBef>
                          <a:spcPts val="900"/>
                        </a:spcBef>
                        <a:spcAft>
                          <a:spcPts val="0"/>
                        </a:spcAft>
                      </a:pPr>
                      <a:r>
                        <a:rPr lang="ar-SA" sz="900" b="1">
                          <a:solidFill>
                            <a:schemeClr val="tx2"/>
                          </a:solidFill>
                          <a:effectLst/>
                        </a:rPr>
                        <a:t> </a:t>
                      </a:r>
                      <a:endParaRPr lang="en-US" sz="900" b="1">
                        <a:solidFill>
                          <a:schemeClr val="tx2"/>
                        </a:solidFill>
                        <a:effectLst/>
                      </a:endParaRPr>
                    </a:p>
                    <a:p>
                      <a:pPr algn="ctr" rtl="0">
                        <a:spcBef>
                          <a:spcPts val="900"/>
                        </a:spcBef>
                        <a:spcAft>
                          <a:spcPts val="0"/>
                        </a:spcAft>
                      </a:pPr>
                      <a:r>
                        <a:rPr lang="ar-SA" sz="900" b="1">
                          <a:solidFill>
                            <a:schemeClr val="tx2"/>
                          </a:solidFill>
                          <a:effectLst/>
                        </a:rPr>
                        <a:t> </a:t>
                      </a:r>
                      <a:endParaRPr lang="en-US" sz="900" b="1">
                        <a:solidFill>
                          <a:schemeClr val="tx2"/>
                        </a:solidFill>
                        <a:effectLst/>
                      </a:endParaRPr>
                    </a:p>
                    <a:p>
                      <a:pPr algn="ctr" rtl="0">
                        <a:spcBef>
                          <a:spcPts val="900"/>
                        </a:spcBef>
                        <a:spcAft>
                          <a:spcPts val="0"/>
                        </a:spcAft>
                      </a:pPr>
                      <a:r>
                        <a:rPr lang="ar-SA" sz="900" b="1">
                          <a:solidFill>
                            <a:schemeClr val="tx2"/>
                          </a:solidFill>
                          <a:effectLst/>
                        </a:rPr>
                        <a:t>4</a:t>
                      </a:r>
                      <a:endParaRPr lang="en-US" sz="900" b="1">
                        <a:solidFill>
                          <a:schemeClr val="tx2"/>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c rowSpan="3">
                  <a:txBody>
                    <a:bodyPr/>
                    <a:lstStyle/>
                    <a:p>
                      <a:pPr algn="ctr" rtl="0">
                        <a:spcBef>
                          <a:spcPts val="900"/>
                        </a:spcBef>
                        <a:spcAft>
                          <a:spcPts val="0"/>
                        </a:spcAft>
                      </a:pPr>
                      <a:r>
                        <a:rPr lang="ar-SA" sz="900" b="1">
                          <a:solidFill>
                            <a:schemeClr val="tx2"/>
                          </a:solidFill>
                          <a:effectLst/>
                        </a:rPr>
                        <a:t> </a:t>
                      </a:r>
                      <a:endParaRPr lang="en-US" sz="900" b="1">
                        <a:solidFill>
                          <a:schemeClr val="tx2"/>
                        </a:solidFill>
                        <a:effectLst/>
                      </a:endParaRPr>
                    </a:p>
                    <a:p>
                      <a:pPr algn="ctr" rtl="0">
                        <a:spcBef>
                          <a:spcPts val="900"/>
                        </a:spcBef>
                        <a:spcAft>
                          <a:spcPts val="0"/>
                        </a:spcAft>
                      </a:pPr>
                      <a:r>
                        <a:rPr lang="ar-SA" sz="900" b="1">
                          <a:solidFill>
                            <a:schemeClr val="tx2"/>
                          </a:solidFill>
                          <a:effectLst/>
                        </a:rPr>
                        <a:t>الجوانب الاجتماعية</a:t>
                      </a:r>
                      <a:endParaRPr lang="en-US" sz="900" b="1">
                        <a:solidFill>
                          <a:schemeClr val="tx2"/>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c>
                  <a:txBody>
                    <a:bodyPr/>
                    <a:lstStyle/>
                    <a:p>
                      <a:pPr algn="ctr" rtl="0">
                        <a:spcBef>
                          <a:spcPts val="900"/>
                        </a:spcBef>
                        <a:spcAft>
                          <a:spcPts val="0"/>
                        </a:spcAft>
                      </a:pPr>
                      <a:r>
                        <a:rPr lang="ar-SA" sz="1000" b="1" dirty="0">
                          <a:solidFill>
                            <a:schemeClr val="tx2"/>
                          </a:solidFill>
                          <a:effectLst/>
                        </a:rPr>
                        <a:t> </a:t>
                      </a:r>
                      <a:endParaRPr lang="en-US" sz="1000" b="1" dirty="0">
                        <a:solidFill>
                          <a:schemeClr val="tx2"/>
                        </a:solidFill>
                        <a:effectLst/>
                      </a:endParaRPr>
                    </a:p>
                    <a:p>
                      <a:pPr algn="ctr" rtl="0">
                        <a:spcBef>
                          <a:spcPts val="900"/>
                        </a:spcBef>
                        <a:spcAft>
                          <a:spcPts val="0"/>
                        </a:spcAft>
                      </a:pPr>
                      <a:r>
                        <a:rPr lang="ar-SA" sz="1000" b="1" dirty="0">
                          <a:solidFill>
                            <a:schemeClr val="tx2"/>
                          </a:solidFill>
                          <a:effectLst/>
                        </a:rPr>
                        <a:t>أ-درجة تلويث البيئة</a:t>
                      </a:r>
                      <a:endParaRPr lang="en-US" sz="1000" b="1" dirty="0">
                        <a:solidFill>
                          <a:schemeClr val="tx2"/>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c>
                  <a:txBody>
                    <a:bodyPr/>
                    <a:lstStyle/>
                    <a:p>
                      <a:pPr algn="ctr" rtl="0">
                        <a:spcBef>
                          <a:spcPts val="900"/>
                        </a:spcBef>
                        <a:spcAft>
                          <a:spcPts val="0"/>
                        </a:spcAft>
                      </a:pPr>
                      <a:r>
                        <a:rPr lang="en-US" sz="900" b="1">
                          <a:solidFill>
                            <a:schemeClr val="tx2"/>
                          </a:solidFill>
                          <a:effectLst/>
                        </a:rPr>
                        <a:t>0</a:t>
                      </a:r>
                      <a:endParaRPr lang="en-US" sz="900" b="1">
                        <a:solidFill>
                          <a:schemeClr val="tx2"/>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c>
                  <a:txBody>
                    <a:bodyPr/>
                    <a:lstStyle/>
                    <a:p>
                      <a:pPr algn="ctr" rtl="0">
                        <a:spcBef>
                          <a:spcPts val="900"/>
                        </a:spcBef>
                        <a:spcAft>
                          <a:spcPts val="0"/>
                        </a:spcAft>
                      </a:pPr>
                      <a:r>
                        <a:rPr lang="en-US" sz="900" b="1">
                          <a:solidFill>
                            <a:schemeClr val="tx2"/>
                          </a:solidFill>
                          <a:effectLst/>
                        </a:rPr>
                        <a:t>1</a:t>
                      </a:r>
                      <a:endParaRPr lang="en-US" sz="900" b="1">
                        <a:solidFill>
                          <a:schemeClr val="tx2"/>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c>
                  <a:txBody>
                    <a:bodyPr/>
                    <a:lstStyle/>
                    <a:p>
                      <a:pPr algn="ctr" rtl="0">
                        <a:spcBef>
                          <a:spcPts val="900"/>
                        </a:spcBef>
                        <a:spcAft>
                          <a:spcPts val="0"/>
                        </a:spcAft>
                      </a:pPr>
                      <a:r>
                        <a:rPr lang="en-US" sz="900" b="1" dirty="0">
                          <a:solidFill>
                            <a:schemeClr val="accent5">
                              <a:lumMod val="75000"/>
                            </a:schemeClr>
                          </a:solidFill>
                          <a:effectLst/>
                        </a:rPr>
                        <a:t>1</a:t>
                      </a:r>
                      <a:endParaRPr lang="en-US" sz="900" b="1" dirty="0">
                        <a:solidFill>
                          <a:schemeClr val="accent5">
                            <a:lumMod val="75000"/>
                          </a:schemeClr>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c>
                  <a:txBody>
                    <a:bodyPr/>
                    <a:lstStyle/>
                    <a:p>
                      <a:pPr algn="ctr" rtl="0">
                        <a:spcBef>
                          <a:spcPts val="900"/>
                        </a:spcBef>
                        <a:spcAft>
                          <a:spcPts val="0"/>
                        </a:spcAft>
                      </a:pPr>
                      <a:r>
                        <a:rPr lang="en-US" sz="900" b="1">
                          <a:solidFill>
                            <a:schemeClr val="tx2"/>
                          </a:solidFill>
                          <a:effectLst/>
                        </a:rPr>
                        <a:t>2</a:t>
                      </a:r>
                      <a:endParaRPr lang="en-US" sz="900" b="1">
                        <a:solidFill>
                          <a:schemeClr val="tx2"/>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c>
                  <a:txBody>
                    <a:bodyPr/>
                    <a:lstStyle/>
                    <a:p>
                      <a:pPr algn="ctr" rtl="0">
                        <a:spcBef>
                          <a:spcPts val="900"/>
                        </a:spcBef>
                        <a:spcAft>
                          <a:spcPts val="0"/>
                        </a:spcAft>
                      </a:pPr>
                      <a:r>
                        <a:rPr lang="en-US" sz="900" b="1">
                          <a:solidFill>
                            <a:schemeClr val="tx2"/>
                          </a:solidFill>
                          <a:effectLst/>
                        </a:rPr>
                        <a:t>3</a:t>
                      </a:r>
                      <a:endParaRPr lang="en-US" sz="900" b="1">
                        <a:solidFill>
                          <a:schemeClr val="tx2"/>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r>
              <a:tr h="356469">
                <a:tc vMerge="1">
                  <a:txBody>
                    <a:bodyPr/>
                    <a:lstStyle/>
                    <a:p>
                      <a:pPr rtl="1"/>
                      <a:endParaRPr lang="ar-SA"/>
                    </a:p>
                  </a:txBody>
                  <a:tcPr/>
                </a:tc>
                <a:tc vMerge="1">
                  <a:txBody>
                    <a:bodyPr/>
                    <a:lstStyle/>
                    <a:p>
                      <a:pPr rtl="1"/>
                      <a:endParaRPr lang="ar-SA"/>
                    </a:p>
                  </a:txBody>
                  <a:tcPr/>
                </a:tc>
                <a:tc>
                  <a:txBody>
                    <a:bodyPr/>
                    <a:lstStyle/>
                    <a:p>
                      <a:pPr algn="ctr" rtl="0">
                        <a:spcBef>
                          <a:spcPts val="900"/>
                        </a:spcBef>
                        <a:spcAft>
                          <a:spcPts val="0"/>
                        </a:spcAft>
                      </a:pPr>
                      <a:r>
                        <a:rPr lang="ar-SA" sz="1000" b="1" dirty="0">
                          <a:solidFill>
                            <a:schemeClr val="tx2"/>
                          </a:solidFill>
                          <a:effectLst/>
                        </a:rPr>
                        <a:t> </a:t>
                      </a:r>
                      <a:endParaRPr lang="en-US" sz="1000" b="1" dirty="0">
                        <a:solidFill>
                          <a:schemeClr val="tx2"/>
                        </a:solidFill>
                        <a:effectLst/>
                      </a:endParaRPr>
                    </a:p>
                    <a:p>
                      <a:pPr algn="ctr" rtl="0">
                        <a:spcBef>
                          <a:spcPts val="900"/>
                        </a:spcBef>
                        <a:spcAft>
                          <a:spcPts val="0"/>
                        </a:spcAft>
                      </a:pPr>
                      <a:r>
                        <a:rPr lang="ar-SA" sz="1000" b="1" dirty="0">
                          <a:solidFill>
                            <a:schemeClr val="tx2"/>
                          </a:solidFill>
                          <a:effectLst/>
                        </a:rPr>
                        <a:t>ب-درجة الاعتماد على عمالة محلية</a:t>
                      </a:r>
                      <a:endParaRPr lang="en-US" sz="1000" b="1" dirty="0">
                        <a:solidFill>
                          <a:schemeClr val="tx2"/>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c>
                  <a:txBody>
                    <a:bodyPr/>
                    <a:lstStyle/>
                    <a:p>
                      <a:pPr algn="ctr" rtl="0">
                        <a:spcBef>
                          <a:spcPts val="900"/>
                        </a:spcBef>
                        <a:spcAft>
                          <a:spcPts val="0"/>
                        </a:spcAft>
                      </a:pPr>
                      <a:r>
                        <a:rPr lang="en-US" sz="900" b="1">
                          <a:solidFill>
                            <a:schemeClr val="tx2"/>
                          </a:solidFill>
                          <a:effectLst/>
                        </a:rPr>
                        <a:t>2</a:t>
                      </a:r>
                      <a:endParaRPr lang="en-US" sz="900" b="1">
                        <a:solidFill>
                          <a:schemeClr val="tx2"/>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c>
                  <a:txBody>
                    <a:bodyPr/>
                    <a:lstStyle/>
                    <a:p>
                      <a:pPr algn="ctr" rtl="0">
                        <a:spcBef>
                          <a:spcPts val="900"/>
                        </a:spcBef>
                        <a:spcAft>
                          <a:spcPts val="0"/>
                        </a:spcAft>
                      </a:pPr>
                      <a:r>
                        <a:rPr lang="en-US" sz="900" b="1">
                          <a:solidFill>
                            <a:schemeClr val="tx2"/>
                          </a:solidFill>
                          <a:effectLst/>
                        </a:rPr>
                        <a:t>2</a:t>
                      </a:r>
                      <a:endParaRPr lang="en-US" sz="900" b="1">
                        <a:solidFill>
                          <a:schemeClr val="tx2"/>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c>
                  <a:txBody>
                    <a:bodyPr/>
                    <a:lstStyle/>
                    <a:p>
                      <a:pPr algn="ctr" rtl="0">
                        <a:spcBef>
                          <a:spcPts val="900"/>
                        </a:spcBef>
                        <a:spcAft>
                          <a:spcPts val="0"/>
                        </a:spcAft>
                      </a:pPr>
                      <a:r>
                        <a:rPr lang="en-US" sz="900" b="1" dirty="0">
                          <a:solidFill>
                            <a:schemeClr val="accent5">
                              <a:lumMod val="75000"/>
                            </a:schemeClr>
                          </a:solidFill>
                          <a:effectLst/>
                        </a:rPr>
                        <a:t>4</a:t>
                      </a:r>
                      <a:endParaRPr lang="en-US" sz="900" b="1" dirty="0">
                        <a:solidFill>
                          <a:schemeClr val="accent5">
                            <a:lumMod val="75000"/>
                          </a:schemeClr>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c>
                  <a:txBody>
                    <a:bodyPr/>
                    <a:lstStyle/>
                    <a:p>
                      <a:pPr algn="ctr" rtl="0">
                        <a:spcBef>
                          <a:spcPts val="900"/>
                        </a:spcBef>
                        <a:spcAft>
                          <a:spcPts val="0"/>
                        </a:spcAft>
                      </a:pPr>
                      <a:r>
                        <a:rPr lang="en-US" sz="900" b="1">
                          <a:solidFill>
                            <a:schemeClr val="tx2"/>
                          </a:solidFill>
                          <a:effectLst/>
                        </a:rPr>
                        <a:t>1</a:t>
                      </a:r>
                      <a:endParaRPr lang="en-US" sz="900" b="1">
                        <a:solidFill>
                          <a:schemeClr val="tx2"/>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c>
                  <a:txBody>
                    <a:bodyPr/>
                    <a:lstStyle/>
                    <a:p>
                      <a:pPr algn="ctr" rtl="0">
                        <a:spcBef>
                          <a:spcPts val="900"/>
                        </a:spcBef>
                        <a:spcAft>
                          <a:spcPts val="0"/>
                        </a:spcAft>
                      </a:pPr>
                      <a:r>
                        <a:rPr lang="en-US" sz="900" b="1">
                          <a:solidFill>
                            <a:schemeClr val="tx2"/>
                          </a:solidFill>
                          <a:effectLst/>
                        </a:rPr>
                        <a:t>3</a:t>
                      </a:r>
                      <a:endParaRPr lang="en-US" sz="900" b="1">
                        <a:solidFill>
                          <a:schemeClr val="tx2"/>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r>
              <a:tr h="310501">
                <a:tc vMerge="1">
                  <a:txBody>
                    <a:bodyPr/>
                    <a:lstStyle/>
                    <a:p>
                      <a:pPr rtl="1"/>
                      <a:endParaRPr lang="ar-SA"/>
                    </a:p>
                  </a:txBody>
                  <a:tcPr/>
                </a:tc>
                <a:tc vMerge="1">
                  <a:txBody>
                    <a:bodyPr/>
                    <a:lstStyle/>
                    <a:p>
                      <a:pPr rtl="1"/>
                      <a:endParaRPr lang="ar-SA"/>
                    </a:p>
                  </a:txBody>
                  <a:tcPr/>
                </a:tc>
                <a:tc>
                  <a:txBody>
                    <a:bodyPr/>
                    <a:lstStyle/>
                    <a:p>
                      <a:pPr algn="ctr" rtl="0">
                        <a:spcBef>
                          <a:spcPts val="900"/>
                        </a:spcBef>
                        <a:spcAft>
                          <a:spcPts val="0"/>
                        </a:spcAft>
                      </a:pPr>
                      <a:r>
                        <a:rPr lang="ar-SA" sz="1000" b="1" dirty="0">
                          <a:solidFill>
                            <a:schemeClr val="tx2"/>
                          </a:solidFill>
                          <a:effectLst/>
                        </a:rPr>
                        <a:t> </a:t>
                      </a:r>
                      <a:endParaRPr lang="en-US" sz="1000" b="1" dirty="0">
                        <a:solidFill>
                          <a:schemeClr val="tx2"/>
                        </a:solidFill>
                        <a:effectLst/>
                      </a:endParaRPr>
                    </a:p>
                    <a:p>
                      <a:pPr algn="ctr" rtl="0">
                        <a:spcBef>
                          <a:spcPts val="900"/>
                        </a:spcBef>
                        <a:spcAft>
                          <a:spcPts val="0"/>
                        </a:spcAft>
                      </a:pPr>
                      <a:r>
                        <a:rPr lang="ar-SA" sz="1000" b="1" dirty="0">
                          <a:solidFill>
                            <a:schemeClr val="tx2"/>
                          </a:solidFill>
                          <a:effectLst/>
                        </a:rPr>
                        <a:t>ج-المنافع الجالبة للمشروع</a:t>
                      </a:r>
                      <a:endParaRPr lang="en-US" sz="1000" b="1" dirty="0">
                        <a:solidFill>
                          <a:schemeClr val="tx2"/>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c>
                  <a:txBody>
                    <a:bodyPr/>
                    <a:lstStyle/>
                    <a:p>
                      <a:pPr algn="ctr" rtl="0">
                        <a:spcBef>
                          <a:spcPts val="900"/>
                        </a:spcBef>
                        <a:spcAft>
                          <a:spcPts val="0"/>
                        </a:spcAft>
                      </a:pPr>
                      <a:r>
                        <a:rPr lang="en-US" sz="900" b="1">
                          <a:solidFill>
                            <a:schemeClr val="tx2"/>
                          </a:solidFill>
                          <a:effectLst/>
                        </a:rPr>
                        <a:t>3</a:t>
                      </a:r>
                      <a:endParaRPr lang="en-US" sz="900" b="1">
                        <a:solidFill>
                          <a:schemeClr val="tx2"/>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c>
                  <a:txBody>
                    <a:bodyPr/>
                    <a:lstStyle/>
                    <a:p>
                      <a:pPr algn="ctr" rtl="0">
                        <a:spcBef>
                          <a:spcPts val="900"/>
                        </a:spcBef>
                        <a:spcAft>
                          <a:spcPts val="0"/>
                        </a:spcAft>
                      </a:pPr>
                      <a:r>
                        <a:rPr lang="en-US" sz="900" b="1">
                          <a:solidFill>
                            <a:schemeClr val="tx2"/>
                          </a:solidFill>
                          <a:effectLst/>
                        </a:rPr>
                        <a:t>4</a:t>
                      </a:r>
                      <a:endParaRPr lang="en-US" sz="900" b="1">
                        <a:solidFill>
                          <a:schemeClr val="tx2"/>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c>
                  <a:txBody>
                    <a:bodyPr/>
                    <a:lstStyle/>
                    <a:p>
                      <a:pPr algn="ctr" rtl="0">
                        <a:spcBef>
                          <a:spcPts val="900"/>
                        </a:spcBef>
                        <a:spcAft>
                          <a:spcPts val="0"/>
                        </a:spcAft>
                      </a:pPr>
                      <a:r>
                        <a:rPr lang="en-US" sz="900" b="1" dirty="0">
                          <a:solidFill>
                            <a:schemeClr val="accent5">
                              <a:lumMod val="75000"/>
                            </a:schemeClr>
                          </a:solidFill>
                          <a:effectLst/>
                        </a:rPr>
                        <a:t>3</a:t>
                      </a:r>
                      <a:endParaRPr lang="en-US" sz="900" b="1" dirty="0">
                        <a:solidFill>
                          <a:schemeClr val="accent5">
                            <a:lumMod val="75000"/>
                          </a:schemeClr>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c>
                  <a:txBody>
                    <a:bodyPr/>
                    <a:lstStyle/>
                    <a:p>
                      <a:pPr algn="ctr" rtl="0">
                        <a:spcBef>
                          <a:spcPts val="900"/>
                        </a:spcBef>
                        <a:spcAft>
                          <a:spcPts val="0"/>
                        </a:spcAft>
                      </a:pPr>
                      <a:r>
                        <a:rPr lang="en-US" sz="900" b="1">
                          <a:solidFill>
                            <a:schemeClr val="tx2"/>
                          </a:solidFill>
                          <a:effectLst/>
                        </a:rPr>
                        <a:t>3</a:t>
                      </a:r>
                      <a:endParaRPr lang="en-US" sz="900" b="1">
                        <a:solidFill>
                          <a:schemeClr val="tx2"/>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c>
                  <a:txBody>
                    <a:bodyPr/>
                    <a:lstStyle/>
                    <a:p>
                      <a:pPr algn="ctr" rtl="0">
                        <a:spcBef>
                          <a:spcPts val="900"/>
                        </a:spcBef>
                        <a:spcAft>
                          <a:spcPts val="0"/>
                        </a:spcAft>
                      </a:pPr>
                      <a:r>
                        <a:rPr lang="en-US" sz="900" b="1">
                          <a:solidFill>
                            <a:schemeClr val="tx2"/>
                          </a:solidFill>
                          <a:effectLst/>
                        </a:rPr>
                        <a:t>2</a:t>
                      </a:r>
                      <a:endParaRPr lang="en-US" sz="900" b="1">
                        <a:solidFill>
                          <a:schemeClr val="tx2"/>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r>
              <a:tr h="120696">
                <a:tc>
                  <a:txBody>
                    <a:bodyPr/>
                    <a:lstStyle/>
                    <a:p>
                      <a:pPr algn="ctr" rtl="0">
                        <a:spcBef>
                          <a:spcPts val="900"/>
                        </a:spcBef>
                        <a:spcAft>
                          <a:spcPts val="0"/>
                        </a:spcAft>
                      </a:pPr>
                      <a:r>
                        <a:rPr lang="ar-SA" sz="900" b="1">
                          <a:solidFill>
                            <a:schemeClr val="tx2"/>
                          </a:solidFill>
                          <a:effectLst/>
                        </a:rPr>
                        <a:t> </a:t>
                      </a:r>
                      <a:endParaRPr lang="en-US" sz="900" b="1">
                        <a:solidFill>
                          <a:schemeClr val="tx2"/>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c>
                  <a:txBody>
                    <a:bodyPr/>
                    <a:lstStyle/>
                    <a:p>
                      <a:pPr algn="ctr" rtl="0">
                        <a:spcBef>
                          <a:spcPts val="900"/>
                        </a:spcBef>
                        <a:spcAft>
                          <a:spcPts val="0"/>
                        </a:spcAft>
                      </a:pPr>
                      <a:r>
                        <a:rPr lang="ar-SA" sz="900" b="1">
                          <a:solidFill>
                            <a:schemeClr val="tx2"/>
                          </a:solidFill>
                          <a:effectLst/>
                        </a:rPr>
                        <a:t>المجموع</a:t>
                      </a:r>
                      <a:endParaRPr lang="en-US" sz="900" b="1">
                        <a:solidFill>
                          <a:schemeClr val="tx2"/>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c>
                  <a:txBody>
                    <a:bodyPr/>
                    <a:lstStyle/>
                    <a:p>
                      <a:pPr algn="ctr" rtl="0">
                        <a:spcBef>
                          <a:spcPts val="900"/>
                        </a:spcBef>
                        <a:spcAft>
                          <a:spcPts val="0"/>
                        </a:spcAft>
                      </a:pPr>
                      <a:r>
                        <a:rPr lang="ar-SA" sz="1000" b="1" dirty="0">
                          <a:solidFill>
                            <a:schemeClr val="tx2"/>
                          </a:solidFill>
                          <a:effectLst/>
                        </a:rPr>
                        <a:t> </a:t>
                      </a:r>
                      <a:endParaRPr lang="en-US" sz="1000" b="1" dirty="0">
                        <a:solidFill>
                          <a:schemeClr val="tx2"/>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c>
                  <a:txBody>
                    <a:bodyPr/>
                    <a:lstStyle/>
                    <a:p>
                      <a:pPr algn="ctr" rtl="0">
                        <a:spcBef>
                          <a:spcPts val="900"/>
                        </a:spcBef>
                        <a:spcAft>
                          <a:spcPts val="0"/>
                        </a:spcAft>
                      </a:pPr>
                      <a:r>
                        <a:rPr lang="en-US" sz="900" b="1">
                          <a:solidFill>
                            <a:schemeClr val="tx2"/>
                          </a:solidFill>
                          <a:effectLst/>
                        </a:rPr>
                        <a:t>38</a:t>
                      </a:r>
                      <a:endParaRPr lang="en-US" sz="900" b="1">
                        <a:solidFill>
                          <a:schemeClr val="tx2"/>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c>
                  <a:txBody>
                    <a:bodyPr/>
                    <a:lstStyle/>
                    <a:p>
                      <a:pPr algn="ctr" rtl="0">
                        <a:spcBef>
                          <a:spcPts val="900"/>
                        </a:spcBef>
                        <a:spcAft>
                          <a:spcPts val="0"/>
                        </a:spcAft>
                      </a:pPr>
                      <a:r>
                        <a:rPr lang="en-US" sz="900" b="1">
                          <a:solidFill>
                            <a:schemeClr val="tx2"/>
                          </a:solidFill>
                          <a:effectLst/>
                        </a:rPr>
                        <a:t>38</a:t>
                      </a:r>
                      <a:endParaRPr lang="en-US" sz="900" b="1">
                        <a:solidFill>
                          <a:schemeClr val="tx2"/>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c>
                  <a:txBody>
                    <a:bodyPr/>
                    <a:lstStyle/>
                    <a:p>
                      <a:pPr algn="ctr" rtl="0">
                        <a:spcBef>
                          <a:spcPts val="900"/>
                        </a:spcBef>
                        <a:spcAft>
                          <a:spcPts val="0"/>
                        </a:spcAft>
                      </a:pPr>
                      <a:r>
                        <a:rPr lang="en-US" sz="900" b="1" dirty="0">
                          <a:solidFill>
                            <a:schemeClr val="accent5">
                              <a:lumMod val="75000"/>
                            </a:schemeClr>
                          </a:solidFill>
                          <a:effectLst/>
                        </a:rPr>
                        <a:t>42</a:t>
                      </a:r>
                      <a:endParaRPr lang="en-US" sz="900" b="1" dirty="0">
                        <a:solidFill>
                          <a:schemeClr val="accent5">
                            <a:lumMod val="75000"/>
                          </a:schemeClr>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c>
                  <a:txBody>
                    <a:bodyPr/>
                    <a:lstStyle/>
                    <a:p>
                      <a:pPr algn="ctr" rtl="0">
                        <a:spcBef>
                          <a:spcPts val="900"/>
                        </a:spcBef>
                        <a:spcAft>
                          <a:spcPts val="0"/>
                        </a:spcAft>
                      </a:pPr>
                      <a:r>
                        <a:rPr lang="en-US" sz="900" b="1">
                          <a:solidFill>
                            <a:schemeClr val="tx2"/>
                          </a:solidFill>
                          <a:effectLst/>
                        </a:rPr>
                        <a:t>27</a:t>
                      </a:r>
                      <a:endParaRPr lang="en-US" sz="900" b="1">
                        <a:solidFill>
                          <a:schemeClr val="tx2"/>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c>
                  <a:txBody>
                    <a:bodyPr/>
                    <a:lstStyle/>
                    <a:p>
                      <a:pPr algn="ctr" rtl="0">
                        <a:spcBef>
                          <a:spcPts val="900"/>
                        </a:spcBef>
                        <a:spcAft>
                          <a:spcPts val="0"/>
                        </a:spcAft>
                      </a:pPr>
                      <a:r>
                        <a:rPr lang="en-US" sz="900" b="1">
                          <a:solidFill>
                            <a:schemeClr val="tx2"/>
                          </a:solidFill>
                          <a:effectLst/>
                        </a:rPr>
                        <a:t>29</a:t>
                      </a:r>
                      <a:endParaRPr lang="en-US" sz="900" b="1">
                        <a:solidFill>
                          <a:schemeClr val="tx2"/>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r>
              <a:tr h="129528">
                <a:tc>
                  <a:txBody>
                    <a:bodyPr/>
                    <a:lstStyle/>
                    <a:p>
                      <a:pPr algn="ctr" rtl="0">
                        <a:spcBef>
                          <a:spcPts val="900"/>
                        </a:spcBef>
                        <a:spcAft>
                          <a:spcPts val="0"/>
                        </a:spcAft>
                      </a:pPr>
                      <a:r>
                        <a:rPr lang="ar-SA" sz="900" b="1">
                          <a:solidFill>
                            <a:schemeClr val="tx2"/>
                          </a:solidFill>
                          <a:effectLst/>
                        </a:rPr>
                        <a:t> </a:t>
                      </a:r>
                      <a:endParaRPr lang="en-US" sz="900" b="1">
                        <a:solidFill>
                          <a:schemeClr val="tx2"/>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c>
                  <a:txBody>
                    <a:bodyPr/>
                    <a:lstStyle/>
                    <a:p>
                      <a:pPr algn="ctr" rtl="0">
                        <a:spcBef>
                          <a:spcPts val="900"/>
                        </a:spcBef>
                        <a:spcAft>
                          <a:spcPts val="0"/>
                        </a:spcAft>
                      </a:pPr>
                      <a:r>
                        <a:rPr lang="ar-SA" sz="900" b="1">
                          <a:solidFill>
                            <a:schemeClr val="tx2"/>
                          </a:solidFill>
                          <a:effectLst/>
                        </a:rPr>
                        <a:t>الترتيب</a:t>
                      </a:r>
                      <a:endParaRPr lang="en-US" sz="900" b="1">
                        <a:solidFill>
                          <a:schemeClr val="tx2"/>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c>
                  <a:txBody>
                    <a:bodyPr/>
                    <a:lstStyle/>
                    <a:p>
                      <a:pPr algn="ctr" rtl="0">
                        <a:spcBef>
                          <a:spcPts val="900"/>
                        </a:spcBef>
                        <a:spcAft>
                          <a:spcPts val="0"/>
                        </a:spcAft>
                      </a:pPr>
                      <a:r>
                        <a:rPr lang="ar-SA" sz="900" b="1" dirty="0">
                          <a:solidFill>
                            <a:schemeClr val="tx2"/>
                          </a:solidFill>
                          <a:effectLst/>
                        </a:rPr>
                        <a:t> </a:t>
                      </a:r>
                      <a:endParaRPr lang="en-US" sz="900" b="1" dirty="0">
                        <a:solidFill>
                          <a:schemeClr val="tx2"/>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c>
                  <a:txBody>
                    <a:bodyPr/>
                    <a:lstStyle/>
                    <a:p>
                      <a:pPr algn="ctr" rtl="0">
                        <a:spcBef>
                          <a:spcPts val="900"/>
                        </a:spcBef>
                        <a:spcAft>
                          <a:spcPts val="0"/>
                        </a:spcAft>
                      </a:pPr>
                      <a:r>
                        <a:rPr lang="ar-SA" sz="900" b="1">
                          <a:solidFill>
                            <a:schemeClr val="tx2"/>
                          </a:solidFill>
                          <a:effectLst/>
                        </a:rPr>
                        <a:t>الثاني</a:t>
                      </a:r>
                      <a:endParaRPr lang="en-US" sz="900" b="1">
                        <a:solidFill>
                          <a:schemeClr val="tx2"/>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c>
                  <a:txBody>
                    <a:bodyPr/>
                    <a:lstStyle/>
                    <a:p>
                      <a:pPr algn="ctr" rtl="0">
                        <a:spcBef>
                          <a:spcPts val="900"/>
                        </a:spcBef>
                        <a:spcAft>
                          <a:spcPts val="0"/>
                        </a:spcAft>
                      </a:pPr>
                      <a:r>
                        <a:rPr lang="ar-SA" sz="900" b="1">
                          <a:solidFill>
                            <a:schemeClr val="tx2"/>
                          </a:solidFill>
                          <a:effectLst/>
                        </a:rPr>
                        <a:t>الثاني</a:t>
                      </a:r>
                      <a:endParaRPr lang="en-US" sz="900" b="1">
                        <a:solidFill>
                          <a:schemeClr val="tx2"/>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c>
                  <a:txBody>
                    <a:bodyPr/>
                    <a:lstStyle/>
                    <a:p>
                      <a:pPr algn="ctr" rtl="0">
                        <a:spcBef>
                          <a:spcPts val="900"/>
                        </a:spcBef>
                        <a:spcAft>
                          <a:spcPts val="0"/>
                        </a:spcAft>
                      </a:pPr>
                      <a:r>
                        <a:rPr lang="ar-SA" sz="900" b="1" dirty="0">
                          <a:solidFill>
                            <a:schemeClr val="accent5">
                              <a:lumMod val="75000"/>
                            </a:schemeClr>
                          </a:solidFill>
                          <a:effectLst/>
                        </a:rPr>
                        <a:t>الأول</a:t>
                      </a:r>
                      <a:endParaRPr lang="en-US" sz="900" b="1" dirty="0">
                        <a:solidFill>
                          <a:schemeClr val="accent5">
                            <a:lumMod val="75000"/>
                          </a:schemeClr>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c>
                  <a:txBody>
                    <a:bodyPr/>
                    <a:lstStyle/>
                    <a:p>
                      <a:pPr algn="ctr" rtl="0">
                        <a:spcBef>
                          <a:spcPts val="900"/>
                        </a:spcBef>
                        <a:spcAft>
                          <a:spcPts val="0"/>
                        </a:spcAft>
                      </a:pPr>
                      <a:r>
                        <a:rPr lang="ar-SA" sz="900" b="1">
                          <a:solidFill>
                            <a:schemeClr val="tx2"/>
                          </a:solidFill>
                          <a:effectLst/>
                        </a:rPr>
                        <a:t>الرابع</a:t>
                      </a:r>
                      <a:endParaRPr lang="en-US" sz="900" b="1">
                        <a:solidFill>
                          <a:schemeClr val="tx2"/>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c>
                  <a:txBody>
                    <a:bodyPr/>
                    <a:lstStyle/>
                    <a:p>
                      <a:pPr algn="ctr" rtl="0">
                        <a:spcBef>
                          <a:spcPts val="900"/>
                        </a:spcBef>
                        <a:spcAft>
                          <a:spcPts val="0"/>
                        </a:spcAft>
                      </a:pPr>
                      <a:r>
                        <a:rPr lang="ar-SA" sz="900" b="1" dirty="0">
                          <a:solidFill>
                            <a:schemeClr val="tx2"/>
                          </a:solidFill>
                          <a:effectLst/>
                        </a:rPr>
                        <a:t>الثالث</a:t>
                      </a:r>
                      <a:endParaRPr lang="en-US" sz="900" b="1" dirty="0">
                        <a:solidFill>
                          <a:schemeClr val="tx2"/>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27663" marR="27663" marT="0" marB="0" anchor="ctr"/>
                </a:tc>
              </a:tr>
            </a:tbl>
          </a:graphicData>
        </a:graphic>
      </p:graphicFrame>
      <p:sp>
        <p:nvSpPr>
          <p:cNvPr id="12" name="مستطيل 11"/>
          <p:cNvSpPr/>
          <p:nvPr/>
        </p:nvSpPr>
        <p:spPr>
          <a:xfrm>
            <a:off x="6557124" y="1090474"/>
            <a:ext cx="5634876" cy="1200329"/>
          </a:xfrm>
          <a:prstGeom prst="rect">
            <a:avLst/>
          </a:prstGeom>
        </p:spPr>
        <p:txBody>
          <a:bodyPr wrap="none">
            <a:spAutoFit/>
          </a:bodyPr>
          <a:lstStyle/>
          <a:p>
            <a:pPr algn="r"/>
            <a:r>
              <a:rPr lang="ar-SA" sz="3600" b="1" dirty="0">
                <a:solidFill>
                  <a:srgbClr val="B75C00"/>
                </a:solidFill>
                <a:ea typeface="Times New Roman" panose="02020603050405020304" pitchFamily="18" charset="0"/>
                <a:cs typeface="Arabic Typesetting" panose="03020402040406030203" pitchFamily="66" charset="-78"/>
              </a:rPr>
              <a:t>مصفوفة اتخاذ القرارات: </a:t>
            </a:r>
            <a:r>
              <a:rPr lang="ar-SA" sz="3600" dirty="0">
                <a:ea typeface="Times New Roman" panose="02020603050405020304" pitchFamily="18" charset="0"/>
                <a:cs typeface="Arabic Typesetting" panose="03020402040406030203" pitchFamily="66" charset="-78"/>
              </a:rPr>
              <a:t>وحسب نتائج تم اختيار </a:t>
            </a:r>
            <a:r>
              <a:rPr lang="ar-SA" sz="3600" dirty="0" smtClean="0">
                <a:ea typeface="Times New Roman" panose="02020603050405020304" pitchFamily="18" charset="0"/>
                <a:cs typeface="Arabic Typesetting" panose="03020402040406030203" pitchFamily="66" charset="-78"/>
              </a:rPr>
              <a:t>مشروع</a:t>
            </a:r>
          </a:p>
          <a:p>
            <a:pPr algn="r"/>
            <a:r>
              <a:rPr lang="ar-SA" sz="3600" dirty="0" smtClean="0">
                <a:ea typeface="Times New Roman" panose="02020603050405020304" pitchFamily="18" charset="0"/>
                <a:cs typeface="Arabic Typesetting" panose="03020402040406030203" pitchFamily="66" charset="-78"/>
              </a:rPr>
              <a:t> </a:t>
            </a:r>
            <a:r>
              <a:rPr lang="ar-SA" sz="3600" b="1" dirty="0">
                <a:solidFill>
                  <a:srgbClr val="A02240"/>
                </a:solidFill>
                <a:ea typeface="Times New Roman" panose="02020603050405020304" pitchFamily="18" charset="0"/>
                <a:cs typeface="Arabic Typesetting" panose="03020402040406030203" pitchFamily="66" charset="-78"/>
              </a:rPr>
              <a:t>صناعه الأسمدة العضوية</a:t>
            </a:r>
            <a:r>
              <a:rPr lang="ar-SA" sz="3600" dirty="0">
                <a:ea typeface="Times New Roman" panose="02020603050405020304" pitchFamily="18" charset="0"/>
                <a:cs typeface="Arabic Typesetting" panose="03020402040406030203" pitchFamily="66" charset="-78"/>
              </a:rPr>
              <a:t> لعمل دراسات جدوى عليه</a:t>
            </a:r>
            <a:r>
              <a:rPr lang="ar-SA" sz="3600" dirty="0">
                <a:solidFill>
                  <a:srgbClr val="B75C00"/>
                </a:solidFill>
                <a:ea typeface="Times New Roman" panose="02020603050405020304" pitchFamily="18" charset="0"/>
                <a:cs typeface="Arabic Typesetting" panose="03020402040406030203" pitchFamily="66" charset="-78"/>
              </a:rPr>
              <a:t>.</a:t>
            </a:r>
            <a:endParaRPr lang="ar-SA" sz="3600" dirty="0"/>
          </a:p>
        </p:txBody>
      </p:sp>
      <p:sp>
        <p:nvSpPr>
          <p:cNvPr id="15" name="عنصر نائب لرقم الشريحة 14"/>
          <p:cNvSpPr>
            <a:spLocks noGrp="1"/>
          </p:cNvSpPr>
          <p:nvPr>
            <p:ph type="sldNum" sz="quarter" idx="12"/>
          </p:nvPr>
        </p:nvSpPr>
        <p:spPr/>
        <p:txBody>
          <a:bodyPr/>
          <a:lstStyle/>
          <a:p>
            <a:pPr algn="r" rtl="1"/>
            <a:fld id="{022B156B-59AE-415F-B24B-8756D48BB977}" type="slidenum">
              <a:rPr lang="ar-SA" smtClean="0"/>
              <a:pPr algn="r" rtl="1"/>
              <a:t>3</a:t>
            </a:fld>
            <a:endParaRPr lang="ar-SA"/>
          </a:p>
        </p:txBody>
      </p:sp>
    </p:spTree>
    <p:extLst>
      <p:ext uri="{BB962C8B-B14F-4D97-AF65-F5344CB8AC3E}">
        <p14:creationId xmlns:p14="http://schemas.microsoft.com/office/powerpoint/2010/main" xmlns="" val="3081074109"/>
      </p:ext>
    </p:extLst>
  </p:cSld>
  <p:clrMapOvr>
    <a:masterClrMapping/>
  </p:clrMapOvr>
  <p:transition spd="slow">
    <p:push dir="u"/>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نتيجة بحث الصور عن ‫شعار جامعة الملك سعود الجديد png‬‏"/>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187325"/>
            <a:ext cx="1535430" cy="590550"/>
          </a:xfrm>
          <a:prstGeom prst="rect">
            <a:avLst/>
          </a:prstGeom>
          <a:noFill/>
          <a:ln>
            <a:noFill/>
          </a:ln>
        </p:spPr>
      </p:pic>
      <p:pic>
        <p:nvPicPr>
          <p:cNvPr id="3" name="صورة 2" descr="C:\Users\Eman RAD\Desktop\2.png"/>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1074400" y="5892800"/>
            <a:ext cx="1117600" cy="965200"/>
          </a:xfrm>
          <a:prstGeom prst="rect">
            <a:avLst/>
          </a:prstGeom>
          <a:noFill/>
          <a:ln>
            <a:noFill/>
          </a:ln>
        </p:spPr>
      </p:pic>
      <p:sp>
        <p:nvSpPr>
          <p:cNvPr id="4" name="عنصر نائب لرقم الشريحة 3"/>
          <p:cNvSpPr>
            <a:spLocks noGrp="1"/>
          </p:cNvSpPr>
          <p:nvPr>
            <p:ph type="sldNum" sz="quarter" idx="12"/>
          </p:nvPr>
        </p:nvSpPr>
        <p:spPr/>
        <p:txBody>
          <a:bodyPr/>
          <a:lstStyle/>
          <a:p>
            <a:pPr algn="r" rtl="1"/>
            <a:fld id="{022B156B-59AE-415F-B24B-8756D48BB977}" type="slidenum">
              <a:rPr lang="ar-SA" smtClean="0"/>
              <a:pPr algn="r" rtl="1"/>
              <a:t>30</a:t>
            </a:fld>
            <a:endParaRPr lang="ar-SA"/>
          </a:p>
        </p:txBody>
      </p:sp>
      <p:sp>
        <p:nvSpPr>
          <p:cNvPr id="5" name="مستطيل 4"/>
          <p:cNvSpPr/>
          <p:nvPr/>
        </p:nvSpPr>
        <p:spPr>
          <a:xfrm>
            <a:off x="7634144" y="-25232"/>
            <a:ext cx="4416594" cy="1015663"/>
          </a:xfrm>
          <a:prstGeom prst="rect">
            <a:avLst/>
          </a:prstGeom>
        </p:spPr>
        <p:txBody>
          <a:bodyPr wrap="none">
            <a:spAutoFit/>
          </a:bodyPr>
          <a:lstStyle/>
          <a:p>
            <a:pPr lvl="0" algn="r" rtl="1">
              <a:spcAft>
                <a:spcPts val="0"/>
              </a:spcAft>
            </a:pPr>
            <a:r>
              <a:rPr lang="ar-SA" sz="6000" b="1" dirty="0">
                <a:solidFill>
                  <a:srgbClr val="007266"/>
                </a:solidFill>
                <a:latin typeface="Century Gothic" panose="020B0502020202020204" pitchFamily="34" charset="0"/>
                <a:ea typeface="Times New Roman" panose="02020603050405020304" pitchFamily="18" charset="0"/>
                <a:cs typeface="Arabic Typesetting" panose="03020402040406030203" pitchFamily="66" charset="-78"/>
              </a:rPr>
              <a:t>ثالثا دراسة الجدوى الفنية</a:t>
            </a:r>
            <a:r>
              <a:rPr lang="en-US" sz="6000" b="1" dirty="0">
                <a:solidFill>
                  <a:srgbClr val="007266"/>
                </a:solidFill>
                <a:latin typeface="Arabic Typesetting" panose="03020402040406030203" pitchFamily="66" charset="-78"/>
                <a:ea typeface="Times New Roman" panose="02020603050405020304" pitchFamily="18" charset="0"/>
                <a:cs typeface="Tahoma" panose="020B0604030504040204" pitchFamily="34" charset="0"/>
              </a:rPr>
              <a:t>:</a:t>
            </a:r>
            <a:endParaRPr lang="en-US" sz="6000" dirty="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p:txBody>
      </p:sp>
      <p:sp>
        <p:nvSpPr>
          <p:cNvPr id="6" name="مستطيل 5"/>
          <p:cNvSpPr/>
          <p:nvPr/>
        </p:nvSpPr>
        <p:spPr>
          <a:xfrm>
            <a:off x="10742614" y="825044"/>
            <a:ext cx="1180131" cy="584775"/>
          </a:xfrm>
          <a:prstGeom prst="rect">
            <a:avLst/>
          </a:prstGeom>
        </p:spPr>
        <p:txBody>
          <a:bodyPr wrap="none">
            <a:spAutoFit/>
          </a:bodyPr>
          <a:lstStyle/>
          <a:p>
            <a:r>
              <a:rPr lang="ar-SA" sz="3200" b="1" dirty="0">
                <a:solidFill>
                  <a:srgbClr val="F57C00"/>
                </a:solidFill>
                <a:ea typeface="Times New Roman" panose="02020603050405020304" pitchFamily="18" charset="0"/>
                <a:cs typeface="Arabic Typesetting" panose="03020402040406030203" pitchFamily="66" charset="-78"/>
              </a:rPr>
              <a:t>أجور العمالة</a:t>
            </a:r>
            <a:endParaRPr lang="ar-SA" sz="3200" dirty="0"/>
          </a:p>
        </p:txBody>
      </p:sp>
      <p:graphicFrame>
        <p:nvGraphicFramePr>
          <p:cNvPr id="7" name="جدول 6"/>
          <p:cNvGraphicFramePr>
            <a:graphicFrameLocks noGrp="1"/>
          </p:cNvGraphicFramePr>
          <p:nvPr>
            <p:extLst>
              <p:ext uri="{D42A27DB-BD31-4B8C-83A1-F6EECF244321}">
                <p14:modId xmlns:p14="http://schemas.microsoft.com/office/powerpoint/2010/main" xmlns="" val="2899410693"/>
              </p:ext>
            </p:extLst>
          </p:nvPr>
        </p:nvGraphicFramePr>
        <p:xfrm>
          <a:off x="4685461" y="1649241"/>
          <a:ext cx="5897365" cy="3862560"/>
        </p:xfrm>
        <a:graphic>
          <a:graphicData uri="http://schemas.openxmlformats.org/drawingml/2006/table">
            <a:tbl>
              <a:tblPr rtl="1" firstRow="1" firstCol="1" bandRow="1">
                <a:tableStyleId>{F5AB1C69-6EDB-4FF4-983F-18BD219EF322}</a:tableStyleId>
              </a:tblPr>
              <a:tblGrid>
                <a:gridCol w="1053355"/>
                <a:gridCol w="707456"/>
                <a:gridCol w="783611"/>
                <a:gridCol w="845531"/>
                <a:gridCol w="813503"/>
                <a:gridCol w="903181"/>
                <a:gridCol w="790728"/>
              </a:tblGrid>
              <a:tr h="515008">
                <a:tc>
                  <a:txBody>
                    <a:bodyPr/>
                    <a:lstStyle/>
                    <a:p>
                      <a:pPr algn="ctr" rtl="0">
                        <a:spcBef>
                          <a:spcPts val="900"/>
                        </a:spcBef>
                        <a:spcAft>
                          <a:spcPts val="0"/>
                        </a:spcAft>
                      </a:pPr>
                      <a:r>
                        <a:rPr lang="ar-SA" sz="1600" dirty="0">
                          <a:effectLst/>
                        </a:rPr>
                        <a:t>المسمى الوظيفي</a:t>
                      </a:r>
                      <a:endParaRPr lang="en-US" sz="1600" dirty="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c>
                  <a:txBody>
                    <a:bodyPr/>
                    <a:lstStyle/>
                    <a:p>
                      <a:pPr algn="ctr" rtl="0">
                        <a:spcBef>
                          <a:spcPts val="900"/>
                        </a:spcBef>
                        <a:spcAft>
                          <a:spcPts val="0"/>
                        </a:spcAft>
                      </a:pPr>
                      <a:r>
                        <a:rPr lang="ar-SA" sz="1600">
                          <a:effectLst/>
                        </a:rPr>
                        <a:t>عدد العمال</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c gridSpan="2">
                  <a:txBody>
                    <a:bodyPr/>
                    <a:lstStyle/>
                    <a:p>
                      <a:pPr algn="ctr" rtl="0">
                        <a:spcBef>
                          <a:spcPts val="900"/>
                        </a:spcBef>
                        <a:spcAft>
                          <a:spcPts val="0"/>
                        </a:spcAft>
                      </a:pPr>
                      <a:r>
                        <a:rPr lang="ar-SA" sz="1600">
                          <a:effectLst/>
                        </a:rPr>
                        <a:t>اجور ثابتة في الشهر</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c hMerge="1">
                  <a:txBody>
                    <a:bodyPr/>
                    <a:lstStyle/>
                    <a:p>
                      <a:pPr rtl="1"/>
                      <a:endParaRPr lang="ar-SA"/>
                    </a:p>
                  </a:txBody>
                  <a:tcPr/>
                </a:tc>
                <a:tc gridSpan="2">
                  <a:txBody>
                    <a:bodyPr/>
                    <a:lstStyle/>
                    <a:p>
                      <a:pPr algn="ctr" rtl="0">
                        <a:spcBef>
                          <a:spcPts val="900"/>
                        </a:spcBef>
                        <a:spcAft>
                          <a:spcPts val="0"/>
                        </a:spcAft>
                      </a:pPr>
                      <a:r>
                        <a:rPr lang="ar-SA" sz="1600">
                          <a:effectLst/>
                        </a:rPr>
                        <a:t>إجمالي السنة (بالريال)</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c hMerge="1">
                  <a:txBody>
                    <a:bodyPr/>
                    <a:lstStyle/>
                    <a:p>
                      <a:pPr rtl="1"/>
                      <a:endParaRPr lang="ar-SA"/>
                    </a:p>
                  </a:txBody>
                  <a:tcPr/>
                </a:tc>
                <a:tc>
                  <a:txBody>
                    <a:bodyPr/>
                    <a:lstStyle/>
                    <a:p>
                      <a:pPr algn="ctr" rtl="0">
                        <a:spcBef>
                          <a:spcPts val="900"/>
                        </a:spcBef>
                        <a:spcAft>
                          <a:spcPts val="0"/>
                        </a:spcAft>
                      </a:pPr>
                      <a:r>
                        <a:rPr lang="ar-SA" sz="1600" dirty="0">
                          <a:effectLst/>
                        </a:rPr>
                        <a:t> </a:t>
                      </a:r>
                      <a:endParaRPr lang="en-US" sz="1600" dirty="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r>
              <a:tr h="257504">
                <a:tc gridSpan="2">
                  <a:txBody>
                    <a:bodyPr/>
                    <a:lstStyle/>
                    <a:p>
                      <a:pPr algn="ctr" rtl="0">
                        <a:spcBef>
                          <a:spcPts val="900"/>
                        </a:spcBef>
                        <a:spcAft>
                          <a:spcPts val="0"/>
                        </a:spcAft>
                      </a:pPr>
                      <a:r>
                        <a:rPr lang="ar-SA" sz="1600">
                          <a:effectLst/>
                        </a:rPr>
                        <a:t> </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c hMerge="1">
                  <a:txBody>
                    <a:bodyPr/>
                    <a:lstStyle/>
                    <a:p>
                      <a:pPr rtl="1"/>
                      <a:endParaRPr lang="ar-SA"/>
                    </a:p>
                  </a:txBody>
                  <a:tcPr/>
                </a:tc>
                <a:tc>
                  <a:txBody>
                    <a:bodyPr/>
                    <a:lstStyle/>
                    <a:p>
                      <a:pPr algn="ctr" rtl="0">
                        <a:spcBef>
                          <a:spcPts val="900"/>
                        </a:spcBef>
                        <a:spcAft>
                          <a:spcPts val="0"/>
                        </a:spcAft>
                      </a:pPr>
                      <a:r>
                        <a:rPr lang="ar-SA" sz="1600">
                          <a:effectLst/>
                        </a:rPr>
                        <a:t>محلي</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c>
                  <a:txBody>
                    <a:bodyPr/>
                    <a:lstStyle/>
                    <a:p>
                      <a:pPr algn="ctr" rtl="0">
                        <a:spcBef>
                          <a:spcPts val="900"/>
                        </a:spcBef>
                        <a:spcAft>
                          <a:spcPts val="0"/>
                        </a:spcAft>
                      </a:pPr>
                      <a:r>
                        <a:rPr lang="ar-SA" sz="1600">
                          <a:effectLst/>
                        </a:rPr>
                        <a:t>أجنبي</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c>
                  <a:txBody>
                    <a:bodyPr/>
                    <a:lstStyle/>
                    <a:p>
                      <a:pPr algn="ctr" rtl="0">
                        <a:spcBef>
                          <a:spcPts val="900"/>
                        </a:spcBef>
                        <a:spcAft>
                          <a:spcPts val="0"/>
                        </a:spcAft>
                      </a:pPr>
                      <a:r>
                        <a:rPr lang="ar-SA" sz="1600">
                          <a:effectLst/>
                        </a:rPr>
                        <a:t>محلي</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c>
                  <a:txBody>
                    <a:bodyPr/>
                    <a:lstStyle/>
                    <a:p>
                      <a:pPr algn="ctr" rtl="0">
                        <a:spcBef>
                          <a:spcPts val="900"/>
                        </a:spcBef>
                        <a:spcAft>
                          <a:spcPts val="0"/>
                        </a:spcAft>
                      </a:pPr>
                      <a:r>
                        <a:rPr lang="ar-SA" sz="1600">
                          <a:effectLst/>
                        </a:rPr>
                        <a:t>أجنبي</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c>
                  <a:txBody>
                    <a:bodyPr/>
                    <a:lstStyle/>
                    <a:p>
                      <a:pPr algn="ctr" rtl="0">
                        <a:spcBef>
                          <a:spcPts val="900"/>
                        </a:spcBef>
                        <a:spcAft>
                          <a:spcPts val="0"/>
                        </a:spcAft>
                      </a:pPr>
                      <a:r>
                        <a:rPr lang="ar-SA" sz="1600">
                          <a:effectLst/>
                        </a:rPr>
                        <a:t>المجموع</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r>
              <a:tr h="515008">
                <a:tc>
                  <a:txBody>
                    <a:bodyPr/>
                    <a:lstStyle/>
                    <a:p>
                      <a:pPr algn="ctr" rtl="0">
                        <a:spcBef>
                          <a:spcPts val="900"/>
                        </a:spcBef>
                        <a:spcAft>
                          <a:spcPts val="0"/>
                        </a:spcAft>
                      </a:pPr>
                      <a:r>
                        <a:rPr lang="ar-SA" sz="1600">
                          <a:effectLst/>
                        </a:rPr>
                        <a:t>مدير المصنع</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c>
                  <a:txBody>
                    <a:bodyPr/>
                    <a:lstStyle/>
                    <a:p>
                      <a:pPr algn="ctr" rtl="0">
                        <a:spcBef>
                          <a:spcPts val="900"/>
                        </a:spcBef>
                        <a:spcAft>
                          <a:spcPts val="0"/>
                        </a:spcAft>
                      </a:pPr>
                      <a:r>
                        <a:rPr lang="ar-SA" sz="1600">
                          <a:effectLst/>
                        </a:rPr>
                        <a:t>1</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c>
                  <a:txBody>
                    <a:bodyPr/>
                    <a:lstStyle/>
                    <a:p>
                      <a:pPr algn="ctr" rtl="0">
                        <a:spcBef>
                          <a:spcPts val="900"/>
                        </a:spcBef>
                        <a:spcAft>
                          <a:spcPts val="0"/>
                        </a:spcAft>
                      </a:pPr>
                      <a:r>
                        <a:rPr lang="ar-SA" sz="1600">
                          <a:effectLst/>
                        </a:rPr>
                        <a:t>2,500</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c>
                  <a:txBody>
                    <a:bodyPr/>
                    <a:lstStyle/>
                    <a:p>
                      <a:pPr algn="ctr" rtl="0">
                        <a:spcBef>
                          <a:spcPts val="900"/>
                        </a:spcBef>
                        <a:spcAft>
                          <a:spcPts val="0"/>
                        </a:spcAft>
                      </a:pPr>
                      <a:r>
                        <a:rPr lang="ar-SA" sz="1600">
                          <a:effectLst/>
                        </a:rPr>
                        <a:t>-</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c>
                  <a:txBody>
                    <a:bodyPr/>
                    <a:lstStyle/>
                    <a:p>
                      <a:pPr algn="ctr" rtl="0">
                        <a:spcBef>
                          <a:spcPts val="900"/>
                        </a:spcBef>
                        <a:spcAft>
                          <a:spcPts val="0"/>
                        </a:spcAft>
                      </a:pPr>
                      <a:r>
                        <a:rPr lang="ar-SA" sz="1600">
                          <a:effectLst/>
                        </a:rPr>
                        <a:t>30,000</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c>
                  <a:txBody>
                    <a:bodyPr/>
                    <a:lstStyle/>
                    <a:p>
                      <a:pPr algn="ctr" rtl="0">
                        <a:spcBef>
                          <a:spcPts val="900"/>
                        </a:spcBef>
                        <a:spcAft>
                          <a:spcPts val="0"/>
                        </a:spcAft>
                      </a:pPr>
                      <a:r>
                        <a:rPr lang="ar-SA" sz="1600">
                          <a:effectLst/>
                        </a:rPr>
                        <a:t>-</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c>
                  <a:txBody>
                    <a:bodyPr/>
                    <a:lstStyle/>
                    <a:p>
                      <a:pPr algn="ctr" rtl="0">
                        <a:spcBef>
                          <a:spcPts val="900"/>
                        </a:spcBef>
                        <a:spcAft>
                          <a:spcPts val="0"/>
                        </a:spcAft>
                      </a:pPr>
                      <a:r>
                        <a:rPr lang="ar-SA" sz="1600">
                          <a:effectLst/>
                        </a:rPr>
                        <a:t>30,000</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r>
              <a:tr h="515008">
                <a:tc>
                  <a:txBody>
                    <a:bodyPr/>
                    <a:lstStyle/>
                    <a:p>
                      <a:pPr algn="ctr" rtl="0">
                        <a:spcBef>
                          <a:spcPts val="900"/>
                        </a:spcBef>
                        <a:spcAft>
                          <a:spcPts val="0"/>
                        </a:spcAft>
                      </a:pPr>
                      <a:r>
                        <a:rPr lang="ar-SA" sz="1600">
                          <a:effectLst/>
                        </a:rPr>
                        <a:t>سائق</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c>
                  <a:txBody>
                    <a:bodyPr/>
                    <a:lstStyle/>
                    <a:p>
                      <a:pPr algn="ctr" rtl="0">
                        <a:spcBef>
                          <a:spcPts val="900"/>
                        </a:spcBef>
                        <a:spcAft>
                          <a:spcPts val="0"/>
                        </a:spcAft>
                      </a:pPr>
                      <a:r>
                        <a:rPr lang="ar-SA" sz="1600">
                          <a:effectLst/>
                        </a:rPr>
                        <a:t>1</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c>
                  <a:txBody>
                    <a:bodyPr/>
                    <a:lstStyle/>
                    <a:p>
                      <a:pPr algn="ctr" rtl="0">
                        <a:spcBef>
                          <a:spcPts val="900"/>
                        </a:spcBef>
                        <a:spcAft>
                          <a:spcPts val="0"/>
                        </a:spcAft>
                      </a:pPr>
                      <a:r>
                        <a:rPr lang="ar-SA" sz="1600">
                          <a:effectLst/>
                        </a:rPr>
                        <a:t>-</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c>
                  <a:txBody>
                    <a:bodyPr/>
                    <a:lstStyle/>
                    <a:p>
                      <a:pPr algn="ctr" rtl="0">
                        <a:spcBef>
                          <a:spcPts val="900"/>
                        </a:spcBef>
                        <a:spcAft>
                          <a:spcPts val="0"/>
                        </a:spcAft>
                      </a:pPr>
                      <a:r>
                        <a:rPr lang="ar-SA" sz="1600">
                          <a:effectLst/>
                        </a:rPr>
                        <a:t>1,500</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c>
                  <a:txBody>
                    <a:bodyPr/>
                    <a:lstStyle/>
                    <a:p>
                      <a:pPr algn="ctr" rtl="0">
                        <a:spcBef>
                          <a:spcPts val="900"/>
                        </a:spcBef>
                        <a:spcAft>
                          <a:spcPts val="0"/>
                        </a:spcAft>
                      </a:pPr>
                      <a:r>
                        <a:rPr lang="ar-SA" sz="1600">
                          <a:effectLst/>
                        </a:rPr>
                        <a:t>-</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c>
                  <a:txBody>
                    <a:bodyPr/>
                    <a:lstStyle/>
                    <a:p>
                      <a:pPr algn="ctr" rtl="0">
                        <a:spcBef>
                          <a:spcPts val="900"/>
                        </a:spcBef>
                        <a:spcAft>
                          <a:spcPts val="0"/>
                        </a:spcAft>
                      </a:pPr>
                      <a:r>
                        <a:rPr lang="ar-SA" sz="1600">
                          <a:effectLst/>
                        </a:rPr>
                        <a:t>18,000</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c>
                  <a:txBody>
                    <a:bodyPr/>
                    <a:lstStyle/>
                    <a:p>
                      <a:pPr algn="ctr" rtl="0">
                        <a:spcBef>
                          <a:spcPts val="900"/>
                        </a:spcBef>
                        <a:spcAft>
                          <a:spcPts val="0"/>
                        </a:spcAft>
                      </a:pPr>
                      <a:r>
                        <a:rPr lang="ar-SA" sz="1600">
                          <a:effectLst/>
                        </a:rPr>
                        <a:t>18,000</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r>
              <a:tr h="515008">
                <a:tc>
                  <a:txBody>
                    <a:bodyPr/>
                    <a:lstStyle/>
                    <a:p>
                      <a:pPr algn="ctr" rtl="0">
                        <a:spcBef>
                          <a:spcPts val="900"/>
                        </a:spcBef>
                        <a:spcAft>
                          <a:spcPts val="0"/>
                        </a:spcAft>
                      </a:pPr>
                      <a:r>
                        <a:rPr lang="ar-SA" sz="1600">
                          <a:effectLst/>
                        </a:rPr>
                        <a:t>عامل للآلة</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c>
                  <a:txBody>
                    <a:bodyPr/>
                    <a:lstStyle/>
                    <a:p>
                      <a:pPr algn="ctr" rtl="0">
                        <a:spcBef>
                          <a:spcPts val="900"/>
                        </a:spcBef>
                        <a:spcAft>
                          <a:spcPts val="0"/>
                        </a:spcAft>
                      </a:pPr>
                      <a:r>
                        <a:rPr lang="ar-SA" sz="1600">
                          <a:effectLst/>
                        </a:rPr>
                        <a:t>1</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c>
                  <a:txBody>
                    <a:bodyPr/>
                    <a:lstStyle/>
                    <a:p>
                      <a:pPr algn="ctr" rtl="0">
                        <a:spcBef>
                          <a:spcPts val="900"/>
                        </a:spcBef>
                        <a:spcAft>
                          <a:spcPts val="0"/>
                        </a:spcAft>
                      </a:pPr>
                      <a:r>
                        <a:rPr lang="ar-SA" sz="1600">
                          <a:effectLst/>
                        </a:rPr>
                        <a:t>-</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c>
                  <a:txBody>
                    <a:bodyPr/>
                    <a:lstStyle/>
                    <a:p>
                      <a:pPr algn="ctr" rtl="0">
                        <a:spcBef>
                          <a:spcPts val="900"/>
                        </a:spcBef>
                        <a:spcAft>
                          <a:spcPts val="0"/>
                        </a:spcAft>
                      </a:pPr>
                      <a:r>
                        <a:rPr lang="ar-SA" sz="1600">
                          <a:effectLst/>
                        </a:rPr>
                        <a:t>1,500</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c>
                  <a:txBody>
                    <a:bodyPr/>
                    <a:lstStyle/>
                    <a:p>
                      <a:pPr algn="ctr" rtl="0">
                        <a:spcBef>
                          <a:spcPts val="900"/>
                        </a:spcBef>
                        <a:spcAft>
                          <a:spcPts val="0"/>
                        </a:spcAft>
                      </a:pPr>
                      <a:r>
                        <a:rPr lang="ar-SA" sz="1600">
                          <a:effectLst/>
                        </a:rPr>
                        <a:t>-</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c>
                  <a:txBody>
                    <a:bodyPr/>
                    <a:lstStyle/>
                    <a:p>
                      <a:pPr algn="ctr" rtl="0">
                        <a:spcBef>
                          <a:spcPts val="900"/>
                        </a:spcBef>
                        <a:spcAft>
                          <a:spcPts val="0"/>
                        </a:spcAft>
                      </a:pPr>
                      <a:r>
                        <a:rPr lang="ar-SA" sz="1600">
                          <a:effectLst/>
                        </a:rPr>
                        <a:t>18,000</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c>
                  <a:txBody>
                    <a:bodyPr/>
                    <a:lstStyle/>
                    <a:p>
                      <a:pPr algn="ctr" rtl="0">
                        <a:spcBef>
                          <a:spcPts val="900"/>
                        </a:spcBef>
                        <a:spcAft>
                          <a:spcPts val="0"/>
                        </a:spcAft>
                      </a:pPr>
                      <a:r>
                        <a:rPr lang="ar-SA" sz="1600">
                          <a:effectLst/>
                        </a:rPr>
                        <a:t>18,000</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r>
              <a:tr h="515008">
                <a:tc>
                  <a:txBody>
                    <a:bodyPr/>
                    <a:lstStyle/>
                    <a:p>
                      <a:pPr algn="ctr" rtl="0">
                        <a:spcBef>
                          <a:spcPts val="900"/>
                        </a:spcBef>
                        <a:spcAft>
                          <a:spcPts val="0"/>
                        </a:spcAft>
                      </a:pPr>
                      <a:r>
                        <a:rPr lang="ar-SA" sz="1600">
                          <a:effectLst/>
                        </a:rPr>
                        <a:t>عامل تحميل</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c>
                  <a:txBody>
                    <a:bodyPr/>
                    <a:lstStyle/>
                    <a:p>
                      <a:pPr algn="ctr" rtl="0">
                        <a:spcBef>
                          <a:spcPts val="900"/>
                        </a:spcBef>
                        <a:spcAft>
                          <a:spcPts val="0"/>
                        </a:spcAft>
                      </a:pPr>
                      <a:r>
                        <a:rPr lang="ar-SA" sz="1600">
                          <a:effectLst/>
                        </a:rPr>
                        <a:t>2</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c>
                  <a:txBody>
                    <a:bodyPr/>
                    <a:lstStyle/>
                    <a:p>
                      <a:pPr algn="ctr" rtl="0">
                        <a:spcBef>
                          <a:spcPts val="900"/>
                        </a:spcBef>
                        <a:spcAft>
                          <a:spcPts val="0"/>
                        </a:spcAft>
                      </a:pPr>
                      <a:r>
                        <a:rPr lang="ar-SA" sz="1600">
                          <a:effectLst/>
                        </a:rPr>
                        <a:t>-</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c>
                  <a:txBody>
                    <a:bodyPr/>
                    <a:lstStyle/>
                    <a:p>
                      <a:pPr algn="ctr" rtl="0">
                        <a:spcBef>
                          <a:spcPts val="900"/>
                        </a:spcBef>
                        <a:spcAft>
                          <a:spcPts val="0"/>
                        </a:spcAft>
                      </a:pPr>
                      <a:r>
                        <a:rPr lang="ar-SA" sz="1600">
                          <a:effectLst/>
                        </a:rPr>
                        <a:t>1,500</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c>
                  <a:txBody>
                    <a:bodyPr/>
                    <a:lstStyle/>
                    <a:p>
                      <a:pPr algn="ctr" rtl="0">
                        <a:spcBef>
                          <a:spcPts val="900"/>
                        </a:spcBef>
                        <a:spcAft>
                          <a:spcPts val="0"/>
                        </a:spcAft>
                      </a:pPr>
                      <a:r>
                        <a:rPr lang="ar-SA" sz="1600">
                          <a:effectLst/>
                        </a:rPr>
                        <a:t>-</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c>
                  <a:txBody>
                    <a:bodyPr/>
                    <a:lstStyle/>
                    <a:p>
                      <a:pPr algn="ctr" rtl="0">
                        <a:spcBef>
                          <a:spcPts val="900"/>
                        </a:spcBef>
                        <a:spcAft>
                          <a:spcPts val="0"/>
                        </a:spcAft>
                      </a:pPr>
                      <a:r>
                        <a:rPr lang="ar-SA" sz="1600">
                          <a:effectLst/>
                        </a:rPr>
                        <a:t>36,000</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c>
                  <a:txBody>
                    <a:bodyPr/>
                    <a:lstStyle/>
                    <a:p>
                      <a:pPr algn="ctr" rtl="0">
                        <a:spcBef>
                          <a:spcPts val="900"/>
                        </a:spcBef>
                        <a:spcAft>
                          <a:spcPts val="0"/>
                        </a:spcAft>
                      </a:pPr>
                      <a:r>
                        <a:rPr lang="ar-SA" sz="1600">
                          <a:effectLst/>
                        </a:rPr>
                        <a:t>36,000</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r>
              <a:tr h="515008">
                <a:tc>
                  <a:txBody>
                    <a:bodyPr/>
                    <a:lstStyle/>
                    <a:p>
                      <a:pPr algn="ctr" rtl="0">
                        <a:spcBef>
                          <a:spcPts val="900"/>
                        </a:spcBef>
                        <a:spcAft>
                          <a:spcPts val="0"/>
                        </a:spcAft>
                      </a:pPr>
                      <a:r>
                        <a:rPr lang="ar-SA" sz="1600">
                          <a:effectLst/>
                        </a:rPr>
                        <a:t>فني زراعة</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c>
                  <a:txBody>
                    <a:bodyPr/>
                    <a:lstStyle/>
                    <a:p>
                      <a:pPr algn="ctr" rtl="0">
                        <a:spcBef>
                          <a:spcPts val="900"/>
                        </a:spcBef>
                        <a:spcAft>
                          <a:spcPts val="0"/>
                        </a:spcAft>
                      </a:pPr>
                      <a:r>
                        <a:rPr lang="ar-SA" sz="1600">
                          <a:effectLst/>
                        </a:rPr>
                        <a:t>1</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c>
                  <a:txBody>
                    <a:bodyPr/>
                    <a:lstStyle/>
                    <a:p>
                      <a:pPr algn="ctr" rtl="0">
                        <a:spcBef>
                          <a:spcPts val="900"/>
                        </a:spcBef>
                        <a:spcAft>
                          <a:spcPts val="0"/>
                        </a:spcAft>
                      </a:pPr>
                      <a:r>
                        <a:rPr lang="ar-SA" sz="1600">
                          <a:effectLst/>
                        </a:rPr>
                        <a:t>-</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c>
                  <a:txBody>
                    <a:bodyPr/>
                    <a:lstStyle/>
                    <a:p>
                      <a:pPr algn="ctr" rtl="0">
                        <a:spcBef>
                          <a:spcPts val="900"/>
                        </a:spcBef>
                        <a:spcAft>
                          <a:spcPts val="0"/>
                        </a:spcAft>
                      </a:pPr>
                      <a:r>
                        <a:rPr lang="ar-SA" sz="1600">
                          <a:effectLst/>
                        </a:rPr>
                        <a:t>1,500</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c>
                  <a:txBody>
                    <a:bodyPr/>
                    <a:lstStyle/>
                    <a:p>
                      <a:pPr algn="ctr" rtl="0">
                        <a:spcBef>
                          <a:spcPts val="900"/>
                        </a:spcBef>
                        <a:spcAft>
                          <a:spcPts val="0"/>
                        </a:spcAft>
                      </a:pPr>
                      <a:r>
                        <a:rPr lang="ar-SA" sz="1600">
                          <a:effectLst/>
                        </a:rPr>
                        <a:t>-</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c>
                  <a:txBody>
                    <a:bodyPr/>
                    <a:lstStyle/>
                    <a:p>
                      <a:pPr algn="ctr" rtl="0">
                        <a:spcBef>
                          <a:spcPts val="900"/>
                        </a:spcBef>
                        <a:spcAft>
                          <a:spcPts val="0"/>
                        </a:spcAft>
                      </a:pPr>
                      <a:r>
                        <a:rPr lang="ar-SA" sz="1600">
                          <a:effectLst/>
                        </a:rPr>
                        <a:t>18,000</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c>
                  <a:txBody>
                    <a:bodyPr/>
                    <a:lstStyle/>
                    <a:p>
                      <a:pPr algn="ctr" rtl="0">
                        <a:spcBef>
                          <a:spcPts val="900"/>
                        </a:spcBef>
                        <a:spcAft>
                          <a:spcPts val="0"/>
                        </a:spcAft>
                      </a:pPr>
                      <a:r>
                        <a:rPr lang="ar-SA" sz="1600">
                          <a:effectLst/>
                        </a:rPr>
                        <a:t>18,000</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r>
              <a:tr h="515008">
                <a:tc>
                  <a:txBody>
                    <a:bodyPr/>
                    <a:lstStyle/>
                    <a:p>
                      <a:pPr algn="ctr" rtl="0">
                        <a:spcBef>
                          <a:spcPts val="900"/>
                        </a:spcBef>
                        <a:spcAft>
                          <a:spcPts val="0"/>
                        </a:spcAft>
                      </a:pPr>
                      <a:r>
                        <a:rPr lang="ar-SA" sz="1600">
                          <a:effectLst/>
                        </a:rPr>
                        <a:t>المجموع</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c>
                  <a:txBody>
                    <a:bodyPr/>
                    <a:lstStyle/>
                    <a:p>
                      <a:pPr algn="ctr" rtl="0">
                        <a:spcBef>
                          <a:spcPts val="900"/>
                        </a:spcBef>
                        <a:spcAft>
                          <a:spcPts val="0"/>
                        </a:spcAft>
                      </a:pPr>
                      <a:r>
                        <a:rPr lang="ar-SA" sz="1600">
                          <a:effectLst/>
                        </a:rPr>
                        <a:t>6</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c>
                  <a:txBody>
                    <a:bodyPr/>
                    <a:lstStyle/>
                    <a:p>
                      <a:pPr algn="ctr" rtl="0">
                        <a:spcBef>
                          <a:spcPts val="900"/>
                        </a:spcBef>
                        <a:spcAft>
                          <a:spcPts val="0"/>
                        </a:spcAft>
                      </a:pPr>
                      <a:r>
                        <a:rPr lang="ar-SA" sz="1600">
                          <a:effectLst/>
                        </a:rPr>
                        <a:t>2,500</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c>
                  <a:txBody>
                    <a:bodyPr/>
                    <a:lstStyle/>
                    <a:p>
                      <a:pPr algn="ctr" rtl="0">
                        <a:spcBef>
                          <a:spcPts val="900"/>
                        </a:spcBef>
                        <a:spcAft>
                          <a:spcPts val="0"/>
                        </a:spcAft>
                      </a:pPr>
                      <a:r>
                        <a:rPr lang="ar-SA" sz="1600">
                          <a:effectLst/>
                        </a:rPr>
                        <a:t>7,500</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c>
                  <a:txBody>
                    <a:bodyPr/>
                    <a:lstStyle/>
                    <a:p>
                      <a:pPr algn="ctr" rtl="0">
                        <a:spcBef>
                          <a:spcPts val="900"/>
                        </a:spcBef>
                        <a:spcAft>
                          <a:spcPts val="0"/>
                        </a:spcAft>
                      </a:pPr>
                      <a:r>
                        <a:rPr lang="ar-SA" sz="1600">
                          <a:effectLst/>
                        </a:rPr>
                        <a:t>30,000</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c>
                  <a:txBody>
                    <a:bodyPr/>
                    <a:lstStyle/>
                    <a:p>
                      <a:pPr algn="ctr" rtl="0">
                        <a:spcBef>
                          <a:spcPts val="900"/>
                        </a:spcBef>
                        <a:spcAft>
                          <a:spcPts val="0"/>
                        </a:spcAft>
                      </a:pPr>
                      <a:r>
                        <a:rPr lang="ar-SA" sz="1600">
                          <a:effectLst/>
                        </a:rPr>
                        <a:t>90,000</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c>
                  <a:txBody>
                    <a:bodyPr/>
                    <a:lstStyle/>
                    <a:p>
                      <a:pPr algn="ctr" rtl="0">
                        <a:spcBef>
                          <a:spcPts val="900"/>
                        </a:spcBef>
                        <a:spcAft>
                          <a:spcPts val="0"/>
                        </a:spcAft>
                      </a:pPr>
                      <a:r>
                        <a:rPr lang="ar-SA" sz="1600" dirty="0">
                          <a:effectLst/>
                        </a:rPr>
                        <a:t>120,000</a:t>
                      </a:r>
                      <a:endParaRPr lang="en-US" sz="1600" dirty="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r>
            </a:tbl>
          </a:graphicData>
        </a:graphic>
      </p:graphicFrame>
    </p:spTree>
    <p:extLst>
      <p:ext uri="{BB962C8B-B14F-4D97-AF65-F5344CB8AC3E}">
        <p14:creationId xmlns:p14="http://schemas.microsoft.com/office/powerpoint/2010/main" xmlns="" val="2091378923"/>
      </p:ext>
    </p:extLst>
  </p:cSld>
  <p:clrMapOvr>
    <a:masterClrMapping/>
  </p:clrMapOvr>
  <p:transition spd="slow">
    <p:push dir="u"/>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نتيجة بحث الصور عن ‫شعار جامعة الملك سعود الجديد png‬‏"/>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187325"/>
            <a:ext cx="1535430" cy="590550"/>
          </a:xfrm>
          <a:prstGeom prst="rect">
            <a:avLst/>
          </a:prstGeom>
          <a:noFill/>
          <a:ln>
            <a:noFill/>
          </a:ln>
        </p:spPr>
      </p:pic>
      <p:pic>
        <p:nvPicPr>
          <p:cNvPr id="3" name="صورة 2" descr="C:\Users\Eman RAD\Desktop\2.png"/>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1074400" y="5892800"/>
            <a:ext cx="1117600" cy="965200"/>
          </a:xfrm>
          <a:prstGeom prst="rect">
            <a:avLst/>
          </a:prstGeom>
          <a:noFill/>
          <a:ln>
            <a:noFill/>
          </a:ln>
        </p:spPr>
      </p:pic>
      <p:sp>
        <p:nvSpPr>
          <p:cNvPr id="4" name="عنصر نائب لرقم الشريحة 3"/>
          <p:cNvSpPr>
            <a:spLocks noGrp="1"/>
          </p:cNvSpPr>
          <p:nvPr>
            <p:ph type="sldNum" sz="quarter" idx="12"/>
          </p:nvPr>
        </p:nvSpPr>
        <p:spPr/>
        <p:txBody>
          <a:bodyPr/>
          <a:lstStyle/>
          <a:p>
            <a:pPr algn="r" rtl="1"/>
            <a:fld id="{022B156B-59AE-415F-B24B-8756D48BB977}" type="slidenum">
              <a:rPr lang="ar-SA" smtClean="0"/>
              <a:pPr algn="r" rtl="1"/>
              <a:t>31</a:t>
            </a:fld>
            <a:endParaRPr lang="ar-SA"/>
          </a:p>
        </p:txBody>
      </p:sp>
      <p:sp>
        <p:nvSpPr>
          <p:cNvPr id="5" name="مستطيل 4"/>
          <p:cNvSpPr/>
          <p:nvPr/>
        </p:nvSpPr>
        <p:spPr>
          <a:xfrm>
            <a:off x="7634144" y="-25232"/>
            <a:ext cx="4416594" cy="1015663"/>
          </a:xfrm>
          <a:prstGeom prst="rect">
            <a:avLst/>
          </a:prstGeom>
        </p:spPr>
        <p:txBody>
          <a:bodyPr wrap="none">
            <a:spAutoFit/>
          </a:bodyPr>
          <a:lstStyle/>
          <a:p>
            <a:pPr lvl="0" algn="r" rtl="1">
              <a:spcAft>
                <a:spcPts val="0"/>
              </a:spcAft>
            </a:pPr>
            <a:r>
              <a:rPr lang="ar-SA" sz="6000" b="1" dirty="0">
                <a:solidFill>
                  <a:srgbClr val="007266"/>
                </a:solidFill>
                <a:latin typeface="Century Gothic" panose="020B0502020202020204" pitchFamily="34" charset="0"/>
                <a:ea typeface="Times New Roman" panose="02020603050405020304" pitchFamily="18" charset="0"/>
                <a:cs typeface="Arabic Typesetting" panose="03020402040406030203" pitchFamily="66" charset="-78"/>
              </a:rPr>
              <a:t>ثالثا دراسة الجدوى الفنية</a:t>
            </a:r>
            <a:r>
              <a:rPr lang="en-US" sz="6000" b="1" dirty="0">
                <a:solidFill>
                  <a:srgbClr val="007266"/>
                </a:solidFill>
                <a:latin typeface="Arabic Typesetting" panose="03020402040406030203" pitchFamily="66" charset="-78"/>
                <a:ea typeface="Times New Roman" panose="02020603050405020304" pitchFamily="18" charset="0"/>
                <a:cs typeface="Tahoma" panose="020B0604030504040204" pitchFamily="34" charset="0"/>
              </a:rPr>
              <a:t>:</a:t>
            </a:r>
            <a:endParaRPr lang="en-US" sz="6000" dirty="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p:txBody>
      </p:sp>
      <p:sp>
        <p:nvSpPr>
          <p:cNvPr id="6" name="مستطيل 5"/>
          <p:cNvSpPr/>
          <p:nvPr/>
        </p:nvSpPr>
        <p:spPr>
          <a:xfrm>
            <a:off x="5954738" y="777875"/>
            <a:ext cx="6096000" cy="954107"/>
          </a:xfrm>
          <a:prstGeom prst="rect">
            <a:avLst/>
          </a:prstGeom>
        </p:spPr>
        <p:txBody>
          <a:bodyPr>
            <a:spAutoFit/>
          </a:bodyPr>
          <a:lstStyle/>
          <a:p>
            <a:pPr lvl="0" algn="r" rtl="1">
              <a:spcAft>
                <a:spcPts val="0"/>
              </a:spcAft>
            </a:pPr>
            <a:r>
              <a:rPr lang="ar-SA" sz="2800" b="1" dirty="0">
                <a:solidFill>
                  <a:srgbClr val="A02240"/>
                </a:solidFill>
                <a:latin typeface="Century Gothic" panose="020B0502020202020204" pitchFamily="34" charset="0"/>
                <a:ea typeface="Times New Roman" panose="02020603050405020304" pitchFamily="18" charset="0"/>
                <a:cs typeface="Arabic Typesetting" panose="03020402040406030203" pitchFamily="66" charset="-78"/>
              </a:rPr>
              <a:t>المواد الخام والإمدادات</a:t>
            </a:r>
            <a:r>
              <a:rPr lang="en-US" sz="2800" b="1" dirty="0">
                <a:solidFill>
                  <a:srgbClr val="A02240"/>
                </a:solidFill>
                <a:latin typeface="Arabic Typesetting" panose="03020402040406030203" pitchFamily="66" charset="-78"/>
                <a:ea typeface="Times New Roman" panose="02020603050405020304" pitchFamily="18" charset="0"/>
                <a:cs typeface="Tahoma" panose="020B0604030504040204" pitchFamily="34" charset="0"/>
              </a:rPr>
              <a:t>:</a:t>
            </a:r>
            <a:endParaRPr lang="en-US" sz="2000"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algn="r"/>
            <a:r>
              <a:rPr lang="ar-SA" sz="2800" b="1" dirty="0">
                <a:solidFill>
                  <a:srgbClr val="F57C00"/>
                </a:solidFill>
                <a:ea typeface="Times New Roman" panose="02020603050405020304" pitchFamily="18" charset="0"/>
                <a:cs typeface="Arabic Typesetting" panose="03020402040406030203" pitchFamily="66" charset="-78"/>
              </a:rPr>
              <a:t>احتياج المشروع من الخامات خلال السنة: </a:t>
            </a:r>
            <a:endParaRPr lang="ar-SA" sz="2800" dirty="0"/>
          </a:p>
        </p:txBody>
      </p:sp>
      <p:graphicFrame>
        <p:nvGraphicFramePr>
          <p:cNvPr id="7" name="جدول 6"/>
          <p:cNvGraphicFramePr>
            <a:graphicFrameLocks noGrp="1"/>
          </p:cNvGraphicFramePr>
          <p:nvPr>
            <p:extLst>
              <p:ext uri="{D42A27DB-BD31-4B8C-83A1-F6EECF244321}">
                <p14:modId xmlns:p14="http://schemas.microsoft.com/office/powerpoint/2010/main" xmlns="" val="773018143"/>
              </p:ext>
            </p:extLst>
          </p:nvPr>
        </p:nvGraphicFramePr>
        <p:xfrm>
          <a:off x="1736040" y="777875"/>
          <a:ext cx="6554321" cy="5806440"/>
        </p:xfrm>
        <a:graphic>
          <a:graphicData uri="http://schemas.openxmlformats.org/drawingml/2006/table">
            <a:tbl>
              <a:tblPr rtl="1" firstRow="1" firstCol="1" bandRow="1">
                <a:tableStyleId>{F5AB1C69-6EDB-4FF4-983F-18BD219EF322}</a:tableStyleId>
              </a:tblPr>
              <a:tblGrid>
                <a:gridCol w="873239"/>
                <a:gridCol w="1507455"/>
                <a:gridCol w="1507455"/>
                <a:gridCol w="638135"/>
                <a:gridCol w="635335"/>
                <a:gridCol w="696351"/>
                <a:gridCol w="696351"/>
              </a:tblGrid>
              <a:tr h="163839">
                <a:tc>
                  <a:txBody>
                    <a:bodyPr/>
                    <a:lstStyle/>
                    <a:p>
                      <a:pPr algn="ctr" rtl="0">
                        <a:spcBef>
                          <a:spcPts val="900"/>
                        </a:spcBef>
                        <a:spcAft>
                          <a:spcPts val="0"/>
                        </a:spcAft>
                      </a:pPr>
                      <a:r>
                        <a:rPr lang="ar-SA" sz="1200" dirty="0">
                          <a:effectLst/>
                        </a:rPr>
                        <a:t>م</a:t>
                      </a:r>
                      <a:endParaRPr lang="en-US" sz="1200" dirty="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46080" marR="46080" marT="0" marB="0"/>
                </a:tc>
                <a:tc>
                  <a:txBody>
                    <a:bodyPr/>
                    <a:lstStyle/>
                    <a:p>
                      <a:pPr algn="ctr" rtl="0">
                        <a:spcBef>
                          <a:spcPts val="900"/>
                        </a:spcBef>
                        <a:spcAft>
                          <a:spcPts val="0"/>
                        </a:spcAft>
                      </a:pPr>
                      <a:r>
                        <a:rPr lang="ar-SA" sz="1200">
                          <a:effectLst/>
                        </a:rPr>
                        <a:t>نوع واسم الخامة</a:t>
                      </a:r>
                      <a:endParaRPr lang="en-US" sz="12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46080" marR="46080" marT="0" marB="0"/>
                </a:tc>
                <a:tc>
                  <a:txBody>
                    <a:bodyPr/>
                    <a:lstStyle/>
                    <a:p>
                      <a:pPr algn="ctr" rtl="0">
                        <a:spcBef>
                          <a:spcPts val="900"/>
                        </a:spcBef>
                        <a:spcAft>
                          <a:spcPts val="0"/>
                        </a:spcAft>
                      </a:pPr>
                      <a:r>
                        <a:rPr lang="ar-SA" sz="1200">
                          <a:effectLst/>
                        </a:rPr>
                        <a:t>جهة المورد</a:t>
                      </a:r>
                      <a:endParaRPr lang="en-US" sz="12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46080" marR="46080" marT="0" marB="0"/>
                </a:tc>
                <a:tc>
                  <a:txBody>
                    <a:bodyPr/>
                    <a:lstStyle/>
                    <a:p>
                      <a:pPr algn="ctr" rtl="0">
                        <a:spcBef>
                          <a:spcPts val="900"/>
                        </a:spcBef>
                        <a:spcAft>
                          <a:spcPts val="0"/>
                        </a:spcAft>
                      </a:pPr>
                      <a:r>
                        <a:rPr lang="ar-SA" sz="1200">
                          <a:effectLst/>
                        </a:rPr>
                        <a:t>الوحدة</a:t>
                      </a:r>
                      <a:endParaRPr lang="en-US" sz="12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46080" marR="46080" marT="0" marB="0"/>
                </a:tc>
                <a:tc>
                  <a:txBody>
                    <a:bodyPr/>
                    <a:lstStyle/>
                    <a:p>
                      <a:pPr algn="ctr" rtl="0">
                        <a:spcBef>
                          <a:spcPts val="900"/>
                        </a:spcBef>
                        <a:spcAft>
                          <a:spcPts val="0"/>
                        </a:spcAft>
                      </a:pPr>
                      <a:r>
                        <a:rPr lang="ar-SA" sz="1200">
                          <a:effectLst/>
                        </a:rPr>
                        <a:t>الكمية</a:t>
                      </a:r>
                      <a:endParaRPr lang="en-US" sz="12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46080" marR="46080" marT="0" marB="0"/>
                </a:tc>
                <a:tc>
                  <a:txBody>
                    <a:bodyPr/>
                    <a:lstStyle/>
                    <a:p>
                      <a:pPr algn="ctr" rtl="0">
                        <a:spcBef>
                          <a:spcPts val="900"/>
                        </a:spcBef>
                        <a:spcAft>
                          <a:spcPts val="0"/>
                        </a:spcAft>
                      </a:pPr>
                      <a:r>
                        <a:rPr lang="ar-SA" sz="1200">
                          <a:effectLst/>
                        </a:rPr>
                        <a:t>سعر الوحدة</a:t>
                      </a:r>
                      <a:endParaRPr lang="en-US" sz="12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46080" marR="46080" marT="0" marB="0"/>
                </a:tc>
                <a:tc>
                  <a:txBody>
                    <a:bodyPr/>
                    <a:lstStyle/>
                    <a:p>
                      <a:pPr algn="ctr" rtl="0">
                        <a:spcBef>
                          <a:spcPts val="900"/>
                        </a:spcBef>
                        <a:spcAft>
                          <a:spcPts val="0"/>
                        </a:spcAft>
                      </a:pPr>
                      <a:r>
                        <a:rPr lang="ar-SA" sz="1200">
                          <a:effectLst/>
                        </a:rPr>
                        <a:t>الإجمالي</a:t>
                      </a:r>
                      <a:endParaRPr lang="en-US" sz="12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46080" marR="46080" marT="0" marB="0"/>
                </a:tc>
              </a:tr>
              <a:tr h="327678">
                <a:tc rowSpan="3">
                  <a:txBody>
                    <a:bodyPr/>
                    <a:lstStyle/>
                    <a:p>
                      <a:pPr algn="ctr" rtl="0">
                        <a:spcBef>
                          <a:spcPts val="900"/>
                        </a:spcBef>
                        <a:spcAft>
                          <a:spcPts val="0"/>
                        </a:spcAft>
                      </a:pPr>
                      <a:r>
                        <a:rPr lang="ar-SA" sz="1200" dirty="0">
                          <a:effectLst/>
                        </a:rPr>
                        <a:t> </a:t>
                      </a:r>
                      <a:endParaRPr lang="en-US" sz="1200" dirty="0">
                        <a:effectLst/>
                      </a:endParaRPr>
                    </a:p>
                    <a:p>
                      <a:pPr algn="ctr" rtl="0">
                        <a:spcBef>
                          <a:spcPts val="900"/>
                        </a:spcBef>
                        <a:spcAft>
                          <a:spcPts val="0"/>
                        </a:spcAft>
                      </a:pPr>
                      <a:r>
                        <a:rPr lang="en-US" sz="1200" dirty="0">
                          <a:effectLst/>
                        </a:rPr>
                        <a:t> </a:t>
                      </a:r>
                    </a:p>
                    <a:p>
                      <a:pPr algn="ctr" rtl="0">
                        <a:spcBef>
                          <a:spcPts val="900"/>
                        </a:spcBef>
                        <a:spcAft>
                          <a:spcPts val="0"/>
                        </a:spcAft>
                      </a:pPr>
                      <a:r>
                        <a:rPr lang="ar-SA" sz="1200" dirty="0">
                          <a:effectLst/>
                        </a:rPr>
                        <a:t> </a:t>
                      </a:r>
                      <a:endParaRPr lang="en-US" sz="1200" dirty="0">
                        <a:effectLst/>
                      </a:endParaRPr>
                    </a:p>
                    <a:p>
                      <a:pPr algn="ctr" rtl="0">
                        <a:spcBef>
                          <a:spcPts val="900"/>
                        </a:spcBef>
                        <a:spcAft>
                          <a:spcPts val="0"/>
                        </a:spcAft>
                      </a:pPr>
                      <a:r>
                        <a:rPr lang="ar-SA" sz="1200" dirty="0">
                          <a:effectLst/>
                        </a:rPr>
                        <a:t>1-المواد الخام</a:t>
                      </a:r>
                      <a:endParaRPr lang="en-US" sz="1200" dirty="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46080" marR="46080" marT="0" marB="0"/>
                </a:tc>
                <a:tc>
                  <a:txBody>
                    <a:bodyPr/>
                    <a:lstStyle/>
                    <a:p>
                      <a:pPr algn="ctr" rtl="0">
                        <a:spcBef>
                          <a:spcPts val="900"/>
                        </a:spcBef>
                        <a:spcAft>
                          <a:spcPts val="0"/>
                        </a:spcAft>
                      </a:pPr>
                      <a:r>
                        <a:rPr lang="ar-SA" sz="1200">
                          <a:effectLst/>
                        </a:rPr>
                        <a:t>قشور بطاطس</a:t>
                      </a:r>
                      <a:endParaRPr lang="en-US" sz="12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46080" marR="46080" marT="0" marB="0"/>
                </a:tc>
                <a:tc>
                  <a:txBody>
                    <a:bodyPr/>
                    <a:lstStyle/>
                    <a:p>
                      <a:pPr algn="ctr" rtl="0">
                        <a:spcBef>
                          <a:spcPts val="900"/>
                        </a:spcBef>
                        <a:spcAft>
                          <a:spcPts val="0"/>
                        </a:spcAft>
                      </a:pPr>
                      <a:r>
                        <a:rPr lang="ar-SA" sz="1200">
                          <a:effectLst/>
                        </a:rPr>
                        <a:t>المصنع السعودي لتصنيع البطاطا والمواد الغذائية - محلي</a:t>
                      </a:r>
                      <a:endParaRPr lang="en-US" sz="12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46080" marR="46080" marT="0" marB="0"/>
                </a:tc>
                <a:tc>
                  <a:txBody>
                    <a:bodyPr/>
                    <a:lstStyle/>
                    <a:p>
                      <a:pPr algn="ctr" rtl="0">
                        <a:spcBef>
                          <a:spcPts val="900"/>
                        </a:spcBef>
                        <a:spcAft>
                          <a:spcPts val="0"/>
                        </a:spcAft>
                      </a:pPr>
                      <a:r>
                        <a:rPr lang="ar-SA" sz="1200">
                          <a:effectLst/>
                        </a:rPr>
                        <a:t>طن</a:t>
                      </a:r>
                      <a:endParaRPr lang="en-US" sz="12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46080" marR="46080" marT="0" marB="0"/>
                </a:tc>
                <a:tc>
                  <a:txBody>
                    <a:bodyPr/>
                    <a:lstStyle/>
                    <a:p>
                      <a:pPr algn="ctr" rtl="0">
                        <a:spcBef>
                          <a:spcPts val="900"/>
                        </a:spcBef>
                        <a:spcAft>
                          <a:spcPts val="0"/>
                        </a:spcAft>
                      </a:pPr>
                      <a:r>
                        <a:rPr lang="en-US" sz="1200">
                          <a:effectLst/>
                        </a:rPr>
                        <a:t>84</a:t>
                      </a:r>
                      <a:endParaRPr lang="en-US" sz="12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46080" marR="46080" marT="0" marB="0"/>
                </a:tc>
                <a:tc>
                  <a:txBody>
                    <a:bodyPr/>
                    <a:lstStyle/>
                    <a:p>
                      <a:pPr algn="ctr" rtl="1">
                        <a:spcBef>
                          <a:spcPts val="900"/>
                        </a:spcBef>
                        <a:spcAft>
                          <a:spcPts val="0"/>
                        </a:spcAft>
                      </a:pPr>
                      <a:r>
                        <a:rPr lang="ar-SA" sz="1200">
                          <a:effectLst/>
                        </a:rPr>
                        <a:t>-</a:t>
                      </a:r>
                      <a:endParaRPr lang="en-US" sz="12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46080" marR="46080" marT="0" marB="0"/>
                </a:tc>
                <a:tc>
                  <a:txBody>
                    <a:bodyPr/>
                    <a:lstStyle/>
                    <a:p>
                      <a:pPr algn="ctr" rtl="0">
                        <a:spcBef>
                          <a:spcPts val="900"/>
                        </a:spcBef>
                        <a:spcAft>
                          <a:spcPts val="0"/>
                        </a:spcAft>
                      </a:pPr>
                      <a:r>
                        <a:rPr lang="ar-SA" sz="1200">
                          <a:effectLst/>
                        </a:rPr>
                        <a:t>-</a:t>
                      </a:r>
                      <a:endParaRPr lang="en-US" sz="12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46080" marR="46080" marT="0" marB="0"/>
                </a:tc>
              </a:tr>
              <a:tr h="1049595">
                <a:tc vMerge="1">
                  <a:txBody>
                    <a:bodyPr/>
                    <a:lstStyle/>
                    <a:p>
                      <a:pPr rtl="1"/>
                      <a:endParaRPr lang="ar-SA"/>
                    </a:p>
                  </a:txBody>
                  <a:tcPr/>
                </a:tc>
                <a:tc>
                  <a:txBody>
                    <a:bodyPr/>
                    <a:lstStyle/>
                    <a:p>
                      <a:pPr algn="ctr" rtl="0">
                        <a:spcBef>
                          <a:spcPts val="900"/>
                        </a:spcBef>
                        <a:spcAft>
                          <a:spcPts val="0"/>
                        </a:spcAft>
                      </a:pPr>
                      <a:r>
                        <a:rPr lang="ar-SA" sz="1200" dirty="0">
                          <a:effectLst/>
                        </a:rPr>
                        <a:t>بقايا أطعمة</a:t>
                      </a:r>
                      <a:endParaRPr lang="en-US" sz="1200" dirty="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46080" marR="46080" marT="0" marB="0"/>
                </a:tc>
                <a:tc>
                  <a:txBody>
                    <a:bodyPr/>
                    <a:lstStyle/>
                    <a:p>
                      <a:pPr algn="ctr" rtl="0">
                        <a:spcBef>
                          <a:spcPts val="900"/>
                        </a:spcBef>
                        <a:spcAft>
                          <a:spcPts val="0"/>
                        </a:spcAft>
                      </a:pPr>
                      <a:r>
                        <a:rPr lang="ar-SA" sz="1200">
                          <a:effectLst/>
                        </a:rPr>
                        <a:t>شركة الربيع السعودية للأغذية</a:t>
                      </a:r>
                      <a:endParaRPr lang="en-US" sz="1200">
                        <a:effectLst/>
                      </a:endParaRPr>
                    </a:p>
                    <a:p>
                      <a:pPr algn="ctr" rtl="0">
                        <a:spcBef>
                          <a:spcPts val="900"/>
                        </a:spcBef>
                        <a:spcAft>
                          <a:spcPts val="0"/>
                        </a:spcAft>
                      </a:pPr>
                      <a:r>
                        <a:rPr lang="ar-SA" sz="1200">
                          <a:effectLst/>
                        </a:rPr>
                        <a:t>المصنع الوطني للمواد الغذائية</a:t>
                      </a:r>
                      <a:endParaRPr lang="en-US" sz="1200">
                        <a:effectLst/>
                      </a:endParaRPr>
                    </a:p>
                    <a:p>
                      <a:pPr algn="ctr" rtl="0">
                        <a:spcBef>
                          <a:spcPts val="900"/>
                        </a:spcBef>
                        <a:spcAft>
                          <a:spcPts val="0"/>
                        </a:spcAft>
                      </a:pPr>
                      <a:r>
                        <a:rPr lang="ar-SA" sz="1200">
                          <a:effectLst/>
                        </a:rPr>
                        <a:t>مصنع الأوائل للصناعات الغذائية</a:t>
                      </a:r>
                      <a:endParaRPr lang="en-US" sz="1200">
                        <a:effectLst/>
                      </a:endParaRPr>
                    </a:p>
                    <a:p>
                      <a:pPr algn="ctr" rtl="0">
                        <a:spcBef>
                          <a:spcPts val="900"/>
                        </a:spcBef>
                        <a:spcAft>
                          <a:spcPts val="0"/>
                        </a:spcAft>
                      </a:pPr>
                      <a:r>
                        <a:rPr lang="ar-SA" sz="1200">
                          <a:effectLst/>
                        </a:rPr>
                        <a:t>محلي</a:t>
                      </a:r>
                      <a:endParaRPr lang="en-US" sz="12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46080" marR="46080" marT="0" marB="0"/>
                </a:tc>
                <a:tc>
                  <a:txBody>
                    <a:bodyPr/>
                    <a:lstStyle/>
                    <a:p>
                      <a:pPr algn="ctr" rtl="0">
                        <a:spcBef>
                          <a:spcPts val="900"/>
                        </a:spcBef>
                        <a:spcAft>
                          <a:spcPts val="0"/>
                        </a:spcAft>
                      </a:pPr>
                      <a:r>
                        <a:rPr lang="ar-SA" sz="1200">
                          <a:effectLst/>
                        </a:rPr>
                        <a:t>طن</a:t>
                      </a:r>
                      <a:endParaRPr lang="en-US" sz="12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46080" marR="46080" marT="0" marB="0"/>
                </a:tc>
                <a:tc>
                  <a:txBody>
                    <a:bodyPr/>
                    <a:lstStyle/>
                    <a:p>
                      <a:pPr algn="ctr" rtl="0">
                        <a:spcBef>
                          <a:spcPts val="900"/>
                        </a:spcBef>
                        <a:spcAft>
                          <a:spcPts val="0"/>
                        </a:spcAft>
                      </a:pPr>
                      <a:r>
                        <a:rPr lang="en-US" sz="1200">
                          <a:effectLst/>
                        </a:rPr>
                        <a:t>96</a:t>
                      </a:r>
                      <a:endParaRPr lang="en-US" sz="12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46080" marR="46080" marT="0" marB="0"/>
                </a:tc>
                <a:tc>
                  <a:txBody>
                    <a:bodyPr/>
                    <a:lstStyle/>
                    <a:p>
                      <a:pPr algn="ctr" rtl="0">
                        <a:spcBef>
                          <a:spcPts val="900"/>
                        </a:spcBef>
                        <a:spcAft>
                          <a:spcPts val="0"/>
                        </a:spcAft>
                      </a:pPr>
                      <a:r>
                        <a:rPr lang="ar-SA" sz="1200">
                          <a:effectLst/>
                        </a:rPr>
                        <a:t> </a:t>
                      </a:r>
                      <a:endParaRPr lang="en-US" sz="1200">
                        <a:effectLst/>
                      </a:endParaRPr>
                    </a:p>
                    <a:p>
                      <a:pPr algn="ctr" rtl="0">
                        <a:spcBef>
                          <a:spcPts val="900"/>
                        </a:spcBef>
                        <a:spcAft>
                          <a:spcPts val="0"/>
                        </a:spcAft>
                      </a:pPr>
                      <a:r>
                        <a:rPr lang="ar-SA" sz="1200">
                          <a:effectLst/>
                        </a:rPr>
                        <a:t>-</a:t>
                      </a:r>
                      <a:endParaRPr lang="en-US" sz="12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46080" marR="46080" marT="0" marB="0"/>
                </a:tc>
                <a:tc>
                  <a:txBody>
                    <a:bodyPr/>
                    <a:lstStyle/>
                    <a:p>
                      <a:pPr algn="ctr" rtl="0">
                        <a:spcBef>
                          <a:spcPts val="900"/>
                        </a:spcBef>
                        <a:spcAft>
                          <a:spcPts val="0"/>
                        </a:spcAft>
                      </a:pPr>
                      <a:r>
                        <a:rPr lang="ar-SA" sz="1200">
                          <a:effectLst/>
                        </a:rPr>
                        <a:t> </a:t>
                      </a:r>
                      <a:endParaRPr lang="en-US" sz="1200">
                        <a:effectLst/>
                      </a:endParaRPr>
                    </a:p>
                    <a:p>
                      <a:pPr algn="ctr" rtl="0">
                        <a:spcBef>
                          <a:spcPts val="900"/>
                        </a:spcBef>
                        <a:spcAft>
                          <a:spcPts val="0"/>
                        </a:spcAft>
                      </a:pPr>
                      <a:r>
                        <a:rPr lang="ar-SA" sz="1200">
                          <a:effectLst/>
                        </a:rPr>
                        <a:t>-</a:t>
                      </a:r>
                      <a:endParaRPr lang="en-US" sz="12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46080" marR="46080" marT="0" marB="0"/>
                </a:tc>
              </a:tr>
              <a:tr h="163839">
                <a:tc vMerge="1">
                  <a:txBody>
                    <a:bodyPr/>
                    <a:lstStyle/>
                    <a:p>
                      <a:pPr rtl="1"/>
                      <a:endParaRPr lang="ar-SA"/>
                    </a:p>
                  </a:txBody>
                  <a:tcPr/>
                </a:tc>
                <a:tc>
                  <a:txBody>
                    <a:bodyPr/>
                    <a:lstStyle/>
                    <a:p>
                      <a:pPr algn="ctr" rtl="0">
                        <a:spcBef>
                          <a:spcPts val="900"/>
                        </a:spcBef>
                        <a:spcAft>
                          <a:spcPts val="0"/>
                        </a:spcAft>
                      </a:pPr>
                      <a:r>
                        <a:rPr lang="ar-SA" sz="1200">
                          <a:effectLst/>
                        </a:rPr>
                        <a:t>مياه للرش</a:t>
                      </a:r>
                      <a:endParaRPr lang="en-US" sz="12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46080" marR="46080" marT="0" marB="0"/>
                </a:tc>
                <a:tc>
                  <a:txBody>
                    <a:bodyPr/>
                    <a:lstStyle/>
                    <a:p>
                      <a:pPr algn="ctr" rtl="0">
                        <a:spcBef>
                          <a:spcPts val="900"/>
                        </a:spcBef>
                        <a:spcAft>
                          <a:spcPts val="0"/>
                        </a:spcAft>
                      </a:pPr>
                      <a:r>
                        <a:rPr lang="ar-SA" sz="1200" dirty="0">
                          <a:effectLst/>
                        </a:rPr>
                        <a:t>شركة المياه الوطنية - محلي</a:t>
                      </a:r>
                      <a:endParaRPr lang="en-US" sz="1200" dirty="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46080" marR="46080" marT="0" marB="0"/>
                </a:tc>
                <a:tc>
                  <a:txBody>
                    <a:bodyPr/>
                    <a:lstStyle/>
                    <a:p>
                      <a:pPr algn="ctr" rtl="0">
                        <a:spcBef>
                          <a:spcPts val="900"/>
                        </a:spcBef>
                        <a:spcAft>
                          <a:spcPts val="0"/>
                        </a:spcAft>
                      </a:pPr>
                      <a:r>
                        <a:rPr lang="ar-SA" sz="1200">
                          <a:effectLst/>
                        </a:rPr>
                        <a:t>م مكعب</a:t>
                      </a:r>
                      <a:endParaRPr lang="en-US" sz="12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46080" marR="46080" marT="0" marB="0"/>
                </a:tc>
                <a:tc>
                  <a:txBody>
                    <a:bodyPr/>
                    <a:lstStyle/>
                    <a:p>
                      <a:pPr algn="ctr" rtl="0">
                        <a:spcBef>
                          <a:spcPts val="900"/>
                        </a:spcBef>
                        <a:spcAft>
                          <a:spcPts val="0"/>
                        </a:spcAft>
                      </a:pPr>
                      <a:r>
                        <a:rPr lang="en-US" sz="1200">
                          <a:effectLst/>
                        </a:rPr>
                        <a:t>192</a:t>
                      </a:r>
                      <a:endParaRPr lang="en-US" sz="12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46080" marR="46080" marT="0" marB="0"/>
                </a:tc>
                <a:tc>
                  <a:txBody>
                    <a:bodyPr/>
                    <a:lstStyle/>
                    <a:p>
                      <a:pPr algn="ctr" rtl="0">
                        <a:spcBef>
                          <a:spcPts val="900"/>
                        </a:spcBef>
                        <a:spcAft>
                          <a:spcPts val="0"/>
                        </a:spcAft>
                      </a:pPr>
                      <a:r>
                        <a:rPr lang="en-US" sz="1200">
                          <a:effectLst/>
                        </a:rPr>
                        <a:t>1.7</a:t>
                      </a:r>
                      <a:endParaRPr lang="en-US" sz="12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46080" marR="46080" marT="0" marB="0"/>
                </a:tc>
                <a:tc>
                  <a:txBody>
                    <a:bodyPr/>
                    <a:lstStyle/>
                    <a:p>
                      <a:pPr algn="ctr" rtl="0">
                        <a:spcBef>
                          <a:spcPts val="900"/>
                        </a:spcBef>
                        <a:spcAft>
                          <a:spcPts val="0"/>
                        </a:spcAft>
                      </a:pPr>
                      <a:r>
                        <a:rPr lang="en-US" sz="1200">
                          <a:effectLst/>
                        </a:rPr>
                        <a:t>326.4</a:t>
                      </a:r>
                      <a:endParaRPr lang="en-US" sz="12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46080" marR="46080" marT="0" marB="0"/>
                </a:tc>
              </a:tr>
              <a:tr h="163839">
                <a:tc rowSpan="3">
                  <a:txBody>
                    <a:bodyPr/>
                    <a:lstStyle/>
                    <a:p>
                      <a:pPr algn="ctr" rtl="1">
                        <a:spcBef>
                          <a:spcPts val="900"/>
                        </a:spcBef>
                        <a:spcAft>
                          <a:spcPts val="0"/>
                        </a:spcAft>
                      </a:pPr>
                      <a:r>
                        <a:rPr lang="ar-SA" sz="1200">
                          <a:effectLst/>
                        </a:rPr>
                        <a:t>2-منتجات مصنعة</a:t>
                      </a:r>
                      <a:endParaRPr lang="en-US" sz="12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46080" marR="46080" marT="0" marB="0"/>
                </a:tc>
                <a:tc>
                  <a:txBody>
                    <a:bodyPr/>
                    <a:lstStyle/>
                    <a:p>
                      <a:pPr algn="ctr" rtl="0">
                        <a:spcBef>
                          <a:spcPts val="900"/>
                        </a:spcBef>
                        <a:spcAft>
                          <a:spcPts val="0"/>
                        </a:spcAft>
                      </a:pPr>
                      <a:r>
                        <a:rPr lang="ar-SA" sz="1200">
                          <a:effectLst/>
                        </a:rPr>
                        <a:t>منشط وبادئ بكتيري</a:t>
                      </a:r>
                      <a:endParaRPr lang="en-US" sz="12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46080" marR="46080" marT="0" marB="0"/>
                </a:tc>
                <a:tc>
                  <a:txBody>
                    <a:bodyPr/>
                    <a:lstStyle/>
                    <a:p>
                      <a:pPr algn="ctr" rtl="0">
                        <a:spcBef>
                          <a:spcPts val="900"/>
                        </a:spcBef>
                        <a:spcAft>
                          <a:spcPts val="0"/>
                        </a:spcAft>
                      </a:pPr>
                      <a:r>
                        <a:rPr lang="ar-SA" sz="1200">
                          <a:effectLst/>
                        </a:rPr>
                        <a:t>موقع علي بابا - استيراد</a:t>
                      </a:r>
                      <a:endParaRPr lang="en-US" sz="12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46080" marR="46080" marT="0" marB="0"/>
                </a:tc>
                <a:tc>
                  <a:txBody>
                    <a:bodyPr/>
                    <a:lstStyle/>
                    <a:p>
                      <a:pPr algn="ctr" rtl="0">
                        <a:spcBef>
                          <a:spcPts val="900"/>
                        </a:spcBef>
                        <a:spcAft>
                          <a:spcPts val="0"/>
                        </a:spcAft>
                      </a:pPr>
                      <a:r>
                        <a:rPr lang="ar-SA" sz="1200">
                          <a:effectLst/>
                        </a:rPr>
                        <a:t>كجم</a:t>
                      </a:r>
                      <a:endParaRPr lang="en-US" sz="12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46080" marR="46080" marT="0" marB="0"/>
                </a:tc>
                <a:tc>
                  <a:txBody>
                    <a:bodyPr/>
                    <a:lstStyle/>
                    <a:p>
                      <a:pPr algn="ctr" rtl="0">
                        <a:spcBef>
                          <a:spcPts val="900"/>
                        </a:spcBef>
                        <a:spcAft>
                          <a:spcPts val="0"/>
                        </a:spcAft>
                      </a:pPr>
                      <a:r>
                        <a:rPr lang="en-US" sz="1200">
                          <a:effectLst/>
                        </a:rPr>
                        <a:t>0.06</a:t>
                      </a:r>
                      <a:endParaRPr lang="en-US" sz="12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46080" marR="46080" marT="0" marB="0"/>
                </a:tc>
                <a:tc>
                  <a:txBody>
                    <a:bodyPr/>
                    <a:lstStyle/>
                    <a:p>
                      <a:pPr algn="ctr" rtl="0">
                        <a:spcBef>
                          <a:spcPts val="900"/>
                        </a:spcBef>
                        <a:spcAft>
                          <a:spcPts val="0"/>
                        </a:spcAft>
                      </a:pPr>
                      <a:r>
                        <a:rPr lang="en-US" sz="1200">
                          <a:effectLst/>
                        </a:rPr>
                        <a:t>2.64</a:t>
                      </a:r>
                      <a:endParaRPr lang="en-US" sz="12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46080" marR="46080" marT="0" marB="0"/>
                </a:tc>
                <a:tc>
                  <a:txBody>
                    <a:bodyPr/>
                    <a:lstStyle/>
                    <a:p>
                      <a:pPr algn="ctr" rtl="0">
                        <a:spcBef>
                          <a:spcPts val="900"/>
                        </a:spcBef>
                        <a:spcAft>
                          <a:spcPts val="0"/>
                        </a:spcAft>
                      </a:pPr>
                      <a:r>
                        <a:rPr lang="en-US" sz="1200">
                          <a:effectLst/>
                        </a:rPr>
                        <a:t>0.1584</a:t>
                      </a:r>
                      <a:endParaRPr lang="en-US" sz="12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46080" marR="46080" marT="0" marB="0"/>
                </a:tc>
              </a:tr>
              <a:tr h="163839">
                <a:tc vMerge="1">
                  <a:txBody>
                    <a:bodyPr/>
                    <a:lstStyle/>
                    <a:p>
                      <a:pPr rtl="1"/>
                      <a:endParaRPr lang="ar-SA"/>
                    </a:p>
                  </a:txBody>
                  <a:tcPr/>
                </a:tc>
                <a:tc>
                  <a:txBody>
                    <a:bodyPr/>
                    <a:lstStyle/>
                    <a:p>
                      <a:pPr algn="ctr" rtl="0">
                        <a:spcBef>
                          <a:spcPts val="900"/>
                        </a:spcBef>
                        <a:spcAft>
                          <a:spcPts val="0"/>
                        </a:spcAft>
                      </a:pPr>
                      <a:r>
                        <a:rPr lang="ar-SA" sz="1200">
                          <a:effectLst/>
                        </a:rPr>
                        <a:t>سماد نيتروجيني</a:t>
                      </a:r>
                      <a:endParaRPr lang="en-US" sz="12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46080" marR="46080" marT="0" marB="0"/>
                </a:tc>
                <a:tc>
                  <a:txBody>
                    <a:bodyPr/>
                    <a:lstStyle/>
                    <a:p>
                      <a:pPr algn="ctr" rtl="0">
                        <a:spcBef>
                          <a:spcPts val="900"/>
                        </a:spcBef>
                        <a:spcAft>
                          <a:spcPts val="0"/>
                        </a:spcAft>
                      </a:pPr>
                      <a:r>
                        <a:rPr lang="ar-SA" sz="1200">
                          <a:effectLst/>
                        </a:rPr>
                        <a:t>موقع علي بابا - استيراد</a:t>
                      </a:r>
                      <a:endParaRPr lang="en-US" sz="12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46080" marR="46080" marT="0" marB="0"/>
                </a:tc>
                <a:tc>
                  <a:txBody>
                    <a:bodyPr/>
                    <a:lstStyle/>
                    <a:p>
                      <a:pPr algn="ctr" rtl="0">
                        <a:spcBef>
                          <a:spcPts val="900"/>
                        </a:spcBef>
                        <a:spcAft>
                          <a:spcPts val="0"/>
                        </a:spcAft>
                      </a:pPr>
                      <a:r>
                        <a:rPr lang="ar-SA" sz="1200">
                          <a:effectLst/>
                        </a:rPr>
                        <a:t>كجم</a:t>
                      </a:r>
                      <a:endParaRPr lang="en-US" sz="12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46080" marR="46080" marT="0" marB="0"/>
                </a:tc>
                <a:tc>
                  <a:txBody>
                    <a:bodyPr/>
                    <a:lstStyle/>
                    <a:p>
                      <a:pPr algn="ctr" rtl="0">
                        <a:spcBef>
                          <a:spcPts val="900"/>
                        </a:spcBef>
                        <a:spcAft>
                          <a:spcPts val="0"/>
                        </a:spcAft>
                      </a:pPr>
                      <a:r>
                        <a:rPr lang="en-US" sz="1200">
                          <a:effectLst/>
                        </a:rPr>
                        <a:t>2177.4</a:t>
                      </a:r>
                      <a:endParaRPr lang="en-US" sz="12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46080" marR="46080" marT="0" marB="0"/>
                </a:tc>
                <a:tc>
                  <a:txBody>
                    <a:bodyPr/>
                    <a:lstStyle/>
                    <a:p>
                      <a:pPr algn="ctr" rtl="0">
                        <a:spcBef>
                          <a:spcPts val="900"/>
                        </a:spcBef>
                        <a:spcAft>
                          <a:spcPts val="0"/>
                        </a:spcAft>
                      </a:pPr>
                      <a:r>
                        <a:rPr lang="en-US" sz="1200">
                          <a:effectLst/>
                        </a:rPr>
                        <a:t>0.14</a:t>
                      </a:r>
                      <a:endParaRPr lang="en-US" sz="12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46080" marR="46080" marT="0" marB="0"/>
                </a:tc>
                <a:tc>
                  <a:txBody>
                    <a:bodyPr/>
                    <a:lstStyle/>
                    <a:p>
                      <a:pPr algn="ctr" rtl="0">
                        <a:spcBef>
                          <a:spcPts val="900"/>
                        </a:spcBef>
                        <a:spcAft>
                          <a:spcPts val="0"/>
                        </a:spcAft>
                      </a:pPr>
                      <a:r>
                        <a:rPr lang="en-US" sz="1200">
                          <a:effectLst/>
                        </a:rPr>
                        <a:t>304.836</a:t>
                      </a:r>
                      <a:endParaRPr lang="en-US" sz="12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46080" marR="46080" marT="0" marB="0"/>
                </a:tc>
              </a:tr>
              <a:tr h="163839">
                <a:tc vMerge="1">
                  <a:txBody>
                    <a:bodyPr/>
                    <a:lstStyle/>
                    <a:p>
                      <a:pPr rtl="1"/>
                      <a:endParaRPr lang="ar-SA"/>
                    </a:p>
                  </a:txBody>
                  <a:tcPr/>
                </a:tc>
                <a:tc>
                  <a:txBody>
                    <a:bodyPr/>
                    <a:lstStyle/>
                    <a:p>
                      <a:pPr algn="ctr" rtl="0">
                        <a:spcBef>
                          <a:spcPts val="900"/>
                        </a:spcBef>
                        <a:spcAft>
                          <a:spcPts val="0"/>
                        </a:spcAft>
                      </a:pPr>
                      <a:r>
                        <a:rPr lang="ar-SA" sz="1200">
                          <a:effectLst/>
                        </a:rPr>
                        <a:t>سماد سوبر فوسفات</a:t>
                      </a:r>
                      <a:endParaRPr lang="en-US" sz="12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46080" marR="46080" marT="0" marB="0"/>
                </a:tc>
                <a:tc>
                  <a:txBody>
                    <a:bodyPr/>
                    <a:lstStyle/>
                    <a:p>
                      <a:pPr algn="ctr" rtl="0">
                        <a:spcBef>
                          <a:spcPts val="900"/>
                        </a:spcBef>
                        <a:spcAft>
                          <a:spcPts val="0"/>
                        </a:spcAft>
                      </a:pPr>
                      <a:r>
                        <a:rPr lang="ar-SA" sz="1200">
                          <a:effectLst/>
                        </a:rPr>
                        <a:t>موقع علي بابا - استيراد</a:t>
                      </a:r>
                      <a:endParaRPr lang="en-US" sz="12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46080" marR="46080" marT="0" marB="0"/>
                </a:tc>
                <a:tc>
                  <a:txBody>
                    <a:bodyPr/>
                    <a:lstStyle/>
                    <a:p>
                      <a:pPr algn="ctr" rtl="0">
                        <a:spcBef>
                          <a:spcPts val="900"/>
                        </a:spcBef>
                        <a:spcAft>
                          <a:spcPts val="0"/>
                        </a:spcAft>
                      </a:pPr>
                      <a:r>
                        <a:rPr lang="ar-SA" sz="1200" dirty="0">
                          <a:effectLst/>
                        </a:rPr>
                        <a:t>كجم</a:t>
                      </a:r>
                      <a:endParaRPr lang="en-US" sz="1200" dirty="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46080" marR="46080" marT="0" marB="0"/>
                </a:tc>
                <a:tc>
                  <a:txBody>
                    <a:bodyPr/>
                    <a:lstStyle/>
                    <a:p>
                      <a:pPr algn="ctr" rtl="0">
                        <a:spcBef>
                          <a:spcPts val="900"/>
                        </a:spcBef>
                        <a:spcAft>
                          <a:spcPts val="0"/>
                        </a:spcAft>
                      </a:pPr>
                      <a:r>
                        <a:rPr lang="en-US" sz="1200">
                          <a:effectLst/>
                        </a:rPr>
                        <a:t>1440</a:t>
                      </a:r>
                      <a:endParaRPr lang="en-US" sz="12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46080" marR="46080" marT="0" marB="0"/>
                </a:tc>
                <a:tc>
                  <a:txBody>
                    <a:bodyPr/>
                    <a:lstStyle/>
                    <a:p>
                      <a:pPr algn="ctr" rtl="0">
                        <a:spcBef>
                          <a:spcPts val="900"/>
                        </a:spcBef>
                        <a:spcAft>
                          <a:spcPts val="0"/>
                        </a:spcAft>
                      </a:pPr>
                      <a:r>
                        <a:rPr lang="en-US" sz="1200">
                          <a:effectLst/>
                        </a:rPr>
                        <a:t>1.88</a:t>
                      </a:r>
                      <a:endParaRPr lang="en-US" sz="12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46080" marR="46080" marT="0" marB="0"/>
                </a:tc>
                <a:tc>
                  <a:txBody>
                    <a:bodyPr/>
                    <a:lstStyle/>
                    <a:p>
                      <a:pPr algn="ctr" rtl="0">
                        <a:spcBef>
                          <a:spcPts val="900"/>
                        </a:spcBef>
                        <a:spcAft>
                          <a:spcPts val="0"/>
                        </a:spcAft>
                      </a:pPr>
                      <a:r>
                        <a:rPr lang="en-US" sz="1200">
                          <a:effectLst/>
                        </a:rPr>
                        <a:t>2707.2</a:t>
                      </a:r>
                      <a:endParaRPr lang="en-US" sz="12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46080" marR="46080" marT="0" marB="0"/>
                </a:tc>
              </a:tr>
              <a:tr h="163839">
                <a:tc rowSpan="3">
                  <a:txBody>
                    <a:bodyPr/>
                    <a:lstStyle/>
                    <a:p>
                      <a:pPr algn="ctr" rtl="1">
                        <a:spcBef>
                          <a:spcPts val="900"/>
                        </a:spcBef>
                        <a:spcAft>
                          <a:spcPts val="0"/>
                        </a:spcAft>
                      </a:pPr>
                      <a:r>
                        <a:rPr lang="ar-SA" sz="1200">
                          <a:effectLst/>
                        </a:rPr>
                        <a:t>3-مواد مساعدة</a:t>
                      </a:r>
                      <a:endParaRPr lang="en-US" sz="12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46080" marR="46080" marT="0" marB="0"/>
                </a:tc>
                <a:tc>
                  <a:txBody>
                    <a:bodyPr/>
                    <a:lstStyle/>
                    <a:p>
                      <a:pPr algn="ctr" rtl="0">
                        <a:spcBef>
                          <a:spcPts val="900"/>
                        </a:spcBef>
                        <a:spcAft>
                          <a:spcPts val="0"/>
                        </a:spcAft>
                      </a:pPr>
                      <a:r>
                        <a:rPr lang="ar-SA" sz="1200">
                          <a:effectLst/>
                        </a:rPr>
                        <a:t>أكياس تعبئة</a:t>
                      </a:r>
                      <a:endParaRPr lang="en-US" sz="12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46080" marR="46080" marT="0" marB="0"/>
                </a:tc>
                <a:tc>
                  <a:txBody>
                    <a:bodyPr/>
                    <a:lstStyle/>
                    <a:p>
                      <a:pPr algn="ctr" rtl="0">
                        <a:spcBef>
                          <a:spcPts val="900"/>
                        </a:spcBef>
                        <a:spcAft>
                          <a:spcPts val="0"/>
                        </a:spcAft>
                      </a:pPr>
                      <a:r>
                        <a:rPr lang="ar-SA" sz="1200">
                          <a:effectLst/>
                        </a:rPr>
                        <a:t>موقع علي بابا - استيراد</a:t>
                      </a:r>
                      <a:endParaRPr lang="en-US" sz="12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46080" marR="46080" marT="0" marB="0"/>
                </a:tc>
                <a:tc>
                  <a:txBody>
                    <a:bodyPr/>
                    <a:lstStyle/>
                    <a:p>
                      <a:pPr algn="ctr" rtl="0">
                        <a:spcBef>
                          <a:spcPts val="900"/>
                        </a:spcBef>
                        <a:spcAft>
                          <a:spcPts val="0"/>
                        </a:spcAft>
                      </a:pPr>
                      <a:r>
                        <a:rPr lang="ar-SA" sz="1200">
                          <a:effectLst/>
                        </a:rPr>
                        <a:t>عدد</a:t>
                      </a:r>
                      <a:endParaRPr lang="en-US" sz="12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46080" marR="46080" marT="0" marB="0"/>
                </a:tc>
                <a:tc>
                  <a:txBody>
                    <a:bodyPr/>
                    <a:lstStyle/>
                    <a:p>
                      <a:pPr algn="ctr" rtl="0">
                        <a:spcBef>
                          <a:spcPts val="900"/>
                        </a:spcBef>
                        <a:spcAft>
                          <a:spcPts val="0"/>
                        </a:spcAft>
                      </a:pPr>
                      <a:r>
                        <a:rPr lang="en-US" sz="1200">
                          <a:effectLst/>
                        </a:rPr>
                        <a:t>18000</a:t>
                      </a:r>
                      <a:endParaRPr lang="en-US" sz="12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46080" marR="46080" marT="0" marB="0"/>
                </a:tc>
                <a:tc>
                  <a:txBody>
                    <a:bodyPr/>
                    <a:lstStyle/>
                    <a:p>
                      <a:pPr algn="ctr" rtl="0">
                        <a:spcBef>
                          <a:spcPts val="900"/>
                        </a:spcBef>
                        <a:spcAft>
                          <a:spcPts val="0"/>
                        </a:spcAft>
                      </a:pPr>
                      <a:r>
                        <a:rPr lang="en-US" sz="1200">
                          <a:effectLst/>
                        </a:rPr>
                        <a:t>0.5</a:t>
                      </a:r>
                      <a:endParaRPr lang="en-US" sz="12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46080" marR="46080" marT="0" marB="0"/>
                </a:tc>
                <a:tc>
                  <a:txBody>
                    <a:bodyPr/>
                    <a:lstStyle/>
                    <a:p>
                      <a:pPr algn="ctr" rtl="0">
                        <a:spcBef>
                          <a:spcPts val="900"/>
                        </a:spcBef>
                        <a:spcAft>
                          <a:spcPts val="0"/>
                        </a:spcAft>
                      </a:pPr>
                      <a:r>
                        <a:rPr lang="en-US" sz="1200">
                          <a:effectLst/>
                        </a:rPr>
                        <a:t>9000</a:t>
                      </a:r>
                      <a:endParaRPr lang="en-US" sz="12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46080" marR="46080" marT="0" marB="0"/>
                </a:tc>
              </a:tr>
              <a:tr h="1049595">
                <a:tc vMerge="1">
                  <a:txBody>
                    <a:bodyPr/>
                    <a:lstStyle/>
                    <a:p>
                      <a:pPr rtl="1"/>
                      <a:endParaRPr lang="ar-SA"/>
                    </a:p>
                  </a:txBody>
                  <a:tcPr/>
                </a:tc>
                <a:tc>
                  <a:txBody>
                    <a:bodyPr/>
                    <a:lstStyle/>
                    <a:p>
                      <a:pPr algn="ctr" rtl="0">
                        <a:spcBef>
                          <a:spcPts val="900"/>
                        </a:spcBef>
                        <a:spcAft>
                          <a:spcPts val="0"/>
                        </a:spcAft>
                      </a:pPr>
                      <a:r>
                        <a:rPr lang="ar-SA" sz="1200">
                          <a:effectLst/>
                        </a:rPr>
                        <a:t>مواد النظافة</a:t>
                      </a:r>
                      <a:endParaRPr lang="en-US" sz="12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46080" marR="46080" marT="0" marB="0"/>
                </a:tc>
                <a:tc>
                  <a:txBody>
                    <a:bodyPr/>
                    <a:lstStyle/>
                    <a:p>
                      <a:pPr algn="ctr" rtl="0">
                        <a:spcBef>
                          <a:spcPts val="900"/>
                        </a:spcBef>
                        <a:spcAft>
                          <a:spcPts val="0"/>
                        </a:spcAft>
                      </a:pPr>
                      <a:r>
                        <a:rPr lang="ar-SA" sz="1200">
                          <a:effectLst/>
                        </a:rPr>
                        <a:t>محلات باوزير للمنظفات – محلي</a:t>
                      </a:r>
                      <a:endParaRPr lang="en-US" sz="1200">
                        <a:effectLst/>
                      </a:endParaRPr>
                    </a:p>
                    <a:p>
                      <a:pPr algn="ctr" rtl="0">
                        <a:spcBef>
                          <a:spcPts val="900"/>
                        </a:spcBef>
                        <a:spcAft>
                          <a:spcPts val="0"/>
                        </a:spcAft>
                      </a:pPr>
                      <a:r>
                        <a:rPr lang="ar-SA" sz="1200">
                          <a:effectLst/>
                        </a:rPr>
                        <a:t>مكانس</a:t>
                      </a:r>
                      <a:endParaRPr lang="en-US" sz="1200">
                        <a:effectLst/>
                      </a:endParaRPr>
                    </a:p>
                    <a:p>
                      <a:pPr algn="ctr" rtl="0">
                        <a:spcBef>
                          <a:spcPts val="900"/>
                        </a:spcBef>
                        <a:spcAft>
                          <a:spcPts val="0"/>
                        </a:spcAft>
                      </a:pPr>
                      <a:r>
                        <a:rPr lang="ar-SA" sz="1200">
                          <a:effectLst/>
                        </a:rPr>
                        <a:t>منظفات</a:t>
                      </a:r>
                      <a:endParaRPr lang="en-US" sz="1200">
                        <a:effectLst/>
                      </a:endParaRPr>
                    </a:p>
                    <a:p>
                      <a:pPr algn="ctr" rtl="0">
                        <a:spcBef>
                          <a:spcPts val="900"/>
                        </a:spcBef>
                        <a:spcAft>
                          <a:spcPts val="0"/>
                        </a:spcAft>
                      </a:pPr>
                      <a:r>
                        <a:rPr lang="ar-SA" sz="1200">
                          <a:effectLst/>
                        </a:rPr>
                        <a:t>أدوات أخرى</a:t>
                      </a:r>
                      <a:endParaRPr lang="en-US" sz="12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46080" marR="46080" marT="0" marB="0"/>
                </a:tc>
                <a:tc>
                  <a:txBody>
                    <a:bodyPr/>
                    <a:lstStyle/>
                    <a:p>
                      <a:pPr algn="ctr" rtl="0">
                        <a:spcBef>
                          <a:spcPts val="900"/>
                        </a:spcBef>
                        <a:spcAft>
                          <a:spcPts val="0"/>
                        </a:spcAft>
                      </a:pPr>
                      <a:r>
                        <a:rPr lang="ar-SA" sz="1200">
                          <a:effectLst/>
                        </a:rPr>
                        <a:t>عدد</a:t>
                      </a:r>
                      <a:endParaRPr lang="en-US" sz="12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46080" marR="46080" marT="0" marB="0"/>
                </a:tc>
                <a:tc>
                  <a:txBody>
                    <a:bodyPr/>
                    <a:lstStyle/>
                    <a:p>
                      <a:pPr algn="ctr" rtl="0">
                        <a:spcBef>
                          <a:spcPts val="900"/>
                        </a:spcBef>
                        <a:spcAft>
                          <a:spcPts val="0"/>
                        </a:spcAft>
                      </a:pPr>
                      <a:r>
                        <a:rPr lang="ar-SA" sz="1200">
                          <a:effectLst/>
                        </a:rPr>
                        <a:t> </a:t>
                      </a:r>
                      <a:endParaRPr lang="en-US" sz="1200">
                        <a:effectLst/>
                      </a:endParaRPr>
                    </a:p>
                    <a:p>
                      <a:pPr algn="ctr" rtl="0">
                        <a:spcBef>
                          <a:spcPts val="900"/>
                        </a:spcBef>
                        <a:spcAft>
                          <a:spcPts val="0"/>
                        </a:spcAft>
                      </a:pPr>
                      <a:r>
                        <a:rPr lang="en-US" sz="1200">
                          <a:effectLst/>
                        </a:rPr>
                        <a:t>6</a:t>
                      </a:r>
                    </a:p>
                    <a:p>
                      <a:pPr algn="ctr" rtl="0">
                        <a:spcBef>
                          <a:spcPts val="900"/>
                        </a:spcBef>
                        <a:spcAft>
                          <a:spcPts val="0"/>
                        </a:spcAft>
                      </a:pPr>
                      <a:r>
                        <a:rPr lang="en-US" sz="1200">
                          <a:effectLst/>
                        </a:rPr>
                        <a:t>100</a:t>
                      </a:r>
                    </a:p>
                    <a:p>
                      <a:pPr algn="ctr" rtl="0">
                        <a:spcBef>
                          <a:spcPts val="900"/>
                        </a:spcBef>
                        <a:spcAft>
                          <a:spcPts val="0"/>
                        </a:spcAft>
                      </a:pPr>
                      <a:r>
                        <a:rPr lang="en-US" sz="1200">
                          <a:effectLst/>
                        </a:rPr>
                        <a:t>50</a:t>
                      </a:r>
                      <a:endParaRPr lang="en-US" sz="12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46080" marR="46080" marT="0" marB="0"/>
                </a:tc>
                <a:tc>
                  <a:txBody>
                    <a:bodyPr/>
                    <a:lstStyle/>
                    <a:p>
                      <a:pPr algn="ctr" rtl="0">
                        <a:spcBef>
                          <a:spcPts val="900"/>
                        </a:spcBef>
                        <a:spcAft>
                          <a:spcPts val="0"/>
                        </a:spcAft>
                      </a:pPr>
                      <a:r>
                        <a:rPr lang="en-US" sz="1200">
                          <a:effectLst/>
                        </a:rPr>
                        <a:t> </a:t>
                      </a:r>
                    </a:p>
                    <a:p>
                      <a:pPr algn="ctr" rtl="0">
                        <a:spcBef>
                          <a:spcPts val="900"/>
                        </a:spcBef>
                        <a:spcAft>
                          <a:spcPts val="0"/>
                        </a:spcAft>
                      </a:pPr>
                      <a:r>
                        <a:rPr lang="en-US" sz="1200">
                          <a:effectLst/>
                        </a:rPr>
                        <a:t>8</a:t>
                      </a:r>
                    </a:p>
                    <a:p>
                      <a:pPr algn="ctr" rtl="0">
                        <a:spcBef>
                          <a:spcPts val="900"/>
                        </a:spcBef>
                        <a:spcAft>
                          <a:spcPts val="0"/>
                        </a:spcAft>
                      </a:pPr>
                      <a:r>
                        <a:rPr lang="en-US" sz="1200">
                          <a:effectLst/>
                        </a:rPr>
                        <a:t>6</a:t>
                      </a:r>
                    </a:p>
                    <a:p>
                      <a:pPr algn="ctr" rtl="0">
                        <a:spcBef>
                          <a:spcPts val="900"/>
                        </a:spcBef>
                        <a:spcAft>
                          <a:spcPts val="0"/>
                        </a:spcAft>
                      </a:pPr>
                      <a:r>
                        <a:rPr lang="en-US" sz="1200">
                          <a:effectLst/>
                        </a:rPr>
                        <a:t>4</a:t>
                      </a:r>
                      <a:endParaRPr lang="en-US" sz="12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46080" marR="46080" marT="0" marB="0"/>
                </a:tc>
                <a:tc>
                  <a:txBody>
                    <a:bodyPr/>
                    <a:lstStyle/>
                    <a:p>
                      <a:pPr algn="ctr" rtl="0">
                        <a:spcBef>
                          <a:spcPts val="900"/>
                        </a:spcBef>
                        <a:spcAft>
                          <a:spcPts val="0"/>
                        </a:spcAft>
                      </a:pPr>
                      <a:r>
                        <a:rPr lang="ar-SA" sz="1200">
                          <a:effectLst/>
                        </a:rPr>
                        <a:t> </a:t>
                      </a:r>
                      <a:endParaRPr lang="en-US" sz="1200">
                        <a:effectLst/>
                      </a:endParaRPr>
                    </a:p>
                    <a:p>
                      <a:pPr algn="ctr" rtl="0">
                        <a:spcBef>
                          <a:spcPts val="900"/>
                        </a:spcBef>
                        <a:spcAft>
                          <a:spcPts val="0"/>
                        </a:spcAft>
                      </a:pPr>
                      <a:r>
                        <a:rPr lang="ar-SA" sz="1200">
                          <a:effectLst/>
                        </a:rPr>
                        <a:t> </a:t>
                      </a:r>
                      <a:endParaRPr lang="en-US" sz="1200">
                        <a:effectLst/>
                      </a:endParaRPr>
                    </a:p>
                    <a:p>
                      <a:pPr algn="ctr" rtl="0">
                        <a:spcBef>
                          <a:spcPts val="900"/>
                        </a:spcBef>
                        <a:spcAft>
                          <a:spcPts val="0"/>
                        </a:spcAft>
                      </a:pPr>
                      <a:r>
                        <a:rPr lang="en-US" sz="1200">
                          <a:effectLst/>
                        </a:rPr>
                        <a:t>800</a:t>
                      </a:r>
                      <a:endParaRPr lang="en-US" sz="12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46080" marR="46080" marT="0" marB="0"/>
                </a:tc>
              </a:tr>
              <a:tr h="163839">
                <a:tc vMerge="1">
                  <a:txBody>
                    <a:bodyPr/>
                    <a:lstStyle/>
                    <a:p>
                      <a:pPr rtl="1"/>
                      <a:endParaRPr lang="ar-SA"/>
                    </a:p>
                  </a:txBody>
                  <a:tcPr/>
                </a:tc>
                <a:tc>
                  <a:txBody>
                    <a:bodyPr/>
                    <a:lstStyle/>
                    <a:p>
                      <a:pPr algn="ctr" rtl="0">
                        <a:spcBef>
                          <a:spcPts val="900"/>
                        </a:spcBef>
                        <a:spcAft>
                          <a:spcPts val="0"/>
                        </a:spcAft>
                      </a:pPr>
                      <a:r>
                        <a:rPr lang="ar-SA" sz="1200">
                          <a:effectLst/>
                        </a:rPr>
                        <a:t>حاوية نفايات</a:t>
                      </a:r>
                      <a:endParaRPr lang="en-US" sz="12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46080" marR="46080" marT="0" marB="0"/>
                </a:tc>
                <a:tc>
                  <a:txBody>
                    <a:bodyPr/>
                    <a:lstStyle/>
                    <a:p>
                      <a:pPr algn="ctr" rtl="0">
                        <a:spcBef>
                          <a:spcPts val="900"/>
                        </a:spcBef>
                        <a:spcAft>
                          <a:spcPts val="0"/>
                        </a:spcAft>
                      </a:pPr>
                      <a:r>
                        <a:rPr lang="ar-SA" sz="1200">
                          <a:effectLst/>
                        </a:rPr>
                        <a:t>موقع حراج \ محلي</a:t>
                      </a:r>
                      <a:endParaRPr lang="en-US" sz="12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46080" marR="46080" marT="0" marB="0"/>
                </a:tc>
                <a:tc>
                  <a:txBody>
                    <a:bodyPr/>
                    <a:lstStyle/>
                    <a:p>
                      <a:pPr algn="ctr" rtl="0">
                        <a:spcBef>
                          <a:spcPts val="900"/>
                        </a:spcBef>
                        <a:spcAft>
                          <a:spcPts val="0"/>
                        </a:spcAft>
                      </a:pPr>
                      <a:r>
                        <a:rPr lang="ar-SA" sz="1200">
                          <a:effectLst/>
                        </a:rPr>
                        <a:t>عدد</a:t>
                      </a:r>
                      <a:endParaRPr lang="en-US" sz="12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46080" marR="46080" marT="0" marB="0"/>
                </a:tc>
                <a:tc>
                  <a:txBody>
                    <a:bodyPr/>
                    <a:lstStyle/>
                    <a:p>
                      <a:pPr algn="ctr" rtl="0">
                        <a:spcBef>
                          <a:spcPts val="900"/>
                        </a:spcBef>
                        <a:spcAft>
                          <a:spcPts val="0"/>
                        </a:spcAft>
                      </a:pPr>
                      <a:r>
                        <a:rPr lang="en-US" sz="1200">
                          <a:effectLst/>
                        </a:rPr>
                        <a:t>5</a:t>
                      </a:r>
                      <a:endParaRPr lang="en-US" sz="12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46080" marR="46080" marT="0" marB="0"/>
                </a:tc>
                <a:tc>
                  <a:txBody>
                    <a:bodyPr/>
                    <a:lstStyle/>
                    <a:p>
                      <a:pPr algn="ctr" rtl="0">
                        <a:spcBef>
                          <a:spcPts val="900"/>
                        </a:spcBef>
                        <a:spcAft>
                          <a:spcPts val="0"/>
                        </a:spcAft>
                      </a:pPr>
                      <a:r>
                        <a:rPr lang="en-US" sz="1200">
                          <a:effectLst/>
                        </a:rPr>
                        <a:t>220</a:t>
                      </a:r>
                      <a:endParaRPr lang="en-US" sz="12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46080" marR="46080" marT="0" marB="0"/>
                </a:tc>
                <a:tc>
                  <a:txBody>
                    <a:bodyPr/>
                    <a:lstStyle/>
                    <a:p>
                      <a:pPr algn="ctr" rtl="0">
                        <a:spcBef>
                          <a:spcPts val="900"/>
                        </a:spcBef>
                        <a:spcAft>
                          <a:spcPts val="0"/>
                        </a:spcAft>
                      </a:pPr>
                      <a:r>
                        <a:rPr lang="en-US" sz="1200">
                          <a:effectLst/>
                        </a:rPr>
                        <a:t>1100</a:t>
                      </a:r>
                      <a:endParaRPr lang="en-US" sz="12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46080" marR="46080" marT="0" marB="0"/>
                </a:tc>
              </a:tr>
              <a:tr h="163839">
                <a:tc rowSpan="4">
                  <a:txBody>
                    <a:bodyPr/>
                    <a:lstStyle/>
                    <a:p>
                      <a:pPr algn="ctr" rtl="1">
                        <a:spcBef>
                          <a:spcPts val="900"/>
                        </a:spcBef>
                        <a:spcAft>
                          <a:spcPts val="0"/>
                        </a:spcAft>
                      </a:pPr>
                      <a:r>
                        <a:rPr lang="ar-SA" sz="1200">
                          <a:effectLst/>
                        </a:rPr>
                        <a:t>4-المنافع</a:t>
                      </a:r>
                      <a:endParaRPr lang="en-US" sz="12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46080" marR="46080" marT="0" marB="0"/>
                </a:tc>
                <a:tc>
                  <a:txBody>
                    <a:bodyPr/>
                    <a:lstStyle/>
                    <a:p>
                      <a:pPr algn="ctr" rtl="0">
                        <a:spcBef>
                          <a:spcPts val="900"/>
                        </a:spcBef>
                        <a:spcAft>
                          <a:spcPts val="0"/>
                        </a:spcAft>
                      </a:pPr>
                      <a:r>
                        <a:rPr lang="ar-SA" sz="1200">
                          <a:effectLst/>
                        </a:rPr>
                        <a:t>الكهرباء</a:t>
                      </a:r>
                      <a:endParaRPr lang="en-US" sz="12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46080" marR="46080" marT="0" marB="0"/>
                </a:tc>
                <a:tc>
                  <a:txBody>
                    <a:bodyPr/>
                    <a:lstStyle/>
                    <a:p>
                      <a:pPr algn="ctr" rtl="0">
                        <a:spcBef>
                          <a:spcPts val="900"/>
                        </a:spcBef>
                        <a:spcAft>
                          <a:spcPts val="0"/>
                        </a:spcAft>
                      </a:pPr>
                      <a:r>
                        <a:rPr lang="ar-SA" sz="1200">
                          <a:effectLst/>
                        </a:rPr>
                        <a:t>الشركة السعودية للكهرباء</a:t>
                      </a:r>
                      <a:endParaRPr lang="en-US" sz="12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46080" marR="46080" marT="0" marB="0"/>
                </a:tc>
                <a:tc>
                  <a:txBody>
                    <a:bodyPr/>
                    <a:lstStyle/>
                    <a:p>
                      <a:pPr algn="ctr" rtl="0">
                        <a:spcBef>
                          <a:spcPts val="900"/>
                        </a:spcBef>
                        <a:spcAft>
                          <a:spcPts val="0"/>
                        </a:spcAft>
                      </a:pPr>
                      <a:r>
                        <a:rPr lang="ar-SA" sz="1200">
                          <a:effectLst/>
                        </a:rPr>
                        <a:t>ك.و</a:t>
                      </a:r>
                      <a:endParaRPr lang="en-US" sz="12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46080" marR="46080" marT="0" marB="0"/>
                </a:tc>
                <a:tc>
                  <a:txBody>
                    <a:bodyPr/>
                    <a:lstStyle/>
                    <a:p>
                      <a:pPr algn="ctr" rtl="0">
                        <a:spcBef>
                          <a:spcPts val="900"/>
                        </a:spcBef>
                        <a:spcAft>
                          <a:spcPts val="0"/>
                        </a:spcAft>
                      </a:pPr>
                      <a:r>
                        <a:rPr lang="en-US" sz="1200">
                          <a:effectLst/>
                        </a:rPr>
                        <a:t> </a:t>
                      </a:r>
                      <a:endParaRPr lang="en-US" sz="12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46080" marR="46080" marT="0" marB="0"/>
                </a:tc>
                <a:tc>
                  <a:txBody>
                    <a:bodyPr/>
                    <a:lstStyle/>
                    <a:p>
                      <a:pPr algn="ctr" rtl="0">
                        <a:spcBef>
                          <a:spcPts val="900"/>
                        </a:spcBef>
                        <a:spcAft>
                          <a:spcPts val="0"/>
                        </a:spcAft>
                      </a:pPr>
                      <a:r>
                        <a:rPr lang="en-US" sz="1200">
                          <a:effectLst/>
                        </a:rPr>
                        <a:t>0.18</a:t>
                      </a:r>
                      <a:endParaRPr lang="en-US" sz="12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46080" marR="46080" marT="0" marB="0"/>
                </a:tc>
                <a:tc>
                  <a:txBody>
                    <a:bodyPr/>
                    <a:lstStyle/>
                    <a:p>
                      <a:pPr algn="ctr" rtl="0">
                        <a:spcBef>
                          <a:spcPts val="900"/>
                        </a:spcBef>
                        <a:spcAft>
                          <a:spcPts val="0"/>
                        </a:spcAft>
                      </a:pPr>
                      <a:r>
                        <a:rPr lang="en-US" sz="1200">
                          <a:effectLst/>
                        </a:rPr>
                        <a:t> </a:t>
                      </a:r>
                      <a:endParaRPr lang="en-US" sz="12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46080" marR="46080" marT="0" marB="0"/>
                </a:tc>
              </a:tr>
              <a:tr h="163839">
                <a:tc vMerge="1">
                  <a:txBody>
                    <a:bodyPr/>
                    <a:lstStyle/>
                    <a:p>
                      <a:pPr rtl="1"/>
                      <a:endParaRPr lang="ar-SA"/>
                    </a:p>
                  </a:txBody>
                  <a:tcPr/>
                </a:tc>
                <a:tc>
                  <a:txBody>
                    <a:bodyPr/>
                    <a:lstStyle/>
                    <a:p>
                      <a:pPr algn="ctr" rtl="0">
                        <a:spcBef>
                          <a:spcPts val="900"/>
                        </a:spcBef>
                        <a:spcAft>
                          <a:spcPts val="0"/>
                        </a:spcAft>
                      </a:pPr>
                      <a:r>
                        <a:rPr lang="ar-SA" sz="1200">
                          <a:effectLst/>
                        </a:rPr>
                        <a:t>المياه</a:t>
                      </a:r>
                      <a:endParaRPr lang="en-US" sz="12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46080" marR="46080" marT="0" marB="0"/>
                </a:tc>
                <a:tc>
                  <a:txBody>
                    <a:bodyPr/>
                    <a:lstStyle/>
                    <a:p>
                      <a:pPr algn="ctr" rtl="0">
                        <a:spcBef>
                          <a:spcPts val="900"/>
                        </a:spcBef>
                        <a:spcAft>
                          <a:spcPts val="0"/>
                        </a:spcAft>
                      </a:pPr>
                      <a:r>
                        <a:rPr lang="ar-SA" sz="1200">
                          <a:effectLst/>
                        </a:rPr>
                        <a:t>شركة المياه الوطنية</a:t>
                      </a:r>
                      <a:endParaRPr lang="en-US" sz="12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46080" marR="46080" marT="0" marB="0"/>
                </a:tc>
                <a:tc>
                  <a:txBody>
                    <a:bodyPr/>
                    <a:lstStyle/>
                    <a:p>
                      <a:pPr algn="ctr" rtl="0">
                        <a:spcBef>
                          <a:spcPts val="900"/>
                        </a:spcBef>
                        <a:spcAft>
                          <a:spcPts val="0"/>
                        </a:spcAft>
                      </a:pPr>
                      <a:r>
                        <a:rPr lang="ar-SA" sz="1200">
                          <a:effectLst/>
                        </a:rPr>
                        <a:t>م مكعب</a:t>
                      </a:r>
                      <a:endParaRPr lang="en-US" sz="12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46080" marR="46080" marT="0" marB="0"/>
                </a:tc>
                <a:tc>
                  <a:txBody>
                    <a:bodyPr/>
                    <a:lstStyle/>
                    <a:p>
                      <a:pPr algn="ctr" rtl="0">
                        <a:spcBef>
                          <a:spcPts val="900"/>
                        </a:spcBef>
                        <a:spcAft>
                          <a:spcPts val="0"/>
                        </a:spcAft>
                      </a:pPr>
                      <a:r>
                        <a:rPr lang="en-US" sz="1200">
                          <a:effectLst/>
                        </a:rPr>
                        <a:t> </a:t>
                      </a:r>
                      <a:endParaRPr lang="en-US" sz="12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46080" marR="46080" marT="0" marB="0"/>
                </a:tc>
                <a:tc>
                  <a:txBody>
                    <a:bodyPr/>
                    <a:lstStyle/>
                    <a:p>
                      <a:pPr algn="ctr" rtl="0">
                        <a:spcBef>
                          <a:spcPts val="900"/>
                        </a:spcBef>
                        <a:spcAft>
                          <a:spcPts val="0"/>
                        </a:spcAft>
                      </a:pPr>
                      <a:r>
                        <a:rPr lang="en-US" sz="1200">
                          <a:effectLst/>
                        </a:rPr>
                        <a:t>1.7</a:t>
                      </a:r>
                      <a:endParaRPr lang="en-US" sz="12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46080" marR="46080" marT="0" marB="0"/>
                </a:tc>
                <a:tc>
                  <a:txBody>
                    <a:bodyPr/>
                    <a:lstStyle/>
                    <a:p>
                      <a:pPr algn="ctr" rtl="0">
                        <a:spcBef>
                          <a:spcPts val="900"/>
                        </a:spcBef>
                        <a:spcAft>
                          <a:spcPts val="0"/>
                        </a:spcAft>
                      </a:pPr>
                      <a:r>
                        <a:rPr lang="en-US" sz="1200">
                          <a:effectLst/>
                        </a:rPr>
                        <a:t> </a:t>
                      </a:r>
                      <a:endParaRPr lang="en-US" sz="12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46080" marR="46080" marT="0" marB="0"/>
                </a:tc>
              </a:tr>
              <a:tr h="163839">
                <a:tc vMerge="1">
                  <a:txBody>
                    <a:bodyPr/>
                    <a:lstStyle/>
                    <a:p>
                      <a:pPr rtl="1"/>
                      <a:endParaRPr lang="ar-SA"/>
                    </a:p>
                  </a:txBody>
                  <a:tcPr/>
                </a:tc>
                <a:tc>
                  <a:txBody>
                    <a:bodyPr/>
                    <a:lstStyle/>
                    <a:p>
                      <a:pPr algn="ctr" rtl="0">
                        <a:spcBef>
                          <a:spcPts val="900"/>
                        </a:spcBef>
                        <a:spcAft>
                          <a:spcPts val="0"/>
                        </a:spcAft>
                      </a:pPr>
                      <a:r>
                        <a:rPr lang="ar-SA" sz="1200">
                          <a:effectLst/>
                        </a:rPr>
                        <a:t>وقود</a:t>
                      </a:r>
                      <a:endParaRPr lang="en-US" sz="12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46080" marR="46080" marT="0" marB="0"/>
                </a:tc>
                <a:tc>
                  <a:txBody>
                    <a:bodyPr/>
                    <a:lstStyle/>
                    <a:p>
                      <a:pPr algn="ctr" rtl="0">
                        <a:spcBef>
                          <a:spcPts val="900"/>
                        </a:spcBef>
                        <a:spcAft>
                          <a:spcPts val="0"/>
                        </a:spcAft>
                      </a:pPr>
                      <a:r>
                        <a:rPr lang="ar-SA" sz="1200">
                          <a:effectLst/>
                        </a:rPr>
                        <a:t>محطات البنزين</a:t>
                      </a:r>
                      <a:endParaRPr lang="en-US" sz="12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46080" marR="46080" marT="0" marB="0"/>
                </a:tc>
                <a:tc>
                  <a:txBody>
                    <a:bodyPr/>
                    <a:lstStyle/>
                    <a:p>
                      <a:pPr algn="ctr" rtl="0">
                        <a:spcBef>
                          <a:spcPts val="900"/>
                        </a:spcBef>
                        <a:spcAft>
                          <a:spcPts val="0"/>
                        </a:spcAft>
                      </a:pPr>
                      <a:r>
                        <a:rPr lang="ar-SA" sz="1200">
                          <a:effectLst/>
                        </a:rPr>
                        <a:t>لتر</a:t>
                      </a:r>
                      <a:endParaRPr lang="en-US" sz="12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46080" marR="46080" marT="0" marB="0"/>
                </a:tc>
                <a:tc>
                  <a:txBody>
                    <a:bodyPr/>
                    <a:lstStyle/>
                    <a:p>
                      <a:pPr algn="ctr" rtl="0">
                        <a:spcBef>
                          <a:spcPts val="900"/>
                        </a:spcBef>
                        <a:spcAft>
                          <a:spcPts val="0"/>
                        </a:spcAft>
                      </a:pPr>
                      <a:r>
                        <a:rPr lang="en-US" sz="1200">
                          <a:effectLst/>
                        </a:rPr>
                        <a:t> </a:t>
                      </a:r>
                      <a:endParaRPr lang="en-US" sz="12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46080" marR="46080" marT="0" marB="0"/>
                </a:tc>
                <a:tc>
                  <a:txBody>
                    <a:bodyPr/>
                    <a:lstStyle/>
                    <a:p>
                      <a:pPr algn="ctr" rtl="0">
                        <a:spcBef>
                          <a:spcPts val="900"/>
                        </a:spcBef>
                        <a:spcAft>
                          <a:spcPts val="0"/>
                        </a:spcAft>
                      </a:pPr>
                      <a:r>
                        <a:rPr lang="en-US" sz="1200">
                          <a:effectLst/>
                        </a:rPr>
                        <a:t>0.75</a:t>
                      </a:r>
                      <a:endParaRPr lang="en-US" sz="12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46080" marR="46080" marT="0" marB="0"/>
                </a:tc>
                <a:tc>
                  <a:txBody>
                    <a:bodyPr/>
                    <a:lstStyle/>
                    <a:p>
                      <a:pPr algn="ctr" rtl="0">
                        <a:spcBef>
                          <a:spcPts val="900"/>
                        </a:spcBef>
                        <a:spcAft>
                          <a:spcPts val="0"/>
                        </a:spcAft>
                      </a:pPr>
                      <a:r>
                        <a:rPr lang="en-US" sz="1200">
                          <a:effectLst/>
                        </a:rPr>
                        <a:t> </a:t>
                      </a:r>
                      <a:endParaRPr lang="en-US" sz="12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46080" marR="46080" marT="0" marB="0"/>
                </a:tc>
              </a:tr>
              <a:tr h="163839">
                <a:tc vMerge="1">
                  <a:txBody>
                    <a:bodyPr/>
                    <a:lstStyle/>
                    <a:p>
                      <a:pPr rtl="1"/>
                      <a:endParaRPr lang="ar-SA"/>
                    </a:p>
                  </a:txBody>
                  <a:tcPr/>
                </a:tc>
                <a:tc>
                  <a:txBody>
                    <a:bodyPr/>
                    <a:lstStyle/>
                    <a:p>
                      <a:pPr algn="ctr" rtl="0">
                        <a:spcBef>
                          <a:spcPts val="900"/>
                        </a:spcBef>
                        <a:spcAft>
                          <a:spcPts val="0"/>
                        </a:spcAft>
                      </a:pPr>
                      <a:r>
                        <a:rPr lang="ar-SA" sz="1200">
                          <a:effectLst/>
                        </a:rPr>
                        <a:t>طفاية حريق</a:t>
                      </a:r>
                      <a:endParaRPr lang="en-US" sz="12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46080" marR="46080" marT="0" marB="0"/>
                </a:tc>
                <a:tc>
                  <a:txBody>
                    <a:bodyPr/>
                    <a:lstStyle/>
                    <a:p>
                      <a:pPr algn="ctr" rtl="0">
                        <a:spcBef>
                          <a:spcPts val="900"/>
                        </a:spcBef>
                        <a:spcAft>
                          <a:spcPts val="0"/>
                        </a:spcAft>
                      </a:pPr>
                      <a:r>
                        <a:rPr lang="ar-SA" sz="1200">
                          <a:effectLst/>
                        </a:rPr>
                        <a:t>موقع علي بابا\ استيراد</a:t>
                      </a:r>
                      <a:endParaRPr lang="en-US" sz="12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46080" marR="46080" marT="0" marB="0"/>
                </a:tc>
                <a:tc>
                  <a:txBody>
                    <a:bodyPr/>
                    <a:lstStyle/>
                    <a:p>
                      <a:pPr algn="ctr" rtl="0">
                        <a:spcBef>
                          <a:spcPts val="900"/>
                        </a:spcBef>
                        <a:spcAft>
                          <a:spcPts val="0"/>
                        </a:spcAft>
                      </a:pPr>
                      <a:r>
                        <a:rPr lang="ar-SA" sz="1200">
                          <a:effectLst/>
                        </a:rPr>
                        <a:t>عدد</a:t>
                      </a:r>
                      <a:endParaRPr lang="en-US" sz="12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46080" marR="46080" marT="0" marB="0"/>
                </a:tc>
                <a:tc>
                  <a:txBody>
                    <a:bodyPr/>
                    <a:lstStyle/>
                    <a:p>
                      <a:pPr algn="ctr" rtl="0">
                        <a:spcBef>
                          <a:spcPts val="900"/>
                        </a:spcBef>
                        <a:spcAft>
                          <a:spcPts val="0"/>
                        </a:spcAft>
                      </a:pPr>
                      <a:r>
                        <a:rPr lang="en-US" sz="1200">
                          <a:effectLst/>
                        </a:rPr>
                        <a:t>5</a:t>
                      </a:r>
                      <a:endParaRPr lang="en-US" sz="12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46080" marR="46080" marT="0" marB="0"/>
                </a:tc>
                <a:tc>
                  <a:txBody>
                    <a:bodyPr/>
                    <a:lstStyle/>
                    <a:p>
                      <a:pPr algn="ctr" rtl="0">
                        <a:spcBef>
                          <a:spcPts val="900"/>
                        </a:spcBef>
                        <a:spcAft>
                          <a:spcPts val="0"/>
                        </a:spcAft>
                      </a:pPr>
                      <a:r>
                        <a:rPr lang="en-US" sz="1200">
                          <a:effectLst/>
                        </a:rPr>
                        <a:t>3.75</a:t>
                      </a:r>
                      <a:endParaRPr lang="en-US" sz="12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46080" marR="46080" marT="0" marB="0"/>
                </a:tc>
                <a:tc>
                  <a:txBody>
                    <a:bodyPr/>
                    <a:lstStyle/>
                    <a:p>
                      <a:pPr algn="ctr" rtl="0">
                        <a:spcBef>
                          <a:spcPts val="900"/>
                        </a:spcBef>
                        <a:spcAft>
                          <a:spcPts val="0"/>
                        </a:spcAft>
                      </a:pPr>
                      <a:r>
                        <a:rPr lang="en-US" sz="1200" dirty="0">
                          <a:effectLst/>
                        </a:rPr>
                        <a:t>18.75</a:t>
                      </a:r>
                      <a:endParaRPr lang="en-US" sz="1200" dirty="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46080" marR="46080" marT="0" marB="0"/>
                </a:tc>
              </a:tr>
            </a:tbl>
          </a:graphicData>
        </a:graphic>
      </p:graphicFrame>
    </p:spTree>
    <p:extLst>
      <p:ext uri="{BB962C8B-B14F-4D97-AF65-F5344CB8AC3E}">
        <p14:creationId xmlns:p14="http://schemas.microsoft.com/office/powerpoint/2010/main" xmlns="" val="874981047"/>
      </p:ext>
    </p:extLst>
  </p:cSld>
  <p:clrMapOvr>
    <a:masterClrMapping/>
  </p:clrMapOvr>
  <p:transition spd="slow">
    <p:push dir="u"/>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نتيجة بحث الصور عن ‫شعار جامعة الملك سعود الجديد png‬‏"/>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187325"/>
            <a:ext cx="1535430" cy="590550"/>
          </a:xfrm>
          <a:prstGeom prst="rect">
            <a:avLst/>
          </a:prstGeom>
          <a:noFill/>
          <a:ln>
            <a:noFill/>
          </a:ln>
        </p:spPr>
      </p:pic>
      <p:pic>
        <p:nvPicPr>
          <p:cNvPr id="3" name="صورة 2" descr="C:\Users\Eman RAD\Desktop\2.png"/>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1074400" y="5892800"/>
            <a:ext cx="1117600" cy="965200"/>
          </a:xfrm>
          <a:prstGeom prst="rect">
            <a:avLst/>
          </a:prstGeom>
          <a:noFill/>
          <a:ln>
            <a:noFill/>
          </a:ln>
        </p:spPr>
      </p:pic>
      <p:sp>
        <p:nvSpPr>
          <p:cNvPr id="4" name="عنصر نائب لرقم الشريحة 3"/>
          <p:cNvSpPr>
            <a:spLocks noGrp="1"/>
          </p:cNvSpPr>
          <p:nvPr>
            <p:ph type="sldNum" sz="quarter" idx="12"/>
          </p:nvPr>
        </p:nvSpPr>
        <p:spPr/>
        <p:txBody>
          <a:bodyPr/>
          <a:lstStyle/>
          <a:p>
            <a:pPr algn="r" rtl="1"/>
            <a:fld id="{022B156B-59AE-415F-B24B-8756D48BB977}" type="slidenum">
              <a:rPr lang="ar-SA" smtClean="0"/>
              <a:pPr algn="r" rtl="1"/>
              <a:t>32</a:t>
            </a:fld>
            <a:endParaRPr lang="ar-SA"/>
          </a:p>
        </p:txBody>
      </p:sp>
      <p:sp>
        <p:nvSpPr>
          <p:cNvPr id="5" name="مستطيل 4"/>
          <p:cNvSpPr/>
          <p:nvPr/>
        </p:nvSpPr>
        <p:spPr>
          <a:xfrm>
            <a:off x="7634144" y="-25232"/>
            <a:ext cx="4416594" cy="1015663"/>
          </a:xfrm>
          <a:prstGeom prst="rect">
            <a:avLst/>
          </a:prstGeom>
        </p:spPr>
        <p:txBody>
          <a:bodyPr wrap="none">
            <a:spAutoFit/>
          </a:bodyPr>
          <a:lstStyle/>
          <a:p>
            <a:pPr lvl="0" algn="r" rtl="1">
              <a:spcAft>
                <a:spcPts val="0"/>
              </a:spcAft>
            </a:pPr>
            <a:r>
              <a:rPr lang="ar-SA" sz="6000" b="1" dirty="0">
                <a:solidFill>
                  <a:srgbClr val="007266"/>
                </a:solidFill>
                <a:latin typeface="Century Gothic" panose="020B0502020202020204" pitchFamily="34" charset="0"/>
                <a:ea typeface="Times New Roman" panose="02020603050405020304" pitchFamily="18" charset="0"/>
                <a:cs typeface="Arabic Typesetting" panose="03020402040406030203" pitchFamily="66" charset="-78"/>
              </a:rPr>
              <a:t>ثالثا دراسة الجدوى الفنية</a:t>
            </a:r>
            <a:r>
              <a:rPr lang="en-US" sz="6000" b="1" dirty="0">
                <a:solidFill>
                  <a:srgbClr val="007266"/>
                </a:solidFill>
                <a:latin typeface="Arabic Typesetting" panose="03020402040406030203" pitchFamily="66" charset="-78"/>
                <a:ea typeface="Times New Roman" panose="02020603050405020304" pitchFamily="18" charset="0"/>
                <a:cs typeface="Tahoma" panose="020B0604030504040204" pitchFamily="34" charset="0"/>
              </a:rPr>
              <a:t>:</a:t>
            </a:r>
            <a:endParaRPr lang="en-US" sz="6000" dirty="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p:txBody>
      </p:sp>
      <p:sp>
        <p:nvSpPr>
          <p:cNvPr id="6" name="مستطيل 5"/>
          <p:cNvSpPr/>
          <p:nvPr/>
        </p:nvSpPr>
        <p:spPr>
          <a:xfrm>
            <a:off x="1454456" y="990431"/>
            <a:ext cx="10596282" cy="2554545"/>
          </a:xfrm>
          <a:prstGeom prst="rect">
            <a:avLst/>
          </a:prstGeom>
        </p:spPr>
        <p:txBody>
          <a:bodyPr wrap="square">
            <a:spAutoFit/>
          </a:bodyPr>
          <a:lstStyle/>
          <a:p>
            <a:pPr marL="962025" algn="r" rtl="1">
              <a:spcAft>
                <a:spcPts val="0"/>
              </a:spcAft>
            </a:pPr>
            <a:r>
              <a:rPr lang="ar-SA" sz="2800"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تبدأ أسعار الكهرباء من 18 </a:t>
            </a:r>
            <a:r>
              <a:rPr lang="ar-SA" sz="2800" dirty="0" err="1">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هلالات</a:t>
            </a:r>
            <a:r>
              <a:rPr lang="ar-SA" sz="2800"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 لكل كيلو وات، وأسعار المياه للاستخدام الصناعي من 1.7 ريال لكل متر مكعب</a:t>
            </a:r>
            <a:r>
              <a:rPr lang="ar-SA" sz="2800" dirty="0" smtClean="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a:t>
            </a:r>
          </a:p>
          <a:p>
            <a:pPr marL="962025" algn="r" rtl="1">
              <a:spcAft>
                <a:spcPts val="0"/>
              </a:spcAft>
            </a:pPr>
            <a:endParaRPr lang="en-US" sz="2000"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342900" lvl="0" indent="-342900" algn="r" rtl="1">
              <a:spcAft>
                <a:spcPts val="0"/>
              </a:spcAft>
              <a:buFont typeface="Symbol" panose="05050102010706020507" pitchFamily="18" charset="2"/>
              <a:buChar char=""/>
            </a:pPr>
            <a:r>
              <a:rPr lang="ar-SA" sz="2800"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الكهرباء: 4000 </a:t>
            </a:r>
            <a:r>
              <a:rPr lang="ar-SA" sz="2800" dirty="0" err="1">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كيلوات</a:t>
            </a:r>
            <a:r>
              <a:rPr lang="ar-SA" sz="2800"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 * 0.18 هللة = 720 ريال</a:t>
            </a:r>
            <a:endParaRPr lang="en-US" sz="2000"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342900" lvl="0" indent="-342900" algn="r" rtl="1">
              <a:spcAft>
                <a:spcPts val="0"/>
              </a:spcAft>
              <a:buFont typeface="Symbol" panose="05050102010706020507" pitchFamily="18" charset="2"/>
              <a:buChar char=""/>
            </a:pPr>
            <a:r>
              <a:rPr lang="ar-SA" sz="2800"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المياه: 45 متر مكعب * 1,7 ريال = 76.5 ريال </a:t>
            </a:r>
            <a:endParaRPr lang="en-US" sz="2000"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342900" lvl="0" indent="-342900" algn="r" rtl="1">
              <a:spcAft>
                <a:spcPts val="0"/>
              </a:spcAft>
              <a:buFont typeface="Symbol" panose="05050102010706020507" pitchFamily="18" charset="2"/>
              <a:buChar char=""/>
            </a:pPr>
            <a:r>
              <a:rPr lang="ar-SA" sz="2800"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الوقود: 1000 لتر * 0.75 = 750 ريال</a:t>
            </a:r>
            <a:endParaRPr lang="en-US" sz="2000"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algn="r"/>
            <a:r>
              <a:rPr lang="ar-SA" sz="2800" b="1" dirty="0">
                <a:solidFill>
                  <a:srgbClr val="F57C00"/>
                </a:solidFill>
                <a:ea typeface="Times New Roman" panose="02020603050405020304" pitchFamily="18" charset="0"/>
                <a:cs typeface="Arabic Typesetting" panose="03020402040406030203" pitchFamily="66" charset="-78"/>
              </a:rPr>
              <a:t>تكاليف المواد بالريال حسب الاحتياجات المتوقعة </a:t>
            </a:r>
            <a:endParaRPr lang="ar-SA" sz="2800" dirty="0"/>
          </a:p>
        </p:txBody>
      </p:sp>
      <p:graphicFrame>
        <p:nvGraphicFramePr>
          <p:cNvPr id="7" name="جدول 6"/>
          <p:cNvGraphicFramePr>
            <a:graphicFrameLocks noGrp="1"/>
          </p:cNvGraphicFramePr>
          <p:nvPr>
            <p:extLst>
              <p:ext uri="{D42A27DB-BD31-4B8C-83A1-F6EECF244321}">
                <p14:modId xmlns:p14="http://schemas.microsoft.com/office/powerpoint/2010/main" xmlns="" val="3356476401"/>
              </p:ext>
            </p:extLst>
          </p:nvPr>
        </p:nvGraphicFramePr>
        <p:xfrm>
          <a:off x="914400" y="3639718"/>
          <a:ext cx="10407996" cy="2121535"/>
        </p:xfrm>
        <a:graphic>
          <a:graphicData uri="http://schemas.openxmlformats.org/drawingml/2006/table">
            <a:tbl>
              <a:tblPr rtl="1" firstRow="1" firstCol="1" bandRow="1">
                <a:tableStyleId>{F5AB1C69-6EDB-4FF4-983F-18BD219EF322}</a:tableStyleId>
              </a:tblPr>
              <a:tblGrid>
                <a:gridCol w="740528"/>
                <a:gridCol w="848974"/>
                <a:gridCol w="839677"/>
                <a:gridCol w="1161915"/>
                <a:gridCol w="1068963"/>
                <a:gridCol w="1130931"/>
                <a:gridCol w="1068963"/>
                <a:gridCol w="1131965"/>
                <a:gridCol w="1223885"/>
                <a:gridCol w="1192195"/>
              </a:tblGrid>
              <a:tr h="0">
                <a:tc gridSpan="2">
                  <a:txBody>
                    <a:bodyPr/>
                    <a:lstStyle/>
                    <a:p>
                      <a:pPr algn="ctr" rtl="0">
                        <a:spcBef>
                          <a:spcPts val="900"/>
                        </a:spcBef>
                        <a:spcAft>
                          <a:spcPts val="0"/>
                        </a:spcAft>
                      </a:pPr>
                      <a:r>
                        <a:rPr lang="ar-SA" sz="1600" dirty="0">
                          <a:effectLst/>
                        </a:rPr>
                        <a:t>المواد الخام</a:t>
                      </a:r>
                      <a:endParaRPr lang="en-US" sz="1600" dirty="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hMerge="1">
                  <a:txBody>
                    <a:bodyPr/>
                    <a:lstStyle/>
                    <a:p>
                      <a:pPr rtl="1"/>
                      <a:endParaRPr lang="ar-SA"/>
                    </a:p>
                  </a:txBody>
                  <a:tcPr/>
                </a:tc>
                <a:tc gridSpan="2">
                  <a:txBody>
                    <a:bodyPr/>
                    <a:lstStyle/>
                    <a:p>
                      <a:pPr algn="ctr" rtl="0">
                        <a:spcBef>
                          <a:spcPts val="900"/>
                        </a:spcBef>
                        <a:spcAft>
                          <a:spcPts val="0"/>
                        </a:spcAft>
                      </a:pPr>
                      <a:r>
                        <a:rPr lang="ar-SA" sz="1600">
                          <a:effectLst/>
                        </a:rPr>
                        <a:t>منتجات مصنعة</a:t>
                      </a:r>
                      <a:endParaRPr lang="en-US" sz="1600">
                        <a:effectLst/>
                      </a:endParaRPr>
                    </a:p>
                    <a:p>
                      <a:pPr algn="ctr" rtl="0">
                        <a:spcBef>
                          <a:spcPts val="900"/>
                        </a:spcBef>
                        <a:spcAft>
                          <a:spcPts val="0"/>
                        </a:spcAft>
                      </a:pPr>
                      <a:r>
                        <a:rPr lang="en-US" sz="1600">
                          <a:effectLst/>
                        </a:rPr>
                        <a:t> </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hMerge="1">
                  <a:txBody>
                    <a:bodyPr/>
                    <a:lstStyle/>
                    <a:p>
                      <a:pPr rtl="1"/>
                      <a:endParaRPr lang="ar-SA"/>
                    </a:p>
                  </a:txBody>
                  <a:tcPr/>
                </a:tc>
                <a:tc gridSpan="2">
                  <a:txBody>
                    <a:bodyPr/>
                    <a:lstStyle/>
                    <a:p>
                      <a:pPr algn="ctr" rtl="0">
                        <a:spcBef>
                          <a:spcPts val="900"/>
                        </a:spcBef>
                        <a:spcAft>
                          <a:spcPts val="0"/>
                        </a:spcAft>
                      </a:pPr>
                      <a:r>
                        <a:rPr lang="ar-SA" sz="1600">
                          <a:effectLst/>
                        </a:rPr>
                        <a:t>مواد مساعدة</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hMerge="1">
                  <a:txBody>
                    <a:bodyPr/>
                    <a:lstStyle/>
                    <a:p>
                      <a:pPr rtl="1"/>
                      <a:endParaRPr lang="ar-SA"/>
                    </a:p>
                  </a:txBody>
                  <a:tcPr/>
                </a:tc>
                <a:tc gridSpan="2">
                  <a:txBody>
                    <a:bodyPr/>
                    <a:lstStyle/>
                    <a:p>
                      <a:pPr algn="ctr" rtl="0">
                        <a:spcBef>
                          <a:spcPts val="900"/>
                        </a:spcBef>
                        <a:spcAft>
                          <a:spcPts val="0"/>
                        </a:spcAft>
                      </a:pPr>
                      <a:r>
                        <a:rPr lang="ar-SA" sz="1600">
                          <a:effectLst/>
                        </a:rPr>
                        <a:t>منافع</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hMerge="1">
                  <a:txBody>
                    <a:bodyPr/>
                    <a:lstStyle/>
                    <a:p>
                      <a:pPr rtl="1"/>
                      <a:endParaRPr lang="ar-SA"/>
                    </a:p>
                  </a:txBody>
                  <a:tcPr/>
                </a:tc>
                <a:tc gridSpan="2">
                  <a:txBody>
                    <a:bodyPr/>
                    <a:lstStyle/>
                    <a:p>
                      <a:pPr algn="ctr" rtl="0">
                        <a:spcBef>
                          <a:spcPts val="900"/>
                        </a:spcBef>
                        <a:spcAft>
                          <a:spcPts val="0"/>
                        </a:spcAft>
                      </a:pPr>
                      <a:r>
                        <a:rPr lang="ar-SA" sz="1600">
                          <a:effectLst/>
                        </a:rPr>
                        <a:t>إجمالي</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hMerge="1">
                  <a:txBody>
                    <a:bodyPr/>
                    <a:lstStyle/>
                    <a:p>
                      <a:pPr rtl="1"/>
                      <a:endParaRPr lang="ar-SA"/>
                    </a:p>
                  </a:txBody>
                  <a:tcPr/>
                </a:tc>
              </a:tr>
              <a:tr h="300355">
                <a:tc>
                  <a:txBody>
                    <a:bodyPr/>
                    <a:lstStyle/>
                    <a:p>
                      <a:pPr algn="ctr" rtl="0">
                        <a:spcBef>
                          <a:spcPts val="900"/>
                        </a:spcBef>
                        <a:spcAft>
                          <a:spcPts val="0"/>
                        </a:spcAft>
                      </a:pPr>
                      <a:r>
                        <a:rPr lang="ar-SA" sz="1600">
                          <a:effectLst/>
                        </a:rPr>
                        <a:t>محلي</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0">
                        <a:spcBef>
                          <a:spcPts val="900"/>
                        </a:spcBef>
                        <a:spcAft>
                          <a:spcPts val="0"/>
                        </a:spcAft>
                      </a:pPr>
                      <a:r>
                        <a:rPr lang="ar-SA" sz="1600">
                          <a:effectLst/>
                        </a:rPr>
                        <a:t>أجنبي</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0">
                        <a:spcBef>
                          <a:spcPts val="900"/>
                        </a:spcBef>
                        <a:spcAft>
                          <a:spcPts val="0"/>
                        </a:spcAft>
                      </a:pPr>
                      <a:r>
                        <a:rPr lang="ar-SA" sz="1600">
                          <a:effectLst/>
                        </a:rPr>
                        <a:t>محلي</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0">
                        <a:spcBef>
                          <a:spcPts val="900"/>
                        </a:spcBef>
                        <a:spcAft>
                          <a:spcPts val="0"/>
                        </a:spcAft>
                      </a:pPr>
                      <a:r>
                        <a:rPr lang="ar-SA" sz="1600">
                          <a:effectLst/>
                        </a:rPr>
                        <a:t>أجنبي</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0">
                        <a:spcBef>
                          <a:spcPts val="900"/>
                        </a:spcBef>
                        <a:spcAft>
                          <a:spcPts val="0"/>
                        </a:spcAft>
                      </a:pPr>
                      <a:r>
                        <a:rPr lang="ar-SA" sz="1600">
                          <a:effectLst/>
                        </a:rPr>
                        <a:t>محلي</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0">
                        <a:spcBef>
                          <a:spcPts val="900"/>
                        </a:spcBef>
                        <a:spcAft>
                          <a:spcPts val="0"/>
                        </a:spcAft>
                      </a:pPr>
                      <a:r>
                        <a:rPr lang="ar-SA" sz="1600">
                          <a:effectLst/>
                        </a:rPr>
                        <a:t>أجنبي</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0">
                        <a:spcBef>
                          <a:spcPts val="900"/>
                        </a:spcBef>
                        <a:spcAft>
                          <a:spcPts val="0"/>
                        </a:spcAft>
                      </a:pPr>
                      <a:r>
                        <a:rPr lang="ar-SA" sz="1600">
                          <a:effectLst/>
                        </a:rPr>
                        <a:t>محلي</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0">
                        <a:spcBef>
                          <a:spcPts val="900"/>
                        </a:spcBef>
                        <a:spcAft>
                          <a:spcPts val="0"/>
                        </a:spcAft>
                      </a:pPr>
                      <a:r>
                        <a:rPr lang="ar-SA" sz="1600">
                          <a:effectLst/>
                        </a:rPr>
                        <a:t>أجنبي</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0">
                        <a:spcBef>
                          <a:spcPts val="900"/>
                        </a:spcBef>
                        <a:spcAft>
                          <a:spcPts val="0"/>
                        </a:spcAft>
                      </a:pPr>
                      <a:r>
                        <a:rPr lang="ar-SA" sz="1600">
                          <a:effectLst/>
                        </a:rPr>
                        <a:t>محلي</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0">
                        <a:spcBef>
                          <a:spcPts val="900"/>
                        </a:spcBef>
                        <a:spcAft>
                          <a:spcPts val="0"/>
                        </a:spcAft>
                      </a:pPr>
                      <a:r>
                        <a:rPr lang="ar-SA" sz="1600">
                          <a:effectLst/>
                        </a:rPr>
                        <a:t>أجنبي</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r>
              <a:tr h="0">
                <a:tc>
                  <a:txBody>
                    <a:bodyPr/>
                    <a:lstStyle/>
                    <a:p>
                      <a:pPr algn="ctr" rtl="0">
                        <a:spcBef>
                          <a:spcPts val="900"/>
                        </a:spcBef>
                        <a:spcAft>
                          <a:spcPts val="0"/>
                        </a:spcAft>
                      </a:pPr>
                      <a:r>
                        <a:rPr lang="en-US" sz="1600">
                          <a:effectLst/>
                        </a:rPr>
                        <a:t>326.4</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rtl="1"/>
                      <a:endParaRPr lang="en-US" sz="1600">
                        <a:solidFill>
                          <a:srgbClr val="FFFFFF"/>
                        </a:solidFill>
                        <a:effectLst/>
                        <a:latin typeface="Century Gothic" panose="020B0502020202020204" pitchFamily="34" charset="0"/>
                      </a:endParaRPr>
                    </a:p>
                  </a:txBody>
                  <a:tcPr marL="68580" marR="68580" marT="0" marB="0" anchor="ctr"/>
                </a:tc>
                <a:tc>
                  <a:txBody>
                    <a:bodyPr/>
                    <a:lstStyle/>
                    <a:p>
                      <a:pPr rtl="1"/>
                      <a:endParaRPr lang="en-US" sz="1600">
                        <a:solidFill>
                          <a:srgbClr val="FFFFFF"/>
                        </a:solidFill>
                        <a:effectLst/>
                        <a:latin typeface="Century Gothic" panose="020B0502020202020204" pitchFamily="34" charset="0"/>
                      </a:endParaRPr>
                    </a:p>
                  </a:txBody>
                  <a:tcPr marL="68580" marR="68580" marT="0" marB="0" anchor="ctr"/>
                </a:tc>
                <a:tc>
                  <a:txBody>
                    <a:bodyPr/>
                    <a:lstStyle/>
                    <a:p>
                      <a:pPr algn="ctr" rtl="0">
                        <a:spcBef>
                          <a:spcPts val="900"/>
                        </a:spcBef>
                        <a:spcAft>
                          <a:spcPts val="0"/>
                        </a:spcAft>
                      </a:pPr>
                      <a:r>
                        <a:rPr lang="en-US" sz="1600">
                          <a:effectLst/>
                        </a:rPr>
                        <a:t>0.1584</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rtl="1"/>
                      <a:endParaRPr lang="en-US" sz="1600">
                        <a:solidFill>
                          <a:srgbClr val="FFFFFF"/>
                        </a:solidFill>
                        <a:effectLst/>
                        <a:latin typeface="Century Gothic" panose="020B0502020202020204" pitchFamily="34" charset="0"/>
                      </a:endParaRPr>
                    </a:p>
                  </a:txBody>
                  <a:tcPr marL="68580" marR="68580" marT="0" marB="0" anchor="ctr"/>
                </a:tc>
                <a:tc>
                  <a:txBody>
                    <a:bodyPr/>
                    <a:lstStyle/>
                    <a:p>
                      <a:pPr algn="ctr" rtl="0">
                        <a:spcBef>
                          <a:spcPts val="900"/>
                        </a:spcBef>
                        <a:spcAft>
                          <a:spcPts val="0"/>
                        </a:spcAft>
                      </a:pPr>
                      <a:r>
                        <a:rPr lang="en-US" sz="1600">
                          <a:effectLst/>
                        </a:rPr>
                        <a:t>9000</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0">
                        <a:spcBef>
                          <a:spcPts val="900"/>
                        </a:spcBef>
                        <a:spcAft>
                          <a:spcPts val="0"/>
                        </a:spcAft>
                      </a:pPr>
                      <a:r>
                        <a:rPr lang="en-US" sz="1600">
                          <a:effectLst/>
                        </a:rPr>
                        <a:t>8640</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0">
                        <a:spcBef>
                          <a:spcPts val="900"/>
                        </a:spcBef>
                        <a:spcAft>
                          <a:spcPts val="0"/>
                        </a:spcAft>
                      </a:pPr>
                      <a:r>
                        <a:rPr lang="en-US" sz="1600">
                          <a:effectLst/>
                        </a:rPr>
                        <a:t> </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0">
                        <a:spcBef>
                          <a:spcPts val="900"/>
                        </a:spcBef>
                        <a:spcAft>
                          <a:spcPts val="0"/>
                        </a:spcAft>
                      </a:pPr>
                      <a:r>
                        <a:rPr lang="en-US" sz="1600">
                          <a:effectLst/>
                        </a:rPr>
                        <a:t>20784.4</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rtl="0">
                        <a:spcBef>
                          <a:spcPts val="900"/>
                        </a:spcBef>
                        <a:spcAft>
                          <a:spcPts val="0"/>
                        </a:spcAft>
                      </a:pPr>
                      <a:r>
                        <a:rPr lang="en-US" sz="1600" dirty="0">
                          <a:effectLst/>
                        </a:rPr>
                        <a:t>12032</a:t>
                      </a:r>
                      <a:endParaRPr lang="en-US" sz="1600" dirty="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r>
              <a:tr h="0">
                <a:tc>
                  <a:txBody>
                    <a:bodyPr/>
                    <a:lstStyle/>
                    <a:p>
                      <a:pPr rtl="1"/>
                      <a:endParaRPr lang="en-US" sz="1600">
                        <a:solidFill>
                          <a:srgbClr val="FFFFFF"/>
                        </a:solidFill>
                        <a:effectLst/>
                        <a:latin typeface="Century Gothic" panose="020B0502020202020204" pitchFamily="34" charset="0"/>
                      </a:endParaRPr>
                    </a:p>
                  </a:txBody>
                  <a:tcPr marL="68580" marR="68580" marT="0" marB="0" anchor="ctr"/>
                </a:tc>
                <a:tc>
                  <a:txBody>
                    <a:bodyPr/>
                    <a:lstStyle/>
                    <a:p>
                      <a:pPr algn="ctr" rtl="0">
                        <a:spcBef>
                          <a:spcPts val="900"/>
                        </a:spcBef>
                        <a:spcAft>
                          <a:spcPts val="0"/>
                        </a:spcAft>
                      </a:pPr>
                      <a:r>
                        <a:rPr lang="en-US" sz="1600">
                          <a:effectLst/>
                        </a:rPr>
                        <a:t> </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rtl="1"/>
                      <a:endParaRPr lang="en-US" sz="1600">
                        <a:solidFill>
                          <a:srgbClr val="FFFFFF"/>
                        </a:solidFill>
                        <a:effectLst/>
                        <a:latin typeface="Century Gothic" panose="020B0502020202020204" pitchFamily="34" charset="0"/>
                      </a:endParaRPr>
                    </a:p>
                  </a:txBody>
                  <a:tcPr marL="68580" marR="68580" marT="0" marB="0" anchor="ctr"/>
                </a:tc>
                <a:tc>
                  <a:txBody>
                    <a:bodyPr/>
                    <a:lstStyle/>
                    <a:p>
                      <a:pPr algn="ctr" rtl="0">
                        <a:spcBef>
                          <a:spcPts val="900"/>
                        </a:spcBef>
                        <a:spcAft>
                          <a:spcPts val="0"/>
                        </a:spcAft>
                      </a:pPr>
                      <a:r>
                        <a:rPr lang="en-US" sz="1600">
                          <a:effectLst/>
                        </a:rPr>
                        <a:t>304.836</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0">
                        <a:spcBef>
                          <a:spcPts val="900"/>
                        </a:spcBef>
                        <a:spcAft>
                          <a:spcPts val="0"/>
                        </a:spcAft>
                      </a:pPr>
                      <a:r>
                        <a:rPr lang="en-US" sz="1600">
                          <a:effectLst/>
                        </a:rPr>
                        <a:t>800</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0">
                        <a:spcBef>
                          <a:spcPts val="900"/>
                        </a:spcBef>
                        <a:spcAft>
                          <a:spcPts val="0"/>
                        </a:spcAft>
                      </a:pPr>
                      <a:r>
                        <a:rPr lang="en-US" sz="1600">
                          <a:effectLst/>
                        </a:rPr>
                        <a:t> </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0">
                        <a:spcBef>
                          <a:spcPts val="900"/>
                        </a:spcBef>
                        <a:spcAft>
                          <a:spcPts val="0"/>
                        </a:spcAft>
                      </a:pPr>
                      <a:r>
                        <a:rPr lang="en-US" sz="1600">
                          <a:effectLst/>
                        </a:rPr>
                        <a:t>918</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0">
                        <a:spcBef>
                          <a:spcPts val="900"/>
                        </a:spcBef>
                        <a:spcAft>
                          <a:spcPts val="0"/>
                        </a:spcAft>
                      </a:pPr>
                      <a:r>
                        <a:rPr lang="en-US" sz="1600">
                          <a:effectLst/>
                        </a:rPr>
                        <a:t> </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rtl="1"/>
                      <a:endParaRPr lang="en-US" sz="1600">
                        <a:solidFill>
                          <a:srgbClr val="FFFFFF"/>
                        </a:solidFill>
                        <a:effectLst/>
                        <a:latin typeface="Century Gothic" panose="020B0502020202020204" pitchFamily="34" charset="0"/>
                      </a:endParaRPr>
                    </a:p>
                  </a:txBody>
                  <a:tcPr marL="68580" marR="68580" marT="0" marB="0" anchor="ctr"/>
                </a:tc>
                <a:tc>
                  <a:txBody>
                    <a:bodyPr/>
                    <a:lstStyle/>
                    <a:p>
                      <a:pPr rtl="0">
                        <a:spcBef>
                          <a:spcPts val="900"/>
                        </a:spcBef>
                        <a:spcAft>
                          <a:spcPts val="0"/>
                        </a:spcAft>
                      </a:pPr>
                      <a:r>
                        <a:rPr lang="en-US" sz="1600">
                          <a:effectLst/>
                        </a:rPr>
                        <a:t> </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r>
              <a:tr h="0">
                <a:tc>
                  <a:txBody>
                    <a:bodyPr/>
                    <a:lstStyle/>
                    <a:p>
                      <a:pPr algn="ctr" rtl="0">
                        <a:spcBef>
                          <a:spcPts val="900"/>
                        </a:spcBef>
                        <a:spcAft>
                          <a:spcPts val="0"/>
                        </a:spcAft>
                      </a:pPr>
                      <a:r>
                        <a:rPr lang="en-US" sz="1600">
                          <a:effectLst/>
                        </a:rPr>
                        <a:t> </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0">
                        <a:spcBef>
                          <a:spcPts val="900"/>
                        </a:spcBef>
                        <a:spcAft>
                          <a:spcPts val="0"/>
                        </a:spcAft>
                      </a:pPr>
                      <a:r>
                        <a:rPr lang="en-US" sz="1600">
                          <a:effectLst/>
                        </a:rPr>
                        <a:t> </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0">
                        <a:spcBef>
                          <a:spcPts val="900"/>
                        </a:spcBef>
                        <a:spcAft>
                          <a:spcPts val="0"/>
                        </a:spcAft>
                      </a:pPr>
                      <a:r>
                        <a:rPr lang="en-US" sz="1600">
                          <a:effectLst/>
                        </a:rPr>
                        <a:t> </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0">
                        <a:spcBef>
                          <a:spcPts val="900"/>
                        </a:spcBef>
                        <a:spcAft>
                          <a:spcPts val="0"/>
                        </a:spcAft>
                      </a:pPr>
                      <a:r>
                        <a:rPr lang="en-US" sz="1600">
                          <a:effectLst/>
                        </a:rPr>
                        <a:t>2707.2</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0">
                        <a:spcBef>
                          <a:spcPts val="900"/>
                        </a:spcBef>
                        <a:spcAft>
                          <a:spcPts val="0"/>
                        </a:spcAft>
                      </a:pPr>
                      <a:r>
                        <a:rPr lang="en-US" sz="1600">
                          <a:effectLst/>
                        </a:rPr>
                        <a:t>1100</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0">
                        <a:spcBef>
                          <a:spcPts val="900"/>
                        </a:spcBef>
                        <a:spcAft>
                          <a:spcPts val="0"/>
                        </a:spcAft>
                      </a:pPr>
                      <a:r>
                        <a:rPr lang="ar-SA" sz="1600">
                          <a:effectLst/>
                        </a:rPr>
                        <a:t> </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0">
                        <a:spcBef>
                          <a:spcPts val="900"/>
                        </a:spcBef>
                        <a:spcAft>
                          <a:spcPts val="0"/>
                        </a:spcAft>
                      </a:pPr>
                      <a:r>
                        <a:rPr lang="en-US" sz="1600">
                          <a:effectLst/>
                        </a:rPr>
                        <a:t>9000</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algn="ctr" rtl="0">
                        <a:spcBef>
                          <a:spcPts val="900"/>
                        </a:spcBef>
                        <a:spcAft>
                          <a:spcPts val="0"/>
                        </a:spcAft>
                      </a:pPr>
                      <a:r>
                        <a:rPr lang="en-US" sz="1600">
                          <a:effectLst/>
                        </a:rPr>
                        <a:t>18.75</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a:txBody>
                    <a:bodyPr/>
                    <a:lstStyle/>
                    <a:p>
                      <a:pPr rtl="1"/>
                      <a:endParaRPr lang="en-US" sz="1600">
                        <a:solidFill>
                          <a:srgbClr val="FFFFFF"/>
                        </a:solidFill>
                        <a:effectLst/>
                        <a:latin typeface="Century Gothic" panose="020B0502020202020204" pitchFamily="34" charset="0"/>
                      </a:endParaRPr>
                    </a:p>
                  </a:txBody>
                  <a:tcPr marL="68580" marR="68580" marT="0" marB="0" anchor="ctr"/>
                </a:tc>
                <a:tc>
                  <a:txBody>
                    <a:bodyPr/>
                    <a:lstStyle/>
                    <a:p>
                      <a:pPr rtl="0">
                        <a:spcBef>
                          <a:spcPts val="900"/>
                        </a:spcBef>
                        <a:spcAft>
                          <a:spcPts val="0"/>
                        </a:spcAft>
                      </a:pPr>
                      <a:r>
                        <a:rPr lang="en-US" sz="1600">
                          <a:effectLst/>
                        </a:rPr>
                        <a:t> </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r>
              <a:tr h="0">
                <a:tc gridSpan="2">
                  <a:txBody>
                    <a:bodyPr/>
                    <a:lstStyle/>
                    <a:p>
                      <a:pPr rtl="1">
                        <a:spcBef>
                          <a:spcPts val="900"/>
                        </a:spcBef>
                        <a:spcAft>
                          <a:spcPts val="0"/>
                        </a:spcAft>
                      </a:pPr>
                      <a:r>
                        <a:rPr lang="en-US" sz="1600">
                          <a:effectLst/>
                        </a:rPr>
                        <a:t> </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0" marR="0" marT="0" marB="0" anchor="ctr"/>
                </a:tc>
                <a:tc hMerge="1">
                  <a:txBody>
                    <a:bodyPr/>
                    <a:lstStyle/>
                    <a:p>
                      <a:pPr rtl="1"/>
                      <a:endParaRPr lang="ar-SA"/>
                    </a:p>
                  </a:txBody>
                  <a:tcPr/>
                </a:tc>
                <a:tc gridSpan="7">
                  <a:txBody>
                    <a:bodyPr/>
                    <a:lstStyle/>
                    <a:p>
                      <a:pPr algn="ctr" rtl="0">
                        <a:spcBef>
                          <a:spcPts val="900"/>
                        </a:spcBef>
                        <a:spcAft>
                          <a:spcPts val="0"/>
                        </a:spcAft>
                      </a:pPr>
                      <a:r>
                        <a:rPr lang="ar-SA" sz="1600" dirty="0">
                          <a:effectLst/>
                        </a:rPr>
                        <a:t>الإجمالي:</a:t>
                      </a:r>
                      <a:endParaRPr lang="en-US" sz="1600" dirty="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nchor="ct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a:txBody>
                    <a:bodyPr/>
                    <a:lstStyle/>
                    <a:p>
                      <a:pPr rtl="0">
                        <a:spcBef>
                          <a:spcPts val="900"/>
                        </a:spcBef>
                        <a:spcAft>
                          <a:spcPts val="0"/>
                        </a:spcAft>
                      </a:pPr>
                      <a:r>
                        <a:rPr lang="en-US" sz="1600" dirty="0">
                          <a:effectLst/>
                        </a:rPr>
                        <a:t>32816.4</a:t>
                      </a:r>
                      <a:endParaRPr lang="en-US" sz="1600" dirty="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r>
            </a:tbl>
          </a:graphicData>
        </a:graphic>
      </p:graphicFrame>
    </p:spTree>
    <p:extLst>
      <p:ext uri="{BB962C8B-B14F-4D97-AF65-F5344CB8AC3E}">
        <p14:creationId xmlns:p14="http://schemas.microsoft.com/office/powerpoint/2010/main" xmlns="" val="2029018848"/>
      </p:ext>
    </p:extLst>
  </p:cSld>
  <p:clrMapOvr>
    <a:masterClrMapping/>
  </p:clrMapOvr>
  <p:transition spd="slow">
    <p:push dir="u"/>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نتيجة بحث الصور عن ‫شعار جامعة الملك سعود الجديد png‬‏"/>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187325"/>
            <a:ext cx="1535430" cy="590550"/>
          </a:xfrm>
          <a:prstGeom prst="rect">
            <a:avLst/>
          </a:prstGeom>
          <a:noFill/>
          <a:ln>
            <a:noFill/>
          </a:ln>
        </p:spPr>
      </p:pic>
      <p:pic>
        <p:nvPicPr>
          <p:cNvPr id="3" name="صورة 2" descr="C:\Users\Eman RAD\Desktop\2.png"/>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1074400" y="5892800"/>
            <a:ext cx="1117600" cy="965200"/>
          </a:xfrm>
          <a:prstGeom prst="rect">
            <a:avLst/>
          </a:prstGeom>
          <a:noFill/>
          <a:ln>
            <a:noFill/>
          </a:ln>
        </p:spPr>
      </p:pic>
      <p:sp>
        <p:nvSpPr>
          <p:cNvPr id="4" name="عنصر نائب لرقم الشريحة 3"/>
          <p:cNvSpPr>
            <a:spLocks noGrp="1"/>
          </p:cNvSpPr>
          <p:nvPr>
            <p:ph type="sldNum" sz="quarter" idx="12"/>
          </p:nvPr>
        </p:nvSpPr>
        <p:spPr/>
        <p:txBody>
          <a:bodyPr/>
          <a:lstStyle/>
          <a:p>
            <a:pPr algn="r" rtl="1"/>
            <a:fld id="{022B156B-59AE-415F-B24B-8756D48BB977}" type="slidenum">
              <a:rPr lang="ar-SA" smtClean="0"/>
              <a:pPr algn="r" rtl="1"/>
              <a:t>33</a:t>
            </a:fld>
            <a:endParaRPr lang="ar-SA"/>
          </a:p>
        </p:txBody>
      </p:sp>
      <p:sp>
        <p:nvSpPr>
          <p:cNvPr id="5" name="مستطيل 4"/>
          <p:cNvSpPr/>
          <p:nvPr/>
        </p:nvSpPr>
        <p:spPr>
          <a:xfrm>
            <a:off x="3151991" y="1306120"/>
            <a:ext cx="8649148" cy="1384995"/>
          </a:xfrm>
          <a:prstGeom prst="rect">
            <a:avLst/>
          </a:prstGeom>
        </p:spPr>
        <p:txBody>
          <a:bodyPr wrap="square">
            <a:spAutoFit/>
          </a:bodyPr>
          <a:lstStyle/>
          <a:p>
            <a:pPr lvl="0" algn="r" rtl="1">
              <a:spcAft>
                <a:spcPts val="0"/>
              </a:spcAft>
            </a:pPr>
            <a:r>
              <a:rPr lang="ar-SA" sz="2800" b="1" dirty="0" smtClean="0">
                <a:solidFill>
                  <a:srgbClr val="A02240"/>
                </a:solidFill>
                <a:latin typeface="Century Gothic" panose="020B0502020202020204" pitchFamily="34" charset="0"/>
                <a:ea typeface="Times New Roman" panose="02020603050405020304" pitchFamily="18" charset="0"/>
                <a:cs typeface="Arabic Typesetting" panose="03020402040406030203" pitchFamily="66" charset="-78"/>
              </a:rPr>
              <a:t>الأثاث </a:t>
            </a:r>
            <a:r>
              <a:rPr lang="ar-SA" sz="2800" b="1" dirty="0">
                <a:solidFill>
                  <a:srgbClr val="A02240"/>
                </a:solidFill>
                <a:latin typeface="Century Gothic" panose="020B0502020202020204" pitchFamily="34" charset="0"/>
                <a:ea typeface="Times New Roman" panose="02020603050405020304" pitchFamily="18" charset="0"/>
                <a:cs typeface="Arabic Typesetting" panose="03020402040406030203" pitchFamily="66" charset="-78"/>
              </a:rPr>
              <a:t>ووسائل النقل</a:t>
            </a:r>
            <a:r>
              <a:rPr lang="en-US" sz="2800" b="1" dirty="0">
                <a:solidFill>
                  <a:srgbClr val="A02240"/>
                </a:solidFill>
                <a:latin typeface="Arabic Typesetting" panose="03020402040406030203" pitchFamily="66" charset="-78"/>
                <a:ea typeface="Times New Roman" panose="02020603050405020304" pitchFamily="18" charset="0"/>
                <a:cs typeface="Tahoma" panose="020B0604030504040204" pitchFamily="34" charset="0"/>
              </a:rPr>
              <a:t>:</a:t>
            </a:r>
            <a:r>
              <a:rPr lang="en-US" sz="2000" dirty="0">
                <a:solidFill>
                  <a:srgbClr val="000000"/>
                </a:solidFill>
                <a:latin typeface="Century Gothic" panose="020B0502020202020204" pitchFamily="34" charset="0"/>
                <a:ea typeface="Times New Roman" panose="02020603050405020304" pitchFamily="18" charset="0"/>
                <a:cs typeface="Tahoma" panose="020B0604030504040204" pitchFamily="34" charset="0"/>
              </a:rPr>
              <a:t> </a:t>
            </a:r>
          </a:p>
          <a:p>
            <a:pPr marL="962025" algn="r" rtl="1">
              <a:spcAft>
                <a:spcPts val="0"/>
              </a:spcAft>
            </a:pPr>
            <a:r>
              <a:rPr lang="ar-SA" sz="2800"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سوف يتم شراء سيارة واحده لها حوض لتوصيل فيها السماد بمبلغ إجمالي 40000ريال</a:t>
            </a:r>
            <a:endParaRPr lang="en-US" sz="2000"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962025" algn="r" rtl="1">
              <a:spcAft>
                <a:spcPts val="0"/>
              </a:spcAft>
            </a:pPr>
            <a:r>
              <a:rPr lang="ar-SA" sz="2800"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والمصدر خارجي وهي مستورده من الصين  </a:t>
            </a:r>
            <a:endParaRPr lang="en-US" sz="2000" dirty="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p:txBody>
      </p:sp>
      <p:graphicFrame>
        <p:nvGraphicFramePr>
          <p:cNvPr id="6" name="جدول 5"/>
          <p:cNvGraphicFramePr>
            <a:graphicFrameLocks noGrp="1"/>
          </p:cNvGraphicFramePr>
          <p:nvPr>
            <p:extLst>
              <p:ext uri="{D42A27DB-BD31-4B8C-83A1-F6EECF244321}">
                <p14:modId xmlns:p14="http://schemas.microsoft.com/office/powerpoint/2010/main" xmlns="" val="3623465879"/>
              </p:ext>
            </p:extLst>
          </p:nvPr>
        </p:nvGraphicFramePr>
        <p:xfrm>
          <a:off x="4919626" y="2691115"/>
          <a:ext cx="6394450" cy="914400"/>
        </p:xfrm>
        <a:graphic>
          <a:graphicData uri="http://schemas.openxmlformats.org/drawingml/2006/table">
            <a:tbl>
              <a:tblPr rtl="1" firstRow="1" firstCol="1" bandRow="1">
                <a:tableStyleId>{F5AB1C69-6EDB-4FF4-983F-18BD219EF322}</a:tableStyleId>
              </a:tblPr>
              <a:tblGrid>
                <a:gridCol w="3197225"/>
                <a:gridCol w="3197225"/>
              </a:tblGrid>
              <a:tr h="0">
                <a:tc>
                  <a:txBody>
                    <a:bodyPr/>
                    <a:lstStyle/>
                    <a:p>
                      <a:pPr algn="r" rtl="1">
                        <a:spcAft>
                          <a:spcPts val="0"/>
                        </a:spcAft>
                      </a:pPr>
                      <a:r>
                        <a:rPr lang="ar-SA" sz="2000">
                          <a:effectLst/>
                        </a:rPr>
                        <a:t>اسم العلامة التجارية</a:t>
                      </a:r>
                      <a:endParaRPr lang="en-US" sz="160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c>
                  <a:txBody>
                    <a:bodyPr/>
                    <a:lstStyle/>
                    <a:p>
                      <a:pPr algn="r" rtl="1">
                        <a:spcAft>
                          <a:spcPts val="0"/>
                        </a:spcAft>
                      </a:pPr>
                      <a:r>
                        <a:rPr lang="en-US" sz="2000">
                          <a:effectLst/>
                        </a:rPr>
                        <a:t>GREAT WALL</a:t>
                      </a:r>
                      <a:endParaRPr lang="en-US" sz="160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r>
              <a:tr h="0">
                <a:tc>
                  <a:txBody>
                    <a:bodyPr/>
                    <a:lstStyle/>
                    <a:p>
                      <a:pPr algn="r" rtl="1">
                        <a:spcAft>
                          <a:spcPts val="0"/>
                        </a:spcAft>
                      </a:pPr>
                      <a:r>
                        <a:rPr lang="ar-SA" sz="2000">
                          <a:effectLst/>
                        </a:rPr>
                        <a:t>سعة المحرك</a:t>
                      </a:r>
                      <a:endParaRPr lang="en-US" sz="160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c>
                  <a:txBody>
                    <a:bodyPr/>
                    <a:lstStyle/>
                    <a:p>
                      <a:pPr algn="r" rtl="1">
                        <a:spcAft>
                          <a:spcPts val="0"/>
                        </a:spcAft>
                      </a:pPr>
                      <a:r>
                        <a:rPr lang="ar-SA" sz="2000">
                          <a:effectLst/>
                        </a:rPr>
                        <a:t>2200</a:t>
                      </a:r>
                      <a:endParaRPr lang="en-US" sz="160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r>
              <a:tr h="0">
                <a:tc>
                  <a:txBody>
                    <a:bodyPr/>
                    <a:lstStyle/>
                    <a:p>
                      <a:pPr algn="r" rtl="1">
                        <a:spcAft>
                          <a:spcPts val="0"/>
                        </a:spcAft>
                      </a:pPr>
                      <a:r>
                        <a:rPr lang="ar-SA" sz="2000">
                          <a:effectLst/>
                        </a:rPr>
                        <a:t>قوة الحصان</a:t>
                      </a:r>
                      <a:endParaRPr lang="en-US" sz="160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c>
                  <a:txBody>
                    <a:bodyPr/>
                    <a:lstStyle/>
                    <a:p>
                      <a:pPr algn="r" rtl="1">
                        <a:spcAft>
                          <a:spcPts val="0"/>
                        </a:spcAft>
                      </a:pPr>
                      <a:r>
                        <a:rPr lang="ar-SA" sz="2000" dirty="0">
                          <a:effectLst/>
                        </a:rPr>
                        <a:t>105 حصان</a:t>
                      </a:r>
                      <a:endParaRPr lang="en-US" sz="1600" dirty="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r>
            </a:tbl>
          </a:graphicData>
        </a:graphic>
      </p:graphicFrame>
      <p:sp>
        <p:nvSpPr>
          <p:cNvPr id="7" name="مستطيل 6"/>
          <p:cNvSpPr/>
          <p:nvPr/>
        </p:nvSpPr>
        <p:spPr>
          <a:xfrm>
            <a:off x="3151991" y="3778208"/>
            <a:ext cx="9219304" cy="1384995"/>
          </a:xfrm>
          <a:prstGeom prst="rect">
            <a:avLst/>
          </a:prstGeom>
        </p:spPr>
        <p:txBody>
          <a:bodyPr wrap="square">
            <a:spAutoFit/>
          </a:bodyPr>
          <a:lstStyle/>
          <a:p>
            <a:pPr marL="962025" algn="r" rtl="1">
              <a:spcAft>
                <a:spcPts val="0"/>
              </a:spcAft>
            </a:pPr>
            <a:r>
              <a:rPr lang="en-US" dirty="0">
                <a:solidFill>
                  <a:srgbClr val="000000"/>
                </a:solidFill>
                <a:latin typeface="Arabic Typesetting" panose="03020402040406030203" pitchFamily="66" charset="-78"/>
                <a:ea typeface="Times New Roman" panose="02020603050405020304" pitchFamily="18" charset="0"/>
                <a:cs typeface="Tahoma" panose="020B0604030504040204" pitchFamily="34" charset="0"/>
              </a:rPr>
              <a:t> </a:t>
            </a:r>
            <a:r>
              <a:rPr lang="ar-SA" sz="2800"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الأثاث سيكلف من (طاولة قابله للفتح من 4 ادراج وكرسي دوار مع مسندين للذراعين ووحده اضافيه للكتب وخزانه للملفات وحافظه الأوراق والملفات وتوصيله الكهرباء ومع الطابعة) بمبلغ اجمالي 2411 ريال وسيتم توفير وسائل اتصال وانترنت نت بمبلغ 2300ريال/سنة.</a:t>
            </a:r>
            <a:endParaRPr lang="en-US" sz="2800"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endParaRPr>
          </a:p>
        </p:txBody>
      </p:sp>
      <p:sp>
        <p:nvSpPr>
          <p:cNvPr id="9" name="مستطيل 8"/>
          <p:cNvSpPr/>
          <p:nvPr/>
        </p:nvSpPr>
        <p:spPr>
          <a:xfrm>
            <a:off x="7634144" y="-25232"/>
            <a:ext cx="4416594" cy="1015663"/>
          </a:xfrm>
          <a:prstGeom prst="rect">
            <a:avLst/>
          </a:prstGeom>
        </p:spPr>
        <p:txBody>
          <a:bodyPr wrap="none">
            <a:spAutoFit/>
          </a:bodyPr>
          <a:lstStyle/>
          <a:p>
            <a:pPr lvl="0" algn="r" rtl="1">
              <a:spcAft>
                <a:spcPts val="0"/>
              </a:spcAft>
            </a:pPr>
            <a:r>
              <a:rPr lang="ar-SA" sz="6000" b="1" dirty="0">
                <a:solidFill>
                  <a:srgbClr val="007266"/>
                </a:solidFill>
                <a:latin typeface="Century Gothic" panose="020B0502020202020204" pitchFamily="34" charset="0"/>
                <a:ea typeface="Times New Roman" panose="02020603050405020304" pitchFamily="18" charset="0"/>
                <a:cs typeface="Arabic Typesetting" panose="03020402040406030203" pitchFamily="66" charset="-78"/>
              </a:rPr>
              <a:t>ثالثا دراسة الجدوى الفنية</a:t>
            </a:r>
            <a:r>
              <a:rPr lang="en-US" sz="6000" b="1" dirty="0">
                <a:solidFill>
                  <a:srgbClr val="007266"/>
                </a:solidFill>
                <a:latin typeface="Arabic Typesetting" panose="03020402040406030203" pitchFamily="66" charset="-78"/>
                <a:ea typeface="Times New Roman" panose="02020603050405020304" pitchFamily="18" charset="0"/>
                <a:cs typeface="Tahoma" panose="020B0604030504040204" pitchFamily="34" charset="0"/>
              </a:rPr>
              <a:t>:</a:t>
            </a:r>
            <a:endParaRPr lang="en-US" sz="6000" dirty="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p:txBody>
      </p:sp>
    </p:spTree>
    <p:extLst>
      <p:ext uri="{BB962C8B-B14F-4D97-AF65-F5344CB8AC3E}">
        <p14:creationId xmlns:p14="http://schemas.microsoft.com/office/powerpoint/2010/main" xmlns="" val="1601592926"/>
      </p:ext>
    </p:extLst>
  </p:cSld>
  <p:clrMapOvr>
    <a:masterClrMapping/>
  </p:clrMapOvr>
  <p:transition spd="slow">
    <p:push dir="u"/>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نتيجة بحث الصور عن ‫شعار جامعة الملك سعود الجديد png‬‏"/>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187325"/>
            <a:ext cx="1535430" cy="590550"/>
          </a:xfrm>
          <a:prstGeom prst="rect">
            <a:avLst/>
          </a:prstGeom>
          <a:noFill/>
          <a:ln>
            <a:noFill/>
          </a:ln>
        </p:spPr>
      </p:pic>
      <p:pic>
        <p:nvPicPr>
          <p:cNvPr id="3" name="صورة 2" descr="C:\Users\Eman RAD\Desktop\2.png"/>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1074400" y="5892800"/>
            <a:ext cx="1117600" cy="965200"/>
          </a:xfrm>
          <a:prstGeom prst="rect">
            <a:avLst/>
          </a:prstGeom>
          <a:noFill/>
          <a:ln>
            <a:noFill/>
          </a:ln>
        </p:spPr>
      </p:pic>
      <p:sp>
        <p:nvSpPr>
          <p:cNvPr id="4" name="عنصر نائب لرقم الشريحة 3"/>
          <p:cNvSpPr>
            <a:spLocks noGrp="1"/>
          </p:cNvSpPr>
          <p:nvPr>
            <p:ph type="sldNum" sz="quarter" idx="12"/>
          </p:nvPr>
        </p:nvSpPr>
        <p:spPr/>
        <p:txBody>
          <a:bodyPr/>
          <a:lstStyle/>
          <a:p>
            <a:pPr algn="r" rtl="1"/>
            <a:fld id="{022B156B-59AE-415F-B24B-8756D48BB977}" type="slidenum">
              <a:rPr lang="ar-SA" smtClean="0"/>
              <a:pPr algn="r" rtl="1"/>
              <a:t>34</a:t>
            </a:fld>
            <a:endParaRPr lang="ar-SA"/>
          </a:p>
        </p:txBody>
      </p:sp>
      <p:sp>
        <p:nvSpPr>
          <p:cNvPr id="5" name="مستطيل 4"/>
          <p:cNvSpPr/>
          <p:nvPr/>
        </p:nvSpPr>
        <p:spPr>
          <a:xfrm>
            <a:off x="7634144" y="-25232"/>
            <a:ext cx="4416594" cy="1015663"/>
          </a:xfrm>
          <a:prstGeom prst="rect">
            <a:avLst/>
          </a:prstGeom>
        </p:spPr>
        <p:txBody>
          <a:bodyPr wrap="none">
            <a:spAutoFit/>
          </a:bodyPr>
          <a:lstStyle/>
          <a:p>
            <a:pPr lvl="0" algn="r" rtl="1">
              <a:spcAft>
                <a:spcPts val="0"/>
              </a:spcAft>
            </a:pPr>
            <a:r>
              <a:rPr lang="ar-SA" sz="6000" b="1" dirty="0">
                <a:solidFill>
                  <a:srgbClr val="007266"/>
                </a:solidFill>
                <a:latin typeface="Century Gothic" panose="020B0502020202020204" pitchFamily="34" charset="0"/>
                <a:ea typeface="Times New Roman" panose="02020603050405020304" pitchFamily="18" charset="0"/>
                <a:cs typeface="Arabic Typesetting" panose="03020402040406030203" pitchFamily="66" charset="-78"/>
              </a:rPr>
              <a:t>ثالثا دراسة الجدوى الفنية</a:t>
            </a:r>
            <a:r>
              <a:rPr lang="en-US" sz="6000" b="1" dirty="0">
                <a:solidFill>
                  <a:srgbClr val="007266"/>
                </a:solidFill>
                <a:latin typeface="Arabic Typesetting" panose="03020402040406030203" pitchFamily="66" charset="-78"/>
                <a:ea typeface="Times New Roman" panose="02020603050405020304" pitchFamily="18" charset="0"/>
                <a:cs typeface="Tahoma" panose="020B0604030504040204" pitchFamily="34" charset="0"/>
              </a:rPr>
              <a:t>:</a:t>
            </a:r>
            <a:endParaRPr lang="en-US" sz="6000" dirty="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p:txBody>
      </p:sp>
      <p:sp>
        <p:nvSpPr>
          <p:cNvPr id="6" name="Rectangle 1"/>
          <p:cNvSpPr>
            <a:spLocks noChangeArrowheads="1"/>
          </p:cNvSpPr>
          <p:nvPr/>
        </p:nvSpPr>
        <p:spPr bwMode="auto">
          <a:xfrm>
            <a:off x="277963" y="904876"/>
            <a:ext cx="11772775" cy="341632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r" defTabSz="914400" rtl="1" eaLnBrk="0" fontAlgn="base" latinLnBrk="0" hangingPunct="0">
              <a:lnSpc>
                <a:spcPct val="100000"/>
              </a:lnSpc>
              <a:spcBef>
                <a:spcPct val="0"/>
              </a:spcBef>
              <a:spcAft>
                <a:spcPct val="0"/>
              </a:spcAft>
              <a:buClrTx/>
              <a:buSzTx/>
              <a:buFontTx/>
              <a:buChar char="•"/>
              <a:tabLst/>
            </a:pPr>
            <a:r>
              <a:rPr kumimoji="0" lang="ar-SA" sz="2400" b="1" i="0" u="none" strike="noStrike" cap="none" normalizeH="0" baseline="0" dirty="0" smtClean="0">
                <a:ln>
                  <a:noFill/>
                </a:ln>
                <a:solidFill>
                  <a:srgbClr val="B75C00"/>
                </a:solidFill>
                <a:effectLst/>
                <a:latin typeface="Arabic Typesetting" panose="03020402040406030203" pitchFamily="66" charset="-78"/>
                <a:ea typeface="Times New Roman" panose="02020603050405020304" pitchFamily="18" charset="0"/>
                <a:cs typeface="Arabic Typesetting" panose="03020402040406030203" pitchFamily="66" charset="-78"/>
              </a:rPr>
              <a:t>التقويم البيئي للمشروع</a:t>
            </a:r>
            <a:endParaRPr kumimoji="0" lang="en-US" sz="1050" b="0" i="0" u="none" strike="noStrike" cap="none" normalizeH="0" baseline="0" dirty="0" smtClean="0">
              <a:ln>
                <a:noFill/>
              </a:ln>
              <a:solidFill>
                <a:schemeClr val="tx1"/>
              </a:solidFill>
              <a:effectLst/>
            </a:endParaRPr>
          </a:p>
          <a:p>
            <a:pPr marL="0" marR="0" lvl="0" indent="0" algn="r" defTabSz="914400" rtl="1" eaLnBrk="0" fontAlgn="base" latinLnBrk="0" hangingPunct="0">
              <a:lnSpc>
                <a:spcPct val="100000"/>
              </a:lnSpc>
              <a:spcBef>
                <a:spcPct val="0"/>
              </a:spcBef>
              <a:spcAft>
                <a:spcPct val="0"/>
              </a:spcAft>
              <a:buClrTx/>
              <a:buSzTx/>
              <a:buFontTx/>
              <a:buChar char="•"/>
              <a:tabLst/>
            </a:pPr>
            <a:r>
              <a:rPr kumimoji="0" lang="ar-SA" sz="2400" b="1" i="0" u="none" strike="noStrike" cap="none" normalizeH="0" baseline="0" dirty="0" smtClean="0">
                <a:ln>
                  <a:noFill/>
                </a:ln>
                <a:solidFill>
                  <a:srgbClr val="A02240"/>
                </a:solidFill>
                <a:effectLst/>
                <a:latin typeface="Arabic Typesetting" panose="03020402040406030203" pitchFamily="66" charset="-78"/>
                <a:ea typeface="Times New Roman" panose="02020603050405020304" pitchFamily="18" charset="0"/>
                <a:cs typeface="Arabic Typesetting" panose="03020402040406030203" pitchFamily="66" charset="-78"/>
              </a:rPr>
              <a:t>دراسة البيئة الطبيعية المحيطة بالموقع</a:t>
            </a:r>
            <a:r>
              <a:rPr kumimoji="0" lang="en-US" sz="2400" b="1" i="0" u="none" strike="noStrike" cap="none" normalizeH="0" baseline="0" dirty="0" smtClean="0">
                <a:ln>
                  <a:noFill/>
                </a:ln>
                <a:solidFill>
                  <a:srgbClr val="A02240"/>
                </a:solidFill>
                <a:effectLst/>
                <a:latin typeface="Arabic Typesetting" panose="03020402040406030203" pitchFamily="66" charset="-78"/>
                <a:ea typeface="Times New Roman" panose="02020603050405020304" pitchFamily="18" charset="0"/>
                <a:cs typeface="Arabic Typesetting" panose="03020402040406030203" pitchFamily="66" charset="-78"/>
              </a:rPr>
              <a:t>:</a:t>
            </a:r>
            <a:endParaRPr kumimoji="0" lang="en-US" sz="1050" b="0" i="0" u="none" strike="noStrike" cap="none" normalizeH="0" baseline="0" dirty="0" smtClean="0">
              <a:ln>
                <a:noFill/>
              </a:ln>
              <a:solidFill>
                <a:schemeClr val="tx1"/>
              </a:solidFill>
              <a:effectLst/>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400" b="0" i="0" u="none" strike="noStrike" cap="none" normalizeH="0" baseline="0" dirty="0" smtClean="0">
                <a:ln>
                  <a:noFill/>
                </a:ln>
                <a:solidFill>
                  <a:schemeClr val="tx1"/>
                </a:solidFill>
                <a:effectLst/>
                <a:latin typeface="Arabic Typesetting" panose="03020402040406030203" pitchFamily="66" charset="-78"/>
                <a:ea typeface="Times New Roman" panose="02020603050405020304" pitchFamily="18" charset="0"/>
                <a:cs typeface="Arabic Typesetting" panose="03020402040406030203" pitchFamily="66" charset="-78"/>
              </a:rPr>
              <a:t>مناخ الرياض 2 مناخ صحراوي شديد الحرارة في الصيف بارد في الشتاء، متوسط </a:t>
            </a:r>
            <a:r>
              <a:rPr kumimoji="0" lang="en-US" sz="24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kumimoji="0" lang="ar-SA" sz="2400" b="0" i="0" u="none" strike="noStrike" cap="none" normalizeH="0" baseline="0" dirty="0" smtClean="0">
                <a:ln>
                  <a:noFill/>
                </a:ln>
                <a:solidFill>
                  <a:schemeClr val="tx1"/>
                </a:solidFill>
                <a:effectLst/>
                <a:latin typeface="Arabic Typesetting" panose="03020402040406030203" pitchFamily="66" charset="-78"/>
                <a:ea typeface="Times New Roman" panose="02020603050405020304" pitchFamily="18" charset="0"/>
                <a:cs typeface="Arabic Typesetting" panose="03020402040406030203" pitchFamily="66" charset="-78"/>
              </a:rPr>
              <a:t>ارتفاع في درجة الحرارة في شهر يوليو هو 42.6 درجة مئوية. الشتاء الدافئة مع الباردة </a:t>
            </a:r>
            <a:r>
              <a:rPr kumimoji="0" lang="ar-SA" sz="2400" b="0" i="0" u="none" strike="noStrike" cap="none" normalizeH="0" baseline="30000" dirty="0" smtClean="0">
                <a:ln>
                  <a:noFill/>
                </a:ln>
                <a:solidFill>
                  <a:schemeClr val="tx1"/>
                </a:solidFill>
                <a:effectLst/>
                <a:latin typeface="Arabic Typesetting" panose="03020402040406030203" pitchFamily="66" charset="-78"/>
                <a:ea typeface="Times New Roman" panose="02020603050405020304" pitchFamily="18" charset="0"/>
                <a:cs typeface="Arabic Typesetting" panose="03020402040406030203" pitchFamily="66" charset="-78"/>
              </a:rPr>
              <a:t>(‏</a:t>
            </a:r>
            <a:r>
              <a:rPr kumimoji="0" lang="en-US" sz="2400" b="0" i="0" u="none" strike="noStrike" cap="none" normalizeH="0" baseline="30000" dirty="0" smtClean="0">
                <a:ln>
                  <a:noFill/>
                </a:ln>
                <a:solidFill>
                  <a:schemeClr val="tx1"/>
                </a:solidFill>
                <a:effectLst/>
                <a:latin typeface="Arabic Typesetting" panose="03020402040406030203" pitchFamily="66" charset="-78"/>
                <a:ea typeface="Times New Roman" panose="02020603050405020304" pitchFamily="18" charset="0"/>
                <a:cs typeface="Arabic Typesetting" panose="03020402040406030203" pitchFamily="66" charset="-78"/>
              </a:rPr>
              <a:t>viii</a:t>
            </a:r>
            <a:r>
              <a:rPr kumimoji="0" lang="ar-SA" sz="2400" b="0" i="0" u="none" strike="noStrike" cap="none" normalizeH="0" baseline="30000" dirty="0" smtClean="0">
                <a:ln>
                  <a:noFill/>
                </a:ln>
                <a:solidFill>
                  <a:schemeClr val="tx1"/>
                </a:solidFill>
                <a:effectLst/>
                <a:latin typeface="Arabic Typesetting" panose="03020402040406030203" pitchFamily="66" charset="-78"/>
                <a:ea typeface="Times New Roman" panose="02020603050405020304" pitchFamily="18" charset="0"/>
                <a:cs typeface="Arabic Typesetting" panose="03020402040406030203" pitchFamily="66" charset="-78"/>
              </a:rPr>
              <a:t>)</a:t>
            </a:r>
            <a:r>
              <a:rPr kumimoji="0" lang="ar-SA" sz="2400" b="0" i="0" u="none" strike="noStrike" cap="none" normalizeH="0" baseline="0" dirty="0" smtClean="0">
                <a:ln>
                  <a:noFill/>
                </a:ln>
                <a:solidFill>
                  <a:schemeClr val="tx1"/>
                </a:solidFill>
                <a:effectLst/>
                <a:latin typeface="Arabic Typesetting" panose="03020402040406030203" pitchFamily="66" charset="-78"/>
                <a:ea typeface="Times New Roman" panose="02020603050405020304" pitchFamily="18" charset="0"/>
                <a:cs typeface="Arabic Typesetting" panose="03020402040406030203" pitchFamily="66" charset="-78"/>
              </a:rPr>
              <a:t> .</a:t>
            </a:r>
            <a:endParaRPr kumimoji="0" lang="en-US" sz="1050" b="0" i="0" u="none" strike="noStrike" cap="none" normalizeH="0" baseline="0" dirty="0" smtClean="0">
              <a:ln>
                <a:noFill/>
              </a:ln>
              <a:solidFill>
                <a:schemeClr val="tx1"/>
              </a:solidFill>
              <a:effectLst/>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400" b="0" i="0" u="none" strike="noStrike" cap="none" normalizeH="0" baseline="0" dirty="0" smtClean="0">
                <a:ln>
                  <a:noFill/>
                </a:ln>
                <a:solidFill>
                  <a:schemeClr val="tx1"/>
                </a:solidFill>
                <a:effectLst/>
                <a:latin typeface="Arabic Typesetting" panose="03020402040406030203" pitchFamily="66" charset="-78"/>
                <a:ea typeface="Times New Roman" panose="02020603050405020304" pitchFamily="18" charset="0"/>
                <a:cs typeface="Arabic Typesetting" panose="03020402040406030203" pitchFamily="66" charset="-78"/>
              </a:rPr>
              <a:t>ويتصف مناخ مدينة الرياض 2 شديد الحرارة صيفاً بارد </a:t>
            </a:r>
            <a:r>
              <a:rPr kumimoji="0" lang="ar-SA" sz="2400" b="0" i="0" u="none" strike="noStrike" cap="none" normalizeH="0" baseline="0" dirty="0" err="1" smtClean="0">
                <a:ln>
                  <a:noFill/>
                </a:ln>
                <a:solidFill>
                  <a:schemeClr val="tx1"/>
                </a:solidFill>
                <a:effectLst/>
                <a:latin typeface="Arabic Typesetting" panose="03020402040406030203" pitchFamily="66" charset="-78"/>
                <a:ea typeface="Times New Roman" panose="02020603050405020304" pitchFamily="18" charset="0"/>
                <a:cs typeface="Arabic Typesetting" panose="03020402040406030203" pitchFamily="66" charset="-78"/>
              </a:rPr>
              <a:t>شتاءاً</a:t>
            </a:r>
            <a:r>
              <a:rPr kumimoji="0" lang="ar-SA" sz="2400" b="0" i="0" u="none" strike="noStrike" cap="none" normalizeH="0" baseline="0" dirty="0" smtClean="0">
                <a:ln>
                  <a:noFill/>
                </a:ln>
                <a:solidFill>
                  <a:schemeClr val="tx1"/>
                </a:solidFill>
                <a:effectLst/>
                <a:latin typeface="Arabic Typesetting" panose="03020402040406030203" pitchFamily="66" charset="-78"/>
                <a:ea typeface="Times New Roman" panose="02020603050405020304" pitchFamily="18" charset="0"/>
                <a:cs typeface="Arabic Typesetting" panose="03020402040406030203" pitchFamily="66" charset="-78"/>
              </a:rPr>
              <a:t> ويتميز بانخفاض الرطوبة طول العام، خاصة في فترة الصيف، وبالفرق الكبير بين درجات الحرارة خلال النهار والليل. </a:t>
            </a: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400" b="0" i="0" u="none" strike="noStrike" cap="none" normalizeH="0" baseline="0" dirty="0" smtClean="0">
                <a:ln>
                  <a:noFill/>
                </a:ln>
                <a:solidFill>
                  <a:schemeClr val="tx1"/>
                </a:solidFill>
                <a:effectLst/>
                <a:latin typeface="Arabic Typesetting" panose="03020402040406030203" pitchFamily="66" charset="-78"/>
                <a:ea typeface="Times New Roman" panose="02020603050405020304" pitchFamily="18" charset="0"/>
                <a:cs typeface="Arabic Typesetting" panose="03020402040406030203" pitchFamily="66" charset="-78"/>
              </a:rPr>
              <a:t>ففي الصيف تتراوح درجات الحرارة العظمى بين (40 – 43) درجـة مئوية والصغرى بين (22 – 27) درجـة مئوية ومعـدل الرطـوبة بين (10-13) بالمائة.</a:t>
            </a: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400" b="0" i="0" u="none" strike="noStrike" cap="none" normalizeH="0" baseline="0" dirty="0" smtClean="0">
                <a:ln>
                  <a:noFill/>
                </a:ln>
                <a:solidFill>
                  <a:schemeClr val="tx1"/>
                </a:solidFill>
                <a:effectLst/>
                <a:latin typeface="Arabic Typesetting" panose="03020402040406030203" pitchFamily="66" charset="-78"/>
                <a:ea typeface="Times New Roman" panose="02020603050405020304" pitchFamily="18" charset="0"/>
                <a:cs typeface="Arabic Typesetting" panose="03020402040406030203" pitchFamily="66" charset="-78"/>
              </a:rPr>
              <a:t> تتعرض الرياض بكثرة للعواصف الترابية (الغبار).</a:t>
            </a:r>
            <a:endParaRPr kumimoji="0" lang="en-US" sz="1050" b="0" i="0" u="none" strike="noStrike" cap="none" normalizeH="0" baseline="0" dirty="0" smtClean="0">
              <a:ln>
                <a:noFill/>
              </a:ln>
              <a:solidFill>
                <a:schemeClr val="tx1"/>
              </a:solidFill>
              <a:effectLst/>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400" b="0" i="0" u="none" strike="noStrike" cap="none" normalizeH="0" baseline="0" dirty="0" smtClean="0">
                <a:ln>
                  <a:noFill/>
                </a:ln>
                <a:solidFill>
                  <a:schemeClr val="tx1"/>
                </a:solidFill>
                <a:effectLst/>
                <a:latin typeface="Arabic Typesetting" panose="03020402040406030203" pitchFamily="66" charset="-78"/>
                <a:ea typeface="Times New Roman" panose="02020603050405020304" pitchFamily="18" charset="0"/>
                <a:cs typeface="Arabic Typesetting" panose="03020402040406030203" pitchFamily="66" charset="-78"/>
              </a:rPr>
              <a:t>أما في الشتاء فالجو بارد تتراوح فيه درجات الحرارة العــــظمي بين (20 – 28) والصــــغرى بين (8–14) درجة مئوية،</a:t>
            </a: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400" b="0" i="0" u="none" strike="noStrike" cap="none" normalizeH="0" baseline="0" dirty="0" smtClean="0">
                <a:ln>
                  <a:noFill/>
                </a:ln>
                <a:solidFill>
                  <a:schemeClr val="tx1"/>
                </a:solidFill>
                <a:effectLst/>
                <a:latin typeface="Arabic Typesetting" panose="03020402040406030203" pitchFamily="66" charset="-78"/>
                <a:ea typeface="Times New Roman" panose="02020603050405020304" pitchFamily="18" charset="0"/>
                <a:cs typeface="Arabic Typesetting" panose="03020402040406030203" pitchFamily="66" charset="-78"/>
              </a:rPr>
              <a:t> وقد تنخفض إلى ما دون درجتين تحت الصفر أحياناً، فيما تتراوح درجات الرطوبة بين (40 – 49 بالمائة)، </a:t>
            </a: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400" b="0" i="0" u="none" strike="noStrike" cap="none" normalizeH="0" baseline="0" dirty="0" smtClean="0">
                <a:ln>
                  <a:noFill/>
                </a:ln>
                <a:solidFill>
                  <a:schemeClr val="tx1"/>
                </a:solidFill>
                <a:effectLst/>
                <a:latin typeface="Arabic Typesetting" panose="03020402040406030203" pitchFamily="66" charset="-78"/>
                <a:ea typeface="Times New Roman" panose="02020603050405020304" pitchFamily="18" charset="0"/>
                <a:cs typeface="Arabic Typesetting" panose="03020402040406030203" pitchFamily="66" charset="-78"/>
              </a:rPr>
              <a:t>ويتراوح معدل الأمطار بين 10 و 13.1 سنتيمتر (حوالي أربع بوصات). </a:t>
            </a:r>
            <a:r>
              <a:rPr kumimoji="0" lang="ar-SA" sz="2400" b="0" i="0" u="none" strike="noStrike" cap="none" normalizeH="0" baseline="30000" dirty="0" smtClean="0">
                <a:ln>
                  <a:noFill/>
                </a:ln>
                <a:solidFill>
                  <a:schemeClr val="tx1"/>
                </a:solidFill>
                <a:effectLst/>
                <a:latin typeface="Arabic Typesetting" panose="03020402040406030203" pitchFamily="66" charset="-78"/>
                <a:ea typeface="Times New Roman" panose="02020603050405020304" pitchFamily="18" charset="0"/>
                <a:cs typeface="Arabic Typesetting" panose="03020402040406030203" pitchFamily="66" charset="-78"/>
              </a:rPr>
              <a:t>(‏</a:t>
            </a:r>
            <a:r>
              <a:rPr kumimoji="0" lang="en-US" sz="2400" b="0" i="0" u="none" strike="noStrike" cap="none" normalizeH="0" baseline="30000" dirty="0" smtClean="0">
                <a:ln>
                  <a:noFill/>
                </a:ln>
                <a:solidFill>
                  <a:schemeClr val="tx1"/>
                </a:solidFill>
                <a:effectLst/>
                <a:latin typeface="Arabic Typesetting" panose="03020402040406030203" pitchFamily="66" charset="-78"/>
                <a:ea typeface="Times New Roman" panose="02020603050405020304" pitchFamily="18" charset="0"/>
                <a:cs typeface="Arabic Typesetting" panose="03020402040406030203" pitchFamily="66" charset="-78"/>
              </a:rPr>
              <a:t>vii</a:t>
            </a:r>
            <a:r>
              <a:rPr kumimoji="0" lang="ar-SA" sz="2400" b="0" i="0" u="none" strike="noStrike" cap="none" normalizeH="0" baseline="30000" dirty="0" smtClean="0">
                <a:ln>
                  <a:noFill/>
                </a:ln>
                <a:solidFill>
                  <a:schemeClr val="tx1"/>
                </a:solidFill>
                <a:effectLst/>
                <a:latin typeface="Arabic Typesetting" panose="03020402040406030203" pitchFamily="66" charset="-78"/>
                <a:ea typeface="Times New Roman" panose="02020603050405020304" pitchFamily="18" charset="0"/>
                <a:cs typeface="Arabic Typesetting" panose="03020402040406030203" pitchFamily="66" charset="-78"/>
              </a:rPr>
              <a:t>)</a:t>
            </a:r>
            <a:endParaRPr kumimoji="0" lang="ar-SA" sz="20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pic>
        <p:nvPicPr>
          <p:cNvPr id="7" name="صورة 6"/>
          <p:cNvPicPr/>
          <p:nvPr/>
        </p:nvPicPr>
        <p:blipFill>
          <a:blip r:embed="rId4" cstate="print">
            <a:extLst>
              <a:ext uri="{28A0092B-C50C-407E-A947-70E740481C1C}">
                <a14:useLocalDpi xmlns:a14="http://schemas.microsoft.com/office/drawing/2010/main" xmlns="" val="0"/>
              </a:ext>
            </a:extLst>
          </a:blip>
          <a:stretch>
            <a:fillRect/>
          </a:stretch>
        </p:blipFill>
        <p:spPr>
          <a:xfrm>
            <a:off x="202659" y="4048390"/>
            <a:ext cx="6176122" cy="2642496"/>
          </a:xfrm>
          <a:prstGeom prst="rect">
            <a:avLst/>
          </a:prstGeom>
        </p:spPr>
      </p:pic>
    </p:spTree>
    <p:extLst>
      <p:ext uri="{BB962C8B-B14F-4D97-AF65-F5344CB8AC3E}">
        <p14:creationId xmlns:p14="http://schemas.microsoft.com/office/powerpoint/2010/main" xmlns="" val="2518714695"/>
      </p:ext>
    </p:extLst>
  </p:cSld>
  <p:clrMapOvr>
    <a:masterClrMapping/>
  </p:clrMapOvr>
  <p:transition spd="slow">
    <p:push dir="u"/>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نتيجة بحث الصور عن ‫شعار جامعة الملك سعود الجديد png‬‏"/>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187325"/>
            <a:ext cx="1535430" cy="590550"/>
          </a:xfrm>
          <a:prstGeom prst="rect">
            <a:avLst/>
          </a:prstGeom>
          <a:noFill/>
          <a:ln>
            <a:noFill/>
          </a:ln>
        </p:spPr>
      </p:pic>
      <p:pic>
        <p:nvPicPr>
          <p:cNvPr id="3" name="صورة 2" descr="C:\Users\Eman RAD\Desktop\2.png"/>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1074400" y="5892800"/>
            <a:ext cx="1117600" cy="965200"/>
          </a:xfrm>
          <a:prstGeom prst="rect">
            <a:avLst/>
          </a:prstGeom>
          <a:noFill/>
          <a:ln>
            <a:noFill/>
          </a:ln>
        </p:spPr>
      </p:pic>
      <p:sp>
        <p:nvSpPr>
          <p:cNvPr id="4" name="عنصر نائب لرقم الشريحة 3"/>
          <p:cNvSpPr>
            <a:spLocks noGrp="1"/>
          </p:cNvSpPr>
          <p:nvPr>
            <p:ph type="sldNum" sz="quarter" idx="12"/>
          </p:nvPr>
        </p:nvSpPr>
        <p:spPr/>
        <p:txBody>
          <a:bodyPr/>
          <a:lstStyle/>
          <a:p>
            <a:pPr algn="r" rtl="1"/>
            <a:fld id="{022B156B-59AE-415F-B24B-8756D48BB977}" type="slidenum">
              <a:rPr lang="ar-SA" smtClean="0"/>
              <a:pPr algn="r" rtl="1"/>
              <a:t>35</a:t>
            </a:fld>
            <a:endParaRPr lang="ar-SA"/>
          </a:p>
        </p:txBody>
      </p:sp>
      <p:sp>
        <p:nvSpPr>
          <p:cNvPr id="5" name="مستطيل 4"/>
          <p:cNvSpPr/>
          <p:nvPr/>
        </p:nvSpPr>
        <p:spPr>
          <a:xfrm>
            <a:off x="7634144" y="-25232"/>
            <a:ext cx="4416594" cy="1015663"/>
          </a:xfrm>
          <a:prstGeom prst="rect">
            <a:avLst/>
          </a:prstGeom>
        </p:spPr>
        <p:txBody>
          <a:bodyPr wrap="none">
            <a:spAutoFit/>
          </a:bodyPr>
          <a:lstStyle/>
          <a:p>
            <a:pPr lvl="0" algn="r" rtl="1">
              <a:spcAft>
                <a:spcPts val="0"/>
              </a:spcAft>
            </a:pPr>
            <a:r>
              <a:rPr lang="ar-SA" sz="6000" b="1" dirty="0">
                <a:solidFill>
                  <a:srgbClr val="007266"/>
                </a:solidFill>
                <a:latin typeface="Century Gothic" panose="020B0502020202020204" pitchFamily="34" charset="0"/>
                <a:ea typeface="Times New Roman" panose="02020603050405020304" pitchFamily="18" charset="0"/>
                <a:cs typeface="Arabic Typesetting" panose="03020402040406030203" pitchFamily="66" charset="-78"/>
              </a:rPr>
              <a:t>ثالثا دراسة الجدوى الفنية</a:t>
            </a:r>
            <a:r>
              <a:rPr lang="en-US" sz="6000" b="1" dirty="0">
                <a:solidFill>
                  <a:srgbClr val="007266"/>
                </a:solidFill>
                <a:latin typeface="Arabic Typesetting" panose="03020402040406030203" pitchFamily="66" charset="-78"/>
                <a:ea typeface="Times New Roman" panose="02020603050405020304" pitchFamily="18" charset="0"/>
                <a:cs typeface="Tahoma" panose="020B0604030504040204" pitchFamily="34" charset="0"/>
              </a:rPr>
              <a:t>:</a:t>
            </a:r>
            <a:endParaRPr lang="en-US" sz="6000" dirty="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p:txBody>
      </p:sp>
      <p:sp>
        <p:nvSpPr>
          <p:cNvPr id="6" name="مستطيل 5"/>
          <p:cNvSpPr/>
          <p:nvPr/>
        </p:nvSpPr>
        <p:spPr>
          <a:xfrm>
            <a:off x="3240225" y="909967"/>
            <a:ext cx="8810513" cy="3046988"/>
          </a:xfrm>
          <a:prstGeom prst="rect">
            <a:avLst/>
          </a:prstGeom>
        </p:spPr>
        <p:txBody>
          <a:bodyPr wrap="square">
            <a:spAutoFit/>
          </a:bodyPr>
          <a:lstStyle/>
          <a:p>
            <a:pPr lvl="0" algn="r" rtl="1">
              <a:spcAft>
                <a:spcPts val="0"/>
              </a:spcAft>
            </a:pPr>
            <a:r>
              <a:rPr lang="ar-SA" sz="2400" b="1" dirty="0" smtClean="0">
                <a:solidFill>
                  <a:srgbClr val="A02240"/>
                </a:solidFill>
                <a:latin typeface="Century Gothic" panose="020B0502020202020204" pitchFamily="34" charset="0"/>
                <a:ea typeface="Times New Roman" panose="02020603050405020304" pitchFamily="18" charset="0"/>
                <a:cs typeface="Arabic Typesetting" panose="03020402040406030203" pitchFamily="66" charset="-78"/>
              </a:rPr>
              <a:t>تقييم </a:t>
            </a:r>
            <a:r>
              <a:rPr lang="ar-SA" sz="2400" b="1" dirty="0">
                <a:solidFill>
                  <a:srgbClr val="A02240"/>
                </a:solidFill>
                <a:latin typeface="Century Gothic" panose="020B0502020202020204" pitchFamily="34" charset="0"/>
                <a:ea typeface="Times New Roman" panose="02020603050405020304" pitchFamily="18" charset="0"/>
                <a:cs typeface="Arabic Typesetting" panose="03020402040406030203" pitchFamily="66" charset="-78"/>
              </a:rPr>
              <a:t>الآثار البيئة للمشروع</a:t>
            </a:r>
            <a:r>
              <a:rPr lang="en-US" sz="2400" b="1" dirty="0">
                <a:solidFill>
                  <a:srgbClr val="A02240"/>
                </a:solidFill>
                <a:latin typeface="Arabic Typesetting" panose="03020402040406030203" pitchFamily="66" charset="-78"/>
                <a:ea typeface="Times New Roman" panose="02020603050405020304" pitchFamily="18" charset="0"/>
                <a:cs typeface="Tahoma" panose="020B0604030504040204" pitchFamily="34" charset="0"/>
              </a:rPr>
              <a:t>:</a:t>
            </a:r>
            <a:r>
              <a:rPr lang="en-US" dirty="0">
                <a:solidFill>
                  <a:srgbClr val="000000"/>
                </a:solidFill>
                <a:latin typeface="Century Gothic" panose="020B0502020202020204" pitchFamily="34" charset="0"/>
                <a:ea typeface="Times New Roman" panose="02020603050405020304" pitchFamily="18" charset="0"/>
                <a:cs typeface="Tahoma" panose="020B0604030504040204" pitchFamily="34" charset="0"/>
              </a:rPr>
              <a:t> </a:t>
            </a:r>
          </a:p>
          <a:p>
            <a:pPr marL="342900" lvl="0" indent="-342900" algn="r" rtl="1">
              <a:spcAft>
                <a:spcPts val="0"/>
              </a:spcAft>
              <a:buClr>
                <a:srgbClr val="F57C00"/>
              </a:buClr>
              <a:buFont typeface="Wingdings" panose="05000000000000000000" pitchFamily="2" charset="2"/>
              <a:buChar char=""/>
            </a:pPr>
            <a:r>
              <a:rPr lang="ar-SA" sz="2400" b="1" dirty="0">
                <a:solidFill>
                  <a:srgbClr val="F57C00"/>
                </a:solidFill>
                <a:latin typeface="Century Gothic" panose="020B0502020202020204" pitchFamily="34" charset="0"/>
                <a:ea typeface="Times New Roman" panose="02020603050405020304" pitchFamily="18" charset="0"/>
                <a:cs typeface="Arabic Typesetting" panose="03020402040406030203" pitchFamily="66" charset="-78"/>
              </a:rPr>
              <a:t>حصر الاثار البيئية المتوقعة</a:t>
            </a:r>
            <a:r>
              <a:rPr lang="en-US" sz="2400" b="1" dirty="0">
                <a:solidFill>
                  <a:srgbClr val="F57C00"/>
                </a:solidFill>
                <a:latin typeface="Arabic Typesetting" panose="03020402040406030203" pitchFamily="66" charset="-78"/>
                <a:ea typeface="Times New Roman" panose="02020603050405020304" pitchFamily="18" charset="0"/>
                <a:cs typeface="Tahoma" panose="020B0604030504040204" pitchFamily="34" charset="0"/>
              </a:rPr>
              <a:t>:</a:t>
            </a:r>
            <a:endParaRPr lang="en-US"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962025" algn="r" rtl="1">
              <a:spcAft>
                <a:spcPts val="0"/>
              </a:spcAft>
            </a:pPr>
            <a:r>
              <a:rPr lang="ar-SA" sz="2400"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يعتبر مشروع صناعة السماد العضوي من مخلفات الأطعمة من المشروعات الصديقة للبيئة، حيث يعمل على تخليص البيئة من المخلفات التي تسبب انتشار البكتيريا والحشرات والحد من النفايات، كما أن هذا السماد العضوي يوفر بدائل طبيعية للأسمدة الكيماوية، ويعتبر السماد العضوي مادة </a:t>
            </a:r>
            <a:r>
              <a:rPr lang="ar-SA" sz="2400" dirty="0" err="1">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مهيئة</a:t>
            </a:r>
            <a:r>
              <a:rPr lang="ar-SA" sz="2400"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 للتربة فباستخدامه تزيد غنى التربة وخصوبتها. الأمر الذي يساعد على إضافة مواد صحية مفيدة للمزروعات. وهناك آثار سلبيه للمشروع نعمل على تقليصها، فالغازات الصادرة من السيارات التي قد تضر بالبيئة نعمل على تقليصها بأقل من الحد المسموح به من الدولة حيث تم تحديد أيام معينة لتحريك السيارات، كما تم استيراد أكياس تعبئة سريعة التحلل.</a:t>
            </a:r>
            <a:endParaRPr lang="en-US" dirty="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p:txBody>
      </p:sp>
      <p:sp>
        <p:nvSpPr>
          <p:cNvPr id="7" name="مستطيل 6"/>
          <p:cNvSpPr/>
          <p:nvPr/>
        </p:nvSpPr>
        <p:spPr>
          <a:xfrm>
            <a:off x="2764715" y="4080809"/>
            <a:ext cx="9062720" cy="1938992"/>
          </a:xfrm>
          <a:prstGeom prst="rect">
            <a:avLst/>
          </a:prstGeom>
        </p:spPr>
        <p:txBody>
          <a:bodyPr wrap="square">
            <a:spAutoFit/>
          </a:bodyPr>
          <a:lstStyle/>
          <a:p>
            <a:pPr marL="342900" lvl="0" indent="-342900" algn="r" rtl="1">
              <a:spcAft>
                <a:spcPts val="0"/>
              </a:spcAft>
              <a:buClr>
                <a:srgbClr val="F57C00"/>
              </a:buClr>
              <a:buFont typeface="Wingdings" panose="05000000000000000000" pitchFamily="2" charset="2"/>
              <a:buChar char=""/>
            </a:pPr>
            <a:r>
              <a:rPr lang="ar-SA" sz="2400" b="1" dirty="0">
                <a:solidFill>
                  <a:srgbClr val="F57C00"/>
                </a:solidFill>
                <a:latin typeface="Century Gothic" panose="020B0502020202020204" pitchFamily="34" charset="0"/>
                <a:ea typeface="Times New Roman" panose="02020603050405020304" pitchFamily="18" charset="0"/>
                <a:cs typeface="Arabic Typesetting" panose="03020402040406030203" pitchFamily="66" charset="-78"/>
              </a:rPr>
              <a:t>ترجمة هذي الاثار الى قيم نقدية ان أمكن</a:t>
            </a:r>
            <a:r>
              <a:rPr lang="en-US" sz="2400" b="1" dirty="0">
                <a:solidFill>
                  <a:srgbClr val="F57C00"/>
                </a:solidFill>
                <a:latin typeface="Arabic Typesetting" panose="03020402040406030203" pitchFamily="66" charset="-78"/>
                <a:ea typeface="Times New Roman" panose="02020603050405020304" pitchFamily="18" charset="0"/>
                <a:cs typeface="Tahoma" panose="020B0604030504040204" pitchFamily="34" charset="0"/>
              </a:rPr>
              <a:t>:</a:t>
            </a:r>
            <a:endParaRPr lang="en-US"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962025" algn="r" rtl="1">
              <a:spcAft>
                <a:spcPts val="0"/>
              </a:spcAft>
            </a:pPr>
            <a:r>
              <a:rPr lang="ar-SA" sz="2400"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التغليف السماد العضوي لتعبئة المنتج باستخدام الأوراق أفضل من البلاستيك لان الأوراق لها ميزه في انها سريعة التحلل وتخليص البيئة من تراكمها ثم اهداراها بالتصرف فيا وهي ان تكون صديقة للبيئة استخدام السيارات الجديدة حيث تكون الغازات الصادرة اقل من السيارات القديمة المستهلكة واستعمال للمبات للمصنع وهي لمبة اليد لأنها قليلة التكلفة. سعر لمبة اليد=12,5ريال.</a:t>
            </a:r>
            <a:endParaRPr lang="en-US" dirty="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p:txBody>
      </p:sp>
    </p:spTree>
    <p:extLst>
      <p:ext uri="{BB962C8B-B14F-4D97-AF65-F5344CB8AC3E}">
        <p14:creationId xmlns:p14="http://schemas.microsoft.com/office/powerpoint/2010/main" xmlns="" val="1035853304"/>
      </p:ext>
    </p:extLst>
  </p:cSld>
  <p:clrMapOvr>
    <a:masterClrMapping/>
  </p:clrMapOvr>
  <p:transition spd="slow">
    <p:push dir="u"/>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نتيجة بحث الصور عن ‫شعار جامعة الملك سعود الجديد png‬‏"/>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187325"/>
            <a:ext cx="1535430" cy="590550"/>
          </a:xfrm>
          <a:prstGeom prst="rect">
            <a:avLst/>
          </a:prstGeom>
          <a:noFill/>
          <a:ln>
            <a:noFill/>
          </a:ln>
        </p:spPr>
      </p:pic>
      <p:pic>
        <p:nvPicPr>
          <p:cNvPr id="3" name="صورة 2" descr="C:\Users\Eman RAD\Desktop\2.png"/>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1074400" y="5892800"/>
            <a:ext cx="1117600" cy="965200"/>
          </a:xfrm>
          <a:prstGeom prst="rect">
            <a:avLst/>
          </a:prstGeom>
          <a:noFill/>
          <a:ln>
            <a:noFill/>
          </a:ln>
        </p:spPr>
      </p:pic>
      <p:sp>
        <p:nvSpPr>
          <p:cNvPr id="4" name="عنصر نائب لرقم الشريحة 3"/>
          <p:cNvSpPr>
            <a:spLocks noGrp="1"/>
          </p:cNvSpPr>
          <p:nvPr>
            <p:ph type="sldNum" sz="quarter" idx="12"/>
          </p:nvPr>
        </p:nvSpPr>
        <p:spPr/>
        <p:txBody>
          <a:bodyPr/>
          <a:lstStyle/>
          <a:p>
            <a:pPr algn="r" rtl="1"/>
            <a:fld id="{022B156B-59AE-415F-B24B-8756D48BB977}" type="slidenum">
              <a:rPr lang="ar-SA" smtClean="0"/>
              <a:pPr algn="r" rtl="1"/>
              <a:t>36</a:t>
            </a:fld>
            <a:endParaRPr lang="ar-SA"/>
          </a:p>
        </p:txBody>
      </p:sp>
      <p:sp>
        <p:nvSpPr>
          <p:cNvPr id="5" name="مستطيل 4"/>
          <p:cNvSpPr/>
          <p:nvPr/>
        </p:nvSpPr>
        <p:spPr>
          <a:xfrm>
            <a:off x="7634144" y="-25232"/>
            <a:ext cx="4416594" cy="1015663"/>
          </a:xfrm>
          <a:prstGeom prst="rect">
            <a:avLst/>
          </a:prstGeom>
        </p:spPr>
        <p:txBody>
          <a:bodyPr wrap="none">
            <a:spAutoFit/>
          </a:bodyPr>
          <a:lstStyle/>
          <a:p>
            <a:pPr lvl="0" algn="r" rtl="1">
              <a:spcAft>
                <a:spcPts val="0"/>
              </a:spcAft>
            </a:pPr>
            <a:r>
              <a:rPr lang="ar-SA" sz="6000" b="1" dirty="0">
                <a:solidFill>
                  <a:srgbClr val="007266"/>
                </a:solidFill>
                <a:latin typeface="Century Gothic" panose="020B0502020202020204" pitchFamily="34" charset="0"/>
                <a:ea typeface="Times New Roman" panose="02020603050405020304" pitchFamily="18" charset="0"/>
                <a:cs typeface="Arabic Typesetting" panose="03020402040406030203" pitchFamily="66" charset="-78"/>
              </a:rPr>
              <a:t>ثالثا دراسة الجدوى الفنية</a:t>
            </a:r>
            <a:r>
              <a:rPr lang="en-US" sz="6000" b="1" dirty="0">
                <a:solidFill>
                  <a:srgbClr val="007266"/>
                </a:solidFill>
                <a:latin typeface="Arabic Typesetting" panose="03020402040406030203" pitchFamily="66" charset="-78"/>
                <a:ea typeface="Times New Roman" panose="02020603050405020304" pitchFamily="18" charset="0"/>
                <a:cs typeface="Tahoma" panose="020B0604030504040204" pitchFamily="34" charset="0"/>
              </a:rPr>
              <a:t>:</a:t>
            </a:r>
            <a:endParaRPr lang="en-US" sz="6000" dirty="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p:txBody>
      </p:sp>
      <p:sp>
        <p:nvSpPr>
          <p:cNvPr id="6" name="مستطيل 5"/>
          <p:cNvSpPr/>
          <p:nvPr/>
        </p:nvSpPr>
        <p:spPr>
          <a:xfrm>
            <a:off x="9134066" y="990431"/>
            <a:ext cx="2698175" cy="461665"/>
          </a:xfrm>
          <a:prstGeom prst="rect">
            <a:avLst/>
          </a:prstGeom>
        </p:spPr>
        <p:txBody>
          <a:bodyPr wrap="none">
            <a:spAutoFit/>
          </a:bodyPr>
          <a:lstStyle/>
          <a:p>
            <a:pPr marL="342900" lvl="0" indent="-342900" algn="r" rtl="1">
              <a:spcAft>
                <a:spcPts val="0"/>
              </a:spcAft>
              <a:buFont typeface="Symbol" panose="05050102010706020507" pitchFamily="18" charset="2"/>
              <a:buChar char=""/>
            </a:pPr>
            <a:r>
              <a:rPr lang="ar-SA" sz="2400" b="1" dirty="0">
                <a:solidFill>
                  <a:srgbClr val="B75C00"/>
                </a:solidFill>
                <a:latin typeface="Century Gothic" panose="020B0502020202020204" pitchFamily="34" charset="0"/>
                <a:ea typeface="Times New Roman" panose="02020603050405020304" pitchFamily="18" charset="0"/>
                <a:cs typeface="Arabic Typesetting" panose="03020402040406030203" pitchFamily="66" charset="-78"/>
              </a:rPr>
              <a:t>تقدير العمر الاقتصادي للمشروع</a:t>
            </a:r>
            <a:endParaRPr lang="en-US" sz="1600" dirty="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p:txBody>
      </p:sp>
      <p:graphicFrame>
        <p:nvGraphicFramePr>
          <p:cNvPr id="7" name="جدول 6"/>
          <p:cNvGraphicFramePr>
            <a:graphicFrameLocks noGrp="1"/>
          </p:cNvGraphicFramePr>
          <p:nvPr>
            <p:extLst>
              <p:ext uri="{D42A27DB-BD31-4B8C-83A1-F6EECF244321}">
                <p14:modId xmlns:p14="http://schemas.microsoft.com/office/powerpoint/2010/main" xmlns="" val="1335694005"/>
              </p:ext>
            </p:extLst>
          </p:nvPr>
        </p:nvGraphicFramePr>
        <p:xfrm>
          <a:off x="2120900" y="1617196"/>
          <a:ext cx="9482741" cy="4021604"/>
        </p:xfrm>
        <a:graphic>
          <a:graphicData uri="http://schemas.openxmlformats.org/drawingml/2006/table">
            <a:tbl>
              <a:tblPr rtl="1" firstRow="1" firstCol="1" bandRow="1">
                <a:tableStyleId>{F5AB1C69-6EDB-4FF4-983F-18BD219EF322}</a:tableStyleId>
              </a:tblPr>
              <a:tblGrid>
                <a:gridCol w="1620777"/>
                <a:gridCol w="3930982"/>
                <a:gridCol w="3930982"/>
              </a:tblGrid>
              <a:tr h="350658">
                <a:tc>
                  <a:txBody>
                    <a:bodyPr/>
                    <a:lstStyle/>
                    <a:p>
                      <a:pPr algn="ctr" rtl="0">
                        <a:spcBef>
                          <a:spcPts val="900"/>
                        </a:spcBef>
                        <a:spcAft>
                          <a:spcPts val="0"/>
                        </a:spcAft>
                      </a:pPr>
                      <a:r>
                        <a:rPr lang="ar-SA" sz="1600">
                          <a:effectLst/>
                        </a:rPr>
                        <a:t> </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c>
                  <a:txBody>
                    <a:bodyPr/>
                    <a:lstStyle/>
                    <a:p>
                      <a:pPr algn="ctr" rtl="0">
                        <a:spcBef>
                          <a:spcPts val="900"/>
                        </a:spcBef>
                        <a:spcAft>
                          <a:spcPts val="0"/>
                        </a:spcAft>
                      </a:pPr>
                      <a:r>
                        <a:rPr lang="ar-SA" sz="1600">
                          <a:effectLst/>
                        </a:rPr>
                        <a:t>العمر الإنتاجي للمشروع</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c>
                  <a:txBody>
                    <a:bodyPr/>
                    <a:lstStyle/>
                    <a:p>
                      <a:pPr algn="ctr" rtl="0">
                        <a:spcBef>
                          <a:spcPts val="900"/>
                        </a:spcBef>
                        <a:spcAft>
                          <a:spcPts val="0"/>
                        </a:spcAft>
                      </a:pPr>
                      <a:r>
                        <a:rPr lang="ar-SA" sz="1600">
                          <a:effectLst/>
                        </a:rPr>
                        <a:t>العمر الاقتصادي للمشروع</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r>
              <a:tr h="1402630">
                <a:tc>
                  <a:txBody>
                    <a:bodyPr/>
                    <a:lstStyle/>
                    <a:p>
                      <a:pPr algn="ctr" rtl="0">
                        <a:spcBef>
                          <a:spcPts val="900"/>
                        </a:spcBef>
                        <a:spcAft>
                          <a:spcPts val="0"/>
                        </a:spcAft>
                      </a:pPr>
                      <a:r>
                        <a:rPr lang="ar-SA" sz="1600">
                          <a:effectLst/>
                        </a:rPr>
                        <a:t> </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c>
                  <a:txBody>
                    <a:bodyPr/>
                    <a:lstStyle/>
                    <a:p>
                      <a:pPr algn="ctr" rtl="0">
                        <a:spcBef>
                          <a:spcPts val="900"/>
                        </a:spcBef>
                        <a:spcAft>
                          <a:spcPts val="0"/>
                        </a:spcAft>
                      </a:pPr>
                      <a:r>
                        <a:rPr lang="ar-SA" sz="1600">
                          <a:effectLst/>
                        </a:rPr>
                        <a:t>يتحدد العمر الإنتاجي للمشروع بالفترة الزمنية التي يزاول المشروع نشاطه الإنتاجي فيها. ومن المتوقع أن يستمر الإنتاج لمدة 10سنة</a:t>
                      </a:r>
                      <a:r>
                        <a:rPr lang="en-US" sz="1600">
                          <a:effectLst/>
                        </a:rPr>
                        <a:t>.</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c>
                  <a:txBody>
                    <a:bodyPr/>
                    <a:lstStyle/>
                    <a:p>
                      <a:pPr algn="ctr" rtl="0">
                        <a:spcBef>
                          <a:spcPts val="900"/>
                        </a:spcBef>
                        <a:spcAft>
                          <a:spcPts val="0"/>
                        </a:spcAft>
                      </a:pPr>
                      <a:r>
                        <a:rPr lang="ar-SA" sz="1600">
                          <a:effectLst/>
                        </a:rPr>
                        <a:t>الفترة التي يتم فيها تحقيق الأرباح. ومن المتوقع أن تتراوح مدة العمر الاقتصادي إلى 5 سنوات</a:t>
                      </a:r>
                      <a:r>
                        <a:rPr lang="en-US" sz="1600">
                          <a:effectLst/>
                        </a:rPr>
                        <a:t>.</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r>
              <a:tr h="701315">
                <a:tc>
                  <a:txBody>
                    <a:bodyPr/>
                    <a:lstStyle/>
                    <a:p>
                      <a:pPr algn="ctr" rtl="0">
                        <a:spcBef>
                          <a:spcPts val="900"/>
                        </a:spcBef>
                        <a:spcAft>
                          <a:spcPts val="0"/>
                        </a:spcAft>
                      </a:pPr>
                      <a:r>
                        <a:rPr lang="ar-SA" sz="1600">
                          <a:effectLst/>
                        </a:rPr>
                        <a:t>تقادم الإنتاج</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c>
                  <a:txBody>
                    <a:bodyPr/>
                    <a:lstStyle/>
                    <a:p>
                      <a:pPr algn="ctr" rtl="0">
                        <a:spcBef>
                          <a:spcPts val="900"/>
                        </a:spcBef>
                        <a:spcAft>
                          <a:spcPts val="0"/>
                        </a:spcAft>
                      </a:pPr>
                      <a:r>
                        <a:rPr lang="ar-SA" sz="1600">
                          <a:effectLst/>
                        </a:rPr>
                        <a:t>لن يتأثر العمر الإنتاجي بتقادم الإنتاج</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c>
                  <a:txBody>
                    <a:bodyPr/>
                    <a:lstStyle/>
                    <a:p>
                      <a:pPr algn="ctr" rtl="0">
                        <a:spcBef>
                          <a:spcPts val="900"/>
                        </a:spcBef>
                        <a:spcAft>
                          <a:spcPts val="0"/>
                        </a:spcAft>
                      </a:pPr>
                      <a:r>
                        <a:rPr lang="ar-SA" sz="1600">
                          <a:effectLst/>
                        </a:rPr>
                        <a:t>يؤثر تطور آلة إنتاج السماد على العمر الاقتصادي</a:t>
                      </a:r>
                      <a:r>
                        <a:rPr lang="en-US" sz="1600">
                          <a:effectLst/>
                        </a:rPr>
                        <a:t>.</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r>
              <a:tr h="1567001">
                <a:tc>
                  <a:txBody>
                    <a:bodyPr/>
                    <a:lstStyle/>
                    <a:p>
                      <a:pPr algn="ctr" rtl="0">
                        <a:spcBef>
                          <a:spcPts val="900"/>
                        </a:spcBef>
                        <a:spcAft>
                          <a:spcPts val="0"/>
                        </a:spcAft>
                      </a:pPr>
                      <a:r>
                        <a:rPr lang="ar-SA" sz="1600">
                          <a:effectLst/>
                        </a:rPr>
                        <a:t>تقادم طرق الإنتاج </a:t>
                      </a:r>
                      <a:endParaRPr lang="en-US" sz="1600">
                        <a:effectLst/>
                      </a:endParaRPr>
                    </a:p>
                    <a:p>
                      <a:pPr algn="ctr" rtl="0">
                        <a:spcBef>
                          <a:spcPts val="900"/>
                        </a:spcBef>
                        <a:spcAft>
                          <a:spcPts val="0"/>
                        </a:spcAft>
                      </a:pPr>
                      <a:r>
                        <a:rPr lang="en-US" sz="1600">
                          <a:effectLst/>
                        </a:rPr>
                        <a:t>(</a:t>
                      </a:r>
                      <a:r>
                        <a:rPr lang="ar-SA" sz="1600">
                          <a:effectLst/>
                        </a:rPr>
                        <a:t>تقادم تكنولوجي</a:t>
                      </a:r>
                      <a:r>
                        <a:rPr lang="en-US" sz="1600">
                          <a:effectLst/>
                        </a:rPr>
                        <a:t>)</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c>
                  <a:txBody>
                    <a:bodyPr/>
                    <a:lstStyle/>
                    <a:p>
                      <a:pPr algn="ctr" rtl="0">
                        <a:spcBef>
                          <a:spcPts val="900"/>
                        </a:spcBef>
                        <a:spcAft>
                          <a:spcPts val="0"/>
                        </a:spcAft>
                      </a:pPr>
                      <a:r>
                        <a:rPr lang="ar-SA" sz="1600">
                          <a:effectLst/>
                        </a:rPr>
                        <a:t>لن يؤثر التقادم التكنولوجي على العمر الإنتاجي للمشروع</a:t>
                      </a:r>
                      <a:r>
                        <a:rPr lang="en-US" sz="1600">
                          <a:effectLst/>
                        </a:rPr>
                        <a:t>.</a:t>
                      </a:r>
                      <a:endParaRPr lang="en-US" sz="160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c>
                  <a:txBody>
                    <a:bodyPr/>
                    <a:lstStyle/>
                    <a:p>
                      <a:pPr algn="ctr" rtl="0">
                        <a:spcBef>
                          <a:spcPts val="900"/>
                        </a:spcBef>
                        <a:spcAft>
                          <a:spcPts val="0"/>
                        </a:spcAft>
                      </a:pPr>
                      <a:r>
                        <a:rPr lang="ar-SA" sz="1600" dirty="0">
                          <a:effectLst/>
                        </a:rPr>
                        <a:t>ظهور تقنية حديثة لصناعة السماد العضوي يؤثر على العمر الاقتصادي للمشروع</a:t>
                      </a:r>
                      <a:r>
                        <a:rPr lang="en-US" sz="1600" dirty="0">
                          <a:effectLst/>
                        </a:rPr>
                        <a:t>.</a:t>
                      </a:r>
                      <a:endParaRPr lang="en-US" sz="1600" dirty="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a:txBody>
                  <a:tcPr marL="68580" marR="68580" marT="0" marB="0"/>
                </a:tc>
              </a:tr>
            </a:tbl>
          </a:graphicData>
        </a:graphic>
      </p:graphicFrame>
    </p:spTree>
    <p:extLst>
      <p:ext uri="{BB962C8B-B14F-4D97-AF65-F5344CB8AC3E}">
        <p14:creationId xmlns:p14="http://schemas.microsoft.com/office/powerpoint/2010/main" xmlns="" val="2851464084"/>
      </p:ext>
    </p:extLst>
  </p:cSld>
  <p:clrMapOvr>
    <a:masterClrMapping/>
  </p:clrMapOvr>
  <p:transition spd="slow">
    <p:push dir="u"/>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71500" y="2717800"/>
            <a:ext cx="9702800" cy="1993900"/>
          </a:xfrm>
        </p:spPr>
        <p:txBody>
          <a:bodyPr>
            <a:noAutofit/>
          </a:bodyPr>
          <a:lstStyle/>
          <a:p>
            <a:pPr lvl="0"/>
            <a:r>
              <a:rPr lang="ar-SA" sz="11500" b="1" dirty="0">
                <a:solidFill>
                  <a:srgbClr val="007266"/>
                </a:solidFill>
                <a:ea typeface="Times New Roman" panose="02020603050405020304" pitchFamily="18" charset="0"/>
                <a:cs typeface="Arabic Typesetting" panose="03020402040406030203" pitchFamily="66" charset="-78"/>
              </a:rPr>
              <a:t>رابعا دراسة الجدوى المالية: </a:t>
            </a:r>
            <a:endParaRPr lang="en-US" sz="11500" b="1" dirty="0">
              <a:solidFill>
                <a:srgbClr val="007266"/>
              </a:solidFill>
              <a:ea typeface="Times New Roman" panose="02020603050405020304" pitchFamily="18" charset="0"/>
              <a:cs typeface="Arabic Typesetting" panose="03020402040406030203" pitchFamily="66" charset="-78"/>
            </a:endParaRPr>
          </a:p>
        </p:txBody>
      </p:sp>
      <p:pic>
        <p:nvPicPr>
          <p:cNvPr id="4" name="صورة 3" descr="نتيجة بحث الصور عن ‫شعار جامعة الملك سعود الجديد png‬‏"/>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187325"/>
            <a:ext cx="1535430" cy="590550"/>
          </a:xfrm>
          <a:prstGeom prst="rect">
            <a:avLst/>
          </a:prstGeom>
          <a:noFill/>
          <a:ln>
            <a:noFill/>
          </a:ln>
        </p:spPr>
      </p:pic>
      <p:pic>
        <p:nvPicPr>
          <p:cNvPr id="5" name="صورة 4" descr="C:\Users\Eman RAD\Desktop\2.png"/>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40715" y="1190624"/>
            <a:ext cx="2133600" cy="2022475"/>
          </a:xfrm>
          <a:prstGeom prst="rect">
            <a:avLst/>
          </a:prstGeom>
          <a:noFill/>
          <a:ln>
            <a:noFill/>
          </a:ln>
        </p:spPr>
      </p:pic>
    </p:spTree>
    <p:extLst>
      <p:ext uri="{BB962C8B-B14F-4D97-AF65-F5344CB8AC3E}">
        <p14:creationId xmlns:p14="http://schemas.microsoft.com/office/powerpoint/2010/main" xmlns="" val="2803827830"/>
      </p:ext>
    </p:extLst>
  </p:cSld>
  <p:clrMapOvr>
    <a:masterClrMapping/>
  </p:clrMapOvr>
  <p:transition spd="slow">
    <p:push dir="u"/>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نتيجة بحث الصور عن ‫شعار جامعة الملك سعود الجديد png‬‏"/>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187325"/>
            <a:ext cx="1535430" cy="590550"/>
          </a:xfrm>
          <a:prstGeom prst="rect">
            <a:avLst/>
          </a:prstGeom>
          <a:noFill/>
          <a:ln>
            <a:noFill/>
          </a:ln>
        </p:spPr>
      </p:pic>
      <p:pic>
        <p:nvPicPr>
          <p:cNvPr id="3" name="صورة 2" descr="C:\Users\Eman RAD\Desktop\2.png"/>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1074400" y="5892800"/>
            <a:ext cx="1117600" cy="965200"/>
          </a:xfrm>
          <a:prstGeom prst="rect">
            <a:avLst/>
          </a:prstGeom>
          <a:noFill/>
          <a:ln>
            <a:noFill/>
          </a:ln>
        </p:spPr>
      </p:pic>
      <p:sp>
        <p:nvSpPr>
          <p:cNvPr id="4" name="عنصر نائب لرقم الشريحة 3"/>
          <p:cNvSpPr>
            <a:spLocks noGrp="1"/>
          </p:cNvSpPr>
          <p:nvPr>
            <p:ph type="sldNum" sz="quarter" idx="12"/>
          </p:nvPr>
        </p:nvSpPr>
        <p:spPr/>
        <p:txBody>
          <a:bodyPr/>
          <a:lstStyle/>
          <a:p>
            <a:pPr algn="r" rtl="1"/>
            <a:fld id="{022B156B-59AE-415F-B24B-8756D48BB977}" type="slidenum">
              <a:rPr lang="ar-SA" smtClean="0"/>
              <a:pPr algn="r" rtl="1"/>
              <a:t>38</a:t>
            </a:fld>
            <a:endParaRPr lang="ar-SA"/>
          </a:p>
        </p:txBody>
      </p:sp>
      <p:sp>
        <p:nvSpPr>
          <p:cNvPr id="6" name="عنوان 1"/>
          <p:cNvSpPr txBox="1">
            <a:spLocks/>
          </p:cNvSpPr>
          <p:nvPr/>
        </p:nvSpPr>
        <p:spPr>
          <a:xfrm>
            <a:off x="2448169" y="0"/>
            <a:ext cx="9702800" cy="1993900"/>
          </a:xfrm>
          <a:prstGeom prst="rect">
            <a:avLst/>
          </a:prstGeom>
        </p:spPr>
        <p:txBody>
          <a:bodyPr>
            <a:noAutofit/>
          </a:bodyPr>
          <a:lstStyle>
            <a:lvl1pPr algn="r" defTabSz="914400" rtl="1" eaLnBrk="1" latinLnBrk="0" hangingPunct="1">
              <a:lnSpc>
                <a:spcPct val="90000"/>
              </a:lnSpc>
              <a:spcBef>
                <a:spcPct val="0"/>
              </a:spcBef>
              <a:buNone/>
              <a:defRPr lang="ar-SA" sz="3600" kern="1200">
                <a:solidFill>
                  <a:schemeClr val="tx1">
                    <a:lumMod val="50000"/>
                  </a:schemeClr>
                </a:solidFill>
                <a:latin typeface="Tahoma" panose="020B0604030504040204" pitchFamily="34" charset="0"/>
                <a:ea typeface="Tahoma" panose="020B0604030504040204" pitchFamily="34" charset="0"/>
                <a:cs typeface="Tahoma" panose="020B0604030504040204" pitchFamily="34" charset="0"/>
              </a:defRPr>
            </a:lvl1pPr>
          </a:lstStyle>
          <a:p>
            <a:r>
              <a:rPr lang="ar-SA" sz="6000" b="1" smtClean="0">
                <a:solidFill>
                  <a:srgbClr val="007266"/>
                </a:solidFill>
                <a:ea typeface="Times New Roman" panose="02020603050405020304" pitchFamily="18" charset="0"/>
                <a:cs typeface="Arabic Typesetting" panose="03020402040406030203" pitchFamily="66" charset="-78"/>
              </a:rPr>
              <a:t>رابعا دراسة الجدوى المالية: </a:t>
            </a:r>
            <a:endParaRPr lang="ar-SA" sz="6000" b="1" dirty="0">
              <a:solidFill>
                <a:srgbClr val="007266"/>
              </a:solidFill>
              <a:ea typeface="Times New Roman" panose="02020603050405020304" pitchFamily="18" charset="0"/>
              <a:cs typeface="Arabic Typesetting" panose="03020402040406030203" pitchFamily="66" charset="-78"/>
            </a:endParaRPr>
          </a:p>
        </p:txBody>
      </p:sp>
      <p:sp>
        <p:nvSpPr>
          <p:cNvPr id="7" name="مستطيل 6"/>
          <p:cNvSpPr/>
          <p:nvPr/>
        </p:nvSpPr>
        <p:spPr>
          <a:xfrm>
            <a:off x="5888019" y="777875"/>
            <a:ext cx="6096000" cy="1446550"/>
          </a:xfrm>
          <a:prstGeom prst="rect">
            <a:avLst/>
          </a:prstGeom>
        </p:spPr>
        <p:txBody>
          <a:bodyPr>
            <a:spAutoFit/>
          </a:bodyPr>
          <a:lstStyle/>
          <a:p>
            <a:pPr marL="342900" lvl="0" indent="-342900" algn="r" rtl="1">
              <a:spcAft>
                <a:spcPts val="0"/>
              </a:spcAft>
              <a:buFont typeface="Symbol" panose="05050102010706020507" pitchFamily="18" charset="2"/>
              <a:buChar char=""/>
            </a:pPr>
            <a:r>
              <a:rPr lang="ar-SA" sz="3200" b="1" dirty="0">
                <a:solidFill>
                  <a:srgbClr val="B75C00"/>
                </a:solidFill>
                <a:latin typeface="Century Gothic" panose="020B0502020202020204" pitchFamily="34" charset="0"/>
                <a:ea typeface="Times New Roman" panose="02020603050405020304" pitchFamily="18" charset="0"/>
                <a:cs typeface="Arabic Typesetting" panose="03020402040406030203" pitchFamily="66" charset="-78"/>
              </a:rPr>
              <a:t>تقدير تكاليف المشروع</a:t>
            </a:r>
            <a:endParaRPr lang="en-US" sz="2000"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342900" lvl="0" indent="-342900" algn="r" rtl="1">
              <a:spcAft>
                <a:spcPts val="0"/>
              </a:spcAft>
              <a:buFont typeface="+mj-lt"/>
              <a:buAutoNum type="arabicPeriod"/>
            </a:pPr>
            <a:r>
              <a:rPr lang="ar-SA" sz="2800" b="1" dirty="0">
                <a:solidFill>
                  <a:srgbClr val="A02240"/>
                </a:solidFill>
                <a:latin typeface="Century Gothic" panose="020B0502020202020204" pitchFamily="34" charset="0"/>
                <a:ea typeface="Times New Roman" panose="02020603050405020304" pitchFamily="18" charset="0"/>
                <a:cs typeface="Arabic Typesetting" panose="03020402040406030203" pitchFamily="66" charset="-78"/>
              </a:rPr>
              <a:t>تكاليف الاستثمار</a:t>
            </a:r>
            <a:r>
              <a:rPr lang="en-US" sz="2800" b="1" dirty="0">
                <a:solidFill>
                  <a:srgbClr val="A02240"/>
                </a:solidFill>
                <a:latin typeface="Arabic Typesetting" panose="03020402040406030203" pitchFamily="66" charset="-78"/>
                <a:ea typeface="Times New Roman" panose="02020603050405020304" pitchFamily="18" charset="0"/>
                <a:cs typeface="Tahoma" panose="020B0604030504040204" pitchFamily="34" charset="0"/>
              </a:rPr>
              <a:t>:</a:t>
            </a:r>
            <a:endParaRPr lang="en-US" sz="2000"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342900" lvl="0" indent="-342900" algn="r" rtl="1">
              <a:spcAft>
                <a:spcPts val="0"/>
              </a:spcAft>
              <a:buClr>
                <a:srgbClr val="F57C00"/>
              </a:buClr>
              <a:buFont typeface="Wingdings" panose="05000000000000000000" pitchFamily="2" charset="2"/>
              <a:buChar char=""/>
            </a:pPr>
            <a:r>
              <a:rPr lang="ar-SA" sz="2800" b="1" dirty="0">
                <a:solidFill>
                  <a:srgbClr val="F57C00"/>
                </a:solidFill>
                <a:latin typeface="Century Gothic" panose="020B0502020202020204" pitchFamily="34" charset="0"/>
                <a:ea typeface="Times New Roman" panose="02020603050405020304" pitchFamily="18" charset="0"/>
                <a:cs typeface="Arabic Typesetting" panose="03020402040406030203" pitchFamily="66" charset="-78"/>
              </a:rPr>
              <a:t>تكاليف الانشاء</a:t>
            </a:r>
            <a:r>
              <a:rPr lang="en-US" sz="2800" b="1" dirty="0">
                <a:solidFill>
                  <a:srgbClr val="F57C00"/>
                </a:solidFill>
                <a:latin typeface="Arabic Typesetting" panose="03020402040406030203" pitchFamily="66" charset="-78"/>
                <a:ea typeface="Times New Roman" panose="02020603050405020304" pitchFamily="18" charset="0"/>
                <a:cs typeface="Tahoma" panose="020B0604030504040204" pitchFamily="34" charset="0"/>
              </a:rPr>
              <a:t>:</a:t>
            </a:r>
            <a:endParaRPr lang="en-US" sz="2000" dirty="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p:txBody>
      </p:sp>
      <p:pic>
        <p:nvPicPr>
          <p:cNvPr id="8" name="صورة 7"/>
          <p:cNvPicPr/>
          <p:nvPr/>
        </p:nvPicPr>
        <p:blipFill rotWithShape="1">
          <a:blip r:embed="rId4" cstate="print">
            <a:extLst>
              <a:ext uri="{28A0092B-C50C-407E-A947-70E740481C1C}">
                <a14:useLocalDpi xmlns:a14="http://schemas.microsoft.com/office/drawing/2010/main" xmlns="" val="0"/>
              </a:ext>
            </a:extLst>
          </a:blip>
          <a:srcRect l="26553"/>
          <a:stretch/>
        </p:blipFill>
        <p:spPr>
          <a:xfrm>
            <a:off x="917469" y="777875"/>
            <a:ext cx="7572004" cy="6071590"/>
          </a:xfrm>
          <a:prstGeom prst="rect">
            <a:avLst/>
          </a:prstGeom>
        </p:spPr>
      </p:pic>
    </p:spTree>
    <p:extLst>
      <p:ext uri="{BB962C8B-B14F-4D97-AF65-F5344CB8AC3E}">
        <p14:creationId xmlns:p14="http://schemas.microsoft.com/office/powerpoint/2010/main" xmlns="" val="409216834"/>
      </p:ext>
    </p:extLst>
  </p:cSld>
  <p:clrMapOvr>
    <a:masterClrMapping/>
  </p:clrMapOvr>
  <p:transition spd="slow">
    <p:push dir="u"/>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نتيجة بحث الصور عن ‫شعار جامعة الملك سعود الجديد png‬‏"/>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187325"/>
            <a:ext cx="1535430" cy="590550"/>
          </a:xfrm>
          <a:prstGeom prst="rect">
            <a:avLst/>
          </a:prstGeom>
          <a:noFill/>
          <a:ln>
            <a:noFill/>
          </a:ln>
        </p:spPr>
      </p:pic>
      <p:pic>
        <p:nvPicPr>
          <p:cNvPr id="3" name="صورة 2" descr="C:\Users\Eman RAD\Desktop\2.png"/>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1074400" y="5892800"/>
            <a:ext cx="1117600" cy="965200"/>
          </a:xfrm>
          <a:prstGeom prst="rect">
            <a:avLst/>
          </a:prstGeom>
          <a:noFill/>
          <a:ln>
            <a:noFill/>
          </a:ln>
        </p:spPr>
      </p:pic>
      <p:sp>
        <p:nvSpPr>
          <p:cNvPr id="4" name="عنصر نائب لرقم الشريحة 3"/>
          <p:cNvSpPr>
            <a:spLocks noGrp="1"/>
          </p:cNvSpPr>
          <p:nvPr>
            <p:ph type="sldNum" sz="quarter" idx="12"/>
          </p:nvPr>
        </p:nvSpPr>
        <p:spPr/>
        <p:txBody>
          <a:bodyPr/>
          <a:lstStyle/>
          <a:p>
            <a:pPr algn="r" rtl="1"/>
            <a:fld id="{022B156B-59AE-415F-B24B-8756D48BB977}" type="slidenum">
              <a:rPr lang="ar-SA" smtClean="0"/>
              <a:pPr algn="r" rtl="1"/>
              <a:t>39</a:t>
            </a:fld>
            <a:endParaRPr lang="ar-SA"/>
          </a:p>
        </p:txBody>
      </p:sp>
      <p:sp>
        <p:nvSpPr>
          <p:cNvPr id="6" name="عنوان 1"/>
          <p:cNvSpPr txBox="1">
            <a:spLocks/>
          </p:cNvSpPr>
          <p:nvPr/>
        </p:nvSpPr>
        <p:spPr>
          <a:xfrm>
            <a:off x="2448169" y="0"/>
            <a:ext cx="9702800" cy="1993900"/>
          </a:xfrm>
          <a:prstGeom prst="rect">
            <a:avLst/>
          </a:prstGeom>
        </p:spPr>
        <p:txBody>
          <a:bodyPr>
            <a:noAutofit/>
          </a:bodyPr>
          <a:lstStyle>
            <a:lvl1pPr algn="r" defTabSz="914400" rtl="1" eaLnBrk="1" latinLnBrk="0" hangingPunct="1">
              <a:lnSpc>
                <a:spcPct val="90000"/>
              </a:lnSpc>
              <a:spcBef>
                <a:spcPct val="0"/>
              </a:spcBef>
              <a:buNone/>
              <a:defRPr lang="ar-SA" sz="3600" kern="1200">
                <a:solidFill>
                  <a:schemeClr val="tx1">
                    <a:lumMod val="50000"/>
                  </a:schemeClr>
                </a:solidFill>
                <a:latin typeface="Tahoma" panose="020B0604030504040204" pitchFamily="34" charset="0"/>
                <a:ea typeface="Tahoma" panose="020B0604030504040204" pitchFamily="34" charset="0"/>
                <a:cs typeface="Tahoma" panose="020B0604030504040204" pitchFamily="34" charset="0"/>
              </a:defRPr>
            </a:lvl1pPr>
          </a:lstStyle>
          <a:p>
            <a:r>
              <a:rPr lang="ar-SA" sz="6000" b="1" smtClean="0">
                <a:solidFill>
                  <a:srgbClr val="007266"/>
                </a:solidFill>
                <a:ea typeface="Times New Roman" panose="02020603050405020304" pitchFamily="18" charset="0"/>
                <a:cs typeface="Arabic Typesetting" panose="03020402040406030203" pitchFamily="66" charset="-78"/>
              </a:rPr>
              <a:t>رابعا دراسة الجدوى المالية: </a:t>
            </a:r>
            <a:endParaRPr lang="ar-SA" sz="6000" b="1" dirty="0">
              <a:solidFill>
                <a:srgbClr val="007266"/>
              </a:solidFill>
              <a:ea typeface="Times New Roman" panose="02020603050405020304" pitchFamily="18" charset="0"/>
              <a:cs typeface="Arabic Typesetting" panose="03020402040406030203" pitchFamily="66" charset="-78"/>
            </a:endParaRPr>
          </a:p>
        </p:txBody>
      </p:sp>
      <p:sp>
        <p:nvSpPr>
          <p:cNvPr id="5" name="مستطيل 4"/>
          <p:cNvSpPr/>
          <p:nvPr/>
        </p:nvSpPr>
        <p:spPr>
          <a:xfrm>
            <a:off x="9580276" y="909925"/>
            <a:ext cx="2324675" cy="584775"/>
          </a:xfrm>
          <a:prstGeom prst="rect">
            <a:avLst/>
          </a:prstGeom>
        </p:spPr>
        <p:txBody>
          <a:bodyPr wrap="none">
            <a:spAutoFit/>
          </a:bodyPr>
          <a:lstStyle/>
          <a:p>
            <a:r>
              <a:rPr lang="ar-SA" sz="3200" b="1" dirty="0">
                <a:solidFill>
                  <a:srgbClr val="F57C00"/>
                </a:solidFill>
                <a:ea typeface="Times New Roman" panose="02020603050405020304" pitchFamily="18" charset="0"/>
                <a:cs typeface="Arabic Typesetting" panose="03020402040406030203" pitchFamily="66" charset="-78"/>
              </a:rPr>
              <a:t>تكاليف رأس مال العامل</a:t>
            </a:r>
            <a:endParaRPr lang="ar-SA" sz="3200" dirty="0"/>
          </a:p>
        </p:txBody>
      </p:sp>
      <p:pic>
        <p:nvPicPr>
          <p:cNvPr id="7" name="صورة 6"/>
          <p:cNvPicPr/>
          <p:nvPr/>
        </p:nvPicPr>
        <p:blipFill rotWithShape="1">
          <a:blip r:embed="rId4" cstate="print">
            <a:extLst>
              <a:ext uri="{28A0092B-C50C-407E-A947-70E740481C1C}">
                <a14:useLocalDpi xmlns:a14="http://schemas.microsoft.com/office/drawing/2010/main" xmlns="" val="0"/>
              </a:ext>
            </a:extLst>
          </a:blip>
          <a:srcRect t="7833"/>
          <a:stretch/>
        </p:blipFill>
        <p:spPr bwMode="auto">
          <a:xfrm>
            <a:off x="1882588" y="996950"/>
            <a:ext cx="6992471" cy="5134909"/>
          </a:xfrm>
          <a:prstGeom prst="rect">
            <a:avLst/>
          </a:prstGeom>
          <a:ln>
            <a:noFill/>
          </a:ln>
          <a:extLst>
            <a:ext uri="{53640926-AAD7-44D8-BBD7-CCE9431645EC}">
              <a14:shadowObscured xmlns:a14="http://schemas.microsoft.com/office/drawing/2010/main" xmlns=""/>
            </a:ext>
          </a:extLst>
        </p:spPr>
      </p:pic>
    </p:spTree>
    <p:extLst>
      <p:ext uri="{BB962C8B-B14F-4D97-AF65-F5344CB8AC3E}">
        <p14:creationId xmlns:p14="http://schemas.microsoft.com/office/powerpoint/2010/main" xmlns="" val="2628854551"/>
      </p:ext>
    </p:extLst>
  </p:cSld>
  <p:clrMapOvr>
    <a:masterClrMapping/>
  </p:clrMapOvr>
  <p:transition spd="slow">
    <p:push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365500" y="296565"/>
            <a:ext cx="5499333" cy="647700"/>
          </a:xfrm>
        </p:spPr>
        <p:txBody>
          <a:bodyPr>
            <a:noAutofit/>
          </a:bodyPr>
          <a:lstStyle/>
          <a:p>
            <a:r>
              <a:rPr lang="ar-SA" sz="5400" b="1" dirty="0">
                <a:solidFill>
                  <a:srgbClr val="A02240"/>
                </a:solidFill>
                <a:latin typeface="+mn-lt"/>
                <a:ea typeface="Times New Roman" panose="02020603050405020304" pitchFamily="18" charset="0"/>
                <a:cs typeface="Arabic Typesetting" panose="03020402040406030203" pitchFamily="66" charset="-78"/>
              </a:rPr>
              <a:t>معايير التقويم الكلية </a:t>
            </a:r>
            <a:r>
              <a:rPr lang="ar-SA" sz="5400" b="1" dirty="0" smtClean="0">
                <a:solidFill>
                  <a:srgbClr val="A02240"/>
                </a:solidFill>
                <a:latin typeface="+mn-lt"/>
                <a:ea typeface="Times New Roman" panose="02020603050405020304" pitchFamily="18" charset="0"/>
                <a:cs typeface="Arabic Typesetting" panose="03020402040406030203" pitchFamily="66" charset="-78"/>
              </a:rPr>
              <a:t>والجزئية</a:t>
            </a:r>
            <a:endParaRPr lang="ar-SA" sz="5400" b="1" dirty="0">
              <a:solidFill>
                <a:srgbClr val="A02240"/>
              </a:solidFill>
              <a:latin typeface="+mn-lt"/>
              <a:ea typeface="Times New Roman" panose="02020603050405020304" pitchFamily="18" charset="0"/>
              <a:cs typeface="Arabic Typesetting" panose="03020402040406030203" pitchFamily="66" charset="-78"/>
            </a:endParaRPr>
          </a:p>
        </p:txBody>
      </p:sp>
      <p:pic>
        <p:nvPicPr>
          <p:cNvPr id="3" name="صورة 2" descr="نتيجة بحث الصور عن ‫شعار جامعة الملك سعود الجديد png‬‏"/>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187325"/>
            <a:ext cx="1535430" cy="590550"/>
          </a:xfrm>
          <a:prstGeom prst="rect">
            <a:avLst/>
          </a:prstGeom>
          <a:noFill/>
          <a:ln>
            <a:noFill/>
          </a:ln>
        </p:spPr>
      </p:pic>
      <p:pic>
        <p:nvPicPr>
          <p:cNvPr id="4" name="صورة 3" descr="C:\Users\Eman RAD\Desktop\2.png"/>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1074400" y="5884565"/>
            <a:ext cx="1117600" cy="965200"/>
          </a:xfrm>
          <a:prstGeom prst="rect">
            <a:avLst/>
          </a:prstGeom>
          <a:noFill/>
          <a:ln>
            <a:noFill/>
          </a:ln>
        </p:spPr>
      </p:pic>
      <p:sp>
        <p:nvSpPr>
          <p:cNvPr id="5" name="مستطيل 4"/>
          <p:cNvSpPr/>
          <p:nvPr/>
        </p:nvSpPr>
        <p:spPr>
          <a:xfrm>
            <a:off x="8661866" y="20935"/>
            <a:ext cx="3530134" cy="923330"/>
          </a:xfrm>
          <a:prstGeom prst="rect">
            <a:avLst/>
          </a:prstGeom>
        </p:spPr>
        <p:txBody>
          <a:bodyPr wrap="none">
            <a:spAutoFit/>
          </a:bodyPr>
          <a:lstStyle/>
          <a:p>
            <a:r>
              <a:rPr lang="ar-SA" sz="5400" b="1" dirty="0">
                <a:solidFill>
                  <a:srgbClr val="007266"/>
                </a:solidFill>
                <a:ea typeface="Times New Roman" panose="02020603050405020304" pitchFamily="18" charset="0"/>
                <a:cs typeface="Arabic Typesetting" panose="03020402040406030203" pitchFamily="66" charset="-78"/>
              </a:rPr>
              <a:t>أولاً الدراسة التمهيدية:</a:t>
            </a:r>
            <a:r>
              <a:rPr lang="ar-SA" sz="5400" dirty="0">
                <a:ea typeface="Times New Roman" panose="02020603050405020304" pitchFamily="18" charset="0"/>
                <a:cs typeface="Century Gothic" panose="020B0502020202020204" pitchFamily="34" charset="0"/>
              </a:rPr>
              <a:t> </a:t>
            </a:r>
            <a:endParaRPr lang="ar-SA" sz="5400" dirty="0"/>
          </a:p>
        </p:txBody>
      </p:sp>
      <p:sp>
        <p:nvSpPr>
          <p:cNvPr id="6" name="مستطيل 5"/>
          <p:cNvSpPr/>
          <p:nvPr/>
        </p:nvSpPr>
        <p:spPr>
          <a:xfrm>
            <a:off x="4366525" y="944265"/>
            <a:ext cx="7725192" cy="523220"/>
          </a:xfrm>
          <a:prstGeom prst="rect">
            <a:avLst/>
          </a:prstGeom>
        </p:spPr>
        <p:txBody>
          <a:bodyPr wrap="none">
            <a:spAutoFit/>
          </a:bodyPr>
          <a:lstStyle/>
          <a:p>
            <a:r>
              <a:rPr lang="ar-SA" sz="2800" b="1" dirty="0">
                <a:solidFill>
                  <a:schemeClr val="tx2"/>
                </a:solidFill>
                <a:ea typeface="Times New Roman" panose="02020603050405020304" pitchFamily="18" charset="0"/>
                <a:cs typeface="Arabic Typesetting" panose="03020402040406030203" pitchFamily="66" charset="-78"/>
              </a:rPr>
              <a:t>بعد عرض الأفكار ومناقشة المشاريع تم اختيار مشروع صناعة الأسمدة العضوية ولذلك لعدة أسباب:</a:t>
            </a:r>
            <a:endParaRPr lang="ar-SA" sz="2800" dirty="0">
              <a:solidFill>
                <a:schemeClr val="tx2"/>
              </a:solidFill>
            </a:endParaRPr>
          </a:p>
        </p:txBody>
      </p:sp>
      <p:graphicFrame>
        <p:nvGraphicFramePr>
          <p:cNvPr id="7" name="جدول 6"/>
          <p:cNvGraphicFramePr>
            <a:graphicFrameLocks noGrp="1"/>
          </p:cNvGraphicFramePr>
          <p:nvPr>
            <p:extLst>
              <p:ext uri="{D42A27DB-BD31-4B8C-83A1-F6EECF244321}">
                <p14:modId xmlns:p14="http://schemas.microsoft.com/office/powerpoint/2010/main" xmlns="" val="3944240543"/>
              </p:ext>
            </p:extLst>
          </p:nvPr>
        </p:nvGraphicFramePr>
        <p:xfrm>
          <a:off x="25400" y="1839664"/>
          <a:ext cx="10477500" cy="4983480"/>
        </p:xfrm>
        <a:graphic>
          <a:graphicData uri="http://schemas.openxmlformats.org/drawingml/2006/table">
            <a:tbl>
              <a:tblPr rtl="1" firstRow="1" firstCol="1" bandRow="1">
                <a:tableStyleId>{F5AB1C69-6EDB-4FF4-983F-18BD219EF322}</a:tableStyleId>
              </a:tblPr>
              <a:tblGrid>
                <a:gridCol w="2542064"/>
                <a:gridCol w="2817336"/>
                <a:gridCol w="5118100"/>
              </a:tblGrid>
              <a:tr h="624136">
                <a:tc>
                  <a:txBody>
                    <a:bodyPr/>
                    <a:lstStyle/>
                    <a:p>
                      <a:pPr algn="ctr" rtl="0">
                        <a:spcBef>
                          <a:spcPts val="900"/>
                        </a:spcBef>
                        <a:spcAft>
                          <a:spcPts val="0"/>
                        </a:spcAft>
                      </a:pPr>
                      <a:r>
                        <a:rPr lang="ar-SA" sz="2400" dirty="0">
                          <a:effectLst/>
                          <a:latin typeface="Arabic Typesetting" panose="03020402040406030203" pitchFamily="66" charset="-78"/>
                          <a:cs typeface="Arabic Typesetting" panose="03020402040406030203" pitchFamily="66" charset="-78"/>
                        </a:rPr>
                        <a:t> </a:t>
                      </a:r>
                      <a:endParaRPr lang="en-US" sz="1800" dirty="0">
                        <a:effectLst/>
                        <a:latin typeface="Arabic Typesetting" panose="03020402040406030203" pitchFamily="66" charset="-78"/>
                        <a:cs typeface="Arabic Typesetting" panose="03020402040406030203" pitchFamily="66" charset="-78"/>
                      </a:endParaRPr>
                    </a:p>
                    <a:p>
                      <a:pPr algn="ctr" rtl="0">
                        <a:spcBef>
                          <a:spcPts val="900"/>
                        </a:spcBef>
                        <a:spcAft>
                          <a:spcPts val="0"/>
                        </a:spcAft>
                      </a:pPr>
                      <a:r>
                        <a:rPr lang="ar-SA" sz="2400" dirty="0">
                          <a:effectLst/>
                          <a:latin typeface="Arabic Typesetting" panose="03020402040406030203" pitchFamily="66" charset="-78"/>
                          <a:cs typeface="Arabic Typesetting" panose="03020402040406030203" pitchFamily="66" charset="-78"/>
                        </a:rPr>
                        <a:t>معايير التقويم الكلية</a:t>
                      </a:r>
                      <a:endParaRPr lang="en-US" sz="1800" dirty="0">
                        <a:solidFill>
                          <a:srgbClr val="FFFFFF"/>
                        </a:solidFill>
                        <a:effectLst/>
                        <a:latin typeface="Arabic Typesetting" panose="03020402040406030203" pitchFamily="66" charset="-78"/>
                        <a:ea typeface="Times New Roman" panose="02020603050405020304" pitchFamily="18" charset="0"/>
                        <a:cs typeface="Arabic Typesetting" panose="03020402040406030203" pitchFamily="66" charset="-78"/>
                      </a:endParaRPr>
                    </a:p>
                  </a:txBody>
                  <a:tcPr marL="62912" marR="62912" marT="0" marB="0" anchor="ctr"/>
                </a:tc>
                <a:tc>
                  <a:txBody>
                    <a:bodyPr/>
                    <a:lstStyle/>
                    <a:p>
                      <a:pPr algn="ctr" rtl="0">
                        <a:spcBef>
                          <a:spcPts val="900"/>
                        </a:spcBef>
                        <a:spcAft>
                          <a:spcPts val="0"/>
                        </a:spcAft>
                      </a:pPr>
                      <a:r>
                        <a:rPr lang="ar-SA" sz="2400" dirty="0">
                          <a:effectLst/>
                          <a:latin typeface="Arabic Typesetting" panose="03020402040406030203" pitchFamily="66" charset="-78"/>
                          <a:cs typeface="Arabic Typesetting" panose="03020402040406030203" pitchFamily="66" charset="-78"/>
                        </a:rPr>
                        <a:t> </a:t>
                      </a:r>
                      <a:endParaRPr lang="en-US" sz="1800" dirty="0">
                        <a:effectLst/>
                        <a:latin typeface="Arabic Typesetting" panose="03020402040406030203" pitchFamily="66" charset="-78"/>
                        <a:cs typeface="Arabic Typesetting" panose="03020402040406030203" pitchFamily="66" charset="-78"/>
                      </a:endParaRPr>
                    </a:p>
                    <a:p>
                      <a:pPr algn="ctr" rtl="0">
                        <a:spcBef>
                          <a:spcPts val="900"/>
                        </a:spcBef>
                        <a:spcAft>
                          <a:spcPts val="0"/>
                        </a:spcAft>
                      </a:pPr>
                      <a:r>
                        <a:rPr lang="ar-SA" sz="2400" dirty="0">
                          <a:effectLst/>
                          <a:latin typeface="Arabic Typesetting" panose="03020402040406030203" pitchFamily="66" charset="-78"/>
                          <a:cs typeface="Arabic Typesetting" panose="03020402040406030203" pitchFamily="66" charset="-78"/>
                        </a:rPr>
                        <a:t>معايير التقويم الجزئية</a:t>
                      </a:r>
                      <a:endParaRPr lang="en-US" sz="1800" dirty="0">
                        <a:solidFill>
                          <a:srgbClr val="FFFFFF"/>
                        </a:solidFill>
                        <a:effectLst/>
                        <a:latin typeface="Arabic Typesetting" panose="03020402040406030203" pitchFamily="66" charset="-78"/>
                        <a:ea typeface="Times New Roman" panose="02020603050405020304" pitchFamily="18" charset="0"/>
                        <a:cs typeface="Arabic Typesetting" panose="03020402040406030203" pitchFamily="66" charset="-78"/>
                      </a:endParaRPr>
                    </a:p>
                  </a:txBody>
                  <a:tcPr marL="62912" marR="62912" marT="0" marB="0" anchor="ctr"/>
                </a:tc>
                <a:tc>
                  <a:txBody>
                    <a:bodyPr/>
                    <a:lstStyle/>
                    <a:p>
                      <a:pPr algn="ctr" rtl="0">
                        <a:spcBef>
                          <a:spcPts val="900"/>
                        </a:spcBef>
                        <a:spcAft>
                          <a:spcPts val="0"/>
                        </a:spcAft>
                      </a:pPr>
                      <a:r>
                        <a:rPr lang="en-US" sz="2400" dirty="0">
                          <a:effectLst/>
                          <a:latin typeface="Arabic Typesetting" panose="03020402040406030203" pitchFamily="66" charset="-78"/>
                          <a:cs typeface="Arabic Typesetting" panose="03020402040406030203" pitchFamily="66" charset="-78"/>
                        </a:rPr>
                        <a:t> </a:t>
                      </a:r>
                      <a:endParaRPr lang="en-US" sz="1800" dirty="0">
                        <a:solidFill>
                          <a:srgbClr val="FFFFFF"/>
                        </a:solidFill>
                        <a:effectLst/>
                        <a:latin typeface="Arabic Typesetting" panose="03020402040406030203" pitchFamily="66" charset="-78"/>
                        <a:ea typeface="Times New Roman" panose="02020603050405020304" pitchFamily="18" charset="0"/>
                        <a:cs typeface="Arabic Typesetting" panose="03020402040406030203" pitchFamily="66" charset="-78"/>
                      </a:endParaRPr>
                    </a:p>
                  </a:txBody>
                  <a:tcPr marL="62912" marR="62912" marT="0" marB="0" anchor="ctr"/>
                </a:tc>
              </a:tr>
              <a:tr h="1670669">
                <a:tc rowSpan="4">
                  <a:txBody>
                    <a:bodyPr/>
                    <a:lstStyle/>
                    <a:p>
                      <a:pPr algn="ctr" rtl="0">
                        <a:spcBef>
                          <a:spcPts val="900"/>
                        </a:spcBef>
                        <a:spcAft>
                          <a:spcPts val="0"/>
                        </a:spcAft>
                      </a:pPr>
                      <a:r>
                        <a:rPr lang="ar-SA" sz="2000" dirty="0">
                          <a:effectLst/>
                          <a:latin typeface="Arabic Typesetting" panose="03020402040406030203" pitchFamily="66" charset="-78"/>
                          <a:cs typeface="Arabic Typesetting" panose="03020402040406030203" pitchFamily="66" charset="-78"/>
                        </a:rPr>
                        <a:t> </a:t>
                      </a:r>
                      <a:endParaRPr lang="en-US" sz="1800" dirty="0">
                        <a:effectLst/>
                        <a:latin typeface="Arabic Typesetting" panose="03020402040406030203" pitchFamily="66" charset="-78"/>
                        <a:cs typeface="Arabic Typesetting" panose="03020402040406030203" pitchFamily="66" charset="-78"/>
                      </a:endParaRPr>
                    </a:p>
                    <a:p>
                      <a:pPr algn="ctr" rtl="0">
                        <a:spcBef>
                          <a:spcPts val="900"/>
                        </a:spcBef>
                        <a:spcAft>
                          <a:spcPts val="0"/>
                        </a:spcAft>
                      </a:pPr>
                      <a:r>
                        <a:rPr lang="ar-SA" sz="2800" kern="1200" dirty="0">
                          <a:latin typeface="Arabic Typesetting" panose="03020402040406030203" pitchFamily="66" charset="-78"/>
                          <a:cs typeface="Arabic Typesetting" panose="03020402040406030203" pitchFamily="66" charset="-78"/>
                        </a:rPr>
                        <a:t>السوق:</a:t>
                      </a:r>
                      <a:endParaRPr lang="en-US" sz="2800" kern="1200" dirty="0">
                        <a:latin typeface="Arabic Typesetting" panose="03020402040406030203" pitchFamily="66" charset="-78"/>
                        <a:cs typeface="Arabic Typesetting" panose="03020402040406030203" pitchFamily="66" charset="-78"/>
                      </a:endParaRPr>
                    </a:p>
                    <a:p>
                      <a:pPr algn="ctr" rtl="0">
                        <a:spcBef>
                          <a:spcPts val="900"/>
                        </a:spcBef>
                        <a:spcAft>
                          <a:spcPts val="0"/>
                        </a:spcAft>
                      </a:pPr>
                      <a:r>
                        <a:rPr lang="ar-SA" sz="2400" b="0" kern="1200" dirty="0">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t>استهدفنا مدينة الرياض عن غيرها من مدن المملكة العربية السعودية نظرا لعدد السكان المتزايد فيها وتم تحديد موقع المصنع بالقرب من المنتجات الزراعية</a:t>
                      </a:r>
                      <a:endParaRPr lang="en-US" sz="2400" b="0" kern="1200" dirty="0">
                        <a:solidFill>
                          <a:schemeClr val="tx2"/>
                        </a:solidFill>
                        <a:effectLst>
                          <a:outerShdw blurRad="38100" dist="38100" dir="2700000" algn="tl">
                            <a:srgbClr val="000000">
                              <a:alpha val="43137"/>
                            </a:srgbClr>
                          </a:outerShdw>
                        </a:effectLst>
                        <a:latin typeface="Arabic Typesetting" panose="03020402040406030203" pitchFamily="66" charset="-78"/>
                        <a:ea typeface="Times New Roman" panose="02020603050405020304" pitchFamily="18" charset="0"/>
                        <a:cs typeface="Arabic Typesetting" panose="03020402040406030203" pitchFamily="66" charset="-78"/>
                      </a:endParaRPr>
                    </a:p>
                  </a:txBody>
                  <a:tcPr marL="62912" marR="62912" marT="0" marB="0" anchor="ctr"/>
                </a:tc>
                <a:tc>
                  <a:txBody>
                    <a:bodyPr/>
                    <a:lstStyle/>
                    <a:p>
                      <a:pPr algn="r" rtl="0">
                        <a:spcBef>
                          <a:spcPts val="900"/>
                        </a:spcBef>
                        <a:spcAft>
                          <a:spcPts val="0"/>
                        </a:spcAft>
                      </a:pPr>
                      <a:endParaRPr lang="en-US" sz="2000" dirty="0">
                        <a:effectLst/>
                        <a:latin typeface="Arabic Typesetting" panose="03020402040406030203" pitchFamily="66" charset="-78"/>
                        <a:cs typeface="Arabic Typesetting" panose="03020402040406030203" pitchFamily="66" charset="-78"/>
                      </a:endParaRPr>
                    </a:p>
                    <a:p>
                      <a:pPr algn="r" rtl="0">
                        <a:spcBef>
                          <a:spcPts val="900"/>
                        </a:spcBef>
                        <a:spcAft>
                          <a:spcPts val="0"/>
                        </a:spcAft>
                      </a:pPr>
                      <a:r>
                        <a:rPr lang="ar-SA" sz="2000" dirty="0">
                          <a:effectLst/>
                          <a:latin typeface="Arabic Typesetting" panose="03020402040406030203" pitchFamily="66" charset="-78"/>
                          <a:cs typeface="Arabic Typesetting" panose="03020402040406030203" pitchFamily="66" charset="-78"/>
                        </a:rPr>
                        <a:t>أ- مستوى الطلب المحلي </a:t>
                      </a:r>
                      <a:r>
                        <a:rPr lang="ar-SA" sz="2000" dirty="0" smtClean="0">
                          <a:effectLst/>
                          <a:latin typeface="Arabic Typesetting" panose="03020402040406030203" pitchFamily="66" charset="-78"/>
                          <a:cs typeface="Arabic Typesetting" panose="03020402040406030203" pitchFamily="66" charset="-78"/>
                        </a:rPr>
                        <a:t>  (</a:t>
                      </a:r>
                      <a:r>
                        <a:rPr lang="ar-SA" sz="2000" dirty="0">
                          <a:effectLst/>
                          <a:latin typeface="Arabic Typesetting" panose="03020402040406030203" pitchFamily="66" charset="-78"/>
                          <a:cs typeface="Arabic Typesetting" panose="03020402040406030203" pitchFamily="66" charset="-78"/>
                        </a:rPr>
                        <a:t>4)</a:t>
                      </a:r>
                      <a:endParaRPr lang="en-US" sz="2000" b="1" dirty="0">
                        <a:solidFill>
                          <a:schemeClr val="tx2"/>
                        </a:solidFill>
                        <a:effectLst/>
                        <a:latin typeface="Arabic Typesetting" panose="03020402040406030203" pitchFamily="66" charset="-78"/>
                        <a:ea typeface="Times New Roman" panose="02020603050405020304" pitchFamily="18" charset="0"/>
                        <a:cs typeface="Arabic Typesetting" panose="03020402040406030203" pitchFamily="66" charset="-78"/>
                      </a:endParaRPr>
                    </a:p>
                  </a:txBody>
                  <a:tcPr marL="62912" marR="62912" marT="0" marB="0" anchor="ctr"/>
                </a:tc>
                <a:tc>
                  <a:txBody>
                    <a:bodyPr/>
                    <a:lstStyle/>
                    <a:p>
                      <a:pPr algn="ctr" rtl="0">
                        <a:spcBef>
                          <a:spcPts val="900"/>
                        </a:spcBef>
                        <a:spcAft>
                          <a:spcPts val="0"/>
                        </a:spcAft>
                      </a:pPr>
                      <a:r>
                        <a:rPr lang="ar-SA" sz="2400" dirty="0">
                          <a:effectLst/>
                          <a:latin typeface="Arabic Typesetting" panose="03020402040406030203" pitchFamily="66" charset="-78"/>
                          <a:cs typeface="Arabic Typesetting" panose="03020402040406030203" pitchFamily="66" charset="-78"/>
                        </a:rPr>
                        <a:t>يعتبر للأسمدة العضوية مخزن رئيسي ومستمر للعناصر </a:t>
                      </a:r>
                      <a:r>
                        <a:rPr lang="ar-SA" sz="2400" dirty="0" err="1">
                          <a:effectLst/>
                          <a:latin typeface="Arabic Typesetting" panose="03020402040406030203" pitchFamily="66" charset="-78"/>
                          <a:cs typeface="Arabic Typesetting" panose="03020402040406030203" pitchFamily="66" charset="-78"/>
                        </a:rPr>
                        <a:t>السمادية</a:t>
                      </a:r>
                      <a:r>
                        <a:rPr lang="ar-SA" sz="2400" dirty="0">
                          <a:effectLst/>
                          <a:latin typeface="Arabic Typesetting" panose="03020402040406030203" pitchFamily="66" charset="-78"/>
                          <a:cs typeface="Arabic Typesetting" panose="03020402040406030203" pitchFamily="66" charset="-78"/>
                        </a:rPr>
                        <a:t> الضرورية لنمو النبات، وفى نفس الوقت تعتبر المادة العضوية مصدرا هاما للطاقة اللازمة لمعظم كائنات التربة. </a:t>
                      </a:r>
                      <a:endParaRPr lang="en-US" sz="2400" dirty="0">
                        <a:effectLst/>
                        <a:latin typeface="Arabic Typesetting" panose="03020402040406030203" pitchFamily="66" charset="-78"/>
                        <a:cs typeface="Arabic Typesetting" panose="03020402040406030203" pitchFamily="66" charset="-78"/>
                      </a:endParaRPr>
                    </a:p>
                    <a:p>
                      <a:pPr algn="ctr" rtl="0">
                        <a:spcBef>
                          <a:spcPts val="900"/>
                        </a:spcBef>
                        <a:spcAft>
                          <a:spcPts val="0"/>
                        </a:spcAft>
                      </a:pPr>
                      <a:r>
                        <a:rPr lang="ar-SA" sz="2400" dirty="0">
                          <a:effectLst/>
                          <a:latin typeface="Arabic Typesetting" panose="03020402040406030203" pitchFamily="66" charset="-78"/>
                          <a:cs typeface="Arabic Typesetting" panose="03020402040406030203" pitchFamily="66" charset="-78"/>
                        </a:rPr>
                        <a:t>ومع وجود منافسين أقله في السوق تم تقييم الطلب المحلي بدرجة عالية لتميز فكرة المشروع عن غيره وتقديم خدمة فريدة من نوعها</a:t>
                      </a:r>
                      <a:endParaRPr lang="en-US" sz="2400" b="0" dirty="0">
                        <a:solidFill>
                          <a:srgbClr val="A02240"/>
                        </a:solidFill>
                        <a:effectLst/>
                        <a:latin typeface="Arabic Typesetting" panose="03020402040406030203" pitchFamily="66" charset="-78"/>
                        <a:ea typeface="Times New Roman" panose="02020603050405020304" pitchFamily="18" charset="0"/>
                        <a:cs typeface="Arabic Typesetting" panose="03020402040406030203" pitchFamily="66" charset="-78"/>
                      </a:endParaRPr>
                    </a:p>
                  </a:txBody>
                  <a:tcPr marL="62912" marR="62912" marT="0" marB="0" anchor="ctr"/>
                </a:tc>
              </a:tr>
              <a:tr h="671064">
                <a:tc vMerge="1">
                  <a:txBody>
                    <a:bodyPr/>
                    <a:lstStyle/>
                    <a:p>
                      <a:pPr rtl="1"/>
                      <a:endParaRPr lang="ar-SA"/>
                    </a:p>
                  </a:txBody>
                  <a:tcPr/>
                </a:tc>
                <a:tc>
                  <a:txBody>
                    <a:bodyPr/>
                    <a:lstStyle/>
                    <a:p>
                      <a:pPr algn="r" rtl="0">
                        <a:spcBef>
                          <a:spcPts val="900"/>
                        </a:spcBef>
                        <a:spcAft>
                          <a:spcPts val="0"/>
                        </a:spcAft>
                      </a:pPr>
                      <a:endParaRPr lang="en-US" sz="2000" dirty="0">
                        <a:effectLst/>
                        <a:latin typeface="Arabic Typesetting" panose="03020402040406030203" pitchFamily="66" charset="-78"/>
                        <a:cs typeface="Arabic Typesetting" panose="03020402040406030203" pitchFamily="66" charset="-78"/>
                      </a:endParaRPr>
                    </a:p>
                    <a:p>
                      <a:pPr algn="r" rtl="0">
                        <a:spcBef>
                          <a:spcPts val="900"/>
                        </a:spcBef>
                        <a:spcAft>
                          <a:spcPts val="0"/>
                        </a:spcAft>
                      </a:pPr>
                      <a:r>
                        <a:rPr lang="ar-SA" sz="2000" dirty="0">
                          <a:effectLst/>
                          <a:latin typeface="Arabic Typesetting" panose="03020402040406030203" pitchFamily="66" charset="-78"/>
                          <a:cs typeface="Arabic Typesetting" panose="03020402040406030203" pitchFamily="66" charset="-78"/>
                        </a:rPr>
                        <a:t>ب - إمكانية التصدير </a:t>
                      </a:r>
                      <a:r>
                        <a:rPr lang="ar-SA" sz="2000" dirty="0" smtClean="0">
                          <a:effectLst/>
                          <a:latin typeface="Arabic Typesetting" panose="03020402040406030203" pitchFamily="66" charset="-78"/>
                          <a:cs typeface="Arabic Typesetting" panose="03020402040406030203" pitchFamily="66" charset="-78"/>
                        </a:rPr>
                        <a:t>  (</a:t>
                      </a:r>
                      <a:r>
                        <a:rPr lang="ar-SA" sz="2000" dirty="0">
                          <a:effectLst/>
                          <a:latin typeface="Arabic Typesetting" panose="03020402040406030203" pitchFamily="66" charset="-78"/>
                          <a:cs typeface="Arabic Typesetting" panose="03020402040406030203" pitchFamily="66" charset="-78"/>
                        </a:rPr>
                        <a:t>5)</a:t>
                      </a:r>
                      <a:endParaRPr lang="en-US" sz="2000" b="1" dirty="0">
                        <a:solidFill>
                          <a:schemeClr val="tx2"/>
                        </a:solidFill>
                        <a:effectLst/>
                        <a:latin typeface="Arabic Typesetting" panose="03020402040406030203" pitchFamily="66" charset="-78"/>
                        <a:ea typeface="Times New Roman" panose="02020603050405020304" pitchFamily="18" charset="0"/>
                        <a:cs typeface="Arabic Typesetting" panose="03020402040406030203" pitchFamily="66" charset="-78"/>
                      </a:endParaRPr>
                    </a:p>
                  </a:txBody>
                  <a:tcPr marL="62912" marR="62912" marT="0" marB="0" anchor="ctr"/>
                </a:tc>
                <a:tc>
                  <a:txBody>
                    <a:bodyPr/>
                    <a:lstStyle/>
                    <a:p>
                      <a:pPr algn="ctr" rtl="0">
                        <a:spcBef>
                          <a:spcPts val="900"/>
                        </a:spcBef>
                        <a:spcAft>
                          <a:spcPts val="0"/>
                        </a:spcAft>
                      </a:pPr>
                      <a:r>
                        <a:rPr lang="ar-SA" sz="2400" dirty="0">
                          <a:effectLst/>
                          <a:latin typeface="Arabic Typesetting" panose="03020402040406030203" pitchFamily="66" charset="-78"/>
                          <a:cs typeface="Arabic Typesetting" panose="03020402040406030203" pitchFamily="66" charset="-78"/>
                        </a:rPr>
                        <a:t>نطمح إلى توسيع فكرة المشروع إلى عدة مناطق ومدن وبإذن الله تصديرها إلى دول الخارج وجعل فكرة المشروع ناجحة محليا ودوليا</a:t>
                      </a:r>
                      <a:endParaRPr lang="en-US" sz="2400" dirty="0">
                        <a:solidFill>
                          <a:srgbClr val="FFFFFF"/>
                        </a:solidFill>
                        <a:effectLst/>
                        <a:latin typeface="Arabic Typesetting" panose="03020402040406030203" pitchFamily="66" charset="-78"/>
                        <a:ea typeface="Times New Roman" panose="02020603050405020304" pitchFamily="18" charset="0"/>
                        <a:cs typeface="Arabic Typesetting" panose="03020402040406030203" pitchFamily="66" charset="-78"/>
                      </a:endParaRPr>
                    </a:p>
                  </a:txBody>
                  <a:tcPr marL="62912" marR="62912" marT="0" marB="0" anchor="ctr"/>
                </a:tc>
              </a:tr>
              <a:tr h="552230">
                <a:tc vMerge="1">
                  <a:txBody>
                    <a:bodyPr/>
                    <a:lstStyle/>
                    <a:p>
                      <a:pPr rtl="1"/>
                      <a:endParaRPr lang="ar-SA"/>
                    </a:p>
                  </a:txBody>
                  <a:tcPr/>
                </a:tc>
                <a:tc>
                  <a:txBody>
                    <a:bodyPr/>
                    <a:lstStyle/>
                    <a:p>
                      <a:pPr algn="r" rtl="0">
                        <a:spcBef>
                          <a:spcPts val="900"/>
                        </a:spcBef>
                        <a:spcAft>
                          <a:spcPts val="0"/>
                        </a:spcAft>
                      </a:pPr>
                      <a:endParaRPr lang="en-US" sz="2000" dirty="0">
                        <a:effectLst/>
                        <a:latin typeface="Arabic Typesetting" panose="03020402040406030203" pitchFamily="66" charset="-78"/>
                        <a:cs typeface="Arabic Typesetting" panose="03020402040406030203" pitchFamily="66" charset="-78"/>
                      </a:endParaRPr>
                    </a:p>
                    <a:p>
                      <a:pPr algn="r" rtl="0">
                        <a:spcBef>
                          <a:spcPts val="900"/>
                        </a:spcBef>
                        <a:spcAft>
                          <a:spcPts val="0"/>
                        </a:spcAft>
                      </a:pPr>
                      <a:r>
                        <a:rPr lang="ar-SA" sz="2000" dirty="0">
                          <a:effectLst/>
                          <a:latin typeface="Arabic Typesetting" panose="03020402040406030203" pitchFamily="66" charset="-78"/>
                          <a:cs typeface="Arabic Typesetting" panose="03020402040406030203" pitchFamily="66" charset="-78"/>
                        </a:rPr>
                        <a:t>ج - مدى توافر منافذ </a:t>
                      </a:r>
                      <a:r>
                        <a:rPr lang="ar-SA" sz="2000" dirty="0" smtClean="0">
                          <a:effectLst/>
                          <a:latin typeface="Arabic Typesetting" panose="03020402040406030203" pitchFamily="66" charset="-78"/>
                          <a:cs typeface="Arabic Typesetting" panose="03020402040406030203" pitchFamily="66" charset="-78"/>
                        </a:rPr>
                        <a:t>التوزيع   (</a:t>
                      </a:r>
                      <a:r>
                        <a:rPr lang="ar-SA" sz="2000" dirty="0">
                          <a:effectLst/>
                          <a:latin typeface="Arabic Typesetting" panose="03020402040406030203" pitchFamily="66" charset="-78"/>
                          <a:cs typeface="Arabic Typesetting" panose="03020402040406030203" pitchFamily="66" charset="-78"/>
                        </a:rPr>
                        <a:t>4)</a:t>
                      </a:r>
                      <a:endParaRPr lang="en-US" sz="2000" b="1" dirty="0">
                        <a:solidFill>
                          <a:schemeClr val="tx2"/>
                        </a:solidFill>
                        <a:effectLst/>
                        <a:latin typeface="Arabic Typesetting" panose="03020402040406030203" pitchFamily="66" charset="-78"/>
                        <a:ea typeface="Times New Roman" panose="02020603050405020304" pitchFamily="18" charset="0"/>
                        <a:cs typeface="Arabic Typesetting" panose="03020402040406030203" pitchFamily="66" charset="-78"/>
                      </a:endParaRPr>
                    </a:p>
                  </a:txBody>
                  <a:tcPr marL="62912" marR="62912" marT="0" marB="0" anchor="ctr"/>
                </a:tc>
                <a:tc>
                  <a:txBody>
                    <a:bodyPr/>
                    <a:lstStyle/>
                    <a:p>
                      <a:pPr algn="ctr" rtl="0">
                        <a:spcBef>
                          <a:spcPts val="900"/>
                        </a:spcBef>
                        <a:spcAft>
                          <a:spcPts val="0"/>
                        </a:spcAft>
                      </a:pPr>
                      <a:r>
                        <a:rPr lang="ar-SA" sz="2400" dirty="0">
                          <a:effectLst/>
                          <a:latin typeface="Arabic Typesetting" panose="03020402040406030203" pitchFamily="66" charset="-78"/>
                          <a:cs typeface="Arabic Typesetting" panose="03020402040406030203" pitchFamily="66" charset="-78"/>
                        </a:rPr>
                        <a:t>تتمتع فكرة المشروع بتوافر منافذ متعددة فمنها: المشاتل الزراعية، المحلات المهتمة بأدوات الزراعة</a:t>
                      </a:r>
                      <a:endParaRPr lang="en-US" sz="2400" dirty="0">
                        <a:solidFill>
                          <a:srgbClr val="FFFFFF"/>
                        </a:solidFill>
                        <a:effectLst/>
                        <a:latin typeface="Arabic Typesetting" panose="03020402040406030203" pitchFamily="66" charset="-78"/>
                        <a:ea typeface="Times New Roman" panose="02020603050405020304" pitchFamily="18" charset="0"/>
                        <a:cs typeface="Arabic Typesetting" panose="03020402040406030203" pitchFamily="66" charset="-78"/>
                      </a:endParaRPr>
                    </a:p>
                  </a:txBody>
                  <a:tcPr marL="62912" marR="62912" marT="0" marB="0" anchor="ctr"/>
                </a:tc>
              </a:tr>
              <a:tr h="671064">
                <a:tc vMerge="1">
                  <a:txBody>
                    <a:bodyPr/>
                    <a:lstStyle/>
                    <a:p>
                      <a:pPr rtl="1"/>
                      <a:endParaRPr lang="ar-SA"/>
                    </a:p>
                  </a:txBody>
                  <a:tcPr/>
                </a:tc>
                <a:tc>
                  <a:txBody>
                    <a:bodyPr/>
                    <a:lstStyle/>
                    <a:p>
                      <a:pPr algn="r" rtl="0">
                        <a:spcBef>
                          <a:spcPts val="900"/>
                        </a:spcBef>
                        <a:spcAft>
                          <a:spcPts val="0"/>
                        </a:spcAft>
                      </a:pPr>
                      <a:endParaRPr lang="en-US" sz="2000" dirty="0">
                        <a:effectLst/>
                        <a:latin typeface="Arabic Typesetting" panose="03020402040406030203" pitchFamily="66" charset="-78"/>
                        <a:cs typeface="Arabic Typesetting" panose="03020402040406030203" pitchFamily="66" charset="-78"/>
                      </a:endParaRPr>
                    </a:p>
                    <a:p>
                      <a:pPr algn="r" rtl="0">
                        <a:spcBef>
                          <a:spcPts val="900"/>
                        </a:spcBef>
                        <a:spcAft>
                          <a:spcPts val="0"/>
                        </a:spcAft>
                      </a:pPr>
                      <a:r>
                        <a:rPr lang="ar-SA" sz="2000" dirty="0">
                          <a:effectLst/>
                          <a:latin typeface="Arabic Typesetting" panose="03020402040406030203" pitchFamily="66" charset="-78"/>
                          <a:cs typeface="Arabic Typesetting" panose="03020402040406030203" pitchFamily="66" charset="-78"/>
                        </a:rPr>
                        <a:t>د-احتمالات الطلب في </a:t>
                      </a:r>
                      <a:r>
                        <a:rPr lang="ar-SA" sz="2000" dirty="0" smtClean="0">
                          <a:effectLst/>
                          <a:latin typeface="Arabic Typesetting" panose="03020402040406030203" pitchFamily="66" charset="-78"/>
                          <a:cs typeface="Arabic Typesetting" panose="03020402040406030203" pitchFamily="66" charset="-78"/>
                        </a:rPr>
                        <a:t>المستقبل  (</a:t>
                      </a:r>
                      <a:r>
                        <a:rPr lang="ar-SA" sz="2000" dirty="0">
                          <a:effectLst/>
                          <a:latin typeface="Arabic Typesetting" panose="03020402040406030203" pitchFamily="66" charset="-78"/>
                          <a:cs typeface="Arabic Typesetting" panose="03020402040406030203" pitchFamily="66" charset="-78"/>
                        </a:rPr>
                        <a:t>4)</a:t>
                      </a:r>
                      <a:endParaRPr lang="en-US" sz="2000" b="1" dirty="0">
                        <a:solidFill>
                          <a:schemeClr val="tx2"/>
                        </a:solidFill>
                        <a:effectLst/>
                        <a:latin typeface="Arabic Typesetting" panose="03020402040406030203" pitchFamily="66" charset="-78"/>
                        <a:ea typeface="Times New Roman" panose="02020603050405020304" pitchFamily="18" charset="0"/>
                        <a:cs typeface="Arabic Typesetting" panose="03020402040406030203" pitchFamily="66" charset="-78"/>
                      </a:endParaRPr>
                    </a:p>
                  </a:txBody>
                  <a:tcPr marL="62912" marR="62912" marT="0" marB="0" anchor="ctr"/>
                </a:tc>
                <a:tc>
                  <a:txBody>
                    <a:bodyPr/>
                    <a:lstStyle/>
                    <a:p>
                      <a:pPr algn="ctr" rtl="0">
                        <a:spcBef>
                          <a:spcPts val="900"/>
                        </a:spcBef>
                        <a:spcAft>
                          <a:spcPts val="0"/>
                        </a:spcAft>
                      </a:pPr>
                      <a:r>
                        <a:rPr lang="ar-SA" sz="2400" dirty="0">
                          <a:effectLst/>
                          <a:latin typeface="Arabic Typesetting" panose="03020402040406030203" pitchFamily="66" charset="-78"/>
                          <a:cs typeface="Arabic Typesetting" panose="03020402040406030203" pitchFamily="66" charset="-78"/>
                        </a:rPr>
                        <a:t>مع تطور اهداف ورؤى الدولة، وازدياد الاهتمام بالبيئة والتشجير نتوقع زيادة الطلب على المنتج في السنوات القادمة بإذن الله</a:t>
                      </a:r>
                      <a:endParaRPr lang="en-US" sz="2400" dirty="0">
                        <a:solidFill>
                          <a:srgbClr val="FFFFFF"/>
                        </a:solidFill>
                        <a:effectLst/>
                        <a:latin typeface="Arabic Typesetting" panose="03020402040406030203" pitchFamily="66" charset="-78"/>
                        <a:ea typeface="Times New Roman" panose="02020603050405020304" pitchFamily="18" charset="0"/>
                        <a:cs typeface="Arabic Typesetting" panose="03020402040406030203" pitchFamily="66" charset="-78"/>
                      </a:endParaRPr>
                    </a:p>
                  </a:txBody>
                  <a:tcPr marL="62912" marR="62912" marT="0" marB="0" anchor="ctr"/>
                </a:tc>
              </a:tr>
            </a:tbl>
          </a:graphicData>
        </a:graphic>
      </p:graphicFrame>
      <p:sp>
        <p:nvSpPr>
          <p:cNvPr id="8" name="عنصر نائب لرقم الشريحة 7"/>
          <p:cNvSpPr>
            <a:spLocks noGrp="1"/>
          </p:cNvSpPr>
          <p:nvPr>
            <p:ph type="sldNum" sz="quarter" idx="12"/>
          </p:nvPr>
        </p:nvSpPr>
        <p:spPr/>
        <p:txBody>
          <a:bodyPr/>
          <a:lstStyle/>
          <a:p>
            <a:pPr algn="r" rtl="1"/>
            <a:fld id="{022B156B-59AE-415F-B24B-8756D48BB977}" type="slidenum">
              <a:rPr lang="ar-SA" smtClean="0"/>
              <a:pPr algn="r" rtl="1"/>
              <a:t>4</a:t>
            </a:fld>
            <a:endParaRPr lang="ar-SA"/>
          </a:p>
        </p:txBody>
      </p:sp>
    </p:spTree>
    <p:extLst>
      <p:ext uri="{BB962C8B-B14F-4D97-AF65-F5344CB8AC3E}">
        <p14:creationId xmlns:p14="http://schemas.microsoft.com/office/powerpoint/2010/main" xmlns="" val="1085226932"/>
      </p:ext>
    </p:extLst>
  </p:cSld>
  <p:clrMapOvr>
    <a:masterClrMapping/>
  </p:clrMapOvr>
  <p:transition spd="slow">
    <p:push dir="u"/>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نتيجة بحث الصور عن ‫شعار جامعة الملك سعود الجديد png‬‏"/>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187325"/>
            <a:ext cx="1535430" cy="590550"/>
          </a:xfrm>
          <a:prstGeom prst="rect">
            <a:avLst/>
          </a:prstGeom>
          <a:noFill/>
          <a:ln>
            <a:noFill/>
          </a:ln>
        </p:spPr>
      </p:pic>
      <p:pic>
        <p:nvPicPr>
          <p:cNvPr id="3" name="صورة 2" descr="C:\Users\Eman RAD\Desktop\2.png"/>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1074400" y="5892800"/>
            <a:ext cx="1117600" cy="965200"/>
          </a:xfrm>
          <a:prstGeom prst="rect">
            <a:avLst/>
          </a:prstGeom>
          <a:noFill/>
          <a:ln>
            <a:noFill/>
          </a:ln>
        </p:spPr>
      </p:pic>
      <p:sp>
        <p:nvSpPr>
          <p:cNvPr id="4" name="عنصر نائب لرقم الشريحة 3"/>
          <p:cNvSpPr>
            <a:spLocks noGrp="1"/>
          </p:cNvSpPr>
          <p:nvPr>
            <p:ph type="sldNum" sz="quarter" idx="12"/>
          </p:nvPr>
        </p:nvSpPr>
        <p:spPr/>
        <p:txBody>
          <a:bodyPr/>
          <a:lstStyle/>
          <a:p>
            <a:pPr algn="r" rtl="1"/>
            <a:fld id="{022B156B-59AE-415F-B24B-8756D48BB977}" type="slidenum">
              <a:rPr lang="ar-SA" smtClean="0"/>
              <a:pPr algn="r" rtl="1"/>
              <a:t>40</a:t>
            </a:fld>
            <a:endParaRPr lang="ar-SA"/>
          </a:p>
        </p:txBody>
      </p:sp>
      <p:sp>
        <p:nvSpPr>
          <p:cNvPr id="6" name="عنوان 1"/>
          <p:cNvSpPr txBox="1">
            <a:spLocks/>
          </p:cNvSpPr>
          <p:nvPr/>
        </p:nvSpPr>
        <p:spPr>
          <a:xfrm>
            <a:off x="2448169" y="0"/>
            <a:ext cx="9702800" cy="1993900"/>
          </a:xfrm>
          <a:prstGeom prst="rect">
            <a:avLst/>
          </a:prstGeom>
        </p:spPr>
        <p:txBody>
          <a:bodyPr>
            <a:noAutofit/>
          </a:bodyPr>
          <a:lstStyle>
            <a:lvl1pPr algn="r" defTabSz="914400" rtl="1" eaLnBrk="1" latinLnBrk="0" hangingPunct="1">
              <a:lnSpc>
                <a:spcPct val="90000"/>
              </a:lnSpc>
              <a:spcBef>
                <a:spcPct val="0"/>
              </a:spcBef>
              <a:buNone/>
              <a:defRPr lang="ar-SA" sz="3600" kern="1200">
                <a:solidFill>
                  <a:schemeClr val="tx1">
                    <a:lumMod val="50000"/>
                  </a:schemeClr>
                </a:solidFill>
                <a:latin typeface="Tahoma" panose="020B0604030504040204" pitchFamily="34" charset="0"/>
                <a:ea typeface="Tahoma" panose="020B0604030504040204" pitchFamily="34" charset="0"/>
                <a:cs typeface="Tahoma" panose="020B0604030504040204" pitchFamily="34" charset="0"/>
              </a:defRPr>
            </a:lvl1pPr>
          </a:lstStyle>
          <a:p>
            <a:r>
              <a:rPr lang="ar-SA" sz="6000" b="1" smtClean="0">
                <a:solidFill>
                  <a:srgbClr val="007266"/>
                </a:solidFill>
                <a:ea typeface="Times New Roman" panose="02020603050405020304" pitchFamily="18" charset="0"/>
                <a:cs typeface="Arabic Typesetting" panose="03020402040406030203" pitchFamily="66" charset="-78"/>
              </a:rPr>
              <a:t>رابعا دراسة الجدوى المالية: </a:t>
            </a:r>
            <a:endParaRPr lang="ar-SA" sz="6000" b="1" dirty="0">
              <a:solidFill>
                <a:srgbClr val="007266"/>
              </a:solidFill>
              <a:ea typeface="Times New Roman" panose="02020603050405020304" pitchFamily="18" charset="0"/>
              <a:cs typeface="Arabic Typesetting" panose="03020402040406030203" pitchFamily="66" charset="-78"/>
            </a:endParaRPr>
          </a:p>
        </p:txBody>
      </p:sp>
      <p:sp>
        <p:nvSpPr>
          <p:cNvPr id="5" name="مستطيل 4"/>
          <p:cNvSpPr/>
          <p:nvPr/>
        </p:nvSpPr>
        <p:spPr>
          <a:xfrm>
            <a:off x="5726654" y="869449"/>
            <a:ext cx="6096000" cy="1938992"/>
          </a:xfrm>
          <a:prstGeom prst="rect">
            <a:avLst/>
          </a:prstGeom>
        </p:spPr>
        <p:txBody>
          <a:bodyPr>
            <a:spAutoFit/>
          </a:bodyPr>
          <a:lstStyle/>
          <a:p>
            <a:pPr marL="342900" lvl="0" indent="-342900" algn="r" rtl="1">
              <a:spcAft>
                <a:spcPts val="0"/>
              </a:spcAft>
              <a:buFont typeface="Symbol" panose="05050102010706020507" pitchFamily="18" charset="2"/>
              <a:buChar char=""/>
            </a:pPr>
            <a:r>
              <a:rPr lang="ar-SA" sz="3200" b="1" dirty="0">
                <a:solidFill>
                  <a:srgbClr val="B75C00"/>
                </a:solidFill>
                <a:latin typeface="Century Gothic" panose="020B0502020202020204" pitchFamily="34" charset="0"/>
                <a:ea typeface="Times New Roman" panose="02020603050405020304" pitchFamily="18" charset="0"/>
                <a:cs typeface="Arabic Typesetting" panose="03020402040406030203" pitchFamily="66" charset="-78"/>
              </a:rPr>
              <a:t>قوائم التحليل المالي للمشروع</a:t>
            </a:r>
            <a:r>
              <a:rPr lang="en-US" sz="3200" b="1" dirty="0">
                <a:solidFill>
                  <a:srgbClr val="B75C00"/>
                </a:solidFill>
                <a:latin typeface="Arabic Typesetting" panose="03020402040406030203" pitchFamily="66" charset="-78"/>
                <a:ea typeface="Times New Roman" panose="02020603050405020304" pitchFamily="18" charset="0"/>
                <a:cs typeface="Tahoma" panose="020B0604030504040204" pitchFamily="34" charset="0"/>
              </a:rPr>
              <a:t>:</a:t>
            </a:r>
            <a:endParaRPr lang="en-US" sz="2000"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342900" lvl="0" indent="-342900" algn="r" rtl="1">
              <a:spcAft>
                <a:spcPts val="0"/>
              </a:spcAft>
              <a:buFont typeface="Symbol" panose="05050102010706020507" pitchFamily="18" charset="2"/>
              <a:buChar char=""/>
            </a:pPr>
            <a:r>
              <a:rPr lang="ar-SA" sz="3200" b="1" dirty="0">
                <a:solidFill>
                  <a:srgbClr val="B75C00"/>
                </a:solidFill>
                <a:latin typeface="Century Gothic" panose="020B0502020202020204" pitchFamily="34" charset="0"/>
                <a:ea typeface="Times New Roman" panose="02020603050405020304" pitchFamily="18" charset="0"/>
                <a:cs typeface="Arabic Typesetting" panose="03020402040406030203" pitchFamily="66" charset="-78"/>
              </a:rPr>
              <a:t>تحليل التدفقات النقدية</a:t>
            </a:r>
            <a:r>
              <a:rPr lang="en-US" sz="3200" b="1" dirty="0">
                <a:solidFill>
                  <a:srgbClr val="B75C00"/>
                </a:solidFill>
                <a:latin typeface="Arabic Typesetting" panose="03020402040406030203" pitchFamily="66" charset="-78"/>
                <a:ea typeface="Times New Roman" panose="02020603050405020304" pitchFamily="18" charset="0"/>
                <a:cs typeface="Tahoma" panose="020B0604030504040204" pitchFamily="34" charset="0"/>
              </a:rPr>
              <a:t>:</a:t>
            </a:r>
            <a:endParaRPr lang="en-US" sz="2000"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lvl="0" algn="r" rtl="1">
              <a:spcAft>
                <a:spcPts val="0"/>
              </a:spcAft>
            </a:pPr>
            <a:r>
              <a:rPr lang="ar-SA" sz="2800" b="1" dirty="0">
                <a:solidFill>
                  <a:srgbClr val="A02240"/>
                </a:solidFill>
                <a:latin typeface="Century Gothic" panose="020B0502020202020204" pitchFamily="34" charset="0"/>
                <a:ea typeface="Times New Roman" panose="02020603050405020304" pitchFamily="18" charset="0"/>
                <a:cs typeface="Arabic Typesetting" panose="03020402040406030203" pitchFamily="66" charset="-78"/>
              </a:rPr>
              <a:t>تدفقات خارجة</a:t>
            </a:r>
            <a:r>
              <a:rPr lang="en-US" sz="2800" b="1" dirty="0">
                <a:solidFill>
                  <a:srgbClr val="A02240"/>
                </a:solidFill>
                <a:latin typeface="Arabic Typesetting" panose="03020402040406030203" pitchFamily="66" charset="-78"/>
                <a:ea typeface="Times New Roman" panose="02020603050405020304" pitchFamily="18" charset="0"/>
                <a:cs typeface="Tahoma" panose="020B0604030504040204" pitchFamily="34" charset="0"/>
              </a:rPr>
              <a:t>:</a:t>
            </a:r>
            <a:endParaRPr lang="en-US" sz="2000"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342900" lvl="0" indent="-342900" algn="r" rtl="1">
              <a:spcAft>
                <a:spcPts val="0"/>
              </a:spcAft>
              <a:buClr>
                <a:srgbClr val="F57C00"/>
              </a:buClr>
              <a:buFont typeface="Wingdings" panose="05000000000000000000" pitchFamily="2" charset="2"/>
              <a:buChar char=""/>
            </a:pPr>
            <a:r>
              <a:rPr lang="ar-SA" sz="2800" b="1" dirty="0">
                <a:solidFill>
                  <a:srgbClr val="F57C00"/>
                </a:solidFill>
                <a:latin typeface="Century Gothic" panose="020B0502020202020204" pitchFamily="34" charset="0"/>
                <a:ea typeface="Times New Roman" panose="02020603050405020304" pitchFamily="18" charset="0"/>
                <a:cs typeface="Arabic Typesetting" panose="03020402040406030203" pitchFamily="66" charset="-78"/>
              </a:rPr>
              <a:t>تكاليف الاستثمار</a:t>
            </a:r>
            <a:r>
              <a:rPr lang="en-US" sz="2800" b="1" dirty="0">
                <a:solidFill>
                  <a:srgbClr val="F57C00"/>
                </a:solidFill>
                <a:latin typeface="Arabic Typesetting" panose="03020402040406030203" pitchFamily="66" charset="-78"/>
                <a:ea typeface="Times New Roman" panose="02020603050405020304" pitchFamily="18" charset="0"/>
                <a:cs typeface="Tahoma" panose="020B0604030504040204" pitchFamily="34" charset="0"/>
              </a:rPr>
              <a:t>:</a:t>
            </a:r>
            <a:endParaRPr lang="en-US" sz="2000" dirty="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p:txBody>
      </p:sp>
      <p:pic>
        <p:nvPicPr>
          <p:cNvPr id="7" name="صورة 6"/>
          <p:cNvPicPr/>
          <p:nvPr/>
        </p:nvPicPr>
        <p:blipFill rotWithShape="1">
          <a:blip r:embed="rId4" cstate="print">
            <a:extLst>
              <a:ext uri="{28A0092B-C50C-407E-A947-70E740481C1C}">
                <a14:useLocalDpi xmlns:a14="http://schemas.microsoft.com/office/drawing/2010/main" xmlns="" val="0"/>
              </a:ext>
            </a:extLst>
          </a:blip>
          <a:srcRect l="7943" b="5917"/>
          <a:stretch/>
        </p:blipFill>
        <p:spPr bwMode="auto">
          <a:xfrm>
            <a:off x="2684705" y="1236794"/>
            <a:ext cx="5878382" cy="4333876"/>
          </a:xfrm>
          <a:prstGeom prst="rect">
            <a:avLst/>
          </a:prstGeom>
          <a:ln>
            <a:noFill/>
          </a:ln>
          <a:extLst>
            <a:ext uri="{53640926-AAD7-44D8-BBD7-CCE9431645EC}">
              <a14:shadowObscured xmlns:a14="http://schemas.microsoft.com/office/drawing/2010/main" xmlns=""/>
            </a:ext>
          </a:extLst>
        </p:spPr>
      </p:pic>
    </p:spTree>
    <p:extLst>
      <p:ext uri="{BB962C8B-B14F-4D97-AF65-F5344CB8AC3E}">
        <p14:creationId xmlns:p14="http://schemas.microsoft.com/office/powerpoint/2010/main" xmlns="" val="2377211839"/>
      </p:ext>
    </p:extLst>
  </p:cSld>
  <p:clrMapOvr>
    <a:masterClrMapping/>
  </p:clrMapOvr>
  <p:transition spd="slow">
    <p:push dir="u"/>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نتيجة بحث الصور عن ‫شعار جامعة الملك سعود الجديد png‬‏"/>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187325"/>
            <a:ext cx="1535430" cy="590550"/>
          </a:xfrm>
          <a:prstGeom prst="rect">
            <a:avLst/>
          </a:prstGeom>
          <a:noFill/>
          <a:ln>
            <a:noFill/>
          </a:ln>
        </p:spPr>
      </p:pic>
      <p:pic>
        <p:nvPicPr>
          <p:cNvPr id="3" name="صورة 2" descr="C:\Users\Eman RAD\Desktop\2.png"/>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1074400" y="5892800"/>
            <a:ext cx="1117600" cy="965200"/>
          </a:xfrm>
          <a:prstGeom prst="rect">
            <a:avLst/>
          </a:prstGeom>
          <a:noFill/>
          <a:ln>
            <a:noFill/>
          </a:ln>
        </p:spPr>
      </p:pic>
      <p:sp>
        <p:nvSpPr>
          <p:cNvPr id="4" name="عنصر نائب لرقم الشريحة 3"/>
          <p:cNvSpPr>
            <a:spLocks noGrp="1"/>
          </p:cNvSpPr>
          <p:nvPr>
            <p:ph type="sldNum" sz="quarter" idx="12"/>
          </p:nvPr>
        </p:nvSpPr>
        <p:spPr/>
        <p:txBody>
          <a:bodyPr/>
          <a:lstStyle/>
          <a:p>
            <a:pPr algn="r" rtl="1"/>
            <a:fld id="{022B156B-59AE-415F-B24B-8756D48BB977}" type="slidenum">
              <a:rPr lang="ar-SA" smtClean="0"/>
              <a:pPr algn="r" rtl="1"/>
              <a:t>41</a:t>
            </a:fld>
            <a:endParaRPr lang="ar-SA"/>
          </a:p>
        </p:txBody>
      </p:sp>
      <p:sp>
        <p:nvSpPr>
          <p:cNvPr id="6" name="عنوان 1"/>
          <p:cNvSpPr txBox="1">
            <a:spLocks/>
          </p:cNvSpPr>
          <p:nvPr/>
        </p:nvSpPr>
        <p:spPr>
          <a:xfrm>
            <a:off x="2448169" y="0"/>
            <a:ext cx="9702800" cy="1993900"/>
          </a:xfrm>
          <a:prstGeom prst="rect">
            <a:avLst/>
          </a:prstGeom>
        </p:spPr>
        <p:txBody>
          <a:bodyPr>
            <a:noAutofit/>
          </a:bodyPr>
          <a:lstStyle>
            <a:lvl1pPr algn="r" defTabSz="914400" rtl="1" eaLnBrk="1" latinLnBrk="0" hangingPunct="1">
              <a:lnSpc>
                <a:spcPct val="90000"/>
              </a:lnSpc>
              <a:spcBef>
                <a:spcPct val="0"/>
              </a:spcBef>
              <a:buNone/>
              <a:defRPr lang="ar-SA" sz="3600" kern="1200">
                <a:solidFill>
                  <a:schemeClr val="tx1">
                    <a:lumMod val="50000"/>
                  </a:schemeClr>
                </a:solidFill>
                <a:latin typeface="Tahoma" panose="020B0604030504040204" pitchFamily="34" charset="0"/>
                <a:ea typeface="Tahoma" panose="020B0604030504040204" pitchFamily="34" charset="0"/>
                <a:cs typeface="Tahoma" panose="020B0604030504040204" pitchFamily="34" charset="0"/>
              </a:defRPr>
            </a:lvl1pPr>
          </a:lstStyle>
          <a:p>
            <a:r>
              <a:rPr lang="ar-SA" sz="6000" b="1" dirty="0" smtClean="0">
                <a:solidFill>
                  <a:srgbClr val="007266"/>
                </a:solidFill>
                <a:ea typeface="Times New Roman" panose="02020603050405020304" pitchFamily="18" charset="0"/>
                <a:cs typeface="Arabic Typesetting" panose="03020402040406030203" pitchFamily="66" charset="-78"/>
              </a:rPr>
              <a:t>رابعا دراسة الجدوى المالية: </a:t>
            </a:r>
            <a:endParaRPr lang="ar-SA" sz="6000" b="1" dirty="0">
              <a:solidFill>
                <a:srgbClr val="007266"/>
              </a:solidFill>
              <a:ea typeface="Times New Roman" panose="02020603050405020304" pitchFamily="18" charset="0"/>
              <a:cs typeface="Arabic Typesetting" panose="03020402040406030203" pitchFamily="66" charset="-78"/>
            </a:endParaRPr>
          </a:p>
        </p:txBody>
      </p:sp>
      <p:sp>
        <p:nvSpPr>
          <p:cNvPr id="5" name="مستطيل 4"/>
          <p:cNvSpPr/>
          <p:nvPr/>
        </p:nvSpPr>
        <p:spPr>
          <a:xfrm>
            <a:off x="10063331" y="888409"/>
            <a:ext cx="1806905" cy="646331"/>
          </a:xfrm>
          <a:prstGeom prst="rect">
            <a:avLst/>
          </a:prstGeom>
        </p:spPr>
        <p:txBody>
          <a:bodyPr wrap="none">
            <a:spAutoFit/>
          </a:bodyPr>
          <a:lstStyle/>
          <a:p>
            <a:r>
              <a:rPr lang="ar-SA" sz="3600" b="1" dirty="0">
                <a:solidFill>
                  <a:srgbClr val="F57C00"/>
                </a:solidFill>
                <a:ea typeface="Times New Roman" panose="02020603050405020304" pitchFamily="18" charset="0"/>
                <a:cs typeface="Arabic Typesetting" panose="03020402040406030203" pitchFamily="66" charset="-78"/>
              </a:rPr>
              <a:t>تكاليف التشغيل</a:t>
            </a:r>
            <a:endParaRPr lang="ar-SA" sz="3600" dirty="0"/>
          </a:p>
        </p:txBody>
      </p:sp>
      <p:pic>
        <p:nvPicPr>
          <p:cNvPr id="7" name="صورة 6"/>
          <p:cNvPicPr/>
          <p:nvPr/>
        </p:nvPicPr>
        <p:blipFill rotWithShape="1">
          <a:blip r:embed="rId4" cstate="print">
            <a:extLst>
              <a:ext uri="{28A0092B-C50C-407E-A947-70E740481C1C}">
                <a14:useLocalDpi xmlns:a14="http://schemas.microsoft.com/office/drawing/2010/main" xmlns="" val="0"/>
              </a:ext>
            </a:extLst>
          </a:blip>
          <a:srcRect l="18899"/>
          <a:stretch/>
        </p:blipFill>
        <p:spPr bwMode="auto">
          <a:xfrm>
            <a:off x="2185455" y="996950"/>
            <a:ext cx="7719789" cy="5180648"/>
          </a:xfrm>
          <a:prstGeom prst="rect">
            <a:avLst/>
          </a:prstGeom>
          <a:ln>
            <a:noFill/>
          </a:ln>
          <a:extLst>
            <a:ext uri="{53640926-AAD7-44D8-BBD7-CCE9431645EC}">
              <a14:shadowObscured xmlns:a14="http://schemas.microsoft.com/office/drawing/2010/main" xmlns=""/>
            </a:ext>
          </a:extLst>
        </p:spPr>
      </p:pic>
    </p:spTree>
    <p:extLst>
      <p:ext uri="{BB962C8B-B14F-4D97-AF65-F5344CB8AC3E}">
        <p14:creationId xmlns:p14="http://schemas.microsoft.com/office/powerpoint/2010/main" xmlns="" val="3944952145"/>
      </p:ext>
    </p:extLst>
  </p:cSld>
  <p:clrMapOvr>
    <a:masterClrMapping/>
  </p:clrMapOvr>
  <p:transition spd="slow">
    <p:push dir="u"/>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نتيجة بحث الصور عن ‫شعار جامعة الملك سعود الجديد png‬‏"/>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187325"/>
            <a:ext cx="1535430" cy="590550"/>
          </a:xfrm>
          <a:prstGeom prst="rect">
            <a:avLst/>
          </a:prstGeom>
          <a:noFill/>
          <a:ln>
            <a:noFill/>
          </a:ln>
        </p:spPr>
      </p:pic>
      <p:pic>
        <p:nvPicPr>
          <p:cNvPr id="3" name="صورة 2" descr="C:\Users\Eman RAD\Desktop\2.png"/>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1074400" y="5892800"/>
            <a:ext cx="1117600" cy="965200"/>
          </a:xfrm>
          <a:prstGeom prst="rect">
            <a:avLst/>
          </a:prstGeom>
          <a:noFill/>
          <a:ln>
            <a:noFill/>
          </a:ln>
        </p:spPr>
      </p:pic>
      <p:sp>
        <p:nvSpPr>
          <p:cNvPr id="4" name="عنصر نائب لرقم الشريحة 3"/>
          <p:cNvSpPr>
            <a:spLocks noGrp="1"/>
          </p:cNvSpPr>
          <p:nvPr>
            <p:ph type="sldNum" sz="quarter" idx="12"/>
          </p:nvPr>
        </p:nvSpPr>
        <p:spPr/>
        <p:txBody>
          <a:bodyPr/>
          <a:lstStyle/>
          <a:p>
            <a:pPr algn="r" rtl="1"/>
            <a:fld id="{022B156B-59AE-415F-B24B-8756D48BB977}" type="slidenum">
              <a:rPr lang="ar-SA" smtClean="0"/>
              <a:pPr algn="r" rtl="1"/>
              <a:t>42</a:t>
            </a:fld>
            <a:endParaRPr lang="ar-SA"/>
          </a:p>
        </p:txBody>
      </p:sp>
      <p:sp>
        <p:nvSpPr>
          <p:cNvPr id="5" name="عنوان 1"/>
          <p:cNvSpPr txBox="1">
            <a:spLocks/>
          </p:cNvSpPr>
          <p:nvPr/>
        </p:nvSpPr>
        <p:spPr>
          <a:xfrm>
            <a:off x="2448169" y="0"/>
            <a:ext cx="9702800" cy="1993900"/>
          </a:xfrm>
          <a:prstGeom prst="rect">
            <a:avLst/>
          </a:prstGeom>
        </p:spPr>
        <p:txBody>
          <a:bodyPr>
            <a:noAutofit/>
          </a:bodyPr>
          <a:lstStyle>
            <a:lvl1pPr algn="r" defTabSz="914400" rtl="1" eaLnBrk="1" latinLnBrk="0" hangingPunct="1">
              <a:lnSpc>
                <a:spcPct val="90000"/>
              </a:lnSpc>
              <a:spcBef>
                <a:spcPct val="0"/>
              </a:spcBef>
              <a:buNone/>
              <a:defRPr lang="ar-SA" sz="3600" kern="1200">
                <a:solidFill>
                  <a:schemeClr val="tx1">
                    <a:lumMod val="50000"/>
                  </a:schemeClr>
                </a:solidFill>
                <a:latin typeface="Tahoma" panose="020B0604030504040204" pitchFamily="34" charset="0"/>
                <a:ea typeface="Tahoma" panose="020B0604030504040204" pitchFamily="34" charset="0"/>
                <a:cs typeface="Tahoma" panose="020B0604030504040204" pitchFamily="34" charset="0"/>
              </a:defRPr>
            </a:lvl1pPr>
          </a:lstStyle>
          <a:p>
            <a:r>
              <a:rPr lang="ar-SA" sz="6000" b="1" dirty="0" smtClean="0">
                <a:solidFill>
                  <a:srgbClr val="007266"/>
                </a:solidFill>
                <a:ea typeface="Times New Roman" panose="02020603050405020304" pitchFamily="18" charset="0"/>
                <a:cs typeface="Arabic Typesetting" panose="03020402040406030203" pitchFamily="66" charset="-78"/>
              </a:rPr>
              <a:t>رابعا دراسة الجدوى المالية: </a:t>
            </a:r>
            <a:endParaRPr lang="ar-SA" sz="6000" b="1" dirty="0">
              <a:solidFill>
                <a:srgbClr val="007266"/>
              </a:solidFill>
              <a:ea typeface="Times New Roman" panose="02020603050405020304" pitchFamily="18" charset="0"/>
              <a:cs typeface="Arabic Typesetting" panose="03020402040406030203" pitchFamily="66" charset="-78"/>
            </a:endParaRPr>
          </a:p>
        </p:txBody>
      </p:sp>
      <p:sp>
        <p:nvSpPr>
          <p:cNvPr id="6" name="مستطيل 5"/>
          <p:cNvSpPr/>
          <p:nvPr/>
        </p:nvSpPr>
        <p:spPr>
          <a:xfrm>
            <a:off x="5974080" y="777875"/>
            <a:ext cx="6096000" cy="1200329"/>
          </a:xfrm>
          <a:prstGeom prst="rect">
            <a:avLst/>
          </a:prstGeom>
        </p:spPr>
        <p:txBody>
          <a:bodyPr>
            <a:spAutoFit/>
          </a:bodyPr>
          <a:lstStyle/>
          <a:p>
            <a:pPr lvl="0" algn="r" rtl="1">
              <a:spcAft>
                <a:spcPts val="0"/>
              </a:spcAft>
            </a:pPr>
            <a:r>
              <a:rPr lang="ar-SA" sz="3600" b="1" dirty="0">
                <a:solidFill>
                  <a:srgbClr val="A02240"/>
                </a:solidFill>
                <a:latin typeface="Century Gothic" panose="020B0502020202020204" pitchFamily="34" charset="0"/>
                <a:ea typeface="Times New Roman" panose="02020603050405020304" pitchFamily="18" charset="0"/>
                <a:cs typeface="Arabic Typesetting" panose="03020402040406030203" pitchFamily="66" charset="-78"/>
              </a:rPr>
              <a:t>تدفقات داخلة</a:t>
            </a:r>
            <a:r>
              <a:rPr lang="en-US" sz="3600" b="1" dirty="0">
                <a:solidFill>
                  <a:srgbClr val="A02240"/>
                </a:solidFill>
                <a:latin typeface="Arabic Typesetting" panose="03020402040406030203" pitchFamily="66" charset="-78"/>
                <a:ea typeface="Times New Roman" panose="02020603050405020304" pitchFamily="18" charset="0"/>
                <a:cs typeface="Tahoma" panose="020B0604030504040204" pitchFamily="34" charset="0"/>
              </a:rPr>
              <a:t>:</a:t>
            </a:r>
            <a:endParaRPr lang="en-US" sz="2800"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algn="r"/>
            <a:r>
              <a:rPr lang="ar-SA" sz="3600" b="1" dirty="0">
                <a:solidFill>
                  <a:srgbClr val="F57C00"/>
                </a:solidFill>
                <a:ea typeface="Times New Roman" panose="02020603050405020304" pitchFamily="18" charset="0"/>
                <a:cs typeface="Arabic Typesetting" panose="03020402040406030203" pitchFamily="66" charset="-78"/>
              </a:rPr>
              <a:t>الايرادات</a:t>
            </a:r>
            <a:endParaRPr lang="ar-SA" sz="3600" dirty="0"/>
          </a:p>
        </p:txBody>
      </p:sp>
      <p:pic>
        <p:nvPicPr>
          <p:cNvPr id="7" name="صورة 6"/>
          <p:cNvPicPr/>
          <p:nvPr/>
        </p:nvPicPr>
        <p:blipFill rotWithShape="1">
          <a:blip r:embed="rId4" cstate="print">
            <a:extLst>
              <a:ext uri="{28A0092B-C50C-407E-A947-70E740481C1C}">
                <a14:useLocalDpi xmlns:a14="http://schemas.microsoft.com/office/drawing/2010/main" xmlns="" val="0"/>
              </a:ext>
            </a:extLst>
          </a:blip>
          <a:srcRect l="12798"/>
          <a:stretch/>
        </p:blipFill>
        <p:spPr bwMode="auto">
          <a:xfrm>
            <a:off x="3050598" y="1138537"/>
            <a:ext cx="7158410" cy="4754263"/>
          </a:xfrm>
          <a:prstGeom prst="rect">
            <a:avLst/>
          </a:prstGeom>
          <a:ln>
            <a:noFill/>
          </a:ln>
          <a:extLst>
            <a:ext uri="{53640926-AAD7-44D8-BBD7-CCE9431645EC}">
              <a14:shadowObscured xmlns:a14="http://schemas.microsoft.com/office/drawing/2010/main" xmlns=""/>
            </a:ext>
          </a:extLst>
        </p:spPr>
      </p:pic>
    </p:spTree>
    <p:extLst>
      <p:ext uri="{BB962C8B-B14F-4D97-AF65-F5344CB8AC3E}">
        <p14:creationId xmlns:p14="http://schemas.microsoft.com/office/powerpoint/2010/main" xmlns="" val="3053340434"/>
      </p:ext>
    </p:extLst>
  </p:cSld>
  <p:clrMapOvr>
    <a:masterClrMapping/>
  </p:clrMapOvr>
  <p:transition spd="slow">
    <p:push dir="u"/>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نتيجة بحث الصور عن ‫شعار جامعة الملك سعود الجديد png‬‏"/>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187325"/>
            <a:ext cx="1535430" cy="590550"/>
          </a:xfrm>
          <a:prstGeom prst="rect">
            <a:avLst/>
          </a:prstGeom>
          <a:noFill/>
          <a:ln>
            <a:noFill/>
          </a:ln>
        </p:spPr>
      </p:pic>
      <p:pic>
        <p:nvPicPr>
          <p:cNvPr id="3" name="صورة 2" descr="C:\Users\Eman RAD\Desktop\2.png"/>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1074400" y="5892800"/>
            <a:ext cx="1117600" cy="965200"/>
          </a:xfrm>
          <a:prstGeom prst="rect">
            <a:avLst/>
          </a:prstGeom>
          <a:noFill/>
          <a:ln>
            <a:noFill/>
          </a:ln>
        </p:spPr>
      </p:pic>
      <p:sp>
        <p:nvSpPr>
          <p:cNvPr id="4" name="عنصر نائب لرقم الشريحة 3"/>
          <p:cNvSpPr>
            <a:spLocks noGrp="1"/>
          </p:cNvSpPr>
          <p:nvPr>
            <p:ph type="sldNum" sz="quarter" idx="12"/>
          </p:nvPr>
        </p:nvSpPr>
        <p:spPr/>
        <p:txBody>
          <a:bodyPr/>
          <a:lstStyle/>
          <a:p>
            <a:pPr algn="r" rtl="1"/>
            <a:fld id="{022B156B-59AE-415F-B24B-8756D48BB977}" type="slidenum">
              <a:rPr lang="ar-SA" smtClean="0"/>
              <a:pPr algn="r" rtl="1"/>
              <a:t>43</a:t>
            </a:fld>
            <a:endParaRPr lang="ar-SA"/>
          </a:p>
        </p:txBody>
      </p:sp>
      <p:sp>
        <p:nvSpPr>
          <p:cNvPr id="5" name="عنوان 1"/>
          <p:cNvSpPr txBox="1">
            <a:spLocks/>
          </p:cNvSpPr>
          <p:nvPr/>
        </p:nvSpPr>
        <p:spPr>
          <a:xfrm>
            <a:off x="2448169" y="0"/>
            <a:ext cx="9702800" cy="1993900"/>
          </a:xfrm>
          <a:prstGeom prst="rect">
            <a:avLst/>
          </a:prstGeom>
        </p:spPr>
        <p:txBody>
          <a:bodyPr>
            <a:noAutofit/>
          </a:bodyPr>
          <a:lstStyle>
            <a:lvl1pPr algn="r" defTabSz="914400" rtl="1" eaLnBrk="1" latinLnBrk="0" hangingPunct="1">
              <a:lnSpc>
                <a:spcPct val="90000"/>
              </a:lnSpc>
              <a:spcBef>
                <a:spcPct val="0"/>
              </a:spcBef>
              <a:buNone/>
              <a:defRPr lang="ar-SA" sz="3600" kern="1200">
                <a:solidFill>
                  <a:schemeClr val="tx1">
                    <a:lumMod val="50000"/>
                  </a:schemeClr>
                </a:solidFill>
                <a:latin typeface="Tahoma" panose="020B0604030504040204" pitchFamily="34" charset="0"/>
                <a:ea typeface="Tahoma" panose="020B0604030504040204" pitchFamily="34" charset="0"/>
                <a:cs typeface="Tahoma" panose="020B0604030504040204" pitchFamily="34" charset="0"/>
              </a:defRPr>
            </a:lvl1pPr>
          </a:lstStyle>
          <a:p>
            <a:r>
              <a:rPr lang="ar-SA" sz="6000" b="1" dirty="0" smtClean="0">
                <a:solidFill>
                  <a:srgbClr val="007266"/>
                </a:solidFill>
                <a:ea typeface="Times New Roman" panose="02020603050405020304" pitchFamily="18" charset="0"/>
                <a:cs typeface="Arabic Typesetting" panose="03020402040406030203" pitchFamily="66" charset="-78"/>
              </a:rPr>
              <a:t>رابعا دراسة الجدوى المالية: </a:t>
            </a:r>
            <a:endParaRPr lang="ar-SA" sz="6000" b="1" dirty="0">
              <a:solidFill>
                <a:srgbClr val="007266"/>
              </a:solidFill>
              <a:ea typeface="Times New Roman" panose="02020603050405020304" pitchFamily="18" charset="0"/>
              <a:cs typeface="Arabic Typesetting" panose="03020402040406030203" pitchFamily="66" charset="-78"/>
            </a:endParaRPr>
          </a:p>
        </p:txBody>
      </p:sp>
      <p:sp>
        <p:nvSpPr>
          <p:cNvPr id="6" name="مستطيل 5"/>
          <p:cNvSpPr/>
          <p:nvPr/>
        </p:nvSpPr>
        <p:spPr>
          <a:xfrm>
            <a:off x="9996132" y="909925"/>
            <a:ext cx="1906291" cy="646331"/>
          </a:xfrm>
          <a:prstGeom prst="rect">
            <a:avLst/>
          </a:prstGeom>
        </p:spPr>
        <p:txBody>
          <a:bodyPr wrap="none">
            <a:spAutoFit/>
          </a:bodyPr>
          <a:lstStyle/>
          <a:p>
            <a:r>
              <a:rPr lang="ar-SA" sz="3600" b="1" dirty="0">
                <a:solidFill>
                  <a:srgbClr val="A02240"/>
                </a:solidFill>
                <a:ea typeface="Times New Roman" panose="02020603050405020304" pitchFamily="18" charset="0"/>
                <a:cs typeface="Arabic Typesetting" panose="03020402040406030203" pitchFamily="66" charset="-78"/>
              </a:rPr>
              <a:t>تحليل قائمه </a:t>
            </a:r>
            <a:r>
              <a:rPr lang="ar-SA" sz="3600" b="1" dirty="0" smtClean="0">
                <a:solidFill>
                  <a:srgbClr val="A02240"/>
                </a:solidFill>
                <a:ea typeface="Times New Roman" panose="02020603050405020304" pitchFamily="18" charset="0"/>
                <a:cs typeface="Arabic Typesetting" panose="03020402040406030203" pitchFamily="66" charset="-78"/>
              </a:rPr>
              <a:t>الدخل</a:t>
            </a:r>
            <a:endParaRPr lang="ar-SA" sz="3600" dirty="0"/>
          </a:p>
        </p:txBody>
      </p:sp>
      <p:pic>
        <p:nvPicPr>
          <p:cNvPr id="8" name="صورة 7"/>
          <p:cNvPicPr/>
          <p:nvPr/>
        </p:nvPicPr>
        <p:blipFill rotWithShape="1">
          <a:blip r:embed="rId4" cstate="print">
            <a:extLst>
              <a:ext uri="{28A0092B-C50C-407E-A947-70E740481C1C}">
                <a14:useLocalDpi xmlns:a14="http://schemas.microsoft.com/office/drawing/2010/main" xmlns="" val="0"/>
              </a:ext>
            </a:extLst>
          </a:blip>
          <a:srcRect l="6600"/>
          <a:stretch/>
        </p:blipFill>
        <p:spPr>
          <a:xfrm>
            <a:off x="3177092" y="187325"/>
            <a:ext cx="4404808" cy="2440059"/>
          </a:xfrm>
          <a:prstGeom prst="rect">
            <a:avLst/>
          </a:prstGeom>
        </p:spPr>
      </p:pic>
      <p:pic>
        <p:nvPicPr>
          <p:cNvPr id="9" name="صورة 8"/>
          <p:cNvPicPr/>
          <p:nvPr/>
        </p:nvPicPr>
        <p:blipFill>
          <a:blip r:embed="rId5" cstate="print">
            <a:extLst>
              <a:ext uri="{28A0092B-C50C-407E-A947-70E740481C1C}">
                <a14:useLocalDpi xmlns:a14="http://schemas.microsoft.com/office/drawing/2010/main" xmlns="" val="0"/>
              </a:ext>
            </a:extLst>
          </a:blip>
          <a:stretch>
            <a:fillRect/>
          </a:stretch>
        </p:blipFill>
        <p:spPr>
          <a:xfrm>
            <a:off x="2220727" y="2814709"/>
            <a:ext cx="8021283" cy="3999865"/>
          </a:xfrm>
          <a:prstGeom prst="rect">
            <a:avLst/>
          </a:prstGeom>
        </p:spPr>
      </p:pic>
    </p:spTree>
    <p:extLst>
      <p:ext uri="{BB962C8B-B14F-4D97-AF65-F5344CB8AC3E}">
        <p14:creationId xmlns:p14="http://schemas.microsoft.com/office/powerpoint/2010/main" xmlns="" val="1828190706"/>
      </p:ext>
    </p:extLst>
  </p:cSld>
  <p:clrMapOvr>
    <a:masterClrMapping/>
  </p:clrMapOvr>
  <p:transition spd="slow">
    <p:push dir="u"/>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نتيجة بحث الصور عن ‫شعار جامعة الملك سعود الجديد png‬‏"/>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187325"/>
            <a:ext cx="1535430" cy="590550"/>
          </a:xfrm>
          <a:prstGeom prst="rect">
            <a:avLst/>
          </a:prstGeom>
          <a:noFill/>
          <a:ln>
            <a:noFill/>
          </a:ln>
        </p:spPr>
      </p:pic>
      <p:pic>
        <p:nvPicPr>
          <p:cNvPr id="3" name="صورة 2" descr="C:\Users\Eman RAD\Desktop\2.png"/>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1074400" y="5892800"/>
            <a:ext cx="1117600" cy="965200"/>
          </a:xfrm>
          <a:prstGeom prst="rect">
            <a:avLst/>
          </a:prstGeom>
          <a:noFill/>
          <a:ln>
            <a:noFill/>
          </a:ln>
        </p:spPr>
      </p:pic>
      <p:sp>
        <p:nvSpPr>
          <p:cNvPr id="4" name="عنصر نائب لرقم الشريحة 3"/>
          <p:cNvSpPr>
            <a:spLocks noGrp="1"/>
          </p:cNvSpPr>
          <p:nvPr>
            <p:ph type="sldNum" sz="quarter" idx="12"/>
          </p:nvPr>
        </p:nvSpPr>
        <p:spPr/>
        <p:txBody>
          <a:bodyPr/>
          <a:lstStyle/>
          <a:p>
            <a:pPr algn="r" rtl="1"/>
            <a:fld id="{022B156B-59AE-415F-B24B-8756D48BB977}" type="slidenum">
              <a:rPr lang="ar-SA" smtClean="0"/>
              <a:pPr algn="r" rtl="1"/>
              <a:t>44</a:t>
            </a:fld>
            <a:endParaRPr lang="ar-SA"/>
          </a:p>
        </p:txBody>
      </p:sp>
      <p:sp>
        <p:nvSpPr>
          <p:cNvPr id="5" name="مستطيل 4"/>
          <p:cNvSpPr/>
          <p:nvPr/>
        </p:nvSpPr>
        <p:spPr>
          <a:xfrm>
            <a:off x="330200" y="1242785"/>
            <a:ext cx="11201400" cy="4216539"/>
          </a:xfrm>
          <a:prstGeom prst="rect">
            <a:avLst/>
          </a:prstGeom>
        </p:spPr>
        <p:txBody>
          <a:bodyPr wrap="square">
            <a:spAutoFit/>
          </a:bodyPr>
          <a:lstStyle/>
          <a:p>
            <a:pPr algn="r" rtl="1">
              <a:spcAft>
                <a:spcPts val="0"/>
              </a:spcAft>
            </a:pPr>
            <a:r>
              <a:rPr lang="ar-SA" sz="1100" dirty="0">
                <a:solidFill>
                  <a:srgbClr val="000000"/>
                </a:solidFill>
                <a:latin typeface="Century Gothic" panose="020B0502020202020204" pitchFamily="34" charset="0"/>
                <a:ea typeface="Times New Roman" panose="02020603050405020304" pitchFamily="18" charset="0"/>
                <a:cs typeface="Tahoma" panose="020B0604030504040204" pitchFamily="34" charset="0"/>
              </a:rPr>
              <a:t> </a:t>
            </a:r>
            <a:endParaRPr lang="en-US" sz="1100"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algn="r" rtl="1">
              <a:spcAft>
                <a:spcPts val="0"/>
              </a:spcAft>
            </a:pPr>
            <a:r>
              <a:rPr lang="ar-SA" sz="1100" dirty="0">
                <a:solidFill>
                  <a:srgbClr val="000000"/>
                </a:solidFill>
                <a:latin typeface="Century Gothic" panose="020B0502020202020204" pitchFamily="34" charset="0"/>
                <a:ea typeface="Times New Roman" panose="02020603050405020304" pitchFamily="18" charset="0"/>
                <a:cs typeface="Tahoma" panose="020B0604030504040204" pitchFamily="34" charset="0"/>
              </a:rPr>
              <a:t> </a:t>
            </a:r>
            <a:endParaRPr lang="en-US" sz="1100"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342900" lvl="0" indent="-342900" algn="r" rtl="1">
              <a:spcAft>
                <a:spcPts val="0"/>
              </a:spcAft>
              <a:buFont typeface="Symbol" panose="05050102010706020507" pitchFamily="18" charset="2"/>
              <a:buBlip>
                <a:blip r:embed="rId4"/>
              </a:buBlip>
            </a:pPr>
            <a:r>
              <a:rPr lang="ar-SA" sz="4800" b="1" dirty="0">
                <a:solidFill>
                  <a:srgbClr val="007266"/>
                </a:solidFill>
                <a:latin typeface="Century Gothic" panose="020B0502020202020204" pitchFamily="34" charset="0"/>
                <a:ea typeface="Times New Roman" panose="02020603050405020304" pitchFamily="18" charset="0"/>
                <a:cs typeface="Arabic Typesetting" panose="03020402040406030203" pitchFamily="66" charset="-78"/>
              </a:rPr>
              <a:t>المراجع:</a:t>
            </a:r>
            <a:endParaRPr lang="en-US" sz="4800"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342900" lvl="0" indent="-342900" algn="r" rtl="1">
              <a:spcAft>
                <a:spcPts val="0"/>
              </a:spcAft>
              <a:buFont typeface="+mj-lt"/>
              <a:buAutoNum type="romanLcPeriod"/>
            </a:pPr>
            <a:r>
              <a:rPr lang="en-US" sz="1100" dirty="0">
                <a:solidFill>
                  <a:srgbClr val="000000"/>
                </a:solidFill>
                <a:latin typeface="Arabic Typesetting" panose="03020402040406030203" pitchFamily="66" charset="-78"/>
                <a:ea typeface="Times New Roman" panose="02020603050405020304" pitchFamily="18" charset="0"/>
                <a:cs typeface="Tahoma" panose="020B0604030504040204" pitchFamily="34" charset="0"/>
              </a:rPr>
              <a:t> </a:t>
            </a:r>
            <a:r>
              <a:rPr lang="en-US" sz="1100" u="sng" dirty="0">
                <a:solidFill>
                  <a:srgbClr val="000000"/>
                </a:solidFill>
                <a:latin typeface="Arabic Typesetting" panose="03020402040406030203" pitchFamily="66" charset="-78"/>
                <a:ea typeface="Times New Roman" panose="02020603050405020304" pitchFamily="18" charset="0"/>
                <a:cs typeface="Tahoma" panose="020B0604030504040204" pitchFamily="34" charset="0"/>
              </a:rPr>
              <a:t>Arriyadh.com. (2016</a:t>
            </a:r>
            <a:r>
              <a:rPr lang="ar-SA" sz="1100"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 لهيئة العليا لتطوير مدينة الرياض2016. [</a:t>
            </a:r>
            <a:r>
              <a:rPr lang="en-US" sz="1100" dirty="0">
                <a:solidFill>
                  <a:srgbClr val="000000"/>
                </a:solidFill>
                <a:latin typeface="Arabic Typesetting" panose="03020402040406030203" pitchFamily="66" charset="-78"/>
                <a:ea typeface="Times New Roman" panose="02020603050405020304" pitchFamily="18" charset="0"/>
                <a:cs typeface="Tahoma" panose="020B0604030504040204" pitchFamily="34" charset="0"/>
              </a:rPr>
              <a:t>online] [Accessed 20 Nov. 2016]Available at: http://www.arriyadh.com/ar/AboutArriy/?1=1&amp;menuId=2815 </a:t>
            </a:r>
            <a:endParaRPr lang="en-US" sz="1100"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342900" lvl="0" indent="-342900" algn="r" rtl="1">
              <a:spcAft>
                <a:spcPts val="0"/>
              </a:spcAft>
              <a:buFont typeface="+mj-lt"/>
              <a:buAutoNum type="romanLcPeriod"/>
            </a:pPr>
            <a:r>
              <a:rPr lang="ar-SA" sz="1100" u="sng"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قلابة, </a:t>
            </a:r>
            <a:r>
              <a:rPr lang="en-US" sz="1100" dirty="0">
                <a:solidFill>
                  <a:srgbClr val="000000"/>
                </a:solidFill>
                <a:latin typeface="Arabic Typesetting" panose="03020402040406030203" pitchFamily="66" charset="-78"/>
                <a:ea typeface="Times New Roman" panose="02020603050405020304" pitchFamily="18" charset="0"/>
                <a:cs typeface="Tahoma" panose="020B0604030504040204" pitchFamily="34" charset="0"/>
              </a:rPr>
              <a:t>s. (2016). </a:t>
            </a:r>
            <a:r>
              <a:rPr lang="en-US" sz="1100" dirty="0" err="1">
                <a:solidFill>
                  <a:srgbClr val="000000"/>
                </a:solidFill>
                <a:latin typeface="Arabic Typesetting" panose="03020402040406030203" pitchFamily="66" charset="-78"/>
                <a:ea typeface="Times New Roman" panose="02020603050405020304" pitchFamily="18" charset="0"/>
                <a:cs typeface="Tahoma" panose="020B0604030504040204" pitchFamily="34" charset="0"/>
              </a:rPr>
              <a:t>sinotruck</a:t>
            </a:r>
            <a:r>
              <a:rPr lang="en-US" sz="1100" dirty="0">
                <a:solidFill>
                  <a:srgbClr val="000000"/>
                </a:solidFill>
                <a:latin typeface="Arabic Typesetting" panose="03020402040406030203" pitchFamily="66" charset="-78"/>
                <a:ea typeface="Times New Roman" panose="02020603050405020304" pitchFamily="18" charset="0"/>
                <a:cs typeface="Tahoma" panose="020B0604030504040204" pitchFamily="34" charset="0"/>
              </a:rPr>
              <a:t> </a:t>
            </a:r>
            <a:r>
              <a:rPr lang="en-US" sz="1100" dirty="0" err="1">
                <a:solidFill>
                  <a:srgbClr val="000000"/>
                </a:solidFill>
                <a:latin typeface="Arabic Typesetting" panose="03020402040406030203" pitchFamily="66" charset="-78"/>
                <a:ea typeface="Times New Roman" panose="02020603050405020304" pitchFamily="18" charset="0"/>
                <a:cs typeface="Tahoma" panose="020B0604030504040204" pitchFamily="34" charset="0"/>
              </a:rPr>
              <a:t>howo</a:t>
            </a:r>
            <a:r>
              <a:rPr lang="en-US" sz="1100" dirty="0">
                <a:solidFill>
                  <a:srgbClr val="000000"/>
                </a:solidFill>
                <a:latin typeface="Arabic Typesetting" panose="03020402040406030203" pitchFamily="66" charset="-78"/>
                <a:ea typeface="Times New Roman" panose="02020603050405020304" pitchFamily="18" charset="0"/>
                <a:cs typeface="Tahoma" panose="020B0604030504040204" pitchFamily="34" charset="0"/>
              </a:rPr>
              <a:t> 336hp 6x4 2015 </a:t>
            </a:r>
            <a:r>
              <a:rPr lang="ar-SA" sz="1100" dirty="0">
                <a:solidFill>
                  <a:srgbClr val="000000"/>
                </a:solidFill>
                <a:latin typeface="Arabic Typesetting" panose="03020402040406030203" pitchFamily="66" charset="-78"/>
                <a:ea typeface="Times New Roman" panose="02020603050405020304" pitchFamily="18" charset="0"/>
                <a:cs typeface="Tahoma" panose="020B0604030504040204" pitchFamily="34" charset="0"/>
              </a:rPr>
              <a:t>جديد السعر الجديد شاحنة قلابة-شاحنة جرار-معرف المنتج:60304586916-</a:t>
            </a:r>
            <a:r>
              <a:rPr lang="en-US" sz="1100" dirty="0">
                <a:solidFill>
                  <a:srgbClr val="000000"/>
                </a:solidFill>
                <a:latin typeface="Arabic Typesetting" panose="03020402040406030203" pitchFamily="66" charset="-78"/>
                <a:ea typeface="Times New Roman" panose="02020603050405020304" pitchFamily="18" charset="0"/>
                <a:cs typeface="Tahoma" panose="020B0604030504040204" pitchFamily="34" charset="0"/>
              </a:rPr>
              <a:t>arabic.alibaba.com. [online] //arabic.alibaba.com. [Accessed 17 Nov. 2016 Available at:</a:t>
            </a:r>
            <a:endParaRPr lang="en-US" sz="1100"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914400" algn="r" rtl="1">
              <a:spcAft>
                <a:spcPts val="0"/>
              </a:spcAft>
            </a:pPr>
            <a:r>
              <a:rPr lang="en-US" sz="1100" dirty="0">
                <a:solidFill>
                  <a:srgbClr val="000000"/>
                </a:solidFill>
                <a:latin typeface="Arabic Typesetting" panose="03020402040406030203" pitchFamily="66" charset="-78"/>
                <a:ea typeface="Times New Roman" panose="02020603050405020304" pitchFamily="18" charset="0"/>
                <a:cs typeface="Tahoma" panose="020B0604030504040204" pitchFamily="34" charset="0"/>
              </a:rPr>
              <a:t> </a:t>
            </a:r>
            <a:r>
              <a:rPr lang="en-US" sz="1100" u="sng" dirty="0">
                <a:solidFill>
                  <a:srgbClr val="000000"/>
                </a:solidFill>
                <a:latin typeface="Arabic Typesetting" panose="03020402040406030203" pitchFamily="66" charset="-78"/>
                <a:ea typeface="Times New Roman" panose="02020603050405020304" pitchFamily="18" charset="0"/>
                <a:cs typeface="Tahoma" panose="020B0604030504040204" pitchFamily="34" charset="0"/>
                <a:hlinkClick r:id="rId5"/>
              </a:rPr>
              <a:t>https://arabic.alibaba.com/product-detail/2015-new-sinotruck-howo-336hp-6x4-new-dumper-truck-price-60304586916.html</a:t>
            </a:r>
            <a:endParaRPr lang="en-US" sz="1100"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914400" algn="r" rtl="1">
              <a:spcAft>
                <a:spcPts val="0"/>
              </a:spcAft>
            </a:pPr>
            <a:r>
              <a:rPr lang="en-US" sz="1100" u="sng" dirty="0">
                <a:solidFill>
                  <a:srgbClr val="000000"/>
                </a:solidFill>
                <a:latin typeface="Arabic Typesetting" panose="03020402040406030203" pitchFamily="66" charset="-78"/>
                <a:ea typeface="Times New Roman" panose="02020603050405020304" pitchFamily="18" charset="0"/>
                <a:cs typeface="Tahoma" panose="020B0604030504040204" pitchFamily="34" charset="0"/>
                <a:hlinkClick r:id="rId6"/>
              </a:rPr>
              <a:t>https://www.alibaba.com/product-detail/2015-hot-sale-Sinotruck-Howo-6x4_60303057753.html</a:t>
            </a:r>
            <a:endParaRPr lang="en-US" sz="1100"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342900" lvl="0" indent="-342900" algn="r" rtl="1">
              <a:spcAft>
                <a:spcPts val="0"/>
              </a:spcAft>
              <a:buFont typeface="+mj-lt"/>
              <a:buAutoNum type="romanLcPeriod"/>
            </a:pPr>
            <a:r>
              <a:rPr lang="en-US" sz="1100" u="sng" dirty="0">
                <a:solidFill>
                  <a:srgbClr val="000000"/>
                </a:solidFill>
                <a:latin typeface="Arabic Typesetting" panose="03020402040406030203" pitchFamily="66" charset="-78"/>
                <a:ea typeface="Times New Roman" panose="02020603050405020304" pitchFamily="18" charset="0"/>
                <a:cs typeface="Tahoma" panose="020B0604030504040204" pitchFamily="34" charset="0"/>
              </a:rPr>
              <a:t>Convertunits.com. (2016). Convert kilowatt to kg-m/s - Conversion of Measurement Units. [online] [Accessed 17 Nov. 2016].Available at: </a:t>
            </a:r>
            <a:r>
              <a:rPr lang="en-US" sz="1100" u="sng" dirty="0">
                <a:solidFill>
                  <a:srgbClr val="000000"/>
                </a:solidFill>
                <a:latin typeface="Arabic Typesetting" panose="03020402040406030203" pitchFamily="66" charset="-78"/>
                <a:ea typeface="Times New Roman" panose="02020603050405020304" pitchFamily="18" charset="0"/>
                <a:cs typeface="Tahoma" panose="020B0604030504040204" pitchFamily="34" charset="0"/>
                <a:hlinkClick r:id="rId7"/>
              </a:rPr>
              <a:t>http://www.convertunits.com/from/kilowatt/to/kg-m/s</a:t>
            </a:r>
            <a:endParaRPr lang="en-US" sz="1100"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342900" lvl="0" indent="-342900" algn="r" rtl="1">
              <a:spcAft>
                <a:spcPts val="0"/>
              </a:spcAft>
              <a:buFont typeface="+mj-lt"/>
              <a:buAutoNum type="romanLcPeriod"/>
            </a:pPr>
            <a:r>
              <a:rPr lang="en-US" sz="1100" u="sng" dirty="0">
                <a:solidFill>
                  <a:srgbClr val="000000"/>
                </a:solidFill>
                <a:latin typeface="Arabic Typesetting" panose="03020402040406030203" pitchFamily="66" charset="-78"/>
                <a:ea typeface="Times New Roman" panose="02020603050405020304" pitchFamily="18" charset="0"/>
                <a:cs typeface="Tahoma" panose="020B0604030504040204" pitchFamily="34" charset="0"/>
              </a:rPr>
              <a:t>www.alibaba.com. (2016). 500kg Per Day Handling Capacity Food Waste Composting Machine - Buy Food </a:t>
            </a:r>
            <a:r>
              <a:rPr lang="en-US" sz="1100" u="sng" dirty="0" err="1">
                <a:solidFill>
                  <a:srgbClr val="000000"/>
                </a:solidFill>
                <a:latin typeface="Arabic Typesetting" panose="03020402040406030203" pitchFamily="66" charset="-78"/>
                <a:ea typeface="Times New Roman" panose="02020603050405020304" pitchFamily="18" charset="0"/>
                <a:cs typeface="Tahoma" panose="020B0604030504040204" pitchFamily="34" charset="0"/>
              </a:rPr>
              <a:t>Waste,Food</a:t>
            </a:r>
            <a:r>
              <a:rPr lang="en-US" sz="1100" u="sng" dirty="0">
                <a:solidFill>
                  <a:srgbClr val="000000"/>
                </a:solidFill>
                <a:latin typeface="Arabic Typesetting" panose="03020402040406030203" pitchFamily="66" charset="-78"/>
                <a:ea typeface="Times New Roman" panose="02020603050405020304" pitchFamily="18" charset="0"/>
                <a:cs typeface="Tahoma" panose="020B0604030504040204" pitchFamily="34" charset="0"/>
              </a:rPr>
              <a:t> Waste </a:t>
            </a:r>
            <a:r>
              <a:rPr lang="en-US" sz="1100" u="sng" dirty="0" err="1">
                <a:solidFill>
                  <a:srgbClr val="000000"/>
                </a:solidFill>
                <a:latin typeface="Arabic Typesetting" panose="03020402040406030203" pitchFamily="66" charset="-78"/>
                <a:ea typeface="Times New Roman" panose="02020603050405020304" pitchFamily="18" charset="0"/>
                <a:cs typeface="Tahoma" panose="020B0604030504040204" pitchFamily="34" charset="0"/>
              </a:rPr>
              <a:t>Composting,Food</a:t>
            </a:r>
            <a:r>
              <a:rPr lang="en-US" sz="1100" u="sng" dirty="0">
                <a:solidFill>
                  <a:srgbClr val="000000"/>
                </a:solidFill>
                <a:latin typeface="Arabic Typesetting" panose="03020402040406030203" pitchFamily="66" charset="-78"/>
                <a:ea typeface="Times New Roman" panose="02020603050405020304" pitchFamily="18" charset="0"/>
                <a:cs typeface="Tahoma" panose="020B0604030504040204" pitchFamily="34" charset="0"/>
              </a:rPr>
              <a:t> Waste Composting Machine Product on Alibaba.com. [online] [Accessed 17 Nov. 2016].Available at: </a:t>
            </a:r>
            <a:r>
              <a:rPr lang="en-US" sz="1100" u="sng" dirty="0">
                <a:solidFill>
                  <a:srgbClr val="000000"/>
                </a:solidFill>
                <a:latin typeface="Arabic Typesetting" panose="03020402040406030203" pitchFamily="66" charset="-78"/>
                <a:ea typeface="Times New Roman" panose="02020603050405020304" pitchFamily="18" charset="0"/>
                <a:cs typeface="Tahoma" panose="020B0604030504040204" pitchFamily="34" charset="0"/>
                <a:hlinkClick r:id="rId8"/>
              </a:rPr>
              <a:t>https://www.alibaba.com/product-detail/500KG-per-day-handling-capacity-food_60380300808.html</a:t>
            </a:r>
            <a:endParaRPr lang="en-US" sz="1100"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342900" lvl="0" indent="-342900" algn="r" rtl="1">
              <a:spcAft>
                <a:spcPts val="0"/>
              </a:spcAft>
              <a:buFont typeface="+mj-lt"/>
              <a:buAutoNum type="romanLcPeriod"/>
            </a:pPr>
            <a:r>
              <a:rPr lang="en-US" sz="1100" u="sng" dirty="0">
                <a:solidFill>
                  <a:srgbClr val="000000"/>
                </a:solidFill>
                <a:latin typeface="Arabic Typesetting" panose="03020402040406030203" pitchFamily="66" charset="-78"/>
                <a:ea typeface="Times New Roman" panose="02020603050405020304" pitchFamily="18" charset="0"/>
                <a:cs typeface="Tahoma" panose="020B0604030504040204" pitchFamily="34" charset="0"/>
              </a:rPr>
              <a:t>Homepage, S., (VFFS), V., granules/solids, P. and Machine, N. (2016). [Hot Item] Nice Quality Compost Packing Machine. [online] [Accessed 17 Nov. 2016]. Made-in-China.com. Available at: </a:t>
            </a:r>
            <a:r>
              <a:rPr lang="en-US" sz="1100" u="sng" dirty="0">
                <a:solidFill>
                  <a:srgbClr val="000000"/>
                </a:solidFill>
                <a:latin typeface="Arabic Typesetting" panose="03020402040406030203" pitchFamily="66" charset="-78"/>
                <a:ea typeface="Times New Roman" panose="02020603050405020304" pitchFamily="18" charset="0"/>
                <a:cs typeface="Tahoma" panose="020B0604030504040204" pitchFamily="34" charset="0"/>
                <a:hlinkClick r:id="rId9"/>
              </a:rPr>
              <a:t>http://honetop.en.made-in-china.com/product/YXqxHsRJhjhL/China-Nice-Quality-Compost-Packing-Machine.html</a:t>
            </a:r>
            <a:endParaRPr lang="en-US" sz="1100"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342900" lvl="0" indent="-342900" algn="r" rtl="1">
              <a:spcAft>
                <a:spcPts val="0"/>
              </a:spcAft>
              <a:buFont typeface="+mj-lt"/>
              <a:buAutoNum type="romanLcPeriod"/>
            </a:pPr>
            <a:r>
              <a:rPr lang="en-US" sz="1100" u="sng" dirty="0">
                <a:solidFill>
                  <a:srgbClr val="000000"/>
                </a:solidFill>
                <a:latin typeface="Arabic Typesetting" panose="03020402040406030203" pitchFamily="66" charset="-78"/>
                <a:ea typeface="Times New Roman" panose="02020603050405020304" pitchFamily="18" charset="0"/>
                <a:cs typeface="Tahoma" panose="020B0604030504040204" pitchFamily="34" charset="0"/>
              </a:rPr>
              <a:t>Modon.gov.sa. (2016).  [online][Accessed 17 Nov. 2016]. Available at:</a:t>
            </a:r>
            <a:r>
              <a:rPr lang="en-US" sz="1100" dirty="0">
                <a:solidFill>
                  <a:srgbClr val="000000"/>
                </a:solidFill>
                <a:latin typeface="Tahoma" panose="020B0604030504040204" pitchFamily="34" charset="0"/>
                <a:ea typeface="Times New Roman" panose="02020603050405020304" pitchFamily="18" charset="0"/>
                <a:cs typeface="Tahoma" panose="020B0604030504040204" pitchFamily="34" charset="0"/>
              </a:rPr>
              <a:t> </a:t>
            </a:r>
            <a:r>
              <a:rPr lang="ar-SA" sz="1100"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الرياض 2 </a:t>
            </a:r>
            <a:r>
              <a:rPr lang="en-US" sz="1100" u="sng" dirty="0">
                <a:solidFill>
                  <a:srgbClr val="000000"/>
                </a:solidFill>
                <a:latin typeface="Arabic Typesetting" panose="03020402040406030203" pitchFamily="66" charset="-78"/>
                <a:ea typeface="Times New Roman" panose="02020603050405020304" pitchFamily="18" charset="0"/>
                <a:cs typeface="Tahoma" panose="020B0604030504040204" pitchFamily="34" charset="0"/>
                <a:hlinkClick r:id="rId10"/>
              </a:rPr>
              <a:t>http://www.modon.gov.sa/ar/IndustrialCities/IndustrialCitiesDirectory/IndustrialCities/Pages/Riyadh2nd.aspx</a:t>
            </a:r>
            <a:endParaRPr lang="en-US" sz="1100"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342900" lvl="0" indent="-342900" algn="r" rtl="1">
              <a:spcAft>
                <a:spcPts val="0"/>
              </a:spcAft>
              <a:buFont typeface="+mj-lt"/>
              <a:buAutoNum type="romanLcPeriod"/>
            </a:pPr>
            <a:r>
              <a:rPr lang="en-US" sz="1100" u="sng" dirty="0">
                <a:solidFill>
                  <a:srgbClr val="000000"/>
                </a:solidFill>
                <a:latin typeface="Arabic Typesetting" panose="03020402040406030203" pitchFamily="66" charset="-78"/>
                <a:ea typeface="Times New Roman" panose="02020603050405020304" pitchFamily="18" charset="0"/>
                <a:cs typeface="Tahoma" panose="020B0604030504040204" pitchFamily="34" charset="0"/>
              </a:rPr>
              <a:t>Arriyadh.com. (2016</a:t>
            </a:r>
            <a:r>
              <a:rPr lang="ar-SA" sz="1100"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 مناخ الرياض [</a:t>
            </a:r>
            <a:r>
              <a:rPr lang="en-US" sz="1100" dirty="0">
                <a:solidFill>
                  <a:srgbClr val="000000"/>
                </a:solidFill>
                <a:latin typeface="Arabic Typesetting" panose="03020402040406030203" pitchFamily="66" charset="-78"/>
                <a:ea typeface="Times New Roman" panose="02020603050405020304" pitchFamily="18" charset="0"/>
                <a:cs typeface="Tahoma" panose="020B0604030504040204" pitchFamily="34" charset="0"/>
              </a:rPr>
              <a:t>online]Accessed 18 Nov. 2016].  Available at: </a:t>
            </a:r>
            <a:r>
              <a:rPr lang="en-US" sz="1100" u="sng" dirty="0">
                <a:solidFill>
                  <a:srgbClr val="000000"/>
                </a:solidFill>
                <a:latin typeface="Arabic Typesetting" panose="03020402040406030203" pitchFamily="66" charset="-78"/>
                <a:ea typeface="Times New Roman" panose="02020603050405020304" pitchFamily="18" charset="0"/>
                <a:cs typeface="Tahoma" panose="020B0604030504040204" pitchFamily="34" charset="0"/>
                <a:hlinkClick r:id="rId11"/>
              </a:rPr>
              <a:t>http://www.arriyadh.com/ar/AboutArriy/Left/Informatio/getdocument.aspx?f=/openshare/ar/AboutArriy/Left/Informatio/Monakh.doc_cvt.htm</a:t>
            </a:r>
            <a:endParaRPr lang="en-US" sz="1100"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342900" lvl="0" indent="-342900" algn="r" rtl="1">
              <a:spcAft>
                <a:spcPts val="0"/>
              </a:spcAft>
              <a:buFont typeface="+mj-lt"/>
              <a:buAutoNum type="romanLcPeriod"/>
            </a:pPr>
            <a:r>
              <a:rPr lang="en-US" sz="1100" u="sng" dirty="0">
                <a:solidFill>
                  <a:srgbClr val="000000"/>
                </a:solidFill>
                <a:latin typeface="Arabic Typesetting" panose="03020402040406030203" pitchFamily="66" charset="-78"/>
                <a:ea typeface="Times New Roman" panose="02020603050405020304" pitchFamily="18" charset="0"/>
                <a:cs typeface="Tahoma" panose="020B0604030504040204" pitchFamily="34" charset="0"/>
              </a:rPr>
              <a:t>Ar.wikipedia.org. (2016</a:t>
            </a:r>
            <a:r>
              <a:rPr lang="ar-SA" sz="1100"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 الرياض. [</a:t>
            </a:r>
            <a:r>
              <a:rPr lang="en-US" sz="1100" dirty="0">
                <a:solidFill>
                  <a:srgbClr val="000000"/>
                </a:solidFill>
                <a:latin typeface="Arabic Typesetting" panose="03020402040406030203" pitchFamily="66" charset="-78"/>
                <a:ea typeface="Times New Roman" panose="02020603050405020304" pitchFamily="18" charset="0"/>
                <a:cs typeface="Tahoma" panose="020B0604030504040204" pitchFamily="34" charset="0"/>
              </a:rPr>
              <a:t>online] [Accessed 18 Nov. 2016] Available at: </a:t>
            </a:r>
            <a:r>
              <a:rPr lang="en-US" sz="1100" u="sng" dirty="0">
                <a:solidFill>
                  <a:srgbClr val="000000"/>
                </a:solidFill>
                <a:latin typeface="Arabic Typesetting" panose="03020402040406030203" pitchFamily="66" charset="-78"/>
                <a:ea typeface="Times New Roman" panose="02020603050405020304" pitchFamily="18" charset="0"/>
                <a:cs typeface="Tahoma" panose="020B0604030504040204" pitchFamily="34" charset="0"/>
                <a:hlinkClick r:id="rId12"/>
              </a:rPr>
              <a:t>https://ar.wikipedia.org/wiki/%D8%A7%D9%84%D8%B1%D9%8A%D8%A7%D8%B6</a:t>
            </a:r>
            <a:endParaRPr lang="en-US" sz="1100"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342900" lvl="0" indent="-342900" algn="r" rtl="1">
              <a:spcAft>
                <a:spcPts val="0"/>
              </a:spcAft>
              <a:buFont typeface="+mj-lt"/>
              <a:buAutoNum type="romanLcPeriod"/>
            </a:pPr>
            <a:r>
              <a:rPr lang="ar-SA" sz="1100" u="sng"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التغليف, ع. (2016). عالية الجودة تحلل الأسمدة كيس التغليف-حقائب التغليف-معرف المنتج:60458112698-</a:t>
            </a:r>
            <a:r>
              <a:rPr lang="en-US" sz="1100" dirty="0">
                <a:solidFill>
                  <a:srgbClr val="000000"/>
                </a:solidFill>
                <a:latin typeface="Arabic Typesetting" panose="03020402040406030203" pitchFamily="66" charset="-78"/>
                <a:ea typeface="Times New Roman" panose="02020603050405020304" pitchFamily="18" charset="0"/>
                <a:cs typeface="Tahoma" panose="020B0604030504040204" pitchFamily="34" charset="0"/>
              </a:rPr>
              <a:t>arabic.alibaba.com. [online][Accessed 19 Nov. 2016]. //arabic.alibaba.com. Available at: </a:t>
            </a:r>
            <a:r>
              <a:rPr lang="en-US" sz="1100" u="sng" dirty="0">
                <a:solidFill>
                  <a:srgbClr val="000000"/>
                </a:solidFill>
                <a:latin typeface="Arabic Typesetting" panose="03020402040406030203" pitchFamily="66" charset="-78"/>
                <a:ea typeface="Times New Roman" panose="02020603050405020304" pitchFamily="18" charset="0"/>
                <a:cs typeface="Tahoma" panose="020B0604030504040204" pitchFamily="34" charset="0"/>
                <a:hlinkClick r:id="rId13"/>
              </a:rPr>
              <a:t>https://arabic.alibaba.com/product-detail/high-quality-biodegradable-fertilizer-packaging-bag-60458112698.html</a:t>
            </a:r>
            <a:endParaRPr lang="en-US" sz="1100"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342900" lvl="0" indent="-342900" algn="r" rtl="1">
              <a:spcAft>
                <a:spcPts val="0"/>
              </a:spcAft>
              <a:buFont typeface="+mj-lt"/>
              <a:buAutoNum type="romanLcPeriod"/>
            </a:pPr>
            <a:r>
              <a:rPr lang="ar-SA" sz="1100" u="sng"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تعرفة المياه والكهرباء. (2016). [</a:t>
            </a:r>
            <a:r>
              <a:rPr lang="en-US" sz="1100" dirty="0">
                <a:solidFill>
                  <a:srgbClr val="000000"/>
                </a:solidFill>
                <a:latin typeface="Arabic Typesetting" panose="03020402040406030203" pitchFamily="66" charset="-78"/>
                <a:ea typeface="Times New Roman" panose="02020603050405020304" pitchFamily="18" charset="0"/>
                <a:cs typeface="Tahoma" panose="020B0604030504040204" pitchFamily="34" charset="0"/>
              </a:rPr>
              <a:t>online] [Accessed 19 Nov. 2016]. Available at: </a:t>
            </a:r>
            <a:r>
              <a:rPr lang="en-US" sz="1100" u="sng" dirty="0">
                <a:solidFill>
                  <a:srgbClr val="000000"/>
                </a:solidFill>
                <a:latin typeface="Arabic Typesetting" panose="03020402040406030203" pitchFamily="66" charset="-78"/>
                <a:ea typeface="Times New Roman" panose="02020603050405020304" pitchFamily="18" charset="0"/>
                <a:cs typeface="Tahoma" panose="020B0604030504040204" pitchFamily="34" charset="0"/>
                <a:hlinkClick r:id="rId14"/>
              </a:rPr>
              <a:t>http://www.mowe.gov.sa/arabic/waterpricing.aspx?AspxAutoDetectCookieSupport=1</a:t>
            </a:r>
            <a:endParaRPr lang="en-US" sz="1100"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342900" lvl="0" indent="-342900" algn="r" rtl="1">
              <a:spcAft>
                <a:spcPts val="0"/>
              </a:spcAft>
              <a:buFont typeface="+mj-lt"/>
              <a:buAutoNum type="romanLcPeriod"/>
            </a:pPr>
            <a:r>
              <a:rPr lang="en-US" sz="1100" u="sng" dirty="0">
                <a:solidFill>
                  <a:srgbClr val="000000"/>
                </a:solidFill>
                <a:latin typeface="Arabic Typesetting" panose="03020402040406030203" pitchFamily="66" charset="-78"/>
                <a:ea typeface="Times New Roman" panose="02020603050405020304" pitchFamily="18" charset="0"/>
                <a:cs typeface="Tahoma" panose="020B0604030504040204" pitchFamily="34" charset="0"/>
              </a:rPr>
              <a:t>Arriyadh.com. (2016</a:t>
            </a:r>
            <a:r>
              <a:rPr lang="ar-SA" sz="1100"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).سماد سوبر فوسفات. [</a:t>
            </a:r>
            <a:r>
              <a:rPr lang="en-US" sz="1100" dirty="0">
                <a:solidFill>
                  <a:srgbClr val="000000"/>
                </a:solidFill>
                <a:latin typeface="Arabic Typesetting" panose="03020402040406030203" pitchFamily="66" charset="-78"/>
                <a:ea typeface="Times New Roman" panose="02020603050405020304" pitchFamily="18" charset="0"/>
                <a:cs typeface="Tahoma" panose="020B0604030504040204" pitchFamily="34" charset="0"/>
              </a:rPr>
              <a:t>online] [Accessed 18 Nov. 2016]. Available at: </a:t>
            </a:r>
            <a:r>
              <a:rPr lang="en-US" sz="1100" u="sng" dirty="0">
                <a:solidFill>
                  <a:srgbClr val="000000"/>
                </a:solidFill>
                <a:latin typeface="Arabic Typesetting" panose="03020402040406030203" pitchFamily="66" charset="-78"/>
                <a:ea typeface="Times New Roman" panose="02020603050405020304" pitchFamily="18" charset="0"/>
                <a:cs typeface="Tahoma" panose="020B0604030504040204" pitchFamily="34" charset="0"/>
                <a:hlinkClick r:id="rId11"/>
              </a:rPr>
              <a:t>http://www.arriyadh.com/ar/AboutArriy/Left/Informatio/getdocument.aspx?f=/openshare/ar/AboutArriy/Left/Informatio/Monakh.doc_cvt.htm</a:t>
            </a:r>
            <a:endParaRPr lang="en-US" sz="1100"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342900" lvl="0" indent="-342900" algn="r" rtl="1">
              <a:spcAft>
                <a:spcPts val="0"/>
              </a:spcAft>
              <a:buFont typeface="+mj-lt"/>
              <a:buAutoNum type="romanLcPeriod"/>
            </a:pPr>
            <a:r>
              <a:rPr lang="ar-SA" sz="1100" u="sng"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بودرة, ا. (2016). السعر المحمولة طفاية حريق بودرة-طفاية الحريق -معرف المنتج:2002394739-</a:t>
            </a:r>
            <a:r>
              <a:rPr lang="en-US" sz="1100" dirty="0">
                <a:solidFill>
                  <a:srgbClr val="000000"/>
                </a:solidFill>
                <a:latin typeface="Arabic Typesetting" panose="03020402040406030203" pitchFamily="66" charset="-78"/>
                <a:ea typeface="Times New Roman" panose="02020603050405020304" pitchFamily="18" charset="0"/>
                <a:cs typeface="Tahoma" panose="020B0604030504040204" pitchFamily="34" charset="0"/>
              </a:rPr>
              <a:t>arabic.alibaba.com. [online] [Accessed 19 Nov. 2016]. //arabic.alibaba.com. Available at: </a:t>
            </a:r>
            <a:r>
              <a:rPr lang="en-US" sz="1100" u="sng" dirty="0">
                <a:solidFill>
                  <a:srgbClr val="000000"/>
                </a:solidFill>
                <a:latin typeface="Arabic Typesetting" panose="03020402040406030203" pitchFamily="66" charset="-78"/>
                <a:ea typeface="Times New Roman" panose="02020603050405020304" pitchFamily="18" charset="0"/>
                <a:cs typeface="Tahoma" panose="020B0604030504040204" pitchFamily="34" charset="0"/>
                <a:hlinkClick r:id="rId15"/>
              </a:rPr>
              <a:t>https://arabic.alibaba.com/product-detail/portable-powder-fire-extinguisher-price-2002394739.html</a:t>
            </a:r>
            <a:endParaRPr lang="en-US" sz="1100" dirty="0">
              <a:solidFill>
                <a:srgbClr val="000000"/>
              </a:solidFill>
              <a:latin typeface="Century Gothic" panose="020B0502020202020204" pitchFamily="34" charset="0"/>
              <a:ea typeface="Times New Roman" panose="02020603050405020304" pitchFamily="18" charset="0"/>
              <a:cs typeface="Tahoma" panose="020B0604030504040204" pitchFamily="34" charset="0"/>
            </a:endParaRPr>
          </a:p>
          <a:p>
            <a:pPr marL="342900" lvl="0" indent="-342900" algn="r" rtl="1">
              <a:spcAft>
                <a:spcPts val="0"/>
              </a:spcAft>
              <a:buFont typeface="+mj-lt"/>
              <a:buAutoNum type="romanLcPeriod"/>
            </a:pPr>
            <a:r>
              <a:rPr lang="en-US" sz="1100" u="sng" dirty="0">
                <a:solidFill>
                  <a:srgbClr val="000000"/>
                </a:solidFill>
                <a:latin typeface="Arabic Typesetting" panose="03020402040406030203" pitchFamily="66" charset="-78"/>
                <a:ea typeface="Times New Roman" panose="02020603050405020304" pitchFamily="18" charset="0"/>
                <a:cs typeface="Tahoma" panose="020B0604030504040204" pitchFamily="34" charset="0"/>
              </a:rPr>
              <a:t>Arriyadh.com. (2016</a:t>
            </a:r>
            <a:r>
              <a:rPr lang="ar-SA" sz="1100"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 لهيئة العليا لتطوير مدينة الرياض2016. [</a:t>
            </a:r>
            <a:r>
              <a:rPr lang="en-US" sz="1100" dirty="0">
                <a:solidFill>
                  <a:srgbClr val="000000"/>
                </a:solidFill>
                <a:latin typeface="Arabic Typesetting" panose="03020402040406030203" pitchFamily="66" charset="-78"/>
                <a:ea typeface="Times New Roman" panose="02020603050405020304" pitchFamily="18" charset="0"/>
                <a:cs typeface="Tahoma" panose="020B0604030504040204" pitchFamily="34" charset="0"/>
              </a:rPr>
              <a:t>online][Accessed 20 Nov. 2016]. Available at: </a:t>
            </a:r>
            <a:r>
              <a:rPr lang="en-US" sz="1100" u="sng" dirty="0">
                <a:solidFill>
                  <a:srgbClr val="000000"/>
                </a:solidFill>
                <a:latin typeface="Arabic Typesetting" panose="03020402040406030203" pitchFamily="66" charset="-78"/>
                <a:ea typeface="Times New Roman" panose="02020603050405020304" pitchFamily="18" charset="0"/>
                <a:cs typeface="Tahoma" panose="020B0604030504040204" pitchFamily="34" charset="0"/>
                <a:hlinkClick r:id="rId16"/>
              </a:rPr>
              <a:t>http://www.arriyadh.com/ar/AboutArriy/?1=1&amp;menuId=2815</a:t>
            </a:r>
            <a:endParaRPr lang="en-US" sz="1100" dirty="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p:txBody>
      </p:sp>
    </p:spTree>
    <p:extLst>
      <p:ext uri="{BB962C8B-B14F-4D97-AF65-F5344CB8AC3E}">
        <p14:creationId xmlns:p14="http://schemas.microsoft.com/office/powerpoint/2010/main" xmlns="" val="3552405650"/>
      </p:ext>
    </p:extLst>
  </p:cSld>
  <p:clrMapOvr>
    <a:masterClrMapping/>
  </p:clrMapOvr>
  <p:transition spd="slow">
    <p:push dir="u"/>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rtl="1"/>
            <a:r>
              <a:rPr lang="ar-SA" sz="6000"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شكرا لحسن استماعكم </a:t>
            </a:r>
          </a:p>
        </p:txBody>
      </p:sp>
      <p:pic>
        <p:nvPicPr>
          <p:cNvPr id="9" name="عنصر نائب للصورة 8" descr="ثلاثة أطفال صغار يرتدون معاطف للمطر يمسك بعضهم بعضاً ويلعبون في الهواء الطلق"/>
          <p:cNvPicPr>
            <a:picLocks noGrp="1" noChangeAspect="1"/>
          </p:cNvPicPr>
          <p:nvPr>
            <p:ph type="pic" idx="1"/>
          </p:nvPr>
        </p:nvPicPr>
        <p:blipFill rotWithShape="1">
          <a:blip r:embed="rId2" cstate="print">
            <a:extLst>
              <a:ext uri="{28A0092B-C50C-407E-A947-70E740481C1C}">
                <a14:useLocalDpi xmlns:a14="http://schemas.microsoft.com/office/drawing/2010/main" xmlns="" val="0"/>
              </a:ext>
            </a:extLst>
          </a:blip>
          <a:srcRect/>
          <a:stretch/>
        </p:blipFill>
        <p:spPr/>
      </p:pic>
      <p:pic>
        <p:nvPicPr>
          <p:cNvPr id="5" name="صورة 4" descr="نتيجة بحث الصور عن ‫شعار جامعة الملك سعود الجديد png‬‏"/>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187325"/>
            <a:ext cx="1535430" cy="590550"/>
          </a:xfrm>
          <a:prstGeom prst="rect">
            <a:avLst/>
          </a:prstGeom>
          <a:noFill/>
          <a:ln>
            <a:noFill/>
          </a:ln>
        </p:spPr>
      </p:pic>
      <p:pic>
        <p:nvPicPr>
          <p:cNvPr id="6" name="صورة 5" descr="C:\Users\Eman RAD\Desktop\2.png"/>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10960100" y="187325"/>
            <a:ext cx="1117600" cy="965200"/>
          </a:xfrm>
          <a:prstGeom prst="rect">
            <a:avLst/>
          </a:prstGeom>
          <a:noFill/>
          <a:ln>
            <a:noFill/>
          </a:ln>
        </p:spPr>
      </p:pic>
      <p:sp>
        <p:nvSpPr>
          <p:cNvPr id="3" name="عنصر نائب لرقم الشريحة 2"/>
          <p:cNvSpPr>
            <a:spLocks noGrp="1"/>
          </p:cNvSpPr>
          <p:nvPr>
            <p:ph type="sldNum" sz="quarter" idx="12"/>
          </p:nvPr>
        </p:nvSpPr>
        <p:spPr/>
        <p:txBody>
          <a:bodyPr/>
          <a:lstStyle/>
          <a:p>
            <a:pPr algn="r" rtl="1"/>
            <a:fld id="{022B156B-59AE-415F-B24B-8756D48BB977}" type="slidenum">
              <a:rPr lang="ar-SA" smtClean="0"/>
              <a:pPr algn="r" rtl="1"/>
              <a:t>45</a:t>
            </a:fld>
            <a:endParaRPr lang="ar-SA"/>
          </a:p>
        </p:txBody>
      </p:sp>
    </p:spTree>
    <p:extLst>
      <p:ext uri="{BB962C8B-B14F-4D97-AF65-F5344CB8AC3E}">
        <p14:creationId xmlns:p14="http://schemas.microsoft.com/office/powerpoint/2010/main" xmlns="" val="219715311"/>
      </p:ext>
    </p:extLst>
  </p:cSld>
  <p:clrMapOvr>
    <a:masterClrMapping/>
  </p:clrMapOvr>
  <p:transition spd="slow">
    <p:push dir="u"/>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5702300" y="777875"/>
            <a:ext cx="1665836" cy="914400"/>
          </a:xfrm>
        </p:spPr>
        <p:txBody>
          <a:bodyPr>
            <a:normAutofit/>
          </a:bodyPr>
          <a:lstStyle/>
          <a:p>
            <a:r>
              <a:rPr lang="ar-SA" sz="4400" b="1" dirty="0" smtClean="0">
                <a:latin typeface="Arabic Typesetting" panose="03020402040406030203" pitchFamily="66" charset="-78"/>
                <a:cs typeface="Arabic Typesetting" panose="03020402040406030203" pitchFamily="66" charset="-78"/>
              </a:rPr>
              <a:t>قصـــد </a:t>
            </a:r>
            <a:r>
              <a:rPr lang="en-US" sz="4400" b="1" dirty="0" smtClean="0">
                <a:latin typeface="Arabic Typesetting" panose="03020402040406030203" pitchFamily="66" charset="-78"/>
                <a:cs typeface="Arabic Typesetting" panose="03020402040406030203" pitchFamily="66" charset="-78"/>
              </a:rPr>
              <a:t>421</a:t>
            </a:r>
            <a:endParaRPr lang="ar-SA" sz="4400" b="1" dirty="0">
              <a:latin typeface="Arabic Typesetting" panose="03020402040406030203" pitchFamily="66" charset="-78"/>
              <a:cs typeface="Arabic Typesetting" panose="03020402040406030203" pitchFamily="66" charset="-78"/>
            </a:endParaRPr>
          </a:p>
        </p:txBody>
      </p:sp>
      <p:pic>
        <p:nvPicPr>
          <p:cNvPr id="4" name="صورة 3" descr="نتيجة بحث الصور عن ‫شعار جامعة الملك سعود الجديد png‬‏"/>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187325"/>
            <a:ext cx="1535430" cy="590550"/>
          </a:xfrm>
          <a:prstGeom prst="rect">
            <a:avLst/>
          </a:prstGeom>
          <a:noFill/>
          <a:ln>
            <a:noFill/>
          </a:ln>
        </p:spPr>
      </p:pic>
      <p:pic>
        <p:nvPicPr>
          <p:cNvPr id="5" name="صورة 4" descr="C:\Users\Eman RAD\Desktop\2.png"/>
          <p:cNvPicPr/>
          <p:nvPr/>
        </p:nvPicPr>
        <p:blipFill>
          <a:blip r:embed="rId4" cstate="print">
            <a:extLst>
              <a:ext uri="{BEBA8EAE-BF5A-486C-A8C5-ECC9F3942E4B}">
                <a14:imgProps xmlns:a14="http://schemas.microsoft.com/office/drawing/2010/main" xmlns="">
                  <a14:imgLayer r:embed="rId5">
                    <a14:imgEffect>
                      <a14:brightnessContrast bright="-20000" contrast="-40000"/>
                    </a14:imgEffect>
                  </a14:imgLayer>
                </a14:imgProps>
              </a:ext>
              <a:ext uri="{28A0092B-C50C-407E-A947-70E740481C1C}">
                <a14:useLocalDpi xmlns:a14="http://schemas.microsoft.com/office/drawing/2010/main" xmlns="" val="0"/>
              </a:ext>
            </a:extLst>
          </a:blip>
          <a:srcRect/>
          <a:stretch>
            <a:fillRect/>
          </a:stretch>
        </p:blipFill>
        <p:spPr bwMode="auto">
          <a:xfrm>
            <a:off x="5480050" y="3338135"/>
            <a:ext cx="1714500" cy="1526332"/>
          </a:xfrm>
          <a:prstGeom prst="rect">
            <a:avLst/>
          </a:prstGeom>
          <a:noFill/>
          <a:ln>
            <a:noFill/>
          </a:ln>
        </p:spPr>
      </p:pic>
      <p:sp>
        <p:nvSpPr>
          <p:cNvPr id="6" name="مستطيل 5"/>
          <p:cNvSpPr/>
          <p:nvPr/>
        </p:nvSpPr>
        <p:spPr>
          <a:xfrm>
            <a:off x="2425700" y="1173540"/>
            <a:ext cx="7823200" cy="1569660"/>
          </a:xfrm>
          <a:prstGeom prst="rect">
            <a:avLst/>
          </a:prstGeom>
        </p:spPr>
        <p:txBody>
          <a:bodyPr wrap="square">
            <a:spAutoFit/>
          </a:bodyPr>
          <a:lstStyle/>
          <a:p>
            <a:pPr algn="ctr" rtl="1">
              <a:spcAft>
                <a:spcPts val="0"/>
              </a:spcAft>
            </a:pPr>
            <a:r>
              <a:rPr lang="ar-SA" sz="4800" b="1" kern="1400" dirty="0">
                <a:solidFill>
                  <a:srgbClr val="A02240"/>
                </a:solidFill>
                <a:latin typeface="Century Gothic" panose="020B0502020202020204" pitchFamily="34" charset="0"/>
                <a:ea typeface="Times New Roman" panose="02020603050405020304" pitchFamily="18" charset="0"/>
                <a:cs typeface="Arabic Typesetting" panose="03020402040406030203" pitchFamily="66" charset="-78"/>
              </a:rPr>
              <a:t>دراسات الجدوى الاقتصادية وتقييم المشروعات</a:t>
            </a:r>
            <a:endParaRPr lang="en-US" sz="4800" kern="1400" dirty="0">
              <a:solidFill>
                <a:srgbClr val="FFFFFF"/>
              </a:solidFill>
              <a:latin typeface="Century Gothic" panose="020B0502020202020204" pitchFamily="34" charset="0"/>
              <a:ea typeface="Times New Roman" panose="02020603050405020304" pitchFamily="18" charset="0"/>
              <a:cs typeface="Tahoma" panose="020B0604030504040204" pitchFamily="34" charset="0"/>
            </a:endParaRPr>
          </a:p>
          <a:p>
            <a:pPr algn="ctr" rtl="1">
              <a:spcAft>
                <a:spcPts val="0"/>
              </a:spcAft>
            </a:pPr>
            <a:r>
              <a:rPr lang="ar-SA" sz="4800" b="1" kern="1400" dirty="0">
                <a:solidFill>
                  <a:srgbClr val="A02240"/>
                </a:solidFill>
                <a:latin typeface="Century Gothic" panose="020B0502020202020204" pitchFamily="34" charset="0"/>
                <a:ea typeface="Times New Roman" panose="02020603050405020304" pitchFamily="18" charset="0"/>
                <a:cs typeface="Arabic Typesetting" panose="03020402040406030203" pitchFamily="66" charset="-78"/>
              </a:rPr>
              <a:t> دراسة الجدوى الاقتصادية لصناعة الأسمدة العضوية</a:t>
            </a:r>
            <a:endParaRPr lang="en-US" sz="4800" kern="1400" dirty="0">
              <a:solidFill>
                <a:srgbClr val="FFFFFF"/>
              </a:solidFill>
              <a:effectLst/>
              <a:latin typeface="Century Gothic" panose="020B0502020202020204" pitchFamily="34" charset="0"/>
              <a:ea typeface="Times New Roman" panose="02020603050405020304" pitchFamily="18" charset="0"/>
              <a:cs typeface="Tahoma" panose="020B0604030504040204" pitchFamily="34" charset="0"/>
            </a:endParaRPr>
          </a:p>
        </p:txBody>
      </p:sp>
      <p:sp>
        <p:nvSpPr>
          <p:cNvPr id="8" name="مستطيل 7"/>
          <p:cNvSpPr/>
          <p:nvPr/>
        </p:nvSpPr>
        <p:spPr>
          <a:xfrm>
            <a:off x="4429566" y="2743200"/>
            <a:ext cx="3815468" cy="769441"/>
          </a:xfrm>
          <a:prstGeom prst="rect">
            <a:avLst/>
          </a:prstGeom>
        </p:spPr>
        <p:txBody>
          <a:bodyPr wrap="none">
            <a:spAutoFit/>
          </a:bodyPr>
          <a:lstStyle/>
          <a:p>
            <a:pPr algn="ctr" rtl="1">
              <a:spcBef>
                <a:spcPts val="900"/>
              </a:spcBef>
              <a:spcAft>
                <a:spcPts val="0"/>
              </a:spcAft>
            </a:pPr>
            <a:r>
              <a:rPr lang="ar-SA" sz="4400" b="1" dirty="0" smtClean="0">
                <a:solidFill>
                  <a:schemeClr val="tx2"/>
                </a:solidFill>
                <a:latin typeface="Century Gothic" panose="020B0502020202020204" pitchFamily="34" charset="0"/>
                <a:ea typeface="Times New Roman" panose="02020603050405020304" pitchFamily="18" charset="0"/>
                <a:cs typeface="Arabic Typesetting" panose="03020402040406030203" pitchFamily="66" charset="-78"/>
              </a:rPr>
              <a:t>بعنوان: الســــــــــــــــماد </a:t>
            </a:r>
            <a:r>
              <a:rPr lang="ar-SA" sz="4400" b="1" dirty="0">
                <a:solidFill>
                  <a:schemeClr val="tx2"/>
                </a:solidFill>
                <a:latin typeface="Century Gothic" panose="020B0502020202020204" pitchFamily="34" charset="0"/>
                <a:ea typeface="Times New Roman" panose="02020603050405020304" pitchFamily="18" charset="0"/>
                <a:cs typeface="Arabic Typesetting" panose="03020402040406030203" pitchFamily="66" charset="-78"/>
              </a:rPr>
              <a:t>النـــقي</a:t>
            </a:r>
            <a:endParaRPr lang="en-US" sz="4400" b="1" dirty="0">
              <a:solidFill>
                <a:schemeClr val="tx2"/>
              </a:solidFill>
              <a:effectLst/>
              <a:latin typeface="Century Gothic" panose="020B0502020202020204" pitchFamily="34" charset="0"/>
              <a:ea typeface="Times New Roman" panose="02020603050405020304" pitchFamily="18" charset="0"/>
              <a:cs typeface="Tahoma" panose="020B0604030504040204" pitchFamily="34" charset="0"/>
            </a:endParaRPr>
          </a:p>
        </p:txBody>
      </p:sp>
      <p:sp>
        <p:nvSpPr>
          <p:cNvPr id="9" name="مستطيل 8"/>
          <p:cNvSpPr/>
          <p:nvPr/>
        </p:nvSpPr>
        <p:spPr>
          <a:xfrm>
            <a:off x="0" y="2906663"/>
            <a:ext cx="3606800" cy="1846659"/>
          </a:xfrm>
          <a:prstGeom prst="rect">
            <a:avLst/>
          </a:prstGeom>
        </p:spPr>
        <p:txBody>
          <a:bodyPr wrap="square">
            <a:spAutoFit/>
          </a:bodyPr>
          <a:lstStyle/>
          <a:p>
            <a:pPr algn="r" rtl="1">
              <a:spcBef>
                <a:spcPts val="900"/>
              </a:spcBef>
              <a:spcAft>
                <a:spcPts val="0"/>
              </a:spcAft>
            </a:pPr>
            <a:r>
              <a:rPr lang="ar-SA" sz="2400" b="1" dirty="0">
                <a:solidFill>
                  <a:schemeClr val="tx2"/>
                </a:solidFill>
                <a:latin typeface="Century Gothic" panose="020B0502020202020204" pitchFamily="34" charset="0"/>
                <a:ea typeface="Times New Roman" panose="02020603050405020304" pitchFamily="18" charset="0"/>
                <a:cs typeface="Arabic Typesetting" panose="03020402040406030203" pitchFamily="66" charset="-78"/>
              </a:rPr>
              <a:t>إعداد الطالبات :</a:t>
            </a:r>
            <a:endParaRPr lang="en-US" sz="1400" b="1" dirty="0">
              <a:solidFill>
                <a:schemeClr val="tx2"/>
              </a:solidFill>
              <a:latin typeface="Century Gothic" panose="020B0502020202020204" pitchFamily="34" charset="0"/>
              <a:ea typeface="Times New Roman" panose="02020603050405020304" pitchFamily="18" charset="0"/>
              <a:cs typeface="Tahoma" panose="020B0604030504040204" pitchFamily="34" charset="0"/>
            </a:endParaRPr>
          </a:p>
          <a:p>
            <a:pPr marL="342900" lvl="0" indent="-342900" algn="r" rtl="1">
              <a:spcAft>
                <a:spcPts val="0"/>
              </a:spcAft>
              <a:buFont typeface="Symbol" panose="05050102010706020507" pitchFamily="18" charset="2"/>
              <a:buChar char=""/>
            </a:pPr>
            <a:r>
              <a:rPr lang="ar-SA" b="1" dirty="0">
                <a:solidFill>
                  <a:schemeClr val="tx2"/>
                </a:solidFill>
                <a:latin typeface="Century Gothic" panose="020B0502020202020204" pitchFamily="34" charset="0"/>
                <a:ea typeface="Times New Roman" panose="02020603050405020304" pitchFamily="18" charset="0"/>
                <a:cs typeface="Arabic Typesetting" panose="03020402040406030203" pitchFamily="66" charset="-78"/>
              </a:rPr>
              <a:t>ريما فهيد الحماد              "433202595"    </a:t>
            </a:r>
            <a:r>
              <a:rPr lang="en-US" sz="1400" b="1" dirty="0">
                <a:solidFill>
                  <a:schemeClr val="tx2"/>
                </a:solidFill>
                <a:latin typeface="Century Gothic" panose="020B0502020202020204" pitchFamily="34" charset="0"/>
                <a:ea typeface="Times New Roman" panose="02020603050405020304" pitchFamily="18" charset="0"/>
                <a:cs typeface="Akhbar MT" pitchFamily="2" charset="-78"/>
              </a:rPr>
              <a:t>leader</a:t>
            </a:r>
            <a:endParaRPr lang="en-US" sz="1400" b="1" dirty="0">
              <a:solidFill>
                <a:schemeClr val="tx2"/>
              </a:solidFill>
              <a:latin typeface="Century Gothic" panose="020B0502020202020204" pitchFamily="34" charset="0"/>
              <a:ea typeface="Times New Roman" panose="02020603050405020304" pitchFamily="18" charset="0"/>
              <a:cs typeface="Tahoma" panose="020B0604030504040204" pitchFamily="34" charset="0"/>
            </a:endParaRPr>
          </a:p>
          <a:p>
            <a:pPr marL="342900" lvl="0" indent="-342900" algn="r" rtl="1">
              <a:spcAft>
                <a:spcPts val="0"/>
              </a:spcAft>
              <a:buFont typeface="Symbol" panose="05050102010706020507" pitchFamily="18" charset="2"/>
              <a:buChar char=""/>
            </a:pPr>
            <a:r>
              <a:rPr lang="ar-SA" b="1" dirty="0">
                <a:solidFill>
                  <a:schemeClr val="tx2"/>
                </a:solidFill>
                <a:latin typeface="Century Gothic" panose="020B0502020202020204" pitchFamily="34" charset="0"/>
                <a:ea typeface="Times New Roman" panose="02020603050405020304" pitchFamily="18" charset="0"/>
                <a:cs typeface="Arabic Typesetting" panose="03020402040406030203" pitchFamily="66" charset="-78"/>
              </a:rPr>
              <a:t>إيمان ردعان الدوسري      "433200616"</a:t>
            </a:r>
            <a:endParaRPr lang="en-US" sz="1400" b="1" dirty="0">
              <a:solidFill>
                <a:schemeClr val="tx2"/>
              </a:solidFill>
              <a:latin typeface="Century Gothic" panose="020B0502020202020204" pitchFamily="34" charset="0"/>
              <a:ea typeface="Times New Roman" panose="02020603050405020304" pitchFamily="18" charset="0"/>
              <a:cs typeface="Tahoma" panose="020B0604030504040204" pitchFamily="34" charset="0"/>
            </a:endParaRPr>
          </a:p>
          <a:p>
            <a:pPr marL="342900" lvl="0" indent="-342900" algn="r" rtl="1">
              <a:spcAft>
                <a:spcPts val="0"/>
              </a:spcAft>
              <a:buFont typeface="Symbol" panose="05050102010706020507" pitchFamily="18" charset="2"/>
              <a:buChar char=""/>
            </a:pPr>
            <a:r>
              <a:rPr lang="ar-SA" b="1" dirty="0">
                <a:solidFill>
                  <a:schemeClr val="tx2"/>
                </a:solidFill>
                <a:latin typeface="Century Gothic" panose="020B0502020202020204" pitchFamily="34" charset="0"/>
                <a:ea typeface="Times New Roman" panose="02020603050405020304" pitchFamily="18" charset="0"/>
                <a:cs typeface="Arabic Typesetting" panose="03020402040406030203" pitchFamily="66" charset="-78"/>
              </a:rPr>
              <a:t>ليلى محمد اليمني             "433202587"</a:t>
            </a:r>
            <a:endParaRPr lang="en-US" sz="1400" b="1" dirty="0">
              <a:solidFill>
                <a:schemeClr val="tx2"/>
              </a:solidFill>
              <a:latin typeface="Century Gothic" panose="020B0502020202020204" pitchFamily="34" charset="0"/>
              <a:ea typeface="Times New Roman" panose="02020603050405020304" pitchFamily="18" charset="0"/>
              <a:cs typeface="Tahoma" panose="020B0604030504040204" pitchFamily="34" charset="0"/>
            </a:endParaRPr>
          </a:p>
          <a:p>
            <a:pPr marL="342900" lvl="0" indent="-342900" algn="r" rtl="1">
              <a:spcAft>
                <a:spcPts val="0"/>
              </a:spcAft>
              <a:buFont typeface="Symbol" panose="05050102010706020507" pitchFamily="18" charset="2"/>
              <a:buChar char=""/>
            </a:pPr>
            <a:r>
              <a:rPr lang="ar-SA" b="1" dirty="0">
                <a:solidFill>
                  <a:schemeClr val="tx2"/>
                </a:solidFill>
                <a:latin typeface="Century Gothic" panose="020B0502020202020204" pitchFamily="34" charset="0"/>
                <a:ea typeface="Times New Roman" panose="02020603050405020304" pitchFamily="18" charset="0"/>
                <a:cs typeface="Arabic Typesetting" panose="03020402040406030203" pitchFamily="66" charset="-78"/>
              </a:rPr>
              <a:t>أفنان صالح السديس       "433202166"</a:t>
            </a:r>
            <a:endParaRPr lang="en-US" sz="1400" b="1" dirty="0">
              <a:solidFill>
                <a:schemeClr val="tx2"/>
              </a:solidFill>
              <a:latin typeface="Century Gothic" panose="020B0502020202020204" pitchFamily="34" charset="0"/>
              <a:ea typeface="Times New Roman" panose="02020603050405020304" pitchFamily="18" charset="0"/>
              <a:cs typeface="Tahoma" panose="020B0604030504040204" pitchFamily="34" charset="0"/>
            </a:endParaRPr>
          </a:p>
          <a:p>
            <a:pPr marL="342900" lvl="0" indent="-342900" algn="r" rtl="1">
              <a:spcAft>
                <a:spcPts val="0"/>
              </a:spcAft>
              <a:buFont typeface="Symbol" panose="05050102010706020507" pitchFamily="18" charset="2"/>
              <a:buChar char=""/>
            </a:pPr>
            <a:r>
              <a:rPr lang="ar-SA" b="1" dirty="0">
                <a:solidFill>
                  <a:schemeClr val="tx2"/>
                </a:solidFill>
                <a:latin typeface="Century Gothic" panose="020B0502020202020204" pitchFamily="34" charset="0"/>
                <a:ea typeface="Times New Roman" panose="02020603050405020304" pitchFamily="18" charset="0"/>
                <a:cs typeface="Arabic Typesetting" panose="03020402040406030203" pitchFamily="66" charset="-78"/>
              </a:rPr>
              <a:t>منيره عبد العزيز الشامي    "430921398"</a:t>
            </a:r>
            <a:endParaRPr lang="en-US" sz="1400" b="1" dirty="0">
              <a:solidFill>
                <a:schemeClr val="tx2"/>
              </a:solidFill>
              <a:effectLst/>
              <a:latin typeface="Century Gothic" panose="020B0502020202020204" pitchFamily="34" charset="0"/>
              <a:ea typeface="Times New Roman" panose="02020603050405020304" pitchFamily="18" charset="0"/>
              <a:cs typeface="Tahoma" panose="020B0604030504040204" pitchFamily="34" charset="0"/>
            </a:endParaRPr>
          </a:p>
        </p:txBody>
      </p:sp>
      <p:sp>
        <p:nvSpPr>
          <p:cNvPr id="10" name="مستطيل 9"/>
          <p:cNvSpPr/>
          <p:nvPr/>
        </p:nvSpPr>
        <p:spPr>
          <a:xfrm>
            <a:off x="50800" y="4753322"/>
            <a:ext cx="3556000" cy="830997"/>
          </a:xfrm>
          <a:prstGeom prst="rect">
            <a:avLst/>
          </a:prstGeom>
        </p:spPr>
        <p:txBody>
          <a:bodyPr wrap="square">
            <a:spAutoFit/>
          </a:bodyPr>
          <a:lstStyle/>
          <a:p>
            <a:pPr algn="r" rtl="1">
              <a:spcBef>
                <a:spcPts val="900"/>
              </a:spcBef>
              <a:spcAft>
                <a:spcPts val="0"/>
              </a:spcAft>
            </a:pPr>
            <a:r>
              <a:rPr lang="ar-SA" sz="2400" dirty="0">
                <a:solidFill>
                  <a:schemeClr val="tx2"/>
                </a:solidFill>
                <a:latin typeface="Century Gothic" panose="020B0502020202020204" pitchFamily="34" charset="0"/>
                <a:ea typeface="Times New Roman" panose="02020603050405020304" pitchFamily="18" charset="0"/>
                <a:cs typeface="Arabic Typesetting" panose="03020402040406030203" pitchFamily="66" charset="-78"/>
              </a:rPr>
              <a:t>بإشراف:</a:t>
            </a:r>
            <a:r>
              <a:rPr lang="ar-SA" sz="2400" dirty="0">
                <a:solidFill>
                  <a:schemeClr val="tx2"/>
                </a:solidFill>
                <a:latin typeface="Century Gothic" panose="020B0502020202020204" pitchFamily="34" charset="0"/>
                <a:ea typeface="Times New Roman" panose="02020603050405020304" pitchFamily="18" charset="0"/>
                <a:cs typeface="Tahoma" panose="020B0604030504040204" pitchFamily="34" charset="0"/>
              </a:rPr>
              <a:t> </a:t>
            </a:r>
            <a:r>
              <a:rPr lang="ar-SA" b="1" dirty="0">
                <a:solidFill>
                  <a:schemeClr val="tx2"/>
                </a:solidFill>
                <a:latin typeface="Century Gothic" panose="020B0502020202020204" pitchFamily="34" charset="0"/>
                <a:ea typeface="Times New Roman" panose="02020603050405020304" pitchFamily="18" charset="0"/>
                <a:cs typeface="Arabic Typesetting" panose="03020402040406030203" pitchFamily="66" charset="-78"/>
              </a:rPr>
              <a:t>د. نشوى مصطفى على محمد</a:t>
            </a:r>
            <a:r>
              <a:rPr lang="ar-SA" sz="1400" dirty="0">
                <a:solidFill>
                  <a:schemeClr val="tx2"/>
                </a:solidFill>
                <a:latin typeface="Century Gothic" panose="020B0502020202020204" pitchFamily="34" charset="0"/>
                <a:ea typeface="Times New Roman" panose="02020603050405020304" pitchFamily="18" charset="0"/>
                <a:cs typeface="Tahoma" panose="020B0604030504040204" pitchFamily="34" charset="0"/>
              </a:rPr>
              <a:t> </a:t>
            </a:r>
            <a:r>
              <a:rPr lang="en-US" sz="1400" dirty="0">
                <a:solidFill>
                  <a:schemeClr val="tx2"/>
                </a:solidFill>
                <a:latin typeface="Century Gothic" panose="020B0502020202020204" pitchFamily="34" charset="0"/>
                <a:ea typeface="Times New Roman" panose="02020603050405020304" pitchFamily="18" charset="0"/>
                <a:cs typeface="Tahoma" panose="020B0604030504040204" pitchFamily="34" charset="0"/>
              </a:rPr>
              <a:t>                     </a:t>
            </a:r>
          </a:p>
          <a:p>
            <a:pPr algn="r" rtl="1">
              <a:spcAft>
                <a:spcPts val="0"/>
              </a:spcAft>
            </a:pPr>
            <a:r>
              <a:rPr lang="ar-SA" sz="2400" dirty="0">
                <a:solidFill>
                  <a:schemeClr val="tx2"/>
                </a:solidFill>
                <a:latin typeface="Century Gothic" panose="020B0502020202020204" pitchFamily="34" charset="0"/>
                <a:ea typeface="Times New Roman" panose="02020603050405020304" pitchFamily="18" charset="0"/>
                <a:cs typeface="Arabic Typesetting" panose="03020402040406030203" pitchFamily="66" charset="-78"/>
              </a:rPr>
              <a:t>رقم الشعبة: </a:t>
            </a:r>
            <a:r>
              <a:rPr lang="ar-SA" b="1" dirty="0">
                <a:solidFill>
                  <a:schemeClr val="tx2"/>
                </a:solidFill>
                <a:latin typeface="Century Gothic" panose="020B0502020202020204" pitchFamily="34" charset="0"/>
                <a:ea typeface="Times New Roman" panose="02020603050405020304" pitchFamily="18" charset="0"/>
                <a:cs typeface="Arabic Typesetting" panose="03020402040406030203" pitchFamily="66" charset="-78"/>
              </a:rPr>
              <a:t>38779</a:t>
            </a:r>
            <a:endParaRPr lang="en-US" sz="1400" dirty="0">
              <a:solidFill>
                <a:schemeClr val="tx2"/>
              </a:solidFill>
              <a:effectLst/>
              <a:latin typeface="Century Gothic" panose="020B0502020202020204" pitchFamily="34" charset="0"/>
              <a:ea typeface="Times New Roman" panose="02020603050405020304" pitchFamily="18" charset="0"/>
              <a:cs typeface="Tahoma" panose="020B0604030504040204" pitchFamily="34" charset="0"/>
            </a:endParaRPr>
          </a:p>
        </p:txBody>
      </p:sp>
    </p:spTree>
    <p:extLst>
      <p:ext uri="{BB962C8B-B14F-4D97-AF65-F5344CB8AC3E}">
        <p14:creationId xmlns:p14="http://schemas.microsoft.com/office/powerpoint/2010/main" xmlns="" val="3180307739"/>
      </p:ext>
    </p:extLst>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365500" y="296565"/>
            <a:ext cx="5499333" cy="647700"/>
          </a:xfrm>
        </p:spPr>
        <p:txBody>
          <a:bodyPr>
            <a:noAutofit/>
          </a:bodyPr>
          <a:lstStyle/>
          <a:p>
            <a:r>
              <a:rPr lang="ar-SA" sz="5400" b="1" dirty="0">
                <a:solidFill>
                  <a:srgbClr val="A02240"/>
                </a:solidFill>
                <a:latin typeface="+mn-lt"/>
                <a:ea typeface="Times New Roman" panose="02020603050405020304" pitchFamily="18" charset="0"/>
                <a:cs typeface="Arabic Typesetting" panose="03020402040406030203" pitchFamily="66" charset="-78"/>
              </a:rPr>
              <a:t>معايير التقويم الكلية </a:t>
            </a:r>
            <a:r>
              <a:rPr lang="ar-SA" sz="5400" b="1" dirty="0" smtClean="0">
                <a:solidFill>
                  <a:srgbClr val="A02240"/>
                </a:solidFill>
                <a:latin typeface="+mn-lt"/>
                <a:ea typeface="Times New Roman" panose="02020603050405020304" pitchFamily="18" charset="0"/>
                <a:cs typeface="Arabic Typesetting" panose="03020402040406030203" pitchFamily="66" charset="-78"/>
              </a:rPr>
              <a:t>والجزئية</a:t>
            </a:r>
            <a:endParaRPr lang="ar-SA" sz="5400" b="1" dirty="0">
              <a:solidFill>
                <a:srgbClr val="A02240"/>
              </a:solidFill>
              <a:latin typeface="+mn-lt"/>
              <a:ea typeface="Times New Roman" panose="02020603050405020304" pitchFamily="18" charset="0"/>
              <a:cs typeface="Arabic Typesetting" panose="03020402040406030203" pitchFamily="66" charset="-78"/>
            </a:endParaRPr>
          </a:p>
        </p:txBody>
      </p:sp>
      <p:pic>
        <p:nvPicPr>
          <p:cNvPr id="3" name="صورة 2" descr="نتيجة بحث الصور عن ‫شعار جامعة الملك سعود الجديد png‬‏"/>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187325"/>
            <a:ext cx="1535430" cy="590550"/>
          </a:xfrm>
          <a:prstGeom prst="rect">
            <a:avLst/>
          </a:prstGeom>
          <a:noFill/>
          <a:ln>
            <a:noFill/>
          </a:ln>
        </p:spPr>
      </p:pic>
      <p:pic>
        <p:nvPicPr>
          <p:cNvPr id="4" name="صورة 3" descr="C:\Users\Eman RAD\Desktop\2.png"/>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1074400" y="5884565"/>
            <a:ext cx="1117600" cy="965200"/>
          </a:xfrm>
          <a:prstGeom prst="rect">
            <a:avLst/>
          </a:prstGeom>
          <a:noFill/>
          <a:ln>
            <a:noFill/>
          </a:ln>
        </p:spPr>
      </p:pic>
      <p:sp>
        <p:nvSpPr>
          <p:cNvPr id="5" name="مستطيل 4"/>
          <p:cNvSpPr/>
          <p:nvPr/>
        </p:nvSpPr>
        <p:spPr>
          <a:xfrm>
            <a:off x="8661866" y="20935"/>
            <a:ext cx="3530134" cy="923330"/>
          </a:xfrm>
          <a:prstGeom prst="rect">
            <a:avLst/>
          </a:prstGeom>
        </p:spPr>
        <p:txBody>
          <a:bodyPr wrap="none">
            <a:spAutoFit/>
          </a:bodyPr>
          <a:lstStyle/>
          <a:p>
            <a:r>
              <a:rPr lang="ar-SA" sz="5400" b="1" dirty="0">
                <a:solidFill>
                  <a:srgbClr val="007266"/>
                </a:solidFill>
                <a:ea typeface="Times New Roman" panose="02020603050405020304" pitchFamily="18" charset="0"/>
                <a:cs typeface="Arabic Typesetting" panose="03020402040406030203" pitchFamily="66" charset="-78"/>
              </a:rPr>
              <a:t>أولاً الدراسة التمهيدية:</a:t>
            </a:r>
            <a:r>
              <a:rPr lang="ar-SA" sz="5400" dirty="0">
                <a:ea typeface="Times New Roman" panose="02020603050405020304" pitchFamily="18" charset="0"/>
                <a:cs typeface="Century Gothic" panose="020B0502020202020204" pitchFamily="34" charset="0"/>
              </a:rPr>
              <a:t> </a:t>
            </a:r>
            <a:endParaRPr lang="ar-SA" sz="5400" dirty="0"/>
          </a:p>
        </p:txBody>
      </p:sp>
      <p:sp>
        <p:nvSpPr>
          <p:cNvPr id="6" name="مستطيل 5"/>
          <p:cNvSpPr/>
          <p:nvPr/>
        </p:nvSpPr>
        <p:spPr>
          <a:xfrm>
            <a:off x="4366525" y="944265"/>
            <a:ext cx="7725192" cy="523220"/>
          </a:xfrm>
          <a:prstGeom prst="rect">
            <a:avLst/>
          </a:prstGeom>
        </p:spPr>
        <p:txBody>
          <a:bodyPr wrap="none">
            <a:spAutoFit/>
          </a:bodyPr>
          <a:lstStyle/>
          <a:p>
            <a:r>
              <a:rPr lang="ar-SA" sz="2800" b="1" dirty="0">
                <a:solidFill>
                  <a:schemeClr val="tx2"/>
                </a:solidFill>
                <a:ea typeface="Times New Roman" panose="02020603050405020304" pitchFamily="18" charset="0"/>
                <a:cs typeface="Arabic Typesetting" panose="03020402040406030203" pitchFamily="66" charset="-78"/>
              </a:rPr>
              <a:t>بعد عرض الأفكار ومناقشة المشاريع تم اختيار مشروع صناعة الأسمدة العضوية ولذلك لعدة أسباب:</a:t>
            </a:r>
            <a:endParaRPr lang="ar-SA" sz="2800" dirty="0">
              <a:solidFill>
                <a:schemeClr val="tx2"/>
              </a:solidFill>
            </a:endParaRPr>
          </a:p>
        </p:txBody>
      </p:sp>
      <p:graphicFrame>
        <p:nvGraphicFramePr>
          <p:cNvPr id="8" name="جدول 7"/>
          <p:cNvGraphicFramePr>
            <a:graphicFrameLocks noGrp="1"/>
          </p:cNvGraphicFramePr>
          <p:nvPr>
            <p:extLst>
              <p:ext uri="{D42A27DB-BD31-4B8C-83A1-F6EECF244321}">
                <p14:modId xmlns:p14="http://schemas.microsoft.com/office/powerpoint/2010/main" xmlns="" val="835433352"/>
              </p:ext>
            </p:extLst>
          </p:nvPr>
        </p:nvGraphicFramePr>
        <p:xfrm>
          <a:off x="127000" y="1587500"/>
          <a:ext cx="10833100" cy="3999653"/>
        </p:xfrm>
        <a:graphic>
          <a:graphicData uri="http://schemas.openxmlformats.org/drawingml/2006/table">
            <a:tbl>
              <a:tblPr rtl="1" firstRow="1" firstCol="1" bandRow="1">
                <a:tableStyleId>{F5AB1C69-6EDB-4FF4-983F-18BD219EF322}</a:tableStyleId>
              </a:tblPr>
              <a:tblGrid>
                <a:gridCol w="6184900"/>
                <a:gridCol w="4648200"/>
              </a:tblGrid>
              <a:tr h="1210733">
                <a:tc>
                  <a:txBody>
                    <a:bodyPr/>
                    <a:lstStyle/>
                    <a:p>
                      <a:pPr algn="ctr" rtl="0">
                        <a:spcBef>
                          <a:spcPts val="900"/>
                        </a:spcBef>
                        <a:spcAft>
                          <a:spcPts val="0"/>
                        </a:spcAft>
                      </a:pPr>
                      <a:r>
                        <a:rPr lang="ar-SA" sz="2800" dirty="0">
                          <a:effectLst/>
                          <a:latin typeface="Arabic Typesetting" panose="03020402040406030203" pitchFamily="66" charset="-78"/>
                          <a:cs typeface="Arabic Typesetting" panose="03020402040406030203" pitchFamily="66" charset="-78"/>
                        </a:rPr>
                        <a:t> </a:t>
                      </a:r>
                      <a:endParaRPr lang="en-US" sz="2800" dirty="0">
                        <a:effectLst/>
                        <a:latin typeface="Arabic Typesetting" panose="03020402040406030203" pitchFamily="66" charset="-78"/>
                        <a:cs typeface="Arabic Typesetting" panose="03020402040406030203" pitchFamily="66" charset="-78"/>
                      </a:endParaRPr>
                    </a:p>
                    <a:p>
                      <a:pPr algn="ctr" rtl="0">
                        <a:spcBef>
                          <a:spcPts val="900"/>
                        </a:spcBef>
                        <a:spcAft>
                          <a:spcPts val="0"/>
                        </a:spcAft>
                      </a:pPr>
                      <a:r>
                        <a:rPr lang="ar-SA" sz="2800" dirty="0">
                          <a:effectLst/>
                          <a:latin typeface="Arabic Typesetting" panose="03020402040406030203" pitchFamily="66" charset="-78"/>
                          <a:cs typeface="Arabic Typesetting" panose="03020402040406030203" pitchFamily="66" charset="-78"/>
                        </a:rPr>
                        <a:t>معايير التقويم الكلية</a:t>
                      </a:r>
                      <a:endParaRPr lang="en-US" sz="2800" dirty="0">
                        <a:solidFill>
                          <a:srgbClr val="FFFFFF"/>
                        </a:solidFill>
                        <a:effectLst/>
                        <a:latin typeface="Arabic Typesetting" panose="03020402040406030203" pitchFamily="66" charset="-78"/>
                        <a:ea typeface="Times New Roman" panose="02020603050405020304" pitchFamily="18" charset="0"/>
                        <a:cs typeface="Arabic Typesetting" panose="03020402040406030203" pitchFamily="66" charset="-78"/>
                      </a:endParaRPr>
                    </a:p>
                  </a:txBody>
                  <a:tcPr marL="68580" marR="68580" marT="0" marB="0" anchor="ctr"/>
                </a:tc>
                <a:tc>
                  <a:txBody>
                    <a:bodyPr/>
                    <a:lstStyle/>
                    <a:p>
                      <a:pPr algn="ctr" rtl="0">
                        <a:spcBef>
                          <a:spcPts val="900"/>
                        </a:spcBef>
                        <a:spcAft>
                          <a:spcPts val="0"/>
                        </a:spcAft>
                      </a:pPr>
                      <a:r>
                        <a:rPr lang="ar-SA" sz="2800">
                          <a:effectLst/>
                          <a:latin typeface="Arabic Typesetting" panose="03020402040406030203" pitchFamily="66" charset="-78"/>
                          <a:cs typeface="Arabic Typesetting" panose="03020402040406030203" pitchFamily="66" charset="-78"/>
                        </a:rPr>
                        <a:t> </a:t>
                      </a:r>
                      <a:endParaRPr lang="en-US" sz="2800">
                        <a:effectLst/>
                        <a:latin typeface="Arabic Typesetting" panose="03020402040406030203" pitchFamily="66" charset="-78"/>
                        <a:cs typeface="Arabic Typesetting" panose="03020402040406030203" pitchFamily="66" charset="-78"/>
                      </a:endParaRPr>
                    </a:p>
                    <a:p>
                      <a:pPr algn="ctr" rtl="0">
                        <a:spcBef>
                          <a:spcPts val="900"/>
                        </a:spcBef>
                        <a:spcAft>
                          <a:spcPts val="0"/>
                        </a:spcAft>
                      </a:pPr>
                      <a:r>
                        <a:rPr lang="ar-SA" sz="2800">
                          <a:effectLst/>
                          <a:latin typeface="Arabic Typesetting" panose="03020402040406030203" pitchFamily="66" charset="-78"/>
                          <a:cs typeface="Arabic Typesetting" panose="03020402040406030203" pitchFamily="66" charset="-78"/>
                        </a:rPr>
                        <a:t>معايير التقويم الجزئية</a:t>
                      </a:r>
                      <a:endParaRPr lang="en-US" sz="2800">
                        <a:solidFill>
                          <a:srgbClr val="FFFFFF"/>
                        </a:solidFill>
                        <a:effectLst/>
                        <a:latin typeface="Arabic Typesetting" panose="03020402040406030203" pitchFamily="66" charset="-78"/>
                        <a:ea typeface="Times New Roman" panose="02020603050405020304" pitchFamily="18" charset="0"/>
                        <a:cs typeface="Arabic Typesetting" panose="03020402040406030203" pitchFamily="66" charset="-78"/>
                      </a:endParaRPr>
                    </a:p>
                  </a:txBody>
                  <a:tcPr marL="68580" marR="68580" marT="0" marB="0" anchor="ctr"/>
                </a:tc>
              </a:tr>
              <a:tr h="948953">
                <a:tc rowSpan="2">
                  <a:txBody>
                    <a:bodyPr/>
                    <a:lstStyle/>
                    <a:p>
                      <a:pPr algn="ctr" rtl="0">
                        <a:spcBef>
                          <a:spcPts val="900"/>
                        </a:spcBef>
                        <a:spcAft>
                          <a:spcPts val="0"/>
                        </a:spcAft>
                      </a:pPr>
                      <a:r>
                        <a:rPr lang="ar-SA" sz="2800" dirty="0">
                          <a:effectLst/>
                          <a:latin typeface="Arabic Typesetting" panose="03020402040406030203" pitchFamily="66" charset="-78"/>
                          <a:cs typeface="Arabic Typesetting" panose="03020402040406030203" pitchFamily="66" charset="-78"/>
                        </a:rPr>
                        <a:t> </a:t>
                      </a:r>
                      <a:endParaRPr lang="en-US" sz="2800" dirty="0">
                        <a:effectLst/>
                        <a:latin typeface="Arabic Typesetting" panose="03020402040406030203" pitchFamily="66" charset="-78"/>
                        <a:cs typeface="Arabic Typesetting" panose="03020402040406030203" pitchFamily="66" charset="-78"/>
                      </a:endParaRPr>
                    </a:p>
                    <a:p>
                      <a:pPr algn="ctr" rtl="0">
                        <a:spcBef>
                          <a:spcPts val="900"/>
                        </a:spcBef>
                        <a:spcAft>
                          <a:spcPts val="0"/>
                        </a:spcAft>
                      </a:pPr>
                      <a:r>
                        <a:rPr lang="ar-SA" sz="2800" dirty="0">
                          <a:effectLst/>
                          <a:latin typeface="Arabic Typesetting" panose="03020402040406030203" pitchFamily="66" charset="-78"/>
                          <a:cs typeface="Arabic Typesetting" panose="03020402040406030203" pitchFamily="66" charset="-78"/>
                        </a:rPr>
                        <a:t>التكاليف والربحية</a:t>
                      </a:r>
                      <a:endParaRPr lang="en-US" sz="2800" dirty="0">
                        <a:effectLst/>
                        <a:latin typeface="Arabic Typesetting" panose="03020402040406030203" pitchFamily="66" charset="-78"/>
                        <a:cs typeface="Arabic Typesetting" panose="03020402040406030203" pitchFamily="66" charset="-78"/>
                      </a:endParaRPr>
                    </a:p>
                    <a:p>
                      <a:pPr algn="ctr" rtl="0">
                        <a:spcBef>
                          <a:spcPts val="900"/>
                        </a:spcBef>
                        <a:spcAft>
                          <a:spcPts val="0"/>
                        </a:spcAft>
                      </a:pPr>
                      <a:r>
                        <a:rPr lang="ar-SA" sz="2800" b="0" dirty="0">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t>من المتوقع أن يحقق المشروع ارباح عالية تفوق التكاليف، لاهتمام المملكة بالزراعة حيث أنها احتلت المرتبة الثانية دولياً في زراعة النخيل وإنتاج التمور، فالتمور تعتبر محصول رئيسي في المملكة العربية السعودية، ولذلك فاستخدام الأسمدة سوف يسهم في زيادة إنتاجية النخيل من التمور</a:t>
                      </a:r>
                      <a:r>
                        <a:rPr lang="en-US" sz="2800" dirty="0">
                          <a:effectLst/>
                          <a:latin typeface="Arabic Typesetting" panose="03020402040406030203" pitchFamily="66" charset="-78"/>
                          <a:cs typeface="Arabic Typesetting" panose="03020402040406030203" pitchFamily="66" charset="-78"/>
                        </a:rPr>
                        <a:t>.</a:t>
                      </a:r>
                      <a:endParaRPr lang="en-US" sz="2800" dirty="0">
                        <a:solidFill>
                          <a:srgbClr val="FFFFFF"/>
                        </a:solidFill>
                        <a:effectLst/>
                        <a:latin typeface="Arabic Typesetting" panose="03020402040406030203" pitchFamily="66" charset="-78"/>
                        <a:ea typeface="Times New Roman" panose="02020603050405020304" pitchFamily="18" charset="0"/>
                        <a:cs typeface="Arabic Typesetting" panose="03020402040406030203" pitchFamily="66" charset="-78"/>
                      </a:endParaRPr>
                    </a:p>
                  </a:txBody>
                  <a:tcPr marL="68580" marR="68580" marT="0" marB="0" anchor="ctr"/>
                </a:tc>
                <a:tc>
                  <a:txBody>
                    <a:bodyPr/>
                    <a:lstStyle/>
                    <a:p>
                      <a:pPr algn="ctr" rtl="0">
                        <a:spcBef>
                          <a:spcPts val="900"/>
                        </a:spcBef>
                        <a:spcAft>
                          <a:spcPts val="0"/>
                        </a:spcAft>
                      </a:pPr>
                      <a:r>
                        <a:rPr lang="ar-SA" sz="2800" dirty="0">
                          <a:effectLst/>
                          <a:latin typeface="Arabic Typesetting" panose="03020402040406030203" pitchFamily="66" charset="-78"/>
                          <a:cs typeface="Arabic Typesetting" panose="03020402040406030203" pitchFamily="66" charset="-78"/>
                        </a:rPr>
                        <a:t> </a:t>
                      </a:r>
                      <a:endParaRPr lang="en-US" sz="2800" dirty="0">
                        <a:effectLst/>
                        <a:latin typeface="Arabic Typesetting" panose="03020402040406030203" pitchFamily="66" charset="-78"/>
                        <a:cs typeface="Arabic Typesetting" panose="03020402040406030203" pitchFamily="66" charset="-78"/>
                      </a:endParaRPr>
                    </a:p>
                    <a:p>
                      <a:pPr algn="ctr" rtl="0">
                        <a:spcBef>
                          <a:spcPts val="900"/>
                        </a:spcBef>
                        <a:spcAft>
                          <a:spcPts val="0"/>
                        </a:spcAft>
                      </a:pPr>
                      <a:r>
                        <a:rPr lang="ar-SA" sz="2800" dirty="0">
                          <a:effectLst/>
                          <a:latin typeface="Arabic Typesetting" panose="03020402040406030203" pitchFamily="66" charset="-78"/>
                          <a:cs typeface="Arabic Typesetting" panose="03020402040406030203" pitchFamily="66" charset="-78"/>
                        </a:rPr>
                        <a:t>أ-مدى تناسب التكاليف الاستثمارية مع الموارد المتاحة (4)</a:t>
                      </a:r>
                      <a:endParaRPr lang="en-US" sz="2800" dirty="0">
                        <a:solidFill>
                          <a:srgbClr val="FFFFFF"/>
                        </a:solidFill>
                        <a:effectLst/>
                        <a:latin typeface="Arabic Typesetting" panose="03020402040406030203" pitchFamily="66" charset="-78"/>
                        <a:ea typeface="Times New Roman" panose="02020603050405020304" pitchFamily="18" charset="0"/>
                        <a:cs typeface="Arabic Typesetting" panose="03020402040406030203" pitchFamily="66" charset="-78"/>
                      </a:endParaRPr>
                    </a:p>
                  </a:txBody>
                  <a:tcPr marL="68580" marR="68580" marT="0" marB="0" anchor="ctr"/>
                </a:tc>
              </a:tr>
              <a:tr h="1472514">
                <a:tc vMerge="1">
                  <a:txBody>
                    <a:bodyPr/>
                    <a:lstStyle/>
                    <a:p>
                      <a:pPr rtl="1"/>
                      <a:endParaRPr lang="ar-SA"/>
                    </a:p>
                  </a:txBody>
                  <a:tcPr/>
                </a:tc>
                <a:tc>
                  <a:txBody>
                    <a:bodyPr/>
                    <a:lstStyle/>
                    <a:p>
                      <a:pPr algn="ctr" rtl="0">
                        <a:spcBef>
                          <a:spcPts val="900"/>
                        </a:spcBef>
                        <a:spcAft>
                          <a:spcPts val="0"/>
                        </a:spcAft>
                      </a:pPr>
                      <a:r>
                        <a:rPr lang="ar-SA" sz="2800" dirty="0">
                          <a:effectLst/>
                          <a:latin typeface="Arabic Typesetting" panose="03020402040406030203" pitchFamily="66" charset="-78"/>
                          <a:cs typeface="Arabic Typesetting" panose="03020402040406030203" pitchFamily="66" charset="-78"/>
                        </a:rPr>
                        <a:t> </a:t>
                      </a:r>
                      <a:endParaRPr lang="en-US" sz="2800" dirty="0">
                        <a:effectLst/>
                        <a:latin typeface="Arabic Typesetting" panose="03020402040406030203" pitchFamily="66" charset="-78"/>
                        <a:cs typeface="Arabic Typesetting" panose="03020402040406030203" pitchFamily="66" charset="-78"/>
                      </a:endParaRPr>
                    </a:p>
                    <a:p>
                      <a:pPr algn="ctr" rtl="0">
                        <a:spcBef>
                          <a:spcPts val="900"/>
                        </a:spcBef>
                        <a:spcAft>
                          <a:spcPts val="0"/>
                        </a:spcAft>
                      </a:pPr>
                      <a:r>
                        <a:rPr lang="ar-SA" sz="2800" dirty="0">
                          <a:effectLst/>
                          <a:latin typeface="Arabic Typesetting" panose="03020402040406030203" pitchFamily="66" charset="-78"/>
                          <a:cs typeface="Arabic Typesetting" panose="03020402040406030203" pitchFamily="66" charset="-78"/>
                        </a:rPr>
                        <a:t>ب-معدلات الربحية للشركات المشابهة(3)</a:t>
                      </a:r>
                      <a:endParaRPr lang="en-US" sz="2800" dirty="0">
                        <a:solidFill>
                          <a:srgbClr val="FFFFFF"/>
                        </a:solidFill>
                        <a:effectLst/>
                        <a:latin typeface="Arabic Typesetting" panose="03020402040406030203" pitchFamily="66" charset="-78"/>
                        <a:ea typeface="Times New Roman" panose="02020603050405020304" pitchFamily="18" charset="0"/>
                        <a:cs typeface="Arabic Typesetting" panose="03020402040406030203" pitchFamily="66" charset="-78"/>
                      </a:endParaRPr>
                    </a:p>
                  </a:txBody>
                  <a:tcPr marL="68580" marR="68580" marT="0" marB="0" anchor="ctr"/>
                </a:tc>
              </a:tr>
            </a:tbl>
          </a:graphicData>
        </a:graphic>
      </p:graphicFrame>
      <p:sp>
        <p:nvSpPr>
          <p:cNvPr id="9" name="عنصر نائب لرقم الشريحة 8"/>
          <p:cNvSpPr>
            <a:spLocks noGrp="1"/>
          </p:cNvSpPr>
          <p:nvPr>
            <p:ph type="sldNum" sz="quarter" idx="12"/>
          </p:nvPr>
        </p:nvSpPr>
        <p:spPr/>
        <p:txBody>
          <a:bodyPr/>
          <a:lstStyle/>
          <a:p>
            <a:pPr algn="r" rtl="1"/>
            <a:fld id="{022B156B-59AE-415F-B24B-8756D48BB977}" type="slidenum">
              <a:rPr lang="ar-SA" smtClean="0"/>
              <a:pPr algn="r" rtl="1"/>
              <a:t>5</a:t>
            </a:fld>
            <a:endParaRPr lang="ar-SA"/>
          </a:p>
        </p:txBody>
      </p:sp>
    </p:spTree>
    <p:extLst>
      <p:ext uri="{BB962C8B-B14F-4D97-AF65-F5344CB8AC3E}">
        <p14:creationId xmlns:p14="http://schemas.microsoft.com/office/powerpoint/2010/main" xmlns="" val="4193815790"/>
      </p:ext>
    </p:extLst>
  </p:cSld>
  <p:clrMapOvr>
    <a:masterClrMapping/>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365500" y="296565"/>
            <a:ext cx="5499333" cy="647700"/>
          </a:xfrm>
        </p:spPr>
        <p:txBody>
          <a:bodyPr>
            <a:noAutofit/>
          </a:bodyPr>
          <a:lstStyle/>
          <a:p>
            <a:r>
              <a:rPr lang="ar-SA" sz="5400" b="1" dirty="0">
                <a:solidFill>
                  <a:srgbClr val="A02240"/>
                </a:solidFill>
                <a:latin typeface="+mn-lt"/>
                <a:ea typeface="Times New Roman" panose="02020603050405020304" pitchFamily="18" charset="0"/>
                <a:cs typeface="Arabic Typesetting" panose="03020402040406030203" pitchFamily="66" charset="-78"/>
              </a:rPr>
              <a:t>معايير التقويم الكلية </a:t>
            </a:r>
            <a:r>
              <a:rPr lang="ar-SA" sz="5400" b="1" dirty="0" smtClean="0">
                <a:solidFill>
                  <a:srgbClr val="A02240"/>
                </a:solidFill>
                <a:latin typeface="+mn-lt"/>
                <a:ea typeface="Times New Roman" panose="02020603050405020304" pitchFamily="18" charset="0"/>
                <a:cs typeface="Arabic Typesetting" panose="03020402040406030203" pitchFamily="66" charset="-78"/>
              </a:rPr>
              <a:t>والجزئية</a:t>
            </a:r>
            <a:endParaRPr lang="ar-SA" sz="5400" b="1" dirty="0">
              <a:solidFill>
                <a:srgbClr val="A02240"/>
              </a:solidFill>
              <a:latin typeface="+mn-lt"/>
              <a:ea typeface="Times New Roman" panose="02020603050405020304" pitchFamily="18" charset="0"/>
              <a:cs typeface="Arabic Typesetting" panose="03020402040406030203" pitchFamily="66" charset="-78"/>
            </a:endParaRPr>
          </a:p>
        </p:txBody>
      </p:sp>
      <p:pic>
        <p:nvPicPr>
          <p:cNvPr id="3" name="صورة 2" descr="نتيجة بحث الصور عن ‫شعار جامعة الملك سعود الجديد png‬‏"/>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187325"/>
            <a:ext cx="1535430" cy="590550"/>
          </a:xfrm>
          <a:prstGeom prst="rect">
            <a:avLst/>
          </a:prstGeom>
          <a:noFill/>
          <a:ln>
            <a:noFill/>
          </a:ln>
        </p:spPr>
      </p:pic>
      <p:pic>
        <p:nvPicPr>
          <p:cNvPr id="4" name="صورة 3" descr="C:\Users\Eman RAD\Desktop\2.png"/>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1074400" y="5884565"/>
            <a:ext cx="1117600" cy="965200"/>
          </a:xfrm>
          <a:prstGeom prst="rect">
            <a:avLst/>
          </a:prstGeom>
          <a:noFill/>
          <a:ln>
            <a:noFill/>
          </a:ln>
        </p:spPr>
      </p:pic>
      <p:sp>
        <p:nvSpPr>
          <p:cNvPr id="5" name="مستطيل 4"/>
          <p:cNvSpPr/>
          <p:nvPr/>
        </p:nvSpPr>
        <p:spPr>
          <a:xfrm>
            <a:off x="8661866" y="20935"/>
            <a:ext cx="3530134" cy="923330"/>
          </a:xfrm>
          <a:prstGeom prst="rect">
            <a:avLst/>
          </a:prstGeom>
        </p:spPr>
        <p:txBody>
          <a:bodyPr wrap="none">
            <a:spAutoFit/>
          </a:bodyPr>
          <a:lstStyle/>
          <a:p>
            <a:r>
              <a:rPr lang="ar-SA" sz="5400" b="1" dirty="0">
                <a:solidFill>
                  <a:srgbClr val="007266"/>
                </a:solidFill>
                <a:ea typeface="Times New Roman" panose="02020603050405020304" pitchFamily="18" charset="0"/>
                <a:cs typeface="Arabic Typesetting" panose="03020402040406030203" pitchFamily="66" charset="-78"/>
              </a:rPr>
              <a:t>أولاً الدراسة التمهيدية:</a:t>
            </a:r>
            <a:r>
              <a:rPr lang="ar-SA" sz="5400" dirty="0">
                <a:ea typeface="Times New Roman" panose="02020603050405020304" pitchFamily="18" charset="0"/>
                <a:cs typeface="Century Gothic" panose="020B0502020202020204" pitchFamily="34" charset="0"/>
              </a:rPr>
              <a:t> </a:t>
            </a:r>
            <a:endParaRPr lang="ar-SA" sz="5400" dirty="0"/>
          </a:p>
        </p:txBody>
      </p:sp>
      <p:sp>
        <p:nvSpPr>
          <p:cNvPr id="6" name="مستطيل 5"/>
          <p:cNvSpPr/>
          <p:nvPr/>
        </p:nvSpPr>
        <p:spPr>
          <a:xfrm>
            <a:off x="4366525" y="944265"/>
            <a:ext cx="7725192" cy="523220"/>
          </a:xfrm>
          <a:prstGeom prst="rect">
            <a:avLst/>
          </a:prstGeom>
        </p:spPr>
        <p:txBody>
          <a:bodyPr wrap="none">
            <a:spAutoFit/>
          </a:bodyPr>
          <a:lstStyle/>
          <a:p>
            <a:r>
              <a:rPr lang="ar-SA" sz="2800" b="1" dirty="0">
                <a:solidFill>
                  <a:schemeClr val="tx2"/>
                </a:solidFill>
                <a:ea typeface="Times New Roman" panose="02020603050405020304" pitchFamily="18" charset="0"/>
                <a:cs typeface="Arabic Typesetting" panose="03020402040406030203" pitchFamily="66" charset="-78"/>
              </a:rPr>
              <a:t>بعد عرض الأفكار ومناقشة المشاريع تم اختيار مشروع صناعة الأسمدة العضوية ولذلك لعدة أسباب:</a:t>
            </a:r>
            <a:endParaRPr lang="ar-SA" sz="2800" dirty="0">
              <a:solidFill>
                <a:schemeClr val="tx2"/>
              </a:solidFill>
            </a:endParaRPr>
          </a:p>
        </p:txBody>
      </p:sp>
      <p:graphicFrame>
        <p:nvGraphicFramePr>
          <p:cNvPr id="7" name="جدول 6"/>
          <p:cNvGraphicFramePr>
            <a:graphicFrameLocks noGrp="1"/>
          </p:cNvGraphicFramePr>
          <p:nvPr>
            <p:extLst>
              <p:ext uri="{D42A27DB-BD31-4B8C-83A1-F6EECF244321}">
                <p14:modId xmlns:p14="http://schemas.microsoft.com/office/powerpoint/2010/main" xmlns="" val="3644497841"/>
              </p:ext>
            </p:extLst>
          </p:nvPr>
        </p:nvGraphicFramePr>
        <p:xfrm>
          <a:off x="556260" y="1607185"/>
          <a:ext cx="10060940" cy="4617720"/>
        </p:xfrm>
        <a:graphic>
          <a:graphicData uri="http://schemas.openxmlformats.org/drawingml/2006/table">
            <a:tbl>
              <a:tblPr rtl="1" firstRow="1" firstCol="1" bandRow="1">
                <a:tableStyleId>{F5AB1C69-6EDB-4FF4-983F-18BD219EF322}</a:tableStyleId>
              </a:tblPr>
              <a:tblGrid>
                <a:gridCol w="2288540"/>
                <a:gridCol w="3530600"/>
                <a:gridCol w="4241800"/>
              </a:tblGrid>
              <a:tr h="916325">
                <a:tc>
                  <a:txBody>
                    <a:bodyPr/>
                    <a:lstStyle/>
                    <a:p>
                      <a:pPr algn="ctr" rtl="0">
                        <a:spcBef>
                          <a:spcPts val="900"/>
                        </a:spcBef>
                        <a:spcAft>
                          <a:spcPts val="0"/>
                        </a:spcAft>
                      </a:pPr>
                      <a:r>
                        <a:rPr lang="ar-SA" sz="3200" dirty="0">
                          <a:effectLst/>
                          <a:latin typeface="Arabic Typesetting" panose="03020402040406030203" pitchFamily="66" charset="-78"/>
                          <a:cs typeface="Arabic Typesetting" panose="03020402040406030203" pitchFamily="66" charset="-78"/>
                        </a:rPr>
                        <a:t> </a:t>
                      </a:r>
                      <a:endParaRPr lang="en-US" sz="3200" dirty="0">
                        <a:effectLst/>
                        <a:latin typeface="Arabic Typesetting" panose="03020402040406030203" pitchFamily="66" charset="-78"/>
                        <a:cs typeface="Arabic Typesetting" panose="03020402040406030203" pitchFamily="66" charset="-78"/>
                      </a:endParaRPr>
                    </a:p>
                    <a:p>
                      <a:pPr algn="ctr" rtl="0">
                        <a:spcBef>
                          <a:spcPts val="900"/>
                        </a:spcBef>
                        <a:spcAft>
                          <a:spcPts val="0"/>
                        </a:spcAft>
                      </a:pPr>
                      <a:r>
                        <a:rPr lang="ar-SA" sz="3200" dirty="0">
                          <a:effectLst/>
                          <a:latin typeface="Arabic Typesetting" panose="03020402040406030203" pitchFamily="66" charset="-78"/>
                          <a:cs typeface="Arabic Typesetting" panose="03020402040406030203" pitchFamily="66" charset="-78"/>
                        </a:rPr>
                        <a:t>معايير التقويم الكلية</a:t>
                      </a:r>
                      <a:endParaRPr lang="en-US" sz="3200" dirty="0">
                        <a:solidFill>
                          <a:srgbClr val="FFFFFF"/>
                        </a:solidFill>
                        <a:effectLst/>
                        <a:latin typeface="Arabic Typesetting" panose="03020402040406030203" pitchFamily="66" charset="-78"/>
                        <a:ea typeface="Times New Roman" panose="02020603050405020304" pitchFamily="18" charset="0"/>
                        <a:cs typeface="Arabic Typesetting" panose="03020402040406030203" pitchFamily="66" charset="-78"/>
                      </a:endParaRPr>
                    </a:p>
                  </a:txBody>
                  <a:tcPr marL="68580" marR="68580" marT="0" marB="0" anchor="ctr"/>
                </a:tc>
                <a:tc>
                  <a:txBody>
                    <a:bodyPr/>
                    <a:lstStyle/>
                    <a:p>
                      <a:pPr algn="ctr" rtl="0">
                        <a:spcBef>
                          <a:spcPts val="900"/>
                        </a:spcBef>
                        <a:spcAft>
                          <a:spcPts val="0"/>
                        </a:spcAft>
                      </a:pPr>
                      <a:r>
                        <a:rPr lang="ar-SA" sz="3200" dirty="0">
                          <a:effectLst/>
                          <a:latin typeface="Arabic Typesetting" panose="03020402040406030203" pitchFamily="66" charset="-78"/>
                          <a:cs typeface="Arabic Typesetting" panose="03020402040406030203" pitchFamily="66" charset="-78"/>
                        </a:rPr>
                        <a:t> </a:t>
                      </a:r>
                      <a:endParaRPr lang="en-US" sz="3200" dirty="0">
                        <a:effectLst/>
                        <a:latin typeface="Arabic Typesetting" panose="03020402040406030203" pitchFamily="66" charset="-78"/>
                        <a:cs typeface="Arabic Typesetting" panose="03020402040406030203" pitchFamily="66" charset="-78"/>
                      </a:endParaRPr>
                    </a:p>
                    <a:p>
                      <a:pPr algn="ctr" rtl="0">
                        <a:spcBef>
                          <a:spcPts val="900"/>
                        </a:spcBef>
                        <a:spcAft>
                          <a:spcPts val="0"/>
                        </a:spcAft>
                      </a:pPr>
                      <a:r>
                        <a:rPr lang="ar-SA" sz="3200" dirty="0">
                          <a:effectLst/>
                          <a:latin typeface="Arabic Typesetting" panose="03020402040406030203" pitchFamily="66" charset="-78"/>
                          <a:cs typeface="Arabic Typesetting" panose="03020402040406030203" pitchFamily="66" charset="-78"/>
                        </a:rPr>
                        <a:t>معايير التقويم الجزئية</a:t>
                      </a:r>
                      <a:endParaRPr lang="en-US" sz="3200" dirty="0">
                        <a:solidFill>
                          <a:srgbClr val="FFFFFF"/>
                        </a:solidFill>
                        <a:effectLst/>
                        <a:latin typeface="Arabic Typesetting" panose="03020402040406030203" pitchFamily="66" charset="-78"/>
                        <a:ea typeface="Times New Roman" panose="02020603050405020304" pitchFamily="18" charset="0"/>
                        <a:cs typeface="Arabic Typesetting" panose="03020402040406030203" pitchFamily="66" charset="-78"/>
                      </a:endParaRPr>
                    </a:p>
                  </a:txBody>
                  <a:tcPr marL="68580" marR="68580" marT="0" marB="0" anchor="ctr"/>
                </a:tc>
                <a:tc>
                  <a:txBody>
                    <a:bodyPr/>
                    <a:lstStyle/>
                    <a:p>
                      <a:pPr algn="ctr" rtl="0">
                        <a:spcBef>
                          <a:spcPts val="900"/>
                        </a:spcBef>
                        <a:spcAft>
                          <a:spcPts val="0"/>
                        </a:spcAft>
                      </a:pPr>
                      <a:r>
                        <a:rPr lang="en-US" sz="3200">
                          <a:effectLst/>
                          <a:latin typeface="Arabic Typesetting" panose="03020402040406030203" pitchFamily="66" charset="-78"/>
                          <a:cs typeface="Arabic Typesetting" panose="03020402040406030203" pitchFamily="66" charset="-78"/>
                        </a:rPr>
                        <a:t> </a:t>
                      </a:r>
                      <a:endParaRPr lang="en-US" sz="3200">
                        <a:solidFill>
                          <a:srgbClr val="FFFFFF"/>
                        </a:solidFill>
                        <a:effectLst/>
                        <a:latin typeface="Arabic Typesetting" panose="03020402040406030203" pitchFamily="66" charset="-78"/>
                        <a:ea typeface="Times New Roman" panose="02020603050405020304" pitchFamily="18" charset="0"/>
                        <a:cs typeface="Arabic Typesetting" panose="03020402040406030203" pitchFamily="66" charset="-78"/>
                      </a:endParaRPr>
                    </a:p>
                  </a:txBody>
                  <a:tcPr marL="68580" marR="68580" marT="0" marB="0" anchor="ctr"/>
                </a:tc>
              </a:tr>
              <a:tr h="457200">
                <a:tc rowSpan="3">
                  <a:txBody>
                    <a:bodyPr/>
                    <a:lstStyle/>
                    <a:p>
                      <a:pPr algn="ctr" rtl="0">
                        <a:spcBef>
                          <a:spcPts val="900"/>
                        </a:spcBef>
                        <a:spcAft>
                          <a:spcPts val="0"/>
                        </a:spcAft>
                      </a:pPr>
                      <a:r>
                        <a:rPr lang="ar-SA" sz="3200" dirty="0">
                          <a:effectLst/>
                          <a:latin typeface="Arabic Typesetting" panose="03020402040406030203" pitchFamily="66" charset="-78"/>
                          <a:cs typeface="Arabic Typesetting" panose="03020402040406030203" pitchFamily="66" charset="-78"/>
                        </a:rPr>
                        <a:t> </a:t>
                      </a:r>
                      <a:endParaRPr lang="en-US" sz="3200" dirty="0">
                        <a:effectLst/>
                        <a:latin typeface="Arabic Typesetting" panose="03020402040406030203" pitchFamily="66" charset="-78"/>
                        <a:cs typeface="Arabic Typesetting" panose="03020402040406030203" pitchFamily="66" charset="-78"/>
                      </a:endParaRPr>
                    </a:p>
                    <a:p>
                      <a:pPr algn="ctr" rtl="0">
                        <a:spcBef>
                          <a:spcPts val="900"/>
                        </a:spcBef>
                        <a:spcAft>
                          <a:spcPts val="0"/>
                        </a:spcAft>
                      </a:pPr>
                      <a:r>
                        <a:rPr lang="ar-SA" sz="3200" dirty="0">
                          <a:effectLst/>
                          <a:latin typeface="Arabic Typesetting" panose="03020402040406030203" pitchFamily="66" charset="-78"/>
                          <a:cs typeface="Arabic Typesetting" panose="03020402040406030203" pitchFamily="66" charset="-78"/>
                        </a:rPr>
                        <a:t>الجوانب الفنية</a:t>
                      </a:r>
                      <a:endParaRPr lang="en-US" sz="3200" dirty="0">
                        <a:effectLst/>
                        <a:latin typeface="Arabic Typesetting" panose="03020402040406030203" pitchFamily="66" charset="-78"/>
                        <a:cs typeface="Arabic Typesetting" panose="03020402040406030203" pitchFamily="66" charset="-78"/>
                      </a:endParaRPr>
                    </a:p>
                    <a:p>
                      <a:pPr algn="ctr" rtl="0">
                        <a:spcBef>
                          <a:spcPts val="900"/>
                        </a:spcBef>
                        <a:spcAft>
                          <a:spcPts val="0"/>
                        </a:spcAft>
                      </a:pPr>
                      <a:r>
                        <a:rPr lang="ar-SA" sz="3200" dirty="0">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t>المشروع لا يواجه مشاكل من ناحية الجوانب الفنية</a:t>
                      </a:r>
                      <a:endParaRPr lang="en-US" sz="3200" dirty="0">
                        <a:solidFill>
                          <a:srgbClr val="FFFFFF"/>
                        </a:solidFill>
                        <a:effectLst>
                          <a:outerShdw blurRad="38100" dist="38100" dir="2700000" algn="tl">
                            <a:srgbClr val="000000">
                              <a:alpha val="43137"/>
                            </a:srgbClr>
                          </a:outerShdw>
                        </a:effectLst>
                        <a:latin typeface="Arabic Typesetting" panose="03020402040406030203" pitchFamily="66" charset="-78"/>
                        <a:ea typeface="Times New Roman" panose="02020603050405020304" pitchFamily="18" charset="0"/>
                        <a:cs typeface="Arabic Typesetting" panose="03020402040406030203" pitchFamily="66" charset="-78"/>
                      </a:endParaRPr>
                    </a:p>
                  </a:txBody>
                  <a:tcPr marL="68580" marR="68580" marT="0" marB="0" anchor="ctr"/>
                </a:tc>
                <a:tc>
                  <a:txBody>
                    <a:bodyPr/>
                    <a:lstStyle/>
                    <a:p>
                      <a:pPr algn="r" rtl="0">
                        <a:spcBef>
                          <a:spcPts val="900"/>
                        </a:spcBef>
                        <a:spcAft>
                          <a:spcPts val="0"/>
                        </a:spcAft>
                      </a:pPr>
                      <a:r>
                        <a:rPr lang="ar-SA" sz="3200" dirty="0">
                          <a:effectLst/>
                          <a:latin typeface="Arabic Typesetting" panose="03020402040406030203" pitchFamily="66" charset="-78"/>
                          <a:cs typeface="Arabic Typesetting" panose="03020402040406030203" pitchFamily="66" charset="-78"/>
                        </a:rPr>
                        <a:t> </a:t>
                      </a:r>
                      <a:endParaRPr lang="en-US" sz="3200" dirty="0">
                        <a:effectLst/>
                        <a:latin typeface="Arabic Typesetting" panose="03020402040406030203" pitchFamily="66" charset="-78"/>
                        <a:cs typeface="Arabic Typesetting" panose="03020402040406030203" pitchFamily="66" charset="-78"/>
                      </a:endParaRPr>
                    </a:p>
                    <a:p>
                      <a:pPr algn="r" rtl="0">
                        <a:spcBef>
                          <a:spcPts val="900"/>
                        </a:spcBef>
                        <a:spcAft>
                          <a:spcPts val="0"/>
                        </a:spcAft>
                      </a:pPr>
                      <a:r>
                        <a:rPr lang="ar-SA" sz="3200" dirty="0">
                          <a:effectLst/>
                          <a:latin typeface="Arabic Typesetting" panose="03020402040406030203" pitchFamily="66" charset="-78"/>
                          <a:cs typeface="Arabic Typesetting" panose="03020402040406030203" pitchFamily="66" charset="-78"/>
                        </a:rPr>
                        <a:t>أ-مدى توفر المواد الخام(5)</a:t>
                      </a:r>
                      <a:endParaRPr lang="en-US" sz="3200" dirty="0">
                        <a:solidFill>
                          <a:srgbClr val="FFFFFF"/>
                        </a:solidFill>
                        <a:effectLst/>
                        <a:latin typeface="Arabic Typesetting" panose="03020402040406030203" pitchFamily="66" charset="-78"/>
                        <a:ea typeface="Times New Roman" panose="02020603050405020304" pitchFamily="18" charset="0"/>
                        <a:cs typeface="Arabic Typesetting" panose="03020402040406030203" pitchFamily="66" charset="-78"/>
                      </a:endParaRPr>
                    </a:p>
                  </a:txBody>
                  <a:tcPr marL="68580" marR="68580" marT="0" marB="0" anchor="ctr"/>
                </a:tc>
                <a:tc>
                  <a:txBody>
                    <a:bodyPr/>
                    <a:lstStyle/>
                    <a:p>
                      <a:pPr algn="ctr" rtl="0">
                        <a:spcBef>
                          <a:spcPts val="900"/>
                        </a:spcBef>
                        <a:spcAft>
                          <a:spcPts val="0"/>
                        </a:spcAft>
                      </a:pPr>
                      <a:r>
                        <a:rPr lang="ar-SA" sz="3200" dirty="0">
                          <a:effectLst/>
                          <a:latin typeface="Arabic Typesetting" panose="03020402040406030203" pitchFamily="66" charset="-78"/>
                          <a:cs typeface="Arabic Typesetting" panose="03020402040406030203" pitchFamily="66" charset="-78"/>
                        </a:rPr>
                        <a:t>تتوفر المواد الخام بشكل كبير ومتاح، كما أنها تتصف بالاستمرارية</a:t>
                      </a:r>
                      <a:endParaRPr lang="en-US" sz="3200" dirty="0">
                        <a:solidFill>
                          <a:srgbClr val="FFFFFF"/>
                        </a:solidFill>
                        <a:effectLst/>
                        <a:latin typeface="Arabic Typesetting" panose="03020402040406030203" pitchFamily="66" charset="-78"/>
                        <a:ea typeface="Times New Roman" panose="02020603050405020304" pitchFamily="18" charset="0"/>
                        <a:cs typeface="Arabic Typesetting" panose="03020402040406030203" pitchFamily="66" charset="-78"/>
                      </a:endParaRPr>
                    </a:p>
                  </a:txBody>
                  <a:tcPr marL="68580" marR="68580" marT="0" marB="0" anchor="ctr"/>
                </a:tc>
              </a:tr>
              <a:tr h="428625">
                <a:tc vMerge="1">
                  <a:txBody>
                    <a:bodyPr/>
                    <a:lstStyle/>
                    <a:p>
                      <a:pPr rtl="1"/>
                      <a:endParaRPr lang="ar-SA"/>
                    </a:p>
                  </a:txBody>
                  <a:tcPr/>
                </a:tc>
                <a:tc>
                  <a:txBody>
                    <a:bodyPr/>
                    <a:lstStyle/>
                    <a:p>
                      <a:pPr algn="r" rtl="0">
                        <a:spcBef>
                          <a:spcPts val="900"/>
                        </a:spcBef>
                        <a:spcAft>
                          <a:spcPts val="0"/>
                        </a:spcAft>
                      </a:pPr>
                      <a:r>
                        <a:rPr lang="ar-SA" sz="3200" dirty="0">
                          <a:effectLst/>
                          <a:latin typeface="Arabic Typesetting" panose="03020402040406030203" pitchFamily="66" charset="-78"/>
                          <a:cs typeface="Arabic Typesetting" panose="03020402040406030203" pitchFamily="66" charset="-78"/>
                        </a:rPr>
                        <a:t> </a:t>
                      </a:r>
                      <a:r>
                        <a:rPr lang="ar-SA" sz="3200" dirty="0" smtClean="0">
                          <a:effectLst/>
                          <a:latin typeface="Arabic Typesetting" panose="03020402040406030203" pitchFamily="66" charset="-78"/>
                          <a:cs typeface="Arabic Typesetting" panose="03020402040406030203" pitchFamily="66" charset="-78"/>
                        </a:rPr>
                        <a:t>ب-مدى </a:t>
                      </a:r>
                      <a:r>
                        <a:rPr lang="ar-SA" sz="3200" dirty="0">
                          <a:effectLst/>
                          <a:latin typeface="Arabic Typesetting" panose="03020402040406030203" pitchFamily="66" charset="-78"/>
                          <a:cs typeface="Arabic Typesetting" panose="03020402040406030203" pitchFamily="66" charset="-78"/>
                        </a:rPr>
                        <a:t>توفر </a:t>
                      </a:r>
                      <a:r>
                        <a:rPr lang="ar-SA" sz="3200" dirty="0" smtClean="0">
                          <a:effectLst/>
                          <a:latin typeface="Arabic Typesetting" panose="03020402040406030203" pitchFamily="66" charset="-78"/>
                          <a:cs typeface="Arabic Typesetting" panose="03020402040406030203" pitchFamily="66" charset="-78"/>
                        </a:rPr>
                        <a:t>الخبرات</a:t>
                      </a:r>
                      <a:r>
                        <a:rPr lang="ar-SA" sz="3200" baseline="0" dirty="0" smtClean="0">
                          <a:effectLst/>
                          <a:latin typeface="Arabic Typesetting" panose="03020402040406030203" pitchFamily="66" charset="-78"/>
                          <a:cs typeface="Arabic Typesetting" panose="03020402040406030203" pitchFamily="66" charset="-78"/>
                        </a:rPr>
                        <a:t> </a:t>
                      </a:r>
                      <a:r>
                        <a:rPr lang="ar-SA" sz="3200" dirty="0" smtClean="0">
                          <a:effectLst/>
                          <a:latin typeface="Arabic Typesetting" panose="03020402040406030203" pitchFamily="66" charset="-78"/>
                          <a:cs typeface="Arabic Typesetting" panose="03020402040406030203" pitchFamily="66" charset="-78"/>
                        </a:rPr>
                        <a:t>الإدارية(3</a:t>
                      </a:r>
                      <a:r>
                        <a:rPr lang="ar-SA" sz="3200" dirty="0">
                          <a:effectLst/>
                          <a:latin typeface="Arabic Typesetting" panose="03020402040406030203" pitchFamily="66" charset="-78"/>
                          <a:cs typeface="Arabic Typesetting" panose="03020402040406030203" pitchFamily="66" charset="-78"/>
                        </a:rPr>
                        <a:t>)</a:t>
                      </a:r>
                      <a:endParaRPr lang="en-US" sz="3200" dirty="0">
                        <a:solidFill>
                          <a:srgbClr val="FFFFFF"/>
                        </a:solidFill>
                        <a:effectLst/>
                        <a:latin typeface="Arabic Typesetting" panose="03020402040406030203" pitchFamily="66" charset="-78"/>
                        <a:ea typeface="Times New Roman" panose="02020603050405020304" pitchFamily="18" charset="0"/>
                        <a:cs typeface="Arabic Typesetting" panose="03020402040406030203" pitchFamily="66" charset="-78"/>
                      </a:endParaRPr>
                    </a:p>
                  </a:txBody>
                  <a:tcPr marL="68580" marR="68580" marT="0" marB="0" anchor="ctr"/>
                </a:tc>
                <a:tc>
                  <a:txBody>
                    <a:bodyPr/>
                    <a:lstStyle/>
                    <a:p>
                      <a:pPr algn="ctr" rtl="0">
                        <a:spcBef>
                          <a:spcPts val="900"/>
                        </a:spcBef>
                        <a:spcAft>
                          <a:spcPts val="0"/>
                        </a:spcAft>
                      </a:pPr>
                      <a:r>
                        <a:rPr lang="ar-SA" sz="3200" dirty="0" smtClean="0">
                          <a:effectLst/>
                          <a:latin typeface="Arabic Typesetting" panose="03020402040406030203" pitchFamily="66" charset="-78"/>
                          <a:cs typeface="Arabic Typesetting" panose="03020402040406030203" pitchFamily="66" charset="-78"/>
                        </a:rPr>
                        <a:t>توفر </a:t>
                      </a:r>
                      <a:r>
                        <a:rPr lang="ar-SA" sz="3200" dirty="0">
                          <a:effectLst/>
                          <a:latin typeface="Arabic Typesetting" panose="03020402040406030203" pitchFamily="66" charset="-78"/>
                          <a:cs typeface="Arabic Typesetting" panose="03020402040406030203" pitchFamily="66" charset="-78"/>
                        </a:rPr>
                        <a:t>الخدمات الإدارية ولا نواجه أي مشكلة بذلك</a:t>
                      </a:r>
                      <a:endParaRPr lang="en-US" sz="3200" dirty="0">
                        <a:solidFill>
                          <a:srgbClr val="FFFFFF"/>
                        </a:solidFill>
                        <a:effectLst/>
                        <a:latin typeface="Arabic Typesetting" panose="03020402040406030203" pitchFamily="66" charset="-78"/>
                        <a:ea typeface="Times New Roman" panose="02020603050405020304" pitchFamily="18" charset="0"/>
                        <a:cs typeface="Arabic Typesetting" panose="03020402040406030203" pitchFamily="66" charset="-78"/>
                      </a:endParaRPr>
                    </a:p>
                  </a:txBody>
                  <a:tcPr marL="68580" marR="68580" marT="0" marB="0" anchor="ctr"/>
                </a:tc>
              </a:tr>
              <a:tr h="457200">
                <a:tc vMerge="1">
                  <a:txBody>
                    <a:bodyPr/>
                    <a:lstStyle/>
                    <a:p>
                      <a:pPr rtl="1"/>
                      <a:endParaRPr lang="ar-SA"/>
                    </a:p>
                  </a:txBody>
                  <a:tcPr/>
                </a:tc>
                <a:tc>
                  <a:txBody>
                    <a:bodyPr/>
                    <a:lstStyle/>
                    <a:p>
                      <a:pPr algn="r" rtl="0">
                        <a:spcBef>
                          <a:spcPts val="900"/>
                        </a:spcBef>
                        <a:spcAft>
                          <a:spcPts val="0"/>
                        </a:spcAft>
                      </a:pPr>
                      <a:r>
                        <a:rPr lang="ar-SA" sz="3200" dirty="0">
                          <a:effectLst/>
                          <a:latin typeface="Arabic Typesetting" panose="03020402040406030203" pitchFamily="66" charset="-78"/>
                          <a:cs typeface="Arabic Typesetting" panose="03020402040406030203" pitchFamily="66" charset="-78"/>
                        </a:rPr>
                        <a:t> </a:t>
                      </a:r>
                      <a:r>
                        <a:rPr lang="ar-SA" sz="3200" dirty="0" smtClean="0">
                          <a:effectLst/>
                          <a:latin typeface="Arabic Typesetting" panose="03020402040406030203" pitchFamily="66" charset="-78"/>
                          <a:cs typeface="Arabic Typesetting" panose="03020402040406030203" pitchFamily="66" charset="-78"/>
                        </a:rPr>
                        <a:t>ج-مدى </a:t>
                      </a:r>
                      <a:r>
                        <a:rPr lang="ar-SA" sz="3200" dirty="0">
                          <a:effectLst/>
                          <a:latin typeface="Arabic Typesetting" panose="03020402040406030203" pitchFamily="66" charset="-78"/>
                          <a:cs typeface="Arabic Typesetting" panose="03020402040406030203" pitchFamily="66" charset="-78"/>
                        </a:rPr>
                        <a:t>توفر الخبرات الفنية(2)</a:t>
                      </a:r>
                      <a:endParaRPr lang="en-US" sz="3200" dirty="0">
                        <a:solidFill>
                          <a:srgbClr val="FFFFFF"/>
                        </a:solidFill>
                        <a:effectLst/>
                        <a:latin typeface="Arabic Typesetting" panose="03020402040406030203" pitchFamily="66" charset="-78"/>
                        <a:ea typeface="Times New Roman" panose="02020603050405020304" pitchFamily="18" charset="0"/>
                        <a:cs typeface="Arabic Typesetting" panose="03020402040406030203" pitchFamily="66" charset="-78"/>
                      </a:endParaRPr>
                    </a:p>
                  </a:txBody>
                  <a:tcPr marL="68580" marR="68580" marT="0" marB="0" anchor="ctr"/>
                </a:tc>
                <a:tc>
                  <a:txBody>
                    <a:bodyPr/>
                    <a:lstStyle/>
                    <a:p>
                      <a:pPr algn="ctr" rtl="0">
                        <a:spcBef>
                          <a:spcPts val="900"/>
                        </a:spcBef>
                        <a:spcAft>
                          <a:spcPts val="0"/>
                        </a:spcAft>
                      </a:pPr>
                      <a:r>
                        <a:rPr lang="ar-SA" sz="3200" dirty="0" smtClean="0">
                          <a:effectLst/>
                          <a:latin typeface="Arabic Typesetting" panose="03020402040406030203" pitchFamily="66" charset="-78"/>
                          <a:cs typeface="Arabic Typesetting" panose="03020402040406030203" pitchFamily="66" charset="-78"/>
                        </a:rPr>
                        <a:t>تتوفر </a:t>
                      </a:r>
                      <a:r>
                        <a:rPr lang="ar-SA" sz="3200" dirty="0">
                          <a:effectLst/>
                          <a:latin typeface="Arabic Typesetting" panose="03020402040406030203" pitchFamily="66" charset="-78"/>
                          <a:cs typeface="Arabic Typesetting" panose="03020402040406030203" pitchFamily="66" charset="-78"/>
                        </a:rPr>
                        <a:t>الأيدي العاملة التي يحتاجها المشروع، الأمر الذي يخلق نشاط جديد وفرص عمل تعكس بالنفع على المجتمع</a:t>
                      </a:r>
                      <a:endParaRPr lang="en-US" sz="3200" dirty="0">
                        <a:solidFill>
                          <a:srgbClr val="FFFFFF"/>
                        </a:solidFill>
                        <a:effectLst/>
                        <a:latin typeface="Arabic Typesetting" panose="03020402040406030203" pitchFamily="66" charset="-78"/>
                        <a:ea typeface="Times New Roman" panose="02020603050405020304" pitchFamily="18" charset="0"/>
                        <a:cs typeface="Arabic Typesetting" panose="03020402040406030203" pitchFamily="66" charset="-78"/>
                      </a:endParaRPr>
                    </a:p>
                  </a:txBody>
                  <a:tcPr marL="68580" marR="68580" marT="0" marB="0" anchor="ctr"/>
                </a:tc>
              </a:tr>
            </a:tbl>
          </a:graphicData>
        </a:graphic>
      </p:graphicFrame>
      <p:sp>
        <p:nvSpPr>
          <p:cNvPr id="9" name="عنصر نائب لرقم الشريحة 8"/>
          <p:cNvSpPr>
            <a:spLocks noGrp="1"/>
          </p:cNvSpPr>
          <p:nvPr>
            <p:ph type="sldNum" sz="quarter" idx="12"/>
          </p:nvPr>
        </p:nvSpPr>
        <p:spPr/>
        <p:txBody>
          <a:bodyPr/>
          <a:lstStyle/>
          <a:p>
            <a:pPr algn="r" rtl="1"/>
            <a:fld id="{022B156B-59AE-415F-B24B-8756D48BB977}" type="slidenum">
              <a:rPr lang="ar-SA" smtClean="0"/>
              <a:pPr algn="r" rtl="1"/>
              <a:t>6</a:t>
            </a:fld>
            <a:endParaRPr lang="ar-SA"/>
          </a:p>
        </p:txBody>
      </p:sp>
    </p:spTree>
    <p:extLst>
      <p:ext uri="{BB962C8B-B14F-4D97-AF65-F5344CB8AC3E}">
        <p14:creationId xmlns:p14="http://schemas.microsoft.com/office/powerpoint/2010/main" xmlns="" val="3304151767"/>
      </p:ext>
    </p:extLst>
  </p:cSld>
  <p:clrMapOvr>
    <a:masterClrMapping/>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365500" y="296565"/>
            <a:ext cx="5499333" cy="647700"/>
          </a:xfrm>
        </p:spPr>
        <p:txBody>
          <a:bodyPr>
            <a:noAutofit/>
          </a:bodyPr>
          <a:lstStyle/>
          <a:p>
            <a:r>
              <a:rPr lang="ar-SA" sz="5400" b="1" dirty="0">
                <a:solidFill>
                  <a:srgbClr val="A02240"/>
                </a:solidFill>
                <a:latin typeface="+mn-lt"/>
                <a:ea typeface="Times New Roman" panose="02020603050405020304" pitchFamily="18" charset="0"/>
                <a:cs typeface="Arabic Typesetting" panose="03020402040406030203" pitchFamily="66" charset="-78"/>
              </a:rPr>
              <a:t>معايير التقويم الكلية </a:t>
            </a:r>
            <a:r>
              <a:rPr lang="ar-SA" sz="5400" b="1" dirty="0" smtClean="0">
                <a:solidFill>
                  <a:srgbClr val="A02240"/>
                </a:solidFill>
                <a:latin typeface="+mn-lt"/>
                <a:ea typeface="Times New Roman" panose="02020603050405020304" pitchFamily="18" charset="0"/>
                <a:cs typeface="Arabic Typesetting" panose="03020402040406030203" pitchFamily="66" charset="-78"/>
              </a:rPr>
              <a:t>والجزئية</a:t>
            </a:r>
            <a:endParaRPr lang="ar-SA" sz="5400" b="1" dirty="0">
              <a:solidFill>
                <a:srgbClr val="A02240"/>
              </a:solidFill>
              <a:latin typeface="+mn-lt"/>
              <a:ea typeface="Times New Roman" panose="02020603050405020304" pitchFamily="18" charset="0"/>
              <a:cs typeface="Arabic Typesetting" panose="03020402040406030203" pitchFamily="66" charset="-78"/>
            </a:endParaRPr>
          </a:p>
        </p:txBody>
      </p:sp>
      <p:pic>
        <p:nvPicPr>
          <p:cNvPr id="3" name="صورة 2" descr="نتيجة بحث الصور عن ‫شعار جامعة الملك سعود الجديد png‬‏"/>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187325"/>
            <a:ext cx="1535430" cy="590550"/>
          </a:xfrm>
          <a:prstGeom prst="rect">
            <a:avLst/>
          </a:prstGeom>
          <a:noFill/>
          <a:ln>
            <a:noFill/>
          </a:ln>
        </p:spPr>
      </p:pic>
      <p:pic>
        <p:nvPicPr>
          <p:cNvPr id="4" name="صورة 3" descr="C:\Users\Eman RAD\Desktop\2.png"/>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1074400" y="5884565"/>
            <a:ext cx="1117600" cy="965200"/>
          </a:xfrm>
          <a:prstGeom prst="rect">
            <a:avLst/>
          </a:prstGeom>
          <a:noFill/>
          <a:ln>
            <a:noFill/>
          </a:ln>
        </p:spPr>
      </p:pic>
      <p:sp>
        <p:nvSpPr>
          <p:cNvPr id="5" name="مستطيل 4"/>
          <p:cNvSpPr/>
          <p:nvPr/>
        </p:nvSpPr>
        <p:spPr>
          <a:xfrm>
            <a:off x="8661866" y="20935"/>
            <a:ext cx="3530134" cy="923330"/>
          </a:xfrm>
          <a:prstGeom prst="rect">
            <a:avLst/>
          </a:prstGeom>
        </p:spPr>
        <p:txBody>
          <a:bodyPr wrap="none">
            <a:spAutoFit/>
          </a:bodyPr>
          <a:lstStyle/>
          <a:p>
            <a:r>
              <a:rPr lang="ar-SA" sz="5400" b="1" dirty="0">
                <a:solidFill>
                  <a:srgbClr val="007266"/>
                </a:solidFill>
                <a:ea typeface="Times New Roman" panose="02020603050405020304" pitchFamily="18" charset="0"/>
                <a:cs typeface="Arabic Typesetting" panose="03020402040406030203" pitchFamily="66" charset="-78"/>
              </a:rPr>
              <a:t>أولاً الدراسة التمهيدية:</a:t>
            </a:r>
            <a:r>
              <a:rPr lang="ar-SA" sz="5400" dirty="0">
                <a:ea typeface="Times New Roman" panose="02020603050405020304" pitchFamily="18" charset="0"/>
                <a:cs typeface="Century Gothic" panose="020B0502020202020204" pitchFamily="34" charset="0"/>
              </a:rPr>
              <a:t> </a:t>
            </a:r>
            <a:endParaRPr lang="ar-SA" sz="5400" dirty="0"/>
          </a:p>
        </p:txBody>
      </p:sp>
      <p:sp>
        <p:nvSpPr>
          <p:cNvPr id="6" name="مستطيل 5"/>
          <p:cNvSpPr/>
          <p:nvPr/>
        </p:nvSpPr>
        <p:spPr>
          <a:xfrm>
            <a:off x="4366525" y="944265"/>
            <a:ext cx="7725192" cy="523220"/>
          </a:xfrm>
          <a:prstGeom prst="rect">
            <a:avLst/>
          </a:prstGeom>
        </p:spPr>
        <p:txBody>
          <a:bodyPr wrap="none">
            <a:spAutoFit/>
          </a:bodyPr>
          <a:lstStyle/>
          <a:p>
            <a:r>
              <a:rPr lang="ar-SA" sz="2800" b="1" dirty="0">
                <a:solidFill>
                  <a:schemeClr val="tx2"/>
                </a:solidFill>
                <a:ea typeface="Times New Roman" panose="02020603050405020304" pitchFamily="18" charset="0"/>
                <a:cs typeface="Arabic Typesetting" panose="03020402040406030203" pitchFamily="66" charset="-78"/>
              </a:rPr>
              <a:t>بعد عرض الأفكار ومناقشة المشاريع تم اختيار مشروع صناعة الأسمدة العضوية ولذلك لعدة أسباب:</a:t>
            </a:r>
            <a:endParaRPr lang="ar-SA" sz="2800" dirty="0">
              <a:solidFill>
                <a:schemeClr val="tx2"/>
              </a:solidFill>
            </a:endParaRPr>
          </a:p>
        </p:txBody>
      </p:sp>
      <p:graphicFrame>
        <p:nvGraphicFramePr>
          <p:cNvPr id="8" name="جدول 7"/>
          <p:cNvGraphicFramePr>
            <a:graphicFrameLocks noGrp="1"/>
          </p:cNvGraphicFramePr>
          <p:nvPr>
            <p:extLst>
              <p:ext uri="{D42A27DB-BD31-4B8C-83A1-F6EECF244321}">
                <p14:modId xmlns:p14="http://schemas.microsoft.com/office/powerpoint/2010/main" xmlns="" val="2379008337"/>
              </p:ext>
            </p:extLst>
          </p:nvPr>
        </p:nvGraphicFramePr>
        <p:xfrm>
          <a:off x="0" y="1486595"/>
          <a:ext cx="9984740" cy="5342235"/>
        </p:xfrm>
        <a:graphic>
          <a:graphicData uri="http://schemas.openxmlformats.org/drawingml/2006/table">
            <a:tbl>
              <a:tblPr rtl="1" firstRow="1" firstCol="1" bandRow="1">
                <a:tableStyleId>{F5AB1C69-6EDB-4FF4-983F-18BD219EF322}</a:tableStyleId>
              </a:tblPr>
              <a:tblGrid>
                <a:gridCol w="1742440"/>
                <a:gridCol w="3238500"/>
                <a:gridCol w="5003800"/>
              </a:tblGrid>
              <a:tr h="1239734">
                <a:tc>
                  <a:txBody>
                    <a:bodyPr/>
                    <a:lstStyle/>
                    <a:p>
                      <a:pPr algn="ctr" rtl="0">
                        <a:spcBef>
                          <a:spcPts val="900"/>
                        </a:spcBef>
                        <a:spcAft>
                          <a:spcPts val="0"/>
                        </a:spcAft>
                      </a:pPr>
                      <a:r>
                        <a:rPr lang="ar-SA" sz="2800" dirty="0">
                          <a:effectLst/>
                          <a:latin typeface="Arabic Typesetting" panose="03020402040406030203" pitchFamily="66" charset="-78"/>
                          <a:cs typeface="Arabic Typesetting" panose="03020402040406030203" pitchFamily="66" charset="-78"/>
                        </a:rPr>
                        <a:t> </a:t>
                      </a:r>
                      <a:endParaRPr lang="en-US" sz="2800" dirty="0">
                        <a:effectLst/>
                        <a:latin typeface="Arabic Typesetting" panose="03020402040406030203" pitchFamily="66" charset="-78"/>
                        <a:cs typeface="Arabic Typesetting" panose="03020402040406030203" pitchFamily="66" charset="-78"/>
                      </a:endParaRPr>
                    </a:p>
                    <a:p>
                      <a:pPr algn="ctr" rtl="0">
                        <a:spcBef>
                          <a:spcPts val="900"/>
                        </a:spcBef>
                        <a:spcAft>
                          <a:spcPts val="0"/>
                        </a:spcAft>
                      </a:pPr>
                      <a:r>
                        <a:rPr lang="ar-SA" sz="2800" dirty="0">
                          <a:effectLst/>
                          <a:latin typeface="Arabic Typesetting" panose="03020402040406030203" pitchFamily="66" charset="-78"/>
                          <a:cs typeface="Arabic Typesetting" panose="03020402040406030203" pitchFamily="66" charset="-78"/>
                        </a:rPr>
                        <a:t>معايير التقويم الكلية</a:t>
                      </a:r>
                      <a:endParaRPr lang="en-US" sz="2800" dirty="0">
                        <a:solidFill>
                          <a:srgbClr val="FFFFFF"/>
                        </a:solidFill>
                        <a:effectLst/>
                        <a:latin typeface="Arabic Typesetting" panose="03020402040406030203" pitchFamily="66" charset="-78"/>
                        <a:ea typeface="Times New Roman" panose="02020603050405020304" pitchFamily="18" charset="0"/>
                        <a:cs typeface="Arabic Typesetting" panose="03020402040406030203" pitchFamily="66" charset="-78"/>
                      </a:endParaRPr>
                    </a:p>
                  </a:txBody>
                  <a:tcPr marL="68580" marR="68580" marT="0" marB="0" anchor="ctr"/>
                </a:tc>
                <a:tc>
                  <a:txBody>
                    <a:bodyPr/>
                    <a:lstStyle/>
                    <a:p>
                      <a:pPr algn="ctr" rtl="0">
                        <a:spcBef>
                          <a:spcPts val="900"/>
                        </a:spcBef>
                        <a:spcAft>
                          <a:spcPts val="0"/>
                        </a:spcAft>
                      </a:pPr>
                      <a:r>
                        <a:rPr lang="ar-SA" sz="2800" dirty="0">
                          <a:effectLst/>
                          <a:latin typeface="Arabic Typesetting" panose="03020402040406030203" pitchFamily="66" charset="-78"/>
                          <a:cs typeface="Arabic Typesetting" panose="03020402040406030203" pitchFamily="66" charset="-78"/>
                        </a:rPr>
                        <a:t> </a:t>
                      </a:r>
                      <a:endParaRPr lang="en-US" sz="2800" dirty="0">
                        <a:effectLst/>
                        <a:latin typeface="Arabic Typesetting" panose="03020402040406030203" pitchFamily="66" charset="-78"/>
                        <a:cs typeface="Arabic Typesetting" panose="03020402040406030203" pitchFamily="66" charset="-78"/>
                      </a:endParaRPr>
                    </a:p>
                    <a:p>
                      <a:pPr algn="ctr" rtl="0">
                        <a:spcBef>
                          <a:spcPts val="900"/>
                        </a:spcBef>
                        <a:spcAft>
                          <a:spcPts val="0"/>
                        </a:spcAft>
                      </a:pPr>
                      <a:r>
                        <a:rPr lang="ar-SA" sz="2800" dirty="0">
                          <a:effectLst/>
                          <a:latin typeface="Arabic Typesetting" panose="03020402040406030203" pitchFamily="66" charset="-78"/>
                          <a:cs typeface="Arabic Typesetting" panose="03020402040406030203" pitchFamily="66" charset="-78"/>
                        </a:rPr>
                        <a:t>معايير التقويم الجزئية</a:t>
                      </a:r>
                      <a:endParaRPr lang="en-US" sz="2800" dirty="0">
                        <a:solidFill>
                          <a:srgbClr val="FFFFFF"/>
                        </a:solidFill>
                        <a:effectLst/>
                        <a:latin typeface="Arabic Typesetting" panose="03020402040406030203" pitchFamily="66" charset="-78"/>
                        <a:ea typeface="Times New Roman" panose="02020603050405020304" pitchFamily="18" charset="0"/>
                        <a:cs typeface="Arabic Typesetting" panose="03020402040406030203" pitchFamily="66" charset="-78"/>
                      </a:endParaRPr>
                    </a:p>
                  </a:txBody>
                  <a:tcPr marL="68580" marR="68580" marT="0" marB="0" anchor="ctr"/>
                </a:tc>
                <a:tc>
                  <a:txBody>
                    <a:bodyPr/>
                    <a:lstStyle/>
                    <a:p>
                      <a:pPr algn="ctr" rtl="0">
                        <a:spcBef>
                          <a:spcPts val="900"/>
                        </a:spcBef>
                        <a:spcAft>
                          <a:spcPts val="0"/>
                        </a:spcAft>
                      </a:pPr>
                      <a:r>
                        <a:rPr lang="en-US" sz="2800">
                          <a:effectLst/>
                          <a:latin typeface="Arabic Typesetting" panose="03020402040406030203" pitchFamily="66" charset="-78"/>
                          <a:cs typeface="Arabic Typesetting" panose="03020402040406030203" pitchFamily="66" charset="-78"/>
                        </a:rPr>
                        <a:t> </a:t>
                      </a:r>
                      <a:endParaRPr lang="en-US" sz="2800">
                        <a:solidFill>
                          <a:srgbClr val="FFFFFF"/>
                        </a:solidFill>
                        <a:effectLst/>
                        <a:latin typeface="Arabic Typesetting" panose="03020402040406030203" pitchFamily="66" charset="-78"/>
                        <a:ea typeface="Times New Roman" panose="02020603050405020304" pitchFamily="18" charset="0"/>
                        <a:cs typeface="Arabic Typesetting" panose="03020402040406030203" pitchFamily="66" charset="-78"/>
                      </a:endParaRPr>
                    </a:p>
                  </a:txBody>
                  <a:tcPr marL="68580" marR="68580" marT="0" marB="0" anchor="ctr"/>
                </a:tc>
              </a:tr>
              <a:tr h="1239734">
                <a:tc rowSpan="3">
                  <a:txBody>
                    <a:bodyPr/>
                    <a:lstStyle/>
                    <a:p>
                      <a:pPr algn="ctr" rtl="0">
                        <a:spcBef>
                          <a:spcPts val="900"/>
                        </a:spcBef>
                        <a:spcAft>
                          <a:spcPts val="0"/>
                        </a:spcAft>
                      </a:pPr>
                      <a:r>
                        <a:rPr lang="ar-SA" sz="2800" dirty="0">
                          <a:effectLst/>
                          <a:latin typeface="Arabic Typesetting" panose="03020402040406030203" pitchFamily="66" charset="-78"/>
                          <a:cs typeface="Arabic Typesetting" panose="03020402040406030203" pitchFamily="66" charset="-78"/>
                        </a:rPr>
                        <a:t> </a:t>
                      </a:r>
                      <a:r>
                        <a:rPr lang="ar-SA" sz="2800" dirty="0" smtClean="0">
                          <a:effectLst/>
                          <a:latin typeface="Arabic Typesetting" panose="03020402040406030203" pitchFamily="66" charset="-78"/>
                          <a:cs typeface="Arabic Typesetting" panose="03020402040406030203" pitchFamily="66" charset="-78"/>
                        </a:rPr>
                        <a:t>الجوانب </a:t>
                      </a:r>
                      <a:r>
                        <a:rPr lang="ar-SA" sz="2800" dirty="0">
                          <a:effectLst/>
                          <a:latin typeface="Arabic Typesetting" panose="03020402040406030203" pitchFamily="66" charset="-78"/>
                          <a:cs typeface="Arabic Typesetting" panose="03020402040406030203" pitchFamily="66" charset="-78"/>
                        </a:rPr>
                        <a:t>الاجتماعية</a:t>
                      </a:r>
                      <a:endParaRPr lang="en-US" sz="2800" dirty="0">
                        <a:solidFill>
                          <a:srgbClr val="FFFFFF"/>
                        </a:solidFill>
                        <a:effectLst/>
                        <a:latin typeface="Arabic Typesetting" panose="03020402040406030203" pitchFamily="66" charset="-78"/>
                        <a:ea typeface="Times New Roman" panose="02020603050405020304" pitchFamily="18" charset="0"/>
                        <a:cs typeface="Arabic Typesetting" panose="03020402040406030203" pitchFamily="66" charset="-78"/>
                      </a:endParaRPr>
                    </a:p>
                  </a:txBody>
                  <a:tcPr marL="68580" marR="68580" marT="0" marB="0" anchor="ctr"/>
                </a:tc>
                <a:tc>
                  <a:txBody>
                    <a:bodyPr/>
                    <a:lstStyle/>
                    <a:p>
                      <a:pPr algn="r" rtl="0">
                        <a:spcBef>
                          <a:spcPts val="900"/>
                        </a:spcBef>
                        <a:spcAft>
                          <a:spcPts val="0"/>
                        </a:spcAft>
                      </a:pPr>
                      <a:r>
                        <a:rPr lang="ar-SA" sz="2800" dirty="0" smtClean="0">
                          <a:effectLst/>
                          <a:latin typeface="Arabic Typesetting" panose="03020402040406030203" pitchFamily="66" charset="-78"/>
                          <a:cs typeface="Arabic Typesetting" panose="03020402040406030203" pitchFamily="66" charset="-78"/>
                        </a:rPr>
                        <a:t>أ-درجة </a:t>
                      </a:r>
                      <a:r>
                        <a:rPr lang="ar-SA" sz="2800" dirty="0">
                          <a:effectLst/>
                          <a:latin typeface="Arabic Typesetting" panose="03020402040406030203" pitchFamily="66" charset="-78"/>
                          <a:cs typeface="Arabic Typesetting" panose="03020402040406030203" pitchFamily="66" charset="-78"/>
                        </a:rPr>
                        <a:t>تلويث البيئة(1)</a:t>
                      </a:r>
                      <a:endParaRPr lang="en-US" sz="2800" dirty="0">
                        <a:solidFill>
                          <a:srgbClr val="FFFFFF"/>
                        </a:solidFill>
                        <a:effectLst/>
                        <a:latin typeface="Arabic Typesetting" panose="03020402040406030203" pitchFamily="66" charset="-78"/>
                        <a:ea typeface="Times New Roman" panose="02020603050405020304" pitchFamily="18" charset="0"/>
                        <a:cs typeface="Arabic Typesetting" panose="03020402040406030203" pitchFamily="66" charset="-78"/>
                      </a:endParaRPr>
                    </a:p>
                  </a:txBody>
                  <a:tcPr marL="68580" marR="68580" marT="0" marB="0" anchor="ctr"/>
                </a:tc>
                <a:tc>
                  <a:txBody>
                    <a:bodyPr/>
                    <a:lstStyle/>
                    <a:p>
                      <a:pPr algn="ctr" rtl="0">
                        <a:spcBef>
                          <a:spcPts val="900"/>
                        </a:spcBef>
                        <a:spcAft>
                          <a:spcPts val="0"/>
                        </a:spcAft>
                      </a:pPr>
                      <a:r>
                        <a:rPr lang="ar-SA" sz="2800" dirty="0">
                          <a:effectLst/>
                          <a:latin typeface="Arabic Typesetting" panose="03020402040406030203" pitchFamily="66" charset="-78"/>
                          <a:cs typeface="Arabic Typesetting" panose="03020402040406030203" pitchFamily="66" charset="-78"/>
                        </a:rPr>
                        <a:t>خدم المشروع المجتمع وذلك من خلال تجميع الأطعمة المتبقية ويعيد تركيبها ويحولها الى سماد عضوي</a:t>
                      </a:r>
                      <a:endParaRPr lang="en-US" sz="2800" dirty="0">
                        <a:solidFill>
                          <a:srgbClr val="FFFFFF"/>
                        </a:solidFill>
                        <a:effectLst/>
                        <a:latin typeface="Arabic Typesetting" panose="03020402040406030203" pitchFamily="66" charset="-78"/>
                        <a:ea typeface="Times New Roman" panose="02020603050405020304" pitchFamily="18" charset="0"/>
                        <a:cs typeface="Arabic Typesetting" panose="03020402040406030203" pitchFamily="66" charset="-78"/>
                      </a:endParaRPr>
                    </a:p>
                  </a:txBody>
                  <a:tcPr marL="68580" marR="68580" marT="0" marB="0" anchor="ctr"/>
                </a:tc>
              </a:tr>
              <a:tr h="1623033">
                <a:tc vMerge="1">
                  <a:txBody>
                    <a:bodyPr/>
                    <a:lstStyle/>
                    <a:p>
                      <a:pPr rtl="1"/>
                      <a:endParaRPr lang="ar-SA"/>
                    </a:p>
                  </a:txBody>
                  <a:tcPr/>
                </a:tc>
                <a:tc>
                  <a:txBody>
                    <a:bodyPr/>
                    <a:lstStyle/>
                    <a:p>
                      <a:pPr algn="r" rtl="0">
                        <a:spcBef>
                          <a:spcPts val="900"/>
                        </a:spcBef>
                        <a:spcAft>
                          <a:spcPts val="0"/>
                        </a:spcAft>
                      </a:pPr>
                      <a:r>
                        <a:rPr lang="ar-SA" sz="2800" dirty="0">
                          <a:effectLst/>
                          <a:latin typeface="Arabic Typesetting" panose="03020402040406030203" pitchFamily="66" charset="-78"/>
                          <a:cs typeface="Arabic Typesetting" panose="03020402040406030203" pitchFamily="66" charset="-78"/>
                        </a:rPr>
                        <a:t> </a:t>
                      </a:r>
                      <a:r>
                        <a:rPr lang="ar-SA" sz="2800" dirty="0" smtClean="0">
                          <a:effectLst/>
                          <a:latin typeface="Arabic Typesetting" panose="03020402040406030203" pitchFamily="66" charset="-78"/>
                          <a:cs typeface="Arabic Typesetting" panose="03020402040406030203" pitchFamily="66" charset="-78"/>
                        </a:rPr>
                        <a:t>ب-درجة </a:t>
                      </a:r>
                      <a:r>
                        <a:rPr lang="ar-SA" sz="2800" dirty="0">
                          <a:effectLst/>
                          <a:latin typeface="Arabic Typesetting" panose="03020402040406030203" pitchFamily="66" charset="-78"/>
                          <a:cs typeface="Arabic Typesetting" panose="03020402040406030203" pitchFamily="66" charset="-78"/>
                        </a:rPr>
                        <a:t>الاعتماد على عمالة محلية(4)</a:t>
                      </a:r>
                      <a:endParaRPr lang="en-US" sz="2800" dirty="0">
                        <a:solidFill>
                          <a:srgbClr val="FFFFFF"/>
                        </a:solidFill>
                        <a:effectLst/>
                        <a:latin typeface="Arabic Typesetting" panose="03020402040406030203" pitchFamily="66" charset="-78"/>
                        <a:ea typeface="Times New Roman" panose="02020603050405020304" pitchFamily="18" charset="0"/>
                        <a:cs typeface="Arabic Typesetting" panose="03020402040406030203" pitchFamily="66" charset="-78"/>
                      </a:endParaRPr>
                    </a:p>
                  </a:txBody>
                  <a:tcPr marL="68580" marR="68580" marT="0" marB="0" anchor="ctr"/>
                </a:tc>
                <a:tc>
                  <a:txBody>
                    <a:bodyPr/>
                    <a:lstStyle/>
                    <a:p>
                      <a:pPr algn="ctr" rtl="0">
                        <a:spcBef>
                          <a:spcPts val="900"/>
                        </a:spcBef>
                        <a:spcAft>
                          <a:spcPts val="0"/>
                        </a:spcAft>
                      </a:pPr>
                      <a:r>
                        <a:rPr lang="ar-SA" sz="2800" dirty="0" smtClean="0">
                          <a:effectLst/>
                          <a:latin typeface="Arabic Typesetting" panose="03020402040406030203" pitchFamily="66" charset="-78"/>
                          <a:cs typeface="Arabic Typesetting" panose="03020402040406030203" pitchFamily="66" charset="-78"/>
                        </a:rPr>
                        <a:t>خدم </a:t>
                      </a:r>
                      <a:r>
                        <a:rPr lang="ar-SA" sz="2800" dirty="0">
                          <a:effectLst/>
                          <a:latin typeface="Arabic Typesetting" panose="03020402040406030203" pitchFamily="66" charset="-78"/>
                          <a:cs typeface="Arabic Typesetting" panose="03020402040406030203" pitchFamily="66" charset="-78"/>
                        </a:rPr>
                        <a:t>المشروع المجتمع من خلال توظيف العمالة المحلية</a:t>
                      </a:r>
                      <a:endParaRPr lang="en-US" sz="2800" dirty="0">
                        <a:solidFill>
                          <a:srgbClr val="FFFFFF"/>
                        </a:solidFill>
                        <a:effectLst/>
                        <a:latin typeface="Arabic Typesetting" panose="03020402040406030203" pitchFamily="66" charset="-78"/>
                        <a:ea typeface="Times New Roman" panose="02020603050405020304" pitchFamily="18" charset="0"/>
                        <a:cs typeface="Arabic Typesetting" panose="03020402040406030203" pitchFamily="66" charset="-78"/>
                      </a:endParaRPr>
                    </a:p>
                  </a:txBody>
                  <a:tcPr marL="68580" marR="68580" marT="0" marB="0" anchor="ctr"/>
                </a:tc>
              </a:tr>
              <a:tr h="1239734">
                <a:tc vMerge="1">
                  <a:txBody>
                    <a:bodyPr/>
                    <a:lstStyle/>
                    <a:p>
                      <a:pPr rtl="1"/>
                      <a:endParaRPr lang="ar-SA"/>
                    </a:p>
                  </a:txBody>
                  <a:tcPr/>
                </a:tc>
                <a:tc>
                  <a:txBody>
                    <a:bodyPr/>
                    <a:lstStyle/>
                    <a:p>
                      <a:pPr algn="r" rtl="0">
                        <a:spcBef>
                          <a:spcPts val="900"/>
                        </a:spcBef>
                        <a:spcAft>
                          <a:spcPts val="0"/>
                        </a:spcAft>
                      </a:pPr>
                      <a:r>
                        <a:rPr lang="ar-SA" sz="2800" dirty="0">
                          <a:effectLst/>
                          <a:latin typeface="Arabic Typesetting" panose="03020402040406030203" pitchFamily="66" charset="-78"/>
                          <a:cs typeface="Arabic Typesetting" panose="03020402040406030203" pitchFamily="66" charset="-78"/>
                        </a:rPr>
                        <a:t> </a:t>
                      </a:r>
                      <a:r>
                        <a:rPr lang="ar-SA" sz="2800" dirty="0" smtClean="0">
                          <a:effectLst/>
                          <a:latin typeface="Arabic Typesetting" panose="03020402040406030203" pitchFamily="66" charset="-78"/>
                          <a:cs typeface="Arabic Typesetting" panose="03020402040406030203" pitchFamily="66" charset="-78"/>
                        </a:rPr>
                        <a:t>ج-المنافع </a:t>
                      </a:r>
                      <a:r>
                        <a:rPr lang="ar-SA" sz="2800" dirty="0">
                          <a:effectLst/>
                          <a:latin typeface="Arabic Typesetting" panose="03020402040406030203" pitchFamily="66" charset="-78"/>
                          <a:cs typeface="Arabic Typesetting" panose="03020402040406030203" pitchFamily="66" charset="-78"/>
                        </a:rPr>
                        <a:t>الجالبة للمشروع(3)</a:t>
                      </a:r>
                      <a:endParaRPr lang="en-US" sz="2800" dirty="0">
                        <a:solidFill>
                          <a:srgbClr val="FFFFFF"/>
                        </a:solidFill>
                        <a:effectLst/>
                        <a:latin typeface="Arabic Typesetting" panose="03020402040406030203" pitchFamily="66" charset="-78"/>
                        <a:ea typeface="Times New Roman" panose="02020603050405020304" pitchFamily="18" charset="0"/>
                        <a:cs typeface="Arabic Typesetting" panose="03020402040406030203" pitchFamily="66" charset="-78"/>
                      </a:endParaRPr>
                    </a:p>
                  </a:txBody>
                  <a:tcPr marL="68580" marR="68580" marT="0" marB="0" anchor="ctr"/>
                </a:tc>
                <a:tc>
                  <a:txBody>
                    <a:bodyPr/>
                    <a:lstStyle/>
                    <a:p>
                      <a:pPr algn="ctr" rtl="0">
                        <a:spcBef>
                          <a:spcPts val="900"/>
                        </a:spcBef>
                        <a:spcAft>
                          <a:spcPts val="0"/>
                        </a:spcAft>
                      </a:pPr>
                      <a:r>
                        <a:rPr lang="ar-SA" sz="2800" dirty="0" smtClean="0">
                          <a:effectLst/>
                          <a:latin typeface="Arabic Typesetting" panose="03020402040406030203" pitchFamily="66" charset="-78"/>
                          <a:cs typeface="Arabic Typesetting" panose="03020402040406030203" pitchFamily="66" charset="-78"/>
                        </a:rPr>
                        <a:t>المشروع </a:t>
                      </a:r>
                      <a:r>
                        <a:rPr lang="ar-SA" sz="2800" dirty="0">
                          <a:effectLst/>
                          <a:latin typeface="Arabic Typesetting" panose="03020402040406030203" pitchFamily="66" charset="-78"/>
                          <a:cs typeface="Arabic Typesetting" panose="03020402040406030203" pitchFamily="66" charset="-78"/>
                        </a:rPr>
                        <a:t>يؤدي الى فتح العديد من المشاريع الأخرى مثل فتح محلات الفواكه العضوية وتصنيف أنواع الأسمدة</a:t>
                      </a:r>
                      <a:endParaRPr lang="en-US" sz="2800" dirty="0">
                        <a:solidFill>
                          <a:srgbClr val="FFFFFF"/>
                        </a:solidFill>
                        <a:effectLst/>
                        <a:latin typeface="Arabic Typesetting" panose="03020402040406030203" pitchFamily="66" charset="-78"/>
                        <a:ea typeface="Times New Roman" panose="02020603050405020304" pitchFamily="18" charset="0"/>
                        <a:cs typeface="Arabic Typesetting" panose="03020402040406030203" pitchFamily="66" charset="-78"/>
                      </a:endParaRPr>
                    </a:p>
                  </a:txBody>
                  <a:tcPr marL="68580" marR="68580" marT="0" marB="0" anchor="ctr"/>
                </a:tc>
              </a:tr>
            </a:tbl>
          </a:graphicData>
        </a:graphic>
      </p:graphicFrame>
      <p:sp>
        <p:nvSpPr>
          <p:cNvPr id="9" name="عنصر نائب لرقم الشريحة 8"/>
          <p:cNvSpPr>
            <a:spLocks noGrp="1"/>
          </p:cNvSpPr>
          <p:nvPr>
            <p:ph type="sldNum" sz="quarter" idx="12"/>
          </p:nvPr>
        </p:nvSpPr>
        <p:spPr/>
        <p:txBody>
          <a:bodyPr/>
          <a:lstStyle/>
          <a:p>
            <a:pPr algn="r" rtl="1"/>
            <a:fld id="{022B156B-59AE-415F-B24B-8756D48BB977}" type="slidenum">
              <a:rPr lang="ar-SA" smtClean="0"/>
              <a:pPr algn="r" rtl="1"/>
              <a:t>7</a:t>
            </a:fld>
            <a:endParaRPr lang="ar-SA"/>
          </a:p>
        </p:txBody>
      </p:sp>
    </p:spTree>
    <p:extLst>
      <p:ext uri="{BB962C8B-B14F-4D97-AF65-F5344CB8AC3E}">
        <p14:creationId xmlns:p14="http://schemas.microsoft.com/office/powerpoint/2010/main" xmlns="" val="3466679979"/>
      </p:ext>
    </p:extLst>
  </p:cSld>
  <p:clrMapOvr>
    <a:masterClrMapping/>
  </p:clrMapOvr>
  <p:transition spd="slow">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2603500"/>
            <a:ext cx="9702800" cy="1993900"/>
          </a:xfrm>
        </p:spPr>
        <p:txBody>
          <a:bodyPr>
            <a:noAutofit/>
          </a:bodyPr>
          <a:lstStyle/>
          <a:p>
            <a:r>
              <a:rPr lang="ar-SA" sz="8800" b="1" dirty="0">
                <a:solidFill>
                  <a:srgbClr val="007266"/>
                </a:solidFill>
                <a:ea typeface="Times New Roman" panose="02020603050405020304" pitchFamily="18" charset="0"/>
                <a:cs typeface="Arabic Typesetting" panose="03020402040406030203" pitchFamily="66" charset="-78"/>
              </a:rPr>
              <a:t>ثانيا دراسة </a:t>
            </a:r>
            <a:r>
              <a:rPr lang="ar-SA" sz="8800" b="1" dirty="0" smtClean="0">
                <a:solidFill>
                  <a:srgbClr val="007266"/>
                </a:solidFill>
                <a:ea typeface="Times New Roman" panose="02020603050405020304" pitchFamily="18" charset="0"/>
                <a:cs typeface="Arabic Typesetting" panose="03020402040406030203" pitchFamily="66" charset="-78"/>
              </a:rPr>
              <a:t>الجدوى التفصيلية التسويقية</a:t>
            </a:r>
            <a:endParaRPr lang="ar-SA" sz="8800" dirty="0"/>
          </a:p>
        </p:txBody>
      </p:sp>
      <p:pic>
        <p:nvPicPr>
          <p:cNvPr id="4" name="صورة 3" descr="نتيجة بحث الصور عن ‫شعار جامعة الملك سعود الجديد png‬‏"/>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187325"/>
            <a:ext cx="1535430" cy="590550"/>
          </a:xfrm>
          <a:prstGeom prst="rect">
            <a:avLst/>
          </a:prstGeom>
          <a:noFill/>
          <a:ln>
            <a:noFill/>
          </a:ln>
        </p:spPr>
      </p:pic>
      <p:pic>
        <p:nvPicPr>
          <p:cNvPr id="5" name="صورة 4" descr="C:\Users\Eman RAD\Desktop\2.png"/>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40715" y="1190624"/>
            <a:ext cx="2133600" cy="2022475"/>
          </a:xfrm>
          <a:prstGeom prst="rect">
            <a:avLst/>
          </a:prstGeom>
          <a:noFill/>
          <a:ln>
            <a:noFill/>
          </a:ln>
        </p:spPr>
      </p:pic>
    </p:spTree>
    <p:extLst>
      <p:ext uri="{BB962C8B-B14F-4D97-AF65-F5344CB8AC3E}">
        <p14:creationId xmlns:p14="http://schemas.microsoft.com/office/powerpoint/2010/main" xmlns="" val="2573416564"/>
      </p:ext>
    </p:extLst>
  </p:cSld>
  <p:clrMapOvr>
    <a:masterClrMapping/>
  </p:clrMapOvr>
  <p:transition spd="slow">
    <p:push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نتيجة بحث الصور عن ‫شعار جامعة الملك سعود الجديد png‬‏"/>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187325"/>
            <a:ext cx="1535430" cy="590550"/>
          </a:xfrm>
          <a:prstGeom prst="rect">
            <a:avLst/>
          </a:prstGeom>
          <a:noFill/>
          <a:ln>
            <a:noFill/>
          </a:ln>
        </p:spPr>
      </p:pic>
      <p:pic>
        <p:nvPicPr>
          <p:cNvPr id="3" name="صورة 2" descr="C:\Users\Eman RAD\Desktop\2.png"/>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1074400" y="5892800"/>
            <a:ext cx="1117600" cy="965200"/>
          </a:xfrm>
          <a:prstGeom prst="rect">
            <a:avLst/>
          </a:prstGeom>
          <a:noFill/>
          <a:ln>
            <a:noFill/>
          </a:ln>
        </p:spPr>
      </p:pic>
      <p:sp>
        <p:nvSpPr>
          <p:cNvPr id="4" name="مستطيل 3"/>
          <p:cNvSpPr/>
          <p:nvPr/>
        </p:nvSpPr>
        <p:spPr>
          <a:xfrm>
            <a:off x="5554140" y="0"/>
            <a:ext cx="6715300" cy="1015663"/>
          </a:xfrm>
          <a:prstGeom prst="rect">
            <a:avLst/>
          </a:prstGeom>
        </p:spPr>
        <p:txBody>
          <a:bodyPr wrap="none">
            <a:spAutoFit/>
          </a:bodyPr>
          <a:lstStyle/>
          <a:p>
            <a:r>
              <a:rPr lang="ar-SA" sz="6000" b="1" dirty="0">
                <a:solidFill>
                  <a:srgbClr val="007266"/>
                </a:solidFill>
                <a:ea typeface="Times New Roman" panose="02020603050405020304" pitchFamily="18" charset="0"/>
                <a:cs typeface="Arabic Typesetting" panose="03020402040406030203" pitchFamily="66" charset="-78"/>
              </a:rPr>
              <a:t>ثانيا دراسة الجدوى التفصيلية </a:t>
            </a:r>
            <a:r>
              <a:rPr lang="ar-SA" sz="6000" b="1" dirty="0" smtClean="0">
                <a:solidFill>
                  <a:srgbClr val="007266"/>
                </a:solidFill>
                <a:ea typeface="Times New Roman" panose="02020603050405020304" pitchFamily="18" charset="0"/>
                <a:cs typeface="Arabic Typesetting" panose="03020402040406030203" pitchFamily="66" charset="-78"/>
              </a:rPr>
              <a:t>التسويقية:</a:t>
            </a:r>
            <a:endParaRPr lang="ar-SA" sz="6000" dirty="0"/>
          </a:p>
        </p:txBody>
      </p:sp>
      <p:sp>
        <p:nvSpPr>
          <p:cNvPr id="5" name="مستطيل 4"/>
          <p:cNvSpPr/>
          <p:nvPr/>
        </p:nvSpPr>
        <p:spPr>
          <a:xfrm>
            <a:off x="1319530" y="1592034"/>
            <a:ext cx="10693400" cy="1015663"/>
          </a:xfrm>
          <a:prstGeom prst="rect">
            <a:avLst/>
          </a:prstGeom>
        </p:spPr>
        <p:txBody>
          <a:bodyPr wrap="square">
            <a:spAutoFit/>
          </a:bodyPr>
          <a:lstStyle/>
          <a:p>
            <a:pPr marL="733425" algn="ctr" rtl="1">
              <a:spcAft>
                <a:spcPts val="0"/>
              </a:spcAft>
            </a:pPr>
            <a:r>
              <a:rPr lang="ar-SA" sz="2800"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أوضحت وزارة الزراعة ارتفاع </a:t>
            </a:r>
            <a:r>
              <a:rPr lang="ar-SA" sz="3200" dirty="0">
                <a:solidFill>
                  <a:srgbClr val="A02240"/>
                </a:solidFill>
                <a:latin typeface="Century Gothic" panose="020B0502020202020204" pitchFamily="34" charset="0"/>
                <a:ea typeface="Times New Roman" panose="02020603050405020304" pitchFamily="18" charset="0"/>
                <a:cs typeface="Arabic Typesetting" panose="03020402040406030203" pitchFamily="66" charset="-78"/>
              </a:rPr>
              <a:t>الهدر</a:t>
            </a:r>
            <a:r>
              <a:rPr lang="ar-SA" sz="2800" dirty="0">
                <a:solidFill>
                  <a:srgbClr val="A02240"/>
                </a:solidFill>
                <a:latin typeface="Century Gothic" panose="020B0502020202020204" pitchFamily="34" charset="0"/>
                <a:ea typeface="Times New Roman" panose="02020603050405020304" pitchFamily="18" charset="0"/>
                <a:cs typeface="Arabic Typesetting" panose="03020402040406030203" pitchFamily="66" charset="-78"/>
              </a:rPr>
              <a:t> الغذائي </a:t>
            </a:r>
            <a:r>
              <a:rPr lang="ar-SA" sz="2800"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في المناطق الحضرية </a:t>
            </a:r>
            <a:r>
              <a:rPr lang="ar-SA" sz="2800" b="1"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بـ 34%،</a:t>
            </a:r>
            <a:r>
              <a:rPr lang="ar-SA" sz="2800"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 مشيرة إلى وجود كميات كبيرة من المواد الغذائية لا تتم الاستفادة منها، كما أن مخلفات المنازل والمطاعم تحتوي على مخلفات عضوية "غذائية" تمثل </a:t>
            </a:r>
            <a:r>
              <a:rPr lang="ar-SA" sz="2800" b="1"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5% </a:t>
            </a:r>
            <a:r>
              <a:rPr lang="ar-SA" sz="2800" dirty="0">
                <a:solidFill>
                  <a:srgbClr val="000000"/>
                </a:solidFill>
                <a:latin typeface="Century Gothic" panose="020B0502020202020204" pitchFamily="34" charset="0"/>
                <a:ea typeface="Times New Roman" panose="02020603050405020304" pitchFamily="18" charset="0"/>
                <a:cs typeface="Arabic Typesetting" panose="03020402040406030203" pitchFamily="66" charset="-78"/>
              </a:rPr>
              <a:t>وهي أكبر مصدر لجلب الحشرات.</a:t>
            </a:r>
            <a:r>
              <a:rPr lang="en-US" sz="2800" dirty="0">
                <a:solidFill>
                  <a:srgbClr val="000000"/>
                </a:solidFill>
                <a:latin typeface="Arabic Typesetting" panose="03020402040406030203" pitchFamily="66" charset="-78"/>
                <a:ea typeface="Times New Roman" panose="02020603050405020304" pitchFamily="18" charset="0"/>
                <a:cs typeface="Tahoma" panose="020B0604030504040204" pitchFamily="34" charset="0"/>
              </a:rPr>
              <a:t> </a:t>
            </a:r>
            <a:endParaRPr lang="en-US" sz="2000" dirty="0">
              <a:solidFill>
                <a:srgbClr val="000000"/>
              </a:solidFill>
              <a:effectLst/>
              <a:latin typeface="Century Gothic" panose="020B0502020202020204" pitchFamily="34" charset="0"/>
              <a:ea typeface="Times New Roman" panose="02020603050405020304" pitchFamily="18" charset="0"/>
              <a:cs typeface="Tahoma" panose="020B0604030504040204" pitchFamily="34" charset="0"/>
            </a:endParaRPr>
          </a:p>
        </p:txBody>
      </p:sp>
      <p:sp>
        <p:nvSpPr>
          <p:cNvPr id="6" name="مستطيل 5"/>
          <p:cNvSpPr/>
          <p:nvPr/>
        </p:nvSpPr>
        <p:spPr>
          <a:xfrm>
            <a:off x="1319530" y="2946280"/>
            <a:ext cx="9753600" cy="1077218"/>
          </a:xfrm>
          <a:prstGeom prst="rect">
            <a:avLst/>
          </a:prstGeom>
        </p:spPr>
        <p:txBody>
          <a:bodyPr wrap="square">
            <a:spAutoFit/>
          </a:bodyPr>
          <a:lstStyle/>
          <a:p>
            <a:pPr algn="ctr"/>
            <a:r>
              <a:rPr lang="ar-SA" sz="3200" dirty="0">
                <a:ea typeface="Times New Roman" panose="02020603050405020304" pitchFamily="18" charset="0"/>
                <a:cs typeface="Arabic Typesetting" panose="03020402040406030203" pitchFamily="66" charset="-78"/>
              </a:rPr>
              <a:t>فالمشروع هو عبارة عن تدوير فوائض الطعام حيث يتم من خلال الاجهزة الخاصة تحويل الأطعمة إلى سماد، وآلية عمله يعتمد على ارتفاع درجة الحرارة والبكتيريا </a:t>
            </a:r>
            <a:r>
              <a:rPr lang="ar-SA" sz="3200" dirty="0" err="1" smtClean="0">
                <a:ea typeface="Times New Roman" panose="02020603050405020304" pitchFamily="18" charset="0"/>
                <a:cs typeface="Arabic Typesetting" panose="03020402040406030203" pitchFamily="66" charset="-78"/>
              </a:rPr>
              <a:t>التخميرية</a:t>
            </a:r>
            <a:r>
              <a:rPr lang="ar-SA" sz="3200" dirty="0" smtClean="0">
                <a:ea typeface="Times New Roman" panose="02020603050405020304" pitchFamily="18" charset="0"/>
                <a:cs typeface="Arabic Typesetting" panose="03020402040406030203" pitchFamily="66" charset="-78"/>
              </a:rPr>
              <a:t>.</a:t>
            </a:r>
            <a:endParaRPr lang="ar-SA" sz="3200" dirty="0"/>
          </a:p>
        </p:txBody>
      </p:sp>
      <p:sp>
        <p:nvSpPr>
          <p:cNvPr id="7" name="مستطيل 6"/>
          <p:cNvSpPr/>
          <p:nvPr/>
        </p:nvSpPr>
        <p:spPr>
          <a:xfrm>
            <a:off x="1687830" y="4457295"/>
            <a:ext cx="9296400" cy="1077218"/>
          </a:xfrm>
          <a:prstGeom prst="rect">
            <a:avLst/>
          </a:prstGeom>
        </p:spPr>
        <p:txBody>
          <a:bodyPr wrap="square">
            <a:spAutoFit/>
          </a:bodyPr>
          <a:lstStyle/>
          <a:p>
            <a:pPr algn="ctr"/>
            <a:r>
              <a:rPr lang="ar-SA" sz="3200" dirty="0">
                <a:solidFill>
                  <a:srgbClr val="A02240"/>
                </a:solidFill>
                <a:latin typeface="Arabic Typesetting" panose="03020402040406030203" pitchFamily="66" charset="-78"/>
                <a:ea typeface="Times New Roman" panose="02020603050405020304" pitchFamily="18" charset="0"/>
                <a:cs typeface="Arabic Typesetting" panose="03020402040406030203" pitchFamily="66" charset="-78"/>
              </a:rPr>
              <a:t>فتوافر المواد الخام بأسعار شبه مجانية تتيح الفرصة للحصول على أرباح كبيره، كذلك هناك تزايد في اهتمام الدولة والأفراد بالتشجير والحفاظ على البيئة</a:t>
            </a:r>
            <a:r>
              <a:rPr lang="en-US" sz="3200" dirty="0">
                <a:solidFill>
                  <a:srgbClr val="A02240"/>
                </a:solidFill>
                <a:latin typeface="Arabic Typesetting" panose="03020402040406030203" pitchFamily="66" charset="-78"/>
                <a:ea typeface="Times New Roman" panose="02020603050405020304" pitchFamily="18" charset="0"/>
                <a:cs typeface="Arabic Typesetting" panose="03020402040406030203" pitchFamily="66" charset="-78"/>
              </a:rPr>
              <a:t> </a:t>
            </a:r>
            <a:r>
              <a:rPr lang="ar-SA" sz="3200" dirty="0">
                <a:solidFill>
                  <a:srgbClr val="A02240"/>
                </a:solidFill>
                <a:latin typeface="Arabic Typesetting" panose="03020402040406030203" pitchFamily="66" charset="-78"/>
                <a:ea typeface="Times New Roman" panose="02020603050405020304" pitchFamily="18" charset="0"/>
                <a:cs typeface="Arabic Typesetting" panose="03020402040406030203" pitchFamily="66" charset="-78"/>
              </a:rPr>
              <a:t>الذي سيزيد من الطلب على المنتج</a:t>
            </a:r>
            <a:endParaRPr lang="ar-SA" sz="3200" dirty="0">
              <a:solidFill>
                <a:srgbClr val="A02240"/>
              </a:solidFill>
              <a:latin typeface="Arabic Typesetting" panose="03020402040406030203" pitchFamily="66" charset="-78"/>
              <a:cs typeface="Arabic Typesetting" panose="03020402040406030203" pitchFamily="66" charset="-78"/>
            </a:endParaRPr>
          </a:p>
        </p:txBody>
      </p:sp>
      <p:sp>
        <p:nvSpPr>
          <p:cNvPr id="8" name="عنصر نائب لرقم الشريحة 7"/>
          <p:cNvSpPr>
            <a:spLocks noGrp="1"/>
          </p:cNvSpPr>
          <p:nvPr>
            <p:ph type="sldNum" sz="quarter" idx="12"/>
          </p:nvPr>
        </p:nvSpPr>
        <p:spPr/>
        <p:txBody>
          <a:bodyPr/>
          <a:lstStyle/>
          <a:p>
            <a:pPr algn="r" rtl="1"/>
            <a:fld id="{022B156B-59AE-415F-B24B-8756D48BB977}" type="slidenum">
              <a:rPr lang="ar-SA" smtClean="0"/>
              <a:pPr algn="r" rtl="1"/>
              <a:t>9</a:t>
            </a:fld>
            <a:endParaRPr lang="ar-SA"/>
          </a:p>
        </p:txBody>
      </p:sp>
    </p:spTree>
    <p:extLst>
      <p:ext uri="{BB962C8B-B14F-4D97-AF65-F5344CB8AC3E}">
        <p14:creationId xmlns:p14="http://schemas.microsoft.com/office/powerpoint/2010/main" xmlns="" val="1209827844"/>
      </p:ext>
    </p:extLst>
  </p:cSld>
  <p:clrMapOvr>
    <a:masterClrMapping/>
  </p:clrMapOvr>
  <p:transition spd="slow">
    <p:push dir="u"/>
  </p:transition>
  <p:timing>
    <p:tnLst>
      <p:par>
        <p:cTn id="1" dur="indefinite" restart="never" nodeType="tmRoot"/>
      </p:par>
    </p:tnLst>
  </p:timing>
</p:sld>
</file>

<file path=ppt/theme/theme1.xml><?xml version="1.0" encoding="utf-8"?>
<a:theme xmlns:a="http://schemas.openxmlformats.org/drawingml/2006/main" name="Nature Illustration 16x9">
  <a:themeElements>
    <a:clrScheme name="Nature Illustration">
      <a:dk1>
        <a:srgbClr val="9A5315"/>
      </a:dk1>
      <a:lt1>
        <a:srgbClr val="FFFFFF"/>
      </a:lt1>
      <a:dk2>
        <a:srgbClr val="000000"/>
      </a:dk2>
      <a:lt2>
        <a:srgbClr val="D1E5F9"/>
      </a:lt2>
      <a:accent1>
        <a:srgbClr val="F3771A"/>
      </a:accent1>
      <a:accent2>
        <a:srgbClr val="8BBEF1"/>
      </a:accent2>
      <a:accent3>
        <a:srgbClr val="6DC025"/>
      </a:accent3>
      <a:accent4>
        <a:srgbClr val="9A5315"/>
      </a:accent4>
      <a:accent5>
        <a:srgbClr val="F1471F"/>
      </a:accent5>
      <a:accent6>
        <a:srgbClr val="DA6FDF"/>
      </a:accent6>
      <a:hlink>
        <a:srgbClr val="6DC025"/>
      </a:hlink>
      <a:folHlink>
        <a:srgbClr val="9A5315"/>
      </a:folHlink>
    </a:clrScheme>
    <a:fontScheme name="Segoe Print">
      <a:majorFont>
        <a:latin typeface="Segoe Print"/>
        <a:ea typeface=""/>
        <a:cs typeface=""/>
      </a:majorFont>
      <a:minorFont>
        <a:latin typeface="Segoe Prin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NatureIllustration_16x9_TP103431353" id="{209C7A6D-C377-40A0-9918-5FDDE5757427}" vid="{9A28A25F-CB40-4010-BDB3-9439B07460C8}"/>
    </a:ext>
  </a:extLst>
</a:theme>
</file>

<file path=ppt/theme/theme2.xml><?xml version="1.0" encoding="utf-8"?>
<a:theme xmlns:a="http://schemas.openxmlformats.org/drawingml/2006/main" name="Office Theme">
  <a:themeElements>
    <a:clrScheme name="Nature Illustration">
      <a:dk1>
        <a:srgbClr val="9A5315"/>
      </a:dk1>
      <a:lt1>
        <a:srgbClr val="FFFFFF"/>
      </a:lt1>
      <a:dk2>
        <a:srgbClr val="000000"/>
      </a:dk2>
      <a:lt2>
        <a:srgbClr val="D1E5F9"/>
      </a:lt2>
      <a:accent1>
        <a:srgbClr val="F3771A"/>
      </a:accent1>
      <a:accent2>
        <a:srgbClr val="8BBEF1"/>
      </a:accent2>
      <a:accent3>
        <a:srgbClr val="6DC025"/>
      </a:accent3>
      <a:accent4>
        <a:srgbClr val="9A5315"/>
      </a:accent4>
      <a:accent5>
        <a:srgbClr val="F1471F"/>
      </a:accent5>
      <a:accent6>
        <a:srgbClr val="DA6FDF"/>
      </a:accent6>
      <a:hlink>
        <a:srgbClr val="6DC025"/>
      </a:hlink>
      <a:folHlink>
        <a:srgbClr val="9A5315"/>
      </a:folHlink>
    </a:clrScheme>
    <a:fontScheme name="Segoe Print">
      <a:majorFont>
        <a:latin typeface="Segoe Print"/>
        <a:ea typeface=""/>
        <a:cs typeface=""/>
      </a:majorFont>
      <a:minorFont>
        <a:latin typeface="Segoe Prin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Nature Illustration">
      <a:dk1>
        <a:srgbClr val="9A5315"/>
      </a:dk1>
      <a:lt1>
        <a:srgbClr val="FFFFFF"/>
      </a:lt1>
      <a:dk2>
        <a:srgbClr val="000000"/>
      </a:dk2>
      <a:lt2>
        <a:srgbClr val="D1E5F9"/>
      </a:lt2>
      <a:accent1>
        <a:srgbClr val="F3771A"/>
      </a:accent1>
      <a:accent2>
        <a:srgbClr val="8BBEF1"/>
      </a:accent2>
      <a:accent3>
        <a:srgbClr val="6DC025"/>
      </a:accent3>
      <a:accent4>
        <a:srgbClr val="9A5315"/>
      </a:accent4>
      <a:accent5>
        <a:srgbClr val="F1471F"/>
      </a:accent5>
      <a:accent6>
        <a:srgbClr val="DA6FDF"/>
      </a:accent6>
      <a:hlink>
        <a:srgbClr val="6DC025"/>
      </a:hlink>
      <a:folHlink>
        <a:srgbClr val="9A5315"/>
      </a:folHlink>
    </a:clrScheme>
    <a:fontScheme name="Segoe Print">
      <a:majorFont>
        <a:latin typeface="Segoe Print"/>
        <a:ea typeface=""/>
        <a:cs typeface=""/>
      </a:majorFont>
      <a:minorFont>
        <a:latin typeface="Segoe Prin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2167F96A-C2ED-4D5B-8EFB-A18C6982D36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عرض تقديمي ملون مستوحى من الطبيعة، تصميم أفقي مصوّر  (شاشة عريضة)</Template>
  <TotalTime>0</TotalTime>
  <Words>3221</Words>
  <Application>Microsoft Office PowerPoint</Application>
  <PresentationFormat>مخصص</PresentationFormat>
  <Paragraphs>938</Paragraphs>
  <Slides>46</Slides>
  <Notes>4</Notes>
  <HiddenSlides>0</HiddenSlides>
  <MMClips>0</MMClips>
  <ScaleCrop>false</ScaleCrop>
  <HeadingPairs>
    <vt:vector size="4" baseType="variant">
      <vt:variant>
        <vt:lpstr>سمة</vt:lpstr>
      </vt:variant>
      <vt:variant>
        <vt:i4>1</vt:i4>
      </vt:variant>
      <vt:variant>
        <vt:lpstr>عناوين الشرائح</vt:lpstr>
      </vt:variant>
      <vt:variant>
        <vt:i4>46</vt:i4>
      </vt:variant>
    </vt:vector>
  </HeadingPairs>
  <TitlesOfParts>
    <vt:vector size="47" baseType="lpstr">
      <vt:lpstr>Nature Illustration 16x9</vt:lpstr>
      <vt:lpstr>الشريحة 1</vt:lpstr>
      <vt:lpstr>أولاً الدراسة التمهيدية: </vt:lpstr>
      <vt:lpstr>الشريحة 3</vt:lpstr>
      <vt:lpstr>معايير التقويم الكلية والجزئية</vt:lpstr>
      <vt:lpstr>معايير التقويم الكلية والجزئية</vt:lpstr>
      <vt:lpstr>معايير التقويم الكلية والجزئية</vt:lpstr>
      <vt:lpstr>معايير التقويم الكلية والجزئية</vt:lpstr>
      <vt:lpstr>ثانيا دراسة الجدوى التفصيلية التسويقية</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lpstr>الشريحة 18</vt:lpstr>
      <vt:lpstr>الشريحة 19</vt:lpstr>
      <vt:lpstr>الشريحة 20</vt:lpstr>
      <vt:lpstr>ثالثا دراسة الجدوى الفنية</vt:lpstr>
      <vt:lpstr>الشريحة 22</vt:lpstr>
      <vt:lpstr>الشريحة 23</vt:lpstr>
      <vt:lpstr>الشريحة 24</vt:lpstr>
      <vt:lpstr>الشريحة 25</vt:lpstr>
      <vt:lpstr>الشريحة 26</vt:lpstr>
      <vt:lpstr>الشريحة 27</vt:lpstr>
      <vt:lpstr>الشريحة 28</vt:lpstr>
      <vt:lpstr>الشريحة 29</vt:lpstr>
      <vt:lpstr>الشريحة 30</vt:lpstr>
      <vt:lpstr>الشريحة 31</vt:lpstr>
      <vt:lpstr>الشريحة 32</vt:lpstr>
      <vt:lpstr>الشريحة 33</vt:lpstr>
      <vt:lpstr>الشريحة 34</vt:lpstr>
      <vt:lpstr>الشريحة 35</vt:lpstr>
      <vt:lpstr>الشريحة 36</vt:lpstr>
      <vt:lpstr>رابعا دراسة الجدوى المالية: </vt:lpstr>
      <vt:lpstr>الشريحة 38</vt:lpstr>
      <vt:lpstr>الشريحة 39</vt:lpstr>
      <vt:lpstr>الشريحة 40</vt:lpstr>
      <vt:lpstr>الشريحة 41</vt:lpstr>
      <vt:lpstr>الشريحة 42</vt:lpstr>
      <vt:lpstr>الشريحة 43</vt:lpstr>
      <vt:lpstr>الشريحة 44</vt:lpstr>
      <vt:lpstr>شكرا لحسن استماعكم </vt:lpstr>
      <vt:lpstr>الشريحة 46</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2016-11-17T23:29:02Z</dcterms:created>
  <dcterms:modified xsi:type="dcterms:W3CDTF">2017-02-05T08:40:34Z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TC034313779991</vt:lpwstr>
  </property>
</Properties>
</file>